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8/7/2019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60687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8/7/2019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520345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8/7/2019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57385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8/7/2019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412825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22D4484-28D8-472B-AFFC-0B7C9A90BFDB}" type="datetimeFigureOut">
              <a:rPr lang="es-CR" smtClean="0"/>
              <a:t>8/7/2019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1296462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p:cNvSpPr>
            <a:spLocks noGrp="1"/>
          </p:cNvSpPr>
          <p:nvPr>
            <p:ph type="dt" sz="half" idx="10"/>
          </p:nvPr>
        </p:nvSpPr>
        <p:spPr/>
        <p:txBody>
          <a:bodyPr/>
          <a:lstStyle/>
          <a:p>
            <a:fld id="{422D4484-28D8-472B-AFFC-0B7C9A90BFDB}" type="datetimeFigureOut">
              <a:rPr lang="es-CR" smtClean="0"/>
              <a:t>8/7/2019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4001472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p:cNvSpPr>
            <a:spLocks noGrp="1"/>
          </p:cNvSpPr>
          <p:nvPr>
            <p:ph type="dt" sz="half" idx="10"/>
          </p:nvPr>
        </p:nvSpPr>
        <p:spPr/>
        <p:txBody>
          <a:bodyPr/>
          <a:lstStyle/>
          <a:p>
            <a:fld id="{422D4484-28D8-472B-AFFC-0B7C9A90BFDB}" type="datetimeFigureOut">
              <a:rPr lang="es-CR" smtClean="0"/>
              <a:t>8/7/2019</a:t>
            </a:fld>
            <a:endParaRPr lang="es-CR"/>
          </a:p>
        </p:txBody>
      </p:sp>
      <p:sp>
        <p:nvSpPr>
          <p:cNvPr id="8" name="Marcador de pie de página 7"/>
          <p:cNvSpPr>
            <a:spLocks noGrp="1"/>
          </p:cNvSpPr>
          <p:nvPr>
            <p:ph type="ftr" sz="quarter" idx="11"/>
          </p:nvPr>
        </p:nvSpPr>
        <p:spPr/>
        <p:txBody>
          <a:bodyPr/>
          <a:lstStyle/>
          <a:p>
            <a:endParaRPr lang="es-CR"/>
          </a:p>
        </p:txBody>
      </p:sp>
      <p:sp>
        <p:nvSpPr>
          <p:cNvPr id="9" name="Marcador de número de diapositiva 8"/>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010530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fecha 2"/>
          <p:cNvSpPr>
            <a:spLocks noGrp="1"/>
          </p:cNvSpPr>
          <p:nvPr>
            <p:ph type="dt" sz="half" idx="10"/>
          </p:nvPr>
        </p:nvSpPr>
        <p:spPr/>
        <p:txBody>
          <a:bodyPr/>
          <a:lstStyle/>
          <a:p>
            <a:fld id="{422D4484-28D8-472B-AFFC-0B7C9A90BFDB}" type="datetimeFigureOut">
              <a:rPr lang="es-CR" smtClean="0"/>
              <a:t>8/7/2019</a:t>
            </a:fld>
            <a:endParaRPr lang="es-CR"/>
          </a:p>
        </p:txBody>
      </p:sp>
      <p:sp>
        <p:nvSpPr>
          <p:cNvPr id="4" name="Marcador de pie de página 3"/>
          <p:cNvSpPr>
            <a:spLocks noGrp="1"/>
          </p:cNvSpPr>
          <p:nvPr>
            <p:ph type="ftr" sz="quarter" idx="11"/>
          </p:nvPr>
        </p:nvSpPr>
        <p:spPr/>
        <p:txBody>
          <a:bodyPr/>
          <a:lstStyle/>
          <a:p>
            <a:endParaRPr lang="es-CR"/>
          </a:p>
        </p:txBody>
      </p:sp>
      <p:sp>
        <p:nvSpPr>
          <p:cNvPr id="5" name="Marcador de número de diapositiva 4"/>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1042110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22D4484-28D8-472B-AFFC-0B7C9A90BFDB}" type="datetimeFigureOut">
              <a:rPr lang="es-CR" smtClean="0"/>
              <a:t>8/7/2019</a:t>
            </a:fld>
            <a:endParaRPr lang="es-CR"/>
          </a:p>
        </p:txBody>
      </p:sp>
      <p:sp>
        <p:nvSpPr>
          <p:cNvPr id="3" name="Marcador de pie de página 2"/>
          <p:cNvSpPr>
            <a:spLocks noGrp="1"/>
          </p:cNvSpPr>
          <p:nvPr>
            <p:ph type="ftr" sz="quarter" idx="11"/>
          </p:nvPr>
        </p:nvSpPr>
        <p:spPr/>
        <p:txBody>
          <a:bodyPr/>
          <a:lstStyle/>
          <a:p>
            <a:endParaRPr lang="es-CR"/>
          </a:p>
        </p:txBody>
      </p:sp>
      <p:sp>
        <p:nvSpPr>
          <p:cNvPr id="4" name="Marcador de número de diapositiva 3"/>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711841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22D4484-28D8-472B-AFFC-0B7C9A90BFDB}" type="datetimeFigureOut">
              <a:rPr lang="es-CR" smtClean="0"/>
              <a:t>8/7/2019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27179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22D4484-28D8-472B-AFFC-0B7C9A90BFDB}" type="datetimeFigureOut">
              <a:rPr lang="es-CR" smtClean="0"/>
              <a:t>8/7/2019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79289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2D4484-28D8-472B-AFFC-0B7C9A90BFDB}" type="datetimeFigureOut">
              <a:rPr lang="es-CR" smtClean="0"/>
              <a:t>8/7/2019</a:t>
            </a:fld>
            <a:endParaRPr lang="es-C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BCE3A4-04C4-441E-9217-811C8C1F168A}" type="slidenum">
              <a:rPr lang="es-CR" smtClean="0"/>
              <a:t>‹Nº›</a:t>
            </a:fld>
            <a:endParaRPr lang="es-CR"/>
          </a:p>
        </p:txBody>
      </p:sp>
    </p:spTree>
    <p:extLst>
      <p:ext uri="{BB962C8B-B14F-4D97-AF65-F5344CB8AC3E}">
        <p14:creationId xmlns:p14="http://schemas.microsoft.com/office/powerpoint/2010/main" val="163849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836A01BC-0E88-4FFB-A8FA-96982E1970CE}"/>
              </a:ext>
            </a:extLst>
          </p:cNvPr>
          <p:cNvSpPr>
            <a:spLocks noGrp="1"/>
          </p:cNvSpPr>
          <p:nvPr>
            <p:ph type="title"/>
          </p:nvPr>
        </p:nvSpPr>
        <p:spPr>
          <a:xfrm>
            <a:off x="1057783" y="4200125"/>
            <a:ext cx="10515600" cy="1325563"/>
          </a:xfrm>
        </p:spPr>
        <p:txBody>
          <a:bodyPr>
            <a:noAutofit/>
          </a:bodyPr>
          <a:lstStyle/>
          <a:p>
            <a:pPr algn="ctr"/>
            <a:r>
              <a:rPr lang="es-CR" sz="5400" dirty="0"/>
              <a:t>Criterios interpretativos de las NIIF según Resolución DGT-R-029-2018</a:t>
            </a:r>
            <a:br>
              <a:rPr lang="es-CR" sz="5000" dirty="0"/>
            </a:br>
            <a:br>
              <a:rPr lang="es-CR" sz="5000" dirty="0"/>
            </a:br>
            <a:br>
              <a:rPr lang="es-CR" sz="5000" dirty="0"/>
            </a:br>
            <a:br>
              <a:rPr lang="es-CR" sz="5000" dirty="0"/>
            </a:br>
            <a:endParaRPr lang="es-CR" sz="5000" dirty="0"/>
          </a:p>
        </p:txBody>
      </p:sp>
    </p:spTree>
    <p:extLst>
      <p:ext uri="{BB962C8B-B14F-4D97-AF65-F5344CB8AC3E}">
        <p14:creationId xmlns:p14="http://schemas.microsoft.com/office/powerpoint/2010/main" val="3449983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F0D6FD3B-CEBF-4F26-9587-B36AFEF4C596}"/>
              </a:ext>
            </a:extLst>
          </p:cNvPr>
          <p:cNvGraphicFramePr>
            <a:graphicFrameLocks noGrp="1"/>
          </p:cNvGraphicFramePr>
          <p:nvPr>
            <p:extLst>
              <p:ext uri="{D42A27DB-BD31-4B8C-83A1-F6EECF244321}">
                <p14:modId xmlns:p14="http://schemas.microsoft.com/office/powerpoint/2010/main" val="2944226705"/>
              </p:ext>
            </p:extLst>
          </p:nvPr>
        </p:nvGraphicFramePr>
        <p:xfrm>
          <a:off x="609599" y="1146629"/>
          <a:ext cx="10697029" cy="5214241"/>
        </p:xfrm>
        <a:graphic>
          <a:graphicData uri="http://schemas.openxmlformats.org/drawingml/2006/table">
            <a:tbl>
              <a:tblPr/>
              <a:tblGrid>
                <a:gridCol w="2828485">
                  <a:extLst>
                    <a:ext uri="{9D8B030D-6E8A-4147-A177-3AD203B41FA5}">
                      <a16:colId xmlns:a16="http://schemas.microsoft.com/office/drawing/2014/main" val="1843679049"/>
                    </a:ext>
                  </a:extLst>
                </a:gridCol>
                <a:gridCol w="3554037">
                  <a:extLst>
                    <a:ext uri="{9D8B030D-6E8A-4147-A177-3AD203B41FA5}">
                      <a16:colId xmlns:a16="http://schemas.microsoft.com/office/drawing/2014/main" val="1946909142"/>
                    </a:ext>
                  </a:extLst>
                </a:gridCol>
                <a:gridCol w="4314507">
                  <a:extLst>
                    <a:ext uri="{9D8B030D-6E8A-4147-A177-3AD203B41FA5}">
                      <a16:colId xmlns:a16="http://schemas.microsoft.com/office/drawing/2014/main" val="1734521347"/>
                    </a:ext>
                  </a:extLst>
                </a:gridCol>
              </a:tblGrid>
              <a:tr h="186535">
                <a:tc>
                  <a:txBody>
                    <a:bodyPr/>
                    <a:lstStyle/>
                    <a:p>
                      <a:pPr algn="l" fontAlgn="ctr"/>
                      <a:r>
                        <a:rPr lang="es-CR" sz="1100" b="1" i="0" u="none" strike="noStrike">
                          <a:solidFill>
                            <a:srgbClr val="FFFFFF"/>
                          </a:solidFill>
                          <a:effectLst/>
                          <a:latin typeface="Tahoma" panose="020B0604030504040204" pitchFamily="34" charset="0"/>
                        </a:rPr>
                        <a:t>NORMA DE REFERENCIA</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R" sz="1100" b="1" i="0" u="none" strike="noStrike">
                          <a:solidFill>
                            <a:srgbClr val="FFFFFF"/>
                          </a:solidFill>
                          <a:effectLst/>
                          <a:latin typeface="Tahoma" panose="020B0604030504040204" pitchFamily="34" charset="0"/>
                        </a:rPr>
                        <a:t>RESOLUCIÓN 52-01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33173295"/>
                  </a:ext>
                </a:extLst>
              </a:tr>
              <a:tr h="746142">
                <a:tc>
                  <a:txBody>
                    <a:bodyPr/>
                    <a:lstStyle/>
                    <a:p>
                      <a:pPr algn="l" fontAlgn="ctr"/>
                      <a:r>
                        <a:rPr lang="es-CR" sz="1200" b="1" i="0" u="none" strike="noStrike">
                          <a:solidFill>
                            <a:srgbClr val="000000"/>
                          </a:solidFill>
                          <a:effectLst/>
                          <a:latin typeface="Tahoma" panose="020B0604030504040204" pitchFamily="34" charset="0"/>
                        </a:rPr>
                        <a:t>Base de medición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acepta como base de medición el valor razonable o el valor de mercado, como técnica de actualización, excepto para la valoración de transacciones entre empresas vinculadas para efectos de precios de transferencia y el diferencial cambiario.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9632162"/>
                  </a:ext>
                </a:extLst>
              </a:tr>
              <a:tr h="746142">
                <a:tc>
                  <a:txBody>
                    <a:bodyPr/>
                    <a:lstStyle/>
                    <a:p>
                      <a:pPr algn="l" fontAlgn="ctr"/>
                      <a:r>
                        <a:rPr lang="es-CR" sz="1200" b="1" i="0" u="none" strike="noStrike">
                          <a:solidFill>
                            <a:srgbClr val="000000"/>
                          </a:solidFill>
                          <a:effectLst/>
                          <a:latin typeface="Tahoma" panose="020B0604030504040204" pitchFamily="34" charset="0"/>
                        </a:rPr>
                        <a:t>Inversiones (NIIF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La ganancia o la pérdida por la venta de activos financieros se considera gravable o deducible siempre y cuando haya habitualidad.</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Para el tratamiento de los instrumentos financieros aplica el devengo a menos que la AT autorice el sistema del percibido.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5775886"/>
                  </a:ext>
                </a:extLst>
              </a:tr>
              <a:tr h="3357639">
                <a:tc>
                  <a:txBody>
                    <a:bodyPr/>
                    <a:lstStyle/>
                    <a:p>
                      <a:pPr algn="l" fontAlgn="ctr"/>
                      <a:r>
                        <a:rPr lang="es-CR" sz="1200" b="1" i="0" u="none" strike="noStrike">
                          <a:solidFill>
                            <a:srgbClr val="000000"/>
                          </a:solidFill>
                          <a:effectLst/>
                          <a:latin typeface="Tahoma" panose="020B0604030504040204" pitchFamily="34" charset="0"/>
                        </a:rPr>
                        <a:t>Inventarios (NIC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Hace referencia a los métodos de valuación de inventarios y el metodo contable puede ser el permanente o periódico.</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Las empresas manufactureras deben determinar el costo mediante el método del costeo absorbente.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Las pérdidas por daños, deterioros u obsolescencia de inventarios son deducibles en el período que se den siempre y cuando sean debidamente justificadas.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dirty="0">
                          <a:solidFill>
                            <a:srgbClr val="000000"/>
                          </a:solidFill>
                          <a:effectLst/>
                          <a:latin typeface="Tahoma" panose="020B0604030504040204" pitchFamily="34" charset="0"/>
                        </a:rPr>
                        <a:t>Destrucción robo o hurto de mercancías: No se consideran débito para efectos del impuesto general sobre las ventas. Los créditos pagados por la compra de esos artículos son procedentes y el contribuyente no debe realizar la devolución de los mismos. Si no es justificado, se </a:t>
                      </a:r>
                      <a:r>
                        <a:rPr lang="es-CR" sz="1200" b="0" i="0" u="none" strike="noStrike" dirty="0" err="1">
                          <a:solidFill>
                            <a:srgbClr val="000000"/>
                          </a:solidFill>
                          <a:effectLst/>
                          <a:latin typeface="Tahoma" panose="020B0604030504040204" pitchFamily="34" charset="0"/>
                        </a:rPr>
                        <a:t>valua</a:t>
                      </a:r>
                      <a:r>
                        <a:rPr lang="es-CR" sz="1200" b="0" i="0" u="none" strike="noStrike" dirty="0">
                          <a:solidFill>
                            <a:srgbClr val="000000"/>
                          </a:solidFill>
                          <a:effectLst/>
                          <a:latin typeface="Tahoma" panose="020B0604030504040204" pitchFamily="34" charset="0"/>
                        </a:rPr>
                        <a:t> al precio de venta normal.</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Autoconsumo: Se considera venta y el valor para la determinación del débito fiscal es el costo de la mercancía.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Mercancías usadas: No deben tener impuesto sobre las ventas.</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Descuentos usuales y generales: El impuesto se determina sobre el precio neto de la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Precio de venta menor al costo, por obsolescencia: El impuesto se determina por el precio de venta inferior.</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Promociones o regalías en inventarios dispuestos para la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El </a:t>
                      </a:r>
                      <a:r>
                        <a:rPr lang="es-CR" sz="1200" b="0" i="0" u="none" strike="noStrike" dirty="0" err="1">
                          <a:solidFill>
                            <a:srgbClr val="000000"/>
                          </a:solidFill>
                          <a:effectLst/>
                          <a:latin typeface="Tahoma" panose="020B0604030504040204" pitchFamily="34" charset="0"/>
                        </a:rPr>
                        <a:t>impueso</a:t>
                      </a:r>
                      <a:r>
                        <a:rPr lang="es-CR" sz="1200" b="0" i="0" u="none" strike="noStrike" dirty="0">
                          <a:solidFill>
                            <a:srgbClr val="000000"/>
                          </a:solidFill>
                          <a:effectLst/>
                          <a:latin typeface="Tahoma" panose="020B0604030504040204" pitchFamily="34" charset="0"/>
                        </a:rPr>
                        <a:t> sobre las ventas se calcula sobre el precio de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Sustituciones de mercancía por ejecución de garantías:</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No se debe generar el Impuesto de Ventas, se debe reintegrar al fisco el Crédito Fiscal por el producto nuevo.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4378673"/>
                  </a:ext>
                </a:extLst>
              </a:tr>
            </a:tbl>
          </a:graphicData>
        </a:graphic>
      </p:graphicFrame>
    </p:spTree>
    <p:extLst>
      <p:ext uri="{BB962C8B-B14F-4D97-AF65-F5344CB8AC3E}">
        <p14:creationId xmlns:p14="http://schemas.microsoft.com/office/powerpoint/2010/main" val="644064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2092AEAD-0D80-4F55-A568-9B65AEAA5164}"/>
              </a:ext>
            </a:extLst>
          </p:cNvPr>
          <p:cNvGraphicFramePr>
            <a:graphicFrameLocks noGrp="1"/>
          </p:cNvGraphicFramePr>
          <p:nvPr>
            <p:extLst>
              <p:ext uri="{D42A27DB-BD31-4B8C-83A1-F6EECF244321}">
                <p14:modId xmlns:p14="http://schemas.microsoft.com/office/powerpoint/2010/main" val="1643707500"/>
              </p:ext>
            </p:extLst>
          </p:nvPr>
        </p:nvGraphicFramePr>
        <p:xfrm>
          <a:off x="624114" y="827315"/>
          <a:ext cx="11059886" cy="4557486"/>
        </p:xfrm>
        <a:graphic>
          <a:graphicData uri="http://schemas.openxmlformats.org/drawingml/2006/table">
            <a:tbl>
              <a:tblPr/>
              <a:tblGrid>
                <a:gridCol w="2924431">
                  <a:extLst>
                    <a:ext uri="{9D8B030D-6E8A-4147-A177-3AD203B41FA5}">
                      <a16:colId xmlns:a16="http://schemas.microsoft.com/office/drawing/2014/main" val="1092662131"/>
                    </a:ext>
                  </a:extLst>
                </a:gridCol>
                <a:gridCol w="3674594">
                  <a:extLst>
                    <a:ext uri="{9D8B030D-6E8A-4147-A177-3AD203B41FA5}">
                      <a16:colId xmlns:a16="http://schemas.microsoft.com/office/drawing/2014/main" val="2688651061"/>
                    </a:ext>
                  </a:extLst>
                </a:gridCol>
                <a:gridCol w="4460861">
                  <a:extLst>
                    <a:ext uri="{9D8B030D-6E8A-4147-A177-3AD203B41FA5}">
                      <a16:colId xmlns:a16="http://schemas.microsoft.com/office/drawing/2014/main" val="2806491635"/>
                    </a:ext>
                  </a:extLst>
                </a:gridCol>
              </a:tblGrid>
              <a:tr h="198152">
                <a:tc>
                  <a:txBody>
                    <a:bodyPr/>
                    <a:lstStyle/>
                    <a:p>
                      <a:pPr algn="l" fontAlgn="ctr"/>
                      <a:r>
                        <a:rPr lang="es-CR" sz="1050" b="1" i="0" u="none" strike="noStrike" dirty="0">
                          <a:solidFill>
                            <a:srgbClr val="FFFFFF"/>
                          </a:solidFill>
                          <a:effectLst/>
                          <a:latin typeface="Tahoma" panose="020B0604030504040204" pitchFamily="34" charset="0"/>
                        </a:rPr>
                        <a:t>NORMA DE REFERENCIA</a:t>
                      </a:r>
                    </a:p>
                  </a:txBody>
                  <a:tcPr marL="9525" marR="9525" marT="9525" marB="0" anchor="ctr">
                    <a:lnL>
                      <a:noFill/>
                    </a:lnL>
                    <a:lnR>
                      <a:noFill/>
                    </a:lnR>
                    <a:lnT>
                      <a:noFill/>
                    </a:lnT>
                    <a:lnB>
                      <a:noFill/>
                    </a:lnB>
                    <a:solidFill>
                      <a:srgbClr val="0070C0"/>
                    </a:solidFill>
                  </a:tcPr>
                </a:tc>
                <a:tc>
                  <a:txBody>
                    <a:bodyPr/>
                    <a:lstStyle/>
                    <a:p>
                      <a:pPr algn="ctr" fontAlgn="ctr"/>
                      <a:r>
                        <a:rPr lang="es-CR" sz="1050" b="1" i="0" u="none" strike="noStrike">
                          <a:solidFill>
                            <a:srgbClr val="FFFFFF"/>
                          </a:solidFill>
                          <a:effectLst/>
                          <a:latin typeface="Tahoma" panose="020B0604030504040204" pitchFamily="34" charset="0"/>
                        </a:rPr>
                        <a:t>RESOLUCIÓN 52-01</a:t>
                      </a:r>
                    </a:p>
                  </a:txBody>
                  <a:tcPr marL="9525" marR="9525" marT="9525" marB="0" anchor="ctr">
                    <a:lnL>
                      <a:noFill/>
                    </a:lnL>
                    <a:lnR>
                      <a:noFill/>
                    </a:lnR>
                    <a:lnT>
                      <a:noFill/>
                    </a:lnT>
                    <a:lnB>
                      <a:noFill/>
                    </a:lnB>
                    <a:solidFill>
                      <a:srgbClr val="0070C0"/>
                    </a:solidFill>
                  </a:tcPr>
                </a:tc>
                <a:tc>
                  <a:txBody>
                    <a:bodyPr/>
                    <a:lstStyle/>
                    <a:p>
                      <a:pPr algn="ctr" fontAlgn="ctr"/>
                      <a:r>
                        <a:rPr lang="es-CR" sz="105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a:noFill/>
                    </a:lnB>
                    <a:solidFill>
                      <a:srgbClr val="0070C0"/>
                    </a:solidFill>
                  </a:tcPr>
                </a:tc>
                <a:extLst>
                  <a:ext uri="{0D108BD9-81ED-4DB2-BD59-A6C34878D82A}">
                    <a16:rowId xmlns:a16="http://schemas.microsoft.com/office/drawing/2014/main" val="486729705"/>
                  </a:ext>
                </a:extLst>
              </a:tr>
              <a:tr h="2774122">
                <a:tc>
                  <a:txBody>
                    <a:bodyPr/>
                    <a:lstStyle/>
                    <a:p>
                      <a:pPr algn="l" fontAlgn="ctr"/>
                      <a:r>
                        <a:rPr lang="es-CR" sz="1100" b="1" i="0" u="none" strike="noStrike">
                          <a:solidFill>
                            <a:srgbClr val="000000"/>
                          </a:solidFill>
                          <a:effectLst/>
                          <a:latin typeface="Tahoma" panose="020B0604030504040204" pitchFamily="34" charset="0"/>
                        </a:rPr>
                        <a:t>Propiedad, Planta y Equipo (NIC 16 y NIC 36: Deterioro del 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activos se registran al costo historico.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Solo se permite el método de línea recta y el Suma de dígitos.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procede la deducción del gasto por depreciación por revaluación de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Es deducible la pérdida originada por deterioro en el valor de los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Serán gravables las utilidades o deducibles las pérdidas, producto de la enajenación a cualquier título de activos fijos depreciables.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activos se registran al costo historico.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Solo se permite el método de línea recta y el Suma de dígitos.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procede la deducción del gasto por depreciación por revaluación de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es deducible la pérdida originada por deterioro en el valor de los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Serán gravables las utilidades o deducibles las pérdidas, producto de la enajenación a cualquier título de activos fijos depreciables.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Cuando se realicen mejoras a bienes existentes, éstas deben formar parte del valor del bien principal.</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Las mejoras que se realicen a activos existentes que no aumenten su vida útil, se deben registrar como gastos deducibles.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Cuando el costo de un activo sea inferior al 25% de un salario base, el contribuyente podrá aplicarlo como gasto deducible.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556762"/>
                  </a:ext>
                </a:extLst>
              </a:tr>
              <a:tr h="1188909">
                <a:tc>
                  <a:txBody>
                    <a:bodyPr/>
                    <a:lstStyle/>
                    <a:p>
                      <a:pPr algn="l" fontAlgn="ctr"/>
                      <a:r>
                        <a:rPr lang="es-CR" sz="1100" b="1" i="0" u="none" strike="noStrike">
                          <a:solidFill>
                            <a:srgbClr val="000000"/>
                          </a:solidFill>
                          <a:effectLst/>
                          <a:latin typeface="Tahoma" panose="020B0604030504040204" pitchFamily="34" charset="0"/>
                        </a:rPr>
                        <a:t>Impuesto de renta diferido (NIC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contribuyentes deberán registrar el Impuesto de Renta Diferido.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 debe comprender las partidas de pérdidas acumuladas y diferidas por amortizar, que se generen en las actividades agrícolas e industriales a efectos de la correcta aplicación de la amortización de dichas pérdidas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No lo menciona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2299904"/>
                  </a:ext>
                </a:extLst>
              </a:tr>
              <a:tr h="396303">
                <a:tc>
                  <a:txBody>
                    <a:bodyPr/>
                    <a:lstStyle/>
                    <a:p>
                      <a:pPr algn="l" fontAlgn="ctr"/>
                      <a:r>
                        <a:rPr lang="es-CR" sz="1100" b="1" i="0" u="none" strike="noStrike">
                          <a:solidFill>
                            <a:srgbClr val="000000"/>
                          </a:solidFill>
                          <a:effectLst/>
                          <a:latin typeface="Tahoma" panose="020B0604030504040204" pitchFamily="34" charset="0"/>
                        </a:rPr>
                        <a:t>Contratos de Construcción (NIC11, a partir de 01/2018 NIIF 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dirty="0">
                          <a:solidFill>
                            <a:srgbClr val="000000"/>
                          </a:solidFill>
                          <a:effectLst/>
                          <a:latin typeface="Tahoma" panose="020B0604030504040204" pitchFamily="34" charset="0"/>
                        </a:rPr>
                        <a:t>De acuerdo a lo indicado en el artículo 28 del RGLISR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5977601"/>
                  </a:ext>
                </a:extLst>
              </a:tr>
            </a:tbl>
          </a:graphicData>
        </a:graphic>
      </p:graphicFrame>
    </p:spTree>
    <p:extLst>
      <p:ext uri="{BB962C8B-B14F-4D97-AF65-F5344CB8AC3E}">
        <p14:creationId xmlns:p14="http://schemas.microsoft.com/office/powerpoint/2010/main" val="2121746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46B124DE-E1B4-4B2E-BA0A-8E28E608109D}"/>
              </a:ext>
            </a:extLst>
          </p:cNvPr>
          <p:cNvGraphicFramePr>
            <a:graphicFrameLocks noGrp="1"/>
          </p:cNvGraphicFramePr>
          <p:nvPr>
            <p:extLst>
              <p:ext uri="{D42A27DB-BD31-4B8C-83A1-F6EECF244321}">
                <p14:modId xmlns:p14="http://schemas.microsoft.com/office/powerpoint/2010/main" val="1371431434"/>
              </p:ext>
            </p:extLst>
          </p:nvPr>
        </p:nvGraphicFramePr>
        <p:xfrm>
          <a:off x="325463" y="1069383"/>
          <a:ext cx="11422251" cy="4587498"/>
        </p:xfrm>
        <a:graphic>
          <a:graphicData uri="http://schemas.openxmlformats.org/drawingml/2006/table">
            <a:tbl>
              <a:tblPr/>
              <a:tblGrid>
                <a:gridCol w="2337781">
                  <a:extLst>
                    <a:ext uri="{9D8B030D-6E8A-4147-A177-3AD203B41FA5}">
                      <a16:colId xmlns:a16="http://schemas.microsoft.com/office/drawing/2014/main" val="3959077389"/>
                    </a:ext>
                  </a:extLst>
                </a:gridCol>
                <a:gridCol w="4131912">
                  <a:extLst>
                    <a:ext uri="{9D8B030D-6E8A-4147-A177-3AD203B41FA5}">
                      <a16:colId xmlns:a16="http://schemas.microsoft.com/office/drawing/2014/main" val="3725420306"/>
                    </a:ext>
                  </a:extLst>
                </a:gridCol>
                <a:gridCol w="4952558">
                  <a:extLst>
                    <a:ext uri="{9D8B030D-6E8A-4147-A177-3AD203B41FA5}">
                      <a16:colId xmlns:a16="http://schemas.microsoft.com/office/drawing/2014/main" val="1846572504"/>
                    </a:ext>
                  </a:extLst>
                </a:gridCol>
              </a:tblGrid>
              <a:tr h="252832">
                <a:tc>
                  <a:txBody>
                    <a:bodyPr/>
                    <a:lstStyle/>
                    <a:p>
                      <a:pPr algn="l" fontAlgn="ctr">
                        <a:spcBef>
                          <a:spcPts val="0"/>
                        </a:spcBef>
                        <a:spcAft>
                          <a:spcPts val="0"/>
                        </a:spcAft>
                      </a:pPr>
                      <a:r>
                        <a:rPr lang="es-CR" sz="1200" b="1" i="0" u="none" strike="noStrike">
                          <a:solidFill>
                            <a:srgbClr val="FFFFFF"/>
                          </a:solidFill>
                          <a:effectLst/>
                          <a:latin typeface="Tahoma" panose="020B0604030504040204" pitchFamily="34" charset="0"/>
                        </a:rPr>
                        <a:t>NORMA DE REFERENCIA</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200" b="1" i="0" u="none" strike="noStrike">
                          <a:solidFill>
                            <a:srgbClr val="FFFFFF"/>
                          </a:solidFill>
                          <a:effectLst/>
                          <a:latin typeface="Tahoma" panose="020B0604030504040204" pitchFamily="34" charset="0"/>
                        </a:rPr>
                        <a:t>RESOLUCIÓN 52-01</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200" b="1" i="0" u="none" strike="noStrike">
                          <a:solidFill>
                            <a:srgbClr val="FFFFFF"/>
                          </a:solidFill>
                          <a:effectLst/>
                          <a:latin typeface="Tahoma" panose="020B0604030504040204" pitchFamily="34" charset="0"/>
                        </a:rPr>
                        <a:t>RESOLUCIÓN 29-18</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extLst>
                  <a:ext uri="{0D108BD9-81ED-4DB2-BD59-A6C34878D82A}">
                    <a16:rowId xmlns:a16="http://schemas.microsoft.com/office/drawing/2014/main" val="1481300275"/>
                  </a:ext>
                </a:extLst>
              </a:tr>
              <a:tr h="803213">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Activos Biologicos (NIC 41)</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aplicación de la NIC 41.</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El tratamiento fiscal dependerá de: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1 - Si es una unica cosecha (Art. 27 del RLSI)</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2 - Varias cosechas (Productos Ciclicos) Anexo 2 del RLISR.</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856005"/>
                  </a:ext>
                </a:extLst>
              </a:tr>
              <a:tr h="2349524">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Activos Intangibles (NIC 38)</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Para efectos de la determinación de la base imponible del impuesto a las utilidades, estos costos, a opción del contribuyente, se podrán deducir como gastos del mismo período en que se incurren o diferirlos y amortizarlos en un período máximo de cinco años.</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Los costos de investigación y desarrollo no son deducibles, sino que deben capitalizarse.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Si como resultado de los gastos se investigación y desarrollo debidamente documentados, surge una patente de invención, la misma puede ser amortizada, en el término de vigencia que establezca el Registro de la Propiedad Intelectual.</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Lo pagado por la compra de activos intangibles tales como derechos de llave, marcas de fábrica o de comercio, procedimientos de fabricación, derechos de propiedad intelectual, de fórmulas de otros activos intangibles similares, no son gastos deducibles.</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Se considera gasto deducible la amortización del valor de la patente de invención adquirida por el contribuyente</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3455999"/>
                  </a:ext>
                </a:extLst>
              </a:tr>
              <a:tr h="1181929">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Propiedades de Inversión (NIC 40)</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dirty="0">
                          <a:solidFill>
                            <a:srgbClr val="000000"/>
                          </a:solidFill>
                          <a:effectLst/>
                          <a:latin typeface="Tahoma" panose="020B0604030504040204" pitchFamily="34" charset="0"/>
                        </a:rPr>
                        <a:t>Las erogaciones incurridas por la construcción, adquisición y mantenimiento de activos, serán desembolsos capitalizables. </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Al momento de la disposición, ya sea por venta, enajenación, o cualquiera otra forma de transferencia de dominio, la ganancia obtenida es gravable, o la pérdida es deducible, cuando el bien se deba depreciar o exista habitualidad.</a:t>
                      </a:r>
                      <a:endParaRPr lang="es-CR" sz="2800" b="0" i="0" u="none" strike="noStrike" dirty="0">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5047998"/>
                  </a:ext>
                </a:extLst>
              </a:tr>
            </a:tbl>
          </a:graphicData>
        </a:graphic>
      </p:graphicFrame>
    </p:spTree>
    <p:extLst>
      <p:ext uri="{BB962C8B-B14F-4D97-AF65-F5344CB8AC3E}">
        <p14:creationId xmlns:p14="http://schemas.microsoft.com/office/powerpoint/2010/main" val="4154005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CEDD63AA-26EE-49EE-9F18-80DEE5C1936C}"/>
              </a:ext>
            </a:extLst>
          </p:cNvPr>
          <p:cNvGraphicFramePr>
            <a:graphicFrameLocks noGrp="1"/>
          </p:cNvGraphicFramePr>
          <p:nvPr>
            <p:extLst>
              <p:ext uri="{D42A27DB-BD31-4B8C-83A1-F6EECF244321}">
                <p14:modId xmlns:p14="http://schemas.microsoft.com/office/powerpoint/2010/main" val="690337221"/>
              </p:ext>
            </p:extLst>
          </p:nvPr>
        </p:nvGraphicFramePr>
        <p:xfrm>
          <a:off x="712922" y="309966"/>
          <a:ext cx="10833315" cy="5802991"/>
        </p:xfrm>
        <a:graphic>
          <a:graphicData uri="http://schemas.openxmlformats.org/drawingml/2006/table">
            <a:tbl>
              <a:tblPr/>
              <a:tblGrid>
                <a:gridCol w="3293021">
                  <a:extLst>
                    <a:ext uri="{9D8B030D-6E8A-4147-A177-3AD203B41FA5}">
                      <a16:colId xmlns:a16="http://schemas.microsoft.com/office/drawing/2014/main" val="38567444"/>
                    </a:ext>
                  </a:extLst>
                </a:gridCol>
                <a:gridCol w="3170817">
                  <a:extLst>
                    <a:ext uri="{9D8B030D-6E8A-4147-A177-3AD203B41FA5}">
                      <a16:colId xmlns:a16="http://schemas.microsoft.com/office/drawing/2014/main" val="2881398532"/>
                    </a:ext>
                  </a:extLst>
                </a:gridCol>
                <a:gridCol w="4369477">
                  <a:extLst>
                    <a:ext uri="{9D8B030D-6E8A-4147-A177-3AD203B41FA5}">
                      <a16:colId xmlns:a16="http://schemas.microsoft.com/office/drawing/2014/main" val="824574365"/>
                    </a:ext>
                  </a:extLst>
                </a:gridCol>
              </a:tblGrid>
              <a:tr h="155042">
                <a:tc>
                  <a:txBody>
                    <a:bodyPr/>
                    <a:lstStyle/>
                    <a:p>
                      <a:pPr algn="l" fontAlgn="ctr"/>
                      <a:r>
                        <a:rPr lang="es-CR" sz="1100" b="1" i="0" u="none" strike="noStrike" dirty="0">
                          <a:solidFill>
                            <a:srgbClr val="FFFFFF"/>
                          </a:solidFill>
                          <a:effectLst/>
                          <a:latin typeface="Tahoma" panose="020B0604030504040204" pitchFamily="34" charset="0"/>
                        </a:rPr>
                        <a:t>NORMA DE REFERENCIA</a:t>
                      </a:r>
                    </a:p>
                  </a:txBody>
                  <a:tcPr marL="9525" marR="9525" marT="9525" marB="0" anchor="ctr">
                    <a:lnL>
                      <a:noFill/>
                    </a:lnL>
                    <a:lnR>
                      <a:noFill/>
                    </a:lnR>
                    <a:lnT>
                      <a:noFill/>
                    </a:lnT>
                    <a:lnB>
                      <a:noFill/>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52-01</a:t>
                      </a:r>
                    </a:p>
                  </a:txBody>
                  <a:tcPr marL="9525" marR="9525" marT="9525" marB="0" anchor="ctr">
                    <a:lnL>
                      <a:noFill/>
                    </a:lnL>
                    <a:lnR>
                      <a:noFill/>
                    </a:lnR>
                    <a:lnT>
                      <a:noFill/>
                    </a:lnT>
                    <a:lnB>
                      <a:noFill/>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a:noFill/>
                    </a:lnB>
                    <a:solidFill>
                      <a:srgbClr val="0070C0"/>
                    </a:solidFill>
                  </a:tcPr>
                </a:tc>
                <a:extLst>
                  <a:ext uri="{0D108BD9-81ED-4DB2-BD59-A6C34878D82A}">
                    <a16:rowId xmlns:a16="http://schemas.microsoft.com/office/drawing/2014/main" val="4007228454"/>
                  </a:ext>
                </a:extLst>
              </a:tr>
              <a:tr h="2615788">
                <a:tc>
                  <a:txBody>
                    <a:bodyPr/>
                    <a:lstStyle/>
                    <a:p>
                      <a:pPr algn="l" fontAlgn="ctr"/>
                      <a:r>
                        <a:rPr lang="es-CR" sz="1050" b="1" i="0" u="none" strike="noStrike" dirty="0">
                          <a:solidFill>
                            <a:srgbClr val="000000"/>
                          </a:solidFill>
                          <a:effectLst/>
                          <a:latin typeface="Tahoma" panose="020B0604030504040204" pitchFamily="34" charset="0"/>
                        </a:rPr>
                        <a:t>Combinaciones de negocios (NIIF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Si existe un financiamiento para la adquisición de acciones, el gasto financiero obtenido producto de dicho financiamiento no será deducible de la renta bruta, debido a que el rendimiento que se obtiene, es decir el dividendo, se considera un ingreso no gravable en el impuesto a las utilidades.</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Si se obtiene un financiamiento para la adquisición de acciones, el gasto financiero producto de dicho financiamiento será deducible de la renta bruta, cuando exista habitualidad en el negocio de compra y venta de acciones.</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Asimismo, en una combinación de negocios si se produce una plusvalía o una ganancia por compra en términos muy ventajosos, no será deducible ni gravable.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047392"/>
                  </a:ext>
                </a:extLst>
              </a:tr>
              <a:tr h="569227">
                <a:tc>
                  <a:txBody>
                    <a:bodyPr/>
                    <a:lstStyle/>
                    <a:p>
                      <a:pPr algn="l" fontAlgn="ctr"/>
                      <a:r>
                        <a:rPr lang="es-CR" sz="1050" b="1" i="0" u="none" strike="noStrike">
                          <a:solidFill>
                            <a:srgbClr val="000000"/>
                          </a:solidFill>
                          <a:effectLst/>
                          <a:latin typeface="Tahoma" panose="020B0604030504040204" pitchFamily="34" charset="0"/>
                        </a:rPr>
                        <a:t>Contratos de seguros (NIIF 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Las empresas aseguradoras podrán deducirse las provisiones señaladas en el Criterio Institucional No. DGT-CI-09-11 del 10 de marzo de 2011 o el que lo sustituya.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1054838"/>
                  </a:ext>
                </a:extLst>
              </a:tr>
              <a:tr h="1685533">
                <a:tc>
                  <a:txBody>
                    <a:bodyPr/>
                    <a:lstStyle/>
                    <a:p>
                      <a:pPr algn="l" fontAlgn="ctr"/>
                      <a:r>
                        <a:rPr lang="es-CR" sz="1050" b="1" i="0" u="none" strike="noStrike">
                          <a:solidFill>
                            <a:srgbClr val="000000"/>
                          </a:solidFill>
                          <a:effectLst/>
                          <a:latin typeface="Tahoma" panose="020B0604030504040204" pitchFamily="34" charset="0"/>
                        </a:rPr>
                        <a:t>Activos no corrientes mantenidos para la venta y operaciones discontinuadas (NIIF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Serán gravables las utilidades o deducibles las pérdidas, producto de la enajenación a cualquier título de activos fijos que deban depreciarse.</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En la enajenación de terrenos, serán gravables los ingresos o deducibles las pérdidas, cuando exista habitualidad.</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En cuanto a la valoración de los activos, la misma se hará de acuerdo al valor histórico menos las depreciaciones acumuladas y el tratamiento de la pérdida por deterioro es la considerada en el análisis de la NIC 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5575721"/>
                  </a:ext>
                </a:extLst>
              </a:tr>
              <a:tr h="755278">
                <a:tc>
                  <a:txBody>
                    <a:bodyPr/>
                    <a:lstStyle/>
                    <a:p>
                      <a:pPr algn="l" fontAlgn="ctr"/>
                      <a:r>
                        <a:rPr lang="es-CR" sz="1050" b="1" i="0" u="none" strike="noStrike">
                          <a:solidFill>
                            <a:srgbClr val="000000"/>
                          </a:solidFill>
                          <a:effectLst/>
                          <a:latin typeface="Tahoma" panose="020B0604030504040204" pitchFamily="34" charset="0"/>
                        </a:rPr>
                        <a:t>Pagos de acciones (NIIF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Serán consideradas rentas percibidas por el trabajo personal dependiente y formarán parte de la base imponible del impuesto respectivo, la entrega de acciones de la empresa a un empleado o directivo,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8956012"/>
                  </a:ext>
                </a:extLst>
              </a:tr>
            </a:tbl>
          </a:graphicData>
        </a:graphic>
      </p:graphicFrame>
    </p:spTree>
    <p:extLst>
      <p:ext uri="{BB962C8B-B14F-4D97-AF65-F5344CB8AC3E}">
        <p14:creationId xmlns:p14="http://schemas.microsoft.com/office/powerpoint/2010/main" val="94416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0BAEEB35-E063-44F7-979F-B6155134CFA5}"/>
              </a:ext>
            </a:extLst>
          </p:cNvPr>
          <p:cNvGraphicFramePr>
            <a:graphicFrameLocks noGrp="1"/>
          </p:cNvGraphicFramePr>
          <p:nvPr>
            <p:extLst>
              <p:ext uri="{D42A27DB-BD31-4B8C-83A1-F6EECF244321}">
                <p14:modId xmlns:p14="http://schemas.microsoft.com/office/powerpoint/2010/main" val="1278407756"/>
              </p:ext>
            </p:extLst>
          </p:nvPr>
        </p:nvGraphicFramePr>
        <p:xfrm>
          <a:off x="643466" y="1582666"/>
          <a:ext cx="10905067" cy="3977580"/>
        </p:xfrm>
        <a:graphic>
          <a:graphicData uri="http://schemas.openxmlformats.org/drawingml/2006/table">
            <a:tbl>
              <a:tblPr/>
              <a:tblGrid>
                <a:gridCol w="2911409">
                  <a:extLst>
                    <a:ext uri="{9D8B030D-6E8A-4147-A177-3AD203B41FA5}">
                      <a16:colId xmlns:a16="http://schemas.microsoft.com/office/drawing/2014/main" val="3951798370"/>
                    </a:ext>
                  </a:extLst>
                </a:gridCol>
                <a:gridCol w="3653629">
                  <a:extLst>
                    <a:ext uri="{9D8B030D-6E8A-4147-A177-3AD203B41FA5}">
                      <a16:colId xmlns:a16="http://schemas.microsoft.com/office/drawing/2014/main" val="391070552"/>
                    </a:ext>
                  </a:extLst>
                </a:gridCol>
                <a:gridCol w="4340029">
                  <a:extLst>
                    <a:ext uri="{9D8B030D-6E8A-4147-A177-3AD203B41FA5}">
                      <a16:colId xmlns:a16="http://schemas.microsoft.com/office/drawing/2014/main" val="1146400682"/>
                    </a:ext>
                  </a:extLst>
                </a:gridCol>
              </a:tblGrid>
              <a:tr h="218821">
                <a:tc>
                  <a:txBody>
                    <a:bodyPr/>
                    <a:lstStyle/>
                    <a:p>
                      <a:pPr algn="l" fontAlgn="ctr">
                        <a:spcBef>
                          <a:spcPts val="0"/>
                        </a:spcBef>
                        <a:spcAft>
                          <a:spcPts val="0"/>
                        </a:spcAft>
                      </a:pPr>
                      <a:r>
                        <a:rPr lang="es-CR" sz="1100" b="1" i="0" u="none" strike="noStrike">
                          <a:solidFill>
                            <a:srgbClr val="FFFFFF"/>
                          </a:solidFill>
                          <a:effectLst/>
                          <a:latin typeface="Tahoma" panose="020B0604030504040204" pitchFamily="34" charset="0"/>
                        </a:rPr>
                        <a:t>NORMA DE REFERENCIA</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100" b="1" i="0" u="none" strike="noStrike">
                          <a:solidFill>
                            <a:srgbClr val="FFFFFF"/>
                          </a:solidFill>
                          <a:effectLst/>
                          <a:latin typeface="Tahoma" panose="020B0604030504040204" pitchFamily="34" charset="0"/>
                        </a:rPr>
                        <a:t>RESOLUCIÓN 52-01</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100" b="1" i="0" u="none" strike="noStrike">
                          <a:solidFill>
                            <a:srgbClr val="FFFFFF"/>
                          </a:solidFill>
                          <a:effectLst/>
                          <a:latin typeface="Tahoma" panose="020B0604030504040204" pitchFamily="34" charset="0"/>
                        </a:rPr>
                        <a:t>RESOLUCIÓN 29-18</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extLst>
                  <a:ext uri="{0D108BD9-81ED-4DB2-BD59-A6C34878D82A}">
                    <a16:rowId xmlns:a16="http://schemas.microsoft.com/office/drawing/2014/main" val="365554059"/>
                  </a:ext>
                </a:extLst>
              </a:tr>
              <a:tr h="1171510">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Exploración y evaluación de los recursos minerales (NIIF 6)</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Las provisiones que se registren por concepto de contingencias o como consecuencia de haber llevado a cabo actividades de exploración y evaluación de recursos minerales no se consideran como gastos deducibles hasta el momento en que sean causados.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Toda erogación será capitalizable hasta el momento en que el activo esté listo para su explotación.</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El gasto por el deterioro del valor del activo, no es un gasto deducible.</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841927"/>
                  </a:ext>
                </a:extLst>
              </a:tr>
              <a:tr h="536384">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Arrendamientos (NIC 17 y NIIF 16)</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Únicamente serán deducibles la depreciación establecida reglamentariamente para el bien de que se trate y la carga financiera efectivamente pagada (arrendamiento operativo)</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El tratamiento fiscal de los arrendamientos se regula mediante el Decreto Ejecutivo vigente.</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6836887"/>
                  </a:ext>
                </a:extLst>
              </a:tr>
              <a:tr h="1171510">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Ingresos ordinarios e ingresos de actividades ordinarias procedentes de contratos con clientes (NIC 18 y NIIF 15)</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Deberán seguirse las disposiciones sobre devengo de las rentas gravadas.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Las empresas agrícolas, de construcción, o de venta de terrenos en lotes urbanizados, determinarán sus rentas gravadas de conformidad con lo establecido en los artículos 26, 27 y 28 del Reglamento a la Ley del Impuesto sobre la Renta</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dirty="0">
                          <a:solidFill>
                            <a:srgbClr val="000000"/>
                          </a:solidFill>
                          <a:effectLst/>
                          <a:latin typeface="Tahoma" panose="020B0604030504040204" pitchFamily="34" charset="0"/>
                        </a:rPr>
                        <a:t>Con respecto a los ingresos, para efectos tributarios se considera el concepto de renta bruta, establecido en la LISR. No se debe considerar como renta bruta únicamente el margen de intermediación que se obtiene de la actividad económica</a:t>
                      </a:r>
                      <a:endParaRPr lang="es-CR" sz="2800" b="0" i="0" u="none" strike="noStrike" dirty="0">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6194391"/>
                  </a:ext>
                </a:extLst>
              </a:tr>
              <a:tr h="536384">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Costo por préstamos (NIC 23)</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Los gastos financieros son deducibles solo si no existe obligación de capitalizarlos al activo en proceso de producción.</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dirty="0">
                          <a:solidFill>
                            <a:srgbClr val="000000"/>
                          </a:solidFill>
                          <a:effectLst/>
                          <a:latin typeface="Tahoma" panose="020B0604030504040204" pitchFamily="34" charset="0"/>
                        </a:rPr>
                        <a:t>Se deben capitalizar los gastos financieros que son atribuibles a la adquisición, construcción o producción de activos.</a:t>
                      </a:r>
                      <a:endParaRPr lang="es-CR" sz="2800" b="0" i="0" u="none" strike="noStrike" dirty="0">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1872455"/>
                  </a:ext>
                </a:extLst>
              </a:tr>
            </a:tbl>
          </a:graphicData>
        </a:graphic>
      </p:graphicFrame>
    </p:spTree>
    <p:extLst>
      <p:ext uri="{BB962C8B-B14F-4D97-AF65-F5344CB8AC3E}">
        <p14:creationId xmlns:p14="http://schemas.microsoft.com/office/powerpoint/2010/main" val="134067668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822</Words>
  <Application>Microsoft Office PowerPoint</Application>
  <PresentationFormat>Panorámica</PresentationFormat>
  <Paragraphs>67</Paragraphs>
  <Slides>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Calibri</vt:lpstr>
      <vt:lpstr>Calibri Light</vt:lpstr>
      <vt:lpstr>Tahoma</vt:lpstr>
      <vt:lpstr>Tema de Office</vt:lpstr>
      <vt:lpstr>Criterios interpretativos de las NIIF según Resolución DGT-R-029-2018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Adrián Torrealba</dc:creator>
  <cp:lastModifiedBy>Erik Ramirez</cp:lastModifiedBy>
  <cp:revision>8</cp:revision>
  <dcterms:created xsi:type="dcterms:W3CDTF">2018-09-11T20:35:19Z</dcterms:created>
  <dcterms:modified xsi:type="dcterms:W3CDTF">2019-07-08T20:44:40Z</dcterms:modified>
</cp:coreProperties>
</file>