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E10A2B-81E9-404D-B3E2-952B3A9B711E}" type="doc">
      <dgm:prSet loTypeId="urn:microsoft.com/office/officeart/2005/8/layout/vProcess5" loCatId="process" qsTypeId="urn:microsoft.com/office/officeart/2005/8/quickstyle/simple1" qsCatId="simple" csTypeId="urn:microsoft.com/office/officeart/2005/8/colors/accent6_2" csCatId="accent6" phldr="1"/>
      <dgm:spPr/>
      <dgm:t>
        <a:bodyPr/>
        <a:lstStyle/>
        <a:p>
          <a:endParaRPr lang="es-CR"/>
        </a:p>
      </dgm:t>
    </dgm:pt>
    <dgm:pt modelId="{BA3B05DB-D372-40AA-AEB1-70B837DA4F2A}">
      <dgm:prSet phldrT="[Text]" custT="1"/>
      <dgm:spPr>
        <a:solidFill>
          <a:schemeClr val="bg1"/>
        </a:solidFill>
      </dgm:spPr>
      <dgm:t>
        <a:bodyPr/>
        <a:lstStyle/>
        <a:p>
          <a:pPr algn="just"/>
          <a:r>
            <a:rPr lang="es-CR" sz="2800" b="1" dirty="0">
              <a:solidFill>
                <a:schemeClr val="tx1"/>
              </a:solidFill>
              <a:latin typeface="Calibri" pitchFamily="34" charset="0"/>
            </a:rPr>
            <a:t>Utilidad Contable:</a:t>
          </a:r>
          <a:r>
            <a:rPr lang="es-CR" sz="2800" dirty="0">
              <a:solidFill>
                <a:schemeClr val="tx1"/>
              </a:solidFill>
              <a:latin typeface="Calibri" pitchFamily="34" charset="0"/>
            </a:rPr>
            <a:t> es la utilidad (pérdida) financiera del período, punto de partida para calcular la base imponible del impuesto de renta.</a:t>
          </a:r>
        </a:p>
        <a:p>
          <a:pPr algn="just"/>
          <a:r>
            <a:rPr lang="es-CR" sz="2800" b="1" dirty="0">
              <a:solidFill>
                <a:schemeClr val="tx1"/>
              </a:solidFill>
              <a:latin typeface="Calibri" pitchFamily="34" charset="0"/>
            </a:rPr>
            <a:t>Utilidad (pérdida) fiscal – Base imponible:</a:t>
          </a:r>
          <a:r>
            <a:rPr lang="es-CR" sz="2800" dirty="0">
              <a:solidFill>
                <a:schemeClr val="tx1"/>
              </a:solidFill>
              <a:latin typeface="Calibri" pitchFamily="34" charset="0"/>
            </a:rPr>
            <a:t> es la ganancia (pérdida) de un período afectada por las partidas conciliatorias o diferencias determinadas de la base contable </a:t>
          </a:r>
          <a:r>
            <a:rPr lang="es-CR" sz="2800" dirty="0" err="1">
              <a:solidFill>
                <a:schemeClr val="tx1"/>
              </a:solidFill>
              <a:latin typeface="Calibri" pitchFamily="34" charset="0"/>
            </a:rPr>
            <a:t>vrs</a:t>
          </a:r>
          <a:r>
            <a:rPr lang="es-CR" sz="2800" dirty="0">
              <a:solidFill>
                <a:schemeClr val="tx1"/>
              </a:solidFill>
              <a:latin typeface="Calibri" pitchFamily="34" charset="0"/>
            </a:rPr>
            <a:t>. la base tributaria, y sobre la cual se determina el impuesto a pagar (recuperar).</a:t>
          </a:r>
          <a:endParaRPr lang="es-CR" sz="2800" dirty="0">
            <a:solidFill>
              <a:schemeClr val="tx1"/>
            </a:solidFill>
            <a:latin typeface="+mn-lt"/>
          </a:endParaRPr>
        </a:p>
      </dgm:t>
    </dgm:pt>
    <dgm:pt modelId="{C515E83B-0902-4176-BD46-7A91D60F530E}" type="parTrans" cxnId="{C0423109-F20F-45C1-AD2A-5341D841BBE8}">
      <dgm:prSet/>
      <dgm:spPr/>
      <dgm:t>
        <a:bodyPr/>
        <a:lstStyle/>
        <a:p>
          <a:endParaRPr lang="es-CR"/>
        </a:p>
      </dgm:t>
    </dgm:pt>
    <dgm:pt modelId="{87517D08-490B-4836-AA92-8EB750817CAF}" type="sibTrans" cxnId="{C0423109-F20F-45C1-AD2A-5341D841BBE8}">
      <dgm:prSet/>
      <dgm:spPr/>
      <dgm:t>
        <a:bodyPr/>
        <a:lstStyle/>
        <a:p>
          <a:endParaRPr lang="es-CR"/>
        </a:p>
      </dgm:t>
    </dgm:pt>
    <dgm:pt modelId="{4C3AF984-418A-46FA-8A72-4D61BD6ABC73}" type="pres">
      <dgm:prSet presAssocID="{91E10A2B-81E9-404D-B3E2-952B3A9B711E}" presName="outerComposite" presStyleCnt="0">
        <dgm:presLayoutVars>
          <dgm:chMax val="5"/>
          <dgm:dir/>
          <dgm:resizeHandles val="exact"/>
        </dgm:presLayoutVars>
      </dgm:prSet>
      <dgm:spPr/>
    </dgm:pt>
    <dgm:pt modelId="{0D5943F0-7DF5-4BC9-8D1C-CDB218E63F5C}" type="pres">
      <dgm:prSet presAssocID="{91E10A2B-81E9-404D-B3E2-952B3A9B711E}" presName="dummyMaxCanvas" presStyleCnt="0">
        <dgm:presLayoutVars/>
      </dgm:prSet>
      <dgm:spPr/>
    </dgm:pt>
    <dgm:pt modelId="{0C9CE2F0-C346-4A7D-84D6-F3EABF4807F9}" type="pres">
      <dgm:prSet presAssocID="{91E10A2B-81E9-404D-B3E2-952B3A9B711E}" presName="OneNode_1" presStyleLbl="node1" presStyleIdx="0" presStyleCnt="1" custScaleY="200000">
        <dgm:presLayoutVars>
          <dgm:bulletEnabled val="1"/>
        </dgm:presLayoutVars>
      </dgm:prSet>
      <dgm:spPr/>
    </dgm:pt>
  </dgm:ptLst>
  <dgm:cxnLst>
    <dgm:cxn modelId="{C0423109-F20F-45C1-AD2A-5341D841BBE8}" srcId="{91E10A2B-81E9-404D-B3E2-952B3A9B711E}" destId="{BA3B05DB-D372-40AA-AEB1-70B837DA4F2A}" srcOrd="0" destOrd="0" parTransId="{C515E83B-0902-4176-BD46-7A91D60F530E}" sibTransId="{87517D08-490B-4836-AA92-8EB750817CAF}"/>
    <dgm:cxn modelId="{86E9D16D-9929-46BF-8350-1661F18FF8D1}" type="presOf" srcId="{91E10A2B-81E9-404D-B3E2-952B3A9B711E}" destId="{4C3AF984-418A-46FA-8A72-4D61BD6ABC73}" srcOrd="0" destOrd="0" presId="urn:microsoft.com/office/officeart/2005/8/layout/vProcess5"/>
    <dgm:cxn modelId="{AF0953B7-37AD-40EB-9A67-5AEB5D2CEDD3}" type="presOf" srcId="{BA3B05DB-D372-40AA-AEB1-70B837DA4F2A}" destId="{0C9CE2F0-C346-4A7D-84D6-F3EABF4807F9}" srcOrd="0" destOrd="0" presId="urn:microsoft.com/office/officeart/2005/8/layout/vProcess5"/>
    <dgm:cxn modelId="{8CD237CB-8AB3-4086-AA62-25F0F2CE7FE2}" type="presParOf" srcId="{4C3AF984-418A-46FA-8A72-4D61BD6ABC73}" destId="{0D5943F0-7DF5-4BC9-8D1C-CDB218E63F5C}" srcOrd="0" destOrd="0" presId="urn:microsoft.com/office/officeart/2005/8/layout/vProcess5"/>
    <dgm:cxn modelId="{36900667-8626-4BA2-8D7D-50C49FFB96DF}" type="presParOf" srcId="{4C3AF984-418A-46FA-8A72-4D61BD6ABC73}" destId="{0C9CE2F0-C346-4A7D-84D6-F3EABF4807F9}"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1E10A2B-81E9-404D-B3E2-952B3A9B711E}" type="doc">
      <dgm:prSet loTypeId="urn:microsoft.com/office/officeart/2005/8/layout/vProcess5" loCatId="process" qsTypeId="urn:microsoft.com/office/officeart/2005/8/quickstyle/simple1" qsCatId="simple" csTypeId="urn:microsoft.com/office/officeart/2005/8/colors/accent6_2" csCatId="accent6" phldr="1"/>
      <dgm:spPr/>
      <dgm:t>
        <a:bodyPr/>
        <a:lstStyle/>
        <a:p>
          <a:endParaRPr lang="es-CR"/>
        </a:p>
      </dgm:t>
    </dgm:pt>
    <dgm:pt modelId="{BA3B05DB-D372-40AA-AEB1-70B837DA4F2A}">
      <dgm:prSet phldrT="[Text]" custT="1"/>
      <dgm:spPr>
        <a:solidFill>
          <a:schemeClr val="bg1"/>
        </a:solidFill>
      </dgm:spPr>
      <dgm:t>
        <a:bodyPr/>
        <a:lstStyle/>
        <a:p>
          <a:pPr algn="just"/>
          <a:r>
            <a:rPr lang="es-ES" sz="2000" dirty="0">
              <a:solidFill>
                <a:schemeClr val="tx1"/>
              </a:solidFill>
            </a:rPr>
            <a:t>La base fiscal de un activo:</a:t>
          </a:r>
        </a:p>
        <a:p>
          <a:pPr algn="just"/>
          <a:r>
            <a:rPr lang="es-ES" sz="2000" dirty="0">
              <a:solidFill>
                <a:schemeClr val="tx1"/>
              </a:solidFill>
            </a:rPr>
            <a:t>Importe que será deducible de los beneficios futuros.</a:t>
          </a:r>
        </a:p>
        <a:p>
          <a:pPr algn="just"/>
          <a:r>
            <a:rPr lang="es-ES" sz="2000" dirty="0">
              <a:solidFill>
                <a:schemeClr val="tx1"/>
              </a:solidFill>
            </a:rPr>
            <a:t>Si los beneficios económicos no tributan, la base fiscal será igual a su importe en libros.</a:t>
          </a:r>
          <a:endParaRPr lang="es-CR" sz="2000" b="0" dirty="0">
            <a:solidFill>
              <a:schemeClr val="tx1"/>
            </a:solidFill>
            <a:latin typeface="+mn-lt"/>
          </a:endParaRPr>
        </a:p>
      </dgm:t>
    </dgm:pt>
    <dgm:pt modelId="{C515E83B-0902-4176-BD46-7A91D60F530E}" type="parTrans" cxnId="{C0423109-F20F-45C1-AD2A-5341D841BBE8}">
      <dgm:prSet/>
      <dgm:spPr/>
      <dgm:t>
        <a:bodyPr/>
        <a:lstStyle/>
        <a:p>
          <a:endParaRPr lang="es-CR"/>
        </a:p>
      </dgm:t>
    </dgm:pt>
    <dgm:pt modelId="{87517D08-490B-4836-AA92-8EB750817CAF}" type="sibTrans" cxnId="{C0423109-F20F-45C1-AD2A-5341D841BBE8}">
      <dgm:prSet/>
      <dgm:spPr/>
      <dgm:t>
        <a:bodyPr/>
        <a:lstStyle/>
        <a:p>
          <a:endParaRPr lang="es-CR"/>
        </a:p>
      </dgm:t>
    </dgm:pt>
    <dgm:pt modelId="{4C3AF984-418A-46FA-8A72-4D61BD6ABC73}" type="pres">
      <dgm:prSet presAssocID="{91E10A2B-81E9-404D-B3E2-952B3A9B711E}" presName="outerComposite" presStyleCnt="0">
        <dgm:presLayoutVars>
          <dgm:chMax val="5"/>
          <dgm:dir/>
          <dgm:resizeHandles val="exact"/>
        </dgm:presLayoutVars>
      </dgm:prSet>
      <dgm:spPr/>
    </dgm:pt>
    <dgm:pt modelId="{0D5943F0-7DF5-4BC9-8D1C-CDB218E63F5C}" type="pres">
      <dgm:prSet presAssocID="{91E10A2B-81E9-404D-B3E2-952B3A9B711E}" presName="dummyMaxCanvas" presStyleCnt="0">
        <dgm:presLayoutVars/>
      </dgm:prSet>
      <dgm:spPr/>
    </dgm:pt>
    <dgm:pt modelId="{0C9CE2F0-C346-4A7D-84D6-F3EABF4807F9}" type="pres">
      <dgm:prSet presAssocID="{91E10A2B-81E9-404D-B3E2-952B3A9B711E}" presName="OneNode_1" presStyleLbl="node1" presStyleIdx="0" presStyleCnt="1" custScaleY="200000">
        <dgm:presLayoutVars>
          <dgm:bulletEnabled val="1"/>
        </dgm:presLayoutVars>
      </dgm:prSet>
      <dgm:spPr/>
    </dgm:pt>
  </dgm:ptLst>
  <dgm:cxnLst>
    <dgm:cxn modelId="{32A3D803-EC3D-4FAA-8269-7BD940A3F17A}" type="presOf" srcId="{91E10A2B-81E9-404D-B3E2-952B3A9B711E}" destId="{4C3AF984-418A-46FA-8A72-4D61BD6ABC73}" srcOrd="0" destOrd="0" presId="urn:microsoft.com/office/officeart/2005/8/layout/vProcess5"/>
    <dgm:cxn modelId="{C0423109-F20F-45C1-AD2A-5341D841BBE8}" srcId="{91E10A2B-81E9-404D-B3E2-952B3A9B711E}" destId="{BA3B05DB-D372-40AA-AEB1-70B837DA4F2A}" srcOrd="0" destOrd="0" parTransId="{C515E83B-0902-4176-BD46-7A91D60F530E}" sibTransId="{87517D08-490B-4836-AA92-8EB750817CAF}"/>
    <dgm:cxn modelId="{07195889-DED5-40A2-AAAE-2B5F1D48CEDE}" type="presOf" srcId="{BA3B05DB-D372-40AA-AEB1-70B837DA4F2A}" destId="{0C9CE2F0-C346-4A7D-84D6-F3EABF4807F9}" srcOrd="0" destOrd="0" presId="urn:microsoft.com/office/officeart/2005/8/layout/vProcess5"/>
    <dgm:cxn modelId="{2F6D8B5C-849B-448C-A0E5-F4AA7792766D}" type="presParOf" srcId="{4C3AF984-418A-46FA-8A72-4D61BD6ABC73}" destId="{0D5943F0-7DF5-4BC9-8D1C-CDB218E63F5C}" srcOrd="0" destOrd="0" presId="urn:microsoft.com/office/officeart/2005/8/layout/vProcess5"/>
    <dgm:cxn modelId="{112BA18C-9F53-4718-85C6-1761227B07FB}" type="presParOf" srcId="{4C3AF984-418A-46FA-8A72-4D61BD6ABC73}" destId="{0C9CE2F0-C346-4A7D-84D6-F3EABF4807F9}" srcOrd="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1E10A2B-81E9-404D-B3E2-952B3A9B711E}" type="doc">
      <dgm:prSet loTypeId="urn:microsoft.com/office/officeart/2005/8/layout/vProcess5" loCatId="process" qsTypeId="urn:microsoft.com/office/officeart/2005/8/quickstyle/simple1" qsCatId="simple" csTypeId="urn:microsoft.com/office/officeart/2005/8/colors/accent6_2" csCatId="accent6" phldr="1"/>
      <dgm:spPr/>
      <dgm:t>
        <a:bodyPr/>
        <a:lstStyle/>
        <a:p>
          <a:endParaRPr lang="es-CR"/>
        </a:p>
      </dgm:t>
    </dgm:pt>
    <dgm:pt modelId="{BA3B05DB-D372-40AA-AEB1-70B837DA4F2A}">
      <dgm:prSet phldrT="[Text]" custT="1"/>
      <dgm:spPr>
        <a:solidFill>
          <a:schemeClr val="bg1"/>
        </a:solidFill>
      </dgm:spPr>
      <dgm:t>
        <a:bodyPr/>
        <a:lstStyle/>
        <a:p>
          <a:pPr algn="just"/>
          <a:r>
            <a:rPr lang="es-ES" sz="2000" dirty="0">
              <a:solidFill>
                <a:schemeClr val="tx1"/>
              </a:solidFill>
            </a:rPr>
            <a:t>La base fiscal de un pasivo:</a:t>
          </a:r>
        </a:p>
        <a:p>
          <a:pPr algn="just"/>
          <a:r>
            <a:rPr lang="es-ES" sz="2000" dirty="0">
              <a:solidFill>
                <a:schemeClr val="tx1"/>
              </a:solidFill>
            </a:rPr>
            <a:t>Importe en libros menos cualquier importe que, eventualmente, sea deducible fiscalmente en el futuro.</a:t>
          </a:r>
        </a:p>
        <a:p>
          <a:pPr algn="just"/>
          <a:r>
            <a:rPr lang="es-ES" sz="2000" dirty="0">
              <a:solidFill>
                <a:schemeClr val="tx1"/>
              </a:solidFill>
            </a:rPr>
            <a:t>Ingresos ordinarios que se reciben de forma anticipada.</a:t>
          </a:r>
          <a:endParaRPr lang="es-CR" sz="2000" b="0" dirty="0">
            <a:solidFill>
              <a:schemeClr val="tx1"/>
            </a:solidFill>
            <a:latin typeface="+mn-lt"/>
          </a:endParaRPr>
        </a:p>
      </dgm:t>
    </dgm:pt>
    <dgm:pt modelId="{C515E83B-0902-4176-BD46-7A91D60F530E}" type="parTrans" cxnId="{C0423109-F20F-45C1-AD2A-5341D841BBE8}">
      <dgm:prSet/>
      <dgm:spPr/>
      <dgm:t>
        <a:bodyPr/>
        <a:lstStyle/>
        <a:p>
          <a:endParaRPr lang="es-CR"/>
        </a:p>
      </dgm:t>
    </dgm:pt>
    <dgm:pt modelId="{87517D08-490B-4836-AA92-8EB750817CAF}" type="sibTrans" cxnId="{C0423109-F20F-45C1-AD2A-5341D841BBE8}">
      <dgm:prSet/>
      <dgm:spPr/>
      <dgm:t>
        <a:bodyPr/>
        <a:lstStyle/>
        <a:p>
          <a:endParaRPr lang="es-CR"/>
        </a:p>
      </dgm:t>
    </dgm:pt>
    <dgm:pt modelId="{4C3AF984-418A-46FA-8A72-4D61BD6ABC73}" type="pres">
      <dgm:prSet presAssocID="{91E10A2B-81E9-404D-B3E2-952B3A9B711E}" presName="outerComposite" presStyleCnt="0">
        <dgm:presLayoutVars>
          <dgm:chMax val="5"/>
          <dgm:dir/>
          <dgm:resizeHandles val="exact"/>
        </dgm:presLayoutVars>
      </dgm:prSet>
      <dgm:spPr/>
    </dgm:pt>
    <dgm:pt modelId="{0D5943F0-7DF5-4BC9-8D1C-CDB218E63F5C}" type="pres">
      <dgm:prSet presAssocID="{91E10A2B-81E9-404D-B3E2-952B3A9B711E}" presName="dummyMaxCanvas" presStyleCnt="0">
        <dgm:presLayoutVars/>
      </dgm:prSet>
      <dgm:spPr/>
    </dgm:pt>
    <dgm:pt modelId="{0C9CE2F0-C346-4A7D-84D6-F3EABF4807F9}" type="pres">
      <dgm:prSet presAssocID="{91E10A2B-81E9-404D-B3E2-952B3A9B711E}" presName="OneNode_1" presStyleLbl="node1" presStyleIdx="0" presStyleCnt="1" custScaleY="200000">
        <dgm:presLayoutVars>
          <dgm:bulletEnabled val="1"/>
        </dgm:presLayoutVars>
      </dgm:prSet>
      <dgm:spPr/>
    </dgm:pt>
  </dgm:ptLst>
  <dgm:cxnLst>
    <dgm:cxn modelId="{C0423109-F20F-45C1-AD2A-5341D841BBE8}" srcId="{91E10A2B-81E9-404D-B3E2-952B3A9B711E}" destId="{BA3B05DB-D372-40AA-AEB1-70B837DA4F2A}" srcOrd="0" destOrd="0" parTransId="{C515E83B-0902-4176-BD46-7A91D60F530E}" sibTransId="{87517D08-490B-4836-AA92-8EB750817CAF}"/>
    <dgm:cxn modelId="{00B29713-D3C8-4F79-B5C2-851093DA8852}" type="presOf" srcId="{91E10A2B-81E9-404D-B3E2-952B3A9B711E}" destId="{4C3AF984-418A-46FA-8A72-4D61BD6ABC73}" srcOrd="0" destOrd="0" presId="urn:microsoft.com/office/officeart/2005/8/layout/vProcess5"/>
    <dgm:cxn modelId="{B4EEAEEC-0595-4B87-94E7-5AF5F40B17F9}" type="presOf" srcId="{BA3B05DB-D372-40AA-AEB1-70B837DA4F2A}" destId="{0C9CE2F0-C346-4A7D-84D6-F3EABF4807F9}" srcOrd="0" destOrd="0" presId="urn:microsoft.com/office/officeart/2005/8/layout/vProcess5"/>
    <dgm:cxn modelId="{6220D203-2697-4A3A-A7FF-A8C0C6532027}" type="presParOf" srcId="{4C3AF984-418A-46FA-8A72-4D61BD6ABC73}" destId="{0D5943F0-7DF5-4BC9-8D1C-CDB218E63F5C}" srcOrd="0" destOrd="0" presId="urn:microsoft.com/office/officeart/2005/8/layout/vProcess5"/>
    <dgm:cxn modelId="{5E0EB68F-28CD-406B-850C-3D282FFADCB2}" type="presParOf" srcId="{4C3AF984-418A-46FA-8A72-4D61BD6ABC73}" destId="{0C9CE2F0-C346-4A7D-84D6-F3EABF4807F9}" srcOrd="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E10A2B-81E9-404D-B3E2-952B3A9B711E}" type="doc">
      <dgm:prSet loTypeId="urn:microsoft.com/office/officeart/2005/8/layout/vProcess5" loCatId="process" qsTypeId="urn:microsoft.com/office/officeart/2005/8/quickstyle/simple1" qsCatId="simple" csTypeId="urn:microsoft.com/office/officeart/2005/8/colors/accent6_2" csCatId="accent6" phldr="1"/>
      <dgm:spPr/>
      <dgm:t>
        <a:bodyPr/>
        <a:lstStyle/>
        <a:p>
          <a:endParaRPr lang="es-CR"/>
        </a:p>
      </dgm:t>
    </dgm:pt>
    <dgm:pt modelId="{BA3B05DB-D372-40AA-AEB1-70B837DA4F2A}">
      <dgm:prSet phldrT="[Text]" custT="1"/>
      <dgm:spPr>
        <a:solidFill>
          <a:schemeClr val="bg1"/>
        </a:solidFill>
      </dgm:spPr>
      <dgm:t>
        <a:bodyPr/>
        <a:lstStyle/>
        <a:p>
          <a:pPr algn="just"/>
          <a:r>
            <a:rPr lang="es-CR" sz="2800" b="1" dirty="0">
              <a:solidFill>
                <a:schemeClr val="tx1"/>
              </a:solidFill>
              <a:latin typeface="Calibri" pitchFamily="34" charset="0"/>
            </a:rPr>
            <a:t>Gasto por impuesto sobre la renta:</a:t>
          </a:r>
          <a:r>
            <a:rPr lang="es-CR" sz="2800" dirty="0">
              <a:solidFill>
                <a:schemeClr val="tx1"/>
              </a:solidFill>
              <a:latin typeface="Calibri" pitchFamily="34" charset="0"/>
            </a:rPr>
            <a:t> es el monto determinado de impuesto, se debe restar de la utilidad contable del período para obtener la utilidad (pérdida) neta (utilidad después de impuestos) del período, incluye el impuesto corriente y el diferido.</a:t>
          </a:r>
        </a:p>
        <a:p>
          <a:pPr algn="just"/>
          <a:r>
            <a:rPr lang="es-CR" sz="2800" b="1" dirty="0">
              <a:solidFill>
                <a:schemeClr val="tx1"/>
              </a:solidFill>
              <a:latin typeface="Calibri" pitchFamily="34" charset="0"/>
            </a:rPr>
            <a:t>Impuesto corriente:</a:t>
          </a:r>
          <a:r>
            <a:rPr lang="es-CR" sz="2800" dirty="0">
              <a:solidFill>
                <a:schemeClr val="tx1"/>
              </a:solidFill>
              <a:latin typeface="Calibri" pitchFamily="34" charset="0"/>
            </a:rPr>
            <a:t> es el monto del impuesto sobre la renta por pagar (por recuperar) correspondiente a aplicar la tasa de impuesto fijada por la autoridad tributaria en el período correspondiente sobre la utilidad fiscal gravable del período.</a:t>
          </a:r>
          <a:endParaRPr lang="es-CR" sz="2800" dirty="0">
            <a:solidFill>
              <a:schemeClr val="tx1"/>
            </a:solidFill>
            <a:latin typeface="+mn-lt"/>
          </a:endParaRPr>
        </a:p>
      </dgm:t>
    </dgm:pt>
    <dgm:pt modelId="{C515E83B-0902-4176-BD46-7A91D60F530E}" type="parTrans" cxnId="{C0423109-F20F-45C1-AD2A-5341D841BBE8}">
      <dgm:prSet/>
      <dgm:spPr/>
      <dgm:t>
        <a:bodyPr/>
        <a:lstStyle/>
        <a:p>
          <a:endParaRPr lang="es-CR"/>
        </a:p>
      </dgm:t>
    </dgm:pt>
    <dgm:pt modelId="{87517D08-490B-4836-AA92-8EB750817CAF}" type="sibTrans" cxnId="{C0423109-F20F-45C1-AD2A-5341D841BBE8}">
      <dgm:prSet/>
      <dgm:spPr/>
      <dgm:t>
        <a:bodyPr/>
        <a:lstStyle/>
        <a:p>
          <a:endParaRPr lang="es-CR"/>
        </a:p>
      </dgm:t>
    </dgm:pt>
    <dgm:pt modelId="{4C3AF984-418A-46FA-8A72-4D61BD6ABC73}" type="pres">
      <dgm:prSet presAssocID="{91E10A2B-81E9-404D-B3E2-952B3A9B711E}" presName="outerComposite" presStyleCnt="0">
        <dgm:presLayoutVars>
          <dgm:chMax val="5"/>
          <dgm:dir/>
          <dgm:resizeHandles val="exact"/>
        </dgm:presLayoutVars>
      </dgm:prSet>
      <dgm:spPr/>
    </dgm:pt>
    <dgm:pt modelId="{0D5943F0-7DF5-4BC9-8D1C-CDB218E63F5C}" type="pres">
      <dgm:prSet presAssocID="{91E10A2B-81E9-404D-B3E2-952B3A9B711E}" presName="dummyMaxCanvas" presStyleCnt="0">
        <dgm:presLayoutVars/>
      </dgm:prSet>
      <dgm:spPr/>
    </dgm:pt>
    <dgm:pt modelId="{0C9CE2F0-C346-4A7D-84D6-F3EABF4807F9}" type="pres">
      <dgm:prSet presAssocID="{91E10A2B-81E9-404D-B3E2-952B3A9B711E}" presName="OneNode_1" presStyleLbl="node1" presStyleIdx="0" presStyleCnt="1" custScaleY="200000">
        <dgm:presLayoutVars>
          <dgm:bulletEnabled val="1"/>
        </dgm:presLayoutVars>
      </dgm:prSet>
      <dgm:spPr/>
    </dgm:pt>
  </dgm:ptLst>
  <dgm:cxnLst>
    <dgm:cxn modelId="{C0423109-F20F-45C1-AD2A-5341D841BBE8}" srcId="{91E10A2B-81E9-404D-B3E2-952B3A9B711E}" destId="{BA3B05DB-D372-40AA-AEB1-70B837DA4F2A}" srcOrd="0" destOrd="0" parTransId="{C515E83B-0902-4176-BD46-7A91D60F530E}" sibTransId="{87517D08-490B-4836-AA92-8EB750817CAF}"/>
    <dgm:cxn modelId="{9ED84C6C-DA2B-4842-84A9-8D5ADA7926F9}" type="presOf" srcId="{BA3B05DB-D372-40AA-AEB1-70B837DA4F2A}" destId="{0C9CE2F0-C346-4A7D-84D6-F3EABF4807F9}" srcOrd="0" destOrd="0" presId="urn:microsoft.com/office/officeart/2005/8/layout/vProcess5"/>
    <dgm:cxn modelId="{7120B582-BA94-4A55-8DC9-57AD35FBB89B}" type="presOf" srcId="{91E10A2B-81E9-404D-B3E2-952B3A9B711E}" destId="{4C3AF984-418A-46FA-8A72-4D61BD6ABC73}" srcOrd="0" destOrd="0" presId="urn:microsoft.com/office/officeart/2005/8/layout/vProcess5"/>
    <dgm:cxn modelId="{2654CF83-9239-440E-8C10-4F399180A9D2}" type="presParOf" srcId="{4C3AF984-418A-46FA-8A72-4D61BD6ABC73}" destId="{0D5943F0-7DF5-4BC9-8D1C-CDB218E63F5C}" srcOrd="0" destOrd="0" presId="urn:microsoft.com/office/officeart/2005/8/layout/vProcess5"/>
    <dgm:cxn modelId="{7E8F1CC4-B873-4682-AD1D-0BE205A6B342}" type="presParOf" srcId="{4C3AF984-418A-46FA-8A72-4D61BD6ABC73}" destId="{0C9CE2F0-C346-4A7D-84D6-F3EABF4807F9}"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1E10A2B-81E9-404D-B3E2-952B3A9B711E}" type="doc">
      <dgm:prSet loTypeId="urn:microsoft.com/office/officeart/2005/8/layout/vProcess5" loCatId="process" qsTypeId="urn:microsoft.com/office/officeart/2005/8/quickstyle/simple1" qsCatId="simple" csTypeId="urn:microsoft.com/office/officeart/2005/8/colors/accent6_2" csCatId="accent6" phldr="1"/>
      <dgm:spPr/>
      <dgm:t>
        <a:bodyPr/>
        <a:lstStyle/>
        <a:p>
          <a:endParaRPr lang="es-CR"/>
        </a:p>
      </dgm:t>
    </dgm:pt>
    <dgm:pt modelId="{BA3B05DB-D372-40AA-AEB1-70B837DA4F2A}">
      <dgm:prSet phldrT="[Text]" custT="1"/>
      <dgm:spPr>
        <a:solidFill>
          <a:schemeClr val="bg1"/>
        </a:solidFill>
      </dgm:spPr>
      <dgm:t>
        <a:bodyPr/>
        <a:lstStyle/>
        <a:p>
          <a:pPr algn="just"/>
          <a:r>
            <a:rPr lang="es-CR" sz="2800" b="1" dirty="0">
              <a:solidFill>
                <a:schemeClr val="tx1"/>
              </a:solidFill>
              <a:latin typeface="Calibri" pitchFamily="34" charset="0"/>
            </a:rPr>
            <a:t>Activo por impuesto de renta diferido:</a:t>
          </a:r>
          <a:r>
            <a:rPr lang="es-CR" sz="2800" dirty="0">
              <a:solidFill>
                <a:schemeClr val="tx1"/>
              </a:solidFill>
              <a:latin typeface="Calibri" pitchFamily="34" charset="0"/>
            </a:rPr>
            <a:t> son las cantidades de impuesto sobre la renta por aplicar (recuperar), como gastos a deducir en períodos futuros, correspondientes a las diferencias temporales deducibles. </a:t>
          </a:r>
          <a:endParaRPr lang="es-CR" sz="2800" b="1" dirty="0">
            <a:solidFill>
              <a:schemeClr val="tx1"/>
            </a:solidFill>
            <a:latin typeface="Calibri" pitchFamily="34" charset="0"/>
          </a:endParaRPr>
        </a:p>
        <a:p>
          <a:pPr algn="just"/>
          <a:r>
            <a:rPr lang="es-CR" sz="2800" b="1" dirty="0">
              <a:solidFill>
                <a:schemeClr val="tx1"/>
              </a:solidFill>
              <a:latin typeface="Calibri" pitchFamily="34" charset="0"/>
            </a:rPr>
            <a:t>Pasivos por impuestos diferidos:</a:t>
          </a:r>
          <a:r>
            <a:rPr lang="es-CR" sz="2800" dirty="0">
              <a:solidFill>
                <a:schemeClr val="tx1"/>
              </a:solidFill>
              <a:latin typeface="Calibri" pitchFamily="34" charset="0"/>
            </a:rPr>
            <a:t> son las cantidades de impuesto sobre la renta por pagar en períodos futuros, correspondientes a las diferencias temporales gravables. </a:t>
          </a:r>
          <a:endParaRPr lang="es-CR" sz="2800" dirty="0">
            <a:solidFill>
              <a:schemeClr val="tx1"/>
            </a:solidFill>
            <a:latin typeface="+mn-lt"/>
          </a:endParaRPr>
        </a:p>
      </dgm:t>
    </dgm:pt>
    <dgm:pt modelId="{C515E83B-0902-4176-BD46-7A91D60F530E}" type="parTrans" cxnId="{C0423109-F20F-45C1-AD2A-5341D841BBE8}">
      <dgm:prSet/>
      <dgm:spPr/>
      <dgm:t>
        <a:bodyPr/>
        <a:lstStyle/>
        <a:p>
          <a:endParaRPr lang="es-CR"/>
        </a:p>
      </dgm:t>
    </dgm:pt>
    <dgm:pt modelId="{87517D08-490B-4836-AA92-8EB750817CAF}" type="sibTrans" cxnId="{C0423109-F20F-45C1-AD2A-5341D841BBE8}">
      <dgm:prSet/>
      <dgm:spPr/>
      <dgm:t>
        <a:bodyPr/>
        <a:lstStyle/>
        <a:p>
          <a:endParaRPr lang="es-CR"/>
        </a:p>
      </dgm:t>
    </dgm:pt>
    <dgm:pt modelId="{4C3AF984-418A-46FA-8A72-4D61BD6ABC73}" type="pres">
      <dgm:prSet presAssocID="{91E10A2B-81E9-404D-B3E2-952B3A9B711E}" presName="outerComposite" presStyleCnt="0">
        <dgm:presLayoutVars>
          <dgm:chMax val="5"/>
          <dgm:dir/>
          <dgm:resizeHandles val="exact"/>
        </dgm:presLayoutVars>
      </dgm:prSet>
      <dgm:spPr/>
    </dgm:pt>
    <dgm:pt modelId="{0D5943F0-7DF5-4BC9-8D1C-CDB218E63F5C}" type="pres">
      <dgm:prSet presAssocID="{91E10A2B-81E9-404D-B3E2-952B3A9B711E}" presName="dummyMaxCanvas" presStyleCnt="0">
        <dgm:presLayoutVars/>
      </dgm:prSet>
      <dgm:spPr/>
    </dgm:pt>
    <dgm:pt modelId="{0C9CE2F0-C346-4A7D-84D6-F3EABF4807F9}" type="pres">
      <dgm:prSet presAssocID="{91E10A2B-81E9-404D-B3E2-952B3A9B711E}" presName="OneNode_1" presStyleLbl="node1" presStyleIdx="0" presStyleCnt="1" custScaleY="200000">
        <dgm:presLayoutVars>
          <dgm:bulletEnabled val="1"/>
        </dgm:presLayoutVars>
      </dgm:prSet>
      <dgm:spPr/>
    </dgm:pt>
  </dgm:ptLst>
  <dgm:cxnLst>
    <dgm:cxn modelId="{831C3207-F107-4551-954A-803E28BF6C1C}" type="presOf" srcId="{BA3B05DB-D372-40AA-AEB1-70B837DA4F2A}" destId="{0C9CE2F0-C346-4A7D-84D6-F3EABF4807F9}" srcOrd="0" destOrd="0" presId="urn:microsoft.com/office/officeart/2005/8/layout/vProcess5"/>
    <dgm:cxn modelId="{C0423109-F20F-45C1-AD2A-5341D841BBE8}" srcId="{91E10A2B-81E9-404D-B3E2-952B3A9B711E}" destId="{BA3B05DB-D372-40AA-AEB1-70B837DA4F2A}" srcOrd="0" destOrd="0" parTransId="{C515E83B-0902-4176-BD46-7A91D60F530E}" sibTransId="{87517D08-490B-4836-AA92-8EB750817CAF}"/>
    <dgm:cxn modelId="{11D423F9-9412-41E6-8719-69D921634D0F}" type="presOf" srcId="{91E10A2B-81E9-404D-B3E2-952B3A9B711E}" destId="{4C3AF984-418A-46FA-8A72-4D61BD6ABC73}" srcOrd="0" destOrd="0" presId="urn:microsoft.com/office/officeart/2005/8/layout/vProcess5"/>
    <dgm:cxn modelId="{015ACAA9-407A-4BA9-87FE-0A6444554C7A}" type="presParOf" srcId="{4C3AF984-418A-46FA-8A72-4D61BD6ABC73}" destId="{0D5943F0-7DF5-4BC9-8D1C-CDB218E63F5C}" srcOrd="0" destOrd="0" presId="urn:microsoft.com/office/officeart/2005/8/layout/vProcess5"/>
    <dgm:cxn modelId="{E2510036-1001-409F-AE79-FD084219BE1A}" type="presParOf" srcId="{4C3AF984-418A-46FA-8A72-4D61BD6ABC73}" destId="{0C9CE2F0-C346-4A7D-84D6-F3EABF4807F9}"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1E10A2B-81E9-404D-B3E2-952B3A9B711E}" type="doc">
      <dgm:prSet loTypeId="urn:microsoft.com/office/officeart/2005/8/layout/vProcess5" loCatId="process" qsTypeId="urn:microsoft.com/office/officeart/2005/8/quickstyle/simple1" qsCatId="simple" csTypeId="urn:microsoft.com/office/officeart/2005/8/colors/accent6_2" csCatId="accent6" phldr="1"/>
      <dgm:spPr/>
      <dgm:t>
        <a:bodyPr/>
        <a:lstStyle/>
        <a:p>
          <a:endParaRPr lang="es-CR"/>
        </a:p>
      </dgm:t>
    </dgm:pt>
    <dgm:pt modelId="{BA3B05DB-D372-40AA-AEB1-70B837DA4F2A}">
      <dgm:prSet phldrT="[Text]" custT="1"/>
      <dgm:spPr>
        <a:solidFill>
          <a:schemeClr val="bg1"/>
        </a:solidFill>
      </dgm:spPr>
      <dgm:t>
        <a:bodyPr/>
        <a:lstStyle/>
        <a:p>
          <a:pPr algn="just"/>
          <a:r>
            <a:rPr lang="es-CR" sz="2800" b="1" dirty="0">
              <a:solidFill>
                <a:schemeClr val="tx1"/>
              </a:solidFill>
              <a:latin typeface="Calibri" pitchFamily="34" charset="0"/>
            </a:rPr>
            <a:t>Diferencias temporales:</a:t>
          </a:r>
          <a:r>
            <a:rPr lang="es-CR" sz="2800" dirty="0">
              <a:solidFill>
                <a:schemeClr val="tx1"/>
              </a:solidFill>
              <a:latin typeface="Calibri" pitchFamily="34" charset="0"/>
            </a:rPr>
            <a:t> diferencias entre la base tributaria de un activo o pasivo y su monto presentado en los estados financieros (base contable).</a:t>
          </a:r>
        </a:p>
        <a:p>
          <a:pPr algn="just"/>
          <a:r>
            <a:rPr lang="es-CR" sz="2800" b="1" dirty="0">
              <a:solidFill>
                <a:schemeClr val="tx1"/>
              </a:solidFill>
              <a:latin typeface="Calibri" pitchFamily="34" charset="0"/>
            </a:rPr>
            <a:t>Diferencias temporales gravables:</a:t>
          </a:r>
          <a:r>
            <a:rPr lang="es-CR" sz="2800" dirty="0">
              <a:solidFill>
                <a:schemeClr val="tx1"/>
              </a:solidFill>
              <a:latin typeface="Calibri" pitchFamily="34" charset="0"/>
            </a:rPr>
            <a:t> aquellas que luego de analizar su tratamiento contable y tributario dan lugar a partidas gravables en el futuro al determinar la utilidad (pérdida) fiscal.</a:t>
          </a:r>
          <a:endParaRPr lang="es-CR" sz="2800" dirty="0">
            <a:solidFill>
              <a:schemeClr val="tx1"/>
            </a:solidFill>
            <a:latin typeface="+mn-lt"/>
          </a:endParaRPr>
        </a:p>
      </dgm:t>
    </dgm:pt>
    <dgm:pt modelId="{C515E83B-0902-4176-BD46-7A91D60F530E}" type="parTrans" cxnId="{C0423109-F20F-45C1-AD2A-5341D841BBE8}">
      <dgm:prSet/>
      <dgm:spPr/>
      <dgm:t>
        <a:bodyPr/>
        <a:lstStyle/>
        <a:p>
          <a:endParaRPr lang="es-CR"/>
        </a:p>
      </dgm:t>
    </dgm:pt>
    <dgm:pt modelId="{87517D08-490B-4836-AA92-8EB750817CAF}" type="sibTrans" cxnId="{C0423109-F20F-45C1-AD2A-5341D841BBE8}">
      <dgm:prSet/>
      <dgm:spPr/>
      <dgm:t>
        <a:bodyPr/>
        <a:lstStyle/>
        <a:p>
          <a:endParaRPr lang="es-CR"/>
        </a:p>
      </dgm:t>
    </dgm:pt>
    <dgm:pt modelId="{4C3AF984-418A-46FA-8A72-4D61BD6ABC73}" type="pres">
      <dgm:prSet presAssocID="{91E10A2B-81E9-404D-B3E2-952B3A9B711E}" presName="outerComposite" presStyleCnt="0">
        <dgm:presLayoutVars>
          <dgm:chMax val="5"/>
          <dgm:dir/>
          <dgm:resizeHandles val="exact"/>
        </dgm:presLayoutVars>
      </dgm:prSet>
      <dgm:spPr/>
    </dgm:pt>
    <dgm:pt modelId="{0D5943F0-7DF5-4BC9-8D1C-CDB218E63F5C}" type="pres">
      <dgm:prSet presAssocID="{91E10A2B-81E9-404D-B3E2-952B3A9B711E}" presName="dummyMaxCanvas" presStyleCnt="0">
        <dgm:presLayoutVars/>
      </dgm:prSet>
      <dgm:spPr/>
    </dgm:pt>
    <dgm:pt modelId="{0C9CE2F0-C346-4A7D-84D6-F3EABF4807F9}" type="pres">
      <dgm:prSet presAssocID="{91E10A2B-81E9-404D-B3E2-952B3A9B711E}" presName="OneNode_1" presStyleLbl="node1" presStyleIdx="0" presStyleCnt="1" custScaleY="200000">
        <dgm:presLayoutVars>
          <dgm:bulletEnabled val="1"/>
        </dgm:presLayoutVars>
      </dgm:prSet>
      <dgm:spPr/>
    </dgm:pt>
  </dgm:ptLst>
  <dgm:cxnLst>
    <dgm:cxn modelId="{C0423109-F20F-45C1-AD2A-5341D841BBE8}" srcId="{91E10A2B-81E9-404D-B3E2-952B3A9B711E}" destId="{BA3B05DB-D372-40AA-AEB1-70B837DA4F2A}" srcOrd="0" destOrd="0" parTransId="{C515E83B-0902-4176-BD46-7A91D60F530E}" sibTransId="{87517D08-490B-4836-AA92-8EB750817CAF}"/>
    <dgm:cxn modelId="{47EB6BA7-CC6D-4204-A7B1-99D92AAFD6BC}" type="presOf" srcId="{BA3B05DB-D372-40AA-AEB1-70B837DA4F2A}" destId="{0C9CE2F0-C346-4A7D-84D6-F3EABF4807F9}" srcOrd="0" destOrd="0" presId="urn:microsoft.com/office/officeart/2005/8/layout/vProcess5"/>
    <dgm:cxn modelId="{B8591EC6-DF09-4AF4-9F61-DB21EDDBD81F}" type="presOf" srcId="{91E10A2B-81E9-404D-B3E2-952B3A9B711E}" destId="{4C3AF984-418A-46FA-8A72-4D61BD6ABC73}" srcOrd="0" destOrd="0" presId="urn:microsoft.com/office/officeart/2005/8/layout/vProcess5"/>
    <dgm:cxn modelId="{74DC525A-7801-4C53-A397-5F8591CE26FE}" type="presParOf" srcId="{4C3AF984-418A-46FA-8A72-4D61BD6ABC73}" destId="{0D5943F0-7DF5-4BC9-8D1C-CDB218E63F5C}" srcOrd="0" destOrd="0" presId="urn:microsoft.com/office/officeart/2005/8/layout/vProcess5"/>
    <dgm:cxn modelId="{F27813AD-0DEE-4CA5-BF0E-D831368E0276}" type="presParOf" srcId="{4C3AF984-418A-46FA-8A72-4D61BD6ABC73}" destId="{0C9CE2F0-C346-4A7D-84D6-F3EABF4807F9}"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1E10A2B-81E9-404D-B3E2-952B3A9B711E}" type="doc">
      <dgm:prSet loTypeId="urn:microsoft.com/office/officeart/2005/8/layout/vProcess5" loCatId="process" qsTypeId="urn:microsoft.com/office/officeart/2005/8/quickstyle/simple1" qsCatId="simple" csTypeId="urn:microsoft.com/office/officeart/2005/8/colors/accent6_2" csCatId="accent6" phldr="1"/>
      <dgm:spPr/>
      <dgm:t>
        <a:bodyPr/>
        <a:lstStyle/>
        <a:p>
          <a:endParaRPr lang="es-CR"/>
        </a:p>
      </dgm:t>
    </dgm:pt>
    <dgm:pt modelId="{BA3B05DB-D372-40AA-AEB1-70B837DA4F2A}">
      <dgm:prSet phldrT="[Text]" custT="1"/>
      <dgm:spPr>
        <a:solidFill>
          <a:schemeClr val="bg1"/>
        </a:solidFill>
      </dgm:spPr>
      <dgm:t>
        <a:bodyPr/>
        <a:lstStyle/>
        <a:p>
          <a:pPr algn="just"/>
          <a:r>
            <a:rPr lang="es-CR" sz="3200" b="1" dirty="0">
              <a:solidFill>
                <a:schemeClr val="tx1"/>
              </a:solidFill>
              <a:latin typeface="Calibri" pitchFamily="34" charset="0"/>
            </a:rPr>
            <a:t>Diferencias temporales deducibles:</a:t>
          </a:r>
          <a:r>
            <a:rPr lang="es-CR" sz="3200" dirty="0">
              <a:solidFill>
                <a:schemeClr val="tx1"/>
              </a:solidFill>
              <a:latin typeface="Calibri" pitchFamily="34" charset="0"/>
            </a:rPr>
            <a:t> aquellas que luego de analizar su tratamiento contable y tributario dan lugar a partidas deducibles en el futuro al determinar la utilidad (pérdida) fiscal.</a:t>
          </a:r>
          <a:endParaRPr lang="es-CR" sz="3200" dirty="0">
            <a:solidFill>
              <a:schemeClr val="tx1"/>
            </a:solidFill>
            <a:latin typeface="+mn-lt"/>
          </a:endParaRPr>
        </a:p>
      </dgm:t>
    </dgm:pt>
    <dgm:pt modelId="{C515E83B-0902-4176-BD46-7A91D60F530E}" type="parTrans" cxnId="{C0423109-F20F-45C1-AD2A-5341D841BBE8}">
      <dgm:prSet/>
      <dgm:spPr/>
      <dgm:t>
        <a:bodyPr/>
        <a:lstStyle/>
        <a:p>
          <a:endParaRPr lang="es-CR"/>
        </a:p>
      </dgm:t>
    </dgm:pt>
    <dgm:pt modelId="{87517D08-490B-4836-AA92-8EB750817CAF}" type="sibTrans" cxnId="{C0423109-F20F-45C1-AD2A-5341D841BBE8}">
      <dgm:prSet/>
      <dgm:spPr/>
      <dgm:t>
        <a:bodyPr/>
        <a:lstStyle/>
        <a:p>
          <a:endParaRPr lang="es-CR"/>
        </a:p>
      </dgm:t>
    </dgm:pt>
    <dgm:pt modelId="{4C3AF984-418A-46FA-8A72-4D61BD6ABC73}" type="pres">
      <dgm:prSet presAssocID="{91E10A2B-81E9-404D-B3E2-952B3A9B711E}" presName="outerComposite" presStyleCnt="0">
        <dgm:presLayoutVars>
          <dgm:chMax val="5"/>
          <dgm:dir/>
          <dgm:resizeHandles val="exact"/>
        </dgm:presLayoutVars>
      </dgm:prSet>
      <dgm:spPr/>
    </dgm:pt>
    <dgm:pt modelId="{0D5943F0-7DF5-4BC9-8D1C-CDB218E63F5C}" type="pres">
      <dgm:prSet presAssocID="{91E10A2B-81E9-404D-B3E2-952B3A9B711E}" presName="dummyMaxCanvas" presStyleCnt="0">
        <dgm:presLayoutVars/>
      </dgm:prSet>
      <dgm:spPr/>
    </dgm:pt>
    <dgm:pt modelId="{0C9CE2F0-C346-4A7D-84D6-F3EABF4807F9}" type="pres">
      <dgm:prSet presAssocID="{91E10A2B-81E9-404D-B3E2-952B3A9B711E}" presName="OneNode_1" presStyleLbl="node1" presStyleIdx="0" presStyleCnt="1" custScaleY="200000">
        <dgm:presLayoutVars>
          <dgm:bulletEnabled val="1"/>
        </dgm:presLayoutVars>
      </dgm:prSet>
      <dgm:spPr/>
    </dgm:pt>
  </dgm:ptLst>
  <dgm:cxnLst>
    <dgm:cxn modelId="{C0423109-F20F-45C1-AD2A-5341D841BBE8}" srcId="{91E10A2B-81E9-404D-B3E2-952B3A9B711E}" destId="{BA3B05DB-D372-40AA-AEB1-70B837DA4F2A}" srcOrd="0" destOrd="0" parTransId="{C515E83B-0902-4176-BD46-7A91D60F530E}" sibTransId="{87517D08-490B-4836-AA92-8EB750817CAF}"/>
    <dgm:cxn modelId="{86958D96-B981-421A-9470-203FEB7F1DF6}" type="presOf" srcId="{91E10A2B-81E9-404D-B3E2-952B3A9B711E}" destId="{4C3AF984-418A-46FA-8A72-4D61BD6ABC73}" srcOrd="0" destOrd="0" presId="urn:microsoft.com/office/officeart/2005/8/layout/vProcess5"/>
    <dgm:cxn modelId="{FA446ABE-2298-496A-84DE-07EFFBA473DF}" type="presOf" srcId="{BA3B05DB-D372-40AA-AEB1-70B837DA4F2A}" destId="{0C9CE2F0-C346-4A7D-84D6-F3EABF4807F9}" srcOrd="0" destOrd="0" presId="urn:microsoft.com/office/officeart/2005/8/layout/vProcess5"/>
    <dgm:cxn modelId="{15FFDF5D-4739-4026-BC0B-57962A88A9EA}" type="presParOf" srcId="{4C3AF984-418A-46FA-8A72-4D61BD6ABC73}" destId="{0D5943F0-7DF5-4BC9-8D1C-CDB218E63F5C}" srcOrd="0" destOrd="0" presId="urn:microsoft.com/office/officeart/2005/8/layout/vProcess5"/>
    <dgm:cxn modelId="{F31DB98A-D34E-4BE6-B7AA-38DC17A33CF2}" type="presParOf" srcId="{4C3AF984-418A-46FA-8A72-4D61BD6ABC73}" destId="{0C9CE2F0-C346-4A7D-84D6-F3EABF4807F9}"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1E10A2B-81E9-404D-B3E2-952B3A9B711E}" type="doc">
      <dgm:prSet loTypeId="urn:microsoft.com/office/officeart/2005/8/layout/vProcess5" loCatId="process" qsTypeId="urn:microsoft.com/office/officeart/2005/8/quickstyle/simple1" qsCatId="simple" csTypeId="urn:microsoft.com/office/officeart/2005/8/colors/accent6_2" csCatId="accent6" phldr="1"/>
      <dgm:spPr/>
      <dgm:t>
        <a:bodyPr/>
        <a:lstStyle/>
        <a:p>
          <a:endParaRPr lang="es-CR"/>
        </a:p>
      </dgm:t>
    </dgm:pt>
    <dgm:pt modelId="{BA3B05DB-D372-40AA-AEB1-70B837DA4F2A}">
      <dgm:prSet phldrT="[Text]" custT="1"/>
      <dgm:spPr>
        <a:solidFill>
          <a:schemeClr val="bg1"/>
        </a:solidFill>
      </dgm:spPr>
      <dgm:t>
        <a:bodyPr/>
        <a:lstStyle/>
        <a:p>
          <a:pPr algn="just"/>
          <a:r>
            <a:rPr lang="es-CR" sz="2400" b="0" dirty="0">
              <a:solidFill>
                <a:schemeClr val="tx1"/>
              </a:solidFill>
            </a:rPr>
            <a:t>Resolución 52-01</a:t>
          </a:r>
        </a:p>
        <a:p>
          <a:pPr algn="just"/>
          <a:r>
            <a:rPr lang="es-CR" sz="2400" b="0" dirty="0">
              <a:solidFill>
                <a:schemeClr val="tx1"/>
              </a:solidFill>
            </a:rPr>
            <a:t>D) Impuesto sobre renta diferido (NIC 12)</a:t>
          </a:r>
          <a:endParaRPr lang="en-US" sz="2400" b="0" dirty="0">
            <a:solidFill>
              <a:schemeClr val="tx1"/>
            </a:solidFill>
          </a:endParaRPr>
        </a:p>
        <a:p>
          <a:pPr algn="just"/>
          <a:r>
            <a:rPr lang="es-ES" sz="2400" b="0" dirty="0">
              <a:solidFill>
                <a:schemeClr val="tx1"/>
              </a:solidFill>
            </a:rPr>
            <a:t>“</a:t>
          </a:r>
          <a:r>
            <a:rPr lang="es-ES" sz="2400" b="0" i="1" dirty="0">
              <a:solidFill>
                <a:schemeClr val="tx1"/>
              </a:solidFill>
            </a:rPr>
            <a:t>A los efectos del mejor control de la conciliación de la utilidad financiera y la base imponible del impuesto sobre las utilidades, los contribuyentes deberán aplicar la NIC 12,  para registrar el impuesto sobre renta diferido</a:t>
          </a:r>
          <a:endParaRPr lang="en-US" sz="2400" b="0" i="1" dirty="0">
            <a:solidFill>
              <a:schemeClr val="tx1"/>
            </a:solidFill>
          </a:endParaRPr>
        </a:p>
        <a:p>
          <a:pPr algn="just"/>
          <a:r>
            <a:rPr lang="es-ES" sz="2400" b="0" i="1" dirty="0">
              <a:solidFill>
                <a:schemeClr val="tx1"/>
              </a:solidFill>
            </a:rPr>
            <a:t>Para los fines establecidos en el artículo 57 del   Reglamento de la Ley del Impuesto sobre la Renta,  la contabilización del impuesto sobre la renta diferido debe comprender las partidas de pérdidas acumuladas y diferidas por amortizar, que se generen en las actividades agrícolas e industriales a efectos de la correcta aplicación de la amortización de dichas pérdidas, de acuerdo con lo que dispone el artículo 8 inciso g de la Ley del Impuesto sobre la Renta</a:t>
          </a:r>
          <a:r>
            <a:rPr lang="es-ES" sz="2400" b="0" dirty="0">
              <a:solidFill>
                <a:schemeClr val="tx1"/>
              </a:solidFill>
            </a:rPr>
            <a:t>”</a:t>
          </a:r>
          <a:endParaRPr lang="es-CR" sz="2400" b="0" dirty="0">
            <a:solidFill>
              <a:schemeClr val="tx1"/>
            </a:solidFill>
            <a:latin typeface="+mn-lt"/>
          </a:endParaRPr>
        </a:p>
      </dgm:t>
    </dgm:pt>
    <dgm:pt modelId="{C515E83B-0902-4176-BD46-7A91D60F530E}" type="parTrans" cxnId="{C0423109-F20F-45C1-AD2A-5341D841BBE8}">
      <dgm:prSet/>
      <dgm:spPr/>
      <dgm:t>
        <a:bodyPr/>
        <a:lstStyle/>
        <a:p>
          <a:endParaRPr lang="es-CR"/>
        </a:p>
      </dgm:t>
    </dgm:pt>
    <dgm:pt modelId="{87517D08-490B-4836-AA92-8EB750817CAF}" type="sibTrans" cxnId="{C0423109-F20F-45C1-AD2A-5341D841BBE8}">
      <dgm:prSet/>
      <dgm:spPr/>
      <dgm:t>
        <a:bodyPr/>
        <a:lstStyle/>
        <a:p>
          <a:endParaRPr lang="es-CR"/>
        </a:p>
      </dgm:t>
    </dgm:pt>
    <dgm:pt modelId="{4C3AF984-418A-46FA-8A72-4D61BD6ABC73}" type="pres">
      <dgm:prSet presAssocID="{91E10A2B-81E9-404D-B3E2-952B3A9B711E}" presName="outerComposite" presStyleCnt="0">
        <dgm:presLayoutVars>
          <dgm:chMax val="5"/>
          <dgm:dir/>
          <dgm:resizeHandles val="exact"/>
        </dgm:presLayoutVars>
      </dgm:prSet>
      <dgm:spPr/>
    </dgm:pt>
    <dgm:pt modelId="{0D5943F0-7DF5-4BC9-8D1C-CDB218E63F5C}" type="pres">
      <dgm:prSet presAssocID="{91E10A2B-81E9-404D-B3E2-952B3A9B711E}" presName="dummyMaxCanvas" presStyleCnt="0">
        <dgm:presLayoutVars/>
      </dgm:prSet>
      <dgm:spPr/>
    </dgm:pt>
    <dgm:pt modelId="{0C9CE2F0-C346-4A7D-84D6-F3EABF4807F9}" type="pres">
      <dgm:prSet presAssocID="{91E10A2B-81E9-404D-B3E2-952B3A9B711E}" presName="OneNode_1" presStyleLbl="node1" presStyleIdx="0" presStyleCnt="1" custScaleY="200000">
        <dgm:presLayoutVars>
          <dgm:bulletEnabled val="1"/>
        </dgm:presLayoutVars>
      </dgm:prSet>
      <dgm:spPr/>
    </dgm:pt>
  </dgm:ptLst>
  <dgm:cxnLst>
    <dgm:cxn modelId="{C0423109-F20F-45C1-AD2A-5341D841BBE8}" srcId="{91E10A2B-81E9-404D-B3E2-952B3A9B711E}" destId="{BA3B05DB-D372-40AA-AEB1-70B837DA4F2A}" srcOrd="0" destOrd="0" parTransId="{C515E83B-0902-4176-BD46-7A91D60F530E}" sibTransId="{87517D08-490B-4836-AA92-8EB750817CAF}"/>
    <dgm:cxn modelId="{D228D36E-1EE4-4334-BAC4-0E770432C2AC}" type="presOf" srcId="{BA3B05DB-D372-40AA-AEB1-70B837DA4F2A}" destId="{0C9CE2F0-C346-4A7D-84D6-F3EABF4807F9}" srcOrd="0" destOrd="0" presId="urn:microsoft.com/office/officeart/2005/8/layout/vProcess5"/>
    <dgm:cxn modelId="{79E571AE-34AA-475F-9139-5CEBE96AD12C}" type="presOf" srcId="{91E10A2B-81E9-404D-B3E2-952B3A9B711E}" destId="{4C3AF984-418A-46FA-8A72-4D61BD6ABC73}" srcOrd="0" destOrd="0" presId="urn:microsoft.com/office/officeart/2005/8/layout/vProcess5"/>
    <dgm:cxn modelId="{3E648C28-7C84-48C4-84B8-CF060111BA2D}" type="presParOf" srcId="{4C3AF984-418A-46FA-8A72-4D61BD6ABC73}" destId="{0D5943F0-7DF5-4BC9-8D1C-CDB218E63F5C}" srcOrd="0" destOrd="0" presId="urn:microsoft.com/office/officeart/2005/8/layout/vProcess5"/>
    <dgm:cxn modelId="{82048F61-8E60-4407-9F3C-FEA6763E8FF0}" type="presParOf" srcId="{4C3AF984-418A-46FA-8A72-4D61BD6ABC73}" destId="{0C9CE2F0-C346-4A7D-84D6-F3EABF4807F9}"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1E10A2B-81E9-404D-B3E2-952B3A9B711E}" type="doc">
      <dgm:prSet loTypeId="urn:microsoft.com/office/officeart/2005/8/layout/vProcess5" loCatId="process" qsTypeId="urn:microsoft.com/office/officeart/2005/8/quickstyle/simple1" qsCatId="simple" csTypeId="urn:microsoft.com/office/officeart/2005/8/colors/accent6_2" csCatId="accent6" phldr="1"/>
      <dgm:spPr/>
      <dgm:t>
        <a:bodyPr/>
        <a:lstStyle/>
        <a:p>
          <a:endParaRPr lang="es-CR"/>
        </a:p>
      </dgm:t>
    </dgm:pt>
    <dgm:pt modelId="{BA3B05DB-D372-40AA-AEB1-70B837DA4F2A}">
      <dgm:prSet phldrT="[Text]" custT="1"/>
      <dgm:spPr>
        <a:solidFill>
          <a:schemeClr val="bg1"/>
        </a:solidFill>
      </dgm:spPr>
      <dgm:t>
        <a:bodyPr/>
        <a:lstStyle/>
        <a:p>
          <a:pPr algn="just"/>
          <a:r>
            <a:rPr lang="es-CR" sz="2400" dirty="0">
              <a:solidFill>
                <a:schemeClr val="tx1"/>
              </a:solidFill>
            </a:rPr>
            <a:t>RLISR</a:t>
          </a:r>
        </a:p>
        <a:p>
          <a:pPr algn="just"/>
          <a:r>
            <a:rPr lang="es-ES" sz="2400" i="1" dirty="0">
              <a:solidFill>
                <a:schemeClr val="tx1"/>
              </a:solidFill>
            </a:rPr>
            <a:t>“</a:t>
          </a:r>
          <a:r>
            <a:rPr lang="es-ES" sz="2400" b="1" i="1" dirty="0">
              <a:solidFill>
                <a:schemeClr val="tx1"/>
              </a:solidFill>
            </a:rPr>
            <a:t>Artículo 57.- Registro de las operaciones (*)</a:t>
          </a:r>
          <a:r>
            <a:rPr lang="es-ES" sz="2400" i="1" dirty="0">
              <a:solidFill>
                <a:schemeClr val="tx1"/>
              </a:solidFill>
            </a:rPr>
            <a:t> El sistema contable del declarante debe ajustarse a las Normas Internacionales de Contabilidad aprobadas y adoptadas por el Colegio de Contadores Públicos de Costa Rica y a las que ese colegio llegare a aprobar y adoptar en el futuro. La diferencia entre los ingresos totales y los costos y gastos totales se denomina "utilidad neta del periodo". Para obtener la "renta imponible" del período, se debe hacer una conciliación, restando de la utilidad neta del período el total de ingresos no gravables y adicionando aquellos costos y gastos no deducibles. Tales ajustes se registrarán aplicando la Norma Internacional de Contabilidad 12 relativa al impuesto sobre renta diferido “</a:t>
          </a:r>
          <a:endParaRPr lang="es-CR" sz="2400" b="0" dirty="0">
            <a:solidFill>
              <a:schemeClr val="tx1"/>
            </a:solidFill>
            <a:latin typeface="+mn-lt"/>
          </a:endParaRPr>
        </a:p>
      </dgm:t>
    </dgm:pt>
    <dgm:pt modelId="{C515E83B-0902-4176-BD46-7A91D60F530E}" type="parTrans" cxnId="{C0423109-F20F-45C1-AD2A-5341D841BBE8}">
      <dgm:prSet/>
      <dgm:spPr/>
      <dgm:t>
        <a:bodyPr/>
        <a:lstStyle/>
        <a:p>
          <a:endParaRPr lang="es-CR"/>
        </a:p>
      </dgm:t>
    </dgm:pt>
    <dgm:pt modelId="{87517D08-490B-4836-AA92-8EB750817CAF}" type="sibTrans" cxnId="{C0423109-F20F-45C1-AD2A-5341D841BBE8}">
      <dgm:prSet/>
      <dgm:spPr/>
      <dgm:t>
        <a:bodyPr/>
        <a:lstStyle/>
        <a:p>
          <a:endParaRPr lang="es-CR"/>
        </a:p>
      </dgm:t>
    </dgm:pt>
    <dgm:pt modelId="{4C3AF984-418A-46FA-8A72-4D61BD6ABC73}" type="pres">
      <dgm:prSet presAssocID="{91E10A2B-81E9-404D-B3E2-952B3A9B711E}" presName="outerComposite" presStyleCnt="0">
        <dgm:presLayoutVars>
          <dgm:chMax val="5"/>
          <dgm:dir/>
          <dgm:resizeHandles val="exact"/>
        </dgm:presLayoutVars>
      </dgm:prSet>
      <dgm:spPr/>
    </dgm:pt>
    <dgm:pt modelId="{0D5943F0-7DF5-4BC9-8D1C-CDB218E63F5C}" type="pres">
      <dgm:prSet presAssocID="{91E10A2B-81E9-404D-B3E2-952B3A9B711E}" presName="dummyMaxCanvas" presStyleCnt="0">
        <dgm:presLayoutVars/>
      </dgm:prSet>
      <dgm:spPr/>
    </dgm:pt>
    <dgm:pt modelId="{0C9CE2F0-C346-4A7D-84D6-F3EABF4807F9}" type="pres">
      <dgm:prSet presAssocID="{91E10A2B-81E9-404D-B3E2-952B3A9B711E}" presName="OneNode_1" presStyleLbl="node1" presStyleIdx="0" presStyleCnt="1" custScaleY="200000">
        <dgm:presLayoutVars>
          <dgm:bulletEnabled val="1"/>
        </dgm:presLayoutVars>
      </dgm:prSet>
      <dgm:spPr/>
    </dgm:pt>
  </dgm:ptLst>
  <dgm:cxnLst>
    <dgm:cxn modelId="{C0423109-F20F-45C1-AD2A-5341D841BBE8}" srcId="{91E10A2B-81E9-404D-B3E2-952B3A9B711E}" destId="{BA3B05DB-D372-40AA-AEB1-70B837DA4F2A}" srcOrd="0" destOrd="0" parTransId="{C515E83B-0902-4176-BD46-7A91D60F530E}" sibTransId="{87517D08-490B-4836-AA92-8EB750817CAF}"/>
    <dgm:cxn modelId="{048A777E-B645-4335-85AC-09059DCDF4AF}" type="presOf" srcId="{91E10A2B-81E9-404D-B3E2-952B3A9B711E}" destId="{4C3AF984-418A-46FA-8A72-4D61BD6ABC73}" srcOrd="0" destOrd="0" presId="urn:microsoft.com/office/officeart/2005/8/layout/vProcess5"/>
    <dgm:cxn modelId="{780334B6-5C21-4950-BC6D-5E84B5DCE6EF}" type="presOf" srcId="{BA3B05DB-D372-40AA-AEB1-70B837DA4F2A}" destId="{0C9CE2F0-C346-4A7D-84D6-F3EABF4807F9}" srcOrd="0" destOrd="0" presId="urn:microsoft.com/office/officeart/2005/8/layout/vProcess5"/>
    <dgm:cxn modelId="{2C74EDDE-4EB8-416D-9C66-8A75816B2A1A}" type="presParOf" srcId="{4C3AF984-418A-46FA-8A72-4D61BD6ABC73}" destId="{0D5943F0-7DF5-4BC9-8D1C-CDB218E63F5C}" srcOrd="0" destOrd="0" presId="urn:microsoft.com/office/officeart/2005/8/layout/vProcess5"/>
    <dgm:cxn modelId="{38B8024B-5B80-48C5-9342-CFBE2C316593}" type="presParOf" srcId="{4C3AF984-418A-46FA-8A72-4D61BD6ABC73}" destId="{0C9CE2F0-C346-4A7D-84D6-F3EABF4807F9}"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1E10A2B-81E9-404D-B3E2-952B3A9B711E}" type="doc">
      <dgm:prSet loTypeId="urn:microsoft.com/office/officeart/2005/8/layout/vProcess5" loCatId="process" qsTypeId="urn:microsoft.com/office/officeart/2005/8/quickstyle/simple1" qsCatId="simple" csTypeId="urn:microsoft.com/office/officeart/2005/8/colors/accent6_2" csCatId="accent6" phldr="1"/>
      <dgm:spPr/>
      <dgm:t>
        <a:bodyPr/>
        <a:lstStyle/>
        <a:p>
          <a:endParaRPr lang="es-CR"/>
        </a:p>
      </dgm:t>
    </dgm:pt>
    <dgm:pt modelId="{BA3B05DB-D372-40AA-AEB1-70B837DA4F2A}">
      <dgm:prSet phldrT="[Text]" custT="1"/>
      <dgm:spPr>
        <a:solidFill>
          <a:schemeClr val="bg1"/>
        </a:solidFill>
      </dgm:spPr>
      <dgm:t>
        <a:bodyPr/>
        <a:lstStyle/>
        <a:p>
          <a:pPr algn="just"/>
          <a:r>
            <a:rPr lang="es-CR" sz="2400" dirty="0">
              <a:solidFill>
                <a:schemeClr val="tx1"/>
              </a:solidFill>
            </a:rPr>
            <a:t>NIC 12 – Objetivo</a:t>
          </a:r>
        </a:p>
        <a:p>
          <a:pPr algn="just"/>
          <a:r>
            <a:rPr lang="es-CR" sz="2400" dirty="0">
              <a:solidFill>
                <a:schemeClr val="tx1"/>
              </a:solidFill>
            </a:rPr>
            <a:t>Prescribir el tratamiento contable del impuesto a las ganancias. El principal problema que se presenta al contabilizar el impuesto a las ganancias es cómo tratar las consecuencias actuales y futuras de:</a:t>
          </a:r>
        </a:p>
        <a:p>
          <a:pPr algn="just"/>
          <a:r>
            <a:rPr lang="es-CR" sz="2400" dirty="0">
              <a:solidFill>
                <a:schemeClr val="tx1"/>
              </a:solidFill>
            </a:rPr>
            <a:t>A. la recuperación (liquidación) en el futuro del importe en libros de los activos (pasivos) que se han reconocido en el balance de la entidad.</a:t>
          </a:r>
        </a:p>
        <a:p>
          <a:pPr algn="just"/>
          <a:r>
            <a:rPr lang="es-CR" sz="2400" dirty="0">
              <a:solidFill>
                <a:schemeClr val="tx1"/>
              </a:solidFill>
            </a:rPr>
            <a:t>B. Las transacciones y otros sucesos del período corriente que han sido objeto de reconocimiento en los </a:t>
          </a:r>
          <a:r>
            <a:rPr lang="es-CR" sz="2400" dirty="0" err="1">
              <a:solidFill>
                <a:schemeClr val="tx1"/>
              </a:solidFill>
            </a:rPr>
            <a:t>EF´s</a:t>
          </a:r>
          <a:r>
            <a:rPr lang="es-CR" sz="2400" dirty="0">
              <a:solidFill>
                <a:schemeClr val="tx1"/>
              </a:solidFill>
            </a:rPr>
            <a:t>.</a:t>
          </a:r>
          <a:endParaRPr lang="es-CR" sz="2400" b="0" dirty="0">
            <a:solidFill>
              <a:schemeClr val="tx1"/>
            </a:solidFill>
            <a:latin typeface="+mn-lt"/>
          </a:endParaRPr>
        </a:p>
      </dgm:t>
    </dgm:pt>
    <dgm:pt modelId="{C515E83B-0902-4176-BD46-7A91D60F530E}" type="parTrans" cxnId="{C0423109-F20F-45C1-AD2A-5341D841BBE8}">
      <dgm:prSet/>
      <dgm:spPr/>
      <dgm:t>
        <a:bodyPr/>
        <a:lstStyle/>
        <a:p>
          <a:endParaRPr lang="es-CR"/>
        </a:p>
      </dgm:t>
    </dgm:pt>
    <dgm:pt modelId="{87517D08-490B-4836-AA92-8EB750817CAF}" type="sibTrans" cxnId="{C0423109-F20F-45C1-AD2A-5341D841BBE8}">
      <dgm:prSet/>
      <dgm:spPr/>
      <dgm:t>
        <a:bodyPr/>
        <a:lstStyle/>
        <a:p>
          <a:endParaRPr lang="es-CR"/>
        </a:p>
      </dgm:t>
    </dgm:pt>
    <dgm:pt modelId="{4C3AF984-418A-46FA-8A72-4D61BD6ABC73}" type="pres">
      <dgm:prSet presAssocID="{91E10A2B-81E9-404D-B3E2-952B3A9B711E}" presName="outerComposite" presStyleCnt="0">
        <dgm:presLayoutVars>
          <dgm:chMax val="5"/>
          <dgm:dir/>
          <dgm:resizeHandles val="exact"/>
        </dgm:presLayoutVars>
      </dgm:prSet>
      <dgm:spPr/>
    </dgm:pt>
    <dgm:pt modelId="{0D5943F0-7DF5-4BC9-8D1C-CDB218E63F5C}" type="pres">
      <dgm:prSet presAssocID="{91E10A2B-81E9-404D-B3E2-952B3A9B711E}" presName="dummyMaxCanvas" presStyleCnt="0">
        <dgm:presLayoutVars/>
      </dgm:prSet>
      <dgm:spPr/>
    </dgm:pt>
    <dgm:pt modelId="{0C9CE2F0-C346-4A7D-84D6-F3EABF4807F9}" type="pres">
      <dgm:prSet presAssocID="{91E10A2B-81E9-404D-B3E2-952B3A9B711E}" presName="OneNode_1" presStyleLbl="node1" presStyleIdx="0" presStyleCnt="1" custScaleY="200000">
        <dgm:presLayoutVars>
          <dgm:bulletEnabled val="1"/>
        </dgm:presLayoutVars>
      </dgm:prSet>
      <dgm:spPr/>
    </dgm:pt>
  </dgm:ptLst>
  <dgm:cxnLst>
    <dgm:cxn modelId="{C0423109-F20F-45C1-AD2A-5341D841BBE8}" srcId="{91E10A2B-81E9-404D-B3E2-952B3A9B711E}" destId="{BA3B05DB-D372-40AA-AEB1-70B837DA4F2A}" srcOrd="0" destOrd="0" parTransId="{C515E83B-0902-4176-BD46-7A91D60F530E}" sibTransId="{87517D08-490B-4836-AA92-8EB750817CAF}"/>
    <dgm:cxn modelId="{8ABDF653-628C-44A1-ABBA-1959F97BFF90}" type="presOf" srcId="{91E10A2B-81E9-404D-B3E2-952B3A9B711E}" destId="{4C3AF984-418A-46FA-8A72-4D61BD6ABC73}" srcOrd="0" destOrd="0" presId="urn:microsoft.com/office/officeart/2005/8/layout/vProcess5"/>
    <dgm:cxn modelId="{7B0DC2CF-B5C4-4819-B83F-82CD55ABC3E5}" type="presOf" srcId="{BA3B05DB-D372-40AA-AEB1-70B837DA4F2A}" destId="{0C9CE2F0-C346-4A7D-84D6-F3EABF4807F9}" srcOrd="0" destOrd="0" presId="urn:microsoft.com/office/officeart/2005/8/layout/vProcess5"/>
    <dgm:cxn modelId="{C3CEA0E9-D10E-48D4-8DAF-925C8BE93413}" type="presParOf" srcId="{4C3AF984-418A-46FA-8A72-4D61BD6ABC73}" destId="{0D5943F0-7DF5-4BC9-8D1C-CDB218E63F5C}" srcOrd="0" destOrd="0" presId="urn:microsoft.com/office/officeart/2005/8/layout/vProcess5"/>
    <dgm:cxn modelId="{8C2866DC-61A5-49E7-9FBE-D5312AA5EFA6}" type="presParOf" srcId="{4C3AF984-418A-46FA-8A72-4D61BD6ABC73}" destId="{0C9CE2F0-C346-4A7D-84D6-F3EABF4807F9}"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1E10A2B-81E9-404D-B3E2-952B3A9B711E}" type="doc">
      <dgm:prSet loTypeId="urn:microsoft.com/office/officeart/2005/8/layout/vProcess5" loCatId="process" qsTypeId="urn:microsoft.com/office/officeart/2005/8/quickstyle/simple1" qsCatId="simple" csTypeId="urn:microsoft.com/office/officeart/2005/8/colors/accent6_2" csCatId="accent6" phldr="1"/>
      <dgm:spPr/>
      <dgm:t>
        <a:bodyPr/>
        <a:lstStyle/>
        <a:p>
          <a:endParaRPr lang="es-CR"/>
        </a:p>
      </dgm:t>
    </dgm:pt>
    <dgm:pt modelId="{BA3B05DB-D372-40AA-AEB1-70B837DA4F2A}">
      <dgm:prSet phldrT="[Text]" custT="1"/>
      <dgm:spPr>
        <a:solidFill>
          <a:schemeClr val="bg1"/>
        </a:solidFill>
      </dgm:spPr>
      <dgm:t>
        <a:bodyPr/>
        <a:lstStyle/>
        <a:p>
          <a:pPr algn="just"/>
          <a:r>
            <a:rPr lang="es-CR" sz="2800" dirty="0">
              <a:solidFill>
                <a:schemeClr val="tx1"/>
              </a:solidFill>
              <a:latin typeface="+mn-lt"/>
            </a:rPr>
            <a:t>El impuesto del período presente y de los anteriores debe ser reconocido como una obligación.</a:t>
          </a:r>
        </a:p>
        <a:p>
          <a:pPr algn="just"/>
          <a:r>
            <a:rPr lang="es-CR" sz="2800" dirty="0">
              <a:solidFill>
                <a:schemeClr val="tx1"/>
              </a:solidFill>
              <a:latin typeface="+mn-lt"/>
            </a:rPr>
            <a:t>Si las cantidades pagadas exceden la obligación estas deben ser reconocidas como activo.</a:t>
          </a:r>
          <a:endParaRPr lang="es-CR" sz="2800" b="0" dirty="0">
            <a:solidFill>
              <a:schemeClr val="tx1"/>
            </a:solidFill>
            <a:latin typeface="+mn-lt"/>
          </a:endParaRPr>
        </a:p>
      </dgm:t>
    </dgm:pt>
    <dgm:pt modelId="{C515E83B-0902-4176-BD46-7A91D60F530E}" type="parTrans" cxnId="{C0423109-F20F-45C1-AD2A-5341D841BBE8}">
      <dgm:prSet/>
      <dgm:spPr/>
      <dgm:t>
        <a:bodyPr/>
        <a:lstStyle/>
        <a:p>
          <a:endParaRPr lang="es-CR"/>
        </a:p>
      </dgm:t>
    </dgm:pt>
    <dgm:pt modelId="{87517D08-490B-4836-AA92-8EB750817CAF}" type="sibTrans" cxnId="{C0423109-F20F-45C1-AD2A-5341D841BBE8}">
      <dgm:prSet/>
      <dgm:spPr/>
      <dgm:t>
        <a:bodyPr/>
        <a:lstStyle/>
        <a:p>
          <a:endParaRPr lang="es-CR"/>
        </a:p>
      </dgm:t>
    </dgm:pt>
    <dgm:pt modelId="{4C3AF984-418A-46FA-8A72-4D61BD6ABC73}" type="pres">
      <dgm:prSet presAssocID="{91E10A2B-81E9-404D-B3E2-952B3A9B711E}" presName="outerComposite" presStyleCnt="0">
        <dgm:presLayoutVars>
          <dgm:chMax val="5"/>
          <dgm:dir/>
          <dgm:resizeHandles val="exact"/>
        </dgm:presLayoutVars>
      </dgm:prSet>
      <dgm:spPr/>
    </dgm:pt>
    <dgm:pt modelId="{0D5943F0-7DF5-4BC9-8D1C-CDB218E63F5C}" type="pres">
      <dgm:prSet presAssocID="{91E10A2B-81E9-404D-B3E2-952B3A9B711E}" presName="dummyMaxCanvas" presStyleCnt="0">
        <dgm:presLayoutVars/>
      </dgm:prSet>
      <dgm:spPr/>
    </dgm:pt>
    <dgm:pt modelId="{0C9CE2F0-C346-4A7D-84D6-F3EABF4807F9}" type="pres">
      <dgm:prSet presAssocID="{91E10A2B-81E9-404D-B3E2-952B3A9B711E}" presName="OneNode_1" presStyleLbl="node1" presStyleIdx="0" presStyleCnt="1" custScaleY="200000">
        <dgm:presLayoutVars>
          <dgm:bulletEnabled val="1"/>
        </dgm:presLayoutVars>
      </dgm:prSet>
      <dgm:spPr/>
    </dgm:pt>
  </dgm:ptLst>
  <dgm:cxnLst>
    <dgm:cxn modelId="{C0423109-F20F-45C1-AD2A-5341D841BBE8}" srcId="{91E10A2B-81E9-404D-B3E2-952B3A9B711E}" destId="{BA3B05DB-D372-40AA-AEB1-70B837DA4F2A}" srcOrd="0" destOrd="0" parTransId="{C515E83B-0902-4176-BD46-7A91D60F530E}" sibTransId="{87517D08-490B-4836-AA92-8EB750817CAF}"/>
    <dgm:cxn modelId="{14F3B27E-1216-4A61-A514-A37F502D3182}" type="presOf" srcId="{91E10A2B-81E9-404D-B3E2-952B3A9B711E}" destId="{4C3AF984-418A-46FA-8A72-4D61BD6ABC73}" srcOrd="0" destOrd="0" presId="urn:microsoft.com/office/officeart/2005/8/layout/vProcess5"/>
    <dgm:cxn modelId="{C345AB92-FFDD-4C2F-AE3D-26ABFB1B35F1}" type="presOf" srcId="{BA3B05DB-D372-40AA-AEB1-70B837DA4F2A}" destId="{0C9CE2F0-C346-4A7D-84D6-F3EABF4807F9}" srcOrd="0" destOrd="0" presId="urn:microsoft.com/office/officeart/2005/8/layout/vProcess5"/>
    <dgm:cxn modelId="{27B03B28-5F1B-4A89-B2DF-08A231736694}" type="presParOf" srcId="{4C3AF984-418A-46FA-8A72-4D61BD6ABC73}" destId="{0D5943F0-7DF5-4BC9-8D1C-CDB218E63F5C}" srcOrd="0" destOrd="0" presId="urn:microsoft.com/office/officeart/2005/8/layout/vProcess5"/>
    <dgm:cxn modelId="{3B436DB5-F0F8-4070-A18D-A3A7A4893135}" type="presParOf" srcId="{4C3AF984-418A-46FA-8A72-4D61BD6ABC73}" destId="{0C9CE2F0-C346-4A7D-84D6-F3EABF4807F9}"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9CE2F0-C346-4A7D-84D6-F3EABF4807F9}">
      <dsp:nvSpPr>
        <dsp:cNvPr id="0" name=""/>
        <dsp:cNvSpPr/>
      </dsp:nvSpPr>
      <dsp:spPr>
        <a:xfrm>
          <a:off x="0" y="0"/>
          <a:ext cx="8001056" cy="4643470"/>
        </a:xfrm>
        <a:prstGeom prst="roundRect">
          <a:avLst>
            <a:gd name="adj" fmla="val 1000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1244600">
            <a:lnSpc>
              <a:spcPct val="90000"/>
            </a:lnSpc>
            <a:spcBef>
              <a:spcPct val="0"/>
            </a:spcBef>
            <a:spcAft>
              <a:spcPct val="35000"/>
            </a:spcAft>
            <a:buNone/>
          </a:pPr>
          <a:r>
            <a:rPr lang="es-CR" sz="2800" b="1" kern="1200" dirty="0">
              <a:solidFill>
                <a:schemeClr val="tx1"/>
              </a:solidFill>
              <a:latin typeface="Calibri" pitchFamily="34" charset="0"/>
            </a:rPr>
            <a:t>Utilidad Contable:</a:t>
          </a:r>
          <a:r>
            <a:rPr lang="es-CR" sz="2800" kern="1200" dirty="0">
              <a:solidFill>
                <a:schemeClr val="tx1"/>
              </a:solidFill>
              <a:latin typeface="Calibri" pitchFamily="34" charset="0"/>
            </a:rPr>
            <a:t> es la utilidad (pérdida) financiera del período, punto de partida para calcular la base imponible del impuesto de renta.</a:t>
          </a:r>
        </a:p>
        <a:p>
          <a:pPr marL="0" lvl="0" indent="0" algn="just" defTabSz="1244600">
            <a:lnSpc>
              <a:spcPct val="90000"/>
            </a:lnSpc>
            <a:spcBef>
              <a:spcPct val="0"/>
            </a:spcBef>
            <a:spcAft>
              <a:spcPct val="35000"/>
            </a:spcAft>
            <a:buNone/>
          </a:pPr>
          <a:r>
            <a:rPr lang="es-CR" sz="2800" b="1" kern="1200" dirty="0">
              <a:solidFill>
                <a:schemeClr val="tx1"/>
              </a:solidFill>
              <a:latin typeface="Calibri" pitchFamily="34" charset="0"/>
            </a:rPr>
            <a:t>Utilidad (pérdida) fiscal – Base imponible:</a:t>
          </a:r>
          <a:r>
            <a:rPr lang="es-CR" sz="2800" kern="1200" dirty="0">
              <a:solidFill>
                <a:schemeClr val="tx1"/>
              </a:solidFill>
              <a:latin typeface="Calibri" pitchFamily="34" charset="0"/>
            </a:rPr>
            <a:t> es la ganancia (pérdida) de un período afectada por las partidas conciliatorias o diferencias determinadas de la base contable </a:t>
          </a:r>
          <a:r>
            <a:rPr lang="es-CR" sz="2800" kern="1200" dirty="0" err="1">
              <a:solidFill>
                <a:schemeClr val="tx1"/>
              </a:solidFill>
              <a:latin typeface="Calibri" pitchFamily="34" charset="0"/>
            </a:rPr>
            <a:t>vrs</a:t>
          </a:r>
          <a:r>
            <a:rPr lang="es-CR" sz="2800" kern="1200" dirty="0">
              <a:solidFill>
                <a:schemeClr val="tx1"/>
              </a:solidFill>
              <a:latin typeface="Calibri" pitchFamily="34" charset="0"/>
            </a:rPr>
            <a:t>. la base tributaria, y sobre la cual se determina el impuesto a pagar (recuperar).</a:t>
          </a:r>
          <a:endParaRPr lang="es-CR" sz="2800" kern="1200" dirty="0">
            <a:solidFill>
              <a:schemeClr val="tx1"/>
            </a:solidFill>
            <a:latin typeface="+mn-lt"/>
          </a:endParaRPr>
        </a:p>
      </dsp:txBody>
      <dsp:txXfrm>
        <a:off x="136003" y="136003"/>
        <a:ext cx="7729050" cy="437146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9CE2F0-C346-4A7D-84D6-F3EABF4807F9}">
      <dsp:nvSpPr>
        <dsp:cNvPr id="0" name=""/>
        <dsp:cNvSpPr/>
      </dsp:nvSpPr>
      <dsp:spPr>
        <a:xfrm>
          <a:off x="0" y="0"/>
          <a:ext cx="8001056" cy="1944216"/>
        </a:xfrm>
        <a:prstGeom prst="roundRect">
          <a:avLst>
            <a:gd name="adj" fmla="val 1000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just" defTabSz="889000">
            <a:lnSpc>
              <a:spcPct val="90000"/>
            </a:lnSpc>
            <a:spcBef>
              <a:spcPct val="0"/>
            </a:spcBef>
            <a:spcAft>
              <a:spcPct val="35000"/>
            </a:spcAft>
            <a:buNone/>
          </a:pPr>
          <a:r>
            <a:rPr lang="es-ES" sz="2000" kern="1200" dirty="0">
              <a:solidFill>
                <a:schemeClr val="tx1"/>
              </a:solidFill>
            </a:rPr>
            <a:t>La base fiscal de un activo:</a:t>
          </a:r>
        </a:p>
        <a:p>
          <a:pPr marL="0" lvl="0" indent="0" algn="just" defTabSz="889000">
            <a:lnSpc>
              <a:spcPct val="90000"/>
            </a:lnSpc>
            <a:spcBef>
              <a:spcPct val="0"/>
            </a:spcBef>
            <a:spcAft>
              <a:spcPct val="35000"/>
            </a:spcAft>
            <a:buNone/>
          </a:pPr>
          <a:r>
            <a:rPr lang="es-ES" sz="2000" kern="1200" dirty="0">
              <a:solidFill>
                <a:schemeClr val="tx1"/>
              </a:solidFill>
            </a:rPr>
            <a:t>Importe que será deducible de los beneficios futuros.</a:t>
          </a:r>
        </a:p>
        <a:p>
          <a:pPr marL="0" lvl="0" indent="0" algn="just" defTabSz="889000">
            <a:lnSpc>
              <a:spcPct val="90000"/>
            </a:lnSpc>
            <a:spcBef>
              <a:spcPct val="0"/>
            </a:spcBef>
            <a:spcAft>
              <a:spcPct val="35000"/>
            </a:spcAft>
            <a:buNone/>
          </a:pPr>
          <a:r>
            <a:rPr lang="es-ES" sz="2000" kern="1200" dirty="0">
              <a:solidFill>
                <a:schemeClr val="tx1"/>
              </a:solidFill>
            </a:rPr>
            <a:t>Si los beneficios económicos no tributan, la base fiscal será igual a su importe en libros.</a:t>
          </a:r>
          <a:endParaRPr lang="es-CR" sz="2000" b="0" kern="1200" dirty="0">
            <a:solidFill>
              <a:schemeClr val="tx1"/>
            </a:solidFill>
            <a:latin typeface="+mn-lt"/>
          </a:endParaRPr>
        </a:p>
      </dsp:txBody>
      <dsp:txXfrm>
        <a:off x="56944" y="56944"/>
        <a:ext cx="7887168" cy="183032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9CE2F0-C346-4A7D-84D6-F3EABF4807F9}">
      <dsp:nvSpPr>
        <dsp:cNvPr id="0" name=""/>
        <dsp:cNvSpPr/>
      </dsp:nvSpPr>
      <dsp:spPr>
        <a:xfrm>
          <a:off x="0" y="0"/>
          <a:ext cx="8001056" cy="1944216"/>
        </a:xfrm>
        <a:prstGeom prst="roundRect">
          <a:avLst>
            <a:gd name="adj" fmla="val 1000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just" defTabSz="889000">
            <a:lnSpc>
              <a:spcPct val="90000"/>
            </a:lnSpc>
            <a:spcBef>
              <a:spcPct val="0"/>
            </a:spcBef>
            <a:spcAft>
              <a:spcPct val="35000"/>
            </a:spcAft>
            <a:buNone/>
          </a:pPr>
          <a:r>
            <a:rPr lang="es-ES" sz="2000" kern="1200" dirty="0">
              <a:solidFill>
                <a:schemeClr val="tx1"/>
              </a:solidFill>
            </a:rPr>
            <a:t>La base fiscal de un pasivo:</a:t>
          </a:r>
        </a:p>
        <a:p>
          <a:pPr marL="0" lvl="0" indent="0" algn="just" defTabSz="889000">
            <a:lnSpc>
              <a:spcPct val="90000"/>
            </a:lnSpc>
            <a:spcBef>
              <a:spcPct val="0"/>
            </a:spcBef>
            <a:spcAft>
              <a:spcPct val="35000"/>
            </a:spcAft>
            <a:buNone/>
          </a:pPr>
          <a:r>
            <a:rPr lang="es-ES" sz="2000" kern="1200" dirty="0">
              <a:solidFill>
                <a:schemeClr val="tx1"/>
              </a:solidFill>
            </a:rPr>
            <a:t>Importe en libros menos cualquier importe que, eventualmente, sea deducible fiscalmente en el futuro.</a:t>
          </a:r>
        </a:p>
        <a:p>
          <a:pPr marL="0" lvl="0" indent="0" algn="just" defTabSz="889000">
            <a:lnSpc>
              <a:spcPct val="90000"/>
            </a:lnSpc>
            <a:spcBef>
              <a:spcPct val="0"/>
            </a:spcBef>
            <a:spcAft>
              <a:spcPct val="35000"/>
            </a:spcAft>
            <a:buNone/>
          </a:pPr>
          <a:r>
            <a:rPr lang="es-ES" sz="2000" kern="1200" dirty="0">
              <a:solidFill>
                <a:schemeClr val="tx1"/>
              </a:solidFill>
            </a:rPr>
            <a:t>Ingresos ordinarios que se reciben de forma anticipada.</a:t>
          </a:r>
          <a:endParaRPr lang="es-CR" sz="2000" b="0" kern="1200" dirty="0">
            <a:solidFill>
              <a:schemeClr val="tx1"/>
            </a:solidFill>
            <a:latin typeface="+mn-lt"/>
          </a:endParaRPr>
        </a:p>
      </dsp:txBody>
      <dsp:txXfrm>
        <a:off x="56944" y="56944"/>
        <a:ext cx="7887168" cy="18303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9CE2F0-C346-4A7D-84D6-F3EABF4807F9}">
      <dsp:nvSpPr>
        <dsp:cNvPr id="0" name=""/>
        <dsp:cNvSpPr/>
      </dsp:nvSpPr>
      <dsp:spPr>
        <a:xfrm>
          <a:off x="0" y="0"/>
          <a:ext cx="8001056" cy="5024600"/>
        </a:xfrm>
        <a:prstGeom prst="roundRect">
          <a:avLst>
            <a:gd name="adj" fmla="val 1000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1244600">
            <a:lnSpc>
              <a:spcPct val="90000"/>
            </a:lnSpc>
            <a:spcBef>
              <a:spcPct val="0"/>
            </a:spcBef>
            <a:spcAft>
              <a:spcPct val="35000"/>
            </a:spcAft>
            <a:buNone/>
          </a:pPr>
          <a:r>
            <a:rPr lang="es-CR" sz="2800" b="1" kern="1200" dirty="0">
              <a:solidFill>
                <a:schemeClr val="tx1"/>
              </a:solidFill>
              <a:latin typeface="Calibri" pitchFamily="34" charset="0"/>
            </a:rPr>
            <a:t>Gasto por impuesto sobre la renta:</a:t>
          </a:r>
          <a:r>
            <a:rPr lang="es-CR" sz="2800" kern="1200" dirty="0">
              <a:solidFill>
                <a:schemeClr val="tx1"/>
              </a:solidFill>
              <a:latin typeface="Calibri" pitchFamily="34" charset="0"/>
            </a:rPr>
            <a:t> es el monto determinado de impuesto, se debe restar de la utilidad contable del período para obtener la utilidad (pérdida) neta (utilidad después de impuestos) del período, incluye el impuesto corriente y el diferido.</a:t>
          </a:r>
        </a:p>
        <a:p>
          <a:pPr marL="0" lvl="0" indent="0" algn="just" defTabSz="1244600">
            <a:lnSpc>
              <a:spcPct val="90000"/>
            </a:lnSpc>
            <a:spcBef>
              <a:spcPct val="0"/>
            </a:spcBef>
            <a:spcAft>
              <a:spcPct val="35000"/>
            </a:spcAft>
            <a:buNone/>
          </a:pPr>
          <a:r>
            <a:rPr lang="es-CR" sz="2800" b="1" kern="1200" dirty="0">
              <a:solidFill>
                <a:schemeClr val="tx1"/>
              </a:solidFill>
              <a:latin typeface="Calibri" pitchFamily="34" charset="0"/>
            </a:rPr>
            <a:t>Impuesto corriente:</a:t>
          </a:r>
          <a:r>
            <a:rPr lang="es-CR" sz="2800" kern="1200" dirty="0">
              <a:solidFill>
                <a:schemeClr val="tx1"/>
              </a:solidFill>
              <a:latin typeface="Calibri" pitchFamily="34" charset="0"/>
            </a:rPr>
            <a:t> es el monto del impuesto sobre la renta por pagar (por recuperar) correspondiente a aplicar la tasa de impuesto fijada por la autoridad tributaria en el período correspondiente sobre la utilidad fiscal gravable del período.</a:t>
          </a:r>
          <a:endParaRPr lang="es-CR" sz="2800" kern="1200" dirty="0">
            <a:solidFill>
              <a:schemeClr val="tx1"/>
            </a:solidFill>
            <a:latin typeface="+mn-lt"/>
          </a:endParaRPr>
        </a:p>
      </dsp:txBody>
      <dsp:txXfrm>
        <a:off x="147166" y="147166"/>
        <a:ext cx="7706724" cy="47302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9CE2F0-C346-4A7D-84D6-F3EABF4807F9}">
      <dsp:nvSpPr>
        <dsp:cNvPr id="0" name=""/>
        <dsp:cNvSpPr/>
      </dsp:nvSpPr>
      <dsp:spPr>
        <a:xfrm>
          <a:off x="0" y="0"/>
          <a:ext cx="8001056" cy="5024600"/>
        </a:xfrm>
        <a:prstGeom prst="roundRect">
          <a:avLst>
            <a:gd name="adj" fmla="val 1000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1244600">
            <a:lnSpc>
              <a:spcPct val="90000"/>
            </a:lnSpc>
            <a:spcBef>
              <a:spcPct val="0"/>
            </a:spcBef>
            <a:spcAft>
              <a:spcPct val="35000"/>
            </a:spcAft>
            <a:buNone/>
          </a:pPr>
          <a:r>
            <a:rPr lang="es-CR" sz="2800" b="1" kern="1200" dirty="0">
              <a:solidFill>
                <a:schemeClr val="tx1"/>
              </a:solidFill>
              <a:latin typeface="Calibri" pitchFamily="34" charset="0"/>
            </a:rPr>
            <a:t>Activo por impuesto de renta diferido:</a:t>
          </a:r>
          <a:r>
            <a:rPr lang="es-CR" sz="2800" kern="1200" dirty="0">
              <a:solidFill>
                <a:schemeClr val="tx1"/>
              </a:solidFill>
              <a:latin typeface="Calibri" pitchFamily="34" charset="0"/>
            </a:rPr>
            <a:t> son las cantidades de impuesto sobre la renta por aplicar (recuperar), como gastos a deducir en períodos futuros, correspondientes a las diferencias temporales deducibles. </a:t>
          </a:r>
          <a:endParaRPr lang="es-CR" sz="2800" b="1" kern="1200" dirty="0">
            <a:solidFill>
              <a:schemeClr val="tx1"/>
            </a:solidFill>
            <a:latin typeface="Calibri" pitchFamily="34" charset="0"/>
          </a:endParaRPr>
        </a:p>
        <a:p>
          <a:pPr marL="0" lvl="0" indent="0" algn="just" defTabSz="1244600">
            <a:lnSpc>
              <a:spcPct val="90000"/>
            </a:lnSpc>
            <a:spcBef>
              <a:spcPct val="0"/>
            </a:spcBef>
            <a:spcAft>
              <a:spcPct val="35000"/>
            </a:spcAft>
            <a:buNone/>
          </a:pPr>
          <a:r>
            <a:rPr lang="es-CR" sz="2800" b="1" kern="1200" dirty="0">
              <a:solidFill>
                <a:schemeClr val="tx1"/>
              </a:solidFill>
              <a:latin typeface="Calibri" pitchFamily="34" charset="0"/>
            </a:rPr>
            <a:t>Pasivos por impuestos diferidos:</a:t>
          </a:r>
          <a:r>
            <a:rPr lang="es-CR" sz="2800" kern="1200" dirty="0">
              <a:solidFill>
                <a:schemeClr val="tx1"/>
              </a:solidFill>
              <a:latin typeface="Calibri" pitchFamily="34" charset="0"/>
            </a:rPr>
            <a:t> son las cantidades de impuesto sobre la renta por pagar en períodos futuros, correspondientes a las diferencias temporales gravables. </a:t>
          </a:r>
          <a:endParaRPr lang="es-CR" sz="2800" kern="1200" dirty="0">
            <a:solidFill>
              <a:schemeClr val="tx1"/>
            </a:solidFill>
            <a:latin typeface="+mn-lt"/>
          </a:endParaRPr>
        </a:p>
      </dsp:txBody>
      <dsp:txXfrm>
        <a:off x="147166" y="147166"/>
        <a:ext cx="7706724" cy="47302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9CE2F0-C346-4A7D-84D6-F3EABF4807F9}">
      <dsp:nvSpPr>
        <dsp:cNvPr id="0" name=""/>
        <dsp:cNvSpPr/>
      </dsp:nvSpPr>
      <dsp:spPr>
        <a:xfrm>
          <a:off x="0" y="0"/>
          <a:ext cx="8001056" cy="5024600"/>
        </a:xfrm>
        <a:prstGeom prst="roundRect">
          <a:avLst>
            <a:gd name="adj" fmla="val 1000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1244600">
            <a:lnSpc>
              <a:spcPct val="90000"/>
            </a:lnSpc>
            <a:spcBef>
              <a:spcPct val="0"/>
            </a:spcBef>
            <a:spcAft>
              <a:spcPct val="35000"/>
            </a:spcAft>
            <a:buNone/>
          </a:pPr>
          <a:r>
            <a:rPr lang="es-CR" sz="2800" b="1" kern="1200" dirty="0">
              <a:solidFill>
                <a:schemeClr val="tx1"/>
              </a:solidFill>
              <a:latin typeface="Calibri" pitchFamily="34" charset="0"/>
            </a:rPr>
            <a:t>Diferencias temporales:</a:t>
          </a:r>
          <a:r>
            <a:rPr lang="es-CR" sz="2800" kern="1200" dirty="0">
              <a:solidFill>
                <a:schemeClr val="tx1"/>
              </a:solidFill>
              <a:latin typeface="Calibri" pitchFamily="34" charset="0"/>
            </a:rPr>
            <a:t> diferencias entre la base tributaria de un activo o pasivo y su monto presentado en los estados financieros (base contable).</a:t>
          </a:r>
        </a:p>
        <a:p>
          <a:pPr marL="0" lvl="0" indent="0" algn="just" defTabSz="1244600">
            <a:lnSpc>
              <a:spcPct val="90000"/>
            </a:lnSpc>
            <a:spcBef>
              <a:spcPct val="0"/>
            </a:spcBef>
            <a:spcAft>
              <a:spcPct val="35000"/>
            </a:spcAft>
            <a:buNone/>
          </a:pPr>
          <a:r>
            <a:rPr lang="es-CR" sz="2800" b="1" kern="1200" dirty="0">
              <a:solidFill>
                <a:schemeClr val="tx1"/>
              </a:solidFill>
              <a:latin typeface="Calibri" pitchFamily="34" charset="0"/>
            </a:rPr>
            <a:t>Diferencias temporales gravables:</a:t>
          </a:r>
          <a:r>
            <a:rPr lang="es-CR" sz="2800" kern="1200" dirty="0">
              <a:solidFill>
                <a:schemeClr val="tx1"/>
              </a:solidFill>
              <a:latin typeface="Calibri" pitchFamily="34" charset="0"/>
            </a:rPr>
            <a:t> aquellas que luego de analizar su tratamiento contable y tributario dan lugar a partidas gravables en el futuro al determinar la utilidad (pérdida) fiscal.</a:t>
          </a:r>
          <a:endParaRPr lang="es-CR" sz="2800" kern="1200" dirty="0">
            <a:solidFill>
              <a:schemeClr val="tx1"/>
            </a:solidFill>
            <a:latin typeface="+mn-lt"/>
          </a:endParaRPr>
        </a:p>
      </dsp:txBody>
      <dsp:txXfrm>
        <a:off x="147166" y="147166"/>
        <a:ext cx="7706724" cy="473026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9CE2F0-C346-4A7D-84D6-F3EABF4807F9}">
      <dsp:nvSpPr>
        <dsp:cNvPr id="0" name=""/>
        <dsp:cNvSpPr/>
      </dsp:nvSpPr>
      <dsp:spPr>
        <a:xfrm>
          <a:off x="0" y="0"/>
          <a:ext cx="8001056" cy="5024600"/>
        </a:xfrm>
        <a:prstGeom prst="roundRect">
          <a:avLst>
            <a:gd name="adj" fmla="val 1000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just" defTabSz="1422400">
            <a:lnSpc>
              <a:spcPct val="90000"/>
            </a:lnSpc>
            <a:spcBef>
              <a:spcPct val="0"/>
            </a:spcBef>
            <a:spcAft>
              <a:spcPct val="35000"/>
            </a:spcAft>
            <a:buNone/>
          </a:pPr>
          <a:r>
            <a:rPr lang="es-CR" sz="3200" b="1" kern="1200" dirty="0">
              <a:solidFill>
                <a:schemeClr val="tx1"/>
              </a:solidFill>
              <a:latin typeface="Calibri" pitchFamily="34" charset="0"/>
            </a:rPr>
            <a:t>Diferencias temporales deducibles:</a:t>
          </a:r>
          <a:r>
            <a:rPr lang="es-CR" sz="3200" kern="1200" dirty="0">
              <a:solidFill>
                <a:schemeClr val="tx1"/>
              </a:solidFill>
              <a:latin typeface="Calibri" pitchFamily="34" charset="0"/>
            </a:rPr>
            <a:t> aquellas que luego de analizar su tratamiento contable y tributario dan lugar a partidas deducibles en el futuro al determinar la utilidad (pérdida) fiscal.</a:t>
          </a:r>
          <a:endParaRPr lang="es-CR" sz="3200" kern="1200" dirty="0">
            <a:solidFill>
              <a:schemeClr val="tx1"/>
            </a:solidFill>
            <a:latin typeface="+mn-lt"/>
          </a:endParaRPr>
        </a:p>
      </dsp:txBody>
      <dsp:txXfrm>
        <a:off x="147166" y="147166"/>
        <a:ext cx="7706724" cy="473026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9CE2F0-C346-4A7D-84D6-F3EABF4807F9}">
      <dsp:nvSpPr>
        <dsp:cNvPr id="0" name=""/>
        <dsp:cNvSpPr/>
      </dsp:nvSpPr>
      <dsp:spPr>
        <a:xfrm>
          <a:off x="0" y="0"/>
          <a:ext cx="8001056" cy="5616624"/>
        </a:xfrm>
        <a:prstGeom prst="roundRect">
          <a:avLst>
            <a:gd name="adj" fmla="val 1000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a:lnSpc>
              <a:spcPct val="90000"/>
            </a:lnSpc>
            <a:spcBef>
              <a:spcPct val="0"/>
            </a:spcBef>
            <a:spcAft>
              <a:spcPct val="35000"/>
            </a:spcAft>
            <a:buNone/>
          </a:pPr>
          <a:r>
            <a:rPr lang="es-CR" sz="2400" b="0" kern="1200" dirty="0">
              <a:solidFill>
                <a:schemeClr val="tx1"/>
              </a:solidFill>
            </a:rPr>
            <a:t>Resolución 52-01</a:t>
          </a:r>
        </a:p>
        <a:p>
          <a:pPr marL="0" lvl="0" indent="0" algn="just" defTabSz="1066800">
            <a:lnSpc>
              <a:spcPct val="90000"/>
            </a:lnSpc>
            <a:spcBef>
              <a:spcPct val="0"/>
            </a:spcBef>
            <a:spcAft>
              <a:spcPct val="35000"/>
            </a:spcAft>
            <a:buNone/>
          </a:pPr>
          <a:r>
            <a:rPr lang="es-CR" sz="2400" b="0" kern="1200" dirty="0">
              <a:solidFill>
                <a:schemeClr val="tx1"/>
              </a:solidFill>
            </a:rPr>
            <a:t>D) Impuesto sobre renta diferido (NIC 12)</a:t>
          </a:r>
          <a:endParaRPr lang="en-US" sz="2400" b="0" kern="1200" dirty="0">
            <a:solidFill>
              <a:schemeClr val="tx1"/>
            </a:solidFill>
          </a:endParaRPr>
        </a:p>
        <a:p>
          <a:pPr marL="0" lvl="0" indent="0" algn="just" defTabSz="1066800">
            <a:lnSpc>
              <a:spcPct val="90000"/>
            </a:lnSpc>
            <a:spcBef>
              <a:spcPct val="0"/>
            </a:spcBef>
            <a:spcAft>
              <a:spcPct val="35000"/>
            </a:spcAft>
            <a:buNone/>
          </a:pPr>
          <a:r>
            <a:rPr lang="es-ES" sz="2400" b="0" kern="1200" dirty="0">
              <a:solidFill>
                <a:schemeClr val="tx1"/>
              </a:solidFill>
            </a:rPr>
            <a:t>“</a:t>
          </a:r>
          <a:r>
            <a:rPr lang="es-ES" sz="2400" b="0" i="1" kern="1200" dirty="0">
              <a:solidFill>
                <a:schemeClr val="tx1"/>
              </a:solidFill>
            </a:rPr>
            <a:t>A los efectos del mejor control de la conciliación de la utilidad financiera y la base imponible del impuesto sobre las utilidades, los contribuyentes deberán aplicar la NIC 12,  para registrar el impuesto sobre renta diferido</a:t>
          </a:r>
          <a:endParaRPr lang="en-US" sz="2400" b="0" i="1" kern="1200" dirty="0">
            <a:solidFill>
              <a:schemeClr val="tx1"/>
            </a:solidFill>
          </a:endParaRPr>
        </a:p>
        <a:p>
          <a:pPr marL="0" lvl="0" indent="0" algn="just" defTabSz="1066800">
            <a:lnSpc>
              <a:spcPct val="90000"/>
            </a:lnSpc>
            <a:spcBef>
              <a:spcPct val="0"/>
            </a:spcBef>
            <a:spcAft>
              <a:spcPct val="35000"/>
            </a:spcAft>
            <a:buNone/>
          </a:pPr>
          <a:r>
            <a:rPr lang="es-ES" sz="2400" b="0" i="1" kern="1200" dirty="0">
              <a:solidFill>
                <a:schemeClr val="tx1"/>
              </a:solidFill>
            </a:rPr>
            <a:t>Para los fines establecidos en el artículo 57 del   Reglamento de la Ley del Impuesto sobre la Renta,  la contabilización del impuesto sobre la renta diferido debe comprender las partidas de pérdidas acumuladas y diferidas por amortizar, que se generen en las actividades agrícolas e industriales a efectos de la correcta aplicación de la amortización de dichas pérdidas, de acuerdo con lo que dispone el artículo 8 inciso g de la Ley del Impuesto sobre la Renta</a:t>
          </a:r>
          <a:r>
            <a:rPr lang="es-ES" sz="2400" b="0" kern="1200" dirty="0">
              <a:solidFill>
                <a:schemeClr val="tx1"/>
              </a:solidFill>
            </a:rPr>
            <a:t>”</a:t>
          </a:r>
          <a:endParaRPr lang="es-CR" sz="2400" b="0" kern="1200" dirty="0">
            <a:solidFill>
              <a:schemeClr val="tx1"/>
            </a:solidFill>
            <a:latin typeface="+mn-lt"/>
          </a:endParaRPr>
        </a:p>
      </dsp:txBody>
      <dsp:txXfrm>
        <a:off x="164505" y="164505"/>
        <a:ext cx="7672046" cy="528761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9CE2F0-C346-4A7D-84D6-F3EABF4807F9}">
      <dsp:nvSpPr>
        <dsp:cNvPr id="0" name=""/>
        <dsp:cNvSpPr/>
      </dsp:nvSpPr>
      <dsp:spPr>
        <a:xfrm>
          <a:off x="0" y="0"/>
          <a:ext cx="8001056" cy="5616624"/>
        </a:xfrm>
        <a:prstGeom prst="roundRect">
          <a:avLst>
            <a:gd name="adj" fmla="val 1000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a:lnSpc>
              <a:spcPct val="90000"/>
            </a:lnSpc>
            <a:spcBef>
              <a:spcPct val="0"/>
            </a:spcBef>
            <a:spcAft>
              <a:spcPct val="35000"/>
            </a:spcAft>
            <a:buNone/>
          </a:pPr>
          <a:r>
            <a:rPr lang="es-CR" sz="2400" kern="1200" dirty="0">
              <a:solidFill>
                <a:schemeClr val="tx1"/>
              </a:solidFill>
            </a:rPr>
            <a:t>RLISR</a:t>
          </a:r>
        </a:p>
        <a:p>
          <a:pPr marL="0" lvl="0" indent="0" algn="just" defTabSz="1066800">
            <a:lnSpc>
              <a:spcPct val="90000"/>
            </a:lnSpc>
            <a:spcBef>
              <a:spcPct val="0"/>
            </a:spcBef>
            <a:spcAft>
              <a:spcPct val="35000"/>
            </a:spcAft>
            <a:buNone/>
          </a:pPr>
          <a:r>
            <a:rPr lang="es-ES" sz="2400" i="1" kern="1200" dirty="0">
              <a:solidFill>
                <a:schemeClr val="tx1"/>
              </a:solidFill>
            </a:rPr>
            <a:t>“</a:t>
          </a:r>
          <a:r>
            <a:rPr lang="es-ES" sz="2400" b="1" i="1" kern="1200" dirty="0">
              <a:solidFill>
                <a:schemeClr val="tx1"/>
              </a:solidFill>
            </a:rPr>
            <a:t>Artículo 57.- Registro de las operaciones (*)</a:t>
          </a:r>
          <a:r>
            <a:rPr lang="es-ES" sz="2400" i="1" kern="1200" dirty="0">
              <a:solidFill>
                <a:schemeClr val="tx1"/>
              </a:solidFill>
            </a:rPr>
            <a:t> El sistema contable del declarante debe ajustarse a las Normas Internacionales de Contabilidad aprobadas y adoptadas por el Colegio de Contadores Públicos de Costa Rica y a las que ese colegio llegare a aprobar y adoptar en el futuro. La diferencia entre los ingresos totales y los costos y gastos totales se denomina "utilidad neta del periodo". Para obtener la "renta imponible" del período, se debe hacer una conciliación, restando de la utilidad neta del período el total de ingresos no gravables y adicionando aquellos costos y gastos no deducibles. Tales ajustes se registrarán aplicando la Norma Internacional de Contabilidad 12 relativa al impuesto sobre renta diferido “</a:t>
          </a:r>
          <a:endParaRPr lang="es-CR" sz="2400" b="0" kern="1200" dirty="0">
            <a:solidFill>
              <a:schemeClr val="tx1"/>
            </a:solidFill>
            <a:latin typeface="+mn-lt"/>
          </a:endParaRPr>
        </a:p>
      </dsp:txBody>
      <dsp:txXfrm>
        <a:off x="164505" y="164505"/>
        <a:ext cx="7672046" cy="528761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9CE2F0-C346-4A7D-84D6-F3EABF4807F9}">
      <dsp:nvSpPr>
        <dsp:cNvPr id="0" name=""/>
        <dsp:cNvSpPr/>
      </dsp:nvSpPr>
      <dsp:spPr>
        <a:xfrm>
          <a:off x="0" y="0"/>
          <a:ext cx="8001056" cy="5616624"/>
        </a:xfrm>
        <a:prstGeom prst="roundRect">
          <a:avLst>
            <a:gd name="adj" fmla="val 1000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a:lnSpc>
              <a:spcPct val="90000"/>
            </a:lnSpc>
            <a:spcBef>
              <a:spcPct val="0"/>
            </a:spcBef>
            <a:spcAft>
              <a:spcPct val="35000"/>
            </a:spcAft>
            <a:buNone/>
          </a:pPr>
          <a:r>
            <a:rPr lang="es-CR" sz="2400" kern="1200" dirty="0">
              <a:solidFill>
                <a:schemeClr val="tx1"/>
              </a:solidFill>
            </a:rPr>
            <a:t>NIC 12 – Objetivo</a:t>
          </a:r>
        </a:p>
        <a:p>
          <a:pPr marL="0" lvl="0" indent="0" algn="just" defTabSz="1066800">
            <a:lnSpc>
              <a:spcPct val="90000"/>
            </a:lnSpc>
            <a:spcBef>
              <a:spcPct val="0"/>
            </a:spcBef>
            <a:spcAft>
              <a:spcPct val="35000"/>
            </a:spcAft>
            <a:buNone/>
          </a:pPr>
          <a:r>
            <a:rPr lang="es-CR" sz="2400" kern="1200" dirty="0">
              <a:solidFill>
                <a:schemeClr val="tx1"/>
              </a:solidFill>
            </a:rPr>
            <a:t>Prescribir el tratamiento contable del impuesto a las ganancias. El principal problema que se presenta al contabilizar el impuesto a las ganancias es cómo tratar las consecuencias actuales y futuras de:</a:t>
          </a:r>
        </a:p>
        <a:p>
          <a:pPr marL="0" lvl="0" indent="0" algn="just" defTabSz="1066800">
            <a:lnSpc>
              <a:spcPct val="90000"/>
            </a:lnSpc>
            <a:spcBef>
              <a:spcPct val="0"/>
            </a:spcBef>
            <a:spcAft>
              <a:spcPct val="35000"/>
            </a:spcAft>
            <a:buNone/>
          </a:pPr>
          <a:r>
            <a:rPr lang="es-CR" sz="2400" kern="1200" dirty="0">
              <a:solidFill>
                <a:schemeClr val="tx1"/>
              </a:solidFill>
            </a:rPr>
            <a:t>A. la recuperación (liquidación) en el futuro del importe en libros de los activos (pasivos) que se han reconocido en el balance de la entidad.</a:t>
          </a:r>
        </a:p>
        <a:p>
          <a:pPr marL="0" lvl="0" indent="0" algn="just" defTabSz="1066800">
            <a:lnSpc>
              <a:spcPct val="90000"/>
            </a:lnSpc>
            <a:spcBef>
              <a:spcPct val="0"/>
            </a:spcBef>
            <a:spcAft>
              <a:spcPct val="35000"/>
            </a:spcAft>
            <a:buNone/>
          </a:pPr>
          <a:r>
            <a:rPr lang="es-CR" sz="2400" kern="1200" dirty="0">
              <a:solidFill>
                <a:schemeClr val="tx1"/>
              </a:solidFill>
            </a:rPr>
            <a:t>B. Las transacciones y otros sucesos del período corriente que han sido objeto de reconocimiento en los </a:t>
          </a:r>
          <a:r>
            <a:rPr lang="es-CR" sz="2400" kern="1200" dirty="0" err="1">
              <a:solidFill>
                <a:schemeClr val="tx1"/>
              </a:solidFill>
            </a:rPr>
            <a:t>EF´s</a:t>
          </a:r>
          <a:r>
            <a:rPr lang="es-CR" sz="2400" kern="1200" dirty="0">
              <a:solidFill>
                <a:schemeClr val="tx1"/>
              </a:solidFill>
            </a:rPr>
            <a:t>.</a:t>
          </a:r>
          <a:endParaRPr lang="es-CR" sz="2400" b="0" kern="1200" dirty="0">
            <a:solidFill>
              <a:schemeClr val="tx1"/>
            </a:solidFill>
            <a:latin typeface="+mn-lt"/>
          </a:endParaRPr>
        </a:p>
      </dsp:txBody>
      <dsp:txXfrm>
        <a:off x="164505" y="164505"/>
        <a:ext cx="7672046" cy="528761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9CE2F0-C346-4A7D-84D6-F3EABF4807F9}">
      <dsp:nvSpPr>
        <dsp:cNvPr id="0" name=""/>
        <dsp:cNvSpPr/>
      </dsp:nvSpPr>
      <dsp:spPr>
        <a:xfrm>
          <a:off x="0" y="0"/>
          <a:ext cx="8001056" cy="4968552"/>
        </a:xfrm>
        <a:prstGeom prst="roundRect">
          <a:avLst>
            <a:gd name="adj" fmla="val 1000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1244600">
            <a:lnSpc>
              <a:spcPct val="90000"/>
            </a:lnSpc>
            <a:spcBef>
              <a:spcPct val="0"/>
            </a:spcBef>
            <a:spcAft>
              <a:spcPct val="35000"/>
            </a:spcAft>
            <a:buNone/>
          </a:pPr>
          <a:r>
            <a:rPr lang="es-CR" sz="2800" kern="1200" dirty="0">
              <a:solidFill>
                <a:schemeClr val="tx1"/>
              </a:solidFill>
              <a:latin typeface="+mn-lt"/>
            </a:rPr>
            <a:t>El impuesto del período presente y de los anteriores debe ser reconocido como una obligación.</a:t>
          </a:r>
        </a:p>
        <a:p>
          <a:pPr marL="0" lvl="0" indent="0" algn="just" defTabSz="1244600">
            <a:lnSpc>
              <a:spcPct val="90000"/>
            </a:lnSpc>
            <a:spcBef>
              <a:spcPct val="0"/>
            </a:spcBef>
            <a:spcAft>
              <a:spcPct val="35000"/>
            </a:spcAft>
            <a:buNone/>
          </a:pPr>
          <a:r>
            <a:rPr lang="es-CR" sz="2800" kern="1200" dirty="0">
              <a:solidFill>
                <a:schemeClr val="tx1"/>
              </a:solidFill>
              <a:latin typeface="+mn-lt"/>
            </a:rPr>
            <a:t>Si las cantidades pagadas exceden la obligación estas deben ser reconocidas como activo.</a:t>
          </a:r>
          <a:endParaRPr lang="es-CR" sz="2800" b="0" kern="1200" dirty="0">
            <a:solidFill>
              <a:schemeClr val="tx1"/>
            </a:solidFill>
            <a:latin typeface="+mn-lt"/>
          </a:endParaRPr>
        </a:p>
      </dsp:txBody>
      <dsp:txXfrm>
        <a:off x="145524" y="145524"/>
        <a:ext cx="7710008" cy="4677504"/>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3E53C8-31CE-4F42-A9F4-83FC8F948351}" type="datetimeFigureOut">
              <a:rPr lang="es-ES" smtClean="0"/>
              <a:t>06/11/2018</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1DAC0B-5C8F-4200-96E7-379272F8B0CD}" type="slidenum">
              <a:rPr lang="es-ES" smtClean="0"/>
              <a:t>‹Nº›</a:t>
            </a:fld>
            <a:endParaRPr lang="es-ES"/>
          </a:p>
        </p:txBody>
      </p:sp>
    </p:spTree>
    <p:extLst>
      <p:ext uri="{BB962C8B-B14F-4D97-AF65-F5344CB8AC3E}">
        <p14:creationId xmlns:p14="http://schemas.microsoft.com/office/powerpoint/2010/main" val="3215912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a:p>
        </p:txBody>
      </p:sp>
      <p:sp>
        <p:nvSpPr>
          <p:cNvPr id="522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6855C3-F359-4715-8133-B8FD7F82E99B}" type="slidenum">
              <a:rPr lang="es-CR"/>
              <a:pPr fontAlgn="base">
                <a:spcBef>
                  <a:spcPct val="0"/>
                </a:spcBef>
                <a:spcAft>
                  <a:spcPct val="0"/>
                </a:spcAft>
              </a:pPr>
              <a:t>2</a:t>
            </a:fld>
            <a:endParaRPr lang="es-CR"/>
          </a:p>
        </p:txBody>
      </p:sp>
    </p:spTree>
    <p:extLst>
      <p:ext uri="{BB962C8B-B14F-4D97-AF65-F5344CB8AC3E}">
        <p14:creationId xmlns:p14="http://schemas.microsoft.com/office/powerpoint/2010/main" val="2847245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a:p>
        </p:txBody>
      </p:sp>
      <p:sp>
        <p:nvSpPr>
          <p:cNvPr id="522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6855C3-F359-4715-8133-B8FD7F82E99B}" type="slidenum">
              <a:rPr lang="es-CR"/>
              <a:pPr fontAlgn="base">
                <a:spcBef>
                  <a:spcPct val="0"/>
                </a:spcBef>
                <a:spcAft>
                  <a:spcPct val="0"/>
                </a:spcAft>
              </a:pPr>
              <a:t>3</a:t>
            </a:fld>
            <a:endParaRPr lang="es-CR"/>
          </a:p>
        </p:txBody>
      </p:sp>
    </p:spTree>
    <p:extLst>
      <p:ext uri="{BB962C8B-B14F-4D97-AF65-F5344CB8AC3E}">
        <p14:creationId xmlns:p14="http://schemas.microsoft.com/office/powerpoint/2010/main" val="3972086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a:p>
        </p:txBody>
      </p:sp>
      <p:sp>
        <p:nvSpPr>
          <p:cNvPr id="522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6855C3-F359-4715-8133-B8FD7F82E99B}" type="slidenum">
              <a:rPr lang="es-CR"/>
              <a:pPr fontAlgn="base">
                <a:spcBef>
                  <a:spcPct val="0"/>
                </a:spcBef>
                <a:spcAft>
                  <a:spcPct val="0"/>
                </a:spcAft>
              </a:pPr>
              <a:t>4</a:t>
            </a:fld>
            <a:endParaRPr lang="es-CR"/>
          </a:p>
        </p:txBody>
      </p:sp>
    </p:spTree>
    <p:extLst>
      <p:ext uri="{BB962C8B-B14F-4D97-AF65-F5344CB8AC3E}">
        <p14:creationId xmlns:p14="http://schemas.microsoft.com/office/powerpoint/2010/main" val="3411280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a:p>
        </p:txBody>
      </p:sp>
      <p:sp>
        <p:nvSpPr>
          <p:cNvPr id="522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6855C3-F359-4715-8133-B8FD7F82E99B}" type="slidenum">
              <a:rPr lang="es-CR"/>
              <a:pPr fontAlgn="base">
                <a:spcBef>
                  <a:spcPct val="0"/>
                </a:spcBef>
                <a:spcAft>
                  <a:spcPct val="0"/>
                </a:spcAft>
              </a:pPr>
              <a:t>5</a:t>
            </a:fld>
            <a:endParaRPr lang="es-CR"/>
          </a:p>
        </p:txBody>
      </p:sp>
    </p:spTree>
    <p:extLst>
      <p:ext uri="{BB962C8B-B14F-4D97-AF65-F5344CB8AC3E}">
        <p14:creationId xmlns:p14="http://schemas.microsoft.com/office/powerpoint/2010/main" val="15771938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a:p>
        </p:txBody>
      </p:sp>
      <p:sp>
        <p:nvSpPr>
          <p:cNvPr id="522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6855C3-F359-4715-8133-B8FD7F82E99B}" type="slidenum">
              <a:rPr lang="es-CR"/>
              <a:pPr fontAlgn="base">
                <a:spcBef>
                  <a:spcPct val="0"/>
                </a:spcBef>
                <a:spcAft>
                  <a:spcPct val="0"/>
                </a:spcAft>
              </a:pPr>
              <a:t>6</a:t>
            </a:fld>
            <a:endParaRPr lang="es-CR"/>
          </a:p>
        </p:txBody>
      </p:sp>
    </p:spTree>
    <p:extLst>
      <p:ext uri="{BB962C8B-B14F-4D97-AF65-F5344CB8AC3E}">
        <p14:creationId xmlns:p14="http://schemas.microsoft.com/office/powerpoint/2010/main" val="41846990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a:p>
        </p:txBody>
      </p:sp>
      <p:sp>
        <p:nvSpPr>
          <p:cNvPr id="522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6855C3-F359-4715-8133-B8FD7F82E99B}" type="slidenum">
              <a:rPr lang="es-CR"/>
              <a:pPr fontAlgn="base">
                <a:spcBef>
                  <a:spcPct val="0"/>
                </a:spcBef>
                <a:spcAft>
                  <a:spcPct val="0"/>
                </a:spcAft>
              </a:pPr>
              <a:t>7</a:t>
            </a:fld>
            <a:endParaRPr lang="es-CR"/>
          </a:p>
        </p:txBody>
      </p:sp>
    </p:spTree>
    <p:extLst>
      <p:ext uri="{BB962C8B-B14F-4D97-AF65-F5344CB8AC3E}">
        <p14:creationId xmlns:p14="http://schemas.microsoft.com/office/powerpoint/2010/main" val="13489871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a:p>
        </p:txBody>
      </p:sp>
      <p:sp>
        <p:nvSpPr>
          <p:cNvPr id="522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6855C3-F359-4715-8133-B8FD7F82E99B}" type="slidenum">
              <a:rPr lang="es-CR"/>
              <a:pPr fontAlgn="base">
                <a:spcBef>
                  <a:spcPct val="0"/>
                </a:spcBef>
                <a:spcAft>
                  <a:spcPct val="0"/>
                </a:spcAft>
              </a:pPr>
              <a:t>8</a:t>
            </a:fld>
            <a:endParaRPr lang="es-CR"/>
          </a:p>
        </p:txBody>
      </p:sp>
    </p:spTree>
    <p:extLst>
      <p:ext uri="{BB962C8B-B14F-4D97-AF65-F5344CB8AC3E}">
        <p14:creationId xmlns:p14="http://schemas.microsoft.com/office/powerpoint/2010/main" val="434876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a:p>
        </p:txBody>
      </p:sp>
      <p:sp>
        <p:nvSpPr>
          <p:cNvPr id="522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6855C3-F359-4715-8133-B8FD7F82E99B}" type="slidenum">
              <a:rPr lang="es-CR"/>
              <a:pPr fontAlgn="base">
                <a:spcBef>
                  <a:spcPct val="0"/>
                </a:spcBef>
                <a:spcAft>
                  <a:spcPct val="0"/>
                </a:spcAft>
              </a:pPr>
              <a:t>9</a:t>
            </a:fld>
            <a:endParaRPr lang="es-CR"/>
          </a:p>
        </p:txBody>
      </p:sp>
    </p:spTree>
    <p:extLst>
      <p:ext uri="{BB962C8B-B14F-4D97-AF65-F5344CB8AC3E}">
        <p14:creationId xmlns:p14="http://schemas.microsoft.com/office/powerpoint/2010/main" val="24882815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a:p>
        </p:txBody>
      </p:sp>
      <p:sp>
        <p:nvSpPr>
          <p:cNvPr id="522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6855C3-F359-4715-8133-B8FD7F82E99B}" type="slidenum">
              <a:rPr lang="es-CR"/>
              <a:pPr fontAlgn="base">
                <a:spcBef>
                  <a:spcPct val="0"/>
                </a:spcBef>
                <a:spcAft>
                  <a:spcPct val="0"/>
                </a:spcAft>
              </a:pPr>
              <a:t>10</a:t>
            </a:fld>
            <a:endParaRPr lang="es-CR"/>
          </a:p>
        </p:txBody>
      </p:sp>
    </p:spTree>
    <p:extLst>
      <p:ext uri="{BB962C8B-B14F-4D97-AF65-F5344CB8AC3E}">
        <p14:creationId xmlns:p14="http://schemas.microsoft.com/office/powerpoint/2010/main" val="3195729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p>
        </p:txBody>
      </p:sp>
      <p:sp>
        <p:nvSpPr>
          <p:cNvPr id="4" name="Marcador de fecha 3"/>
          <p:cNvSpPr>
            <a:spLocks noGrp="1"/>
          </p:cNvSpPr>
          <p:nvPr>
            <p:ph type="dt" sz="half" idx="10"/>
          </p:nvPr>
        </p:nvSpPr>
        <p:spPr/>
        <p:txBody>
          <a:bodyPr/>
          <a:lstStyle/>
          <a:p>
            <a:fld id="{F51C76F5-964A-49D7-9427-9728A3AD3159}" type="datetimeFigureOut">
              <a:rPr lang="es-ES" smtClean="0"/>
              <a:t>06/11/2018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82F4A60-E7F5-44EF-92C7-434E83488D18}" type="slidenum">
              <a:rPr lang="es-ES" smtClean="0"/>
              <a:t>‹Nº›</a:t>
            </a:fld>
            <a:endParaRPr lang="es-ES"/>
          </a:p>
        </p:txBody>
      </p:sp>
    </p:spTree>
    <p:extLst>
      <p:ext uri="{BB962C8B-B14F-4D97-AF65-F5344CB8AC3E}">
        <p14:creationId xmlns:p14="http://schemas.microsoft.com/office/powerpoint/2010/main" val="3718635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F51C76F5-964A-49D7-9427-9728A3AD3159}" type="datetimeFigureOut">
              <a:rPr lang="es-ES" smtClean="0"/>
              <a:t>06/11/2018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82F4A60-E7F5-44EF-92C7-434E83488D18}" type="slidenum">
              <a:rPr lang="es-ES" smtClean="0"/>
              <a:t>‹Nº›</a:t>
            </a:fld>
            <a:endParaRPr lang="es-ES"/>
          </a:p>
        </p:txBody>
      </p:sp>
    </p:spTree>
    <p:extLst>
      <p:ext uri="{BB962C8B-B14F-4D97-AF65-F5344CB8AC3E}">
        <p14:creationId xmlns:p14="http://schemas.microsoft.com/office/powerpoint/2010/main" val="3222451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F51C76F5-964A-49D7-9427-9728A3AD3159}" type="datetimeFigureOut">
              <a:rPr lang="es-ES" smtClean="0"/>
              <a:t>06/11/2018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82F4A60-E7F5-44EF-92C7-434E83488D18}" type="slidenum">
              <a:rPr lang="es-ES" smtClean="0"/>
              <a:t>‹Nº›</a:t>
            </a:fld>
            <a:endParaRPr lang="es-ES"/>
          </a:p>
        </p:txBody>
      </p:sp>
    </p:spTree>
    <p:extLst>
      <p:ext uri="{BB962C8B-B14F-4D97-AF65-F5344CB8AC3E}">
        <p14:creationId xmlns:p14="http://schemas.microsoft.com/office/powerpoint/2010/main" val="740559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F51C76F5-964A-49D7-9427-9728A3AD3159}" type="datetimeFigureOut">
              <a:rPr lang="es-ES" smtClean="0"/>
              <a:t>06/11/2018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82F4A60-E7F5-44EF-92C7-434E83488D18}" type="slidenum">
              <a:rPr lang="es-ES" smtClean="0"/>
              <a:t>‹Nº›</a:t>
            </a:fld>
            <a:endParaRPr lang="es-ES"/>
          </a:p>
        </p:txBody>
      </p:sp>
    </p:spTree>
    <p:extLst>
      <p:ext uri="{BB962C8B-B14F-4D97-AF65-F5344CB8AC3E}">
        <p14:creationId xmlns:p14="http://schemas.microsoft.com/office/powerpoint/2010/main" val="1720870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F51C76F5-964A-49D7-9427-9728A3AD3159}" type="datetimeFigureOut">
              <a:rPr lang="es-ES" smtClean="0"/>
              <a:t>06/11/2018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82F4A60-E7F5-44EF-92C7-434E83488D18}" type="slidenum">
              <a:rPr lang="es-ES" smtClean="0"/>
              <a:t>‹Nº›</a:t>
            </a:fld>
            <a:endParaRPr lang="es-ES"/>
          </a:p>
        </p:txBody>
      </p:sp>
    </p:spTree>
    <p:extLst>
      <p:ext uri="{BB962C8B-B14F-4D97-AF65-F5344CB8AC3E}">
        <p14:creationId xmlns:p14="http://schemas.microsoft.com/office/powerpoint/2010/main" val="39003408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F51C76F5-964A-49D7-9427-9728A3AD3159}" type="datetimeFigureOut">
              <a:rPr lang="es-ES" smtClean="0"/>
              <a:t>06/11/2018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82F4A60-E7F5-44EF-92C7-434E83488D18}" type="slidenum">
              <a:rPr lang="es-ES" smtClean="0"/>
              <a:t>‹Nº›</a:t>
            </a:fld>
            <a:endParaRPr lang="es-ES"/>
          </a:p>
        </p:txBody>
      </p:sp>
    </p:spTree>
    <p:extLst>
      <p:ext uri="{BB962C8B-B14F-4D97-AF65-F5344CB8AC3E}">
        <p14:creationId xmlns:p14="http://schemas.microsoft.com/office/powerpoint/2010/main" val="1513614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F51C76F5-964A-49D7-9427-9728A3AD3159}" type="datetimeFigureOut">
              <a:rPr lang="es-ES" smtClean="0"/>
              <a:t>06/11/2018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E82F4A60-E7F5-44EF-92C7-434E83488D18}" type="slidenum">
              <a:rPr lang="es-ES" smtClean="0"/>
              <a:t>‹Nº›</a:t>
            </a:fld>
            <a:endParaRPr lang="es-ES"/>
          </a:p>
        </p:txBody>
      </p:sp>
    </p:spTree>
    <p:extLst>
      <p:ext uri="{BB962C8B-B14F-4D97-AF65-F5344CB8AC3E}">
        <p14:creationId xmlns:p14="http://schemas.microsoft.com/office/powerpoint/2010/main" val="3926961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F51C76F5-964A-49D7-9427-9728A3AD3159}" type="datetimeFigureOut">
              <a:rPr lang="es-ES" smtClean="0"/>
              <a:t>06/11/2018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E82F4A60-E7F5-44EF-92C7-434E83488D18}" type="slidenum">
              <a:rPr lang="es-ES" smtClean="0"/>
              <a:t>‹Nº›</a:t>
            </a:fld>
            <a:endParaRPr lang="es-ES"/>
          </a:p>
        </p:txBody>
      </p:sp>
    </p:spTree>
    <p:extLst>
      <p:ext uri="{BB962C8B-B14F-4D97-AF65-F5344CB8AC3E}">
        <p14:creationId xmlns:p14="http://schemas.microsoft.com/office/powerpoint/2010/main" val="4015429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51C76F5-964A-49D7-9427-9728A3AD3159}" type="datetimeFigureOut">
              <a:rPr lang="es-ES" smtClean="0"/>
              <a:t>06/11/2018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E82F4A60-E7F5-44EF-92C7-434E83488D18}" type="slidenum">
              <a:rPr lang="es-ES" smtClean="0"/>
              <a:t>‹Nº›</a:t>
            </a:fld>
            <a:endParaRPr lang="es-ES"/>
          </a:p>
        </p:txBody>
      </p:sp>
    </p:spTree>
    <p:extLst>
      <p:ext uri="{BB962C8B-B14F-4D97-AF65-F5344CB8AC3E}">
        <p14:creationId xmlns:p14="http://schemas.microsoft.com/office/powerpoint/2010/main" val="37022679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F51C76F5-964A-49D7-9427-9728A3AD3159}" type="datetimeFigureOut">
              <a:rPr lang="es-ES" smtClean="0"/>
              <a:t>06/11/2018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82F4A60-E7F5-44EF-92C7-434E83488D18}" type="slidenum">
              <a:rPr lang="es-ES" smtClean="0"/>
              <a:t>‹Nº›</a:t>
            </a:fld>
            <a:endParaRPr lang="es-ES"/>
          </a:p>
        </p:txBody>
      </p:sp>
    </p:spTree>
    <p:extLst>
      <p:ext uri="{BB962C8B-B14F-4D97-AF65-F5344CB8AC3E}">
        <p14:creationId xmlns:p14="http://schemas.microsoft.com/office/powerpoint/2010/main" val="3548392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F51C76F5-964A-49D7-9427-9728A3AD3159}" type="datetimeFigureOut">
              <a:rPr lang="es-ES" smtClean="0"/>
              <a:t>06/11/2018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82F4A60-E7F5-44EF-92C7-434E83488D18}" type="slidenum">
              <a:rPr lang="es-ES" smtClean="0"/>
              <a:t>‹Nº›</a:t>
            </a:fld>
            <a:endParaRPr lang="es-ES"/>
          </a:p>
        </p:txBody>
      </p:sp>
    </p:spTree>
    <p:extLst>
      <p:ext uri="{BB962C8B-B14F-4D97-AF65-F5344CB8AC3E}">
        <p14:creationId xmlns:p14="http://schemas.microsoft.com/office/powerpoint/2010/main" val="1178512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1C76F5-964A-49D7-9427-9728A3AD3159}" type="datetimeFigureOut">
              <a:rPr lang="es-ES" smtClean="0"/>
              <a:t>06/11/2018</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2F4A60-E7F5-44EF-92C7-434E83488D18}" type="slidenum">
              <a:rPr lang="es-ES" smtClean="0"/>
              <a:t>‹Nº›</a:t>
            </a:fld>
            <a:endParaRPr lang="es-ES"/>
          </a:p>
        </p:txBody>
      </p:sp>
    </p:spTree>
    <p:extLst>
      <p:ext uri="{BB962C8B-B14F-4D97-AF65-F5344CB8AC3E}">
        <p14:creationId xmlns:p14="http://schemas.microsoft.com/office/powerpoint/2010/main" val="848452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normAutofit/>
          </a:bodyPr>
          <a:lstStyle/>
          <a:p>
            <a:r>
              <a:rPr lang="es-CR" sz="5400" dirty="0"/>
              <a:t>Impuesto de renta corriente y diferido NIC 12</a:t>
            </a:r>
            <a:endParaRPr lang="en-US" sz="5400" dirty="0"/>
          </a:p>
        </p:txBody>
      </p:sp>
    </p:spTree>
    <p:extLst>
      <p:ext uri="{BB962C8B-B14F-4D97-AF65-F5344CB8AC3E}">
        <p14:creationId xmlns:p14="http://schemas.microsoft.com/office/powerpoint/2010/main" val="35994370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2209800" y="357190"/>
            <a:ext cx="7772400" cy="695547"/>
          </a:xfrm>
        </p:spPr>
        <p:txBody>
          <a:bodyPr>
            <a:normAutofit fontScale="90000"/>
          </a:bodyPr>
          <a:lstStyle/>
          <a:p>
            <a:r>
              <a:rPr lang="es-CR" sz="3200" dirty="0"/>
              <a:t> Reconocimiento de pasivos y activos por impuestos corrientes</a:t>
            </a:r>
          </a:p>
        </p:txBody>
      </p:sp>
      <p:graphicFrame>
        <p:nvGraphicFramePr>
          <p:cNvPr id="6" name="Diagram 5"/>
          <p:cNvGraphicFramePr/>
          <p:nvPr/>
        </p:nvGraphicFramePr>
        <p:xfrm>
          <a:off x="2024034" y="1484784"/>
          <a:ext cx="8001056"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73608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sz="3200" dirty="0"/>
              <a:t>Base Fiscal</a:t>
            </a:r>
            <a:endParaRPr lang="en-US" sz="3200" dirty="0"/>
          </a:p>
        </p:txBody>
      </p:sp>
      <p:sp>
        <p:nvSpPr>
          <p:cNvPr id="3" name="2 Marcador de contenido"/>
          <p:cNvSpPr>
            <a:spLocks noGrp="1"/>
          </p:cNvSpPr>
          <p:nvPr>
            <p:ph idx="1"/>
          </p:nvPr>
        </p:nvSpPr>
        <p:spPr/>
        <p:txBody>
          <a:bodyPr/>
          <a:lstStyle/>
          <a:p>
            <a:endParaRPr lang="es-ES" sz="2000" dirty="0"/>
          </a:p>
          <a:p>
            <a:endParaRPr lang="es-ES" sz="2000" dirty="0"/>
          </a:p>
          <a:p>
            <a:endParaRPr lang="es-ES" sz="2000" dirty="0"/>
          </a:p>
          <a:p>
            <a:endParaRPr lang="es-ES" sz="2000" dirty="0"/>
          </a:p>
          <a:p>
            <a:pPr>
              <a:buNone/>
            </a:pPr>
            <a:endParaRPr lang="es-ES" sz="2000" dirty="0"/>
          </a:p>
          <a:p>
            <a:pPr>
              <a:buNone/>
            </a:pPr>
            <a:r>
              <a:rPr lang="es-ES" sz="2000" dirty="0" err="1"/>
              <a:t>Ej</a:t>
            </a:r>
            <a:r>
              <a:rPr lang="es-ES" sz="2000" dirty="0"/>
              <a:t>: </a:t>
            </a:r>
            <a:endParaRPr lang="en-US" sz="2000" dirty="0"/>
          </a:p>
        </p:txBody>
      </p:sp>
      <p:graphicFrame>
        <p:nvGraphicFramePr>
          <p:cNvPr id="4" name="3 Tabla"/>
          <p:cNvGraphicFramePr>
            <a:graphicFrameLocks noGrp="1"/>
          </p:cNvGraphicFramePr>
          <p:nvPr/>
        </p:nvGraphicFramePr>
        <p:xfrm>
          <a:off x="2351585" y="3933056"/>
          <a:ext cx="7358115" cy="936104"/>
        </p:xfrm>
        <a:graphic>
          <a:graphicData uri="http://schemas.openxmlformats.org/drawingml/2006/table">
            <a:tbl>
              <a:tblPr firstRow="1" bandRow="1">
                <a:tableStyleId>{5C22544A-7EE6-4342-B048-85BDC9FD1C3A}</a:tableStyleId>
              </a:tblPr>
              <a:tblGrid>
                <a:gridCol w="1471623">
                  <a:extLst>
                    <a:ext uri="{9D8B030D-6E8A-4147-A177-3AD203B41FA5}">
                      <a16:colId xmlns:a16="http://schemas.microsoft.com/office/drawing/2014/main" val="20000"/>
                    </a:ext>
                  </a:extLst>
                </a:gridCol>
                <a:gridCol w="1471623">
                  <a:extLst>
                    <a:ext uri="{9D8B030D-6E8A-4147-A177-3AD203B41FA5}">
                      <a16:colId xmlns:a16="http://schemas.microsoft.com/office/drawing/2014/main" val="20001"/>
                    </a:ext>
                  </a:extLst>
                </a:gridCol>
                <a:gridCol w="1471623">
                  <a:extLst>
                    <a:ext uri="{9D8B030D-6E8A-4147-A177-3AD203B41FA5}">
                      <a16:colId xmlns:a16="http://schemas.microsoft.com/office/drawing/2014/main" val="20002"/>
                    </a:ext>
                  </a:extLst>
                </a:gridCol>
                <a:gridCol w="1471623">
                  <a:extLst>
                    <a:ext uri="{9D8B030D-6E8A-4147-A177-3AD203B41FA5}">
                      <a16:colId xmlns:a16="http://schemas.microsoft.com/office/drawing/2014/main" val="20003"/>
                    </a:ext>
                  </a:extLst>
                </a:gridCol>
                <a:gridCol w="1471623">
                  <a:extLst>
                    <a:ext uri="{9D8B030D-6E8A-4147-A177-3AD203B41FA5}">
                      <a16:colId xmlns:a16="http://schemas.microsoft.com/office/drawing/2014/main" val="20004"/>
                    </a:ext>
                  </a:extLst>
                </a:gridCol>
              </a:tblGrid>
              <a:tr h="464824">
                <a:tc>
                  <a:txBody>
                    <a:bodyPr/>
                    <a:lstStyle/>
                    <a:p>
                      <a:endParaRPr lang="en-US" dirty="0"/>
                    </a:p>
                  </a:txBody>
                  <a:tcPr/>
                </a:tc>
                <a:tc>
                  <a:txBody>
                    <a:bodyPr/>
                    <a:lstStyle/>
                    <a:p>
                      <a:pPr algn="ctr"/>
                      <a:r>
                        <a:rPr lang="es-CR" dirty="0"/>
                        <a:t>Costo</a:t>
                      </a:r>
                      <a:endParaRPr lang="en-US" dirty="0"/>
                    </a:p>
                  </a:txBody>
                  <a:tcPr/>
                </a:tc>
                <a:tc>
                  <a:txBody>
                    <a:bodyPr/>
                    <a:lstStyle/>
                    <a:p>
                      <a:pPr algn="ctr"/>
                      <a:r>
                        <a:rPr lang="es-CR" dirty="0" err="1"/>
                        <a:t>Dep</a:t>
                      </a:r>
                      <a:r>
                        <a:rPr lang="es-CR" baseline="0" dirty="0"/>
                        <a:t> </a:t>
                      </a:r>
                      <a:r>
                        <a:rPr lang="es-CR" baseline="0" dirty="0" err="1"/>
                        <a:t>Acum</a:t>
                      </a:r>
                      <a:endParaRPr lang="en-US" dirty="0"/>
                    </a:p>
                  </a:txBody>
                  <a:tcPr/>
                </a:tc>
                <a:tc>
                  <a:txBody>
                    <a:bodyPr/>
                    <a:lstStyle/>
                    <a:p>
                      <a:pPr algn="ctr"/>
                      <a:r>
                        <a:rPr lang="es-CR" dirty="0"/>
                        <a:t>VL</a:t>
                      </a:r>
                      <a:endParaRPr lang="en-US" dirty="0"/>
                    </a:p>
                  </a:txBody>
                  <a:tcPr/>
                </a:tc>
                <a:tc>
                  <a:txBody>
                    <a:bodyPr/>
                    <a:lstStyle/>
                    <a:p>
                      <a:pPr algn="ctr"/>
                      <a:r>
                        <a:rPr lang="es-CR" dirty="0"/>
                        <a:t>Base fiscal</a:t>
                      </a:r>
                      <a:endParaRPr lang="en-US" dirty="0"/>
                    </a:p>
                  </a:txBody>
                  <a:tcPr/>
                </a:tc>
                <a:extLst>
                  <a:ext uri="{0D108BD9-81ED-4DB2-BD59-A6C34878D82A}">
                    <a16:rowId xmlns:a16="http://schemas.microsoft.com/office/drawing/2014/main" val="10000"/>
                  </a:ext>
                </a:extLst>
              </a:tr>
              <a:tr h="471280">
                <a:tc>
                  <a:txBody>
                    <a:bodyPr/>
                    <a:lstStyle/>
                    <a:p>
                      <a:r>
                        <a:rPr lang="es-CR" dirty="0"/>
                        <a:t>Maquinaria</a:t>
                      </a:r>
                      <a:endParaRPr lang="en-US" dirty="0"/>
                    </a:p>
                  </a:txBody>
                  <a:tcPr/>
                </a:tc>
                <a:tc>
                  <a:txBody>
                    <a:bodyPr/>
                    <a:lstStyle/>
                    <a:p>
                      <a:pPr algn="ctr"/>
                      <a:r>
                        <a:rPr lang="es-CR" dirty="0"/>
                        <a:t>100</a:t>
                      </a:r>
                      <a:endParaRPr lang="en-US" dirty="0"/>
                    </a:p>
                  </a:txBody>
                  <a:tcPr/>
                </a:tc>
                <a:tc>
                  <a:txBody>
                    <a:bodyPr/>
                    <a:lstStyle/>
                    <a:p>
                      <a:pPr algn="ctr"/>
                      <a:r>
                        <a:rPr lang="es-CR" dirty="0"/>
                        <a:t>30</a:t>
                      </a:r>
                      <a:endParaRPr lang="en-US" dirty="0"/>
                    </a:p>
                  </a:txBody>
                  <a:tcPr/>
                </a:tc>
                <a:tc>
                  <a:txBody>
                    <a:bodyPr/>
                    <a:lstStyle/>
                    <a:p>
                      <a:pPr algn="ctr"/>
                      <a:r>
                        <a:rPr lang="es-CR" dirty="0"/>
                        <a:t>70</a:t>
                      </a:r>
                      <a:endParaRPr lang="en-US" dirty="0"/>
                    </a:p>
                  </a:txBody>
                  <a:tcPr/>
                </a:tc>
                <a:tc>
                  <a:txBody>
                    <a:bodyPr/>
                    <a:lstStyle/>
                    <a:p>
                      <a:pPr algn="ctr"/>
                      <a:r>
                        <a:rPr lang="es-CR" dirty="0"/>
                        <a:t>70</a:t>
                      </a:r>
                      <a:endParaRPr lang="en-US" dirty="0"/>
                    </a:p>
                  </a:txBody>
                  <a:tcPr/>
                </a:tc>
                <a:extLst>
                  <a:ext uri="{0D108BD9-81ED-4DB2-BD59-A6C34878D82A}">
                    <a16:rowId xmlns:a16="http://schemas.microsoft.com/office/drawing/2014/main" val="10001"/>
                  </a:ext>
                </a:extLst>
              </a:tr>
            </a:tbl>
          </a:graphicData>
        </a:graphic>
      </p:graphicFrame>
      <p:graphicFrame>
        <p:nvGraphicFramePr>
          <p:cNvPr id="5" name="Diagram 5"/>
          <p:cNvGraphicFramePr/>
          <p:nvPr/>
        </p:nvGraphicFramePr>
        <p:xfrm>
          <a:off x="2135560" y="1412776"/>
          <a:ext cx="8001056"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42465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sz="3200" dirty="0"/>
              <a:t>Base Fiscal</a:t>
            </a:r>
            <a:endParaRPr lang="en-US" sz="3200" dirty="0"/>
          </a:p>
        </p:txBody>
      </p:sp>
      <p:sp>
        <p:nvSpPr>
          <p:cNvPr id="3" name="2 Marcador de contenido"/>
          <p:cNvSpPr>
            <a:spLocks noGrp="1"/>
          </p:cNvSpPr>
          <p:nvPr>
            <p:ph idx="1"/>
          </p:nvPr>
        </p:nvSpPr>
        <p:spPr/>
        <p:txBody>
          <a:bodyPr/>
          <a:lstStyle/>
          <a:p>
            <a:endParaRPr lang="es-ES" sz="2000" dirty="0"/>
          </a:p>
          <a:p>
            <a:endParaRPr lang="es-ES" sz="2000" dirty="0"/>
          </a:p>
          <a:p>
            <a:endParaRPr lang="es-ES" sz="2000" dirty="0"/>
          </a:p>
          <a:p>
            <a:endParaRPr lang="es-ES" sz="2000" dirty="0"/>
          </a:p>
          <a:p>
            <a:pPr>
              <a:buNone/>
            </a:pPr>
            <a:endParaRPr lang="es-ES" sz="2000" dirty="0"/>
          </a:p>
          <a:p>
            <a:pPr>
              <a:buNone/>
            </a:pPr>
            <a:r>
              <a:rPr lang="es-ES" sz="2000" dirty="0" err="1"/>
              <a:t>Ej</a:t>
            </a:r>
            <a:r>
              <a:rPr lang="es-ES" sz="2000" dirty="0"/>
              <a:t>: </a:t>
            </a:r>
            <a:endParaRPr lang="en-US" sz="2000" dirty="0"/>
          </a:p>
        </p:txBody>
      </p:sp>
      <p:graphicFrame>
        <p:nvGraphicFramePr>
          <p:cNvPr id="4" name="3 Tabla"/>
          <p:cNvGraphicFramePr>
            <a:graphicFrameLocks noGrp="1"/>
          </p:cNvGraphicFramePr>
          <p:nvPr/>
        </p:nvGraphicFramePr>
        <p:xfrm>
          <a:off x="3647728" y="4005064"/>
          <a:ext cx="4320480" cy="1104904"/>
        </p:xfrm>
        <a:graphic>
          <a:graphicData uri="http://schemas.openxmlformats.org/drawingml/2006/table">
            <a:tbl>
              <a:tblPr firstRow="1" bandRow="1">
                <a:tableStyleId>{5C22544A-7EE6-4342-B048-85BDC9FD1C3A}</a:tableStyleId>
              </a:tblPr>
              <a:tblGrid>
                <a:gridCol w="1908644">
                  <a:extLst>
                    <a:ext uri="{9D8B030D-6E8A-4147-A177-3AD203B41FA5}">
                      <a16:colId xmlns:a16="http://schemas.microsoft.com/office/drawing/2014/main" val="20000"/>
                    </a:ext>
                  </a:extLst>
                </a:gridCol>
                <a:gridCol w="971676">
                  <a:extLst>
                    <a:ext uri="{9D8B030D-6E8A-4147-A177-3AD203B41FA5}">
                      <a16:colId xmlns:a16="http://schemas.microsoft.com/office/drawing/2014/main" val="20001"/>
                    </a:ext>
                  </a:extLst>
                </a:gridCol>
                <a:gridCol w="1440160">
                  <a:extLst>
                    <a:ext uri="{9D8B030D-6E8A-4147-A177-3AD203B41FA5}">
                      <a16:colId xmlns:a16="http://schemas.microsoft.com/office/drawing/2014/main" val="20002"/>
                    </a:ext>
                  </a:extLst>
                </a:gridCol>
              </a:tblGrid>
              <a:tr h="464824">
                <a:tc>
                  <a:txBody>
                    <a:bodyPr/>
                    <a:lstStyle/>
                    <a:p>
                      <a:endParaRPr lang="en-US" dirty="0"/>
                    </a:p>
                  </a:txBody>
                  <a:tcPr/>
                </a:tc>
                <a:tc>
                  <a:txBody>
                    <a:bodyPr/>
                    <a:lstStyle/>
                    <a:p>
                      <a:pPr algn="ctr"/>
                      <a:r>
                        <a:rPr lang="es-CR" dirty="0"/>
                        <a:t>VL</a:t>
                      </a:r>
                      <a:endParaRPr lang="en-US" dirty="0"/>
                    </a:p>
                  </a:txBody>
                  <a:tcPr/>
                </a:tc>
                <a:tc>
                  <a:txBody>
                    <a:bodyPr/>
                    <a:lstStyle/>
                    <a:p>
                      <a:pPr algn="ctr"/>
                      <a:r>
                        <a:rPr lang="es-CR" dirty="0"/>
                        <a:t>Base</a:t>
                      </a:r>
                      <a:r>
                        <a:rPr lang="es-CR" baseline="0" dirty="0"/>
                        <a:t> Fiscal</a:t>
                      </a:r>
                      <a:endParaRPr lang="en-US" dirty="0"/>
                    </a:p>
                  </a:txBody>
                  <a:tcPr/>
                </a:tc>
                <a:extLst>
                  <a:ext uri="{0D108BD9-81ED-4DB2-BD59-A6C34878D82A}">
                    <a16:rowId xmlns:a16="http://schemas.microsoft.com/office/drawing/2014/main" val="10000"/>
                  </a:ext>
                </a:extLst>
              </a:tr>
              <a:tr h="471280">
                <a:tc>
                  <a:txBody>
                    <a:bodyPr/>
                    <a:lstStyle/>
                    <a:p>
                      <a:r>
                        <a:rPr lang="es-CR" dirty="0"/>
                        <a:t>Gastos acumulados</a:t>
                      </a:r>
                      <a:endParaRPr lang="en-US" dirty="0"/>
                    </a:p>
                  </a:txBody>
                  <a:tcPr/>
                </a:tc>
                <a:tc>
                  <a:txBody>
                    <a:bodyPr/>
                    <a:lstStyle/>
                    <a:p>
                      <a:endParaRPr lang="es-CR" dirty="0"/>
                    </a:p>
                    <a:p>
                      <a:pPr algn="ctr"/>
                      <a:r>
                        <a:rPr lang="es-CR" dirty="0"/>
                        <a:t>100</a:t>
                      </a:r>
                      <a:endParaRPr lang="en-US" dirty="0"/>
                    </a:p>
                  </a:txBody>
                  <a:tcPr/>
                </a:tc>
                <a:tc>
                  <a:txBody>
                    <a:bodyPr/>
                    <a:lstStyle/>
                    <a:p>
                      <a:endParaRPr lang="es-CR" dirty="0"/>
                    </a:p>
                    <a:p>
                      <a:pPr algn="ctr"/>
                      <a:r>
                        <a:rPr lang="es-CR" dirty="0"/>
                        <a:t>0</a:t>
                      </a:r>
                      <a:endParaRPr lang="en-US" dirty="0"/>
                    </a:p>
                  </a:txBody>
                  <a:tcPr/>
                </a:tc>
                <a:extLst>
                  <a:ext uri="{0D108BD9-81ED-4DB2-BD59-A6C34878D82A}">
                    <a16:rowId xmlns:a16="http://schemas.microsoft.com/office/drawing/2014/main" val="10001"/>
                  </a:ext>
                </a:extLst>
              </a:tr>
            </a:tbl>
          </a:graphicData>
        </a:graphic>
      </p:graphicFrame>
      <p:graphicFrame>
        <p:nvGraphicFramePr>
          <p:cNvPr id="5" name="Diagram 5"/>
          <p:cNvGraphicFramePr/>
          <p:nvPr/>
        </p:nvGraphicFramePr>
        <p:xfrm>
          <a:off x="2135560" y="1412776"/>
          <a:ext cx="8001056"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1414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sz="3200" dirty="0"/>
              <a:t>Reconocimiento de pasivos y activos por impuestos diferidos</a:t>
            </a:r>
            <a:endParaRPr lang="en-US" sz="3200" dirty="0"/>
          </a:p>
        </p:txBody>
      </p:sp>
      <p:sp>
        <p:nvSpPr>
          <p:cNvPr id="3" name="2 Marcador de contenido"/>
          <p:cNvSpPr>
            <a:spLocks noGrp="1"/>
          </p:cNvSpPr>
          <p:nvPr>
            <p:ph idx="1"/>
          </p:nvPr>
        </p:nvSpPr>
        <p:spPr>
          <a:solidFill>
            <a:schemeClr val="bg1"/>
          </a:solidFill>
        </p:spPr>
        <p:txBody>
          <a:bodyPr>
            <a:normAutofit/>
          </a:bodyPr>
          <a:lstStyle/>
          <a:p>
            <a:pPr algn="just"/>
            <a:r>
              <a:rPr lang="es-CR" sz="2000" dirty="0"/>
              <a:t>Se reconocerá un pasivo por ISRD por cualquier diferencia temporal imponible.</a:t>
            </a:r>
          </a:p>
          <a:p>
            <a:pPr algn="just"/>
            <a:r>
              <a:rPr lang="es-CR" sz="2000" dirty="0"/>
              <a:t>El reconocimiento de un activo supone que los beneficios de esa partida serán obtenidos en el futuro.</a:t>
            </a:r>
          </a:p>
          <a:p>
            <a:endParaRPr lang="es-CR" sz="2000" dirty="0"/>
          </a:p>
          <a:p>
            <a:endParaRPr lang="es-CR" sz="2000" dirty="0"/>
          </a:p>
          <a:p>
            <a:endParaRPr lang="es-CR" sz="2000" dirty="0"/>
          </a:p>
          <a:p>
            <a:endParaRPr lang="es-CR" sz="2000" dirty="0"/>
          </a:p>
          <a:p>
            <a:endParaRPr lang="es-CR" sz="2000" dirty="0"/>
          </a:p>
          <a:p>
            <a:endParaRPr lang="es-CR" sz="2000" dirty="0">
              <a:solidFill>
                <a:schemeClr val="bg1"/>
              </a:solidFill>
            </a:endParaRPr>
          </a:p>
          <a:p>
            <a:pPr algn="just"/>
            <a:r>
              <a:rPr lang="es-CR" sz="2000" dirty="0"/>
              <a:t>En este caso de genera un pasivo por ISRD, el contribuyente ha pasado mas gasto por depreciación hoy, que en el futuro se traducirá en mas pagos de impuestos al no tener ya escudo.</a:t>
            </a:r>
          </a:p>
          <a:p>
            <a:endParaRPr lang="en-US" sz="2000" dirty="0"/>
          </a:p>
        </p:txBody>
      </p:sp>
      <p:graphicFrame>
        <p:nvGraphicFramePr>
          <p:cNvPr id="4" name="3 Tabla"/>
          <p:cNvGraphicFramePr>
            <a:graphicFrameLocks noGrp="1"/>
          </p:cNvGraphicFramePr>
          <p:nvPr/>
        </p:nvGraphicFramePr>
        <p:xfrm>
          <a:off x="2063552" y="3140968"/>
          <a:ext cx="8064894" cy="1662684"/>
        </p:xfrm>
        <a:graphic>
          <a:graphicData uri="http://schemas.openxmlformats.org/drawingml/2006/table">
            <a:tbl>
              <a:tblPr firstRow="1" bandRow="1">
                <a:tableStyleId>{5C22544A-7EE6-4342-B048-85BDC9FD1C3A}</a:tableStyleId>
              </a:tblPr>
              <a:tblGrid>
                <a:gridCol w="1344149">
                  <a:extLst>
                    <a:ext uri="{9D8B030D-6E8A-4147-A177-3AD203B41FA5}">
                      <a16:colId xmlns:a16="http://schemas.microsoft.com/office/drawing/2014/main" val="20000"/>
                    </a:ext>
                  </a:extLst>
                </a:gridCol>
                <a:gridCol w="1344149">
                  <a:extLst>
                    <a:ext uri="{9D8B030D-6E8A-4147-A177-3AD203B41FA5}">
                      <a16:colId xmlns:a16="http://schemas.microsoft.com/office/drawing/2014/main" val="20001"/>
                    </a:ext>
                  </a:extLst>
                </a:gridCol>
                <a:gridCol w="1344149">
                  <a:extLst>
                    <a:ext uri="{9D8B030D-6E8A-4147-A177-3AD203B41FA5}">
                      <a16:colId xmlns:a16="http://schemas.microsoft.com/office/drawing/2014/main" val="20002"/>
                    </a:ext>
                  </a:extLst>
                </a:gridCol>
                <a:gridCol w="1344149">
                  <a:extLst>
                    <a:ext uri="{9D8B030D-6E8A-4147-A177-3AD203B41FA5}">
                      <a16:colId xmlns:a16="http://schemas.microsoft.com/office/drawing/2014/main" val="20003"/>
                    </a:ext>
                  </a:extLst>
                </a:gridCol>
                <a:gridCol w="1344149">
                  <a:extLst>
                    <a:ext uri="{9D8B030D-6E8A-4147-A177-3AD203B41FA5}">
                      <a16:colId xmlns:a16="http://schemas.microsoft.com/office/drawing/2014/main" val="20004"/>
                    </a:ext>
                  </a:extLst>
                </a:gridCol>
                <a:gridCol w="1344149">
                  <a:extLst>
                    <a:ext uri="{9D8B030D-6E8A-4147-A177-3AD203B41FA5}">
                      <a16:colId xmlns:a16="http://schemas.microsoft.com/office/drawing/2014/main" val="20005"/>
                    </a:ext>
                  </a:extLst>
                </a:gridCol>
              </a:tblGrid>
              <a:tr h="483385">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dirty="0">
                          <a:ln>
                            <a:noFill/>
                          </a:ln>
                          <a:solidFill>
                            <a:schemeClr val="tx1"/>
                          </a:solidFill>
                          <a:effectLst/>
                          <a:latin typeface="Arial" charset="0"/>
                          <a:cs typeface="Arial" charset="0"/>
                        </a:rPr>
                        <a:t>Costo Histórico</a:t>
                      </a: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dirty="0" err="1">
                          <a:ln>
                            <a:noFill/>
                          </a:ln>
                          <a:solidFill>
                            <a:schemeClr val="tx1"/>
                          </a:solidFill>
                          <a:effectLst/>
                          <a:latin typeface="Arial" charset="0"/>
                          <a:cs typeface="Arial" charset="0"/>
                        </a:rPr>
                        <a:t>Depreciac</a:t>
                      </a:r>
                      <a:endParaRPr kumimoji="0" lang="es-CR" sz="1400" b="1" i="0" u="none" strike="noStrike" cap="none" normalizeH="0" baseline="0" dirty="0">
                        <a:ln>
                          <a:noFill/>
                        </a:ln>
                        <a:solidFill>
                          <a:schemeClr val="tx1"/>
                        </a:solidFill>
                        <a:effectLst/>
                        <a:latin typeface="Arial" charset="0"/>
                        <a:cs typeface="Arial" charset="0"/>
                      </a:endParaRPr>
                    </a:p>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dirty="0">
                          <a:ln>
                            <a:noFill/>
                          </a:ln>
                          <a:solidFill>
                            <a:schemeClr val="tx1"/>
                          </a:solidFill>
                          <a:effectLst/>
                          <a:latin typeface="Arial" charset="0"/>
                          <a:cs typeface="Arial" charset="0"/>
                        </a:rPr>
                        <a:t>Acumulada</a:t>
                      </a: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dirty="0">
                          <a:ln>
                            <a:noFill/>
                          </a:ln>
                          <a:solidFill>
                            <a:schemeClr val="tx1"/>
                          </a:solidFill>
                          <a:effectLst/>
                          <a:latin typeface="Arial" charset="0"/>
                          <a:cs typeface="Arial" charset="0"/>
                        </a:rPr>
                        <a:t>Base Fiscal</a:t>
                      </a: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dirty="0">
                          <a:ln>
                            <a:noFill/>
                          </a:ln>
                          <a:solidFill>
                            <a:schemeClr val="tx1"/>
                          </a:solidFill>
                          <a:effectLst/>
                          <a:latin typeface="Arial" charset="0"/>
                          <a:cs typeface="Arial" charset="0"/>
                        </a:rPr>
                        <a:t>Base financiera</a:t>
                      </a: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dirty="0">
                          <a:ln>
                            <a:noFill/>
                          </a:ln>
                          <a:solidFill>
                            <a:schemeClr val="tx1"/>
                          </a:solidFill>
                          <a:effectLst/>
                          <a:latin typeface="Arial" charset="0"/>
                          <a:cs typeface="Arial" charset="0"/>
                        </a:rPr>
                        <a:t>Diferencia</a:t>
                      </a: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extLst>
                  <a:ext uri="{0D108BD9-81ED-4DB2-BD59-A6C34878D82A}">
                    <a16:rowId xmlns:a16="http://schemas.microsoft.com/office/drawing/2014/main" val="10000"/>
                  </a:ext>
                </a:extLst>
              </a:tr>
              <a:tr h="259106">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a:ln>
                            <a:noFill/>
                          </a:ln>
                          <a:solidFill>
                            <a:schemeClr val="tx1"/>
                          </a:solidFill>
                          <a:effectLst/>
                          <a:latin typeface="Arial" charset="0"/>
                          <a:cs typeface="Arial" charset="0"/>
                        </a:rPr>
                        <a:t>Activo</a:t>
                      </a:r>
                      <a:endParaRPr kumimoji="0" lang="en-US" sz="1400" b="1" i="0" u="none" strike="noStrike" cap="none" normalizeH="0" baseline="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dirty="0">
                          <a:ln>
                            <a:noFill/>
                          </a:ln>
                          <a:solidFill>
                            <a:schemeClr val="tx1"/>
                          </a:solidFill>
                          <a:effectLst/>
                          <a:latin typeface="Arial" charset="0"/>
                          <a:cs typeface="Arial" charset="0"/>
                        </a:rPr>
                        <a:t>150</a:t>
                      </a: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dirty="0">
                          <a:ln>
                            <a:noFill/>
                          </a:ln>
                          <a:solidFill>
                            <a:schemeClr val="tx1"/>
                          </a:solidFill>
                          <a:effectLst/>
                          <a:latin typeface="Arial" charset="0"/>
                          <a:cs typeface="Arial" charset="0"/>
                        </a:rPr>
                        <a:t>90</a:t>
                      </a: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dirty="0">
                          <a:ln>
                            <a:noFill/>
                          </a:ln>
                          <a:solidFill>
                            <a:schemeClr val="tx1"/>
                          </a:solidFill>
                          <a:effectLst/>
                          <a:latin typeface="Arial" charset="0"/>
                          <a:cs typeface="Arial" charset="0"/>
                        </a:rPr>
                        <a:t>60</a:t>
                      </a: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dirty="0">
                          <a:ln>
                            <a:noFill/>
                          </a:ln>
                          <a:solidFill>
                            <a:schemeClr val="tx1"/>
                          </a:solidFill>
                          <a:effectLst/>
                          <a:latin typeface="Arial" charset="0"/>
                          <a:cs typeface="Arial" charset="0"/>
                        </a:rPr>
                        <a:t>100</a:t>
                      </a: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dirty="0">
                          <a:ln>
                            <a:noFill/>
                          </a:ln>
                          <a:solidFill>
                            <a:schemeClr val="tx1"/>
                          </a:solidFill>
                          <a:effectLst/>
                          <a:latin typeface="Arial" charset="0"/>
                          <a:cs typeface="Arial" charset="0"/>
                        </a:rPr>
                        <a:t>40</a:t>
                      </a: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extLst>
                  <a:ext uri="{0D108BD9-81ED-4DB2-BD59-A6C34878D82A}">
                    <a16:rowId xmlns:a16="http://schemas.microsoft.com/office/drawing/2014/main" val="10001"/>
                  </a:ext>
                </a:extLst>
              </a:tr>
              <a:tr h="259106">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extLst>
                  <a:ext uri="{0D108BD9-81ED-4DB2-BD59-A6C34878D82A}">
                    <a16:rowId xmlns:a16="http://schemas.microsoft.com/office/drawing/2014/main" val="10002"/>
                  </a:ext>
                </a:extLst>
              </a:tr>
              <a:tr h="259106">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dirty="0">
                          <a:ln>
                            <a:noFill/>
                          </a:ln>
                          <a:solidFill>
                            <a:schemeClr val="tx1"/>
                          </a:solidFill>
                          <a:effectLst/>
                          <a:latin typeface="Arial" charset="0"/>
                          <a:cs typeface="Arial" charset="0"/>
                        </a:rPr>
                        <a:t>Tasa 25%</a:t>
                      </a: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dirty="0">
                          <a:ln>
                            <a:noFill/>
                          </a:ln>
                          <a:solidFill>
                            <a:schemeClr val="tx1"/>
                          </a:solidFill>
                          <a:effectLst/>
                          <a:latin typeface="Arial" charset="0"/>
                          <a:cs typeface="Arial" charset="0"/>
                        </a:rPr>
                        <a:t>Impuesto</a:t>
                      </a: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extLst>
                  <a:ext uri="{0D108BD9-81ED-4DB2-BD59-A6C34878D82A}">
                    <a16:rowId xmlns:a16="http://schemas.microsoft.com/office/drawing/2014/main" val="10003"/>
                  </a:ext>
                </a:extLst>
              </a:tr>
              <a:tr h="259106">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dirty="0">
                          <a:ln>
                            <a:noFill/>
                          </a:ln>
                          <a:solidFill>
                            <a:schemeClr val="tx1"/>
                          </a:solidFill>
                          <a:effectLst/>
                          <a:latin typeface="Arial" charset="0"/>
                          <a:cs typeface="Arial" charset="0"/>
                        </a:rPr>
                        <a:t>40</a:t>
                      </a: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dirty="0">
                          <a:ln>
                            <a:noFill/>
                          </a:ln>
                          <a:solidFill>
                            <a:schemeClr val="tx1"/>
                          </a:solidFill>
                          <a:effectLst/>
                          <a:latin typeface="Arial" charset="0"/>
                          <a:cs typeface="Arial" charset="0"/>
                        </a:rPr>
                        <a:t>25%</a:t>
                      </a: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400" b="1" i="0" u="none" strike="noStrike" cap="none" normalizeH="0" baseline="0" dirty="0">
                          <a:ln>
                            <a:noFill/>
                          </a:ln>
                          <a:solidFill>
                            <a:schemeClr val="tx1"/>
                          </a:solidFill>
                          <a:effectLst/>
                          <a:latin typeface="Arial" charset="0"/>
                          <a:cs typeface="Arial" charset="0"/>
                        </a:rPr>
                        <a:t>10</a:t>
                      </a: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400" b="1" i="0" u="none" strike="noStrike" cap="none" normalizeH="0" baseline="0" dirty="0">
                        <a:ln>
                          <a:noFill/>
                        </a:ln>
                        <a:solidFill>
                          <a:schemeClr val="tx1"/>
                        </a:solidFill>
                        <a:effectLst/>
                        <a:latin typeface="Arial" charset="0"/>
                        <a:cs typeface="Arial" charset="0"/>
                      </a:endParaRPr>
                    </a:p>
                  </a:txBody>
                  <a:tcPr horzOverflow="overflow"/>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5154746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sz="2400" dirty="0"/>
              <a:t>Reconocimiento para estimaciones (activos), provisiones (pasivos)</a:t>
            </a:r>
            <a:endParaRPr lang="en-US" sz="2400" dirty="0"/>
          </a:p>
        </p:txBody>
      </p:sp>
      <p:graphicFrame>
        <p:nvGraphicFramePr>
          <p:cNvPr id="4" name="3 Marcador de contenido"/>
          <p:cNvGraphicFramePr>
            <a:graphicFrameLocks noGrp="1"/>
          </p:cNvGraphicFramePr>
          <p:nvPr>
            <p:ph idx="1"/>
          </p:nvPr>
        </p:nvGraphicFramePr>
        <p:xfrm>
          <a:off x="1981200" y="1600200"/>
          <a:ext cx="8229600" cy="2775712"/>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1371600">
                  <a:extLst>
                    <a:ext uri="{9D8B030D-6E8A-4147-A177-3AD203B41FA5}">
                      <a16:colId xmlns:a16="http://schemas.microsoft.com/office/drawing/2014/main" val="20003"/>
                    </a:ext>
                  </a:extLst>
                </a:gridCol>
                <a:gridCol w="1371600">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tblGrid>
              <a:tr h="370840">
                <a:tc>
                  <a:txBody>
                    <a:bodyPr/>
                    <a:lstStyle/>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sng" strike="noStrike" cap="none" normalizeH="0" baseline="0" dirty="0">
                          <a:ln>
                            <a:noFill/>
                          </a:ln>
                          <a:solidFill>
                            <a:schemeClr val="tx1"/>
                          </a:solidFill>
                          <a:effectLst/>
                          <a:latin typeface="Arial" charset="0"/>
                          <a:cs typeface="Arial" charset="0"/>
                        </a:rPr>
                        <a:t>Cuenta del Balance</a:t>
                      </a:r>
                      <a:endParaRPr kumimoji="0" lang="en-US" sz="1200" b="1" i="0" u="sng"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sng" strike="noStrike" cap="none" normalizeH="0" baseline="0" dirty="0">
                          <a:ln>
                            <a:noFill/>
                          </a:ln>
                          <a:solidFill>
                            <a:schemeClr val="tx1"/>
                          </a:solidFill>
                          <a:effectLst/>
                          <a:latin typeface="Arial" charset="0"/>
                          <a:cs typeface="Arial" charset="0"/>
                        </a:rPr>
                        <a:t>Base</a:t>
                      </a:r>
                    </a:p>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sng" strike="noStrike" cap="none" normalizeH="0" baseline="0" dirty="0">
                          <a:ln>
                            <a:noFill/>
                          </a:ln>
                          <a:solidFill>
                            <a:schemeClr val="tx1"/>
                          </a:solidFill>
                          <a:effectLst/>
                          <a:latin typeface="Arial" charset="0"/>
                          <a:cs typeface="Arial" charset="0"/>
                        </a:rPr>
                        <a:t>Contable</a:t>
                      </a:r>
                      <a:endParaRPr kumimoji="0" lang="en-US" sz="1200" b="1" i="0" u="sng"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sng" strike="noStrike" cap="none" normalizeH="0" baseline="0" dirty="0">
                          <a:ln>
                            <a:noFill/>
                          </a:ln>
                          <a:solidFill>
                            <a:schemeClr val="tx1"/>
                          </a:solidFill>
                          <a:effectLst/>
                          <a:latin typeface="Arial" charset="0"/>
                          <a:cs typeface="Arial" charset="0"/>
                        </a:rPr>
                        <a:t>Base</a:t>
                      </a:r>
                    </a:p>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sng" strike="noStrike" cap="none" normalizeH="0" baseline="0" dirty="0">
                          <a:ln>
                            <a:noFill/>
                          </a:ln>
                          <a:solidFill>
                            <a:schemeClr val="tx1"/>
                          </a:solidFill>
                          <a:effectLst/>
                          <a:latin typeface="Arial" charset="0"/>
                          <a:cs typeface="Arial" charset="0"/>
                        </a:rPr>
                        <a:t>Fiscal</a:t>
                      </a:r>
                      <a:endParaRPr kumimoji="0" lang="en-US" sz="1200" b="1" i="0" u="sng"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sng" strike="noStrike" cap="none" normalizeH="0" baseline="0" dirty="0">
                          <a:ln>
                            <a:noFill/>
                          </a:ln>
                          <a:solidFill>
                            <a:schemeClr val="tx1"/>
                          </a:solidFill>
                          <a:effectLst/>
                          <a:latin typeface="Arial" charset="0"/>
                          <a:cs typeface="Arial" charset="0"/>
                        </a:rPr>
                        <a:t>Diferencias</a:t>
                      </a:r>
                      <a:endParaRPr kumimoji="0" lang="en-US" sz="1200" b="1" i="0" u="sng"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sng" strike="noStrike" cap="none" normalizeH="0" baseline="0" dirty="0">
                          <a:ln>
                            <a:noFill/>
                          </a:ln>
                          <a:solidFill>
                            <a:schemeClr val="tx1"/>
                          </a:solidFill>
                          <a:effectLst/>
                          <a:latin typeface="Arial" charset="0"/>
                          <a:cs typeface="Arial" charset="0"/>
                        </a:rPr>
                        <a:t>Clasificación</a:t>
                      </a:r>
                      <a:endParaRPr kumimoji="0" lang="en-US" sz="1200" b="1" i="0" u="sng"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sng" strike="noStrike" cap="none" normalizeH="0" baseline="0">
                          <a:ln>
                            <a:noFill/>
                          </a:ln>
                          <a:solidFill>
                            <a:schemeClr val="tx1"/>
                          </a:solidFill>
                          <a:effectLst/>
                          <a:latin typeface="Arial" charset="0"/>
                          <a:cs typeface="Arial" charset="0"/>
                        </a:rPr>
                        <a:t>Efecto impositivo</a:t>
                      </a:r>
                      <a:endParaRPr kumimoji="0" lang="en-US" sz="1200" b="1" i="0" u="sng" strike="noStrike" cap="none" normalizeH="0" baseline="0">
                        <a:ln>
                          <a:noFill/>
                        </a:ln>
                        <a:solidFill>
                          <a:schemeClr val="tx1"/>
                        </a:solidFill>
                        <a:effectLst/>
                        <a:latin typeface="Arial" charset="0"/>
                        <a:cs typeface="Arial" charset="0"/>
                      </a:endParaRPr>
                    </a:p>
                  </a:txBody>
                  <a:tcPr horzOverflow="overflow"/>
                </a:tc>
                <a:extLst>
                  <a:ext uri="{0D108BD9-81ED-4DB2-BD59-A6C34878D82A}">
                    <a16:rowId xmlns:a16="http://schemas.microsoft.com/office/drawing/2014/main" val="10000"/>
                  </a:ext>
                </a:extLst>
              </a:tr>
              <a:tr h="370840">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dirty="0">
                          <a:ln>
                            <a:noFill/>
                          </a:ln>
                          <a:solidFill>
                            <a:schemeClr val="tx1"/>
                          </a:solidFill>
                          <a:effectLst/>
                          <a:latin typeface="Arial" charset="0"/>
                          <a:cs typeface="Arial" charset="0"/>
                        </a:rPr>
                        <a:t>Estimación por obsolescencia de inventarios</a:t>
                      </a:r>
                      <a:endParaRPr kumimoji="0" lang="en-US" sz="12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dirty="0">
                          <a:ln>
                            <a:noFill/>
                          </a:ln>
                          <a:solidFill>
                            <a:schemeClr val="tx1"/>
                          </a:solidFill>
                          <a:effectLst/>
                          <a:latin typeface="Arial" charset="0"/>
                          <a:cs typeface="Arial" charset="0"/>
                        </a:rPr>
                        <a:t>100</a:t>
                      </a:r>
                      <a:endParaRPr kumimoji="0" lang="en-US" sz="12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dirty="0">
                          <a:ln>
                            <a:noFill/>
                          </a:ln>
                          <a:solidFill>
                            <a:schemeClr val="tx1"/>
                          </a:solidFill>
                          <a:effectLst/>
                          <a:latin typeface="Arial" charset="0"/>
                          <a:cs typeface="Arial" charset="0"/>
                        </a:rPr>
                        <a:t>0</a:t>
                      </a:r>
                      <a:endParaRPr kumimoji="0" lang="en-US" sz="12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dirty="0">
                          <a:ln>
                            <a:noFill/>
                          </a:ln>
                          <a:solidFill>
                            <a:schemeClr val="tx1"/>
                          </a:solidFill>
                          <a:effectLst/>
                          <a:latin typeface="Arial" charset="0"/>
                          <a:cs typeface="Arial" charset="0"/>
                        </a:rPr>
                        <a:t>100</a:t>
                      </a:r>
                      <a:endParaRPr kumimoji="0" lang="en-US" sz="12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a:ln>
                            <a:noFill/>
                          </a:ln>
                          <a:solidFill>
                            <a:schemeClr val="tx1"/>
                          </a:solidFill>
                          <a:effectLst/>
                          <a:latin typeface="Arial" charset="0"/>
                          <a:cs typeface="Arial" charset="0"/>
                        </a:rPr>
                        <a:t>Activo ISRD</a:t>
                      </a:r>
                      <a:endParaRPr kumimoji="0" lang="en-US" sz="1200" b="1" i="0" u="none" strike="noStrike" cap="none" normalizeH="0" baseline="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a:ln>
                            <a:noFill/>
                          </a:ln>
                          <a:solidFill>
                            <a:schemeClr val="tx1"/>
                          </a:solidFill>
                          <a:effectLst/>
                          <a:latin typeface="Arial" charset="0"/>
                          <a:cs typeface="Arial" charset="0"/>
                        </a:rPr>
                        <a:t>25</a:t>
                      </a:r>
                      <a:endParaRPr kumimoji="0" lang="en-US" sz="1200" b="1" i="0" u="none" strike="noStrike" cap="none" normalizeH="0" baseline="0">
                        <a:ln>
                          <a:noFill/>
                        </a:ln>
                        <a:solidFill>
                          <a:schemeClr val="tx1"/>
                        </a:solidFill>
                        <a:effectLst/>
                        <a:latin typeface="Arial" charset="0"/>
                        <a:cs typeface="Arial" charset="0"/>
                      </a:endParaRPr>
                    </a:p>
                  </a:txBody>
                  <a:tcPr horzOverflow="overflow"/>
                </a:tc>
                <a:extLst>
                  <a:ext uri="{0D108BD9-81ED-4DB2-BD59-A6C34878D82A}">
                    <a16:rowId xmlns:a16="http://schemas.microsoft.com/office/drawing/2014/main" val="10001"/>
                  </a:ext>
                </a:extLst>
              </a:tr>
              <a:tr h="370840">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a:ln>
                            <a:noFill/>
                          </a:ln>
                          <a:solidFill>
                            <a:schemeClr val="tx1"/>
                          </a:solidFill>
                          <a:effectLst/>
                          <a:latin typeface="Arial" charset="0"/>
                          <a:cs typeface="Arial" charset="0"/>
                        </a:rPr>
                        <a:t>Provisión cesantía</a:t>
                      </a:r>
                      <a:endParaRPr kumimoji="0" lang="en-US" sz="1200" b="1" i="0" u="none" strike="noStrike" cap="none" normalizeH="0" baseline="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a:ln>
                            <a:noFill/>
                          </a:ln>
                          <a:solidFill>
                            <a:schemeClr val="tx1"/>
                          </a:solidFill>
                          <a:effectLst/>
                          <a:latin typeface="Arial" charset="0"/>
                          <a:cs typeface="Arial" charset="0"/>
                        </a:rPr>
                        <a:t>60</a:t>
                      </a:r>
                      <a:endParaRPr kumimoji="0" lang="en-US" sz="1200" b="1" i="0" u="none" strike="noStrike" cap="none" normalizeH="0" baseline="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a:ln>
                            <a:noFill/>
                          </a:ln>
                          <a:solidFill>
                            <a:schemeClr val="tx1"/>
                          </a:solidFill>
                          <a:effectLst/>
                          <a:latin typeface="Arial" charset="0"/>
                          <a:cs typeface="Arial" charset="0"/>
                        </a:rPr>
                        <a:t>100</a:t>
                      </a:r>
                      <a:endParaRPr kumimoji="0" lang="en-US" sz="1200" b="1" i="0" u="none" strike="noStrike" cap="none" normalizeH="0" baseline="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dirty="0">
                          <a:ln>
                            <a:noFill/>
                          </a:ln>
                          <a:solidFill>
                            <a:schemeClr val="tx1"/>
                          </a:solidFill>
                          <a:effectLst/>
                          <a:latin typeface="Arial" charset="0"/>
                          <a:cs typeface="Arial" charset="0"/>
                        </a:rPr>
                        <a:t>40</a:t>
                      </a:r>
                      <a:endParaRPr kumimoji="0" lang="en-US" sz="12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dirty="0">
                          <a:ln>
                            <a:noFill/>
                          </a:ln>
                          <a:solidFill>
                            <a:schemeClr val="tx1"/>
                          </a:solidFill>
                          <a:effectLst/>
                          <a:latin typeface="Arial" charset="0"/>
                          <a:cs typeface="Arial" charset="0"/>
                        </a:rPr>
                        <a:t>Pasivo ISRD</a:t>
                      </a:r>
                      <a:endParaRPr kumimoji="0" lang="en-US" sz="12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a:ln>
                            <a:noFill/>
                          </a:ln>
                          <a:solidFill>
                            <a:schemeClr val="tx1"/>
                          </a:solidFill>
                          <a:effectLst/>
                          <a:latin typeface="Arial" charset="0"/>
                          <a:cs typeface="Arial" charset="0"/>
                        </a:rPr>
                        <a:t>10</a:t>
                      </a:r>
                      <a:endParaRPr kumimoji="0" lang="en-US" sz="1200" b="1" i="0" u="none" strike="noStrike" cap="none" normalizeH="0" baseline="0">
                        <a:ln>
                          <a:noFill/>
                        </a:ln>
                        <a:solidFill>
                          <a:schemeClr val="tx1"/>
                        </a:solidFill>
                        <a:effectLst/>
                        <a:latin typeface="Arial" charset="0"/>
                        <a:cs typeface="Arial" charset="0"/>
                      </a:endParaRPr>
                    </a:p>
                  </a:txBody>
                  <a:tcPr horzOverflow="overflow"/>
                </a:tc>
                <a:extLst>
                  <a:ext uri="{0D108BD9-81ED-4DB2-BD59-A6C34878D82A}">
                    <a16:rowId xmlns:a16="http://schemas.microsoft.com/office/drawing/2014/main" val="10002"/>
                  </a:ext>
                </a:extLst>
              </a:tr>
              <a:tr h="370840">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200" b="1" i="0" u="none" strike="noStrike" cap="none" normalizeH="0" baseline="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200" b="1" i="0" u="none" strike="noStrike" cap="none" normalizeH="0" baseline="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200" b="1" i="0" u="none" strike="noStrike" cap="none" normalizeH="0" baseline="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2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2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200" b="1" i="0" u="none" strike="noStrike" cap="none" normalizeH="0" baseline="0">
                        <a:ln>
                          <a:noFill/>
                        </a:ln>
                        <a:solidFill>
                          <a:schemeClr val="tx1"/>
                        </a:solidFill>
                        <a:effectLst/>
                        <a:latin typeface="Arial" charset="0"/>
                        <a:cs typeface="Arial" charset="0"/>
                      </a:endParaRPr>
                    </a:p>
                  </a:txBody>
                  <a:tcPr horzOverflow="overflow"/>
                </a:tc>
                <a:extLst>
                  <a:ext uri="{0D108BD9-81ED-4DB2-BD59-A6C34878D82A}">
                    <a16:rowId xmlns:a16="http://schemas.microsoft.com/office/drawing/2014/main" val="10003"/>
                  </a:ext>
                </a:extLst>
              </a:tr>
              <a:tr h="370840">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sng" strike="noStrike" cap="none" normalizeH="0" baseline="0">
                          <a:ln>
                            <a:noFill/>
                          </a:ln>
                          <a:solidFill>
                            <a:schemeClr val="tx1"/>
                          </a:solidFill>
                          <a:effectLst/>
                          <a:latin typeface="Arial" charset="0"/>
                          <a:cs typeface="Arial" charset="0"/>
                        </a:rPr>
                        <a:t>Asientos:</a:t>
                      </a:r>
                      <a:endParaRPr kumimoji="0" lang="en-US" sz="1200" b="1" i="0" u="sng" strike="noStrike" cap="none" normalizeH="0" baseline="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dirty="0">
                          <a:ln>
                            <a:noFill/>
                          </a:ln>
                          <a:solidFill>
                            <a:schemeClr val="tx1"/>
                          </a:solidFill>
                          <a:effectLst/>
                          <a:latin typeface="Arial" charset="0"/>
                          <a:cs typeface="Arial" charset="0"/>
                        </a:rPr>
                        <a:t>Activo ISRD</a:t>
                      </a:r>
                    </a:p>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dirty="0">
                          <a:ln>
                            <a:noFill/>
                          </a:ln>
                          <a:solidFill>
                            <a:schemeClr val="tx1"/>
                          </a:solidFill>
                          <a:effectLst/>
                          <a:latin typeface="Arial" charset="0"/>
                          <a:cs typeface="Arial" charset="0"/>
                        </a:rPr>
                        <a:t>    Gasto</a:t>
                      </a:r>
                      <a:endParaRPr kumimoji="0" lang="en-US" sz="12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a:ln>
                            <a:noFill/>
                          </a:ln>
                          <a:solidFill>
                            <a:schemeClr val="tx1"/>
                          </a:solidFill>
                          <a:effectLst/>
                          <a:latin typeface="Arial" charset="0"/>
                          <a:cs typeface="Arial" charset="0"/>
                        </a:rPr>
                        <a:t>25</a:t>
                      </a:r>
                    </a:p>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a:ln>
                            <a:noFill/>
                          </a:ln>
                          <a:solidFill>
                            <a:schemeClr val="tx1"/>
                          </a:solidFill>
                          <a:effectLst/>
                          <a:latin typeface="Arial" charset="0"/>
                          <a:cs typeface="Arial" charset="0"/>
                        </a:rPr>
                        <a:t>    25</a:t>
                      </a:r>
                      <a:endParaRPr kumimoji="0" lang="en-US" sz="1200" b="1" i="0" u="none" strike="noStrike" cap="none" normalizeH="0" baseline="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200" b="1" i="0" u="none" strike="noStrike" cap="none" normalizeH="0" baseline="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200" b="1" i="0" u="none" strike="noStrike" cap="none" normalizeH="0" baseline="0" dirty="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200" b="1" i="0" u="none" strike="noStrike" cap="none" normalizeH="0" baseline="0" dirty="0">
                        <a:ln>
                          <a:noFill/>
                        </a:ln>
                        <a:solidFill>
                          <a:schemeClr val="tx1"/>
                        </a:solidFill>
                        <a:effectLst/>
                        <a:latin typeface="Arial" charset="0"/>
                        <a:cs typeface="Arial" charset="0"/>
                      </a:endParaRPr>
                    </a:p>
                  </a:txBody>
                  <a:tcPr horzOverflow="overflow"/>
                </a:tc>
                <a:extLst>
                  <a:ext uri="{0D108BD9-81ED-4DB2-BD59-A6C34878D82A}">
                    <a16:rowId xmlns:a16="http://schemas.microsoft.com/office/drawing/2014/main" val="10004"/>
                  </a:ext>
                </a:extLst>
              </a:tr>
              <a:tr h="370840">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200" b="1" i="0" u="none" strike="noStrike" cap="none" normalizeH="0" baseline="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a:ln>
                            <a:noFill/>
                          </a:ln>
                          <a:solidFill>
                            <a:schemeClr val="tx1"/>
                          </a:solidFill>
                          <a:effectLst/>
                          <a:latin typeface="Arial" charset="0"/>
                          <a:cs typeface="Arial" charset="0"/>
                        </a:rPr>
                        <a:t>Gasto</a:t>
                      </a:r>
                    </a:p>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a:ln>
                            <a:noFill/>
                          </a:ln>
                          <a:solidFill>
                            <a:schemeClr val="tx1"/>
                          </a:solidFill>
                          <a:effectLst/>
                          <a:latin typeface="Arial" charset="0"/>
                          <a:cs typeface="Arial" charset="0"/>
                        </a:rPr>
                        <a:t>    Pasivo ISRD</a:t>
                      </a:r>
                      <a:endParaRPr kumimoji="0" lang="en-US" sz="1200" b="1" i="0" u="none" strike="noStrike" cap="none" normalizeH="0" baseline="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a:ln>
                            <a:noFill/>
                          </a:ln>
                          <a:solidFill>
                            <a:schemeClr val="tx1"/>
                          </a:solidFill>
                          <a:effectLst/>
                          <a:latin typeface="Arial" charset="0"/>
                          <a:cs typeface="Arial" charset="0"/>
                        </a:rPr>
                        <a:t>10</a:t>
                      </a:r>
                    </a:p>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r>
                        <a:rPr kumimoji="0" lang="es-CR" sz="1200" b="1" i="0" u="none" strike="noStrike" cap="none" normalizeH="0" baseline="0">
                          <a:ln>
                            <a:noFill/>
                          </a:ln>
                          <a:solidFill>
                            <a:schemeClr val="tx1"/>
                          </a:solidFill>
                          <a:effectLst/>
                          <a:latin typeface="Arial" charset="0"/>
                          <a:cs typeface="Arial" charset="0"/>
                        </a:rPr>
                        <a:t>    10</a:t>
                      </a:r>
                      <a:endParaRPr kumimoji="0" lang="en-US" sz="1200" b="1" i="0" u="none" strike="noStrike" cap="none" normalizeH="0" baseline="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200" b="1" i="0" u="none" strike="noStrike" cap="none" normalizeH="0" baseline="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200" b="1" i="0" u="none" strike="noStrike" cap="none" normalizeH="0" baseline="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90000"/>
                        </a:lnSpc>
                        <a:spcBef>
                          <a:spcPct val="25000"/>
                        </a:spcBef>
                        <a:spcAft>
                          <a:spcPct val="0"/>
                        </a:spcAft>
                        <a:buClr>
                          <a:schemeClr val="accent1"/>
                        </a:buClr>
                        <a:buSzPct val="75000"/>
                        <a:buFont typeface="Arial" charset="0"/>
                        <a:buNone/>
                        <a:tabLst/>
                      </a:pPr>
                      <a:endParaRPr kumimoji="0" lang="en-US" sz="1200" b="1" i="0" u="none" strike="noStrike" cap="none" normalizeH="0" baseline="0" dirty="0">
                        <a:ln>
                          <a:noFill/>
                        </a:ln>
                        <a:solidFill>
                          <a:schemeClr val="tx1"/>
                        </a:solidFill>
                        <a:effectLst/>
                        <a:latin typeface="Arial" charset="0"/>
                        <a:cs typeface="Arial" charset="0"/>
                      </a:endParaRPr>
                    </a:p>
                  </a:txBody>
                  <a:tcPr horzOverflow="overflow"/>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766610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4638"/>
            <a:ext cx="8229600" cy="582594"/>
          </a:xfrm>
        </p:spPr>
        <p:txBody>
          <a:bodyPr/>
          <a:lstStyle/>
          <a:p>
            <a:r>
              <a:rPr lang="es-CR" sz="2800" dirty="0"/>
              <a:t>Medición</a:t>
            </a:r>
            <a:endParaRPr lang="en-US" sz="2800" dirty="0"/>
          </a:p>
        </p:txBody>
      </p:sp>
      <p:sp>
        <p:nvSpPr>
          <p:cNvPr id="3" name="2 Marcador de contenido"/>
          <p:cNvSpPr>
            <a:spLocks noGrp="1"/>
          </p:cNvSpPr>
          <p:nvPr>
            <p:ph idx="1"/>
          </p:nvPr>
        </p:nvSpPr>
        <p:spPr>
          <a:xfrm>
            <a:off x="2166910" y="928670"/>
            <a:ext cx="8229600" cy="5000660"/>
          </a:xfrm>
          <a:solidFill>
            <a:schemeClr val="bg1"/>
          </a:solidFill>
        </p:spPr>
        <p:txBody>
          <a:bodyPr/>
          <a:lstStyle/>
          <a:p>
            <a:pPr algn="just">
              <a:buNone/>
            </a:pPr>
            <a:r>
              <a:rPr lang="es-ES" sz="1600" i="1" dirty="0">
                <a:latin typeface="Calibri" pitchFamily="34" charset="0"/>
              </a:rPr>
              <a:t>“Los pasivos (activos) corrientes del periodo presente o </a:t>
            </a:r>
            <a:r>
              <a:rPr lang="en-US" sz="1600" i="1" dirty="0">
                <a:latin typeface="Calibri" pitchFamily="34" charset="0"/>
              </a:rPr>
              <a:t>de </a:t>
            </a:r>
            <a:r>
              <a:rPr lang="en-US" sz="1600" i="1" dirty="0" err="1">
                <a:latin typeface="Calibri" pitchFamily="34" charset="0"/>
              </a:rPr>
              <a:t>períodos</a:t>
            </a:r>
            <a:r>
              <a:rPr lang="en-US" sz="1600" i="1" dirty="0">
                <a:latin typeface="Calibri" pitchFamily="34" charset="0"/>
              </a:rPr>
              <a:t> </a:t>
            </a:r>
            <a:r>
              <a:rPr lang="en-US" sz="1600" i="1" dirty="0" err="1">
                <a:latin typeface="Calibri" pitchFamily="34" charset="0"/>
              </a:rPr>
              <a:t>anteriores</a:t>
            </a:r>
            <a:r>
              <a:rPr lang="en-US" sz="1600" i="1" dirty="0">
                <a:latin typeface="Calibri" pitchFamily="34" charset="0"/>
              </a:rPr>
              <a:t>, </a:t>
            </a:r>
            <a:r>
              <a:rPr lang="en-US" sz="1600" i="1" dirty="0" err="1">
                <a:latin typeface="Calibri" pitchFamily="34" charset="0"/>
              </a:rPr>
              <a:t>serán</a:t>
            </a:r>
            <a:r>
              <a:rPr lang="en-US" sz="1600" i="1" dirty="0">
                <a:latin typeface="Calibri" pitchFamily="34" charset="0"/>
              </a:rPr>
              <a:t> </a:t>
            </a:r>
            <a:r>
              <a:rPr lang="en-US" sz="1600" i="1" dirty="0" err="1">
                <a:latin typeface="Calibri" pitchFamily="34" charset="0"/>
              </a:rPr>
              <a:t>medidos</a:t>
            </a:r>
            <a:r>
              <a:rPr lang="en-US" sz="1600" i="1" dirty="0">
                <a:latin typeface="Calibri" pitchFamily="34" charset="0"/>
              </a:rPr>
              <a:t> </a:t>
            </a:r>
            <a:r>
              <a:rPr lang="en-US" sz="1600" i="1" dirty="0" err="1">
                <a:latin typeface="Calibri" pitchFamily="34" charset="0"/>
              </a:rPr>
              <a:t>por</a:t>
            </a:r>
            <a:r>
              <a:rPr lang="en-US" sz="1600" i="1" dirty="0">
                <a:latin typeface="Calibri" pitchFamily="34" charset="0"/>
              </a:rPr>
              <a:t> </a:t>
            </a:r>
            <a:r>
              <a:rPr lang="en-US" sz="1600" i="1" dirty="0" err="1">
                <a:latin typeface="Calibri" pitchFamily="34" charset="0"/>
              </a:rPr>
              <a:t>las</a:t>
            </a:r>
            <a:r>
              <a:rPr lang="en-US" sz="1600" i="1" dirty="0">
                <a:latin typeface="Calibri" pitchFamily="34" charset="0"/>
              </a:rPr>
              <a:t> </a:t>
            </a:r>
            <a:r>
              <a:rPr lang="en-US" sz="1600" i="1" dirty="0" err="1">
                <a:latin typeface="Calibri" pitchFamily="34" charset="0"/>
              </a:rPr>
              <a:t>cantidades</a:t>
            </a:r>
            <a:r>
              <a:rPr lang="en-US" sz="1600" i="1" dirty="0">
                <a:latin typeface="Calibri" pitchFamily="34" charset="0"/>
              </a:rPr>
              <a:t> </a:t>
            </a:r>
            <a:r>
              <a:rPr lang="en-US" sz="1600" i="1" dirty="0" err="1">
                <a:latin typeface="Calibri" pitchFamily="34" charset="0"/>
              </a:rPr>
              <a:t>que</a:t>
            </a:r>
            <a:r>
              <a:rPr lang="en-US" sz="1600" i="1" dirty="0">
                <a:latin typeface="Calibri" pitchFamily="34" charset="0"/>
              </a:rPr>
              <a:t> se </a:t>
            </a:r>
            <a:r>
              <a:rPr lang="en-US" sz="1600" i="1" dirty="0" err="1">
                <a:latin typeface="Calibri" pitchFamily="34" charset="0"/>
              </a:rPr>
              <a:t>espere</a:t>
            </a:r>
            <a:r>
              <a:rPr lang="en-US" sz="1600" i="1" dirty="0">
                <a:latin typeface="Calibri" pitchFamily="34" charset="0"/>
              </a:rPr>
              <a:t> </a:t>
            </a:r>
            <a:r>
              <a:rPr lang="en-US" sz="1600" i="1" dirty="0" err="1">
                <a:latin typeface="Calibri" pitchFamily="34" charset="0"/>
              </a:rPr>
              <a:t>pagar</a:t>
            </a:r>
            <a:r>
              <a:rPr lang="en-US" sz="1600" i="1" dirty="0">
                <a:latin typeface="Calibri" pitchFamily="34" charset="0"/>
              </a:rPr>
              <a:t> </a:t>
            </a:r>
            <a:r>
              <a:rPr lang="es-ES" sz="1600" i="1" dirty="0">
                <a:latin typeface="Calibri" pitchFamily="34" charset="0"/>
              </a:rPr>
              <a:t>(recuperar) de la autoridad fiscal, utilizando la normativa y tasas impositivas que se hayan aprobado, o estén a punto de aprobarse, en la fecha del balance “</a:t>
            </a:r>
          </a:p>
          <a:p>
            <a:pPr algn="just">
              <a:buNone/>
            </a:pPr>
            <a:endParaRPr lang="es-ES" sz="1600" i="1" dirty="0">
              <a:latin typeface="Calibri" pitchFamily="34" charset="0"/>
            </a:endParaRPr>
          </a:p>
          <a:p>
            <a:pPr algn="just">
              <a:buNone/>
            </a:pPr>
            <a:r>
              <a:rPr lang="es-ES" sz="1600" i="1" dirty="0">
                <a:latin typeface="Calibri" pitchFamily="34" charset="0"/>
              </a:rPr>
              <a:t>“Los activos y pasivos diferidos a largo plazo deben medirse según las tasas que vayan a ser de aplicación en los periodos en los que se  espere realizar los activos o pagar los pasivos……”</a:t>
            </a:r>
          </a:p>
          <a:p>
            <a:pPr algn="just">
              <a:buNone/>
            </a:pPr>
            <a:endParaRPr lang="es-ES" sz="1600" i="1" dirty="0">
              <a:latin typeface="Calibri" pitchFamily="34" charset="0"/>
            </a:endParaRPr>
          </a:p>
          <a:p>
            <a:pPr algn="just">
              <a:buNone/>
            </a:pPr>
            <a:r>
              <a:rPr lang="es-ES" sz="1600" i="1" dirty="0">
                <a:latin typeface="Calibri" pitchFamily="34" charset="0"/>
              </a:rPr>
              <a:t>“La medición de los activos y los pasivos por impuestos diferidos debe reflejar las consecuencias fiscales que se derivarían de la forma en que la entidad espera, a la fecha del balance, recuperar el importe en libros de sus activos o liquidar el importe en libros de sus pasivos.</a:t>
            </a:r>
          </a:p>
          <a:p>
            <a:pPr>
              <a:buNone/>
            </a:pPr>
            <a:endParaRPr lang="es-ES" sz="1600" b="1" i="1" dirty="0">
              <a:latin typeface="Calibri" pitchFamily="34" charset="0"/>
            </a:endParaRPr>
          </a:p>
          <a:p>
            <a:pPr>
              <a:buNone/>
            </a:pPr>
            <a:endParaRPr lang="en-US" sz="1600" dirty="0">
              <a:latin typeface="Calibri" pitchFamily="34" charset="0"/>
            </a:endParaRPr>
          </a:p>
        </p:txBody>
      </p:sp>
      <p:graphicFrame>
        <p:nvGraphicFramePr>
          <p:cNvPr id="4" name="3 Tabla"/>
          <p:cNvGraphicFramePr>
            <a:graphicFrameLocks noGrp="1"/>
          </p:cNvGraphicFramePr>
          <p:nvPr/>
        </p:nvGraphicFramePr>
        <p:xfrm>
          <a:off x="2524101" y="4357694"/>
          <a:ext cx="7429551" cy="1453242"/>
        </p:xfrm>
        <a:graphic>
          <a:graphicData uri="http://schemas.openxmlformats.org/drawingml/2006/table">
            <a:tbl>
              <a:tblPr firstRow="1" bandRow="1">
                <a:tableStyleId>{5C22544A-7EE6-4342-B048-85BDC9FD1C3A}</a:tableStyleId>
              </a:tblPr>
              <a:tblGrid>
                <a:gridCol w="2407725">
                  <a:extLst>
                    <a:ext uri="{9D8B030D-6E8A-4147-A177-3AD203B41FA5}">
                      <a16:colId xmlns:a16="http://schemas.microsoft.com/office/drawing/2014/main" val="20000"/>
                    </a:ext>
                  </a:extLst>
                </a:gridCol>
                <a:gridCol w="1249033">
                  <a:extLst>
                    <a:ext uri="{9D8B030D-6E8A-4147-A177-3AD203B41FA5}">
                      <a16:colId xmlns:a16="http://schemas.microsoft.com/office/drawing/2014/main" val="20001"/>
                    </a:ext>
                  </a:extLst>
                </a:gridCol>
                <a:gridCol w="1486777">
                  <a:extLst>
                    <a:ext uri="{9D8B030D-6E8A-4147-A177-3AD203B41FA5}">
                      <a16:colId xmlns:a16="http://schemas.microsoft.com/office/drawing/2014/main" val="20002"/>
                    </a:ext>
                  </a:extLst>
                </a:gridCol>
                <a:gridCol w="1143008">
                  <a:extLst>
                    <a:ext uri="{9D8B030D-6E8A-4147-A177-3AD203B41FA5}">
                      <a16:colId xmlns:a16="http://schemas.microsoft.com/office/drawing/2014/main" val="20003"/>
                    </a:ext>
                  </a:extLst>
                </a:gridCol>
                <a:gridCol w="1143008">
                  <a:extLst>
                    <a:ext uri="{9D8B030D-6E8A-4147-A177-3AD203B41FA5}">
                      <a16:colId xmlns:a16="http://schemas.microsoft.com/office/drawing/2014/main" val="20004"/>
                    </a:ext>
                  </a:extLst>
                </a:gridCol>
              </a:tblGrid>
              <a:tr h="476538">
                <a:tc>
                  <a:txBody>
                    <a:bodyPr/>
                    <a:lstStyle/>
                    <a:p>
                      <a:pPr algn="ctr"/>
                      <a:r>
                        <a:rPr lang="es-CR" sz="1400" dirty="0"/>
                        <a:t>VL</a:t>
                      </a:r>
                      <a:endParaRPr lang="en-US" sz="1400" dirty="0"/>
                    </a:p>
                  </a:txBody>
                  <a:tcPr/>
                </a:tc>
                <a:tc>
                  <a:txBody>
                    <a:bodyPr/>
                    <a:lstStyle/>
                    <a:p>
                      <a:pPr algn="ctr"/>
                      <a:r>
                        <a:rPr lang="es-CR" sz="1400" dirty="0"/>
                        <a:t>Base</a:t>
                      </a:r>
                      <a:r>
                        <a:rPr lang="es-CR" sz="1400" baseline="0" dirty="0"/>
                        <a:t> fiscal</a:t>
                      </a:r>
                      <a:endParaRPr lang="en-US" sz="1400" dirty="0"/>
                    </a:p>
                  </a:txBody>
                  <a:tcPr/>
                </a:tc>
                <a:tc>
                  <a:txBody>
                    <a:bodyPr/>
                    <a:lstStyle/>
                    <a:p>
                      <a:pPr algn="ctr"/>
                      <a:r>
                        <a:rPr lang="es-CR" sz="1400" dirty="0"/>
                        <a:t>Diferencia</a:t>
                      </a:r>
                      <a:endParaRPr lang="en-US" sz="1400" dirty="0"/>
                    </a:p>
                  </a:txBody>
                  <a:tcPr/>
                </a:tc>
                <a:tc>
                  <a:txBody>
                    <a:bodyPr/>
                    <a:lstStyle/>
                    <a:p>
                      <a:pPr algn="ctr"/>
                      <a:r>
                        <a:rPr lang="es-CR" sz="1400" dirty="0"/>
                        <a:t>Pasivo ISRD</a:t>
                      </a:r>
                      <a:endParaRPr lang="en-US" sz="1400" dirty="0"/>
                    </a:p>
                  </a:txBody>
                  <a:tcPr/>
                </a:tc>
                <a:tc>
                  <a:txBody>
                    <a:bodyPr/>
                    <a:lstStyle/>
                    <a:p>
                      <a:pPr algn="ctr"/>
                      <a:r>
                        <a:rPr lang="es-CR" sz="1400"/>
                        <a:t>Pasivo ISRD</a:t>
                      </a:r>
                      <a:endParaRPr lang="en-US" sz="1400" dirty="0"/>
                    </a:p>
                  </a:txBody>
                  <a:tcPr/>
                </a:tc>
                <a:extLst>
                  <a:ext uri="{0D108BD9-81ED-4DB2-BD59-A6C34878D82A}">
                    <a16:rowId xmlns:a16="http://schemas.microsoft.com/office/drawing/2014/main" val="10000"/>
                  </a:ext>
                </a:extLst>
              </a:tr>
              <a:tr h="280317">
                <a:tc>
                  <a:txBody>
                    <a:bodyPr/>
                    <a:lstStyle/>
                    <a:p>
                      <a:pPr algn="ctr"/>
                      <a:r>
                        <a:rPr lang="es-CR" sz="1400" dirty="0"/>
                        <a:t>100</a:t>
                      </a:r>
                      <a:endParaRPr lang="en-US" sz="1400" dirty="0"/>
                    </a:p>
                  </a:txBody>
                  <a:tcPr/>
                </a:tc>
                <a:tc>
                  <a:txBody>
                    <a:bodyPr/>
                    <a:lstStyle/>
                    <a:p>
                      <a:pPr algn="ctr"/>
                      <a:r>
                        <a:rPr lang="es-CR" sz="1400" dirty="0"/>
                        <a:t>60</a:t>
                      </a:r>
                      <a:endParaRPr lang="en-US" sz="1400" dirty="0"/>
                    </a:p>
                  </a:txBody>
                  <a:tcPr/>
                </a:tc>
                <a:tc>
                  <a:txBody>
                    <a:bodyPr/>
                    <a:lstStyle/>
                    <a:p>
                      <a:pPr algn="ctr"/>
                      <a:r>
                        <a:rPr lang="es-CR" sz="1400" dirty="0"/>
                        <a:t>40</a:t>
                      </a:r>
                      <a:endParaRPr lang="en-US" sz="1400" dirty="0"/>
                    </a:p>
                  </a:txBody>
                  <a:tcPr/>
                </a:tc>
                <a:tc>
                  <a:txBody>
                    <a:bodyPr/>
                    <a:lstStyle/>
                    <a:p>
                      <a:pPr algn="ctr"/>
                      <a:endParaRPr lang="en-US" sz="1400" dirty="0"/>
                    </a:p>
                  </a:txBody>
                  <a:tcPr/>
                </a:tc>
                <a:tc>
                  <a:txBody>
                    <a:bodyPr/>
                    <a:lstStyle/>
                    <a:p>
                      <a:pPr algn="ctr"/>
                      <a:endParaRPr lang="en-US" sz="1400" dirty="0"/>
                    </a:p>
                  </a:txBody>
                  <a:tcPr/>
                </a:tc>
                <a:extLst>
                  <a:ext uri="{0D108BD9-81ED-4DB2-BD59-A6C34878D82A}">
                    <a16:rowId xmlns:a16="http://schemas.microsoft.com/office/drawing/2014/main" val="10001"/>
                  </a:ext>
                </a:extLst>
              </a:tr>
              <a:tr h="335952">
                <a:tc>
                  <a:txBody>
                    <a:bodyPr/>
                    <a:lstStyle/>
                    <a:p>
                      <a:pPr algn="ctr"/>
                      <a:r>
                        <a:rPr lang="es-CR" sz="1400" dirty="0"/>
                        <a:t>Tasa 20% vender sin usarlo</a:t>
                      </a:r>
                      <a:endParaRPr lang="en-US" sz="1400" dirty="0"/>
                    </a:p>
                  </a:txBody>
                  <a:tcPr/>
                </a:tc>
                <a:tc>
                  <a:txBody>
                    <a:bodyPr/>
                    <a:lstStyle/>
                    <a:p>
                      <a:pPr algn="ctr"/>
                      <a:endParaRPr lang="en-US" sz="1400" dirty="0"/>
                    </a:p>
                  </a:txBody>
                  <a:tcPr/>
                </a:tc>
                <a:tc>
                  <a:txBody>
                    <a:bodyPr/>
                    <a:lstStyle/>
                    <a:p>
                      <a:pPr algn="ctr"/>
                      <a:endParaRPr lang="en-US" sz="1400" dirty="0"/>
                    </a:p>
                  </a:txBody>
                  <a:tcPr/>
                </a:tc>
                <a:tc>
                  <a:txBody>
                    <a:bodyPr/>
                    <a:lstStyle/>
                    <a:p>
                      <a:pPr algn="ctr"/>
                      <a:r>
                        <a:rPr lang="es-CR" sz="1400" dirty="0"/>
                        <a:t>8</a:t>
                      </a:r>
                      <a:endParaRPr lang="en-US" sz="1400" dirty="0"/>
                    </a:p>
                  </a:txBody>
                  <a:tcPr/>
                </a:tc>
                <a:tc>
                  <a:txBody>
                    <a:bodyPr/>
                    <a:lstStyle/>
                    <a:p>
                      <a:pPr algn="ctr"/>
                      <a:endParaRPr lang="en-US" sz="1400" dirty="0"/>
                    </a:p>
                  </a:txBody>
                  <a:tcPr/>
                </a:tc>
                <a:extLst>
                  <a:ext uri="{0D108BD9-81ED-4DB2-BD59-A6C34878D82A}">
                    <a16:rowId xmlns:a16="http://schemas.microsoft.com/office/drawing/2014/main" val="10002"/>
                  </a:ext>
                </a:extLst>
              </a:tr>
              <a:tr h="33595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R" sz="1400" dirty="0"/>
                        <a:t>Tasa 30% conservar y usar</a:t>
                      </a:r>
                      <a:endParaRPr lang="en-US" sz="1400" dirty="0"/>
                    </a:p>
                  </a:txBody>
                  <a:tcPr/>
                </a:tc>
                <a:tc>
                  <a:txBody>
                    <a:bodyPr/>
                    <a:lstStyle/>
                    <a:p>
                      <a:pPr algn="ctr"/>
                      <a:endParaRPr lang="en-US" sz="1400"/>
                    </a:p>
                  </a:txBody>
                  <a:tcPr/>
                </a:tc>
                <a:tc>
                  <a:txBody>
                    <a:bodyPr/>
                    <a:lstStyle/>
                    <a:p>
                      <a:pPr algn="ctr"/>
                      <a:endParaRPr lang="en-US" sz="1400"/>
                    </a:p>
                  </a:txBody>
                  <a:tcPr/>
                </a:tc>
                <a:tc>
                  <a:txBody>
                    <a:bodyPr/>
                    <a:lstStyle/>
                    <a:p>
                      <a:pPr algn="ctr"/>
                      <a:endParaRPr lang="en-US" sz="1400"/>
                    </a:p>
                  </a:txBody>
                  <a:tcPr/>
                </a:tc>
                <a:tc>
                  <a:txBody>
                    <a:bodyPr/>
                    <a:lstStyle/>
                    <a:p>
                      <a:pPr algn="ctr"/>
                      <a:r>
                        <a:rPr lang="es-CR" sz="1400"/>
                        <a:t>12</a:t>
                      </a:r>
                      <a:endParaRPr lang="en-US" sz="1400"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092670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sz="2800" dirty="0"/>
              <a:t>Cálculo del ISRD</a:t>
            </a:r>
            <a:endParaRPr lang="en-US" sz="2800" dirty="0"/>
          </a:p>
        </p:txBody>
      </p:sp>
      <p:sp>
        <p:nvSpPr>
          <p:cNvPr id="3" name="2 Marcador de contenido"/>
          <p:cNvSpPr>
            <a:spLocks noGrp="1"/>
          </p:cNvSpPr>
          <p:nvPr>
            <p:ph idx="1"/>
          </p:nvPr>
        </p:nvSpPr>
        <p:spPr>
          <a:xfrm>
            <a:off x="1981200" y="1196752"/>
            <a:ext cx="8363272" cy="5184576"/>
          </a:xfrm>
          <a:solidFill>
            <a:schemeClr val="bg1"/>
          </a:solidFill>
        </p:spPr>
        <p:txBody>
          <a:bodyPr/>
          <a:lstStyle/>
          <a:p>
            <a:pPr marL="800100" lvl="1" indent="-342900" algn="just">
              <a:lnSpc>
                <a:spcPct val="80000"/>
              </a:lnSpc>
              <a:buAutoNum type="arabicPeriod"/>
            </a:pPr>
            <a:endParaRPr lang="en-US" sz="2000" dirty="0"/>
          </a:p>
          <a:p>
            <a:pPr marL="800100" lvl="1" indent="-342900" algn="just">
              <a:lnSpc>
                <a:spcPct val="80000"/>
              </a:lnSpc>
              <a:buAutoNum type="arabicPeriod"/>
            </a:pPr>
            <a:r>
              <a:rPr lang="en-US" sz="2000" dirty="0" err="1"/>
              <a:t>Determinar</a:t>
            </a:r>
            <a:r>
              <a:rPr lang="en-US" sz="2000" dirty="0"/>
              <a:t> </a:t>
            </a:r>
            <a:r>
              <a:rPr lang="es-PA" sz="2000" dirty="0"/>
              <a:t>las diferencias entre el balance de situación </a:t>
            </a:r>
            <a:r>
              <a:rPr lang="es-PA" sz="2000" dirty="0" err="1"/>
              <a:t>NIIF´s</a:t>
            </a:r>
            <a:r>
              <a:rPr lang="es-PA" sz="2000" dirty="0"/>
              <a:t> y el balance fiscal.</a:t>
            </a:r>
          </a:p>
          <a:p>
            <a:pPr marL="800100" lvl="1" indent="-342900" algn="just">
              <a:lnSpc>
                <a:spcPct val="80000"/>
              </a:lnSpc>
              <a:buAutoNum type="arabicPeriod"/>
            </a:pPr>
            <a:endParaRPr lang="es-PA" sz="2000" dirty="0"/>
          </a:p>
          <a:p>
            <a:pPr marL="800100" lvl="1" indent="-342900" algn="just">
              <a:lnSpc>
                <a:spcPct val="80000"/>
              </a:lnSpc>
              <a:buAutoNum type="arabicPeriod"/>
            </a:pPr>
            <a:r>
              <a:rPr lang="en-US" sz="2000" dirty="0" err="1"/>
              <a:t>Identificar</a:t>
            </a:r>
            <a:r>
              <a:rPr lang="en-US" sz="2000" dirty="0"/>
              <a:t> </a:t>
            </a:r>
            <a:r>
              <a:rPr lang="es-PA" sz="2000" dirty="0"/>
              <a:t>qué diferencias son gravables o deducibles en el futuro.</a:t>
            </a:r>
          </a:p>
          <a:p>
            <a:pPr marL="800100" lvl="1" indent="-342900" algn="just">
              <a:lnSpc>
                <a:spcPct val="80000"/>
              </a:lnSpc>
              <a:buAutoNum type="arabicPeriod"/>
            </a:pPr>
            <a:endParaRPr lang="es-PA" sz="2000" dirty="0"/>
          </a:p>
          <a:p>
            <a:pPr marL="800100" lvl="1" indent="-342900" algn="just">
              <a:lnSpc>
                <a:spcPct val="80000"/>
              </a:lnSpc>
              <a:buAutoNum type="arabicPeriod"/>
            </a:pPr>
            <a:r>
              <a:rPr lang="en-US" sz="2000" dirty="0" err="1"/>
              <a:t>Multipl</a:t>
            </a:r>
            <a:r>
              <a:rPr lang="es-PA" sz="2000" dirty="0" err="1"/>
              <a:t>icar</a:t>
            </a:r>
            <a:r>
              <a:rPr lang="es-PA" sz="2000" dirty="0"/>
              <a:t> por la tasa de impuesto esperada.</a:t>
            </a:r>
            <a:r>
              <a:rPr lang="en-GB" sz="2000" dirty="0"/>
              <a:t> </a:t>
            </a:r>
          </a:p>
          <a:p>
            <a:pPr marL="800100" lvl="1" indent="-342900" algn="just">
              <a:lnSpc>
                <a:spcPct val="80000"/>
              </a:lnSpc>
              <a:buAutoNum type="arabicPeriod"/>
            </a:pPr>
            <a:endParaRPr lang="en-GB" sz="2000" dirty="0"/>
          </a:p>
          <a:p>
            <a:pPr marL="800100" lvl="1" indent="-342900" algn="just">
              <a:lnSpc>
                <a:spcPct val="80000"/>
              </a:lnSpc>
              <a:buAutoNum type="arabicPeriod"/>
            </a:pPr>
            <a:r>
              <a:rPr lang="es-PA" sz="2000" dirty="0"/>
              <a:t>Analizar si existirá renta neta gravable en el futuro, contra la cual pueden aplicarse las diferencias deducibles (incluyendo pérdidas no aplicadas) y </a:t>
            </a:r>
            <a:r>
              <a:rPr lang="es-PA" sz="2000" u="sng" dirty="0"/>
              <a:t>sólo</a:t>
            </a:r>
            <a:r>
              <a:rPr lang="es-PA" sz="2000" dirty="0"/>
              <a:t> </a:t>
            </a:r>
            <a:r>
              <a:rPr lang="es-PA" sz="2000" u="sng" dirty="0"/>
              <a:t>entonces</a:t>
            </a:r>
            <a:r>
              <a:rPr lang="es-PA" sz="2000" dirty="0"/>
              <a:t> revelar un activo.</a:t>
            </a:r>
          </a:p>
          <a:p>
            <a:pPr marL="800100" lvl="1" indent="-342900" algn="just">
              <a:lnSpc>
                <a:spcPct val="80000"/>
              </a:lnSpc>
              <a:buAutoNum type="arabicPeriod"/>
            </a:pPr>
            <a:endParaRPr lang="es-PA" sz="2000" dirty="0"/>
          </a:p>
          <a:p>
            <a:pPr marL="800100" lvl="1" indent="-342900" algn="just">
              <a:lnSpc>
                <a:spcPct val="80000"/>
              </a:lnSpc>
              <a:buAutoNum type="arabicPeriod"/>
            </a:pPr>
            <a:r>
              <a:rPr lang="es-PA" sz="2000" dirty="0"/>
              <a:t>Analizar desde un punto de vista fiscal si las partidas registradas como activos o pasivos por ISRD, cumplen con lo requerido para ser aplicadas, por </a:t>
            </a:r>
            <a:r>
              <a:rPr lang="es-PA" sz="2000" dirty="0" err="1"/>
              <a:t>ej</a:t>
            </a:r>
            <a:r>
              <a:rPr lang="es-PA" sz="2000" dirty="0"/>
              <a:t>: si las partidas estimadas como cuentas incobrables, tendrán el proceso requerido por la ley tributaria para ser deducibles (aspectos formales), o si los activos fijos registrados están en desuso.</a:t>
            </a:r>
          </a:p>
          <a:p>
            <a:pPr marL="800100" lvl="1" indent="-342900">
              <a:lnSpc>
                <a:spcPct val="80000"/>
              </a:lnSpc>
              <a:buAutoNum type="arabicPeriod"/>
            </a:pPr>
            <a:endParaRPr lang="es-PA" sz="1800" dirty="0"/>
          </a:p>
          <a:p>
            <a:pPr marL="800100" lvl="1" indent="-342900">
              <a:lnSpc>
                <a:spcPct val="80000"/>
              </a:lnSpc>
              <a:buAutoNum type="arabicPeriod"/>
            </a:pPr>
            <a:endParaRPr lang="en-US" sz="1800" dirty="0"/>
          </a:p>
          <a:p>
            <a:endParaRPr lang="en-US" dirty="0"/>
          </a:p>
        </p:txBody>
      </p:sp>
    </p:spTree>
    <p:extLst>
      <p:ext uri="{BB962C8B-B14F-4D97-AF65-F5344CB8AC3E}">
        <p14:creationId xmlns:p14="http://schemas.microsoft.com/office/powerpoint/2010/main" val="14023144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4638"/>
            <a:ext cx="8229600" cy="296842"/>
          </a:xfrm>
        </p:spPr>
        <p:txBody>
          <a:bodyPr>
            <a:normAutofit fontScale="90000"/>
          </a:bodyPr>
          <a:lstStyle/>
          <a:p>
            <a:r>
              <a:rPr lang="es-CR" sz="1800" dirty="0"/>
              <a:t>Cálculo del ISRD</a:t>
            </a:r>
            <a:endParaRPr lang="en-US" sz="1800" dirty="0"/>
          </a:p>
        </p:txBody>
      </p:sp>
      <p:graphicFrame>
        <p:nvGraphicFramePr>
          <p:cNvPr id="4" name="3 Marcador de contenido"/>
          <p:cNvGraphicFramePr>
            <a:graphicFrameLocks noGrp="1" noChangeAspect="1"/>
          </p:cNvGraphicFramePr>
          <p:nvPr>
            <p:ph idx="1"/>
          </p:nvPr>
        </p:nvGraphicFramePr>
        <p:xfrm>
          <a:off x="2452688" y="1120776"/>
          <a:ext cx="7256462" cy="4665679"/>
        </p:xfrm>
        <a:graphic>
          <a:graphicData uri="http://schemas.openxmlformats.org/presentationml/2006/ole">
            <mc:AlternateContent xmlns:mc="http://schemas.openxmlformats.org/markup-compatibility/2006">
              <mc:Choice xmlns:v="urn:schemas-microsoft-com:vml" Requires="v">
                <p:oleObj spid="_x0000_s1027" name="Hoja de cálculo" r:id="rId3" imgW="4781584" imgH="3314700" progId="Excel.Sheet.12">
                  <p:embed/>
                </p:oleObj>
              </mc:Choice>
              <mc:Fallback>
                <p:oleObj name="Hoja de cálculo" r:id="rId3" imgW="4781584" imgH="3314700" progId="Excel.Sheet.12">
                  <p:embed/>
                  <p:pic>
                    <p:nvPicPr>
                      <p:cNvPr id="4" name="3 Marcador de contenid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2688" y="1120776"/>
                        <a:ext cx="7256462" cy="466567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2858905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sz="3200" dirty="0"/>
              <a:t>Presentación y revelación</a:t>
            </a:r>
            <a:endParaRPr lang="en-US" sz="3200" dirty="0"/>
          </a:p>
        </p:txBody>
      </p:sp>
      <p:sp>
        <p:nvSpPr>
          <p:cNvPr id="3" name="2 Marcador de contenido"/>
          <p:cNvSpPr>
            <a:spLocks noGrp="1"/>
          </p:cNvSpPr>
          <p:nvPr>
            <p:ph idx="1"/>
          </p:nvPr>
        </p:nvSpPr>
        <p:spPr>
          <a:solidFill>
            <a:schemeClr val="bg1"/>
          </a:solidFill>
        </p:spPr>
        <p:txBody>
          <a:bodyPr/>
          <a:lstStyle/>
          <a:p>
            <a:pPr algn="just">
              <a:buNone/>
            </a:pPr>
            <a:r>
              <a:rPr lang="es-ES" sz="1600" dirty="0"/>
              <a:t>Compensación de partidas: </a:t>
            </a:r>
          </a:p>
          <a:p>
            <a:pPr algn="just">
              <a:buNone/>
            </a:pPr>
            <a:endParaRPr lang="es-ES" sz="1600" dirty="0"/>
          </a:p>
          <a:p>
            <a:pPr algn="just">
              <a:buNone/>
            </a:pPr>
            <a:r>
              <a:rPr lang="es-ES" sz="1600" i="1" dirty="0"/>
              <a:t>Una entidad debe compensar los activos por impuestos y los pasivos por impuestos si, y sólo si, la entidad:</a:t>
            </a:r>
          </a:p>
          <a:p>
            <a:pPr algn="just">
              <a:buNone/>
            </a:pPr>
            <a:r>
              <a:rPr lang="es-ES" sz="1600" i="1" dirty="0"/>
              <a:t>(a) tiene reconocido legalmente un derecho para compensar frente a la</a:t>
            </a:r>
          </a:p>
          <a:p>
            <a:pPr algn="just">
              <a:buNone/>
            </a:pPr>
            <a:r>
              <a:rPr lang="es-ES" sz="1600" i="1" dirty="0"/>
              <a:t>autoridad fiscal los importes reconocidos en esas partidas; y</a:t>
            </a:r>
          </a:p>
          <a:p>
            <a:pPr algn="just">
              <a:buNone/>
            </a:pPr>
            <a:r>
              <a:rPr lang="es-ES" sz="1600" i="1" dirty="0"/>
              <a:t>(b) tiene la intención de liquidar las deudas netas que resulten, o bien realizar</a:t>
            </a:r>
          </a:p>
          <a:p>
            <a:pPr algn="just">
              <a:buNone/>
            </a:pPr>
            <a:r>
              <a:rPr lang="es-ES" sz="1600" i="1" dirty="0"/>
              <a:t>los activos y liquide simultáneamente las deudas que ha compensado con</a:t>
            </a:r>
          </a:p>
          <a:p>
            <a:pPr algn="just">
              <a:buNone/>
            </a:pPr>
            <a:r>
              <a:rPr lang="en-US" sz="1600" i="1" dirty="0" err="1"/>
              <a:t>ellos</a:t>
            </a:r>
            <a:r>
              <a:rPr lang="en-US" sz="1600" i="1" dirty="0"/>
              <a:t>.</a:t>
            </a:r>
          </a:p>
          <a:p>
            <a:pPr algn="just">
              <a:buNone/>
            </a:pPr>
            <a:r>
              <a:rPr lang="es-CR" sz="1600" b="1" i="1" dirty="0"/>
              <a:t>Caso: Perdidas diferidas, la AT aceptará la deducción siempre que estén debidamente contabilizadas como pérdidas diferidas. (LISR </a:t>
            </a:r>
            <a:r>
              <a:rPr lang="es-CR" sz="1600" b="1" i="1" dirty="0" err="1"/>
              <a:t>artic</a:t>
            </a:r>
            <a:r>
              <a:rPr lang="es-CR" sz="1600" b="1" i="1" dirty="0"/>
              <a:t> 8 inciso g)).</a:t>
            </a:r>
            <a:endParaRPr lang="en-US" sz="1600" dirty="0"/>
          </a:p>
          <a:p>
            <a:pPr algn="just">
              <a:buNone/>
            </a:pPr>
            <a:endParaRPr lang="es-ES" sz="1600" b="1" i="1" dirty="0"/>
          </a:p>
          <a:p>
            <a:pPr algn="just">
              <a:buNone/>
            </a:pPr>
            <a:r>
              <a:rPr lang="es-ES" sz="1600" dirty="0"/>
              <a:t>Gastos por impuesto a las ganancias:</a:t>
            </a:r>
          </a:p>
          <a:p>
            <a:pPr algn="just">
              <a:buNone/>
            </a:pPr>
            <a:r>
              <a:rPr lang="es-ES" sz="1600" i="1" dirty="0"/>
              <a:t>El importe del gasto (ingreso) por impuestos…, debe aparecer en el cuerpo principal del </a:t>
            </a:r>
            <a:r>
              <a:rPr lang="en-US" sz="1600" i="1" dirty="0" err="1"/>
              <a:t>estado</a:t>
            </a:r>
            <a:r>
              <a:rPr lang="en-US" sz="1600" i="1" dirty="0"/>
              <a:t> de </a:t>
            </a:r>
            <a:r>
              <a:rPr lang="en-US" sz="1600" i="1" dirty="0" err="1"/>
              <a:t>resultados</a:t>
            </a:r>
            <a:r>
              <a:rPr lang="en-US" sz="1600" i="1" dirty="0"/>
              <a:t>.</a:t>
            </a:r>
          </a:p>
          <a:p>
            <a:pPr>
              <a:buNone/>
            </a:pPr>
            <a:endParaRPr lang="es-CR" sz="1600" b="1" i="1" dirty="0"/>
          </a:p>
        </p:txBody>
      </p:sp>
    </p:spTree>
    <p:extLst>
      <p:ext uri="{BB962C8B-B14F-4D97-AF65-F5344CB8AC3E}">
        <p14:creationId xmlns:p14="http://schemas.microsoft.com/office/powerpoint/2010/main" val="16780518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sz="3200" dirty="0"/>
              <a:t>Presentación y revelación</a:t>
            </a:r>
            <a:endParaRPr lang="en-US" sz="3200" dirty="0"/>
          </a:p>
        </p:txBody>
      </p:sp>
      <p:sp>
        <p:nvSpPr>
          <p:cNvPr id="3" name="2 Marcador de contenido"/>
          <p:cNvSpPr>
            <a:spLocks noGrp="1"/>
          </p:cNvSpPr>
          <p:nvPr>
            <p:ph idx="1"/>
          </p:nvPr>
        </p:nvSpPr>
        <p:spPr>
          <a:solidFill>
            <a:schemeClr val="bg1"/>
          </a:solidFill>
        </p:spPr>
        <p:txBody>
          <a:bodyPr/>
          <a:lstStyle/>
          <a:p>
            <a:pPr algn="just">
              <a:buNone/>
            </a:pPr>
            <a:r>
              <a:rPr lang="es-ES" sz="2400" dirty="0"/>
              <a:t>Los componentes principales del gasto (ingreso) por el impuesto a las ganancias, deben ser revelados por separado, en los estados financieros.</a:t>
            </a:r>
          </a:p>
          <a:p>
            <a:pPr algn="just">
              <a:buNone/>
            </a:pPr>
            <a:endParaRPr lang="es-CR" sz="2400" dirty="0"/>
          </a:p>
          <a:p>
            <a:pPr algn="just">
              <a:buNone/>
            </a:pPr>
            <a:r>
              <a:rPr lang="es-CR" sz="2400" dirty="0"/>
              <a:t>Algunos componentes:</a:t>
            </a:r>
          </a:p>
          <a:p>
            <a:pPr algn="just"/>
            <a:r>
              <a:rPr lang="es-CR" sz="2400" dirty="0"/>
              <a:t>Gasto corriente, periodo presente.</a:t>
            </a:r>
          </a:p>
          <a:p>
            <a:pPr algn="just"/>
            <a:r>
              <a:rPr lang="es-CR" sz="2400" dirty="0"/>
              <a:t>Ajustes de ISR corriente del periodo presente o anteriores.</a:t>
            </a:r>
          </a:p>
          <a:p>
            <a:pPr algn="just"/>
            <a:r>
              <a:rPr lang="es-CR" sz="2400" dirty="0"/>
              <a:t>Gasto por ISRD.</a:t>
            </a:r>
          </a:p>
          <a:p>
            <a:pPr algn="just"/>
            <a:r>
              <a:rPr lang="es-CR" sz="2400" dirty="0"/>
              <a:t>Importe de beneficios de carácter fiscal – pérdidas fiscales.</a:t>
            </a:r>
          </a:p>
          <a:p>
            <a:pPr algn="just"/>
            <a:r>
              <a:rPr lang="es-CR" sz="2400" dirty="0"/>
              <a:t>Reversión de partidas de activos o pasivos por ISRD.</a:t>
            </a:r>
          </a:p>
          <a:p>
            <a:endParaRPr lang="es-CR" sz="1600" dirty="0"/>
          </a:p>
          <a:p>
            <a:endParaRPr lang="en-US" sz="1600" dirty="0"/>
          </a:p>
        </p:txBody>
      </p:sp>
    </p:spTree>
    <p:extLst>
      <p:ext uri="{BB962C8B-B14F-4D97-AF65-F5344CB8AC3E}">
        <p14:creationId xmlns:p14="http://schemas.microsoft.com/office/powerpoint/2010/main" val="278517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2209800" y="357189"/>
            <a:ext cx="7772400" cy="714375"/>
          </a:xfrm>
        </p:spPr>
        <p:txBody>
          <a:bodyPr/>
          <a:lstStyle/>
          <a:p>
            <a:r>
              <a:rPr lang="es-CR" sz="3200" dirty="0"/>
              <a:t> Definiciones</a:t>
            </a:r>
          </a:p>
        </p:txBody>
      </p:sp>
      <p:graphicFrame>
        <p:nvGraphicFramePr>
          <p:cNvPr id="6" name="Diagram 5"/>
          <p:cNvGraphicFramePr/>
          <p:nvPr/>
        </p:nvGraphicFramePr>
        <p:xfrm>
          <a:off x="2024034" y="1428736"/>
          <a:ext cx="8001056" cy="46434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95197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2209800" y="357189"/>
            <a:ext cx="7772400" cy="714375"/>
          </a:xfrm>
        </p:spPr>
        <p:txBody>
          <a:bodyPr/>
          <a:lstStyle/>
          <a:p>
            <a:r>
              <a:rPr lang="es-CR" sz="3200" dirty="0"/>
              <a:t> Definiciones</a:t>
            </a:r>
          </a:p>
        </p:txBody>
      </p:sp>
      <p:graphicFrame>
        <p:nvGraphicFramePr>
          <p:cNvPr id="6" name="Diagram 5"/>
          <p:cNvGraphicFramePr/>
          <p:nvPr/>
        </p:nvGraphicFramePr>
        <p:xfrm>
          <a:off x="2024034" y="1428736"/>
          <a:ext cx="8001056" cy="50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70603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2209800" y="357189"/>
            <a:ext cx="7772400" cy="714375"/>
          </a:xfrm>
        </p:spPr>
        <p:txBody>
          <a:bodyPr/>
          <a:lstStyle/>
          <a:p>
            <a:r>
              <a:rPr lang="es-CR" sz="3200" dirty="0"/>
              <a:t> Definiciones</a:t>
            </a:r>
          </a:p>
        </p:txBody>
      </p:sp>
      <p:graphicFrame>
        <p:nvGraphicFramePr>
          <p:cNvPr id="6" name="Diagram 5"/>
          <p:cNvGraphicFramePr/>
          <p:nvPr/>
        </p:nvGraphicFramePr>
        <p:xfrm>
          <a:off x="2024034" y="1428736"/>
          <a:ext cx="8001056" cy="50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49201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2209800" y="357189"/>
            <a:ext cx="7772400" cy="714375"/>
          </a:xfrm>
        </p:spPr>
        <p:txBody>
          <a:bodyPr/>
          <a:lstStyle/>
          <a:p>
            <a:r>
              <a:rPr lang="es-CR" sz="3200" dirty="0"/>
              <a:t> Definiciones</a:t>
            </a:r>
          </a:p>
        </p:txBody>
      </p:sp>
      <p:graphicFrame>
        <p:nvGraphicFramePr>
          <p:cNvPr id="6" name="Diagram 5"/>
          <p:cNvGraphicFramePr/>
          <p:nvPr/>
        </p:nvGraphicFramePr>
        <p:xfrm>
          <a:off x="2024034" y="1428736"/>
          <a:ext cx="8001056" cy="50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599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2209800" y="357189"/>
            <a:ext cx="7772400" cy="714375"/>
          </a:xfrm>
        </p:spPr>
        <p:txBody>
          <a:bodyPr/>
          <a:lstStyle/>
          <a:p>
            <a:r>
              <a:rPr lang="es-CR" sz="3200" dirty="0"/>
              <a:t> Definiciones</a:t>
            </a:r>
          </a:p>
        </p:txBody>
      </p:sp>
      <p:graphicFrame>
        <p:nvGraphicFramePr>
          <p:cNvPr id="6" name="Diagram 5"/>
          <p:cNvGraphicFramePr/>
          <p:nvPr/>
        </p:nvGraphicFramePr>
        <p:xfrm>
          <a:off x="2024034" y="1428736"/>
          <a:ext cx="8001056" cy="50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46030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2209800" y="357190"/>
            <a:ext cx="7772400" cy="335507"/>
          </a:xfrm>
        </p:spPr>
        <p:txBody>
          <a:bodyPr>
            <a:normAutofit fontScale="90000"/>
          </a:bodyPr>
          <a:lstStyle/>
          <a:p>
            <a:r>
              <a:rPr lang="es-CR" sz="3200" dirty="0"/>
              <a:t> Definiciones</a:t>
            </a:r>
          </a:p>
        </p:txBody>
      </p:sp>
      <p:graphicFrame>
        <p:nvGraphicFramePr>
          <p:cNvPr id="6" name="Diagram 5"/>
          <p:cNvGraphicFramePr/>
          <p:nvPr/>
        </p:nvGraphicFramePr>
        <p:xfrm>
          <a:off x="2024034" y="836712"/>
          <a:ext cx="8001056" cy="561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47416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2209800" y="357190"/>
            <a:ext cx="7772400" cy="335507"/>
          </a:xfrm>
        </p:spPr>
        <p:txBody>
          <a:bodyPr>
            <a:normAutofit fontScale="90000"/>
          </a:bodyPr>
          <a:lstStyle/>
          <a:p>
            <a:r>
              <a:rPr lang="es-CR" sz="3200" dirty="0"/>
              <a:t> Definiciones</a:t>
            </a:r>
          </a:p>
        </p:txBody>
      </p:sp>
      <p:graphicFrame>
        <p:nvGraphicFramePr>
          <p:cNvPr id="6" name="Diagram 5"/>
          <p:cNvGraphicFramePr/>
          <p:nvPr/>
        </p:nvGraphicFramePr>
        <p:xfrm>
          <a:off x="2024034" y="836712"/>
          <a:ext cx="8001056" cy="561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437813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2209800" y="357190"/>
            <a:ext cx="7772400" cy="335507"/>
          </a:xfrm>
        </p:spPr>
        <p:txBody>
          <a:bodyPr>
            <a:normAutofit fontScale="90000"/>
          </a:bodyPr>
          <a:lstStyle/>
          <a:p>
            <a:r>
              <a:rPr lang="es-CR" sz="3200" dirty="0"/>
              <a:t> Objetivo</a:t>
            </a:r>
          </a:p>
        </p:txBody>
      </p:sp>
      <p:graphicFrame>
        <p:nvGraphicFramePr>
          <p:cNvPr id="6" name="Diagram 5"/>
          <p:cNvGraphicFramePr/>
          <p:nvPr/>
        </p:nvGraphicFramePr>
        <p:xfrm>
          <a:off x="2024034" y="836712"/>
          <a:ext cx="8001056" cy="561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9210625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1493</Words>
  <Application>Microsoft Office PowerPoint</Application>
  <PresentationFormat>Panorámica</PresentationFormat>
  <Paragraphs>186</Paragraphs>
  <Slides>19</Slides>
  <Notes>9</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19</vt:i4>
      </vt:variant>
    </vt:vector>
  </HeadingPairs>
  <TitlesOfParts>
    <vt:vector size="24" baseType="lpstr">
      <vt:lpstr>Arial</vt:lpstr>
      <vt:lpstr>Calibri</vt:lpstr>
      <vt:lpstr>Calibri Light</vt:lpstr>
      <vt:lpstr>Tema de Office</vt:lpstr>
      <vt:lpstr>Hoja de cálculo</vt:lpstr>
      <vt:lpstr>Presentación de PowerPoint</vt:lpstr>
      <vt:lpstr> Definiciones</vt:lpstr>
      <vt:lpstr> Definiciones</vt:lpstr>
      <vt:lpstr> Definiciones</vt:lpstr>
      <vt:lpstr> Definiciones</vt:lpstr>
      <vt:lpstr> Definiciones</vt:lpstr>
      <vt:lpstr> Definiciones</vt:lpstr>
      <vt:lpstr> Definiciones</vt:lpstr>
      <vt:lpstr> Objetivo</vt:lpstr>
      <vt:lpstr> Reconocimiento de pasivos y activos por impuestos corrientes</vt:lpstr>
      <vt:lpstr>Base Fiscal</vt:lpstr>
      <vt:lpstr>Base Fiscal</vt:lpstr>
      <vt:lpstr>Reconocimiento de pasivos y activos por impuestos diferidos</vt:lpstr>
      <vt:lpstr>Reconocimiento para estimaciones (activos), provisiones (pasivos)</vt:lpstr>
      <vt:lpstr>Medición</vt:lpstr>
      <vt:lpstr>Cálculo del ISRD</vt:lpstr>
      <vt:lpstr>Cálculo del ISRD</vt:lpstr>
      <vt:lpstr>Presentación y revelación</vt:lpstr>
      <vt:lpstr>Presentación y revelación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Erik Ramirez</dc:creator>
  <cp:lastModifiedBy>Erik Ramirez</cp:lastModifiedBy>
  <cp:revision>1</cp:revision>
  <dcterms:created xsi:type="dcterms:W3CDTF">2016-11-02T00:01:49Z</dcterms:created>
  <dcterms:modified xsi:type="dcterms:W3CDTF">2018-11-06T23:46:53Z</dcterms:modified>
</cp:coreProperties>
</file>