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4" r:id="rId9"/>
    <p:sldId id="265" r:id="rId10"/>
    <p:sldId id="266" r:id="rId11"/>
    <p:sldId id="268" r:id="rId12"/>
    <p:sldId id="269" r:id="rId13"/>
    <p:sldId id="270" r:id="rId14"/>
    <p:sldId id="271" r:id="rId15"/>
    <p:sldId id="273" r:id="rId16"/>
    <p:sldId id="274" r:id="rId17"/>
    <p:sldId id="277" r:id="rId18"/>
    <p:sldId id="275" r:id="rId19"/>
    <p:sldId id="276" r:id="rId20"/>
    <p:sldId id="278" r:id="rId21"/>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61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5E55B4-554E-42D5-B6B1-A50B5D179BC7}" type="doc">
      <dgm:prSet loTypeId="urn:microsoft.com/office/officeart/2005/8/layout/orgChart1" loCatId="hierarchy" qsTypeId="urn:microsoft.com/office/officeart/2005/8/quickstyle/simple3" qsCatId="simple" csTypeId="urn:microsoft.com/office/officeart/2005/8/colors/accent2_5" csCatId="accent2" phldr="1"/>
      <dgm:spPr/>
      <dgm:t>
        <a:bodyPr/>
        <a:lstStyle/>
        <a:p>
          <a:endParaRPr lang="es-ES"/>
        </a:p>
      </dgm:t>
    </dgm:pt>
    <dgm:pt modelId="{10048A51-BD03-4D40-BB7A-70482B7E73E0}">
      <dgm:prSet phldrT="[Texto]"/>
      <dgm:spPr>
        <a:solidFill>
          <a:schemeClr val="tx2">
            <a:lumMod val="40000"/>
            <a:lumOff val="60000"/>
          </a:schemeClr>
        </a:solidFill>
      </dgm:spPr>
      <dgm:t>
        <a:bodyPr/>
        <a:lstStyle/>
        <a:p>
          <a:r>
            <a:rPr lang="es-ES" dirty="0" err="1" smtClean="0"/>
            <a:t>Manufacturing</a:t>
          </a:r>
          <a:r>
            <a:rPr lang="es-ES" dirty="0" smtClean="0"/>
            <a:t> </a:t>
          </a:r>
          <a:r>
            <a:rPr lang="es-ES" dirty="0" err="1" smtClean="0"/>
            <a:t>Co.</a:t>
          </a:r>
          <a:endParaRPr lang="es-ES" dirty="0"/>
        </a:p>
      </dgm:t>
    </dgm:pt>
    <dgm:pt modelId="{A82F7E31-14AB-4484-916B-D0C9058B7D45}" type="parTrans" cxnId="{96523517-D0B8-4F28-8E40-175D846537F0}">
      <dgm:prSet/>
      <dgm:spPr/>
      <dgm:t>
        <a:bodyPr/>
        <a:lstStyle/>
        <a:p>
          <a:endParaRPr lang="es-ES"/>
        </a:p>
      </dgm:t>
    </dgm:pt>
    <dgm:pt modelId="{B2AD484B-E791-4008-B4E8-676DC26A2584}" type="sibTrans" cxnId="{96523517-D0B8-4F28-8E40-175D846537F0}">
      <dgm:prSet/>
      <dgm:spPr/>
      <dgm:t>
        <a:bodyPr/>
        <a:lstStyle/>
        <a:p>
          <a:endParaRPr lang="es-ES"/>
        </a:p>
      </dgm:t>
    </dgm:pt>
    <dgm:pt modelId="{9A23D1F0-C8F8-4A92-B41F-10B69B7942A2}">
      <dgm:prSet phldrT="[Texto]"/>
      <dgm:spPr>
        <a:solidFill>
          <a:schemeClr val="tx2">
            <a:lumMod val="40000"/>
            <a:lumOff val="60000"/>
          </a:schemeClr>
        </a:solidFill>
      </dgm:spPr>
      <dgm:t>
        <a:bodyPr/>
        <a:lstStyle/>
        <a:p>
          <a:r>
            <a:rPr lang="es-ES" dirty="0" err="1" smtClean="0"/>
            <a:t>Affiliated</a:t>
          </a:r>
          <a:r>
            <a:rPr lang="es-ES" dirty="0" smtClean="0"/>
            <a:t> </a:t>
          </a:r>
          <a:r>
            <a:rPr lang="es-ES" dirty="0" err="1" smtClean="0"/>
            <a:t>entity</a:t>
          </a:r>
          <a:endParaRPr lang="es-ES" dirty="0"/>
        </a:p>
      </dgm:t>
    </dgm:pt>
    <dgm:pt modelId="{A47CDCAE-AB35-40D1-8810-744388413477}" type="parTrans" cxnId="{D02470B0-788B-41CE-AA60-005AED325738}">
      <dgm:prSet/>
      <dgm:spPr/>
      <dgm:t>
        <a:bodyPr/>
        <a:lstStyle/>
        <a:p>
          <a:endParaRPr lang="es-ES"/>
        </a:p>
      </dgm:t>
    </dgm:pt>
    <dgm:pt modelId="{07B368CA-18DF-4029-86CF-AE71B0D3D8FC}" type="sibTrans" cxnId="{D02470B0-788B-41CE-AA60-005AED325738}">
      <dgm:prSet/>
      <dgm:spPr/>
      <dgm:t>
        <a:bodyPr/>
        <a:lstStyle/>
        <a:p>
          <a:endParaRPr lang="es-ES"/>
        </a:p>
      </dgm:t>
    </dgm:pt>
    <dgm:pt modelId="{DA836F1D-09C8-4929-9453-FB039BDDFAD7}">
      <dgm:prSet/>
      <dgm:spPr>
        <a:solidFill>
          <a:schemeClr val="tx2">
            <a:lumMod val="40000"/>
            <a:lumOff val="60000"/>
          </a:schemeClr>
        </a:solidFill>
      </dgm:spPr>
      <dgm:t>
        <a:bodyPr/>
        <a:lstStyle/>
        <a:p>
          <a:r>
            <a:rPr lang="es-ES" dirty="0" err="1" smtClean="0"/>
            <a:t>Shareholders</a:t>
          </a:r>
          <a:r>
            <a:rPr lang="es-ES" dirty="0" smtClean="0"/>
            <a:t> </a:t>
          </a:r>
          <a:r>
            <a:rPr lang="es-ES" dirty="0" err="1" smtClean="0"/>
            <a:t>individuals</a:t>
          </a:r>
          <a:endParaRPr lang="es-ES" dirty="0"/>
        </a:p>
      </dgm:t>
    </dgm:pt>
    <dgm:pt modelId="{362D456C-C48D-4634-8AAF-87A98EB41C6D}" type="parTrans" cxnId="{CD44C01D-DEBD-48A4-9FB6-07F0F6DB1BAE}">
      <dgm:prSet/>
      <dgm:spPr/>
      <dgm:t>
        <a:bodyPr/>
        <a:lstStyle/>
        <a:p>
          <a:endParaRPr lang="es-ES"/>
        </a:p>
      </dgm:t>
    </dgm:pt>
    <dgm:pt modelId="{482296ED-F48A-4ECB-B360-DB1E05D585C4}" type="sibTrans" cxnId="{CD44C01D-DEBD-48A4-9FB6-07F0F6DB1BAE}">
      <dgm:prSet/>
      <dgm:spPr/>
      <dgm:t>
        <a:bodyPr/>
        <a:lstStyle/>
        <a:p>
          <a:endParaRPr lang="es-ES"/>
        </a:p>
      </dgm:t>
    </dgm:pt>
    <dgm:pt modelId="{7E56CB11-680C-4DF4-949B-5940FE96EAA9}">
      <dgm:prSet/>
      <dgm:spPr>
        <a:solidFill>
          <a:schemeClr val="tx2">
            <a:lumMod val="40000"/>
            <a:lumOff val="60000"/>
          </a:schemeClr>
        </a:solidFill>
      </dgm:spPr>
      <dgm:t>
        <a:bodyPr/>
        <a:lstStyle/>
        <a:p>
          <a:r>
            <a:rPr lang="es-ES" dirty="0" smtClean="0"/>
            <a:t>ETVE</a:t>
          </a:r>
        </a:p>
        <a:p>
          <a:r>
            <a:rPr lang="es-ES" dirty="0" smtClean="0"/>
            <a:t>(</a:t>
          </a:r>
          <a:r>
            <a:rPr lang="es-ES" dirty="0" err="1" smtClean="0"/>
            <a:t>Spain</a:t>
          </a:r>
          <a:r>
            <a:rPr lang="es-ES" dirty="0" smtClean="0"/>
            <a:t>)</a:t>
          </a:r>
          <a:endParaRPr lang="es-ES" dirty="0"/>
        </a:p>
      </dgm:t>
    </dgm:pt>
    <dgm:pt modelId="{80E12C4E-AA64-4655-A551-325C14C4E755}" type="parTrans" cxnId="{03E5F52E-EB33-450B-9732-6D05420B2DDC}">
      <dgm:prSet/>
      <dgm:spPr/>
      <dgm:t>
        <a:bodyPr/>
        <a:lstStyle/>
        <a:p>
          <a:endParaRPr lang="es-ES"/>
        </a:p>
      </dgm:t>
    </dgm:pt>
    <dgm:pt modelId="{7C664E7F-61EC-41F5-B7C0-BA98B828F48A}" type="sibTrans" cxnId="{03E5F52E-EB33-450B-9732-6D05420B2DDC}">
      <dgm:prSet/>
      <dgm:spPr/>
      <dgm:t>
        <a:bodyPr/>
        <a:lstStyle/>
        <a:p>
          <a:endParaRPr lang="es-ES"/>
        </a:p>
      </dgm:t>
    </dgm:pt>
    <dgm:pt modelId="{DB1C55FD-C75B-4487-819B-296D9C845E52}">
      <dgm:prSet phldrT="[Texto]"/>
      <dgm:spPr>
        <a:solidFill>
          <a:schemeClr val="tx2">
            <a:lumMod val="40000"/>
            <a:lumOff val="60000"/>
          </a:schemeClr>
        </a:solidFill>
      </dgm:spPr>
      <dgm:t>
        <a:bodyPr/>
        <a:lstStyle/>
        <a:p>
          <a:r>
            <a:rPr lang="es-ES" dirty="0" err="1" smtClean="0"/>
            <a:t>Affiliated</a:t>
          </a:r>
          <a:r>
            <a:rPr lang="es-ES" dirty="0" smtClean="0"/>
            <a:t> </a:t>
          </a:r>
          <a:r>
            <a:rPr lang="es-ES" dirty="0" err="1" smtClean="0"/>
            <a:t>entity</a:t>
          </a:r>
          <a:endParaRPr lang="es-ES" dirty="0"/>
        </a:p>
      </dgm:t>
    </dgm:pt>
    <dgm:pt modelId="{C84E3DDD-0EA1-4075-B119-E5476BF082DB}" type="sibTrans" cxnId="{C167AB5E-90A8-4393-941F-8000B716E144}">
      <dgm:prSet/>
      <dgm:spPr/>
      <dgm:t>
        <a:bodyPr/>
        <a:lstStyle/>
        <a:p>
          <a:endParaRPr lang="es-ES"/>
        </a:p>
      </dgm:t>
    </dgm:pt>
    <dgm:pt modelId="{432F11FD-354F-4A80-A070-EAD6E43CFF57}" type="parTrans" cxnId="{C167AB5E-90A8-4393-941F-8000B716E144}">
      <dgm:prSet/>
      <dgm:spPr/>
      <dgm:t>
        <a:bodyPr/>
        <a:lstStyle/>
        <a:p>
          <a:endParaRPr lang="es-ES"/>
        </a:p>
      </dgm:t>
    </dgm:pt>
    <dgm:pt modelId="{31ECA3A1-8E85-461B-A4C8-4036BB6D033F}">
      <dgm:prSet/>
      <dgm:spPr>
        <a:solidFill>
          <a:schemeClr val="tx2">
            <a:lumMod val="40000"/>
            <a:lumOff val="60000"/>
          </a:schemeClr>
        </a:solidFill>
      </dgm:spPr>
      <dgm:t>
        <a:bodyPr/>
        <a:lstStyle/>
        <a:p>
          <a:r>
            <a:rPr lang="es-ES" dirty="0" err="1" smtClean="0"/>
            <a:t>Affiliated</a:t>
          </a:r>
          <a:r>
            <a:rPr lang="es-ES" dirty="0" smtClean="0"/>
            <a:t> </a:t>
          </a:r>
          <a:r>
            <a:rPr lang="es-ES" dirty="0" err="1" smtClean="0"/>
            <a:t>entity</a:t>
          </a:r>
          <a:endParaRPr lang="es-CR" dirty="0"/>
        </a:p>
      </dgm:t>
    </dgm:pt>
    <dgm:pt modelId="{A0D4611D-C318-4E80-9A2D-A04B38901BE6}" type="parTrans" cxnId="{356E328E-2F73-493D-B192-8F89C36318E6}">
      <dgm:prSet/>
      <dgm:spPr/>
      <dgm:t>
        <a:bodyPr/>
        <a:lstStyle/>
        <a:p>
          <a:endParaRPr lang="es-CR"/>
        </a:p>
      </dgm:t>
    </dgm:pt>
    <dgm:pt modelId="{1CD6C664-7989-4E21-8D69-1CB6F93FEB0D}" type="sibTrans" cxnId="{356E328E-2F73-493D-B192-8F89C36318E6}">
      <dgm:prSet/>
      <dgm:spPr/>
      <dgm:t>
        <a:bodyPr/>
        <a:lstStyle/>
        <a:p>
          <a:endParaRPr lang="es-CR"/>
        </a:p>
      </dgm:t>
    </dgm:pt>
    <dgm:pt modelId="{76BA8D37-98AB-4479-8D6A-B0EF275C785A}">
      <dgm:prSet phldrT="[Texto]"/>
      <dgm:spPr>
        <a:noFill/>
      </dgm:spPr>
      <dgm:t>
        <a:bodyPr/>
        <a:lstStyle/>
        <a:p>
          <a:endParaRPr lang="es-ES" b="0" baseline="0" dirty="0">
            <a:solidFill>
              <a:schemeClr val="accent3"/>
            </a:solidFill>
            <a:effectLst/>
          </a:endParaRPr>
        </a:p>
      </dgm:t>
    </dgm:pt>
    <dgm:pt modelId="{DE85D97A-2EDA-404F-97A4-8B7D61F84E6A}" type="sibTrans" cxnId="{ED7EBD57-B883-4C6B-8A33-A359B5A8C6D8}">
      <dgm:prSet/>
      <dgm:spPr/>
      <dgm:t>
        <a:bodyPr/>
        <a:lstStyle/>
        <a:p>
          <a:endParaRPr lang="es-ES"/>
        </a:p>
      </dgm:t>
    </dgm:pt>
    <dgm:pt modelId="{84AC55E6-FED2-45FC-8FD5-B2F2D323E6E2}" type="parTrans" cxnId="{ED7EBD57-B883-4C6B-8A33-A359B5A8C6D8}">
      <dgm:prSet/>
      <dgm:spPr>
        <a:ln>
          <a:noFill/>
        </a:ln>
      </dgm:spPr>
      <dgm:t>
        <a:bodyPr/>
        <a:lstStyle/>
        <a:p>
          <a:endParaRPr lang="es-ES"/>
        </a:p>
      </dgm:t>
    </dgm:pt>
    <dgm:pt modelId="{37BFBE37-A64D-42B0-8014-BA93075C2C8A}" type="pres">
      <dgm:prSet presAssocID="{A15E55B4-554E-42D5-B6B1-A50B5D179BC7}" presName="hierChild1" presStyleCnt="0">
        <dgm:presLayoutVars>
          <dgm:orgChart val="1"/>
          <dgm:chPref val="1"/>
          <dgm:dir/>
          <dgm:animOne val="branch"/>
          <dgm:animLvl val="lvl"/>
          <dgm:resizeHandles/>
        </dgm:presLayoutVars>
      </dgm:prSet>
      <dgm:spPr/>
      <dgm:t>
        <a:bodyPr/>
        <a:lstStyle/>
        <a:p>
          <a:endParaRPr lang="es-ES"/>
        </a:p>
      </dgm:t>
    </dgm:pt>
    <dgm:pt modelId="{513F1AE8-1932-4F98-945E-31758480B641}" type="pres">
      <dgm:prSet presAssocID="{DA836F1D-09C8-4929-9453-FB039BDDFAD7}" presName="hierRoot1" presStyleCnt="0">
        <dgm:presLayoutVars>
          <dgm:hierBranch val="init"/>
        </dgm:presLayoutVars>
      </dgm:prSet>
      <dgm:spPr/>
    </dgm:pt>
    <dgm:pt modelId="{82AD82C2-EAC0-418A-8B71-F1798F030471}" type="pres">
      <dgm:prSet presAssocID="{DA836F1D-09C8-4929-9453-FB039BDDFAD7}" presName="rootComposite1" presStyleCnt="0"/>
      <dgm:spPr/>
    </dgm:pt>
    <dgm:pt modelId="{32021941-FAFB-45B1-9B91-485ABDEE72D8}" type="pres">
      <dgm:prSet presAssocID="{DA836F1D-09C8-4929-9453-FB039BDDFAD7}" presName="rootText1" presStyleLbl="node0" presStyleIdx="0" presStyleCnt="1">
        <dgm:presLayoutVars>
          <dgm:chPref val="3"/>
        </dgm:presLayoutVars>
      </dgm:prSet>
      <dgm:spPr>
        <a:prstGeom prst="ellipse">
          <a:avLst/>
        </a:prstGeom>
      </dgm:spPr>
      <dgm:t>
        <a:bodyPr/>
        <a:lstStyle/>
        <a:p>
          <a:endParaRPr lang="es-ES"/>
        </a:p>
      </dgm:t>
    </dgm:pt>
    <dgm:pt modelId="{F030CD04-BAC8-43C7-9BEA-BA7E4DA8C84F}" type="pres">
      <dgm:prSet presAssocID="{DA836F1D-09C8-4929-9453-FB039BDDFAD7}" presName="rootConnector1" presStyleLbl="node1" presStyleIdx="0" presStyleCnt="0"/>
      <dgm:spPr/>
      <dgm:t>
        <a:bodyPr/>
        <a:lstStyle/>
        <a:p>
          <a:endParaRPr lang="es-ES"/>
        </a:p>
      </dgm:t>
    </dgm:pt>
    <dgm:pt modelId="{B8EF915D-4D0D-4F6B-93A8-632CB101FE72}" type="pres">
      <dgm:prSet presAssocID="{DA836F1D-09C8-4929-9453-FB039BDDFAD7}" presName="hierChild2" presStyleCnt="0"/>
      <dgm:spPr/>
    </dgm:pt>
    <dgm:pt modelId="{4DE8E0F5-F0D7-4AE4-8973-326B6E1964FE}" type="pres">
      <dgm:prSet presAssocID="{80E12C4E-AA64-4655-A551-325C14C4E755}" presName="Name37" presStyleLbl="parChTrans1D2" presStyleIdx="0" presStyleCnt="1"/>
      <dgm:spPr/>
      <dgm:t>
        <a:bodyPr/>
        <a:lstStyle/>
        <a:p>
          <a:endParaRPr lang="es-ES"/>
        </a:p>
      </dgm:t>
    </dgm:pt>
    <dgm:pt modelId="{1EABD5F7-755E-41FB-9523-832FDD15CC91}" type="pres">
      <dgm:prSet presAssocID="{7E56CB11-680C-4DF4-949B-5940FE96EAA9}" presName="hierRoot2" presStyleCnt="0">
        <dgm:presLayoutVars>
          <dgm:hierBranch val="init"/>
        </dgm:presLayoutVars>
      </dgm:prSet>
      <dgm:spPr/>
    </dgm:pt>
    <dgm:pt modelId="{6B3DD8D8-2E65-4820-81D6-352B1E314340}" type="pres">
      <dgm:prSet presAssocID="{7E56CB11-680C-4DF4-949B-5940FE96EAA9}" presName="rootComposite" presStyleCnt="0"/>
      <dgm:spPr/>
    </dgm:pt>
    <dgm:pt modelId="{0602A1FB-FED3-4370-942D-9036FACC7D45}" type="pres">
      <dgm:prSet presAssocID="{7E56CB11-680C-4DF4-949B-5940FE96EAA9}" presName="rootText" presStyleLbl="node2" presStyleIdx="0" presStyleCnt="1" custLinFactY="23618" custLinFactNeighborX="-4375" custLinFactNeighborY="100000">
        <dgm:presLayoutVars>
          <dgm:chPref val="3"/>
        </dgm:presLayoutVars>
      </dgm:prSet>
      <dgm:spPr/>
      <dgm:t>
        <a:bodyPr/>
        <a:lstStyle/>
        <a:p>
          <a:endParaRPr lang="es-ES"/>
        </a:p>
      </dgm:t>
    </dgm:pt>
    <dgm:pt modelId="{37CDC864-5729-419E-9990-43DA45D501D1}" type="pres">
      <dgm:prSet presAssocID="{7E56CB11-680C-4DF4-949B-5940FE96EAA9}" presName="rootConnector" presStyleLbl="node2" presStyleIdx="0" presStyleCnt="1"/>
      <dgm:spPr/>
      <dgm:t>
        <a:bodyPr/>
        <a:lstStyle/>
        <a:p>
          <a:endParaRPr lang="es-ES"/>
        </a:p>
      </dgm:t>
    </dgm:pt>
    <dgm:pt modelId="{44EB1652-05E1-4DE9-AF98-E1ED6E476316}" type="pres">
      <dgm:prSet presAssocID="{7E56CB11-680C-4DF4-949B-5940FE96EAA9}" presName="hierChild4" presStyleCnt="0"/>
      <dgm:spPr/>
    </dgm:pt>
    <dgm:pt modelId="{262D2083-C85A-412B-A43D-C44FDD296042}" type="pres">
      <dgm:prSet presAssocID="{A82F7E31-14AB-4484-916B-D0C9058B7D45}" presName="Name37" presStyleLbl="parChTrans1D3" presStyleIdx="0" presStyleCnt="1"/>
      <dgm:spPr/>
      <dgm:t>
        <a:bodyPr/>
        <a:lstStyle/>
        <a:p>
          <a:endParaRPr lang="es-ES"/>
        </a:p>
      </dgm:t>
    </dgm:pt>
    <dgm:pt modelId="{EB4C2E43-AC00-45AA-B46B-FDB4F20E8DB6}" type="pres">
      <dgm:prSet presAssocID="{10048A51-BD03-4D40-BB7A-70482B7E73E0}" presName="hierRoot2" presStyleCnt="0">
        <dgm:presLayoutVars>
          <dgm:hierBranch val="init"/>
        </dgm:presLayoutVars>
      </dgm:prSet>
      <dgm:spPr/>
    </dgm:pt>
    <dgm:pt modelId="{E7F1A5F7-F9ED-489A-8E38-CC29E032BC6E}" type="pres">
      <dgm:prSet presAssocID="{10048A51-BD03-4D40-BB7A-70482B7E73E0}" presName="rootComposite" presStyleCnt="0"/>
      <dgm:spPr/>
    </dgm:pt>
    <dgm:pt modelId="{29A863E3-F1C8-4D42-B752-FD8EA3B30D26}" type="pres">
      <dgm:prSet presAssocID="{10048A51-BD03-4D40-BB7A-70482B7E73E0}" presName="rootText" presStyleLbl="node3" presStyleIdx="0" presStyleCnt="1" custLinFactY="23618" custLinFactNeighborX="-4375" custLinFactNeighborY="100000">
        <dgm:presLayoutVars>
          <dgm:chPref val="3"/>
        </dgm:presLayoutVars>
      </dgm:prSet>
      <dgm:spPr/>
      <dgm:t>
        <a:bodyPr/>
        <a:lstStyle/>
        <a:p>
          <a:endParaRPr lang="es-ES"/>
        </a:p>
      </dgm:t>
    </dgm:pt>
    <dgm:pt modelId="{5D55640D-174F-41E7-808D-E70CEBA3998B}" type="pres">
      <dgm:prSet presAssocID="{10048A51-BD03-4D40-BB7A-70482B7E73E0}" presName="rootConnector" presStyleLbl="node3" presStyleIdx="0" presStyleCnt="1"/>
      <dgm:spPr/>
      <dgm:t>
        <a:bodyPr/>
        <a:lstStyle/>
        <a:p>
          <a:endParaRPr lang="es-ES"/>
        </a:p>
      </dgm:t>
    </dgm:pt>
    <dgm:pt modelId="{1D0358F7-F14F-4CA0-8615-393B2408B87C}" type="pres">
      <dgm:prSet presAssocID="{10048A51-BD03-4D40-BB7A-70482B7E73E0}" presName="hierChild4" presStyleCnt="0"/>
      <dgm:spPr/>
    </dgm:pt>
    <dgm:pt modelId="{CE21432B-A13C-423E-ADB1-F3D05B23AB6B}" type="pres">
      <dgm:prSet presAssocID="{A47CDCAE-AB35-40D1-8810-744388413477}" presName="Name37" presStyleLbl="parChTrans1D4" presStyleIdx="0" presStyleCnt="4"/>
      <dgm:spPr/>
      <dgm:t>
        <a:bodyPr/>
        <a:lstStyle/>
        <a:p>
          <a:endParaRPr lang="es-ES"/>
        </a:p>
      </dgm:t>
    </dgm:pt>
    <dgm:pt modelId="{14ABFB9B-ACFA-4BAF-81EE-E5D4C12F3DDE}" type="pres">
      <dgm:prSet presAssocID="{9A23D1F0-C8F8-4A92-B41F-10B69B7942A2}" presName="hierRoot2" presStyleCnt="0">
        <dgm:presLayoutVars>
          <dgm:hierBranch val="init"/>
        </dgm:presLayoutVars>
      </dgm:prSet>
      <dgm:spPr/>
    </dgm:pt>
    <dgm:pt modelId="{45EF961C-59D2-47A2-ACC1-30D809503EE6}" type="pres">
      <dgm:prSet presAssocID="{9A23D1F0-C8F8-4A92-B41F-10B69B7942A2}" presName="rootComposite" presStyleCnt="0"/>
      <dgm:spPr/>
    </dgm:pt>
    <dgm:pt modelId="{08116C82-1F7F-4553-B36F-E0A9E0BFDD23}" type="pres">
      <dgm:prSet presAssocID="{9A23D1F0-C8F8-4A92-B41F-10B69B7942A2}" presName="rootText" presStyleLbl="node4" presStyleIdx="0" presStyleCnt="4" custLinFactY="23618" custLinFactNeighborX="-4375" custLinFactNeighborY="100000">
        <dgm:presLayoutVars>
          <dgm:chPref val="3"/>
        </dgm:presLayoutVars>
      </dgm:prSet>
      <dgm:spPr/>
      <dgm:t>
        <a:bodyPr/>
        <a:lstStyle/>
        <a:p>
          <a:endParaRPr lang="es-ES"/>
        </a:p>
      </dgm:t>
    </dgm:pt>
    <dgm:pt modelId="{20D71F95-7B65-495A-8438-56B9B3331218}" type="pres">
      <dgm:prSet presAssocID="{9A23D1F0-C8F8-4A92-B41F-10B69B7942A2}" presName="rootConnector" presStyleLbl="node4" presStyleIdx="0" presStyleCnt="4"/>
      <dgm:spPr/>
      <dgm:t>
        <a:bodyPr/>
        <a:lstStyle/>
        <a:p>
          <a:endParaRPr lang="es-ES"/>
        </a:p>
      </dgm:t>
    </dgm:pt>
    <dgm:pt modelId="{C434B16A-F9DE-4C2D-882C-1EB41C88D334}" type="pres">
      <dgm:prSet presAssocID="{9A23D1F0-C8F8-4A92-B41F-10B69B7942A2}" presName="hierChild4" presStyleCnt="0"/>
      <dgm:spPr/>
    </dgm:pt>
    <dgm:pt modelId="{5D86844E-5037-4947-A234-232183E32BB8}" type="pres">
      <dgm:prSet presAssocID="{9A23D1F0-C8F8-4A92-B41F-10B69B7942A2}" presName="hierChild5" presStyleCnt="0"/>
      <dgm:spPr/>
    </dgm:pt>
    <dgm:pt modelId="{8F85C50B-32B3-4B7B-AF0E-05053BC97E7A}" type="pres">
      <dgm:prSet presAssocID="{A0D4611D-C318-4E80-9A2D-A04B38901BE6}" presName="Name37" presStyleLbl="parChTrans1D4" presStyleIdx="1" presStyleCnt="4"/>
      <dgm:spPr/>
      <dgm:t>
        <a:bodyPr/>
        <a:lstStyle/>
        <a:p>
          <a:endParaRPr lang="es-CR"/>
        </a:p>
      </dgm:t>
    </dgm:pt>
    <dgm:pt modelId="{E3B65731-C923-47A6-A726-9C79AA2F6607}" type="pres">
      <dgm:prSet presAssocID="{31ECA3A1-8E85-461B-A4C8-4036BB6D033F}" presName="hierRoot2" presStyleCnt="0">
        <dgm:presLayoutVars>
          <dgm:hierBranch val="init"/>
        </dgm:presLayoutVars>
      </dgm:prSet>
      <dgm:spPr/>
    </dgm:pt>
    <dgm:pt modelId="{C1260A96-654A-45B1-850D-F073DE0FA329}" type="pres">
      <dgm:prSet presAssocID="{31ECA3A1-8E85-461B-A4C8-4036BB6D033F}" presName="rootComposite" presStyleCnt="0"/>
      <dgm:spPr/>
    </dgm:pt>
    <dgm:pt modelId="{339AA329-1078-47DB-99B5-E2C487032895}" type="pres">
      <dgm:prSet presAssocID="{31ECA3A1-8E85-461B-A4C8-4036BB6D033F}" presName="rootText" presStyleLbl="node4" presStyleIdx="1" presStyleCnt="4" custLinFactY="23618" custLinFactNeighborX="-4375" custLinFactNeighborY="100000">
        <dgm:presLayoutVars>
          <dgm:chPref val="3"/>
        </dgm:presLayoutVars>
      </dgm:prSet>
      <dgm:spPr/>
      <dgm:t>
        <a:bodyPr/>
        <a:lstStyle/>
        <a:p>
          <a:endParaRPr lang="es-CR"/>
        </a:p>
      </dgm:t>
    </dgm:pt>
    <dgm:pt modelId="{012DAFAA-78D0-4DDE-8170-CB7DCFF98E9A}" type="pres">
      <dgm:prSet presAssocID="{31ECA3A1-8E85-461B-A4C8-4036BB6D033F}" presName="rootConnector" presStyleLbl="node4" presStyleIdx="1" presStyleCnt="4"/>
      <dgm:spPr/>
      <dgm:t>
        <a:bodyPr/>
        <a:lstStyle/>
        <a:p>
          <a:endParaRPr lang="es-CR"/>
        </a:p>
      </dgm:t>
    </dgm:pt>
    <dgm:pt modelId="{8B3EFC68-637E-47A3-8E81-DAB70ED33DD9}" type="pres">
      <dgm:prSet presAssocID="{31ECA3A1-8E85-461B-A4C8-4036BB6D033F}" presName="hierChild4" presStyleCnt="0"/>
      <dgm:spPr/>
    </dgm:pt>
    <dgm:pt modelId="{EB3216A1-5B29-4719-86C6-F187FC8EB1AF}" type="pres">
      <dgm:prSet presAssocID="{31ECA3A1-8E85-461B-A4C8-4036BB6D033F}" presName="hierChild5" presStyleCnt="0"/>
      <dgm:spPr/>
    </dgm:pt>
    <dgm:pt modelId="{700DE1A7-F357-4FD7-993E-41C49C87D2B4}" type="pres">
      <dgm:prSet presAssocID="{432F11FD-354F-4A80-A070-EAD6E43CFF57}" presName="Name37" presStyleLbl="parChTrans1D4" presStyleIdx="2" presStyleCnt="4"/>
      <dgm:spPr/>
      <dgm:t>
        <a:bodyPr/>
        <a:lstStyle/>
        <a:p>
          <a:endParaRPr lang="es-ES"/>
        </a:p>
      </dgm:t>
    </dgm:pt>
    <dgm:pt modelId="{3B14268F-1202-45AF-875F-F59B1487FEBB}" type="pres">
      <dgm:prSet presAssocID="{DB1C55FD-C75B-4487-819B-296D9C845E52}" presName="hierRoot2" presStyleCnt="0">
        <dgm:presLayoutVars>
          <dgm:hierBranch val="init"/>
        </dgm:presLayoutVars>
      </dgm:prSet>
      <dgm:spPr/>
    </dgm:pt>
    <dgm:pt modelId="{3FB74D85-0BC2-4C65-B5BA-9D3955BA109B}" type="pres">
      <dgm:prSet presAssocID="{DB1C55FD-C75B-4487-819B-296D9C845E52}" presName="rootComposite" presStyleCnt="0"/>
      <dgm:spPr/>
    </dgm:pt>
    <dgm:pt modelId="{16931491-2DC3-4046-AAD2-605BBDBFC197}" type="pres">
      <dgm:prSet presAssocID="{DB1C55FD-C75B-4487-819B-296D9C845E52}" presName="rootText" presStyleLbl="node4" presStyleIdx="2" presStyleCnt="4" custLinFactY="23618" custLinFactNeighborX="-4375" custLinFactNeighborY="100000">
        <dgm:presLayoutVars>
          <dgm:chPref val="3"/>
        </dgm:presLayoutVars>
      </dgm:prSet>
      <dgm:spPr/>
      <dgm:t>
        <a:bodyPr/>
        <a:lstStyle/>
        <a:p>
          <a:endParaRPr lang="es-ES"/>
        </a:p>
      </dgm:t>
    </dgm:pt>
    <dgm:pt modelId="{163E57DA-EAAA-4C34-8727-36626303A38F}" type="pres">
      <dgm:prSet presAssocID="{DB1C55FD-C75B-4487-819B-296D9C845E52}" presName="rootConnector" presStyleLbl="node4" presStyleIdx="2" presStyleCnt="4"/>
      <dgm:spPr/>
      <dgm:t>
        <a:bodyPr/>
        <a:lstStyle/>
        <a:p>
          <a:endParaRPr lang="es-ES"/>
        </a:p>
      </dgm:t>
    </dgm:pt>
    <dgm:pt modelId="{C01396B8-DF88-492A-B895-F129C6A501B5}" type="pres">
      <dgm:prSet presAssocID="{DB1C55FD-C75B-4487-819B-296D9C845E52}" presName="hierChild4" presStyleCnt="0"/>
      <dgm:spPr/>
    </dgm:pt>
    <dgm:pt modelId="{B10B7500-909D-465D-80A3-C8B809634576}" type="pres">
      <dgm:prSet presAssocID="{84AC55E6-FED2-45FC-8FD5-B2F2D323E6E2}" presName="Name37" presStyleLbl="parChTrans1D4" presStyleIdx="3" presStyleCnt="4"/>
      <dgm:spPr/>
      <dgm:t>
        <a:bodyPr/>
        <a:lstStyle/>
        <a:p>
          <a:endParaRPr lang="es-ES"/>
        </a:p>
      </dgm:t>
    </dgm:pt>
    <dgm:pt modelId="{AAAF04C3-645B-4066-A6D8-0B3F79034051}" type="pres">
      <dgm:prSet presAssocID="{76BA8D37-98AB-4479-8D6A-B0EF275C785A}" presName="hierRoot2" presStyleCnt="0">
        <dgm:presLayoutVars>
          <dgm:hierBranch val="init"/>
        </dgm:presLayoutVars>
      </dgm:prSet>
      <dgm:spPr/>
    </dgm:pt>
    <dgm:pt modelId="{BB9BBCE4-FE89-444D-BC58-5047831BF6A4}" type="pres">
      <dgm:prSet presAssocID="{76BA8D37-98AB-4479-8D6A-B0EF275C785A}" presName="rootComposite" presStyleCnt="0"/>
      <dgm:spPr/>
    </dgm:pt>
    <dgm:pt modelId="{8405F26A-F6A8-4416-A86B-EB4063BDA835}" type="pres">
      <dgm:prSet presAssocID="{76BA8D37-98AB-4479-8D6A-B0EF275C785A}" presName="rootText" presStyleLbl="node4" presStyleIdx="3" presStyleCnt="4" custScaleX="59999" custScaleY="54217" custLinFactNeighborX="12385" custLinFactNeighborY="-112">
        <dgm:presLayoutVars>
          <dgm:chPref val="3"/>
        </dgm:presLayoutVars>
      </dgm:prSet>
      <dgm:spPr/>
      <dgm:t>
        <a:bodyPr/>
        <a:lstStyle/>
        <a:p>
          <a:endParaRPr lang="es-ES"/>
        </a:p>
      </dgm:t>
    </dgm:pt>
    <dgm:pt modelId="{B55D6983-E4D6-4729-BAFB-A26A413694E7}" type="pres">
      <dgm:prSet presAssocID="{76BA8D37-98AB-4479-8D6A-B0EF275C785A}" presName="rootConnector" presStyleLbl="node4" presStyleIdx="3" presStyleCnt="4"/>
      <dgm:spPr/>
      <dgm:t>
        <a:bodyPr/>
        <a:lstStyle/>
        <a:p>
          <a:endParaRPr lang="es-ES"/>
        </a:p>
      </dgm:t>
    </dgm:pt>
    <dgm:pt modelId="{6AB206D5-02CD-40B5-84E3-93299599DB70}" type="pres">
      <dgm:prSet presAssocID="{76BA8D37-98AB-4479-8D6A-B0EF275C785A}" presName="hierChild4" presStyleCnt="0"/>
      <dgm:spPr/>
    </dgm:pt>
    <dgm:pt modelId="{E7734EC6-2D08-4AB9-834B-E02F4EB4A7C5}" type="pres">
      <dgm:prSet presAssocID="{76BA8D37-98AB-4479-8D6A-B0EF275C785A}" presName="hierChild5" presStyleCnt="0"/>
      <dgm:spPr/>
    </dgm:pt>
    <dgm:pt modelId="{9A26E652-C336-465D-B7A7-59FF3904507A}" type="pres">
      <dgm:prSet presAssocID="{DB1C55FD-C75B-4487-819B-296D9C845E52}" presName="hierChild5" presStyleCnt="0"/>
      <dgm:spPr/>
    </dgm:pt>
    <dgm:pt modelId="{F616B126-769F-43D5-AD6E-D18BEE210F61}" type="pres">
      <dgm:prSet presAssocID="{10048A51-BD03-4D40-BB7A-70482B7E73E0}" presName="hierChild5" presStyleCnt="0"/>
      <dgm:spPr/>
    </dgm:pt>
    <dgm:pt modelId="{8B79E71A-BCFA-4161-9183-EBCD6E6C02CE}" type="pres">
      <dgm:prSet presAssocID="{7E56CB11-680C-4DF4-949B-5940FE96EAA9}" presName="hierChild5" presStyleCnt="0"/>
      <dgm:spPr/>
    </dgm:pt>
    <dgm:pt modelId="{3FD24D1E-B455-4CB9-9CBF-92AC0942589B}" type="pres">
      <dgm:prSet presAssocID="{DA836F1D-09C8-4929-9453-FB039BDDFAD7}" presName="hierChild3" presStyleCnt="0"/>
      <dgm:spPr/>
    </dgm:pt>
  </dgm:ptLst>
  <dgm:cxnLst>
    <dgm:cxn modelId="{356E328E-2F73-493D-B192-8F89C36318E6}" srcId="{10048A51-BD03-4D40-BB7A-70482B7E73E0}" destId="{31ECA3A1-8E85-461B-A4C8-4036BB6D033F}" srcOrd="1" destOrd="0" parTransId="{A0D4611D-C318-4E80-9A2D-A04B38901BE6}" sibTransId="{1CD6C664-7989-4E21-8D69-1CB6F93FEB0D}"/>
    <dgm:cxn modelId="{E5C25DE1-1859-46A2-8A7F-93EA4FBC01A7}" type="presOf" srcId="{9A23D1F0-C8F8-4A92-B41F-10B69B7942A2}" destId="{08116C82-1F7F-4553-B36F-E0A9E0BFDD23}" srcOrd="0" destOrd="0" presId="urn:microsoft.com/office/officeart/2005/8/layout/orgChart1"/>
    <dgm:cxn modelId="{96523517-D0B8-4F28-8E40-175D846537F0}" srcId="{7E56CB11-680C-4DF4-949B-5940FE96EAA9}" destId="{10048A51-BD03-4D40-BB7A-70482B7E73E0}" srcOrd="0" destOrd="0" parTransId="{A82F7E31-14AB-4484-916B-D0C9058B7D45}" sibTransId="{B2AD484B-E791-4008-B4E8-676DC26A2584}"/>
    <dgm:cxn modelId="{272B7DCB-C4CA-41C2-A37F-657CA5529304}" type="presOf" srcId="{76BA8D37-98AB-4479-8D6A-B0EF275C785A}" destId="{B55D6983-E4D6-4729-BAFB-A26A413694E7}" srcOrd="1" destOrd="0" presId="urn:microsoft.com/office/officeart/2005/8/layout/orgChart1"/>
    <dgm:cxn modelId="{0E777F6F-6124-4B85-8E50-C79555E28CFF}" type="presOf" srcId="{432F11FD-354F-4A80-A070-EAD6E43CFF57}" destId="{700DE1A7-F357-4FD7-993E-41C49C87D2B4}" srcOrd="0" destOrd="0" presId="urn:microsoft.com/office/officeart/2005/8/layout/orgChart1"/>
    <dgm:cxn modelId="{ED7EBD57-B883-4C6B-8A33-A359B5A8C6D8}" srcId="{DB1C55FD-C75B-4487-819B-296D9C845E52}" destId="{76BA8D37-98AB-4479-8D6A-B0EF275C785A}" srcOrd="0" destOrd="0" parTransId="{84AC55E6-FED2-45FC-8FD5-B2F2D323E6E2}" sibTransId="{DE85D97A-2EDA-404F-97A4-8B7D61F84E6A}"/>
    <dgm:cxn modelId="{684A3D9A-B728-4479-A675-3FE7CC4FA7DC}" type="presOf" srcId="{A0D4611D-C318-4E80-9A2D-A04B38901BE6}" destId="{8F85C50B-32B3-4B7B-AF0E-05053BC97E7A}" srcOrd="0" destOrd="0" presId="urn:microsoft.com/office/officeart/2005/8/layout/orgChart1"/>
    <dgm:cxn modelId="{6E2F2E51-4DA6-4DEC-9118-9A124DE56884}" type="presOf" srcId="{A47CDCAE-AB35-40D1-8810-744388413477}" destId="{CE21432B-A13C-423E-ADB1-F3D05B23AB6B}" srcOrd="0" destOrd="0" presId="urn:microsoft.com/office/officeart/2005/8/layout/orgChart1"/>
    <dgm:cxn modelId="{7DC1909C-BE7B-4D32-8125-B2F8B0C24BF9}" type="presOf" srcId="{10048A51-BD03-4D40-BB7A-70482B7E73E0}" destId="{5D55640D-174F-41E7-808D-E70CEBA3998B}" srcOrd="1" destOrd="0" presId="urn:microsoft.com/office/officeart/2005/8/layout/orgChart1"/>
    <dgm:cxn modelId="{1A5AAE47-C07E-4F62-BBDB-935AF795F7D3}" type="presOf" srcId="{A15E55B4-554E-42D5-B6B1-A50B5D179BC7}" destId="{37BFBE37-A64D-42B0-8014-BA93075C2C8A}" srcOrd="0" destOrd="0" presId="urn:microsoft.com/office/officeart/2005/8/layout/orgChart1"/>
    <dgm:cxn modelId="{03E5F52E-EB33-450B-9732-6D05420B2DDC}" srcId="{DA836F1D-09C8-4929-9453-FB039BDDFAD7}" destId="{7E56CB11-680C-4DF4-949B-5940FE96EAA9}" srcOrd="0" destOrd="0" parTransId="{80E12C4E-AA64-4655-A551-325C14C4E755}" sibTransId="{7C664E7F-61EC-41F5-B7C0-BA98B828F48A}"/>
    <dgm:cxn modelId="{D5C9B871-5D0F-47C7-88EA-EC3D6C7891EB}" type="presOf" srcId="{DA836F1D-09C8-4929-9453-FB039BDDFAD7}" destId="{F030CD04-BAC8-43C7-9BEA-BA7E4DA8C84F}" srcOrd="1" destOrd="0" presId="urn:microsoft.com/office/officeart/2005/8/layout/orgChart1"/>
    <dgm:cxn modelId="{CF9C06E0-6F44-4AE6-9A8E-8B8C9755FAAD}" type="presOf" srcId="{76BA8D37-98AB-4479-8D6A-B0EF275C785A}" destId="{8405F26A-F6A8-4416-A86B-EB4063BDA835}" srcOrd="0" destOrd="0" presId="urn:microsoft.com/office/officeart/2005/8/layout/orgChart1"/>
    <dgm:cxn modelId="{4220AFE3-03F8-4305-B146-3D78E0D6E26E}" type="presOf" srcId="{31ECA3A1-8E85-461B-A4C8-4036BB6D033F}" destId="{339AA329-1078-47DB-99B5-E2C487032895}" srcOrd="0" destOrd="0" presId="urn:microsoft.com/office/officeart/2005/8/layout/orgChart1"/>
    <dgm:cxn modelId="{FE73A748-A64C-4AAF-8445-41B90A761DBF}" type="presOf" srcId="{7E56CB11-680C-4DF4-949B-5940FE96EAA9}" destId="{37CDC864-5729-419E-9990-43DA45D501D1}" srcOrd="1" destOrd="0" presId="urn:microsoft.com/office/officeart/2005/8/layout/orgChart1"/>
    <dgm:cxn modelId="{89F24F54-EC13-4784-8877-85BB23D8FEB1}" type="presOf" srcId="{80E12C4E-AA64-4655-A551-325C14C4E755}" destId="{4DE8E0F5-F0D7-4AE4-8973-326B6E1964FE}" srcOrd="0" destOrd="0" presId="urn:microsoft.com/office/officeart/2005/8/layout/orgChart1"/>
    <dgm:cxn modelId="{CC534686-0B4F-4422-9502-0461A6779123}" type="presOf" srcId="{84AC55E6-FED2-45FC-8FD5-B2F2D323E6E2}" destId="{B10B7500-909D-465D-80A3-C8B809634576}" srcOrd="0" destOrd="0" presId="urn:microsoft.com/office/officeart/2005/8/layout/orgChart1"/>
    <dgm:cxn modelId="{C167AB5E-90A8-4393-941F-8000B716E144}" srcId="{10048A51-BD03-4D40-BB7A-70482B7E73E0}" destId="{DB1C55FD-C75B-4487-819B-296D9C845E52}" srcOrd="2" destOrd="0" parTransId="{432F11FD-354F-4A80-A070-EAD6E43CFF57}" sibTransId="{C84E3DDD-0EA1-4075-B119-E5476BF082DB}"/>
    <dgm:cxn modelId="{D02470B0-788B-41CE-AA60-005AED325738}" srcId="{10048A51-BD03-4D40-BB7A-70482B7E73E0}" destId="{9A23D1F0-C8F8-4A92-B41F-10B69B7942A2}" srcOrd="0" destOrd="0" parTransId="{A47CDCAE-AB35-40D1-8810-744388413477}" sibTransId="{07B368CA-18DF-4029-86CF-AE71B0D3D8FC}"/>
    <dgm:cxn modelId="{27C52496-0803-4E37-AD46-4DFBAEB9A47C}" type="presOf" srcId="{DB1C55FD-C75B-4487-819B-296D9C845E52}" destId="{16931491-2DC3-4046-AAD2-605BBDBFC197}" srcOrd="0" destOrd="0" presId="urn:microsoft.com/office/officeart/2005/8/layout/orgChart1"/>
    <dgm:cxn modelId="{0E2391C9-7A7B-46F2-9BA9-CE3BCCACF3FC}" type="presOf" srcId="{9A23D1F0-C8F8-4A92-B41F-10B69B7942A2}" destId="{20D71F95-7B65-495A-8438-56B9B3331218}" srcOrd="1" destOrd="0" presId="urn:microsoft.com/office/officeart/2005/8/layout/orgChart1"/>
    <dgm:cxn modelId="{5F930E32-9833-4551-905D-E3857B520D6E}" type="presOf" srcId="{7E56CB11-680C-4DF4-949B-5940FE96EAA9}" destId="{0602A1FB-FED3-4370-942D-9036FACC7D45}" srcOrd="0" destOrd="0" presId="urn:microsoft.com/office/officeart/2005/8/layout/orgChart1"/>
    <dgm:cxn modelId="{AA03FC38-7433-4B9E-98AE-F79D7A899D8D}" type="presOf" srcId="{10048A51-BD03-4D40-BB7A-70482B7E73E0}" destId="{29A863E3-F1C8-4D42-B752-FD8EA3B30D26}" srcOrd="0" destOrd="0" presId="urn:microsoft.com/office/officeart/2005/8/layout/orgChart1"/>
    <dgm:cxn modelId="{4E431578-B15E-4485-9631-9C43DB05F1A6}" type="presOf" srcId="{DB1C55FD-C75B-4487-819B-296D9C845E52}" destId="{163E57DA-EAAA-4C34-8727-36626303A38F}" srcOrd="1" destOrd="0" presId="urn:microsoft.com/office/officeart/2005/8/layout/orgChart1"/>
    <dgm:cxn modelId="{383434D7-25B4-453E-B064-D72B47E7EB12}" type="presOf" srcId="{31ECA3A1-8E85-461B-A4C8-4036BB6D033F}" destId="{012DAFAA-78D0-4DDE-8170-CB7DCFF98E9A}" srcOrd="1" destOrd="0" presId="urn:microsoft.com/office/officeart/2005/8/layout/orgChart1"/>
    <dgm:cxn modelId="{DAFF9B51-4FEE-4574-A33A-D568DAD7EA34}" type="presOf" srcId="{A82F7E31-14AB-4484-916B-D0C9058B7D45}" destId="{262D2083-C85A-412B-A43D-C44FDD296042}" srcOrd="0" destOrd="0" presId="urn:microsoft.com/office/officeart/2005/8/layout/orgChart1"/>
    <dgm:cxn modelId="{CD44C01D-DEBD-48A4-9FB6-07F0F6DB1BAE}" srcId="{A15E55B4-554E-42D5-B6B1-A50B5D179BC7}" destId="{DA836F1D-09C8-4929-9453-FB039BDDFAD7}" srcOrd="0" destOrd="0" parTransId="{362D456C-C48D-4634-8AAF-87A98EB41C6D}" sibTransId="{482296ED-F48A-4ECB-B360-DB1E05D585C4}"/>
    <dgm:cxn modelId="{1F8CC02B-2FE3-46EB-A721-BF7EF0CDAFEE}" type="presOf" srcId="{DA836F1D-09C8-4929-9453-FB039BDDFAD7}" destId="{32021941-FAFB-45B1-9B91-485ABDEE72D8}" srcOrd="0" destOrd="0" presId="urn:microsoft.com/office/officeart/2005/8/layout/orgChart1"/>
    <dgm:cxn modelId="{21F28DED-BB6A-45D1-9039-F1BB645D8522}" type="presParOf" srcId="{37BFBE37-A64D-42B0-8014-BA93075C2C8A}" destId="{513F1AE8-1932-4F98-945E-31758480B641}" srcOrd="0" destOrd="0" presId="urn:microsoft.com/office/officeart/2005/8/layout/orgChart1"/>
    <dgm:cxn modelId="{AD2E27FC-B89E-4A0B-8BF9-D961830E4E51}" type="presParOf" srcId="{513F1AE8-1932-4F98-945E-31758480B641}" destId="{82AD82C2-EAC0-418A-8B71-F1798F030471}" srcOrd="0" destOrd="0" presId="urn:microsoft.com/office/officeart/2005/8/layout/orgChart1"/>
    <dgm:cxn modelId="{2A902AE6-D512-4E8F-B374-288826770D9D}" type="presParOf" srcId="{82AD82C2-EAC0-418A-8B71-F1798F030471}" destId="{32021941-FAFB-45B1-9B91-485ABDEE72D8}" srcOrd="0" destOrd="0" presId="urn:microsoft.com/office/officeart/2005/8/layout/orgChart1"/>
    <dgm:cxn modelId="{839E6085-6611-48CC-979A-AE1602D328B2}" type="presParOf" srcId="{82AD82C2-EAC0-418A-8B71-F1798F030471}" destId="{F030CD04-BAC8-43C7-9BEA-BA7E4DA8C84F}" srcOrd="1" destOrd="0" presId="urn:microsoft.com/office/officeart/2005/8/layout/orgChart1"/>
    <dgm:cxn modelId="{70A42B14-FC27-45E1-82BF-F77FA27CDC51}" type="presParOf" srcId="{513F1AE8-1932-4F98-945E-31758480B641}" destId="{B8EF915D-4D0D-4F6B-93A8-632CB101FE72}" srcOrd="1" destOrd="0" presId="urn:microsoft.com/office/officeart/2005/8/layout/orgChart1"/>
    <dgm:cxn modelId="{E9C68038-46B1-4A2C-9678-F1E8FA940A69}" type="presParOf" srcId="{B8EF915D-4D0D-4F6B-93A8-632CB101FE72}" destId="{4DE8E0F5-F0D7-4AE4-8973-326B6E1964FE}" srcOrd="0" destOrd="0" presId="urn:microsoft.com/office/officeart/2005/8/layout/orgChart1"/>
    <dgm:cxn modelId="{764B0610-A435-4542-91B6-93EB4F13C115}" type="presParOf" srcId="{B8EF915D-4D0D-4F6B-93A8-632CB101FE72}" destId="{1EABD5F7-755E-41FB-9523-832FDD15CC91}" srcOrd="1" destOrd="0" presId="urn:microsoft.com/office/officeart/2005/8/layout/orgChart1"/>
    <dgm:cxn modelId="{220FB16C-CE34-442B-B381-47394A314068}" type="presParOf" srcId="{1EABD5F7-755E-41FB-9523-832FDD15CC91}" destId="{6B3DD8D8-2E65-4820-81D6-352B1E314340}" srcOrd="0" destOrd="0" presId="urn:microsoft.com/office/officeart/2005/8/layout/orgChart1"/>
    <dgm:cxn modelId="{A2048E5F-5ACA-4307-8EC7-769180E597AA}" type="presParOf" srcId="{6B3DD8D8-2E65-4820-81D6-352B1E314340}" destId="{0602A1FB-FED3-4370-942D-9036FACC7D45}" srcOrd="0" destOrd="0" presId="urn:microsoft.com/office/officeart/2005/8/layout/orgChart1"/>
    <dgm:cxn modelId="{24A9805F-3DBE-4F10-A9E4-565F342AEE2A}" type="presParOf" srcId="{6B3DD8D8-2E65-4820-81D6-352B1E314340}" destId="{37CDC864-5729-419E-9990-43DA45D501D1}" srcOrd="1" destOrd="0" presId="urn:microsoft.com/office/officeart/2005/8/layout/orgChart1"/>
    <dgm:cxn modelId="{8379A720-4783-4DE4-9BBE-3E323828E6DB}" type="presParOf" srcId="{1EABD5F7-755E-41FB-9523-832FDD15CC91}" destId="{44EB1652-05E1-4DE9-AF98-E1ED6E476316}" srcOrd="1" destOrd="0" presId="urn:microsoft.com/office/officeart/2005/8/layout/orgChart1"/>
    <dgm:cxn modelId="{6A403725-3341-4201-A0E5-40736139EF53}" type="presParOf" srcId="{44EB1652-05E1-4DE9-AF98-E1ED6E476316}" destId="{262D2083-C85A-412B-A43D-C44FDD296042}" srcOrd="0" destOrd="0" presId="urn:microsoft.com/office/officeart/2005/8/layout/orgChart1"/>
    <dgm:cxn modelId="{5F5C34DA-E867-47E6-803D-B2BD68F08F7A}" type="presParOf" srcId="{44EB1652-05E1-4DE9-AF98-E1ED6E476316}" destId="{EB4C2E43-AC00-45AA-B46B-FDB4F20E8DB6}" srcOrd="1" destOrd="0" presId="urn:microsoft.com/office/officeart/2005/8/layout/orgChart1"/>
    <dgm:cxn modelId="{7668B9A0-44A8-4AF7-B384-587882159582}" type="presParOf" srcId="{EB4C2E43-AC00-45AA-B46B-FDB4F20E8DB6}" destId="{E7F1A5F7-F9ED-489A-8E38-CC29E032BC6E}" srcOrd="0" destOrd="0" presId="urn:microsoft.com/office/officeart/2005/8/layout/orgChart1"/>
    <dgm:cxn modelId="{1AE6A950-8884-4E49-8E4C-ED74A65C8A57}" type="presParOf" srcId="{E7F1A5F7-F9ED-489A-8E38-CC29E032BC6E}" destId="{29A863E3-F1C8-4D42-B752-FD8EA3B30D26}" srcOrd="0" destOrd="0" presId="urn:microsoft.com/office/officeart/2005/8/layout/orgChart1"/>
    <dgm:cxn modelId="{39781C49-7B9E-41B5-9704-53B4B7753C7D}" type="presParOf" srcId="{E7F1A5F7-F9ED-489A-8E38-CC29E032BC6E}" destId="{5D55640D-174F-41E7-808D-E70CEBA3998B}" srcOrd="1" destOrd="0" presId="urn:microsoft.com/office/officeart/2005/8/layout/orgChart1"/>
    <dgm:cxn modelId="{47803F28-C6B7-4F5F-A8A6-DB0BDEAD56CF}" type="presParOf" srcId="{EB4C2E43-AC00-45AA-B46B-FDB4F20E8DB6}" destId="{1D0358F7-F14F-4CA0-8615-393B2408B87C}" srcOrd="1" destOrd="0" presId="urn:microsoft.com/office/officeart/2005/8/layout/orgChart1"/>
    <dgm:cxn modelId="{1CA41FDF-903F-461E-B89F-D28E4D99E11F}" type="presParOf" srcId="{1D0358F7-F14F-4CA0-8615-393B2408B87C}" destId="{CE21432B-A13C-423E-ADB1-F3D05B23AB6B}" srcOrd="0" destOrd="0" presId="urn:microsoft.com/office/officeart/2005/8/layout/orgChart1"/>
    <dgm:cxn modelId="{7F449419-B6AE-4A23-82DB-7BA0D395B440}" type="presParOf" srcId="{1D0358F7-F14F-4CA0-8615-393B2408B87C}" destId="{14ABFB9B-ACFA-4BAF-81EE-E5D4C12F3DDE}" srcOrd="1" destOrd="0" presId="urn:microsoft.com/office/officeart/2005/8/layout/orgChart1"/>
    <dgm:cxn modelId="{DBCB0DE3-161C-4F2D-A9A5-FA09FC4111A1}" type="presParOf" srcId="{14ABFB9B-ACFA-4BAF-81EE-E5D4C12F3DDE}" destId="{45EF961C-59D2-47A2-ACC1-30D809503EE6}" srcOrd="0" destOrd="0" presId="urn:microsoft.com/office/officeart/2005/8/layout/orgChart1"/>
    <dgm:cxn modelId="{89071813-6457-4790-BCE0-D8F150F8C0B4}" type="presParOf" srcId="{45EF961C-59D2-47A2-ACC1-30D809503EE6}" destId="{08116C82-1F7F-4553-B36F-E0A9E0BFDD23}" srcOrd="0" destOrd="0" presId="urn:microsoft.com/office/officeart/2005/8/layout/orgChart1"/>
    <dgm:cxn modelId="{A143F5D8-5304-477E-A779-2B592031F2EA}" type="presParOf" srcId="{45EF961C-59D2-47A2-ACC1-30D809503EE6}" destId="{20D71F95-7B65-495A-8438-56B9B3331218}" srcOrd="1" destOrd="0" presId="urn:microsoft.com/office/officeart/2005/8/layout/orgChart1"/>
    <dgm:cxn modelId="{166CF06E-B06D-41D0-852D-6301584DC165}" type="presParOf" srcId="{14ABFB9B-ACFA-4BAF-81EE-E5D4C12F3DDE}" destId="{C434B16A-F9DE-4C2D-882C-1EB41C88D334}" srcOrd="1" destOrd="0" presId="urn:microsoft.com/office/officeart/2005/8/layout/orgChart1"/>
    <dgm:cxn modelId="{60E2B8B6-EF4F-4441-879B-1E20564153DF}" type="presParOf" srcId="{14ABFB9B-ACFA-4BAF-81EE-E5D4C12F3DDE}" destId="{5D86844E-5037-4947-A234-232183E32BB8}" srcOrd="2" destOrd="0" presId="urn:microsoft.com/office/officeart/2005/8/layout/orgChart1"/>
    <dgm:cxn modelId="{355A33B2-35BF-4CBA-8DBF-483F619614B5}" type="presParOf" srcId="{1D0358F7-F14F-4CA0-8615-393B2408B87C}" destId="{8F85C50B-32B3-4B7B-AF0E-05053BC97E7A}" srcOrd="2" destOrd="0" presId="urn:microsoft.com/office/officeart/2005/8/layout/orgChart1"/>
    <dgm:cxn modelId="{5ECBF540-7BCA-488D-8A20-A5B7DFD4B215}" type="presParOf" srcId="{1D0358F7-F14F-4CA0-8615-393B2408B87C}" destId="{E3B65731-C923-47A6-A726-9C79AA2F6607}" srcOrd="3" destOrd="0" presId="urn:microsoft.com/office/officeart/2005/8/layout/orgChart1"/>
    <dgm:cxn modelId="{A23FCE21-6B53-453C-9D21-BA1F5A7E5ADC}" type="presParOf" srcId="{E3B65731-C923-47A6-A726-9C79AA2F6607}" destId="{C1260A96-654A-45B1-850D-F073DE0FA329}" srcOrd="0" destOrd="0" presId="urn:microsoft.com/office/officeart/2005/8/layout/orgChart1"/>
    <dgm:cxn modelId="{8B8CD8BD-6061-448F-8464-D3A022E13F07}" type="presParOf" srcId="{C1260A96-654A-45B1-850D-F073DE0FA329}" destId="{339AA329-1078-47DB-99B5-E2C487032895}" srcOrd="0" destOrd="0" presId="urn:microsoft.com/office/officeart/2005/8/layout/orgChart1"/>
    <dgm:cxn modelId="{6789D7CF-7AD5-43B3-AD29-B17F79A1F5F7}" type="presParOf" srcId="{C1260A96-654A-45B1-850D-F073DE0FA329}" destId="{012DAFAA-78D0-4DDE-8170-CB7DCFF98E9A}" srcOrd="1" destOrd="0" presId="urn:microsoft.com/office/officeart/2005/8/layout/orgChart1"/>
    <dgm:cxn modelId="{98F15EF6-6890-4813-99C5-B4C88302023D}" type="presParOf" srcId="{E3B65731-C923-47A6-A726-9C79AA2F6607}" destId="{8B3EFC68-637E-47A3-8E81-DAB70ED33DD9}" srcOrd="1" destOrd="0" presId="urn:microsoft.com/office/officeart/2005/8/layout/orgChart1"/>
    <dgm:cxn modelId="{DDDE2AA5-8342-4F34-BC5C-453A4FC701B7}" type="presParOf" srcId="{E3B65731-C923-47A6-A726-9C79AA2F6607}" destId="{EB3216A1-5B29-4719-86C6-F187FC8EB1AF}" srcOrd="2" destOrd="0" presId="urn:microsoft.com/office/officeart/2005/8/layout/orgChart1"/>
    <dgm:cxn modelId="{263F1EAB-3FB6-4D2E-A8EB-B0D696586751}" type="presParOf" srcId="{1D0358F7-F14F-4CA0-8615-393B2408B87C}" destId="{700DE1A7-F357-4FD7-993E-41C49C87D2B4}" srcOrd="4" destOrd="0" presId="urn:microsoft.com/office/officeart/2005/8/layout/orgChart1"/>
    <dgm:cxn modelId="{CF4326F8-8FE2-471B-BD0A-2490CEFFB1AC}" type="presParOf" srcId="{1D0358F7-F14F-4CA0-8615-393B2408B87C}" destId="{3B14268F-1202-45AF-875F-F59B1487FEBB}" srcOrd="5" destOrd="0" presId="urn:microsoft.com/office/officeart/2005/8/layout/orgChart1"/>
    <dgm:cxn modelId="{F93A206C-B52B-4D4D-A204-627C9B02240C}" type="presParOf" srcId="{3B14268F-1202-45AF-875F-F59B1487FEBB}" destId="{3FB74D85-0BC2-4C65-B5BA-9D3955BA109B}" srcOrd="0" destOrd="0" presId="urn:microsoft.com/office/officeart/2005/8/layout/orgChart1"/>
    <dgm:cxn modelId="{497C6072-E82A-4D8E-9307-26F8F3F1E3F2}" type="presParOf" srcId="{3FB74D85-0BC2-4C65-B5BA-9D3955BA109B}" destId="{16931491-2DC3-4046-AAD2-605BBDBFC197}" srcOrd="0" destOrd="0" presId="urn:microsoft.com/office/officeart/2005/8/layout/orgChart1"/>
    <dgm:cxn modelId="{6BE481B2-7EA7-4E58-97E9-CE8DB13B7A3A}" type="presParOf" srcId="{3FB74D85-0BC2-4C65-B5BA-9D3955BA109B}" destId="{163E57DA-EAAA-4C34-8727-36626303A38F}" srcOrd="1" destOrd="0" presId="urn:microsoft.com/office/officeart/2005/8/layout/orgChart1"/>
    <dgm:cxn modelId="{B840B78E-A940-4D9C-AE85-EB7C3B25130F}" type="presParOf" srcId="{3B14268F-1202-45AF-875F-F59B1487FEBB}" destId="{C01396B8-DF88-492A-B895-F129C6A501B5}" srcOrd="1" destOrd="0" presId="urn:microsoft.com/office/officeart/2005/8/layout/orgChart1"/>
    <dgm:cxn modelId="{A4F0615C-2248-461A-9866-128A9E500F9A}" type="presParOf" srcId="{C01396B8-DF88-492A-B895-F129C6A501B5}" destId="{B10B7500-909D-465D-80A3-C8B809634576}" srcOrd="0" destOrd="0" presId="urn:microsoft.com/office/officeart/2005/8/layout/orgChart1"/>
    <dgm:cxn modelId="{1D1E0D1F-5DD3-4050-8D12-27A7C6D52F86}" type="presParOf" srcId="{C01396B8-DF88-492A-B895-F129C6A501B5}" destId="{AAAF04C3-645B-4066-A6D8-0B3F79034051}" srcOrd="1" destOrd="0" presId="urn:microsoft.com/office/officeart/2005/8/layout/orgChart1"/>
    <dgm:cxn modelId="{3892659C-95D9-4DD6-A8B9-AAADE2B957E0}" type="presParOf" srcId="{AAAF04C3-645B-4066-A6D8-0B3F79034051}" destId="{BB9BBCE4-FE89-444D-BC58-5047831BF6A4}" srcOrd="0" destOrd="0" presId="urn:microsoft.com/office/officeart/2005/8/layout/orgChart1"/>
    <dgm:cxn modelId="{9E84828D-2873-4563-ACC6-B827BEE381A6}" type="presParOf" srcId="{BB9BBCE4-FE89-444D-BC58-5047831BF6A4}" destId="{8405F26A-F6A8-4416-A86B-EB4063BDA835}" srcOrd="0" destOrd="0" presId="urn:microsoft.com/office/officeart/2005/8/layout/orgChart1"/>
    <dgm:cxn modelId="{F89CE46F-792C-4BD4-BEB7-86939BC0D471}" type="presParOf" srcId="{BB9BBCE4-FE89-444D-BC58-5047831BF6A4}" destId="{B55D6983-E4D6-4729-BAFB-A26A413694E7}" srcOrd="1" destOrd="0" presId="urn:microsoft.com/office/officeart/2005/8/layout/orgChart1"/>
    <dgm:cxn modelId="{AEC85BBD-0CD4-4745-B861-BC26B4E4BED3}" type="presParOf" srcId="{AAAF04C3-645B-4066-A6D8-0B3F79034051}" destId="{6AB206D5-02CD-40B5-84E3-93299599DB70}" srcOrd="1" destOrd="0" presId="urn:microsoft.com/office/officeart/2005/8/layout/orgChart1"/>
    <dgm:cxn modelId="{6760D25C-1496-45EB-A6C1-103F1EAEF567}" type="presParOf" srcId="{AAAF04C3-645B-4066-A6D8-0B3F79034051}" destId="{E7734EC6-2D08-4AB9-834B-E02F4EB4A7C5}" srcOrd="2" destOrd="0" presId="urn:microsoft.com/office/officeart/2005/8/layout/orgChart1"/>
    <dgm:cxn modelId="{0301DCFF-8693-44F1-86C0-AB22C2874E0B}" type="presParOf" srcId="{3B14268F-1202-45AF-875F-F59B1487FEBB}" destId="{9A26E652-C336-465D-B7A7-59FF3904507A}" srcOrd="2" destOrd="0" presId="urn:microsoft.com/office/officeart/2005/8/layout/orgChart1"/>
    <dgm:cxn modelId="{9FF3B673-EA33-49C8-B514-2854A0CA3DB1}" type="presParOf" srcId="{EB4C2E43-AC00-45AA-B46B-FDB4F20E8DB6}" destId="{F616B126-769F-43D5-AD6E-D18BEE210F61}" srcOrd="2" destOrd="0" presId="urn:microsoft.com/office/officeart/2005/8/layout/orgChart1"/>
    <dgm:cxn modelId="{41ED9D3B-7C2D-4F11-B020-F576E90D4C6F}" type="presParOf" srcId="{1EABD5F7-755E-41FB-9523-832FDD15CC91}" destId="{8B79E71A-BCFA-4161-9183-EBCD6E6C02CE}" srcOrd="2" destOrd="0" presId="urn:microsoft.com/office/officeart/2005/8/layout/orgChart1"/>
    <dgm:cxn modelId="{507A8AA0-8E85-428F-AD20-0BB8CCD39514}" type="presParOf" srcId="{513F1AE8-1932-4F98-945E-31758480B641}" destId="{3FD24D1E-B455-4CB9-9CBF-92AC0942589B}"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0B7500-909D-465D-80A3-C8B809634576}">
      <dsp:nvSpPr>
        <dsp:cNvPr id="0" name=""/>
        <dsp:cNvSpPr/>
      </dsp:nvSpPr>
      <dsp:spPr>
        <a:xfrm>
          <a:off x="4874044" y="5506464"/>
          <a:ext cx="587600" cy="254175"/>
        </a:xfrm>
        <a:custGeom>
          <a:avLst/>
          <a:gdLst/>
          <a:ahLst/>
          <a:cxnLst/>
          <a:rect l="0" t="0" r="0" b="0"/>
          <a:pathLst>
            <a:path>
              <a:moveTo>
                <a:pt x="0" y="254175"/>
              </a:moveTo>
              <a:lnTo>
                <a:pt x="587600" y="0"/>
              </a:lnTo>
            </a:path>
          </a:pathLst>
        </a:custGeom>
        <a:noFill/>
        <a:ln w="25400" cap="flat" cmpd="sng" algn="ctr">
          <a:noFill/>
          <a:prstDash val="solid"/>
        </a:ln>
        <a:effectLst/>
      </dsp:spPr>
      <dsp:style>
        <a:lnRef idx="2">
          <a:scrgbClr r="0" g="0" b="0"/>
        </a:lnRef>
        <a:fillRef idx="0">
          <a:scrgbClr r="0" g="0" b="0"/>
        </a:fillRef>
        <a:effectRef idx="0">
          <a:scrgbClr r="0" g="0" b="0"/>
        </a:effectRef>
        <a:fontRef idx="minor"/>
      </dsp:style>
    </dsp:sp>
    <dsp:sp modelId="{700DE1A7-F357-4FD7-993E-41C49C87D2B4}">
      <dsp:nvSpPr>
        <dsp:cNvPr id="0" name=""/>
        <dsp:cNvSpPr/>
      </dsp:nvSpPr>
      <dsp:spPr>
        <a:xfrm>
          <a:off x="3375440" y="4698158"/>
          <a:ext cx="2238654" cy="137418"/>
        </a:xfrm>
        <a:custGeom>
          <a:avLst/>
          <a:gdLst/>
          <a:ahLst/>
          <a:cxnLst/>
          <a:rect l="0" t="0" r="0" b="0"/>
          <a:pathLst>
            <a:path>
              <a:moveTo>
                <a:pt x="0" y="0"/>
              </a:moveTo>
              <a:lnTo>
                <a:pt x="2238654" y="0"/>
              </a:lnTo>
              <a:lnTo>
                <a:pt x="2238654" y="137418"/>
              </a:lnTo>
            </a:path>
          </a:pathLst>
        </a:custGeom>
        <a:noFill/>
        <a:ln w="25400" cap="flat" cmpd="sng" algn="ctr">
          <a:solidFill>
            <a:schemeClr val="accent2">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5C50B-32B3-4B7B-AF0E-05053BC97E7A}">
      <dsp:nvSpPr>
        <dsp:cNvPr id="0" name=""/>
        <dsp:cNvSpPr/>
      </dsp:nvSpPr>
      <dsp:spPr>
        <a:xfrm>
          <a:off x="3329720" y="4698158"/>
          <a:ext cx="91440" cy="137418"/>
        </a:xfrm>
        <a:custGeom>
          <a:avLst/>
          <a:gdLst/>
          <a:ahLst/>
          <a:cxnLst/>
          <a:rect l="0" t="0" r="0" b="0"/>
          <a:pathLst>
            <a:path>
              <a:moveTo>
                <a:pt x="45720" y="0"/>
              </a:moveTo>
              <a:lnTo>
                <a:pt x="45720" y="137418"/>
              </a:lnTo>
            </a:path>
          </a:pathLst>
        </a:custGeom>
        <a:noFill/>
        <a:ln w="25400" cap="flat" cmpd="sng" algn="ctr">
          <a:solidFill>
            <a:schemeClr val="accent2">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21432B-A13C-423E-ADB1-F3D05B23AB6B}">
      <dsp:nvSpPr>
        <dsp:cNvPr id="0" name=""/>
        <dsp:cNvSpPr/>
      </dsp:nvSpPr>
      <dsp:spPr>
        <a:xfrm>
          <a:off x="1136786" y="4698158"/>
          <a:ext cx="2238654" cy="137418"/>
        </a:xfrm>
        <a:custGeom>
          <a:avLst/>
          <a:gdLst/>
          <a:ahLst/>
          <a:cxnLst/>
          <a:rect l="0" t="0" r="0" b="0"/>
          <a:pathLst>
            <a:path>
              <a:moveTo>
                <a:pt x="2238654" y="0"/>
              </a:moveTo>
              <a:lnTo>
                <a:pt x="0" y="0"/>
              </a:lnTo>
              <a:lnTo>
                <a:pt x="0" y="137418"/>
              </a:lnTo>
            </a:path>
          </a:pathLst>
        </a:custGeom>
        <a:noFill/>
        <a:ln w="25400" cap="flat" cmpd="sng" algn="ctr">
          <a:solidFill>
            <a:schemeClr val="accent2">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2D2083-C85A-412B-A43D-C44FDD296042}">
      <dsp:nvSpPr>
        <dsp:cNvPr id="0" name=""/>
        <dsp:cNvSpPr/>
      </dsp:nvSpPr>
      <dsp:spPr>
        <a:xfrm>
          <a:off x="3329720" y="3384567"/>
          <a:ext cx="91440" cy="388526"/>
        </a:xfrm>
        <a:custGeom>
          <a:avLst/>
          <a:gdLst/>
          <a:ahLst/>
          <a:cxnLst/>
          <a:rect l="0" t="0" r="0" b="0"/>
          <a:pathLst>
            <a:path>
              <a:moveTo>
                <a:pt x="45720" y="0"/>
              </a:moveTo>
              <a:lnTo>
                <a:pt x="45720" y="388526"/>
              </a:lnTo>
            </a:path>
          </a:pathLst>
        </a:custGeom>
        <a:noFill/>
        <a:ln w="25400"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E8E0F5-F0D7-4AE4-8973-326B6E1964FE}">
      <dsp:nvSpPr>
        <dsp:cNvPr id="0" name=""/>
        <dsp:cNvSpPr/>
      </dsp:nvSpPr>
      <dsp:spPr>
        <a:xfrm>
          <a:off x="3329720" y="927431"/>
          <a:ext cx="91440" cy="1532072"/>
        </a:xfrm>
        <a:custGeom>
          <a:avLst/>
          <a:gdLst/>
          <a:ahLst/>
          <a:cxnLst/>
          <a:rect l="0" t="0" r="0" b="0"/>
          <a:pathLst>
            <a:path>
              <a:moveTo>
                <a:pt x="126663" y="0"/>
              </a:moveTo>
              <a:lnTo>
                <a:pt x="126663" y="1337808"/>
              </a:lnTo>
              <a:lnTo>
                <a:pt x="45720" y="1337808"/>
              </a:lnTo>
              <a:lnTo>
                <a:pt x="45720" y="153207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021941-FAFB-45B1-9B91-485ABDEE72D8}">
      <dsp:nvSpPr>
        <dsp:cNvPr id="0" name=""/>
        <dsp:cNvSpPr/>
      </dsp:nvSpPr>
      <dsp:spPr>
        <a:xfrm>
          <a:off x="2531320" y="2368"/>
          <a:ext cx="1850127" cy="925063"/>
        </a:xfrm>
        <a:prstGeom prst="ellipse">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t>Shareholders</a:t>
          </a:r>
          <a:r>
            <a:rPr lang="es-ES" sz="1800" kern="1200" dirty="0" smtClean="0"/>
            <a:t> </a:t>
          </a:r>
          <a:r>
            <a:rPr lang="es-ES" sz="1800" kern="1200" dirty="0" err="1" smtClean="0"/>
            <a:t>individuals</a:t>
          </a:r>
          <a:endParaRPr lang="es-ES" sz="1800" kern="1200" dirty="0"/>
        </a:p>
      </dsp:txBody>
      <dsp:txXfrm>
        <a:off x="2531320" y="2368"/>
        <a:ext cx="1850127" cy="925063"/>
      </dsp:txXfrm>
    </dsp:sp>
    <dsp:sp modelId="{0602A1FB-FED3-4370-942D-9036FACC7D45}">
      <dsp:nvSpPr>
        <dsp:cNvPr id="0" name=""/>
        <dsp:cNvSpPr/>
      </dsp:nvSpPr>
      <dsp:spPr>
        <a:xfrm>
          <a:off x="2450377" y="2459503"/>
          <a:ext cx="1850127" cy="925063"/>
        </a:xfrm>
        <a:prstGeom prst="rect">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t>ETVE</a:t>
          </a:r>
        </a:p>
        <a:p>
          <a:pPr lvl="0" algn="ctr" defTabSz="800100">
            <a:lnSpc>
              <a:spcPct val="90000"/>
            </a:lnSpc>
            <a:spcBef>
              <a:spcPct val="0"/>
            </a:spcBef>
            <a:spcAft>
              <a:spcPct val="35000"/>
            </a:spcAft>
          </a:pPr>
          <a:r>
            <a:rPr lang="es-ES" sz="1800" kern="1200" dirty="0" smtClean="0"/>
            <a:t>(</a:t>
          </a:r>
          <a:r>
            <a:rPr lang="es-ES" sz="1800" kern="1200" dirty="0" err="1" smtClean="0"/>
            <a:t>Spain</a:t>
          </a:r>
          <a:r>
            <a:rPr lang="es-ES" sz="1800" kern="1200" dirty="0" smtClean="0"/>
            <a:t>)</a:t>
          </a:r>
          <a:endParaRPr lang="es-ES" sz="1800" kern="1200" dirty="0"/>
        </a:p>
      </dsp:txBody>
      <dsp:txXfrm>
        <a:off x="2450377" y="2459503"/>
        <a:ext cx="1850127" cy="925063"/>
      </dsp:txXfrm>
    </dsp:sp>
    <dsp:sp modelId="{29A863E3-F1C8-4D42-B752-FD8EA3B30D26}">
      <dsp:nvSpPr>
        <dsp:cNvPr id="0" name=""/>
        <dsp:cNvSpPr/>
      </dsp:nvSpPr>
      <dsp:spPr>
        <a:xfrm>
          <a:off x="2450377" y="3773094"/>
          <a:ext cx="1850127" cy="925063"/>
        </a:xfrm>
        <a:prstGeom prst="rect">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t>Manufacturing</a:t>
          </a:r>
          <a:r>
            <a:rPr lang="es-ES" sz="1800" kern="1200" dirty="0" smtClean="0"/>
            <a:t> </a:t>
          </a:r>
          <a:r>
            <a:rPr lang="es-ES" sz="1800" kern="1200" dirty="0" err="1" smtClean="0"/>
            <a:t>Co.</a:t>
          </a:r>
          <a:endParaRPr lang="es-ES" sz="1800" kern="1200" dirty="0"/>
        </a:p>
      </dsp:txBody>
      <dsp:txXfrm>
        <a:off x="2450377" y="3773094"/>
        <a:ext cx="1850127" cy="925063"/>
      </dsp:txXfrm>
    </dsp:sp>
    <dsp:sp modelId="{08116C82-1F7F-4553-B36F-E0A9E0BFDD23}">
      <dsp:nvSpPr>
        <dsp:cNvPr id="0" name=""/>
        <dsp:cNvSpPr/>
      </dsp:nvSpPr>
      <dsp:spPr>
        <a:xfrm>
          <a:off x="211723" y="4835576"/>
          <a:ext cx="1850127" cy="925063"/>
        </a:xfrm>
        <a:prstGeom prst="rect">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t>Affiliated</a:t>
          </a:r>
          <a:r>
            <a:rPr lang="es-ES" sz="1800" kern="1200" dirty="0" smtClean="0"/>
            <a:t> </a:t>
          </a:r>
          <a:r>
            <a:rPr lang="es-ES" sz="1800" kern="1200" dirty="0" err="1" smtClean="0"/>
            <a:t>entity</a:t>
          </a:r>
          <a:endParaRPr lang="es-ES" sz="1800" kern="1200" dirty="0"/>
        </a:p>
      </dsp:txBody>
      <dsp:txXfrm>
        <a:off x="211723" y="4835576"/>
        <a:ext cx="1850127" cy="925063"/>
      </dsp:txXfrm>
    </dsp:sp>
    <dsp:sp modelId="{339AA329-1078-47DB-99B5-E2C487032895}">
      <dsp:nvSpPr>
        <dsp:cNvPr id="0" name=""/>
        <dsp:cNvSpPr/>
      </dsp:nvSpPr>
      <dsp:spPr>
        <a:xfrm>
          <a:off x="2450377" y="4835576"/>
          <a:ext cx="1850127" cy="925063"/>
        </a:xfrm>
        <a:prstGeom prst="rect">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t>Affiliated</a:t>
          </a:r>
          <a:r>
            <a:rPr lang="es-ES" sz="1800" kern="1200" dirty="0" smtClean="0"/>
            <a:t> </a:t>
          </a:r>
          <a:r>
            <a:rPr lang="es-ES" sz="1800" kern="1200" dirty="0" err="1" smtClean="0"/>
            <a:t>entity</a:t>
          </a:r>
          <a:endParaRPr lang="es-CR" sz="1800" kern="1200" dirty="0"/>
        </a:p>
      </dsp:txBody>
      <dsp:txXfrm>
        <a:off x="2450377" y="4835576"/>
        <a:ext cx="1850127" cy="925063"/>
      </dsp:txXfrm>
    </dsp:sp>
    <dsp:sp modelId="{16931491-2DC3-4046-AAD2-605BBDBFC197}">
      <dsp:nvSpPr>
        <dsp:cNvPr id="0" name=""/>
        <dsp:cNvSpPr/>
      </dsp:nvSpPr>
      <dsp:spPr>
        <a:xfrm>
          <a:off x="4689031" y="4835576"/>
          <a:ext cx="1850127" cy="925063"/>
        </a:xfrm>
        <a:prstGeom prst="rect">
          <a:avLst/>
        </a:prstGeom>
        <a:solidFill>
          <a:schemeClr val="tx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t>Affiliated</a:t>
          </a:r>
          <a:r>
            <a:rPr lang="es-ES" sz="1800" kern="1200" dirty="0" smtClean="0"/>
            <a:t> </a:t>
          </a:r>
          <a:r>
            <a:rPr lang="es-ES" sz="1800" kern="1200" dirty="0" err="1" smtClean="0"/>
            <a:t>entity</a:t>
          </a:r>
          <a:endParaRPr lang="es-ES" sz="1800" kern="1200" dirty="0"/>
        </a:p>
      </dsp:txBody>
      <dsp:txXfrm>
        <a:off x="4689031" y="4835576"/>
        <a:ext cx="1850127" cy="925063"/>
      </dsp:txXfrm>
    </dsp:sp>
    <dsp:sp modelId="{8405F26A-F6A8-4416-A86B-EB4063BDA835}">
      <dsp:nvSpPr>
        <dsp:cNvPr id="0" name=""/>
        <dsp:cNvSpPr/>
      </dsp:nvSpPr>
      <dsp:spPr>
        <a:xfrm>
          <a:off x="5461644" y="5255693"/>
          <a:ext cx="1110057" cy="501541"/>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ES" sz="1800" b="0" kern="1200" baseline="0" dirty="0">
            <a:solidFill>
              <a:schemeClr val="accent3"/>
            </a:solidFill>
            <a:effectLst/>
          </a:endParaRPr>
        </a:p>
      </dsp:txBody>
      <dsp:txXfrm>
        <a:off x="5461644" y="5255693"/>
        <a:ext cx="1110057" cy="50154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8D37F-E576-426F-8ED3-91BEB9B8C25E}" type="datetimeFigureOut">
              <a:rPr lang="es-CR" smtClean="0"/>
              <a:pPr/>
              <a:t>23/7/2016</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869FC-0FD4-4412-A51B-528EB8E40AB4}" type="slidenum">
              <a:rPr lang="es-CR" smtClean="0"/>
              <a:pPr/>
              <a:t>‹Nº›</a:t>
            </a:fld>
            <a:endParaRPr lang="es-C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R"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42392D-D70B-4630-B62A-6528AB64B7CC}" type="slidenum">
              <a:rPr lang="es-ES"/>
              <a:pPr/>
              <a:t>5</a:t>
            </a:fld>
            <a:endParaRPr lang="es-ES"/>
          </a:p>
        </p:txBody>
      </p:sp>
    </p:spTree>
    <p:extLst>
      <p:ext uri="{BB962C8B-B14F-4D97-AF65-F5344CB8AC3E}">
        <p14:creationId xmlns:p14="http://schemas.microsoft.com/office/powerpoint/2010/main" xmlns="" val="267020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R"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42392D-D70B-4630-B62A-6528AB64B7CC}" type="slidenum">
              <a:rPr lang="es-ES"/>
              <a:pPr/>
              <a:t>12</a:t>
            </a:fld>
            <a:endParaRPr lang="es-ES"/>
          </a:p>
        </p:txBody>
      </p:sp>
    </p:spTree>
    <p:extLst>
      <p:ext uri="{BB962C8B-B14F-4D97-AF65-F5344CB8AC3E}">
        <p14:creationId xmlns:p14="http://schemas.microsoft.com/office/powerpoint/2010/main" xmlns="" val="267020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CR"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2CFB9F-97A2-4577-BB52-E3DB41FDD741}" type="slidenum">
              <a:rPr lang="es-ES" smtClean="0"/>
              <a:pPr/>
              <a:t>13</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R"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42392D-D70B-4630-B62A-6528AB64B7CC}" type="slidenum">
              <a:rPr lang="es-ES"/>
              <a:pPr/>
              <a:t>14</a:t>
            </a:fld>
            <a:endParaRPr lang="es-ES"/>
          </a:p>
        </p:txBody>
      </p:sp>
    </p:spTree>
    <p:extLst>
      <p:ext uri="{BB962C8B-B14F-4D97-AF65-F5344CB8AC3E}">
        <p14:creationId xmlns:p14="http://schemas.microsoft.com/office/powerpoint/2010/main" xmlns="" val="706420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R"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42392D-D70B-4630-B62A-6528AB64B7CC}" type="slidenum">
              <a:rPr lang="es-ES"/>
              <a:pPr/>
              <a:t>15</a:t>
            </a:fld>
            <a:endParaRPr lang="es-ES"/>
          </a:p>
        </p:txBody>
      </p:sp>
    </p:spTree>
    <p:extLst>
      <p:ext uri="{BB962C8B-B14F-4D97-AF65-F5344CB8AC3E}">
        <p14:creationId xmlns:p14="http://schemas.microsoft.com/office/powerpoint/2010/main" xmlns="" val="267020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R"/>
          </a:p>
        </p:txBody>
      </p:sp>
      <p:sp>
        <p:nvSpPr>
          <p:cNvPr id="4" name="3 Marcador de fecha"/>
          <p:cNvSpPr>
            <a:spLocks noGrp="1"/>
          </p:cNvSpPr>
          <p:nvPr>
            <p:ph type="dt" sz="half" idx="10"/>
          </p:nvPr>
        </p:nvSpPr>
        <p:spPr/>
        <p:txBody>
          <a:bodyPr/>
          <a:lstStyle/>
          <a:p>
            <a:fld id="{4FA07F74-F12D-431F-83AE-F066C71AD58D}" type="datetime1">
              <a:rPr lang="es-CR" smtClean="0"/>
              <a:pPr/>
              <a:t>23/7/2016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98EEE8F2-B165-4FA8-B214-9F3F7855DF74}" type="datetime1">
              <a:rPr lang="es-CR" smtClean="0"/>
              <a:pPr/>
              <a:t>23/7/2016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6479E207-CD7B-4064-B02D-63FC1787D785}" type="datetime1">
              <a:rPr lang="es-CR" smtClean="0"/>
              <a:pPr/>
              <a:t>23/7/2016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p>
            <a:fld id="{17F84106-B303-4D7D-B869-7F6188F540B1}" type="datetime1">
              <a:rPr lang="es-CR" smtClean="0"/>
              <a:pPr/>
              <a:t>23/7/2016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A7BFEE1-4079-456B-8EB2-E2D0DE3BBCDB}" type="datetime1">
              <a:rPr lang="es-CR" smtClean="0"/>
              <a:pPr/>
              <a:t>23/7/2016</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fecha"/>
          <p:cNvSpPr>
            <a:spLocks noGrp="1"/>
          </p:cNvSpPr>
          <p:nvPr>
            <p:ph type="dt" sz="half" idx="10"/>
          </p:nvPr>
        </p:nvSpPr>
        <p:spPr/>
        <p:txBody>
          <a:bodyPr/>
          <a:lstStyle/>
          <a:p>
            <a:fld id="{D50ACCDA-DD6B-4893-BB7B-41DFBEF3AA1B}" type="datetime1">
              <a:rPr lang="es-CR" smtClean="0"/>
              <a:pPr/>
              <a:t>23/7/2016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6 Marcador de fecha"/>
          <p:cNvSpPr>
            <a:spLocks noGrp="1"/>
          </p:cNvSpPr>
          <p:nvPr>
            <p:ph type="dt" sz="half" idx="10"/>
          </p:nvPr>
        </p:nvSpPr>
        <p:spPr/>
        <p:txBody>
          <a:bodyPr/>
          <a:lstStyle/>
          <a:p>
            <a:fld id="{7033D937-334A-47E7-BBB7-3CF07E7D2061}" type="datetime1">
              <a:rPr lang="es-CR" smtClean="0"/>
              <a:pPr/>
              <a:t>23/7/2016</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fecha"/>
          <p:cNvSpPr>
            <a:spLocks noGrp="1"/>
          </p:cNvSpPr>
          <p:nvPr>
            <p:ph type="dt" sz="half" idx="10"/>
          </p:nvPr>
        </p:nvSpPr>
        <p:spPr/>
        <p:txBody>
          <a:bodyPr/>
          <a:lstStyle/>
          <a:p>
            <a:fld id="{5406E030-F20C-4796-BC40-4C43C0303300}" type="datetime1">
              <a:rPr lang="es-CR" smtClean="0"/>
              <a:pPr/>
              <a:t>23/7/2016</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FAD9BBB-804C-4EC7-A42B-D7606566A2FE}" type="datetime1">
              <a:rPr lang="es-CR" smtClean="0"/>
              <a:pPr/>
              <a:t>23/7/2016</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69DD80F-811A-4C62-B95A-9733C5B1C086}" type="datetime1">
              <a:rPr lang="es-CR" smtClean="0"/>
              <a:pPr/>
              <a:t>23/7/2016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265FA9-8660-4774-9BA5-2424DF4F7051}" type="datetime1">
              <a:rPr lang="es-CR" smtClean="0"/>
              <a:pPr/>
              <a:t>23/7/2016</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A7805B5-F71D-4A16-8515-3CD5BE05FD70}"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B4C203-4307-4E57-88B6-BDDCA55C1E8E}" type="datetime1">
              <a:rPr lang="es-CR" smtClean="0"/>
              <a:pPr/>
              <a:t>23/7/2016</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805B5-F71D-4A16-8515-3CD5BE05FD7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4632" cy="2234679"/>
          </a:xfrm>
        </p:spPr>
        <p:txBody>
          <a:bodyPr>
            <a:normAutofit fontScale="90000"/>
          </a:bodyPr>
          <a:lstStyle/>
          <a:p>
            <a:r>
              <a:rPr lang="es-CR" sz="2000" b="1" dirty="0"/>
              <a:t>UNIVERSIDAD PARA LA COOPERACION INTERNACIONAL</a:t>
            </a:r>
            <a:r>
              <a:rPr lang="es-CR" sz="2000" dirty="0"/>
              <a:t/>
            </a:r>
            <a:br>
              <a:rPr lang="es-CR" sz="2000" dirty="0"/>
            </a:br>
            <a:r>
              <a:rPr lang="es-CR" sz="2000" b="1" dirty="0"/>
              <a:t>FACULTAD DE DERECHO</a:t>
            </a:r>
            <a:r>
              <a:rPr lang="es-CR" sz="2000" dirty="0"/>
              <a:t/>
            </a:r>
            <a:br>
              <a:rPr lang="es-CR" sz="2000" dirty="0"/>
            </a:br>
            <a:r>
              <a:rPr lang="es-CR" sz="2000" b="1" dirty="0"/>
              <a:t>MAESTRIA EN ASESORÍA FISCAL</a:t>
            </a:r>
            <a:r>
              <a:rPr lang="es-CR" sz="2000" dirty="0"/>
              <a:t/>
            </a:r>
            <a:br>
              <a:rPr lang="es-CR" sz="2000" dirty="0"/>
            </a:br>
            <a:r>
              <a:rPr lang="es-CR" sz="2000" b="1" dirty="0"/>
              <a:t>CATEDRA DE CONTABILIDAD </a:t>
            </a:r>
            <a:r>
              <a:rPr lang="es-CR" sz="2000" b="1" dirty="0" smtClean="0"/>
              <a:t>TRIBUTARIA y PLANIFICACION</a:t>
            </a:r>
            <a:br>
              <a:rPr lang="es-CR" sz="2000" b="1" dirty="0" smtClean="0"/>
            </a:br>
            <a:r>
              <a:rPr lang="es-CR" sz="2000" b="1" dirty="0" smtClean="0"/>
              <a:t>V</a:t>
            </a:r>
            <a:r>
              <a:rPr lang="es-CR" dirty="0"/>
              <a:t/>
            </a:r>
            <a:br>
              <a:rPr lang="es-CR" dirty="0"/>
            </a:br>
            <a:endParaRPr lang="es-CR" dirty="0"/>
          </a:p>
        </p:txBody>
      </p:sp>
      <p:pic>
        <p:nvPicPr>
          <p:cNvPr id="4" name="0 Imagen" descr="Logo UCI Color.jpg"/>
          <p:cNvPicPr/>
          <p:nvPr/>
        </p:nvPicPr>
        <p:blipFill>
          <a:blip r:embed="rId2" cstate="print"/>
          <a:stretch>
            <a:fillRect/>
          </a:stretch>
        </p:blipFill>
        <p:spPr>
          <a:xfrm>
            <a:off x="3419872" y="332656"/>
            <a:ext cx="2088232" cy="936104"/>
          </a:xfrm>
          <a:prstGeom prst="rect">
            <a:avLst/>
          </a:prstGeom>
        </p:spPr>
      </p:pic>
      <p:sp>
        <p:nvSpPr>
          <p:cNvPr id="5" name="4 Marcador de número de diapositiva"/>
          <p:cNvSpPr>
            <a:spLocks noGrp="1"/>
          </p:cNvSpPr>
          <p:nvPr>
            <p:ph type="sldNum" sz="quarter" idx="12"/>
          </p:nvPr>
        </p:nvSpPr>
        <p:spPr/>
        <p:txBody>
          <a:bodyPr/>
          <a:lstStyle/>
          <a:p>
            <a:fld id="{BA7805B5-F71D-4A16-8515-3CD5BE05FD70}" type="slidenum">
              <a:rPr lang="es-CR" smtClean="0"/>
              <a:pPr/>
              <a:t>1</a:t>
            </a:fld>
            <a:endParaRPr lang="es-C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Opción: Mercadeo en el exterior</a:t>
            </a:r>
          </a:p>
        </p:txBody>
      </p:sp>
      <p:sp>
        <p:nvSpPr>
          <p:cNvPr id="11267" name="2 Marcador de contenido"/>
          <p:cNvSpPr>
            <a:spLocks noGrp="1"/>
          </p:cNvSpPr>
          <p:nvPr>
            <p:ph idx="1"/>
          </p:nvPr>
        </p:nvSpPr>
        <p:spPr/>
        <p:txBody>
          <a:bodyPr>
            <a:normAutofit fontScale="77500" lnSpcReduction="20000"/>
          </a:bodyPr>
          <a:lstStyle/>
          <a:p>
            <a:pPr algn="just" eaLnBrk="1" hangingPunct="1">
              <a:buNone/>
            </a:pPr>
            <a:r>
              <a:rPr lang="es-ES" sz="2800" dirty="0" smtClean="0"/>
              <a:t>c. La sociedad es administrada en Costa Rica por un </a:t>
            </a:r>
            <a:r>
              <a:rPr lang="es-ES" sz="2800" dirty="0" err="1" smtClean="0"/>
              <a:t>outsourcing</a:t>
            </a:r>
            <a:r>
              <a:rPr lang="es-ES" sz="2800" dirty="0" smtClean="0"/>
              <a:t>, es posible que se deba contar con una persona en SP en Panamá, que sería contratada por servicios profesionales para los servicios de mercadeo.</a:t>
            </a:r>
          </a:p>
          <a:p>
            <a:pPr algn="just" eaLnBrk="1" hangingPunct="1">
              <a:buNone/>
            </a:pPr>
            <a:r>
              <a:rPr lang="es-ES" sz="2800" dirty="0" smtClean="0"/>
              <a:t>d. La socia de MP sería la casa matriz, los aportes serían patrimonio en MP.</a:t>
            </a:r>
          </a:p>
          <a:p>
            <a:pPr algn="just" eaLnBrk="1" hangingPunct="1">
              <a:buNone/>
            </a:pPr>
            <a:r>
              <a:rPr lang="es-ES" sz="2800" dirty="0" smtClean="0"/>
              <a:t>e. MP con base en un estudio de PT, factura a X con base en los nuevos negocios para las </a:t>
            </a:r>
            <a:r>
              <a:rPr lang="es-ES" sz="2800" dirty="0" err="1" smtClean="0"/>
              <a:t>Cias</a:t>
            </a:r>
            <a:r>
              <a:rPr lang="es-ES" sz="2800" dirty="0" smtClean="0"/>
              <a:t> en CR.</a:t>
            </a:r>
          </a:p>
          <a:p>
            <a:pPr algn="just" eaLnBrk="1" hangingPunct="1">
              <a:buNone/>
            </a:pPr>
            <a:r>
              <a:rPr lang="es-ES" sz="2800" dirty="0" smtClean="0"/>
              <a:t>f. Para X el gasto sería deducible.</a:t>
            </a:r>
          </a:p>
          <a:p>
            <a:pPr algn="just">
              <a:buNone/>
            </a:pPr>
            <a:r>
              <a:rPr lang="es-ES" sz="2800" dirty="0" smtClean="0"/>
              <a:t>g. El gasto de mercadeo por conseguir nuevos clientes no tendría retención de remesas al exterior para el no domiciliado.</a:t>
            </a:r>
          </a:p>
          <a:p>
            <a:pPr algn="just" eaLnBrk="1" hangingPunct="1">
              <a:buNone/>
            </a:pPr>
            <a:endParaRPr lang="es-ES" sz="2800" dirty="0" smtClean="0"/>
          </a:p>
          <a:p>
            <a:pPr eaLnBrk="1" hangingPunct="1">
              <a:buNone/>
            </a:pPr>
            <a:r>
              <a:rPr lang="es-ES" sz="2800" dirty="0" smtClean="0"/>
              <a:t> </a:t>
            </a:r>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10</a:t>
            </a:fld>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Opción: Mercadeo / Tratamiento SM en PA</a:t>
            </a:r>
          </a:p>
        </p:txBody>
      </p:sp>
      <p:sp>
        <p:nvSpPr>
          <p:cNvPr id="11267" name="2 Marcador de contenido"/>
          <p:cNvSpPr>
            <a:spLocks noGrp="1"/>
          </p:cNvSpPr>
          <p:nvPr>
            <p:ph idx="1"/>
          </p:nvPr>
        </p:nvSpPr>
        <p:spPr/>
        <p:txBody>
          <a:bodyPr>
            <a:normAutofit fontScale="85000" lnSpcReduction="20000"/>
          </a:bodyPr>
          <a:lstStyle/>
          <a:p>
            <a:pPr marL="514350" indent="-514350" algn="just" eaLnBrk="1" hangingPunct="1"/>
            <a:r>
              <a:rPr lang="es-ES" sz="2400" dirty="0" smtClean="0"/>
              <a:t>Los ingresos que reciba MP en PA, serían considerados de fuente extranjera por lo que tales ingresos no serían gravables en PA para efectos de impuesto a las utilidades.</a:t>
            </a:r>
          </a:p>
          <a:p>
            <a:pPr marL="514350" indent="-514350" algn="just" eaLnBrk="1" hangingPunct="1"/>
            <a:r>
              <a:rPr lang="es-ES" sz="2400" dirty="0" smtClean="0"/>
              <a:t>MP tendría gastos por la administración de la entidad que serían gastos que reducen la utilidad, por la persona que se contrate por servicios profesionales no habría obligación de pago en MP de cargas sociales.</a:t>
            </a:r>
          </a:p>
          <a:p>
            <a:pPr marL="514350" indent="-514350" algn="just" eaLnBrk="1" hangingPunct="1"/>
            <a:r>
              <a:rPr lang="es-ES" sz="2400" dirty="0" smtClean="0"/>
              <a:t>Las utilidades que se generen en PA pueden ser distribuidas a la casa matriz sin retención y este a su vez a los socios personas físicas también sin retención.</a:t>
            </a:r>
          </a:p>
          <a:p>
            <a:pPr marL="514350" indent="-514350" algn="just" eaLnBrk="1" hangingPunct="1"/>
            <a:endParaRPr lang="es-ES" sz="2800" dirty="0" smtClean="0"/>
          </a:p>
          <a:p>
            <a:pPr marL="514350" indent="-514350" eaLnBrk="1" hangingPunct="1">
              <a:buFont typeface="+mj-lt"/>
              <a:buAutoNum type="arabicPeriod"/>
            </a:pPr>
            <a:endParaRPr lang="es-ES" sz="2800" dirty="0" smtClean="0"/>
          </a:p>
          <a:p>
            <a:pPr eaLnBrk="1" hangingPunct="1">
              <a:buNone/>
            </a:pPr>
            <a:endParaRPr lang="es-ES" sz="2800" dirty="0" smtClean="0"/>
          </a:p>
          <a:p>
            <a:pPr eaLnBrk="1" hangingPunct="1">
              <a:buNone/>
            </a:pPr>
            <a:endParaRPr lang="es-ES" sz="2800" dirty="0" smtClean="0"/>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11</a:t>
            </a:fld>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Freeform 17"/>
          <p:cNvSpPr>
            <a:spLocks/>
          </p:cNvSpPr>
          <p:nvPr/>
        </p:nvSpPr>
        <p:spPr bwMode="auto">
          <a:xfrm>
            <a:off x="395536" y="1052736"/>
            <a:ext cx="8185150" cy="84138"/>
          </a:xfrm>
          <a:custGeom>
            <a:avLst/>
            <a:gdLst>
              <a:gd name="T0" fmla="*/ 2147483647 w 5156"/>
              <a:gd name="T1" fmla="*/ 2147483647 h 113"/>
              <a:gd name="T2" fmla="*/ 2147483647 w 5156"/>
              <a:gd name="T3" fmla="*/ 2147483647 h 113"/>
              <a:gd name="T4" fmla="*/ 2147483647 w 5156"/>
              <a:gd name="T5" fmla="*/ 2147483647 h 113"/>
              <a:gd name="T6" fmla="*/ 2147483647 w 5156"/>
              <a:gd name="T7" fmla="*/ 2147483647 h 113"/>
              <a:gd name="T8" fmla="*/ 2147483647 w 5156"/>
              <a:gd name="T9" fmla="*/ 2147483647 h 113"/>
              <a:gd name="T10" fmla="*/ 0 60000 65536"/>
              <a:gd name="T11" fmla="*/ 0 60000 65536"/>
              <a:gd name="T12" fmla="*/ 0 60000 65536"/>
              <a:gd name="T13" fmla="*/ 0 60000 65536"/>
              <a:gd name="T14" fmla="*/ 0 60000 65536"/>
              <a:gd name="T15" fmla="*/ 0 w 5156"/>
              <a:gd name="T16" fmla="*/ 0 h 113"/>
              <a:gd name="T17" fmla="*/ 5156 w 5156"/>
              <a:gd name="T18" fmla="*/ 113 h 113"/>
            </a:gdLst>
            <a:ahLst/>
            <a:cxnLst>
              <a:cxn ang="T10">
                <a:pos x="T0" y="T1"/>
              </a:cxn>
              <a:cxn ang="T11">
                <a:pos x="T2" y="T3"/>
              </a:cxn>
              <a:cxn ang="T12">
                <a:pos x="T4" y="T5"/>
              </a:cxn>
              <a:cxn ang="T13">
                <a:pos x="T6" y="T7"/>
              </a:cxn>
              <a:cxn ang="T14">
                <a:pos x="T8" y="T9"/>
              </a:cxn>
            </a:cxnLst>
            <a:rect l="T15" t="T16" r="T17" b="T18"/>
            <a:pathLst>
              <a:path w="5156" h="113">
                <a:moveTo>
                  <a:pt x="38" y="53"/>
                </a:moveTo>
                <a:cubicBezTo>
                  <a:pt x="0" y="38"/>
                  <a:pt x="1550" y="0"/>
                  <a:pt x="2397" y="7"/>
                </a:cubicBezTo>
                <a:cubicBezTo>
                  <a:pt x="3244" y="14"/>
                  <a:pt x="5080" y="83"/>
                  <a:pt x="5118" y="98"/>
                </a:cubicBezTo>
                <a:cubicBezTo>
                  <a:pt x="5156" y="113"/>
                  <a:pt x="3471" y="106"/>
                  <a:pt x="2624" y="98"/>
                </a:cubicBezTo>
                <a:cubicBezTo>
                  <a:pt x="1777" y="90"/>
                  <a:pt x="76" y="68"/>
                  <a:pt x="38" y="53"/>
                </a:cubicBezTo>
                <a:close/>
              </a:path>
            </a:pathLst>
          </a:custGeom>
          <a:solidFill>
            <a:srgbClr val="E65D00"/>
          </a:solidFill>
          <a:ln w="9525">
            <a:solidFill>
              <a:schemeClr val="hlink"/>
            </a:solidFill>
            <a:round/>
            <a:headEnd/>
            <a:tailEnd/>
          </a:ln>
        </p:spPr>
        <p:txBody>
          <a:bodyPr/>
          <a:lstStyle/>
          <a:p>
            <a:endParaRPr lang="es-CR"/>
          </a:p>
        </p:txBody>
      </p:sp>
      <p:sp>
        <p:nvSpPr>
          <p:cNvPr id="18" name="17 Título"/>
          <p:cNvSpPr>
            <a:spLocks noGrp="1"/>
          </p:cNvSpPr>
          <p:nvPr>
            <p:ph type="title"/>
          </p:nvPr>
        </p:nvSpPr>
        <p:spPr>
          <a:xfrm>
            <a:off x="467544" y="0"/>
            <a:ext cx="8229600" cy="1143000"/>
          </a:xfrm>
        </p:spPr>
        <p:txBody>
          <a:bodyPr>
            <a:normAutofit/>
          </a:bodyPr>
          <a:lstStyle/>
          <a:p>
            <a:r>
              <a:rPr lang="es-CR" sz="2400" b="1" dirty="0" smtClean="0"/>
              <a:t>Propuesta de Estructura</a:t>
            </a:r>
            <a:endParaRPr lang="en-US" sz="2400" b="1" dirty="0"/>
          </a:p>
        </p:txBody>
      </p:sp>
      <p:sp>
        <p:nvSpPr>
          <p:cNvPr id="8" name="7 Rectángulo redondeado"/>
          <p:cNvSpPr/>
          <p:nvPr/>
        </p:nvSpPr>
        <p:spPr>
          <a:xfrm>
            <a:off x="1502186" y="2492895"/>
            <a:ext cx="1183674" cy="824819"/>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Holding</a:t>
            </a:r>
            <a:endParaRPr lang="en-US" dirty="0"/>
          </a:p>
        </p:txBody>
      </p:sp>
      <p:sp>
        <p:nvSpPr>
          <p:cNvPr id="23" name="22 Rectángulo redondeado"/>
          <p:cNvSpPr/>
          <p:nvPr/>
        </p:nvSpPr>
        <p:spPr>
          <a:xfrm>
            <a:off x="323528" y="4293096"/>
            <a:ext cx="899592" cy="64807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X</a:t>
            </a:r>
            <a:endParaRPr lang="en-US" dirty="0"/>
          </a:p>
        </p:txBody>
      </p:sp>
      <p:cxnSp>
        <p:nvCxnSpPr>
          <p:cNvPr id="29" name="28 Conector recto de flecha"/>
          <p:cNvCxnSpPr/>
          <p:nvPr/>
        </p:nvCxnSpPr>
        <p:spPr>
          <a:xfrm flipH="1">
            <a:off x="971600" y="3429000"/>
            <a:ext cx="57606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2699792" y="3356992"/>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1331640" y="3789040"/>
            <a:ext cx="864095" cy="338554"/>
          </a:xfrm>
          <a:prstGeom prst="rect">
            <a:avLst/>
          </a:prstGeom>
          <a:noFill/>
        </p:spPr>
        <p:txBody>
          <a:bodyPr wrap="square" rtlCol="0">
            <a:spAutoFit/>
          </a:bodyPr>
          <a:lstStyle/>
          <a:p>
            <a:r>
              <a:rPr lang="es-CR" sz="1600" dirty="0" smtClean="0"/>
              <a:t>100%</a:t>
            </a:r>
            <a:endParaRPr lang="es-CR" sz="1600" dirty="0"/>
          </a:p>
        </p:txBody>
      </p:sp>
      <p:sp>
        <p:nvSpPr>
          <p:cNvPr id="47" name="46 CuadroTexto"/>
          <p:cNvSpPr txBox="1"/>
          <p:nvPr/>
        </p:nvSpPr>
        <p:spPr>
          <a:xfrm>
            <a:off x="2411760" y="3789040"/>
            <a:ext cx="935008" cy="338554"/>
          </a:xfrm>
          <a:prstGeom prst="rect">
            <a:avLst/>
          </a:prstGeom>
          <a:noFill/>
        </p:spPr>
        <p:txBody>
          <a:bodyPr wrap="square" rtlCol="0">
            <a:spAutoFit/>
          </a:bodyPr>
          <a:lstStyle/>
          <a:p>
            <a:r>
              <a:rPr lang="es-CR" sz="1600" dirty="0" smtClean="0"/>
              <a:t>100%</a:t>
            </a:r>
            <a:endParaRPr lang="es-CR" sz="1600" dirty="0"/>
          </a:p>
        </p:txBody>
      </p:sp>
      <p:sp>
        <p:nvSpPr>
          <p:cNvPr id="14" name="13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12</a:t>
            </a:fld>
            <a:endParaRPr lang="es-ES" dirty="0"/>
          </a:p>
        </p:txBody>
      </p:sp>
      <p:pic>
        <p:nvPicPr>
          <p:cNvPr id="12" name="3 Marcador de contenido" descr="palitomuñeco.png"/>
          <p:cNvPicPr>
            <a:picLocks noChangeAspect="1"/>
          </p:cNvPicPr>
          <p:nvPr/>
        </p:nvPicPr>
        <p:blipFill>
          <a:blip r:embed="rId3" cstate="print"/>
          <a:stretch>
            <a:fillRect/>
          </a:stretch>
        </p:blipFill>
        <p:spPr>
          <a:xfrm>
            <a:off x="1763688" y="1268760"/>
            <a:ext cx="258652" cy="436459"/>
          </a:xfrm>
          <a:prstGeom prst="rect">
            <a:avLst/>
          </a:prstGeom>
        </p:spPr>
      </p:pic>
      <p:pic>
        <p:nvPicPr>
          <p:cNvPr id="13" name="3 Marcador de contenido" descr="palitomuñeco.png"/>
          <p:cNvPicPr>
            <a:picLocks noChangeAspect="1"/>
          </p:cNvPicPr>
          <p:nvPr/>
        </p:nvPicPr>
        <p:blipFill>
          <a:blip r:embed="rId3" cstate="print"/>
          <a:stretch>
            <a:fillRect/>
          </a:stretch>
        </p:blipFill>
        <p:spPr>
          <a:xfrm>
            <a:off x="2123728" y="1268760"/>
            <a:ext cx="258652" cy="436459"/>
          </a:xfrm>
          <a:prstGeom prst="rect">
            <a:avLst/>
          </a:prstGeom>
        </p:spPr>
      </p:pic>
      <p:sp>
        <p:nvSpPr>
          <p:cNvPr id="22" name="21 Rectángulo redondeado"/>
          <p:cNvSpPr/>
          <p:nvPr/>
        </p:nvSpPr>
        <p:spPr>
          <a:xfrm>
            <a:off x="6660232" y="2420888"/>
            <a:ext cx="1183674" cy="824819"/>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t>Matriz</a:t>
            </a:r>
            <a:endParaRPr lang="en-US" dirty="0"/>
          </a:p>
        </p:txBody>
      </p:sp>
      <p:cxnSp>
        <p:nvCxnSpPr>
          <p:cNvPr id="25" name="24 Conector recto de flecha"/>
          <p:cNvCxnSpPr/>
          <p:nvPr/>
        </p:nvCxnSpPr>
        <p:spPr>
          <a:xfrm>
            <a:off x="2555776" y="1556792"/>
            <a:ext cx="4032448"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25 Rectángulo redondeado"/>
          <p:cNvSpPr/>
          <p:nvPr/>
        </p:nvSpPr>
        <p:spPr>
          <a:xfrm>
            <a:off x="3275856" y="4221088"/>
            <a:ext cx="899592" cy="64807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Y</a:t>
            </a:r>
            <a:endParaRPr lang="en-US" dirty="0"/>
          </a:p>
        </p:txBody>
      </p:sp>
      <p:sp>
        <p:nvSpPr>
          <p:cNvPr id="38" name="37 Rectángulo redondeado"/>
          <p:cNvSpPr/>
          <p:nvPr/>
        </p:nvSpPr>
        <p:spPr>
          <a:xfrm>
            <a:off x="5436096" y="4221088"/>
            <a:ext cx="899592" cy="64807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EE</a:t>
            </a:r>
            <a:endParaRPr lang="en-US" dirty="0"/>
          </a:p>
        </p:txBody>
      </p:sp>
      <p:cxnSp>
        <p:nvCxnSpPr>
          <p:cNvPr id="39" name="38 Conector recto de flecha"/>
          <p:cNvCxnSpPr/>
          <p:nvPr/>
        </p:nvCxnSpPr>
        <p:spPr>
          <a:xfrm flipH="1">
            <a:off x="6084168" y="3356992"/>
            <a:ext cx="504056"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a:off x="7884368" y="3356992"/>
            <a:ext cx="43204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41 CuadroTexto"/>
          <p:cNvSpPr txBox="1"/>
          <p:nvPr/>
        </p:nvSpPr>
        <p:spPr>
          <a:xfrm>
            <a:off x="6228184" y="3645024"/>
            <a:ext cx="864095" cy="338554"/>
          </a:xfrm>
          <a:prstGeom prst="rect">
            <a:avLst/>
          </a:prstGeom>
          <a:noFill/>
        </p:spPr>
        <p:txBody>
          <a:bodyPr wrap="square" rtlCol="0">
            <a:spAutoFit/>
          </a:bodyPr>
          <a:lstStyle/>
          <a:p>
            <a:r>
              <a:rPr lang="es-CR" sz="1600" dirty="0" smtClean="0"/>
              <a:t>100%</a:t>
            </a:r>
            <a:endParaRPr lang="es-CR" sz="1600" dirty="0"/>
          </a:p>
        </p:txBody>
      </p:sp>
      <p:sp>
        <p:nvSpPr>
          <p:cNvPr id="43" name="42 CuadroTexto"/>
          <p:cNvSpPr txBox="1"/>
          <p:nvPr/>
        </p:nvSpPr>
        <p:spPr>
          <a:xfrm>
            <a:off x="7452320" y="3645024"/>
            <a:ext cx="935008" cy="338554"/>
          </a:xfrm>
          <a:prstGeom prst="rect">
            <a:avLst/>
          </a:prstGeom>
          <a:noFill/>
        </p:spPr>
        <p:txBody>
          <a:bodyPr wrap="square" rtlCol="0">
            <a:spAutoFit/>
          </a:bodyPr>
          <a:lstStyle/>
          <a:p>
            <a:r>
              <a:rPr lang="es-CR" sz="1600" dirty="0" smtClean="0"/>
              <a:t>100%</a:t>
            </a:r>
            <a:endParaRPr lang="es-CR" sz="1600" dirty="0"/>
          </a:p>
        </p:txBody>
      </p:sp>
      <p:sp>
        <p:nvSpPr>
          <p:cNvPr id="44" name="43 Rectángulo redondeado"/>
          <p:cNvSpPr/>
          <p:nvPr/>
        </p:nvSpPr>
        <p:spPr>
          <a:xfrm>
            <a:off x="8028384" y="4149080"/>
            <a:ext cx="899592" cy="64807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MP</a:t>
            </a:r>
            <a:endParaRPr lang="en-US" dirty="0"/>
          </a:p>
        </p:txBody>
      </p:sp>
      <p:sp>
        <p:nvSpPr>
          <p:cNvPr id="74" name="73 Arco"/>
          <p:cNvSpPr/>
          <p:nvPr/>
        </p:nvSpPr>
        <p:spPr>
          <a:xfrm>
            <a:off x="1691680" y="4437112"/>
            <a:ext cx="5400600" cy="1152128"/>
          </a:xfrm>
          <a:prstGeom prst="arc">
            <a:avLst>
              <a:gd name="adj1" fmla="val 13500"/>
              <a:gd name="adj2" fmla="val 10813467"/>
            </a:avLst>
          </a:prstGeom>
          <a:ln>
            <a:solidFill>
              <a:schemeClr val="tx1">
                <a:lumMod val="60000"/>
                <a:lumOff val="40000"/>
              </a:schemeClr>
            </a:solidFill>
            <a:prstDash val="dash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75" name="74 CuadroTexto"/>
          <p:cNvSpPr txBox="1"/>
          <p:nvPr/>
        </p:nvSpPr>
        <p:spPr>
          <a:xfrm>
            <a:off x="3563888" y="5517232"/>
            <a:ext cx="1226618" cy="400110"/>
          </a:xfrm>
          <a:prstGeom prst="rect">
            <a:avLst/>
          </a:prstGeom>
          <a:noFill/>
        </p:spPr>
        <p:txBody>
          <a:bodyPr wrap="none" rtlCol="0">
            <a:spAutoFit/>
          </a:bodyPr>
          <a:lstStyle/>
          <a:p>
            <a:r>
              <a:rPr lang="es-CR" dirty="0" smtClean="0"/>
              <a:t>Servicios</a:t>
            </a:r>
            <a:endParaRPr lang="es-CR" dirty="0"/>
          </a:p>
        </p:txBody>
      </p:sp>
      <p:sp>
        <p:nvSpPr>
          <p:cNvPr id="76" name="75 CuadroTexto"/>
          <p:cNvSpPr txBox="1"/>
          <p:nvPr/>
        </p:nvSpPr>
        <p:spPr>
          <a:xfrm>
            <a:off x="1619672" y="5589240"/>
            <a:ext cx="720080" cy="400110"/>
          </a:xfrm>
          <a:prstGeom prst="rect">
            <a:avLst/>
          </a:prstGeom>
          <a:noFill/>
        </p:spPr>
        <p:txBody>
          <a:bodyPr wrap="square" rtlCol="0">
            <a:spAutoFit/>
          </a:bodyPr>
          <a:lstStyle/>
          <a:p>
            <a:r>
              <a:rPr lang="es-CR" dirty="0" smtClean="0"/>
              <a:t>CR</a:t>
            </a:r>
            <a:endParaRPr lang="es-CR" dirty="0"/>
          </a:p>
        </p:txBody>
      </p:sp>
      <p:sp>
        <p:nvSpPr>
          <p:cNvPr id="77" name="76 CuadroTexto"/>
          <p:cNvSpPr txBox="1"/>
          <p:nvPr/>
        </p:nvSpPr>
        <p:spPr>
          <a:xfrm>
            <a:off x="6948264" y="5589240"/>
            <a:ext cx="720080" cy="400110"/>
          </a:xfrm>
          <a:prstGeom prst="rect">
            <a:avLst/>
          </a:prstGeom>
          <a:noFill/>
        </p:spPr>
        <p:txBody>
          <a:bodyPr wrap="square" rtlCol="0">
            <a:spAutoFit/>
          </a:bodyPr>
          <a:lstStyle/>
          <a:p>
            <a:r>
              <a:rPr lang="es-CR" dirty="0" smtClean="0"/>
              <a:t>PA</a:t>
            </a:r>
            <a:endParaRPr lang="es-CR" dirty="0"/>
          </a:p>
        </p:txBody>
      </p:sp>
      <p:cxnSp>
        <p:nvCxnSpPr>
          <p:cNvPr id="79" name="78 Conector recto"/>
          <p:cNvCxnSpPr/>
          <p:nvPr/>
        </p:nvCxnSpPr>
        <p:spPr>
          <a:xfrm>
            <a:off x="4644008" y="1340768"/>
            <a:ext cx="0" cy="496855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2051720" y="1844824"/>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0"/>
            <a:ext cx="8229600" cy="621258"/>
          </a:xfrm>
        </p:spPr>
        <p:txBody>
          <a:bodyPr/>
          <a:lstStyle/>
          <a:p>
            <a:pPr>
              <a:defRPr/>
            </a:pPr>
            <a:r>
              <a:rPr lang="es-ES" sz="3200" b="1" dirty="0" smtClean="0">
                <a:effectLst>
                  <a:outerShdw blurRad="38100" dist="38100" dir="2700000" algn="tl">
                    <a:srgbClr val="000000">
                      <a:alpha val="43137"/>
                    </a:srgbClr>
                  </a:outerShdw>
                </a:effectLst>
              </a:rPr>
              <a:t>ETVE</a:t>
            </a:r>
          </a:p>
        </p:txBody>
      </p:sp>
      <p:graphicFrame>
        <p:nvGraphicFramePr>
          <p:cNvPr id="5" name="4 Diagrama"/>
          <p:cNvGraphicFramePr/>
          <p:nvPr/>
        </p:nvGraphicFramePr>
        <p:xfrm>
          <a:off x="899592" y="764704"/>
          <a:ext cx="6912768"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4" name="13 Conector angular"/>
          <p:cNvCxnSpPr/>
          <p:nvPr/>
        </p:nvCxnSpPr>
        <p:spPr>
          <a:xfrm flipV="1">
            <a:off x="2267744" y="5013176"/>
            <a:ext cx="936104" cy="56864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9703" name="17 CuadroTexto"/>
          <p:cNvSpPr txBox="1">
            <a:spLocks noChangeArrowheads="1"/>
          </p:cNvSpPr>
          <p:nvPr/>
        </p:nvSpPr>
        <p:spPr bwMode="auto">
          <a:xfrm>
            <a:off x="899592" y="4869160"/>
            <a:ext cx="1714500" cy="523220"/>
          </a:xfrm>
          <a:prstGeom prst="rect">
            <a:avLst/>
          </a:prstGeom>
          <a:noFill/>
          <a:ln w="9525">
            <a:noFill/>
            <a:miter lim="800000"/>
            <a:headEnd/>
            <a:tailEnd/>
          </a:ln>
        </p:spPr>
        <p:txBody>
          <a:bodyPr wrap="square">
            <a:spAutoFit/>
          </a:bodyPr>
          <a:lstStyle/>
          <a:p>
            <a:r>
              <a:rPr lang="es-ES" sz="1400" dirty="0" err="1" smtClean="0">
                <a:solidFill>
                  <a:schemeClr val="tx2"/>
                </a:solidFill>
              </a:rPr>
              <a:t>Payment</a:t>
            </a:r>
            <a:r>
              <a:rPr lang="es-ES" sz="1400" dirty="0" smtClean="0">
                <a:solidFill>
                  <a:schemeClr val="tx2"/>
                </a:solidFill>
              </a:rPr>
              <a:t> of </a:t>
            </a:r>
            <a:r>
              <a:rPr lang="es-ES" sz="1400" dirty="0" err="1" smtClean="0">
                <a:solidFill>
                  <a:schemeClr val="tx2"/>
                </a:solidFill>
              </a:rPr>
              <a:t>dividends</a:t>
            </a:r>
            <a:r>
              <a:rPr lang="es-ES" sz="1400" dirty="0" smtClean="0">
                <a:solidFill>
                  <a:schemeClr val="tx2"/>
                </a:solidFill>
              </a:rPr>
              <a:t>, </a:t>
            </a:r>
            <a:r>
              <a:rPr lang="es-ES" sz="1400" dirty="0" err="1" smtClean="0">
                <a:solidFill>
                  <a:schemeClr val="tx2"/>
                </a:solidFill>
              </a:rPr>
              <a:t>exempt</a:t>
            </a:r>
            <a:r>
              <a:rPr lang="es-ES" sz="1400" dirty="0" smtClean="0">
                <a:solidFill>
                  <a:schemeClr val="tx2"/>
                </a:solidFill>
              </a:rPr>
              <a:t>.</a:t>
            </a:r>
            <a:endParaRPr lang="es-ES" sz="1400" dirty="0">
              <a:solidFill>
                <a:schemeClr val="tx2"/>
              </a:solidFill>
            </a:endParaRPr>
          </a:p>
        </p:txBody>
      </p:sp>
      <p:cxnSp>
        <p:nvCxnSpPr>
          <p:cNvPr id="31" name="30 Conector recto"/>
          <p:cNvCxnSpPr/>
          <p:nvPr/>
        </p:nvCxnSpPr>
        <p:spPr>
          <a:xfrm>
            <a:off x="5148064" y="472514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flipH="1" flipV="1">
            <a:off x="5508104" y="3501008"/>
            <a:ext cx="1"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H="1" flipV="1">
            <a:off x="5148064" y="3501008"/>
            <a:ext cx="3571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707" name="35 CuadroTexto"/>
          <p:cNvSpPr txBox="1">
            <a:spLocks noChangeArrowheads="1"/>
          </p:cNvSpPr>
          <p:nvPr/>
        </p:nvSpPr>
        <p:spPr bwMode="auto">
          <a:xfrm>
            <a:off x="5580112" y="3861047"/>
            <a:ext cx="1944216" cy="523220"/>
          </a:xfrm>
          <a:prstGeom prst="rect">
            <a:avLst/>
          </a:prstGeom>
          <a:noFill/>
          <a:ln w="9525">
            <a:noFill/>
            <a:miter lim="800000"/>
            <a:headEnd/>
            <a:tailEnd/>
          </a:ln>
        </p:spPr>
        <p:txBody>
          <a:bodyPr wrap="square">
            <a:spAutoFit/>
          </a:bodyPr>
          <a:lstStyle/>
          <a:p>
            <a:r>
              <a:rPr lang="es-ES" sz="1400" dirty="0" err="1" smtClean="0">
                <a:solidFill>
                  <a:schemeClr val="tx2"/>
                </a:solidFill>
              </a:rPr>
              <a:t>Payment</a:t>
            </a:r>
            <a:r>
              <a:rPr lang="es-ES" sz="1400" dirty="0" smtClean="0">
                <a:solidFill>
                  <a:schemeClr val="tx2"/>
                </a:solidFill>
              </a:rPr>
              <a:t> of  </a:t>
            </a:r>
            <a:r>
              <a:rPr lang="es-ES" sz="1400" dirty="0" err="1" smtClean="0">
                <a:solidFill>
                  <a:schemeClr val="tx2"/>
                </a:solidFill>
              </a:rPr>
              <a:t>dividends</a:t>
            </a:r>
            <a:r>
              <a:rPr lang="es-ES" sz="1400" dirty="0" smtClean="0">
                <a:solidFill>
                  <a:schemeClr val="tx2"/>
                </a:solidFill>
              </a:rPr>
              <a:t> </a:t>
            </a:r>
            <a:r>
              <a:rPr lang="es-ES" sz="1400" dirty="0" err="1" smtClean="0">
                <a:solidFill>
                  <a:schemeClr val="tx2"/>
                </a:solidFill>
              </a:rPr>
              <a:t>withholding</a:t>
            </a:r>
            <a:r>
              <a:rPr lang="es-ES" sz="1400" dirty="0" smtClean="0">
                <a:solidFill>
                  <a:schemeClr val="tx2"/>
                </a:solidFill>
              </a:rPr>
              <a:t>  </a:t>
            </a:r>
            <a:r>
              <a:rPr lang="es-ES" sz="1400" dirty="0">
                <a:solidFill>
                  <a:schemeClr val="tx2"/>
                </a:solidFill>
              </a:rPr>
              <a:t>5%.</a:t>
            </a:r>
          </a:p>
        </p:txBody>
      </p:sp>
      <p:sp>
        <p:nvSpPr>
          <p:cNvPr id="12" name="11 CuadroTexto"/>
          <p:cNvSpPr txBox="1"/>
          <p:nvPr/>
        </p:nvSpPr>
        <p:spPr>
          <a:xfrm>
            <a:off x="3635896" y="1988840"/>
            <a:ext cx="1368152" cy="307777"/>
          </a:xfrm>
          <a:prstGeom prst="rect">
            <a:avLst/>
          </a:prstGeom>
          <a:solidFill>
            <a:schemeClr val="tx2">
              <a:lumMod val="40000"/>
              <a:lumOff val="60000"/>
            </a:schemeClr>
          </a:solidFill>
          <a:ln>
            <a:solidFill>
              <a:schemeClr val="tx1">
                <a:lumMod val="75000"/>
              </a:schemeClr>
            </a:solidFill>
          </a:ln>
        </p:spPr>
        <p:txBody>
          <a:bodyPr wrap="square" rtlCol="0">
            <a:spAutoFit/>
          </a:bodyPr>
          <a:lstStyle/>
          <a:p>
            <a:pPr algn="ctr"/>
            <a:r>
              <a:rPr lang="es-CR" sz="1400" dirty="0" smtClean="0"/>
              <a:t>Barbados Trust</a:t>
            </a:r>
            <a:endParaRPr lang="es-CR" sz="1400" dirty="0"/>
          </a:p>
        </p:txBody>
      </p:sp>
      <p:cxnSp>
        <p:nvCxnSpPr>
          <p:cNvPr id="25" name="24 Forma"/>
          <p:cNvCxnSpPr>
            <a:endCxn id="12" idx="3"/>
          </p:cNvCxnSpPr>
          <p:nvPr/>
        </p:nvCxnSpPr>
        <p:spPr>
          <a:xfrm rot="16200000" flipV="1">
            <a:off x="4540933" y="2605845"/>
            <a:ext cx="1142255" cy="21602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25 CuadroTexto"/>
          <p:cNvSpPr txBox="1"/>
          <p:nvPr/>
        </p:nvSpPr>
        <p:spPr>
          <a:xfrm>
            <a:off x="5580112" y="1916833"/>
            <a:ext cx="1800200" cy="800219"/>
          </a:xfrm>
          <a:prstGeom prst="rect">
            <a:avLst/>
          </a:prstGeom>
          <a:noFill/>
        </p:spPr>
        <p:txBody>
          <a:bodyPr wrap="square" rtlCol="0">
            <a:spAutoFit/>
          </a:bodyPr>
          <a:lstStyle/>
          <a:p>
            <a:r>
              <a:rPr lang="es-ES" sz="1400" dirty="0" err="1" smtClean="0">
                <a:solidFill>
                  <a:schemeClr val="tx2"/>
                </a:solidFill>
              </a:rPr>
              <a:t>Payment</a:t>
            </a:r>
            <a:r>
              <a:rPr lang="es-ES" sz="1400" dirty="0" smtClean="0">
                <a:solidFill>
                  <a:schemeClr val="tx2"/>
                </a:solidFill>
              </a:rPr>
              <a:t> of </a:t>
            </a:r>
            <a:r>
              <a:rPr lang="es-ES" sz="1400" dirty="0" err="1" smtClean="0">
                <a:solidFill>
                  <a:schemeClr val="tx2"/>
                </a:solidFill>
              </a:rPr>
              <a:t>dividends</a:t>
            </a:r>
            <a:r>
              <a:rPr lang="es-ES" sz="1400" dirty="0" smtClean="0">
                <a:solidFill>
                  <a:schemeClr val="tx2"/>
                </a:solidFill>
              </a:rPr>
              <a:t>, </a:t>
            </a:r>
            <a:r>
              <a:rPr lang="es-ES" sz="1400" dirty="0" err="1" smtClean="0">
                <a:solidFill>
                  <a:schemeClr val="tx2"/>
                </a:solidFill>
              </a:rPr>
              <a:t>exempt</a:t>
            </a:r>
            <a:r>
              <a:rPr lang="es-ES" sz="1400" dirty="0" smtClean="0">
                <a:solidFill>
                  <a:schemeClr val="tx2"/>
                </a:solidFill>
              </a:rPr>
              <a:t>.</a:t>
            </a:r>
          </a:p>
          <a:p>
            <a:endParaRPr lang="es-CR" dirty="0"/>
          </a:p>
        </p:txBody>
      </p:sp>
      <p:sp>
        <p:nvSpPr>
          <p:cNvPr id="27" name="26 CuadroTexto"/>
          <p:cNvSpPr txBox="1"/>
          <p:nvPr/>
        </p:nvSpPr>
        <p:spPr>
          <a:xfrm>
            <a:off x="5580112" y="2492896"/>
            <a:ext cx="2664296" cy="646331"/>
          </a:xfrm>
          <a:prstGeom prst="rect">
            <a:avLst/>
          </a:prstGeom>
          <a:noFill/>
        </p:spPr>
        <p:txBody>
          <a:bodyPr wrap="square" rtlCol="0">
            <a:spAutoFit/>
          </a:bodyPr>
          <a:lstStyle/>
          <a:p>
            <a:r>
              <a:rPr lang="es-CR" i="1" dirty="0" err="1" smtClean="0"/>
              <a:t>Subsidiary</a:t>
            </a:r>
            <a:r>
              <a:rPr lang="es-CR" i="1" dirty="0" smtClean="0"/>
              <a:t> </a:t>
            </a:r>
            <a:r>
              <a:rPr lang="es-CR" i="1" dirty="0" err="1" smtClean="0"/>
              <a:t>which</a:t>
            </a:r>
            <a:r>
              <a:rPr lang="es-CR" i="1" dirty="0" smtClean="0"/>
              <a:t> </a:t>
            </a:r>
            <a:r>
              <a:rPr lang="es-CR" i="1" dirty="0" err="1" smtClean="0"/>
              <a:t>it</a:t>
            </a:r>
            <a:r>
              <a:rPr lang="es-CR" i="1" dirty="0" smtClean="0"/>
              <a:t> </a:t>
            </a:r>
            <a:r>
              <a:rPr lang="es-CR" i="1" dirty="0" err="1" smtClean="0"/>
              <a:t>owns</a:t>
            </a:r>
            <a:r>
              <a:rPr lang="es-CR" i="1" dirty="0" smtClean="0"/>
              <a:t> more </a:t>
            </a:r>
            <a:r>
              <a:rPr lang="es-CR" i="1" dirty="0" err="1" smtClean="0"/>
              <a:t>than</a:t>
            </a:r>
            <a:r>
              <a:rPr lang="es-CR" i="1" dirty="0" smtClean="0"/>
              <a:t> 10%</a:t>
            </a:r>
            <a:endParaRPr lang="es-CR"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633412"/>
          </a:xfrm>
          <a:noFill/>
        </p:spPr>
        <p:txBody>
          <a:bodyPr>
            <a:noAutofit/>
          </a:bodyPr>
          <a:lstStyle/>
          <a:p>
            <a:pPr>
              <a:defRPr/>
            </a:pPr>
            <a:r>
              <a:rPr lang="es-ES" sz="2800" b="1" dirty="0" smtClean="0"/>
              <a:t>Resumen General de todos los países </a:t>
            </a:r>
            <a:endParaRPr lang="es-ES" sz="2800" b="1" dirty="0"/>
          </a:p>
        </p:txBody>
      </p:sp>
      <p:sp>
        <p:nvSpPr>
          <p:cNvPr id="21507" name="Freeform 17"/>
          <p:cNvSpPr>
            <a:spLocks/>
          </p:cNvSpPr>
          <p:nvPr/>
        </p:nvSpPr>
        <p:spPr bwMode="auto">
          <a:xfrm>
            <a:off x="468313" y="548680"/>
            <a:ext cx="8185150" cy="84138"/>
          </a:xfrm>
          <a:custGeom>
            <a:avLst/>
            <a:gdLst>
              <a:gd name="T0" fmla="*/ 2147483647 w 5156"/>
              <a:gd name="T1" fmla="*/ 2147483647 h 113"/>
              <a:gd name="T2" fmla="*/ 2147483647 w 5156"/>
              <a:gd name="T3" fmla="*/ 2147483647 h 113"/>
              <a:gd name="T4" fmla="*/ 2147483647 w 5156"/>
              <a:gd name="T5" fmla="*/ 2147483647 h 113"/>
              <a:gd name="T6" fmla="*/ 2147483647 w 5156"/>
              <a:gd name="T7" fmla="*/ 2147483647 h 113"/>
              <a:gd name="T8" fmla="*/ 2147483647 w 5156"/>
              <a:gd name="T9" fmla="*/ 2147483647 h 113"/>
              <a:gd name="T10" fmla="*/ 0 60000 65536"/>
              <a:gd name="T11" fmla="*/ 0 60000 65536"/>
              <a:gd name="T12" fmla="*/ 0 60000 65536"/>
              <a:gd name="T13" fmla="*/ 0 60000 65536"/>
              <a:gd name="T14" fmla="*/ 0 60000 65536"/>
              <a:gd name="T15" fmla="*/ 0 w 5156"/>
              <a:gd name="T16" fmla="*/ 0 h 113"/>
              <a:gd name="T17" fmla="*/ 5156 w 5156"/>
              <a:gd name="T18" fmla="*/ 113 h 113"/>
            </a:gdLst>
            <a:ahLst/>
            <a:cxnLst>
              <a:cxn ang="T10">
                <a:pos x="T0" y="T1"/>
              </a:cxn>
              <a:cxn ang="T11">
                <a:pos x="T2" y="T3"/>
              </a:cxn>
              <a:cxn ang="T12">
                <a:pos x="T4" y="T5"/>
              </a:cxn>
              <a:cxn ang="T13">
                <a:pos x="T6" y="T7"/>
              </a:cxn>
              <a:cxn ang="T14">
                <a:pos x="T8" y="T9"/>
              </a:cxn>
            </a:cxnLst>
            <a:rect l="T15" t="T16" r="T17" b="T18"/>
            <a:pathLst>
              <a:path w="5156" h="113">
                <a:moveTo>
                  <a:pt x="38" y="53"/>
                </a:moveTo>
                <a:cubicBezTo>
                  <a:pt x="0" y="38"/>
                  <a:pt x="1550" y="0"/>
                  <a:pt x="2397" y="7"/>
                </a:cubicBezTo>
                <a:cubicBezTo>
                  <a:pt x="3244" y="14"/>
                  <a:pt x="5080" y="83"/>
                  <a:pt x="5118" y="98"/>
                </a:cubicBezTo>
                <a:cubicBezTo>
                  <a:pt x="5156" y="113"/>
                  <a:pt x="3471" y="106"/>
                  <a:pt x="2624" y="98"/>
                </a:cubicBezTo>
                <a:cubicBezTo>
                  <a:pt x="1777" y="90"/>
                  <a:pt x="76" y="68"/>
                  <a:pt x="38" y="53"/>
                </a:cubicBezTo>
                <a:close/>
              </a:path>
            </a:pathLst>
          </a:custGeom>
          <a:solidFill>
            <a:srgbClr val="E65D00"/>
          </a:solidFill>
          <a:ln w="9525">
            <a:solidFill>
              <a:schemeClr val="hlink"/>
            </a:solidFill>
            <a:round/>
            <a:headEnd/>
            <a:tailEnd/>
          </a:ln>
        </p:spPr>
        <p:txBody>
          <a:bodyPr/>
          <a:lstStyle/>
          <a:p>
            <a:endParaRPr lang="es-CR"/>
          </a:p>
        </p:txBody>
      </p:sp>
      <p:pic>
        <p:nvPicPr>
          <p:cNvPr id="40" name="Picture 5"/>
          <p:cNvPicPr>
            <a:picLocks noChangeAspect="1" noChangeArrowheads="1"/>
          </p:cNvPicPr>
          <p:nvPr/>
        </p:nvPicPr>
        <p:blipFill>
          <a:blip r:embed="rId3" cstate="print"/>
          <a:srcRect/>
          <a:stretch>
            <a:fillRect/>
          </a:stretch>
        </p:blipFill>
        <p:spPr bwMode="auto">
          <a:xfrm>
            <a:off x="3932770" y="1268760"/>
            <a:ext cx="567222" cy="864097"/>
          </a:xfrm>
          <a:prstGeom prst="rect">
            <a:avLst/>
          </a:prstGeom>
          <a:noFill/>
          <a:ln w="9525">
            <a:noFill/>
            <a:miter lim="800000"/>
            <a:headEnd/>
            <a:tailEnd/>
          </a:ln>
        </p:spPr>
      </p:pic>
      <p:pic>
        <p:nvPicPr>
          <p:cNvPr id="24" name="Picture 5"/>
          <p:cNvPicPr>
            <a:picLocks noChangeAspect="1" noChangeArrowheads="1"/>
          </p:cNvPicPr>
          <p:nvPr/>
        </p:nvPicPr>
        <p:blipFill>
          <a:blip r:embed="rId3" cstate="print"/>
          <a:srcRect/>
          <a:stretch>
            <a:fillRect/>
          </a:stretch>
        </p:blipFill>
        <p:spPr bwMode="auto">
          <a:xfrm>
            <a:off x="2204578" y="1412776"/>
            <a:ext cx="567222" cy="864097"/>
          </a:xfrm>
          <a:prstGeom prst="rect">
            <a:avLst/>
          </a:prstGeom>
          <a:noFill/>
          <a:ln w="9525">
            <a:noFill/>
            <a:miter lim="800000"/>
            <a:headEnd/>
            <a:tailEnd/>
          </a:ln>
        </p:spPr>
      </p:pic>
      <p:sp>
        <p:nvSpPr>
          <p:cNvPr id="9" name="8 Rectángulo redondeado"/>
          <p:cNvSpPr/>
          <p:nvPr/>
        </p:nvSpPr>
        <p:spPr>
          <a:xfrm>
            <a:off x="3491880" y="2708920"/>
            <a:ext cx="1584176" cy="936104"/>
          </a:xfrm>
          <a:prstGeom prst="roundRect">
            <a:avLst/>
          </a:prstGeom>
          <a:solidFill>
            <a:schemeClr val="accent6">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2000" b="1" dirty="0" smtClean="0"/>
              <a:t>HOLDING CR</a:t>
            </a:r>
            <a:endParaRPr lang="es-CR" sz="2000" b="1" dirty="0"/>
          </a:p>
        </p:txBody>
      </p:sp>
      <p:cxnSp>
        <p:nvCxnSpPr>
          <p:cNvPr id="17" name="16 Conector recto"/>
          <p:cNvCxnSpPr/>
          <p:nvPr/>
        </p:nvCxnSpPr>
        <p:spPr>
          <a:xfrm>
            <a:off x="2195736" y="4005064"/>
            <a:ext cx="43924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6588224" y="4005064"/>
            <a:ext cx="0"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2195736" y="4005064"/>
            <a:ext cx="0"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4355976" y="3645024"/>
            <a:ext cx="0" cy="36004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52 Rectángulo redondeado"/>
          <p:cNvSpPr/>
          <p:nvPr/>
        </p:nvSpPr>
        <p:spPr bwMode="auto">
          <a:xfrm>
            <a:off x="5796136" y="4437112"/>
            <a:ext cx="1656182" cy="640521"/>
          </a:xfrm>
          <a:prstGeom prst="roundRect">
            <a:avLst>
              <a:gd name="adj" fmla="val 1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es-CR" sz="2000" b="1" dirty="0" smtClean="0"/>
              <a:t>CPA</a:t>
            </a:r>
            <a:endParaRPr lang="es-CR" sz="2000" b="1" dirty="0"/>
          </a:p>
        </p:txBody>
      </p:sp>
      <p:sp>
        <p:nvSpPr>
          <p:cNvPr id="25" name="16 Rectángulo redondeado"/>
          <p:cNvSpPr/>
          <p:nvPr/>
        </p:nvSpPr>
        <p:spPr bwMode="auto">
          <a:xfrm>
            <a:off x="1331640" y="4437112"/>
            <a:ext cx="1872208" cy="640521"/>
          </a:xfrm>
          <a:prstGeom prst="roundRect">
            <a:avLst>
              <a:gd name="adj" fmla="val 1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es-CR" sz="2000" b="1" dirty="0" smtClean="0"/>
              <a:t>CGU</a:t>
            </a:r>
            <a:endParaRPr lang="es-CR" sz="2000" b="1" dirty="0"/>
          </a:p>
        </p:txBody>
      </p:sp>
      <p:pic>
        <p:nvPicPr>
          <p:cNvPr id="16" name="Picture 5"/>
          <p:cNvPicPr>
            <a:picLocks noChangeAspect="1" noChangeArrowheads="1"/>
          </p:cNvPicPr>
          <p:nvPr/>
        </p:nvPicPr>
        <p:blipFill>
          <a:blip r:embed="rId3" cstate="print"/>
          <a:srcRect/>
          <a:stretch>
            <a:fillRect/>
          </a:stretch>
        </p:blipFill>
        <p:spPr bwMode="auto">
          <a:xfrm>
            <a:off x="6156176" y="1340767"/>
            <a:ext cx="567222" cy="864097"/>
          </a:xfrm>
          <a:prstGeom prst="rect">
            <a:avLst/>
          </a:prstGeom>
          <a:noFill/>
          <a:ln w="9525">
            <a:noFill/>
            <a:miter lim="800000"/>
            <a:headEnd/>
            <a:tailEnd/>
          </a:ln>
        </p:spPr>
      </p:pic>
      <p:cxnSp>
        <p:nvCxnSpPr>
          <p:cNvPr id="26" name="25 Conector recto"/>
          <p:cNvCxnSpPr/>
          <p:nvPr/>
        </p:nvCxnSpPr>
        <p:spPr>
          <a:xfrm>
            <a:off x="2627784" y="2204864"/>
            <a:ext cx="864096" cy="576064"/>
          </a:xfrm>
          <a:prstGeom prst="line">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flipH="1">
            <a:off x="5004048" y="1916832"/>
            <a:ext cx="1296144" cy="823446"/>
          </a:xfrm>
          <a:prstGeom prst="line">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4355976" y="4005064"/>
            <a:ext cx="0" cy="86409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16 Rectángulo redondeado"/>
          <p:cNvSpPr/>
          <p:nvPr/>
        </p:nvSpPr>
        <p:spPr bwMode="auto">
          <a:xfrm>
            <a:off x="3491880" y="4869160"/>
            <a:ext cx="1872208" cy="640521"/>
          </a:xfrm>
          <a:prstGeom prst="roundRect">
            <a:avLst>
              <a:gd name="adj" fmla="val 1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es-CR" sz="2000" b="1" dirty="0" smtClean="0"/>
              <a:t> CCR</a:t>
            </a:r>
            <a:endParaRPr lang="es-CR" sz="2000" b="1" dirty="0"/>
          </a:p>
        </p:txBody>
      </p:sp>
      <p:cxnSp>
        <p:nvCxnSpPr>
          <p:cNvPr id="48" name="47 Conector recto"/>
          <p:cNvCxnSpPr/>
          <p:nvPr/>
        </p:nvCxnSpPr>
        <p:spPr>
          <a:xfrm flipH="1">
            <a:off x="4283968" y="2060848"/>
            <a:ext cx="4422" cy="576064"/>
          </a:xfrm>
          <a:prstGeom prst="line">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8" name="57 Forma libre"/>
          <p:cNvSpPr/>
          <p:nvPr/>
        </p:nvSpPr>
        <p:spPr>
          <a:xfrm>
            <a:off x="777240" y="1735183"/>
            <a:ext cx="1378131" cy="2640874"/>
          </a:xfrm>
          <a:custGeom>
            <a:avLst/>
            <a:gdLst>
              <a:gd name="connsiteX0" fmla="*/ 1378131 w 1378131"/>
              <a:gd name="connsiteY0" fmla="*/ 41366 h 2640874"/>
              <a:gd name="connsiteX1" fmla="*/ 124097 w 1378131"/>
              <a:gd name="connsiteY1" fmla="*/ 433251 h 2640874"/>
              <a:gd name="connsiteX2" fmla="*/ 633549 w 1378131"/>
              <a:gd name="connsiteY2" fmla="*/ 2640874 h 2640874"/>
            </a:gdLst>
            <a:ahLst/>
            <a:cxnLst>
              <a:cxn ang="0">
                <a:pos x="connsiteX0" y="connsiteY0"/>
              </a:cxn>
              <a:cxn ang="0">
                <a:pos x="connsiteX1" y="connsiteY1"/>
              </a:cxn>
              <a:cxn ang="0">
                <a:pos x="connsiteX2" y="connsiteY2"/>
              </a:cxn>
            </a:cxnLst>
            <a:rect l="l" t="t" r="r" b="b"/>
            <a:pathLst>
              <a:path w="1378131" h="2640874">
                <a:moveTo>
                  <a:pt x="1378131" y="41366"/>
                </a:moveTo>
                <a:cubicBezTo>
                  <a:pt x="813162" y="20683"/>
                  <a:pt x="248194" y="0"/>
                  <a:pt x="124097" y="433251"/>
                </a:cubicBezTo>
                <a:cubicBezTo>
                  <a:pt x="0" y="866502"/>
                  <a:pt x="316774" y="1753688"/>
                  <a:pt x="633549" y="2640874"/>
                </a:cubicBezTo>
              </a:path>
            </a:pathLst>
          </a:custGeom>
          <a:ln>
            <a:prstDash val="dash"/>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62" name="61 Forma libre"/>
          <p:cNvSpPr/>
          <p:nvPr/>
        </p:nvSpPr>
        <p:spPr>
          <a:xfrm>
            <a:off x="4807131" y="3095897"/>
            <a:ext cx="770709" cy="1737360"/>
          </a:xfrm>
          <a:custGeom>
            <a:avLst/>
            <a:gdLst>
              <a:gd name="connsiteX0" fmla="*/ 0 w 770709"/>
              <a:gd name="connsiteY0" fmla="*/ 1737360 h 1737360"/>
              <a:gd name="connsiteX1" fmla="*/ 718458 w 770709"/>
              <a:gd name="connsiteY1" fmla="*/ 744583 h 1737360"/>
              <a:gd name="connsiteX2" fmla="*/ 313509 w 770709"/>
              <a:gd name="connsiteY2" fmla="*/ 39189 h 1737360"/>
              <a:gd name="connsiteX3" fmla="*/ 313509 w 770709"/>
              <a:gd name="connsiteY3" fmla="*/ 39189 h 1737360"/>
              <a:gd name="connsiteX4" fmla="*/ 274320 w 770709"/>
              <a:gd name="connsiteY4" fmla="*/ 0 h 1737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9" h="1737360">
                <a:moveTo>
                  <a:pt x="0" y="1737360"/>
                </a:moveTo>
                <a:cubicBezTo>
                  <a:pt x="333103" y="1382485"/>
                  <a:pt x="666207" y="1027611"/>
                  <a:pt x="718458" y="744583"/>
                </a:cubicBezTo>
                <a:cubicBezTo>
                  <a:pt x="770709" y="461555"/>
                  <a:pt x="313509" y="39189"/>
                  <a:pt x="313509" y="39189"/>
                </a:cubicBezTo>
                <a:lnTo>
                  <a:pt x="313509" y="39189"/>
                </a:lnTo>
                <a:lnTo>
                  <a:pt x="274320" y="0"/>
                </a:lnTo>
              </a:path>
            </a:pathLst>
          </a:custGeom>
          <a:ln>
            <a:prstDash val="dash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63" name="62 CuadroTexto"/>
          <p:cNvSpPr txBox="1"/>
          <p:nvPr/>
        </p:nvSpPr>
        <p:spPr>
          <a:xfrm>
            <a:off x="4427984" y="1772816"/>
            <a:ext cx="432048" cy="369332"/>
          </a:xfrm>
          <a:prstGeom prst="rect">
            <a:avLst/>
          </a:prstGeom>
          <a:noFill/>
        </p:spPr>
        <p:txBody>
          <a:bodyPr wrap="square" rtlCol="0">
            <a:spAutoFit/>
          </a:bodyPr>
          <a:lstStyle/>
          <a:p>
            <a:r>
              <a:rPr lang="es-CR" dirty="0" smtClean="0"/>
              <a:t>CR</a:t>
            </a:r>
            <a:endParaRPr lang="es-CR" dirty="0"/>
          </a:p>
        </p:txBody>
      </p:sp>
      <p:sp>
        <p:nvSpPr>
          <p:cNvPr id="64" name="63 CuadroTexto"/>
          <p:cNvSpPr txBox="1"/>
          <p:nvPr/>
        </p:nvSpPr>
        <p:spPr>
          <a:xfrm>
            <a:off x="2771800" y="1844824"/>
            <a:ext cx="576064" cy="369332"/>
          </a:xfrm>
          <a:prstGeom prst="rect">
            <a:avLst/>
          </a:prstGeom>
          <a:noFill/>
        </p:spPr>
        <p:txBody>
          <a:bodyPr wrap="square" rtlCol="0">
            <a:spAutoFit/>
          </a:bodyPr>
          <a:lstStyle/>
          <a:p>
            <a:r>
              <a:rPr lang="es-CR" dirty="0" smtClean="0"/>
              <a:t>PTY</a:t>
            </a:r>
            <a:endParaRPr lang="es-CR" dirty="0"/>
          </a:p>
        </p:txBody>
      </p:sp>
      <p:sp>
        <p:nvSpPr>
          <p:cNvPr id="65" name="64 CuadroTexto"/>
          <p:cNvSpPr txBox="1"/>
          <p:nvPr/>
        </p:nvSpPr>
        <p:spPr>
          <a:xfrm>
            <a:off x="6444208" y="2132856"/>
            <a:ext cx="432048" cy="369332"/>
          </a:xfrm>
          <a:prstGeom prst="rect">
            <a:avLst/>
          </a:prstGeom>
          <a:noFill/>
        </p:spPr>
        <p:txBody>
          <a:bodyPr wrap="square" rtlCol="0">
            <a:spAutoFit/>
          </a:bodyPr>
          <a:lstStyle/>
          <a:p>
            <a:r>
              <a:rPr lang="es-CR" dirty="0" smtClean="0"/>
              <a:t>G</a:t>
            </a:r>
            <a:endParaRPr lang="es-CR" dirty="0"/>
          </a:p>
        </p:txBody>
      </p:sp>
      <p:sp>
        <p:nvSpPr>
          <p:cNvPr id="66" name="65 CuadroTexto"/>
          <p:cNvSpPr txBox="1"/>
          <p:nvPr/>
        </p:nvSpPr>
        <p:spPr>
          <a:xfrm>
            <a:off x="5508104" y="3429000"/>
            <a:ext cx="1656184" cy="523220"/>
          </a:xfrm>
          <a:prstGeom prst="rect">
            <a:avLst/>
          </a:prstGeom>
          <a:noFill/>
        </p:spPr>
        <p:txBody>
          <a:bodyPr wrap="square" rtlCol="0">
            <a:spAutoFit/>
          </a:bodyPr>
          <a:lstStyle/>
          <a:p>
            <a:r>
              <a:rPr lang="es-CR" sz="1400" dirty="0" smtClean="0"/>
              <a:t>Pago de dividendos exento</a:t>
            </a:r>
            <a:endParaRPr lang="es-CR" sz="1400" dirty="0"/>
          </a:p>
        </p:txBody>
      </p:sp>
      <p:sp>
        <p:nvSpPr>
          <p:cNvPr id="69" name="68 Forma libre"/>
          <p:cNvSpPr/>
          <p:nvPr/>
        </p:nvSpPr>
        <p:spPr>
          <a:xfrm>
            <a:off x="4389120" y="2011680"/>
            <a:ext cx="566057" cy="653143"/>
          </a:xfrm>
          <a:custGeom>
            <a:avLst/>
            <a:gdLst>
              <a:gd name="connsiteX0" fmla="*/ 261257 w 566057"/>
              <a:gd name="connsiteY0" fmla="*/ 653143 h 653143"/>
              <a:gd name="connsiteX1" fmla="*/ 522514 w 566057"/>
              <a:gd name="connsiteY1" fmla="*/ 274320 h 653143"/>
              <a:gd name="connsiteX2" fmla="*/ 0 w 566057"/>
              <a:gd name="connsiteY2" fmla="*/ 0 h 653143"/>
            </a:gdLst>
            <a:ahLst/>
            <a:cxnLst>
              <a:cxn ang="0">
                <a:pos x="connsiteX0" y="connsiteY0"/>
              </a:cxn>
              <a:cxn ang="0">
                <a:pos x="connsiteX1" y="connsiteY1"/>
              </a:cxn>
              <a:cxn ang="0">
                <a:pos x="connsiteX2" y="connsiteY2"/>
              </a:cxn>
            </a:cxnLst>
            <a:rect l="l" t="t" r="r" b="b"/>
            <a:pathLst>
              <a:path w="566057" h="653143">
                <a:moveTo>
                  <a:pt x="261257" y="653143"/>
                </a:moveTo>
                <a:cubicBezTo>
                  <a:pt x="413657" y="518160"/>
                  <a:pt x="566057" y="383177"/>
                  <a:pt x="522514" y="274320"/>
                </a:cubicBezTo>
                <a:cubicBezTo>
                  <a:pt x="478971" y="165463"/>
                  <a:pt x="239485" y="82731"/>
                  <a:pt x="0" y="0"/>
                </a:cubicBezTo>
              </a:path>
            </a:pathLst>
          </a:custGeom>
          <a:ln>
            <a:prstDash val="dash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70" name="69 CuadroTexto"/>
          <p:cNvSpPr txBox="1"/>
          <p:nvPr/>
        </p:nvSpPr>
        <p:spPr>
          <a:xfrm>
            <a:off x="4788024" y="1353542"/>
            <a:ext cx="936104" cy="923330"/>
          </a:xfrm>
          <a:prstGeom prst="rect">
            <a:avLst/>
          </a:prstGeom>
          <a:noFill/>
        </p:spPr>
        <p:txBody>
          <a:bodyPr wrap="square" rtlCol="0">
            <a:spAutoFit/>
          </a:bodyPr>
          <a:lstStyle/>
          <a:p>
            <a:r>
              <a:rPr lang="es-CR" dirty="0" smtClean="0"/>
              <a:t>Sí sujeto 15%</a:t>
            </a:r>
            <a:endParaRPr lang="es-CR" dirty="0"/>
          </a:p>
        </p:txBody>
      </p:sp>
      <p:sp>
        <p:nvSpPr>
          <p:cNvPr id="73" name="72 CuadroTexto"/>
          <p:cNvSpPr txBox="1"/>
          <p:nvPr/>
        </p:nvSpPr>
        <p:spPr>
          <a:xfrm>
            <a:off x="827584" y="2420888"/>
            <a:ext cx="1224136" cy="830997"/>
          </a:xfrm>
          <a:prstGeom prst="rect">
            <a:avLst/>
          </a:prstGeom>
          <a:noFill/>
        </p:spPr>
        <p:txBody>
          <a:bodyPr wrap="square" rtlCol="0">
            <a:spAutoFit/>
          </a:bodyPr>
          <a:lstStyle/>
          <a:p>
            <a:r>
              <a:rPr lang="es-CR" sz="1200" dirty="0" smtClean="0"/>
              <a:t>retención dividendos 10% territoriales y 5 extraterritoriales </a:t>
            </a:r>
            <a:endParaRPr lang="es-CR" sz="1200" dirty="0"/>
          </a:p>
        </p:txBody>
      </p:sp>
      <p:sp>
        <p:nvSpPr>
          <p:cNvPr id="76" name="75 Forma libre"/>
          <p:cNvSpPr/>
          <p:nvPr/>
        </p:nvSpPr>
        <p:spPr>
          <a:xfrm>
            <a:off x="6583680" y="1624148"/>
            <a:ext cx="1698172" cy="2843349"/>
          </a:xfrm>
          <a:custGeom>
            <a:avLst/>
            <a:gdLst>
              <a:gd name="connsiteX0" fmla="*/ 104503 w 1698172"/>
              <a:gd name="connsiteY0" fmla="*/ 217715 h 2843349"/>
              <a:gd name="connsiteX1" fmla="*/ 248194 w 1698172"/>
              <a:gd name="connsiteY1" fmla="*/ 204652 h 2843349"/>
              <a:gd name="connsiteX2" fmla="*/ 1593669 w 1698172"/>
              <a:gd name="connsiteY2" fmla="*/ 439783 h 2843349"/>
              <a:gd name="connsiteX3" fmla="*/ 875211 w 1698172"/>
              <a:gd name="connsiteY3" fmla="*/ 2843349 h 2843349"/>
            </a:gdLst>
            <a:ahLst/>
            <a:cxnLst>
              <a:cxn ang="0">
                <a:pos x="connsiteX0" y="connsiteY0"/>
              </a:cxn>
              <a:cxn ang="0">
                <a:pos x="connsiteX1" y="connsiteY1"/>
              </a:cxn>
              <a:cxn ang="0">
                <a:pos x="connsiteX2" y="connsiteY2"/>
              </a:cxn>
              <a:cxn ang="0">
                <a:pos x="connsiteX3" y="connsiteY3"/>
              </a:cxn>
            </a:cxnLst>
            <a:rect l="l" t="t" r="r" b="b"/>
            <a:pathLst>
              <a:path w="1698172" h="2843349">
                <a:moveTo>
                  <a:pt x="104503" y="217715"/>
                </a:moveTo>
                <a:cubicBezTo>
                  <a:pt x="52251" y="192678"/>
                  <a:pt x="0" y="167641"/>
                  <a:pt x="248194" y="204652"/>
                </a:cubicBezTo>
                <a:cubicBezTo>
                  <a:pt x="496388" y="241663"/>
                  <a:pt x="1489166" y="0"/>
                  <a:pt x="1593669" y="439783"/>
                </a:cubicBezTo>
                <a:cubicBezTo>
                  <a:pt x="1698172" y="879566"/>
                  <a:pt x="1286691" y="1861457"/>
                  <a:pt x="875211" y="2843349"/>
                </a:cubicBezTo>
              </a:path>
            </a:pathLst>
          </a:custGeom>
          <a:ln>
            <a:prstDash val="solid"/>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77" name="76 CuadroTexto"/>
          <p:cNvSpPr txBox="1"/>
          <p:nvPr/>
        </p:nvSpPr>
        <p:spPr>
          <a:xfrm>
            <a:off x="1547664" y="1844824"/>
            <a:ext cx="576064" cy="369332"/>
          </a:xfrm>
          <a:prstGeom prst="rect">
            <a:avLst/>
          </a:prstGeom>
          <a:noFill/>
        </p:spPr>
        <p:txBody>
          <a:bodyPr wrap="square" rtlCol="0">
            <a:spAutoFit/>
          </a:bodyPr>
          <a:lstStyle/>
          <a:p>
            <a:r>
              <a:rPr lang="es-CR" dirty="0" smtClean="0"/>
              <a:t>SP</a:t>
            </a:r>
            <a:endParaRPr lang="es-CR" dirty="0"/>
          </a:p>
        </p:txBody>
      </p:sp>
      <p:sp>
        <p:nvSpPr>
          <p:cNvPr id="78" name="77 CuadroTexto"/>
          <p:cNvSpPr txBox="1"/>
          <p:nvPr/>
        </p:nvSpPr>
        <p:spPr>
          <a:xfrm>
            <a:off x="3059832" y="2276872"/>
            <a:ext cx="1224136" cy="276999"/>
          </a:xfrm>
          <a:prstGeom prst="rect">
            <a:avLst/>
          </a:prstGeom>
          <a:noFill/>
        </p:spPr>
        <p:txBody>
          <a:bodyPr wrap="square" rtlCol="0">
            <a:spAutoFit/>
          </a:bodyPr>
          <a:lstStyle/>
          <a:p>
            <a:r>
              <a:rPr lang="es-CR" sz="1200" dirty="0" smtClean="0"/>
              <a:t>Dividendos</a:t>
            </a:r>
            <a:endParaRPr lang="es-CR" sz="1200" dirty="0"/>
          </a:p>
        </p:txBody>
      </p:sp>
      <p:sp>
        <p:nvSpPr>
          <p:cNvPr id="79" name="78 CuadroTexto"/>
          <p:cNvSpPr txBox="1"/>
          <p:nvPr/>
        </p:nvSpPr>
        <p:spPr>
          <a:xfrm>
            <a:off x="5868144" y="5733256"/>
            <a:ext cx="2952328" cy="461665"/>
          </a:xfrm>
          <a:prstGeom prst="rect">
            <a:avLst/>
          </a:prstGeom>
          <a:noFill/>
        </p:spPr>
        <p:txBody>
          <a:bodyPr wrap="square" rtlCol="0">
            <a:spAutoFit/>
          </a:bodyPr>
          <a:lstStyle/>
          <a:p>
            <a:r>
              <a:rPr lang="es-CR" sz="1200" dirty="0" smtClean="0"/>
              <a:t>En HCR hacer separación de renta no sujeta para el pago de dividendos.</a:t>
            </a:r>
            <a:endParaRPr lang="es-CR" sz="1200" dirty="0"/>
          </a:p>
        </p:txBody>
      </p:sp>
      <p:sp>
        <p:nvSpPr>
          <p:cNvPr id="33" name="32 CuadroTexto"/>
          <p:cNvSpPr txBox="1"/>
          <p:nvPr/>
        </p:nvSpPr>
        <p:spPr>
          <a:xfrm>
            <a:off x="5508104" y="2348880"/>
            <a:ext cx="864096" cy="369332"/>
          </a:xfrm>
          <a:prstGeom prst="rect">
            <a:avLst/>
          </a:prstGeom>
          <a:noFill/>
        </p:spPr>
        <p:txBody>
          <a:bodyPr wrap="square" rtlCol="0">
            <a:spAutoFit/>
          </a:bodyPr>
          <a:lstStyle/>
          <a:p>
            <a:r>
              <a:rPr lang="es-CR" dirty="0" smtClean="0"/>
              <a:t>99%</a:t>
            </a:r>
            <a:endParaRPr lang="es-CR" dirty="0"/>
          </a:p>
        </p:txBody>
      </p:sp>
      <p:sp>
        <p:nvSpPr>
          <p:cNvPr id="34" name="33 CuadroTexto"/>
          <p:cNvSpPr txBox="1"/>
          <p:nvPr/>
        </p:nvSpPr>
        <p:spPr>
          <a:xfrm>
            <a:off x="6084168" y="2420888"/>
            <a:ext cx="1584176" cy="461665"/>
          </a:xfrm>
          <a:prstGeom prst="rect">
            <a:avLst/>
          </a:prstGeom>
          <a:noFill/>
        </p:spPr>
        <p:txBody>
          <a:bodyPr wrap="square" rtlCol="0">
            <a:spAutoFit/>
          </a:bodyPr>
          <a:lstStyle/>
          <a:p>
            <a:pPr algn="r"/>
            <a:r>
              <a:rPr lang="es-CR" sz="1200" dirty="0" smtClean="0"/>
              <a:t>Retención dividendos 5%</a:t>
            </a:r>
            <a:endParaRPr lang="es-CR" sz="1200" dirty="0"/>
          </a:p>
        </p:txBody>
      </p:sp>
      <p:sp>
        <p:nvSpPr>
          <p:cNvPr id="35" name="34 CuadroTexto"/>
          <p:cNvSpPr txBox="1"/>
          <p:nvPr/>
        </p:nvSpPr>
        <p:spPr>
          <a:xfrm>
            <a:off x="179512" y="6021288"/>
            <a:ext cx="3384376" cy="830997"/>
          </a:xfrm>
          <a:prstGeom prst="rect">
            <a:avLst/>
          </a:prstGeom>
          <a:noFill/>
        </p:spPr>
        <p:txBody>
          <a:bodyPr wrap="square" rtlCol="0">
            <a:spAutoFit/>
          </a:bodyPr>
          <a:lstStyle/>
          <a:p>
            <a:pPr algn="just"/>
            <a:r>
              <a:rPr lang="es-CR" sz="1200" dirty="0" smtClean="0"/>
              <a:t>Los dividendos de PA, CR y GU, pagados a la holding están exentos en utilidades por ser compañías hermanas; a su vez cuando sean distribuidos los de GU y PA a los socios sería exentos.</a:t>
            </a:r>
            <a:endParaRPr lang="es-CR" sz="1200" dirty="0"/>
          </a:p>
        </p:txBody>
      </p:sp>
      <p:sp>
        <p:nvSpPr>
          <p:cNvPr id="36" name="35 CuadroTexto"/>
          <p:cNvSpPr txBox="1"/>
          <p:nvPr/>
        </p:nvSpPr>
        <p:spPr>
          <a:xfrm>
            <a:off x="3563888" y="602685"/>
            <a:ext cx="2808312" cy="954107"/>
          </a:xfrm>
          <a:prstGeom prst="rect">
            <a:avLst/>
          </a:prstGeom>
          <a:noFill/>
        </p:spPr>
        <p:txBody>
          <a:bodyPr wrap="square" rtlCol="0">
            <a:spAutoFit/>
          </a:bodyPr>
          <a:lstStyle/>
          <a:p>
            <a:pPr algn="r"/>
            <a:r>
              <a:rPr lang="es-CR" sz="1400" dirty="0" smtClean="0"/>
              <a:t>Una vez que HCR pague a sus socios en CR, retendrán el 15% de las utilidades de la compañía operativa en Costa Rica </a:t>
            </a:r>
            <a:endParaRPr lang="es-CR" sz="1400" dirty="0"/>
          </a:p>
        </p:txBody>
      </p:sp>
      <p:sp>
        <p:nvSpPr>
          <p:cNvPr id="57" name="56 CuadroTexto"/>
          <p:cNvSpPr txBox="1"/>
          <p:nvPr/>
        </p:nvSpPr>
        <p:spPr>
          <a:xfrm>
            <a:off x="7524328" y="764704"/>
            <a:ext cx="1368152" cy="646331"/>
          </a:xfrm>
          <a:prstGeom prst="rect">
            <a:avLst/>
          </a:prstGeom>
          <a:noFill/>
        </p:spPr>
        <p:txBody>
          <a:bodyPr wrap="square" rtlCol="0">
            <a:spAutoFit/>
          </a:bodyPr>
          <a:lstStyle/>
          <a:p>
            <a:r>
              <a:rPr lang="es-CR" dirty="0" smtClean="0"/>
              <a:t>Dividendos pagados </a:t>
            </a:r>
            <a:endParaRPr lang="es-CR" dirty="0"/>
          </a:p>
        </p:txBody>
      </p:sp>
      <p:sp>
        <p:nvSpPr>
          <p:cNvPr id="59" name="58 Forma libre"/>
          <p:cNvSpPr/>
          <p:nvPr/>
        </p:nvSpPr>
        <p:spPr>
          <a:xfrm>
            <a:off x="6596743" y="1907177"/>
            <a:ext cx="1190897" cy="2481943"/>
          </a:xfrm>
          <a:custGeom>
            <a:avLst/>
            <a:gdLst>
              <a:gd name="connsiteX0" fmla="*/ 627017 w 1190897"/>
              <a:gd name="connsiteY0" fmla="*/ 2481943 h 2481943"/>
              <a:gd name="connsiteX1" fmla="*/ 796834 w 1190897"/>
              <a:gd name="connsiteY1" fmla="*/ 1815737 h 2481943"/>
              <a:gd name="connsiteX2" fmla="*/ 1058091 w 1190897"/>
              <a:gd name="connsiteY2" fmla="*/ 483326 h 2481943"/>
              <a:gd name="connsiteX3" fmla="*/ 0 w 1190897"/>
              <a:gd name="connsiteY3" fmla="*/ 0 h 2481943"/>
            </a:gdLst>
            <a:ahLst/>
            <a:cxnLst>
              <a:cxn ang="0">
                <a:pos x="connsiteX0" y="connsiteY0"/>
              </a:cxn>
              <a:cxn ang="0">
                <a:pos x="connsiteX1" y="connsiteY1"/>
              </a:cxn>
              <a:cxn ang="0">
                <a:pos x="connsiteX2" y="connsiteY2"/>
              </a:cxn>
              <a:cxn ang="0">
                <a:pos x="connsiteX3" y="connsiteY3"/>
              </a:cxn>
            </a:cxnLst>
            <a:rect l="l" t="t" r="r" b="b"/>
            <a:pathLst>
              <a:path w="1190897" h="2481943">
                <a:moveTo>
                  <a:pt x="627017" y="2481943"/>
                </a:moveTo>
                <a:cubicBezTo>
                  <a:pt x="676002" y="2315391"/>
                  <a:pt x="724988" y="2148840"/>
                  <a:pt x="796834" y="1815737"/>
                </a:cubicBezTo>
                <a:cubicBezTo>
                  <a:pt x="868680" y="1482634"/>
                  <a:pt x="1190897" y="785949"/>
                  <a:pt x="1058091" y="483326"/>
                </a:cubicBezTo>
                <a:cubicBezTo>
                  <a:pt x="925285" y="180703"/>
                  <a:pt x="462642" y="90351"/>
                  <a:pt x="0" y="0"/>
                </a:cubicBezTo>
              </a:path>
            </a:pathLst>
          </a:custGeom>
          <a:ln>
            <a:prstDash val="lg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R"/>
          </a:p>
        </p:txBody>
      </p:sp>
      <p:sp>
        <p:nvSpPr>
          <p:cNvPr id="61" name="60 CuadroTexto"/>
          <p:cNvSpPr txBox="1"/>
          <p:nvPr/>
        </p:nvSpPr>
        <p:spPr>
          <a:xfrm>
            <a:off x="8100392" y="2924944"/>
            <a:ext cx="504056" cy="369332"/>
          </a:xfrm>
          <a:prstGeom prst="rect">
            <a:avLst/>
          </a:prstGeom>
          <a:noFill/>
        </p:spPr>
        <p:txBody>
          <a:bodyPr wrap="square" rtlCol="0">
            <a:spAutoFit/>
          </a:bodyPr>
          <a:lstStyle/>
          <a:p>
            <a:r>
              <a:rPr lang="es-CR" dirty="0" smtClean="0"/>
              <a:t>1%</a:t>
            </a:r>
            <a:endParaRPr lang="es-C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Título"/>
          <p:cNvSpPr>
            <a:spLocks noGrp="1"/>
          </p:cNvSpPr>
          <p:nvPr>
            <p:ph type="title"/>
          </p:nvPr>
        </p:nvSpPr>
        <p:spPr>
          <a:xfrm>
            <a:off x="467544" y="0"/>
            <a:ext cx="8229600" cy="1143000"/>
          </a:xfrm>
        </p:spPr>
        <p:txBody>
          <a:bodyPr>
            <a:normAutofit/>
          </a:bodyPr>
          <a:lstStyle/>
          <a:p>
            <a:r>
              <a:rPr lang="es-CR" sz="2400" b="1" dirty="0" smtClean="0"/>
              <a:t>Estructura ECC</a:t>
            </a:r>
            <a:endParaRPr lang="en-US" sz="2400" b="1" dirty="0"/>
          </a:p>
        </p:txBody>
      </p:sp>
      <p:sp>
        <p:nvSpPr>
          <p:cNvPr id="8" name="7 Rectángulo redondeado"/>
          <p:cNvSpPr/>
          <p:nvPr/>
        </p:nvSpPr>
        <p:spPr>
          <a:xfrm>
            <a:off x="1331640" y="1556792"/>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S1</a:t>
            </a:r>
            <a:endParaRPr lang="en-US" dirty="0"/>
          </a:p>
        </p:txBody>
      </p:sp>
      <p:sp>
        <p:nvSpPr>
          <p:cNvPr id="23" name="22 Rectángulo redondeado"/>
          <p:cNvSpPr/>
          <p:nvPr/>
        </p:nvSpPr>
        <p:spPr>
          <a:xfrm>
            <a:off x="3347864" y="3933056"/>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ECC</a:t>
            </a:r>
            <a:endParaRPr lang="en-US" dirty="0"/>
          </a:p>
        </p:txBody>
      </p:sp>
      <p:cxnSp>
        <p:nvCxnSpPr>
          <p:cNvPr id="29" name="28 Conector recto de flecha"/>
          <p:cNvCxnSpPr>
            <a:stCxn id="8" idx="2"/>
          </p:cNvCxnSpPr>
          <p:nvPr/>
        </p:nvCxnSpPr>
        <p:spPr>
          <a:xfrm>
            <a:off x="2231740" y="2564904"/>
            <a:ext cx="1476164"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stCxn id="15" idx="2"/>
          </p:cNvCxnSpPr>
          <p:nvPr/>
        </p:nvCxnSpPr>
        <p:spPr>
          <a:xfrm flipH="1">
            <a:off x="5004048" y="2492896"/>
            <a:ext cx="1332148"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3059832" y="2780928"/>
            <a:ext cx="975108" cy="369332"/>
          </a:xfrm>
          <a:prstGeom prst="rect">
            <a:avLst/>
          </a:prstGeom>
          <a:noFill/>
        </p:spPr>
        <p:txBody>
          <a:bodyPr wrap="square" rtlCol="0">
            <a:spAutoFit/>
          </a:bodyPr>
          <a:lstStyle/>
          <a:p>
            <a:r>
              <a:rPr lang="es-CR" dirty="0" smtClean="0"/>
              <a:t>70%</a:t>
            </a:r>
            <a:endParaRPr lang="es-CR" dirty="0"/>
          </a:p>
        </p:txBody>
      </p:sp>
      <p:sp>
        <p:nvSpPr>
          <p:cNvPr id="47" name="46 CuadroTexto"/>
          <p:cNvSpPr txBox="1"/>
          <p:nvPr/>
        </p:nvSpPr>
        <p:spPr>
          <a:xfrm>
            <a:off x="5076056" y="3284984"/>
            <a:ext cx="1041116" cy="369332"/>
          </a:xfrm>
          <a:prstGeom prst="rect">
            <a:avLst/>
          </a:prstGeom>
          <a:noFill/>
        </p:spPr>
        <p:txBody>
          <a:bodyPr wrap="square" rtlCol="0">
            <a:spAutoFit/>
          </a:bodyPr>
          <a:lstStyle/>
          <a:p>
            <a:r>
              <a:rPr lang="es-CR" dirty="0" smtClean="0"/>
              <a:t>30%</a:t>
            </a:r>
            <a:endParaRPr lang="es-CR" dirty="0"/>
          </a:p>
        </p:txBody>
      </p:sp>
      <p:sp>
        <p:nvSpPr>
          <p:cNvPr id="15" name="14 Rectángulo redondeado"/>
          <p:cNvSpPr/>
          <p:nvPr/>
        </p:nvSpPr>
        <p:spPr>
          <a:xfrm>
            <a:off x="5436096" y="1484784"/>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S2</a:t>
            </a:r>
            <a:endParaRPr lang="en-US" sz="2000" dirty="0"/>
          </a:p>
        </p:txBody>
      </p:sp>
      <p:sp>
        <p:nvSpPr>
          <p:cNvPr id="14" name="13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15</a:t>
            </a:fld>
            <a:endParaRPr lang="es-ES"/>
          </a:p>
        </p:txBody>
      </p:sp>
      <p:sp>
        <p:nvSpPr>
          <p:cNvPr id="22" name="21 CuadroTexto"/>
          <p:cNvSpPr txBox="1"/>
          <p:nvPr/>
        </p:nvSpPr>
        <p:spPr>
          <a:xfrm>
            <a:off x="1691680" y="3140968"/>
            <a:ext cx="1080120" cy="369332"/>
          </a:xfrm>
          <a:prstGeom prst="rect">
            <a:avLst/>
          </a:prstGeom>
          <a:noFill/>
        </p:spPr>
        <p:txBody>
          <a:bodyPr wrap="square" rtlCol="0">
            <a:spAutoFit/>
          </a:bodyPr>
          <a:lstStyle/>
          <a:p>
            <a:r>
              <a:rPr lang="es-CR" dirty="0" smtClean="0"/>
              <a:t>Terreno</a:t>
            </a:r>
            <a:endParaRPr lang="es-CR" dirty="0"/>
          </a:p>
        </p:txBody>
      </p:sp>
      <p:sp>
        <p:nvSpPr>
          <p:cNvPr id="24" name="23 CuadroTexto"/>
          <p:cNvSpPr txBox="1"/>
          <p:nvPr/>
        </p:nvSpPr>
        <p:spPr>
          <a:xfrm>
            <a:off x="6012160" y="3140968"/>
            <a:ext cx="1512168" cy="646331"/>
          </a:xfrm>
          <a:prstGeom prst="rect">
            <a:avLst/>
          </a:prstGeom>
          <a:noFill/>
        </p:spPr>
        <p:txBody>
          <a:bodyPr wrap="square" rtlCol="0">
            <a:spAutoFit/>
          </a:bodyPr>
          <a:lstStyle/>
          <a:p>
            <a:r>
              <a:rPr lang="es-CR" dirty="0" smtClean="0"/>
              <a:t>Efectivo y </a:t>
            </a:r>
            <a:r>
              <a:rPr lang="es-CR" dirty="0" err="1" smtClean="0"/>
              <a:t>Know</a:t>
            </a:r>
            <a:r>
              <a:rPr lang="es-CR" dirty="0" smtClean="0"/>
              <a:t> </a:t>
            </a:r>
            <a:r>
              <a:rPr lang="es-CR" dirty="0" err="1" smtClean="0"/>
              <a:t>How</a:t>
            </a:r>
            <a:endParaRPr lang="es-C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Establecimiento permanente</a:t>
            </a:r>
          </a:p>
        </p:txBody>
      </p:sp>
      <p:sp>
        <p:nvSpPr>
          <p:cNvPr id="11267" name="2 Marcador de contenido"/>
          <p:cNvSpPr>
            <a:spLocks noGrp="1"/>
          </p:cNvSpPr>
          <p:nvPr>
            <p:ph idx="1"/>
          </p:nvPr>
        </p:nvSpPr>
        <p:spPr>
          <a:xfrm>
            <a:off x="457200" y="1052736"/>
            <a:ext cx="8147248" cy="5073427"/>
          </a:xfrm>
        </p:spPr>
        <p:txBody>
          <a:bodyPr>
            <a:normAutofit fontScale="92500"/>
          </a:bodyPr>
          <a:lstStyle/>
          <a:p>
            <a:pPr algn="just">
              <a:buNone/>
            </a:pPr>
            <a:r>
              <a:rPr lang="es-ES_tradnl" sz="2000" b="1" dirty="0" smtClean="0"/>
              <a:t>	</a:t>
            </a:r>
            <a:r>
              <a:rPr lang="es-CR" sz="2000" b="1" dirty="0" smtClean="0"/>
              <a:t>Articulo 2 LISR</a:t>
            </a:r>
          </a:p>
          <a:p>
            <a:pPr algn="just">
              <a:buNone/>
            </a:pPr>
            <a:endParaRPr lang="es-CR" sz="2000" b="1" dirty="0" smtClean="0"/>
          </a:p>
          <a:p>
            <a:pPr algn="just">
              <a:buNone/>
            </a:pPr>
            <a:r>
              <a:rPr lang="es-ES" sz="2000" dirty="0" smtClean="0"/>
              <a:t>b) Las sucursales, agencias y otros establecimientos permanentes que operen en Costa Rica, de personas no domiciliadas en el país que haya en él. Para estos efectos, se entiende por establecimiento permanente de personas no domiciliadas en el país, toda oficina, fábrica, edificio u otro bien raíz, plantación, negocio o explotación minera, forestal, agropecuaria o de otra índole, almacén u otro local fijo de negocios - incluido el uso temporal de facilidades de almacenamiento -, así como el destinado a la compraventa de mercancías y productos dentro del país, y cualquier otra empresa propiedad de personas no domiciliadas que realice actividades lucrativas en Costa Rica.</a:t>
            </a:r>
          </a:p>
          <a:p>
            <a:pPr>
              <a:buNone/>
            </a:pPr>
            <a:endParaRPr lang="es-ES" sz="2000" dirty="0" smtClean="0"/>
          </a:p>
          <a:p>
            <a:endParaRPr lang="es-ES" sz="2000" dirty="0" smtClean="0"/>
          </a:p>
          <a:p>
            <a:pPr eaLnBrk="1" hangingPunct="1">
              <a:buNone/>
            </a:pPr>
            <a:endParaRPr lang="es-ES" sz="2800" dirty="0" smtClean="0"/>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16</a:t>
            </a:fld>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Establecimiento permanente</a:t>
            </a:r>
          </a:p>
        </p:txBody>
      </p:sp>
      <p:sp>
        <p:nvSpPr>
          <p:cNvPr id="11267" name="2 Marcador de contenido"/>
          <p:cNvSpPr>
            <a:spLocks noGrp="1"/>
          </p:cNvSpPr>
          <p:nvPr>
            <p:ph idx="1"/>
          </p:nvPr>
        </p:nvSpPr>
        <p:spPr>
          <a:xfrm>
            <a:off x="457200" y="1052736"/>
            <a:ext cx="8147248" cy="5073427"/>
          </a:xfrm>
        </p:spPr>
        <p:txBody>
          <a:bodyPr>
            <a:normAutofit fontScale="70000" lnSpcReduction="20000"/>
          </a:bodyPr>
          <a:lstStyle/>
          <a:p>
            <a:pPr>
              <a:buNone/>
            </a:pPr>
            <a:r>
              <a:rPr lang="es-ES_tradnl" sz="2000" b="1" dirty="0" smtClean="0"/>
              <a:t>	</a:t>
            </a:r>
          </a:p>
          <a:p>
            <a:pPr>
              <a:buNone/>
            </a:pPr>
            <a:r>
              <a:rPr lang="es-ES_tradnl" sz="2000" b="1" dirty="0" smtClean="0"/>
              <a:t>Convenio con España</a:t>
            </a:r>
          </a:p>
          <a:p>
            <a:pPr>
              <a:buNone/>
            </a:pPr>
            <a:r>
              <a:rPr lang="es-ES_tradnl" sz="2000" b="1" dirty="0" smtClean="0"/>
              <a:t>Artículo 5</a:t>
            </a:r>
            <a:endParaRPr lang="es-ES" sz="2000" dirty="0" smtClean="0"/>
          </a:p>
          <a:p>
            <a:pPr>
              <a:buNone/>
            </a:pPr>
            <a:r>
              <a:rPr lang="es-ES_tradnl" sz="2000" b="1" dirty="0" smtClean="0"/>
              <a:t>	ESTABLECIMIENTO PERMANENTE</a:t>
            </a:r>
            <a:endParaRPr lang="es-ES" sz="2000" dirty="0" smtClean="0"/>
          </a:p>
          <a:p>
            <a:pPr>
              <a:buNone/>
            </a:pPr>
            <a:r>
              <a:rPr lang="es-ES_tradnl" sz="2000" dirty="0" smtClean="0"/>
              <a:t>	1.     A los efectos del presente Convenio, la expresión “establecimiento permanente” significa un lugar fijo de negocios mediante el cual una empresa realiza toda o parte de su actividad.</a:t>
            </a:r>
            <a:endParaRPr lang="es-ES" sz="2000" dirty="0" smtClean="0"/>
          </a:p>
          <a:p>
            <a:pPr>
              <a:buNone/>
            </a:pPr>
            <a:r>
              <a:rPr lang="es-ES_tradnl" sz="2000" dirty="0" smtClean="0"/>
              <a:t>	</a:t>
            </a:r>
          </a:p>
          <a:p>
            <a:pPr>
              <a:buNone/>
            </a:pPr>
            <a:r>
              <a:rPr lang="es-ES_tradnl" sz="2000" dirty="0" smtClean="0"/>
              <a:t>	2.     La expresión “establecimiento permanente” comprende, en particular:</a:t>
            </a:r>
            <a:endParaRPr lang="es-ES" sz="2000" dirty="0" smtClean="0"/>
          </a:p>
          <a:p>
            <a:pPr>
              <a:buNone/>
            </a:pPr>
            <a:r>
              <a:rPr lang="es-ES_tradnl" sz="2000" dirty="0" smtClean="0"/>
              <a:t>	a) las sedes de dirección;</a:t>
            </a:r>
            <a:endParaRPr lang="es-ES" sz="2000" dirty="0" smtClean="0"/>
          </a:p>
          <a:p>
            <a:pPr>
              <a:buNone/>
            </a:pPr>
            <a:r>
              <a:rPr lang="es-ES_tradnl" sz="2000" dirty="0" smtClean="0"/>
              <a:t>	b) las sucursales;</a:t>
            </a:r>
            <a:endParaRPr lang="es-ES" sz="2000" dirty="0" smtClean="0"/>
          </a:p>
          <a:p>
            <a:pPr>
              <a:buNone/>
            </a:pPr>
            <a:r>
              <a:rPr lang="es-ES_tradnl" sz="2000" dirty="0" smtClean="0"/>
              <a:t>	c) las oficinas;</a:t>
            </a:r>
            <a:endParaRPr lang="es-ES" sz="2000" dirty="0" smtClean="0"/>
          </a:p>
          <a:p>
            <a:pPr>
              <a:buNone/>
            </a:pPr>
            <a:r>
              <a:rPr lang="es-ES_tradnl" sz="2000" dirty="0" smtClean="0"/>
              <a:t>	d) las fábricas;</a:t>
            </a:r>
            <a:endParaRPr lang="es-ES" sz="2000" dirty="0" smtClean="0"/>
          </a:p>
          <a:p>
            <a:pPr>
              <a:buNone/>
            </a:pPr>
            <a:r>
              <a:rPr lang="es-ES_tradnl" sz="2000" dirty="0" smtClean="0"/>
              <a:t>	e) los talleres; y</a:t>
            </a:r>
            <a:endParaRPr lang="es-ES" sz="2000" dirty="0" smtClean="0"/>
          </a:p>
          <a:p>
            <a:pPr>
              <a:buNone/>
            </a:pPr>
            <a:r>
              <a:rPr lang="es-ES_tradnl" sz="2000" dirty="0" smtClean="0"/>
              <a:t>	f)  las minas, los pozos de petróleo o de gas, las canteras o cualquier otro lugar de exploración o extracción de recursos naturales.</a:t>
            </a:r>
            <a:endParaRPr lang="es-ES" sz="2000" dirty="0" smtClean="0"/>
          </a:p>
          <a:p>
            <a:pPr>
              <a:buNone/>
            </a:pPr>
            <a:r>
              <a:rPr lang="es-ES_tradnl" sz="2000" dirty="0" smtClean="0"/>
              <a:t>	</a:t>
            </a:r>
          </a:p>
          <a:p>
            <a:pPr>
              <a:buNone/>
            </a:pPr>
            <a:r>
              <a:rPr lang="es-ES_tradnl" sz="2000" dirty="0" smtClean="0"/>
              <a:t>	3.     Una obra o un proyecto de construcción o instalación, sólo constituyen establecimiento permanente si su duración excede de nueve meses.</a:t>
            </a:r>
            <a:endParaRPr lang="es-ES" sz="2000" dirty="0" smtClean="0"/>
          </a:p>
          <a:p>
            <a:endParaRPr lang="es-ES" sz="2000" dirty="0" smtClean="0"/>
          </a:p>
          <a:p>
            <a:pPr eaLnBrk="1" hangingPunct="1">
              <a:buNone/>
            </a:pPr>
            <a:endParaRPr lang="es-ES" sz="2800" dirty="0" smtClean="0"/>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17</a:t>
            </a:fld>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Establecimiento permanente</a:t>
            </a:r>
          </a:p>
        </p:txBody>
      </p:sp>
      <p:sp>
        <p:nvSpPr>
          <p:cNvPr id="11267" name="2 Marcador de contenido"/>
          <p:cNvSpPr>
            <a:spLocks noGrp="1"/>
          </p:cNvSpPr>
          <p:nvPr>
            <p:ph idx="1"/>
          </p:nvPr>
        </p:nvSpPr>
        <p:spPr>
          <a:xfrm>
            <a:off x="457200" y="1196752"/>
            <a:ext cx="8363272" cy="5112568"/>
          </a:xfrm>
        </p:spPr>
        <p:txBody>
          <a:bodyPr>
            <a:normAutofit fontScale="85000" lnSpcReduction="20000"/>
          </a:bodyPr>
          <a:lstStyle/>
          <a:p>
            <a:endParaRPr lang="es-ES" sz="2000" dirty="0" smtClean="0"/>
          </a:p>
          <a:p>
            <a:r>
              <a:rPr lang="es-ES_tradnl" sz="2000" dirty="0" smtClean="0"/>
              <a:t>4.     No obstante las disposiciones anteriores de este artículo, se considera que la expresión “establecimiento permanente” no incluye:</a:t>
            </a:r>
            <a:endParaRPr lang="es-ES" sz="2000" dirty="0" smtClean="0"/>
          </a:p>
          <a:p>
            <a:r>
              <a:rPr lang="es-ES_tradnl" sz="2000" dirty="0" smtClean="0"/>
              <a:t>a) la utilización de instalaciones con el único fin de almacenar, exponer o entregar bienes o mercancías pertenecientes a la empresa;</a:t>
            </a:r>
            <a:endParaRPr lang="es-ES" sz="2000" dirty="0" smtClean="0"/>
          </a:p>
          <a:p>
            <a:r>
              <a:rPr lang="es-ES_tradnl" sz="2000" dirty="0" smtClean="0"/>
              <a:t>b) el mantenimiento de un depósito de bienes o mercancías pertenecientes a la empresa con el único fin de almacenarlas, exponerlas o entregarlas;</a:t>
            </a:r>
            <a:endParaRPr lang="es-ES" sz="2000" dirty="0" smtClean="0"/>
          </a:p>
          <a:p>
            <a:r>
              <a:rPr lang="es-ES_tradnl" sz="2000" dirty="0" smtClean="0"/>
              <a:t>c) el mantenimiento de un depósito de bienes o mercancías pertenecientes a la empresa con el único fin de que sean transformadas por otra empresa;</a:t>
            </a:r>
            <a:endParaRPr lang="es-ES" sz="2000" dirty="0" smtClean="0"/>
          </a:p>
          <a:p>
            <a:r>
              <a:rPr lang="es-ES_tradnl" sz="2000" dirty="0" smtClean="0"/>
              <a:t>d) el mantenimiento de un lugar fijo de negocios con el único fin de comprar bienes o mercancías, o de recoger información, para la empresa;</a:t>
            </a:r>
            <a:endParaRPr lang="es-ES" sz="2000" dirty="0" smtClean="0"/>
          </a:p>
          <a:p>
            <a:r>
              <a:rPr lang="es-ES_tradnl" sz="2000" dirty="0" smtClean="0"/>
              <a:t>e) el mantenimiento de un lugar fijo de negocios con el único fin de realizar para la empresa cualquier otra actividad de carácter auxiliar o preparatorio;</a:t>
            </a:r>
            <a:endParaRPr lang="es-ES" sz="2000" dirty="0" smtClean="0"/>
          </a:p>
          <a:p>
            <a:r>
              <a:rPr lang="es-ES_tradnl" sz="2000" dirty="0" smtClean="0"/>
              <a:t>f)  el mantenimiento de un lugar fijo de negocios con el único fin de realizar cualquier combinación de las actividades mencionadas en los </a:t>
            </a:r>
            <a:r>
              <a:rPr lang="es-ES_tradnl" sz="2000" dirty="0" err="1" smtClean="0"/>
              <a:t>subapartados</a:t>
            </a:r>
            <a:r>
              <a:rPr lang="es-ES_tradnl" sz="2000" dirty="0" smtClean="0"/>
              <a:t> a) a e), a condición de que el conjunto de la actividad del lugar fijo de negocios que resulte de esa combinación conserve su carácter auxiliar o preparatorio.</a:t>
            </a:r>
            <a:endParaRPr lang="es-ES" sz="2000" dirty="0" smtClean="0"/>
          </a:p>
          <a:p>
            <a:pPr eaLnBrk="1" hangingPunct="1">
              <a:buNone/>
            </a:pPr>
            <a:endParaRPr lang="es-ES" sz="2800" dirty="0" smtClean="0"/>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18</a:t>
            </a:fld>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Establecimiento permanente</a:t>
            </a:r>
          </a:p>
        </p:txBody>
      </p:sp>
      <p:sp>
        <p:nvSpPr>
          <p:cNvPr id="11267" name="2 Marcador de contenido"/>
          <p:cNvSpPr>
            <a:spLocks noGrp="1"/>
          </p:cNvSpPr>
          <p:nvPr>
            <p:ph idx="1"/>
          </p:nvPr>
        </p:nvSpPr>
        <p:spPr>
          <a:xfrm>
            <a:off x="457200" y="1196752"/>
            <a:ext cx="8363272" cy="5112568"/>
          </a:xfrm>
        </p:spPr>
        <p:txBody>
          <a:bodyPr>
            <a:normAutofit fontScale="77500" lnSpcReduction="20000"/>
          </a:bodyPr>
          <a:lstStyle/>
          <a:p>
            <a:pPr>
              <a:buNone/>
            </a:pPr>
            <a:endParaRPr lang="es-ES" sz="2000" dirty="0" smtClean="0"/>
          </a:p>
          <a:p>
            <a:pPr>
              <a:buNone/>
            </a:pPr>
            <a:r>
              <a:rPr lang="es-ES_tradnl" sz="2000" dirty="0" smtClean="0"/>
              <a:t> </a:t>
            </a:r>
            <a:endParaRPr lang="es-ES" sz="2000" dirty="0" smtClean="0"/>
          </a:p>
          <a:p>
            <a:r>
              <a:rPr lang="es-ES_tradnl" sz="2000" dirty="0" smtClean="0"/>
              <a:t>5.     No obstante lo dispuesto en los apartados 1 y 2 cuando una persona, distinta de un agente independiente al que será aplicable el apartado 6, actúe por cuenta de una empresa y tenga y ejerza habitualmente en un Estado contratante poderes que la faculten para concluir contratos en nombre de la empresa, se considerará que esa empresa tiene un establecimiento permanente en ese Estado respecto de las actividades que dicha persona realice para la empresa,. a menos que las actividades de esa persona se limiten a las mencionadas en el apartado 4 y que, de haber sido realizadas por medio de un lugar fijo de negocios, no hubieran determinado la consideración de dicho lugar fijo de negocios como un establecimiento permanente de acuerdo con las disposiciones de ese apartado.</a:t>
            </a:r>
            <a:endParaRPr lang="es-ES" sz="2000" dirty="0" smtClean="0"/>
          </a:p>
          <a:p>
            <a:endParaRPr lang="es-ES" sz="2000" dirty="0" smtClean="0"/>
          </a:p>
          <a:p>
            <a:r>
              <a:rPr lang="es-ES_tradnl" sz="2000" dirty="0" smtClean="0"/>
              <a:t>6.     No se considera que una empresa tiene un establecimiento permanente en un Estado contratante por el mero hecho de que realice sus actividades en ese Estado por medio de un corredor, un comisionista general o cualquier otro agente independiente, siempre que dichas personas actúen dentro del marco ordinario de su actividad.</a:t>
            </a:r>
            <a:endParaRPr lang="es-ES" sz="2000" dirty="0" smtClean="0"/>
          </a:p>
          <a:p>
            <a:endParaRPr lang="es-ES" sz="2000" dirty="0" smtClean="0"/>
          </a:p>
          <a:p>
            <a:r>
              <a:rPr lang="es-ES_tradnl" sz="2000" dirty="0" smtClean="0"/>
              <a:t>7.     El hecho de que una sociedad residente de un Estado contratante controle o sea controlada por una sociedad residente del otro Estado contratante, o que realice actividades empresariales en ese otro Estado (ya sea por medio de establecimiento permanente o de otra manera), no convierte por si solo a cualquiera de estas sociedades en establecimiento permanente de la otra.</a:t>
            </a:r>
            <a:endParaRPr lang="es-ES" sz="2000" dirty="0" smtClean="0"/>
          </a:p>
          <a:p>
            <a:pPr marL="514350" indent="-514350" algn="just" eaLnBrk="1" hangingPunct="1"/>
            <a:endParaRPr lang="es-ES" sz="2800" dirty="0" smtClean="0"/>
          </a:p>
          <a:p>
            <a:pPr marL="514350" indent="-514350" eaLnBrk="1" hangingPunct="1">
              <a:buFont typeface="+mj-lt"/>
              <a:buAutoNum type="arabicPeriod"/>
            </a:pPr>
            <a:endParaRPr lang="es-ES" sz="2800" dirty="0" smtClean="0"/>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19</a:t>
            </a:fld>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620688"/>
            <a:ext cx="7772400" cy="1470025"/>
          </a:xfrm>
        </p:spPr>
        <p:txBody>
          <a:bodyPr>
            <a:normAutofit/>
          </a:bodyPr>
          <a:lstStyle/>
          <a:p>
            <a:r>
              <a:rPr lang="es-CR" dirty="0"/>
              <a:t/>
            </a:r>
            <a:br>
              <a:rPr lang="es-CR" dirty="0"/>
            </a:br>
            <a:endParaRPr lang="es-CR" dirty="0"/>
          </a:p>
        </p:txBody>
      </p:sp>
      <p:sp>
        <p:nvSpPr>
          <p:cNvPr id="3" name="2 Subtítulo"/>
          <p:cNvSpPr>
            <a:spLocks noGrp="1"/>
          </p:cNvSpPr>
          <p:nvPr>
            <p:ph type="subTitle" idx="1"/>
          </p:nvPr>
        </p:nvSpPr>
        <p:spPr>
          <a:xfrm>
            <a:off x="395536" y="980728"/>
            <a:ext cx="8208912" cy="5112568"/>
          </a:xfrm>
        </p:spPr>
        <p:txBody>
          <a:bodyPr>
            <a:normAutofit lnSpcReduction="10000"/>
          </a:bodyPr>
          <a:lstStyle/>
          <a:p>
            <a:pPr algn="just"/>
            <a:r>
              <a:rPr lang="es-CR" dirty="0" smtClean="0">
                <a:solidFill>
                  <a:schemeClr val="tx1"/>
                </a:solidFill>
              </a:rPr>
              <a:t>Análisis de casos específicos respecto a reorganizaciones:   </a:t>
            </a:r>
          </a:p>
          <a:p>
            <a:pPr marL="514350" indent="-514350" algn="just">
              <a:buAutoNum type="alphaUcPeriod"/>
            </a:pPr>
            <a:r>
              <a:rPr lang="es-CR" dirty="0" smtClean="0">
                <a:solidFill>
                  <a:schemeClr val="tx1"/>
                </a:solidFill>
              </a:rPr>
              <a:t>Tratamiento de aportes y dividendos con rentas no sujetas. </a:t>
            </a:r>
          </a:p>
          <a:p>
            <a:pPr marL="514350" indent="-514350" algn="just">
              <a:buAutoNum type="alphaUcPeriod"/>
            </a:pPr>
            <a:r>
              <a:rPr lang="es-CR" dirty="0" smtClean="0">
                <a:solidFill>
                  <a:schemeClr val="tx1"/>
                </a:solidFill>
              </a:rPr>
              <a:t>Establecimiento permanente (</a:t>
            </a:r>
            <a:r>
              <a:rPr lang="es-CR" dirty="0" err="1" smtClean="0">
                <a:solidFill>
                  <a:schemeClr val="tx1"/>
                </a:solidFill>
              </a:rPr>
              <a:t>artic</a:t>
            </a:r>
            <a:r>
              <a:rPr lang="es-CR" dirty="0" smtClean="0">
                <a:solidFill>
                  <a:schemeClr val="tx1"/>
                </a:solidFill>
              </a:rPr>
              <a:t> 2 de la LISR, Comentarios de las OCDE, Convenio con España). </a:t>
            </a:r>
          </a:p>
          <a:p>
            <a:pPr marL="514350" indent="-514350" algn="just">
              <a:buAutoNum type="alphaUcPeriod"/>
            </a:pPr>
            <a:r>
              <a:rPr lang="es-CR" dirty="0" smtClean="0">
                <a:solidFill>
                  <a:schemeClr val="tx1"/>
                </a:solidFill>
              </a:rPr>
              <a:t>Estructuras según el convenio con España. </a:t>
            </a:r>
          </a:p>
          <a:p>
            <a:pPr marL="514350" indent="-514350" algn="just">
              <a:buAutoNum type="alphaUcPeriod"/>
            </a:pPr>
            <a:r>
              <a:rPr lang="es-CR" dirty="0" smtClean="0">
                <a:solidFill>
                  <a:schemeClr val="tx1"/>
                </a:solidFill>
              </a:rPr>
              <a:t>Estructuras de territorialidad utilizando otras jurisdicciones. </a:t>
            </a:r>
            <a:endParaRPr lang="es-CR" dirty="0">
              <a:solidFill>
                <a:schemeClr val="tx1"/>
              </a:solidFill>
            </a:endParaRPr>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2</a:t>
            </a:fld>
            <a:endParaRPr lang="es-C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Establecimiento permanente</a:t>
            </a:r>
          </a:p>
        </p:txBody>
      </p:sp>
      <p:sp>
        <p:nvSpPr>
          <p:cNvPr id="11267" name="2 Marcador de contenido"/>
          <p:cNvSpPr>
            <a:spLocks noGrp="1"/>
          </p:cNvSpPr>
          <p:nvPr>
            <p:ph idx="1"/>
          </p:nvPr>
        </p:nvSpPr>
        <p:spPr>
          <a:xfrm>
            <a:off x="457200" y="1196752"/>
            <a:ext cx="8363272" cy="5112568"/>
          </a:xfrm>
        </p:spPr>
        <p:txBody>
          <a:bodyPr>
            <a:normAutofit/>
          </a:bodyPr>
          <a:lstStyle/>
          <a:p>
            <a:pPr>
              <a:buNone/>
            </a:pPr>
            <a:endParaRPr lang="es-ES" sz="2000" dirty="0" smtClean="0"/>
          </a:p>
          <a:p>
            <a:pPr>
              <a:buNone/>
            </a:pPr>
            <a:r>
              <a:rPr lang="es-ES_tradnl" sz="2000" dirty="0" smtClean="0"/>
              <a:t> Ámbito c</a:t>
            </a:r>
            <a:r>
              <a:rPr lang="es-CR" sz="2000" dirty="0" err="1" smtClean="0"/>
              <a:t>onvencional</a:t>
            </a:r>
            <a:r>
              <a:rPr lang="es-CR" sz="2000" dirty="0" smtClean="0"/>
              <a:t>  y ámbito  interno.</a:t>
            </a:r>
          </a:p>
          <a:p>
            <a:pPr>
              <a:buNone/>
            </a:pPr>
            <a:endParaRPr lang="es-CR" sz="2000" dirty="0" smtClean="0"/>
          </a:p>
          <a:p>
            <a:pPr marL="457200" indent="-457200">
              <a:buAutoNum type="alphaLcPeriod"/>
            </a:pPr>
            <a:r>
              <a:rPr lang="es-CR" sz="2000" dirty="0" smtClean="0"/>
              <a:t>Concepto de sucursal, agencias u otros establecimientos permanentes.</a:t>
            </a:r>
          </a:p>
          <a:p>
            <a:pPr marL="457200" indent="-457200">
              <a:buAutoNum type="alphaLcPeriod"/>
            </a:pPr>
            <a:r>
              <a:rPr lang="es-CR" sz="2000" dirty="0" smtClean="0"/>
              <a:t>La expresión otros establecimientos permanentes, en el concepto convencional permite desprender el elemento objetivo y subjetivo.</a:t>
            </a:r>
          </a:p>
          <a:p>
            <a:pPr marL="457200" indent="-457200">
              <a:buAutoNum type="alphaLcPeriod"/>
            </a:pPr>
            <a:r>
              <a:rPr lang="es-CR" sz="2000" dirty="0" smtClean="0"/>
              <a:t>En elemento subjetivo tema de dependencia de la empresa matriz, la persona sigue instrucciones y control global.</a:t>
            </a:r>
          </a:p>
          <a:p>
            <a:pPr marL="457200" indent="-457200">
              <a:buAutoNum type="alphaLcPeriod"/>
            </a:pPr>
            <a:r>
              <a:rPr lang="es-CR" sz="2000" dirty="0" smtClean="0"/>
              <a:t>Elemento objetivo: el lugar de negocios debe estar vinculado geográficamente con el país de la fuente, lugar preciso, cierto, ubicable y con cierto grado de permanencia.</a:t>
            </a:r>
          </a:p>
          <a:p>
            <a:pPr>
              <a:buNone/>
            </a:pPr>
            <a:endParaRPr lang="es-ES" sz="2000" dirty="0" smtClean="0"/>
          </a:p>
          <a:p>
            <a:pPr marL="514350" indent="-514350" algn="just" eaLnBrk="1" hangingPunct="1"/>
            <a:endParaRPr lang="es-ES" sz="2800" dirty="0" smtClean="0"/>
          </a:p>
          <a:p>
            <a:pPr marL="514350" indent="-514350" eaLnBrk="1" hangingPunct="1">
              <a:buFont typeface="+mj-lt"/>
              <a:buAutoNum type="arabicPeriod"/>
            </a:pPr>
            <a:endParaRPr lang="es-ES" sz="2800" dirty="0" smtClean="0"/>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20</a:t>
            </a:fld>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363272" cy="5976664"/>
          </a:xfrm>
        </p:spPr>
        <p:txBody>
          <a:bodyPr>
            <a:normAutofit fontScale="62500" lnSpcReduction="20000"/>
          </a:bodyPr>
          <a:lstStyle/>
          <a:p>
            <a:pPr algn="just">
              <a:buNone/>
            </a:pPr>
            <a:r>
              <a:rPr lang="es-CR" b="1" dirty="0" smtClean="0"/>
              <a:t>	Artículo 1.- Impuesto que comprende la ley, hecho generador y materia imponible. (*)</a:t>
            </a:r>
            <a:endParaRPr lang="es-ES" dirty="0" smtClean="0"/>
          </a:p>
          <a:p>
            <a:pPr algn="just"/>
            <a:r>
              <a:rPr lang="es-CR" dirty="0" smtClean="0"/>
              <a:t>Se establece un impuesto sobre las utilidades de las empresas y de las personas físicas que desarrollen actividades lucrativas.</a:t>
            </a:r>
            <a:endParaRPr lang="es-ES" dirty="0" smtClean="0"/>
          </a:p>
          <a:p>
            <a:pPr algn="just"/>
            <a:r>
              <a:rPr lang="es-CR" dirty="0" smtClean="0"/>
              <a:t>El hecho generador del impuesto sobre las utilidades referidas en el párrafo anterior, es la percepción de rentas en dinero o en especie, continuas u ocasionales, provenientes de cualquier fuente costarricense.</a:t>
            </a:r>
            <a:endParaRPr lang="es-ES" dirty="0" smtClean="0"/>
          </a:p>
          <a:p>
            <a:pPr algn="just"/>
            <a:r>
              <a:rPr lang="es-CR" dirty="0" smtClean="0"/>
              <a:t>Este impuesto también grava los ingresos, continuos o eventuales, de fuente costarricense, percibidos o devengados por personas físicas o jurídicas domiciliadas en el país; así como cualquier otro ingreso o beneficio de fuente costarricense no exceptuado por la ley, entre ellos los ingresos que perciban los beneficiarios de contratos de exportación por certificados de abono tributario. La condición de domiciliado en el país se determinará conforme al reglamento. Lo dispuesto en esta ley no será aplicable a los mecanismos de fomento y compensación ambiental establecidos en la Ley Forestal, No. 7575, del 13 de febrero de 1996.</a:t>
            </a:r>
            <a:endParaRPr lang="es-ES" dirty="0" smtClean="0"/>
          </a:p>
          <a:p>
            <a:pPr algn="just"/>
            <a:r>
              <a:rPr lang="es-CR" dirty="0" smtClean="0"/>
              <a:t>Para los efectos de lo dispuesto en los párrafos anteriores, se entenderá por rentas, ingresos o beneficios de fuente costarricense, los provenientes de servicios prestados, bienes situados, o capitales utilizados en el territorio nacional, que se obtengan durante el período fiscal de acuerdo con las disposiciones de esta ley.</a:t>
            </a:r>
            <a:endParaRPr lang="es-ES" dirty="0" smtClean="0"/>
          </a:p>
          <a:p>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3</a:t>
            </a:fld>
            <a:endParaRPr lang="es-C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363272" cy="5976664"/>
          </a:xfrm>
        </p:spPr>
        <p:txBody>
          <a:bodyPr>
            <a:normAutofit fontScale="55000" lnSpcReduction="20000"/>
          </a:bodyPr>
          <a:lstStyle/>
          <a:p>
            <a:pPr algn="just">
              <a:buNone/>
            </a:pPr>
            <a:r>
              <a:rPr lang="es-ES" b="1" dirty="0" smtClean="0"/>
              <a:t>Artículo 6.- Exclusiones de la renta bruta. (*)</a:t>
            </a:r>
            <a:endParaRPr lang="es-ES" dirty="0" smtClean="0"/>
          </a:p>
          <a:p>
            <a:pPr algn="just">
              <a:buNone/>
            </a:pPr>
            <a:r>
              <a:rPr lang="es-ES" dirty="0" smtClean="0"/>
              <a:t>No forman parte de la renta bruta: </a:t>
            </a:r>
          </a:p>
          <a:p>
            <a:pPr algn="just">
              <a:buNone/>
            </a:pPr>
            <a:r>
              <a:rPr lang="es-ES" dirty="0" smtClean="0"/>
              <a:t>a) Los aportes de capital social en dinero o en especie.  </a:t>
            </a:r>
          </a:p>
          <a:p>
            <a:pPr algn="just">
              <a:buNone/>
            </a:pPr>
            <a:r>
              <a:rPr lang="es-ES" dirty="0" smtClean="0"/>
              <a:t>b) Las revaluaciones de activos fijos. </a:t>
            </a:r>
          </a:p>
          <a:p>
            <a:pPr algn="just">
              <a:buNone/>
            </a:pPr>
            <a:r>
              <a:rPr lang="es-ES" dirty="0" smtClean="0"/>
              <a:t>c) Las utilidades, dividendos, participaciones sociales y cualquier otra forma de distribución de beneficios, pagados o acreditados a los contribuyentes a que se refiere el artículo 2º de esta ley. </a:t>
            </a:r>
          </a:p>
          <a:p>
            <a:pPr algn="just">
              <a:buNone/>
            </a:pPr>
            <a:r>
              <a:rPr lang="es-ES" dirty="0" smtClean="0"/>
              <a:t>ch) Las rentas generadas en virtud de contratos, convenios o negociaciones sobre bienes o capitales localizados en el exterior, aunque se hubieren celebrado y ejecutado total o parcialmente en el país. </a:t>
            </a:r>
          </a:p>
          <a:p>
            <a:pPr algn="just">
              <a:buNone/>
            </a:pPr>
            <a:r>
              <a:rPr lang="es-ES" dirty="0" smtClean="0"/>
              <a:t>d) Las ganancias de capital obtenidos en virtud de traspasos de bienes muebles e inmuebles, a cualquier título, siempre que los ingresos de aquellas no constituyan una actividad habitual, en cuyo caso se deberá tributar de acuerdo con las normas generales de la ley. </a:t>
            </a:r>
          </a:p>
          <a:p>
            <a:pPr algn="just">
              <a:buNone/>
            </a:pPr>
            <a:r>
              <a:rPr lang="es-ES" b="1" dirty="0" smtClean="0"/>
              <a:t>	(*)</a:t>
            </a:r>
            <a:r>
              <a:rPr lang="es-ES" dirty="0" smtClean="0"/>
              <a:t>(Para los efectos de esta ley, por habitualidad ha de entenderse la actividad a la que se dedica una persona o empresa, de manera principal y predominante y que ejecuta en forma pública y frecuente, y a la que dedica la mayor parte del tiempo.) </a:t>
            </a:r>
            <a:r>
              <a:rPr lang="es-ES" b="1" dirty="0" smtClean="0"/>
              <a:t>PÁRRAFO ANULADO</a:t>
            </a:r>
            <a:endParaRPr lang="es-ES" dirty="0" smtClean="0"/>
          </a:p>
          <a:p>
            <a:pPr algn="just">
              <a:buNone/>
            </a:pPr>
            <a:r>
              <a:rPr lang="es-ES" dirty="0" smtClean="0"/>
              <a:t>e) Para los efectos del impuesto que grava los ingresos percibidos o puestos a disposición de personas físicas domiciliadas en el país, no se considerarán ingresos afectos a este impuesto, las herencias, los legados y los bienes gananciales.  </a:t>
            </a:r>
          </a:p>
          <a:p>
            <a:pPr algn="just">
              <a:buNone/>
            </a:pPr>
            <a:r>
              <a:rPr lang="es-ES" dirty="0" smtClean="0"/>
              <a:t>f) Los premios de las loterías nacionales.  </a:t>
            </a:r>
          </a:p>
          <a:p>
            <a:pPr algn="just">
              <a:buNone/>
            </a:pPr>
            <a:r>
              <a:rPr lang="es-ES" dirty="0" smtClean="0"/>
              <a:t>g) Las donaciones, conforme con lo establecido en el inciso q) del artículo 8º.</a:t>
            </a:r>
          </a:p>
          <a:p>
            <a:endParaRPr lang="es-CR" dirty="0"/>
          </a:p>
        </p:txBody>
      </p:sp>
      <p:sp>
        <p:nvSpPr>
          <p:cNvPr id="4" name="3 Marcador de número de diapositiva"/>
          <p:cNvSpPr>
            <a:spLocks noGrp="1"/>
          </p:cNvSpPr>
          <p:nvPr>
            <p:ph type="sldNum" sz="quarter" idx="12"/>
          </p:nvPr>
        </p:nvSpPr>
        <p:spPr/>
        <p:txBody>
          <a:bodyPr/>
          <a:lstStyle/>
          <a:p>
            <a:fld id="{BA7805B5-F71D-4A16-8515-3CD5BE05FD70}" type="slidenum">
              <a:rPr lang="es-CR" smtClean="0"/>
              <a:pPr/>
              <a:t>4</a:t>
            </a:fld>
            <a:endParaRPr lang="es-C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Título"/>
          <p:cNvSpPr>
            <a:spLocks noGrp="1"/>
          </p:cNvSpPr>
          <p:nvPr>
            <p:ph type="title"/>
          </p:nvPr>
        </p:nvSpPr>
        <p:spPr>
          <a:xfrm>
            <a:off x="467544" y="0"/>
            <a:ext cx="8229600" cy="1143000"/>
          </a:xfrm>
        </p:spPr>
        <p:txBody>
          <a:bodyPr>
            <a:normAutofit/>
          </a:bodyPr>
          <a:lstStyle/>
          <a:p>
            <a:r>
              <a:rPr lang="es-CR" sz="2400" b="1" dirty="0" smtClean="0"/>
              <a:t>Estructura actual</a:t>
            </a:r>
            <a:endParaRPr lang="en-US" sz="2400" b="1" dirty="0"/>
          </a:p>
        </p:txBody>
      </p:sp>
      <p:sp>
        <p:nvSpPr>
          <p:cNvPr id="8" name="7 Rectángulo redondeado"/>
          <p:cNvSpPr/>
          <p:nvPr/>
        </p:nvSpPr>
        <p:spPr>
          <a:xfrm>
            <a:off x="3635896" y="1844824"/>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Holding</a:t>
            </a:r>
            <a:endParaRPr lang="en-US" dirty="0"/>
          </a:p>
        </p:txBody>
      </p:sp>
      <p:sp>
        <p:nvSpPr>
          <p:cNvPr id="23" name="22 Rectángulo redondeado"/>
          <p:cNvSpPr/>
          <p:nvPr/>
        </p:nvSpPr>
        <p:spPr>
          <a:xfrm>
            <a:off x="1331640" y="3861048"/>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X</a:t>
            </a:r>
            <a:endParaRPr lang="en-US" dirty="0"/>
          </a:p>
        </p:txBody>
      </p:sp>
      <p:cxnSp>
        <p:nvCxnSpPr>
          <p:cNvPr id="29" name="28 Conector recto de flecha"/>
          <p:cNvCxnSpPr/>
          <p:nvPr/>
        </p:nvCxnSpPr>
        <p:spPr>
          <a:xfrm flipH="1">
            <a:off x="2627784" y="2636912"/>
            <a:ext cx="79208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5508104" y="2636912"/>
            <a:ext cx="79208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3131840" y="3284984"/>
            <a:ext cx="975108" cy="369332"/>
          </a:xfrm>
          <a:prstGeom prst="rect">
            <a:avLst/>
          </a:prstGeom>
          <a:noFill/>
        </p:spPr>
        <p:txBody>
          <a:bodyPr wrap="square" rtlCol="0">
            <a:spAutoFit/>
          </a:bodyPr>
          <a:lstStyle/>
          <a:p>
            <a:r>
              <a:rPr lang="es-CR" dirty="0" smtClean="0"/>
              <a:t>100%</a:t>
            </a:r>
            <a:endParaRPr lang="es-CR" dirty="0"/>
          </a:p>
        </p:txBody>
      </p:sp>
      <p:sp>
        <p:nvSpPr>
          <p:cNvPr id="47" name="46 CuadroTexto"/>
          <p:cNvSpPr txBox="1"/>
          <p:nvPr/>
        </p:nvSpPr>
        <p:spPr>
          <a:xfrm>
            <a:off x="5076056" y="3284984"/>
            <a:ext cx="1041116" cy="400110"/>
          </a:xfrm>
          <a:prstGeom prst="rect">
            <a:avLst/>
          </a:prstGeom>
          <a:noFill/>
        </p:spPr>
        <p:txBody>
          <a:bodyPr wrap="square" rtlCol="0">
            <a:spAutoFit/>
          </a:bodyPr>
          <a:lstStyle/>
          <a:p>
            <a:r>
              <a:rPr lang="es-CR" dirty="0" smtClean="0"/>
              <a:t>100%</a:t>
            </a:r>
            <a:endParaRPr lang="es-CR" dirty="0"/>
          </a:p>
        </p:txBody>
      </p:sp>
      <p:sp>
        <p:nvSpPr>
          <p:cNvPr id="15" name="14 Rectángulo redondeado"/>
          <p:cNvSpPr/>
          <p:nvPr/>
        </p:nvSpPr>
        <p:spPr>
          <a:xfrm>
            <a:off x="6012160" y="3789040"/>
            <a:ext cx="1800200" cy="1008112"/>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Y</a:t>
            </a:r>
            <a:endParaRPr lang="en-US" dirty="0"/>
          </a:p>
        </p:txBody>
      </p:sp>
      <p:sp>
        <p:nvSpPr>
          <p:cNvPr id="14" name="13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5</a:t>
            </a:fld>
            <a:endParaRPr lang="es-ES"/>
          </a:p>
        </p:txBody>
      </p:sp>
      <p:sp>
        <p:nvSpPr>
          <p:cNvPr id="12" name="11 CuadroTexto"/>
          <p:cNvSpPr txBox="1"/>
          <p:nvPr/>
        </p:nvSpPr>
        <p:spPr>
          <a:xfrm>
            <a:off x="971600" y="1916832"/>
            <a:ext cx="864096" cy="369332"/>
          </a:xfrm>
          <a:prstGeom prst="rect">
            <a:avLst/>
          </a:prstGeom>
          <a:noFill/>
        </p:spPr>
        <p:txBody>
          <a:bodyPr wrap="square" rtlCol="0">
            <a:spAutoFit/>
          </a:bodyPr>
          <a:lstStyle/>
          <a:p>
            <a:r>
              <a:rPr lang="es-CR" dirty="0" smtClean="0"/>
              <a:t>CR</a:t>
            </a:r>
            <a:endParaRPr lang="es-CR" dirty="0"/>
          </a:p>
        </p:txBody>
      </p:sp>
      <p:sp>
        <p:nvSpPr>
          <p:cNvPr id="13" name="12 CuadroTexto"/>
          <p:cNvSpPr txBox="1"/>
          <p:nvPr/>
        </p:nvSpPr>
        <p:spPr>
          <a:xfrm>
            <a:off x="323528" y="4005064"/>
            <a:ext cx="864096" cy="369332"/>
          </a:xfrm>
          <a:prstGeom prst="rect">
            <a:avLst/>
          </a:prstGeom>
          <a:noFill/>
        </p:spPr>
        <p:txBody>
          <a:bodyPr wrap="square" rtlCol="0">
            <a:spAutoFit/>
          </a:bodyPr>
          <a:lstStyle/>
          <a:p>
            <a:r>
              <a:rPr lang="es-CR" dirty="0" smtClean="0"/>
              <a:t>CR</a:t>
            </a:r>
            <a:endParaRPr lang="es-C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b="1" dirty="0" err="1" smtClean="0"/>
              <a:t>Factoreo</a:t>
            </a:r>
            <a:r>
              <a:rPr lang="es-ES" sz="3200" b="1" dirty="0" smtClean="0"/>
              <a:t> de cuentas por cobrar en X</a:t>
            </a:r>
          </a:p>
        </p:txBody>
      </p:sp>
      <p:sp>
        <p:nvSpPr>
          <p:cNvPr id="11267" name="2 Marcador de contenido"/>
          <p:cNvSpPr>
            <a:spLocks noGrp="1"/>
          </p:cNvSpPr>
          <p:nvPr>
            <p:ph idx="1"/>
          </p:nvPr>
        </p:nvSpPr>
        <p:spPr/>
        <p:txBody>
          <a:bodyPr>
            <a:normAutofit fontScale="92500" lnSpcReduction="10000"/>
          </a:bodyPr>
          <a:lstStyle/>
          <a:p>
            <a:pPr algn="just" eaLnBrk="1" hangingPunct="1"/>
            <a:r>
              <a:rPr lang="es-ES" sz="2800" dirty="0" smtClean="0"/>
              <a:t>X tiene cuentas por cobrar con cierto grado de antigüedad, que puede afectar la liquidez y flujo de efectivo de la compañía por lo que ha decidido buscar la opción de </a:t>
            </a:r>
            <a:r>
              <a:rPr lang="es-ES" sz="2800" dirty="0" err="1" smtClean="0"/>
              <a:t>factorear</a:t>
            </a:r>
            <a:r>
              <a:rPr lang="es-ES" sz="2800" dirty="0" smtClean="0"/>
              <a:t> algunas de estas cuentas, con recursos del grupo en el exterior (entidad del exterior EE).</a:t>
            </a:r>
          </a:p>
          <a:p>
            <a:pPr algn="just" eaLnBrk="1" hangingPunct="1"/>
            <a:r>
              <a:rPr lang="es-ES" sz="2800" dirty="0" smtClean="0"/>
              <a:t>Pasos de implementación:</a:t>
            </a:r>
          </a:p>
          <a:p>
            <a:pPr marL="514350" indent="-514350" algn="just" eaLnBrk="1" hangingPunct="1">
              <a:buAutoNum type="alphaLcPeriod"/>
            </a:pPr>
            <a:r>
              <a:rPr lang="es-ES" sz="2800" dirty="0" smtClean="0"/>
              <a:t>La sociedad será fondeada por la casa matriz o un banco con mejores tasas de intereses que las locales.</a:t>
            </a:r>
          </a:p>
          <a:p>
            <a:pPr marL="514350" indent="-514350" algn="just" eaLnBrk="1" hangingPunct="1">
              <a:buAutoNum type="alphaLcPeriod"/>
            </a:pPr>
            <a:r>
              <a:rPr lang="es-ES" sz="2800" dirty="0" smtClean="0"/>
              <a:t>X entregaría las CXC con un descuento a EE.</a:t>
            </a:r>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6</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Opción: </a:t>
            </a:r>
            <a:r>
              <a:rPr lang="es-ES" sz="3200" dirty="0" err="1" smtClean="0"/>
              <a:t>Factoreo</a:t>
            </a:r>
            <a:r>
              <a:rPr lang="es-ES" sz="3200" dirty="0" smtClean="0"/>
              <a:t> de cuentas por cobrar en X</a:t>
            </a:r>
          </a:p>
        </p:txBody>
      </p:sp>
      <p:sp>
        <p:nvSpPr>
          <p:cNvPr id="11267" name="2 Marcador de contenido"/>
          <p:cNvSpPr>
            <a:spLocks noGrp="1"/>
          </p:cNvSpPr>
          <p:nvPr>
            <p:ph idx="1"/>
          </p:nvPr>
        </p:nvSpPr>
        <p:spPr/>
        <p:txBody>
          <a:bodyPr>
            <a:normAutofit fontScale="85000" lnSpcReduction="10000"/>
          </a:bodyPr>
          <a:lstStyle/>
          <a:p>
            <a:pPr algn="just" eaLnBrk="1" hangingPunct="1">
              <a:buNone/>
            </a:pPr>
            <a:r>
              <a:rPr lang="es-ES" sz="2800" dirty="0" smtClean="0"/>
              <a:t>c. La sociedad del exterior es administrada en Costa Rica por un </a:t>
            </a:r>
            <a:r>
              <a:rPr lang="es-ES" sz="2800" dirty="0" err="1" smtClean="0"/>
              <a:t>outsourcing</a:t>
            </a:r>
            <a:r>
              <a:rPr lang="es-ES" sz="2800" dirty="0" smtClean="0"/>
              <a:t>, apoyando las gestiones administrativas de EE, que sería contratada por servicios profesionales.</a:t>
            </a:r>
          </a:p>
          <a:p>
            <a:pPr algn="just" eaLnBrk="1" hangingPunct="1">
              <a:buNone/>
            </a:pPr>
            <a:r>
              <a:rPr lang="es-ES" sz="2800" dirty="0" smtClean="0"/>
              <a:t>d. Los socios de la matriz en el exterior son las personas físicas domiciliadas en CR, los aportes serían patrimonio en X.</a:t>
            </a:r>
          </a:p>
          <a:p>
            <a:pPr algn="just" eaLnBrk="1" hangingPunct="1">
              <a:buNone/>
            </a:pPr>
            <a:r>
              <a:rPr lang="es-ES" sz="2800" dirty="0" smtClean="0"/>
              <a:t>e. EE con base en un estudio de PT entrega los fondos que requiera X con una tasa de mercado.</a:t>
            </a:r>
          </a:p>
          <a:p>
            <a:pPr algn="just" eaLnBrk="1" hangingPunct="1">
              <a:buNone/>
            </a:pPr>
            <a:r>
              <a:rPr lang="es-ES" sz="2800" dirty="0" smtClean="0"/>
              <a:t>f.   Para X el cobro de la tasa sería un gasto deducible.</a:t>
            </a:r>
          </a:p>
          <a:p>
            <a:pPr algn="just" eaLnBrk="1" hangingPunct="1">
              <a:buNone/>
            </a:pPr>
            <a:r>
              <a:rPr lang="es-ES" sz="2800" dirty="0" smtClean="0"/>
              <a:t>g. El costo financiero de recibir el efectivo inmediato por parte de EE en X, tendría una retención del 15% en CR.</a:t>
            </a:r>
          </a:p>
          <a:p>
            <a:pPr eaLnBrk="1" hangingPunct="1">
              <a:buNone/>
            </a:pPr>
            <a:r>
              <a:rPr lang="es-ES" sz="2800" dirty="0" smtClean="0"/>
              <a:t> </a:t>
            </a:r>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7</a:t>
            </a:fld>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Opción: </a:t>
            </a:r>
            <a:r>
              <a:rPr lang="es-ES" sz="3200" dirty="0" err="1" smtClean="0"/>
              <a:t>Factoreo</a:t>
            </a:r>
            <a:r>
              <a:rPr lang="es-ES" sz="3200" dirty="0" smtClean="0"/>
              <a:t> / Tratamiento SF en PA</a:t>
            </a:r>
          </a:p>
        </p:txBody>
      </p:sp>
      <p:sp>
        <p:nvSpPr>
          <p:cNvPr id="11267" name="2 Marcador de contenido"/>
          <p:cNvSpPr>
            <a:spLocks noGrp="1"/>
          </p:cNvSpPr>
          <p:nvPr>
            <p:ph idx="1"/>
          </p:nvPr>
        </p:nvSpPr>
        <p:spPr/>
        <p:txBody>
          <a:bodyPr>
            <a:normAutofit fontScale="85000" lnSpcReduction="20000"/>
          </a:bodyPr>
          <a:lstStyle/>
          <a:p>
            <a:pPr marL="514350" indent="-514350" algn="just" eaLnBrk="1" hangingPunct="1"/>
            <a:r>
              <a:rPr lang="es-ES" sz="2400" dirty="0" smtClean="0"/>
              <a:t>Los ingresos que reciba EE en el exterior si fuera Panamá, serían considerados de fuente extranjera por lo que tales ingresos no serían gravables en Panamá para efectos de impuesto a las utilidades.</a:t>
            </a:r>
          </a:p>
          <a:p>
            <a:pPr marL="514350" indent="-514350" algn="just" eaLnBrk="1" hangingPunct="1"/>
            <a:r>
              <a:rPr lang="es-ES" sz="2400" dirty="0" smtClean="0"/>
              <a:t>EE tendría gastos por la administración de la entidad que serían gastos que reducen la utilidad, por la persona que se contrate por servicios profesionales no habría obligación de pago en EE de cargas sociales.</a:t>
            </a:r>
          </a:p>
          <a:p>
            <a:pPr marL="514350" indent="-514350" algn="just" eaLnBrk="1" hangingPunct="1"/>
            <a:r>
              <a:rPr lang="es-ES" sz="2400" dirty="0" smtClean="0"/>
              <a:t>Las utilidades que se generen en Panamá pueden ser distribuidas a la matriz sin retención y este a su vez a los socios personas físicas también sin retención.</a:t>
            </a:r>
          </a:p>
          <a:p>
            <a:pPr marL="514350" indent="-514350" algn="just" eaLnBrk="1" hangingPunct="1"/>
            <a:endParaRPr lang="es-ES" sz="2800" dirty="0" smtClean="0"/>
          </a:p>
          <a:p>
            <a:pPr marL="514350" indent="-514350" eaLnBrk="1" hangingPunct="1">
              <a:buFont typeface="+mj-lt"/>
              <a:buAutoNum type="arabicPeriod"/>
            </a:pPr>
            <a:endParaRPr lang="es-ES" sz="2800" dirty="0" smtClean="0"/>
          </a:p>
          <a:p>
            <a:pPr eaLnBrk="1" hangingPunct="1">
              <a:buNone/>
            </a:pPr>
            <a:endParaRPr lang="es-ES" sz="2800" dirty="0" smtClean="0"/>
          </a:p>
          <a:p>
            <a:pPr eaLnBrk="1" hangingPunct="1">
              <a:buNone/>
            </a:pPr>
            <a:endParaRPr lang="es-ES" sz="2800" dirty="0" smtClean="0"/>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8</a:t>
            </a:fld>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defRPr/>
            </a:pPr>
            <a:r>
              <a:rPr lang="es-ES" sz="3200" dirty="0" smtClean="0"/>
              <a:t>Opción: Mercadeo en el exterior</a:t>
            </a:r>
          </a:p>
        </p:txBody>
      </p:sp>
      <p:sp>
        <p:nvSpPr>
          <p:cNvPr id="11267" name="2 Marcador de contenido"/>
          <p:cNvSpPr>
            <a:spLocks noGrp="1"/>
          </p:cNvSpPr>
          <p:nvPr>
            <p:ph idx="1"/>
          </p:nvPr>
        </p:nvSpPr>
        <p:spPr/>
        <p:txBody>
          <a:bodyPr/>
          <a:lstStyle/>
          <a:p>
            <a:pPr algn="just" eaLnBrk="1" hangingPunct="1"/>
            <a:r>
              <a:rPr lang="es-ES" sz="2400" dirty="0" smtClean="0"/>
              <a:t>X tiene la intención de aumentar su  promoción en el extranjero para cliente de US y Canadá.</a:t>
            </a:r>
          </a:p>
          <a:p>
            <a:pPr eaLnBrk="1" hangingPunct="1"/>
            <a:r>
              <a:rPr lang="es-ES" sz="2400" dirty="0" smtClean="0"/>
              <a:t>Pasos de implementación:</a:t>
            </a:r>
          </a:p>
          <a:p>
            <a:pPr marL="514350" indent="-514350" eaLnBrk="1" hangingPunct="1">
              <a:buAutoNum type="alphaLcPeriod"/>
            </a:pPr>
            <a:r>
              <a:rPr lang="es-ES" sz="2400" dirty="0" smtClean="0"/>
              <a:t>Constitución de sociedad en Panamá (MP), costo aproximado_____, anual_____.</a:t>
            </a:r>
          </a:p>
          <a:p>
            <a:pPr marL="514350" indent="-514350" eaLnBrk="1" hangingPunct="1">
              <a:buAutoNum type="alphaLcPeriod"/>
            </a:pPr>
            <a:r>
              <a:rPr lang="es-ES" sz="2400" dirty="0" smtClean="0"/>
              <a:t>La sociedad será fondeada por la casa matriz.</a:t>
            </a:r>
          </a:p>
          <a:p>
            <a:pPr marL="514350" indent="-514350" eaLnBrk="1" hangingPunct="1">
              <a:buNone/>
            </a:pPr>
            <a:r>
              <a:rPr lang="es-ES" sz="2800" dirty="0" smtClean="0"/>
              <a:t> </a:t>
            </a:r>
          </a:p>
          <a:p>
            <a:pPr eaLnBrk="1" hangingPunct="1"/>
            <a:endParaRPr lang="es-ES" sz="2800" dirty="0" smtClean="0"/>
          </a:p>
          <a:p>
            <a:pPr eaLnBrk="1" hangingPunct="1"/>
            <a:endParaRPr lang="es-ES" sz="2800" dirty="0" smtClean="0"/>
          </a:p>
        </p:txBody>
      </p:sp>
      <p:sp>
        <p:nvSpPr>
          <p:cNvPr id="5" name="4 Marcador de número de diapositiva"/>
          <p:cNvSpPr>
            <a:spLocks noGrp="1"/>
          </p:cNvSpPr>
          <p:nvPr>
            <p:ph type="sldNum" sz="quarter" idx="12"/>
          </p:nvPr>
        </p:nvSpPr>
        <p:spPr>
          <a:xfrm>
            <a:off x="6660232" y="6381750"/>
            <a:ext cx="2133600" cy="476250"/>
          </a:xfrm>
        </p:spPr>
        <p:txBody>
          <a:bodyPr/>
          <a:lstStyle/>
          <a:p>
            <a:pPr>
              <a:defRPr/>
            </a:pPr>
            <a:fld id="{CF1E94BC-D657-4F3F-8ADA-1356029C1A09}" type="slidenum">
              <a:rPr lang="es-ES" smtClean="0"/>
              <a:pPr>
                <a:defRPr/>
              </a:pPr>
              <a:t>9</a:t>
            </a:fld>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924</TotalTime>
  <Words>941</Words>
  <Application>Microsoft Office PowerPoint</Application>
  <PresentationFormat>Presentación en pantalla (4:3)</PresentationFormat>
  <Paragraphs>215</Paragraphs>
  <Slides>20</Slides>
  <Notes>5</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UNIVERSIDAD PARA LA COOPERACION INTERNACIONAL FACULTAD DE DERECHO MAESTRIA EN ASESORÍA FISCAL CATEDRA DE CONTABILIDAD TRIBUTARIA y PLANIFICACION V </vt:lpstr>
      <vt:lpstr> </vt:lpstr>
      <vt:lpstr>Diapositiva 3</vt:lpstr>
      <vt:lpstr>Diapositiva 4</vt:lpstr>
      <vt:lpstr>Estructura actual</vt:lpstr>
      <vt:lpstr>Factoreo de cuentas por cobrar en X</vt:lpstr>
      <vt:lpstr>Opción: Factoreo de cuentas por cobrar en X</vt:lpstr>
      <vt:lpstr>Opción: Factoreo / Tratamiento SF en PA</vt:lpstr>
      <vt:lpstr>Opción: Mercadeo en el exterior</vt:lpstr>
      <vt:lpstr>Opción: Mercadeo en el exterior</vt:lpstr>
      <vt:lpstr>Opción: Mercadeo / Tratamiento SM en PA</vt:lpstr>
      <vt:lpstr>Propuesta de Estructura</vt:lpstr>
      <vt:lpstr>ETVE</vt:lpstr>
      <vt:lpstr>Resumen General de todos los países </vt:lpstr>
      <vt:lpstr>Estructura ECC</vt:lpstr>
      <vt:lpstr>Establecimiento permanente</vt:lpstr>
      <vt:lpstr>Establecimiento permanente</vt:lpstr>
      <vt:lpstr>Establecimiento permanente</vt:lpstr>
      <vt:lpstr>Establecimiento permanente</vt:lpstr>
      <vt:lpstr>Establecimiento permanente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PARA LA COOPERACION INTERNACIONAL FACULTAD DE DERECHO MAESTRIA EN ASESORÍA FISCAL CATEDRA DE CONTABILIDAD TRIBUTARIA y PLANIFICACION</dc:title>
  <dc:creator>Erik Ramirez</dc:creator>
  <cp:lastModifiedBy>Erik Ramirez</cp:lastModifiedBy>
  <cp:revision>119</cp:revision>
  <dcterms:created xsi:type="dcterms:W3CDTF">2015-09-24T21:52:06Z</dcterms:created>
  <dcterms:modified xsi:type="dcterms:W3CDTF">2016-07-23T16:50:52Z</dcterms:modified>
</cp:coreProperties>
</file>