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257" r:id="rId3"/>
    <p:sldId id="259" r:id="rId4"/>
    <p:sldId id="258" r:id="rId5"/>
    <p:sldId id="261" r:id="rId6"/>
    <p:sldId id="262" r:id="rId7"/>
    <p:sldId id="263" r:id="rId8"/>
    <p:sldId id="260" r:id="rId9"/>
    <p:sldId id="265" r:id="rId10"/>
    <p:sldId id="266" r:id="rId11"/>
    <p:sldId id="267" r:id="rId12"/>
    <p:sldId id="268" r:id="rId13"/>
    <p:sldId id="269" r:id="rId14"/>
    <p:sldId id="264" r:id="rId15"/>
    <p:sldId id="270" r:id="rId16"/>
    <p:sldId id="271" r:id="rId17"/>
    <p:sldId id="272" r:id="rId18"/>
    <p:sldId id="273" r:id="rId19"/>
    <p:sldId id="274" r:id="rId20"/>
    <p:sldId id="275" r:id="rId21"/>
    <p:sldId id="276" r:id="rId22"/>
    <p:sldId id="277" r:id="rId23"/>
    <p:sldId id="278" r:id="rId24"/>
    <p:sldId id="279" r:id="rId25"/>
    <p:sldId id="280" r:id="rId26"/>
  </p:sldIdLst>
  <p:sldSz cx="9144000" cy="6858000" type="screen4x3"/>
  <p:notesSz cx="6858000" cy="9144000"/>
  <p:defaultText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1" d="100"/>
          <a:sy n="61" d="100"/>
        </p:scale>
        <p:origin x="-1614"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R"/>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358D37F-E576-426F-8ED3-91BEB9B8C25E}" type="datetimeFigureOut">
              <a:rPr lang="es-CR" smtClean="0"/>
              <a:pPr/>
              <a:t>2/8/2016</a:t>
            </a:fld>
            <a:endParaRPr lang="es-CR"/>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R"/>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R"/>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2B869FC-0FD4-4412-A51B-528EB8E40AB4}" type="slidenum">
              <a:rPr lang="es-CR" smtClean="0"/>
              <a:pPr/>
              <a:t>‹Nº›</a:t>
            </a:fld>
            <a:endParaRPr lang="es-C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R"/>
          </a:p>
        </p:txBody>
      </p:sp>
      <p:sp>
        <p:nvSpPr>
          <p:cNvPr id="4" name="3 Marcador de fecha"/>
          <p:cNvSpPr>
            <a:spLocks noGrp="1"/>
          </p:cNvSpPr>
          <p:nvPr>
            <p:ph type="dt" sz="half" idx="10"/>
          </p:nvPr>
        </p:nvSpPr>
        <p:spPr/>
        <p:txBody>
          <a:bodyPr/>
          <a:lstStyle/>
          <a:p>
            <a:fld id="{4FA07F74-F12D-431F-83AE-F066C71AD58D}" type="datetime1">
              <a:rPr lang="es-CR" smtClean="0"/>
              <a:pPr/>
              <a:t>2/8/2016</a:t>
            </a:fld>
            <a:endParaRPr lang="es-CR"/>
          </a:p>
        </p:txBody>
      </p:sp>
      <p:sp>
        <p:nvSpPr>
          <p:cNvPr id="5" name="4 Marcador de pie de página"/>
          <p:cNvSpPr>
            <a:spLocks noGrp="1"/>
          </p:cNvSpPr>
          <p:nvPr>
            <p:ph type="ftr" sz="quarter" idx="11"/>
          </p:nvPr>
        </p:nvSpPr>
        <p:spPr/>
        <p:txBody>
          <a:bodyPr/>
          <a:lstStyle/>
          <a:p>
            <a:endParaRPr lang="es-CR"/>
          </a:p>
        </p:txBody>
      </p:sp>
      <p:sp>
        <p:nvSpPr>
          <p:cNvPr id="6" name="5 Marcador de número de diapositiva"/>
          <p:cNvSpPr>
            <a:spLocks noGrp="1"/>
          </p:cNvSpPr>
          <p:nvPr>
            <p:ph type="sldNum" sz="quarter" idx="12"/>
          </p:nvPr>
        </p:nvSpPr>
        <p:spPr/>
        <p:txBody>
          <a:bodyPr/>
          <a:lstStyle/>
          <a:p>
            <a:fld id="{BA7805B5-F71D-4A16-8515-3CD5BE05FD70}" type="slidenum">
              <a:rPr lang="es-CR" smtClean="0"/>
              <a:pPr/>
              <a:t>‹Nº›</a:t>
            </a:fld>
            <a:endParaRPr lang="es-C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R"/>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4" name="3 Marcador de fecha"/>
          <p:cNvSpPr>
            <a:spLocks noGrp="1"/>
          </p:cNvSpPr>
          <p:nvPr>
            <p:ph type="dt" sz="half" idx="10"/>
          </p:nvPr>
        </p:nvSpPr>
        <p:spPr/>
        <p:txBody>
          <a:bodyPr/>
          <a:lstStyle/>
          <a:p>
            <a:fld id="{98EEE8F2-B165-4FA8-B214-9F3F7855DF74}" type="datetime1">
              <a:rPr lang="es-CR" smtClean="0"/>
              <a:pPr/>
              <a:t>2/8/2016</a:t>
            </a:fld>
            <a:endParaRPr lang="es-CR"/>
          </a:p>
        </p:txBody>
      </p:sp>
      <p:sp>
        <p:nvSpPr>
          <p:cNvPr id="5" name="4 Marcador de pie de página"/>
          <p:cNvSpPr>
            <a:spLocks noGrp="1"/>
          </p:cNvSpPr>
          <p:nvPr>
            <p:ph type="ftr" sz="quarter" idx="11"/>
          </p:nvPr>
        </p:nvSpPr>
        <p:spPr/>
        <p:txBody>
          <a:bodyPr/>
          <a:lstStyle/>
          <a:p>
            <a:endParaRPr lang="es-CR"/>
          </a:p>
        </p:txBody>
      </p:sp>
      <p:sp>
        <p:nvSpPr>
          <p:cNvPr id="6" name="5 Marcador de número de diapositiva"/>
          <p:cNvSpPr>
            <a:spLocks noGrp="1"/>
          </p:cNvSpPr>
          <p:nvPr>
            <p:ph type="sldNum" sz="quarter" idx="12"/>
          </p:nvPr>
        </p:nvSpPr>
        <p:spPr/>
        <p:txBody>
          <a:bodyPr/>
          <a:lstStyle/>
          <a:p>
            <a:fld id="{BA7805B5-F71D-4A16-8515-3CD5BE05FD70}" type="slidenum">
              <a:rPr lang="es-CR" smtClean="0"/>
              <a:pPr/>
              <a:t>‹Nº›</a:t>
            </a:fld>
            <a:endParaRPr lang="es-C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4" name="3 Marcador de fecha"/>
          <p:cNvSpPr>
            <a:spLocks noGrp="1"/>
          </p:cNvSpPr>
          <p:nvPr>
            <p:ph type="dt" sz="half" idx="10"/>
          </p:nvPr>
        </p:nvSpPr>
        <p:spPr/>
        <p:txBody>
          <a:bodyPr/>
          <a:lstStyle/>
          <a:p>
            <a:fld id="{6479E207-CD7B-4064-B02D-63FC1787D785}" type="datetime1">
              <a:rPr lang="es-CR" smtClean="0"/>
              <a:pPr/>
              <a:t>2/8/2016</a:t>
            </a:fld>
            <a:endParaRPr lang="es-CR"/>
          </a:p>
        </p:txBody>
      </p:sp>
      <p:sp>
        <p:nvSpPr>
          <p:cNvPr id="5" name="4 Marcador de pie de página"/>
          <p:cNvSpPr>
            <a:spLocks noGrp="1"/>
          </p:cNvSpPr>
          <p:nvPr>
            <p:ph type="ftr" sz="quarter" idx="11"/>
          </p:nvPr>
        </p:nvSpPr>
        <p:spPr/>
        <p:txBody>
          <a:bodyPr/>
          <a:lstStyle/>
          <a:p>
            <a:endParaRPr lang="es-CR"/>
          </a:p>
        </p:txBody>
      </p:sp>
      <p:sp>
        <p:nvSpPr>
          <p:cNvPr id="6" name="5 Marcador de número de diapositiva"/>
          <p:cNvSpPr>
            <a:spLocks noGrp="1"/>
          </p:cNvSpPr>
          <p:nvPr>
            <p:ph type="sldNum" sz="quarter" idx="12"/>
          </p:nvPr>
        </p:nvSpPr>
        <p:spPr/>
        <p:txBody>
          <a:bodyPr/>
          <a:lstStyle/>
          <a:p>
            <a:fld id="{BA7805B5-F71D-4A16-8515-3CD5BE05FD70}" type="slidenum">
              <a:rPr lang="es-CR" smtClean="0"/>
              <a:pPr/>
              <a:t>‹Nº›</a:t>
            </a:fld>
            <a:endParaRPr lang="es-C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R"/>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4" name="3 Marcador de fecha"/>
          <p:cNvSpPr>
            <a:spLocks noGrp="1"/>
          </p:cNvSpPr>
          <p:nvPr>
            <p:ph type="dt" sz="half" idx="10"/>
          </p:nvPr>
        </p:nvSpPr>
        <p:spPr/>
        <p:txBody>
          <a:bodyPr/>
          <a:lstStyle/>
          <a:p>
            <a:fld id="{17F84106-B303-4D7D-B869-7F6188F540B1}" type="datetime1">
              <a:rPr lang="es-CR" smtClean="0"/>
              <a:pPr/>
              <a:t>2/8/2016</a:t>
            </a:fld>
            <a:endParaRPr lang="es-CR"/>
          </a:p>
        </p:txBody>
      </p:sp>
      <p:sp>
        <p:nvSpPr>
          <p:cNvPr id="5" name="4 Marcador de pie de página"/>
          <p:cNvSpPr>
            <a:spLocks noGrp="1"/>
          </p:cNvSpPr>
          <p:nvPr>
            <p:ph type="ftr" sz="quarter" idx="11"/>
          </p:nvPr>
        </p:nvSpPr>
        <p:spPr/>
        <p:txBody>
          <a:bodyPr/>
          <a:lstStyle/>
          <a:p>
            <a:endParaRPr lang="es-CR"/>
          </a:p>
        </p:txBody>
      </p:sp>
      <p:sp>
        <p:nvSpPr>
          <p:cNvPr id="6" name="5 Marcador de número de diapositiva"/>
          <p:cNvSpPr>
            <a:spLocks noGrp="1"/>
          </p:cNvSpPr>
          <p:nvPr>
            <p:ph type="sldNum" sz="quarter" idx="12"/>
          </p:nvPr>
        </p:nvSpPr>
        <p:spPr/>
        <p:txBody>
          <a:bodyPr/>
          <a:lstStyle/>
          <a:p>
            <a:fld id="{BA7805B5-F71D-4A16-8515-3CD5BE05FD70}" type="slidenum">
              <a:rPr lang="es-CR" smtClean="0"/>
              <a:pPr/>
              <a:t>‹Nº›</a:t>
            </a:fld>
            <a:endParaRPr lang="es-C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BA7BFEE1-4079-456B-8EB2-E2D0DE3BBCDB}" type="datetime1">
              <a:rPr lang="es-CR" smtClean="0"/>
              <a:pPr/>
              <a:t>2/8/2016</a:t>
            </a:fld>
            <a:endParaRPr lang="es-CR"/>
          </a:p>
        </p:txBody>
      </p:sp>
      <p:sp>
        <p:nvSpPr>
          <p:cNvPr id="5" name="4 Marcador de pie de página"/>
          <p:cNvSpPr>
            <a:spLocks noGrp="1"/>
          </p:cNvSpPr>
          <p:nvPr>
            <p:ph type="ftr" sz="quarter" idx="11"/>
          </p:nvPr>
        </p:nvSpPr>
        <p:spPr/>
        <p:txBody>
          <a:bodyPr/>
          <a:lstStyle/>
          <a:p>
            <a:endParaRPr lang="es-CR"/>
          </a:p>
        </p:txBody>
      </p:sp>
      <p:sp>
        <p:nvSpPr>
          <p:cNvPr id="6" name="5 Marcador de número de diapositiva"/>
          <p:cNvSpPr>
            <a:spLocks noGrp="1"/>
          </p:cNvSpPr>
          <p:nvPr>
            <p:ph type="sldNum" sz="quarter" idx="12"/>
          </p:nvPr>
        </p:nvSpPr>
        <p:spPr/>
        <p:txBody>
          <a:bodyPr/>
          <a:lstStyle/>
          <a:p>
            <a:fld id="{BA7805B5-F71D-4A16-8515-3CD5BE05FD70}" type="slidenum">
              <a:rPr lang="es-CR" smtClean="0"/>
              <a:pPr/>
              <a:t>‹Nº›</a:t>
            </a:fld>
            <a:endParaRPr lang="es-C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5" name="4 Marcador de fecha"/>
          <p:cNvSpPr>
            <a:spLocks noGrp="1"/>
          </p:cNvSpPr>
          <p:nvPr>
            <p:ph type="dt" sz="half" idx="10"/>
          </p:nvPr>
        </p:nvSpPr>
        <p:spPr/>
        <p:txBody>
          <a:bodyPr/>
          <a:lstStyle/>
          <a:p>
            <a:fld id="{D50ACCDA-DD6B-4893-BB7B-41DFBEF3AA1B}" type="datetime1">
              <a:rPr lang="es-CR" smtClean="0"/>
              <a:pPr/>
              <a:t>2/8/2016</a:t>
            </a:fld>
            <a:endParaRPr lang="es-CR"/>
          </a:p>
        </p:txBody>
      </p:sp>
      <p:sp>
        <p:nvSpPr>
          <p:cNvPr id="6" name="5 Marcador de pie de página"/>
          <p:cNvSpPr>
            <a:spLocks noGrp="1"/>
          </p:cNvSpPr>
          <p:nvPr>
            <p:ph type="ftr" sz="quarter" idx="11"/>
          </p:nvPr>
        </p:nvSpPr>
        <p:spPr/>
        <p:txBody>
          <a:bodyPr/>
          <a:lstStyle/>
          <a:p>
            <a:endParaRPr lang="es-CR"/>
          </a:p>
        </p:txBody>
      </p:sp>
      <p:sp>
        <p:nvSpPr>
          <p:cNvPr id="7" name="6 Marcador de número de diapositiva"/>
          <p:cNvSpPr>
            <a:spLocks noGrp="1"/>
          </p:cNvSpPr>
          <p:nvPr>
            <p:ph type="sldNum" sz="quarter" idx="12"/>
          </p:nvPr>
        </p:nvSpPr>
        <p:spPr/>
        <p:txBody>
          <a:bodyPr/>
          <a:lstStyle/>
          <a:p>
            <a:fld id="{BA7805B5-F71D-4A16-8515-3CD5BE05FD70}" type="slidenum">
              <a:rPr lang="es-CR" smtClean="0"/>
              <a:pPr/>
              <a:t>‹Nº›</a:t>
            </a:fld>
            <a:endParaRPr lang="es-C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7" name="6 Marcador de fecha"/>
          <p:cNvSpPr>
            <a:spLocks noGrp="1"/>
          </p:cNvSpPr>
          <p:nvPr>
            <p:ph type="dt" sz="half" idx="10"/>
          </p:nvPr>
        </p:nvSpPr>
        <p:spPr/>
        <p:txBody>
          <a:bodyPr/>
          <a:lstStyle/>
          <a:p>
            <a:fld id="{7033D937-334A-47E7-BBB7-3CF07E7D2061}" type="datetime1">
              <a:rPr lang="es-CR" smtClean="0"/>
              <a:pPr/>
              <a:t>2/8/2016</a:t>
            </a:fld>
            <a:endParaRPr lang="es-CR"/>
          </a:p>
        </p:txBody>
      </p:sp>
      <p:sp>
        <p:nvSpPr>
          <p:cNvPr id="8" name="7 Marcador de pie de página"/>
          <p:cNvSpPr>
            <a:spLocks noGrp="1"/>
          </p:cNvSpPr>
          <p:nvPr>
            <p:ph type="ftr" sz="quarter" idx="11"/>
          </p:nvPr>
        </p:nvSpPr>
        <p:spPr/>
        <p:txBody>
          <a:bodyPr/>
          <a:lstStyle/>
          <a:p>
            <a:endParaRPr lang="es-CR"/>
          </a:p>
        </p:txBody>
      </p:sp>
      <p:sp>
        <p:nvSpPr>
          <p:cNvPr id="9" name="8 Marcador de número de diapositiva"/>
          <p:cNvSpPr>
            <a:spLocks noGrp="1"/>
          </p:cNvSpPr>
          <p:nvPr>
            <p:ph type="sldNum" sz="quarter" idx="12"/>
          </p:nvPr>
        </p:nvSpPr>
        <p:spPr/>
        <p:txBody>
          <a:bodyPr/>
          <a:lstStyle/>
          <a:p>
            <a:fld id="{BA7805B5-F71D-4A16-8515-3CD5BE05FD70}" type="slidenum">
              <a:rPr lang="es-CR" smtClean="0"/>
              <a:pPr/>
              <a:t>‹Nº›</a:t>
            </a:fld>
            <a:endParaRPr lang="es-C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R"/>
          </a:p>
        </p:txBody>
      </p:sp>
      <p:sp>
        <p:nvSpPr>
          <p:cNvPr id="3" name="2 Marcador de fecha"/>
          <p:cNvSpPr>
            <a:spLocks noGrp="1"/>
          </p:cNvSpPr>
          <p:nvPr>
            <p:ph type="dt" sz="half" idx="10"/>
          </p:nvPr>
        </p:nvSpPr>
        <p:spPr/>
        <p:txBody>
          <a:bodyPr/>
          <a:lstStyle/>
          <a:p>
            <a:fld id="{5406E030-F20C-4796-BC40-4C43C0303300}" type="datetime1">
              <a:rPr lang="es-CR" smtClean="0"/>
              <a:pPr/>
              <a:t>2/8/2016</a:t>
            </a:fld>
            <a:endParaRPr lang="es-CR"/>
          </a:p>
        </p:txBody>
      </p:sp>
      <p:sp>
        <p:nvSpPr>
          <p:cNvPr id="4" name="3 Marcador de pie de página"/>
          <p:cNvSpPr>
            <a:spLocks noGrp="1"/>
          </p:cNvSpPr>
          <p:nvPr>
            <p:ph type="ftr" sz="quarter" idx="11"/>
          </p:nvPr>
        </p:nvSpPr>
        <p:spPr/>
        <p:txBody>
          <a:bodyPr/>
          <a:lstStyle/>
          <a:p>
            <a:endParaRPr lang="es-CR"/>
          </a:p>
        </p:txBody>
      </p:sp>
      <p:sp>
        <p:nvSpPr>
          <p:cNvPr id="5" name="4 Marcador de número de diapositiva"/>
          <p:cNvSpPr>
            <a:spLocks noGrp="1"/>
          </p:cNvSpPr>
          <p:nvPr>
            <p:ph type="sldNum" sz="quarter" idx="12"/>
          </p:nvPr>
        </p:nvSpPr>
        <p:spPr/>
        <p:txBody>
          <a:bodyPr/>
          <a:lstStyle/>
          <a:p>
            <a:fld id="{BA7805B5-F71D-4A16-8515-3CD5BE05FD70}" type="slidenum">
              <a:rPr lang="es-CR" smtClean="0"/>
              <a:pPr/>
              <a:t>‹Nº›</a:t>
            </a:fld>
            <a:endParaRPr lang="es-C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EFAD9BBB-804C-4EC7-A42B-D7606566A2FE}" type="datetime1">
              <a:rPr lang="es-CR" smtClean="0"/>
              <a:pPr/>
              <a:t>2/8/2016</a:t>
            </a:fld>
            <a:endParaRPr lang="es-CR"/>
          </a:p>
        </p:txBody>
      </p:sp>
      <p:sp>
        <p:nvSpPr>
          <p:cNvPr id="3" name="2 Marcador de pie de página"/>
          <p:cNvSpPr>
            <a:spLocks noGrp="1"/>
          </p:cNvSpPr>
          <p:nvPr>
            <p:ph type="ftr" sz="quarter" idx="11"/>
          </p:nvPr>
        </p:nvSpPr>
        <p:spPr/>
        <p:txBody>
          <a:bodyPr/>
          <a:lstStyle/>
          <a:p>
            <a:endParaRPr lang="es-CR"/>
          </a:p>
        </p:txBody>
      </p:sp>
      <p:sp>
        <p:nvSpPr>
          <p:cNvPr id="4" name="3 Marcador de número de diapositiva"/>
          <p:cNvSpPr>
            <a:spLocks noGrp="1"/>
          </p:cNvSpPr>
          <p:nvPr>
            <p:ph type="sldNum" sz="quarter" idx="12"/>
          </p:nvPr>
        </p:nvSpPr>
        <p:spPr/>
        <p:txBody>
          <a:bodyPr/>
          <a:lstStyle/>
          <a:p>
            <a:fld id="{BA7805B5-F71D-4A16-8515-3CD5BE05FD70}" type="slidenum">
              <a:rPr lang="es-CR" smtClean="0"/>
              <a:pPr/>
              <a:t>‹Nº›</a:t>
            </a:fld>
            <a:endParaRPr lang="es-C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069DD80F-811A-4C62-B95A-9733C5B1C086}" type="datetime1">
              <a:rPr lang="es-CR" smtClean="0"/>
              <a:pPr/>
              <a:t>2/8/2016</a:t>
            </a:fld>
            <a:endParaRPr lang="es-CR"/>
          </a:p>
        </p:txBody>
      </p:sp>
      <p:sp>
        <p:nvSpPr>
          <p:cNvPr id="6" name="5 Marcador de pie de página"/>
          <p:cNvSpPr>
            <a:spLocks noGrp="1"/>
          </p:cNvSpPr>
          <p:nvPr>
            <p:ph type="ftr" sz="quarter" idx="11"/>
          </p:nvPr>
        </p:nvSpPr>
        <p:spPr/>
        <p:txBody>
          <a:bodyPr/>
          <a:lstStyle/>
          <a:p>
            <a:endParaRPr lang="es-CR"/>
          </a:p>
        </p:txBody>
      </p:sp>
      <p:sp>
        <p:nvSpPr>
          <p:cNvPr id="7" name="6 Marcador de número de diapositiva"/>
          <p:cNvSpPr>
            <a:spLocks noGrp="1"/>
          </p:cNvSpPr>
          <p:nvPr>
            <p:ph type="sldNum" sz="quarter" idx="12"/>
          </p:nvPr>
        </p:nvSpPr>
        <p:spPr/>
        <p:txBody>
          <a:bodyPr/>
          <a:lstStyle/>
          <a:p>
            <a:fld id="{BA7805B5-F71D-4A16-8515-3CD5BE05FD70}" type="slidenum">
              <a:rPr lang="es-CR" smtClean="0"/>
              <a:pPr/>
              <a:t>‹Nº›</a:t>
            </a:fld>
            <a:endParaRPr lang="es-C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R"/>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B265FA9-8660-4774-9BA5-2424DF4F7051}" type="datetime1">
              <a:rPr lang="es-CR" smtClean="0"/>
              <a:pPr/>
              <a:t>2/8/2016</a:t>
            </a:fld>
            <a:endParaRPr lang="es-CR"/>
          </a:p>
        </p:txBody>
      </p:sp>
      <p:sp>
        <p:nvSpPr>
          <p:cNvPr id="6" name="5 Marcador de pie de página"/>
          <p:cNvSpPr>
            <a:spLocks noGrp="1"/>
          </p:cNvSpPr>
          <p:nvPr>
            <p:ph type="ftr" sz="quarter" idx="11"/>
          </p:nvPr>
        </p:nvSpPr>
        <p:spPr/>
        <p:txBody>
          <a:bodyPr/>
          <a:lstStyle/>
          <a:p>
            <a:endParaRPr lang="es-CR"/>
          </a:p>
        </p:txBody>
      </p:sp>
      <p:sp>
        <p:nvSpPr>
          <p:cNvPr id="7" name="6 Marcador de número de diapositiva"/>
          <p:cNvSpPr>
            <a:spLocks noGrp="1"/>
          </p:cNvSpPr>
          <p:nvPr>
            <p:ph type="sldNum" sz="quarter" idx="12"/>
          </p:nvPr>
        </p:nvSpPr>
        <p:spPr/>
        <p:txBody>
          <a:bodyPr/>
          <a:lstStyle/>
          <a:p>
            <a:fld id="{BA7805B5-F71D-4A16-8515-3CD5BE05FD70}" type="slidenum">
              <a:rPr lang="es-CR" smtClean="0"/>
              <a:pPr/>
              <a:t>‹Nº›</a:t>
            </a:fld>
            <a:endParaRPr lang="es-C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R"/>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B4C203-4307-4E57-88B6-BDDCA55C1E8E}" type="datetime1">
              <a:rPr lang="es-CR" smtClean="0"/>
              <a:pPr/>
              <a:t>2/8/2016</a:t>
            </a:fld>
            <a:endParaRPr lang="es-C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7805B5-F71D-4A16-8515-3CD5BE05FD70}" type="slidenum">
              <a:rPr lang="es-CR" smtClean="0"/>
              <a:pPr/>
              <a:t>‹Nº›</a:t>
            </a:fld>
            <a:endParaRPr lang="es-C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4632" cy="2234679"/>
          </a:xfrm>
        </p:spPr>
        <p:txBody>
          <a:bodyPr>
            <a:normAutofit fontScale="90000"/>
          </a:bodyPr>
          <a:lstStyle/>
          <a:p>
            <a:r>
              <a:rPr lang="es-CR" sz="2000" b="1" dirty="0"/>
              <a:t>UNIVERSIDAD PARA LA COOPERACION INTERNACIONAL</a:t>
            </a:r>
            <a:r>
              <a:rPr lang="es-CR" sz="2000" dirty="0"/>
              <a:t/>
            </a:r>
            <a:br>
              <a:rPr lang="es-CR" sz="2000" dirty="0"/>
            </a:br>
            <a:r>
              <a:rPr lang="es-CR" sz="2000" b="1" dirty="0"/>
              <a:t>FACULTAD DE DERECHO</a:t>
            </a:r>
            <a:r>
              <a:rPr lang="es-CR" sz="2000" dirty="0"/>
              <a:t/>
            </a:r>
            <a:br>
              <a:rPr lang="es-CR" sz="2000" dirty="0"/>
            </a:br>
            <a:r>
              <a:rPr lang="es-CR" sz="2000" b="1" dirty="0"/>
              <a:t>MAESTRIA EN ASESORÍA FISCAL</a:t>
            </a:r>
            <a:r>
              <a:rPr lang="es-CR" sz="2000" dirty="0"/>
              <a:t/>
            </a:r>
            <a:br>
              <a:rPr lang="es-CR" sz="2000" dirty="0"/>
            </a:br>
            <a:r>
              <a:rPr lang="es-CR" sz="2000" b="1" dirty="0"/>
              <a:t>CATEDRA DE CONTABILIDAD </a:t>
            </a:r>
            <a:r>
              <a:rPr lang="es-CR" sz="2000" b="1" dirty="0" smtClean="0"/>
              <a:t>TRIBUTARIA y PLANIFICACION</a:t>
            </a:r>
            <a:br>
              <a:rPr lang="es-CR" sz="2000" b="1" dirty="0" smtClean="0"/>
            </a:br>
            <a:r>
              <a:rPr lang="es-CR" sz="2000" b="1" dirty="0" smtClean="0"/>
              <a:t/>
            </a:r>
            <a:br>
              <a:rPr lang="es-CR" sz="2000" b="1" dirty="0" smtClean="0"/>
            </a:br>
            <a:r>
              <a:rPr lang="es-CR" sz="2000" b="1" dirty="0" smtClean="0"/>
              <a:t>VI</a:t>
            </a:r>
            <a:r>
              <a:rPr lang="es-CR" dirty="0"/>
              <a:t/>
            </a:r>
            <a:br>
              <a:rPr lang="es-CR" dirty="0"/>
            </a:br>
            <a:endParaRPr lang="es-CR" dirty="0"/>
          </a:p>
        </p:txBody>
      </p:sp>
      <p:pic>
        <p:nvPicPr>
          <p:cNvPr id="4" name="0 Imagen" descr="Logo UCI Color.jpg"/>
          <p:cNvPicPr/>
          <p:nvPr/>
        </p:nvPicPr>
        <p:blipFill>
          <a:blip r:embed="rId2" cstate="print"/>
          <a:stretch>
            <a:fillRect/>
          </a:stretch>
        </p:blipFill>
        <p:spPr>
          <a:xfrm>
            <a:off x="3419872" y="332656"/>
            <a:ext cx="2088232" cy="936104"/>
          </a:xfrm>
          <a:prstGeom prst="rect">
            <a:avLst/>
          </a:prstGeom>
        </p:spPr>
      </p:pic>
      <p:sp>
        <p:nvSpPr>
          <p:cNvPr id="5" name="4 Marcador de número de diapositiva"/>
          <p:cNvSpPr>
            <a:spLocks noGrp="1"/>
          </p:cNvSpPr>
          <p:nvPr>
            <p:ph type="sldNum" sz="quarter" idx="12"/>
          </p:nvPr>
        </p:nvSpPr>
        <p:spPr/>
        <p:txBody>
          <a:bodyPr/>
          <a:lstStyle/>
          <a:p>
            <a:fld id="{BA7805B5-F71D-4A16-8515-3CD5BE05FD70}" type="slidenum">
              <a:rPr lang="es-CR" smtClean="0"/>
              <a:pPr/>
              <a:t>1</a:t>
            </a:fld>
            <a:endParaRPr lang="es-C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11560" y="620688"/>
            <a:ext cx="7772400" cy="1470025"/>
          </a:xfrm>
        </p:spPr>
        <p:txBody>
          <a:bodyPr>
            <a:normAutofit/>
          </a:bodyPr>
          <a:lstStyle/>
          <a:p>
            <a:r>
              <a:rPr lang="es-CR" dirty="0"/>
              <a:t/>
            </a:r>
            <a:br>
              <a:rPr lang="es-CR" dirty="0"/>
            </a:br>
            <a:endParaRPr lang="es-CR" dirty="0"/>
          </a:p>
        </p:txBody>
      </p:sp>
      <p:sp>
        <p:nvSpPr>
          <p:cNvPr id="3" name="2 Subtítulo"/>
          <p:cNvSpPr>
            <a:spLocks noGrp="1"/>
          </p:cNvSpPr>
          <p:nvPr>
            <p:ph type="subTitle" idx="1"/>
          </p:nvPr>
        </p:nvSpPr>
        <p:spPr>
          <a:xfrm>
            <a:off x="395536" y="980728"/>
            <a:ext cx="8208912" cy="5112568"/>
          </a:xfrm>
        </p:spPr>
        <p:txBody>
          <a:bodyPr>
            <a:normAutofit/>
          </a:bodyPr>
          <a:lstStyle/>
          <a:p>
            <a:pPr marL="514350" indent="-514350" algn="just"/>
            <a:r>
              <a:rPr lang="es-CR" dirty="0" smtClean="0">
                <a:solidFill>
                  <a:schemeClr val="tx1"/>
                </a:solidFill>
              </a:rPr>
              <a:t>Planificación fiscal</a:t>
            </a:r>
          </a:p>
          <a:p>
            <a:pPr marL="514350" indent="-514350" algn="just"/>
            <a:r>
              <a:rPr lang="es-CR" dirty="0" smtClean="0">
                <a:solidFill>
                  <a:schemeClr val="tx1"/>
                </a:solidFill>
              </a:rPr>
              <a:t>Es decir la obtención y búsqueda de ahorros de impuestos no es la justificación en primera instancia para la inversión o modificación del negocio, si bien debe tomarse en cuenta como apoyo del negocio subyacente.</a:t>
            </a:r>
          </a:p>
          <a:p>
            <a:pPr marL="514350" indent="-514350" algn="just"/>
            <a:endParaRPr lang="es-CR" dirty="0" smtClean="0">
              <a:solidFill>
                <a:schemeClr val="tx1"/>
              </a:solidFill>
            </a:endParaRPr>
          </a:p>
          <a:p>
            <a:pPr marL="514350" indent="-514350" algn="just">
              <a:buAutoNum type="alphaUcPeriod"/>
            </a:pPr>
            <a:endParaRPr lang="es-CR" dirty="0" smtClean="0">
              <a:solidFill>
                <a:schemeClr val="tx1"/>
              </a:solidFill>
            </a:endParaRPr>
          </a:p>
          <a:p>
            <a:pPr marL="514350" indent="-514350" algn="just">
              <a:buAutoNum type="alphaUcPeriod"/>
            </a:pPr>
            <a:endParaRPr lang="es-CR" dirty="0">
              <a:solidFill>
                <a:schemeClr val="tx1"/>
              </a:solidFill>
            </a:endParaRPr>
          </a:p>
        </p:txBody>
      </p:sp>
      <p:sp>
        <p:nvSpPr>
          <p:cNvPr id="4" name="3 Marcador de número de diapositiva"/>
          <p:cNvSpPr>
            <a:spLocks noGrp="1"/>
          </p:cNvSpPr>
          <p:nvPr>
            <p:ph type="sldNum" sz="quarter" idx="12"/>
          </p:nvPr>
        </p:nvSpPr>
        <p:spPr/>
        <p:txBody>
          <a:bodyPr/>
          <a:lstStyle/>
          <a:p>
            <a:fld id="{BA7805B5-F71D-4A16-8515-3CD5BE05FD70}" type="slidenum">
              <a:rPr lang="es-CR" smtClean="0"/>
              <a:pPr/>
              <a:t>10</a:t>
            </a:fld>
            <a:endParaRPr lang="es-C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11560" y="620688"/>
            <a:ext cx="7772400" cy="1470025"/>
          </a:xfrm>
        </p:spPr>
        <p:txBody>
          <a:bodyPr>
            <a:normAutofit/>
          </a:bodyPr>
          <a:lstStyle/>
          <a:p>
            <a:r>
              <a:rPr lang="es-CR" dirty="0"/>
              <a:t/>
            </a:r>
            <a:br>
              <a:rPr lang="es-CR" dirty="0"/>
            </a:br>
            <a:endParaRPr lang="es-CR" dirty="0"/>
          </a:p>
        </p:txBody>
      </p:sp>
      <p:sp>
        <p:nvSpPr>
          <p:cNvPr id="3" name="2 Subtítulo"/>
          <p:cNvSpPr>
            <a:spLocks noGrp="1"/>
          </p:cNvSpPr>
          <p:nvPr>
            <p:ph type="subTitle" idx="1"/>
          </p:nvPr>
        </p:nvSpPr>
        <p:spPr>
          <a:xfrm>
            <a:off x="395536" y="980728"/>
            <a:ext cx="8208912" cy="5112568"/>
          </a:xfrm>
        </p:spPr>
        <p:txBody>
          <a:bodyPr>
            <a:normAutofit/>
          </a:bodyPr>
          <a:lstStyle/>
          <a:p>
            <a:pPr marL="514350" indent="-514350" algn="just"/>
            <a:r>
              <a:rPr lang="es-CR" dirty="0" smtClean="0">
                <a:solidFill>
                  <a:schemeClr val="tx1"/>
                </a:solidFill>
              </a:rPr>
              <a:t>Planificación fiscal: Elusión, evasión y fraude fiscal.</a:t>
            </a:r>
          </a:p>
          <a:p>
            <a:pPr marL="514350" indent="-514350" algn="just"/>
            <a:r>
              <a:rPr lang="es-CR" dirty="0" smtClean="0">
                <a:solidFill>
                  <a:schemeClr val="tx1"/>
                </a:solidFill>
              </a:rPr>
              <a:t>De forma resumida debemos atender los conceptos de elusión, evasión y fraude fiscal, precisando sus alcances; es importante mencionar que los ordenamientos jurídicos internos (leyes y jurisprudencia de los tribunales) de cada país son lo que establecen los lineamientos sobre los cuales calificar cada concepto.</a:t>
            </a:r>
          </a:p>
          <a:p>
            <a:pPr marL="514350" indent="-514350" algn="just"/>
            <a:endParaRPr lang="es-CR" dirty="0" smtClean="0">
              <a:solidFill>
                <a:schemeClr val="tx1"/>
              </a:solidFill>
            </a:endParaRPr>
          </a:p>
          <a:p>
            <a:pPr marL="514350" indent="-514350" algn="just">
              <a:buAutoNum type="alphaUcPeriod"/>
            </a:pPr>
            <a:endParaRPr lang="es-CR" dirty="0" smtClean="0">
              <a:solidFill>
                <a:schemeClr val="tx1"/>
              </a:solidFill>
            </a:endParaRPr>
          </a:p>
          <a:p>
            <a:pPr marL="514350" indent="-514350" algn="just">
              <a:buAutoNum type="alphaUcPeriod"/>
            </a:pPr>
            <a:endParaRPr lang="es-CR" dirty="0">
              <a:solidFill>
                <a:schemeClr val="tx1"/>
              </a:solidFill>
            </a:endParaRPr>
          </a:p>
        </p:txBody>
      </p:sp>
      <p:sp>
        <p:nvSpPr>
          <p:cNvPr id="4" name="3 Marcador de número de diapositiva"/>
          <p:cNvSpPr>
            <a:spLocks noGrp="1"/>
          </p:cNvSpPr>
          <p:nvPr>
            <p:ph type="sldNum" sz="quarter" idx="12"/>
          </p:nvPr>
        </p:nvSpPr>
        <p:spPr/>
        <p:txBody>
          <a:bodyPr/>
          <a:lstStyle/>
          <a:p>
            <a:fld id="{BA7805B5-F71D-4A16-8515-3CD5BE05FD70}" type="slidenum">
              <a:rPr lang="es-CR" smtClean="0"/>
              <a:pPr/>
              <a:t>11</a:t>
            </a:fld>
            <a:endParaRPr lang="es-C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11560" y="620688"/>
            <a:ext cx="7772400" cy="1470025"/>
          </a:xfrm>
        </p:spPr>
        <p:txBody>
          <a:bodyPr>
            <a:normAutofit/>
          </a:bodyPr>
          <a:lstStyle/>
          <a:p>
            <a:r>
              <a:rPr lang="es-CR" dirty="0"/>
              <a:t/>
            </a:r>
            <a:br>
              <a:rPr lang="es-CR" dirty="0"/>
            </a:br>
            <a:endParaRPr lang="es-CR" dirty="0"/>
          </a:p>
        </p:txBody>
      </p:sp>
      <p:sp>
        <p:nvSpPr>
          <p:cNvPr id="3" name="2 Subtítulo"/>
          <p:cNvSpPr>
            <a:spLocks noGrp="1"/>
          </p:cNvSpPr>
          <p:nvPr>
            <p:ph type="subTitle" idx="1"/>
          </p:nvPr>
        </p:nvSpPr>
        <p:spPr>
          <a:xfrm>
            <a:off x="395536" y="980728"/>
            <a:ext cx="8208912" cy="5112568"/>
          </a:xfrm>
        </p:spPr>
        <p:txBody>
          <a:bodyPr>
            <a:normAutofit fontScale="85000" lnSpcReduction="20000"/>
          </a:bodyPr>
          <a:lstStyle/>
          <a:p>
            <a:pPr marL="514350" indent="-514350" algn="just"/>
            <a:r>
              <a:rPr lang="es-CR" dirty="0" smtClean="0">
                <a:solidFill>
                  <a:schemeClr val="tx1"/>
                </a:solidFill>
              </a:rPr>
              <a:t>Planificación fiscal: Elusión, evasión y fraude fiscal.</a:t>
            </a:r>
          </a:p>
          <a:p>
            <a:pPr marL="514350" indent="-514350" algn="just"/>
            <a:r>
              <a:rPr lang="es-CR" dirty="0" smtClean="0">
                <a:solidFill>
                  <a:schemeClr val="tx1"/>
                </a:solidFill>
              </a:rPr>
              <a:t>En la elusión, podríamos decir que los contribuyentes valiéndose de los vacíos de la norma y utilizando sus propios preceptos obtienen ahorros en transacciones en los que estén presentes diversos impuestos.</a:t>
            </a:r>
          </a:p>
          <a:p>
            <a:pPr marL="514350" indent="-514350" algn="just"/>
            <a:r>
              <a:rPr lang="es-CR" dirty="0" smtClean="0">
                <a:solidFill>
                  <a:schemeClr val="tx1"/>
                </a:solidFill>
              </a:rPr>
              <a:t>La evasión podríamos decir que de forma muy al limite los contribuyentes logran los ahorros identificados en determinada transacción, la línea es muy delgada en este sentido, ya que aquí podría la Administración Tributaria calificar los hechos como excesos del contribuyente en la interpretación de la ley, llegando a una simulación si hay algún elemento de artificio u ocultamiento, siendo que podría ser visto por el contribuyente como un fraude de ley.</a:t>
            </a:r>
          </a:p>
          <a:p>
            <a:pPr marL="514350" indent="-514350" algn="just"/>
            <a:endParaRPr lang="es-CR" dirty="0" smtClean="0">
              <a:solidFill>
                <a:schemeClr val="tx1"/>
              </a:solidFill>
            </a:endParaRPr>
          </a:p>
          <a:p>
            <a:pPr marL="514350" indent="-514350" algn="just"/>
            <a:endParaRPr lang="es-CR" dirty="0" smtClean="0">
              <a:solidFill>
                <a:schemeClr val="tx1"/>
              </a:solidFill>
            </a:endParaRPr>
          </a:p>
          <a:p>
            <a:pPr marL="514350" indent="-514350" algn="just">
              <a:buAutoNum type="alphaUcPeriod"/>
            </a:pPr>
            <a:endParaRPr lang="es-CR" dirty="0" smtClean="0">
              <a:solidFill>
                <a:schemeClr val="tx1"/>
              </a:solidFill>
            </a:endParaRPr>
          </a:p>
          <a:p>
            <a:pPr marL="514350" indent="-514350" algn="just">
              <a:buAutoNum type="alphaUcPeriod"/>
            </a:pPr>
            <a:endParaRPr lang="es-CR" dirty="0">
              <a:solidFill>
                <a:schemeClr val="tx1"/>
              </a:solidFill>
            </a:endParaRPr>
          </a:p>
        </p:txBody>
      </p:sp>
      <p:sp>
        <p:nvSpPr>
          <p:cNvPr id="4" name="3 Marcador de número de diapositiva"/>
          <p:cNvSpPr>
            <a:spLocks noGrp="1"/>
          </p:cNvSpPr>
          <p:nvPr>
            <p:ph type="sldNum" sz="quarter" idx="12"/>
          </p:nvPr>
        </p:nvSpPr>
        <p:spPr/>
        <p:txBody>
          <a:bodyPr/>
          <a:lstStyle/>
          <a:p>
            <a:fld id="{BA7805B5-F71D-4A16-8515-3CD5BE05FD70}" type="slidenum">
              <a:rPr lang="es-CR" smtClean="0"/>
              <a:pPr/>
              <a:t>12</a:t>
            </a:fld>
            <a:endParaRPr lang="es-C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11560" y="620688"/>
            <a:ext cx="7772400" cy="1470025"/>
          </a:xfrm>
        </p:spPr>
        <p:txBody>
          <a:bodyPr>
            <a:normAutofit/>
          </a:bodyPr>
          <a:lstStyle/>
          <a:p>
            <a:r>
              <a:rPr lang="es-CR" dirty="0"/>
              <a:t/>
            </a:r>
            <a:br>
              <a:rPr lang="es-CR" dirty="0"/>
            </a:br>
            <a:endParaRPr lang="es-CR" dirty="0"/>
          </a:p>
        </p:txBody>
      </p:sp>
      <p:sp>
        <p:nvSpPr>
          <p:cNvPr id="3" name="2 Subtítulo"/>
          <p:cNvSpPr>
            <a:spLocks noGrp="1"/>
          </p:cNvSpPr>
          <p:nvPr>
            <p:ph type="subTitle" idx="1"/>
          </p:nvPr>
        </p:nvSpPr>
        <p:spPr>
          <a:xfrm>
            <a:off x="395536" y="980728"/>
            <a:ext cx="8208912" cy="5112568"/>
          </a:xfrm>
        </p:spPr>
        <p:txBody>
          <a:bodyPr>
            <a:normAutofit fontScale="92500" lnSpcReduction="10000"/>
          </a:bodyPr>
          <a:lstStyle/>
          <a:p>
            <a:pPr marL="514350" indent="-514350" algn="just"/>
            <a:r>
              <a:rPr lang="es-CR" dirty="0" smtClean="0">
                <a:solidFill>
                  <a:schemeClr val="tx1"/>
                </a:solidFill>
              </a:rPr>
              <a:t>Planificación fiscal: Elusión, evasión y fraude fiscal.</a:t>
            </a:r>
          </a:p>
          <a:p>
            <a:pPr marL="514350" indent="-514350" algn="just"/>
            <a:r>
              <a:rPr lang="es-CR" dirty="0" smtClean="0">
                <a:solidFill>
                  <a:schemeClr val="tx1"/>
                </a:solidFill>
              </a:rPr>
              <a:t>En el fraude, como apuntábamos anteriormente, el no pago de impuestos de basa en estructuras artificiosas, ocultamiento de información, de ingresos, doble contabilidad, facturas falseadas. La distinción entre la interpretación de una norma  utilizando sus vacíos o su redacción literal en la construcción de los elementos materiales del hecho generador y los simples artilugios, daría lugar a la simulación, situación que sería  sancionable.</a:t>
            </a:r>
          </a:p>
          <a:p>
            <a:pPr marL="514350" indent="-514350" algn="just"/>
            <a:endParaRPr lang="es-CR" dirty="0" smtClean="0">
              <a:solidFill>
                <a:schemeClr val="tx1"/>
              </a:solidFill>
            </a:endParaRPr>
          </a:p>
          <a:p>
            <a:pPr marL="514350" indent="-514350" algn="just"/>
            <a:endParaRPr lang="es-CR" dirty="0" smtClean="0">
              <a:solidFill>
                <a:schemeClr val="tx1"/>
              </a:solidFill>
            </a:endParaRPr>
          </a:p>
          <a:p>
            <a:pPr marL="514350" indent="-514350" algn="just">
              <a:buAutoNum type="alphaUcPeriod"/>
            </a:pPr>
            <a:endParaRPr lang="es-CR" dirty="0" smtClean="0">
              <a:solidFill>
                <a:schemeClr val="tx1"/>
              </a:solidFill>
            </a:endParaRPr>
          </a:p>
          <a:p>
            <a:pPr marL="514350" indent="-514350" algn="just">
              <a:buAutoNum type="alphaUcPeriod"/>
            </a:pPr>
            <a:endParaRPr lang="es-CR" dirty="0">
              <a:solidFill>
                <a:schemeClr val="tx1"/>
              </a:solidFill>
            </a:endParaRPr>
          </a:p>
        </p:txBody>
      </p:sp>
      <p:sp>
        <p:nvSpPr>
          <p:cNvPr id="4" name="3 Marcador de número de diapositiva"/>
          <p:cNvSpPr>
            <a:spLocks noGrp="1"/>
          </p:cNvSpPr>
          <p:nvPr>
            <p:ph type="sldNum" sz="quarter" idx="12"/>
          </p:nvPr>
        </p:nvSpPr>
        <p:spPr/>
        <p:txBody>
          <a:bodyPr/>
          <a:lstStyle/>
          <a:p>
            <a:fld id="{BA7805B5-F71D-4A16-8515-3CD5BE05FD70}" type="slidenum">
              <a:rPr lang="es-CR" smtClean="0"/>
              <a:pPr/>
              <a:t>13</a:t>
            </a:fld>
            <a:endParaRPr lang="es-C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11560" y="620688"/>
            <a:ext cx="7772400" cy="1470025"/>
          </a:xfrm>
        </p:spPr>
        <p:txBody>
          <a:bodyPr>
            <a:normAutofit/>
          </a:bodyPr>
          <a:lstStyle/>
          <a:p>
            <a:r>
              <a:rPr lang="es-CR" dirty="0"/>
              <a:t/>
            </a:r>
            <a:br>
              <a:rPr lang="es-CR" dirty="0"/>
            </a:br>
            <a:endParaRPr lang="es-CR" dirty="0"/>
          </a:p>
        </p:txBody>
      </p:sp>
      <p:sp>
        <p:nvSpPr>
          <p:cNvPr id="3" name="2 Subtítulo"/>
          <p:cNvSpPr>
            <a:spLocks noGrp="1"/>
          </p:cNvSpPr>
          <p:nvPr>
            <p:ph type="subTitle" idx="1"/>
          </p:nvPr>
        </p:nvSpPr>
        <p:spPr>
          <a:xfrm>
            <a:off x="395536" y="980728"/>
            <a:ext cx="8208912" cy="5112568"/>
          </a:xfrm>
        </p:spPr>
        <p:txBody>
          <a:bodyPr>
            <a:normAutofit fontScale="85000" lnSpcReduction="10000"/>
          </a:bodyPr>
          <a:lstStyle/>
          <a:p>
            <a:pPr marL="514350" indent="-514350" algn="just"/>
            <a:r>
              <a:rPr lang="es-CR" dirty="0" smtClean="0">
                <a:solidFill>
                  <a:schemeClr val="tx1"/>
                </a:solidFill>
              </a:rPr>
              <a:t>Normas </a:t>
            </a:r>
            <a:r>
              <a:rPr lang="es-CR" dirty="0" err="1" smtClean="0">
                <a:solidFill>
                  <a:schemeClr val="tx1"/>
                </a:solidFill>
              </a:rPr>
              <a:t>antiabuso</a:t>
            </a:r>
            <a:r>
              <a:rPr lang="es-CR" dirty="0" smtClean="0">
                <a:solidFill>
                  <a:schemeClr val="tx1"/>
                </a:solidFill>
              </a:rPr>
              <a:t> generales: fraude de ley y simulación</a:t>
            </a:r>
            <a:r>
              <a:rPr lang="es-CR" dirty="0" smtClean="0">
                <a:solidFill>
                  <a:schemeClr val="tx1"/>
                </a:solidFill>
              </a:rPr>
              <a:t>.</a:t>
            </a:r>
          </a:p>
          <a:p>
            <a:pPr marL="514350" indent="-514350" algn="just"/>
            <a:r>
              <a:rPr lang="es-CR" dirty="0" smtClean="0">
                <a:solidFill>
                  <a:schemeClr val="tx1"/>
                </a:solidFill>
              </a:rPr>
              <a:t>Como hemos comentado anteriormente, las empresas tienen el derecho de reorganizarse con el fin de obtener ahorros en costos, mano de obra, eficiencia operativa, etc., todo con el fin de que el negocio crezca, genere mas ingresos, un elemento secundario pero fundamental son los impuestos. Entonces analizar países o regímenes, que provean sistemas tributarios que disminuyan la carga tributaria, utilizando las leyes, apegados a la legalidad, se consideraría entonces fraude de ley. </a:t>
            </a:r>
            <a:endParaRPr lang="es-CR" dirty="0" smtClean="0">
              <a:solidFill>
                <a:schemeClr val="tx1"/>
              </a:solidFill>
            </a:endParaRPr>
          </a:p>
          <a:p>
            <a:pPr marL="514350" indent="-514350" algn="just">
              <a:buAutoNum type="alphaUcPeriod"/>
            </a:pPr>
            <a:endParaRPr lang="es-CR" dirty="0" smtClean="0">
              <a:solidFill>
                <a:schemeClr val="tx1"/>
              </a:solidFill>
            </a:endParaRPr>
          </a:p>
          <a:p>
            <a:pPr marL="514350" indent="-514350" algn="just">
              <a:buAutoNum type="alphaUcPeriod"/>
            </a:pPr>
            <a:endParaRPr lang="es-CR" dirty="0">
              <a:solidFill>
                <a:schemeClr val="tx1"/>
              </a:solidFill>
            </a:endParaRPr>
          </a:p>
        </p:txBody>
      </p:sp>
      <p:sp>
        <p:nvSpPr>
          <p:cNvPr id="4" name="3 Marcador de número de diapositiva"/>
          <p:cNvSpPr>
            <a:spLocks noGrp="1"/>
          </p:cNvSpPr>
          <p:nvPr>
            <p:ph type="sldNum" sz="quarter" idx="12"/>
          </p:nvPr>
        </p:nvSpPr>
        <p:spPr/>
        <p:txBody>
          <a:bodyPr/>
          <a:lstStyle/>
          <a:p>
            <a:fld id="{BA7805B5-F71D-4A16-8515-3CD5BE05FD70}" type="slidenum">
              <a:rPr lang="es-CR" smtClean="0"/>
              <a:pPr/>
              <a:t>14</a:t>
            </a:fld>
            <a:endParaRPr lang="es-C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R" dirty="0" smtClean="0"/>
              <a:t>Problema de la delimitación de la planificación fiscal</a:t>
            </a:r>
            <a:endParaRPr lang="es-CR" dirty="0"/>
          </a:p>
        </p:txBody>
      </p:sp>
      <p:sp>
        <p:nvSpPr>
          <p:cNvPr id="3" name="2 Marcador de contenido"/>
          <p:cNvSpPr>
            <a:spLocks noGrp="1"/>
          </p:cNvSpPr>
          <p:nvPr>
            <p:ph idx="1"/>
          </p:nvPr>
        </p:nvSpPr>
        <p:spPr/>
        <p:txBody>
          <a:bodyPr>
            <a:normAutofit fontScale="85000" lnSpcReduction="10000"/>
          </a:bodyPr>
          <a:lstStyle/>
          <a:p>
            <a:pPr algn="just"/>
            <a:r>
              <a:rPr lang="es-CR" i="1" dirty="0" smtClean="0"/>
              <a:t>De este modo, el principal problema estriba en </a:t>
            </a:r>
            <a:r>
              <a:rPr lang="es-CR" b="1" i="1" dirty="0" smtClean="0"/>
              <a:t>delimitar qué es una planificación fiscal lícita, es decir, cuándo la planificación fiscal está dentro de las posibilidades que otorga la ley (economía de opción), y distinguir esta planificación de aquella otra que resulta fraudulenta o abusiva. Sin embargo, estos conceptos son indeterminados y no existe una definición legal de los mismos que ayude a configurar su contenido, debiendo en muchas ocasiones acudir a las decisiones administrativas y judiciales que se han pronunciado sobre supuestos concretos. </a:t>
            </a:r>
            <a:endParaRPr lang="es-CR" b="1" i="1" dirty="0" smtClean="0"/>
          </a:p>
          <a:p>
            <a:pPr algn="just">
              <a:buNone/>
            </a:pPr>
            <a:r>
              <a:rPr lang="es-CR" sz="1400" b="1" i="1" dirty="0" smtClean="0"/>
              <a:t>Fuente UNIR</a:t>
            </a:r>
            <a:endParaRPr lang="es-CR" sz="1400" i="1" dirty="0"/>
          </a:p>
        </p:txBody>
      </p:sp>
      <p:sp>
        <p:nvSpPr>
          <p:cNvPr id="4" name="3 Marcador de número de diapositiva"/>
          <p:cNvSpPr>
            <a:spLocks noGrp="1"/>
          </p:cNvSpPr>
          <p:nvPr>
            <p:ph type="sldNum" sz="quarter" idx="12"/>
          </p:nvPr>
        </p:nvSpPr>
        <p:spPr/>
        <p:txBody>
          <a:bodyPr/>
          <a:lstStyle/>
          <a:p>
            <a:fld id="{BA7805B5-F71D-4A16-8515-3CD5BE05FD70}" type="slidenum">
              <a:rPr lang="es-CR" smtClean="0"/>
              <a:pPr/>
              <a:t>15</a:t>
            </a:fld>
            <a:endParaRPr lang="es-C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R" dirty="0" smtClean="0"/>
              <a:t>Fraude de ley</a:t>
            </a:r>
            <a:endParaRPr lang="es-CR" dirty="0"/>
          </a:p>
        </p:txBody>
      </p:sp>
      <p:sp>
        <p:nvSpPr>
          <p:cNvPr id="3" name="2 Marcador de contenido"/>
          <p:cNvSpPr>
            <a:spLocks noGrp="1"/>
          </p:cNvSpPr>
          <p:nvPr>
            <p:ph idx="1"/>
          </p:nvPr>
        </p:nvSpPr>
        <p:spPr/>
        <p:txBody>
          <a:bodyPr>
            <a:normAutofit fontScale="77500" lnSpcReduction="20000"/>
          </a:bodyPr>
          <a:lstStyle/>
          <a:p>
            <a:pPr algn="just"/>
            <a:r>
              <a:rPr lang="es-CR" i="1" dirty="0" smtClean="0"/>
              <a:t>En la práctica, se plantean numerosos problemas a la hora de distinguir el fraude de ley tributaria de la denominada </a:t>
            </a:r>
            <a:r>
              <a:rPr lang="es-CR" b="1" i="1" dirty="0" smtClean="0"/>
              <a:t>economía de opción, esto es, lo que sería una planificación fiscal legítima o permitida por el propio ordenamiento. En la economía de opción, el contribuyente puede elegir entre las distintas fórmulas que le ofrece el ordenamiento, seleccionando aquella que le resulte fiscalmente más rentable de acuerdo con sus intereses. Se trata de opciones adecuadas para la consecución de los fines que se pretenden. Dichas opciones no son (y aquí está la diferencia con el fraude de ley) fórmulas artificiosas o impropias para la consecución del resultado. </a:t>
            </a:r>
            <a:endParaRPr lang="es-CR" b="1" i="1" dirty="0" smtClean="0"/>
          </a:p>
          <a:p>
            <a:pPr algn="just">
              <a:buNone/>
            </a:pPr>
            <a:r>
              <a:rPr lang="es-CR" sz="1800" b="1" i="1" dirty="0" smtClean="0"/>
              <a:t>Fuente UNIR</a:t>
            </a:r>
            <a:endParaRPr lang="es-CR" sz="1800" i="1" dirty="0"/>
          </a:p>
        </p:txBody>
      </p:sp>
      <p:sp>
        <p:nvSpPr>
          <p:cNvPr id="4" name="3 Marcador de número de diapositiva"/>
          <p:cNvSpPr>
            <a:spLocks noGrp="1"/>
          </p:cNvSpPr>
          <p:nvPr>
            <p:ph type="sldNum" sz="quarter" idx="12"/>
          </p:nvPr>
        </p:nvSpPr>
        <p:spPr/>
        <p:txBody>
          <a:bodyPr/>
          <a:lstStyle/>
          <a:p>
            <a:fld id="{BA7805B5-F71D-4A16-8515-3CD5BE05FD70}" type="slidenum">
              <a:rPr lang="es-CR" smtClean="0"/>
              <a:pPr/>
              <a:t>16</a:t>
            </a:fld>
            <a:endParaRPr lang="es-C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R" dirty="0" smtClean="0"/>
              <a:t>Fraude de ley</a:t>
            </a:r>
            <a:endParaRPr lang="es-CR" dirty="0"/>
          </a:p>
        </p:txBody>
      </p:sp>
      <p:sp>
        <p:nvSpPr>
          <p:cNvPr id="3" name="2 Marcador de contenido"/>
          <p:cNvSpPr>
            <a:spLocks noGrp="1"/>
          </p:cNvSpPr>
          <p:nvPr>
            <p:ph idx="1"/>
          </p:nvPr>
        </p:nvSpPr>
        <p:spPr/>
        <p:txBody>
          <a:bodyPr/>
          <a:lstStyle/>
          <a:p>
            <a:pPr algn="just"/>
            <a:r>
              <a:rPr lang="es-CR" dirty="0" smtClean="0"/>
              <a:t>Existen otros ordenamientos jurídicos tributarios en los que existen procedimientos para valorar el conflicto de la aplicación de la norma, claro está en una auditoría. Si por ejemplo la inspección determina que hay un conflicto, se exigiría el impuesto mas los intereses, pero no sería sancionable, he aquí la diferencia con el concepto de simulación.</a:t>
            </a:r>
            <a:endParaRPr lang="es-CR" dirty="0"/>
          </a:p>
        </p:txBody>
      </p:sp>
      <p:sp>
        <p:nvSpPr>
          <p:cNvPr id="4" name="3 Marcador de número de diapositiva"/>
          <p:cNvSpPr>
            <a:spLocks noGrp="1"/>
          </p:cNvSpPr>
          <p:nvPr>
            <p:ph type="sldNum" sz="quarter" idx="12"/>
          </p:nvPr>
        </p:nvSpPr>
        <p:spPr/>
        <p:txBody>
          <a:bodyPr/>
          <a:lstStyle/>
          <a:p>
            <a:fld id="{BA7805B5-F71D-4A16-8515-3CD5BE05FD70}" type="slidenum">
              <a:rPr lang="es-CR" smtClean="0"/>
              <a:pPr/>
              <a:t>17</a:t>
            </a:fld>
            <a:endParaRPr lang="es-C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R" dirty="0" smtClean="0"/>
              <a:t>Simulación</a:t>
            </a:r>
            <a:endParaRPr lang="es-CR" dirty="0"/>
          </a:p>
        </p:txBody>
      </p:sp>
      <p:sp>
        <p:nvSpPr>
          <p:cNvPr id="3" name="2 Marcador de contenido"/>
          <p:cNvSpPr>
            <a:spLocks noGrp="1"/>
          </p:cNvSpPr>
          <p:nvPr>
            <p:ph idx="1"/>
          </p:nvPr>
        </p:nvSpPr>
        <p:spPr/>
        <p:txBody>
          <a:bodyPr>
            <a:normAutofit/>
          </a:bodyPr>
          <a:lstStyle/>
          <a:p>
            <a:pPr algn="just"/>
            <a:r>
              <a:rPr lang="es-CR" i="1" dirty="0" smtClean="0"/>
              <a:t>En la simulación se produce una </a:t>
            </a:r>
            <a:r>
              <a:rPr lang="es-CR" b="1" i="1" dirty="0" smtClean="0"/>
              <a:t>ocultación de la realidad. Se crea una apariencia jurídica para ocultar la realidad (simulación absoluta) o manifestar la existencia de una realidad distinta (simulación relativa). En cambio, en el fraude de ley, el negocio jurídico declarado por las partes es el efectivamente realizado, no hay ocultación o engaño. </a:t>
            </a:r>
            <a:endParaRPr lang="es-CR" b="1" i="1" dirty="0" smtClean="0"/>
          </a:p>
          <a:p>
            <a:pPr algn="just"/>
            <a:r>
              <a:rPr lang="es-CR" sz="1600" b="1" i="1" dirty="0" smtClean="0"/>
              <a:t>Fuente UNIR</a:t>
            </a:r>
            <a:endParaRPr lang="es-CR" sz="1600" i="1" dirty="0"/>
          </a:p>
        </p:txBody>
      </p:sp>
      <p:sp>
        <p:nvSpPr>
          <p:cNvPr id="4" name="3 Marcador de número de diapositiva"/>
          <p:cNvSpPr>
            <a:spLocks noGrp="1"/>
          </p:cNvSpPr>
          <p:nvPr>
            <p:ph type="sldNum" sz="quarter" idx="12"/>
          </p:nvPr>
        </p:nvSpPr>
        <p:spPr/>
        <p:txBody>
          <a:bodyPr/>
          <a:lstStyle/>
          <a:p>
            <a:fld id="{BA7805B5-F71D-4A16-8515-3CD5BE05FD70}" type="slidenum">
              <a:rPr lang="es-CR" smtClean="0"/>
              <a:pPr/>
              <a:t>18</a:t>
            </a:fld>
            <a:endParaRPr lang="es-C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R" dirty="0" smtClean="0"/>
              <a:t>Realidad económica</a:t>
            </a:r>
            <a:endParaRPr lang="es-CR" dirty="0"/>
          </a:p>
        </p:txBody>
      </p:sp>
      <p:sp>
        <p:nvSpPr>
          <p:cNvPr id="3" name="2 Marcador de contenido"/>
          <p:cNvSpPr>
            <a:spLocks noGrp="1"/>
          </p:cNvSpPr>
          <p:nvPr>
            <p:ph idx="1"/>
          </p:nvPr>
        </p:nvSpPr>
        <p:spPr/>
        <p:txBody>
          <a:bodyPr>
            <a:normAutofit fontScale="77500" lnSpcReduction="20000"/>
          </a:bodyPr>
          <a:lstStyle/>
          <a:p>
            <a:r>
              <a:rPr lang="es-CR" dirty="0" smtClean="0"/>
              <a:t>Debemos recordar en la normativa nacional una regulación </a:t>
            </a:r>
            <a:r>
              <a:rPr lang="es-CR" dirty="0" err="1" smtClean="0"/>
              <a:t>antiabuso</a:t>
            </a:r>
            <a:r>
              <a:rPr lang="es-CR" dirty="0" smtClean="0"/>
              <a:t> específicamente en el artículo 8 del Código de Normas y Procedimientos Tributarios:</a:t>
            </a:r>
          </a:p>
          <a:p>
            <a:pPr algn="just" fontAlgn="t"/>
            <a:r>
              <a:rPr lang="es-CR" i="1" dirty="0" smtClean="0"/>
              <a:t>Las formas jurídicas adoptadas por los contribuyentes no obligan al intérprete, quien puede atribuir a las situaciones y actos ocurridos una significación acorde con los hechos, cuando de la ley tributaria surja que el hecho generador de la respectiva obligación fue definido atendiendo a la realidad y no a la forma jurídica.</a:t>
            </a:r>
          </a:p>
          <a:p>
            <a:pPr algn="just" fontAlgn="t"/>
            <a:r>
              <a:rPr lang="es-CR" i="1" dirty="0" smtClean="0"/>
              <a:t>Cuando las formas jurídicas sean manifiestamente inapropiadas a la realidad de los hechos gravados y ello se traduzca en una disminución de la cuantía de las obligaciones, la ley tributaria se debe aplicar prescindiendo de tales formas.</a:t>
            </a:r>
          </a:p>
          <a:p>
            <a:endParaRPr lang="es-CR" dirty="0"/>
          </a:p>
        </p:txBody>
      </p:sp>
      <p:sp>
        <p:nvSpPr>
          <p:cNvPr id="4" name="3 Marcador de número de diapositiva"/>
          <p:cNvSpPr>
            <a:spLocks noGrp="1"/>
          </p:cNvSpPr>
          <p:nvPr>
            <p:ph type="sldNum" sz="quarter" idx="12"/>
          </p:nvPr>
        </p:nvSpPr>
        <p:spPr/>
        <p:txBody>
          <a:bodyPr/>
          <a:lstStyle/>
          <a:p>
            <a:fld id="{BA7805B5-F71D-4A16-8515-3CD5BE05FD70}" type="slidenum">
              <a:rPr lang="es-CR" smtClean="0"/>
              <a:pPr/>
              <a:t>19</a:t>
            </a:fld>
            <a:endParaRPr lang="es-C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11560" y="620688"/>
            <a:ext cx="7772400" cy="1470025"/>
          </a:xfrm>
        </p:spPr>
        <p:txBody>
          <a:bodyPr>
            <a:normAutofit/>
          </a:bodyPr>
          <a:lstStyle/>
          <a:p>
            <a:r>
              <a:rPr lang="es-CR" dirty="0"/>
              <a:t/>
            </a:r>
            <a:br>
              <a:rPr lang="es-CR" dirty="0"/>
            </a:br>
            <a:endParaRPr lang="es-CR" dirty="0"/>
          </a:p>
        </p:txBody>
      </p:sp>
      <p:sp>
        <p:nvSpPr>
          <p:cNvPr id="3" name="2 Subtítulo"/>
          <p:cNvSpPr>
            <a:spLocks noGrp="1"/>
          </p:cNvSpPr>
          <p:nvPr>
            <p:ph type="subTitle" idx="1"/>
          </p:nvPr>
        </p:nvSpPr>
        <p:spPr>
          <a:xfrm>
            <a:off x="395536" y="980728"/>
            <a:ext cx="8208912" cy="5112568"/>
          </a:xfrm>
        </p:spPr>
        <p:txBody>
          <a:bodyPr>
            <a:normAutofit lnSpcReduction="10000"/>
          </a:bodyPr>
          <a:lstStyle/>
          <a:p>
            <a:pPr algn="just"/>
            <a:r>
              <a:rPr lang="es-CR" dirty="0" smtClean="0">
                <a:solidFill>
                  <a:schemeClr val="tx1"/>
                </a:solidFill>
              </a:rPr>
              <a:t>Análisis normas </a:t>
            </a:r>
            <a:r>
              <a:rPr lang="es-CR" dirty="0" err="1" smtClean="0">
                <a:solidFill>
                  <a:schemeClr val="tx1"/>
                </a:solidFill>
              </a:rPr>
              <a:t>antiabuso</a:t>
            </a:r>
            <a:r>
              <a:rPr lang="es-CR" dirty="0" smtClean="0">
                <a:solidFill>
                  <a:schemeClr val="tx1"/>
                </a:solidFill>
              </a:rPr>
              <a:t> en los CDI, usos de sociedades instrumentales (SI) en el ámbito internacional, su relación con  fuentes normativas de Costa Rica.</a:t>
            </a:r>
          </a:p>
          <a:p>
            <a:pPr marL="514350" indent="-514350" algn="just">
              <a:buAutoNum type="alphaUcPeriod"/>
            </a:pPr>
            <a:r>
              <a:rPr lang="es-CR" dirty="0" smtClean="0">
                <a:solidFill>
                  <a:schemeClr val="tx1"/>
                </a:solidFill>
              </a:rPr>
              <a:t>Sociedades instrumentales. </a:t>
            </a:r>
          </a:p>
          <a:p>
            <a:pPr marL="514350" indent="-514350" algn="just">
              <a:buAutoNum type="alphaUcPeriod"/>
            </a:pPr>
            <a:r>
              <a:rPr lang="es-CR" dirty="0" smtClean="0">
                <a:solidFill>
                  <a:schemeClr val="tx1"/>
                </a:solidFill>
              </a:rPr>
              <a:t>Normas </a:t>
            </a:r>
            <a:r>
              <a:rPr lang="es-CR" dirty="0" err="1" smtClean="0">
                <a:solidFill>
                  <a:schemeClr val="tx1"/>
                </a:solidFill>
              </a:rPr>
              <a:t>antiabuso</a:t>
            </a:r>
            <a:r>
              <a:rPr lang="es-CR" dirty="0" smtClean="0">
                <a:solidFill>
                  <a:schemeClr val="tx1"/>
                </a:solidFill>
              </a:rPr>
              <a:t> generales: fraude de ley y simulación.</a:t>
            </a:r>
          </a:p>
          <a:p>
            <a:pPr marL="514350" indent="-514350" algn="just">
              <a:buAutoNum type="alphaUcPeriod"/>
            </a:pPr>
            <a:r>
              <a:rPr lang="es-CR" dirty="0" smtClean="0">
                <a:solidFill>
                  <a:schemeClr val="tx1"/>
                </a:solidFill>
              </a:rPr>
              <a:t>Normas </a:t>
            </a:r>
            <a:r>
              <a:rPr lang="es-CR" dirty="0" err="1" smtClean="0">
                <a:solidFill>
                  <a:schemeClr val="tx1"/>
                </a:solidFill>
              </a:rPr>
              <a:t>antiabuso</a:t>
            </a:r>
            <a:r>
              <a:rPr lang="es-CR" dirty="0" smtClean="0">
                <a:solidFill>
                  <a:schemeClr val="tx1"/>
                </a:solidFill>
              </a:rPr>
              <a:t> específicas: Transparencia Fiscal Internacional, precios de transferencia, subcapitalización.</a:t>
            </a:r>
          </a:p>
          <a:p>
            <a:pPr marL="514350" indent="-514350" algn="just">
              <a:buAutoNum type="alphaUcPeriod"/>
            </a:pPr>
            <a:endParaRPr lang="es-CR" dirty="0">
              <a:solidFill>
                <a:schemeClr val="tx1"/>
              </a:solidFill>
            </a:endParaRPr>
          </a:p>
        </p:txBody>
      </p:sp>
      <p:sp>
        <p:nvSpPr>
          <p:cNvPr id="4" name="3 Marcador de número de diapositiva"/>
          <p:cNvSpPr>
            <a:spLocks noGrp="1"/>
          </p:cNvSpPr>
          <p:nvPr>
            <p:ph type="sldNum" sz="quarter" idx="12"/>
          </p:nvPr>
        </p:nvSpPr>
        <p:spPr/>
        <p:txBody>
          <a:bodyPr/>
          <a:lstStyle/>
          <a:p>
            <a:fld id="{BA7805B5-F71D-4A16-8515-3CD5BE05FD70}" type="slidenum">
              <a:rPr lang="es-CR" smtClean="0"/>
              <a:pPr/>
              <a:t>2</a:t>
            </a:fld>
            <a:endParaRPr lang="es-C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R" dirty="0" smtClean="0"/>
              <a:t>Simulación</a:t>
            </a:r>
            <a:endParaRPr lang="es-CR" dirty="0"/>
          </a:p>
        </p:txBody>
      </p:sp>
      <p:sp>
        <p:nvSpPr>
          <p:cNvPr id="3" name="2 Marcador de contenido"/>
          <p:cNvSpPr>
            <a:spLocks noGrp="1"/>
          </p:cNvSpPr>
          <p:nvPr>
            <p:ph idx="1"/>
          </p:nvPr>
        </p:nvSpPr>
        <p:spPr/>
        <p:txBody>
          <a:bodyPr>
            <a:normAutofit fontScale="92500" lnSpcReduction="20000"/>
          </a:bodyPr>
          <a:lstStyle/>
          <a:p>
            <a:pPr algn="just"/>
            <a:r>
              <a:rPr lang="es-CR" i="1" dirty="0" smtClean="0"/>
              <a:t>En el </a:t>
            </a:r>
            <a:r>
              <a:rPr lang="es-CR" b="1" i="1" dirty="0" smtClean="0"/>
              <a:t>fraude de ley no se defrauda a la Administración Tributaria en el sentido popular del término, ya que el negocio se realiza abiertamente y se tributa por el mismo. Por el contrario, en la simulación se defrauda a la Administración porque las partes no tributan por la operación que realmente han realizado, ya que no han declarado ninguna operación o han declarado una diferente. La simulación puede conllevar la imposición de sanciones penales o administrativas. </a:t>
            </a:r>
            <a:endParaRPr lang="es-CR" b="1" i="1" dirty="0" smtClean="0"/>
          </a:p>
          <a:p>
            <a:pPr algn="just"/>
            <a:r>
              <a:rPr lang="es-CR" sz="1600" b="1" i="1" dirty="0" smtClean="0"/>
              <a:t>Fuente UNIR</a:t>
            </a:r>
            <a:endParaRPr lang="es-CR" sz="1600" i="1" dirty="0"/>
          </a:p>
        </p:txBody>
      </p:sp>
      <p:sp>
        <p:nvSpPr>
          <p:cNvPr id="4" name="3 Marcador de número de diapositiva"/>
          <p:cNvSpPr>
            <a:spLocks noGrp="1"/>
          </p:cNvSpPr>
          <p:nvPr>
            <p:ph type="sldNum" sz="quarter" idx="12"/>
          </p:nvPr>
        </p:nvSpPr>
        <p:spPr/>
        <p:txBody>
          <a:bodyPr/>
          <a:lstStyle/>
          <a:p>
            <a:fld id="{BA7805B5-F71D-4A16-8515-3CD5BE05FD70}" type="slidenum">
              <a:rPr lang="es-CR" smtClean="0"/>
              <a:pPr/>
              <a:t>20</a:t>
            </a:fld>
            <a:endParaRPr lang="es-C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R" sz="3100" dirty="0" smtClean="0"/>
              <a:t>Normas </a:t>
            </a:r>
            <a:r>
              <a:rPr lang="es-CR" sz="3100" dirty="0" err="1" smtClean="0"/>
              <a:t>antiabuso</a:t>
            </a:r>
            <a:r>
              <a:rPr lang="es-CR" sz="3100" dirty="0" smtClean="0"/>
              <a:t> </a:t>
            </a:r>
            <a:r>
              <a:rPr lang="es-CR" sz="3100" dirty="0" smtClean="0"/>
              <a:t>específicas: Transparencia fiscal internacional TFI</a:t>
            </a:r>
            <a:endParaRPr lang="es-CR" dirty="0"/>
          </a:p>
        </p:txBody>
      </p:sp>
      <p:sp>
        <p:nvSpPr>
          <p:cNvPr id="3" name="2 Marcador de contenido"/>
          <p:cNvSpPr>
            <a:spLocks noGrp="1"/>
          </p:cNvSpPr>
          <p:nvPr>
            <p:ph idx="1"/>
          </p:nvPr>
        </p:nvSpPr>
        <p:spPr/>
        <p:txBody>
          <a:bodyPr>
            <a:normAutofit fontScale="85000" lnSpcReduction="10000"/>
          </a:bodyPr>
          <a:lstStyle/>
          <a:p>
            <a:pPr algn="just"/>
            <a:r>
              <a:rPr lang="es-CR" dirty="0" smtClean="0"/>
              <a:t>Concepto, según otros ordenamientos jurídicos de referencia, es importante señalar que Costa Rica no tiene regulaciones de este tipo:</a:t>
            </a:r>
          </a:p>
          <a:p>
            <a:pPr algn="just">
              <a:buNone/>
            </a:pPr>
            <a:r>
              <a:rPr lang="es-CR" b="1" i="1" dirty="0" smtClean="0"/>
              <a:t>	La </a:t>
            </a:r>
            <a:r>
              <a:rPr lang="es-CR" b="1" i="1" dirty="0" smtClean="0"/>
              <a:t>TFI consiste en atribuir las rentas obtenidas por una entidad no residente a sus socios residentes, ya sean éstos personas físicas o entidades. Para ello se requiere el cumplimiento de una serie de requisitos, relacionados, fundamentalmente, con la naturaleza de las rentas obtenidas, el porcentaje de participación en la entidad no residente y el gravamen soportado en el extranjero. </a:t>
            </a:r>
            <a:r>
              <a:rPr lang="es-CR" b="1" i="1" dirty="0" smtClean="0"/>
              <a:t> </a:t>
            </a:r>
            <a:r>
              <a:rPr lang="es-CR" sz="1900" b="1" i="1" dirty="0" smtClean="0"/>
              <a:t>Fuente UNIR</a:t>
            </a:r>
            <a:endParaRPr lang="es-CR" sz="1900" i="1" dirty="0"/>
          </a:p>
        </p:txBody>
      </p:sp>
      <p:sp>
        <p:nvSpPr>
          <p:cNvPr id="4" name="3 Marcador de número de diapositiva"/>
          <p:cNvSpPr>
            <a:spLocks noGrp="1"/>
          </p:cNvSpPr>
          <p:nvPr>
            <p:ph type="sldNum" sz="quarter" idx="12"/>
          </p:nvPr>
        </p:nvSpPr>
        <p:spPr/>
        <p:txBody>
          <a:bodyPr/>
          <a:lstStyle/>
          <a:p>
            <a:fld id="{BA7805B5-F71D-4A16-8515-3CD5BE05FD70}" type="slidenum">
              <a:rPr lang="es-CR" smtClean="0"/>
              <a:pPr/>
              <a:t>21</a:t>
            </a:fld>
            <a:endParaRPr lang="es-CR"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R" sz="3100" dirty="0" smtClean="0"/>
              <a:t>Normas </a:t>
            </a:r>
            <a:r>
              <a:rPr lang="es-CR" sz="3100" dirty="0" err="1" smtClean="0"/>
              <a:t>antiabuso</a:t>
            </a:r>
            <a:r>
              <a:rPr lang="es-CR" sz="3100" dirty="0" smtClean="0"/>
              <a:t> </a:t>
            </a:r>
            <a:r>
              <a:rPr lang="es-CR" sz="3100" dirty="0" smtClean="0"/>
              <a:t>específicas: Precios de transferencia</a:t>
            </a:r>
            <a:endParaRPr lang="es-CR" dirty="0"/>
          </a:p>
        </p:txBody>
      </p:sp>
      <p:sp>
        <p:nvSpPr>
          <p:cNvPr id="3" name="2 Marcador de contenido"/>
          <p:cNvSpPr>
            <a:spLocks noGrp="1"/>
          </p:cNvSpPr>
          <p:nvPr>
            <p:ph idx="1"/>
          </p:nvPr>
        </p:nvSpPr>
        <p:spPr/>
        <p:txBody>
          <a:bodyPr>
            <a:normAutofit fontScale="92500" lnSpcReduction="20000"/>
          </a:bodyPr>
          <a:lstStyle/>
          <a:p>
            <a:pPr algn="just"/>
            <a:r>
              <a:rPr lang="es-CR" dirty="0" smtClean="0"/>
              <a:t>Como ya hemos comentado y visto en otras asignaturas, la aplicación de las regulaciones de precios de transferencia en Costa Rica entra con mas fuerza normativa con el decreto 37898-H, decimos con mas peso, debido a que desde el año 2003, con la directriz 20-03, la aplicación de los principios de libre competencia ya debían y podían ser aplicados por la Administración Tributaria con el fin de valorar transacciones a valor de mercado y evitar abusos entre compañías de un grupo consideradas como vinculadas. </a:t>
            </a:r>
            <a:endParaRPr lang="es-CR" sz="1900" i="1" dirty="0"/>
          </a:p>
        </p:txBody>
      </p:sp>
      <p:sp>
        <p:nvSpPr>
          <p:cNvPr id="4" name="3 Marcador de número de diapositiva"/>
          <p:cNvSpPr>
            <a:spLocks noGrp="1"/>
          </p:cNvSpPr>
          <p:nvPr>
            <p:ph type="sldNum" sz="quarter" idx="12"/>
          </p:nvPr>
        </p:nvSpPr>
        <p:spPr/>
        <p:txBody>
          <a:bodyPr/>
          <a:lstStyle/>
          <a:p>
            <a:fld id="{BA7805B5-F71D-4A16-8515-3CD5BE05FD70}" type="slidenum">
              <a:rPr lang="es-CR" smtClean="0"/>
              <a:pPr/>
              <a:t>22</a:t>
            </a:fld>
            <a:endParaRPr lang="es-CR"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R" dirty="0" smtClean="0"/>
              <a:t>Normas </a:t>
            </a:r>
            <a:r>
              <a:rPr lang="es-CR" dirty="0" err="1" smtClean="0"/>
              <a:t>antiabuso</a:t>
            </a:r>
            <a:r>
              <a:rPr lang="es-CR" dirty="0" smtClean="0"/>
              <a:t> específicas: </a:t>
            </a:r>
            <a:r>
              <a:rPr lang="es-CR" dirty="0" smtClean="0"/>
              <a:t>Subcapitalización</a:t>
            </a:r>
            <a:endParaRPr lang="es-CR" dirty="0"/>
          </a:p>
        </p:txBody>
      </p:sp>
      <p:sp>
        <p:nvSpPr>
          <p:cNvPr id="3" name="2 Marcador de contenido"/>
          <p:cNvSpPr>
            <a:spLocks noGrp="1"/>
          </p:cNvSpPr>
          <p:nvPr>
            <p:ph idx="1"/>
          </p:nvPr>
        </p:nvSpPr>
        <p:spPr/>
        <p:txBody>
          <a:bodyPr>
            <a:normAutofit lnSpcReduction="10000"/>
          </a:bodyPr>
          <a:lstStyle/>
          <a:p>
            <a:pPr algn="just"/>
            <a:r>
              <a:rPr lang="es-CR" dirty="0" smtClean="0"/>
              <a:t>Para este concepto resulta relevante mencionar la aplicación de esta norma antes de su cambio normativo en España y que de alguna forma en Costa Rica se pudo echar mano con el fin de aplicar cierta limitación a los gastos financieros, es importante señalar esta norma y su </a:t>
            </a:r>
            <a:r>
              <a:rPr lang="es-CR" dirty="0" err="1" smtClean="0"/>
              <a:t>conexción</a:t>
            </a:r>
            <a:r>
              <a:rPr lang="es-CR" dirty="0" smtClean="0"/>
              <a:t> con el derecho comparado, ya que en la planificación fiscal se puede aplicar razonablemente lo que en otros países ya ha sido reconocido como aceptado.</a:t>
            </a:r>
            <a:endParaRPr lang="es-CR" dirty="0"/>
          </a:p>
        </p:txBody>
      </p:sp>
      <p:sp>
        <p:nvSpPr>
          <p:cNvPr id="4" name="3 Marcador de número de diapositiva"/>
          <p:cNvSpPr>
            <a:spLocks noGrp="1"/>
          </p:cNvSpPr>
          <p:nvPr>
            <p:ph type="sldNum" sz="quarter" idx="12"/>
          </p:nvPr>
        </p:nvSpPr>
        <p:spPr/>
        <p:txBody>
          <a:bodyPr/>
          <a:lstStyle/>
          <a:p>
            <a:fld id="{BA7805B5-F71D-4A16-8515-3CD5BE05FD70}" type="slidenum">
              <a:rPr lang="es-CR" smtClean="0"/>
              <a:pPr/>
              <a:t>23</a:t>
            </a:fld>
            <a:endParaRPr lang="es-C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R" dirty="0" smtClean="0"/>
              <a:t>Normas </a:t>
            </a:r>
            <a:r>
              <a:rPr lang="es-CR" dirty="0" err="1" smtClean="0"/>
              <a:t>antiabuso</a:t>
            </a:r>
            <a:r>
              <a:rPr lang="es-CR" dirty="0" smtClean="0"/>
              <a:t> específicas: </a:t>
            </a:r>
            <a:r>
              <a:rPr lang="es-CR" dirty="0" smtClean="0"/>
              <a:t>Subcapitalización</a:t>
            </a:r>
            <a:endParaRPr lang="es-CR" dirty="0"/>
          </a:p>
        </p:txBody>
      </p:sp>
      <p:sp>
        <p:nvSpPr>
          <p:cNvPr id="3" name="2 Marcador de contenido"/>
          <p:cNvSpPr>
            <a:spLocks noGrp="1"/>
          </p:cNvSpPr>
          <p:nvPr>
            <p:ph idx="1"/>
          </p:nvPr>
        </p:nvSpPr>
        <p:spPr/>
        <p:txBody>
          <a:bodyPr>
            <a:normAutofit/>
          </a:bodyPr>
          <a:lstStyle/>
          <a:p>
            <a:pPr algn="just"/>
            <a:r>
              <a:rPr lang="es-CR" dirty="0" smtClean="0"/>
              <a:t>Básicamente esta norma tenía relación con la de precios de transferencia, ya que su aplicación suponía limitar la deducibilidad de gastos financieros –intereses- entre compañías vinculadas, suponiendo que por ejemplo la casa matriz prestaba dinero a su subsidiaria, pero ésta solamente podría deducir 2/3 del total de los intereses pagados, es decir 1/3, sería visto como aporte del socio.</a:t>
            </a:r>
            <a:endParaRPr lang="es-CR" dirty="0"/>
          </a:p>
        </p:txBody>
      </p:sp>
      <p:sp>
        <p:nvSpPr>
          <p:cNvPr id="4" name="3 Marcador de número de diapositiva"/>
          <p:cNvSpPr>
            <a:spLocks noGrp="1"/>
          </p:cNvSpPr>
          <p:nvPr>
            <p:ph type="sldNum" sz="quarter" idx="12"/>
          </p:nvPr>
        </p:nvSpPr>
        <p:spPr/>
        <p:txBody>
          <a:bodyPr/>
          <a:lstStyle/>
          <a:p>
            <a:fld id="{BA7805B5-F71D-4A16-8515-3CD5BE05FD70}" type="slidenum">
              <a:rPr lang="es-CR" smtClean="0"/>
              <a:pPr/>
              <a:t>24</a:t>
            </a:fld>
            <a:endParaRPr lang="es-C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R" dirty="0" smtClean="0"/>
              <a:t>Normas </a:t>
            </a:r>
            <a:r>
              <a:rPr lang="es-CR" dirty="0" err="1" smtClean="0"/>
              <a:t>antiabuso</a:t>
            </a:r>
            <a:r>
              <a:rPr lang="es-CR" dirty="0" smtClean="0"/>
              <a:t> específicas: </a:t>
            </a:r>
            <a:r>
              <a:rPr lang="es-CR" dirty="0" smtClean="0"/>
              <a:t>Limitación de gastos financieros</a:t>
            </a:r>
            <a:endParaRPr lang="es-CR" dirty="0"/>
          </a:p>
        </p:txBody>
      </p:sp>
      <p:sp>
        <p:nvSpPr>
          <p:cNvPr id="3" name="2 Marcador de contenido"/>
          <p:cNvSpPr>
            <a:spLocks noGrp="1"/>
          </p:cNvSpPr>
          <p:nvPr>
            <p:ph idx="1"/>
          </p:nvPr>
        </p:nvSpPr>
        <p:spPr/>
        <p:txBody>
          <a:bodyPr>
            <a:normAutofit fontScale="85000" lnSpcReduction="10000"/>
          </a:bodyPr>
          <a:lstStyle/>
          <a:p>
            <a:pPr algn="just"/>
            <a:r>
              <a:rPr lang="es-CR" dirty="0" smtClean="0"/>
              <a:t>Actualmente y con base también en BEPS, esa norma ha sido eliminada, dando paso a una norma especifica de limitación de gastos financieros, no solo para entidades vinculadas, sino también para cualquier préstamo. Mencionando nuevamente el ordenamiento tributario español, la nueva norma supone que la deducibilidad del gasto financiero no será mayor del 30% de la utilidad. También menciona este norma que se pueden aplicar tales gastos hacia adelante si no se han consumido en su totalidad, o bien, los excesos de un año pueden ser utilizados en años siguientes.</a:t>
            </a:r>
          </a:p>
          <a:p>
            <a:pPr algn="just">
              <a:buNone/>
            </a:pPr>
            <a:r>
              <a:rPr lang="es-CR" sz="1600" dirty="0" smtClean="0"/>
              <a:t>Fuente UNIR</a:t>
            </a:r>
            <a:endParaRPr lang="es-CR" sz="1600" dirty="0"/>
          </a:p>
        </p:txBody>
      </p:sp>
      <p:sp>
        <p:nvSpPr>
          <p:cNvPr id="4" name="3 Marcador de número de diapositiva"/>
          <p:cNvSpPr>
            <a:spLocks noGrp="1"/>
          </p:cNvSpPr>
          <p:nvPr>
            <p:ph type="sldNum" sz="quarter" idx="12"/>
          </p:nvPr>
        </p:nvSpPr>
        <p:spPr/>
        <p:txBody>
          <a:bodyPr/>
          <a:lstStyle/>
          <a:p>
            <a:fld id="{BA7805B5-F71D-4A16-8515-3CD5BE05FD70}" type="slidenum">
              <a:rPr lang="es-CR" smtClean="0"/>
              <a:pPr/>
              <a:t>25</a:t>
            </a:fld>
            <a:endParaRPr lang="es-C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11560" y="620688"/>
            <a:ext cx="7772400" cy="1470025"/>
          </a:xfrm>
        </p:spPr>
        <p:txBody>
          <a:bodyPr>
            <a:normAutofit/>
          </a:bodyPr>
          <a:lstStyle/>
          <a:p>
            <a:r>
              <a:rPr lang="es-CR" dirty="0"/>
              <a:t/>
            </a:r>
            <a:br>
              <a:rPr lang="es-CR" dirty="0"/>
            </a:br>
            <a:endParaRPr lang="es-CR" dirty="0"/>
          </a:p>
        </p:txBody>
      </p:sp>
      <p:sp>
        <p:nvSpPr>
          <p:cNvPr id="3" name="2 Subtítulo"/>
          <p:cNvSpPr>
            <a:spLocks noGrp="1"/>
          </p:cNvSpPr>
          <p:nvPr>
            <p:ph type="subTitle" idx="1"/>
          </p:nvPr>
        </p:nvSpPr>
        <p:spPr>
          <a:xfrm>
            <a:off x="395536" y="980728"/>
            <a:ext cx="8208912" cy="5112568"/>
          </a:xfrm>
        </p:spPr>
        <p:txBody>
          <a:bodyPr>
            <a:normAutofit fontScale="92500" lnSpcReduction="10000"/>
          </a:bodyPr>
          <a:lstStyle/>
          <a:p>
            <a:pPr marL="514350" indent="-514350" algn="just"/>
            <a:r>
              <a:rPr lang="es-CR" dirty="0" smtClean="0">
                <a:solidFill>
                  <a:schemeClr val="tx1"/>
                </a:solidFill>
              </a:rPr>
              <a:t>Sociedad instrumental	</a:t>
            </a:r>
          </a:p>
          <a:p>
            <a:pPr marL="514350" indent="-514350" algn="just"/>
            <a:r>
              <a:rPr lang="es-CR" dirty="0" smtClean="0">
                <a:solidFill>
                  <a:schemeClr val="tx1"/>
                </a:solidFill>
              </a:rPr>
              <a:t>Con carácter general, podemos afirmar que una </a:t>
            </a:r>
            <a:r>
              <a:rPr lang="es-CR" b="1" dirty="0" smtClean="0">
                <a:solidFill>
                  <a:schemeClr val="tx1"/>
                </a:solidFill>
              </a:rPr>
              <a:t>sociedad instrumental es aquella que no tiene una voluntad real de negocio y que ha sido creada exclusivamente para acceder a los beneficios de un CDI. Se conocen popularmente como sociedades pantalla o sociedades fantasma, ya que no ejercen una actividad económica real y en ocasiones son un mero apartado de correos en paraísos fiscales o centros financieros </a:t>
            </a:r>
            <a:r>
              <a:rPr lang="es-CR" b="1" i="1" dirty="0" smtClean="0">
                <a:solidFill>
                  <a:schemeClr val="tx1"/>
                </a:solidFill>
              </a:rPr>
              <a:t>offshore. </a:t>
            </a:r>
          </a:p>
          <a:p>
            <a:pPr marL="514350" indent="-514350" algn="just"/>
            <a:r>
              <a:rPr lang="es-CR" sz="1600" b="1" i="1" dirty="0" smtClean="0">
                <a:solidFill>
                  <a:schemeClr val="tx1"/>
                </a:solidFill>
              </a:rPr>
              <a:t>	Fuente: UNIR</a:t>
            </a:r>
          </a:p>
          <a:p>
            <a:pPr marL="514350" indent="-514350" algn="just"/>
            <a:endParaRPr lang="es-CR" dirty="0">
              <a:solidFill>
                <a:schemeClr val="tx1"/>
              </a:solidFill>
            </a:endParaRPr>
          </a:p>
        </p:txBody>
      </p:sp>
      <p:sp>
        <p:nvSpPr>
          <p:cNvPr id="4" name="3 Marcador de número de diapositiva"/>
          <p:cNvSpPr>
            <a:spLocks noGrp="1"/>
          </p:cNvSpPr>
          <p:nvPr>
            <p:ph type="sldNum" sz="quarter" idx="12"/>
          </p:nvPr>
        </p:nvSpPr>
        <p:spPr/>
        <p:txBody>
          <a:bodyPr/>
          <a:lstStyle/>
          <a:p>
            <a:fld id="{BA7805B5-F71D-4A16-8515-3CD5BE05FD70}" type="slidenum">
              <a:rPr lang="es-CR" smtClean="0"/>
              <a:pPr/>
              <a:t>3</a:t>
            </a:fld>
            <a:endParaRPr lang="es-C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11560" y="620688"/>
            <a:ext cx="7772400" cy="1470025"/>
          </a:xfrm>
        </p:spPr>
        <p:txBody>
          <a:bodyPr>
            <a:normAutofit/>
          </a:bodyPr>
          <a:lstStyle/>
          <a:p>
            <a:r>
              <a:rPr lang="es-CR" dirty="0"/>
              <a:t/>
            </a:r>
            <a:br>
              <a:rPr lang="es-CR" dirty="0"/>
            </a:br>
            <a:endParaRPr lang="es-CR" dirty="0"/>
          </a:p>
        </p:txBody>
      </p:sp>
      <p:sp>
        <p:nvSpPr>
          <p:cNvPr id="3" name="2 Subtítulo"/>
          <p:cNvSpPr>
            <a:spLocks noGrp="1"/>
          </p:cNvSpPr>
          <p:nvPr>
            <p:ph type="subTitle" idx="1"/>
          </p:nvPr>
        </p:nvSpPr>
        <p:spPr>
          <a:xfrm>
            <a:off x="467544" y="620688"/>
            <a:ext cx="8136904" cy="5472608"/>
          </a:xfrm>
        </p:spPr>
        <p:txBody>
          <a:bodyPr>
            <a:normAutofit/>
          </a:bodyPr>
          <a:lstStyle/>
          <a:p>
            <a:pPr algn="just"/>
            <a:r>
              <a:rPr lang="es-CR" b="1" dirty="0" smtClean="0">
                <a:solidFill>
                  <a:schemeClr val="tx1"/>
                </a:solidFill>
              </a:rPr>
              <a:t>La doctrina en cuanto al uso de estas sociedades respecto al acceso de los CDI clasifica las SI en:</a:t>
            </a:r>
          </a:p>
          <a:p>
            <a:pPr algn="l">
              <a:buFont typeface="Arial" pitchFamily="34" charset="0"/>
              <a:buChar char="•"/>
            </a:pPr>
            <a:r>
              <a:rPr lang="es-CR" dirty="0" smtClean="0">
                <a:solidFill>
                  <a:schemeClr val="tx1"/>
                </a:solidFill>
              </a:rPr>
              <a:t>Sociedades conductoras de rentas (</a:t>
            </a:r>
            <a:r>
              <a:rPr lang="es-CR" i="1" dirty="0" err="1" smtClean="0">
                <a:solidFill>
                  <a:schemeClr val="tx1"/>
                </a:solidFill>
              </a:rPr>
              <a:t>conduit</a:t>
            </a:r>
            <a:r>
              <a:rPr lang="es-CR" i="1" dirty="0" smtClean="0">
                <a:solidFill>
                  <a:schemeClr val="tx1"/>
                </a:solidFill>
              </a:rPr>
              <a:t> </a:t>
            </a:r>
            <a:r>
              <a:rPr lang="es-CR" i="1" dirty="0" err="1" smtClean="0">
                <a:solidFill>
                  <a:schemeClr val="tx1"/>
                </a:solidFill>
              </a:rPr>
              <a:t>companies</a:t>
            </a:r>
            <a:r>
              <a:rPr lang="es-CR" i="1" dirty="0" smtClean="0">
                <a:solidFill>
                  <a:schemeClr val="tx1"/>
                </a:solidFill>
              </a:rPr>
              <a:t>) .</a:t>
            </a:r>
          </a:p>
          <a:p>
            <a:pPr algn="l">
              <a:buFont typeface="Arial" pitchFamily="34" charset="0"/>
              <a:buChar char="•"/>
            </a:pPr>
            <a:r>
              <a:rPr lang="es-CR" dirty="0" smtClean="0">
                <a:solidFill>
                  <a:schemeClr val="tx1"/>
                </a:solidFill>
              </a:rPr>
              <a:t>Sociedades base para el desarrollo de estructuras trampolín o de piedra de paso (</a:t>
            </a:r>
            <a:r>
              <a:rPr lang="es-CR" dirty="0" err="1" smtClean="0">
                <a:solidFill>
                  <a:schemeClr val="tx1"/>
                </a:solidFill>
              </a:rPr>
              <a:t>stepping</a:t>
            </a:r>
            <a:r>
              <a:rPr lang="es-CR" dirty="0" smtClean="0">
                <a:solidFill>
                  <a:schemeClr val="tx1"/>
                </a:solidFill>
              </a:rPr>
              <a:t> </a:t>
            </a:r>
            <a:r>
              <a:rPr lang="es-CR" dirty="0" err="1" smtClean="0">
                <a:solidFill>
                  <a:schemeClr val="tx1"/>
                </a:solidFill>
              </a:rPr>
              <a:t>stone</a:t>
            </a:r>
            <a:r>
              <a:rPr lang="es-CR" dirty="0" smtClean="0">
                <a:solidFill>
                  <a:schemeClr val="tx1"/>
                </a:solidFill>
              </a:rPr>
              <a:t> </a:t>
            </a:r>
            <a:r>
              <a:rPr lang="es-CR" dirty="0" err="1" smtClean="0">
                <a:solidFill>
                  <a:schemeClr val="tx1"/>
                </a:solidFill>
              </a:rPr>
              <a:t>strategy</a:t>
            </a:r>
            <a:r>
              <a:rPr lang="es-CR" dirty="0" smtClean="0">
                <a:solidFill>
                  <a:schemeClr val="tx1"/>
                </a:solidFill>
              </a:rPr>
              <a:t>). </a:t>
            </a:r>
          </a:p>
          <a:p>
            <a:pPr algn="l">
              <a:buFont typeface="Arial" pitchFamily="34" charset="0"/>
              <a:buChar char="•"/>
            </a:pPr>
            <a:endParaRPr lang="es-CR" sz="1200" i="1" dirty="0" smtClean="0">
              <a:solidFill>
                <a:schemeClr val="tx1"/>
              </a:solidFill>
            </a:endParaRPr>
          </a:p>
          <a:p>
            <a:pPr algn="l"/>
            <a:r>
              <a:rPr lang="es-CR" sz="1600" i="1" dirty="0" smtClean="0">
                <a:solidFill>
                  <a:schemeClr val="tx1"/>
                </a:solidFill>
              </a:rPr>
              <a:t>Fuente: UNIR</a:t>
            </a:r>
            <a:endParaRPr lang="es-CR" sz="1600" b="1" i="1" dirty="0" smtClean="0">
              <a:solidFill>
                <a:schemeClr val="tx1"/>
              </a:solidFill>
            </a:endParaRPr>
          </a:p>
          <a:p>
            <a:pPr marL="514350" indent="-514350" algn="just">
              <a:buAutoNum type="alphaUcPeriod"/>
            </a:pPr>
            <a:endParaRPr lang="es-CR" dirty="0">
              <a:solidFill>
                <a:schemeClr val="tx1"/>
              </a:solidFill>
            </a:endParaRPr>
          </a:p>
        </p:txBody>
      </p:sp>
      <p:sp>
        <p:nvSpPr>
          <p:cNvPr id="4" name="3 Marcador de número de diapositiva"/>
          <p:cNvSpPr>
            <a:spLocks noGrp="1"/>
          </p:cNvSpPr>
          <p:nvPr>
            <p:ph type="sldNum" sz="quarter" idx="12"/>
          </p:nvPr>
        </p:nvSpPr>
        <p:spPr/>
        <p:txBody>
          <a:bodyPr/>
          <a:lstStyle/>
          <a:p>
            <a:fld id="{BA7805B5-F71D-4A16-8515-3CD5BE05FD70}" type="slidenum">
              <a:rPr lang="es-CR" smtClean="0"/>
              <a:pPr/>
              <a:t>4</a:t>
            </a:fld>
            <a:endParaRPr lang="es-C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11560" y="620688"/>
            <a:ext cx="7772400" cy="1470025"/>
          </a:xfrm>
        </p:spPr>
        <p:txBody>
          <a:bodyPr>
            <a:normAutofit/>
          </a:bodyPr>
          <a:lstStyle/>
          <a:p>
            <a:r>
              <a:rPr lang="es-CR" dirty="0"/>
              <a:t/>
            </a:r>
            <a:br>
              <a:rPr lang="es-CR" dirty="0"/>
            </a:br>
            <a:endParaRPr lang="es-CR" dirty="0"/>
          </a:p>
        </p:txBody>
      </p:sp>
      <p:sp>
        <p:nvSpPr>
          <p:cNvPr id="3" name="2 Subtítulo"/>
          <p:cNvSpPr>
            <a:spLocks noGrp="1"/>
          </p:cNvSpPr>
          <p:nvPr>
            <p:ph type="subTitle" idx="1"/>
          </p:nvPr>
        </p:nvSpPr>
        <p:spPr>
          <a:xfrm>
            <a:off x="467544" y="620688"/>
            <a:ext cx="8136904" cy="5472608"/>
          </a:xfrm>
        </p:spPr>
        <p:txBody>
          <a:bodyPr>
            <a:normAutofit/>
          </a:bodyPr>
          <a:lstStyle/>
          <a:p>
            <a:pPr algn="just"/>
            <a:r>
              <a:rPr lang="es-CR" b="1" dirty="0" smtClean="0">
                <a:solidFill>
                  <a:schemeClr val="tx1"/>
                </a:solidFill>
              </a:rPr>
              <a:t>SI en CR </a:t>
            </a:r>
          </a:p>
          <a:p>
            <a:pPr algn="just"/>
            <a:r>
              <a:rPr lang="es-CR" dirty="0" smtClean="0">
                <a:solidFill>
                  <a:schemeClr val="tx1"/>
                </a:solidFill>
              </a:rPr>
              <a:t>En Costa Rica, es necesario matizar el concepto de sociedad instrumental, tales sociedades pueden ser utilizadas para realizar reorganizaciones y servir de intermediación en la compra de grupos empresariales o bien mover activos significativos, tangibles o intangibles.</a:t>
            </a:r>
          </a:p>
          <a:p>
            <a:pPr algn="l">
              <a:buFont typeface="Arial" pitchFamily="34" charset="0"/>
              <a:buChar char="•"/>
            </a:pPr>
            <a:endParaRPr lang="es-CR" sz="1200" i="1" dirty="0" smtClean="0">
              <a:solidFill>
                <a:schemeClr val="tx1"/>
              </a:solidFill>
            </a:endParaRPr>
          </a:p>
          <a:p>
            <a:pPr marL="514350" indent="-514350" algn="just">
              <a:buAutoNum type="alphaUcPeriod"/>
            </a:pPr>
            <a:endParaRPr lang="es-CR" dirty="0">
              <a:solidFill>
                <a:schemeClr val="tx1"/>
              </a:solidFill>
            </a:endParaRPr>
          </a:p>
        </p:txBody>
      </p:sp>
      <p:sp>
        <p:nvSpPr>
          <p:cNvPr id="4" name="3 Marcador de número de diapositiva"/>
          <p:cNvSpPr>
            <a:spLocks noGrp="1"/>
          </p:cNvSpPr>
          <p:nvPr>
            <p:ph type="sldNum" sz="quarter" idx="12"/>
          </p:nvPr>
        </p:nvSpPr>
        <p:spPr/>
        <p:txBody>
          <a:bodyPr/>
          <a:lstStyle/>
          <a:p>
            <a:fld id="{BA7805B5-F71D-4A16-8515-3CD5BE05FD70}" type="slidenum">
              <a:rPr lang="es-CR" smtClean="0"/>
              <a:pPr/>
              <a:t>5</a:t>
            </a:fld>
            <a:endParaRPr lang="es-C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11560" y="620688"/>
            <a:ext cx="7772400" cy="1470025"/>
          </a:xfrm>
        </p:spPr>
        <p:txBody>
          <a:bodyPr>
            <a:normAutofit/>
          </a:bodyPr>
          <a:lstStyle/>
          <a:p>
            <a:r>
              <a:rPr lang="es-CR" dirty="0"/>
              <a:t/>
            </a:r>
            <a:br>
              <a:rPr lang="es-CR" dirty="0"/>
            </a:br>
            <a:endParaRPr lang="es-CR" dirty="0"/>
          </a:p>
        </p:txBody>
      </p:sp>
      <p:sp>
        <p:nvSpPr>
          <p:cNvPr id="3" name="2 Subtítulo"/>
          <p:cNvSpPr>
            <a:spLocks noGrp="1"/>
          </p:cNvSpPr>
          <p:nvPr>
            <p:ph type="subTitle" idx="1"/>
          </p:nvPr>
        </p:nvSpPr>
        <p:spPr>
          <a:xfrm>
            <a:off x="467544" y="620688"/>
            <a:ext cx="8136904" cy="5472608"/>
          </a:xfrm>
        </p:spPr>
        <p:txBody>
          <a:bodyPr>
            <a:normAutofit fontScale="85000" lnSpcReduction="10000"/>
          </a:bodyPr>
          <a:lstStyle/>
          <a:p>
            <a:pPr algn="just"/>
            <a:r>
              <a:rPr lang="es-CR" dirty="0" smtClean="0">
                <a:solidFill>
                  <a:schemeClr val="tx1"/>
                </a:solidFill>
              </a:rPr>
              <a:t>También en el caso de sociedades de profesionales independientes en las que se utilizan figuras con personalidad jurídica, como sociedades anónimas o sociedades de responsabilidad limitada, tales sociedades tienen la función por ejemplo de:</a:t>
            </a:r>
          </a:p>
          <a:p>
            <a:pPr marL="514350" indent="-514350" algn="just">
              <a:buFont typeface="+mj-lt"/>
              <a:buAutoNum type="arabicPeriod"/>
            </a:pPr>
            <a:r>
              <a:rPr lang="es-CR" dirty="0" smtClean="0">
                <a:solidFill>
                  <a:schemeClr val="tx1"/>
                </a:solidFill>
              </a:rPr>
              <a:t>Agrupar a dos o mas profesionales con el fin de centralizar la atención de los asuntos de los clientes.</a:t>
            </a:r>
          </a:p>
          <a:p>
            <a:pPr marL="514350" indent="-514350" algn="just">
              <a:buFont typeface="+mj-lt"/>
              <a:buAutoNum type="arabicPeriod"/>
            </a:pPr>
            <a:r>
              <a:rPr lang="es-CR" dirty="0" smtClean="0">
                <a:solidFill>
                  <a:schemeClr val="tx1"/>
                </a:solidFill>
              </a:rPr>
              <a:t>Mostrar ante los clientes una imagen corporativa, por ejemplo de una marca: Despacho E. R., </a:t>
            </a:r>
            <a:r>
              <a:rPr lang="es-CR" dirty="0" err="1" smtClean="0">
                <a:solidFill>
                  <a:schemeClr val="tx1"/>
                </a:solidFill>
              </a:rPr>
              <a:t>CPAs</a:t>
            </a:r>
            <a:r>
              <a:rPr lang="es-CR" dirty="0" smtClean="0">
                <a:solidFill>
                  <a:schemeClr val="tx1"/>
                </a:solidFill>
              </a:rPr>
              <a:t>.</a:t>
            </a:r>
          </a:p>
          <a:p>
            <a:pPr marL="514350" indent="-514350" algn="just">
              <a:buFont typeface="+mj-lt"/>
              <a:buAutoNum type="arabicPeriod"/>
            </a:pPr>
            <a:r>
              <a:rPr lang="es-CR" dirty="0" smtClean="0">
                <a:solidFill>
                  <a:schemeClr val="tx1"/>
                </a:solidFill>
              </a:rPr>
              <a:t>Consolidar recursos de personal en el que se compartan labores de los medios humanos en casos que se llevan en conjunto.</a:t>
            </a:r>
          </a:p>
          <a:p>
            <a:pPr marL="514350" indent="-514350" algn="just">
              <a:buFont typeface="+mj-lt"/>
              <a:buAutoNum type="arabicPeriod"/>
            </a:pPr>
            <a:r>
              <a:rPr lang="es-CR" dirty="0" smtClean="0">
                <a:solidFill>
                  <a:schemeClr val="tx1"/>
                </a:solidFill>
              </a:rPr>
              <a:t>Centralizar riesgos laborales y el manejo de personal.</a:t>
            </a:r>
          </a:p>
          <a:p>
            <a:pPr marL="514350" indent="-514350" algn="just">
              <a:buFont typeface="+mj-lt"/>
              <a:buAutoNum type="arabicPeriod"/>
            </a:pPr>
            <a:endParaRPr lang="es-CR" dirty="0" smtClean="0">
              <a:solidFill>
                <a:schemeClr val="tx1"/>
              </a:solidFill>
            </a:endParaRPr>
          </a:p>
          <a:p>
            <a:pPr algn="l">
              <a:buFont typeface="Arial" pitchFamily="34" charset="0"/>
              <a:buChar char="•"/>
            </a:pPr>
            <a:endParaRPr lang="es-CR" sz="1200" i="1" dirty="0" smtClean="0">
              <a:solidFill>
                <a:schemeClr val="tx1"/>
              </a:solidFill>
            </a:endParaRPr>
          </a:p>
          <a:p>
            <a:pPr marL="514350" indent="-514350" algn="just">
              <a:buAutoNum type="alphaUcPeriod"/>
            </a:pPr>
            <a:endParaRPr lang="es-CR" dirty="0">
              <a:solidFill>
                <a:schemeClr val="tx1"/>
              </a:solidFill>
            </a:endParaRPr>
          </a:p>
        </p:txBody>
      </p:sp>
      <p:sp>
        <p:nvSpPr>
          <p:cNvPr id="4" name="3 Marcador de número de diapositiva"/>
          <p:cNvSpPr>
            <a:spLocks noGrp="1"/>
          </p:cNvSpPr>
          <p:nvPr>
            <p:ph type="sldNum" sz="quarter" idx="12"/>
          </p:nvPr>
        </p:nvSpPr>
        <p:spPr/>
        <p:txBody>
          <a:bodyPr/>
          <a:lstStyle/>
          <a:p>
            <a:fld id="{BA7805B5-F71D-4A16-8515-3CD5BE05FD70}" type="slidenum">
              <a:rPr lang="es-CR" smtClean="0"/>
              <a:pPr/>
              <a:t>6</a:t>
            </a:fld>
            <a:endParaRPr lang="es-C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11560" y="620688"/>
            <a:ext cx="7772400" cy="1470025"/>
          </a:xfrm>
        </p:spPr>
        <p:txBody>
          <a:bodyPr>
            <a:normAutofit/>
          </a:bodyPr>
          <a:lstStyle/>
          <a:p>
            <a:r>
              <a:rPr lang="es-CR" dirty="0"/>
              <a:t/>
            </a:r>
            <a:br>
              <a:rPr lang="es-CR" dirty="0"/>
            </a:br>
            <a:endParaRPr lang="es-CR" dirty="0"/>
          </a:p>
        </p:txBody>
      </p:sp>
      <p:sp>
        <p:nvSpPr>
          <p:cNvPr id="3" name="2 Subtítulo"/>
          <p:cNvSpPr>
            <a:spLocks noGrp="1"/>
          </p:cNvSpPr>
          <p:nvPr>
            <p:ph type="subTitle" idx="1"/>
          </p:nvPr>
        </p:nvSpPr>
        <p:spPr>
          <a:xfrm>
            <a:off x="467544" y="620688"/>
            <a:ext cx="8136904" cy="5472608"/>
          </a:xfrm>
        </p:spPr>
        <p:txBody>
          <a:bodyPr>
            <a:normAutofit lnSpcReduction="10000"/>
          </a:bodyPr>
          <a:lstStyle/>
          <a:p>
            <a:pPr algn="just"/>
            <a:r>
              <a:rPr lang="es-CR" dirty="0" smtClean="0">
                <a:solidFill>
                  <a:schemeClr val="tx1"/>
                </a:solidFill>
              </a:rPr>
              <a:t>Con lo anterior entonces la idea central es que los servicios prestados por los socios sean imputados directamente a ellos para efectos tributarios, pero utilizando como gastos documentados los incurridos en la sociedad, cuando el socio recibe el ingreso el se aplicaría opcionalmente el 25% de gastos sin requerir documentos. </a:t>
            </a:r>
          </a:p>
          <a:p>
            <a:pPr algn="just"/>
            <a:r>
              <a:rPr lang="es-CR" dirty="0" smtClean="0">
                <a:solidFill>
                  <a:schemeClr val="tx1"/>
                </a:solidFill>
              </a:rPr>
              <a:t>La utilización de aspectos específicos de la ley en los que no se vean limitaciones sería considerado como economías de opción.</a:t>
            </a:r>
          </a:p>
          <a:p>
            <a:pPr marL="514350" indent="-514350" algn="just">
              <a:buFont typeface="+mj-lt"/>
              <a:buAutoNum type="arabicPeriod"/>
            </a:pPr>
            <a:endParaRPr lang="es-CR" dirty="0" smtClean="0">
              <a:solidFill>
                <a:schemeClr val="tx1"/>
              </a:solidFill>
            </a:endParaRPr>
          </a:p>
          <a:p>
            <a:pPr algn="l">
              <a:buFont typeface="Arial" pitchFamily="34" charset="0"/>
              <a:buChar char="•"/>
            </a:pPr>
            <a:endParaRPr lang="es-CR" sz="1200" i="1" dirty="0" smtClean="0">
              <a:solidFill>
                <a:schemeClr val="tx1"/>
              </a:solidFill>
            </a:endParaRPr>
          </a:p>
          <a:p>
            <a:pPr marL="514350" indent="-514350" algn="just">
              <a:buAutoNum type="alphaUcPeriod"/>
            </a:pPr>
            <a:endParaRPr lang="es-CR" dirty="0">
              <a:solidFill>
                <a:schemeClr val="tx1"/>
              </a:solidFill>
            </a:endParaRPr>
          </a:p>
        </p:txBody>
      </p:sp>
      <p:sp>
        <p:nvSpPr>
          <p:cNvPr id="4" name="3 Marcador de número de diapositiva"/>
          <p:cNvSpPr>
            <a:spLocks noGrp="1"/>
          </p:cNvSpPr>
          <p:nvPr>
            <p:ph type="sldNum" sz="quarter" idx="12"/>
          </p:nvPr>
        </p:nvSpPr>
        <p:spPr/>
        <p:txBody>
          <a:bodyPr/>
          <a:lstStyle/>
          <a:p>
            <a:fld id="{BA7805B5-F71D-4A16-8515-3CD5BE05FD70}" type="slidenum">
              <a:rPr lang="es-CR" smtClean="0"/>
              <a:pPr/>
              <a:t>7</a:t>
            </a:fld>
            <a:endParaRPr lang="es-C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11560" y="620688"/>
            <a:ext cx="7772400" cy="1470025"/>
          </a:xfrm>
        </p:spPr>
        <p:txBody>
          <a:bodyPr>
            <a:normAutofit/>
          </a:bodyPr>
          <a:lstStyle/>
          <a:p>
            <a:r>
              <a:rPr lang="es-CR" dirty="0"/>
              <a:t/>
            </a:r>
            <a:br>
              <a:rPr lang="es-CR" dirty="0"/>
            </a:br>
            <a:endParaRPr lang="es-CR" dirty="0"/>
          </a:p>
        </p:txBody>
      </p:sp>
      <p:sp>
        <p:nvSpPr>
          <p:cNvPr id="3" name="2 Subtítulo"/>
          <p:cNvSpPr>
            <a:spLocks noGrp="1"/>
          </p:cNvSpPr>
          <p:nvPr>
            <p:ph type="subTitle" idx="1"/>
          </p:nvPr>
        </p:nvSpPr>
        <p:spPr>
          <a:xfrm>
            <a:off x="395536" y="980728"/>
            <a:ext cx="8208912" cy="5112568"/>
          </a:xfrm>
        </p:spPr>
        <p:txBody>
          <a:bodyPr>
            <a:normAutofit lnSpcReduction="10000"/>
          </a:bodyPr>
          <a:lstStyle/>
          <a:p>
            <a:pPr marL="514350" indent="-514350" algn="just"/>
            <a:r>
              <a:rPr lang="es-CR" b="1" dirty="0" smtClean="0">
                <a:solidFill>
                  <a:schemeClr val="tx1"/>
                </a:solidFill>
              </a:rPr>
              <a:t>Planificación fiscal</a:t>
            </a:r>
          </a:p>
          <a:p>
            <a:pPr marL="514350" indent="-514350" algn="just"/>
            <a:r>
              <a:rPr lang="es-CR" dirty="0" smtClean="0">
                <a:solidFill>
                  <a:schemeClr val="tx1"/>
                </a:solidFill>
              </a:rPr>
              <a:t>Las empresas con el fin de expandir sus operaciones y negocios dentro de un país o en el </a:t>
            </a:r>
            <a:r>
              <a:rPr lang="es-CR" dirty="0" smtClean="0">
                <a:solidFill>
                  <a:schemeClr val="tx1"/>
                </a:solidFill>
              </a:rPr>
              <a:t>exterior, </a:t>
            </a:r>
            <a:r>
              <a:rPr lang="es-CR" dirty="0" smtClean="0">
                <a:solidFill>
                  <a:schemeClr val="tx1"/>
                </a:solidFill>
              </a:rPr>
              <a:t>realizan análisis de nuevas inversiones en bienes tangibles, como edificios, plantas, maquinaria etc. O bien en el caso de sociedades de creación de intangibles, como software, investigación y desarrollo de diversos productos, también buscan la mejor jurisdicción para localizar sus capitales.</a:t>
            </a:r>
          </a:p>
          <a:p>
            <a:pPr marL="514350" indent="-514350" algn="just">
              <a:buAutoNum type="alphaUcPeriod"/>
            </a:pPr>
            <a:endParaRPr lang="es-CR" dirty="0" smtClean="0">
              <a:solidFill>
                <a:schemeClr val="tx1"/>
              </a:solidFill>
            </a:endParaRPr>
          </a:p>
          <a:p>
            <a:pPr marL="514350" indent="-514350" algn="just">
              <a:buAutoNum type="alphaUcPeriod"/>
            </a:pPr>
            <a:endParaRPr lang="es-CR" dirty="0">
              <a:solidFill>
                <a:schemeClr val="tx1"/>
              </a:solidFill>
            </a:endParaRPr>
          </a:p>
        </p:txBody>
      </p:sp>
      <p:sp>
        <p:nvSpPr>
          <p:cNvPr id="4" name="3 Marcador de número de diapositiva"/>
          <p:cNvSpPr>
            <a:spLocks noGrp="1"/>
          </p:cNvSpPr>
          <p:nvPr>
            <p:ph type="sldNum" sz="quarter" idx="12"/>
          </p:nvPr>
        </p:nvSpPr>
        <p:spPr/>
        <p:txBody>
          <a:bodyPr/>
          <a:lstStyle/>
          <a:p>
            <a:fld id="{BA7805B5-F71D-4A16-8515-3CD5BE05FD70}" type="slidenum">
              <a:rPr lang="es-CR" smtClean="0"/>
              <a:pPr/>
              <a:t>8</a:t>
            </a:fld>
            <a:endParaRPr lang="es-C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11560" y="620688"/>
            <a:ext cx="7772400" cy="1470025"/>
          </a:xfrm>
        </p:spPr>
        <p:txBody>
          <a:bodyPr>
            <a:normAutofit/>
          </a:bodyPr>
          <a:lstStyle/>
          <a:p>
            <a:r>
              <a:rPr lang="es-CR" dirty="0"/>
              <a:t/>
            </a:r>
            <a:br>
              <a:rPr lang="es-CR" dirty="0"/>
            </a:br>
            <a:endParaRPr lang="es-CR" dirty="0"/>
          </a:p>
        </p:txBody>
      </p:sp>
      <p:sp>
        <p:nvSpPr>
          <p:cNvPr id="3" name="2 Subtítulo"/>
          <p:cNvSpPr>
            <a:spLocks noGrp="1"/>
          </p:cNvSpPr>
          <p:nvPr>
            <p:ph type="subTitle" idx="1"/>
          </p:nvPr>
        </p:nvSpPr>
        <p:spPr>
          <a:xfrm>
            <a:off x="395536" y="980728"/>
            <a:ext cx="8208912" cy="5112568"/>
          </a:xfrm>
        </p:spPr>
        <p:txBody>
          <a:bodyPr>
            <a:normAutofit fontScale="92500" lnSpcReduction="10000"/>
          </a:bodyPr>
          <a:lstStyle/>
          <a:p>
            <a:pPr marL="514350" indent="-514350" algn="just"/>
            <a:r>
              <a:rPr lang="es-CR" dirty="0" smtClean="0">
                <a:solidFill>
                  <a:schemeClr val="tx1"/>
                </a:solidFill>
              </a:rPr>
              <a:t>Planificación fiscal</a:t>
            </a:r>
          </a:p>
          <a:p>
            <a:pPr marL="514350" indent="-514350" algn="just"/>
            <a:r>
              <a:rPr lang="es-CR" dirty="0" smtClean="0">
                <a:solidFill>
                  <a:schemeClr val="tx1"/>
                </a:solidFill>
              </a:rPr>
              <a:t>Esa búsqueda del mejor lugar respecto a beneficios de materia prima o mano de obra mas barata, iría acompañada del análisis de las leyes en esos países principalmente tributarias, con lo anterior debemos decir entonces que la reorganización de una empresa o parte de </a:t>
            </a:r>
            <a:r>
              <a:rPr lang="es-CR" dirty="0" smtClean="0">
                <a:solidFill>
                  <a:schemeClr val="tx1"/>
                </a:solidFill>
              </a:rPr>
              <a:t>ella, </a:t>
            </a:r>
            <a:r>
              <a:rPr lang="es-CR" dirty="0" smtClean="0">
                <a:solidFill>
                  <a:schemeClr val="tx1"/>
                </a:solidFill>
              </a:rPr>
              <a:t>debe obedecer en primer lugar al objetivo del crecimiento positivo de las utilidades para los accionistas, la empresa como tal, y de forma secundaria los impuestos.</a:t>
            </a:r>
          </a:p>
          <a:p>
            <a:pPr marL="514350" indent="-514350" algn="just">
              <a:buAutoNum type="alphaUcPeriod"/>
            </a:pPr>
            <a:endParaRPr lang="es-CR" dirty="0" smtClean="0">
              <a:solidFill>
                <a:schemeClr val="tx1"/>
              </a:solidFill>
            </a:endParaRPr>
          </a:p>
          <a:p>
            <a:pPr marL="514350" indent="-514350" algn="just">
              <a:buAutoNum type="alphaUcPeriod"/>
            </a:pPr>
            <a:endParaRPr lang="es-CR" dirty="0">
              <a:solidFill>
                <a:schemeClr val="tx1"/>
              </a:solidFill>
            </a:endParaRPr>
          </a:p>
        </p:txBody>
      </p:sp>
      <p:sp>
        <p:nvSpPr>
          <p:cNvPr id="4" name="3 Marcador de número de diapositiva"/>
          <p:cNvSpPr>
            <a:spLocks noGrp="1"/>
          </p:cNvSpPr>
          <p:nvPr>
            <p:ph type="sldNum" sz="quarter" idx="12"/>
          </p:nvPr>
        </p:nvSpPr>
        <p:spPr/>
        <p:txBody>
          <a:bodyPr/>
          <a:lstStyle/>
          <a:p>
            <a:fld id="{BA7805B5-F71D-4A16-8515-3CD5BE05FD70}" type="slidenum">
              <a:rPr lang="es-CR" smtClean="0"/>
              <a:pPr/>
              <a:t>9</a:t>
            </a:fld>
            <a:endParaRPr lang="es-CR"/>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1047</TotalTime>
  <Words>1864</Words>
  <Application>Microsoft Office PowerPoint</Application>
  <PresentationFormat>Presentación en pantalla (4:3)</PresentationFormat>
  <Paragraphs>113</Paragraphs>
  <Slides>25</Slides>
  <Notes>0</Notes>
  <HiddenSlides>0</HiddenSlides>
  <MMClips>0</MMClips>
  <ScaleCrop>false</ScaleCrop>
  <HeadingPairs>
    <vt:vector size="4" baseType="variant">
      <vt:variant>
        <vt:lpstr>Tema</vt:lpstr>
      </vt:variant>
      <vt:variant>
        <vt:i4>1</vt:i4>
      </vt:variant>
      <vt:variant>
        <vt:lpstr>Títulos de diapositiva</vt:lpstr>
      </vt:variant>
      <vt:variant>
        <vt:i4>25</vt:i4>
      </vt:variant>
    </vt:vector>
  </HeadingPairs>
  <TitlesOfParts>
    <vt:vector size="26" baseType="lpstr">
      <vt:lpstr>Tema de Office</vt:lpstr>
      <vt:lpstr>UNIVERSIDAD PARA LA COOPERACION INTERNACIONAL FACULTAD DE DERECHO MAESTRIA EN ASESORÍA FISCAL CATEDRA DE CONTABILIDAD TRIBUTARIA y PLANIFICACION  VI </vt:lpstr>
      <vt:lpstr> </vt:lpstr>
      <vt:lpstr> </vt:lpstr>
      <vt:lpstr> </vt:lpstr>
      <vt:lpstr> </vt:lpstr>
      <vt:lpstr> </vt:lpstr>
      <vt:lpstr> </vt:lpstr>
      <vt:lpstr> </vt:lpstr>
      <vt:lpstr> </vt:lpstr>
      <vt:lpstr> </vt:lpstr>
      <vt:lpstr> </vt:lpstr>
      <vt:lpstr> </vt:lpstr>
      <vt:lpstr> </vt:lpstr>
      <vt:lpstr> </vt:lpstr>
      <vt:lpstr>Problema de la delimitación de la planificación fiscal</vt:lpstr>
      <vt:lpstr>Fraude de ley</vt:lpstr>
      <vt:lpstr>Fraude de ley</vt:lpstr>
      <vt:lpstr>Simulación</vt:lpstr>
      <vt:lpstr>Realidad económica</vt:lpstr>
      <vt:lpstr>Simulación</vt:lpstr>
      <vt:lpstr>Normas antiabuso específicas: Transparencia fiscal internacional TFI</vt:lpstr>
      <vt:lpstr>Normas antiabuso específicas: Precios de transferencia</vt:lpstr>
      <vt:lpstr>Normas antiabuso específicas: Subcapitalización</vt:lpstr>
      <vt:lpstr>Normas antiabuso específicas: Subcapitalización</vt:lpstr>
      <vt:lpstr>Normas antiabuso específicas: Limitación de gastos financieros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PARA LA COOPERACION INTERNACIONAL FACULTAD DE DERECHO MAESTRIA EN ASESORÍA FISCAL CATEDRA DE CONTABILIDAD TRIBUTARIA y PLANIFICACION</dc:title>
  <dc:creator>Erik Ramirez</dc:creator>
  <cp:lastModifiedBy>Erik Ramirez</cp:lastModifiedBy>
  <cp:revision>148</cp:revision>
  <dcterms:created xsi:type="dcterms:W3CDTF">2015-09-24T21:52:06Z</dcterms:created>
  <dcterms:modified xsi:type="dcterms:W3CDTF">2016-08-03T01:51:15Z</dcterms:modified>
</cp:coreProperties>
</file>