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5"/>
  </p:notesMasterIdLst>
  <p:sldIdLst>
    <p:sldId id="256" r:id="rId2"/>
    <p:sldId id="257" r:id="rId3"/>
    <p:sldId id="285" r:id="rId4"/>
    <p:sldId id="286" r:id="rId5"/>
    <p:sldId id="287" r:id="rId6"/>
    <p:sldId id="288" r:id="rId7"/>
    <p:sldId id="289" r:id="rId8"/>
    <p:sldId id="290" r:id="rId9"/>
    <p:sldId id="291" r:id="rId10"/>
    <p:sldId id="292" r:id="rId11"/>
    <p:sldId id="293" r:id="rId12"/>
    <p:sldId id="294" r:id="rId13"/>
    <p:sldId id="295" r:id="rId14"/>
    <p:sldId id="296" r:id="rId15"/>
    <p:sldId id="297" r:id="rId16"/>
    <p:sldId id="298" r:id="rId17"/>
    <p:sldId id="299" r:id="rId18"/>
    <p:sldId id="300" r:id="rId19"/>
    <p:sldId id="301" r:id="rId20"/>
    <p:sldId id="320" r:id="rId21"/>
    <p:sldId id="302" r:id="rId22"/>
    <p:sldId id="303" r:id="rId23"/>
    <p:sldId id="304" r:id="rId24"/>
    <p:sldId id="305" r:id="rId25"/>
    <p:sldId id="306" r:id="rId26"/>
    <p:sldId id="308" r:id="rId27"/>
    <p:sldId id="309" r:id="rId28"/>
    <p:sldId id="310" r:id="rId29"/>
    <p:sldId id="311" r:id="rId30"/>
    <p:sldId id="331" r:id="rId31"/>
    <p:sldId id="307" r:id="rId32"/>
    <p:sldId id="313" r:id="rId33"/>
    <p:sldId id="312" r:id="rId34"/>
    <p:sldId id="314" r:id="rId35"/>
    <p:sldId id="315" r:id="rId36"/>
    <p:sldId id="316" r:id="rId37"/>
    <p:sldId id="317" r:id="rId38"/>
    <p:sldId id="318" r:id="rId39"/>
    <p:sldId id="319" r:id="rId40"/>
    <p:sldId id="321" r:id="rId41"/>
    <p:sldId id="322" r:id="rId42"/>
    <p:sldId id="323" r:id="rId43"/>
    <p:sldId id="324" r:id="rId44"/>
    <p:sldId id="325" r:id="rId45"/>
    <p:sldId id="326" r:id="rId46"/>
    <p:sldId id="327" r:id="rId47"/>
    <p:sldId id="328" r:id="rId48"/>
    <p:sldId id="329" r:id="rId49"/>
    <p:sldId id="330" r:id="rId50"/>
    <p:sldId id="332" r:id="rId51"/>
    <p:sldId id="333" r:id="rId52"/>
    <p:sldId id="1039" r:id="rId53"/>
    <p:sldId id="1464" r:id="rId54"/>
    <p:sldId id="1040" r:id="rId55"/>
    <p:sldId id="1399" r:id="rId56"/>
    <p:sldId id="1047" r:id="rId57"/>
    <p:sldId id="1048" r:id="rId58"/>
    <p:sldId id="1461" r:id="rId59"/>
    <p:sldId id="1114" r:id="rId60"/>
    <p:sldId id="1045" r:id="rId61"/>
    <p:sldId id="1325" r:id="rId62"/>
    <p:sldId id="1326" r:id="rId63"/>
    <p:sldId id="1338" r:id="rId64"/>
    <p:sldId id="1065" r:id="rId65"/>
    <p:sldId id="1462" r:id="rId66"/>
    <p:sldId id="1339" r:id="rId67"/>
    <p:sldId id="1340" r:id="rId68"/>
    <p:sldId id="1400" r:id="rId69"/>
    <p:sldId id="1064" r:id="rId70"/>
    <p:sldId id="1463" r:id="rId71"/>
    <p:sldId id="1069" r:id="rId72"/>
    <p:sldId id="1466" r:id="rId73"/>
    <p:sldId id="1465" r:id="rId74"/>
  </p:sldIdLst>
  <p:sldSz cx="9144000" cy="6858000" type="screen4x3"/>
  <p:notesSz cx="6858000" cy="9144000"/>
  <p:defaultText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iagrams/_rels/data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diagrams/_rels/drawing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05F2CFC-D67E-45EF-908D-DC524B4ECA3D}" type="doc">
      <dgm:prSet loTypeId="urn:microsoft.com/office/officeart/2016/7/layout/LinearBlockProcessNumbered" loCatId="process" qsTypeId="urn:microsoft.com/office/officeart/2005/8/quickstyle/simple1" qsCatId="simple" csTypeId="urn:microsoft.com/office/officeart/2005/8/colors/colorful1" csCatId="colorful" phldr="1"/>
      <dgm:spPr/>
      <dgm:t>
        <a:bodyPr/>
        <a:lstStyle/>
        <a:p>
          <a:endParaRPr lang="en-US"/>
        </a:p>
      </dgm:t>
    </dgm:pt>
    <dgm:pt modelId="{74EC9A02-5C1E-4A12-9407-7633DA1B38DD}">
      <dgm:prSet/>
      <dgm:spPr/>
      <dgm:t>
        <a:bodyPr/>
        <a:lstStyle/>
        <a:p>
          <a:pPr algn="just"/>
          <a:r>
            <a:rPr lang="es-CR" dirty="0"/>
            <a:t>La obtención de toda renta en dinero o en especie, derivada del capital y de las ganancias y pérdidas de capital realizadas, que provengan de bienes o derechos del contribuyente, </a:t>
          </a:r>
          <a:r>
            <a:rPr lang="es-CR" b="1" dirty="0"/>
            <a:t>siempre que no estén afectos a la obtención de rentas gravadas en el impuesto sobre las utilidades.</a:t>
          </a:r>
          <a:endParaRPr lang="en-US" dirty="0"/>
        </a:p>
      </dgm:t>
    </dgm:pt>
    <dgm:pt modelId="{4170D343-EE82-4AAE-82C2-6EF327DDCEBF}" type="parTrans" cxnId="{1A5BCAAF-C96B-44E4-890F-BAB5A39273F9}">
      <dgm:prSet/>
      <dgm:spPr/>
      <dgm:t>
        <a:bodyPr/>
        <a:lstStyle/>
        <a:p>
          <a:endParaRPr lang="en-US"/>
        </a:p>
      </dgm:t>
    </dgm:pt>
    <dgm:pt modelId="{02598691-65A0-4579-B7CB-4EA2FA23F1EB}" type="sibTrans" cxnId="{1A5BCAAF-C96B-44E4-890F-BAB5A39273F9}">
      <dgm:prSet phldrT="01" phldr="0"/>
      <dgm:spPr/>
      <dgm:t>
        <a:bodyPr/>
        <a:lstStyle/>
        <a:p>
          <a:r>
            <a:rPr lang="en-US"/>
            <a:t>01</a:t>
          </a:r>
        </a:p>
      </dgm:t>
    </dgm:pt>
    <dgm:pt modelId="{3972BC10-5F03-4FB5-8DFC-6F852AA279F4}">
      <dgm:prSet/>
      <dgm:spPr/>
      <dgm:t>
        <a:bodyPr/>
        <a:lstStyle/>
        <a:p>
          <a:pPr algn="just"/>
          <a:r>
            <a:rPr lang="es-CR" dirty="0"/>
            <a:t>Las diferencias cambiarias originadas en activos o pasivos que resulten entre el momento de la realización de la operación y el de percepción del ingreso o pago del pasivo, la diferencia cambiaria constituye un ingreso gravable y parte de la renta bruta.</a:t>
          </a:r>
          <a:endParaRPr lang="en-US" dirty="0"/>
        </a:p>
      </dgm:t>
    </dgm:pt>
    <dgm:pt modelId="{E881C14E-7811-4EC3-A254-524EAEF94CF6}" type="parTrans" cxnId="{4C12A42A-D0C1-4180-AFE1-63D6869AE6E3}">
      <dgm:prSet/>
      <dgm:spPr/>
      <dgm:t>
        <a:bodyPr/>
        <a:lstStyle/>
        <a:p>
          <a:endParaRPr lang="en-US"/>
        </a:p>
      </dgm:t>
    </dgm:pt>
    <dgm:pt modelId="{33FC3D7C-D20A-478B-AC7E-4F4AAB10FCF3}" type="sibTrans" cxnId="{4C12A42A-D0C1-4180-AFE1-63D6869AE6E3}">
      <dgm:prSet phldrT="02" phldr="0"/>
      <dgm:spPr/>
      <dgm:t>
        <a:bodyPr/>
        <a:lstStyle/>
        <a:p>
          <a:r>
            <a:rPr lang="en-US"/>
            <a:t>02</a:t>
          </a:r>
        </a:p>
      </dgm:t>
    </dgm:pt>
    <dgm:pt modelId="{9BE56F24-7986-4E21-9AD0-30A87CC7E8BB}" type="pres">
      <dgm:prSet presAssocID="{C05F2CFC-D67E-45EF-908D-DC524B4ECA3D}" presName="Name0" presStyleCnt="0">
        <dgm:presLayoutVars>
          <dgm:animLvl val="lvl"/>
          <dgm:resizeHandles val="exact"/>
        </dgm:presLayoutVars>
      </dgm:prSet>
      <dgm:spPr/>
    </dgm:pt>
    <dgm:pt modelId="{C9880851-CF4A-46FD-973F-96AF6860CF84}" type="pres">
      <dgm:prSet presAssocID="{74EC9A02-5C1E-4A12-9407-7633DA1B38DD}" presName="compositeNode" presStyleCnt="0">
        <dgm:presLayoutVars>
          <dgm:bulletEnabled val="1"/>
        </dgm:presLayoutVars>
      </dgm:prSet>
      <dgm:spPr/>
    </dgm:pt>
    <dgm:pt modelId="{27579E96-A266-4BCF-B328-3C9431ABD1E9}" type="pres">
      <dgm:prSet presAssocID="{74EC9A02-5C1E-4A12-9407-7633DA1B38DD}" presName="bgRect" presStyleLbl="alignNode1" presStyleIdx="0" presStyleCnt="2" custLinFactNeighborX="-278" custLinFactNeighborY="28956"/>
      <dgm:spPr/>
    </dgm:pt>
    <dgm:pt modelId="{D75B12E2-CE15-4E7F-9B86-02B9F4837AA1}" type="pres">
      <dgm:prSet presAssocID="{02598691-65A0-4579-B7CB-4EA2FA23F1EB}" presName="sibTransNodeRect" presStyleLbl="alignNode1" presStyleIdx="0" presStyleCnt="2">
        <dgm:presLayoutVars>
          <dgm:chMax val="0"/>
          <dgm:bulletEnabled val="1"/>
        </dgm:presLayoutVars>
      </dgm:prSet>
      <dgm:spPr/>
    </dgm:pt>
    <dgm:pt modelId="{BD4A74B3-80AD-4636-BC83-E9EF016D144A}" type="pres">
      <dgm:prSet presAssocID="{74EC9A02-5C1E-4A12-9407-7633DA1B38DD}" presName="nodeRect" presStyleLbl="alignNode1" presStyleIdx="0" presStyleCnt="2">
        <dgm:presLayoutVars>
          <dgm:bulletEnabled val="1"/>
        </dgm:presLayoutVars>
      </dgm:prSet>
      <dgm:spPr/>
    </dgm:pt>
    <dgm:pt modelId="{88B8580F-D110-47AD-8EB6-1A91244315DB}" type="pres">
      <dgm:prSet presAssocID="{02598691-65A0-4579-B7CB-4EA2FA23F1EB}" presName="sibTrans" presStyleCnt="0"/>
      <dgm:spPr/>
    </dgm:pt>
    <dgm:pt modelId="{32B59697-4AF9-4405-94CB-A20167614FE3}" type="pres">
      <dgm:prSet presAssocID="{3972BC10-5F03-4FB5-8DFC-6F852AA279F4}" presName="compositeNode" presStyleCnt="0">
        <dgm:presLayoutVars>
          <dgm:bulletEnabled val="1"/>
        </dgm:presLayoutVars>
      </dgm:prSet>
      <dgm:spPr/>
    </dgm:pt>
    <dgm:pt modelId="{6FBE40DE-56B4-4836-88A2-32852778174C}" type="pres">
      <dgm:prSet presAssocID="{3972BC10-5F03-4FB5-8DFC-6F852AA279F4}" presName="bgRect" presStyleLbl="alignNode1" presStyleIdx="1" presStyleCnt="2"/>
      <dgm:spPr/>
    </dgm:pt>
    <dgm:pt modelId="{BD98B2E2-E752-4781-9DA7-AFE71BECB502}" type="pres">
      <dgm:prSet presAssocID="{33FC3D7C-D20A-478B-AC7E-4F4AAB10FCF3}" presName="sibTransNodeRect" presStyleLbl="alignNode1" presStyleIdx="1" presStyleCnt="2">
        <dgm:presLayoutVars>
          <dgm:chMax val="0"/>
          <dgm:bulletEnabled val="1"/>
        </dgm:presLayoutVars>
      </dgm:prSet>
      <dgm:spPr/>
    </dgm:pt>
    <dgm:pt modelId="{B18250B1-40E2-4DCC-A329-A73BB4B2149B}" type="pres">
      <dgm:prSet presAssocID="{3972BC10-5F03-4FB5-8DFC-6F852AA279F4}" presName="nodeRect" presStyleLbl="alignNode1" presStyleIdx="1" presStyleCnt="2">
        <dgm:presLayoutVars>
          <dgm:bulletEnabled val="1"/>
        </dgm:presLayoutVars>
      </dgm:prSet>
      <dgm:spPr/>
    </dgm:pt>
  </dgm:ptLst>
  <dgm:cxnLst>
    <dgm:cxn modelId="{4C12A42A-D0C1-4180-AFE1-63D6869AE6E3}" srcId="{C05F2CFC-D67E-45EF-908D-DC524B4ECA3D}" destId="{3972BC10-5F03-4FB5-8DFC-6F852AA279F4}" srcOrd="1" destOrd="0" parTransId="{E881C14E-7811-4EC3-A254-524EAEF94CF6}" sibTransId="{33FC3D7C-D20A-478B-AC7E-4F4AAB10FCF3}"/>
    <dgm:cxn modelId="{DC318A4E-CF47-4B57-8A3E-E812A81BEAF8}" type="presOf" srcId="{3972BC10-5F03-4FB5-8DFC-6F852AA279F4}" destId="{6FBE40DE-56B4-4836-88A2-32852778174C}" srcOrd="0" destOrd="0" presId="urn:microsoft.com/office/officeart/2016/7/layout/LinearBlockProcessNumbered"/>
    <dgm:cxn modelId="{5918D377-7139-42CE-9AE7-B4F738794F61}" type="presOf" srcId="{33FC3D7C-D20A-478B-AC7E-4F4AAB10FCF3}" destId="{BD98B2E2-E752-4781-9DA7-AFE71BECB502}" srcOrd="0" destOrd="0" presId="urn:microsoft.com/office/officeart/2016/7/layout/LinearBlockProcessNumbered"/>
    <dgm:cxn modelId="{DB84EA7F-75A8-41DD-BB7D-940BBBE2E08B}" type="presOf" srcId="{02598691-65A0-4579-B7CB-4EA2FA23F1EB}" destId="{D75B12E2-CE15-4E7F-9B86-02B9F4837AA1}" srcOrd="0" destOrd="0" presId="urn:microsoft.com/office/officeart/2016/7/layout/LinearBlockProcessNumbered"/>
    <dgm:cxn modelId="{61A7FB82-76D8-4602-AF99-BC380AE3F3C6}" type="presOf" srcId="{74EC9A02-5C1E-4A12-9407-7633DA1B38DD}" destId="{BD4A74B3-80AD-4636-BC83-E9EF016D144A}" srcOrd="1" destOrd="0" presId="urn:microsoft.com/office/officeart/2016/7/layout/LinearBlockProcessNumbered"/>
    <dgm:cxn modelId="{0EA299A9-8C63-4401-9015-AAA0B46F054E}" type="presOf" srcId="{74EC9A02-5C1E-4A12-9407-7633DA1B38DD}" destId="{27579E96-A266-4BCF-B328-3C9431ABD1E9}" srcOrd="0" destOrd="0" presId="urn:microsoft.com/office/officeart/2016/7/layout/LinearBlockProcessNumbered"/>
    <dgm:cxn modelId="{1A5BCAAF-C96B-44E4-890F-BAB5A39273F9}" srcId="{C05F2CFC-D67E-45EF-908D-DC524B4ECA3D}" destId="{74EC9A02-5C1E-4A12-9407-7633DA1B38DD}" srcOrd="0" destOrd="0" parTransId="{4170D343-EE82-4AAE-82C2-6EF327DDCEBF}" sibTransId="{02598691-65A0-4579-B7CB-4EA2FA23F1EB}"/>
    <dgm:cxn modelId="{225307E5-CA0D-4CB2-BA33-32882B11483C}" type="presOf" srcId="{C05F2CFC-D67E-45EF-908D-DC524B4ECA3D}" destId="{9BE56F24-7986-4E21-9AD0-30A87CC7E8BB}" srcOrd="0" destOrd="0" presId="urn:microsoft.com/office/officeart/2016/7/layout/LinearBlockProcessNumbered"/>
    <dgm:cxn modelId="{A55FF2FF-E56F-4D7F-8AB0-05B0D4D45678}" type="presOf" srcId="{3972BC10-5F03-4FB5-8DFC-6F852AA279F4}" destId="{B18250B1-40E2-4DCC-A329-A73BB4B2149B}" srcOrd="1" destOrd="0" presId="urn:microsoft.com/office/officeart/2016/7/layout/LinearBlockProcessNumbered"/>
    <dgm:cxn modelId="{8664C18A-9FAB-44B9-95D0-13B4C717756C}" type="presParOf" srcId="{9BE56F24-7986-4E21-9AD0-30A87CC7E8BB}" destId="{C9880851-CF4A-46FD-973F-96AF6860CF84}" srcOrd="0" destOrd="0" presId="urn:microsoft.com/office/officeart/2016/7/layout/LinearBlockProcessNumbered"/>
    <dgm:cxn modelId="{0D89FA08-B562-4C8D-BC21-7DF84EA3D1CD}" type="presParOf" srcId="{C9880851-CF4A-46FD-973F-96AF6860CF84}" destId="{27579E96-A266-4BCF-B328-3C9431ABD1E9}" srcOrd="0" destOrd="0" presId="urn:microsoft.com/office/officeart/2016/7/layout/LinearBlockProcessNumbered"/>
    <dgm:cxn modelId="{EB78E869-2E43-4CA2-B0D9-0424BA0F0E16}" type="presParOf" srcId="{C9880851-CF4A-46FD-973F-96AF6860CF84}" destId="{D75B12E2-CE15-4E7F-9B86-02B9F4837AA1}" srcOrd="1" destOrd="0" presId="urn:microsoft.com/office/officeart/2016/7/layout/LinearBlockProcessNumbered"/>
    <dgm:cxn modelId="{637DE29D-1902-4DA9-9B53-822D95BB1806}" type="presParOf" srcId="{C9880851-CF4A-46FD-973F-96AF6860CF84}" destId="{BD4A74B3-80AD-4636-BC83-E9EF016D144A}" srcOrd="2" destOrd="0" presId="urn:microsoft.com/office/officeart/2016/7/layout/LinearBlockProcessNumbered"/>
    <dgm:cxn modelId="{CD9C0CEE-0D6B-483A-A459-42B908842609}" type="presParOf" srcId="{9BE56F24-7986-4E21-9AD0-30A87CC7E8BB}" destId="{88B8580F-D110-47AD-8EB6-1A91244315DB}" srcOrd="1" destOrd="0" presId="urn:microsoft.com/office/officeart/2016/7/layout/LinearBlockProcessNumbered"/>
    <dgm:cxn modelId="{A8C744A1-6476-4655-AE52-39E0F1C29611}" type="presParOf" srcId="{9BE56F24-7986-4E21-9AD0-30A87CC7E8BB}" destId="{32B59697-4AF9-4405-94CB-A20167614FE3}" srcOrd="2" destOrd="0" presId="urn:microsoft.com/office/officeart/2016/7/layout/LinearBlockProcessNumbered"/>
    <dgm:cxn modelId="{69949196-538C-4F01-A9D5-1777D95B97E0}" type="presParOf" srcId="{32B59697-4AF9-4405-94CB-A20167614FE3}" destId="{6FBE40DE-56B4-4836-88A2-32852778174C}" srcOrd="0" destOrd="0" presId="urn:microsoft.com/office/officeart/2016/7/layout/LinearBlockProcessNumbered"/>
    <dgm:cxn modelId="{96012F95-8421-4E29-BC8D-ECB6A9B91CA1}" type="presParOf" srcId="{32B59697-4AF9-4405-94CB-A20167614FE3}" destId="{BD98B2E2-E752-4781-9DA7-AFE71BECB502}" srcOrd="1" destOrd="0" presId="urn:microsoft.com/office/officeart/2016/7/layout/LinearBlockProcessNumbered"/>
    <dgm:cxn modelId="{07A59667-3CE2-4B51-836E-7461402E34DC}" type="presParOf" srcId="{32B59697-4AF9-4405-94CB-A20167614FE3}" destId="{B18250B1-40E2-4DCC-A329-A73BB4B2149B}" srcOrd="2" destOrd="0" presId="urn:microsoft.com/office/officeart/2016/7/layout/LinearBlock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20971CD-FFA4-4EC8-89F1-DDC88F2C224C}" type="doc">
      <dgm:prSet loTypeId="urn:microsoft.com/office/officeart/2005/8/layout/venn3" loCatId="relationship" qsTypeId="urn:microsoft.com/office/officeart/2005/8/quickstyle/simple1" qsCatId="simple" csTypeId="urn:microsoft.com/office/officeart/2005/8/colors/colorful4" csCatId="colorful" phldr="1"/>
      <dgm:spPr/>
      <dgm:t>
        <a:bodyPr/>
        <a:lstStyle/>
        <a:p>
          <a:endParaRPr lang="en-US"/>
        </a:p>
      </dgm:t>
    </dgm:pt>
    <dgm:pt modelId="{9F669DC0-E319-4817-9A46-849A45C05217}">
      <dgm:prSet custT="1"/>
      <dgm:spPr/>
      <dgm:t>
        <a:bodyPr/>
        <a:lstStyle/>
        <a:p>
          <a:pPr rtl="0"/>
          <a:r>
            <a:rPr lang="es-CR" sz="2500" b="1"/>
            <a:t>Rentas del capital inmobiliario comprenden: </a:t>
          </a:r>
          <a:endParaRPr lang="es-CR" sz="2500" b="1" dirty="0"/>
        </a:p>
      </dgm:t>
    </dgm:pt>
    <dgm:pt modelId="{161DD90A-58A8-49F0-AC6B-7F0555E4EBBA}" type="parTrans" cxnId="{72F2EFA4-8BC4-45CE-8B9B-A84AC8BA8EB6}">
      <dgm:prSet/>
      <dgm:spPr/>
      <dgm:t>
        <a:bodyPr/>
        <a:lstStyle/>
        <a:p>
          <a:endParaRPr lang="en-US" sz="2500"/>
        </a:p>
      </dgm:t>
    </dgm:pt>
    <dgm:pt modelId="{1685237B-C3A2-47A7-AEDC-71A9093AFFB7}" type="sibTrans" cxnId="{72F2EFA4-8BC4-45CE-8B9B-A84AC8BA8EB6}">
      <dgm:prSet/>
      <dgm:spPr/>
      <dgm:t>
        <a:bodyPr/>
        <a:lstStyle/>
        <a:p>
          <a:endParaRPr lang="en-US" sz="2500"/>
        </a:p>
      </dgm:t>
    </dgm:pt>
    <dgm:pt modelId="{C59F6002-08A0-42AA-ABFB-B74274C23C12}">
      <dgm:prSet custT="1"/>
      <dgm:spPr/>
      <dgm:t>
        <a:bodyPr/>
        <a:lstStyle/>
        <a:p>
          <a:pPr algn="ctr" rtl="0"/>
          <a:r>
            <a:rPr lang="es-CR" sz="2500" b="0" dirty="0"/>
            <a:t>Las provenientes del arrendamiento y subarrendamiento</a:t>
          </a:r>
          <a:endParaRPr lang="es-CR" sz="2500" dirty="0"/>
        </a:p>
      </dgm:t>
    </dgm:pt>
    <dgm:pt modelId="{713DF2E7-92D6-4949-BC45-0ADF8A1A6696}" type="parTrans" cxnId="{119049FD-E5D1-4742-8083-4F4A28BDDF51}">
      <dgm:prSet/>
      <dgm:spPr/>
      <dgm:t>
        <a:bodyPr/>
        <a:lstStyle/>
        <a:p>
          <a:endParaRPr lang="en-US" sz="2500"/>
        </a:p>
      </dgm:t>
    </dgm:pt>
    <dgm:pt modelId="{E7823238-8790-449E-8C02-BBEB50EB0C10}" type="sibTrans" cxnId="{119049FD-E5D1-4742-8083-4F4A28BDDF51}">
      <dgm:prSet/>
      <dgm:spPr/>
      <dgm:t>
        <a:bodyPr/>
        <a:lstStyle/>
        <a:p>
          <a:endParaRPr lang="en-US" sz="2500"/>
        </a:p>
      </dgm:t>
    </dgm:pt>
    <dgm:pt modelId="{47B59CD0-88EF-493F-AD37-7BCEA040CA5C}">
      <dgm:prSet custT="1"/>
      <dgm:spPr/>
      <dgm:t>
        <a:bodyPr/>
        <a:lstStyle/>
        <a:p>
          <a:pPr algn="ctr" rtl="0"/>
          <a:r>
            <a:rPr lang="es-CR" sz="2500" b="0" dirty="0"/>
            <a:t>La constitución o cesión de derechos o facultades de uso o goce de bienes inmuebles</a:t>
          </a:r>
          <a:endParaRPr lang="es-CR" sz="2500" dirty="0"/>
        </a:p>
      </dgm:t>
    </dgm:pt>
    <dgm:pt modelId="{62190271-08F3-4DF3-90FE-8A470ABCB9EB}" type="parTrans" cxnId="{0CAAE04E-C582-47DE-8AAB-09A217D4BB93}">
      <dgm:prSet/>
      <dgm:spPr/>
      <dgm:t>
        <a:bodyPr/>
        <a:lstStyle/>
        <a:p>
          <a:endParaRPr lang="en-US" sz="2500"/>
        </a:p>
      </dgm:t>
    </dgm:pt>
    <dgm:pt modelId="{D3E2DC22-8885-463A-AE0E-9FFBE1AE097F}" type="sibTrans" cxnId="{0CAAE04E-C582-47DE-8AAB-09A217D4BB93}">
      <dgm:prSet/>
      <dgm:spPr/>
      <dgm:t>
        <a:bodyPr/>
        <a:lstStyle/>
        <a:p>
          <a:endParaRPr lang="en-US" sz="2500"/>
        </a:p>
      </dgm:t>
    </dgm:pt>
    <dgm:pt modelId="{10B730DD-AB4E-4AB9-A4F8-525239DA060E}" type="pres">
      <dgm:prSet presAssocID="{520971CD-FFA4-4EC8-89F1-DDC88F2C224C}" presName="Name0" presStyleCnt="0">
        <dgm:presLayoutVars>
          <dgm:dir/>
          <dgm:resizeHandles val="exact"/>
        </dgm:presLayoutVars>
      </dgm:prSet>
      <dgm:spPr/>
    </dgm:pt>
    <dgm:pt modelId="{B9498365-2686-47C5-B7CF-129F7E74EF01}" type="pres">
      <dgm:prSet presAssocID="{9F669DC0-E319-4817-9A46-849A45C05217}" presName="Name5" presStyleLbl="vennNode1" presStyleIdx="0" presStyleCnt="3">
        <dgm:presLayoutVars>
          <dgm:bulletEnabled val="1"/>
        </dgm:presLayoutVars>
      </dgm:prSet>
      <dgm:spPr/>
    </dgm:pt>
    <dgm:pt modelId="{F4CDE406-E3F2-4484-AD83-1C12ECBC3BE6}" type="pres">
      <dgm:prSet presAssocID="{1685237B-C3A2-47A7-AEDC-71A9093AFFB7}" presName="space" presStyleCnt="0"/>
      <dgm:spPr/>
    </dgm:pt>
    <dgm:pt modelId="{EEEB9BC0-5DA5-4A6E-987C-DDDE6703E712}" type="pres">
      <dgm:prSet presAssocID="{C59F6002-08A0-42AA-ABFB-B74274C23C12}" presName="Name5" presStyleLbl="vennNode1" presStyleIdx="1" presStyleCnt="3">
        <dgm:presLayoutVars>
          <dgm:bulletEnabled val="1"/>
        </dgm:presLayoutVars>
      </dgm:prSet>
      <dgm:spPr/>
    </dgm:pt>
    <dgm:pt modelId="{AE6E9637-FDD1-4A3E-B7D1-080A5FAA0CC6}" type="pres">
      <dgm:prSet presAssocID="{E7823238-8790-449E-8C02-BBEB50EB0C10}" presName="space" presStyleCnt="0"/>
      <dgm:spPr/>
    </dgm:pt>
    <dgm:pt modelId="{AE11CDB9-99C5-4AF8-9963-D4EA7D045131}" type="pres">
      <dgm:prSet presAssocID="{47B59CD0-88EF-493F-AD37-7BCEA040CA5C}" presName="Name5" presStyleLbl="vennNode1" presStyleIdx="2" presStyleCnt="3">
        <dgm:presLayoutVars>
          <dgm:bulletEnabled val="1"/>
        </dgm:presLayoutVars>
      </dgm:prSet>
      <dgm:spPr/>
    </dgm:pt>
  </dgm:ptLst>
  <dgm:cxnLst>
    <dgm:cxn modelId="{29459C38-3D7C-42E6-B796-11BDCAB0D973}" type="presOf" srcId="{47B59CD0-88EF-493F-AD37-7BCEA040CA5C}" destId="{AE11CDB9-99C5-4AF8-9963-D4EA7D045131}" srcOrd="0" destOrd="0" presId="urn:microsoft.com/office/officeart/2005/8/layout/venn3"/>
    <dgm:cxn modelId="{09BBA23D-77DB-4FE6-A4C8-0252E93359C7}" type="presOf" srcId="{520971CD-FFA4-4EC8-89F1-DDC88F2C224C}" destId="{10B730DD-AB4E-4AB9-A4F8-525239DA060E}" srcOrd="0" destOrd="0" presId="urn:microsoft.com/office/officeart/2005/8/layout/venn3"/>
    <dgm:cxn modelId="{7E8AD55F-F92C-42E5-A9D5-A629C6D0660F}" type="presOf" srcId="{C59F6002-08A0-42AA-ABFB-B74274C23C12}" destId="{EEEB9BC0-5DA5-4A6E-987C-DDDE6703E712}" srcOrd="0" destOrd="0" presId="urn:microsoft.com/office/officeart/2005/8/layout/venn3"/>
    <dgm:cxn modelId="{0CAAE04E-C582-47DE-8AAB-09A217D4BB93}" srcId="{520971CD-FFA4-4EC8-89F1-DDC88F2C224C}" destId="{47B59CD0-88EF-493F-AD37-7BCEA040CA5C}" srcOrd="2" destOrd="0" parTransId="{62190271-08F3-4DF3-90FE-8A470ABCB9EB}" sibTransId="{D3E2DC22-8885-463A-AE0E-9FFBE1AE097F}"/>
    <dgm:cxn modelId="{72F2EFA4-8BC4-45CE-8B9B-A84AC8BA8EB6}" srcId="{520971CD-FFA4-4EC8-89F1-DDC88F2C224C}" destId="{9F669DC0-E319-4817-9A46-849A45C05217}" srcOrd="0" destOrd="0" parTransId="{161DD90A-58A8-49F0-AC6B-7F0555E4EBBA}" sibTransId="{1685237B-C3A2-47A7-AEDC-71A9093AFFB7}"/>
    <dgm:cxn modelId="{47C9E4ED-23F1-43DF-A859-B6A58CA14C35}" type="presOf" srcId="{9F669DC0-E319-4817-9A46-849A45C05217}" destId="{B9498365-2686-47C5-B7CF-129F7E74EF01}" srcOrd="0" destOrd="0" presId="urn:microsoft.com/office/officeart/2005/8/layout/venn3"/>
    <dgm:cxn modelId="{119049FD-E5D1-4742-8083-4F4A28BDDF51}" srcId="{520971CD-FFA4-4EC8-89F1-DDC88F2C224C}" destId="{C59F6002-08A0-42AA-ABFB-B74274C23C12}" srcOrd="1" destOrd="0" parTransId="{713DF2E7-92D6-4949-BC45-0ADF8A1A6696}" sibTransId="{E7823238-8790-449E-8C02-BBEB50EB0C10}"/>
    <dgm:cxn modelId="{DF3C7EC6-97E1-47CC-B5FE-BA7467AC1C6E}" type="presParOf" srcId="{10B730DD-AB4E-4AB9-A4F8-525239DA060E}" destId="{B9498365-2686-47C5-B7CF-129F7E74EF01}" srcOrd="0" destOrd="0" presId="urn:microsoft.com/office/officeart/2005/8/layout/venn3"/>
    <dgm:cxn modelId="{E21BD3ED-F0E6-4000-8806-4136C5496B35}" type="presParOf" srcId="{10B730DD-AB4E-4AB9-A4F8-525239DA060E}" destId="{F4CDE406-E3F2-4484-AD83-1C12ECBC3BE6}" srcOrd="1" destOrd="0" presId="urn:microsoft.com/office/officeart/2005/8/layout/venn3"/>
    <dgm:cxn modelId="{A41CED68-CD1F-4C17-890C-DE397D3B442B}" type="presParOf" srcId="{10B730DD-AB4E-4AB9-A4F8-525239DA060E}" destId="{EEEB9BC0-5DA5-4A6E-987C-DDDE6703E712}" srcOrd="2" destOrd="0" presId="urn:microsoft.com/office/officeart/2005/8/layout/venn3"/>
    <dgm:cxn modelId="{3E958500-924D-485C-A365-4E3C7864A77A}" type="presParOf" srcId="{10B730DD-AB4E-4AB9-A4F8-525239DA060E}" destId="{AE6E9637-FDD1-4A3E-B7D1-080A5FAA0CC6}" srcOrd="3" destOrd="0" presId="urn:microsoft.com/office/officeart/2005/8/layout/venn3"/>
    <dgm:cxn modelId="{CD9048F8-BDA5-4CB1-B661-C86195E566F0}" type="presParOf" srcId="{10B730DD-AB4E-4AB9-A4F8-525239DA060E}" destId="{AE11CDB9-99C5-4AF8-9963-D4EA7D045131}" srcOrd="4"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7AEF552-551F-45F9-8C1D-0987D32DAD2F}"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546DD946-FBD5-42F1-BF5C-7501985B33E1}">
      <dgm:prSet/>
      <dgm:spPr/>
      <dgm:t>
        <a:bodyPr/>
        <a:lstStyle/>
        <a:p>
          <a:pPr algn="just" rtl="0"/>
          <a:r>
            <a:rPr lang="es-CR" b="0" dirty="0"/>
            <a:t>Rentas en dinero o en especie  obtenidas por cesión a terceros de fondos propios. </a:t>
          </a:r>
          <a:endParaRPr lang="es-CR" dirty="0"/>
        </a:p>
      </dgm:t>
    </dgm:pt>
    <dgm:pt modelId="{983FEF66-D7B3-4E20-9E7D-7627405D879F}" type="parTrans" cxnId="{7C77D0C3-ADEB-4F09-B01E-508FD35E1C80}">
      <dgm:prSet/>
      <dgm:spPr/>
      <dgm:t>
        <a:bodyPr/>
        <a:lstStyle/>
        <a:p>
          <a:pPr algn="just"/>
          <a:endParaRPr lang="en-US"/>
        </a:p>
      </dgm:t>
    </dgm:pt>
    <dgm:pt modelId="{8B9DB756-0BCD-4C67-9B18-1871A64AEEA0}" type="sibTrans" cxnId="{7C77D0C3-ADEB-4F09-B01E-508FD35E1C80}">
      <dgm:prSet/>
      <dgm:spPr/>
      <dgm:t>
        <a:bodyPr/>
        <a:lstStyle/>
        <a:p>
          <a:pPr algn="just"/>
          <a:endParaRPr lang="en-US"/>
        </a:p>
      </dgm:t>
    </dgm:pt>
    <dgm:pt modelId="{7C3DCD9F-E7AC-496A-A463-96926821FDF9}">
      <dgm:prSet/>
      <dgm:spPr/>
      <dgm:t>
        <a:bodyPr/>
        <a:lstStyle/>
        <a:p>
          <a:pPr algn="just" rtl="0"/>
          <a:r>
            <a:rPr lang="es-CR" b="0" dirty="0"/>
            <a:t>Rentas obtenidas por arrendamiento, subarrendamiento, constitución o cesión de derechos de uso o goce de bienes muebles.</a:t>
          </a:r>
          <a:endParaRPr lang="es-CR" dirty="0"/>
        </a:p>
      </dgm:t>
    </dgm:pt>
    <dgm:pt modelId="{25925E25-09C5-49C5-8DAC-B1FCB81A29EE}" type="parTrans" cxnId="{3F2C0A4E-3D47-4881-95B4-AC4271BD4B70}">
      <dgm:prSet/>
      <dgm:spPr/>
      <dgm:t>
        <a:bodyPr/>
        <a:lstStyle/>
        <a:p>
          <a:pPr algn="just"/>
          <a:endParaRPr lang="en-US"/>
        </a:p>
      </dgm:t>
    </dgm:pt>
    <dgm:pt modelId="{4EEF54F0-105F-42C3-8960-ED9BB63B6D73}" type="sibTrans" cxnId="{3F2C0A4E-3D47-4881-95B4-AC4271BD4B70}">
      <dgm:prSet/>
      <dgm:spPr/>
      <dgm:t>
        <a:bodyPr/>
        <a:lstStyle/>
        <a:p>
          <a:pPr algn="just"/>
          <a:endParaRPr lang="en-US"/>
        </a:p>
      </dgm:t>
    </dgm:pt>
    <dgm:pt modelId="{5F7E9D53-C9E9-4368-A219-973686CFE5BC}">
      <dgm:prSet/>
      <dgm:spPr/>
      <dgm:t>
        <a:bodyPr/>
        <a:lstStyle/>
        <a:p>
          <a:pPr algn="just" rtl="0"/>
          <a:r>
            <a:rPr lang="es-CR" b="0" dirty="0"/>
            <a:t>Planes de beneficio del Régimen Obligatorio de Pensiones, FCL y los beneficiarios de los planes de pensiones voluntarios (Salvo cuando tributen conforme al Título II).</a:t>
          </a:r>
          <a:endParaRPr lang="es-CR" b="1" dirty="0"/>
        </a:p>
      </dgm:t>
    </dgm:pt>
    <dgm:pt modelId="{82BF9355-A9DF-4FE9-B1BD-76DE5364ED07}" type="parTrans" cxnId="{9520B844-5157-4713-B56C-58AB8D203C26}">
      <dgm:prSet/>
      <dgm:spPr/>
      <dgm:t>
        <a:bodyPr/>
        <a:lstStyle/>
        <a:p>
          <a:pPr algn="just"/>
          <a:endParaRPr lang="en-US"/>
        </a:p>
      </dgm:t>
    </dgm:pt>
    <dgm:pt modelId="{E12B6571-9985-440F-ACA9-AEE97A71619A}" type="sibTrans" cxnId="{9520B844-5157-4713-B56C-58AB8D203C26}">
      <dgm:prSet/>
      <dgm:spPr/>
      <dgm:t>
        <a:bodyPr/>
        <a:lstStyle/>
        <a:p>
          <a:pPr algn="just"/>
          <a:endParaRPr lang="en-US"/>
        </a:p>
      </dgm:t>
    </dgm:pt>
    <dgm:pt modelId="{DA0B8AD4-9580-4996-A3E1-0DB732C55F2D}">
      <dgm:prSet/>
      <dgm:spPr/>
      <dgm:t>
        <a:bodyPr/>
        <a:lstStyle/>
        <a:p>
          <a:pPr algn="just" rtl="0"/>
          <a:r>
            <a:rPr lang="es-CR" b="1" dirty="0"/>
            <a:t>Distribuciones de renta disponible, en la forma de dividendos, participaciones sociales, y distribución de excedentes de cooperativas y asociaciones solidaristas, y toda clase de asimilable a dividendos.</a:t>
          </a:r>
        </a:p>
      </dgm:t>
    </dgm:pt>
    <dgm:pt modelId="{E7F474A7-57E2-4255-A742-136E7C815ECF}" type="parTrans" cxnId="{5CE8DDD1-4215-45DB-B5E2-3A9462BACA04}">
      <dgm:prSet/>
      <dgm:spPr/>
      <dgm:t>
        <a:bodyPr/>
        <a:lstStyle/>
        <a:p>
          <a:pPr algn="just"/>
          <a:endParaRPr lang="en-US"/>
        </a:p>
      </dgm:t>
    </dgm:pt>
    <dgm:pt modelId="{1ECB126E-56E7-4360-92D1-BB91AC1725B2}" type="sibTrans" cxnId="{5CE8DDD1-4215-45DB-B5E2-3A9462BACA04}">
      <dgm:prSet/>
      <dgm:spPr/>
      <dgm:t>
        <a:bodyPr/>
        <a:lstStyle/>
        <a:p>
          <a:pPr algn="just"/>
          <a:endParaRPr lang="en-US"/>
        </a:p>
      </dgm:t>
    </dgm:pt>
    <dgm:pt modelId="{ABEE1BD8-A26E-4D7E-B135-C0FE434A6FCA}">
      <dgm:prSet custT="1"/>
      <dgm:spPr>
        <a:solidFill>
          <a:srgbClr val="002560"/>
        </a:solidFill>
        <a:ln>
          <a:solidFill>
            <a:srgbClr val="002560"/>
          </a:solidFill>
        </a:ln>
      </dgm:spPr>
      <dgm:t>
        <a:bodyPr/>
        <a:lstStyle/>
        <a:p>
          <a:pPr algn="just" rtl="0"/>
          <a:r>
            <a:rPr lang="es-CR" sz="2500" b="1" dirty="0"/>
            <a:t>2. Las rentas del capital mobiliario comprenden</a:t>
          </a:r>
          <a:r>
            <a:rPr lang="es-CR" sz="2300" b="0" dirty="0"/>
            <a:t>: </a:t>
          </a:r>
          <a:endParaRPr lang="es-CR" sz="2300" dirty="0"/>
        </a:p>
      </dgm:t>
    </dgm:pt>
    <dgm:pt modelId="{9935AFCA-8239-494B-9DB3-FE4C59CEDF23}" type="sibTrans" cxnId="{ABC81D31-1FCB-4C30-B8DF-4FCC35D26ABA}">
      <dgm:prSet/>
      <dgm:spPr/>
      <dgm:t>
        <a:bodyPr/>
        <a:lstStyle/>
        <a:p>
          <a:pPr algn="just"/>
          <a:endParaRPr lang="en-US"/>
        </a:p>
      </dgm:t>
    </dgm:pt>
    <dgm:pt modelId="{370D468E-AE9F-420B-94B4-55EAC76A8E1F}" type="parTrans" cxnId="{ABC81D31-1FCB-4C30-B8DF-4FCC35D26ABA}">
      <dgm:prSet/>
      <dgm:spPr/>
      <dgm:t>
        <a:bodyPr/>
        <a:lstStyle/>
        <a:p>
          <a:pPr algn="just"/>
          <a:endParaRPr lang="en-US"/>
        </a:p>
      </dgm:t>
    </dgm:pt>
    <dgm:pt modelId="{681F5005-4D31-4FB8-B956-2DA1411860B1}" type="pres">
      <dgm:prSet presAssocID="{37AEF552-551F-45F9-8C1D-0987D32DAD2F}" presName="Name0" presStyleCnt="0">
        <dgm:presLayoutVars>
          <dgm:dir/>
          <dgm:animLvl val="lvl"/>
          <dgm:resizeHandles val="exact"/>
        </dgm:presLayoutVars>
      </dgm:prSet>
      <dgm:spPr/>
    </dgm:pt>
    <dgm:pt modelId="{4B346126-20D7-4363-AA10-F5164B911160}" type="pres">
      <dgm:prSet presAssocID="{ABEE1BD8-A26E-4D7E-B135-C0FE434A6FCA}" presName="composite" presStyleCnt="0"/>
      <dgm:spPr/>
    </dgm:pt>
    <dgm:pt modelId="{0D9D25AE-3531-4CF4-B0C0-8C411B5EE02E}" type="pres">
      <dgm:prSet presAssocID="{ABEE1BD8-A26E-4D7E-B135-C0FE434A6FCA}" presName="parTx" presStyleLbl="alignNode1" presStyleIdx="0" presStyleCnt="1">
        <dgm:presLayoutVars>
          <dgm:chMax val="0"/>
          <dgm:chPref val="0"/>
          <dgm:bulletEnabled val="1"/>
        </dgm:presLayoutVars>
      </dgm:prSet>
      <dgm:spPr/>
    </dgm:pt>
    <dgm:pt modelId="{DB15124B-02FA-4AB4-803E-4444ADB4D6E3}" type="pres">
      <dgm:prSet presAssocID="{ABEE1BD8-A26E-4D7E-B135-C0FE434A6FCA}" presName="desTx" presStyleLbl="alignAccFollowNode1" presStyleIdx="0" presStyleCnt="1">
        <dgm:presLayoutVars>
          <dgm:bulletEnabled val="1"/>
        </dgm:presLayoutVars>
      </dgm:prSet>
      <dgm:spPr/>
    </dgm:pt>
  </dgm:ptLst>
  <dgm:cxnLst>
    <dgm:cxn modelId="{AA8E4503-92E8-4453-B734-D4467D539216}" type="presOf" srcId="{7C3DCD9F-E7AC-496A-A463-96926821FDF9}" destId="{DB15124B-02FA-4AB4-803E-4444ADB4D6E3}" srcOrd="0" destOrd="1" presId="urn:microsoft.com/office/officeart/2005/8/layout/hList1"/>
    <dgm:cxn modelId="{478EE00E-C6A4-413A-B4C6-351CD8483974}" type="presOf" srcId="{37AEF552-551F-45F9-8C1D-0987D32DAD2F}" destId="{681F5005-4D31-4FB8-B956-2DA1411860B1}" srcOrd="0" destOrd="0" presId="urn:microsoft.com/office/officeart/2005/8/layout/hList1"/>
    <dgm:cxn modelId="{7285A217-1483-4DF1-AD42-344D934908CC}" type="presOf" srcId="{DA0B8AD4-9580-4996-A3E1-0DB732C55F2D}" destId="{DB15124B-02FA-4AB4-803E-4444ADB4D6E3}" srcOrd="0" destOrd="3" presId="urn:microsoft.com/office/officeart/2005/8/layout/hList1"/>
    <dgm:cxn modelId="{ABC81D31-1FCB-4C30-B8DF-4FCC35D26ABA}" srcId="{37AEF552-551F-45F9-8C1D-0987D32DAD2F}" destId="{ABEE1BD8-A26E-4D7E-B135-C0FE434A6FCA}" srcOrd="0" destOrd="0" parTransId="{370D468E-AE9F-420B-94B4-55EAC76A8E1F}" sibTransId="{9935AFCA-8239-494B-9DB3-FE4C59CEDF23}"/>
    <dgm:cxn modelId="{189C3C35-B1CF-47FC-AE06-324A55723A12}" type="presOf" srcId="{546DD946-FBD5-42F1-BF5C-7501985B33E1}" destId="{DB15124B-02FA-4AB4-803E-4444ADB4D6E3}" srcOrd="0" destOrd="0" presId="urn:microsoft.com/office/officeart/2005/8/layout/hList1"/>
    <dgm:cxn modelId="{9520B844-5157-4713-B56C-58AB8D203C26}" srcId="{ABEE1BD8-A26E-4D7E-B135-C0FE434A6FCA}" destId="{5F7E9D53-C9E9-4368-A219-973686CFE5BC}" srcOrd="2" destOrd="0" parTransId="{82BF9355-A9DF-4FE9-B1BD-76DE5364ED07}" sibTransId="{E12B6571-9985-440F-ACA9-AEE97A71619A}"/>
    <dgm:cxn modelId="{3F2C0A4E-3D47-4881-95B4-AC4271BD4B70}" srcId="{ABEE1BD8-A26E-4D7E-B135-C0FE434A6FCA}" destId="{7C3DCD9F-E7AC-496A-A463-96926821FDF9}" srcOrd="1" destOrd="0" parTransId="{25925E25-09C5-49C5-8DAC-B1FCB81A29EE}" sibTransId="{4EEF54F0-105F-42C3-8960-ED9BB63B6D73}"/>
    <dgm:cxn modelId="{7C77D0C3-ADEB-4F09-B01E-508FD35E1C80}" srcId="{ABEE1BD8-A26E-4D7E-B135-C0FE434A6FCA}" destId="{546DD946-FBD5-42F1-BF5C-7501985B33E1}" srcOrd="0" destOrd="0" parTransId="{983FEF66-D7B3-4E20-9E7D-7627405D879F}" sibTransId="{8B9DB756-0BCD-4C67-9B18-1871A64AEEA0}"/>
    <dgm:cxn modelId="{CA9FDCCF-2BF0-456C-9D13-999331AA934A}" type="presOf" srcId="{ABEE1BD8-A26E-4D7E-B135-C0FE434A6FCA}" destId="{0D9D25AE-3531-4CF4-B0C0-8C411B5EE02E}" srcOrd="0" destOrd="0" presId="urn:microsoft.com/office/officeart/2005/8/layout/hList1"/>
    <dgm:cxn modelId="{5CE8DDD1-4215-45DB-B5E2-3A9462BACA04}" srcId="{ABEE1BD8-A26E-4D7E-B135-C0FE434A6FCA}" destId="{DA0B8AD4-9580-4996-A3E1-0DB732C55F2D}" srcOrd="3" destOrd="0" parTransId="{E7F474A7-57E2-4255-A742-136E7C815ECF}" sibTransId="{1ECB126E-56E7-4360-92D1-BB91AC1725B2}"/>
    <dgm:cxn modelId="{3A1D37FB-E12B-42D8-A60A-9044D4989E7B}" type="presOf" srcId="{5F7E9D53-C9E9-4368-A219-973686CFE5BC}" destId="{DB15124B-02FA-4AB4-803E-4444ADB4D6E3}" srcOrd="0" destOrd="2" presId="urn:microsoft.com/office/officeart/2005/8/layout/hList1"/>
    <dgm:cxn modelId="{D57347F7-B3BA-402B-98AA-1DA36A294F0D}" type="presParOf" srcId="{681F5005-4D31-4FB8-B956-2DA1411860B1}" destId="{4B346126-20D7-4363-AA10-F5164B911160}" srcOrd="0" destOrd="0" presId="urn:microsoft.com/office/officeart/2005/8/layout/hList1"/>
    <dgm:cxn modelId="{37D37808-CB59-4C8D-AFCF-49A36832DAF8}" type="presParOf" srcId="{4B346126-20D7-4363-AA10-F5164B911160}" destId="{0D9D25AE-3531-4CF4-B0C0-8C411B5EE02E}" srcOrd="0" destOrd="0" presId="urn:microsoft.com/office/officeart/2005/8/layout/hList1"/>
    <dgm:cxn modelId="{5B94FE90-0B5E-48EA-A22C-854402F0D88A}" type="presParOf" srcId="{4B346126-20D7-4363-AA10-F5164B911160}" destId="{DB15124B-02FA-4AB4-803E-4444ADB4D6E3}"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063C948-A14F-4200-B105-628A74DE680C}" type="doc">
      <dgm:prSet loTypeId="urn:microsoft.com/office/officeart/2005/8/layout/architecture" loCatId="hierarchy" qsTypeId="urn:microsoft.com/office/officeart/2005/8/quickstyle/simple1" qsCatId="simple" csTypeId="urn:microsoft.com/office/officeart/2005/8/colors/accent5_4" csCatId="accent5" phldr="1"/>
      <dgm:spPr/>
      <dgm:t>
        <a:bodyPr/>
        <a:lstStyle/>
        <a:p>
          <a:endParaRPr lang="en-US"/>
        </a:p>
      </dgm:t>
    </dgm:pt>
    <dgm:pt modelId="{11F71628-074F-49CA-9F5A-253945BAA791}">
      <dgm:prSet custT="1"/>
      <dgm:spPr/>
      <dgm:t>
        <a:bodyPr/>
        <a:lstStyle/>
        <a:p>
          <a:pPr algn="ctr" rtl="0"/>
          <a:r>
            <a:rPr lang="es-CR" sz="2500" b="0" dirty="0"/>
            <a:t>Renta bruta = el importe total de la contraprestación</a:t>
          </a:r>
          <a:endParaRPr lang="es-CR" sz="2500" dirty="0"/>
        </a:p>
      </dgm:t>
    </dgm:pt>
    <dgm:pt modelId="{FA748CC2-F99D-46AE-9796-B858C500162E}" type="parTrans" cxnId="{958269DA-2132-420D-A0B4-584EFFD58DCE}">
      <dgm:prSet/>
      <dgm:spPr/>
      <dgm:t>
        <a:bodyPr/>
        <a:lstStyle/>
        <a:p>
          <a:endParaRPr lang="en-US" sz="2500"/>
        </a:p>
      </dgm:t>
    </dgm:pt>
    <dgm:pt modelId="{31044FBD-BE8C-471C-9891-6A3876C78600}" type="sibTrans" cxnId="{958269DA-2132-420D-A0B4-584EFFD58DCE}">
      <dgm:prSet/>
      <dgm:spPr/>
      <dgm:t>
        <a:bodyPr/>
        <a:lstStyle/>
        <a:p>
          <a:endParaRPr lang="en-US" sz="2500"/>
        </a:p>
      </dgm:t>
    </dgm:pt>
    <dgm:pt modelId="{E7796125-5B49-4E62-AC42-9D8489C7B2B1}">
      <dgm:prSet custT="1"/>
      <dgm:spPr/>
      <dgm:t>
        <a:bodyPr/>
        <a:lstStyle/>
        <a:p>
          <a:pPr algn="ctr" rtl="0"/>
          <a:r>
            <a:rPr lang="es-CR" sz="2500" b="1" dirty="0"/>
            <a:t>Reducciones:</a:t>
          </a:r>
        </a:p>
        <a:p>
          <a:pPr algn="ctr" rtl="0"/>
          <a:r>
            <a:rPr lang="es-CR" sz="2500" b="0" dirty="0"/>
            <a:t>Deducción de gastos el contribuyente aplicará una reducción del 15% del ingreso bruto</a:t>
          </a:r>
        </a:p>
        <a:p>
          <a:pPr algn="ctr"/>
          <a:r>
            <a:rPr lang="es-CR" sz="2500" b="0" dirty="0"/>
            <a:t> Los fondos de inversión inmobiliaria aplicarán una reducción del </a:t>
          </a:r>
          <a:r>
            <a:rPr lang="en-US" sz="2500" b="0" dirty="0"/>
            <a:t>20%</a:t>
          </a:r>
          <a:endParaRPr lang="es-CR" sz="2500" dirty="0"/>
        </a:p>
      </dgm:t>
    </dgm:pt>
    <dgm:pt modelId="{6ADCB9CB-85D4-4C28-B108-50B725D83B4F}" type="parTrans" cxnId="{EAEC2828-F7CE-4DF8-8E02-DE8C0EE50508}">
      <dgm:prSet/>
      <dgm:spPr/>
      <dgm:t>
        <a:bodyPr/>
        <a:lstStyle/>
        <a:p>
          <a:endParaRPr lang="en-US" sz="2500"/>
        </a:p>
      </dgm:t>
    </dgm:pt>
    <dgm:pt modelId="{36C0039D-FAE8-4A3C-B735-7FA1DA29D78B}" type="sibTrans" cxnId="{EAEC2828-F7CE-4DF8-8E02-DE8C0EE50508}">
      <dgm:prSet/>
      <dgm:spPr/>
      <dgm:t>
        <a:bodyPr/>
        <a:lstStyle/>
        <a:p>
          <a:endParaRPr lang="en-US" sz="2500"/>
        </a:p>
      </dgm:t>
    </dgm:pt>
    <dgm:pt modelId="{5708EE8A-E8D9-420F-8C6A-E47D32A15FC5}">
      <dgm:prSet custT="1"/>
      <dgm:spPr/>
      <dgm:t>
        <a:bodyPr/>
        <a:lstStyle/>
        <a:p>
          <a:pPr algn="ctr" rtl="0"/>
          <a:r>
            <a:rPr lang="es-CR" sz="2500" b="0" dirty="0"/>
            <a:t>Renta imponible del capital inmobiliario = diferencia entre la renta bruta y gastos deducibles</a:t>
          </a:r>
          <a:endParaRPr lang="es-CR" sz="2500" dirty="0"/>
        </a:p>
      </dgm:t>
    </dgm:pt>
    <dgm:pt modelId="{625E77C0-14F1-42F6-B250-9EC7746FC10B}" type="sibTrans" cxnId="{6D4F22D9-6A7F-4FB6-B9A6-848545163E14}">
      <dgm:prSet/>
      <dgm:spPr/>
      <dgm:t>
        <a:bodyPr/>
        <a:lstStyle/>
        <a:p>
          <a:endParaRPr lang="en-US" sz="2500"/>
        </a:p>
      </dgm:t>
    </dgm:pt>
    <dgm:pt modelId="{11A334E1-AFB3-479C-BFB0-CFD22994B648}" type="parTrans" cxnId="{6D4F22D9-6A7F-4FB6-B9A6-848545163E14}">
      <dgm:prSet/>
      <dgm:spPr/>
      <dgm:t>
        <a:bodyPr/>
        <a:lstStyle/>
        <a:p>
          <a:endParaRPr lang="en-US" sz="2500"/>
        </a:p>
      </dgm:t>
    </dgm:pt>
    <dgm:pt modelId="{7A436F85-EBC0-40FB-ADCA-8C5B6DFC27EC}" type="pres">
      <dgm:prSet presAssocID="{3063C948-A14F-4200-B105-628A74DE680C}" presName="Name0" presStyleCnt="0">
        <dgm:presLayoutVars>
          <dgm:chPref val="1"/>
          <dgm:dir/>
          <dgm:animOne val="branch"/>
          <dgm:animLvl val="lvl"/>
          <dgm:resizeHandles/>
        </dgm:presLayoutVars>
      </dgm:prSet>
      <dgm:spPr/>
    </dgm:pt>
    <dgm:pt modelId="{C0FDA58B-24C6-4421-8451-3249191D0540}" type="pres">
      <dgm:prSet presAssocID="{5708EE8A-E8D9-420F-8C6A-E47D32A15FC5}" presName="vertOne" presStyleCnt="0"/>
      <dgm:spPr/>
    </dgm:pt>
    <dgm:pt modelId="{BEC33BFF-860A-4748-BAFE-C555205C00B7}" type="pres">
      <dgm:prSet presAssocID="{5708EE8A-E8D9-420F-8C6A-E47D32A15FC5}" presName="txOne" presStyleLbl="node0" presStyleIdx="0" presStyleCnt="3">
        <dgm:presLayoutVars>
          <dgm:chPref val="3"/>
        </dgm:presLayoutVars>
      </dgm:prSet>
      <dgm:spPr/>
    </dgm:pt>
    <dgm:pt modelId="{6DC26B97-089D-4A55-8607-787A81410930}" type="pres">
      <dgm:prSet presAssocID="{5708EE8A-E8D9-420F-8C6A-E47D32A15FC5}" presName="horzOne" presStyleCnt="0"/>
      <dgm:spPr/>
    </dgm:pt>
    <dgm:pt modelId="{6B68E8A2-A639-4652-B9D7-6779372C714E}" type="pres">
      <dgm:prSet presAssocID="{625E77C0-14F1-42F6-B250-9EC7746FC10B}" presName="sibSpaceOne" presStyleCnt="0"/>
      <dgm:spPr/>
    </dgm:pt>
    <dgm:pt modelId="{548AD8B8-2EE6-4249-9FB2-649C0C924254}" type="pres">
      <dgm:prSet presAssocID="{11F71628-074F-49CA-9F5A-253945BAA791}" presName="vertOne" presStyleCnt="0"/>
      <dgm:spPr/>
    </dgm:pt>
    <dgm:pt modelId="{020D215A-9DEC-4DD4-AAAE-E6C397DE505D}" type="pres">
      <dgm:prSet presAssocID="{11F71628-074F-49CA-9F5A-253945BAA791}" presName="txOne" presStyleLbl="node0" presStyleIdx="1" presStyleCnt="3" custScaleX="136777">
        <dgm:presLayoutVars>
          <dgm:chPref val="3"/>
        </dgm:presLayoutVars>
      </dgm:prSet>
      <dgm:spPr/>
    </dgm:pt>
    <dgm:pt modelId="{F1AE8531-8051-4FB8-AB2B-D2C018F8182C}" type="pres">
      <dgm:prSet presAssocID="{11F71628-074F-49CA-9F5A-253945BAA791}" presName="horzOne" presStyleCnt="0"/>
      <dgm:spPr/>
    </dgm:pt>
    <dgm:pt modelId="{C4ADAFA5-E716-47B9-94B3-DF4ECD2B0C52}" type="pres">
      <dgm:prSet presAssocID="{31044FBD-BE8C-471C-9891-6A3876C78600}" presName="sibSpaceOne" presStyleCnt="0"/>
      <dgm:spPr/>
    </dgm:pt>
    <dgm:pt modelId="{6219B3D5-BB4D-48EF-8A4E-A8CDDBB14DA3}" type="pres">
      <dgm:prSet presAssocID="{E7796125-5B49-4E62-AC42-9D8489C7B2B1}" presName="vertOne" presStyleCnt="0"/>
      <dgm:spPr/>
    </dgm:pt>
    <dgm:pt modelId="{21ED503B-C362-439E-AFF3-179609D050CF}" type="pres">
      <dgm:prSet presAssocID="{E7796125-5B49-4E62-AC42-9D8489C7B2B1}" presName="txOne" presStyleLbl="node0" presStyleIdx="2" presStyleCnt="3" custScaleX="118162" custLinFactNeighborY="-273">
        <dgm:presLayoutVars>
          <dgm:chPref val="3"/>
        </dgm:presLayoutVars>
      </dgm:prSet>
      <dgm:spPr/>
    </dgm:pt>
    <dgm:pt modelId="{410A5D31-F6BA-4714-B59D-E4C0297E685C}" type="pres">
      <dgm:prSet presAssocID="{E7796125-5B49-4E62-AC42-9D8489C7B2B1}" presName="horzOne" presStyleCnt="0"/>
      <dgm:spPr/>
    </dgm:pt>
  </dgm:ptLst>
  <dgm:cxnLst>
    <dgm:cxn modelId="{A1DCEE26-5846-43BD-8775-E80B3CE24BE3}" type="presOf" srcId="{11F71628-074F-49CA-9F5A-253945BAA791}" destId="{020D215A-9DEC-4DD4-AAAE-E6C397DE505D}" srcOrd="0" destOrd="0" presId="urn:microsoft.com/office/officeart/2005/8/layout/architecture"/>
    <dgm:cxn modelId="{EAEC2828-F7CE-4DF8-8E02-DE8C0EE50508}" srcId="{3063C948-A14F-4200-B105-628A74DE680C}" destId="{E7796125-5B49-4E62-AC42-9D8489C7B2B1}" srcOrd="2" destOrd="0" parTransId="{6ADCB9CB-85D4-4C28-B108-50B725D83B4F}" sibTransId="{36C0039D-FAE8-4A3C-B735-7FA1DA29D78B}"/>
    <dgm:cxn modelId="{843FA128-9D36-4CB7-9516-2B29D7807CC7}" type="presOf" srcId="{5708EE8A-E8D9-420F-8C6A-E47D32A15FC5}" destId="{BEC33BFF-860A-4748-BAFE-C555205C00B7}" srcOrd="0" destOrd="0" presId="urn:microsoft.com/office/officeart/2005/8/layout/architecture"/>
    <dgm:cxn modelId="{92B92A5B-D37F-4958-9E3C-647255D32A8D}" type="presOf" srcId="{E7796125-5B49-4E62-AC42-9D8489C7B2B1}" destId="{21ED503B-C362-439E-AFF3-179609D050CF}" srcOrd="0" destOrd="0" presId="urn:microsoft.com/office/officeart/2005/8/layout/architecture"/>
    <dgm:cxn modelId="{6D4F22D9-6A7F-4FB6-B9A6-848545163E14}" srcId="{3063C948-A14F-4200-B105-628A74DE680C}" destId="{5708EE8A-E8D9-420F-8C6A-E47D32A15FC5}" srcOrd="0" destOrd="0" parTransId="{11A334E1-AFB3-479C-BFB0-CFD22994B648}" sibTransId="{625E77C0-14F1-42F6-B250-9EC7746FC10B}"/>
    <dgm:cxn modelId="{958269DA-2132-420D-A0B4-584EFFD58DCE}" srcId="{3063C948-A14F-4200-B105-628A74DE680C}" destId="{11F71628-074F-49CA-9F5A-253945BAA791}" srcOrd="1" destOrd="0" parTransId="{FA748CC2-F99D-46AE-9796-B858C500162E}" sibTransId="{31044FBD-BE8C-471C-9891-6A3876C78600}"/>
    <dgm:cxn modelId="{0598D7F9-F49B-4C50-993E-367F25710A95}" type="presOf" srcId="{3063C948-A14F-4200-B105-628A74DE680C}" destId="{7A436F85-EBC0-40FB-ADCA-8C5B6DFC27EC}" srcOrd="0" destOrd="0" presId="urn:microsoft.com/office/officeart/2005/8/layout/architecture"/>
    <dgm:cxn modelId="{9C481FA5-D400-4A15-A3C0-FA41AE475B3A}" type="presParOf" srcId="{7A436F85-EBC0-40FB-ADCA-8C5B6DFC27EC}" destId="{C0FDA58B-24C6-4421-8451-3249191D0540}" srcOrd="0" destOrd="0" presId="urn:microsoft.com/office/officeart/2005/8/layout/architecture"/>
    <dgm:cxn modelId="{74D6CE23-1D2F-4482-94FB-FBCF3AA129F2}" type="presParOf" srcId="{C0FDA58B-24C6-4421-8451-3249191D0540}" destId="{BEC33BFF-860A-4748-BAFE-C555205C00B7}" srcOrd="0" destOrd="0" presId="urn:microsoft.com/office/officeart/2005/8/layout/architecture"/>
    <dgm:cxn modelId="{2659EE83-0918-49CF-9FAA-EBCCA8D3DBC2}" type="presParOf" srcId="{C0FDA58B-24C6-4421-8451-3249191D0540}" destId="{6DC26B97-089D-4A55-8607-787A81410930}" srcOrd="1" destOrd="0" presId="urn:microsoft.com/office/officeart/2005/8/layout/architecture"/>
    <dgm:cxn modelId="{49D25921-25AD-4530-A03B-072CA6F4E33F}" type="presParOf" srcId="{7A436F85-EBC0-40FB-ADCA-8C5B6DFC27EC}" destId="{6B68E8A2-A639-4652-B9D7-6779372C714E}" srcOrd="1" destOrd="0" presId="urn:microsoft.com/office/officeart/2005/8/layout/architecture"/>
    <dgm:cxn modelId="{9CD0109E-CE3C-4ADF-B151-4DE8512418BD}" type="presParOf" srcId="{7A436F85-EBC0-40FB-ADCA-8C5B6DFC27EC}" destId="{548AD8B8-2EE6-4249-9FB2-649C0C924254}" srcOrd="2" destOrd="0" presId="urn:microsoft.com/office/officeart/2005/8/layout/architecture"/>
    <dgm:cxn modelId="{DD5F0C9F-E00C-4D70-8B5C-8A2F63742A38}" type="presParOf" srcId="{548AD8B8-2EE6-4249-9FB2-649C0C924254}" destId="{020D215A-9DEC-4DD4-AAAE-E6C397DE505D}" srcOrd="0" destOrd="0" presId="urn:microsoft.com/office/officeart/2005/8/layout/architecture"/>
    <dgm:cxn modelId="{C5C5B982-AA63-4EBD-B3B3-80DD623AD588}" type="presParOf" srcId="{548AD8B8-2EE6-4249-9FB2-649C0C924254}" destId="{F1AE8531-8051-4FB8-AB2B-D2C018F8182C}" srcOrd="1" destOrd="0" presId="urn:microsoft.com/office/officeart/2005/8/layout/architecture"/>
    <dgm:cxn modelId="{9CDE8667-9985-4494-91F8-38B76729E9E7}" type="presParOf" srcId="{7A436F85-EBC0-40FB-ADCA-8C5B6DFC27EC}" destId="{C4ADAFA5-E716-47B9-94B3-DF4ECD2B0C52}" srcOrd="3" destOrd="0" presId="urn:microsoft.com/office/officeart/2005/8/layout/architecture"/>
    <dgm:cxn modelId="{E48316CF-440C-43AC-8941-8306C4D6A0FB}" type="presParOf" srcId="{7A436F85-EBC0-40FB-ADCA-8C5B6DFC27EC}" destId="{6219B3D5-BB4D-48EF-8A4E-A8CDDBB14DA3}" srcOrd="4" destOrd="0" presId="urn:microsoft.com/office/officeart/2005/8/layout/architecture"/>
    <dgm:cxn modelId="{EC93468A-DD07-416B-B0D5-FFF1D3F9F2B0}" type="presParOf" srcId="{6219B3D5-BB4D-48EF-8A4E-A8CDDBB14DA3}" destId="{21ED503B-C362-439E-AFF3-179609D050CF}" srcOrd="0" destOrd="0" presId="urn:microsoft.com/office/officeart/2005/8/layout/architecture"/>
    <dgm:cxn modelId="{F8557D75-AC05-41FE-BBEA-BFFE0644374B}" type="presParOf" srcId="{6219B3D5-BB4D-48EF-8A4E-A8CDDBB14DA3}" destId="{410A5D31-F6BA-4714-B59D-E4C0297E685C}" srcOrd="1" destOrd="0" presId="urn:microsoft.com/office/officeart/2005/8/layout/architectur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6145ED0-3CDF-4BA7-8873-C4A6549E5643}"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11AD5955-343C-4A76-A4AC-88ED8C353791}">
      <dgm:prSet phldrT="[Text]" custT="1"/>
      <dgm:spPr/>
      <dgm:t>
        <a:bodyPr/>
        <a:lstStyle/>
        <a:p>
          <a:r>
            <a:rPr lang="en-US" sz="3000" dirty="0" err="1"/>
            <a:t>Supuesto</a:t>
          </a:r>
          <a:r>
            <a:rPr lang="en-US" sz="3000" dirty="0"/>
            <a:t> de </a:t>
          </a:r>
          <a:r>
            <a:rPr lang="en-US" sz="3000" dirty="0" err="1"/>
            <a:t>transmisión</a:t>
          </a:r>
          <a:r>
            <a:rPr lang="en-US" sz="3000" dirty="0"/>
            <a:t> </a:t>
          </a:r>
          <a:r>
            <a:rPr lang="en-US" sz="3000" dirty="0" err="1"/>
            <a:t>onerosa</a:t>
          </a:r>
          <a:endParaRPr lang="en-US" sz="3000" dirty="0"/>
        </a:p>
      </dgm:t>
    </dgm:pt>
    <dgm:pt modelId="{7D8B1A59-113E-4D84-86DE-F6D09E64B405}" type="parTrans" cxnId="{39100ECE-4FF9-476D-AB32-1CD710B3DCBE}">
      <dgm:prSet/>
      <dgm:spPr/>
      <dgm:t>
        <a:bodyPr/>
        <a:lstStyle/>
        <a:p>
          <a:endParaRPr lang="en-US" sz="3000"/>
        </a:p>
      </dgm:t>
    </dgm:pt>
    <dgm:pt modelId="{92BB4E04-F674-42E0-8702-418F87D8D806}" type="sibTrans" cxnId="{39100ECE-4FF9-476D-AB32-1CD710B3DCBE}">
      <dgm:prSet/>
      <dgm:spPr/>
      <dgm:t>
        <a:bodyPr/>
        <a:lstStyle/>
        <a:p>
          <a:endParaRPr lang="en-US" sz="3000"/>
        </a:p>
      </dgm:t>
    </dgm:pt>
    <dgm:pt modelId="{EBE9FAF0-2112-4CEC-A197-061BCACCCCC0}">
      <dgm:prSet phldrT="[Text]" custT="1"/>
      <dgm:spPr>
        <a:solidFill>
          <a:schemeClr val="accent3">
            <a:lumMod val="40000"/>
            <a:lumOff val="60000"/>
            <a:alpha val="90000"/>
          </a:schemeClr>
        </a:solidFill>
      </dgm:spPr>
      <dgm:t>
        <a:bodyPr/>
        <a:lstStyle/>
        <a:p>
          <a:pPr algn="just"/>
          <a:r>
            <a:rPr lang="es-CR" sz="2700" dirty="0"/>
            <a:t>Diferencia entre los valores de adquisición y transmisión de los bienes o derechos.</a:t>
          </a:r>
          <a:endParaRPr lang="en-US" sz="2700" dirty="0"/>
        </a:p>
      </dgm:t>
    </dgm:pt>
    <dgm:pt modelId="{4B3ACF4A-0F6E-4423-AB6A-09C4D14D3745}" type="parTrans" cxnId="{5A797C35-C4F2-4330-B694-E8F8998F55F1}">
      <dgm:prSet/>
      <dgm:spPr/>
      <dgm:t>
        <a:bodyPr/>
        <a:lstStyle/>
        <a:p>
          <a:endParaRPr lang="en-US" sz="3000"/>
        </a:p>
      </dgm:t>
    </dgm:pt>
    <dgm:pt modelId="{47592BF6-B390-40B3-A9D3-6EB045A158BF}" type="sibTrans" cxnId="{5A797C35-C4F2-4330-B694-E8F8998F55F1}">
      <dgm:prSet/>
      <dgm:spPr/>
      <dgm:t>
        <a:bodyPr/>
        <a:lstStyle/>
        <a:p>
          <a:endParaRPr lang="en-US" sz="3000"/>
        </a:p>
      </dgm:t>
    </dgm:pt>
    <dgm:pt modelId="{21CFF347-EFCA-4035-8287-D0ABBA5C9A77}">
      <dgm:prSet phldrT="[Text]" custT="1"/>
      <dgm:spPr/>
      <dgm:t>
        <a:bodyPr/>
        <a:lstStyle/>
        <a:p>
          <a:r>
            <a:rPr lang="en-US" sz="3000" dirty="0" err="1"/>
            <a:t>Demás</a:t>
          </a:r>
          <a:r>
            <a:rPr lang="en-US" sz="3000" dirty="0"/>
            <a:t> </a:t>
          </a:r>
          <a:r>
            <a:rPr lang="en-US" sz="3000" dirty="0" err="1"/>
            <a:t>supuestos</a:t>
          </a:r>
          <a:endParaRPr lang="en-US" sz="3000" dirty="0"/>
        </a:p>
      </dgm:t>
    </dgm:pt>
    <dgm:pt modelId="{FFFBBD98-BF93-40D3-BDF1-6B789BCD2D84}" type="parTrans" cxnId="{56FD3ABA-1D59-4BA7-8AB8-0000DF9A45FA}">
      <dgm:prSet/>
      <dgm:spPr/>
      <dgm:t>
        <a:bodyPr/>
        <a:lstStyle/>
        <a:p>
          <a:endParaRPr lang="en-US" sz="3000"/>
        </a:p>
      </dgm:t>
    </dgm:pt>
    <dgm:pt modelId="{CF5D9862-11F0-4422-95FA-39A450E51B0E}" type="sibTrans" cxnId="{56FD3ABA-1D59-4BA7-8AB8-0000DF9A45FA}">
      <dgm:prSet/>
      <dgm:spPr/>
      <dgm:t>
        <a:bodyPr/>
        <a:lstStyle/>
        <a:p>
          <a:endParaRPr lang="en-US" sz="3000"/>
        </a:p>
      </dgm:t>
    </dgm:pt>
    <dgm:pt modelId="{58636F40-7AE4-4C03-835B-3E1FAE964473}">
      <dgm:prSet phldrT="[Text]" custT="1"/>
      <dgm:spPr>
        <a:solidFill>
          <a:schemeClr val="accent3">
            <a:lumMod val="40000"/>
            <a:lumOff val="60000"/>
            <a:alpha val="90000"/>
          </a:schemeClr>
        </a:solidFill>
      </dgm:spPr>
      <dgm:t>
        <a:bodyPr/>
        <a:lstStyle/>
        <a:p>
          <a:pPr algn="just"/>
          <a:r>
            <a:rPr lang="es-CR" sz="2700" dirty="0"/>
            <a:t>Valor de mercado de los bienes o derechos que se incorporen al activo o patrimonio del contribuyente</a:t>
          </a:r>
          <a:r>
            <a:rPr lang="es-CR" sz="3000" dirty="0"/>
            <a:t>.</a:t>
          </a:r>
          <a:endParaRPr lang="en-US" sz="3000" dirty="0"/>
        </a:p>
      </dgm:t>
    </dgm:pt>
    <dgm:pt modelId="{BF34FC83-B4B6-4C89-BFEE-3CC875B17227}" type="parTrans" cxnId="{B22226EC-8E18-4872-BA02-CAFBCFE329FC}">
      <dgm:prSet/>
      <dgm:spPr/>
      <dgm:t>
        <a:bodyPr/>
        <a:lstStyle/>
        <a:p>
          <a:endParaRPr lang="en-US" sz="3000"/>
        </a:p>
      </dgm:t>
    </dgm:pt>
    <dgm:pt modelId="{3D0455D2-BADE-4771-989F-F3C7CBD612CF}" type="sibTrans" cxnId="{B22226EC-8E18-4872-BA02-CAFBCFE329FC}">
      <dgm:prSet/>
      <dgm:spPr/>
      <dgm:t>
        <a:bodyPr/>
        <a:lstStyle/>
        <a:p>
          <a:endParaRPr lang="en-US" sz="3000"/>
        </a:p>
      </dgm:t>
    </dgm:pt>
    <dgm:pt modelId="{5DF68984-DD1D-4E07-9B0D-7D3A8344F000}" type="pres">
      <dgm:prSet presAssocID="{66145ED0-3CDF-4BA7-8873-C4A6549E5643}" presName="Name0" presStyleCnt="0">
        <dgm:presLayoutVars>
          <dgm:dir/>
          <dgm:animLvl val="lvl"/>
          <dgm:resizeHandles/>
        </dgm:presLayoutVars>
      </dgm:prSet>
      <dgm:spPr/>
    </dgm:pt>
    <dgm:pt modelId="{4BDF6306-B96E-48E6-B0DA-26F17AFB4941}" type="pres">
      <dgm:prSet presAssocID="{11AD5955-343C-4A76-A4AC-88ED8C353791}" presName="linNode" presStyleCnt="0"/>
      <dgm:spPr/>
    </dgm:pt>
    <dgm:pt modelId="{A4307321-9A04-4DBC-8E21-5D74E67E2B3F}" type="pres">
      <dgm:prSet presAssocID="{11AD5955-343C-4A76-A4AC-88ED8C353791}" presName="parentShp" presStyleLbl="node1" presStyleIdx="0" presStyleCnt="2">
        <dgm:presLayoutVars>
          <dgm:bulletEnabled val="1"/>
        </dgm:presLayoutVars>
      </dgm:prSet>
      <dgm:spPr/>
    </dgm:pt>
    <dgm:pt modelId="{32028C40-5114-4295-9646-07AF80D18747}" type="pres">
      <dgm:prSet presAssocID="{11AD5955-343C-4A76-A4AC-88ED8C353791}" presName="childShp" presStyleLbl="bgAccFollowNode1" presStyleIdx="0" presStyleCnt="2">
        <dgm:presLayoutVars>
          <dgm:bulletEnabled val="1"/>
        </dgm:presLayoutVars>
      </dgm:prSet>
      <dgm:spPr/>
    </dgm:pt>
    <dgm:pt modelId="{9FE357B1-9EAF-4298-992D-EE389C38A9C3}" type="pres">
      <dgm:prSet presAssocID="{92BB4E04-F674-42E0-8702-418F87D8D806}" presName="spacing" presStyleCnt="0"/>
      <dgm:spPr/>
    </dgm:pt>
    <dgm:pt modelId="{883990FC-2DF6-44BF-9184-9F174FE57291}" type="pres">
      <dgm:prSet presAssocID="{21CFF347-EFCA-4035-8287-D0ABBA5C9A77}" presName="linNode" presStyleCnt="0"/>
      <dgm:spPr/>
    </dgm:pt>
    <dgm:pt modelId="{85D962E7-E5E4-4AC4-B7A8-7372FCD4D8D3}" type="pres">
      <dgm:prSet presAssocID="{21CFF347-EFCA-4035-8287-D0ABBA5C9A77}" presName="parentShp" presStyleLbl="node1" presStyleIdx="1" presStyleCnt="2">
        <dgm:presLayoutVars>
          <dgm:bulletEnabled val="1"/>
        </dgm:presLayoutVars>
      </dgm:prSet>
      <dgm:spPr/>
    </dgm:pt>
    <dgm:pt modelId="{A589D268-84C8-4C84-A4C0-8E9738638110}" type="pres">
      <dgm:prSet presAssocID="{21CFF347-EFCA-4035-8287-D0ABBA5C9A77}" presName="childShp" presStyleLbl="bgAccFollowNode1" presStyleIdx="1" presStyleCnt="2">
        <dgm:presLayoutVars>
          <dgm:bulletEnabled val="1"/>
        </dgm:presLayoutVars>
      </dgm:prSet>
      <dgm:spPr/>
    </dgm:pt>
  </dgm:ptLst>
  <dgm:cxnLst>
    <dgm:cxn modelId="{893E3413-5C93-42AD-967A-97BCBC2A87A4}" type="presOf" srcId="{66145ED0-3CDF-4BA7-8873-C4A6549E5643}" destId="{5DF68984-DD1D-4E07-9B0D-7D3A8344F000}" srcOrd="0" destOrd="0" presId="urn:microsoft.com/office/officeart/2005/8/layout/vList6"/>
    <dgm:cxn modelId="{5A797C35-C4F2-4330-B694-E8F8998F55F1}" srcId="{11AD5955-343C-4A76-A4AC-88ED8C353791}" destId="{EBE9FAF0-2112-4CEC-A197-061BCACCCCC0}" srcOrd="0" destOrd="0" parTransId="{4B3ACF4A-0F6E-4423-AB6A-09C4D14D3745}" sibTransId="{47592BF6-B390-40B3-A9D3-6EB045A158BF}"/>
    <dgm:cxn modelId="{EF8F11A6-889D-4F1A-ACEC-7FBA095BFDA8}" type="presOf" srcId="{EBE9FAF0-2112-4CEC-A197-061BCACCCCC0}" destId="{32028C40-5114-4295-9646-07AF80D18747}" srcOrd="0" destOrd="0" presId="urn:microsoft.com/office/officeart/2005/8/layout/vList6"/>
    <dgm:cxn modelId="{56FD3ABA-1D59-4BA7-8AB8-0000DF9A45FA}" srcId="{66145ED0-3CDF-4BA7-8873-C4A6549E5643}" destId="{21CFF347-EFCA-4035-8287-D0ABBA5C9A77}" srcOrd="1" destOrd="0" parTransId="{FFFBBD98-BF93-40D3-BDF1-6B789BCD2D84}" sibTransId="{CF5D9862-11F0-4422-95FA-39A450E51B0E}"/>
    <dgm:cxn modelId="{8F213BC3-EEF6-461F-8B29-732D2DC020FD}" type="presOf" srcId="{11AD5955-343C-4A76-A4AC-88ED8C353791}" destId="{A4307321-9A04-4DBC-8E21-5D74E67E2B3F}" srcOrd="0" destOrd="0" presId="urn:microsoft.com/office/officeart/2005/8/layout/vList6"/>
    <dgm:cxn modelId="{39100ECE-4FF9-476D-AB32-1CD710B3DCBE}" srcId="{66145ED0-3CDF-4BA7-8873-C4A6549E5643}" destId="{11AD5955-343C-4A76-A4AC-88ED8C353791}" srcOrd="0" destOrd="0" parTransId="{7D8B1A59-113E-4D84-86DE-F6D09E64B405}" sibTransId="{92BB4E04-F674-42E0-8702-418F87D8D806}"/>
    <dgm:cxn modelId="{132D05D5-C077-4E1C-B5A5-D7A235026BBA}" type="presOf" srcId="{21CFF347-EFCA-4035-8287-D0ABBA5C9A77}" destId="{85D962E7-E5E4-4AC4-B7A8-7372FCD4D8D3}" srcOrd="0" destOrd="0" presId="urn:microsoft.com/office/officeart/2005/8/layout/vList6"/>
    <dgm:cxn modelId="{F30F9CE9-7952-4BDB-AAF5-D4301DFFC71A}" type="presOf" srcId="{58636F40-7AE4-4C03-835B-3E1FAE964473}" destId="{A589D268-84C8-4C84-A4C0-8E9738638110}" srcOrd="0" destOrd="0" presId="urn:microsoft.com/office/officeart/2005/8/layout/vList6"/>
    <dgm:cxn modelId="{B22226EC-8E18-4872-BA02-CAFBCFE329FC}" srcId="{21CFF347-EFCA-4035-8287-D0ABBA5C9A77}" destId="{58636F40-7AE4-4C03-835B-3E1FAE964473}" srcOrd="0" destOrd="0" parTransId="{BF34FC83-B4B6-4C89-BFEE-3CC875B17227}" sibTransId="{3D0455D2-BADE-4771-989F-F3C7CBD612CF}"/>
    <dgm:cxn modelId="{F5103283-D055-4F6E-B75E-A08B006C3C99}" type="presParOf" srcId="{5DF68984-DD1D-4E07-9B0D-7D3A8344F000}" destId="{4BDF6306-B96E-48E6-B0DA-26F17AFB4941}" srcOrd="0" destOrd="0" presId="urn:microsoft.com/office/officeart/2005/8/layout/vList6"/>
    <dgm:cxn modelId="{7139A82B-7DB0-4DFC-9F12-06CAD33EB86C}" type="presParOf" srcId="{4BDF6306-B96E-48E6-B0DA-26F17AFB4941}" destId="{A4307321-9A04-4DBC-8E21-5D74E67E2B3F}" srcOrd="0" destOrd="0" presId="urn:microsoft.com/office/officeart/2005/8/layout/vList6"/>
    <dgm:cxn modelId="{14A791CF-13CD-4B40-9728-8E8152814E16}" type="presParOf" srcId="{4BDF6306-B96E-48E6-B0DA-26F17AFB4941}" destId="{32028C40-5114-4295-9646-07AF80D18747}" srcOrd="1" destOrd="0" presId="urn:microsoft.com/office/officeart/2005/8/layout/vList6"/>
    <dgm:cxn modelId="{C8814FF0-17AD-42F5-A08A-8658A2B7879E}" type="presParOf" srcId="{5DF68984-DD1D-4E07-9B0D-7D3A8344F000}" destId="{9FE357B1-9EAF-4298-992D-EE389C38A9C3}" srcOrd="1" destOrd="0" presId="urn:microsoft.com/office/officeart/2005/8/layout/vList6"/>
    <dgm:cxn modelId="{856890E3-B1A8-44BD-90F9-D3EB2534C0F0}" type="presParOf" srcId="{5DF68984-DD1D-4E07-9B0D-7D3A8344F000}" destId="{883990FC-2DF6-44BF-9184-9F174FE57291}" srcOrd="2" destOrd="0" presId="urn:microsoft.com/office/officeart/2005/8/layout/vList6"/>
    <dgm:cxn modelId="{5EC5526C-8A6B-4C96-B70C-5627FCDB5C06}" type="presParOf" srcId="{883990FC-2DF6-44BF-9184-9F174FE57291}" destId="{85D962E7-E5E4-4AC4-B7A8-7372FCD4D8D3}" srcOrd="0" destOrd="0" presId="urn:microsoft.com/office/officeart/2005/8/layout/vList6"/>
    <dgm:cxn modelId="{E51C9D62-41D6-4113-842F-AF90E7F98BA5}" type="presParOf" srcId="{883990FC-2DF6-44BF-9184-9F174FE57291}" destId="{A589D268-84C8-4C84-A4C0-8E9738638110}"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5A164E3-A68F-4B61-A3D9-0EF4B4485782}" type="doc">
      <dgm:prSet loTypeId="urn:microsoft.com/office/officeart/2005/8/layout/process1" loCatId="process" qsTypeId="urn:microsoft.com/office/officeart/2005/8/quickstyle/simple1" qsCatId="simple" csTypeId="urn:microsoft.com/office/officeart/2005/8/colors/colorful1" csCatId="colorful" phldr="1"/>
      <dgm:spPr/>
      <dgm:t>
        <a:bodyPr/>
        <a:lstStyle/>
        <a:p>
          <a:endParaRPr lang="en-US"/>
        </a:p>
      </dgm:t>
    </dgm:pt>
    <dgm:pt modelId="{07027F5B-7BCC-4A14-9CB8-C420CB3C82BE}">
      <dgm:prSet/>
      <dgm:spPr/>
      <dgm:t>
        <a:bodyPr/>
        <a:lstStyle/>
        <a:p>
          <a:pPr algn="just" rtl="0"/>
          <a:r>
            <a:rPr lang="es-CR" b="0" dirty="0"/>
            <a:t>- Valor de adquisición: Importe real de la adquisición + costo inversiones y mejoras + gastos y tributos inherentes a la adquisición (sin intereses). </a:t>
          </a:r>
        </a:p>
        <a:p>
          <a:pPr algn="just" rtl="0"/>
          <a:r>
            <a:rPr lang="es-CR" b="0" dirty="0"/>
            <a:t>- En intangibles sin valor de adquisición se aplicará el valor en libros.</a:t>
          </a:r>
          <a:endParaRPr lang="es-CR" dirty="0"/>
        </a:p>
      </dgm:t>
    </dgm:pt>
    <dgm:pt modelId="{FA3FB7E1-37BE-4160-9AED-53662A1F1478}" type="parTrans" cxnId="{4041727C-2C96-4778-BE5C-2640719DD80E}">
      <dgm:prSet/>
      <dgm:spPr/>
      <dgm:t>
        <a:bodyPr/>
        <a:lstStyle/>
        <a:p>
          <a:endParaRPr lang="en-US"/>
        </a:p>
      </dgm:t>
    </dgm:pt>
    <dgm:pt modelId="{A87B98C1-F470-42A1-9523-D8D404EAE024}" type="sibTrans" cxnId="{4041727C-2C96-4778-BE5C-2640719DD80E}">
      <dgm:prSet/>
      <dgm:spPr/>
      <dgm:t>
        <a:bodyPr/>
        <a:lstStyle/>
        <a:p>
          <a:endParaRPr lang="en-US"/>
        </a:p>
      </dgm:t>
    </dgm:pt>
    <dgm:pt modelId="{92FAE7D4-F6AE-45E7-B016-5D9218A751B7}">
      <dgm:prSet/>
      <dgm:spPr>
        <a:solidFill>
          <a:srgbClr val="0076A8"/>
        </a:solidFill>
      </dgm:spPr>
      <dgm:t>
        <a:bodyPr/>
        <a:lstStyle/>
        <a:p>
          <a:pPr rtl="0"/>
          <a:r>
            <a:rPr lang="es-CR" b="0" dirty="0"/>
            <a:t>El valor de adquisición se actualizará de acuerdo con las disposiciones reglamentarias y de acuerdo con las variaciones indicadas por INEC.</a:t>
          </a:r>
        </a:p>
        <a:p>
          <a:pPr rtl="0"/>
          <a:r>
            <a:rPr lang="es-CR" b="0" dirty="0"/>
            <a:t>Fórmula para aplicación año a año: art. 36 </a:t>
          </a:r>
          <a:r>
            <a:rPr lang="es-CR" b="0" dirty="0" err="1"/>
            <a:t>Proy</a:t>
          </a:r>
          <a:r>
            <a:rPr lang="es-CR" b="0" dirty="0"/>
            <a:t>. </a:t>
          </a:r>
          <a:r>
            <a:rPr lang="es-CR" b="0" dirty="0" err="1"/>
            <a:t>Regl</a:t>
          </a:r>
          <a:r>
            <a:rPr lang="es-CR" b="0" dirty="0"/>
            <a:t>.</a:t>
          </a:r>
          <a:endParaRPr lang="es-CR" dirty="0"/>
        </a:p>
      </dgm:t>
    </dgm:pt>
    <dgm:pt modelId="{E702AB25-C6D6-4476-88C5-36CEB107A93C}" type="parTrans" cxnId="{00B6FB9E-80DD-4042-B621-3DCAF5EC394A}">
      <dgm:prSet/>
      <dgm:spPr/>
      <dgm:t>
        <a:bodyPr/>
        <a:lstStyle/>
        <a:p>
          <a:endParaRPr lang="en-US"/>
        </a:p>
      </dgm:t>
    </dgm:pt>
    <dgm:pt modelId="{10F73410-CD55-4FAE-9580-355930F8F834}" type="sibTrans" cxnId="{00B6FB9E-80DD-4042-B621-3DCAF5EC394A}">
      <dgm:prSet/>
      <dgm:spPr/>
      <dgm:t>
        <a:bodyPr/>
        <a:lstStyle/>
        <a:p>
          <a:endParaRPr lang="en-US"/>
        </a:p>
      </dgm:t>
    </dgm:pt>
    <dgm:pt modelId="{DCF585FF-9F3E-4F63-B60C-74746CE1C2AB}" type="pres">
      <dgm:prSet presAssocID="{E5A164E3-A68F-4B61-A3D9-0EF4B4485782}" presName="Name0" presStyleCnt="0">
        <dgm:presLayoutVars>
          <dgm:dir/>
          <dgm:resizeHandles val="exact"/>
        </dgm:presLayoutVars>
      </dgm:prSet>
      <dgm:spPr/>
    </dgm:pt>
    <dgm:pt modelId="{6CA9C80F-7BD7-4C54-8420-460620188FBD}" type="pres">
      <dgm:prSet presAssocID="{07027F5B-7BCC-4A14-9CB8-C420CB3C82BE}" presName="node" presStyleLbl="node1" presStyleIdx="0" presStyleCnt="2" custScaleY="120834">
        <dgm:presLayoutVars>
          <dgm:bulletEnabled val="1"/>
        </dgm:presLayoutVars>
      </dgm:prSet>
      <dgm:spPr/>
    </dgm:pt>
    <dgm:pt modelId="{D9A83E81-638F-4A16-9FCF-CBCA94E81557}" type="pres">
      <dgm:prSet presAssocID="{A87B98C1-F470-42A1-9523-D8D404EAE024}" presName="sibTrans" presStyleLbl="sibTrans2D1" presStyleIdx="0" presStyleCnt="1"/>
      <dgm:spPr/>
    </dgm:pt>
    <dgm:pt modelId="{2E30E7CD-8807-44E4-BE9F-861659BE9343}" type="pres">
      <dgm:prSet presAssocID="{A87B98C1-F470-42A1-9523-D8D404EAE024}" presName="connectorText" presStyleLbl="sibTrans2D1" presStyleIdx="0" presStyleCnt="1"/>
      <dgm:spPr/>
    </dgm:pt>
    <dgm:pt modelId="{16593770-1A0E-486F-9267-06B4BDA2A02B}" type="pres">
      <dgm:prSet presAssocID="{92FAE7D4-F6AE-45E7-B016-5D9218A751B7}" presName="node" presStyleLbl="node1" presStyleIdx="1" presStyleCnt="2" custScaleY="120834">
        <dgm:presLayoutVars>
          <dgm:bulletEnabled val="1"/>
        </dgm:presLayoutVars>
      </dgm:prSet>
      <dgm:spPr/>
    </dgm:pt>
  </dgm:ptLst>
  <dgm:cxnLst>
    <dgm:cxn modelId="{B85F3946-AE08-47CE-BF87-D007D0342BFF}" type="presOf" srcId="{A87B98C1-F470-42A1-9523-D8D404EAE024}" destId="{D9A83E81-638F-4A16-9FCF-CBCA94E81557}" srcOrd="0" destOrd="0" presId="urn:microsoft.com/office/officeart/2005/8/layout/process1"/>
    <dgm:cxn modelId="{89ABA358-5BEA-4892-883B-988B2324D0F4}" type="presOf" srcId="{07027F5B-7BCC-4A14-9CB8-C420CB3C82BE}" destId="{6CA9C80F-7BD7-4C54-8420-460620188FBD}" srcOrd="0" destOrd="0" presId="urn:microsoft.com/office/officeart/2005/8/layout/process1"/>
    <dgm:cxn modelId="{4041727C-2C96-4778-BE5C-2640719DD80E}" srcId="{E5A164E3-A68F-4B61-A3D9-0EF4B4485782}" destId="{07027F5B-7BCC-4A14-9CB8-C420CB3C82BE}" srcOrd="0" destOrd="0" parTransId="{FA3FB7E1-37BE-4160-9AED-53662A1F1478}" sibTransId="{A87B98C1-F470-42A1-9523-D8D404EAE024}"/>
    <dgm:cxn modelId="{4710878D-8742-43F1-AE79-4C286ED4BB5D}" type="presOf" srcId="{92FAE7D4-F6AE-45E7-B016-5D9218A751B7}" destId="{16593770-1A0E-486F-9267-06B4BDA2A02B}" srcOrd="0" destOrd="0" presId="urn:microsoft.com/office/officeart/2005/8/layout/process1"/>
    <dgm:cxn modelId="{00B6FB9E-80DD-4042-B621-3DCAF5EC394A}" srcId="{E5A164E3-A68F-4B61-A3D9-0EF4B4485782}" destId="{92FAE7D4-F6AE-45E7-B016-5D9218A751B7}" srcOrd="1" destOrd="0" parTransId="{E702AB25-C6D6-4476-88C5-36CEB107A93C}" sibTransId="{10F73410-CD55-4FAE-9580-355930F8F834}"/>
    <dgm:cxn modelId="{169D46E3-382D-4409-9966-662974C329AA}" type="presOf" srcId="{A87B98C1-F470-42A1-9523-D8D404EAE024}" destId="{2E30E7CD-8807-44E4-BE9F-861659BE9343}" srcOrd="1" destOrd="0" presId="urn:microsoft.com/office/officeart/2005/8/layout/process1"/>
    <dgm:cxn modelId="{3A23F5F0-D8E3-4A33-AF83-BF3A13907541}" type="presOf" srcId="{E5A164E3-A68F-4B61-A3D9-0EF4B4485782}" destId="{DCF585FF-9F3E-4F63-B60C-74746CE1C2AB}" srcOrd="0" destOrd="0" presId="urn:microsoft.com/office/officeart/2005/8/layout/process1"/>
    <dgm:cxn modelId="{B8024AFF-3079-498E-A465-11C0A825506F}" type="presParOf" srcId="{DCF585FF-9F3E-4F63-B60C-74746CE1C2AB}" destId="{6CA9C80F-7BD7-4C54-8420-460620188FBD}" srcOrd="0" destOrd="0" presId="urn:microsoft.com/office/officeart/2005/8/layout/process1"/>
    <dgm:cxn modelId="{584D5BD9-D9E1-4DBC-BEA8-3065D1F5F717}" type="presParOf" srcId="{DCF585FF-9F3E-4F63-B60C-74746CE1C2AB}" destId="{D9A83E81-638F-4A16-9FCF-CBCA94E81557}" srcOrd="1" destOrd="0" presId="urn:microsoft.com/office/officeart/2005/8/layout/process1"/>
    <dgm:cxn modelId="{14555FBB-B63F-418C-AA5B-3195A230D393}" type="presParOf" srcId="{D9A83E81-638F-4A16-9FCF-CBCA94E81557}" destId="{2E30E7CD-8807-44E4-BE9F-861659BE9343}" srcOrd="0" destOrd="0" presId="urn:microsoft.com/office/officeart/2005/8/layout/process1"/>
    <dgm:cxn modelId="{8B2676C3-BFAF-429D-A4A0-F72A53AE5F22}" type="presParOf" srcId="{DCF585FF-9F3E-4F63-B60C-74746CE1C2AB}" destId="{16593770-1A0E-486F-9267-06B4BDA2A02B}" srcOrd="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F3DE285-44FE-41B7-88A6-E031C133F299}" type="doc">
      <dgm:prSet loTypeId="urn:microsoft.com/office/officeart/2018/5/layout/IconCircle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41ABE003-9AE0-4692-BFD7-4BF8560F5F9A}">
      <dgm:prSet custT="1"/>
      <dgm:spPr/>
      <dgm:t>
        <a:bodyPr/>
        <a:lstStyle/>
        <a:p>
          <a:pPr>
            <a:lnSpc>
              <a:spcPct val="100000"/>
            </a:lnSpc>
            <a:defRPr cap="all"/>
          </a:pPr>
          <a:r>
            <a:rPr lang="es-CR" sz="1600" b="1" u="sng" dirty="0"/>
            <a:t>Rentas del capital</a:t>
          </a:r>
          <a:r>
            <a:rPr lang="es-CR" sz="1600" dirty="0"/>
            <a:t>:        cuando se perciban o resulten exigibles, </a:t>
          </a:r>
          <a:r>
            <a:rPr lang="es-CR" sz="1600" b="1" dirty="0"/>
            <a:t>lo que ocurra primero.</a:t>
          </a:r>
          <a:endParaRPr lang="en-US" sz="1600" dirty="0"/>
        </a:p>
      </dgm:t>
    </dgm:pt>
    <dgm:pt modelId="{53A0E9CB-64C3-4D6C-ADAB-624942EA4912}" type="parTrans" cxnId="{D6DB5E70-A57F-47A0-B2E0-6D12E5E97976}">
      <dgm:prSet/>
      <dgm:spPr/>
      <dgm:t>
        <a:bodyPr/>
        <a:lstStyle/>
        <a:p>
          <a:endParaRPr lang="en-US"/>
        </a:p>
      </dgm:t>
    </dgm:pt>
    <dgm:pt modelId="{6C78F4EA-4B85-430D-BD0B-462DAED70F18}" type="sibTrans" cxnId="{D6DB5E70-A57F-47A0-B2E0-6D12E5E97976}">
      <dgm:prSet/>
      <dgm:spPr/>
      <dgm:t>
        <a:bodyPr/>
        <a:lstStyle/>
        <a:p>
          <a:endParaRPr lang="en-US"/>
        </a:p>
      </dgm:t>
    </dgm:pt>
    <dgm:pt modelId="{1887DF0C-B457-41EF-AA3B-51342E4FBFD8}">
      <dgm:prSet custT="1"/>
      <dgm:spPr/>
      <dgm:t>
        <a:bodyPr/>
        <a:lstStyle/>
        <a:p>
          <a:pPr>
            <a:lnSpc>
              <a:spcPct val="100000"/>
            </a:lnSpc>
            <a:defRPr cap="all"/>
          </a:pPr>
          <a:r>
            <a:rPr lang="es-CR" sz="1600" b="1" u="sng" dirty="0"/>
            <a:t>Ganancias de capital</a:t>
          </a:r>
          <a:r>
            <a:rPr lang="es-CR" sz="1600" dirty="0"/>
            <a:t>: Cuando se produzca la variación en el patrimonio (art. 27 ter, inc., c).</a:t>
          </a:r>
          <a:endParaRPr lang="en-US" sz="1600" dirty="0"/>
        </a:p>
      </dgm:t>
    </dgm:pt>
    <dgm:pt modelId="{623B8F0E-26B7-45C2-98CE-3247005D8F87}" type="parTrans" cxnId="{CD7D579B-AFAD-44EE-80FE-9408E15874E1}">
      <dgm:prSet/>
      <dgm:spPr/>
      <dgm:t>
        <a:bodyPr/>
        <a:lstStyle/>
        <a:p>
          <a:endParaRPr lang="en-US"/>
        </a:p>
      </dgm:t>
    </dgm:pt>
    <dgm:pt modelId="{174E8A35-DF68-4BB7-8F0A-DB7BAE3667F9}" type="sibTrans" cxnId="{CD7D579B-AFAD-44EE-80FE-9408E15874E1}">
      <dgm:prSet/>
      <dgm:spPr/>
      <dgm:t>
        <a:bodyPr/>
        <a:lstStyle/>
        <a:p>
          <a:endParaRPr lang="en-US"/>
        </a:p>
      </dgm:t>
    </dgm:pt>
    <dgm:pt modelId="{A4FF8CB7-2A60-4704-82D8-7F7CC4D583BE}">
      <dgm:prSet custT="1"/>
      <dgm:spPr/>
      <dgm:t>
        <a:bodyPr/>
        <a:lstStyle/>
        <a:p>
          <a:pPr>
            <a:lnSpc>
              <a:spcPct val="100000"/>
            </a:lnSpc>
            <a:defRPr cap="all"/>
          </a:pPr>
          <a:r>
            <a:rPr lang="es-CR" sz="1600" dirty="0"/>
            <a:t>Se liquidan y pagan en los primero 15 días naturales del mes siguiente.</a:t>
          </a:r>
          <a:endParaRPr lang="en-US" sz="1600" dirty="0"/>
        </a:p>
      </dgm:t>
    </dgm:pt>
    <dgm:pt modelId="{CC2D41BC-61BA-45F7-9E7B-0B396B6ED854}" type="parTrans" cxnId="{2BDC51C6-39FA-487C-BCC0-2739FA450FEA}">
      <dgm:prSet/>
      <dgm:spPr/>
      <dgm:t>
        <a:bodyPr/>
        <a:lstStyle/>
        <a:p>
          <a:endParaRPr lang="en-US"/>
        </a:p>
      </dgm:t>
    </dgm:pt>
    <dgm:pt modelId="{54E1771E-CBFB-46DA-B471-8CA4C52B4A79}" type="sibTrans" cxnId="{2BDC51C6-39FA-487C-BCC0-2739FA450FEA}">
      <dgm:prSet/>
      <dgm:spPr/>
      <dgm:t>
        <a:bodyPr/>
        <a:lstStyle/>
        <a:p>
          <a:endParaRPr lang="en-US"/>
        </a:p>
      </dgm:t>
    </dgm:pt>
    <dgm:pt modelId="{C3A29216-68B2-47A4-A95A-31A0C6BC268E}" type="pres">
      <dgm:prSet presAssocID="{AF3DE285-44FE-41B7-88A6-E031C133F299}" presName="root" presStyleCnt="0">
        <dgm:presLayoutVars>
          <dgm:dir/>
          <dgm:resizeHandles val="exact"/>
        </dgm:presLayoutVars>
      </dgm:prSet>
      <dgm:spPr/>
    </dgm:pt>
    <dgm:pt modelId="{555A0C6A-52C2-401E-BD85-00404E067B42}" type="pres">
      <dgm:prSet presAssocID="{41ABE003-9AE0-4692-BFD7-4BF8560F5F9A}" presName="compNode" presStyleCnt="0"/>
      <dgm:spPr/>
    </dgm:pt>
    <dgm:pt modelId="{CAFCB5CD-6B97-4488-AC17-E7BC3594439B}" type="pres">
      <dgm:prSet presAssocID="{41ABE003-9AE0-4692-BFD7-4BF8560F5F9A}" presName="iconBgRect" presStyleLbl="bgShp" presStyleIdx="0" presStyleCnt="3"/>
      <dgm:spPr/>
    </dgm:pt>
    <dgm:pt modelId="{F8499B04-97BE-45FD-B569-855809E63B3F}" type="pres">
      <dgm:prSet presAssocID="{41ABE003-9AE0-4692-BFD7-4BF8560F5F9A}" presName="iconRect" presStyleLbl="node1" presStyleIdx="0" presStyleCnt="3"/>
      <dgm:spPr>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uburban scene"/>
        </a:ext>
      </dgm:extLst>
    </dgm:pt>
    <dgm:pt modelId="{D18822DB-62D3-4D5F-9647-B8FC4FF715F0}" type="pres">
      <dgm:prSet presAssocID="{41ABE003-9AE0-4692-BFD7-4BF8560F5F9A}" presName="spaceRect" presStyleCnt="0"/>
      <dgm:spPr/>
    </dgm:pt>
    <dgm:pt modelId="{DC75C300-73B2-46B6-9601-EE2F694E2E1F}" type="pres">
      <dgm:prSet presAssocID="{41ABE003-9AE0-4692-BFD7-4BF8560F5F9A}" presName="textRect" presStyleLbl="revTx" presStyleIdx="0" presStyleCnt="3">
        <dgm:presLayoutVars>
          <dgm:chMax val="1"/>
          <dgm:chPref val="1"/>
        </dgm:presLayoutVars>
      </dgm:prSet>
      <dgm:spPr/>
    </dgm:pt>
    <dgm:pt modelId="{CC64586D-C100-4F3F-BAB2-3D5080A22156}" type="pres">
      <dgm:prSet presAssocID="{6C78F4EA-4B85-430D-BD0B-462DAED70F18}" presName="sibTrans" presStyleCnt="0"/>
      <dgm:spPr/>
    </dgm:pt>
    <dgm:pt modelId="{E8C4DBC7-FD38-46CF-84C7-E107AF4A15F3}" type="pres">
      <dgm:prSet presAssocID="{1887DF0C-B457-41EF-AA3B-51342E4FBFD8}" presName="compNode" presStyleCnt="0"/>
      <dgm:spPr/>
    </dgm:pt>
    <dgm:pt modelId="{CCFBC772-2CC5-4847-B5F2-F6C0AB9BD59F}" type="pres">
      <dgm:prSet presAssocID="{1887DF0C-B457-41EF-AA3B-51342E4FBFD8}" presName="iconBgRect" presStyleLbl="bgShp" presStyleIdx="1" presStyleCnt="3"/>
      <dgm:spPr/>
    </dgm:pt>
    <dgm:pt modelId="{C42CA80A-A893-412A-8983-65148FB8F57D}" type="pres">
      <dgm:prSet presAssocID="{1887DF0C-B457-41EF-AA3B-51342E4FBFD8}" presName="iconRect" presStyleLbl="node1" presStyleIdx="1" presStyleCnt="3"/>
      <dgm:spPr>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oney"/>
        </a:ext>
      </dgm:extLst>
    </dgm:pt>
    <dgm:pt modelId="{B77A9273-A61D-49E4-8FBA-221943E55D2F}" type="pres">
      <dgm:prSet presAssocID="{1887DF0C-B457-41EF-AA3B-51342E4FBFD8}" presName="spaceRect" presStyleCnt="0"/>
      <dgm:spPr/>
    </dgm:pt>
    <dgm:pt modelId="{55972BD3-EE2B-4BFB-85F3-63B3EDBD3B6D}" type="pres">
      <dgm:prSet presAssocID="{1887DF0C-B457-41EF-AA3B-51342E4FBFD8}" presName="textRect" presStyleLbl="revTx" presStyleIdx="1" presStyleCnt="3">
        <dgm:presLayoutVars>
          <dgm:chMax val="1"/>
          <dgm:chPref val="1"/>
        </dgm:presLayoutVars>
      </dgm:prSet>
      <dgm:spPr/>
    </dgm:pt>
    <dgm:pt modelId="{152596AC-DD10-4675-94DE-BEED62401745}" type="pres">
      <dgm:prSet presAssocID="{174E8A35-DF68-4BB7-8F0A-DB7BAE3667F9}" presName="sibTrans" presStyleCnt="0"/>
      <dgm:spPr/>
    </dgm:pt>
    <dgm:pt modelId="{023679AF-9615-4FB9-A51A-1632632F7011}" type="pres">
      <dgm:prSet presAssocID="{A4FF8CB7-2A60-4704-82D8-7F7CC4D583BE}" presName="compNode" presStyleCnt="0"/>
      <dgm:spPr/>
    </dgm:pt>
    <dgm:pt modelId="{B8B95C0F-2F70-440A-AE7F-834BD9EB6374}" type="pres">
      <dgm:prSet presAssocID="{A4FF8CB7-2A60-4704-82D8-7F7CC4D583BE}" presName="iconBgRect" presStyleLbl="bgShp" presStyleIdx="2" presStyleCnt="3"/>
      <dgm:spPr/>
    </dgm:pt>
    <dgm:pt modelId="{52D025A4-A44C-4B64-B75F-7E11292F431B}" type="pres">
      <dgm:prSet presAssocID="{A4FF8CB7-2A60-4704-82D8-7F7CC4D583BE}" presName="iconRect" presStyleLbl="node1" presStyleIdx="2" presStyleCnt="3"/>
      <dgm:spPr>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heckmark"/>
        </a:ext>
      </dgm:extLst>
    </dgm:pt>
    <dgm:pt modelId="{A265B4B4-CEC1-42AC-A594-3744EDB99EA6}" type="pres">
      <dgm:prSet presAssocID="{A4FF8CB7-2A60-4704-82D8-7F7CC4D583BE}" presName="spaceRect" presStyleCnt="0"/>
      <dgm:spPr/>
    </dgm:pt>
    <dgm:pt modelId="{C1DB6AA3-257B-4210-946A-6E6A8D65D431}" type="pres">
      <dgm:prSet presAssocID="{A4FF8CB7-2A60-4704-82D8-7F7CC4D583BE}" presName="textRect" presStyleLbl="revTx" presStyleIdx="2" presStyleCnt="3">
        <dgm:presLayoutVars>
          <dgm:chMax val="1"/>
          <dgm:chPref val="1"/>
        </dgm:presLayoutVars>
      </dgm:prSet>
      <dgm:spPr/>
    </dgm:pt>
  </dgm:ptLst>
  <dgm:cxnLst>
    <dgm:cxn modelId="{17CFAB6A-FC0D-49BC-9261-D6306B855AAD}" type="presOf" srcId="{1887DF0C-B457-41EF-AA3B-51342E4FBFD8}" destId="{55972BD3-EE2B-4BFB-85F3-63B3EDBD3B6D}" srcOrd="0" destOrd="0" presId="urn:microsoft.com/office/officeart/2018/5/layout/IconCircleLabelList"/>
    <dgm:cxn modelId="{D6DB5E70-A57F-47A0-B2E0-6D12E5E97976}" srcId="{AF3DE285-44FE-41B7-88A6-E031C133F299}" destId="{41ABE003-9AE0-4692-BFD7-4BF8560F5F9A}" srcOrd="0" destOrd="0" parTransId="{53A0E9CB-64C3-4D6C-ADAB-624942EA4912}" sibTransId="{6C78F4EA-4B85-430D-BD0B-462DAED70F18}"/>
    <dgm:cxn modelId="{CD7D579B-AFAD-44EE-80FE-9408E15874E1}" srcId="{AF3DE285-44FE-41B7-88A6-E031C133F299}" destId="{1887DF0C-B457-41EF-AA3B-51342E4FBFD8}" srcOrd="1" destOrd="0" parTransId="{623B8F0E-26B7-45C2-98CE-3247005D8F87}" sibTransId="{174E8A35-DF68-4BB7-8F0A-DB7BAE3667F9}"/>
    <dgm:cxn modelId="{4B9D45BA-2556-4E70-A7DA-E9A0E5C2CA01}" type="presOf" srcId="{AF3DE285-44FE-41B7-88A6-E031C133F299}" destId="{C3A29216-68B2-47A4-A95A-31A0C6BC268E}" srcOrd="0" destOrd="0" presId="urn:microsoft.com/office/officeart/2018/5/layout/IconCircleLabelList"/>
    <dgm:cxn modelId="{AF87ECC1-2619-4786-9DCF-1981E27A3894}" type="presOf" srcId="{41ABE003-9AE0-4692-BFD7-4BF8560F5F9A}" destId="{DC75C300-73B2-46B6-9601-EE2F694E2E1F}" srcOrd="0" destOrd="0" presId="urn:microsoft.com/office/officeart/2018/5/layout/IconCircleLabelList"/>
    <dgm:cxn modelId="{2BDC51C6-39FA-487C-BCC0-2739FA450FEA}" srcId="{AF3DE285-44FE-41B7-88A6-E031C133F299}" destId="{A4FF8CB7-2A60-4704-82D8-7F7CC4D583BE}" srcOrd="2" destOrd="0" parTransId="{CC2D41BC-61BA-45F7-9E7B-0B396B6ED854}" sibTransId="{54E1771E-CBFB-46DA-B471-8CA4C52B4A79}"/>
    <dgm:cxn modelId="{1542F0CD-1FDA-400F-B753-BC5B04171A8F}" type="presOf" srcId="{A4FF8CB7-2A60-4704-82D8-7F7CC4D583BE}" destId="{C1DB6AA3-257B-4210-946A-6E6A8D65D431}" srcOrd="0" destOrd="0" presId="urn:microsoft.com/office/officeart/2018/5/layout/IconCircleLabelList"/>
    <dgm:cxn modelId="{ACBF2C10-AAF2-46B5-91A8-90D06CB9FEFF}" type="presParOf" srcId="{C3A29216-68B2-47A4-A95A-31A0C6BC268E}" destId="{555A0C6A-52C2-401E-BD85-00404E067B42}" srcOrd="0" destOrd="0" presId="urn:microsoft.com/office/officeart/2018/5/layout/IconCircleLabelList"/>
    <dgm:cxn modelId="{690106C0-3C55-4610-A182-64F35AABB9B6}" type="presParOf" srcId="{555A0C6A-52C2-401E-BD85-00404E067B42}" destId="{CAFCB5CD-6B97-4488-AC17-E7BC3594439B}" srcOrd="0" destOrd="0" presId="urn:microsoft.com/office/officeart/2018/5/layout/IconCircleLabelList"/>
    <dgm:cxn modelId="{EF7B6A27-0CA5-4B20-83B5-994A4BC56E71}" type="presParOf" srcId="{555A0C6A-52C2-401E-BD85-00404E067B42}" destId="{F8499B04-97BE-45FD-B569-855809E63B3F}" srcOrd="1" destOrd="0" presId="urn:microsoft.com/office/officeart/2018/5/layout/IconCircleLabelList"/>
    <dgm:cxn modelId="{4A8814D5-79A0-4B9B-B212-C5716D80382B}" type="presParOf" srcId="{555A0C6A-52C2-401E-BD85-00404E067B42}" destId="{D18822DB-62D3-4D5F-9647-B8FC4FF715F0}" srcOrd="2" destOrd="0" presId="urn:microsoft.com/office/officeart/2018/5/layout/IconCircleLabelList"/>
    <dgm:cxn modelId="{72EDFAEF-4796-4C02-B4CE-95821770AA55}" type="presParOf" srcId="{555A0C6A-52C2-401E-BD85-00404E067B42}" destId="{DC75C300-73B2-46B6-9601-EE2F694E2E1F}" srcOrd="3" destOrd="0" presId="urn:microsoft.com/office/officeart/2018/5/layout/IconCircleLabelList"/>
    <dgm:cxn modelId="{F5779E6F-BE44-4148-BA1F-4FE170F7CB57}" type="presParOf" srcId="{C3A29216-68B2-47A4-A95A-31A0C6BC268E}" destId="{CC64586D-C100-4F3F-BAB2-3D5080A22156}" srcOrd="1" destOrd="0" presId="urn:microsoft.com/office/officeart/2018/5/layout/IconCircleLabelList"/>
    <dgm:cxn modelId="{ECE11297-9041-43FD-BADC-6345755564F0}" type="presParOf" srcId="{C3A29216-68B2-47A4-A95A-31A0C6BC268E}" destId="{E8C4DBC7-FD38-46CF-84C7-E107AF4A15F3}" srcOrd="2" destOrd="0" presId="urn:microsoft.com/office/officeart/2018/5/layout/IconCircleLabelList"/>
    <dgm:cxn modelId="{2CAC7BA7-4622-465B-8C9E-69CF94CB70FE}" type="presParOf" srcId="{E8C4DBC7-FD38-46CF-84C7-E107AF4A15F3}" destId="{CCFBC772-2CC5-4847-B5F2-F6C0AB9BD59F}" srcOrd="0" destOrd="0" presId="urn:microsoft.com/office/officeart/2018/5/layout/IconCircleLabelList"/>
    <dgm:cxn modelId="{46652F8B-568E-400B-83CD-EE958818E340}" type="presParOf" srcId="{E8C4DBC7-FD38-46CF-84C7-E107AF4A15F3}" destId="{C42CA80A-A893-412A-8983-65148FB8F57D}" srcOrd="1" destOrd="0" presId="urn:microsoft.com/office/officeart/2018/5/layout/IconCircleLabelList"/>
    <dgm:cxn modelId="{8513651B-2B12-4A30-B9E6-794081855F33}" type="presParOf" srcId="{E8C4DBC7-FD38-46CF-84C7-E107AF4A15F3}" destId="{B77A9273-A61D-49E4-8FBA-221943E55D2F}" srcOrd="2" destOrd="0" presId="urn:microsoft.com/office/officeart/2018/5/layout/IconCircleLabelList"/>
    <dgm:cxn modelId="{1BF5BAA0-72B7-4B2D-9D86-4B5EE752866A}" type="presParOf" srcId="{E8C4DBC7-FD38-46CF-84C7-E107AF4A15F3}" destId="{55972BD3-EE2B-4BFB-85F3-63B3EDBD3B6D}" srcOrd="3" destOrd="0" presId="urn:microsoft.com/office/officeart/2018/5/layout/IconCircleLabelList"/>
    <dgm:cxn modelId="{7B01E56D-781B-4F69-80BE-B2C1A846471B}" type="presParOf" srcId="{C3A29216-68B2-47A4-A95A-31A0C6BC268E}" destId="{152596AC-DD10-4675-94DE-BEED62401745}" srcOrd="3" destOrd="0" presId="urn:microsoft.com/office/officeart/2018/5/layout/IconCircleLabelList"/>
    <dgm:cxn modelId="{555737ED-8755-44E6-9D0B-A5B82A31C173}" type="presParOf" srcId="{C3A29216-68B2-47A4-A95A-31A0C6BC268E}" destId="{023679AF-9615-4FB9-A51A-1632632F7011}" srcOrd="4" destOrd="0" presId="urn:microsoft.com/office/officeart/2018/5/layout/IconCircleLabelList"/>
    <dgm:cxn modelId="{695E9BDB-F128-4359-9725-895C46EA09AC}" type="presParOf" srcId="{023679AF-9615-4FB9-A51A-1632632F7011}" destId="{B8B95C0F-2F70-440A-AE7F-834BD9EB6374}" srcOrd="0" destOrd="0" presId="urn:microsoft.com/office/officeart/2018/5/layout/IconCircleLabelList"/>
    <dgm:cxn modelId="{AB4FAFC3-53DD-4B10-80C8-8B65E34E3185}" type="presParOf" srcId="{023679AF-9615-4FB9-A51A-1632632F7011}" destId="{52D025A4-A44C-4B64-B75F-7E11292F431B}" srcOrd="1" destOrd="0" presId="urn:microsoft.com/office/officeart/2018/5/layout/IconCircleLabelList"/>
    <dgm:cxn modelId="{7051B807-60D0-49AD-BFD3-022002563181}" type="presParOf" srcId="{023679AF-9615-4FB9-A51A-1632632F7011}" destId="{A265B4B4-CEC1-42AC-A594-3744EDB99EA6}" srcOrd="2" destOrd="0" presId="urn:microsoft.com/office/officeart/2018/5/layout/IconCircleLabelList"/>
    <dgm:cxn modelId="{A319DDD1-F864-4FC8-A328-F5478C4C7DB3}" type="presParOf" srcId="{023679AF-9615-4FB9-A51A-1632632F7011}" destId="{C1DB6AA3-257B-4210-946A-6E6A8D65D431}" srcOrd="3" destOrd="0" presId="urn:microsoft.com/office/officeart/2018/5/layout/IconCircle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579E96-A266-4BCF-B328-3C9431ABD1E9}">
      <dsp:nvSpPr>
        <dsp:cNvPr id="0" name=""/>
        <dsp:cNvSpPr/>
      </dsp:nvSpPr>
      <dsp:spPr>
        <a:xfrm>
          <a:off x="0" y="0"/>
          <a:ext cx="3933858" cy="3486379"/>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8578" tIns="0" rIns="388578" bIns="330200" numCol="1" spcCol="1270" anchor="t" anchorCtr="0">
          <a:noAutofit/>
        </a:bodyPr>
        <a:lstStyle/>
        <a:p>
          <a:pPr marL="0" lvl="0" indent="0" algn="just" defTabSz="666750">
            <a:lnSpc>
              <a:spcPct val="90000"/>
            </a:lnSpc>
            <a:spcBef>
              <a:spcPct val="0"/>
            </a:spcBef>
            <a:spcAft>
              <a:spcPct val="35000"/>
            </a:spcAft>
            <a:buNone/>
          </a:pPr>
          <a:r>
            <a:rPr lang="es-CR" sz="1500" kern="1200" dirty="0"/>
            <a:t>La obtención de toda renta en dinero o en especie, derivada del capital y de las ganancias y pérdidas de capital realizadas, que provengan de bienes o derechos del contribuyente, </a:t>
          </a:r>
          <a:r>
            <a:rPr lang="es-CR" sz="1500" b="1" kern="1200" dirty="0"/>
            <a:t>siempre que no estén afectos a la obtención de rentas gravadas en el impuesto sobre las utilidades.</a:t>
          </a:r>
          <a:endParaRPr lang="en-US" sz="1500" kern="1200" dirty="0"/>
        </a:p>
      </dsp:txBody>
      <dsp:txXfrm>
        <a:off x="0" y="1394551"/>
        <a:ext cx="3933858" cy="2091827"/>
      </dsp:txXfrm>
    </dsp:sp>
    <dsp:sp modelId="{D75B12E2-CE15-4E7F-9B86-02B9F4837AA1}">
      <dsp:nvSpPr>
        <dsp:cNvPr id="0" name=""/>
        <dsp:cNvSpPr/>
      </dsp:nvSpPr>
      <dsp:spPr>
        <a:xfrm>
          <a:off x="2558" y="0"/>
          <a:ext cx="3933858" cy="1394551"/>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388578" tIns="165100" rIns="388578" bIns="165100" numCol="1" spcCol="1270" anchor="ctr" anchorCtr="0">
          <a:noAutofit/>
        </a:bodyPr>
        <a:lstStyle/>
        <a:p>
          <a:pPr marL="0" lvl="0" indent="0" algn="l" defTabSz="2933700">
            <a:lnSpc>
              <a:spcPct val="90000"/>
            </a:lnSpc>
            <a:spcBef>
              <a:spcPct val="0"/>
            </a:spcBef>
            <a:spcAft>
              <a:spcPct val="35000"/>
            </a:spcAft>
            <a:buNone/>
          </a:pPr>
          <a:r>
            <a:rPr lang="en-US" sz="6600" kern="1200"/>
            <a:t>01</a:t>
          </a:r>
        </a:p>
      </dsp:txBody>
      <dsp:txXfrm>
        <a:off x="2558" y="0"/>
        <a:ext cx="3933858" cy="1394551"/>
      </dsp:txXfrm>
    </dsp:sp>
    <dsp:sp modelId="{6FBE40DE-56B4-4836-88A2-32852778174C}">
      <dsp:nvSpPr>
        <dsp:cNvPr id="0" name=""/>
        <dsp:cNvSpPr/>
      </dsp:nvSpPr>
      <dsp:spPr>
        <a:xfrm>
          <a:off x="4251125" y="0"/>
          <a:ext cx="3933858" cy="3486379"/>
        </a:xfrm>
        <a:prstGeom prst="rect">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8578" tIns="0" rIns="388578" bIns="330200" numCol="1" spcCol="1270" anchor="t" anchorCtr="0">
          <a:noAutofit/>
        </a:bodyPr>
        <a:lstStyle/>
        <a:p>
          <a:pPr marL="0" lvl="0" indent="0" algn="just" defTabSz="666750">
            <a:lnSpc>
              <a:spcPct val="90000"/>
            </a:lnSpc>
            <a:spcBef>
              <a:spcPct val="0"/>
            </a:spcBef>
            <a:spcAft>
              <a:spcPct val="35000"/>
            </a:spcAft>
            <a:buNone/>
          </a:pPr>
          <a:r>
            <a:rPr lang="es-CR" sz="1500" kern="1200" dirty="0"/>
            <a:t>Las diferencias cambiarias originadas en activos o pasivos que resulten entre el momento de la realización de la operación y el de percepción del ingreso o pago del pasivo, la diferencia cambiaria constituye un ingreso gravable y parte de la renta bruta.</a:t>
          </a:r>
          <a:endParaRPr lang="en-US" sz="1500" kern="1200" dirty="0"/>
        </a:p>
      </dsp:txBody>
      <dsp:txXfrm>
        <a:off x="4251125" y="1394551"/>
        <a:ext cx="3933858" cy="2091827"/>
      </dsp:txXfrm>
    </dsp:sp>
    <dsp:sp modelId="{BD98B2E2-E752-4781-9DA7-AFE71BECB502}">
      <dsp:nvSpPr>
        <dsp:cNvPr id="0" name=""/>
        <dsp:cNvSpPr/>
      </dsp:nvSpPr>
      <dsp:spPr>
        <a:xfrm>
          <a:off x="4251125" y="0"/>
          <a:ext cx="3933858" cy="1394551"/>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388578" tIns="165100" rIns="388578" bIns="165100" numCol="1" spcCol="1270" anchor="ctr" anchorCtr="0">
          <a:noAutofit/>
        </a:bodyPr>
        <a:lstStyle/>
        <a:p>
          <a:pPr marL="0" lvl="0" indent="0" algn="l" defTabSz="2933700">
            <a:lnSpc>
              <a:spcPct val="90000"/>
            </a:lnSpc>
            <a:spcBef>
              <a:spcPct val="0"/>
            </a:spcBef>
            <a:spcAft>
              <a:spcPct val="35000"/>
            </a:spcAft>
            <a:buNone/>
          </a:pPr>
          <a:r>
            <a:rPr lang="en-US" sz="6600" kern="1200"/>
            <a:t>02</a:t>
          </a:r>
        </a:p>
      </dsp:txBody>
      <dsp:txXfrm>
        <a:off x="4251125" y="0"/>
        <a:ext cx="3933858" cy="139455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498365-2686-47C5-B7CF-129F7E74EF01}">
      <dsp:nvSpPr>
        <dsp:cNvPr id="0" name=""/>
        <dsp:cNvSpPr/>
      </dsp:nvSpPr>
      <dsp:spPr>
        <a:xfrm>
          <a:off x="3546" y="174234"/>
          <a:ext cx="3101632" cy="3101632"/>
        </a:xfrm>
        <a:prstGeom prst="ellipse">
          <a:avLst/>
        </a:prstGeom>
        <a:solidFill>
          <a:schemeClr val="accent4">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0693" tIns="31750" rIns="170693" bIns="31750" numCol="1" spcCol="1270" anchor="ctr" anchorCtr="0">
          <a:noAutofit/>
        </a:bodyPr>
        <a:lstStyle/>
        <a:p>
          <a:pPr marL="0" lvl="0" indent="0" algn="ctr" defTabSz="1111250" rtl="0">
            <a:lnSpc>
              <a:spcPct val="90000"/>
            </a:lnSpc>
            <a:spcBef>
              <a:spcPct val="0"/>
            </a:spcBef>
            <a:spcAft>
              <a:spcPct val="35000"/>
            </a:spcAft>
            <a:buNone/>
          </a:pPr>
          <a:r>
            <a:rPr lang="es-CR" sz="2500" b="1" kern="1200"/>
            <a:t>Rentas del capital inmobiliario comprenden: </a:t>
          </a:r>
          <a:endParaRPr lang="es-CR" sz="2500" b="1" kern="1200" dirty="0"/>
        </a:p>
      </dsp:txBody>
      <dsp:txXfrm>
        <a:off x="457769" y="628457"/>
        <a:ext cx="2193186" cy="2193186"/>
      </dsp:txXfrm>
    </dsp:sp>
    <dsp:sp modelId="{EEEB9BC0-5DA5-4A6E-987C-DDDE6703E712}">
      <dsp:nvSpPr>
        <dsp:cNvPr id="0" name=""/>
        <dsp:cNvSpPr/>
      </dsp:nvSpPr>
      <dsp:spPr>
        <a:xfrm>
          <a:off x="2484852" y="174234"/>
          <a:ext cx="3101632" cy="3101632"/>
        </a:xfrm>
        <a:prstGeom prst="ellipse">
          <a:avLst/>
        </a:prstGeom>
        <a:solidFill>
          <a:schemeClr val="accent4">
            <a:alpha val="50000"/>
            <a:hueOff val="-2232385"/>
            <a:satOff val="13449"/>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0693" tIns="31750" rIns="170693" bIns="31750" numCol="1" spcCol="1270" anchor="ctr" anchorCtr="0">
          <a:noAutofit/>
        </a:bodyPr>
        <a:lstStyle/>
        <a:p>
          <a:pPr marL="0" lvl="0" indent="0" algn="ctr" defTabSz="1111250" rtl="0">
            <a:lnSpc>
              <a:spcPct val="90000"/>
            </a:lnSpc>
            <a:spcBef>
              <a:spcPct val="0"/>
            </a:spcBef>
            <a:spcAft>
              <a:spcPct val="35000"/>
            </a:spcAft>
            <a:buNone/>
          </a:pPr>
          <a:r>
            <a:rPr lang="es-CR" sz="2500" b="0" kern="1200" dirty="0"/>
            <a:t>Las provenientes del arrendamiento y subarrendamiento</a:t>
          </a:r>
          <a:endParaRPr lang="es-CR" sz="2500" kern="1200" dirty="0"/>
        </a:p>
      </dsp:txBody>
      <dsp:txXfrm>
        <a:off x="2939075" y="628457"/>
        <a:ext cx="2193186" cy="2193186"/>
      </dsp:txXfrm>
    </dsp:sp>
    <dsp:sp modelId="{AE11CDB9-99C5-4AF8-9963-D4EA7D045131}">
      <dsp:nvSpPr>
        <dsp:cNvPr id="0" name=""/>
        <dsp:cNvSpPr/>
      </dsp:nvSpPr>
      <dsp:spPr>
        <a:xfrm>
          <a:off x="4966158" y="174234"/>
          <a:ext cx="3101632" cy="3101632"/>
        </a:xfrm>
        <a:prstGeom prst="ellipse">
          <a:avLst/>
        </a:prstGeom>
        <a:solidFill>
          <a:schemeClr val="accent4">
            <a:alpha val="50000"/>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0693" tIns="31750" rIns="170693" bIns="31750" numCol="1" spcCol="1270" anchor="ctr" anchorCtr="0">
          <a:noAutofit/>
        </a:bodyPr>
        <a:lstStyle/>
        <a:p>
          <a:pPr marL="0" lvl="0" indent="0" algn="ctr" defTabSz="1111250" rtl="0">
            <a:lnSpc>
              <a:spcPct val="90000"/>
            </a:lnSpc>
            <a:spcBef>
              <a:spcPct val="0"/>
            </a:spcBef>
            <a:spcAft>
              <a:spcPct val="35000"/>
            </a:spcAft>
            <a:buNone/>
          </a:pPr>
          <a:r>
            <a:rPr lang="es-CR" sz="2500" b="0" kern="1200" dirty="0"/>
            <a:t>La constitución o cesión de derechos o facultades de uso o goce de bienes inmuebles</a:t>
          </a:r>
          <a:endParaRPr lang="es-CR" sz="2500" kern="1200" dirty="0"/>
        </a:p>
      </dsp:txBody>
      <dsp:txXfrm>
        <a:off x="5420381" y="628457"/>
        <a:ext cx="2193186" cy="219318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9D25AE-3531-4CF4-B0C0-8C411B5EE02E}">
      <dsp:nvSpPr>
        <dsp:cNvPr id="0" name=""/>
        <dsp:cNvSpPr/>
      </dsp:nvSpPr>
      <dsp:spPr>
        <a:xfrm>
          <a:off x="0" y="69971"/>
          <a:ext cx="7973705" cy="601871"/>
        </a:xfrm>
        <a:prstGeom prst="rect">
          <a:avLst/>
        </a:prstGeom>
        <a:solidFill>
          <a:srgbClr val="002560"/>
        </a:solidFill>
        <a:ln w="25400" cap="flat" cmpd="sng" algn="ctr">
          <a:solidFill>
            <a:srgbClr val="00256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01600" rIns="177800" bIns="101600" numCol="1" spcCol="1270" anchor="ctr" anchorCtr="0">
          <a:noAutofit/>
        </a:bodyPr>
        <a:lstStyle/>
        <a:p>
          <a:pPr marL="0" lvl="0" indent="0" algn="just" defTabSz="1111250" rtl="0">
            <a:lnSpc>
              <a:spcPct val="90000"/>
            </a:lnSpc>
            <a:spcBef>
              <a:spcPct val="0"/>
            </a:spcBef>
            <a:spcAft>
              <a:spcPct val="35000"/>
            </a:spcAft>
            <a:buNone/>
          </a:pPr>
          <a:r>
            <a:rPr lang="es-CR" sz="2500" b="1" kern="1200" dirty="0"/>
            <a:t>2. Las rentas del capital mobiliario comprenden</a:t>
          </a:r>
          <a:r>
            <a:rPr lang="es-CR" sz="2300" b="0" kern="1200" dirty="0"/>
            <a:t>: </a:t>
          </a:r>
          <a:endParaRPr lang="es-CR" sz="2300" kern="1200" dirty="0"/>
        </a:p>
      </dsp:txBody>
      <dsp:txXfrm>
        <a:off x="0" y="69971"/>
        <a:ext cx="7973705" cy="601871"/>
      </dsp:txXfrm>
    </dsp:sp>
    <dsp:sp modelId="{DB15124B-02FA-4AB4-803E-4444ADB4D6E3}">
      <dsp:nvSpPr>
        <dsp:cNvPr id="0" name=""/>
        <dsp:cNvSpPr/>
      </dsp:nvSpPr>
      <dsp:spPr>
        <a:xfrm>
          <a:off x="0" y="671842"/>
          <a:ext cx="7973705" cy="266814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just" defTabSz="800100" rtl="0">
            <a:lnSpc>
              <a:spcPct val="90000"/>
            </a:lnSpc>
            <a:spcBef>
              <a:spcPct val="0"/>
            </a:spcBef>
            <a:spcAft>
              <a:spcPct val="15000"/>
            </a:spcAft>
            <a:buChar char="•"/>
          </a:pPr>
          <a:r>
            <a:rPr lang="es-CR" sz="1800" b="0" kern="1200" dirty="0"/>
            <a:t>Rentas en dinero o en especie  obtenidas por cesión a terceros de fondos propios. </a:t>
          </a:r>
          <a:endParaRPr lang="es-CR" sz="1800" kern="1200" dirty="0"/>
        </a:p>
        <a:p>
          <a:pPr marL="171450" lvl="1" indent="-171450" algn="just" defTabSz="800100" rtl="0">
            <a:lnSpc>
              <a:spcPct val="90000"/>
            </a:lnSpc>
            <a:spcBef>
              <a:spcPct val="0"/>
            </a:spcBef>
            <a:spcAft>
              <a:spcPct val="15000"/>
            </a:spcAft>
            <a:buChar char="•"/>
          </a:pPr>
          <a:r>
            <a:rPr lang="es-CR" sz="1800" b="0" kern="1200" dirty="0"/>
            <a:t>Rentas obtenidas por arrendamiento, subarrendamiento, constitución o cesión de derechos de uso o goce de bienes muebles.</a:t>
          </a:r>
          <a:endParaRPr lang="es-CR" sz="1800" kern="1200" dirty="0"/>
        </a:p>
        <a:p>
          <a:pPr marL="171450" lvl="1" indent="-171450" algn="just" defTabSz="800100" rtl="0">
            <a:lnSpc>
              <a:spcPct val="90000"/>
            </a:lnSpc>
            <a:spcBef>
              <a:spcPct val="0"/>
            </a:spcBef>
            <a:spcAft>
              <a:spcPct val="15000"/>
            </a:spcAft>
            <a:buChar char="•"/>
          </a:pPr>
          <a:r>
            <a:rPr lang="es-CR" sz="1800" b="0" kern="1200" dirty="0"/>
            <a:t>Planes de beneficio del Régimen Obligatorio de Pensiones, FCL y los beneficiarios de los planes de pensiones voluntarios (Salvo cuando tributen conforme al Título II).</a:t>
          </a:r>
          <a:endParaRPr lang="es-CR" sz="1800" b="1" kern="1200" dirty="0"/>
        </a:p>
        <a:p>
          <a:pPr marL="171450" lvl="1" indent="-171450" algn="just" defTabSz="800100" rtl="0">
            <a:lnSpc>
              <a:spcPct val="90000"/>
            </a:lnSpc>
            <a:spcBef>
              <a:spcPct val="0"/>
            </a:spcBef>
            <a:spcAft>
              <a:spcPct val="15000"/>
            </a:spcAft>
            <a:buChar char="•"/>
          </a:pPr>
          <a:r>
            <a:rPr lang="es-CR" sz="1800" b="1" kern="1200" dirty="0"/>
            <a:t>Distribuciones de renta disponible, en la forma de dividendos, participaciones sociales, y distribución de excedentes de cooperativas y asociaciones solidaristas, y toda clase de asimilable a dividendos.</a:t>
          </a:r>
        </a:p>
      </dsp:txBody>
      <dsp:txXfrm>
        <a:off x="0" y="671842"/>
        <a:ext cx="7973705" cy="266814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C33BFF-860A-4748-BAFE-C555205C00B7}">
      <dsp:nvSpPr>
        <dsp:cNvPr id="0" name=""/>
        <dsp:cNvSpPr/>
      </dsp:nvSpPr>
      <dsp:spPr>
        <a:xfrm>
          <a:off x="777" y="0"/>
          <a:ext cx="2050620" cy="3225213"/>
        </a:xfrm>
        <a:prstGeom prst="roundRect">
          <a:avLst>
            <a:gd name="adj" fmla="val 10000"/>
          </a:avLst>
        </a:prstGeom>
        <a:solidFill>
          <a:schemeClr val="accent5">
            <a:shade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rtl="0">
            <a:lnSpc>
              <a:spcPct val="90000"/>
            </a:lnSpc>
            <a:spcBef>
              <a:spcPct val="0"/>
            </a:spcBef>
            <a:spcAft>
              <a:spcPct val="35000"/>
            </a:spcAft>
            <a:buNone/>
          </a:pPr>
          <a:r>
            <a:rPr lang="es-CR" sz="2500" b="0" kern="1200" dirty="0"/>
            <a:t>Renta imponible del capital inmobiliario = diferencia entre la renta bruta y gastos deducibles</a:t>
          </a:r>
          <a:endParaRPr lang="es-CR" sz="2500" kern="1200" dirty="0"/>
        </a:p>
      </dsp:txBody>
      <dsp:txXfrm>
        <a:off x="60838" y="60061"/>
        <a:ext cx="1930498" cy="3105091"/>
      </dsp:txXfrm>
    </dsp:sp>
    <dsp:sp modelId="{020D215A-9DEC-4DD4-AAAE-E6C397DE505D}">
      <dsp:nvSpPr>
        <dsp:cNvPr id="0" name=""/>
        <dsp:cNvSpPr/>
      </dsp:nvSpPr>
      <dsp:spPr>
        <a:xfrm>
          <a:off x="2395901" y="0"/>
          <a:ext cx="2804776" cy="3225213"/>
        </a:xfrm>
        <a:prstGeom prst="roundRect">
          <a:avLst>
            <a:gd name="adj" fmla="val 10000"/>
          </a:avLst>
        </a:prstGeom>
        <a:solidFill>
          <a:schemeClr val="accent5">
            <a:shade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rtl="0">
            <a:lnSpc>
              <a:spcPct val="90000"/>
            </a:lnSpc>
            <a:spcBef>
              <a:spcPct val="0"/>
            </a:spcBef>
            <a:spcAft>
              <a:spcPct val="35000"/>
            </a:spcAft>
            <a:buNone/>
          </a:pPr>
          <a:r>
            <a:rPr lang="es-CR" sz="2500" b="0" kern="1200" dirty="0"/>
            <a:t>Renta bruta = el importe total de la contraprestación</a:t>
          </a:r>
          <a:endParaRPr lang="es-CR" sz="2500" kern="1200" dirty="0"/>
        </a:p>
      </dsp:txBody>
      <dsp:txXfrm>
        <a:off x="2478050" y="82149"/>
        <a:ext cx="2640478" cy="3060915"/>
      </dsp:txXfrm>
    </dsp:sp>
    <dsp:sp modelId="{21ED503B-C362-439E-AFF3-179609D050CF}">
      <dsp:nvSpPr>
        <dsp:cNvPr id="0" name=""/>
        <dsp:cNvSpPr/>
      </dsp:nvSpPr>
      <dsp:spPr>
        <a:xfrm>
          <a:off x="5545182" y="0"/>
          <a:ext cx="2423053" cy="3225213"/>
        </a:xfrm>
        <a:prstGeom prst="roundRect">
          <a:avLst>
            <a:gd name="adj" fmla="val 10000"/>
          </a:avLst>
        </a:prstGeom>
        <a:solidFill>
          <a:schemeClr val="accent5">
            <a:shade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rtl="0">
            <a:lnSpc>
              <a:spcPct val="90000"/>
            </a:lnSpc>
            <a:spcBef>
              <a:spcPct val="0"/>
            </a:spcBef>
            <a:spcAft>
              <a:spcPct val="35000"/>
            </a:spcAft>
            <a:buNone/>
          </a:pPr>
          <a:r>
            <a:rPr lang="es-CR" sz="2500" b="1" kern="1200" dirty="0"/>
            <a:t>Reducciones:</a:t>
          </a:r>
        </a:p>
        <a:p>
          <a:pPr marL="0" lvl="0" indent="0" algn="ctr" defTabSz="1111250" rtl="0">
            <a:lnSpc>
              <a:spcPct val="90000"/>
            </a:lnSpc>
            <a:spcBef>
              <a:spcPct val="0"/>
            </a:spcBef>
            <a:spcAft>
              <a:spcPct val="35000"/>
            </a:spcAft>
            <a:buNone/>
          </a:pPr>
          <a:r>
            <a:rPr lang="es-CR" sz="2500" b="0" kern="1200" dirty="0"/>
            <a:t>Deducción de gastos el contribuyente aplicará una reducción del 15% del ingreso bruto</a:t>
          </a:r>
        </a:p>
        <a:p>
          <a:pPr marL="0" lvl="0" indent="0" algn="ctr" defTabSz="1111250">
            <a:lnSpc>
              <a:spcPct val="90000"/>
            </a:lnSpc>
            <a:spcBef>
              <a:spcPct val="0"/>
            </a:spcBef>
            <a:spcAft>
              <a:spcPct val="35000"/>
            </a:spcAft>
            <a:buNone/>
          </a:pPr>
          <a:r>
            <a:rPr lang="es-CR" sz="2500" b="0" kern="1200" dirty="0"/>
            <a:t> Los fondos de inversión inmobiliaria aplicarán una reducción del </a:t>
          </a:r>
          <a:r>
            <a:rPr lang="en-US" sz="2500" b="0" kern="1200" dirty="0"/>
            <a:t>20%</a:t>
          </a:r>
          <a:endParaRPr lang="es-CR" sz="2500" kern="1200" dirty="0"/>
        </a:p>
      </dsp:txBody>
      <dsp:txXfrm>
        <a:off x="5616151" y="70969"/>
        <a:ext cx="2281115" cy="308327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028C40-5114-4295-9646-07AF80D18747}">
      <dsp:nvSpPr>
        <dsp:cNvPr id="0" name=""/>
        <dsp:cNvSpPr/>
      </dsp:nvSpPr>
      <dsp:spPr>
        <a:xfrm>
          <a:off x="3322888" y="346"/>
          <a:ext cx="4984332" cy="1352861"/>
        </a:xfrm>
        <a:prstGeom prst="rightArrow">
          <a:avLst>
            <a:gd name="adj1" fmla="val 75000"/>
            <a:gd name="adj2" fmla="val 50000"/>
          </a:avLst>
        </a:prstGeom>
        <a:solidFill>
          <a:schemeClr val="accent3">
            <a:lumMod val="40000"/>
            <a:lumOff val="60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7145" rIns="17145" bIns="17145" numCol="1" spcCol="1270" anchor="t" anchorCtr="0">
          <a:noAutofit/>
        </a:bodyPr>
        <a:lstStyle/>
        <a:p>
          <a:pPr marL="228600" lvl="1" indent="-228600" algn="just" defTabSz="1200150">
            <a:lnSpc>
              <a:spcPct val="90000"/>
            </a:lnSpc>
            <a:spcBef>
              <a:spcPct val="0"/>
            </a:spcBef>
            <a:spcAft>
              <a:spcPct val="15000"/>
            </a:spcAft>
            <a:buChar char="•"/>
          </a:pPr>
          <a:r>
            <a:rPr lang="es-CR" sz="2700" kern="1200" dirty="0"/>
            <a:t>Diferencia entre los valores de adquisición y transmisión de los bienes o derechos.</a:t>
          </a:r>
          <a:endParaRPr lang="en-US" sz="2700" kern="1200" dirty="0"/>
        </a:p>
      </dsp:txBody>
      <dsp:txXfrm>
        <a:off x="3322888" y="169454"/>
        <a:ext cx="4477009" cy="1014645"/>
      </dsp:txXfrm>
    </dsp:sp>
    <dsp:sp modelId="{A4307321-9A04-4DBC-8E21-5D74E67E2B3F}">
      <dsp:nvSpPr>
        <dsp:cNvPr id="0" name=""/>
        <dsp:cNvSpPr/>
      </dsp:nvSpPr>
      <dsp:spPr>
        <a:xfrm>
          <a:off x="0" y="346"/>
          <a:ext cx="3322888" cy="135286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57150" rIns="114300" bIns="57150" numCol="1" spcCol="1270" anchor="ctr" anchorCtr="0">
          <a:noAutofit/>
        </a:bodyPr>
        <a:lstStyle/>
        <a:p>
          <a:pPr marL="0" lvl="0" indent="0" algn="ctr" defTabSz="1333500">
            <a:lnSpc>
              <a:spcPct val="90000"/>
            </a:lnSpc>
            <a:spcBef>
              <a:spcPct val="0"/>
            </a:spcBef>
            <a:spcAft>
              <a:spcPct val="35000"/>
            </a:spcAft>
            <a:buNone/>
          </a:pPr>
          <a:r>
            <a:rPr lang="en-US" sz="3000" kern="1200" dirty="0" err="1"/>
            <a:t>Supuesto</a:t>
          </a:r>
          <a:r>
            <a:rPr lang="en-US" sz="3000" kern="1200" dirty="0"/>
            <a:t> de </a:t>
          </a:r>
          <a:r>
            <a:rPr lang="en-US" sz="3000" kern="1200" dirty="0" err="1"/>
            <a:t>transmisión</a:t>
          </a:r>
          <a:r>
            <a:rPr lang="en-US" sz="3000" kern="1200" dirty="0"/>
            <a:t> </a:t>
          </a:r>
          <a:r>
            <a:rPr lang="en-US" sz="3000" kern="1200" dirty="0" err="1"/>
            <a:t>onerosa</a:t>
          </a:r>
          <a:endParaRPr lang="en-US" sz="3000" kern="1200" dirty="0"/>
        </a:p>
      </dsp:txBody>
      <dsp:txXfrm>
        <a:off x="66041" y="66387"/>
        <a:ext cx="3190806" cy="1220779"/>
      </dsp:txXfrm>
    </dsp:sp>
    <dsp:sp modelId="{A589D268-84C8-4C84-A4C0-8E9738638110}">
      <dsp:nvSpPr>
        <dsp:cNvPr id="0" name=""/>
        <dsp:cNvSpPr/>
      </dsp:nvSpPr>
      <dsp:spPr>
        <a:xfrm>
          <a:off x="3322888" y="1488494"/>
          <a:ext cx="4984332" cy="1352861"/>
        </a:xfrm>
        <a:prstGeom prst="rightArrow">
          <a:avLst>
            <a:gd name="adj1" fmla="val 75000"/>
            <a:gd name="adj2" fmla="val 50000"/>
          </a:avLst>
        </a:prstGeom>
        <a:solidFill>
          <a:schemeClr val="accent3">
            <a:lumMod val="40000"/>
            <a:lumOff val="60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7145" rIns="17145" bIns="17145" numCol="1" spcCol="1270" anchor="t" anchorCtr="0">
          <a:noAutofit/>
        </a:bodyPr>
        <a:lstStyle/>
        <a:p>
          <a:pPr marL="228600" lvl="1" indent="-228600" algn="just" defTabSz="1200150">
            <a:lnSpc>
              <a:spcPct val="90000"/>
            </a:lnSpc>
            <a:spcBef>
              <a:spcPct val="0"/>
            </a:spcBef>
            <a:spcAft>
              <a:spcPct val="15000"/>
            </a:spcAft>
            <a:buChar char="•"/>
          </a:pPr>
          <a:r>
            <a:rPr lang="es-CR" sz="2700" kern="1200" dirty="0"/>
            <a:t>Valor de mercado de los bienes o derechos que se incorporen al activo o patrimonio del contribuyente</a:t>
          </a:r>
          <a:r>
            <a:rPr lang="es-CR" sz="3000" kern="1200" dirty="0"/>
            <a:t>.</a:t>
          </a:r>
          <a:endParaRPr lang="en-US" sz="3000" kern="1200" dirty="0"/>
        </a:p>
      </dsp:txBody>
      <dsp:txXfrm>
        <a:off x="3322888" y="1657602"/>
        <a:ext cx="4477009" cy="1014645"/>
      </dsp:txXfrm>
    </dsp:sp>
    <dsp:sp modelId="{85D962E7-E5E4-4AC4-B7A8-7372FCD4D8D3}">
      <dsp:nvSpPr>
        <dsp:cNvPr id="0" name=""/>
        <dsp:cNvSpPr/>
      </dsp:nvSpPr>
      <dsp:spPr>
        <a:xfrm>
          <a:off x="0" y="1488494"/>
          <a:ext cx="3322888" cy="135286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57150" rIns="114300" bIns="57150" numCol="1" spcCol="1270" anchor="ctr" anchorCtr="0">
          <a:noAutofit/>
        </a:bodyPr>
        <a:lstStyle/>
        <a:p>
          <a:pPr marL="0" lvl="0" indent="0" algn="ctr" defTabSz="1333500">
            <a:lnSpc>
              <a:spcPct val="90000"/>
            </a:lnSpc>
            <a:spcBef>
              <a:spcPct val="0"/>
            </a:spcBef>
            <a:spcAft>
              <a:spcPct val="35000"/>
            </a:spcAft>
            <a:buNone/>
          </a:pPr>
          <a:r>
            <a:rPr lang="en-US" sz="3000" kern="1200" dirty="0" err="1"/>
            <a:t>Demás</a:t>
          </a:r>
          <a:r>
            <a:rPr lang="en-US" sz="3000" kern="1200" dirty="0"/>
            <a:t> </a:t>
          </a:r>
          <a:r>
            <a:rPr lang="en-US" sz="3000" kern="1200" dirty="0" err="1"/>
            <a:t>supuestos</a:t>
          </a:r>
          <a:endParaRPr lang="en-US" sz="3000" kern="1200" dirty="0"/>
        </a:p>
      </dsp:txBody>
      <dsp:txXfrm>
        <a:off x="66041" y="1554535"/>
        <a:ext cx="3190806" cy="122077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A9C80F-7BD7-4C54-8420-460620188FBD}">
      <dsp:nvSpPr>
        <dsp:cNvPr id="0" name=""/>
        <dsp:cNvSpPr/>
      </dsp:nvSpPr>
      <dsp:spPr>
        <a:xfrm>
          <a:off x="1686" y="739458"/>
          <a:ext cx="3596414" cy="2607414"/>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just" defTabSz="800100" rtl="0">
            <a:lnSpc>
              <a:spcPct val="90000"/>
            </a:lnSpc>
            <a:spcBef>
              <a:spcPct val="0"/>
            </a:spcBef>
            <a:spcAft>
              <a:spcPct val="35000"/>
            </a:spcAft>
            <a:buNone/>
          </a:pPr>
          <a:r>
            <a:rPr lang="es-CR" sz="1800" b="0" kern="1200" dirty="0"/>
            <a:t>- Valor de adquisición: Importe real de la adquisición + costo inversiones y mejoras + gastos y tributos inherentes a la adquisición (sin intereses). </a:t>
          </a:r>
        </a:p>
        <a:p>
          <a:pPr marL="0" lvl="0" indent="0" algn="just" defTabSz="800100" rtl="0">
            <a:lnSpc>
              <a:spcPct val="90000"/>
            </a:lnSpc>
            <a:spcBef>
              <a:spcPct val="0"/>
            </a:spcBef>
            <a:spcAft>
              <a:spcPct val="35000"/>
            </a:spcAft>
            <a:buNone/>
          </a:pPr>
          <a:r>
            <a:rPr lang="es-CR" sz="1800" b="0" kern="1200" dirty="0"/>
            <a:t>- En intangibles sin valor de adquisición se aplicará el valor en libros.</a:t>
          </a:r>
          <a:endParaRPr lang="es-CR" sz="1800" kern="1200" dirty="0"/>
        </a:p>
      </dsp:txBody>
      <dsp:txXfrm>
        <a:off x="78055" y="815827"/>
        <a:ext cx="3443676" cy="2454676"/>
      </dsp:txXfrm>
    </dsp:sp>
    <dsp:sp modelId="{D9A83E81-638F-4A16-9FCF-CBCA94E81557}">
      <dsp:nvSpPr>
        <dsp:cNvPr id="0" name=""/>
        <dsp:cNvSpPr/>
      </dsp:nvSpPr>
      <dsp:spPr>
        <a:xfrm>
          <a:off x="3957742" y="1597210"/>
          <a:ext cx="762439" cy="891910"/>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3957742" y="1775592"/>
        <a:ext cx="533707" cy="535146"/>
      </dsp:txXfrm>
    </dsp:sp>
    <dsp:sp modelId="{16593770-1A0E-486F-9267-06B4BDA2A02B}">
      <dsp:nvSpPr>
        <dsp:cNvPr id="0" name=""/>
        <dsp:cNvSpPr/>
      </dsp:nvSpPr>
      <dsp:spPr>
        <a:xfrm>
          <a:off x="5036666" y="739458"/>
          <a:ext cx="3596414" cy="2607414"/>
        </a:xfrm>
        <a:prstGeom prst="roundRect">
          <a:avLst>
            <a:gd name="adj" fmla="val 10000"/>
          </a:avLst>
        </a:prstGeom>
        <a:solidFill>
          <a:srgbClr val="0076A8"/>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rtl="0">
            <a:lnSpc>
              <a:spcPct val="90000"/>
            </a:lnSpc>
            <a:spcBef>
              <a:spcPct val="0"/>
            </a:spcBef>
            <a:spcAft>
              <a:spcPct val="35000"/>
            </a:spcAft>
            <a:buNone/>
          </a:pPr>
          <a:r>
            <a:rPr lang="es-CR" sz="1800" b="0" kern="1200" dirty="0"/>
            <a:t>El valor de adquisición se actualizará de acuerdo con las disposiciones reglamentarias y de acuerdo con las variaciones indicadas por INEC.</a:t>
          </a:r>
        </a:p>
        <a:p>
          <a:pPr marL="0" lvl="0" indent="0" algn="ctr" defTabSz="800100" rtl="0">
            <a:lnSpc>
              <a:spcPct val="90000"/>
            </a:lnSpc>
            <a:spcBef>
              <a:spcPct val="0"/>
            </a:spcBef>
            <a:spcAft>
              <a:spcPct val="35000"/>
            </a:spcAft>
            <a:buNone/>
          </a:pPr>
          <a:r>
            <a:rPr lang="es-CR" sz="1800" b="0" kern="1200" dirty="0"/>
            <a:t>Fórmula para aplicación año a año: art. 36 </a:t>
          </a:r>
          <a:r>
            <a:rPr lang="es-CR" sz="1800" b="0" kern="1200" dirty="0" err="1"/>
            <a:t>Proy</a:t>
          </a:r>
          <a:r>
            <a:rPr lang="es-CR" sz="1800" b="0" kern="1200" dirty="0"/>
            <a:t>. </a:t>
          </a:r>
          <a:r>
            <a:rPr lang="es-CR" sz="1800" b="0" kern="1200" dirty="0" err="1"/>
            <a:t>Regl</a:t>
          </a:r>
          <a:r>
            <a:rPr lang="es-CR" sz="1800" b="0" kern="1200" dirty="0"/>
            <a:t>.</a:t>
          </a:r>
          <a:endParaRPr lang="es-CR" sz="1800" kern="1200" dirty="0"/>
        </a:p>
      </dsp:txBody>
      <dsp:txXfrm>
        <a:off x="5113035" y="815827"/>
        <a:ext cx="3443676" cy="245467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FCB5CD-6B97-4488-AC17-E7BC3594439B}">
      <dsp:nvSpPr>
        <dsp:cNvPr id="0" name=""/>
        <dsp:cNvSpPr/>
      </dsp:nvSpPr>
      <dsp:spPr>
        <a:xfrm>
          <a:off x="340000" y="656161"/>
          <a:ext cx="1057253" cy="1057253"/>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8499B04-97BE-45FD-B569-855809E63B3F}">
      <dsp:nvSpPr>
        <dsp:cNvPr id="0" name=""/>
        <dsp:cNvSpPr/>
      </dsp:nvSpPr>
      <dsp:spPr>
        <a:xfrm>
          <a:off x="565316" y="881478"/>
          <a:ext cx="606621" cy="606621"/>
        </a:xfrm>
        <a:prstGeom prst="rect">
          <a:avLst/>
        </a:prstGeom>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C75C300-73B2-46B6-9601-EE2F694E2E1F}">
      <dsp:nvSpPr>
        <dsp:cNvPr id="0" name=""/>
        <dsp:cNvSpPr/>
      </dsp:nvSpPr>
      <dsp:spPr>
        <a:xfrm>
          <a:off x="2025" y="2042724"/>
          <a:ext cx="1733203" cy="14502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defRPr cap="all"/>
          </a:pPr>
          <a:r>
            <a:rPr lang="es-CR" sz="1600" b="1" u="sng" kern="1200" dirty="0"/>
            <a:t>Rentas del capital</a:t>
          </a:r>
          <a:r>
            <a:rPr lang="es-CR" sz="1600" kern="1200" dirty="0"/>
            <a:t>:        cuando se perciban o resulten exigibles, </a:t>
          </a:r>
          <a:r>
            <a:rPr lang="es-CR" sz="1600" b="1" kern="1200" dirty="0"/>
            <a:t>lo que ocurra primero.</a:t>
          </a:r>
          <a:endParaRPr lang="en-US" sz="1600" kern="1200" dirty="0"/>
        </a:p>
      </dsp:txBody>
      <dsp:txXfrm>
        <a:off x="2025" y="2042724"/>
        <a:ext cx="1733203" cy="1450203"/>
      </dsp:txXfrm>
    </dsp:sp>
    <dsp:sp modelId="{CCFBC772-2CC5-4847-B5F2-F6C0AB9BD59F}">
      <dsp:nvSpPr>
        <dsp:cNvPr id="0" name=""/>
        <dsp:cNvSpPr/>
      </dsp:nvSpPr>
      <dsp:spPr>
        <a:xfrm>
          <a:off x="2376514" y="656161"/>
          <a:ext cx="1057253" cy="1057253"/>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42CA80A-A893-412A-8983-65148FB8F57D}">
      <dsp:nvSpPr>
        <dsp:cNvPr id="0" name=""/>
        <dsp:cNvSpPr/>
      </dsp:nvSpPr>
      <dsp:spPr>
        <a:xfrm>
          <a:off x="2601830" y="881478"/>
          <a:ext cx="606621" cy="606621"/>
        </a:xfrm>
        <a:prstGeom prst="rect">
          <a:avLst/>
        </a:prstGeom>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5972BD3-EE2B-4BFB-85F3-63B3EDBD3B6D}">
      <dsp:nvSpPr>
        <dsp:cNvPr id="0" name=""/>
        <dsp:cNvSpPr/>
      </dsp:nvSpPr>
      <dsp:spPr>
        <a:xfrm>
          <a:off x="2038539" y="2042724"/>
          <a:ext cx="1733203" cy="14502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defRPr cap="all"/>
          </a:pPr>
          <a:r>
            <a:rPr lang="es-CR" sz="1600" b="1" u="sng" kern="1200" dirty="0"/>
            <a:t>Ganancias de capital</a:t>
          </a:r>
          <a:r>
            <a:rPr lang="es-CR" sz="1600" kern="1200" dirty="0"/>
            <a:t>: Cuando se produzca la variación en el patrimonio (art. 27 ter, inc., c).</a:t>
          </a:r>
          <a:endParaRPr lang="en-US" sz="1600" kern="1200" dirty="0"/>
        </a:p>
      </dsp:txBody>
      <dsp:txXfrm>
        <a:off x="2038539" y="2042724"/>
        <a:ext cx="1733203" cy="1450203"/>
      </dsp:txXfrm>
    </dsp:sp>
    <dsp:sp modelId="{B8B95C0F-2F70-440A-AE7F-834BD9EB6374}">
      <dsp:nvSpPr>
        <dsp:cNvPr id="0" name=""/>
        <dsp:cNvSpPr/>
      </dsp:nvSpPr>
      <dsp:spPr>
        <a:xfrm>
          <a:off x="4413027" y="656161"/>
          <a:ext cx="1057253" cy="1057253"/>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2D025A4-A44C-4B64-B75F-7E11292F431B}">
      <dsp:nvSpPr>
        <dsp:cNvPr id="0" name=""/>
        <dsp:cNvSpPr/>
      </dsp:nvSpPr>
      <dsp:spPr>
        <a:xfrm>
          <a:off x="4638344" y="881478"/>
          <a:ext cx="606621" cy="606621"/>
        </a:xfrm>
        <a:prstGeom prst="rect">
          <a:avLst/>
        </a:prstGeom>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1DB6AA3-257B-4210-946A-6E6A8D65D431}">
      <dsp:nvSpPr>
        <dsp:cNvPr id="0" name=""/>
        <dsp:cNvSpPr/>
      </dsp:nvSpPr>
      <dsp:spPr>
        <a:xfrm>
          <a:off x="4075053" y="2042724"/>
          <a:ext cx="1733203" cy="14502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defRPr cap="all"/>
          </a:pPr>
          <a:r>
            <a:rPr lang="es-CR" sz="1600" kern="1200" dirty="0"/>
            <a:t>Se liquidan y pagan en los primero 15 días naturales del mes siguiente.</a:t>
          </a:r>
          <a:endParaRPr lang="en-US" sz="1600" kern="1200" dirty="0"/>
        </a:p>
      </dsp:txBody>
      <dsp:txXfrm>
        <a:off x="4075053" y="2042724"/>
        <a:ext cx="1733203" cy="1450203"/>
      </dsp:txXfrm>
    </dsp:sp>
  </dsp:spTree>
</dsp:drawing>
</file>

<file path=ppt/diagrams/layout1.xml><?xml version="1.0" encoding="utf-8"?>
<dgm:layoutDef xmlns:dgm="http://schemas.openxmlformats.org/drawingml/2006/diagram" xmlns:a="http://schemas.openxmlformats.org/drawingml/2006/main" uniqueId="urn:microsoft.com/office/officeart/2016/7/layout/LinearBlockProcessNumbered">
  <dgm:title val="Linear Block Process Numbered"/>
  <dgm:desc val="Used to show a progression; a timeline; sequential steps in a task, process, or workflow; or to emphasize movement or direction. Automatic numbers have been introduced to show the steps of the process. Level 1 text and Level 2 text both appears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01</a:t>
              </a:r>
            </a:p>
          </dgm:t>
        </dgm:pt>
        <dgm:pt modelId="201" type="sibTrans" cxnId="5">
          <dgm:prSet phldrT="2"/>
          <dgm:t>
            <a:bodyPr/>
            <a:lstStyle/>
            <a:p>
              <a:r>
                <a:t>02</a:t>
              </a:r>
            </a:p>
          </dgm:t>
        </dgm:pt>
        <dgm:pt modelId="301" type="sibTrans" cxnId="6">
          <dgm:prSet phldrT="3"/>
          <dgm:t>
            <a:bodyPr/>
            <a:lstStyle/>
            <a:p>
              <a:r>
                <a:t>03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sibTransNodeRect" op="equ"/>
      <dgm:constr type="primFontSz" for="des" forName="nodeRect" op="equ"/>
    </dgm:constrLst>
    <dgm:ruleLst/>
    <dgm:forEach name="Name4" axis="ch" ptType="node">
      <dgm:layoutNode name="compositeNode">
        <dgm:varLst>
          <dgm:bulletEnabled val="1"/>
        </dgm:varLst>
        <dgm:alg type="composite"/>
        <dgm:constrLst>
          <dgm:constr type="h" refType="w" op="lte" fact="1.2"/>
          <dgm:constr type="w" for="ch" forName="bgRect" refType="w"/>
          <dgm:constr type="h" for="ch" forName="bgRect" refType="h"/>
          <dgm:constr type="t" for="ch" forName="bgRect"/>
          <dgm:constr type="l" for="ch" forName="bgRect"/>
          <dgm:constr type="w" for="ch" forName="sibTransNodeRect" refType="w" refFor="ch" refForName="bgRect"/>
          <dgm:constr type="h" for="ch" forName="sibTransNodeRect" refType="h" refFor="ch" refForName="bgRect" fact="0.4"/>
          <dgm:constr type="t" for="ch" forName="sibTransNodeRect"/>
          <dgm:constr type="l" for="ch" forName="sibTransNodeRect"/>
          <dgm:constr type="r" for="ch" forName="nodeRect" refType="r" refFor="ch" refForName="bgRect"/>
          <dgm:constr type="h" for="ch" forName="nodeRect" refType="h" refFor="ch" refForName="bgRect" fact="0.6"/>
          <dgm:constr type="t" for="ch" forName="nodeRect" refType="b" refFor="ch" refForName="sibTransNodeRect"/>
          <dgm:constr type="l" for="ch" forName="nodeRect" refType="l" refFor="ch" refForName="bgRect"/>
        </dgm:constrLst>
        <dgm:ruleLst>
          <dgm:rule type="w" for="ch" forName="nodeRect" val="NaN" fact="NaN" max="30"/>
        </dgm:ruleLst>
        <dgm:layoutNode name="bgRect" styleLbl="alignNode1">
          <dgm:alg type="sp"/>
          <dgm:shape xmlns:r="http://schemas.openxmlformats.org/officeDocument/2006/relationships" type="rect" r:blip="">
            <dgm:adjLst>
              <dgm:adj idx="1" val="0.05"/>
            </dgm:adjLst>
          </dgm:shape>
          <dgm:presOf axis="self"/>
          <dgm:constrLst/>
          <dgm:ruleLst/>
        </dgm:layoutNode>
        <dgm:forEach name="Name19" axis="followSib" ptType="sibTrans" hideLastTrans="0" cnt="1">
          <dgm:layoutNode name="sibTransNodeRect" styleLbl="alignNode1">
            <dgm:varLst>
              <dgm:chMax val="0"/>
              <dgm:bulletEnabled val="1"/>
            </dgm:varLst>
            <dgm:presOf axis="self"/>
            <dgm:alg type="tx">
              <dgm:param type="parTxLTRAlign" val="l"/>
              <dgm:param type="parTxRTLAlign" val="l"/>
            </dgm:alg>
            <dgm:shape xmlns:r="http://schemas.openxmlformats.org/officeDocument/2006/relationships" type="rect" r:blip="" hideGeom="1">
              <dgm:adjLst/>
            </dgm:shape>
            <dgm:constrLst>
              <dgm:constr type="primFontSz" val="66"/>
              <dgm:constr type="tMarg" val="13"/>
              <dgm:constr type="lMarg" refType="w" fact="0.28"/>
              <dgm:constr type="rMarg" refType="w" fact="0.28"/>
              <dgm:constr type="bMarg" val="13"/>
            </dgm:constrLst>
            <dgm:ruleLst>
              <dgm:rule type="primFontSz" val="14" fact="NaN" max="NaN"/>
              <dgm:rule type="tMarg" val="13" fact="NaN" max="NaN"/>
            </dgm:ruleLst>
          </dgm:layoutNode>
        </dgm:forEach>
        <dgm:layoutNode name="nodeRect" styleLbl="alignNode1" moveWith="bgRect">
          <dgm:varLst>
            <dgm:bulletEnabled val="1"/>
          </dgm:varLst>
          <dgm:alg type="tx">
            <dgm:param type="parTxLTRAlign" val="l"/>
            <dgm:param type="parTxRTLAlign" val="r"/>
            <dgm:param type="txAnchorVert" val="t"/>
            <dgm:param type="stBulletLvl" val="2"/>
          </dgm:alg>
          <dgm:shape xmlns:r="http://schemas.openxmlformats.org/officeDocument/2006/relationships" type="rect" r:blip="" hideGeom="1">
            <dgm:adjLst/>
          </dgm:shape>
          <dgm:presOf axis="desOrSelf" ptType="node"/>
          <dgm:constrLst>
            <dgm:constr type="primFontSz" val="26"/>
            <dgm:constr type="tMarg"/>
            <dgm:constr type="lMarg" refType="w" fact="0.28"/>
            <dgm:constr type="rMarg" refType="w" fact="0.28"/>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1">
            <a:buAutoNum type="arabicParenBoth"/>
          </dgm1611:buPr>
        </dgm1611:autoBuNodeInfo>
      </dgm1611:autoBuNodeInfoLst>
    </a:ext>
  </dgm:extLst>
</dgm:layoutDef>
</file>

<file path=ppt/diagrams/layout2.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architecture">
  <dgm:title val="Architecture Layout"/>
  <dgm:desc val="Use to show hierarchical relationships that build from the bottom up. This layout works well for showing architectural components or objects that build on other objects."/>
  <dgm:catLst>
    <dgm:cat type="hierarchy" pri="4500"/>
    <dgm:cat type="list" pri="24500"/>
    <dgm:cat type="relationship" pri="10500"/>
    <dgm:cat type="officeonline" pri="7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b"/>
        </dgm:alg>
      </dgm:if>
      <dgm:else name="Name3">
        <dgm:alg type="lin">
          <dgm:param type="linDir" val="fromR"/>
          <dgm:param type="nodeVertAlign" val="b"/>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B"/>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b"/>
              </dgm:alg>
            </dgm:if>
            <dgm:else name="Name1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B"/>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b"/>
                    </dgm:alg>
                  </dgm:if>
                  <dgm:else name="Name17">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B"/>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b"/>
                          </dgm:alg>
                        </dgm:if>
                        <dgm:else name="Name24">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B"/>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b"/>
                                </dgm:alg>
                              </dgm:if>
                              <dgm:else name="Name3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R"/>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358D37F-E576-426F-8ED3-91BEB9B8C25E}" type="datetimeFigureOut">
              <a:rPr lang="es-CR" smtClean="0"/>
              <a:pPr/>
              <a:t>10/2/2020</a:t>
            </a:fld>
            <a:endParaRPr lang="es-CR"/>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R"/>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R"/>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B869FC-0FD4-4412-A51B-528EB8E40AB4}" type="slidenum">
              <a:rPr lang="es-CR" smtClean="0"/>
              <a:pPr/>
              <a:t>‹Nº›</a:t>
            </a:fld>
            <a:endParaRPr lang="es-C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66576" rtl="0" eaLnBrk="1" fontAlgn="auto" latinLnBrk="0" hangingPunct="1">
              <a:lnSpc>
                <a:spcPct val="100000"/>
              </a:lnSpc>
              <a:spcBef>
                <a:spcPts val="0"/>
              </a:spcBef>
              <a:spcAft>
                <a:spcPts val="0"/>
              </a:spcAft>
              <a:buClrTx/>
              <a:buSzTx/>
              <a:buFontTx/>
              <a:buNone/>
              <a:tabLst/>
              <a:defRPr/>
            </a:pPr>
            <a:fld id="{C0F4A2C8-6C88-4E71-83EE-698B9D4FE22F}" type="slidenum">
              <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rPr>
              <a:pPr marL="0" marR="0" lvl="0" indent="0" algn="r" defTabSz="966576" rtl="0" eaLnBrk="1" fontAlgn="auto" latinLnBrk="0" hangingPunct="1">
                <a:lnSpc>
                  <a:spcPct val="100000"/>
                </a:lnSpc>
                <a:spcBef>
                  <a:spcPts val="0"/>
                </a:spcBef>
                <a:spcAft>
                  <a:spcPts val="0"/>
                </a:spcAft>
                <a:buClrTx/>
                <a:buSzTx/>
                <a:buFontTx/>
                <a:buNone/>
                <a:tabLst/>
                <a:defRPr/>
              </a:pPr>
              <a:t>63</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2800283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defTabSz="966576">
              <a:defRPr/>
            </a:pPr>
            <a:fld id="{C0F4A2C8-6C88-4E71-83EE-698B9D4FE22F}" type="slidenum">
              <a:rPr lang="en-US">
                <a:solidFill>
                  <a:prstClr val="black"/>
                </a:solidFill>
                <a:latin typeface="Arial" panose="020B0604020202020204" pitchFamily="34" charset="0"/>
              </a:rPr>
              <a:pPr defTabSz="966576">
                <a:defRPr/>
              </a:pPr>
              <a:t>66</a:t>
            </a:fld>
            <a:endParaRPr lang="en-US" dirty="0">
              <a:solidFill>
                <a:prstClr val="black"/>
              </a:solidFill>
              <a:latin typeface="Arial" panose="020B0604020202020204" pitchFamily="34" charset="0"/>
            </a:endParaRPr>
          </a:p>
        </p:txBody>
      </p:sp>
    </p:spTree>
    <p:extLst>
      <p:ext uri="{BB962C8B-B14F-4D97-AF65-F5344CB8AC3E}">
        <p14:creationId xmlns:p14="http://schemas.microsoft.com/office/powerpoint/2010/main" val="38825524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defTabSz="966576">
              <a:defRPr/>
            </a:pPr>
            <a:fld id="{C0F4A2C8-6C88-4E71-83EE-698B9D4FE22F}" type="slidenum">
              <a:rPr lang="en-US">
                <a:solidFill>
                  <a:prstClr val="black"/>
                </a:solidFill>
                <a:latin typeface="Arial" panose="020B0604020202020204" pitchFamily="34" charset="0"/>
              </a:rPr>
              <a:pPr defTabSz="966576">
                <a:defRPr/>
              </a:pPr>
              <a:t>67</a:t>
            </a:fld>
            <a:endParaRPr lang="en-US" dirty="0">
              <a:solidFill>
                <a:prstClr val="black"/>
              </a:solidFill>
              <a:latin typeface="Arial" panose="020B0604020202020204" pitchFamily="34" charset="0"/>
            </a:endParaRPr>
          </a:p>
        </p:txBody>
      </p:sp>
    </p:spTree>
    <p:extLst>
      <p:ext uri="{BB962C8B-B14F-4D97-AF65-F5344CB8AC3E}">
        <p14:creationId xmlns:p14="http://schemas.microsoft.com/office/powerpoint/2010/main" val="35223662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66576" rtl="0" eaLnBrk="1" fontAlgn="auto" latinLnBrk="0" hangingPunct="1">
              <a:lnSpc>
                <a:spcPct val="100000"/>
              </a:lnSpc>
              <a:spcBef>
                <a:spcPts val="0"/>
              </a:spcBef>
              <a:spcAft>
                <a:spcPts val="0"/>
              </a:spcAft>
              <a:buClrTx/>
              <a:buSzTx/>
              <a:buFontTx/>
              <a:buNone/>
              <a:tabLst/>
              <a:defRPr/>
            </a:pPr>
            <a:fld id="{C0F4A2C8-6C88-4E71-83EE-698B9D4FE22F}" type="slidenum">
              <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rPr>
              <a:pPr marL="0" marR="0" lvl="0" indent="0" algn="r" defTabSz="966576" rtl="0" eaLnBrk="1" fontAlgn="auto" latinLnBrk="0" hangingPunct="1">
                <a:lnSpc>
                  <a:spcPct val="100000"/>
                </a:lnSpc>
                <a:spcBef>
                  <a:spcPts val="0"/>
                </a:spcBef>
                <a:spcAft>
                  <a:spcPts val="0"/>
                </a:spcAft>
                <a:buClrTx/>
                <a:buSzTx/>
                <a:buFontTx/>
                <a:buNone/>
                <a:tabLst/>
                <a:defRPr/>
              </a:pPr>
              <a:t>68</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9153151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C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CR"/>
          </a:p>
        </p:txBody>
      </p:sp>
      <p:sp>
        <p:nvSpPr>
          <p:cNvPr id="4" name="3 Marcador de fecha"/>
          <p:cNvSpPr>
            <a:spLocks noGrp="1"/>
          </p:cNvSpPr>
          <p:nvPr>
            <p:ph type="dt" sz="half" idx="10"/>
          </p:nvPr>
        </p:nvSpPr>
        <p:spPr/>
        <p:txBody>
          <a:bodyPr/>
          <a:lstStyle/>
          <a:p>
            <a:fld id="{F5B8D0E4-DC3D-478A-B385-BD8479318312}" type="datetimeFigureOut">
              <a:rPr lang="es-CR" smtClean="0"/>
              <a:pPr/>
              <a:t>10/2/2020</a:t>
            </a:fld>
            <a:endParaRPr lang="es-CR"/>
          </a:p>
        </p:txBody>
      </p:sp>
      <p:sp>
        <p:nvSpPr>
          <p:cNvPr id="5" name="4 Marcador de pie de página"/>
          <p:cNvSpPr>
            <a:spLocks noGrp="1"/>
          </p:cNvSpPr>
          <p:nvPr>
            <p:ph type="ftr" sz="quarter" idx="11"/>
          </p:nvPr>
        </p:nvSpPr>
        <p:spPr/>
        <p:txBody>
          <a:bodyPr/>
          <a:lstStyle/>
          <a:p>
            <a:endParaRPr lang="es-CR"/>
          </a:p>
        </p:txBody>
      </p:sp>
      <p:sp>
        <p:nvSpPr>
          <p:cNvPr id="6" name="5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3 Marcador de fecha"/>
          <p:cNvSpPr>
            <a:spLocks noGrp="1"/>
          </p:cNvSpPr>
          <p:nvPr>
            <p:ph type="dt" sz="half" idx="10"/>
          </p:nvPr>
        </p:nvSpPr>
        <p:spPr/>
        <p:txBody>
          <a:bodyPr/>
          <a:lstStyle/>
          <a:p>
            <a:fld id="{F5B8D0E4-DC3D-478A-B385-BD8479318312}" type="datetimeFigureOut">
              <a:rPr lang="es-CR" smtClean="0"/>
              <a:pPr/>
              <a:t>10/2/2020</a:t>
            </a:fld>
            <a:endParaRPr lang="es-CR"/>
          </a:p>
        </p:txBody>
      </p:sp>
      <p:sp>
        <p:nvSpPr>
          <p:cNvPr id="5" name="4 Marcador de pie de página"/>
          <p:cNvSpPr>
            <a:spLocks noGrp="1"/>
          </p:cNvSpPr>
          <p:nvPr>
            <p:ph type="ftr" sz="quarter" idx="11"/>
          </p:nvPr>
        </p:nvSpPr>
        <p:spPr/>
        <p:txBody>
          <a:bodyPr/>
          <a:lstStyle/>
          <a:p>
            <a:endParaRPr lang="es-CR"/>
          </a:p>
        </p:txBody>
      </p:sp>
      <p:sp>
        <p:nvSpPr>
          <p:cNvPr id="6" name="5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C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3 Marcador de fecha"/>
          <p:cNvSpPr>
            <a:spLocks noGrp="1"/>
          </p:cNvSpPr>
          <p:nvPr>
            <p:ph type="dt" sz="half" idx="10"/>
          </p:nvPr>
        </p:nvSpPr>
        <p:spPr/>
        <p:txBody>
          <a:bodyPr/>
          <a:lstStyle/>
          <a:p>
            <a:fld id="{F5B8D0E4-DC3D-478A-B385-BD8479318312}" type="datetimeFigureOut">
              <a:rPr lang="es-CR" smtClean="0"/>
              <a:pPr/>
              <a:t>10/2/2020</a:t>
            </a:fld>
            <a:endParaRPr lang="es-CR"/>
          </a:p>
        </p:txBody>
      </p:sp>
      <p:sp>
        <p:nvSpPr>
          <p:cNvPr id="5" name="4 Marcador de pie de página"/>
          <p:cNvSpPr>
            <a:spLocks noGrp="1"/>
          </p:cNvSpPr>
          <p:nvPr>
            <p:ph type="ftr" sz="quarter" idx="11"/>
          </p:nvPr>
        </p:nvSpPr>
        <p:spPr/>
        <p:txBody>
          <a:bodyPr/>
          <a:lstStyle/>
          <a:p>
            <a:endParaRPr lang="es-CR"/>
          </a:p>
        </p:txBody>
      </p:sp>
      <p:sp>
        <p:nvSpPr>
          <p:cNvPr id="6" name="5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3 Marcador de fecha"/>
          <p:cNvSpPr>
            <a:spLocks noGrp="1"/>
          </p:cNvSpPr>
          <p:nvPr>
            <p:ph type="dt" sz="half" idx="10"/>
          </p:nvPr>
        </p:nvSpPr>
        <p:spPr/>
        <p:txBody>
          <a:bodyPr/>
          <a:lstStyle/>
          <a:p>
            <a:fld id="{F5B8D0E4-DC3D-478A-B385-BD8479318312}" type="datetimeFigureOut">
              <a:rPr lang="es-CR" smtClean="0"/>
              <a:pPr/>
              <a:t>10/2/2020</a:t>
            </a:fld>
            <a:endParaRPr lang="es-CR"/>
          </a:p>
        </p:txBody>
      </p:sp>
      <p:sp>
        <p:nvSpPr>
          <p:cNvPr id="5" name="4 Marcador de pie de página"/>
          <p:cNvSpPr>
            <a:spLocks noGrp="1"/>
          </p:cNvSpPr>
          <p:nvPr>
            <p:ph type="ftr" sz="quarter" idx="11"/>
          </p:nvPr>
        </p:nvSpPr>
        <p:spPr/>
        <p:txBody>
          <a:bodyPr/>
          <a:lstStyle/>
          <a:p>
            <a:endParaRPr lang="es-CR"/>
          </a:p>
        </p:txBody>
      </p:sp>
      <p:sp>
        <p:nvSpPr>
          <p:cNvPr id="6" name="5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C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F5B8D0E4-DC3D-478A-B385-BD8479318312}" type="datetimeFigureOut">
              <a:rPr lang="es-CR" smtClean="0"/>
              <a:pPr/>
              <a:t>10/2/2020</a:t>
            </a:fld>
            <a:endParaRPr lang="es-CR"/>
          </a:p>
        </p:txBody>
      </p:sp>
      <p:sp>
        <p:nvSpPr>
          <p:cNvPr id="5" name="4 Marcador de pie de página"/>
          <p:cNvSpPr>
            <a:spLocks noGrp="1"/>
          </p:cNvSpPr>
          <p:nvPr>
            <p:ph type="ftr" sz="quarter" idx="11"/>
          </p:nvPr>
        </p:nvSpPr>
        <p:spPr/>
        <p:txBody>
          <a:bodyPr/>
          <a:lstStyle/>
          <a:p>
            <a:endParaRPr lang="es-CR"/>
          </a:p>
        </p:txBody>
      </p:sp>
      <p:sp>
        <p:nvSpPr>
          <p:cNvPr id="6" name="5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5" name="4 Marcador de fecha"/>
          <p:cNvSpPr>
            <a:spLocks noGrp="1"/>
          </p:cNvSpPr>
          <p:nvPr>
            <p:ph type="dt" sz="half" idx="10"/>
          </p:nvPr>
        </p:nvSpPr>
        <p:spPr/>
        <p:txBody>
          <a:bodyPr/>
          <a:lstStyle/>
          <a:p>
            <a:fld id="{F5B8D0E4-DC3D-478A-B385-BD8479318312}" type="datetimeFigureOut">
              <a:rPr lang="es-CR" smtClean="0"/>
              <a:pPr/>
              <a:t>10/2/2020</a:t>
            </a:fld>
            <a:endParaRPr lang="es-CR"/>
          </a:p>
        </p:txBody>
      </p:sp>
      <p:sp>
        <p:nvSpPr>
          <p:cNvPr id="6" name="5 Marcador de pie de página"/>
          <p:cNvSpPr>
            <a:spLocks noGrp="1"/>
          </p:cNvSpPr>
          <p:nvPr>
            <p:ph type="ftr" sz="quarter" idx="11"/>
          </p:nvPr>
        </p:nvSpPr>
        <p:spPr/>
        <p:txBody>
          <a:bodyPr/>
          <a:lstStyle/>
          <a:p>
            <a:endParaRPr lang="es-CR"/>
          </a:p>
        </p:txBody>
      </p:sp>
      <p:sp>
        <p:nvSpPr>
          <p:cNvPr id="7" name="6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7" name="6 Marcador de fecha"/>
          <p:cNvSpPr>
            <a:spLocks noGrp="1"/>
          </p:cNvSpPr>
          <p:nvPr>
            <p:ph type="dt" sz="half" idx="10"/>
          </p:nvPr>
        </p:nvSpPr>
        <p:spPr/>
        <p:txBody>
          <a:bodyPr/>
          <a:lstStyle/>
          <a:p>
            <a:fld id="{F5B8D0E4-DC3D-478A-B385-BD8479318312}" type="datetimeFigureOut">
              <a:rPr lang="es-CR" smtClean="0"/>
              <a:pPr/>
              <a:t>10/2/2020</a:t>
            </a:fld>
            <a:endParaRPr lang="es-CR"/>
          </a:p>
        </p:txBody>
      </p:sp>
      <p:sp>
        <p:nvSpPr>
          <p:cNvPr id="8" name="7 Marcador de pie de página"/>
          <p:cNvSpPr>
            <a:spLocks noGrp="1"/>
          </p:cNvSpPr>
          <p:nvPr>
            <p:ph type="ftr" sz="quarter" idx="11"/>
          </p:nvPr>
        </p:nvSpPr>
        <p:spPr/>
        <p:txBody>
          <a:bodyPr/>
          <a:lstStyle/>
          <a:p>
            <a:endParaRPr lang="es-CR"/>
          </a:p>
        </p:txBody>
      </p:sp>
      <p:sp>
        <p:nvSpPr>
          <p:cNvPr id="9" name="8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R"/>
          </a:p>
        </p:txBody>
      </p:sp>
      <p:sp>
        <p:nvSpPr>
          <p:cNvPr id="3" name="2 Marcador de fecha"/>
          <p:cNvSpPr>
            <a:spLocks noGrp="1"/>
          </p:cNvSpPr>
          <p:nvPr>
            <p:ph type="dt" sz="half" idx="10"/>
          </p:nvPr>
        </p:nvSpPr>
        <p:spPr/>
        <p:txBody>
          <a:bodyPr/>
          <a:lstStyle/>
          <a:p>
            <a:fld id="{F5B8D0E4-DC3D-478A-B385-BD8479318312}" type="datetimeFigureOut">
              <a:rPr lang="es-CR" smtClean="0"/>
              <a:pPr/>
              <a:t>10/2/2020</a:t>
            </a:fld>
            <a:endParaRPr lang="es-CR"/>
          </a:p>
        </p:txBody>
      </p:sp>
      <p:sp>
        <p:nvSpPr>
          <p:cNvPr id="4" name="3 Marcador de pie de página"/>
          <p:cNvSpPr>
            <a:spLocks noGrp="1"/>
          </p:cNvSpPr>
          <p:nvPr>
            <p:ph type="ftr" sz="quarter" idx="11"/>
          </p:nvPr>
        </p:nvSpPr>
        <p:spPr/>
        <p:txBody>
          <a:bodyPr/>
          <a:lstStyle/>
          <a:p>
            <a:endParaRPr lang="es-CR"/>
          </a:p>
        </p:txBody>
      </p:sp>
      <p:sp>
        <p:nvSpPr>
          <p:cNvPr id="5" name="4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5B8D0E4-DC3D-478A-B385-BD8479318312}" type="datetimeFigureOut">
              <a:rPr lang="es-CR" smtClean="0"/>
              <a:pPr/>
              <a:t>10/2/2020</a:t>
            </a:fld>
            <a:endParaRPr lang="es-CR"/>
          </a:p>
        </p:txBody>
      </p:sp>
      <p:sp>
        <p:nvSpPr>
          <p:cNvPr id="3" name="2 Marcador de pie de página"/>
          <p:cNvSpPr>
            <a:spLocks noGrp="1"/>
          </p:cNvSpPr>
          <p:nvPr>
            <p:ph type="ftr" sz="quarter" idx="11"/>
          </p:nvPr>
        </p:nvSpPr>
        <p:spPr/>
        <p:txBody>
          <a:bodyPr/>
          <a:lstStyle/>
          <a:p>
            <a:endParaRPr lang="es-CR"/>
          </a:p>
        </p:txBody>
      </p:sp>
      <p:sp>
        <p:nvSpPr>
          <p:cNvPr id="4" name="3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C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F5B8D0E4-DC3D-478A-B385-BD8479318312}" type="datetimeFigureOut">
              <a:rPr lang="es-CR" smtClean="0"/>
              <a:pPr/>
              <a:t>10/2/2020</a:t>
            </a:fld>
            <a:endParaRPr lang="es-CR"/>
          </a:p>
        </p:txBody>
      </p:sp>
      <p:sp>
        <p:nvSpPr>
          <p:cNvPr id="6" name="5 Marcador de pie de página"/>
          <p:cNvSpPr>
            <a:spLocks noGrp="1"/>
          </p:cNvSpPr>
          <p:nvPr>
            <p:ph type="ftr" sz="quarter" idx="11"/>
          </p:nvPr>
        </p:nvSpPr>
        <p:spPr/>
        <p:txBody>
          <a:bodyPr/>
          <a:lstStyle/>
          <a:p>
            <a:endParaRPr lang="es-CR"/>
          </a:p>
        </p:txBody>
      </p:sp>
      <p:sp>
        <p:nvSpPr>
          <p:cNvPr id="7" name="6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C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R"/>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F5B8D0E4-DC3D-478A-B385-BD8479318312}" type="datetimeFigureOut">
              <a:rPr lang="es-CR" smtClean="0"/>
              <a:pPr/>
              <a:t>10/2/2020</a:t>
            </a:fld>
            <a:endParaRPr lang="es-CR"/>
          </a:p>
        </p:txBody>
      </p:sp>
      <p:sp>
        <p:nvSpPr>
          <p:cNvPr id="6" name="5 Marcador de pie de página"/>
          <p:cNvSpPr>
            <a:spLocks noGrp="1"/>
          </p:cNvSpPr>
          <p:nvPr>
            <p:ph type="ftr" sz="quarter" idx="11"/>
          </p:nvPr>
        </p:nvSpPr>
        <p:spPr/>
        <p:txBody>
          <a:bodyPr/>
          <a:lstStyle/>
          <a:p>
            <a:endParaRPr lang="es-CR"/>
          </a:p>
        </p:txBody>
      </p:sp>
      <p:sp>
        <p:nvSpPr>
          <p:cNvPr id="7" name="6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C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B8D0E4-DC3D-478A-B385-BD8479318312}" type="datetimeFigureOut">
              <a:rPr lang="es-CR" smtClean="0"/>
              <a:pPr/>
              <a:t>10/2/2020</a:t>
            </a:fld>
            <a:endParaRPr lang="es-C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7805B5-F71D-4A16-8515-3CD5BE05FD70}" type="slidenum">
              <a:rPr lang="es-CR" smtClean="0"/>
              <a:pPr/>
              <a:t>‹Nº›</a:t>
            </a:fld>
            <a:endParaRPr lang="es-C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13.pn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4632" cy="2234679"/>
          </a:xfrm>
        </p:spPr>
        <p:txBody>
          <a:bodyPr>
            <a:normAutofit fontScale="90000"/>
          </a:bodyPr>
          <a:lstStyle/>
          <a:p>
            <a:r>
              <a:rPr lang="es-CR" sz="2000" b="1" dirty="0"/>
              <a:t>UNIVERSIDAD PARA LA COOPERACION INTERNACIONAL</a:t>
            </a:r>
            <a:br>
              <a:rPr lang="es-CR" sz="2000" dirty="0"/>
            </a:br>
            <a:r>
              <a:rPr lang="es-CR" sz="2000" b="1" dirty="0"/>
              <a:t>FACULTAD DE DERECHO</a:t>
            </a:r>
            <a:br>
              <a:rPr lang="es-CR" sz="2000" dirty="0"/>
            </a:br>
            <a:r>
              <a:rPr lang="es-CR" sz="2000" b="1" dirty="0"/>
              <a:t>MAESTRIA EN ASESORÍA FISCAL</a:t>
            </a:r>
            <a:br>
              <a:rPr lang="es-CR" sz="2000" dirty="0"/>
            </a:br>
            <a:r>
              <a:rPr lang="es-CR" sz="2000" b="1" dirty="0"/>
              <a:t>CATEDRA DE CONTABILIDAD TRIBUTARIA y PLANIFICACION</a:t>
            </a:r>
            <a:br>
              <a:rPr lang="es-CR" sz="2000" b="1" dirty="0"/>
            </a:br>
            <a:br>
              <a:rPr lang="es-CR" sz="2000" b="1" dirty="0"/>
            </a:br>
            <a:r>
              <a:rPr lang="es-CR" sz="2000" b="1" dirty="0"/>
              <a:t>II</a:t>
            </a:r>
            <a:br>
              <a:rPr lang="es-CR" dirty="0"/>
            </a:br>
            <a:endParaRPr lang="es-CR" dirty="0"/>
          </a:p>
        </p:txBody>
      </p:sp>
      <p:pic>
        <p:nvPicPr>
          <p:cNvPr id="4" name="0 Imagen" descr="Logo UCI Color.jpg"/>
          <p:cNvPicPr/>
          <p:nvPr/>
        </p:nvPicPr>
        <p:blipFill>
          <a:blip r:embed="rId2" cstate="print"/>
          <a:stretch>
            <a:fillRect/>
          </a:stretch>
        </p:blipFill>
        <p:spPr>
          <a:xfrm>
            <a:off x="3419872" y="332656"/>
            <a:ext cx="2088232" cy="936104"/>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Título"/>
          <p:cNvSpPr>
            <a:spLocks noGrp="1"/>
          </p:cNvSpPr>
          <p:nvPr>
            <p:ph type="title"/>
          </p:nvPr>
        </p:nvSpPr>
        <p:spPr/>
        <p:txBody>
          <a:bodyPr/>
          <a:lstStyle/>
          <a:p>
            <a:pPr eaLnBrk="1" fontAlgn="auto" hangingPunct="1">
              <a:spcAft>
                <a:spcPts val="0"/>
              </a:spcAft>
              <a:defRPr/>
            </a:pPr>
            <a:r>
              <a:rPr lang="es-CR" dirty="0">
                <a:solidFill>
                  <a:schemeClr val="accent1">
                    <a:satMod val="150000"/>
                  </a:schemeClr>
                </a:solidFill>
              </a:rPr>
              <a:t>La reforma</a:t>
            </a:r>
          </a:p>
        </p:txBody>
      </p:sp>
      <p:sp>
        <p:nvSpPr>
          <p:cNvPr id="17411" name="2 Marcador de contenido"/>
          <p:cNvSpPr>
            <a:spLocks noGrp="1"/>
          </p:cNvSpPr>
          <p:nvPr>
            <p:ph idx="1"/>
          </p:nvPr>
        </p:nvSpPr>
        <p:spPr>
          <a:xfrm>
            <a:off x="179512" y="1196752"/>
            <a:ext cx="8572252" cy="5068888"/>
          </a:xfrm>
        </p:spPr>
        <p:txBody>
          <a:bodyPr>
            <a:normAutofit fontScale="92500" lnSpcReduction="10000"/>
          </a:bodyPr>
          <a:lstStyle/>
          <a:p>
            <a:pPr eaLnBrk="1" hangingPunct="1"/>
            <a:r>
              <a:rPr lang="es-CR" sz="2400" dirty="0"/>
              <a:t>De forma expresa la citada reforma artículo 59 del Reglamento de la Ley del Impuesto sobre la Renta, elimina el UEPS como método de valuación de inventarios al decir:</a:t>
            </a:r>
          </a:p>
          <a:p>
            <a:pPr eaLnBrk="1" hangingPunct="1">
              <a:buFont typeface="Arial" charset="0"/>
              <a:buNone/>
            </a:pPr>
            <a:r>
              <a:rPr lang="es-CR" sz="1600" dirty="0"/>
              <a:t> </a:t>
            </a:r>
          </a:p>
          <a:p>
            <a:pPr eaLnBrk="1" hangingPunct="1"/>
            <a:r>
              <a:rPr lang="es-CR" sz="1800" dirty="0"/>
              <a:t>“Artículo 1º—Modifíquese el inciso a) del artículo 59 del Reglamento de la Ley del Impuesto sobre la Renta, Decreto Ejecutivo Nº 18445-H de 9 de setiembre de 1988 para que se lea: </a:t>
            </a:r>
          </a:p>
          <a:p>
            <a:pPr eaLnBrk="1" hangingPunct="1">
              <a:buNone/>
            </a:pPr>
            <a:r>
              <a:rPr lang="es-CR" sz="1800" dirty="0"/>
              <a:t>	“Artículo 59.—Valuación de inventarios. Para la valuación de inventarios se puede utilizar cualquiera de los siguientes procedimientos o métodos, siempre que técnicamente sea apropiado para el negocio de que se trate y se aplique de manera uniforme y continua: </a:t>
            </a:r>
          </a:p>
          <a:p>
            <a:pPr eaLnBrk="1" hangingPunct="1">
              <a:buNone/>
            </a:pPr>
            <a:r>
              <a:rPr lang="es-CR" sz="1800" dirty="0"/>
              <a:t>	a) Para las mercancías compradas en plaza o importadas, se debe utilizar el costo de adquisición. Para su valuación se puede usar cualquiera de los siguientes métodos: </a:t>
            </a:r>
          </a:p>
          <a:p>
            <a:pPr eaLnBrk="1" hangingPunct="1">
              <a:buNone/>
            </a:pPr>
            <a:r>
              <a:rPr lang="es-CR" sz="1800" dirty="0"/>
              <a:t>	i) Método de minoristas. </a:t>
            </a:r>
          </a:p>
          <a:p>
            <a:pPr eaLnBrk="1" hangingPunct="1">
              <a:buNone/>
            </a:pPr>
            <a:r>
              <a:rPr lang="es-CR" sz="1800" dirty="0"/>
              <a:t>	</a:t>
            </a:r>
            <a:r>
              <a:rPr lang="es-CR" sz="1800" dirty="0" err="1"/>
              <a:t>ii</a:t>
            </a:r>
            <a:r>
              <a:rPr lang="es-CR" sz="1800" dirty="0"/>
              <a:t>) Identificación específica de costos individuales para aquellos productos que no son intercambiables entre sí. </a:t>
            </a:r>
          </a:p>
          <a:p>
            <a:pPr eaLnBrk="1" hangingPunct="1">
              <a:buNone/>
            </a:pPr>
            <a:r>
              <a:rPr lang="es-CR" sz="1800" dirty="0"/>
              <a:t>	</a:t>
            </a:r>
            <a:r>
              <a:rPr lang="es-CR" sz="1800" dirty="0" err="1"/>
              <a:t>iii</a:t>
            </a:r>
            <a:r>
              <a:rPr lang="es-CR" sz="1800" dirty="0"/>
              <a:t>)Primeras entradas, primeras salidas (PEPS). </a:t>
            </a:r>
          </a:p>
          <a:p>
            <a:pPr eaLnBrk="1" hangingPunct="1">
              <a:buNone/>
            </a:pPr>
            <a:r>
              <a:rPr lang="es-CR" sz="1800" dirty="0"/>
              <a:t>	</a:t>
            </a:r>
            <a:r>
              <a:rPr lang="es-CR" sz="1800" dirty="0" err="1"/>
              <a:t>iv</a:t>
            </a:r>
            <a:r>
              <a:rPr lang="es-CR" sz="1800" dirty="0"/>
              <a:t>)Costos promedios ponderados (Se puede calcular el promedio periódicamente o después de recibir cada envío adicional, dependiendo de las circunstancias de la empresa). </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Título"/>
          <p:cNvSpPr>
            <a:spLocks noGrp="1"/>
          </p:cNvSpPr>
          <p:nvPr>
            <p:ph type="title"/>
          </p:nvPr>
        </p:nvSpPr>
        <p:spPr/>
        <p:txBody>
          <a:bodyPr/>
          <a:lstStyle/>
          <a:p>
            <a:pPr eaLnBrk="1" fontAlgn="auto" hangingPunct="1">
              <a:spcAft>
                <a:spcPts val="0"/>
              </a:spcAft>
              <a:defRPr/>
            </a:pPr>
            <a:r>
              <a:rPr lang="es-CR" dirty="0">
                <a:solidFill>
                  <a:schemeClr val="accent1">
                    <a:satMod val="150000"/>
                  </a:schemeClr>
                </a:solidFill>
              </a:rPr>
              <a:t>La reforma</a:t>
            </a:r>
          </a:p>
        </p:txBody>
      </p:sp>
      <p:sp>
        <p:nvSpPr>
          <p:cNvPr id="18435" name="2 Marcador de contenido"/>
          <p:cNvSpPr>
            <a:spLocks noGrp="1"/>
          </p:cNvSpPr>
          <p:nvPr>
            <p:ph idx="1"/>
          </p:nvPr>
        </p:nvSpPr>
        <p:spPr/>
        <p:txBody>
          <a:bodyPr/>
          <a:lstStyle/>
          <a:p>
            <a:pPr algn="just" eaLnBrk="1" hangingPunct="1"/>
            <a:r>
              <a:rPr lang="es-CR" dirty="0"/>
              <a:t>Los métodos descritos en este inciso, serán los únicos autorizados para realizar la valuación de inventarios a los fines de este impuesto, </a:t>
            </a:r>
            <a:r>
              <a:rPr lang="es-CR" b="1" u="sng" dirty="0"/>
              <a:t>quedando desautorizada la valoración de inventarios por el método UEPS tradicional y los ajustes contables de UEPS monetario, es decir, la actualización de precios ya sea por el sistema de doble extensión o en cadena u otros</a:t>
            </a:r>
            <a:r>
              <a:rPr lang="es-CR" dirty="0"/>
              <a:t>. </a:t>
            </a:r>
          </a:p>
          <a:p>
            <a:pPr eaLnBrk="1" hangingPunct="1"/>
            <a:endParaRPr lang="es-CR" dirty="0"/>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Título"/>
          <p:cNvSpPr>
            <a:spLocks noGrp="1"/>
          </p:cNvSpPr>
          <p:nvPr>
            <p:ph type="title"/>
          </p:nvPr>
        </p:nvSpPr>
        <p:spPr>
          <a:xfrm>
            <a:off x="457200" y="155575"/>
            <a:ext cx="8229600" cy="1252538"/>
          </a:xfrm>
        </p:spPr>
        <p:txBody>
          <a:bodyPr/>
          <a:lstStyle/>
          <a:p>
            <a:pPr>
              <a:defRPr/>
            </a:pPr>
            <a:r>
              <a:rPr lang="es-CR" dirty="0">
                <a:solidFill>
                  <a:schemeClr val="accent1">
                    <a:satMod val="150000"/>
                  </a:schemeClr>
                </a:solidFill>
              </a:rPr>
              <a:t>La reforma</a:t>
            </a:r>
          </a:p>
        </p:txBody>
      </p:sp>
      <p:sp>
        <p:nvSpPr>
          <p:cNvPr id="19459" name="2 Marcador de contenido"/>
          <p:cNvSpPr>
            <a:spLocks noGrp="1"/>
          </p:cNvSpPr>
          <p:nvPr>
            <p:ph idx="1"/>
          </p:nvPr>
        </p:nvSpPr>
        <p:spPr/>
        <p:txBody>
          <a:bodyPr/>
          <a:lstStyle/>
          <a:p>
            <a:pPr algn="just" eaLnBrk="1" hangingPunct="1"/>
            <a:r>
              <a:rPr lang="es-CR" dirty="0"/>
              <a:t>Así las cosas, a partir del 3 de febrero de 2015 (es decir dentro del periodo fiscal 2015), no es posible para efectos tributarios aplicar UEPS como método de valuación de inventarios a nivel de conciliación fiscal.</a:t>
            </a:r>
          </a:p>
          <a:p>
            <a:pPr eaLnBrk="1" hangingPunct="1"/>
            <a:endParaRPr lang="es-CR" dirty="0"/>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Título"/>
          <p:cNvSpPr>
            <a:spLocks noGrp="1"/>
          </p:cNvSpPr>
          <p:nvPr>
            <p:ph type="title"/>
          </p:nvPr>
        </p:nvSpPr>
        <p:spPr>
          <a:xfrm>
            <a:off x="457200" y="155575"/>
            <a:ext cx="8229600" cy="1252538"/>
          </a:xfrm>
        </p:spPr>
        <p:txBody>
          <a:bodyPr/>
          <a:lstStyle/>
          <a:p>
            <a:pPr>
              <a:defRPr/>
            </a:pPr>
            <a:r>
              <a:rPr lang="es-CR" dirty="0">
                <a:solidFill>
                  <a:schemeClr val="accent1">
                    <a:satMod val="150000"/>
                  </a:schemeClr>
                </a:solidFill>
              </a:rPr>
              <a:t>La reforma</a:t>
            </a:r>
          </a:p>
        </p:txBody>
      </p:sp>
      <p:sp>
        <p:nvSpPr>
          <p:cNvPr id="20483" name="2 Marcador de contenido"/>
          <p:cNvSpPr>
            <a:spLocks noGrp="1"/>
          </p:cNvSpPr>
          <p:nvPr>
            <p:ph idx="1"/>
          </p:nvPr>
        </p:nvSpPr>
        <p:spPr/>
        <p:txBody>
          <a:bodyPr/>
          <a:lstStyle/>
          <a:p>
            <a:pPr eaLnBrk="1" hangingPunct="1"/>
            <a:endParaRPr lang="es-CR"/>
          </a:p>
          <a:p>
            <a:pPr eaLnBrk="1" hangingPunct="1"/>
            <a:endParaRPr lang="es-CR"/>
          </a:p>
          <a:p>
            <a:pPr eaLnBrk="1" hangingPunct="1"/>
            <a:r>
              <a:rPr lang="es-CR" b="1"/>
              <a:t>De la obligación de practicar ajustes contables en caso de haber usado UEPS a nivel contable</a:t>
            </a:r>
            <a:r>
              <a:rPr lang="es-CR"/>
              <a:t>.</a:t>
            </a:r>
          </a:p>
          <a:p>
            <a:pPr eaLnBrk="1" hangingPunct="1"/>
            <a:endParaRPr lang="es-C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Título"/>
          <p:cNvSpPr>
            <a:spLocks noGrp="1"/>
          </p:cNvSpPr>
          <p:nvPr>
            <p:ph type="title"/>
          </p:nvPr>
        </p:nvSpPr>
        <p:spPr/>
        <p:txBody>
          <a:bodyPr/>
          <a:lstStyle/>
          <a:p>
            <a:pPr eaLnBrk="1" fontAlgn="auto" hangingPunct="1">
              <a:spcAft>
                <a:spcPts val="0"/>
              </a:spcAft>
              <a:defRPr/>
            </a:pPr>
            <a:r>
              <a:rPr lang="es-CR">
                <a:solidFill>
                  <a:schemeClr val="accent1">
                    <a:satMod val="150000"/>
                  </a:schemeClr>
                </a:solidFill>
              </a:rPr>
              <a:t>Reforma</a:t>
            </a:r>
          </a:p>
        </p:txBody>
      </p:sp>
      <p:sp>
        <p:nvSpPr>
          <p:cNvPr id="20483" name="2 Marcador de contenido"/>
          <p:cNvSpPr>
            <a:spLocks noGrp="1"/>
          </p:cNvSpPr>
          <p:nvPr>
            <p:ph idx="1"/>
          </p:nvPr>
        </p:nvSpPr>
        <p:spPr>
          <a:xfrm>
            <a:off x="457200" y="1600200"/>
            <a:ext cx="8229600" cy="4852988"/>
          </a:xfrm>
        </p:spPr>
        <p:txBody>
          <a:bodyPr rtlCol="0">
            <a:normAutofit lnSpcReduction="10000"/>
          </a:bodyPr>
          <a:lstStyle/>
          <a:p>
            <a:pPr marL="438912" indent="-320040" algn="just" eaLnBrk="1" fontAlgn="auto" hangingPunct="1">
              <a:spcBef>
                <a:spcPts val="0"/>
              </a:spcBef>
              <a:spcAft>
                <a:spcPts val="0"/>
              </a:spcAft>
              <a:buFont typeface="Wingdings 2"/>
              <a:buChar char=""/>
              <a:defRPr/>
            </a:pPr>
            <a:r>
              <a:rPr lang="es-CR" sz="2600" dirty="0"/>
              <a:t>“Artículo 3.—Los contribuyentes </a:t>
            </a:r>
            <a:r>
              <a:rPr lang="es-CR" sz="2600" b="1" u="sng" dirty="0"/>
              <a:t>que para los fines de la contabilidad</a:t>
            </a:r>
            <a:r>
              <a:rPr lang="es-CR" sz="2600" dirty="0"/>
              <a:t> de sus actividades, </a:t>
            </a:r>
            <a:r>
              <a:rPr lang="es-CR" sz="2600" b="1" u="sng" dirty="0"/>
              <a:t>se hubieren apartado de las disposiciones contenidas en la NIC 2</a:t>
            </a:r>
            <a:r>
              <a:rPr lang="es-CR" sz="2600" dirty="0"/>
              <a:t> que excluye la utilización del método UEPS y </a:t>
            </a:r>
            <a:r>
              <a:rPr lang="es-CR" sz="2600" b="1" u="sng" dirty="0"/>
              <a:t>estuvieran empleando la valuación de inventarios bajo ese método, deberán efectuar los ajustes correspondientes a partir de la vigencia de este Decreto</a:t>
            </a:r>
            <a:r>
              <a:rPr lang="es-CR" sz="2600" dirty="0"/>
              <a:t>. </a:t>
            </a:r>
            <a:r>
              <a:rPr lang="es-CR" sz="2600" b="1" u="sng" dirty="0"/>
              <a:t>El efecto de dichos ajustes se deberá reconocer como una partida contable dentro del patrimonio</a:t>
            </a:r>
            <a:r>
              <a:rPr lang="es-CR" sz="2600" dirty="0"/>
              <a:t>, según el inciso b) del párrafo 19 de la NIC 8 “Políticas Contables, Cambios en las Estimaciones Contables y Errores”, y no será deducible o gravable en el impuesto a las utilidades”.  (subrayado y negrita adicionados)</a:t>
            </a:r>
          </a:p>
          <a:p>
            <a:pPr marL="438912" indent="-320040" eaLnBrk="1" fontAlgn="auto" hangingPunct="1">
              <a:spcBef>
                <a:spcPts val="0"/>
              </a:spcBef>
              <a:spcAft>
                <a:spcPts val="0"/>
              </a:spcAft>
              <a:buFont typeface="Wingdings 2"/>
              <a:buChar char=""/>
              <a:defRPr/>
            </a:pPr>
            <a:endParaRPr lang="es-CR" dirty="0"/>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Título"/>
          <p:cNvSpPr>
            <a:spLocks noGrp="1"/>
          </p:cNvSpPr>
          <p:nvPr>
            <p:ph type="title"/>
          </p:nvPr>
        </p:nvSpPr>
        <p:spPr>
          <a:xfrm>
            <a:off x="457200" y="155575"/>
            <a:ext cx="8229600" cy="1252538"/>
          </a:xfrm>
        </p:spPr>
        <p:txBody>
          <a:bodyPr/>
          <a:lstStyle/>
          <a:p>
            <a:pPr>
              <a:defRPr/>
            </a:pPr>
            <a:r>
              <a:rPr lang="es-CR" dirty="0">
                <a:solidFill>
                  <a:schemeClr val="accent1">
                    <a:satMod val="150000"/>
                  </a:schemeClr>
                </a:solidFill>
              </a:rPr>
              <a:t>La reforma</a:t>
            </a:r>
          </a:p>
        </p:txBody>
      </p:sp>
      <p:sp>
        <p:nvSpPr>
          <p:cNvPr id="22531" name="2 Marcador de contenido"/>
          <p:cNvSpPr>
            <a:spLocks noGrp="1"/>
          </p:cNvSpPr>
          <p:nvPr>
            <p:ph idx="1"/>
          </p:nvPr>
        </p:nvSpPr>
        <p:spPr/>
        <p:txBody>
          <a:bodyPr/>
          <a:lstStyle/>
          <a:p>
            <a:pPr algn="just" eaLnBrk="1" hangingPunct="1"/>
            <a:r>
              <a:rPr lang="es-CR"/>
              <a:t>Parece claro que el citado artículo 3 establece que los contribuyentes que para los fines de la contabilidad se hubieren apartado de las disposiciones contenidas en la NIC 2 (que a partir de 2005 excluye al método UEPS), deberán realizar los ajustes “a nivel de la contabilidad” mediante una partida contable dentro del patrimonio.</a:t>
            </a:r>
          </a:p>
          <a:p>
            <a:pPr eaLnBrk="1" hangingPunct="1"/>
            <a:endParaRPr lang="es-C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 Título"/>
          <p:cNvSpPr>
            <a:spLocks noGrp="1"/>
          </p:cNvSpPr>
          <p:nvPr>
            <p:ph type="title"/>
          </p:nvPr>
        </p:nvSpPr>
        <p:spPr>
          <a:xfrm>
            <a:off x="457200" y="155575"/>
            <a:ext cx="8229600" cy="1252538"/>
          </a:xfrm>
        </p:spPr>
        <p:txBody>
          <a:bodyPr/>
          <a:lstStyle/>
          <a:p>
            <a:pPr>
              <a:defRPr/>
            </a:pPr>
            <a:r>
              <a:rPr lang="es-CR" dirty="0">
                <a:solidFill>
                  <a:schemeClr val="accent1">
                    <a:satMod val="150000"/>
                  </a:schemeClr>
                </a:solidFill>
              </a:rPr>
              <a:t>La reforma</a:t>
            </a:r>
          </a:p>
        </p:txBody>
      </p:sp>
      <p:sp>
        <p:nvSpPr>
          <p:cNvPr id="23555" name="2 Marcador de contenido"/>
          <p:cNvSpPr>
            <a:spLocks noGrp="1"/>
          </p:cNvSpPr>
          <p:nvPr>
            <p:ph idx="1"/>
          </p:nvPr>
        </p:nvSpPr>
        <p:spPr/>
        <p:txBody>
          <a:bodyPr>
            <a:normAutofit fontScale="92500"/>
          </a:bodyPr>
          <a:lstStyle/>
          <a:p>
            <a:pPr algn="just" eaLnBrk="1" hangingPunct="1"/>
            <a:r>
              <a:rPr lang="es-CR"/>
              <a:t>En este sentido, la redacción del artículo parece claro en indicar que esta obligación de ajuste estrictamente contable (dice “</a:t>
            </a:r>
            <a:r>
              <a:rPr lang="es-CR" i="1"/>
              <a:t>para los fines de la contabilidad</a:t>
            </a:r>
            <a:r>
              <a:rPr lang="es-CR"/>
              <a:t>”) es para aquellos contribuyentes que se hubieren separado de las disposiciones contenidas en la NIC 2. </a:t>
            </a:r>
          </a:p>
          <a:p>
            <a:pPr algn="just" eaLnBrk="1" hangingPunct="1"/>
            <a:r>
              <a:rPr lang="es-CR"/>
              <a:t>Ergo, aquellos contribuyentes que no se hubieran separado de dichas disposiciones contables, no deben realizar ajuste alguno en su contabilidad.</a:t>
            </a:r>
          </a:p>
          <a:p>
            <a:pPr eaLnBrk="1" hangingPunct="1"/>
            <a:endParaRPr lang="es-C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Título"/>
          <p:cNvSpPr>
            <a:spLocks noGrp="1"/>
          </p:cNvSpPr>
          <p:nvPr>
            <p:ph type="title"/>
          </p:nvPr>
        </p:nvSpPr>
        <p:spPr>
          <a:xfrm>
            <a:off x="457200" y="155575"/>
            <a:ext cx="8229600" cy="1252538"/>
          </a:xfrm>
        </p:spPr>
        <p:txBody>
          <a:bodyPr/>
          <a:lstStyle/>
          <a:p>
            <a:pPr>
              <a:defRPr/>
            </a:pPr>
            <a:r>
              <a:rPr lang="es-CR" dirty="0">
                <a:solidFill>
                  <a:schemeClr val="accent1">
                    <a:satMod val="150000"/>
                  </a:schemeClr>
                </a:solidFill>
              </a:rPr>
              <a:t>La reforma</a:t>
            </a:r>
          </a:p>
        </p:txBody>
      </p:sp>
      <p:sp>
        <p:nvSpPr>
          <p:cNvPr id="24579" name="2 Marcador de contenido"/>
          <p:cNvSpPr>
            <a:spLocks noGrp="1"/>
          </p:cNvSpPr>
          <p:nvPr>
            <p:ph idx="1"/>
          </p:nvPr>
        </p:nvSpPr>
        <p:spPr/>
        <p:txBody>
          <a:bodyPr/>
          <a:lstStyle/>
          <a:p>
            <a:pPr algn="just" eaLnBrk="1" hangingPunct="1"/>
            <a:r>
              <a:rPr lang="es-CR"/>
              <a:t>Ahora bien, esto trae a la mesa de discusión otro tema. ¿Qué sucede entonces con el periodo 2014 cuyo plazo de autoliquidación se encuentra abierto, con fecha de cumplimiento el próximo 15 de marzo 2015? ¿Puede la empresa aplicar para efectos de conciliación fiscal UEPS, a pesar de que fue eliminado el método con la reciente reforma? Veamos la respuesta.</a:t>
            </a:r>
          </a:p>
          <a:p>
            <a:pPr eaLnBrk="1" hangingPunct="1"/>
            <a:endParaRPr lang="es-C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a:xfrm>
            <a:off x="457200" y="155575"/>
            <a:ext cx="8229600" cy="1252538"/>
          </a:xfrm>
        </p:spPr>
        <p:txBody>
          <a:bodyPr/>
          <a:lstStyle/>
          <a:p>
            <a:pPr>
              <a:defRPr/>
            </a:pPr>
            <a:r>
              <a:rPr lang="es-CR" dirty="0">
                <a:solidFill>
                  <a:schemeClr val="accent1">
                    <a:satMod val="150000"/>
                  </a:schemeClr>
                </a:solidFill>
              </a:rPr>
              <a:t>La reforma</a:t>
            </a:r>
          </a:p>
        </p:txBody>
      </p:sp>
      <p:sp>
        <p:nvSpPr>
          <p:cNvPr id="25603" name="2 Marcador de contenido"/>
          <p:cNvSpPr>
            <a:spLocks noGrp="1"/>
          </p:cNvSpPr>
          <p:nvPr>
            <p:ph idx="1"/>
          </p:nvPr>
        </p:nvSpPr>
        <p:spPr/>
        <p:txBody>
          <a:bodyPr/>
          <a:lstStyle/>
          <a:p>
            <a:pPr eaLnBrk="1" hangingPunct="1"/>
            <a:endParaRPr lang="es-CR"/>
          </a:p>
          <a:p>
            <a:pPr eaLnBrk="1" hangingPunct="1"/>
            <a:endParaRPr lang="es-CR"/>
          </a:p>
          <a:p>
            <a:pPr eaLnBrk="1" hangingPunct="1"/>
            <a:r>
              <a:rPr lang="es-CR" b="1"/>
              <a:t>De la aplicación de las normas en el tiempo: UEPS es válido para el PF 2014</a:t>
            </a:r>
            <a:r>
              <a:rPr lang="es-CR"/>
              <a:t>.</a:t>
            </a:r>
          </a:p>
          <a:p>
            <a:pPr eaLnBrk="1" hangingPunct="1"/>
            <a:endParaRPr lang="es-C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a:t>Métodos de calculo del CV</a:t>
            </a:r>
          </a:p>
        </p:txBody>
      </p:sp>
      <p:sp>
        <p:nvSpPr>
          <p:cNvPr id="3" name="2 Marcador de contenido"/>
          <p:cNvSpPr>
            <a:spLocks noGrp="1"/>
          </p:cNvSpPr>
          <p:nvPr>
            <p:ph idx="1"/>
          </p:nvPr>
        </p:nvSpPr>
        <p:spPr/>
        <p:txBody>
          <a:bodyPr/>
          <a:lstStyle/>
          <a:p>
            <a:pPr algn="just"/>
            <a:r>
              <a:rPr lang="es-CR" dirty="0"/>
              <a:t>Periódico, determinación del CV por medio de la formula: </a:t>
            </a:r>
            <a:r>
              <a:rPr lang="es-CR" dirty="0" err="1"/>
              <a:t>Inv</a:t>
            </a:r>
            <a:r>
              <a:rPr lang="es-CR" dirty="0"/>
              <a:t> I + Compras- </a:t>
            </a:r>
            <a:r>
              <a:rPr lang="es-CR" dirty="0" err="1"/>
              <a:t>Inv</a:t>
            </a:r>
            <a:r>
              <a:rPr lang="es-CR" dirty="0"/>
              <a:t> II= CV</a:t>
            </a:r>
          </a:p>
          <a:p>
            <a:pPr algn="just"/>
            <a:r>
              <a:rPr lang="es-CR" dirty="0"/>
              <a:t>Permanente, el CV se va reconociendo conforme se realiza una venta. El inventario en principio está actualizado con el método de valuación según el método aceptado del articulo 59 del RLISR.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620688"/>
            <a:ext cx="7772400" cy="1470025"/>
          </a:xfrm>
        </p:spPr>
        <p:txBody>
          <a:bodyPr>
            <a:normAutofit/>
          </a:bodyPr>
          <a:lstStyle/>
          <a:p>
            <a:br>
              <a:rPr lang="es-CR" dirty="0"/>
            </a:br>
            <a:endParaRPr lang="es-CR" dirty="0"/>
          </a:p>
        </p:txBody>
      </p:sp>
      <p:sp>
        <p:nvSpPr>
          <p:cNvPr id="3" name="2 Subtítulo"/>
          <p:cNvSpPr>
            <a:spLocks noGrp="1"/>
          </p:cNvSpPr>
          <p:nvPr>
            <p:ph type="subTitle" idx="1"/>
          </p:nvPr>
        </p:nvSpPr>
        <p:spPr>
          <a:xfrm>
            <a:off x="395536" y="980728"/>
            <a:ext cx="8208912" cy="5112568"/>
          </a:xfrm>
        </p:spPr>
        <p:txBody>
          <a:bodyPr>
            <a:normAutofit fontScale="85000" lnSpcReduction="20000"/>
          </a:bodyPr>
          <a:lstStyle/>
          <a:p>
            <a:pPr algn="just"/>
            <a:r>
              <a:rPr lang="es-CR" dirty="0">
                <a:solidFill>
                  <a:schemeClr val="tx1"/>
                </a:solidFill>
              </a:rPr>
              <a:t>NIC 2: Inventarios. Tratamiento de la desaplicación del UEPS, reforma al artículo 59 del RLISR, sus efectos en los estados financieros y la declaración de renta. Sistemas de registro de los inventarios y su aplicación tributaria en la declaración de renta.</a:t>
            </a:r>
          </a:p>
          <a:p>
            <a:pPr algn="just"/>
            <a:r>
              <a:rPr lang="es-CR" dirty="0">
                <a:solidFill>
                  <a:schemeClr val="tx1"/>
                </a:solidFill>
              </a:rPr>
              <a:t>NIC 8: Tratamiento tributario de las estimaciones, errores y cambios en políticas contables. (Caso de no reconocimiento por error de una partida de activos).</a:t>
            </a:r>
          </a:p>
          <a:p>
            <a:pPr algn="just"/>
            <a:r>
              <a:rPr lang="es-CR" dirty="0">
                <a:solidFill>
                  <a:schemeClr val="tx1"/>
                </a:solidFill>
              </a:rPr>
              <a:t>NIC 16: Propiedad, planta y equipo análisis de revaluación contable </a:t>
            </a:r>
            <a:r>
              <a:rPr lang="es-CR" dirty="0" err="1">
                <a:solidFill>
                  <a:schemeClr val="tx1"/>
                </a:solidFill>
              </a:rPr>
              <a:t>vrs</a:t>
            </a:r>
            <a:r>
              <a:rPr lang="es-CR" dirty="0">
                <a:solidFill>
                  <a:schemeClr val="tx1"/>
                </a:solidFill>
              </a:rPr>
              <a:t>. la permitida para efectos tributarios. Métodos de depreciación aplicables para efectos tributarios. Registro de ganancias o pérdidas de capital con fines contables y la conciliación para la revelación de la ganancia o pérdida fiscal.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0"/>
            <a:ext cx="8147248" cy="490066"/>
          </a:xfrm>
        </p:spPr>
        <p:txBody>
          <a:bodyPr>
            <a:normAutofit fontScale="90000"/>
          </a:bodyPr>
          <a:lstStyle/>
          <a:p>
            <a:r>
              <a:rPr lang="es-CR" dirty="0"/>
              <a:t>Jurisprudencia</a:t>
            </a:r>
          </a:p>
        </p:txBody>
      </p:sp>
      <p:pic>
        <p:nvPicPr>
          <p:cNvPr id="1026" name="Picture 2"/>
          <p:cNvPicPr>
            <a:picLocks noGrp="1" noChangeAspect="1" noChangeArrowheads="1"/>
          </p:cNvPicPr>
          <p:nvPr>
            <p:ph idx="1"/>
          </p:nvPr>
        </p:nvPicPr>
        <p:blipFill>
          <a:blip r:embed="rId2" cstate="print"/>
          <a:srcRect/>
          <a:stretch>
            <a:fillRect/>
          </a:stretch>
        </p:blipFill>
        <p:spPr bwMode="auto">
          <a:xfrm>
            <a:off x="683568" y="692696"/>
            <a:ext cx="7889168" cy="5976664"/>
          </a:xfrm>
          <a:prstGeom prst="rect">
            <a:avLst/>
          </a:prstGeom>
          <a:noFill/>
          <a:ln w="9525">
            <a:noFill/>
            <a:miter lim="800000"/>
            <a:headEnd/>
            <a:tailEnd/>
          </a:ln>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CR" sz="2400" b="1" dirty="0"/>
              <a:t>Norma Internacional de Contabilidad 8</a:t>
            </a:r>
            <a:br>
              <a:rPr lang="es-CR" sz="2400" b="1" dirty="0"/>
            </a:br>
            <a:r>
              <a:rPr lang="es-CR" sz="2400" b="1" i="1" dirty="0"/>
              <a:t>Políticas Contables, Cambios en las Estimaciones</a:t>
            </a:r>
            <a:br>
              <a:rPr lang="es-CR" sz="2400" b="1" i="1" dirty="0"/>
            </a:br>
            <a:r>
              <a:rPr lang="es-CR" sz="2400" b="1" i="1" dirty="0"/>
              <a:t>Contables y Errores</a:t>
            </a:r>
            <a:endParaRPr lang="es-CR" sz="2400" dirty="0"/>
          </a:p>
        </p:txBody>
      </p:sp>
      <p:sp>
        <p:nvSpPr>
          <p:cNvPr id="3" name="2 Marcador de contenido"/>
          <p:cNvSpPr>
            <a:spLocks noGrp="1"/>
          </p:cNvSpPr>
          <p:nvPr>
            <p:ph idx="1"/>
          </p:nvPr>
        </p:nvSpPr>
        <p:spPr/>
        <p:txBody>
          <a:bodyPr/>
          <a:lstStyle/>
          <a:p>
            <a:pPr algn="just">
              <a:buNone/>
            </a:pPr>
            <a:r>
              <a:rPr lang="es-CR" dirty="0"/>
              <a:t>	El efecto impositivo de la corrección de los errores de periodos anteriores, así como de los ajustes retroactivos efectuados al realizar cambios en las políticas contables se  contabilizará de acuerdo con la NIC 12 </a:t>
            </a:r>
            <a:r>
              <a:rPr lang="es-CR" i="1" dirty="0"/>
              <a:t>Impuesto a las Ganancias, y se </a:t>
            </a:r>
            <a:r>
              <a:rPr lang="es-CR" dirty="0"/>
              <a:t>revelará la información requerida por esta Norma.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a:t>NIC 8</a:t>
            </a:r>
          </a:p>
        </p:txBody>
      </p:sp>
      <p:sp>
        <p:nvSpPr>
          <p:cNvPr id="3" name="2 Marcador de contenido"/>
          <p:cNvSpPr>
            <a:spLocks noGrp="1"/>
          </p:cNvSpPr>
          <p:nvPr>
            <p:ph idx="1"/>
          </p:nvPr>
        </p:nvSpPr>
        <p:spPr>
          <a:xfrm>
            <a:off x="467544" y="1196752"/>
            <a:ext cx="8219256" cy="4929411"/>
          </a:xfrm>
        </p:spPr>
        <p:txBody>
          <a:bodyPr>
            <a:normAutofit fontScale="92500" lnSpcReduction="20000"/>
          </a:bodyPr>
          <a:lstStyle/>
          <a:p>
            <a:pPr algn="just"/>
            <a:r>
              <a:rPr lang="es-CR" dirty="0"/>
              <a:t>Un </a:t>
            </a:r>
            <a:r>
              <a:rPr lang="es-CR" i="1" dirty="0"/>
              <a:t>cambio en una estimación contable es un ajuste en el importe en </a:t>
            </a:r>
            <a:r>
              <a:rPr lang="es-CR" dirty="0"/>
              <a:t>libros de un activo o de un pasivo, o en el importe del consumo periódico de un activo, que se produce tras la evaluación de la situación actual del elemento, así como de los beneficios futuros esperados y de las obligaciones asociadas con los activos y pasivos correspondientes.</a:t>
            </a:r>
          </a:p>
          <a:p>
            <a:pPr algn="just"/>
            <a:r>
              <a:rPr lang="es-CR" dirty="0"/>
              <a:t>Tributario: Si la VU de AF según el anexo del RLISR no es la apropiada desde un punto de vista de utilización y desgaste, el contribuyente puede solicitar que modifiquen la VU.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19256" cy="706090"/>
          </a:xfrm>
        </p:spPr>
        <p:txBody>
          <a:bodyPr>
            <a:normAutofit fontScale="90000"/>
          </a:bodyPr>
          <a:lstStyle/>
          <a:p>
            <a:r>
              <a:rPr lang="es-CR" dirty="0"/>
              <a:t>NIC 8</a:t>
            </a:r>
          </a:p>
        </p:txBody>
      </p:sp>
      <p:sp>
        <p:nvSpPr>
          <p:cNvPr id="3" name="2 Marcador de contenido"/>
          <p:cNvSpPr>
            <a:spLocks noGrp="1"/>
          </p:cNvSpPr>
          <p:nvPr>
            <p:ph idx="1"/>
          </p:nvPr>
        </p:nvSpPr>
        <p:spPr/>
        <p:txBody>
          <a:bodyPr>
            <a:normAutofit fontScale="70000" lnSpcReduction="20000"/>
          </a:bodyPr>
          <a:lstStyle/>
          <a:p>
            <a:pPr algn="just"/>
            <a:r>
              <a:rPr lang="es-CR" i="1" dirty="0"/>
              <a:t>Errores de periodos anteriores son las omisiones e inexactitudes en los </a:t>
            </a:r>
            <a:r>
              <a:rPr lang="es-CR" dirty="0"/>
              <a:t>estados financieros de una entidad, para uno o más periodos anteriores, resultantes de un fallo al emplear o de un error al utilizar información fiable que: (a) estaba disponible cuando los estados financieros para tales periodos fueron formulados; y (b) podría esperarse razonablemente que se hubiera conseguido y tenido en cuenta en la elaboración y presentación de aquellos estados financieros.</a:t>
            </a:r>
          </a:p>
          <a:p>
            <a:pPr algn="just"/>
            <a:r>
              <a:rPr lang="es-CR" dirty="0"/>
              <a:t>Dentro de estos errores se incluyen los efectos de errores aritméticos, errores en la aplicación de políticas contables, la inadvertencia o mala interpretación de hechos, así como los fraudes.</a:t>
            </a:r>
          </a:p>
          <a:p>
            <a:pPr algn="just"/>
            <a:r>
              <a:rPr lang="es-CR" dirty="0"/>
              <a:t>Tributario: Si una entidad detecta un error por ej. del PF 2013 de un gasto mal incluido que implica menor impuesto de renta, es necesario cambiar los </a:t>
            </a:r>
            <a:r>
              <a:rPr lang="es-CR" dirty="0" err="1"/>
              <a:t>Ef´s</a:t>
            </a:r>
            <a:r>
              <a:rPr lang="es-CR" dirty="0"/>
              <a:t>  para que la DGT acepte rectificar?, puede solo cambiar la D-101 sin modificar los </a:t>
            </a:r>
            <a:r>
              <a:rPr lang="es-CR" dirty="0" err="1"/>
              <a:t>EFs</a:t>
            </a:r>
            <a:r>
              <a:rPr lang="es-CR" dirty="0"/>
              <a: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78098"/>
          </a:xfrm>
        </p:spPr>
        <p:txBody>
          <a:bodyPr/>
          <a:lstStyle/>
          <a:p>
            <a:r>
              <a:rPr lang="es-CR" dirty="0"/>
              <a:t>NIC 8</a:t>
            </a:r>
          </a:p>
        </p:txBody>
      </p:sp>
      <p:sp>
        <p:nvSpPr>
          <p:cNvPr id="3" name="2 Marcador de contenido"/>
          <p:cNvSpPr>
            <a:spLocks noGrp="1"/>
          </p:cNvSpPr>
          <p:nvPr>
            <p:ph idx="1"/>
          </p:nvPr>
        </p:nvSpPr>
        <p:spPr>
          <a:xfrm>
            <a:off x="457200" y="1052736"/>
            <a:ext cx="8435280" cy="5073427"/>
          </a:xfrm>
        </p:spPr>
        <p:txBody>
          <a:bodyPr>
            <a:normAutofit/>
          </a:bodyPr>
          <a:lstStyle/>
          <a:p>
            <a:pPr algn="just"/>
            <a:r>
              <a:rPr lang="es-CR" i="1" dirty="0"/>
              <a:t>Políticas contables son los principios, bases, acuerdos, reglas y </a:t>
            </a:r>
            <a:r>
              <a:rPr lang="es-CR" dirty="0"/>
              <a:t>procedimientos específicos adoptados por la entidad en la elaboración y presentación de sus estados financieros.</a:t>
            </a:r>
          </a:p>
          <a:p>
            <a:pPr algn="just"/>
            <a:r>
              <a:rPr lang="es-CR" dirty="0"/>
              <a:t>Tributario, caso: Una entidad tenía un grupo de vendedores independientes, la entidad les paga una comisión por el inventario colocado en diferentes clientes. La DGT dijo que eran empleados y rechazó el gasto. Como se resolvió?</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19256" cy="562074"/>
          </a:xfrm>
        </p:spPr>
        <p:txBody>
          <a:bodyPr>
            <a:normAutofit fontScale="90000"/>
          </a:bodyPr>
          <a:lstStyle/>
          <a:p>
            <a:r>
              <a:rPr lang="es-CR" dirty="0"/>
              <a:t>NIC 8</a:t>
            </a:r>
          </a:p>
        </p:txBody>
      </p:sp>
      <p:sp>
        <p:nvSpPr>
          <p:cNvPr id="3" name="2 Marcador de contenido"/>
          <p:cNvSpPr>
            <a:spLocks noGrp="1"/>
          </p:cNvSpPr>
          <p:nvPr>
            <p:ph idx="1"/>
          </p:nvPr>
        </p:nvSpPr>
        <p:spPr>
          <a:xfrm>
            <a:off x="457200" y="836712"/>
            <a:ext cx="8291264" cy="5289451"/>
          </a:xfrm>
        </p:spPr>
        <p:txBody>
          <a:bodyPr>
            <a:normAutofit fontScale="70000" lnSpcReduction="20000"/>
          </a:bodyPr>
          <a:lstStyle/>
          <a:p>
            <a:pPr algn="just"/>
            <a:r>
              <a:rPr lang="es-CR" dirty="0"/>
              <a:t>En ausencia de una NIIF que sea aplicable específicamente a una transacción o a otros hechos o condiciones, la gerencia deberá usar su juicio en el desarrollo y aplicación de una política contable, a fin de suministrar información que sea:</a:t>
            </a:r>
          </a:p>
          <a:p>
            <a:pPr algn="just">
              <a:buNone/>
            </a:pPr>
            <a:r>
              <a:rPr lang="es-CR" dirty="0"/>
              <a:t>	(a) relevante para las necesidades de toma de decisiones económicas de los usuarios; y</a:t>
            </a:r>
          </a:p>
          <a:p>
            <a:pPr algn="just">
              <a:buNone/>
            </a:pPr>
            <a:r>
              <a:rPr lang="es-CR" dirty="0"/>
              <a:t>	(b) fiable, en el sentido de que los estados financieros:</a:t>
            </a:r>
          </a:p>
          <a:p>
            <a:pPr algn="just">
              <a:buNone/>
            </a:pPr>
            <a:r>
              <a:rPr lang="es-CR" dirty="0"/>
              <a:t>	(i) presenten de forma fidedigna la situación financiera, el 	rendimiento financiero y los flujos de efectivo de la entidad;</a:t>
            </a:r>
          </a:p>
          <a:p>
            <a:pPr algn="just">
              <a:buNone/>
            </a:pPr>
            <a:r>
              <a:rPr lang="es-CR" dirty="0"/>
              <a:t>	(</a:t>
            </a:r>
            <a:r>
              <a:rPr lang="es-CR" dirty="0" err="1"/>
              <a:t>ii</a:t>
            </a:r>
            <a:r>
              <a:rPr lang="es-CR" dirty="0"/>
              <a:t>) reflejen la esencia económica de las transacciones, otros 	eventos y condiciones, y no simplemente su forma legal;</a:t>
            </a:r>
          </a:p>
          <a:p>
            <a:pPr algn="just">
              <a:buNone/>
            </a:pPr>
            <a:r>
              <a:rPr lang="es-CR" dirty="0"/>
              <a:t>	(</a:t>
            </a:r>
            <a:r>
              <a:rPr lang="es-CR" dirty="0" err="1"/>
              <a:t>iii</a:t>
            </a:r>
            <a:r>
              <a:rPr lang="es-CR" dirty="0"/>
              <a:t>) sean neutrales, es decir, libres de prejuicios o sesgos;</a:t>
            </a:r>
          </a:p>
          <a:p>
            <a:pPr algn="just">
              <a:buNone/>
            </a:pPr>
            <a:r>
              <a:rPr lang="es-CR" dirty="0"/>
              <a:t>	(</a:t>
            </a:r>
            <a:r>
              <a:rPr lang="es-CR" dirty="0" err="1"/>
              <a:t>iv</a:t>
            </a:r>
            <a:r>
              <a:rPr lang="es-CR" dirty="0"/>
              <a:t>) sean prudentes; y </a:t>
            </a:r>
          </a:p>
          <a:p>
            <a:pPr algn="just">
              <a:buNone/>
            </a:pPr>
            <a:r>
              <a:rPr lang="es-CR" dirty="0"/>
              <a:t>	(v)  estén completos en todos sus extremos significativos.</a:t>
            </a:r>
          </a:p>
          <a:p>
            <a:pPr algn="just">
              <a:buNone/>
            </a:pPr>
            <a:r>
              <a:rPr lang="es-CR" dirty="0"/>
              <a:t>	Tributario: Caso de entidad en el que la DGT para el ajuste aplica incremento injustificado de patrimonio y utiliza como base los estados de cuenta bancarios.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62074"/>
          </a:xfrm>
        </p:spPr>
        <p:txBody>
          <a:bodyPr>
            <a:normAutofit fontScale="90000"/>
          </a:bodyPr>
          <a:lstStyle/>
          <a:p>
            <a:r>
              <a:rPr lang="es-CR" dirty="0"/>
              <a:t>NIC 8</a:t>
            </a:r>
          </a:p>
        </p:txBody>
      </p:sp>
      <p:sp>
        <p:nvSpPr>
          <p:cNvPr id="3" name="2 Marcador de contenido"/>
          <p:cNvSpPr>
            <a:spLocks noGrp="1"/>
          </p:cNvSpPr>
          <p:nvPr>
            <p:ph idx="1"/>
          </p:nvPr>
        </p:nvSpPr>
        <p:spPr>
          <a:xfrm>
            <a:off x="457200" y="836712"/>
            <a:ext cx="8219256" cy="5289451"/>
          </a:xfrm>
        </p:spPr>
        <p:txBody>
          <a:bodyPr>
            <a:normAutofit fontScale="70000" lnSpcReduction="20000"/>
          </a:bodyPr>
          <a:lstStyle/>
          <a:p>
            <a:pPr algn="just"/>
            <a:r>
              <a:rPr lang="es-CR" dirty="0"/>
              <a:t>Uniformidad de las políticas contables</a:t>
            </a:r>
          </a:p>
          <a:p>
            <a:pPr algn="just">
              <a:buNone/>
            </a:pPr>
            <a:r>
              <a:rPr lang="es-CR" dirty="0"/>
              <a:t>	Una entidad seleccionará y aplicará sus políticas contables de manera uniforme para transacciones, otros eventos y condiciones que sean similares, a menos que una NIIF requiera o permita específicamente establecer categorías de partidas para las cuales podría ser apropiado aplicar diferentes políticas. Si una NIIF requiere o permite establecer esas categorías, se seleccionará una política contable adecuada, y se aplicará de manera uniforme a cada categoría.</a:t>
            </a:r>
          </a:p>
          <a:p>
            <a:pPr algn="just">
              <a:buNone/>
            </a:pPr>
            <a:endParaRPr lang="es-CR" dirty="0"/>
          </a:p>
          <a:p>
            <a:pPr algn="just"/>
            <a:r>
              <a:rPr lang="es-CR" dirty="0"/>
              <a:t>Cambios en las políticas contables </a:t>
            </a:r>
          </a:p>
          <a:p>
            <a:pPr algn="just">
              <a:buNone/>
            </a:pPr>
            <a:r>
              <a:rPr lang="es-CR" dirty="0"/>
              <a:t>	La entidad cambiará una política contable sólo si tal cambio:</a:t>
            </a:r>
          </a:p>
          <a:p>
            <a:pPr algn="just">
              <a:buNone/>
            </a:pPr>
            <a:r>
              <a:rPr lang="es-CR" dirty="0"/>
              <a:t>	(a) se requiere por una NIIF; o</a:t>
            </a:r>
          </a:p>
          <a:p>
            <a:pPr algn="just">
              <a:buNone/>
            </a:pPr>
            <a:r>
              <a:rPr lang="es-CR" dirty="0"/>
              <a:t>	(b) lleva a que los estados financieros suministren información más fiable y relevante sobre los efectos de las transacciones, otros eventos o condiciones que afecten a la situación financiera, el rendimiento financiero o los flujos de efectivo de la entidad.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a:t>NIC 8</a:t>
            </a:r>
          </a:p>
        </p:txBody>
      </p:sp>
      <p:sp>
        <p:nvSpPr>
          <p:cNvPr id="3" name="2 Marcador de contenido"/>
          <p:cNvSpPr>
            <a:spLocks noGrp="1"/>
          </p:cNvSpPr>
          <p:nvPr>
            <p:ph idx="1"/>
          </p:nvPr>
        </p:nvSpPr>
        <p:spPr>
          <a:xfrm>
            <a:off x="467544" y="1196752"/>
            <a:ext cx="8280920" cy="5184576"/>
          </a:xfrm>
        </p:spPr>
        <p:txBody>
          <a:bodyPr>
            <a:normAutofit fontScale="70000" lnSpcReduction="20000"/>
          </a:bodyPr>
          <a:lstStyle/>
          <a:p>
            <a:r>
              <a:rPr lang="es-CR" i="1" dirty="0"/>
              <a:t>Aplicación retroactiva</a:t>
            </a:r>
          </a:p>
          <a:p>
            <a:pPr algn="just"/>
            <a:r>
              <a:rPr lang="es-CR" dirty="0"/>
              <a:t>Con sujeción a la limitación establecida en el párrafo 23, cuando un cambio en una política contable se aplique  retroactivamente de acuerdo con los apartados (a) o (b) del párrafo 19, la entidad ajustará los saldos iniciales de cada componente afectado del patrimonio para el periodo anterior más antiguo que se presente, revelando  información acerca de los demás importes comparativos para cada periodo anterior presentado, como si la nueva política contable se hubiese estado aplicando siempre.</a:t>
            </a:r>
          </a:p>
          <a:p>
            <a:pPr algn="just"/>
            <a:r>
              <a:rPr lang="es-CR" dirty="0"/>
              <a:t>Tributario: En principio para efectos contables está aplicación es posible siguiendo los lineamientos de las norma. Para efectos tributarios el cambiar montos de las partidas implicaría necesariamente realizar una rectificación, el resultado negativo de esto es que la entidad quede expuesta ante la Administración Tributaria, diferente es que el cambio según la norma quede en un período prescrito del cual la AT no podría determinar la obligación tributaria ajustada.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147248" cy="706090"/>
          </a:xfrm>
        </p:spPr>
        <p:txBody>
          <a:bodyPr>
            <a:normAutofit fontScale="90000"/>
          </a:bodyPr>
          <a:lstStyle/>
          <a:p>
            <a:r>
              <a:rPr lang="es-CR" dirty="0"/>
              <a:t>NIC 8</a:t>
            </a:r>
          </a:p>
        </p:txBody>
      </p:sp>
      <p:sp>
        <p:nvSpPr>
          <p:cNvPr id="3" name="2 Marcador de contenido"/>
          <p:cNvSpPr>
            <a:spLocks noGrp="1"/>
          </p:cNvSpPr>
          <p:nvPr>
            <p:ph idx="1"/>
          </p:nvPr>
        </p:nvSpPr>
        <p:spPr>
          <a:xfrm>
            <a:off x="467544" y="980728"/>
            <a:ext cx="8219256" cy="5145435"/>
          </a:xfrm>
        </p:spPr>
        <p:txBody>
          <a:bodyPr>
            <a:normAutofit fontScale="85000" lnSpcReduction="20000"/>
          </a:bodyPr>
          <a:lstStyle/>
          <a:p>
            <a:pPr algn="just"/>
            <a:r>
              <a:rPr lang="es-CR" dirty="0"/>
              <a:t>Como resultado de las incertidumbres inherentes al mundo de los negocios, muchas partidas de los estados financieros no pueden ser medidas con precisión, sino sólo estimadas. El proceso de  estimación implica la utilización de juicios basados en la información fiable disponible más reciente. Por ejemplo, podría requerirse estimaciones para:</a:t>
            </a:r>
          </a:p>
          <a:p>
            <a:pPr algn="just">
              <a:buNone/>
            </a:pPr>
            <a:r>
              <a:rPr lang="es-CR" dirty="0"/>
              <a:t>	(a) las cuentas por cobrar de dudosa recuperación;</a:t>
            </a:r>
          </a:p>
          <a:p>
            <a:pPr algn="just">
              <a:buNone/>
            </a:pPr>
            <a:r>
              <a:rPr lang="es-CR" dirty="0"/>
              <a:t>	(b) la obsolescencia de los inventarios;</a:t>
            </a:r>
          </a:p>
          <a:p>
            <a:pPr algn="just">
              <a:buNone/>
            </a:pPr>
            <a:r>
              <a:rPr lang="es-CR" dirty="0"/>
              <a:t>	(c) el valor razonable de activos o pasivos financieros;</a:t>
            </a:r>
          </a:p>
          <a:p>
            <a:pPr algn="just">
              <a:buNone/>
            </a:pPr>
            <a:r>
              <a:rPr lang="es-CR" dirty="0"/>
              <a:t>	(d) la vida útil o las pautas de consumo esperadas de los beneficios económicos futuros incorporados en los activos depreciables; y</a:t>
            </a:r>
          </a:p>
          <a:p>
            <a:pPr algn="just">
              <a:buNone/>
            </a:pPr>
            <a:r>
              <a:rPr lang="es-CR" dirty="0"/>
              <a:t>	(e) las obligaciones por garantías concedidas.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147248" cy="778098"/>
          </a:xfrm>
        </p:spPr>
        <p:txBody>
          <a:bodyPr/>
          <a:lstStyle/>
          <a:p>
            <a:r>
              <a:rPr lang="es-CR" dirty="0"/>
              <a:t>Caso</a:t>
            </a:r>
          </a:p>
        </p:txBody>
      </p:sp>
      <p:sp>
        <p:nvSpPr>
          <p:cNvPr id="3" name="2 Marcador de contenido"/>
          <p:cNvSpPr>
            <a:spLocks noGrp="1"/>
          </p:cNvSpPr>
          <p:nvPr>
            <p:ph idx="1"/>
          </p:nvPr>
        </p:nvSpPr>
        <p:spPr>
          <a:xfrm>
            <a:off x="323528" y="1124744"/>
            <a:ext cx="8229600" cy="4525963"/>
          </a:xfrm>
        </p:spPr>
        <p:txBody>
          <a:bodyPr>
            <a:normAutofit lnSpcReduction="10000"/>
          </a:bodyPr>
          <a:lstStyle/>
          <a:p>
            <a:pPr algn="just"/>
            <a:r>
              <a:rPr lang="es-CR" dirty="0"/>
              <a:t>Entidad domiciliada en Panamá (S1) compró a un tercero en el 2004, las acciones de otra entidad también domiciliada en Panamá (S2), la socia de la entidad de S1 es una entidad constituida en Costa Rica (ECR).</a:t>
            </a:r>
          </a:p>
          <a:p>
            <a:pPr algn="just"/>
            <a:r>
              <a:rPr lang="es-CR" dirty="0"/>
              <a:t>Los socios de ECR son personas físicas.</a:t>
            </a:r>
          </a:p>
          <a:p>
            <a:pPr algn="just"/>
            <a:r>
              <a:rPr lang="es-CR" dirty="0"/>
              <a:t>ECR no ha reconocido la inversión en S1, ni se tiene documentado de donde se obtuvieron recursos para la adquisición de esa inversión.</a:t>
            </a:r>
          </a:p>
          <a:p>
            <a:endParaRPr lang="es-C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Título"/>
          <p:cNvSpPr>
            <a:spLocks noGrp="1"/>
          </p:cNvSpPr>
          <p:nvPr>
            <p:ph type="ctrTitle"/>
          </p:nvPr>
        </p:nvSpPr>
        <p:spPr/>
        <p:txBody>
          <a:bodyPr/>
          <a:lstStyle/>
          <a:p>
            <a:pPr eaLnBrk="1" fontAlgn="auto" hangingPunct="1">
              <a:spcAft>
                <a:spcPts val="0"/>
              </a:spcAft>
              <a:defRPr/>
            </a:pPr>
            <a:r>
              <a:rPr lang="es-CR">
                <a:solidFill>
                  <a:schemeClr val="accent1">
                    <a:satMod val="150000"/>
                  </a:schemeClr>
                </a:solidFill>
              </a:rPr>
              <a:t>UEPS</a:t>
            </a:r>
          </a:p>
        </p:txBody>
      </p:sp>
      <p:sp>
        <p:nvSpPr>
          <p:cNvPr id="10243" name="2 Subtítulo"/>
          <p:cNvSpPr>
            <a:spLocks noGrp="1"/>
          </p:cNvSpPr>
          <p:nvPr>
            <p:ph type="subTitle" idx="1"/>
          </p:nvPr>
        </p:nvSpPr>
        <p:spPr>
          <a:xfrm>
            <a:off x="685800" y="1828800"/>
            <a:ext cx="8077200" cy="1500188"/>
          </a:xfrm>
        </p:spPr>
        <p:txBody>
          <a:bodyPr/>
          <a:lstStyle/>
          <a:p>
            <a:pPr eaLnBrk="1" hangingPunct="1"/>
            <a:endParaRPr lang="es-CR"/>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147248" cy="706090"/>
          </a:xfrm>
        </p:spPr>
        <p:txBody>
          <a:bodyPr>
            <a:normAutofit fontScale="90000"/>
          </a:bodyPr>
          <a:lstStyle/>
          <a:p>
            <a:r>
              <a:rPr lang="es-CR" dirty="0"/>
              <a:t>Caso</a:t>
            </a:r>
          </a:p>
        </p:txBody>
      </p:sp>
      <p:sp>
        <p:nvSpPr>
          <p:cNvPr id="3" name="2 Marcador de contenido"/>
          <p:cNvSpPr>
            <a:spLocks noGrp="1"/>
          </p:cNvSpPr>
          <p:nvPr>
            <p:ph idx="1"/>
          </p:nvPr>
        </p:nvSpPr>
        <p:spPr>
          <a:xfrm>
            <a:off x="457200" y="1052736"/>
            <a:ext cx="8075240" cy="5073427"/>
          </a:xfrm>
        </p:spPr>
        <p:txBody>
          <a:bodyPr>
            <a:normAutofit fontScale="85000" lnSpcReduction="10000"/>
          </a:bodyPr>
          <a:lstStyle/>
          <a:p>
            <a:pPr algn="just"/>
            <a:r>
              <a:rPr lang="es-CR" sz="2400" dirty="0"/>
              <a:t>Una entidad en Costa Rica OCR, tiene relación comercial con un comisionista en Nicaragua (ONI), a su vez, el comisionista tiene clientes (CNI) a los cuales vende los productos de OCR.</a:t>
            </a:r>
          </a:p>
          <a:p>
            <a:pPr algn="just"/>
            <a:r>
              <a:rPr lang="es-CR" sz="2400" dirty="0"/>
              <a:t>OCR ha entregado los inventarios directamente a CNI, pero su facturación será a ONI.</a:t>
            </a:r>
          </a:p>
          <a:p>
            <a:pPr algn="just"/>
            <a:r>
              <a:rPr lang="es-CR" sz="2400" dirty="0"/>
              <a:t>OCR ha recibido efectivo directamente de CNI, debiendo en principio ser de ONI.</a:t>
            </a:r>
          </a:p>
          <a:p>
            <a:pPr algn="just"/>
            <a:r>
              <a:rPr lang="es-CR" sz="2400" dirty="0"/>
              <a:t>OCR ha captado el efectivo tanto de su ingreso como el de CNI, reconociendo todo como ingresos diferidos. Es correcto este registro?</a:t>
            </a:r>
          </a:p>
          <a:p>
            <a:pPr algn="just"/>
            <a:r>
              <a:rPr lang="es-CR" sz="2400" dirty="0"/>
              <a:t>R/ En principio si por un motivo de </a:t>
            </a:r>
            <a:r>
              <a:rPr lang="es-CR" sz="2400"/>
              <a:t>negocio válido, </a:t>
            </a:r>
            <a:r>
              <a:rPr lang="es-CR" sz="2400" dirty="0"/>
              <a:t>OCR capta todo el efectivo y luego distribuye la parte que le corresponde ONI, el registro razonable sería en dos cuentas diferentes, siendo que la facturación a ONI sería ingreso diferido para luego reconocer el ingreso en el estado de resultados y la parte de ONI sería una cuenta de pasivo (ingresos recibidos por cuenta de terceros), es decir no es una cuenta de ingreso diferido. Cuando OCR pague a ONI ésta cuenta se reversará contra bancos.</a:t>
            </a:r>
          </a:p>
          <a:p>
            <a:endParaRPr lang="es-CR"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a:t>NIC 16</a:t>
            </a:r>
          </a:p>
        </p:txBody>
      </p:sp>
      <p:sp>
        <p:nvSpPr>
          <p:cNvPr id="3" name="2 Marcador de contenido"/>
          <p:cNvSpPr>
            <a:spLocks noGrp="1"/>
          </p:cNvSpPr>
          <p:nvPr>
            <p:ph idx="1"/>
          </p:nvPr>
        </p:nvSpPr>
        <p:spPr/>
        <p:txBody>
          <a:bodyPr>
            <a:normAutofit fontScale="85000" lnSpcReduction="20000"/>
          </a:bodyPr>
          <a:lstStyle/>
          <a:p>
            <a:pPr algn="just"/>
            <a:r>
              <a:rPr lang="es-CR" dirty="0"/>
              <a:t>Algunas definiciones:</a:t>
            </a:r>
          </a:p>
          <a:p>
            <a:pPr algn="just"/>
            <a:r>
              <a:rPr lang="es-CR" b="1" dirty="0"/>
              <a:t>Una </a:t>
            </a:r>
            <a:r>
              <a:rPr lang="es-CR" b="1" i="1" dirty="0"/>
              <a:t>pérdida por deterioro es el exceso del importe en libros de un activo </a:t>
            </a:r>
            <a:r>
              <a:rPr lang="es-CR" b="1" dirty="0"/>
              <a:t>sobre su importe recuperable.</a:t>
            </a:r>
          </a:p>
          <a:p>
            <a:pPr algn="just"/>
            <a:r>
              <a:rPr lang="es-CR" b="1" dirty="0"/>
              <a:t>Las </a:t>
            </a:r>
            <a:r>
              <a:rPr lang="es-CR" b="1" i="1" dirty="0"/>
              <a:t>propiedades, planta y equipo son activos tangibles que: </a:t>
            </a:r>
            <a:r>
              <a:rPr lang="es-CR" b="1" dirty="0"/>
              <a:t>(a) posee una entidad para su uso en la producción o suministro de bienes y servicios, para arrendarlos a terceros o para propósitos administrativos; y (b) se esperan usar durante más de un periodo.</a:t>
            </a:r>
          </a:p>
          <a:p>
            <a:pPr algn="just"/>
            <a:r>
              <a:rPr lang="es-CR" b="1" i="1" dirty="0"/>
              <a:t>Importe recuperable es el mayor entre el valor razonable menos los </a:t>
            </a:r>
            <a:r>
              <a:rPr lang="es-CR" b="1" dirty="0"/>
              <a:t>costos de venta de un activo y su valor en uso.</a:t>
            </a:r>
            <a:endParaRPr lang="es-CR"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a:t>NIC 16</a:t>
            </a:r>
          </a:p>
        </p:txBody>
      </p:sp>
      <p:sp>
        <p:nvSpPr>
          <p:cNvPr id="3" name="2 Marcador de contenido"/>
          <p:cNvSpPr>
            <a:spLocks noGrp="1"/>
          </p:cNvSpPr>
          <p:nvPr>
            <p:ph idx="1"/>
          </p:nvPr>
        </p:nvSpPr>
        <p:spPr/>
        <p:txBody>
          <a:bodyPr>
            <a:normAutofit fontScale="70000" lnSpcReduction="20000"/>
          </a:bodyPr>
          <a:lstStyle/>
          <a:p>
            <a:pPr algn="just">
              <a:buNone/>
            </a:pPr>
            <a:r>
              <a:rPr lang="es-CR" b="1" dirty="0"/>
              <a:t>	Medición del valor en uso</a:t>
            </a:r>
          </a:p>
          <a:p>
            <a:pPr algn="just"/>
            <a:r>
              <a:rPr lang="es-CR" dirty="0"/>
              <a:t>IN6 La Norma aclara que los siguientes elementos deberán ser reflejados en el cálculo del valor en uso de un activo:</a:t>
            </a:r>
          </a:p>
          <a:p>
            <a:pPr algn="just"/>
            <a:r>
              <a:rPr lang="es-CR" dirty="0"/>
              <a:t>(a) una estimación de los flujos de efectivo futuros que la entidad espera obtener del activo; </a:t>
            </a:r>
          </a:p>
          <a:p>
            <a:pPr algn="just"/>
            <a:r>
              <a:rPr lang="es-CR" dirty="0"/>
              <a:t>(b) las expectativas sobre posibles variaciones en el importe o en la distribución temporal de dichos flujos de efectivo futuros; </a:t>
            </a:r>
          </a:p>
          <a:p>
            <a:pPr algn="just"/>
            <a:r>
              <a:rPr lang="es-CR" dirty="0"/>
              <a:t>(c) el valor temporal del dinero, representado por la tasa de interés de mercado sin riesgo; </a:t>
            </a:r>
          </a:p>
          <a:p>
            <a:pPr algn="just"/>
            <a:r>
              <a:rPr lang="es-CR" dirty="0"/>
              <a:t>(d) el precio por la presencia de incertidumbre inherente en el activo; y </a:t>
            </a:r>
          </a:p>
          <a:p>
            <a:pPr algn="just"/>
            <a:r>
              <a:rPr lang="es-CR" dirty="0"/>
              <a:t>(e) otros factores, tales como la iliquidez, que los participantes en el mercado reflejarían al poner precio a los flujos de efectivo futuros que la entidad espera que se deriven del activo.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a:t>NIC 16</a:t>
            </a:r>
          </a:p>
        </p:txBody>
      </p:sp>
      <p:sp>
        <p:nvSpPr>
          <p:cNvPr id="3" name="2 Marcador de contenido"/>
          <p:cNvSpPr>
            <a:spLocks noGrp="1"/>
          </p:cNvSpPr>
          <p:nvPr>
            <p:ph idx="1"/>
          </p:nvPr>
        </p:nvSpPr>
        <p:spPr/>
        <p:txBody>
          <a:bodyPr>
            <a:normAutofit/>
          </a:bodyPr>
          <a:lstStyle/>
          <a:p>
            <a:pPr algn="just"/>
            <a:r>
              <a:rPr lang="es-CR" b="1" i="1" dirty="0"/>
              <a:t>Vida útil es:</a:t>
            </a:r>
          </a:p>
          <a:p>
            <a:pPr algn="just">
              <a:buNone/>
            </a:pPr>
            <a:r>
              <a:rPr lang="es-CR" b="1" dirty="0"/>
              <a:t>	(a) el periodo durante el cual se espera utilizar el activo por parte de la entidad; o</a:t>
            </a:r>
          </a:p>
          <a:p>
            <a:pPr algn="just">
              <a:buNone/>
            </a:pPr>
            <a:r>
              <a:rPr lang="es-CR" b="1" dirty="0"/>
              <a:t>	(b) el número de unidades de producción o similares que se espera obtener del mismo por parte de una entidad.</a:t>
            </a:r>
            <a:endParaRPr lang="es-CR"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147248" cy="562074"/>
          </a:xfrm>
        </p:spPr>
        <p:txBody>
          <a:bodyPr>
            <a:normAutofit fontScale="90000"/>
          </a:bodyPr>
          <a:lstStyle/>
          <a:p>
            <a:r>
              <a:rPr lang="es-CR" dirty="0"/>
              <a:t>NIC 16</a:t>
            </a:r>
          </a:p>
        </p:txBody>
      </p:sp>
      <p:sp>
        <p:nvSpPr>
          <p:cNvPr id="3" name="2 Marcador de contenido"/>
          <p:cNvSpPr>
            <a:spLocks noGrp="1"/>
          </p:cNvSpPr>
          <p:nvPr>
            <p:ph idx="1"/>
          </p:nvPr>
        </p:nvSpPr>
        <p:spPr>
          <a:xfrm>
            <a:off x="323528" y="620688"/>
            <a:ext cx="8280920" cy="5472608"/>
          </a:xfrm>
        </p:spPr>
        <p:txBody>
          <a:bodyPr>
            <a:noAutofit/>
          </a:bodyPr>
          <a:lstStyle/>
          <a:p>
            <a:pPr algn="just">
              <a:buNone/>
            </a:pPr>
            <a:r>
              <a:rPr lang="es-CR" sz="2200" b="1" dirty="0"/>
              <a:t>Componentes del costo</a:t>
            </a:r>
          </a:p>
          <a:p>
            <a:pPr algn="just">
              <a:buNone/>
            </a:pPr>
            <a:r>
              <a:rPr lang="es-CR" sz="2200" dirty="0"/>
              <a:t>	El costo de los elementos de propiedades, planta y equipo comprende:</a:t>
            </a:r>
          </a:p>
          <a:p>
            <a:pPr algn="just"/>
            <a:r>
              <a:rPr lang="es-CR" sz="2200" dirty="0"/>
              <a:t>a) su precio de adquisición, incluidos los aranceles de importación y los impuestos indirectos no recuperables que recaigan sobre la adquisición, después de deducir cualquier descuento o rebaja del precio. </a:t>
            </a:r>
          </a:p>
          <a:p>
            <a:pPr algn="just"/>
            <a:r>
              <a:rPr lang="es-CR" sz="2200" dirty="0"/>
              <a:t>(b) todos los costos directamente atribuibles a la ubicación del activo en el lugar y en las condiciones necesarias para que pueda operar de la forma prevista por la gerencia. </a:t>
            </a:r>
          </a:p>
          <a:p>
            <a:pPr algn="just"/>
            <a:r>
              <a:rPr lang="es-CR" sz="2200" dirty="0"/>
              <a:t>(c) la estimación inicial de los costos de desmantelamiento y retiro del elemento, así como la rehabilitación del lugar sobre el que se asienta, la obligación en que incurre una entidad cuando adquiere el elemento o como consecuencia de haber utilizado dicho elemento durante un determinado periodo, con propósitos distintos al de producción de inventarios durante tal periodo.</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a:t>NIC 16</a:t>
            </a:r>
          </a:p>
        </p:txBody>
      </p:sp>
      <p:sp>
        <p:nvSpPr>
          <p:cNvPr id="3" name="2 Marcador de contenido"/>
          <p:cNvSpPr>
            <a:spLocks noGrp="1"/>
          </p:cNvSpPr>
          <p:nvPr>
            <p:ph idx="1"/>
          </p:nvPr>
        </p:nvSpPr>
        <p:spPr/>
        <p:txBody>
          <a:bodyPr>
            <a:normAutofit fontScale="70000" lnSpcReduction="20000"/>
          </a:bodyPr>
          <a:lstStyle/>
          <a:p>
            <a:pPr algn="just"/>
            <a:r>
              <a:rPr lang="es-CR" dirty="0"/>
              <a:t>Son ejemplos de costos atribuibles directamente: </a:t>
            </a:r>
          </a:p>
          <a:p>
            <a:pPr algn="just"/>
            <a:r>
              <a:rPr lang="es-CR" dirty="0"/>
              <a:t>(a) los costos de beneficios a los empleados (según se definen en la NIC 19 </a:t>
            </a:r>
            <a:r>
              <a:rPr lang="es-CR" i="1" dirty="0"/>
              <a:t>Beneficios a los Empleados) que procedan directamente de la construcción o </a:t>
            </a:r>
            <a:r>
              <a:rPr lang="es-CR" dirty="0"/>
              <a:t>adquisición  e un elemento de propiedades, planta y equipo; </a:t>
            </a:r>
          </a:p>
          <a:p>
            <a:pPr algn="just"/>
            <a:r>
              <a:rPr lang="es-CR" dirty="0"/>
              <a:t>(b) los costos de  reparación del emplazamiento físico; </a:t>
            </a:r>
          </a:p>
          <a:p>
            <a:pPr algn="just"/>
            <a:r>
              <a:rPr lang="es-CR" dirty="0"/>
              <a:t>(c) los costos de entrega inicial y los de manipulación o transporte posterior;</a:t>
            </a:r>
          </a:p>
          <a:p>
            <a:pPr algn="just"/>
            <a:r>
              <a:rPr lang="es-CR" dirty="0"/>
              <a:t>(d) los costos de instalación y montaje; </a:t>
            </a:r>
          </a:p>
          <a:p>
            <a:pPr algn="just"/>
            <a:r>
              <a:rPr lang="es-CR" dirty="0"/>
              <a:t>(e) los costos de comprobación de que el activo funciona adecuadamente, después de deducir los importes netos de la venta de cualesquiera elementos producidos durante el proceso de instalación y puesta a punto del activo (tales como muestras producidas mientras se probaba el  equipo); y </a:t>
            </a:r>
          </a:p>
          <a:p>
            <a:pPr algn="just"/>
            <a:r>
              <a:rPr lang="es-CR" dirty="0"/>
              <a:t>(f) los honorarios profesionales.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a:t>NIC 16</a:t>
            </a:r>
          </a:p>
        </p:txBody>
      </p:sp>
      <p:sp>
        <p:nvSpPr>
          <p:cNvPr id="3" name="2 Marcador de contenido"/>
          <p:cNvSpPr>
            <a:spLocks noGrp="1"/>
          </p:cNvSpPr>
          <p:nvPr>
            <p:ph idx="1"/>
          </p:nvPr>
        </p:nvSpPr>
        <p:spPr>
          <a:xfrm>
            <a:off x="457200" y="1268760"/>
            <a:ext cx="8219256" cy="4857403"/>
          </a:xfrm>
        </p:spPr>
        <p:txBody>
          <a:bodyPr>
            <a:normAutofit fontScale="70000" lnSpcReduction="20000"/>
          </a:bodyPr>
          <a:lstStyle/>
          <a:p>
            <a:pPr algn="just"/>
            <a:r>
              <a:rPr lang="es-CR" dirty="0"/>
              <a:t>Modelo del costo</a:t>
            </a:r>
          </a:p>
          <a:p>
            <a:pPr algn="just">
              <a:buNone/>
            </a:pPr>
            <a:r>
              <a:rPr lang="es-CR" dirty="0"/>
              <a:t>	Con posterioridad a su reconocimiento como activo, un elemento de propiedades, planta y equipo se registrará por su costo menos la depreciación acumulada y el importe acumulado de las pérdidas por deterioro del valor.</a:t>
            </a:r>
          </a:p>
          <a:p>
            <a:pPr algn="just"/>
            <a:r>
              <a:rPr lang="es-CR" dirty="0"/>
              <a:t>Modelo de revaluación</a:t>
            </a:r>
          </a:p>
          <a:p>
            <a:pPr algn="just"/>
            <a:r>
              <a:rPr lang="es-CR" dirty="0"/>
              <a:t>Con posterioridad a su reconocimiento como activo, un elemento de propiedades, planta y equipo cuyo valor razonable pueda medirse con fiabilidad se contabilizará por su valor revaluado, que es su valor razonable en el momento de la revaluación, menos la depreciación acumulada y el importe acumulado de las pérdidas por deterioro de valor que haya sufrido. Las revaluaciones se harán con suficiente regularidad, para asegurar que el importe en libros, en todo momento, no difiera significativamente del que podría determinarse utilizando el valor razonable al final del periodo sobre el que se informa.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a:t>NIC 16</a:t>
            </a:r>
          </a:p>
        </p:txBody>
      </p:sp>
      <p:sp>
        <p:nvSpPr>
          <p:cNvPr id="3" name="2 Marcador de contenido"/>
          <p:cNvSpPr>
            <a:spLocks noGrp="1"/>
          </p:cNvSpPr>
          <p:nvPr>
            <p:ph idx="1"/>
          </p:nvPr>
        </p:nvSpPr>
        <p:spPr/>
        <p:txBody>
          <a:bodyPr>
            <a:normAutofit fontScale="62500" lnSpcReduction="20000"/>
          </a:bodyPr>
          <a:lstStyle/>
          <a:p>
            <a:r>
              <a:rPr lang="es-CR" b="1" dirty="0"/>
              <a:t>Si se revalúa un elemento de propiedades, planta y equipo, se revaluarán también todos los elementos que pertenezcan a la misma clase de activos.</a:t>
            </a:r>
          </a:p>
          <a:p>
            <a:r>
              <a:rPr lang="es-CR" dirty="0"/>
              <a:t>Una clase de elementos pertenecientes a propiedades, planta y equipo es un conjunto de activos de similar naturaleza y uso en las operaciones de una entidad. Los siguientes son ejemplos de clases separadas:</a:t>
            </a:r>
          </a:p>
          <a:p>
            <a:pPr>
              <a:buNone/>
            </a:pPr>
            <a:r>
              <a:rPr lang="es-CR" dirty="0"/>
              <a:t>	(a) terrenos;</a:t>
            </a:r>
          </a:p>
          <a:p>
            <a:pPr>
              <a:buNone/>
            </a:pPr>
            <a:r>
              <a:rPr lang="es-CR" dirty="0"/>
              <a:t>	(b) terrenos y edificios;</a:t>
            </a:r>
          </a:p>
          <a:p>
            <a:pPr>
              <a:buNone/>
            </a:pPr>
            <a:r>
              <a:rPr lang="es-CR" dirty="0"/>
              <a:t>	(c) maquinaria;</a:t>
            </a:r>
          </a:p>
          <a:p>
            <a:pPr>
              <a:buNone/>
            </a:pPr>
            <a:r>
              <a:rPr lang="es-CR" dirty="0"/>
              <a:t>	(d) buques;</a:t>
            </a:r>
          </a:p>
          <a:p>
            <a:pPr>
              <a:buNone/>
            </a:pPr>
            <a:r>
              <a:rPr lang="es-CR" dirty="0"/>
              <a:t>	(e) aeronaves;</a:t>
            </a:r>
          </a:p>
          <a:p>
            <a:pPr>
              <a:buNone/>
            </a:pPr>
            <a:r>
              <a:rPr lang="es-CR" dirty="0"/>
              <a:t>	(f) vehículos de motor;</a:t>
            </a:r>
          </a:p>
          <a:p>
            <a:pPr>
              <a:buNone/>
            </a:pPr>
            <a:r>
              <a:rPr lang="es-CR" dirty="0"/>
              <a:t>	(g) mobiliario y enseres; y</a:t>
            </a:r>
          </a:p>
          <a:p>
            <a:pPr>
              <a:buNone/>
            </a:pPr>
            <a:r>
              <a:rPr lang="es-CR" dirty="0"/>
              <a:t>	(h) equipo de oficina.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a:t>NIC 16</a:t>
            </a:r>
          </a:p>
        </p:txBody>
      </p:sp>
      <p:sp>
        <p:nvSpPr>
          <p:cNvPr id="3" name="2 Marcador de contenido"/>
          <p:cNvSpPr>
            <a:spLocks noGrp="1"/>
          </p:cNvSpPr>
          <p:nvPr>
            <p:ph idx="1"/>
          </p:nvPr>
        </p:nvSpPr>
        <p:spPr/>
        <p:txBody>
          <a:bodyPr>
            <a:normAutofit fontScale="70000" lnSpcReduction="20000"/>
          </a:bodyPr>
          <a:lstStyle/>
          <a:p>
            <a:pPr algn="just"/>
            <a:r>
              <a:rPr lang="es-CR" b="1" dirty="0"/>
              <a:t>Si se incrementa el importe en libros de un activo como consecuencia de una revaluación, este aumento se reconocerá directamente en otro resultado integral y se acumulará en el patrimonio, bajo el encabezamiento de superávit de revaluación. Sin embargo, el incremento se reconocerá en el resultado del periodo en la medida en que sea una reversión de un decremento por una revaluación del mismo activo reconocido anteriormente en el resultado del periodo.</a:t>
            </a:r>
          </a:p>
          <a:p>
            <a:pPr algn="just"/>
            <a:r>
              <a:rPr lang="es-CR" b="1" dirty="0"/>
              <a:t>Cuando se reduzca el importe en libros de un activo como consecuencia de una revaluación, tal disminución se reconocerá en el resultado del periodo. Sin embargo, la disminución se reconocerá en otro resultado integral en la medida en que existiera saldo acreedor en el superávit de revaluación en relación con ese activo. La disminución reconocida en otro resultado integral reduce el importe acumulado en el patrimonio contra la cuenta de superávit de revaluación.</a:t>
            </a:r>
            <a:endParaRPr lang="es-CR"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a:t>NIC 16</a:t>
            </a:r>
          </a:p>
        </p:txBody>
      </p:sp>
      <p:sp>
        <p:nvSpPr>
          <p:cNvPr id="3" name="2 Marcador de contenido"/>
          <p:cNvSpPr>
            <a:spLocks noGrp="1"/>
          </p:cNvSpPr>
          <p:nvPr>
            <p:ph idx="1"/>
          </p:nvPr>
        </p:nvSpPr>
        <p:spPr/>
        <p:txBody>
          <a:bodyPr>
            <a:normAutofit fontScale="92500" lnSpcReduction="10000"/>
          </a:bodyPr>
          <a:lstStyle/>
          <a:p>
            <a:pPr algn="just"/>
            <a:r>
              <a:rPr lang="es-CR" b="1" dirty="0"/>
              <a:t>Deterioro del valor</a:t>
            </a:r>
          </a:p>
          <a:p>
            <a:pPr algn="just"/>
            <a:r>
              <a:rPr lang="es-CR" dirty="0"/>
              <a:t>Para determinar si un elemento de propiedades, planta y equipo ha visto deteriorado su valor, la entidad aplicará la NIC 36 </a:t>
            </a:r>
            <a:r>
              <a:rPr lang="es-CR" i="1" dirty="0"/>
              <a:t>Deterioro del Valor de los Activos. </a:t>
            </a:r>
            <a:r>
              <a:rPr lang="es-CR" dirty="0"/>
              <a:t>En dicha Norma se explica cómo debe proceder la entidad para la revisión del importe en libros de sus activos, cómo ha de determinar el importe recuperable de un activo, y cuándo debe proceder a reconocer, o en su caso, revertir, las pérdidas por deterioro del valor.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Título"/>
          <p:cNvSpPr>
            <a:spLocks noGrp="1"/>
          </p:cNvSpPr>
          <p:nvPr>
            <p:ph type="title"/>
          </p:nvPr>
        </p:nvSpPr>
        <p:spPr/>
        <p:txBody>
          <a:bodyPr/>
          <a:lstStyle/>
          <a:p>
            <a:pPr eaLnBrk="1" fontAlgn="auto" hangingPunct="1">
              <a:spcAft>
                <a:spcPts val="0"/>
              </a:spcAft>
              <a:defRPr/>
            </a:pPr>
            <a:r>
              <a:rPr lang="es-CR">
                <a:solidFill>
                  <a:schemeClr val="accent1">
                    <a:satMod val="150000"/>
                  </a:schemeClr>
                </a:solidFill>
              </a:rPr>
              <a:t>UEPS</a:t>
            </a:r>
          </a:p>
        </p:txBody>
      </p:sp>
      <p:sp>
        <p:nvSpPr>
          <p:cNvPr id="11267" name="2 Marcador de contenido"/>
          <p:cNvSpPr>
            <a:spLocks noGrp="1"/>
          </p:cNvSpPr>
          <p:nvPr>
            <p:ph idx="1"/>
          </p:nvPr>
        </p:nvSpPr>
        <p:spPr>
          <a:xfrm>
            <a:off x="1900237" y="1825626"/>
            <a:ext cx="6615113" cy="4587875"/>
          </a:xfrm>
        </p:spPr>
        <p:txBody>
          <a:bodyPr/>
          <a:lstStyle/>
          <a:p>
            <a:pPr algn="just" eaLnBrk="1" hangingPunct="1"/>
            <a:r>
              <a:rPr lang="es-ES"/>
              <a:t>Las empresas deben costear sus mercancías, para luego aplicar un método de valuación del inventarios. </a:t>
            </a:r>
            <a:endParaRPr lang="es-CR"/>
          </a:p>
          <a:p>
            <a:pPr algn="just" eaLnBrk="1" hangingPunct="1"/>
            <a:r>
              <a:rPr lang="es-ES"/>
              <a:t>La forma en que se valoran los inventarios afecta el costo de ventas y por ende la utilidad y el impuesto a pagar</a:t>
            </a:r>
            <a:r>
              <a:rPr lang="es-CR"/>
              <a:t>.</a:t>
            </a:r>
          </a:p>
          <a:p>
            <a:pPr eaLnBrk="1" hangingPunct="1"/>
            <a:endParaRPr lang="es-CR"/>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R" sz="3600" dirty="0"/>
              <a:t>Resolución 52-01 p.5 antes de la 29-2018</a:t>
            </a:r>
          </a:p>
        </p:txBody>
      </p:sp>
      <p:sp>
        <p:nvSpPr>
          <p:cNvPr id="3" name="2 Marcador de contenido"/>
          <p:cNvSpPr>
            <a:spLocks noGrp="1"/>
          </p:cNvSpPr>
          <p:nvPr>
            <p:ph idx="1"/>
          </p:nvPr>
        </p:nvSpPr>
        <p:spPr/>
        <p:txBody>
          <a:bodyPr>
            <a:normAutofit fontScale="92500" lnSpcReduction="10000"/>
          </a:bodyPr>
          <a:lstStyle/>
          <a:p>
            <a:pPr algn="just"/>
            <a:r>
              <a:rPr lang="es-ES" dirty="0"/>
              <a:t>Se acepta como gasto deducible la pérdida extraordinaria de valor de los activos por encima de su valor de uso conforme lo establece la NIC 36. Corresponderá al contribuyente a los efectos de aplicar esta deducción, sustentar de manera idónea en cada caso los elementos constitutivos de dicha pérdida extraordinaria.  El nuevo valor resultante de la aplicación de la pérdida extraordinaria, será el valor que se tomará para efectos de depreciación.</a:t>
            </a:r>
            <a:endParaRPr lang="es-CR" dirty="0"/>
          </a:p>
          <a:p>
            <a:endParaRPr lang="es-CR"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a:t>NIC 16</a:t>
            </a:r>
          </a:p>
        </p:txBody>
      </p:sp>
      <p:sp>
        <p:nvSpPr>
          <p:cNvPr id="3" name="2 Marcador de contenido"/>
          <p:cNvSpPr>
            <a:spLocks noGrp="1"/>
          </p:cNvSpPr>
          <p:nvPr>
            <p:ph idx="1"/>
          </p:nvPr>
        </p:nvSpPr>
        <p:spPr/>
        <p:txBody>
          <a:bodyPr>
            <a:normAutofit fontScale="85000" lnSpcReduction="20000"/>
          </a:bodyPr>
          <a:lstStyle/>
          <a:p>
            <a:pPr algn="just"/>
            <a:r>
              <a:rPr lang="es-CR" b="1" dirty="0"/>
              <a:t>El importe en libros de un elemento de propiedades, planta y equipo se dará de baja en cuentas: (a) cuando disponga de él; o (b) cuando no se espere obtener beneficios económicos futuros por su uso o disposición.</a:t>
            </a:r>
          </a:p>
          <a:p>
            <a:pPr algn="just"/>
            <a:r>
              <a:rPr lang="es-CR" b="1" u="sng" dirty="0"/>
              <a:t>La pérdida o ganancia surgida al dar de baja un elemento de propiedades, planta y equipo se incluirá en el resultado del periodo </a:t>
            </a:r>
            <a:r>
              <a:rPr lang="es-CR" b="1" dirty="0"/>
              <a:t>cuando la partida sea dada de baja en cuentas (a menos que la NIC 17 establezca otra cosa, en caso de una venta con arrendamiento financiero posterior). Las ganancias no se clasificarán como ingresos de actividades ordinarias.</a:t>
            </a:r>
            <a:endParaRPr lang="es-CR"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R" dirty="0"/>
              <a:t>Tratamiento tributario ganancias de capital</a:t>
            </a:r>
          </a:p>
        </p:txBody>
      </p:sp>
      <p:sp>
        <p:nvSpPr>
          <p:cNvPr id="3" name="2 Marcador de contenido"/>
          <p:cNvSpPr>
            <a:spLocks noGrp="1"/>
          </p:cNvSpPr>
          <p:nvPr>
            <p:ph idx="1"/>
          </p:nvPr>
        </p:nvSpPr>
        <p:spPr/>
        <p:txBody>
          <a:bodyPr>
            <a:normAutofit lnSpcReduction="10000"/>
          </a:bodyPr>
          <a:lstStyle/>
          <a:p>
            <a:pPr algn="just"/>
            <a:r>
              <a:rPr lang="es-CR" dirty="0"/>
              <a:t>Con relación a la habitualidad debemos decir que es la actividad o actividades a las que se dedica de forma recurrente la compañía. Es importante mencionar que las rentas obtenidas por el contribuyente serán sujetas al impuesto a las utilidades siempre y cuando provengan de su giro de negocio. El Tribunal Fiscal Administrativo se ha referido a la habitualidad en el fallo 88-95 de las 10 horas del 29 de agosto de 1995:</a:t>
            </a:r>
          </a:p>
          <a:p>
            <a:endParaRPr lang="es-CR"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R" dirty="0"/>
              <a:t>Tratamiento tributario ganancias de capital</a:t>
            </a:r>
          </a:p>
        </p:txBody>
      </p:sp>
      <p:sp>
        <p:nvSpPr>
          <p:cNvPr id="3" name="2 Marcador de contenido"/>
          <p:cNvSpPr>
            <a:spLocks noGrp="1"/>
          </p:cNvSpPr>
          <p:nvPr>
            <p:ph idx="1"/>
          </p:nvPr>
        </p:nvSpPr>
        <p:spPr/>
        <p:txBody>
          <a:bodyPr/>
          <a:lstStyle/>
          <a:p>
            <a:pPr algn="just"/>
            <a:r>
              <a:rPr lang="es-CR" i="1" dirty="0"/>
              <a:t>¨El concepto de habitualidad ha sido definido por este Tribunal en varias oportunidades, en el sentido de que: ¨por habitualidad debe entenderse el género de trabajo o actividad que en varios períodos fiscales, dedica una persona de manera constante y repetida y que la ejerce de forma pública, frecuente, usual, en la que emplea la mayor parte de su tiempo y donde usa sus conocimientos y experiencia¨</a:t>
            </a:r>
            <a:endParaRPr lang="es-CR" dirty="0"/>
          </a:p>
          <a:p>
            <a:endParaRPr lang="es-CR"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147248" cy="850106"/>
          </a:xfrm>
        </p:spPr>
        <p:txBody>
          <a:bodyPr>
            <a:normAutofit fontScale="90000"/>
          </a:bodyPr>
          <a:lstStyle/>
          <a:p>
            <a:r>
              <a:rPr lang="es-CR" dirty="0"/>
              <a:t>Tratamiento tributario ganancias de capital</a:t>
            </a:r>
          </a:p>
        </p:txBody>
      </p:sp>
      <p:sp>
        <p:nvSpPr>
          <p:cNvPr id="3" name="2 Marcador de contenido"/>
          <p:cNvSpPr>
            <a:spLocks noGrp="1"/>
          </p:cNvSpPr>
          <p:nvPr>
            <p:ph idx="1"/>
          </p:nvPr>
        </p:nvSpPr>
        <p:spPr>
          <a:xfrm>
            <a:off x="457200" y="1340768"/>
            <a:ext cx="8219256" cy="5040560"/>
          </a:xfrm>
        </p:spPr>
        <p:txBody>
          <a:bodyPr>
            <a:normAutofit fontScale="55000" lnSpcReduction="20000"/>
          </a:bodyPr>
          <a:lstStyle/>
          <a:p>
            <a:pPr algn="just">
              <a:buNone/>
            </a:pPr>
            <a:r>
              <a:rPr lang="es-CR" dirty="0"/>
              <a:t>	Respecto a las ganancias de capital debemos decir que la doctrina ha definido cuatro tipos, los cuales se describen a continuación:</a:t>
            </a:r>
          </a:p>
          <a:p>
            <a:pPr lvl="0" algn="just"/>
            <a:r>
              <a:rPr lang="es-MX" dirty="0"/>
              <a:t>Ganancias de capital habituales.</a:t>
            </a:r>
            <a:endParaRPr lang="es-CR" dirty="0"/>
          </a:p>
          <a:p>
            <a:pPr lvl="0" algn="just"/>
            <a:r>
              <a:rPr lang="es-MX" dirty="0"/>
              <a:t>Ganancias de capital de negocio.</a:t>
            </a:r>
            <a:endParaRPr lang="es-CR" dirty="0"/>
          </a:p>
          <a:p>
            <a:pPr lvl="0" algn="just"/>
            <a:r>
              <a:rPr lang="es-MX" dirty="0"/>
              <a:t>Ganancias de capital especulativas, no reguladas en  la LISR. </a:t>
            </a:r>
            <a:endParaRPr lang="es-CR" dirty="0"/>
          </a:p>
          <a:p>
            <a:pPr lvl="0" algn="just"/>
            <a:r>
              <a:rPr lang="es-MX" dirty="0"/>
              <a:t>Ganancias de capital en sentido estricto.</a:t>
            </a:r>
            <a:endParaRPr lang="es-CR" dirty="0"/>
          </a:p>
          <a:p>
            <a:pPr algn="just">
              <a:buNone/>
            </a:pPr>
            <a:r>
              <a:rPr lang="es-CR" dirty="0"/>
              <a:t>	Para el punto a. si un contribuyente se dedica habitualmente a obtener ganancias por la enajenación continua de bienes considerados de capital, tales ganancias se considerarán ingresos ordinarios y gravados en impuesto a las utilidades.</a:t>
            </a:r>
          </a:p>
          <a:p>
            <a:pPr algn="just">
              <a:buNone/>
            </a:pPr>
            <a:r>
              <a:rPr lang="es-CR" dirty="0"/>
              <a:t>	Respecto al punto b. las ganancias de capital de negocio vendrían hacer, las obtenidas por la venta de bienes depreciables utilizados en el giro habitual del negocio, en este caso los edificios, y de conformidad con lo que indica el articulo 8 inciso f) serán gravables en el impuesto a las utilidades.</a:t>
            </a:r>
          </a:p>
          <a:p>
            <a:pPr algn="just">
              <a:buNone/>
            </a:pPr>
            <a:r>
              <a:rPr lang="es-CR" dirty="0"/>
              <a:t>	Con relación a las ganancias de capital especulativas, en principio la norma tributaria no la grava sin embargo, la Administración Tributaria (AT), emitió en el año 2006 el oficio 1446-2006, en el que dijo que basta con que exista un ánimo mercantil para que las ganancias se graven en el impuesto a las utilidades.</a:t>
            </a:r>
          </a:p>
          <a:p>
            <a:pPr algn="just">
              <a:buNone/>
            </a:pPr>
            <a:r>
              <a:rPr lang="es-CR" dirty="0"/>
              <a:t>	Y por último las ganancias de capital en sentido estricto son las ganancias que provienen de activos que no son productivos, o que no estuvieron afectos en según el elemento fundamental de renta-producto.</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075240" cy="706090"/>
          </a:xfrm>
        </p:spPr>
        <p:txBody>
          <a:bodyPr>
            <a:normAutofit fontScale="90000"/>
          </a:bodyPr>
          <a:lstStyle/>
          <a:p>
            <a:r>
              <a:rPr lang="es-CR" dirty="0"/>
              <a:t>Tratamiento tributario ganancias de capital</a:t>
            </a:r>
          </a:p>
        </p:txBody>
      </p:sp>
      <p:sp>
        <p:nvSpPr>
          <p:cNvPr id="3" name="2 Marcador de contenido"/>
          <p:cNvSpPr>
            <a:spLocks noGrp="1"/>
          </p:cNvSpPr>
          <p:nvPr>
            <p:ph idx="1"/>
          </p:nvPr>
        </p:nvSpPr>
        <p:spPr>
          <a:xfrm>
            <a:off x="457200" y="1268760"/>
            <a:ext cx="8291264" cy="4857403"/>
          </a:xfrm>
        </p:spPr>
        <p:txBody>
          <a:bodyPr>
            <a:normAutofit fontScale="55000" lnSpcReduction="20000"/>
          </a:bodyPr>
          <a:lstStyle/>
          <a:p>
            <a:pPr algn="just"/>
            <a:r>
              <a:rPr lang="es-CR" dirty="0"/>
              <a:t>La DGT ha interpretado y aplicado la siguiente metodología:</a:t>
            </a:r>
          </a:p>
          <a:p>
            <a:pPr lvl="0" algn="just"/>
            <a:r>
              <a:rPr lang="es-CR" dirty="0"/>
              <a:t>Precio de venta menos valor de terreno revaluado (aquí debemos mencionar que la ley 8114 del año 2001 eliminó la posibilidad de revaluar los activos depreciables no así los no depreciables, la aplicación debería ser la de la Norma Internacional de Contabilidad 16, para efectos de reconocimiento contable y tributario);  menos costo depreciado no revaluado de edificio, es decir valor en libros.</a:t>
            </a:r>
          </a:p>
          <a:p>
            <a:pPr lvl="0" algn="just"/>
            <a:r>
              <a:rPr lang="es-CR" dirty="0"/>
              <a:t>El peritaje para determinar el </a:t>
            </a:r>
            <a:r>
              <a:rPr lang="es-MX" dirty="0"/>
              <a:t>valor del terreno es básico para determinar  qué parte del precio pagado corresponde al terreno.</a:t>
            </a:r>
            <a:endParaRPr lang="es-CR" dirty="0"/>
          </a:p>
          <a:p>
            <a:pPr lvl="0" algn="just"/>
            <a:r>
              <a:rPr lang="es-MX" dirty="0"/>
              <a:t>Del precio total recibido, un monto igual al valor unitario por metro cuadrado establecido en la “valoración física” del terreno en el estudio pericial multiplicado por los metros vendidos constituye la parte recibida por el terreno. </a:t>
            </a:r>
            <a:endParaRPr lang="es-CR" dirty="0"/>
          </a:p>
          <a:p>
            <a:pPr algn="just"/>
            <a:r>
              <a:rPr lang="es-CR" dirty="0"/>
              <a:t>También históricamente </a:t>
            </a:r>
            <a:r>
              <a:rPr lang="es-MX" dirty="0"/>
              <a:t>La Administración utilizó este mecanismo para calcular la ganancia de capital en la venta de terreno con edificio:   </a:t>
            </a:r>
            <a:endParaRPr lang="es-CR" dirty="0"/>
          </a:p>
          <a:p>
            <a:pPr algn="just"/>
            <a:r>
              <a:rPr lang="es-MX" dirty="0"/>
              <a:t>-La </a:t>
            </a:r>
            <a:r>
              <a:rPr lang="es-ES_tradnl" dirty="0"/>
              <a:t>ganancia de capital gravable debe calcularse por la diferencia entre el precio real de venta y el valor en libros contables del activo.</a:t>
            </a:r>
            <a:endParaRPr lang="es-CR" dirty="0"/>
          </a:p>
          <a:p>
            <a:pPr algn="just"/>
            <a:r>
              <a:rPr lang="es-ES_tradnl" dirty="0"/>
              <a:t>-Para determinar la parte gravable y la parte que no es gravable se debe tomar en cuenta el valor en libros del edificio y el terreno, y fijar la proporción correspondiente.</a:t>
            </a:r>
            <a:endParaRPr lang="es-CR"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R" dirty="0"/>
              <a:t>Tratamiento tributario ganancias de capital</a:t>
            </a:r>
          </a:p>
        </p:txBody>
      </p:sp>
      <p:sp>
        <p:nvSpPr>
          <p:cNvPr id="3" name="2 Marcador de contenido"/>
          <p:cNvSpPr>
            <a:spLocks noGrp="1"/>
          </p:cNvSpPr>
          <p:nvPr>
            <p:ph idx="1"/>
          </p:nvPr>
        </p:nvSpPr>
        <p:spPr/>
        <p:txBody>
          <a:bodyPr>
            <a:normAutofit fontScale="85000" lnSpcReduction="20000"/>
          </a:bodyPr>
          <a:lstStyle/>
          <a:p>
            <a:pPr algn="just"/>
            <a:r>
              <a:rPr lang="es-ES_tradnl" dirty="0"/>
              <a:t>Dice el TCA:</a:t>
            </a:r>
            <a:endParaRPr lang="es-CR" dirty="0"/>
          </a:p>
          <a:p>
            <a:pPr algn="just"/>
            <a:r>
              <a:rPr lang="es-ES_tradnl" i="1" dirty="0"/>
              <a:t>- Los valores en libros podían estar desactualizados, incluso por incumplimientos contables del propio contribuyente.</a:t>
            </a:r>
            <a:endParaRPr lang="es-CR" dirty="0"/>
          </a:p>
          <a:p>
            <a:pPr algn="just"/>
            <a:r>
              <a:rPr lang="es-ES_tradnl" i="1" dirty="0"/>
              <a:t>- No  es válido que la Administración se aferrara a esos valores desactualizados, pues ello podría ir contra la realidad económica.</a:t>
            </a:r>
            <a:endParaRPr lang="es-CR" dirty="0"/>
          </a:p>
          <a:p>
            <a:pPr algn="just"/>
            <a:r>
              <a:rPr lang="es-ES_tradnl" i="1" dirty="0"/>
              <a:t>-Si los valores consignados en los libros contables son respetuosos de las normas contables y de las normas tributarias, la aplicación de la metodología de atribución proporcional según valor en libros sí es correcta.</a:t>
            </a:r>
            <a:endParaRPr lang="es-CR" dirty="0"/>
          </a:p>
          <a:p>
            <a:endParaRPr lang="es-CR"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R" dirty="0"/>
              <a:t>Tratamiento tributario ganancias de capital</a:t>
            </a:r>
          </a:p>
        </p:txBody>
      </p:sp>
      <p:sp>
        <p:nvSpPr>
          <p:cNvPr id="3" name="2 Marcador de contenido"/>
          <p:cNvSpPr>
            <a:spLocks noGrp="1"/>
          </p:cNvSpPr>
          <p:nvPr>
            <p:ph idx="1"/>
          </p:nvPr>
        </p:nvSpPr>
        <p:spPr/>
        <p:txBody>
          <a:bodyPr/>
          <a:lstStyle/>
          <a:p>
            <a:pPr algn="just"/>
            <a:r>
              <a:rPr lang="es-CR" dirty="0"/>
              <a:t>Visto lo anterior y considerando que la DGT debe respetar los valores contables en tanto sean correctos y que la revaluación de los terrenos es parte integrante de los valores de este activo si no hay norma tributaria que la limite, a continuación vemos la forma correcta de determinar la ganancia de capital.</a:t>
            </a:r>
          </a:p>
          <a:p>
            <a:endParaRPr lang="es-CR"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R" dirty="0"/>
              <a:t>Tratamiento tributario ganancias de capital</a:t>
            </a:r>
          </a:p>
        </p:txBody>
      </p:sp>
      <p:sp>
        <p:nvSpPr>
          <p:cNvPr id="3" name="2 Marcador de contenido"/>
          <p:cNvSpPr>
            <a:spLocks noGrp="1"/>
          </p:cNvSpPr>
          <p:nvPr>
            <p:ph idx="1"/>
          </p:nvPr>
        </p:nvSpPr>
        <p:spPr/>
        <p:txBody>
          <a:bodyPr>
            <a:normAutofit fontScale="70000" lnSpcReduction="20000"/>
          </a:bodyPr>
          <a:lstStyle/>
          <a:p>
            <a:r>
              <a:rPr lang="es-ES_tradnl" u="sng" dirty="0"/>
              <a:t>Cálculo para la obtención de la Ganancia de Capital gravable y no gravable</a:t>
            </a:r>
            <a:endParaRPr lang="es-CR" dirty="0"/>
          </a:p>
          <a:p>
            <a:r>
              <a:rPr lang="es-ES_tradnl" dirty="0"/>
              <a:t>1. P</a:t>
            </a:r>
            <a:r>
              <a:rPr lang="es-MX" dirty="0"/>
              <a:t>ara </a:t>
            </a:r>
            <a:r>
              <a:rPr lang="es-ES" dirty="0"/>
              <a:t>determinar la ganancia de capital total, se debe deducir del precio neto recibido dos valores: </a:t>
            </a:r>
            <a:endParaRPr lang="es-CR" dirty="0"/>
          </a:p>
          <a:p>
            <a:pPr lvl="1"/>
            <a:r>
              <a:rPr lang="es-ES" dirty="0"/>
              <a:t>a) el valor del terreno revaluado según NIC 16  (por perito)</a:t>
            </a:r>
            <a:endParaRPr lang="es-CR" dirty="0"/>
          </a:p>
          <a:p>
            <a:pPr lvl="1"/>
            <a:r>
              <a:rPr lang="es-ES" dirty="0"/>
              <a:t>b) el valor en libros no revaluado de edificio. Aquí es básico entender que el costo del terreno revaluado es el monto a deducir del precio venta total.</a:t>
            </a:r>
            <a:endParaRPr lang="es-CR" dirty="0"/>
          </a:p>
          <a:p>
            <a:r>
              <a:rPr lang="es-ES_tradnl" dirty="0"/>
              <a:t>2. Con el resultado,</a:t>
            </a:r>
            <a:r>
              <a:rPr lang="es-ES" dirty="0"/>
              <a:t> se sacan las proporciones entre los valores de terreno y edificios establecidos pericialmente, proporciones que se aplican a la ganancia de capital total para determinar la gravable y la no gravable; es decir a la ganancia de capital obtenida se le aplican los % que surgen de </a:t>
            </a:r>
            <a:r>
              <a:rPr lang="es-ES" dirty="0" err="1"/>
              <a:t>proporcionalizar</a:t>
            </a:r>
            <a:r>
              <a:rPr lang="es-ES" dirty="0"/>
              <a:t> terreno y edificio según avalúo actualizado.</a:t>
            </a:r>
            <a:endParaRPr lang="es-CR" dirty="0"/>
          </a:p>
          <a:p>
            <a:endParaRPr lang="es-CR"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R" dirty="0"/>
              <a:t>Tratamiento tributario ganancias de capital</a:t>
            </a:r>
          </a:p>
        </p:txBody>
      </p:sp>
      <p:pic>
        <p:nvPicPr>
          <p:cNvPr id="4" name="3 Marcador de contenido"/>
          <p:cNvPicPr>
            <a:picLocks noGrp="1"/>
          </p:cNvPicPr>
          <p:nvPr>
            <p:ph idx="1"/>
          </p:nvPr>
        </p:nvPicPr>
        <p:blipFill>
          <a:blip r:embed="rId2" cstate="print"/>
          <a:srcRect/>
          <a:stretch>
            <a:fillRect/>
          </a:stretch>
        </p:blipFill>
        <p:spPr bwMode="auto">
          <a:xfrm>
            <a:off x="1103321" y="1600200"/>
            <a:ext cx="6937358" cy="4525963"/>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1 Título"/>
          <p:cNvSpPr>
            <a:spLocks noGrp="1"/>
          </p:cNvSpPr>
          <p:nvPr>
            <p:ph type="title"/>
          </p:nvPr>
        </p:nvSpPr>
        <p:spPr/>
        <p:txBody>
          <a:bodyPr/>
          <a:lstStyle/>
          <a:p>
            <a:pPr eaLnBrk="1" fontAlgn="auto" hangingPunct="1">
              <a:spcAft>
                <a:spcPts val="0"/>
              </a:spcAft>
              <a:defRPr/>
            </a:pPr>
            <a:r>
              <a:rPr lang="es-ES">
                <a:solidFill>
                  <a:schemeClr val="accent1">
                    <a:satMod val="150000"/>
                  </a:schemeClr>
                </a:solidFill>
              </a:rPr>
              <a:t>Oficio DGT-1425-2007</a:t>
            </a:r>
            <a:endParaRPr lang="es-CR">
              <a:solidFill>
                <a:schemeClr val="accent1">
                  <a:satMod val="150000"/>
                </a:schemeClr>
              </a:solidFill>
            </a:endParaRPr>
          </a:p>
        </p:txBody>
      </p:sp>
      <p:sp>
        <p:nvSpPr>
          <p:cNvPr id="12291" name="2 Marcador de contenido"/>
          <p:cNvSpPr>
            <a:spLocks noGrp="1"/>
          </p:cNvSpPr>
          <p:nvPr>
            <p:ph idx="1"/>
          </p:nvPr>
        </p:nvSpPr>
        <p:spPr>
          <a:xfrm>
            <a:off x="1031614" y="1811557"/>
            <a:ext cx="6840140" cy="4351338"/>
          </a:xfrm>
        </p:spPr>
        <p:txBody>
          <a:bodyPr>
            <a:normAutofit fontScale="92500" lnSpcReduction="10000"/>
          </a:bodyPr>
          <a:lstStyle/>
          <a:p>
            <a:pPr algn="just" eaLnBrk="1" hangingPunct="1"/>
            <a:r>
              <a:rPr lang="es-ES" dirty="0"/>
              <a:t>El método UEPS ha sido criticado por presentar la desventaja de</a:t>
            </a:r>
            <a:r>
              <a:rPr lang="es-ES" i="1" dirty="0"/>
              <a:t>“… reducir el activo y el patrimonio, en razón de que las existencias que quedan en el inventario son computadas empleando los costos más antiguos, debido a que los costos más recientes son los que se asignan al costo de ventas, de ahí su atractivo para efectos tributarios</a:t>
            </a:r>
            <a:r>
              <a:rPr lang="es-ES" dirty="0"/>
              <a:t>. </a:t>
            </a:r>
            <a:r>
              <a:rPr lang="es-ES" b="1" dirty="0"/>
              <a:t>Oficio DGT-1425-2007</a:t>
            </a:r>
            <a:endParaRPr lang="es-CR" dirty="0"/>
          </a:p>
          <a:p>
            <a:pPr eaLnBrk="1" hangingPunct="1"/>
            <a:endParaRPr lang="es-CR" dirty="0"/>
          </a:p>
        </p:txBody>
      </p:sp>
    </p:spTree>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R" dirty="0"/>
              <a:t>Tratamiento tributario ganancias de capital</a:t>
            </a:r>
          </a:p>
        </p:txBody>
      </p:sp>
      <p:pic>
        <p:nvPicPr>
          <p:cNvPr id="1026" name="Picture 2"/>
          <p:cNvPicPr>
            <a:picLocks noGrp="1" noChangeAspect="1" noChangeArrowheads="1"/>
          </p:cNvPicPr>
          <p:nvPr>
            <p:ph idx="1"/>
          </p:nvPr>
        </p:nvPicPr>
        <p:blipFill>
          <a:blip r:embed="rId2" cstate="print"/>
          <a:srcRect/>
          <a:stretch>
            <a:fillRect/>
          </a:stretch>
        </p:blipFill>
        <p:spPr bwMode="auto">
          <a:xfrm>
            <a:off x="515682" y="1916832"/>
            <a:ext cx="8232782" cy="3744416"/>
          </a:xfrm>
          <a:prstGeom prst="rect">
            <a:avLst/>
          </a:prstGeom>
          <a:noFill/>
          <a:ln w="9525">
            <a:noFill/>
            <a:miter lim="800000"/>
            <a:headEnd/>
            <a:tailEnd/>
          </a:ln>
          <a:effectLst/>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R" dirty="0"/>
              <a:t>Tratamiento tributario rentas de capital LF 9635</a:t>
            </a:r>
          </a:p>
        </p:txBody>
      </p:sp>
      <p:sp>
        <p:nvSpPr>
          <p:cNvPr id="3" name="2 Marcador de contenido"/>
          <p:cNvSpPr>
            <a:spLocks noGrp="1"/>
          </p:cNvSpPr>
          <p:nvPr>
            <p:ph idx="1"/>
          </p:nvPr>
        </p:nvSpPr>
        <p:spPr/>
        <p:txBody>
          <a:bodyPr>
            <a:normAutofit fontScale="85000" lnSpcReduction="10000"/>
          </a:bodyPr>
          <a:lstStyle/>
          <a:p>
            <a:pPr algn="just"/>
            <a:r>
              <a:rPr lang="es-CR" dirty="0"/>
              <a:t>El hecho generador: tipos de renta gravadas: mobiliarias e inmobiliarias. Ganancias y pérdidas de capital.</a:t>
            </a:r>
          </a:p>
          <a:p>
            <a:pPr lvl="0" algn="just"/>
            <a:r>
              <a:rPr lang="es-CR" dirty="0"/>
              <a:t>Obligación tributaria: contribuyentes, no sujeciones y exenciones, carácter instantáneo.</a:t>
            </a:r>
          </a:p>
          <a:p>
            <a:pPr lvl="0" algn="just"/>
            <a:r>
              <a:rPr lang="es-CR" dirty="0"/>
              <a:t>Base imponible y tipo impositivo, compensación o devolución de cuotas tributarias por pérdida de capital</a:t>
            </a:r>
          </a:p>
          <a:p>
            <a:pPr lvl="0" algn="just"/>
            <a:r>
              <a:rPr lang="es-CR" dirty="0"/>
              <a:t>Régimen especial de reorganización empresarial.</a:t>
            </a:r>
          </a:p>
          <a:p>
            <a:pPr lvl="0" algn="just"/>
            <a:r>
              <a:rPr lang="es-CR" dirty="0"/>
              <a:t>Retenciones.</a:t>
            </a:r>
          </a:p>
          <a:p>
            <a:pPr lvl="0" algn="just"/>
            <a:r>
              <a:rPr lang="es-CR" dirty="0"/>
              <a:t>Declaración y otros deberes formales.</a:t>
            </a:r>
          </a:p>
          <a:p>
            <a:endParaRPr lang="es-CR" dirty="0"/>
          </a:p>
        </p:txBody>
      </p:sp>
    </p:spTree>
    <p:extLst>
      <p:ext uri="{BB962C8B-B14F-4D97-AF65-F5344CB8AC3E}">
        <p14:creationId xmlns:p14="http://schemas.microsoft.com/office/powerpoint/2010/main" val="29855279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3">
            <a:extLst>
              <a:ext uri="{FF2B5EF4-FFF2-40B4-BE49-F238E27FC236}">
                <a16:creationId xmlns:a16="http://schemas.microsoft.com/office/drawing/2014/main" id="{F4206F6F-108F-4834-9621-2C0F8EF158AE}"/>
              </a:ext>
            </a:extLst>
          </p:cNvPr>
          <p:cNvSpPr>
            <a:spLocks noGrp="1"/>
          </p:cNvSpPr>
          <p:nvPr>
            <p:ph type="title"/>
          </p:nvPr>
        </p:nvSpPr>
        <p:spPr>
          <a:xfrm>
            <a:off x="-1311717" y="987891"/>
            <a:ext cx="8452077" cy="1122165"/>
          </a:xfrm>
        </p:spPr>
        <p:txBody>
          <a:bodyPr>
            <a:noAutofit/>
          </a:bodyPr>
          <a:lstStyle/>
          <a:p>
            <a:pPr algn="ctr"/>
            <a:r>
              <a:rPr lang="es-CR" sz="3000" b="1" dirty="0"/>
              <a:t>Hecho generador - art. 27 bis</a:t>
            </a:r>
            <a:endParaRPr lang="es-CR" sz="3000" dirty="0"/>
          </a:p>
        </p:txBody>
      </p:sp>
      <p:graphicFrame>
        <p:nvGraphicFramePr>
          <p:cNvPr id="4" name="Marcador de contenido 1">
            <a:extLst>
              <a:ext uri="{FF2B5EF4-FFF2-40B4-BE49-F238E27FC236}">
                <a16:creationId xmlns:a16="http://schemas.microsoft.com/office/drawing/2014/main" id="{9542050B-7392-4A6F-91D7-FB06B1B2D810}"/>
              </a:ext>
            </a:extLst>
          </p:cNvPr>
          <p:cNvGraphicFramePr>
            <a:graphicFrameLocks noGrp="1"/>
          </p:cNvGraphicFramePr>
          <p:nvPr>
            <p:ph idx="1"/>
          </p:nvPr>
        </p:nvGraphicFramePr>
        <p:xfrm>
          <a:off x="379840" y="1854160"/>
          <a:ext cx="8187542" cy="34863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5963613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091F3D8E-EDD8-4A7F-BA5A-D63EA4714CC2}"/>
              </a:ext>
            </a:extLst>
          </p:cNvPr>
          <p:cNvSpPr>
            <a:spLocks noGrp="1"/>
          </p:cNvSpPr>
          <p:nvPr>
            <p:ph type="title"/>
          </p:nvPr>
        </p:nvSpPr>
        <p:spPr>
          <a:xfrm>
            <a:off x="352283" y="1082852"/>
            <a:ext cx="7886700" cy="994172"/>
          </a:xfrm>
        </p:spPr>
        <p:txBody>
          <a:bodyPr>
            <a:normAutofit fontScale="90000"/>
          </a:bodyPr>
          <a:lstStyle/>
          <a:p>
            <a:r>
              <a:rPr lang="es-CR" sz="3000" dirty="0"/>
              <a:t>RENTAS DE CAPITAL Y GANANCIAS Y PÉRDIDAS DE CAPITAL</a:t>
            </a:r>
          </a:p>
        </p:txBody>
      </p:sp>
      <p:sp>
        <p:nvSpPr>
          <p:cNvPr id="6" name="Marcador de contenido 5">
            <a:extLst>
              <a:ext uri="{FF2B5EF4-FFF2-40B4-BE49-F238E27FC236}">
                <a16:creationId xmlns:a16="http://schemas.microsoft.com/office/drawing/2014/main" id="{F7BC85F5-74EE-46F9-9753-FF4F6FEE4660}"/>
              </a:ext>
            </a:extLst>
          </p:cNvPr>
          <p:cNvSpPr>
            <a:spLocks noGrp="1"/>
          </p:cNvSpPr>
          <p:nvPr>
            <p:ph idx="1"/>
          </p:nvPr>
        </p:nvSpPr>
        <p:spPr>
          <a:xfrm>
            <a:off x="239689" y="3229579"/>
            <a:ext cx="3731810" cy="3263504"/>
          </a:xfrm>
        </p:spPr>
        <p:txBody>
          <a:bodyPr>
            <a:normAutofit/>
          </a:bodyPr>
          <a:lstStyle/>
          <a:p>
            <a:pPr marL="0" indent="0" algn="ctr">
              <a:buNone/>
            </a:pPr>
            <a:r>
              <a:rPr lang="es-CR" sz="3000" dirty="0"/>
              <a:t>¿Quiénes son contribuyentes?</a:t>
            </a:r>
          </a:p>
        </p:txBody>
      </p:sp>
      <p:sp>
        <p:nvSpPr>
          <p:cNvPr id="5" name="Oval Callout 13">
            <a:extLst>
              <a:ext uri="{FF2B5EF4-FFF2-40B4-BE49-F238E27FC236}">
                <a16:creationId xmlns:a16="http://schemas.microsoft.com/office/drawing/2014/main" id="{46FDFDBB-E15A-4BE6-B451-428E7A9AB7A6}"/>
              </a:ext>
            </a:extLst>
          </p:cNvPr>
          <p:cNvSpPr/>
          <p:nvPr/>
        </p:nvSpPr>
        <p:spPr bwMode="gray">
          <a:xfrm rot="4270794">
            <a:off x="4378309" y="1626052"/>
            <a:ext cx="3994711" cy="4064497"/>
          </a:xfrm>
          <a:prstGeom prst="wedgeEllipseCallout">
            <a:avLst>
              <a:gd name="adj1" fmla="val -21078"/>
              <a:gd name="adj2" fmla="val 62353"/>
            </a:avLst>
          </a:prstGeom>
          <a:solidFill>
            <a:schemeClr val="accent5">
              <a:lumMod val="50000"/>
            </a:schemeClr>
          </a:solidFill>
          <a:ln w="19050" algn="ctr">
            <a:noFill/>
            <a:miter lim="800000"/>
            <a:headEnd/>
            <a:tailEnd/>
          </a:ln>
        </p:spPr>
        <p:txBody>
          <a:bodyPr wrap="square" lIns="50006" tIns="50006" rIns="50006" bIns="50006" rtlCol="0" anchor="ctr"/>
          <a:lstStyle/>
          <a:p>
            <a:pPr algn="ctr" defTabSz="685800">
              <a:lnSpc>
                <a:spcPct val="106000"/>
              </a:lnSpc>
              <a:defRPr/>
            </a:pPr>
            <a:endParaRPr lang="en-US" sz="900" b="1" dirty="0">
              <a:solidFill>
                <a:prstClr val="white"/>
              </a:solidFill>
              <a:latin typeface="Calibri" panose="020F0502020204030204"/>
            </a:endParaRPr>
          </a:p>
        </p:txBody>
      </p:sp>
      <p:sp>
        <p:nvSpPr>
          <p:cNvPr id="7" name="TextBox 12">
            <a:extLst>
              <a:ext uri="{FF2B5EF4-FFF2-40B4-BE49-F238E27FC236}">
                <a16:creationId xmlns:a16="http://schemas.microsoft.com/office/drawing/2014/main" id="{F6163186-B5DF-40ED-A0E2-DCFCC1A4D28E}"/>
              </a:ext>
            </a:extLst>
          </p:cNvPr>
          <p:cNvSpPr txBox="1"/>
          <p:nvPr/>
        </p:nvSpPr>
        <p:spPr>
          <a:xfrm>
            <a:off x="5020103" y="2180359"/>
            <a:ext cx="2766993" cy="3339376"/>
          </a:xfrm>
          <a:prstGeom prst="rect">
            <a:avLst/>
          </a:prstGeom>
          <a:noFill/>
        </p:spPr>
        <p:txBody>
          <a:bodyPr wrap="square" lIns="0" tIns="0" rIns="0" bIns="0" rtlCol="0">
            <a:spAutoFit/>
          </a:bodyPr>
          <a:lstStyle/>
          <a:p>
            <a:pPr algn="ctr" defTabSz="685800">
              <a:spcBef>
                <a:spcPts val="338"/>
              </a:spcBef>
              <a:buSzPct val="100000"/>
              <a:defRPr/>
            </a:pPr>
            <a:r>
              <a:rPr lang="es-419" sz="1950" dirty="0">
                <a:solidFill>
                  <a:prstClr val="white"/>
                </a:solidFill>
                <a:latin typeface="Calibri" panose="020F0502020204030204"/>
              </a:rPr>
              <a:t>T</a:t>
            </a:r>
            <a:r>
              <a:rPr lang="es-CR" sz="1950" dirty="0">
                <a:solidFill>
                  <a:prstClr val="white"/>
                </a:solidFill>
                <a:latin typeface="Calibri" panose="020F0502020204030204"/>
              </a:rPr>
              <a:t>odas las personas físicas, jurídicas, entes colectivos sin personalidad jurídica y los fondos de inversión, contemplados en la Ley Reguladora del Mercado de Valores y similares. PERO: no, por ejemplo, si tienen ganancias habituales. </a:t>
            </a:r>
          </a:p>
          <a:p>
            <a:pPr algn="ctr" defTabSz="685800">
              <a:spcBef>
                <a:spcPts val="338"/>
              </a:spcBef>
              <a:buSzPct val="100000"/>
              <a:defRPr/>
            </a:pPr>
            <a:r>
              <a:rPr lang="es-CR" sz="1950" dirty="0">
                <a:solidFill>
                  <a:prstClr val="white"/>
                </a:solidFill>
                <a:latin typeface="Calibri" panose="020F0502020204030204"/>
              </a:rPr>
              <a:t> Art. 28</a:t>
            </a:r>
            <a:endParaRPr lang="en-US" sz="1950" dirty="0">
              <a:solidFill>
                <a:prstClr val="white"/>
              </a:solidFill>
              <a:latin typeface="Calibri" panose="020F0502020204030204"/>
            </a:endParaRPr>
          </a:p>
        </p:txBody>
      </p:sp>
    </p:spTree>
    <p:extLst>
      <p:ext uri="{BB962C8B-B14F-4D97-AF65-F5344CB8AC3E}">
        <p14:creationId xmlns:p14="http://schemas.microsoft.com/office/powerpoint/2010/main" val="237030877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3">
            <a:extLst>
              <a:ext uri="{FF2B5EF4-FFF2-40B4-BE49-F238E27FC236}">
                <a16:creationId xmlns:a16="http://schemas.microsoft.com/office/drawing/2014/main" id="{F4206F6F-108F-4834-9621-2C0F8EF158AE}"/>
              </a:ext>
            </a:extLst>
          </p:cNvPr>
          <p:cNvSpPr>
            <a:spLocks noGrp="1"/>
          </p:cNvSpPr>
          <p:nvPr>
            <p:ph type="title"/>
          </p:nvPr>
        </p:nvSpPr>
        <p:spPr>
          <a:xfrm>
            <a:off x="-1080072" y="785947"/>
            <a:ext cx="8452077" cy="1122165"/>
          </a:xfrm>
        </p:spPr>
        <p:txBody>
          <a:bodyPr>
            <a:noAutofit/>
          </a:bodyPr>
          <a:lstStyle/>
          <a:p>
            <a:pPr algn="ctr"/>
            <a:r>
              <a:rPr lang="es-CR" sz="3000" dirty="0"/>
              <a:t>Materia imponible. Artículo 27 ter </a:t>
            </a:r>
          </a:p>
        </p:txBody>
      </p:sp>
      <p:sp>
        <p:nvSpPr>
          <p:cNvPr id="5" name="Text Placeholder 2">
            <a:extLst>
              <a:ext uri="{FF2B5EF4-FFF2-40B4-BE49-F238E27FC236}">
                <a16:creationId xmlns:a16="http://schemas.microsoft.com/office/drawing/2014/main" id="{268A8F96-44F4-4514-BF19-675995FCB55D}"/>
              </a:ext>
            </a:extLst>
          </p:cNvPr>
          <p:cNvSpPr txBox="1">
            <a:spLocks/>
          </p:cNvSpPr>
          <p:nvPr/>
        </p:nvSpPr>
        <p:spPr>
          <a:xfrm>
            <a:off x="542499" y="1664063"/>
            <a:ext cx="7581594" cy="48809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685800">
              <a:spcBef>
                <a:spcPts val="750"/>
              </a:spcBef>
              <a:buNone/>
              <a:defRPr/>
            </a:pPr>
            <a:r>
              <a:rPr lang="es-CR" sz="2100" u="sng" dirty="0">
                <a:solidFill>
                  <a:prstClr val="black"/>
                </a:solidFill>
                <a:latin typeface="Calibri" panose="020F0502020204030204"/>
              </a:rPr>
              <a:t>1. Rentas del capital inmobiliario</a:t>
            </a:r>
          </a:p>
        </p:txBody>
      </p:sp>
      <p:graphicFrame>
        <p:nvGraphicFramePr>
          <p:cNvPr id="6" name="Content Placeholder 4">
            <a:extLst>
              <a:ext uri="{FF2B5EF4-FFF2-40B4-BE49-F238E27FC236}">
                <a16:creationId xmlns:a16="http://schemas.microsoft.com/office/drawing/2014/main" id="{EDECCDC1-8F96-4F1D-8B88-0607FCABE4DD}"/>
              </a:ext>
            </a:extLst>
          </p:cNvPr>
          <p:cNvGraphicFramePr>
            <a:graphicFrameLocks/>
          </p:cNvGraphicFramePr>
          <p:nvPr/>
        </p:nvGraphicFramePr>
        <p:xfrm>
          <a:off x="422031" y="2228851"/>
          <a:ext cx="8071338" cy="34501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6421897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3">
            <a:extLst>
              <a:ext uri="{FF2B5EF4-FFF2-40B4-BE49-F238E27FC236}">
                <a16:creationId xmlns:a16="http://schemas.microsoft.com/office/drawing/2014/main" id="{F4206F6F-108F-4834-9621-2C0F8EF158AE}"/>
              </a:ext>
            </a:extLst>
          </p:cNvPr>
          <p:cNvSpPr>
            <a:spLocks noGrp="1"/>
          </p:cNvSpPr>
          <p:nvPr>
            <p:ph type="title"/>
          </p:nvPr>
        </p:nvSpPr>
        <p:spPr>
          <a:xfrm>
            <a:off x="248822" y="1151180"/>
            <a:ext cx="7886700" cy="994172"/>
          </a:xfrm>
        </p:spPr>
        <p:txBody>
          <a:bodyPr>
            <a:noAutofit/>
          </a:bodyPr>
          <a:lstStyle/>
          <a:p>
            <a:r>
              <a:rPr lang="es-CR" sz="3000" dirty="0"/>
              <a:t>Opción para arrendamientos. Artículo 28 </a:t>
            </a:r>
          </a:p>
        </p:txBody>
      </p:sp>
      <p:sp>
        <p:nvSpPr>
          <p:cNvPr id="2" name="Marcador de contenido 1">
            <a:extLst>
              <a:ext uri="{FF2B5EF4-FFF2-40B4-BE49-F238E27FC236}">
                <a16:creationId xmlns:a16="http://schemas.microsoft.com/office/drawing/2014/main" id="{A60FB41A-06A0-40B1-BB3F-46EE0CF08DDA}"/>
              </a:ext>
            </a:extLst>
          </p:cNvPr>
          <p:cNvSpPr>
            <a:spLocks noGrp="1"/>
          </p:cNvSpPr>
          <p:nvPr>
            <p:ph idx="1"/>
          </p:nvPr>
        </p:nvSpPr>
        <p:spPr>
          <a:xfrm>
            <a:off x="248823" y="2226469"/>
            <a:ext cx="8266528" cy="3263504"/>
          </a:xfrm>
        </p:spPr>
        <p:txBody>
          <a:bodyPr>
            <a:normAutofit fontScale="70000" lnSpcReduction="20000"/>
          </a:bodyPr>
          <a:lstStyle/>
          <a:p>
            <a:pPr marL="330994" indent="-330994" algn="just"/>
            <a:r>
              <a:rPr lang="es-MX" dirty="0">
                <a:latin typeface="+mj-lt"/>
              </a:rPr>
              <a:t>Los contribuyentes que obtengan rentas del capital inmobiliario, para cuya generación tengan contratado un mínimo de un empleado, podrán optar por tributar en el impuesto sobre las utilidades.</a:t>
            </a:r>
          </a:p>
          <a:p>
            <a:pPr marL="330994" indent="-330994" algn="just"/>
            <a:r>
              <a:rPr lang="es-MX" dirty="0">
                <a:latin typeface="+mj-lt"/>
              </a:rPr>
              <a:t>Comunicar esta opción a la AT antes del inicio del periodo fiscal, y mantenerla por un mínimo de cinco años.</a:t>
            </a:r>
          </a:p>
          <a:p>
            <a:pPr marL="330994" indent="-330994" algn="just"/>
            <a:r>
              <a:rPr lang="es-MX" dirty="0" err="1">
                <a:latin typeface="+mj-lt"/>
              </a:rPr>
              <a:t>Proy</a:t>
            </a:r>
            <a:r>
              <a:rPr lang="es-MX" dirty="0">
                <a:latin typeface="+mj-lt"/>
              </a:rPr>
              <a:t>. </a:t>
            </a:r>
            <a:r>
              <a:rPr lang="es-MX" dirty="0" err="1">
                <a:latin typeface="+mj-lt"/>
              </a:rPr>
              <a:t>Regl</a:t>
            </a:r>
            <a:r>
              <a:rPr lang="es-MX" dirty="0">
                <a:latin typeface="+mj-lt"/>
              </a:rPr>
              <a:t>., art. 32: Delimita que esto es solo para los que no tienen la obligación de tributar en el impuesto de utilidades, pueden optar por tributar ahí si tienen cuando menos un empleado. </a:t>
            </a:r>
            <a:endParaRPr lang="es-CR" dirty="0">
              <a:latin typeface="+mj-lt"/>
            </a:endParaRPr>
          </a:p>
        </p:txBody>
      </p:sp>
      <p:sp>
        <p:nvSpPr>
          <p:cNvPr id="5" name="Text Placeholder 2">
            <a:extLst>
              <a:ext uri="{FF2B5EF4-FFF2-40B4-BE49-F238E27FC236}">
                <a16:creationId xmlns:a16="http://schemas.microsoft.com/office/drawing/2014/main" id="{268A8F96-44F4-4514-BF19-675995FCB55D}"/>
              </a:ext>
            </a:extLst>
          </p:cNvPr>
          <p:cNvSpPr txBox="1">
            <a:spLocks/>
          </p:cNvSpPr>
          <p:nvPr/>
        </p:nvSpPr>
        <p:spPr>
          <a:xfrm>
            <a:off x="617562" y="1657255"/>
            <a:ext cx="6947527" cy="48809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685800">
              <a:spcBef>
                <a:spcPts val="750"/>
              </a:spcBef>
              <a:buNone/>
              <a:defRPr/>
            </a:pPr>
            <a:endParaRPr lang="es-CR" sz="1875" b="1" u="sng" dirty="0">
              <a:solidFill>
                <a:prstClr val="black"/>
              </a:solidFill>
              <a:latin typeface="Calibri" panose="020F0502020204030204"/>
            </a:endParaRPr>
          </a:p>
        </p:txBody>
      </p:sp>
    </p:spTree>
    <p:extLst>
      <p:ext uri="{BB962C8B-B14F-4D97-AF65-F5344CB8AC3E}">
        <p14:creationId xmlns:p14="http://schemas.microsoft.com/office/powerpoint/2010/main" val="18782438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3">
            <a:extLst>
              <a:ext uri="{FF2B5EF4-FFF2-40B4-BE49-F238E27FC236}">
                <a16:creationId xmlns:a16="http://schemas.microsoft.com/office/drawing/2014/main" id="{F4206F6F-108F-4834-9621-2C0F8EF158AE}"/>
              </a:ext>
            </a:extLst>
          </p:cNvPr>
          <p:cNvSpPr>
            <a:spLocks noGrp="1"/>
          </p:cNvSpPr>
          <p:nvPr>
            <p:ph type="title"/>
          </p:nvPr>
        </p:nvSpPr>
        <p:spPr>
          <a:xfrm>
            <a:off x="296839" y="703021"/>
            <a:ext cx="6716912" cy="1198283"/>
          </a:xfrm>
        </p:spPr>
        <p:txBody>
          <a:bodyPr>
            <a:noAutofit/>
          </a:bodyPr>
          <a:lstStyle/>
          <a:p>
            <a:r>
              <a:rPr lang="es-CR" sz="3000" dirty="0"/>
              <a:t>Materia imponible. Artículo 27 ter </a:t>
            </a:r>
          </a:p>
        </p:txBody>
      </p:sp>
      <p:sp>
        <p:nvSpPr>
          <p:cNvPr id="5" name="Text Placeholder 2">
            <a:extLst>
              <a:ext uri="{FF2B5EF4-FFF2-40B4-BE49-F238E27FC236}">
                <a16:creationId xmlns:a16="http://schemas.microsoft.com/office/drawing/2014/main" id="{268A8F96-44F4-4514-BF19-675995FCB55D}"/>
              </a:ext>
            </a:extLst>
          </p:cNvPr>
          <p:cNvSpPr txBox="1">
            <a:spLocks/>
          </p:cNvSpPr>
          <p:nvPr/>
        </p:nvSpPr>
        <p:spPr>
          <a:xfrm>
            <a:off x="617562" y="1657255"/>
            <a:ext cx="6947527" cy="48809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685800">
              <a:spcBef>
                <a:spcPts val="750"/>
              </a:spcBef>
              <a:buNone/>
              <a:defRPr/>
            </a:pPr>
            <a:endParaRPr lang="es-CR" sz="1875" b="1" u="sng" dirty="0">
              <a:solidFill>
                <a:prstClr val="black"/>
              </a:solidFill>
              <a:latin typeface="Calibri" panose="020F0502020204030204"/>
            </a:endParaRPr>
          </a:p>
        </p:txBody>
      </p:sp>
      <p:graphicFrame>
        <p:nvGraphicFramePr>
          <p:cNvPr id="8" name="Content Placeholder 6">
            <a:extLst>
              <a:ext uri="{FF2B5EF4-FFF2-40B4-BE49-F238E27FC236}">
                <a16:creationId xmlns:a16="http://schemas.microsoft.com/office/drawing/2014/main" id="{A2D23066-8106-447C-8EE0-EB26EE9182AD}"/>
              </a:ext>
            </a:extLst>
          </p:cNvPr>
          <p:cNvGraphicFramePr>
            <a:graphicFrameLocks/>
          </p:cNvGraphicFramePr>
          <p:nvPr/>
        </p:nvGraphicFramePr>
        <p:xfrm>
          <a:off x="552734" y="2073887"/>
          <a:ext cx="7973705" cy="34099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5082680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3">
            <a:extLst>
              <a:ext uri="{FF2B5EF4-FFF2-40B4-BE49-F238E27FC236}">
                <a16:creationId xmlns:a16="http://schemas.microsoft.com/office/drawing/2014/main" id="{F4206F6F-108F-4834-9621-2C0F8EF158AE}"/>
              </a:ext>
            </a:extLst>
          </p:cNvPr>
          <p:cNvSpPr>
            <a:spLocks noGrp="1"/>
          </p:cNvSpPr>
          <p:nvPr>
            <p:ph type="title"/>
          </p:nvPr>
        </p:nvSpPr>
        <p:spPr>
          <a:xfrm>
            <a:off x="237392" y="1157989"/>
            <a:ext cx="7886700" cy="994172"/>
          </a:xfrm>
        </p:spPr>
        <p:txBody>
          <a:bodyPr>
            <a:noAutofit/>
          </a:bodyPr>
          <a:lstStyle/>
          <a:p>
            <a:r>
              <a:rPr lang="es-CR" sz="3000" dirty="0"/>
              <a:t>Materia imponible. Artículo 27 ter</a:t>
            </a:r>
            <a:br>
              <a:rPr lang="es-CR" sz="3000" dirty="0"/>
            </a:br>
            <a:br>
              <a:rPr lang="es-CR" sz="3000" dirty="0"/>
            </a:br>
            <a:r>
              <a:rPr lang="es-CR" sz="3000" dirty="0"/>
              <a:t> </a:t>
            </a:r>
          </a:p>
        </p:txBody>
      </p:sp>
      <p:sp>
        <p:nvSpPr>
          <p:cNvPr id="2" name="Marcador de contenido 1">
            <a:extLst>
              <a:ext uri="{FF2B5EF4-FFF2-40B4-BE49-F238E27FC236}">
                <a16:creationId xmlns:a16="http://schemas.microsoft.com/office/drawing/2014/main" id="{2DB2DC7D-12D0-45A1-9FE2-7F8B03E8E447}"/>
              </a:ext>
            </a:extLst>
          </p:cNvPr>
          <p:cNvSpPr>
            <a:spLocks noGrp="1"/>
          </p:cNvSpPr>
          <p:nvPr>
            <p:ph idx="1"/>
          </p:nvPr>
        </p:nvSpPr>
        <p:spPr>
          <a:xfrm>
            <a:off x="628650" y="2226469"/>
            <a:ext cx="7886700" cy="3263504"/>
          </a:xfrm>
        </p:spPr>
        <p:txBody>
          <a:bodyPr>
            <a:normAutofit/>
          </a:bodyPr>
          <a:lstStyle/>
          <a:p>
            <a:pPr marL="0" indent="0" algn="just">
              <a:buNone/>
            </a:pPr>
            <a:r>
              <a:rPr lang="es-CR" sz="2250" dirty="0"/>
              <a:t>3. Se consideran </a:t>
            </a:r>
            <a:r>
              <a:rPr lang="es-CR" sz="2250" b="1" dirty="0"/>
              <a:t>ganancias y pérdidas de capital </a:t>
            </a:r>
            <a:r>
              <a:rPr lang="es-CR" sz="2250" dirty="0"/>
              <a:t>las variaciones en el valor del patrimonio del contribuyente que se realicen con motivo de cualquier alteración en la composición de aquel, incluidas las derivadas de la venta de participaciones en fondos de inversión. No se incluyen las utilidades que tributen según art. 8 f).</a:t>
            </a:r>
          </a:p>
          <a:p>
            <a:pPr marL="0" indent="0" algn="just">
              <a:buNone/>
            </a:pPr>
            <a:r>
              <a:rPr lang="es-CR" sz="2250" dirty="0"/>
              <a:t>Pero el concepto sí aplica al impuesto de utilidades según art. 24 </a:t>
            </a:r>
            <a:r>
              <a:rPr lang="es-CR" sz="2250" dirty="0" err="1"/>
              <a:t>Proy</a:t>
            </a:r>
            <a:r>
              <a:rPr lang="es-CR" sz="2250" dirty="0"/>
              <a:t>. </a:t>
            </a:r>
            <a:r>
              <a:rPr lang="es-CR" sz="2250" dirty="0" err="1"/>
              <a:t>Regl</a:t>
            </a:r>
            <a:r>
              <a:rPr lang="es-CR" sz="2250" dirty="0"/>
              <a:t>.   Art. 26 aplica que es el criterio de realización.</a:t>
            </a:r>
          </a:p>
          <a:p>
            <a:endParaRPr lang="es-CR" sz="2250" dirty="0"/>
          </a:p>
        </p:txBody>
      </p:sp>
    </p:spTree>
    <p:extLst>
      <p:ext uri="{BB962C8B-B14F-4D97-AF65-F5344CB8AC3E}">
        <p14:creationId xmlns:p14="http://schemas.microsoft.com/office/powerpoint/2010/main" val="337634026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R" dirty="0"/>
              <a:t>Materia imponible. Artículo 27 ter</a:t>
            </a:r>
          </a:p>
        </p:txBody>
      </p:sp>
      <p:sp>
        <p:nvSpPr>
          <p:cNvPr id="3" name="Marcador de contenido 2"/>
          <p:cNvSpPr>
            <a:spLocks noGrp="1"/>
          </p:cNvSpPr>
          <p:nvPr>
            <p:ph idx="1"/>
          </p:nvPr>
        </p:nvSpPr>
        <p:spPr/>
        <p:txBody>
          <a:bodyPr>
            <a:normAutofit fontScale="92500"/>
          </a:bodyPr>
          <a:lstStyle/>
          <a:p>
            <a:pPr algn="just"/>
            <a:r>
              <a:rPr lang="es-CR" dirty="0"/>
              <a:t>Ganancias por diferencias cambiarias de elementos patrimoniales no afectos a la actividad empresarial se entenderán realizadas “cuando ocurra el pago del pasivo o la percepción del ingreso por activos.”</a:t>
            </a:r>
          </a:p>
          <a:p>
            <a:pPr algn="just"/>
            <a:r>
              <a:rPr lang="es-CR" dirty="0"/>
              <a:t>La tenencia de moneda extranjera se considerará un activo y la ganancia se entiende realizada si se cambia de moneda y si se adquiere otro activo en esa moneda extranjera. </a:t>
            </a:r>
          </a:p>
        </p:txBody>
      </p:sp>
    </p:spTree>
    <p:extLst>
      <p:ext uri="{BB962C8B-B14F-4D97-AF65-F5344CB8AC3E}">
        <p14:creationId xmlns:p14="http://schemas.microsoft.com/office/powerpoint/2010/main" val="208821018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091F3D8E-EDD8-4A7F-BA5A-D63EA4714CC2}"/>
              </a:ext>
            </a:extLst>
          </p:cNvPr>
          <p:cNvSpPr>
            <a:spLocks noGrp="1"/>
          </p:cNvSpPr>
          <p:nvPr>
            <p:ph type="title"/>
          </p:nvPr>
        </p:nvSpPr>
        <p:spPr>
          <a:xfrm>
            <a:off x="311340" y="260648"/>
            <a:ext cx="7886700" cy="994172"/>
          </a:xfrm>
        </p:spPr>
        <p:txBody>
          <a:bodyPr/>
          <a:lstStyle/>
          <a:p>
            <a:r>
              <a:rPr lang="es-CR" dirty="0"/>
              <a:t>Exenciones – Artículo 28 bis</a:t>
            </a:r>
          </a:p>
        </p:txBody>
      </p:sp>
      <p:sp>
        <p:nvSpPr>
          <p:cNvPr id="6" name="Marcador de contenido 5">
            <a:extLst>
              <a:ext uri="{FF2B5EF4-FFF2-40B4-BE49-F238E27FC236}">
                <a16:creationId xmlns:a16="http://schemas.microsoft.com/office/drawing/2014/main" id="{F7BC85F5-74EE-46F9-9753-FF4F6FEE4660}"/>
              </a:ext>
            </a:extLst>
          </p:cNvPr>
          <p:cNvSpPr>
            <a:spLocks noGrp="1"/>
          </p:cNvSpPr>
          <p:nvPr>
            <p:ph idx="1"/>
          </p:nvPr>
        </p:nvSpPr>
        <p:spPr>
          <a:xfrm>
            <a:off x="395536" y="1124744"/>
            <a:ext cx="8202554" cy="5112568"/>
          </a:xfrm>
        </p:spPr>
        <p:txBody>
          <a:bodyPr>
            <a:normAutofit fontScale="47500" lnSpcReduction="20000"/>
          </a:bodyPr>
          <a:lstStyle/>
          <a:p>
            <a:pPr marL="0" indent="0" algn="just">
              <a:buNone/>
            </a:pPr>
            <a:r>
              <a:rPr lang="es-CR" sz="3400" dirty="0"/>
              <a:t>Rentas y ganancias de capital obtenidas por: </a:t>
            </a:r>
          </a:p>
          <a:p>
            <a:pPr algn="just"/>
            <a:r>
              <a:rPr lang="es-CR" sz="3400" dirty="0"/>
              <a:t>Fondos y planes de pensiones, así como FCL, y Sistema de Pensiones y Jubilaciones del Magisterio Nacional: ¿abarca las que obtengan a través de un fondo de inversión o similar?. </a:t>
            </a:r>
          </a:p>
          <a:p>
            <a:pPr marL="0" indent="0" algn="just">
              <a:buNone/>
            </a:pPr>
            <a:r>
              <a:rPr lang="es-CR" sz="3400" dirty="0" err="1"/>
              <a:t>Proy</a:t>
            </a:r>
            <a:r>
              <a:rPr lang="es-CR" sz="3400" dirty="0"/>
              <a:t>. </a:t>
            </a:r>
            <a:r>
              <a:rPr lang="es-CR" sz="3400" dirty="0" err="1"/>
              <a:t>Regl</a:t>
            </a:r>
            <a:r>
              <a:rPr lang="es-CR" sz="3400" dirty="0"/>
              <a:t>: Exención no aplica al Primer Pilar, o pensión contributiva básica y tributa según el inc. Ch) del art. 32 (impuesto pensiones y salarios). Exentos de todo tributo, el Segundo Pilar (Régimen Obligatorio de Pensiones Complementarias) y el Tercer Pilar (Régimen Voluntario de Pensiones Complementarias.   </a:t>
            </a:r>
          </a:p>
          <a:p>
            <a:pPr algn="just"/>
            <a:r>
              <a:rPr lang="es-CR" sz="3400" dirty="0"/>
              <a:t>Distribución de dividendos en acciones nominativas o en cuotas sociales de la propia sociedad, así como la distribución de dividendos cuando el socio sea otra sociedad de capital domiciliada en CR y esté sujeta a este impuesto, o sea una sociedad controladora de un grupo o conglomerado financiero regulado por CONASSIF.</a:t>
            </a:r>
          </a:p>
          <a:p>
            <a:pPr algn="just"/>
            <a:r>
              <a:rPr lang="es-CR" sz="3400" dirty="0"/>
              <a:t>Las obtenidas por las participaciones de los fondos de inversión contemplados en la Ley Reguladora del Mercado de Valores. </a:t>
            </a:r>
          </a:p>
          <a:p>
            <a:pPr algn="just"/>
            <a:r>
              <a:rPr lang="es-CR" sz="3400" dirty="0"/>
              <a:t>28 Bis, inc. 5) : Intereses generados por saldos en cuentas de ahorro y cuentas corrientes.</a:t>
            </a:r>
          </a:p>
          <a:p>
            <a:pPr algn="just"/>
            <a:r>
              <a:rPr lang="es-CR" sz="3400" dirty="0"/>
              <a:t>Ganancias de capital por transmisión de vivienda habitual cuando es persona física y cuando sea jurídica, se debe demostrar que está destinado indefectiblemente a su uso como vivienda habitual de los dueños del capital accionario de la sociedad, echando mano a indicios del artículo 116 CNPT (art. 32,4 </a:t>
            </a:r>
            <a:r>
              <a:rPr lang="es-CR" sz="3400" dirty="0" err="1"/>
              <a:t>Proy</a:t>
            </a:r>
            <a:r>
              <a:rPr lang="es-CR" sz="3400" dirty="0"/>
              <a:t>. </a:t>
            </a:r>
            <a:r>
              <a:rPr lang="es-CR" sz="3400" dirty="0" err="1"/>
              <a:t>Regl</a:t>
            </a:r>
            <a:r>
              <a:rPr lang="es-CR" sz="3400" dirty="0"/>
              <a:t>). </a:t>
            </a:r>
          </a:p>
          <a:p>
            <a:pPr algn="just"/>
            <a:r>
              <a:rPr lang="es-CR" sz="3400" dirty="0"/>
              <a:t>Subvenciones o subsidios de Estado y sus instituciones.</a:t>
            </a:r>
          </a:p>
          <a:p>
            <a:pPr algn="just"/>
            <a:r>
              <a:rPr lang="es-CR" sz="3400" dirty="0"/>
              <a:t>Ganancia de capital de enajenación ocasional de un bien mueble o derecho no sujeto a inscripción en un registro público; no comprende enajenación de títulos valores (art. 32, 8 </a:t>
            </a:r>
            <a:r>
              <a:rPr lang="es-CR" sz="3400" dirty="0" err="1"/>
              <a:t>Proy</a:t>
            </a:r>
            <a:r>
              <a:rPr lang="es-CR" sz="3400" dirty="0"/>
              <a:t>. </a:t>
            </a:r>
            <a:r>
              <a:rPr lang="es-CR" sz="3400" dirty="0" err="1"/>
              <a:t>Regl</a:t>
            </a:r>
            <a:r>
              <a:rPr lang="es-CR" sz="3400" dirty="0"/>
              <a:t>.)</a:t>
            </a:r>
          </a:p>
          <a:p>
            <a:pPr algn="just"/>
            <a:endParaRPr lang="es-CR" dirty="0"/>
          </a:p>
        </p:txBody>
      </p:sp>
    </p:spTree>
    <p:extLst>
      <p:ext uri="{BB962C8B-B14F-4D97-AF65-F5344CB8AC3E}">
        <p14:creationId xmlns:p14="http://schemas.microsoft.com/office/powerpoint/2010/main" val="8417429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Título"/>
          <p:cNvSpPr>
            <a:spLocks noGrp="1"/>
          </p:cNvSpPr>
          <p:nvPr>
            <p:ph type="title"/>
          </p:nvPr>
        </p:nvSpPr>
        <p:spPr/>
        <p:txBody>
          <a:bodyPr/>
          <a:lstStyle/>
          <a:p>
            <a:pPr eaLnBrk="1" fontAlgn="auto" hangingPunct="1">
              <a:spcAft>
                <a:spcPts val="0"/>
              </a:spcAft>
              <a:defRPr/>
            </a:pPr>
            <a:r>
              <a:rPr lang="es-CR">
                <a:solidFill>
                  <a:schemeClr val="accent1">
                    <a:satMod val="150000"/>
                  </a:schemeClr>
                </a:solidFill>
              </a:rPr>
              <a:t>UEPS</a:t>
            </a:r>
          </a:p>
        </p:txBody>
      </p:sp>
      <p:sp>
        <p:nvSpPr>
          <p:cNvPr id="13315" name="2 Marcador de contenido"/>
          <p:cNvSpPr>
            <a:spLocks noGrp="1"/>
          </p:cNvSpPr>
          <p:nvPr>
            <p:ph idx="1"/>
          </p:nvPr>
        </p:nvSpPr>
        <p:spPr>
          <a:xfrm>
            <a:off x="1322785" y="1825625"/>
            <a:ext cx="7192565" cy="4351338"/>
          </a:xfrm>
        </p:spPr>
        <p:txBody>
          <a:bodyPr>
            <a:normAutofit fontScale="92500"/>
          </a:bodyPr>
          <a:lstStyle/>
          <a:p>
            <a:pPr algn="just" eaLnBrk="1" hangingPunct="1"/>
            <a:r>
              <a:rPr lang="es-ES" b="1"/>
              <a:t>El punto discutido</a:t>
            </a:r>
            <a:r>
              <a:rPr lang="es-ES"/>
              <a:t>: la Norma Internacional de Contabilidad Nº 2 (NIC 2), en su parte introductoria referente a los principales cambios, en el párrafo IN 13, </a:t>
            </a:r>
            <a:r>
              <a:rPr lang="es-ES" b="1"/>
              <a:t>no permite </a:t>
            </a:r>
            <a:r>
              <a:rPr lang="es-ES"/>
              <a:t>el uso del método última entrada primera salida (LIFO, por sus siglas en inglés)</a:t>
            </a:r>
            <a:endParaRPr lang="es-CR"/>
          </a:p>
          <a:p>
            <a:pPr algn="just" eaLnBrk="1" hangingPunct="1"/>
            <a:r>
              <a:rPr lang="es-ES"/>
              <a:t>En una economía inflacionaria: costos más altos vrs impuesto de renta más bajo.</a:t>
            </a:r>
            <a:endParaRPr lang="es-CR"/>
          </a:p>
          <a:p>
            <a:pPr eaLnBrk="1" hangingPunct="1"/>
            <a:endParaRPr lang="es-CR"/>
          </a:p>
        </p:txBody>
      </p:sp>
    </p:spTree>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3">
            <a:extLst>
              <a:ext uri="{FF2B5EF4-FFF2-40B4-BE49-F238E27FC236}">
                <a16:creationId xmlns:a16="http://schemas.microsoft.com/office/drawing/2014/main" id="{F4206F6F-108F-4834-9621-2C0F8EF158AE}"/>
              </a:ext>
            </a:extLst>
          </p:cNvPr>
          <p:cNvSpPr>
            <a:spLocks noGrp="1"/>
          </p:cNvSpPr>
          <p:nvPr>
            <p:ph type="title"/>
          </p:nvPr>
        </p:nvSpPr>
        <p:spPr>
          <a:xfrm>
            <a:off x="-589413" y="870940"/>
            <a:ext cx="7886700" cy="994172"/>
          </a:xfrm>
          <a:prstGeom prst="ellipse">
            <a:avLst/>
          </a:prstGeom>
        </p:spPr>
        <p:txBody>
          <a:bodyPr vert="horz" lIns="68580" tIns="34290" rIns="68580" bIns="34290" rtlCol="0" anchor="ctr">
            <a:normAutofit fontScale="90000"/>
          </a:bodyPr>
          <a:lstStyle/>
          <a:p>
            <a:r>
              <a:rPr lang="en-US" kern="1200" dirty="0" err="1">
                <a:solidFill>
                  <a:schemeClr val="tx1"/>
                </a:solidFill>
                <a:latin typeface="+mj-lt"/>
                <a:ea typeface="+mj-ea"/>
                <a:cs typeface="+mj-cs"/>
              </a:rPr>
              <a:t>Ejemplo</a:t>
            </a:r>
            <a:endParaRPr lang="en-US" kern="1200" dirty="0">
              <a:solidFill>
                <a:schemeClr val="tx1"/>
              </a:solidFill>
              <a:latin typeface="+mj-lt"/>
              <a:ea typeface="+mj-ea"/>
              <a:cs typeface="+mj-cs"/>
            </a:endParaRPr>
          </a:p>
        </p:txBody>
      </p:sp>
      <p:graphicFrame>
        <p:nvGraphicFramePr>
          <p:cNvPr id="3" name="Tabla 2">
            <a:extLst>
              <a:ext uri="{FF2B5EF4-FFF2-40B4-BE49-F238E27FC236}">
                <a16:creationId xmlns:a16="http://schemas.microsoft.com/office/drawing/2014/main" id="{A204FB19-FDAF-4876-8F32-40DDF2559808}"/>
              </a:ext>
            </a:extLst>
          </p:cNvPr>
          <p:cNvGraphicFramePr>
            <a:graphicFrameLocks noGrp="1"/>
          </p:cNvGraphicFramePr>
          <p:nvPr/>
        </p:nvGraphicFramePr>
        <p:xfrm>
          <a:off x="255895" y="1686351"/>
          <a:ext cx="8536677" cy="3939099"/>
        </p:xfrm>
        <a:graphic>
          <a:graphicData uri="http://schemas.openxmlformats.org/drawingml/2006/table">
            <a:tbl>
              <a:tblPr>
                <a:tableStyleId>{8799B23B-EC83-4686-B30A-512413B5E67A}</a:tableStyleId>
              </a:tblPr>
              <a:tblGrid>
                <a:gridCol w="1000466">
                  <a:extLst>
                    <a:ext uri="{9D8B030D-6E8A-4147-A177-3AD203B41FA5}">
                      <a16:colId xmlns:a16="http://schemas.microsoft.com/office/drawing/2014/main" val="3360931627"/>
                    </a:ext>
                  </a:extLst>
                </a:gridCol>
                <a:gridCol w="503163">
                  <a:extLst>
                    <a:ext uri="{9D8B030D-6E8A-4147-A177-3AD203B41FA5}">
                      <a16:colId xmlns:a16="http://schemas.microsoft.com/office/drawing/2014/main" val="38683346"/>
                    </a:ext>
                  </a:extLst>
                </a:gridCol>
                <a:gridCol w="577187">
                  <a:extLst>
                    <a:ext uri="{9D8B030D-6E8A-4147-A177-3AD203B41FA5}">
                      <a16:colId xmlns:a16="http://schemas.microsoft.com/office/drawing/2014/main" val="4214377567"/>
                    </a:ext>
                  </a:extLst>
                </a:gridCol>
                <a:gridCol w="1217000">
                  <a:extLst>
                    <a:ext uri="{9D8B030D-6E8A-4147-A177-3AD203B41FA5}">
                      <a16:colId xmlns:a16="http://schemas.microsoft.com/office/drawing/2014/main" val="4277944266"/>
                    </a:ext>
                  </a:extLst>
                </a:gridCol>
                <a:gridCol w="900438">
                  <a:extLst>
                    <a:ext uri="{9D8B030D-6E8A-4147-A177-3AD203B41FA5}">
                      <a16:colId xmlns:a16="http://schemas.microsoft.com/office/drawing/2014/main" val="449645191"/>
                    </a:ext>
                  </a:extLst>
                </a:gridCol>
                <a:gridCol w="113392">
                  <a:extLst>
                    <a:ext uri="{9D8B030D-6E8A-4147-A177-3AD203B41FA5}">
                      <a16:colId xmlns:a16="http://schemas.microsoft.com/office/drawing/2014/main" val="954957646"/>
                    </a:ext>
                  </a:extLst>
                </a:gridCol>
                <a:gridCol w="1235729">
                  <a:extLst>
                    <a:ext uri="{9D8B030D-6E8A-4147-A177-3AD203B41FA5}">
                      <a16:colId xmlns:a16="http://schemas.microsoft.com/office/drawing/2014/main" val="3725895109"/>
                    </a:ext>
                  </a:extLst>
                </a:gridCol>
                <a:gridCol w="716434">
                  <a:extLst>
                    <a:ext uri="{9D8B030D-6E8A-4147-A177-3AD203B41FA5}">
                      <a16:colId xmlns:a16="http://schemas.microsoft.com/office/drawing/2014/main" val="4254097930"/>
                    </a:ext>
                  </a:extLst>
                </a:gridCol>
                <a:gridCol w="716434">
                  <a:extLst>
                    <a:ext uri="{9D8B030D-6E8A-4147-A177-3AD203B41FA5}">
                      <a16:colId xmlns:a16="http://schemas.microsoft.com/office/drawing/2014/main" val="216797122"/>
                    </a:ext>
                  </a:extLst>
                </a:gridCol>
                <a:gridCol w="716434">
                  <a:extLst>
                    <a:ext uri="{9D8B030D-6E8A-4147-A177-3AD203B41FA5}">
                      <a16:colId xmlns:a16="http://schemas.microsoft.com/office/drawing/2014/main" val="2258008269"/>
                    </a:ext>
                  </a:extLst>
                </a:gridCol>
                <a:gridCol w="840000">
                  <a:extLst>
                    <a:ext uri="{9D8B030D-6E8A-4147-A177-3AD203B41FA5}">
                      <a16:colId xmlns:a16="http://schemas.microsoft.com/office/drawing/2014/main" val="3690193494"/>
                    </a:ext>
                  </a:extLst>
                </a:gridCol>
              </a:tblGrid>
              <a:tr h="186757">
                <a:tc gridSpan="11">
                  <a:txBody>
                    <a:bodyPr/>
                    <a:lstStyle/>
                    <a:p>
                      <a:pPr algn="l" fontAlgn="b"/>
                      <a:r>
                        <a:rPr lang="es-MX" sz="1100" u="none" strike="noStrike">
                          <a:effectLst/>
                        </a:rPr>
                        <a:t> Un inversionista que posee participaciones en un fondo de inversión tendría el siguiente tratamiento si enajena sus participaciones: </a:t>
                      </a:r>
                      <a:endParaRPr lang="es-MX" sz="1100" b="1" i="0" u="none" strike="noStrike">
                        <a:solidFill>
                          <a:srgbClr val="000000"/>
                        </a:solidFill>
                        <a:effectLst/>
                        <a:latin typeface="+mj-lt"/>
                      </a:endParaRPr>
                    </a:p>
                  </a:txBody>
                  <a:tcPr marL="2471" marR="2471" marT="2471" marB="0" anchor="b"/>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2512071497"/>
                  </a:ext>
                </a:extLst>
              </a:tr>
              <a:tr h="216652">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dirty="0">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extLst>
                  <a:ext uri="{0D108BD9-81ED-4DB2-BD59-A6C34878D82A}">
                    <a16:rowId xmlns:a16="http://schemas.microsoft.com/office/drawing/2014/main" val="966214725"/>
                  </a:ext>
                </a:extLst>
              </a:tr>
              <a:tr h="186757">
                <a:tc>
                  <a:txBody>
                    <a:bodyPr/>
                    <a:lstStyle/>
                    <a:p>
                      <a:pPr algn="l" fontAlgn="b"/>
                      <a:r>
                        <a:rPr lang="es-CR" sz="1100" u="none" strike="noStrike">
                          <a:effectLst/>
                        </a:rPr>
                        <a:t> Datos: </a:t>
                      </a:r>
                      <a:endParaRPr lang="es-CR" sz="1100" b="1"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gridSpan="4">
                  <a:txBody>
                    <a:bodyPr/>
                    <a:lstStyle/>
                    <a:p>
                      <a:pPr algn="l" fontAlgn="b"/>
                      <a:r>
                        <a:rPr lang="es-MX" sz="1100" u="none" strike="noStrike">
                          <a:effectLst/>
                        </a:rPr>
                        <a:t> Total de las participaciones en circulación </a:t>
                      </a:r>
                      <a:endParaRPr lang="es-MX" sz="1100" b="0" i="0" u="none" strike="noStrike">
                        <a:solidFill>
                          <a:srgbClr val="000000"/>
                        </a:solidFill>
                        <a:effectLst/>
                        <a:latin typeface="+mj-lt"/>
                      </a:endParaRPr>
                    </a:p>
                  </a:txBody>
                  <a:tcPr marL="2471" marR="2471" marT="2471" marB="0" anchor="b"/>
                </a:tc>
                <a:tc hMerge="1">
                  <a:txBody>
                    <a:bodyPr/>
                    <a:lstStyle/>
                    <a:p>
                      <a:endParaRPr lang="es-CR"/>
                    </a:p>
                  </a:txBody>
                  <a:tcPr/>
                </a:tc>
                <a:tc hMerge="1">
                  <a:txBody>
                    <a:bodyPr/>
                    <a:lstStyle/>
                    <a:p>
                      <a:endParaRPr lang="es-CR"/>
                    </a:p>
                  </a:txBody>
                  <a:tcPr/>
                </a:tc>
                <a:tc hMerge="1">
                  <a:txBody>
                    <a:bodyPr/>
                    <a:lstStyle/>
                    <a:p>
                      <a:endParaRPr lang="es-CR"/>
                    </a:p>
                  </a:txBody>
                  <a:tcPr/>
                </a:tc>
                <a:tc>
                  <a:txBody>
                    <a:bodyPr/>
                    <a:lstStyle/>
                    <a:p>
                      <a:pPr algn="l" fontAlgn="b"/>
                      <a:endParaRPr lang="es-CR" sz="1100" b="0" i="0" u="none" strike="noStrike">
                        <a:solidFill>
                          <a:srgbClr val="000000"/>
                        </a:solidFill>
                        <a:effectLst/>
                        <a:latin typeface="+mj-lt"/>
                      </a:endParaRPr>
                    </a:p>
                  </a:txBody>
                  <a:tcPr marL="2471" marR="2471" marT="2471" marB="0" anchor="b"/>
                </a:tc>
                <a:extLst>
                  <a:ext uri="{0D108BD9-81ED-4DB2-BD59-A6C34878D82A}">
                    <a16:rowId xmlns:a16="http://schemas.microsoft.com/office/drawing/2014/main" val="895476388"/>
                  </a:ext>
                </a:extLst>
              </a:tr>
              <a:tr h="186757">
                <a:tc gridSpan="3">
                  <a:txBody>
                    <a:bodyPr/>
                    <a:lstStyle/>
                    <a:p>
                      <a:pPr algn="l" fontAlgn="b"/>
                      <a:r>
                        <a:rPr lang="es-CR" sz="1100" u="none" strike="noStrike">
                          <a:effectLst/>
                        </a:rPr>
                        <a:t> Valor de las participaciones </a:t>
                      </a:r>
                      <a:endParaRPr lang="es-CR" sz="1100" b="0" i="0" u="none" strike="noStrike">
                        <a:solidFill>
                          <a:srgbClr val="000000"/>
                        </a:solidFill>
                        <a:effectLst/>
                        <a:latin typeface="+mj-lt"/>
                      </a:endParaRPr>
                    </a:p>
                  </a:txBody>
                  <a:tcPr marL="2471" marR="2471" marT="2471" marB="0" anchor="b"/>
                </a:tc>
                <a:tc hMerge="1">
                  <a:txBody>
                    <a:bodyPr/>
                    <a:lstStyle/>
                    <a:p>
                      <a:endParaRPr lang="es-CR"/>
                    </a:p>
                  </a:txBody>
                  <a:tcPr/>
                </a:tc>
                <a:tc hMerge="1">
                  <a:txBody>
                    <a:bodyPr/>
                    <a:lstStyle/>
                    <a:p>
                      <a:endParaRPr lang="es-CR"/>
                    </a:p>
                  </a:txBody>
                  <a:tcPr/>
                </a:tc>
                <a:tc>
                  <a:txBody>
                    <a:bodyPr/>
                    <a:lstStyle/>
                    <a:p>
                      <a:pPr algn="l" fontAlgn="b"/>
                      <a:r>
                        <a:rPr lang="es-CR" sz="1100" u="none" strike="noStrike">
                          <a:effectLst/>
                        </a:rPr>
                        <a:t>         1 000 000 </a:t>
                      </a:r>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r>
                        <a:rPr lang="es-CR" sz="1100" u="none" strike="noStrike">
                          <a:effectLst/>
                        </a:rPr>
                        <a:t>      15 000 000 </a:t>
                      </a:r>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extLst>
                  <a:ext uri="{0D108BD9-81ED-4DB2-BD59-A6C34878D82A}">
                    <a16:rowId xmlns:a16="http://schemas.microsoft.com/office/drawing/2014/main" val="3093874976"/>
                  </a:ext>
                </a:extLst>
              </a:tr>
              <a:tr h="216652">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extLst>
                  <a:ext uri="{0D108BD9-81ED-4DB2-BD59-A6C34878D82A}">
                    <a16:rowId xmlns:a16="http://schemas.microsoft.com/office/drawing/2014/main" val="3172850552"/>
                  </a:ext>
                </a:extLst>
              </a:tr>
              <a:tr h="370861">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gridSpan="4">
                  <a:txBody>
                    <a:bodyPr/>
                    <a:lstStyle/>
                    <a:p>
                      <a:pPr algn="l" fontAlgn="b"/>
                      <a:r>
                        <a:rPr lang="es-MX" sz="1100" u="none" strike="noStrike">
                          <a:effectLst/>
                        </a:rPr>
                        <a:t> % que representa la inversión de este inversionista </a:t>
                      </a:r>
                      <a:endParaRPr lang="es-MX" sz="1100" b="0" i="0" u="none" strike="noStrike">
                        <a:solidFill>
                          <a:srgbClr val="000000"/>
                        </a:solidFill>
                        <a:effectLst/>
                        <a:latin typeface="+mj-lt"/>
                      </a:endParaRPr>
                    </a:p>
                  </a:txBody>
                  <a:tcPr marL="2471" marR="2471" marT="2471" marB="0" anchor="b"/>
                </a:tc>
                <a:tc hMerge="1">
                  <a:txBody>
                    <a:bodyPr/>
                    <a:lstStyle/>
                    <a:p>
                      <a:endParaRPr lang="es-CR"/>
                    </a:p>
                  </a:txBody>
                  <a:tcPr/>
                </a:tc>
                <a:tc hMerge="1">
                  <a:txBody>
                    <a:bodyPr/>
                    <a:lstStyle/>
                    <a:p>
                      <a:endParaRPr lang="es-CR"/>
                    </a:p>
                  </a:txBody>
                  <a:tcPr/>
                </a:tc>
                <a:tc hMerge="1">
                  <a:txBody>
                    <a:bodyPr/>
                    <a:lstStyle/>
                    <a:p>
                      <a:endParaRPr lang="es-CR"/>
                    </a:p>
                  </a:txBody>
                  <a:tcPr/>
                </a:tc>
                <a:tc>
                  <a:txBody>
                    <a:bodyPr/>
                    <a:lstStyle/>
                    <a:p>
                      <a:pPr algn="r" fontAlgn="b"/>
                      <a:r>
                        <a:rPr lang="es-CR" sz="1100" u="none" strike="noStrike">
                          <a:effectLst/>
                        </a:rPr>
                        <a:t>7%</a:t>
                      </a:r>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extLst>
                  <a:ext uri="{0D108BD9-81ED-4DB2-BD59-A6C34878D82A}">
                    <a16:rowId xmlns:a16="http://schemas.microsoft.com/office/drawing/2014/main" val="4104459996"/>
                  </a:ext>
                </a:extLst>
              </a:tr>
              <a:tr h="216652">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extLst>
                  <a:ext uri="{0D108BD9-81ED-4DB2-BD59-A6C34878D82A}">
                    <a16:rowId xmlns:a16="http://schemas.microsoft.com/office/drawing/2014/main" val="121638396"/>
                  </a:ext>
                </a:extLst>
              </a:tr>
              <a:tr h="186757">
                <a:tc gridSpan="4">
                  <a:txBody>
                    <a:bodyPr/>
                    <a:lstStyle/>
                    <a:p>
                      <a:pPr algn="l" fontAlgn="b"/>
                      <a:r>
                        <a:rPr lang="es-MX" sz="1100" u="none" strike="noStrike">
                          <a:effectLst/>
                        </a:rPr>
                        <a:t> Utilidades acumuladas del Fondo de Inversión </a:t>
                      </a:r>
                      <a:endParaRPr lang="es-MX" sz="1100" b="0" i="0" u="none" strike="noStrike">
                        <a:solidFill>
                          <a:srgbClr val="000000"/>
                        </a:solidFill>
                        <a:effectLst/>
                        <a:latin typeface="+mj-lt"/>
                      </a:endParaRPr>
                    </a:p>
                  </a:txBody>
                  <a:tcPr marL="2471" marR="2471" marT="2471" marB="0" anchor="b"/>
                </a:tc>
                <a:tc hMerge="1">
                  <a:txBody>
                    <a:bodyPr/>
                    <a:lstStyle/>
                    <a:p>
                      <a:endParaRPr lang="es-CR"/>
                    </a:p>
                  </a:txBody>
                  <a:tcPr/>
                </a:tc>
                <a:tc hMerge="1">
                  <a:txBody>
                    <a:bodyPr/>
                    <a:lstStyle/>
                    <a:p>
                      <a:endParaRPr lang="es-CR"/>
                    </a:p>
                  </a:txBody>
                  <a:tcPr/>
                </a:tc>
                <a:tc hMerge="1">
                  <a:txBody>
                    <a:bodyPr/>
                    <a:lstStyle/>
                    <a:p>
                      <a:endParaRPr lang="es-CR"/>
                    </a:p>
                  </a:txBody>
                  <a:tcPr/>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r>
                        <a:rPr lang="es-CR" sz="1100" u="none" strike="noStrike">
                          <a:effectLst/>
                        </a:rPr>
                        <a:t>      50 000 000 </a:t>
                      </a:r>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extLst>
                  <a:ext uri="{0D108BD9-81ED-4DB2-BD59-A6C34878D82A}">
                    <a16:rowId xmlns:a16="http://schemas.microsoft.com/office/drawing/2014/main" val="2433110751"/>
                  </a:ext>
                </a:extLst>
              </a:tr>
              <a:tr h="216652">
                <a:tc>
                  <a:txBody>
                    <a:bodyPr/>
                    <a:lstStyle/>
                    <a:p>
                      <a:pPr algn="l" fontAlgn="b"/>
                      <a:endParaRPr lang="es-CR" sz="1100" b="0" i="0" u="none" strike="noStrike" dirty="0">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dirty="0">
                        <a:solidFill>
                          <a:srgbClr val="000000"/>
                        </a:solidFill>
                        <a:effectLst/>
                        <a:latin typeface="+mj-lt"/>
                      </a:endParaRPr>
                    </a:p>
                  </a:txBody>
                  <a:tcPr marL="2471" marR="2471" marT="2471" marB="0" anchor="b"/>
                </a:tc>
                <a:tc>
                  <a:txBody>
                    <a:bodyPr/>
                    <a:lstStyle/>
                    <a:p>
                      <a:pPr algn="l" fontAlgn="b"/>
                      <a:endParaRPr lang="es-CR" sz="1100" b="0" i="0" u="none" strike="noStrike" dirty="0">
                        <a:solidFill>
                          <a:srgbClr val="000000"/>
                        </a:solidFill>
                        <a:effectLst/>
                        <a:latin typeface="+mj-lt"/>
                      </a:endParaRPr>
                    </a:p>
                  </a:txBody>
                  <a:tcPr marL="2471" marR="2471" marT="2471" marB="0" anchor="b"/>
                </a:tc>
                <a:tc>
                  <a:txBody>
                    <a:bodyPr/>
                    <a:lstStyle/>
                    <a:p>
                      <a:pPr algn="l" fontAlgn="b"/>
                      <a:endParaRPr lang="es-CR" sz="1100" b="0" i="0" u="none" strike="noStrike" dirty="0">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dirty="0">
                        <a:solidFill>
                          <a:srgbClr val="000000"/>
                        </a:solidFill>
                        <a:effectLst/>
                        <a:latin typeface="+mj-lt"/>
                      </a:endParaRPr>
                    </a:p>
                  </a:txBody>
                  <a:tcPr marL="2471" marR="2471" marT="2471" marB="0" anchor="b"/>
                </a:tc>
                <a:extLst>
                  <a:ext uri="{0D108BD9-81ED-4DB2-BD59-A6C34878D82A}">
                    <a16:rowId xmlns:a16="http://schemas.microsoft.com/office/drawing/2014/main" val="891566004"/>
                  </a:ext>
                </a:extLst>
              </a:tr>
              <a:tr h="186757">
                <a:tc>
                  <a:txBody>
                    <a:bodyPr/>
                    <a:lstStyle/>
                    <a:p>
                      <a:pPr algn="l" fontAlgn="b"/>
                      <a:r>
                        <a:rPr lang="es-CR" sz="1100" u="none" strike="noStrike">
                          <a:effectLst/>
                        </a:rPr>
                        <a:t> Ejemplo 1  </a:t>
                      </a:r>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r>
                        <a:rPr lang="es-CR" sz="1100" u="none" strike="noStrike">
                          <a:effectLst/>
                        </a:rPr>
                        <a:t> Ejemplo 2 </a:t>
                      </a:r>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extLst>
                  <a:ext uri="{0D108BD9-81ED-4DB2-BD59-A6C34878D82A}">
                    <a16:rowId xmlns:a16="http://schemas.microsoft.com/office/drawing/2014/main" val="562222226"/>
                  </a:ext>
                </a:extLst>
              </a:tr>
              <a:tr h="186757">
                <a:tc>
                  <a:txBody>
                    <a:bodyPr/>
                    <a:lstStyle/>
                    <a:p>
                      <a:pPr algn="l" fontAlgn="b"/>
                      <a:endParaRPr lang="es-CR" sz="1100" b="0" i="0" u="none" strike="noStrike">
                        <a:solidFill>
                          <a:srgbClr val="000000"/>
                        </a:solidFill>
                        <a:effectLst/>
                        <a:latin typeface="+mj-lt"/>
                      </a:endParaRPr>
                    </a:p>
                  </a:txBody>
                  <a:tcPr marL="2471" marR="2471" marT="2471" marB="0" anchor="b"/>
                </a:tc>
                <a:tc gridSpan="3">
                  <a:txBody>
                    <a:bodyPr/>
                    <a:lstStyle/>
                    <a:p>
                      <a:pPr algn="l" fontAlgn="b"/>
                      <a:r>
                        <a:rPr lang="es-MX" sz="1100" u="none" strike="noStrike">
                          <a:effectLst/>
                        </a:rPr>
                        <a:t> Precio de venta de participaciones </a:t>
                      </a:r>
                      <a:endParaRPr lang="es-MX" sz="1100" b="0" i="0" u="none" strike="noStrike">
                        <a:solidFill>
                          <a:srgbClr val="000000"/>
                        </a:solidFill>
                        <a:effectLst/>
                        <a:latin typeface="+mj-lt"/>
                      </a:endParaRPr>
                    </a:p>
                  </a:txBody>
                  <a:tcPr marL="2471" marR="2471" marT="2471" marB="0" anchor="b"/>
                </a:tc>
                <a:tc hMerge="1">
                  <a:txBody>
                    <a:bodyPr/>
                    <a:lstStyle/>
                    <a:p>
                      <a:endParaRPr lang="es-CR"/>
                    </a:p>
                  </a:txBody>
                  <a:tcPr/>
                </a:tc>
                <a:tc hMerge="1">
                  <a:txBody>
                    <a:bodyPr/>
                    <a:lstStyle/>
                    <a:p>
                      <a:endParaRPr lang="es-CR"/>
                    </a:p>
                  </a:txBody>
                  <a:tcPr/>
                </a:tc>
                <a:tc>
                  <a:txBody>
                    <a:bodyPr/>
                    <a:lstStyle/>
                    <a:p>
                      <a:pPr algn="l" fontAlgn="b"/>
                      <a:r>
                        <a:rPr lang="es-CR" sz="1100" u="none" strike="noStrike">
                          <a:effectLst/>
                        </a:rPr>
                        <a:t>     1 500 000 </a:t>
                      </a:r>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gridSpan="3">
                  <a:txBody>
                    <a:bodyPr/>
                    <a:lstStyle/>
                    <a:p>
                      <a:pPr algn="l" fontAlgn="b"/>
                      <a:r>
                        <a:rPr lang="es-MX" sz="1100" u="none" strike="noStrike">
                          <a:effectLst/>
                        </a:rPr>
                        <a:t> Precio de venta de participaciones </a:t>
                      </a:r>
                      <a:endParaRPr lang="es-MX" sz="1100" b="0" i="0" u="none" strike="noStrike">
                        <a:solidFill>
                          <a:srgbClr val="000000"/>
                        </a:solidFill>
                        <a:effectLst/>
                        <a:latin typeface="+mj-lt"/>
                      </a:endParaRPr>
                    </a:p>
                  </a:txBody>
                  <a:tcPr marL="2471" marR="2471" marT="2471" marB="0" anchor="b"/>
                </a:tc>
                <a:tc hMerge="1">
                  <a:txBody>
                    <a:bodyPr/>
                    <a:lstStyle/>
                    <a:p>
                      <a:endParaRPr lang="es-CR"/>
                    </a:p>
                  </a:txBody>
                  <a:tcPr/>
                </a:tc>
                <a:tc hMerge="1">
                  <a:txBody>
                    <a:bodyPr/>
                    <a:lstStyle/>
                    <a:p>
                      <a:endParaRPr lang="es-CR"/>
                    </a:p>
                  </a:txBody>
                  <a:tcPr/>
                </a:tc>
                <a:tc>
                  <a:txBody>
                    <a:bodyPr/>
                    <a:lstStyle/>
                    <a:p>
                      <a:pPr algn="l" fontAlgn="b"/>
                      <a:r>
                        <a:rPr lang="es-CR" sz="1100" u="none" strike="noStrike">
                          <a:effectLst/>
                        </a:rPr>
                        <a:t>     5 000 000 </a:t>
                      </a:r>
                      <a:endParaRPr lang="es-CR" sz="1100" b="0" i="0" u="none" strike="noStrike">
                        <a:solidFill>
                          <a:srgbClr val="000000"/>
                        </a:solidFill>
                        <a:effectLst/>
                        <a:latin typeface="+mj-lt"/>
                      </a:endParaRPr>
                    </a:p>
                  </a:txBody>
                  <a:tcPr marL="2471" marR="2471" marT="2471" marB="0" anchor="b"/>
                </a:tc>
                <a:extLst>
                  <a:ext uri="{0D108BD9-81ED-4DB2-BD59-A6C34878D82A}">
                    <a16:rowId xmlns:a16="http://schemas.microsoft.com/office/drawing/2014/main" val="3295376439"/>
                  </a:ext>
                </a:extLst>
              </a:tr>
              <a:tr h="216652">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extLst>
                  <a:ext uri="{0D108BD9-81ED-4DB2-BD59-A6C34878D82A}">
                    <a16:rowId xmlns:a16="http://schemas.microsoft.com/office/drawing/2014/main" val="1533485824"/>
                  </a:ext>
                </a:extLst>
              </a:tr>
              <a:tr h="370861">
                <a:tc>
                  <a:txBody>
                    <a:bodyPr/>
                    <a:lstStyle/>
                    <a:p>
                      <a:pPr algn="l" fontAlgn="b"/>
                      <a:endParaRPr lang="es-CR" sz="1100" b="0" i="0" u="none" strike="noStrike">
                        <a:solidFill>
                          <a:srgbClr val="000000"/>
                        </a:solidFill>
                        <a:effectLst/>
                        <a:latin typeface="+mj-lt"/>
                      </a:endParaRPr>
                    </a:p>
                  </a:txBody>
                  <a:tcPr marL="2471" marR="2471" marT="2471" marB="0" anchor="b"/>
                </a:tc>
                <a:tc gridSpan="3">
                  <a:txBody>
                    <a:bodyPr/>
                    <a:lstStyle/>
                    <a:p>
                      <a:pPr algn="l" fontAlgn="b"/>
                      <a:r>
                        <a:rPr lang="es-CR" sz="1100" u="none" strike="noStrike">
                          <a:effectLst/>
                        </a:rPr>
                        <a:t> Suma de valor original participaciones </a:t>
                      </a:r>
                      <a:endParaRPr lang="es-CR" sz="1100" b="0" i="0" u="none" strike="noStrike">
                        <a:solidFill>
                          <a:srgbClr val="000000"/>
                        </a:solidFill>
                        <a:effectLst/>
                        <a:latin typeface="+mj-lt"/>
                      </a:endParaRPr>
                    </a:p>
                  </a:txBody>
                  <a:tcPr marL="2471" marR="2471" marT="2471" marB="0" anchor="b"/>
                </a:tc>
                <a:tc hMerge="1">
                  <a:txBody>
                    <a:bodyPr/>
                    <a:lstStyle/>
                    <a:p>
                      <a:endParaRPr lang="es-CR"/>
                    </a:p>
                  </a:txBody>
                  <a:tcPr/>
                </a:tc>
                <a:tc hMerge="1">
                  <a:txBody>
                    <a:bodyPr/>
                    <a:lstStyle/>
                    <a:p>
                      <a:endParaRPr lang="es-CR"/>
                    </a:p>
                  </a:txBody>
                  <a:tcPr/>
                </a:tc>
                <a:tc>
                  <a:txBody>
                    <a:bodyPr/>
                    <a:lstStyle/>
                    <a:p>
                      <a:pPr algn="l" fontAlgn="b"/>
                      <a:r>
                        <a:rPr lang="es-CR" sz="1100" u="none" strike="noStrike">
                          <a:effectLst/>
                        </a:rPr>
                        <a:t>     1 000 000 </a:t>
                      </a:r>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gridSpan="3">
                  <a:txBody>
                    <a:bodyPr/>
                    <a:lstStyle/>
                    <a:p>
                      <a:pPr algn="l" fontAlgn="b"/>
                      <a:r>
                        <a:rPr lang="es-CR" sz="1100" u="none" strike="noStrike">
                          <a:effectLst/>
                        </a:rPr>
                        <a:t> Suma de valor original participaciones </a:t>
                      </a:r>
                      <a:endParaRPr lang="es-CR" sz="1100" b="0" i="0" u="none" strike="noStrike">
                        <a:solidFill>
                          <a:srgbClr val="000000"/>
                        </a:solidFill>
                        <a:effectLst/>
                        <a:latin typeface="+mj-lt"/>
                      </a:endParaRPr>
                    </a:p>
                  </a:txBody>
                  <a:tcPr marL="2471" marR="2471" marT="2471" marB="0" anchor="b"/>
                </a:tc>
                <a:tc hMerge="1">
                  <a:txBody>
                    <a:bodyPr/>
                    <a:lstStyle/>
                    <a:p>
                      <a:endParaRPr lang="es-CR"/>
                    </a:p>
                  </a:txBody>
                  <a:tcPr/>
                </a:tc>
                <a:tc hMerge="1">
                  <a:txBody>
                    <a:bodyPr/>
                    <a:lstStyle/>
                    <a:p>
                      <a:endParaRPr lang="es-CR"/>
                    </a:p>
                  </a:txBody>
                  <a:tcPr/>
                </a:tc>
                <a:tc>
                  <a:txBody>
                    <a:bodyPr/>
                    <a:lstStyle/>
                    <a:p>
                      <a:pPr algn="l" fontAlgn="b"/>
                      <a:r>
                        <a:rPr lang="es-CR" sz="1100" u="none" strike="noStrike">
                          <a:effectLst/>
                        </a:rPr>
                        <a:t>     1 000 000 </a:t>
                      </a:r>
                      <a:endParaRPr lang="es-CR" sz="1100" b="0" i="0" u="none" strike="noStrike">
                        <a:solidFill>
                          <a:srgbClr val="000000"/>
                        </a:solidFill>
                        <a:effectLst/>
                        <a:latin typeface="+mj-lt"/>
                      </a:endParaRPr>
                    </a:p>
                  </a:txBody>
                  <a:tcPr marL="2471" marR="2471" marT="2471" marB="0" anchor="b"/>
                </a:tc>
                <a:extLst>
                  <a:ext uri="{0D108BD9-81ED-4DB2-BD59-A6C34878D82A}">
                    <a16:rowId xmlns:a16="http://schemas.microsoft.com/office/drawing/2014/main" val="232460477"/>
                  </a:ext>
                </a:extLst>
              </a:tr>
              <a:tr h="186757">
                <a:tc>
                  <a:txBody>
                    <a:bodyPr/>
                    <a:lstStyle/>
                    <a:p>
                      <a:pPr algn="l" fontAlgn="b"/>
                      <a:endParaRPr lang="es-CR" sz="1100" b="0" i="0" u="none" strike="noStrike">
                        <a:solidFill>
                          <a:srgbClr val="000000"/>
                        </a:solidFill>
                        <a:effectLst/>
                        <a:latin typeface="+mj-lt"/>
                      </a:endParaRPr>
                    </a:p>
                  </a:txBody>
                  <a:tcPr marL="2471" marR="2471" marT="2471" marB="0" anchor="b"/>
                </a:tc>
                <a:tc gridSpan="3">
                  <a:txBody>
                    <a:bodyPr/>
                    <a:lstStyle/>
                    <a:p>
                      <a:pPr algn="l" fontAlgn="b"/>
                      <a:r>
                        <a:rPr lang="es-CR" sz="1100" u="none" strike="noStrike">
                          <a:effectLst/>
                        </a:rPr>
                        <a:t> % que representan las Acumuladas </a:t>
                      </a:r>
                      <a:endParaRPr lang="es-CR" sz="1100" b="0" i="0" u="none" strike="noStrike">
                        <a:solidFill>
                          <a:srgbClr val="000000"/>
                        </a:solidFill>
                        <a:effectLst/>
                        <a:latin typeface="+mj-lt"/>
                      </a:endParaRPr>
                    </a:p>
                  </a:txBody>
                  <a:tcPr marL="2471" marR="2471" marT="2471" marB="0" anchor="b"/>
                </a:tc>
                <a:tc hMerge="1">
                  <a:txBody>
                    <a:bodyPr/>
                    <a:lstStyle/>
                    <a:p>
                      <a:endParaRPr lang="es-CR"/>
                    </a:p>
                  </a:txBody>
                  <a:tcPr/>
                </a:tc>
                <a:tc hMerge="1">
                  <a:txBody>
                    <a:bodyPr/>
                    <a:lstStyle/>
                    <a:p>
                      <a:endParaRPr lang="es-CR"/>
                    </a:p>
                  </a:txBody>
                  <a:tcPr/>
                </a:tc>
                <a:tc>
                  <a:txBody>
                    <a:bodyPr/>
                    <a:lstStyle/>
                    <a:p>
                      <a:pPr algn="l" fontAlgn="b"/>
                      <a:r>
                        <a:rPr lang="es-CR" sz="1100" u="none" strike="noStrike">
                          <a:effectLst/>
                        </a:rPr>
                        <a:t>     3 333 333 </a:t>
                      </a:r>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gridSpan="3">
                  <a:txBody>
                    <a:bodyPr/>
                    <a:lstStyle/>
                    <a:p>
                      <a:pPr algn="l" fontAlgn="b"/>
                      <a:r>
                        <a:rPr lang="es-CR" sz="1100" u="none" strike="noStrike">
                          <a:effectLst/>
                        </a:rPr>
                        <a:t> % que representan las Acumuladas </a:t>
                      </a:r>
                      <a:endParaRPr lang="es-CR" sz="1100" b="0" i="0" u="none" strike="noStrike">
                        <a:solidFill>
                          <a:srgbClr val="000000"/>
                        </a:solidFill>
                        <a:effectLst/>
                        <a:latin typeface="+mj-lt"/>
                      </a:endParaRPr>
                    </a:p>
                  </a:txBody>
                  <a:tcPr marL="2471" marR="2471" marT="2471" marB="0" anchor="b"/>
                </a:tc>
                <a:tc hMerge="1">
                  <a:txBody>
                    <a:bodyPr/>
                    <a:lstStyle/>
                    <a:p>
                      <a:endParaRPr lang="es-CR"/>
                    </a:p>
                  </a:txBody>
                  <a:tcPr/>
                </a:tc>
                <a:tc hMerge="1">
                  <a:txBody>
                    <a:bodyPr/>
                    <a:lstStyle/>
                    <a:p>
                      <a:endParaRPr lang="es-CR"/>
                    </a:p>
                  </a:txBody>
                  <a:tcPr/>
                </a:tc>
                <a:tc>
                  <a:txBody>
                    <a:bodyPr/>
                    <a:lstStyle/>
                    <a:p>
                      <a:pPr algn="l" fontAlgn="b"/>
                      <a:r>
                        <a:rPr lang="es-CR" sz="1100" u="none" strike="noStrike">
                          <a:effectLst/>
                        </a:rPr>
                        <a:t>     3 333 333 </a:t>
                      </a:r>
                      <a:endParaRPr lang="es-CR" sz="1100" b="0" i="0" u="none" strike="noStrike">
                        <a:solidFill>
                          <a:srgbClr val="000000"/>
                        </a:solidFill>
                        <a:effectLst/>
                        <a:latin typeface="+mj-lt"/>
                      </a:endParaRPr>
                    </a:p>
                  </a:txBody>
                  <a:tcPr marL="2471" marR="2471" marT="2471" marB="0" anchor="b"/>
                </a:tc>
                <a:extLst>
                  <a:ext uri="{0D108BD9-81ED-4DB2-BD59-A6C34878D82A}">
                    <a16:rowId xmlns:a16="http://schemas.microsoft.com/office/drawing/2014/main" val="3615986914"/>
                  </a:ext>
                </a:extLst>
              </a:tr>
              <a:tr h="216652">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extLst>
                  <a:ext uri="{0D108BD9-81ED-4DB2-BD59-A6C34878D82A}">
                    <a16:rowId xmlns:a16="http://schemas.microsoft.com/office/drawing/2014/main" val="1775917400"/>
                  </a:ext>
                </a:extLst>
              </a:tr>
              <a:tr h="186757">
                <a:tc>
                  <a:txBody>
                    <a:bodyPr/>
                    <a:lstStyle/>
                    <a:p>
                      <a:pPr algn="l" fontAlgn="b"/>
                      <a:endParaRPr lang="es-CR" sz="1100" b="0" i="0" u="none" strike="noStrike">
                        <a:solidFill>
                          <a:srgbClr val="000000"/>
                        </a:solidFill>
                        <a:effectLst/>
                        <a:latin typeface="+mj-lt"/>
                      </a:endParaRPr>
                    </a:p>
                  </a:txBody>
                  <a:tcPr marL="2471" marR="2471" marT="2471" marB="0" anchor="b"/>
                </a:tc>
                <a:tc gridSpan="3">
                  <a:txBody>
                    <a:bodyPr/>
                    <a:lstStyle/>
                    <a:p>
                      <a:pPr algn="l" fontAlgn="b"/>
                      <a:r>
                        <a:rPr lang="es-MX" sz="1100" u="none" strike="noStrike">
                          <a:effectLst/>
                        </a:rPr>
                        <a:t> Valor en libros limite exento </a:t>
                      </a:r>
                      <a:endParaRPr lang="es-MX" sz="1100" b="0" i="0" u="none" strike="noStrike">
                        <a:solidFill>
                          <a:srgbClr val="000000"/>
                        </a:solidFill>
                        <a:effectLst/>
                        <a:latin typeface="+mj-lt"/>
                      </a:endParaRPr>
                    </a:p>
                  </a:txBody>
                  <a:tcPr marL="2471" marR="2471" marT="2471" marB="0" anchor="b"/>
                </a:tc>
                <a:tc hMerge="1">
                  <a:txBody>
                    <a:bodyPr/>
                    <a:lstStyle/>
                    <a:p>
                      <a:endParaRPr lang="es-CR"/>
                    </a:p>
                  </a:txBody>
                  <a:tcPr/>
                </a:tc>
                <a:tc hMerge="1">
                  <a:txBody>
                    <a:bodyPr/>
                    <a:lstStyle/>
                    <a:p>
                      <a:endParaRPr lang="es-CR"/>
                    </a:p>
                  </a:txBody>
                  <a:tcPr/>
                </a:tc>
                <a:tc>
                  <a:txBody>
                    <a:bodyPr/>
                    <a:lstStyle/>
                    <a:p>
                      <a:pPr algn="l" fontAlgn="b"/>
                      <a:r>
                        <a:rPr lang="es-CR" sz="1100" u="none" strike="noStrike">
                          <a:effectLst/>
                        </a:rPr>
                        <a:t>     4 333 333 </a:t>
                      </a:r>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gridSpan="3">
                  <a:txBody>
                    <a:bodyPr/>
                    <a:lstStyle/>
                    <a:p>
                      <a:pPr algn="l" fontAlgn="b"/>
                      <a:r>
                        <a:rPr lang="es-MX" sz="1100" u="none" strike="noStrike">
                          <a:effectLst/>
                        </a:rPr>
                        <a:t> Valor en libros limite exento </a:t>
                      </a:r>
                      <a:endParaRPr lang="es-MX" sz="1100" b="0" i="0" u="none" strike="noStrike">
                        <a:solidFill>
                          <a:srgbClr val="000000"/>
                        </a:solidFill>
                        <a:effectLst/>
                        <a:latin typeface="+mj-lt"/>
                      </a:endParaRPr>
                    </a:p>
                  </a:txBody>
                  <a:tcPr marL="2471" marR="2471" marT="2471" marB="0" anchor="b"/>
                </a:tc>
                <a:tc hMerge="1">
                  <a:txBody>
                    <a:bodyPr/>
                    <a:lstStyle/>
                    <a:p>
                      <a:endParaRPr lang="es-CR"/>
                    </a:p>
                  </a:txBody>
                  <a:tcPr/>
                </a:tc>
                <a:tc hMerge="1">
                  <a:txBody>
                    <a:bodyPr/>
                    <a:lstStyle/>
                    <a:p>
                      <a:endParaRPr lang="es-CR"/>
                    </a:p>
                  </a:txBody>
                  <a:tcPr/>
                </a:tc>
                <a:tc>
                  <a:txBody>
                    <a:bodyPr/>
                    <a:lstStyle/>
                    <a:p>
                      <a:pPr algn="l" fontAlgn="b"/>
                      <a:r>
                        <a:rPr lang="es-CR" sz="1100" u="none" strike="noStrike">
                          <a:effectLst/>
                        </a:rPr>
                        <a:t>     4 333 333 </a:t>
                      </a:r>
                      <a:endParaRPr lang="es-CR" sz="1100" b="0" i="0" u="none" strike="noStrike">
                        <a:solidFill>
                          <a:srgbClr val="000000"/>
                        </a:solidFill>
                        <a:effectLst/>
                        <a:latin typeface="+mj-lt"/>
                      </a:endParaRPr>
                    </a:p>
                  </a:txBody>
                  <a:tcPr marL="2471" marR="2471" marT="2471" marB="0" anchor="b"/>
                </a:tc>
                <a:extLst>
                  <a:ext uri="{0D108BD9-81ED-4DB2-BD59-A6C34878D82A}">
                    <a16:rowId xmlns:a16="http://schemas.microsoft.com/office/drawing/2014/main" val="535940353"/>
                  </a:ext>
                </a:extLst>
              </a:tr>
              <a:tr h="216652">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extLst>
                  <a:ext uri="{0D108BD9-81ED-4DB2-BD59-A6C34878D82A}">
                    <a16:rowId xmlns:a16="http://schemas.microsoft.com/office/drawing/2014/main" val="3003909852"/>
                  </a:ext>
                </a:extLst>
              </a:tr>
              <a:tr h="186757">
                <a:tc>
                  <a:txBody>
                    <a:bodyPr/>
                    <a:lstStyle/>
                    <a:p>
                      <a:pPr algn="l" fontAlgn="b"/>
                      <a:endParaRPr lang="es-CR" sz="1100" b="0" i="0" u="none" strike="noStrike">
                        <a:solidFill>
                          <a:srgbClr val="000000"/>
                        </a:solidFill>
                        <a:effectLst/>
                        <a:latin typeface="+mj-lt"/>
                      </a:endParaRPr>
                    </a:p>
                  </a:txBody>
                  <a:tcPr marL="2471" marR="2471" marT="2471" marB="0" anchor="b"/>
                </a:tc>
                <a:tc gridSpan="3">
                  <a:txBody>
                    <a:bodyPr/>
                    <a:lstStyle/>
                    <a:p>
                      <a:pPr algn="l" fontAlgn="b"/>
                      <a:r>
                        <a:rPr lang="es-MX" sz="1100" u="none" strike="noStrike">
                          <a:effectLst/>
                        </a:rPr>
                        <a:t> Diferencia gravable o (no gravable) </a:t>
                      </a:r>
                      <a:endParaRPr lang="es-MX" sz="1100" b="0" i="0" u="none" strike="noStrike">
                        <a:solidFill>
                          <a:srgbClr val="000000"/>
                        </a:solidFill>
                        <a:effectLst/>
                        <a:latin typeface="+mj-lt"/>
                      </a:endParaRPr>
                    </a:p>
                  </a:txBody>
                  <a:tcPr marL="2471" marR="2471" marT="2471" marB="0" anchor="b"/>
                </a:tc>
                <a:tc hMerge="1">
                  <a:txBody>
                    <a:bodyPr/>
                    <a:lstStyle/>
                    <a:p>
                      <a:endParaRPr lang="es-CR"/>
                    </a:p>
                  </a:txBody>
                  <a:tcPr/>
                </a:tc>
                <a:tc hMerge="1">
                  <a:txBody>
                    <a:bodyPr/>
                    <a:lstStyle/>
                    <a:p>
                      <a:endParaRPr lang="es-CR"/>
                    </a:p>
                  </a:txBody>
                  <a:tcPr/>
                </a:tc>
                <a:tc>
                  <a:txBody>
                    <a:bodyPr/>
                    <a:lstStyle/>
                    <a:p>
                      <a:pPr algn="l" fontAlgn="b"/>
                      <a:r>
                        <a:rPr lang="es-CR" sz="1100" u="none" strike="noStrike">
                          <a:effectLst/>
                        </a:rPr>
                        <a:t>-    2 833 333 </a:t>
                      </a:r>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a:txBody>
                    <a:bodyPr/>
                    <a:lstStyle/>
                    <a:p>
                      <a:pPr algn="l" fontAlgn="b"/>
                      <a:endParaRPr lang="es-CR" sz="1100" b="0" i="0" u="none" strike="noStrike">
                        <a:solidFill>
                          <a:srgbClr val="000000"/>
                        </a:solidFill>
                        <a:effectLst/>
                        <a:latin typeface="+mj-lt"/>
                      </a:endParaRPr>
                    </a:p>
                  </a:txBody>
                  <a:tcPr marL="2471" marR="2471" marT="2471" marB="0" anchor="b"/>
                </a:tc>
                <a:tc gridSpan="3">
                  <a:txBody>
                    <a:bodyPr/>
                    <a:lstStyle/>
                    <a:p>
                      <a:pPr algn="l" fontAlgn="b"/>
                      <a:r>
                        <a:rPr lang="es-MX" sz="1100" u="none" strike="noStrike">
                          <a:effectLst/>
                        </a:rPr>
                        <a:t> Diferencia gravable o (no gravable) </a:t>
                      </a:r>
                      <a:endParaRPr lang="es-MX" sz="1100" b="0" i="0" u="none" strike="noStrike">
                        <a:solidFill>
                          <a:srgbClr val="000000"/>
                        </a:solidFill>
                        <a:effectLst/>
                        <a:latin typeface="+mj-lt"/>
                      </a:endParaRPr>
                    </a:p>
                  </a:txBody>
                  <a:tcPr marL="2471" marR="2471" marT="2471" marB="0" anchor="b"/>
                </a:tc>
                <a:tc hMerge="1">
                  <a:txBody>
                    <a:bodyPr/>
                    <a:lstStyle/>
                    <a:p>
                      <a:endParaRPr lang="es-CR"/>
                    </a:p>
                  </a:txBody>
                  <a:tcPr/>
                </a:tc>
                <a:tc hMerge="1">
                  <a:txBody>
                    <a:bodyPr/>
                    <a:lstStyle/>
                    <a:p>
                      <a:endParaRPr lang="es-CR"/>
                    </a:p>
                  </a:txBody>
                  <a:tcPr/>
                </a:tc>
                <a:tc>
                  <a:txBody>
                    <a:bodyPr/>
                    <a:lstStyle/>
                    <a:p>
                      <a:pPr algn="l" fontAlgn="b"/>
                      <a:r>
                        <a:rPr lang="es-CR" sz="1100" u="none" strike="noStrike" dirty="0">
                          <a:effectLst/>
                        </a:rPr>
                        <a:t>         666 667 </a:t>
                      </a:r>
                      <a:endParaRPr lang="es-CR" sz="1100" b="0" i="0" u="none" strike="noStrike" dirty="0">
                        <a:solidFill>
                          <a:srgbClr val="000000"/>
                        </a:solidFill>
                        <a:effectLst/>
                        <a:latin typeface="+mj-lt"/>
                      </a:endParaRPr>
                    </a:p>
                  </a:txBody>
                  <a:tcPr marL="2471" marR="2471" marT="2471" marB="0" anchor="b"/>
                </a:tc>
                <a:extLst>
                  <a:ext uri="{0D108BD9-81ED-4DB2-BD59-A6C34878D82A}">
                    <a16:rowId xmlns:a16="http://schemas.microsoft.com/office/drawing/2014/main" val="259246037"/>
                  </a:ext>
                </a:extLst>
              </a:tr>
            </a:tbl>
          </a:graphicData>
        </a:graphic>
      </p:graphicFrame>
    </p:spTree>
    <p:extLst>
      <p:ext uri="{BB962C8B-B14F-4D97-AF65-F5344CB8AC3E}">
        <p14:creationId xmlns:p14="http://schemas.microsoft.com/office/powerpoint/2010/main" val="143410669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091F3D8E-EDD8-4A7F-BA5A-D63EA4714CC2}"/>
              </a:ext>
            </a:extLst>
          </p:cNvPr>
          <p:cNvSpPr>
            <a:spLocks noGrp="1"/>
          </p:cNvSpPr>
          <p:nvPr>
            <p:ph type="title"/>
          </p:nvPr>
        </p:nvSpPr>
        <p:spPr>
          <a:xfrm>
            <a:off x="219217" y="877074"/>
            <a:ext cx="8613443" cy="994172"/>
          </a:xfrm>
        </p:spPr>
        <p:txBody>
          <a:bodyPr>
            <a:normAutofit fontScale="90000"/>
          </a:bodyPr>
          <a:lstStyle/>
          <a:p>
            <a:r>
              <a:rPr lang="es-MX" dirty="0"/>
              <a:t>Reorganización empresarial</a:t>
            </a:r>
            <a:r>
              <a:rPr lang="es-CR" dirty="0"/>
              <a:t> – Artículo </a:t>
            </a:r>
            <a:r>
              <a:rPr lang="es-MX" dirty="0"/>
              <a:t>27 </a:t>
            </a:r>
            <a:r>
              <a:rPr lang="es-MX" dirty="0" err="1"/>
              <a:t>quáter</a:t>
            </a:r>
            <a:r>
              <a:rPr lang="es-MX" dirty="0"/>
              <a:t>.</a:t>
            </a:r>
            <a:endParaRPr lang="es-CR" dirty="0"/>
          </a:p>
        </p:txBody>
      </p:sp>
      <p:sp>
        <p:nvSpPr>
          <p:cNvPr id="6" name="Marcador de contenido 5">
            <a:extLst>
              <a:ext uri="{FF2B5EF4-FFF2-40B4-BE49-F238E27FC236}">
                <a16:creationId xmlns:a16="http://schemas.microsoft.com/office/drawing/2014/main" id="{F7BC85F5-74EE-46F9-9753-FF4F6FEE4660}"/>
              </a:ext>
            </a:extLst>
          </p:cNvPr>
          <p:cNvSpPr>
            <a:spLocks noGrp="1"/>
          </p:cNvSpPr>
          <p:nvPr>
            <p:ph idx="1"/>
          </p:nvPr>
        </p:nvSpPr>
        <p:spPr>
          <a:xfrm>
            <a:off x="311340" y="2276871"/>
            <a:ext cx="8286750" cy="3432157"/>
          </a:xfrm>
        </p:spPr>
        <p:txBody>
          <a:bodyPr>
            <a:normAutofit fontScale="55000" lnSpcReduction="20000"/>
          </a:bodyPr>
          <a:lstStyle/>
          <a:p>
            <a:pPr marL="385763" indent="-385763" algn="just">
              <a:buFont typeface="+mj-lt"/>
              <a:buAutoNum type="arabicParenR"/>
            </a:pPr>
            <a:r>
              <a:rPr lang="es-MX" dirty="0"/>
              <a:t>Adquisición de acciones, cuotas o participaciones sociales, aportes no dinerarios o en activos.</a:t>
            </a:r>
          </a:p>
          <a:p>
            <a:pPr marL="385763" indent="-385763" algn="just">
              <a:buFont typeface="+mj-lt"/>
              <a:buAutoNum type="arabicParenR"/>
            </a:pPr>
            <a:r>
              <a:rPr lang="es-MX" dirty="0"/>
              <a:t>Fusiones.</a:t>
            </a:r>
          </a:p>
          <a:p>
            <a:pPr marL="385763" indent="-385763" algn="just">
              <a:buFont typeface="+mj-lt"/>
              <a:buAutoNum type="arabicParenR"/>
            </a:pPr>
            <a:r>
              <a:rPr lang="es-MX" dirty="0"/>
              <a:t>Escisiones.</a:t>
            </a:r>
          </a:p>
          <a:p>
            <a:pPr marL="385763" indent="-385763" algn="just">
              <a:buFont typeface="+mj-lt"/>
              <a:buAutoNum type="arabicParenR"/>
            </a:pPr>
            <a:r>
              <a:rPr lang="es-MX" dirty="0"/>
              <a:t>Compra del EM.</a:t>
            </a:r>
          </a:p>
          <a:p>
            <a:pPr marL="385763" indent="-385763" algn="just">
              <a:buFont typeface="+mj-lt"/>
              <a:buAutoNum type="arabicParenR"/>
            </a:pPr>
            <a:r>
              <a:rPr lang="es-MX" dirty="0"/>
              <a:t>Transferencia de activos y/o pasivos y otros (liquidación de subsidiaria)</a:t>
            </a:r>
          </a:p>
          <a:p>
            <a:pPr marL="0" indent="0" algn="just">
              <a:buNone/>
            </a:pPr>
            <a:endParaRPr lang="es-MX" dirty="0"/>
          </a:p>
          <a:p>
            <a:pPr marL="0" indent="0" algn="just">
              <a:buNone/>
            </a:pPr>
            <a:r>
              <a:rPr lang="es-MX" dirty="0"/>
              <a:t>Las ganancias de capital se considerarán como no realizadas, con base en los principios de </a:t>
            </a:r>
            <a:r>
              <a:rPr lang="es-MX" u="sng" dirty="0"/>
              <a:t>neutralidad fiscal y continuidad del negocio</a:t>
            </a:r>
            <a:r>
              <a:rPr lang="es-MX" dirty="0"/>
              <a:t>, siempre que en la operación de reorganización medie un motivo económico válido. </a:t>
            </a:r>
          </a:p>
          <a:p>
            <a:pPr marL="0" indent="0" algn="just">
              <a:buNone/>
            </a:pPr>
            <a:r>
              <a:rPr lang="es-MX" dirty="0"/>
              <a:t>Se mantendrán los valores históricos de los bienes y derechos transmitidos a efectos de determinar ganancias o pérdidas de capital para una enajenación posterior.</a:t>
            </a:r>
          </a:p>
          <a:p>
            <a:pPr marL="0" indent="0" algn="just">
              <a:buNone/>
            </a:pPr>
            <a:endParaRPr lang="es-CR" dirty="0"/>
          </a:p>
        </p:txBody>
      </p:sp>
    </p:spTree>
    <p:extLst>
      <p:ext uri="{BB962C8B-B14F-4D97-AF65-F5344CB8AC3E}">
        <p14:creationId xmlns:p14="http://schemas.microsoft.com/office/powerpoint/2010/main" val="252364980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091F3D8E-EDD8-4A7F-BA5A-D63EA4714CC2}"/>
              </a:ext>
            </a:extLst>
          </p:cNvPr>
          <p:cNvSpPr>
            <a:spLocks noGrp="1"/>
          </p:cNvSpPr>
          <p:nvPr>
            <p:ph type="title"/>
          </p:nvPr>
        </p:nvSpPr>
        <p:spPr>
          <a:xfrm>
            <a:off x="143302" y="870942"/>
            <a:ext cx="8567382" cy="994172"/>
          </a:xfrm>
        </p:spPr>
        <p:txBody>
          <a:bodyPr>
            <a:normAutofit/>
          </a:bodyPr>
          <a:lstStyle/>
          <a:p>
            <a:r>
              <a:rPr lang="es-CR" sz="2850" dirty="0"/>
              <a:t>Ganancias de capital por no domiciliados – </a:t>
            </a:r>
            <a:br>
              <a:rPr lang="es-CR" sz="2850" dirty="0"/>
            </a:br>
            <a:r>
              <a:rPr lang="es-CR" sz="2850" dirty="0"/>
              <a:t>Artículo 28 ter (retenciones en traspaso de propiedades)</a:t>
            </a:r>
          </a:p>
        </p:txBody>
      </p:sp>
      <p:sp>
        <p:nvSpPr>
          <p:cNvPr id="6" name="Marcador de contenido 5">
            <a:extLst>
              <a:ext uri="{FF2B5EF4-FFF2-40B4-BE49-F238E27FC236}">
                <a16:creationId xmlns:a16="http://schemas.microsoft.com/office/drawing/2014/main" id="{F7BC85F5-74EE-46F9-9753-FF4F6FEE4660}"/>
              </a:ext>
            </a:extLst>
          </p:cNvPr>
          <p:cNvSpPr>
            <a:spLocks noGrp="1"/>
          </p:cNvSpPr>
          <p:nvPr>
            <p:ph idx="1"/>
          </p:nvPr>
        </p:nvSpPr>
        <p:spPr>
          <a:xfrm>
            <a:off x="143302" y="2039122"/>
            <a:ext cx="8853986" cy="3639200"/>
          </a:xfrm>
        </p:spPr>
        <p:txBody>
          <a:bodyPr>
            <a:noAutofit/>
          </a:bodyPr>
          <a:lstStyle/>
          <a:p>
            <a:pPr algn="just"/>
            <a:r>
              <a:rPr lang="es-CR" sz="1950" u="sng" dirty="0"/>
              <a:t>Transmisiones de bienes inmuebles</a:t>
            </a:r>
            <a:r>
              <a:rPr lang="es-CR" sz="1950" dirty="0"/>
              <a:t>: adquirente retendrá  2,5% del total a cuenta del impuesto por la ganancia de capital.</a:t>
            </a:r>
          </a:p>
          <a:p>
            <a:pPr algn="just"/>
            <a:r>
              <a:rPr lang="es-CR" sz="1950" u="sng" dirty="0"/>
              <a:t>Transmisión de otros bienes o derechos</a:t>
            </a:r>
            <a:r>
              <a:rPr lang="es-CR" sz="1950" dirty="0"/>
              <a:t>: la retención se deberá practicar siempre que el adquirente sea un contribuyente del artículo 2 de esta ley.</a:t>
            </a:r>
          </a:p>
          <a:p>
            <a:pPr algn="just"/>
            <a:r>
              <a:rPr lang="es-CR" sz="1950" dirty="0"/>
              <a:t>Si el retenido no es contribuyente del art. 2 aplica un 15% sin retención previa.</a:t>
            </a:r>
          </a:p>
          <a:p>
            <a:pPr algn="just"/>
            <a:r>
              <a:rPr lang="es-CR" sz="1950" dirty="0"/>
              <a:t>No procederá la retención en casos de aportación de inmuebles, en la constitución o aumento de capitales de sociedades en CR.</a:t>
            </a:r>
          </a:p>
          <a:p>
            <a:pPr algn="just"/>
            <a:r>
              <a:rPr lang="es-CR" sz="1950" dirty="0"/>
              <a:t>Si la retención no hubiera ingresado, el Registro Nacional no podrá inscribir el traspaso de los bienes transmitidos, y tratándose de bienes muebles o derechos no sujetos a inscripción, quedarán afectos al pago del impuesto que corresponda con ocasión de la transacción realizada.</a:t>
            </a:r>
          </a:p>
          <a:p>
            <a:pPr algn="just"/>
            <a:endParaRPr lang="es-CR" sz="1950" dirty="0"/>
          </a:p>
        </p:txBody>
      </p:sp>
    </p:spTree>
    <p:extLst>
      <p:ext uri="{BB962C8B-B14F-4D97-AF65-F5344CB8AC3E}">
        <p14:creationId xmlns:p14="http://schemas.microsoft.com/office/powerpoint/2010/main" val="128460739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6">
            <a:extLst>
              <a:ext uri="{FF2B5EF4-FFF2-40B4-BE49-F238E27FC236}">
                <a16:creationId xmlns:a16="http://schemas.microsoft.com/office/drawing/2014/main" id="{74E026BC-117D-4961-8C7B-725D79E5BA24}"/>
              </a:ext>
            </a:extLst>
          </p:cNvPr>
          <p:cNvSpPr>
            <a:spLocks noGrp="1"/>
          </p:cNvSpPr>
          <p:nvPr>
            <p:ph type="title"/>
          </p:nvPr>
        </p:nvSpPr>
        <p:spPr>
          <a:xfrm>
            <a:off x="240115" y="918016"/>
            <a:ext cx="7886700" cy="994172"/>
          </a:xfrm>
        </p:spPr>
        <p:txBody>
          <a:bodyPr>
            <a:normAutofit fontScale="90000"/>
          </a:bodyPr>
          <a:lstStyle/>
          <a:p>
            <a:r>
              <a:rPr lang="es-CR" dirty="0"/>
              <a:t>Renta imponible del capital inmobiliario – Artículo 29 </a:t>
            </a:r>
          </a:p>
        </p:txBody>
      </p:sp>
      <p:graphicFrame>
        <p:nvGraphicFramePr>
          <p:cNvPr id="3" name="Diagram 3">
            <a:extLst>
              <a:ext uri="{FF2B5EF4-FFF2-40B4-BE49-F238E27FC236}">
                <a16:creationId xmlns:a16="http://schemas.microsoft.com/office/drawing/2014/main" id="{4B0596B3-0CFA-4F54-833E-BD9F504141E5}"/>
              </a:ext>
            </a:extLst>
          </p:cNvPr>
          <p:cNvGraphicFramePr/>
          <p:nvPr/>
        </p:nvGraphicFramePr>
        <p:xfrm>
          <a:off x="393652" y="2043676"/>
          <a:ext cx="7969013" cy="32252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1428690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918B7A7B-3AE9-4588-B2FB-CFC1D3257333}"/>
              </a:ext>
            </a:extLst>
          </p:cNvPr>
          <p:cNvSpPr>
            <a:spLocks noGrp="1"/>
          </p:cNvSpPr>
          <p:nvPr>
            <p:ph type="title"/>
          </p:nvPr>
        </p:nvSpPr>
        <p:spPr>
          <a:xfrm>
            <a:off x="270396" y="1028736"/>
            <a:ext cx="7886700" cy="994172"/>
          </a:xfrm>
        </p:spPr>
        <p:txBody>
          <a:bodyPr>
            <a:normAutofit fontScale="90000"/>
          </a:bodyPr>
          <a:lstStyle/>
          <a:p>
            <a:r>
              <a:rPr lang="es-CR" sz="3000" dirty="0"/>
              <a:t>Renta imponible de las ganancias o pérdidas de capital – Artículo 30 </a:t>
            </a:r>
          </a:p>
        </p:txBody>
      </p:sp>
      <p:sp>
        <p:nvSpPr>
          <p:cNvPr id="4" name="Text Placeholder 2">
            <a:extLst>
              <a:ext uri="{FF2B5EF4-FFF2-40B4-BE49-F238E27FC236}">
                <a16:creationId xmlns:a16="http://schemas.microsoft.com/office/drawing/2014/main" id="{DEC569FF-86E5-4FE0-8937-34E69A273720}"/>
              </a:ext>
            </a:extLst>
          </p:cNvPr>
          <p:cNvSpPr>
            <a:spLocks noGrp="1"/>
          </p:cNvSpPr>
          <p:nvPr>
            <p:ph idx="1"/>
          </p:nvPr>
        </p:nvSpPr>
        <p:spPr>
          <a:xfrm>
            <a:off x="352283" y="1525821"/>
            <a:ext cx="7886700" cy="3263504"/>
          </a:xfrm>
        </p:spPr>
        <p:txBody>
          <a:bodyPr>
            <a:normAutofit/>
          </a:bodyPr>
          <a:lstStyle/>
          <a:p>
            <a:pPr marL="0" indent="0">
              <a:buNone/>
            </a:pPr>
            <a:endParaRPr lang="es-CR" sz="1875" b="1" u="sng" dirty="0"/>
          </a:p>
          <a:p>
            <a:endParaRPr lang="es-CR" sz="1875" b="1" u="sng" dirty="0"/>
          </a:p>
        </p:txBody>
      </p:sp>
      <p:graphicFrame>
        <p:nvGraphicFramePr>
          <p:cNvPr id="5" name="Diagram 3">
            <a:extLst>
              <a:ext uri="{FF2B5EF4-FFF2-40B4-BE49-F238E27FC236}">
                <a16:creationId xmlns:a16="http://schemas.microsoft.com/office/drawing/2014/main" id="{0725BEF0-FE4F-4A3E-BCBE-0061BA61DA5C}"/>
              </a:ext>
            </a:extLst>
          </p:cNvPr>
          <p:cNvGraphicFramePr/>
          <p:nvPr/>
        </p:nvGraphicFramePr>
        <p:xfrm>
          <a:off x="352284" y="2273392"/>
          <a:ext cx="8307221" cy="28417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7777467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CR" dirty="0"/>
              <a:t>Renta imponible de las ganancias o pérdidas de capital – Artículo 30 bis</a:t>
            </a:r>
          </a:p>
        </p:txBody>
      </p:sp>
      <p:sp>
        <p:nvSpPr>
          <p:cNvPr id="3" name="Marcador de contenido 2"/>
          <p:cNvSpPr>
            <a:spLocks noGrp="1"/>
          </p:cNvSpPr>
          <p:nvPr>
            <p:ph idx="1"/>
          </p:nvPr>
        </p:nvSpPr>
        <p:spPr/>
        <p:txBody>
          <a:bodyPr>
            <a:normAutofit fontScale="92500" lnSpcReduction="20000"/>
          </a:bodyPr>
          <a:lstStyle/>
          <a:p>
            <a:r>
              <a:rPr lang="es-CR" dirty="0"/>
              <a:t>Valor de transmisión: Regla general, el importe realmente satisfecho. </a:t>
            </a:r>
          </a:p>
          <a:p>
            <a:r>
              <a:rPr lang="es-CR" dirty="0"/>
              <a:t>Salvo: </a:t>
            </a:r>
          </a:p>
          <a:p>
            <a:r>
              <a:rPr lang="es-CR" dirty="0"/>
              <a:t>Vehículos inscribibles ante el Registro Nacional, no puede ser menor a los valores registrados en los sistemas de información de la Administración Tributaria.</a:t>
            </a:r>
          </a:p>
          <a:p>
            <a:r>
              <a:rPr lang="es-CR" dirty="0"/>
              <a:t>Bienes inmuebles: el mayor de:</a:t>
            </a:r>
          </a:p>
          <a:p>
            <a:pPr lvl="1"/>
            <a:r>
              <a:rPr lang="es-CR" dirty="0"/>
              <a:t>Monto realmente satisfecho.</a:t>
            </a:r>
          </a:p>
          <a:p>
            <a:pPr lvl="1"/>
            <a:r>
              <a:rPr lang="es-CR" dirty="0"/>
              <a:t>El monto que se determine a través de las plataformas de valores de DGT.</a:t>
            </a:r>
          </a:p>
          <a:p>
            <a:pPr marL="342900" lvl="1" indent="0">
              <a:buNone/>
            </a:pPr>
            <a:endParaRPr lang="es-CR" dirty="0"/>
          </a:p>
        </p:txBody>
      </p:sp>
    </p:spTree>
    <p:extLst>
      <p:ext uri="{BB962C8B-B14F-4D97-AF65-F5344CB8AC3E}">
        <p14:creationId xmlns:p14="http://schemas.microsoft.com/office/powerpoint/2010/main" val="202082801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6">
            <a:extLst>
              <a:ext uri="{FF2B5EF4-FFF2-40B4-BE49-F238E27FC236}">
                <a16:creationId xmlns:a16="http://schemas.microsoft.com/office/drawing/2014/main" id="{3E46B5BF-3ED5-4552-B02C-FBCAAEA8E26B}"/>
              </a:ext>
            </a:extLst>
          </p:cNvPr>
          <p:cNvSpPr>
            <a:spLocks noGrp="1"/>
          </p:cNvSpPr>
          <p:nvPr>
            <p:ph type="title"/>
          </p:nvPr>
        </p:nvSpPr>
        <p:spPr>
          <a:xfrm>
            <a:off x="181247" y="986959"/>
            <a:ext cx="7886700" cy="994172"/>
          </a:xfrm>
        </p:spPr>
        <p:txBody>
          <a:bodyPr>
            <a:normAutofit fontScale="90000"/>
          </a:bodyPr>
          <a:lstStyle/>
          <a:p>
            <a:r>
              <a:rPr lang="es-ES" sz="3000" dirty="0"/>
              <a:t>Normas Específicas de valoración de la renta imponible de ganancias y pérdidas de capital</a:t>
            </a:r>
            <a:endParaRPr lang="es-CR" sz="3000" dirty="0"/>
          </a:p>
        </p:txBody>
      </p:sp>
      <p:sp>
        <p:nvSpPr>
          <p:cNvPr id="3" name="CuadroTexto 2">
            <a:extLst>
              <a:ext uri="{FF2B5EF4-FFF2-40B4-BE49-F238E27FC236}">
                <a16:creationId xmlns:a16="http://schemas.microsoft.com/office/drawing/2014/main" id="{494A3A4B-738D-4821-8AC1-EFF4680B6D62}"/>
              </a:ext>
            </a:extLst>
          </p:cNvPr>
          <p:cNvSpPr txBox="1"/>
          <p:nvPr/>
        </p:nvSpPr>
        <p:spPr>
          <a:xfrm>
            <a:off x="233499" y="2064485"/>
            <a:ext cx="6963038" cy="300082"/>
          </a:xfrm>
          <a:prstGeom prst="rect">
            <a:avLst/>
          </a:prstGeom>
          <a:noFill/>
        </p:spPr>
        <p:txBody>
          <a:bodyPr wrap="square" rtlCol="0">
            <a:spAutoFit/>
          </a:bodyPr>
          <a:lstStyle/>
          <a:p>
            <a:r>
              <a:rPr lang="es-ES" sz="1350" b="1" u="sng" dirty="0">
                <a:latin typeface="Century Gothic" panose="020B0502020202020204" pitchFamily="34" charset="0"/>
              </a:rPr>
              <a:t>Artículo 31.- Procedencia de la alteración de valor / escenarios: </a:t>
            </a:r>
            <a:endParaRPr lang="es-CR" sz="1350" b="1" u="sng" dirty="0">
              <a:latin typeface="Century Gothic" panose="020B0502020202020204" pitchFamily="34" charset="0"/>
            </a:endParaRPr>
          </a:p>
        </p:txBody>
      </p:sp>
      <p:sp>
        <p:nvSpPr>
          <p:cNvPr id="4" name="Text Placeholder 21">
            <a:extLst>
              <a:ext uri="{FF2B5EF4-FFF2-40B4-BE49-F238E27FC236}">
                <a16:creationId xmlns:a16="http://schemas.microsoft.com/office/drawing/2014/main" id="{B4D9D80E-3268-4ADA-9464-E136E8A54EA4}"/>
              </a:ext>
            </a:extLst>
          </p:cNvPr>
          <p:cNvSpPr txBox="1">
            <a:spLocks/>
          </p:cNvSpPr>
          <p:nvPr/>
        </p:nvSpPr>
        <p:spPr>
          <a:xfrm>
            <a:off x="181247" y="2571130"/>
            <a:ext cx="8572500" cy="3711144"/>
          </a:xfrm>
          <a:prstGeom prst="rect">
            <a:avLst/>
          </a:prstGeom>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ES" sz="1725" dirty="0">
                <a:latin typeface="+mj-lt"/>
              </a:rPr>
              <a:t>1. </a:t>
            </a:r>
            <a:r>
              <a:rPr lang="es-ES" sz="1725" b="1" dirty="0">
                <a:latin typeface="+mj-lt"/>
              </a:rPr>
              <a:t>De la transmisión, a título oneroso, de valores o participaciones</a:t>
            </a:r>
            <a:r>
              <a:rPr lang="es-ES" sz="1725" dirty="0">
                <a:latin typeface="+mj-lt"/>
              </a:rPr>
              <a:t>:</a:t>
            </a:r>
          </a:p>
          <a:p>
            <a:pPr marL="257175" indent="-257175" algn="just">
              <a:buFont typeface="+mj-lt"/>
              <a:buAutoNum type="alphaLcParenR"/>
            </a:pPr>
            <a:r>
              <a:rPr lang="es-ES" sz="1725" b="1" u="sng" dirty="0">
                <a:latin typeface="+mj-lt"/>
              </a:rPr>
              <a:t>Admitidas</a:t>
            </a:r>
            <a:r>
              <a:rPr lang="es-ES" sz="1725" dirty="0">
                <a:latin typeface="+mj-lt"/>
              </a:rPr>
              <a:t> a negociación en un mercado organizado y reconocido por las autoridades de CR, la ganancia o pérdida se computará por la diferencia entre su valor de adquisición y el valor de transmisión, </a:t>
            </a:r>
            <a:r>
              <a:rPr lang="es-ES" sz="1725" b="1" dirty="0">
                <a:latin typeface="+mj-lt"/>
              </a:rPr>
              <a:t>determinado por su cotización en dichos mercados en la fecha en que se produzca aquélla o por el precio pactado cuando sea superior a la cotización. </a:t>
            </a:r>
            <a:r>
              <a:rPr lang="es-ES" sz="1725" dirty="0">
                <a:latin typeface="+mj-lt"/>
              </a:rPr>
              <a:t>Para la determinación del valor de adquisición se deducirá el importe obtenido por la transmisión de los derechos de suscripción.</a:t>
            </a:r>
          </a:p>
          <a:p>
            <a:pPr marL="192881" indent="-192881" algn="just">
              <a:buFont typeface="+mj-lt"/>
              <a:buAutoNum type="alphaLcParenR"/>
            </a:pPr>
            <a:r>
              <a:rPr lang="es-ES" sz="1725" b="1" u="sng" dirty="0">
                <a:latin typeface="+mj-lt"/>
              </a:rPr>
              <a:t>No admitidas </a:t>
            </a:r>
            <a:r>
              <a:rPr lang="es-ES" sz="1725" dirty="0">
                <a:latin typeface="+mj-lt"/>
              </a:rPr>
              <a:t>a negociación en mercados  de valores regulados oficialmente y representativas de la participación en fondos propios de sociedades o entidades, la ganancia o pérdida se computará por la diferencia entre el valor de adquisición y el valor de transmisión.</a:t>
            </a:r>
          </a:p>
          <a:p>
            <a:pPr marL="192881" indent="-192881" algn="just">
              <a:buFont typeface="+mj-lt"/>
              <a:buAutoNum type="alphaLcParenR"/>
            </a:pPr>
            <a:endParaRPr lang="es-CR" sz="1725" dirty="0">
              <a:latin typeface="+mj-lt"/>
            </a:endParaRPr>
          </a:p>
          <a:p>
            <a:endParaRPr lang="en-US" sz="1725" dirty="0">
              <a:latin typeface="+mj-lt"/>
            </a:endParaRPr>
          </a:p>
        </p:txBody>
      </p:sp>
      <p:pic>
        <p:nvPicPr>
          <p:cNvPr id="5" name="Picture 2" descr="Resultado de imagen para mercado financiero">
            <a:extLst>
              <a:ext uri="{FF2B5EF4-FFF2-40B4-BE49-F238E27FC236}">
                <a16:creationId xmlns:a16="http://schemas.microsoft.com/office/drawing/2014/main" id="{EC9C335E-05C1-4683-ACCC-4801BE284DD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57233" y="1133249"/>
            <a:ext cx="1401017" cy="12915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508210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6">
            <a:extLst>
              <a:ext uri="{FF2B5EF4-FFF2-40B4-BE49-F238E27FC236}">
                <a16:creationId xmlns:a16="http://schemas.microsoft.com/office/drawing/2014/main" id="{A7645CCC-6E1D-47BF-AC9B-D126303731FB}"/>
              </a:ext>
            </a:extLst>
          </p:cNvPr>
          <p:cNvSpPr>
            <a:spLocks noGrp="1"/>
          </p:cNvSpPr>
          <p:nvPr>
            <p:ph type="title"/>
          </p:nvPr>
        </p:nvSpPr>
        <p:spPr>
          <a:xfrm>
            <a:off x="95523" y="260648"/>
            <a:ext cx="8663531" cy="994172"/>
          </a:xfrm>
        </p:spPr>
        <p:txBody>
          <a:bodyPr>
            <a:normAutofit fontScale="90000"/>
          </a:bodyPr>
          <a:lstStyle/>
          <a:p>
            <a:r>
              <a:rPr lang="es-ES" sz="3000" dirty="0"/>
              <a:t>Normas Específicas de valoración de la renta imponible de ganancias y pérdidas de capital</a:t>
            </a:r>
            <a:endParaRPr lang="es-CR" sz="3000" dirty="0"/>
          </a:p>
        </p:txBody>
      </p:sp>
      <p:sp>
        <p:nvSpPr>
          <p:cNvPr id="3" name="Rectángulo 2">
            <a:extLst>
              <a:ext uri="{FF2B5EF4-FFF2-40B4-BE49-F238E27FC236}">
                <a16:creationId xmlns:a16="http://schemas.microsoft.com/office/drawing/2014/main" id="{41ACEB0C-B660-4CF7-B46C-5E883AA46FA1}"/>
              </a:ext>
            </a:extLst>
          </p:cNvPr>
          <p:cNvSpPr/>
          <p:nvPr/>
        </p:nvSpPr>
        <p:spPr>
          <a:xfrm>
            <a:off x="186554" y="1872255"/>
            <a:ext cx="8572500" cy="4016484"/>
          </a:xfrm>
          <a:prstGeom prst="rect">
            <a:avLst/>
          </a:prstGeom>
        </p:spPr>
        <p:txBody>
          <a:bodyPr wrap="square">
            <a:spAutoFit/>
          </a:bodyPr>
          <a:lstStyle/>
          <a:p>
            <a:pPr marL="162521" algn="just"/>
            <a:r>
              <a:rPr lang="es-ES" sz="1500" dirty="0"/>
              <a:t>Salvo prueba que el importe corresponda con el que habrían convenido partes independientes en condiciones normales de mercado, el valor de transmisión no podrá ser inferior al mayor de los dos siguientes:</a:t>
            </a:r>
          </a:p>
          <a:p>
            <a:pPr marL="162521" algn="just"/>
            <a:endParaRPr lang="es-ES" sz="1500" dirty="0"/>
          </a:p>
          <a:p>
            <a:pPr marL="225029" indent="-225029" algn="just">
              <a:buFont typeface="+mj-lt"/>
              <a:buAutoNum type="romanLcPeriod"/>
            </a:pPr>
            <a:r>
              <a:rPr lang="es-ES" sz="1500" dirty="0"/>
              <a:t>La cifra resultante del balance correspondiente al último período fiscal cerrado con anterioridad a la fecha de devengo del impuesto.</a:t>
            </a:r>
          </a:p>
          <a:p>
            <a:pPr marL="225029" indent="-225029" algn="just">
              <a:buFont typeface="+mj-lt"/>
              <a:buAutoNum type="romanLcPeriod"/>
            </a:pPr>
            <a:r>
              <a:rPr lang="es-ES" sz="1500" dirty="0"/>
              <a:t>El que resulte de capitalizar al 20% el promedio de los resultados de los 3 períodos fiscales cerrados con anterioridad a la fecha de devengo del impuesto. Para este último efecto, se computarán como beneficios los dividendos distribuidos, así como las asignaciones a reservas, excluidas las de regularización o de actualización de balances.</a:t>
            </a:r>
          </a:p>
          <a:p>
            <a:pPr marL="227708" algn="just"/>
            <a:endParaRPr lang="es-ES" sz="1500" dirty="0"/>
          </a:p>
          <a:p>
            <a:pPr marL="227708" algn="just"/>
            <a:r>
              <a:rPr lang="es-ES" sz="1500" dirty="0"/>
              <a:t>El valor de transmisión así calculado se tendrá en cuenta para determinar el valor de adquisición de los valores o las participaciones que correspondan al adquirente.</a:t>
            </a:r>
          </a:p>
          <a:p>
            <a:pPr marL="227708" algn="just"/>
            <a:r>
              <a:rPr lang="es-ES" sz="1500" dirty="0"/>
              <a:t>El importe obtenido por la transmisión de derechos de suscripción de estos valores o participaciones tendrá la consideración de ganancia de capital en el período impositivo en que la citada transmisión se produzca.</a:t>
            </a:r>
          </a:p>
          <a:p>
            <a:pPr marL="162521" algn="just"/>
            <a:endParaRPr lang="es-ES" sz="1500" dirty="0"/>
          </a:p>
        </p:txBody>
      </p:sp>
    </p:spTree>
    <p:extLst>
      <p:ext uri="{BB962C8B-B14F-4D97-AF65-F5344CB8AC3E}">
        <p14:creationId xmlns:p14="http://schemas.microsoft.com/office/powerpoint/2010/main" val="368889125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3">
            <a:extLst>
              <a:ext uri="{FF2B5EF4-FFF2-40B4-BE49-F238E27FC236}">
                <a16:creationId xmlns:a16="http://schemas.microsoft.com/office/drawing/2014/main" id="{12BF6FB4-233D-4D55-BD3A-A9BF7B78E51B}"/>
              </a:ext>
            </a:extLst>
          </p:cNvPr>
          <p:cNvSpPr>
            <a:spLocks noGrp="1"/>
          </p:cNvSpPr>
          <p:nvPr>
            <p:ph type="title"/>
          </p:nvPr>
        </p:nvSpPr>
        <p:spPr>
          <a:xfrm>
            <a:off x="628650" y="116632"/>
            <a:ext cx="7886700" cy="814388"/>
          </a:xfrm>
        </p:spPr>
        <p:txBody>
          <a:bodyPr>
            <a:normAutofit fontScale="90000"/>
          </a:bodyPr>
          <a:lstStyle/>
          <a:p>
            <a:r>
              <a:rPr lang="es-CR" dirty="0"/>
              <a:t>Ejemplo :Transmisión de participaciones. </a:t>
            </a:r>
          </a:p>
        </p:txBody>
      </p:sp>
      <p:pic>
        <p:nvPicPr>
          <p:cNvPr id="10" name="Imagen 9">
            <a:extLst>
              <a:ext uri="{FF2B5EF4-FFF2-40B4-BE49-F238E27FC236}">
                <a16:creationId xmlns:a16="http://schemas.microsoft.com/office/drawing/2014/main" id="{E445E49C-E59A-4F08-AB35-171B34508C1E}"/>
              </a:ext>
            </a:extLst>
          </p:cNvPr>
          <p:cNvPicPr>
            <a:picLocks noChangeAspect="1"/>
          </p:cNvPicPr>
          <p:nvPr/>
        </p:nvPicPr>
        <p:blipFill>
          <a:blip r:embed="rId3"/>
          <a:stretch>
            <a:fillRect/>
          </a:stretch>
        </p:blipFill>
        <p:spPr>
          <a:xfrm>
            <a:off x="357809" y="1671638"/>
            <a:ext cx="8593160" cy="4709690"/>
          </a:xfrm>
          <a:prstGeom prst="rect">
            <a:avLst/>
          </a:prstGeom>
        </p:spPr>
      </p:pic>
    </p:spTree>
    <p:extLst>
      <p:ext uri="{BB962C8B-B14F-4D97-AF65-F5344CB8AC3E}">
        <p14:creationId xmlns:p14="http://schemas.microsoft.com/office/powerpoint/2010/main" val="91893845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918B7A7B-3AE9-4588-B2FB-CFC1D3257333}"/>
              </a:ext>
            </a:extLst>
          </p:cNvPr>
          <p:cNvSpPr>
            <a:spLocks noGrp="1"/>
          </p:cNvSpPr>
          <p:nvPr>
            <p:ph type="title"/>
          </p:nvPr>
        </p:nvSpPr>
        <p:spPr>
          <a:xfrm>
            <a:off x="208982" y="857251"/>
            <a:ext cx="7886700" cy="994172"/>
          </a:xfrm>
        </p:spPr>
        <p:txBody>
          <a:bodyPr>
            <a:normAutofit/>
          </a:bodyPr>
          <a:lstStyle/>
          <a:p>
            <a:r>
              <a:rPr lang="es-CR" sz="3000" dirty="0"/>
              <a:t>Transmisiones a título oneroso – Artículo 30 bis</a:t>
            </a:r>
          </a:p>
        </p:txBody>
      </p:sp>
      <p:graphicFrame>
        <p:nvGraphicFramePr>
          <p:cNvPr id="4" name="Diagram 3">
            <a:extLst>
              <a:ext uri="{FF2B5EF4-FFF2-40B4-BE49-F238E27FC236}">
                <a16:creationId xmlns:a16="http://schemas.microsoft.com/office/drawing/2014/main" id="{E80F2860-065A-4133-B14F-04A59FB8074C}"/>
              </a:ext>
            </a:extLst>
          </p:cNvPr>
          <p:cNvGraphicFramePr/>
          <p:nvPr/>
        </p:nvGraphicFramePr>
        <p:xfrm>
          <a:off x="208982" y="1794112"/>
          <a:ext cx="8634768" cy="40863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480973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Título"/>
          <p:cNvSpPr>
            <a:spLocks noGrp="1"/>
          </p:cNvSpPr>
          <p:nvPr>
            <p:ph type="title"/>
          </p:nvPr>
        </p:nvSpPr>
        <p:spPr/>
        <p:txBody>
          <a:bodyPr/>
          <a:lstStyle/>
          <a:p>
            <a:pPr eaLnBrk="1" fontAlgn="auto" hangingPunct="1">
              <a:spcAft>
                <a:spcPts val="0"/>
              </a:spcAft>
              <a:defRPr/>
            </a:pPr>
            <a:r>
              <a:rPr lang="es-CR" dirty="0">
                <a:solidFill>
                  <a:schemeClr val="accent1">
                    <a:satMod val="150000"/>
                  </a:schemeClr>
                </a:solidFill>
              </a:rPr>
              <a:t>NIC 2</a:t>
            </a:r>
          </a:p>
        </p:txBody>
      </p:sp>
      <p:sp>
        <p:nvSpPr>
          <p:cNvPr id="14339" name="2 Marcador de contenido"/>
          <p:cNvSpPr>
            <a:spLocks noGrp="1"/>
          </p:cNvSpPr>
          <p:nvPr>
            <p:ph idx="1"/>
          </p:nvPr>
        </p:nvSpPr>
        <p:spPr>
          <a:xfrm>
            <a:off x="971600" y="1700808"/>
            <a:ext cx="7704856" cy="4351338"/>
          </a:xfrm>
        </p:spPr>
        <p:txBody>
          <a:bodyPr/>
          <a:lstStyle/>
          <a:p>
            <a:pPr algn="just" eaLnBrk="1" hangingPunct="1"/>
            <a:r>
              <a:rPr lang="es-ES" dirty="0"/>
              <a:t>Este método, como es sabido, fue excluido de la NIC 2 en el año 2005;  esto inicialmente provocó la duda en cuanto si ello implicaba que también quedaba excluido su uso para efectos tributarios.</a:t>
            </a:r>
            <a:endParaRPr lang="es-CR" dirty="0"/>
          </a:p>
        </p:txBody>
      </p:sp>
    </p:spTree>
  </p:cSld>
  <p:clrMapOvr>
    <a:masterClrMapping/>
  </p:clrMapOv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CR" dirty="0"/>
              <a:t>Transmisiones a título oneroso – Artículo 30 bis</a:t>
            </a:r>
          </a:p>
        </p:txBody>
      </p:sp>
      <p:sp>
        <p:nvSpPr>
          <p:cNvPr id="3" name="Marcador de contenido 2"/>
          <p:cNvSpPr>
            <a:spLocks noGrp="1"/>
          </p:cNvSpPr>
          <p:nvPr>
            <p:ph idx="1"/>
          </p:nvPr>
        </p:nvSpPr>
        <p:spPr/>
        <p:txBody>
          <a:bodyPr/>
          <a:lstStyle/>
          <a:p>
            <a:pPr algn="just"/>
            <a:r>
              <a:rPr lang="es-CR" dirty="0"/>
              <a:t>Valor de adquisición, tratándose de intangibles que no cuenten con un valor de adquisición, por ser desarrollados por el contribuyente, se entenderá como valor del intangible aquel que conste en los libros y registros contables, respaldados por comprobantes fehacientes que demuestren el desarrollo y los estudios técnicos correspondientes. (art. 36)</a:t>
            </a:r>
          </a:p>
          <a:p>
            <a:endParaRPr lang="es-CR" dirty="0"/>
          </a:p>
          <a:p>
            <a:endParaRPr lang="es-CR" dirty="0"/>
          </a:p>
        </p:txBody>
      </p:sp>
    </p:spTree>
    <p:extLst>
      <p:ext uri="{BB962C8B-B14F-4D97-AF65-F5344CB8AC3E}">
        <p14:creationId xmlns:p14="http://schemas.microsoft.com/office/powerpoint/2010/main" val="389946290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81A3F66C-DD14-4FF4-A63D-006241E9DAA5}"/>
              </a:ext>
            </a:extLst>
          </p:cNvPr>
          <p:cNvSpPr>
            <a:spLocks noGrp="1"/>
          </p:cNvSpPr>
          <p:nvPr>
            <p:ph type="title"/>
          </p:nvPr>
        </p:nvSpPr>
        <p:spPr>
          <a:xfrm>
            <a:off x="148591" y="1371600"/>
            <a:ext cx="2337878" cy="3829050"/>
          </a:xfrm>
        </p:spPr>
        <p:txBody>
          <a:bodyPr>
            <a:normAutofit/>
          </a:bodyPr>
          <a:lstStyle/>
          <a:p>
            <a:pPr algn="ctr"/>
            <a:r>
              <a:rPr lang="es-CR" sz="3000" dirty="0">
                <a:solidFill>
                  <a:srgbClr val="FFFFFF"/>
                </a:solidFill>
              </a:rPr>
              <a:t>Devengo del impuesto y período fiscal – artículo 31 bis</a:t>
            </a:r>
          </a:p>
        </p:txBody>
      </p:sp>
      <p:graphicFrame>
        <p:nvGraphicFramePr>
          <p:cNvPr id="8" name="Marcador de contenido 5">
            <a:extLst>
              <a:ext uri="{FF2B5EF4-FFF2-40B4-BE49-F238E27FC236}">
                <a16:creationId xmlns:a16="http://schemas.microsoft.com/office/drawing/2014/main" id="{FBB41979-B4C5-4B51-823E-72108D747E40}"/>
              </a:ext>
            </a:extLst>
          </p:cNvPr>
          <p:cNvGraphicFramePr>
            <a:graphicFrameLocks noGrp="1"/>
          </p:cNvGraphicFramePr>
          <p:nvPr>
            <p:ph idx="1"/>
            <p:extLst>
              <p:ext uri="{D42A27DB-BD31-4B8C-83A1-F6EECF244321}">
                <p14:modId xmlns:p14="http://schemas.microsoft.com/office/powerpoint/2010/main" val="2966844890"/>
              </p:ext>
            </p:extLst>
          </p:nvPr>
        </p:nvGraphicFramePr>
        <p:xfrm>
          <a:off x="1400284" y="1086729"/>
          <a:ext cx="5810282" cy="41490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Imagen 6">
            <a:extLst>
              <a:ext uri="{FF2B5EF4-FFF2-40B4-BE49-F238E27FC236}">
                <a16:creationId xmlns:a16="http://schemas.microsoft.com/office/drawing/2014/main" id="{F30CC6FB-9781-43A1-B9C4-F1ABB2C2184E}"/>
              </a:ext>
            </a:extLst>
          </p:cNvPr>
          <p:cNvPicPr>
            <a:picLocks noChangeAspect="1"/>
          </p:cNvPicPr>
          <p:nvPr/>
        </p:nvPicPr>
        <p:blipFill>
          <a:blip r:embed="rId7"/>
          <a:stretch>
            <a:fillRect/>
          </a:stretch>
        </p:blipFill>
        <p:spPr>
          <a:xfrm>
            <a:off x="7197210" y="5295662"/>
            <a:ext cx="1750219" cy="607219"/>
          </a:xfrm>
          <a:prstGeom prst="rect">
            <a:avLst/>
          </a:prstGeom>
        </p:spPr>
      </p:pic>
    </p:spTree>
    <p:extLst>
      <p:ext uri="{BB962C8B-B14F-4D97-AF65-F5344CB8AC3E}">
        <p14:creationId xmlns:p14="http://schemas.microsoft.com/office/powerpoint/2010/main" val="68421956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0"/>
            <a:ext cx="8229600" cy="1143000"/>
          </a:xfrm>
        </p:spPr>
        <p:txBody>
          <a:bodyPr/>
          <a:lstStyle/>
          <a:p>
            <a:r>
              <a:rPr lang="es-CR" dirty="0"/>
              <a:t>Devengo y pérdidas de capital.</a:t>
            </a:r>
          </a:p>
        </p:txBody>
      </p:sp>
      <p:sp>
        <p:nvSpPr>
          <p:cNvPr id="3" name="Marcador de contenido 2"/>
          <p:cNvSpPr>
            <a:spLocks noGrp="1"/>
          </p:cNvSpPr>
          <p:nvPr>
            <p:ph idx="1"/>
          </p:nvPr>
        </p:nvSpPr>
        <p:spPr>
          <a:xfrm>
            <a:off x="179512" y="1052736"/>
            <a:ext cx="8733656" cy="5328592"/>
          </a:xfrm>
        </p:spPr>
        <p:txBody>
          <a:bodyPr>
            <a:normAutofit/>
          </a:bodyPr>
          <a:lstStyle/>
          <a:p>
            <a:pPr algn="just"/>
            <a:r>
              <a:rPr lang="es-CR" dirty="0"/>
              <a:t>Si se tiene pérdida de capital y en los doce meses anteriores hubiera obtenido una ganancia de capital por la que autoliquidó y pagó el impuesto, podrá presentar una declaración donde compensará las ganancias y pérdidas solicitando la correspondiente devolución.</a:t>
            </a:r>
          </a:p>
        </p:txBody>
      </p:sp>
    </p:spTree>
    <p:extLst>
      <p:ext uri="{BB962C8B-B14F-4D97-AF65-F5344CB8AC3E}">
        <p14:creationId xmlns:p14="http://schemas.microsoft.com/office/powerpoint/2010/main" val="124596052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R" dirty="0"/>
              <a:t>Concepto de “primera venta”</a:t>
            </a:r>
          </a:p>
        </p:txBody>
      </p:sp>
      <p:sp>
        <p:nvSpPr>
          <p:cNvPr id="3" name="Marcador de contenido 2"/>
          <p:cNvSpPr>
            <a:spLocks noGrp="1"/>
          </p:cNvSpPr>
          <p:nvPr>
            <p:ph idx="1"/>
          </p:nvPr>
        </p:nvSpPr>
        <p:spPr/>
        <p:txBody>
          <a:bodyPr>
            <a:normAutofit fontScale="92500"/>
          </a:bodyPr>
          <a:lstStyle/>
          <a:p>
            <a:r>
              <a:rPr lang="es-CR" dirty="0"/>
              <a:t>Art. 44 </a:t>
            </a:r>
            <a:r>
              <a:rPr lang="es-CR" dirty="0" err="1"/>
              <a:t>Proy</a:t>
            </a:r>
            <a:r>
              <a:rPr lang="es-CR" dirty="0"/>
              <a:t>. </a:t>
            </a:r>
            <a:r>
              <a:rPr lang="es-CR" dirty="0" err="1"/>
              <a:t>Regl</a:t>
            </a:r>
            <a:r>
              <a:rPr lang="es-CR" dirty="0"/>
              <a:t>: “se entenderá referida a cada bien o derecho que se enajene a </a:t>
            </a:r>
            <a:r>
              <a:rPr lang="es-CR" dirty="0" err="1"/>
              <a:t>paritr</a:t>
            </a:r>
            <a:r>
              <a:rPr lang="es-CR" dirty="0"/>
              <a:t> de la entrada en vigencia del citado Capítulo XI, pudiendo el contribuyente optar por el tratamiento diferenciado al momento en que se realice la primera enajenación o transmisión de cada uno de esos bienes o derechos. </a:t>
            </a:r>
          </a:p>
          <a:p>
            <a:r>
              <a:rPr lang="es-CR" dirty="0"/>
              <a:t>Debe manifestarse la opción en la declaración </a:t>
            </a:r>
            <a:r>
              <a:rPr lang="es-CR" dirty="0" err="1"/>
              <a:t>autoliquidativa</a:t>
            </a:r>
            <a:r>
              <a:rPr lang="es-CR" dirty="0"/>
              <a:t>. </a:t>
            </a:r>
          </a:p>
        </p:txBody>
      </p:sp>
    </p:spTree>
    <p:extLst>
      <p:ext uri="{BB962C8B-B14F-4D97-AF65-F5344CB8AC3E}">
        <p14:creationId xmlns:p14="http://schemas.microsoft.com/office/powerpoint/2010/main" val="34368644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Título"/>
          <p:cNvSpPr>
            <a:spLocks noGrp="1"/>
          </p:cNvSpPr>
          <p:nvPr>
            <p:ph type="title"/>
          </p:nvPr>
        </p:nvSpPr>
        <p:spPr>
          <a:xfrm>
            <a:off x="457200" y="155575"/>
            <a:ext cx="8229600" cy="1252538"/>
          </a:xfrm>
        </p:spPr>
        <p:txBody>
          <a:bodyPr/>
          <a:lstStyle/>
          <a:p>
            <a:pPr>
              <a:defRPr/>
            </a:pPr>
            <a:r>
              <a:rPr lang="es-CR" dirty="0">
                <a:solidFill>
                  <a:schemeClr val="accent1">
                    <a:satMod val="150000"/>
                  </a:schemeClr>
                </a:solidFill>
              </a:rPr>
              <a:t>NIC 2</a:t>
            </a:r>
          </a:p>
        </p:txBody>
      </p:sp>
      <p:sp>
        <p:nvSpPr>
          <p:cNvPr id="15363" name="2 Marcador de contenido"/>
          <p:cNvSpPr>
            <a:spLocks noGrp="1"/>
          </p:cNvSpPr>
          <p:nvPr>
            <p:ph idx="1"/>
          </p:nvPr>
        </p:nvSpPr>
        <p:spPr>
          <a:xfrm>
            <a:off x="683568" y="1844824"/>
            <a:ext cx="7113984" cy="4351338"/>
          </a:xfrm>
        </p:spPr>
        <p:txBody>
          <a:bodyPr/>
          <a:lstStyle/>
          <a:p>
            <a:pPr algn="just" eaLnBrk="1" hangingPunct="1"/>
            <a:r>
              <a:rPr lang="es-CR" dirty="0"/>
              <a:t>La Administración Tributaria ha venido variando y ampliando su interpretación restrictiva respecto de este método de valuación de inventarios practicando ajustes a aquellos contribuyentes que para efectos fiscales han aplicado el UEPS y en especial, el UEPS monetario.</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Título"/>
          <p:cNvSpPr>
            <a:spLocks noGrp="1"/>
          </p:cNvSpPr>
          <p:nvPr>
            <p:ph type="title"/>
          </p:nvPr>
        </p:nvSpPr>
        <p:spPr>
          <a:xfrm>
            <a:off x="457200" y="155575"/>
            <a:ext cx="8229600" cy="1252538"/>
          </a:xfrm>
        </p:spPr>
        <p:txBody>
          <a:bodyPr/>
          <a:lstStyle/>
          <a:p>
            <a:pPr eaLnBrk="1" fontAlgn="auto" hangingPunct="1">
              <a:spcAft>
                <a:spcPts val="0"/>
              </a:spcAft>
              <a:defRPr/>
            </a:pPr>
            <a:r>
              <a:rPr lang="es-CR" dirty="0">
                <a:solidFill>
                  <a:schemeClr val="accent1">
                    <a:satMod val="150000"/>
                  </a:schemeClr>
                </a:solidFill>
              </a:rPr>
              <a:t>UEPS</a:t>
            </a:r>
          </a:p>
        </p:txBody>
      </p:sp>
      <p:sp>
        <p:nvSpPr>
          <p:cNvPr id="16387" name="2 Marcador de contenido"/>
          <p:cNvSpPr>
            <a:spLocks noGrp="1"/>
          </p:cNvSpPr>
          <p:nvPr>
            <p:ph idx="1"/>
          </p:nvPr>
        </p:nvSpPr>
        <p:spPr>
          <a:xfrm>
            <a:off x="1313260" y="1825625"/>
            <a:ext cx="7202090" cy="4351338"/>
          </a:xfrm>
        </p:spPr>
        <p:txBody>
          <a:bodyPr/>
          <a:lstStyle/>
          <a:p>
            <a:pPr eaLnBrk="1" hangingPunct="1"/>
            <a:endParaRPr lang="es-CR"/>
          </a:p>
          <a:p>
            <a:pPr eaLnBrk="1" hangingPunct="1"/>
            <a:endParaRPr lang="es-CR"/>
          </a:p>
          <a:p>
            <a:pPr eaLnBrk="1" hangingPunct="1"/>
            <a:r>
              <a:rPr lang="en-US" b="1"/>
              <a:t>De la reforma operada por el Decreto 38708-H: se elimina UEPS</a:t>
            </a:r>
            <a:endParaRPr lang="es-CR"/>
          </a:p>
        </p:txBody>
      </p:sp>
    </p:spTree>
  </p:cSld>
  <p:clrMapOvr>
    <a:masterClrMapping/>
  </p:clrMapOvr>
  <p:transition/>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834</TotalTime>
  <Words>6996</Words>
  <Application>Microsoft Office PowerPoint</Application>
  <PresentationFormat>Presentación en pantalla (4:3)</PresentationFormat>
  <Paragraphs>350</Paragraphs>
  <Slides>73</Slides>
  <Notes>4</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73</vt:i4>
      </vt:variant>
    </vt:vector>
  </HeadingPairs>
  <TitlesOfParts>
    <vt:vector size="78" baseType="lpstr">
      <vt:lpstr>Arial</vt:lpstr>
      <vt:lpstr>Calibri</vt:lpstr>
      <vt:lpstr>Century Gothic</vt:lpstr>
      <vt:lpstr>Wingdings 2</vt:lpstr>
      <vt:lpstr>Tema de Office</vt:lpstr>
      <vt:lpstr>UNIVERSIDAD PARA LA COOPERACION INTERNACIONAL FACULTAD DE DERECHO MAESTRIA EN ASESORÍA FISCAL CATEDRA DE CONTABILIDAD TRIBUTARIA y PLANIFICACION  II </vt:lpstr>
      <vt:lpstr> </vt:lpstr>
      <vt:lpstr>UEPS</vt:lpstr>
      <vt:lpstr>UEPS</vt:lpstr>
      <vt:lpstr>Oficio DGT-1425-2007</vt:lpstr>
      <vt:lpstr>UEPS</vt:lpstr>
      <vt:lpstr>NIC 2</vt:lpstr>
      <vt:lpstr>NIC 2</vt:lpstr>
      <vt:lpstr>UEPS</vt:lpstr>
      <vt:lpstr>La reforma</vt:lpstr>
      <vt:lpstr>La reforma</vt:lpstr>
      <vt:lpstr>La reforma</vt:lpstr>
      <vt:lpstr>La reforma</vt:lpstr>
      <vt:lpstr>Reforma</vt:lpstr>
      <vt:lpstr>La reforma</vt:lpstr>
      <vt:lpstr>La reforma</vt:lpstr>
      <vt:lpstr>La reforma</vt:lpstr>
      <vt:lpstr>La reforma</vt:lpstr>
      <vt:lpstr>Métodos de calculo del CV</vt:lpstr>
      <vt:lpstr>Jurisprudencia</vt:lpstr>
      <vt:lpstr>Norma Internacional de Contabilidad 8 Políticas Contables, Cambios en las Estimaciones Contables y Errores</vt:lpstr>
      <vt:lpstr>NIC 8</vt:lpstr>
      <vt:lpstr>NIC 8</vt:lpstr>
      <vt:lpstr>NIC 8</vt:lpstr>
      <vt:lpstr>NIC 8</vt:lpstr>
      <vt:lpstr>NIC 8</vt:lpstr>
      <vt:lpstr>NIC 8</vt:lpstr>
      <vt:lpstr>NIC 8</vt:lpstr>
      <vt:lpstr>Caso</vt:lpstr>
      <vt:lpstr>Caso</vt:lpstr>
      <vt:lpstr>NIC 16</vt:lpstr>
      <vt:lpstr>NIC 16</vt:lpstr>
      <vt:lpstr>NIC 16</vt:lpstr>
      <vt:lpstr>NIC 16</vt:lpstr>
      <vt:lpstr>NIC 16</vt:lpstr>
      <vt:lpstr>NIC 16</vt:lpstr>
      <vt:lpstr>NIC 16</vt:lpstr>
      <vt:lpstr>NIC 16</vt:lpstr>
      <vt:lpstr>NIC 16</vt:lpstr>
      <vt:lpstr>Resolución 52-01 p.5 antes de la 29-2018</vt:lpstr>
      <vt:lpstr>NIC 16</vt:lpstr>
      <vt:lpstr>Tratamiento tributario ganancias de capital</vt:lpstr>
      <vt:lpstr>Tratamiento tributario ganancias de capital</vt:lpstr>
      <vt:lpstr>Tratamiento tributario ganancias de capital</vt:lpstr>
      <vt:lpstr>Tratamiento tributario ganancias de capital</vt:lpstr>
      <vt:lpstr>Tratamiento tributario ganancias de capital</vt:lpstr>
      <vt:lpstr>Tratamiento tributario ganancias de capital</vt:lpstr>
      <vt:lpstr>Tratamiento tributario ganancias de capital</vt:lpstr>
      <vt:lpstr>Tratamiento tributario ganancias de capital</vt:lpstr>
      <vt:lpstr>Tratamiento tributario ganancias de capital</vt:lpstr>
      <vt:lpstr>Tratamiento tributario rentas de capital LF 9635</vt:lpstr>
      <vt:lpstr>Hecho generador - art. 27 bis</vt:lpstr>
      <vt:lpstr>RENTAS DE CAPITAL Y GANANCIAS Y PÉRDIDAS DE CAPITAL</vt:lpstr>
      <vt:lpstr>Materia imponible. Artículo 27 ter </vt:lpstr>
      <vt:lpstr>Opción para arrendamientos. Artículo 28 </vt:lpstr>
      <vt:lpstr>Materia imponible. Artículo 27 ter </vt:lpstr>
      <vt:lpstr>Materia imponible. Artículo 27 ter   </vt:lpstr>
      <vt:lpstr>Materia imponible. Artículo 27 ter</vt:lpstr>
      <vt:lpstr>Exenciones – Artículo 28 bis</vt:lpstr>
      <vt:lpstr>Ejemplo</vt:lpstr>
      <vt:lpstr>Reorganización empresarial – Artículo 27 quáter.</vt:lpstr>
      <vt:lpstr>Ganancias de capital por no domiciliados –  Artículo 28 ter (retenciones en traspaso de propiedades)</vt:lpstr>
      <vt:lpstr>Renta imponible del capital inmobiliario – Artículo 29 </vt:lpstr>
      <vt:lpstr>Renta imponible de las ganancias o pérdidas de capital – Artículo 30 </vt:lpstr>
      <vt:lpstr>Renta imponible de las ganancias o pérdidas de capital – Artículo 30 bis</vt:lpstr>
      <vt:lpstr>Normas Específicas de valoración de la renta imponible de ganancias y pérdidas de capital</vt:lpstr>
      <vt:lpstr>Normas Específicas de valoración de la renta imponible de ganancias y pérdidas de capital</vt:lpstr>
      <vt:lpstr>Ejemplo :Transmisión de participaciones. </vt:lpstr>
      <vt:lpstr>Transmisiones a título oneroso – Artículo 30 bis</vt:lpstr>
      <vt:lpstr>Transmisiones a título oneroso – Artículo 30 bis</vt:lpstr>
      <vt:lpstr>Devengo del impuesto y período fiscal – artículo 31 bis</vt:lpstr>
      <vt:lpstr>Devengo y pérdidas de capital.</vt:lpstr>
      <vt:lpstr>Concepto de “primera venta”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PARA LA COOPERACION INTERNACIONAL FACULTAD DE DERECHO MAESTRIA EN ASESORÍA FISCAL CATEDRA DE CONTABILIDAD TRIBUTARIA y PLANIFICACION</dc:title>
  <dc:creator>Erik Ramirez</dc:creator>
  <cp:lastModifiedBy>Erik Ramirez</cp:lastModifiedBy>
  <cp:revision>103</cp:revision>
  <dcterms:created xsi:type="dcterms:W3CDTF">2015-09-24T21:52:06Z</dcterms:created>
  <dcterms:modified xsi:type="dcterms:W3CDTF">2020-02-10T23:27:43Z</dcterms:modified>
</cp:coreProperties>
</file>