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79" r:id="rId4"/>
    <p:sldId id="280" r:id="rId5"/>
    <p:sldId id="281" r:id="rId6"/>
    <p:sldId id="282" r:id="rId7"/>
    <p:sldId id="283" r:id="rId8"/>
    <p:sldId id="284" r:id="rId9"/>
    <p:sldId id="258" r:id="rId10"/>
    <p:sldId id="274" r:id="rId11"/>
    <p:sldId id="275" r:id="rId12"/>
    <p:sldId id="276" r:id="rId13"/>
    <p:sldId id="277" r:id="rId14"/>
    <p:sldId id="278" r:id="rId15"/>
    <p:sldId id="259" r:id="rId16"/>
    <p:sldId id="260" r:id="rId17"/>
    <p:sldId id="261" r:id="rId18"/>
    <p:sldId id="287" r:id="rId19"/>
    <p:sldId id="288" r:id="rId20"/>
    <p:sldId id="289" r:id="rId21"/>
    <p:sldId id="262" r:id="rId22"/>
    <p:sldId id="263" r:id="rId23"/>
    <p:sldId id="264" r:id="rId24"/>
    <p:sldId id="265" r:id="rId25"/>
    <p:sldId id="266" r:id="rId26"/>
    <p:sldId id="267" r:id="rId27"/>
    <p:sldId id="268" r:id="rId28"/>
    <p:sldId id="269" r:id="rId29"/>
    <p:sldId id="270" r:id="rId30"/>
    <p:sldId id="271" r:id="rId31"/>
    <p:sldId id="272" r:id="rId32"/>
    <p:sldId id="273" r:id="rId33"/>
    <p:sldId id="285" r:id="rId34"/>
    <p:sldId id="286" r:id="rId35"/>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8D37F-E576-426F-8ED3-91BEB9B8C25E}" type="datetimeFigureOut">
              <a:rPr lang="es-CR" smtClean="0"/>
              <a:pPr/>
              <a:t>10/2/2020</a:t>
            </a:fld>
            <a:endParaRPr lang="es-C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B869FC-0FD4-4412-A51B-528EB8E40AB4}" type="slidenum">
              <a:rPr lang="es-CR" smtClean="0"/>
              <a:pPr/>
              <a:t>‹Nº›</a:t>
            </a:fld>
            <a:endParaRPr lang="es-CR"/>
          </a:p>
        </p:txBody>
      </p:sp>
    </p:spTree>
    <p:extLst>
      <p:ext uri="{BB962C8B-B14F-4D97-AF65-F5344CB8AC3E}">
        <p14:creationId xmlns:p14="http://schemas.microsoft.com/office/powerpoint/2010/main" val="155958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15</a:t>
            </a:fld>
            <a:endParaRPr lang="es-ES" dirty="0"/>
          </a:p>
        </p:txBody>
      </p:sp>
    </p:spTree>
    <p:extLst>
      <p:ext uri="{BB962C8B-B14F-4D97-AF65-F5344CB8AC3E}">
        <p14:creationId xmlns:p14="http://schemas.microsoft.com/office/powerpoint/2010/main" val="6923353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Marcador de imagen de diapositiva"/>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16179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CR"/>
          </a:p>
        </p:txBody>
      </p:sp>
      <p:sp>
        <p:nvSpPr>
          <p:cNvPr id="4" name="3 Marcador de número de diapositiva"/>
          <p:cNvSpPr>
            <a:spLocks noGrp="1"/>
          </p:cNvSpPr>
          <p:nvPr>
            <p:ph type="sldNum" sz="quarter" idx="5"/>
          </p:nvPr>
        </p:nvSpPr>
        <p:spPr/>
        <p:txBody>
          <a:bodyPr/>
          <a:lstStyle/>
          <a:p>
            <a:pPr>
              <a:defRPr/>
            </a:pPr>
            <a:fld id="{FC89D1ED-1ADA-4AF0-AC62-E005EFAA773C}" type="slidenum">
              <a:rPr lang="es-ES" smtClean="0"/>
              <a:pPr>
                <a:defRPr/>
              </a:pPr>
              <a:t>31</a:t>
            </a:fld>
            <a:endParaRPr lang="es-ES"/>
          </a:p>
        </p:txBody>
      </p:sp>
    </p:spTree>
    <p:extLst>
      <p:ext uri="{BB962C8B-B14F-4D97-AF65-F5344CB8AC3E}">
        <p14:creationId xmlns:p14="http://schemas.microsoft.com/office/powerpoint/2010/main" val="2145940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17</a:t>
            </a:fld>
            <a:endParaRPr lang="es-ES"/>
          </a:p>
        </p:txBody>
      </p:sp>
    </p:spTree>
    <p:extLst>
      <p:ext uri="{BB962C8B-B14F-4D97-AF65-F5344CB8AC3E}">
        <p14:creationId xmlns:p14="http://schemas.microsoft.com/office/powerpoint/2010/main" val="645184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3B2A42B-F3A0-4C4A-9D75-3573018F7EF9}" type="slidenum">
              <a:rPr lang="es-CR" smtClean="0"/>
              <a:pPr/>
              <a:t>21</a:t>
            </a:fld>
            <a:endParaRPr lang="es-CR"/>
          </a:p>
        </p:txBody>
      </p:sp>
    </p:spTree>
    <p:extLst>
      <p:ext uri="{BB962C8B-B14F-4D97-AF65-F5344CB8AC3E}">
        <p14:creationId xmlns:p14="http://schemas.microsoft.com/office/powerpoint/2010/main" val="3902408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23</a:t>
            </a:fld>
            <a:endParaRPr lang="es-ES"/>
          </a:p>
        </p:txBody>
      </p:sp>
    </p:spTree>
    <p:extLst>
      <p:ext uri="{BB962C8B-B14F-4D97-AF65-F5344CB8AC3E}">
        <p14:creationId xmlns:p14="http://schemas.microsoft.com/office/powerpoint/2010/main" val="3579592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24</a:t>
            </a:fld>
            <a:endParaRPr lang="es-ES"/>
          </a:p>
        </p:txBody>
      </p:sp>
    </p:spTree>
    <p:extLst>
      <p:ext uri="{BB962C8B-B14F-4D97-AF65-F5344CB8AC3E}">
        <p14:creationId xmlns:p14="http://schemas.microsoft.com/office/powerpoint/2010/main" val="2783984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25</a:t>
            </a:fld>
            <a:endParaRPr lang="es-ES"/>
          </a:p>
        </p:txBody>
      </p:sp>
    </p:spTree>
    <p:extLst>
      <p:ext uri="{BB962C8B-B14F-4D97-AF65-F5344CB8AC3E}">
        <p14:creationId xmlns:p14="http://schemas.microsoft.com/office/powerpoint/2010/main" val="2553133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28</a:t>
            </a:fld>
            <a:endParaRPr lang="es-ES"/>
          </a:p>
        </p:txBody>
      </p:sp>
    </p:spTree>
    <p:extLst>
      <p:ext uri="{BB962C8B-B14F-4D97-AF65-F5344CB8AC3E}">
        <p14:creationId xmlns:p14="http://schemas.microsoft.com/office/powerpoint/2010/main" val="1352235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29</a:t>
            </a:fld>
            <a:endParaRPr lang="es-ES"/>
          </a:p>
        </p:txBody>
      </p:sp>
    </p:spTree>
    <p:extLst>
      <p:ext uri="{BB962C8B-B14F-4D97-AF65-F5344CB8AC3E}">
        <p14:creationId xmlns:p14="http://schemas.microsoft.com/office/powerpoint/2010/main" val="539895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ACBE33E-007F-44E2-BA5D-6C738285BBB5}" type="slidenum">
              <a:rPr lang="es-ES" smtClean="0"/>
              <a:pPr/>
              <a:t>30</a:t>
            </a:fld>
            <a:endParaRPr lang="es-ES"/>
          </a:p>
        </p:txBody>
      </p:sp>
    </p:spTree>
    <p:extLst>
      <p:ext uri="{BB962C8B-B14F-4D97-AF65-F5344CB8AC3E}">
        <p14:creationId xmlns:p14="http://schemas.microsoft.com/office/powerpoint/2010/main" val="3762881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31"/>
            <a:ext cx="7772400" cy="1470025"/>
          </a:xfrm>
        </p:spPr>
        <p:txBody>
          <a:bodyPr/>
          <a:lstStyle/>
          <a:p>
            <a:r>
              <a:rPr lang="es-ES"/>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4"/>
            <a:ext cx="2057400" cy="5851525"/>
          </a:xfrm>
        </p:spPr>
        <p:txBody>
          <a:bodyPr vert="eaVert"/>
          <a:lstStyle/>
          <a:p>
            <a:r>
              <a:rPr lang="es-ES"/>
              <a:t>Haga clic para modificar el estilo de título del patrón</a:t>
            </a:r>
            <a:endParaRPr lang="es-CR"/>
          </a:p>
        </p:txBody>
      </p:sp>
      <p:sp>
        <p:nvSpPr>
          <p:cNvPr id="3" name="2 Marcador de texto vertical"/>
          <p:cNvSpPr>
            <a:spLocks noGrp="1"/>
          </p:cNvSpPr>
          <p:nvPr>
            <p:ph type="body" orient="vert" idx="1"/>
          </p:nvPr>
        </p:nvSpPr>
        <p:spPr>
          <a:xfrm>
            <a:off x="457200" y="274644"/>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6"/>
            <a:ext cx="7772400" cy="1362075"/>
          </a:xfrm>
        </p:spPr>
        <p:txBody>
          <a:bodyPr anchor="t"/>
          <a:lstStyle>
            <a:lvl1pPr algn="l">
              <a:defRPr sz="4000" b="1" cap="all"/>
            </a:lvl1pPr>
          </a:lstStyle>
          <a:p>
            <a:r>
              <a:rPr lang="es-ES"/>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contenido"/>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texto"/>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6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a:t>Haga clic para modificar el estilo de título del patrón</a:t>
            </a:r>
            <a:endParaRPr lang="es-CR"/>
          </a:p>
        </p:txBody>
      </p:sp>
      <p:sp>
        <p:nvSpPr>
          <p:cNvPr id="3" name="2 Marcador de contenido"/>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5B8D0E4-DC3D-478A-B385-BD8479318312}" type="datetimeFigureOut">
              <a:rPr lang="es-CR" smtClean="0"/>
              <a:pPr/>
              <a:t>10/2/2020</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8D0E4-DC3D-478A-B385-BD8479318312}" type="datetimeFigureOut">
              <a:rPr lang="es-CR" smtClean="0"/>
              <a:pPr/>
              <a:t>10/2/2020</a:t>
            </a:fld>
            <a:endParaRPr lang="es-CR"/>
          </a:p>
        </p:txBody>
      </p:sp>
      <p:sp>
        <p:nvSpPr>
          <p:cNvPr id="5" name="4 Marcador de pie de página"/>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5 Marcador de número de diapositiva"/>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805B5-F71D-4A16-8515-3CD5BE05FD70}"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31"/>
            <a:ext cx="7774632" cy="2234679"/>
          </a:xfrm>
        </p:spPr>
        <p:txBody>
          <a:bodyPr>
            <a:normAutofit/>
          </a:bodyPr>
          <a:lstStyle/>
          <a:p>
            <a:r>
              <a:rPr lang="es-CR" sz="2000" b="1" dirty="0"/>
              <a:t>UNIVERSIDAD PARA LA COOPERACION INTERNACIONAL</a:t>
            </a:r>
            <a:br>
              <a:rPr lang="es-CR" sz="2000" dirty="0"/>
            </a:br>
            <a:r>
              <a:rPr lang="es-CR" sz="2000" b="1" dirty="0"/>
              <a:t>FACULTAD DE DERECHO</a:t>
            </a:r>
            <a:br>
              <a:rPr lang="es-CR" sz="2000" dirty="0"/>
            </a:br>
            <a:r>
              <a:rPr lang="es-CR" sz="2000" b="1" dirty="0"/>
              <a:t>MAESTRIA EN ASESORÍA FISCAL</a:t>
            </a:r>
            <a:br>
              <a:rPr lang="es-CR" sz="2000" dirty="0"/>
            </a:br>
            <a:r>
              <a:rPr lang="es-CR" sz="2000" b="1" dirty="0"/>
              <a:t>CATEDRA DE CONTABILIDAD TRIBUTARIA y PLANIFICACION</a:t>
            </a:r>
            <a:br>
              <a:rPr lang="es-CR" sz="2000" b="1" dirty="0"/>
            </a:br>
            <a:br>
              <a:rPr lang="es-CR" sz="2000" b="1" dirty="0"/>
            </a:br>
            <a:r>
              <a:rPr lang="es-CR" sz="2000" b="1" dirty="0"/>
              <a:t>I</a:t>
            </a:r>
            <a:endParaRPr lang="es-CR" dirty="0"/>
          </a:p>
        </p:txBody>
      </p:sp>
      <p:pic>
        <p:nvPicPr>
          <p:cNvPr id="4" name="0 Imagen" descr="Logo UCI Color.jpg"/>
          <p:cNvPicPr/>
          <p:nvPr/>
        </p:nvPicPr>
        <p:blipFill>
          <a:blip r:embed="rId2" cstate="print"/>
          <a:stretch>
            <a:fillRect/>
          </a:stretch>
        </p:blipFill>
        <p:spPr>
          <a:xfrm>
            <a:off x="3419874" y="332656"/>
            <a:ext cx="2088232" cy="9361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08726"/>
            <a:ext cx="8229600" cy="4525963"/>
          </a:xfrm>
        </p:spPr>
        <p:txBody>
          <a:bodyPr>
            <a:normAutofit fontScale="85000" lnSpcReduction="20000"/>
          </a:bodyPr>
          <a:lstStyle/>
          <a:p>
            <a:pPr algn="just"/>
            <a:r>
              <a:rPr lang="es-CR" dirty="0"/>
              <a:t>Los Estados Financieros del período fiscal 2001 en adelante, deben prepararse de conformidad con las Normas Internacionales de Contabilidad aprobadas y adoptadas por el Colegio de Contadores Públicos de Costa Rica.</a:t>
            </a:r>
          </a:p>
          <a:p>
            <a:pPr algn="just"/>
            <a:endParaRPr lang="es-CR" dirty="0"/>
          </a:p>
          <a:p>
            <a:pPr algn="just"/>
            <a:r>
              <a:rPr lang="es-CR" dirty="0"/>
              <a:t>La utilidad neta financiera resultante, después de convertir los estados financieros de conformidad con las Normas Internacionales de Contabilidad, será el punto de partida para la conciliación entre la utilidad financiera y la renta imponible para efectos de determinar el impuesto a las utilidades.</a:t>
            </a:r>
          </a:p>
          <a:p>
            <a:endParaRPr lang="es-C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19256" cy="5289451"/>
          </a:xfrm>
        </p:spPr>
        <p:txBody>
          <a:bodyPr>
            <a:normAutofit fontScale="77500" lnSpcReduction="20000"/>
          </a:bodyPr>
          <a:lstStyle/>
          <a:p>
            <a:pPr algn="just">
              <a:buNone/>
            </a:pPr>
            <a:r>
              <a:rPr lang="es-CR" dirty="0"/>
              <a:t>	Los documentos de respaldo de los ajustes realizados a las utilidades retenidas de los períodos 2000 y anteriores, generados en la aplicación, por primera vez de las NIC, deben formar parte del soporte de los registros contables respectivos, como evidencia del origen de la transacción. Cuando esta Administración lo considere oportuno, podrá solicitar dicha documentación.</a:t>
            </a:r>
          </a:p>
          <a:p>
            <a:pPr algn="just">
              <a:buNone/>
            </a:pPr>
            <a:endParaRPr lang="es-CR" dirty="0"/>
          </a:p>
          <a:p>
            <a:pPr algn="just">
              <a:buNone/>
            </a:pPr>
            <a:r>
              <a:rPr lang="es-CR" dirty="0"/>
              <a:t>	El incremento en el patrimonio generado en los ajustes a las utilidades retenidas, no constituirá base para la presunción del artículo 5° de la Ley del Impuesto sobre la Renta, en materia de incremento patrimonial, siempre que provenga de la conversión de Principios de Contabilidad Generalmente Aceptados a Normas Internacionales de Contabilidad, y que se encuentre debidamente respaldados y contabilizados.</a:t>
            </a:r>
          </a:p>
          <a:p>
            <a:endParaRPr lang="es-C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836712"/>
            <a:ext cx="8291264" cy="5289451"/>
          </a:xfrm>
        </p:spPr>
        <p:txBody>
          <a:bodyPr>
            <a:normAutofit fontScale="77500" lnSpcReduction="20000"/>
          </a:bodyPr>
          <a:lstStyle/>
          <a:p>
            <a:pPr algn="just">
              <a:buNone/>
            </a:pPr>
            <a:r>
              <a:rPr lang="es-CR" dirty="0"/>
              <a:t>	De conformidad con el artículo 104 del Código de Normas y Procedimientos Tributarios, los contribuyentes deberán conservar el Estado de Resultados, el Balance General, el Estado de Cambios en el Patrimonio y el Estado de Flujo de Efectivo, con las respectivas notas explicativas requeridas según las Normas Internacionales de Contabilidad, para ser presentados a la Administración Tributaria cuando sean requeridos por ésta.</a:t>
            </a:r>
          </a:p>
          <a:p>
            <a:pPr algn="just">
              <a:buNone/>
            </a:pPr>
            <a:r>
              <a:rPr lang="es-CR" dirty="0"/>
              <a:t> </a:t>
            </a:r>
          </a:p>
          <a:p>
            <a:pPr algn="just">
              <a:buNone/>
            </a:pPr>
            <a:r>
              <a:rPr lang="es-CR" dirty="0"/>
              <a:t>	El formulario de declaración D-101, debe corresponder a un extracto de las partidas que integran los estados financieros preparados de conformidad con las Normas Internacionales de Contabilidad y conciliadas con las disposiciones tributarias aplicables, ya sea que se declare por medios manuales o electrónicos.</a:t>
            </a:r>
          </a:p>
          <a:p>
            <a:endParaRPr lang="es-C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5"/>
            <a:ext cx="8219256" cy="5361459"/>
          </a:xfrm>
        </p:spPr>
        <p:txBody>
          <a:bodyPr>
            <a:normAutofit fontScale="77500" lnSpcReduction="20000"/>
          </a:bodyPr>
          <a:lstStyle/>
          <a:p>
            <a:pPr algn="just">
              <a:buNone/>
            </a:pPr>
            <a:r>
              <a:rPr lang="es-CR" dirty="0"/>
              <a:t>	Las hojas de trabajo que sustentan el resumen de los estados financieros, consignados en el formulario de declaración D.101, así como los documentos de trabajo referidos a los ajustes de la conciliación de las utilidades generadas en la aplicación de las Normas Internacionales de Contabilidad, deben conservarse por el período de prescripción.</a:t>
            </a:r>
          </a:p>
          <a:p>
            <a:pPr algn="just"/>
            <a:endParaRPr lang="es-CR" dirty="0"/>
          </a:p>
          <a:p>
            <a:pPr algn="just">
              <a:buNone/>
            </a:pPr>
            <a:r>
              <a:rPr lang="es-CR" dirty="0"/>
              <a:t>	Se exceptúan de las disposiciones anteriores a las personas físicas a que se refiere la resolución de esta Dirección General, número 49-01 del 22 de noviembre del 2001, publicada en La Gaceta 232 del 3 de diciembre del 2001, en razón de que éstas tienen autorizado un régimen para declarar sobre la base de lo percibido, así como a los contribuyentes que liquiden sus obligaciones tributarias bajo el Régimen de Tributación Simplificada.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628800"/>
            <a:ext cx="8229600" cy="1143000"/>
          </a:xfrm>
        </p:spPr>
        <p:txBody>
          <a:bodyPr>
            <a:noAutofit/>
          </a:bodyPr>
          <a:lstStyle/>
          <a:p>
            <a:r>
              <a:rPr lang="es-CR" sz="4800" dirty="0"/>
              <a:t>Impuesto a las utilidades y las </a:t>
            </a:r>
            <a:r>
              <a:rPr lang="es-CR" sz="4800" dirty="0" err="1"/>
              <a:t>NIIFs</a:t>
            </a:r>
            <a:br>
              <a:rPr lang="es-CR" sz="4800" dirty="0"/>
            </a:br>
            <a:endParaRPr lang="es-CR" sz="4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ISR y NIIF</a:t>
            </a:r>
            <a:endParaRPr lang="es-ES" dirty="0"/>
          </a:p>
        </p:txBody>
      </p:sp>
      <p:sp>
        <p:nvSpPr>
          <p:cNvPr id="3" name="2 Marcador de contenido"/>
          <p:cNvSpPr>
            <a:spLocks noGrp="1"/>
          </p:cNvSpPr>
          <p:nvPr>
            <p:ph idx="1"/>
          </p:nvPr>
        </p:nvSpPr>
        <p:spPr/>
        <p:txBody>
          <a:bodyPr>
            <a:normAutofit lnSpcReduction="10000"/>
          </a:bodyPr>
          <a:lstStyle/>
          <a:p>
            <a:pPr algn="just"/>
            <a:r>
              <a:rPr lang="es-ES" dirty="0"/>
              <a:t>Las Normas Internacionales de Contabilidad, hoy Normas Internacionales de Información Financiera, tienen efectos tributarios claramente recogidos por el Decreto 30410, publicado en La Gaceta n.° 84 del 03 de mayo del 2002, que modificó el artículo 57 del Reglamento a Ley de Renta. En cuanto al registro de operaciones contables, ver Resoluciones Generales DGT 052-2001,  04-2002 y  010-2002.</a:t>
            </a:r>
          </a:p>
          <a:p>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fontAlgn="auto" hangingPunct="1">
              <a:spcAft>
                <a:spcPts val="0"/>
              </a:spcAft>
              <a:defRPr/>
            </a:pPr>
            <a:r>
              <a:rPr lang="es-ES" dirty="0"/>
              <a:t>Las </a:t>
            </a:r>
            <a:r>
              <a:rPr lang="es-ES" dirty="0" err="1"/>
              <a:t>Nics</a:t>
            </a:r>
            <a:r>
              <a:rPr lang="es-ES" dirty="0"/>
              <a:t> en Costa Rica</a:t>
            </a:r>
          </a:p>
        </p:txBody>
      </p:sp>
      <p:sp>
        <p:nvSpPr>
          <p:cNvPr id="3" name="2 Marcador de contenido"/>
          <p:cNvSpPr>
            <a:spLocks noGrp="1"/>
          </p:cNvSpPr>
          <p:nvPr>
            <p:ph idx="1"/>
          </p:nvPr>
        </p:nvSpPr>
        <p:spPr>
          <a:xfrm>
            <a:off x="285750" y="1600206"/>
            <a:ext cx="8401050" cy="4525963"/>
          </a:xfrm>
        </p:spPr>
        <p:txBody>
          <a:bodyPr>
            <a:normAutofit fontScale="92500" lnSpcReduction="10000"/>
          </a:bodyPr>
          <a:lstStyle/>
          <a:p>
            <a:pPr marL="420624" indent="-384048" algn="just">
              <a:defRPr/>
            </a:pPr>
            <a:r>
              <a:rPr lang="es-ES" dirty="0"/>
              <a:t>La Junta Directiva del Colegio de Contadores Públicos de Costa Rica en Sesión Ordinaria 27-2001, acordó adoptar las NIC.</a:t>
            </a:r>
          </a:p>
          <a:p>
            <a:pPr marL="420624" indent="-384048" algn="just">
              <a:defRPr/>
            </a:pPr>
            <a:r>
              <a:rPr lang="es-ES" dirty="0"/>
              <a:t>También indicó que la modificación a las Normas o Interpretaciones en vigor y las nuevas Normas o Interpretaciones que en el futuro sean debidamente aprobadas por el Comité de Normas Internacionales de Contabilidad, se considerarán automáticamente incorporadas a la normativa de aplicación obligatoria en Costa Rica.</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ISR y NIIF</a:t>
            </a:r>
            <a:endParaRPr lang="es-ES" dirty="0"/>
          </a:p>
        </p:txBody>
      </p:sp>
      <p:sp>
        <p:nvSpPr>
          <p:cNvPr id="3" name="2 Marcador de contenido"/>
          <p:cNvSpPr>
            <a:spLocks noGrp="1"/>
          </p:cNvSpPr>
          <p:nvPr>
            <p:ph idx="1"/>
          </p:nvPr>
        </p:nvSpPr>
        <p:spPr>
          <a:xfrm>
            <a:off x="539553" y="1124744"/>
            <a:ext cx="8136904" cy="5400600"/>
          </a:xfrm>
        </p:spPr>
        <p:txBody>
          <a:bodyPr>
            <a:normAutofit fontScale="85000" lnSpcReduction="20000"/>
          </a:bodyPr>
          <a:lstStyle/>
          <a:p>
            <a:pPr algn="just"/>
            <a:endParaRPr lang="es-ES" sz="2400" dirty="0"/>
          </a:p>
          <a:p>
            <a:pPr algn="just"/>
            <a:r>
              <a:rPr lang="es-ES" sz="2400" dirty="0"/>
              <a:t>Artículo 51 de la Ley: </a:t>
            </a:r>
            <a:r>
              <a:rPr lang="es-ES" sz="2400" i="1" dirty="0"/>
              <a:t>“Las disposiciones de esta Ley, que afecten la contabilidad de los contribuyentes, </a:t>
            </a:r>
            <a:r>
              <a:rPr lang="es-ES" sz="2400" b="1" i="1" dirty="0"/>
              <a:t>tienen el carácter de ajustes a los resultados mostrados por aquella, necesarios para determinar la renta imponible; pero, no son principios de contabilidad a que deban sujetarse.”</a:t>
            </a:r>
            <a:r>
              <a:rPr lang="es-ES" sz="2400" b="1" dirty="0"/>
              <a:t> </a:t>
            </a:r>
          </a:p>
          <a:p>
            <a:pPr algn="just"/>
            <a:r>
              <a:rPr lang="es-ES" sz="2400" dirty="0"/>
              <a:t>Por su parte, el artículo 57 del Reglamento a la Ley establece: </a:t>
            </a:r>
            <a:r>
              <a:rPr lang="es-ES" sz="2400" i="1" dirty="0"/>
              <a:t>“—Registro de las operaciones. El sistema contable del declarante debe ajustarse a las Normas Internacionales de Contabilidad aprobadas y adoptadas por el Colegio de Contadores Públicos de Costa Rica y a las que ese colegio llegare a aprobar y adoptar en el futuro. La diferencia entre los ingresos totales y los costos y gastos totales se denomina “utilidad neta del periodo”</a:t>
            </a:r>
            <a:r>
              <a:rPr lang="es-ES" sz="2400" dirty="0"/>
              <a:t>. Para obtener la “renta imponible” del período, se debe hacer una conciliación, restando de la utilidad neta del período el total de ingresos no gravables y adicionando aquellos costos y gastos no deducibles. Tales ajustes se registrarán aplicando la Norma Internacional de Contabilidad (hoy Financiera) 12 relativa al impuesto sobre renta diferido. (Modificado por Decreto 30410-H publicado en La Gaceta n.° 84 del 03 de mayo del 2002, pp. 7 y 8.)</a:t>
            </a:r>
            <a:endParaRPr lang="es-ES" sz="24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sp>
        <p:nvSpPr>
          <p:cNvPr id="3" name="2 Marcador de contenido"/>
          <p:cNvSpPr>
            <a:spLocks noGrp="1"/>
          </p:cNvSpPr>
          <p:nvPr>
            <p:ph idx="1"/>
          </p:nvPr>
        </p:nvSpPr>
        <p:spPr/>
        <p:txBody>
          <a:bodyPr>
            <a:normAutofit fontScale="92500" lnSpcReduction="20000"/>
          </a:bodyPr>
          <a:lstStyle/>
          <a:p>
            <a:pPr algn="just">
              <a:buNone/>
            </a:pPr>
            <a:r>
              <a:rPr lang="es-CR" dirty="0"/>
              <a:t>	Según el articulo 54 RLISR 83 REFORMA y ,con el fin de comprobar adecuadamente sus transacciones los contribuyentes deberán conservar adecuadamente sus soportes y registros, tales soportes deben tener relación y trazabilidad con el asiento contable correspondiente. </a:t>
            </a:r>
            <a:r>
              <a:rPr lang="es-CR" b="1" dirty="0"/>
              <a:t>	</a:t>
            </a:r>
          </a:p>
          <a:p>
            <a:pPr algn="just">
              <a:buNone/>
            </a:pPr>
            <a:r>
              <a:rPr lang="es-CR" b="1" dirty="0"/>
              <a:t>	</a:t>
            </a:r>
            <a:r>
              <a:rPr lang="es-CR" dirty="0"/>
              <a:t>Adicionalmente deberán utilizar el sistema de devengado o acumulado y también el percibido previa autorización de la Administración (articulo 55 de la RLISR 84 REFORMA).</a:t>
            </a:r>
          </a:p>
          <a:p>
            <a:endParaRPr lang="es-CR"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sp>
        <p:nvSpPr>
          <p:cNvPr id="3" name="2 Marcador de contenido"/>
          <p:cNvSpPr>
            <a:spLocks noGrp="1"/>
          </p:cNvSpPr>
          <p:nvPr>
            <p:ph idx="1"/>
          </p:nvPr>
        </p:nvSpPr>
        <p:spPr/>
        <p:txBody>
          <a:bodyPr>
            <a:normAutofit fontScale="85000" lnSpcReduction="10000"/>
          </a:bodyPr>
          <a:lstStyle/>
          <a:p>
            <a:pPr algn="just"/>
            <a:r>
              <a:rPr lang="es-CR" b="1" dirty="0"/>
              <a:t>Artículo 56.- Sistemas contables computadorizados. (*) 85 REFORMA</a:t>
            </a:r>
          </a:p>
          <a:p>
            <a:pPr algn="just">
              <a:buNone/>
            </a:pPr>
            <a:r>
              <a:rPr lang="es-CR" dirty="0"/>
              <a:t>	Para los contribuyentes que realicen su contabilidad en sistemas computadorizados deben igualmente cumplir con la obligación de mantener los libros del articulo </a:t>
            </a:r>
            <a:r>
              <a:rPr lang="es-CR" dirty="0">
                <a:highlight>
                  <a:srgbClr val="FFFF00"/>
                </a:highlight>
              </a:rPr>
              <a:t>53 82 REFORMA</a:t>
            </a:r>
            <a:r>
              <a:rPr lang="es-CR" dirty="0"/>
              <a:t>, con sus suportes y anotaciones.</a:t>
            </a:r>
          </a:p>
          <a:p>
            <a:pPr algn="just">
              <a:buNone/>
            </a:pPr>
            <a:r>
              <a:rPr lang="es-CR" dirty="0"/>
              <a:t>	Asimismo deberán conservar copias de los soportes magnéticos que contengan información tributaria, por igual periodo que los comprobantes que respaldan los asientos contables.</a:t>
            </a:r>
          </a:p>
          <a:p>
            <a:endParaRPr lang="es-CR"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94"/>
            <a:ext cx="7772400" cy="1470025"/>
          </a:xfrm>
        </p:spPr>
        <p:txBody>
          <a:bodyPr>
            <a:normAutofit/>
          </a:bodyPr>
          <a:lstStyle/>
          <a:p>
            <a:br>
              <a:rPr lang="es-CR" dirty="0"/>
            </a:br>
            <a:endParaRPr lang="es-CR" dirty="0"/>
          </a:p>
        </p:txBody>
      </p:sp>
      <p:sp>
        <p:nvSpPr>
          <p:cNvPr id="3" name="2 Subtítulo"/>
          <p:cNvSpPr>
            <a:spLocks noGrp="1"/>
          </p:cNvSpPr>
          <p:nvPr>
            <p:ph type="subTitle" idx="1"/>
          </p:nvPr>
        </p:nvSpPr>
        <p:spPr>
          <a:xfrm>
            <a:off x="1115616" y="980728"/>
            <a:ext cx="6912768" cy="4392488"/>
          </a:xfrm>
        </p:spPr>
        <p:txBody>
          <a:bodyPr>
            <a:normAutofit fontScale="92500" lnSpcReduction="10000"/>
          </a:bodyPr>
          <a:lstStyle/>
          <a:p>
            <a:pPr algn="just"/>
            <a:r>
              <a:rPr lang="es-CR" dirty="0">
                <a:solidFill>
                  <a:schemeClr val="tx1"/>
                </a:solidFill>
              </a:rPr>
              <a:t>1. Análisis de los principios contables según el marco conceptual de las </a:t>
            </a:r>
            <a:r>
              <a:rPr lang="es-CR" dirty="0" err="1">
                <a:solidFill>
                  <a:schemeClr val="tx1"/>
                </a:solidFill>
              </a:rPr>
              <a:t>NIIFs</a:t>
            </a:r>
            <a:r>
              <a:rPr lang="es-CR" dirty="0">
                <a:solidFill>
                  <a:schemeClr val="tx1"/>
                </a:solidFill>
              </a:rPr>
              <a:t> y su influencia en la materia tributaria.</a:t>
            </a:r>
          </a:p>
          <a:p>
            <a:pPr algn="just"/>
            <a:r>
              <a:rPr lang="es-CR" dirty="0">
                <a:solidFill>
                  <a:schemeClr val="tx1"/>
                </a:solidFill>
              </a:rPr>
              <a:t>2. Análisis de la resolución de la DGT 52-01 y 29-2018 y sus alcances.</a:t>
            </a:r>
          </a:p>
          <a:p>
            <a:pPr algn="just"/>
            <a:r>
              <a:rPr lang="es-CR" dirty="0">
                <a:solidFill>
                  <a:schemeClr val="tx1"/>
                </a:solidFill>
              </a:rPr>
              <a:t>3. NIC 1: Presentación y revelación de los estados financieros. Análisis de la resolución sobre la presentación de estados financieros auditados para GCN y GETES.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20506"/>
            <a:ext cx="8426548" cy="5605661"/>
          </a:xfrm>
        </p:spPr>
        <p:txBody>
          <a:bodyPr>
            <a:normAutofit fontScale="62500" lnSpcReduction="20000"/>
          </a:bodyPr>
          <a:lstStyle/>
          <a:p>
            <a:pPr algn="just"/>
            <a:r>
              <a:rPr lang="es-CR" b="1" dirty="0"/>
              <a:t>Artículo 58.- 87 REFORMA Obligación de practicar inventarios y forma de registrarlos. </a:t>
            </a:r>
          </a:p>
          <a:p>
            <a:pPr algn="just"/>
            <a:r>
              <a:rPr lang="es-CR" dirty="0"/>
              <a:t>Todo declarante que obtenga rentas de la manufactura, elaboración, transformación, producción, extracción, adquisición o enajenación de mercancías, materias primas, semovientes o cualesquiera otros bienes, de los cuales mantenga existencias al final del período fiscal, está obligado a practicar inventarios al inicio de operaciones y al cierre de cada período. …..</a:t>
            </a:r>
          </a:p>
          <a:p>
            <a:pPr algn="just"/>
            <a:r>
              <a:rPr lang="es-CR" dirty="0"/>
              <a:t>El contribuyente deberá llevar un auxiliar o libro en el que se detalle….</a:t>
            </a:r>
            <a:r>
              <a:rPr lang="es-CR" i="1" dirty="0"/>
              <a:t> cada grupo o categoría y con la indicación clara de la cantidad, unidad que se toma como medida, denominación o identificación del bien y su referencia, precio de cada unidad y su valor total</a:t>
            </a:r>
            <a:r>
              <a:rPr lang="es-CR" dirty="0"/>
              <a:t>. </a:t>
            </a:r>
          </a:p>
          <a:p>
            <a:pPr algn="just"/>
            <a:r>
              <a:rPr lang="es-CR" dirty="0"/>
              <a:t>Así como el sistema de valuación empleado.</a:t>
            </a:r>
          </a:p>
          <a:p>
            <a:pPr algn="just"/>
            <a:r>
              <a:rPr lang="es-CR" dirty="0"/>
              <a:t>Los declarantes que lleven sistemas de contabilidad computadorizados, pueden sustituir la anotación detallada de los inventarios en libros, por listas emitidas por el computador; no obstante, los montos correspondientes deberán anotarse en el libro respectivo. Estas listas deberán conservarse durante los plazos de prescripción contemplados en el Código de Normas y Procedimientos Tributarios.</a:t>
            </a:r>
          </a:p>
          <a:p>
            <a:endParaRPr lang="es-CR"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Concepto de renta contable y concepto jurídico</a:t>
            </a:r>
            <a:endParaRPr lang="es-ES" dirty="0"/>
          </a:p>
        </p:txBody>
      </p:sp>
      <p:sp>
        <p:nvSpPr>
          <p:cNvPr id="3" name="2 Marcador de contenido"/>
          <p:cNvSpPr>
            <a:spLocks noGrp="1"/>
          </p:cNvSpPr>
          <p:nvPr>
            <p:ph idx="1"/>
          </p:nvPr>
        </p:nvSpPr>
        <p:spPr/>
        <p:txBody>
          <a:bodyPr>
            <a:normAutofit/>
          </a:bodyPr>
          <a:lstStyle/>
          <a:p>
            <a:pPr algn="just"/>
            <a:r>
              <a:rPr lang="es-MX" sz="2900" dirty="0"/>
              <a:t>La conclusión de lo anterior, desde un punto de vista jurídico es:</a:t>
            </a:r>
          </a:p>
          <a:p>
            <a:pPr algn="just">
              <a:buNone/>
            </a:pPr>
            <a:r>
              <a:rPr lang="es-MX" sz="2900" dirty="0"/>
              <a:t>	-Las NIIF, como un todo, se deben entender incorporadas a la normativa del Impuesto sobre la Renta, como normativa implícita o incorporada vía remisión</a:t>
            </a:r>
          </a:p>
          <a:p>
            <a:pPr algn="just">
              <a:buNone/>
            </a:pPr>
            <a:r>
              <a:rPr lang="es-MX" sz="2900" dirty="0"/>
              <a:t>    -Sólo no aplican ahí donde la normativa explícita tributaria establezca algo diferente.</a:t>
            </a:r>
          </a:p>
          <a:p>
            <a:pPr>
              <a:buNone/>
            </a:pPr>
            <a:endParaRPr lang="es-MX" sz="2900" dirty="0"/>
          </a:p>
          <a:p>
            <a:pPr>
              <a:buNone/>
            </a:pPr>
            <a:endParaRPr lang="es-MX" dirty="0"/>
          </a:p>
        </p:txBody>
      </p:sp>
      <p:sp>
        <p:nvSpPr>
          <p:cNvPr id="10241" name="Rectangle 1"/>
          <p:cNvSpPr>
            <a:spLocks noChangeArrowheads="1"/>
          </p:cNvSpPr>
          <p:nvPr/>
        </p:nvSpPr>
        <p:spPr bwMode="auto">
          <a:xfrm>
            <a:off x="4460431" y="97795"/>
            <a:ext cx="223138"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 </a:t>
            </a:r>
            <a:endParaRPr kumimoji="0" lang="es-MX" sz="1800" b="0" i="0" u="none" strike="noStrike" cap="none" normalizeH="0" baseline="0" dirty="0">
              <a:ln>
                <a:noFill/>
              </a:ln>
              <a:solidFill>
                <a:schemeClr val="tx1"/>
              </a:solidFill>
              <a:effectLst/>
              <a:latin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fontAlgn="auto" hangingPunct="1">
              <a:spcAft>
                <a:spcPts val="0"/>
              </a:spcAft>
              <a:defRPr/>
            </a:pPr>
            <a:r>
              <a:rPr lang="es-ES" dirty="0" err="1"/>
              <a:t>NIC's</a:t>
            </a:r>
            <a:r>
              <a:rPr lang="es-ES" dirty="0"/>
              <a:t> y NIIF</a:t>
            </a:r>
          </a:p>
        </p:txBody>
      </p:sp>
      <p:sp>
        <p:nvSpPr>
          <p:cNvPr id="3" name="2 Marcador de contenido"/>
          <p:cNvSpPr>
            <a:spLocks noGrp="1"/>
          </p:cNvSpPr>
          <p:nvPr>
            <p:ph idx="1"/>
          </p:nvPr>
        </p:nvSpPr>
        <p:spPr>
          <a:xfrm>
            <a:off x="457201" y="1600200"/>
            <a:ext cx="8186738" cy="4972050"/>
          </a:xfrm>
        </p:spPr>
        <p:txBody>
          <a:bodyPr>
            <a:normAutofit lnSpcReduction="10000"/>
          </a:bodyPr>
          <a:lstStyle/>
          <a:p>
            <a:pPr marL="420624" indent="-384048" algn="just">
              <a:defRPr/>
            </a:pPr>
            <a:r>
              <a:rPr lang="es-ES" sz="3100" dirty="0"/>
              <a:t>Las </a:t>
            </a:r>
            <a:r>
              <a:rPr lang="es-ES" sz="3100" dirty="0" err="1"/>
              <a:t>NIC's</a:t>
            </a:r>
            <a:r>
              <a:rPr lang="es-ES" sz="3100" dirty="0"/>
              <a:t> no han perdido su vigencia. Las NIIF las complementan en aspectos específicos.</a:t>
            </a:r>
          </a:p>
          <a:p>
            <a:pPr marL="420624" indent="-384048" algn="just">
              <a:defRPr/>
            </a:pPr>
            <a:r>
              <a:rPr lang="es-ES" sz="3100" dirty="0"/>
              <a:t>Las NIIF están tratando temas nuevos, no buscan reemplazar a las </a:t>
            </a:r>
            <a:r>
              <a:rPr lang="es-ES" sz="3100" dirty="0" err="1"/>
              <a:t>NIC's</a:t>
            </a:r>
            <a:r>
              <a:rPr lang="es-ES" sz="3100" dirty="0"/>
              <a:t>, </a:t>
            </a:r>
            <a:r>
              <a:rPr lang="es-ES" sz="3100" i="1" dirty="0"/>
              <a:t>a menos que alguna NIIF lo declare expresamente </a:t>
            </a:r>
            <a:r>
              <a:rPr lang="es-ES" sz="3100" dirty="0"/>
              <a:t>(por ejemplo la NIIF 3 derogó la NIC 22, así lo expresa el párrafo 86 de dicha NIIF)(la NIIF 4 trata sobre contratos de seguros, tema no tratado por ninguna NIC).</a:t>
            </a:r>
          </a:p>
          <a:p>
            <a:pPr marL="420624" indent="-384048" algn="just" eaLnBrk="1" fontAlgn="auto" hangingPunct="1">
              <a:spcAft>
                <a:spcPts val="0"/>
              </a:spcAft>
              <a:buFont typeface="Wingdings 2"/>
              <a:buNone/>
              <a:defRPr/>
            </a:pPr>
            <a:br>
              <a:rPr lang="es-ES" sz="3100" dirty="0"/>
            </a:br>
            <a:endParaRPr lang="es-ES" sz="31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ISR y NIIF</a:t>
            </a:r>
            <a:endParaRPr lang="es-ES" dirty="0"/>
          </a:p>
        </p:txBody>
      </p:sp>
      <p:sp>
        <p:nvSpPr>
          <p:cNvPr id="3" name="2 Marcador de contenido"/>
          <p:cNvSpPr>
            <a:spLocks noGrp="1"/>
          </p:cNvSpPr>
          <p:nvPr>
            <p:ph idx="1"/>
          </p:nvPr>
        </p:nvSpPr>
        <p:spPr>
          <a:xfrm>
            <a:off x="467544" y="1268760"/>
            <a:ext cx="8219256" cy="4857403"/>
          </a:xfrm>
        </p:spPr>
        <p:txBody>
          <a:bodyPr>
            <a:normAutofit fontScale="77500" lnSpcReduction="20000"/>
          </a:bodyPr>
          <a:lstStyle/>
          <a:p>
            <a:pPr algn="just"/>
            <a:r>
              <a:rPr lang="es-ES" dirty="0"/>
              <a:t>El reconocimiento de este concepto puede verse  en la Directriz  DGT- 12-2000 (incentivo monetario al banano). Asimismo, en la Directriz DGT-20-2002 se apunta que </a:t>
            </a:r>
            <a:r>
              <a:rPr lang="es-ES" i="1" dirty="0"/>
              <a:t>“es factible concluir que la voluntad legislativa es no permitir, en general, el efecto derivado de la revaluación de activo. Si bien es cierto la normativa de renta remite a los principios contables, éste es un caso en el que, siguiendo el cauce de la voluntad legislativa, por más que las Normas Internacionales de Contabilidad establezcan la revaluación, el legislador no ha establecido disposición legal expresa al efecto.”</a:t>
            </a:r>
          </a:p>
          <a:p>
            <a:pPr algn="just"/>
            <a:r>
              <a:rPr lang="es-MX" dirty="0"/>
              <a:t>Otros ejemplos: leasing;  inventarios y UEPS (</a:t>
            </a:r>
            <a:r>
              <a:rPr lang="es-ES" b="1" dirty="0"/>
              <a:t>AU-01-R-08-08- DIRECCION GENERAL DE TRIBUTACIÓN</a:t>
            </a:r>
            <a:r>
              <a:rPr lang="es-ES" dirty="0"/>
              <a:t>.- San José, a las once horas del 16 de abril de dos mil ocho)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dirty="0"/>
              <a:t>ISR y NIIF</a:t>
            </a:r>
            <a:endParaRPr lang="es-ES" dirty="0"/>
          </a:p>
        </p:txBody>
      </p:sp>
      <p:sp>
        <p:nvSpPr>
          <p:cNvPr id="3" name="2 Marcador de contenido"/>
          <p:cNvSpPr>
            <a:spLocks noGrp="1"/>
          </p:cNvSpPr>
          <p:nvPr>
            <p:ph idx="1"/>
          </p:nvPr>
        </p:nvSpPr>
        <p:spPr>
          <a:xfrm>
            <a:off x="539552" y="764704"/>
            <a:ext cx="8229600" cy="5760640"/>
          </a:xfrm>
        </p:spPr>
        <p:txBody>
          <a:bodyPr>
            <a:normAutofit fontScale="25000" lnSpcReduction="20000"/>
          </a:bodyPr>
          <a:lstStyle/>
          <a:p>
            <a:pPr algn="just"/>
            <a:endParaRPr lang="es-ES" sz="6400" dirty="0"/>
          </a:p>
          <a:p>
            <a:pPr algn="just"/>
            <a:r>
              <a:rPr lang="es-ES" sz="7200" dirty="0"/>
              <a:t>DGT-078-2009, admite la remisión a la contabilidad de costos como método razonable y proporcionado, respetuoso de la capacidad económica para un sistema de estimación y asignación objetiva de la utilización de gastos para la generación de ingresos gravables y no gravables. ARTICULO 7 LISR Y 11 RLISR.</a:t>
            </a:r>
          </a:p>
          <a:p>
            <a:pPr algn="just">
              <a:buNone/>
            </a:pPr>
            <a:r>
              <a:rPr lang="es-ES" sz="7200" b="1" dirty="0"/>
              <a:t> </a:t>
            </a:r>
            <a:endParaRPr lang="es-ES" sz="7200" dirty="0"/>
          </a:p>
          <a:p>
            <a:pPr algn="just"/>
            <a:r>
              <a:rPr lang="es-ES" sz="7200" dirty="0"/>
              <a:t>La contabilidad de costos es una rama amplificada de la contabilidad general o financiera. Su objetivo es proporcionar información fidedigna sobre los costos unitarios de fabricar un artículo o prestar un servicio. </a:t>
            </a:r>
          </a:p>
          <a:p>
            <a:pPr algn="just">
              <a:buNone/>
            </a:pPr>
            <a:r>
              <a:rPr lang="es-ES" sz="7200" dirty="0"/>
              <a:t> </a:t>
            </a:r>
          </a:p>
          <a:p>
            <a:pPr algn="just"/>
            <a:r>
              <a:rPr lang="es-ES" sz="7200" dirty="0"/>
              <a:t>La clasificación que se haga de los costos depende de los patrones de comportamiento, actividades y procesos con los cuales se relacionan los productos o servicios. La clasificación dependerá del tipo de medición que se desea realizar. En general los informes de costos nos indican el costo de un producto, de un proceso de un proyecto especial, etc. </a:t>
            </a:r>
          </a:p>
          <a:p>
            <a:pPr algn="just">
              <a:buNone/>
            </a:pPr>
            <a:r>
              <a:rPr lang="es-ES" sz="7200" dirty="0"/>
              <a:t> </a:t>
            </a:r>
          </a:p>
          <a:p>
            <a:pPr algn="just"/>
            <a:r>
              <a:rPr lang="es-ES" sz="7200" dirty="0"/>
              <a:t>El hecho de que en algunos casos, la contabilidad financiera  esté adecuada a propósitos diferentes a los fiscales, no implica que la misma no pueda ser utilizada como base para la determinación de la base imponible del impuesto sobre la renta.   </a:t>
            </a:r>
          </a:p>
          <a:p>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Regímenes contables especiales</a:t>
            </a:r>
            <a:endParaRPr lang="es-ES" dirty="0"/>
          </a:p>
        </p:txBody>
      </p:sp>
      <p:sp>
        <p:nvSpPr>
          <p:cNvPr id="3" name="2 Marcador de contenido"/>
          <p:cNvSpPr>
            <a:spLocks noGrp="1"/>
          </p:cNvSpPr>
          <p:nvPr>
            <p:ph idx="1"/>
          </p:nvPr>
        </p:nvSpPr>
        <p:spPr/>
        <p:txBody>
          <a:bodyPr>
            <a:normAutofit fontScale="85000" lnSpcReduction="10000"/>
          </a:bodyPr>
          <a:lstStyle/>
          <a:p>
            <a:pPr algn="just"/>
            <a:r>
              <a:rPr lang="es-MX" dirty="0"/>
              <a:t>Empresas de construcción y similares 47 reformado:</a:t>
            </a:r>
          </a:p>
          <a:p>
            <a:pPr algn="just">
              <a:buNone/>
            </a:pPr>
            <a:r>
              <a:rPr lang="es-MX" dirty="0"/>
              <a:t>	Opción por uno de dos métodos:</a:t>
            </a:r>
          </a:p>
          <a:p>
            <a:pPr algn="just">
              <a:buNone/>
            </a:pPr>
            <a:r>
              <a:rPr lang="es-MX" dirty="0"/>
              <a:t>	a) Asignar a cada período como renta neta, la suma que resulte de aplicar, sobre los importes efectivamente percibidos, el porcentaje de ganancia calculado para toda la obra.  </a:t>
            </a:r>
          </a:p>
          <a:p>
            <a:pPr algn="just">
              <a:buNone/>
            </a:pPr>
            <a:r>
              <a:rPr lang="es-MX" dirty="0"/>
              <a:t>    b) Asignar resultado neto de deducir del importe de la obra contratada, la parte que fue realmente ejecutada, los costos efectivamente efectuados y los gastos ocurridos en el mismo período fiscal.</a:t>
            </a:r>
          </a:p>
          <a:p>
            <a:pPr algn="just">
              <a:buNone/>
            </a:pPr>
            <a:r>
              <a:rPr lang="es-MX" dirty="0"/>
              <a:t>	Ajuste en el período que se concluya la obra.</a:t>
            </a:r>
          </a:p>
          <a:p>
            <a:pPr>
              <a:buNone/>
            </a:pPr>
            <a:endParaRPr lang="es-MX" dirty="0"/>
          </a:p>
          <a:p>
            <a:pPr>
              <a:buNone/>
            </a:pP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74638"/>
            <a:ext cx="6552728" cy="634082"/>
          </a:xfrm>
        </p:spPr>
        <p:txBody>
          <a:bodyPr>
            <a:noAutofit/>
          </a:bodyPr>
          <a:lstStyle/>
          <a:p>
            <a:r>
              <a:rPr lang="es-CR" sz="3200" dirty="0"/>
              <a:t>Caso opción b) </a:t>
            </a:r>
            <a:r>
              <a:rPr lang="es-CR" sz="3200" dirty="0" err="1"/>
              <a:t>artic</a:t>
            </a:r>
            <a:r>
              <a:rPr lang="es-CR" sz="3200" dirty="0"/>
              <a:t> 28 RLISR 47 reformado</a:t>
            </a:r>
          </a:p>
        </p:txBody>
      </p:sp>
      <p:pic>
        <p:nvPicPr>
          <p:cNvPr id="124931" name="Picture 3"/>
          <p:cNvPicPr>
            <a:picLocks noGrp="1" noChangeAspect="1" noChangeArrowheads="1"/>
          </p:cNvPicPr>
          <p:nvPr>
            <p:ph idx="1"/>
          </p:nvPr>
        </p:nvPicPr>
        <p:blipFill>
          <a:blip r:embed="rId2" cstate="print"/>
          <a:srcRect/>
          <a:stretch>
            <a:fillRect/>
          </a:stretch>
        </p:blipFill>
        <p:spPr bwMode="auto">
          <a:xfrm>
            <a:off x="755576" y="1074550"/>
            <a:ext cx="7848872" cy="5051615"/>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CR" dirty="0"/>
              <a:t>Solución Caso </a:t>
            </a:r>
          </a:p>
        </p:txBody>
      </p:sp>
      <p:pic>
        <p:nvPicPr>
          <p:cNvPr id="125954" name="Picture 2"/>
          <p:cNvPicPr>
            <a:picLocks noGrp="1" noChangeAspect="1" noChangeArrowheads="1"/>
          </p:cNvPicPr>
          <p:nvPr>
            <p:ph idx="1"/>
          </p:nvPr>
        </p:nvPicPr>
        <p:blipFill>
          <a:blip r:embed="rId2" cstate="print"/>
          <a:srcRect/>
          <a:stretch>
            <a:fillRect/>
          </a:stretch>
        </p:blipFill>
        <p:spPr bwMode="auto">
          <a:xfrm>
            <a:off x="467547" y="1061103"/>
            <a:ext cx="8064895" cy="5065067"/>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Regímenes contables especiales</a:t>
            </a:r>
            <a:endParaRPr lang="es-ES" dirty="0"/>
          </a:p>
        </p:txBody>
      </p:sp>
      <p:sp>
        <p:nvSpPr>
          <p:cNvPr id="3" name="2 Marcador de contenido"/>
          <p:cNvSpPr>
            <a:spLocks noGrp="1"/>
          </p:cNvSpPr>
          <p:nvPr>
            <p:ph idx="1"/>
          </p:nvPr>
        </p:nvSpPr>
        <p:spPr/>
        <p:txBody>
          <a:bodyPr>
            <a:normAutofit fontScale="62500" lnSpcReduction="20000"/>
          </a:bodyPr>
          <a:lstStyle/>
          <a:p>
            <a:pPr algn="just"/>
            <a:r>
              <a:rPr lang="es-MX" dirty="0"/>
              <a:t>Ventas en lotes urbanizados (art. 26): Método de percibido. DEROGADO EN EL 41818-H, DEBERÁ APLICAR PARA EL NUEVO PF 2020.</a:t>
            </a:r>
          </a:p>
          <a:p>
            <a:pPr algn="just"/>
            <a:endParaRPr lang="es-MX" dirty="0"/>
          </a:p>
          <a:p>
            <a:pPr algn="just"/>
            <a:r>
              <a:rPr lang="es-MX" dirty="0"/>
              <a:t>24 RLISR REFORMA</a:t>
            </a:r>
          </a:p>
          <a:p>
            <a:pPr algn="just"/>
            <a:r>
              <a:rPr lang="es-MX" dirty="0"/>
              <a:t>Actividades agrícolas: </a:t>
            </a:r>
            <a:r>
              <a:rPr lang="es-ES" dirty="0"/>
              <a:t>En las actividades agrícolas, los gastos de producción ocasionados por una sola cosecha, tales como preparación de terreno, semillas, agroquímicos, siembra, labores de cultivo, recolección y similares, pueden ser deducidos en el período fiscal en que se paguen o diferidos para ser deducidos en aquel en que se obtengan los ingresos provenientes de la cosecha. Si dichos ingresos se obtienen en diferentes períodos fiscales, los gastos de producción pueden ser deducidos en la proporción que corresponda. Contradicción con lo que se indica en el Anexo para efectos de VU en el caso de cultivo de piña. Ver mas adelante caso sobre depreciación en gastos deducibles.</a:t>
            </a:r>
          </a:p>
          <a:p>
            <a:pPr algn="just"/>
            <a:r>
              <a:rPr lang="es-ES" dirty="0"/>
              <a:t>La distinción entre cultivos de una sola cosecha y con más de una (Anexo II)</a:t>
            </a:r>
          </a:p>
          <a:p>
            <a:endParaRPr lang="es-MX" dirty="0"/>
          </a:p>
          <a:p>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Deber de llevanza en colones</a:t>
            </a:r>
          </a:p>
        </p:txBody>
      </p:sp>
      <p:sp>
        <p:nvSpPr>
          <p:cNvPr id="3" name="2 Marcador de contenido"/>
          <p:cNvSpPr>
            <a:spLocks noGrp="1"/>
          </p:cNvSpPr>
          <p:nvPr>
            <p:ph idx="1"/>
          </p:nvPr>
        </p:nvSpPr>
        <p:spPr/>
        <p:txBody>
          <a:bodyPr>
            <a:normAutofit fontScale="55000" lnSpcReduction="20000"/>
          </a:bodyPr>
          <a:lstStyle/>
          <a:p>
            <a:pPr algn="just"/>
            <a:r>
              <a:rPr lang="es-MX" dirty="0"/>
              <a:t>La contabilidad debe ser llevada en colones, de conformidad con la relación del artículo 51 de la Ley del Impuesto sobre la Renta, que remite las regulaciones contables al reglamento, del artículo 53 del reglamento a la ley que establece que los libros contables deben ser llevados de conformidad con las exigencias establecidas en los artículos 251 a 271 del Código de Comercio, y del artículo 254 del Código de Comercio, que establece que en los libros debe escribirse en castellano. Así lo ha establecido la Dirección General de Tributación en su oficio DGT-1962-05, del 14 de diciembre de 2005, y esto aun en los casos en que contratos públicos establezcan deberes de consignar y expresar en dólares una serie de partidas o rubros, como sucede en el caso de licitaciones públicas.  </a:t>
            </a:r>
            <a:endParaRPr lang="es-CR" dirty="0"/>
          </a:p>
          <a:p>
            <a:pPr algn="just"/>
            <a:r>
              <a:rPr lang="es-MX" dirty="0"/>
              <a:t> </a:t>
            </a:r>
            <a:r>
              <a:rPr lang="es-ES" dirty="0"/>
              <a:t>Art.  81 LISR dispone que los contribuyentes afectos a los tributos, que realicen operaciones o reciban ingresos en moneda extranjera que incidan en la determinación de su renta líquida gravable, deben efectuar la conversión de esas monedas a moneda nacional utilizando el </a:t>
            </a:r>
            <a:r>
              <a:rPr lang="es-ES" b="1" dirty="0"/>
              <a:t>tipo de cambio</a:t>
            </a:r>
            <a:r>
              <a:rPr lang="es-ES" dirty="0"/>
              <a:t> “interbancario”  (este concepto cambia en la página del BCCR por TC de referencia) establecido por el Banco central de Costa Rica, que prevalezca en el momento en que se realice la operación o se perciba el ingreso. Todas las operaciones pendientes o los ingresos no recibidos al 30 de setiembre de cada ejercicio fiscal se valuarán al </a:t>
            </a:r>
            <a:r>
              <a:rPr lang="es-ES" b="1" dirty="0"/>
              <a:t>tipo de cambio</a:t>
            </a:r>
            <a:r>
              <a:rPr lang="es-ES" dirty="0"/>
              <a:t> fijado por el Banco Central de Costa Rica a esa fecha.</a:t>
            </a:r>
            <a:endParaRPr lang="es-CR" dirty="0"/>
          </a:p>
          <a:p>
            <a:endParaRPr lang="es-CR" dirty="0"/>
          </a:p>
          <a:p>
            <a:endParaRPr lang="es-C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R" dirty="0"/>
              <a:t>Marco conceptual</a:t>
            </a:r>
          </a:p>
        </p:txBody>
      </p:sp>
      <p:sp>
        <p:nvSpPr>
          <p:cNvPr id="5" name="4 Marcador de contenido"/>
          <p:cNvSpPr>
            <a:spLocks noGrp="1"/>
          </p:cNvSpPr>
          <p:nvPr>
            <p:ph idx="1"/>
          </p:nvPr>
        </p:nvSpPr>
        <p:spPr>
          <a:xfrm>
            <a:off x="467544" y="1268765"/>
            <a:ext cx="8229600" cy="4525963"/>
          </a:xfrm>
        </p:spPr>
        <p:txBody>
          <a:bodyPr>
            <a:normAutofit fontScale="70000" lnSpcReduction="20000"/>
          </a:bodyPr>
          <a:lstStyle/>
          <a:p>
            <a:pPr algn="just">
              <a:buNone/>
            </a:pPr>
            <a:r>
              <a:rPr lang="es-CR" b="1" dirty="0"/>
              <a:t>Características cualitativas fundamentales</a:t>
            </a:r>
          </a:p>
          <a:p>
            <a:pPr algn="just">
              <a:buNone/>
            </a:pPr>
            <a:r>
              <a:rPr lang="es-CR" b="1" dirty="0"/>
              <a:t>Relevancia</a:t>
            </a:r>
          </a:p>
          <a:p>
            <a:pPr algn="just"/>
            <a:r>
              <a:rPr lang="es-CR" dirty="0"/>
              <a:t>La información financiera es capaz de influir en las decisiones si tiene valor predictivo, valor confirmatorio o ambos.</a:t>
            </a:r>
          </a:p>
          <a:p>
            <a:pPr algn="just"/>
            <a:r>
              <a:rPr lang="es-CR" dirty="0"/>
              <a:t>La información financiera tiene valor confirmatorio si proporciona información sobre (confirma o cambia) evaluaciones anteriores.</a:t>
            </a:r>
          </a:p>
          <a:p>
            <a:pPr algn="just"/>
            <a:r>
              <a:rPr lang="es-CR" dirty="0"/>
              <a:t>Para efectos tributarios el valor confirmatorio se asimilaría a la base cierta para efectos de la determinación de la obligación tributaria según el articulo 125 del CNPT.</a:t>
            </a:r>
          </a:p>
          <a:p>
            <a:pPr algn="just"/>
            <a:r>
              <a:rPr lang="es-CR" dirty="0"/>
              <a:t>Para efectos de cambios el valor confirmatorio se puede relacionar al concepto tributario de rectificación de una declaración de renta.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Deber de llevanza en colones</a:t>
            </a:r>
          </a:p>
        </p:txBody>
      </p:sp>
      <p:sp>
        <p:nvSpPr>
          <p:cNvPr id="3" name="2 Marcador de contenido"/>
          <p:cNvSpPr>
            <a:spLocks noGrp="1"/>
          </p:cNvSpPr>
          <p:nvPr>
            <p:ph idx="1"/>
          </p:nvPr>
        </p:nvSpPr>
        <p:spPr/>
        <p:txBody>
          <a:bodyPr>
            <a:normAutofit fontScale="55000" lnSpcReduction="20000"/>
          </a:bodyPr>
          <a:lstStyle/>
          <a:p>
            <a:pPr algn="just"/>
            <a:r>
              <a:rPr lang="es-CR" dirty="0"/>
              <a:t>Resolución DGT-26-2006: Art. 1: </a:t>
            </a:r>
            <a:r>
              <a:rPr lang="es-ES" dirty="0"/>
              <a:t>en cumplimiento de las obligaciones tributarias del sujeto pasivo, las transacciones que éste realice en moneda extranjera, para efectos de los registros contables y presentación de los estados financieros, debe efectuar la conversión a moneda nacional, aplicando el </a:t>
            </a:r>
            <a:r>
              <a:rPr lang="es-ES" b="1" dirty="0"/>
              <a:t>tipo de cambio</a:t>
            </a:r>
            <a:r>
              <a:rPr lang="es-ES" dirty="0"/>
              <a:t> de referencia fijado por el Banco Central de Costa Rica. De igual forma, se aplicará este </a:t>
            </a:r>
            <a:r>
              <a:rPr lang="es-ES" b="1" dirty="0"/>
              <a:t>tipo de cambio</a:t>
            </a:r>
            <a:r>
              <a:rPr lang="es-ES" dirty="0"/>
              <a:t> de referencia, a las operaciones pendientes al cierre de cada período fiscal.</a:t>
            </a:r>
            <a:endParaRPr lang="es-CR" dirty="0"/>
          </a:p>
          <a:p>
            <a:pPr algn="just"/>
            <a:endParaRPr lang="es-CR" dirty="0"/>
          </a:p>
          <a:p>
            <a:pPr algn="just"/>
            <a:r>
              <a:rPr lang="es-ES" dirty="0"/>
              <a:t>Artículo 2º—Que no obstante lo indicado en el artículo 1 de esta resolución, cuando el sujeto pasivo efectivamente reciba o realice pagos en moneda extranjera, debe utilizar el </a:t>
            </a:r>
            <a:r>
              <a:rPr lang="es-ES" b="1" dirty="0"/>
              <a:t>tipo de cambio</a:t>
            </a:r>
            <a:r>
              <a:rPr lang="es-ES" dirty="0"/>
              <a:t> de venta o de compra según corresponda, fijado por la entidad financiera de su elección.</a:t>
            </a:r>
            <a:endParaRPr lang="es-CR" dirty="0"/>
          </a:p>
          <a:p>
            <a:pPr algn="just">
              <a:buNone/>
            </a:pPr>
            <a:r>
              <a:rPr lang="es-ES" dirty="0"/>
              <a:t> </a:t>
            </a:r>
            <a:endParaRPr lang="es-CR" dirty="0"/>
          </a:p>
          <a:p>
            <a:pPr algn="just"/>
            <a:r>
              <a:rPr lang="es-ES" dirty="0"/>
              <a:t>Artículo 3º—Que aún cuando la NIC 21, disponga sobre el tratamiento contable de las transacciones realizadas en moneda extranjera, para efectos tributarios se deben seguir los lineamientos establecidos en la presente resolución de conformidad con el artículo 99 del Código de Normas y Procedimientos Tributarios</a:t>
            </a:r>
            <a:endParaRPr lang="es-C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a:t>Armonización de NIC s por DGT</a:t>
            </a:r>
            <a:endParaRPr lang="es-ES" dirty="0"/>
          </a:p>
        </p:txBody>
      </p:sp>
      <p:sp>
        <p:nvSpPr>
          <p:cNvPr id="3" name="2 Marcador de contenido"/>
          <p:cNvSpPr>
            <a:spLocks noGrp="1"/>
          </p:cNvSpPr>
          <p:nvPr>
            <p:ph idx="1"/>
          </p:nvPr>
        </p:nvSpPr>
        <p:spPr/>
        <p:txBody>
          <a:bodyPr>
            <a:normAutofit fontScale="47500" lnSpcReduction="20000"/>
          </a:bodyPr>
          <a:lstStyle/>
          <a:p>
            <a:pPr>
              <a:defRPr/>
            </a:pPr>
            <a:endParaRPr lang="es-ES" dirty="0"/>
          </a:p>
          <a:p>
            <a:pPr>
              <a:defRPr/>
            </a:pPr>
            <a:r>
              <a:rPr lang="es-ES" b="1" dirty="0" err="1"/>
              <a:t>NIIF’s</a:t>
            </a:r>
            <a:r>
              <a:rPr lang="es-ES" b="1" dirty="0"/>
              <a:t> y </a:t>
            </a:r>
            <a:r>
              <a:rPr lang="es-ES" b="1" dirty="0" err="1"/>
              <a:t>NIC’s</a:t>
            </a:r>
            <a:r>
              <a:rPr lang="es-ES" b="1" dirty="0"/>
              <a:t> armonizadas por la DGT:</a:t>
            </a:r>
            <a:endParaRPr lang="es-ES" dirty="0"/>
          </a:p>
          <a:p>
            <a:pPr>
              <a:defRPr/>
            </a:pPr>
            <a:endParaRPr lang="es-ES" dirty="0"/>
          </a:p>
          <a:p>
            <a:pPr>
              <a:defRPr/>
            </a:pPr>
            <a:r>
              <a:rPr lang="es-ES" dirty="0"/>
              <a:t>-Presentación de los Estados Financieros (NIC 1)</a:t>
            </a:r>
          </a:p>
          <a:p>
            <a:pPr>
              <a:defRPr/>
            </a:pPr>
            <a:r>
              <a:rPr lang="es-ES" dirty="0"/>
              <a:t>-Inventarios (NIC 2)</a:t>
            </a:r>
          </a:p>
          <a:p>
            <a:pPr>
              <a:defRPr/>
            </a:pPr>
            <a:r>
              <a:rPr lang="es-ES" dirty="0"/>
              <a:t>-Estado de Flujos de Efectivo (NIC 7)</a:t>
            </a:r>
          </a:p>
          <a:p>
            <a:pPr>
              <a:defRPr/>
            </a:pPr>
            <a:r>
              <a:rPr lang="es-ES" dirty="0"/>
              <a:t>-Ganancias o Pérdidas Neta del Período, Errores Fundamentales (NIC 8)</a:t>
            </a:r>
          </a:p>
          <a:p>
            <a:pPr>
              <a:defRPr/>
            </a:pPr>
            <a:r>
              <a:rPr lang="es-ES" dirty="0"/>
              <a:t>-Propiedad, Planta y Equipo (NIC 4, 16 y 3)</a:t>
            </a:r>
          </a:p>
          <a:p>
            <a:pPr>
              <a:defRPr/>
            </a:pPr>
            <a:r>
              <a:rPr lang="es-ES" dirty="0"/>
              <a:t>-Impuesto sobre la Renta Diferido (NIC 12)</a:t>
            </a:r>
          </a:p>
          <a:p>
            <a:pPr>
              <a:defRPr/>
            </a:pPr>
            <a:r>
              <a:rPr lang="es-ES" dirty="0"/>
              <a:t>-Cambio en los Precios (NIC 15 y 29)</a:t>
            </a:r>
          </a:p>
          <a:p>
            <a:pPr>
              <a:defRPr/>
            </a:pPr>
            <a:r>
              <a:rPr lang="es-ES" dirty="0"/>
              <a:t>-Arrendamientos (NIC 17).</a:t>
            </a:r>
          </a:p>
          <a:p>
            <a:pPr>
              <a:defRPr/>
            </a:pPr>
            <a:r>
              <a:rPr lang="es-ES" dirty="0"/>
              <a:t>-Ingresos (NIC 18)</a:t>
            </a:r>
          </a:p>
          <a:p>
            <a:pPr>
              <a:defRPr/>
            </a:pPr>
            <a:r>
              <a:rPr lang="es-ES" dirty="0"/>
              <a:t>-Costos por Intereses y Variaciones Cambiarias (NIC 21 y 23)</a:t>
            </a:r>
          </a:p>
          <a:p>
            <a:pPr>
              <a:defRPr/>
            </a:pPr>
            <a:r>
              <a:rPr lang="es-ES" dirty="0"/>
              <a:t>-Costos de Investigación y Desarrollo y Activos Intangibles (NIC 38).</a:t>
            </a:r>
          </a:p>
          <a:p>
            <a:pPr>
              <a:defRPr/>
            </a:pPr>
            <a:endParaRPr lang="es-ES" dirty="0"/>
          </a:p>
          <a:p>
            <a:pPr>
              <a:defRPr/>
            </a:pPr>
            <a:r>
              <a:rPr lang="es-ES" dirty="0"/>
              <a:t>Pero luego las normas 4, 3 y 15 fueron sustituidas por otras, por lo que quedaron armonizadas 12 normas de las 37 actualmente vigentes, esto es, un 32%.</a:t>
            </a:r>
          </a:p>
          <a:p>
            <a:pPr>
              <a:defRPr/>
            </a:pPr>
            <a:endParaRPr lang="es-ES"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Presentación de los </a:t>
            </a:r>
            <a:r>
              <a:rPr lang="es-CR" dirty="0" err="1"/>
              <a:t>Efs</a:t>
            </a:r>
            <a:r>
              <a:rPr lang="es-CR" dirty="0"/>
              <a:t> NIC 1</a:t>
            </a:r>
          </a:p>
        </p:txBody>
      </p:sp>
      <p:sp>
        <p:nvSpPr>
          <p:cNvPr id="3" name="2 Marcador de contenido"/>
          <p:cNvSpPr>
            <a:spLocks noGrp="1"/>
          </p:cNvSpPr>
          <p:nvPr>
            <p:ph idx="1"/>
          </p:nvPr>
        </p:nvSpPr>
        <p:spPr/>
        <p:txBody>
          <a:bodyPr/>
          <a:lstStyle/>
          <a:p>
            <a:r>
              <a:rPr lang="es-CR" dirty="0"/>
              <a:t>Balance General</a:t>
            </a:r>
          </a:p>
          <a:p>
            <a:r>
              <a:rPr lang="es-CR" dirty="0"/>
              <a:t>Estado de resultados integral</a:t>
            </a:r>
          </a:p>
          <a:p>
            <a:r>
              <a:rPr lang="es-CR" dirty="0"/>
              <a:t>Estado de cambios en el patrimonio</a:t>
            </a:r>
          </a:p>
          <a:p>
            <a:r>
              <a:rPr lang="es-CR" dirty="0"/>
              <a:t>Estado de Flujo de efectivo</a:t>
            </a:r>
          </a:p>
          <a:p>
            <a:endParaRPr lang="es-C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sz="2800" dirty="0"/>
              <a:t>Resolución GCN y GETES para entregar </a:t>
            </a:r>
            <a:r>
              <a:rPr lang="es-CR" sz="2800" dirty="0" err="1"/>
              <a:t>EFs</a:t>
            </a:r>
            <a:r>
              <a:rPr lang="es-CR" sz="2800" dirty="0"/>
              <a:t> auditados</a:t>
            </a:r>
          </a:p>
        </p:txBody>
      </p:sp>
      <p:sp>
        <p:nvSpPr>
          <p:cNvPr id="3" name="2 Marcador de contenido"/>
          <p:cNvSpPr>
            <a:spLocks noGrp="1"/>
          </p:cNvSpPr>
          <p:nvPr>
            <p:ph idx="1"/>
          </p:nvPr>
        </p:nvSpPr>
        <p:spPr>
          <a:xfrm>
            <a:off x="457200" y="1268760"/>
            <a:ext cx="8219256" cy="5040560"/>
          </a:xfrm>
        </p:spPr>
        <p:txBody>
          <a:bodyPr>
            <a:normAutofit fontScale="70000" lnSpcReduction="20000"/>
          </a:bodyPr>
          <a:lstStyle/>
          <a:p>
            <a:pPr algn="just"/>
            <a:r>
              <a:rPr lang="es-CR" dirty="0"/>
              <a:t>Artículo 1º- Los obligados tributarios, independientemente del régimen al que pertenezcan, clasificados como Grandes Contribuyentes Nacionales o Grandes Empresas Territoriales, incluyendo los sujetos exentos del impuesto sobre la renta, deben suministrar, por requerimiento previo realizado por la Administración Tributaria en sus actuaciones de control, los estados financieros auditados por un Contador Público Autorizado, que sea independiente a la empresa y cumpla las consideraciones sobre su independencia, de conformidad con lo establecido en el artículo 9 de la Ley </a:t>
            </a:r>
            <a:r>
              <a:rPr lang="es-CR" dirty="0" err="1"/>
              <a:t>N°</a:t>
            </a:r>
            <a:r>
              <a:rPr lang="es-CR" dirty="0"/>
              <a:t> 1038 del 19 de agosto de 1947 y en el artículo 11 del Código de Ética del Colegio de Contadores Públicos de Costa Rica. Se exceptúan de esta obligación los declarantes no sujetos del impuesto sobre la renta.</a:t>
            </a:r>
          </a:p>
          <a:p>
            <a:pPr algn="just"/>
            <a:r>
              <a:rPr lang="es-CR" dirty="0"/>
              <a:t>Artículo 2º-No se permitirá la presentación de estados financieros consolidados auditados, aun tratándose de un grupo de interés económico.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Resolución GCN y GETES para entregar </a:t>
            </a:r>
            <a:r>
              <a:rPr lang="es-CR" dirty="0" err="1"/>
              <a:t>EFs</a:t>
            </a:r>
            <a:r>
              <a:rPr lang="es-CR" dirty="0"/>
              <a:t> auditados</a:t>
            </a:r>
          </a:p>
        </p:txBody>
      </p:sp>
      <p:sp>
        <p:nvSpPr>
          <p:cNvPr id="3" name="2 Marcador de contenido"/>
          <p:cNvSpPr>
            <a:spLocks noGrp="1"/>
          </p:cNvSpPr>
          <p:nvPr>
            <p:ph idx="1"/>
          </p:nvPr>
        </p:nvSpPr>
        <p:spPr/>
        <p:txBody>
          <a:bodyPr>
            <a:normAutofit fontScale="62500" lnSpcReduction="20000"/>
          </a:bodyPr>
          <a:lstStyle/>
          <a:p>
            <a:pPr algn="just" fontAlgn="t"/>
            <a:r>
              <a:rPr lang="es-CR" dirty="0"/>
              <a:t>Artículo 3º-Las empresas de transporte internacional y comunicaciones, cuyos propietarios no estén domiciliados en el país, que actúen mediante las figuras de sucursales, agencias u otros establecimientos permanentes que operen en Costa Rica, a las que la Dirección de Grandes Contribuyentes Nacionales les haya aprobado un sistema especial de cálculo de su renta líquida, así como los declarantes no sujetos del impuesto sobre la renta, quedarán excluidas de la presentación de los estados financieros auditados por un contador público autorizado, según lo establece esta resolución. </a:t>
            </a:r>
          </a:p>
          <a:p>
            <a:pPr algn="just"/>
            <a:r>
              <a:rPr lang="es-CR" dirty="0"/>
              <a:t>Artículo 4º-Los estados financieros auditados, estarán expresados en idioma español así como en la moneda de curso legal -colones costarricenses-. Deberán estar conformados por el dictamen elaborado por el contador público autorizado, el estado de situación financiera, el estado de resultados por el período terminado, el estado de cambios en el patrimonio neto, el estado de flujo de efectivo, así como las notas sobre las políticas contables más significativas que deben acompañarse al dictamen.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CR" dirty="0"/>
              <a:t>Marco conceptual</a:t>
            </a:r>
          </a:p>
        </p:txBody>
      </p:sp>
      <p:sp>
        <p:nvSpPr>
          <p:cNvPr id="3" name="2 Marcador de contenido"/>
          <p:cNvSpPr>
            <a:spLocks noGrp="1"/>
          </p:cNvSpPr>
          <p:nvPr>
            <p:ph idx="1"/>
          </p:nvPr>
        </p:nvSpPr>
        <p:spPr>
          <a:xfrm>
            <a:off x="611560" y="1052736"/>
            <a:ext cx="8208912" cy="5256584"/>
          </a:xfrm>
        </p:spPr>
        <p:txBody>
          <a:bodyPr>
            <a:normAutofit fontScale="70000" lnSpcReduction="20000"/>
          </a:bodyPr>
          <a:lstStyle/>
          <a:p>
            <a:pPr algn="just"/>
            <a:r>
              <a:rPr lang="es-CR" dirty="0"/>
              <a:t>El valor predictivo y confirmatorio de la información están interrelacionados. La información que tiene valor predictivo habitualmente también tiene valor confirmatorio. Por ejemplo, información de ingresos de actividades ordinarias para el ejercicio corriente, que puede ser utilizada como base para la predicción de ingresos de actividades ordinarias en ejercicios futuros (para cálculo de pagos parciales), puede también compararse con predicciones de ingresos de actividades ordinarias para el ejercicio actual que se realizaron en ejercicios pasados. Los resultados de esas comparaciones pueden ayudar a un usuario a corregir y mejorar los procesos que se utilizaron para hacer esas predicciones anteriores.</a:t>
            </a:r>
          </a:p>
          <a:p>
            <a:pPr algn="just"/>
            <a:r>
              <a:rPr lang="es-CR" dirty="0"/>
              <a:t>El concepto anterior lo podríamos relacionar para efectos tributarios con procedimientos judiciales de medidas cautelares en el que se solicita a un Tribunal la suspensión de cobro de la obligación tributaria demostrando que la entidad en su predicción de cifras no puede hacer frente al pago inmediato de la deuda y muestra un daño grave en la posibilidad de la entidad de continuar como negocio en marcha.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Marco conceptual</a:t>
            </a:r>
          </a:p>
        </p:txBody>
      </p:sp>
      <p:sp>
        <p:nvSpPr>
          <p:cNvPr id="3" name="2 Marcador de contenido"/>
          <p:cNvSpPr>
            <a:spLocks noGrp="1"/>
          </p:cNvSpPr>
          <p:nvPr>
            <p:ph idx="1"/>
          </p:nvPr>
        </p:nvSpPr>
        <p:spPr/>
        <p:txBody>
          <a:bodyPr>
            <a:normAutofit/>
          </a:bodyPr>
          <a:lstStyle/>
          <a:p>
            <a:r>
              <a:rPr lang="es-CR" i="1" dirty="0"/>
              <a:t>Materialidad o Importancia relativa</a:t>
            </a:r>
          </a:p>
          <a:p>
            <a:pPr algn="just">
              <a:buNone/>
            </a:pPr>
            <a:r>
              <a:rPr lang="es-CR" dirty="0"/>
              <a:t>	En otras palabras, materialidad o importancia relativa es un aspecto de la relevancia  específico de una entidad, basado en la naturaleza o magnitud, o ambas, de las partidas a las que se refiere la información en el contexto del informe financiero de una entidad individual.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Marco conceptual</a:t>
            </a:r>
          </a:p>
        </p:txBody>
      </p:sp>
      <p:sp>
        <p:nvSpPr>
          <p:cNvPr id="3" name="2 Marcador de contenido"/>
          <p:cNvSpPr>
            <a:spLocks noGrp="1"/>
          </p:cNvSpPr>
          <p:nvPr>
            <p:ph idx="1"/>
          </p:nvPr>
        </p:nvSpPr>
        <p:spPr/>
        <p:txBody>
          <a:bodyPr>
            <a:normAutofit fontScale="85000" lnSpcReduction="20000"/>
          </a:bodyPr>
          <a:lstStyle/>
          <a:p>
            <a:r>
              <a:rPr lang="es-CR" b="1" dirty="0"/>
              <a:t>Representación fiel</a:t>
            </a:r>
          </a:p>
          <a:p>
            <a:pPr algn="just">
              <a:buNone/>
            </a:pPr>
            <a:r>
              <a:rPr lang="es-CR" dirty="0"/>
              <a:t>	Los informes financieros representan fenómenos económicos en palabras y números.</a:t>
            </a:r>
          </a:p>
          <a:p>
            <a:pPr algn="just">
              <a:buNone/>
            </a:pPr>
            <a:r>
              <a:rPr lang="es-CR" dirty="0"/>
              <a:t>	Para ser útil, la información financiera debe no solo representar los fenómenos relevantes, sino que también debe representar fielmente los fenómenos que pretende representar. Para ser una representación fiel perfecta, una descripción tendría tres características. Sería </a:t>
            </a:r>
            <a:r>
              <a:rPr lang="es-CR" i="1" dirty="0"/>
              <a:t>completa, neutral y libre de error. Naturalmente, la perfección es </a:t>
            </a:r>
            <a:r>
              <a:rPr lang="es-CR" dirty="0"/>
              <a:t>rara vez, si lo es alguna vez, alcanzable. El objetivo del Consejo es maximizar esas cualidades en la medida de lo posible.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Marco conceptual</a:t>
            </a:r>
          </a:p>
        </p:txBody>
      </p:sp>
      <p:sp>
        <p:nvSpPr>
          <p:cNvPr id="3" name="2 Marcador de contenido"/>
          <p:cNvSpPr>
            <a:spLocks noGrp="1"/>
          </p:cNvSpPr>
          <p:nvPr>
            <p:ph idx="1"/>
          </p:nvPr>
        </p:nvSpPr>
        <p:spPr/>
        <p:txBody>
          <a:bodyPr>
            <a:normAutofit fontScale="85000" lnSpcReduction="20000"/>
          </a:bodyPr>
          <a:lstStyle/>
          <a:p>
            <a:pPr algn="just"/>
            <a:r>
              <a:rPr lang="es-CR" dirty="0"/>
              <a:t>Por ejemplo, una representación completa de un grupo de activos incluiría, como mínimo, una descripción de la naturaleza de los activos del grupo, una descripción numérica de todos los activos del grupo, y una descripción de qué representa la descripción numérica (por  ejemplo, costo original, costo ajustado o valor razonable).</a:t>
            </a:r>
          </a:p>
          <a:p>
            <a:pPr algn="just"/>
            <a:r>
              <a:rPr lang="es-CR" dirty="0"/>
              <a:t>Tributario: esto podemos relacionarlo con la información que se requiere según las LISR respecto a los auxiliares de activos fijos, de los cuales el contribuyente pretende registrar una depreciación y considerarla deducible del ISRU.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71400"/>
            <a:ext cx="8229600" cy="1143000"/>
          </a:xfrm>
        </p:spPr>
        <p:txBody>
          <a:bodyPr/>
          <a:lstStyle/>
          <a:p>
            <a:r>
              <a:rPr lang="es-CR" dirty="0"/>
              <a:t>Marco conceptual</a:t>
            </a:r>
          </a:p>
        </p:txBody>
      </p:sp>
      <p:sp>
        <p:nvSpPr>
          <p:cNvPr id="3" name="2 Marcador de contenido"/>
          <p:cNvSpPr>
            <a:spLocks noGrp="1"/>
          </p:cNvSpPr>
          <p:nvPr>
            <p:ph idx="1"/>
          </p:nvPr>
        </p:nvSpPr>
        <p:spPr>
          <a:xfrm>
            <a:off x="467545" y="836712"/>
            <a:ext cx="8280920" cy="5256584"/>
          </a:xfrm>
        </p:spPr>
        <p:txBody>
          <a:bodyPr>
            <a:noAutofit/>
          </a:bodyPr>
          <a:lstStyle/>
          <a:p>
            <a:pPr algn="just"/>
            <a:r>
              <a:rPr lang="es-CR" sz="1600" dirty="0"/>
              <a:t>Una descripción neutral no tiene sesgo en la selección o presentación de la información financiera. Una descripción neutral no está sesgada, ponderada, enfatizada, atenuada o manipulada de cualquier forma para incrementar la probabilidad de que la información financiera se reciba de forma favorable o adversa por los usuarios. Información neutral no significa información sin propósito o influencia sobre el comportamiento. Por el contrario, información financiera relevante es, por definición, capaz de influir en las decisiones de los usuarios.</a:t>
            </a:r>
          </a:p>
          <a:p>
            <a:pPr algn="just"/>
            <a:r>
              <a:rPr lang="es-CR" sz="1600" dirty="0"/>
              <a:t>Representación fiel no significa exactitud en todos los aspectos. Libre de error significa que no hay errores u omisiones en la descripción del fenómeno, y que el proceso utilizado para producir la información presentada se ha seleccionado y aplicado sin errores. En este contexto, libre de errores no significa perfectamente exacto en todos los aspectos. Por ejemplo, una estimación de un precio o valor no observable no puede señalarse que sea exacto o inexacto. </a:t>
            </a:r>
            <a:r>
              <a:rPr lang="es-CR" sz="1600" b="1" dirty="0"/>
              <a:t>Sin embargo, una representación de esa estimación puede ser útil si el importe se describe con claridad y exactitud como que es una estimación</a:t>
            </a:r>
            <a:r>
              <a:rPr lang="es-CR" sz="1600" dirty="0"/>
              <a:t>, se explican la naturaleza y limitaciones del proceso de estimación, y no se han cometido errores al seleccionar y aplicar un proceso adecuado para desarrollar la estimación.</a:t>
            </a:r>
          </a:p>
          <a:p>
            <a:pPr algn="just"/>
            <a:r>
              <a:rPr lang="es-CR" sz="1600" dirty="0"/>
              <a:t>Tributario: Caso de compañías extranjeras que vienen y realizan un proyecto en CR, luego se van del país y aun en los años siguientes deben atender garantías y hacer gastos por reparaciones de las obras construidas, entonces se puede incluir una provisión de esas garantías considerando información estadística de otros años y el funcionamiento normal de esta actividad para incluir el gasto provisionado como deducible?, es razonable asignar esas garantías a ingresos de otros proyectos en años futuros?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br>
              <a:rPr lang="es-CR" dirty="0"/>
            </a:br>
            <a:br>
              <a:rPr lang="es-CR" dirty="0">
                <a:solidFill>
                  <a:schemeClr val="tx1"/>
                </a:solidFill>
              </a:rPr>
            </a:br>
            <a:endParaRPr lang="es-CR" dirty="0"/>
          </a:p>
        </p:txBody>
      </p:sp>
      <p:sp>
        <p:nvSpPr>
          <p:cNvPr id="3" name="2 Subtítulo"/>
          <p:cNvSpPr>
            <a:spLocks noGrp="1"/>
          </p:cNvSpPr>
          <p:nvPr>
            <p:ph idx="1"/>
          </p:nvPr>
        </p:nvSpPr>
        <p:spPr>
          <a:xfrm>
            <a:off x="611560" y="764705"/>
            <a:ext cx="8075240" cy="5361459"/>
          </a:xfrm>
        </p:spPr>
        <p:txBody>
          <a:bodyPr>
            <a:normAutofit fontScale="85000" lnSpcReduction="20000"/>
          </a:bodyPr>
          <a:lstStyle/>
          <a:p>
            <a:pPr algn="just">
              <a:buNone/>
            </a:pPr>
            <a:r>
              <a:rPr lang="es-CR" dirty="0">
                <a:solidFill>
                  <a:schemeClr val="tx1"/>
                </a:solidFill>
              </a:rPr>
              <a:t>Resolución 52-01,  Artículo 1.</a:t>
            </a:r>
          </a:p>
          <a:p>
            <a:pPr algn="just">
              <a:buNone/>
            </a:pPr>
            <a:r>
              <a:rPr lang="es-CR" dirty="0"/>
              <a:t>	Las Normas Internacionales de Contabilidad, aprobadas y adoptadas por el Colegio de Contadores Públicos de Costa Rica, para efectos de aplicación en los sistemas contables de las empresas, no implica cambios en las leyes fiscales. Por tanto, cualquier ajuste originado como consecuencia exclusiva del cambio de la aplicación de los Principios de Contabilidad Generalmente Aceptados a las Normas Internacionales de Contabilidad, no debe causar efecto alguno en la determinación de la base imponible del período fiscal en que éstas se adopten. Por el contrario, todos los ajustes resultantes deben afectar las cuentas patrimoniales de utilidades retenidas.</a:t>
            </a:r>
          </a:p>
          <a:p>
            <a:pPr algn="just">
              <a:buNone/>
            </a:pPr>
            <a:endParaRPr lang="es-CR" dirty="0">
              <a:solidFill>
                <a:schemeClr val="tx1"/>
              </a:solidFill>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TotalTime>
  <Words>3971</Words>
  <Application>Microsoft Office PowerPoint</Application>
  <PresentationFormat>Presentación en pantalla (4:3)</PresentationFormat>
  <Paragraphs>146</Paragraphs>
  <Slides>34</Slides>
  <Notes>10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Calibri</vt:lpstr>
      <vt:lpstr>Wingdings 2</vt:lpstr>
      <vt:lpstr>Tema de Office</vt:lpstr>
      <vt:lpstr>UNIVERSIDAD PARA LA COOPERACION INTERNACIONAL FACULTAD DE DERECHO MAESTRIA EN ASESORÍA FISCAL CATEDRA DE CONTABILIDAD TRIBUTARIA y PLANIFICACION  I</vt:lpstr>
      <vt:lpstr> </vt:lpstr>
      <vt:lpstr>Marco conceptual</vt:lpstr>
      <vt:lpstr>Marco conceptual</vt:lpstr>
      <vt:lpstr>Marco conceptual</vt:lpstr>
      <vt:lpstr>Marco conceptual</vt:lpstr>
      <vt:lpstr>Marco conceptual</vt:lpstr>
      <vt:lpstr>Marco conceptual</vt:lpstr>
      <vt:lpstr>  </vt:lpstr>
      <vt:lpstr>Presentación de PowerPoint</vt:lpstr>
      <vt:lpstr>Presentación de PowerPoint</vt:lpstr>
      <vt:lpstr>Presentación de PowerPoint</vt:lpstr>
      <vt:lpstr>Presentación de PowerPoint</vt:lpstr>
      <vt:lpstr>Impuesto a las utilidades y las NIIFs </vt:lpstr>
      <vt:lpstr>ISR y NIIF</vt:lpstr>
      <vt:lpstr>Las Nics en Costa Rica</vt:lpstr>
      <vt:lpstr>ISR y NIIF</vt:lpstr>
      <vt:lpstr>Presentación de PowerPoint</vt:lpstr>
      <vt:lpstr>Presentación de PowerPoint</vt:lpstr>
      <vt:lpstr>Presentación de PowerPoint</vt:lpstr>
      <vt:lpstr>Concepto de renta contable y concepto jurídico</vt:lpstr>
      <vt:lpstr>NIC's y NIIF</vt:lpstr>
      <vt:lpstr>ISR y NIIF</vt:lpstr>
      <vt:lpstr>ISR y NIIF</vt:lpstr>
      <vt:lpstr>Regímenes contables especiales</vt:lpstr>
      <vt:lpstr>Caso opción b) artic 28 RLISR 47 reformado</vt:lpstr>
      <vt:lpstr>Solución Caso </vt:lpstr>
      <vt:lpstr>Regímenes contables especiales</vt:lpstr>
      <vt:lpstr>Deber de llevanza en colones</vt:lpstr>
      <vt:lpstr>Deber de llevanza en colones</vt:lpstr>
      <vt:lpstr>Armonización de NIC s por DGT</vt:lpstr>
      <vt:lpstr>Presentación de los Efs NIC 1</vt:lpstr>
      <vt:lpstr>Resolución GCN y GETES para entregar EFs auditados</vt:lpstr>
      <vt:lpstr>Resolución GCN y GETES para entregar EFs auditados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PARA LA COOPERACION INTERNACIONAL FACULTAD DE DERECHO MAESTRIA EN ASESORÍA FISCAL CATEDRA DE CONTABILIDAD TRIBUTARIA y PLANIFICACION</dc:title>
  <dc:creator>Erik Ramirez</dc:creator>
  <cp:lastModifiedBy>Erik Ramirez</cp:lastModifiedBy>
  <cp:revision>47</cp:revision>
  <dcterms:created xsi:type="dcterms:W3CDTF">2015-09-24T21:52:06Z</dcterms:created>
  <dcterms:modified xsi:type="dcterms:W3CDTF">2020-02-10T23:23:49Z</dcterms:modified>
</cp:coreProperties>
</file>