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9"/>
  </p:notesMasterIdLst>
  <p:sldIdLst>
    <p:sldId id="256" r:id="rId2"/>
    <p:sldId id="257" r:id="rId3"/>
    <p:sldId id="283" r:id="rId4"/>
    <p:sldId id="284" r:id="rId5"/>
    <p:sldId id="297" r:id="rId6"/>
    <p:sldId id="296" r:id="rId7"/>
    <p:sldId id="298" r:id="rId8"/>
    <p:sldId id="295" r:id="rId9"/>
    <p:sldId id="285" r:id="rId10"/>
    <p:sldId id="299" r:id="rId11"/>
    <p:sldId id="300" r:id="rId12"/>
    <p:sldId id="301" r:id="rId13"/>
    <p:sldId id="286" r:id="rId14"/>
    <p:sldId id="303" r:id="rId15"/>
    <p:sldId id="304" r:id="rId16"/>
    <p:sldId id="305" r:id="rId17"/>
    <p:sldId id="306" r:id="rId18"/>
    <p:sldId id="307" r:id="rId19"/>
    <p:sldId id="308" r:id="rId20"/>
    <p:sldId id="302" r:id="rId21"/>
    <p:sldId id="287" r:id="rId22"/>
    <p:sldId id="288" r:id="rId23"/>
    <p:sldId id="289" r:id="rId24"/>
    <p:sldId id="290" r:id="rId25"/>
    <p:sldId id="291" r:id="rId26"/>
    <p:sldId id="292" r:id="rId27"/>
    <p:sldId id="293" r:id="rId28"/>
    <p:sldId id="294" r:id="rId29"/>
    <p:sldId id="281" r:id="rId30"/>
    <p:sldId id="309" r:id="rId31"/>
    <p:sldId id="310" r:id="rId32"/>
    <p:sldId id="311" r:id="rId33"/>
    <p:sldId id="312" r:id="rId34"/>
    <p:sldId id="313" r:id="rId35"/>
    <p:sldId id="314" r:id="rId36"/>
    <p:sldId id="315" r:id="rId37"/>
    <p:sldId id="316" r:id="rId38"/>
    <p:sldId id="1325" r:id="rId39"/>
    <p:sldId id="258" r:id="rId40"/>
    <p:sldId id="259" r:id="rId41"/>
    <p:sldId id="260" r:id="rId42"/>
    <p:sldId id="261" r:id="rId43"/>
    <p:sldId id="262" r:id="rId44"/>
    <p:sldId id="263" r:id="rId45"/>
    <p:sldId id="264" r:id="rId46"/>
    <p:sldId id="265" r:id="rId47"/>
    <p:sldId id="266" r:id="rId48"/>
    <p:sldId id="267" r:id="rId49"/>
    <p:sldId id="268" r:id="rId50"/>
    <p:sldId id="269" r:id="rId51"/>
    <p:sldId id="270" r:id="rId52"/>
    <p:sldId id="271" r:id="rId53"/>
    <p:sldId id="272" r:id="rId54"/>
    <p:sldId id="273" r:id="rId55"/>
    <p:sldId id="274" r:id="rId56"/>
    <p:sldId id="275" r:id="rId57"/>
    <p:sldId id="276" r:id="rId58"/>
    <p:sldId id="277" r:id="rId59"/>
    <p:sldId id="278" r:id="rId60"/>
    <p:sldId id="279" r:id="rId61"/>
    <p:sldId id="280" r:id="rId62"/>
    <p:sldId id="317" r:id="rId63"/>
    <p:sldId id="318" r:id="rId64"/>
    <p:sldId id="319" r:id="rId65"/>
    <p:sldId id="320" r:id="rId66"/>
    <p:sldId id="321" r:id="rId67"/>
    <p:sldId id="322" r:id="rId68"/>
  </p:sldIdLst>
  <p:sldSz cx="9144000" cy="6858000" type="screen4x3"/>
  <p:notesSz cx="6858000" cy="9144000"/>
  <p:defaultTextStyle>
    <a:defPPr>
      <a:defRPr lang="es-C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8" d="100"/>
          <a:sy n="68" d="100"/>
        </p:scale>
        <p:origin x="1446" y="6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 Type="http://schemas.openxmlformats.org/officeDocument/2006/relationships/slide" Target="slides/slide6.xml"/><Relationship Id="rId71"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CR"/>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358D37F-E576-426F-8ED3-91BEB9B8C25E}" type="datetimeFigureOut">
              <a:rPr lang="es-CR" smtClean="0"/>
              <a:pPr/>
              <a:t>22/7/2019</a:t>
            </a:fld>
            <a:endParaRPr lang="es-CR"/>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CR"/>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R"/>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CR"/>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2B869FC-0FD4-4412-A51B-528EB8E40AB4}" type="slidenum">
              <a:rPr lang="es-CR" smtClean="0"/>
              <a:pPr/>
              <a:t>‹Nº›</a:t>
            </a:fld>
            <a:endParaRPr lang="es-CR"/>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pPr>
              <a:defRPr/>
            </a:pPr>
            <a:fld id="{76E63EF3-0FDC-4DBD-9282-D6097C33EC19}" type="slidenum">
              <a:rPr lang="es-CR" smtClean="0"/>
              <a:pPr>
                <a:defRPr/>
              </a:pPr>
              <a:t>26</a:t>
            </a:fld>
            <a:endParaRPr lang="es-C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ES" dirty="0"/>
              <a:t>Los</a:t>
            </a:r>
            <a:r>
              <a:rPr lang="es-ES" baseline="0" dirty="0"/>
              <a:t> socios brindan servicios a PMC y PMT </a:t>
            </a:r>
            <a:r>
              <a:rPr lang="es-ES" baseline="0" dirty="0" err="1"/>
              <a:t>atraves</a:t>
            </a:r>
            <a:r>
              <a:rPr lang="es-ES" baseline="0" dirty="0"/>
              <a:t> de sus sociedades.</a:t>
            </a:r>
            <a:endParaRPr lang="es-ES" dirty="0"/>
          </a:p>
        </p:txBody>
      </p:sp>
      <p:sp>
        <p:nvSpPr>
          <p:cNvPr id="4" name="3 Marcador de número de diapositiva"/>
          <p:cNvSpPr>
            <a:spLocks noGrp="1"/>
          </p:cNvSpPr>
          <p:nvPr>
            <p:ph type="sldNum" sz="quarter" idx="10"/>
          </p:nvPr>
        </p:nvSpPr>
        <p:spPr/>
        <p:txBody>
          <a:bodyPr/>
          <a:lstStyle/>
          <a:p>
            <a:fld id="{DEACA84C-E01A-4B8B-8679-B2A3977EF662}" type="slidenum">
              <a:rPr lang="es-ES" smtClean="0"/>
              <a:pPr/>
              <a:t>47</a:t>
            </a:fld>
            <a:endParaRPr lang="es-E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ES" dirty="0"/>
              <a:t>Los</a:t>
            </a:r>
            <a:r>
              <a:rPr lang="es-ES" baseline="0" dirty="0"/>
              <a:t> socios brindan servicios a PMC y PMT </a:t>
            </a:r>
            <a:r>
              <a:rPr lang="es-ES" baseline="0" dirty="0" err="1"/>
              <a:t>atraves</a:t>
            </a:r>
            <a:r>
              <a:rPr lang="es-ES" baseline="0" dirty="0"/>
              <a:t> de sus sociedades.</a:t>
            </a:r>
            <a:endParaRPr lang="es-ES" dirty="0"/>
          </a:p>
        </p:txBody>
      </p:sp>
      <p:sp>
        <p:nvSpPr>
          <p:cNvPr id="4" name="3 Marcador de número de diapositiva"/>
          <p:cNvSpPr>
            <a:spLocks noGrp="1"/>
          </p:cNvSpPr>
          <p:nvPr>
            <p:ph type="sldNum" sz="quarter" idx="10"/>
          </p:nvPr>
        </p:nvSpPr>
        <p:spPr/>
        <p:txBody>
          <a:bodyPr/>
          <a:lstStyle/>
          <a:p>
            <a:fld id="{DEACA84C-E01A-4B8B-8679-B2A3977EF662}" type="slidenum">
              <a:rPr lang="es-ES" smtClean="0"/>
              <a:pPr/>
              <a:t>48</a:t>
            </a:fld>
            <a:endParaRPr lang="es-E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ES" dirty="0"/>
              <a:t>Los</a:t>
            </a:r>
            <a:r>
              <a:rPr lang="es-ES" baseline="0" dirty="0"/>
              <a:t> socios brindan servicios a PMC y PMT </a:t>
            </a:r>
            <a:r>
              <a:rPr lang="es-ES" baseline="0" dirty="0" err="1"/>
              <a:t>atraves</a:t>
            </a:r>
            <a:r>
              <a:rPr lang="es-ES" baseline="0" dirty="0"/>
              <a:t> de sus sociedades.</a:t>
            </a:r>
            <a:endParaRPr lang="es-ES" dirty="0"/>
          </a:p>
        </p:txBody>
      </p:sp>
      <p:sp>
        <p:nvSpPr>
          <p:cNvPr id="4" name="3 Marcador de número de diapositiva"/>
          <p:cNvSpPr>
            <a:spLocks noGrp="1"/>
          </p:cNvSpPr>
          <p:nvPr>
            <p:ph type="sldNum" sz="quarter" idx="10"/>
          </p:nvPr>
        </p:nvSpPr>
        <p:spPr/>
        <p:txBody>
          <a:bodyPr/>
          <a:lstStyle/>
          <a:p>
            <a:fld id="{DEACA84C-E01A-4B8B-8679-B2A3977EF662}" type="slidenum">
              <a:rPr lang="es-ES" smtClean="0"/>
              <a:pPr/>
              <a:t>49</a:t>
            </a:fld>
            <a:endParaRPr lang="es-E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ES" dirty="0"/>
              <a:t>Los</a:t>
            </a:r>
            <a:r>
              <a:rPr lang="es-ES" baseline="0" dirty="0"/>
              <a:t> socios brindan servicios a PMC y PMT </a:t>
            </a:r>
            <a:r>
              <a:rPr lang="es-ES" baseline="0" dirty="0" err="1"/>
              <a:t>atraves</a:t>
            </a:r>
            <a:r>
              <a:rPr lang="es-ES" baseline="0" dirty="0"/>
              <a:t> de sus sociedades.</a:t>
            </a:r>
            <a:endParaRPr lang="es-ES" dirty="0"/>
          </a:p>
        </p:txBody>
      </p:sp>
      <p:sp>
        <p:nvSpPr>
          <p:cNvPr id="4" name="3 Marcador de número de diapositiva"/>
          <p:cNvSpPr>
            <a:spLocks noGrp="1"/>
          </p:cNvSpPr>
          <p:nvPr>
            <p:ph type="sldNum" sz="quarter" idx="10"/>
          </p:nvPr>
        </p:nvSpPr>
        <p:spPr/>
        <p:txBody>
          <a:bodyPr/>
          <a:lstStyle/>
          <a:p>
            <a:fld id="{DEACA84C-E01A-4B8B-8679-B2A3977EF662}" type="slidenum">
              <a:rPr lang="es-ES" smtClean="0"/>
              <a:pPr/>
              <a:t>50</a:t>
            </a:fld>
            <a:endParaRPr lang="es-E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ES" dirty="0"/>
              <a:t>Los</a:t>
            </a:r>
            <a:r>
              <a:rPr lang="es-ES" baseline="0" dirty="0"/>
              <a:t> socios brindan servicios a PMC y PMT </a:t>
            </a:r>
            <a:r>
              <a:rPr lang="es-ES" baseline="0" dirty="0" err="1"/>
              <a:t>atraves</a:t>
            </a:r>
            <a:r>
              <a:rPr lang="es-ES" baseline="0" dirty="0"/>
              <a:t> de sus sociedades.</a:t>
            </a:r>
            <a:endParaRPr lang="es-ES" dirty="0"/>
          </a:p>
        </p:txBody>
      </p:sp>
      <p:sp>
        <p:nvSpPr>
          <p:cNvPr id="4" name="3 Marcador de número de diapositiva"/>
          <p:cNvSpPr>
            <a:spLocks noGrp="1"/>
          </p:cNvSpPr>
          <p:nvPr>
            <p:ph type="sldNum" sz="quarter" idx="10"/>
          </p:nvPr>
        </p:nvSpPr>
        <p:spPr/>
        <p:txBody>
          <a:bodyPr/>
          <a:lstStyle/>
          <a:p>
            <a:fld id="{DEACA84C-E01A-4B8B-8679-B2A3977EF662}" type="slidenum">
              <a:rPr lang="es-ES" smtClean="0"/>
              <a:pPr/>
              <a:t>51</a:t>
            </a:fld>
            <a:endParaRPr lang="es-E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ES" dirty="0"/>
              <a:t>Los</a:t>
            </a:r>
            <a:r>
              <a:rPr lang="es-ES" baseline="0" dirty="0"/>
              <a:t> socios brindan servicios a PMC y PMT </a:t>
            </a:r>
            <a:r>
              <a:rPr lang="es-ES" baseline="0" dirty="0" err="1"/>
              <a:t>atraves</a:t>
            </a:r>
            <a:r>
              <a:rPr lang="es-ES" baseline="0" dirty="0"/>
              <a:t> de sus sociedades.</a:t>
            </a:r>
            <a:endParaRPr lang="es-ES" dirty="0"/>
          </a:p>
        </p:txBody>
      </p:sp>
      <p:sp>
        <p:nvSpPr>
          <p:cNvPr id="4" name="3 Marcador de número de diapositiva"/>
          <p:cNvSpPr>
            <a:spLocks noGrp="1"/>
          </p:cNvSpPr>
          <p:nvPr>
            <p:ph type="sldNum" sz="quarter" idx="10"/>
          </p:nvPr>
        </p:nvSpPr>
        <p:spPr/>
        <p:txBody>
          <a:bodyPr/>
          <a:lstStyle/>
          <a:p>
            <a:fld id="{DEACA84C-E01A-4B8B-8679-B2A3977EF662}" type="slidenum">
              <a:rPr lang="es-ES" smtClean="0"/>
              <a:pPr/>
              <a:t>52</a:t>
            </a:fld>
            <a:endParaRPr lang="es-E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ES" dirty="0"/>
              <a:t>Los</a:t>
            </a:r>
            <a:r>
              <a:rPr lang="es-ES" baseline="0" dirty="0"/>
              <a:t> socios brindan servicios a PMC y PMT </a:t>
            </a:r>
            <a:r>
              <a:rPr lang="es-ES" baseline="0" dirty="0" err="1"/>
              <a:t>atraves</a:t>
            </a:r>
            <a:r>
              <a:rPr lang="es-ES" baseline="0" dirty="0"/>
              <a:t> de sus sociedades.</a:t>
            </a:r>
            <a:endParaRPr lang="es-ES" dirty="0"/>
          </a:p>
        </p:txBody>
      </p:sp>
      <p:sp>
        <p:nvSpPr>
          <p:cNvPr id="4" name="3 Marcador de número de diapositiva"/>
          <p:cNvSpPr>
            <a:spLocks noGrp="1"/>
          </p:cNvSpPr>
          <p:nvPr>
            <p:ph type="sldNum" sz="quarter" idx="10"/>
          </p:nvPr>
        </p:nvSpPr>
        <p:spPr/>
        <p:txBody>
          <a:bodyPr/>
          <a:lstStyle/>
          <a:p>
            <a:fld id="{DEACA84C-E01A-4B8B-8679-B2A3977EF662}" type="slidenum">
              <a:rPr lang="es-ES" smtClean="0"/>
              <a:pPr/>
              <a:t>53</a:t>
            </a:fld>
            <a:endParaRPr lang="es-E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ES" dirty="0"/>
              <a:t>Los</a:t>
            </a:r>
            <a:r>
              <a:rPr lang="es-ES" baseline="0" dirty="0"/>
              <a:t> socios brindan servicios a PMC y PMT </a:t>
            </a:r>
            <a:r>
              <a:rPr lang="es-ES" baseline="0" dirty="0" err="1"/>
              <a:t>atraves</a:t>
            </a:r>
            <a:r>
              <a:rPr lang="es-ES" baseline="0" dirty="0"/>
              <a:t> de sus sociedades.</a:t>
            </a:r>
            <a:endParaRPr lang="es-ES" dirty="0"/>
          </a:p>
        </p:txBody>
      </p:sp>
      <p:sp>
        <p:nvSpPr>
          <p:cNvPr id="4" name="3 Marcador de número de diapositiva"/>
          <p:cNvSpPr>
            <a:spLocks noGrp="1"/>
          </p:cNvSpPr>
          <p:nvPr>
            <p:ph type="sldNum" sz="quarter" idx="10"/>
          </p:nvPr>
        </p:nvSpPr>
        <p:spPr/>
        <p:txBody>
          <a:bodyPr/>
          <a:lstStyle/>
          <a:p>
            <a:fld id="{DEACA84C-E01A-4B8B-8679-B2A3977EF662}" type="slidenum">
              <a:rPr lang="es-ES" smtClean="0"/>
              <a:pPr/>
              <a:t>54</a:t>
            </a:fld>
            <a:endParaRPr lang="es-E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ES" dirty="0"/>
              <a:t>Los</a:t>
            </a:r>
            <a:r>
              <a:rPr lang="es-ES" baseline="0" dirty="0"/>
              <a:t> socios brindan servicios a PMC y PMT </a:t>
            </a:r>
            <a:r>
              <a:rPr lang="es-ES" baseline="0" dirty="0" err="1"/>
              <a:t>atraves</a:t>
            </a:r>
            <a:r>
              <a:rPr lang="es-ES" baseline="0" dirty="0"/>
              <a:t> de sus sociedades.</a:t>
            </a:r>
            <a:endParaRPr lang="es-ES" dirty="0"/>
          </a:p>
        </p:txBody>
      </p:sp>
      <p:sp>
        <p:nvSpPr>
          <p:cNvPr id="4" name="3 Marcador de número de diapositiva"/>
          <p:cNvSpPr>
            <a:spLocks noGrp="1"/>
          </p:cNvSpPr>
          <p:nvPr>
            <p:ph type="sldNum" sz="quarter" idx="10"/>
          </p:nvPr>
        </p:nvSpPr>
        <p:spPr/>
        <p:txBody>
          <a:bodyPr/>
          <a:lstStyle/>
          <a:p>
            <a:fld id="{DEACA84C-E01A-4B8B-8679-B2A3977EF662}" type="slidenum">
              <a:rPr lang="es-ES" smtClean="0"/>
              <a:pPr/>
              <a:t>55</a:t>
            </a:fld>
            <a:endParaRPr lang="es-E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ES" dirty="0"/>
              <a:t>Los</a:t>
            </a:r>
            <a:r>
              <a:rPr lang="es-ES" baseline="0" dirty="0"/>
              <a:t> socios brindan servicios a PMC y PMT </a:t>
            </a:r>
            <a:r>
              <a:rPr lang="es-ES" baseline="0" dirty="0" err="1"/>
              <a:t>atraves</a:t>
            </a:r>
            <a:r>
              <a:rPr lang="es-ES" baseline="0" dirty="0"/>
              <a:t> de sus sociedades.</a:t>
            </a:r>
            <a:endParaRPr lang="es-ES" dirty="0"/>
          </a:p>
        </p:txBody>
      </p:sp>
      <p:sp>
        <p:nvSpPr>
          <p:cNvPr id="4" name="3 Marcador de número de diapositiva"/>
          <p:cNvSpPr>
            <a:spLocks noGrp="1"/>
          </p:cNvSpPr>
          <p:nvPr>
            <p:ph type="sldNum" sz="quarter" idx="10"/>
          </p:nvPr>
        </p:nvSpPr>
        <p:spPr/>
        <p:txBody>
          <a:bodyPr/>
          <a:lstStyle/>
          <a:p>
            <a:fld id="{DEACA84C-E01A-4B8B-8679-B2A3977EF662}" type="slidenum">
              <a:rPr lang="es-ES" smtClean="0"/>
              <a:pPr/>
              <a:t>56</a:t>
            </a:fld>
            <a:endParaRPr lang="es-E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pPr>
              <a:defRPr/>
            </a:pPr>
            <a:fld id="{76E63EF3-0FDC-4DBD-9282-D6097C33EC19}" type="slidenum">
              <a:rPr lang="es-CR" smtClean="0"/>
              <a:pPr>
                <a:defRPr/>
              </a:pPr>
              <a:t>27</a:t>
            </a:fld>
            <a:endParaRPr lang="es-C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ES" dirty="0"/>
              <a:t>Los</a:t>
            </a:r>
            <a:r>
              <a:rPr lang="es-ES" baseline="0" dirty="0"/>
              <a:t> socios brindan servicios a PMC y PMT </a:t>
            </a:r>
            <a:r>
              <a:rPr lang="es-ES" baseline="0" dirty="0" err="1"/>
              <a:t>atraves</a:t>
            </a:r>
            <a:r>
              <a:rPr lang="es-ES" baseline="0" dirty="0"/>
              <a:t> de sus sociedades.</a:t>
            </a:r>
            <a:endParaRPr lang="es-ES" dirty="0"/>
          </a:p>
        </p:txBody>
      </p:sp>
      <p:sp>
        <p:nvSpPr>
          <p:cNvPr id="4" name="3 Marcador de número de diapositiva"/>
          <p:cNvSpPr>
            <a:spLocks noGrp="1"/>
          </p:cNvSpPr>
          <p:nvPr>
            <p:ph type="sldNum" sz="quarter" idx="10"/>
          </p:nvPr>
        </p:nvSpPr>
        <p:spPr/>
        <p:txBody>
          <a:bodyPr/>
          <a:lstStyle/>
          <a:p>
            <a:fld id="{DEACA84C-E01A-4B8B-8679-B2A3977EF662}" type="slidenum">
              <a:rPr lang="es-ES" smtClean="0"/>
              <a:pPr/>
              <a:t>57</a:t>
            </a:fld>
            <a:endParaRPr lang="es-E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ES" dirty="0"/>
              <a:t>Los</a:t>
            </a:r>
            <a:r>
              <a:rPr lang="es-ES" baseline="0" dirty="0"/>
              <a:t> socios brindan servicios a PMC y PMT </a:t>
            </a:r>
            <a:r>
              <a:rPr lang="es-ES" baseline="0" dirty="0" err="1"/>
              <a:t>atraves</a:t>
            </a:r>
            <a:r>
              <a:rPr lang="es-ES" baseline="0" dirty="0"/>
              <a:t> de sus sociedades.</a:t>
            </a:r>
            <a:endParaRPr lang="es-ES" dirty="0"/>
          </a:p>
        </p:txBody>
      </p:sp>
      <p:sp>
        <p:nvSpPr>
          <p:cNvPr id="4" name="3 Marcador de número de diapositiva"/>
          <p:cNvSpPr>
            <a:spLocks noGrp="1"/>
          </p:cNvSpPr>
          <p:nvPr>
            <p:ph type="sldNum" sz="quarter" idx="10"/>
          </p:nvPr>
        </p:nvSpPr>
        <p:spPr/>
        <p:txBody>
          <a:bodyPr/>
          <a:lstStyle/>
          <a:p>
            <a:fld id="{DEACA84C-E01A-4B8B-8679-B2A3977EF662}" type="slidenum">
              <a:rPr lang="es-ES" smtClean="0"/>
              <a:pPr/>
              <a:t>58</a:t>
            </a:fld>
            <a:endParaRPr lang="es-E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ES" dirty="0"/>
              <a:t>Los</a:t>
            </a:r>
            <a:r>
              <a:rPr lang="es-ES" baseline="0" dirty="0"/>
              <a:t> socios brindan servicios a PMC y PMT </a:t>
            </a:r>
            <a:r>
              <a:rPr lang="es-ES" baseline="0" dirty="0" err="1"/>
              <a:t>atraves</a:t>
            </a:r>
            <a:r>
              <a:rPr lang="es-ES" baseline="0" dirty="0"/>
              <a:t> de sus sociedades.</a:t>
            </a:r>
            <a:endParaRPr lang="es-ES" dirty="0"/>
          </a:p>
        </p:txBody>
      </p:sp>
      <p:sp>
        <p:nvSpPr>
          <p:cNvPr id="4" name="3 Marcador de número de diapositiva"/>
          <p:cNvSpPr>
            <a:spLocks noGrp="1"/>
          </p:cNvSpPr>
          <p:nvPr>
            <p:ph type="sldNum" sz="quarter" idx="10"/>
          </p:nvPr>
        </p:nvSpPr>
        <p:spPr/>
        <p:txBody>
          <a:bodyPr/>
          <a:lstStyle/>
          <a:p>
            <a:fld id="{DEACA84C-E01A-4B8B-8679-B2A3977EF662}" type="slidenum">
              <a:rPr lang="es-ES" smtClean="0"/>
              <a:pPr/>
              <a:t>59</a:t>
            </a:fld>
            <a:endParaRPr lang="es-E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1186"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221187"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p>
        </p:txBody>
      </p:sp>
      <p:sp>
        <p:nvSpPr>
          <p:cNvPr id="221188"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D8213F11-C592-4B68-A565-5CEA55A46978}" type="slidenum">
              <a:rPr lang="es-ES" smtClean="0"/>
              <a:pPr/>
              <a:t>60</a:t>
            </a:fld>
            <a:endParaRPr lang="es-E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1186"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221187"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p>
        </p:txBody>
      </p:sp>
      <p:sp>
        <p:nvSpPr>
          <p:cNvPr id="221188"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D8213F11-C592-4B68-A565-5CEA55A46978}" type="slidenum">
              <a:rPr lang="es-ES" smtClean="0"/>
              <a:pPr/>
              <a:t>61</a:t>
            </a:fld>
            <a:endParaRPr lang="es-E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pPr>
              <a:defRPr/>
            </a:pPr>
            <a:fld id="{76E63EF3-0FDC-4DBD-9282-D6097C33EC19}" type="slidenum">
              <a:rPr lang="es-CR" smtClean="0"/>
              <a:pPr>
                <a:defRPr/>
              </a:pPr>
              <a:t>28</a:t>
            </a:fld>
            <a:endParaRPr lang="es-C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8114"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218115" name="2 Marcador de notas"/>
          <p:cNvSpPr>
            <a:spLocks noGrp="1"/>
          </p:cNvSpPr>
          <p:nvPr>
            <p:ph type="body" idx="1"/>
          </p:nvPr>
        </p:nvSpPr>
        <p:spPr bwMode="auto">
          <a:noFill/>
        </p:spPr>
        <p:txBody>
          <a:bodyPr wrap="square" numCol="1" anchor="t" anchorCtr="0" compatLnSpc="1">
            <a:prstTxWarp prst="textNoShape">
              <a:avLst/>
            </a:prstTxWarp>
          </a:bodyPr>
          <a:lstStyle/>
          <a:p>
            <a:r>
              <a:rPr lang="es-ES" sz="1100" dirty="0"/>
              <a:t>En el párrafo 7 de la NIC 38, como parte de la definición para un activo intangible, se indica:</a:t>
            </a:r>
          </a:p>
          <a:p>
            <a:r>
              <a:rPr lang="es-MX" sz="1100" dirty="0"/>
              <a:t> </a:t>
            </a:r>
            <a:endParaRPr lang="es-ES" sz="1100" dirty="0"/>
          </a:p>
          <a:p>
            <a:r>
              <a:rPr lang="es-MX" sz="1100" i="1" dirty="0"/>
              <a:t>“(...)  Un</a:t>
            </a:r>
            <a:r>
              <a:rPr lang="es-MX" sz="1100" i="1" u="sng" dirty="0"/>
              <a:t> activo intangible</a:t>
            </a:r>
            <a:r>
              <a:rPr lang="es-MX" sz="1100" i="1" dirty="0"/>
              <a:t>  es un activo identificable, de carácter no monetario y sin apariencia física, que se posee para ser utilizado en la producción o suministro de bienes y servicios, para ser arrendado a terceros o para funciones relacionadas con la administración de la entidad.</a:t>
            </a:r>
            <a:endParaRPr lang="es-ES" sz="1100" dirty="0"/>
          </a:p>
          <a:p>
            <a:pPr eaLnBrk="1" hangingPunct="1">
              <a:spcBef>
                <a:spcPct val="0"/>
              </a:spcBef>
            </a:pPr>
            <a:endParaRPr lang="en-US" dirty="0"/>
          </a:p>
        </p:txBody>
      </p:sp>
      <p:sp>
        <p:nvSpPr>
          <p:cNvPr id="218116"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6A0B7D07-F8C0-479D-9484-887C28B100E6}" type="slidenum">
              <a:rPr lang="es-ES" smtClean="0"/>
              <a:pPr/>
              <a:t>39</a:t>
            </a:fld>
            <a:endParaRPr lang="es-E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9138"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219139"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p>
        </p:txBody>
      </p:sp>
      <p:sp>
        <p:nvSpPr>
          <p:cNvPr id="219140"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69713B40-5451-45ED-BF26-3A90B3554E98}" type="slidenum">
              <a:rPr lang="es-ES" smtClean="0"/>
              <a:pPr/>
              <a:t>40</a:t>
            </a:fld>
            <a:endParaRPr lang="es-E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0162"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220163" name="2 Marcador de notas"/>
          <p:cNvSpPr>
            <a:spLocks noGrp="1"/>
          </p:cNvSpPr>
          <p:nvPr>
            <p:ph type="body" idx="1"/>
          </p:nvPr>
        </p:nvSpPr>
        <p:spPr bwMode="auto">
          <a:noFill/>
        </p:spPr>
        <p:txBody>
          <a:bodyPr wrap="square" numCol="1" anchor="t" anchorCtr="0" compatLnSpc="1">
            <a:prstTxWarp prst="textNoShape">
              <a:avLst/>
            </a:prstTxWarp>
          </a:bodyPr>
          <a:lstStyle/>
          <a:p>
            <a:r>
              <a:rPr lang="es-ES" sz="1100" b="1" dirty="0"/>
              <a:t>I) Costos de investigación y desarrollo y activos intangibles (NIC 38):</a:t>
            </a:r>
            <a:endParaRPr lang="es-CR" sz="1100" dirty="0"/>
          </a:p>
          <a:p>
            <a:r>
              <a:rPr lang="es-ES" sz="1100" b="1" dirty="0"/>
              <a:t> </a:t>
            </a:r>
            <a:endParaRPr lang="es-CR" sz="1100" dirty="0"/>
          </a:p>
          <a:p>
            <a:pPr lvl="1"/>
            <a:r>
              <a:rPr lang="es-ES" sz="1100" dirty="0"/>
              <a:t>Por investigación y desarrollo y activos intangibles se entenderá los conceptos definidos en la NIC 38. Para efectos de la determinación de la base imponible del impuesto a las utilidades, estos costos, a opción del contribuyente, se podrán deducir como gastos del mismo período en que se incurren o diferirlos y  amortizarlos en un período máximo de cinco años.</a:t>
            </a:r>
            <a:endParaRPr lang="es-CR" sz="1100" dirty="0"/>
          </a:p>
          <a:p>
            <a:r>
              <a:rPr lang="es-ES" sz="1100" dirty="0"/>
              <a:t> </a:t>
            </a:r>
            <a:endParaRPr lang="es-CR" sz="1100" dirty="0"/>
          </a:p>
          <a:p>
            <a:pPr lvl="1"/>
            <a:r>
              <a:rPr lang="es-ES" sz="1100" dirty="0"/>
              <a:t>El mismo tratamiento indicado en el párrafo anterior, deberá aplicarse a los  activos intangibles distintos a los  enumerados en el inciso f) del artículo 9 de la Ley de impuesto sobre la Renta. Sobre éstos últimos no procede deducción alguna en la base imponible del impuesto sobre las utilidades.</a:t>
            </a:r>
            <a:endParaRPr lang="es-CR" sz="1100" dirty="0"/>
          </a:p>
          <a:p>
            <a:r>
              <a:rPr lang="es-ES" sz="1100" dirty="0"/>
              <a:t> </a:t>
            </a:r>
            <a:endParaRPr lang="es-CR" sz="1100" dirty="0"/>
          </a:p>
          <a:p>
            <a:r>
              <a:rPr lang="es-ES" sz="1100" dirty="0"/>
              <a:t> </a:t>
            </a:r>
            <a:endParaRPr lang="es-CR" sz="1100" dirty="0"/>
          </a:p>
          <a:p>
            <a:pPr lvl="1"/>
            <a:r>
              <a:rPr lang="es-ES" sz="1100" dirty="0"/>
              <a:t>Cuando, en aplicación de lo dispuesto en los dos párrafos anteriores, el contribuyente opte por el diferimiento y la aplicación de los gastos en varios períodos, se  generará una diferencia temporal, causándose un activo por impuesto de renta diferido que deberá  registrarse de conformidad con lo que dispone la  NIC 12.</a:t>
            </a:r>
            <a:endParaRPr lang="es-CR" sz="1100" dirty="0"/>
          </a:p>
          <a:p>
            <a:pPr eaLnBrk="1" hangingPunct="1">
              <a:spcBef>
                <a:spcPct val="0"/>
              </a:spcBef>
            </a:pPr>
            <a:endParaRPr lang="en-US" dirty="0"/>
          </a:p>
          <a:p>
            <a:pPr eaLnBrk="1" hangingPunct="1">
              <a:spcBef>
                <a:spcPct val="0"/>
              </a:spcBef>
            </a:pPr>
            <a:endParaRPr lang="en-US" dirty="0"/>
          </a:p>
        </p:txBody>
      </p:sp>
      <p:sp>
        <p:nvSpPr>
          <p:cNvPr id="220164"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2B3CA648-4CD5-4119-B07E-8CAAE3D322F5}" type="slidenum">
              <a:rPr lang="es-ES" smtClean="0"/>
              <a:pPr/>
              <a:t>41</a:t>
            </a:fld>
            <a:endParaRPr lang="es-E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0162"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220163" name="2 Marcador de notas"/>
          <p:cNvSpPr>
            <a:spLocks noGrp="1"/>
          </p:cNvSpPr>
          <p:nvPr>
            <p:ph type="body" idx="1"/>
          </p:nvPr>
        </p:nvSpPr>
        <p:spPr bwMode="auto">
          <a:noFill/>
        </p:spPr>
        <p:txBody>
          <a:bodyPr wrap="square" numCol="1" anchor="t" anchorCtr="0" compatLnSpc="1">
            <a:prstTxWarp prst="textNoShape">
              <a:avLst/>
            </a:prstTxWarp>
          </a:bodyPr>
          <a:lstStyle/>
          <a:p>
            <a:endParaRPr lang="es-CR" sz="1100" dirty="0"/>
          </a:p>
          <a:p>
            <a:pPr eaLnBrk="1" hangingPunct="1">
              <a:spcBef>
                <a:spcPct val="0"/>
              </a:spcBef>
            </a:pPr>
            <a:endParaRPr lang="en-US" dirty="0"/>
          </a:p>
          <a:p>
            <a:pPr eaLnBrk="1" hangingPunct="1">
              <a:spcBef>
                <a:spcPct val="0"/>
              </a:spcBef>
            </a:pPr>
            <a:endParaRPr lang="en-US" dirty="0"/>
          </a:p>
        </p:txBody>
      </p:sp>
      <p:sp>
        <p:nvSpPr>
          <p:cNvPr id="220164"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2B3CA648-4CD5-4119-B07E-8CAAE3D322F5}" type="slidenum">
              <a:rPr lang="es-ES" smtClean="0"/>
              <a:pPr/>
              <a:t>42</a:t>
            </a:fld>
            <a:endParaRPr lang="es-E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ES" dirty="0"/>
              <a:t>Los</a:t>
            </a:r>
            <a:r>
              <a:rPr lang="es-ES" baseline="0" dirty="0"/>
              <a:t> socios brindan servicios a PMC y PMT </a:t>
            </a:r>
            <a:r>
              <a:rPr lang="es-ES" baseline="0" dirty="0" err="1"/>
              <a:t>atraves</a:t>
            </a:r>
            <a:r>
              <a:rPr lang="es-ES" baseline="0" dirty="0"/>
              <a:t> de sus sociedades.</a:t>
            </a:r>
            <a:endParaRPr lang="es-ES" dirty="0"/>
          </a:p>
        </p:txBody>
      </p:sp>
      <p:sp>
        <p:nvSpPr>
          <p:cNvPr id="4" name="3 Marcador de número de diapositiva"/>
          <p:cNvSpPr>
            <a:spLocks noGrp="1"/>
          </p:cNvSpPr>
          <p:nvPr>
            <p:ph type="sldNum" sz="quarter" idx="10"/>
          </p:nvPr>
        </p:nvSpPr>
        <p:spPr/>
        <p:txBody>
          <a:bodyPr/>
          <a:lstStyle/>
          <a:p>
            <a:fld id="{DEACA84C-E01A-4B8B-8679-B2A3977EF662}" type="slidenum">
              <a:rPr lang="es-ES" smtClean="0"/>
              <a:pPr/>
              <a:t>45</a:t>
            </a:fld>
            <a:endParaRPr lang="es-E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ES" dirty="0"/>
              <a:t>Los</a:t>
            </a:r>
            <a:r>
              <a:rPr lang="es-ES" baseline="0" dirty="0"/>
              <a:t> socios brindan servicios a PMC y PMT </a:t>
            </a:r>
            <a:r>
              <a:rPr lang="es-ES" baseline="0" dirty="0" err="1"/>
              <a:t>atraves</a:t>
            </a:r>
            <a:r>
              <a:rPr lang="es-ES" baseline="0" dirty="0"/>
              <a:t> de sus sociedades.</a:t>
            </a:r>
            <a:endParaRPr lang="es-ES" dirty="0"/>
          </a:p>
        </p:txBody>
      </p:sp>
      <p:sp>
        <p:nvSpPr>
          <p:cNvPr id="4" name="3 Marcador de número de diapositiva"/>
          <p:cNvSpPr>
            <a:spLocks noGrp="1"/>
          </p:cNvSpPr>
          <p:nvPr>
            <p:ph type="sldNum" sz="quarter" idx="10"/>
          </p:nvPr>
        </p:nvSpPr>
        <p:spPr/>
        <p:txBody>
          <a:bodyPr/>
          <a:lstStyle/>
          <a:p>
            <a:fld id="{DEACA84C-E01A-4B8B-8679-B2A3977EF662}" type="slidenum">
              <a:rPr lang="es-ES" smtClean="0"/>
              <a:pPr/>
              <a:t>46</a:t>
            </a:fld>
            <a:endParaRPr lang="es-E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a:t>Haga clic para modificar el estilo de título del patrón</a:t>
            </a:r>
            <a:endParaRPr lang="es-CR"/>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modificar el estilo de subtítulo del patrón</a:t>
            </a:r>
            <a:endParaRPr lang="es-CR"/>
          </a:p>
        </p:txBody>
      </p:sp>
      <p:sp>
        <p:nvSpPr>
          <p:cNvPr id="4" name="3 Marcador de fecha"/>
          <p:cNvSpPr>
            <a:spLocks noGrp="1"/>
          </p:cNvSpPr>
          <p:nvPr>
            <p:ph type="dt" sz="half" idx="10"/>
          </p:nvPr>
        </p:nvSpPr>
        <p:spPr/>
        <p:txBody>
          <a:bodyPr/>
          <a:lstStyle/>
          <a:p>
            <a:fld id="{F5B8D0E4-DC3D-478A-B385-BD8479318312}" type="datetimeFigureOut">
              <a:rPr lang="es-CR" smtClean="0"/>
              <a:pPr/>
              <a:t>22/7/2019</a:t>
            </a:fld>
            <a:endParaRPr lang="es-CR"/>
          </a:p>
        </p:txBody>
      </p:sp>
      <p:sp>
        <p:nvSpPr>
          <p:cNvPr id="5" name="4 Marcador de pie de página"/>
          <p:cNvSpPr>
            <a:spLocks noGrp="1"/>
          </p:cNvSpPr>
          <p:nvPr>
            <p:ph type="ftr" sz="quarter" idx="11"/>
          </p:nvPr>
        </p:nvSpPr>
        <p:spPr/>
        <p:txBody>
          <a:bodyPr/>
          <a:lstStyle/>
          <a:p>
            <a:endParaRPr lang="es-CR"/>
          </a:p>
        </p:txBody>
      </p:sp>
      <p:sp>
        <p:nvSpPr>
          <p:cNvPr id="6" name="5 Marcador de número de diapositiva"/>
          <p:cNvSpPr>
            <a:spLocks noGrp="1"/>
          </p:cNvSpPr>
          <p:nvPr>
            <p:ph type="sldNum" sz="quarter" idx="12"/>
          </p:nvPr>
        </p:nvSpPr>
        <p:spPr/>
        <p:txBody>
          <a:bodyPr/>
          <a:lstStyle/>
          <a:p>
            <a:fld id="{BA7805B5-F71D-4A16-8515-3CD5BE05FD70}" type="slidenum">
              <a:rPr lang="es-CR" smtClean="0"/>
              <a:pPr/>
              <a:t>‹Nº›</a:t>
            </a:fld>
            <a:endParaRPr lang="es-C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CR"/>
          </a:p>
        </p:txBody>
      </p:sp>
      <p:sp>
        <p:nvSpPr>
          <p:cNvPr id="3" name="2 Marcador de texto vertical"/>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R"/>
          </a:p>
        </p:txBody>
      </p:sp>
      <p:sp>
        <p:nvSpPr>
          <p:cNvPr id="4" name="3 Marcador de fecha"/>
          <p:cNvSpPr>
            <a:spLocks noGrp="1"/>
          </p:cNvSpPr>
          <p:nvPr>
            <p:ph type="dt" sz="half" idx="10"/>
          </p:nvPr>
        </p:nvSpPr>
        <p:spPr/>
        <p:txBody>
          <a:bodyPr/>
          <a:lstStyle/>
          <a:p>
            <a:fld id="{F5B8D0E4-DC3D-478A-B385-BD8479318312}" type="datetimeFigureOut">
              <a:rPr lang="es-CR" smtClean="0"/>
              <a:pPr/>
              <a:t>22/7/2019</a:t>
            </a:fld>
            <a:endParaRPr lang="es-CR"/>
          </a:p>
        </p:txBody>
      </p:sp>
      <p:sp>
        <p:nvSpPr>
          <p:cNvPr id="5" name="4 Marcador de pie de página"/>
          <p:cNvSpPr>
            <a:spLocks noGrp="1"/>
          </p:cNvSpPr>
          <p:nvPr>
            <p:ph type="ftr" sz="quarter" idx="11"/>
          </p:nvPr>
        </p:nvSpPr>
        <p:spPr/>
        <p:txBody>
          <a:bodyPr/>
          <a:lstStyle/>
          <a:p>
            <a:endParaRPr lang="es-CR"/>
          </a:p>
        </p:txBody>
      </p:sp>
      <p:sp>
        <p:nvSpPr>
          <p:cNvPr id="6" name="5 Marcador de número de diapositiva"/>
          <p:cNvSpPr>
            <a:spLocks noGrp="1"/>
          </p:cNvSpPr>
          <p:nvPr>
            <p:ph type="sldNum" sz="quarter" idx="12"/>
          </p:nvPr>
        </p:nvSpPr>
        <p:spPr/>
        <p:txBody>
          <a:bodyPr/>
          <a:lstStyle/>
          <a:p>
            <a:fld id="{BA7805B5-F71D-4A16-8515-3CD5BE05FD70}" type="slidenum">
              <a:rPr lang="es-CR" smtClean="0"/>
              <a:pPr/>
              <a:t>‹Nº›</a:t>
            </a:fld>
            <a:endParaRPr lang="es-C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a:t>Haga clic para modificar el estilo de título del patrón</a:t>
            </a:r>
            <a:endParaRPr lang="es-CR"/>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R"/>
          </a:p>
        </p:txBody>
      </p:sp>
      <p:sp>
        <p:nvSpPr>
          <p:cNvPr id="4" name="3 Marcador de fecha"/>
          <p:cNvSpPr>
            <a:spLocks noGrp="1"/>
          </p:cNvSpPr>
          <p:nvPr>
            <p:ph type="dt" sz="half" idx="10"/>
          </p:nvPr>
        </p:nvSpPr>
        <p:spPr/>
        <p:txBody>
          <a:bodyPr/>
          <a:lstStyle/>
          <a:p>
            <a:fld id="{F5B8D0E4-DC3D-478A-B385-BD8479318312}" type="datetimeFigureOut">
              <a:rPr lang="es-CR" smtClean="0"/>
              <a:pPr/>
              <a:t>22/7/2019</a:t>
            </a:fld>
            <a:endParaRPr lang="es-CR"/>
          </a:p>
        </p:txBody>
      </p:sp>
      <p:sp>
        <p:nvSpPr>
          <p:cNvPr id="5" name="4 Marcador de pie de página"/>
          <p:cNvSpPr>
            <a:spLocks noGrp="1"/>
          </p:cNvSpPr>
          <p:nvPr>
            <p:ph type="ftr" sz="quarter" idx="11"/>
          </p:nvPr>
        </p:nvSpPr>
        <p:spPr/>
        <p:txBody>
          <a:bodyPr/>
          <a:lstStyle/>
          <a:p>
            <a:endParaRPr lang="es-CR"/>
          </a:p>
        </p:txBody>
      </p:sp>
      <p:sp>
        <p:nvSpPr>
          <p:cNvPr id="6" name="5 Marcador de número de diapositiva"/>
          <p:cNvSpPr>
            <a:spLocks noGrp="1"/>
          </p:cNvSpPr>
          <p:nvPr>
            <p:ph type="sldNum" sz="quarter" idx="12"/>
          </p:nvPr>
        </p:nvSpPr>
        <p:spPr/>
        <p:txBody>
          <a:bodyPr/>
          <a:lstStyle/>
          <a:p>
            <a:fld id="{BA7805B5-F71D-4A16-8515-3CD5BE05FD70}" type="slidenum">
              <a:rPr lang="es-CR" smtClean="0"/>
              <a:pPr/>
              <a:t>‹Nº›</a:t>
            </a:fld>
            <a:endParaRPr lang="es-C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CR"/>
          </a:p>
        </p:txBody>
      </p:sp>
      <p:sp>
        <p:nvSpPr>
          <p:cNvPr id="3" name="2 Marcador de contenido"/>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R"/>
          </a:p>
        </p:txBody>
      </p:sp>
      <p:sp>
        <p:nvSpPr>
          <p:cNvPr id="4" name="3 Marcador de fecha"/>
          <p:cNvSpPr>
            <a:spLocks noGrp="1"/>
          </p:cNvSpPr>
          <p:nvPr>
            <p:ph type="dt" sz="half" idx="10"/>
          </p:nvPr>
        </p:nvSpPr>
        <p:spPr/>
        <p:txBody>
          <a:bodyPr/>
          <a:lstStyle/>
          <a:p>
            <a:fld id="{F5B8D0E4-DC3D-478A-B385-BD8479318312}" type="datetimeFigureOut">
              <a:rPr lang="es-CR" smtClean="0"/>
              <a:pPr/>
              <a:t>22/7/2019</a:t>
            </a:fld>
            <a:endParaRPr lang="es-CR"/>
          </a:p>
        </p:txBody>
      </p:sp>
      <p:sp>
        <p:nvSpPr>
          <p:cNvPr id="5" name="4 Marcador de pie de página"/>
          <p:cNvSpPr>
            <a:spLocks noGrp="1"/>
          </p:cNvSpPr>
          <p:nvPr>
            <p:ph type="ftr" sz="quarter" idx="11"/>
          </p:nvPr>
        </p:nvSpPr>
        <p:spPr/>
        <p:txBody>
          <a:bodyPr/>
          <a:lstStyle/>
          <a:p>
            <a:endParaRPr lang="es-CR"/>
          </a:p>
        </p:txBody>
      </p:sp>
      <p:sp>
        <p:nvSpPr>
          <p:cNvPr id="6" name="5 Marcador de número de diapositiva"/>
          <p:cNvSpPr>
            <a:spLocks noGrp="1"/>
          </p:cNvSpPr>
          <p:nvPr>
            <p:ph type="sldNum" sz="quarter" idx="12"/>
          </p:nvPr>
        </p:nvSpPr>
        <p:spPr/>
        <p:txBody>
          <a:bodyPr/>
          <a:lstStyle/>
          <a:p>
            <a:fld id="{BA7805B5-F71D-4A16-8515-3CD5BE05FD70}" type="slidenum">
              <a:rPr lang="es-CR" smtClean="0"/>
              <a:pPr/>
              <a:t>‹Nº›</a:t>
            </a:fld>
            <a:endParaRPr lang="es-C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a:t>Haga clic para modificar el estilo de título del patrón</a:t>
            </a:r>
            <a:endParaRPr lang="es-CR"/>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3 Marcador de fecha"/>
          <p:cNvSpPr>
            <a:spLocks noGrp="1"/>
          </p:cNvSpPr>
          <p:nvPr>
            <p:ph type="dt" sz="half" idx="10"/>
          </p:nvPr>
        </p:nvSpPr>
        <p:spPr/>
        <p:txBody>
          <a:bodyPr/>
          <a:lstStyle/>
          <a:p>
            <a:fld id="{F5B8D0E4-DC3D-478A-B385-BD8479318312}" type="datetimeFigureOut">
              <a:rPr lang="es-CR" smtClean="0"/>
              <a:pPr/>
              <a:t>22/7/2019</a:t>
            </a:fld>
            <a:endParaRPr lang="es-CR"/>
          </a:p>
        </p:txBody>
      </p:sp>
      <p:sp>
        <p:nvSpPr>
          <p:cNvPr id="5" name="4 Marcador de pie de página"/>
          <p:cNvSpPr>
            <a:spLocks noGrp="1"/>
          </p:cNvSpPr>
          <p:nvPr>
            <p:ph type="ftr" sz="quarter" idx="11"/>
          </p:nvPr>
        </p:nvSpPr>
        <p:spPr/>
        <p:txBody>
          <a:bodyPr/>
          <a:lstStyle/>
          <a:p>
            <a:endParaRPr lang="es-CR"/>
          </a:p>
        </p:txBody>
      </p:sp>
      <p:sp>
        <p:nvSpPr>
          <p:cNvPr id="6" name="5 Marcador de número de diapositiva"/>
          <p:cNvSpPr>
            <a:spLocks noGrp="1"/>
          </p:cNvSpPr>
          <p:nvPr>
            <p:ph type="sldNum" sz="quarter" idx="12"/>
          </p:nvPr>
        </p:nvSpPr>
        <p:spPr/>
        <p:txBody>
          <a:bodyPr/>
          <a:lstStyle/>
          <a:p>
            <a:fld id="{BA7805B5-F71D-4A16-8515-3CD5BE05FD70}" type="slidenum">
              <a:rPr lang="es-CR" smtClean="0"/>
              <a:pPr/>
              <a:t>‹Nº›</a:t>
            </a:fld>
            <a:endParaRPr lang="es-C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CR"/>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R"/>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R"/>
          </a:p>
        </p:txBody>
      </p:sp>
      <p:sp>
        <p:nvSpPr>
          <p:cNvPr id="5" name="4 Marcador de fecha"/>
          <p:cNvSpPr>
            <a:spLocks noGrp="1"/>
          </p:cNvSpPr>
          <p:nvPr>
            <p:ph type="dt" sz="half" idx="10"/>
          </p:nvPr>
        </p:nvSpPr>
        <p:spPr/>
        <p:txBody>
          <a:bodyPr/>
          <a:lstStyle/>
          <a:p>
            <a:fld id="{F5B8D0E4-DC3D-478A-B385-BD8479318312}" type="datetimeFigureOut">
              <a:rPr lang="es-CR" smtClean="0"/>
              <a:pPr/>
              <a:t>22/7/2019</a:t>
            </a:fld>
            <a:endParaRPr lang="es-CR"/>
          </a:p>
        </p:txBody>
      </p:sp>
      <p:sp>
        <p:nvSpPr>
          <p:cNvPr id="6" name="5 Marcador de pie de página"/>
          <p:cNvSpPr>
            <a:spLocks noGrp="1"/>
          </p:cNvSpPr>
          <p:nvPr>
            <p:ph type="ftr" sz="quarter" idx="11"/>
          </p:nvPr>
        </p:nvSpPr>
        <p:spPr/>
        <p:txBody>
          <a:bodyPr/>
          <a:lstStyle/>
          <a:p>
            <a:endParaRPr lang="es-CR"/>
          </a:p>
        </p:txBody>
      </p:sp>
      <p:sp>
        <p:nvSpPr>
          <p:cNvPr id="7" name="6 Marcador de número de diapositiva"/>
          <p:cNvSpPr>
            <a:spLocks noGrp="1"/>
          </p:cNvSpPr>
          <p:nvPr>
            <p:ph type="sldNum" sz="quarter" idx="12"/>
          </p:nvPr>
        </p:nvSpPr>
        <p:spPr/>
        <p:txBody>
          <a:bodyPr/>
          <a:lstStyle/>
          <a:p>
            <a:fld id="{BA7805B5-F71D-4A16-8515-3CD5BE05FD70}" type="slidenum">
              <a:rPr lang="es-CR" smtClean="0"/>
              <a:pPr/>
              <a:t>‹Nº›</a:t>
            </a:fld>
            <a:endParaRPr lang="es-C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a:t>Haga clic para modificar el estilo de título del patrón</a:t>
            </a:r>
            <a:endParaRPr lang="es-CR"/>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R"/>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R"/>
          </a:p>
        </p:txBody>
      </p:sp>
      <p:sp>
        <p:nvSpPr>
          <p:cNvPr id="7" name="6 Marcador de fecha"/>
          <p:cNvSpPr>
            <a:spLocks noGrp="1"/>
          </p:cNvSpPr>
          <p:nvPr>
            <p:ph type="dt" sz="half" idx="10"/>
          </p:nvPr>
        </p:nvSpPr>
        <p:spPr/>
        <p:txBody>
          <a:bodyPr/>
          <a:lstStyle/>
          <a:p>
            <a:fld id="{F5B8D0E4-DC3D-478A-B385-BD8479318312}" type="datetimeFigureOut">
              <a:rPr lang="es-CR" smtClean="0"/>
              <a:pPr/>
              <a:t>22/7/2019</a:t>
            </a:fld>
            <a:endParaRPr lang="es-CR"/>
          </a:p>
        </p:txBody>
      </p:sp>
      <p:sp>
        <p:nvSpPr>
          <p:cNvPr id="8" name="7 Marcador de pie de página"/>
          <p:cNvSpPr>
            <a:spLocks noGrp="1"/>
          </p:cNvSpPr>
          <p:nvPr>
            <p:ph type="ftr" sz="quarter" idx="11"/>
          </p:nvPr>
        </p:nvSpPr>
        <p:spPr/>
        <p:txBody>
          <a:bodyPr/>
          <a:lstStyle/>
          <a:p>
            <a:endParaRPr lang="es-CR"/>
          </a:p>
        </p:txBody>
      </p:sp>
      <p:sp>
        <p:nvSpPr>
          <p:cNvPr id="9" name="8 Marcador de número de diapositiva"/>
          <p:cNvSpPr>
            <a:spLocks noGrp="1"/>
          </p:cNvSpPr>
          <p:nvPr>
            <p:ph type="sldNum" sz="quarter" idx="12"/>
          </p:nvPr>
        </p:nvSpPr>
        <p:spPr/>
        <p:txBody>
          <a:bodyPr/>
          <a:lstStyle/>
          <a:p>
            <a:fld id="{BA7805B5-F71D-4A16-8515-3CD5BE05FD70}" type="slidenum">
              <a:rPr lang="es-CR" smtClean="0"/>
              <a:pPr/>
              <a:t>‹Nº›</a:t>
            </a:fld>
            <a:endParaRPr lang="es-C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CR"/>
          </a:p>
        </p:txBody>
      </p:sp>
      <p:sp>
        <p:nvSpPr>
          <p:cNvPr id="3" name="2 Marcador de fecha"/>
          <p:cNvSpPr>
            <a:spLocks noGrp="1"/>
          </p:cNvSpPr>
          <p:nvPr>
            <p:ph type="dt" sz="half" idx="10"/>
          </p:nvPr>
        </p:nvSpPr>
        <p:spPr/>
        <p:txBody>
          <a:bodyPr/>
          <a:lstStyle/>
          <a:p>
            <a:fld id="{F5B8D0E4-DC3D-478A-B385-BD8479318312}" type="datetimeFigureOut">
              <a:rPr lang="es-CR" smtClean="0"/>
              <a:pPr/>
              <a:t>22/7/2019</a:t>
            </a:fld>
            <a:endParaRPr lang="es-CR"/>
          </a:p>
        </p:txBody>
      </p:sp>
      <p:sp>
        <p:nvSpPr>
          <p:cNvPr id="4" name="3 Marcador de pie de página"/>
          <p:cNvSpPr>
            <a:spLocks noGrp="1"/>
          </p:cNvSpPr>
          <p:nvPr>
            <p:ph type="ftr" sz="quarter" idx="11"/>
          </p:nvPr>
        </p:nvSpPr>
        <p:spPr/>
        <p:txBody>
          <a:bodyPr/>
          <a:lstStyle/>
          <a:p>
            <a:endParaRPr lang="es-CR"/>
          </a:p>
        </p:txBody>
      </p:sp>
      <p:sp>
        <p:nvSpPr>
          <p:cNvPr id="5" name="4 Marcador de número de diapositiva"/>
          <p:cNvSpPr>
            <a:spLocks noGrp="1"/>
          </p:cNvSpPr>
          <p:nvPr>
            <p:ph type="sldNum" sz="quarter" idx="12"/>
          </p:nvPr>
        </p:nvSpPr>
        <p:spPr/>
        <p:txBody>
          <a:bodyPr/>
          <a:lstStyle/>
          <a:p>
            <a:fld id="{BA7805B5-F71D-4A16-8515-3CD5BE05FD70}" type="slidenum">
              <a:rPr lang="es-CR" smtClean="0"/>
              <a:pPr/>
              <a:t>‹Nº›</a:t>
            </a:fld>
            <a:endParaRPr lang="es-C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F5B8D0E4-DC3D-478A-B385-BD8479318312}" type="datetimeFigureOut">
              <a:rPr lang="es-CR" smtClean="0"/>
              <a:pPr/>
              <a:t>22/7/2019</a:t>
            </a:fld>
            <a:endParaRPr lang="es-CR"/>
          </a:p>
        </p:txBody>
      </p:sp>
      <p:sp>
        <p:nvSpPr>
          <p:cNvPr id="3" name="2 Marcador de pie de página"/>
          <p:cNvSpPr>
            <a:spLocks noGrp="1"/>
          </p:cNvSpPr>
          <p:nvPr>
            <p:ph type="ftr" sz="quarter" idx="11"/>
          </p:nvPr>
        </p:nvSpPr>
        <p:spPr/>
        <p:txBody>
          <a:bodyPr/>
          <a:lstStyle/>
          <a:p>
            <a:endParaRPr lang="es-CR"/>
          </a:p>
        </p:txBody>
      </p:sp>
      <p:sp>
        <p:nvSpPr>
          <p:cNvPr id="4" name="3 Marcador de número de diapositiva"/>
          <p:cNvSpPr>
            <a:spLocks noGrp="1"/>
          </p:cNvSpPr>
          <p:nvPr>
            <p:ph type="sldNum" sz="quarter" idx="12"/>
          </p:nvPr>
        </p:nvSpPr>
        <p:spPr/>
        <p:txBody>
          <a:bodyPr/>
          <a:lstStyle/>
          <a:p>
            <a:fld id="{BA7805B5-F71D-4A16-8515-3CD5BE05FD70}" type="slidenum">
              <a:rPr lang="es-CR" smtClean="0"/>
              <a:pPr/>
              <a:t>‹Nº›</a:t>
            </a:fld>
            <a:endParaRPr lang="es-C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a:t>Haga clic para modificar el estilo de título del patrón</a:t>
            </a:r>
            <a:endParaRPr lang="es-CR"/>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R"/>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4 Marcador de fecha"/>
          <p:cNvSpPr>
            <a:spLocks noGrp="1"/>
          </p:cNvSpPr>
          <p:nvPr>
            <p:ph type="dt" sz="half" idx="10"/>
          </p:nvPr>
        </p:nvSpPr>
        <p:spPr/>
        <p:txBody>
          <a:bodyPr/>
          <a:lstStyle/>
          <a:p>
            <a:fld id="{F5B8D0E4-DC3D-478A-B385-BD8479318312}" type="datetimeFigureOut">
              <a:rPr lang="es-CR" smtClean="0"/>
              <a:pPr/>
              <a:t>22/7/2019</a:t>
            </a:fld>
            <a:endParaRPr lang="es-CR"/>
          </a:p>
        </p:txBody>
      </p:sp>
      <p:sp>
        <p:nvSpPr>
          <p:cNvPr id="6" name="5 Marcador de pie de página"/>
          <p:cNvSpPr>
            <a:spLocks noGrp="1"/>
          </p:cNvSpPr>
          <p:nvPr>
            <p:ph type="ftr" sz="quarter" idx="11"/>
          </p:nvPr>
        </p:nvSpPr>
        <p:spPr/>
        <p:txBody>
          <a:bodyPr/>
          <a:lstStyle/>
          <a:p>
            <a:endParaRPr lang="es-CR"/>
          </a:p>
        </p:txBody>
      </p:sp>
      <p:sp>
        <p:nvSpPr>
          <p:cNvPr id="7" name="6 Marcador de número de diapositiva"/>
          <p:cNvSpPr>
            <a:spLocks noGrp="1"/>
          </p:cNvSpPr>
          <p:nvPr>
            <p:ph type="sldNum" sz="quarter" idx="12"/>
          </p:nvPr>
        </p:nvSpPr>
        <p:spPr/>
        <p:txBody>
          <a:bodyPr/>
          <a:lstStyle/>
          <a:p>
            <a:fld id="{BA7805B5-F71D-4A16-8515-3CD5BE05FD70}" type="slidenum">
              <a:rPr lang="es-CR" smtClean="0"/>
              <a:pPr/>
              <a:t>‹Nº›</a:t>
            </a:fld>
            <a:endParaRPr lang="es-C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a:t>Haga clic para modificar el estilo de título del patrón</a:t>
            </a:r>
            <a:endParaRPr lang="es-CR"/>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CR"/>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4 Marcador de fecha"/>
          <p:cNvSpPr>
            <a:spLocks noGrp="1"/>
          </p:cNvSpPr>
          <p:nvPr>
            <p:ph type="dt" sz="half" idx="10"/>
          </p:nvPr>
        </p:nvSpPr>
        <p:spPr/>
        <p:txBody>
          <a:bodyPr/>
          <a:lstStyle/>
          <a:p>
            <a:fld id="{F5B8D0E4-DC3D-478A-B385-BD8479318312}" type="datetimeFigureOut">
              <a:rPr lang="es-CR" smtClean="0"/>
              <a:pPr/>
              <a:t>22/7/2019</a:t>
            </a:fld>
            <a:endParaRPr lang="es-CR"/>
          </a:p>
        </p:txBody>
      </p:sp>
      <p:sp>
        <p:nvSpPr>
          <p:cNvPr id="6" name="5 Marcador de pie de página"/>
          <p:cNvSpPr>
            <a:spLocks noGrp="1"/>
          </p:cNvSpPr>
          <p:nvPr>
            <p:ph type="ftr" sz="quarter" idx="11"/>
          </p:nvPr>
        </p:nvSpPr>
        <p:spPr/>
        <p:txBody>
          <a:bodyPr/>
          <a:lstStyle/>
          <a:p>
            <a:endParaRPr lang="es-CR"/>
          </a:p>
        </p:txBody>
      </p:sp>
      <p:sp>
        <p:nvSpPr>
          <p:cNvPr id="7" name="6 Marcador de número de diapositiva"/>
          <p:cNvSpPr>
            <a:spLocks noGrp="1"/>
          </p:cNvSpPr>
          <p:nvPr>
            <p:ph type="sldNum" sz="quarter" idx="12"/>
          </p:nvPr>
        </p:nvSpPr>
        <p:spPr/>
        <p:txBody>
          <a:bodyPr/>
          <a:lstStyle/>
          <a:p>
            <a:fld id="{BA7805B5-F71D-4A16-8515-3CD5BE05FD70}" type="slidenum">
              <a:rPr lang="es-CR" smtClean="0"/>
              <a:pPr/>
              <a:t>‹Nº›</a:t>
            </a:fld>
            <a:endParaRPr lang="es-C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a:t>Haga clic para modificar el estilo de título del patrón</a:t>
            </a:r>
            <a:endParaRPr lang="es-CR"/>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R"/>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5B8D0E4-DC3D-478A-B385-BD8479318312}" type="datetimeFigureOut">
              <a:rPr lang="es-CR" smtClean="0"/>
              <a:pPr/>
              <a:t>22/7/2019</a:t>
            </a:fld>
            <a:endParaRPr lang="es-CR"/>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CR"/>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A7805B5-F71D-4A16-8515-3CD5BE05FD70}" type="slidenum">
              <a:rPr lang="es-CR" smtClean="0"/>
              <a:pPr/>
              <a:t>‹Nº›</a:t>
            </a:fld>
            <a:endParaRPr lang="es-C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C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4632" cy="2234679"/>
          </a:xfrm>
        </p:spPr>
        <p:txBody>
          <a:bodyPr>
            <a:normAutofit fontScale="90000"/>
          </a:bodyPr>
          <a:lstStyle/>
          <a:p>
            <a:r>
              <a:rPr lang="es-CR" sz="2700" b="1" dirty="0"/>
              <a:t>UNIVERSIDAD PARA LA COOPERACION INTERNACIONAL</a:t>
            </a:r>
            <a:br>
              <a:rPr lang="es-CR" sz="2700" dirty="0"/>
            </a:br>
            <a:r>
              <a:rPr lang="es-CR" sz="2700" b="1" dirty="0"/>
              <a:t>FACULTAD DE DERECHO</a:t>
            </a:r>
            <a:br>
              <a:rPr lang="es-CR" sz="2700" dirty="0"/>
            </a:br>
            <a:r>
              <a:rPr lang="es-CR" sz="2700" b="1" dirty="0"/>
              <a:t>MAESTRIA EN ASESORÍA FISCAL</a:t>
            </a:r>
            <a:br>
              <a:rPr lang="es-CR" sz="2700" dirty="0"/>
            </a:br>
            <a:r>
              <a:rPr lang="es-CR" sz="2700" b="1" dirty="0"/>
              <a:t>CATEDRA DE CONTABILIDAD TRIBUTARIA y PLANIFICACION</a:t>
            </a:r>
            <a:br>
              <a:rPr lang="es-CR" sz="2700" b="1" dirty="0"/>
            </a:br>
            <a:br>
              <a:rPr lang="es-CR" sz="2700" b="1" dirty="0"/>
            </a:br>
            <a:r>
              <a:rPr lang="es-CR" sz="2700" b="1" dirty="0"/>
              <a:t>III y IV</a:t>
            </a:r>
            <a:br>
              <a:rPr lang="es-CR" dirty="0"/>
            </a:br>
            <a:endParaRPr lang="es-CR" dirty="0"/>
          </a:p>
        </p:txBody>
      </p:sp>
      <p:pic>
        <p:nvPicPr>
          <p:cNvPr id="4" name="0 Imagen" descr="Logo UCI Color.jpg"/>
          <p:cNvPicPr/>
          <p:nvPr/>
        </p:nvPicPr>
        <p:blipFill>
          <a:blip r:embed="rId2" cstate="print"/>
          <a:stretch>
            <a:fillRect/>
          </a:stretch>
        </p:blipFill>
        <p:spPr>
          <a:xfrm>
            <a:off x="3419872" y="332656"/>
            <a:ext cx="2088232" cy="936104"/>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R" dirty="0"/>
              <a:t>NIC 18</a:t>
            </a:r>
          </a:p>
        </p:txBody>
      </p:sp>
      <p:sp>
        <p:nvSpPr>
          <p:cNvPr id="3" name="2 Marcador de contenido"/>
          <p:cNvSpPr>
            <a:spLocks noGrp="1"/>
          </p:cNvSpPr>
          <p:nvPr>
            <p:ph idx="1"/>
          </p:nvPr>
        </p:nvSpPr>
        <p:spPr>
          <a:xfrm>
            <a:off x="457200" y="1268760"/>
            <a:ext cx="8219256" cy="4857403"/>
          </a:xfrm>
        </p:spPr>
        <p:txBody>
          <a:bodyPr>
            <a:normAutofit/>
          </a:bodyPr>
          <a:lstStyle/>
          <a:p>
            <a:r>
              <a:rPr lang="es-CR" sz="2400" b="1" dirty="0"/>
              <a:t>Identificación de la transacción</a:t>
            </a:r>
          </a:p>
          <a:p>
            <a:pPr algn="just">
              <a:buNone/>
            </a:pPr>
            <a:r>
              <a:rPr lang="es-CR" sz="2400" dirty="0"/>
              <a:t>	Por ejemplo, cuando el precio de venta de un producto incluye una cantidad identificable a cambio de algún servicio futuro, tal importe se diferirá y reconocerá como ingreso de actividades ordinarias en el intervalo de tiempo durante el que tal servicio será ejecutado. A la inversa, el criterio de reconocimiento será de aplicación a dos o más transacciones, conjuntamente, cuando las mismas estén ligadas de manera que el efecto comercial no pueda ser entendido sin referencia al conjunto completo de transacciones.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39552" y="0"/>
            <a:ext cx="8219256" cy="778098"/>
          </a:xfrm>
        </p:spPr>
        <p:txBody>
          <a:bodyPr/>
          <a:lstStyle/>
          <a:p>
            <a:r>
              <a:rPr lang="es-CR" dirty="0"/>
              <a:t>NIC 18</a:t>
            </a:r>
          </a:p>
        </p:txBody>
      </p:sp>
      <p:sp>
        <p:nvSpPr>
          <p:cNvPr id="3" name="2 Marcador de contenido"/>
          <p:cNvSpPr>
            <a:spLocks noGrp="1"/>
          </p:cNvSpPr>
          <p:nvPr>
            <p:ph idx="1"/>
          </p:nvPr>
        </p:nvSpPr>
        <p:spPr>
          <a:xfrm>
            <a:off x="457200" y="836712"/>
            <a:ext cx="8219256" cy="5289451"/>
          </a:xfrm>
        </p:spPr>
        <p:txBody>
          <a:bodyPr>
            <a:normAutofit fontScale="77500" lnSpcReduction="20000"/>
          </a:bodyPr>
          <a:lstStyle/>
          <a:p>
            <a:pPr>
              <a:buNone/>
            </a:pPr>
            <a:r>
              <a:rPr lang="es-CR" sz="2400" dirty="0"/>
              <a:t>Venta de bienes	</a:t>
            </a:r>
          </a:p>
          <a:p>
            <a:pPr>
              <a:buNone/>
            </a:pPr>
            <a:r>
              <a:rPr lang="es-CR" sz="2400" dirty="0"/>
              <a:t>Los ingresos de actividades ordinarias procedentes de la venta de bienes deben ser reconocidos y registrados en los estados financieros cuando se cumplen todas y cada una de las siguientes condiciones: </a:t>
            </a:r>
          </a:p>
          <a:p>
            <a:pPr>
              <a:buNone/>
            </a:pPr>
            <a:r>
              <a:rPr lang="es-CR" sz="2400" dirty="0"/>
              <a:t>(a) la entidad ha transferido al comprador los riesgos y ventajas, de tipo significativo, derivados de la propiedad de los bienes; </a:t>
            </a:r>
          </a:p>
          <a:p>
            <a:pPr>
              <a:buNone/>
            </a:pPr>
            <a:r>
              <a:rPr lang="es-CR" sz="2400" dirty="0"/>
              <a:t>(b) la entidad no conserva para sí ninguna implicación en la gestión corriente de los bienes vendidos, en el grado usualmente asociado con la propiedad, ni retiene el control efectivo sobre los mismos; </a:t>
            </a:r>
          </a:p>
          <a:p>
            <a:pPr>
              <a:buNone/>
            </a:pPr>
            <a:r>
              <a:rPr lang="es-CR" sz="2400" dirty="0"/>
              <a:t>(c) el importe de los ingresos de actividades ordinarias puede medirse con fiabilidad; </a:t>
            </a:r>
          </a:p>
          <a:p>
            <a:pPr>
              <a:buNone/>
            </a:pPr>
            <a:r>
              <a:rPr lang="es-CR" sz="2400" dirty="0"/>
              <a:t>(d) es probable que la entidad reciba los beneficios económicos asociados con la transacción; y </a:t>
            </a:r>
          </a:p>
          <a:p>
            <a:pPr>
              <a:buNone/>
            </a:pPr>
            <a:r>
              <a:rPr lang="es-CR" sz="2400" dirty="0"/>
              <a:t>(e) los costos incurridos, o por incurrir, en relación con la transacción pueden ser medidos con fiabilidad.</a:t>
            </a:r>
          </a:p>
          <a:p>
            <a:pPr>
              <a:buNone/>
            </a:pPr>
            <a:r>
              <a:rPr lang="es-CR" sz="2400" b="1" dirty="0"/>
              <a:t>En servicios</a:t>
            </a:r>
          </a:p>
          <a:p>
            <a:pPr algn="just"/>
            <a:r>
              <a:rPr lang="es-CR" sz="2400" b="1" dirty="0"/>
              <a:t>Cuando el resultado de una transacción, que implique la prestación de servicios, no pueda ser estimado de forma fiable, los ingresos de actividades ordinarias  correspondientes deben ser reconocidos como tales sólo en la cuantía de los gastos reconocidos que se consideren recuperables.</a:t>
            </a:r>
            <a:endParaRPr lang="es-CR" sz="2400"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39552" y="0"/>
            <a:ext cx="8219256" cy="778098"/>
          </a:xfrm>
        </p:spPr>
        <p:txBody>
          <a:bodyPr/>
          <a:lstStyle/>
          <a:p>
            <a:r>
              <a:rPr lang="es-CR" dirty="0"/>
              <a:t>NIC 18</a:t>
            </a:r>
          </a:p>
        </p:txBody>
      </p:sp>
      <p:sp>
        <p:nvSpPr>
          <p:cNvPr id="3" name="2 Marcador de contenido"/>
          <p:cNvSpPr>
            <a:spLocks noGrp="1"/>
          </p:cNvSpPr>
          <p:nvPr>
            <p:ph idx="1"/>
          </p:nvPr>
        </p:nvSpPr>
        <p:spPr>
          <a:xfrm>
            <a:off x="457200" y="836712"/>
            <a:ext cx="8219256" cy="5289451"/>
          </a:xfrm>
        </p:spPr>
        <p:txBody>
          <a:bodyPr>
            <a:normAutofit/>
          </a:bodyPr>
          <a:lstStyle/>
          <a:p>
            <a:pPr>
              <a:buNone/>
            </a:pPr>
            <a:r>
              <a:rPr lang="es-CR" sz="2400" b="1" dirty="0"/>
              <a:t>Intereses, dividendos y regalías deben reconocerse de acuerdo a las siguientes bases:</a:t>
            </a:r>
          </a:p>
          <a:p>
            <a:pPr>
              <a:buNone/>
            </a:pPr>
            <a:endParaRPr lang="es-CR" sz="2400" dirty="0"/>
          </a:p>
          <a:p>
            <a:pPr algn="just">
              <a:buNone/>
            </a:pPr>
            <a:r>
              <a:rPr lang="es-CR" sz="2400" dirty="0"/>
              <a:t>	a) los intereses deberán reconocerse utilizando el método del tipo de interés efectivo, como se establece en la NIC 39, párrafos 9 y GA5 a GA8;</a:t>
            </a:r>
          </a:p>
          <a:p>
            <a:pPr algn="just">
              <a:buNone/>
            </a:pPr>
            <a:r>
              <a:rPr lang="es-CR" sz="2400" dirty="0"/>
              <a:t>	(b) las regalías deben ser reconocidas utilizando la base de acumulación (o devengo) de acuerdo con la sustancia del acuerdo en que se basan; y </a:t>
            </a:r>
          </a:p>
          <a:p>
            <a:pPr algn="just">
              <a:buNone/>
            </a:pPr>
            <a:r>
              <a:rPr lang="es-CR" sz="2400" dirty="0"/>
              <a:t>	(c) los dividendos deben reconocerse cuando se establezca el derecho a recibirlos por parte del accionista.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ctrTitle"/>
          </p:nvPr>
        </p:nvSpPr>
        <p:spPr/>
        <p:txBody>
          <a:bodyPr/>
          <a:lstStyle/>
          <a:p>
            <a:r>
              <a:rPr lang="es-MX" dirty="0"/>
              <a:t>NIC 23 Costos por préstamos</a:t>
            </a:r>
            <a:endParaRPr lang="es-E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CR" b="1" dirty="0"/>
              <a:t>Principio básico</a:t>
            </a:r>
            <a:br>
              <a:rPr lang="es-CR" b="1" dirty="0"/>
            </a:br>
            <a:endParaRPr lang="es-CR" dirty="0"/>
          </a:p>
        </p:txBody>
      </p:sp>
      <p:sp>
        <p:nvSpPr>
          <p:cNvPr id="3" name="2 Marcador de contenido"/>
          <p:cNvSpPr>
            <a:spLocks noGrp="1"/>
          </p:cNvSpPr>
          <p:nvPr>
            <p:ph idx="1"/>
          </p:nvPr>
        </p:nvSpPr>
        <p:spPr/>
        <p:txBody>
          <a:bodyPr/>
          <a:lstStyle/>
          <a:p>
            <a:pPr algn="just">
              <a:buNone/>
            </a:pPr>
            <a:r>
              <a:rPr lang="es-CR" b="1" dirty="0"/>
              <a:t>	Los costos por préstamos que sean directamente atribuibles a la adquisición, construcción o producción de un activo apto forman parte del costo de dichos activos. Los demás costos por préstamos se reconocen como gastos.</a:t>
            </a:r>
            <a:endParaRPr lang="es-CR"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CR" b="1" dirty="0"/>
              <a:t>NIC 23</a:t>
            </a:r>
            <a:br>
              <a:rPr lang="es-CR" b="1" dirty="0"/>
            </a:br>
            <a:endParaRPr lang="es-CR" dirty="0"/>
          </a:p>
        </p:txBody>
      </p:sp>
      <p:sp>
        <p:nvSpPr>
          <p:cNvPr id="3" name="2 Marcador de contenido"/>
          <p:cNvSpPr>
            <a:spLocks noGrp="1"/>
          </p:cNvSpPr>
          <p:nvPr>
            <p:ph idx="1"/>
          </p:nvPr>
        </p:nvSpPr>
        <p:spPr/>
        <p:txBody>
          <a:bodyPr>
            <a:normAutofit lnSpcReduction="10000"/>
          </a:bodyPr>
          <a:lstStyle/>
          <a:p>
            <a:pPr algn="just">
              <a:buNone/>
            </a:pPr>
            <a:r>
              <a:rPr lang="es-CR" dirty="0"/>
              <a:t>	No se requiere que una entidad aplique esta Norma a los costos por préstamos directamente atribuibles a la adquisición, construcción o producción de: </a:t>
            </a:r>
          </a:p>
          <a:p>
            <a:pPr algn="just">
              <a:buNone/>
            </a:pPr>
            <a:r>
              <a:rPr lang="es-CR" dirty="0"/>
              <a:t>	(a) un activo apto medido al valor razonable, como por ejemplo, un activo biológico; o </a:t>
            </a:r>
          </a:p>
          <a:p>
            <a:pPr algn="just">
              <a:buNone/>
            </a:pPr>
            <a:r>
              <a:rPr lang="es-CR" dirty="0"/>
              <a:t>	(b) inventarios que sean manufacturados, o producidos de cualquier otra forma, en grandes cantidades de forma repetitiva.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CR" b="1" dirty="0"/>
              <a:t>NIC 23 Definiciones</a:t>
            </a:r>
            <a:br>
              <a:rPr lang="es-CR" b="1" dirty="0"/>
            </a:br>
            <a:endParaRPr lang="es-CR" dirty="0"/>
          </a:p>
        </p:txBody>
      </p:sp>
      <p:sp>
        <p:nvSpPr>
          <p:cNvPr id="3" name="2 Marcador de contenido"/>
          <p:cNvSpPr>
            <a:spLocks noGrp="1"/>
          </p:cNvSpPr>
          <p:nvPr>
            <p:ph idx="1"/>
          </p:nvPr>
        </p:nvSpPr>
        <p:spPr>
          <a:xfrm>
            <a:off x="457200" y="908720"/>
            <a:ext cx="8147248" cy="5217443"/>
          </a:xfrm>
        </p:spPr>
        <p:txBody>
          <a:bodyPr>
            <a:normAutofit fontScale="70000" lnSpcReduction="20000"/>
          </a:bodyPr>
          <a:lstStyle/>
          <a:p>
            <a:pPr algn="just"/>
            <a:r>
              <a:rPr lang="es-CR" b="1" dirty="0"/>
              <a:t>Esta Norma utiliza los siguientes términos con un significado que a continuación se especifica:</a:t>
            </a:r>
          </a:p>
          <a:p>
            <a:pPr algn="just"/>
            <a:r>
              <a:rPr lang="es-CR" b="1" dirty="0"/>
              <a:t>Son </a:t>
            </a:r>
            <a:r>
              <a:rPr lang="es-CR" b="1" i="1" dirty="0"/>
              <a:t>costos por préstamos los intereses y otros costos en los que la entidad </a:t>
            </a:r>
            <a:r>
              <a:rPr lang="es-CR" b="1" dirty="0"/>
              <a:t>incurre, que están relacionados con los fondos que ha tomado prestados.  </a:t>
            </a:r>
          </a:p>
          <a:p>
            <a:pPr algn="just"/>
            <a:r>
              <a:rPr lang="es-CR" b="1" dirty="0"/>
              <a:t>Un </a:t>
            </a:r>
            <a:r>
              <a:rPr lang="es-CR" b="1" i="1" dirty="0"/>
              <a:t>activo apto es aquel que requiere, necesariamente, de un periodo </a:t>
            </a:r>
            <a:r>
              <a:rPr lang="es-CR" b="1" dirty="0"/>
              <a:t>sustancial antes de estar listo para el uso al que está destinado o para la venta.</a:t>
            </a:r>
          </a:p>
          <a:p>
            <a:pPr algn="just"/>
            <a:r>
              <a:rPr lang="es-CR" dirty="0"/>
              <a:t>Los costos por préstamos pueden incluir: </a:t>
            </a:r>
          </a:p>
          <a:p>
            <a:pPr algn="just">
              <a:buNone/>
            </a:pPr>
            <a:r>
              <a:rPr lang="es-CR" dirty="0"/>
              <a:t>	(a) el gasto por intereses calculado utilizando el método de la tasa de interés efectiva de la forma descrita en la NIC 39 </a:t>
            </a:r>
            <a:r>
              <a:rPr lang="es-CR" i="1" dirty="0"/>
              <a:t>Instrumentos Financieros</a:t>
            </a:r>
          </a:p>
          <a:p>
            <a:pPr algn="just"/>
            <a:r>
              <a:rPr lang="es-CR" dirty="0"/>
              <a:t>(d) las cargas financieras relativas a los arrendamientos financieros reconocidos de acuerdo con la NIC 17 </a:t>
            </a:r>
            <a:r>
              <a:rPr lang="es-CR" i="1" dirty="0"/>
              <a:t>Arrendamientos; y </a:t>
            </a:r>
            <a:r>
              <a:rPr lang="es-CR" dirty="0"/>
              <a:t>NIC 23 </a:t>
            </a:r>
          </a:p>
          <a:p>
            <a:pPr algn="just"/>
            <a:r>
              <a:rPr lang="es-CR" dirty="0"/>
              <a:t>(e) las diferencias de cambio procedentes de préstamos en moneda extranjera en la medida en que se consideren como ajustes de los costos por intereses.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CR" b="1" dirty="0"/>
              <a:t>NIC 23</a:t>
            </a:r>
            <a:br>
              <a:rPr lang="es-CR" b="1" dirty="0"/>
            </a:br>
            <a:endParaRPr lang="es-CR" dirty="0"/>
          </a:p>
        </p:txBody>
      </p:sp>
      <p:sp>
        <p:nvSpPr>
          <p:cNvPr id="3" name="2 Marcador de contenido"/>
          <p:cNvSpPr>
            <a:spLocks noGrp="1"/>
          </p:cNvSpPr>
          <p:nvPr>
            <p:ph idx="1"/>
          </p:nvPr>
        </p:nvSpPr>
        <p:spPr>
          <a:xfrm>
            <a:off x="457200" y="908720"/>
            <a:ext cx="8147248" cy="5217443"/>
          </a:xfrm>
        </p:spPr>
        <p:txBody>
          <a:bodyPr>
            <a:normAutofit fontScale="85000" lnSpcReduction="10000"/>
          </a:bodyPr>
          <a:lstStyle/>
          <a:p>
            <a:pPr algn="just"/>
            <a:r>
              <a:rPr lang="es-CR" dirty="0"/>
              <a:t>Dependiendo de las circunstancias, cualquiera de los siguientes podrían ser activos aptos:</a:t>
            </a:r>
          </a:p>
          <a:p>
            <a:pPr algn="just">
              <a:buNone/>
            </a:pPr>
            <a:r>
              <a:rPr lang="es-CR" dirty="0"/>
              <a:t>	(a) inventarios; </a:t>
            </a:r>
          </a:p>
          <a:p>
            <a:pPr algn="just">
              <a:buNone/>
            </a:pPr>
            <a:r>
              <a:rPr lang="es-CR" dirty="0"/>
              <a:t>	(b) fábricas de manufactura;</a:t>
            </a:r>
          </a:p>
          <a:p>
            <a:pPr algn="just">
              <a:buNone/>
            </a:pPr>
            <a:r>
              <a:rPr lang="es-CR" dirty="0"/>
              <a:t>	(c) instalaciones de producción eléctrica;</a:t>
            </a:r>
          </a:p>
          <a:p>
            <a:pPr algn="just">
              <a:buNone/>
            </a:pPr>
            <a:r>
              <a:rPr lang="es-CR" dirty="0"/>
              <a:t>	(d) activos intangibles;</a:t>
            </a:r>
          </a:p>
          <a:p>
            <a:pPr algn="just">
              <a:buNone/>
            </a:pPr>
            <a:r>
              <a:rPr lang="es-CR" dirty="0"/>
              <a:t>	(e) propiedades de inversión.</a:t>
            </a:r>
          </a:p>
          <a:p>
            <a:pPr algn="just"/>
            <a:r>
              <a:rPr lang="es-CR" dirty="0"/>
              <a:t>Los activos financieros, y los inventarios que son manufacturados, o producidos de cualquier otra forma en periodos cortos, no son activos aptos. Los activos que ya están listos para el uso al que se les destina o para su venta no son activos aptos.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CR" b="1" dirty="0"/>
              <a:t>NIC 23</a:t>
            </a:r>
            <a:br>
              <a:rPr lang="es-CR" b="1" dirty="0"/>
            </a:br>
            <a:endParaRPr lang="es-CR" dirty="0"/>
          </a:p>
        </p:txBody>
      </p:sp>
      <p:sp>
        <p:nvSpPr>
          <p:cNvPr id="3" name="2 Marcador de contenido"/>
          <p:cNvSpPr>
            <a:spLocks noGrp="1"/>
          </p:cNvSpPr>
          <p:nvPr>
            <p:ph idx="1"/>
          </p:nvPr>
        </p:nvSpPr>
        <p:spPr>
          <a:xfrm>
            <a:off x="457200" y="908720"/>
            <a:ext cx="8147248" cy="5217443"/>
          </a:xfrm>
        </p:spPr>
        <p:txBody>
          <a:bodyPr>
            <a:normAutofit/>
          </a:bodyPr>
          <a:lstStyle/>
          <a:p>
            <a:pPr algn="just"/>
            <a:r>
              <a:rPr lang="es-CR" dirty="0"/>
              <a:t>Una entidad capitalizará los costos por préstamos que sean directamente atribuibles a la adquisición, construcción o producción de activos aptos, como parte del costo de dichos activos. Una entidad deberá reconocer otros costos por préstamos como un gasto en el periodo en que se haya incurrido en ellos.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CR" b="1" dirty="0"/>
              <a:t>NIC 23</a:t>
            </a:r>
            <a:br>
              <a:rPr lang="es-CR" b="1" dirty="0"/>
            </a:br>
            <a:endParaRPr lang="es-CR" dirty="0"/>
          </a:p>
        </p:txBody>
      </p:sp>
      <p:sp>
        <p:nvSpPr>
          <p:cNvPr id="3" name="2 Marcador de contenido"/>
          <p:cNvSpPr>
            <a:spLocks noGrp="1"/>
          </p:cNvSpPr>
          <p:nvPr>
            <p:ph idx="1"/>
          </p:nvPr>
        </p:nvSpPr>
        <p:spPr>
          <a:xfrm>
            <a:off x="457200" y="908720"/>
            <a:ext cx="8219256" cy="5256584"/>
          </a:xfrm>
        </p:spPr>
        <p:txBody>
          <a:bodyPr>
            <a:normAutofit fontScale="70000" lnSpcReduction="20000"/>
          </a:bodyPr>
          <a:lstStyle/>
          <a:p>
            <a:pPr algn="just">
              <a:buNone/>
            </a:pPr>
            <a:r>
              <a:rPr lang="es-CR" dirty="0"/>
              <a:t>	</a:t>
            </a:r>
            <a:r>
              <a:rPr lang="es-CR" b="1" dirty="0"/>
              <a:t>Inicio de la capitalización</a:t>
            </a:r>
          </a:p>
          <a:p>
            <a:pPr algn="just"/>
            <a:r>
              <a:rPr lang="es-CR" dirty="0"/>
              <a:t>Una entidad comenzará la capitalización de los costos por préstamos como parte de los costos de un activo apto en la fecha de inicio. La fecha de inicio para la capitalización es aquella en que la entidad cumple por primera vez todas y cada una de las siguientes condiciones: </a:t>
            </a:r>
          </a:p>
          <a:p>
            <a:pPr algn="just">
              <a:buNone/>
            </a:pPr>
            <a:r>
              <a:rPr lang="es-CR" dirty="0"/>
              <a:t>	(a) incurre en desembolsos en relación con el activo; </a:t>
            </a:r>
          </a:p>
          <a:p>
            <a:pPr algn="just">
              <a:buNone/>
            </a:pPr>
            <a:r>
              <a:rPr lang="es-CR" dirty="0"/>
              <a:t>	(b) incurre en costos por préstamos; y </a:t>
            </a:r>
          </a:p>
          <a:p>
            <a:pPr algn="just">
              <a:buNone/>
            </a:pPr>
            <a:r>
              <a:rPr lang="es-CR" dirty="0"/>
              <a:t>	(c) lleva a cabo las actividades necesarias para preparar al activo para el uso al que está destinado o para su venta.</a:t>
            </a:r>
          </a:p>
          <a:p>
            <a:pPr algn="just"/>
            <a:endParaRPr lang="es-CR" b="1" dirty="0"/>
          </a:p>
          <a:p>
            <a:pPr algn="just">
              <a:buNone/>
            </a:pPr>
            <a:r>
              <a:rPr lang="es-CR" b="1" dirty="0"/>
              <a:t>	Fin de la capitalización</a:t>
            </a:r>
          </a:p>
          <a:p>
            <a:pPr algn="just"/>
            <a:r>
              <a:rPr lang="es-CR" dirty="0"/>
              <a:t>Una entidad cesará la capitalización de los costos por préstamos cuando se hayan completado todas o prácticamente todas las actividades necesarias para preparar al activo apto para el uso al que va destinado o para su venta.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611560" y="620688"/>
            <a:ext cx="7772400" cy="1470025"/>
          </a:xfrm>
        </p:spPr>
        <p:txBody>
          <a:bodyPr>
            <a:normAutofit/>
          </a:bodyPr>
          <a:lstStyle/>
          <a:p>
            <a:br>
              <a:rPr lang="es-CR" dirty="0"/>
            </a:br>
            <a:endParaRPr lang="es-CR" dirty="0"/>
          </a:p>
        </p:txBody>
      </p:sp>
      <p:sp>
        <p:nvSpPr>
          <p:cNvPr id="3" name="2 Subtítulo"/>
          <p:cNvSpPr>
            <a:spLocks noGrp="1"/>
          </p:cNvSpPr>
          <p:nvPr>
            <p:ph type="subTitle" idx="1"/>
          </p:nvPr>
        </p:nvSpPr>
        <p:spPr>
          <a:xfrm>
            <a:off x="395536" y="980728"/>
            <a:ext cx="8208912" cy="5112568"/>
          </a:xfrm>
        </p:spPr>
        <p:txBody>
          <a:bodyPr>
            <a:normAutofit fontScale="92500"/>
          </a:bodyPr>
          <a:lstStyle/>
          <a:p>
            <a:pPr algn="just"/>
            <a:r>
              <a:rPr lang="es-CR" dirty="0">
                <a:solidFill>
                  <a:schemeClr val="tx1"/>
                </a:solidFill>
              </a:rPr>
              <a:t>NIC 18: Reconocimiento de ingresos. Ingresos recibidos por cuenta de terceros y su aplicación tributaria.</a:t>
            </a:r>
          </a:p>
          <a:p>
            <a:pPr algn="just"/>
            <a:r>
              <a:rPr lang="es-CR" dirty="0">
                <a:solidFill>
                  <a:schemeClr val="tx1"/>
                </a:solidFill>
              </a:rPr>
              <a:t>NIC 23: Capitalización de intereses en activos aptos.</a:t>
            </a:r>
          </a:p>
          <a:p>
            <a:pPr algn="just"/>
            <a:r>
              <a:rPr lang="es-CR" dirty="0">
                <a:solidFill>
                  <a:schemeClr val="tx1"/>
                </a:solidFill>
              </a:rPr>
              <a:t>NIIF 3: Fusiones, tratamiento tributario de la plusvalía y su registro, fusiones inversas, revelación de la fusión en la declaración de renta.</a:t>
            </a:r>
          </a:p>
          <a:p>
            <a:pPr algn="just"/>
            <a:r>
              <a:rPr lang="es-CR" dirty="0">
                <a:solidFill>
                  <a:schemeClr val="tx1"/>
                </a:solidFill>
              </a:rPr>
              <a:t>NIIF 11: Negocios conjuntos. </a:t>
            </a:r>
          </a:p>
          <a:p>
            <a:pPr algn="just"/>
            <a:r>
              <a:rPr lang="es-CR" dirty="0">
                <a:solidFill>
                  <a:schemeClr val="tx1"/>
                </a:solidFill>
              </a:rPr>
              <a:t>NIC 28: Inversiones en asociadas. El método de participación patrimonial.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ctrTitle"/>
          </p:nvPr>
        </p:nvSpPr>
        <p:spPr/>
        <p:txBody>
          <a:bodyPr/>
          <a:lstStyle/>
          <a:p>
            <a:r>
              <a:rPr lang="es-MX" dirty="0"/>
              <a:t>Ventas al costo o por debajo del costo y la NIC 24</a:t>
            </a:r>
            <a:endParaRPr lang="es-ES" dirty="0"/>
          </a:p>
        </p:txBody>
      </p:sp>
      <p:sp>
        <p:nvSpPr>
          <p:cNvPr id="6" name="5 Subtítulo"/>
          <p:cNvSpPr>
            <a:spLocks noGrp="1"/>
          </p:cNvSpPr>
          <p:nvPr>
            <p:ph type="subTitle" idx="1"/>
          </p:nvPr>
        </p:nvSpPr>
        <p:spPr/>
        <p:txBody>
          <a:bodyPr/>
          <a:lstStyle/>
          <a:p>
            <a:endParaRPr lang="es-ES"/>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a:t>La NIC 24</a:t>
            </a:r>
            <a:endParaRPr lang="es-ES" dirty="0"/>
          </a:p>
        </p:txBody>
      </p:sp>
      <p:sp>
        <p:nvSpPr>
          <p:cNvPr id="3" name="2 Marcador de contenido"/>
          <p:cNvSpPr>
            <a:spLocks noGrp="1"/>
          </p:cNvSpPr>
          <p:nvPr>
            <p:ph idx="1"/>
          </p:nvPr>
        </p:nvSpPr>
        <p:spPr>
          <a:xfrm>
            <a:off x="857224" y="1484784"/>
            <a:ext cx="7531200" cy="4801736"/>
          </a:xfrm>
        </p:spPr>
        <p:txBody>
          <a:bodyPr>
            <a:normAutofit/>
          </a:bodyPr>
          <a:lstStyle/>
          <a:p>
            <a:pPr algn="just"/>
            <a:r>
              <a:rPr lang="es-MX" dirty="0"/>
              <a:t>La NIC 24 tiene como objetivo asegurar que los estados financieros contengan la información necesaria para poner de manifiesto la posibilidad de que tanto la posición financiera como el resultado del período puedan haberse visto afectados por la existencia de partes relacionadas, así como por transacciones realizadas y  saldos pendientes con ellas</a:t>
            </a:r>
          </a:p>
          <a:p>
            <a:pPr>
              <a:buNone/>
            </a:pPr>
            <a:endParaRPr lang="es-ES"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a:t>La NIC 24</a:t>
            </a:r>
            <a:endParaRPr lang="es-ES" dirty="0"/>
          </a:p>
        </p:txBody>
      </p:sp>
      <p:sp>
        <p:nvSpPr>
          <p:cNvPr id="3" name="2 Marcador de contenido"/>
          <p:cNvSpPr>
            <a:spLocks noGrp="1"/>
          </p:cNvSpPr>
          <p:nvPr>
            <p:ph idx="1"/>
          </p:nvPr>
        </p:nvSpPr>
        <p:spPr>
          <a:xfrm>
            <a:off x="457200" y="1052736"/>
            <a:ext cx="8291264" cy="5073427"/>
          </a:xfrm>
        </p:spPr>
        <p:txBody>
          <a:bodyPr>
            <a:normAutofit fontScale="92500" lnSpcReduction="20000"/>
          </a:bodyPr>
          <a:lstStyle/>
          <a:p>
            <a:pPr algn="just"/>
            <a:r>
              <a:rPr lang="es-MX" dirty="0"/>
              <a:t>La NIC 24 parte y reconoce el hecho de que las relaciones entre partes relacionadas son una característica normal del comercio y los negocios.</a:t>
            </a:r>
          </a:p>
          <a:p>
            <a:pPr algn="just"/>
            <a:r>
              <a:rPr lang="es-MX" dirty="0"/>
              <a:t>Cita como ejemplo típico el que una entidad que vende bienes a su controladora al precio de costo, podría no hacerlo a este precio si se tratara de un cliente distinto o, bien, las transacciones entre partes relacionadas pueden no realizarse por los mismos importes globales que entre partes sin vinculación alguna.</a:t>
            </a:r>
          </a:p>
          <a:p>
            <a:pPr algn="just"/>
            <a:r>
              <a:rPr lang="es-MX" dirty="0"/>
              <a:t>La NIC 24 establece, entonces, obligaciones de información a revelar sobre dichas transacciones </a:t>
            </a:r>
            <a:endParaRPr lang="es-ES"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normAutofit fontScale="90000"/>
          </a:bodyPr>
          <a:lstStyle/>
          <a:p>
            <a:r>
              <a:rPr lang="es-MX" dirty="0"/>
              <a:t>Enfoques jurídico-tributarios de las ventas al costo o por debajo del costo</a:t>
            </a:r>
            <a:endParaRPr lang="es-ES" dirty="0"/>
          </a:p>
        </p:txBody>
      </p:sp>
      <p:sp>
        <p:nvSpPr>
          <p:cNvPr id="5123" name="Rectangle 3"/>
          <p:cNvSpPr>
            <a:spLocks noGrp="1" noChangeArrowheads="1"/>
          </p:cNvSpPr>
          <p:nvPr>
            <p:ph type="body" idx="1"/>
          </p:nvPr>
        </p:nvSpPr>
        <p:spPr/>
        <p:txBody>
          <a:bodyPr/>
          <a:lstStyle/>
          <a:p>
            <a:r>
              <a:rPr lang="es-MX"/>
              <a:t>Tratándose de partes vinculadas, hay 2 enfoques:</a:t>
            </a:r>
          </a:p>
          <a:p>
            <a:r>
              <a:rPr lang="es-ES"/>
              <a:t>A. Precios de transferencia</a:t>
            </a:r>
          </a:p>
          <a:p>
            <a:r>
              <a:rPr lang="es-ES"/>
              <a:t>B. Aplicación de la base presunta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r>
              <a:rPr lang="es-MX"/>
              <a:t>Precios de transferencia</a:t>
            </a:r>
            <a:endParaRPr lang="es-ES"/>
          </a:p>
        </p:txBody>
      </p:sp>
      <p:sp>
        <p:nvSpPr>
          <p:cNvPr id="6147" name="Rectangle 3"/>
          <p:cNvSpPr>
            <a:spLocks noGrp="1" noChangeArrowheads="1"/>
          </p:cNvSpPr>
          <p:nvPr>
            <p:ph type="body" idx="1"/>
          </p:nvPr>
        </p:nvSpPr>
        <p:spPr/>
        <p:txBody>
          <a:bodyPr>
            <a:normAutofit/>
          </a:bodyPr>
          <a:lstStyle/>
          <a:p>
            <a:pPr algn="just"/>
            <a:r>
              <a:rPr lang="es-MX" dirty="0"/>
              <a:t>Se acepta la realidad de la transacción y su precio, pero se ajusta según un valor teórico o hipotético al que hubieran pactado partes independientes (valor de libre concurrencia o de mercado)</a:t>
            </a:r>
          </a:p>
          <a:p>
            <a:pPr algn="just"/>
            <a:r>
              <a:rPr lang="es-MX" dirty="0"/>
              <a:t>Directriz 20-03 adopta el enfoque, aunque basándose en el art. 8 (realidad económica)</a:t>
            </a:r>
            <a:endParaRPr lang="es-ES"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r>
              <a:rPr lang="es-MX"/>
              <a:t>El enfoque de base presunta</a:t>
            </a:r>
            <a:endParaRPr lang="es-ES"/>
          </a:p>
        </p:txBody>
      </p:sp>
      <p:sp>
        <p:nvSpPr>
          <p:cNvPr id="19459" name="Rectangle 3"/>
          <p:cNvSpPr>
            <a:spLocks noGrp="1" noChangeArrowheads="1"/>
          </p:cNvSpPr>
          <p:nvPr>
            <p:ph type="body" idx="1"/>
          </p:nvPr>
        </p:nvSpPr>
        <p:spPr/>
        <p:txBody>
          <a:bodyPr>
            <a:normAutofit/>
          </a:bodyPr>
          <a:lstStyle/>
          <a:p>
            <a:pPr algn="just"/>
            <a:r>
              <a:rPr lang="es-MX" sz="2800" dirty="0"/>
              <a:t>Tanto la Administración como el Tribunal Fiscal han aplicado el enfoque de base presunta, que es distinto:</a:t>
            </a:r>
          </a:p>
          <a:p>
            <a:pPr algn="just"/>
            <a:r>
              <a:rPr lang="es-MX" sz="2800" dirty="0"/>
              <a:t>Se parte de que lo declarado no es real, que hay renta oculta, y se trata de llegar a la renta real a través de indicios</a:t>
            </a:r>
          </a:p>
          <a:p>
            <a:pPr algn="just"/>
            <a:r>
              <a:rPr lang="es-MX" sz="2800" dirty="0"/>
              <a:t>TFA ha admitido que no hay norma que permita el ajuste de precios de transferencia, lo que obliga a acudir a base presunta (TFA 221-03).</a:t>
            </a:r>
            <a:endParaRPr lang="es-ES" sz="2800"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p:txBody>
          <a:bodyPr/>
          <a:lstStyle/>
          <a:p>
            <a:r>
              <a:rPr lang="es-MX"/>
              <a:t>Base Presunta</a:t>
            </a:r>
            <a:endParaRPr lang="es-ES"/>
          </a:p>
        </p:txBody>
      </p:sp>
      <p:sp>
        <p:nvSpPr>
          <p:cNvPr id="3075" name="Rectangle 3"/>
          <p:cNvSpPr>
            <a:spLocks noGrp="1" noChangeArrowheads="1"/>
          </p:cNvSpPr>
          <p:nvPr>
            <p:ph type="body" idx="1"/>
          </p:nvPr>
        </p:nvSpPr>
        <p:spPr/>
        <p:txBody>
          <a:bodyPr rtlCol="0">
            <a:normAutofit lnSpcReduction="10000"/>
          </a:bodyPr>
          <a:lstStyle/>
          <a:p>
            <a:pPr algn="just" fontAlgn="auto">
              <a:spcAft>
                <a:spcPts val="0"/>
              </a:spcAft>
              <a:defRPr/>
            </a:pPr>
            <a:r>
              <a:rPr lang="es-MX" sz="2800" dirty="0"/>
              <a:t>En otros casos se ha prescindido, a nuestro juicio ilegalmente, de este requisito. </a:t>
            </a:r>
          </a:p>
          <a:p>
            <a:pPr algn="just" fontAlgn="auto">
              <a:spcAft>
                <a:spcPts val="0"/>
              </a:spcAft>
              <a:defRPr/>
            </a:pPr>
            <a:r>
              <a:rPr lang="es-ES" sz="2800" dirty="0"/>
              <a:t>DT10R-107-06: Reconoce que una venta por debajo del costo no es una irregularidad contable. Pero aplica base presunta porque es una irregularidad (aunque no contable).  AU-10R-054-08 va más allá: esto es una irregularidad CONTABLE.</a:t>
            </a:r>
          </a:p>
          <a:p>
            <a:pPr algn="just" fontAlgn="auto">
              <a:spcAft>
                <a:spcPts val="0"/>
              </a:spcAft>
              <a:defRPr/>
            </a:pPr>
            <a:r>
              <a:rPr lang="es-ES" sz="2800" dirty="0"/>
              <a:t>TCA, 307-2005, confirmada por Sala I 597-F-2006: revocan resoluciones que aplicaron base presunta por vender con utilidad mínima entre...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p:txBody>
          <a:bodyPr/>
          <a:lstStyle/>
          <a:p>
            <a:r>
              <a:rPr lang="es-MX"/>
              <a:t>Base Presunta: caso CR Dental</a:t>
            </a:r>
            <a:endParaRPr lang="es-ES"/>
          </a:p>
        </p:txBody>
      </p:sp>
      <p:sp>
        <p:nvSpPr>
          <p:cNvPr id="4099" name="Rectangle 3"/>
          <p:cNvSpPr>
            <a:spLocks noGrp="1" noChangeArrowheads="1"/>
          </p:cNvSpPr>
          <p:nvPr>
            <p:ph type="body" idx="1"/>
          </p:nvPr>
        </p:nvSpPr>
        <p:spPr/>
        <p:txBody>
          <a:bodyPr rtlCol="0">
            <a:normAutofit/>
          </a:bodyPr>
          <a:lstStyle/>
          <a:p>
            <a:pPr algn="just" fontAlgn="auto">
              <a:lnSpc>
                <a:spcPct val="90000"/>
              </a:lnSpc>
              <a:spcAft>
                <a:spcPts val="0"/>
              </a:spcAft>
              <a:defRPr/>
            </a:pPr>
            <a:r>
              <a:rPr lang="es-MX" sz="2800" dirty="0"/>
              <a:t>TCA,307-2005: confirmada por Sala I, 597-F-2006: revocan resoluciones que aplicaron base presunta por vender con utilidad  mínima entre empresas relacionadas, por no cumplir con requisitos del 124 CNPT para base presunta y porque “no bastaba con comprobar que una de las transacciones se realizó con un precio y un margen de utilidad diferente a las de la actividad ordinaria de las empresas involucradas con terceros, como para presumir automáticamente que la primera se hizo con la intención de perjudicar al Fisco.”</a:t>
            </a:r>
          </a:p>
          <a:p>
            <a:pPr fontAlgn="auto">
              <a:lnSpc>
                <a:spcPct val="90000"/>
              </a:lnSpc>
              <a:spcAft>
                <a:spcPts val="0"/>
              </a:spcAft>
              <a:buFontTx/>
              <a:buNone/>
              <a:defRPr/>
            </a:pPr>
            <a:endParaRPr lang="es-ES" sz="2800"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rtlCol="0">
            <a:normAutofit fontScale="90000"/>
          </a:bodyPr>
          <a:lstStyle/>
          <a:p>
            <a:pPr fontAlgn="auto">
              <a:spcAft>
                <a:spcPts val="0"/>
              </a:spcAft>
              <a:defRPr/>
            </a:pPr>
            <a:r>
              <a:rPr lang="es-MX" dirty="0"/>
              <a:t>Negativa de la DGT y TFA a aplicar la jurisprudencia de casación</a:t>
            </a:r>
            <a:endParaRPr lang="es-ES" dirty="0"/>
          </a:p>
        </p:txBody>
      </p:sp>
      <p:sp>
        <p:nvSpPr>
          <p:cNvPr id="3" name="2 Marcador de contenido"/>
          <p:cNvSpPr>
            <a:spLocks noGrp="1"/>
          </p:cNvSpPr>
          <p:nvPr>
            <p:ph idx="1"/>
          </p:nvPr>
        </p:nvSpPr>
        <p:spPr/>
        <p:txBody>
          <a:bodyPr rtlCol="0">
            <a:normAutofit fontScale="92500"/>
          </a:bodyPr>
          <a:lstStyle/>
          <a:p>
            <a:pPr algn="just" fontAlgn="auto">
              <a:spcAft>
                <a:spcPts val="0"/>
              </a:spcAft>
              <a:defRPr/>
            </a:pPr>
            <a:r>
              <a:rPr lang="es-MX" dirty="0"/>
              <a:t>En AU-10R-054-08, la Administración considera esta jurisprudencia no aplicable si se trata de una venta por debajo del costo, pues esto sí es una irregularidad contable. O sea:</a:t>
            </a:r>
          </a:p>
          <a:p>
            <a:pPr algn="just" fontAlgn="auto">
              <a:spcAft>
                <a:spcPts val="0"/>
              </a:spcAft>
              <a:buFont typeface="Arial" pitchFamily="34" charset="0"/>
              <a:buNone/>
              <a:defRPr/>
            </a:pPr>
            <a:r>
              <a:rPr lang="es-MX" dirty="0"/>
              <a:t>	1. Ventas al costo o con margen bruto mínimo no constituyen irregularidad contable</a:t>
            </a:r>
          </a:p>
          <a:p>
            <a:pPr algn="just" fontAlgn="auto">
              <a:spcAft>
                <a:spcPts val="0"/>
              </a:spcAft>
              <a:buFont typeface="Arial" pitchFamily="34" charset="0"/>
              <a:buNone/>
              <a:defRPr/>
            </a:pPr>
            <a:r>
              <a:rPr lang="es-MX" dirty="0"/>
              <a:t>	2.Ventas por debajo del costo sí constituyen irregularidad  contable</a:t>
            </a:r>
          </a:p>
          <a:p>
            <a:pPr algn="just" fontAlgn="auto">
              <a:spcAft>
                <a:spcPts val="0"/>
              </a:spcAft>
              <a:buFont typeface="Arial" pitchFamily="34" charset="0"/>
              <a:buNone/>
              <a:defRPr/>
            </a:pPr>
            <a:r>
              <a:rPr lang="es-MX" dirty="0"/>
              <a:t>	El argumento de la “contabilidad material”.</a:t>
            </a:r>
            <a:endParaRPr lang="es-ES"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CR"/>
          </a:p>
        </p:txBody>
      </p:sp>
      <p:sp>
        <p:nvSpPr>
          <p:cNvPr id="3" name="2 Marcador de contenido"/>
          <p:cNvSpPr>
            <a:spLocks noGrp="1"/>
          </p:cNvSpPr>
          <p:nvPr>
            <p:ph idx="1"/>
          </p:nvPr>
        </p:nvSpPr>
        <p:spPr/>
        <p:txBody>
          <a:bodyPr>
            <a:normAutofit/>
          </a:bodyPr>
          <a:lstStyle/>
          <a:p>
            <a:pPr algn="ctr">
              <a:buNone/>
            </a:pPr>
            <a:r>
              <a:rPr lang="es-CR" sz="6000" dirty="0"/>
              <a:t>NIIF 3</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p:txBody>
          <a:bodyPr/>
          <a:lstStyle/>
          <a:p>
            <a:r>
              <a:rPr lang="es-CR" dirty="0"/>
              <a:t>INGRESOS Y NIC 18</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075240" cy="418058"/>
          </a:xfrm>
        </p:spPr>
        <p:txBody>
          <a:bodyPr>
            <a:normAutofit fontScale="90000"/>
          </a:bodyPr>
          <a:lstStyle/>
          <a:p>
            <a:r>
              <a:rPr lang="es-CR" dirty="0"/>
              <a:t>NIIF 3</a:t>
            </a:r>
          </a:p>
        </p:txBody>
      </p:sp>
      <p:sp>
        <p:nvSpPr>
          <p:cNvPr id="3" name="2 Marcador de contenido"/>
          <p:cNvSpPr>
            <a:spLocks noGrp="1"/>
          </p:cNvSpPr>
          <p:nvPr>
            <p:ph idx="1"/>
          </p:nvPr>
        </p:nvSpPr>
        <p:spPr>
          <a:xfrm>
            <a:off x="539552" y="692696"/>
            <a:ext cx="8229600" cy="4525963"/>
          </a:xfrm>
        </p:spPr>
        <p:txBody>
          <a:bodyPr>
            <a:noAutofit/>
          </a:bodyPr>
          <a:lstStyle/>
          <a:p>
            <a:pPr algn="just"/>
            <a:r>
              <a:rPr lang="es-CR" sz="2400" dirty="0"/>
              <a:t>Esta NIIF se aplicará a una transacción u otro suceso que cumpla la definición de una combinación de negocios. Esta NIIF no se aplicará a:</a:t>
            </a:r>
          </a:p>
          <a:p>
            <a:pPr algn="just"/>
            <a:r>
              <a:rPr lang="es-CR" sz="2400" dirty="0"/>
              <a:t>(a) La contabilización de la formación de un negocio conjunto acuerdo conjunto en los estados financieros del acuerdo conjunto mismo. (b) La adquisición de un activo o de un grupo de activos que no constituya un </a:t>
            </a:r>
            <a:r>
              <a:rPr lang="es-CR" sz="2400" i="1" dirty="0"/>
              <a:t>negocio. En estos casos, la entidad adquirente identificará y </a:t>
            </a:r>
            <a:r>
              <a:rPr lang="es-CR" sz="2400" dirty="0"/>
              <a:t>reconocerá los activos identificables individuales que se adquirieron (incluyendo los que cumplan con la definición y los criterios de reconocimiento de los </a:t>
            </a:r>
            <a:r>
              <a:rPr lang="es-CR" sz="2400" i="1" dirty="0"/>
              <a:t>activos intangibles incluidos en la NIC 38 Activos Intangibles) y los pasivos asumidos. El costo del grupo deberá distribuirse </a:t>
            </a:r>
            <a:r>
              <a:rPr lang="es-CR" sz="2400" dirty="0"/>
              <a:t>entre los activos individualmente identificables y los pasivos sobre la base de sus </a:t>
            </a:r>
            <a:r>
              <a:rPr lang="es-CR" sz="2400" i="1" dirty="0"/>
              <a:t>valores razonables relativos en la fecha de la compra. Esta </a:t>
            </a:r>
            <a:r>
              <a:rPr lang="es-CR" sz="2400" dirty="0"/>
              <a:t>transacción o suceso no dará lugar a una plusvalía.</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075240" cy="58018"/>
          </a:xfrm>
        </p:spPr>
        <p:txBody>
          <a:bodyPr>
            <a:normAutofit fontScale="90000"/>
          </a:bodyPr>
          <a:lstStyle/>
          <a:p>
            <a:r>
              <a:rPr lang="es-CR" dirty="0"/>
              <a:t>NIIF 3</a:t>
            </a:r>
          </a:p>
        </p:txBody>
      </p:sp>
      <p:sp>
        <p:nvSpPr>
          <p:cNvPr id="3" name="2 Marcador de contenido"/>
          <p:cNvSpPr>
            <a:spLocks noGrp="1"/>
          </p:cNvSpPr>
          <p:nvPr>
            <p:ph idx="1"/>
          </p:nvPr>
        </p:nvSpPr>
        <p:spPr>
          <a:xfrm>
            <a:off x="467544" y="476672"/>
            <a:ext cx="8280920" cy="5832648"/>
          </a:xfrm>
        </p:spPr>
        <p:txBody>
          <a:bodyPr>
            <a:noAutofit/>
          </a:bodyPr>
          <a:lstStyle/>
          <a:p>
            <a:pPr algn="just">
              <a:buNone/>
            </a:pPr>
            <a:r>
              <a:rPr lang="es-CR" sz="1800" b="1" dirty="0"/>
              <a:t>CNPT</a:t>
            </a:r>
          </a:p>
          <a:p>
            <a:pPr algn="just">
              <a:buNone/>
            </a:pPr>
            <a:r>
              <a:rPr lang="es-CR" sz="1800" b="1" dirty="0"/>
              <a:t>Artículo 22.- Responsabilidad solidaria sobre deudas líquidas y exigibles (*)</a:t>
            </a:r>
            <a:endParaRPr lang="es-ES" sz="1800" dirty="0"/>
          </a:p>
          <a:p>
            <a:pPr algn="just">
              <a:buNone/>
            </a:pPr>
            <a:r>
              <a:rPr lang="es-CR" sz="1800" dirty="0"/>
              <a:t>	Quienes adquieran del sujeto pasivo, por cualquier concepto, la titularidad de bienes o el ejercicio de derechos, son responsables solidarios por las deudas tributarias líquidas y exigibles del anterior titular, hasta por el valor de tales bienes o derechos. </a:t>
            </a:r>
            <a:endParaRPr lang="es-ES" sz="1800" dirty="0"/>
          </a:p>
          <a:p>
            <a:pPr algn="just">
              <a:buNone/>
            </a:pPr>
            <a:r>
              <a:rPr lang="es-CR" sz="1800" dirty="0"/>
              <a:t>	Para estos efectos, los que sean socios de sociedades liquidadas, al momento de ser liquidadas, serán considerados igualmente responsables solidarios.</a:t>
            </a:r>
            <a:endParaRPr lang="es-ES" sz="1800" dirty="0"/>
          </a:p>
          <a:p>
            <a:pPr algn="just">
              <a:buNone/>
            </a:pPr>
            <a:r>
              <a:rPr lang="es-CR" sz="1800" b="1" dirty="0"/>
              <a:t>RPT</a:t>
            </a:r>
          </a:p>
          <a:p>
            <a:pPr algn="just">
              <a:buNone/>
            </a:pPr>
            <a:r>
              <a:rPr lang="es-CR" sz="1800" b="1" dirty="0"/>
              <a:t>Artículo 4 del RPT</a:t>
            </a:r>
          </a:p>
          <a:p>
            <a:pPr algn="just">
              <a:buNone/>
            </a:pPr>
            <a:r>
              <a:rPr lang="es-ES" sz="1800" dirty="0"/>
              <a:t>Son responsables solidarios por las deudas tributarias y responden con su patrimonio personal y no con el patrimonio del contribuyente, únicamente en los casos en que la ley expresamente así lo disponga, los siguientes:</a:t>
            </a:r>
          </a:p>
          <a:p>
            <a:pPr algn="just">
              <a:buNone/>
            </a:pPr>
            <a:r>
              <a:rPr lang="es-ES" sz="1800" dirty="0"/>
              <a:t>	a)  Quienes, con ocasión del traspaso de un establecimiento mercantil, adquieran del sujeto pasivo, por cualquier concepto, la titularidad de bienes o el ejercicio de derechos por las deudas tributarias del anterior titular, hasta por el valor de tales bienes o derechos.</a:t>
            </a:r>
          </a:p>
          <a:p>
            <a:pPr algn="just">
              <a:buNone/>
            </a:pPr>
            <a:r>
              <a:rPr lang="es-ES" sz="1800" dirty="0"/>
              <a:t>La procuraduría ha dicho que una fusión no se da el impuesto de traspaso de existir bienes inmuebles en la transacción, ya que se considera una continuidad del uso de activo en la entidad prevaleciente.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075240" cy="418058"/>
          </a:xfrm>
        </p:spPr>
        <p:txBody>
          <a:bodyPr>
            <a:normAutofit fontScale="90000"/>
          </a:bodyPr>
          <a:lstStyle/>
          <a:p>
            <a:r>
              <a:rPr lang="es-CR" dirty="0"/>
              <a:t>NIIF 3</a:t>
            </a:r>
          </a:p>
        </p:txBody>
      </p:sp>
      <p:sp>
        <p:nvSpPr>
          <p:cNvPr id="3" name="2 Marcador de contenido"/>
          <p:cNvSpPr>
            <a:spLocks noGrp="1"/>
          </p:cNvSpPr>
          <p:nvPr>
            <p:ph idx="1"/>
          </p:nvPr>
        </p:nvSpPr>
        <p:spPr>
          <a:xfrm>
            <a:off x="539552" y="1268760"/>
            <a:ext cx="8208912" cy="3949899"/>
          </a:xfrm>
        </p:spPr>
        <p:txBody>
          <a:bodyPr>
            <a:noAutofit/>
          </a:bodyPr>
          <a:lstStyle/>
          <a:p>
            <a:pPr algn="just"/>
            <a:r>
              <a:rPr lang="es-CR" sz="2400" b="1" dirty="0"/>
              <a:t>Identificación de una combinación de negocios</a:t>
            </a:r>
          </a:p>
          <a:p>
            <a:pPr algn="just">
              <a:buNone/>
            </a:pPr>
            <a:r>
              <a:rPr lang="es-CR" sz="2400" dirty="0"/>
              <a:t>	Una entidad determinará si una transacción u otro suceso es una combinación de negocios mediante la aplicación de la definición de esta NIIF, que requiere que los activos adquiridos y los pasivos asumidos constituyan un negocio. Cuando los activos adquiridos no sean un negocio, la entidad que informa contabilizará la transacción o el otro suceso como la adquisición de un activo. Los párrafos B5 a B12 proporcionan guías sobre la identificación de una combinación de negocios y la definición de un negocio.</a:t>
            </a:r>
            <a:endParaRPr lang="es-ES" sz="2400"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075240" cy="418058"/>
          </a:xfrm>
        </p:spPr>
        <p:txBody>
          <a:bodyPr>
            <a:normAutofit fontScale="90000"/>
          </a:bodyPr>
          <a:lstStyle/>
          <a:p>
            <a:r>
              <a:rPr lang="es-CR" dirty="0"/>
              <a:t>NIIF 3</a:t>
            </a:r>
          </a:p>
        </p:txBody>
      </p:sp>
      <p:sp>
        <p:nvSpPr>
          <p:cNvPr id="3" name="2 Marcador de contenido"/>
          <p:cNvSpPr>
            <a:spLocks noGrp="1"/>
          </p:cNvSpPr>
          <p:nvPr>
            <p:ph idx="1"/>
          </p:nvPr>
        </p:nvSpPr>
        <p:spPr>
          <a:xfrm>
            <a:off x="539552" y="764704"/>
            <a:ext cx="8136904" cy="4453955"/>
          </a:xfrm>
        </p:spPr>
        <p:txBody>
          <a:bodyPr>
            <a:noAutofit/>
          </a:bodyPr>
          <a:lstStyle/>
          <a:p>
            <a:pPr algn="just"/>
            <a:r>
              <a:rPr lang="es-CR" sz="2400" b="1" dirty="0"/>
              <a:t>Reconocimiento y medición de los activos identificables adquiridos, las obligaciones asumidas y cualquier participación no controladora en la entidad adquirida </a:t>
            </a:r>
          </a:p>
          <a:p>
            <a:pPr algn="just"/>
            <a:endParaRPr lang="es-CR" sz="2400" b="1" dirty="0"/>
          </a:p>
          <a:p>
            <a:pPr algn="just">
              <a:buNone/>
            </a:pPr>
            <a:r>
              <a:rPr lang="es-CR" sz="2400" b="1" dirty="0"/>
              <a:t>	Principio de reconocimiento</a:t>
            </a:r>
          </a:p>
          <a:p>
            <a:pPr algn="just"/>
            <a:r>
              <a:rPr lang="es-CR" sz="2400" dirty="0"/>
              <a:t>A la fecha de adquisición, la adquirente reconocerá, por separado de la plusvalía, los activos identificables adquiridos, los pasivos asumidos y cualquier participación no controladora en la adquirida. El reconocimiento de los activos identificables adquiridos y de los pasivos asumidos estará sujeto a las condiciones especificadas en los párrafos 11 y 12.</a:t>
            </a:r>
            <a:endParaRPr lang="es-ES" sz="2400"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075240" cy="418058"/>
          </a:xfrm>
        </p:spPr>
        <p:txBody>
          <a:bodyPr>
            <a:normAutofit fontScale="90000"/>
          </a:bodyPr>
          <a:lstStyle/>
          <a:p>
            <a:r>
              <a:rPr lang="es-CR" dirty="0"/>
              <a:t>NIIF 3</a:t>
            </a:r>
          </a:p>
        </p:txBody>
      </p:sp>
      <p:sp>
        <p:nvSpPr>
          <p:cNvPr id="3" name="2 Marcador de contenido"/>
          <p:cNvSpPr>
            <a:spLocks noGrp="1"/>
          </p:cNvSpPr>
          <p:nvPr>
            <p:ph idx="1"/>
          </p:nvPr>
        </p:nvSpPr>
        <p:spPr>
          <a:xfrm>
            <a:off x="539552" y="764704"/>
            <a:ext cx="8136904" cy="4453955"/>
          </a:xfrm>
        </p:spPr>
        <p:txBody>
          <a:bodyPr>
            <a:noAutofit/>
          </a:bodyPr>
          <a:lstStyle/>
          <a:p>
            <a:r>
              <a:rPr lang="es-CR" b="1" dirty="0"/>
              <a:t>Principio de medición</a:t>
            </a:r>
          </a:p>
          <a:p>
            <a:pPr algn="just"/>
            <a:r>
              <a:rPr lang="es-CR" dirty="0"/>
              <a:t>La adquirente medirá los activos identificables adquiridos y los pasivos asumidos a sus valores razonables en la fecha de su adquisición.</a:t>
            </a:r>
            <a:endParaRPr lang="es-ES"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075240" cy="418058"/>
          </a:xfrm>
        </p:spPr>
        <p:txBody>
          <a:bodyPr>
            <a:normAutofit fontScale="90000"/>
          </a:bodyPr>
          <a:lstStyle/>
          <a:p>
            <a:r>
              <a:rPr lang="es-CR" dirty="0"/>
              <a:t>NIIF 3</a:t>
            </a:r>
          </a:p>
        </p:txBody>
      </p:sp>
      <p:sp>
        <p:nvSpPr>
          <p:cNvPr id="3" name="2 Marcador de contenido"/>
          <p:cNvSpPr>
            <a:spLocks noGrp="1"/>
          </p:cNvSpPr>
          <p:nvPr>
            <p:ph idx="1"/>
          </p:nvPr>
        </p:nvSpPr>
        <p:spPr>
          <a:xfrm>
            <a:off x="539552" y="836712"/>
            <a:ext cx="7992888" cy="5328592"/>
          </a:xfrm>
        </p:spPr>
        <p:txBody>
          <a:bodyPr>
            <a:noAutofit/>
          </a:bodyPr>
          <a:lstStyle/>
          <a:p>
            <a:pPr algn="just"/>
            <a:r>
              <a:rPr lang="es-CR" sz="1800" b="1" dirty="0"/>
              <a:t>Reconocimiento y medición de la plusvalía o una ganancia por una compra en términos muy ventajosos </a:t>
            </a:r>
          </a:p>
          <a:p>
            <a:pPr algn="just"/>
            <a:r>
              <a:rPr lang="es-CR" sz="1800" dirty="0"/>
              <a:t>La adquirente reconocerá una plusvalía en la fecha de la adquisición medida como el exceso del apartado (a) sobre el (b) siguientes:</a:t>
            </a:r>
          </a:p>
          <a:p>
            <a:pPr algn="just">
              <a:buNone/>
            </a:pPr>
            <a:r>
              <a:rPr lang="es-CR" sz="1800" dirty="0"/>
              <a:t>	(a) Suma de: </a:t>
            </a:r>
          </a:p>
          <a:p>
            <a:pPr algn="just">
              <a:buNone/>
            </a:pPr>
            <a:r>
              <a:rPr lang="es-CR" sz="1800" dirty="0"/>
              <a:t>	(i) la contraprestación transferida medida de acuerdo con esta NIIF, que, generalmente, requiere que sea el valor razonable en la fecha de la adquisición (véase el párrafo 37);</a:t>
            </a:r>
          </a:p>
          <a:p>
            <a:pPr algn="just">
              <a:buNone/>
            </a:pPr>
            <a:r>
              <a:rPr lang="es-CR" sz="1800" dirty="0"/>
              <a:t>	(</a:t>
            </a:r>
            <a:r>
              <a:rPr lang="es-CR" sz="1800" dirty="0" err="1"/>
              <a:t>ii</a:t>
            </a:r>
            <a:r>
              <a:rPr lang="es-CR" sz="1800" dirty="0"/>
              <a:t>) el importe de cualquier participación no controladora en la adquirida medida de acuerdo con esta NIIF; y </a:t>
            </a:r>
          </a:p>
          <a:p>
            <a:pPr algn="just">
              <a:buNone/>
            </a:pPr>
            <a:r>
              <a:rPr lang="es-CR" sz="1800" dirty="0"/>
              <a:t>	(</a:t>
            </a:r>
            <a:r>
              <a:rPr lang="es-CR" sz="1800" dirty="0" err="1"/>
              <a:t>iii</a:t>
            </a:r>
            <a:r>
              <a:rPr lang="es-CR" sz="1800" dirty="0"/>
              <a:t>) en una combinación de negocios llevada a cabo por etapas (véanse los párrafos 41 y 42), el valor razonable en la fecha de adquisición de la participación anteriormente tenida por el adquirente en el patrimonio de la adquirida.</a:t>
            </a:r>
          </a:p>
          <a:p>
            <a:pPr algn="just"/>
            <a:endParaRPr lang="es-CR" sz="1800" dirty="0"/>
          </a:p>
          <a:p>
            <a:pPr algn="just">
              <a:buNone/>
            </a:pPr>
            <a:r>
              <a:rPr lang="es-CR" sz="1800" dirty="0"/>
              <a:t>	(b) el neto de los importes en la fecha de la adquisición de los activos identificables adquiridos y de los pasivos asumidos, medidos de acuerdo con esta NIIF.</a:t>
            </a:r>
            <a:endParaRPr lang="es-ES" sz="1800"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075240" cy="418058"/>
          </a:xfrm>
        </p:spPr>
        <p:txBody>
          <a:bodyPr>
            <a:normAutofit fontScale="90000"/>
          </a:bodyPr>
          <a:lstStyle/>
          <a:p>
            <a:r>
              <a:rPr lang="es-CR" dirty="0"/>
              <a:t>NIIF 3</a:t>
            </a:r>
          </a:p>
        </p:txBody>
      </p:sp>
      <p:sp>
        <p:nvSpPr>
          <p:cNvPr id="3" name="2 Marcador de contenido"/>
          <p:cNvSpPr>
            <a:spLocks noGrp="1"/>
          </p:cNvSpPr>
          <p:nvPr>
            <p:ph idx="1"/>
          </p:nvPr>
        </p:nvSpPr>
        <p:spPr>
          <a:xfrm>
            <a:off x="539552" y="836712"/>
            <a:ext cx="7992888" cy="5328592"/>
          </a:xfrm>
        </p:spPr>
        <p:txBody>
          <a:bodyPr>
            <a:noAutofit/>
          </a:bodyPr>
          <a:lstStyle/>
          <a:p>
            <a:r>
              <a:rPr lang="es-CR" sz="2400" b="1" dirty="0"/>
              <a:t>Compras en términos muy ventajosos</a:t>
            </a:r>
          </a:p>
          <a:p>
            <a:pPr algn="just"/>
            <a:r>
              <a:rPr lang="es-CR" sz="2400" dirty="0"/>
              <a:t>Ocasionalmente, una adquirente realizará una compra en condiciones muy ventajosas, lo que es una combinación de negocios en la que el importe del párrafo 32(b) excede la suma de los importes especificados en el párrafo 32(a). Si ese exceso se mantiene después de aplicar los requerimientos del párrafo 36, la adquirente reconocerá la ganancia resultante en resultados a la fecha de adquisición. La ganancia se atribuirá a la adquirente.</a:t>
            </a:r>
            <a:endParaRPr lang="es-ES" sz="2400" dirty="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075240" cy="418058"/>
          </a:xfrm>
        </p:spPr>
        <p:txBody>
          <a:bodyPr>
            <a:normAutofit fontScale="90000"/>
          </a:bodyPr>
          <a:lstStyle/>
          <a:p>
            <a:r>
              <a:rPr lang="es-CR" dirty="0"/>
              <a:t>NIIF 3</a:t>
            </a:r>
          </a:p>
        </p:txBody>
      </p:sp>
      <p:sp>
        <p:nvSpPr>
          <p:cNvPr id="3" name="2 Marcador de contenido"/>
          <p:cNvSpPr>
            <a:spLocks noGrp="1"/>
          </p:cNvSpPr>
          <p:nvPr>
            <p:ph idx="1"/>
          </p:nvPr>
        </p:nvSpPr>
        <p:spPr>
          <a:xfrm>
            <a:off x="539552" y="836712"/>
            <a:ext cx="7992888" cy="5328592"/>
          </a:xfrm>
        </p:spPr>
        <p:txBody>
          <a:bodyPr>
            <a:noAutofit/>
          </a:bodyPr>
          <a:lstStyle/>
          <a:p>
            <a:r>
              <a:rPr lang="es-CR" sz="2400" b="1" dirty="0"/>
              <a:t>Fusión inversa:</a:t>
            </a:r>
          </a:p>
          <a:p>
            <a:pPr algn="just"/>
            <a:r>
              <a:rPr lang="es-CR" sz="2400" dirty="0"/>
              <a:t>Dado que los estados financieros consolidados representan la continuación de los estados financieros de la subsidiaria legal excepto por su estructura de capital, los estados financieros consolidados reflejarán:</a:t>
            </a:r>
          </a:p>
          <a:p>
            <a:pPr algn="just"/>
            <a:r>
              <a:rPr lang="es-CR" sz="2400" dirty="0"/>
              <a:t>(a) Los activos y pasivos de la subsidiaria legal (la adquirente a efectos contables) reconocidos y medidos a su valor en libros anterior a la combinación.</a:t>
            </a:r>
          </a:p>
          <a:p>
            <a:pPr algn="just"/>
            <a:r>
              <a:rPr lang="es-CR" sz="2400" dirty="0"/>
              <a:t>(b) Los activos y pasivos de la controladora legal (la adquirida a efectos contables) se reconocerán y medirán de acuerdo con esta NIIF.</a:t>
            </a:r>
            <a:endParaRPr lang="es-ES" sz="2400" dirty="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a:extLst>
              <a:ext uri="{FF2B5EF4-FFF2-40B4-BE49-F238E27FC236}">
                <a16:creationId xmlns:a16="http://schemas.microsoft.com/office/drawing/2014/main" id="{091F3D8E-EDD8-4A7F-BA5A-D63EA4714CC2}"/>
              </a:ext>
            </a:extLst>
          </p:cNvPr>
          <p:cNvSpPr>
            <a:spLocks noGrp="1"/>
          </p:cNvSpPr>
          <p:nvPr>
            <p:ph type="title"/>
          </p:nvPr>
        </p:nvSpPr>
        <p:spPr>
          <a:xfrm>
            <a:off x="219217" y="877074"/>
            <a:ext cx="8613443" cy="994172"/>
          </a:xfrm>
        </p:spPr>
        <p:txBody>
          <a:bodyPr>
            <a:normAutofit fontScale="90000"/>
          </a:bodyPr>
          <a:lstStyle/>
          <a:p>
            <a:r>
              <a:rPr lang="es-MX" dirty="0"/>
              <a:t>Reorganización empresarial</a:t>
            </a:r>
            <a:r>
              <a:rPr lang="es-CR" dirty="0"/>
              <a:t> – Artículo </a:t>
            </a:r>
            <a:r>
              <a:rPr lang="es-MX" dirty="0"/>
              <a:t>27 </a:t>
            </a:r>
            <a:r>
              <a:rPr lang="es-MX" dirty="0" err="1"/>
              <a:t>quáter</a:t>
            </a:r>
            <a:r>
              <a:rPr lang="es-MX" dirty="0"/>
              <a:t>.</a:t>
            </a:r>
            <a:endParaRPr lang="es-CR" dirty="0"/>
          </a:p>
        </p:txBody>
      </p:sp>
      <p:sp>
        <p:nvSpPr>
          <p:cNvPr id="6" name="Marcador de contenido 5">
            <a:extLst>
              <a:ext uri="{FF2B5EF4-FFF2-40B4-BE49-F238E27FC236}">
                <a16:creationId xmlns:a16="http://schemas.microsoft.com/office/drawing/2014/main" id="{F7BC85F5-74EE-46F9-9753-FF4F6FEE4660}"/>
              </a:ext>
            </a:extLst>
          </p:cNvPr>
          <p:cNvSpPr>
            <a:spLocks noGrp="1"/>
          </p:cNvSpPr>
          <p:nvPr>
            <p:ph idx="1"/>
          </p:nvPr>
        </p:nvSpPr>
        <p:spPr>
          <a:xfrm>
            <a:off x="311340" y="2276871"/>
            <a:ext cx="8286750" cy="3432157"/>
          </a:xfrm>
        </p:spPr>
        <p:txBody>
          <a:bodyPr>
            <a:normAutofit fontScale="55000" lnSpcReduction="20000"/>
          </a:bodyPr>
          <a:lstStyle/>
          <a:p>
            <a:pPr marL="385763" indent="-385763" algn="just">
              <a:buFont typeface="+mj-lt"/>
              <a:buAutoNum type="arabicParenR"/>
            </a:pPr>
            <a:r>
              <a:rPr lang="es-MX" dirty="0"/>
              <a:t>Adquisición de acciones, cuotas o participaciones sociales, aportes no dinerarios o en activos.</a:t>
            </a:r>
          </a:p>
          <a:p>
            <a:pPr marL="385763" indent="-385763" algn="just">
              <a:buFont typeface="+mj-lt"/>
              <a:buAutoNum type="arabicParenR"/>
            </a:pPr>
            <a:r>
              <a:rPr lang="es-MX" dirty="0"/>
              <a:t>Fusiones.</a:t>
            </a:r>
          </a:p>
          <a:p>
            <a:pPr marL="385763" indent="-385763" algn="just">
              <a:buFont typeface="+mj-lt"/>
              <a:buAutoNum type="arabicParenR"/>
            </a:pPr>
            <a:r>
              <a:rPr lang="es-MX" dirty="0"/>
              <a:t>Escisiones.</a:t>
            </a:r>
          </a:p>
          <a:p>
            <a:pPr marL="385763" indent="-385763" algn="just">
              <a:buFont typeface="+mj-lt"/>
              <a:buAutoNum type="arabicParenR"/>
            </a:pPr>
            <a:r>
              <a:rPr lang="es-MX" dirty="0"/>
              <a:t>Compra del EM.</a:t>
            </a:r>
          </a:p>
          <a:p>
            <a:pPr marL="385763" indent="-385763" algn="just">
              <a:buFont typeface="+mj-lt"/>
              <a:buAutoNum type="arabicParenR"/>
            </a:pPr>
            <a:r>
              <a:rPr lang="es-MX" dirty="0"/>
              <a:t>Transferencia de activos y/o pasivos y otros (liquidación de subsidiaria)</a:t>
            </a:r>
          </a:p>
          <a:p>
            <a:pPr marL="0" indent="0" algn="just">
              <a:buNone/>
            </a:pPr>
            <a:endParaRPr lang="es-MX" dirty="0"/>
          </a:p>
          <a:p>
            <a:pPr marL="0" indent="0" algn="just">
              <a:buNone/>
            </a:pPr>
            <a:r>
              <a:rPr lang="es-MX" dirty="0"/>
              <a:t>Las ganancias de capital se considerarán como no realizadas, con base en los principios de </a:t>
            </a:r>
            <a:r>
              <a:rPr lang="es-MX" u="sng" dirty="0"/>
              <a:t>neutralidad fiscal y continuidad del negocio</a:t>
            </a:r>
            <a:r>
              <a:rPr lang="es-MX" dirty="0"/>
              <a:t>, siempre que en la operación de reorganización medie un motivo económico válido. </a:t>
            </a:r>
          </a:p>
          <a:p>
            <a:pPr marL="0" indent="0" algn="just">
              <a:buNone/>
            </a:pPr>
            <a:r>
              <a:rPr lang="es-MX" dirty="0"/>
              <a:t>Se mantendrán los valores históricos de los bienes y derechos transmitidos a efectos de determinar ganancias o pérdidas de capital para una enajenación posterior.</a:t>
            </a:r>
          </a:p>
          <a:p>
            <a:pPr marL="0" indent="0" algn="just">
              <a:buNone/>
            </a:pPr>
            <a:endParaRPr lang="es-CR" dirty="0"/>
          </a:p>
        </p:txBody>
      </p:sp>
    </p:spTree>
    <p:extLst>
      <p:ext uri="{BB962C8B-B14F-4D97-AF65-F5344CB8AC3E}">
        <p14:creationId xmlns:p14="http://schemas.microsoft.com/office/powerpoint/2010/main" val="252364980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285750" y="1428750"/>
            <a:ext cx="8401050" cy="4786313"/>
          </a:xfrm>
        </p:spPr>
        <p:txBody>
          <a:bodyPr>
            <a:normAutofit lnSpcReduction="10000"/>
          </a:bodyPr>
          <a:lstStyle/>
          <a:p>
            <a:pPr marL="411480" algn="ctr" eaLnBrk="1" fontAlgn="auto" hangingPunct="1">
              <a:spcAft>
                <a:spcPts val="0"/>
              </a:spcAft>
              <a:buFont typeface="Wingdings 2" pitchFamily="18" charset="2"/>
              <a:buNone/>
              <a:defRPr/>
            </a:pPr>
            <a:r>
              <a:rPr lang="es-MX" b="1" dirty="0">
                <a:solidFill>
                  <a:schemeClr val="accent1"/>
                </a:solidFill>
                <a:cs typeface="Arial" charset="0"/>
              </a:rPr>
              <a:t>Gastos deducibles</a:t>
            </a:r>
          </a:p>
          <a:p>
            <a:pPr marL="411480" algn="ctr" eaLnBrk="1" fontAlgn="auto" hangingPunct="1">
              <a:spcAft>
                <a:spcPts val="0"/>
              </a:spcAft>
              <a:buFont typeface="Wingdings 2" pitchFamily="18" charset="2"/>
              <a:buNone/>
              <a:defRPr/>
            </a:pPr>
            <a:r>
              <a:rPr lang="es-MX" b="1" dirty="0">
                <a:solidFill>
                  <a:schemeClr val="accent1"/>
                </a:solidFill>
                <a:cs typeface="Arial" charset="0"/>
              </a:rPr>
              <a:t>Intangibles</a:t>
            </a:r>
          </a:p>
          <a:p>
            <a:pPr marL="411480" algn="just" eaLnBrk="1" fontAlgn="auto" hangingPunct="1">
              <a:lnSpc>
                <a:spcPct val="90000"/>
              </a:lnSpc>
              <a:spcAft>
                <a:spcPts val="0"/>
              </a:spcAft>
              <a:buFont typeface="Wingdings"/>
              <a:buChar char=""/>
              <a:defRPr/>
            </a:pPr>
            <a:r>
              <a:rPr lang="es-ES" sz="2800" dirty="0">
                <a:cs typeface="Arial" charset="0"/>
              </a:rPr>
              <a:t>La Administración Tributaria dejó plasmada su interpretación del tema en las Resoluciones Generales </a:t>
            </a:r>
            <a:r>
              <a:rPr lang="es-ES" sz="2800" b="1" dirty="0">
                <a:cs typeface="Arial" charset="0"/>
              </a:rPr>
              <a:t>52-01 y 10-02</a:t>
            </a:r>
            <a:r>
              <a:rPr lang="es-ES" sz="2800" dirty="0">
                <a:cs typeface="Arial" charset="0"/>
              </a:rPr>
              <a:t>, donde dijo que como dispone la NIC (Normas Internacionales de Contabilidad) 38 “deberá amortizarse el costo del activo intangible, en forma sistemática, sobre los años que componen su vida útil, excepción hecha de los intangibles a que se refiere el artículo 9 inciso f) de la Ley del Impuesto sobre la Renta, con respecto a los cuales no procede deducción alguna”</a:t>
            </a:r>
          </a:p>
          <a:p>
            <a:pPr marL="411480" eaLnBrk="1" fontAlgn="auto" hangingPunct="1">
              <a:lnSpc>
                <a:spcPct val="90000"/>
              </a:lnSpc>
              <a:spcAft>
                <a:spcPts val="0"/>
              </a:spcAft>
              <a:buFont typeface="Wingdings 2" pitchFamily="18" charset="2"/>
              <a:buNone/>
              <a:defRPr/>
            </a:pPr>
            <a:endParaRPr lang="es-ES" dirty="0"/>
          </a:p>
        </p:txBody>
      </p:sp>
      <p:sp>
        <p:nvSpPr>
          <p:cNvPr id="103427" name="1 Título"/>
          <p:cNvSpPr>
            <a:spLocks/>
          </p:cNvSpPr>
          <p:nvPr/>
        </p:nvSpPr>
        <p:spPr bwMode="auto">
          <a:xfrm>
            <a:off x="457200" y="500063"/>
            <a:ext cx="8229600" cy="928687"/>
          </a:xfrm>
          <a:prstGeom prst="rect">
            <a:avLst/>
          </a:prstGeom>
          <a:noFill/>
          <a:ln w="9525">
            <a:noFill/>
            <a:miter lim="800000"/>
            <a:headEnd/>
            <a:tailEnd/>
          </a:ln>
        </p:spPr>
        <p:txBody>
          <a:bodyPr lIns="0" rIns="0" bIns="0" anchor="b"/>
          <a:lstStyle/>
          <a:p>
            <a:r>
              <a:rPr lang="es-MX" sz="5000">
                <a:solidFill>
                  <a:schemeClr val="tx2"/>
                </a:solidFill>
                <a:latin typeface="Calibri" pitchFamily="34" charset="0"/>
              </a:rPr>
              <a:t>Impuesto sobre la Renta</a:t>
            </a:r>
            <a:endParaRPr lang="es-ES" sz="5000">
              <a:solidFill>
                <a:schemeClr val="tx2"/>
              </a:solidFill>
              <a:latin typeface="Calibri" pitchFamily="34" charset="0"/>
            </a:endParaRPr>
          </a:p>
        </p:txBody>
      </p:sp>
      <p:sp>
        <p:nvSpPr>
          <p:cNvPr id="103428" name="3 Marcador de pie de página"/>
          <p:cNvSpPr>
            <a:spLocks noGrp="1"/>
          </p:cNvSpPr>
          <p:nvPr>
            <p:ph type="ftr" sz="quarter" idx="11"/>
          </p:nvPr>
        </p:nvSpPr>
        <p:spPr bwMode="auto">
          <a:noFill/>
          <a:ln>
            <a:miter lim="800000"/>
            <a:headEnd/>
            <a:tailEnd/>
          </a:ln>
        </p:spPr>
        <p:txBody>
          <a:bodyPr wrap="square" lIns="91440" tIns="45720" rIns="91440" bIns="45720" numCol="1" anchorCtr="0" compatLnSpc="1">
            <a:prstTxWarp prst="textNoShape">
              <a:avLst/>
            </a:prstTxWarp>
          </a:bodyPr>
          <a:lstStyle/>
          <a:p>
            <a:endParaRPr lang="en-US"/>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R" dirty="0"/>
              <a:t>NIC 18 </a:t>
            </a:r>
          </a:p>
        </p:txBody>
      </p:sp>
      <p:sp>
        <p:nvSpPr>
          <p:cNvPr id="3" name="2 Marcador de contenido"/>
          <p:cNvSpPr>
            <a:spLocks noGrp="1"/>
          </p:cNvSpPr>
          <p:nvPr>
            <p:ph idx="1"/>
          </p:nvPr>
        </p:nvSpPr>
        <p:spPr>
          <a:xfrm>
            <a:off x="457200" y="1196752"/>
            <a:ext cx="8363272" cy="4929411"/>
          </a:xfrm>
        </p:spPr>
        <p:txBody>
          <a:bodyPr>
            <a:normAutofit/>
          </a:bodyPr>
          <a:lstStyle/>
          <a:p>
            <a:pPr algn="just"/>
            <a:r>
              <a:rPr lang="es-CR" dirty="0"/>
              <a:t>Esta Norma debe ser aplicada al contabilizar ingresos de actividades ordinarias procedentes de las siguientes transacciones y sucesos:</a:t>
            </a:r>
          </a:p>
          <a:p>
            <a:pPr algn="just"/>
            <a:r>
              <a:rPr lang="es-CR" dirty="0"/>
              <a:t>(a) la venta de bienes;</a:t>
            </a:r>
          </a:p>
          <a:p>
            <a:pPr algn="just"/>
            <a:r>
              <a:rPr lang="es-CR" dirty="0"/>
              <a:t>(b) la prestación de servicios; y</a:t>
            </a:r>
          </a:p>
          <a:p>
            <a:pPr algn="just"/>
            <a:r>
              <a:rPr lang="es-CR" dirty="0"/>
              <a:t>(c) el uso, por parte de terceros, de activos de la entidad que produzcan intereses, regalías y dividendos.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7" name="1 Marcador de contenido"/>
          <p:cNvSpPr>
            <a:spLocks noGrp="1"/>
          </p:cNvSpPr>
          <p:nvPr>
            <p:ph idx="1"/>
          </p:nvPr>
        </p:nvSpPr>
        <p:spPr>
          <a:xfrm>
            <a:off x="457200" y="1714500"/>
            <a:ext cx="8229600" cy="4610100"/>
          </a:xfrm>
        </p:spPr>
        <p:txBody>
          <a:bodyPr>
            <a:normAutofit lnSpcReduction="10000"/>
          </a:bodyPr>
          <a:lstStyle/>
          <a:p>
            <a:pPr algn="ctr" eaLnBrk="1" hangingPunct="1">
              <a:buFont typeface="Wingdings 2" pitchFamily="18" charset="2"/>
              <a:buNone/>
            </a:pPr>
            <a:r>
              <a:rPr lang="es-MX" b="1" dirty="0">
                <a:solidFill>
                  <a:schemeClr val="accent1"/>
                </a:solidFill>
                <a:cs typeface="Arial" charset="0"/>
              </a:rPr>
              <a:t>Gastos deducibles</a:t>
            </a:r>
          </a:p>
          <a:p>
            <a:pPr algn="ctr" eaLnBrk="1" hangingPunct="1">
              <a:buFont typeface="Wingdings 2" pitchFamily="18" charset="2"/>
              <a:buNone/>
            </a:pPr>
            <a:r>
              <a:rPr lang="es-MX" b="1" dirty="0">
                <a:solidFill>
                  <a:schemeClr val="accent1"/>
                </a:solidFill>
                <a:cs typeface="Arial" charset="0"/>
              </a:rPr>
              <a:t>Intangibles</a:t>
            </a:r>
          </a:p>
          <a:p>
            <a:pPr algn="just" eaLnBrk="1" hangingPunct="1"/>
            <a:r>
              <a:rPr lang="es-ES" dirty="0">
                <a:cs typeface="Arial" charset="0"/>
              </a:rPr>
              <a:t>La primera pregunta que debe de hacerse es  ¿</a:t>
            </a:r>
            <a:r>
              <a:rPr lang="es-ES" i="1" dirty="0">
                <a:cs typeface="Arial" charset="0"/>
              </a:rPr>
              <a:t>si está en presencia de un activo intangible a luz de la NIC 38</a:t>
            </a:r>
            <a:r>
              <a:rPr lang="es-ES" dirty="0">
                <a:cs typeface="Arial" charset="0"/>
              </a:rPr>
              <a:t>?.</a:t>
            </a:r>
          </a:p>
          <a:p>
            <a:pPr algn="just" eaLnBrk="1" hangingPunct="1"/>
            <a:r>
              <a:rPr lang="es-ES" dirty="0">
                <a:cs typeface="Arial" charset="0"/>
              </a:rPr>
              <a:t>Si la respuesta es afirmativa, la segunda pregunta sería, “</a:t>
            </a:r>
            <a:r>
              <a:rPr lang="es-ES" i="1" dirty="0">
                <a:cs typeface="Arial" charset="0"/>
              </a:rPr>
              <a:t>está este activo intangible dentro de la lista de no deducibilidad del artículo 9 de la LIR</a:t>
            </a:r>
            <a:r>
              <a:rPr lang="es-ES" dirty="0">
                <a:cs typeface="Arial" charset="0"/>
              </a:rPr>
              <a:t>? </a:t>
            </a:r>
          </a:p>
        </p:txBody>
      </p:sp>
      <p:sp>
        <p:nvSpPr>
          <p:cNvPr id="104451" name="1 Título"/>
          <p:cNvSpPr>
            <a:spLocks/>
          </p:cNvSpPr>
          <p:nvPr/>
        </p:nvSpPr>
        <p:spPr bwMode="auto">
          <a:xfrm>
            <a:off x="457200" y="500063"/>
            <a:ext cx="8229600" cy="928687"/>
          </a:xfrm>
          <a:prstGeom prst="rect">
            <a:avLst/>
          </a:prstGeom>
          <a:noFill/>
          <a:ln w="9525">
            <a:noFill/>
            <a:miter lim="800000"/>
            <a:headEnd/>
            <a:tailEnd/>
          </a:ln>
        </p:spPr>
        <p:txBody>
          <a:bodyPr lIns="0" rIns="0" bIns="0" anchor="b"/>
          <a:lstStyle/>
          <a:p>
            <a:r>
              <a:rPr lang="es-MX" sz="5000">
                <a:solidFill>
                  <a:schemeClr val="tx2"/>
                </a:solidFill>
                <a:latin typeface="Calibri" pitchFamily="34" charset="0"/>
              </a:rPr>
              <a:t>Impuesto sobre la Renta</a:t>
            </a:r>
            <a:endParaRPr lang="es-ES" sz="5000">
              <a:solidFill>
                <a:schemeClr val="tx2"/>
              </a:solidFill>
              <a:latin typeface="Calibri" pitchFamily="34" charset="0"/>
            </a:endParaRPr>
          </a:p>
        </p:txBody>
      </p:sp>
      <p:sp>
        <p:nvSpPr>
          <p:cNvPr id="104452" name="3 Marcador de pie de página"/>
          <p:cNvSpPr>
            <a:spLocks noGrp="1"/>
          </p:cNvSpPr>
          <p:nvPr>
            <p:ph type="ftr" sz="quarter" idx="11"/>
          </p:nvPr>
        </p:nvSpPr>
        <p:spPr bwMode="auto">
          <a:noFill/>
          <a:ln>
            <a:miter lim="800000"/>
            <a:headEnd/>
            <a:tailEnd/>
          </a:ln>
        </p:spPr>
        <p:txBody>
          <a:bodyPr wrap="square" lIns="91440" tIns="45720" rIns="91440" bIns="45720" numCol="1" anchorCtr="0" compatLnSpc="1">
            <a:prstTxWarp prst="textNoShape">
              <a:avLst/>
            </a:prstTxWarp>
          </a:bodyPr>
          <a:lstStyle/>
          <a:p>
            <a:endParaRPr lang="en-US"/>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grpId="0" nodeType="withEffect">
                                  <p:stCondLst>
                                    <p:cond delay="0"/>
                                  </p:stCondLst>
                                  <p:childTnLst>
                                    <p:set>
                                      <p:cBhvr>
                                        <p:cTn id="6" dur="1" fill="hold">
                                          <p:stCondLst>
                                            <p:cond delay="0"/>
                                          </p:stCondLst>
                                        </p:cTn>
                                        <p:tgtEl>
                                          <p:spTgt spid="47107"/>
                                        </p:tgtEl>
                                        <p:attrNameLst>
                                          <p:attrName>style.visibility</p:attrName>
                                        </p:attrNameLst>
                                      </p:cBhvr>
                                      <p:to>
                                        <p:strVal val="visible"/>
                                      </p:to>
                                    </p:set>
                                    <p:anim calcmode="lin" valueType="num">
                                      <p:cBhvr>
                                        <p:cTn id="7" dur="500" fill="hold"/>
                                        <p:tgtEl>
                                          <p:spTgt spid="47107"/>
                                        </p:tgtEl>
                                        <p:attrNameLst>
                                          <p:attrName>ppt_w</p:attrName>
                                        </p:attrNameLst>
                                      </p:cBhvr>
                                      <p:tavLst>
                                        <p:tav tm="0">
                                          <p:val>
                                            <p:fltVal val="0"/>
                                          </p:val>
                                        </p:tav>
                                        <p:tav tm="100000">
                                          <p:val>
                                            <p:strVal val="#ppt_w"/>
                                          </p:val>
                                        </p:tav>
                                      </p:tavLst>
                                    </p:anim>
                                    <p:anim calcmode="lin" valueType="num">
                                      <p:cBhvr>
                                        <p:cTn id="8" dur="500" fill="hold"/>
                                        <p:tgtEl>
                                          <p:spTgt spid="47107"/>
                                        </p:tgtEl>
                                        <p:attrNameLst>
                                          <p:attrName>ppt_h</p:attrName>
                                        </p:attrNameLst>
                                      </p:cBhvr>
                                      <p:tavLst>
                                        <p:tav tm="0">
                                          <p:val>
                                            <p:fltVal val="0"/>
                                          </p:val>
                                        </p:tav>
                                        <p:tav tm="100000">
                                          <p:val>
                                            <p:strVal val="#ppt_h"/>
                                          </p:val>
                                        </p:tav>
                                      </p:tavLst>
                                    </p:anim>
                                    <p:animEffect transition="in" filter="fade">
                                      <p:cBhvr>
                                        <p:cTn id="9" dur="500"/>
                                        <p:tgtEl>
                                          <p:spTgt spid="4710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107"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pPr algn="ctr" eaLnBrk="1" hangingPunct="1">
              <a:buFont typeface="Wingdings 2" pitchFamily="18" charset="2"/>
              <a:buNone/>
            </a:pPr>
            <a:r>
              <a:rPr lang="es-MX" b="1" dirty="0">
                <a:solidFill>
                  <a:schemeClr val="accent1"/>
                </a:solidFill>
                <a:cs typeface="Arial" charset="0"/>
              </a:rPr>
              <a:t>Gastos deducibles</a:t>
            </a:r>
          </a:p>
          <a:p>
            <a:pPr algn="ctr" eaLnBrk="1" hangingPunct="1">
              <a:buFont typeface="Wingdings 2" pitchFamily="18" charset="2"/>
              <a:buNone/>
            </a:pPr>
            <a:r>
              <a:rPr lang="es-MX" b="1" dirty="0">
                <a:solidFill>
                  <a:schemeClr val="accent1"/>
                </a:solidFill>
                <a:cs typeface="Arial" charset="0"/>
              </a:rPr>
              <a:t>Intangibles</a:t>
            </a:r>
          </a:p>
          <a:p>
            <a:pPr algn="just" eaLnBrk="1" hangingPunct="1"/>
            <a:r>
              <a:rPr lang="es-MX" sz="2400" dirty="0">
                <a:cs typeface="Arial" charset="0"/>
              </a:rPr>
              <a:t>Interpretación extensiva de la DGT: derecho de llave.</a:t>
            </a:r>
          </a:p>
          <a:p>
            <a:pPr algn="just" eaLnBrk="1" hangingPunct="1"/>
            <a:r>
              <a:rPr lang="es-ES" sz="2400" dirty="0">
                <a:cs typeface="Arial" charset="0"/>
              </a:rPr>
              <a:t>“... </a:t>
            </a:r>
            <a:r>
              <a:rPr lang="es-ES" sz="2400" i="1" dirty="0">
                <a:cs typeface="Arial" charset="0"/>
              </a:rPr>
              <a:t>de acuerdo con lo expuesto concluye, que el acuerdo de no competencia es un activo intangible de los que conforman el derecho de llave, debido a que corresponde a la cuota de mercado, que la   Vendedora logró consolidar a través del tiempo, y que contaba a la hora  de la compra venta del establecimiento mercantil. </a:t>
            </a:r>
            <a:r>
              <a:rPr lang="es-ES" sz="2400" dirty="0">
                <a:cs typeface="Arial" charset="0"/>
              </a:rPr>
              <a:t>Oficio DGT 2898-04</a:t>
            </a:r>
          </a:p>
        </p:txBody>
      </p:sp>
      <p:sp>
        <p:nvSpPr>
          <p:cNvPr id="105475" name="1 Título"/>
          <p:cNvSpPr>
            <a:spLocks/>
          </p:cNvSpPr>
          <p:nvPr/>
        </p:nvSpPr>
        <p:spPr bwMode="auto">
          <a:xfrm>
            <a:off x="457200" y="500063"/>
            <a:ext cx="8229600" cy="928687"/>
          </a:xfrm>
          <a:prstGeom prst="rect">
            <a:avLst/>
          </a:prstGeom>
          <a:noFill/>
          <a:ln w="9525">
            <a:noFill/>
            <a:miter lim="800000"/>
            <a:headEnd/>
            <a:tailEnd/>
          </a:ln>
        </p:spPr>
        <p:txBody>
          <a:bodyPr lIns="0" rIns="0" bIns="0" anchor="b"/>
          <a:lstStyle/>
          <a:p>
            <a:r>
              <a:rPr lang="es-MX" sz="5000">
                <a:solidFill>
                  <a:schemeClr val="tx2"/>
                </a:solidFill>
                <a:latin typeface="Calibri" pitchFamily="34" charset="0"/>
              </a:rPr>
              <a:t>Impuesto sobre la Renta</a:t>
            </a:r>
            <a:endParaRPr lang="es-ES" sz="5000">
              <a:solidFill>
                <a:schemeClr val="tx2"/>
              </a:solidFill>
              <a:latin typeface="Calibri" pitchFamily="34" charset="0"/>
            </a:endParaRPr>
          </a:p>
        </p:txBody>
      </p:sp>
      <p:sp>
        <p:nvSpPr>
          <p:cNvPr id="105476" name="3 Marcador de pie de página"/>
          <p:cNvSpPr>
            <a:spLocks noGrp="1"/>
          </p:cNvSpPr>
          <p:nvPr>
            <p:ph type="ftr" sz="quarter" idx="11"/>
          </p:nvPr>
        </p:nvSpPr>
        <p:spPr bwMode="auto">
          <a:noFill/>
          <a:ln>
            <a:miter lim="800000"/>
            <a:headEnd/>
            <a:tailEnd/>
          </a:ln>
        </p:spPr>
        <p:txBody>
          <a:bodyPr wrap="square" lIns="91440" tIns="45720" rIns="91440" bIns="45720" numCol="1" anchorCtr="0" compatLnSpc="1">
            <a:prstTxWarp prst="textNoShape">
              <a:avLst/>
            </a:prstTxWarp>
          </a:bodyPr>
          <a:lstStyle/>
          <a:p>
            <a:endParaRPr lang="en-US"/>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fontScale="92500" lnSpcReduction="10000"/>
          </a:bodyPr>
          <a:lstStyle/>
          <a:p>
            <a:pPr algn="ctr" eaLnBrk="1" hangingPunct="1">
              <a:buFont typeface="Wingdings 2" pitchFamily="18" charset="2"/>
              <a:buNone/>
            </a:pPr>
            <a:r>
              <a:rPr lang="es-MX" b="1" dirty="0">
                <a:solidFill>
                  <a:schemeClr val="accent1"/>
                </a:solidFill>
                <a:cs typeface="Arial" charset="0"/>
              </a:rPr>
              <a:t>Gastos deducibles Intangibles</a:t>
            </a:r>
          </a:p>
          <a:p>
            <a:pPr>
              <a:buNone/>
            </a:pPr>
            <a:r>
              <a:rPr lang="es-ES" sz="1600" b="1" dirty="0"/>
              <a:t>I) Costos de investigación y desarrollo y activos intangibles (NIC 38):</a:t>
            </a:r>
            <a:endParaRPr lang="es-CR" sz="1600" dirty="0"/>
          </a:p>
          <a:p>
            <a:pPr>
              <a:buNone/>
            </a:pPr>
            <a:endParaRPr lang="es-CR" sz="1600" dirty="0"/>
          </a:p>
          <a:p>
            <a:pPr lvl="1"/>
            <a:r>
              <a:rPr lang="es-ES" sz="1600" dirty="0"/>
              <a:t>Por investigación y desarrollo y activos intangibles se entenderá los conceptos definidos en la NIC 38. Para efectos de la determinación de la base imponible del impuesto a las utilidades, estos costos, a opción del contribuyente, se podrán deducir como gastos del mismo período en que se incurren o diferirlos y  amortizarlos en un período máximo de cinco años.</a:t>
            </a:r>
            <a:endParaRPr lang="es-CR" sz="1600" dirty="0"/>
          </a:p>
          <a:p>
            <a:pPr>
              <a:buNone/>
            </a:pPr>
            <a:endParaRPr lang="es-CR" sz="1600" dirty="0"/>
          </a:p>
          <a:p>
            <a:pPr lvl="1"/>
            <a:r>
              <a:rPr lang="es-ES" sz="1600" dirty="0"/>
              <a:t>El mismo tratamiento indicado en el párrafo anterior, deberá aplicarse a los  activos intangibles distintos a los  enumerados en el inciso f) del artículo 9 de la Ley de impuesto sobre la Renta. Sobre éstos últimos no procede deducción alguna en la base imponible del impuesto sobre las utilidades.</a:t>
            </a:r>
            <a:endParaRPr lang="es-CR" sz="1600" dirty="0"/>
          </a:p>
          <a:p>
            <a:pPr>
              <a:buNone/>
            </a:pPr>
            <a:endParaRPr lang="es-CR" sz="1600" dirty="0"/>
          </a:p>
          <a:p>
            <a:pPr lvl="1"/>
            <a:r>
              <a:rPr lang="es-ES" sz="1600" dirty="0"/>
              <a:t>Cuando, en aplicación de lo dispuesto en los dos párrafos anteriores, el contribuyente opte por el diferimiento y la aplicación de los gastos en varios períodos, se  generará una diferencia temporal, causándose un activo por impuesto de renta diferido que deberá  registrarse de conformidad con lo que dispone la  NIC 12.</a:t>
            </a:r>
            <a:endParaRPr lang="es-MX" sz="1600" b="1" dirty="0">
              <a:solidFill>
                <a:schemeClr val="accent1"/>
              </a:solidFill>
              <a:cs typeface="Arial" charset="0"/>
            </a:endParaRPr>
          </a:p>
        </p:txBody>
      </p:sp>
      <p:sp>
        <p:nvSpPr>
          <p:cNvPr id="105475" name="1 Título"/>
          <p:cNvSpPr>
            <a:spLocks/>
          </p:cNvSpPr>
          <p:nvPr/>
        </p:nvSpPr>
        <p:spPr bwMode="auto">
          <a:xfrm>
            <a:off x="457200" y="500063"/>
            <a:ext cx="8229600" cy="928687"/>
          </a:xfrm>
          <a:prstGeom prst="rect">
            <a:avLst/>
          </a:prstGeom>
          <a:noFill/>
          <a:ln w="9525">
            <a:noFill/>
            <a:miter lim="800000"/>
            <a:headEnd/>
            <a:tailEnd/>
          </a:ln>
        </p:spPr>
        <p:txBody>
          <a:bodyPr lIns="0" rIns="0" bIns="0" anchor="b"/>
          <a:lstStyle/>
          <a:p>
            <a:r>
              <a:rPr lang="es-MX" sz="5000">
                <a:solidFill>
                  <a:schemeClr val="tx2"/>
                </a:solidFill>
                <a:latin typeface="Calibri" pitchFamily="34" charset="0"/>
              </a:rPr>
              <a:t>Impuesto sobre la Renta</a:t>
            </a:r>
            <a:endParaRPr lang="es-ES" sz="5000">
              <a:solidFill>
                <a:schemeClr val="tx2"/>
              </a:solidFill>
              <a:latin typeface="Calibri" pitchFamily="34" charset="0"/>
            </a:endParaRPr>
          </a:p>
        </p:txBody>
      </p:sp>
      <p:sp>
        <p:nvSpPr>
          <p:cNvPr id="105476" name="3 Marcador de pie de página"/>
          <p:cNvSpPr>
            <a:spLocks noGrp="1"/>
          </p:cNvSpPr>
          <p:nvPr>
            <p:ph type="ftr" sz="quarter" idx="11"/>
          </p:nvPr>
        </p:nvSpPr>
        <p:spPr bwMode="auto">
          <a:noFill/>
          <a:ln>
            <a:miter lim="800000"/>
            <a:headEnd/>
            <a:tailEnd/>
          </a:ln>
        </p:spPr>
        <p:txBody>
          <a:bodyPr wrap="square" lIns="91440" tIns="45720" rIns="91440" bIns="45720" numCol="1" anchorCtr="0" compatLnSpc="1">
            <a:prstTxWarp prst="textNoShape">
              <a:avLst/>
            </a:prstTxWarp>
          </a:bodyPr>
          <a:lstStyle/>
          <a:p>
            <a:endParaRPr lang="en-US"/>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R" dirty="0"/>
              <a:t>Caso Intangibles</a:t>
            </a:r>
          </a:p>
        </p:txBody>
      </p:sp>
      <p:sp>
        <p:nvSpPr>
          <p:cNvPr id="3" name="2 Marcador de contenido"/>
          <p:cNvSpPr>
            <a:spLocks noGrp="1"/>
          </p:cNvSpPr>
          <p:nvPr>
            <p:ph idx="1"/>
          </p:nvPr>
        </p:nvSpPr>
        <p:spPr/>
        <p:txBody>
          <a:bodyPr>
            <a:normAutofit fontScale="92500" lnSpcReduction="20000"/>
          </a:bodyPr>
          <a:lstStyle/>
          <a:p>
            <a:pPr algn="just"/>
            <a:r>
              <a:rPr lang="es-CR" dirty="0"/>
              <a:t>Una Compañía A ha vendido a una compañía relacionada B los derechos de distribución de algunos artículos que comercializa. La compañía B solicita un préstamo para la compra del activo intangible. A obtiene una ganancia de capital, B a su vez inicia con el cobro de royalties a otras empresas por la explotación de ese intangible obteniendo ingresos habituales, su gasto son los intereses del préstamo y la amortización del intangible. Mencione si esta transacción tiene alguna contingencia tributaria.</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R" dirty="0"/>
              <a:t>Caso Intangibles</a:t>
            </a:r>
          </a:p>
        </p:txBody>
      </p:sp>
      <p:pic>
        <p:nvPicPr>
          <p:cNvPr id="514050" name="Picture 2"/>
          <p:cNvPicPr>
            <a:picLocks noGrp="1" noChangeAspect="1" noChangeArrowheads="1"/>
          </p:cNvPicPr>
          <p:nvPr>
            <p:ph idx="1"/>
          </p:nvPr>
        </p:nvPicPr>
        <p:blipFill>
          <a:blip r:embed="rId2" cstate="print"/>
          <a:srcRect/>
          <a:stretch>
            <a:fillRect/>
          </a:stretch>
        </p:blipFill>
        <p:spPr bwMode="auto">
          <a:xfrm>
            <a:off x="251520" y="1412776"/>
            <a:ext cx="8640960" cy="4392488"/>
          </a:xfrm>
          <a:prstGeom prst="rect">
            <a:avLst/>
          </a:prstGeom>
          <a:noFill/>
          <a:ln w="9525">
            <a:noFill/>
            <a:miter lim="800000"/>
            <a:headEnd/>
            <a:tailEnd/>
          </a:ln>
          <a:effectLst/>
        </p:spPr>
      </p:pic>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34 Título"/>
          <p:cNvSpPr>
            <a:spLocks noGrp="1"/>
          </p:cNvSpPr>
          <p:nvPr>
            <p:ph type="title"/>
          </p:nvPr>
        </p:nvSpPr>
        <p:spPr/>
        <p:txBody>
          <a:bodyPr/>
          <a:lstStyle/>
          <a:p>
            <a:r>
              <a:rPr lang="es-CR" dirty="0"/>
              <a:t>Plusvalía </a:t>
            </a:r>
          </a:p>
        </p:txBody>
      </p:sp>
      <p:sp>
        <p:nvSpPr>
          <p:cNvPr id="36" name="35 Marcador de contenido"/>
          <p:cNvSpPr>
            <a:spLocks noGrp="1"/>
          </p:cNvSpPr>
          <p:nvPr>
            <p:ph idx="1"/>
          </p:nvPr>
        </p:nvSpPr>
        <p:spPr/>
        <p:txBody>
          <a:bodyPr/>
          <a:lstStyle/>
          <a:p>
            <a:pPr algn="just">
              <a:buNone/>
            </a:pPr>
            <a:r>
              <a:rPr lang="es-CR" u="sng" dirty="0"/>
              <a:t>Antecedentes</a:t>
            </a:r>
          </a:p>
          <a:p>
            <a:pPr lvl="0" algn="just"/>
            <a:r>
              <a:rPr lang="es-CR" sz="2400" dirty="0"/>
              <a:t>En el 2010 fusión por absorción entre X y </a:t>
            </a:r>
            <a:r>
              <a:rPr lang="es-CR" sz="2400" dirty="0" err="1"/>
              <a:t>Y</a:t>
            </a:r>
            <a:r>
              <a:rPr lang="es-CR" sz="2400" dirty="0"/>
              <a:t>, prevaleciendo X</a:t>
            </a:r>
          </a:p>
          <a:p>
            <a:pPr lvl="0" algn="just"/>
            <a:r>
              <a:rPr lang="es-CR" sz="2400" dirty="0"/>
              <a:t>Y  mantenía  6 fondos, así como también sus propios activos, pasivos y patrimonio.  </a:t>
            </a:r>
          </a:p>
          <a:p>
            <a:pPr lvl="0" algn="just"/>
            <a:r>
              <a:rPr lang="es-CR" sz="2400" dirty="0"/>
              <a:t>El precio de compra de Y fue sobre el valor del patrimonio reportado al 30 de junio del 2010, el cual a ese momento era de 1.779 mm, más una proyección de los 6 fondos descontados a valor presente.  </a:t>
            </a:r>
          </a:p>
          <a:p>
            <a:pPr algn="just"/>
            <a:endParaRPr lang="es-CR" u="sng" dirty="0"/>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34 Título"/>
          <p:cNvSpPr>
            <a:spLocks noGrp="1"/>
          </p:cNvSpPr>
          <p:nvPr>
            <p:ph type="title"/>
          </p:nvPr>
        </p:nvSpPr>
        <p:spPr/>
        <p:txBody>
          <a:bodyPr/>
          <a:lstStyle/>
          <a:p>
            <a:r>
              <a:rPr lang="es-CR" dirty="0"/>
              <a:t>Plusvalía</a:t>
            </a:r>
          </a:p>
        </p:txBody>
      </p:sp>
      <p:sp>
        <p:nvSpPr>
          <p:cNvPr id="36" name="35 Marcador de contenido"/>
          <p:cNvSpPr>
            <a:spLocks noGrp="1"/>
          </p:cNvSpPr>
          <p:nvPr>
            <p:ph idx="1"/>
          </p:nvPr>
        </p:nvSpPr>
        <p:spPr/>
        <p:txBody>
          <a:bodyPr/>
          <a:lstStyle/>
          <a:p>
            <a:pPr algn="just">
              <a:buNone/>
            </a:pPr>
            <a:r>
              <a:rPr lang="es-CR" u="sng" dirty="0"/>
              <a:t>Antecedentes</a:t>
            </a:r>
          </a:p>
          <a:p>
            <a:pPr algn="just"/>
            <a:r>
              <a:rPr lang="es-CR" sz="2400" dirty="0"/>
              <a:t>Los flujos descontados de los Fondos adquiridos generó aproximadamente 5 mil millones de colones de plusvalía, que se amortizan a razón de ₵85.550.000 millones por mes desde diciembre 2010.</a:t>
            </a:r>
          </a:p>
          <a:p>
            <a:pPr lvl="0" algn="just"/>
            <a:r>
              <a:rPr lang="es-CR" sz="2400" dirty="0"/>
              <a:t>La Fusión se llevó a cabo  en noviembre 2010 y se comenzó a amortizar en diciembre del mismo año a razón de ₵85.550.000 por mes, por lo tanto  se pasó todo el 2011 y 2012 como deducibles del ISR, así como también la pequeña porción del 2010.  </a:t>
            </a:r>
          </a:p>
          <a:p>
            <a:pPr algn="just"/>
            <a:endParaRPr lang="es-CR" sz="2400" u="sng" dirty="0"/>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34 Título"/>
          <p:cNvSpPr>
            <a:spLocks noGrp="1"/>
          </p:cNvSpPr>
          <p:nvPr>
            <p:ph type="title"/>
          </p:nvPr>
        </p:nvSpPr>
        <p:spPr/>
        <p:txBody>
          <a:bodyPr/>
          <a:lstStyle/>
          <a:p>
            <a:r>
              <a:rPr lang="es-CR" dirty="0"/>
              <a:t>Aspectos Contables</a:t>
            </a:r>
          </a:p>
        </p:txBody>
      </p:sp>
      <p:sp>
        <p:nvSpPr>
          <p:cNvPr id="36" name="35 Marcador de contenido"/>
          <p:cNvSpPr>
            <a:spLocks noGrp="1"/>
          </p:cNvSpPr>
          <p:nvPr>
            <p:ph idx="1"/>
          </p:nvPr>
        </p:nvSpPr>
        <p:spPr>
          <a:xfrm>
            <a:off x="467544" y="1124744"/>
            <a:ext cx="8229600" cy="4525963"/>
          </a:xfrm>
        </p:spPr>
        <p:txBody>
          <a:bodyPr>
            <a:normAutofit lnSpcReduction="10000"/>
          </a:bodyPr>
          <a:lstStyle/>
          <a:p>
            <a:pPr algn="just">
              <a:buNone/>
            </a:pPr>
            <a:r>
              <a:rPr lang="es-CR" sz="2400" u="sng" dirty="0"/>
              <a:t>Activos Intangibles (NIC 38)</a:t>
            </a:r>
          </a:p>
          <a:p>
            <a:pPr algn="just"/>
            <a:r>
              <a:rPr lang="es-CR" sz="2400" i="1" dirty="0"/>
              <a:t>Activo identificable, de carácter no monetario y sin sustancia física</a:t>
            </a:r>
            <a:r>
              <a:rPr lang="es-CR" sz="2400" dirty="0"/>
              <a:t>”, pero también indica que existen algunos tipos de activos intangibles específicos, como la Plusvalía o Fondo de Comercio, que deben ser tratados según la Norma específica, que en este caso sería la NIIF 3.</a:t>
            </a:r>
          </a:p>
          <a:p>
            <a:pPr algn="just">
              <a:buNone/>
            </a:pPr>
            <a:r>
              <a:rPr lang="es-CR" sz="2400" u="sng" dirty="0"/>
              <a:t>Combinaciones de Negocios (NIIF 3)</a:t>
            </a:r>
          </a:p>
          <a:p>
            <a:pPr algn="just"/>
            <a:r>
              <a:rPr lang="es-CR" sz="2400" dirty="0"/>
              <a:t>La adquirente reconocerá, de forma separada al fondo de comercio, los activos intangibles identificables adquiridos en una combinación de negocios.</a:t>
            </a:r>
          </a:p>
          <a:p>
            <a:pPr algn="just"/>
            <a:r>
              <a:rPr lang="es-CR" sz="2400" dirty="0"/>
              <a:t>Un activo intangible es identificable si cumple el criterio de separabilidad o bien el de legalidad contractual.</a:t>
            </a:r>
            <a:endParaRPr lang="es-CR" sz="2400" u="sng" dirty="0"/>
          </a:p>
          <a:p>
            <a:pPr algn="just"/>
            <a:endParaRPr lang="es-CR" sz="2400" dirty="0"/>
          </a:p>
          <a:p>
            <a:pPr algn="just"/>
            <a:endParaRPr lang="es-CR" sz="2400" u="sng" dirty="0"/>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34 Título"/>
          <p:cNvSpPr>
            <a:spLocks noGrp="1"/>
          </p:cNvSpPr>
          <p:nvPr>
            <p:ph type="title"/>
          </p:nvPr>
        </p:nvSpPr>
        <p:spPr/>
        <p:txBody>
          <a:bodyPr/>
          <a:lstStyle/>
          <a:p>
            <a:r>
              <a:rPr lang="es-CR" dirty="0"/>
              <a:t>Fondo de Comercio</a:t>
            </a:r>
          </a:p>
        </p:txBody>
      </p:sp>
      <p:sp>
        <p:nvSpPr>
          <p:cNvPr id="36" name="35 Marcador de contenido"/>
          <p:cNvSpPr>
            <a:spLocks noGrp="1"/>
          </p:cNvSpPr>
          <p:nvPr>
            <p:ph idx="1"/>
          </p:nvPr>
        </p:nvSpPr>
        <p:spPr>
          <a:xfrm>
            <a:off x="467544" y="1196752"/>
            <a:ext cx="8229600" cy="4525963"/>
          </a:xfrm>
        </p:spPr>
        <p:txBody>
          <a:bodyPr>
            <a:normAutofit lnSpcReduction="10000"/>
          </a:bodyPr>
          <a:lstStyle/>
          <a:p>
            <a:pPr algn="just">
              <a:buNone/>
            </a:pPr>
            <a:r>
              <a:rPr lang="es-CR" sz="2400" u="sng" dirty="0"/>
              <a:t>Combinaciones de Negocios (NIIF 3)</a:t>
            </a:r>
          </a:p>
          <a:p>
            <a:pPr algn="just"/>
            <a:r>
              <a:rPr lang="es-CR" sz="2400" dirty="0"/>
              <a:t>Activo que representa los beneficios económicos futuros que surgen de otros activos adquiridos en una </a:t>
            </a:r>
            <a:r>
              <a:rPr lang="es-CR" sz="2400" b="1" dirty="0"/>
              <a:t>combinación de negocios</a:t>
            </a:r>
            <a:r>
              <a:rPr lang="es-CR" sz="2400" dirty="0"/>
              <a:t> que no están identificados individualmente ni reconocidos de forma separada.</a:t>
            </a:r>
          </a:p>
          <a:p>
            <a:pPr algn="just"/>
            <a:r>
              <a:rPr lang="es-CR" sz="2400" dirty="0"/>
              <a:t>En una combinación de negocios se conjuntan dos tipos de activos intangibles, los adquiridos como tal y el generado producto de una plusvalía, con la diferencia de que el primero se mide ya sea según el modelo del costo o de revaluación, y para el caso de la plusvalía no se amortiza según el método del costo, sino más bien se deteriora por cuanto no existe una vida útil identificable</a:t>
            </a:r>
            <a:endParaRPr lang="es-CR" sz="2400" u="sng" dirty="0"/>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34 Título"/>
          <p:cNvSpPr>
            <a:spLocks noGrp="1"/>
          </p:cNvSpPr>
          <p:nvPr>
            <p:ph type="title"/>
          </p:nvPr>
        </p:nvSpPr>
        <p:spPr>
          <a:xfrm>
            <a:off x="467544" y="0"/>
            <a:ext cx="8229600" cy="1143000"/>
          </a:xfrm>
        </p:spPr>
        <p:txBody>
          <a:bodyPr/>
          <a:lstStyle/>
          <a:p>
            <a:r>
              <a:rPr lang="es-CR" dirty="0"/>
              <a:t>Fondo de Comercio</a:t>
            </a:r>
          </a:p>
        </p:txBody>
      </p:sp>
      <p:sp>
        <p:nvSpPr>
          <p:cNvPr id="36" name="35 Marcador de contenido"/>
          <p:cNvSpPr>
            <a:spLocks noGrp="1"/>
          </p:cNvSpPr>
          <p:nvPr>
            <p:ph idx="1"/>
          </p:nvPr>
        </p:nvSpPr>
        <p:spPr>
          <a:xfrm>
            <a:off x="539552" y="836712"/>
            <a:ext cx="8229600" cy="4525963"/>
          </a:xfrm>
        </p:spPr>
        <p:txBody>
          <a:bodyPr>
            <a:normAutofit lnSpcReduction="10000"/>
          </a:bodyPr>
          <a:lstStyle/>
          <a:p>
            <a:pPr algn="just">
              <a:buNone/>
            </a:pPr>
            <a:r>
              <a:rPr lang="es-CR" sz="2400" u="sng" dirty="0"/>
              <a:t>Combinaciones de Negocios (NIIF 3)</a:t>
            </a:r>
          </a:p>
          <a:p>
            <a:pPr algn="just"/>
            <a:r>
              <a:rPr lang="es-CR" sz="2400" dirty="0"/>
              <a:t>El fondo de comercio adquirido en una combinación de negocios representa un pago realizado por la adquirente como anticipo de beneficios económicos futuros de los activos que no hayan podido ser identificados individualmente y reconocidos por separado.</a:t>
            </a:r>
          </a:p>
          <a:p>
            <a:pPr algn="just"/>
            <a:r>
              <a:rPr lang="es-CR" sz="2400" dirty="0"/>
              <a:t>El fondo de comercio se valorará como el coste residual de la combinación de negocios, después de reconocer los activos, pasivos y pasivos contingentes de la entidad adquirida. </a:t>
            </a:r>
          </a:p>
          <a:p>
            <a:pPr algn="just"/>
            <a:r>
              <a:rPr lang="es-CR" sz="2400" dirty="0"/>
              <a:t>La entidad adquirente valorará el fondo de comercio adquirido en la combinación de negocios por el coste menos las pérdidas por deterioro del valor acumuladas. </a:t>
            </a:r>
            <a:endParaRPr lang="es-CR" sz="2400" u="sng"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R" dirty="0"/>
              <a:t>NIC 18</a:t>
            </a:r>
          </a:p>
        </p:txBody>
      </p:sp>
      <p:sp>
        <p:nvSpPr>
          <p:cNvPr id="3" name="2 Marcador de contenido"/>
          <p:cNvSpPr>
            <a:spLocks noGrp="1"/>
          </p:cNvSpPr>
          <p:nvPr>
            <p:ph idx="1"/>
          </p:nvPr>
        </p:nvSpPr>
        <p:spPr/>
        <p:txBody>
          <a:bodyPr>
            <a:normAutofit fontScale="62500" lnSpcReduction="20000"/>
          </a:bodyPr>
          <a:lstStyle/>
          <a:p>
            <a:pPr algn="just"/>
            <a:r>
              <a:rPr lang="es-CR" dirty="0"/>
              <a:t>Esta Norma no trata de los ingresos de actividades ordinarias procedentes de: </a:t>
            </a:r>
          </a:p>
          <a:p>
            <a:pPr marL="514350" indent="-514350" algn="just">
              <a:buAutoNum type="alphaLcParenBoth"/>
            </a:pPr>
            <a:r>
              <a:rPr lang="es-CR" dirty="0"/>
              <a:t>acuerdos de arrendamiento financiero (véase la NIC 17 </a:t>
            </a:r>
            <a:r>
              <a:rPr lang="es-CR" i="1" dirty="0"/>
              <a:t>Arrendamientos); </a:t>
            </a:r>
          </a:p>
          <a:p>
            <a:pPr marL="514350" indent="-514350" algn="just">
              <a:buAutoNum type="alphaLcParenBoth"/>
            </a:pPr>
            <a:r>
              <a:rPr lang="es-CR" dirty="0"/>
              <a:t>dividendos producto de inversiones que se contabilizan por el método de la participación (véase la NIC 28 </a:t>
            </a:r>
            <a:r>
              <a:rPr lang="es-CR" i="1" dirty="0"/>
              <a:t>Contabilización de Inversiones en Asociadas y Negocios Conjuntos); </a:t>
            </a:r>
          </a:p>
          <a:p>
            <a:pPr marL="514350" indent="-514350" algn="just">
              <a:buAutoNum type="alphaLcParenBoth"/>
            </a:pPr>
            <a:r>
              <a:rPr lang="es-CR" dirty="0"/>
              <a:t>contratos de seguro bajo el alcance de la NIIF 4 </a:t>
            </a:r>
            <a:r>
              <a:rPr lang="es-CR" i="1" dirty="0"/>
              <a:t>Contratos de Seguros; </a:t>
            </a:r>
          </a:p>
          <a:p>
            <a:pPr marL="514350" indent="-514350" algn="just">
              <a:buAutoNum type="alphaLcParenBoth"/>
            </a:pPr>
            <a:r>
              <a:rPr lang="es-CR" dirty="0"/>
              <a:t>cambios en el valor razonable de activos financieros y pasivos financieros, o su disposición (véase la NIIF 9 </a:t>
            </a:r>
            <a:r>
              <a:rPr lang="es-CR" i="1" dirty="0"/>
              <a:t>Instrumentos Financieros);</a:t>
            </a:r>
          </a:p>
          <a:p>
            <a:pPr marL="514350" indent="-514350" algn="just">
              <a:buAutoNum type="alphaLcParenBoth"/>
            </a:pPr>
            <a:r>
              <a:rPr lang="es-CR" dirty="0"/>
              <a:t>cambios en el valor de otros activos corrientes; </a:t>
            </a:r>
          </a:p>
          <a:p>
            <a:pPr marL="514350" indent="-514350" algn="just">
              <a:buAutoNum type="alphaLcParenBoth"/>
            </a:pPr>
            <a:r>
              <a:rPr lang="es-CR" dirty="0"/>
              <a:t>reconocimiento inicial y cambios en el valor razonable de los activos biológicos relacionados con la actividad agrícola (véase la NIC 41 </a:t>
            </a:r>
            <a:r>
              <a:rPr lang="es-CR" i="1" dirty="0"/>
              <a:t>Agricultura); </a:t>
            </a:r>
          </a:p>
          <a:p>
            <a:pPr marL="514350" indent="-514350" algn="just">
              <a:buAutoNum type="alphaLcParenBoth"/>
            </a:pPr>
            <a:r>
              <a:rPr lang="es-CR" dirty="0"/>
              <a:t>reconocimiento inicial de los productos agrícolas (véase la NIC 41); y </a:t>
            </a:r>
          </a:p>
          <a:p>
            <a:pPr marL="514350" indent="-514350" algn="just">
              <a:buAutoNum type="alphaLcParenBoth"/>
            </a:pPr>
            <a:r>
              <a:rPr lang="es-CR" dirty="0"/>
              <a:t>extracción de minerales en yacimientos.</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34 Título"/>
          <p:cNvSpPr>
            <a:spLocks noGrp="1"/>
          </p:cNvSpPr>
          <p:nvPr>
            <p:ph type="title"/>
          </p:nvPr>
        </p:nvSpPr>
        <p:spPr>
          <a:xfrm>
            <a:off x="467544" y="0"/>
            <a:ext cx="8229600" cy="1143000"/>
          </a:xfrm>
        </p:spPr>
        <p:txBody>
          <a:bodyPr>
            <a:normAutofit fontScale="90000"/>
          </a:bodyPr>
          <a:lstStyle/>
          <a:p>
            <a:r>
              <a:rPr lang="es-CR" dirty="0"/>
              <a:t>Normativa Contable para los entes Supervisados</a:t>
            </a:r>
          </a:p>
        </p:txBody>
      </p:sp>
      <p:sp>
        <p:nvSpPr>
          <p:cNvPr id="36" name="35 Marcador de contenido"/>
          <p:cNvSpPr>
            <a:spLocks noGrp="1"/>
          </p:cNvSpPr>
          <p:nvPr>
            <p:ph idx="1"/>
          </p:nvPr>
        </p:nvSpPr>
        <p:spPr>
          <a:xfrm>
            <a:off x="539552" y="1124744"/>
            <a:ext cx="8229600" cy="4525963"/>
          </a:xfrm>
        </p:spPr>
        <p:txBody>
          <a:bodyPr>
            <a:normAutofit fontScale="92500"/>
          </a:bodyPr>
          <a:lstStyle/>
          <a:p>
            <a:pPr algn="just">
              <a:buNone/>
            </a:pPr>
            <a:r>
              <a:rPr lang="es-CR" sz="2400" u="sng" dirty="0"/>
              <a:t>Artículo 16</a:t>
            </a:r>
          </a:p>
          <a:p>
            <a:pPr algn="just">
              <a:buNone/>
            </a:pPr>
            <a:r>
              <a:rPr lang="es-CR" sz="2400" i="1" dirty="0"/>
              <a:t>	“Tras el reconocimiento inicial, los activos intangibles deben contabilizarse por su costo de adquisición menos la amortización acumulada y las pérdidas por deterioro del valor acumuladas que les haya podido afectar.</a:t>
            </a:r>
          </a:p>
          <a:p>
            <a:pPr algn="just">
              <a:buNone/>
            </a:pPr>
            <a:endParaRPr lang="es-CR" sz="2400" dirty="0"/>
          </a:p>
          <a:p>
            <a:pPr algn="just">
              <a:buNone/>
            </a:pPr>
            <a:r>
              <a:rPr lang="es-CR" sz="2400" i="1" dirty="0"/>
              <a:t>	Las aplicaciones automatizadas en uso deben ser amortizadas sistemáticamente por el método de línea recta, en el transcurso del período en que se espera que produzca los beneficios económicos para la entidad, el cual no puede exceder de cinco años (5), similar procedimiento y plazo deberá utilizarse para la amortización de la plusvalía adquirida”. </a:t>
            </a:r>
            <a:endParaRPr lang="es-CR" sz="2400" u="sng" dirty="0"/>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34 Título"/>
          <p:cNvSpPr>
            <a:spLocks noGrp="1"/>
          </p:cNvSpPr>
          <p:nvPr>
            <p:ph type="title"/>
          </p:nvPr>
        </p:nvSpPr>
        <p:spPr>
          <a:xfrm>
            <a:off x="467544" y="0"/>
            <a:ext cx="8229600" cy="1143000"/>
          </a:xfrm>
        </p:spPr>
        <p:txBody>
          <a:bodyPr/>
          <a:lstStyle/>
          <a:p>
            <a:r>
              <a:rPr lang="es-CR" dirty="0"/>
              <a:t>Conclusión Financiero-Contable</a:t>
            </a:r>
          </a:p>
        </p:txBody>
      </p:sp>
      <p:sp>
        <p:nvSpPr>
          <p:cNvPr id="36" name="35 Marcador de contenido"/>
          <p:cNvSpPr>
            <a:spLocks noGrp="1"/>
          </p:cNvSpPr>
          <p:nvPr>
            <p:ph idx="1"/>
          </p:nvPr>
        </p:nvSpPr>
        <p:spPr>
          <a:xfrm>
            <a:off x="539552" y="1124744"/>
            <a:ext cx="8229600" cy="4525963"/>
          </a:xfrm>
        </p:spPr>
        <p:txBody>
          <a:bodyPr/>
          <a:lstStyle/>
          <a:p>
            <a:pPr algn="just">
              <a:buNone/>
            </a:pPr>
            <a:endParaRPr lang="es-CR" sz="2400" u="sng" dirty="0"/>
          </a:p>
          <a:p>
            <a:pPr algn="just">
              <a:buNone/>
            </a:pPr>
            <a:r>
              <a:rPr lang="es-CR" sz="2400" i="1" dirty="0"/>
              <a:t>	</a:t>
            </a:r>
            <a:r>
              <a:rPr lang="es-CR" sz="2400" dirty="0"/>
              <a:t>De acuerdo a lo señalado por la normativa de los entes supervisados, se puede notar como la misma no se ajusta a lo indicado en la NIIF 3, esto por cuanto se le da igual tratamiento a una Plusvalía que a un activo intangible.  Según lo que hemos vistos atrás en cuanto al tratamiento contable, se establece claramente que la Plusvalía es un activo intangible específico y que como tal su tratamiento difiere al de un activo intangible identificable de la NIC 38.</a:t>
            </a:r>
          </a:p>
          <a:p>
            <a:pPr algn="just">
              <a:buNone/>
            </a:pPr>
            <a:endParaRPr lang="es-CR" sz="2400" u="sng" dirty="0"/>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34 Título"/>
          <p:cNvSpPr>
            <a:spLocks noGrp="1"/>
          </p:cNvSpPr>
          <p:nvPr>
            <p:ph type="title"/>
          </p:nvPr>
        </p:nvSpPr>
        <p:spPr>
          <a:xfrm>
            <a:off x="467544" y="0"/>
            <a:ext cx="8229600" cy="1143000"/>
          </a:xfrm>
        </p:spPr>
        <p:txBody>
          <a:bodyPr/>
          <a:lstStyle/>
          <a:p>
            <a:r>
              <a:rPr lang="es-CR" dirty="0"/>
              <a:t>Análisis Tributario</a:t>
            </a:r>
          </a:p>
        </p:txBody>
      </p:sp>
      <p:sp>
        <p:nvSpPr>
          <p:cNvPr id="36" name="35 Marcador de contenido"/>
          <p:cNvSpPr>
            <a:spLocks noGrp="1"/>
          </p:cNvSpPr>
          <p:nvPr>
            <p:ph idx="1"/>
          </p:nvPr>
        </p:nvSpPr>
        <p:spPr>
          <a:xfrm>
            <a:off x="539552" y="1124744"/>
            <a:ext cx="8229600" cy="4525963"/>
          </a:xfrm>
        </p:spPr>
        <p:txBody>
          <a:bodyPr/>
          <a:lstStyle/>
          <a:p>
            <a:pPr algn="just">
              <a:buNone/>
            </a:pPr>
            <a:r>
              <a:rPr lang="es-CR" sz="2400" u="sng" dirty="0"/>
              <a:t>Artículo 9 inciso f)</a:t>
            </a:r>
          </a:p>
          <a:p>
            <a:pPr algn="just">
              <a:buNone/>
            </a:pPr>
            <a:endParaRPr lang="es-CR" sz="2400" u="sng" dirty="0"/>
          </a:p>
          <a:p>
            <a:pPr>
              <a:buNone/>
            </a:pPr>
            <a:r>
              <a:rPr lang="es-CR" sz="2400" dirty="0"/>
              <a:t>“No son deducibles de la renta bruta:</a:t>
            </a:r>
          </a:p>
          <a:p>
            <a:pPr>
              <a:buNone/>
            </a:pPr>
            <a:r>
              <a:rPr lang="es-CR" sz="2400" dirty="0"/>
              <a:t>(...)</a:t>
            </a:r>
          </a:p>
          <a:p>
            <a:pPr algn="just">
              <a:buNone/>
            </a:pPr>
            <a:r>
              <a:rPr lang="es-CR" sz="2400" i="1" dirty="0"/>
              <a:t>f) Lo pagado por la compra de derechos de llave, marcas de fábrica o de comercio, procedimientos de fabricación, derechos de propiedad intelectual, de fórmulas de otros activos intangibles similares, así como lo pagado por concepto de las indemnizaciones a que se refiere la ley No. 4684 del 30 de noviembre de 1970 y sus modificaciones.”</a:t>
            </a:r>
            <a:endParaRPr lang="es-CR" sz="2400" dirty="0"/>
          </a:p>
          <a:p>
            <a:pPr algn="just">
              <a:buNone/>
            </a:pPr>
            <a:endParaRPr lang="es-CR" sz="2400" dirty="0"/>
          </a:p>
          <a:p>
            <a:pPr algn="just">
              <a:buNone/>
            </a:pPr>
            <a:endParaRPr lang="es-CR" sz="2400" u="sng" dirty="0"/>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34 Título"/>
          <p:cNvSpPr>
            <a:spLocks noGrp="1"/>
          </p:cNvSpPr>
          <p:nvPr>
            <p:ph type="title"/>
          </p:nvPr>
        </p:nvSpPr>
        <p:spPr>
          <a:xfrm>
            <a:off x="467544" y="0"/>
            <a:ext cx="8229600" cy="1143000"/>
          </a:xfrm>
        </p:spPr>
        <p:txBody>
          <a:bodyPr/>
          <a:lstStyle/>
          <a:p>
            <a:r>
              <a:rPr lang="es-CR" dirty="0"/>
              <a:t>Análisis Tributario</a:t>
            </a:r>
          </a:p>
        </p:txBody>
      </p:sp>
      <p:sp>
        <p:nvSpPr>
          <p:cNvPr id="36" name="35 Marcador de contenido"/>
          <p:cNvSpPr>
            <a:spLocks noGrp="1"/>
          </p:cNvSpPr>
          <p:nvPr>
            <p:ph idx="1"/>
          </p:nvPr>
        </p:nvSpPr>
        <p:spPr>
          <a:xfrm>
            <a:off x="539552" y="1124744"/>
            <a:ext cx="8229600" cy="4525963"/>
          </a:xfrm>
        </p:spPr>
        <p:txBody>
          <a:bodyPr/>
          <a:lstStyle/>
          <a:p>
            <a:pPr algn="just">
              <a:buNone/>
            </a:pPr>
            <a:r>
              <a:rPr lang="es-CR" sz="2400" u="sng" dirty="0"/>
              <a:t>Esquema alternativo</a:t>
            </a:r>
          </a:p>
          <a:p>
            <a:pPr algn="just"/>
            <a:r>
              <a:rPr lang="es-CR" sz="2400" dirty="0"/>
              <a:t>La norma del artículo 9, f) es de carácter didáctico, en el sentido de que aclara que cuando se trata de inversiones en activos intangibles, como sucede respecto de toda inversión, no se puede deducir en el período que se hace, </a:t>
            </a:r>
            <a:r>
              <a:rPr lang="es-CR" sz="2400" b="1" u="sng" dirty="0"/>
              <a:t>sino que debe ser capitalizada y amortizada</a:t>
            </a:r>
            <a:r>
              <a:rPr lang="es-CR" sz="2400" dirty="0"/>
              <a:t>.(lo que además en el caso de la operadora se sostiene por la normativa especial aplicable). </a:t>
            </a:r>
            <a:endParaRPr lang="es-CR" sz="2400" u="sng" dirty="0"/>
          </a:p>
          <a:p>
            <a:pPr algn="just">
              <a:buNone/>
            </a:pPr>
            <a:endParaRPr lang="es-CR" sz="2400" dirty="0"/>
          </a:p>
          <a:p>
            <a:pPr algn="just">
              <a:buNone/>
            </a:pPr>
            <a:endParaRPr lang="es-CR" sz="2400" u="sng" dirty="0"/>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34 Título"/>
          <p:cNvSpPr>
            <a:spLocks noGrp="1"/>
          </p:cNvSpPr>
          <p:nvPr>
            <p:ph type="title"/>
          </p:nvPr>
        </p:nvSpPr>
        <p:spPr>
          <a:xfrm>
            <a:off x="467544" y="0"/>
            <a:ext cx="8229600" cy="1143000"/>
          </a:xfrm>
        </p:spPr>
        <p:txBody>
          <a:bodyPr>
            <a:normAutofit fontScale="90000"/>
          </a:bodyPr>
          <a:lstStyle/>
          <a:p>
            <a:r>
              <a:rPr lang="es-CR" sz="3600" b="1" dirty="0"/>
              <a:t>Tesis de la especialidad tributaria de la normativa tributaria</a:t>
            </a:r>
            <a:endParaRPr lang="es-CR" sz="3600" dirty="0"/>
          </a:p>
        </p:txBody>
      </p:sp>
      <p:sp>
        <p:nvSpPr>
          <p:cNvPr id="36" name="35 Marcador de contenido"/>
          <p:cNvSpPr>
            <a:spLocks noGrp="1"/>
          </p:cNvSpPr>
          <p:nvPr>
            <p:ph idx="1"/>
          </p:nvPr>
        </p:nvSpPr>
        <p:spPr>
          <a:xfrm>
            <a:off x="539552" y="1124744"/>
            <a:ext cx="8229600" cy="4525963"/>
          </a:xfrm>
        </p:spPr>
        <p:txBody>
          <a:bodyPr>
            <a:normAutofit lnSpcReduction="10000"/>
          </a:bodyPr>
          <a:lstStyle/>
          <a:p>
            <a:pPr algn="just">
              <a:buNone/>
            </a:pPr>
            <a:r>
              <a:rPr lang="es-CR" sz="2400" b="1" dirty="0"/>
              <a:t>	</a:t>
            </a:r>
            <a:endParaRPr lang="es-CR" sz="2400" dirty="0"/>
          </a:p>
          <a:p>
            <a:pPr algn="just">
              <a:buNone/>
            </a:pPr>
            <a:r>
              <a:rPr lang="es-CR" sz="2400" dirty="0"/>
              <a:t>	El artículo 129 de la Ley Orgánica del Banco Central de Costa Rica, regula la aceptación de criterios de la Superintendencia estableciendo lo siguiente:</a:t>
            </a:r>
          </a:p>
          <a:p>
            <a:pPr algn="just">
              <a:buNone/>
            </a:pPr>
            <a:endParaRPr lang="es-CR" sz="2400" dirty="0"/>
          </a:p>
          <a:p>
            <a:pPr algn="just">
              <a:buNone/>
            </a:pPr>
            <a:r>
              <a:rPr lang="es-CR" sz="2400" i="1" dirty="0"/>
              <a:t>	“Los criterios que establezca la Superintendencia, en cuanto al registro contable de las operaciones de las entidades fiscalizadas, la confección y presentación de sus estados financieros, </a:t>
            </a:r>
            <a:r>
              <a:rPr lang="es-CR" sz="2400" b="1" i="1" dirty="0"/>
              <a:t>sus manuales de cuentas, la valuación de sus activos financieros y la clasificación y calificación de sus activos, deberán ser aceptados para efectos tributarios</a:t>
            </a:r>
            <a:r>
              <a:rPr lang="es-CR" sz="2400" i="1" dirty="0"/>
              <a:t>” (negrilla añadida).</a:t>
            </a:r>
            <a:endParaRPr lang="es-CR" sz="2400" dirty="0"/>
          </a:p>
          <a:p>
            <a:pPr algn="just"/>
            <a:endParaRPr lang="es-CR" sz="2400" dirty="0"/>
          </a:p>
          <a:p>
            <a:pPr algn="just">
              <a:buNone/>
            </a:pPr>
            <a:endParaRPr lang="es-CR" sz="2400" u="sng" dirty="0"/>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34 Título"/>
          <p:cNvSpPr>
            <a:spLocks noGrp="1"/>
          </p:cNvSpPr>
          <p:nvPr>
            <p:ph type="title"/>
          </p:nvPr>
        </p:nvSpPr>
        <p:spPr>
          <a:xfrm>
            <a:off x="467544" y="0"/>
            <a:ext cx="8229600" cy="1143000"/>
          </a:xfrm>
        </p:spPr>
        <p:txBody>
          <a:bodyPr/>
          <a:lstStyle/>
          <a:p>
            <a:r>
              <a:rPr lang="es-CR" sz="3600" dirty="0"/>
              <a:t>Respuesta de la Administración Tributaria</a:t>
            </a:r>
          </a:p>
        </p:txBody>
      </p:sp>
      <p:sp>
        <p:nvSpPr>
          <p:cNvPr id="36" name="35 Marcador de contenido"/>
          <p:cNvSpPr>
            <a:spLocks noGrp="1"/>
          </p:cNvSpPr>
          <p:nvPr>
            <p:ph idx="1"/>
          </p:nvPr>
        </p:nvSpPr>
        <p:spPr>
          <a:xfrm>
            <a:off x="539552" y="1124744"/>
            <a:ext cx="8229600" cy="4525963"/>
          </a:xfrm>
        </p:spPr>
        <p:txBody>
          <a:bodyPr>
            <a:normAutofit lnSpcReduction="10000"/>
          </a:bodyPr>
          <a:lstStyle/>
          <a:p>
            <a:pPr algn="just">
              <a:buNone/>
            </a:pPr>
            <a:r>
              <a:rPr lang="es-CR" sz="2400" b="1" dirty="0"/>
              <a:t>	Poder Tributario según la Sala Constitucional</a:t>
            </a:r>
          </a:p>
          <a:p>
            <a:pPr algn="just">
              <a:buNone/>
            </a:pPr>
            <a:endParaRPr lang="es-CR" sz="2400" b="1" dirty="0"/>
          </a:p>
          <a:p>
            <a:pPr algn="just">
              <a:buNone/>
            </a:pPr>
            <a:r>
              <a:rPr lang="es-CR" sz="2400" dirty="0"/>
              <a:t>	“La doctrina más importante en la materia, en forma generalizada, ha señalado que el Poder Tributario, consiste en la facultad de aplicar contribuciones (o establecer exenciones)”, con otras palabras, “…el poder de sancionar normas jurídicas de las cuales derive o pueda derivar, a cargo de determinados individuos o determinadas categorías de personas, la obligación de pagar un tributo…” (…) El poder de gravar, es inherente al Estado y no puede ser suprimido, delegado ni cedido</a:t>
            </a:r>
          </a:p>
          <a:p>
            <a:pPr algn="just">
              <a:buNone/>
            </a:pPr>
            <a:r>
              <a:rPr lang="es-CR" sz="2400" dirty="0"/>
              <a:t>	</a:t>
            </a:r>
          </a:p>
          <a:p>
            <a:pPr algn="just">
              <a:buNone/>
            </a:pPr>
            <a:endParaRPr lang="es-CR" sz="2400" u="sng" dirty="0"/>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34 Título"/>
          <p:cNvSpPr>
            <a:spLocks noGrp="1"/>
          </p:cNvSpPr>
          <p:nvPr>
            <p:ph type="title"/>
          </p:nvPr>
        </p:nvSpPr>
        <p:spPr>
          <a:xfrm>
            <a:off x="467544" y="0"/>
            <a:ext cx="8229600" cy="1143000"/>
          </a:xfrm>
        </p:spPr>
        <p:txBody>
          <a:bodyPr/>
          <a:lstStyle/>
          <a:p>
            <a:r>
              <a:rPr lang="es-CR" sz="3600" dirty="0"/>
              <a:t>Respuesta de la Administración Tributaria</a:t>
            </a:r>
          </a:p>
        </p:txBody>
      </p:sp>
      <p:sp>
        <p:nvSpPr>
          <p:cNvPr id="36" name="35 Marcador de contenido"/>
          <p:cNvSpPr>
            <a:spLocks noGrp="1"/>
          </p:cNvSpPr>
          <p:nvPr>
            <p:ph idx="1"/>
          </p:nvPr>
        </p:nvSpPr>
        <p:spPr>
          <a:xfrm>
            <a:off x="539552" y="1124744"/>
            <a:ext cx="8229600" cy="4525963"/>
          </a:xfrm>
        </p:spPr>
        <p:txBody>
          <a:bodyPr/>
          <a:lstStyle/>
          <a:p>
            <a:pPr algn="just">
              <a:buNone/>
            </a:pPr>
            <a:r>
              <a:rPr lang="es-CR" sz="2400" b="1" dirty="0"/>
              <a:t>	Fundamentos Legales</a:t>
            </a:r>
          </a:p>
          <a:p>
            <a:pPr algn="just">
              <a:buNone/>
            </a:pPr>
            <a:endParaRPr lang="es-CR" sz="2400" b="1" dirty="0"/>
          </a:p>
          <a:p>
            <a:pPr algn="just"/>
            <a:r>
              <a:rPr lang="es-CR" sz="2400" b="1" dirty="0"/>
              <a:t>Artículo 121 inciso 13 de la Constitución Política:  Corresponde a la Asamblea Legislativa establecer los impuestos</a:t>
            </a:r>
          </a:p>
          <a:p>
            <a:pPr algn="just"/>
            <a:endParaRPr lang="es-CR" sz="2400" b="1" dirty="0"/>
          </a:p>
          <a:p>
            <a:pPr algn="just"/>
            <a:r>
              <a:rPr lang="es-CR" sz="2400" b="1" dirty="0"/>
              <a:t>Artículo 5 del CNPT</a:t>
            </a:r>
            <a:r>
              <a:rPr lang="es-CR" sz="2400" dirty="0"/>
              <a:t>:  En materia tributaria solo la ley puede crear, modificar o suprimir tributos, definir el hecho generador, establecer tarifas, etc.</a:t>
            </a:r>
          </a:p>
          <a:p>
            <a:pPr algn="just">
              <a:buNone/>
            </a:pPr>
            <a:endParaRPr lang="es-CR" sz="2400" u="sng" dirty="0"/>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34 Título"/>
          <p:cNvSpPr>
            <a:spLocks noGrp="1"/>
          </p:cNvSpPr>
          <p:nvPr>
            <p:ph type="title"/>
          </p:nvPr>
        </p:nvSpPr>
        <p:spPr>
          <a:xfrm>
            <a:off x="467544" y="0"/>
            <a:ext cx="8229600" cy="1143000"/>
          </a:xfrm>
        </p:spPr>
        <p:txBody>
          <a:bodyPr/>
          <a:lstStyle/>
          <a:p>
            <a:r>
              <a:rPr lang="es-CR" sz="3600" dirty="0"/>
              <a:t>Respuesta de la Administración Tributaria</a:t>
            </a:r>
          </a:p>
        </p:txBody>
      </p:sp>
      <p:sp>
        <p:nvSpPr>
          <p:cNvPr id="36" name="35 Marcador de contenido"/>
          <p:cNvSpPr>
            <a:spLocks noGrp="1"/>
          </p:cNvSpPr>
          <p:nvPr>
            <p:ph idx="1"/>
          </p:nvPr>
        </p:nvSpPr>
        <p:spPr>
          <a:xfrm>
            <a:off x="539552" y="1124744"/>
            <a:ext cx="8229600" cy="4525963"/>
          </a:xfrm>
        </p:spPr>
        <p:txBody>
          <a:bodyPr/>
          <a:lstStyle/>
          <a:p>
            <a:pPr algn="just">
              <a:buNone/>
            </a:pPr>
            <a:r>
              <a:rPr lang="es-CR" sz="2400" b="1" dirty="0"/>
              <a:t>	Fundamentos Legales</a:t>
            </a:r>
          </a:p>
          <a:p>
            <a:pPr algn="just"/>
            <a:r>
              <a:rPr lang="es-CR" sz="2400" dirty="0"/>
              <a:t>La normativa bancaria debe ser aceptada para efectos tributarios, siempre y cuando los mismos no sean contrarios a lo establecido en las normas tributarias.</a:t>
            </a:r>
          </a:p>
          <a:p>
            <a:pPr algn="just"/>
            <a:r>
              <a:rPr lang="es-CR" sz="2400" dirty="0"/>
              <a:t>En caso de que las mismas se dictaran en contravención de las leyes tributarias, la AT deberá ajustarlas para fines impositivos.</a:t>
            </a:r>
          </a:p>
          <a:p>
            <a:pPr algn="just"/>
            <a:r>
              <a:rPr lang="es-CR" sz="2400" dirty="0"/>
              <a:t>La DGT es la competente para aplicar y fiscalizar el ISR y por ende a la que le compete la interpretación de estas normas</a:t>
            </a:r>
          </a:p>
          <a:p>
            <a:pPr algn="just">
              <a:buNone/>
            </a:pPr>
            <a:endParaRPr lang="es-CR" sz="2400" b="1" dirty="0"/>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34 Título"/>
          <p:cNvSpPr>
            <a:spLocks noGrp="1"/>
          </p:cNvSpPr>
          <p:nvPr>
            <p:ph type="title"/>
          </p:nvPr>
        </p:nvSpPr>
        <p:spPr>
          <a:xfrm>
            <a:off x="467544" y="0"/>
            <a:ext cx="8229600" cy="1143000"/>
          </a:xfrm>
        </p:spPr>
        <p:txBody>
          <a:bodyPr/>
          <a:lstStyle/>
          <a:p>
            <a:r>
              <a:rPr lang="es-CR" sz="3200" dirty="0"/>
              <a:t>Respuesta de la Administración Tributaria</a:t>
            </a:r>
          </a:p>
        </p:txBody>
      </p:sp>
      <p:sp>
        <p:nvSpPr>
          <p:cNvPr id="36" name="35 Marcador de contenido"/>
          <p:cNvSpPr>
            <a:spLocks noGrp="1"/>
          </p:cNvSpPr>
          <p:nvPr>
            <p:ph idx="1"/>
          </p:nvPr>
        </p:nvSpPr>
        <p:spPr>
          <a:xfrm>
            <a:off x="467544" y="836712"/>
            <a:ext cx="8229600" cy="4525963"/>
          </a:xfrm>
        </p:spPr>
        <p:txBody>
          <a:bodyPr>
            <a:normAutofit fontScale="92500"/>
          </a:bodyPr>
          <a:lstStyle/>
          <a:p>
            <a:pPr algn="just">
              <a:buNone/>
            </a:pPr>
            <a:r>
              <a:rPr lang="es-CR" sz="2400" b="1" dirty="0"/>
              <a:t>	Sobre el tratamiento contable de la Plusvalía</a:t>
            </a:r>
          </a:p>
          <a:p>
            <a:pPr algn="just"/>
            <a:r>
              <a:rPr lang="es-CR" sz="2400" dirty="0"/>
              <a:t>Se está ante un activo intangible, una plusvalía (fondo de comercio), lo cual significa que X “efectuó un pago mayor al patrimonio de la entidad adquirida como anticipo de beneficios económicos futuros de los activos que no hayan podido ser identificados individualmente.</a:t>
            </a:r>
          </a:p>
          <a:p>
            <a:pPr algn="just"/>
            <a:r>
              <a:rPr lang="es-CR" sz="2400" dirty="0"/>
              <a:t>Nos encontramos ante un intangible de los enumerados en el inciso f) del artículo 9 de la LISR, específicamente dentro de lo que se conoce como un “derecho de llave” (teoría de la empresa).</a:t>
            </a:r>
          </a:p>
          <a:p>
            <a:pPr algn="just"/>
            <a:r>
              <a:rPr lang="es-CR" sz="2400" dirty="0"/>
              <a:t>Ese </a:t>
            </a:r>
            <a:r>
              <a:rPr lang="es-CR" sz="2400" dirty="0" err="1"/>
              <a:t>plusvalor</a:t>
            </a:r>
            <a:r>
              <a:rPr lang="es-CR" sz="2400" dirty="0"/>
              <a:t> o sobreprecio que le da a la empresa la labor de organización que ha hecho el empresario y que genera una clientela, es lo que se llama derecho de llave.</a:t>
            </a:r>
          </a:p>
          <a:p>
            <a:pPr algn="just">
              <a:buNone/>
            </a:pPr>
            <a:endParaRPr lang="es-CR" sz="2400" b="1" dirty="0"/>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34 Título"/>
          <p:cNvSpPr>
            <a:spLocks noGrp="1"/>
          </p:cNvSpPr>
          <p:nvPr>
            <p:ph type="title"/>
          </p:nvPr>
        </p:nvSpPr>
        <p:spPr>
          <a:xfrm>
            <a:off x="467544" y="0"/>
            <a:ext cx="8229600" cy="1143000"/>
          </a:xfrm>
        </p:spPr>
        <p:txBody>
          <a:bodyPr/>
          <a:lstStyle/>
          <a:p>
            <a:r>
              <a:rPr lang="es-CR" sz="3200" dirty="0"/>
              <a:t>Respuesta de la Administración Tributaria</a:t>
            </a:r>
          </a:p>
        </p:txBody>
      </p:sp>
      <p:sp>
        <p:nvSpPr>
          <p:cNvPr id="36" name="35 Marcador de contenido"/>
          <p:cNvSpPr>
            <a:spLocks noGrp="1"/>
          </p:cNvSpPr>
          <p:nvPr>
            <p:ph idx="1"/>
          </p:nvPr>
        </p:nvSpPr>
        <p:spPr>
          <a:xfrm>
            <a:off x="467544" y="836712"/>
            <a:ext cx="8229600" cy="4525963"/>
          </a:xfrm>
        </p:spPr>
        <p:txBody>
          <a:bodyPr/>
          <a:lstStyle/>
          <a:p>
            <a:pPr algn="just">
              <a:buNone/>
            </a:pPr>
            <a:r>
              <a:rPr lang="es-CR" sz="2400" b="1" dirty="0"/>
              <a:t>	Sobre el tratamiento contable de la Plusvalía</a:t>
            </a:r>
          </a:p>
          <a:p>
            <a:pPr algn="just">
              <a:buNone/>
            </a:pPr>
            <a:endParaRPr lang="es-CR" sz="2400" b="1" dirty="0"/>
          </a:p>
          <a:p>
            <a:pPr algn="just">
              <a:buNone/>
            </a:pPr>
            <a:r>
              <a:rPr lang="es-CR" sz="2400" b="1" dirty="0"/>
              <a:t>Conclusión</a:t>
            </a:r>
          </a:p>
          <a:p>
            <a:pPr algn="just">
              <a:buNone/>
            </a:pPr>
            <a:endParaRPr lang="es-CR" sz="2400" b="1" dirty="0"/>
          </a:p>
          <a:p>
            <a:pPr algn="just"/>
            <a:r>
              <a:rPr lang="es-CR" sz="2400" dirty="0"/>
              <a:t>El tratamiento fiscal de la plusvalía adquirida por X al realizar la fusión por absorción de Y, es la de un derecho de llave, por lo que se encuentra enumerado dentro de los intangibles del artículo 9 inciso f) de la LISR.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R" dirty="0"/>
              <a:t>NIC 18 </a:t>
            </a:r>
          </a:p>
        </p:txBody>
      </p:sp>
      <p:sp>
        <p:nvSpPr>
          <p:cNvPr id="3" name="2 Marcador de contenido"/>
          <p:cNvSpPr>
            <a:spLocks noGrp="1"/>
          </p:cNvSpPr>
          <p:nvPr>
            <p:ph idx="1"/>
          </p:nvPr>
        </p:nvSpPr>
        <p:spPr>
          <a:xfrm>
            <a:off x="457200" y="1196752"/>
            <a:ext cx="8363272" cy="4929411"/>
          </a:xfrm>
        </p:spPr>
        <p:txBody>
          <a:bodyPr>
            <a:normAutofit/>
          </a:bodyPr>
          <a:lstStyle/>
          <a:p>
            <a:pPr algn="just"/>
            <a:r>
              <a:rPr lang="es-CR" i="1" dirty="0"/>
              <a:t>Ingreso de actividades ordinarias es la entrada bruta de beneficios </a:t>
            </a:r>
            <a:r>
              <a:rPr lang="es-CR" dirty="0"/>
              <a:t>económicos, durante el periodo, surgidos en el curso de las  actividades ordinarias de una entidad,  siempre que tal entrada dé lugar a un aumento en el patrimonio que no esté  relacionado con las aportaciones de los propietarios de ese patrimonio.</a:t>
            </a:r>
          </a:p>
          <a:p>
            <a:pPr algn="just"/>
            <a:endParaRPr lang="es-CR" dirty="0"/>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57200" y="1714500"/>
            <a:ext cx="8229600" cy="4500563"/>
          </a:xfrm>
        </p:spPr>
        <p:txBody>
          <a:bodyPr>
            <a:normAutofit/>
          </a:bodyPr>
          <a:lstStyle/>
          <a:p>
            <a:pPr marL="411480" algn="ctr" eaLnBrk="1" fontAlgn="auto" hangingPunct="1">
              <a:spcAft>
                <a:spcPts val="0"/>
              </a:spcAft>
              <a:buFont typeface="Wingdings 2" pitchFamily="18" charset="2"/>
              <a:buNone/>
              <a:defRPr/>
            </a:pPr>
            <a:r>
              <a:rPr lang="es-MX" b="1" dirty="0">
                <a:solidFill>
                  <a:schemeClr val="accent1"/>
                </a:solidFill>
                <a:cs typeface="Arial" charset="0"/>
              </a:rPr>
              <a:t>Gastos deducibles</a:t>
            </a:r>
          </a:p>
          <a:p>
            <a:pPr algn="just">
              <a:lnSpc>
                <a:spcPct val="90000"/>
              </a:lnSpc>
            </a:pPr>
            <a:r>
              <a:rPr lang="es-ES_tradnl" dirty="0"/>
              <a:t>AT ha hecho interpretaciones sobre lo que se debe entender por derecho de llave incluyendo dentro del concepto los acuerdos de no competencia. DGT 2898-04</a:t>
            </a:r>
          </a:p>
          <a:p>
            <a:pPr algn="just">
              <a:lnSpc>
                <a:spcPct val="90000"/>
              </a:lnSpc>
            </a:pPr>
            <a:r>
              <a:rPr lang="es-ES_tradnl" dirty="0"/>
              <a:t>Difícil encontrar un intangible no incluido dentro de los conceptos del </a:t>
            </a:r>
            <a:r>
              <a:rPr lang="es-ES_tradnl" dirty="0" err="1"/>
              <a:t>inc</a:t>
            </a:r>
            <a:r>
              <a:rPr lang="es-ES_tradnl" dirty="0"/>
              <a:t> f) del artículo 9</a:t>
            </a:r>
          </a:p>
          <a:p>
            <a:pPr algn="just">
              <a:lnSpc>
                <a:spcPct val="90000"/>
              </a:lnSpc>
            </a:pPr>
            <a:r>
              <a:rPr lang="es-ES_tradnl" dirty="0"/>
              <a:t>Casos de las franquicias</a:t>
            </a:r>
          </a:p>
          <a:p>
            <a:pPr marL="411480" algn="ctr" eaLnBrk="1" fontAlgn="auto" hangingPunct="1">
              <a:spcAft>
                <a:spcPts val="0"/>
              </a:spcAft>
              <a:buFont typeface="Wingdings 2" pitchFamily="18" charset="2"/>
              <a:buNone/>
              <a:defRPr/>
            </a:pPr>
            <a:endParaRPr lang="es-MX" b="1" dirty="0">
              <a:solidFill>
                <a:schemeClr val="accent1"/>
              </a:solidFill>
              <a:cs typeface="Arial" charset="0"/>
            </a:endParaRPr>
          </a:p>
        </p:txBody>
      </p:sp>
      <p:sp>
        <p:nvSpPr>
          <p:cNvPr id="106499" name="1 Título"/>
          <p:cNvSpPr>
            <a:spLocks/>
          </p:cNvSpPr>
          <p:nvPr/>
        </p:nvSpPr>
        <p:spPr bwMode="auto">
          <a:xfrm>
            <a:off x="457200" y="500063"/>
            <a:ext cx="8229600" cy="928687"/>
          </a:xfrm>
          <a:prstGeom prst="rect">
            <a:avLst/>
          </a:prstGeom>
          <a:noFill/>
          <a:ln w="9525">
            <a:noFill/>
            <a:miter lim="800000"/>
            <a:headEnd/>
            <a:tailEnd/>
          </a:ln>
        </p:spPr>
        <p:txBody>
          <a:bodyPr lIns="0" rIns="0" bIns="0" anchor="b"/>
          <a:lstStyle/>
          <a:p>
            <a:r>
              <a:rPr lang="es-MX" sz="5000">
                <a:solidFill>
                  <a:schemeClr val="tx2"/>
                </a:solidFill>
                <a:latin typeface="Calibri" pitchFamily="34" charset="0"/>
              </a:rPr>
              <a:t>Impuesto sobre la Renta</a:t>
            </a:r>
            <a:endParaRPr lang="es-ES" sz="5000">
              <a:solidFill>
                <a:schemeClr val="tx2"/>
              </a:solidFill>
              <a:latin typeface="Calibri" pitchFamily="34"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strVal val="#ppt_w+.3"/>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animEffect transition="in" filter="fade">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57200" y="1714500"/>
            <a:ext cx="8229600" cy="4500563"/>
          </a:xfrm>
        </p:spPr>
        <p:txBody>
          <a:bodyPr>
            <a:normAutofit fontScale="92500" lnSpcReduction="20000"/>
          </a:bodyPr>
          <a:lstStyle/>
          <a:p>
            <a:pPr marL="411480" algn="ctr" eaLnBrk="1" fontAlgn="auto" hangingPunct="1">
              <a:spcAft>
                <a:spcPts val="0"/>
              </a:spcAft>
              <a:buFont typeface="Wingdings 2" pitchFamily="18" charset="2"/>
              <a:buNone/>
              <a:defRPr/>
            </a:pPr>
            <a:r>
              <a:rPr lang="es-MX" b="1" dirty="0">
                <a:solidFill>
                  <a:schemeClr val="accent1"/>
                </a:solidFill>
                <a:cs typeface="Arial" charset="0"/>
              </a:rPr>
              <a:t>Gastos deducibles</a:t>
            </a:r>
          </a:p>
          <a:p>
            <a:pPr algn="just">
              <a:defRPr/>
            </a:pPr>
            <a:r>
              <a:rPr lang="es-MX" dirty="0">
                <a:effectLst>
                  <a:outerShdw blurRad="38100" dist="38100" dir="2700000" algn="tl">
                    <a:srgbClr val="C0C0C0"/>
                  </a:outerShdw>
                </a:effectLst>
                <a:cs typeface="Arial" charset="0"/>
              </a:rPr>
              <a:t>Interpretación extensiva de la DGT: derecho de llave.</a:t>
            </a:r>
          </a:p>
          <a:p>
            <a:pPr algn="just">
              <a:defRPr/>
            </a:pPr>
            <a:r>
              <a:rPr lang="es-ES" dirty="0">
                <a:effectLst>
                  <a:outerShdw blurRad="38100" dist="38100" dir="2700000" algn="tl">
                    <a:srgbClr val="C0C0C0"/>
                  </a:outerShdw>
                </a:effectLst>
                <a:cs typeface="Arial" charset="0"/>
              </a:rPr>
              <a:t>“... </a:t>
            </a:r>
            <a:r>
              <a:rPr lang="es-ES" i="1" dirty="0">
                <a:effectLst>
                  <a:outerShdw blurRad="38100" dist="38100" dir="2700000" algn="tl">
                    <a:srgbClr val="C0C0C0"/>
                  </a:outerShdw>
                </a:effectLst>
                <a:cs typeface="Arial" charset="0"/>
              </a:rPr>
              <a:t>de acuerdo con lo expuesto concluye, que el </a:t>
            </a:r>
            <a:r>
              <a:rPr lang="es-ES" b="1" i="1" dirty="0">
                <a:solidFill>
                  <a:srgbClr val="FFFF00"/>
                </a:solidFill>
                <a:effectLst>
                  <a:outerShdw blurRad="38100" dist="38100" dir="2700000" algn="tl">
                    <a:srgbClr val="C0C0C0"/>
                  </a:outerShdw>
                </a:effectLst>
                <a:cs typeface="Arial" charset="0"/>
              </a:rPr>
              <a:t>acuerdo de no competencia es un activo intangible de los que conforman el derecho de llave</a:t>
            </a:r>
            <a:r>
              <a:rPr lang="es-ES" i="1" dirty="0">
                <a:effectLst>
                  <a:outerShdw blurRad="38100" dist="38100" dir="2700000" algn="tl">
                    <a:srgbClr val="C0C0C0"/>
                  </a:outerShdw>
                </a:effectLst>
                <a:cs typeface="Arial" charset="0"/>
              </a:rPr>
              <a:t>, debido a que corresponde a la cuota de mercado, que la   Vendedora logró consolidar a través del tiempo, y que contaba a la hora  de la compra venta del establecimiento mercantil. </a:t>
            </a:r>
            <a:r>
              <a:rPr lang="es-ES" dirty="0">
                <a:effectLst>
                  <a:outerShdw blurRad="38100" dist="38100" dir="2700000" algn="tl">
                    <a:srgbClr val="C0C0C0"/>
                  </a:outerShdw>
                </a:effectLst>
                <a:cs typeface="Arial" charset="0"/>
              </a:rPr>
              <a:t>Oficio DGT 2998-04</a:t>
            </a:r>
          </a:p>
          <a:p>
            <a:pPr marL="411480" algn="ctr" eaLnBrk="1" fontAlgn="auto" hangingPunct="1">
              <a:spcAft>
                <a:spcPts val="0"/>
              </a:spcAft>
              <a:buFont typeface="Wingdings 2" pitchFamily="18" charset="2"/>
              <a:buNone/>
              <a:defRPr/>
            </a:pPr>
            <a:endParaRPr lang="es-MX" b="1" dirty="0">
              <a:solidFill>
                <a:schemeClr val="accent1"/>
              </a:solidFill>
              <a:cs typeface="Arial" charset="0"/>
            </a:endParaRPr>
          </a:p>
        </p:txBody>
      </p:sp>
      <p:sp>
        <p:nvSpPr>
          <p:cNvPr id="106499" name="1 Título"/>
          <p:cNvSpPr>
            <a:spLocks/>
          </p:cNvSpPr>
          <p:nvPr/>
        </p:nvSpPr>
        <p:spPr bwMode="auto">
          <a:xfrm>
            <a:off x="457200" y="500063"/>
            <a:ext cx="8229600" cy="928687"/>
          </a:xfrm>
          <a:prstGeom prst="rect">
            <a:avLst/>
          </a:prstGeom>
          <a:noFill/>
          <a:ln w="9525">
            <a:noFill/>
            <a:miter lim="800000"/>
            <a:headEnd/>
            <a:tailEnd/>
          </a:ln>
        </p:spPr>
        <p:txBody>
          <a:bodyPr lIns="0" rIns="0" bIns="0" anchor="b"/>
          <a:lstStyle/>
          <a:p>
            <a:r>
              <a:rPr lang="es-MX" sz="5000">
                <a:solidFill>
                  <a:schemeClr val="tx2"/>
                </a:solidFill>
                <a:latin typeface="Calibri" pitchFamily="34" charset="0"/>
              </a:rPr>
              <a:t>Impuesto sobre la Renta</a:t>
            </a:r>
            <a:endParaRPr lang="es-ES" sz="5000">
              <a:solidFill>
                <a:schemeClr val="tx2"/>
              </a:solidFill>
              <a:latin typeface="Calibri" pitchFamily="34"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strVal val="#ppt_w+.3"/>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animEffect transition="in" filter="fade">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pPr algn="ctr">
              <a:buNone/>
            </a:pPr>
            <a:r>
              <a:rPr lang="es-CR" sz="3600" dirty="0"/>
              <a:t>	NIIF 11</a:t>
            </a:r>
          </a:p>
          <a:p>
            <a:pPr algn="ctr">
              <a:buNone/>
            </a:pPr>
            <a:r>
              <a:rPr lang="es-CR" sz="3600" dirty="0"/>
              <a:t>	Acuerdos conjuntos</a:t>
            </a:r>
          </a:p>
          <a:p>
            <a:endParaRPr lang="es-CR" dirty="0"/>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R" dirty="0"/>
              <a:t>NIIF 11</a:t>
            </a:r>
          </a:p>
        </p:txBody>
      </p:sp>
      <p:sp>
        <p:nvSpPr>
          <p:cNvPr id="3" name="2 Marcador de contenido"/>
          <p:cNvSpPr>
            <a:spLocks noGrp="1"/>
          </p:cNvSpPr>
          <p:nvPr>
            <p:ph idx="1"/>
          </p:nvPr>
        </p:nvSpPr>
        <p:spPr/>
        <p:txBody>
          <a:bodyPr>
            <a:normAutofit lnSpcReduction="10000"/>
          </a:bodyPr>
          <a:lstStyle/>
          <a:p>
            <a:pPr algn="just"/>
            <a:r>
              <a:rPr lang="es-CR" b="1" dirty="0"/>
              <a:t>Un acuerdo conjunto es una </a:t>
            </a:r>
            <a:r>
              <a:rPr lang="es-CR" b="1" i="1" dirty="0"/>
              <a:t>operación conjunta o un negocio conjunto.</a:t>
            </a:r>
          </a:p>
          <a:p>
            <a:pPr algn="just"/>
            <a:r>
              <a:rPr lang="es-CR" b="1" dirty="0"/>
              <a:t>Control conjunto</a:t>
            </a:r>
          </a:p>
          <a:p>
            <a:pPr algn="just">
              <a:buNone/>
            </a:pPr>
            <a:r>
              <a:rPr lang="es-CR" b="1" dirty="0"/>
              <a:t>	Control conjunto es el reparto del control contractualmente decidido de un acuerdo, que existe solo cuando las decisiones sobre las actividades relevantes requieren el consentimiento unánime de las partes que comparten el control.</a:t>
            </a:r>
            <a:endParaRPr lang="es-CR" dirty="0"/>
          </a:p>
          <a:p>
            <a:endParaRPr lang="es-CR" dirty="0"/>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19256" cy="490066"/>
          </a:xfrm>
        </p:spPr>
        <p:txBody>
          <a:bodyPr>
            <a:normAutofit fontScale="90000"/>
          </a:bodyPr>
          <a:lstStyle/>
          <a:p>
            <a:r>
              <a:rPr lang="es-CR" dirty="0"/>
              <a:t>NIIF 11</a:t>
            </a:r>
          </a:p>
        </p:txBody>
      </p:sp>
      <p:sp>
        <p:nvSpPr>
          <p:cNvPr id="3" name="2 Marcador de contenido"/>
          <p:cNvSpPr>
            <a:spLocks noGrp="1"/>
          </p:cNvSpPr>
          <p:nvPr>
            <p:ph idx="1"/>
          </p:nvPr>
        </p:nvSpPr>
        <p:spPr>
          <a:xfrm>
            <a:off x="457200" y="764704"/>
            <a:ext cx="8219256" cy="5361459"/>
          </a:xfrm>
        </p:spPr>
        <p:txBody>
          <a:bodyPr>
            <a:normAutofit fontScale="77500" lnSpcReduction="20000"/>
          </a:bodyPr>
          <a:lstStyle/>
          <a:p>
            <a:pPr algn="just"/>
            <a:r>
              <a:rPr lang="es-CR" b="1" dirty="0"/>
              <a:t>Tipos de acuerdo conjunto</a:t>
            </a:r>
          </a:p>
          <a:p>
            <a:pPr algn="just"/>
            <a:r>
              <a:rPr lang="es-CR" dirty="0"/>
              <a:t>Una entidad determinará el tipo de acuerdo conjunto en el que está involucrada. La clasificación de un acuerdo conjunto como una operación conjunta o un negocio conjunto dependerá de los derechos y obligaciones de las partes con respecto al acuerdo.</a:t>
            </a:r>
          </a:p>
          <a:p>
            <a:pPr algn="just"/>
            <a:r>
              <a:rPr lang="es-CR" b="1" dirty="0"/>
              <a:t>Una operación conjunta </a:t>
            </a:r>
            <a:r>
              <a:rPr lang="es-CR" dirty="0"/>
              <a:t>es un acuerdo conjunto mediante el cual las partes que tienen control conjunto del acuerdo tienen derecho a los activos y obligaciones con respecto a los pasivos, relacionados con el acuerdo. Esas partes se denominan operadores conjuntos.</a:t>
            </a:r>
          </a:p>
          <a:p>
            <a:pPr algn="just"/>
            <a:r>
              <a:rPr lang="es-CR" b="1" dirty="0"/>
              <a:t>Un negocio conjunto </a:t>
            </a:r>
            <a:r>
              <a:rPr lang="es-CR" dirty="0"/>
              <a:t>es un acuerdo conjunto mediante el cual las partes que tienen control conjunto del acuerdo tienen derecho a los activos netos del acuerdo. Esas partes se denominan participantes en un negocio conjunto.</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562074"/>
          </a:xfrm>
        </p:spPr>
        <p:txBody>
          <a:bodyPr>
            <a:normAutofit fontScale="90000"/>
          </a:bodyPr>
          <a:lstStyle/>
          <a:p>
            <a:r>
              <a:rPr lang="es-CR" dirty="0"/>
              <a:t>NIIF 11</a:t>
            </a:r>
          </a:p>
        </p:txBody>
      </p:sp>
      <p:sp>
        <p:nvSpPr>
          <p:cNvPr id="3" name="2 Marcador de contenido"/>
          <p:cNvSpPr>
            <a:spLocks noGrp="1"/>
          </p:cNvSpPr>
          <p:nvPr>
            <p:ph idx="1"/>
          </p:nvPr>
        </p:nvSpPr>
        <p:spPr>
          <a:xfrm>
            <a:off x="457200" y="836712"/>
            <a:ext cx="8147248" cy="5289451"/>
          </a:xfrm>
        </p:spPr>
        <p:txBody>
          <a:bodyPr>
            <a:normAutofit fontScale="77500" lnSpcReduction="20000"/>
          </a:bodyPr>
          <a:lstStyle/>
          <a:p>
            <a:pPr algn="just"/>
            <a:r>
              <a:rPr lang="es-CR" b="1" dirty="0"/>
              <a:t>Operaciones conjuntas</a:t>
            </a:r>
          </a:p>
          <a:p>
            <a:pPr algn="just">
              <a:buNone/>
            </a:pPr>
            <a:r>
              <a:rPr lang="es-CR" dirty="0"/>
              <a:t>	Un operador conjunto reconocerá en relación con su participación en una  operación conjunta:</a:t>
            </a:r>
          </a:p>
          <a:p>
            <a:pPr algn="just">
              <a:buNone/>
            </a:pPr>
            <a:r>
              <a:rPr lang="es-CR" dirty="0"/>
              <a:t>	(a) sus activos, incluyendo su participación en los activos mantenidos conjuntamente; </a:t>
            </a:r>
          </a:p>
          <a:p>
            <a:pPr algn="just">
              <a:buNone/>
            </a:pPr>
            <a:r>
              <a:rPr lang="es-CR" dirty="0"/>
              <a:t>	(b) sus pasivos, incluyendo su participación en los pasivos incurridos conjuntamente; </a:t>
            </a:r>
          </a:p>
          <a:p>
            <a:pPr algn="just">
              <a:buNone/>
            </a:pPr>
            <a:r>
              <a:rPr lang="es-CR" dirty="0"/>
              <a:t>	(c) sus ingresos de actividades ordinarias procedentes de la venta de su participación en el producto que surge de la operación conjunta;</a:t>
            </a:r>
          </a:p>
          <a:p>
            <a:pPr algn="just">
              <a:buNone/>
            </a:pPr>
            <a:r>
              <a:rPr lang="es-CR" dirty="0"/>
              <a:t>	(d) su participación en los ingresos de actividades ordinarias procedentes de la venta del producto que realiza la operación conjunta; y (e) sus gastos, incluyendo su participación en los gastos incurridos conjuntamente.</a:t>
            </a: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562074"/>
          </a:xfrm>
        </p:spPr>
        <p:txBody>
          <a:bodyPr>
            <a:normAutofit fontScale="90000"/>
          </a:bodyPr>
          <a:lstStyle/>
          <a:p>
            <a:r>
              <a:rPr lang="es-CR" dirty="0"/>
              <a:t>NIIF 11</a:t>
            </a:r>
          </a:p>
        </p:txBody>
      </p:sp>
      <p:sp>
        <p:nvSpPr>
          <p:cNvPr id="3" name="2 Marcador de contenido"/>
          <p:cNvSpPr>
            <a:spLocks noGrp="1"/>
          </p:cNvSpPr>
          <p:nvPr>
            <p:ph idx="1"/>
          </p:nvPr>
        </p:nvSpPr>
        <p:spPr>
          <a:xfrm>
            <a:off x="457200" y="836712"/>
            <a:ext cx="8147248" cy="5289451"/>
          </a:xfrm>
        </p:spPr>
        <p:txBody>
          <a:bodyPr>
            <a:normAutofit/>
          </a:bodyPr>
          <a:lstStyle/>
          <a:p>
            <a:pPr algn="just"/>
            <a:r>
              <a:rPr lang="es-CR" b="1" dirty="0"/>
              <a:t>Negocios conjuntos</a:t>
            </a:r>
          </a:p>
          <a:p>
            <a:pPr algn="just"/>
            <a:r>
              <a:rPr lang="es-CR" dirty="0"/>
              <a:t>Un participante en un negocio conjunto reconocerá su participación en un negocio conjunto como una inversión y contabilizará esa inversión utilizando el método de la participación de acuerdo con la NIC 28.</a:t>
            </a:r>
          </a:p>
          <a:p>
            <a:pPr algn="just"/>
            <a:endParaRPr lang="es-CR" dirty="0"/>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562074"/>
          </a:xfrm>
        </p:spPr>
        <p:txBody>
          <a:bodyPr>
            <a:normAutofit fontScale="90000"/>
          </a:bodyPr>
          <a:lstStyle/>
          <a:p>
            <a:r>
              <a:rPr lang="es-CR" dirty="0"/>
              <a:t>Código de Comercio</a:t>
            </a:r>
          </a:p>
        </p:txBody>
      </p:sp>
      <p:sp>
        <p:nvSpPr>
          <p:cNvPr id="3" name="2 Marcador de contenido"/>
          <p:cNvSpPr>
            <a:spLocks noGrp="1"/>
          </p:cNvSpPr>
          <p:nvPr>
            <p:ph idx="1"/>
          </p:nvPr>
        </p:nvSpPr>
        <p:spPr>
          <a:xfrm>
            <a:off x="457200" y="836712"/>
            <a:ext cx="8147248" cy="5289451"/>
          </a:xfrm>
        </p:spPr>
        <p:txBody>
          <a:bodyPr>
            <a:normAutofit fontScale="55000" lnSpcReduction="20000"/>
          </a:bodyPr>
          <a:lstStyle/>
          <a:p>
            <a:pPr algn="just"/>
            <a:r>
              <a:rPr lang="es-CR" dirty="0"/>
              <a:t>ARTÍCULO 18.- La escritura constitutiva de toda sociedad mercantil deberá contener:</a:t>
            </a:r>
          </a:p>
          <a:p>
            <a:pPr algn="just"/>
            <a:r>
              <a:rPr lang="es-CR" dirty="0"/>
              <a:t>1) Lugar y fecha en que se celebra el contrato; </a:t>
            </a:r>
          </a:p>
          <a:p>
            <a:pPr algn="just"/>
            <a:r>
              <a:rPr lang="es-CR" dirty="0"/>
              <a:t>2) Nombre y apellidos, nacionalidad, profesión, estado civil y domicilio de las</a:t>
            </a:r>
          </a:p>
          <a:p>
            <a:pPr algn="just"/>
            <a:r>
              <a:rPr lang="es-CR" dirty="0"/>
              <a:t>personas físicas que la constituyan; </a:t>
            </a:r>
          </a:p>
          <a:p>
            <a:pPr algn="just"/>
            <a:r>
              <a:rPr lang="es-CR" dirty="0"/>
              <a:t>3) Nombre o razón social de las personas jurídicas que intervengan en la fundación; </a:t>
            </a:r>
          </a:p>
          <a:p>
            <a:pPr algn="just"/>
            <a:r>
              <a:rPr lang="es-CR" dirty="0"/>
              <a:t>4) Clase de sociedad que se constituye; </a:t>
            </a:r>
          </a:p>
          <a:p>
            <a:pPr algn="just"/>
            <a:r>
              <a:rPr lang="es-CR" dirty="0"/>
              <a:t>5) Objeto que persigue; </a:t>
            </a:r>
          </a:p>
          <a:p>
            <a:pPr algn="just"/>
            <a:r>
              <a:rPr lang="es-CR" dirty="0"/>
              <a:t>6) Razón social o denominación; </a:t>
            </a:r>
          </a:p>
          <a:p>
            <a:pPr algn="just"/>
            <a:r>
              <a:rPr lang="es-CR" dirty="0"/>
              <a:t>7) Duración y posibles prórrogas; </a:t>
            </a:r>
          </a:p>
          <a:p>
            <a:pPr algn="just"/>
            <a:r>
              <a:rPr lang="es-CR" dirty="0"/>
              <a:t>8) Monto del capital social y forma y plazo en que deba pagarse; </a:t>
            </a:r>
          </a:p>
          <a:p>
            <a:pPr algn="just"/>
            <a:r>
              <a:rPr lang="es-CR" dirty="0"/>
              <a:t>9) Expresión del aporte de cada socio en dinero, en bienes o en otros valores. </a:t>
            </a:r>
          </a:p>
          <a:p>
            <a:pPr algn="just"/>
            <a:endParaRPr lang="es-CR" b="1" dirty="0"/>
          </a:p>
          <a:p>
            <a:pPr algn="just"/>
            <a:r>
              <a:rPr lang="es-CR" b="1" dirty="0"/>
              <a:t>Cuando se aporten valores que no sean dinero, deberá dárseles y consignarse la estimación correspondiente. Si por culpa o dolo se fijare un avalúo superior al verdadero, los socios responderán solidariamente en favor de terceros por el exceso de valor asignado y por los daños y perjuicios que resultaren.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R" dirty="0"/>
              <a:t>NIC 18 </a:t>
            </a:r>
          </a:p>
        </p:txBody>
      </p:sp>
      <p:sp>
        <p:nvSpPr>
          <p:cNvPr id="3" name="2 Marcador de contenido"/>
          <p:cNvSpPr>
            <a:spLocks noGrp="1"/>
          </p:cNvSpPr>
          <p:nvPr>
            <p:ph idx="1"/>
          </p:nvPr>
        </p:nvSpPr>
        <p:spPr>
          <a:xfrm>
            <a:off x="457200" y="1196752"/>
            <a:ext cx="8363272" cy="4929411"/>
          </a:xfrm>
        </p:spPr>
        <p:txBody>
          <a:bodyPr>
            <a:normAutofit fontScale="70000" lnSpcReduction="20000"/>
          </a:bodyPr>
          <a:lstStyle/>
          <a:p>
            <a:pPr algn="just"/>
            <a:r>
              <a:rPr lang="es-CR" dirty="0"/>
              <a:t>Los ingresos de actividades ordinarias comprenden solamente las entradas brutas de beneficios económicos recibidos y por recibir, por parte de la entidad, por cuenta propia. Las cantidades recibidas por cuenta de terceros, tales como impuestos sobre las ventas, sobre productos o servicios o sobre el valor añadido, no constituyen entradas de beneficios económicos para la entidad y no producen aumentos en su patrimonio. Por tanto, tales entradas se excluirán de los ingresos de actividades ordinarias. De la misma forma, en una relación de comisión entre un principal y un comisionista, las entradas brutas de beneficios económicos del comisionista incluyen importes recibidos por cuenta del principal, que no suponen aumentos en el patrimonio de la entidad. Los importes recibidos por cuenta del principal no son ingresos de actividades ordinarias. En vez de ello, el ingreso de actividades ordinarias es el importe de la comisión.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R" dirty="0"/>
              <a:t>NIC 18 </a:t>
            </a:r>
          </a:p>
        </p:txBody>
      </p:sp>
      <p:sp>
        <p:nvSpPr>
          <p:cNvPr id="3" name="2 Marcador de contenido"/>
          <p:cNvSpPr>
            <a:spLocks noGrp="1"/>
          </p:cNvSpPr>
          <p:nvPr>
            <p:ph idx="1"/>
          </p:nvPr>
        </p:nvSpPr>
        <p:spPr>
          <a:xfrm>
            <a:off x="457200" y="1196752"/>
            <a:ext cx="8363272" cy="4929411"/>
          </a:xfrm>
        </p:spPr>
        <p:txBody>
          <a:bodyPr>
            <a:normAutofit fontScale="92500"/>
          </a:bodyPr>
          <a:lstStyle/>
          <a:p>
            <a:pPr algn="just"/>
            <a:r>
              <a:rPr lang="es-MX" b="1" dirty="0"/>
              <a:t>oficio n.° 1379-2000, del 22 de diciembre de 2000</a:t>
            </a:r>
            <a:r>
              <a:rPr lang="es-MX" dirty="0"/>
              <a:t>, encontramos la referencia a la situación de una agencia de viajes que realiza únicamente labores de promoción y venta de boletos aéreos.</a:t>
            </a:r>
          </a:p>
          <a:p>
            <a:pPr algn="just">
              <a:buNone/>
            </a:pPr>
            <a:r>
              <a:rPr lang="es-MX" dirty="0"/>
              <a:t>	Se entiende que </a:t>
            </a:r>
            <a:r>
              <a:rPr lang="es-MX" i="1" dirty="0"/>
              <a:t>“en el caso de que la agencia de viajes incluya en la factura que emite a los clientes el costo del boleto aéreo […] éstos no constituyen ingresos […] y por lo tanto no los tiene que registrar ni declarar como gravables con el impuesto sobre las utilidades.”</a:t>
            </a:r>
            <a:r>
              <a:rPr lang="es-MX" dirty="0"/>
              <a:t> </a:t>
            </a:r>
            <a:endParaRPr lang="es-CR"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R" dirty="0"/>
              <a:t>NIC 18</a:t>
            </a:r>
          </a:p>
        </p:txBody>
      </p:sp>
      <p:sp>
        <p:nvSpPr>
          <p:cNvPr id="3" name="2 Marcador de contenido"/>
          <p:cNvSpPr>
            <a:spLocks noGrp="1"/>
          </p:cNvSpPr>
          <p:nvPr>
            <p:ph idx="1"/>
          </p:nvPr>
        </p:nvSpPr>
        <p:spPr>
          <a:xfrm>
            <a:off x="457200" y="1268760"/>
            <a:ext cx="8219256" cy="4857403"/>
          </a:xfrm>
        </p:spPr>
        <p:txBody>
          <a:bodyPr/>
          <a:lstStyle/>
          <a:p>
            <a:pPr algn="just"/>
            <a:r>
              <a:rPr lang="es-MX" sz="2000" dirty="0"/>
              <a:t>Esta línea interpretativa, como lo reconocen los oficios citados y según nos recuerda el </a:t>
            </a:r>
            <a:r>
              <a:rPr lang="es-MX" sz="2000" b="1" dirty="0"/>
              <a:t>oficio DGT-1271-2007, del 20 de setiembre de 2007,</a:t>
            </a:r>
            <a:r>
              <a:rPr lang="es-MX" sz="2000" dirty="0"/>
              <a:t> se basa en la </a:t>
            </a:r>
            <a:r>
              <a:rPr lang="es-MX" sz="2000" b="1" dirty="0"/>
              <a:t>norma 18</a:t>
            </a:r>
            <a:r>
              <a:rPr lang="es-MX" sz="2000" dirty="0"/>
              <a:t> de las Normas Internacionales de Información Financiera (NIIF), la cual establece lo siguiente:</a:t>
            </a:r>
          </a:p>
          <a:p>
            <a:pPr algn="just"/>
            <a:r>
              <a:rPr lang="es-CR" sz="2000" i="1" dirty="0"/>
              <a:t>De la misma forma, en una relación de comisión, entre un principal y un comisionista, las entradas brutas de beneficios económicos del comisionista incluyen importes recibidos por cuenta del principal que no suponen aumentos en el patrimonio neto de la empresa. </a:t>
            </a:r>
            <a:r>
              <a:rPr lang="es-CR" sz="2000" b="1" i="1" dirty="0"/>
              <a:t>Los importes recibidos por cuenta del principal no constituirán ingresos, que quedarán limitados en tal caso a los importes de las comisiones</a:t>
            </a:r>
            <a:r>
              <a:rPr lang="es-CR" sz="2000" i="1" dirty="0"/>
              <a:t>. </a:t>
            </a:r>
            <a:endParaRPr lang="es-CR" sz="2000" dirty="0"/>
          </a:p>
          <a:p>
            <a:endParaRPr lang="es-CR" dirty="0"/>
          </a:p>
        </p:txBody>
      </p:sp>
    </p:spTree>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953</TotalTime>
  <Words>3926</Words>
  <Application>Microsoft Office PowerPoint</Application>
  <PresentationFormat>Presentación en pantalla (4:3)</PresentationFormat>
  <Paragraphs>360</Paragraphs>
  <Slides>67</Slides>
  <Notes>24</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67</vt:i4>
      </vt:variant>
    </vt:vector>
  </HeadingPairs>
  <TitlesOfParts>
    <vt:vector size="72" baseType="lpstr">
      <vt:lpstr>Arial</vt:lpstr>
      <vt:lpstr>Calibri</vt:lpstr>
      <vt:lpstr>Wingdings</vt:lpstr>
      <vt:lpstr>Wingdings 2</vt:lpstr>
      <vt:lpstr>Tema de Office</vt:lpstr>
      <vt:lpstr>UNIVERSIDAD PARA LA COOPERACION INTERNACIONAL FACULTAD DE DERECHO MAESTRIA EN ASESORÍA FISCAL CATEDRA DE CONTABILIDAD TRIBUTARIA y PLANIFICACION  III y IV </vt:lpstr>
      <vt:lpstr> </vt:lpstr>
      <vt:lpstr>INGRESOS Y NIC 18</vt:lpstr>
      <vt:lpstr>NIC 18 </vt:lpstr>
      <vt:lpstr>NIC 18</vt:lpstr>
      <vt:lpstr>NIC 18 </vt:lpstr>
      <vt:lpstr>NIC 18 </vt:lpstr>
      <vt:lpstr>NIC 18 </vt:lpstr>
      <vt:lpstr>NIC 18</vt:lpstr>
      <vt:lpstr>NIC 18</vt:lpstr>
      <vt:lpstr>NIC 18</vt:lpstr>
      <vt:lpstr>NIC 18</vt:lpstr>
      <vt:lpstr>NIC 23 Costos por préstamos</vt:lpstr>
      <vt:lpstr>Principio básico </vt:lpstr>
      <vt:lpstr>NIC 23 </vt:lpstr>
      <vt:lpstr>NIC 23 Definiciones </vt:lpstr>
      <vt:lpstr>NIC 23 </vt:lpstr>
      <vt:lpstr>NIC 23 </vt:lpstr>
      <vt:lpstr>NIC 23 </vt:lpstr>
      <vt:lpstr>Ventas al costo o por debajo del costo y la NIC 24</vt:lpstr>
      <vt:lpstr>La NIC 24</vt:lpstr>
      <vt:lpstr>La NIC 24</vt:lpstr>
      <vt:lpstr>Enfoques jurídico-tributarios de las ventas al costo o por debajo del costo</vt:lpstr>
      <vt:lpstr>Precios de transferencia</vt:lpstr>
      <vt:lpstr>El enfoque de base presunta</vt:lpstr>
      <vt:lpstr>Base Presunta</vt:lpstr>
      <vt:lpstr>Base Presunta: caso CR Dental</vt:lpstr>
      <vt:lpstr>Negativa de la DGT y TFA a aplicar la jurisprudencia de casación</vt:lpstr>
      <vt:lpstr>Presentación de PowerPoint</vt:lpstr>
      <vt:lpstr>NIIF 3</vt:lpstr>
      <vt:lpstr>NIIF 3</vt:lpstr>
      <vt:lpstr>NIIF 3</vt:lpstr>
      <vt:lpstr>NIIF 3</vt:lpstr>
      <vt:lpstr>NIIF 3</vt:lpstr>
      <vt:lpstr>NIIF 3</vt:lpstr>
      <vt:lpstr>NIIF 3</vt:lpstr>
      <vt:lpstr>NIIF 3</vt:lpstr>
      <vt:lpstr>Reorganización empresarial – Artículo 27 quáter.</vt:lpstr>
      <vt:lpstr>Presentación de PowerPoint</vt:lpstr>
      <vt:lpstr>Presentación de PowerPoint</vt:lpstr>
      <vt:lpstr>Presentación de PowerPoint</vt:lpstr>
      <vt:lpstr>Presentación de PowerPoint</vt:lpstr>
      <vt:lpstr>Caso Intangibles</vt:lpstr>
      <vt:lpstr>Caso Intangibles</vt:lpstr>
      <vt:lpstr>Plusvalía </vt:lpstr>
      <vt:lpstr>Plusvalía</vt:lpstr>
      <vt:lpstr>Aspectos Contables</vt:lpstr>
      <vt:lpstr>Fondo de Comercio</vt:lpstr>
      <vt:lpstr>Fondo de Comercio</vt:lpstr>
      <vt:lpstr>Normativa Contable para los entes Supervisados</vt:lpstr>
      <vt:lpstr>Conclusión Financiero-Contable</vt:lpstr>
      <vt:lpstr>Análisis Tributario</vt:lpstr>
      <vt:lpstr>Análisis Tributario</vt:lpstr>
      <vt:lpstr>Tesis de la especialidad tributaria de la normativa tributaria</vt:lpstr>
      <vt:lpstr>Respuesta de la Administración Tributaria</vt:lpstr>
      <vt:lpstr>Respuesta de la Administración Tributaria</vt:lpstr>
      <vt:lpstr>Respuesta de la Administración Tributaria</vt:lpstr>
      <vt:lpstr>Respuesta de la Administración Tributaria</vt:lpstr>
      <vt:lpstr>Respuesta de la Administración Tributaria</vt:lpstr>
      <vt:lpstr>Presentación de PowerPoint</vt:lpstr>
      <vt:lpstr>Presentación de PowerPoint</vt:lpstr>
      <vt:lpstr>Presentación de PowerPoint</vt:lpstr>
      <vt:lpstr>NIIF 11</vt:lpstr>
      <vt:lpstr>NIIF 11</vt:lpstr>
      <vt:lpstr>NIIF 11</vt:lpstr>
      <vt:lpstr>NIIF 11</vt:lpstr>
      <vt:lpstr>Código de Comercio</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UNIVERSIDAD PARA LA COOPERACION INTERNACIONAL FACULTAD DE DERECHO MAESTRIA EN ASESORÍA FISCAL CATEDRA DE CONTABILIDAD TRIBUTARIA y PLANIFICACION</dc:title>
  <dc:creator>Erik Ramirez</dc:creator>
  <cp:lastModifiedBy>Erik Ramirez</cp:lastModifiedBy>
  <cp:revision>126</cp:revision>
  <dcterms:created xsi:type="dcterms:W3CDTF">2015-09-24T21:52:06Z</dcterms:created>
  <dcterms:modified xsi:type="dcterms:W3CDTF">2019-07-22T18:14:06Z</dcterms:modified>
</cp:coreProperties>
</file>