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F9BA9515-5F08-4D66-9BB3-4F66398E5B74}" type="datetimeFigureOut">
              <a:rPr lang="es-CR" smtClean="0"/>
              <a:t>13/7/2016</a:t>
            </a:fld>
            <a:endParaRPr lang="es-CR"/>
          </a:p>
        </p:txBody>
      </p:sp>
      <p:sp>
        <p:nvSpPr>
          <p:cNvPr id="5" name="Footer Placeholder 4"/>
          <p:cNvSpPr>
            <a:spLocks noGrp="1"/>
          </p:cNvSpPr>
          <p:nvPr>
            <p:ph type="ftr" sz="quarter" idx="11"/>
          </p:nvPr>
        </p:nvSpPr>
        <p:spPr/>
        <p:txBody>
          <a:bodyPr/>
          <a:lstStyle/>
          <a:p>
            <a:endParaRPr lang="es-C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16506F9-DD60-442A-B172-C9DEF987DFA1}" type="slidenum">
              <a:rPr lang="es-CR" smtClean="0"/>
              <a:t>‹Nº›</a:t>
            </a:fld>
            <a:endParaRPr lang="es-CR"/>
          </a:p>
        </p:txBody>
      </p:sp>
    </p:spTree>
    <p:extLst>
      <p:ext uri="{BB962C8B-B14F-4D97-AF65-F5344CB8AC3E}">
        <p14:creationId xmlns:p14="http://schemas.microsoft.com/office/powerpoint/2010/main" val="3487833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9BA9515-5F08-4D66-9BB3-4F66398E5B74}" type="datetimeFigureOut">
              <a:rPr lang="es-CR" smtClean="0"/>
              <a:t>13/7/2016</a:t>
            </a:fld>
            <a:endParaRPr lang="es-CR"/>
          </a:p>
        </p:txBody>
      </p:sp>
      <p:sp>
        <p:nvSpPr>
          <p:cNvPr id="5" name="Footer Placeholder 4"/>
          <p:cNvSpPr>
            <a:spLocks noGrp="1"/>
          </p:cNvSpPr>
          <p:nvPr>
            <p:ph type="ftr" sz="quarter" idx="11"/>
          </p:nvPr>
        </p:nvSpPr>
        <p:spPr/>
        <p:txBody>
          <a:bodyPr/>
          <a:lstStyle/>
          <a:p>
            <a:endParaRPr lang="es-C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16506F9-DD60-442A-B172-C9DEF987DFA1}" type="slidenum">
              <a:rPr lang="es-CR" smtClean="0"/>
              <a:t>‹Nº›</a:t>
            </a:fld>
            <a:endParaRPr lang="es-CR"/>
          </a:p>
        </p:txBody>
      </p:sp>
    </p:spTree>
    <p:extLst>
      <p:ext uri="{BB962C8B-B14F-4D97-AF65-F5344CB8AC3E}">
        <p14:creationId xmlns:p14="http://schemas.microsoft.com/office/powerpoint/2010/main" val="2987694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9BA9515-5F08-4D66-9BB3-4F66398E5B74}" type="datetimeFigureOut">
              <a:rPr lang="es-CR" smtClean="0"/>
              <a:t>13/7/2016</a:t>
            </a:fld>
            <a:endParaRPr lang="es-CR"/>
          </a:p>
        </p:txBody>
      </p:sp>
      <p:sp>
        <p:nvSpPr>
          <p:cNvPr id="5" name="Footer Placeholder 4"/>
          <p:cNvSpPr>
            <a:spLocks noGrp="1"/>
          </p:cNvSpPr>
          <p:nvPr>
            <p:ph type="ftr" sz="quarter" idx="11"/>
          </p:nvPr>
        </p:nvSpPr>
        <p:spPr/>
        <p:txBody>
          <a:bodyPr/>
          <a:lstStyle/>
          <a:p>
            <a:endParaRPr lang="es-C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16506F9-DD60-442A-B172-C9DEF987DFA1}" type="slidenum">
              <a:rPr lang="es-CR" smtClean="0"/>
              <a:t>‹Nº›</a:t>
            </a:fld>
            <a:endParaRPr lang="es-C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148125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F9BA9515-5F08-4D66-9BB3-4F66398E5B74}" type="datetimeFigureOut">
              <a:rPr lang="es-CR" smtClean="0"/>
              <a:t>13/7/2016</a:t>
            </a:fld>
            <a:endParaRPr lang="es-CR"/>
          </a:p>
        </p:txBody>
      </p:sp>
      <p:sp>
        <p:nvSpPr>
          <p:cNvPr id="6" name="Footer Placeholder 5"/>
          <p:cNvSpPr>
            <a:spLocks noGrp="1"/>
          </p:cNvSpPr>
          <p:nvPr>
            <p:ph type="ftr" sz="quarter" idx="11"/>
          </p:nvPr>
        </p:nvSpPr>
        <p:spPr/>
        <p:txBody>
          <a:bodyPr/>
          <a:lstStyle/>
          <a:p>
            <a:endParaRPr lang="es-C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16506F9-DD60-442A-B172-C9DEF987DFA1}" type="slidenum">
              <a:rPr lang="es-CR" smtClean="0"/>
              <a:t>‹Nº›</a:t>
            </a:fld>
            <a:endParaRPr lang="es-CR"/>
          </a:p>
        </p:txBody>
      </p:sp>
    </p:spTree>
    <p:extLst>
      <p:ext uri="{BB962C8B-B14F-4D97-AF65-F5344CB8AC3E}">
        <p14:creationId xmlns:p14="http://schemas.microsoft.com/office/powerpoint/2010/main" val="6133731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F9BA9515-5F08-4D66-9BB3-4F66398E5B74}" type="datetimeFigureOut">
              <a:rPr lang="es-CR" smtClean="0"/>
              <a:t>13/7/2016</a:t>
            </a:fld>
            <a:endParaRPr lang="es-CR"/>
          </a:p>
        </p:txBody>
      </p:sp>
      <p:sp>
        <p:nvSpPr>
          <p:cNvPr id="6" name="Footer Placeholder 5"/>
          <p:cNvSpPr>
            <a:spLocks noGrp="1"/>
          </p:cNvSpPr>
          <p:nvPr>
            <p:ph type="ftr" sz="quarter" idx="11"/>
          </p:nvPr>
        </p:nvSpPr>
        <p:spPr/>
        <p:txBody>
          <a:bodyPr/>
          <a:lstStyle/>
          <a:p>
            <a:endParaRPr lang="es-C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16506F9-DD60-442A-B172-C9DEF987DFA1}" type="slidenum">
              <a:rPr lang="es-CR" smtClean="0"/>
              <a:t>‹Nº›</a:t>
            </a:fld>
            <a:endParaRPr lang="es-C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880001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F9BA9515-5F08-4D66-9BB3-4F66398E5B74}" type="datetimeFigureOut">
              <a:rPr lang="es-CR" smtClean="0"/>
              <a:t>13/7/2016</a:t>
            </a:fld>
            <a:endParaRPr lang="es-CR"/>
          </a:p>
        </p:txBody>
      </p:sp>
      <p:sp>
        <p:nvSpPr>
          <p:cNvPr id="6" name="Footer Placeholder 5"/>
          <p:cNvSpPr>
            <a:spLocks noGrp="1"/>
          </p:cNvSpPr>
          <p:nvPr>
            <p:ph type="ftr" sz="quarter" idx="11"/>
          </p:nvPr>
        </p:nvSpPr>
        <p:spPr/>
        <p:txBody>
          <a:bodyPr/>
          <a:lstStyle/>
          <a:p>
            <a:endParaRPr lang="es-C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16506F9-DD60-442A-B172-C9DEF987DFA1}" type="slidenum">
              <a:rPr lang="es-CR" smtClean="0"/>
              <a:t>‹Nº›</a:t>
            </a:fld>
            <a:endParaRPr lang="es-CR"/>
          </a:p>
        </p:txBody>
      </p:sp>
    </p:spTree>
    <p:extLst>
      <p:ext uri="{BB962C8B-B14F-4D97-AF65-F5344CB8AC3E}">
        <p14:creationId xmlns:p14="http://schemas.microsoft.com/office/powerpoint/2010/main" val="41025008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9BA9515-5F08-4D66-9BB3-4F66398E5B74}" type="datetimeFigureOut">
              <a:rPr lang="es-CR" smtClean="0"/>
              <a:t>13/7/2016</a:t>
            </a:fld>
            <a:endParaRPr lang="es-CR"/>
          </a:p>
        </p:txBody>
      </p:sp>
      <p:sp>
        <p:nvSpPr>
          <p:cNvPr id="5" name="Footer Placeholder 4"/>
          <p:cNvSpPr>
            <a:spLocks noGrp="1"/>
          </p:cNvSpPr>
          <p:nvPr>
            <p:ph type="ftr" sz="quarter" idx="11"/>
          </p:nvPr>
        </p:nvSpPr>
        <p:spPr/>
        <p:txBody>
          <a:bodyPr/>
          <a:lstStyle/>
          <a:p>
            <a:endParaRPr lang="es-C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16506F9-DD60-442A-B172-C9DEF987DFA1}" type="slidenum">
              <a:rPr lang="es-CR" smtClean="0"/>
              <a:t>‹Nº›</a:t>
            </a:fld>
            <a:endParaRPr lang="es-CR"/>
          </a:p>
        </p:txBody>
      </p:sp>
    </p:spTree>
    <p:extLst>
      <p:ext uri="{BB962C8B-B14F-4D97-AF65-F5344CB8AC3E}">
        <p14:creationId xmlns:p14="http://schemas.microsoft.com/office/powerpoint/2010/main" val="27436140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9BA9515-5F08-4D66-9BB3-4F66398E5B74}" type="datetimeFigureOut">
              <a:rPr lang="es-CR" smtClean="0"/>
              <a:t>13/7/2016</a:t>
            </a:fld>
            <a:endParaRPr lang="es-CR"/>
          </a:p>
        </p:txBody>
      </p:sp>
      <p:sp>
        <p:nvSpPr>
          <p:cNvPr id="5" name="Footer Placeholder 4"/>
          <p:cNvSpPr>
            <a:spLocks noGrp="1"/>
          </p:cNvSpPr>
          <p:nvPr>
            <p:ph type="ftr" sz="quarter" idx="11"/>
          </p:nvPr>
        </p:nvSpPr>
        <p:spPr/>
        <p:txBody>
          <a:bodyPr/>
          <a:lstStyle/>
          <a:p>
            <a:endParaRPr lang="es-C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16506F9-DD60-442A-B172-C9DEF987DFA1}" type="slidenum">
              <a:rPr lang="es-CR" smtClean="0"/>
              <a:t>‹Nº›</a:t>
            </a:fld>
            <a:endParaRPr lang="es-CR"/>
          </a:p>
        </p:txBody>
      </p:sp>
    </p:spTree>
    <p:extLst>
      <p:ext uri="{BB962C8B-B14F-4D97-AF65-F5344CB8AC3E}">
        <p14:creationId xmlns:p14="http://schemas.microsoft.com/office/powerpoint/2010/main" val="1655111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9BA9515-5F08-4D66-9BB3-4F66398E5B74}" type="datetimeFigureOut">
              <a:rPr lang="es-CR" smtClean="0"/>
              <a:t>13/7/2016</a:t>
            </a:fld>
            <a:endParaRPr lang="es-CR"/>
          </a:p>
        </p:txBody>
      </p:sp>
      <p:sp>
        <p:nvSpPr>
          <p:cNvPr id="5" name="Footer Placeholder 4"/>
          <p:cNvSpPr>
            <a:spLocks noGrp="1"/>
          </p:cNvSpPr>
          <p:nvPr>
            <p:ph type="ftr" sz="quarter" idx="11"/>
          </p:nvPr>
        </p:nvSpPr>
        <p:spPr/>
        <p:txBody>
          <a:bodyPr/>
          <a:lstStyle/>
          <a:p>
            <a:endParaRPr lang="es-C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16506F9-DD60-442A-B172-C9DEF987DFA1}" type="slidenum">
              <a:rPr lang="es-CR" smtClean="0"/>
              <a:t>‹Nº›</a:t>
            </a:fld>
            <a:endParaRPr lang="es-CR"/>
          </a:p>
        </p:txBody>
      </p:sp>
    </p:spTree>
    <p:extLst>
      <p:ext uri="{BB962C8B-B14F-4D97-AF65-F5344CB8AC3E}">
        <p14:creationId xmlns:p14="http://schemas.microsoft.com/office/powerpoint/2010/main" val="3656989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9BA9515-5F08-4D66-9BB3-4F66398E5B74}" type="datetimeFigureOut">
              <a:rPr lang="es-CR" smtClean="0"/>
              <a:t>13/7/2016</a:t>
            </a:fld>
            <a:endParaRPr lang="es-CR"/>
          </a:p>
        </p:txBody>
      </p:sp>
      <p:sp>
        <p:nvSpPr>
          <p:cNvPr id="5" name="Footer Placeholder 4"/>
          <p:cNvSpPr>
            <a:spLocks noGrp="1"/>
          </p:cNvSpPr>
          <p:nvPr>
            <p:ph type="ftr" sz="quarter" idx="11"/>
          </p:nvPr>
        </p:nvSpPr>
        <p:spPr/>
        <p:txBody>
          <a:bodyPr/>
          <a:lstStyle/>
          <a:p>
            <a:endParaRPr lang="es-C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16506F9-DD60-442A-B172-C9DEF987DFA1}" type="slidenum">
              <a:rPr lang="es-CR" smtClean="0"/>
              <a:t>‹Nº›</a:t>
            </a:fld>
            <a:endParaRPr lang="es-CR"/>
          </a:p>
        </p:txBody>
      </p:sp>
    </p:spTree>
    <p:extLst>
      <p:ext uri="{BB962C8B-B14F-4D97-AF65-F5344CB8AC3E}">
        <p14:creationId xmlns:p14="http://schemas.microsoft.com/office/powerpoint/2010/main" val="2801709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F9BA9515-5F08-4D66-9BB3-4F66398E5B74}" type="datetimeFigureOut">
              <a:rPr lang="es-CR" smtClean="0"/>
              <a:t>13/7/2016</a:t>
            </a:fld>
            <a:endParaRPr lang="es-CR"/>
          </a:p>
        </p:txBody>
      </p:sp>
      <p:sp>
        <p:nvSpPr>
          <p:cNvPr id="6" name="Footer Placeholder 5"/>
          <p:cNvSpPr>
            <a:spLocks noGrp="1"/>
          </p:cNvSpPr>
          <p:nvPr>
            <p:ph type="ftr" sz="quarter" idx="11"/>
          </p:nvPr>
        </p:nvSpPr>
        <p:spPr/>
        <p:txBody>
          <a:bodyPr/>
          <a:lstStyle/>
          <a:p>
            <a:endParaRPr lang="es-C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16506F9-DD60-442A-B172-C9DEF987DFA1}" type="slidenum">
              <a:rPr lang="es-CR" smtClean="0"/>
              <a:t>‹Nº›</a:t>
            </a:fld>
            <a:endParaRPr lang="es-CR"/>
          </a:p>
        </p:txBody>
      </p:sp>
    </p:spTree>
    <p:extLst>
      <p:ext uri="{BB962C8B-B14F-4D97-AF65-F5344CB8AC3E}">
        <p14:creationId xmlns:p14="http://schemas.microsoft.com/office/powerpoint/2010/main" val="4244374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F9BA9515-5F08-4D66-9BB3-4F66398E5B74}" type="datetimeFigureOut">
              <a:rPr lang="es-CR" smtClean="0"/>
              <a:t>13/7/2016</a:t>
            </a:fld>
            <a:endParaRPr lang="es-CR"/>
          </a:p>
        </p:txBody>
      </p:sp>
      <p:sp>
        <p:nvSpPr>
          <p:cNvPr id="8" name="Footer Placeholder 7"/>
          <p:cNvSpPr>
            <a:spLocks noGrp="1"/>
          </p:cNvSpPr>
          <p:nvPr>
            <p:ph type="ftr" sz="quarter" idx="11"/>
          </p:nvPr>
        </p:nvSpPr>
        <p:spPr/>
        <p:txBody>
          <a:bodyPr/>
          <a:lstStyle/>
          <a:p>
            <a:endParaRPr lang="es-C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16506F9-DD60-442A-B172-C9DEF987DFA1}" type="slidenum">
              <a:rPr lang="es-CR" smtClean="0"/>
              <a:t>‹Nº›</a:t>
            </a:fld>
            <a:endParaRPr lang="es-CR"/>
          </a:p>
        </p:txBody>
      </p:sp>
    </p:spTree>
    <p:extLst>
      <p:ext uri="{BB962C8B-B14F-4D97-AF65-F5344CB8AC3E}">
        <p14:creationId xmlns:p14="http://schemas.microsoft.com/office/powerpoint/2010/main" val="618920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F9BA9515-5F08-4D66-9BB3-4F66398E5B74}" type="datetimeFigureOut">
              <a:rPr lang="es-CR" smtClean="0"/>
              <a:t>13/7/2016</a:t>
            </a:fld>
            <a:endParaRPr lang="es-CR"/>
          </a:p>
        </p:txBody>
      </p:sp>
      <p:sp>
        <p:nvSpPr>
          <p:cNvPr id="4" name="Footer Placeholder 3"/>
          <p:cNvSpPr>
            <a:spLocks noGrp="1"/>
          </p:cNvSpPr>
          <p:nvPr>
            <p:ph type="ftr" sz="quarter" idx="11"/>
          </p:nvPr>
        </p:nvSpPr>
        <p:spPr/>
        <p:txBody>
          <a:bodyPr/>
          <a:lstStyle/>
          <a:p>
            <a:endParaRPr lang="es-C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16506F9-DD60-442A-B172-C9DEF987DFA1}" type="slidenum">
              <a:rPr lang="es-CR" smtClean="0"/>
              <a:t>‹Nº›</a:t>
            </a:fld>
            <a:endParaRPr lang="es-CR"/>
          </a:p>
        </p:txBody>
      </p:sp>
    </p:spTree>
    <p:extLst>
      <p:ext uri="{BB962C8B-B14F-4D97-AF65-F5344CB8AC3E}">
        <p14:creationId xmlns:p14="http://schemas.microsoft.com/office/powerpoint/2010/main" val="2544388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BA9515-5F08-4D66-9BB3-4F66398E5B74}" type="datetimeFigureOut">
              <a:rPr lang="es-CR" smtClean="0"/>
              <a:t>13/7/2016</a:t>
            </a:fld>
            <a:endParaRPr lang="es-CR"/>
          </a:p>
        </p:txBody>
      </p:sp>
      <p:sp>
        <p:nvSpPr>
          <p:cNvPr id="3" name="Footer Placeholder 2"/>
          <p:cNvSpPr>
            <a:spLocks noGrp="1"/>
          </p:cNvSpPr>
          <p:nvPr>
            <p:ph type="ftr" sz="quarter" idx="11"/>
          </p:nvPr>
        </p:nvSpPr>
        <p:spPr/>
        <p:txBody>
          <a:bodyPr/>
          <a:lstStyle/>
          <a:p>
            <a:endParaRPr lang="es-C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16506F9-DD60-442A-B172-C9DEF987DFA1}" type="slidenum">
              <a:rPr lang="es-CR" smtClean="0"/>
              <a:t>‹Nº›</a:t>
            </a:fld>
            <a:endParaRPr lang="es-CR"/>
          </a:p>
        </p:txBody>
      </p:sp>
    </p:spTree>
    <p:extLst>
      <p:ext uri="{BB962C8B-B14F-4D97-AF65-F5344CB8AC3E}">
        <p14:creationId xmlns:p14="http://schemas.microsoft.com/office/powerpoint/2010/main" val="2222393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9BA9515-5F08-4D66-9BB3-4F66398E5B74}" type="datetimeFigureOut">
              <a:rPr lang="es-CR" smtClean="0"/>
              <a:t>13/7/2016</a:t>
            </a:fld>
            <a:endParaRPr lang="es-CR"/>
          </a:p>
        </p:txBody>
      </p:sp>
      <p:sp>
        <p:nvSpPr>
          <p:cNvPr id="6" name="Footer Placeholder 5"/>
          <p:cNvSpPr>
            <a:spLocks noGrp="1"/>
          </p:cNvSpPr>
          <p:nvPr>
            <p:ph type="ftr" sz="quarter" idx="11"/>
          </p:nvPr>
        </p:nvSpPr>
        <p:spPr/>
        <p:txBody>
          <a:bodyPr/>
          <a:lstStyle/>
          <a:p>
            <a:endParaRPr lang="es-C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16506F9-DD60-442A-B172-C9DEF987DFA1}" type="slidenum">
              <a:rPr lang="es-CR" smtClean="0"/>
              <a:t>‹Nº›</a:t>
            </a:fld>
            <a:endParaRPr lang="es-CR"/>
          </a:p>
        </p:txBody>
      </p:sp>
    </p:spTree>
    <p:extLst>
      <p:ext uri="{BB962C8B-B14F-4D97-AF65-F5344CB8AC3E}">
        <p14:creationId xmlns:p14="http://schemas.microsoft.com/office/powerpoint/2010/main" val="2750117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9BA9515-5F08-4D66-9BB3-4F66398E5B74}" type="datetimeFigureOut">
              <a:rPr lang="es-CR" smtClean="0"/>
              <a:t>13/7/2016</a:t>
            </a:fld>
            <a:endParaRPr lang="es-CR"/>
          </a:p>
        </p:txBody>
      </p:sp>
      <p:sp>
        <p:nvSpPr>
          <p:cNvPr id="6" name="Footer Placeholder 5"/>
          <p:cNvSpPr>
            <a:spLocks noGrp="1"/>
          </p:cNvSpPr>
          <p:nvPr>
            <p:ph type="ftr" sz="quarter" idx="11"/>
          </p:nvPr>
        </p:nvSpPr>
        <p:spPr/>
        <p:txBody>
          <a:bodyPr/>
          <a:lstStyle/>
          <a:p>
            <a:endParaRPr lang="es-C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16506F9-DD60-442A-B172-C9DEF987DFA1}" type="slidenum">
              <a:rPr lang="es-CR" smtClean="0"/>
              <a:t>‹Nº›</a:t>
            </a:fld>
            <a:endParaRPr lang="es-CR"/>
          </a:p>
        </p:txBody>
      </p:sp>
    </p:spTree>
    <p:extLst>
      <p:ext uri="{BB962C8B-B14F-4D97-AF65-F5344CB8AC3E}">
        <p14:creationId xmlns:p14="http://schemas.microsoft.com/office/powerpoint/2010/main" val="1010230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9BA9515-5F08-4D66-9BB3-4F66398E5B74}" type="datetimeFigureOut">
              <a:rPr lang="es-CR" smtClean="0"/>
              <a:t>13/7/2016</a:t>
            </a:fld>
            <a:endParaRPr lang="es-C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16506F9-DD60-442A-B172-C9DEF987DFA1}" type="slidenum">
              <a:rPr lang="es-CR" smtClean="0"/>
              <a:t>‹Nº›</a:t>
            </a:fld>
            <a:endParaRPr lang="es-CR"/>
          </a:p>
        </p:txBody>
      </p:sp>
    </p:spTree>
    <p:extLst>
      <p:ext uri="{BB962C8B-B14F-4D97-AF65-F5344CB8AC3E}">
        <p14:creationId xmlns:p14="http://schemas.microsoft.com/office/powerpoint/2010/main" val="5118428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eco-finanzas.com/diccionario/C/CONCEPTO_DE_GASTO.htm" TargetMode="External"/><Relationship Id="rId2" Type="http://schemas.openxmlformats.org/officeDocument/2006/relationships/hyperlink" Target="http://www.eco-finanzas.com/diccionario/C/COSTO.htm" TargetMode="External"/><Relationship Id="rId1" Type="http://schemas.openxmlformats.org/officeDocument/2006/relationships/slideLayout" Target="../slideLayouts/slideLayout2.xml"/><Relationship Id="rId4" Type="http://schemas.openxmlformats.org/officeDocument/2006/relationships/hyperlink" Target="http://www.eco-finanzas.com/diccionario/A/ADUANA.htm"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www.hacienda.go.cr/docs/545b932a852d3_aaq.JP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hacienda.go.cr/contenido/12998-historico-de-tasas-de-intere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pgrweb.go.cr/scij/Busqueda/Normativa/normas/nrm_texto_completo.aspx?param2=3&amp;nValor1=1&amp;nValor2=6530&amp;nValor3=89974&amp;nValor4=NO&amp;strTipM=TC" TargetMode="External"/><Relationship Id="rId2" Type="http://schemas.openxmlformats.org/officeDocument/2006/relationships/hyperlink" Target="http://www.pgrweb.go.cr/scij/Busqueda/Normativa/Normas/nrm_texto_completo.aspx?param1=NRTC&amp;param2=1&amp;nValor1=1&amp;nValor2=12540&amp;nValor3=95027&amp;strTipM=TC&amp;lResultado=2&amp;nValor4=20&amp;strSelect=se" TargetMode="External"/><Relationship Id="rId1" Type="http://schemas.openxmlformats.org/officeDocument/2006/relationships/slideLayout" Target="../slideLayouts/slideLayout2.xml"/><Relationship Id="rId4" Type="http://schemas.openxmlformats.org/officeDocument/2006/relationships/hyperlink" Target="http://www.pgrweb.go.cr/scij/Busqueda/Normativa/Normas/nrm_texto_completo.aspx?param1=NRTC&amp;nValor1=1&amp;nValor2=1673&amp;nValor3=1785&amp;strTipM=TC"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hacienda.go.cr/contenido/13174-programa-eddi7-para-la-elaboracion-digital-de-declaraciones-de-impuestos" TargetMode="External"/><Relationship Id="rId2" Type="http://schemas.openxmlformats.org/officeDocument/2006/relationships/hyperlink" Target="http://www.hacienda.go.cr/docs/545b932a852d3_aaq.JPG" TargetMode="External"/><Relationship Id="rId1" Type="http://schemas.openxmlformats.org/officeDocument/2006/relationships/slideLayout" Target="../slideLayouts/slideLayout2.xml"/><Relationship Id="rId4" Type="http://schemas.openxmlformats.org/officeDocument/2006/relationships/hyperlink" Target="http://www.hacienda.go.cr/docs/545b92fc32acc_aa.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es-CR" b="1" dirty="0"/>
              <a:t>Impuestos sobre la transferencia de vehículos automotores, aeronaves y embarcaciones usados, y la de los internados al país con </a:t>
            </a:r>
            <a:r>
              <a:rPr lang="es-CR" b="1" dirty="0" smtClean="0"/>
              <a:t>exoneraciones</a:t>
            </a:r>
            <a:endParaRPr lang="es-CR" dirty="0"/>
          </a:p>
        </p:txBody>
      </p:sp>
      <p:sp>
        <p:nvSpPr>
          <p:cNvPr id="3" name="Subtítulo 2"/>
          <p:cNvSpPr>
            <a:spLocks noGrp="1"/>
          </p:cNvSpPr>
          <p:nvPr>
            <p:ph type="subTitle" idx="1"/>
          </p:nvPr>
        </p:nvSpPr>
        <p:spPr/>
        <p:txBody>
          <a:bodyPr/>
          <a:lstStyle/>
          <a:p>
            <a:pPr algn="r"/>
            <a:r>
              <a:rPr lang="es-CR" dirty="0" smtClean="0"/>
              <a:t>Facilitador:  Gerardo Danilo Soto Gamboa</a:t>
            </a:r>
            <a:endParaRPr lang="es-CR" dirty="0"/>
          </a:p>
        </p:txBody>
      </p:sp>
    </p:spTree>
    <p:extLst>
      <p:ext uri="{BB962C8B-B14F-4D97-AF65-F5344CB8AC3E}">
        <p14:creationId xmlns:p14="http://schemas.microsoft.com/office/powerpoint/2010/main" val="2579049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TARIFA DEL IMPUESTO</a:t>
            </a:r>
            <a:endParaRPr lang="es-CR" dirty="0"/>
          </a:p>
        </p:txBody>
      </p:sp>
      <p:sp>
        <p:nvSpPr>
          <p:cNvPr id="3" name="Marcador de contenido 2"/>
          <p:cNvSpPr>
            <a:spLocks noGrp="1"/>
          </p:cNvSpPr>
          <p:nvPr>
            <p:ph idx="1"/>
          </p:nvPr>
        </p:nvSpPr>
        <p:spPr>
          <a:xfrm>
            <a:off x="2150773" y="1712890"/>
            <a:ext cx="9659154" cy="4198332"/>
          </a:xfrm>
        </p:spPr>
        <p:txBody>
          <a:bodyPr>
            <a:normAutofit/>
          </a:bodyPr>
          <a:lstStyle/>
          <a:p>
            <a:pPr algn="just"/>
            <a:r>
              <a:rPr lang="es-CR" sz="4000" dirty="0"/>
              <a:t>La tarifa del impuesto es del treinta por ciento (30%) sobre el valor aduanero depreciado, establecido en la póliza de </a:t>
            </a:r>
            <a:r>
              <a:rPr lang="es-CR" sz="4000" dirty="0" err="1"/>
              <a:t>desalmacenaje</a:t>
            </a:r>
            <a:r>
              <a:rPr lang="es-CR" sz="4000" dirty="0"/>
              <a:t>, al tipo de cambio del momento del traspaso</a:t>
            </a:r>
            <a:r>
              <a:rPr lang="es-CR" sz="4000" dirty="0" smtClean="0"/>
              <a:t>.</a:t>
            </a:r>
            <a:endParaRPr lang="es-CR" sz="4000" dirty="0"/>
          </a:p>
        </p:txBody>
      </p:sp>
    </p:spTree>
    <p:extLst>
      <p:ext uri="{BB962C8B-B14F-4D97-AF65-F5344CB8AC3E}">
        <p14:creationId xmlns:p14="http://schemas.microsoft.com/office/powerpoint/2010/main" val="1108682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CR" b="1" dirty="0"/>
              <a:t>Tabla de depreciación</a:t>
            </a:r>
            <a:r>
              <a:rPr lang="es-CR" dirty="0"/>
              <a:t/>
            </a:r>
            <a:br>
              <a:rPr lang="es-CR" dirty="0"/>
            </a:br>
            <a:r>
              <a:rPr lang="es-CR" dirty="0"/>
              <a:t>La tabla de depreciación que se aplica, según Ley Nº 1738 del 31 de marzo de 1954, es la siguiente:</a:t>
            </a:r>
            <a:br>
              <a:rPr lang="es-CR" dirty="0"/>
            </a:br>
            <a:endParaRPr lang="es-CR"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3077052625"/>
              </p:ext>
            </p:extLst>
          </p:nvPr>
        </p:nvGraphicFramePr>
        <p:xfrm>
          <a:off x="2717442" y="2859108"/>
          <a:ext cx="8263296" cy="3624063"/>
        </p:xfrm>
        <a:graphic>
          <a:graphicData uri="http://schemas.openxmlformats.org/drawingml/2006/table">
            <a:tbl>
              <a:tblPr firstRow="1" firstCol="1" bandRow="1">
                <a:tableStyleId>{5C22544A-7EE6-4342-B048-85BDC9FD1C3A}</a:tableStyleId>
              </a:tblPr>
              <a:tblGrid>
                <a:gridCol w="2754432"/>
                <a:gridCol w="2754432"/>
                <a:gridCol w="2754432"/>
              </a:tblGrid>
              <a:tr h="662208">
                <a:tc>
                  <a:txBody>
                    <a:bodyPr/>
                    <a:lstStyle/>
                    <a:p>
                      <a:pPr>
                        <a:lnSpc>
                          <a:spcPct val="107000"/>
                        </a:lnSpc>
                        <a:spcAft>
                          <a:spcPts val="800"/>
                        </a:spcAft>
                      </a:pPr>
                      <a:r>
                        <a:rPr lang="es-CR" sz="1800" dirty="0">
                          <a:effectLst/>
                        </a:rPr>
                        <a:t> </a:t>
                      </a:r>
                      <a:endParaRPr lang="es-C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ct val="107000"/>
                        </a:lnSpc>
                        <a:spcAft>
                          <a:spcPts val="800"/>
                        </a:spcAft>
                      </a:pPr>
                      <a:r>
                        <a:rPr lang="es-CR" sz="1800">
                          <a:effectLst/>
                        </a:rPr>
                        <a:t> TABLA DE DEPRECIACIÓN</a:t>
                      </a:r>
                      <a:endParaRPr lang="es-CR" sz="18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endParaRPr lang="es-CR" sz="1800"/>
                    </a:p>
                  </a:txBody>
                  <a:tcPr/>
                </a:tc>
              </a:tr>
              <a:tr h="462742">
                <a:tc>
                  <a:txBody>
                    <a:bodyPr/>
                    <a:lstStyle/>
                    <a:p>
                      <a:pPr>
                        <a:lnSpc>
                          <a:spcPct val="107000"/>
                        </a:lnSpc>
                        <a:spcAft>
                          <a:spcPts val="800"/>
                        </a:spcAft>
                      </a:pPr>
                      <a:r>
                        <a:rPr lang="es-CR" sz="1800" dirty="0">
                          <a:effectLst/>
                        </a:rPr>
                        <a:t>AÑOS</a:t>
                      </a:r>
                      <a:endParaRPr lang="es-C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ct val="107000"/>
                        </a:lnSpc>
                        <a:spcAft>
                          <a:spcPts val="800"/>
                        </a:spcAft>
                      </a:pPr>
                      <a:r>
                        <a:rPr lang="es-CR" sz="1800" dirty="0">
                          <a:effectLst/>
                        </a:rPr>
                        <a:t>PORCENTAJE DE DEPRECIACIÓN</a:t>
                      </a:r>
                      <a:endParaRPr lang="es-C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ct val="107000"/>
                        </a:lnSpc>
                        <a:spcAft>
                          <a:spcPts val="800"/>
                        </a:spcAft>
                      </a:pPr>
                      <a:r>
                        <a:rPr lang="es-CR" sz="1800">
                          <a:effectLst/>
                        </a:rPr>
                        <a:t>ACUMULADO</a:t>
                      </a:r>
                      <a:endParaRPr lang="es-CR" sz="18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r>
              <a:tr h="462742">
                <a:tc>
                  <a:txBody>
                    <a:bodyPr/>
                    <a:lstStyle/>
                    <a:p>
                      <a:pPr>
                        <a:lnSpc>
                          <a:spcPct val="107000"/>
                        </a:lnSpc>
                        <a:spcAft>
                          <a:spcPts val="800"/>
                        </a:spcAft>
                      </a:pPr>
                      <a:r>
                        <a:rPr lang="es-CR" sz="1800">
                          <a:effectLst/>
                        </a:rPr>
                        <a:t>1 año</a:t>
                      </a:r>
                      <a:endParaRPr lang="es-CR" sz="18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ct val="107000"/>
                        </a:lnSpc>
                        <a:spcAft>
                          <a:spcPts val="800"/>
                        </a:spcAft>
                      </a:pPr>
                      <a:r>
                        <a:rPr lang="es-CR" sz="1800" dirty="0">
                          <a:effectLst/>
                        </a:rPr>
                        <a:t>20%</a:t>
                      </a:r>
                      <a:endParaRPr lang="es-C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ct val="107000"/>
                        </a:lnSpc>
                        <a:spcAft>
                          <a:spcPts val="800"/>
                        </a:spcAft>
                      </a:pPr>
                      <a:r>
                        <a:rPr lang="es-CR" sz="1800">
                          <a:effectLst/>
                        </a:rPr>
                        <a:t>20%</a:t>
                      </a:r>
                      <a:endParaRPr lang="es-CR" sz="18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r>
              <a:tr h="462742">
                <a:tc>
                  <a:txBody>
                    <a:bodyPr/>
                    <a:lstStyle/>
                    <a:p>
                      <a:pPr>
                        <a:lnSpc>
                          <a:spcPct val="107000"/>
                        </a:lnSpc>
                        <a:spcAft>
                          <a:spcPts val="800"/>
                        </a:spcAft>
                      </a:pPr>
                      <a:r>
                        <a:rPr lang="es-CR" sz="1800">
                          <a:effectLst/>
                        </a:rPr>
                        <a:t>2 año</a:t>
                      </a:r>
                      <a:endParaRPr lang="es-CR" sz="18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ct val="107000"/>
                        </a:lnSpc>
                        <a:spcAft>
                          <a:spcPts val="800"/>
                        </a:spcAft>
                      </a:pPr>
                      <a:r>
                        <a:rPr lang="es-CR" sz="1800" dirty="0">
                          <a:effectLst/>
                        </a:rPr>
                        <a:t>10%</a:t>
                      </a:r>
                      <a:endParaRPr lang="es-C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ct val="107000"/>
                        </a:lnSpc>
                        <a:spcAft>
                          <a:spcPts val="800"/>
                        </a:spcAft>
                      </a:pPr>
                      <a:r>
                        <a:rPr lang="es-CR" sz="1800">
                          <a:effectLst/>
                        </a:rPr>
                        <a:t>30%</a:t>
                      </a:r>
                      <a:endParaRPr lang="es-CR" sz="18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r>
              <a:tr h="462742">
                <a:tc>
                  <a:txBody>
                    <a:bodyPr/>
                    <a:lstStyle/>
                    <a:p>
                      <a:pPr>
                        <a:lnSpc>
                          <a:spcPct val="107000"/>
                        </a:lnSpc>
                        <a:spcAft>
                          <a:spcPts val="800"/>
                        </a:spcAft>
                      </a:pPr>
                      <a:r>
                        <a:rPr lang="es-CR" sz="1800">
                          <a:effectLst/>
                        </a:rPr>
                        <a:t>3 año</a:t>
                      </a:r>
                      <a:endParaRPr lang="es-CR" sz="18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ct val="107000"/>
                        </a:lnSpc>
                        <a:spcAft>
                          <a:spcPts val="800"/>
                        </a:spcAft>
                      </a:pPr>
                      <a:r>
                        <a:rPr lang="es-CR" sz="1800" dirty="0">
                          <a:effectLst/>
                        </a:rPr>
                        <a:t>10%</a:t>
                      </a:r>
                      <a:endParaRPr lang="es-C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ct val="107000"/>
                        </a:lnSpc>
                        <a:spcAft>
                          <a:spcPts val="800"/>
                        </a:spcAft>
                      </a:pPr>
                      <a:r>
                        <a:rPr lang="es-CR" sz="1800">
                          <a:effectLst/>
                        </a:rPr>
                        <a:t>40%</a:t>
                      </a:r>
                      <a:endParaRPr lang="es-CR" sz="18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r>
              <a:tr h="462742">
                <a:tc>
                  <a:txBody>
                    <a:bodyPr/>
                    <a:lstStyle/>
                    <a:p>
                      <a:pPr>
                        <a:lnSpc>
                          <a:spcPct val="107000"/>
                        </a:lnSpc>
                        <a:spcAft>
                          <a:spcPts val="800"/>
                        </a:spcAft>
                      </a:pPr>
                      <a:r>
                        <a:rPr lang="es-CR" sz="1800">
                          <a:effectLst/>
                        </a:rPr>
                        <a:t>4 año</a:t>
                      </a:r>
                      <a:endParaRPr lang="es-CR" sz="18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ct val="107000"/>
                        </a:lnSpc>
                        <a:spcAft>
                          <a:spcPts val="800"/>
                        </a:spcAft>
                      </a:pPr>
                      <a:r>
                        <a:rPr lang="es-CR" sz="1800" dirty="0">
                          <a:effectLst/>
                        </a:rPr>
                        <a:t>10%</a:t>
                      </a:r>
                      <a:endParaRPr lang="es-C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ct val="107000"/>
                        </a:lnSpc>
                        <a:spcAft>
                          <a:spcPts val="800"/>
                        </a:spcAft>
                      </a:pPr>
                      <a:r>
                        <a:rPr lang="es-CR" sz="1800">
                          <a:effectLst/>
                        </a:rPr>
                        <a:t>50%</a:t>
                      </a:r>
                      <a:endParaRPr lang="es-CR" sz="18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r>
              <a:tr h="462742">
                <a:tc>
                  <a:txBody>
                    <a:bodyPr/>
                    <a:lstStyle/>
                    <a:p>
                      <a:pPr>
                        <a:lnSpc>
                          <a:spcPct val="107000"/>
                        </a:lnSpc>
                        <a:spcAft>
                          <a:spcPts val="800"/>
                        </a:spcAft>
                      </a:pPr>
                      <a:r>
                        <a:rPr lang="es-CR" sz="1800">
                          <a:effectLst/>
                        </a:rPr>
                        <a:t>5 año</a:t>
                      </a:r>
                      <a:endParaRPr lang="es-CR" sz="18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ct val="107000"/>
                        </a:lnSpc>
                        <a:spcAft>
                          <a:spcPts val="800"/>
                        </a:spcAft>
                      </a:pPr>
                      <a:r>
                        <a:rPr lang="es-CR" sz="1800" dirty="0">
                          <a:effectLst/>
                        </a:rPr>
                        <a:t>20%</a:t>
                      </a:r>
                      <a:endParaRPr lang="es-C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ct val="107000"/>
                        </a:lnSpc>
                        <a:spcAft>
                          <a:spcPts val="800"/>
                        </a:spcAft>
                      </a:pPr>
                      <a:r>
                        <a:rPr lang="es-CR" sz="1800" dirty="0">
                          <a:effectLst/>
                        </a:rPr>
                        <a:t>70%</a:t>
                      </a:r>
                      <a:endParaRPr lang="es-C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r>
            </a:tbl>
          </a:graphicData>
        </a:graphic>
      </p:graphicFrame>
    </p:spTree>
    <p:extLst>
      <p:ext uri="{BB962C8B-B14F-4D97-AF65-F5344CB8AC3E}">
        <p14:creationId xmlns:p14="http://schemas.microsoft.com/office/powerpoint/2010/main" val="570480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624109"/>
            <a:ext cx="8911687" cy="3316825"/>
          </a:xfrm>
        </p:spPr>
        <p:txBody>
          <a:bodyPr>
            <a:noAutofit/>
          </a:bodyPr>
          <a:lstStyle/>
          <a:p>
            <a:pPr algn="just"/>
            <a:r>
              <a:rPr lang="es-CR" sz="2000" b="1" dirty="0"/>
              <a:t>Ejemplo 1</a:t>
            </a:r>
            <a:r>
              <a:rPr lang="es-CR" sz="2000" dirty="0"/>
              <a:t/>
            </a:r>
            <a:br>
              <a:rPr lang="es-CR" sz="2000" dirty="0"/>
            </a:br>
            <a:r>
              <a:rPr lang="es-CR" sz="2000" dirty="0"/>
              <a:t>Cálculo del impuesto a la transferencia de vehículos internados en el país con exoneración de impuestos para vehículos último modelo, por lo que no se aplica depreciación:</a:t>
            </a:r>
            <a:br>
              <a:rPr lang="es-CR" sz="2000" dirty="0"/>
            </a:br>
            <a:r>
              <a:rPr lang="es-CR" sz="2000" dirty="0"/>
              <a:t>Un organismo internacional que goza de exoneración de impuestos, importó un vehículo marca Nissan,   el valor aduanero que indica la póliza de </a:t>
            </a:r>
            <a:r>
              <a:rPr lang="es-CR" sz="2000" dirty="0" err="1"/>
              <a:t>desalmacenaje</a:t>
            </a:r>
            <a:r>
              <a:rPr lang="es-CR" sz="2000" dirty="0"/>
              <a:t> es el siguiente: FOB $5.000 (significa libre a bordo), a esto se le agrega el </a:t>
            </a:r>
            <a:r>
              <a:rPr lang="es-CR" sz="2000" u="sng" dirty="0">
                <a:hlinkClick r:id="rId2"/>
              </a:rPr>
              <a:t>costo</a:t>
            </a:r>
            <a:r>
              <a:rPr lang="es-CR" sz="2000" dirty="0"/>
              <a:t> de los fletes, seguros y otros </a:t>
            </a:r>
            <a:r>
              <a:rPr lang="es-CR" sz="2000" u="sng" dirty="0">
                <a:hlinkClick r:id="rId3"/>
              </a:rPr>
              <a:t>gastos</a:t>
            </a:r>
            <a:r>
              <a:rPr lang="es-CR" sz="2000" dirty="0"/>
              <a:t> necesarios para hacer llegar la mercancía hasta la </a:t>
            </a:r>
            <a:r>
              <a:rPr lang="es-CR" sz="2000" u="sng" dirty="0">
                <a:hlinkClick r:id="rId4"/>
              </a:rPr>
              <a:t>aduana</a:t>
            </a:r>
            <a:r>
              <a:rPr lang="es-CR" sz="2000" dirty="0"/>
              <a:t> de salida), seguro $ 300 y flete $200. El tipo de cambio del momento del traspaso es de ¢500 por dólar</a:t>
            </a:r>
            <a:r>
              <a:rPr lang="es-CR" sz="2000" dirty="0" smtClean="0"/>
              <a:t>.</a:t>
            </a:r>
            <a:endParaRPr lang="es-CR" sz="2000" dirty="0"/>
          </a:p>
        </p:txBody>
      </p:sp>
      <p:graphicFrame>
        <p:nvGraphicFramePr>
          <p:cNvPr id="6" name="Marcador de contenido 5"/>
          <p:cNvGraphicFramePr>
            <a:graphicFrameLocks noGrp="1"/>
          </p:cNvGraphicFramePr>
          <p:nvPr>
            <p:ph idx="1"/>
            <p:extLst>
              <p:ext uri="{D42A27DB-BD31-4B8C-83A1-F6EECF244321}">
                <p14:modId xmlns:p14="http://schemas.microsoft.com/office/powerpoint/2010/main" val="3749813769"/>
              </p:ext>
            </p:extLst>
          </p:nvPr>
        </p:nvGraphicFramePr>
        <p:xfrm>
          <a:off x="2807594" y="4224338"/>
          <a:ext cx="8603087" cy="2329368"/>
        </p:xfrm>
        <a:graphic>
          <a:graphicData uri="http://schemas.openxmlformats.org/drawingml/2006/table">
            <a:tbl>
              <a:tblPr firstRow="1" firstCol="1" bandRow="1">
                <a:tableStyleId>{5C22544A-7EE6-4342-B048-85BDC9FD1C3A}</a:tableStyleId>
              </a:tblPr>
              <a:tblGrid>
                <a:gridCol w="8603087"/>
              </a:tblGrid>
              <a:tr h="210939">
                <a:tc>
                  <a:txBody>
                    <a:bodyPr/>
                    <a:lstStyle/>
                    <a:p>
                      <a:pPr>
                        <a:lnSpc>
                          <a:spcPct val="107000"/>
                        </a:lnSpc>
                        <a:spcAft>
                          <a:spcPts val="800"/>
                        </a:spcAft>
                      </a:pPr>
                      <a:r>
                        <a:rPr lang="es-CR" sz="1400" dirty="0">
                          <a:effectLst/>
                        </a:rPr>
                        <a:t>Valor Aduanero:                 </a:t>
                      </a:r>
                      <a:endParaRPr lang="es-C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9305" marR="39305" marT="31444" marB="31444"/>
                </a:tc>
              </a:tr>
              <a:tr h="210939">
                <a:tc>
                  <a:txBody>
                    <a:bodyPr/>
                    <a:lstStyle/>
                    <a:p>
                      <a:pPr>
                        <a:lnSpc>
                          <a:spcPct val="107000"/>
                        </a:lnSpc>
                        <a:spcAft>
                          <a:spcPts val="800"/>
                        </a:spcAft>
                      </a:pPr>
                      <a:r>
                        <a:rPr lang="es-CR" sz="1400" dirty="0">
                          <a:effectLst/>
                        </a:rPr>
                        <a:t>                              Valor FOB                                               $ 5.000         </a:t>
                      </a:r>
                      <a:endParaRPr lang="es-C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9305" marR="39305" marT="31444" marB="31444"/>
                </a:tc>
              </a:tr>
              <a:tr h="210939">
                <a:tc>
                  <a:txBody>
                    <a:bodyPr/>
                    <a:lstStyle/>
                    <a:p>
                      <a:pPr>
                        <a:lnSpc>
                          <a:spcPct val="107000"/>
                        </a:lnSpc>
                        <a:spcAft>
                          <a:spcPts val="800"/>
                        </a:spcAft>
                      </a:pPr>
                      <a:r>
                        <a:rPr lang="es-CR" sz="1400" dirty="0">
                          <a:effectLst/>
                        </a:rPr>
                        <a:t>                              Seguro                                                    $   300</a:t>
                      </a:r>
                      <a:endParaRPr lang="es-C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9305" marR="39305" marT="31444" marB="31444"/>
                </a:tc>
              </a:tr>
              <a:tr h="210939">
                <a:tc>
                  <a:txBody>
                    <a:bodyPr/>
                    <a:lstStyle/>
                    <a:p>
                      <a:pPr>
                        <a:lnSpc>
                          <a:spcPct val="107000"/>
                        </a:lnSpc>
                        <a:spcAft>
                          <a:spcPts val="800"/>
                        </a:spcAft>
                      </a:pPr>
                      <a:r>
                        <a:rPr lang="es-CR" sz="1400" dirty="0">
                          <a:effectLst/>
                        </a:rPr>
                        <a:t>                              Flete                                                        $   200</a:t>
                      </a:r>
                      <a:endParaRPr lang="es-C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9305" marR="39305" marT="31444" marB="31444"/>
                </a:tc>
              </a:tr>
              <a:tr h="210939">
                <a:tc>
                  <a:txBody>
                    <a:bodyPr/>
                    <a:lstStyle/>
                    <a:p>
                      <a:pPr>
                        <a:lnSpc>
                          <a:spcPct val="107000"/>
                        </a:lnSpc>
                        <a:spcAft>
                          <a:spcPts val="800"/>
                        </a:spcAft>
                      </a:pPr>
                      <a:r>
                        <a:rPr lang="es-CR" sz="1400" dirty="0">
                          <a:effectLst/>
                        </a:rPr>
                        <a:t>Base imponible en dólares                                                     $ 5.500</a:t>
                      </a:r>
                      <a:endParaRPr lang="es-C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9305" marR="39305" marT="31444" marB="31444"/>
                </a:tc>
              </a:tr>
              <a:tr h="210939">
                <a:tc>
                  <a:txBody>
                    <a:bodyPr/>
                    <a:lstStyle/>
                    <a:p>
                      <a:pPr>
                        <a:lnSpc>
                          <a:spcPct val="107000"/>
                        </a:lnSpc>
                        <a:spcAft>
                          <a:spcPts val="800"/>
                        </a:spcAft>
                      </a:pPr>
                      <a:r>
                        <a:rPr lang="es-CR" sz="1400" dirty="0">
                          <a:effectLst/>
                        </a:rPr>
                        <a:t>Base imponible en colones ($5.500 x ¢500 c/$ =                ¢2.750.000 </a:t>
                      </a:r>
                      <a:endParaRPr lang="es-C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9305" marR="39305" marT="31444" marB="31444"/>
                </a:tc>
              </a:tr>
              <a:tr h="210939">
                <a:tc>
                  <a:txBody>
                    <a:bodyPr/>
                    <a:lstStyle/>
                    <a:p>
                      <a:pPr>
                        <a:lnSpc>
                          <a:spcPct val="107000"/>
                        </a:lnSpc>
                        <a:spcAft>
                          <a:spcPts val="800"/>
                        </a:spcAft>
                      </a:pPr>
                      <a:r>
                        <a:rPr lang="es-CR" sz="1400" dirty="0">
                          <a:effectLst/>
                        </a:rPr>
                        <a:t>Tarifa del impuesto                                                                x   30%</a:t>
                      </a:r>
                      <a:endParaRPr lang="es-C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9305" marR="39305" marT="31444" marB="31444"/>
                </a:tc>
              </a:tr>
              <a:tr h="210939">
                <a:tc>
                  <a:txBody>
                    <a:bodyPr/>
                    <a:lstStyle/>
                    <a:p>
                      <a:pPr>
                        <a:lnSpc>
                          <a:spcPct val="107000"/>
                        </a:lnSpc>
                        <a:spcAft>
                          <a:spcPts val="800"/>
                        </a:spcAft>
                      </a:pPr>
                      <a:r>
                        <a:rPr lang="es-CR" sz="1400" dirty="0">
                          <a:effectLst/>
                        </a:rPr>
                        <a:t>Impuesto por pagar                                                            ¢825.000</a:t>
                      </a:r>
                      <a:endParaRPr lang="es-C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9305" marR="39305" marT="31444" marB="31444"/>
                </a:tc>
              </a:tr>
            </a:tbl>
          </a:graphicData>
        </a:graphic>
      </p:graphicFrame>
    </p:spTree>
    <p:extLst>
      <p:ext uri="{BB962C8B-B14F-4D97-AF65-F5344CB8AC3E}">
        <p14:creationId xmlns:p14="http://schemas.microsoft.com/office/powerpoint/2010/main" val="2025967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b="1" dirty="0"/>
              <a:t>Presentar y pagar el impuesto</a:t>
            </a:r>
            <a:r>
              <a:rPr lang="es-CR" dirty="0"/>
              <a:t> </a:t>
            </a:r>
            <a:br>
              <a:rPr lang="es-CR" dirty="0"/>
            </a:br>
            <a:endParaRPr lang="es-CR" dirty="0"/>
          </a:p>
        </p:txBody>
      </p:sp>
      <p:sp>
        <p:nvSpPr>
          <p:cNvPr id="3" name="Marcador de contenido 2"/>
          <p:cNvSpPr>
            <a:spLocks noGrp="1"/>
          </p:cNvSpPr>
          <p:nvPr>
            <p:ph idx="1"/>
          </p:nvPr>
        </p:nvSpPr>
        <p:spPr>
          <a:xfrm>
            <a:off x="2589212" y="1519707"/>
            <a:ext cx="8915400" cy="4855335"/>
          </a:xfrm>
        </p:spPr>
        <p:txBody>
          <a:bodyPr>
            <a:normAutofit/>
          </a:bodyPr>
          <a:lstStyle/>
          <a:p>
            <a:pPr algn="just"/>
            <a:r>
              <a:rPr lang="es-CR" sz="2600" dirty="0"/>
              <a:t>El impuesto se autoliquida mediante el formulario D-121 “</a:t>
            </a:r>
            <a:r>
              <a:rPr lang="es-CR" sz="2600" u="sng" dirty="0">
                <a:hlinkClick r:id="rId2"/>
              </a:rPr>
              <a:t>Declaración del Impuesto a la transferencia de vehículos automotores (incluye exonerados), aeronaves y embarcaciones</a:t>
            </a:r>
            <a:r>
              <a:rPr lang="es-CR" sz="2600" dirty="0"/>
              <a:t>”, el cual se encuentra en el programa EDDI 7, como se indica en el punto 4.1 Presentar y pagar el impuesto.</a:t>
            </a:r>
          </a:p>
          <a:p>
            <a:pPr algn="just"/>
            <a:r>
              <a:rPr lang="es-CR" sz="2600" dirty="0" smtClean="0"/>
              <a:t>Esta </a:t>
            </a:r>
            <a:r>
              <a:rPr lang="es-CR" sz="2600" dirty="0"/>
              <a:t>declaración D.121 debe ser presentada (impresa en tres tantos) y efectuado el pago del tributo, dentro de los quince días hábiles siguientes a la fecha del otorgamiento de la escritura de traspaso</a:t>
            </a:r>
            <a:r>
              <a:rPr lang="es-CR" sz="2600" dirty="0" smtClean="0"/>
              <a:t>.</a:t>
            </a:r>
            <a:endParaRPr lang="es-CR" sz="2600" dirty="0"/>
          </a:p>
        </p:txBody>
      </p:sp>
    </p:spTree>
    <p:extLst>
      <p:ext uri="{BB962C8B-B14F-4D97-AF65-F5344CB8AC3E}">
        <p14:creationId xmlns:p14="http://schemas.microsoft.com/office/powerpoint/2010/main" val="3722786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SANCIONES</a:t>
            </a:r>
            <a:endParaRPr lang="es-CR" dirty="0"/>
          </a:p>
        </p:txBody>
      </p:sp>
      <p:sp>
        <p:nvSpPr>
          <p:cNvPr id="3" name="Marcador de contenido 2"/>
          <p:cNvSpPr>
            <a:spLocks noGrp="1"/>
          </p:cNvSpPr>
          <p:nvPr>
            <p:ph idx="1"/>
          </p:nvPr>
        </p:nvSpPr>
        <p:spPr>
          <a:xfrm>
            <a:off x="1790163" y="1481070"/>
            <a:ext cx="9714449" cy="4945488"/>
          </a:xfrm>
        </p:spPr>
        <p:txBody>
          <a:bodyPr/>
          <a:lstStyle/>
          <a:p>
            <a:pPr algn="just"/>
            <a:r>
              <a:rPr lang="es-CR" sz="2800" dirty="0"/>
              <a:t>El pago efectuado fuera del término produce la obligación de pagar un interés de conformidad con el artículo 57 del Código Tributario junto con el tributo adeudado. Consulte las tasas de interés </a:t>
            </a:r>
            <a:r>
              <a:rPr lang="es-CR" sz="2800" u="sng" dirty="0">
                <a:hlinkClick r:id="rId2"/>
              </a:rPr>
              <a:t>aquí</a:t>
            </a:r>
            <a:r>
              <a:rPr lang="es-CR" sz="2800" dirty="0"/>
              <a:t>. Además,  se deberá pagar una sanción de un 10% por mes de atraso en la presentación de la escritura para su inscripción, hasta un máximo del 100% del impuesto por pagar, a partir de la fecha de otorgamiento de la escritura suscrita por el notario.</a:t>
            </a:r>
          </a:p>
          <a:p>
            <a:endParaRPr lang="es-CR" dirty="0"/>
          </a:p>
        </p:txBody>
      </p:sp>
    </p:spTree>
    <p:extLst>
      <p:ext uri="{BB962C8B-B14F-4D97-AF65-F5344CB8AC3E}">
        <p14:creationId xmlns:p14="http://schemas.microsoft.com/office/powerpoint/2010/main" val="1527659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NORMATIVA</a:t>
            </a:r>
            <a:endParaRPr lang="es-CR" dirty="0"/>
          </a:p>
        </p:txBody>
      </p:sp>
      <p:sp>
        <p:nvSpPr>
          <p:cNvPr id="3" name="Marcador de contenido 2"/>
          <p:cNvSpPr>
            <a:spLocks noGrp="1"/>
          </p:cNvSpPr>
          <p:nvPr>
            <p:ph idx="1"/>
          </p:nvPr>
        </p:nvSpPr>
        <p:spPr>
          <a:xfrm>
            <a:off x="1854558" y="1365161"/>
            <a:ext cx="9650054" cy="4546061"/>
          </a:xfrm>
        </p:spPr>
        <p:txBody>
          <a:bodyPr>
            <a:normAutofit/>
          </a:bodyPr>
          <a:lstStyle/>
          <a:p>
            <a:r>
              <a:rPr lang="es-CR" sz="2800" u="sng" dirty="0">
                <a:hlinkClick r:id="rId2"/>
              </a:rPr>
              <a:t> N° 7088 Reajuste Tributario y Resolución 18ª Consejo Arancelario y Aduanero CA -, del 30 de noviembre de1987 y sus reformas</a:t>
            </a:r>
            <a:endParaRPr lang="es-CR" sz="2800" dirty="0"/>
          </a:p>
          <a:p>
            <a:r>
              <a:rPr lang="es-CR" sz="2800" dirty="0"/>
              <a:t> </a:t>
            </a:r>
            <a:r>
              <a:rPr lang="es-CR" sz="2800" u="sng" dirty="0">
                <a:hlinkClick r:id="rId3"/>
              </a:rPr>
              <a:t>N° 4755 Código de Normas y Procedimientos Tributarios</a:t>
            </a:r>
            <a:endParaRPr lang="es-CR" sz="2800" dirty="0"/>
          </a:p>
          <a:p>
            <a:r>
              <a:rPr lang="es-CR" sz="2800" dirty="0"/>
              <a:t> </a:t>
            </a:r>
            <a:r>
              <a:rPr lang="es-CR" sz="2800" u="sng" dirty="0">
                <a:hlinkClick r:id="rId4"/>
              </a:rPr>
              <a:t>N° 1738 Ley del Arancel de Aduanas</a:t>
            </a:r>
            <a:endParaRPr lang="es-CR" sz="2800" dirty="0"/>
          </a:p>
        </p:txBody>
      </p:sp>
    </p:spTree>
    <p:extLst>
      <p:ext uri="{BB962C8B-B14F-4D97-AF65-F5344CB8AC3E}">
        <p14:creationId xmlns:p14="http://schemas.microsoft.com/office/powerpoint/2010/main" val="2415843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OBJETO</a:t>
            </a:r>
            <a:endParaRPr lang="es-CR" dirty="0"/>
          </a:p>
        </p:txBody>
      </p:sp>
      <p:sp>
        <p:nvSpPr>
          <p:cNvPr id="3" name="Marcador de contenido 2"/>
          <p:cNvSpPr>
            <a:spLocks noGrp="1"/>
          </p:cNvSpPr>
          <p:nvPr>
            <p:ph idx="1"/>
          </p:nvPr>
        </p:nvSpPr>
        <p:spPr/>
        <p:txBody>
          <a:bodyPr>
            <a:normAutofit/>
          </a:bodyPr>
          <a:lstStyle/>
          <a:p>
            <a:pPr algn="just"/>
            <a:r>
              <a:rPr lang="es-CR" sz="3200" dirty="0"/>
              <a:t>Este impuesto grava la transferencia de la propiedad de vehículos automotores, aeronaves y embarcaciones usadas de acuerdo con el artículo 13 de la Ley 7088 del 30 de noviembre de1987.</a:t>
            </a:r>
          </a:p>
          <a:p>
            <a:pPr algn="just"/>
            <a:endParaRPr lang="es-CR" sz="3200" dirty="0"/>
          </a:p>
        </p:txBody>
      </p:sp>
    </p:spTree>
    <p:extLst>
      <p:ext uri="{BB962C8B-B14F-4D97-AF65-F5344CB8AC3E}">
        <p14:creationId xmlns:p14="http://schemas.microsoft.com/office/powerpoint/2010/main" val="3681719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OBLIGADOS</a:t>
            </a:r>
            <a:endParaRPr lang="es-CR" dirty="0"/>
          </a:p>
        </p:txBody>
      </p:sp>
      <p:sp>
        <p:nvSpPr>
          <p:cNvPr id="3" name="Marcador de contenido 2"/>
          <p:cNvSpPr>
            <a:spLocks noGrp="1"/>
          </p:cNvSpPr>
          <p:nvPr>
            <p:ph idx="1"/>
          </p:nvPr>
        </p:nvSpPr>
        <p:spPr/>
        <p:txBody>
          <a:bodyPr/>
          <a:lstStyle/>
          <a:p>
            <a:pPr algn="just"/>
            <a:r>
              <a:rPr lang="es-CR" sz="3600" dirty="0"/>
              <a:t>Son contribuyentes de este impuesto, todas las personas que adquieran vehículos, aeronaves o embarcaciones gravados con el impuesto sobre la propiedad de vehículos.</a:t>
            </a:r>
          </a:p>
          <a:p>
            <a:endParaRPr lang="es-CR" dirty="0"/>
          </a:p>
        </p:txBody>
      </p:sp>
    </p:spTree>
    <p:extLst>
      <p:ext uri="{BB962C8B-B14F-4D97-AF65-F5344CB8AC3E}">
        <p14:creationId xmlns:p14="http://schemas.microsoft.com/office/powerpoint/2010/main" val="4232121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TARIFAS DEL IMPUESTO</a:t>
            </a:r>
            <a:endParaRPr lang="es-CR" dirty="0"/>
          </a:p>
        </p:txBody>
      </p:sp>
      <p:sp>
        <p:nvSpPr>
          <p:cNvPr id="3" name="Marcador de contenido 2"/>
          <p:cNvSpPr>
            <a:spLocks noGrp="1"/>
          </p:cNvSpPr>
          <p:nvPr>
            <p:ph idx="1"/>
          </p:nvPr>
        </p:nvSpPr>
        <p:spPr/>
        <p:txBody>
          <a:bodyPr>
            <a:normAutofit fontScale="92500"/>
          </a:bodyPr>
          <a:lstStyle/>
          <a:p>
            <a:pPr algn="just"/>
            <a:r>
              <a:rPr lang="es-CR" sz="3200" dirty="0"/>
              <a:t>La tarifa del impuesto es del dos y medio por ciento (2,5 %). Esta se aplica sobre el valor de mercado interno de los bienes que, en el mes de enero de cada año, determine la Dirección General de la Tributación. Cuando el precio real de venta sea mayor al fijado por la Dirección, el impuesto se determinara sobre ese precio.</a:t>
            </a:r>
          </a:p>
          <a:p>
            <a:endParaRPr lang="es-CR" dirty="0"/>
          </a:p>
        </p:txBody>
      </p:sp>
    </p:spTree>
    <p:extLst>
      <p:ext uri="{BB962C8B-B14F-4D97-AF65-F5344CB8AC3E}">
        <p14:creationId xmlns:p14="http://schemas.microsoft.com/office/powerpoint/2010/main" val="1589601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just"/>
            <a:r>
              <a:rPr lang="es-CR" sz="1800" b="1" dirty="0"/>
              <a:t>Ejemplo para el cálculo del impuesto</a:t>
            </a:r>
            <a:r>
              <a:rPr lang="es-CR" sz="1800" dirty="0"/>
              <a:t/>
            </a:r>
            <a:br>
              <a:rPr lang="es-CR" sz="1800" dirty="0"/>
            </a:br>
            <a:r>
              <a:rPr lang="es-CR" sz="1800" dirty="0"/>
              <a:t>Así por ejemplo, una persona compra un automóvil usado el cual tiene un valor fiscal en los registros de la Dirección General de Tributación de ¢2.000.000, el precio pactado entre el comprador y el vendedor es por el monto de  ¢ 2.500.000, suma por la cual el notario procede a realizar la escritura de traspaso, la tarifa del impuesto de traspaso es de 2.5% sobre la base imponible.</a:t>
            </a:r>
          </a:p>
        </p:txBody>
      </p:sp>
      <p:graphicFrame>
        <p:nvGraphicFramePr>
          <p:cNvPr id="6" name="Marcador de contenido 5"/>
          <p:cNvGraphicFramePr>
            <a:graphicFrameLocks noGrp="1"/>
          </p:cNvGraphicFramePr>
          <p:nvPr>
            <p:ph idx="1"/>
            <p:extLst>
              <p:ext uri="{D42A27DB-BD31-4B8C-83A1-F6EECF244321}">
                <p14:modId xmlns:p14="http://schemas.microsoft.com/office/powerpoint/2010/main" val="3999517768"/>
              </p:ext>
            </p:extLst>
          </p:nvPr>
        </p:nvGraphicFramePr>
        <p:xfrm>
          <a:off x="2421228" y="2987899"/>
          <a:ext cx="8559510" cy="3696235"/>
        </p:xfrm>
        <a:graphic>
          <a:graphicData uri="http://schemas.openxmlformats.org/drawingml/2006/table">
            <a:tbl>
              <a:tblPr firstRow="1" firstCol="1" bandRow="1">
                <a:tableStyleId>{5C22544A-7EE6-4342-B048-85BDC9FD1C3A}</a:tableStyleId>
              </a:tblPr>
              <a:tblGrid>
                <a:gridCol w="8559510"/>
              </a:tblGrid>
              <a:tr h="739247">
                <a:tc>
                  <a:txBody>
                    <a:bodyPr/>
                    <a:lstStyle/>
                    <a:p>
                      <a:pPr>
                        <a:lnSpc>
                          <a:spcPct val="107000"/>
                        </a:lnSpc>
                        <a:spcAft>
                          <a:spcPts val="800"/>
                        </a:spcAft>
                      </a:pPr>
                      <a:r>
                        <a:rPr lang="es-CR" sz="1600" dirty="0">
                          <a:effectLst/>
                        </a:rPr>
                        <a:t>Ejemplo: cálculo del impuesto a la transferencia de vehículos usados:</a:t>
                      </a:r>
                      <a:endParaRPr lang="es-C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r>
              <a:tr h="739247">
                <a:tc>
                  <a:txBody>
                    <a:bodyPr/>
                    <a:lstStyle/>
                    <a:p>
                      <a:pPr>
                        <a:lnSpc>
                          <a:spcPct val="107000"/>
                        </a:lnSpc>
                        <a:spcAft>
                          <a:spcPts val="800"/>
                        </a:spcAft>
                      </a:pPr>
                      <a:r>
                        <a:rPr lang="es-CR" sz="1600" dirty="0">
                          <a:effectLst/>
                        </a:rPr>
                        <a:t>Entre el valor fiscal y valor escritura, se debe seleccionar el mayor de  ¢2.500.000               </a:t>
                      </a:r>
                      <a:endParaRPr lang="es-C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r>
              <a:tr h="739247">
                <a:tc>
                  <a:txBody>
                    <a:bodyPr/>
                    <a:lstStyle/>
                    <a:p>
                      <a:pPr>
                        <a:lnSpc>
                          <a:spcPct val="107000"/>
                        </a:lnSpc>
                        <a:spcAft>
                          <a:spcPts val="800"/>
                        </a:spcAft>
                      </a:pPr>
                      <a:r>
                        <a:rPr lang="es-CR" sz="1600" dirty="0">
                          <a:effectLst/>
                        </a:rPr>
                        <a:t>Base imponible                                                                                        ¢2.500.000</a:t>
                      </a:r>
                      <a:endParaRPr lang="es-C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r>
              <a:tr h="739247">
                <a:tc>
                  <a:txBody>
                    <a:bodyPr/>
                    <a:lstStyle/>
                    <a:p>
                      <a:pPr>
                        <a:lnSpc>
                          <a:spcPct val="107000"/>
                        </a:lnSpc>
                        <a:spcAft>
                          <a:spcPts val="800"/>
                        </a:spcAft>
                      </a:pPr>
                      <a:r>
                        <a:rPr lang="es-CR" sz="1600" dirty="0">
                          <a:effectLst/>
                        </a:rPr>
                        <a:t>Tarifa del impuesto                                                                                     x       2.5%</a:t>
                      </a:r>
                      <a:endParaRPr lang="es-C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r>
              <a:tr h="739247">
                <a:tc>
                  <a:txBody>
                    <a:bodyPr/>
                    <a:lstStyle/>
                    <a:p>
                      <a:pPr>
                        <a:lnSpc>
                          <a:spcPct val="107000"/>
                        </a:lnSpc>
                        <a:spcAft>
                          <a:spcPts val="800"/>
                        </a:spcAft>
                      </a:pPr>
                      <a:r>
                        <a:rPr lang="es-CR" sz="1600" dirty="0">
                          <a:effectLst/>
                        </a:rPr>
                        <a:t>Impuesto por pagar                                                                                    ¢  62.500</a:t>
                      </a:r>
                      <a:endParaRPr lang="es-C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r>
            </a:tbl>
          </a:graphicData>
        </a:graphic>
      </p:graphicFrame>
    </p:spTree>
    <p:extLst>
      <p:ext uri="{BB962C8B-B14F-4D97-AF65-F5344CB8AC3E}">
        <p14:creationId xmlns:p14="http://schemas.microsoft.com/office/powerpoint/2010/main" val="2140685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CR" b="1" dirty="0"/>
              <a:t>Presentar declaración y pagar el impuesto</a:t>
            </a:r>
            <a:r>
              <a:rPr lang="es-CR" dirty="0"/>
              <a:t/>
            </a:r>
            <a:br>
              <a:rPr lang="es-CR" dirty="0"/>
            </a:br>
            <a:endParaRPr lang="es-CR" dirty="0"/>
          </a:p>
        </p:txBody>
      </p:sp>
      <p:sp>
        <p:nvSpPr>
          <p:cNvPr id="3" name="Marcador de contenido 2"/>
          <p:cNvSpPr>
            <a:spLocks noGrp="1"/>
          </p:cNvSpPr>
          <p:nvPr>
            <p:ph idx="1"/>
          </p:nvPr>
        </p:nvSpPr>
        <p:spPr>
          <a:xfrm>
            <a:off x="1854557" y="1378039"/>
            <a:ext cx="10019763" cy="5254581"/>
          </a:xfrm>
        </p:spPr>
        <p:txBody>
          <a:bodyPr>
            <a:noAutofit/>
          </a:bodyPr>
          <a:lstStyle/>
          <a:p>
            <a:pPr algn="just"/>
            <a:r>
              <a:rPr lang="es-CR" sz="2400" dirty="0"/>
              <a:t>El impuesto se autoliquida mediante el formulario D-121 “</a:t>
            </a:r>
            <a:r>
              <a:rPr lang="es-CR" sz="2400" u="sng" dirty="0">
                <a:hlinkClick r:id="rId2"/>
              </a:rPr>
              <a:t>Declaración del Impuesto a la transferencia de vehículos automotores (incluye exonerados), aeronaves y embarcaciones”,</a:t>
            </a:r>
            <a:r>
              <a:rPr lang="es-CR" sz="2400" dirty="0"/>
              <a:t>(esta imagen es únicamente para efectos ilustrativos, no puede ser utilizado para el cumplimiento de las obligaciones tributarias), Este formulario se encuentra en el programa de ayuda </a:t>
            </a:r>
            <a:r>
              <a:rPr lang="es-CR" sz="2400" u="sng" dirty="0">
                <a:hlinkClick r:id="rId3"/>
              </a:rPr>
              <a:t>EDDI7</a:t>
            </a:r>
            <a:r>
              <a:rPr lang="es-CR" sz="2400" dirty="0"/>
              <a:t> disponible en esta misma página web o gratuitamente en las administraciones tributarias.  Se imprime en tres tantos y se presenta y cancela en las </a:t>
            </a:r>
            <a:r>
              <a:rPr lang="es-CR" sz="2400" u="sng" dirty="0">
                <a:hlinkClick r:id="rId4"/>
              </a:rPr>
              <a:t>entidades colaboradoras.</a:t>
            </a:r>
            <a:r>
              <a:rPr lang="es-CR" sz="2400" dirty="0"/>
              <a:t>                    </a:t>
            </a:r>
          </a:p>
          <a:p>
            <a:pPr algn="just"/>
            <a:r>
              <a:rPr lang="es-CR" sz="2400" dirty="0" smtClean="0"/>
              <a:t>Esta </a:t>
            </a:r>
            <a:r>
              <a:rPr lang="es-CR" sz="2400" dirty="0"/>
              <a:t>declaración D.121 debe ser presentada y cancelado el impuesto correspondiente, a más tardar 25 días hábiles después de la fecha de otorgamiento de la escritura de traspaso.</a:t>
            </a:r>
          </a:p>
          <a:p>
            <a:endParaRPr lang="es-CR" sz="2400" dirty="0"/>
          </a:p>
        </p:txBody>
      </p:sp>
    </p:spTree>
    <p:extLst>
      <p:ext uri="{BB962C8B-B14F-4D97-AF65-F5344CB8AC3E}">
        <p14:creationId xmlns:p14="http://schemas.microsoft.com/office/powerpoint/2010/main" val="2899597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257577"/>
            <a:ext cx="8911687" cy="1068947"/>
          </a:xfrm>
        </p:spPr>
        <p:txBody>
          <a:bodyPr>
            <a:normAutofit fontScale="90000"/>
          </a:bodyPr>
          <a:lstStyle/>
          <a:p>
            <a:r>
              <a:rPr lang="es-CR" b="1" dirty="0" smtClean="0"/>
              <a:t>Reclamos </a:t>
            </a:r>
            <a:r>
              <a:rPr lang="es-CR" b="1" dirty="0"/>
              <a:t>o recursos contra el valor del vehículo</a:t>
            </a:r>
            <a:r>
              <a:rPr lang="es-CR" dirty="0"/>
              <a:t/>
            </a:r>
            <a:br>
              <a:rPr lang="es-CR" dirty="0"/>
            </a:br>
            <a:endParaRPr lang="es-CR" dirty="0"/>
          </a:p>
        </p:txBody>
      </p:sp>
      <p:sp>
        <p:nvSpPr>
          <p:cNvPr id="3" name="Marcador de contenido 2"/>
          <p:cNvSpPr>
            <a:spLocks noGrp="1"/>
          </p:cNvSpPr>
          <p:nvPr>
            <p:ph idx="1"/>
          </p:nvPr>
        </p:nvSpPr>
        <p:spPr>
          <a:xfrm>
            <a:off x="2047741" y="1326524"/>
            <a:ext cx="9839459" cy="5434884"/>
          </a:xfrm>
        </p:spPr>
        <p:txBody>
          <a:bodyPr>
            <a:normAutofit/>
          </a:bodyPr>
          <a:lstStyle/>
          <a:p>
            <a:pPr algn="just"/>
            <a:r>
              <a:rPr lang="es-CR" dirty="0"/>
              <a:t>Si el comprador del vehículo no está de acuerdo con el valor por el que le están cobrando el impuesto sobre la transferencia, después de la fecha de otorgamiento de la escritura, y antes del término para el pago del tributo, puede interponer el recurso de revocatoria contra el valor del bien, que señala el artículo 145 del Código de Normas y Procedimientos Tributarios.       </a:t>
            </a:r>
          </a:p>
          <a:p>
            <a:pPr algn="just"/>
            <a:r>
              <a:rPr lang="es-CR" dirty="0"/>
              <a:t>Los requisitos para la interposición del recurso mencionado son:</a:t>
            </a:r>
          </a:p>
          <a:p>
            <a:pPr algn="just"/>
            <a:r>
              <a:rPr lang="es-CR" dirty="0"/>
              <a:t>Escrito de inconformidad firmado por el comprador del bien o su representante legal con la indicación de fax o email para notificaciones</a:t>
            </a:r>
          </a:p>
          <a:p>
            <a:pPr algn="just"/>
            <a:r>
              <a:rPr lang="es-CR" dirty="0"/>
              <a:t>Certificación de personería vigente, en caso de representaciones legales,</a:t>
            </a:r>
          </a:p>
          <a:p>
            <a:pPr algn="just"/>
            <a:r>
              <a:rPr lang="es-CR" dirty="0"/>
              <a:t>Copia de la cédula de identidad del firmante</a:t>
            </a:r>
          </a:p>
          <a:p>
            <a:pPr algn="just"/>
            <a:r>
              <a:rPr lang="es-CR" dirty="0"/>
              <a:t>Pruebas de valores de mercado del modelo, para años similares al vehículo en estudio.</a:t>
            </a:r>
          </a:p>
          <a:p>
            <a:pPr algn="just"/>
            <a:r>
              <a:rPr lang="es-CR" dirty="0"/>
              <a:t>En caso de modelos poco conocidos, se recomienda adjuntar fotos para una mejor descripción del bien (es opcional).</a:t>
            </a:r>
          </a:p>
          <a:p>
            <a:endParaRPr lang="es-CR" dirty="0"/>
          </a:p>
        </p:txBody>
      </p:sp>
    </p:spTree>
    <p:extLst>
      <p:ext uri="{BB962C8B-B14F-4D97-AF65-F5344CB8AC3E}">
        <p14:creationId xmlns:p14="http://schemas.microsoft.com/office/powerpoint/2010/main" val="3134348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just"/>
            <a:r>
              <a:rPr lang="es-CR" b="1" dirty="0"/>
              <a:t>Impuesto sobre la transferencia de vehículos internados en el país con exoneración de impuestos</a:t>
            </a:r>
            <a:endParaRPr lang="es-CR" dirty="0"/>
          </a:p>
        </p:txBody>
      </p:sp>
      <p:sp>
        <p:nvSpPr>
          <p:cNvPr id="3" name="Marcador de contenido 2"/>
          <p:cNvSpPr>
            <a:spLocks noGrp="1"/>
          </p:cNvSpPr>
          <p:nvPr>
            <p:ph idx="1"/>
          </p:nvPr>
        </p:nvSpPr>
        <p:spPr>
          <a:xfrm>
            <a:off x="2034862" y="2421227"/>
            <a:ext cx="9469750" cy="4237149"/>
          </a:xfrm>
        </p:spPr>
        <p:txBody>
          <a:bodyPr>
            <a:normAutofit/>
          </a:bodyPr>
          <a:lstStyle/>
          <a:p>
            <a:pPr algn="just"/>
            <a:r>
              <a:rPr lang="es-CR" sz="2800" dirty="0"/>
              <a:t>Este impuesto grava la transferencia de todo vehículo que se haya internado en el territorio nacional en virtud de convenios internacionales o leyes especiales, liberado de derechos arancelarios, tasas, sobretasas o impuestos de cualquier naturaleza, de acuerdo con el artículo 10 de la Ley 7088 del 30 de noviembre de1987.</a:t>
            </a:r>
          </a:p>
          <a:p>
            <a:pPr algn="just"/>
            <a:endParaRPr lang="es-CR" sz="2800" dirty="0"/>
          </a:p>
        </p:txBody>
      </p:sp>
    </p:spTree>
    <p:extLst>
      <p:ext uri="{BB962C8B-B14F-4D97-AF65-F5344CB8AC3E}">
        <p14:creationId xmlns:p14="http://schemas.microsoft.com/office/powerpoint/2010/main" val="837670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OBLIGADOS</a:t>
            </a:r>
            <a:endParaRPr lang="es-CR" dirty="0"/>
          </a:p>
        </p:txBody>
      </p:sp>
      <p:sp>
        <p:nvSpPr>
          <p:cNvPr id="3" name="Marcador de contenido 2"/>
          <p:cNvSpPr>
            <a:spLocks noGrp="1"/>
          </p:cNvSpPr>
          <p:nvPr>
            <p:ph idx="1"/>
          </p:nvPr>
        </p:nvSpPr>
        <p:spPr>
          <a:xfrm>
            <a:off x="2047741" y="1365161"/>
            <a:ext cx="9839459" cy="5164428"/>
          </a:xfrm>
        </p:spPr>
        <p:txBody>
          <a:bodyPr>
            <a:normAutofit/>
          </a:bodyPr>
          <a:lstStyle/>
          <a:p>
            <a:pPr algn="just"/>
            <a:r>
              <a:rPr lang="es-CR" sz="2800" dirty="0"/>
              <a:t>Son contribuyentes de este impuesto, todas las personas que adquieran vehículos internados en el país con exoneración de impuestos. (*)</a:t>
            </a:r>
          </a:p>
          <a:p>
            <a:pPr algn="just"/>
            <a:r>
              <a:rPr lang="es-CR" sz="2800" dirty="0"/>
              <a:t>(*)  Este impuesto no afectará a la persona física o jurídica que tuvo la franquicia sino al adquiriente del vehículo.</a:t>
            </a:r>
          </a:p>
          <a:p>
            <a:pPr algn="just"/>
            <a:r>
              <a:rPr lang="es-CR" sz="2800" dirty="0"/>
              <a:t>La tarifa del impuesto es del treinta por ciento (30 %) sobre el valor aduanero depreciado, establecido en la póliza de </a:t>
            </a:r>
            <a:r>
              <a:rPr lang="es-CR" sz="2800" dirty="0" err="1"/>
              <a:t>desalmacenaje</a:t>
            </a:r>
            <a:r>
              <a:rPr lang="es-CR" sz="2800" dirty="0"/>
              <a:t>, al tipo de cambio del momento del traspaso.</a:t>
            </a:r>
          </a:p>
          <a:p>
            <a:endParaRPr lang="es-CR" sz="2800" dirty="0"/>
          </a:p>
        </p:txBody>
      </p:sp>
    </p:spTree>
    <p:extLst>
      <p:ext uri="{BB962C8B-B14F-4D97-AF65-F5344CB8AC3E}">
        <p14:creationId xmlns:p14="http://schemas.microsoft.com/office/powerpoint/2010/main" val="2018972214"/>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32</TotalTime>
  <Words>588</Words>
  <Application>Microsoft Office PowerPoint</Application>
  <PresentationFormat>Panorámica</PresentationFormat>
  <Paragraphs>72</Paragraphs>
  <Slides>15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Arial</vt:lpstr>
      <vt:lpstr>Calibri</vt:lpstr>
      <vt:lpstr>Century Gothic</vt:lpstr>
      <vt:lpstr>Times New Roman</vt:lpstr>
      <vt:lpstr>Wingdings 3</vt:lpstr>
      <vt:lpstr>Espiral</vt:lpstr>
      <vt:lpstr>Impuestos sobre la transferencia de vehículos automotores, aeronaves y embarcaciones usados, y la de los internados al país con exoneraciones</vt:lpstr>
      <vt:lpstr>OBJETO</vt:lpstr>
      <vt:lpstr>OBLIGADOS</vt:lpstr>
      <vt:lpstr>TARIFAS DEL IMPUESTO</vt:lpstr>
      <vt:lpstr>Ejemplo para el cálculo del impuesto Así por ejemplo, una persona compra un automóvil usado el cual tiene un valor fiscal en los registros de la Dirección General de Tributación de ¢2.000.000, el precio pactado entre el comprador y el vendedor es por el monto de  ¢ 2.500.000, suma por la cual el notario procede a realizar la escritura de traspaso, la tarifa del impuesto de traspaso es de 2.5% sobre la base imponible.</vt:lpstr>
      <vt:lpstr>Presentar declaración y pagar el impuesto </vt:lpstr>
      <vt:lpstr>Reclamos o recursos contra el valor del vehículo </vt:lpstr>
      <vt:lpstr>Impuesto sobre la transferencia de vehículos internados en el país con exoneración de impuestos</vt:lpstr>
      <vt:lpstr>OBLIGADOS</vt:lpstr>
      <vt:lpstr>TARIFA DEL IMPUESTO</vt:lpstr>
      <vt:lpstr>Tabla de depreciación La tabla de depreciación que se aplica, según Ley Nº 1738 del 31 de marzo de 1954, es la siguiente: </vt:lpstr>
      <vt:lpstr>Ejemplo 1 Cálculo del impuesto a la transferencia de vehículos internados en el país con exoneración de impuestos para vehículos último modelo, por lo que no se aplica depreciación: Un organismo internacional que goza de exoneración de impuestos, importó un vehículo marca Nissan,   el valor aduanero que indica la póliza de desalmacenaje es el siguiente: FOB $5.000 (significa libre a bordo), a esto se le agrega el costo de los fletes, seguros y otros gastos necesarios para hacer llegar la mercancía hasta la aduana de salida), seguro $ 300 y flete $200. El tipo de cambio del momento del traspaso es de ¢500 por dólar.</vt:lpstr>
      <vt:lpstr>Presentar y pagar el impuesto  </vt:lpstr>
      <vt:lpstr>SANCIONES</vt:lpstr>
      <vt:lpstr>NORMATIVA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Impuestos sobre la transferencia de vehículos automotores, aeronaves y embarcaciones usados, y la de los internados al país con exoneraciones</dc:title>
  <dc:creator>Gerardo Soto Gamboa</dc:creator>
  <cp:lastModifiedBy>Gerardo Soto Gamboa</cp:lastModifiedBy>
  <cp:revision>10</cp:revision>
  <dcterms:created xsi:type="dcterms:W3CDTF">2016-05-31T01:37:56Z</dcterms:created>
  <dcterms:modified xsi:type="dcterms:W3CDTF">2016-07-14T02:15:22Z</dcterms:modified>
</cp:coreProperties>
</file>