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5" r:id="rId3"/>
    <p:sldMasterId id="2147483663" r:id="rId4"/>
    <p:sldMasterId id="2147483671" r:id="rId5"/>
    <p:sldMasterId id="2147483684" r:id="rId6"/>
    <p:sldMasterId id="2147483687" r:id="rId7"/>
    <p:sldMasterId id="2147483690" r:id="rId8"/>
    <p:sldMasterId id="2147483702" r:id="rId9"/>
  </p:sldMasterIdLst>
  <p:notesMasterIdLst>
    <p:notesMasterId r:id="rId11"/>
  </p:notesMasterIdLst>
  <p:sldIdLst>
    <p:sldId id="256" r:id="rId10"/>
    <p:sldId id="257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00" r:id="rId110"/>
  </p:sldIdLst>
  <p:sldSz cx="12192000" cy="6858000"/>
  <p:notesSz cx="6858000" cy="9144000"/>
  <p:embeddedFontLst>
    <p:embeddedFont>
      <p:font typeface="Barlow SemiBold" panose="00000700000000000000"/>
      <p:bold r:id="rId114"/>
    </p:embeddedFont>
    <p:embeddedFont>
      <p:font typeface="Barlow" panose="00000500000000000000"/>
      <p:regular r:id="rId115"/>
      <p:bold r:id="rId116"/>
      <p:italic r:id="rId117"/>
      <p:boldItalic r:id="rId118"/>
    </p:embeddedFont>
    <p:embeddedFont>
      <p:font typeface="Calibri" panose="020F0502020204030204"/>
      <p:regular r:id="rId119"/>
      <p:bold r:id="rId120"/>
      <p:italic r:id="rId121"/>
      <p:boldItalic r:id="rId122"/>
    </p:embeddedFont>
    <p:embeddedFont>
      <p:font typeface="Comic Sans MS" panose="030F0702030302020204"/>
      <p:regular r:id="rId123"/>
    </p:embeddedFont>
    <p:embeddedFont>
      <p:font typeface="Roboto" panose="02000000000000000000"/>
      <p:regular r:id="rId124"/>
      <p:bold r:id="rId125"/>
      <p:italic r:id="rId126"/>
      <p:boldItalic r:id="rId1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89.xml"/><Relationship Id="rId98" Type="http://schemas.openxmlformats.org/officeDocument/2006/relationships/slide" Target="slides/slide88.xml"/><Relationship Id="rId97" Type="http://schemas.openxmlformats.org/officeDocument/2006/relationships/slide" Target="slides/slide87.xml"/><Relationship Id="rId96" Type="http://schemas.openxmlformats.org/officeDocument/2006/relationships/slide" Target="slides/slide86.xml"/><Relationship Id="rId95" Type="http://schemas.openxmlformats.org/officeDocument/2006/relationships/slide" Target="slides/slide85.xml"/><Relationship Id="rId94" Type="http://schemas.openxmlformats.org/officeDocument/2006/relationships/slide" Target="slides/slide84.xml"/><Relationship Id="rId93" Type="http://schemas.openxmlformats.org/officeDocument/2006/relationships/slide" Target="slides/slide83.xml"/><Relationship Id="rId92" Type="http://schemas.openxmlformats.org/officeDocument/2006/relationships/slide" Target="slides/slide82.xml"/><Relationship Id="rId91" Type="http://schemas.openxmlformats.org/officeDocument/2006/relationships/slide" Target="slides/slide81.xml"/><Relationship Id="rId90" Type="http://schemas.openxmlformats.org/officeDocument/2006/relationships/slide" Target="slides/slide80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79.xml"/><Relationship Id="rId88" Type="http://schemas.openxmlformats.org/officeDocument/2006/relationships/slide" Target="slides/slide78.xml"/><Relationship Id="rId87" Type="http://schemas.openxmlformats.org/officeDocument/2006/relationships/slide" Target="slides/slide77.xml"/><Relationship Id="rId86" Type="http://schemas.openxmlformats.org/officeDocument/2006/relationships/slide" Target="slides/slide76.xml"/><Relationship Id="rId85" Type="http://schemas.openxmlformats.org/officeDocument/2006/relationships/slide" Target="slides/slide75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82" Type="http://schemas.openxmlformats.org/officeDocument/2006/relationships/slide" Target="slides/slide72.xml"/><Relationship Id="rId81" Type="http://schemas.openxmlformats.org/officeDocument/2006/relationships/slide" Target="slides/slide71.xml"/><Relationship Id="rId80" Type="http://schemas.openxmlformats.org/officeDocument/2006/relationships/slide" Target="slides/slide70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69.xml"/><Relationship Id="rId78" Type="http://schemas.openxmlformats.org/officeDocument/2006/relationships/slide" Target="slides/slide68.xml"/><Relationship Id="rId77" Type="http://schemas.openxmlformats.org/officeDocument/2006/relationships/slide" Target="slides/slide67.xml"/><Relationship Id="rId76" Type="http://schemas.openxmlformats.org/officeDocument/2006/relationships/slide" Target="slides/slide66.xml"/><Relationship Id="rId75" Type="http://schemas.openxmlformats.org/officeDocument/2006/relationships/slide" Target="slides/slide65.xml"/><Relationship Id="rId74" Type="http://schemas.openxmlformats.org/officeDocument/2006/relationships/slide" Target="slides/slide64.xml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71" Type="http://schemas.openxmlformats.org/officeDocument/2006/relationships/slide" Target="slides/slide61.xml"/><Relationship Id="rId70" Type="http://schemas.openxmlformats.org/officeDocument/2006/relationships/slide" Target="slides/slide60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9.xml"/><Relationship Id="rId68" Type="http://schemas.openxmlformats.org/officeDocument/2006/relationships/slide" Target="slides/slide58.xml"/><Relationship Id="rId67" Type="http://schemas.openxmlformats.org/officeDocument/2006/relationships/slide" Target="slides/slide57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0" Type="http://schemas.openxmlformats.org/officeDocument/2006/relationships/slide" Target="slides/slide50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9.xml"/><Relationship Id="rId58" Type="http://schemas.openxmlformats.org/officeDocument/2006/relationships/slide" Target="slides/slide48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7" Type="http://schemas.openxmlformats.org/officeDocument/2006/relationships/font" Target="fonts/font14.fntdata"/><Relationship Id="rId126" Type="http://schemas.openxmlformats.org/officeDocument/2006/relationships/font" Target="fonts/font13.fntdata"/><Relationship Id="rId125" Type="http://schemas.openxmlformats.org/officeDocument/2006/relationships/font" Target="fonts/font12.fntdata"/><Relationship Id="rId124" Type="http://schemas.openxmlformats.org/officeDocument/2006/relationships/font" Target="fonts/font11.fntdata"/><Relationship Id="rId123" Type="http://schemas.openxmlformats.org/officeDocument/2006/relationships/font" Target="fonts/font10.fntdata"/><Relationship Id="rId122" Type="http://schemas.openxmlformats.org/officeDocument/2006/relationships/font" Target="fonts/font9.fntdata"/><Relationship Id="rId121" Type="http://schemas.openxmlformats.org/officeDocument/2006/relationships/font" Target="fonts/font8.fntdata"/><Relationship Id="rId120" Type="http://schemas.openxmlformats.org/officeDocument/2006/relationships/font" Target="fonts/font7.fntdata"/><Relationship Id="rId12" Type="http://schemas.openxmlformats.org/officeDocument/2006/relationships/slide" Target="slides/slide2.xml"/><Relationship Id="rId119" Type="http://schemas.openxmlformats.org/officeDocument/2006/relationships/font" Target="fonts/font6.fntdata"/><Relationship Id="rId118" Type="http://schemas.openxmlformats.org/officeDocument/2006/relationships/font" Target="fonts/font5.fntdata"/><Relationship Id="rId117" Type="http://schemas.openxmlformats.org/officeDocument/2006/relationships/font" Target="fonts/font4.fntdata"/><Relationship Id="rId116" Type="http://schemas.openxmlformats.org/officeDocument/2006/relationships/font" Target="fonts/font3.fntdata"/><Relationship Id="rId115" Type="http://schemas.openxmlformats.org/officeDocument/2006/relationships/font" Target="fonts/font2.fntdata"/><Relationship Id="rId114" Type="http://schemas.openxmlformats.org/officeDocument/2006/relationships/font" Target="fonts/font1.fntdata"/><Relationship Id="rId113" Type="http://schemas.openxmlformats.org/officeDocument/2006/relationships/tableStyles" Target="tableStyles.xml"/><Relationship Id="rId112" Type="http://schemas.openxmlformats.org/officeDocument/2006/relationships/viewProps" Target="viewProps.xml"/><Relationship Id="rId111" Type="http://schemas.openxmlformats.org/officeDocument/2006/relationships/presProps" Target="presProps.xml"/><Relationship Id="rId110" Type="http://schemas.openxmlformats.org/officeDocument/2006/relationships/slide" Target="slides/slide100.xml"/><Relationship Id="rId11" Type="http://schemas.openxmlformats.org/officeDocument/2006/relationships/notesMaster" Target="notesMasters/notesMaster1.xml"/><Relationship Id="rId109" Type="http://schemas.openxmlformats.org/officeDocument/2006/relationships/slide" Target="slides/slide99.xml"/><Relationship Id="rId108" Type="http://schemas.openxmlformats.org/officeDocument/2006/relationships/slide" Target="slides/slide98.xml"/><Relationship Id="rId107" Type="http://schemas.openxmlformats.org/officeDocument/2006/relationships/slide" Target="slides/slide97.xml"/><Relationship Id="rId106" Type="http://schemas.openxmlformats.org/officeDocument/2006/relationships/slide" Target="slides/slide96.xml"/><Relationship Id="rId105" Type="http://schemas.openxmlformats.org/officeDocument/2006/relationships/slide" Target="slides/slide95.xml"/><Relationship Id="rId104" Type="http://schemas.openxmlformats.org/officeDocument/2006/relationships/slide" Target="slides/slide94.xml"/><Relationship Id="rId103" Type="http://schemas.openxmlformats.org/officeDocument/2006/relationships/slide" Target="slides/slide93.xml"/><Relationship Id="rId102" Type="http://schemas.openxmlformats.org/officeDocument/2006/relationships/slide" Target="slides/slide92.xml"/><Relationship Id="rId101" Type="http://schemas.openxmlformats.org/officeDocument/2006/relationships/slide" Target="slides/slide91.xml"/><Relationship Id="rId100" Type="http://schemas.openxmlformats.org/officeDocument/2006/relationships/slide" Target="slides/slide90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" name="Google Shape;2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3681fd6ca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49" name="Google Shape;449;ge3681fd6ca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7" name="Google Shape;104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3681fd6ca_0_6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69" name="Google Shape;469;ge3681fd6ca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3681fd6ca_0_6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78" name="Google Shape;478;ge3681fd6ca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3681fd6ca_0_6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85" name="Google Shape;485;ge3681fd6ca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e3681fd6ca_0_6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94" name="Google Shape;494;ge3681fd6ca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e3681fd6ca_0_6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04" name="Google Shape;504;ge3681fd6ca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3681fd6ca_0_7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11" name="Google Shape;511;ge3681fd6ca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e3681fd6ca_0_7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17" name="Google Shape;517;ge3681fd6ca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e3681fd6ca_0_7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28" name="Google Shape;528;ge3681fd6c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e3681fd6ca_0_7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39" name="Google Shape;539;ge3681fd6ca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3681fd6ca_0_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50" name="Google Shape;550;ge3681fd6ca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3681fd6ca_0_7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57" name="Google Shape;557;ge3681fd6ca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e3681fd6ca_0_7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63" name="Google Shape;563;ge3681fd6ca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e3681fd6ca_0_7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76" name="Google Shape;576;ge3681fd6ca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3681fd6ca_0_7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87" name="Google Shape;587;ge3681fd6ca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3681fd6ca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ge3681fd6ca_0_8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Enseñar el backlog de </a:t>
            </a:r>
            <a:endParaRPr lang="en-GB"/>
          </a:p>
        </p:txBody>
      </p:sp>
      <p:sp>
        <p:nvSpPr>
          <p:cNvPr id="638" name="Google Shape;638;ge3681fd6ca_0_8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3681fd6ca_0_8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46" name="Google Shape;646;ge3681fd6ca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e3681fd6ca_0_8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58" name="Google Shape;658;ge3681fd6ca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e3681fd6ca_0_8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69" name="Google Shape;669;ge3681fd6ca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3681fd6ca_0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78" name="Google Shape;678;ge3681fd6ca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3681fd6ca_0_5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40" name="Google Shape;340;ge3681fd6ca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3681fd6ca_0_8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91" name="Google Shape;691;ge3681fd6ca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3681fd6ca_0_8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02" name="Google Shape;702;ge3681fd6ca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e3681fd6ca_0_8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13" name="Google Shape;713;ge3681fd6ca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e3681fd6ca_0_8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25" name="Google Shape;725;ge3681fd6ca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e3681fd6ca_0_9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37" name="Google Shape;737;ge3681fd6ca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3681fd6ca_0_9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48" name="Google Shape;748;ge3681fd6ca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e3681fd6ca_0_9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59" name="Google Shape;759;ge3681fd6ca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e3681fd6ca_0_9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73" name="Google Shape;773;ge3681fd6ca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3681fd6ca_0_9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84" name="Google Shape;784;ge3681fd6ca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e3681fd6ca_0_9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92" name="Google Shape;792;ge3681fd6ca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3681fd6ca_0_5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50" name="Google Shape;350;ge3681fd6ca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03" name="Google Shape;8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3" name="Google Shape;81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Johnny</a:t>
            </a:r>
            <a:endParaRPr lang="en-GB"/>
          </a:p>
        </p:txBody>
      </p:sp>
      <p:sp>
        <p:nvSpPr>
          <p:cNvPr id="814" name="Google Shape;81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Johnny</a:t>
            </a:r>
            <a:endParaRPr lang="en-GB"/>
          </a:p>
        </p:txBody>
      </p:sp>
      <p:sp>
        <p:nvSpPr>
          <p:cNvPr id="825" name="Google Shape;8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6" name="Google Shape;8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2 min</a:t>
            </a:r>
            <a:endParaRPr lang="en-GB" b="1"/>
          </a:p>
        </p:txBody>
      </p:sp>
      <p:sp>
        <p:nvSpPr>
          <p:cNvPr id="837" name="Google Shape;83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 lang="en-GB"/>
          </a:p>
        </p:txBody>
      </p:sp>
      <p:sp>
        <p:nvSpPr>
          <p:cNvPr id="846" name="Google Shape;84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 lang="en-GB"/>
          </a:p>
        </p:txBody>
      </p:sp>
      <p:sp>
        <p:nvSpPr>
          <p:cNvPr id="856" name="Google Shape;85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3 min - Charlie</a:t>
            </a:r>
            <a:endParaRPr lang="en-GB"/>
          </a:p>
        </p:txBody>
      </p:sp>
      <p:sp>
        <p:nvSpPr>
          <p:cNvPr id="865" name="Google Shape;8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3" name="Google Shape;8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 lang="en-GB"/>
          </a:p>
        </p:txBody>
      </p:sp>
      <p:sp>
        <p:nvSpPr>
          <p:cNvPr id="874" name="Google Shape;87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 lang="en-GB"/>
          </a:p>
        </p:txBody>
      </p:sp>
      <p:sp>
        <p:nvSpPr>
          <p:cNvPr id="883" name="Google Shape;88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90" name="Google Shape;8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3681fd6ca_0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60" name="Google Shape;360;ge3681fd6ca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Kaizen: Proceso de mejora continua, que hicimos bien, que Lider de Serviciodemos hacer mejor, empezar hacer </a:t>
            </a:r>
            <a:r>
              <a:rPr lang="en-GB" b="1"/>
              <a:t>3 min  Charlie</a:t>
            </a:r>
            <a:endParaRPr b="1"/>
          </a:p>
        </p:txBody>
      </p:sp>
      <p:sp>
        <p:nvSpPr>
          <p:cNvPr id="899" name="Google Shape;89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" name="Google Shape;9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 min Charlie</a:t>
            </a:r>
            <a:endParaRPr lang="en-GB"/>
          </a:p>
        </p:txBody>
      </p:sp>
      <p:sp>
        <p:nvSpPr>
          <p:cNvPr id="908" name="Google Shape;9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4" name="Google Shape;91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 min charlie</a:t>
            </a:r>
            <a:endParaRPr lang="en-GB"/>
          </a:p>
        </p:txBody>
      </p:sp>
      <p:sp>
        <p:nvSpPr>
          <p:cNvPr id="915" name="Google Shape;91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Google Shape;92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5 min Charlie </a:t>
            </a:r>
            <a:endParaRPr lang="en-GB"/>
          </a:p>
        </p:txBody>
      </p:sp>
      <p:sp>
        <p:nvSpPr>
          <p:cNvPr id="924" name="Google Shape;92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32" name="Google Shape;9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38" name="Google Shape;9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48" name="Google Shape;9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53" name="Google Shape;9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63" name="Google Shape;9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71" name="Google Shape;9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3681fd6ca_0_5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70" name="Google Shape;370;ge3681fd6ca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81" name="Google Shape;9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91" name="Google Shape;9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04" name="Google Shape;100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10" name="Google Shape;101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19" name="Google Shape;101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Johnny</a:t>
            </a:r>
            <a:endParaRPr lang="en-GB"/>
          </a:p>
        </p:txBody>
      </p:sp>
      <p:sp>
        <p:nvSpPr>
          <p:cNvPr id="1028" name="Google Shape;102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34" name="Google Shape;103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45" name="Google Shape;10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3" name="Google Shape;10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60" name="Google Shape;10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3681fd6ca_0_5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78" name="Google Shape;378;ge3681fd6ca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67" name="Google Shape;106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Enfoque en crear valor para el negocio 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Entregar valor – identificar barreras lo más temprano posible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Optimizar valor – simplificar procesos , disminuir los hand-offs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Optimizar sistemas – Todo ( procesos mas sistemas TI ) , proponer nuevas formas - innovar</a:t>
            </a:r>
            <a:endParaRPr lang="en-GB"/>
          </a:p>
        </p:txBody>
      </p:sp>
      <p:sp>
        <p:nvSpPr>
          <p:cNvPr id="1075" name="Google Shape;1075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1" name="Google Shape;108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Todos se enfocan en la mejora del valor 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Lean -  Base de todo en negocio:  Minimizar los riesgos ( cuestan plata )  y desperdicios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Agile – Filosofia de capacidad flexible y respuesta al cambio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Scrum – NO ES UNA METOFDOLOGIA:  Marco de trabajo  ( Caja de herramientas ) , roles, practicas y herramientas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Kanban – Metodologia enfocada en entrega continua </a:t>
            </a:r>
            <a:endParaRPr lang="en-GB"/>
          </a:p>
        </p:txBody>
      </p:sp>
      <p:sp>
        <p:nvSpPr>
          <p:cNvPr id="1082" name="Google Shape;1082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3 min</a:t>
            </a:r>
            <a:endParaRPr lang="en-GB" b="1"/>
          </a:p>
        </p:txBody>
      </p:sp>
      <p:sp>
        <p:nvSpPr>
          <p:cNvPr id="1107" name="Google Shape;1107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3" name="Google Shape;111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35" name="Google Shape;11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41" name="Google Shape;11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49" name="Google Shape;11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55" name="Google Shape;115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3" name="Google Shape;116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3681fd6ca_0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87" name="Google Shape;387;ge3681fd6ca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85" name="Google Shape;118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93" name="Google Shape;119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1" name="Google Shape;120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223" name="Google Shape;122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229" name="Google Shape;122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5" name="Google Shape;123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257" name="Google Shape;125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2" name="Google Shape;126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f6c9ba7c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f6c9ba7cb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5" name="Google Shape;1285;gf6c9ba7cb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1" name="Google Shape;129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3681fd6ca_0_6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39" name="Google Shape;439;ge3681fd6c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313" name="Google Shape;131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5" name="Google Shape;134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367" name="Google Shape;136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375" name="Google Shape;137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4" name="Google Shape;138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r>
              <a:rPr lang="en-GB"/>
              <a:t>Carlos S.</a:t>
            </a:r>
            <a:endParaRPr lang="en-GB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06" name="Google Shape;140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1" name="Google Shape;141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9" name="Google Shape;150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2" name="Google Shape;15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77" name="Google Shape;167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Titular - Azul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7"/>
          <p:cNvSpPr txBox="1">
            <a:spLocks noGrp="1"/>
          </p:cNvSpPr>
          <p:nvPr>
            <p:ph type="title"/>
          </p:nvPr>
        </p:nvSpPr>
        <p:spPr>
          <a:xfrm>
            <a:off x="831850" y="1637413"/>
            <a:ext cx="10515600" cy="145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6000"/>
              <a:buFont typeface="Barlow SemiBold" panose="00000700000000000000"/>
              <a:buNone/>
              <a:defRPr sz="6000"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7"/>
          <p:cNvSpPr txBox="1">
            <a:spLocks noGrp="1"/>
          </p:cNvSpPr>
          <p:nvPr>
            <p:ph type="body" idx="1"/>
          </p:nvPr>
        </p:nvSpPr>
        <p:spPr>
          <a:xfrm>
            <a:off x="831850" y="312216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47"/>
          <p:cNvSpPr/>
          <p:nvPr/>
        </p:nvSpPr>
        <p:spPr>
          <a:xfrm flipH="1">
            <a:off x="-26753" y="4051497"/>
            <a:ext cx="12247056" cy="2829868"/>
          </a:xfrm>
          <a:custGeom>
            <a:avLst/>
            <a:gdLst/>
            <a:ahLst/>
            <a:cxnLst/>
            <a:rect l="l" t="t" r="r" b="b"/>
            <a:pathLst>
              <a:path w="12247056" h="2829868" extrusionOk="0">
                <a:moveTo>
                  <a:pt x="0" y="1310556"/>
                </a:moveTo>
                <a:cubicBezTo>
                  <a:pt x="1213339" y="985827"/>
                  <a:pt x="2233267" y="790513"/>
                  <a:pt x="3642150" y="787791"/>
                </a:cubicBezTo>
                <a:cubicBezTo>
                  <a:pt x="5051034" y="785070"/>
                  <a:pt x="7020741" y="1425525"/>
                  <a:pt x="8453301" y="1294227"/>
                </a:cubicBezTo>
                <a:cubicBezTo>
                  <a:pt x="9885861" y="1162929"/>
                  <a:pt x="12066353" y="119575"/>
                  <a:pt x="12237510" y="0"/>
                </a:cubicBezTo>
                <a:cubicBezTo>
                  <a:pt x="12239854" y="893299"/>
                  <a:pt x="12235333" y="1934392"/>
                  <a:pt x="12247056" y="2825346"/>
                </a:cubicBezTo>
                <a:lnTo>
                  <a:pt x="879" y="2829868"/>
                </a:lnTo>
                <a:cubicBezTo>
                  <a:pt x="2009" y="1956458"/>
                  <a:pt x="2512" y="1768510"/>
                  <a:pt x="0" y="1310556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4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30107" y="92498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Sección Anaranjada: Título y Contenido - 2 Subtítulos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 panose="00000700000000000000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E801C"/>
              </a:buClr>
              <a:buSzPts val="2400"/>
              <a:buNone/>
              <a:defRPr sz="2400" b="1">
                <a:solidFill>
                  <a:srgbClr val="CE801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203" name="Google Shape;203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E801C"/>
              </a:buClr>
              <a:buSzPts val="2400"/>
              <a:buNone/>
              <a:defRPr sz="2400" b="1">
                <a:solidFill>
                  <a:srgbClr val="CE801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205" name="Google Shape;205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80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7" name="Google Shape;207;p80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, Contenido y Fotografía">
  <p:cSld name="Sección Anaranjada: Título, Contenido y Fotografía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1"/>
          <p:cNvSpPr/>
          <p:nvPr/>
        </p:nvSpPr>
        <p:spPr>
          <a:xfrm>
            <a:off x="7144686" y="-56271"/>
            <a:ext cx="5122342" cy="7005711"/>
          </a:xfrm>
          <a:custGeom>
            <a:avLst/>
            <a:gdLst/>
            <a:ahLst/>
            <a:cxnLst/>
            <a:rect l="l" t="t" r="r" b="b"/>
            <a:pathLst>
              <a:path w="5122342" h="7005711" extrusionOk="0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0" name="Google Shape;210;p81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 panose="00000700000000000000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81"/>
          <p:cNvSpPr>
            <a:spLocks noGrp="1"/>
          </p:cNvSpPr>
          <p:nvPr>
            <p:ph type="pic" idx="2"/>
          </p:nvPr>
        </p:nvSpPr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ección Anaranjada: Título">
  <p:cSld name="TITLE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 panose="00000700000000000000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82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6" name="Google Shape;216;p82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Fotografía Completa">
  <p:cSld name="Sección Anaranjada: Fotografía Complet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3"/>
          <p:cNvSpPr>
            <a:spLocks noGrp="1"/>
          </p:cNvSpPr>
          <p:nvPr>
            <p:ph type="pic" idx="2"/>
          </p:nvPr>
        </p:nvSpPr>
        <p:spPr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19" name="Google Shape;219;p83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0" name="Google Shape;220;p83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Separador">
  <p:cSld name="Sección Rojo Vivo: Separador">
    <p:bg>
      <p:bgPr>
        <a:solidFill>
          <a:srgbClr val="CE214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5"/>
          <p:cNvSpPr>
            <a:spLocks noGrp="1"/>
          </p:cNvSpPr>
          <p:nvPr>
            <p:ph type="pic" idx="2"/>
          </p:nvPr>
        </p:nvSpPr>
        <p:spPr>
          <a:xfrm>
            <a:off x="7196547" y="-19585"/>
            <a:ext cx="5013871" cy="6893644"/>
          </a:xfrm>
          <a:prstGeom prst="rect">
            <a:avLst/>
          </a:pr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9" name="Google Shape;229;p85"/>
          <p:cNvSpPr txBox="1"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arlow SemiBold" panose="000007000000000000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85"/>
          <p:cNvSpPr txBox="1"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31" name="Google Shape;231;p8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 y Contenido">
  <p:cSld name="Sección Rojo Vivo: Título y Contenid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 panose="00000700000000000000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86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6" name="Google Shape;236;p86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Sección Rojo Vivo: Título y Contenido - 2 Columnas">
  <p:cSld name="TWO_OBJECT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 panose="00000700000000000000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87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2" name="Google Shape;242;p87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Sección Rojo Vivo: Título y Contenido - 2 Subtítulos">
  <p:cSld name="TWO_OBJECTS_WITH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 panose="00000700000000000000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1C38"/>
              </a:buClr>
              <a:buSzPts val="2400"/>
              <a:buNone/>
              <a:defRPr sz="2400" b="1">
                <a:solidFill>
                  <a:srgbClr val="B41C3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246" name="Google Shape;246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1C38"/>
              </a:buClr>
              <a:buSzPts val="2400"/>
              <a:buNone/>
              <a:defRPr sz="2400" b="1">
                <a:solidFill>
                  <a:srgbClr val="B41C3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248" name="Google Shape;248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88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0" name="Google Shape;250;p88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, Contenido y Fotografía">
  <p:cSld name="Sección Rojo Vivo: Título, Contenido y Fotografía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9"/>
          <p:cNvSpPr/>
          <p:nvPr/>
        </p:nvSpPr>
        <p:spPr>
          <a:xfrm>
            <a:off x="7144686" y="-56271"/>
            <a:ext cx="5122342" cy="7005711"/>
          </a:xfrm>
          <a:custGeom>
            <a:avLst/>
            <a:gdLst/>
            <a:ahLst/>
            <a:cxnLst/>
            <a:rect l="l" t="t" r="r" b="b"/>
            <a:pathLst>
              <a:path w="5122342" h="7005711" extrusionOk="0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3" name="Google Shape;253;p8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 panose="00000700000000000000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89"/>
          <p:cNvSpPr>
            <a:spLocks noGrp="1"/>
          </p:cNvSpPr>
          <p:nvPr>
            <p:ph type="pic" idx="2"/>
          </p:nvPr>
        </p:nvSpPr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ección Rojo Vivo: Título">
  <p:cSld name="TITLE_ONL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41C38"/>
              </a:buClr>
              <a:buSzPts val="4400"/>
              <a:buFont typeface="Barlow SemiBold" panose="00000700000000000000"/>
              <a:buNone/>
              <a:defRPr>
                <a:solidFill>
                  <a:srgbClr val="B41C3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90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9" name="Google Shape;259;p90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Contenido y Fotografía">
  <p:cSld name="Título, Contenido y Fotografía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/>
          <p:nvPr/>
        </p:nvSpPr>
        <p:spPr>
          <a:xfrm>
            <a:off x="7144686" y="-56271"/>
            <a:ext cx="5122342" cy="7005711"/>
          </a:xfrm>
          <a:custGeom>
            <a:avLst/>
            <a:gdLst/>
            <a:ahLst/>
            <a:cxnLst/>
            <a:rect l="l" t="t" r="r" b="b"/>
            <a:pathLst>
              <a:path w="5122342" h="7005711" extrusionOk="0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" name="Google Shape;19;p4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 panose="00000700000000000000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8"/>
          <p:cNvSpPr>
            <a:spLocks noGrp="1"/>
          </p:cNvSpPr>
          <p:nvPr>
            <p:ph type="pic" idx="2"/>
          </p:nvPr>
        </p:nvSpPr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Fotografía Completa">
  <p:cSld name="Sección Rojo Vivo: Fotografía Completa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1"/>
          <p:cNvSpPr>
            <a:spLocks noGrp="1"/>
          </p:cNvSpPr>
          <p:nvPr>
            <p:ph type="pic" idx="2"/>
          </p:nvPr>
        </p:nvSpPr>
        <p:spPr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62" name="Google Shape;262;p91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3" name="Google Shape;263;p91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Título y objeto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3681fd6ca_0_9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e3681fd6ca_0_9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ge3681fd6ca_0_9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e3681fd6ca_0_9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e3681fd6ca_0_9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olo el título">
  <p:cSld name="Solo el títu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3681fd6ca_0_9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ge3681fd6ca_0_9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e3681fd6ca_0_9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e3681fd6ca_0_9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a de título">
  <p:cSld name="Diapositiva de títul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3681fd6ca_0_97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e3681fd6ca_0_97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ge3681fd6ca_0_9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e3681fd6ca_0_9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e3681fd6ca_0_9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En blanco">
  <p:cSld name="En blanc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3681fd6ca_0_9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e3681fd6ca_0_9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e3681fd6ca_0_9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a">
  <p:cSld name="Blanca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ge3681fd6ca_0_995"/>
          <p:cNvCxnSpPr/>
          <p:nvPr/>
        </p:nvCxnSpPr>
        <p:spPr>
          <a:xfrm rot="10800000">
            <a:off x="-7563" y="811213"/>
            <a:ext cx="31842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ge3681fd6ca_0_995"/>
          <p:cNvCxnSpPr/>
          <p:nvPr/>
        </p:nvCxnSpPr>
        <p:spPr>
          <a:xfrm rot="10800000">
            <a:off x="9249300" y="6136442"/>
            <a:ext cx="29427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1" name="Google Shape;131;ge3681fd6ca_0_99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0486" y="6246056"/>
            <a:ext cx="829316" cy="267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ge3681fd6ca_0_995"/>
          <p:cNvCxnSpPr/>
          <p:nvPr/>
        </p:nvCxnSpPr>
        <p:spPr>
          <a:xfrm>
            <a:off x="1658639" y="6136105"/>
            <a:ext cx="0" cy="54330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7058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" name="Google Shape;133;ge3681fd6ca_0_995"/>
          <p:cNvSpPr/>
          <p:nvPr/>
        </p:nvSpPr>
        <p:spPr>
          <a:xfrm>
            <a:off x="11790949" y="6469558"/>
            <a:ext cx="130500" cy="1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"/>
              <a:buFont typeface="Arial" panose="020B0604020202020204"/>
              <a:buNone/>
            </a:pPr>
            <a:endParaRPr sz="119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4" name="Google Shape;134;ge3681fd6ca_0_995"/>
          <p:cNvSpPr txBox="1"/>
          <p:nvPr/>
        </p:nvSpPr>
        <p:spPr>
          <a:xfrm>
            <a:off x="11663001" y="6437197"/>
            <a:ext cx="40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fld id="{00000000-1234-1234-1234-123412341234}" type="slidenum">
              <a:rPr lang="en-GB" sz="800" b="0" i="0" u="none" strike="noStrike" cap="none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800" b="0" i="0" u="none" strike="noStrike" cap="none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5" name="Google Shape;135;ge3681fd6ca_0_995"/>
          <p:cNvSpPr txBox="1">
            <a:spLocks noGrp="1"/>
          </p:cNvSpPr>
          <p:nvPr>
            <p:ph type="body" idx="1"/>
          </p:nvPr>
        </p:nvSpPr>
        <p:spPr>
          <a:xfrm>
            <a:off x="504978" y="246589"/>
            <a:ext cx="112860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ge3681fd6ca_0_995"/>
          <p:cNvSpPr txBox="1"/>
          <p:nvPr/>
        </p:nvSpPr>
        <p:spPr>
          <a:xfrm>
            <a:off x="11663001" y="6437197"/>
            <a:ext cx="40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fld id="{00000000-1234-1234-1234-123412341234}" type="slidenum">
              <a:rPr lang="en-GB" sz="800" b="0" i="0" u="none" strike="noStrike" cap="none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800" b="0" i="0" u="none" strike="noStrike" cap="none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Encabezado de sección">
  <p:cSld name="Encabezado de secció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3681fd6ca_0_100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e3681fd6ca_0_100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0" name="Google Shape;140;ge3681fd6ca_0_10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e3681fd6ca_0_10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e3681fd6ca_0_10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os objetos">
  <p:cSld name="Dos objeto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3681fd6ca_0_10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e3681fd6ca_0_10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e3681fd6ca_0_10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ge3681fd6ca_0_10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e3681fd6ca_0_10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e3681fd6ca_0_10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ción">
  <p:cSld name="Comparació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3681fd6ca_0_10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e3681fd6ca_0_10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53" name="Google Shape;153;ge3681fd6ca_0_10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ge3681fd6ca_0_10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55" name="Google Shape;155;ge3681fd6ca_0_10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e3681fd6ca_0_10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e3681fd6ca_0_10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e3681fd6ca_0_10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ido con título">
  <p:cSld name="Contenido con título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3681fd6ca_0_10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e3681fd6ca_0_10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2" name="Google Shape;162;ge3681fd6ca_0_10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3" name="Google Shape;163;ge3681fd6ca_0_10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e3681fd6ca_0_10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e3681fd6ca_0_10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">
  <p:cSld name="Cierr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/>
          <p:nvPr/>
        </p:nvSpPr>
        <p:spPr>
          <a:xfrm>
            <a:off x="-61437" y="-41952"/>
            <a:ext cx="12298576" cy="6123875"/>
          </a:xfrm>
          <a:custGeom>
            <a:avLst/>
            <a:gdLst/>
            <a:ahLst/>
            <a:cxnLst/>
            <a:rect l="l" t="t" r="r" b="b"/>
            <a:pathLst>
              <a:path w="12298576" h="6123875" extrusionOk="0">
                <a:moveTo>
                  <a:pt x="34683" y="6122459"/>
                </a:moveTo>
                <a:cubicBezTo>
                  <a:pt x="1248022" y="5797730"/>
                  <a:pt x="2267950" y="5602416"/>
                  <a:pt x="3676833" y="5599694"/>
                </a:cubicBezTo>
                <a:cubicBezTo>
                  <a:pt x="5085717" y="5596973"/>
                  <a:pt x="7055424" y="6237428"/>
                  <a:pt x="8487984" y="6106130"/>
                </a:cubicBezTo>
                <a:cubicBezTo>
                  <a:pt x="9920544" y="5974832"/>
                  <a:pt x="12101036" y="4931478"/>
                  <a:pt x="12272193" y="4811903"/>
                </a:cubicBezTo>
                <a:cubicBezTo>
                  <a:pt x="12274537" y="4105002"/>
                  <a:pt x="12302674" y="1112938"/>
                  <a:pt x="12298068" y="28135"/>
                </a:cubicBezTo>
                <a:lnTo>
                  <a:pt x="2905" y="0"/>
                </a:lnTo>
                <a:cubicBezTo>
                  <a:pt x="-12293" y="1135005"/>
                  <a:pt x="37195" y="5617027"/>
                  <a:pt x="34683" y="6122459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" name="Google Shape;24;p58"/>
          <p:cNvSpPr txBox="1">
            <a:spLocks noGrp="1"/>
          </p:cNvSpPr>
          <p:nvPr>
            <p:ph type="title"/>
          </p:nvPr>
        </p:nvSpPr>
        <p:spPr>
          <a:xfrm>
            <a:off x="831850" y="1637413"/>
            <a:ext cx="10515600" cy="145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rlow SemiBold" panose="00000700000000000000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8"/>
          <p:cNvSpPr txBox="1">
            <a:spLocks noGrp="1"/>
          </p:cNvSpPr>
          <p:nvPr>
            <p:ph type="body" idx="1"/>
          </p:nvPr>
        </p:nvSpPr>
        <p:spPr>
          <a:xfrm>
            <a:off x="831850" y="6351814"/>
            <a:ext cx="3413579" cy="28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79BB"/>
              </a:buClr>
              <a:buSzPts val="2400"/>
              <a:buNone/>
              <a:defRPr sz="2400" b="0" i="0">
                <a:solidFill>
                  <a:srgbClr val="4279BB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8"/>
          <p:cNvSpPr txBox="1">
            <a:spLocks noGrp="1"/>
          </p:cNvSpPr>
          <p:nvPr>
            <p:ph type="body" idx="2"/>
          </p:nvPr>
        </p:nvSpPr>
        <p:spPr>
          <a:xfrm>
            <a:off x="7478486" y="6081923"/>
            <a:ext cx="4114800" cy="55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79BB"/>
              </a:buClr>
              <a:buSzPts val="2000"/>
              <a:buNone/>
              <a:defRPr sz="2000" b="1" i="0">
                <a:solidFill>
                  <a:srgbClr val="4279BB"/>
                </a:solidFill>
                <a:latin typeface="Barlow SemiBold" panose="00000700000000000000"/>
                <a:ea typeface="Barlow SemiBold" panose="00000700000000000000"/>
                <a:cs typeface="Barlow SemiBold" panose="00000700000000000000"/>
                <a:sym typeface="Barlow SemiBold" panose="0000070000000000000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" name="Google Shape;27;p58"/>
          <p:cNvSpPr txBox="1">
            <a:spLocks noGrp="1"/>
          </p:cNvSpPr>
          <p:nvPr>
            <p:ph type="body" idx="3"/>
          </p:nvPr>
        </p:nvSpPr>
        <p:spPr>
          <a:xfrm>
            <a:off x="831850" y="3281363"/>
            <a:ext cx="1051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5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21315" y="56983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n con título">
  <p:cSld name="Imagen con títul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3681fd6ca_0_10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e3681fd6ca_0_10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69" name="Google Shape;169;ge3681fd6ca_0_10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0" name="Google Shape;170;ge3681fd6ca_0_10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e3681fd6ca_0_10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e3681fd6ca_0_10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ítulo y texto vertical">
  <p:cSld name="Título y texto vertical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3681fd6ca_0_10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e3681fd6ca_0_104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ge3681fd6ca_0_10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ge3681fd6ca_0_10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e3681fd6ca_0_10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ítulo vertical y texto">
  <p:cSld name="Título vertical y texto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3681fd6ca_0_104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e3681fd6ca_0_104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ge3681fd6ca_0_10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e3681fd6ca_0_10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e3681fd6ca_0_10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olo el título">
  <p:cSld name="Solo el título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3681fd6ca_0_10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ge3681fd6ca_0_10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e3681fd6ca_0_10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ge3681fd6ca_0_10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Título y objeto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3681fd6ca_0_10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e3681fd6ca_0_10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ge3681fd6ca_0_10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e3681fd6ca_0_10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e3681fd6ca_0_10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Título y objeto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olo el título">
  <p:cSld name="Solo el títul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a de título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olo el título">
  <p:cSld name="Solo el títu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9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" name="Google Shape;31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 panose="00000700000000000000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9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En blanco">
  <p:cSld name="En blanc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Encabezado de sección">
  <p:cSld name="Encabezado de sec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os objetos">
  <p:cSld name="Dos objeto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ción">
  <p:cSld name="Comparació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2" name="Google Shape;52;p9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4" name="Google Shape;54;p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ido con título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n con título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68" name="Google Shape;68;p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ítulo y texto vertical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ítulo vertical y texto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Título y objeto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a de título">
  <p:cSld name="Diapositiva de título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7" name="Google Shape;217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ítulo y Contenido - 2 Columnas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0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 panose="00000700000000000000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0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Encabezado de sección">
  <p:cSld name="Encabezado de secció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3" name="Google Shape;223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os objetos">
  <p:cSld name="Dos objeto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1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1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ción">
  <p:cSld name="Comparació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236" name="Google Shape;236;p1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1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238" name="Google Shape;238;p1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olo el título">
  <p:cSld name="Solo el título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En blanco">
  <p:cSld name="En blanco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ido con título">
  <p:cSld name="Contenido con título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4" name="Google Shape;254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5" name="Google Shape;255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n con título">
  <p:cSld name="Imagen con título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61" name="Google Shape;261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62" name="Google Shape;262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ítulo y texto vertical">
  <p:cSld name="Título y texto vertical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ítulo vertical y texto">
  <p:cSld name="Título vertical y texto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Título y Contenido - 2 Subtítulos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1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" name="Google Shape;42;p6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 panose="00000700000000000000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79BB"/>
              </a:buClr>
              <a:buSzPts val="2400"/>
              <a:buNone/>
              <a:defRPr sz="2400" b="1">
                <a:solidFill>
                  <a:srgbClr val="4279B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4" name="Google Shape;44;p6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79BB"/>
              </a:buClr>
              <a:buSzPts val="2400"/>
              <a:buNone/>
              <a:defRPr sz="2400" b="1">
                <a:solidFill>
                  <a:srgbClr val="4279B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1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Separador">
  <p:cSld name="Sección Anaranjada: Separador">
    <p:bg>
      <p:bgPr>
        <a:solidFill>
          <a:srgbClr val="EE912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7"/>
          <p:cNvSpPr>
            <a:spLocks noGrp="1"/>
          </p:cNvSpPr>
          <p:nvPr>
            <p:ph type="pic" idx="2"/>
          </p:nvPr>
        </p:nvSpPr>
        <p:spPr>
          <a:xfrm>
            <a:off x="7196547" y="-19585"/>
            <a:ext cx="5013871" cy="6893644"/>
          </a:xfrm>
          <a:prstGeom prst="rect">
            <a:avLst/>
          </a:pr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86" name="Google Shape;186;p77"/>
          <p:cNvSpPr txBox="1"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arlow SemiBold" panose="000007000000000000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77"/>
          <p:cNvSpPr txBox="1"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88" name="Google Shape;188;p7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 y Contenido">
  <p:cSld name="Sección Anaranjada: Título y Contenido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 panose="00000700000000000000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78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3" name="Google Shape;193;p78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Sección Anaranjada: Título y Contenido - 2 Columnas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 panose="00000700000000000000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7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79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9" name="Google Shape;199;p79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SemiBold" panose="00000700000000000000"/>
              <a:buNone/>
              <a:defRPr sz="4400" b="1" i="0" u="none" strike="noStrike" cap="none">
                <a:solidFill>
                  <a:schemeClr val="dk1"/>
                </a:solidFill>
                <a:latin typeface="Barlow SemiBold" panose="00000700000000000000"/>
                <a:ea typeface="Barlow SemiBold" panose="00000700000000000000"/>
                <a:cs typeface="Barlow SemiBold" panose="00000700000000000000"/>
                <a:sym typeface="Barlow SemiBold" panose="000007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SemiBold" panose="00000700000000000000"/>
              <a:buNone/>
              <a:defRPr sz="4400" b="1" i="0" u="none" strike="noStrike" cap="none">
                <a:solidFill>
                  <a:schemeClr val="dk1"/>
                </a:solidFill>
                <a:latin typeface="Barlow SemiBold" panose="00000700000000000000"/>
                <a:ea typeface="Barlow SemiBold" panose="00000700000000000000"/>
                <a:cs typeface="Barlow SemiBold" panose="00000700000000000000"/>
                <a:sym typeface="Barlow SemiBold" panose="000007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3" name="Google Shape;183;p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SemiBold" panose="00000700000000000000"/>
              <a:buNone/>
              <a:defRPr sz="4400" b="1" i="0" u="none" strike="noStrike" cap="none">
                <a:solidFill>
                  <a:schemeClr val="dk1"/>
                </a:solidFill>
                <a:latin typeface="Barlow SemiBold" panose="00000700000000000000"/>
                <a:ea typeface="Barlow SemiBold" panose="00000700000000000000"/>
                <a:cs typeface="Barlow SemiBold" panose="00000700000000000000"/>
                <a:sym typeface="Barlow SemiBold" panose="000007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3" name="Google Shape;223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4" name="Google Shape;22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5" name="Google Shape;22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6" name="Google Shape;22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</a:fld>
            <a:endParaRPr lang="es-C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3681fd6ca_0_9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3" name="Google Shape;103;ge3681fd6ca_0_9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4" name="Google Shape;104;ge3681fd6ca_0_9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5" name="Google Shape;105;ge3681fd6ca_0_9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6" name="Google Shape;106;ge3681fd6ca_0_9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3681fd6ca_0_10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7" name="Google Shape;187;ge3681fd6ca_0_10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88" name="Google Shape;188;ge3681fd6ca_0_10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89" name="Google Shape;189;ge3681fd6ca_0_10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90" name="Google Shape;190;ge3681fd6ca_0_10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6" name="Google Shape;86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7" name="Google Shape;8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8" name="Google Shape;8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9" name="Google Shape;8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04" name="Google Shape;204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05" name="Google Shape;20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06" name="Google Shape;20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07" name="Google Shape;20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hyperlink" Target="https://www.youtube.com/watch?v=5ddT0ukzEBs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hyperlink" Target="https://www.youtube.com/watch?v=kn8Xc_k7eqU&amp;t=45s" TargetMode="External"/><Relationship Id="rId2" Type="http://schemas.openxmlformats.org/officeDocument/2006/relationships/image" Target="../media/image20.png"/><Relationship Id="rId13" Type="http://schemas.openxmlformats.org/officeDocument/2006/relationships/notesSlide" Target="../notesSlides/notesSlide24.xml"/><Relationship Id="rId12" Type="http://schemas.openxmlformats.org/officeDocument/2006/relationships/slideLayout" Target="../slideLayouts/slideLayout21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1.xml"/><Relationship Id="rId1" Type="http://schemas.openxmlformats.org/officeDocument/2006/relationships/hyperlink" Target="https://www.youtube.com/watch?v=x2HKzohWTBM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9.jpeg"/><Relationship Id="rId1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9.jpeg"/><Relationship Id="rId1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3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5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56.png"/><Relationship Id="rId1" Type="http://schemas.openxmlformats.org/officeDocument/2006/relationships/hyperlink" Target="https://www.youtube.com/watch?v=5pm0lpa1VVw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6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7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7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73.png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3.xml"/><Relationship Id="rId3" Type="http://schemas.openxmlformats.org/officeDocument/2006/relationships/slideLayout" Target="../slideLayouts/slideLayout39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76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"/>
          <p:cNvSpPr txBox="1">
            <a:spLocks noGrp="1"/>
          </p:cNvSpPr>
          <p:nvPr>
            <p:ph type="title"/>
          </p:nvPr>
        </p:nvSpPr>
        <p:spPr>
          <a:xfrm>
            <a:off x="831850" y="1445895"/>
            <a:ext cx="10515600" cy="17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Barlow SemiBold" panose="00000700000000000000"/>
              <a:buNone/>
            </a:pPr>
            <a:r>
              <a:rPr lang="es-CR" sz="3600" dirty="0">
                <a:solidFill>
                  <a:srgbClr val="000000"/>
                </a:solidFill>
              </a:rPr>
              <a:t>Áreas de conocimiento para la AP II metodologías ágiles y </a:t>
            </a:r>
            <a:r>
              <a:rPr lang="es-CR" sz="4000" dirty="0">
                <a:solidFill>
                  <a:srgbClr val="000000"/>
                </a:solidFill>
              </a:rPr>
              <a:t>preparación para la certificación </a:t>
            </a:r>
            <a:r>
              <a:rPr lang="es-CR" sz="4000" dirty="0" err="1">
                <a:solidFill>
                  <a:srgbClr val="000000"/>
                </a:solidFill>
              </a:rPr>
              <a:t>Scrum</a:t>
            </a:r>
            <a:r>
              <a:rPr lang="es-CR" sz="4000" dirty="0">
                <a:solidFill>
                  <a:srgbClr val="000000"/>
                </a:solidFill>
              </a:rPr>
              <a:t> Master  - Semana 3</a:t>
            </a:r>
            <a:endParaRPr lang="es-CR" sz="4000" dirty="0">
              <a:solidFill>
                <a:srgbClr val="000000"/>
              </a:solidFill>
            </a:endParaRPr>
          </a:p>
        </p:txBody>
      </p:sp>
      <p:sp>
        <p:nvSpPr>
          <p:cNvPr id="269" name="Google Shape;269;p1"/>
          <p:cNvSpPr txBox="1">
            <a:spLocks noGrp="1"/>
          </p:cNvSpPr>
          <p:nvPr>
            <p:ph type="body" idx="1"/>
          </p:nvPr>
        </p:nvSpPr>
        <p:spPr>
          <a:xfrm>
            <a:off x="831850" y="3333115"/>
            <a:ext cx="10515600" cy="42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s-CR" dirty="0"/>
              <a:t>Universidad para la </a:t>
            </a:r>
            <a:r>
              <a:rPr lang="es-ES" altLang="es-CR" dirty="0"/>
              <a:t>Cooperación </a:t>
            </a:r>
            <a:r>
              <a:rPr lang="es-CR" dirty="0"/>
              <a:t>Internacional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3681fd6ca_0_644"/>
          <p:cNvSpPr/>
          <p:nvPr/>
        </p:nvSpPr>
        <p:spPr>
          <a:xfrm>
            <a:off x="-329674" y="1290909"/>
            <a:ext cx="9702801" cy="5573511"/>
          </a:xfrm>
          <a:custGeom>
            <a:avLst/>
            <a:gdLst/>
            <a:ahLst/>
            <a:cxnLst/>
            <a:rect l="l" t="t" r="r" b="b"/>
            <a:pathLst>
              <a:path w="2038" h="1169" extrusionOk="0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2" name="Google Shape;452;ge3681fd6ca_0_644"/>
          <p:cNvSpPr/>
          <p:nvPr/>
        </p:nvSpPr>
        <p:spPr>
          <a:xfrm>
            <a:off x="670451" y="2010741"/>
            <a:ext cx="7373937" cy="4848891"/>
          </a:xfrm>
          <a:custGeom>
            <a:avLst/>
            <a:gdLst/>
            <a:ahLst/>
            <a:cxnLst/>
            <a:rect l="l" t="t" r="r" b="b"/>
            <a:pathLst>
              <a:path w="1549" h="1017" extrusionOk="0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3" name="Google Shape;453;ge3681fd6ca_0_644"/>
          <p:cNvSpPr/>
          <p:nvPr/>
        </p:nvSpPr>
        <p:spPr>
          <a:xfrm>
            <a:off x="251351" y="1780905"/>
            <a:ext cx="8035927" cy="5083517"/>
          </a:xfrm>
          <a:custGeom>
            <a:avLst/>
            <a:gdLst/>
            <a:ahLst/>
            <a:cxnLst/>
            <a:rect l="l" t="t" r="r" b="b"/>
            <a:pathLst>
              <a:path w="1688" h="1066" extrusionOk="0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4" name="Google Shape;454;ge3681fd6ca_0_644"/>
          <p:cNvSpPr/>
          <p:nvPr/>
        </p:nvSpPr>
        <p:spPr>
          <a:xfrm>
            <a:off x="-1061" y="542347"/>
            <a:ext cx="10334622" cy="6322076"/>
          </a:xfrm>
          <a:custGeom>
            <a:avLst/>
            <a:gdLst/>
            <a:ahLst/>
            <a:cxnLst/>
            <a:rect l="l" t="t" r="r" b="b"/>
            <a:pathLst>
              <a:path w="2171" h="1326" extrusionOk="0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5" name="Google Shape;455;ge3681fd6ca_0_644"/>
          <p:cNvSpPr/>
          <p:nvPr/>
        </p:nvSpPr>
        <p:spPr>
          <a:xfrm>
            <a:off x="3701" y="6178751"/>
            <a:ext cx="504825" cy="681527"/>
          </a:xfrm>
          <a:custGeom>
            <a:avLst/>
            <a:gdLst/>
            <a:ahLst/>
            <a:cxnLst/>
            <a:rect l="l" t="t" r="r" b="b"/>
            <a:pathLst>
              <a:path w="106" h="143" extrusionOk="0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6" name="Google Shape;456;ge3681fd6ca_0_644"/>
          <p:cNvSpPr/>
          <p:nvPr/>
        </p:nvSpPr>
        <p:spPr>
          <a:xfrm>
            <a:off x="-1061" y="-59376"/>
            <a:ext cx="11091860" cy="6923797"/>
          </a:xfrm>
          <a:custGeom>
            <a:avLst/>
            <a:gdLst/>
            <a:ahLst/>
            <a:cxnLst/>
            <a:rect l="l" t="t" r="r" b="b"/>
            <a:pathLst>
              <a:path w="2330" h="1452" extrusionOk="0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7" name="Google Shape;457;ge3681fd6ca_0_644"/>
          <p:cNvSpPr/>
          <p:nvPr/>
        </p:nvSpPr>
        <p:spPr>
          <a:xfrm>
            <a:off x="-1061" y="-1916"/>
            <a:ext cx="1057275" cy="614491"/>
          </a:xfrm>
          <a:custGeom>
            <a:avLst/>
            <a:gdLst/>
            <a:ahLst/>
            <a:cxnLst/>
            <a:rect l="l" t="t" r="r" b="b"/>
            <a:pathLst>
              <a:path w="222" h="129" extrusionOk="0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8" name="Google Shape;458;ge3681fd6ca_0_644"/>
          <p:cNvSpPr/>
          <p:nvPr/>
        </p:nvSpPr>
        <p:spPr>
          <a:xfrm>
            <a:off x="3701" y="-6705"/>
            <a:ext cx="595313" cy="352734"/>
          </a:xfrm>
          <a:custGeom>
            <a:avLst/>
            <a:gdLst/>
            <a:ahLst/>
            <a:cxnLst/>
            <a:rect l="l" t="t" r="r" b="b"/>
            <a:pathLst>
              <a:path w="125" h="74" extrusionOk="0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9" name="Google Shape;459;ge3681fd6ca_0_644"/>
          <p:cNvSpPr/>
          <p:nvPr/>
        </p:nvSpPr>
        <p:spPr>
          <a:xfrm>
            <a:off x="-1061" y="-1916"/>
            <a:ext cx="357188" cy="213875"/>
          </a:xfrm>
          <a:custGeom>
            <a:avLst/>
            <a:gdLst/>
            <a:ahLst/>
            <a:cxnLst/>
            <a:rect l="l" t="t" r="r" b="b"/>
            <a:pathLst>
              <a:path w="75" h="45" extrusionOk="0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 cmpd="sng">
            <a:solidFill>
              <a:schemeClr val="dk1">
                <a:alpha val="20000"/>
              </a:schemeClr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0" name="Google Shape;460;ge3681fd6ca_0_644"/>
          <p:cNvSpPr/>
          <p:nvPr/>
        </p:nvSpPr>
        <p:spPr>
          <a:xfrm>
            <a:off x="5426601" y="-1916"/>
            <a:ext cx="5788026" cy="6847185"/>
          </a:xfrm>
          <a:custGeom>
            <a:avLst/>
            <a:gdLst/>
            <a:ahLst/>
            <a:cxnLst/>
            <a:rect l="l" t="t" r="r" b="b"/>
            <a:pathLst>
              <a:path w="1216" h="1436" extrusionOk="0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1" name="Google Shape;461;ge3681fd6ca_0_644"/>
          <p:cNvSpPr/>
          <p:nvPr/>
        </p:nvSpPr>
        <p:spPr>
          <a:xfrm>
            <a:off x="9235014" y="2872"/>
            <a:ext cx="2951163" cy="2555325"/>
          </a:xfrm>
          <a:custGeom>
            <a:avLst/>
            <a:gdLst/>
            <a:ahLst/>
            <a:cxnLst/>
            <a:rect l="l" t="t" r="r" b="b"/>
            <a:pathLst>
              <a:path w="620" h="536" extrusionOk="0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2" name="Google Shape;462;ge3681fd6ca_0_644"/>
          <p:cNvSpPr txBox="1">
            <a:spLocks noGrp="1"/>
          </p:cNvSpPr>
          <p:nvPr>
            <p:ph type="title"/>
          </p:nvPr>
        </p:nvSpPr>
        <p:spPr>
          <a:xfrm>
            <a:off x="8842248" y="1481328"/>
            <a:ext cx="2926200" cy="24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r>
              <a:rPr lang="en-GB" sz="4000"/>
              <a:t>Scrum Master</a:t>
            </a:r>
            <a:endParaRPr lang="en-GB" sz="4000"/>
          </a:p>
        </p:txBody>
      </p:sp>
      <p:sp>
        <p:nvSpPr>
          <p:cNvPr id="463" name="Google Shape;463;ge3681fd6ca_0_644"/>
          <p:cNvSpPr/>
          <p:nvPr/>
        </p:nvSpPr>
        <p:spPr>
          <a:xfrm>
            <a:off x="10020826" y="-1916"/>
            <a:ext cx="2165350" cy="1358265"/>
          </a:xfrm>
          <a:custGeom>
            <a:avLst/>
            <a:gdLst/>
            <a:ahLst/>
            <a:cxnLst/>
            <a:rect l="l" t="t" r="r" b="b"/>
            <a:pathLst>
              <a:path w="455" h="285" extrusionOk="0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4" name="Google Shape;464;ge3681fd6ca_0_644"/>
          <p:cNvSpPr/>
          <p:nvPr/>
        </p:nvSpPr>
        <p:spPr>
          <a:xfrm>
            <a:off x="11290826" y="-1916"/>
            <a:ext cx="895350" cy="534687"/>
          </a:xfrm>
          <a:custGeom>
            <a:avLst/>
            <a:gdLst/>
            <a:ahLst/>
            <a:cxnLst/>
            <a:rect l="l" t="t" r="r" b="b"/>
            <a:pathLst>
              <a:path w="188" h="112" extrusionOk="0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5" name="Google Shape;465;ge3681fd6ca_0_644"/>
          <p:cNvSpPr/>
          <p:nvPr/>
        </p:nvSpPr>
        <p:spPr>
          <a:xfrm rot="-670006">
            <a:off x="753076" y="2216565"/>
            <a:ext cx="4421810" cy="4262552"/>
          </a:xfrm>
          <a:custGeom>
            <a:avLst/>
            <a:gdLst/>
            <a:ahLst/>
            <a:cxnLst/>
            <a:rect l="l" t="t" r="r" b="b"/>
            <a:pathLst>
              <a:path w="4507111" h="4344781" extrusionOk="0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/>
              <a:ea typeface="Rockwell" panose="02060603020205020403"/>
              <a:cs typeface="Rockwell" panose="02060603020205020403"/>
              <a:sym typeface="Rockwell" panose="02060603020205020403"/>
            </a:endParaRPr>
          </a:p>
        </p:txBody>
      </p:sp>
      <p:pic>
        <p:nvPicPr>
          <p:cNvPr id="466" name="Google Shape;466;ge3681fd6ca_0_6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b="12032"/>
          <a:stretch>
            <a:fillRect/>
          </a:stretch>
        </p:blipFill>
        <p:spPr>
          <a:xfrm>
            <a:off x="921910" y="465243"/>
            <a:ext cx="7761900" cy="53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5"/>
          <p:cNvSpPr txBox="1">
            <a:spLocks noGrp="1"/>
          </p:cNvSpPr>
          <p:nvPr>
            <p:ph type="title"/>
          </p:nvPr>
        </p:nvSpPr>
        <p:spPr>
          <a:xfrm>
            <a:off x="831850" y="1637413"/>
            <a:ext cx="10515600" cy="145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 panose="00000700000000000000"/>
              <a:buNone/>
            </a:pPr>
            <a:r>
              <a:rPr lang="es-CR" sz="3600"/>
              <a:t>Carlos Castro Torres</a:t>
            </a:r>
            <a:endParaRPr lang="es-CR" sz="3600"/>
          </a:p>
        </p:txBody>
      </p:sp>
      <p:sp>
        <p:nvSpPr>
          <p:cNvPr id="1050" name="Google Shape;1050;p45"/>
          <p:cNvSpPr txBox="1">
            <a:spLocks noGrp="1"/>
          </p:cNvSpPr>
          <p:nvPr>
            <p:ph type="body" idx="1"/>
          </p:nvPr>
        </p:nvSpPr>
        <p:spPr>
          <a:xfrm>
            <a:off x="0" y="6245623"/>
            <a:ext cx="2647406" cy="6123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3200"/>
              <a:buNone/>
            </a:pPr>
            <a:endParaRPr sz="3200"/>
          </a:p>
        </p:txBody>
      </p:sp>
      <p:sp>
        <p:nvSpPr>
          <p:cNvPr id="1051" name="Google Shape;1051;p45"/>
          <p:cNvSpPr txBox="1">
            <a:spLocks noGrp="1"/>
          </p:cNvSpPr>
          <p:nvPr>
            <p:ph type="body" idx="3"/>
          </p:nvPr>
        </p:nvSpPr>
        <p:spPr>
          <a:xfrm>
            <a:off x="831850" y="3281363"/>
            <a:ext cx="1051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s-CR" dirty="0"/>
              <a:t>t. +506 87130754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s-CR" dirty="0" err="1"/>
              <a:t>ccastro@uci.ac.cr</a:t>
            </a:r>
            <a:endParaRPr dirty="0"/>
          </a:p>
        </p:txBody>
      </p:sp>
      <p:sp>
        <p:nvSpPr>
          <p:cNvPr id="1052" name="Google Shape;1052;p45"/>
          <p:cNvSpPr txBox="1"/>
          <p:nvPr/>
        </p:nvSpPr>
        <p:spPr>
          <a:xfrm>
            <a:off x="3061934" y="6251729"/>
            <a:ext cx="89837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000" b="1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Experiencias educativas de calidad en una comunidad de aprendizaje internacional</a:t>
            </a:r>
            <a:endParaRPr sz="2000" b="1">
              <a:solidFill>
                <a:srgbClr val="0070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e3681fd6ca_0_663"/>
          <p:cNvSpPr/>
          <p:nvPr/>
        </p:nvSpPr>
        <p:spPr>
          <a:xfrm>
            <a:off x="462059" y="450222"/>
            <a:ext cx="3902400" cy="4235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2" name="Google Shape;472;ge3681fd6ca_0_663"/>
          <p:cNvSpPr txBox="1">
            <a:spLocks noGrp="1"/>
          </p:cNvSpPr>
          <p:nvPr>
            <p:ph type="title"/>
          </p:nvPr>
        </p:nvSpPr>
        <p:spPr>
          <a:xfrm>
            <a:off x="734664" y="930530"/>
            <a:ext cx="33618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rgbClr val="FFFFFF"/>
                </a:solidFill>
              </a:rPr>
              <a:t>Scrum Master</a:t>
            </a:r>
            <a:endParaRPr lang="en-GB" sz="5000">
              <a:solidFill>
                <a:srgbClr val="FFFFFF"/>
              </a:solidFill>
            </a:endParaRPr>
          </a:p>
        </p:txBody>
      </p:sp>
      <p:sp>
        <p:nvSpPr>
          <p:cNvPr id="473" name="Google Shape;473;ge3681fd6ca_0_663"/>
          <p:cNvSpPr/>
          <p:nvPr/>
        </p:nvSpPr>
        <p:spPr>
          <a:xfrm>
            <a:off x="462058" y="4843002"/>
            <a:ext cx="2391300" cy="1564800"/>
          </a:xfrm>
          <a:prstGeom prst="rect">
            <a:avLst/>
          </a:prstGeom>
          <a:solidFill>
            <a:schemeClr val="accent5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4" name="Google Shape;474;ge3681fd6ca_0_663"/>
          <p:cNvSpPr/>
          <p:nvPr/>
        </p:nvSpPr>
        <p:spPr>
          <a:xfrm>
            <a:off x="3013417" y="4843002"/>
            <a:ext cx="1351200" cy="1568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75" name="Google Shape;475;ge3681fd6ca_0_6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6132" r="20406"/>
          <a:stretch>
            <a:fillRect/>
          </a:stretch>
        </p:blipFill>
        <p:spPr>
          <a:xfrm>
            <a:off x="4517401" y="450221"/>
            <a:ext cx="7203900" cy="59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3681fd6ca_0_671"/>
          <p:cNvSpPr/>
          <p:nvPr/>
        </p:nvSpPr>
        <p:spPr>
          <a:xfrm>
            <a:off x="0" y="0"/>
            <a:ext cx="49725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1" name="Google Shape;481;ge3681fd6ca_0_671"/>
          <p:cNvSpPr txBox="1">
            <a:spLocks noGrp="1"/>
          </p:cNvSpPr>
          <p:nvPr>
            <p:ph type="title"/>
          </p:nvPr>
        </p:nvSpPr>
        <p:spPr>
          <a:xfrm>
            <a:off x="651307" y="640081"/>
            <a:ext cx="3377100" cy="3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 panose="020F0502020204030204"/>
              <a:buNone/>
            </a:pPr>
            <a:r>
              <a:rPr lang="en-GB">
                <a:solidFill>
                  <a:schemeClr val="lt1"/>
                </a:solidFill>
              </a:rPr>
              <a:t>Scrum Master debe…</a:t>
            </a:r>
            <a:br>
              <a:rPr lang="en-GB">
                <a:solidFill>
                  <a:schemeClr val="lt1"/>
                </a:solidFill>
              </a:rPr>
            </a:br>
            <a:r>
              <a:rPr lang="en-GB">
                <a:solidFill>
                  <a:schemeClr val="lt1"/>
                </a:solidFill>
              </a:rPr>
              <a:t>FACILITAR</a:t>
            </a:r>
            <a:endParaRPr lang="en-GB">
              <a:solidFill>
                <a:schemeClr val="lt1"/>
              </a:solidFill>
            </a:endParaRPr>
          </a:p>
        </p:txBody>
      </p:sp>
      <p:pic>
        <p:nvPicPr>
          <p:cNvPr id="482" name="Google Shape;482;ge3681fd6ca_0_6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404" r="9740"/>
          <a:stretch>
            <a:fillRect/>
          </a:stretch>
        </p:blipFill>
        <p:spPr>
          <a:xfrm>
            <a:off x="4654297" y="10"/>
            <a:ext cx="7537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e3681fd6ca_0_6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8" name="Google Shape;488;ge3681fd6ca_0_677"/>
          <p:cNvSpPr txBox="1">
            <a:spLocks noGrp="1"/>
          </p:cNvSpPr>
          <p:nvPr>
            <p:ph type="title"/>
          </p:nvPr>
        </p:nvSpPr>
        <p:spPr>
          <a:xfrm>
            <a:off x="1014141" y="1450655"/>
            <a:ext cx="3932100" cy="3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 panose="020F0502020204030204"/>
              <a:buNone/>
            </a:pPr>
            <a:r>
              <a:rPr lang="en-GB" sz="5000" dirty="0">
                <a:solidFill>
                  <a:schemeClr val="lt1"/>
                </a:solidFill>
              </a:rPr>
              <a:t>SCRUM MASTER | </a:t>
            </a:r>
            <a:r>
              <a:rPr lang="en-GB" sz="5000" dirty="0" err="1">
                <a:solidFill>
                  <a:schemeClr val="lt1"/>
                </a:solidFill>
              </a:rPr>
              <a:t>Facilitador</a:t>
            </a:r>
            <a:endParaRPr sz="5000" dirty="0">
              <a:solidFill>
                <a:schemeClr val="lt1"/>
              </a:solidFill>
            </a:endParaRPr>
          </a:p>
        </p:txBody>
      </p:sp>
      <p:cxnSp>
        <p:nvCxnSpPr>
          <p:cNvPr id="489" name="Google Shape;489;ge3681fd6ca_0_677"/>
          <p:cNvCxnSpPr/>
          <p:nvPr/>
        </p:nvCxnSpPr>
        <p:spPr>
          <a:xfrm rot="10800000">
            <a:off x="1014071" y="1450655"/>
            <a:ext cx="39321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ge3681fd6ca_0_677"/>
          <p:cNvCxnSpPr/>
          <p:nvPr/>
        </p:nvCxnSpPr>
        <p:spPr>
          <a:xfrm rot="10800000">
            <a:off x="1014071" y="5408571"/>
            <a:ext cx="39321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ge3681fd6ca_0_677"/>
          <p:cNvSpPr txBox="1">
            <a:spLocks noGrp="1"/>
          </p:cNvSpPr>
          <p:nvPr>
            <p:ph type="body" idx="1"/>
          </p:nvPr>
        </p:nvSpPr>
        <p:spPr>
          <a:xfrm>
            <a:off x="6096000" y="1108061"/>
            <a:ext cx="5008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Planear y facilitar las reuniones de Scrum</a:t>
            </a:r>
            <a:endParaRPr lang="en-GB" sz="2000">
              <a:solidFill>
                <a:schemeClr val="lt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Gestionar la discusiones</a:t>
            </a:r>
            <a:endParaRPr lang="en-GB" sz="2000">
              <a:solidFill>
                <a:schemeClr val="lt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Asegurarse que las personas mantengan el enfoque correcto</a:t>
            </a:r>
            <a:endParaRPr lang="en-GB" sz="2000">
              <a:solidFill>
                <a:schemeClr val="lt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Gestionar los resultados de la reunión</a:t>
            </a:r>
            <a:endParaRPr lang="en-GB" sz="2000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Facilitar la reunión de retrospectiva (KAIZEN EVENT)</a:t>
            </a:r>
            <a:endParaRPr lang="en-GB" sz="2000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Facilitar la comunicación entre el equipo y el Product Owner</a:t>
            </a:r>
            <a:endParaRPr lang="en-GB" sz="2000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Establecer y gestionar los acuerdos entre el equipo</a:t>
            </a:r>
            <a:endParaRPr lang="en-GB" sz="2000">
              <a:solidFill>
                <a:schemeClr val="lt1"/>
              </a:solidFill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e3681fd6ca_0_685"/>
          <p:cNvSpPr/>
          <p:nvPr/>
        </p:nvSpPr>
        <p:spPr>
          <a:xfrm>
            <a:off x="462059" y="450222"/>
            <a:ext cx="3902400" cy="4235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7" name="Google Shape;497;ge3681fd6ca_0_685"/>
          <p:cNvSpPr txBox="1">
            <a:spLocks noGrp="1"/>
          </p:cNvSpPr>
          <p:nvPr>
            <p:ph type="title"/>
          </p:nvPr>
        </p:nvSpPr>
        <p:spPr>
          <a:xfrm>
            <a:off x="734664" y="930530"/>
            <a:ext cx="33618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rgbClr val="FFFFFF"/>
                </a:solidFill>
              </a:rPr>
              <a:t>Scrum Master</a:t>
            </a:r>
            <a:endParaRPr lang="en-GB" sz="5000">
              <a:solidFill>
                <a:srgbClr val="FFFFFF"/>
              </a:solidFill>
            </a:endParaRPr>
          </a:p>
        </p:txBody>
      </p:sp>
      <p:sp>
        <p:nvSpPr>
          <p:cNvPr id="498" name="Google Shape;498;ge3681fd6ca_0_685"/>
          <p:cNvSpPr/>
          <p:nvPr/>
        </p:nvSpPr>
        <p:spPr>
          <a:xfrm>
            <a:off x="462058" y="4843002"/>
            <a:ext cx="2391300" cy="1564800"/>
          </a:xfrm>
          <a:prstGeom prst="rect">
            <a:avLst/>
          </a:prstGeom>
          <a:solidFill>
            <a:schemeClr val="accent5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9" name="Google Shape;499;ge3681fd6ca_0_685"/>
          <p:cNvSpPr/>
          <p:nvPr/>
        </p:nvSpPr>
        <p:spPr>
          <a:xfrm>
            <a:off x="3013417" y="4843002"/>
            <a:ext cx="1351200" cy="1568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00" name="Google Shape;500;ge3681fd6ca_0_6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6132" r="20406"/>
          <a:stretch>
            <a:fillRect/>
          </a:stretch>
        </p:blipFill>
        <p:spPr>
          <a:xfrm>
            <a:off x="4517401" y="450221"/>
            <a:ext cx="7203900" cy="5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e3681fd6ca_0_685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888186" y="1289957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3681fd6ca_0_694"/>
          <p:cNvSpPr/>
          <p:nvPr/>
        </p:nvSpPr>
        <p:spPr>
          <a:xfrm>
            <a:off x="0" y="0"/>
            <a:ext cx="49725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7" name="Google Shape;507;ge3681fd6ca_0_694"/>
          <p:cNvSpPr txBox="1">
            <a:spLocks noGrp="1"/>
          </p:cNvSpPr>
          <p:nvPr>
            <p:ph type="title"/>
          </p:nvPr>
        </p:nvSpPr>
        <p:spPr>
          <a:xfrm>
            <a:off x="638557" y="1815738"/>
            <a:ext cx="3377100" cy="3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 panose="020F0502020204030204"/>
              <a:buNone/>
            </a:pPr>
            <a:r>
              <a:rPr lang="en-GB" sz="3960">
                <a:solidFill>
                  <a:schemeClr val="lt1"/>
                </a:solidFill>
              </a:rPr>
              <a:t>Scrum Master debe…</a:t>
            </a:r>
            <a:br>
              <a:rPr lang="en-GB" sz="3960">
                <a:solidFill>
                  <a:schemeClr val="lt1"/>
                </a:solidFill>
              </a:rPr>
            </a:br>
            <a:r>
              <a:rPr lang="en-GB" sz="3960">
                <a:solidFill>
                  <a:schemeClr val="lt1"/>
                </a:solidFill>
              </a:rPr>
              <a:t>Asegurarse que Scrum Framework se esta hacienda como se debe.</a:t>
            </a:r>
            <a:endParaRPr lang="en-GB" sz="3960">
              <a:solidFill>
                <a:schemeClr val="lt1"/>
              </a:solidFill>
            </a:endParaRPr>
          </a:p>
        </p:txBody>
      </p:sp>
      <p:pic>
        <p:nvPicPr>
          <p:cNvPr id="508" name="Google Shape;508;ge3681fd6ca_0_694"/>
          <p:cNvPicPr preferRelativeResize="0"/>
          <p:nvPr/>
        </p:nvPicPr>
        <p:blipFill rotWithShape="1">
          <a:blip r:embed="rId1"/>
          <a:srcRect b="1602"/>
          <a:stretch>
            <a:fillRect/>
          </a:stretch>
        </p:blipFill>
        <p:spPr>
          <a:xfrm>
            <a:off x="5172237" y="1815738"/>
            <a:ext cx="6669403" cy="295628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681fd6ca_0_700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 panose="020F0502020204030204"/>
              <a:buNone/>
            </a:pPr>
            <a:r>
              <a:rPr lang="en-GB" sz="3200"/>
              <a:t>Debe saber a exactitud el SCRUM PROCESSS</a:t>
            </a:r>
            <a:endParaRPr lang="en-GB" sz="3200"/>
          </a:p>
        </p:txBody>
      </p:sp>
      <p:pic>
        <p:nvPicPr>
          <p:cNvPr id="514" name="Google Shape;514;ge3681fd6ca_0_70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b="1602"/>
          <a:stretch>
            <a:fillRect/>
          </a:stretch>
        </p:blipFill>
        <p:spPr>
          <a:xfrm>
            <a:off x="640080" y="640080"/>
            <a:ext cx="10911900" cy="4836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681fd6ca_0_70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0" name="Google Shape;520;ge3681fd6ca_0_705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1" name="Google Shape;521;ge3681fd6ca_0_705"/>
          <p:cNvSpPr txBox="1">
            <a:spLocks noGrp="1"/>
          </p:cNvSpPr>
          <p:nvPr>
            <p:ph type="title"/>
          </p:nvPr>
        </p:nvSpPr>
        <p:spPr>
          <a:xfrm>
            <a:off x="767290" y="1289146"/>
            <a:ext cx="41535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 dirty="0">
                <a:solidFill>
                  <a:schemeClr val="lt1"/>
                </a:solidFill>
              </a:rPr>
              <a:t>SCRUM MASTER |PROCESO SCRUM</a:t>
            </a:r>
            <a:endParaRPr sz="5400" dirty="0">
              <a:solidFill>
                <a:schemeClr val="lt1"/>
              </a:solidFill>
            </a:endParaRPr>
          </a:p>
        </p:txBody>
      </p:sp>
      <p:grpSp>
        <p:nvGrpSpPr>
          <p:cNvPr id="522" name="Google Shape;522;ge3681fd6ca_0_705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523" name="Google Shape;523;ge3681fd6ca_0_705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4" name="Google Shape;524;ge3681fd6ca_0_705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25" name="Google Shape;525;ge3681fd6ca_0_705"/>
          <p:cNvSpPr txBox="1">
            <a:spLocks noGrp="1"/>
          </p:cNvSpPr>
          <p:nvPr>
            <p:ph type="body" idx="1"/>
          </p:nvPr>
        </p:nvSpPr>
        <p:spPr>
          <a:xfrm>
            <a:off x="6514140" y="1854601"/>
            <a:ext cx="4776600" cy="3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Reforzar el uso de scrum y el tema de la agilidad ágil detrás</a:t>
            </a:r>
            <a:endParaRPr lang="en-GB" sz="2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Asegurarse que el equipo usa correctamente el Scrum framework y tratar de alinearlos si no lo están haciendo</a:t>
            </a:r>
            <a:endParaRPr lang="en-GB" sz="2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El Scrum Master tiene la autoridad sobre el proceso. Cualquier cambio en el procesos debe acordarse con El. 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e3681fd6ca_0_715"/>
          <p:cNvSpPr/>
          <p:nvPr/>
        </p:nvSpPr>
        <p:spPr>
          <a:xfrm>
            <a:off x="462059" y="450222"/>
            <a:ext cx="3902400" cy="4235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1" name="Google Shape;531;ge3681fd6ca_0_715"/>
          <p:cNvSpPr txBox="1">
            <a:spLocks noGrp="1"/>
          </p:cNvSpPr>
          <p:nvPr>
            <p:ph type="title"/>
          </p:nvPr>
        </p:nvSpPr>
        <p:spPr>
          <a:xfrm>
            <a:off x="734664" y="930530"/>
            <a:ext cx="33618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rgbClr val="FFFFFF"/>
                </a:solidFill>
              </a:rPr>
              <a:t>Scrum Master</a:t>
            </a:r>
            <a:endParaRPr lang="en-GB" sz="5000">
              <a:solidFill>
                <a:srgbClr val="FFFFFF"/>
              </a:solidFill>
            </a:endParaRPr>
          </a:p>
        </p:txBody>
      </p:sp>
      <p:sp>
        <p:nvSpPr>
          <p:cNvPr id="532" name="Google Shape;532;ge3681fd6ca_0_715"/>
          <p:cNvSpPr/>
          <p:nvPr/>
        </p:nvSpPr>
        <p:spPr>
          <a:xfrm>
            <a:off x="462058" y="4843002"/>
            <a:ext cx="2391300" cy="1564800"/>
          </a:xfrm>
          <a:prstGeom prst="rect">
            <a:avLst/>
          </a:prstGeom>
          <a:solidFill>
            <a:schemeClr val="accent5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3" name="Google Shape;533;ge3681fd6ca_0_715"/>
          <p:cNvSpPr/>
          <p:nvPr/>
        </p:nvSpPr>
        <p:spPr>
          <a:xfrm>
            <a:off x="3013417" y="4843002"/>
            <a:ext cx="1351200" cy="1568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34" name="Google Shape;534;ge3681fd6ca_0_7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6132" r="20406"/>
          <a:stretch>
            <a:fillRect/>
          </a:stretch>
        </p:blipFill>
        <p:spPr>
          <a:xfrm>
            <a:off x="4517401" y="450221"/>
            <a:ext cx="7203900" cy="5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e3681fd6ca_0_715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888186" y="12899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e3681fd6ca_0_715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806994" y="1747157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e3681fd6ca_0_7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2" name="Google Shape;542;ge3681fd6ca_0_725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3" name="Google Shape;543;ge3681fd6ca_0_725"/>
          <p:cNvSpPr txBox="1">
            <a:spLocks noGrp="1"/>
          </p:cNvSpPr>
          <p:nvPr>
            <p:ph type="title"/>
          </p:nvPr>
        </p:nvSpPr>
        <p:spPr>
          <a:xfrm>
            <a:off x="767290" y="1289146"/>
            <a:ext cx="41535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 panose="020F0502020204030204"/>
              <a:buNone/>
            </a:pPr>
            <a:r>
              <a:rPr lang="en-GB" sz="4200">
                <a:solidFill>
                  <a:schemeClr val="lt1"/>
                </a:solidFill>
              </a:rPr>
              <a:t>Scrum Master debe…</a:t>
            </a:r>
            <a:br>
              <a:rPr lang="en-GB" sz="4200">
                <a:solidFill>
                  <a:schemeClr val="lt1"/>
                </a:solidFill>
              </a:rPr>
            </a:br>
            <a:r>
              <a:rPr lang="en-GB" sz="4200">
                <a:solidFill>
                  <a:schemeClr val="lt1"/>
                </a:solidFill>
              </a:rPr>
              <a:t>Resolver los impedientos</a:t>
            </a:r>
            <a:endParaRPr sz="4200">
              <a:solidFill>
                <a:schemeClr val="lt1"/>
              </a:solidFill>
            </a:endParaRPr>
          </a:p>
        </p:txBody>
      </p:sp>
      <p:grpSp>
        <p:nvGrpSpPr>
          <p:cNvPr id="544" name="Google Shape;544;ge3681fd6ca_0_725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545" name="Google Shape;545;ge3681fd6ca_0_725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6" name="Google Shape;546;ge3681fd6ca_0_725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547" name="Google Shape;547;ge3681fd6ca_0_7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6513513" y="2353107"/>
            <a:ext cx="4776900" cy="21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1730"/>
              </a:buClr>
              <a:buSzPts val="4400"/>
              <a:buFont typeface="Times New Roman" panose="02020603050405020304"/>
              <a:buNone/>
            </a:pPr>
            <a:r>
              <a:rPr lang="es-CR">
                <a:solidFill>
                  <a:srgbClr val="9A173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Índice</a:t>
            </a:r>
            <a:endParaRPr lang="es-CR">
              <a:solidFill>
                <a:srgbClr val="9A173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75" name="Google Shape;27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R" sz="36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Roles de </a:t>
            </a:r>
            <a:r>
              <a:rPr lang="es-CR" sz="36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Scrum</a:t>
            </a:r>
            <a:r>
              <a:rPr lang="es-CR" sz="36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lang="es-CR" sz="36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76" name="Google Shape;276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"/>
          <a:srcRect l="24142" r="24142"/>
          <a:stretch>
            <a:fillRect/>
          </a:stretch>
        </p:blipFill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3681fd6ca_0_735"/>
          <p:cNvSpPr/>
          <p:nvPr/>
        </p:nvSpPr>
        <p:spPr>
          <a:xfrm>
            <a:off x="0" y="0"/>
            <a:ext cx="6013500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3" name="Google Shape;553;ge3681fd6ca_0_735"/>
          <p:cNvSpPr txBox="1">
            <a:spLocks noGrp="1"/>
          </p:cNvSpPr>
          <p:nvPr>
            <p:ph type="title"/>
          </p:nvPr>
        </p:nvSpPr>
        <p:spPr>
          <a:xfrm>
            <a:off x="838200" y="621792"/>
            <a:ext cx="4795200" cy="5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 panose="020F0502020204030204"/>
              <a:buNone/>
            </a:pPr>
            <a:r>
              <a:rPr lang="en-GB" sz="5200">
                <a:solidFill>
                  <a:schemeClr val="lt1"/>
                </a:solidFill>
              </a:rPr>
              <a:t>Resolver los impedientos</a:t>
            </a:r>
            <a:endParaRPr sz="5200">
              <a:solidFill>
                <a:schemeClr val="lt1"/>
              </a:solidFill>
            </a:endParaRPr>
          </a:p>
        </p:txBody>
      </p:sp>
      <p:sp>
        <p:nvSpPr>
          <p:cNvPr id="554" name="Google Shape;554;ge3681fd6ca_0_735"/>
          <p:cNvSpPr txBox="1">
            <a:spLocks noGrp="1"/>
          </p:cNvSpPr>
          <p:nvPr>
            <p:ph type="body" idx="1"/>
          </p:nvPr>
        </p:nvSpPr>
        <p:spPr>
          <a:xfrm>
            <a:off x="6521450" y="621792"/>
            <a:ext cx="4832400" cy="5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¿Qué es un impedimento?</a:t>
            </a:r>
            <a:endParaRPr lang="en-GB"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Situación o problema que esta bloqueando a la gente de lograr su meta</a:t>
            </a:r>
            <a:endParaRPr lang="en-GB"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Pero no solo problemas o situaciones…</a:t>
            </a:r>
            <a:endParaRPr lang="en-GB"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Sino cualquier que evite que el equipo mejore su rendimiento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3681fd6ca_0_741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 panose="020F0502020204030204"/>
              <a:buNone/>
            </a:pPr>
            <a:r>
              <a:rPr lang="en-GB" sz="3200"/>
              <a:t>Ejemplos de impedimientos</a:t>
            </a:r>
            <a:endParaRPr lang="en-GB" sz="3200"/>
          </a:p>
        </p:txBody>
      </p:sp>
      <p:pic>
        <p:nvPicPr>
          <p:cNvPr id="560" name="Google Shape;560;ge3681fd6ca_0_7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5710" r="3486"/>
          <a:stretch>
            <a:fillRect/>
          </a:stretch>
        </p:blipFill>
        <p:spPr>
          <a:xfrm>
            <a:off x="640080" y="640080"/>
            <a:ext cx="10911900" cy="4836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e3681fd6ca_0_7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66" name="Google Shape;566;ge3681fd6ca_0_746"/>
          <p:cNvSpPr/>
          <p:nvPr/>
        </p:nvSpPr>
        <p:spPr>
          <a:xfrm>
            <a:off x="0" y="7782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67" name="Google Shape;567;ge3681fd6ca_0_746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6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>
                <a:solidFill>
                  <a:schemeClr val="lt1"/>
                </a:solidFill>
              </a:rPr>
              <a:t>SCRUM MASTER | IMPEDIMENTOS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568" name="Google Shape;568;ge3681fd6ca_0_746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569" name="Google Shape;569;ge3681fd6ca_0_746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0" name="Google Shape;570;ge3681fd6ca_0_746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71" name="Google Shape;571;ge3681fd6ca_0_746"/>
          <p:cNvSpPr txBox="1">
            <a:spLocks noGrp="1"/>
          </p:cNvSpPr>
          <p:nvPr>
            <p:ph type="body" idx="1"/>
          </p:nvPr>
        </p:nvSpPr>
        <p:spPr>
          <a:xfrm>
            <a:off x="6514140" y="1854601"/>
            <a:ext cx="4776600" cy="3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Scrum master RESUELVE los impedimientos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EL Scrum Master ASEGURA que los impedimentos sean resueltos </a:t>
            </a:r>
            <a:endParaRPr sz="2400"/>
          </a:p>
        </p:txBody>
      </p:sp>
      <p:pic>
        <p:nvPicPr>
          <p:cNvPr id="572" name="Google Shape;572;ge3681fd6ca_0_746" descr="Cerrar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702170" y="242281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e3681fd6ca_0_746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270975" y="3436553"/>
            <a:ext cx="722852" cy="72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e3681fd6ca_0_7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9" name="Google Shape;579;ge3681fd6ca_0_758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80" name="Google Shape;580;ge3681fd6ca_0_758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6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>
                <a:solidFill>
                  <a:schemeClr val="lt1"/>
                </a:solidFill>
              </a:rPr>
              <a:t>SCRUM MASTER | IMPEDIMENTOS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581" name="Google Shape;581;ge3681fd6ca_0_758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582" name="Google Shape;582;ge3681fd6ca_0_758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3" name="Google Shape;583;ge3681fd6ca_0_758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584" name="Google Shape;584;ge3681fd6ca_0_7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6735677" y="2203259"/>
            <a:ext cx="4512300" cy="31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3681fd6ca_0_7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</a:p>
        </p:txBody>
      </p:sp>
      <p:sp>
        <p:nvSpPr>
          <p:cNvPr id="590" name="Google Shape;590;ge3681fd6ca_0_7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sp>
        <p:nvSpPr>
          <p:cNvPr id="591" name="Google Shape;591;ge3681fd6ca_0_768"/>
          <p:cNvSpPr txBox="1"/>
          <p:nvPr/>
        </p:nvSpPr>
        <p:spPr>
          <a:xfrm>
            <a:off x="504978" y="246589"/>
            <a:ext cx="112860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Capacitación de como formular los impedimentos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92" name="Google Shape;592;ge3681fd6ca_0_768"/>
          <p:cNvGrpSpPr/>
          <p:nvPr/>
        </p:nvGrpSpPr>
        <p:grpSpPr>
          <a:xfrm>
            <a:off x="2516698" y="814848"/>
            <a:ext cx="9160800" cy="4830942"/>
            <a:chOff x="0" y="0"/>
            <a:chExt cx="9160800" cy="4830942"/>
          </a:xfrm>
        </p:grpSpPr>
        <p:sp>
          <p:nvSpPr>
            <p:cNvPr id="593" name="Google Shape;593;ge3681fd6ca_0_768"/>
            <p:cNvSpPr/>
            <p:nvPr/>
          </p:nvSpPr>
          <p:spPr>
            <a:xfrm>
              <a:off x="0" y="0"/>
              <a:ext cx="9160800" cy="2173800"/>
            </a:xfrm>
            <a:prstGeom prst="roundRect">
              <a:avLst>
                <a:gd name="adj" fmla="val 10000"/>
              </a:avLst>
            </a:prstGeom>
            <a:solidFill>
              <a:srgbClr val="CDCFD3">
                <a:alpha val="89019"/>
              </a:srgbClr>
            </a:solidFill>
            <a:ln w="9525" cap="flat" cmpd="sng">
              <a:solidFill>
                <a:srgbClr val="CDCFD3">
                  <a:alpha val="8901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ge3681fd6ca_0_768"/>
            <p:cNvSpPr/>
            <p:nvPr/>
          </p:nvSpPr>
          <p:spPr>
            <a:xfrm>
              <a:off x="277766" y="289856"/>
              <a:ext cx="1593600" cy="1594200"/>
            </a:xfrm>
            <a:prstGeom prst="roundRect">
              <a:avLst>
                <a:gd name="adj" fmla="val 10000"/>
              </a:avLst>
            </a:prstGeom>
            <a:blipFill rotWithShape="1">
              <a:blip r:embed="rId1"/>
              <a:stretch>
                <a:fillRect l="-173949" r="-173958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ge3681fd6ca_0_768"/>
            <p:cNvSpPr/>
            <p:nvPr/>
          </p:nvSpPr>
          <p:spPr>
            <a:xfrm rot="10800000">
              <a:off x="277729" y="2173842"/>
              <a:ext cx="1593600" cy="2657100"/>
            </a:xfrm>
            <a:prstGeom prst="round2SameRect">
              <a:avLst>
                <a:gd name="adj1" fmla="val 10500"/>
                <a:gd name="adj2" fmla="val 0"/>
              </a:avLst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ge3681fd6ca_0_768"/>
            <p:cNvSpPr txBox="1"/>
            <p:nvPr/>
          </p:nvSpPr>
          <p:spPr>
            <a:xfrm>
              <a:off x="326774" y="2173924"/>
              <a:ext cx="1495500" cy="26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Análisis de valor agregado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7" name="Google Shape;597;ge3681fd6ca_0_768"/>
            <p:cNvSpPr/>
            <p:nvPr/>
          </p:nvSpPr>
          <p:spPr>
            <a:xfrm>
              <a:off x="2030686" y="289856"/>
              <a:ext cx="1593600" cy="1594200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 l="-74980" r="-74988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ge3681fd6ca_0_768"/>
            <p:cNvSpPr/>
            <p:nvPr/>
          </p:nvSpPr>
          <p:spPr>
            <a:xfrm rot="10800000">
              <a:off x="2030649" y="2173842"/>
              <a:ext cx="1593600" cy="2657100"/>
            </a:xfrm>
            <a:prstGeom prst="round2SameRect">
              <a:avLst>
                <a:gd name="adj1" fmla="val 10500"/>
                <a:gd name="adj2" fmla="val 0"/>
              </a:avLst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ge3681fd6ca_0_768"/>
            <p:cNvSpPr txBox="1"/>
            <p:nvPr/>
          </p:nvSpPr>
          <p:spPr>
            <a:xfrm>
              <a:off x="2079694" y="2173924"/>
              <a:ext cx="1495500" cy="26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Clasificación de desperdicio </a:t>
              </a:r>
              <a:r>
                <a:rPr kumimoji="0" lang="en-GB" sz="1400" b="0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  <a:hlinkClick r:id="rId3"/>
                </a:rPr>
                <a:t>Como identificar los desperdicios en la oficina https://www.youtube.com/watch?v=kn8Xc_k7eqU&amp;t=45s</a:t>
              </a: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600;ge3681fd6ca_0_768"/>
            <p:cNvSpPr/>
            <p:nvPr/>
          </p:nvSpPr>
          <p:spPr>
            <a:xfrm>
              <a:off x="3783606" y="289856"/>
              <a:ext cx="1593600" cy="1594200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 l="-41994" r="-41981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ge3681fd6ca_0_768"/>
            <p:cNvSpPr/>
            <p:nvPr/>
          </p:nvSpPr>
          <p:spPr>
            <a:xfrm rot="10800000">
              <a:off x="3783569" y="2173842"/>
              <a:ext cx="1593600" cy="2657100"/>
            </a:xfrm>
            <a:prstGeom prst="round2SameRect">
              <a:avLst>
                <a:gd name="adj1" fmla="val 10500"/>
                <a:gd name="adj2" fmla="val 0"/>
              </a:avLst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ge3681fd6ca_0_768"/>
            <p:cNvSpPr txBox="1"/>
            <p:nvPr/>
          </p:nvSpPr>
          <p:spPr>
            <a:xfrm>
              <a:off x="3832614" y="2173924"/>
              <a:ext cx="1495500" cy="26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Diagrama de afinidad y priorizarlos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https://www.youtube.com/watch?v=XjXqANKA6Co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ge3681fd6ca_0_768"/>
            <p:cNvSpPr/>
            <p:nvPr/>
          </p:nvSpPr>
          <p:spPr>
            <a:xfrm>
              <a:off x="5536526" y="289856"/>
              <a:ext cx="1593600" cy="1594200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 l="-29998" r="-29985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ge3681fd6ca_0_768"/>
            <p:cNvSpPr/>
            <p:nvPr/>
          </p:nvSpPr>
          <p:spPr>
            <a:xfrm rot="10800000">
              <a:off x="5536489" y="2173842"/>
              <a:ext cx="1593600" cy="2657100"/>
            </a:xfrm>
            <a:prstGeom prst="round2SameRect">
              <a:avLst>
                <a:gd name="adj1" fmla="val 10500"/>
                <a:gd name="adj2" fmla="val 0"/>
              </a:avLst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ge3681fd6ca_0_768"/>
            <p:cNvSpPr txBox="1"/>
            <p:nvPr/>
          </p:nvSpPr>
          <p:spPr>
            <a:xfrm>
              <a:off x="5585534" y="2173924"/>
              <a:ext cx="1495500" cy="26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Documentarlos en JIRA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606;ge3681fd6ca_0_768"/>
            <p:cNvSpPr/>
            <p:nvPr/>
          </p:nvSpPr>
          <p:spPr>
            <a:xfrm>
              <a:off x="7289446" y="289856"/>
              <a:ext cx="1593600" cy="1594200"/>
            </a:xfrm>
            <a:prstGeom prst="roundRect">
              <a:avLst>
                <a:gd name="adj" fmla="val 10000"/>
              </a:avLst>
            </a:prstGeom>
            <a:blipFill rotWithShape="1">
              <a:blip r:embed="rId6"/>
              <a:stretch>
                <a:fillRect l="-27997" r="-27984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ge3681fd6ca_0_768"/>
            <p:cNvSpPr/>
            <p:nvPr/>
          </p:nvSpPr>
          <p:spPr>
            <a:xfrm rot="10800000">
              <a:off x="7289409" y="2173842"/>
              <a:ext cx="1593600" cy="2657100"/>
            </a:xfrm>
            <a:prstGeom prst="round2SameRect">
              <a:avLst>
                <a:gd name="adj1" fmla="val 10500"/>
                <a:gd name="adj2" fmla="val 0"/>
              </a:avLst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19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ge3681fd6ca_0_768"/>
            <p:cNvSpPr txBox="1"/>
            <p:nvPr/>
          </p:nvSpPr>
          <p:spPr>
            <a:xfrm>
              <a:off x="7338454" y="2173924"/>
              <a:ext cx="1495500" cy="26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Trabajarlos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Técnica SCAMPER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n-GB" sz="1400" b="0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  <a:hlinkClick r:id="rId7"/>
                </a:rPr>
                <a:t>Como hacer SCAMPER https://www.youtube.com/watch?v=5ddT0ukzEBs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609" name="Google Shape;609;ge3681fd6ca_0_76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349237" y="3951188"/>
            <a:ext cx="914401" cy="792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ge3681fd6ca_0_768"/>
          <p:cNvGrpSpPr/>
          <p:nvPr/>
        </p:nvGrpSpPr>
        <p:grpSpPr>
          <a:xfrm>
            <a:off x="251670" y="2043894"/>
            <a:ext cx="2038509" cy="2178061"/>
            <a:chOff x="0" y="265"/>
            <a:chExt cx="2038509" cy="2178061"/>
          </a:xfrm>
        </p:grpSpPr>
        <p:sp>
          <p:nvSpPr>
            <p:cNvPr id="611" name="Google Shape;611;ge3681fd6ca_0_768"/>
            <p:cNvSpPr/>
            <p:nvPr/>
          </p:nvSpPr>
          <p:spPr>
            <a:xfrm>
              <a:off x="815409" y="265"/>
              <a:ext cx="1223100" cy="10371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CDCFD3">
                <a:alpha val="89019"/>
              </a:srgbClr>
            </a:solidFill>
            <a:ln w="12700" cap="flat" cmpd="sng">
              <a:solidFill>
                <a:srgbClr val="CDCFD3">
                  <a:alpha val="8901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ge3681fd6ca_0_768"/>
            <p:cNvSpPr txBox="1"/>
            <p:nvPr/>
          </p:nvSpPr>
          <p:spPr>
            <a:xfrm>
              <a:off x="815409" y="129920"/>
              <a:ext cx="834300" cy="7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t" anchorCtr="0">
              <a:noAutofit/>
            </a:bodyPr>
            <a:lstStyle/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Char char="•"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Flujo del proceso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Char char="•"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CANVAS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3" name="Google Shape;613;ge3681fd6ca_0_768"/>
            <p:cNvSpPr/>
            <p:nvPr/>
          </p:nvSpPr>
          <p:spPr>
            <a:xfrm>
              <a:off x="0" y="265"/>
              <a:ext cx="815400" cy="1037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ge3681fd6ca_0_768"/>
            <p:cNvSpPr txBox="1"/>
            <p:nvPr/>
          </p:nvSpPr>
          <p:spPr>
            <a:xfrm>
              <a:off x="39805" y="40070"/>
              <a:ext cx="735900" cy="9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 panose="020F0502020204030204"/>
                <a:buNone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5" name="Google Shape;615;ge3681fd6ca_0_768"/>
            <p:cNvSpPr/>
            <p:nvPr/>
          </p:nvSpPr>
          <p:spPr>
            <a:xfrm>
              <a:off x="815409" y="1141226"/>
              <a:ext cx="1223100" cy="10371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CDCFD3">
                <a:alpha val="89019"/>
              </a:srgbClr>
            </a:solidFill>
            <a:ln w="12700" cap="flat" cmpd="sng">
              <a:solidFill>
                <a:srgbClr val="CDCFD3">
                  <a:alpha val="8901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ge3681fd6ca_0_768"/>
            <p:cNvSpPr txBox="1"/>
            <p:nvPr/>
          </p:nvSpPr>
          <p:spPr>
            <a:xfrm>
              <a:off x="815409" y="1270881"/>
              <a:ext cx="834300" cy="7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t" anchorCtr="0">
              <a:noAutofit/>
            </a:bodyPr>
            <a:lstStyle/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Char char="•"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Tiempos de cada etapa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617;ge3681fd6ca_0_768"/>
            <p:cNvSpPr/>
            <p:nvPr/>
          </p:nvSpPr>
          <p:spPr>
            <a:xfrm>
              <a:off x="0" y="1141226"/>
              <a:ext cx="815400" cy="1037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ge3681fd6ca_0_768"/>
            <p:cNvSpPr txBox="1"/>
            <p:nvPr/>
          </p:nvSpPr>
          <p:spPr>
            <a:xfrm>
              <a:off x="39805" y="1181031"/>
              <a:ext cx="735900" cy="9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 panose="020F0502020204030204"/>
                <a:buNone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619" name="Google Shape;619;ge3681fd6ca_0_768" descr="Flujo de trabajo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97142" y="204362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e3681fd6ca_0_768" descr="Reloj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76169" y="3234545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ge3681fd6ca_0_768"/>
          <p:cNvCxnSpPr>
            <a:endCxn id="622" idx="2"/>
          </p:cNvCxnSpPr>
          <p:nvPr/>
        </p:nvCxnSpPr>
        <p:spPr>
          <a:xfrm>
            <a:off x="378191" y="5912982"/>
            <a:ext cx="2184000" cy="123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3" name="Google Shape;623;ge3681fd6ca_0_768"/>
          <p:cNvGrpSpPr/>
          <p:nvPr/>
        </p:nvGrpSpPr>
        <p:grpSpPr>
          <a:xfrm>
            <a:off x="171975" y="5783093"/>
            <a:ext cx="251700" cy="260100"/>
            <a:chOff x="1031846" y="3338818"/>
            <a:chExt cx="251700" cy="260100"/>
          </a:xfrm>
        </p:grpSpPr>
        <p:sp>
          <p:nvSpPr>
            <p:cNvPr id="624" name="Google Shape;624;ge3681fd6ca_0_768"/>
            <p:cNvSpPr/>
            <p:nvPr/>
          </p:nvSpPr>
          <p:spPr>
            <a:xfrm>
              <a:off x="1031846" y="3338818"/>
              <a:ext cx="251700" cy="2601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625;ge3681fd6ca_0_768"/>
            <p:cNvSpPr/>
            <p:nvPr/>
          </p:nvSpPr>
          <p:spPr>
            <a:xfrm>
              <a:off x="1077339" y="3395496"/>
              <a:ext cx="160800" cy="146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cxnSp>
        <p:nvCxnSpPr>
          <p:cNvPr id="626" name="Google Shape;626;ge3681fd6ca_0_768"/>
          <p:cNvCxnSpPr>
            <a:stCxn id="622" idx="6"/>
            <a:endCxn id="627" idx="2"/>
          </p:cNvCxnSpPr>
          <p:nvPr/>
        </p:nvCxnSpPr>
        <p:spPr>
          <a:xfrm rot="10800000" flipH="1">
            <a:off x="2722991" y="5892882"/>
            <a:ext cx="8757600" cy="324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8" name="Google Shape;628;ge3681fd6ca_0_768"/>
          <p:cNvGrpSpPr/>
          <p:nvPr/>
        </p:nvGrpSpPr>
        <p:grpSpPr>
          <a:xfrm>
            <a:off x="2516698" y="5795254"/>
            <a:ext cx="251700" cy="260100"/>
            <a:chOff x="1031846" y="3338818"/>
            <a:chExt cx="251700" cy="260100"/>
          </a:xfrm>
        </p:grpSpPr>
        <p:sp>
          <p:nvSpPr>
            <p:cNvPr id="629" name="Google Shape;629;ge3681fd6ca_0_768"/>
            <p:cNvSpPr/>
            <p:nvPr/>
          </p:nvSpPr>
          <p:spPr>
            <a:xfrm>
              <a:off x="1031846" y="3338818"/>
              <a:ext cx="251700" cy="2601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2" name="Google Shape;622;ge3681fd6ca_0_768"/>
            <p:cNvSpPr/>
            <p:nvPr/>
          </p:nvSpPr>
          <p:spPr>
            <a:xfrm>
              <a:off x="1077339" y="3395496"/>
              <a:ext cx="160800" cy="1467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30" name="Google Shape;630;ge3681fd6ca_0_768"/>
          <p:cNvGrpSpPr/>
          <p:nvPr/>
        </p:nvGrpSpPr>
        <p:grpSpPr>
          <a:xfrm>
            <a:off x="11480457" y="5762816"/>
            <a:ext cx="251700" cy="260100"/>
            <a:chOff x="1031846" y="3338818"/>
            <a:chExt cx="251700" cy="260100"/>
          </a:xfrm>
        </p:grpSpPr>
        <p:sp>
          <p:nvSpPr>
            <p:cNvPr id="627" name="Google Shape;627;ge3681fd6ca_0_768"/>
            <p:cNvSpPr/>
            <p:nvPr/>
          </p:nvSpPr>
          <p:spPr>
            <a:xfrm>
              <a:off x="1031846" y="3338818"/>
              <a:ext cx="251700" cy="2601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631;ge3681fd6ca_0_768"/>
            <p:cNvSpPr/>
            <p:nvPr/>
          </p:nvSpPr>
          <p:spPr>
            <a:xfrm>
              <a:off x="1077339" y="3395496"/>
              <a:ext cx="160800" cy="1467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2" name="Google Shape;632;ge3681fd6ca_0_768"/>
          <p:cNvSpPr txBox="1"/>
          <p:nvPr/>
        </p:nvSpPr>
        <p:spPr>
          <a:xfrm>
            <a:off x="711543" y="5657067"/>
            <a:ext cx="13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Insumos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3" name="Google Shape;633;ge3681fd6ca_0_768"/>
          <p:cNvSpPr txBox="1"/>
          <p:nvPr/>
        </p:nvSpPr>
        <p:spPr>
          <a:xfrm>
            <a:off x="6441766" y="5640481"/>
            <a:ext cx="13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Procedimiento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34" name="Google Shape;634;ge3681fd6ca_0_768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3238150" y="4084537"/>
            <a:ext cx="914401" cy="79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e3681fd6ca_0_817"/>
          <p:cNvSpPr/>
          <p:nvPr/>
        </p:nvSpPr>
        <p:spPr>
          <a:xfrm>
            <a:off x="320040" y="4892040"/>
            <a:ext cx="11548800" cy="16458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1" name="Google Shape;641;ge3681fd6ca_0_817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4847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libri" panose="020F0502020204030204"/>
              <a:buNone/>
            </a:pPr>
            <a:r>
              <a:rPr lang="en-GB" sz="4100">
                <a:solidFill>
                  <a:srgbClr val="FFFFFF"/>
                </a:solidFill>
              </a:rPr>
              <a:t>SCRUM MASTER | IMPEDIMENTOS</a:t>
            </a:r>
            <a:endParaRPr lang="en-GB" sz="4100">
              <a:solidFill>
                <a:srgbClr val="FFFFFF"/>
              </a:solidFill>
            </a:endParaRPr>
          </a:p>
        </p:txBody>
      </p:sp>
      <p:pic>
        <p:nvPicPr>
          <p:cNvPr id="642" name="Google Shape;642;ge3681fd6ca_0_8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b="1554"/>
          <a:stretch>
            <a:fillRect/>
          </a:stretch>
        </p:blipFill>
        <p:spPr>
          <a:xfrm>
            <a:off x="320040" y="320040"/>
            <a:ext cx="11548800" cy="446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ge3681fd6ca_0_817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3681fd6ca_0_825"/>
          <p:cNvSpPr/>
          <p:nvPr/>
        </p:nvSpPr>
        <p:spPr>
          <a:xfrm>
            <a:off x="462059" y="450222"/>
            <a:ext cx="3902400" cy="4235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9" name="Google Shape;649;ge3681fd6ca_0_825"/>
          <p:cNvSpPr txBox="1">
            <a:spLocks noGrp="1"/>
          </p:cNvSpPr>
          <p:nvPr>
            <p:ph type="title"/>
          </p:nvPr>
        </p:nvSpPr>
        <p:spPr>
          <a:xfrm>
            <a:off x="734664" y="930530"/>
            <a:ext cx="33618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rgbClr val="FFFFFF"/>
                </a:solidFill>
              </a:rPr>
              <a:t>Scrum Master</a:t>
            </a:r>
            <a:endParaRPr lang="en-GB" sz="5000">
              <a:solidFill>
                <a:srgbClr val="FFFFFF"/>
              </a:solidFill>
            </a:endParaRPr>
          </a:p>
        </p:txBody>
      </p:sp>
      <p:sp>
        <p:nvSpPr>
          <p:cNvPr id="650" name="Google Shape;650;ge3681fd6ca_0_825"/>
          <p:cNvSpPr/>
          <p:nvPr/>
        </p:nvSpPr>
        <p:spPr>
          <a:xfrm>
            <a:off x="462058" y="4843002"/>
            <a:ext cx="2391300" cy="1564800"/>
          </a:xfrm>
          <a:prstGeom prst="rect">
            <a:avLst/>
          </a:prstGeom>
          <a:solidFill>
            <a:schemeClr val="accent5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1" name="Google Shape;651;ge3681fd6ca_0_825"/>
          <p:cNvSpPr/>
          <p:nvPr/>
        </p:nvSpPr>
        <p:spPr>
          <a:xfrm>
            <a:off x="3013417" y="4843002"/>
            <a:ext cx="1351200" cy="1568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52" name="Google Shape;652;ge3681fd6ca_0_8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6132" r="20406"/>
          <a:stretch>
            <a:fillRect/>
          </a:stretch>
        </p:blipFill>
        <p:spPr>
          <a:xfrm>
            <a:off x="4517401" y="450221"/>
            <a:ext cx="7203900" cy="5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e3681fd6ca_0_825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888186" y="12899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e3681fd6ca_0_825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806994" y="17471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e3681fd6ca_0_825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08937" y="304409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e3681fd6ca_0_8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1" name="Google Shape;661;ge3681fd6ca_0_836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2" name="Google Shape;662;ge3681fd6ca_0_836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6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>
                <a:solidFill>
                  <a:schemeClr val="lt1"/>
                </a:solidFill>
              </a:rPr>
              <a:t>SCRUM MASTER | PROTEJE AL EQUIPO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663" name="Google Shape;663;ge3681fd6ca_0_836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664" name="Google Shape;664;ge3681fd6ca_0_836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5" name="Google Shape;665;ge3681fd6ca_0_836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666" name="Google Shape;666;ge3681fd6ca_0_8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6568570" y="2383829"/>
            <a:ext cx="518160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e3681fd6ca_0_846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 panose="020F0502020204030204"/>
              <a:buNone/>
            </a:pPr>
            <a:r>
              <a:rPr lang="en-GB"/>
              <a:t>SCRUM MASTER | PROTEJE AL EQUIPO</a:t>
            </a:r>
            <a:endParaRPr lang="en-GB"/>
          </a:p>
        </p:txBody>
      </p:sp>
      <p:sp>
        <p:nvSpPr>
          <p:cNvPr id="672" name="Google Shape;672;ge3681fd6ca_0_846"/>
          <p:cNvSpPr txBox="1">
            <a:spLocks noGrp="1"/>
          </p:cNvSpPr>
          <p:nvPr>
            <p:ph type="body" idx="1"/>
          </p:nvPr>
        </p:nvSpPr>
        <p:spPr>
          <a:xfrm>
            <a:off x="762000" y="2279018"/>
            <a:ext cx="5314500" cy="3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¿Cómo es que protege al equipo del equipo?}</a:t>
            </a:r>
            <a:endParaRPr lang="en-GB"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Sobre compromiso</a:t>
            </a:r>
            <a:endParaRPr lang="en-GB"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/>
              <a:t>Complacencia</a:t>
            </a:r>
            <a:endParaRPr sz="1800"/>
          </a:p>
        </p:txBody>
      </p:sp>
      <p:sp>
        <p:nvSpPr>
          <p:cNvPr id="673" name="Google Shape;673;ge3681fd6ca_0_846"/>
          <p:cNvSpPr/>
          <p:nvPr/>
        </p:nvSpPr>
        <p:spPr>
          <a:xfrm flipH="1">
            <a:off x="658278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4" name="Google Shape;674;ge3681fd6ca_0_846"/>
          <p:cNvSpPr/>
          <p:nvPr/>
        </p:nvSpPr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75" name="Google Shape;675;ge3681fd6ca_0_846" descr="Group of Peopl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884057" y="643002"/>
            <a:ext cx="3796790" cy="379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e3681fd6ca_0_854"/>
          <p:cNvSpPr/>
          <p:nvPr/>
        </p:nvSpPr>
        <p:spPr>
          <a:xfrm>
            <a:off x="462059" y="450222"/>
            <a:ext cx="3902400" cy="4235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1" name="Google Shape;681;ge3681fd6ca_0_854"/>
          <p:cNvSpPr txBox="1">
            <a:spLocks noGrp="1"/>
          </p:cNvSpPr>
          <p:nvPr>
            <p:ph type="title"/>
          </p:nvPr>
        </p:nvSpPr>
        <p:spPr>
          <a:xfrm>
            <a:off x="734664" y="930530"/>
            <a:ext cx="33618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rgbClr val="FFFFFF"/>
                </a:solidFill>
              </a:rPr>
              <a:t>Scrum Master</a:t>
            </a:r>
            <a:endParaRPr lang="en-GB" sz="5000">
              <a:solidFill>
                <a:srgbClr val="FFFFFF"/>
              </a:solidFill>
            </a:endParaRPr>
          </a:p>
        </p:txBody>
      </p:sp>
      <p:sp>
        <p:nvSpPr>
          <p:cNvPr id="682" name="Google Shape;682;ge3681fd6ca_0_854"/>
          <p:cNvSpPr/>
          <p:nvPr/>
        </p:nvSpPr>
        <p:spPr>
          <a:xfrm>
            <a:off x="462058" y="4843002"/>
            <a:ext cx="2391300" cy="1564800"/>
          </a:xfrm>
          <a:prstGeom prst="rect">
            <a:avLst/>
          </a:prstGeom>
          <a:solidFill>
            <a:schemeClr val="accent5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3" name="Google Shape;683;ge3681fd6ca_0_854"/>
          <p:cNvSpPr/>
          <p:nvPr/>
        </p:nvSpPr>
        <p:spPr>
          <a:xfrm>
            <a:off x="3013417" y="4843002"/>
            <a:ext cx="1351200" cy="1568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84" name="Google Shape;684;ge3681fd6ca_0_8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6132" r="20406"/>
          <a:stretch>
            <a:fillRect/>
          </a:stretch>
        </p:blipFill>
        <p:spPr>
          <a:xfrm>
            <a:off x="4517401" y="450221"/>
            <a:ext cx="7203900" cy="5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e3681fd6ca_0_854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888186" y="12899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e3681fd6ca_0_854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806994" y="17471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e3681fd6ca_0_854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08937" y="304409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e3681fd6ca_0_854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08937" y="395849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3681fd6ca_0_5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3" name="Google Shape;343;ge3681fd6ca_0_542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44" name="Google Shape;344;ge3681fd6ca_0_542"/>
          <p:cNvGrpSpPr/>
          <p:nvPr/>
        </p:nvGrpSpPr>
        <p:grpSpPr>
          <a:xfrm>
            <a:off x="7293178" y="681628"/>
            <a:ext cx="1562266" cy="1172974"/>
            <a:chOff x="7493121" y="1000124"/>
            <a:chExt cx="1562266" cy="1172974"/>
          </a:xfrm>
        </p:grpSpPr>
        <p:sp>
          <p:nvSpPr>
            <p:cNvPr id="345" name="Google Shape;345;ge3681fd6ca_0_542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6" name="Google Shape;346;ge3681fd6ca_0_542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47" name="Google Shape;347;ge3681fd6ca_0_542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200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 panose="020F0502020204030204"/>
              <a:buNone/>
            </a:pPr>
            <a:r>
              <a:rPr lang="en-GB" sz="7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Roles del proceso Scrum</a:t>
            </a:r>
            <a:endParaRPr lang="en-GB" sz="7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e3681fd6ca_0_8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4" name="Google Shape;694;ge3681fd6ca_0_866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5" name="Google Shape;695;ge3681fd6ca_0_866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6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>
                <a:solidFill>
                  <a:schemeClr val="lt1"/>
                </a:solidFill>
              </a:rPr>
              <a:t>SCRUM MASTER | COACHING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696" name="Google Shape;696;ge3681fd6ca_0_866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697" name="Google Shape;697;ge3681fd6ca_0_866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8" name="Google Shape;698;ge3681fd6ca_0_866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699" name="Google Shape;699;ge3681fd6ca_0_86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7351263" y="1825034"/>
            <a:ext cx="3607200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e3681fd6ca_0_8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5" name="Google Shape;705;ge3681fd6ca_0_876"/>
          <p:cNvSpPr/>
          <p:nvPr/>
        </p:nvSpPr>
        <p:spPr>
          <a:xfrm>
            <a:off x="0" y="0"/>
            <a:ext cx="469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06" name="Google Shape;706;ge3681fd6ca_0_876"/>
          <p:cNvGrpSpPr/>
          <p:nvPr/>
        </p:nvGrpSpPr>
        <p:grpSpPr>
          <a:xfrm>
            <a:off x="767290" y="681628"/>
            <a:ext cx="1128381" cy="847206"/>
            <a:chOff x="668003" y="1684057"/>
            <a:chExt cx="1128381" cy="847206"/>
          </a:xfrm>
        </p:grpSpPr>
        <p:sp>
          <p:nvSpPr>
            <p:cNvPr id="707" name="Google Shape;707;ge3681fd6ca_0_876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8" name="Google Shape;708;ge3681fd6ca_0_876"/>
            <p:cNvSpPr/>
            <p:nvPr/>
          </p:nvSpPr>
          <p:spPr>
            <a:xfrm>
              <a:off x="1245893" y="1684057"/>
              <a:ext cx="550491" cy="485307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09" name="Google Shape;709;ge3681fd6ca_0_876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 dirty="0">
                <a:solidFill>
                  <a:schemeClr val="lt1"/>
                </a:solidFill>
              </a:rPr>
              <a:t>SCRUM MASTER | COACHING AL EQUIPO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710" name="Google Shape;710;ge3681fd6ca_0_876"/>
          <p:cNvSpPr txBox="1">
            <a:spLocks noGrp="1"/>
          </p:cNvSpPr>
          <p:nvPr>
            <p:ph type="body" idx="1"/>
          </p:nvPr>
        </p:nvSpPr>
        <p:spPr>
          <a:xfrm>
            <a:off x="5573864" y="1166933"/>
            <a:ext cx="57171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Ayuda al equipo a resolver los problemas</a:t>
            </a:r>
            <a:endParaRPr lang="en-GB"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Conflictos entre el equipo</a:t>
            </a:r>
            <a:endParaRPr lang="en-GB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Conflictos entre el equipo y los interesados</a:t>
            </a:r>
            <a:endParaRPr lang="en-GB"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Educar al equipo en el procesa de Scrum</a:t>
            </a:r>
            <a:endParaRPr lang="en-GB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Guiar al equipo en el rendimiento</a:t>
            </a:r>
            <a:endParaRPr lang="en-GB" sz="24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e3681fd6ca_0_8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6" name="Google Shape;716;ge3681fd6ca_0_886"/>
          <p:cNvSpPr/>
          <p:nvPr/>
        </p:nvSpPr>
        <p:spPr>
          <a:xfrm>
            <a:off x="0" y="0"/>
            <a:ext cx="469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17" name="Google Shape;717;ge3681fd6ca_0_886"/>
          <p:cNvGrpSpPr/>
          <p:nvPr/>
        </p:nvGrpSpPr>
        <p:grpSpPr>
          <a:xfrm>
            <a:off x="767290" y="681628"/>
            <a:ext cx="1128381" cy="847206"/>
            <a:chOff x="668003" y="1684057"/>
            <a:chExt cx="1128381" cy="847206"/>
          </a:xfrm>
        </p:grpSpPr>
        <p:sp>
          <p:nvSpPr>
            <p:cNvPr id="718" name="Google Shape;718;ge3681fd6ca_0_886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9" name="Google Shape;719;ge3681fd6ca_0_886"/>
            <p:cNvSpPr/>
            <p:nvPr/>
          </p:nvSpPr>
          <p:spPr>
            <a:xfrm>
              <a:off x="1245893" y="1684057"/>
              <a:ext cx="550491" cy="485307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0" name="Google Shape;720;ge3681fd6ca_0_886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 dirty="0">
                <a:solidFill>
                  <a:schemeClr val="lt1"/>
                </a:solidFill>
              </a:rPr>
              <a:t>SCRUM MASTER | COACHING AL EQUIPO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721" name="Google Shape;721;ge3681fd6ca_0_886"/>
          <p:cNvSpPr txBox="1">
            <a:spLocks noGrp="1"/>
          </p:cNvSpPr>
          <p:nvPr>
            <p:ph type="body" idx="1"/>
          </p:nvPr>
        </p:nvSpPr>
        <p:spPr>
          <a:xfrm>
            <a:off x="5573864" y="1166933"/>
            <a:ext cx="57171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Debe coacher como tener un ciclo de mejora continua y llevarlo a los más altos rendimientos</a:t>
            </a:r>
            <a:endParaRPr lang="en-GB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Debe enseñarles los patrones de la alta productividad</a:t>
            </a:r>
            <a:endParaRPr lang="en-GB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No decirles que van hacer</a:t>
            </a:r>
            <a:endParaRPr lang="en-GB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Inspirar al equipo </a:t>
            </a:r>
            <a:endParaRPr lang="en-GB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Gestionar las discusiones de equipo</a:t>
            </a:r>
            <a:endParaRPr lang="en-GB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Ayudar al equipo a definir acciones</a:t>
            </a:r>
            <a:endParaRPr sz="2000"/>
          </a:p>
        </p:txBody>
      </p:sp>
      <p:sp>
        <p:nvSpPr>
          <p:cNvPr id="722" name="Google Shape;722;ge3681fd6ca_0_886"/>
          <p:cNvSpPr txBox="1"/>
          <p:nvPr/>
        </p:nvSpPr>
        <p:spPr>
          <a:xfrm>
            <a:off x="5653668" y="681628"/>
            <a:ext cx="375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Guiar al equipo en el alto rendimiento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e3681fd6ca_0_89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8" name="Google Shape;728;ge3681fd6ca_0_897"/>
          <p:cNvSpPr/>
          <p:nvPr/>
        </p:nvSpPr>
        <p:spPr>
          <a:xfrm>
            <a:off x="0" y="0"/>
            <a:ext cx="469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9" name="Google Shape;729;ge3681fd6ca_0_897"/>
          <p:cNvGrpSpPr/>
          <p:nvPr/>
        </p:nvGrpSpPr>
        <p:grpSpPr>
          <a:xfrm>
            <a:off x="767290" y="681628"/>
            <a:ext cx="1128381" cy="847206"/>
            <a:chOff x="668003" y="1684057"/>
            <a:chExt cx="1128381" cy="847206"/>
          </a:xfrm>
        </p:grpSpPr>
        <p:sp>
          <p:nvSpPr>
            <p:cNvPr id="730" name="Google Shape;730;ge3681fd6ca_0_897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1" name="Google Shape;731;ge3681fd6ca_0_897"/>
            <p:cNvSpPr/>
            <p:nvPr/>
          </p:nvSpPr>
          <p:spPr>
            <a:xfrm>
              <a:off x="1245893" y="1684057"/>
              <a:ext cx="550491" cy="485307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2" name="Google Shape;732;ge3681fd6ca_0_897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 dirty="0">
                <a:solidFill>
                  <a:schemeClr val="lt1"/>
                </a:solidFill>
              </a:rPr>
              <a:t>SCRUM MASTER | COACHING AL EQUIPO</a:t>
            </a:r>
            <a:endParaRPr sz="4800" dirty="0">
              <a:solidFill>
                <a:schemeClr val="lt1"/>
              </a:solidFill>
            </a:endParaRPr>
          </a:p>
        </p:txBody>
      </p:sp>
      <p:pic>
        <p:nvPicPr>
          <p:cNvPr id="733" name="Google Shape;733;ge3681fd6ca_0_8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5573713" y="1405815"/>
            <a:ext cx="5716500" cy="38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e3681fd6ca_0_897"/>
          <p:cNvSpPr/>
          <p:nvPr/>
        </p:nvSpPr>
        <p:spPr>
          <a:xfrm>
            <a:off x="5573713" y="5594202"/>
            <a:ext cx="6096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https://www.youtube.com/watch?v=t3kKechcwYM&amp;feature=youtu.be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e3681fd6ca_0_90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0" name="Google Shape;740;ge3681fd6ca_0_908"/>
          <p:cNvSpPr/>
          <p:nvPr/>
        </p:nvSpPr>
        <p:spPr>
          <a:xfrm>
            <a:off x="0" y="0"/>
            <a:ext cx="469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41" name="Google Shape;741;ge3681fd6ca_0_908"/>
          <p:cNvGrpSpPr/>
          <p:nvPr/>
        </p:nvGrpSpPr>
        <p:grpSpPr>
          <a:xfrm>
            <a:off x="767290" y="681628"/>
            <a:ext cx="1128381" cy="847206"/>
            <a:chOff x="668003" y="1684057"/>
            <a:chExt cx="1128381" cy="847206"/>
          </a:xfrm>
        </p:grpSpPr>
        <p:sp>
          <p:nvSpPr>
            <p:cNvPr id="742" name="Google Shape;742;ge3681fd6ca_0_908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3" name="Google Shape;743;ge3681fd6ca_0_908"/>
            <p:cNvSpPr/>
            <p:nvPr/>
          </p:nvSpPr>
          <p:spPr>
            <a:xfrm>
              <a:off x="1245893" y="1684057"/>
              <a:ext cx="550491" cy="485307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44" name="Google Shape;744;ge3681fd6ca_0_908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>
                <a:solidFill>
                  <a:schemeClr val="lt1"/>
                </a:solidFill>
              </a:rPr>
              <a:t>SCRUM MASTER | COACHING AL PRODUCT OWNER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745" name="Google Shape;745;ge3681fd6ca_0_9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694548" y="1405901"/>
            <a:ext cx="7497600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3681fd6ca_0_9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1" name="Google Shape;751;ge3681fd6ca_0_918"/>
          <p:cNvSpPr/>
          <p:nvPr/>
        </p:nvSpPr>
        <p:spPr>
          <a:xfrm>
            <a:off x="0" y="0"/>
            <a:ext cx="469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52" name="Google Shape;752;ge3681fd6ca_0_918"/>
          <p:cNvGrpSpPr/>
          <p:nvPr/>
        </p:nvGrpSpPr>
        <p:grpSpPr>
          <a:xfrm>
            <a:off x="767290" y="681628"/>
            <a:ext cx="1128381" cy="847206"/>
            <a:chOff x="668003" y="1684057"/>
            <a:chExt cx="1128381" cy="847206"/>
          </a:xfrm>
        </p:grpSpPr>
        <p:sp>
          <p:nvSpPr>
            <p:cNvPr id="753" name="Google Shape;753;ge3681fd6ca_0_918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4" name="Google Shape;754;ge3681fd6ca_0_918"/>
            <p:cNvSpPr/>
            <p:nvPr/>
          </p:nvSpPr>
          <p:spPr>
            <a:xfrm>
              <a:off x="1245893" y="1684057"/>
              <a:ext cx="550491" cy="485307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55" name="Google Shape;755;ge3681fd6ca_0_918"/>
          <p:cNvSpPr txBox="1">
            <a:spLocks noGrp="1"/>
          </p:cNvSpPr>
          <p:nvPr>
            <p:ph type="title"/>
          </p:nvPr>
        </p:nvSpPr>
        <p:spPr>
          <a:xfrm>
            <a:off x="278780" y="1166932"/>
            <a:ext cx="40707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>
                <a:solidFill>
                  <a:schemeClr val="lt1"/>
                </a:solidFill>
              </a:rPr>
              <a:t>SCRUM MASTER | COACHING A LA ORGANIZACIÓN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756" name="Google Shape;756;ge3681fd6ca_0_9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628143" y="1904632"/>
            <a:ext cx="7563900" cy="24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e3681fd6ca_0_928"/>
          <p:cNvSpPr/>
          <p:nvPr/>
        </p:nvSpPr>
        <p:spPr>
          <a:xfrm>
            <a:off x="462059" y="450222"/>
            <a:ext cx="3902400" cy="42357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2" name="Google Shape;762;ge3681fd6ca_0_928"/>
          <p:cNvSpPr txBox="1">
            <a:spLocks noGrp="1"/>
          </p:cNvSpPr>
          <p:nvPr>
            <p:ph type="title"/>
          </p:nvPr>
        </p:nvSpPr>
        <p:spPr>
          <a:xfrm>
            <a:off x="734664" y="930530"/>
            <a:ext cx="33618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rgbClr val="FFFFFF"/>
                </a:solidFill>
              </a:rPr>
              <a:t>Scrum Master</a:t>
            </a:r>
            <a:endParaRPr lang="en-GB" sz="5000">
              <a:solidFill>
                <a:srgbClr val="FFFFFF"/>
              </a:solidFill>
            </a:endParaRPr>
          </a:p>
        </p:txBody>
      </p:sp>
      <p:sp>
        <p:nvSpPr>
          <p:cNvPr id="763" name="Google Shape;763;ge3681fd6ca_0_928"/>
          <p:cNvSpPr/>
          <p:nvPr/>
        </p:nvSpPr>
        <p:spPr>
          <a:xfrm>
            <a:off x="462058" y="4843002"/>
            <a:ext cx="2391300" cy="1564800"/>
          </a:xfrm>
          <a:prstGeom prst="rect">
            <a:avLst/>
          </a:prstGeom>
          <a:solidFill>
            <a:schemeClr val="accent5">
              <a:alpha val="9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4" name="Google Shape;764;ge3681fd6ca_0_928"/>
          <p:cNvSpPr/>
          <p:nvPr/>
        </p:nvSpPr>
        <p:spPr>
          <a:xfrm>
            <a:off x="3013417" y="4843002"/>
            <a:ext cx="1351200" cy="1568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65" name="Google Shape;765;ge3681fd6ca_0_9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6132" r="20406"/>
          <a:stretch>
            <a:fillRect/>
          </a:stretch>
        </p:blipFill>
        <p:spPr>
          <a:xfrm>
            <a:off x="4517401" y="450221"/>
            <a:ext cx="7203900" cy="5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e3681fd6ca_0_928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888186" y="12899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e3681fd6ca_0_928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806994" y="17471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e3681fd6ca_0_928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08937" y="304409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e3681fd6ca_0_928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08937" y="395849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e3681fd6ca_0_928" descr="Marca de verificac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30605" y="487289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e3681fd6ca_0_9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6" name="Google Shape;776;ge3681fd6ca_0_941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7" name="Google Shape;777;ge3681fd6ca_0_941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6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>
                <a:solidFill>
                  <a:schemeClr val="lt1"/>
                </a:solidFill>
              </a:rPr>
              <a:t>SCRUM MASTER | AUTORIDAD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778" name="Google Shape;778;ge3681fd6ca_0_941"/>
          <p:cNvGrpSpPr/>
          <p:nvPr/>
        </p:nvGrpSpPr>
        <p:grpSpPr>
          <a:xfrm>
            <a:off x="6103027" y="681628"/>
            <a:ext cx="1562266" cy="1172974"/>
            <a:chOff x="7493121" y="1000124"/>
            <a:chExt cx="1562266" cy="1172974"/>
          </a:xfrm>
        </p:grpSpPr>
        <p:sp>
          <p:nvSpPr>
            <p:cNvPr id="779" name="Google Shape;779;ge3681fd6ca_0_941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0" name="Google Shape;780;ge3681fd6ca_0_941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81" name="Google Shape;781;ge3681fd6ca_0_9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6213094" y="1929551"/>
            <a:ext cx="5892600" cy="40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3681fd6ca_0_9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7" name="Google Shape;787;ge3681fd6ca_0_951"/>
          <p:cNvSpPr txBox="1">
            <a:spLocks noGrp="1"/>
          </p:cNvSpPr>
          <p:nvPr>
            <p:ph type="title"/>
          </p:nvPr>
        </p:nvSpPr>
        <p:spPr>
          <a:xfrm>
            <a:off x="8006085" y="1470990"/>
            <a:ext cx="36891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Resumen del Scrum master</a:t>
            </a:r>
            <a:endParaRPr lang="en-GB"/>
          </a:p>
        </p:txBody>
      </p:sp>
      <p:sp>
        <p:nvSpPr>
          <p:cNvPr id="788" name="Google Shape;788;ge3681fd6ca_0_951"/>
          <p:cNvSpPr/>
          <p:nvPr/>
        </p:nvSpPr>
        <p:spPr>
          <a:xfrm>
            <a:off x="0" y="0"/>
            <a:ext cx="7743949" cy="6858000"/>
          </a:xfrm>
          <a:custGeom>
            <a:avLst/>
            <a:gdLst/>
            <a:ahLst/>
            <a:cxnLst/>
            <a:rect l="l" t="t" r="r" b="b"/>
            <a:pathLst>
              <a:path w="7743949" h="6858000" extrusionOk="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9" name="Google Shape;789;ge3681fd6ca_0_951"/>
          <p:cNvSpPr txBox="1">
            <a:spLocks noGrp="1"/>
          </p:cNvSpPr>
          <p:nvPr>
            <p:ph type="body" idx="1"/>
          </p:nvPr>
        </p:nvSpPr>
        <p:spPr>
          <a:xfrm>
            <a:off x="756746" y="2863018"/>
            <a:ext cx="4666500" cy="3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GB" sz="2400" u="sng">
                <a:solidFill>
                  <a:schemeClr val="lt1"/>
                </a:solidFill>
                <a:hlinkClick r:id="rId1"/>
              </a:rPr>
              <a:t>https://www.youtube.com/watch?v=x2HKzohWTBM</a:t>
            </a:r>
            <a:endParaRPr sz="2400">
              <a:solidFill>
                <a:schemeClr val="lt1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e3681fd6ca_0_958"/>
          <p:cNvSpPr/>
          <p:nvPr/>
        </p:nvSpPr>
        <p:spPr>
          <a:xfrm>
            <a:off x="4920975" y="170300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5" name="Google Shape;795;ge3681fd6ca_0_958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6" name="Google Shape;796;ge3681fd6ca_0_958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600" cy="4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 panose="020F0502020204030204"/>
              <a:buNone/>
            </a:pPr>
            <a:r>
              <a:rPr lang="en-GB" sz="5400">
                <a:solidFill>
                  <a:schemeClr val="lt1"/>
                </a:solidFill>
              </a:rPr>
              <a:t>SCRUM MASTER | QUE NECESITA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797" name="Google Shape;797;ge3681fd6ca_0_958"/>
          <p:cNvGrpSpPr/>
          <p:nvPr/>
        </p:nvGrpSpPr>
        <p:grpSpPr>
          <a:xfrm>
            <a:off x="9631752" y="1289153"/>
            <a:ext cx="1562266" cy="1172974"/>
            <a:chOff x="7493121" y="1000124"/>
            <a:chExt cx="1562266" cy="1172974"/>
          </a:xfrm>
        </p:grpSpPr>
        <p:sp>
          <p:nvSpPr>
            <p:cNvPr id="798" name="Google Shape;798;ge3681fd6ca_0_958"/>
            <p:cNvSpPr/>
            <p:nvPr/>
          </p:nvSpPr>
          <p:spPr>
            <a:xfrm>
              <a:off x="7493121" y="1348782"/>
              <a:ext cx="935037" cy="82431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9" name="Google Shape;799;ge3681fd6ca_0_958"/>
            <p:cNvSpPr/>
            <p:nvPr/>
          </p:nvSpPr>
          <p:spPr>
            <a:xfrm>
              <a:off x="8293221" y="1000124"/>
              <a:ext cx="762166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00" name="Google Shape;800;ge3681fd6ca_0_958"/>
          <p:cNvSpPr txBox="1">
            <a:spLocks noGrp="1"/>
          </p:cNvSpPr>
          <p:nvPr>
            <p:ph type="body" idx="1"/>
          </p:nvPr>
        </p:nvSpPr>
        <p:spPr>
          <a:xfrm>
            <a:off x="6735336" y="1825625"/>
            <a:ext cx="461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Sirviente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Mente abierta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Colaborativo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Humilde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Mente fría 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Entusiasta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Honestidad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Tener un sentido de preocupación</a:t>
            </a:r>
            <a:endParaRPr lang="en-GB" sz="259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Mente ágil</a:t>
            </a:r>
            <a:endParaRPr sz="259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3681fd6ca_0_5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3" name="Google Shape;353;ge3681fd6ca_0_551"/>
          <p:cNvSpPr txBox="1"/>
          <p:nvPr/>
        </p:nvSpPr>
        <p:spPr>
          <a:xfrm>
            <a:off x="838200" y="448721"/>
            <a:ext cx="4707600" cy="1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 panose="020B0604020202020204"/>
              <a:buNone/>
              <a:defRPr/>
            </a:pPr>
            <a:r>
              <a:rPr kumimoji="0" lang="en-GB" sz="3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S.M=Scrum Master</a:t>
            </a:r>
            <a:endParaRPr kumimoji="0" sz="3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54" name="Google Shape;354;ge3681fd6ca_0_551"/>
          <p:cNvCxnSpPr/>
          <p:nvPr/>
        </p:nvCxnSpPr>
        <p:spPr>
          <a:xfrm rot="10800000">
            <a:off x="831777" y="1749756"/>
            <a:ext cx="47184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5" name="Google Shape;355;ge3681fd6ca_0_551"/>
          <p:cNvSpPr txBox="1"/>
          <p:nvPr/>
        </p:nvSpPr>
        <p:spPr>
          <a:xfrm>
            <a:off x="897769" y="1909192"/>
            <a:ext cx="4586400" cy="3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GB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Facilita</a:t>
            </a: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el proceso de Scrum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Ayuda a resolver </a:t>
            </a:r>
            <a:r>
              <a:rPr kumimoji="0" lang="en-GB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los impedimentos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 un ambiente propicio para la auto-organización del equipo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Captura datos empíricos para ajustar las previsiones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Protege al equipo de interferencias externas y distracciones para mantener el flujo del equipo (también conocido como </a:t>
            </a:r>
            <a:r>
              <a:rPr kumimoji="0" lang="en-GB" sz="13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zona)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Aplica los timeboxes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Mantiene visibles los artefactos Scrum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Promueve la mejora de las prácticas de ingeniería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 tiene autoridad en la gestión del equipo (cualquier persona que tenga autoridad sobre el equipo no es, por definición, su ScrumMaster)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825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 panose="020B0604020202020204"/>
              <a:buChar char="•"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un papel de liderazgo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56" name="Google Shape;356;ge3681fd6ca_0_551"/>
          <p:cNvCxnSpPr/>
          <p:nvPr/>
        </p:nvCxnSpPr>
        <p:spPr>
          <a:xfrm rot="10800000">
            <a:off x="834124" y="5707672"/>
            <a:ext cx="47139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7" name="Google Shape;357;ge3681fd6ca_0_551"/>
          <p:cNvPicPr preferRelativeResize="0"/>
          <p:nvPr/>
        </p:nvPicPr>
        <p:blipFill rotWithShape="1">
          <a:blip r:embed="rId1"/>
          <a:srcRect t="9332" b="18657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06" name="Google Shape;806;p7"/>
          <p:cNvPicPr preferRelativeResize="0"/>
          <p:nvPr/>
        </p:nvPicPr>
        <p:blipFill rotWithShape="1">
          <a:blip r:embed="rId1"/>
          <a:srcRect r="9093" b="28619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529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8" name="Google Shape;808;p7"/>
          <p:cNvSpPr txBox="1"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/>
              <a:t>Habilidades de un Product Owner</a:t>
            </a:r>
            <a:endParaRPr lang="en-GB" sz="4800"/>
          </a:p>
        </p:txBody>
      </p:sp>
      <p:sp>
        <p:nvSpPr>
          <p:cNvPr id="809" name="Google Shape;809;p7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0" name="Google Shape;810;p7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7" name="Google Shape;817;p8"/>
          <p:cNvSpPr txBox="1"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 panose="020F0502020204030204"/>
              <a:buNone/>
            </a:pPr>
            <a:r>
              <a:rPr lang="en-GB" sz="4000">
                <a:solidFill>
                  <a:schemeClr val="lt1"/>
                </a:solidFill>
              </a:rPr>
              <a:t>¿Qué es un Product Owner?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818" name="Google Shape;818;p8"/>
          <p:cNvPicPr preferRelativeResize="0"/>
          <p:nvPr/>
        </p:nvPicPr>
        <p:blipFill rotWithShape="1">
          <a:blip r:embed="rId1"/>
          <a:srcRect l="3543" r="5558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 extrusionOk="0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ln>
            <a:noFill/>
          </a:ln>
          <a:effectLst>
            <a:outerShdw blurRad="381000" dist="152400" algn="tl" rotWithShape="0">
              <a:srgbClr val="000000">
                <a:alpha val="9411"/>
              </a:srgbClr>
            </a:outerShdw>
          </a:effectLst>
        </p:spPr>
      </p:pic>
      <p:grpSp>
        <p:nvGrpSpPr>
          <p:cNvPr id="819" name="Google Shape;819;p8"/>
          <p:cNvGrpSpPr/>
          <p:nvPr/>
        </p:nvGrpSpPr>
        <p:grpSpPr>
          <a:xfrm>
            <a:off x="5395368" y="1"/>
            <a:ext cx="874718" cy="6857455"/>
            <a:chOff x="5395368" y="1"/>
            <a:chExt cx="874718" cy="6857455"/>
          </a:xfrm>
        </p:grpSpPr>
        <p:sp>
          <p:nvSpPr>
            <p:cNvPr id="820" name="Google Shape;820;p8"/>
            <p:cNvSpPr/>
            <p:nvPr/>
          </p:nvSpPr>
          <p:spPr>
            <a:xfrm rot="-5400000">
              <a:off x="2404000" y="2991370"/>
              <a:ext cx="6857455" cy="874716"/>
            </a:xfrm>
            <a:custGeom>
              <a:avLst/>
              <a:gdLst/>
              <a:ahLst/>
              <a:cxnLst/>
              <a:rect l="l" t="t" r="r" b="b"/>
              <a:pathLst>
                <a:path w="6857455" h="874716" extrusionOk="0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 rot="-5400000">
              <a:off x="2403998" y="2991370"/>
              <a:ext cx="6857455" cy="874716"/>
            </a:xfrm>
            <a:custGeom>
              <a:avLst/>
              <a:gdLst/>
              <a:ahLst/>
              <a:cxnLst/>
              <a:rect l="l" t="t" r="r" b="b"/>
              <a:pathLst>
                <a:path w="6857455" h="874716" extrusionOk="0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rotWithShape="1">
              <a:blip r:embed="rId2">
                <a:alphaModFix amt="57000"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8" name="Google Shape;828;p9"/>
          <p:cNvSpPr/>
          <p:nvPr/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29" name="Google Shape;829;p9"/>
          <p:cNvGrpSpPr/>
          <p:nvPr/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830" name="Google Shape;830;p9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245893" y="1684057"/>
              <a:ext cx="550492" cy="48530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32" name="Google Shape;832;p9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>
                <a:solidFill>
                  <a:schemeClr val="lt1"/>
                </a:solidFill>
              </a:rPr>
              <a:t>El Product Owner es el dueño del “Qué”</a:t>
            </a:r>
            <a:endParaRPr lang="en-GB" sz="4800">
              <a:solidFill>
                <a:schemeClr val="lt1"/>
              </a:solidFill>
            </a:endParaRPr>
          </a:p>
        </p:txBody>
      </p:sp>
      <p:sp>
        <p:nvSpPr>
          <p:cNvPr id="833" name="Google Shape;833;p9"/>
          <p:cNvSpPr txBox="1">
            <a:spLocks noGrp="1"/>
          </p:cNvSpPr>
          <p:nvPr>
            <p:ph type="body" idx="1"/>
          </p:nvPr>
        </p:nvSpPr>
        <p:spPr>
          <a:xfrm>
            <a:off x="5573864" y="1166933"/>
            <a:ext cx="5716988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Tiene una visión convincente del producto, que es ejecutable,</a:t>
            </a:r>
            <a:endParaRPr lang="en-GB" sz="15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genera mucho dinero, genera pasión en el equiLider de Servicio, la compañía y los clientes.</a:t>
            </a:r>
            <a:endParaRPr lang="en-GB" sz="1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Construye un “roadmap” para el desarrollo de la visión, que</a:t>
            </a:r>
            <a:endParaRPr lang="en-GB" sz="15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todos pueden ver y apuntarse</a:t>
            </a:r>
            <a:endParaRPr lang="en-GB" sz="1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Crea un backlog de especificaciones que son: suficientes y a</a:t>
            </a:r>
            <a:endParaRPr lang="en-GB" sz="15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tiemLider de Servicio</a:t>
            </a:r>
            <a:endParaRPr lang="en-GB" sz="1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Usa la mitad de su tiemLider de Servicio con los clientes, ventas y Mercadeo.</a:t>
            </a:r>
            <a:endParaRPr lang="en-GB" sz="1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La otra mitad trabaja de cerca con el equiLider de Servicio clarificando las</a:t>
            </a:r>
            <a:endParaRPr lang="en-GB" sz="15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Especificaciones.</a:t>
            </a:r>
            <a:endParaRPr lang="en-GB" sz="1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Liderar el grooming del Backlog.</a:t>
            </a:r>
            <a:endParaRPr lang="en-GB" sz="1500"/>
          </a:p>
          <a:p>
            <a:pPr marL="22860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"/>
          <p:cNvSpPr/>
          <p:nvPr/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0" name="Google Shape;840;p10"/>
          <p:cNvSpPr txBox="1">
            <a:spLocks noGrp="1"/>
          </p:cNvSpPr>
          <p:nvPr>
            <p:ph type="title"/>
          </p:nvPr>
        </p:nvSpPr>
        <p:spPr>
          <a:xfrm>
            <a:off x="1155556" y="6214530"/>
            <a:ext cx="4284418" cy="32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 panose="020F0502020204030204"/>
              <a:buNone/>
            </a:pPr>
            <a:r>
              <a:rPr lang="en-GB" sz="1500">
                <a:solidFill>
                  <a:schemeClr val="lt1"/>
                </a:solidFill>
              </a:rPr>
              <a:t>Un Product Owner Exitoso</a:t>
            </a:r>
            <a:endParaRPr lang="en-GB" sz="1500">
              <a:solidFill>
                <a:schemeClr val="lt1"/>
              </a:solidFill>
            </a:endParaRPr>
          </a:p>
        </p:txBody>
      </p:sp>
      <p:sp>
        <p:nvSpPr>
          <p:cNvPr id="841" name="Google Shape;841;p10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42" name="Google Shape;842;p10"/>
          <p:cNvPicPr preferRelativeResize="0"/>
          <p:nvPr/>
        </p:nvPicPr>
        <p:blipFill rotWithShape="1">
          <a:blip r:embed="rId1"/>
          <a:srcRect t="1072" r="-2"/>
          <a:stretch>
            <a:fillRect/>
          </a:stretch>
        </p:blipFill>
        <p:spPr>
          <a:xfrm>
            <a:off x="1155556" y="637761"/>
            <a:ext cx="9889765" cy="557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"/>
          <p:cNvSpPr/>
          <p:nvPr/>
        </p:nvSpPr>
        <p:spPr>
          <a:xfrm>
            <a:off x="0" y="-296562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9" name="Google Shape;849;p11"/>
          <p:cNvSpPr txBox="1">
            <a:spLocks noGrp="1"/>
          </p:cNvSpPr>
          <p:nvPr>
            <p:ph type="title"/>
          </p:nvPr>
        </p:nvSpPr>
        <p:spPr>
          <a:xfrm>
            <a:off x="6538686" y="1361246"/>
            <a:ext cx="4818290" cy="267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 panose="020F0502020204030204"/>
              <a:buNone/>
            </a:pPr>
            <a:r>
              <a:rPr lang="en-GB" sz="4500" dirty="0">
                <a:solidFill>
                  <a:schemeClr val="tx1"/>
                </a:solidFill>
              </a:rPr>
              <a:t>Product Owner - Backlog Grooming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50" name="Google Shape;850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7710" r="23453" b="-1"/>
          <a:stretch>
            <a:fillRect/>
          </a:stretch>
        </p:blipFill>
        <p:spPr>
          <a:xfrm>
            <a:off x="827088" y="1498600"/>
            <a:ext cx="5260975" cy="4707593"/>
          </a:xfrm>
          <a:prstGeom prst="rect">
            <a:avLst/>
          </a:prstGeom>
          <a:noFill/>
          <a:ln>
            <a:noFill/>
          </a:ln>
          <a:effectLst>
            <a:outerShdw blurRad="381000" dist="152400" dir="5400000" algn="t" rotWithShape="0">
              <a:srgbClr val="000000">
                <a:alpha val="9411"/>
              </a:srgbClr>
            </a:outerShdw>
          </a:effectLst>
        </p:spPr>
      </p:pic>
      <p:sp>
        <p:nvSpPr>
          <p:cNvPr id="851" name="Google Shape;851;p11"/>
          <p:cNvSpPr/>
          <p:nvPr/>
        </p:nvSpPr>
        <p:spPr>
          <a:xfrm>
            <a:off x="827088" y="4795537"/>
            <a:ext cx="5260975" cy="1410656"/>
          </a:xfrm>
          <a:custGeom>
            <a:avLst/>
            <a:gdLst/>
            <a:ahLst/>
            <a:cxnLst/>
            <a:rect l="l" t="t" r="r" b="b"/>
            <a:pathLst>
              <a:path w="5260975" h="1410656" extrusionOk="0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827088" y="4795537"/>
            <a:ext cx="5260975" cy="1410656"/>
          </a:xfrm>
          <a:custGeom>
            <a:avLst/>
            <a:gdLst/>
            <a:ahLst/>
            <a:cxnLst/>
            <a:rect l="l" t="t" r="r" b="b"/>
            <a:pathLst>
              <a:path w="5260975" h="1410656" extrusionOk="0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rotWithShape="1">
            <a:blip r:embed="rId2">
              <a:alphaModFix amt="57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2"/>
          <p:cNvSpPr/>
          <p:nvPr/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9" name="Google Shape;859;p12"/>
          <p:cNvSpPr txBox="1">
            <a:spLocks noGrp="1"/>
          </p:cNvSpPr>
          <p:nvPr>
            <p:ph type="title"/>
          </p:nvPr>
        </p:nvSpPr>
        <p:spPr>
          <a:xfrm>
            <a:off x="1155556" y="6214530"/>
            <a:ext cx="4284418" cy="32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</a:pPr>
            <a:r>
              <a:rPr lang="en-GB" sz="1400">
                <a:solidFill>
                  <a:schemeClr val="lt1"/>
                </a:solidFill>
              </a:rPr>
              <a:t>Responsabilidades del Product Owner- Backlog Grooming</a:t>
            </a:r>
            <a:endParaRPr lang="en-GB" sz="1400">
              <a:solidFill>
                <a:schemeClr val="lt1"/>
              </a:solidFill>
            </a:endParaRPr>
          </a:p>
        </p:txBody>
      </p:sp>
      <p:sp>
        <p:nvSpPr>
          <p:cNvPr id="860" name="Google Shape;860;p12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61" name="Google Shape;861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t="1248" r="-2" b="1525"/>
          <a:stretch>
            <a:fillRect/>
          </a:stretch>
        </p:blipFill>
        <p:spPr>
          <a:xfrm>
            <a:off x="1155556" y="637761"/>
            <a:ext cx="9889765" cy="557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3"/>
          <p:cNvSpPr/>
          <p:nvPr/>
        </p:nvSpPr>
        <p:spPr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8" name="Google Shape;868;p1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 panose="020F0502020204030204"/>
              <a:buNone/>
            </a:pPr>
            <a:r>
              <a:rPr lang="en-GB" sz="4800">
                <a:solidFill>
                  <a:srgbClr val="FFFFFF"/>
                </a:solidFill>
              </a:rPr>
              <a:t>Confianza es la clave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869" name="Google Shape;869;p13"/>
          <p:cNvPicPr preferRelativeResize="0"/>
          <p:nvPr/>
        </p:nvPicPr>
        <p:blipFill rotWithShape="1">
          <a:blip r:embed="rId1"/>
          <a:srcRect t="9328" r="-1" b="9328"/>
          <a:stretch>
            <a:fillRect/>
          </a:stretch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13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4"/>
          <p:cNvSpPr txBox="1"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 panose="020F0502020204030204"/>
              <a:buNone/>
            </a:pPr>
            <a:r>
              <a:rPr lang="en-GB" sz="4100"/>
              <a:t>Creciendo como Product Owner</a:t>
            </a:r>
            <a:endParaRPr lang="en-GB" sz="4100"/>
          </a:p>
        </p:txBody>
      </p:sp>
      <p:sp>
        <p:nvSpPr>
          <p:cNvPr id="877" name="Google Shape;877;p14"/>
          <p:cNvSpPr/>
          <p:nvPr/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8" name="Google Shape;878;p14"/>
          <p:cNvSpPr/>
          <p:nvPr/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79" name="Google Shape;879;p14"/>
          <p:cNvPicPr preferRelativeResize="0"/>
          <p:nvPr/>
        </p:nvPicPr>
        <p:blipFill rotWithShape="1">
          <a:blip r:embed="rId1"/>
          <a:srcRect t="6330" r="1" b="4466"/>
          <a:stretch>
            <a:fillRect/>
          </a:stretch>
        </p:blipFill>
        <p:spPr>
          <a:xfrm>
            <a:off x="2170029" y="804672"/>
            <a:ext cx="7851943" cy="3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5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 panose="020F0502020204030204"/>
              <a:buNone/>
            </a:pPr>
            <a:r>
              <a:rPr lang="en-GB" sz="3000"/>
              <a:t>El Product Owner hace un balance entre los atributos del producto</a:t>
            </a:r>
            <a:endParaRPr lang="en-GB" sz="3000"/>
          </a:p>
        </p:txBody>
      </p:sp>
      <p:pic>
        <p:nvPicPr>
          <p:cNvPr id="886" name="Google Shape;886;p15" descr="Diagrama&#10;&#10;Descripción generada automáticamente"/>
          <p:cNvPicPr preferRelativeResize="0"/>
          <p:nvPr/>
        </p:nvPicPr>
        <p:blipFill rotWithShape="1">
          <a:blip r:embed="rId1"/>
          <a:srcRect t="8345" r="1" b="13548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87" name="Google Shape;887;p15"/>
          <p:cNvSpPr/>
          <p:nvPr/>
        </p:nvSpPr>
        <p:spPr>
          <a:xfrm>
            <a:off x="10142562" y="5964073"/>
            <a:ext cx="525439" cy="3783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3" name="Google Shape;893;p16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FFFFFF"/>
                </a:solidFill>
              </a:rPr>
              <a:t>Product Vision Board</a:t>
            </a:r>
            <a:endParaRPr lang="en-GB" sz="3600">
              <a:solidFill>
                <a:srgbClr val="FFFFFF"/>
              </a:solidFill>
            </a:endParaRPr>
          </a:p>
        </p:txBody>
      </p:sp>
      <p:sp>
        <p:nvSpPr>
          <p:cNvPr id="894" name="Google Shape;894;p16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95" name="Google Shape;89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t="2425" b="989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e3681fd6ca_0_5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3" name="Google Shape;363;ge3681fd6ca_0_560"/>
          <p:cNvSpPr txBox="1"/>
          <p:nvPr/>
        </p:nvSpPr>
        <p:spPr>
          <a:xfrm>
            <a:off x="838200" y="448721"/>
            <a:ext cx="4707600" cy="1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 panose="020B0604020202020204"/>
              <a:buNone/>
              <a:defRPr/>
            </a:pPr>
            <a:r>
              <a:rPr kumimoji="0" lang="en-GB" sz="3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P.O=Product Owner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64" name="Google Shape;364;ge3681fd6ca_0_560"/>
          <p:cNvCxnSpPr/>
          <p:nvPr/>
        </p:nvCxnSpPr>
        <p:spPr>
          <a:xfrm rot="10800000">
            <a:off x="831777" y="1749756"/>
            <a:ext cx="47184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" name="Google Shape;365;ge3681fd6ca_0_560"/>
          <p:cNvSpPr txBox="1"/>
          <p:nvPr/>
        </p:nvSpPr>
        <p:spPr>
          <a:xfrm>
            <a:off x="897769" y="1909192"/>
            <a:ext cx="4586400" cy="3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Única persona responsable de maximizar el retorno de la inversión (ROI) del esfuerzo de desarrollo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Responsable de la visión del producto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Constantemente re-prioriza el Backlog del Producto, ajustando las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Expectativas a largo plazo, como los planes de liberaciones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Es el árbitro final de las preguntas sobre requerimiento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Acepta o rechaza cada incremento del producto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Decide si se debe liberar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Decide si se debe continuar con el desarrollo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Considera los intereses de los interesados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Puede contribuir como miembro del equipo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/>
              <a:buChar char="•"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Tiene un papel de liderazgo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66" name="Google Shape;366;ge3681fd6ca_0_560"/>
          <p:cNvCxnSpPr/>
          <p:nvPr/>
        </p:nvCxnSpPr>
        <p:spPr>
          <a:xfrm rot="10800000">
            <a:off x="834124" y="5707672"/>
            <a:ext cx="47139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7" name="Google Shape;367;ge3681fd6ca_0_560"/>
          <p:cNvPicPr preferRelativeResize="0"/>
          <p:nvPr/>
        </p:nvPicPr>
        <p:blipFill rotWithShape="1">
          <a:blip r:embed="rId1"/>
          <a:srcRect l="7367" r="9381"/>
          <a:stretch>
            <a:fillRect/>
          </a:stretch>
        </p:blipFill>
        <p:spPr>
          <a:xfrm>
            <a:off x="6525453" y="10"/>
            <a:ext cx="5666548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3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3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/>
                                        <p:tgtEl>
                                          <p:spTgt spid="3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3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 panose="020F0502020204030204"/>
              <a:buNone/>
            </a:pPr>
            <a:r>
              <a:rPr lang="en-GB" sz="4800"/>
              <a:t>Liderazgo Ágil</a:t>
            </a:r>
            <a:endParaRPr lang="en-GB" sz="4800"/>
          </a:p>
        </p:txBody>
      </p:sp>
      <p:sp>
        <p:nvSpPr>
          <p:cNvPr id="902" name="Google Shape;902;p17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3" name="Google Shape;903;p17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04" name="Google Shape;904;p17"/>
          <p:cNvPicPr preferRelativeResize="0"/>
          <p:nvPr/>
        </p:nvPicPr>
        <p:blipFill rotWithShape="1">
          <a:blip r:embed="rId1"/>
          <a:srcRect t="2020" b="2038"/>
          <a:stretch>
            <a:fillRect/>
          </a:stretch>
        </p:blipFill>
        <p:spPr>
          <a:xfrm>
            <a:off x="942357" y="1024834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8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 panose="020F0502020204030204"/>
              <a:buNone/>
            </a:pPr>
            <a:r>
              <a:rPr lang="en-GB" sz="3200"/>
              <a:t>Qué hacemos primero?</a:t>
            </a:r>
            <a:endParaRPr lang="en-GB" sz="3200"/>
          </a:p>
        </p:txBody>
      </p:sp>
      <p:pic>
        <p:nvPicPr>
          <p:cNvPr id="911" name="Google Shape;911;p18"/>
          <p:cNvPicPr preferRelativeResize="0"/>
          <p:nvPr/>
        </p:nvPicPr>
        <p:blipFill rotWithShape="1">
          <a:blip r:embed="rId1"/>
          <a:srcRect t="12921" r="1" b="1424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9"/>
          <p:cNvSpPr txBox="1"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 panose="020F0502020204030204"/>
              <a:buNone/>
            </a:pPr>
            <a:r>
              <a:rPr lang="en-GB" sz="4100"/>
              <a:t>Moscow</a:t>
            </a:r>
            <a:endParaRPr lang="en-GB" sz="4100"/>
          </a:p>
        </p:txBody>
      </p:sp>
      <p:sp>
        <p:nvSpPr>
          <p:cNvPr id="918" name="Google Shape;918;p19"/>
          <p:cNvSpPr/>
          <p:nvPr/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9" name="Google Shape;919;p19"/>
          <p:cNvSpPr/>
          <p:nvPr/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20" name="Google Shape;920;p19"/>
          <p:cNvPicPr preferRelativeResize="0"/>
          <p:nvPr/>
        </p:nvPicPr>
        <p:blipFill rotWithShape="1">
          <a:blip r:embed="rId1"/>
          <a:srcRect r="1" b="19518"/>
          <a:stretch>
            <a:fillRect/>
          </a:stretch>
        </p:blipFill>
        <p:spPr>
          <a:xfrm>
            <a:off x="2170029" y="804672"/>
            <a:ext cx="7851943" cy="3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"/>
          <p:cNvSpPr/>
          <p:nvPr/>
        </p:nvSpPr>
        <p:spPr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7" name="Google Shape;927;p20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 panose="020F0502020204030204"/>
              <a:buNone/>
            </a:pPr>
            <a:r>
              <a:rPr lang="en-GB" sz="4800">
                <a:solidFill>
                  <a:srgbClr val="FFFFFF"/>
                </a:solidFill>
              </a:rPr>
              <a:t>7 Product Dimensions 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928" name="Google Shape;928;p20"/>
          <p:cNvPicPr preferRelativeResize="0"/>
          <p:nvPr/>
        </p:nvPicPr>
        <p:blipFill rotWithShape="1">
          <a:blip r:embed="rId1"/>
          <a:srcRect t="9680" r="-1" b="10241"/>
          <a:stretch>
            <a:fillRect/>
          </a:stretch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20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21"/>
          <p:cNvSpPr txBox="1"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 panose="020F0502020204030204"/>
              <a:buNone/>
            </a:pPr>
            <a:r>
              <a:rPr lang="en-GB" sz="5000"/>
              <a:t>7 Product </a:t>
            </a:r>
            <a:r>
              <a:rPr lang="en-GB"/>
              <a:t>Dimensions</a:t>
            </a:r>
            <a:endParaRPr sz="5000"/>
          </a:p>
        </p:txBody>
      </p:sp>
      <p:pic>
        <p:nvPicPr>
          <p:cNvPr id="935" name="Google Shape;935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r="1" b="16602"/>
          <a:stretch>
            <a:fillRect/>
          </a:stretch>
        </p:blipFill>
        <p:spPr>
          <a:xfrm>
            <a:off x="6095999" y="10"/>
            <a:ext cx="610565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1" name="Google Shape;941;p22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42" name="Google Shape;942;p22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43" name="Google Shape;943;p22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4" name="Google Shape;944;p22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45" name="Google Shape;945;p22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 panose="020F0502020204030204"/>
              <a:buNone/>
            </a:pPr>
            <a:r>
              <a:rPr lang="en-GB" sz="7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to create a User story</a:t>
            </a:r>
            <a:endParaRPr lang="en-GB" sz="7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r="13708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6" name="Google Shape;956;p24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57" name="Google Shape;957;p24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58" name="Google Shape;958;p24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60" name="Google Shape;960;p24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 panose="020F0502020204030204"/>
              <a:buNone/>
            </a:pPr>
            <a:r>
              <a:rPr lang="en-GB" sz="7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Definition of ready</a:t>
            </a:r>
            <a:endParaRPr lang="en-GB" sz="7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5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6" name="Google Shape;966;p25" descr="Diagrama, Texto, Pizarra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1294" r="-1" b="-1"/>
          <a:stretch>
            <a:fillRect/>
          </a:stretch>
        </p:blipFill>
        <p:spPr>
          <a:xfrm>
            <a:off x="20" y="10"/>
            <a:ext cx="927290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25"/>
          <p:cNvSpPr/>
          <p:nvPr/>
        </p:nvSpPr>
        <p:spPr>
          <a:xfrm>
            <a:off x="9160561" y="1348782"/>
            <a:ext cx="935037" cy="824315"/>
          </a:xfrm>
          <a:custGeom>
            <a:avLst/>
            <a:gdLst/>
            <a:ahLst/>
            <a:cxnLst/>
            <a:rect l="l" t="t" r="r" b="b"/>
            <a:pathLst>
              <a:path w="785" h="692" extrusionOk="0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9960661" y="1000124"/>
            <a:ext cx="762167" cy="671915"/>
          </a:xfrm>
          <a:custGeom>
            <a:avLst/>
            <a:gdLst/>
            <a:ahLst/>
            <a:cxnLst/>
            <a:rect l="l" t="t" r="r" b="b"/>
            <a:pathLst>
              <a:path w="785" h="692" extrusionOk="0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74" name="Google Shape;974;p26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75" name="Google Shape;975;p26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76" name="Google Shape;976;p26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78" name="Google Shape;978;p26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 panose="020F0502020204030204"/>
              <a:buNone/>
            </a:pPr>
            <a:r>
              <a:rPr lang="en-GB" sz="7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Definición del Done</a:t>
            </a:r>
            <a:endParaRPr lang="en-GB" sz="7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3681fd6ca_0_569"/>
          <p:cNvSpPr txBox="1"/>
          <p:nvPr/>
        </p:nvSpPr>
        <p:spPr>
          <a:xfrm>
            <a:off x="648929" y="629266"/>
            <a:ext cx="65865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  <a:defRPr/>
            </a:pPr>
            <a:r>
              <a:rPr kumimoji="0" lang="en-GB" sz="44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SDT=Development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ge3681fd6ca_0_569"/>
          <p:cNvSpPr txBox="1"/>
          <p:nvPr/>
        </p:nvSpPr>
        <p:spPr>
          <a:xfrm>
            <a:off x="648930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Multifuncional (incluye miembros con habilidades de testing y a menudo otros no llamados tradicionalmente desarrolladores: analistas de negocio, expertos de dominio, etc.)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Autoorganizado / autogestionado, sin roles asignados externamente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Negocia los compromisos con el Product Owner, de un Sprint a la vez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autonomía con respecto a la forma de lograr sus compromisos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Intensamente colaborativo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mayor probabilidad de éxito al encontrarse establecido en un mismo lugar, sobre todo para los primeros Sprint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más éxito si el involucramiento con el equipo es a largo plazo y full-time. Scrum promueve evitar el traslado de personas o dividirlas entre otros equipos.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 o menos miembros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un papel de liderazgo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ge3681fd6ca_0_569"/>
          <p:cNvSpPr/>
          <p:nvPr/>
        </p:nvSpPr>
        <p:spPr>
          <a:xfrm>
            <a:off x="7552944" y="2"/>
            <a:ext cx="463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75" name="Google Shape;375;ge3681fd6ca_0_569"/>
          <p:cNvPicPr preferRelativeResize="0"/>
          <p:nvPr/>
        </p:nvPicPr>
        <p:blipFill rotWithShape="1">
          <a:blip r:embed="rId1"/>
          <a:srcRect l="7918"/>
          <a:stretch>
            <a:fillRect/>
          </a:stretch>
        </p:blipFill>
        <p:spPr>
          <a:xfrm>
            <a:off x="8193023" y="640082"/>
            <a:ext cx="3359313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7"/>
          <p:cNvSpPr/>
          <p:nvPr/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4" name="Google Shape;984;p27"/>
          <p:cNvSpPr txBox="1"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 panose="020F0502020204030204"/>
              <a:buNone/>
            </a:pPr>
            <a:r>
              <a:rPr lang="en-GB">
                <a:solidFill>
                  <a:schemeClr val="lt1"/>
                </a:solidFill>
              </a:rPr>
              <a:t>Definition of Done (DoD)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85" name="Google Shape;985;p27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86" name="Google Shape;986;p27"/>
          <p:cNvPicPr preferRelativeResize="0"/>
          <p:nvPr/>
        </p:nvPicPr>
        <p:blipFill rotWithShape="1">
          <a:blip r:embed="rId1"/>
          <a:srcRect r="-2" b="5378"/>
          <a:stretch>
            <a:fillRect/>
          </a:stretch>
        </p:blipFill>
        <p:spPr>
          <a:xfrm>
            <a:off x="1155556" y="637762"/>
            <a:ext cx="9889765" cy="3579308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27"/>
          <p:cNvSpPr/>
          <p:nvPr/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8" name="Google Shape;988;p27"/>
          <p:cNvSpPr txBox="1">
            <a:spLocks noGrp="1"/>
          </p:cNvSpPr>
          <p:nvPr>
            <p:ph type="body" idx="1"/>
          </p:nvPr>
        </p:nvSpPr>
        <p:spPr>
          <a:xfrm>
            <a:off x="6725771" y="4854832"/>
            <a:ext cx="4310672" cy="146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Todo lo que convierta un Item del Backlog (PBIs) en producto incremental</a:t>
            </a:r>
            <a:endParaRPr lang="en-GB"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Done= entrega al cliente</a:t>
            </a:r>
            <a:endParaRPr lang="en-GB"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Criterios de aceptación gestionados por el PO y definidos por los clientes y usuarios</a:t>
            </a:r>
            <a:endParaRPr lang="en-GB"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Ejemplos de criterios de aceptación</a:t>
            </a:r>
            <a:endParaRPr lang="en-GB"/>
          </a:p>
        </p:txBody>
      </p:sp>
      <p:grpSp>
        <p:nvGrpSpPr>
          <p:cNvPr id="994" name="Google Shape;994;p28"/>
          <p:cNvGrpSpPr/>
          <p:nvPr/>
        </p:nvGrpSpPr>
        <p:grpSpPr>
          <a:xfrm>
            <a:off x="1483112" y="2085278"/>
            <a:ext cx="9300117" cy="4407596"/>
            <a:chOff x="0" y="0"/>
            <a:chExt cx="9300117" cy="4407596"/>
          </a:xfrm>
        </p:grpSpPr>
        <p:sp>
          <p:nvSpPr>
            <p:cNvPr id="995" name="Google Shape;995;p28"/>
            <p:cNvSpPr/>
            <p:nvPr/>
          </p:nvSpPr>
          <p:spPr>
            <a:xfrm>
              <a:off x="0" y="0"/>
              <a:ext cx="9300117" cy="1983418"/>
            </a:xfrm>
            <a:prstGeom prst="roundRect">
              <a:avLst>
                <a:gd name="adj" fmla="val 10000"/>
              </a:avLst>
            </a:prstGeom>
            <a:solidFill>
              <a:srgbClr val="CCD3EA">
                <a:alpha val="89411"/>
              </a:srgbClr>
            </a:solidFill>
            <a:ln w="12700" cap="flat" cmpd="sng">
              <a:solidFill>
                <a:srgbClr val="CCD3EA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280070" y="264455"/>
              <a:ext cx="4161893" cy="1454507"/>
            </a:xfrm>
            <a:prstGeom prst="roundRect">
              <a:avLst>
                <a:gd name="adj" fmla="val 10000"/>
              </a:avLst>
            </a:prstGeom>
            <a:blipFill rotWithShape="1">
              <a:blip r:embed="rId1"/>
              <a:stretch>
                <a:fillRect l="-8998" r="-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8"/>
            <p:cNvSpPr/>
            <p:nvPr/>
          </p:nvSpPr>
          <p:spPr>
            <a:xfrm rot="10800000">
              <a:off x="280070" y="1983418"/>
              <a:ext cx="4161893" cy="242417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8"/>
            <p:cNvSpPr txBox="1"/>
            <p:nvPr/>
          </p:nvSpPr>
          <p:spPr>
            <a:xfrm>
              <a:off x="354622" y="1983418"/>
              <a:ext cx="4012789" cy="234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Defined coding standards (like identified in tools – FxCop etc)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Test- Driven Development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Unit Test Coverage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Maintainability Index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No Defects/Known Defects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Technical Debt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Design Principles etc.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4858153" y="264455"/>
              <a:ext cx="4161893" cy="1454507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 l="-8998" r="-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8"/>
            <p:cNvSpPr/>
            <p:nvPr/>
          </p:nvSpPr>
          <p:spPr>
            <a:xfrm rot="10800000">
              <a:off x="4858153" y="1983418"/>
              <a:ext cx="4161893" cy="242417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8"/>
            <p:cNvSpPr txBox="1"/>
            <p:nvPr/>
          </p:nvSpPr>
          <p:spPr>
            <a:xfrm>
              <a:off x="4932705" y="1983418"/>
              <a:ext cx="4012789" cy="234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Availability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Maintainability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Performance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Reliability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Scalability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Security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Usability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Compliance/Regulatory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 panose="020B0604020202020204"/>
                <a:buNone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Legal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Ejemplos: </a:t>
            </a:r>
            <a:endParaRPr lang="en-GB"/>
          </a:p>
        </p:txBody>
      </p:sp>
      <p:pic>
        <p:nvPicPr>
          <p:cNvPr id="1007" name="Google Shape;1007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2851422" y="1690688"/>
            <a:ext cx="618935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0"/>
          <p:cNvSpPr txBox="1">
            <a:spLocks noGrp="1"/>
          </p:cNvSpPr>
          <p:nvPr>
            <p:ph type="title"/>
          </p:nvPr>
        </p:nvSpPr>
        <p:spPr>
          <a:xfrm>
            <a:off x="990600" y="4642583"/>
            <a:ext cx="10210800" cy="10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</a:pPr>
            <a:r>
              <a:rPr lang="en-GB" sz="6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Ejemplos:</a:t>
            </a:r>
            <a:endParaRPr lang="en-GB" sz="60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13" name="Google Shape;1013;p30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4478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14" name="Google Shape;1014;p30"/>
          <p:cNvSpPr/>
          <p:nvPr/>
        </p:nvSpPr>
        <p:spPr>
          <a:xfrm>
            <a:off x="321564" y="320843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15" name="Google Shape;1015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r="10636" b="3"/>
          <a:stretch>
            <a:fillRect/>
          </a:stretch>
        </p:blipFill>
        <p:spPr>
          <a:xfrm>
            <a:off x="641604" y="640080"/>
            <a:ext cx="5276732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30"/>
          <p:cNvPicPr preferRelativeResize="0"/>
          <p:nvPr/>
        </p:nvPicPr>
        <p:blipFill rotWithShape="1">
          <a:blip r:embed="rId2"/>
          <a:srcRect l="5609" r="4624" b="2"/>
          <a:stretch>
            <a:fillRect/>
          </a:stretch>
        </p:blipFill>
        <p:spPr>
          <a:xfrm>
            <a:off x="6273664" y="640080"/>
            <a:ext cx="5276732" cy="329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2" name="Google Shape;1022;p31"/>
          <p:cNvSpPr/>
          <p:nvPr/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3" name="Google Shape;1023;p31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24" name="Google Shape;1024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r="-1" b="6801"/>
          <a:stretch>
            <a:fillRect/>
          </a:stretch>
        </p:blipFill>
        <p:spPr>
          <a:xfrm>
            <a:off x="603504" y="-1"/>
            <a:ext cx="115884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2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FFFFFF"/>
                </a:solidFill>
              </a:rPr>
              <a:t>Scrum desde el punto de vista del Product Owner</a:t>
            </a:r>
            <a:endParaRPr lang="en-GB" sz="3600">
              <a:solidFill>
                <a:srgbClr val="FFFFFF"/>
              </a:solidFill>
            </a:endParaRPr>
          </a:p>
        </p:txBody>
      </p:sp>
      <p:pic>
        <p:nvPicPr>
          <p:cNvPr id="1031" name="Google Shape;1031;p32">
            <a:hlinkClick r:id="rId1"/>
          </p:cNvPr>
          <p:cNvPicPr preferRelativeResize="0"/>
          <p:nvPr/>
        </p:nvPicPr>
        <p:blipFill rotWithShape="1">
          <a:blip r:embed="rId2"/>
          <a:srcRect r="3911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7" name="Google Shape;1037;p33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038" name="Google Shape;1038;p33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039" name="Google Shape;1039;p33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41" name="Google Shape;1041;p33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 panose="020F0502020204030204"/>
              <a:buNone/>
            </a:pPr>
            <a:r>
              <a:rPr lang="en-GB" sz="7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Development team</a:t>
            </a:r>
            <a:endParaRPr lang="en-GB" sz="7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2" name="Google Shape;1042;p33"/>
          <p:cNvPicPr preferRelativeResize="0"/>
          <p:nvPr/>
        </p:nvPicPr>
        <p:blipFill rotWithShape="1">
          <a:blip r:embed="rId1"/>
          <a:srcRect l="7919" r="-2" b="-2"/>
          <a:stretch>
            <a:fillRect/>
          </a:stretch>
        </p:blipFill>
        <p:spPr>
          <a:xfrm>
            <a:off x="8566585" y="1558636"/>
            <a:ext cx="3020943" cy="5016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/>
          <p:nvPr/>
        </p:nvSpPr>
        <p:spPr>
          <a:xfrm>
            <a:off x="648929" y="629266"/>
            <a:ext cx="6586491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 panose="020F0502020204030204"/>
              <a:buNone/>
              <a:defRPr/>
            </a:pPr>
            <a:r>
              <a:rPr kumimoji="0" lang="en-GB" sz="44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SDT=Development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8" name="Google Shape;1048;p34"/>
          <p:cNvSpPr txBox="1"/>
          <p:nvPr/>
        </p:nvSpPr>
        <p:spPr>
          <a:xfrm>
            <a:off x="648930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Multifuncional (incluye miembros con habilidades de testing y a menudo otros no llamados tradicionalmente desarrolladores: analistas de negocio, expertos de dominio, etc.)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Autoorganizado / autogestionado, sin roles asignados externamente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Negocia los compromisos con el Product Owner, de un Sprint a la vez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autonomía con respecto a la forma de lograr sus compromisos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Intensamente colaborativo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mayor probabilidad de éxito al encontrarse establecido en un mismo lugar, sobre todo para los primeros Sprint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más éxito si el involucramiento con el equipo es a largo plazo y full-time. Scrum promueve evitar el traslado de personas o dividirlas entre otros equipos.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 ± 2 miembros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/>
              <a:buChar char="•"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Tiene un papel de liderazgo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9" name="Google Shape;1049;p34"/>
          <p:cNvSpPr/>
          <p:nvPr/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50" name="Google Shape;1050;p34"/>
          <p:cNvPicPr preferRelativeResize="0"/>
          <p:nvPr/>
        </p:nvPicPr>
        <p:blipFill rotWithShape="1">
          <a:blip r:embed="rId1"/>
          <a:srcRect l="7919" r="-2" b="-2"/>
          <a:stretch>
            <a:fillRect/>
          </a:stretch>
        </p:blipFill>
        <p:spPr>
          <a:xfrm>
            <a:off x="8193023" y="640082"/>
            <a:ext cx="3359313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1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1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10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10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0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10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10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0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10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10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</a:p>
        </p:txBody>
      </p:sp>
      <p:sp>
        <p:nvSpPr>
          <p:cNvPr id="1056" name="Google Shape;1056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1057" name="Google Shape;1057;p3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68823" y="365125"/>
            <a:ext cx="11254354" cy="606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</a:p>
        </p:txBody>
      </p:sp>
      <p:sp>
        <p:nvSpPr>
          <p:cNvPr id="1063" name="Google Shape;1063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1064" name="Google Shape;1064;p3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68147" y="218940"/>
            <a:ext cx="11287233" cy="632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3681fd6ca_0_5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81" name="Google Shape;381;ge3681fd6ca_0_576"/>
          <p:cNvPicPr preferRelativeResize="0"/>
          <p:nvPr/>
        </p:nvPicPr>
        <p:blipFill rotWithShape="1">
          <a:blip r:embed="rId1"/>
          <a:srcRect t="19540" b="28858"/>
          <a:stretch>
            <a:fillRect/>
          </a:stretch>
        </p:blipFill>
        <p:spPr>
          <a:xfrm>
            <a:off x="4283902" y="10"/>
            <a:ext cx="7908098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e3681fd6ca_0_5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0C0C"/>
              </a:gs>
              <a:gs pos="36000">
                <a:srgbClr val="0C0C0C"/>
              </a:gs>
              <a:gs pos="81000">
                <a:srgbClr val="0C0C0C">
                  <a:alpha val="0"/>
                </a:srgbClr>
              </a:gs>
              <a:gs pos="100000">
                <a:srgbClr val="0C0C0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3" name="Google Shape;383;ge3681fd6ca_0_576"/>
          <p:cNvSpPr txBox="1">
            <a:spLocks noGrp="1"/>
          </p:cNvSpPr>
          <p:nvPr>
            <p:ph type="title"/>
          </p:nvPr>
        </p:nvSpPr>
        <p:spPr>
          <a:xfrm>
            <a:off x="728663" y="1115219"/>
            <a:ext cx="55053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 panose="020F0502020204030204"/>
              <a:buNone/>
            </a:pPr>
            <a:r>
              <a:rPr lang="en-GB" sz="5000">
                <a:solidFill>
                  <a:schemeClr val="lt1"/>
                </a:solidFill>
              </a:rPr>
              <a:t>Habilidades de un Scrum Master</a:t>
            </a:r>
            <a:endParaRPr lang="en-GB" sz="5000">
              <a:solidFill>
                <a:schemeClr val="lt1"/>
              </a:solidFill>
            </a:endParaRPr>
          </a:p>
        </p:txBody>
      </p:sp>
      <p:cxnSp>
        <p:nvCxnSpPr>
          <p:cNvPr id="384" name="Google Shape;384;ge3681fd6ca_0_576"/>
          <p:cNvCxnSpPr/>
          <p:nvPr/>
        </p:nvCxnSpPr>
        <p:spPr>
          <a:xfrm rot="10800000">
            <a:off x="128504" y="3681408"/>
            <a:ext cx="119349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</a:p>
        </p:txBody>
      </p:sp>
      <p:sp>
        <p:nvSpPr>
          <p:cNvPr id="1070" name="Google Shape;107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1071" name="Google Shape;1071;p3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38187" y="395287"/>
            <a:ext cx="10715625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38" descr="pathAGILE.pdf - Adobe Reader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30932" t="12324" r="28328" b="2286"/>
          <a:stretch>
            <a:fillRect/>
          </a:stretch>
        </p:blipFill>
        <p:spPr>
          <a:xfrm>
            <a:off x="4450080" y="1"/>
            <a:ext cx="5413248" cy="67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38"/>
          <p:cNvSpPr txBox="1">
            <a:spLocks noGrp="1"/>
          </p:cNvSpPr>
          <p:nvPr>
            <p:ph type="title"/>
          </p:nvPr>
        </p:nvSpPr>
        <p:spPr>
          <a:xfrm rot="-5400000">
            <a:off x="-341095" y="2740306"/>
            <a:ext cx="5607758" cy="95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</a:pPr>
            <a:r>
              <a:rPr lang="en-GB" sz="6000"/>
              <a:t>VALOR</a:t>
            </a:r>
            <a:endParaRPr lang="en-GB" sz="6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LEAN, AGILE, SCRUM…</a:t>
            </a:r>
            <a:endParaRPr lang="en-GB"/>
          </a:p>
        </p:txBody>
      </p:sp>
      <p:grpSp>
        <p:nvGrpSpPr>
          <p:cNvPr id="1085" name="Google Shape;1085;p39"/>
          <p:cNvGrpSpPr/>
          <p:nvPr/>
        </p:nvGrpSpPr>
        <p:grpSpPr>
          <a:xfrm>
            <a:off x="3963529" y="1829929"/>
            <a:ext cx="4264941" cy="4264941"/>
            <a:chOff x="1982329" y="1129"/>
            <a:chExt cx="4264941" cy="4264941"/>
          </a:xfrm>
        </p:grpSpPr>
        <p:sp>
          <p:nvSpPr>
            <p:cNvPr id="1086" name="Google Shape;1086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10800000"/>
                <a:gd name="adj2" fmla="val 1620000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5400000"/>
                <a:gd name="adj2" fmla="val 1080000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0"/>
                <a:gd name="adj2" fmla="val 540000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16200000"/>
                <a:gd name="adj2" fmla="val 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3359348" y="1378148"/>
              <a:ext cx="1510903" cy="1510903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9"/>
            <p:cNvSpPr txBox="1"/>
            <p:nvPr/>
          </p:nvSpPr>
          <p:spPr>
            <a:xfrm>
              <a:off x="3580615" y="1599415"/>
              <a:ext cx="1068369" cy="1068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 panose="020F0502020204030204"/>
                <a:buNone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VALOR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3585983" y="1129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9"/>
            <p:cNvSpPr txBox="1"/>
            <p:nvPr/>
          </p:nvSpPr>
          <p:spPr>
            <a:xfrm>
              <a:off x="3740870" y="156016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LEAN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5189638" y="1604783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9"/>
            <p:cNvSpPr txBox="1"/>
            <p:nvPr/>
          </p:nvSpPr>
          <p:spPr>
            <a:xfrm>
              <a:off x="5344525" y="1759670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AGILE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585983" y="3208438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9"/>
            <p:cNvSpPr txBox="1"/>
            <p:nvPr/>
          </p:nvSpPr>
          <p:spPr>
            <a:xfrm>
              <a:off x="3740870" y="3363325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1982329" y="1604783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9" name="Google Shape;1099;p39"/>
            <p:cNvSpPr txBox="1"/>
            <p:nvPr/>
          </p:nvSpPr>
          <p:spPr>
            <a:xfrm>
              <a:off x="2137216" y="1759670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KANBAN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00" name="Google Shape;1100;p39"/>
          <p:cNvSpPr/>
          <p:nvPr/>
        </p:nvSpPr>
        <p:spPr>
          <a:xfrm>
            <a:off x="6278880" y="957634"/>
            <a:ext cx="2036064" cy="573024"/>
          </a:xfrm>
          <a:prstGeom prst="wedgeRectCallout">
            <a:avLst>
              <a:gd name="adj1" fmla="val -54976"/>
              <a:gd name="adj2" fmla="val 164627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Minimizar los riesgos y el desperdicio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1" name="Google Shape;1101;p39"/>
          <p:cNvSpPr/>
          <p:nvPr/>
        </p:nvSpPr>
        <p:spPr>
          <a:xfrm>
            <a:off x="8223504" y="2601531"/>
            <a:ext cx="1859280" cy="573024"/>
          </a:xfrm>
          <a:prstGeom prst="wedgeRectCallout">
            <a:avLst>
              <a:gd name="adj1" fmla="val -77083"/>
              <a:gd name="adj2" fmla="val 166755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Capacidad Flexible y respuesta al cambio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2" name="Google Shape;1102;p39"/>
          <p:cNvSpPr/>
          <p:nvPr/>
        </p:nvSpPr>
        <p:spPr>
          <a:xfrm>
            <a:off x="6861048" y="6010094"/>
            <a:ext cx="1859280" cy="573024"/>
          </a:xfrm>
          <a:prstGeom prst="wedgeRectCallout">
            <a:avLst>
              <a:gd name="adj1" fmla="val -89542"/>
              <a:gd name="adj2" fmla="val -107713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Marco de Trabajo que define roles, prácticas, herramientas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3" name="Google Shape;1103;p39"/>
          <p:cNvSpPr/>
          <p:nvPr/>
        </p:nvSpPr>
        <p:spPr>
          <a:xfrm>
            <a:off x="1749552" y="2438962"/>
            <a:ext cx="2036064" cy="573024"/>
          </a:xfrm>
          <a:prstGeom prst="wedgeRectCallout">
            <a:avLst>
              <a:gd name="adj1" fmla="val 79156"/>
              <a:gd name="adj2" fmla="val 196542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Metodología enfocada en entrega continua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40"/>
          <p:cNvSpPr txBox="1">
            <a:spLocks noGrp="1"/>
          </p:cNvSpPr>
          <p:nvPr>
            <p:ph type="title"/>
          </p:nvPr>
        </p:nvSpPr>
        <p:spPr>
          <a:xfrm>
            <a:off x="1981200" y="233312"/>
            <a:ext cx="8229600" cy="95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Remover el desperdicio</a:t>
            </a:r>
            <a:endParaRPr lang="en-GB"/>
          </a:p>
        </p:txBody>
      </p:sp>
      <p:pic>
        <p:nvPicPr>
          <p:cNvPr id="1110" name="Google Shape;1110;p4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4000" y="1193620"/>
            <a:ext cx="9144000" cy="447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1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1116" name="Google Shape;1116;p41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117" name="Google Shape;1117;p41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41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9" name="Google Shape;1119;p41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41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1" name="Google Shape;1121;p41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41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3" name="Google Shape;1123;p41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41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5" name="Google Shape;1125;p41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41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41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9" name="Google Shape;1129;p41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41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1" name="Google Shape;1131;p41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41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 b="1"/>
              <a:t>Swarming</a:t>
            </a:r>
            <a:endParaRPr lang="en-GB" b="1"/>
          </a:p>
        </p:txBody>
      </p:sp>
      <p:pic>
        <p:nvPicPr>
          <p:cNvPr id="1138" name="Google Shape;1138;p4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20263" y="2556164"/>
            <a:ext cx="11342602" cy="180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9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44" name="Google Shape;1144;p43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FFFFFF"/>
                </a:solidFill>
              </a:rPr>
              <a:t>Swarming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45" name="Google Shape;1145;p43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46" name="Google Shape;1146;p43"/>
          <p:cNvPicPr preferRelativeResize="0"/>
          <p:nvPr/>
        </p:nvPicPr>
        <p:blipFill rotWithShape="1">
          <a:blip r:embed="rId1"/>
          <a:srcRect t="2375" b="3082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4"/>
          <p:cNvSpPr txBox="1">
            <a:spLocks noGrp="1"/>
          </p:cNvSpPr>
          <p:nvPr>
            <p:ph type="title"/>
          </p:nvPr>
        </p:nvSpPr>
        <p:spPr>
          <a:xfrm>
            <a:off x="609600" y="478971"/>
            <a:ext cx="10972800" cy="95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Video Enjambre</a:t>
            </a:r>
            <a:endParaRPr lang="en-GB"/>
          </a:p>
        </p:txBody>
      </p:sp>
      <p:pic>
        <p:nvPicPr>
          <p:cNvPr id="1152" name="Google Shape;1152;p44" title="F1 Top 10 Fastest Pit Stops of 2016 | World Recor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8948" y="1043297"/>
            <a:ext cx="9134104" cy="5137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4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58" name="Google Shape;1158;p45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FFFFFF"/>
                </a:solidFill>
              </a:rPr>
              <a:t>Swarming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59" name="Google Shape;1159;p45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60" name="Google Shape;1160;p45"/>
          <p:cNvPicPr preferRelativeResize="0"/>
          <p:nvPr/>
        </p:nvPicPr>
        <p:blipFill rotWithShape="1">
          <a:blip r:embed="rId1"/>
          <a:srcRect b="4448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46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1166" name="Google Shape;1166;p46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167" name="Google Shape;1167;p46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46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46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46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3" name="Google Shape;1173;p46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6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5" name="Google Shape;1175;p46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6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6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46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6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3681fd6ca_0_584"/>
          <p:cNvSpPr/>
          <p:nvPr/>
        </p:nvSpPr>
        <p:spPr>
          <a:xfrm>
            <a:off x="0" y="0"/>
            <a:ext cx="12189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0" name="Google Shape;390;ge3681fd6ca_0_584"/>
          <p:cNvSpPr/>
          <p:nvPr/>
        </p:nvSpPr>
        <p:spPr>
          <a:xfrm>
            <a:off x="0" y="0"/>
            <a:ext cx="5020800" cy="649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1" name="Google Shape;391;ge3681fd6ca_0_584"/>
          <p:cNvSpPr txBox="1">
            <a:spLocks noGrp="1"/>
          </p:cNvSpPr>
          <p:nvPr>
            <p:ph type="title"/>
          </p:nvPr>
        </p:nvSpPr>
        <p:spPr>
          <a:xfrm>
            <a:off x="594360" y="1209086"/>
            <a:ext cx="3876900" cy="4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 panose="020F0502020204030204"/>
              <a:buNone/>
            </a:pPr>
            <a:r>
              <a:rPr lang="en-GB" sz="5000"/>
              <a:t>Scrum Master no es…</a:t>
            </a:r>
            <a:endParaRPr sz="5000"/>
          </a:p>
        </p:txBody>
      </p:sp>
      <p:grpSp>
        <p:nvGrpSpPr>
          <p:cNvPr id="392" name="Google Shape;392;ge3681fd6ca_0_584"/>
          <p:cNvGrpSpPr/>
          <p:nvPr/>
        </p:nvGrpSpPr>
        <p:grpSpPr>
          <a:xfrm>
            <a:off x="594360" y="73152"/>
            <a:ext cx="1178898" cy="232836"/>
            <a:chOff x="594360" y="73152"/>
            <a:chExt cx="1178898" cy="232836"/>
          </a:xfrm>
        </p:grpSpPr>
        <p:sp>
          <p:nvSpPr>
            <p:cNvPr id="393" name="Google Shape;393;ge3681fd6ca_0_584"/>
            <p:cNvSpPr/>
            <p:nvPr/>
          </p:nvSpPr>
          <p:spPr>
            <a:xfrm>
              <a:off x="109418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ge3681fd6ca_0_584"/>
            <p:cNvSpPr/>
            <p:nvPr/>
          </p:nvSpPr>
          <p:spPr>
            <a:xfrm>
              <a:off x="109418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ge3681fd6ca_0_584"/>
            <p:cNvSpPr/>
            <p:nvPr/>
          </p:nvSpPr>
          <p:spPr>
            <a:xfrm>
              <a:off x="969226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ge3681fd6ca_0_584"/>
            <p:cNvSpPr/>
            <p:nvPr/>
          </p:nvSpPr>
          <p:spPr>
            <a:xfrm>
              <a:off x="969226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ge3681fd6ca_0_584"/>
            <p:cNvSpPr/>
            <p:nvPr/>
          </p:nvSpPr>
          <p:spPr>
            <a:xfrm>
              <a:off x="84427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ge3681fd6ca_0_584"/>
            <p:cNvSpPr/>
            <p:nvPr/>
          </p:nvSpPr>
          <p:spPr>
            <a:xfrm>
              <a:off x="84427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ge3681fd6ca_0_584"/>
            <p:cNvSpPr/>
            <p:nvPr/>
          </p:nvSpPr>
          <p:spPr>
            <a:xfrm>
              <a:off x="719315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ge3681fd6ca_0_584"/>
            <p:cNvSpPr/>
            <p:nvPr/>
          </p:nvSpPr>
          <p:spPr>
            <a:xfrm>
              <a:off x="719315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ge3681fd6ca_0_584"/>
            <p:cNvSpPr/>
            <p:nvPr/>
          </p:nvSpPr>
          <p:spPr>
            <a:xfrm>
              <a:off x="594360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ge3681fd6ca_0_584"/>
            <p:cNvSpPr/>
            <p:nvPr/>
          </p:nvSpPr>
          <p:spPr>
            <a:xfrm>
              <a:off x="594360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ge3681fd6ca_0_584"/>
            <p:cNvSpPr/>
            <p:nvPr/>
          </p:nvSpPr>
          <p:spPr>
            <a:xfrm>
              <a:off x="171895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ge3681fd6ca_0_584"/>
            <p:cNvSpPr/>
            <p:nvPr/>
          </p:nvSpPr>
          <p:spPr>
            <a:xfrm>
              <a:off x="171895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ge3681fd6ca_0_584"/>
            <p:cNvSpPr/>
            <p:nvPr/>
          </p:nvSpPr>
          <p:spPr>
            <a:xfrm>
              <a:off x="1594003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ge3681fd6ca_0_584"/>
            <p:cNvSpPr/>
            <p:nvPr/>
          </p:nvSpPr>
          <p:spPr>
            <a:xfrm>
              <a:off x="1594003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ge3681fd6ca_0_584"/>
            <p:cNvSpPr/>
            <p:nvPr/>
          </p:nvSpPr>
          <p:spPr>
            <a:xfrm>
              <a:off x="146904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ge3681fd6ca_0_584"/>
            <p:cNvSpPr/>
            <p:nvPr/>
          </p:nvSpPr>
          <p:spPr>
            <a:xfrm>
              <a:off x="146904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ge3681fd6ca_0_584"/>
            <p:cNvSpPr/>
            <p:nvPr/>
          </p:nvSpPr>
          <p:spPr>
            <a:xfrm>
              <a:off x="1344092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0" name="Google Shape;410;ge3681fd6ca_0_584"/>
            <p:cNvSpPr/>
            <p:nvPr/>
          </p:nvSpPr>
          <p:spPr>
            <a:xfrm>
              <a:off x="1344092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1" name="Google Shape;411;ge3681fd6ca_0_584"/>
            <p:cNvSpPr/>
            <p:nvPr/>
          </p:nvSpPr>
          <p:spPr>
            <a:xfrm>
              <a:off x="1219137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ge3681fd6ca_0_584"/>
            <p:cNvSpPr/>
            <p:nvPr/>
          </p:nvSpPr>
          <p:spPr>
            <a:xfrm>
              <a:off x="1219137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13" name="Google Shape;413;ge3681fd6ca_0_584"/>
          <p:cNvSpPr/>
          <p:nvPr/>
        </p:nvSpPr>
        <p:spPr>
          <a:xfrm>
            <a:off x="0" y="6501384"/>
            <a:ext cx="12192000" cy="3567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14" name="Google Shape;414;ge3681fd6ca_0_584"/>
          <p:cNvGrpSpPr/>
          <p:nvPr/>
        </p:nvGrpSpPr>
        <p:grpSpPr>
          <a:xfrm>
            <a:off x="5865486" y="460188"/>
            <a:ext cx="5615070" cy="5690721"/>
            <a:chOff x="251070" y="2988"/>
            <a:chExt cx="5615070" cy="5690721"/>
          </a:xfrm>
        </p:grpSpPr>
        <p:sp>
          <p:nvSpPr>
            <p:cNvPr id="415" name="Google Shape;415;ge3681fd6ca_0_584"/>
            <p:cNvSpPr/>
            <p:nvPr/>
          </p:nvSpPr>
          <p:spPr>
            <a:xfrm>
              <a:off x="2767295" y="712675"/>
              <a:ext cx="5484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ge3681fd6ca_0_584"/>
            <p:cNvSpPr txBox="1"/>
            <p:nvPr/>
          </p:nvSpPr>
          <p:spPr>
            <a:xfrm>
              <a:off x="3027089" y="755499"/>
              <a:ext cx="29100" cy="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 panose="020F0502020204030204"/>
                <a:buNone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ge3681fd6ca_0_584"/>
            <p:cNvSpPr/>
            <p:nvPr/>
          </p:nvSpPr>
          <p:spPr>
            <a:xfrm>
              <a:off x="251070" y="2988"/>
              <a:ext cx="2517900" cy="15108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ge3681fd6ca_0_584"/>
            <p:cNvSpPr txBox="1"/>
            <p:nvPr/>
          </p:nvSpPr>
          <p:spPr>
            <a:xfrm>
              <a:off x="251070" y="2988"/>
              <a:ext cx="2517900" cy="15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Un equipo o Project Manager o Funtional Manager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ge3681fd6ca_0_584"/>
            <p:cNvSpPr/>
            <p:nvPr/>
          </p:nvSpPr>
          <p:spPr>
            <a:xfrm>
              <a:off x="1510082" y="1512002"/>
              <a:ext cx="3097200" cy="54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741"/>
                  </a:lnTo>
                  <a:lnTo>
                    <a:pt x="0" y="63741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ge3681fd6ca_0_584"/>
            <p:cNvSpPr txBox="1"/>
            <p:nvPr/>
          </p:nvSpPr>
          <p:spPr>
            <a:xfrm>
              <a:off x="2979896" y="1783380"/>
              <a:ext cx="157500" cy="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 panose="020F0502020204030204"/>
                <a:buNone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ge3681fd6ca_0_584"/>
            <p:cNvSpPr/>
            <p:nvPr/>
          </p:nvSpPr>
          <p:spPr>
            <a:xfrm>
              <a:off x="3348240" y="2988"/>
              <a:ext cx="2517900" cy="15108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ge3681fd6ca_0_584"/>
            <p:cNvSpPr txBox="1"/>
            <p:nvPr/>
          </p:nvSpPr>
          <p:spPr>
            <a:xfrm>
              <a:off x="3348240" y="2988"/>
              <a:ext cx="2517900" cy="15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Alguien con autoridad sobre el equipo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ge3681fd6ca_0_584"/>
            <p:cNvSpPr/>
            <p:nvPr/>
          </p:nvSpPr>
          <p:spPr>
            <a:xfrm>
              <a:off x="2767295" y="2802635"/>
              <a:ext cx="5484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ge3681fd6ca_0_584"/>
            <p:cNvSpPr txBox="1"/>
            <p:nvPr/>
          </p:nvSpPr>
          <p:spPr>
            <a:xfrm>
              <a:off x="3027089" y="2845460"/>
              <a:ext cx="29100" cy="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 panose="020F0502020204030204"/>
                <a:buNone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ge3681fd6ca_0_584"/>
            <p:cNvSpPr/>
            <p:nvPr/>
          </p:nvSpPr>
          <p:spPr>
            <a:xfrm>
              <a:off x="251070" y="2092948"/>
              <a:ext cx="2517900" cy="15108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ge3681fd6ca_0_584"/>
            <p:cNvSpPr txBox="1"/>
            <p:nvPr/>
          </p:nvSpPr>
          <p:spPr>
            <a:xfrm>
              <a:off x="251070" y="2092948"/>
              <a:ext cx="2517900" cy="15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Un Líder de equipo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ge3681fd6ca_0_584"/>
            <p:cNvSpPr/>
            <p:nvPr/>
          </p:nvSpPr>
          <p:spPr>
            <a:xfrm>
              <a:off x="1510082" y="3601963"/>
              <a:ext cx="3097200" cy="54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741"/>
                  </a:lnTo>
                  <a:lnTo>
                    <a:pt x="0" y="63741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ge3681fd6ca_0_584"/>
            <p:cNvSpPr txBox="1"/>
            <p:nvPr/>
          </p:nvSpPr>
          <p:spPr>
            <a:xfrm>
              <a:off x="2979896" y="3873340"/>
              <a:ext cx="157500" cy="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 panose="020F0502020204030204"/>
                <a:buNone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9" name="Google Shape;429;ge3681fd6ca_0_584"/>
            <p:cNvSpPr/>
            <p:nvPr/>
          </p:nvSpPr>
          <p:spPr>
            <a:xfrm>
              <a:off x="3348240" y="2092948"/>
              <a:ext cx="2517900" cy="15108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ge3681fd6ca_0_584"/>
            <p:cNvSpPr txBox="1"/>
            <p:nvPr/>
          </p:nvSpPr>
          <p:spPr>
            <a:xfrm>
              <a:off x="3348240" y="2092948"/>
              <a:ext cx="2517900" cy="15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Un rol fácil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1" name="Google Shape;431;ge3681fd6ca_0_584"/>
            <p:cNvSpPr/>
            <p:nvPr/>
          </p:nvSpPr>
          <p:spPr>
            <a:xfrm>
              <a:off x="2767295" y="4892596"/>
              <a:ext cx="5484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ge3681fd6ca_0_584"/>
            <p:cNvSpPr txBox="1"/>
            <p:nvPr/>
          </p:nvSpPr>
          <p:spPr>
            <a:xfrm>
              <a:off x="3027089" y="4935420"/>
              <a:ext cx="29100" cy="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 panose="020F0502020204030204"/>
                <a:buNone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3" name="Google Shape;433;ge3681fd6ca_0_584"/>
            <p:cNvSpPr/>
            <p:nvPr/>
          </p:nvSpPr>
          <p:spPr>
            <a:xfrm>
              <a:off x="251070" y="4182909"/>
              <a:ext cx="2517900" cy="151080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ge3681fd6ca_0_584"/>
            <p:cNvSpPr txBox="1"/>
            <p:nvPr/>
          </p:nvSpPr>
          <p:spPr>
            <a:xfrm>
              <a:off x="251070" y="4182909"/>
              <a:ext cx="2517900" cy="15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Necesariamente un miembro del equipo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435;ge3681fd6ca_0_584"/>
            <p:cNvSpPr/>
            <p:nvPr/>
          </p:nvSpPr>
          <p:spPr>
            <a:xfrm>
              <a:off x="3348240" y="4182909"/>
              <a:ext cx="2517900" cy="15108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ge3681fd6ca_0_584"/>
            <p:cNvSpPr txBox="1"/>
            <p:nvPr/>
          </p:nvSpPr>
          <p:spPr>
            <a:xfrm>
              <a:off x="3348240" y="4182909"/>
              <a:ext cx="2517900" cy="15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Necesariamente la persona más experimentado del equipo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3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88" name="Google Shape;1188;p47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FFFFFF"/>
                </a:solidFill>
              </a:rPr>
              <a:t>T-shape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89" name="Google Shape;1189;p47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90" name="Google Shape;1190;p47"/>
          <p:cNvPicPr preferRelativeResize="0"/>
          <p:nvPr/>
        </p:nvPicPr>
        <p:blipFill rotWithShape="1">
          <a:blip r:embed="rId1"/>
          <a:srcRect r="5399" b="-2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6" name="Google Shape;1196;p48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FFFFFF"/>
                </a:solidFill>
              </a:rPr>
              <a:t>T-Shape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97" name="Google Shape;1197;p48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98" name="Google Shape;1198;p48"/>
          <p:cNvPicPr preferRelativeResize="0"/>
          <p:nvPr/>
        </p:nvPicPr>
        <p:blipFill rotWithShape="1">
          <a:blip r:embed="rId1"/>
          <a:srcRect b="922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9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04" name="Google Shape;1204;p49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05" name="Google Shape;1205;p49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9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49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49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9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49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9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49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49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50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 panose="020F0502020204030204"/>
              <a:buNone/>
            </a:pPr>
            <a:r>
              <a:rPr lang="en-GB" sz="3200"/>
              <a:t>Velocity Chart</a:t>
            </a:r>
            <a:endParaRPr lang="en-GB" sz="3200"/>
          </a:p>
        </p:txBody>
      </p:sp>
      <p:pic>
        <p:nvPicPr>
          <p:cNvPr id="1226" name="Google Shape;1226;p50"/>
          <p:cNvPicPr preferRelativeResize="0"/>
          <p:nvPr/>
        </p:nvPicPr>
        <p:blipFill rotWithShape="1">
          <a:blip r:embed="rId1"/>
          <a:srcRect t="5440" r="1" b="16105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51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 panose="020F0502020204030204"/>
              <a:buNone/>
            </a:pPr>
            <a:r>
              <a:rPr lang="en-GB" sz="3200"/>
              <a:t>Product backlog ítems ready</a:t>
            </a:r>
            <a:endParaRPr sz="3200"/>
          </a:p>
        </p:txBody>
      </p:sp>
      <p:pic>
        <p:nvPicPr>
          <p:cNvPr id="1232" name="Google Shape;1232;p51"/>
          <p:cNvPicPr preferRelativeResize="0"/>
          <p:nvPr/>
        </p:nvPicPr>
        <p:blipFill rotWithShape="1">
          <a:blip r:embed="rId1"/>
          <a:srcRect t="8364" r="1" b="7204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52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38" name="Google Shape;1238;p52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39" name="Google Shape;1239;p52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52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52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52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52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8" name="Google Shape;1248;p52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0" name="Google Shape;1250;p52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2" name="Google Shape;1252;p52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  the team?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4" name="Google Shape;1254;p52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 panose="020F0502020204030204"/>
                <a:buNone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5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806825" y="916100"/>
            <a:ext cx="7411899" cy="51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54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65" name="Google Shape;1265;p54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66" name="Google Shape;1266;p54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54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8" name="Google Shape;1268;p54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54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0" name="Google Shape;1270;p54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54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2" name="Google Shape;1272;p54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54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4" name="Google Shape;1274;p54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54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6" name="Google Shape;1276;p54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54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8" name="Google Shape;1278;p54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54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0" name="Google Shape;1280;p54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54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f6c9ba7cbc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288" name="Google Shape;1288;gf6c9ba7cbc_0_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232400" y="0"/>
            <a:ext cx="10121398" cy="64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56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94" name="Google Shape;1294;p56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95" name="Google Shape;1295;p56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56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7" name="Google Shape;1297;p56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56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9" name="Google Shape;1299;p56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56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1" name="Google Shape;1301;p56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56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3" name="Google Shape;1303;p56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56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5" name="Google Shape;1305;p56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56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7" name="Google Shape;1307;p56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56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9" name="Google Shape;1309;p56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56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e3681fd6ca_0_6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2" name="Google Shape;442;ge3681fd6ca_0_635"/>
          <p:cNvSpPr txBox="1">
            <a:spLocks noGrp="1"/>
          </p:cNvSpPr>
          <p:nvPr>
            <p:ph type="title"/>
          </p:nvPr>
        </p:nvSpPr>
        <p:spPr>
          <a:xfrm>
            <a:off x="838199" y="4428000"/>
            <a:ext cx="6143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Calibri" panose="020F0502020204030204"/>
              <a:buNone/>
            </a:pPr>
            <a:r>
              <a:rPr lang="en-GB" sz="5600">
                <a:solidFill>
                  <a:schemeClr val="lt1"/>
                </a:solidFill>
              </a:rPr>
              <a:t>Scrum Master</a:t>
            </a:r>
            <a:endParaRPr lang="en-GB" sz="5600">
              <a:solidFill>
                <a:schemeClr val="lt1"/>
              </a:solidFill>
            </a:endParaRPr>
          </a:p>
        </p:txBody>
      </p:sp>
      <p:pic>
        <p:nvPicPr>
          <p:cNvPr id="443" name="Google Shape;443;ge3681fd6ca_0_6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t="17074" b="17557"/>
          <a:stretch>
            <a:fillRect/>
          </a:stretch>
        </p:blipFill>
        <p:spPr>
          <a:xfrm>
            <a:off x="20" y="-1"/>
            <a:ext cx="12192000" cy="398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ge3681fd6ca_0_635"/>
          <p:cNvGrpSpPr/>
          <p:nvPr/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45" name="Google Shape;445;ge3681fd6ca_0_635"/>
            <p:cNvSpPr/>
            <p:nvPr/>
          </p:nvSpPr>
          <p:spPr>
            <a:xfrm>
              <a:off x="0" y="2959818"/>
              <a:ext cx="12192000" cy="757168"/>
            </a:xfrm>
            <a:custGeom>
              <a:avLst/>
              <a:gdLst/>
              <a:ahLst/>
              <a:cxnLst/>
              <a:rect l="l" t="t" r="r" b="b"/>
              <a:pathLst>
                <a:path w="12192000" h="757168" extrusionOk="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5400000" algn="t" rotWithShape="0">
                <a:srgbClr val="000000">
                  <a:alpha val="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6" name="Google Shape;446;ge3681fd6ca_0_635"/>
            <p:cNvSpPr/>
            <p:nvPr/>
          </p:nvSpPr>
          <p:spPr>
            <a:xfrm>
              <a:off x="0" y="2959818"/>
              <a:ext cx="12192000" cy="757168"/>
            </a:xfrm>
            <a:custGeom>
              <a:avLst/>
              <a:gdLst/>
              <a:ahLst/>
              <a:cxnLst/>
              <a:rect l="l" t="t" r="r" b="b"/>
              <a:pathLst>
                <a:path w="12192000" h="757168" extrusionOk="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 rotWithShape="1">
              <a:blip r:embed="rId2">
                <a:alphaModFix amt="57000"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57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16" name="Google Shape;1316;p5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>
              <a:alpha val="5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17" name="Google Shape;1317;p57"/>
          <p:cNvGrpSpPr/>
          <p:nvPr/>
        </p:nvGrpSpPr>
        <p:grpSpPr>
          <a:xfrm>
            <a:off x="1" y="2075420"/>
            <a:ext cx="12396066" cy="4440643"/>
            <a:chOff x="1" y="2075420"/>
            <a:chExt cx="12396066" cy="4440643"/>
          </a:xfrm>
        </p:grpSpPr>
        <p:sp>
          <p:nvSpPr>
            <p:cNvPr id="1318" name="Google Shape;1318;p57"/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9" name="Google Shape;1319;p57"/>
            <p:cNvSpPr/>
            <p:nvPr/>
          </p:nvSpPr>
          <p:spPr>
            <a:xfrm rot="-5400000">
              <a:off x="10435065" y="4048931"/>
              <a:ext cx="1381607" cy="1381607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20000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0" name="Google Shape;1320;p57"/>
            <p:cNvSpPr/>
            <p:nvPr/>
          </p:nvSpPr>
          <p:spPr>
            <a:xfrm rot="-54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rgbClr val="323F4F">
                    <a:alpha val="20000"/>
                  </a:srgbClr>
                </a:gs>
                <a:gs pos="100000">
                  <a:srgbClr val="222A35">
                    <a:alpha val="941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1" name="Google Shape;1321;p57"/>
            <p:cNvSpPr/>
            <p:nvPr/>
          </p:nvSpPr>
          <p:spPr>
            <a:xfrm rot="-90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rgbClr val="323F4F">
                    <a:alpha val="9411"/>
                  </a:srgbClr>
                </a:gs>
                <a:gs pos="100000">
                  <a:srgbClr val="323F4F">
                    <a:alpha val="2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2" name="Google Shape;1322;p57"/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20000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3" name="Google Shape;1323;p57"/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4" name="Google Shape;1324;p57"/>
          <p:cNvSpPr/>
          <p:nvPr/>
        </p:nvSpPr>
        <p:spPr>
          <a:xfrm rot="-5400000">
            <a:off x="10438146" y="1042605"/>
            <a:ext cx="2796461" cy="711252"/>
          </a:xfrm>
          <a:prstGeom prst="rect">
            <a:avLst/>
          </a:prstGeom>
          <a:gradFill>
            <a:gsLst>
              <a:gs pos="0">
                <a:srgbClr val="ACB8CA">
                  <a:alpha val="0"/>
                </a:srgbClr>
              </a:gs>
              <a:gs pos="100000">
                <a:srgbClr val="323F4F">
                  <a:alpha val="9411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25" name="Google Shape;1325;p57"/>
          <p:cNvGrpSpPr/>
          <p:nvPr/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326" name="Google Shape;1326;p57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27" name="Google Shape;1327;p57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28" name="Google Shape;1328;p57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29" name="Google Shape;1329;p57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1330" name="Google Shape;1330;p57"/>
          <p:cNvSpPr txBox="1">
            <a:spLocks noGrp="1"/>
          </p:cNvSpPr>
          <p:nvPr>
            <p:ph type="title"/>
          </p:nvPr>
        </p:nvSpPr>
        <p:spPr>
          <a:xfrm>
            <a:off x="5384750" y="609600"/>
            <a:ext cx="6095998" cy="281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 panose="020F0502020204030204"/>
              <a:buNone/>
            </a:pPr>
            <a:r>
              <a:rPr lang="en-GB" sz="4800">
                <a:solidFill>
                  <a:schemeClr val="lt1"/>
                </a:solidFill>
              </a:rPr>
              <a:t>Clean Code</a:t>
            </a:r>
            <a:endParaRPr lang="en-GB" sz="4800">
              <a:solidFill>
                <a:schemeClr val="lt1"/>
              </a:solidFill>
            </a:endParaRPr>
          </a:p>
        </p:txBody>
      </p:sp>
      <p:sp>
        <p:nvSpPr>
          <p:cNvPr id="1331" name="Google Shape;1331;p57"/>
          <p:cNvSpPr/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>
            <a:gsLst>
              <a:gs pos="0">
                <a:srgbClr val="222A35">
                  <a:alpha val="9411"/>
                </a:srgbClr>
              </a:gs>
              <a:gs pos="10000">
                <a:srgbClr val="222A35">
                  <a:alpha val="9411"/>
                </a:srgbClr>
              </a:gs>
              <a:gs pos="100000">
                <a:srgbClr val="8296B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32" name="Google Shape;1332;p57"/>
          <p:cNvGrpSpPr/>
          <p:nvPr/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333" name="Google Shape;1333;p57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34" name="Google Shape;1334;p57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35" name="Google Shape;1335;p57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36" name="Google Shape;1336;p57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1337" name="Google Shape;1337;p57"/>
          <p:cNvPicPr preferRelativeResize="0"/>
          <p:nvPr/>
        </p:nvPicPr>
        <p:blipFill rotWithShape="1">
          <a:blip r:embed="rId1"/>
          <a:srcRect t="9133" r="-3" b="3509"/>
          <a:stretch>
            <a:fillRect/>
          </a:stretch>
        </p:blipFill>
        <p:spPr>
          <a:xfrm>
            <a:off x="535164" y="706170"/>
            <a:ext cx="4492357" cy="5431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57"/>
          <p:cNvGrpSpPr/>
          <p:nvPr/>
        </p:nvGrpSpPr>
        <p:grpSpPr>
          <a:xfrm rot="-5400000">
            <a:off x="447040" y="850149"/>
            <a:ext cx="304800" cy="429768"/>
            <a:chOff x="215328" y="-46937"/>
            <a:chExt cx="304800" cy="2773841"/>
          </a:xfrm>
        </p:grpSpPr>
        <p:cxnSp>
          <p:nvCxnSpPr>
            <p:cNvPr id="1339" name="Google Shape;1339;p57"/>
            <p:cNvCxnSpPr/>
            <p:nvPr/>
          </p:nvCxnSpPr>
          <p:spPr>
            <a:xfrm>
              <a:off x="2153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0" name="Google Shape;1340;p57"/>
            <p:cNvCxnSpPr/>
            <p:nvPr/>
          </p:nvCxnSpPr>
          <p:spPr>
            <a:xfrm>
              <a:off x="3169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1" name="Google Shape;1341;p57"/>
            <p:cNvCxnSpPr/>
            <p:nvPr/>
          </p:nvCxnSpPr>
          <p:spPr>
            <a:xfrm>
              <a:off x="4185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2" name="Google Shape;1342;p57"/>
            <p:cNvCxnSpPr/>
            <p:nvPr/>
          </p:nvCxnSpPr>
          <p:spPr>
            <a:xfrm>
              <a:off x="5201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8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348" name="Google Shape;1348;p58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349" name="Google Shape;1349;p58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58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1" name="Google Shape;1351;p58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58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3" name="Google Shape;1353;p58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58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5" name="Google Shape;1355;p58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6" name="Google Shape;1356;p58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7" name="Google Shape;1357;p58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8" name="Google Shape;1358;p58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9" name="Google Shape;1359;p58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0" name="Google Shape;1360;p58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1" name="Google Shape;1361;p58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2" name="Google Shape;1362;p58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overwhelming 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3" name="Google Shape;1363;p58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58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0" name="Google Shape;1370;p59"/>
          <p:cNvSpPr txBox="1"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Calibri" panose="020F0502020204030204"/>
              <a:buNone/>
            </a:pPr>
            <a:r>
              <a:rPr lang="en-GB" sz="3600">
                <a:solidFill>
                  <a:srgbClr val="2C2C2C"/>
                </a:solidFill>
              </a:rPr>
              <a:t>Felicidad</a:t>
            </a:r>
            <a:endParaRPr sz="3600">
              <a:solidFill>
                <a:srgbClr val="2C2C2C"/>
              </a:solidFill>
            </a:endParaRPr>
          </a:p>
        </p:txBody>
      </p:sp>
      <p:sp>
        <p:nvSpPr>
          <p:cNvPr id="1371" name="Google Shape;1371;p59"/>
          <p:cNvSpPr/>
          <p:nvPr/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72" name="Google Shape;1372;p59"/>
          <p:cNvPicPr preferRelativeResize="0"/>
          <p:nvPr/>
        </p:nvPicPr>
        <p:blipFill rotWithShape="1">
          <a:blip r:embed="rId1"/>
          <a:srcRect b="5121"/>
          <a:stretch>
            <a:fillRect/>
          </a:stretch>
        </p:blipFill>
        <p:spPr>
          <a:xfrm>
            <a:off x="4062964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8" name="Google Shape;1378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GB"/>
              <a:t>Ejemplo de BAC</a:t>
            </a:r>
            <a:endParaRPr lang="en-GB"/>
          </a:p>
        </p:txBody>
      </p:sp>
      <p:sp>
        <p:nvSpPr>
          <p:cNvPr id="1379" name="Google Shape;1379;p60"/>
          <p:cNvSpPr/>
          <p:nvPr/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80" name="Google Shape;1380;p60"/>
          <p:cNvPicPr preferRelativeResize="0"/>
          <p:nvPr/>
        </p:nvPicPr>
        <p:blipFill rotWithShape="1">
          <a:blip r:embed="rId1"/>
          <a:srcRect r="3143" b="-2"/>
          <a:stretch>
            <a:fillRect/>
          </a:stretch>
        </p:blipFill>
        <p:spPr>
          <a:xfrm>
            <a:off x="1158240" y="2149222"/>
            <a:ext cx="9875520" cy="372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6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1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387" name="Google Shape;1387;p61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388" name="Google Shape;1388;p61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9" name="Google Shape;1389;p61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T-Shape-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work together?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1" name="Google Shape;1391;p61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Yesterday´s weather-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pull stuff to the sprint backlog?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3" name="Google Shape;1393;p61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Swarming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complete the work faster?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5" name="Google Shape;1395;p61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Scrumming the Scrum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Continuous improvement?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7" name="Google Shape;1397;p61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Interruption pattern: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Dealing with interruptions? 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9" name="Google Shape;1399;p61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Clean daily Code: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get a clean code at the end of the sprint?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1" name="Google Shape;1401;p61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Happiness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How to understand if the team is overwhelming 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3" name="Google Shape;1403;p61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 panose="020F0502020204030204"/>
                <a:buNone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Team´s speed - 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Hyper-productive team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Google Shape;1408;p6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840525" y="152400"/>
            <a:ext cx="8001285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63"/>
          <p:cNvSpPr/>
          <p:nvPr/>
        </p:nvSpPr>
        <p:spPr>
          <a:xfrm>
            <a:off x="4544749" y="13332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palabra clave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4" name="Google Shape;1414;p63"/>
          <p:cNvSpPr/>
          <p:nvPr/>
        </p:nvSpPr>
        <p:spPr>
          <a:xfrm rot="-425031">
            <a:off x="3319612" y="2757493"/>
            <a:ext cx="966577" cy="706204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Mover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5" name="Google Shape;1415;p63"/>
          <p:cNvSpPr/>
          <p:nvPr/>
        </p:nvSpPr>
        <p:spPr>
          <a:xfrm>
            <a:off x="3259367" y="195970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6" name="Google Shape;1416;p63"/>
          <p:cNvSpPr/>
          <p:nvPr/>
        </p:nvSpPr>
        <p:spPr>
          <a:xfrm rot="479755">
            <a:off x="4534833" y="5810749"/>
            <a:ext cx="966193" cy="70608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un campo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7" name="Google Shape;1417;p63"/>
          <p:cNvSpPr/>
          <p:nvPr/>
        </p:nvSpPr>
        <p:spPr>
          <a:xfrm>
            <a:off x="8165800" y="290063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&gt;1 campo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8" name="Google Shape;1418;p63"/>
          <p:cNvSpPr/>
          <p:nvPr/>
        </p:nvSpPr>
        <p:spPr>
          <a:xfrm>
            <a:off x="9863616" y="419080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adjunto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9" name="Google Shape;1419;p63"/>
          <p:cNvSpPr/>
          <p:nvPr/>
        </p:nvSpPr>
        <p:spPr>
          <a:xfrm>
            <a:off x="8276100" y="387134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0" name="Google Shape;1420;p63"/>
          <p:cNvSpPr/>
          <p:nvPr/>
        </p:nvSpPr>
        <p:spPr>
          <a:xfrm>
            <a:off x="7180500" y="11313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63"/>
          <p:cNvSpPr/>
          <p:nvPr/>
        </p:nvSpPr>
        <p:spPr>
          <a:xfrm>
            <a:off x="5621583" y="11597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2" name="Google Shape;1422;p63"/>
          <p:cNvSpPr/>
          <p:nvPr/>
        </p:nvSpPr>
        <p:spPr>
          <a:xfrm>
            <a:off x="8339600" y="46948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3" name="Google Shape;1423;p63"/>
          <p:cNvSpPr/>
          <p:nvPr/>
        </p:nvSpPr>
        <p:spPr>
          <a:xfrm>
            <a:off x="3211516" y="536622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prioridad en  correo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4" name="Google Shape;1424;p63"/>
          <p:cNvSpPr/>
          <p:nvPr/>
        </p:nvSpPr>
        <p:spPr>
          <a:xfrm>
            <a:off x="5656500" y="446085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Obtener direcciones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5" name="Google Shape;1425;p63"/>
          <p:cNvSpPr/>
          <p:nvPr/>
        </p:nvSpPr>
        <p:spPr>
          <a:xfrm>
            <a:off x="2202100" y="595123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adjuntos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6" name="Google Shape;1426;p63"/>
          <p:cNvSpPr/>
          <p:nvPr/>
        </p:nvSpPr>
        <p:spPr>
          <a:xfrm>
            <a:off x="4538900" y="403567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7" name="Google Shape;1427;p63"/>
          <p:cNvSpPr/>
          <p:nvPr/>
        </p:nvSpPr>
        <p:spPr>
          <a:xfrm>
            <a:off x="5616549" y="190142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8" name="Google Shape;1428;p63"/>
          <p:cNvSpPr/>
          <p:nvPr/>
        </p:nvSpPr>
        <p:spPr>
          <a:xfrm>
            <a:off x="7283049" y="44608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 correo 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9" name="Google Shape;1429;p63"/>
          <p:cNvSpPr/>
          <p:nvPr/>
        </p:nvSpPr>
        <p:spPr>
          <a:xfrm>
            <a:off x="4538900" y="480442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 adjuntos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0" name="Google Shape;1430;p63"/>
          <p:cNvSpPr/>
          <p:nvPr/>
        </p:nvSpPr>
        <p:spPr>
          <a:xfrm>
            <a:off x="2268800" y="20392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1" name="Google Shape;1431;p63"/>
          <p:cNvSpPr/>
          <p:nvPr/>
        </p:nvSpPr>
        <p:spPr>
          <a:xfrm>
            <a:off x="2324183" y="29244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Vaciar correos borrados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2" name="Google Shape;1432;p63"/>
          <p:cNvSpPr/>
          <p:nvPr/>
        </p:nvSpPr>
        <p:spPr>
          <a:xfrm>
            <a:off x="4534700" y="23243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Ver lista de eventos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3" name="Google Shape;1433;p63"/>
          <p:cNvSpPr/>
          <p:nvPr/>
        </p:nvSpPr>
        <p:spPr>
          <a:xfrm>
            <a:off x="5656500" y="272848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Vista Mensual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4" name="Google Shape;1434;p63"/>
          <p:cNvSpPr/>
          <p:nvPr/>
        </p:nvSpPr>
        <p:spPr>
          <a:xfrm>
            <a:off x="5656500" y="35555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Ver formato diario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5" name="Google Shape;1435;p63"/>
          <p:cNvSpPr/>
          <p:nvPr/>
        </p:nvSpPr>
        <p:spPr>
          <a:xfrm>
            <a:off x="9863616" y="14645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Ver formato semanal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6" name="Google Shape;1436;p63"/>
          <p:cNvSpPr/>
          <p:nvPr/>
        </p:nvSpPr>
        <p:spPr>
          <a:xfrm>
            <a:off x="5676616" y="527369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en calendario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7" name="Google Shape;1437;p63"/>
          <p:cNvSpPr/>
          <p:nvPr/>
        </p:nvSpPr>
        <p:spPr>
          <a:xfrm>
            <a:off x="7125516" y="19299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8" name="Google Shape;1438;p63"/>
          <p:cNvSpPr/>
          <p:nvPr/>
        </p:nvSpPr>
        <p:spPr>
          <a:xfrm>
            <a:off x="7180500" y="272848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9" name="Google Shape;1439;p63"/>
          <p:cNvSpPr/>
          <p:nvPr/>
        </p:nvSpPr>
        <p:spPr>
          <a:xfrm>
            <a:off x="5676616" y="60865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Obtener dirección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0" name="Google Shape;1440;p63"/>
          <p:cNvSpPr/>
          <p:nvPr/>
        </p:nvSpPr>
        <p:spPr>
          <a:xfrm>
            <a:off x="7386600" y="538045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Añadir adjunto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1" name="Google Shape;1441;p63"/>
          <p:cNvSpPr/>
          <p:nvPr/>
        </p:nvSpPr>
        <p:spPr>
          <a:xfrm>
            <a:off x="7180500" y="354128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2" name="Google Shape;1442;p63"/>
          <p:cNvSpPr/>
          <p:nvPr/>
        </p:nvSpPr>
        <p:spPr>
          <a:xfrm>
            <a:off x="2324200" y="469484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Mandatorio/ opcional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3" name="Google Shape;1443;p63"/>
          <p:cNvSpPr/>
          <p:nvPr/>
        </p:nvSpPr>
        <p:spPr>
          <a:xfrm>
            <a:off x="474800" y="11540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Actualizar contenido/lugar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4" name="Google Shape;1444;p63"/>
          <p:cNvSpPr/>
          <p:nvPr/>
        </p:nvSpPr>
        <p:spPr>
          <a:xfrm>
            <a:off x="4534716" y="317999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Proponer nuevo horario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5" name="Google Shape;1445;p63"/>
          <p:cNvSpPr/>
          <p:nvPr/>
        </p:nvSpPr>
        <p:spPr>
          <a:xfrm>
            <a:off x="8146900" y="19299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6" name="Google Shape;1446;p63"/>
          <p:cNvSpPr/>
          <p:nvPr/>
        </p:nvSpPr>
        <p:spPr>
          <a:xfrm>
            <a:off x="3225067" y="35555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Añadir información de dirección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7" name="Google Shape;1447;p63"/>
          <p:cNvSpPr/>
          <p:nvPr/>
        </p:nvSpPr>
        <p:spPr>
          <a:xfrm>
            <a:off x="9836133" y="24472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Importar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8" name="Google Shape;1448;p63"/>
          <p:cNvSpPr/>
          <p:nvPr/>
        </p:nvSpPr>
        <p:spPr>
          <a:xfrm>
            <a:off x="9700416" y="338078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Exportar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9" name="Google Shape;1449;p63"/>
          <p:cNvSpPr/>
          <p:nvPr/>
        </p:nvSpPr>
        <p:spPr>
          <a:xfrm>
            <a:off x="2229200" y="38096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Actualizar info de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0" name="Google Shape;1450;p63"/>
          <p:cNvSpPr/>
          <p:nvPr/>
        </p:nvSpPr>
        <p:spPr>
          <a:xfrm>
            <a:off x="474783" y="21424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Actualizar info de dirección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1" name="Google Shape;1451;p63"/>
          <p:cNvSpPr/>
          <p:nvPr/>
        </p:nvSpPr>
        <p:spPr>
          <a:xfrm>
            <a:off x="2276100" y="115402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452" name="Google Shape;1452;p63"/>
          <p:cNvCxnSpPr/>
          <p:nvPr/>
        </p:nvCxnSpPr>
        <p:spPr>
          <a:xfrm>
            <a:off x="2048300" y="546167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3" name="Google Shape;1453;p63"/>
          <p:cNvSpPr txBox="1"/>
          <p:nvPr/>
        </p:nvSpPr>
        <p:spPr>
          <a:xfrm>
            <a:off x="640267" y="319233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XS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4" name="Google Shape;1454;p63"/>
          <p:cNvSpPr txBox="1"/>
          <p:nvPr/>
        </p:nvSpPr>
        <p:spPr>
          <a:xfrm>
            <a:off x="2723467" y="363900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455" name="Google Shape;1455;p63"/>
          <p:cNvCxnSpPr/>
          <p:nvPr/>
        </p:nvCxnSpPr>
        <p:spPr>
          <a:xfrm>
            <a:off x="4424149" y="701928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6" name="Google Shape;1456;p63"/>
          <p:cNvSpPr txBox="1"/>
          <p:nvPr/>
        </p:nvSpPr>
        <p:spPr>
          <a:xfrm>
            <a:off x="5047133" y="408600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7" name="Google Shape;1457;p63"/>
          <p:cNvSpPr txBox="1"/>
          <p:nvPr/>
        </p:nvSpPr>
        <p:spPr>
          <a:xfrm>
            <a:off x="7319300" y="420833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8" name="Google Shape;1458;p63"/>
          <p:cNvSpPr txBox="1"/>
          <p:nvPr/>
        </p:nvSpPr>
        <p:spPr>
          <a:xfrm>
            <a:off x="10099467" y="363900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XL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459" name="Google Shape;1459;p63"/>
          <p:cNvCxnSpPr/>
          <p:nvPr/>
        </p:nvCxnSpPr>
        <p:spPr>
          <a:xfrm>
            <a:off x="6855900" y="599529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0" name="Google Shape;1460;p63"/>
          <p:cNvCxnSpPr/>
          <p:nvPr/>
        </p:nvCxnSpPr>
        <p:spPr>
          <a:xfrm>
            <a:off x="9322416" y="599528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1" name="Google Shape;1461;p63"/>
          <p:cNvCxnSpPr/>
          <p:nvPr/>
        </p:nvCxnSpPr>
        <p:spPr>
          <a:xfrm>
            <a:off x="11743067" y="546171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2" name="Google Shape;1462;p63"/>
          <p:cNvSpPr txBox="1"/>
          <p:nvPr/>
        </p:nvSpPr>
        <p:spPr>
          <a:xfrm>
            <a:off x="1152667" y="2454500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3" name="Google Shape;1463;p63"/>
          <p:cNvSpPr txBox="1"/>
          <p:nvPr/>
        </p:nvSpPr>
        <p:spPr>
          <a:xfrm>
            <a:off x="1152667" y="1488609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4" name="Google Shape;1464;p63"/>
          <p:cNvSpPr txBox="1"/>
          <p:nvPr/>
        </p:nvSpPr>
        <p:spPr>
          <a:xfrm>
            <a:off x="2891400" y="14144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5" name="Google Shape;1465;p63"/>
          <p:cNvSpPr txBox="1"/>
          <p:nvPr/>
        </p:nvSpPr>
        <p:spPr>
          <a:xfrm>
            <a:off x="2891400" y="23288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6" name="Google Shape;1466;p63"/>
          <p:cNvSpPr txBox="1"/>
          <p:nvPr/>
        </p:nvSpPr>
        <p:spPr>
          <a:xfrm>
            <a:off x="3907400" y="22272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7" name="Google Shape;1467;p63"/>
          <p:cNvSpPr txBox="1"/>
          <p:nvPr/>
        </p:nvSpPr>
        <p:spPr>
          <a:xfrm>
            <a:off x="2993000" y="31416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8" name="Google Shape;1468;p63"/>
          <p:cNvSpPr txBox="1"/>
          <p:nvPr/>
        </p:nvSpPr>
        <p:spPr>
          <a:xfrm rot="-294150">
            <a:off x="3907478" y="29385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9" name="Google Shape;1469;p63"/>
          <p:cNvSpPr txBox="1"/>
          <p:nvPr/>
        </p:nvSpPr>
        <p:spPr>
          <a:xfrm>
            <a:off x="3907400" y="38528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0" name="Google Shape;1470;p63"/>
          <p:cNvSpPr txBox="1"/>
          <p:nvPr/>
        </p:nvSpPr>
        <p:spPr>
          <a:xfrm rot="-294150">
            <a:off x="2891478" y="40561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1" name="Google Shape;1471;p63"/>
          <p:cNvSpPr txBox="1"/>
          <p:nvPr/>
        </p:nvSpPr>
        <p:spPr>
          <a:xfrm rot="-294150">
            <a:off x="2993078" y="49705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2" name="Google Shape;1472;p63"/>
          <p:cNvSpPr txBox="1"/>
          <p:nvPr/>
        </p:nvSpPr>
        <p:spPr>
          <a:xfrm rot="-294150">
            <a:off x="3907478" y="5681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3" name="Google Shape;1473;p63"/>
          <p:cNvSpPr txBox="1"/>
          <p:nvPr/>
        </p:nvSpPr>
        <p:spPr>
          <a:xfrm rot="-294150">
            <a:off x="2891478" y="6189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4" name="Google Shape;1474;p63"/>
          <p:cNvSpPr txBox="1"/>
          <p:nvPr/>
        </p:nvSpPr>
        <p:spPr>
          <a:xfrm rot="-294150">
            <a:off x="5228278" y="1617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5" name="Google Shape;1475;p63"/>
          <p:cNvSpPr txBox="1"/>
          <p:nvPr/>
        </p:nvSpPr>
        <p:spPr>
          <a:xfrm rot="-294150">
            <a:off x="5228278" y="2633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6" name="Google Shape;1476;p63"/>
          <p:cNvSpPr txBox="1"/>
          <p:nvPr/>
        </p:nvSpPr>
        <p:spPr>
          <a:xfrm rot="-294150">
            <a:off x="5228278" y="34465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7" name="Google Shape;1477;p63"/>
          <p:cNvSpPr txBox="1"/>
          <p:nvPr/>
        </p:nvSpPr>
        <p:spPr>
          <a:xfrm rot="463490">
            <a:off x="5228244" y="42593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8" name="Google Shape;1478;p63"/>
          <p:cNvSpPr txBox="1"/>
          <p:nvPr/>
        </p:nvSpPr>
        <p:spPr>
          <a:xfrm rot="463490">
            <a:off x="5147261" y="50803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9" name="Google Shape;1479;p63"/>
          <p:cNvSpPr txBox="1"/>
          <p:nvPr/>
        </p:nvSpPr>
        <p:spPr>
          <a:xfrm rot="463490">
            <a:off x="5147244" y="60814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0" name="Google Shape;1480;p63"/>
          <p:cNvSpPr txBox="1"/>
          <p:nvPr/>
        </p:nvSpPr>
        <p:spPr>
          <a:xfrm rot="463490">
            <a:off x="6277844" y="63231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1" name="Google Shape;1481;p63"/>
          <p:cNvSpPr txBox="1"/>
          <p:nvPr/>
        </p:nvSpPr>
        <p:spPr>
          <a:xfrm rot="463490">
            <a:off x="6280944" y="55103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2" name="Google Shape;1482;p63"/>
          <p:cNvSpPr txBox="1"/>
          <p:nvPr/>
        </p:nvSpPr>
        <p:spPr>
          <a:xfrm rot="463490">
            <a:off x="6269677" y="4697477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3" name="Google Shape;1483;p63"/>
          <p:cNvSpPr txBox="1"/>
          <p:nvPr/>
        </p:nvSpPr>
        <p:spPr>
          <a:xfrm rot="463490">
            <a:off x="6305144" y="3831277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4" name="Google Shape;1484;p63"/>
          <p:cNvSpPr txBox="1"/>
          <p:nvPr/>
        </p:nvSpPr>
        <p:spPr>
          <a:xfrm rot="150462">
            <a:off x="6303515" y="298469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5" name="Google Shape;1485;p63"/>
          <p:cNvSpPr txBox="1"/>
          <p:nvPr/>
        </p:nvSpPr>
        <p:spPr>
          <a:xfrm rot="150462">
            <a:off x="6186066" y="21983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6" name="Google Shape;1486;p63"/>
          <p:cNvSpPr txBox="1"/>
          <p:nvPr/>
        </p:nvSpPr>
        <p:spPr>
          <a:xfrm rot="150462">
            <a:off x="6213549" y="14119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7" name="Google Shape;1487;p63"/>
          <p:cNvSpPr txBox="1"/>
          <p:nvPr/>
        </p:nvSpPr>
        <p:spPr>
          <a:xfrm rot="150462">
            <a:off x="7763233" y="14634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8" name="Google Shape;1488;p63"/>
          <p:cNvSpPr txBox="1"/>
          <p:nvPr/>
        </p:nvSpPr>
        <p:spPr>
          <a:xfrm rot="150462">
            <a:off x="7763233" y="21746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9" name="Google Shape;1489;p63"/>
          <p:cNvSpPr txBox="1"/>
          <p:nvPr/>
        </p:nvSpPr>
        <p:spPr>
          <a:xfrm rot="150462">
            <a:off x="7763233" y="29874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0" name="Google Shape;1490;p63"/>
          <p:cNvSpPr txBox="1"/>
          <p:nvPr/>
        </p:nvSpPr>
        <p:spPr>
          <a:xfrm rot="150462">
            <a:off x="7864833" y="38002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1" name="Google Shape;1491;p63"/>
          <p:cNvSpPr txBox="1"/>
          <p:nvPr/>
        </p:nvSpPr>
        <p:spPr>
          <a:xfrm rot="150462">
            <a:off x="7925599" y="4756115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2" name="Google Shape;1492;p63"/>
          <p:cNvSpPr txBox="1"/>
          <p:nvPr/>
        </p:nvSpPr>
        <p:spPr>
          <a:xfrm rot="150462">
            <a:off x="8019333" y="56817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3" name="Google Shape;1493;p63"/>
          <p:cNvSpPr txBox="1"/>
          <p:nvPr/>
        </p:nvSpPr>
        <p:spPr>
          <a:xfrm rot="150462">
            <a:off x="8804399" y="22726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4" name="Google Shape;1494;p63"/>
          <p:cNvSpPr txBox="1"/>
          <p:nvPr/>
        </p:nvSpPr>
        <p:spPr>
          <a:xfrm rot="150462">
            <a:off x="8804399" y="320619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5" name="Google Shape;1495;p63"/>
          <p:cNvSpPr txBox="1"/>
          <p:nvPr/>
        </p:nvSpPr>
        <p:spPr>
          <a:xfrm rot="150462">
            <a:off x="8868949" y="41397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6" name="Google Shape;1496;p63"/>
          <p:cNvSpPr txBox="1"/>
          <p:nvPr/>
        </p:nvSpPr>
        <p:spPr>
          <a:xfrm rot="150462">
            <a:off x="8919066" y="49346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7" name="Google Shape;1497;p63"/>
          <p:cNvSpPr txBox="1"/>
          <p:nvPr/>
        </p:nvSpPr>
        <p:spPr>
          <a:xfrm rot="151382">
            <a:off x="10400885" y="1725359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8" name="Google Shape;1498;p63"/>
          <p:cNvSpPr txBox="1"/>
          <p:nvPr/>
        </p:nvSpPr>
        <p:spPr>
          <a:xfrm rot="151382">
            <a:off x="10400885" y="2741359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9" name="Google Shape;1499;p63"/>
          <p:cNvSpPr txBox="1"/>
          <p:nvPr/>
        </p:nvSpPr>
        <p:spPr>
          <a:xfrm rot="151382">
            <a:off x="10240369" y="3669988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0" name="Google Shape;1500;p63"/>
          <p:cNvSpPr txBox="1"/>
          <p:nvPr/>
        </p:nvSpPr>
        <p:spPr>
          <a:xfrm rot="151382">
            <a:off x="10400885" y="4468559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1" name="Google Shape;1501;p63"/>
          <p:cNvSpPr txBox="1"/>
          <p:nvPr/>
        </p:nvSpPr>
        <p:spPr>
          <a:xfrm>
            <a:off x="1249867" y="319233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=2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2" name="Google Shape;1502;p63"/>
          <p:cNvSpPr txBox="1"/>
          <p:nvPr/>
        </p:nvSpPr>
        <p:spPr>
          <a:xfrm>
            <a:off x="3064437" y="3476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=3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3" name="Google Shape;1503;p63"/>
          <p:cNvSpPr txBox="1"/>
          <p:nvPr/>
        </p:nvSpPr>
        <p:spPr>
          <a:xfrm>
            <a:off x="5451937" y="4352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=5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4" name="Google Shape;1504;p63"/>
          <p:cNvSpPr txBox="1"/>
          <p:nvPr/>
        </p:nvSpPr>
        <p:spPr>
          <a:xfrm>
            <a:off x="7572504" y="4207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=8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5" name="Google Shape;1505;p63"/>
          <p:cNvSpPr txBox="1"/>
          <p:nvPr/>
        </p:nvSpPr>
        <p:spPr>
          <a:xfrm>
            <a:off x="10666837" y="3802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=13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6" name="Google Shape;1506;p63"/>
          <p:cNvSpPr txBox="1"/>
          <p:nvPr/>
        </p:nvSpPr>
        <p:spPr>
          <a:xfrm>
            <a:off x="6977200" y="6089233"/>
            <a:ext cx="4664400" cy="7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Tamaño estimado = 231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4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64"/>
          <p:cNvSpPr/>
          <p:nvPr/>
        </p:nvSpPr>
        <p:spPr>
          <a:xfrm>
            <a:off x="2172093" y="449372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palabra clave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2" name="Google Shape;1512;p64"/>
          <p:cNvSpPr/>
          <p:nvPr/>
        </p:nvSpPr>
        <p:spPr>
          <a:xfrm>
            <a:off x="2208200" y="668438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3" name="Google Shape;1513;p64"/>
          <p:cNvSpPr/>
          <p:nvPr/>
        </p:nvSpPr>
        <p:spPr>
          <a:xfrm>
            <a:off x="2226119" y="142660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4" name="Google Shape;1514;p64"/>
          <p:cNvSpPr/>
          <p:nvPr/>
        </p:nvSpPr>
        <p:spPr>
          <a:xfrm>
            <a:off x="2165033" y="218477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5" name="Google Shape;1515;p64"/>
          <p:cNvSpPr/>
          <p:nvPr/>
        </p:nvSpPr>
        <p:spPr>
          <a:xfrm>
            <a:off x="2140616" y="37160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6" name="Google Shape;1516;p64"/>
          <p:cNvSpPr/>
          <p:nvPr/>
        </p:nvSpPr>
        <p:spPr>
          <a:xfrm>
            <a:off x="2165967" y="29670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7" name="Google Shape;1517;p64"/>
          <p:cNvSpPr/>
          <p:nvPr/>
        </p:nvSpPr>
        <p:spPr>
          <a:xfrm>
            <a:off x="2172333" y="527145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518" name="Google Shape;1518;p64"/>
          <p:cNvCxnSpPr/>
          <p:nvPr/>
        </p:nvCxnSpPr>
        <p:spPr>
          <a:xfrm>
            <a:off x="3877100" y="546167"/>
            <a:ext cx="40000" cy="4204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9" name="Google Shape;1519;p64"/>
          <p:cNvCxnSpPr/>
          <p:nvPr/>
        </p:nvCxnSpPr>
        <p:spPr>
          <a:xfrm>
            <a:off x="6252949" y="701928"/>
            <a:ext cx="55600" cy="41276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0" name="Google Shape;1520;p64"/>
          <p:cNvCxnSpPr/>
          <p:nvPr/>
        </p:nvCxnSpPr>
        <p:spPr>
          <a:xfrm>
            <a:off x="8684700" y="599529"/>
            <a:ext cx="62000" cy="4182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1" name="Google Shape;1521;p64"/>
          <p:cNvCxnSpPr/>
          <p:nvPr/>
        </p:nvCxnSpPr>
        <p:spPr>
          <a:xfrm>
            <a:off x="11760816" y="599528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64"/>
          <p:cNvSpPr txBox="1"/>
          <p:nvPr/>
        </p:nvSpPr>
        <p:spPr>
          <a:xfrm>
            <a:off x="2787633" y="55318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3" name="Google Shape;1523;p64"/>
          <p:cNvSpPr txBox="1"/>
          <p:nvPr/>
        </p:nvSpPr>
        <p:spPr>
          <a:xfrm>
            <a:off x="2787633" y="24743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4" name="Google Shape;1524;p64"/>
          <p:cNvSpPr txBox="1"/>
          <p:nvPr/>
        </p:nvSpPr>
        <p:spPr>
          <a:xfrm rot="-294150">
            <a:off x="2855621" y="477821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5" name="Google Shape;1525;p64"/>
          <p:cNvSpPr txBox="1"/>
          <p:nvPr/>
        </p:nvSpPr>
        <p:spPr>
          <a:xfrm rot="463490">
            <a:off x="2915464" y="1650280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6" name="Google Shape;1526;p64"/>
          <p:cNvSpPr txBox="1"/>
          <p:nvPr/>
        </p:nvSpPr>
        <p:spPr>
          <a:xfrm rot="150462">
            <a:off x="2790933" y="10005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7" name="Google Shape;1527;p64"/>
          <p:cNvSpPr txBox="1"/>
          <p:nvPr/>
        </p:nvSpPr>
        <p:spPr>
          <a:xfrm rot="150462">
            <a:off x="2778333" y="39607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8" name="Google Shape;1528;p64"/>
          <p:cNvSpPr txBox="1"/>
          <p:nvPr/>
        </p:nvSpPr>
        <p:spPr>
          <a:xfrm rot="150462">
            <a:off x="2823466" y="3309760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9" name="Google Shape;1529;p64"/>
          <p:cNvSpPr txBox="1"/>
          <p:nvPr/>
        </p:nvSpPr>
        <p:spPr>
          <a:xfrm>
            <a:off x="1220800" y="165633"/>
            <a:ext cx="17096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Backlog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0" name="Google Shape;1530;p64"/>
          <p:cNvSpPr txBox="1"/>
          <p:nvPr/>
        </p:nvSpPr>
        <p:spPr>
          <a:xfrm>
            <a:off x="3877100" y="148967"/>
            <a:ext cx="24628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Sprint Backlog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1" name="Google Shape;1531;p64"/>
          <p:cNvSpPr txBox="1"/>
          <p:nvPr/>
        </p:nvSpPr>
        <p:spPr>
          <a:xfrm>
            <a:off x="6514367" y="138967"/>
            <a:ext cx="24628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Haciendo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2" name="Google Shape;1532;p64"/>
          <p:cNvSpPr txBox="1"/>
          <p:nvPr/>
        </p:nvSpPr>
        <p:spPr>
          <a:xfrm>
            <a:off x="9532300" y="153300"/>
            <a:ext cx="24628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Listo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3" name="Google Shape;1533;p64"/>
          <p:cNvSpPr/>
          <p:nvPr/>
        </p:nvSpPr>
        <p:spPr>
          <a:xfrm rot="-425031">
            <a:off x="690012" y="1466226"/>
            <a:ext cx="966577" cy="706204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Mover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4" name="Google Shape;1534;p64"/>
          <p:cNvSpPr/>
          <p:nvPr/>
        </p:nvSpPr>
        <p:spPr>
          <a:xfrm>
            <a:off x="629767" y="668438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5" name="Google Shape;1535;p64"/>
          <p:cNvSpPr/>
          <p:nvPr/>
        </p:nvSpPr>
        <p:spPr>
          <a:xfrm>
            <a:off x="653849" y="312597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Vaciar correos borrados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6" name="Google Shape;1536;p64"/>
          <p:cNvSpPr/>
          <p:nvPr/>
        </p:nvSpPr>
        <p:spPr>
          <a:xfrm>
            <a:off x="697067" y="22642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Añadir información de dirección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7" name="Google Shape;1537;p64"/>
          <p:cNvSpPr/>
          <p:nvPr/>
        </p:nvSpPr>
        <p:spPr>
          <a:xfrm>
            <a:off x="647983" y="39507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Actualizar info de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8" name="Google Shape;1538;p64"/>
          <p:cNvSpPr txBox="1"/>
          <p:nvPr/>
        </p:nvSpPr>
        <p:spPr>
          <a:xfrm>
            <a:off x="1277800" y="9359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9" name="Google Shape;1539;p64"/>
          <p:cNvSpPr txBox="1"/>
          <p:nvPr/>
        </p:nvSpPr>
        <p:spPr>
          <a:xfrm>
            <a:off x="1322667" y="33431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0" name="Google Shape;1540;p64"/>
          <p:cNvSpPr txBox="1"/>
          <p:nvPr/>
        </p:nvSpPr>
        <p:spPr>
          <a:xfrm rot="-294150">
            <a:off x="1277878" y="1647257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1" name="Google Shape;1541;p64"/>
          <p:cNvSpPr txBox="1"/>
          <p:nvPr/>
        </p:nvSpPr>
        <p:spPr>
          <a:xfrm>
            <a:off x="1379400" y="25615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2" name="Google Shape;1542;p64"/>
          <p:cNvSpPr txBox="1"/>
          <p:nvPr/>
        </p:nvSpPr>
        <p:spPr>
          <a:xfrm rot="-294150">
            <a:off x="1310261" y="4197257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3" name="Google Shape;1543;p64"/>
          <p:cNvSpPr/>
          <p:nvPr/>
        </p:nvSpPr>
        <p:spPr>
          <a:xfrm>
            <a:off x="635016" y="47286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4" name="Google Shape;1544;p64"/>
          <p:cNvSpPr/>
          <p:nvPr/>
        </p:nvSpPr>
        <p:spPr>
          <a:xfrm>
            <a:off x="669933" y="802969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Obtener direcciones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5" name="Google Shape;1545;p64"/>
          <p:cNvSpPr/>
          <p:nvPr/>
        </p:nvSpPr>
        <p:spPr>
          <a:xfrm>
            <a:off x="629983" y="547025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6" name="Google Shape;1546;p64"/>
          <p:cNvSpPr/>
          <p:nvPr/>
        </p:nvSpPr>
        <p:spPr>
          <a:xfrm>
            <a:off x="669933" y="629731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Vista Mensual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7" name="Google Shape;1547;p64"/>
          <p:cNvSpPr/>
          <p:nvPr/>
        </p:nvSpPr>
        <p:spPr>
          <a:xfrm>
            <a:off x="669933" y="71243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Ver formato diario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8" name="Google Shape;1548;p64"/>
          <p:cNvSpPr/>
          <p:nvPr/>
        </p:nvSpPr>
        <p:spPr>
          <a:xfrm>
            <a:off x="690049" y="884252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en calendario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9" name="Google Shape;1549;p64"/>
          <p:cNvSpPr/>
          <p:nvPr/>
        </p:nvSpPr>
        <p:spPr>
          <a:xfrm>
            <a:off x="690049" y="96553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Obtener dirección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0" name="Google Shape;1550;p64"/>
          <p:cNvSpPr txBox="1"/>
          <p:nvPr/>
        </p:nvSpPr>
        <p:spPr>
          <a:xfrm rot="463490">
            <a:off x="1291277" y="9891977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1" name="Google Shape;1551;p64"/>
          <p:cNvSpPr txBox="1"/>
          <p:nvPr/>
        </p:nvSpPr>
        <p:spPr>
          <a:xfrm rot="463490">
            <a:off x="1294377" y="90791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2" name="Google Shape;1552;p64"/>
          <p:cNvSpPr txBox="1"/>
          <p:nvPr/>
        </p:nvSpPr>
        <p:spPr>
          <a:xfrm rot="463490">
            <a:off x="1283111" y="82663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3" name="Google Shape;1553;p64"/>
          <p:cNvSpPr txBox="1"/>
          <p:nvPr/>
        </p:nvSpPr>
        <p:spPr>
          <a:xfrm rot="463490">
            <a:off x="1318577" y="74001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4" name="Google Shape;1554;p64"/>
          <p:cNvSpPr txBox="1"/>
          <p:nvPr/>
        </p:nvSpPr>
        <p:spPr>
          <a:xfrm rot="150462">
            <a:off x="1316949" y="65535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5" name="Google Shape;1555;p64"/>
          <p:cNvSpPr txBox="1"/>
          <p:nvPr/>
        </p:nvSpPr>
        <p:spPr>
          <a:xfrm rot="150462">
            <a:off x="1199499" y="57671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6" name="Google Shape;1556;p64"/>
          <p:cNvSpPr txBox="1"/>
          <p:nvPr/>
        </p:nvSpPr>
        <p:spPr>
          <a:xfrm rot="150462">
            <a:off x="1226982" y="498079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7" name="Google Shape;1557;p64"/>
          <p:cNvSpPr/>
          <p:nvPr/>
        </p:nvSpPr>
        <p:spPr>
          <a:xfrm>
            <a:off x="4391767" y="665521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8" name="Google Shape;1558;p64"/>
          <p:cNvSpPr/>
          <p:nvPr/>
        </p:nvSpPr>
        <p:spPr>
          <a:xfrm>
            <a:off x="4409685" y="142368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9" name="Google Shape;1559;p64"/>
          <p:cNvSpPr/>
          <p:nvPr/>
        </p:nvSpPr>
        <p:spPr>
          <a:xfrm>
            <a:off x="4348600" y="218185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0" name="Google Shape;1560;p64"/>
          <p:cNvSpPr/>
          <p:nvPr/>
        </p:nvSpPr>
        <p:spPr>
          <a:xfrm>
            <a:off x="4324200" y="303072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1" name="Google Shape;1561;p64"/>
          <p:cNvSpPr txBox="1"/>
          <p:nvPr/>
        </p:nvSpPr>
        <p:spPr>
          <a:xfrm>
            <a:off x="4971200" y="2471460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2" name="Google Shape;1562;p64"/>
          <p:cNvSpPr txBox="1"/>
          <p:nvPr/>
        </p:nvSpPr>
        <p:spPr>
          <a:xfrm rot="463490">
            <a:off x="5099031" y="1647363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3" name="Google Shape;1563;p64"/>
          <p:cNvSpPr txBox="1"/>
          <p:nvPr/>
        </p:nvSpPr>
        <p:spPr>
          <a:xfrm rot="150462">
            <a:off x="4974499" y="997615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64"/>
          <p:cNvSpPr txBox="1"/>
          <p:nvPr/>
        </p:nvSpPr>
        <p:spPr>
          <a:xfrm rot="150462">
            <a:off x="4981699" y="3373443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64"/>
          <p:cNvSpPr/>
          <p:nvPr/>
        </p:nvSpPr>
        <p:spPr>
          <a:xfrm>
            <a:off x="9575467" y="844954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64"/>
          <p:cNvSpPr/>
          <p:nvPr/>
        </p:nvSpPr>
        <p:spPr>
          <a:xfrm>
            <a:off x="9593385" y="160312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64"/>
          <p:cNvSpPr/>
          <p:nvPr/>
        </p:nvSpPr>
        <p:spPr>
          <a:xfrm>
            <a:off x="9532300" y="236128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64"/>
          <p:cNvSpPr txBox="1"/>
          <p:nvPr/>
        </p:nvSpPr>
        <p:spPr>
          <a:xfrm>
            <a:off x="10154900" y="265089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64"/>
          <p:cNvSpPr txBox="1"/>
          <p:nvPr/>
        </p:nvSpPr>
        <p:spPr>
          <a:xfrm rot="463490">
            <a:off x="10282731" y="1826796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64"/>
          <p:cNvSpPr txBox="1"/>
          <p:nvPr/>
        </p:nvSpPr>
        <p:spPr>
          <a:xfrm rot="150462">
            <a:off x="10158199" y="117704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64"/>
          <p:cNvSpPr/>
          <p:nvPr/>
        </p:nvSpPr>
        <p:spPr>
          <a:xfrm>
            <a:off x="9554484" y="312905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64"/>
          <p:cNvSpPr txBox="1"/>
          <p:nvPr/>
        </p:nvSpPr>
        <p:spPr>
          <a:xfrm rot="150462">
            <a:off x="10211983" y="3471776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64"/>
          <p:cNvSpPr txBox="1"/>
          <p:nvPr/>
        </p:nvSpPr>
        <p:spPr>
          <a:xfrm>
            <a:off x="6736500" y="4021100"/>
            <a:ext cx="1684400" cy="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Casi terminada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64"/>
          <p:cNvSpPr/>
          <p:nvPr/>
        </p:nvSpPr>
        <p:spPr>
          <a:xfrm>
            <a:off x="4043033" y="5062833"/>
            <a:ext cx="7325600" cy="1698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6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AutoNum type="arabicPeriod"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Priorizar el backlog y refinar historias para 2 sprints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096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AutoNum type="arabicPeriod"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Planificar y ejecutar 2 sprints (obtener la velocidad real del equipo)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096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AutoNum type="arabicPeriod"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Hacer el pronóstico de acuerdo a la velocidad considerando todo el backlog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64"/>
          <p:cNvSpPr/>
          <p:nvPr/>
        </p:nvSpPr>
        <p:spPr>
          <a:xfrm>
            <a:off x="9335667" y="4147300"/>
            <a:ext cx="2033200" cy="706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Velocidad = 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64"/>
          <p:cNvSpPr/>
          <p:nvPr/>
        </p:nvSpPr>
        <p:spPr>
          <a:xfrm>
            <a:off x="4326183" y="38504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64"/>
          <p:cNvSpPr txBox="1"/>
          <p:nvPr/>
        </p:nvSpPr>
        <p:spPr>
          <a:xfrm rot="150462">
            <a:off x="4963899" y="40951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64"/>
          <p:cNvSpPr/>
          <p:nvPr/>
        </p:nvSpPr>
        <p:spPr>
          <a:xfrm>
            <a:off x="7063149" y="33416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64"/>
          <p:cNvSpPr txBox="1"/>
          <p:nvPr/>
        </p:nvSpPr>
        <p:spPr>
          <a:xfrm rot="150462">
            <a:off x="7700866" y="35863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5"/>
          <p:cNvSpPr/>
          <p:nvPr/>
        </p:nvSpPr>
        <p:spPr>
          <a:xfrm>
            <a:off x="3355755" y="5290261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Buscar por palabra clave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65"/>
          <p:cNvSpPr/>
          <p:nvPr/>
        </p:nvSpPr>
        <p:spPr>
          <a:xfrm>
            <a:off x="2330569" y="5238925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65"/>
          <p:cNvSpPr txBox="1"/>
          <p:nvPr/>
        </p:nvSpPr>
        <p:spPr>
          <a:xfrm rot="-295827">
            <a:off x="3985985" y="5552437"/>
            <a:ext cx="353708" cy="41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65"/>
          <p:cNvSpPr txBox="1"/>
          <p:nvPr/>
        </p:nvSpPr>
        <p:spPr>
          <a:xfrm rot="151567">
            <a:off x="2918522" y="5464591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65"/>
          <p:cNvSpPr/>
          <p:nvPr/>
        </p:nvSpPr>
        <p:spPr>
          <a:xfrm>
            <a:off x="3324360" y="4456687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Actualizar info de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65"/>
          <p:cNvSpPr txBox="1"/>
          <p:nvPr/>
        </p:nvSpPr>
        <p:spPr>
          <a:xfrm rot="-295827">
            <a:off x="3934999" y="4683826"/>
            <a:ext cx="353708" cy="41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65"/>
          <p:cNvSpPr/>
          <p:nvPr/>
        </p:nvSpPr>
        <p:spPr>
          <a:xfrm>
            <a:off x="5583139" y="526122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65"/>
          <p:cNvSpPr/>
          <p:nvPr/>
        </p:nvSpPr>
        <p:spPr>
          <a:xfrm>
            <a:off x="5583132" y="3723965"/>
            <a:ext cx="890800" cy="6507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65"/>
          <p:cNvSpPr/>
          <p:nvPr/>
        </p:nvSpPr>
        <p:spPr>
          <a:xfrm>
            <a:off x="6746428" y="5288333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Vista Mensual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65"/>
          <p:cNvSpPr txBox="1"/>
          <p:nvPr/>
        </p:nvSpPr>
        <p:spPr>
          <a:xfrm rot="151567">
            <a:off x="7342954" y="5524596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65"/>
          <p:cNvSpPr txBox="1"/>
          <p:nvPr/>
        </p:nvSpPr>
        <p:spPr>
          <a:xfrm rot="151567">
            <a:off x="6108211" y="3997736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65"/>
          <p:cNvSpPr txBox="1"/>
          <p:nvPr/>
        </p:nvSpPr>
        <p:spPr>
          <a:xfrm rot="151567">
            <a:off x="6128915" y="5493777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65"/>
          <p:cNvSpPr/>
          <p:nvPr/>
        </p:nvSpPr>
        <p:spPr>
          <a:xfrm>
            <a:off x="209882" y="4461959"/>
            <a:ext cx="890799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65"/>
          <p:cNvSpPr/>
          <p:nvPr/>
        </p:nvSpPr>
        <p:spPr>
          <a:xfrm>
            <a:off x="203901" y="5259040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65"/>
          <p:cNvSpPr/>
          <p:nvPr/>
        </p:nvSpPr>
        <p:spPr>
          <a:xfrm>
            <a:off x="1189121" y="4457448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65"/>
          <p:cNvSpPr/>
          <p:nvPr/>
        </p:nvSpPr>
        <p:spPr>
          <a:xfrm>
            <a:off x="1157193" y="530854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65"/>
          <p:cNvSpPr txBox="1"/>
          <p:nvPr/>
        </p:nvSpPr>
        <p:spPr>
          <a:xfrm>
            <a:off x="1763092" y="4724433"/>
            <a:ext cx="354000" cy="4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65"/>
          <p:cNvSpPr txBox="1"/>
          <p:nvPr/>
        </p:nvSpPr>
        <p:spPr>
          <a:xfrm rot="463636">
            <a:off x="839473" y="5465269"/>
            <a:ext cx="354015" cy="41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65"/>
          <p:cNvSpPr txBox="1"/>
          <p:nvPr/>
        </p:nvSpPr>
        <p:spPr>
          <a:xfrm rot="151567">
            <a:off x="747146" y="4768171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65"/>
          <p:cNvSpPr txBox="1"/>
          <p:nvPr/>
        </p:nvSpPr>
        <p:spPr>
          <a:xfrm rot="151567">
            <a:off x="1763383" y="562455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04" name="Google Shape;1604;p65"/>
          <p:cNvCxnSpPr/>
          <p:nvPr/>
        </p:nvCxnSpPr>
        <p:spPr>
          <a:xfrm>
            <a:off x="86633" y="6086067"/>
            <a:ext cx="11287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5" name="Google Shape;1605;p65"/>
          <p:cNvCxnSpPr/>
          <p:nvPr/>
        </p:nvCxnSpPr>
        <p:spPr>
          <a:xfrm rot="10800000">
            <a:off x="90633" y="4279095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6" name="Google Shape;1606;p65"/>
          <p:cNvSpPr/>
          <p:nvPr/>
        </p:nvSpPr>
        <p:spPr>
          <a:xfrm>
            <a:off x="2312344" y="442017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65"/>
          <p:cNvSpPr txBox="1"/>
          <p:nvPr/>
        </p:nvSpPr>
        <p:spPr>
          <a:xfrm rot="151567">
            <a:off x="2918534" y="473618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08" name="Google Shape;1608;p65"/>
          <p:cNvCxnSpPr/>
          <p:nvPr/>
        </p:nvCxnSpPr>
        <p:spPr>
          <a:xfrm rot="10800000">
            <a:off x="2227567" y="4279095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9" name="Google Shape;1609;p65"/>
          <p:cNvCxnSpPr/>
          <p:nvPr/>
        </p:nvCxnSpPr>
        <p:spPr>
          <a:xfrm rot="10800000">
            <a:off x="4444400" y="4279095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0" name="Google Shape;1610;p65"/>
          <p:cNvSpPr/>
          <p:nvPr/>
        </p:nvSpPr>
        <p:spPr>
          <a:xfrm rot="-424435">
            <a:off x="4568768" y="5290576"/>
            <a:ext cx="889973" cy="65018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Mover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1" name="Google Shape;1611;p65"/>
          <p:cNvSpPr/>
          <p:nvPr/>
        </p:nvSpPr>
        <p:spPr>
          <a:xfrm>
            <a:off x="5551700" y="4459000"/>
            <a:ext cx="890000" cy="650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Crear 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2" name="Google Shape;1612;p65"/>
          <p:cNvSpPr txBox="1"/>
          <p:nvPr/>
        </p:nvSpPr>
        <p:spPr>
          <a:xfrm>
            <a:off x="6148380" y="4705340"/>
            <a:ext cx="353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3" name="Google Shape;1613;p65"/>
          <p:cNvSpPr txBox="1"/>
          <p:nvPr/>
        </p:nvSpPr>
        <p:spPr>
          <a:xfrm rot="-296161">
            <a:off x="5109898" y="5457099"/>
            <a:ext cx="353309" cy="41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4" name="Google Shape;1614;p65"/>
          <p:cNvSpPr/>
          <p:nvPr/>
        </p:nvSpPr>
        <p:spPr>
          <a:xfrm>
            <a:off x="4582944" y="443927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5" name="Google Shape;1615;p65"/>
          <p:cNvSpPr txBox="1"/>
          <p:nvPr/>
        </p:nvSpPr>
        <p:spPr>
          <a:xfrm rot="151567">
            <a:off x="5189134" y="475528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16" name="Google Shape;1616;p65"/>
          <p:cNvCxnSpPr/>
          <p:nvPr/>
        </p:nvCxnSpPr>
        <p:spPr>
          <a:xfrm rot="10800000">
            <a:off x="6661233" y="4248908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7" name="Google Shape;1617;p65"/>
          <p:cNvCxnSpPr/>
          <p:nvPr/>
        </p:nvCxnSpPr>
        <p:spPr>
          <a:xfrm rot="10800000">
            <a:off x="8876700" y="4279108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8" name="Google Shape;1618;p65"/>
          <p:cNvSpPr/>
          <p:nvPr/>
        </p:nvSpPr>
        <p:spPr>
          <a:xfrm>
            <a:off x="6744115" y="4513375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9" name="Google Shape;1619;p65"/>
          <p:cNvSpPr txBox="1"/>
          <p:nvPr/>
        </p:nvSpPr>
        <p:spPr>
          <a:xfrm rot="151567">
            <a:off x="7350305" y="4829385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0" name="Google Shape;1620;p65"/>
          <p:cNvSpPr/>
          <p:nvPr/>
        </p:nvSpPr>
        <p:spPr>
          <a:xfrm>
            <a:off x="8990648" y="5240300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Ver lista de eventos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1" name="Google Shape;1621;p65"/>
          <p:cNvSpPr txBox="1"/>
          <p:nvPr/>
        </p:nvSpPr>
        <p:spPr>
          <a:xfrm rot="-296081">
            <a:off x="9553925" y="5491500"/>
            <a:ext cx="311555" cy="36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2" name="Google Shape;1622;p65"/>
          <p:cNvSpPr/>
          <p:nvPr/>
        </p:nvSpPr>
        <p:spPr>
          <a:xfrm>
            <a:off x="7733283" y="4434516"/>
            <a:ext cx="963600" cy="704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Actualizar contenido/lugar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3" name="Google Shape;1623;p65"/>
          <p:cNvSpPr txBox="1"/>
          <p:nvPr/>
        </p:nvSpPr>
        <p:spPr>
          <a:xfrm>
            <a:off x="8389468" y="4720875"/>
            <a:ext cx="3220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4" name="Google Shape;1624;p65"/>
          <p:cNvSpPr/>
          <p:nvPr/>
        </p:nvSpPr>
        <p:spPr>
          <a:xfrm>
            <a:off x="7722433" y="5259297"/>
            <a:ext cx="966400" cy="7060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Configurar servidor Prod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5" name="Google Shape;1625;p65"/>
          <p:cNvSpPr txBox="1"/>
          <p:nvPr/>
        </p:nvSpPr>
        <p:spPr>
          <a:xfrm rot="150462">
            <a:off x="8305166" y="551824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6" name="Google Shape;1626;p65"/>
          <p:cNvSpPr/>
          <p:nvPr/>
        </p:nvSpPr>
        <p:spPr>
          <a:xfrm>
            <a:off x="8985035" y="4471575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7" name="Google Shape;1627;p65"/>
          <p:cNvSpPr txBox="1"/>
          <p:nvPr/>
        </p:nvSpPr>
        <p:spPr>
          <a:xfrm rot="151567">
            <a:off x="9591225" y="4787585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8" name="Google Shape;1628;p65"/>
          <p:cNvSpPr/>
          <p:nvPr/>
        </p:nvSpPr>
        <p:spPr>
          <a:xfrm>
            <a:off x="9932732" y="5245100"/>
            <a:ext cx="1074400" cy="650800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Pase a Producción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9" name="Google Shape;1629;p65"/>
          <p:cNvSpPr txBox="1"/>
          <p:nvPr/>
        </p:nvSpPr>
        <p:spPr>
          <a:xfrm rot="151567">
            <a:off x="10646738" y="556111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0" name="Google Shape;1630;p65"/>
          <p:cNvSpPr/>
          <p:nvPr/>
        </p:nvSpPr>
        <p:spPr>
          <a:xfrm>
            <a:off x="9932732" y="4432300"/>
            <a:ext cx="1074400" cy="650800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r>
              <a:rPr kumimoji="0" lang="en-GB" sz="10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Correciones Pase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1" name="Google Shape;1631;p65"/>
          <p:cNvSpPr txBox="1"/>
          <p:nvPr/>
        </p:nvSpPr>
        <p:spPr>
          <a:xfrm rot="151567">
            <a:off x="10646738" y="474831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32" name="Google Shape;1632;p65"/>
          <p:cNvCxnSpPr/>
          <p:nvPr/>
        </p:nvCxnSpPr>
        <p:spPr>
          <a:xfrm rot="10800000">
            <a:off x="11069033" y="4279108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3" name="Google Shape;1633;p65"/>
          <p:cNvCxnSpPr/>
          <p:nvPr/>
        </p:nvCxnSpPr>
        <p:spPr>
          <a:xfrm rot="10800000" flipH="1">
            <a:off x="1225067" y="112133"/>
            <a:ext cx="27200" cy="2881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4" name="Google Shape;1634;p65"/>
          <p:cNvSpPr txBox="1"/>
          <p:nvPr/>
        </p:nvSpPr>
        <p:spPr>
          <a:xfrm>
            <a:off x="525867" y="-105400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5" name="Google Shape;1635;p65"/>
          <p:cNvSpPr txBox="1"/>
          <p:nvPr/>
        </p:nvSpPr>
        <p:spPr>
          <a:xfrm>
            <a:off x="525867" y="13519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6" name="Google Shape;1636;p65"/>
          <p:cNvSpPr txBox="1"/>
          <p:nvPr/>
        </p:nvSpPr>
        <p:spPr>
          <a:xfrm>
            <a:off x="525867" y="27743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37" name="Google Shape;1637;p65"/>
          <p:cNvCxnSpPr/>
          <p:nvPr/>
        </p:nvCxnSpPr>
        <p:spPr>
          <a:xfrm>
            <a:off x="1225067" y="2993333"/>
            <a:ext cx="4210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8" name="Google Shape;1638;p65"/>
          <p:cNvSpPr txBox="1"/>
          <p:nvPr/>
        </p:nvSpPr>
        <p:spPr>
          <a:xfrm>
            <a:off x="652259" y="6009600"/>
            <a:ext cx="1435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 panose="020B0604020202020204"/>
              <a:buNone/>
              <a:defRPr/>
            </a:pPr>
            <a:r>
              <a:rPr kumimoji="0" lang="en-GB" sz="1465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Sprint 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9" name="Google Shape;1639;p65"/>
          <p:cNvSpPr txBox="1"/>
          <p:nvPr/>
        </p:nvSpPr>
        <p:spPr>
          <a:xfrm>
            <a:off x="2740164" y="6058800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 panose="020B0604020202020204"/>
              <a:buNone/>
              <a:defRPr/>
            </a:pPr>
            <a:r>
              <a:rPr kumimoji="0" lang="en-GB" sz="1465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Sprint 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0" name="Google Shape;1640;p65"/>
          <p:cNvSpPr txBox="1"/>
          <p:nvPr/>
        </p:nvSpPr>
        <p:spPr>
          <a:xfrm>
            <a:off x="5247031" y="6126903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 panose="020B0604020202020204"/>
              <a:buNone/>
              <a:defRPr/>
            </a:pPr>
            <a:r>
              <a:rPr kumimoji="0" lang="en-GB" sz="1465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Sprint 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1" name="Google Shape;1641;p65"/>
          <p:cNvSpPr txBox="1"/>
          <p:nvPr/>
        </p:nvSpPr>
        <p:spPr>
          <a:xfrm>
            <a:off x="7423064" y="6098469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 panose="020B0604020202020204"/>
              <a:buNone/>
              <a:defRPr/>
            </a:pPr>
            <a:r>
              <a:rPr kumimoji="0" lang="en-GB" sz="1465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Sprint 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2" name="Google Shape;1642;p65"/>
          <p:cNvSpPr txBox="1"/>
          <p:nvPr/>
        </p:nvSpPr>
        <p:spPr>
          <a:xfrm>
            <a:off x="9518631" y="6121169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 panose="020B0604020202020204"/>
              <a:buNone/>
              <a:defRPr/>
            </a:pPr>
            <a:r>
              <a:rPr kumimoji="0" lang="en-GB" sz="1465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Sprint 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43" name="Google Shape;1643;p65"/>
          <p:cNvCxnSpPr/>
          <p:nvPr/>
        </p:nvCxnSpPr>
        <p:spPr>
          <a:xfrm rot="10800000">
            <a:off x="2865057" y="2982984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4" name="Google Shape;1644;p65"/>
          <p:cNvCxnSpPr/>
          <p:nvPr/>
        </p:nvCxnSpPr>
        <p:spPr>
          <a:xfrm rot="10800000">
            <a:off x="3680060" y="3000997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5" name="Google Shape;1645;p65"/>
          <p:cNvCxnSpPr/>
          <p:nvPr/>
        </p:nvCxnSpPr>
        <p:spPr>
          <a:xfrm rot="10800000">
            <a:off x="4492863" y="3000997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6" name="Google Shape;1646;p65"/>
          <p:cNvCxnSpPr/>
          <p:nvPr/>
        </p:nvCxnSpPr>
        <p:spPr>
          <a:xfrm rot="10800000">
            <a:off x="5407267" y="3000997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7" name="Google Shape;1647;p65"/>
          <p:cNvCxnSpPr/>
          <p:nvPr/>
        </p:nvCxnSpPr>
        <p:spPr>
          <a:xfrm>
            <a:off x="1280533" y="142267"/>
            <a:ext cx="4183200" cy="2874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48" name="Google Shape;1648;p65"/>
          <p:cNvCxnSpPr/>
          <p:nvPr/>
        </p:nvCxnSpPr>
        <p:spPr>
          <a:xfrm rot="10800000">
            <a:off x="1952857" y="2982984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9" name="Google Shape;1649;p65"/>
          <p:cNvSpPr txBox="1"/>
          <p:nvPr/>
        </p:nvSpPr>
        <p:spPr>
          <a:xfrm>
            <a:off x="1763100" y="3100000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0" name="Google Shape;1650;p65"/>
          <p:cNvSpPr txBox="1"/>
          <p:nvPr/>
        </p:nvSpPr>
        <p:spPr>
          <a:xfrm>
            <a:off x="2721583" y="3100000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1" name="Google Shape;1651;p65"/>
          <p:cNvSpPr txBox="1"/>
          <p:nvPr/>
        </p:nvSpPr>
        <p:spPr>
          <a:xfrm>
            <a:off x="3509249" y="3085067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2" name="Google Shape;1652;p65"/>
          <p:cNvSpPr txBox="1"/>
          <p:nvPr/>
        </p:nvSpPr>
        <p:spPr>
          <a:xfrm>
            <a:off x="4330166" y="3057315"/>
            <a:ext cx="341599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3" name="Google Shape;1653;p65"/>
          <p:cNvSpPr txBox="1"/>
          <p:nvPr/>
        </p:nvSpPr>
        <p:spPr>
          <a:xfrm>
            <a:off x="5226960" y="3063567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4" name="Google Shape;1654;p65"/>
          <p:cNvSpPr/>
          <p:nvPr/>
        </p:nvSpPr>
        <p:spPr>
          <a:xfrm flipH="1">
            <a:off x="2008461" y="809000"/>
            <a:ext cx="178000" cy="178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55" name="Google Shape;1655;p65"/>
          <p:cNvSpPr/>
          <p:nvPr/>
        </p:nvSpPr>
        <p:spPr>
          <a:xfrm flipH="1">
            <a:off x="2890161" y="1339467"/>
            <a:ext cx="178000" cy="178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56" name="Google Shape;1656;p65"/>
          <p:cNvSpPr/>
          <p:nvPr/>
        </p:nvSpPr>
        <p:spPr>
          <a:xfrm flipH="1">
            <a:off x="3712161" y="1666933"/>
            <a:ext cx="178000" cy="178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657" name="Google Shape;1657;p65"/>
          <p:cNvCxnSpPr>
            <a:stCxn id="1634" idx="3"/>
            <a:endCxn id="1654" idx="7"/>
          </p:cNvCxnSpPr>
          <p:nvPr/>
        </p:nvCxnSpPr>
        <p:spPr>
          <a:xfrm>
            <a:off x="1202267" y="122000"/>
            <a:ext cx="832200" cy="71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8" name="Google Shape;1658;p65"/>
          <p:cNvCxnSpPr>
            <a:stCxn id="1654" idx="3"/>
            <a:endCxn id="1655" idx="1"/>
          </p:cNvCxnSpPr>
          <p:nvPr/>
        </p:nvCxnSpPr>
        <p:spPr>
          <a:xfrm>
            <a:off x="2160393" y="960933"/>
            <a:ext cx="881700" cy="40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9" name="Google Shape;1659;p65"/>
          <p:cNvCxnSpPr>
            <a:stCxn id="1655" idx="2"/>
            <a:endCxn id="1656" idx="2"/>
          </p:cNvCxnSpPr>
          <p:nvPr/>
        </p:nvCxnSpPr>
        <p:spPr>
          <a:xfrm>
            <a:off x="3068161" y="1428467"/>
            <a:ext cx="822000" cy="3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60" name="Google Shape;1660;p65"/>
          <p:cNvSpPr txBox="1"/>
          <p:nvPr/>
        </p:nvSpPr>
        <p:spPr>
          <a:xfrm>
            <a:off x="525867" y="402600"/>
            <a:ext cx="676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1" name="Google Shape;1661;p65"/>
          <p:cNvSpPr txBox="1"/>
          <p:nvPr/>
        </p:nvSpPr>
        <p:spPr>
          <a:xfrm>
            <a:off x="525867" y="910600"/>
            <a:ext cx="676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2" name="Google Shape;1662;p65"/>
          <p:cNvSpPr txBox="1"/>
          <p:nvPr/>
        </p:nvSpPr>
        <p:spPr>
          <a:xfrm>
            <a:off x="525867" y="18599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3" name="Google Shape;1663;p65"/>
          <p:cNvSpPr txBox="1"/>
          <p:nvPr/>
        </p:nvSpPr>
        <p:spPr>
          <a:xfrm>
            <a:off x="525867" y="22663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4" name="Google Shape;1664;p65"/>
          <p:cNvSpPr/>
          <p:nvPr/>
        </p:nvSpPr>
        <p:spPr>
          <a:xfrm>
            <a:off x="6809233" y="2133000"/>
            <a:ext cx="1067600" cy="1780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endParaRPr kumimoji="0" sz="1065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5" name="Google Shape;1665;p65"/>
          <p:cNvSpPr/>
          <p:nvPr/>
        </p:nvSpPr>
        <p:spPr>
          <a:xfrm>
            <a:off x="6810780" y="1768388"/>
            <a:ext cx="1064400" cy="178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endParaRPr kumimoji="0" sz="1065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6" name="Google Shape;1666;p65"/>
          <p:cNvSpPr/>
          <p:nvPr/>
        </p:nvSpPr>
        <p:spPr>
          <a:xfrm>
            <a:off x="6819051" y="2521400"/>
            <a:ext cx="1064400" cy="1780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endParaRPr kumimoji="0" sz="1065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7" name="Google Shape;1667;p65"/>
          <p:cNvSpPr/>
          <p:nvPr/>
        </p:nvSpPr>
        <p:spPr>
          <a:xfrm>
            <a:off x="6819051" y="2838425"/>
            <a:ext cx="1064400" cy="178000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 panose="020B0604020202020204"/>
              <a:buNone/>
              <a:defRPr/>
            </a:pPr>
            <a:endParaRPr kumimoji="0" sz="1065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8" name="Google Shape;1668;p65"/>
          <p:cNvSpPr txBox="1"/>
          <p:nvPr/>
        </p:nvSpPr>
        <p:spPr>
          <a:xfrm>
            <a:off x="7990933" y="1618659"/>
            <a:ext cx="2342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Historias de usuario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9" name="Google Shape;1669;p65"/>
          <p:cNvSpPr txBox="1"/>
          <p:nvPr/>
        </p:nvSpPr>
        <p:spPr>
          <a:xfrm>
            <a:off x="7990933" y="1994600"/>
            <a:ext cx="2342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Tareas de arquitectura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0" name="Google Shape;1670;p65"/>
          <p:cNvSpPr txBox="1"/>
          <p:nvPr/>
        </p:nvSpPr>
        <p:spPr>
          <a:xfrm>
            <a:off x="7990933" y="2299400"/>
            <a:ext cx="4279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Trabajo emergente (patrón de interrupción)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65"/>
          <p:cNvSpPr txBox="1"/>
          <p:nvPr/>
        </p:nvSpPr>
        <p:spPr>
          <a:xfrm>
            <a:off x="7990933" y="2646884"/>
            <a:ext cx="4279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Trabajo fuera de la defición de DONE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2" name="Google Shape;1672;p65"/>
          <p:cNvSpPr txBox="1"/>
          <p:nvPr/>
        </p:nvSpPr>
        <p:spPr>
          <a:xfrm>
            <a:off x="2740167" y="116100"/>
            <a:ext cx="9701200" cy="7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r>
              <a:rPr kumimoji="0" lang="en-GB" sz="2400" b="1" i="1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“Como product Owner, puedo actualizar y compartir el pronóstico  de entrega semanalmente para alinear las expectativas de los involucrados”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1673" name="Google Shape;1673;p65"/>
          <p:cNvSpPr txBox="1"/>
          <p:nvPr/>
        </p:nvSpPr>
        <p:spPr>
          <a:xfrm rot="-5400000">
            <a:off x="-473565" y="1528533"/>
            <a:ext cx="1575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Story Points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4" name="Google Shape;1674;p65"/>
          <p:cNvSpPr txBox="1"/>
          <p:nvPr/>
        </p:nvSpPr>
        <p:spPr>
          <a:xfrm>
            <a:off x="2917600" y="3391049"/>
            <a:ext cx="1575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Sprints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Google Shape;1679;p6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96892"/>
            <a:ext cx="12192000" cy="646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incipal Azul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ción Anaranajada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ción Rojo Viv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13824</Words>
  <Application>WPS Presentation</Application>
  <PresentationFormat>Widescreen</PresentationFormat>
  <Paragraphs>945</Paragraphs>
  <Slides>100</Slides>
  <Notes>100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100</vt:i4>
      </vt:variant>
    </vt:vector>
  </HeadingPairs>
  <TitlesOfParts>
    <vt:vector size="124" baseType="lpstr">
      <vt:lpstr>Arial</vt:lpstr>
      <vt:lpstr>SimSun</vt:lpstr>
      <vt:lpstr>Wingdings</vt:lpstr>
      <vt:lpstr>Arial</vt:lpstr>
      <vt:lpstr>Barlow SemiBold</vt:lpstr>
      <vt:lpstr>Barlow</vt:lpstr>
      <vt:lpstr>Calibri</vt:lpstr>
      <vt:lpstr>Barlow Medium</vt:lpstr>
      <vt:lpstr>Times New Roman</vt:lpstr>
      <vt:lpstr>Rockwell</vt:lpstr>
      <vt:lpstr>Microsoft YaHei</vt:lpstr>
      <vt:lpstr>Arial Unicode MS</vt:lpstr>
      <vt:lpstr>Noto Sans Symbols</vt:lpstr>
      <vt:lpstr>Segoe Print</vt:lpstr>
      <vt:lpstr>Comic Sans MS</vt:lpstr>
      <vt:lpstr>Roboto</vt:lpstr>
      <vt:lpstr>Principal Azul</vt:lpstr>
      <vt:lpstr>Sección Anaranajada</vt:lpstr>
      <vt:lpstr>Sección Rojo Vivo</vt:lpstr>
      <vt:lpstr>Tema de Office</vt:lpstr>
      <vt:lpstr>1_Tema de Office</vt:lpstr>
      <vt:lpstr>2_Tema de Office</vt:lpstr>
      <vt:lpstr>3_Tema de Office</vt:lpstr>
      <vt:lpstr>4_Tema de Office</vt:lpstr>
      <vt:lpstr>Áreas de conocimiento para la AP II metodologías ágiles y preparación para la certificación Scrum Master  - Semana 3</vt:lpstr>
      <vt:lpstr>Índice</vt:lpstr>
      <vt:lpstr>Roles del proceso Scrum</vt:lpstr>
      <vt:lpstr>PowerPoint 演示文稿</vt:lpstr>
      <vt:lpstr>PowerPoint 演示文稿</vt:lpstr>
      <vt:lpstr>PowerPoint 演示文稿</vt:lpstr>
      <vt:lpstr>Habilidades de un Scrum Master</vt:lpstr>
      <vt:lpstr>Scrum Master no es…</vt:lpstr>
      <vt:lpstr>Scrum Master</vt:lpstr>
      <vt:lpstr>Scrum Master</vt:lpstr>
      <vt:lpstr>Scrum Master</vt:lpstr>
      <vt:lpstr>Scrum Master debe… FACILITAR</vt:lpstr>
      <vt:lpstr>SCRUM MASTER | Facilitador</vt:lpstr>
      <vt:lpstr>Scrum Master</vt:lpstr>
      <vt:lpstr>Scrum Master debe… Asegurarse que Scrum Framework se esta hacienda como se debe.</vt:lpstr>
      <vt:lpstr>Debe saber a exactitud el SCRUM PROCESSS</vt:lpstr>
      <vt:lpstr>SCRUM MASTER |PROCESO SCRUM</vt:lpstr>
      <vt:lpstr>Scrum Master</vt:lpstr>
      <vt:lpstr>Scrum Master debe… Resolver los impedientos</vt:lpstr>
      <vt:lpstr>Resolver los impedientos</vt:lpstr>
      <vt:lpstr>Ejemplos de impedimientos</vt:lpstr>
      <vt:lpstr>SCRUM MASTER | IMPEDIMENTOS</vt:lpstr>
      <vt:lpstr>SCRUM MASTER | IMPEDIMENTOS</vt:lpstr>
      <vt:lpstr>PowerPoint 演示文稿</vt:lpstr>
      <vt:lpstr>SCRUM MASTER | IMPEDIMENTOS</vt:lpstr>
      <vt:lpstr>Scrum Master</vt:lpstr>
      <vt:lpstr>SCRUM MASTER | PROTEJE AL EQUIPO</vt:lpstr>
      <vt:lpstr>SCRUM MASTER | PROTEJE AL EQUIPO</vt:lpstr>
      <vt:lpstr>Scrum Master</vt:lpstr>
      <vt:lpstr>SCRUM MASTER | COACHING</vt:lpstr>
      <vt:lpstr>SCRUM MASTER | COACHING AL EQUIPO</vt:lpstr>
      <vt:lpstr>SCRUM MASTER | COACHING AL EQUIPO</vt:lpstr>
      <vt:lpstr>SCRUM MASTER | COACHING AL EQUIPO</vt:lpstr>
      <vt:lpstr>SCRUM MASTER | COACHING AL PRODUCT OWNER</vt:lpstr>
      <vt:lpstr>SCRUM MASTER | COACHING A LA ORGANIZACIÓN</vt:lpstr>
      <vt:lpstr>Scrum Master</vt:lpstr>
      <vt:lpstr>SCRUM MASTER | AUTORIDAD</vt:lpstr>
      <vt:lpstr>Resumen del Scrum master</vt:lpstr>
      <vt:lpstr>SCRUM MASTER | QUE NECESITA</vt:lpstr>
      <vt:lpstr>Habilidades de un Product Owner</vt:lpstr>
      <vt:lpstr>¿Qué es un Product Owner?</vt:lpstr>
      <vt:lpstr>El Product Owner es el dueño del “Qué”</vt:lpstr>
      <vt:lpstr>Un Product Owner Exitoso</vt:lpstr>
      <vt:lpstr>Product Owner - Backlog Grooming</vt:lpstr>
      <vt:lpstr>Responsabilidades del Product Owner- Backlog Grooming</vt:lpstr>
      <vt:lpstr>Confianza es la clave</vt:lpstr>
      <vt:lpstr>Creciendo como Product Owner</vt:lpstr>
      <vt:lpstr>El Product Owner hace un balance entre los atributos del producto</vt:lpstr>
      <vt:lpstr>Product Vision Board</vt:lpstr>
      <vt:lpstr>Liderazgo Ágil</vt:lpstr>
      <vt:lpstr>Qué hacemos primero?</vt:lpstr>
      <vt:lpstr>Moscow</vt:lpstr>
      <vt:lpstr>7 Product Dimensions </vt:lpstr>
      <vt:lpstr>7 Product Dimensions</vt:lpstr>
      <vt:lpstr>How to create a User story</vt:lpstr>
      <vt:lpstr>PowerPoint 演示文稿</vt:lpstr>
      <vt:lpstr>Definition of ready</vt:lpstr>
      <vt:lpstr>PowerPoint 演示文稿</vt:lpstr>
      <vt:lpstr>Definición del Done</vt:lpstr>
      <vt:lpstr>Definition of Done (DoD)</vt:lpstr>
      <vt:lpstr>Ejemplos de criterios de aceptación</vt:lpstr>
      <vt:lpstr>Ejemplos: </vt:lpstr>
      <vt:lpstr>Ejemplos:</vt:lpstr>
      <vt:lpstr>PowerPoint 演示文稿</vt:lpstr>
      <vt:lpstr>Scrum desde el punto de vista del Product Owner</vt:lpstr>
      <vt:lpstr>Development team</vt:lpstr>
      <vt:lpstr>PowerPoint 演示文稿</vt:lpstr>
      <vt:lpstr>PowerPoint 演示文稿</vt:lpstr>
      <vt:lpstr>PowerPoint 演示文稿</vt:lpstr>
      <vt:lpstr>PowerPoint 演示文稿</vt:lpstr>
      <vt:lpstr>VALOR</vt:lpstr>
      <vt:lpstr>LEAN, AGILE, SCRUM…</vt:lpstr>
      <vt:lpstr>Remover el desperdicio</vt:lpstr>
      <vt:lpstr>How to improve t?</vt:lpstr>
      <vt:lpstr>Swarming</vt:lpstr>
      <vt:lpstr>Swarming</vt:lpstr>
      <vt:lpstr>Video Enjambre</vt:lpstr>
      <vt:lpstr>Swarming</vt:lpstr>
      <vt:lpstr>How to improve t?</vt:lpstr>
      <vt:lpstr>T-shape</vt:lpstr>
      <vt:lpstr>T-Shape</vt:lpstr>
      <vt:lpstr>How to improve t?</vt:lpstr>
      <vt:lpstr>Velocity Chart</vt:lpstr>
      <vt:lpstr>Product backlog ítems ready</vt:lpstr>
      <vt:lpstr>How to improve t?</vt:lpstr>
      <vt:lpstr>PowerPoint 演示文稿</vt:lpstr>
      <vt:lpstr>How to improve t?</vt:lpstr>
      <vt:lpstr>PowerPoint 演示文稿</vt:lpstr>
      <vt:lpstr>How to improve t?</vt:lpstr>
      <vt:lpstr>Clean Code</vt:lpstr>
      <vt:lpstr>How to improve t?</vt:lpstr>
      <vt:lpstr>Felicidad</vt:lpstr>
      <vt:lpstr>Ejemplo de BAC</vt:lpstr>
      <vt:lpstr>How to improve t?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Carlos Castro Torres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Áreas de conocimiento para la AP II metodologías ágiles y preparación para la certificación Scrum Master  - Semana 2</dc:title>
  <dc:creator>Microsoft Office User</dc:creator>
  <cp:lastModifiedBy>asis-ti</cp:lastModifiedBy>
  <cp:revision>6</cp:revision>
  <dcterms:created xsi:type="dcterms:W3CDTF">2018-06-20T21:30:00Z</dcterms:created>
  <dcterms:modified xsi:type="dcterms:W3CDTF">2023-07-04T16:09:20Z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AF862F0E4F5A463E9BFA0379E65F6E2F</vt:lpwstr>
  </property>
  <property fmtid="{D5CDD505-2E9C-101B-9397-08002B2CF9AE}" pid="3" name="KSOProductBuildVer">
    <vt:lpwstr>1033-11.2.0.11537</vt:lpwstr>
  </property>
</Properties>
</file>