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60.xml" ContentType="application/vnd.openxmlformats-officedocument.presentationml.slideLayout+xml"/>
  <Override PartName="/ppt/theme/theme8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9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1"/>
    <p:sldMasterId id="2147483701" r:id="rId2"/>
    <p:sldMasterId id="2147483694" r:id="rId3"/>
    <p:sldMasterId id="2147483665" r:id="rId4"/>
    <p:sldMasterId id="2147483675" r:id="rId5"/>
    <p:sldMasterId id="2147483711" r:id="rId6"/>
    <p:sldMasterId id="2147483725" r:id="rId7"/>
    <p:sldMasterId id="2147483739" r:id="rId8"/>
    <p:sldMasterId id="2147483744" r:id="rId9"/>
    <p:sldMasterId id="2147483758" r:id="rId10"/>
    <p:sldMasterId id="2147483765" r:id="rId11"/>
    <p:sldMasterId id="2147483782" r:id="rId12"/>
  </p:sldMasterIdLst>
  <p:notesMasterIdLst>
    <p:notesMasterId r:id="rId53"/>
  </p:notesMasterIdLst>
  <p:handoutMasterIdLst>
    <p:handoutMasterId r:id="rId54"/>
  </p:handoutMasterIdLst>
  <p:sldIdLst>
    <p:sldId id="729" r:id="rId13"/>
    <p:sldId id="337" r:id="rId14"/>
    <p:sldId id="342" r:id="rId15"/>
    <p:sldId id="585" r:id="rId16"/>
    <p:sldId id="343" r:id="rId17"/>
    <p:sldId id="692" r:id="rId18"/>
    <p:sldId id="347" r:id="rId19"/>
    <p:sldId id="690" r:id="rId20"/>
    <p:sldId id="702" r:id="rId21"/>
    <p:sldId id="693" r:id="rId22"/>
    <p:sldId id="695" r:id="rId23"/>
    <p:sldId id="309" r:id="rId24"/>
    <p:sldId id="711" r:id="rId25"/>
    <p:sldId id="697" r:id="rId26"/>
    <p:sldId id="310" r:id="rId27"/>
    <p:sldId id="600" r:id="rId28"/>
    <p:sldId id="726" r:id="rId29"/>
    <p:sldId id="720" r:id="rId30"/>
    <p:sldId id="722" r:id="rId31"/>
    <p:sldId id="723" r:id="rId32"/>
    <p:sldId id="724" r:id="rId33"/>
    <p:sldId id="725" r:id="rId34"/>
    <p:sldId id="703" r:id="rId35"/>
    <p:sldId id="588" r:id="rId36"/>
    <p:sldId id="312" r:id="rId37"/>
    <p:sldId id="706" r:id="rId38"/>
    <p:sldId id="632" r:id="rId39"/>
    <p:sldId id="610" r:id="rId40"/>
    <p:sldId id="719" r:id="rId41"/>
    <p:sldId id="707" r:id="rId42"/>
    <p:sldId id="699" r:id="rId43"/>
    <p:sldId id="323" r:id="rId44"/>
    <p:sldId id="399" r:id="rId45"/>
    <p:sldId id="708" r:id="rId46"/>
    <p:sldId id="718" r:id="rId47"/>
    <p:sldId id="721" r:id="rId48"/>
    <p:sldId id="327" r:id="rId49"/>
    <p:sldId id="328" r:id="rId50"/>
    <p:sldId id="728" r:id="rId51"/>
    <p:sldId id="335" r:id="rId52"/>
  </p:sldIdLst>
  <p:sldSz cx="9144000" cy="6858000" type="screen4x3"/>
  <p:notesSz cx="9598025" cy="73120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3">
          <p15:clr>
            <a:srgbClr val="A4A3A4"/>
          </p15:clr>
        </p15:guide>
        <p15:guide id="2" pos="3023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C6C"/>
    <a:srgbClr val="00B3F0"/>
    <a:srgbClr val="FFDE65"/>
    <a:srgbClr val="ED145A"/>
    <a:srgbClr val="A3781E"/>
    <a:srgbClr val="FFDE11"/>
    <a:srgbClr val="EDB02E"/>
    <a:srgbClr val="FF9C03"/>
    <a:srgbClr val="F69AAD"/>
    <a:srgbClr val="86DC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69" autoAdjust="0"/>
    <p:restoredTop sz="93850" autoAdjust="0"/>
  </p:normalViewPr>
  <p:slideViewPr>
    <p:cSldViewPr snapToGrid="0" snapToObjects="1">
      <p:cViewPr varScale="1">
        <p:scale>
          <a:sx n="61" d="100"/>
          <a:sy n="61" d="100"/>
        </p:scale>
        <p:origin x="141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84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-16620"/>
    </p:cViewPr>
  </p:sorterViewPr>
  <p:notesViewPr>
    <p:cSldViewPr snapToGrid="0" snapToObjects="1">
      <p:cViewPr varScale="1">
        <p:scale>
          <a:sx n="157" d="100"/>
          <a:sy n="157" d="100"/>
        </p:scale>
        <p:origin x="376" y="176"/>
      </p:cViewPr>
      <p:guideLst>
        <p:guide orient="horz" pos="2303"/>
        <p:guide pos="302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7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159144" cy="366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436662" y="0"/>
            <a:ext cx="4159144" cy="366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FD7ACA-344F-41AD-B75C-8BEF5C7BC26C}" type="datetimeFigureOut">
              <a:rPr lang="en-GB" smtClean="0"/>
              <a:t>01/11/2023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6945157"/>
            <a:ext cx="4159144" cy="3668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436662" y="6945157"/>
            <a:ext cx="4159144" cy="3668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70D3D-F033-4F3D-8B45-CC510F30F48F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561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159144" cy="3656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6662" y="2"/>
            <a:ext cx="4159144" cy="36560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BE940F-7884-974D-B78C-B55889C11F95}" type="datetimeFigureOut">
              <a:rPr lang="en-US" smtClean="0"/>
              <a:t>11/1/2023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71800" y="547688"/>
            <a:ext cx="3654425" cy="2741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59803" y="3473212"/>
            <a:ext cx="7678420" cy="32904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6945156"/>
            <a:ext cx="4159144" cy="365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6662" y="6945156"/>
            <a:ext cx="4159144" cy="3656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EC18B-31E1-5842-8541-DA2942E1980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59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41894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D29EC0-F4F7-4A7A-89E1-9EFE80F5B495}" type="slidenum">
              <a:rPr lang="en-US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 cap="flat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CR" smtClean="0"/>
          </a:p>
        </p:txBody>
      </p:sp>
    </p:spTree>
    <p:extLst>
      <p:ext uri="{BB962C8B-B14F-4D97-AF65-F5344CB8AC3E}">
        <p14:creationId xmlns:p14="http://schemas.microsoft.com/office/powerpoint/2010/main" val="16636600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Hay una respuesta práctica y científica a esta pregunta.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 smtClean="0"/>
              <a:t>La mayoría de la gente quiere saber la respuesta práctica. Los facilitadores tienen que ser capaces de responder a la respuesta científica cuando se presente.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311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799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663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5272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8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FACILITADOR: Cambie el número de página para alinearlo con los materiales interpretativos que usted brinda en la sesión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Para la certificación, </a:t>
            </a:r>
            <a:r>
              <a:rPr lang="es-MX" baseline="0" dirty="0"/>
              <a:t> asignar </a:t>
            </a:r>
            <a:r>
              <a:rPr lang="es-MX" dirty="0"/>
              <a:t>una pareja o un</a:t>
            </a:r>
            <a:r>
              <a:rPr lang="es-MX" baseline="0" dirty="0"/>
              <a:t> equipo de </a:t>
            </a:r>
            <a:r>
              <a:rPr lang="es-MX" dirty="0"/>
              <a:t> mesa para la conversación, basado en la Guía de Interpretación SDI.</a:t>
            </a:r>
          </a:p>
          <a:p>
            <a:pPr marL="342900" marR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241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/>
              <a:t>FACILITADOR: coloque el resultado de su </a:t>
            </a:r>
            <a:r>
              <a:rPr lang="es-MX" dirty="0" err="1"/>
              <a:t>OSP</a:t>
            </a:r>
            <a:r>
              <a:rPr lang="es-MX" dirty="0"/>
              <a:t> propio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247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593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96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18218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46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760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227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40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 </a:t>
            </a:r>
            <a:r>
              <a:rPr lang="en-US" dirty="0" err="1" smtClean="0"/>
              <a:t>acuerdo</a:t>
            </a:r>
            <a:r>
              <a:rPr lang="en-US" dirty="0" smtClean="0"/>
              <a:t> con el Manual del </a:t>
            </a:r>
            <a:r>
              <a:rPr lang="en-US" dirty="0" err="1" smtClean="0"/>
              <a:t>Facilitador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EC18B-31E1-5842-8541-DA2942E1980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8711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0811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Según</a:t>
            </a:r>
            <a:r>
              <a:rPr lang="en-US" baseline="0" dirty="0"/>
              <a:t> el Manual de </a:t>
            </a:r>
            <a:r>
              <a:rPr lang="en-US" baseline="0" dirty="0" err="1"/>
              <a:t>Facilitador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EC18B-31E1-5842-8541-DA2942E1980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40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265999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6812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538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6" y="2419713"/>
            <a:ext cx="7293748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02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05705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43672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14425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57378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955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88446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715" y="96185"/>
            <a:ext cx="7886700" cy="1042334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8E40-242F-433D-BB74-C63B9819DFCD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CR" smtClean="0"/>
              <a:t>Rolando Guevara Ruiz</a:t>
            </a:r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7913595" y="6352143"/>
            <a:ext cx="537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64F169-54DF-4B8D-98F5-4652BD4039BB}" type="slidenum">
              <a:rPr lang="en-US" sz="1350" b="1" smtClean="0"/>
              <a:t>‹Nº›</a:t>
            </a:fld>
            <a:endParaRPr lang="en-US" sz="1350" b="1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403412" y="1111625"/>
            <a:ext cx="8404412" cy="179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2536" y="163223"/>
            <a:ext cx="795907" cy="6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880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ción Morada: 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BFE55-5BEC-4C4E-A044-BF93FDAB9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9C247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13947-BBBE-C04E-AD62-B8F2397149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65C8B017-DC40-C141-BE0D-DE8F8C6E17FC}"/>
              </a:ext>
            </a:extLst>
          </p:cNvPr>
          <p:cNvSpPr/>
          <p:nvPr userDrawn="1"/>
        </p:nvSpPr>
        <p:spPr>
          <a:xfrm flipH="1">
            <a:off x="-9494" y="6333512"/>
            <a:ext cx="9153494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891C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9AE7244-A577-EC48-BC7D-472AE0A95B70}"/>
              </a:ext>
            </a:extLst>
          </p:cNvPr>
          <p:cNvSpPr/>
          <p:nvPr userDrawn="1"/>
        </p:nvSpPr>
        <p:spPr>
          <a:xfrm>
            <a:off x="-6972" y="6350924"/>
            <a:ext cx="9153494" cy="524488"/>
          </a:xfrm>
          <a:custGeom>
            <a:avLst/>
            <a:gdLst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1089562 w 14318616"/>
              <a:gd name="connsiteY0" fmla="*/ 136929 h 575730"/>
              <a:gd name="connsiteX1" fmla="*/ 5312427 w 14318616"/>
              <a:gd name="connsiteY1" fmla="*/ 37177 h 575730"/>
              <a:gd name="connsiteX2" fmla="*/ 9635046 w 14318616"/>
              <a:gd name="connsiteY2" fmla="*/ 269933 h 575730"/>
              <a:gd name="connsiteX3" fmla="*/ 13276020 w 14318616"/>
              <a:gd name="connsiteY3" fmla="*/ 3926 h 575730"/>
              <a:gd name="connsiteX4" fmla="*/ 13259395 w 14318616"/>
              <a:gd name="connsiteY4" fmla="*/ 519315 h 575730"/>
              <a:gd name="connsiteX5" fmla="*/ 1072937 w 14318616"/>
              <a:gd name="connsiteY5" fmla="*/ 519315 h 575730"/>
              <a:gd name="connsiteX6" fmla="*/ 1089562 w 14318616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910858 w 14139912"/>
              <a:gd name="connsiteY0" fmla="*/ 136929 h 575730"/>
              <a:gd name="connsiteX1" fmla="*/ 5133723 w 14139912"/>
              <a:gd name="connsiteY1" fmla="*/ 37177 h 575730"/>
              <a:gd name="connsiteX2" fmla="*/ 9456342 w 14139912"/>
              <a:gd name="connsiteY2" fmla="*/ 269933 h 575730"/>
              <a:gd name="connsiteX3" fmla="*/ 13097316 w 14139912"/>
              <a:gd name="connsiteY3" fmla="*/ 3926 h 575730"/>
              <a:gd name="connsiteX4" fmla="*/ 13080691 w 14139912"/>
              <a:gd name="connsiteY4" fmla="*/ 519315 h 575730"/>
              <a:gd name="connsiteX5" fmla="*/ 894233 w 14139912"/>
              <a:gd name="connsiteY5" fmla="*/ 519315 h 575730"/>
              <a:gd name="connsiteX6" fmla="*/ 910858 w 14139912"/>
              <a:gd name="connsiteY6" fmla="*/ 136929 h 575730"/>
              <a:gd name="connsiteX0" fmla="*/ 18762 w 13247816"/>
              <a:gd name="connsiteY0" fmla="*/ 136929 h 575730"/>
              <a:gd name="connsiteX1" fmla="*/ 4241627 w 13247816"/>
              <a:gd name="connsiteY1" fmla="*/ 37177 h 575730"/>
              <a:gd name="connsiteX2" fmla="*/ 8564246 w 13247816"/>
              <a:gd name="connsiteY2" fmla="*/ 269933 h 575730"/>
              <a:gd name="connsiteX3" fmla="*/ 12205220 w 13247816"/>
              <a:gd name="connsiteY3" fmla="*/ 3926 h 575730"/>
              <a:gd name="connsiteX4" fmla="*/ 12188595 w 13247816"/>
              <a:gd name="connsiteY4" fmla="*/ 519315 h 575730"/>
              <a:gd name="connsiteX5" fmla="*/ 2137 w 13247816"/>
              <a:gd name="connsiteY5" fmla="*/ 519315 h 575730"/>
              <a:gd name="connsiteX6" fmla="*/ 18762 w 13247816"/>
              <a:gd name="connsiteY6" fmla="*/ 136929 h 575730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58827"/>
              <a:gd name="connsiteX1" fmla="*/ 4241627 w 13247816"/>
              <a:gd name="connsiteY1" fmla="*/ 37177 h 558827"/>
              <a:gd name="connsiteX2" fmla="*/ 8564246 w 13247816"/>
              <a:gd name="connsiteY2" fmla="*/ 269933 h 558827"/>
              <a:gd name="connsiteX3" fmla="*/ 12205220 w 13247816"/>
              <a:gd name="connsiteY3" fmla="*/ 3926 h 558827"/>
              <a:gd name="connsiteX4" fmla="*/ 12188595 w 13247816"/>
              <a:gd name="connsiteY4" fmla="*/ 519315 h 558827"/>
              <a:gd name="connsiteX5" fmla="*/ 2137 w 13247816"/>
              <a:gd name="connsiteY5" fmla="*/ 519315 h 558827"/>
              <a:gd name="connsiteX6" fmla="*/ 18762 w 13247816"/>
              <a:gd name="connsiteY6" fmla="*/ 136929 h 558827"/>
              <a:gd name="connsiteX0" fmla="*/ 18762 w 13247816"/>
              <a:gd name="connsiteY0" fmla="*/ 136929 h 519315"/>
              <a:gd name="connsiteX1" fmla="*/ 4241627 w 13247816"/>
              <a:gd name="connsiteY1" fmla="*/ 37177 h 519315"/>
              <a:gd name="connsiteX2" fmla="*/ 8564246 w 13247816"/>
              <a:gd name="connsiteY2" fmla="*/ 269933 h 519315"/>
              <a:gd name="connsiteX3" fmla="*/ 12205220 w 13247816"/>
              <a:gd name="connsiteY3" fmla="*/ 3926 h 519315"/>
              <a:gd name="connsiteX4" fmla="*/ 12188595 w 13247816"/>
              <a:gd name="connsiteY4" fmla="*/ 519315 h 519315"/>
              <a:gd name="connsiteX5" fmla="*/ 2137 w 13247816"/>
              <a:gd name="connsiteY5" fmla="*/ 519315 h 519315"/>
              <a:gd name="connsiteX6" fmla="*/ 18762 w 13247816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473792"/>
              <a:gd name="connsiteY0" fmla="*/ 136929 h 519315"/>
              <a:gd name="connsiteX1" fmla="*/ 4241627 w 12473792"/>
              <a:gd name="connsiteY1" fmla="*/ 37177 h 519315"/>
              <a:gd name="connsiteX2" fmla="*/ 8564246 w 12473792"/>
              <a:gd name="connsiteY2" fmla="*/ 269933 h 519315"/>
              <a:gd name="connsiteX3" fmla="*/ 12205220 w 12473792"/>
              <a:gd name="connsiteY3" fmla="*/ 3926 h 519315"/>
              <a:gd name="connsiteX4" fmla="*/ 12188595 w 12473792"/>
              <a:gd name="connsiteY4" fmla="*/ 519315 h 519315"/>
              <a:gd name="connsiteX5" fmla="*/ 2137 w 12473792"/>
              <a:gd name="connsiteY5" fmla="*/ 519315 h 519315"/>
              <a:gd name="connsiteX6" fmla="*/ 18762 w 12473792"/>
              <a:gd name="connsiteY6" fmla="*/ 136929 h 519315"/>
              <a:gd name="connsiteX0" fmla="*/ 18762 w 12205220"/>
              <a:gd name="connsiteY0" fmla="*/ 136929 h 519315"/>
              <a:gd name="connsiteX1" fmla="*/ 4241627 w 12205220"/>
              <a:gd name="connsiteY1" fmla="*/ 37177 h 519315"/>
              <a:gd name="connsiteX2" fmla="*/ 8564246 w 12205220"/>
              <a:gd name="connsiteY2" fmla="*/ 269933 h 519315"/>
              <a:gd name="connsiteX3" fmla="*/ 12205220 w 12205220"/>
              <a:gd name="connsiteY3" fmla="*/ 3926 h 519315"/>
              <a:gd name="connsiteX4" fmla="*/ 12188595 w 12205220"/>
              <a:gd name="connsiteY4" fmla="*/ 519315 h 519315"/>
              <a:gd name="connsiteX5" fmla="*/ 2137 w 12205220"/>
              <a:gd name="connsiteY5" fmla="*/ 519315 h 519315"/>
              <a:gd name="connsiteX6" fmla="*/ 18762 w 12205220"/>
              <a:gd name="connsiteY6" fmla="*/ 136929 h 519315"/>
              <a:gd name="connsiteX0" fmla="*/ 18762 w 12205220"/>
              <a:gd name="connsiteY0" fmla="*/ 133003 h 515389"/>
              <a:gd name="connsiteX1" fmla="*/ 4241627 w 12205220"/>
              <a:gd name="connsiteY1" fmla="*/ 33251 h 515389"/>
              <a:gd name="connsiteX2" fmla="*/ 8564246 w 12205220"/>
              <a:gd name="connsiteY2" fmla="*/ 266007 h 515389"/>
              <a:gd name="connsiteX3" fmla="*/ 12205220 w 12205220"/>
              <a:gd name="connsiteY3" fmla="*/ 0 h 515389"/>
              <a:gd name="connsiteX4" fmla="*/ 12188595 w 12205220"/>
              <a:gd name="connsiteY4" fmla="*/ 515389 h 515389"/>
              <a:gd name="connsiteX5" fmla="*/ 2137 w 12205220"/>
              <a:gd name="connsiteY5" fmla="*/ 515389 h 515389"/>
              <a:gd name="connsiteX6" fmla="*/ 18762 w 12205220"/>
              <a:gd name="connsiteY6" fmla="*/ 133003 h 515389"/>
              <a:gd name="connsiteX0" fmla="*/ 18762 w 12224581"/>
              <a:gd name="connsiteY0" fmla="*/ 133003 h 515389"/>
              <a:gd name="connsiteX1" fmla="*/ 4241627 w 12224581"/>
              <a:gd name="connsiteY1" fmla="*/ 33251 h 515389"/>
              <a:gd name="connsiteX2" fmla="*/ 8564246 w 12224581"/>
              <a:gd name="connsiteY2" fmla="*/ 266007 h 515389"/>
              <a:gd name="connsiteX3" fmla="*/ 12205220 w 12224581"/>
              <a:gd name="connsiteY3" fmla="*/ 0 h 515389"/>
              <a:gd name="connsiteX4" fmla="*/ 12218674 w 12224581"/>
              <a:gd name="connsiteY4" fmla="*/ 515389 h 515389"/>
              <a:gd name="connsiteX5" fmla="*/ 2137 w 12224581"/>
              <a:gd name="connsiteY5" fmla="*/ 515389 h 515389"/>
              <a:gd name="connsiteX6" fmla="*/ 18762 w 12224581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05220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8674"/>
              <a:gd name="connsiteY0" fmla="*/ 133003 h 515389"/>
              <a:gd name="connsiteX1" fmla="*/ 4241627 w 12218674"/>
              <a:gd name="connsiteY1" fmla="*/ 33251 h 515389"/>
              <a:gd name="connsiteX2" fmla="*/ 8564246 w 12218674"/>
              <a:gd name="connsiteY2" fmla="*/ 266007 h 515389"/>
              <a:gd name="connsiteX3" fmla="*/ 12211235 w 12218674"/>
              <a:gd name="connsiteY3" fmla="*/ 0 h 515389"/>
              <a:gd name="connsiteX4" fmla="*/ 12218674 w 12218674"/>
              <a:gd name="connsiteY4" fmla="*/ 515389 h 515389"/>
              <a:gd name="connsiteX5" fmla="*/ 2137 w 12218674"/>
              <a:gd name="connsiteY5" fmla="*/ 515389 h 515389"/>
              <a:gd name="connsiteX6" fmla="*/ 18762 w 12218674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50791"/>
              <a:gd name="connsiteX1" fmla="*/ 4241627 w 12214125"/>
              <a:gd name="connsiteY1" fmla="*/ 33251 h 550791"/>
              <a:gd name="connsiteX2" fmla="*/ 8564246 w 12214125"/>
              <a:gd name="connsiteY2" fmla="*/ 266007 h 550791"/>
              <a:gd name="connsiteX3" fmla="*/ 12211235 w 12214125"/>
              <a:gd name="connsiteY3" fmla="*/ 0 h 550791"/>
              <a:gd name="connsiteX4" fmla="*/ 12214125 w 12214125"/>
              <a:gd name="connsiteY4" fmla="*/ 510840 h 550791"/>
              <a:gd name="connsiteX5" fmla="*/ 2137 w 12214125"/>
              <a:gd name="connsiteY5" fmla="*/ 515389 h 550791"/>
              <a:gd name="connsiteX6" fmla="*/ 18762 w 12214125"/>
              <a:gd name="connsiteY6" fmla="*/ 133003 h 550791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8762 w 12214125"/>
              <a:gd name="connsiteY0" fmla="*/ 133003 h 515389"/>
              <a:gd name="connsiteX1" fmla="*/ 4241627 w 12214125"/>
              <a:gd name="connsiteY1" fmla="*/ 33251 h 515389"/>
              <a:gd name="connsiteX2" fmla="*/ 8564246 w 12214125"/>
              <a:gd name="connsiteY2" fmla="*/ 266007 h 515389"/>
              <a:gd name="connsiteX3" fmla="*/ 12211235 w 12214125"/>
              <a:gd name="connsiteY3" fmla="*/ 0 h 515389"/>
              <a:gd name="connsiteX4" fmla="*/ 12214125 w 12214125"/>
              <a:gd name="connsiteY4" fmla="*/ 510840 h 515389"/>
              <a:gd name="connsiteX5" fmla="*/ 2137 w 12214125"/>
              <a:gd name="connsiteY5" fmla="*/ 515389 h 515389"/>
              <a:gd name="connsiteX6" fmla="*/ 18762 w 12214125"/>
              <a:gd name="connsiteY6" fmla="*/ 133003 h 515389"/>
              <a:gd name="connsiteX0" fmla="*/ 14472 w 12209835"/>
              <a:gd name="connsiteY0" fmla="*/ 133003 h 519938"/>
              <a:gd name="connsiteX1" fmla="*/ 4237337 w 12209835"/>
              <a:gd name="connsiteY1" fmla="*/ 33251 h 519938"/>
              <a:gd name="connsiteX2" fmla="*/ 8559956 w 12209835"/>
              <a:gd name="connsiteY2" fmla="*/ 266007 h 519938"/>
              <a:gd name="connsiteX3" fmla="*/ 12206945 w 12209835"/>
              <a:gd name="connsiteY3" fmla="*/ 0 h 519938"/>
              <a:gd name="connsiteX4" fmla="*/ 12209835 w 12209835"/>
              <a:gd name="connsiteY4" fmla="*/ 510840 h 519938"/>
              <a:gd name="connsiteX5" fmla="*/ 2397 w 12209835"/>
              <a:gd name="connsiteY5" fmla="*/ 519938 h 519938"/>
              <a:gd name="connsiteX6" fmla="*/ 14472 w 12209835"/>
              <a:gd name="connsiteY6" fmla="*/ 133003 h 519938"/>
              <a:gd name="connsiteX0" fmla="*/ 12075 w 12207438"/>
              <a:gd name="connsiteY0" fmla="*/ 133003 h 519938"/>
              <a:gd name="connsiteX1" fmla="*/ 4234940 w 12207438"/>
              <a:gd name="connsiteY1" fmla="*/ 33251 h 519938"/>
              <a:gd name="connsiteX2" fmla="*/ 8557559 w 12207438"/>
              <a:gd name="connsiteY2" fmla="*/ 266007 h 519938"/>
              <a:gd name="connsiteX3" fmla="*/ 12204548 w 12207438"/>
              <a:gd name="connsiteY3" fmla="*/ 0 h 519938"/>
              <a:gd name="connsiteX4" fmla="*/ 12207438 w 12207438"/>
              <a:gd name="connsiteY4" fmla="*/ 510840 h 519938"/>
              <a:gd name="connsiteX5" fmla="*/ 0 w 12207438"/>
              <a:gd name="connsiteY5" fmla="*/ 519938 h 519938"/>
              <a:gd name="connsiteX6" fmla="*/ 12075 w 12207438"/>
              <a:gd name="connsiteY6" fmla="*/ 133003 h 519938"/>
              <a:gd name="connsiteX0" fmla="*/ 71215 w 12266578"/>
              <a:gd name="connsiteY0" fmla="*/ 133003 h 519938"/>
              <a:gd name="connsiteX1" fmla="*/ 4294080 w 12266578"/>
              <a:gd name="connsiteY1" fmla="*/ 33251 h 519938"/>
              <a:gd name="connsiteX2" fmla="*/ 8616699 w 12266578"/>
              <a:gd name="connsiteY2" fmla="*/ 266007 h 519938"/>
              <a:gd name="connsiteX3" fmla="*/ 12263688 w 12266578"/>
              <a:gd name="connsiteY3" fmla="*/ 0 h 519938"/>
              <a:gd name="connsiteX4" fmla="*/ 12266578 w 12266578"/>
              <a:gd name="connsiteY4" fmla="*/ 510840 h 519938"/>
              <a:gd name="connsiteX5" fmla="*/ 0 w 12266578"/>
              <a:gd name="connsiteY5" fmla="*/ 519938 h 519938"/>
              <a:gd name="connsiteX6" fmla="*/ 71215 w 12266578"/>
              <a:gd name="connsiteY6" fmla="*/ 133003 h 519938"/>
              <a:gd name="connsiteX0" fmla="*/ 2976 w 12198339"/>
              <a:gd name="connsiteY0" fmla="*/ 133003 h 524488"/>
              <a:gd name="connsiteX1" fmla="*/ 4225841 w 12198339"/>
              <a:gd name="connsiteY1" fmla="*/ 33251 h 524488"/>
              <a:gd name="connsiteX2" fmla="*/ 8548460 w 12198339"/>
              <a:gd name="connsiteY2" fmla="*/ 266007 h 524488"/>
              <a:gd name="connsiteX3" fmla="*/ 12195449 w 12198339"/>
              <a:gd name="connsiteY3" fmla="*/ 0 h 524488"/>
              <a:gd name="connsiteX4" fmla="*/ 12198339 w 12198339"/>
              <a:gd name="connsiteY4" fmla="*/ 510840 h 524488"/>
              <a:gd name="connsiteX5" fmla="*/ 0 w 12198339"/>
              <a:gd name="connsiteY5" fmla="*/ 524488 h 524488"/>
              <a:gd name="connsiteX6" fmla="*/ 2976 w 12198339"/>
              <a:gd name="connsiteY6" fmla="*/ 133003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26851 w 12231313"/>
              <a:gd name="connsiteY0" fmla="*/ 137552 h 524488"/>
              <a:gd name="connsiteX1" fmla="*/ 4258815 w 12231313"/>
              <a:gd name="connsiteY1" fmla="*/ 33251 h 524488"/>
              <a:gd name="connsiteX2" fmla="*/ 8581434 w 12231313"/>
              <a:gd name="connsiteY2" fmla="*/ 266007 h 524488"/>
              <a:gd name="connsiteX3" fmla="*/ 12228423 w 12231313"/>
              <a:gd name="connsiteY3" fmla="*/ 0 h 524488"/>
              <a:gd name="connsiteX4" fmla="*/ 12231313 w 12231313"/>
              <a:gd name="connsiteY4" fmla="*/ 510840 h 524488"/>
              <a:gd name="connsiteX5" fmla="*/ 32974 w 12231313"/>
              <a:gd name="connsiteY5" fmla="*/ 524488 h 524488"/>
              <a:gd name="connsiteX6" fmla="*/ 26851 w 12231313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37552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37552 h 524488"/>
              <a:gd name="connsiteX0" fmla="*/ 0 w 12204462"/>
              <a:gd name="connsiteY0" fmla="*/ 160298 h 524488"/>
              <a:gd name="connsiteX1" fmla="*/ 4231964 w 12204462"/>
              <a:gd name="connsiteY1" fmla="*/ 33251 h 524488"/>
              <a:gd name="connsiteX2" fmla="*/ 8554583 w 12204462"/>
              <a:gd name="connsiteY2" fmla="*/ 266007 h 524488"/>
              <a:gd name="connsiteX3" fmla="*/ 12201572 w 12204462"/>
              <a:gd name="connsiteY3" fmla="*/ 0 h 524488"/>
              <a:gd name="connsiteX4" fmla="*/ 12204462 w 12204462"/>
              <a:gd name="connsiteY4" fmla="*/ 510840 h 524488"/>
              <a:gd name="connsiteX5" fmla="*/ 6123 w 12204462"/>
              <a:gd name="connsiteY5" fmla="*/ 524488 h 524488"/>
              <a:gd name="connsiteX6" fmla="*/ 0 w 12204462"/>
              <a:gd name="connsiteY6" fmla="*/ 160298 h 524488"/>
              <a:gd name="connsiteX0" fmla="*/ 197 w 12204659"/>
              <a:gd name="connsiteY0" fmla="*/ 160298 h 524488"/>
              <a:gd name="connsiteX1" fmla="*/ 4232161 w 12204659"/>
              <a:gd name="connsiteY1" fmla="*/ 33251 h 524488"/>
              <a:gd name="connsiteX2" fmla="*/ 8554780 w 12204659"/>
              <a:gd name="connsiteY2" fmla="*/ 266007 h 524488"/>
              <a:gd name="connsiteX3" fmla="*/ 12201769 w 12204659"/>
              <a:gd name="connsiteY3" fmla="*/ 0 h 524488"/>
              <a:gd name="connsiteX4" fmla="*/ 12204659 w 12204659"/>
              <a:gd name="connsiteY4" fmla="*/ 510840 h 524488"/>
              <a:gd name="connsiteX5" fmla="*/ 6320 w 12204659"/>
              <a:gd name="connsiteY5" fmla="*/ 524488 h 524488"/>
              <a:gd name="connsiteX6" fmla="*/ 197 w 12204659"/>
              <a:gd name="connsiteY6" fmla="*/ 160298 h 52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04659" h="524488">
                <a:moveTo>
                  <a:pt x="197" y="160298"/>
                </a:moveTo>
                <a:cubicBezTo>
                  <a:pt x="706779" y="79942"/>
                  <a:pt x="2806397" y="15633"/>
                  <a:pt x="4232161" y="33251"/>
                </a:cubicBezTo>
                <a:cubicBezTo>
                  <a:pt x="5657925" y="50869"/>
                  <a:pt x="7226512" y="271549"/>
                  <a:pt x="8554780" y="266007"/>
                </a:cubicBezTo>
                <a:cubicBezTo>
                  <a:pt x="9883048" y="260465"/>
                  <a:pt x="11573648" y="138909"/>
                  <a:pt x="12201769" y="0"/>
                </a:cubicBezTo>
                <a:cubicBezTo>
                  <a:pt x="12198232" y="222037"/>
                  <a:pt x="12200448" y="300703"/>
                  <a:pt x="12204659" y="510840"/>
                </a:cubicBezTo>
                <a:lnTo>
                  <a:pt x="6320" y="524488"/>
                </a:lnTo>
                <a:cubicBezTo>
                  <a:pt x="4421" y="293856"/>
                  <a:pt x="-1108" y="288563"/>
                  <a:pt x="197" y="160298"/>
                </a:cubicBezTo>
                <a:close/>
              </a:path>
            </a:pathLst>
          </a:custGeom>
          <a:solidFill>
            <a:srgbClr val="9C24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 userDrawn="1"/>
        </p:nvSpPr>
        <p:spPr>
          <a:xfrm>
            <a:off x="7160559" y="6526306"/>
            <a:ext cx="7395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350" dirty="0" smtClean="0"/>
              <a:t>No.</a:t>
            </a:r>
            <a:fld id="{6139F941-DFDB-4ED1-98B3-DFF2CDCF40D4}" type="slidenum">
              <a:rPr lang="es-CR" sz="1350" smtClean="0"/>
              <a:t>‹Nº›</a:t>
            </a:fld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413701983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265999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6812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5732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6" y="2419713"/>
            <a:ext cx="7293748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53911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272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6" y="2419713"/>
            <a:ext cx="7293748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120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97144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3811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57378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955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280653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265999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6812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00459" y="6122894"/>
            <a:ext cx="4257955" cy="4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547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6" y="2419713"/>
            <a:ext cx="7293748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13906" y="6104965"/>
            <a:ext cx="4231061" cy="50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39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555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047410" y="6203577"/>
            <a:ext cx="4096590" cy="39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064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575" y="6149788"/>
            <a:ext cx="3630425" cy="4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421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57378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955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575" y="6149788"/>
            <a:ext cx="3630425" cy="493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8091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715" y="96185"/>
            <a:ext cx="7886700" cy="1042334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8E40-242F-433D-BB74-C63B9819DFCD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CR" smtClean="0"/>
              <a:t>Rolando Guevara Ruiz</a:t>
            </a:r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7913595" y="6352143"/>
            <a:ext cx="537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64F169-54DF-4B8D-98F5-4652BD4039BB}" type="slidenum">
              <a:rPr lang="en-US" sz="1350" b="1" smtClean="0"/>
              <a:t>‹Nº›</a:t>
            </a:fld>
            <a:endParaRPr lang="en-US" sz="1350" b="1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403412" y="1111625"/>
            <a:ext cx="8404412" cy="179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2536" y="163223"/>
            <a:ext cx="795907" cy="6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558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337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5614" y="4023290"/>
            <a:ext cx="8549786" cy="2148911"/>
          </a:xfrm>
          <a:prstGeom prst="rect">
            <a:avLst/>
          </a:prstGeom>
        </p:spPr>
        <p:txBody>
          <a:bodyPr vert="horz"/>
          <a:lstStyle>
            <a:lvl1pPr>
              <a:defRPr sz="2700" b="1" i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22430846"/>
      </p:ext>
    </p:extLst>
  </p:cSld>
  <p:clrMapOvr>
    <a:masterClrMapping/>
  </p:clrMapOvr>
  <p:transition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39832550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4515007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1997815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Lin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305485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1174359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0248547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977933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1873004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4108073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0097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9364483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8229077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0105194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3" y="1724689"/>
            <a:ext cx="4238687" cy="1372887"/>
          </a:xfrm>
        </p:spPr>
        <p:txBody>
          <a:bodyPr>
            <a:normAutofit/>
          </a:bodyPr>
          <a:lstStyle>
            <a:lvl1pPr algn="l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00AC6C"/>
                </a:solidFill>
              </a:rPr>
              <a:t>®</a:t>
            </a:r>
          </a:p>
        </p:txBody>
      </p:sp>
    </p:spTree>
    <p:extLst>
      <p:ext uri="{BB962C8B-B14F-4D97-AF65-F5344CB8AC3E}">
        <p14:creationId xmlns:p14="http://schemas.microsoft.com/office/powerpoint/2010/main" val="26948132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715" y="96185"/>
            <a:ext cx="7886700" cy="1042334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8E40-242F-433D-BB74-C63B9819DFCD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CR" smtClean="0"/>
              <a:t>Rolando Guevara Ruiz</a:t>
            </a:r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7913595" y="6352143"/>
            <a:ext cx="537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64F169-54DF-4B8D-98F5-4652BD4039BB}" type="slidenum">
              <a:rPr lang="en-US" sz="1350" b="1" smtClean="0"/>
              <a:t>‹Nº›</a:t>
            </a:fld>
            <a:endParaRPr lang="en-US" sz="1350" b="1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403412" y="1111625"/>
            <a:ext cx="8404412" cy="179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1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6" y="2419713"/>
            <a:ext cx="7293748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802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126980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80621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>
                <a:cs typeface="Century Gothic"/>
              </a:rPr>
              <a:t>FACILITATOR CERTIFICATION</a:t>
            </a:r>
            <a:endParaRPr lang="en-US" dirty="0"/>
          </a:p>
        </p:txBody>
      </p:sp>
      <p:sp>
        <p:nvSpPr>
          <p:cNvPr id="5" name="CuadroTexto 4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31304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6" y="3423618"/>
            <a:ext cx="7293748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1269903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0391" y="6299199"/>
            <a:ext cx="4445000" cy="388408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>
                <a:cs typeface="Century Gothic"/>
              </a:rPr>
              <a:t>FACILITATOR CERTIFICATION</a:t>
            </a:r>
            <a:endParaRPr lang="en-US" dirty="0"/>
          </a:p>
        </p:txBody>
      </p:sp>
      <p:sp>
        <p:nvSpPr>
          <p:cNvPr id="6" name="CuadroTexto 5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134035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3475102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8" y="3475102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1269903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0391" y="6299199"/>
            <a:ext cx="4445000" cy="388408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>
                <a:cs typeface="Century Gothic"/>
              </a:rPr>
              <a:t>FACILITATOR CERTIFICATION</a:t>
            </a:r>
            <a:endParaRPr lang="en-US" dirty="0"/>
          </a:p>
        </p:txBody>
      </p:sp>
      <p:sp>
        <p:nvSpPr>
          <p:cNvPr id="6" name="CuadroTexto 5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60490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1269903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0391" y="6299199"/>
            <a:ext cx="4445000" cy="388408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>
                <a:cs typeface="Century Gothic"/>
              </a:rPr>
              <a:t>FACILITATOR CERTIFICATION</a:t>
            </a:r>
            <a:endParaRPr lang="en-US" dirty="0"/>
          </a:p>
        </p:txBody>
      </p:sp>
      <p:sp>
        <p:nvSpPr>
          <p:cNvPr id="4" name="CuadroTexto 3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59067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63677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0391" y="6299199"/>
            <a:ext cx="4445000" cy="388408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>
                <a:cs typeface="Century Gothic"/>
              </a:rPr>
              <a:t>FACILITATOR CERTIFICATION</a:t>
            </a:r>
            <a:endParaRPr lang="en-US" dirty="0"/>
          </a:p>
        </p:txBody>
      </p:sp>
      <p:sp>
        <p:nvSpPr>
          <p:cNvPr id="3" name="CuadroTexto 2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320784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590423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02598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23428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00391" y="6299199"/>
            <a:ext cx="4445000" cy="388408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 dirty="0">
                <a:cs typeface="Century Gothic"/>
              </a:rPr>
              <a:t>FACILITATOR CERTIFICATION</a:t>
            </a:r>
            <a:endParaRPr lang="en-US" dirty="0"/>
          </a:p>
        </p:txBody>
      </p:sp>
      <p:sp>
        <p:nvSpPr>
          <p:cNvPr id="6" name="CuadroTexto 5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343083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5715" y="96185"/>
            <a:ext cx="7886700" cy="1042334"/>
          </a:xfrm>
        </p:spPr>
        <p:txBody>
          <a:bodyPr/>
          <a:lstStyle>
            <a:lvl1pPr>
              <a:defRPr b="1"/>
            </a:lvl1pPr>
          </a:lstStyle>
          <a:p>
            <a:r>
              <a:rPr lang="es-ES" dirty="0" smtClean="0"/>
              <a:t>Haga clic para modificar el estilo de título </a:t>
            </a:r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Editar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8E40-242F-433D-BB74-C63B9819DFCD}" type="datetime1">
              <a:rPr lang="en-US" smtClean="0"/>
              <a:t>11/1/2023</a:t>
            </a:fld>
            <a:endParaRPr lang="en-U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s-CR" smtClean="0"/>
              <a:t>Rolando Guevara Ruiz</a:t>
            </a:r>
            <a:endParaRPr lang="en-US" dirty="0"/>
          </a:p>
        </p:txBody>
      </p:sp>
      <p:sp>
        <p:nvSpPr>
          <p:cNvPr id="7" name="CuadroTexto 6"/>
          <p:cNvSpPr txBox="1"/>
          <p:nvPr userDrawn="1"/>
        </p:nvSpPr>
        <p:spPr>
          <a:xfrm>
            <a:off x="7913595" y="6352143"/>
            <a:ext cx="53788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EC64F169-54DF-4B8D-98F5-4652BD4039BB}" type="slidenum">
              <a:rPr lang="en-US" sz="1350" b="1" smtClean="0"/>
              <a:t>‹Nº›</a:t>
            </a:fld>
            <a:endParaRPr lang="en-US" sz="1350" b="1" dirty="0"/>
          </a:p>
        </p:txBody>
      </p:sp>
      <p:cxnSp>
        <p:nvCxnSpPr>
          <p:cNvPr id="9" name="Conector recto 8"/>
          <p:cNvCxnSpPr/>
          <p:nvPr userDrawn="1"/>
        </p:nvCxnSpPr>
        <p:spPr>
          <a:xfrm>
            <a:off x="403412" y="1111625"/>
            <a:ext cx="8404412" cy="179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Imagen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82536" y="163223"/>
            <a:ext cx="795907" cy="653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1652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265999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6812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07212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6" y="2419713"/>
            <a:ext cx="7293748" cy="2436875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800100" indent="-34290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207271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8" y="2471197"/>
            <a:ext cx="4032431" cy="2633881"/>
          </a:xfrm>
        </p:spPr>
        <p:txBody>
          <a:bodyPr>
            <a:normAutofit/>
          </a:bodyPr>
          <a:lstStyle>
            <a:lvl1pPr marL="342900" indent="-342900">
              <a:buFont typeface="Wingdings" charset="2"/>
              <a:buChar char="§"/>
              <a:defRPr sz="2200"/>
            </a:lvl1pPr>
            <a:lvl2pPr marL="742950" indent="-285750">
              <a:buFont typeface="Wingdings" charset="2"/>
              <a:buChar char="§"/>
              <a:defRPr sz="2200"/>
            </a:lvl2pPr>
            <a:lvl3pPr marL="1143000" indent="-228600">
              <a:buFont typeface="Wingdings" charset="2"/>
              <a:buChar char="§"/>
              <a:defRPr sz="2200"/>
            </a:lvl3pPr>
            <a:lvl4pPr marL="1600200" indent="-228600">
              <a:buFont typeface="Wingdings" charset="2"/>
              <a:buChar char="§"/>
              <a:defRPr sz="2200"/>
            </a:lvl4pPr>
            <a:lvl5pPr marL="2057400" indent="-228600">
              <a:buFont typeface="Wingdings" charset="2"/>
              <a:buChar char="§"/>
              <a:defRPr sz="22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398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4267154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05656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57378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955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350417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271225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57378"/>
            <a:ext cx="5486400" cy="566738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955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09930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365614" y="4023290"/>
            <a:ext cx="8549786" cy="2148911"/>
          </a:xfrm>
          <a:prstGeom prst="rect">
            <a:avLst/>
          </a:prstGeom>
        </p:spPr>
        <p:txBody>
          <a:bodyPr vert="horz"/>
          <a:lstStyle>
            <a:lvl1pPr>
              <a:defRPr sz="2700" b="1" i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49068420"/>
      </p:ext>
    </p:extLst>
  </p:cSld>
  <p:clrMapOvr>
    <a:masterClrMapping/>
  </p:clrMapOvr>
  <p:transition>
    <p:wipe dir="d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685800" y="1676400"/>
            <a:ext cx="8229600" cy="44958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864694"/>
      </p:ext>
    </p:extLst>
  </p:cSld>
  <p:clrMapOvr>
    <a:masterClrMapping/>
  </p:clrMapOvr>
  <p:transition advClick="0" advTm="300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682472"/>
      </p:ext>
    </p:extLst>
  </p:cSld>
  <p:clrMapOvr>
    <a:masterClrMapping/>
  </p:clrMapOvr>
  <p:transition advClick="0" advTm="300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35113"/>
            <a:ext cx="38115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174875"/>
            <a:ext cx="38115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03530"/>
      </p:ext>
    </p:extLst>
  </p:cSld>
  <p:clrMapOvr>
    <a:masterClrMapping/>
  </p:clrMapOvr>
  <p:transition advClick="0" advTm="30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524000"/>
            <a:ext cx="2438399" cy="144780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524000"/>
            <a:ext cx="5111750" cy="460216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200"/>
            <a:ext cx="2779713" cy="30019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title style</a:t>
            </a:r>
            <a:endParaRPr kumimoji="0" lang="en-US" sz="36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6722981"/>
      </p:ext>
    </p:extLst>
  </p:cSld>
  <p:clrMapOvr>
    <a:masterClrMapping/>
  </p:clrMapOvr>
  <p:transition advClick="0" advTm="300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1600200"/>
            <a:ext cx="7848600" cy="4191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791200"/>
            <a:ext cx="7848600" cy="381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2610699"/>
      </p:ext>
    </p:extLst>
  </p:cSld>
  <p:clrMapOvr>
    <a:masterClrMapping/>
  </p:clrMapOvr>
  <p:transition advClick="0" advTm="300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752600"/>
            <a:ext cx="3733800" cy="3733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733800" cy="3733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57434"/>
      </p:ext>
    </p:extLst>
  </p:cSld>
  <p:clrMapOvr>
    <a:masterClrMapping/>
  </p:clrMapOvr>
  <p:transition advClick="0" advTm="300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2667000" cy="11430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85800" y="1524000"/>
            <a:ext cx="2667000" cy="4724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209887"/>
      </p:ext>
    </p:extLst>
  </p:cSld>
  <p:clrMapOvr>
    <a:masterClrMapping/>
  </p:clrMapOvr>
  <p:transition advClick="0" advTm="300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265999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6812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9835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7" y="2419713"/>
            <a:ext cx="7293748" cy="2436875"/>
          </a:xfrm>
        </p:spPr>
        <p:txBody>
          <a:bodyPr>
            <a:normAutofit/>
          </a:bodyPr>
          <a:lstStyle>
            <a:lvl1pPr marL="257175" indent="-257175">
              <a:buFont typeface="Wingdings" charset="2"/>
              <a:buChar char="§"/>
              <a:defRPr sz="1650"/>
            </a:lvl1pPr>
            <a:lvl2pPr marL="600075" indent="-257175">
              <a:buFont typeface="Wingdings" charset="2"/>
              <a:buChar char="§"/>
              <a:defRPr sz="1650"/>
            </a:lvl2pPr>
            <a:lvl3pPr marL="857250" indent="-171450">
              <a:buFont typeface="Wingdings" charset="2"/>
              <a:buChar char="§"/>
              <a:defRPr sz="1650"/>
            </a:lvl3pPr>
            <a:lvl4pPr marL="1200150" indent="-171450">
              <a:buFont typeface="Wingdings" charset="2"/>
              <a:buChar char="§"/>
              <a:defRPr sz="1650"/>
            </a:lvl4pPr>
            <a:lvl5pPr marL="1543050" indent="-171450">
              <a:buFont typeface="Wingdings" charset="2"/>
              <a:buChar char="§"/>
              <a:defRPr sz="16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921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ey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685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2471199"/>
            <a:ext cx="4032431" cy="2633881"/>
          </a:xfrm>
        </p:spPr>
        <p:txBody>
          <a:bodyPr>
            <a:normAutofit/>
          </a:bodyPr>
          <a:lstStyle>
            <a:lvl1pPr marL="257175" indent="-257175">
              <a:buFont typeface="Wingdings" charset="2"/>
              <a:buChar char="§"/>
              <a:defRPr sz="1650"/>
            </a:lvl1pPr>
            <a:lvl2pPr marL="557213" indent="-214313">
              <a:buFont typeface="Wingdings" charset="2"/>
              <a:buChar char="§"/>
              <a:defRPr sz="1650"/>
            </a:lvl2pPr>
            <a:lvl3pPr marL="857250" indent="-171450">
              <a:buFont typeface="Wingdings" charset="2"/>
              <a:buChar char="§"/>
              <a:defRPr sz="1650"/>
            </a:lvl3pPr>
            <a:lvl4pPr marL="1200150" indent="-171450">
              <a:buFont typeface="Wingdings" charset="2"/>
              <a:buChar char="§"/>
              <a:defRPr sz="1650"/>
            </a:lvl4pPr>
            <a:lvl5pPr marL="1543050" indent="-171450">
              <a:buFont typeface="Wingdings" charset="2"/>
              <a:buChar char="§"/>
              <a:defRPr sz="16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9" y="2471199"/>
            <a:ext cx="4032431" cy="2633881"/>
          </a:xfrm>
        </p:spPr>
        <p:txBody>
          <a:bodyPr>
            <a:normAutofit/>
          </a:bodyPr>
          <a:lstStyle>
            <a:lvl1pPr marL="257175" indent="-257175">
              <a:buFont typeface="Wingdings" charset="2"/>
              <a:buChar char="§"/>
              <a:defRPr sz="1650"/>
            </a:lvl1pPr>
            <a:lvl2pPr marL="557213" indent="-214313">
              <a:buFont typeface="Wingdings" charset="2"/>
              <a:buChar char="§"/>
              <a:defRPr sz="1650"/>
            </a:lvl2pPr>
            <a:lvl3pPr marL="857250" indent="-171450">
              <a:buFont typeface="Wingdings" charset="2"/>
              <a:buChar char="§"/>
              <a:defRPr sz="1650"/>
            </a:lvl3pPr>
            <a:lvl4pPr marL="1200150" indent="-171450">
              <a:buFont typeface="Wingdings" charset="2"/>
              <a:buChar char="§"/>
              <a:defRPr sz="1650"/>
            </a:lvl4pPr>
            <a:lvl5pPr marL="1543050" indent="-171450">
              <a:buFont typeface="Wingdings" charset="2"/>
              <a:buChar char="§"/>
              <a:defRPr sz="16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358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72384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81302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57378"/>
            <a:ext cx="5486400" cy="566738"/>
          </a:xfrm>
        </p:spPr>
        <p:txBody>
          <a:bodyPr anchor="b">
            <a:normAutofit/>
          </a:bodyPr>
          <a:lstStyle>
            <a:lvl1pPr algn="l">
              <a:defRPr sz="165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9553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53151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extBox 1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7098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8507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805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ey Lin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4192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556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31620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2332934"/>
      </p:ext>
    </p:extLst>
  </p:cSld>
  <p:clrMapOvr>
    <a:masterClrMapping/>
  </p:clrMapOvr>
  <p:transition>
    <p:wipe dir="d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91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9616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76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8803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C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5614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MVS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909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Simplified Triangle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46474" y="1724691"/>
            <a:ext cx="4238687" cy="1372887"/>
          </a:xfrm>
        </p:spPr>
        <p:txBody>
          <a:bodyPr>
            <a:normAutofit/>
          </a:bodyPr>
          <a:lstStyle>
            <a:lvl1pPr algn="l"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446473" y="3900812"/>
            <a:ext cx="5611628" cy="2240904"/>
          </a:xfrm>
        </p:spPr>
        <p:txBody>
          <a:bodyPr>
            <a:normAutofit/>
          </a:bodyPr>
          <a:lstStyle>
            <a:lvl1pPr marL="0" indent="0" algn="l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6119629" y="5103628"/>
            <a:ext cx="283534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 smtClean="0">
                <a:ln>
                  <a:noFill/>
                </a:ln>
                <a:solidFill>
                  <a:srgbClr val="00AC6C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®</a:t>
            </a:r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srgbClr val="00AC6C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995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762001"/>
            <a:ext cx="8305800" cy="541020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38805855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5713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265999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6812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464649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932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127" y="265999"/>
            <a:ext cx="7293747" cy="1613142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376812"/>
            <a:ext cx="6400800" cy="224090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646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715154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127" y="2419713"/>
            <a:ext cx="7293748" cy="2436875"/>
          </a:xfrm>
        </p:spPr>
        <p:txBody>
          <a:bodyPr>
            <a:normAutofit/>
          </a:bodyPr>
          <a:lstStyle>
            <a:lvl1pPr marL="257175" indent="-257175">
              <a:buFont typeface="Wingdings" charset="2"/>
              <a:buChar char="§"/>
              <a:defRPr sz="1650"/>
            </a:lvl1pPr>
            <a:lvl2pPr marL="600075" indent="-257175">
              <a:buFont typeface="Wingdings" charset="2"/>
              <a:buChar char="§"/>
              <a:defRPr sz="1650"/>
            </a:lvl2pPr>
            <a:lvl3pPr marL="857250" indent="-171450">
              <a:buFont typeface="Wingdings" charset="2"/>
              <a:buChar char="§"/>
              <a:defRPr sz="1650"/>
            </a:lvl3pPr>
            <a:lvl4pPr marL="1200150" indent="-171450">
              <a:buFont typeface="Wingdings" charset="2"/>
              <a:buChar char="§"/>
              <a:defRPr sz="1650"/>
            </a:lvl4pPr>
            <a:lvl5pPr marL="1543050" indent="-171450">
              <a:buFont typeface="Wingdings" charset="2"/>
              <a:buChar char="§"/>
              <a:defRPr sz="165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510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368" y="2471199"/>
            <a:ext cx="4032431" cy="2633881"/>
          </a:xfrm>
        </p:spPr>
        <p:txBody>
          <a:bodyPr>
            <a:normAutofit/>
          </a:bodyPr>
          <a:lstStyle>
            <a:lvl1pPr marL="257175" indent="-257175">
              <a:buFont typeface="Wingdings" charset="2"/>
              <a:buChar char="§"/>
              <a:defRPr sz="1650"/>
            </a:lvl1pPr>
            <a:lvl2pPr marL="557213" indent="-214313">
              <a:buFont typeface="Wingdings" charset="2"/>
              <a:buChar char="§"/>
              <a:defRPr sz="1650"/>
            </a:lvl2pPr>
            <a:lvl3pPr marL="857250" indent="-171450">
              <a:buFont typeface="Wingdings" charset="2"/>
              <a:buChar char="§"/>
              <a:defRPr sz="1650"/>
            </a:lvl3pPr>
            <a:lvl4pPr marL="1200150" indent="-171450">
              <a:buFont typeface="Wingdings" charset="2"/>
              <a:buChar char="§"/>
              <a:defRPr sz="1650"/>
            </a:lvl4pPr>
            <a:lvl5pPr marL="1543050" indent="-171450">
              <a:buFont typeface="Wingdings" charset="2"/>
              <a:buChar char="§"/>
              <a:defRPr sz="16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369" y="2471199"/>
            <a:ext cx="4032431" cy="2633881"/>
          </a:xfrm>
        </p:spPr>
        <p:txBody>
          <a:bodyPr>
            <a:normAutofit/>
          </a:bodyPr>
          <a:lstStyle>
            <a:lvl1pPr marL="257175" indent="-257175">
              <a:buFont typeface="Wingdings" charset="2"/>
              <a:buChar char="§"/>
              <a:defRPr sz="1650"/>
            </a:lvl1pPr>
            <a:lvl2pPr marL="557213" indent="-214313">
              <a:buFont typeface="Wingdings" charset="2"/>
              <a:buChar char="§"/>
              <a:defRPr sz="1650"/>
            </a:lvl2pPr>
            <a:lvl3pPr marL="857250" indent="-171450">
              <a:buFont typeface="Wingdings" charset="2"/>
              <a:buChar char="§"/>
              <a:defRPr sz="1650"/>
            </a:lvl3pPr>
            <a:lvl4pPr marL="1200150" indent="-171450">
              <a:buFont typeface="Wingdings" charset="2"/>
              <a:buChar char="§"/>
              <a:defRPr sz="1650"/>
            </a:lvl4pPr>
            <a:lvl5pPr marL="1543050" indent="-171450">
              <a:buFont typeface="Wingdings" charset="2"/>
              <a:buChar char="§"/>
              <a:defRPr sz="16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843381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161314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29978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06887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457378"/>
            <a:ext cx="5486400" cy="566738"/>
          </a:xfrm>
        </p:spPr>
        <p:txBody>
          <a:bodyPr anchor="b">
            <a:normAutofit/>
          </a:bodyPr>
          <a:lstStyle>
            <a:lvl1pPr algn="l">
              <a:defRPr sz="1650" b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269553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74927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0.xml"/><Relationship Id="rId7" Type="http://schemas.openxmlformats.org/officeDocument/2006/relationships/theme" Target="../theme/theme1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11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theme" Target="../theme/theme12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9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9.xml"/><Relationship Id="rId9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56.xml"/><Relationship Id="rId9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0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530945" y="6308725"/>
            <a:ext cx="3550022" cy="376517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205580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757" r:id="rId7"/>
    <p:sldLayoutId id="2147483790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"/>
            <a:ext cx="9144000" cy="5251449"/>
          </a:xfrm>
          <a:prstGeom prst="rect">
            <a:avLst/>
          </a:prstGeom>
          <a:gradFill>
            <a:gsLst>
              <a:gs pos="0">
                <a:srgbClr val="00B3F0"/>
              </a:gs>
              <a:gs pos="100000">
                <a:srgbClr val="007FC7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343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287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sz="1950" b="0" i="0" dirty="0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1_Green </a:t>
            </a:r>
            <a:r>
              <a:rPr lang="en-US" sz="1950" b="0" i="0" dirty="0" err="1" smtClean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Background</a:t>
            </a:r>
            <a:r>
              <a:rPr lang="en-US" dirty="0" err="1" smtClean="0"/>
              <a:t>Third</a:t>
            </a:r>
            <a:r>
              <a:rPr lang="en-US" dirty="0" smtClean="0"/>
              <a:t>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563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  <p:sldLayoutId id="2147483778" r:id="rId13"/>
    <p:sldLayoutId id="2147483779" r:id="rId14"/>
    <p:sldLayoutId id="2147483780" r:id="rId15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287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51450"/>
          </a:xfrm>
          <a:prstGeom prst="rect">
            <a:avLst/>
          </a:prstGeom>
          <a:gradFill>
            <a:gsLst>
              <a:gs pos="0">
                <a:srgbClr val="ED145A"/>
              </a:gs>
              <a:gs pos="100000">
                <a:srgbClr val="C00737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09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342900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4pPr>
      <a:lvl5pPr marL="1628775" indent="-257175" algn="l" defTabSz="342900" rtl="0" eaLnBrk="1" latinLnBrk="0" hangingPunct="1">
        <a:spcBef>
          <a:spcPct val="20000"/>
        </a:spcBef>
        <a:buFont typeface="Wingdings" charset="2"/>
        <a:buChar char="§"/>
        <a:defRPr sz="16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251449"/>
          </a:xfrm>
          <a:prstGeom prst="rect">
            <a:avLst/>
          </a:prstGeom>
          <a:gradFill>
            <a:gsLst>
              <a:gs pos="0">
                <a:srgbClr val="00B3F0"/>
              </a:gs>
              <a:gs pos="100000">
                <a:srgbClr val="007FC7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98421" y="6191156"/>
            <a:ext cx="3845579" cy="451691"/>
          </a:xfrm>
          <a:prstGeom prst="rect">
            <a:avLst/>
          </a:prstGeom>
        </p:spPr>
      </p:pic>
      <p:sp>
        <p:nvSpPr>
          <p:cNvPr id="6" name="CuadroTexto 5"/>
          <p:cNvSpPr txBox="1"/>
          <p:nvPr userDrawn="1"/>
        </p:nvSpPr>
        <p:spPr>
          <a:xfrm>
            <a:off x="8176957" y="1793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43133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33" r:id="rId7"/>
    <p:sldLayoutId id="2147483741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51450"/>
          </a:xfrm>
          <a:prstGeom prst="rect">
            <a:avLst/>
          </a:prstGeom>
          <a:gradFill>
            <a:gsLst>
              <a:gs pos="0">
                <a:srgbClr val="ED145A"/>
              </a:gs>
              <a:gs pos="100000">
                <a:srgbClr val="C00737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4831976" y="6201147"/>
            <a:ext cx="4168308" cy="412376"/>
          </a:xfrm>
          <a:prstGeom prst="rect">
            <a:avLst/>
          </a:prstGeom>
        </p:spPr>
      </p:pic>
      <p:sp>
        <p:nvSpPr>
          <p:cNvPr id="7" name="CuadroTexto 6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589991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"/>
            <a:ext cx="9144000" cy="5251451"/>
          </a:xfrm>
          <a:prstGeom prst="rect">
            <a:avLst/>
          </a:prstGeom>
          <a:gradFill>
            <a:gsLst>
              <a:gs pos="0">
                <a:srgbClr val="00AC6C"/>
              </a:gs>
              <a:gs pos="100000">
                <a:srgbClr val="00754A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uadroTexto 5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93224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737" r:id="rId7"/>
    <p:sldLayoutId id="2147483738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sz="2600" b="0" i="0" dirty="0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1_Green </a:t>
            </a:r>
            <a:r>
              <a:rPr lang="en-US" sz="2600" b="0" i="0" dirty="0" err="1">
                <a:solidFill>
                  <a:srgbClr val="000000"/>
                </a:solidFill>
                <a:latin typeface="Lucida Grande"/>
                <a:ea typeface="Lucida Grande"/>
                <a:cs typeface="Lucida Grande"/>
              </a:rPr>
              <a:t>Background</a:t>
            </a:r>
            <a:r>
              <a:rPr lang="en-US" dirty="0" err="1"/>
              <a:t>Third</a:t>
            </a:r>
            <a:r>
              <a:rPr lang="en-US" dirty="0"/>
              <a:t>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Imagen 3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5513575" y="6149788"/>
            <a:ext cx="3630425" cy="493059"/>
          </a:xfrm>
          <a:prstGeom prst="rect">
            <a:avLst/>
          </a:prstGeom>
        </p:spPr>
      </p:pic>
      <p:sp>
        <p:nvSpPr>
          <p:cNvPr id="5" name="CuadroTexto 4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635021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9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85" r:id="rId11"/>
    <p:sldLayoutId id="2147483686" r:id="rId12"/>
    <p:sldLayoutId id="2147483687" r:id="rId13"/>
    <p:sldLayoutId id="2147483756" r:id="rId14"/>
    <p:sldLayoutId id="214748378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00391" y="6299199"/>
            <a:ext cx="4445000" cy="3884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dirty="0">
                <a:cs typeface="Century Gothic"/>
              </a:rPr>
              <a:t>FACILITATOR CERTIFICATION</a:t>
            </a:r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74659" y="6299199"/>
            <a:ext cx="3469341" cy="388408"/>
          </a:xfrm>
          <a:prstGeom prst="rect">
            <a:avLst/>
          </a:prstGeom>
        </p:spPr>
      </p:pic>
      <p:sp>
        <p:nvSpPr>
          <p:cNvPr id="6" name="CuadroTexto 5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757585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35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251450"/>
          </a:xfrm>
          <a:prstGeom prst="rect">
            <a:avLst/>
          </a:prstGeom>
          <a:gradFill>
            <a:gsLst>
              <a:gs pos="0">
                <a:srgbClr val="ED145A"/>
              </a:gs>
              <a:gs pos="100000">
                <a:srgbClr val="C00737"/>
              </a:gs>
            </a:gsLst>
          </a:gradFill>
          <a:ln>
            <a:noFill/>
          </a:ln>
          <a:effectLst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5" name="Imagen 4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674659" y="6299199"/>
            <a:ext cx="3469341" cy="388408"/>
          </a:xfrm>
          <a:prstGeom prst="rect">
            <a:avLst/>
          </a:prstGeom>
        </p:spPr>
      </p:pic>
      <p:sp>
        <p:nvSpPr>
          <p:cNvPr id="7" name="CuadroTexto 6"/>
          <p:cNvSpPr txBox="1"/>
          <p:nvPr userDrawn="1"/>
        </p:nvSpPr>
        <p:spPr>
          <a:xfrm>
            <a:off x="8176957" y="0"/>
            <a:ext cx="8560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0E2FCFAC-AD3F-43F3-9A0E-9449924A3AEE}" type="slidenum">
              <a:rPr lang="en-US" sz="2000" b="1" smtClean="0"/>
              <a:t>‹Nº›</a:t>
            </a:fld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46799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457200" rtl="0" eaLnBrk="1" latinLnBrk="0" hangingPunct="1">
        <a:spcBef>
          <a:spcPct val="20000"/>
        </a:spcBef>
        <a:buFont typeface="Wingdings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365125" y="8207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pic>
        <p:nvPicPr>
          <p:cNvPr id="24580" name="Picture 3" descr="LOGO-Grupo Sinergi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6432550"/>
            <a:ext cx="1054100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2761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</p:sldLayoutIdLst>
  <p:transition>
    <p:wipe dir="d"/>
  </p:transition>
  <p:txStyles>
    <p:titleStyle>
      <a:lvl1pPr algn="l" defTabSz="342900" rtl="0" eaLnBrk="0" fontAlgn="base" hangingPunct="0">
        <a:spcBef>
          <a:spcPct val="0"/>
        </a:spcBef>
        <a:spcAft>
          <a:spcPct val="0"/>
        </a:spcAft>
        <a:defRPr sz="2700" b="1" kern="1200">
          <a:solidFill>
            <a:schemeClr val="tx1"/>
          </a:solidFill>
          <a:latin typeface="Arial"/>
          <a:ea typeface="+mj-ea"/>
          <a:cs typeface="+mj-cs"/>
        </a:defRPr>
      </a:lvl1pPr>
      <a:lvl2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2pPr>
      <a:lvl3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3pPr>
      <a:lvl4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4pPr>
      <a:lvl5pPr algn="l" defTabSz="342900" rtl="0" eaLnBrk="0" fontAlgn="base" hangingPunct="0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5pPr>
      <a:lvl6pPr marL="342900" algn="l" defTabSz="3429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6pPr>
      <a:lvl7pPr marL="685800" algn="l" defTabSz="3429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7pPr>
      <a:lvl8pPr marL="1028700" algn="l" defTabSz="3429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8pPr>
      <a:lvl9pPr marL="1371600" algn="l" defTabSz="342900" rtl="0" fontAlgn="base"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Arial" charset="0"/>
        </a:defRPr>
      </a:lvl9pPr>
    </p:titleStyle>
    <p:bodyStyle>
      <a:lvl1pPr marL="257175" indent="-257175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2100" kern="1200">
          <a:solidFill>
            <a:schemeClr val="tx1"/>
          </a:solidFill>
          <a:latin typeface="Arial"/>
          <a:ea typeface="+mn-ea"/>
          <a:cs typeface="+mn-cs"/>
        </a:defRPr>
      </a:lvl1pPr>
      <a:lvl2pPr marL="557213" indent="-214313" algn="l" defTabSz="342900" rtl="0" eaLnBrk="0" fontAlgn="base" hangingPunct="0">
        <a:spcBef>
          <a:spcPct val="20000"/>
        </a:spcBef>
        <a:spcAft>
          <a:spcPct val="0"/>
        </a:spcAft>
        <a:buClr>
          <a:srgbClr val="00305D"/>
        </a:buClr>
        <a:buFont typeface="Wingdings" pitchFamily="2" charset="2"/>
        <a:buChar char="§"/>
        <a:defRPr sz="1800" kern="1200">
          <a:solidFill>
            <a:srgbClr val="7F7F7F"/>
          </a:solidFill>
          <a:latin typeface="Arial"/>
          <a:ea typeface="+mn-ea"/>
          <a:cs typeface="+mn-cs"/>
        </a:defRPr>
      </a:lvl2pPr>
      <a:lvl3pPr marL="857250" indent="-171450" algn="l" defTabSz="342900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itchFamily="34" charset="0"/>
        <a:buChar char="•"/>
        <a:defRPr sz="1500" kern="1200">
          <a:solidFill>
            <a:srgbClr val="00305D"/>
          </a:solidFill>
          <a:latin typeface="Arial"/>
          <a:ea typeface="+mn-ea"/>
          <a:cs typeface="+mn-cs"/>
        </a:defRPr>
      </a:lvl3pPr>
      <a:lvl4pPr marL="12001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500" kern="1200">
          <a:solidFill>
            <a:schemeClr val="tx1"/>
          </a:solidFill>
          <a:latin typeface="Arial"/>
          <a:ea typeface="+mn-ea"/>
          <a:cs typeface="+mn-cs"/>
        </a:defRPr>
      </a:lvl4pPr>
      <a:lvl5pPr marL="1543050" indent="-171450" algn="l" defTabSz="3429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 kern="1200">
          <a:solidFill>
            <a:schemeClr val="tx1"/>
          </a:solidFill>
          <a:latin typeface="Arial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transition advClick="0" advTm="3000"/>
  <p:txStyles>
    <p:titleStyle>
      <a:lvl1pPr algn="l" defTabSz="457200" rtl="0" eaLnBrk="1" latinLnBrk="0" hangingPunct="1">
        <a:spcBef>
          <a:spcPct val="0"/>
        </a:spcBef>
        <a:buNone/>
        <a:defRPr sz="3600" b="1" i="0" kern="1200" baseline="0">
          <a:solidFill>
            <a:schemeClr val="bg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305D"/>
        </a:buClr>
        <a:buFont typeface="Wingdings" charset="2"/>
        <a:buChar char="§"/>
        <a:defRPr sz="2400" kern="1200" baseline="0">
          <a:solidFill>
            <a:schemeClr val="tx1">
              <a:lumMod val="50000"/>
              <a:lumOff val="50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bg1">
            <a:lumMod val="50000"/>
          </a:schemeClr>
        </a:buClr>
        <a:buFont typeface="Arial"/>
        <a:buChar char="•"/>
        <a:defRPr sz="2000" kern="1200" baseline="0">
          <a:solidFill>
            <a:srgbClr val="00305D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30924" y="3115902"/>
            <a:ext cx="8282151" cy="1043279"/>
          </a:xfrm>
        </p:spPr>
        <p:txBody>
          <a:bodyPr/>
          <a:lstStyle/>
          <a:p>
            <a:pPr marL="0" indent="0" algn="ctr">
              <a:buNone/>
            </a:pPr>
            <a:r>
              <a:rPr lang="es-MX" b="1" dirty="0"/>
              <a:t>Uso del </a:t>
            </a:r>
            <a:r>
              <a:rPr lang="es-MX" b="1" dirty="0" smtClean="0"/>
              <a:t>SDI 2.0 </a:t>
            </a:r>
            <a:r>
              <a:rPr lang="es-MX" b="1" dirty="0"/>
              <a:t>como herramienta para </a:t>
            </a:r>
            <a:r>
              <a:rPr lang="es-MX" b="1" dirty="0" smtClean="0"/>
              <a:t>mejorar </a:t>
            </a:r>
            <a:r>
              <a:rPr lang="es-MX" b="1" dirty="0"/>
              <a:t>las competencias de relacionamiento y alcanzar los objetivos</a:t>
            </a:r>
            <a:endParaRPr lang="en-US" b="1" dirty="0"/>
          </a:p>
          <a:p>
            <a:pPr marL="0" indent="0" algn="ctr">
              <a:buNone/>
            </a:pPr>
            <a:endParaRPr lang="en-US" b="1" dirty="0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s-MX" b="1" dirty="0"/>
              <a:t>Relaciones Inteligentes productivas</a:t>
            </a:r>
            <a:endParaRPr lang="en-US" b="1" dirty="0"/>
          </a:p>
        </p:txBody>
      </p:sp>
      <p:sp>
        <p:nvSpPr>
          <p:cNvPr id="4" name="CuadroTexto 3"/>
          <p:cNvSpPr txBox="1"/>
          <p:nvPr/>
        </p:nvSpPr>
        <p:spPr>
          <a:xfrm>
            <a:off x="4929351" y="5435318"/>
            <a:ext cx="3863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MAI. Rolando Guevara Ruiz, PMP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654704" y="4067503"/>
            <a:ext cx="349326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Modulo 3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Sesión sincrónica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737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92894" y="1019635"/>
            <a:ext cx="8851106" cy="5041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2800" b="1" u="sng" dirty="0" err="1" smtClean="0">
                <a:solidFill>
                  <a:srgbClr val="00196A"/>
                </a:solidFill>
              </a:rPr>
              <a:t>Analice</a:t>
            </a:r>
            <a:r>
              <a:rPr lang="en-US" sz="2800" b="1" u="sng" dirty="0" smtClean="0">
                <a:solidFill>
                  <a:srgbClr val="00196A"/>
                </a:solidFill>
              </a:rPr>
              <a:t> </a:t>
            </a:r>
            <a:r>
              <a:rPr lang="en-US" sz="2800" b="1" u="sng" dirty="0" err="1" smtClean="0">
                <a:solidFill>
                  <a:srgbClr val="00196A"/>
                </a:solidFill>
              </a:rPr>
              <a:t>su</a:t>
            </a:r>
            <a:r>
              <a:rPr lang="en-US" sz="2800" b="1" u="sng" dirty="0" smtClean="0">
                <a:solidFill>
                  <a:srgbClr val="00196A"/>
                </a:solidFill>
              </a:rPr>
              <a:t> </a:t>
            </a:r>
            <a:r>
              <a:rPr lang="en-US" sz="2800" b="1" u="sng" dirty="0" err="1" smtClean="0">
                <a:solidFill>
                  <a:srgbClr val="00196A"/>
                </a:solidFill>
              </a:rPr>
              <a:t>Secuencia</a:t>
            </a:r>
            <a:r>
              <a:rPr lang="en-US" sz="2800" b="1" u="sng" dirty="0" smtClean="0">
                <a:solidFill>
                  <a:srgbClr val="00196A"/>
                </a:solidFill>
              </a:rPr>
              <a:t> de </a:t>
            </a:r>
            <a:r>
              <a:rPr lang="en-US" sz="2800" b="1" u="sng" dirty="0" err="1" smtClean="0">
                <a:solidFill>
                  <a:srgbClr val="00196A"/>
                </a:solidFill>
              </a:rPr>
              <a:t>Conflicto</a:t>
            </a:r>
            <a:r>
              <a:rPr lang="en-US" sz="2800" b="1" u="sng" dirty="0" smtClean="0">
                <a:solidFill>
                  <a:srgbClr val="00196A"/>
                </a:solidFill>
              </a:rPr>
              <a:t>.</a:t>
            </a: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err="1" smtClean="0">
                <a:solidFill>
                  <a:srgbClr val="00196A"/>
                </a:solidFill>
              </a:rPr>
              <a:t>Anote</a:t>
            </a:r>
            <a:r>
              <a:rPr lang="en-US" sz="2800" dirty="0" smtClean="0">
                <a:solidFill>
                  <a:srgbClr val="00196A"/>
                </a:solidFill>
              </a:rPr>
              <a:t> </a:t>
            </a:r>
            <a:r>
              <a:rPr lang="en-US" sz="2800" dirty="0" err="1" smtClean="0">
                <a:solidFill>
                  <a:srgbClr val="00196A"/>
                </a:solidFill>
              </a:rPr>
              <a:t>sus</a:t>
            </a:r>
            <a:r>
              <a:rPr lang="en-US" sz="2800" dirty="0" smtClean="0">
                <a:solidFill>
                  <a:srgbClr val="00196A"/>
                </a:solidFill>
              </a:rPr>
              <a:t> </a:t>
            </a:r>
            <a:r>
              <a:rPr lang="en-US" sz="2800" dirty="0" err="1" smtClean="0">
                <a:solidFill>
                  <a:srgbClr val="00196A"/>
                </a:solidFill>
              </a:rPr>
              <a:t>conclusiones</a:t>
            </a:r>
            <a:r>
              <a:rPr lang="en-US" sz="2800" dirty="0" smtClean="0">
                <a:solidFill>
                  <a:srgbClr val="00196A"/>
                </a:solidFill>
              </a:rPr>
              <a:t> </a:t>
            </a:r>
            <a:r>
              <a:rPr lang="en-US" sz="2800" dirty="0" err="1" smtClean="0">
                <a:solidFill>
                  <a:srgbClr val="00196A"/>
                </a:solidFill>
              </a:rPr>
              <a:t>personales</a:t>
            </a:r>
            <a:endParaRPr lang="en-US" sz="2800" dirty="0" smtClean="0">
              <a:solidFill>
                <a:srgbClr val="00196A"/>
              </a:solidFill>
            </a:endParaRPr>
          </a:p>
          <a:p>
            <a:pPr marL="514350" indent="-514350">
              <a:spcBef>
                <a:spcPct val="20000"/>
              </a:spcBef>
              <a:buFont typeface="+mj-lt"/>
              <a:buAutoNum type="arabicPeriod"/>
            </a:pPr>
            <a:r>
              <a:rPr lang="en-US" sz="2800" dirty="0" err="1" smtClean="0">
                <a:solidFill>
                  <a:srgbClr val="00196A"/>
                </a:solidFill>
              </a:rPr>
              <a:t>Cómo</a:t>
            </a:r>
            <a:r>
              <a:rPr lang="en-US" sz="2800" dirty="0" smtClean="0">
                <a:solidFill>
                  <a:srgbClr val="00196A"/>
                </a:solidFill>
              </a:rPr>
              <a:t> </a:t>
            </a:r>
            <a:r>
              <a:rPr lang="en-US" sz="2800" dirty="0" err="1" smtClean="0">
                <a:solidFill>
                  <a:srgbClr val="00196A"/>
                </a:solidFill>
              </a:rPr>
              <a:t>creo</a:t>
            </a:r>
            <a:r>
              <a:rPr lang="en-US" sz="2800" dirty="0" smtClean="0">
                <a:solidFill>
                  <a:srgbClr val="00196A"/>
                </a:solidFill>
              </a:rPr>
              <a:t> </a:t>
            </a:r>
            <a:r>
              <a:rPr lang="en-US" sz="2800" dirty="0" err="1" smtClean="0">
                <a:solidFill>
                  <a:srgbClr val="00196A"/>
                </a:solidFill>
              </a:rPr>
              <a:t>yo</a:t>
            </a:r>
            <a:r>
              <a:rPr lang="en-US" sz="2800" dirty="0" smtClean="0">
                <a:solidFill>
                  <a:srgbClr val="00196A"/>
                </a:solidFill>
              </a:rPr>
              <a:t> que me </a:t>
            </a:r>
            <a:r>
              <a:rPr lang="en-US" sz="2800" dirty="0" err="1" smtClean="0">
                <a:solidFill>
                  <a:srgbClr val="00196A"/>
                </a:solidFill>
              </a:rPr>
              <a:t>ven</a:t>
            </a:r>
            <a:r>
              <a:rPr lang="en-US" sz="2800" dirty="0" smtClean="0">
                <a:solidFill>
                  <a:srgbClr val="00196A"/>
                </a:solidFill>
              </a:rPr>
              <a:t> </a:t>
            </a:r>
            <a:r>
              <a:rPr lang="en-US" sz="2800" dirty="0" err="1" smtClean="0">
                <a:solidFill>
                  <a:srgbClr val="00196A"/>
                </a:solidFill>
              </a:rPr>
              <a:t>los</a:t>
            </a:r>
            <a:r>
              <a:rPr lang="en-US" sz="2800" dirty="0" smtClean="0">
                <a:solidFill>
                  <a:srgbClr val="00196A"/>
                </a:solidFill>
              </a:rPr>
              <a:t> </a:t>
            </a:r>
            <a:r>
              <a:rPr lang="en-US" sz="2800" dirty="0" err="1" smtClean="0">
                <a:solidFill>
                  <a:srgbClr val="00196A"/>
                </a:solidFill>
              </a:rPr>
              <a:t>demás</a:t>
            </a:r>
            <a:r>
              <a:rPr lang="en-US" sz="2800" dirty="0" smtClean="0">
                <a:solidFill>
                  <a:srgbClr val="00196A"/>
                </a:solidFill>
              </a:rPr>
              <a:t>: </a:t>
            </a:r>
            <a:r>
              <a:rPr lang="en-US" sz="3200" dirty="0" smtClean="0">
                <a:solidFill>
                  <a:srgbClr val="00196A"/>
                </a:solidFill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en-US" sz="3200" dirty="0">
              <a:solidFill>
                <a:srgbClr val="00196A"/>
              </a:solidFill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2363475" y="104150"/>
            <a:ext cx="4709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/>
              <a:t>Personalice sus resultados</a:t>
            </a:r>
            <a:endParaRPr lang="en-US" sz="2800" b="1" dirty="0"/>
          </a:p>
        </p:txBody>
      </p:sp>
      <p:sp>
        <p:nvSpPr>
          <p:cNvPr id="5" name="Elipse 4"/>
          <p:cNvSpPr/>
          <p:nvPr/>
        </p:nvSpPr>
        <p:spPr>
          <a:xfrm>
            <a:off x="7073419" y="2670048"/>
            <a:ext cx="4886933" cy="32552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74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550645"/>
              </p:ext>
            </p:extLst>
          </p:nvPr>
        </p:nvGraphicFramePr>
        <p:xfrm>
          <a:off x="694944" y="827488"/>
          <a:ext cx="8101584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046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9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4816">
                <a:tc>
                  <a:txBody>
                    <a:bodyPr/>
                    <a:lstStyle/>
                    <a:p>
                      <a:pPr algn="ctr"/>
                      <a:endParaRPr lang="es-C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R" sz="2400" b="1" baseline="0" dirty="0" smtClean="0"/>
                        <a:t>¿Cuáles son mis disparadores de conflicto?</a:t>
                      </a:r>
                      <a:endParaRPr lang="es-C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R" sz="2400" b="1" dirty="0" smtClean="0"/>
                        <a:t>¿Cómo</a:t>
                      </a:r>
                      <a:r>
                        <a:rPr lang="es-CR" sz="2400" b="1" baseline="0" dirty="0" smtClean="0"/>
                        <a:t> puedo evitar aceptar la invitación al conflicto?</a:t>
                      </a:r>
                      <a:endParaRPr lang="es-C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 smtClean="0"/>
                    </a:p>
                    <a:p>
                      <a:endParaRPr lang="es-C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CR" sz="2400" b="1" dirty="0" smtClean="0"/>
                        <a:t>¿Qué</a:t>
                      </a:r>
                      <a:r>
                        <a:rPr lang="es-CR" sz="2400" b="1" baseline="0" dirty="0" smtClean="0"/>
                        <a:t> puedo hacer para resolver el conflicto? </a:t>
                      </a:r>
                      <a:endParaRPr lang="es-CR" sz="2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s-CR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3127248" y="137890"/>
            <a:ext cx="259558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4000" b="1" dirty="0" smtClean="0"/>
              <a:t>Actividad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18026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280768"/>
            <a:ext cx="9144000" cy="18379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960436" y="1521408"/>
            <a:ext cx="5829778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700" b="1" dirty="0" err="1">
                <a:solidFill>
                  <a:schemeClr val="bg1"/>
                </a:solidFill>
                <a:cs typeface="Century Gothic"/>
              </a:rPr>
              <a:t>Manejando</a:t>
            </a:r>
            <a:r>
              <a:rPr lang="en-US" sz="3700" b="1" dirty="0">
                <a:solidFill>
                  <a:schemeClr val="bg1"/>
                </a:solidFill>
                <a:cs typeface="Century Gothic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cs typeface="Century Gothic"/>
              </a:rPr>
              <a:t>nuestras</a:t>
            </a:r>
            <a:r>
              <a:rPr lang="en-US" sz="3700" b="1" dirty="0">
                <a:solidFill>
                  <a:schemeClr val="bg1"/>
                </a:solidFill>
                <a:cs typeface="Century Gothic"/>
              </a:rPr>
              <a:t> </a:t>
            </a:r>
            <a:r>
              <a:rPr lang="en-US" sz="3700" b="1" dirty="0" err="1">
                <a:solidFill>
                  <a:schemeClr val="bg1"/>
                </a:solidFill>
                <a:cs typeface="Century Gothic"/>
              </a:rPr>
              <a:t>fortalezas</a:t>
            </a:r>
            <a:endParaRPr lang="en-US" sz="3700" b="1" dirty="0">
              <a:solidFill>
                <a:schemeClr val="bg1"/>
              </a:solidFill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Century Gothic"/>
                <a:cs typeface="Century Gothic"/>
              </a:rPr>
              <a:t>Retrato</a:t>
            </a:r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Century Gothic"/>
                <a:cs typeface="Century Gothic"/>
              </a:rPr>
              <a:t>Fortalezas</a:t>
            </a:r>
            <a:endParaRPr lang="en-US" sz="2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159" y="-858808"/>
            <a:ext cx="28599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solidFill>
                  <a:schemeClr val="bg1"/>
                </a:solidFill>
                <a:latin typeface="Century Gothic"/>
                <a:cs typeface="Century Gothic"/>
              </a:rPr>
              <a:t>3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804793" y="4296152"/>
            <a:ext cx="5487190" cy="1983783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</a:pPr>
            <a:r>
              <a:rPr lang="es-ES" sz="1800" dirty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Las conductas son impulsadas por los  motivos.</a:t>
            </a:r>
          </a:p>
          <a:p>
            <a:pPr marL="342900" indent="-342900">
              <a:spcAft>
                <a:spcPts val="600"/>
              </a:spcAft>
            </a:pPr>
            <a:r>
              <a:rPr lang="es-ES" sz="1800" dirty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 Los motivos cambian en el conflicto.</a:t>
            </a:r>
          </a:p>
          <a:p>
            <a:pPr marL="342900" indent="-342900">
              <a:spcAft>
                <a:spcPts val="600"/>
              </a:spcAft>
            </a:pPr>
            <a:r>
              <a:rPr lang="es-ES" sz="1800" b="1" dirty="0">
                <a:latin typeface="Century Gothic"/>
                <a:cs typeface="Century Gothic"/>
              </a:rPr>
              <a:t> Las Fortalezas  </a:t>
            </a:r>
            <a:r>
              <a:rPr lang="es-ES" sz="1800" dirty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pueden ser excedidas.</a:t>
            </a:r>
          </a:p>
          <a:p>
            <a:pPr marL="342900" indent="-342900">
              <a:spcAft>
                <a:spcPts val="600"/>
              </a:spcAft>
            </a:pPr>
            <a:r>
              <a:rPr lang="es-ES" sz="1800" b="1" dirty="0">
                <a:latin typeface="Century Gothic"/>
                <a:cs typeface="Century Gothic"/>
              </a:rPr>
              <a:t> Los Filtros influencian la percepción.</a:t>
            </a:r>
          </a:p>
        </p:txBody>
      </p:sp>
    </p:spTree>
    <p:extLst>
      <p:ext uri="{BB962C8B-B14F-4D97-AF65-F5344CB8AC3E}">
        <p14:creationId xmlns:p14="http://schemas.microsoft.com/office/powerpoint/2010/main" val="380741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143000" y="3524250"/>
            <a:ext cx="6858000" cy="199760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153836" y="1456973"/>
            <a:ext cx="1742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200" i="1" dirty="0">
                <a:solidFill>
                  <a:prstClr val="white"/>
                </a:solidFill>
                <a:latin typeface="Century Gothic"/>
              </a:rPr>
              <a:t>are what people see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20080" y="1456973"/>
            <a:ext cx="17427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200" i="1" dirty="0">
                <a:solidFill>
                  <a:prstClr val="white"/>
                </a:solidFill>
                <a:latin typeface="Century Gothic"/>
              </a:rPr>
              <a:t>are harder to see</a:t>
            </a:r>
          </a:p>
        </p:txBody>
      </p:sp>
      <p:pic>
        <p:nvPicPr>
          <p:cNvPr id="10" name="Content Placeholder 6" descr="Buoy_CorrectionsLT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841446"/>
            <a:ext cx="6858000" cy="331780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016500" y="4328584"/>
            <a:ext cx="2610555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Igual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que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una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boya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, las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fortalezas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cambian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según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el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contexto</a:t>
            </a:r>
            <a:endParaRPr lang="en-US" sz="1575" dirty="0">
              <a:solidFill>
                <a:srgbClr val="464649"/>
              </a:solidFill>
              <a:latin typeface="Century Gothic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09549" y="4250361"/>
            <a:ext cx="3330559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342900">
              <a:spcAft>
                <a:spcPts val="900"/>
              </a:spcAft>
            </a:pPr>
            <a:r>
              <a:rPr lang="en-US" sz="1575" dirty="0">
                <a:solidFill>
                  <a:srgbClr val="464649"/>
                </a:solidFill>
                <a:latin typeface="Century Gothic"/>
              </a:rPr>
              <a:t>Los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motivos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son </a:t>
            </a:r>
            <a:br>
              <a:rPr lang="en-US" sz="1575" dirty="0">
                <a:solidFill>
                  <a:srgbClr val="464649"/>
                </a:solidFill>
                <a:latin typeface="Century Gothic"/>
              </a:rPr>
            </a:br>
            <a:r>
              <a:rPr lang="en-US" sz="1575" dirty="0">
                <a:solidFill>
                  <a:srgbClr val="464649"/>
                </a:solidFill>
                <a:latin typeface="Century Gothic"/>
              </a:rPr>
              <a:t>el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ancla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de las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fortalezas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.</a:t>
            </a:r>
          </a:p>
          <a:p>
            <a:pPr algn="r" defTabSz="342900">
              <a:spcAft>
                <a:spcPts val="900"/>
              </a:spcAft>
            </a:pPr>
            <a:r>
              <a:rPr lang="en-US" sz="1575" dirty="0">
                <a:solidFill>
                  <a:srgbClr val="464649"/>
                </a:solidFill>
                <a:latin typeface="Century Gothic"/>
              </a:rPr>
              <a:t>Los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motivos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son las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razones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para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hacer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lo que se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quiere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sz="1575" dirty="0" err="1">
                <a:solidFill>
                  <a:srgbClr val="464649"/>
                </a:solidFill>
                <a:latin typeface="Century Gothic"/>
              </a:rPr>
              <a:t>hacer</a:t>
            </a:r>
            <a:r>
              <a:rPr lang="en-US" sz="1575" dirty="0">
                <a:solidFill>
                  <a:srgbClr val="464649"/>
                </a:solidFill>
                <a:latin typeface="Century Gothic"/>
              </a:rPr>
              <a:t>.</a:t>
            </a:r>
          </a:p>
        </p:txBody>
      </p:sp>
      <p:sp>
        <p:nvSpPr>
          <p:cNvPr id="18" name="Title 3"/>
          <p:cNvSpPr txBox="1">
            <a:spLocks/>
          </p:cNvSpPr>
          <p:nvPr/>
        </p:nvSpPr>
        <p:spPr>
          <a:xfrm>
            <a:off x="1349025" y="1052106"/>
            <a:ext cx="3838223" cy="794776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18000"/>
              </a:prstClr>
            </a:outerShdw>
          </a:effectLst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/>
            <a:r>
              <a:rPr lang="en-US" sz="3150" dirty="0" err="1">
                <a:solidFill>
                  <a:srgbClr val="FFFFFF"/>
                </a:solidFill>
                <a:latin typeface="Century Gothic"/>
              </a:rPr>
              <a:t>Fortalezas</a:t>
            </a:r>
            <a:endParaRPr lang="en-US" sz="315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143003" y="857250"/>
            <a:ext cx="6857999" cy="3317805"/>
          </a:xfrm>
          <a:prstGeom prst="rect">
            <a:avLst/>
          </a:prstGeom>
          <a:solidFill>
            <a:schemeClr val="tx1">
              <a:alpha val="56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3" name="Picture 2" descr="Anchor_CorrectionsL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8280" y="841446"/>
            <a:ext cx="3012722" cy="4515957"/>
          </a:xfrm>
          <a:prstGeom prst="rect">
            <a:avLst/>
          </a:prstGeom>
        </p:spPr>
      </p:pic>
      <p:sp>
        <p:nvSpPr>
          <p:cNvPr id="11" name="Title 3"/>
          <p:cNvSpPr txBox="1">
            <a:spLocks/>
          </p:cNvSpPr>
          <p:nvPr/>
        </p:nvSpPr>
        <p:spPr>
          <a:xfrm>
            <a:off x="5115278" y="1066862"/>
            <a:ext cx="2525888" cy="794776"/>
          </a:xfrm>
          <a:prstGeom prst="rect">
            <a:avLst/>
          </a:prstGeom>
          <a:effectLst>
            <a:outerShdw blurRad="152400" dist="38100" dir="2700000" algn="tl" rotWithShape="0">
              <a:prstClr val="black">
                <a:alpha val="18000"/>
              </a:prstClr>
            </a:outerShdw>
          </a:effectLst>
        </p:spPr>
        <p:txBody>
          <a:bodyPr vert="horz" lIns="68580" tIns="34290" rIns="68580" bIns="3429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342900"/>
            <a:r>
              <a:rPr lang="en-US" sz="3150" dirty="0" err="1">
                <a:solidFill>
                  <a:srgbClr val="FFFFFF"/>
                </a:solidFill>
                <a:latin typeface="Century Gothic"/>
              </a:rPr>
              <a:t>Motivos</a:t>
            </a:r>
            <a:endParaRPr lang="en-US" sz="3150" dirty="0">
              <a:solidFill>
                <a:srgbClr val="FFFFFF"/>
              </a:solidFill>
              <a:latin typeface="Century Gothic"/>
            </a:endParaRPr>
          </a:p>
        </p:txBody>
      </p:sp>
      <p:sp>
        <p:nvSpPr>
          <p:cNvPr id="17" name="Plus 16"/>
          <p:cNvSpPr/>
          <p:nvPr/>
        </p:nvSpPr>
        <p:spPr>
          <a:xfrm>
            <a:off x="7757160" y="5445250"/>
            <a:ext cx="132823" cy="132823"/>
          </a:xfrm>
          <a:prstGeom prst="mathPlus">
            <a:avLst>
              <a:gd name="adj1" fmla="val 794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8540728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 animBg="1"/>
      <p:bldP spid="11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uoy_CorrectionsLT.p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7632" y="0"/>
            <a:ext cx="10757388" cy="5627217"/>
          </a:xfrm>
        </p:spPr>
      </p:pic>
      <p:sp>
        <p:nvSpPr>
          <p:cNvPr id="12" name="Rectangle 11"/>
          <p:cNvSpPr/>
          <p:nvPr/>
        </p:nvSpPr>
        <p:spPr>
          <a:xfrm>
            <a:off x="3675888" y="494331"/>
            <a:ext cx="5468111" cy="5111812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12"/>
          <p:cNvSpPr/>
          <p:nvPr/>
        </p:nvSpPr>
        <p:spPr>
          <a:xfrm>
            <a:off x="8818879" y="6117332"/>
            <a:ext cx="177097" cy="177097"/>
          </a:xfrm>
          <a:prstGeom prst="mathPlus">
            <a:avLst>
              <a:gd name="adj1" fmla="val 794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ángulo 1"/>
          <p:cNvSpPr/>
          <p:nvPr/>
        </p:nvSpPr>
        <p:spPr>
          <a:xfrm>
            <a:off x="3913632" y="552528"/>
            <a:ext cx="521612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Una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fortaleza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personal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es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una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conducta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, que la persona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selecciona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(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conciente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o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inconcientemente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) para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mejorar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el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bienestar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propio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o el de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los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demás</a:t>
            </a:r>
            <a:r>
              <a:rPr lang="en-US" sz="28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.</a:t>
            </a:r>
          </a:p>
          <a:p>
            <a:pPr lvl="0" algn="just"/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Exiten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gran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cantidad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de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conductas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,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pero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SDI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selecciona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28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como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las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más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significativas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para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realizar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sus</a:t>
            </a:r>
            <a:r>
              <a:rPr lang="en-US" sz="28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 </a:t>
            </a:r>
            <a:r>
              <a:rPr lang="en-US" sz="2800" b="1" dirty="0" err="1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análisis</a:t>
            </a:r>
            <a:r>
              <a:rPr lang="en-US" sz="2800" b="1" dirty="0" smtClean="0">
                <a:solidFill>
                  <a:schemeClr val="tx2">
                    <a:lumMod val="95000"/>
                    <a:lumOff val="5000"/>
                  </a:schemeClr>
                </a:solidFill>
                <a:latin typeface="Arial"/>
              </a:rPr>
              <a:t>.</a:t>
            </a:r>
            <a:endParaRPr lang="en-US" sz="2800" b="1" dirty="0">
              <a:solidFill>
                <a:schemeClr val="tx2">
                  <a:lumMod val="95000"/>
                  <a:lumOff val="5000"/>
                </a:schemeClr>
              </a:solidFill>
              <a:latin typeface="Arial"/>
            </a:endParaRPr>
          </a:p>
        </p:txBody>
      </p:sp>
      <p:sp>
        <p:nvSpPr>
          <p:cNvPr id="5" name="Título 4"/>
          <p:cNvSpPr>
            <a:spLocks noGrp="1"/>
          </p:cNvSpPr>
          <p:nvPr>
            <p:ph type="ctrTitle"/>
          </p:nvPr>
        </p:nvSpPr>
        <p:spPr>
          <a:xfrm>
            <a:off x="-50820" y="-101279"/>
            <a:ext cx="3459951" cy="1613142"/>
          </a:xfrm>
        </p:spPr>
        <p:txBody>
          <a:bodyPr/>
          <a:lstStyle/>
          <a:p>
            <a:pPr algn="l"/>
            <a:r>
              <a:rPr lang="es-MX" b="1" dirty="0" smtClean="0">
                <a:solidFill>
                  <a:srgbClr val="FF0000"/>
                </a:solidFill>
              </a:rPr>
              <a:t>Fortalezas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0857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Buoy_CorrectionsLT.p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8488" y="-21074"/>
            <a:ext cx="9172488" cy="5627217"/>
          </a:xfr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382225" y="1410775"/>
            <a:ext cx="4607561" cy="1013073"/>
          </a:xfrm>
          <a:effectLst>
            <a:outerShdw blurRad="111125" dist="38100" dir="2700000" algn="tl" rotWithShape="0">
              <a:schemeClr val="bg1">
                <a:alpha val="82000"/>
              </a:schemeClr>
            </a:outerShdw>
          </a:effectLst>
        </p:spPr>
        <p:txBody>
          <a:bodyPr>
            <a:normAutofit/>
          </a:bodyPr>
          <a:lstStyle/>
          <a:p>
            <a:pPr algn="l"/>
            <a:r>
              <a:rPr lang="es-ES" sz="4400" b="1" noProof="0" dirty="0">
                <a:solidFill>
                  <a:schemeClr val="tx2"/>
                </a:solidFill>
              </a:rPr>
              <a:t>Sus Fortalezas...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82226" y="2423847"/>
            <a:ext cx="4761773" cy="3182295"/>
          </a:xfrm>
          <a:prstGeom prst="rect">
            <a:avLst/>
          </a:prstGeom>
          <a:solidFill>
            <a:schemeClr val="tx1">
              <a:alpha val="7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441902" y="2552836"/>
            <a:ext cx="4547884" cy="2633881"/>
          </a:xfrm>
          <a:effectLst>
            <a:outerShdw blurRad="165100" dist="38100" dir="2700000" algn="tl" rotWithShape="0">
              <a:srgbClr val="000000">
                <a:alpha val="67000"/>
              </a:srgbClr>
            </a:outerShdw>
          </a:effectLst>
        </p:spPr>
        <p:txBody>
          <a:bodyPr>
            <a:normAutofit/>
          </a:bodyPr>
          <a:lstStyle/>
          <a:p>
            <a:r>
              <a:rPr lang="es-ES" sz="2000" noProof="0" dirty="0">
                <a:solidFill>
                  <a:schemeClr val="bg1"/>
                </a:solidFill>
              </a:rPr>
              <a:t>Son lo que las personas ven.</a:t>
            </a:r>
          </a:p>
          <a:p>
            <a:r>
              <a:rPr lang="es-ES" sz="2000" noProof="0" dirty="0">
                <a:solidFill>
                  <a:schemeClr val="bg1"/>
                </a:solidFill>
              </a:rPr>
              <a:t>Cambian con base en el ambiente.</a:t>
            </a:r>
          </a:p>
          <a:p>
            <a:r>
              <a:rPr lang="es-MX" sz="2000" dirty="0">
                <a:solidFill>
                  <a:schemeClr val="bg1"/>
                </a:solidFill>
              </a:rPr>
              <a:t>Están destinadas a ser productivas.</a:t>
            </a:r>
            <a:endParaRPr lang="es-ES" sz="2000" noProof="0" dirty="0">
              <a:solidFill>
                <a:schemeClr val="bg1"/>
              </a:solidFill>
            </a:endParaRPr>
          </a:p>
          <a:p>
            <a:r>
              <a:rPr lang="es-ES" sz="2000" dirty="0">
                <a:solidFill>
                  <a:schemeClr val="bg1"/>
                </a:solidFill>
              </a:rPr>
              <a:t>Están conectadas a los motivos.</a:t>
            </a:r>
            <a:endParaRPr lang="es-ES" sz="2000" noProof="0" dirty="0">
              <a:solidFill>
                <a:schemeClr val="bg1"/>
              </a:solidFill>
            </a:endParaRPr>
          </a:p>
        </p:txBody>
      </p:sp>
      <p:sp>
        <p:nvSpPr>
          <p:cNvPr id="13" name="Plus 12"/>
          <p:cNvSpPr/>
          <p:nvPr/>
        </p:nvSpPr>
        <p:spPr>
          <a:xfrm>
            <a:off x="8818879" y="6117332"/>
            <a:ext cx="177097" cy="177097"/>
          </a:xfrm>
          <a:prstGeom prst="mathPlus">
            <a:avLst>
              <a:gd name="adj1" fmla="val 7940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uadroTexto 7"/>
          <p:cNvSpPr txBox="1"/>
          <p:nvPr/>
        </p:nvSpPr>
        <p:spPr>
          <a:xfrm>
            <a:off x="8261132" y="183196"/>
            <a:ext cx="62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27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30786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uiExpand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>
            <a:grpSpLocks/>
          </p:cNvGrpSpPr>
          <p:nvPr/>
        </p:nvGrpSpPr>
        <p:grpSpPr bwMode="auto">
          <a:xfrm>
            <a:off x="4446986" y="2643189"/>
            <a:ext cx="1193006" cy="1194197"/>
            <a:chOff x="6869353" y="2349230"/>
            <a:chExt cx="1592180" cy="1592180"/>
          </a:xfrm>
        </p:grpSpPr>
        <p:pic>
          <p:nvPicPr>
            <p:cNvPr id="109580" name="Picture 10" descr="Bouy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869353" y="2349230"/>
              <a:ext cx="1592180" cy="159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9"/>
            <p:cNvSpPr txBox="1"/>
            <p:nvPr/>
          </p:nvSpPr>
          <p:spPr>
            <a:xfrm rot="120000">
              <a:off x="7055056" y="2859241"/>
              <a:ext cx="1339637" cy="365639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 defTabSz="342900">
                <a:defRPr/>
              </a:pPr>
              <a:r>
                <a:rPr lang="en-US" sz="1350" b="1" cap="all" dirty="0">
                  <a:solidFill>
                    <a:prstClr val="white"/>
                  </a:solidFill>
                  <a:latin typeface="Arial"/>
                  <a:cs typeface="Arial"/>
                </a:rPr>
                <a:t>amigos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3278983" y="2667001"/>
            <a:ext cx="1194197" cy="1194197"/>
            <a:chOff x="4442324" y="2349230"/>
            <a:chExt cx="1592180" cy="1592180"/>
          </a:xfrm>
        </p:grpSpPr>
        <p:pic>
          <p:nvPicPr>
            <p:cNvPr id="109578" name="Picture 14" descr="Bouy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442324" y="2349230"/>
              <a:ext cx="1592180" cy="159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 rot="240000">
              <a:off x="4602740" y="2872608"/>
              <a:ext cx="1364919" cy="369332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 defTabSz="342900">
                <a:defRPr/>
              </a:pPr>
              <a:r>
                <a:rPr lang="en-US" sz="1350" b="1" cap="all" dirty="0">
                  <a:solidFill>
                    <a:prstClr val="white"/>
                  </a:solidFill>
                  <a:latin typeface="Arial"/>
                  <a:cs typeface="Arial"/>
                </a:rPr>
                <a:t>casa</a:t>
              </a:r>
            </a:p>
          </p:txBody>
        </p:sp>
      </p:grpSp>
      <p:sp>
        <p:nvSpPr>
          <p:cNvPr id="109571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err="1" smtClean="0">
                <a:latin typeface="Arial" pitchFamily="34" charset="0"/>
              </a:rPr>
              <a:t>Conducta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b="0" i="1" dirty="0" smtClean="0"/>
              <a:t>las </a:t>
            </a:r>
            <a:r>
              <a:rPr lang="en-US" b="0" i="1" dirty="0" err="1" smtClean="0"/>
              <a:t>cosas</a:t>
            </a:r>
            <a:r>
              <a:rPr lang="en-US" b="0" i="1" dirty="0" smtClean="0"/>
              <a:t> que </a:t>
            </a:r>
            <a:r>
              <a:rPr lang="en-US" b="0" i="1" dirty="0" err="1" smtClean="0"/>
              <a:t>hace</a:t>
            </a:r>
            <a:r>
              <a:rPr lang="en-US" b="0" i="1" dirty="0" smtClean="0"/>
              <a:t> la </a:t>
            </a:r>
            <a:r>
              <a:rPr lang="en-US" b="0" i="1" dirty="0" err="1" smtClean="0"/>
              <a:t>gente</a:t>
            </a:r>
            <a:r>
              <a:rPr lang="en-US" b="0" i="1" dirty="0" smtClean="0"/>
              <a:t> (</a:t>
            </a:r>
            <a:r>
              <a:rPr lang="en-US" i="1" dirty="0" err="1" smtClean="0">
                <a:solidFill>
                  <a:srgbClr val="FF0000"/>
                </a:solidFill>
              </a:rPr>
              <a:t>Fortalezas</a:t>
            </a:r>
            <a:r>
              <a:rPr lang="en-US" b="0" i="1" dirty="0" smtClean="0"/>
              <a:t>)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109572" name="Text Placeholder 6"/>
          <p:cNvSpPr>
            <a:spLocks noGrp="1"/>
          </p:cNvSpPr>
          <p:nvPr>
            <p:ph type="body" sz="quarter" idx="11"/>
          </p:nvPr>
        </p:nvSpPr>
        <p:spPr bwMode="auto">
          <a:xfrm>
            <a:off x="1386588" y="3763147"/>
            <a:ext cx="6422792" cy="501253"/>
          </a:xfrm>
          <a:noFill/>
          <a:ln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/>
            <a:r>
              <a:rPr lang="en-US" dirty="0" err="1" smtClean="0">
                <a:latin typeface="Arial" pitchFamily="34" charset="0"/>
              </a:rPr>
              <a:t>Motivación</a:t>
            </a:r>
            <a:r>
              <a:rPr lang="en-US" dirty="0" smtClean="0">
                <a:latin typeface="Arial" pitchFamily="34" charset="0"/>
              </a:rPr>
              <a:t> </a:t>
            </a:r>
            <a:r>
              <a:rPr lang="en-US" b="0" i="1" dirty="0" err="1" smtClean="0"/>
              <a:t>las</a:t>
            </a:r>
            <a:r>
              <a:rPr lang="en-US" b="0" i="1" dirty="0" smtClean="0"/>
              <a:t> </a:t>
            </a:r>
            <a:r>
              <a:rPr lang="en-US" b="0" i="1" dirty="0" err="1" smtClean="0"/>
              <a:t>razones</a:t>
            </a:r>
            <a:r>
              <a:rPr lang="en-US" b="0" i="1" dirty="0" smtClean="0"/>
              <a:t> </a:t>
            </a:r>
            <a:r>
              <a:rPr lang="en-US" b="0" i="1" dirty="0" err="1" smtClean="0"/>
              <a:t>para</a:t>
            </a:r>
            <a:r>
              <a:rPr lang="en-US" b="0" i="1" dirty="0" smtClean="0"/>
              <a:t> </a:t>
            </a:r>
            <a:r>
              <a:rPr lang="en-US" b="0" i="1" dirty="0" err="1" smtClean="0"/>
              <a:t>usar</a:t>
            </a:r>
            <a:r>
              <a:rPr lang="en-US" b="0" i="1" dirty="0" smtClean="0"/>
              <a:t> </a:t>
            </a:r>
            <a:r>
              <a:rPr lang="en-US" b="0" i="1" dirty="0" err="1" smtClean="0"/>
              <a:t>una</a:t>
            </a:r>
            <a:r>
              <a:rPr lang="en-US" b="0" i="1" dirty="0" smtClean="0"/>
              <a:t> </a:t>
            </a:r>
            <a:r>
              <a:rPr lang="en-US" b="0" i="1" dirty="0" err="1" smtClean="0"/>
              <a:t>conducta</a:t>
            </a:r>
            <a:endParaRPr lang="en-US" dirty="0" smtClean="0">
              <a:latin typeface="Arial" pitchFamily="34" charset="0"/>
            </a:endParaRPr>
          </a:p>
        </p:txBody>
      </p:sp>
      <p:sp>
        <p:nvSpPr>
          <p:cNvPr id="109573" name="Rectangle 2"/>
          <p:cNvSpPr>
            <a:spLocks noChangeArrowheads="1"/>
          </p:cNvSpPr>
          <p:nvPr/>
        </p:nvSpPr>
        <p:spPr bwMode="auto">
          <a:xfrm>
            <a:off x="1426929" y="4728324"/>
            <a:ext cx="3046250" cy="9227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6675" tIns="33338" rIns="66675" bIns="33338"/>
          <a:lstStyle/>
          <a:p>
            <a:pPr defTabSz="342900" fontAlgn="base">
              <a:spcBef>
                <a:spcPct val="0"/>
              </a:spcBef>
              <a:spcAft>
                <a:spcPct val="0"/>
              </a:spcAft>
            </a:pPr>
            <a:r>
              <a:rPr lang="en-US" sz="2100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Systema</a:t>
            </a:r>
            <a:r>
              <a:rPr lang="en-US" sz="210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n-US" sz="2100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Valores</a:t>
            </a:r>
            <a:r>
              <a:rPr lang="en-US" sz="210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100" i="1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Motivacionales</a:t>
            </a:r>
            <a:r>
              <a:rPr lang="en-US" sz="1500" i="1" baseline="300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TM</a:t>
            </a:r>
            <a:r>
              <a:rPr lang="en-US" sz="2100" i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SVM)</a:t>
            </a:r>
          </a:p>
        </p:txBody>
      </p: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328739" y="2667001"/>
            <a:ext cx="1194197" cy="1194197"/>
            <a:chOff x="1162454" y="2317142"/>
            <a:chExt cx="1592180" cy="1592180"/>
          </a:xfrm>
        </p:grpSpPr>
        <p:pic>
          <p:nvPicPr>
            <p:cNvPr id="109576" name="Picture 15" descr="Bouy.gi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62454" y="2317142"/>
              <a:ext cx="1592180" cy="1592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11"/>
            <p:cNvSpPr txBox="1"/>
            <p:nvPr/>
          </p:nvSpPr>
          <p:spPr>
            <a:xfrm rot="180000">
              <a:off x="1333503" y="2819136"/>
              <a:ext cx="1357645" cy="369332"/>
            </a:xfrm>
            <a:prstGeom prst="rect">
              <a:avLst/>
            </a:prstGeom>
            <a:noFill/>
          </p:spPr>
          <p:txBody>
            <a:bodyPr spcFirstLastPara="1">
              <a:prstTxWarp prst="textArchDown">
                <a:avLst/>
              </a:prstTxWarp>
              <a:spAutoFit/>
            </a:bodyPr>
            <a:lstStyle/>
            <a:p>
              <a:pPr algn="ctr" defTabSz="342900">
                <a:defRPr/>
              </a:pPr>
              <a:r>
                <a:rPr lang="en-US" sz="1350" b="1" cap="all" dirty="0" err="1">
                  <a:solidFill>
                    <a:prstClr val="white"/>
                  </a:solidFill>
                  <a:latin typeface="Arial"/>
                  <a:cs typeface="Arial"/>
                </a:rPr>
                <a:t>trabajo</a:t>
              </a:r>
              <a:endParaRPr lang="en-US" sz="1350" b="1" cap="all" dirty="0">
                <a:solidFill>
                  <a:prstClr val="white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17" name="Picture 16" descr="WaterSurface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506391"/>
            <a:ext cx="9144000" cy="3351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0" y="5651058"/>
            <a:ext cx="1064419" cy="34969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8492358" y="78096"/>
            <a:ext cx="62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28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973990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0718 C 0.00608 -0.01135 0.01927 -0.01528 0.02934 -0.01412 C 0.03976 -0.01274 0.04722 -0.0007 0.05486 4.07407E-6 C 0.06267 0.00069 0.06962 -0.00996 0.07604 -0.00996 C 0.08247 -0.00973 0.08837 0.00115 0.09375 0.00162 C 0.09896 0.00185 0.1033 -0.00695 0.10816 -0.00718 C 0.11302 -0.00741 0.11875 -0.00024 0.12327 4.07407E-6 C 0.12795 0.00023 0.13195 -0.00533 0.13611 -0.00556 C 0.14011 -0.00579 0.1441 -0.00162 0.14861 -0.00139 C 0.1533 -0.00116 0.1599 -0.0044 0.16302 -0.00417 C 0.16632 -0.00394 0.1658 4.07407E-6 0.16806 4.07407E-6 C 0.17031 4.07407E-6 0.17431 -0.00417 0.17656 -0.00417 C 0.17882 -0.00417 0.18073 -0.0007 0.18177 4.07407E-6 " pathEditMode="relative" rAng="0" ptsTypes="AAAAAAAAAAAAA">
                                      <p:cBhvr>
                                        <p:cTn id="6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6 -4.07407E-6 C -0.01372 -0.00185 0.00451 -0.00393 0.0158 -0.00393 C 0.02708 -0.00393 0.02587 -0.00092 0.03646 -0.00069 C 0.04687 -0.00046 0.06736 -0.00254 0.07864 -0.00185 C 0.08993 -0.00138 0.09791 0.00232 0.10486 0.00209 C 0.11146 0.00186 0.1158 -0.00324 0.12014 -0.00324 C 0.12448 -0.00324 0.12517 0.00093 0.1309 0.00139 C 0.13663 0.00186 0.14913 -0.00069 0.15451 -0.00069 C 0.16024 -0.00046 0.16024 0.00232 0.16441 0.00209 C 0.16875 0.00186 0.17413 -4.07407E-6 0.18003 -0.00185 " pathEditMode="relative" rAng="0" ptsTypes="aaaaaaaaaA">
                                      <p:cBhvr>
                                        <p:cTn id="1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8.51852E-6 C 0.00816 -0.00393 0.01649 -0.00763 0.02673 -0.00624 C 0.03698 -0.00486 0.05121 0.00649 0.06163 0.00788 C 0.07205 0.00927 0.08125 0.00255 0.08941 0.00163 C 0.09757 0.0007 0.10555 0.00209 0.11041 0.00163 C 0.11527 0.00116 0.11475 -0.00231 0.11857 -0.00161 C 0.12239 -0.00092 0.12691 0.00579 0.13368 0.00626 C 0.14045 0.00672 0.15121 0.00139 0.1592 0.00163 C 0.16718 0.00186 0.17326 0.00857 0.18125 0.00788 C 0.18923 0.00718 0.2 -0.00231 0.20694 -0.003 C 0.21389 -0.0037 0.21493 0.00278 0.22326 0.00325 C 0.23159 0.00371 0.24861 -0.00092 0.25694 8.51852E-6 C 0.26527 0.00093 0.26805 0.0088 0.27326 0.00927 C 0.27847 0.00973 0.28333 0.00533 0.28837 0.00325 C 0.2934 0.00116 0.29843 -0.00092 0.30347 -0.003 " pathEditMode="relative" ptsTypes="aaaaaaaaaaaaaaA">
                                      <p:cBhvr>
                                        <p:cTn id="20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pitchFamily="34" charset="0"/>
              </a:rPr>
              <a:t>Retrato de Fortalezas Personales</a:t>
            </a:r>
            <a:r>
              <a:rPr lang="en-US" sz="2800" b="0" baseline="30000" smtClean="0">
                <a:latin typeface="Arial" pitchFamily="34" charset="0"/>
              </a:rPr>
              <a:t>TM</a:t>
            </a:r>
          </a:p>
        </p:txBody>
      </p:sp>
      <p:sp>
        <p:nvSpPr>
          <p:cNvPr id="68614" name="Rectangle 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762000" y="1798638"/>
            <a:ext cx="7629525" cy="3657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>
              <a:buClr>
                <a:srgbClr val="00196A"/>
              </a:buClr>
              <a:buFont typeface="Wingdings" pitchFamily="2" charset="2"/>
              <a:buChar char="§"/>
            </a:pPr>
            <a:endParaRPr lang="en-US" sz="2600" smtClean="0">
              <a:latin typeface="Arial" pitchFamily="34" charset="0"/>
            </a:endParaRPr>
          </a:p>
          <a:p>
            <a:pPr eaLnBrk="1" hangingPunct="1">
              <a:buClr>
                <a:srgbClr val="00196A"/>
              </a:buClr>
              <a:buFont typeface="Wingdings" pitchFamily="2" charset="2"/>
              <a:buChar char="§"/>
            </a:pPr>
            <a:r>
              <a:rPr lang="es-ES_tradnl" sz="2600" smtClean="0">
                <a:latin typeface="Arial" pitchFamily="34" charset="0"/>
              </a:rPr>
              <a:t>Usamos las fortalezas personales de cada color para construir nuestro bienestar y el bienestar de los otros.</a:t>
            </a:r>
          </a:p>
          <a:p>
            <a:pPr eaLnBrk="1" hangingPunct="1">
              <a:buClr>
                <a:srgbClr val="00196A"/>
              </a:buClr>
              <a:buFont typeface="Wingdings" pitchFamily="2" charset="2"/>
              <a:buChar char="§"/>
            </a:pPr>
            <a:r>
              <a:rPr lang="es-ES_tradnl" sz="2600" smtClean="0">
                <a:latin typeface="Arial" pitchFamily="34" charset="0"/>
              </a:rPr>
              <a:t>Es una visión de los rasgos de conductas que empleamos y las prioridades que le damos</a:t>
            </a:r>
          </a:p>
          <a:p>
            <a:pPr eaLnBrk="1" hangingPunct="1">
              <a:buClr>
                <a:srgbClr val="00196A"/>
              </a:buClr>
              <a:buFont typeface="Wingdings" pitchFamily="2" charset="2"/>
              <a:buChar char="§"/>
            </a:pPr>
            <a:r>
              <a:rPr lang="es-ES_tradnl" sz="2600" smtClean="0">
                <a:latin typeface="Arial" pitchFamily="34" charset="0"/>
              </a:rPr>
              <a:t>Es una fotografía de cómo nos vemos a nosotros mismos</a:t>
            </a:r>
            <a:endParaRPr lang="en-US" sz="260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55416"/>
      </p:ext>
    </p:extLst>
  </p:cSld>
  <p:clrMapOvr>
    <a:masterClrMapping/>
  </p:clrMapOvr>
  <p:transition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6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6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86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4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-890752" y="2756997"/>
            <a:ext cx="3944160" cy="553253"/>
          </a:xfrm>
        </p:spPr>
        <p:txBody>
          <a:bodyPr>
            <a:normAutofit/>
          </a:bodyPr>
          <a:lstStyle/>
          <a:p>
            <a:r>
              <a:rPr lang="es-MX" sz="2400" b="1" dirty="0"/>
              <a:t>Fortalezas…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/>
          </p:nvPr>
        </p:nvGraphicFramePr>
        <p:xfrm>
          <a:off x="2208560" y="1152853"/>
          <a:ext cx="6927556" cy="4851840"/>
        </p:xfrm>
        <a:graphic>
          <a:graphicData uri="http://schemas.openxmlformats.org/drawingml/2006/table">
            <a:tbl>
              <a:tblPr/>
              <a:tblGrid>
                <a:gridCol w="34637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637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Fortaleza: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3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Fortaleza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7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Apoyador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Arriesgado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Protector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Competitivo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Devoto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Rápido para actuar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Modesto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Enérgico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Útil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Persuasivo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Leal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Ambicioso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Confiado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Seguro de sí mismo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Fortaleza: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Fortaleza: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Perseverante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Abierto a opciones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Justo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Tolerante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De principios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Adaptable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Analítico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Incluyente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Metódico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Sociable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Reservado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Abierto al  cambio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32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Cauteloso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8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Flexible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072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Fortalezas</a:t>
            </a:r>
            <a:endParaRPr lang="en-US" b="1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884420" y="1768839"/>
          <a:ext cx="7719934" cy="4043887"/>
        </p:xfrm>
        <a:graphic>
          <a:graphicData uri="http://schemas.openxmlformats.org/drawingml/2006/table">
            <a:tbl>
              <a:tblPr firstRow="1" firstCol="1" bandRow="1"/>
              <a:tblGrid>
                <a:gridCol w="4064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5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75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2491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2800" b="1" dirty="0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AZUL: Altruista – </a:t>
                      </a:r>
                      <a:r>
                        <a:rPr lang="es-CR" sz="2800" b="1" dirty="0" smtClean="0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Alentador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14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SOLIDARIO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Doy aliento y ayudo a los demás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16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COMPASIVO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Me preocupa el bienestar de los demás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12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DEDICADO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Estoy dedicado a cierto propósito, actividad o persona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13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MODESTO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Trato de restar importancia a lo que soy realmente capaz de hacer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83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15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ÚTIL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Doy mi asistencia a quienes la necesitan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17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LEAL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Soy fiel a los compromisos que he asumido con otras personas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4908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11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F0"/>
                          </a:solidFill>
                          <a:effectLst/>
                          <a:latin typeface="Arial"/>
                          <a:ea typeface="Times New Roman"/>
                        </a:rPr>
                        <a:t>CONFIADO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  <a:latin typeface="Arial"/>
                          <a:ea typeface="Times New Roman"/>
                        </a:rPr>
                        <a:t>Pongo mi fe en los demás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7768976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30" y="4372805"/>
            <a:ext cx="9132370" cy="17496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24950" y="763157"/>
            <a:ext cx="5995416" cy="708207"/>
          </a:xfrm>
          <a:prstGeom prst="rect">
            <a:avLst/>
          </a:prstGeom>
          <a:noFill/>
          <a:effectLst>
            <a:outerShdw blurRad="127000" dist="38100" dir="2700000" algn="tl" rotWithShape="0">
              <a:schemeClr val="bg1">
                <a:alpha val="29000"/>
              </a:scheme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700" b="1" dirty="0">
                <a:solidFill>
                  <a:prstClr val="white"/>
                </a:solidFill>
                <a:latin typeface="Century Gothic"/>
                <a:cs typeface="Century Gothic"/>
              </a:rPr>
              <a:t>E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cs typeface="Century Gothic"/>
              </a:rPr>
              <a:t>nfrentando</a:t>
            </a:r>
            <a:r>
              <a:rPr kumimoji="0" lang="en-US" sz="3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cs typeface="Century Gothic"/>
              </a:rPr>
              <a:t> </a:t>
            </a:r>
            <a:r>
              <a:rPr kumimoji="0" lang="en-US" sz="3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cs typeface="Century Gothic"/>
              </a:rPr>
              <a:t>el </a:t>
            </a:r>
            <a:r>
              <a:rPr kumimoji="0" lang="en-US" sz="37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cs typeface="Century Gothic"/>
              </a:rPr>
              <a:t>Conflicto</a:t>
            </a:r>
            <a:endParaRPr kumimoji="0" lang="en-US" sz="3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23" y="-858808"/>
            <a:ext cx="28599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0" dirty="0">
                <a:solidFill>
                  <a:prstClr val="white"/>
                </a:solidFill>
                <a:latin typeface="Century Gothic"/>
                <a:cs typeface="Century Gothic"/>
              </a:rPr>
              <a:t>2</a:t>
            </a:r>
            <a:endParaRPr kumimoji="0" lang="en-US" sz="4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2" name="Content Placeholder 1"/>
          <p:cNvSpPr txBox="1">
            <a:spLocks/>
          </p:cNvSpPr>
          <p:nvPr/>
        </p:nvSpPr>
        <p:spPr>
          <a:xfrm>
            <a:off x="287216" y="4582081"/>
            <a:ext cx="6922518" cy="1991988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Las conductas son impulsadas por los  motivos.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Los motivos cambian en el conflicto.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Las Fortalezas  pueden ser excedidas.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kumimoji="0" lang="es-E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Los Filtros influencian la percepción.</a:t>
            </a: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3499946" y="1849401"/>
            <a:ext cx="5692114" cy="2443892"/>
          </a:xfrm>
          <a:prstGeom prst="rect">
            <a:avLst/>
          </a:prstGeom>
        </p:spPr>
        <p:txBody>
          <a:bodyPr>
            <a:noAutofit/>
          </a:bodyPr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buFont typeface="Wingdings" charset="2"/>
              <a:buNone/>
            </a:pPr>
            <a:r>
              <a:rPr lang="es-ES" sz="2400" b="1" dirty="0" smtClean="0">
                <a:solidFill>
                  <a:schemeClr val="bg1"/>
                </a:solidFill>
              </a:rPr>
              <a:t>La Teoría de la Conciencia de las Relaciones dice que durante el conflicto experimentamos cambios en la motivación, que a su vez impulsan los cambios en el comportamiento.</a:t>
            </a:r>
            <a:endParaRPr lang="es-E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8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Fortalezas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884420" y="1948720"/>
          <a:ext cx="7615003" cy="4010008"/>
        </p:xfrm>
        <a:graphic>
          <a:graphicData uri="http://schemas.openxmlformats.org/drawingml/2006/table">
            <a:tbl>
              <a:tblPr firstRow="1" firstCol="1" bandRow="1"/>
              <a:tblGrid>
                <a:gridCol w="400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419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720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38409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3200" b="1" dirty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ROJO: Asertivo – </a:t>
                      </a:r>
                      <a:r>
                        <a:rPr lang="es-CR" sz="3200" b="1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Director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61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22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ARRIESGADO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Asumo el riesgo de pérdidas en búsqueda de mayores ganancias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61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26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COMPETITIVO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Lucho por ganar al competir con otros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61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24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RÁPIDO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Me gusta poner manos a la obra sin demoras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61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27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ENÉRGICO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Actúo con fuerza y empuje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61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25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PERSUASIVO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Puedo instar, influenciar o convencer a otros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613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21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AMBICIOSO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Deseo ansiosamente lograr el éxito y progresar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227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23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FF0000"/>
                          </a:solidFill>
                          <a:effectLst/>
                          <a:latin typeface="Arial"/>
                          <a:ea typeface="Times New Roman"/>
                        </a:rPr>
                        <a:t>SEGURO DE MÍ MISMO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  <a:latin typeface="Arial"/>
                          <a:ea typeface="Times New Roman"/>
                        </a:rPr>
                        <a:t>Me siento seguro de mis capacidades y fortalezas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59171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Fortalezas</a:t>
            </a:r>
            <a:endParaRPr lang="en-US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689546" y="1708878"/>
          <a:ext cx="7839855" cy="4290184"/>
        </p:xfrm>
        <a:graphic>
          <a:graphicData uri="http://schemas.openxmlformats.org/drawingml/2006/table">
            <a:tbl>
              <a:tblPr firstRow="1" firstCol="1" bandRow="1"/>
              <a:tblGrid>
                <a:gridCol w="4127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5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065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33256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3600" b="1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VERDE: Analítico – </a:t>
                      </a:r>
                      <a:r>
                        <a:rPr lang="es-CR" sz="3600" b="1" dirty="0" smtClean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Autónomo</a:t>
                      </a:r>
                      <a:r>
                        <a:rPr lang="es-CR" sz="3600" b="1" dirty="0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4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33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PERSEVERANTE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Mantengo el mismo curso de acción a pesar de los obstáculos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34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JUSTO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Actúo de manera justa, equitativa e imparcial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35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ÉTICO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Me adhiero a ciertas reglas de conducta apropiada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37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ANALÍTICO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Analizo y asimilo todo lo que sucede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32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METÓDICO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Soy ordenado al actuar, al pensar y al expresarme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>
                          <a:effectLst/>
                          <a:latin typeface="Arial"/>
                          <a:ea typeface="Times New Roman"/>
                        </a:rPr>
                        <a:t>31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RESERVADO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  <a:latin typeface="Arial"/>
                          <a:ea typeface="Times New Roman"/>
                        </a:rPr>
                        <a:t>Practico el autocontrol al expresar lo que pienso y lo que siento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75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  <a:latin typeface="Arial"/>
                          <a:ea typeface="Times New Roman"/>
                        </a:rPr>
                        <a:t>36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b="1">
                          <a:solidFill>
                            <a:srgbClr val="00B050"/>
                          </a:solidFill>
                          <a:effectLst/>
                          <a:latin typeface="Arial"/>
                          <a:ea typeface="Times New Roman"/>
                        </a:rPr>
                        <a:t>CUIDADOSO</a:t>
                      </a:r>
                      <a:endParaRPr lang="en-US" sz="2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800" dirty="0">
                          <a:effectLst/>
                          <a:latin typeface="Arial"/>
                          <a:ea typeface="Times New Roman"/>
                        </a:rPr>
                        <a:t>Soy cuidadoso y trato de asegurarme de saber lo que está pasando</a:t>
                      </a:r>
                      <a:endParaRPr lang="en-US" sz="2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156024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Fortalezas</a:t>
            </a:r>
            <a:endParaRPr lang="en-US" b="1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779488" y="1573967"/>
          <a:ext cx="7659973" cy="4541787"/>
        </p:xfrm>
        <a:graphic>
          <a:graphicData uri="http://schemas.openxmlformats.org/drawingml/2006/table">
            <a:tbl>
              <a:tblPr firstRow="1" firstCol="1" bandRow="1"/>
              <a:tblGrid>
                <a:gridCol w="403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59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96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23625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2800" b="1" dirty="0">
                          <a:effectLst/>
                          <a:latin typeface="Arial"/>
                          <a:ea typeface="Times New Roman"/>
                        </a:rPr>
                        <a:t>CENTRO: Flexible – Coherente</a:t>
                      </a:r>
                      <a:endParaRPr lang="en-US" sz="4000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 dirty="0">
                          <a:effectLst/>
                          <a:latin typeface="Arial"/>
                          <a:ea typeface="Times New Roman"/>
                        </a:rPr>
                        <a:t> 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57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46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>
                          <a:effectLst/>
                          <a:latin typeface="Arial"/>
                          <a:ea typeface="Times New Roman"/>
                        </a:rPr>
                        <a:t>BUSCO ALTERNATIVAS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Busco descubrir la mayor cantidad de formas de relacionarme con otros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8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43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>
                          <a:effectLst/>
                          <a:latin typeface="Arial"/>
                          <a:ea typeface="Times New Roman"/>
                        </a:rPr>
                        <a:t>TOLERANTE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Reconozco y respeto lo que otros piensan y sienten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78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47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>
                          <a:effectLst/>
                          <a:latin typeface="Arial"/>
                          <a:ea typeface="Times New Roman"/>
                        </a:rPr>
                        <a:t>ADAPTABLE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Me adapto con rapidez a cómo actúan y cómo piensan los otros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8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44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>
                          <a:effectLst/>
                          <a:latin typeface="Arial"/>
                          <a:ea typeface="Times New Roman"/>
                        </a:rPr>
                        <a:t>EXPERIMENTADOR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Pruebo diferentes formas de actuar en relación con otros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57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41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>
                          <a:effectLst/>
                          <a:latin typeface="Arial"/>
                          <a:ea typeface="Times New Roman"/>
                        </a:rPr>
                        <a:t>SOCIABLE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Encajo con facilidad en los comportamientos colectivos de cualquier grupo social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15749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45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>
                          <a:effectLst/>
                          <a:latin typeface="Arial"/>
                          <a:ea typeface="Times New Roman"/>
                        </a:rPr>
                        <a:t>ABIERTO AL CAMBIO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Me adapto con facilidad a cualquier cambio que pueda ser necesario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78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>
                          <a:effectLst/>
                          <a:latin typeface="Arial"/>
                          <a:ea typeface="Times New Roman"/>
                        </a:rPr>
                        <a:t>42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b="1">
                          <a:effectLst/>
                          <a:latin typeface="Arial"/>
                          <a:ea typeface="Times New Roman"/>
                        </a:rPr>
                        <a:t>FLEXIBLE</a:t>
                      </a:r>
                      <a:endParaRPr lang="en-US" sz="24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CR" sz="1600" dirty="0">
                          <a:effectLst/>
                          <a:latin typeface="Arial"/>
                          <a:ea typeface="Times New Roman"/>
                        </a:rPr>
                        <a:t>Puedo actuar de la forma que sea necesaria en dicho momento</a:t>
                      </a:r>
                      <a:endParaRPr lang="en-US" sz="24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826422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43000" y="2884716"/>
            <a:ext cx="6858000" cy="26371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pic>
        <p:nvPicPr>
          <p:cNvPr id="7" name="Picture 6" descr="PortraitDiamond-Grey.png"/>
          <p:cNvPicPr>
            <a:picLocks noChangeAspect="1"/>
          </p:cNvPicPr>
          <p:nvPr/>
        </p:nvPicPr>
        <p:blipFill>
          <a:blip r:embed="rId3" cstate="screen">
            <a:alphaModFix amt="2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7528" y="1108855"/>
            <a:ext cx="2878866" cy="40057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08176" y="3129644"/>
            <a:ext cx="6592824" cy="26032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2000" dirty="0"/>
              <a:t>Una herramienta práctica para:</a:t>
            </a:r>
          </a:p>
          <a:p>
            <a:r>
              <a:rPr lang="es-ES" sz="2000" dirty="0"/>
              <a:t>Conectar las conductas con la motivación.</a:t>
            </a:r>
          </a:p>
          <a:p>
            <a:pPr>
              <a:spcAft>
                <a:spcPts val="450"/>
              </a:spcAft>
            </a:pPr>
            <a:r>
              <a:rPr lang="es-ES" sz="2000" dirty="0"/>
              <a:t>Ayudar a la gente para que tome </a:t>
            </a:r>
            <a:br>
              <a:rPr lang="es-ES" sz="2000" dirty="0"/>
            </a:br>
            <a:r>
              <a:rPr lang="es-ES" sz="2000" dirty="0"/>
              <a:t>mejores decisiones.</a:t>
            </a:r>
          </a:p>
          <a:p>
            <a:pPr marL="0" indent="0">
              <a:buNone/>
            </a:pPr>
            <a:r>
              <a:rPr lang="es-ES" sz="2000" dirty="0"/>
              <a:t>Una evaluación psicométrica q</a:t>
            </a:r>
            <a:r>
              <a:rPr lang="es-ES" sz="2000" dirty="0" err="1"/>
              <a:t>ue</a:t>
            </a:r>
            <a:r>
              <a:rPr lang="es-ES" sz="2000" dirty="0"/>
              <a:t> es:</a:t>
            </a:r>
          </a:p>
          <a:p>
            <a:r>
              <a:rPr lang="es-ES" sz="2000" dirty="0"/>
              <a:t>Válida y confiable.</a:t>
            </a:r>
          </a:p>
          <a:p>
            <a:r>
              <a:rPr lang="es-ES" sz="2000" dirty="0"/>
              <a:t>Basada en la metodología Q.</a:t>
            </a:r>
          </a:p>
          <a:p>
            <a:r>
              <a:rPr lang="es-ES" sz="2000" dirty="0"/>
              <a:t>También disponible en las Ediciones de Retroalimentación y de Expectativas.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836847" y="743351"/>
            <a:ext cx="5470310" cy="1209857"/>
          </a:xfrm>
        </p:spPr>
        <p:txBody>
          <a:bodyPr>
            <a:noAutofit/>
          </a:bodyPr>
          <a:lstStyle/>
          <a:p>
            <a:r>
              <a:rPr lang="es-ES" sz="4000" b="1" noProof="0" dirty="0" smtClean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¿</a:t>
            </a:r>
            <a:r>
              <a:rPr lang="es-ES" sz="4000" b="1" noProof="0" dirty="0" smtClean="0">
                <a:solidFill>
                  <a:schemeClr val="bg1"/>
                </a:solidFill>
              </a:rPr>
              <a:t>Qué es el Retrato de Fortalezas (</a:t>
            </a:r>
            <a:r>
              <a:rPr lang="es-ES" sz="4000" b="1" dirty="0" smtClean="0">
                <a:solidFill>
                  <a:schemeClr val="bg1"/>
                </a:solidFill>
              </a:rPr>
              <a:t>RF</a:t>
            </a:r>
            <a:r>
              <a:rPr lang="es-ES" sz="4000" b="1" dirty="0">
                <a:solidFill>
                  <a:schemeClr val="bg1"/>
                </a:solidFill>
              </a:rPr>
              <a:t>)</a:t>
            </a:r>
            <a:r>
              <a:rPr lang="es-ES" sz="4000" b="1" noProof="0" dirty="0" smtClean="0">
                <a:solidFill>
                  <a:schemeClr val="bg1"/>
                </a:solidFill>
                <a:latin typeface="Trebuchet MS"/>
                <a:cs typeface="Trebuchet MS"/>
              </a:rPr>
              <a:t>?</a:t>
            </a:r>
            <a:endParaRPr lang="es-ES" sz="4000" b="1" noProof="0" dirty="0">
              <a:solidFill>
                <a:schemeClr val="bg1"/>
              </a:solidFill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25184166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idx="4294967295"/>
          </p:nvPr>
        </p:nvSpPr>
        <p:spPr>
          <a:xfrm>
            <a:off x="240226" y="-137940"/>
            <a:ext cx="7886700" cy="1041400"/>
          </a:xfrm>
        </p:spPr>
        <p:txBody>
          <a:bodyPr/>
          <a:lstStyle/>
          <a:p>
            <a:r>
              <a:rPr lang="es-CR" b="1" dirty="0" smtClean="0"/>
              <a:t>Fortalezas</a:t>
            </a:r>
            <a:endParaRPr lang="en-US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240226" y="1506838"/>
            <a:ext cx="2192078" cy="2726138"/>
          </a:xfrm>
        </p:spPr>
        <p:txBody>
          <a:bodyPr>
            <a:noAutofit/>
          </a:bodyPr>
          <a:lstStyle/>
          <a:p>
            <a:pPr marL="0" indent="0" algn="just" fontAlgn="base">
              <a:spcAft>
                <a:spcPct val="0"/>
              </a:spcAft>
              <a:buNone/>
            </a:pPr>
            <a:r>
              <a:rPr lang="es-ES_tradnl" sz="2400" b="1" dirty="0">
                <a:solidFill>
                  <a:prstClr val="black"/>
                </a:solidFill>
                <a:latin typeface="Arial" pitchFamily="34" charset="0"/>
              </a:rPr>
              <a:t>Una fortaleza personal es una conducta usada para aumentar el bienestar personal propio o de los demás</a:t>
            </a:r>
            <a:endParaRPr lang="en-US" sz="24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908" y="1207008"/>
            <a:ext cx="5998844" cy="442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49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704481"/>
            <a:ext cx="9144000" cy="2065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0" y="492779"/>
            <a:ext cx="9144000" cy="5405121"/>
            <a:chOff x="0" y="208651"/>
            <a:chExt cx="9144000" cy="5405121"/>
          </a:xfrm>
          <a:effectLst>
            <a:outerShdw blurRad="254000" dist="38100" dir="324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4363356" y="208652"/>
              <a:ext cx="4780644" cy="540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3D_StrengthsBand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208651"/>
              <a:ext cx="8817428" cy="5405120"/>
            </a:xfrm>
            <a:prstGeom prst="rect">
              <a:avLst/>
            </a:prstGeom>
          </p:spPr>
        </p:pic>
      </p:grp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572907" y="390303"/>
            <a:ext cx="4372364" cy="517842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ES" sz="2800" noProof="0" dirty="0"/>
              <a:t>FORTALEZAS SUPERIORES</a:t>
            </a:r>
          </a:p>
          <a:p>
            <a:r>
              <a:rPr lang="es-ES" i="1" noProof="0" dirty="0"/>
              <a:t>Más</a:t>
            </a:r>
            <a:r>
              <a:rPr lang="es-ES" noProof="0" dirty="0"/>
              <a:t> como usted.</a:t>
            </a:r>
          </a:p>
          <a:p>
            <a:r>
              <a:rPr lang="es-ES" noProof="0" dirty="0"/>
              <a:t>Usadas frecuentemente y son más valoradas.</a:t>
            </a:r>
          </a:p>
          <a:p>
            <a:pPr>
              <a:lnSpc>
                <a:spcPct val="120000"/>
              </a:lnSpc>
            </a:pPr>
            <a:endParaRPr lang="es-ES" noProof="0" dirty="0"/>
          </a:p>
          <a:p>
            <a:pPr marL="0" indent="0">
              <a:buNone/>
            </a:pPr>
            <a:r>
              <a:rPr lang="es-ES" sz="2800" dirty="0"/>
              <a:t>FORTALEZAS EN EL MEDIO</a:t>
            </a:r>
            <a:endParaRPr lang="es-ES" sz="2800" noProof="0" dirty="0"/>
          </a:p>
          <a:p>
            <a:r>
              <a:rPr lang="es-ES" i="1" noProof="0" dirty="0"/>
              <a:t>Algún tanto </a:t>
            </a:r>
            <a:r>
              <a:rPr lang="es-ES" noProof="0" dirty="0"/>
              <a:t> como usted.</a:t>
            </a:r>
          </a:p>
          <a:p>
            <a:r>
              <a:rPr lang="es-ES" noProof="0" dirty="0"/>
              <a:t>Situacionales.</a:t>
            </a:r>
          </a:p>
          <a:p>
            <a:pPr>
              <a:lnSpc>
                <a:spcPct val="120000"/>
              </a:lnSpc>
            </a:pPr>
            <a:endParaRPr lang="es-ES" noProof="0" dirty="0"/>
          </a:p>
          <a:p>
            <a:pPr marL="0" indent="0">
              <a:buNone/>
            </a:pPr>
            <a:r>
              <a:rPr lang="es-ES" sz="2800" noProof="0" dirty="0"/>
              <a:t>FORTALEZAS INFERIORES</a:t>
            </a:r>
          </a:p>
          <a:p>
            <a:r>
              <a:rPr lang="es-ES" i="1" noProof="0" dirty="0"/>
              <a:t>Menos</a:t>
            </a:r>
            <a:r>
              <a:rPr lang="es-ES" noProof="0" dirty="0"/>
              <a:t> como usted.</a:t>
            </a:r>
          </a:p>
          <a:p>
            <a:r>
              <a:rPr lang="es-ES" noProof="0" dirty="0"/>
              <a:t>Usualmente evitadas.</a:t>
            </a:r>
          </a:p>
          <a:p>
            <a:endParaRPr lang="es-ES" noProof="0" dirty="0"/>
          </a:p>
        </p:txBody>
      </p:sp>
      <p:sp>
        <p:nvSpPr>
          <p:cNvPr id="10" name="Rectangle 9"/>
          <p:cNvSpPr/>
          <p:nvPr/>
        </p:nvSpPr>
        <p:spPr>
          <a:xfrm>
            <a:off x="453568" y="3659193"/>
            <a:ext cx="34380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dirty="0" err="1">
                <a:solidFill>
                  <a:prstClr val="white"/>
                </a:solidFill>
                <a:ea typeface="+mj-ea"/>
                <a:cs typeface="+mj-cs"/>
              </a:rPr>
              <a:t>Retrato</a:t>
            </a:r>
            <a:r>
              <a:rPr lang="en-US" sz="4400" dirty="0">
                <a:solidFill>
                  <a:prstClr val="white"/>
                </a:solidFill>
                <a:ea typeface="+mj-ea"/>
                <a:cs typeface="+mj-cs"/>
              </a:rPr>
              <a:t> de </a:t>
            </a:r>
            <a:r>
              <a:rPr lang="en-US" sz="4400" dirty="0" err="1">
                <a:solidFill>
                  <a:prstClr val="white"/>
                </a:solidFill>
                <a:ea typeface="+mj-ea"/>
                <a:cs typeface="+mj-cs"/>
              </a:rPr>
              <a:t>Fortalezas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4817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46473" y="849189"/>
            <a:ext cx="4238687" cy="1372887"/>
          </a:xfrm>
        </p:spPr>
        <p:txBody>
          <a:bodyPr>
            <a:normAutofit/>
          </a:bodyPr>
          <a:lstStyle/>
          <a:p>
            <a:r>
              <a:rPr lang="es-ES" sz="4000" b="1" noProof="0" dirty="0" smtClean="0">
                <a:solidFill>
                  <a:schemeClr val="bg1"/>
                </a:solidFill>
              </a:rPr>
              <a:t>Fortalezas </a:t>
            </a:r>
            <a:br>
              <a:rPr lang="es-ES" sz="4000" b="1" noProof="0" dirty="0" smtClean="0">
                <a:solidFill>
                  <a:schemeClr val="bg1"/>
                </a:solidFill>
              </a:rPr>
            </a:br>
            <a:r>
              <a:rPr lang="es-ES" sz="4000" b="1" noProof="0" dirty="0" smtClean="0">
                <a:solidFill>
                  <a:schemeClr val="bg1"/>
                </a:solidFill>
              </a:rPr>
              <a:t>y Razones</a:t>
            </a:r>
            <a:endParaRPr lang="es-ES" sz="4000" b="1" noProof="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0591" y="3437709"/>
            <a:ext cx="5075346" cy="2762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>
              <a:lnSpc>
                <a:spcPct val="130000"/>
              </a:lnSpc>
              <a:spcAft>
                <a:spcPts val="675"/>
              </a:spcAft>
            </a:pPr>
            <a:r>
              <a:rPr lang="en-US" sz="2000" b="1" dirty="0">
                <a:solidFill>
                  <a:srgbClr val="00B0F0"/>
                </a:solidFill>
                <a:latin typeface="Century Gothic"/>
                <a:cs typeface="Century Gothic"/>
              </a:rPr>
              <a:t>AZUL</a:t>
            </a:r>
            <a:r>
              <a:rPr lang="en-US" sz="2000" b="1" dirty="0">
                <a:latin typeface="Century Gothic"/>
                <a:cs typeface="Century Gothic"/>
              </a:rPr>
              <a:t>: para que las personas </a:t>
            </a:r>
            <a:br>
              <a:rPr lang="en-US" sz="2000" b="1" dirty="0">
                <a:latin typeface="Century Gothic"/>
                <a:cs typeface="Century Gothic"/>
              </a:rPr>
            </a:br>
            <a:r>
              <a:rPr lang="en-US" sz="2000" b="1" dirty="0">
                <a:latin typeface="Century Gothic"/>
                <a:cs typeface="Century Gothic"/>
              </a:rPr>
              <a:t>          </a:t>
            </a:r>
            <a:r>
              <a:rPr lang="en-US" sz="2000" b="1" dirty="0" err="1">
                <a:latin typeface="Century Gothic"/>
                <a:cs typeface="Century Gothic"/>
              </a:rPr>
              <a:t>obtengan</a:t>
            </a:r>
            <a:r>
              <a:rPr lang="en-US" sz="2000" b="1" dirty="0">
                <a:latin typeface="Century Gothic"/>
                <a:cs typeface="Century Gothic"/>
              </a:rPr>
              <a:t> lo que necesitan.</a:t>
            </a:r>
          </a:p>
          <a:p>
            <a:pPr defTabSz="342900">
              <a:lnSpc>
                <a:spcPct val="130000"/>
              </a:lnSpc>
              <a:spcAft>
                <a:spcPts val="675"/>
              </a:spcAft>
            </a:pPr>
            <a:r>
              <a:rPr lang="en-US" sz="2000" b="1" dirty="0">
                <a:solidFill>
                  <a:srgbClr val="FF0000"/>
                </a:solidFill>
                <a:latin typeface="Century Gothic"/>
                <a:cs typeface="Century Gothic"/>
              </a:rPr>
              <a:t>ROJO</a:t>
            </a:r>
            <a:r>
              <a:rPr lang="en-US" sz="2000" b="1" dirty="0">
                <a:latin typeface="Century Gothic"/>
                <a:cs typeface="Century Gothic"/>
              </a:rPr>
              <a:t>: para </a:t>
            </a:r>
            <a:r>
              <a:rPr lang="en-US" sz="2000" b="1" dirty="0" err="1">
                <a:latin typeface="Century Gothic"/>
                <a:cs typeface="Century Gothic"/>
              </a:rPr>
              <a:t>ganar</a:t>
            </a:r>
            <a:r>
              <a:rPr lang="en-US" sz="2000" b="1" dirty="0">
                <a:latin typeface="Century Gothic"/>
                <a:cs typeface="Century Gothic"/>
              </a:rPr>
              <a:t> de forma </a:t>
            </a:r>
            <a:r>
              <a:rPr lang="en-US" sz="2000" b="1" dirty="0" err="1">
                <a:latin typeface="Century Gothic"/>
                <a:cs typeface="Century Gothic"/>
              </a:rPr>
              <a:t>legítima</a:t>
            </a:r>
            <a:r>
              <a:rPr lang="en-US" sz="2000" b="1" dirty="0">
                <a:latin typeface="Century Gothic"/>
                <a:cs typeface="Century Gothic"/>
              </a:rPr>
              <a:t>.</a:t>
            </a:r>
          </a:p>
          <a:p>
            <a:pPr defTabSz="342900">
              <a:lnSpc>
                <a:spcPct val="130000"/>
              </a:lnSpc>
              <a:spcAft>
                <a:spcPts val="675"/>
              </a:spcAft>
            </a:pPr>
            <a:r>
              <a:rPr lang="en-US" sz="2000" b="1" dirty="0">
                <a:solidFill>
                  <a:srgbClr val="00B050"/>
                </a:solidFill>
                <a:latin typeface="Century Gothic"/>
                <a:cs typeface="Century Gothic"/>
              </a:rPr>
              <a:t>VERDE</a:t>
            </a:r>
            <a:r>
              <a:rPr lang="en-US" sz="2000" b="1" dirty="0">
                <a:latin typeface="Century Gothic"/>
                <a:cs typeface="Century Gothic"/>
              </a:rPr>
              <a:t>: para </a:t>
            </a:r>
            <a:r>
              <a:rPr lang="en-US" sz="2000" b="1" dirty="0" err="1">
                <a:latin typeface="Century Gothic"/>
                <a:cs typeface="Century Gothic"/>
              </a:rPr>
              <a:t>mantener</a:t>
            </a:r>
            <a:r>
              <a:rPr lang="en-US" sz="2000" b="1" dirty="0">
                <a:latin typeface="Century Gothic"/>
                <a:cs typeface="Century Gothic"/>
              </a:rPr>
              <a:t> </a:t>
            </a:r>
            <a:r>
              <a:rPr lang="en-US" sz="2000" b="1" dirty="0" err="1">
                <a:latin typeface="Century Gothic"/>
                <a:cs typeface="Century Gothic"/>
              </a:rPr>
              <a:t>objetividad</a:t>
            </a:r>
            <a:r>
              <a:rPr lang="en-US" sz="2000" b="1" dirty="0">
                <a:latin typeface="Century Gothic"/>
                <a:cs typeface="Century Gothic"/>
              </a:rPr>
              <a:t>.</a:t>
            </a:r>
          </a:p>
          <a:p>
            <a:pPr defTabSz="342900">
              <a:lnSpc>
                <a:spcPct val="130000"/>
              </a:lnSpc>
              <a:spcAft>
                <a:spcPts val="675"/>
              </a:spcAft>
            </a:pPr>
            <a:r>
              <a:rPr lang="en-US" sz="2000" b="1" dirty="0">
                <a:latin typeface="Century Gothic"/>
                <a:cs typeface="Century Gothic"/>
              </a:rPr>
              <a:t>HUB: para </a:t>
            </a:r>
            <a:r>
              <a:rPr lang="en-US" sz="2000" b="1" dirty="0" err="1">
                <a:latin typeface="Century Gothic"/>
                <a:cs typeface="Century Gothic"/>
              </a:rPr>
              <a:t>construir</a:t>
            </a:r>
            <a:r>
              <a:rPr lang="en-US" sz="2000" b="1" dirty="0">
                <a:latin typeface="Century Gothic"/>
                <a:cs typeface="Century Gothic"/>
              </a:rPr>
              <a:t> </a:t>
            </a:r>
            <a:r>
              <a:rPr lang="en-US" sz="2000" b="1" dirty="0" err="1">
                <a:latin typeface="Century Gothic"/>
                <a:cs typeface="Century Gothic"/>
              </a:rPr>
              <a:t>consenso</a:t>
            </a:r>
            <a:r>
              <a:rPr lang="en-US" sz="2000" b="1" dirty="0">
                <a:latin typeface="Century Gothic"/>
                <a:cs typeface="Century Gothic"/>
              </a:rPr>
              <a:t> </a:t>
            </a:r>
            <a:r>
              <a:rPr lang="en-US" sz="2000" b="1" dirty="0" smtClean="0">
                <a:latin typeface="Century Gothic"/>
                <a:cs typeface="Century Gothic"/>
              </a:rPr>
              <a:t>	   			                             		</a:t>
            </a:r>
            <a:r>
              <a:rPr lang="en-US" sz="2000" b="1" dirty="0" err="1" smtClean="0">
                <a:latin typeface="Century Gothic"/>
                <a:cs typeface="Century Gothic"/>
              </a:rPr>
              <a:t>respetuosamente</a:t>
            </a:r>
            <a:r>
              <a:rPr lang="en-US" sz="2000" b="1" dirty="0" smtClean="0">
                <a:latin typeface="Century Gothic"/>
                <a:cs typeface="Century Gothic"/>
              </a:rPr>
              <a:t>. </a:t>
            </a:r>
            <a:endParaRPr lang="en-US" sz="2000" b="1" dirty="0">
              <a:latin typeface="Century Gothic"/>
              <a:cs typeface="Century Gothic"/>
            </a:endParaRPr>
          </a:p>
        </p:txBody>
      </p:sp>
      <p:sp>
        <p:nvSpPr>
          <p:cNvPr id="10" name="Rectangle 4"/>
          <p:cNvSpPr/>
          <p:nvPr/>
        </p:nvSpPr>
        <p:spPr>
          <a:xfrm>
            <a:off x="4264849" y="1234034"/>
            <a:ext cx="976311" cy="603199"/>
          </a:xfrm>
          <a:prstGeom prst="rect">
            <a:avLst/>
          </a:prstGeom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342900"/>
            <a:r>
              <a:rPr lang="en-US" sz="1350" dirty="0">
                <a:solidFill>
                  <a:srgbClr val="00AC6C"/>
                </a:solidFill>
                <a:latin typeface="Century Gothic"/>
                <a:cs typeface="Century Gothic"/>
              </a:rPr>
              <a:t>JUSTO</a:t>
            </a:r>
          </a:p>
        </p:txBody>
      </p:sp>
      <p:grpSp>
        <p:nvGrpSpPr>
          <p:cNvPr id="11" name="Group 2"/>
          <p:cNvGrpSpPr/>
          <p:nvPr/>
        </p:nvGrpSpPr>
        <p:grpSpPr>
          <a:xfrm>
            <a:off x="6781119" y="1403479"/>
            <a:ext cx="976311" cy="603199"/>
            <a:chOff x="7517492" y="1001396"/>
            <a:chExt cx="1301748" cy="804265"/>
          </a:xfrm>
        </p:grpSpPr>
        <p:sp>
          <p:nvSpPr>
            <p:cNvPr id="12" name="Rectangle 5"/>
            <p:cNvSpPr/>
            <p:nvPr/>
          </p:nvSpPr>
          <p:spPr>
            <a:xfrm>
              <a:off x="7517492" y="1001396"/>
              <a:ext cx="1301748" cy="80426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r>
                <a:rPr lang="en-US" sz="1350" dirty="0">
                  <a:solidFill>
                    <a:srgbClr val="00AC6C"/>
                  </a:solidFill>
                  <a:latin typeface="Century Gothic"/>
                  <a:cs typeface="Century Gothic"/>
                </a:rPr>
                <a:t>JUSTO</a:t>
              </a: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7517492" y="1001396"/>
              <a:ext cx="1301748" cy="45719"/>
            </a:xfrm>
            <a:prstGeom prst="rect">
              <a:avLst/>
            </a:prstGeom>
            <a:solidFill>
              <a:srgbClr val="00AC6C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14" name="Group 21"/>
          <p:cNvGrpSpPr/>
          <p:nvPr/>
        </p:nvGrpSpPr>
        <p:grpSpPr>
          <a:xfrm>
            <a:off x="5576889" y="2006678"/>
            <a:ext cx="976311" cy="620344"/>
            <a:chOff x="5411470" y="1959322"/>
            <a:chExt cx="1301748" cy="827125"/>
          </a:xfrm>
        </p:grpSpPr>
        <p:sp>
          <p:nvSpPr>
            <p:cNvPr id="15" name="Rectangle 7"/>
            <p:cNvSpPr/>
            <p:nvPr/>
          </p:nvSpPr>
          <p:spPr>
            <a:xfrm>
              <a:off x="5411470" y="1982182"/>
              <a:ext cx="1301748" cy="80426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r>
                <a:rPr lang="en-US" sz="1350" dirty="0">
                  <a:solidFill>
                    <a:srgbClr val="00AC6C"/>
                  </a:solidFill>
                  <a:latin typeface="Century Gothic"/>
                  <a:cs typeface="Century Gothic"/>
                </a:rPr>
                <a:t>JUSTO</a:t>
              </a:r>
            </a:p>
          </p:txBody>
        </p:sp>
        <p:sp>
          <p:nvSpPr>
            <p:cNvPr id="16" name="Rectangle 11"/>
            <p:cNvSpPr/>
            <p:nvPr/>
          </p:nvSpPr>
          <p:spPr>
            <a:xfrm>
              <a:off x="5411470" y="1959322"/>
              <a:ext cx="1301748" cy="45719"/>
            </a:xfrm>
            <a:prstGeom prst="rect">
              <a:avLst/>
            </a:prstGeom>
            <a:solidFill>
              <a:srgbClr val="00AC6C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entury Gothic"/>
              </a:endParaRPr>
            </a:p>
          </p:txBody>
        </p:sp>
      </p:grpSp>
      <p:grpSp>
        <p:nvGrpSpPr>
          <p:cNvPr id="17" name="Group 13"/>
          <p:cNvGrpSpPr/>
          <p:nvPr/>
        </p:nvGrpSpPr>
        <p:grpSpPr>
          <a:xfrm>
            <a:off x="5576888" y="3402942"/>
            <a:ext cx="976311" cy="620344"/>
            <a:chOff x="5411470" y="3669179"/>
            <a:chExt cx="1301748" cy="827125"/>
          </a:xfrm>
        </p:grpSpPr>
        <p:sp>
          <p:nvSpPr>
            <p:cNvPr id="18" name="Rectangle 6"/>
            <p:cNvSpPr/>
            <p:nvPr/>
          </p:nvSpPr>
          <p:spPr>
            <a:xfrm>
              <a:off x="5411470" y="3692039"/>
              <a:ext cx="1301748" cy="80426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r>
                <a:rPr lang="en-US" sz="1350" dirty="0">
                  <a:solidFill>
                    <a:srgbClr val="00AC6C"/>
                  </a:solidFill>
                  <a:latin typeface="Century Gothic"/>
                  <a:cs typeface="Century Gothic"/>
                </a:rPr>
                <a:t>JUSTO</a:t>
              </a:r>
            </a:p>
          </p:txBody>
        </p:sp>
        <p:sp>
          <p:nvSpPr>
            <p:cNvPr id="19" name="Rectangle 12"/>
            <p:cNvSpPr/>
            <p:nvPr/>
          </p:nvSpPr>
          <p:spPr>
            <a:xfrm>
              <a:off x="5411470" y="3669179"/>
              <a:ext cx="1301748" cy="45719"/>
            </a:xfrm>
            <a:prstGeom prst="rect">
              <a:avLst/>
            </a:prstGeom>
            <a:solidFill>
              <a:srgbClr val="00AC6C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448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24" y="350196"/>
            <a:ext cx="9109576" cy="564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10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174099" y="1608407"/>
            <a:ext cx="3892063" cy="1372887"/>
          </a:xfrm>
        </p:spPr>
        <p:txBody>
          <a:bodyPr>
            <a:normAutofit fontScale="90000"/>
          </a:bodyPr>
          <a:lstStyle/>
          <a:p>
            <a:r>
              <a:rPr lang="es-CR" b="1" dirty="0" smtClean="0"/>
              <a:t>Conexión entre la motivación y la conducta</a:t>
            </a:r>
            <a:endParaRPr lang="en-US" b="1" dirty="0"/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5473901" y="4128201"/>
            <a:ext cx="1168400" cy="537454"/>
            <a:chOff x="304" y="624"/>
            <a:chExt cx="736" cy="570"/>
          </a:xfrm>
        </p:grpSpPr>
        <p:sp>
          <p:nvSpPr>
            <p:cNvPr id="7" name="Rectangle 24"/>
            <p:cNvSpPr>
              <a:spLocks noChangeArrowheads="1"/>
            </p:cNvSpPr>
            <p:nvPr/>
          </p:nvSpPr>
          <p:spPr bwMode="auto">
            <a:xfrm>
              <a:off x="304" y="624"/>
              <a:ext cx="736" cy="5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 b="1"/>
            </a:p>
          </p:txBody>
        </p:sp>
        <p:sp>
          <p:nvSpPr>
            <p:cNvPr id="8" name="Text Box 25"/>
            <p:cNvSpPr txBox="1">
              <a:spLocks noChangeArrowheads="1"/>
            </p:cNvSpPr>
            <p:nvPr/>
          </p:nvSpPr>
          <p:spPr bwMode="auto">
            <a:xfrm>
              <a:off x="408" y="659"/>
              <a:ext cx="550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000" b="1" dirty="0">
                  <a:solidFill>
                    <a:srgbClr val="009761"/>
                  </a:solidFill>
                  <a:latin typeface="Tahoma" pitchFamily="34" charset="0"/>
                </a:rPr>
                <a:t>Justo</a:t>
              </a:r>
              <a:endParaRPr lang="en-US" sz="2400" b="1" dirty="0">
                <a:solidFill>
                  <a:srgbClr val="009761"/>
                </a:solidFill>
                <a:latin typeface="Tahoma" pitchFamily="34" charset="0"/>
              </a:endParaRPr>
            </a:p>
          </p:txBody>
        </p:sp>
      </p:grpSp>
      <p:grpSp>
        <p:nvGrpSpPr>
          <p:cNvPr id="9" name="Group 23"/>
          <p:cNvGrpSpPr>
            <a:grpSpLocks/>
          </p:cNvGrpSpPr>
          <p:nvPr/>
        </p:nvGrpSpPr>
        <p:grpSpPr bwMode="auto">
          <a:xfrm>
            <a:off x="5235775" y="3068494"/>
            <a:ext cx="1583313" cy="537454"/>
            <a:chOff x="236" y="624"/>
            <a:chExt cx="892" cy="570"/>
          </a:xfrm>
        </p:grpSpPr>
        <p:sp>
          <p:nvSpPr>
            <p:cNvPr id="10" name="Rectangle 24"/>
            <p:cNvSpPr>
              <a:spLocks noChangeArrowheads="1"/>
            </p:cNvSpPr>
            <p:nvPr/>
          </p:nvSpPr>
          <p:spPr bwMode="auto">
            <a:xfrm>
              <a:off x="304" y="624"/>
              <a:ext cx="736" cy="5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 b="1"/>
            </a:p>
          </p:txBody>
        </p:sp>
        <p:sp>
          <p:nvSpPr>
            <p:cNvPr id="11" name="Text Box 25"/>
            <p:cNvSpPr txBox="1">
              <a:spLocks noChangeArrowheads="1"/>
            </p:cNvSpPr>
            <p:nvPr/>
          </p:nvSpPr>
          <p:spPr bwMode="auto">
            <a:xfrm>
              <a:off x="236" y="659"/>
              <a:ext cx="892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000" b="1" dirty="0" err="1" smtClean="0">
                  <a:latin typeface="Tahoma" pitchFamily="34" charset="0"/>
                </a:rPr>
                <a:t>Tolerante</a:t>
              </a:r>
              <a:endParaRPr lang="en-US" sz="2400" b="1" dirty="0">
                <a:latin typeface="Tahoma" pitchFamily="34" charset="0"/>
              </a:endParaRPr>
            </a:p>
          </p:txBody>
        </p:sp>
      </p:grpSp>
      <p:grpSp>
        <p:nvGrpSpPr>
          <p:cNvPr id="12" name="Group 23"/>
          <p:cNvGrpSpPr>
            <a:grpSpLocks/>
          </p:cNvGrpSpPr>
          <p:nvPr/>
        </p:nvGrpSpPr>
        <p:grpSpPr bwMode="auto">
          <a:xfrm>
            <a:off x="6051071" y="3584364"/>
            <a:ext cx="1168400" cy="537454"/>
            <a:chOff x="304" y="624"/>
            <a:chExt cx="736" cy="570"/>
          </a:xfrm>
        </p:grpSpPr>
        <p:sp>
          <p:nvSpPr>
            <p:cNvPr id="13" name="Rectangle 24"/>
            <p:cNvSpPr>
              <a:spLocks noChangeArrowheads="1"/>
            </p:cNvSpPr>
            <p:nvPr/>
          </p:nvSpPr>
          <p:spPr bwMode="auto">
            <a:xfrm>
              <a:off x="304" y="624"/>
              <a:ext cx="736" cy="5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 b="1"/>
            </a:p>
          </p:txBody>
        </p:sp>
        <p:sp>
          <p:nvSpPr>
            <p:cNvPr id="14" name="Text Box 25"/>
            <p:cNvSpPr txBox="1">
              <a:spLocks noChangeArrowheads="1"/>
            </p:cNvSpPr>
            <p:nvPr/>
          </p:nvSpPr>
          <p:spPr bwMode="auto">
            <a:xfrm>
              <a:off x="362" y="697"/>
              <a:ext cx="641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000" b="1" dirty="0" err="1" smtClean="0">
                  <a:solidFill>
                    <a:srgbClr val="FF0000"/>
                  </a:solidFill>
                  <a:latin typeface="Tahoma" pitchFamily="34" charset="0"/>
                </a:rPr>
                <a:t>Fuerte</a:t>
              </a:r>
              <a:endParaRPr lang="en-US" sz="2400" b="1" dirty="0">
                <a:solidFill>
                  <a:srgbClr val="FF0000"/>
                </a:solidFill>
                <a:latin typeface="Tahoma" pitchFamily="34" charset="0"/>
              </a:endParaRPr>
            </a:p>
          </p:txBody>
        </p:sp>
      </p:grpSp>
      <p:grpSp>
        <p:nvGrpSpPr>
          <p:cNvPr id="15" name="Group 23"/>
          <p:cNvGrpSpPr>
            <a:grpSpLocks/>
          </p:cNvGrpSpPr>
          <p:nvPr/>
        </p:nvGrpSpPr>
        <p:grpSpPr bwMode="auto">
          <a:xfrm>
            <a:off x="4810671" y="3584837"/>
            <a:ext cx="1343026" cy="537454"/>
            <a:chOff x="260" y="624"/>
            <a:chExt cx="846" cy="570"/>
          </a:xfrm>
        </p:grpSpPr>
        <p:sp>
          <p:nvSpPr>
            <p:cNvPr id="16" name="Rectangle 24"/>
            <p:cNvSpPr>
              <a:spLocks noChangeArrowheads="1"/>
            </p:cNvSpPr>
            <p:nvPr/>
          </p:nvSpPr>
          <p:spPr bwMode="auto">
            <a:xfrm>
              <a:off x="304" y="624"/>
              <a:ext cx="736" cy="570"/>
            </a:xfrm>
            <a:prstGeom prst="rect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s-AR" b="1"/>
            </a:p>
          </p:txBody>
        </p:sp>
        <p:sp>
          <p:nvSpPr>
            <p:cNvPr id="17" name="Text Box 25"/>
            <p:cNvSpPr txBox="1">
              <a:spLocks noChangeArrowheads="1"/>
            </p:cNvSpPr>
            <p:nvPr/>
          </p:nvSpPr>
          <p:spPr bwMode="auto">
            <a:xfrm>
              <a:off x="260" y="659"/>
              <a:ext cx="846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sz="2000" b="1" dirty="0" err="1" smtClean="0">
                  <a:solidFill>
                    <a:schemeClr val="accent1">
                      <a:lumMod val="75000"/>
                    </a:schemeClr>
                  </a:solidFill>
                  <a:latin typeface="Tahoma" pitchFamily="34" charset="0"/>
                </a:rPr>
                <a:t>Cuidador</a:t>
              </a:r>
              <a:endParaRPr lang="en-US" sz="2400" b="1" dirty="0">
                <a:solidFill>
                  <a:schemeClr val="accent1">
                    <a:lumMod val="75000"/>
                  </a:schemeClr>
                </a:solidFill>
                <a:latin typeface="Tahoma" pitchFamily="34" charset="0"/>
              </a:endParaRPr>
            </a:p>
          </p:txBody>
        </p:sp>
      </p:grpSp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>
          <a:xfrm>
            <a:off x="174099" y="4593995"/>
            <a:ext cx="5611628" cy="1613440"/>
          </a:xfrm>
        </p:spPr>
        <p:txBody>
          <a:bodyPr/>
          <a:lstStyle/>
          <a:p>
            <a:r>
              <a:rPr lang="es-CR" b="1" dirty="0" smtClean="0"/>
              <a:t>Todos poseemos las 28 fortalezas</a:t>
            </a:r>
          </a:p>
          <a:p>
            <a:r>
              <a:rPr lang="es-CR" b="1" dirty="0" smtClean="0"/>
              <a:t>Todos tenemos la capacidad de usarlas</a:t>
            </a:r>
          </a:p>
          <a:p>
            <a:r>
              <a:rPr lang="es-CR" b="1" dirty="0" smtClean="0"/>
              <a:t>Podemos entrenarnos en tomar la decisión consciente de cual o cuales utilizamos.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3431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0800000">
            <a:off x="5108222" y="508000"/>
            <a:ext cx="3715926" cy="5343407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254000" dir="13500000" sy="23000" kx="1200000" algn="br" rotWithShape="0">
              <a:prstClr val="black">
                <a:alpha val="25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88623" y="1947467"/>
            <a:ext cx="4851021" cy="1934875"/>
          </a:xfrm>
        </p:spPr>
        <p:txBody>
          <a:bodyPr>
            <a:normAutofit fontScale="90000"/>
          </a:bodyPr>
          <a:lstStyle/>
          <a:p>
            <a:pPr algn="l"/>
            <a:r>
              <a:rPr lang="es-ES" noProof="0" dirty="0"/>
              <a:t>Trabajo en </a:t>
            </a:r>
            <a:r>
              <a:rPr lang="es-ES" noProof="0" dirty="0" smtClean="0"/>
              <a:t>parejas:</a:t>
            </a:r>
            <a:r>
              <a:rPr lang="es-ES" noProof="0" dirty="0"/>
              <a:t/>
            </a:r>
            <a:br>
              <a:rPr lang="es-ES" noProof="0" dirty="0"/>
            </a:br>
            <a:r>
              <a:rPr lang="es-ES" noProof="0" dirty="0"/>
              <a:t/>
            </a:r>
            <a:br>
              <a:rPr lang="es-ES" noProof="0" dirty="0"/>
            </a:br>
            <a:r>
              <a:rPr lang="es-ES" noProof="0" dirty="0" smtClean="0"/>
              <a:t>Entendiendo las </a:t>
            </a:r>
            <a:r>
              <a:rPr lang="es-ES" dirty="0" smtClean="0"/>
              <a:t>Motivaciones</a:t>
            </a:r>
            <a:endParaRPr lang="es-ES" noProof="0" dirty="0"/>
          </a:p>
        </p:txBody>
      </p:sp>
      <p:sp>
        <p:nvSpPr>
          <p:cNvPr id="8" name="Rectangle 7"/>
          <p:cNvSpPr/>
          <p:nvPr/>
        </p:nvSpPr>
        <p:spPr>
          <a:xfrm>
            <a:off x="5070594" y="432741"/>
            <a:ext cx="3800592" cy="169333"/>
          </a:xfrm>
          <a:prstGeom prst="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/>
          </p:nvPr>
        </p:nvGraphicFramePr>
        <p:xfrm>
          <a:off x="5339644" y="1001695"/>
          <a:ext cx="3194314" cy="4594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97157">
                  <a:extLst>
                    <a:ext uri="{9D8B030D-6E8A-4147-A177-3AD203B41FA5}">
                      <a16:colId xmlns:a16="http://schemas.microsoft.com/office/drawing/2014/main" val="277950316"/>
                    </a:ext>
                  </a:extLst>
                </a:gridCol>
                <a:gridCol w="1597157">
                  <a:extLst>
                    <a:ext uri="{9D8B030D-6E8A-4147-A177-3AD203B41FA5}">
                      <a16:colId xmlns:a16="http://schemas.microsoft.com/office/drawing/2014/main" val="1131231939"/>
                    </a:ext>
                  </a:extLst>
                </a:gridCol>
              </a:tblGrid>
              <a:tr h="801055">
                <a:tc gridSpan="2">
                  <a:txBody>
                    <a:bodyPr/>
                    <a:lstStyle/>
                    <a:p>
                      <a:pPr algn="ctr"/>
                      <a:r>
                        <a:rPr lang="es-CR" dirty="0" smtClean="0"/>
                        <a:t>Retrato</a:t>
                      </a:r>
                      <a:r>
                        <a:rPr lang="es-CR" baseline="0" dirty="0" smtClean="0"/>
                        <a:t> de Fortalezas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805725"/>
                  </a:ext>
                </a:extLst>
              </a:tr>
              <a:tr h="464104">
                <a:tc>
                  <a:txBody>
                    <a:bodyPr/>
                    <a:lstStyle/>
                    <a:p>
                      <a:r>
                        <a:rPr lang="es-CR" sz="1600" b="1" dirty="0" smtClean="0"/>
                        <a:t>Persona</a:t>
                      </a:r>
                      <a:r>
                        <a:rPr lang="es-CR" sz="1600" b="1" baseline="0" dirty="0" smtClean="0"/>
                        <a:t> 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s-CR" sz="16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Persona 2</a:t>
                      </a:r>
                      <a:endParaRPr lang="en-US" sz="16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6305688"/>
                  </a:ext>
                </a:extLst>
              </a:tr>
              <a:tr h="464104">
                <a:tc>
                  <a:txBody>
                    <a:bodyPr/>
                    <a:lstStyle/>
                    <a:p>
                      <a:r>
                        <a:rPr lang="es-CR" dirty="0" smtClean="0"/>
                        <a:t>Selecciona</a:t>
                      </a:r>
                      <a:r>
                        <a:rPr lang="es-CR" baseline="0" dirty="0" smtClean="0"/>
                        <a:t> una fortaleza de sus primeras tres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CR" dirty="0" smtClean="0"/>
                        <a:t>Busca</a:t>
                      </a:r>
                      <a:r>
                        <a:rPr lang="es-CR" baseline="0" dirty="0" smtClean="0"/>
                        <a:t> en qué posición tiene esa fortaleza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473619"/>
                  </a:ext>
                </a:extLst>
              </a:tr>
              <a:tr h="464104">
                <a:tc gridSpan="2">
                  <a:txBody>
                    <a:bodyPr/>
                    <a:lstStyle/>
                    <a:p>
                      <a:r>
                        <a:rPr lang="es-CR" sz="1600" b="1" dirty="0" smtClean="0"/>
                        <a:t>Comenten por</a:t>
                      </a:r>
                      <a:r>
                        <a:rPr lang="es-CR" sz="1600" b="1" baseline="0" dirty="0" smtClean="0"/>
                        <a:t> qué es más importante para uno que para el otro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4877023"/>
                  </a:ext>
                </a:extLst>
              </a:tr>
              <a:tr h="464104">
                <a:tc gridSpan="2">
                  <a:txBody>
                    <a:bodyPr/>
                    <a:lstStyle/>
                    <a:p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729150"/>
                  </a:ext>
                </a:extLst>
              </a:tr>
              <a:tr h="464104">
                <a:tc gridSpan="2">
                  <a:txBody>
                    <a:bodyPr/>
                    <a:lstStyle/>
                    <a:p>
                      <a:r>
                        <a:rPr lang="es-CR" sz="1600" b="1" dirty="0" smtClean="0"/>
                        <a:t>Repita el ejercicio invirtiendo los papeles.</a:t>
                      </a:r>
                      <a:endParaRPr lang="en-US" sz="1600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850105"/>
                  </a:ext>
                </a:extLst>
              </a:tr>
            </a:tbl>
          </a:graphicData>
        </a:graphic>
      </p:graphicFrame>
      <p:sp>
        <p:nvSpPr>
          <p:cNvPr id="13" name="Flecha derecha 12"/>
          <p:cNvSpPr/>
          <p:nvPr/>
        </p:nvSpPr>
        <p:spPr>
          <a:xfrm>
            <a:off x="904672" y="4741353"/>
            <a:ext cx="3803515" cy="1581626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Parejas al azar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6040877" y="632363"/>
            <a:ext cx="1717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R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(OPCIONAL)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6151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332975"/>
            <a:ext cx="9144000" cy="2110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293220" y="3547226"/>
            <a:ext cx="4656678" cy="2436875"/>
          </a:xfrm>
        </p:spPr>
        <p:txBody>
          <a:bodyPr>
            <a:normAutofit/>
          </a:bodyPr>
          <a:lstStyle/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b="1" noProof="0" dirty="0"/>
              <a:t>Cuando las cosas van bien </a:t>
            </a:r>
            <a:r>
              <a:rPr lang="es-ES" sz="1800" i="1" noProof="0" dirty="0"/>
              <a:t>(Sistema de Valores Motivacionales)</a:t>
            </a:r>
          </a:p>
          <a:p>
            <a:pPr marL="457200" indent="-457200">
              <a:spcAft>
                <a:spcPts val="600"/>
              </a:spcAft>
              <a:buFont typeface="+mj-lt"/>
              <a:buAutoNum type="arabicPeriod"/>
            </a:pPr>
            <a:r>
              <a:rPr lang="es-ES" b="1" noProof="0" dirty="0"/>
              <a:t>Cuando nos enfrentamos al conflicto</a:t>
            </a:r>
            <a:r>
              <a:rPr lang="es-ES" noProof="0" dirty="0"/>
              <a:t/>
            </a:r>
            <a:br>
              <a:rPr lang="es-ES" noProof="0" dirty="0"/>
            </a:br>
            <a:r>
              <a:rPr lang="es-ES" sz="1800" i="1" noProof="0" dirty="0"/>
              <a:t>(Secuencia del Conflicto)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8340" y="935463"/>
            <a:ext cx="7979319" cy="2349971"/>
          </a:xfrm>
        </p:spPr>
        <p:txBody>
          <a:bodyPr>
            <a:normAutofit/>
          </a:bodyPr>
          <a:lstStyle/>
          <a:p>
            <a:pPr marL="0" indent="0" algn="l">
              <a:spcAft>
                <a:spcPts val="600"/>
              </a:spcAft>
            </a:pPr>
            <a:r>
              <a:rPr lang="es-ES" sz="4400" noProof="0" dirty="0">
                <a:solidFill>
                  <a:schemeClr val="bg1"/>
                </a:solidFill>
              </a:rPr>
              <a:t>El SDI mide los Motivos bajo dos Condiciones</a:t>
            </a:r>
          </a:p>
        </p:txBody>
      </p:sp>
      <p:pic>
        <p:nvPicPr>
          <p:cNvPr id="9" name="Picture 8" descr="SDIcore_RGB-b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4488" y="3669313"/>
            <a:ext cx="1822676" cy="1176511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630622" y="5504621"/>
            <a:ext cx="4291470" cy="805845"/>
          </a:xfrm>
          <a:prstGeom prst="wedgeRoundRectCallout">
            <a:avLst>
              <a:gd name="adj1" fmla="val -15586"/>
              <a:gd name="adj2" fmla="val -127822"/>
              <a:gd name="adj3" fmla="val 16667"/>
            </a:avLst>
          </a:prstGeom>
          <a:solidFill>
            <a:srgbClr val="FF9C03"/>
          </a:solidFill>
          <a:ln>
            <a:noFill/>
          </a:ln>
          <a:effectLst>
            <a:outerShdw blurRad="254000" dist="38100" dir="2700000" rotWithShape="0">
              <a:srgbClr val="000000">
                <a:alpha val="40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El SDI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explica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porqué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hacemos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 lo que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hacemos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22041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744582" y="0"/>
            <a:ext cx="7654836" cy="16459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s-ES" b="1" dirty="0" smtClean="0">
                <a:solidFill>
                  <a:schemeClr val="bg1"/>
                </a:solidFill>
              </a:rPr>
              <a:t>Entrevista de </a:t>
            </a:r>
            <a:br>
              <a:rPr lang="es-ES" b="1" dirty="0" smtClean="0">
                <a:solidFill>
                  <a:schemeClr val="bg1"/>
                </a:solidFill>
              </a:rPr>
            </a:br>
            <a:r>
              <a:rPr lang="es-ES" b="1" dirty="0" smtClean="0">
                <a:solidFill>
                  <a:schemeClr val="bg1"/>
                </a:solidFill>
              </a:rPr>
              <a:t>Fortalezas a una pareja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TextBox 9"/>
          <p:cNvSpPr txBox="1"/>
          <p:nvPr/>
        </p:nvSpPr>
        <p:spPr>
          <a:xfrm>
            <a:off x="1097280" y="2018711"/>
            <a:ext cx="730213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Wingdings" charset="2"/>
              <a:buChar char="§"/>
            </a:pPr>
            <a:r>
              <a:rPr lang="en-US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¿</a:t>
            </a:r>
            <a:r>
              <a:rPr lang="es-MX" sz="2800" b="1" dirty="0">
                <a:solidFill>
                  <a:schemeClr val="bg1"/>
                </a:solidFill>
              </a:rPr>
              <a:t>Qué es importante para usted acerca de ser </a:t>
            </a:r>
            <a:r>
              <a:rPr lang="en-US" sz="2800" b="1" dirty="0">
                <a:solidFill>
                  <a:schemeClr val="bg1"/>
                </a:solidFill>
              </a:rPr>
              <a:t>________</a:t>
            </a:r>
            <a:r>
              <a:rPr lang="en-US" sz="2800" b="1" dirty="0">
                <a:solidFill>
                  <a:schemeClr val="bg1"/>
                </a:solidFill>
                <a:latin typeface="Trebuchet MS"/>
                <a:cs typeface="Trebuchet MS"/>
              </a:rPr>
              <a:t>?</a:t>
            </a:r>
          </a:p>
          <a:p>
            <a:pPr marL="285750" indent="-285750">
              <a:spcAft>
                <a:spcPts val="2400"/>
              </a:spcAft>
              <a:buFont typeface="Wingdings" charset="2"/>
              <a:buChar char="§"/>
            </a:pPr>
            <a:r>
              <a:rPr lang="en-US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¿</a:t>
            </a:r>
            <a:r>
              <a:rPr lang="en-US" sz="2800" b="1" dirty="0" err="1">
                <a:solidFill>
                  <a:schemeClr val="bg1"/>
                </a:solidFill>
              </a:rPr>
              <a:t>Cómo</a:t>
            </a:r>
            <a:r>
              <a:rPr lang="en-US" sz="2800" b="1" dirty="0">
                <a:solidFill>
                  <a:schemeClr val="bg1"/>
                </a:solidFill>
              </a:rPr>
              <a:t> se </a:t>
            </a:r>
            <a:r>
              <a:rPr lang="en-US" sz="2800" b="1" dirty="0" err="1">
                <a:solidFill>
                  <a:schemeClr val="bg1"/>
                </a:solidFill>
              </a:rPr>
              <a:t>siente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cuando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otros</a:t>
            </a:r>
            <a:r>
              <a:rPr lang="en-US" sz="2800" b="1" dirty="0">
                <a:solidFill>
                  <a:schemeClr val="bg1"/>
                </a:solidFill>
              </a:rPr>
              <a:t> son_________</a:t>
            </a:r>
            <a:r>
              <a:rPr lang="en-US" sz="2800" b="1" dirty="0">
                <a:solidFill>
                  <a:schemeClr val="bg1"/>
                </a:solidFill>
                <a:latin typeface="Trebuchet MS"/>
                <a:cs typeface="Trebuchet MS"/>
              </a:rPr>
              <a:t>?</a:t>
            </a:r>
          </a:p>
          <a:p>
            <a:pPr marL="285750" indent="-285750">
              <a:spcAft>
                <a:spcPts val="2400"/>
              </a:spcAft>
              <a:buFont typeface="Wingdings" charset="2"/>
              <a:buChar char="§"/>
            </a:pPr>
            <a:r>
              <a:rPr lang="en-US" sz="28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¿</a:t>
            </a:r>
            <a:r>
              <a:rPr lang="en-US" sz="2800" b="1" dirty="0" err="1">
                <a:solidFill>
                  <a:schemeClr val="bg1"/>
                </a:solidFill>
              </a:rPr>
              <a:t>Cómo</a:t>
            </a:r>
            <a:r>
              <a:rPr lang="en-US" sz="2800" b="1" dirty="0">
                <a:solidFill>
                  <a:schemeClr val="bg1"/>
                </a:solidFill>
              </a:rPr>
              <a:t> se </a:t>
            </a:r>
            <a:r>
              <a:rPr lang="en-US" sz="2800" b="1" dirty="0" err="1">
                <a:solidFill>
                  <a:schemeClr val="bg1"/>
                </a:solidFill>
              </a:rPr>
              <a:t>siente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cuando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b="1" dirty="0" err="1">
                <a:solidFill>
                  <a:schemeClr val="bg1"/>
                </a:solidFill>
              </a:rPr>
              <a:t>otros</a:t>
            </a:r>
            <a:r>
              <a:rPr lang="en-US" sz="2800" b="1" dirty="0">
                <a:solidFill>
                  <a:schemeClr val="bg1"/>
                </a:solidFill>
              </a:rPr>
              <a:t> son </a:t>
            </a:r>
            <a:r>
              <a:rPr lang="en-US" sz="2800" b="1" dirty="0" err="1">
                <a:solidFill>
                  <a:schemeClr val="bg1"/>
                </a:solidFill>
              </a:rPr>
              <a:t>muy</a:t>
            </a:r>
            <a:r>
              <a:rPr lang="en-US" sz="2800" b="1" dirty="0">
                <a:solidFill>
                  <a:schemeClr val="bg1"/>
                </a:solidFill>
              </a:rPr>
              <a:t> _________</a:t>
            </a:r>
            <a:r>
              <a:rPr lang="en-US" sz="2800" b="1" dirty="0">
                <a:solidFill>
                  <a:schemeClr val="bg1"/>
                </a:solidFill>
                <a:latin typeface="Trebuchet MS"/>
                <a:cs typeface="Trebuchet M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755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84007" y="24826"/>
            <a:ext cx="7886700" cy="1042334"/>
          </a:xfrm>
        </p:spPr>
        <p:txBody>
          <a:bodyPr>
            <a:noAutofit/>
          </a:bodyPr>
          <a:lstStyle/>
          <a:p>
            <a:pPr algn="ctr"/>
            <a:r>
              <a:rPr lang="es-CR" b="1" dirty="0" smtClean="0"/>
              <a:t>FORTALEZAS</a:t>
            </a:r>
            <a:endParaRPr lang="es-CR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40589" y="1735860"/>
            <a:ext cx="3268289" cy="4417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03305" y="1771641"/>
            <a:ext cx="3341773" cy="4381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ounded Rectangle 8"/>
          <p:cNvSpPr/>
          <p:nvPr/>
        </p:nvSpPr>
        <p:spPr bwMode="auto">
          <a:xfrm>
            <a:off x="2747323" y="1195560"/>
            <a:ext cx="2518190" cy="40737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s-CR" sz="2800" b="1" baseline="-25000" dirty="0" smtClean="0">
                <a:solidFill>
                  <a:prstClr val="black"/>
                </a:solidFill>
                <a:latin typeface="Arial" charset="0"/>
              </a:rPr>
              <a:t>Yo</a:t>
            </a:r>
          </a:p>
        </p:txBody>
      </p:sp>
      <p:sp>
        <p:nvSpPr>
          <p:cNvPr id="16" name="Rounded Rectangle 9"/>
          <p:cNvSpPr/>
          <p:nvPr/>
        </p:nvSpPr>
        <p:spPr bwMode="auto">
          <a:xfrm>
            <a:off x="6015613" y="1195560"/>
            <a:ext cx="2518190" cy="407370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/>
            <a:r>
              <a:rPr lang="es-CR" sz="2800" b="1" baseline="-25000" dirty="0" smtClean="0">
                <a:solidFill>
                  <a:prstClr val="black"/>
                </a:solidFill>
                <a:latin typeface="Arial" charset="0"/>
              </a:rPr>
              <a:t>Mi compañero</a:t>
            </a:r>
          </a:p>
        </p:txBody>
      </p:sp>
      <p:cxnSp>
        <p:nvCxnSpPr>
          <p:cNvPr id="17" name="2 Conector recto de flecha"/>
          <p:cNvCxnSpPr/>
          <p:nvPr/>
        </p:nvCxnSpPr>
        <p:spPr>
          <a:xfrm>
            <a:off x="3974165" y="2200271"/>
            <a:ext cx="3427332" cy="305753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2 Conector recto de flecha"/>
          <p:cNvCxnSpPr/>
          <p:nvPr/>
        </p:nvCxnSpPr>
        <p:spPr>
          <a:xfrm flipH="1">
            <a:off x="3822192" y="2200271"/>
            <a:ext cx="3163824" cy="1036705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2 Conector recto de flecha"/>
          <p:cNvCxnSpPr/>
          <p:nvPr/>
        </p:nvCxnSpPr>
        <p:spPr>
          <a:xfrm flipV="1">
            <a:off x="4242816" y="3665607"/>
            <a:ext cx="2962656" cy="2189537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2 Conector recto de flecha"/>
          <p:cNvCxnSpPr/>
          <p:nvPr/>
        </p:nvCxnSpPr>
        <p:spPr>
          <a:xfrm flipH="1" flipV="1">
            <a:off x="3694176" y="4151376"/>
            <a:ext cx="3291840" cy="173955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256032" y="2200271"/>
            <a:ext cx="182781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000" b="1" dirty="0" smtClean="0"/>
              <a:t>Investigue por qué lo que es más utilizado por usted, no lo es para su compañero y viceversa</a:t>
            </a:r>
            <a:endParaRPr lang="en-US" sz="2000" b="1" dirty="0"/>
          </a:p>
        </p:txBody>
      </p:sp>
      <p:sp>
        <p:nvSpPr>
          <p:cNvPr id="27" name="Elipse 26"/>
          <p:cNvSpPr/>
          <p:nvPr/>
        </p:nvSpPr>
        <p:spPr>
          <a:xfrm>
            <a:off x="6181344" y="2011680"/>
            <a:ext cx="6163056" cy="384346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37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4091215"/>
            <a:ext cx="9144000" cy="21282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53645" y="1927273"/>
            <a:ext cx="5829778" cy="190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700" dirty="0" err="1">
                <a:solidFill>
                  <a:schemeClr val="bg1"/>
                </a:solidFill>
                <a:cs typeface="Century Gothic"/>
              </a:rPr>
              <a:t>Excediendo</a:t>
            </a:r>
            <a:r>
              <a:rPr lang="en-US" sz="3700" dirty="0">
                <a:solidFill>
                  <a:schemeClr val="bg1"/>
                </a:solidFill>
                <a:cs typeface="Century Gothic"/>
              </a:rPr>
              <a:t> </a:t>
            </a:r>
            <a:r>
              <a:rPr lang="en-US" sz="3700" dirty="0" err="1">
                <a:solidFill>
                  <a:schemeClr val="bg1"/>
                </a:solidFill>
                <a:cs typeface="Century Gothic"/>
              </a:rPr>
              <a:t>nuestras</a:t>
            </a:r>
            <a:r>
              <a:rPr lang="en-US" sz="3700" dirty="0">
                <a:solidFill>
                  <a:schemeClr val="bg1"/>
                </a:solidFill>
                <a:cs typeface="Century Gothic"/>
              </a:rPr>
              <a:t> </a:t>
            </a:r>
            <a:r>
              <a:rPr lang="en-US" sz="3700" dirty="0" err="1">
                <a:solidFill>
                  <a:schemeClr val="bg1"/>
                </a:solidFill>
                <a:cs typeface="Century Gothic"/>
              </a:rPr>
              <a:t>Fortalezas</a:t>
            </a:r>
            <a:endParaRPr lang="en-US" sz="3700" dirty="0">
              <a:solidFill>
                <a:schemeClr val="bg1"/>
              </a:solidFill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en-US" sz="2400" b="1" dirty="0" err="1">
                <a:solidFill>
                  <a:schemeClr val="bg1"/>
                </a:solidFill>
                <a:latin typeface="Century Gothic"/>
                <a:cs typeface="Century Gothic"/>
              </a:rPr>
              <a:t>RETRATO</a:t>
            </a:r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 DE </a:t>
            </a:r>
            <a:r>
              <a:rPr lang="en-US" sz="2400" b="1" dirty="0" err="1">
                <a:solidFill>
                  <a:schemeClr val="bg1"/>
                </a:solidFill>
                <a:latin typeface="Century Gothic"/>
                <a:cs typeface="Century Gothic"/>
              </a:rPr>
              <a:t>FORTALEZAS</a:t>
            </a:r>
            <a:r>
              <a:rPr lang="en-US" sz="2400" b="1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Century Gothic"/>
                <a:cs typeface="Century Gothic"/>
              </a:rPr>
              <a:t>EXCEDIDAS</a:t>
            </a:r>
            <a:endParaRPr lang="en-US" sz="2400" b="1" dirty="0">
              <a:solidFill>
                <a:schemeClr val="bg1"/>
              </a:solidFill>
              <a:latin typeface="Century Gothic"/>
              <a:cs typeface="Century Gothic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023" y="-858808"/>
            <a:ext cx="2859927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0" dirty="0">
                <a:solidFill>
                  <a:schemeClr val="bg1"/>
                </a:solidFill>
                <a:latin typeface="Century Gothic"/>
                <a:cs typeface="Century Gothic"/>
              </a:rPr>
              <a:t>4</a:t>
            </a:r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2285424" y="4276429"/>
            <a:ext cx="5487190" cy="1976301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Aft>
                <a:spcPts val="600"/>
              </a:spcAft>
            </a:pPr>
            <a:r>
              <a:rPr lang="es-ES" sz="1800" dirty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Las conductas son impulsadas por los  motivos.</a:t>
            </a:r>
          </a:p>
          <a:p>
            <a:pPr marL="342900" indent="-342900">
              <a:spcAft>
                <a:spcPts val="600"/>
              </a:spcAft>
            </a:pPr>
            <a:r>
              <a:rPr lang="es-ES" sz="1800" dirty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 Los motivos cambian en el conflicto.</a:t>
            </a:r>
          </a:p>
          <a:p>
            <a:pPr marL="342900" indent="-342900">
              <a:spcAft>
                <a:spcPts val="600"/>
              </a:spcAft>
            </a:pPr>
            <a:r>
              <a:rPr lang="es-ES" sz="1800" dirty="0">
                <a:latin typeface="Century Gothic"/>
                <a:cs typeface="Century Gothic"/>
              </a:rPr>
              <a:t> </a:t>
            </a:r>
            <a:r>
              <a:rPr lang="es-ES" sz="1800" b="1" dirty="0">
                <a:latin typeface="Century Gothic"/>
                <a:cs typeface="Century Gothic"/>
              </a:rPr>
              <a:t>Las Fortalezas  pueden ser excedidas.</a:t>
            </a:r>
          </a:p>
          <a:p>
            <a:pPr marL="342900" indent="-342900">
              <a:spcAft>
                <a:spcPts val="600"/>
              </a:spcAft>
            </a:pPr>
            <a:r>
              <a:rPr lang="es-ES" sz="1800" b="1" dirty="0">
                <a:latin typeface="Century Gothic"/>
                <a:cs typeface="Century Gothic"/>
              </a:rPr>
              <a:t> Los Filtros influencian la percepción</a:t>
            </a:r>
            <a:r>
              <a:rPr lang="es-ES" sz="1800" b="1" dirty="0">
                <a:solidFill>
                  <a:schemeClr val="bg1">
                    <a:lumMod val="75000"/>
                  </a:schemeClr>
                </a:solidFill>
                <a:latin typeface="Century Gothic"/>
                <a:cs typeface="Century Gothic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6216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832485"/>
            <a:ext cx="9144000" cy="314806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0" y="0"/>
            <a:ext cx="9275535" cy="1856187"/>
          </a:xfrm>
        </p:spPr>
        <p:txBody>
          <a:bodyPr>
            <a:normAutofit/>
          </a:bodyPr>
          <a:lstStyle/>
          <a:p>
            <a:r>
              <a:rPr lang="es-ES" b="1" noProof="0" dirty="0"/>
              <a:t>Definición de Fortalezas Excedidas</a:t>
            </a: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96223" y="3188076"/>
            <a:ext cx="5179123" cy="2436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2400" b="1" dirty="0"/>
              <a:t>Las </a:t>
            </a:r>
            <a:r>
              <a:rPr lang="en-US" sz="2400" b="1" dirty="0" err="1"/>
              <a:t>Fortalezas</a:t>
            </a:r>
            <a:r>
              <a:rPr lang="en-US" sz="2400" b="1" dirty="0"/>
              <a:t> </a:t>
            </a:r>
            <a:r>
              <a:rPr lang="en-US" sz="2400" b="1" dirty="0" err="1"/>
              <a:t>Excedidas</a:t>
            </a:r>
            <a:r>
              <a:rPr lang="en-US" sz="2400" b="1" dirty="0"/>
              <a:t> (</a:t>
            </a:r>
            <a:r>
              <a:rPr lang="en-US" sz="2400" b="1" dirty="0" err="1"/>
              <a:t>debilidades</a:t>
            </a:r>
            <a:r>
              <a:rPr lang="en-US" sz="2400" b="1" dirty="0"/>
              <a:t>) son </a:t>
            </a:r>
            <a:r>
              <a:rPr lang="en-US" sz="2400" b="1" dirty="0" err="1"/>
              <a:t>conductas</a:t>
            </a:r>
            <a:r>
              <a:rPr lang="en-US" sz="2400" b="1" dirty="0"/>
              <a:t> </a:t>
            </a:r>
            <a:r>
              <a:rPr lang="en-US" sz="2400" b="1" dirty="0" err="1"/>
              <a:t>intencionadas</a:t>
            </a:r>
            <a:r>
              <a:rPr lang="en-US" sz="2400" b="1" dirty="0"/>
              <a:t> </a:t>
            </a:r>
            <a:r>
              <a:rPr lang="en-US" sz="2400" b="1" dirty="0" err="1"/>
              <a:t>como</a:t>
            </a:r>
            <a:r>
              <a:rPr lang="en-US" sz="2400" b="1" dirty="0"/>
              <a:t> </a:t>
            </a:r>
            <a:r>
              <a:rPr lang="en-US" sz="2400" b="1" dirty="0" err="1"/>
              <a:t>fortalezas</a:t>
            </a:r>
            <a:r>
              <a:rPr lang="en-US" sz="2400" b="1" dirty="0"/>
              <a:t>, </a:t>
            </a:r>
            <a:r>
              <a:rPr lang="en-US" sz="2400" b="1" dirty="0" err="1"/>
              <a:t>pero</a:t>
            </a:r>
            <a:r>
              <a:rPr lang="en-US" sz="2400" b="1" dirty="0"/>
              <a:t> son </a:t>
            </a:r>
            <a:r>
              <a:rPr lang="en-US" sz="2400" b="1" dirty="0" err="1"/>
              <a:t>percibidas</a:t>
            </a:r>
            <a:r>
              <a:rPr lang="en-US" sz="2400" b="1" dirty="0"/>
              <a:t> de forma </a:t>
            </a:r>
            <a:r>
              <a:rPr lang="en-US" sz="2400" b="1" dirty="0" err="1"/>
              <a:t>negativa</a:t>
            </a:r>
            <a:r>
              <a:rPr lang="en-US" sz="2400" b="1" dirty="0"/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97914" y="5141835"/>
            <a:ext cx="2831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...y </a:t>
            </a:r>
            <a:r>
              <a:rPr lang="en-US" sz="2400" b="1" dirty="0" err="1"/>
              <a:t>podrían</a:t>
            </a:r>
            <a:r>
              <a:rPr lang="en-US" sz="2400" b="1" dirty="0"/>
              <a:t> </a:t>
            </a:r>
            <a:r>
              <a:rPr lang="en-US" sz="2400" b="1" dirty="0" err="1"/>
              <a:t>causar</a:t>
            </a:r>
            <a:r>
              <a:rPr lang="en-US" sz="2400" b="1" dirty="0"/>
              <a:t> </a:t>
            </a:r>
            <a:r>
              <a:rPr lang="en-US" sz="2400" b="1" dirty="0" err="1"/>
              <a:t>conflicto</a:t>
            </a:r>
            <a:r>
              <a:rPr lang="en-US" sz="2400" b="1" dirty="0"/>
              <a:t>.</a:t>
            </a:r>
          </a:p>
        </p:txBody>
      </p:sp>
      <p:graphicFrame>
        <p:nvGraphicFramePr>
          <p:cNvPr id="9" name="Group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6412043"/>
              </p:ext>
            </p:extLst>
          </p:nvPr>
        </p:nvGraphicFramePr>
        <p:xfrm>
          <a:off x="5929773" y="2567373"/>
          <a:ext cx="3028950" cy="3678283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bl">
                    <a:srgbClr val="000000">
                      <a:alpha val="43000"/>
                    </a:srgbClr>
                  </a:outerShdw>
                </a:effectLst>
              </a:tblPr>
              <a:tblGrid>
                <a:gridCol w="908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205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5496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F</a:t>
                      </a: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Frequencia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96A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582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D</a:t>
                      </a: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Duración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96A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269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I</a:t>
                      </a: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Intensidad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96A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2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C</a:t>
                      </a: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196A"/>
                          </a:solidFill>
                          <a:effectLst/>
                          <a:latin typeface="Arial" charset="0"/>
                        </a:rPr>
                        <a:t>Contexto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196A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60960" marB="60960" anchor="ctr" horzOverflow="overflow">
                    <a:lnL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6324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contenido 1"/>
          <p:cNvSpPr>
            <a:spLocks noGrp="1"/>
          </p:cNvSpPr>
          <p:nvPr>
            <p:ph idx="1"/>
          </p:nvPr>
        </p:nvSpPr>
        <p:spPr>
          <a:xfrm>
            <a:off x="457200" y="2419713"/>
            <a:ext cx="7761674" cy="2436875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800" b="1" dirty="0" err="1">
                <a:solidFill>
                  <a:srgbClr val="464649"/>
                </a:solidFill>
              </a:rPr>
              <a:t>En</a:t>
            </a:r>
            <a:r>
              <a:rPr lang="en-US" sz="2800" b="1" dirty="0">
                <a:solidFill>
                  <a:srgbClr val="464649"/>
                </a:solidFill>
              </a:rPr>
              <a:t> la </a:t>
            </a:r>
            <a:r>
              <a:rPr lang="en-US" sz="2800" b="1" dirty="0" err="1">
                <a:solidFill>
                  <a:srgbClr val="464649"/>
                </a:solidFill>
              </a:rPr>
              <a:t>Conciencia</a:t>
            </a:r>
            <a:r>
              <a:rPr lang="en-US" sz="2800" b="1" dirty="0">
                <a:solidFill>
                  <a:srgbClr val="464649"/>
                </a:solidFill>
              </a:rPr>
              <a:t> de las </a:t>
            </a:r>
            <a:r>
              <a:rPr lang="en-US" sz="2800" b="1" dirty="0" err="1">
                <a:solidFill>
                  <a:srgbClr val="464649"/>
                </a:solidFill>
              </a:rPr>
              <a:t>Relaciones</a:t>
            </a:r>
            <a:r>
              <a:rPr lang="en-US" sz="2800" b="1" dirty="0">
                <a:solidFill>
                  <a:srgbClr val="464649"/>
                </a:solidFill>
              </a:rPr>
              <a:t>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64649"/>
                </a:solidFill>
              </a:rPr>
              <a:t>Las </a:t>
            </a:r>
            <a:r>
              <a:rPr lang="en-US" sz="2400" dirty="0" err="1">
                <a:solidFill>
                  <a:srgbClr val="464649"/>
                </a:solidFill>
              </a:rPr>
              <a:t>debilidades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tienen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sus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raíces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en</a:t>
            </a:r>
            <a:r>
              <a:rPr lang="en-US" sz="2400" dirty="0">
                <a:solidFill>
                  <a:srgbClr val="464649"/>
                </a:solidFill>
              </a:rPr>
              <a:t> las </a:t>
            </a:r>
            <a:r>
              <a:rPr lang="en-US" sz="2400" dirty="0" err="1">
                <a:solidFill>
                  <a:srgbClr val="464649"/>
                </a:solidFill>
              </a:rPr>
              <a:t>fortalezas</a:t>
            </a:r>
            <a:r>
              <a:rPr lang="en-US" sz="2400" dirty="0">
                <a:solidFill>
                  <a:srgbClr val="464649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 err="1">
                <a:solidFill>
                  <a:srgbClr val="464649"/>
                </a:solidFill>
              </a:rPr>
              <a:t>Cuando</a:t>
            </a:r>
            <a:r>
              <a:rPr lang="en-US" sz="2400" dirty="0">
                <a:solidFill>
                  <a:srgbClr val="464649"/>
                </a:solidFill>
              </a:rPr>
              <a:t> las </a:t>
            </a:r>
            <a:r>
              <a:rPr lang="en-US" sz="2400" dirty="0" err="1">
                <a:solidFill>
                  <a:srgbClr val="464649"/>
                </a:solidFill>
              </a:rPr>
              <a:t>fortalezas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bien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intencionadas</a:t>
            </a:r>
            <a:r>
              <a:rPr lang="en-US" sz="2400" dirty="0">
                <a:solidFill>
                  <a:srgbClr val="464649"/>
                </a:solidFill>
              </a:rPr>
              <a:t> no </a:t>
            </a:r>
            <a:r>
              <a:rPr lang="en-US" sz="2400" dirty="0" err="1">
                <a:solidFill>
                  <a:srgbClr val="464649"/>
                </a:solidFill>
              </a:rPr>
              <a:t>producen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los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resultados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esperados</a:t>
            </a:r>
            <a:r>
              <a:rPr lang="en-US" sz="2400" dirty="0">
                <a:solidFill>
                  <a:srgbClr val="464649"/>
                </a:solidFill>
              </a:rPr>
              <a:t>, </a:t>
            </a:r>
            <a:r>
              <a:rPr lang="en-US" sz="2400" dirty="0" err="1">
                <a:solidFill>
                  <a:srgbClr val="464649"/>
                </a:solidFill>
              </a:rPr>
              <a:t>tratamos</a:t>
            </a:r>
            <a:r>
              <a:rPr lang="en-US" sz="2400" dirty="0">
                <a:solidFill>
                  <a:srgbClr val="464649"/>
                </a:solidFill>
              </a:rPr>
              <a:t> con mayor </a:t>
            </a:r>
            <a:r>
              <a:rPr lang="en-US" sz="2400" dirty="0" err="1">
                <a:solidFill>
                  <a:srgbClr val="464649"/>
                </a:solidFill>
              </a:rPr>
              <a:t>fuerza</a:t>
            </a:r>
            <a:r>
              <a:rPr lang="en-US" sz="2400" dirty="0">
                <a:solidFill>
                  <a:srgbClr val="464649"/>
                </a:solidFill>
              </a:rPr>
              <a:t>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464649"/>
                </a:solidFill>
              </a:rPr>
              <a:t>Las </a:t>
            </a:r>
            <a:r>
              <a:rPr lang="en-US" sz="2400" dirty="0" err="1">
                <a:solidFill>
                  <a:srgbClr val="464649"/>
                </a:solidFill>
              </a:rPr>
              <a:t>fortalezas</a:t>
            </a:r>
            <a:r>
              <a:rPr lang="en-US" sz="2400" dirty="0">
                <a:solidFill>
                  <a:srgbClr val="464649"/>
                </a:solidFill>
              </a:rPr>
              <a:t>, </a:t>
            </a:r>
            <a:r>
              <a:rPr lang="en-US" sz="2400" dirty="0" err="1">
                <a:solidFill>
                  <a:srgbClr val="464649"/>
                </a:solidFill>
              </a:rPr>
              <a:t>cuando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excedidas</a:t>
            </a:r>
            <a:r>
              <a:rPr lang="en-US" sz="2400" dirty="0">
                <a:solidFill>
                  <a:srgbClr val="464649"/>
                </a:solidFill>
              </a:rPr>
              <a:t>, </a:t>
            </a:r>
            <a:r>
              <a:rPr lang="en-US" sz="2400" dirty="0" err="1">
                <a:solidFill>
                  <a:srgbClr val="464649"/>
                </a:solidFill>
              </a:rPr>
              <a:t>pueden</a:t>
            </a:r>
            <a:r>
              <a:rPr lang="en-US" sz="2400" dirty="0">
                <a:solidFill>
                  <a:srgbClr val="464649"/>
                </a:solidFill>
              </a:rPr>
              <a:t> </a:t>
            </a:r>
            <a:r>
              <a:rPr lang="en-US" sz="2400" dirty="0" err="1">
                <a:solidFill>
                  <a:srgbClr val="464649"/>
                </a:solidFill>
              </a:rPr>
              <a:t>ser</a:t>
            </a:r>
            <a:r>
              <a:rPr lang="en-US" sz="2400" dirty="0">
                <a:solidFill>
                  <a:srgbClr val="464649"/>
                </a:solidFill>
              </a:rPr>
              <a:t> no </a:t>
            </a:r>
            <a:r>
              <a:rPr lang="en-US" sz="2400" dirty="0" err="1">
                <a:solidFill>
                  <a:srgbClr val="464649"/>
                </a:solidFill>
              </a:rPr>
              <a:t>apreciadas</a:t>
            </a:r>
            <a:r>
              <a:rPr lang="en-US" sz="2400" dirty="0">
                <a:solidFill>
                  <a:srgbClr val="464649"/>
                </a:solidFill>
              </a:rPr>
              <a:t> o </a:t>
            </a:r>
            <a:r>
              <a:rPr lang="en-US" sz="2400" dirty="0" err="1">
                <a:solidFill>
                  <a:srgbClr val="464649"/>
                </a:solidFill>
              </a:rPr>
              <a:t>inefectivas</a:t>
            </a:r>
            <a:r>
              <a:rPr lang="en-US" sz="2400" dirty="0">
                <a:solidFill>
                  <a:srgbClr val="464649"/>
                </a:solidFill>
              </a:rPr>
              <a:t>.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175319" y="394014"/>
            <a:ext cx="6024313" cy="1613142"/>
          </a:xfrm>
        </p:spPr>
        <p:txBody>
          <a:bodyPr/>
          <a:lstStyle/>
          <a:p>
            <a:r>
              <a:rPr lang="es-ES" b="1" dirty="0"/>
              <a:t>El Problema con la Debilidad</a:t>
            </a:r>
            <a:endParaRPr lang="en-US" b="1" dirty="0"/>
          </a:p>
        </p:txBody>
      </p:sp>
      <p:sp>
        <p:nvSpPr>
          <p:cNvPr id="5" name="Rounded Rectangle 6"/>
          <p:cNvSpPr/>
          <p:nvPr/>
        </p:nvSpPr>
        <p:spPr>
          <a:xfrm>
            <a:off x="5463000" y="1184688"/>
            <a:ext cx="3406680" cy="838970"/>
          </a:xfrm>
          <a:prstGeom prst="roundRect">
            <a:avLst/>
          </a:prstGeom>
          <a:solidFill>
            <a:srgbClr val="FF9C03"/>
          </a:solidFill>
          <a:ln>
            <a:noFill/>
          </a:ln>
          <a:effectLst>
            <a:outerShdw blurRad="1524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spcBef>
                <a:spcPct val="20000"/>
              </a:spcBef>
            </a:pPr>
            <a:r>
              <a:rPr lang="en-US" sz="2000" b="1" i="1" dirty="0">
                <a:solidFill>
                  <a:srgbClr val="FFFFFF"/>
                </a:solidFill>
                <a:latin typeface="Century Gothic"/>
              </a:rPr>
              <a:t>Una </a:t>
            </a:r>
            <a:r>
              <a:rPr lang="en-US" sz="2000" b="1" i="1" dirty="0" err="1">
                <a:solidFill>
                  <a:srgbClr val="FFFFFF"/>
                </a:solidFill>
                <a:latin typeface="Century Gothic"/>
              </a:rPr>
              <a:t>debilidad</a:t>
            </a:r>
            <a:r>
              <a:rPr lang="en-US" sz="2000" b="1" i="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Century Gothic"/>
              </a:rPr>
              <a:t>implica</a:t>
            </a:r>
            <a:r>
              <a:rPr lang="en-US" sz="2000" b="1" i="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Century Gothic"/>
              </a:rPr>
              <a:t>una</a:t>
            </a:r>
            <a:r>
              <a:rPr lang="en-US" sz="2000" b="1" i="1" dirty="0">
                <a:solidFill>
                  <a:srgbClr val="FFFFFF"/>
                </a:solidFill>
                <a:latin typeface="Century Gothic"/>
              </a:rPr>
              <a:t> </a:t>
            </a:r>
            <a:r>
              <a:rPr lang="en-US" sz="2000" b="1" i="1" dirty="0" err="1">
                <a:solidFill>
                  <a:srgbClr val="FFFFFF"/>
                </a:solidFill>
                <a:latin typeface="Century Gothic"/>
              </a:rPr>
              <a:t>deficiencia</a:t>
            </a:r>
            <a:r>
              <a:rPr lang="en-US" sz="2000" b="1" i="1" dirty="0">
                <a:solidFill>
                  <a:srgbClr val="FFFFFF"/>
                </a:solidFill>
                <a:latin typeface="Century Gothic"/>
              </a:rPr>
              <a:t> o </a:t>
            </a:r>
            <a:r>
              <a:rPr lang="en-US" sz="2000" b="1" i="1" dirty="0" err="1">
                <a:solidFill>
                  <a:srgbClr val="FFFFFF"/>
                </a:solidFill>
                <a:latin typeface="Century Gothic"/>
              </a:rPr>
              <a:t>falla</a:t>
            </a:r>
            <a:endParaRPr lang="en-US" sz="2000" b="1" i="1" dirty="0">
              <a:solidFill>
                <a:srgbClr val="FFFFFF"/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809648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3999" cy="2262910"/>
          </a:xfrm>
        </p:spPr>
        <p:txBody>
          <a:bodyPr>
            <a:normAutofit/>
          </a:bodyPr>
          <a:lstStyle/>
          <a:p>
            <a:r>
              <a:rPr lang="es-ES" b="1" noProof="0" dirty="0">
                <a:solidFill>
                  <a:schemeClr val="bg1"/>
                </a:solidFill>
              </a:rPr>
              <a:t>Manejando sus Fortalezas Excedidas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937106" y="2855576"/>
          <a:ext cx="7314045" cy="1881000"/>
        </p:xfrm>
        <a:graphic>
          <a:graphicData uri="http://schemas.openxmlformats.org/drawingml/2006/table">
            <a:tbl>
              <a:tblPr firstRow="1" bandRow="1">
                <a:effectLst>
                  <a:outerShdw blurRad="254000" dist="38100" dir="2700000" algn="tl" rotWithShape="0">
                    <a:srgbClr val="000000">
                      <a:alpha val="40000"/>
                    </a:srgbClr>
                  </a:outerShdw>
                </a:effectLst>
                <a:tableStyleId>{5C22544A-7EE6-4342-B048-85BDC9FD1C3A}</a:tableStyleId>
              </a:tblPr>
              <a:tblGrid>
                <a:gridCol w="2438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80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38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2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Ajuste</a:t>
                      </a:r>
                      <a:r>
                        <a:rPr kumimoji="0" lang="en-US" sz="21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recuencia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uración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    </a:t>
                      </a:r>
                      <a:b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I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ntensidad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, o </a:t>
                      </a:r>
                      <a:r>
                        <a:rPr kumimoji="0" lang="en-US" sz="2100" b="1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C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ontexto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44000" marR="144000" marT="93600" marB="187200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2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Seleccione</a:t>
                      </a:r>
                      <a:r>
                        <a:rPr kumimoji="0" lang="en-US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una</a:t>
                      </a:r>
                      <a:r>
                        <a:rPr kumimoji="0" lang="en-US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fortaleza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diferente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44000" marR="144000" marT="93600" marB="187200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2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Seleccione</a:t>
                      </a:r>
                      <a:r>
                        <a:rPr kumimoji="0" lang="en-US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1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una</a:t>
                      </a:r>
                      <a:r>
                        <a:rPr kumimoji="0" lang="en-US" sz="21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fortaleza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de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apoyo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que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prevendrá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el </a:t>
                      </a:r>
                      <a:r>
                        <a:rPr kumimoji="0" lang="en-US" sz="21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exceso</a:t>
                      </a:r>
                      <a:r>
                        <a:rPr kumimoji="0" lang="en-US" sz="2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464649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144000" marR="144000" marT="93600" marB="187200">
                    <a:lnL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Content Placeholder 1"/>
          <p:cNvSpPr txBox="1">
            <a:spLocks/>
          </p:cNvSpPr>
          <p:nvPr/>
        </p:nvSpPr>
        <p:spPr>
          <a:xfrm>
            <a:off x="925126" y="2281167"/>
            <a:ext cx="7293748" cy="574409"/>
          </a:xfrm>
          <a:prstGeom prst="rect">
            <a:avLst/>
          </a:prstGeom>
        </p:spPr>
        <p:txBody>
          <a:bodyPr/>
          <a:lstStyle>
            <a:lvl1pPr marL="4572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73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457200" rtl="0" eaLnBrk="1" latinLnBrk="0" hangingPunct="1">
              <a:spcBef>
                <a:spcPct val="20000"/>
              </a:spcBef>
              <a:buFont typeface="Wingdings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b="1" dirty="0">
                <a:solidFill>
                  <a:schemeClr val="bg1"/>
                </a:solidFill>
              </a:rPr>
              <a:t>Para </a:t>
            </a:r>
            <a:r>
              <a:rPr lang="en-US" b="1" dirty="0" err="1">
                <a:solidFill>
                  <a:schemeClr val="bg1"/>
                </a:solidFill>
              </a:rPr>
              <a:t>prevenir</a:t>
            </a:r>
            <a:r>
              <a:rPr lang="en-US" b="1" dirty="0">
                <a:solidFill>
                  <a:schemeClr val="bg1"/>
                </a:solidFill>
              </a:rPr>
              <a:t> el </a:t>
            </a:r>
            <a:r>
              <a:rPr lang="en-US" b="1" dirty="0" err="1">
                <a:solidFill>
                  <a:schemeClr val="bg1"/>
                </a:solidFill>
              </a:rPr>
              <a:t>conflicto</a:t>
            </a:r>
            <a:r>
              <a:rPr lang="en-US" b="1" dirty="0">
                <a:solidFill>
                  <a:schemeClr val="bg1"/>
                </a:solidFill>
              </a:rPr>
              <a:t> con </a:t>
            </a:r>
            <a:r>
              <a:rPr lang="en-US" b="1" dirty="0" err="1">
                <a:solidFill>
                  <a:schemeClr val="bg1"/>
                </a:solidFill>
              </a:rPr>
              <a:t>Fortalezas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Excedidas</a:t>
            </a:r>
            <a:r>
              <a:rPr lang="en-US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58585" y="3397449"/>
            <a:ext cx="842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76539" y="3383379"/>
            <a:ext cx="8425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FF"/>
                </a:solidFill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743724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56769" y="226639"/>
            <a:ext cx="7909292" cy="781122"/>
          </a:xfrm>
        </p:spPr>
        <p:txBody>
          <a:bodyPr>
            <a:normAutofit fontScale="90000"/>
          </a:bodyPr>
          <a:lstStyle/>
          <a:p>
            <a:r>
              <a:rPr lang="es-MX" b="1" dirty="0" smtClean="0">
                <a:solidFill>
                  <a:schemeClr val="bg1"/>
                </a:solidFill>
              </a:rPr>
              <a:t>Fortalezas Excedidas:</a:t>
            </a:r>
            <a:br>
              <a:rPr lang="es-MX" b="1" dirty="0" smtClean="0">
                <a:solidFill>
                  <a:schemeClr val="bg1"/>
                </a:solidFill>
              </a:rPr>
            </a:br>
            <a:r>
              <a:rPr lang="es-MX" b="1" dirty="0" smtClean="0">
                <a:solidFill>
                  <a:schemeClr val="bg1"/>
                </a:solidFill>
              </a:rPr>
              <a:t>Mucho </a:t>
            </a:r>
            <a:r>
              <a:rPr lang="es-MX" b="1" dirty="0">
                <a:solidFill>
                  <a:schemeClr val="bg1"/>
                </a:solidFill>
              </a:rPr>
              <a:t>de lo Bueno…</a:t>
            </a: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1155481"/>
              </p:ext>
            </p:extLst>
          </p:nvPr>
        </p:nvGraphicFramePr>
        <p:xfrm>
          <a:off x="315311" y="1361746"/>
          <a:ext cx="8592208" cy="4911040"/>
        </p:xfrm>
        <a:graphic>
          <a:graphicData uri="http://schemas.openxmlformats.org/drawingml/2006/table">
            <a:tbl>
              <a:tblPr/>
              <a:tblGrid>
                <a:gridCol w="21480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48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80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80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Fortaleza: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3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Si la excede puede ser...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3F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Fortaleza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74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Si la exagera puede ser...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17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Apoyador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Abnegado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Arriesgado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Imprudente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Protector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Sumiso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Competitivo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Agresivo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Devoto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Servil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Rápido para actuar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Precipitado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Modesto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Retraído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Enérgico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Dominante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Útil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Asfixiante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Persuasivo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Abrasivo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Leal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Ciego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Ambicioso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Despiadado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Confiado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Crédulo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Seguro de sí mismo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Arrogante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Fortaleza: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FFFFFF"/>
                          </a:solidFill>
                          <a:effectLst/>
                          <a:latin typeface="Times New Roman"/>
                        </a:rPr>
                        <a:t>Si la exagera puede ser...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AC6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Fortaleza: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/>
                        </a:rPr>
                        <a:t>Si la exagera puede ser...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Perseverante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Terco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Abierto a opciones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Indeciso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Justo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Insensible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Tolerante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Indiferente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De principios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Inflexible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Adaptable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Complaciente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Analítico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Obsesivo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Incluyente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Indistinto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Metódico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Rígido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Sociable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Invasivo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Reservado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Distante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Abierto al  cambio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Inconsistente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06940"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Cauteloso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Suspicaz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Flexible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MX" sz="1500" b="1" i="0" u="none" strike="noStrike" dirty="0">
                          <a:solidFill>
                            <a:srgbClr val="231F20"/>
                          </a:solidFill>
                          <a:effectLst/>
                          <a:latin typeface="Times New Roman"/>
                        </a:rPr>
                        <a:t>Impredecible 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31F2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04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2100146"/>
            <a:ext cx="9144000" cy="41441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425564" y="1299981"/>
            <a:ext cx="1910819" cy="1140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Retrato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Fortalezas</a:t>
            </a:r>
            <a:r>
              <a:rPr lang="en-US" dirty="0">
                <a:solidFill>
                  <a:schemeClr val="bg1"/>
                </a:solidFill>
                <a:latin typeface="Century Gothic"/>
                <a:cs typeface="Century Gothic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Century Gothic"/>
                <a:cs typeface="Century Gothic"/>
              </a:rPr>
              <a:t>Excedidas</a:t>
            </a:r>
            <a:endParaRPr lang="en-US" dirty="0">
              <a:solidFill>
                <a:schemeClr val="bg1"/>
              </a:solidFill>
              <a:latin typeface="Century Gothic"/>
              <a:cs typeface="Century Gothic"/>
            </a:endParaRPr>
          </a:p>
          <a:p>
            <a:pPr>
              <a:lnSpc>
                <a:spcPct val="120000"/>
              </a:lnSpc>
            </a:pPr>
            <a:r>
              <a:rPr lang="en-US" dirty="0" err="1">
                <a:latin typeface="Century Gothic"/>
                <a:cs typeface="Century Gothic"/>
              </a:rPr>
              <a:t>Resultados</a:t>
            </a:r>
            <a:endParaRPr lang="en-US" dirty="0">
              <a:latin typeface="Century Gothic"/>
              <a:cs typeface="Century Gothic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66214" y="5661048"/>
            <a:ext cx="528490" cy="528490"/>
            <a:chOff x="206295" y="187537"/>
            <a:chExt cx="528490" cy="528490"/>
          </a:xfrm>
        </p:grpSpPr>
        <p:sp>
          <p:nvSpPr>
            <p:cNvPr id="14" name="Oval 13"/>
            <p:cNvSpPr/>
            <p:nvPr/>
          </p:nvSpPr>
          <p:spPr>
            <a:xfrm>
              <a:off x="206295" y="187537"/>
              <a:ext cx="528490" cy="528490"/>
            </a:xfrm>
            <a:prstGeom prst="ellipse">
              <a:avLst/>
            </a:prstGeom>
            <a:gradFill>
              <a:gsLst>
                <a:gs pos="0">
                  <a:srgbClr val="EDB02E"/>
                </a:gs>
                <a:gs pos="100000">
                  <a:srgbClr val="FFDE11"/>
                </a:gs>
              </a:gsLst>
            </a:gradFill>
            <a:ln>
              <a:noFill/>
            </a:ln>
            <a:effectLst>
              <a:outerShdw blurRad="889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 descr="iconsCustomize.pn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0158" y="218522"/>
              <a:ext cx="464726" cy="464726"/>
            </a:xfrm>
            <a:prstGeom prst="rect">
              <a:avLst/>
            </a:prstGeom>
          </p:spPr>
        </p:pic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2153"/>
            <a:ext cx="7419975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65620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423914"/>
            <a:ext cx="9144000" cy="5405121"/>
            <a:chOff x="0" y="208651"/>
            <a:chExt cx="9144000" cy="5405121"/>
          </a:xfrm>
          <a:effectLst>
            <a:outerShdw blurRad="254000" dist="38100" dir="3240000" algn="tr" rotWithShape="0">
              <a:prstClr val="black">
                <a:alpha val="40000"/>
              </a:prstClr>
            </a:outerShdw>
          </a:effectLst>
        </p:grpSpPr>
        <p:sp>
          <p:nvSpPr>
            <p:cNvPr id="7" name="Rectangle 6"/>
            <p:cNvSpPr/>
            <p:nvPr/>
          </p:nvSpPr>
          <p:spPr>
            <a:xfrm>
              <a:off x="4363356" y="208652"/>
              <a:ext cx="4780644" cy="5405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 descr="3D_StrengthsBand.png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0" y="208651"/>
              <a:ext cx="8817428" cy="5405120"/>
            </a:xfrm>
            <a:prstGeom prst="rect">
              <a:avLst/>
            </a:prstGeom>
          </p:spPr>
        </p:pic>
      </p:grp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4459229" y="423914"/>
            <a:ext cx="4435475" cy="58356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2100" noProof="0" dirty="0"/>
              <a:t>FORTALEZAS EXCEDIDAS SUPERIORES</a:t>
            </a:r>
          </a:p>
          <a:p>
            <a:r>
              <a:rPr lang="es-ES" sz="2000" i="1" noProof="0" dirty="0"/>
              <a:t>Más</a:t>
            </a:r>
            <a:r>
              <a:rPr lang="es-ES" sz="2000" noProof="0" dirty="0"/>
              <a:t> como usted.</a:t>
            </a:r>
          </a:p>
          <a:p>
            <a:r>
              <a:rPr lang="es-ES" sz="2000" noProof="0" dirty="0"/>
              <a:t>Bien intencionado, </a:t>
            </a:r>
            <a:br>
              <a:rPr lang="es-ES" sz="2000" noProof="0" dirty="0"/>
            </a:br>
            <a:r>
              <a:rPr lang="es-ES" sz="2000" noProof="0" dirty="0"/>
              <a:t>pero inefectivo.</a:t>
            </a:r>
          </a:p>
          <a:p>
            <a:pPr marL="0" indent="0">
              <a:buNone/>
            </a:pPr>
            <a:r>
              <a:rPr lang="es-ES" sz="2100" noProof="0" dirty="0"/>
              <a:t>FORTALEZAS EXCEDIDAS INTERMEDIAS</a:t>
            </a:r>
          </a:p>
          <a:p>
            <a:r>
              <a:rPr lang="es-ES" sz="2000" i="1" noProof="0" dirty="0"/>
              <a:t>Algún tanto </a:t>
            </a:r>
            <a:r>
              <a:rPr lang="es-ES" sz="2000" noProof="0" dirty="0"/>
              <a:t>como usted.</a:t>
            </a:r>
          </a:p>
          <a:p>
            <a:r>
              <a:rPr lang="es-ES" sz="2000" dirty="0"/>
              <a:t>Más situacional.</a:t>
            </a:r>
          </a:p>
          <a:p>
            <a:pPr marL="0" indent="0">
              <a:buNone/>
            </a:pPr>
            <a:endParaRPr lang="es-ES" sz="800" noProof="0" dirty="0"/>
          </a:p>
          <a:p>
            <a:pPr marL="0" indent="0">
              <a:buNone/>
            </a:pPr>
            <a:r>
              <a:rPr lang="es-ES" sz="2100" noProof="0" dirty="0"/>
              <a:t/>
            </a:r>
            <a:br>
              <a:rPr lang="es-ES" sz="2100" noProof="0" dirty="0"/>
            </a:br>
            <a:r>
              <a:rPr lang="es-ES" sz="2100" noProof="0" dirty="0"/>
              <a:t>FORTALEZAS EXCEDIDAS INFERIORES</a:t>
            </a:r>
          </a:p>
          <a:p>
            <a:r>
              <a:rPr lang="es-ES" sz="2000" i="1" noProof="0" dirty="0"/>
              <a:t>Menos </a:t>
            </a:r>
            <a:r>
              <a:rPr lang="es-ES" sz="2000" noProof="0" dirty="0"/>
              <a:t>como usted.</a:t>
            </a:r>
          </a:p>
          <a:p>
            <a:r>
              <a:rPr lang="es-ES" sz="2000" noProof="0" dirty="0"/>
              <a:t>Dispara el conflicto en usted si los demás la exceden.</a:t>
            </a:r>
          </a:p>
        </p:txBody>
      </p:sp>
      <p:sp>
        <p:nvSpPr>
          <p:cNvPr id="10" name="Title 4"/>
          <p:cNvSpPr txBox="1">
            <a:spLocks/>
          </p:cNvSpPr>
          <p:nvPr/>
        </p:nvSpPr>
        <p:spPr>
          <a:xfrm>
            <a:off x="471715" y="3485251"/>
            <a:ext cx="3410857" cy="181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</a:pPr>
            <a:r>
              <a:rPr lang="en-US" sz="3600" dirty="0" err="1">
                <a:solidFill>
                  <a:schemeClr val="bg1"/>
                </a:solidFill>
              </a:rPr>
              <a:t>Retrato</a:t>
            </a:r>
            <a:r>
              <a:rPr lang="en-US" sz="3600" dirty="0">
                <a:solidFill>
                  <a:schemeClr val="bg1"/>
                </a:solidFill>
              </a:rPr>
              <a:t> de </a:t>
            </a:r>
            <a:r>
              <a:rPr lang="en-US" sz="3600" dirty="0" err="1">
                <a:solidFill>
                  <a:schemeClr val="bg1"/>
                </a:solidFill>
              </a:rPr>
              <a:t>Fortalezas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Excedidas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4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74682" cy="526694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852160" y="1408176"/>
            <a:ext cx="2944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b="1" dirty="0" smtClean="0">
                <a:solidFill>
                  <a:schemeClr val="bg1"/>
                </a:solidFill>
              </a:rPr>
              <a:t>Las percepciones, una diferencia de perspectiva en el mundo real, válida para  cada participante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21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/>
          </p:cNvSpPr>
          <p:nvPr>
            <p:ph type="ctrTitle"/>
          </p:nvPr>
        </p:nvSpPr>
        <p:spPr>
          <a:xfrm>
            <a:off x="959656" y="83654"/>
            <a:ext cx="7293747" cy="1613142"/>
          </a:xfrm>
        </p:spPr>
        <p:txBody>
          <a:bodyPr/>
          <a:lstStyle/>
          <a:p>
            <a:pPr eaLnBrk="1" hangingPunct="1"/>
            <a:r>
              <a:rPr lang="en-US" b="1" dirty="0" smtClean="0">
                <a:latin typeface="Arial" pitchFamily="34" charset="0"/>
              </a:rPr>
              <a:t>¿</a:t>
            </a:r>
            <a:r>
              <a:rPr lang="en-US" b="1" dirty="0" err="1" smtClean="0">
                <a:latin typeface="Arial" pitchFamily="34" charset="0"/>
              </a:rPr>
              <a:t>Qué</a:t>
            </a:r>
            <a:r>
              <a:rPr lang="en-US" b="1" dirty="0" smtClean="0">
                <a:latin typeface="Arial" pitchFamily="34" charset="0"/>
              </a:rPr>
              <a:t> </a:t>
            </a:r>
            <a:r>
              <a:rPr lang="en-US" b="1" dirty="0" err="1" smtClean="0">
                <a:latin typeface="Arial" pitchFamily="34" charset="0"/>
              </a:rPr>
              <a:t>es</a:t>
            </a:r>
            <a:r>
              <a:rPr lang="en-US" b="1" dirty="0" smtClean="0">
                <a:latin typeface="Arial" pitchFamily="34" charset="0"/>
              </a:rPr>
              <a:t> un </a:t>
            </a:r>
            <a:r>
              <a:rPr lang="en-US" b="1" dirty="0" err="1" smtClean="0">
                <a:latin typeface="Arial" pitchFamily="34" charset="0"/>
              </a:rPr>
              <a:t>conflicto</a:t>
            </a:r>
            <a:r>
              <a:rPr lang="en-US" b="1" dirty="0" smtClean="0">
                <a:latin typeface="Arial" pitchFamily="34" charset="0"/>
              </a:rPr>
              <a:t>?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>
            <a:off x="3472249" y="4180125"/>
            <a:ext cx="1994941" cy="898502"/>
          </a:xfrm>
          <a:prstGeom prst="line">
            <a:avLst/>
          </a:prstGeom>
          <a:noFill/>
          <a:ln w="76200">
            <a:solidFill>
              <a:schemeClr val="folHlink"/>
            </a:solidFill>
            <a:round/>
            <a:headEnd type="oval" w="med" len="med"/>
            <a:tailEnd type="triangle" w="med" len="med"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CR" sz="1350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795140" y="2076450"/>
            <a:ext cx="5573962" cy="7386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Conflicto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es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una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reacción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a la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percepción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de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una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amenaza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al </a:t>
            </a:r>
            <a:r>
              <a:rPr lang="en-US" sz="2100" b="1" dirty="0" err="1">
                <a:solidFill>
                  <a:prstClr val="black"/>
                </a:solidFill>
                <a:latin typeface="Arial" pitchFamily="34" charset="0"/>
              </a:rPr>
              <a:t>bienestar</a:t>
            </a: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personal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319011" y="3061807"/>
            <a:ext cx="3153238" cy="14773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La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gente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desea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entrar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en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conflicto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sobre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cosas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que le son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importantes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a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ellos</a:t>
            </a:r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disparadores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conflictos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467190" y="4701393"/>
            <a:ext cx="3343178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Cuando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vemos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a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otras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personas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en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conflicto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,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podemos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descubrir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lo que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es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importante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 para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</a:rPr>
              <a:t>ellas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73770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193143"/>
            <a:ext cx="9144000" cy="25371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177029" y="335998"/>
            <a:ext cx="3925455" cy="2857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4000" b="1" dirty="0" err="1"/>
              <a:t>Cambiando</a:t>
            </a:r>
            <a:r>
              <a:rPr lang="en-US" sz="4000" b="1" dirty="0"/>
              <a:t> las </a:t>
            </a:r>
            <a:r>
              <a:rPr lang="en-US" sz="4000" b="1" dirty="0" err="1"/>
              <a:t>percepciones</a:t>
            </a:r>
            <a:endParaRPr lang="en-US" sz="4000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54242" y="3582977"/>
            <a:ext cx="3448242" cy="2259021"/>
          </a:xfrm>
        </p:spPr>
        <p:txBody>
          <a:bodyPr>
            <a:normAutofit/>
          </a:bodyPr>
          <a:lstStyle/>
          <a:p>
            <a:pPr marL="0" indent="0" algn="r">
              <a:spcAft>
                <a:spcPts val="1800"/>
              </a:spcAft>
              <a:buNone/>
            </a:pPr>
            <a:r>
              <a:rPr lang="es-ES" noProof="0" dirty="0"/>
              <a:t>¿Cuál es la intención positiva detrás de las fortalezas excedidas</a:t>
            </a:r>
            <a:r>
              <a:rPr lang="es-ES" noProof="0" dirty="0">
                <a:latin typeface="Trebuchet MS"/>
                <a:cs typeface="Trebuchet MS"/>
              </a:rPr>
              <a:t>?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8460599"/>
              </p:ext>
            </p:extLst>
          </p:nvPr>
        </p:nvGraphicFramePr>
        <p:xfrm>
          <a:off x="4533515" y="646544"/>
          <a:ext cx="3956244" cy="5195455"/>
        </p:xfrm>
        <a:graphic>
          <a:graphicData uri="http://schemas.openxmlformats.org/drawingml/2006/table">
            <a:tbl>
              <a:tblPr firstRow="1" bandRow="1">
                <a:effectLst>
                  <a:outerShdw blurRad="254000" dist="38100" dir="2700000" algn="tl" rotWithShape="0">
                    <a:srgbClr val="000000">
                      <a:alpha val="40000"/>
                    </a:srgbClr>
                  </a:outerShdw>
                </a:effectLst>
                <a:tableStyleId>{073A0DAA-6AF3-43AB-8588-CEC1D06C72B9}</a:tableStyleId>
              </a:tblPr>
              <a:tblGrid>
                <a:gridCol w="1722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33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39091">
                <a:tc>
                  <a:txBody>
                    <a:bodyPr/>
                    <a:lstStyle/>
                    <a:p>
                      <a:r>
                        <a:rPr lang="en-US" dirty="0"/>
                        <a:t>Fortaleza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Excedida</a:t>
                      </a:r>
                      <a:r>
                        <a:rPr lang="en-US" baseline="0" dirty="0"/>
                        <a:t> </a:t>
                      </a:r>
                      <a:r>
                        <a:rPr lang="en-US" baseline="0" dirty="0" err="1"/>
                        <a:t>Percibida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/>
                        <a:t>Intención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Positiva</a:t>
                      </a:r>
                      <a:r>
                        <a:rPr lang="en-US" dirty="0"/>
                        <a:t>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091">
                <a:tc>
                  <a:txBody>
                    <a:bodyPr/>
                    <a:lstStyle/>
                    <a:p>
                      <a:r>
                        <a:rPr lang="en-US" b="1" dirty="0" err="1"/>
                        <a:t>Asfixiante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/>
                        <a:t>Tratando</a:t>
                      </a:r>
                      <a:r>
                        <a:rPr lang="en-US" i="1" baseline="0" dirty="0"/>
                        <a:t> de </a:t>
                      </a:r>
                      <a:r>
                        <a:rPr lang="en-US" i="1" baseline="0" dirty="0" err="1"/>
                        <a:t>ser</a:t>
                      </a:r>
                      <a:r>
                        <a:rPr lang="en-US" i="1" baseline="0" dirty="0"/>
                        <a:t> </a:t>
                      </a:r>
                      <a:r>
                        <a:rPr lang="en-US" i="1" dirty="0"/>
                        <a:t/>
                      </a:r>
                      <a:br>
                        <a:rPr lang="en-US" i="1" dirty="0"/>
                      </a:br>
                      <a:r>
                        <a:rPr lang="en-US" b="1" i="1" dirty="0" err="1">
                          <a:solidFill>
                            <a:srgbClr val="00B3F0"/>
                          </a:solidFill>
                        </a:rPr>
                        <a:t>Útil</a:t>
                      </a:r>
                      <a:endParaRPr lang="en-US" b="1" i="1" dirty="0">
                        <a:solidFill>
                          <a:srgbClr val="00B3F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9091">
                <a:tc>
                  <a:txBody>
                    <a:bodyPr/>
                    <a:lstStyle/>
                    <a:p>
                      <a:r>
                        <a:rPr lang="en-US" b="1" dirty="0" err="1"/>
                        <a:t>Agresivo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/>
                        <a:t>Tratando</a:t>
                      </a:r>
                      <a:r>
                        <a:rPr lang="en-US" i="1" dirty="0"/>
                        <a:t> de </a:t>
                      </a:r>
                      <a:r>
                        <a:rPr lang="en-US" i="1" dirty="0" err="1"/>
                        <a:t>ser</a:t>
                      </a:r>
                      <a:r>
                        <a:rPr lang="en-US" i="1" dirty="0"/>
                        <a:t> </a:t>
                      </a:r>
                      <a:r>
                        <a:rPr lang="en-US" b="1" i="1" dirty="0" err="1">
                          <a:solidFill>
                            <a:srgbClr val="ED145A"/>
                          </a:solidFill>
                        </a:rPr>
                        <a:t>Competitivo</a:t>
                      </a:r>
                      <a:endParaRPr lang="en-US" b="1" i="1" dirty="0">
                        <a:solidFill>
                          <a:srgbClr val="ED145A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39091">
                <a:tc>
                  <a:txBody>
                    <a:bodyPr/>
                    <a:lstStyle/>
                    <a:p>
                      <a:r>
                        <a:rPr lang="en-US" b="1" dirty="0" err="1"/>
                        <a:t>Distante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/>
                        <a:t>Tratando</a:t>
                      </a:r>
                      <a:r>
                        <a:rPr lang="en-US" i="1" dirty="0"/>
                        <a:t> de </a:t>
                      </a:r>
                      <a:r>
                        <a:rPr lang="en-US" i="1" dirty="0" err="1"/>
                        <a:t>ser</a:t>
                      </a:r>
                      <a:endParaRPr lang="en-US" i="1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 err="1">
                          <a:solidFill>
                            <a:srgbClr val="00AC6C"/>
                          </a:solidFill>
                        </a:rPr>
                        <a:t>Reservado</a:t>
                      </a:r>
                      <a:endParaRPr lang="en-US" b="1" i="1" dirty="0">
                        <a:solidFill>
                          <a:srgbClr val="00AC6C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9091">
                <a:tc>
                  <a:txBody>
                    <a:bodyPr/>
                    <a:lstStyle/>
                    <a:p>
                      <a:r>
                        <a:rPr lang="en-US" b="1" dirty="0" err="1"/>
                        <a:t>Intrusivo</a:t>
                      </a:r>
                      <a:endParaRPr lang="en-US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err="1"/>
                        <a:t>Tratando</a:t>
                      </a:r>
                      <a:r>
                        <a:rPr lang="en-US" i="1" dirty="0"/>
                        <a:t> de </a:t>
                      </a:r>
                      <a:r>
                        <a:rPr lang="en-US" i="1" dirty="0" err="1"/>
                        <a:t>ser</a:t>
                      </a:r>
                      <a:endParaRPr lang="en-US" i="1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i="1" dirty="0"/>
                        <a:t>Sociable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4" name="Rectangle 13"/>
          <p:cNvSpPr/>
          <p:nvPr/>
        </p:nvSpPr>
        <p:spPr>
          <a:xfrm>
            <a:off x="6257636" y="1693332"/>
            <a:ext cx="2232123" cy="1039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257636" y="2687245"/>
            <a:ext cx="2232123" cy="1039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257636" y="3736521"/>
            <a:ext cx="2232123" cy="1039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57635" y="4789259"/>
            <a:ext cx="2232123" cy="103909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32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14" grpId="0" animBg="1"/>
      <p:bldP spid="15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111037"/>
            <a:ext cx="9144000" cy="15233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0" y="2154407"/>
            <a:ext cx="4627756" cy="3879641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2400"/>
              </a:spcAft>
              <a:buNone/>
            </a:pPr>
            <a:r>
              <a:rPr lang="es-ES" noProof="0" dirty="0"/>
              <a:t>La </a:t>
            </a:r>
            <a:r>
              <a:rPr lang="es-ES" b="1" noProof="0" dirty="0"/>
              <a:t>Oposición</a:t>
            </a:r>
            <a:r>
              <a:rPr lang="es-ES" noProof="0" dirty="0"/>
              <a:t> es  </a:t>
            </a:r>
            <a:br>
              <a:rPr lang="es-ES" noProof="0" dirty="0"/>
            </a:br>
            <a:r>
              <a:rPr lang="es-ES" noProof="0" dirty="0"/>
              <a:t>sobre desacuerdos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s-ES" noProof="0" dirty="0"/>
              <a:t>La oposición puede ser productiva</a:t>
            </a:r>
          </a:p>
          <a:p>
            <a:pPr marL="0" indent="0" algn="ctr">
              <a:spcAft>
                <a:spcPts val="2400"/>
              </a:spcAft>
              <a:buNone/>
            </a:pPr>
            <a:r>
              <a:rPr lang="es-ES" noProof="0" dirty="0"/>
              <a:t>Las personas entran en conflicto solamente por cosas que le son importantes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27756" y="2154407"/>
            <a:ext cx="4516245" cy="4598275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2400"/>
              </a:spcAft>
              <a:buNone/>
            </a:pPr>
            <a:r>
              <a:rPr lang="es-ES" noProof="0" dirty="0"/>
              <a:t>El </a:t>
            </a:r>
            <a:r>
              <a:rPr lang="es-ES" b="1" noProof="0" dirty="0"/>
              <a:t>Conflicto</a:t>
            </a:r>
            <a:r>
              <a:rPr lang="es-ES" noProof="0" dirty="0"/>
              <a:t> es sobre la amenaza </a:t>
            </a:r>
            <a:r>
              <a:rPr lang="es-ES" dirty="0"/>
              <a:t>de los valores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noProof="0" dirty="0"/>
              <a:t>El Conflicto es </a:t>
            </a:r>
            <a:r>
              <a:rPr lang="es-ES" dirty="0"/>
              <a:t>usualmente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noProof="0" dirty="0"/>
              <a:t>improductivo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s-ES" noProof="0" dirty="0"/>
              <a:t/>
            </a:r>
            <a:br>
              <a:rPr lang="es-ES" noProof="0" dirty="0"/>
            </a:br>
            <a:r>
              <a:rPr lang="es-ES" noProof="0" dirty="0"/>
              <a:t>El Conflicto </a:t>
            </a:r>
            <a:r>
              <a:rPr lang="es-ES" dirty="0"/>
              <a:t>brinda una oportunidad para aprender sobre lo que le importa a las personas y una oportunidad de hacer lo correcto</a:t>
            </a:r>
            <a:endParaRPr lang="es-ES" noProof="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925127" y="46414"/>
            <a:ext cx="7293747" cy="1701184"/>
          </a:xfrm>
        </p:spPr>
        <p:txBody>
          <a:bodyPr/>
          <a:lstStyle/>
          <a:p>
            <a:r>
              <a:rPr lang="es-ES" noProof="0" dirty="0"/>
              <a:t>Oposición vs. Conflicto</a:t>
            </a:r>
          </a:p>
        </p:txBody>
      </p:sp>
      <p:sp>
        <p:nvSpPr>
          <p:cNvPr id="10" name="Oval 9"/>
          <p:cNvSpPr/>
          <p:nvPr/>
        </p:nvSpPr>
        <p:spPr>
          <a:xfrm>
            <a:off x="2248253" y="1747598"/>
            <a:ext cx="159925" cy="159925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328216" y="1827561"/>
            <a:ext cx="4672272" cy="0"/>
          </a:xfrm>
          <a:prstGeom prst="straightConnector1">
            <a:avLst/>
          </a:prstGeom>
          <a:ln w="57150" cmpd="sng">
            <a:solidFill>
              <a:schemeClr val="tx2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hevron 16"/>
          <p:cNvSpPr/>
          <p:nvPr/>
        </p:nvSpPr>
        <p:spPr>
          <a:xfrm rot="5400000">
            <a:off x="2167143" y="2800194"/>
            <a:ext cx="322146" cy="551366"/>
          </a:xfrm>
          <a:prstGeom prst="chevron">
            <a:avLst/>
          </a:prstGeom>
          <a:solidFill>
            <a:srgbClr val="FF9C03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9" name="Chevron 18"/>
          <p:cNvSpPr/>
          <p:nvPr/>
        </p:nvSpPr>
        <p:spPr>
          <a:xfrm rot="5400000">
            <a:off x="6715513" y="2791521"/>
            <a:ext cx="322146" cy="551366"/>
          </a:xfrm>
          <a:prstGeom prst="chevron">
            <a:avLst/>
          </a:prstGeom>
          <a:solidFill>
            <a:srgbClr val="FF9C03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Chevron 19"/>
          <p:cNvSpPr/>
          <p:nvPr/>
        </p:nvSpPr>
        <p:spPr>
          <a:xfrm rot="5400000">
            <a:off x="2150505" y="3835354"/>
            <a:ext cx="322146" cy="551366"/>
          </a:xfrm>
          <a:prstGeom prst="chevron">
            <a:avLst/>
          </a:prstGeom>
          <a:solidFill>
            <a:srgbClr val="FF9C03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Chevron 20"/>
          <p:cNvSpPr/>
          <p:nvPr/>
        </p:nvSpPr>
        <p:spPr>
          <a:xfrm rot="5400000">
            <a:off x="6715513" y="3788056"/>
            <a:ext cx="322146" cy="551366"/>
          </a:xfrm>
          <a:prstGeom prst="chevron">
            <a:avLst/>
          </a:prstGeom>
          <a:solidFill>
            <a:srgbClr val="FF9C03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813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  <p:bldP spid="10" grpId="0" animBg="1"/>
      <p:bldP spid="17" grpId="0" animBg="1"/>
      <p:bldP spid="19" grpId="0" animBg="1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>
          <a:xfrm>
            <a:off x="925127" y="265998"/>
            <a:ext cx="7293747" cy="831282"/>
          </a:xfrm>
        </p:spPr>
        <p:txBody>
          <a:bodyPr/>
          <a:lstStyle/>
          <a:p>
            <a:r>
              <a:rPr lang="es-MX" b="1" dirty="0" smtClean="0"/>
              <a:t>Motivos </a:t>
            </a:r>
            <a:r>
              <a:rPr lang="es-MX" b="1" dirty="0" err="1" smtClean="0"/>
              <a:t>vrs</a:t>
            </a:r>
            <a:r>
              <a:rPr lang="es-MX" b="1" dirty="0" smtClean="0"/>
              <a:t> Conflicto</a:t>
            </a:r>
            <a:endParaRPr lang="en-US" b="1" dirty="0"/>
          </a:p>
        </p:txBody>
      </p:sp>
      <p:pic>
        <p:nvPicPr>
          <p:cNvPr id="5" name="Picture 12" descr="MVSBreakNewBlank_RGB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8633" y="2458761"/>
            <a:ext cx="2377344" cy="213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3" descr="ConfBreakNew3BLANK_RGB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1180" y="2519045"/>
            <a:ext cx="2374571" cy="2084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2688336" y="3753565"/>
            <a:ext cx="3092986" cy="10583"/>
          </a:xfrm>
          <a:prstGeom prst="line">
            <a:avLst/>
          </a:prstGeom>
          <a:noFill/>
          <a:ln w="57150" cap="rnd">
            <a:solidFill>
              <a:schemeClr val="tx1"/>
            </a:solidFill>
            <a:round/>
            <a:headEnd type="none" w="lg" len="lg"/>
            <a:tailEnd type="stealth" w="lg" len="lg"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extBox 10"/>
          <p:cNvSpPr txBox="1"/>
          <p:nvPr/>
        </p:nvSpPr>
        <p:spPr>
          <a:xfrm>
            <a:off x="975536" y="4731865"/>
            <a:ext cx="2860441" cy="1477328"/>
          </a:xfrm>
          <a:prstGeom prst="rect">
            <a:avLst/>
          </a:prstGeom>
          <a:noFill/>
          <a:effectLst>
            <a:outerShdw blurRad="76200" dist="381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Sistema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Valores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</a:p>
          <a:p>
            <a:pPr algn="ctr">
              <a:defRPr/>
            </a:pPr>
            <a:r>
              <a:rPr lang="es-ES_tradnl" b="1" dirty="0">
                <a:solidFill>
                  <a:prstClr val="black"/>
                </a:solidFill>
                <a:latin typeface="Arial" charset="0"/>
                <a:cs typeface="Arial" charset="0"/>
              </a:rPr>
              <a:t>de Motivación</a:t>
            </a: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s-ES_tradnl" b="1" dirty="0">
                <a:solidFill>
                  <a:prstClr val="black"/>
                </a:solidFill>
                <a:latin typeface="Arial" charset="0"/>
                <a:cs typeface="Arial" charset="0"/>
              </a:rPr>
              <a:t>3 tipos de motivación</a:t>
            </a:r>
          </a:p>
          <a:p>
            <a:pPr algn="ctr">
              <a:defRPr/>
            </a:pPr>
            <a:r>
              <a:rPr lang="es-ES_tradnl" b="1" dirty="0">
                <a:solidFill>
                  <a:prstClr val="black"/>
                </a:solidFill>
                <a:latin typeface="Arial" charset="0"/>
                <a:cs typeface="Arial" charset="0"/>
              </a:rPr>
              <a:t>trabajando juntos</a:t>
            </a: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TextBox 11"/>
          <p:cNvSpPr txBox="1"/>
          <p:nvPr/>
        </p:nvSpPr>
        <p:spPr>
          <a:xfrm>
            <a:off x="4449986" y="4734283"/>
            <a:ext cx="2676957" cy="1754326"/>
          </a:xfrm>
          <a:prstGeom prst="rect">
            <a:avLst/>
          </a:prstGeom>
          <a:noFill/>
          <a:effectLst>
            <a:outerShdw blurRad="76200" dist="38100" dir="2700000" algn="tl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Secuencia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</a:p>
          <a:p>
            <a:pPr algn="ctr">
              <a:defRPr/>
            </a:pPr>
            <a:r>
              <a:rPr lang="es-ES_tradnl" b="1" dirty="0">
                <a:solidFill>
                  <a:prstClr val="black"/>
                </a:solidFill>
                <a:latin typeface="Arial" charset="0"/>
                <a:cs typeface="Arial" charset="0"/>
              </a:rPr>
              <a:t>Conflicto</a:t>
            </a: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3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tipos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de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motivación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trabajando</a:t>
            </a:r>
            <a:r>
              <a:rPr lang="en-US" b="1" dirty="0">
                <a:solidFill>
                  <a:prstClr val="black"/>
                </a:solidFill>
                <a:latin typeface="Arial" charset="0"/>
                <a:cs typeface="Arial" charset="0"/>
              </a:rPr>
              <a:t> en </a:t>
            </a:r>
            <a:r>
              <a:rPr lang="en-US" b="1" dirty="0" err="1">
                <a:solidFill>
                  <a:prstClr val="black"/>
                </a:solidFill>
                <a:latin typeface="Arial" charset="0"/>
                <a:cs typeface="Arial" charset="0"/>
              </a:rPr>
              <a:t>Orden</a:t>
            </a: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b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71353" y="1042421"/>
            <a:ext cx="8666613" cy="135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es-ES" sz="2000" b="1" dirty="0" smtClean="0">
                <a:solidFill>
                  <a:prstClr val="black"/>
                </a:solidFill>
                <a:cs typeface="Arial" pitchFamily="34" charset="0"/>
              </a:rPr>
              <a:t>La Teoría de la Conciencia de las Relaciones establece que abordamos el conflicto con una secuencia predecible de </a:t>
            </a:r>
            <a:r>
              <a:rPr lang="es-ES" sz="2000" b="1" i="1" dirty="0" smtClean="0">
                <a:solidFill>
                  <a:srgbClr val="FF0000"/>
                </a:solidFill>
                <a:cs typeface="Arial" pitchFamily="34" charset="0"/>
              </a:rPr>
              <a:t>cambios motivacionales</a:t>
            </a:r>
            <a:r>
              <a:rPr lang="es-ES" sz="2000" b="1" dirty="0" smtClean="0">
                <a:solidFill>
                  <a:srgbClr val="FF0000"/>
                </a:solidFill>
                <a:cs typeface="Arial" pitchFamily="34" charset="0"/>
              </a:rPr>
              <a:t> </a:t>
            </a:r>
            <a:r>
              <a:rPr lang="es-ES" sz="2000" b="1" dirty="0" smtClean="0">
                <a:solidFill>
                  <a:prstClr val="black"/>
                </a:solidFill>
                <a:cs typeface="Arial" pitchFamily="34" charset="0"/>
              </a:rPr>
              <a:t>que son expresados a través del uso de diferentes conductas</a:t>
            </a:r>
            <a:endParaRPr lang="es-ES" sz="2000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2" name="Elipse 11"/>
          <p:cNvSpPr/>
          <p:nvPr/>
        </p:nvSpPr>
        <p:spPr>
          <a:xfrm>
            <a:off x="2578608" y="3694176"/>
            <a:ext cx="182880" cy="164592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1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5042" y="674491"/>
            <a:ext cx="6493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Motivos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lang="en-US" sz="4000" b="1" noProof="0" dirty="0" smtClean="0">
                <a:solidFill>
                  <a:srgbClr val="464649"/>
                </a:solidFill>
                <a:latin typeface="Century Gothic"/>
                <a:cs typeface="Century Gothic"/>
              </a:rPr>
              <a:t>(</a:t>
            </a:r>
            <a:r>
              <a:rPr lang="en-US" sz="4000" b="1" noProof="0" dirty="0" err="1" smtClean="0">
                <a:solidFill>
                  <a:srgbClr val="464649"/>
                </a:solidFill>
                <a:latin typeface="Century Gothic"/>
                <a:cs typeface="Century Gothic"/>
              </a:rPr>
              <a:t>cambian</a:t>
            </a:r>
            <a:r>
              <a:rPr lang="en-US" sz="4000" b="1" dirty="0" smtClean="0">
                <a:solidFill>
                  <a:srgbClr val="464649"/>
                </a:solidFill>
                <a:latin typeface="Century Gothic"/>
                <a:cs typeface="Century Gothic"/>
              </a:rPr>
              <a:t>)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en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el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64649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Conflicto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64649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01903" y="2267418"/>
            <a:ext cx="5334000" cy="563756"/>
          </a:xfrm>
          <a:prstGeom prst="rect">
            <a:avLst/>
          </a:prstGeom>
          <a:solidFill>
            <a:srgbClr val="00B3F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4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ACOMODARSE</a:t>
            </a:r>
            <a:endParaRPr kumimoji="0" lang="en-US" sz="2400" b="0" i="0" u="none" strike="noStrike" kern="1200" cap="none" spc="64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1903" y="3265452"/>
            <a:ext cx="5334000" cy="563756"/>
          </a:xfrm>
          <a:prstGeom prst="rect">
            <a:avLst/>
          </a:prstGeom>
          <a:solidFill>
            <a:srgbClr val="ED145A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4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DIRIGIR</a:t>
            </a:r>
            <a:endParaRPr kumimoji="0" lang="en-US" sz="2400" b="0" i="0" u="none" strike="noStrike" kern="1200" cap="none" spc="64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901903" y="4265963"/>
            <a:ext cx="5334000" cy="563756"/>
          </a:xfrm>
          <a:prstGeom prst="rect">
            <a:avLst/>
          </a:prstGeom>
          <a:solidFill>
            <a:srgbClr val="00AC6C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64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ANALIZAR</a:t>
            </a:r>
            <a:endParaRPr kumimoji="0" lang="en-US" sz="2400" b="0" i="0" u="none" strike="noStrike" kern="1200" cap="none" spc="64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01903" y="2806394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8ED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...y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8ED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preservar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8ED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la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8ED8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armonía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8ED8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1903" y="3799773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...y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prevalecer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sobre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los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C00737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obstáculos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C00737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01903" y="4804939"/>
            <a:ext cx="533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54A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...y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54A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retrasar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54A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las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srgbClr val="00754A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cosas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754A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9920873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60483"/>
              </p:ext>
            </p:extLst>
          </p:nvPr>
        </p:nvGraphicFramePr>
        <p:xfrm>
          <a:off x="341710" y="969264"/>
          <a:ext cx="8308513" cy="5254886"/>
        </p:xfrm>
        <a:graphic>
          <a:graphicData uri="http://schemas.openxmlformats.org/drawingml/2006/table">
            <a:tbl>
              <a:tblPr/>
              <a:tblGrid>
                <a:gridCol w="13391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70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99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7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505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65766"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Etapa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del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Conflicto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Foco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Arial Narrow" pitchFamily="34" charset="0"/>
                        </a:rPr>
                        <a:t>AZUL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AED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Arial Narrow" pitchFamily="34" charset="0"/>
                        </a:rPr>
                        <a:t>ROJO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7004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8F8F8"/>
                          </a:solidFill>
                          <a:effectLst/>
                          <a:latin typeface="Arial Narrow" pitchFamily="34" charset="0"/>
                        </a:rPr>
                        <a:t>VERDE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7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96124"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1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</a:t>
                      </a:r>
                    </a:p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Problema</a:t>
                      </a:r>
                    </a:p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Otro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Simplemente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acomodarse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a las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necesidades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de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los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dem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</a:rPr>
                        <a:t>á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Simplemente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ponerse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al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nivel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del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reto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se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presenta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Simplemente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cauteloso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y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guardar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prudencia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94495"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2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</a:t>
                      </a:r>
                    </a:p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Problema</a:t>
                      </a:r>
                    </a:p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 Narrow" pitchFamily="34" charset="0"/>
                        </a:rPr>
                        <a:t>Otro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Ceder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y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dejar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que el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adversario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se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salga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con la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suya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Tener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pelear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contra el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adversario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Tratar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de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escapar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del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adversario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05888"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3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Uno</a:t>
                      </a:r>
                    </a:p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 Narrow" pitchFamily="34" charset="0"/>
                        </a:rPr>
                        <a:t>Problema</a:t>
                      </a:r>
                    </a:p>
                    <a:p>
                      <a:pPr marL="0" marR="0" lvl="0" indent="0" algn="l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B2B2B2"/>
                          </a:solidFill>
                          <a:effectLst/>
                          <a:latin typeface="Arial Narrow" pitchFamily="34" charset="0"/>
                        </a:rPr>
                        <a:t>Otro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Sentirse completamente derrotado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Tener que pelear para defender su propia vida</a:t>
                      </a: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B9B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885825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Tener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que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retirarse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 Narrow" pitchFamily="34" charset="0"/>
                        </a:rPr>
                        <a:t>completamente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 Narrow" pitchFamily="34" charset="0"/>
                      </a:endParaRPr>
                    </a:p>
                  </a:txBody>
                  <a:tcPr marL="34290" marR="34290" marT="60960" marB="60960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DFFC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091301" y="91660"/>
            <a:ext cx="48093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200" b="1" dirty="0" smtClean="0"/>
              <a:t>Secuencia de conflicto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02929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/>
          <p:cNvCxnSpPr>
            <a:stCxn id="25" idx="3"/>
            <a:endCxn id="26" idx="1"/>
          </p:cNvCxnSpPr>
          <p:nvPr/>
        </p:nvCxnSpPr>
        <p:spPr>
          <a:xfrm flipV="1">
            <a:off x="6050302" y="1849363"/>
            <a:ext cx="1165335" cy="1556432"/>
          </a:xfrm>
          <a:prstGeom prst="line">
            <a:avLst/>
          </a:prstGeom>
          <a:ln w="571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4998524" y="1696713"/>
            <a:ext cx="1769641" cy="798698"/>
          </a:xfrm>
          <a:prstGeom prst="roundRect">
            <a:avLst/>
          </a:prstGeom>
          <a:solidFill>
            <a:schemeClr val="lt1">
              <a:alpha val="81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>
                <a:srgbClr val="000000"/>
              </a:buClr>
              <a:buSzPct val="25000"/>
            </a:pP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Pensando</a:t>
            </a: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sobre</a:t>
            </a: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200" b="1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Perspectiva</a:t>
            </a:r>
            <a:r>
              <a:rPr lang="en-US" sz="1200" b="1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br>
              <a:rPr lang="en-US" sz="1200" b="1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</a:b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y </a:t>
            </a: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mantener</a:t>
            </a: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las </a:t>
            </a: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opciones</a:t>
            </a: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abiertas</a:t>
            </a:r>
            <a:endParaRPr lang="en-US" sz="1200" dirty="0">
              <a:solidFill>
                <a:srgbClr val="464649"/>
              </a:solidFill>
              <a:latin typeface="Century Gothic"/>
              <a:cs typeface="HelveticaNeueLT Std"/>
            </a:endParaRPr>
          </a:p>
        </p:txBody>
      </p:sp>
      <p:sp>
        <p:nvSpPr>
          <p:cNvPr id="61" name="Explosion 1 60"/>
          <p:cNvSpPr/>
          <p:nvPr/>
        </p:nvSpPr>
        <p:spPr>
          <a:xfrm rot="5935160">
            <a:off x="5152469" y="3559756"/>
            <a:ext cx="439380" cy="439380"/>
          </a:xfrm>
          <a:prstGeom prst="irregularSeal1">
            <a:avLst/>
          </a:prstGeom>
          <a:gradFill flip="none" rotWithShape="1">
            <a:gsLst>
              <a:gs pos="0">
                <a:srgbClr val="FF9C03"/>
              </a:gs>
              <a:gs pos="62000">
                <a:srgbClr val="FFDE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60" name="Explosion 1 59"/>
          <p:cNvSpPr/>
          <p:nvPr/>
        </p:nvSpPr>
        <p:spPr>
          <a:xfrm rot="18243873">
            <a:off x="7027379" y="1612454"/>
            <a:ext cx="439380" cy="439380"/>
          </a:xfrm>
          <a:prstGeom prst="irregularSeal1">
            <a:avLst/>
          </a:prstGeom>
          <a:gradFill flip="none" rotWithShape="1">
            <a:gsLst>
              <a:gs pos="0">
                <a:srgbClr val="FF9C03"/>
              </a:gs>
              <a:gs pos="62000">
                <a:srgbClr val="FFDE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9" name="Explosion 1 58"/>
          <p:cNvSpPr/>
          <p:nvPr/>
        </p:nvSpPr>
        <p:spPr>
          <a:xfrm rot="2838420">
            <a:off x="5641574" y="2474456"/>
            <a:ext cx="439380" cy="439380"/>
          </a:xfrm>
          <a:prstGeom prst="irregularSeal1">
            <a:avLst/>
          </a:prstGeom>
          <a:gradFill flip="none" rotWithShape="1">
            <a:gsLst>
              <a:gs pos="0">
                <a:srgbClr val="FF9C03"/>
              </a:gs>
              <a:gs pos="62000">
                <a:srgbClr val="FFDE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57" name="Explosion 1 56"/>
          <p:cNvSpPr/>
          <p:nvPr/>
        </p:nvSpPr>
        <p:spPr>
          <a:xfrm>
            <a:off x="4301721" y="1502726"/>
            <a:ext cx="439380" cy="439380"/>
          </a:xfrm>
          <a:prstGeom prst="irregularSeal1">
            <a:avLst/>
          </a:prstGeom>
          <a:gradFill flip="none" rotWithShape="1">
            <a:gsLst>
              <a:gs pos="0">
                <a:srgbClr val="FF9C03"/>
              </a:gs>
              <a:gs pos="62000">
                <a:srgbClr val="FFDE1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49457" y="-90683"/>
            <a:ext cx="6543213" cy="721769"/>
          </a:xfrm>
        </p:spPr>
        <p:txBody>
          <a:bodyPr/>
          <a:lstStyle/>
          <a:p>
            <a:r>
              <a:rPr lang="es-ES" b="1" noProof="0" dirty="0" smtClean="0">
                <a:solidFill>
                  <a:schemeClr val="tx1"/>
                </a:solidFill>
              </a:rPr>
              <a:t>La Ruta de Retorno al SVM</a:t>
            </a:r>
            <a:endParaRPr lang="es-ES" b="1" noProof="0" dirty="0">
              <a:solidFill>
                <a:schemeClr val="tx1"/>
              </a:solidFill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2429446" y="2536190"/>
            <a:ext cx="1122815" cy="750782"/>
            <a:chOff x="7451640" y="4877248"/>
            <a:chExt cx="1301748" cy="804265"/>
          </a:xfrm>
        </p:grpSpPr>
        <p:sp>
          <p:nvSpPr>
            <p:cNvPr id="15" name="Rectangle 14"/>
            <p:cNvSpPr/>
            <p:nvPr/>
          </p:nvSpPr>
          <p:spPr>
            <a:xfrm>
              <a:off x="7451640" y="4877248"/>
              <a:ext cx="1301748" cy="804265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342900"/>
              <a:r>
                <a:rPr lang="en-US" sz="2000" b="1" dirty="0" err="1">
                  <a:solidFill>
                    <a:srgbClr val="00AC6C"/>
                  </a:solidFill>
                  <a:latin typeface="Century Gothic"/>
                  <a:cs typeface="Century Gothic"/>
                </a:rPr>
                <a:t>RÍGIDO</a:t>
              </a:r>
              <a:endParaRPr lang="en-US" sz="1350" b="1" dirty="0">
                <a:solidFill>
                  <a:srgbClr val="00AC6C"/>
                </a:solidFill>
                <a:latin typeface="Century Gothic"/>
                <a:cs typeface="Century Gothic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451640" y="4877248"/>
              <a:ext cx="1301748" cy="45719"/>
            </a:xfrm>
            <a:prstGeom prst="rect">
              <a:avLst/>
            </a:prstGeom>
            <a:solidFill>
              <a:srgbClr val="00AC6C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sz="1350">
                <a:solidFill>
                  <a:prstClr val="white"/>
                </a:solidFill>
                <a:latin typeface="Century Gothic"/>
              </a:endParaRPr>
            </a:p>
          </p:txBody>
        </p:sp>
      </p:grpSp>
      <p:sp>
        <p:nvSpPr>
          <p:cNvPr id="20" name="Rounded Rectangle 19"/>
          <p:cNvSpPr/>
          <p:nvPr/>
        </p:nvSpPr>
        <p:spPr>
          <a:xfrm>
            <a:off x="6738053" y="1122203"/>
            <a:ext cx="1523118" cy="594851"/>
          </a:xfrm>
          <a:prstGeom prst="round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>
                <a:srgbClr val="000000"/>
              </a:buClr>
              <a:buSzPct val="25000"/>
            </a:pP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Pensando</a:t>
            </a: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sobre</a:t>
            </a: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200" b="1" dirty="0" err="1">
                <a:solidFill>
                  <a:srgbClr val="ED174C"/>
                </a:solidFill>
                <a:latin typeface="Century Gothic"/>
                <a:ea typeface="Arial"/>
                <a:cs typeface="HelveticaNeueLT Std Med"/>
                <a:sym typeface="Arial"/>
              </a:rPr>
              <a:t>Desempeño</a:t>
            </a:r>
            <a:r>
              <a:rPr lang="en-US" sz="1200" b="1" dirty="0">
                <a:solidFill>
                  <a:srgbClr val="ED174C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</a:p>
          <a:p>
            <a:pPr algn="ctr" defTabSz="342900">
              <a:buClr>
                <a:srgbClr val="000000"/>
              </a:buClr>
              <a:buSzPct val="25000"/>
            </a:pP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y </a:t>
            </a: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qué</a:t>
            </a:r>
            <a:r>
              <a:rPr lang="en-US" sz="12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2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hacer</a:t>
            </a:r>
            <a:endParaRPr lang="en-US" sz="1200" dirty="0">
              <a:solidFill>
                <a:srgbClr val="58585B"/>
              </a:solidFill>
              <a:latin typeface="Century Gothic"/>
              <a:cs typeface="HelveticaNeueLT Std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731706" y="880624"/>
            <a:ext cx="1711048" cy="720126"/>
          </a:xfrm>
          <a:prstGeom prst="roundRect">
            <a:avLst/>
          </a:prstGeom>
          <a:solidFill>
            <a:schemeClr val="lt1">
              <a:alpha val="82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>
                <a:srgbClr val="000000"/>
              </a:buClr>
              <a:buSzPct val="25000"/>
            </a:pPr>
            <a:r>
              <a:rPr lang="en-US" sz="1400" b="1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Pensando</a:t>
            </a:r>
            <a:r>
              <a:rPr lang="en-US" sz="1400" b="1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400" b="1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sobre</a:t>
            </a:r>
            <a:r>
              <a:rPr lang="en-US" sz="1400" b="1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400" b="1" dirty="0">
                <a:solidFill>
                  <a:srgbClr val="00B3F0"/>
                </a:solidFill>
                <a:latin typeface="Century Gothic"/>
                <a:ea typeface="Arial"/>
                <a:cs typeface="HelveticaNeueLT Std Med"/>
                <a:sym typeface="Arial"/>
              </a:rPr>
              <a:t>Personas </a:t>
            </a:r>
            <a:br>
              <a:rPr lang="en-US" sz="1400" b="1" dirty="0">
                <a:solidFill>
                  <a:srgbClr val="00B3F0"/>
                </a:solidFill>
                <a:latin typeface="Century Gothic"/>
                <a:ea typeface="Arial"/>
                <a:cs typeface="HelveticaNeueLT Std Med"/>
                <a:sym typeface="Arial"/>
              </a:rPr>
            </a:br>
            <a:r>
              <a:rPr lang="en-US" sz="1400" b="1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y </a:t>
            </a:r>
            <a:r>
              <a:rPr lang="en-US" sz="1400" b="1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cómo</a:t>
            </a:r>
            <a:r>
              <a:rPr lang="en-US" sz="1400" b="1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400" b="1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ayudar</a:t>
            </a:r>
            <a:endParaRPr lang="en-US" sz="1400" b="1" dirty="0">
              <a:solidFill>
                <a:srgbClr val="464649"/>
              </a:solidFill>
              <a:latin typeface="Century Gothic"/>
              <a:cs typeface="HelveticaNeueLT Std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5044765" y="3903091"/>
            <a:ext cx="1693288" cy="875583"/>
          </a:xfrm>
          <a:prstGeom prst="roundRect">
            <a:avLst/>
          </a:prstGeom>
          <a:solidFill>
            <a:schemeClr val="lt1">
              <a:alpha val="78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68569" tIns="34275" rIns="68569" bIns="34275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342900">
              <a:buClr>
                <a:srgbClr val="000000"/>
              </a:buClr>
              <a:buSzPct val="25000"/>
            </a:pPr>
            <a:r>
              <a:rPr lang="en-US" sz="14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Pensando</a:t>
            </a:r>
            <a:r>
              <a:rPr lang="en-US" sz="14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4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sobre</a:t>
            </a:r>
            <a:r>
              <a:rPr lang="en-US" sz="14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el  </a:t>
            </a:r>
            <a:r>
              <a:rPr lang="en-US" sz="1400" b="1" dirty="0" err="1">
                <a:solidFill>
                  <a:srgbClr val="00AC6C"/>
                </a:solidFill>
                <a:latin typeface="Century Gothic"/>
                <a:ea typeface="Arial"/>
                <a:cs typeface="HelveticaNeueLT Std Med"/>
                <a:sym typeface="Arial"/>
              </a:rPr>
              <a:t>Proceso</a:t>
            </a:r>
            <a:r>
              <a:rPr lang="en-US" sz="1400" b="1" dirty="0">
                <a:solidFill>
                  <a:srgbClr val="00AC6C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4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y lo que </a:t>
            </a:r>
            <a:r>
              <a:rPr lang="en-US" sz="14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es</a:t>
            </a:r>
            <a:r>
              <a:rPr lang="en-US" sz="1400" dirty="0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400" dirty="0" err="1">
                <a:solidFill>
                  <a:srgbClr val="464649"/>
                </a:solidFill>
                <a:latin typeface="Century Gothic"/>
                <a:ea typeface="Arial"/>
                <a:cs typeface="HelveticaNeueLT Std Med"/>
                <a:sym typeface="Arial"/>
              </a:rPr>
              <a:t>lógico</a:t>
            </a:r>
            <a:endParaRPr lang="en-US" sz="1400" dirty="0">
              <a:solidFill>
                <a:srgbClr val="58585B"/>
              </a:solidFill>
              <a:latin typeface="Century Gothic"/>
              <a:cs typeface="HelveticaNeueLT Std"/>
            </a:endParaRPr>
          </a:p>
        </p:txBody>
      </p:sp>
      <p:sp>
        <p:nvSpPr>
          <p:cNvPr id="25" name="Isosceles Triangle 24"/>
          <p:cNvSpPr/>
          <p:nvPr/>
        </p:nvSpPr>
        <p:spPr>
          <a:xfrm rot="12800521">
            <a:off x="5921805" y="3390467"/>
            <a:ext cx="154625" cy="186251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6" name="Oval 25"/>
          <p:cNvSpPr/>
          <p:nvPr/>
        </p:nvSpPr>
        <p:spPr>
          <a:xfrm rot="17254515">
            <a:off x="7207957" y="1749546"/>
            <a:ext cx="136681" cy="13668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29" name="Isosceles Triangle 28"/>
          <p:cNvSpPr/>
          <p:nvPr/>
        </p:nvSpPr>
        <p:spPr>
          <a:xfrm rot="8657851">
            <a:off x="5392503" y="3367453"/>
            <a:ext cx="154625" cy="186251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0" name="Oval 29"/>
          <p:cNvSpPr/>
          <p:nvPr/>
        </p:nvSpPr>
        <p:spPr>
          <a:xfrm rot="13738512">
            <a:off x="4468617" y="1635789"/>
            <a:ext cx="136681" cy="13668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 flipH="1" flipV="1">
            <a:off x="4484601" y="1639846"/>
            <a:ext cx="958153" cy="1780120"/>
          </a:xfrm>
          <a:prstGeom prst="line">
            <a:avLst/>
          </a:prstGeom>
          <a:ln w="571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Isosceles Triangle 32"/>
          <p:cNvSpPr/>
          <p:nvPr/>
        </p:nvSpPr>
        <p:spPr>
          <a:xfrm rot="4739983">
            <a:off x="5931409" y="3571491"/>
            <a:ext cx="154625" cy="186251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4" name="Oval 33"/>
          <p:cNvSpPr/>
          <p:nvPr/>
        </p:nvSpPr>
        <p:spPr>
          <a:xfrm rot="8051672">
            <a:off x="5328264" y="3707775"/>
            <a:ext cx="136681" cy="13668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 flipH="1">
            <a:off x="5396604" y="3679477"/>
            <a:ext cx="578586" cy="96638"/>
          </a:xfrm>
          <a:prstGeom prst="line">
            <a:avLst/>
          </a:prstGeom>
          <a:ln w="571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Isosceles Triangle 36"/>
          <p:cNvSpPr/>
          <p:nvPr/>
        </p:nvSpPr>
        <p:spPr>
          <a:xfrm rot="10286574">
            <a:off x="5610192" y="3407165"/>
            <a:ext cx="154625" cy="186251"/>
          </a:xfrm>
          <a:prstGeom prst="triangle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sp>
        <p:nvSpPr>
          <p:cNvPr id="38" name="Oval 37"/>
          <p:cNvSpPr/>
          <p:nvPr/>
        </p:nvSpPr>
        <p:spPr>
          <a:xfrm rot="14740568">
            <a:off x="5797128" y="2589887"/>
            <a:ext cx="136681" cy="136681"/>
          </a:xfrm>
          <a:prstGeom prst="ellipse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/>
            <a:endParaRPr lang="en-US" sz="1350">
              <a:solidFill>
                <a:prstClr val="white"/>
              </a:solidFill>
              <a:latin typeface="Century Gothic"/>
            </a:endParaRPr>
          </a:p>
        </p:txBody>
      </p:sp>
      <p:cxnSp>
        <p:nvCxnSpPr>
          <p:cNvPr id="39" name="Straight Connector 38"/>
          <p:cNvCxnSpPr>
            <a:endCxn id="38" idx="1"/>
          </p:cNvCxnSpPr>
          <p:nvPr/>
        </p:nvCxnSpPr>
        <p:spPr>
          <a:xfrm flipV="1">
            <a:off x="5664523" y="2722167"/>
            <a:ext cx="176815" cy="761089"/>
          </a:xfrm>
          <a:prstGeom prst="line">
            <a:avLst/>
          </a:prstGeom>
          <a:ln w="5715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232068" y="3672946"/>
            <a:ext cx="3511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b="1" dirty="0">
                <a:solidFill>
                  <a:srgbClr val="464649"/>
                </a:solidFill>
                <a:latin typeface="Century Gothic"/>
              </a:rPr>
              <a:t>Una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fortaleza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excedida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puede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disparar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el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conflicto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.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2068" y="4447145"/>
            <a:ext cx="3887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b="1" dirty="0" err="1">
                <a:solidFill>
                  <a:srgbClr val="464649"/>
                </a:solidFill>
                <a:latin typeface="Century Gothic"/>
              </a:rPr>
              <a:t>Entrar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al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conflicto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puede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ser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una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elección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.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32066" y="5197398"/>
            <a:ext cx="45819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US" b="1" dirty="0">
                <a:solidFill>
                  <a:srgbClr val="464649"/>
                </a:solidFill>
                <a:latin typeface="Century Gothic"/>
              </a:rPr>
              <a:t>Resolver el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conflicto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involucra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</a:t>
            </a:r>
            <a:r>
              <a:rPr lang="en-US" b="1" dirty="0" err="1">
                <a:solidFill>
                  <a:srgbClr val="464649"/>
                </a:solidFill>
                <a:latin typeface="Century Gothic"/>
              </a:rPr>
              <a:t>regresar</a:t>
            </a:r>
            <a:r>
              <a:rPr lang="en-US" b="1" dirty="0">
                <a:solidFill>
                  <a:srgbClr val="464649"/>
                </a:solidFill>
                <a:latin typeface="Century Gothic"/>
              </a:rPr>
              <a:t> al SVM.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398544" y="2299006"/>
            <a:ext cx="110284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>
              <a:buClr>
                <a:srgbClr val="000000"/>
              </a:buClr>
              <a:buSzPct val="25000"/>
            </a:pPr>
            <a:r>
              <a:rPr lang="en-US" sz="1050" b="1" dirty="0" err="1">
                <a:solidFill>
                  <a:srgbClr val="58585B"/>
                </a:solidFill>
                <a:latin typeface="Century Gothic"/>
                <a:cs typeface="HelveticaNeueLT Std Med"/>
              </a:rPr>
              <a:t>Etapa</a:t>
            </a:r>
            <a:r>
              <a:rPr lang="en-US" sz="1050" b="1" dirty="0">
                <a:solidFill>
                  <a:srgbClr val="58585B"/>
                </a:solidFill>
                <a:latin typeface="Century Gothic"/>
                <a:cs typeface="HelveticaNeueLT Std Med"/>
              </a:rPr>
              <a:t> 1</a:t>
            </a:r>
            <a:r>
              <a:rPr lang="en-US" sz="1050" b="1" dirty="0">
                <a:solidFill>
                  <a:srgbClr val="58585B"/>
                </a:solidFill>
                <a:latin typeface="Century Gothic"/>
                <a:ea typeface="Arial"/>
                <a:cs typeface="HelveticaNeueLT Std Med"/>
                <a:sym typeface="Arial"/>
              </a:rPr>
              <a:t> </a:t>
            </a:r>
            <a:r>
              <a:rPr lang="en-US" sz="1050" b="1" dirty="0">
                <a:solidFill>
                  <a:srgbClr val="00AC6C"/>
                </a:solidFill>
                <a:latin typeface="Century Gothic"/>
                <a:ea typeface="Arial"/>
                <a:cs typeface="HelveticaNeueLT Std Med"/>
                <a:sym typeface="Arial"/>
              </a:rPr>
              <a:t>Verde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221744" y="1143879"/>
            <a:ext cx="3105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 dirty="0" smtClean="0"/>
              <a:t>Para resolver un estado de conflicto se debe retornar al Sistema de Valores Motivacionales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542393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61" grpId="0" animBg="1"/>
      <p:bldP spid="61" grpId="1" animBg="1"/>
      <p:bldP spid="60" grpId="0" animBg="1"/>
      <p:bldP spid="60" grpId="1" animBg="1"/>
      <p:bldP spid="59" grpId="0" animBg="1"/>
      <p:bldP spid="59" grpId="1" animBg="1"/>
      <p:bldP spid="57" grpId="0" animBg="1"/>
      <p:bldP spid="57" grpId="1" animBg="1"/>
      <p:bldP spid="20" grpId="0" animBg="1"/>
      <p:bldP spid="21" grpId="0" animBg="1"/>
      <p:bldP spid="23" grpId="0" animBg="1"/>
      <p:bldP spid="25" grpId="0" animBg="1"/>
      <p:bldP spid="29" grpId="0" animBg="1"/>
      <p:bldP spid="33" grpId="0" animBg="1"/>
      <p:bldP spid="37" grpId="0" animBg="1"/>
      <p:bldP spid="53" grpId="0"/>
      <p:bldP spid="54" grpId="0"/>
      <p:bldP spid="55" grpId="0"/>
      <p:bldP spid="65" grpId="0"/>
    </p:bldLst>
  </p:timing>
</p:sld>
</file>

<file path=ppt/theme/theme1.xml><?xml version="1.0" encoding="utf-8"?>
<a:theme xmlns:a="http://schemas.openxmlformats.org/drawingml/2006/main" name="TSDITheme_072915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1_Blue Background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_Triangle Backgrounds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3_Red Background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Background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Red Background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Green Background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riangle Backgrounds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ertification Background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Red Background">
  <a:themeElements>
    <a:clrScheme name="TotalSDI">
      <a:dk1>
        <a:srgbClr val="464649"/>
      </a:dk1>
      <a:lt1>
        <a:sysClr val="window" lastClr="FFFFFF"/>
      </a:lt1>
      <a:dk2>
        <a:srgbClr val="000000"/>
      </a:dk2>
      <a:lt2>
        <a:srgbClr val="97999B"/>
      </a:lt2>
      <a:accent1>
        <a:srgbClr val="14A3EC"/>
      </a:accent1>
      <a:accent2>
        <a:srgbClr val="E60048"/>
      </a:accent2>
      <a:accent3>
        <a:srgbClr val="14A058"/>
      </a:accent3>
      <a:accent4>
        <a:srgbClr val="C2E8FA"/>
      </a:accent4>
      <a:accent5>
        <a:srgbClr val="FBD5D3"/>
      </a:accent5>
      <a:accent6>
        <a:srgbClr val="C7E5D2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TSDITheme_072915.thmx</Template>
  <TotalTime>59289</TotalTime>
  <Words>1815</Words>
  <Application>Microsoft Office PowerPoint</Application>
  <PresentationFormat>Presentación en pantalla (4:3)</PresentationFormat>
  <Paragraphs>487</Paragraphs>
  <Slides>40</Slides>
  <Notes>19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12</vt:i4>
      </vt:variant>
      <vt:variant>
        <vt:lpstr>Títulos de diapositiva</vt:lpstr>
      </vt:variant>
      <vt:variant>
        <vt:i4>40</vt:i4>
      </vt:variant>
    </vt:vector>
  </HeadingPairs>
  <TitlesOfParts>
    <vt:vector size="63" baseType="lpstr">
      <vt:lpstr>Arial</vt:lpstr>
      <vt:lpstr>Arial Narrow</vt:lpstr>
      <vt:lpstr>Calibri</vt:lpstr>
      <vt:lpstr>Century Gothic</vt:lpstr>
      <vt:lpstr>HelveticaNeueLT Std</vt:lpstr>
      <vt:lpstr>HelveticaNeueLT Std Med</vt:lpstr>
      <vt:lpstr>Lucida Grande</vt:lpstr>
      <vt:lpstr>Tahoma</vt:lpstr>
      <vt:lpstr>Times New Roman</vt:lpstr>
      <vt:lpstr>Trebuchet MS</vt:lpstr>
      <vt:lpstr>Wingdings</vt:lpstr>
      <vt:lpstr>TSDITheme_072915</vt:lpstr>
      <vt:lpstr>Blue Background</vt:lpstr>
      <vt:lpstr>Red Background</vt:lpstr>
      <vt:lpstr>Green Background</vt:lpstr>
      <vt:lpstr>Triangle Backgrounds</vt:lpstr>
      <vt:lpstr>Certification Background</vt:lpstr>
      <vt:lpstr>1_Red Background</vt:lpstr>
      <vt:lpstr>24_Office Theme</vt:lpstr>
      <vt:lpstr>Office Theme</vt:lpstr>
      <vt:lpstr>1_Blue Background</vt:lpstr>
      <vt:lpstr>2_Triangle Backgrounds</vt:lpstr>
      <vt:lpstr>3_Red Background</vt:lpstr>
      <vt:lpstr>Relaciones Inteligentes productivas</vt:lpstr>
      <vt:lpstr>Presentación de PowerPoint</vt:lpstr>
      <vt:lpstr>El SDI mide los Motivos bajo dos Condiciones</vt:lpstr>
      <vt:lpstr>¿Qué es un conflicto?</vt:lpstr>
      <vt:lpstr>Oposición vs. Conflicto</vt:lpstr>
      <vt:lpstr>Motivos vrs Conflicto</vt:lpstr>
      <vt:lpstr>Presentación de PowerPoint</vt:lpstr>
      <vt:lpstr>Presentación de PowerPoint</vt:lpstr>
      <vt:lpstr>La Ruta de Retorno al SVM</vt:lpstr>
      <vt:lpstr>Presentación de PowerPoint</vt:lpstr>
      <vt:lpstr>Presentación de PowerPoint</vt:lpstr>
      <vt:lpstr>Presentación de PowerPoint</vt:lpstr>
      <vt:lpstr>Presentación de PowerPoint</vt:lpstr>
      <vt:lpstr>Fortalezas</vt:lpstr>
      <vt:lpstr>Sus Fortalezas...</vt:lpstr>
      <vt:lpstr>Conducta las cosas que hace la gente (Fortalezas)</vt:lpstr>
      <vt:lpstr>Retrato de Fortalezas PersonalesTM</vt:lpstr>
      <vt:lpstr>Fortalezas…</vt:lpstr>
      <vt:lpstr>Fortalezas</vt:lpstr>
      <vt:lpstr>Fortalezas</vt:lpstr>
      <vt:lpstr>Fortalezas</vt:lpstr>
      <vt:lpstr>Fortalezas</vt:lpstr>
      <vt:lpstr>¿Qué es el Retrato de Fortalezas (RF)?</vt:lpstr>
      <vt:lpstr>Fortalezas</vt:lpstr>
      <vt:lpstr>Presentación de PowerPoint</vt:lpstr>
      <vt:lpstr>Fortalezas  y Razones</vt:lpstr>
      <vt:lpstr>Presentación de PowerPoint</vt:lpstr>
      <vt:lpstr>Conexión entre la motivación y la conducta</vt:lpstr>
      <vt:lpstr>Trabajo en parejas:  Entendiendo las Motivaciones</vt:lpstr>
      <vt:lpstr>Presentación de PowerPoint</vt:lpstr>
      <vt:lpstr>FORTALEZAS</vt:lpstr>
      <vt:lpstr>Presentación de PowerPoint</vt:lpstr>
      <vt:lpstr>Definición de Fortalezas Excedidas</vt:lpstr>
      <vt:lpstr>El Problema con la Debilidad</vt:lpstr>
      <vt:lpstr>Manejando sus Fortalezas Excedidas</vt:lpstr>
      <vt:lpstr>Fortalezas Excedidas: Mucho de lo Bueno…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Kent Mitchell</dc:creator>
  <cp:lastModifiedBy>XPC</cp:lastModifiedBy>
  <cp:revision>1430</cp:revision>
  <cp:lastPrinted>2016-10-10T16:26:32Z</cp:lastPrinted>
  <dcterms:created xsi:type="dcterms:W3CDTF">2015-07-29T16:58:20Z</dcterms:created>
  <dcterms:modified xsi:type="dcterms:W3CDTF">2023-11-01T16:08:38Z</dcterms:modified>
</cp:coreProperties>
</file>