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Masters/slideMaster4.xml" ContentType="application/vnd.openxmlformats-officedocument.presentationml.slideMaster+xml"/>
  <Override PartName="/ppt/slideMasters/slideMaster5.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slides/slide65.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theme/theme3.xml" ContentType="application/vnd.openxmlformats-officedocument.theme+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theme/theme4.xml" ContentType="application/vnd.openxmlformats-officedocument.theme+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theme/theme5.xml" ContentType="application/vnd.openxmlformats-officedocument.theme+xml"/>
  <Override PartName="/ppt/theme/theme6.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 id="2147483707" r:id="rId2"/>
    <p:sldMasterId id="2147483673" r:id="rId3"/>
    <p:sldMasterId id="2147483689" r:id="rId4"/>
    <p:sldMasterId id="2147483672" r:id="rId5"/>
  </p:sldMasterIdLst>
  <p:handoutMasterIdLst>
    <p:handoutMasterId r:id="rId71"/>
  </p:handoutMasterIdLst>
  <p:sldIdLst>
    <p:sldId id="257" r:id="rId6"/>
    <p:sldId id="278" r:id="rId7"/>
    <p:sldId id="258" r:id="rId8"/>
    <p:sldId id="263" r:id="rId9"/>
    <p:sldId id="325" r:id="rId10"/>
    <p:sldId id="343" r:id="rId11"/>
    <p:sldId id="396" r:id="rId12"/>
    <p:sldId id="342" r:id="rId13"/>
    <p:sldId id="344" r:id="rId14"/>
    <p:sldId id="397" r:id="rId15"/>
    <p:sldId id="398" r:id="rId16"/>
    <p:sldId id="288" r:id="rId17"/>
    <p:sldId id="289" r:id="rId18"/>
    <p:sldId id="326" r:id="rId19"/>
    <p:sldId id="366" r:id="rId20"/>
    <p:sldId id="367" r:id="rId21"/>
    <p:sldId id="368" r:id="rId22"/>
    <p:sldId id="369" r:id="rId23"/>
    <p:sldId id="370" r:id="rId24"/>
    <p:sldId id="399" r:id="rId25"/>
    <p:sldId id="371" r:id="rId26"/>
    <p:sldId id="372" r:id="rId27"/>
    <p:sldId id="373" r:id="rId28"/>
    <p:sldId id="374" r:id="rId29"/>
    <p:sldId id="375" r:id="rId30"/>
    <p:sldId id="376" r:id="rId31"/>
    <p:sldId id="377" r:id="rId32"/>
    <p:sldId id="378" r:id="rId33"/>
    <p:sldId id="379" r:id="rId34"/>
    <p:sldId id="380" r:id="rId35"/>
    <p:sldId id="381" r:id="rId36"/>
    <p:sldId id="400" r:id="rId37"/>
    <p:sldId id="401" r:id="rId38"/>
    <p:sldId id="304" r:id="rId39"/>
    <p:sldId id="305" r:id="rId40"/>
    <p:sldId id="306" r:id="rId41"/>
    <p:sldId id="382" r:id="rId42"/>
    <p:sldId id="402" r:id="rId43"/>
    <p:sldId id="403" r:id="rId44"/>
    <p:sldId id="404" r:id="rId45"/>
    <p:sldId id="405" r:id="rId46"/>
    <p:sldId id="406" r:id="rId47"/>
    <p:sldId id="388" r:id="rId48"/>
    <p:sldId id="389" r:id="rId49"/>
    <p:sldId id="390" r:id="rId50"/>
    <p:sldId id="407" r:id="rId51"/>
    <p:sldId id="391" r:id="rId52"/>
    <p:sldId id="392" r:id="rId53"/>
    <p:sldId id="408" r:id="rId54"/>
    <p:sldId id="409" r:id="rId55"/>
    <p:sldId id="410" r:id="rId56"/>
    <p:sldId id="411" r:id="rId57"/>
    <p:sldId id="412" r:id="rId58"/>
    <p:sldId id="413" r:id="rId59"/>
    <p:sldId id="414" r:id="rId60"/>
    <p:sldId id="415" r:id="rId61"/>
    <p:sldId id="416" r:id="rId62"/>
    <p:sldId id="417" r:id="rId63"/>
    <p:sldId id="418" r:id="rId64"/>
    <p:sldId id="419" r:id="rId65"/>
    <p:sldId id="420" r:id="rId66"/>
    <p:sldId id="421" r:id="rId67"/>
    <p:sldId id="422" r:id="rId68"/>
    <p:sldId id="423" r:id="rId69"/>
    <p:sldId id="261" r:id="rId70"/>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891C6C"/>
    <a:srgbClr val="CE2142"/>
    <a:srgbClr val="EE9121"/>
    <a:srgbClr val="9C247B"/>
    <a:srgbClr val="CE801C"/>
    <a:srgbClr val="6BAE45"/>
    <a:srgbClr val="B41C38"/>
    <a:srgbClr val="4279BB"/>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Estilo medio 2 - Énfasis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FABFCF23-3B69-468F-B69F-88F6DE6A72F2}" styleName="Estilo medio 1 - Énfasis 5">
    <a:wholeTbl>
      <a:tcTxStyle>
        <a:fontRef idx="minor">
          <a:scrgbClr r="0" g="0" b="0"/>
        </a:fontRef>
        <a:schemeClr val="dk1"/>
      </a:tcTxStyle>
      <a:tcStyle>
        <a:tcBdr>
          <a:left>
            <a:ln w="12700" cmpd="sng">
              <a:solidFill>
                <a:schemeClr val="accent5"/>
              </a:solidFill>
            </a:ln>
          </a:left>
          <a:right>
            <a:ln w="12700" cmpd="sng">
              <a:solidFill>
                <a:schemeClr val="accent5"/>
              </a:solidFill>
            </a:ln>
          </a:right>
          <a:top>
            <a:ln w="12700" cmpd="sng">
              <a:solidFill>
                <a:schemeClr val="accent5"/>
              </a:solidFill>
            </a:ln>
          </a:top>
          <a:bottom>
            <a:ln w="12700" cmpd="sng">
              <a:solidFill>
                <a:schemeClr val="accent5"/>
              </a:solidFill>
            </a:ln>
          </a:bottom>
          <a:insideH>
            <a:ln w="12700" cmpd="sng">
              <a:solidFill>
                <a:schemeClr val="accent5"/>
              </a:solidFill>
            </a:ln>
          </a:insideH>
          <a:insideV>
            <a:ln>
              <a:noFill/>
            </a:ln>
          </a:insideV>
        </a:tcBdr>
        <a:fill>
          <a:solidFill>
            <a:schemeClr val="lt1"/>
          </a:solidFill>
        </a:fill>
      </a:tcStyle>
    </a:wholeTbl>
    <a:band1H>
      <a:tcStyle>
        <a:tcBdr/>
        <a:fill>
          <a:solidFill>
            <a:schemeClr val="accent5">
              <a:tint val="20000"/>
            </a:schemeClr>
          </a:solidFill>
        </a:fill>
      </a:tcStyle>
    </a:band1H>
    <a:band1V>
      <a:tcStyle>
        <a:tcBdr/>
        <a:fill>
          <a:solidFill>
            <a:schemeClr val="accent5">
              <a:tint val="20000"/>
            </a:schemeClr>
          </a:solidFill>
        </a:fill>
      </a:tcStyle>
    </a:band1V>
    <a:lastCol>
      <a:tcTxStyle b="on"/>
      <a:tcStyle>
        <a:tcBdr/>
      </a:tcStyle>
    </a:lastCol>
    <a:firstCol>
      <a:tcTxStyle b="on"/>
      <a:tcStyle>
        <a:tcBdr/>
      </a:tcStyle>
    </a:firstCol>
    <a:lastRow>
      <a:tcTxStyle b="on"/>
      <a:tcStyle>
        <a:tcBdr>
          <a:top>
            <a:ln w="50800" cmpd="dbl">
              <a:solidFill>
                <a:schemeClr val="accent5"/>
              </a:solidFill>
            </a:ln>
          </a:top>
        </a:tcBdr>
        <a:fill>
          <a:solidFill>
            <a:schemeClr val="lt1"/>
          </a:solidFill>
        </a:fill>
      </a:tcStyle>
    </a:lastRow>
    <a:firstRow>
      <a:tcTxStyle b="on">
        <a:fontRef idx="minor">
          <a:scrgbClr r="0" g="0" b="0"/>
        </a:fontRef>
        <a:schemeClr val="lt1"/>
      </a:tcTxStyle>
      <a:tcStyle>
        <a:tcBdr/>
        <a:fill>
          <a:solidFill>
            <a:schemeClr val="accent5"/>
          </a:solidFill>
        </a:fill>
      </a:tcStyle>
    </a:firstRow>
  </a:tblStyle>
  <a:tblStyle styleId="{5940675A-B579-460E-94D1-54222C63F5DA}" styleName="Sin estilo, cuadrícula de la tabla">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 styleId="{E269D01E-BC32-4049-B463-5C60D7B0CCD2}" styleName="Estilo temático 2 - Énfasis 4">
    <a:tblBg>
      <a:fillRef idx="3">
        <a:schemeClr val="accent4"/>
      </a:fillRef>
      <a:effectRef idx="3">
        <a:schemeClr val="accent4"/>
      </a:effectRef>
    </a:tblBg>
    <a:wholeTbl>
      <a:tcTxStyle>
        <a:fontRef idx="minor">
          <a:scrgbClr r="0" g="0" b="0"/>
        </a:fontRef>
        <a:schemeClr val="lt1"/>
      </a:tcTxStyle>
      <a:tcStyle>
        <a:tcBdr>
          <a:left>
            <a:lnRef idx="1">
              <a:schemeClr val="accent4">
                <a:tint val="50000"/>
              </a:schemeClr>
            </a:lnRef>
          </a:left>
          <a:right>
            <a:lnRef idx="1">
              <a:schemeClr val="accent4">
                <a:tint val="50000"/>
              </a:schemeClr>
            </a:lnRef>
          </a:right>
          <a:top>
            <a:lnRef idx="1">
              <a:schemeClr val="accent4">
                <a:tint val="50000"/>
              </a:schemeClr>
            </a:lnRef>
          </a:top>
          <a:bottom>
            <a:lnRef idx="1">
              <a:schemeClr val="accent4">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26664"/>
    <p:restoredTop sz="94624"/>
  </p:normalViewPr>
  <p:slideViewPr>
    <p:cSldViewPr snapToGrid="0" snapToObjects="1">
      <p:cViewPr>
        <p:scale>
          <a:sx n="78" d="100"/>
          <a:sy n="78" d="100"/>
        </p:scale>
        <p:origin x="144" y="960"/>
      </p:cViewPr>
      <p:guideLst/>
    </p:cSldViewPr>
  </p:slideViewPr>
  <p:notesTextViewPr>
    <p:cViewPr>
      <p:scale>
        <a:sx n="1" d="1"/>
        <a:sy n="1" d="1"/>
      </p:scale>
      <p:origin x="0" y="0"/>
    </p:cViewPr>
  </p:notesTextViewPr>
  <p:notesViewPr>
    <p:cSldViewPr snapToGrid="0" snapToObjects="1">
      <p:cViewPr varScale="1">
        <p:scale>
          <a:sx n="89" d="100"/>
          <a:sy n="89" d="100"/>
        </p:scale>
        <p:origin x="3672" y="176"/>
      </p:cViewPr>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1.xml"/><Relationship Id="rId21" Type="http://schemas.openxmlformats.org/officeDocument/2006/relationships/slide" Target="slides/slide16.xml"/><Relationship Id="rId42" Type="http://schemas.openxmlformats.org/officeDocument/2006/relationships/slide" Target="slides/slide37.xml"/><Relationship Id="rId47" Type="http://schemas.openxmlformats.org/officeDocument/2006/relationships/slide" Target="slides/slide42.xml"/><Relationship Id="rId63" Type="http://schemas.openxmlformats.org/officeDocument/2006/relationships/slide" Target="slides/slide58.xml"/><Relationship Id="rId68" Type="http://schemas.openxmlformats.org/officeDocument/2006/relationships/slide" Target="slides/slide63.xml"/><Relationship Id="rId2" Type="http://schemas.openxmlformats.org/officeDocument/2006/relationships/slideMaster" Target="slideMasters/slideMaster2.xml"/><Relationship Id="rId16" Type="http://schemas.openxmlformats.org/officeDocument/2006/relationships/slide" Target="slides/slide11.xml"/><Relationship Id="rId29" Type="http://schemas.openxmlformats.org/officeDocument/2006/relationships/slide" Target="slides/slide24.xml"/><Relationship Id="rId11" Type="http://schemas.openxmlformats.org/officeDocument/2006/relationships/slide" Target="slides/slide6.xml"/><Relationship Id="rId24" Type="http://schemas.openxmlformats.org/officeDocument/2006/relationships/slide" Target="slides/slide19.xml"/><Relationship Id="rId32" Type="http://schemas.openxmlformats.org/officeDocument/2006/relationships/slide" Target="slides/slide27.xml"/><Relationship Id="rId37" Type="http://schemas.openxmlformats.org/officeDocument/2006/relationships/slide" Target="slides/slide32.xml"/><Relationship Id="rId40" Type="http://schemas.openxmlformats.org/officeDocument/2006/relationships/slide" Target="slides/slide35.xml"/><Relationship Id="rId45" Type="http://schemas.openxmlformats.org/officeDocument/2006/relationships/slide" Target="slides/slide40.xml"/><Relationship Id="rId53" Type="http://schemas.openxmlformats.org/officeDocument/2006/relationships/slide" Target="slides/slide48.xml"/><Relationship Id="rId58" Type="http://schemas.openxmlformats.org/officeDocument/2006/relationships/slide" Target="slides/slide53.xml"/><Relationship Id="rId66" Type="http://schemas.openxmlformats.org/officeDocument/2006/relationships/slide" Target="slides/slide61.xml"/><Relationship Id="rId74" Type="http://schemas.openxmlformats.org/officeDocument/2006/relationships/theme" Target="theme/theme1.xml"/><Relationship Id="rId5" Type="http://schemas.openxmlformats.org/officeDocument/2006/relationships/slideMaster" Target="slideMasters/slideMaster5.xml"/><Relationship Id="rId61" Type="http://schemas.openxmlformats.org/officeDocument/2006/relationships/slide" Target="slides/slide56.xml"/><Relationship Id="rId19" Type="http://schemas.openxmlformats.org/officeDocument/2006/relationships/slide" Target="slides/slide1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slide" Target="slides/slide22.xml"/><Relationship Id="rId30" Type="http://schemas.openxmlformats.org/officeDocument/2006/relationships/slide" Target="slides/slide25.xml"/><Relationship Id="rId35" Type="http://schemas.openxmlformats.org/officeDocument/2006/relationships/slide" Target="slides/slide30.xml"/><Relationship Id="rId43" Type="http://schemas.openxmlformats.org/officeDocument/2006/relationships/slide" Target="slides/slide38.xml"/><Relationship Id="rId48" Type="http://schemas.openxmlformats.org/officeDocument/2006/relationships/slide" Target="slides/slide43.xml"/><Relationship Id="rId56" Type="http://schemas.openxmlformats.org/officeDocument/2006/relationships/slide" Target="slides/slide51.xml"/><Relationship Id="rId64" Type="http://schemas.openxmlformats.org/officeDocument/2006/relationships/slide" Target="slides/slide59.xml"/><Relationship Id="rId69" Type="http://schemas.openxmlformats.org/officeDocument/2006/relationships/slide" Target="slides/slide64.xml"/><Relationship Id="rId8" Type="http://schemas.openxmlformats.org/officeDocument/2006/relationships/slide" Target="slides/slide3.xml"/><Relationship Id="rId51" Type="http://schemas.openxmlformats.org/officeDocument/2006/relationships/slide" Target="slides/slide46.xml"/><Relationship Id="rId72" Type="http://schemas.openxmlformats.org/officeDocument/2006/relationships/presProps" Target="presProps.xml"/><Relationship Id="rId3" Type="http://schemas.openxmlformats.org/officeDocument/2006/relationships/slideMaster" Target="slideMasters/slideMaster3.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33" Type="http://schemas.openxmlformats.org/officeDocument/2006/relationships/slide" Target="slides/slide28.xml"/><Relationship Id="rId38" Type="http://schemas.openxmlformats.org/officeDocument/2006/relationships/slide" Target="slides/slide33.xml"/><Relationship Id="rId46" Type="http://schemas.openxmlformats.org/officeDocument/2006/relationships/slide" Target="slides/slide41.xml"/><Relationship Id="rId59" Type="http://schemas.openxmlformats.org/officeDocument/2006/relationships/slide" Target="slides/slide54.xml"/><Relationship Id="rId67" Type="http://schemas.openxmlformats.org/officeDocument/2006/relationships/slide" Target="slides/slide62.xml"/><Relationship Id="rId20" Type="http://schemas.openxmlformats.org/officeDocument/2006/relationships/slide" Target="slides/slide15.xml"/><Relationship Id="rId41" Type="http://schemas.openxmlformats.org/officeDocument/2006/relationships/slide" Target="slides/slide36.xml"/><Relationship Id="rId54" Type="http://schemas.openxmlformats.org/officeDocument/2006/relationships/slide" Target="slides/slide49.xml"/><Relationship Id="rId62" Type="http://schemas.openxmlformats.org/officeDocument/2006/relationships/slide" Target="slides/slide57.xml"/><Relationship Id="rId70" Type="http://schemas.openxmlformats.org/officeDocument/2006/relationships/slide" Target="slides/slide65.xml"/><Relationship Id="rId75"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1.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slide" Target="slides/slide23.xml"/><Relationship Id="rId36" Type="http://schemas.openxmlformats.org/officeDocument/2006/relationships/slide" Target="slides/slide31.xml"/><Relationship Id="rId49" Type="http://schemas.openxmlformats.org/officeDocument/2006/relationships/slide" Target="slides/slide44.xml"/><Relationship Id="rId57" Type="http://schemas.openxmlformats.org/officeDocument/2006/relationships/slide" Target="slides/slide52.xml"/><Relationship Id="rId10" Type="http://schemas.openxmlformats.org/officeDocument/2006/relationships/slide" Target="slides/slide5.xml"/><Relationship Id="rId31" Type="http://schemas.openxmlformats.org/officeDocument/2006/relationships/slide" Target="slides/slide26.xml"/><Relationship Id="rId44" Type="http://schemas.openxmlformats.org/officeDocument/2006/relationships/slide" Target="slides/slide39.xml"/><Relationship Id="rId52" Type="http://schemas.openxmlformats.org/officeDocument/2006/relationships/slide" Target="slides/slide47.xml"/><Relationship Id="rId60" Type="http://schemas.openxmlformats.org/officeDocument/2006/relationships/slide" Target="slides/slide55.xml"/><Relationship Id="rId65" Type="http://schemas.openxmlformats.org/officeDocument/2006/relationships/slide" Target="slides/slide60.xml"/><Relationship Id="rId73" Type="http://schemas.openxmlformats.org/officeDocument/2006/relationships/viewProps" Target="viewProps.xml"/><Relationship Id="rId4" Type="http://schemas.openxmlformats.org/officeDocument/2006/relationships/slideMaster" Target="slideMasters/slideMaster4.xml"/><Relationship Id="rId9" Type="http://schemas.openxmlformats.org/officeDocument/2006/relationships/slide" Target="slides/slide4.xml"/><Relationship Id="rId13" Type="http://schemas.openxmlformats.org/officeDocument/2006/relationships/slide" Target="slides/slide8.xml"/><Relationship Id="rId18" Type="http://schemas.openxmlformats.org/officeDocument/2006/relationships/slide" Target="slides/slide13.xml"/><Relationship Id="rId39" Type="http://schemas.openxmlformats.org/officeDocument/2006/relationships/slide" Target="slides/slide34.xml"/><Relationship Id="rId34" Type="http://schemas.openxmlformats.org/officeDocument/2006/relationships/slide" Target="slides/slide29.xml"/><Relationship Id="rId50" Type="http://schemas.openxmlformats.org/officeDocument/2006/relationships/slide" Target="slides/slide45.xml"/><Relationship Id="rId55" Type="http://schemas.openxmlformats.org/officeDocument/2006/relationships/slide" Target="slides/slide50.xml"/><Relationship Id="rId7" Type="http://schemas.openxmlformats.org/officeDocument/2006/relationships/slide" Target="slides/slide2.xml"/><Relationship Id="rId71" Type="http://schemas.openxmlformats.org/officeDocument/2006/relationships/handoutMaster" Target="handoutMasters/handout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6.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a:extLst>
              <a:ext uri="{FF2B5EF4-FFF2-40B4-BE49-F238E27FC236}">
                <a16:creationId xmlns:a16="http://schemas.microsoft.com/office/drawing/2014/main" id="{1A1825A3-5E8D-E14B-9B75-FA6A73B1CFA8}"/>
              </a:ext>
            </a:extLst>
          </p:cNvPr>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s-ES_tradnl"/>
          </a:p>
        </p:txBody>
      </p:sp>
      <p:sp>
        <p:nvSpPr>
          <p:cNvPr id="3" name="Date Placeholder 2">
            <a:extLst>
              <a:ext uri="{FF2B5EF4-FFF2-40B4-BE49-F238E27FC236}">
                <a16:creationId xmlns:a16="http://schemas.microsoft.com/office/drawing/2014/main" id="{12DF7451-E530-3440-AEB4-28294603F19B}"/>
              </a:ext>
            </a:extLst>
          </p:cNvPr>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F9225DDB-9F0A-5540-BDCD-C25C272090A8}" type="datetimeFigureOut">
              <a:rPr lang="es-ES_tradnl" smtClean="0"/>
              <a:t>8/2/22</a:t>
            </a:fld>
            <a:endParaRPr lang="es-ES_tradnl"/>
          </a:p>
        </p:txBody>
      </p:sp>
      <p:sp>
        <p:nvSpPr>
          <p:cNvPr id="4" name="Footer Placeholder 3">
            <a:extLst>
              <a:ext uri="{FF2B5EF4-FFF2-40B4-BE49-F238E27FC236}">
                <a16:creationId xmlns:a16="http://schemas.microsoft.com/office/drawing/2014/main" id="{2617B6FA-38E5-D047-9FE3-1588F5A05A61}"/>
              </a:ext>
            </a:extLst>
          </p:cNvPr>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s-ES_tradnl"/>
          </a:p>
        </p:txBody>
      </p:sp>
      <p:sp>
        <p:nvSpPr>
          <p:cNvPr id="5" name="Slide Number Placeholder 4">
            <a:extLst>
              <a:ext uri="{FF2B5EF4-FFF2-40B4-BE49-F238E27FC236}">
                <a16:creationId xmlns:a16="http://schemas.microsoft.com/office/drawing/2014/main" id="{06A470E5-484E-A046-B2CD-96C06FD3BC11}"/>
              </a:ext>
            </a:extLst>
          </p:cNvPr>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D74EDB7E-5476-EF42-A43B-B3078DB47CF1}" type="slidenum">
              <a:rPr lang="es-ES_tradnl" smtClean="0"/>
              <a:t>‹Nº›</a:t>
            </a:fld>
            <a:endParaRPr lang="es-ES_tradnl"/>
          </a:p>
        </p:txBody>
      </p:sp>
    </p:spTree>
    <p:extLst>
      <p:ext uri="{BB962C8B-B14F-4D97-AF65-F5344CB8AC3E}">
        <p14:creationId xmlns:p14="http://schemas.microsoft.com/office/powerpoint/2010/main" val="2555223944"/>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3.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4.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2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5.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secHead" preserve="1">
  <p:cSld name="Titular - Ver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EF435-1E90-124A-B476-04F9D01663DF}"/>
              </a:ext>
            </a:extLst>
          </p:cNvPr>
          <p:cNvSpPr>
            <a:spLocks noGrp="1"/>
          </p:cNvSpPr>
          <p:nvPr>
            <p:ph type="title"/>
          </p:nvPr>
        </p:nvSpPr>
        <p:spPr>
          <a:xfrm>
            <a:off x="831850" y="1637413"/>
            <a:ext cx="10515600" cy="1457768"/>
          </a:xfrm>
        </p:spPr>
        <p:txBody>
          <a:bodyPr anchor="b"/>
          <a:lstStyle>
            <a:lvl1pPr>
              <a:defRPr sz="6000">
                <a:solidFill>
                  <a:srgbClr val="6BAE45"/>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p:nvPr>
        </p:nvSpPr>
        <p:spPr>
          <a:xfrm>
            <a:off x="831850" y="3122169"/>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9" name="Freeform 8">
            <a:extLst>
              <a:ext uri="{FF2B5EF4-FFF2-40B4-BE49-F238E27FC236}">
                <a16:creationId xmlns:a16="http://schemas.microsoft.com/office/drawing/2014/main" id="{1CBE74B8-7FEA-B947-95E1-179FCD7C7B6C}"/>
              </a:ext>
            </a:extLst>
          </p:cNvPr>
          <p:cNvSpPr/>
          <p:nvPr userDrawn="1"/>
        </p:nvSpPr>
        <p:spPr>
          <a:xfrm>
            <a:off x="-26753" y="4051497"/>
            <a:ext cx="12247056" cy="2829868"/>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47056" h="2829868">
                <a:moveTo>
                  <a:pt x="0" y="1310556"/>
                </a:moveTo>
                <a:cubicBezTo>
                  <a:pt x="1213339" y="985827"/>
                  <a:pt x="2233267" y="790513"/>
                  <a:pt x="3642150" y="787791"/>
                </a:cubicBezTo>
                <a:cubicBezTo>
                  <a:pt x="5051034" y="785070"/>
                  <a:pt x="7020741" y="1425525"/>
                  <a:pt x="8453301" y="1294227"/>
                </a:cubicBezTo>
                <a:cubicBezTo>
                  <a:pt x="9885861" y="1162929"/>
                  <a:pt x="12066353" y="119575"/>
                  <a:pt x="12237510" y="0"/>
                </a:cubicBezTo>
                <a:cubicBezTo>
                  <a:pt x="12239854" y="893299"/>
                  <a:pt x="12235333" y="1934392"/>
                  <a:pt x="12247056" y="2825346"/>
                </a:cubicBezTo>
                <a:lnTo>
                  <a:pt x="879" y="2829868"/>
                </a:lnTo>
                <a:cubicBezTo>
                  <a:pt x="2009" y="1956458"/>
                  <a:pt x="2512" y="1768510"/>
                  <a:pt x="0" y="1310556"/>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pic>
        <p:nvPicPr>
          <p:cNvPr id="16" name="Picture 15">
            <a:extLst>
              <a:ext uri="{FF2B5EF4-FFF2-40B4-BE49-F238E27FC236}">
                <a16:creationId xmlns:a16="http://schemas.microsoft.com/office/drawing/2014/main" id="{4BC3B274-3C61-0048-9A3A-EA52213F0E30}"/>
              </a:ext>
            </a:extLst>
          </p:cNvPr>
          <p:cNvPicPr>
            <a:picLocks noChangeAspect="1"/>
          </p:cNvPicPr>
          <p:nvPr userDrawn="1"/>
        </p:nvPicPr>
        <p:blipFill>
          <a:blip r:embed="rId2"/>
          <a:stretch>
            <a:fillRect/>
          </a:stretch>
        </p:blipFill>
        <p:spPr>
          <a:xfrm>
            <a:off x="830107" y="92498"/>
            <a:ext cx="3211632" cy="1469607"/>
          </a:xfrm>
          <a:prstGeom prst="rect">
            <a:avLst/>
          </a:prstGeom>
        </p:spPr>
      </p:pic>
    </p:spTree>
    <p:extLst>
      <p:ext uri="{BB962C8B-B14F-4D97-AF65-F5344CB8AC3E}">
        <p14:creationId xmlns:p14="http://schemas.microsoft.com/office/powerpoint/2010/main" val="314121310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twoTxTwoObj" preserve="1">
  <p:cSld name="Título y Contenido - 2 Subtítulos">
    <p:spTree>
      <p:nvGrpSpPr>
        <p:cNvPr id="1" name=""/>
        <p:cNvGrpSpPr/>
        <p:nvPr/>
      </p:nvGrpSpPr>
      <p:grpSpPr>
        <a:xfrm>
          <a:off x="0" y="0"/>
          <a:ext cx="0" cy="0"/>
          <a:chOff x="0" y="0"/>
          <a:chExt cx="0" cy="0"/>
        </a:xfrm>
      </p:grpSpPr>
      <p:sp>
        <p:nvSpPr>
          <p:cNvPr id="12" name="Freeform 11">
            <a:extLst>
              <a:ext uri="{FF2B5EF4-FFF2-40B4-BE49-F238E27FC236}">
                <a16:creationId xmlns:a16="http://schemas.microsoft.com/office/drawing/2014/main" id="{DAE39FE0-18D8-E344-AE64-9E904E4024A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4279BB"/>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reeform 8">
            <a:extLst>
              <a:ext uri="{FF2B5EF4-FFF2-40B4-BE49-F238E27FC236}">
                <a16:creationId xmlns:a16="http://schemas.microsoft.com/office/drawing/2014/main" id="{F229CF89-CFA5-B847-9D67-FD5BF2EA0619}"/>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07984208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userDrawn="1">
  <p:cSld name="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4279B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8" name="Picture Placeholder 11">
            <a:extLst>
              <a:ext uri="{FF2B5EF4-FFF2-40B4-BE49-F238E27FC236}">
                <a16:creationId xmlns:a16="http://schemas.microsoft.com/office/drawing/2014/main" id="{161B3AD4-AD00-9B40-916B-1D1F9695DEDA}"/>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2534960664"/>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userDrawn="1">
  <p:cSld name="Cierr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1CBE74B8-7FEA-B947-95E1-179FCD7C7B6C}"/>
              </a:ext>
            </a:extLst>
          </p:cNvPr>
          <p:cNvSpPr/>
          <p:nvPr userDrawn="1"/>
        </p:nvSpPr>
        <p:spPr>
          <a:xfrm>
            <a:off x="-61437" y="-41952"/>
            <a:ext cx="12298576" cy="6123875"/>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 name="connsiteX0" fmla="*/ 15449 w 12262505"/>
              <a:gd name="connsiteY0" fmla="*/ 5530723 h 7045513"/>
              <a:gd name="connsiteX1" fmla="*/ 3657599 w 12262505"/>
              <a:gd name="connsiteY1" fmla="*/ 5007958 h 7045513"/>
              <a:gd name="connsiteX2" fmla="*/ 8468750 w 12262505"/>
              <a:gd name="connsiteY2" fmla="*/ 5514394 h 7045513"/>
              <a:gd name="connsiteX3" fmla="*/ 12252959 w 12262505"/>
              <a:gd name="connsiteY3" fmla="*/ 4220167 h 7045513"/>
              <a:gd name="connsiteX4" fmla="*/ 12262505 w 12262505"/>
              <a:gd name="connsiteY4" fmla="*/ 7045513 h 7045513"/>
              <a:gd name="connsiteX5" fmla="*/ 0 w 12262505"/>
              <a:gd name="connsiteY5" fmla="*/ 77735 h 7045513"/>
              <a:gd name="connsiteX6" fmla="*/ 15449 w 12262505"/>
              <a:gd name="connsiteY6" fmla="*/ 5530723 h 7045513"/>
              <a:gd name="connsiteX0" fmla="*/ 15449 w 12278834"/>
              <a:gd name="connsiteY0" fmla="*/ 5532908 h 5555121"/>
              <a:gd name="connsiteX1" fmla="*/ 3657599 w 12278834"/>
              <a:gd name="connsiteY1" fmla="*/ 5010143 h 5555121"/>
              <a:gd name="connsiteX2" fmla="*/ 8468750 w 12278834"/>
              <a:gd name="connsiteY2" fmla="*/ 5516579 h 5555121"/>
              <a:gd name="connsiteX3" fmla="*/ 12252959 w 12278834"/>
              <a:gd name="connsiteY3" fmla="*/ 4222352 h 5555121"/>
              <a:gd name="connsiteX4" fmla="*/ 12278834 w 12278834"/>
              <a:gd name="connsiteY4" fmla="*/ 91727 h 5555121"/>
              <a:gd name="connsiteX5" fmla="*/ 0 w 12278834"/>
              <a:gd name="connsiteY5" fmla="*/ 79920 h 5555121"/>
              <a:gd name="connsiteX6" fmla="*/ 15449 w 12278834"/>
              <a:gd name="connsiteY6" fmla="*/ 5532908 h 5555121"/>
              <a:gd name="connsiteX0" fmla="*/ 15449 w 12279342"/>
              <a:gd name="connsiteY0" fmla="*/ 5530724 h 5552937"/>
              <a:gd name="connsiteX1" fmla="*/ 3657599 w 12279342"/>
              <a:gd name="connsiteY1" fmla="*/ 5007959 h 5552937"/>
              <a:gd name="connsiteX2" fmla="*/ 8468750 w 12279342"/>
              <a:gd name="connsiteY2" fmla="*/ 5514395 h 5552937"/>
              <a:gd name="connsiteX3" fmla="*/ 12252959 w 12279342"/>
              <a:gd name="connsiteY3" fmla="*/ 4220168 h 5552937"/>
              <a:gd name="connsiteX4" fmla="*/ 12278834 w 12279342"/>
              <a:gd name="connsiteY4" fmla="*/ 89543 h 5552937"/>
              <a:gd name="connsiteX5" fmla="*/ 0 w 12279342"/>
              <a:gd name="connsiteY5" fmla="*/ 77736 h 5552937"/>
              <a:gd name="connsiteX6" fmla="*/ 15449 w 12279342"/>
              <a:gd name="connsiteY6" fmla="*/ 5530724 h 5552937"/>
              <a:gd name="connsiteX0" fmla="*/ 15449 w 12279342"/>
              <a:gd name="connsiteY0" fmla="*/ 6094324 h 6116537"/>
              <a:gd name="connsiteX1" fmla="*/ 3657599 w 12279342"/>
              <a:gd name="connsiteY1" fmla="*/ 5571559 h 6116537"/>
              <a:gd name="connsiteX2" fmla="*/ 8468750 w 12279342"/>
              <a:gd name="connsiteY2" fmla="*/ 6077995 h 6116537"/>
              <a:gd name="connsiteX3" fmla="*/ 12252959 w 12279342"/>
              <a:gd name="connsiteY3" fmla="*/ 4783768 h 6116537"/>
              <a:gd name="connsiteX4" fmla="*/ 12278834 w 12279342"/>
              <a:gd name="connsiteY4" fmla="*/ 0 h 6116537"/>
              <a:gd name="connsiteX5" fmla="*/ 0 w 12279342"/>
              <a:gd name="connsiteY5" fmla="*/ 641336 h 6116537"/>
              <a:gd name="connsiteX6" fmla="*/ 15449 w 12279342"/>
              <a:gd name="connsiteY6" fmla="*/ 6094324 h 6116537"/>
              <a:gd name="connsiteX0" fmla="*/ 15449 w 12279342"/>
              <a:gd name="connsiteY0" fmla="*/ 6094324 h 6125261"/>
              <a:gd name="connsiteX1" fmla="*/ 3657599 w 12279342"/>
              <a:gd name="connsiteY1" fmla="*/ 5571559 h 6125261"/>
              <a:gd name="connsiteX2" fmla="*/ 8468750 w 12279342"/>
              <a:gd name="connsiteY2" fmla="*/ 6077995 h 6125261"/>
              <a:gd name="connsiteX3" fmla="*/ 12252959 w 12279342"/>
              <a:gd name="connsiteY3" fmla="*/ 4783768 h 6125261"/>
              <a:gd name="connsiteX4" fmla="*/ 12278834 w 12279342"/>
              <a:gd name="connsiteY4" fmla="*/ 0 h 6125261"/>
              <a:gd name="connsiteX5" fmla="*/ 0 w 12279342"/>
              <a:gd name="connsiteY5" fmla="*/ 641336 h 6125261"/>
              <a:gd name="connsiteX6" fmla="*/ 15449 w 12279342"/>
              <a:gd name="connsiteY6" fmla="*/ 6094324 h 6125261"/>
              <a:gd name="connsiteX0" fmla="*/ 31778 w 12295671"/>
              <a:gd name="connsiteY0" fmla="*/ 6122459 h 6149807"/>
              <a:gd name="connsiteX1" fmla="*/ 3673928 w 12295671"/>
              <a:gd name="connsiteY1" fmla="*/ 5599694 h 6149807"/>
              <a:gd name="connsiteX2" fmla="*/ 8485079 w 12295671"/>
              <a:gd name="connsiteY2" fmla="*/ 6106130 h 6149807"/>
              <a:gd name="connsiteX3" fmla="*/ 12269288 w 12295671"/>
              <a:gd name="connsiteY3" fmla="*/ 4811903 h 6149807"/>
              <a:gd name="connsiteX4" fmla="*/ 12295163 w 12295671"/>
              <a:gd name="connsiteY4" fmla="*/ 28135 h 6149807"/>
              <a:gd name="connsiteX5" fmla="*/ 0 w 12295671"/>
              <a:gd name="connsiteY5" fmla="*/ 0 h 6149807"/>
              <a:gd name="connsiteX6" fmla="*/ 31778 w 12295671"/>
              <a:gd name="connsiteY6" fmla="*/ 6122459 h 6149807"/>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23875"/>
              <a:gd name="connsiteX1" fmla="*/ 3676833 w 12298576"/>
              <a:gd name="connsiteY1" fmla="*/ 5599694 h 6123875"/>
              <a:gd name="connsiteX2" fmla="*/ 8487984 w 12298576"/>
              <a:gd name="connsiteY2" fmla="*/ 6106130 h 6123875"/>
              <a:gd name="connsiteX3" fmla="*/ 12272193 w 12298576"/>
              <a:gd name="connsiteY3" fmla="*/ 4811903 h 6123875"/>
              <a:gd name="connsiteX4" fmla="*/ 12298068 w 12298576"/>
              <a:gd name="connsiteY4" fmla="*/ 28135 h 6123875"/>
              <a:gd name="connsiteX5" fmla="*/ 2905 w 12298576"/>
              <a:gd name="connsiteY5" fmla="*/ 0 h 6123875"/>
              <a:gd name="connsiteX6" fmla="*/ 34683 w 12298576"/>
              <a:gd name="connsiteY6" fmla="*/ 6122459 h 61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98576" h="6123875">
                <a:moveTo>
                  <a:pt x="34683" y="6122459"/>
                </a:moveTo>
                <a:cubicBezTo>
                  <a:pt x="1248022" y="5797730"/>
                  <a:pt x="2267950" y="5602416"/>
                  <a:pt x="3676833" y="5599694"/>
                </a:cubicBezTo>
                <a:cubicBezTo>
                  <a:pt x="5085717" y="5596973"/>
                  <a:pt x="7055424" y="6237428"/>
                  <a:pt x="8487984" y="6106130"/>
                </a:cubicBezTo>
                <a:cubicBezTo>
                  <a:pt x="9920544" y="5974832"/>
                  <a:pt x="12101036" y="4931478"/>
                  <a:pt x="12272193" y="4811903"/>
                </a:cubicBezTo>
                <a:cubicBezTo>
                  <a:pt x="12274537" y="4105002"/>
                  <a:pt x="12302674" y="1112938"/>
                  <a:pt x="12298068" y="28135"/>
                </a:cubicBezTo>
                <a:lnTo>
                  <a:pt x="2905" y="0"/>
                </a:lnTo>
                <a:cubicBezTo>
                  <a:pt x="-12293" y="1135005"/>
                  <a:pt x="37195" y="5617027"/>
                  <a:pt x="34683" y="6122459"/>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 name="Title 1">
            <a:extLst>
              <a:ext uri="{FF2B5EF4-FFF2-40B4-BE49-F238E27FC236}">
                <a16:creationId xmlns:a16="http://schemas.microsoft.com/office/drawing/2014/main" id="{4A1EF435-1E90-124A-B476-04F9D01663DF}"/>
              </a:ext>
            </a:extLst>
          </p:cNvPr>
          <p:cNvSpPr>
            <a:spLocks noGrp="1"/>
          </p:cNvSpPr>
          <p:nvPr>
            <p:ph type="title" hasCustomPrompt="1"/>
          </p:nvPr>
        </p:nvSpPr>
        <p:spPr>
          <a:xfrm>
            <a:off x="831850" y="1637413"/>
            <a:ext cx="10515600" cy="1457768"/>
          </a:xfrm>
        </p:spPr>
        <p:txBody>
          <a:bodyPr anchor="b">
            <a:normAutofit/>
          </a:bodyPr>
          <a:lstStyle>
            <a:lvl1pPr>
              <a:defRPr sz="3200">
                <a:solidFill>
                  <a:schemeClr val="bg1"/>
                </a:solidFill>
              </a:defRPr>
            </a:lvl1pPr>
          </a:lstStyle>
          <a:p>
            <a:r>
              <a:rPr lang="en-US" dirty="0" err="1"/>
              <a:t>Nombre</a:t>
            </a:r>
            <a:r>
              <a:rPr lang="en-US" dirty="0"/>
              <a:t> </a:t>
            </a:r>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hasCustomPrompt="1"/>
          </p:nvPr>
        </p:nvSpPr>
        <p:spPr>
          <a:xfrm>
            <a:off x="831850" y="6351814"/>
            <a:ext cx="3413579" cy="286651"/>
          </a:xfrm>
        </p:spPr>
        <p:txBody>
          <a:bodyPr/>
          <a:lstStyle>
            <a:lvl1pPr marL="0" indent="0">
              <a:buNone/>
              <a:defRPr sz="2400" b="0" i="0">
                <a:solidFill>
                  <a:srgbClr val="4279BB"/>
                </a:solidFill>
                <a:latin typeface="Barlow Medium"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www.uci.ac.cr</a:t>
            </a:r>
            <a:endParaRPr lang="en-US" dirty="0"/>
          </a:p>
        </p:txBody>
      </p:sp>
      <p:sp>
        <p:nvSpPr>
          <p:cNvPr id="7" name="Text Placeholder 2">
            <a:extLst>
              <a:ext uri="{FF2B5EF4-FFF2-40B4-BE49-F238E27FC236}">
                <a16:creationId xmlns:a16="http://schemas.microsoft.com/office/drawing/2014/main" id="{67A94FB1-3E87-CF44-98E6-AFED63B94A68}"/>
              </a:ext>
            </a:extLst>
          </p:cNvPr>
          <p:cNvSpPr>
            <a:spLocks noGrp="1"/>
          </p:cNvSpPr>
          <p:nvPr>
            <p:ph type="body" idx="11" hasCustomPrompt="1"/>
          </p:nvPr>
        </p:nvSpPr>
        <p:spPr>
          <a:xfrm>
            <a:off x="7478486" y="6081923"/>
            <a:ext cx="4114800" cy="556542"/>
          </a:xfrm>
        </p:spPr>
        <p:txBody>
          <a:bodyPr>
            <a:noAutofit/>
          </a:bodyPr>
          <a:lstStyle>
            <a:lvl1pPr marL="0" indent="0" algn="r">
              <a:buNone/>
              <a:defRPr sz="2000" b="1" i="0">
                <a:solidFill>
                  <a:srgbClr val="4279BB"/>
                </a:solidFill>
                <a:latin typeface="Barlow SemiBold"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Promoviendo</a:t>
            </a:r>
            <a:r>
              <a:rPr lang="en-US" dirty="0"/>
              <a:t> el </a:t>
            </a:r>
            <a:r>
              <a:rPr lang="en-US" dirty="0" err="1"/>
              <a:t>desarrollo</a:t>
            </a:r>
            <a:r>
              <a:rPr lang="en-US" dirty="0"/>
              <a:t> </a:t>
            </a:r>
            <a:r>
              <a:rPr lang="en-US" dirty="0" err="1"/>
              <a:t>regenerativo</a:t>
            </a:r>
            <a:r>
              <a:rPr lang="en-US" dirty="0"/>
              <a:t> para el </a:t>
            </a:r>
            <a:r>
              <a:rPr lang="en-US" dirty="0" err="1"/>
              <a:t>bienestar</a:t>
            </a:r>
            <a:endParaRPr lang="en-US" dirty="0"/>
          </a:p>
        </p:txBody>
      </p:sp>
      <p:sp>
        <p:nvSpPr>
          <p:cNvPr id="10" name="Text Placeholder 9">
            <a:extLst>
              <a:ext uri="{FF2B5EF4-FFF2-40B4-BE49-F238E27FC236}">
                <a16:creationId xmlns:a16="http://schemas.microsoft.com/office/drawing/2014/main" id="{F315162D-96C4-BB43-93D5-E3FCD1035B1F}"/>
              </a:ext>
            </a:extLst>
          </p:cNvPr>
          <p:cNvSpPr>
            <a:spLocks noGrp="1"/>
          </p:cNvSpPr>
          <p:nvPr>
            <p:ph type="body" sz="quarter" idx="12" hasCustomPrompt="1"/>
          </p:nvPr>
        </p:nvSpPr>
        <p:spPr>
          <a:xfrm>
            <a:off x="831850" y="3281363"/>
            <a:ext cx="10515600" cy="1143000"/>
          </a:xfrm>
        </p:spPr>
        <p:txBody>
          <a:bodyPr/>
          <a:lstStyle>
            <a:lvl1pPr marL="0" indent="0">
              <a:buNone/>
              <a:defRPr>
                <a:solidFill>
                  <a:schemeClr val="bg1"/>
                </a:solidFill>
              </a:defRPr>
            </a:lvl1pPr>
          </a:lstStyle>
          <a:p>
            <a:pPr lvl="0"/>
            <a:r>
              <a:rPr lang="en-US" dirty="0" err="1"/>
              <a:t>Información</a:t>
            </a:r>
            <a:r>
              <a:rPr lang="en-US" dirty="0"/>
              <a:t> de </a:t>
            </a:r>
            <a:r>
              <a:rPr lang="en-US" dirty="0" err="1"/>
              <a:t>contacto</a:t>
            </a:r>
            <a:endParaRPr lang="en-US" dirty="0"/>
          </a:p>
        </p:txBody>
      </p:sp>
      <p:pic>
        <p:nvPicPr>
          <p:cNvPr id="8" name="Picture 7">
            <a:extLst>
              <a:ext uri="{FF2B5EF4-FFF2-40B4-BE49-F238E27FC236}">
                <a16:creationId xmlns:a16="http://schemas.microsoft.com/office/drawing/2014/main" id="{42CCB668-9A55-8A41-B33F-0A67D76BB82A}"/>
              </a:ext>
            </a:extLst>
          </p:cNvPr>
          <p:cNvPicPr>
            <a:picLocks noChangeAspect="1"/>
          </p:cNvPicPr>
          <p:nvPr userDrawn="1"/>
        </p:nvPicPr>
        <p:blipFill>
          <a:blip r:embed="rId2"/>
          <a:stretch>
            <a:fillRect/>
          </a:stretch>
        </p:blipFill>
        <p:spPr>
          <a:xfrm>
            <a:off x="821315" y="56983"/>
            <a:ext cx="3211632" cy="1469607"/>
          </a:xfrm>
          <a:prstGeom prst="rect">
            <a:avLst/>
          </a:prstGeom>
        </p:spPr>
      </p:pic>
    </p:spTree>
    <p:extLst>
      <p:ext uri="{BB962C8B-B14F-4D97-AF65-F5344CB8AC3E}">
        <p14:creationId xmlns:p14="http://schemas.microsoft.com/office/powerpoint/2010/main" val="1540028790"/>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userDrawn="1">
  <p:cSld name="Sección Anaranjada: Separador">
    <p:bg>
      <p:bgPr>
        <a:solidFill>
          <a:srgbClr val="EE9121"/>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999E94D-06D3-E341-8621-045E011C3BFB}"/>
              </a:ext>
            </a:extLst>
          </p:cNvPr>
          <p:cNvSpPr>
            <a:spLocks noGrp="1"/>
          </p:cNvSpPr>
          <p:nvPr>
            <p:ph type="pic" sz="quarter" idx="13"/>
          </p:nvPr>
        </p:nvSpPr>
        <p:spPr>
          <a:xfrm>
            <a:off x="7196547" y="-19585"/>
            <a:ext cx="5013871" cy="6893644"/>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2">
                <a:moveTo>
                  <a:pt x="1673" y="0"/>
                </a:moveTo>
                <a:lnTo>
                  <a:pt x="9963" y="8"/>
                </a:lnTo>
                <a:cubicBezTo>
                  <a:pt x="9964" y="1660"/>
                  <a:pt x="10000" y="9451"/>
                  <a:pt x="10000" y="10000"/>
                </a:cubicBezTo>
                <a:lnTo>
                  <a:pt x="2216" y="10002"/>
                </a:lnTo>
                <a:cubicBezTo>
                  <a:pt x="2330" y="9065"/>
                  <a:pt x="2232" y="8404"/>
                  <a:pt x="1382" y="6880"/>
                </a:cubicBezTo>
                <a:cubicBezTo>
                  <a:pt x="-1046" y="2494"/>
                  <a:pt x="162" y="1705"/>
                  <a:pt x="1673" y="0"/>
                </a:cubicBezTo>
                <a:close/>
              </a:path>
            </a:pathLst>
          </a:custGeom>
          <a:solidFill>
            <a:srgbClr val="CE801C"/>
          </a:solidFill>
        </p:spPr>
        <p:txBody>
          <a:bodyPr/>
          <a:lstStyle/>
          <a:p>
            <a:endParaRPr lang="es-ES_tradnl"/>
          </a:p>
        </p:txBody>
      </p:sp>
      <p:sp>
        <p:nvSpPr>
          <p:cNvPr id="2" name="Title 1">
            <a:extLst>
              <a:ext uri="{FF2B5EF4-FFF2-40B4-BE49-F238E27FC236}">
                <a16:creationId xmlns:a16="http://schemas.microsoft.com/office/drawing/2014/main" id="{23A0BFFD-E82A-DF4A-BFAD-921982BB6C31}"/>
              </a:ext>
            </a:extLst>
          </p:cNvPr>
          <p:cNvSpPr>
            <a:spLocks noGrp="1"/>
          </p:cNvSpPr>
          <p:nvPr>
            <p:ph type="ctrTitle"/>
          </p:nvPr>
        </p:nvSpPr>
        <p:spPr>
          <a:xfrm>
            <a:off x="551234" y="2075674"/>
            <a:ext cx="6219217" cy="2387600"/>
          </a:xfrm>
        </p:spPr>
        <p:txBody>
          <a:bodyPr anchor="b">
            <a:normAutofit/>
          </a:bodyPr>
          <a:lstStyle>
            <a:lvl1pPr algn="l">
              <a:defRPr sz="48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0CD78CC9-E261-874C-807E-F03588E264AF}"/>
              </a:ext>
            </a:extLst>
          </p:cNvPr>
          <p:cNvSpPr>
            <a:spLocks noGrp="1"/>
          </p:cNvSpPr>
          <p:nvPr>
            <p:ph type="subTitle" idx="1"/>
          </p:nvPr>
        </p:nvSpPr>
        <p:spPr>
          <a:xfrm>
            <a:off x="551234" y="4555349"/>
            <a:ext cx="6219217"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5" name="Picture 4">
            <a:extLst>
              <a:ext uri="{FF2B5EF4-FFF2-40B4-BE49-F238E27FC236}">
                <a16:creationId xmlns:a16="http://schemas.microsoft.com/office/drawing/2014/main" id="{AA582429-6CE8-AC49-8162-9EF65ABB542D}"/>
              </a:ext>
            </a:extLst>
          </p:cNvPr>
          <p:cNvPicPr>
            <a:picLocks noChangeAspect="1"/>
          </p:cNvPicPr>
          <p:nvPr userDrawn="1"/>
        </p:nvPicPr>
        <p:blipFill>
          <a:blip r:embed="rId2"/>
          <a:stretch>
            <a:fillRect/>
          </a:stretch>
        </p:blipFill>
        <p:spPr>
          <a:xfrm>
            <a:off x="551234" y="290065"/>
            <a:ext cx="3211632" cy="1469607"/>
          </a:xfrm>
          <a:prstGeom prst="rect">
            <a:avLst/>
          </a:prstGeom>
        </p:spPr>
      </p:pic>
    </p:spTree>
    <p:extLst>
      <p:ext uri="{BB962C8B-B14F-4D97-AF65-F5344CB8AC3E}">
        <p14:creationId xmlns:p14="http://schemas.microsoft.com/office/powerpoint/2010/main" val="189444009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userDrawn="1">
  <p:cSld name="Sección Anaranjada: 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EE912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337724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Sección Anaranjada: 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EE912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271951057"/>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Sección Anaranjada: 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EE9121"/>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CE801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CE801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reeform 8">
            <a:extLst>
              <a:ext uri="{FF2B5EF4-FFF2-40B4-BE49-F238E27FC236}">
                <a16:creationId xmlns:a16="http://schemas.microsoft.com/office/drawing/2014/main" id="{F229CF89-CFA5-B847-9D67-FD5BF2EA0619}"/>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Freeform 11">
            <a:extLst>
              <a:ext uri="{FF2B5EF4-FFF2-40B4-BE49-F238E27FC236}">
                <a16:creationId xmlns:a16="http://schemas.microsoft.com/office/drawing/2014/main" id="{DAE39FE0-18D8-E344-AE64-9E904E4024A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232554926"/>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preserve="1" userDrawn="1">
  <p:cSld name="Sección Anaranjada: 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EE9121"/>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Picture Placeholder 11">
            <a:extLst>
              <a:ext uri="{FF2B5EF4-FFF2-40B4-BE49-F238E27FC236}">
                <a16:creationId xmlns:a16="http://schemas.microsoft.com/office/drawing/2014/main" id="{8CF10F10-07BF-7E45-9611-97870879D996}"/>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155481859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titleOnly" preserve="1">
  <p:cSld name="Sección Anaranjada: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FB3C8-FC8C-8B4C-84DC-2F6E066F020A}"/>
              </a:ext>
            </a:extLst>
          </p:cNvPr>
          <p:cNvSpPr>
            <a:spLocks noGrp="1"/>
          </p:cNvSpPr>
          <p:nvPr>
            <p:ph type="title"/>
          </p:nvPr>
        </p:nvSpPr>
        <p:spPr/>
        <p:txBody>
          <a:bodyPr/>
          <a:lstStyle>
            <a:lvl1pPr>
              <a:defRPr>
                <a:solidFill>
                  <a:srgbClr val="EE9121"/>
                </a:solidFill>
              </a:defRPr>
            </a:lvl1pPr>
          </a:lstStyle>
          <a:p>
            <a:r>
              <a:rPr lang="en-US" dirty="0"/>
              <a:t>Click to edit Master title style</a:t>
            </a:r>
          </a:p>
        </p:txBody>
      </p:sp>
      <p:sp>
        <p:nvSpPr>
          <p:cNvPr id="5" name="Freeform 4">
            <a:extLst>
              <a:ext uri="{FF2B5EF4-FFF2-40B4-BE49-F238E27FC236}">
                <a16:creationId xmlns:a16="http://schemas.microsoft.com/office/drawing/2014/main" id="{CB66765A-7CB9-9841-9830-371157F3C111}"/>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8" name="Freeform 7">
            <a:extLst>
              <a:ext uri="{FF2B5EF4-FFF2-40B4-BE49-F238E27FC236}">
                <a16:creationId xmlns:a16="http://schemas.microsoft.com/office/drawing/2014/main" id="{3B595A84-F0E3-2048-887F-B8C0995BD6EA}"/>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977735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preserve="1" userDrawn="1">
  <p:cSld name="Sección Anaranjada: Fotografía Completa">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84F0A02C-758C-B84A-8015-33AC1BE9AA37}"/>
              </a:ext>
            </a:extLst>
          </p:cNvPr>
          <p:cNvSpPr>
            <a:spLocks noGrp="1"/>
          </p:cNvSpPr>
          <p:nvPr>
            <p:ph type="pic" sz="quarter" idx="10"/>
          </p:nvPr>
        </p:nvSpPr>
        <p:spPr>
          <a:xfrm>
            <a:off x="-12700" y="0"/>
            <a:ext cx="12204700" cy="6858000"/>
          </a:xfrm>
        </p:spPr>
        <p:txBody>
          <a:bodyPr/>
          <a:lstStyle/>
          <a:p>
            <a:endParaRPr lang="es-ES_tradnl"/>
          </a:p>
        </p:txBody>
      </p:sp>
      <p:sp>
        <p:nvSpPr>
          <p:cNvPr id="4" name="Freeform 3">
            <a:extLst>
              <a:ext uri="{FF2B5EF4-FFF2-40B4-BE49-F238E27FC236}">
                <a16:creationId xmlns:a16="http://schemas.microsoft.com/office/drawing/2014/main" id="{33BABAB9-AD30-EE4F-A402-D43CEDD7F837}"/>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Freeform 4">
            <a:extLst>
              <a:ext uri="{FF2B5EF4-FFF2-40B4-BE49-F238E27FC236}">
                <a16:creationId xmlns:a16="http://schemas.microsoft.com/office/drawing/2014/main" id="{810EC7CD-66C0-754D-B02F-5644F706313A}"/>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EE912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0483836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6BAE45"/>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824631086"/>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preserve="1" userDrawn="1">
  <p:cSld name="Sección Morada: Separador">
    <p:bg>
      <p:bgPr>
        <a:solidFill>
          <a:srgbClr val="9C247B"/>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999E94D-06D3-E341-8621-045E011C3BFB}"/>
              </a:ext>
            </a:extLst>
          </p:cNvPr>
          <p:cNvSpPr>
            <a:spLocks noGrp="1"/>
          </p:cNvSpPr>
          <p:nvPr>
            <p:ph type="pic" sz="quarter" idx="13"/>
          </p:nvPr>
        </p:nvSpPr>
        <p:spPr>
          <a:xfrm>
            <a:off x="7196547" y="-19585"/>
            <a:ext cx="5013871" cy="6893644"/>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2">
                <a:moveTo>
                  <a:pt x="1673" y="0"/>
                </a:moveTo>
                <a:lnTo>
                  <a:pt x="9963" y="8"/>
                </a:lnTo>
                <a:cubicBezTo>
                  <a:pt x="9964" y="1660"/>
                  <a:pt x="10000" y="9451"/>
                  <a:pt x="10000" y="10000"/>
                </a:cubicBezTo>
                <a:lnTo>
                  <a:pt x="2216" y="10002"/>
                </a:lnTo>
                <a:cubicBezTo>
                  <a:pt x="2330" y="9065"/>
                  <a:pt x="2232" y="8404"/>
                  <a:pt x="1382" y="6880"/>
                </a:cubicBezTo>
                <a:cubicBezTo>
                  <a:pt x="-1046" y="2494"/>
                  <a:pt x="162" y="1705"/>
                  <a:pt x="1673" y="0"/>
                </a:cubicBezTo>
                <a:close/>
              </a:path>
            </a:pathLst>
          </a:custGeom>
          <a:solidFill>
            <a:srgbClr val="891C6C"/>
          </a:solidFill>
        </p:spPr>
        <p:txBody>
          <a:bodyPr/>
          <a:lstStyle/>
          <a:p>
            <a:endParaRPr lang="es-ES_tradnl"/>
          </a:p>
        </p:txBody>
      </p:sp>
      <p:sp>
        <p:nvSpPr>
          <p:cNvPr id="2" name="Title 1">
            <a:extLst>
              <a:ext uri="{FF2B5EF4-FFF2-40B4-BE49-F238E27FC236}">
                <a16:creationId xmlns:a16="http://schemas.microsoft.com/office/drawing/2014/main" id="{23A0BFFD-E82A-DF4A-BFAD-921982BB6C31}"/>
              </a:ext>
            </a:extLst>
          </p:cNvPr>
          <p:cNvSpPr>
            <a:spLocks noGrp="1"/>
          </p:cNvSpPr>
          <p:nvPr>
            <p:ph type="ctrTitle"/>
          </p:nvPr>
        </p:nvSpPr>
        <p:spPr>
          <a:xfrm>
            <a:off x="551234" y="2075674"/>
            <a:ext cx="6219217" cy="2387600"/>
          </a:xfrm>
        </p:spPr>
        <p:txBody>
          <a:bodyPr anchor="b">
            <a:normAutofit/>
          </a:bodyPr>
          <a:lstStyle>
            <a:lvl1pPr algn="l">
              <a:defRPr sz="48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0CD78CC9-E261-874C-807E-F03588E264AF}"/>
              </a:ext>
            </a:extLst>
          </p:cNvPr>
          <p:cNvSpPr>
            <a:spLocks noGrp="1"/>
          </p:cNvSpPr>
          <p:nvPr>
            <p:ph type="subTitle" idx="1"/>
          </p:nvPr>
        </p:nvSpPr>
        <p:spPr>
          <a:xfrm>
            <a:off x="551234" y="4555349"/>
            <a:ext cx="6219217"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5" name="Picture 4">
            <a:extLst>
              <a:ext uri="{FF2B5EF4-FFF2-40B4-BE49-F238E27FC236}">
                <a16:creationId xmlns:a16="http://schemas.microsoft.com/office/drawing/2014/main" id="{517C5CA9-8C2F-064E-8AFD-14F1A3DF1E9F}"/>
              </a:ext>
            </a:extLst>
          </p:cNvPr>
          <p:cNvPicPr>
            <a:picLocks noChangeAspect="1"/>
          </p:cNvPicPr>
          <p:nvPr userDrawn="1"/>
        </p:nvPicPr>
        <p:blipFill>
          <a:blip r:embed="rId2"/>
          <a:stretch>
            <a:fillRect/>
          </a:stretch>
        </p:blipFill>
        <p:spPr>
          <a:xfrm>
            <a:off x="551234" y="290065"/>
            <a:ext cx="3211632" cy="1469607"/>
          </a:xfrm>
          <a:prstGeom prst="rect">
            <a:avLst/>
          </a:prstGeom>
        </p:spPr>
      </p:pic>
    </p:spTree>
    <p:extLst>
      <p:ext uri="{BB962C8B-B14F-4D97-AF65-F5344CB8AC3E}">
        <p14:creationId xmlns:p14="http://schemas.microsoft.com/office/powerpoint/2010/main" val="16664106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preserve="1" userDrawn="1">
  <p:cSld name="Sección Morada: 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9C247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889260421"/>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twoObj" preserve="1">
  <p:cSld name="Sección Morada: 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9C247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563949947"/>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woTxTwoObj" preserve="1">
  <p:cSld name="Sección Morada: 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9C247B"/>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891C6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891C6C"/>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3" name="Freeform 12">
            <a:extLst>
              <a:ext uri="{FF2B5EF4-FFF2-40B4-BE49-F238E27FC236}">
                <a16:creationId xmlns:a16="http://schemas.microsoft.com/office/drawing/2014/main" id="{8DAFE29A-0DDE-824E-A716-169A0662C461}"/>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4" name="Freeform 13">
            <a:extLst>
              <a:ext uri="{FF2B5EF4-FFF2-40B4-BE49-F238E27FC236}">
                <a16:creationId xmlns:a16="http://schemas.microsoft.com/office/drawing/2014/main" id="{F3277F2B-3158-5B4C-886F-69DB3486C096}"/>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426612210"/>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preserve="1" userDrawn="1">
  <p:cSld name="Sección Morada: 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9C247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6" name="Picture Placeholder 11">
            <a:extLst>
              <a:ext uri="{FF2B5EF4-FFF2-40B4-BE49-F238E27FC236}">
                <a16:creationId xmlns:a16="http://schemas.microsoft.com/office/drawing/2014/main" id="{C16C1C93-C775-9344-978C-73E4D1EAA033}"/>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2083460011"/>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titleOnly" preserve="1">
  <p:cSld name="Sección Morada: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FB3C8-FC8C-8B4C-84DC-2F6E066F020A}"/>
              </a:ext>
            </a:extLst>
          </p:cNvPr>
          <p:cNvSpPr>
            <a:spLocks noGrp="1"/>
          </p:cNvSpPr>
          <p:nvPr>
            <p:ph type="title"/>
          </p:nvPr>
        </p:nvSpPr>
        <p:spPr/>
        <p:txBody>
          <a:bodyPr/>
          <a:lstStyle>
            <a:lvl1pPr>
              <a:defRPr>
                <a:solidFill>
                  <a:srgbClr val="9C247B"/>
                </a:solidFill>
              </a:defRPr>
            </a:lvl1pPr>
          </a:lstStyle>
          <a:p>
            <a:r>
              <a:rPr lang="en-US" dirty="0"/>
              <a:t>Click to edit Master title style</a:t>
            </a:r>
          </a:p>
        </p:txBody>
      </p:sp>
      <p:sp>
        <p:nvSpPr>
          <p:cNvPr id="9" name="Freeform 8">
            <a:extLst>
              <a:ext uri="{FF2B5EF4-FFF2-40B4-BE49-F238E27FC236}">
                <a16:creationId xmlns:a16="http://schemas.microsoft.com/office/drawing/2014/main" id="{E8843C4A-22A8-F844-8ABE-5CA8E17F4DDD}"/>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0" name="Freeform 9">
            <a:extLst>
              <a:ext uri="{FF2B5EF4-FFF2-40B4-BE49-F238E27FC236}">
                <a16:creationId xmlns:a16="http://schemas.microsoft.com/office/drawing/2014/main" id="{74C2D563-B0D7-3744-A4E5-26CEC70004BF}"/>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056036922"/>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preserve="1" userDrawn="1">
  <p:cSld name="Sección Morada: Fotografía Completa">
    <p:spTree>
      <p:nvGrpSpPr>
        <p:cNvPr id="1" name=""/>
        <p:cNvGrpSpPr/>
        <p:nvPr/>
      </p:nvGrpSpPr>
      <p:grpSpPr>
        <a:xfrm>
          <a:off x="0" y="0"/>
          <a:ext cx="0" cy="0"/>
          <a:chOff x="0" y="0"/>
          <a:chExt cx="0" cy="0"/>
        </a:xfrm>
      </p:grpSpPr>
      <p:sp>
        <p:nvSpPr>
          <p:cNvPr id="3" name="Picture Placeholder 2">
            <a:extLst>
              <a:ext uri="{FF2B5EF4-FFF2-40B4-BE49-F238E27FC236}">
                <a16:creationId xmlns:a16="http://schemas.microsoft.com/office/drawing/2014/main" id="{9060FAF9-0406-6743-A9D1-223F3FD09C91}"/>
              </a:ext>
            </a:extLst>
          </p:cNvPr>
          <p:cNvSpPr>
            <a:spLocks noGrp="1"/>
          </p:cNvSpPr>
          <p:nvPr>
            <p:ph type="pic" sz="quarter" idx="10"/>
          </p:nvPr>
        </p:nvSpPr>
        <p:spPr>
          <a:xfrm>
            <a:off x="-12659" y="1"/>
            <a:ext cx="12204659" cy="6858000"/>
          </a:xfrm>
        </p:spPr>
        <p:txBody>
          <a:bodyPr/>
          <a:lstStyle/>
          <a:p>
            <a:endParaRPr lang="es-ES_tradnl"/>
          </a:p>
        </p:txBody>
      </p:sp>
      <p:sp>
        <p:nvSpPr>
          <p:cNvPr id="6" name="Freeform 5">
            <a:extLst>
              <a:ext uri="{FF2B5EF4-FFF2-40B4-BE49-F238E27FC236}">
                <a16:creationId xmlns:a16="http://schemas.microsoft.com/office/drawing/2014/main" id="{4B4D430A-132F-244B-B0BC-AAE8E391A692}"/>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Freeform 6">
            <a:extLst>
              <a:ext uri="{FF2B5EF4-FFF2-40B4-BE49-F238E27FC236}">
                <a16:creationId xmlns:a16="http://schemas.microsoft.com/office/drawing/2014/main" id="{73CE1D25-DF2A-7144-BAC9-B0B5B225D5C4}"/>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9C247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688157322"/>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preserve="1" userDrawn="1">
  <p:cSld name="Sección Rojo Vivo: Separador">
    <p:bg>
      <p:bgPr>
        <a:solidFill>
          <a:srgbClr val="CE2142"/>
        </a:solidFill>
        <a:effectLst/>
      </p:bgPr>
    </p:bg>
    <p:spTree>
      <p:nvGrpSpPr>
        <p:cNvPr id="1" name=""/>
        <p:cNvGrpSpPr/>
        <p:nvPr/>
      </p:nvGrpSpPr>
      <p:grpSpPr>
        <a:xfrm>
          <a:off x="0" y="0"/>
          <a:ext cx="0" cy="0"/>
          <a:chOff x="0" y="0"/>
          <a:chExt cx="0" cy="0"/>
        </a:xfrm>
      </p:grpSpPr>
      <p:sp>
        <p:nvSpPr>
          <p:cNvPr id="22" name="Picture Placeholder 11">
            <a:extLst>
              <a:ext uri="{FF2B5EF4-FFF2-40B4-BE49-F238E27FC236}">
                <a16:creationId xmlns:a16="http://schemas.microsoft.com/office/drawing/2014/main" id="{6999E94D-06D3-E341-8621-045E011C3BFB}"/>
              </a:ext>
            </a:extLst>
          </p:cNvPr>
          <p:cNvSpPr>
            <a:spLocks noGrp="1"/>
          </p:cNvSpPr>
          <p:nvPr>
            <p:ph type="pic" sz="quarter" idx="13"/>
          </p:nvPr>
        </p:nvSpPr>
        <p:spPr>
          <a:xfrm>
            <a:off x="7196547" y="-19585"/>
            <a:ext cx="5013871" cy="6893644"/>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2">
                <a:moveTo>
                  <a:pt x="1673" y="0"/>
                </a:moveTo>
                <a:lnTo>
                  <a:pt x="9963" y="8"/>
                </a:lnTo>
                <a:cubicBezTo>
                  <a:pt x="9964" y="1660"/>
                  <a:pt x="10000" y="9451"/>
                  <a:pt x="10000" y="10000"/>
                </a:cubicBezTo>
                <a:lnTo>
                  <a:pt x="2216" y="10002"/>
                </a:lnTo>
                <a:cubicBezTo>
                  <a:pt x="2330" y="9065"/>
                  <a:pt x="2232" y="8404"/>
                  <a:pt x="1382" y="6880"/>
                </a:cubicBezTo>
                <a:cubicBezTo>
                  <a:pt x="-1046" y="2494"/>
                  <a:pt x="162" y="1705"/>
                  <a:pt x="1673" y="0"/>
                </a:cubicBezTo>
                <a:close/>
              </a:path>
            </a:pathLst>
          </a:custGeom>
          <a:solidFill>
            <a:srgbClr val="B41C38"/>
          </a:solidFill>
        </p:spPr>
        <p:txBody>
          <a:bodyPr/>
          <a:lstStyle/>
          <a:p>
            <a:endParaRPr lang="es-ES_tradnl"/>
          </a:p>
        </p:txBody>
      </p:sp>
      <p:sp>
        <p:nvSpPr>
          <p:cNvPr id="2" name="Title 1">
            <a:extLst>
              <a:ext uri="{FF2B5EF4-FFF2-40B4-BE49-F238E27FC236}">
                <a16:creationId xmlns:a16="http://schemas.microsoft.com/office/drawing/2014/main" id="{23A0BFFD-E82A-DF4A-BFAD-921982BB6C31}"/>
              </a:ext>
            </a:extLst>
          </p:cNvPr>
          <p:cNvSpPr>
            <a:spLocks noGrp="1"/>
          </p:cNvSpPr>
          <p:nvPr>
            <p:ph type="ctrTitle"/>
          </p:nvPr>
        </p:nvSpPr>
        <p:spPr>
          <a:xfrm>
            <a:off x="551234" y="2075674"/>
            <a:ext cx="6219217" cy="2387600"/>
          </a:xfrm>
        </p:spPr>
        <p:txBody>
          <a:bodyPr anchor="b">
            <a:normAutofit/>
          </a:bodyPr>
          <a:lstStyle>
            <a:lvl1pPr algn="l">
              <a:defRPr sz="4800">
                <a:solidFill>
                  <a:schemeClr val="bg1"/>
                </a:solidFill>
              </a:defRPr>
            </a:lvl1pPr>
          </a:lstStyle>
          <a:p>
            <a:r>
              <a:rPr lang="en-US" dirty="0"/>
              <a:t>Click to edit Master title style</a:t>
            </a:r>
          </a:p>
        </p:txBody>
      </p:sp>
      <p:sp>
        <p:nvSpPr>
          <p:cNvPr id="3" name="Subtitle 2">
            <a:extLst>
              <a:ext uri="{FF2B5EF4-FFF2-40B4-BE49-F238E27FC236}">
                <a16:creationId xmlns:a16="http://schemas.microsoft.com/office/drawing/2014/main" id="{0CD78CC9-E261-874C-807E-F03588E264AF}"/>
              </a:ext>
            </a:extLst>
          </p:cNvPr>
          <p:cNvSpPr>
            <a:spLocks noGrp="1"/>
          </p:cNvSpPr>
          <p:nvPr>
            <p:ph type="subTitle" idx="1"/>
          </p:nvPr>
        </p:nvSpPr>
        <p:spPr>
          <a:xfrm>
            <a:off x="551234" y="4555349"/>
            <a:ext cx="6219217" cy="1655762"/>
          </a:xfrm>
        </p:spPr>
        <p:txBody>
          <a:bodyPr/>
          <a:lstStyle>
            <a:lvl1pPr marL="0" indent="0" algn="l">
              <a:buNone/>
              <a:defRPr sz="2400">
                <a:solidFill>
                  <a:schemeClr val="bg1"/>
                </a:solidFill>
              </a:defRPr>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dirty="0"/>
              <a:t>Click to edit Master subtitle style</a:t>
            </a:r>
          </a:p>
        </p:txBody>
      </p:sp>
      <p:pic>
        <p:nvPicPr>
          <p:cNvPr id="26" name="Picture 25">
            <a:extLst>
              <a:ext uri="{FF2B5EF4-FFF2-40B4-BE49-F238E27FC236}">
                <a16:creationId xmlns:a16="http://schemas.microsoft.com/office/drawing/2014/main" id="{7AD3D6B6-1BBA-EC45-B2F3-957F8F58FD51}"/>
              </a:ext>
            </a:extLst>
          </p:cNvPr>
          <p:cNvPicPr>
            <a:picLocks noChangeAspect="1"/>
          </p:cNvPicPr>
          <p:nvPr userDrawn="1"/>
        </p:nvPicPr>
        <p:blipFill>
          <a:blip r:embed="rId2"/>
          <a:stretch>
            <a:fillRect/>
          </a:stretch>
        </p:blipFill>
        <p:spPr>
          <a:xfrm>
            <a:off x="551234" y="290065"/>
            <a:ext cx="3211632" cy="1469607"/>
          </a:xfrm>
          <a:prstGeom prst="rect">
            <a:avLst/>
          </a:prstGeom>
        </p:spPr>
      </p:pic>
    </p:spTree>
    <p:extLst>
      <p:ext uri="{BB962C8B-B14F-4D97-AF65-F5344CB8AC3E}">
        <p14:creationId xmlns:p14="http://schemas.microsoft.com/office/powerpoint/2010/main" val="3392316197"/>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preserve="1" userDrawn="1">
  <p:cSld name="Sección Rojo Vivo: Título y Contenid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CE214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843111478"/>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twoObj" preserve="1">
  <p:cSld name="Sección Rojo Vivo: 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CE214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69789671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twoObj" preserve="1">
  <p:cSld name="Título y Contenido - 2 Columna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6BAE45"/>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25948569"/>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twoTxTwoObj" preserve="1">
  <p:cSld name="Sección Rojo Vivo: 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CE2142"/>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B41C3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B41C38"/>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10" name="Freeform 9">
            <a:extLst>
              <a:ext uri="{FF2B5EF4-FFF2-40B4-BE49-F238E27FC236}">
                <a16:creationId xmlns:a16="http://schemas.microsoft.com/office/drawing/2014/main" id="{97162C7F-4439-2D45-B87D-8D36AD9C71E1}"/>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Freeform 10">
            <a:extLst>
              <a:ext uri="{FF2B5EF4-FFF2-40B4-BE49-F238E27FC236}">
                <a16:creationId xmlns:a16="http://schemas.microsoft.com/office/drawing/2014/main" id="{A9A337EE-8DFE-8F4F-86AC-683E3A83AF53}"/>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048637369"/>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preserve="1" userDrawn="1">
  <p:cSld name="Sección Rojo Vivo: Título, Contenido y Fotografía">
    <p:spTree>
      <p:nvGrpSpPr>
        <p:cNvPr id="1" name=""/>
        <p:cNvGrpSpPr/>
        <p:nvPr/>
      </p:nvGrpSpPr>
      <p:grpSpPr>
        <a:xfrm>
          <a:off x="0" y="0"/>
          <a:ext cx="0" cy="0"/>
          <a:chOff x="0" y="0"/>
          <a:chExt cx="0" cy="0"/>
        </a:xfrm>
      </p:grpSpPr>
      <p:sp>
        <p:nvSpPr>
          <p:cNvPr id="17" name="Freeform 16">
            <a:extLst>
              <a:ext uri="{FF2B5EF4-FFF2-40B4-BE49-F238E27FC236}">
                <a16:creationId xmlns:a16="http://schemas.microsoft.com/office/drawing/2014/main" id="{B27D48FB-F0D9-884F-815F-2E4F33398619}"/>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CE2142"/>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Picture Placeholder 11">
            <a:extLst>
              <a:ext uri="{FF2B5EF4-FFF2-40B4-BE49-F238E27FC236}">
                <a16:creationId xmlns:a16="http://schemas.microsoft.com/office/drawing/2014/main" id="{DC642E9E-CD96-6C4B-BCBB-3664A2E7A9C9}"/>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endParaRPr lang="es-ES_tradnl" dirty="0"/>
          </a:p>
        </p:txBody>
      </p:sp>
    </p:spTree>
    <p:extLst>
      <p:ext uri="{BB962C8B-B14F-4D97-AF65-F5344CB8AC3E}">
        <p14:creationId xmlns:p14="http://schemas.microsoft.com/office/powerpoint/2010/main" val="2545075805"/>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titleOnly" preserve="1">
  <p:cSld name="Sección Rojo Vivo: Título">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EEFB3C8-FC8C-8B4C-84DC-2F6E066F020A}"/>
              </a:ext>
            </a:extLst>
          </p:cNvPr>
          <p:cNvSpPr>
            <a:spLocks noGrp="1"/>
          </p:cNvSpPr>
          <p:nvPr>
            <p:ph type="title"/>
          </p:nvPr>
        </p:nvSpPr>
        <p:spPr/>
        <p:txBody>
          <a:bodyPr/>
          <a:lstStyle>
            <a:lvl1pPr>
              <a:defRPr>
                <a:solidFill>
                  <a:srgbClr val="B41C38"/>
                </a:solidFill>
              </a:defRPr>
            </a:lvl1pPr>
          </a:lstStyle>
          <a:p>
            <a:r>
              <a:rPr lang="en-US" dirty="0"/>
              <a:t>Click to edit Master title style</a:t>
            </a:r>
          </a:p>
        </p:txBody>
      </p:sp>
      <p:sp>
        <p:nvSpPr>
          <p:cNvPr id="6" name="Freeform 5">
            <a:extLst>
              <a:ext uri="{FF2B5EF4-FFF2-40B4-BE49-F238E27FC236}">
                <a16:creationId xmlns:a16="http://schemas.microsoft.com/office/drawing/2014/main" id="{052B9C77-6EDD-F845-A58D-0DB07474792E}"/>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Freeform 6">
            <a:extLst>
              <a:ext uri="{FF2B5EF4-FFF2-40B4-BE49-F238E27FC236}">
                <a16:creationId xmlns:a16="http://schemas.microsoft.com/office/drawing/2014/main" id="{DD60E140-D82D-1F4D-B814-D81EC93F5D7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4178170262"/>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preserve="1" userDrawn="1">
  <p:cSld name="Sección Rojo Vivo: Fotografía Completa">
    <p:spTree>
      <p:nvGrpSpPr>
        <p:cNvPr id="1" name=""/>
        <p:cNvGrpSpPr/>
        <p:nvPr/>
      </p:nvGrpSpPr>
      <p:grpSpPr>
        <a:xfrm>
          <a:off x="0" y="0"/>
          <a:ext cx="0" cy="0"/>
          <a:chOff x="0" y="0"/>
          <a:chExt cx="0" cy="0"/>
        </a:xfrm>
      </p:grpSpPr>
      <p:sp>
        <p:nvSpPr>
          <p:cNvPr id="14" name="Picture Placeholder 13">
            <a:extLst>
              <a:ext uri="{FF2B5EF4-FFF2-40B4-BE49-F238E27FC236}">
                <a16:creationId xmlns:a16="http://schemas.microsoft.com/office/drawing/2014/main" id="{C35ED1CA-32D7-6543-922D-0C4F67C8C426}"/>
              </a:ext>
            </a:extLst>
          </p:cNvPr>
          <p:cNvSpPr>
            <a:spLocks noGrp="1"/>
          </p:cNvSpPr>
          <p:nvPr>
            <p:ph type="pic" sz="quarter" idx="10"/>
          </p:nvPr>
        </p:nvSpPr>
        <p:spPr>
          <a:xfrm>
            <a:off x="-12700" y="0"/>
            <a:ext cx="12204700" cy="6858000"/>
          </a:xfrm>
        </p:spPr>
        <p:txBody>
          <a:bodyPr/>
          <a:lstStyle/>
          <a:p>
            <a:endParaRPr lang="es-ES_tradnl"/>
          </a:p>
        </p:txBody>
      </p:sp>
      <p:sp>
        <p:nvSpPr>
          <p:cNvPr id="12" name="Freeform 11">
            <a:extLst>
              <a:ext uri="{FF2B5EF4-FFF2-40B4-BE49-F238E27FC236}">
                <a16:creationId xmlns:a16="http://schemas.microsoft.com/office/drawing/2014/main" id="{17D13E50-AA43-3645-82B4-ACBD65A01A6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1" name="Freeform 10">
            <a:extLst>
              <a:ext uri="{FF2B5EF4-FFF2-40B4-BE49-F238E27FC236}">
                <a16:creationId xmlns:a16="http://schemas.microsoft.com/office/drawing/2014/main" id="{C571C5A2-48B6-674A-8715-E055C8505C98}"/>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CE214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12151512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TxTwoObj" preserve="1">
  <p:cSld name="Título y Contenido - 2 Subtítulos">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5B6D725-8808-ED48-9697-9E9AF6F006E8}"/>
              </a:ext>
            </a:extLst>
          </p:cNvPr>
          <p:cNvSpPr>
            <a:spLocks noGrp="1"/>
          </p:cNvSpPr>
          <p:nvPr>
            <p:ph type="title"/>
          </p:nvPr>
        </p:nvSpPr>
        <p:spPr>
          <a:xfrm>
            <a:off x="839788" y="365125"/>
            <a:ext cx="10515600" cy="1325563"/>
          </a:xfrm>
        </p:spPr>
        <p:txBody>
          <a:bodyPr/>
          <a:lstStyle>
            <a:lvl1pPr>
              <a:defRPr>
                <a:solidFill>
                  <a:srgbClr val="6BAE45"/>
                </a:solidFill>
              </a:defRPr>
            </a:lvl1p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9311FED8-8D38-494B-9D67-00424FB1CC4F}"/>
              </a:ext>
            </a:extLst>
          </p:cNvPr>
          <p:cNvSpPr>
            <a:spLocks noGrp="1"/>
          </p:cNvSpPr>
          <p:nvPr>
            <p:ph type="body" idx="1"/>
          </p:nvPr>
        </p:nvSpPr>
        <p:spPr>
          <a:xfrm>
            <a:off x="839788" y="1681163"/>
            <a:ext cx="5157787"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a:extLst>
              <a:ext uri="{FF2B5EF4-FFF2-40B4-BE49-F238E27FC236}">
                <a16:creationId xmlns:a16="http://schemas.microsoft.com/office/drawing/2014/main" id="{1A9FD050-8171-6442-A10E-81E136EF84A9}"/>
              </a:ext>
            </a:extLst>
          </p:cNvPr>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313B2A0F-BCB8-F449-A397-0123A6AA24D7}"/>
              </a:ext>
            </a:extLst>
          </p:cNvPr>
          <p:cNvSpPr>
            <a:spLocks noGrp="1"/>
          </p:cNvSpPr>
          <p:nvPr>
            <p:ph type="body" sz="quarter" idx="3"/>
          </p:nvPr>
        </p:nvSpPr>
        <p:spPr>
          <a:xfrm>
            <a:off x="6172200" y="1681163"/>
            <a:ext cx="5183188" cy="823912"/>
          </a:xfrm>
        </p:spPr>
        <p:txBody>
          <a:bodyPr anchor="b"/>
          <a:lstStyle>
            <a:lvl1pPr marL="0" indent="0">
              <a:buNone/>
              <a:defRPr sz="2400" b="1">
                <a:solidFill>
                  <a:srgbClr val="4279BB"/>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a:extLst>
              <a:ext uri="{FF2B5EF4-FFF2-40B4-BE49-F238E27FC236}">
                <a16:creationId xmlns:a16="http://schemas.microsoft.com/office/drawing/2014/main" id="{0BD9CB4F-77C1-4B4C-9786-F3A91EEA8A21}"/>
              </a:ext>
            </a:extLst>
          </p:cNvPr>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9" name="Freeform 8">
            <a:extLst>
              <a:ext uri="{FF2B5EF4-FFF2-40B4-BE49-F238E27FC236}">
                <a16:creationId xmlns:a16="http://schemas.microsoft.com/office/drawing/2014/main" id="{F229CF89-CFA5-B847-9D67-FD5BF2EA0619}"/>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12" name="Freeform 11">
            <a:extLst>
              <a:ext uri="{FF2B5EF4-FFF2-40B4-BE49-F238E27FC236}">
                <a16:creationId xmlns:a16="http://schemas.microsoft.com/office/drawing/2014/main" id="{DAE39FE0-18D8-E344-AE64-9E904E4024A2}"/>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332976662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Título, Contenido y Fotografía">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5BBF1B-53F4-7E47-AEEB-3031FA4E321C}"/>
              </a:ext>
            </a:extLst>
          </p:cNvPr>
          <p:cNvSpPr>
            <a:spLocks noGrp="1"/>
          </p:cNvSpPr>
          <p:nvPr>
            <p:ph type="title"/>
          </p:nvPr>
        </p:nvSpPr>
        <p:spPr>
          <a:xfrm>
            <a:off x="838201" y="365125"/>
            <a:ext cx="6034088" cy="1325563"/>
          </a:xfrm>
        </p:spPr>
        <p:txBody>
          <a:bodyPr/>
          <a:lstStyle>
            <a:lvl1pPr>
              <a:defRPr>
                <a:solidFill>
                  <a:srgbClr val="6BAE45"/>
                </a:solidFill>
              </a:defRPr>
            </a:lvl1pPr>
          </a:lstStyle>
          <a:p>
            <a:r>
              <a:rPr lang="en-US"/>
              <a:t>Click to edit Master title style</a:t>
            </a:r>
            <a:endParaRPr lang="en-US" dirty="0"/>
          </a:p>
        </p:txBody>
      </p:sp>
      <p:sp>
        <p:nvSpPr>
          <p:cNvPr id="3" name="Content Placeholder 2">
            <a:extLst>
              <a:ext uri="{FF2B5EF4-FFF2-40B4-BE49-F238E27FC236}">
                <a16:creationId xmlns:a16="http://schemas.microsoft.com/office/drawing/2014/main" id="{239DD4CA-775D-2845-82D8-4FD3A62FD47F}"/>
              </a:ext>
            </a:extLst>
          </p:cNvPr>
          <p:cNvSpPr>
            <a:spLocks noGrp="1"/>
          </p:cNvSpPr>
          <p:nvPr>
            <p:ph idx="1"/>
          </p:nvPr>
        </p:nvSpPr>
        <p:spPr>
          <a:xfrm>
            <a:off x="838200" y="1825625"/>
            <a:ext cx="6034088"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19" name="Freeform 18">
            <a:extLst>
              <a:ext uri="{FF2B5EF4-FFF2-40B4-BE49-F238E27FC236}">
                <a16:creationId xmlns:a16="http://schemas.microsoft.com/office/drawing/2014/main" id="{808AFBE7-0F6B-E54D-A0BB-A47BD0D0071D}"/>
              </a:ext>
            </a:extLst>
          </p:cNvPr>
          <p:cNvSpPr/>
          <p:nvPr userDrawn="1"/>
        </p:nvSpPr>
        <p:spPr>
          <a:xfrm>
            <a:off x="7144686" y="-56271"/>
            <a:ext cx="5122342" cy="7005711"/>
          </a:xfrm>
          <a:custGeom>
            <a:avLst/>
            <a:gdLst>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311191 w 1066464"/>
              <a:gd name="connsiteY5" fmla="*/ 0 h 6991643"/>
              <a:gd name="connsiteX0" fmla="*/ 311191 w 1066464"/>
              <a:gd name="connsiteY0" fmla="*/ 0 h 6991643"/>
              <a:gd name="connsiteX1" fmla="*/ 29837 w 1066464"/>
              <a:gd name="connsiteY1" fmla="*/ 2630659 h 6991643"/>
              <a:gd name="connsiteX2" fmla="*/ 944237 w 1066464"/>
              <a:gd name="connsiteY2" fmla="*/ 6020973 h 6991643"/>
              <a:gd name="connsiteX3" fmla="*/ 1056779 w 1066464"/>
              <a:gd name="connsiteY3" fmla="*/ 6991643 h 6991643"/>
              <a:gd name="connsiteX4" fmla="*/ 1056779 w 1066464"/>
              <a:gd name="connsiteY4" fmla="*/ 6991643 h 6991643"/>
              <a:gd name="connsiteX5" fmla="*/ 859831 w 1066464"/>
              <a:gd name="connsiteY5" fmla="*/ 5359791 h 6991643"/>
              <a:gd name="connsiteX6" fmla="*/ 311191 w 1066464"/>
              <a:gd name="connsiteY6" fmla="*/ 0 h 6991643"/>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311191 w 5122342"/>
              <a:gd name="connsiteY6"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1521012 w 5122342"/>
              <a:gd name="connsiteY6" fmla="*/ 1758462 h 7005711"/>
              <a:gd name="connsiteX7" fmla="*/ 311191 w 5122342"/>
              <a:gd name="connsiteY7" fmla="*/ 0 h 7005711"/>
              <a:gd name="connsiteX0" fmla="*/ 311191 w 5122342"/>
              <a:gd name="connsiteY0" fmla="*/ 0 h 7005711"/>
              <a:gd name="connsiteX1" fmla="*/ 29837 w 5122342"/>
              <a:gd name="connsiteY1" fmla="*/ 2630659 h 7005711"/>
              <a:gd name="connsiteX2" fmla="*/ 944237 w 5122342"/>
              <a:gd name="connsiteY2" fmla="*/ 6020973 h 7005711"/>
              <a:gd name="connsiteX3" fmla="*/ 1056779 w 5122342"/>
              <a:gd name="connsiteY3" fmla="*/ 6991643 h 7005711"/>
              <a:gd name="connsiteX4" fmla="*/ 1056779 w 5122342"/>
              <a:gd name="connsiteY4" fmla="*/ 6991643 h 7005711"/>
              <a:gd name="connsiteX5" fmla="*/ 5122342 w 5122342"/>
              <a:gd name="connsiteY5" fmla="*/ 7005711 h 7005711"/>
              <a:gd name="connsiteX6" fmla="*/ 5108274 w 5122342"/>
              <a:gd name="connsiteY6" fmla="*/ 14069 h 7005711"/>
              <a:gd name="connsiteX7" fmla="*/ 311191 w 5122342"/>
              <a:gd name="connsiteY7" fmla="*/ 0 h 7005711"/>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5122342" h="7005711">
                <a:moveTo>
                  <a:pt x="311191" y="0"/>
                </a:moveTo>
                <a:cubicBezTo>
                  <a:pt x="117760" y="813582"/>
                  <a:pt x="-75671" y="1627164"/>
                  <a:pt x="29837" y="2630659"/>
                </a:cubicBezTo>
                <a:cubicBezTo>
                  <a:pt x="135345" y="3634154"/>
                  <a:pt x="773080" y="5294142"/>
                  <a:pt x="944237" y="6020973"/>
                </a:cubicBezTo>
                <a:cubicBezTo>
                  <a:pt x="1115394" y="6747804"/>
                  <a:pt x="1056779" y="6991643"/>
                  <a:pt x="1056779" y="6991643"/>
                </a:cubicBezTo>
                <a:lnTo>
                  <a:pt x="1056779" y="6991643"/>
                </a:lnTo>
                <a:lnTo>
                  <a:pt x="5122342" y="7005711"/>
                </a:lnTo>
                <a:cubicBezTo>
                  <a:pt x="5117653" y="4675164"/>
                  <a:pt x="5112963" y="2344616"/>
                  <a:pt x="5108274" y="14069"/>
                </a:cubicBezTo>
                <a:lnTo>
                  <a:pt x="311191" y="0"/>
                </a:ln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0" name="Picture Placeholder 11">
            <a:extLst>
              <a:ext uri="{FF2B5EF4-FFF2-40B4-BE49-F238E27FC236}">
                <a16:creationId xmlns:a16="http://schemas.microsoft.com/office/drawing/2014/main" id="{B452125D-FD17-A241-ACCE-4E5ADC0F9211}"/>
              </a:ext>
            </a:extLst>
          </p:cNvPr>
          <p:cNvSpPr>
            <a:spLocks noGrp="1"/>
          </p:cNvSpPr>
          <p:nvPr>
            <p:ph type="pic" sz="quarter" idx="13"/>
          </p:nvPr>
        </p:nvSpPr>
        <p:spPr>
          <a:xfrm>
            <a:off x="7198921" y="-3446"/>
            <a:ext cx="5013871" cy="6897090"/>
          </a:xfrm>
          <a:custGeom>
            <a:avLst/>
            <a:gdLst>
              <a:gd name="connsiteX0" fmla="*/ 0 w 10000"/>
              <a:gd name="connsiteY0" fmla="*/ 1000 h 10000"/>
              <a:gd name="connsiteX1" fmla="*/ 2500 w 10000"/>
              <a:gd name="connsiteY1" fmla="*/ 2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0 w 10000"/>
              <a:gd name="connsiteY9" fmla="*/ 9000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5000 w 10000"/>
              <a:gd name="connsiteY7" fmla="*/ 9000 h 10000"/>
              <a:gd name="connsiteX8" fmla="*/ 2500 w 10000"/>
              <a:gd name="connsiteY8" fmla="*/ 10000 h 10000"/>
              <a:gd name="connsiteX9" fmla="*/ 1918 w 10000"/>
              <a:gd name="connsiteY9" fmla="*/ 8062 h 10000"/>
              <a:gd name="connsiteX10" fmla="*/ 0 w 10000"/>
              <a:gd name="connsiteY10" fmla="*/ 1000 h 10000"/>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10000 w 10000"/>
              <a:gd name="connsiteY5" fmla="*/ 9000 h 10000"/>
              <a:gd name="connsiteX6" fmla="*/ 7500 w 10000"/>
              <a:gd name="connsiteY6" fmla="*/ 8000 h 10000"/>
              <a:gd name="connsiteX7" fmla="*/ 2500 w 10000"/>
              <a:gd name="connsiteY7" fmla="*/ 10000 h 10000"/>
              <a:gd name="connsiteX8" fmla="*/ 1918 w 10000"/>
              <a:gd name="connsiteY8" fmla="*/ 8062 h 10000"/>
              <a:gd name="connsiteX9" fmla="*/ 0 w 10000"/>
              <a:gd name="connsiteY9" fmla="*/ 1000 h 10000"/>
              <a:gd name="connsiteX0" fmla="*/ 0 w 10000"/>
              <a:gd name="connsiteY0" fmla="*/ 1000 h 10147"/>
              <a:gd name="connsiteX1" fmla="*/ 2214 w 10000"/>
              <a:gd name="connsiteY1" fmla="*/ 1000 h 10147"/>
              <a:gd name="connsiteX2" fmla="*/ 5000 w 10000"/>
              <a:gd name="connsiteY2" fmla="*/ 1000 h 10147"/>
              <a:gd name="connsiteX3" fmla="*/ 7500 w 10000"/>
              <a:gd name="connsiteY3" fmla="*/ 0 h 10147"/>
              <a:gd name="connsiteX4" fmla="*/ 10000 w 10000"/>
              <a:gd name="connsiteY4" fmla="*/ 1000 h 10147"/>
              <a:gd name="connsiteX5" fmla="*/ 10000 w 10000"/>
              <a:gd name="connsiteY5" fmla="*/ 9000 h 10147"/>
              <a:gd name="connsiteX6" fmla="*/ 2500 w 10000"/>
              <a:gd name="connsiteY6" fmla="*/ 10000 h 10147"/>
              <a:gd name="connsiteX7" fmla="*/ 1918 w 10000"/>
              <a:gd name="connsiteY7" fmla="*/ 8062 h 10147"/>
              <a:gd name="connsiteX8" fmla="*/ 0 w 10000"/>
              <a:gd name="connsiteY8" fmla="*/ 1000 h 10147"/>
              <a:gd name="connsiteX0" fmla="*/ 0 w 10000"/>
              <a:gd name="connsiteY0" fmla="*/ 1000 h 10000"/>
              <a:gd name="connsiteX1" fmla="*/ 2214 w 10000"/>
              <a:gd name="connsiteY1" fmla="*/ 1000 h 10000"/>
              <a:gd name="connsiteX2" fmla="*/ 5000 w 10000"/>
              <a:gd name="connsiteY2" fmla="*/ 1000 h 10000"/>
              <a:gd name="connsiteX3" fmla="*/ 7500 w 10000"/>
              <a:gd name="connsiteY3" fmla="*/ 0 h 10000"/>
              <a:gd name="connsiteX4" fmla="*/ 10000 w 10000"/>
              <a:gd name="connsiteY4" fmla="*/ 1000 h 10000"/>
              <a:gd name="connsiteX5" fmla="*/ 2500 w 10000"/>
              <a:gd name="connsiteY5" fmla="*/ 10000 h 10000"/>
              <a:gd name="connsiteX6" fmla="*/ 1918 w 10000"/>
              <a:gd name="connsiteY6" fmla="*/ 8062 h 10000"/>
              <a:gd name="connsiteX7" fmla="*/ 0 w 10000"/>
              <a:gd name="connsiteY7" fmla="*/ 1000 h 10000"/>
              <a:gd name="connsiteX0" fmla="*/ 0 w 10000"/>
              <a:gd name="connsiteY0" fmla="*/ 1494 h 10494"/>
              <a:gd name="connsiteX1" fmla="*/ 2214 w 10000"/>
              <a:gd name="connsiteY1" fmla="*/ 1494 h 10494"/>
              <a:gd name="connsiteX2" fmla="*/ 5000 w 10000"/>
              <a:gd name="connsiteY2" fmla="*/ 1494 h 10494"/>
              <a:gd name="connsiteX3" fmla="*/ 7500 w 10000"/>
              <a:gd name="connsiteY3" fmla="*/ 494 h 10494"/>
              <a:gd name="connsiteX4" fmla="*/ 10000 w 10000"/>
              <a:gd name="connsiteY4" fmla="*/ 10411 h 10494"/>
              <a:gd name="connsiteX5" fmla="*/ 2500 w 10000"/>
              <a:gd name="connsiteY5" fmla="*/ 10494 h 10494"/>
              <a:gd name="connsiteX6" fmla="*/ 1918 w 10000"/>
              <a:gd name="connsiteY6" fmla="*/ 8556 h 10494"/>
              <a:gd name="connsiteX7" fmla="*/ 0 w 10000"/>
              <a:gd name="connsiteY7" fmla="*/ 1494 h 10494"/>
              <a:gd name="connsiteX0" fmla="*/ 0 w 9971"/>
              <a:gd name="connsiteY0" fmla="*/ 1503 h 10545"/>
              <a:gd name="connsiteX1" fmla="*/ 2214 w 9971"/>
              <a:gd name="connsiteY1" fmla="*/ 1503 h 10545"/>
              <a:gd name="connsiteX2" fmla="*/ 5000 w 9971"/>
              <a:gd name="connsiteY2" fmla="*/ 1503 h 10545"/>
              <a:gd name="connsiteX3" fmla="*/ 7500 w 9971"/>
              <a:gd name="connsiteY3" fmla="*/ 503 h 10545"/>
              <a:gd name="connsiteX4" fmla="*/ 9971 w 9971"/>
              <a:gd name="connsiteY4" fmla="*/ 10545 h 10545"/>
              <a:gd name="connsiteX5" fmla="*/ 2500 w 9971"/>
              <a:gd name="connsiteY5" fmla="*/ 10503 h 10545"/>
              <a:gd name="connsiteX6" fmla="*/ 1918 w 9971"/>
              <a:gd name="connsiteY6" fmla="*/ 8565 h 10545"/>
              <a:gd name="connsiteX7" fmla="*/ 0 w 9971"/>
              <a:gd name="connsiteY7" fmla="*/ 1503 h 10545"/>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59"/>
              <a:gd name="connsiteX1" fmla="*/ 2220 w 10000"/>
              <a:gd name="connsiteY1" fmla="*/ 1425 h 10059"/>
              <a:gd name="connsiteX2" fmla="*/ 5015 w 10000"/>
              <a:gd name="connsiteY2" fmla="*/ 1425 h 10059"/>
              <a:gd name="connsiteX3" fmla="*/ 7522 w 10000"/>
              <a:gd name="connsiteY3" fmla="*/ 477 h 10059"/>
              <a:gd name="connsiteX4" fmla="*/ 10000 w 10000"/>
              <a:gd name="connsiteY4" fmla="*/ 10000 h 10059"/>
              <a:gd name="connsiteX5" fmla="*/ 2450 w 10000"/>
              <a:gd name="connsiteY5" fmla="*/ 10059 h 10059"/>
              <a:gd name="connsiteX6" fmla="*/ 1924 w 10000"/>
              <a:gd name="connsiteY6" fmla="*/ 8122 h 10059"/>
              <a:gd name="connsiteX7" fmla="*/ 0 w 10000"/>
              <a:gd name="connsiteY7" fmla="*/ 1425 h 10059"/>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36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924 w 10000"/>
              <a:gd name="connsiteY6" fmla="*/ 8122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2220 w 10000"/>
              <a:gd name="connsiteY1" fmla="*/ 1425 h 10000"/>
              <a:gd name="connsiteX2" fmla="*/ 5015 w 10000"/>
              <a:gd name="connsiteY2" fmla="*/ 1425 h 10000"/>
              <a:gd name="connsiteX3" fmla="*/ 7522 w 10000"/>
              <a:gd name="connsiteY3" fmla="*/ 477 h 10000"/>
              <a:gd name="connsiteX4" fmla="*/ 10000 w 10000"/>
              <a:gd name="connsiteY4" fmla="*/ 10000 h 10000"/>
              <a:gd name="connsiteX5" fmla="*/ 2270 w 10000"/>
              <a:gd name="connsiteY5" fmla="*/ 9982 h 10000"/>
              <a:gd name="connsiteX6" fmla="*/ 1409 w 10000"/>
              <a:gd name="connsiteY6" fmla="*/ 6996 h 10000"/>
              <a:gd name="connsiteX7" fmla="*/ 0 w 10000"/>
              <a:gd name="connsiteY7" fmla="*/ 1425 h 10000"/>
              <a:gd name="connsiteX0" fmla="*/ 0 w 10000"/>
              <a:gd name="connsiteY0" fmla="*/ 1425 h 10000"/>
              <a:gd name="connsiteX1" fmla="*/ 5015 w 10000"/>
              <a:gd name="connsiteY1" fmla="*/ 1425 h 10000"/>
              <a:gd name="connsiteX2" fmla="*/ 7522 w 10000"/>
              <a:gd name="connsiteY2" fmla="*/ 477 h 10000"/>
              <a:gd name="connsiteX3" fmla="*/ 10000 w 10000"/>
              <a:gd name="connsiteY3" fmla="*/ 10000 h 10000"/>
              <a:gd name="connsiteX4" fmla="*/ 2270 w 10000"/>
              <a:gd name="connsiteY4" fmla="*/ 9982 h 10000"/>
              <a:gd name="connsiteX5" fmla="*/ 1409 w 10000"/>
              <a:gd name="connsiteY5" fmla="*/ 6996 h 10000"/>
              <a:gd name="connsiteX6" fmla="*/ 0 w 10000"/>
              <a:gd name="connsiteY6" fmla="*/ 1425 h 10000"/>
              <a:gd name="connsiteX0" fmla="*/ 0 w 10000"/>
              <a:gd name="connsiteY0" fmla="*/ 1580 h 10155"/>
              <a:gd name="connsiteX1" fmla="*/ 7522 w 10000"/>
              <a:gd name="connsiteY1" fmla="*/ 632 h 10155"/>
              <a:gd name="connsiteX2" fmla="*/ 10000 w 10000"/>
              <a:gd name="connsiteY2" fmla="*/ 10155 h 10155"/>
              <a:gd name="connsiteX3" fmla="*/ 2270 w 10000"/>
              <a:gd name="connsiteY3" fmla="*/ 10137 h 10155"/>
              <a:gd name="connsiteX4" fmla="*/ 1409 w 10000"/>
              <a:gd name="connsiteY4" fmla="*/ 7151 h 10155"/>
              <a:gd name="connsiteX5" fmla="*/ 0 w 10000"/>
              <a:gd name="connsiteY5" fmla="*/ 1580 h 10155"/>
              <a:gd name="connsiteX0" fmla="*/ 1159 w 9501"/>
              <a:gd name="connsiteY0" fmla="*/ 1007 h 10538"/>
              <a:gd name="connsiteX1" fmla="*/ 7023 w 9501"/>
              <a:gd name="connsiteY1" fmla="*/ 1015 h 10538"/>
              <a:gd name="connsiteX2" fmla="*/ 9501 w 9501"/>
              <a:gd name="connsiteY2" fmla="*/ 10538 h 10538"/>
              <a:gd name="connsiteX3" fmla="*/ 1771 w 9501"/>
              <a:gd name="connsiteY3" fmla="*/ 10520 h 10538"/>
              <a:gd name="connsiteX4" fmla="*/ 910 w 9501"/>
              <a:gd name="connsiteY4" fmla="*/ 7534 h 10538"/>
              <a:gd name="connsiteX5" fmla="*/ 1159 w 9501"/>
              <a:gd name="connsiteY5" fmla="*/ 1007 h 10538"/>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956 h 10000"/>
              <a:gd name="connsiteX1" fmla="*/ 7918 w 10526"/>
              <a:gd name="connsiteY1" fmla="*/ 963 h 10000"/>
              <a:gd name="connsiteX2" fmla="*/ 10526 w 10526"/>
              <a:gd name="connsiteY2" fmla="*/ 10000 h 10000"/>
              <a:gd name="connsiteX3" fmla="*/ 2390 w 10526"/>
              <a:gd name="connsiteY3" fmla="*/ 9983 h 10000"/>
              <a:gd name="connsiteX4" fmla="*/ 1484 w 10526"/>
              <a:gd name="connsiteY4" fmla="*/ 7149 h 10000"/>
              <a:gd name="connsiteX5" fmla="*/ 1746 w 10526"/>
              <a:gd name="connsiteY5" fmla="*/ 956 h 10000"/>
              <a:gd name="connsiteX0" fmla="*/ 1746 w 10526"/>
              <a:gd name="connsiteY0" fmla="*/ 645 h 9689"/>
              <a:gd name="connsiteX1" fmla="*/ 7918 w 10526"/>
              <a:gd name="connsiteY1" fmla="*/ 652 h 9689"/>
              <a:gd name="connsiteX2" fmla="*/ 10526 w 10526"/>
              <a:gd name="connsiteY2" fmla="*/ 9689 h 9689"/>
              <a:gd name="connsiteX3" fmla="*/ 2390 w 10526"/>
              <a:gd name="connsiteY3" fmla="*/ 9672 h 9689"/>
              <a:gd name="connsiteX4" fmla="*/ 1484 w 10526"/>
              <a:gd name="connsiteY4" fmla="*/ 6838 h 9689"/>
              <a:gd name="connsiteX5" fmla="*/ 1746 w 10526"/>
              <a:gd name="connsiteY5" fmla="*/ 645 h 9689"/>
              <a:gd name="connsiteX0" fmla="*/ 1659 w 10000"/>
              <a:gd name="connsiteY0" fmla="*/ 665 h 9999"/>
              <a:gd name="connsiteX1" fmla="*/ 7522 w 10000"/>
              <a:gd name="connsiteY1" fmla="*/ 672 h 9999"/>
              <a:gd name="connsiteX2" fmla="*/ 10000 w 10000"/>
              <a:gd name="connsiteY2" fmla="*/ 9999 h 9999"/>
              <a:gd name="connsiteX3" fmla="*/ 2271 w 10000"/>
              <a:gd name="connsiteY3" fmla="*/ 9981 h 9999"/>
              <a:gd name="connsiteX4" fmla="*/ 1410 w 10000"/>
              <a:gd name="connsiteY4" fmla="*/ 7056 h 9999"/>
              <a:gd name="connsiteX5" fmla="*/ 1659 w 10000"/>
              <a:gd name="connsiteY5" fmla="*/ 665 h 9999"/>
              <a:gd name="connsiteX0" fmla="*/ 1659 w 10692"/>
              <a:gd name="connsiteY0" fmla="*/ 609 h 9944"/>
              <a:gd name="connsiteX1" fmla="*/ 10099 w 10692"/>
              <a:gd name="connsiteY1" fmla="*/ 692 h 9944"/>
              <a:gd name="connsiteX2" fmla="*/ 10000 w 10692"/>
              <a:gd name="connsiteY2" fmla="*/ 9944 h 9944"/>
              <a:gd name="connsiteX3" fmla="*/ 2271 w 10692"/>
              <a:gd name="connsiteY3" fmla="*/ 9926 h 9944"/>
              <a:gd name="connsiteX4" fmla="*/ 1410 w 10692"/>
              <a:gd name="connsiteY4" fmla="*/ 7001 h 9944"/>
              <a:gd name="connsiteX5" fmla="*/ 1659 w 10692"/>
              <a:gd name="connsiteY5" fmla="*/ 609 h 9944"/>
              <a:gd name="connsiteX0" fmla="*/ 1552 w 9999"/>
              <a:gd name="connsiteY0" fmla="*/ 0 h 9388"/>
              <a:gd name="connsiteX1" fmla="*/ 9445 w 9999"/>
              <a:gd name="connsiteY1" fmla="*/ 84 h 9388"/>
              <a:gd name="connsiteX2" fmla="*/ 9353 w 9999"/>
              <a:gd name="connsiteY2" fmla="*/ 9388 h 9388"/>
              <a:gd name="connsiteX3" fmla="*/ 2124 w 9999"/>
              <a:gd name="connsiteY3" fmla="*/ 9370 h 9388"/>
              <a:gd name="connsiteX4" fmla="*/ 1319 w 9999"/>
              <a:gd name="connsiteY4" fmla="*/ 6428 h 9388"/>
              <a:gd name="connsiteX5" fmla="*/ 1552 w 9999"/>
              <a:gd name="connsiteY5" fmla="*/ 0 h 9388"/>
              <a:gd name="connsiteX0" fmla="*/ 1552 w 9446"/>
              <a:gd name="connsiteY0" fmla="*/ 0 h 10000"/>
              <a:gd name="connsiteX1" fmla="*/ 9446 w 9446"/>
              <a:gd name="connsiteY1" fmla="*/ 89 h 10000"/>
              <a:gd name="connsiteX2" fmla="*/ 9354 w 9446"/>
              <a:gd name="connsiteY2" fmla="*/ 10000 h 10000"/>
              <a:gd name="connsiteX3" fmla="*/ 2124 w 9446"/>
              <a:gd name="connsiteY3" fmla="*/ 9981 h 10000"/>
              <a:gd name="connsiteX4" fmla="*/ 1319 w 9446"/>
              <a:gd name="connsiteY4" fmla="*/ 6847 h 10000"/>
              <a:gd name="connsiteX5" fmla="*/ 1552 w 9446"/>
              <a:gd name="connsiteY5" fmla="*/ 0 h 10000"/>
              <a:gd name="connsiteX0" fmla="*/ 1643 w 9956"/>
              <a:gd name="connsiteY0" fmla="*/ 24 h 10024"/>
              <a:gd name="connsiteX1" fmla="*/ 9956 w 9956"/>
              <a:gd name="connsiteY1" fmla="*/ 0 h 10024"/>
              <a:gd name="connsiteX2" fmla="*/ 9903 w 9956"/>
              <a:gd name="connsiteY2" fmla="*/ 10024 h 10024"/>
              <a:gd name="connsiteX3" fmla="*/ 2249 w 9956"/>
              <a:gd name="connsiteY3" fmla="*/ 10005 h 10024"/>
              <a:gd name="connsiteX4" fmla="*/ 1396 w 9956"/>
              <a:gd name="connsiteY4" fmla="*/ 6871 h 10024"/>
              <a:gd name="connsiteX5" fmla="*/ 1643 w 9956"/>
              <a:gd name="connsiteY5" fmla="*/ 24 h 10024"/>
              <a:gd name="connsiteX0" fmla="*/ 1650 w 10000"/>
              <a:gd name="connsiteY0" fmla="*/ 24 h 10000"/>
              <a:gd name="connsiteX1" fmla="*/ 10000 w 10000"/>
              <a:gd name="connsiteY1" fmla="*/ 0 h 10000"/>
              <a:gd name="connsiteX2" fmla="*/ 9947 w 10000"/>
              <a:gd name="connsiteY2" fmla="*/ 10000 h 10000"/>
              <a:gd name="connsiteX3" fmla="*/ 2259 w 10000"/>
              <a:gd name="connsiteY3" fmla="*/ 9981 h 10000"/>
              <a:gd name="connsiteX4" fmla="*/ 1402 w 10000"/>
              <a:gd name="connsiteY4" fmla="*/ 6855 h 10000"/>
              <a:gd name="connsiteX5" fmla="*/ 1650 w 10000"/>
              <a:gd name="connsiteY5" fmla="*/ 24 h 10000"/>
              <a:gd name="connsiteX0" fmla="*/ 1707 w 9968"/>
              <a:gd name="connsiteY0" fmla="*/ 0 h 10234"/>
              <a:gd name="connsiteX1" fmla="*/ 9968 w 9968"/>
              <a:gd name="connsiteY1" fmla="*/ 234 h 10234"/>
              <a:gd name="connsiteX2" fmla="*/ 9915 w 9968"/>
              <a:gd name="connsiteY2" fmla="*/ 10234 h 10234"/>
              <a:gd name="connsiteX3" fmla="*/ 2227 w 9968"/>
              <a:gd name="connsiteY3" fmla="*/ 10215 h 10234"/>
              <a:gd name="connsiteX4" fmla="*/ 1370 w 9968"/>
              <a:gd name="connsiteY4" fmla="*/ 7089 h 10234"/>
              <a:gd name="connsiteX5" fmla="*/ 1707 w 9968"/>
              <a:gd name="connsiteY5" fmla="*/ 0 h 10234"/>
              <a:gd name="connsiteX0" fmla="*/ 1682 w 10015"/>
              <a:gd name="connsiteY0" fmla="*/ 0 h 9779"/>
              <a:gd name="connsiteX1" fmla="*/ 10015 w 10015"/>
              <a:gd name="connsiteY1" fmla="*/ 8 h 9779"/>
              <a:gd name="connsiteX2" fmla="*/ 9962 w 10015"/>
              <a:gd name="connsiteY2" fmla="*/ 9779 h 9779"/>
              <a:gd name="connsiteX3" fmla="*/ 2249 w 10015"/>
              <a:gd name="connsiteY3" fmla="*/ 9760 h 9779"/>
              <a:gd name="connsiteX4" fmla="*/ 1389 w 10015"/>
              <a:gd name="connsiteY4" fmla="*/ 6706 h 9779"/>
              <a:gd name="connsiteX5" fmla="*/ 1682 w 10015"/>
              <a:gd name="connsiteY5" fmla="*/ 0 h 9779"/>
              <a:gd name="connsiteX0" fmla="*/ 1679 w 10000"/>
              <a:gd name="connsiteY0" fmla="*/ 0 h 10000"/>
              <a:gd name="connsiteX1" fmla="*/ 10000 w 10000"/>
              <a:gd name="connsiteY1" fmla="*/ 8 h 10000"/>
              <a:gd name="connsiteX2" fmla="*/ 9947 w 10000"/>
              <a:gd name="connsiteY2" fmla="*/ 10000 h 10000"/>
              <a:gd name="connsiteX3" fmla="*/ 2224 w 10000"/>
              <a:gd name="connsiteY3" fmla="*/ 9949 h 10000"/>
              <a:gd name="connsiteX4" fmla="*/ 1387 w 10000"/>
              <a:gd name="connsiteY4" fmla="*/ 6858 h 10000"/>
              <a:gd name="connsiteX5" fmla="*/ 1679 w 10000"/>
              <a:gd name="connsiteY5" fmla="*/ 0 h 10000"/>
              <a:gd name="connsiteX0" fmla="*/ 1679 w 10059"/>
              <a:gd name="connsiteY0" fmla="*/ 0 h 9984"/>
              <a:gd name="connsiteX1" fmla="*/ 10000 w 10059"/>
              <a:gd name="connsiteY1" fmla="*/ 8 h 9984"/>
              <a:gd name="connsiteX2" fmla="*/ 10059 w 10059"/>
              <a:gd name="connsiteY2" fmla="*/ 9984 h 9984"/>
              <a:gd name="connsiteX3" fmla="*/ 2224 w 10059"/>
              <a:gd name="connsiteY3" fmla="*/ 9949 h 9984"/>
              <a:gd name="connsiteX4" fmla="*/ 1387 w 10059"/>
              <a:gd name="connsiteY4" fmla="*/ 6858 h 9984"/>
              <a:gd name="connsiteX5" fmla="*/ 1679 w 10059"/>
              <a:gd name="connsiteY5" fmla="*/ 0 h 9984"/>
              <a:gd name="connsiteX0" fmla="*/ 1669 w 10244"/>
              <a:gd name="connsiteY0" fmla="*/ 0 h 10016"/>
              <a:gd name="connsiteX1" fmla="*/ 9941 w 10244"/>
              <a:gd name="connsiteY1" fmla="*/ 8 h 10016"/>
              <a:gd name="connsiteX2" fmla="*/ 10244 w 10244"/>
              <a:gd name="connsiteY2" fmla="*/ 10016 h 10016"/>
              <a:gd name="connsiteX3" fmla="*/ 2211 w 10244"/>
              <a:gd name="connsiteY3" fmla="*/ 9965 h 10016"/>
              <a:gd name="connsiteX4" fmla="*/ 1379 w 10244"/>
              <a:gd name="connsiteY4" fmla="*/ 6869 h 10016"/>
              <a:gd name="connsiteX5" fmla="*/ 1669 w 10244"/>
              <a:gd name="connsiteY5" fmla="*/ 0 h 10016"/>
              <a:gd name="connsiteX0" fmla="*/ 1669 w 9978"/>
              <a:gd name="connsiteY0" fmla="*/ 0 h 9984"/>
              <a:gd name="connsiteX1" fmla="*/ 9941 w 9978"/>
              <a:gd name="connsiteY1" fmla="*/ 8 h 9984"/>
              <a:gd name="connsiteX2" fmla="*/ 9978 w 9978"/>
              <a:gd name="connsiteY2" fmla="*/ 9984 h 9984"/>
              <a:gd name="connsiteX3" fmla="*/ 2211 w 9978"/>
              <a:gd name="connsiteY3" fmla="*/ 9965 h 9984"/>
              <a:gd name="connsiteX4" fmla="*/ 1379 w 9978"/>
              <a:gd name="connsiteY4" fmla="*/ 6869 h 9984"/>
              <a:gd name="connsiteX5" fmla="*/ 1669 w 9978"/>
              <a:gd name="connsiteY5" fmla="*/ 0 h 9984"/>
              <a:gd name="connsiteX0" fmla="*/ 1673 w 10000"/>
              <a:gd name="connsiteY0" fmla="*/ 0 h 10000"/>
              <a:gd name="connsiteX1" fmla="*/ 9963 w 10000"/>
              <a:gd name="connsiteY1" fmla="*/ 8 h 10000"/>
              <a:gd name="connsiteX2" fmla="*/ 10000 w 10000"/>
              <a:gd name="connsiteY2" fmla="*/ 10000 h 10000"/>
              <a:gd name="connsiteX3" fmla="*/ 2216 w 10000"/>
              <a:gd name="connsiteY3" fmla="*/ 9981 h 10000"/>
              <a:gd name="connsiteX4" fmla="*/ 1382 w 10000"/>
              <a:gd name="connsiteY4" fmla="*/ 6880 h 10000"/>
              <a:gd name="connsiteX5" fmla="*/ 1673 w 10000"/>
              <a:gd name="connsiteY5" fmla="*/ 0 h 10000"/>
              <a:gd name="connsiteX0" fmla="*/ 1673 w 10000"/>
              <a:gd name="connsiteY0" fmla="*/ 0 h 10002"/>
              <a:gd name="connsiteX1" fmla="*/ 9963 w 10000"/>
              <a:gd name="connsiteY1" fmla="*/ 8 h 10002"/>
              <a:gd name="connsiteX2" fmla="*/ 10000 w 10000"/>
              <a:gd name="connsiteY2" fmla="*/ 10000 h 10002"/>
              <a:gd name="connsiteX3" fmla="*/ 2216 w 10000"/>
              <a:gd name="connsiteY3" fmla="*/ 10002 h 10002"/>
              <a:gd name="connsiteX4" fmla="*/ 1382 w 10000"/>
              <a:gd name="connsiteY4" fmla="*/ 6880 h 10002"/>
              <a:gd name="connsiteX5" fmla="*/ 1673 w 10000"/>
              <a:gd name="connsiteY5" fmla="*/ 0 h 10002"/>
              <a:gd name="connsiteX0" fmla="*/ 1673 w 10000"/>
              <a:gd name="connsiteY0" fmla="*/ 5 h 10007"/>
              <a:gd name="connsiteX1" fmla="*/ 9998 w 10000"/>
              <a:gd name="connsiteY1" fmla="*/ 0 h 10007"/>
              <a:gd name="connsiteX2" fmla="*/ 10000 w 10000"/>
              <a:gd name="connsiteY2" fmla="*/ 10005 h 10007"/>
              <a:gd name="connsiteX3" fmla="*/ 2216 w 10000"/>
              <a:gd name="connsiteY3" fmla="*/ 10007 h 10007"/>
              <a:gd name="connsiteX4" fmla="*/ 1382 w 10000"/>
              <a:gd name="connsiteY4" fmla="*/ 6885 h 10007"/>
              <a:gd name="connsiteX5" fmla="*/ 1673 w 10000"/>
              <a:gd name="connsiteY5" fmla="*/ 5 h 1000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10000" h="10007">
                <a:moveTo>
                  <a:pt x="1673" y="5"/>
                </a:moveTo>
                <a:lnTo>
                  <a:pt x="9998" y="0"/>
                </a:lnTo>
                <a:cubicBezTo>
                  <a:pt x="9999" y="1652"/>
                  <a:pt x="10000" y="9456"/>
                  <a:pt x="10000" y="10005"/>
                </a:cubicBezTo>
                <a:lnTo>
                  <a:pt x="2216" y="10007"/>
                </a:lnTo>
                <a:cubicBezTo>
                  <a:pt x="2330" y="9070"/>
                  <a:pt x="2232" y="8409"/>
                  <a:pt x="1382" y="6885"/>
                </a:cubicBezTo>
                <a:cubicBezTo>
                  <a:pt x="-1046" y="2499"/>
                  <a:pt x="162" y="1710"/>
                  <a:pt x="1673" y="5"/>
                </a:cubicBezTo>
                <a:close/>
              </a:path>
            </a:pathLst>
          </a:custGeom>
        </p:spPr>
        <p:txBody>
          <a:bodyPr/>
          <a:lstStyle/>
          <a:p>
            <a:r>
              <a:rPr lang="en-US"/>
              <a:t>Click icon to add picture</a:t>
            </a:r>
            <a:endParaRPr lang="es-ES_tradnl" dirty="0"/>
          </a:p>
        </p:txBody>
      </p:sp>
    </p:spTree>
    <p:extLst>
      <p:ext uri="{BB962C8B-B14F-4D97-AF65-F5344CB8AC3E}">
        <p14:creationId xmlns:p14="http://schemas.microsoft.com/office/powerpoint/2010/main" val="150213854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Cierre">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1CBE74B8-7FEA-B947-95E1-179FCD7C7B6C}"/>
              </a:ext>
            </a:extLst>
          </p:cNvPr>
          <p:cNvSpPr/>
          <p:nvPr userDrawn="1"/>
        </p:nvSpPr>
        <p:spPr>
          <a:xfrm>
            <a:off x="-61437" y="-41952"/>
            <a:ext cx="12298576" cy="6123875"/>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 name="connsiteX0" fmla="*/ 15449 w 12262505"/>
              <a:gd name="connsiteY0" fmla="*/ 5530723 h 7045513"/>
              <a:gd name="connsiteX1" fmla="*/ 3657599 w 12262505"/>
              <a:gd name="connsiteY1" fmla="*/ 5007958 h 7045513"/>
              <a:gd name="connsiteX2" fmla="*/ 8468750 w 12262505"/>
              <a:gd name="connsiteY2" fmla="*/ 5514394 h 7045513"/>
              <a:gd name="connsiteX3" fmla="*/ 12252959 w 12262505"/>
              <a:gd name="connsiteY3" fmla="*/ 4220167 h 7045513"/>
              <a:gd name="connsiteX4" fmla="*/ 12262505 w 12262505"/>
              <a:gd name="connsiteY4" fmla="*/ 7045513 h 7045513"/>
              <a:gd name="connsiteX5" fmla="*/ 0 w 12262505"/>
              <a:gd name="connsiteY5" fmla="*/ 77735 h 7045513"/>
              <a:gd name="connsiteX6" fmla="*/ 15449 w 12262505"/>
              <a:gd name="connsiteY6" fmla="*/ 5530723 h 7045513"/>
              <a:gd name="connsiteX0" fmla="*/ 15449 w 12278834"/>
              <a:gd name="connsiteY0" fmla="*/ 5532908 h 5555121"/>
              <a:gd name="connsiteX1" fmla="*/ 3657599 w 12278834"/>
              <a:gd name="connsiteY1" fmla="*/ 5010143 h 5555121"/>
              <a:gd name="connsiteX2" fmla="*/ 8468750 w 12278834"/>
              <a:gd name="connsiteY2" fmla="*/ 5516579 h 5555121"/>
              <a:gd name="connsiteX3" fmla="*/ 12252959 w 12278834"/>
              <a:gd name="connsiteY3" fmla="*/ 4222352 h 5555121"/>
              <a:gd name="connsiteX4" fmla="*/ 12278834 w 12278834"/>
              <a:gd name="connsiteY4" fmla="*/ 91727 h 5555121"/>
              <a:gd name="connsiteX5" fmla="*/ 0 w 12278834"/>
              <a:gd name="connsiteY5" fmla="*/ 79920 h 5555121"/>
              <a:gd name="connsiteX6" fmla="*/ 15449 w 12278834"/>
              <a:gd name="connsiteY6" fmla="*/ 5532908 h 5555121"/>
              <a:gd name="connsiteX0" fmla="*/ 15449 w 12279342"/>
              <a:gd name="connsiteY0" fmla="*/ 5530724 h 5552937"/>
              <a:gd name="connsiteX1" fmla="*/ 3657599 w 12279342"/>
              <a:gd name="connsiteY1" fmla="*/ 5007959 h 5552937"/>
              <a:gd name="connsiteX2" fmla="*/ 8468750 w 12279342"/>
              <a:gd name="connsiteY2" fmla="*/ 5514395 h 5552937"/>
              <a:gd name="connsiteX3" fmla="*/ 12252959 w 12279342"/>
              <a:gd name="connsiteY3" fmla="*/ 4220168 h 5552937"/>
              <a:gd name="connsiteX4" fmla="*/ 12278834 w 12279342"/>
              <a:gd name="connsiteY4" fmla="*/ 89543 h 5552937"/>
              <a:gd name="connsiteX5" fmla="*/ 0 w 12279342"/>
              <a:gd name="connsiteY5" fmla="*/ 77736 h 5552937"/>
              <a:gd name="connsiteX6" fmla="*/ 15449 w 12279342"/>
              <a:gd name="connsiteY6" fmla="*/ 5530724 h 5552937"/>
              <a:gd name="connsiteX0" fmla="*/ 15449 w 12279342"/>
              <a:gd name="connsiteY0" fmla="*/ 6094324 h 6116537"/>
              <a:gd name="connsiteX1" fmla="*/ 3657599 w 12279342"/>
              <a:gd name="connsiteY1" fmla="*/ 5571559 h 6116537"/>
              <a:gd name="connsiteX2" fmla="*/ 8468750 w 12279342"/>
              <a:gd name="connsiteY2" fmla="*/ 6077995 h 6116537"/>
              <a:gd name="connsiteX3" fmla="*/ 12252959 w 12279342"/>
              <a:gd name="connsiteY3" fmla="*/ 4783768 h 6116537"/>
              <a:gd name="connsiteX4" fmla="*/ 12278834 w 12279342"/>
              <a:gd name="connsiteY4" fmla="*/ 0 h 6116537"/>
              <a:gd name="connsiteX5" fmla="*/ 0 w 12279342"/>
              <a:gd name="connsiteY5" fmla="*/ 641336 h 6116537"/>
              <a:gd name="connsiteX6" fmla="*/ 15449 w 12279342"/>
              <a:gd name="connsiteY6" fmla="*/ 6094324 h 6116537"/>
              <a:gd name="connsiteX0" fmla="*/ 15449 w 12279342"/>
              <a:gd name="connsiteY0" fmla="*/ 6094324 h 6125261"/>
              <a:gd name="connsiteX1" fmla="*/ 3657599 w 12279342"/>
              <a:gd name="connsiteY1" fmla="*/ 5571559 h 6125261"/>
              <a:gd name="connsiteX2" fmla="*/ 8468750 w 12279342"/>
              <a:gd name="connsiteY2" fmla="*/ 6077995 h 6125261"/>
              <a:gd name="connsiteX3" fmla="*/ 12252959 w 12279342"/>
              <a:gd name="connsiteY3" fmla="*/ 4783768 h 6125261"/>
              <a:gd name="connsiteX4" fmla="*/ 12278834 w 12279342"/>
              <a:gd name="connsiteY4" fmla="*/ 0 h 6125261"/>
              <a:gd name="connsiteX5" fmla="*/ 0 w 12279342"/>
              <a:gd name="connsiteY5" fmla="*/ 641336 h 6125261"/>
              <a:gd name="connsiteX6" fmla="*/ 15449 w 12279342"/>
              <a:gd name="connsiteY6" fmla="*/ 6094324 h 6125261"/>
              <a:gd name="connsiteX0" fmla="*/ 31778 w 12295671"/>
              <a:gd name="connsiteY0" fmla="*/ 6122459 h 6149807"/>
              <a:gd name="connsiteX1" fmla="*/ 3673928 w 12295671"/>
              <a:gd name="connsiteY1" fmla="*/ 5599694 h 6149807"/>
              <a:gd name="connsiteX2" fmla="*/ 8485079 w 12295671"/>
              <a:gd name="connsiteY2" fmla="*/ 6106130 h 6149807"/>
              <a:gd name="connsiteX3" fmla="*/ 12269288 w 12295671"/>
              <a:gd name="connsiteY3" fmla="*/ 4811903 h 6149807"/>
              <a:gd name="connsiteX4" fmla="*/ 12295163 w 12295671"/>
              <a:gd name="connsiteY4" fmla="*/ 28135 h 6149807"/>
              <a:gd name="connsiteX5" fmla="*/ 0 w 12295671"/>
              <a:gd name="connsiteY5" fmla="*/ 0 h 6149807"/>
              <a:gd name="connsiteX6" fmla="*/ 31778 w 12295671"/>
              <a:gd name="connsiteY6" fmla="*/ 6122459 h 6149807"/>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49731"/>
              <a:gd name="connsiteX1" fmla="*/ 3676833 w 12298576"/>
              <a:gd name="connsiteY1" fmla="*/ 5599694 h 6149731"/>
              <a:gd name="connsiteX2" fmla="*/ 8487984 w 12298576"/>
              <a:gd name="connsiteY2" fmla="*/ 6106130 h 6149731"/>
              <a:gd name="connsiteX3" fmla="*/ 12272193 w 12298576"/>
              <a:gd name="connsiteY3" fmla="*/ 4811903 h 6149731"/>
              <a:gd name="connsiteX4" fmla="*/ 12298068 w 12298576"/>
              <a:gd name="connsiteY4" fmla="*/ 28135 h 6149731"/>
              <a:gd name="connsiteX5" fmla="*/ 2905 w 12298576"/>
              <a:gd name="connsiteY5" fmla="*/ 0 h 6149731"/>
              <a:gd name="connsiteX6" fmla="*/ 34683 w 12298576"/>
              <a:gd name="connsiteY6" fmla="*/ 6122459 h 6149731"/>
              <a:gd name="connsiteX0" fmla="*/ 34683 w 12298576"/>
              <a:gd name="connsiteY0" fmla="*/ 6122459 h 6123875"/>
              <a:gd name="connsiteX1" fmla="*/ 3676833 w 12298576"/>
              <a:gd name="connsiteY1" fmla="*/ 5599694 h 6123875"/>
              <a:gd name="connsiteX2" fmla="*/ 8487984 w 12298576"/>
              <a:gd name="connsiteY2" fmla="*/ 6106130 h 6123875"/>
              <a:gd name="connsiteX3" fmla="*/ 12272193 w 12298576"/>
              <a:gd name="connsiteY3" fmla="*/ 4811903 h 6123875"/>
              <a:gd name="connsiteX4" fmla="*/ 12298068 w 12298576"/>
              <a:gd name="connsiteY4" fmla="*/ 28135 h 6123875"/>
              <a:gd name="connsiteX5" fmla="*/ 2905 w 12298576"/>
              <a:gd name="connsiteY5" fmla="*/ 0 h 6123875"/>
              <a:gd name="connsiteX6" fmla="*/ 34683 w 12298576"/>
              <a:gd name="connsiteY6" fmla="*/ 6122459 h 6123875"/>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98576" h="6123875">
                <a:moveTo>
                  <a:pt x="34683" y="6122459"/>
                </a:moveTo>
                <a:cubicBezTo>
                  <a:pt x="1248022" y="5797730"/>
                  <a:pt x="2267950" y="5602416"/>
                  <a:pt x="3676833" y="5599694"/>
                </a:cubicBezTo>
                <a:cubicBezTo>
                  <a:pt x="5085717" y="5596973"/>
                  <a:pt x="7055424" y="6237428"/>
                  <a:pt x="8487984" y="6106130"/>
                </a:cubicBezTo>
                <a:cubicBezTo>
                  <a:pt x="9920544" y="5974832"/>
                  <a:pt x="12101036" y="4931478"/>
                  <a:pt x="12272193" y="4811903"/>
                </a:cubicBezTo>
                <a:cubicBezTo>
                  <a:pt x="12274537" y="4105002"/>
                  <a:pt x="12302674" y="1112938"/>
                  <a:pt x="12298068" y="28135"/>
                </a:cubicBezTo>
                <a:lnTo>
                  <a:pt x="2905" y="0"/>
                </a:lnTo>
                <a:cubicBezTo>
                  <a:pt x="-12293" y="1135005"/>
                  <a:pt x="37195" y="5617027"/>
                  <a:pt x="34683" y="6122459"/>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sp>
        <p:nvSpPr>
          <p:cNvPr id="2" name="Title 1">
            <a:extLst>
              <a:ext uri="{FF2B5EF4-FFF2-40B4-BE49-F238E27FC236}">
                <a16:creationId xmlns:a16="http://schemas.microsoft.com/office/drawing/2014/main" id="{4A1EF435-1E90-124A-B476-04F9D01663DF}"/>
              </a:ext>
            </a:extLst>
          </p:cNvPr>
          <p:cNvSpPr>
            <a:spLocks noGrp="1"/>
          </p:cNvSpPr>
          <p:nvPr>
            <p:ph type="title" hasCustomPrompt="1"/>
          </p:nvPr>
        </p:nvSpPr>
        <p:spPr>
          <a:xfrm>
            <a:off x="831850" y="1637413"/>
            <a:ext cx="10515600" cy="1457768"/>
          </a:xfrm>
        </p:spPr>
        <p:txBody>
          <a:bodyPr anchor="b">
            <a:normAutofit/>
          </a:bodyPr>
          <a:lstStyle>
            <a:lvl1pPr>
              <a:defRPr sz="3200">
                <a:solidFill>
                  <a:schemeClr val="bg1"/>
                </a:solidFill>
              </a:defRPr>
            </a:lvl1pPr>
          </a:lstStyle>
          <a:p>
            <a:r>
              <a:rPr lang="en-US" dirty="0" err="1"/>
              <a:t>Nombre</a:t>
            </a:r>
            <a:r>
              <a:rPr lang="en-US" dirty="0"/>
              <a:t> </a:t>
            </a:r>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hasCustomPrompt="1"/>
          </p:nvPr>
        </p:nvSpPr>
        <p:spPr>
          <a:xfrm>
            <a:off x="831850" y="6351814"/>
            <a:ext cx="3413579" cy="286651"/>
          </a:xfrm>
        </p:spPr>
        <p:txBody>
          <a:bodyPr/>
          <a:lstStyle>
            <a:lvl1pPr marL="0" indent="0">
              <a:buNone/>
              <a:defRPr sz="2400" b="0" i="0">
                <a:solidFill>
                  <a:srgbClr val="6BAE45"/>
                </a:solidFill>
                <a:latin typeface="Barlow Medium"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www.uci.ac.cr</a:t>
            </a:r>
            <a:endParaRPr lang="en-US" dirty="0"/>
          </a:p>
        </p:txBody>
      </p:sp>
      <p:sp>
        <p:nvSpPr>
          <p:cNvPr id="7" name="Text Placeholder 2">
            <a:extLst>
              <a:ext uri="{FF2B5EF4-FFF2-40B4-BE49-F238E27FC236}">
                <a16:creationId xmlns:a16="http://schemas.microsoft.com/office/drawing/2014/main" id="{67A94FB1-3E87-CF44-98E6-AFED63B94A68}"/>
              </a:ext>
            </a:extLst>
          </p:cNvPr>
          <p:cNvSpPr>
            <a:spLocks noGrp="1"/>
          </p:cNvSpPr>
          <p:nvPr>
            <p:ph type="body" idx="11" hasCustomPrompt="1"/>
          </p:nvPr>
        </p:nvSpPr>
        <p:spPr>
          <a:xfrm>
            <a:off x="7478486" y="6081923"/>
            <a:ext cx="4114800" cy="556542"/>
          </a:xfrm>
        </p:spPr>
        <p:txBody>
          <a:bodyPr>
            <a:noAutofit/>
          </a:bodyPr>
          <a:lstStyle>
            <a:lvl1pPr marL="0" indent="0" algn="r">
              <a:buNone/>
              <a:defRPr sz="2000" b="1" i="0">
                <a:solidFill>
                  <a:srgbClr val="6BAE45"/>
                </a:solidFill>
                <a:latin typeface="Barlow SemiBold" pitchFamily="2" charset="77"/>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err="1"/>
              <a:t>Promoviendo</a:t>
            </a:r>
            <a:r>
              <a:rPr lang="en-US" dirty="0"/>
              <a:t> el </a:t>
            </a:r>
            <a:r>
              <a:rPr lang="en-US" dirty="0" err="1"/>
              <a:t>desarrollo</a:t>
            </a:r>
            <a:r>
              <a:rPr lang="en-US" dirty="0"/>
              <a:t> </a:t>
            </a:r>
            <a:r>
              <a:rPr lang="en-US" dirty="0" err="1"/>
              <a:t>regenerativo</a:t>
            </a:r>
            <a:r>
              <a:rPr lang="en-US" dirty="0"/>
              <a:t> para el </a:t>
            </a:r>
            <a:r>
              <a:rPr lang="en-US" dirty="0" err="1"/>
              <a:t>bienestar</a:t>
            </a:r>
            <a:endParaRPr lang="en-US" dirty="0"/>
          </a:p>
        </p:txBody>
      </p:sp>
      <p:sp>
        <p:nvSpPr>
          <p:cNvPr id="10" name="Text Placeholder 9">
            <a:extLst>
              <a:ext uri="{FF2B5EF4-FFF2-40B4-BE49-F238E27FC236}">
                <a16:creationId xmlns:a16="http://schemas.microsoft.com/office/drawing/2014/main" id="{F315162D-96C4-BB43-93D5-E3FCD1035B1F}"/>
              </a:ext>
            </a:extLst>
          </p:cNvPr>
          <p:cNvSpPr>
            <a:spLocks noGrp="1"/>
          </p:cNvSpPr>
          <p:nvPr>
            <p:ph type="body" sz="quarter" idx="12" hasCustomPrompt="1"/>
          </p:nvPr>
        </p:nvSpPr>
        <p:spPr>
          <a:xfrm>
            <a:off x="831850" y="3281363"/>
            <a:ext cx="10515600" cy="1143000"/>
          </a:xfrm>
        </p:spPr>
        <p:txBody>
          <a:bodyPr/>
          <a:lstStyle>
            <a:lvl1pPr marL="0" indent="0">
              <a:buNone/>
              <a:defRPr>
                <a:solidFill>
                  <a:schemeClr val="bg1"/>
                </a:solidFill>
              </a:defRPr>
            </a:lvl1pPr>
          </a:lstStyle>
          <a:p>
            <a:pPr lvl="0"/>
            <a:r>
              <a:rPr lang="en-US" dirty="0" err="1"/>
              <a:t>Información</a:t>
            </a:r>
            <a:r>
              <a:rPr lang="en-US" dirty="0"/>
              <a:t> de </a:t>
            </a:r>
            <a:r>
              <a:rPr lang="en-US" dirty="0" err="1"/>
              <a:t>contacto</a:t>
            </a:r>
            <a:endParaRPr lang="en-US" dirty="0"/>
          </a:p>
        </p:txBody>
      </p:sp>
      <p:pic>
        <p:nvPicPr>
          <p:cNvPr id="11" name="Picture 10">
            <a:extLst>
              <a:ext uri="{FF2B5EF4-FFF2-40B4-BE49-F238E27FC236}">
                <a16:creationId xmlns:a16="http://schemas.microsoft.com/office/drawing/2014/main" id="{9E696431-39AC-134E-91B0-42CF045B64C2}"/>
              </a:ext>
            </a:extLst>
          </p:cNvPr>
          <p:cNvPicPr>
            <a:picLocks noChangeAspect="1"/>
          </p:cNvPicPr>
          <p:nvPr userDrawn="1"/>
        </p:nvPicPr>
        <p:blipFill>
          <a:blip r:embed="rId2"/>
          <a:stretch>
            <a:fillRect/>
          </a:stretch>
        </p:blipFill>
        <p:spPr>
          <a:xfrm>
            <a:off x="821315" y="56983"/>
            <a:ext cx="3211632" cy="1469607"/>
          </a:xfrm>
          <a:prstGeom prst="rect">
            <a:avLst/>
          </a:prstGeom>
        </p:spPr>
      </p:pic>
    </p:spTree>
    <p:extLst>
      <p:ext uri="{BB962C8B-B14F-4D97-AF65-F5344CB8AC3E}">
        <p14:creationId xmlns:p14="http://schemas.microsoft.com/office/powerpoint/2010/main" val="386624236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secHead" preserve="1">
  <p:cSld name="Titular - Azul">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A1EF435-1E90-124A-B476-04F9D01663DF}"/>
              </a:ext>
            </a:extLst>
          </p:cNvPr>
          <p:cNvSpPr>
            <a:spLocks noGrp="1"/>
          </p:cNvSpPr>
          <p:nvPr>
            <p:ph type="title"/>
          </p:nvPr>
        </p:nvSpPr>
        <p:spPr>
          <a:xfrm>
            <a:off x="831850" y="1637413"/>
            <a:ext cx="10515600" cy="1457768"/>
          </a:xfrm>
        </p:spPr>
        <p:txBody>
          <a:bodyPr anchor="b"/>
          <a:lstStyle>
            <a:lvl1pPr>
              <a:defRPr sz="6000">
                <a:solidFill>
                  <a:srgbClr val="4279BB"/>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79BB89C8-C1A4-B041-BE52-3D48DC18E168}"/>
              </a:ext>
            </a:extLst>
          </p:cNvPr>
          <p:cNvSpPr>
            <a:spLocks noGrp="1"/>
          </p:cNvSpPr>
          <p:nvPr>
            <p:ph type="body" idx="1"/>
          </p:nvPr>
        </p:nvSpPr>
        <p:spPr>
          <a:xfrm>
            <a:off x="831850" y="3122169"/>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dirty="0"/>
              <a:t>Edit Master text styles</a:t>
            </a:r>
          </a:p>
        </p:txBody>
      </p:sp>
      <p:sp>
        <p:nvSpPr>
          <p:cNvPr id="9" name="Freeform 8">
            <a:extLst>
              <a:ext uri="{FF2B5EF4-FFF2-40B4-BE49-F238E27FC236}">
                <a16:creationId xmlns:a16="http://schemas.microsoft.com/office/drawing/2014/main" id="{1CBE74B8-7FEA-B947-95E1-179FCD7C7B6C}"/>
              </a:ext>
            </a:extLst>
          </p:cNvPr>
          <p:cNvSpPr/>
          <p:nvPr userDrawn="1"/>
        </p:nvSpPr>
        <p:spPr>
          <a:xfrm flipH="1">
            <a:off x="-26753" y="4051497"/>
            <a:ext cx="12247056" cy="2829868"/>
          </a:xfrm>
          <a:custGeom>
            <a:avLst/>
            <a:gdLst>
              <a:gd name="connsiteX0" fmla="*/ 0 w 12196689"/>
              <a:gd name="connsiteY0" fmla="*/ 1294228 h 1294228"/>
              <a:gd name="connsiteX1" fmla="*/ 4656406 w 12196689"/>
              <a:gd name="connsiteY1" fmla="*/ 844062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294228"/>
              <a:gd name="connsiteX1" fmla="*/ 3601329 w 12196689"/>
              <a:gd name="connsiteY1" fmla="*/ 787791 h 1294228"/>
              <a:gd name="connsiteX2" fmla="*/ 9326880 w 12196689"/>
              <a:gd name="connsiteY2" fmla="*/ 1139483 h 1294228"/>
              <a:gd name="connsiteX3" fmla="*/ 12196689 w 12196689"/>
              <a:gd name="connsiteY3" fmla="*/ 0 h 1294228"/>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0" fmla="*/ 0 w 12196689"/>
              <a:gd name="connsiteY0" fmla="*/ 1294228 h 1312036"/>
              <a:gd name="connsiteX1" fmla="*/ 3601329 w 12196689"/>
              <a:gd name="connsiteY1" fmla="*/ 787791 h 1312036"/>
              <a:gd name="connsiteX2" fmla="*/ 8412480 w 12196689"/>
              <a:gd name="connsiteY2" fmla="*/ 1294227 h 1312036"/>
              <a:gd name="connsiteX3" fmla="*/ 12196689 w 12196689"/>
              <a:gd name="connsiteY3" fmla="*/ 0 h 1312036"/>
              <a:gd name="connsiteX4" fmla="*/ 0 w 12196689"/>
              <a:gd name="connsiteY4" fmla="*/ 1294228 h 1312036"/>
              <a:gd name="connsiteX0" fmla="*/ 0 w 12196689"/>
              <a:gd name="connsiteY0" fmla="*/ 1294228 h 1559433"/>
              <a:gd name="connsiteX1" fmla="*/ 3601329 w 12196689"/>
              <a:gd name="connsiteY1" fmla="*/ 787791 h 1559433"/>
              <a:gd name="connsiteX2" fmla="*/ 8412480 w 12196689"/>
              <a:gd name="connsiteY2" fmla="*/ 1294227 h 1559433"/>
              <a:gd name="connsiteX3" fmla="*/ 12196689 w 12196689"/>
              <a:gd name="connsiteY3" fmla="*/ 0 h 1559433"/>
              <a:gd name="connsiteX4" fmla="*/ 0 w 12196689"/>
              <a:gd name="connsiteY4" fmla="*/ 1294228 h 1559433"/>
              <a:gd name="connsiteX0" fmla="*/ 0 w 12196689"/>
              <a:gd name="connsiteY0" fmla="*/ 1294228 h 1960531"/>
              <a:gd name="connsiteX1" fmla="*/ 3601329 w 12196689"/>
              <a:gd name="connsiteY1" fmla="*/ 787791 h 1960531"/>
              <a:gd name="connsiteX2" fmla="*/ 8412480 w 12196689"/>
              <a:gd name="connsiteY2" fmla="*/ 1294227 h 1960531"/>
              <a:gd name="connsiteX3" fmla="*/ 12196689 w 12196689"/>
              <a:gd name="connsiteY3" fmla="*/ 0 h 1960531"/>
              <a:gd name="connsiteX4" fmla="*/ 0 w 12196689"/>
              <a:gd name="connsiteY4" fmla="*/ 1294228 h 1960531"/>
              <a:gd name="connsiteX0" fmla="*/ 397070 w 12844687"/>
              <a:gd name="connsiteY0" fmla="*/ 1296595 h 1734128"/>
              <a:gd name="connsiteX1" fmla="*/ 3998399 w 12844687"/>
              <a:gd name="connsiteY1" fmla="*/ 790158 h 1734128"/>
              <a:gd name="connsiteX2" fmla="*/ 8809550 w 12844687"/>
              <a:gd name="connsiteY2" fmla="*/ 1296594 h 1734128"/>
              <a:gd name="connsiteX3" fmla="*/ 12593759 w 12844687"/>
              <a:gd name="connsiteY3" fmla="*/ 2367 h 1734128"/>
              <a:gd name="connsiteX4" fmla="*/ 1466214 w 12844687"/>
              <a:gd name="connsiteY4" fmla="*/ 1676423 h 1734128"/>
              <a:gd name="connsiteX5" fmla="*/ 397070 w 12844687"/>
              <a:gd name="connsiteY5" fmla="*/ 1296595 h 1734128"/>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1043933 w 13491550"/>
              <a:gd name="connsiteY0" fmla="*/ 1296595 h 2836017"/>
              <a:gd name="connsiteX1" fmla="*/ 4645262 w 13491550"/>
              <a:gd name="connsiteY1" fmla="*/ 790158 h 2836017"/>
              <a:gd name="connsiteX2" fmla="*/ 9456413 w 13491550"/>
              <a:gd name="connsiteY2" fmla="*/ 1296594 h 2836017"/>
              <a:gd name="connsiteX3" fmla="*/ 13240622 w 13491550"/>
              <a:gd name="connsiteY3" fmla="*/ 2367 h 2836017"/>
              <a:gd name="connsiteX4" fmla="*/ 987662 w 13491550"/>
              <a:gd name="connsiteY4" fmla="*/ 2815906 h 2836017"/>
              <a:gd name="connsiteX5" fmla="*/ 1043933 w 13491550"/>
              <a:gd name="connsiteY5" fmla="*/ 1296595 h 2836017"/>
              <a:gd name="connsiteX0" fmla="*/ 205161 w 12652778"/>
              <a:gd name="connsiteY0" fmla="*/ 1296595 h 2815906"/>
              <a:gd name="connsiteX1" fmla="*/ 3806490 w 12652778"/>
              <a:gd name="connsiteY1" fmla="*/ 790158 h 2815906"/>
              <a:gd name="connsiteX2" fmla="*/ 8617641 w 12652778"/>
              <a:gd name="connsiteY2" fmla="*/ 1296594 h 2815906"/>
              <a:gd name="connsiteX3" fmla="*/ 12401850 w 12652778"/>
              <a:gd name="connsiteY3" fmla="*/ 2367 h 2815906"/>
              <a:gd name="connsiteX4" fmla="*/ 148890 w 12652778"/>
              <a:gd name="connsiteY4" fmla="*/ 2815906 h 2815906"/>
              <a:gd name="connsiteX5" fmla="*/ 205161 w 12652778"/>
              <a:gd name="connsiteY5" fmla="*/ 1296595 h 2815906"/>
              <a:gd name="connsiteX0" fmla="*/ 205161 w 12422576"/>
              <a:gd name="connsiteY0" fmla="*/ 1325693 h 2845004"/>
              <a:gd name="connsiteX1" fmla="*/ 3806490 w 12422576"/>
              <a:gd name="connsiteY1" fmla="*/ 819256 h 2845004"/>
              <a:gd name="connsiteX2" fmla="*/ 8617641 w 12422576"/>
              <a:gd name="connsiteY2" fmla="*/ 1325692 h 2845004"/>
              <a:gd name="connsiteX3" fmla="*/ 12401850 w 12422576"/>
              <a:gd name="connsiteY3" fmla="*/ 31465 h 2845004"/>
              <a:gd name="connsiteX4" fmla="*/ 9644582 w 12422576"/>
              <a:gd name="connsiteY4" fmla="*/ 608241 h 2845004"/>
              <a:gd name="connsiteX5" fmla="*/ 148890 w 12422576"/>
              <a:gd name="connsiteY5" fmla="*/ 2845004 h 2845004"/>
              <a:gd name="connsiteX6" fmla="*/ 205161 w 12422576"/>
              <a:gd name="connsiteY6" fmla="*/ 1325693 h 2845004"/>
              <a:gd name="connsiteX0" fmla="*/ 205161 w 13268544"/>
              <a:gd name="connsiteY0" fmla="*/ 1298414 h 3013168"/>
              <a:gd name="connsiteX1" fmla="*/ 3806490 w 13268544"/>
              <a:gd name="connsiteY1" fmla="*/ 791977 h 3013168"/>
              <a:gd name="connsiteX2" fmla="*/ 8617641 w 13268544"/>
              <a:gd name="connsiteY2" fmla="*/ 1298413 h 3013168"/>
              <a:gd name="connsiteX3" fmla="*/ 12401850 w 13268544"/>
              <a:gd name="connsiteY3" fmla="*/ 4186 h 3013168"/>
              <a:gd name="connsiteX4" fmla="*/ 12289308 w 13268544"/>
              <a:gd name="connsiteY4" fmla="*/ 2831793 h 3013168"/>
              <a:gd name="connsiteX5" fmla="*/ 148890 w 13268544"/>
              <a:gd name="connsiteY5" fmla="*/ 2817725 h 3013168"/>
              <a:gd name="connsiteX6" fmla="*/ 205161 w 13268544"/>
              <a:gd name="connsiteY6" fmla="*/ 1298414 h 3013168"/>
              <a:gd name="connsiteX0" fmla="*/ 205161 w 13268544"/>
              <a:gd name="connsiteY0" fmla="*/ 1298414 h 2833416"/>
              <a:gd name="connsiteX1" fmla="*/ 3806490 w 13268544"/>
              <a:gd name="connsiteY1" fmla="*/ 791977 h 2833416"/>
              <a:gd name="connsiteX2" fmla="*/ 8617641 w 13268544"/>
              <a:gd name="connsiteY2" fmla="*/ 1298413 h 2833416"/>
              <a:gd name="connsiteX3" fmla="*/ 12401850 w 13268544"/>
              <a:gd name="connsiteY3" fmla="*/ 4186 h 2833416"/>
              <a:gd name="connsiteX4" fmla="*/ 12289308 w 13268544"/>
              <a:gd name="connsiteY4" fmla="*/ 2831793 h 2833416"/>
              <a:gd name="connsiteX5" fmla="*/ 148890 w 13268544"/>
              <a:gd name="connsiteY5" fmla="*/ 2817725 h 2833416"/>
              <a:gd name="connsiteX6" fmla="*/ 205161 w 13268544"/>
              <a:gd name="connsiteY6" fmla="*/ 1298414 h 2833416"/>
              <a:gd name="connsiteX0" fmla="*/ 205161 w 12455332"/>
              <a:gd name="connsiteY0" fmla="*/ 1299228 h 2834230"/>
              <a:gd name="connsiteX1" fmla="*/ 3806490 w 12455332"/>
              <a:gd name="connsiteY1" fmla="*/ 792791 h 2834230"/>
              <a:gd name="connsiteX2" fmla="*/ 8617641 w 12455332"/>
              <a:gd name="connsiteY2" fmla="*/ 1299227 h 2834230"/>
              <a:gd name="connsiteX3" fmla="*/ 12401850 w 12455332"/>
              <a:gd name="connsiteY3" fmla="*/ 5000 h 2834230"/>
              <a:gd name="connsiteX4" fmla="*/ 12289308 w 12455332"/>
              <a:gd name="connsiteY4" fmla="*/ 2832607 h 2834230"/>
              <a:gd name="connsiteX5" fmla="*/ 148890 w 12455332"/>
              <a:gd name="connsiteY5" fmla="*/ 2818539 h 2834230"/>
              <a:gd name="connsiteX6" fmla="*/ 205161 w 12455332"/>
              <a:gd name="connsiteY6" fmla="*/ 1299228 h 2834230"/>
              <a:gd name="connsiteX0" fmla="*/ 205161 w 12478986"/>
              <a:gd name="connsiteY0" fmla="*/ 1299133 h 2876000"/>
              <a:gd name="connsiteX1" fmla="*/ 3806490 w 12478986"/>
              <a:gd name="connsiteY1" fmla="*/ 792696 h 2876000"/>
              <a:gd name="connsiteX2" fmla="*/ 8617641 w 12478986"/>
              <a:gd name="connsiteY2" fmla="*/ 1299132 h 2876000"/>
              <a:gd name="connsiteX3" fmla="*/ 12401850 w 12478986"/>
              <a:gd name="connsiteY3" fmla="*/ 4905 h 2876000"/>
              <a:gd name="connsiteX4" fmla="*/ 12415918 w 12478986"/>
              <a:gd name="connsiteY4" fmla="*/ 2874715 h 2876000"/>
              <a:gd name="connsiteX5" fmla="*/ 148890 w 12478986"/>
              <a:gd name="connsiteY5" fmla="*/ 2818444 h 2876000"/>
              <a:gd name="connsiteX6" fmla="*/ 205161 w 12478986"/>
              <a:gd name="connsiteY6" fmla="*/ 1299133 h 2876000"/>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87363"/>
              <a:gd name="connsiteY0" fmla="*/ 1299195 h 2848133"/>
              <a:gd name="connsiteX1" fmla="*/ 3806490 w 12487363"/>
              <a:gd name="connsiteY1" fmla="*/ 792758 h 2848133"/>
              <a:gd name="connsiteX2" fmla="*/ 8617641 w 12487363"/>
              <a:gd name="connsiteY2" fmla="*/ 1299194 h 2848133"/>
              <a:gd name="connsiteX3" fmla="*/ 12401850 w 12487363"/>
              <a:gd name="connsiteY3" fmla="*/ 4967 h 2848133"/>
              <a:gd name="connsiteX4" fmla="*/ 12444053 w 12487363"/>
              <a:gd name="connsiteY4" fmla="*/ 2846641 h 2848133"/>
              <a:gd name="connsiteX5" fmla="*/ 148890 w 12487363"/>
              <a:gd name="connsiteY5" fmla="*/ 2818506 h 2848133"/>
              <a:gd name="connsiteX6" fmla="*/ 205161 w 12487363"/>
              <a:gd name="connsiteY6" fmla="*/ 1299195 h 2848133"/>
              <a:gd name="connsiteX0" fmla="*/ 205161 w 12444053"/>
              <a:gd name="connsiteY0" fmla="*/ 1294228 h 2843166"/>
              <a:gd name="connsiteX1" fmla="*/ 3806490 w 12444053"/>
              <a:gd name="connsiteY1" fmla="*/ 787791 h 2843166"/>
              <a:gd name="connsiteX2" fmla="*/ 8617641 w 12444053"/>
              <a:gd name="connsiteY2" fmla="*/ 1294227 h 2843166"/>
              <a:gd name="connsiteX3" fmla="*/ 12401850 w 12444053"/>
              <a:gd name="connsiteY3" fmla="*/ 0 h 2843166"/>
              <a:gd name="connsiteX4" fmla="*/ 12444053 w 12444053"/>
              <a:gd name="connsiteY4" fmla="*/ 2841674 h 2843166"/>
              <a:gd name="connsiteX5" fmla="*/ 148890 w 12444053"/>
              <a:gd name="connsiteY5" fmla="*/ 2813539 h 2843166"/>
              <a:gd name="connsiteX6" fmla="*/ 205161 w 12444053"/>
              <a:gd name="connsiteY6" fmla="*/ 1294228 h 2843166"/>
              <a:gd name="connsiteX0" fmla="*/ 205161 w 12411396"/>
              <a:gd name="connsiteY0" fmla="*/ 1294228 h 2826992"/>
              <a:gd name="connsiteX1" fmla="*/ 3806490 w 12411396"/>
              <a:gd name="connsiteY1" fmla="*/ 787791 h 2826992"/>
              <a:gd name="connsiteX2" fmla="*/ 8617641 w 12411396"/>
              <a:gd name="connsiteY2" fmla="*/ 1294227 h 2826992"/>
              <a:gd name="connsiteX3" fmla="*/ 12401850 w 12411396"/>
              <a:gd name="connsiteY3" fmla="*/ 0 h 2826992"/>
              <a:gd name="connsiteX4" fmla="*/ 12411396 w 12411396"/>
              <a:gd name="connsiteY4" fmla="*/ 2825346 h 2826992"/>
              <a:gd name="connsiteX5" fmla="*/ 148890 w 12411396"/>
              <a:gd name="connsiteY5" fmla="*/ 2813539 h 2826992"/>
              <a:gd name="connsiteX6" fmla="*/ 205161 w 12411396"/>
              <a:gd name="connsiteY6" fmla="*/ 1294228 h 2826992"/>
              <a:gd name="connsiteX0" fmla="*/ 205161 w 12411396"/>
              <a:gd name="connsiteY0" fmla="*/ 1294228 h 2825346"/>
              <a:gd name="connsiteX1" fmla="*/ 3806490 w 12411396"/>
              <a:gd name="connsiteY1" fmla="*/ 787791 h 2825346"/>
              <a:gd name="connsiteX2" fmla="*/ 8617641 w 12411396"/>
              <a:gd name="connsiteY2" fmla="*/ 1294227 h 2825346"/>
              <a:gd name="connsiteX3" fmla="*/ 12401850 w 12411396"/>
              <a:gd name="connsiteY3" fmla="*/ 0 h 2825346"/>
              <a:gd name="connsiteX4" fmla="*/ 12411396 w 12411396"/>
              <a:gd name="connsiteY4" fmla="*/ 2825346 h 2825346"/>
              <a:gd name="connsiteX5" fmla="*/ 148890 w 12411396"/>
              <a:gd name="connsiteY5" fmla="*/ 2813539 h 2825346"/>
              <a:gd name="connsiteX6" fmla="*/ 205161 w 12411396"/>
              <a:gd name="connsiteY6" fmla="*/ 1294228 h 2825346"/>
              <a:gd name="connsiteX0" fmla="*/ 56798 w 12263033"/>
              <a:gd name="connsiteY0" fmla="*/ 1294228 h 2825346"/>
              <a:gd name="connsiteX1" fmla="*/ 3658127 w 12263033"/>
              <a:gd name="connsiteY1" fmla="*/ 787791 h 2825346"/>
              <a:gd name="connsiteX2" fmla="*/ 8469278 w 12263033"/>
              <a:gd name="connsiteY2" fmla="*/ 1294227 h 2825346"/>
              <a:gd name="connsiteX3" fmla="*/ 12253487 w 12263033"/>
              <a:gd name="connsiteY3" fmla="*/ 0 h 2825346"/>
              <a:gd name="connsiteX4" fmla="*/ 12263033 w 12263033"/>
              <a:gd name="connsiteY4" fmla="*/ 2825346 h 2825346"/>
              <a:gd name="connsiteX5" fmla="*/ 527 w 12263033"/>
              <a:gd name="connsiteY5" fmla="*/ 2813539 h 2825346"/>
              <a:gd name="connsiteX6" fmla="*/ 56798 w 12263033"/>
              <a:gd name="connsiteY6" fmla="*/ 1294228 h 2825346"/>
              <a:gd name="connsiteX0" fmla="*/ 16702 w 12263758"/>
              <a:gd name="connsiteY0" fmla="*/ 1310556 h 2825346"/>
              <a:gd name="connsiteX1" fmla="*/ 3658852 w 12263758"/>
              <a:gd name="connsiteY1" fmla="*/ 787791 h 2825346"/>
              <a:gd name="connsiteX2" fmla="*/ 8470003 w 12263758"/>
              <a:gd name="connsiteY2" fmla="*/ 1294227 h 2825346"/>
              <a:gd name="connsiteX3" fmla="*/ 12254212 w 12263758"/>
              <a:gd name="connsiteY3" fmla="*/ 0 h 2825346"/>
              <a:gd name="connsiteX4" fmla="*/ 12263758 w 12263758"/>
              <a:gd name="connsiteY4" fmla="*/ 2825346 h 2825346"/>
              <a:gd name="connsiteX5" fmla="*/ 1252 w 12263758"/>
              <a:gd name="connsiteY5" fmla="*/ 2813539 h 2825346"/>
              <a:gd name="connsiteX6" fmla="*/ 16702 w 12263758"/>
              <a:gd name="connsiteY6" fmla="*/ 1310556 h 2825346"/>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9043 w 12247056"/>
              <a:gd name="connsiteY5" fmla="*/ 2829868 h 2829868"/>
              <a:gd name="connsiteX6" fmla="*/ 0 w 12247056"/>
              <a:gd name="connsiteY6" fmla="*/ 1310556 h 2829868"/>
              <a:gd name="connsiteX0" fmla="*/ 1938 w 12248994"/>
              <a:gd name="connsiteY0" fmla="*/ 1310556 h 2829868"/>
              <a:gd name="connsiteX1" fmla="*/ 3644088 w 12248994"/>
              <a:gd name="connsiteY1" fmla="*/ 787791 h 2829868"/>
              <a:gd name="connsiteX2" fmla="*/ 8455239 w 12248994"/>
              <a:gd name="connsiteY2" fmla="*/ 1294227 h 2829868"/>
              <a:gd name="connsiteX3" fmla="*/ 12239448 w 12248994"/>
              <a:gd name="connsiteY3" fmla="*/ 0 h 2829868"/>
              <a:gd name="connsiteX4" fmla="*/ 12248994 w 12248994"/>
              <a:gd name="connsiteY4" fmla="*/ 2825346 h 2829868"/>
              <a:gd name="connsiteX5" fmla="*/ 2817 w 12248994"/>
              <a:gd name="connsiteY5" fmla="*/ 2829868 h 2829868"/>
              <a:gd name="connsiteX6" fmla="*/ 1938 w 12248994"/>
              <a:gd name="connsiteY6" fmla="*/ 1310556 h 2829868"/>
              <a:gd name="connsiteX0" fmla="*/ 5555 w 12252611"/>
              <a:gd name="connsiteY0" fmla="*/ 1310556 h 2829868"/>
              <a:gd name="connsiteX1" fmla="*/ 3647705 w 12252611"/>
              <a:gd name="connsiteY1" fmla="*/ 787791 h 2829868"/>
              <a:gd name="connsiteX2" fmla="*/ 8458856 w 12252611"/>
              <a:gd name="connsiteY2" fmla="*/ 1294227 h 2829868"/>
              <a:gd name="connsiteX3" fmla="*/ 12243065 w 12252611"/>
              <a:gd name="connsiteY3" fmla="*/ 0 h 2829868"/>
              <a:gd name="connsiteX4" fmla="*/ 12252611 w 12252611"/>
              <a:gd name="connsiteY4" fmla="*/ 2825346 h 2829868"/>
              <a:gd name="connsiteX5" fmla="*/ 6434 w 12252611"/>
              <a:gd name="connsiteY5" fmla="*/ 2829868 h 2829868"/>
              <a:gd name="connsiteX6" fmla="*/ 5555 w 12252611"/>
              <a:gd name="connsiteY6" fmla="*/ 1310556 h 2829868"/>
              <a:gd name="connsiteX0" fmla="*/ 0 w 12247056"/>
              <a:gd name="connsiteY0" fmla="*/ 1310556 h 2829868"/>
              <a:gd name="connsiteX1" fmla="*/ 3642150 w 12247056"/>
              <a:gd name="connsiteY1" fmla="*/ 787791 h 2829868"/>
              <a:gd name="connsiteX2" fmla="*/ 8453301 w 12247056"/>
              <a:gd name="connsiteY2" fmla="*/ 1294227 h 2829868"/>
              <a:gd name="connsiteX3" fmla="*/ 12237510 w 12247056"/>
              <a:gd name="connsiteY3" fmla="*/ 0 h 2829868"/>
              <a:gd name="connsiteX4" fmla="*/ 12247056 w 12247056"/>
              <a:gd name="connsiteY4" fmla="*/ 2825346 h 2829868"/>
              <a:gd name="connsiteX5" fmla="*/ 879 w 12247056"/>
              <a:gd name="connsiteY5" fmla="*/ 2829868 h 2829868"/>
              <a:gd name="connsiteX6" fmla="*/ 0 w 12247056"/>
              <a:gd name="connsiteY6" fmla="*/ 1310556 h 282986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47056" h="2829868">
                <a:moveTo>
                  <a:pt x="0" y="1310556"/>
                </a:moveTo>
                <a:cubicBezTo>
                  <a:pt x="1213339" y="985827"/>
                  <a:pt x="2233267" y="790513"/>
                  <a:pt x="3642150" y="787791"/>
                </a:cubicBezTo>
                <a:cubicBezTo>
                  <a:pt x="5051034" y="785070"/>
                  <a:pt x="7020741" y="1425525"/>
                  <a:pt x="8453301" y="1294227"/>
                </a:cubicBezTo>
                <a:cubicBezTo>
                  <a:pt x="9885861" y="1162929"/>
                  <a:pt x="12066353" y="119575"/>
                  <a:pt x="12237510" y="0"/>
                </a:cubicBezTo>
                <a:cubicBezTo>
                  <a:pt x="12239854" y="893299"/>
                  <a:pt x="12235333" y="1934392"/>
                  <a:pt x="12247056" y="2825346"/>
                </a:cubicBezTo>
                <a:lnTo>
                  <a:pt x="879" y="2829868"/>
                </a:lnTo>
                <a:cubicBezTo>
                  <a:pt x="2009" y="1956458"/>
                  <a:pt x="2512" y="1768510"/>
                  <a:pt x="0" y="1310556"/>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dirty="0"/>
          </a:p>
        </p:txBody>
      </p:sp>
      <p:pic>
        <p:nvPicPr>
          <p:cNvPr id="5" name="Picture 4">
            <a:extLst>
              <a:ext uri="{FF2B5EF4-FFF2-40B4-BE49-F238E27FC236}">
                <a16:creationId xmlns:a16="http://schemas.microsoft.com/office/drawing/2014/main" id="{93D868C9-EA00-9543-8CC3-869A08DA1FD8}"/>
              </a:ext>
            </a:extLst>
          </p:cNvPr>
          <p:cNvPicPr>
            <a:picLocks noChangeAspect="1"/>
          </p:cNvPicPr>
          <p:nvPr userDrawn="1"/>
        </p:nvPicPr>
        <p:blipFill>
          <a:blip r:embed="rId2"/>
          <a:stretch>
            <a:fillRect/>
          </a:stretch>
        </p:blipFill>
        <p:spPr>
          <a:xfrm>
            <a:off x="830107" y="92498"/>
            <a:ext cx="3211632" cy="1469607"/>
          </a:xfrm>
          <a:prstGeom prst="rect">
            <a:avLst/>
          </a:prstGeom>
        </p:spPr>
      </p:pic>
    </p:spTree>
    <p:extLst>
      <p:ext uri="{BB962C8B-B14F-4D97-AF65-F5344CB8AC3E}">
        <p14:creationId xmlns:p14="http://schemas.microsoft.com/office/powerpoint/2010/main" val="383289545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Título y Contenido">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4279B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10515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123443018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twoObj" preserve="1">
  <p:cSld name="Título y Contenido - 2 Columnas">
    <p:spTree>
      <p:nvGrpSpPr>
        <p:cNvPr id="1" name=""/>
        <p:cNvGrpSpPr/>
        <p:nvPr/>
      </p:nvGrpSpPr>
      <p:grpSpPr>
        <a:xfrm>
          <a:off x="0" y="0"/>
          <a:ext cx="0" cy="0"/>
          <a:chOff x="0" y="0"/>
          <a:chExt cx="0" cy="0"/>
        </a:xfrm>
      </p:grpSpPr>
      <p:sp>
        <p:nvSpPr>
          <p:cNvPr id="9" name="Freeform 8">
            <a:extLst>
              <a:ext uri="{FF2B5EF4-FFF2-40B4-BE49-F238E27FC236}">
                <a16:creationId xmlns:a16="http://schemas.microsoft.com/office/drawing/2014/main" id="{E9AE7244-A577-EC48-BC7D-472AE0A95B70}"/>
              </a:ext>
            </a:extLst>
          </p:cNvPr>
          <p:cNvSpPr/>
          <p:nvPr userDrawn="1"/>
        </p:nvSpPr>
        <p:spPr>
          <a:xfrm>
            <a:off x="-9297" y="6350924"/>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6BAE4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2" name="Title 1">
            <a:extLst>
              <a:ext uri="{FF2B5EF4-FFF2-40B4-BE49-F238E27FC236}">
                <a16:creationId xmlns:a16="http://schemas.microsoft.com/office/drawing/2014/main" id="{6A0BFE55-5BEC-4C4E-A044-BF93FDAB953E}"/>
              </a:ext>
            </a:extLst>
          </p:cNvPr>
          <p:cNvSpPr>
            <a:spLocks noGrp="1"/>
          </p:cNvSpPr>
          <p:nvPr>
            <p:ph type="title"/>
          </p:nvPr>
        </p:nvSpPr>
        <p:spPr/>
        <p:txBody>
          <a:bodyPr/>
          <a:lstStyle>
            <a:lvl1pPr>
              <a:defRPr>
                <a:solidFill>
                  <a:srgbClr val="4279BB"/>
                </a:solidFill>
              </a:defRPr>
            </a:lvl1pPr>
          </a:lstStyle>
          <a:p>
            <a:r>
              <a:rPr lang="en-US" dirty="0"/>
              <a:t>Click to edit Master title style</a:t>
            </a:r>
          </a:p>
        </p:txBody>
      </p:sp>
      <p:sp>
        <p:nvSpPr>
          <p:cNvPr id="3" name="Content Placeholder 2">
            <a:extLst>
              <a:ext uri="{FF2B5EF4-FFF2-40B4-BE49-F238E27FC236}">
                <a16:creationId xmlns:a16="http://schemas.microsoft.com/office/drawing/2014/main" id="{3CF13947-BBBE-C04E-AD62-B8F239714965}"/>
              </a:ext>
            </a:extLst>
          </p:cNvPr>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99F7CA54-F8AF-3141-B351-4E4A0605AE16}"/>
              </a:ext>
            </a:extLst>
          </p:cNvPr>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
        <p:nvSpPr>
          <p:cNvPr id="8" name="Freeform 7">
            <a:extLst>
              <a:ext uri="{FF2B5EF4-FFF2-40B4-BE49-F238E27FC236}">
                <a16:creationId xmlns:a16="http://schemas.microsoft.com/office/drawing/2014/main" id="{65C8B017-DC40-C141-BE0D-DE8F8C6E17FC}"/>
              </a:ext>
            </a:extLst>
          </p:cNvPr>
          <p:cNvSpPr/>
          <p:nvPr userDrawn="1"/>
        </p:nvSpPr>
        <p:spPr>
          <a:xfrm flipH="1">
            <a:off x="-12659" y="6333512"/>
            <a:ext cx="12204659" cy="524488"/>
          </a:xfrm>
          <a:custGeom>
            <a:avLst/>
            <a:gdLst>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1089562 w 14318616"/>
              <a:gd name="connsiteY0" fmla="*/ 136929 h 575730"/>
              <a:gd name="connsiteX1" fmla="*/ 5312427 w 14318616"/>
              <a:gd name="connsiteY1" fmla="*/ 37177 h 575730"/>
              <a:gd name="connsiteX2" fmla="*/ 9635046 w 14318616"/>
              <a:gd name="connsiteY2" fmla="*/ 269933 h 575730"/>
              <a:gd name="connsiteX3" fmla="*/ 13276020 w 14318616"/>
              <a:gd name="connsiteY3" fmla="*/ 3926 h 575730"/>
              <a:gd name="connsiteX4" fmla="*/ 13259395 w 14318616"/>
              <a:gd name="connsiteY4" fmla="*/ 519315 h 575730"/>
              <a:gd name="connsiteX5" fmla="*/ 1072937 w 14318616"/>
              <a:gd name="connsiteY5" fmla="*/ 519315 h 575730"/>
              <a:gd name="connsiteX6" fmla="*/ 1089562 w 14318616"/>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910858 w 14139912"/>
              <a:gd name="connsiteY0" fmla="*/ 136929 h 575730"/>
              <a:gd name="connsiteX1" fmla="*/ 5133723 w 14139912"/>
              <a:gd name="connsiteY1" fmla="*/ 37177 h 575730"/>
              <a:gd name="connsiteX2" fmla="*/ 9456342 w 14139912"/>
              <a:gd name="connsiteY2" fmla="*/ 269933 h 575730"/>
              <a:gd name="connsiteX3" fmla="*/ 13097316 w 14139912"/>
              <a:gd name="connsiteY3" fmla="*/ 3926 h 575730"/>
              <a:gd name="connsiteX4" fmla="*/ 13080691 w 14139912"/>
              <a:gd name="connsiteY4" fmla="*/ 519315 h 575730"/>
              <a:gd name="connsiteX5" fmla="*/ 894233 w 14139912"/>
              <a:gd name="connsiteY5" fmla="*/ 519315 h 575730"/>
              <a:gd name="connsiteX6" fmla="*/ 910858 w 14139912"/>
              <a:gd name="connsiteY6" fmla="*/ 136929 h 575730"/>
              <a:gd name="connsiteX0" fmla="*/ 18762 w 13247816"/>
              <a:gd name="connsiteY0" fmla="*/ 136929 h 575730"/>
              <a:gd name="connsiteX1" fmla="*/ 4241627 w 13247816"/>
              <a:gd name="connsiteY1" fmla="*/ 37177 h 575730"/>
              <a:gd name="connsiteX2" fmla="*/ 8564246 w 13247816"/>
              <a:gd name="connsiteY2" fmla="*/ 269933 h 575730"/>
              <a:gd name="connsiteX3" fmla="*/ 12205220 w 13247816"/>
              <a:gd name="connsiteY3" fmla="*/ 3926 h 575730"/>
              <a:gd name="connsiteX4" fmla="*/ 12188595 w 13247816"/>
              <a:gd name="connsiteY4" fmla="*/ 519315 h 575730"/>
              <a:gd name="connsiteX5" fmla="*/ 2137 w 13247816"/>
              <a:gd name="connsiteY5" fmla="*/ 519315 h 575730"/>
              <a:gd name="connsiteX6" fmla="*/ 18762 w 13247816"/>
              <a:gd name="connsiteY6" fmla="*/ 136929 h 575730"/>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58827"/>
              <a:gd name="connsiteX1" fmla="*/ 4241627 w 13247816"/>
              <a:gd name="connsiteY1" fmla="*/ 37177 h 558827"/>
              <a:gd name="connsiteX2" fmla="*/ 8564246 w 13247816"/>
              <a:gd name="connsiteY2" fmla="*/ 269933 h 558827"/>
              <a:gd name="connsiteX3" fmla="*/ 12205220 w 13247816"/>
              <a:gd name="connsiteY3" fmla="*/ 3926 h 558827"/>
              <a:gd name="connsiteX4" fmla="*/ 12188595 w 13247816"/>
              <a:gd name="connsiteY4" fmla="*/ 519315 h 558827"/>
              <a:gd name="connsiteX5" fmla="*/ 2137 w 13247816"/>
              <a:gd name="connsiteY5" fmla="*/ 519315 h 558827"/>
              <a:gd name="connsiteX6" fmla="*/ 18762 w 13247816"/>
              <a:gd name="connsiteY6" fmla="*/ 136929 h 558827"/>
              <a:gd name="connsiteX0" fmla="*/ 18762 w 13247816"/>
              <a:gd name="connsiteY0" fmla="*/ 136929 h 519315"/>
              <a:gd name="connsiteX1" fmla="*/ 4241627 w 13247816"/>
              <a:gd name="connsiteY1" fmla="*/ 37177 h 519315"/>
              <a:gd name="connsiteX2" fmla="*/ 8564246 w 13247816"/>
              <a:gd name="connsiteY2" fmla="*/ 269933 h 519315"/>
              <a:gd name="connsiteX3" fmla="*/ 12205220 w 13247816"/>
              <a:gd name="connsiteY3" fmla="*/ 3926 h 519315"/>
              <a:gd name="connsiteX4" fmla="*/ 12188595 w 13247816"/>
              <a:gd name="connsiteY4" fmla="*/ 519315 h 519315"/>
              <a:gd name="connsiteX5" fmla="*/ 2137 w 13247816"/>
              <a:gd name="connsiteY5" fmla="*/ 519315 h 519315"/>
              <a:gd name="connsiteX6" fmla="*/ 18762 w 13247816"/>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473792"/>
              <a:gd name="connsiteY0" fmla="*/ 136929 h 519315"/>
              <a:gd name="connsiteX1" fmla="*/ 4241627 w 12473792"/>
              <a:gd name="connsiteY1" fmla="*/ 37177 h 519315"/>
              <a:gd name="connsiteX2" fmla="*/ 8564246 w 12473792"/>
              <a:gd name="connsiteY2" fmla="*/ 269933 h 519315"/>
              <a:gd name="connsiteX3" fmla="*/ 12205220 w 12473792"/>
              <a:gd name="connsiteY3" fmla="*/ 3926 h 519315"/>
              <a:gd name="connsiteX4" fmla="*/ 12188595 w 12473792"/>
              <a:gd name="connsiteY4" fmla="*/ 519315 h 519315"/>
              <a:gd name="connsiteX5" fmla="*/ 2137 w 12473792"/>
              <a:gd name="connsiteY5" fmla="*/ 519315 h 519315"/>
              <a:gd name="connsiteX6" fmla="*/ 18762 w 12473792"/>
              <a:gd name="connsiteY6" fmla="*/ 136929 h 519315"/>
              <a:gd name="connsiteX0" fmla="*/ 18762 w 12205220"/>
              <a:gd name="connsiteY0" fmla="*/ 136929 h 519315"/>
              <a:gd name="connsiteX1" fmla="*/ 4241627 w 12205220"/>
              <a:gd name="connsiteY1" fmla="*/ 37177 h 519315"/>
              <a:gd name="connsiteX2" fmla="*/ 8564246 w 12205220"/>
              <a:gd name="connsiteY2" fmla="*/ 269933 h 519315"/>
              <a:gd name="connsiteX3" fmla="*/ 12205220 w 12205220"/>
              <a:gd name="connsiteY3" fmla="*/ 3926 h 519315"/>
              <a:gd name="connsiteX4" fmla="*/ 12188595 w 12205220"/>
              <a:gd name="connsiteY4" fmla="*/ 519315 h 519315"/>
              <a:gd name="connsiteX5" fmla="*/ 2137 w 12205220"/>
              <a:gd name="connsiteY5" fmla="*/ 519315 h 519315"/>
              <a:gd name="connsiteX6" fmla="*/ 18762 w 12205220"/>
              <a:gd name="connsiteY6" fmla="*/ 136929 h 519315"/>
              <a:gd name="connsiteX0" fmla="*/ 18762 w 12205220"/>
              <a:gd name="connsiteY0" fmla="*/ 133003 h 515389"/>
              <a:gd name="connsiteX1" fmla="*/ 4241627 w 12205220"/>
              <a:gd name="connsiteY1" fmla="*/ 33251 h 515389"/>
              <a:gd name="connsiteX2" fmla="*/ 8564246 w 12205220"/>
              <a:gd name="connsiteY2" fmla="*/ 266007 h 515389"/>
              <a:gd name="connsiteX3" fmla="*/ 12205220 w 12205220"/>
              <a:gd name="connsiteY3" fmla="*/ 0 h 515389"/>
              <a:gd name="connsiteX4" fmla="*/ 12188595 w 12205220"/>
              <a:gd name="connsiteY4" fmla="*/ 515389 h 515389"/>
              <a:gd name="connsiteX5" fmla="*/ 2137 w 12205220"/>
              <a:gd name="connsiteY5" fmla="*/ 515389 h 515389"/>
              <a:gd name="connsiteX6" fmla="*/ 18762 w 12205220"/>
              <a:gd name="connsiteY6" fmla="*/ 133003 h 515389"/>
              <a:gd name="connsiteX0" fmla="*/ 18762 w 12224581"/>
              <a:gd name="connsiteY0" fmla="*/ 133003 h 515389"/>
              <a:gd name="connsiteX1" fmla="*/ 4241627 w 12224581"/>
              <a:gd name="connsiteY1" fmla="*/ 33251 h 515389"/>
              <a:gd name="connsiteX2" fmla="*/ 8564246 w 12224581"/>
              <a:gd name="connsiteY2" fmla="*/ 266007 h 515389"/>
              <a:gd name="connsiteX3" fmla="*/ 12205220 w 12224581"/>
              <a:gd name="connsiteY3" fmla="*/ 0 h 515389"/>
              <a:gd name="connsiteX4" fmla="*/ 12218674 w 12224581"/>
              <a:gd name="connsiteY4" fmla="*/ 515389 h 515389"/>
              <a:gd name="connsiteX5" fmla="*/ 2137 w 12224581"/>
              <a:gd name="connsiteY5" fmla="*/ 515389 h 515389"/>
              <a:gd name="connsiteX6" fmla="*/ 18762 w 12224581"/>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05220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8674"/>
              <a:gd name="connsiteY0" fmla="*/ 133003 h 515389"/>
              <a:gd name="connsiteX1" fmla="*/ 4241627 w 12218674"/>
              <a:gd name="connsiteY1" fmla="*/ 33251 h 515389"/>
              <a:gd name="connsiteX2" fmla="*/ 8564246 w 12218674"/>
              <a:gd name="connsiteY2" fmla="*/ 266007 h 515389"/>
              <a:gd name="connsiteX3" fmla="*/ 12211235 w 12218674"/>
              <a:gd name="connsiteY3" fmla="*/ 0 h 515389"/>
              <a:gd name="connsiteX4" fmla="*/ 12218674 w 12218674"/>
              <a:gd name="connsiteY4" fmla="*/ 515389 h 515389"/>
              <a:gd name="connsiteX5" fmla="*/ 2137 w 12218674"/>
              <a:gd name="connsiteY5" fmla="*/ 515389 h 515389"/>
              <a:gd name="connsiteX6" fmla="*/ 18762 w 12218674"/>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50791"/>
              <a:gd name="connsiteX1" fmla="*/ 4241627 w 12214125"/>
              <a:gd name="connsiteY1" fmla="*/ 33251 h 550791"/>
              <a:gd name="connsiteX2" fmla="*/ 8564246 w 12214125"/>
              <a:gd name="connsiteY2" fmla="*/ 266007 h 550791"/>
              <a:gd name="connsiteX3" fmla="*/ 12211235 w 12214125"/>
              <a:gd name="connsiteY3" fmla="*/ 0 h 550791"/>
              <a:gd name="connsiteX4" fmla="*/ 12214125 w 12214125"/>
              <a:gd name="connsiteY4" fmla="*/ 510840 h 550791"/>
              <a:gd name="connsiteX5" fmla="*/ 2137 w 12214125"/>
              <a:gd name="connsiteY5" fmla="*/ 515389 h 550791"/>
              <a:gd name="connsiteX6" fmla="*/ 18762 w 12214125"/>
              <a:gd name="connsiteY6" fmla="*/ 133003 h 550791"/>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8762 w 12214125"/>
              <a:gd name="connsiteY0" fmla="*/ 133003 h 515389"/>
              <a:gd name="connsiteX1" fmla="*/ 4241627 w 12214125"/>
              <a:gd name="connsiteY1" fmla="*/ 33251 h 515389"/>
              <a:gd name="connsiteX2" fmla="*/ 8564246 w 12214125"/>
              <a:gd name="connsiteY2" fmla="*/ 266007 h 515389"/>
              <a:gd name="connsiteX3" fmla="*/ 12211235 w 12214125"/>
              <a:gd name="connsiteY3" fmla="*/ 0 h 515389"/>
              <a:gd name="connsiteX4" fmla="*/ 12214125 w 12214125"/>
              <a:gd name="connsiteY4" fmla="*/ 510840 h 515389"/>
              <a:gd name="connsiteX5" fmla="*/ 2137 w 12214125"/>
              <a:gd name="connsiteY5" fmla="*/ 515389 h 515389"/>
              <a:gd name="connsiteX6" fmla="*/ 18762 w 12214125"/>
              <a:gd name="connsiteY6" fmla="*/ 133003 h 515389"/>
              <a:gd name="connsiteX0" fmla="*/ 14472 w 12209835"/>
              <a:gd name="connsiteY0" fmla="*/ 133003 h 519938"/>
              <a:gd name="connsiteX1" fmla="*/ 4237337 w 12209835"/>
              <a:gd name="connsiteY1" fmla="*/ 33251 h 519938"/>
              <a:gd name="connsiteX2" fmla="*/ 8559956 w 12209835"/>
              <a:gd name="connsiteY2" fmla="*/ 266007 h 519938"/>
              <a:gd name="connsiteX3" fmla="*/ 12206945 w 12209835"/>
              <a:gd name="connsiteY3" fmla="*/ 0 h 519938"/>
              <a:gd name="connsiteX4" fmla="*/ 12209835 w 12209835"/>
              <a:gd name="connsiteY4" fmla="*/ 510840 h 519938"/>
              <a:gd name="connsiteX5" fmla="*/ 2397 w 12209835"/>
              <a:gd name="connsiteY5" fmla="*/ 519938 h 519938"/>
              <a:gd name="connsiteX6" fmla="*/ 14472 w 12209835"/>
              <a:gd name="connsiteY6" fmla="*/ 133003 h 519938"/>
              <a:gd name="connsiteX0" fmla="*/ 12075 w 12207438"/>
              <a:gd name="connsiteY0" fmla="*/ 133003 h 519938"/>
              <a:gd name="connsiteX1" fmla="*/ 4234940 w 12207438"/>
              <a:gd name="connsiteY1" fmla="*/ 33251 h 519938"/>
              <a:gd name="connsiteX2" fmla="*/ 8557559 w 12207438"/>
              <a:gd name="connsiteY2" fmla="*/ 266007 h 519938"/>
              <a:gd name="connsiteX3" fmla="*/ 12204548 w 12207438"/>
              <a:gd name="connsiteY3" fmla="*/ 0 h 519938"/>
              <a:gd name="connsiteX4" fmla="*/ 12207438 w 12207438"/>
              <a:gd name="connsiteY4" fmla="*/ 510840 h 519938"/>
              <a:gd name="connsiteX5" fmla="*/ 0 w 12207438"/>
              <a:gd name="connsiteY5" fmla="*/ 519938 h 519938"/>
              <a:gd name="connsiteX6" fmla="*/ 12075 w 12207438"/>
              <a:gd name="connsiteY6" fmla="*/ 133003 h 519938"/>
              <a:gd name="connsiteX0" fmla="*/ 71215 w 12266578"/>
              <a:gd name="connsiteY0" fmla="*/ 133003 h 519938"/>
              <a:gd name="connsiteX1" fmla="*/ 4294080 w 12266578"/>
              <a:gd name="connsiteY1" fmla="*/ 33251 h 519938"/>
              <a:gd name="connsiteX2" fmla="*/ 8616699 w 12266578"/>
              <a:gd name="connsiteY2" fmla="*/ 266007 h 519938"/>
              <a:gd name="connsiteX3" fmla="*/ 12263688 w 12266578"/>
              <a:gd name="connsiteY3" fmla="*/ 0 h 519938"/>
              <a:gd name="connsiteX4" fmla="*/ 12266578 w 12266578"/>
              <a:gd name="connsiteY4" fmla="*/ 510840 h 519938"/>
              <a:gd name="connsiteX5" fmla="*/ 0 w 12266578"/>
              <a:gd name="connsiteY5" fmla="*/ 519938 h 519938"/>
              <a:gd name="connsiteX6" fmla="*/ 71215 w 12266578"/>
              <a:gd name="connsiteY6" fmla="*/ 133003 h 519938"/>
              <a:gd name="connsiteX0" fmla="*/ 2976 w 12198339"/>
              <a:gd name="connsiteY0" fmla="*/ 133003 h 524488"/>
              <a:gd name="connsiteX1" fmla="*/ 4225841 w 12198339"/>
              <a:gd name="connsiteY1" fmla="*/ 33251 h 524488"/>
              <a:gd name="connsiteX2" fmla="*/ 8548460 w 12198339"/>
              <a:gd name="connsiteY2" fmla="*/ 266007 h 524488"/>
              <a:gd name="connsiteX3" fmla="*/ 12195449 w 12198339"/>
              <a:gd name="connsiteY3" fmla="*/ 0 h 524488"/>
              <a:gd name="connsiteX4" fmla="*/ 12198339 w 12198339"/>
              <a:gd name="connsiteY4" fmla="*/ 510840 h 524488"/>
              <a:gd name="connsiteX5" fmla="*/ 0 w 12198339"/>
              <a:gd name="connsiteY5" fmla="*/ 524488 h 524488"/>
              <a:gd name="connsiteX6" fmla="*/ 2976 w 12198339"/>
              <a:gd name="connsiteY6" fmla="*/ 133003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26851 w 12231313"/>
              <a:gd name="connsiteY0" fmla="*/ 137552 h 524488"/>
              <a:gd name="connsiteX1" fmla="*/ 4258815 w 12231313"/>
              <a:gd name="connsiteY1" fmla="*/ 33251 h 524488"/>
              <a:gd name="connsiteX2" fmla="*/ 8581434 w 12231313"/>
              <a:gd name="connsiteY2" fmla="*/ 266007 h 524488"/>
              <a:gd name="connsiteX3" fmla="*/ 12228423 w 12231313"/>
              <a:gd name="connsiteY3" fmla="*/ 0 h 524488"/>
              <a:gd name="connsiteX4" fmla="*/ 12231313 w 12231313"/>
              <a:gd name="connsiteY4" fmla="*/ 510840 h 524488"/>
              <a:gd name="connsiteX5" fmla="*/ 32974 w 12231313"/>
              <a:gd name="connsiteY5" fmla="*/ 524488 h 524488"/>
              <a:gd name="connsiteX6" fmla="*/ 26851 w 12231313"/>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37552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37552 h 524488"/>
              <a:gd name="connsiteX0" fmla="*/ 0 w 12204462"/>
              <a:gd name="connsiteY0" fmla="*/ 160298 h 524488"/>
              <a:gd name="connsiteX1" fmla="*/ 4231964 w 12204462"/>
              <a:gd name="connsiteY1" fmla="*/ 33251 h 524488"/>
              <a:gd name="connsiteX2" fmla="*/ 8554583 w 12204462"/>
              <a:gd name="connsiteY2" fmla="*/ 266007 h 524488"/>
              <a:gd name="connsiteX3" fmla="*/ 12201572 w 12204462"/>
              <a:gd name="connsiteY3" fmla="*/ 0 h 524488"/>
              <a:gd name="connsiteX4" fmla="*/ 12204462 w 12204462"/>
              <a:gd name="connsiteY4" fmla="*/ 510840 h 524488"/>
              <a:gd name="connsiteX5" fmla="*/ 6123 w 12204462"/>
              <a:gd name="connsiteY5" fmla="*/ 524488 h 524488"/>
              <a:gd name="connsiteX6" fmla="*/ 0 w 12204462"/>
              <a:gd name="connsiteY6" fmla="*/ 160298 h 524488"/>
              <a:gd name="connsiteX0" fmla="*/ 197 w 12204659"/>
              <a:gd name="connsiteY0" fmla="*/ 160298 h 524488"/>
              <a:gd name="connsiteX1" fmla="*/ 4232161 w 12204659"/>
              <a:gd name="connsiteY1" fmla="*/ 33251 h 524488"/>
              <a:gd name="connsiteX2" fmla="*/ 8554780 w 12204659"/>
              <a:gd name="connsiteY2" fmla="*/ 266007 h 524488"/>
              <a:gd name="connsiteX3" fmla="*/ 12201769 w 12204659"/>
              <a:gd name="connsiteY3" fmla="*/ 0 h 524488"/>
              <a:gd name="connsiteX4" fmla="*/ 12204659 w 12204659"/>
              <a:gd name="connsiteY4" fmla="*/ 510840 h 524488"/>
              <a:gd name="connsiteX5" fmla="*/ 6320 w 12204659"/>
              <a:gd name="connsiteY5" fmla="*/ 524488 h 524488"/>
              <a:gd name="connsiteX6" fmla="*/ 197 w 12204659"/>
              <a:gd name="connsiteY6" fmla="*/ 160298 h 5244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12204659" h="524488">
                <a:moveTo>
                  <a:pt x="197" y="160298"/>
                </a:moveTo>
                <a:cubicBezTo>
                  <a:pt x="706779" y="79942"/>
                  <a:pt x="2806397" y="15633"/>
                  <a:pt x="4232161" y="33251"/>
                </a:cubicBezTo>
                <a:cubicBezTo>
                  <a:pt x="5657925" y="50869"/>
                  <a:pt x="7226512" y="271549"/>
                  <a:pt x="8554780" y="266007"/>
                </a:cubicBezTo>
                <a:cubicBezTo>
                  <a:pt x="9883048" y="260465"/>
                  <a:pt x="11573648" y="138909"/>
                  <a:pt x="12201769" y="0"/>
                </a:cubicBezTo>
                <a:cubicBezTo>
                  <a:pt x="12198232" y="222037"/>
                  <a:pt x="12200448" y="300703"/>
                  <a:pt x="12204659" y="510840"/>
                </a:cubicBezTo>
                <a:lnTo>
                  <a:pt x="6320" y="524488"/>
                </a:lnTo>
                <a:cubicBezTo>
                  <a:pt x="4421" y="293856"/>
                  <a:pt x="-1108" y="288563"/>
                  <a:pt x="197" y="160298"/>
                </a:cubicBezTo>
                <a:close/>
              </a:path>
            </a:pathLst>
          </a:custGeom>
          <a:solidFill>
            <a:srgbClr val="4279BB"/>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Tree>
    <p:extLst>
      <p:ext uri="{BB962C8B-B14F-4D97-AF65-F5344CB8AC3E}">
        <p14:creationId xmlns:p14="http://schemas.microsoft.com/office/powerpoint/2010/main" val="2657196310"/>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9.xml"/><Relationship Id="rId7" Type="http://schemas.openxmlformats.org/officeDocument/2006/relationships/theme" Target="../theme/theme2.xml"/><Relationship Id="rId2" Type="http://schemas.openxmlformats.org/officeDocument/2006/relationships/slideLayout" Target="../slideLayouts/slideLayout8.xml"/><Relationship Id="rId1" Type="http://schemas.openxmlformats.org/officeDocument/2006/relationships/slideLayout" Target="../slideLayouts/slideLayout7.xml"/><Relationship Id="rId6" Type="http://schemas.openxmlformats.org/officeDocument/2006/relationships/slideLayout" Target="../slideLayouts/slideLayout12.xml"/><Relationship Id="rId5" Type="http://schemas.openxmlformats.org/officeDocument/2006/relationships/slideLayout" Target="../slideLayouts/slideLayout11.xml"/><Relationship Id="rId4" Type="http://schemas.openxmlformats.org/officeDocument/2006/relationships/slideLayout" Target="../slideLayouts/slideLayout10.xml"/></Relationships>
</file>

<file path=ppt/slideMasters/_rels/slideMaster3.xml.rels><?xml version="1.0" encoding="UTF-8" standalone="yes"?>
<Relationships xmlns="http://schemas.openxmlformats.org/package/2006/relationships"><Relationship Id="rId8" Type="http://schemas.openxmlformats.org/officeDocument/2006/relationships/theme" Target="../theme/theme3.xml"/><Relationship Id="rId3" Type="http://schemas.openxmlformats.org/officeDocument/2006/relationships/slideLayout" Target="../slideLayouts/slideLayout15.xml"/><Relationship Id="rId7" Type="http://schemas.openxmlformats.org/officeDocument/2006/relationships/slideLayout" Target="../slideLayouts/slideLayout19.xml"/><Relationship Id="rId2" Type="http://schemas.openxmlformats.org/officeDocument/2006/relationships/slideLayout" Target="../slideLayouts/slideLayout14.xml"/><Relationship Id="rId1" Type="http://schemas.openxmlformats.org/officeDocument/2006/relationships/slideLayout" Target="../slideLayouts/slideLayout13.xml"/><Relationship Id="rId6" Type="http://schemas.openxmlformats.org/officeDocument/2006/relationships/slideLayout" Target="../slideLayouts/slideLayout18.xml"/><Relationship Id="rId5" Type="http://schemas.openxmlformats.org/officeDocument/2006/relationships/slideLayout" Target="../slideLayouts/slideLayout17.xml"/><Relationship Id="rId4" Type="http://schemas.openxmlformats.org/officeDocument/2006/relationships/slideLayout" Target="../slideLayouts/slideLayout16.xml"/></Relationships>
</file>

<file path=ppt/slideMasters/_rels/slideMaster4.xml.rels><?xml version="1.0" encoding="UTF-8" standalone="yes"?>
<Relationships xmlns="http://schemas.openxmlformats.org/package/2006/relationships"><Relationship Id="rId8" Type="http://schemas.openxmlformats.org/officeDocument/2006/relationships/theme" Target="../theme/theme4.xml"/><Relationship Id="rId3" Type="http://schemas.openxmlformats.org/officeDocument/2006/relationships/slideLayout" Target="../slideLayouts/slideLayout22.xml"/><Relationship Id="rId7" Type="http://schemas.openxmlformats.org/officeDocument/2006/relationships/slideLayout" Target="../slideLayouts/slideLayout26.xml"/><Relationship Id="rId2" Type="http://schemas.openxmlformats.org/officeDocument/2006/relationships/slideLayout" Target="../slideLayouts/slideLayout21.xml"/><Relationship Id="rId1" Type="http://schemas.openxmlformats.org/officeDocument/2006/relationships/slideLayout" Target="../slideLayouts/slideLayout20.xml"/><Relationship Id="rId6" Type="http://schemas.openxmlformats.org/officeDocument/2006/relationships/slideLayout" Target="../slideLayouts/slideLayout25.xml"/><Relationship Id="rId5" Type="http://schemas.openxmlformats.org/officeDocument/2006/relationships/slideLayout" Target="../slideLayouts/slideLayout24.xml"/><Relationship Id="rId4" Type="http://schemas.openxmlformats.org/officeDocument/2006/relationships/slideLayout" Target="../slideLayouts/slideLayout23.xml"/></Relationships>
</file>

<file path=ppt/slideMasters/_rels/slideMaster5.xml.rels><?xml version="1.0" encoding="UTF-8" standalone="yes"?>
<Relationships xmlns="http://schemas.openxmlformats.org/package/2006/relationships"><Relationship Id="rId8" Type="http://schemas.openxmlformats.org/officeDocument/2006/relationships/theme" Target="../theme/theme5.xml"/><Relationship Id="rId3" Type="http://schemas.openxmlformats.org/officeDocument/2006/relationships/slideLayout" Target="../slideLayouts/slideLayout29.xml"/><Relationship Id="rId7" Type="http://schemas.openxmlformats.org/officeDocument/2006/relationships/slideLayout" Target="../slideLayouts/slideLayout33.xml"/><Relationship Id="rId2" Type="http://schemas.openxmlformats.org/officeDocument/2006/relationships/slideLayout" Target="../slideLayouts/slideLayout28.xml"/><Relationship Id="rId1" Type="http://schemas.openxmlformats.org/officeDocument/2006/relationships/slideLayout" Target="../slideLayouts/slideLayout27.xml"/><Relationship Id="rId6" Type="http://schemas.openxmlformats.org/officeDocument/2006/relationships/slideLayout" Target="../slideLayouts/slideLayout32.xml"/><Relationship Id="rId5" Type="http://schemas.openxmlformats.org/officeDocument/2006/relationships/slideLayout" Target="../slideLayouts/slideLayout31.xml"/><Relationship Id="rId4" Type="http://schemas.openxmlformats.org/officeDocument/2006/relationships/slideLayout" Target="../slideLayouts/slideLayout3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en-US" dirty="0"/>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304019006"/>
      </p:ext>
    </p:extLst>
  </p:cSld>
  <p:clrMap bg1="lt1" tx1="dk1" bg2="lt2" tx2="dk2" accent1="accent1" accent2="accent2" accent3="accent3" accent4="accent4" accent5="accent5" accent6="accent6" hlink="hlink" folHlink="folHlink"/>
  <p:sldLayoutIdLst>
    <p:sldLayoutId id="2147483651" r:id="rId1"/>
    <p:sldLayoutId id="2147483704" r:id="rId2"/>
    <p:sldLayoutId id="2147483705" r:id="rId3"/>
    <p:sldLayoutId id="2147483706" r:id="rId4"/>
    <p:sldLayoutId id="2147483650" r:id="rId5"/>
    <p:sldLayoutId id="2147483671" r:id="rId6"/>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2708084033"/>
      </p:ext>
    </p:extLst>
  </p:cSld>
  <p:clrMap bg1="lt1" tx1="dk1" bg2="lt2" tx2="dk2" accent1="accent1" accent2="accent2" accent3="accent3" accent4="accent4" accent5="accent5" accent6="accent6" hlink="hlink" folHlink="folHlink"/>
  <p:sldLayoutIdLst>
    <p:sldLayoutId id="2147483708" r:id="rId1"/>
    <p:sldLayoutId id="2147483709" r:id="rId2"/>
    <p:sldLayoutId id="2147483710" r:id="rId3"/>
    <p:sldLayoutId id="2147483711" r:id="rId4"/>
    <p:sldLayoutId id="2147483712" r:id="rId5"/>
    <p:sldLayoutId id="2147483713" r:id="rId6"/>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3425665157"/>
      </p:ext>
    </p:extLst>
  </p:cSld>
  <p:clrMap bg1="lt1" tx1="dk1" bg2="lt2" tx2="dk2" accent1="accent1" accent2="accent2" accent3="accent3" accent4="accent4" accent5="accent5" accent6="accent6" hlink="hlink" folHlink="folHlink"/>
  <p:sldLayoutIdLst>
    <p:sldLayoutId id="2147483675" r:id="rId1"/>
    <p:sldLayoutId id="2147483676" r:id="rId2"/>
    <p:sldLayoutId id="2147483677" r:id="rId3"/>
    <p:sldLayoutId id="2147483678" r:id="rId4"/>
    <p:sldLayoutId id="2147483679" r:id="rId5"/>
    <p:sldLayoutId id="2147483680" r:id="rId6"/>
    <p:sldLayoutId id="2147483681" r:id="rId7"/>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091400D6-A38D-0E48-9C05-F35FBFBEE0E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p>
        </p:txBody>
      </p:sp>
      <p:sp>
        <p:nvSpPr>
          <p:cNvPr id="3" name="Text Placeholder 2">
            <a:extLst>
              <a:ext uri="{FF2B5EF4-FFF2-40B4-BE49-F238E27FC236}">
                <a16:creationId xmlns:a16="http://schemas.microsoft.com/office/drawing/2014/main" id="{65EE15ED-2E27-A645-AD1A-5D4DF606816C}"/>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819957639"/>
      </p:ext>
    </p:extLst>
  </p:cSld>
  <p:clrMap bg1="lt1" tx1="dk1" bg2="lt2" tx2="dk2" accent1="accent1" accent2="accent2" accent3="accent3" accent4="accent4" accent5="accent5" accent6="accent6" hlink="hlink" folHlink="folHlink"/>
  <p:sldLayoutIdLst>
    <p:sldLayoutId id="2147483697" r:id="rId1"/>
    <p:sldLayoutId id="2147483698" r:id="rId2"/>
    <p:sldLayoutId id="2147483699" r:id="rId3"/>
    <p:sldLayoutId id="2147483700" r:id="rId4"/>
    <p:sldLayoutId id="2147483701" r:id="rId5"/>
    <p:sldLayoutId id="2147483702" r:id="rId6"/>
    <p:sldLayoutId id="2147483703" r:id="rId7"/>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2355DA87-A4AC-7E43-A9D5-4097C1088FFB}"/>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es-ES_tradnl" dirty="0"/>
          </a:p>
        </p:txBody>
      </p:sp>
      <p:sp>
        <p:nvSpPr>
          <p:cNvPr id="3" name="Text Placeholder 2">
            <a:extLst>
              <a:ext uri="{FF2B5EF4-FFF2-40B4-BE49-F238E27FC236}">
                <a16:creationId xmlns:a16="http://schemas.microsoft.com/office/drawing/2014/main" id="{18F61780-3FA4-4744-B78B-EEB125215FFB}"/>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es-ES_tradnl" dirty="0"/>
          </a:p>
        </p:txBody>
      </p:sp>
      <p:sp>
        <p:nvSpPr>
          <p:cNvPr id="4" name="Date Placeholder 3">
            <a:extLst>
              <a:ext uri="{FF2B5EF4-FFF2-40B4-BE49-F238E27FC236}">
                <a16:creationId xmlns:a16="http://schemas.microsoft.com/office/drawing/2014/main" id="{871F9E6B-2422-FB46-90CD-E86539C8BAB0}"/>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827A37B-9DED-3E4A-A442-7A8EED74A98D}" type="datetimeFigureOut">
              <a:rPr lang="es-ES_tradnl" smtClean="0"/>
              <a:t>8/2/22</a:t>
            </a:fld>
            <a:endParaRPr lang="es-ES_tradnl"/>
          </a:p>
        </p:txBody>
      </p:sp>
      <p:sp>
        <p:nvSpPr>
          <p:cNvPr id="5" name="Footer Placeholder 4">
            <a:extLst>
              <a:ext uri="{FF2B5EF4-FFF2-40B4-BE49-F238E27FC236}">
                <a16:creationId xmlns:a16="http://schemas.microsoft.com/office/drawing/2014/main" id="{D09BD7E8-FBA0-BE42-B7E4-DD717C32729B}"/>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s-ES_tradnl"/>
          </a:p>
        </p:txBody>
      </p:sp>
      <p:sp>
        <p:nvSpPr>
          <p:cNvPr id="6" name="Slide Number Placeholder 5">
            <a:extLst>
              <a:ext uri="{FF2B5EF4-FFF2-40B4-BE49-F238E27FC236}">
                <a16:creationId xmlns:a16="http://schemas.microsoft.com/office/drawing/2014/main" id="{77C4F2BC-EBE0-2E4A-ACB1-354C1C8BBE84}"/>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2D42AFA-6D50-F949-8C55-C0D5730A94A6}" type="slidenum">
              <a:rPr lang="es-ES_tradnl" smtClean="0"/>
              <a:t>‹Nº›</a:t>
            </a:fld>
            <a:endParaRPr lang="es-ES_tradnl"/>
          </a:p>
        </p:txBody>
      </p:sp>
    </p:spTree>
    <p:extLst>
      <p:ext uri="{BB962C8B-B14F-4D97-AF65-F5344CB8AC3E}">
        <p14:creationId xmlns:p14="http://schemas.microsoft.com/office/powerpoint/2010/main" val="1153974537"/>
      </p:ext>
    </p:extLst>
  </p:cSld>
  <p:clrMap bg1="lt1" tx1="dk1" bg2="lt2" tx2="dk2" accent1="accent1" accent2="accent2" accent3="accent3" accent4="accent4" accent5="accent5" accent6="accent6" hlink="hlink" folHlink="folHlink"/>
  <p:sldLayoutIdLst>
    <p:sldLayoutId id="2147483649" r:id="rId1"/>
    <p:sldLayoutId id="2147483652" r:id="rId2"/>
    <p:sldLayoutId id="2147483670" r:id="rId3"/>
    <p:sldLayoutId id="2147483653" r:id="rId4"/>
    <p:sldLayoutId id="2147483667" r:id="rId5"/>
    <p:sldLayoutId id="2147483654" r:id="rId6"/>
    <p:sldLayoutId id="2147483655" r:id="rId7"/>
  </p:sldLayoutIdLst>
  <p:txStyles>
    <p:titleStyle>
      <a:lvl1pPr algn="l" defTabSz="914400" rtl="0" eaLnBrk="1" latinLnBrk="0" hangingPunct="1">
        <a:lnSpc>
          <a:spcPct val="90000"/>
        </a:lnSpc>
        <a:spcBef>
          <a:spcPct val="0"/>
        </a:spcBef>
        <a:buNone/>
        <a:defRPr sz="4400" b="1" i="0" kern="1200">
          <a:solidFill>
            <a:schemeClr val="tx1"/>
          </a:solidFill>
          <a:latin typeface="Barlow SemiBold" pitchFamily="2" charset="77"/>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8.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19.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5.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8.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8.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5.xml"/></Relationships>
</file>

<file path=ppt/slides/_rels/slide35.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3.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15.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0.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7.xml.rels><?xml version="1.0" encoding="UTF-8" standalone="yes"?>
<Relationships xmlns="http://schemas.openxmlformats.org/package/2006/relationships"><Relationship Id="rId2" Type="http://schemas.openxmlformats.org/officeDocument/2006/relationships/hyperlink" Target="http://www.iccarbitration.org/" TargetMode="External"/><Relationship Id="rId1" Type="http://schemas.openxmlformats.org/officeDocument/2006/relationships/slideLayout" Target="../slideLayouts/slideLayout21.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1.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15.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2.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65.xml.rels><?xml version="1.0" encoding="UTF-8" standalone="yes"?>
<Relationships xmlns="http://schemas.openxmlformats.org/package/2006/relationships"><Relationship Id="rId1" Type="http://schemas.openxmlformats.org/officeDocument/2006/relationships/slideLayout" Target="../slideLayouts/slideLayout1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4.xml"/></Relationships>
</file>

<file path=ppt/slides/_rels/slide8.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15.xml"/></Relationships>
</file>

<file path=ppt/slides/_rels/slide9.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1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F865A4-5C33-7F41-8D5F-DEA0684C44EE}"/>
              </a:ext>
            </a:extLst>
          </p:cNvPr>
          <p:cNvSpPr>
            <a:spLocks noGrp="1"/>
          </p:cNvSpPr>
          <p:nvPr>
            <p:ph type="title"/>
          </p:nvPr>
        </p:nvSpPr>
        <p:spPr>
          <a:xfrm>
            <a:off x="831850" y="1493977"/>
            <a:ext cx="10515600" cy="1457768"/>
          </a:xfrm>
        </p:spPr>
        <p:txBody>
          <a:bodyPr>
            <a:noAutofit/>
          </a:bodyPr>
          <a:lstStyle/>
          <a:p>
            <a:r>
              <a:rPr lang="es-ES_tradnl" sz="4800" i="1" dirty="0"/>
              <a:t>Conciliación y Arbitraje Internacional</a:t>
            </a:r>
          </a:p>
        </p:txBody>
      </p:sp>
      <p:sp>
        <p:nvSpPr>
          <p:cNvPr id="3" name="Text Placeholder 2">
            <a:extLst>
              <a:ext uri="{FF2B5EF4-FFF2-40B4-BE49-F238E27FC236}">
                <a16:creationId xmlns:a16="http://schemas.microsoft.com/office/drawing/2014/main" id="{8C765047-4BE7-A64A-ACF1-BBAE1011DEBB}"/>
              </a:ext>
            </a:extLst>
          </p:cNvPr>
          <p:cNvSpPr>
            <a:spLocks noGrp="1"/>
          </p:cNvSpPr>
          <p:nvPr>
            <p:ph type="body" idx="1"/>
          </p:nvPr>
        </p:nvSpPr>
        <p:spPr>
          <a:xfrm>
            <a:off x="831850" y="3269653"/>
            <a:ext cx="10515600" cy="1500187"/>
          </a:xfrm>
        </p:spPr>
        <p:txBody>
          <a:bodyPr/>
          <a:lstStyle/>
          <a:p>
            <a:r>
              <a:rPr lang="es-ES_tradnl" dirty="0"/>
              <a:t>Universidad para la Cooperación Internacional</a:t>
            </a:r>
          </a:p>
          <a:p>
            <a:r>
              <a:rPr lang="es-ES_tradnl" dirty="0"/>
              <a:t>Contratación Internacional</a:t>
            </a:r>
          </a:p>
          <a:p>
            <a:r>
              <a:rPr lang="es-ES_tradnl" dirty="0"/>
              <a:t>Esteban Agüero </a:t>
            </a:r>
            <a:r>
              <a:rPr lang="es-ES_tradnl" dirty="0" err="1"/>
              <a:t>Guier</a:t>
            </a:r>
            <a:r>
              <a:rPr lang="es-ES_tradnl" dirty="0"/>
              <a:t> </a:t>
            </a:r>
          </a:p>
        </p:txBody>
      </p:sp>
    </p:spTree>
    <p:extLst>
      <p:ext uri="{BB962C8B-B14F-4D97-AF65-F5344CB8AC3E}">
        <p14:creationId xmlns:p14="http://schemas.microsoft.com/office/powerpoint/2010/main" val="729122722"/>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7B6B8FB-E0F0-3A43-8EE2-24F06A2DF69A}"/>
              </a:ext>
            </a:extLst>
          </p:cNvPr>
          <p:cNvSpPr>
            <a:spLocks noGrp="1"/>
          </p:cNvSpPr>
          <p:nvPr>
            <p:ph type="title"/>
          </p:nvPr>
        </p:nvSpPr>
        <p:spPr>
          <a:xfrm>
            <a:off x="838200" y="365125"/>
            <a:ext cx="5257800" cy="1325563"/>
          </a:xfrm>
        </p:spPr>
        <p:txBody>
          <a:bodyPr/>
          <a:lstStyle/>
          <a:p>
            <a:pPr algn="ctr"/>
            <a:r>
              <a:rPr lang="es-ES_tradnl" dirty="0"/>
              <a:t>Flexibilidad</a:t>
            </a:r>
          </a:p>
        </p:txBody>
      </p:sp>
      <p:sp>
        <p:nvSpPr>
          <p:cNvPr id="3" name="Marcador de contenido 2">
            <a:extLst>
              <a:ext uri="{FF2B5EF4-FFF2-40B4-BE49-F238E27FC236}">
                <a16:creationId xmlns:a16="http://schemas.microsoft.com/office/drawing/2014/main" id="{1CF10BD8-7DC5-D347-B3B6-AC9F5FAE9254}"/>
              </a:ext>
            </a:extLst>
          </p:cNvPr>
          <p:cNvSpPr>
            <a:spLocks noGrp="1"/>
          </p:cNvSpPr>
          <p:nvPr>
            <p:ph sz="half" idx="1"/>
          </p:nvPr>
        </p:nvSpPr>
        <p:spPr>
          <a:xfrm>
            <a:off x="838200" y="1825625"/>
            <a:ext cx="5049644" cy="4351338"/>
          </a:xfrm>
        </p:spPr>
        <p:txBody>
          <a:bodyPr/>
          <a:lstStyle/>
          <a:p>
            <a:pPr marL="0" indent="0" algn="just">
              <a:buNone/>
            </a:pPr>
            <a:r>
              <a:rPr lang="es-ES_tradnl" dirty="0"/>
              <a:t>Las partes tienen el derecho de elegir entre </a:t>
            </a:r>
            <a:r>
              <a:rPr lang="es-ES_tradnl" dirty="0">
                <a:solidFill>
                  <a:schemeClr val="accent4"/>
                </a:solidFill>
              </a:rPr>
              <a:t>un árbitro único </a:t>
            </a:r>
            <a:r>
              <a:rPr lang="es-ES_tradnl" dirty="0"/>
              <a:t>o un </a:t>
            </a:r>
            <a:r>
              <a:rPr lang="es-ES_tradnl" dirty="0">
                <a:solidFill>
                  <a:schemeClr val="accent4"/>
                </a:solidFill>
              </a:rPr>
              <a:t>tribunal arbitral compuesto por varios árbitros</a:t>
            </a:r>
            <a:r>
              <a:rPr lang="es-ES_tradnl" dirty="0"/>
              <a:t>, en función de la complejidad de la controversia. </a:t>
            </a:r>
          </a:p>
          <a:p>
            <a:pPr marL="0" indent="0" algn="just">
              <a:buNone/>
            </a:pPr>
            <a:r>
              <a:rPr lang="es-ES_tradnl" dirty="0"/>
              <a:t>Además, los árbitros cuentan con mayor libertad en la aplicación de las normas jurídicas que los jueces.</a:t>
            </a:r>
            <a:endParaRPr lang="es-CR" dirty="0"/>
          </a:p>
          <a:p>
            <a:pPr marL="0" indent="0" algn="just">
              <a:buNone/>
            </a:pPr>
            <a:endParaRPr lang="es-ES_tradnl" dirty="0"/>
          </a:p>
        </p:txBody>
      </p:sp>
      <p:sp>
        <p:nvSpPr>
          <p:cNvPr id="4" name="Título 1">
            <a:extLst>
              <a:ext uri="{FF2B5EF4-FFF2-40B4-BE49-F238E27FC236}">
                <a16:creationId xmlns:a16="http://schemas.microsoft.com/office/drawing/2014/main" id="{5D45B739-9F00-AC4F-B067-F24AA6F0E2DC}"/>
              </a:ext>
            </a:extLst>
          </p:cNvPr>
          <p:cNvSpPr txBox="1">
            <a:spLocks/>
          </p:cNvSpPr>
          <p:nvPr/>
        </p:nvSpPr>
        <p:spPr>
          <a:xfrm>
            <a:off x="6096000" y="365125"/>
            <a:ext cx="52578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EE9121"/>
                </a:solidFill>
                <a:latin typeface="Barlow SemiBold" pitchFamily="2" charset="77"/>
                <a:ea typeface="+mj-ea"/>
                <a:cs typeface="+mj-cs"/>
              </a:defRPr>
            </a:lvl1pPr>
          </a:lstStyle>
          <a:p>
            <a:pPr algn="ctr"/>
            <a:r>
              <a:rPr lang="es-ES_tradnl" dirty="0"/>
              <a:t>Neutralidad</a:t>
            </a:r>
          </a:p>
        </p:txBody>
      </p:sp>
      <p:sp>
        <p:nvSpPr>
          <p:cNvPr id="5" name="Marcador de contenido 2">
            <a:extLst>
              <a:ext uri="{FF2B5EF4-FFF2-40B4-BE49-F238E27FC236}">
                <a16:creationId xmlns:a16="http://schemas.microsoft.com/office/drawing/2014/main" id="{329659AB-FE0B-A94A-A7AF-048167742DD3}"/>
              </a:ext>
            </a:extLst>
          </p:cNvPr>
          <p:cNvSpPr txBox="1">
            <a:spLocks/>
          </p:cNvSpPr>
          <p:nvPr/>
        </p:nvSpPr>
        <p:spPr>
          <a:xfrm>
            <a:off x="6304156" y="1825625"/>
            <a:ext cx="5049644"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ES_tradnl" dirty="0"/>
              <a:t>El Tribunal arbitral ha de constituir una posición </a:t>
            </a:r>
            <a:r>
              <a:rPr lang="es-ES_tradnl" dirty="0">
                <a:solidFill>
                  <a:schemeClr val="accent4"/>
                </a:solidFill>
              </a:rPr>
              <a:t>neutral</a:t>
            </a:r>
            <a:r>
              <a:rPr lang="es-ES_tradnl" dirty="0"/>
              <a:t> para la resolución de las controversias, estando </a:t>
            </a:r>
            <a:r>
              <a:rPr lang="es-ES_tradnl" dirty="0">
                <a:solidFill>
                  <a:schemeClr val="accent4"/>
                </a:solidFill>
              </a:rPr>
              <a:t>desvinculado de los órganos judiciales </a:t>
            </a:r>
            <a:r>
              <a:rPr lang="es-ES_tradnl" dirty="0"/>
              <a:t>de los países de los que son naturales las partes involucradas.</a:t>
            </a:r>
            <a:endParaRPr lang="es-CR" dirty="0"/>
          </a:p>
          <a:p>
            <a:pPr marL="0" indent="0" algn="just">
              <a:buFont typeface="Arial" panose="020B0604020202020204" pitchFamily="34" charset="0"/>
              <a:buNone/>
            </a:pPr>
            <a:endParaRPr lang="es-ES_tradnl" dirty="0"/>
          </a:p>
        </p:txBody>
      </p:sp>
    </p:spTree>
    <p:extLst>
      <p:ext uri="{BB962C8B-B14F-4D97-AF65-F5344CB8AC3E}">
        <p14:creationId xmlns:p14="http://schemas.microsoft.com/office/powerpoint/2010/main" val="340016906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E8B00C8-2338-6C46-B7C6-5DB6F1E0EA1D}"/>
              </a:ext>
            </a:extLst>
          </p:cNvPr>
          <p:cNvSpPr>
            <a:spLocks noGrp="1"/>
          </p:cNvSpPr>
          <p:nvPr>
            <p:ph type="title"/>
          </p:nvPr>
        </p:nvSpPr>
        <p:spPr>
          <a:xfrm>
            <a:off x="838200" y="365125"/>
            <a:ext cx="5257800" cy="1325563"/>
          </a:xfrm>
        </p:spPr>
        <p:txBody>
          <a:bodyPr/>
          <a:lstStyle/>
          <a:p>
            <a:pPr algn="ctr"/>
            <a:r>
              <a:rPr lang="es-ES_tradnl" dirty="0"/>
              <a:t>Calidad Técnica</a:t>
            </a:r>
          </a:p>
        </p:txBody>
      </p:sp>
      <p:sp>
        <p:nvSpPr>
          <p:cNvPr id="3" name="Marcador de contenido 2">
            <a:extLst>
              <a:ext uri="{FF2B5EF4-FFF2-40B4-BE49-F238E27FC236}">
                <a16:creationId xmlns:a16="http://schemas.microsoft.com/office/drawing/2014/main" id="{63B721F2-32D0-774A-A563-83AC4A12EDB0}"/>
              </a:ext>
            </a:extLst>
          </p:cNvPr>
          <p:cNvSpPr>
            <a:spLocks noGrp="1"/>
          </p:cNvSpPr>
          <p:nvPr>
            <p:ph sz="half" idx="1"/>
          </p:nvPr>
        </p:nvSpPr>
        <p:spPr>
          <a:xfrm>
            <a:off x="838200" y="1825625"/>
            <a:ext cx="5094249" cy="4351338"/>
          </a:xfrm>
        </p:spPr>
        <p:txBody>
          <a:bodyPr>
            <a:normAutofit fontScale="92500" lnSpcReduction="10000"/>
          </a:bodyPr>
          <a:lstStyle/>
          <a:p>
            <a:pPr marL="0" indent="0" algn="just">
              <a:buNone/>
            </a:pPr>
            <a:r>
              <a:rPr lang="es-ES_tradnl" dirty="0"/>
              <a:t>Existe la posibilidad de nombramiento de </a:t>
            </a:r>
            <a:r>
              <a:rPr lang="es-ES_tradnl" dirty="0">
                <a:solidFill>
                  <a:schemeClr val="accent4"/>
                </a:solidFill>
              </a:rPr>
              <a:t>árbitros especialistas</a:t>
            </a:r>
            <a:r>
              <a:rPr lang="es-ES_tradnl" dirty="0"/>
              <a:t> en la materia objeto de la disputa (</a:t>
            </a:r>
            <a:r>
              <a:rPr lang="es-ES_tradnl" dirty="0" err="1"/>
              <a:t>ej</a:t>
            </a:r>
            <a:r>
              <a:rPr lang="es-ES_tradnl" dirty="0"/>
              <a:t>: construcción, seguros, energía, </a:t>
            </a:r>
            <a:r>
              <a:rPr lang="es-ES_tradnl" dirty="0" err="1"/>
              <a:t>etc</a:t>
            </a:r>
            <a:r>
              <a:rPr lang="es-ES_tradnl" dirty="0"/>
              <a:t>) </a:t>
            </a:r>
          </a:p>
          <a:p>
            <a:pPr marL="0" indent="0" algn="just">
              <a:buNone/>
            </a:pPr>
            <a:r>
              <a:rPr lang="es-ES_tradnl" dirty="0"/>
              <a:t>Además, los árbitros suelen tener una </a:t>
            </a:r>
            <a:r>
              <a:rPr lang="es-ES_tradnl" dirty="0">
                <a:solidFill>
                  <a:schemeClr val="accent4"/>
                </a:solidFill>
              </a:rPr>
              <a:t>mayor disponibilidad </a:t>
            </a:r>
            <a:r>
              <a:rPr lang="es-ES_tradnl" dirty="0"/>
              <a:t>de tiempo para estudiar el caso objeto de litigio, lo que podrá redundar en una mayor </a:t>
            </a:r>
            <a:r>
              <a:rPr lang="es-ES_tradnl" dirty="0">
                <a:solidFill>
                  <a:schemeClr val="accent4"/>
                </a:solidFill>
              </a:rPr>
              <a:t>eficacia</a:t>
            </a:r>
            <a:r>
              <a:rPr lang="es-ES_tradnl" dirty="0"/>
              <a:t>, así como robustez y respaldo argumental del laudo.</a:t>
            </a:r>
            <a:endParaRPr lang="es-CR" dirty="0"/>
          </a:p>
          <a:p>
            <a:pPr marL="0" indent="0" algn="just">
              <a:buNone/>
            </a:pPr>
            <a:endParaRPr lang="es-ES_tradnl" dirty="0"/>
          </a:p>
        </p:txBody>
      </p:sp>
      <p:sp>
        <p:nvSpPr>
          <p:cNvPr id="4" name="Título 1">
            <a:extLst>
              <a:ext uri="{FF2B5EF4-FFF2-40B4-BE49-F238E27FC236}">
                <a16:creationId xmlns:a16="http://schemas.microsoft.com/office/drawing/2014/main" id="{000A8252-6C71-AB4F-B499-5946D9D314A1}"/>
              </a:ext>
            </a:extLst>
          </p:cNvPr>
          <p:cNvSpPr txBox="1">
            <a:spLocks/>
          </p:cNvSpPr>
          <p:nvPr/>
        </p:nvSpPr>
        <p:spPr>
          <a:xfrm>
            <a:off x="6096000" y="365125"/>
            <a:ext cx="52578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EE9121"/>
                </a:solidFill>
                <a:latin typeface="Barlow SemiBold" pitchFamily="2" charset="77"/>
                <a:ea typeface="+mj-ea"/>
                <a:cs typeface="+mj-cs"/>
              </a:defRPr>
            </a:lvl1pPr>
          </a:lstStyle>
          <a:p>
            <a:pPr algn="ctr"/>
            <a:r>
              <a:rPr lang="es-ES_tradnl" dirty="0"/>
              <a:t>Confidencialidad</a:t>
            </a:r>
          </a:p>
        </p:txBody>
      </p:sp>
      <p:sp>
        <p:nvSpPr>
          <p:cNvPr id="6" name="Marcador de contenido 2">
            <a:extLst>
              <a:ext uri="{FF2B5EF4-FFF2-40B4-BE49-F238E27FC236}">
                <a16:creationId xmlns:a16="http://schemas.microsoft.com/office/drawing/2014/main" id="{A73C07C6-B9E2-F243-AABC-192AD3947596}"/>
              </a:ext>
            </a:extLst>
          </p:cNvPr>
          <p:cNvSpPr txBox="1">
            <a:spLocks/>
          </p:cNvSpPr>
          <p:nvPr/>
        </p:nvSpPr>
        <p:spPr>
          <a:xfrm>
            <a:off x="6259550" y="1690688"/>
            <a:ext cx="5094249" cy="4351338"/>
          </a:xfrm>
          <a:prstGeom prst="rect">
            <a:avLst/>
          </a:prstGeom>
        </p:spPr>
        <p:txBody>
          <a:bodyPr vert="horz" lIns="91440" tIns="45720" rIns="91440" bIns="45720" rtlCol="0">
            <a:normAutofit/>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ES_tradnl" dirty="0"/>
              <a:t>Las partes pueden optar por la absoluta </a:t>
            </a:r>
            <a:r>
              <a:rPr lang="es-ES_tradnl" dirty="0">
                <a:solidFill>
                  <a:schemeClr val="accent4"/>
                </a:solidFill>
              </a:rPr>
              <a:t>confidencialidad</a:t>
            </a:r>
            <a:r>
              <a:rPr lang="es-ES_tradnl" dirty="0"/>
              <a:t> de todo el proceso arbitral.</a:t>
            </a:r>
          </a:p>
          <a:p>
            <a:pPr marL="0" indent="0" algn="just">
              <a:buNone/>
            </a:pPr>
            <a:r>
              <a:rPr lang="es-ES_tradnl" dirty="0"/>
              <a:t>(Frente al principio general de publicidad de los procesos </a:t>
            </a:r>
            <a:r>
              <a:rPr lang="es-ES" dirty="0"/>
              <a:t>judiciales)</a:t>
            </a:r>
            <a:endParaRPr lang="es-CR" dirty="0"/>
          </a:p>
          <a:p>
            <a:pPr marL="0" indent="0" algn="just">
              <a:buFont typeface="Arial" panose="020B0604020202020204" pitchFamily="34" charset="0"/>
              <a:buNone/>
            </a:pPr>
            <a:endParaRPr lang="es-ES_tradnl" dirty="0"/>
          </a:p>
        </p:txBody>
      </p:sp>
    </p:spTree>
    <p:extLst>
      <p:ext uri="{BB962C8B-B14F-4D97-AF65-F5344CB8AC3E}">
        <p14:creationId xmlns:p14="http://schemas.microsoft.com/office/powerpoint/2010/main" val="2942451485"/>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riángulo 7">
            <a:extLst>
              <a:ext uri="{FF2B5EF4-FFF2-40B4-BE49-F238E27FC236}">
                <a16:creationId xmlns:a16="http://schemas.microsoft.com/office/drawing/2014/main" id="{45F755E0-69C6-234D-8527-6C7F290B3E6B}"/>
              </a:ext>
            </a:extLst>
          </p:cNvPr>
          <p:cNvSpPr/>
          <p:nvPr/>
        </p:nvSpPr>
        <p:spPr>
          <a:xfrm>
            <a:off x="1492535" y="1165412"/>
            <a:ext cx="6045080" cy="5692588"/>
          </a:xfrm>
          <a:prstGeom prst="triangle">
            <a:avLst/>
          </a:pr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Triángulo 4">
            <a:extLst>
              <a:ext uri="{FF2B5EF4-FFF2-40B4-BE49-F238E27FC236}">
                <a16:creationId xmlns:a16="http://schemas.microsoft.com/office/drawing/2014/main" id="{8DDEA7D0-EED4-F44E-BC0B-4DBF24840949}"/>
              </a:ext>
            </a:extLst>
          </p:cNvPr>
          <p:cNvSpPr/>
          <p:nvPr/>
        </p:nvSpPr>
        <p:spPr>
          <a:xfrm>
            <a:off x="6770451" y="1165412"/>
            <a:ext cx="6045080" cy="5692588"/>
          </a:xfrm>
          <a:prstGeom prst="triangle">
            <a:avLst/>
          </a:pr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Triángulo 5">
            <a:extLst>
              <a:ext uri="{FF2B5EF4-FFF2-40B4-BE49-F238E27FC236}">
                <a16:creationId xmlns:a16="http://schemas.microsoft.com/office/drawing/2014/main" id="{E8B6FC50-4205-E244-A12B-1AFC32408F19}"/>
              </a:ext>
            </a:extLst>
          </p:cNvPr>
          <p:cNvSpPr/>
          <p:nvPr/>
        </p:nvSpPr>
        <p:spPr>
          <a:xfrm rot="10800000">
            <a:off x="9409409" y="0"/>
            <a:ext cx="6045080" cy="5692588"/>
          </a:xfrm>
          <a:prstGeom prst="triangle">
            <a:avLst/>
          </a:pr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Triángulo 6">
            <a:extLst>
              <a:ext uri="{FF2B5EF4-FFF2-40B4-BE49-F238E27FC236}">
                <a16:creationId xmlns:a16="http://schemas.microsoft.com/office/drawing/2014/main" id="{6B32F242-33C0-3245-803D-612679E0DE8C}"/>
              </a:ext>
            </a:extLst>
          </p:cNvPr>
          <p:cNvSpPr/>
          <p:nvPr/>
        </p:nvSpPr>
        <p:spPr>
          <a:xfrm rot="10800000">
            <a:off x="4131493" y="0"/>
            <a:ext cx="6045080" cy="5692588"/>
          </a:xfrm>
          <a:prstGeom prst="triangle">
            <a:avLst/>
          </a:prstGeom>
          <a:solidFill>
            <a:srgbClr val="B41C38"/>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3" name="Título 2">
            <a:extLst>
              <a:ext uri="{FF2B5EF4-FFF2-40B4-BE49-F238E27FC236}">
                <a16:creationId xmlns:a16="http://schemas.microsoft.com/office/drawing/2014/main" id="{8C279732-C059-5940-BFBF-E47B0E12E542}"/>
              </a:ext>
            </a:extLst>
          </p:cNvPr>
          <p:cNvSpPr>
            <a:spLocks noGrp="1"/>
          </p:cNvSpPr>
          <p:nvPr>
            <p:ph type="ctrTitle"/>
          </p:nvPr>
        </p:nvSpPr>
        <p:spPr>
          <a:xfrm>
            <a:off x="551234" y="2075674"/>
            <a:ext cx="8364166" cy="2387600"/>
          </a:xfrm>
        </p:spPr>
        <p:txBody>
          <a:bodyPr/>
          <a:lstStyle/>
          <a:p>
            <a:r>
              <a:rPr lang="es-ES_tradnl" dirty="0"/>
              <a:t>Ley Modelo de la CNUDMI sobre Arbitraje Comercial Internacional</a:t>
            </a:r>
          </a:p>
        </p:txBody>
      </p:sp>
    </p:spTree>
    <p:extLst>
      <p:ext uri="{BB962C8B-B14F-4D97-AF65-F5344CB8AC3E}">
        <p14:creationId xmlns:p14="http://schemas.microsoft.com/office/powerpoint/2010/main" val="4142800020"/>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45D5C45-683E-FF4E-AEC0-F30A6D230458}"/>
              </a:ext>
            </a:extLst>
          </p:cNvPr>
          <p:cNvSpPr>
            <a:spLocks noGrp="1"/>
          </p:cNvSpPr>
          <p:nvPr>
            <p:ph type="title"/>
          </p:nvPr>
        </p:nvSpPr>
        <p:spPr>
          <a:xfrm>
            <a:off x="611094" y="91757"/>
            <a:ext cx="10515600" cy="1325563"/>
          </a:xfrm>
        </p:spPr>
        <p:txBody>
          <a:bodyPr>
            <a:normAutofit/>
          </a:bodyPr>
          <a:lstStyle/>
          <a:p>
            <a:r>
              <a:rPr lang="es-ES_tradnl" sz="3600" dirty="0"/>
              <a:t>Origen</a:t>
            </a:r>
          </a:p>
        </p:txBody>
      </p:sp>
      <p:sp>
        <p:nvSpPr>
          <p:cNvPr id="3" name="Marcador de contenido 2">
            <a:extLst>
              <a:ext uri="{FF2B5EF4-FFF2-40B4-BE49-F238E27FC236}">
                <a16:creationId xmlns:a16="http://schemas.microsoft.com/office/drawing/2014/main" id="{0C8A7CD7-9F4F-BC41-97E1-AA5036696023}"/>
              </a:ext>
            </a:extLst>
          </p:cNvPr>
          <p:cNvSpPr>
            <a:spLocks noGrp="1"/>
          </p:cNvSpPr>
          <p:nvPr>
            <p:ph sz="half" idx="1"/>
          </p:nvPr>
        </p:nvSpPr>
        <p:spPr>
          <a:xfrm>
            <a:off x="611094" y="1417320"/>
            <a:ext cx="10742706" cy="4699318"/>
          </a:xfrm>
        </p:spPr>
        <p:txBody>
          <a:bodyPr>
            <a:normAutofit/>
          </a:bodyPr>
          <a:lstStyle/>
          <a:p>
            <a:pPr marL="0" indent="0" algn="just">
              <a:buNone/>
            </a:pPr>
            <a:r>
              <a:rPr lang="es-CR" dirty="0"/>
              <a:t>El 21 de junio de 1985, la </a:t>
            </a:r>
            <a:r>
              <a:rPr lang="es-CR" dirty="0" err="1"/>
              <a:t>Comisión</a:t>
            </a:r>
            <a:r>
              <a:rPr lang="es-CR" dirty="0"/>
              <a:t> de las Naciones Unidas para el Derecho Mercantil Internacional (CNUDMI) </a:t>
            </a:r>
            <a:r>
              <a:rPr lang="es-CR" dirty="0" err="1"/>
              <a:t>aprobo</a:t>
            </a:r>
            <a:r>
              <a:rPr lang="es-CR" dirty="0"/>
              <a:t>́ la Ley Modelo de la CNUDMI sobre Arbitraje Comercial Internacional (llamada en adelante “la Ley Modelo”). </a:t>
            </a:r>
          </a:p>
          <a:p>
            <a:pPr marL="0" indent="0" algn="just">
              <a:buNone/>
            </a:pPr>
            <a:endParaRPr lang="es-CR" dirty="0"/>
          </a:p>
          <a:p>
            <a:pPr marL="0" indent="0" algn="just">
              <a:buNone/>
            </a:pPr>
            <a:r>
              <a:rPr lang="es-CR" dirty="0"/>
              <a:t>La Ley Modelo se elaboró para hacer frente a las considerables </a:t>
            </a:r>
            <a:r>
              <a:rPr lang="es-CR" dirty="0">
                <a:solidFill>
                  <a:srgbClr val="CE2142"/>
                </a:solidFill>
              </a:rPr>
              <a:t>disparidades</a:t>
            </a:r>
            <a:r>
              <a:rPr lang="es-CR" dirty="0"/>
              <a:t> entre las diversas leyes nacionales de arbitraje. La necesidad de </a:t>
            </a:r>
            <a:r>
              <a:rPr lang="es-CR" dirty="0">
                <a:solidFill>
                  <a:srgbClr val="CE2142"/>
                </a:solidFill>
              </a:rPr>
              <a:t>perfeccionamiento y </a:t>
            </a:r>
            <a:r>
              <a:rPr lang="es-CR" dirty="0" err="1">
                <a:solidFill>
                  <a:srgbClr val="CE2142"/>
                </a:solidFill>
              </a:rPr>
              <a:t>armonización</a:t>
            </a:r>
            <a:r>
              <a:rPr lang="es-CR" dirty="0">
                <a:solidFill>
                  <a:srgbClr val="CE2142"/>
                </a:solidFill>
              </a:rPr>
              <a:t> </a:t>
            </a:r>
            <a:r>
              <a:rPr lang="es-CR" dirty="0"/>
              <a:t>se basó en la </a:t>
            </a:r>
            <a:r>
              <a:rPr lang="es-CR" dirty="0" err="1"/>
              <a:t>comprobación</a:t>
            </a:r>
            <a:r>
              <a:rPr lang="es-CR" dirty="0"/>
              <a:t> de que las leyes nacionales </a:t>
            </a:r>
            <a:r>
              <a:rPr lang="es-CR" dirty="0" err="1"/>
              <a:t>solían</a:t>
            </a:r>
            <a:r>
              <a:rPr lang="es-CR" dirty="0"/>
              <a:t> ser particularmente inadecuadas para regular los casos internacionales.</a:t>
            </a:r>
          </a:p>
          <a:p>
            <a:pPr marL="0" indent="0" algn="just">
              <a:buNone/>
            </a:pPr>
            <a:endParaRPr lang="es-CR" dirty="0"/>
          </a:p>
          <a:p>
            <a:pPr marL="0" indent="0" algn="just">
              <a:buNone/>
            </a:pPr>
            <a:endParaRPr lang="es-ES_tradnl" dirty="0"/>
          </a:p>
        </p:txBody>
      </p:sp>
    </p:spTree>
    <p:extLst>
      <p:ext uri="{BB962C8B-B14F-4D97-AF65-F5344CB8AC3E}">
        <p14:creationId xmlns:p14="http://schemas.microsoft.com/office/powerpoint/2010/main" val="29756471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826815A6-3CBA-984B-9B8C-634D08C224B1}"/>
              </a:ext>
            </a:extLst>
          </p:cNvPr>
          <p:cNvSpPr>
            <a:spLocks noGrp="1"/>
          </p:cNvSpPr>
          <p:nvPr>
            <p:ph sz="half" idx="1"/>
          </p:nvPr>
        </p:nvSpPr>
        <p:spPr>
          <a:xfrm>
            <a:off x="838200" y="1417320"/>
            <a:ext cx="4558990" cy="4351338"/>
          </a:xfrm>
        </p:spPr>
        <p:txBody>
          <a:bodyPr>
            <a:normAutofit/>
          </a:bodyPr>
          <a:lstStyle/>
          <a:p>
            <a:pPr marL="0" indent="0" algn="just">
              <a:buNone/>
            </a:pPr>
            <a:r>
              <a:rPr lang="es-CR" dirty="0"/>
              <a:t>Regula </a:t>
            </a:r>
            <a:r>
              <a:rPr lang="es-CR" dirty="0">
                <a:solidFill>
                  <a:srgbClr val="CE2142"/>
                </a:solidFill>
              </a:rPr>
              <a:t>todas las etapas del proceso arbitral</a:t>
            </a:r>
            <a:r>
              <a:rPr lang="es-CR" dirty="0"/>
              <a:t>, desde el acuerdo de arbitraje hasta el reconocimiento y la </a:t>
            </a:r>
            <a:r>
              <a:rPr lang="es-CR" dirty="0" err="1"/>
              <a:t>ejecución</a:t>
            </a:r>
            <a:r>
              <a:rPr lang="es-CR" dirty="0"/>
              <a:t> del laudo arbitral, y refleja un </a:t>
            </a:r>
            <a:r>
              <a:rPr lang="es-CR" dirty="0">
                <a:solidFill>
                  <a:srgbClr val="CE2142"/>
                </a:solidFill>
              </a:rPr>
              <a:t>consenso mundial</a:t>
            </a:r>
            <a:r>
              <a:rPr lang="es-CR" dirty="0"/>
              <a:t> sobre los principios y aspectos </a:t>
            </a:r>
            <a:r>
              <a:rPr lang="es-CR" dirty="0" err="1"/>
              <a:t>más</a:t>
            </a:r>
            <a:r>
              <a:rPr lang="es-CR" dirty="0"/>
              <a:t> importantes de la </a:t>
            </a:r>
            <a:r>
              <a:rPr lang="es-CR" dirty="0" err="1"/>
              <a:t>práctica</a:t>
            </a:r>
            <a:r>
              <a:rPr lang="es-CR" dirty="0"/>
              <a:t> del arbitraje internacional. </a:t>
            </a:r>
          </a:p>
          <a:p>
            <a:pPr marL="0" indent="0" algn="just">
              <a:buNone/>
            </a:pPr>
            <a:endParaRPr lang="es-ES_tradnl" dirty="0"/>
          </a:p>
        </p:txBody>
      </p:sp>
      <p:sp>
        <p:nvSpPr>
          <p:cNvPr id="4" name="Título 1">
            <a:extLst>
              <a:ext uri="{FF2B5EF4-FFF2-40B4-BE49-F238E27FC236}">
                <a16:creationId xmlns:a16="http://schemas.microsoft.com/office/drawing/2014/main" id="{02D218E3-2AB8-4F4B-83BD-62D92454EA80}"/>
              </a:ext>
            </a:extLst>
          </p:cNvPr>
          <p:cNvSpPr>
            <a:spLocks noGrp="1"/>
          </p:cNvSpPr>
          <p:nvPr>
            <p:ph type="title"/>
          </p:nvPr>
        </p:nvSpPr>
        <p:spPr>
          <a:xfrm>
            <a:off x="611094" y="91757"/>
            <a:ext cx="10515600" cy="1325563"/>
          </a:xfrm>
        </p:spPr>
        <p:txBody>
          <a:bodyPr>
            <a:normAutofit/>
          </a:bodyPr>
          <a:lstStyle/>
          <a:p>
            <a:r>
              <a:rPr lang="es-ES_tradnl" sz="3600" dirty="0"/>
              <a:t>¿Qué es?</a:t>
            </a:r>
          </a:p>
        </p:txBody>
      </p:sp>
      <p:pic>
        <p:nvPicPr>
          <p:cNvPr id="4098" name="Picture 2" descr="De Ley a Decreto Ley: Apuntes sobre el arbitraje ante la Corte Cubana de  Arbitraje Comercial Internacional - Enfoque Derecho | El Portal de  Actualidad Jurídica de THĒMIS">
            <a:extLst>
              <a:ext uri="{FF2B5EF4-FFF2-40B4-BE49-F238E27FC236}">
                <a16:creationId xmlns:a16="http://schemas.microsoft.com/office/drawing/2014/main" id="{3DF044DC-4C88-7140-8DC4-563E04CEEBBF}"/>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8738" t="5204" r="5012" b="7642"/>
          <a:stretch/>
        </p:blipFill>
        <p:spPr bwMode="auto">
          <a:xfrm>
            <a:off x="5868894" y="1711712"/>
            <a:ext cx="6042547" cy="34345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57963257"/>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C7D5C8B-D745-0941-A399-6F2A0103CC8F}"/>
              </a:ext>
            </a:extLst>
          </p:cNvPr>
          <p:cNvSpPr>
            <a:spLocks noGrp="1"/>
          </p:cNvSpPr>
          <p:nvPr>
            <p:ph type="title"/>
          </p:nvPr>
        </p:nvSpPr>
        <p:spPr/>
        <p:txBody>
          <a:bodyPr/>
          <a:lstStyle/>
          <a:p>
            <a:r>
              <a:rPr lang="es-ES_tradnl" dirty="0"/>
              <a:t>Elementos</a:t>
            </a:r>
          </a:p>
        </p:txBody>
      </p:sp>
      <p:sp>
        <p:nvSpPr>
          <p:cNvPr id="3" name="Marcador de contenido 2">
            <a:extLst>
              <a:ext uri="{FF2B5EF4-FFF2-40B4-BE49-F238E27FC236}">
                <a16:creationId xmlns:a16="http://schemas.microsoft.com/office/drawing/2014/main" id="{25D602D1-24F2-9F4E-BF28-29AF0D4FCEF9}"/>
              </a:ext>
            </a:extLst>
          </p:cNvPr>
          <p:cNvSpPr>
            <a:spLocks noGrp="1"/>
          </p:cNvSpPr>
          <p:nvPr>
            <p:ph sz="half" idx="1"/>
          </p:nvPr>
        </p:nvSpPr>
        <p:spPr>
          <a:xfrm>
            <a:off x="838200" y="1574878"/>
            <a:ext cx="10515600" cy="4351338"/>
          </a:xfrm>
        </p:spPr>
        <p:txBody>
          <a:bodyPr>
            <a:normAutofit lnSpcReduction="10000"/>
          </a:bodyPr>
          <a:lstStyle/>
          <a:p>
            <a:pPr marL="514350" indent="-514350" algn="just">
              <a:buFont typeface="+mj-lt"/>
              <a:buAutoNum type="alphaUcPeriod"/>
            </a:pPr>
            <a:r>
              <a:rPr lang="es-ES_tradnl" dirty="0"/>
              <a:t>Régimen Procesal Especial para el Arbitraje Comercial Internacional</a:t>
            </a:r>
          </a:p>
          <a:p>
            <a:pPr marL="514350" indent="-514350" algn="just">
              <a:buFont typeface="+mj-lt"/>
              <a:buAutoNum type="alphaUcPeriod"/>
            </a:pPr>
            <a:r>
              <a:rPr lang="es-ES_tradnl" dirty="0"/>
              <a:t>Acuerdo de Arbitraje</a:t>
            </a:r>
          </a:p>
          <a:p>
            <a:pPr marL="514350" indent="-514350" algn="just">
              <a:buFont typeface="+mj-lt"/>
              <a:buAutoNum type="alphaUcPeriod"/>
            </a:pPr>
            <a:r>
              <a:rPr lang="es-ES_tradnl" dirty="0"/>
              <a:t>Composición del Tribunal Arbitral</a:t>
            </a:r>
          </a:p>
          <a:p>
            <a:pPr marL="514350" indent="-514350" algn="just">
              <a:buFont typeface="+mj-lt"/>
              <a:buAutoNum type="alphaUcPeriod"/>
            </a:pPr>
            <a:r>
              <a:rPr lang="es-ES_tradnl" dirty="0"/>
              <a:t>Competencia del Tribunal Arbitral</a:t>
            </a:r>
          </a:p>
          <a:p>
            <a:pPr marL="514350" indent="-514350" algn="just">
              <a:buFont typeface="+mj-lt"/>
              <a:buAutoNum type="alphaUcPeriod"/>
            </a:pPr>
            <a:r>
              <a:rPr lang="es-ES_tradnl" dirty="0"/>
              <a:t>Sustanciación de las actuaciones arbitrales</a:t>
            </a:r>
          </a:p>
          <a:p>
            <a:pPr marL="514350" indent="-514350" algn="just">
              <a:buFont typeface="+mj-lt"/>
              <a:buAutoNum type="alphaUcPeriod"/>
            </a:pPr>
            <a:r>
              <a:rPr lang="es-ES_tradnl" dirty="0"/>
              <a:t>Pronunciamiento del laudo y Terminación de las Actuaciones</a:t>
            </a:r>
          </a:p>
          <a:p>
            <a:pPr marL="514350" indent="-514350" algn="just">
              <a:buFont typeface="+mj-lt"/>
              <a:buAutoNum type="alphaUcPeriod"/>
            </a:pPr>
            <a:r>
              <a:rPr lang="es-ES_tradnl" dirty="0"/>
              <a:t>Impugnación del Laudo</a:t>
            </a:r>
          </a:p>
          <a:p>
            <a:pPr marL="514350" indent="-514350" algn="just">
              <a:buFont typeface="+mj-lt"/>
              <a:buAutoNum type="alphaUcPeriod"/>
            </a:pPr>
            <a:r>
              <a:rPr lang="es-ES_tradnl" dirty="0"/>
              <a:t>Reconocimiento y Ejecución de los Laudos</a:t>
            </a:r>
            <a:endParaRPr lang="es-CR" dirty="0"/>
          </a:p>
        </p:txBody>
      </p:sp>
    </p:spTree>
    <p:extLst>
      <p:ext uri="{BB962C8B-B14F-4D97-AF65-F5344CB8AC3E}">
        <p14:creationId xmlns:p14="http://schemas.microsoft.com/office/powerpoint/2010/main" val="2364000053"/>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E346BEF-9CB7-A24D-A382-ED8FA0747385}"/>
              </a:ext>
            </a:extLst>
          </p:cNvPr>
          <p:cNvSpPr>
            <a:spLocks noGrp="1"/>
          </p:cNvSpPr>
          <p:nvPr>
            <p:ph type="title"/>
          </p:nvPr>
        </p:nvSpPr>
        <p:spPr/>
        <p:txBody>
          <a:bodyPr/>
          <a:lstStyle/>
          <a:p>
            <a:pPr lvl="0"/>
            <a:r>
              <a:rPr lang="es-CR" dirty="0"/>
              <a:t>Régimen Procesal Especial para el Arbitraje Comercial Internacional</a:t>
            </a:r>
          </a:p>
        </p:txBody>
      </p:sp>
      <p:sp>
        <p:nvSpPr>
          <p:cNvPr id="3" name="Marcador de contenido 2">
            <a:extLst>
              <a:ext uri="{FF2B5EF4-FFF2-40B4-BE49-F238E27FC236}">
                <a16:creationId xmlns:a16="http://schemas.microsoft.com/office/drawing/2014/main" id="{139CA4E1-4F66-CD46-A91F-8DF6A34BD15C}"/>
              </a:ext>
            </a:extLst>
          </p:cNvPr>
          <p:cNvSpPr>
            <a:spLocks noGrp="1"/>
          </p:cNvSpPr>
          <p:nvPr>
            <p:ph sz="half" idx="1"/>
          </p:nvPr>
        </p:nvSpPr>
        <p:spPr>
          <a:xfrm>
            <a:off x="838200" y="2025727"/>
            <a:ext cx="10515600" cy="4351338"/>
          </a:xfrm>
        </p:spPr>
        <p:txBody>
          <a:bodyPr>
            <a:normAutofit lnSpcReduction="10000"/>
          </a:bodyPr>
          <a:lstStyle/>
          <a:p>
            <a:pPr marL="0" indent="0" algn="just">
              <a:buNone/>
            </a:pPr>
            <a:r>
              <a:rPr lang="es-CR" dirty="0"/>
              <a:t>La Ley Modelo establece un régimen jurídico que </a:t>
            </a:r>
            <a:r>
              <a:rPr lang="es-CR" dirty="0">
                <a:solidFill>
                  <a:srgbClr val="CE2142"/>
                </a:solidFill>
              </a:rPr>
              <a:t>no afecta </a:t>
            </a:r>
            <a:r>
              <a:rPr lang="es-CR" dirty="0"/>
              <a:t>a ningún tratado pertinente en vigor en el Estado que la adopta. </a:t>
            </a:r>
          </a:p>
          <a:p>
            <a:pPr marL="0" indent="0" algn="just">
              <a:buNone/>
            </a:pPr>
            <a:endParaRPr lang="es-CR" dirty="0"/>
          </a:p>
          <a:p>
            <a:pPr marL="0" indent="0" algn="just">
              <a:buNone/>
            </a:pPr>
            <a:r>
              <a:rPr lang="es-CR" dirty="0"/>
              <a:t>Si bien se ha concebido para regir casos de arbitraje comercial internacional, la Ley Modelo contiene un repertorio de normas que </a:t>
            </a:r>
            <a:r>
              <a:rPr lang="es-CR" dirty="0">
                <a:solidFill>
                  <a:srgbClr val="CE2142"/>
                </a:solidFill>
              </a:rPr>
              <a:t>no son inadecuadas </a:t>
            </a:r>
            <a:r>
              <a:rPr lang="es-CR" dirty="0"/>
              <a:t>para regular casos de arbitraje de otra índole.</a:t>
            </a:r>
          </a:p>
          <a:p>
            <a:pPr marL="0" indent="0" algn="just">
              <a:buNone/>
            </a:pPr>
            <a:endParaRPr lang="es-CR" dirty="0"/>
          </a:p>
          <a:p>
            <a:pPr marL="0" indent="0" algn="just">
              <a:buNone/>
            </a:pPr>
            <a:r>
              <a:rPr lang="es-CR" dirty="0"/>
              <a:t>Este régimen se divide en dos puntos:</a:t>
            </a:r>
          </a:p>
          <a:p>
            <a:pPr algn="just"/>
            <a:r>
              <a:rPr lang="es-CR" dirty="0"/>
              <a:t>Ámbito sustantivo y territorial de aplicación </a:t>
            </a:r>
          </a:p>
          <a:p>
            <a:pPr algn="just"/>
            <a:r>
              <a:rPr lang="es-CR" dirty="0"/>
              <a:t>Delimitación de la asistencia y supervisión judiciales</a:t>
            </a:r>
          </a:p>
          <a:p>
            <a:pPr marL="0" indent="0" algn="just">
              <a:buNone/>
            </a:pPr>
            <a:endParaRPr lang="es-CR" dirty="0"/>
          </a:p>
          <a:p>
            <a:pPr marL="0" indent="0" algn="just">
              <a:buNone/>
            </a:pPr>
            <a:endParaRPr lang="es-ES_tradnl" dirty="0"/>
          </a:p>
        </p:txBody>
      </p:sp>
    </p:spTree>
    <p:extLst>
      <p:ext uri="{BB962C8B-B14F-4D97-AF65-F5344CB8AC3E}">
        <p14:creationId xmlns:p14="http://schemas.microsoft.com/office/powerpoint/2010/main" val="2582716846"/>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E05B368-353E-304E-89DA-88B994766220}"/>
              </a:ext>
            </a:extLst>
          </p:cNvPr>
          <p:cNvSpPr>
            <a:spLocks noGrp="1"/>
          </p:cNvSpPr>
          <p:nvPr>
            <p:ph type="title"/>
          </p:nvPr>
        </p:nvSpPr>
        <p:spPr/>
        <p:txBody>
          <a:bodyPr>
            <a:normAutofit/>
          </a:bodyPr>
          <a:lstStyle/>
          <a:p>
            <a:r>
              <a:rPr lang="es-ES_tradnl" dirty="0"/>
              <a:t>a) </a:t>
            </a:r>
            <a:r>
              <a:rPr lang="es-CR" dirty="0"/>
              <a:t>Ámbito sustantivo y territorial de aplicación </a:t>
            </a:r>
            <a:endParaRPr lang="es-ES_tradnl" dirty="0"/>
          </a:p>
        </p:txBody>
      </p:sp>
      <p:sp>
        <p:nvSpPr>
          <p:cNvPr id="3" name="Marcador de contenido 2">
            <a:extLst>
              <a:ext uri="{FF2B5EF4-FFF2-40B4-BE49-F238E27FC236}">
                <a16:creationId xmlns:a16="http://schemas.microsoft.com/office/drawing/2014/main" id="{EB4BDB12-0777-584F-83E9-201D546A2D05}"/>
              </a:ext>
            </a:extLst>
          </p:cNvPr>
          <p:cNvSpPr>
            <a:spLocks noGrp="1"/>
          </p:cNvSpPr>
          <p:nvPr>
            <p:ph sz="half" idx="1"/>
          </p:nvPr>
        </p:nvSpPr>
        <p:spPr>
          <a:xfrm>
            <a:off x="490653" y="2051823"/>
            <a:ext cx="11329639" cy="4125139"/>
          </a:xfrm>
        </p:spPr>
        <p:txBody>
          <a:bodyPr>
            <a:normAutofit fontScale="85000" lnSpcReduction="20000"/>
          </a:bodyPr>
          <a:lstStyle/>
          <a:p>
            <a:pPr marL="0" indent="0" algn="just">
              <a:buNone/>
            </a:pPr>
            <a:r>
              <a:rPr lang="es-CR" dirty="0"/>
              <a:t>La Ley Modelo define como internacional un arbitraje si “las partes en un acuerdo de arbitraje tienen, al momento de la </a:t>
            </a:r>
            <a:r>
              <a:rPr lang="es-CR" dirty="0" err="1"/>
              <a:t>celebración</a:t>
            </a:r>
            <a:r>
              <a:rPr lang="es-CR" dirty="0"/>
              <a:t> de ese acuerdo, sus establecimientos en </a:t>
            </a:r>
            <a:r>
              <a:rPr lang="es-CR" dirty="0">
                <a:solidFill>
                  <a:srgbClr val="CE2142"/>
                </a:solidFill>
              </a:rPr>
              <a:t>Estados diferentes</a:t>
            </a:r>
            <a:r>
              <a:rPr lang="es-CR" dirty="0"/>
              <a:t>” (</a:t>
            </a:r>
            <a:r>
              <a:rPr lang="es-CR" dirty="0" err="1"/>
              <a:t>párrafo</a:t>
            </a:r>
            <a:r>
              <a:rPr lang="es-CR" dirty="0"/>
              <a:t> 3 del </a:t>
            </a:r>
            <a:r>
              <a:rPr lang="es-CR" dirty="0" err="1"/>
              <a:t>artículo</a:t>
            </a:r>
            <a:r>
              <a:rPr lang="es-CR" dirty="0"/>
              <a:t> 1) </a:t>
            </a:r>
          </a:p>
          <a:p>
            <a:pPr marL="0" indent="0" algn="just">
              <a:buNone/>
            </a:pPr>
            <a:endParaRPr lang="es-CR" dirty="0"/>
          </a:p>
          <a:p>
            <a:pPr marL="0" indent="0" algn="just">
              <a:buNone/>
            </a:pPr>
            <a:r>
              <a:rPr lang="es-CR" dirty="0"/>
              <a:t>En el mismo artículo se amplía el concepto de internacionalidad a fin de que la Ley Modelo regule también los supuestos en que el </a:t>
            </a:r>
            <a:r>
              <a:rPr lang="es-CR" dirty="0">
                <a:solidFill>
                  <a:srgbClr val="CE2142"/>
                </a:solidFill>
              </a:rPr>
              <a:t>lugar del arbitraje, el lugar del cumplimiento del contrato</a:t>
            </a:r>
            <a:r>
              <a:rPr lang="es-CR" dirty="0"/>
              <a:t>, o el </a:t>
            </a:r>
            <a:r>
              <a:rPr lang="es-CR" dirty="0">
                <a:solidFill>
                  <a:srgbClr val="CE2142"/>
                </a:solidFill>
              </a:rPr>
              <a:t>lugar del objeto del litigio </a:t>
            </a:r>
            <a:r>
              <a:rPr lang="es-CR" dirty="0"/>
              <a:t>estén situados </a:t>
            </a:r>
            <a:r>
              <a:rPr lang="es-CR" dirty="0">
                <a:solidFill>
                  <a:srgbClr val="CE2142"/>
                </a:solidFill>
              </a:rPr>
              <a:t>fuera del Estado </a:t>
            </a:r>
            <a:r>
              <a:rPr lang="es-CR" dirty="0"/>
              <a:t>en el que las partes tengan sus establecimientos, o los casos en que las partes hayan convenido expresamente en que la cuestión objeto del acuerdo de arbitraje se refiere a más de un Estado.</a:t>
            </a:r>
          </a:p>
          <a:p>
            <a:pPr marL="0" indent="0" algn="just">
              <a:buNone/>
            </a:pPr>
            <a:endParaRPr lang="es-CR" dirty="0"/>
          </a:p>
          <a:p>
            <a:pPr marL="0" indent="0" algn="just">
              <a:buNone/>
            </a:pPr>
            <a:r>
              <a:rPr lang="es-CR" dirty="0"/>
              <a:t>En el artículo 1 se reconoce pues a las partes </a:t>
            </a:r>
            <a:r>
              <a:rPr lang="es-CR" dirty="0">
                <a:solidFill>
                  <a:srgbClr val="CE2142"/>
                </a:solidFill>
              </a:rPr>
              <a:t>amplia libertad </a:t>
            </a:r>
            <a:r>
              <a:rPr lang="es-CR" dirty="0"/>
              <a:t>para someter un litigio al régimen jurídico establecido conforme a la Ley Modelo.</a:t>
            </a:r>
          </a:p>
          <a:p>
            <a:pPr marL="0" indent="0" algn="just">
              <a:buNone/>
            </a:pPr>
            <a:endParaRPr lang="es-ES_tradnl" dirty="0"/>
          </a:p>
        </p:txBody>
      </p:sp>
    </p:spTree>
    <p:extLst>
      <p:ext uri="{BB962C8B-B14F-4D97-AF65-F5344CB8AC3E}">
        <p14:creationId xmlns:p14="http://schemas.microsoft.com/office/powerpoint/2010/main" val="73838271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47018A0-A958-0D46-B25B-0CB0A9523EEB}"/>
              </a:ext>
            </a:extLst>
          </p:cNvPr>
          <p:cNvSpPr>
            <a:spLocks noGrp="1"/>
          </p:cNvSpPr>
          <p:nvPr>
            <p:ph type="title"/>
          </p:nvPr>
        </p:nvSpPr>
        <p:spPr/>
        <p:txBody>
          <a:bodyPr/>
          <a:lstStyle/>
          <a:p>
            <a:r>
              <a:rPr lang="es-ES_tradnl" dirty="0"/>
              <a:t>b) Delimitación de la Asistencia y Supervisión Judiciales</a:t>
            </a:r>
          </a:p>
        </p:txBody>
      </p:sp>
      <p:sp>
        <p:nvSpPr>
          <p:cNvPr id="3" name="Marcador de contenido 2">
            <a:extLst>
              <a:ext uri="{FF2B5EF4-FFF2-40B4-BE49-F238E27FC236}">
                <a16:creationId xmlns:a16="http://schemas.microsoft.com/office/drawing/2014/main" id="{F3FA133E-079A-544D-A8E7-30EA55A36BFE}"/>
              </a:ext>
            </a:extLst>
          </p:cNvPr>
          <p:cNvSpPr>
            <a:spLocks noGrp="1"/>
          </p:cNvSpPr>
          <p:nvPr>
            <p:ph sz="half" idx="1"/>
          </p:nvPr>
        </p:nvSpPr>
        <p:spPr>
          <a:xfrm>
            <a:off x="838199" y="1825625"/>
            <a:ext cx="10737273" cy="4351338"/>
          </a:xfrm>
        </p:spPr>
        <p:txBody>
          <a:bodyPr>
            <a:normAutofit fontScale="77500" lnSpcReduction="20000"/>
          </a:bodyPr>
          <a:lstStyle/>
          <a:p>
            <a:pPr marL="0" indent="0" algn="just">
              <a:buNone/>
            </a:pPr>
            <a:r>
              <a:rPr lang="es-CR" dirty="0"/>
              <a:t>Las partes en un acuerdo de arbitraje adoptan </a:t>
            </a:r>
            <a:r>
              <a:rPr lang="es-CR" dirty="0">
                <a:solidFill>
                  <a:srgbClr val="CE2142"/>
                </a:solidFill>
              </a:rPr>
              <a:t>deliberadamente</a:t>
            </a:r>
            <a:r>
              <a:rPr lang="es-CR" dirty="0"/>
              <a:t> la decisión de </a:t>
            </a:r>
            <a:r>
              <a:rPr lang="es-CR" dirty="0">
                <a:solidFill>
                  <a:srgbClr val="CE2142"/>
                </a:solidFill>
              </a:rPr>
              <a:t>excluir la competencia judicial </a:t>
            </a:r>
            <a:r>
              <a:rPr lang="es-CR" dirty="0"/>
              <a:t>y prefieren la conveniencia práctica y la irrevocabilidad del proceso arbitral.</a:t>
            </a:r>
          </a:p>
          <a:p>
            <a:pPr marL="0" indent="0" algn="just">
              <a:buNone/>
            </a:pPr>
            <a:r>
              <a:rPr lang="es-CR" dirty="0"/>
              <a:t>La Ley Modelo prevé la intervención de los tribunales en los siguientes casos: </a:t>
            </a:r>
          </a:p>
          <a:p>
            <a:pPr marL="571500" indent="-571500" algn="just">
              <a:buAutoNum type="romanLcParenR"/>
            </a:pPr>
            <a:r>
              <a:rPr lang="es-CR" dirty="0"/>
              <a:t>cuestiones relacionadas con el nombramiento, la recusación y la terminación del mandato de un árbitro (artículos 11, l3 y l4), la competencia del tribunal arbitral (artículo l6) y la nulidad del laudo arbitral (artículo 34) ; y </a:t>
            </a:r>
          </a:p>
          <a:p>
            <a:pPr marL="571500" indent="-571500" algn="just">
              <a:buAutoNum type="romanLcParenR"/>
            </a:pPr>
            <a:r>
              <a:rPr lang="es-CR" dirty="0"/>
              <a:t>cuestiones como la asistencia de los tribunales estatales para la práctica de pruebas (artículo 27), el reconocimiento del acuerdo de arbitraje, incluida su compatibilidad con las medidas cautelares ordenadas por un tribunal estatal (</a:t>
            </a:r>
            <a:r>
              <a:rPr lang="es-CR" dirty="0" err="1"/>
              <a:t>artículos</a:t>
            </a:r>
            <a:r>
              <a:rPr lang="es-CR" dirty="0"/>
              <a:t> 8 y 9), las medidas cautelares dictadas por el tribunal estatal (</a:t>
            </a:r>
            <a:r>
              <a:rPr lang="es-CR" dirty="0" err="1"/>
              <a:t>artículo</a:t>
            </a:r>
            <a:r>
              <a:rPr lang="es-CR" dirty="0"/>
              <a:t> 17 J) y el reconocimiento y </a:t>
            </a:r>
            <a:r>
              <a:rPr lang="es-CR" dirty="0" err="1"/>
              <a:t>ejecución</a:t>
            </a:r>
            <a:r>
              <a:rPr lang="es-CR" dirty="0"/>
              <a:t> de medidas cautelares (</a:t>
            </a:r>
            <a:r>
              <a:rPr lang="es-CR" dirty="0" err="1"/>
              <a:t>artículos</a:t>
            </a:r>
            <a:r>
              <a:rPr lang="es-CR" dirty="0"/>
              <a:t> 17 H y 17 I) y de laudos (</a:t>
            </a:r>
            <a:r>
              <a:rPr lang="es-CR" dirty="0" err="1"/>
              <a:t>artículos</a:t>
            </a:r>
            <a:r>
              <a:rPr lang="es-CR" dirty="0"/>
              <a:t> 35 y 36). </a:t>
            </a:r>
          </a:p>
          <a:p>
            <a:pPr marL="0" indent="0" algn="just">
              <a:buNone/>
            </a:pPr>
            <a:r>
              <a:rPr lang="es-CR" dirty="0"/>
              <a:t>Fuera de los casos previstos en esos dos grupos, “en los asuntos que se rijan por la presente Ley, </a:t>
            </a:r>
            <a:r>
              <a:rPr lang="es-CR" dirty="0">
                <a:solidFill>
                  <a:srgbClr val="CE2142"/>
                </a:solidFill>
              </a:rPr>
              <a:t>no </a:t>
            </a:r>
            <a:r>
              <a:rPr lang="es-CR" dirty="0" err="1">
                <a:solidFill>
                  <a:srgbClr val="CE2142"/>
                </a:solidFill>
              </a:rPr>
              <a:t>intervendra</a:t>
            </a:r>
            <a:r>
              <a:rPr lang="es-CR" dirty="0">
                <a:solidFill>
                  <a:srgbClr val="CE2142"/>
                </a:solidFill>
              </a:rPr>
              <a:t>́ </a:t>
            </a:r>
            <a:r>
              <a:rPr lang="es-CR" dirty="0" err="1">
                <a:solidFill>
                  <a:srgbClr val="CE2142"/>
                </a:solidFill>
              </a:rPr>
              <a:t>ningún</a:t>
            </a:r>
            <a:r>
              <a:rPr lang="es-CR" dirty="0">
                <a:solidFill>
                  <a:srgbClr val="CE2142"/>
                </a:solidFill>
              </a:rPr>
              <a:t> tribunal</a:t>
            </a:r>
            <a:r>
              <a:rPr lang="es-CR" dirty="0"/>
              <a:t>”. </a:t>
            </a:r>
          </a:p>
          <a:p>
            <a:pPr marL="0" indent="0" algn="just">
              <a:buNone/>
            </a:pPr>
            <a:endParaRPr lang="es-ES_tradnl" dirty="0"/>
          </a:p>
        </p:txBody>
      </p:sp>
    </p:spTree>
    <p:extLst>
      <p:ext uri="{BB962C8B-B14F-4D97-AF65-F5344CB8AC3E}">
        <p14:creationId xmlns:p14="http://schemas.microsoft.com/office/powerpoint/2010/main" val="1114594109"/>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B13E71F-BB56-DB47-ADAD-0F396A3214E3}"/>
              </a:ext>
            </a:extLst>
          </p:cNvPr>
          <p:cNvSpPr>
            <a:spLocks noGrp="1"/>
          </p:cNvSpPr>
          <p:nvPr>
            <p:ph type="title"/>
          </p:nvPr>
        </p:nvSpPr>
        <p:spPr/>
        <p:txBody>
          <a:bodyPr/>
          <a:lstStyle/>
          <a:p>
            <a:r>
              <a:rPr lang="es-ES_tradnl" dirty="0"/>
              <a:t>Acuerdo de Arbitraje</a:t>
            </a:r>
          </a:p>
        </p:txBody>
      </p:sp>
      <p:sp>
        <p:nvSpPr>
          <p:cNvPr id="3" name="Marcador de contenido 2">
            <a:extLst>
              <a:ext uri="{FF2B5EF4-FFF2-40B4-BE49-F238E27FC236}">
                <a16:creationId xmlns:a16="http://schemas.microsoft.com/office/drawing/2014/main" id="{7D7B3E44-90F0-2E42-AC30-FA4B6733C441}"/>
              </a:ext>
            </a:extLst>
          </p:cNvPr>
          <p:cNvSpPr>
            <a:spLocks noGrp="1"/>
          </p:cNvSpPr>
          <p:nvPr>
            <p:ph sz="half" idx="1"/>
          </p:nvPr>
        </p:nvSpPr>
        <p:spPr/>
        <p:txBody>
          <a:bodyPr/>
          <a:lstStyle/>
          <a:p>
            <a:pPr marL="0" indent="0" algn="just">
              <a:buNone/>
            </a:pPr>
            <a:r>
              <a:rPr lang="es-CR" dirty="0"/>
              <a:t>El capítulo II de la Ley Modelo trata del acuerdo de arbitraje, incluido su reconocimiento por los tribunales judiciales.</a:t>
            </a:r>
          </a:p>
          <a:p>
            <a:pPr marL="0" indent="0" algn="just">
              <a:buNone/>
            </a:pPr>
            <a:endParaRPr lang="es-CR" dirty="0"/>
          </a:p>
          <a:p>
            <a:pPr marL="0" indent="0" algn="just">
              <a:buNone/>
            </a:pPr>
            <a:r>
              <a:rPr lang="es-CR" dirty="0"/>
              <a:t>Se divide en dos:</a:t>
            </a:r>
          </a:p>
          <a:p>
            <a:pPr marL="514350" indent="-514350" algn="just">
              <a:buAutoNum type="alphaLcParenR"/>
            </a:pPr>
            <a:r>
              <a:rPr lang="es-CR" dirty="0"/>
              <a:t>Definición y Forma</a:t>
            </a:r>
          </a:p>
          <a:p>
            <a:pPr marL="514350" indent="-514350" algn="just">
              <a:buAutoNum type="alphaLcParenR"/>
            </a:pPr>
            <a:r>
              <a:rPr lang="es-CR" dirty="0"/>
              <a:t>Acuerdo de Arbitraje y Tribunales</a:t>
            </a:r>
          </a:p>
          <a:p>
            <a:pPr marL="0" indent="0" algn="just">
              <a:buNone/>
            </a:pPr>
            <a:endParaRPr lang="es-ES_tradnl" dirty="0"/>
          </a:p>
        </p:txBody>
      </p:sp>
      <p:pic>
        <p:nvPicPr>
          <p:cNvPr id="5122" name="Picture 2" descr="Las ventajas del Arbitraje - Llorenteyrayon">
            <a:extLst>
              <a:ext uri="{FF2B5EF4-FFF2-40B4-BE49-F238E27FC236}">
                <a16:creationId xmlns:a16="http://schemas.microsoft.com/office/drawing/2014/main" id="{7C79DED4-4FA7-7B45-8BE6-70F7BAA91A55}"/>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069981" y="2879597"/>
            <a:ext cx="4283819" cy="310661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67879202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Elipse 9">
            <a:extLst>
              <a:ext uri="{FF2B5EF4-FFF2-40B4-BE49-F238E27FC236}">
                <a16:creationId xmlns:a16="http://schemas.microsoft.com/office/drawing/2014/main" id="{DBE26EE7-C608-4F43-893E-A8907D829058}"/>
              </a:ext>
            </a:extLst>
          </p:cNvPr>
          <p:cNvSpPr/>
          <p:nvPr/>
        </p:nvSpPr>
        <p:spPr>
          <a:xfrm>
            <a:off x="9211332" y="-738077"/>
            <a:ext cx="3585881" cy="3299012"/>
          </a:xfrm>
          <a:prstGeom prst="ellipse">
            <a:avLst/>
          </a:pr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6" name="Content Placeholder 2">
            <a:extLst>
              <a:ext uri="{FF2B5EF4-FFF2-40B4-BE49-F238E27FC236}">
                <a16:creationId xmlns:a16="http://schemas.microsoft.com/office/drawing/2014/main" id="{223525AF-565B-BC4A-BA46-B5C3F7D39FC2}"/>
              </a:ext>
            </a:extLst>
          </p:cNvPr>
          <p:cNvSpPr txBox="1">
            <a:spLocks/>
          </p:cNvSpPr>
          <p:nvPr/>
        </p:nvSpPr>
        <p:spPr>
          <a:xfrm>
            <a:off x="5098472" y="662526"/>
            <a:ext cx="6809509" cy="5532948"/>
          </a:xfrm>
          <a:prstGeom prst="rect">
            <a:avLst/>
          </a:prstGeom>
        </p:spPr>
        <p:txBody>
          <a:bodyPr vert="horz" lIns="91440" tIns="45720" rIns="91440" bIns="45720" rtlCol="0">
            <a:normAutofit lnSpcReduction="10000"/>
          </a:bodyPr>
          <a:lstStyle>
            <a:lvl1pPr marL="0" indent="0" algn="l" defTabSz="914400" rtl="0" eaLnBrk="1" latinLnBrk="0" hangingPunct="1">
              <a:lnSpc>
                <a:spcPct val="90000"/>
              </a:lnSpc>
              <a:spcBef>
                <a:spcPts val="1000"/>
              </a:spcBef>
              <a:buFont typeface="Arial" panose="020B0604020202020204" pitchFamily="34" charset="0"/>
              <a:buNone/>
              <a:defRPr sz="2400" kern="1200">
                <a:solidFill>
                  <a:schemeClr val="bg1"/>
                </a:solidFill>
                <a:latin typeface="Barlow" pitchFamily="2" charset="77"/>
                <a:ea typeface="+mn-ea"/>
                <a:cs typeface="+mn-cs"/>
              </a:defRPr>
            </a:lvl1pPr>
            <a:lvl2pPr marL="457200" indent="0" algn="ctr" defTabSz="914400" rtl="0" eaLnBrk="1" latinLnBrk="0" hangingPunct="1">
              <a:lnSpc>
                <a:spcPct val="90000"/>
              </a:lnSpc>
              <a:spcBef>
                <a:spcPts val="500"/>
              </a:spcBef>
              <a:buFont typeface="Arial" panose="020B0604020202020204" pitchFamily="34" charset="0"/>
              <a:buNone/>
              <a:defRPr sz="2000" kern="1200">
                <a:solidFill>
                  <a:schemeClr val="tx1"/>
                </a:solidFill>
                <a:latin typeface="Barlow" pitchFamily="2" charset="77"/>
                <a:ea typeface="+mn-ea"/>
                <a:cs typeface="+mn-cs"/>
              </a:defRPr>
            </a:lvl2pPr>
            <a:lvl3pPr marL="914400" indent="0" algn="ctr" defTabSz="914400" rtl="0" eaLnBrk="1" latinLnBrk="0" hangingPunct="1">
              <a:lnSpc>
                <a:spcPct val="90000"/>
              </a:lnSpc>
              <a:spcBef>
                <a:spcPts val="500"/>
              </a:spcBef>
              <a:buFont typeface="Arial" panose="020B0604020202020204" pitchFamily="34" charset="0"/>
              <a:buNone/>
              <a:defRPr sz="1800" kern="1200">
                <a:solidFill>
                  <a:schemeClr val="tx1"/>
                </a:solidFill>
                <a:latin typeface="Barlow" pitchFamily="2" charset="77"/>
                <a:ea typeface="+mn-ea"/>
                <a:cs typeface="+mn-cs"/>
              </a:defRPr>
            </a:lvl3pPr>
            <a:lvl4pPr marL="1371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Barlow" pitchFamily="2" charset="77"/>
                <a:ea typeface="+mn-ea"/>
                <a:cs typeface="+mn-cs"/>
              </a:defRPr>
            </a:lvl4pPr>
            <a:lvl5pPr marL="18288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Barlow" pitchFamily="2" charset="77"/>
                <a:ea typeface="+mn-ea"/>
                <a:cs typeface="+mn-cs"/>
              </a:defRPr>
            </a:lvl5pPr>
            <a:lvl6pPr marL="22860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6pPr>
            <a:lvl7pPr marL="27432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7pPr>
            <a:lvl8pPr marL="32004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8pPr>
            <a:lvl9pPr marL="3657600" indent="0" algn="ctr" defTabSz="914400" rtl="0" eaLnBrk="1" latinLnBrk="0" hangingPunct="1">
              <a:lnSpc>
                <a:spcPct val="90000"/>
              </a:lnSpc>
              <a:spcBef>
                <a:spcPts val="500"/>
              </a:spcBef>
              <a:buFont typeface="Arial" panose="020B0604020202020204" pitchFamily="34" charset="0"/>
              <a:buNone/>
              <a:defRPr sz="1600" kern="1200">
                <a:solidFill>
                  <a:schemeClr val="tx1"/>
                </a:solidFill>
                <a:latin typeface="+mn-lt"/>
                <a:ea typeface="+mn-ea"/>
                <a:cs typeface="+mn-cs"/>
              </a:defRPr>
            </a:lvl9pPr>
          </a:lstStyle>
          <a:p>
            <a:pPr marL="457200" indent="-457200">
              <a:buFont typeface="+mj-lt"/>
              <a:buAutoNum type="alphaLcParenR"/>
            </a:pPr>
            <a:r>
              <a:rPr lang="es-ES_tradnl" sz="2800" dirty="0"/>
              <a:t>Arbitraje Internacional</a:t>
            </a:r>
          </a:p>
          <a:p>
            <a:pPr marL="457200" indent="-457200">
              <a:buFont typeface="+mj-lt"/>
              <a:buAutoNum type="alphaLcParenR"/>
            </a:pPr>
            <a:endParaRPr lang="es-ES_tradnl" sz="2800" dirty="0"/>
          </a:p>
          <a:p>
            <a:pPr marL="457200" indent="-457200">
              <a:buFont typeface="+mj-lt"/>
              <a:buAutoNum type="alphaLcParenR"/>
            </a:pPr>
            <a:r>
              <a:rPr lang="es-ES_tradnl" sz="2800" dirty="0"/>
              <a:t>Ley Modelo de la CNUDMI sobre Arbitraje Comercial Internacional</a:t>
            </a:r>
          </a:p>
          <a:p>
            <a:pPr marL="457200" indent="-457200">
              <a:buFont typeface="+mj-lt"/>
              <a:buAutoNum type="alphaLcParenR"/>
            </a:pPr>
            <a:endParaRPr lang="es-ES_tradnl" sz="2800" dirty="0"/>
          </a:p>
          <a:p>
            <a:pPr marL="457200" indent="-457200">
              <a:buFont typeface="+mj-lt"/>
              <a:buAutoNum type="alphaLcParenR"/>
            </a:pPr>
            <a:r>
              <a:rPr lang="es-ES_tradnl" sz="2800" dirty="0">
                <a:solidFill>
                  <a:schemeClr val="bg1"/>
                </a:solidFill>
              </a:rPr>
              <a:t>Reglamento de Arbitraje de la CNUDMI</a:t>
            </a:r>
          </a:p>
          <a:p>
            <a:pPr marL="457200" indent="-457200">
              <a:buFont typeface="+mj-lt"/>
              <a:buAutoNum type="alphaLcParenR"/>
            </a:pPr>
            <a:endParaRPr lang="es-ES_tradnl" sz="2800" dirty="0"/>
          </a:p>
          <a:p>
            <a:pPr marL="457200" indent="-457200">
              <a:buFont typeface="+mj-lt"/>
              <a:buAutoNum type="alphaLcParenR"/>
            </a:pPr>
            <a:r>
              <a:rPr lang="es-ES_tradnl" sz="2800" dirty="0">
                <a:solidFill>
                  <a:schemeClr val="bg1"/>
                </a:solidFill>
              </a:rPr>
              <a:t>La Corte Internacional de Arbitraje de la Cámara de Comercio Internacional</a:t>
            </a:r>
          </a:p>
          <a:p>
            <a:pPr marL="457200" indent="-457200">
              <a:buFont typeface="+mj-lt"/>
              <a:buAutoNum type="alphaLcParenR"/>
            </a:pPr>
            <a:endParaRPr lang="es-ES_tradnl" sz="2800" dirty="0">
              <a:solidFill>
                <a:schemeClr val="bg1"/>
              </a:solidFill>
            </a:endParaRPr>
          </a:p>
          <a:p>
            <a:pPr marL="457200" indent="-457200">
              <a:buFont typeface="+mj-lt"/>
              <a:buAutoNum type="alphaLcParenR"/>
            </a:pPr>
            <a:r>
              <a:rPr lang="es-ES_tradnl" sz="2800" dirty="0"/>
              <a:t>Reglamento de Arbitraje de la Cámara de Comercio Internacional</a:t>
            </a:r>
            <a:endParaRPr lang="es-ES_tradnl" sz="2400" dirty="0">
              <a:solidFill>
                <a:schemeClr val="bg1"/>
              </a:solidFill>
            </a:endParaRPr>
          </a:p>
        </p:txBody>
      </p:sp>
      <p:sp>
        <p:nvSpPr>
          <p:cNvPr id="9" name="Elipse 8">
            <a:extLst>
              <a:ext uri="{FF2B5EF4-FFF2-40B4-BE49-F238E27FC236}">
                <a16:creationId xmlns:a16="http://schemas.microsoft.com/office/drawing/2014/main" id="{25AF4BBA-0B1D-3E44-A4E2-BBEAAE2C4CAC}"/>
              </a:ext>
            </a:extLst>
          </p:cNvPr>
          <p:cNvSpPr/>
          <p:nvPr/>
        </p:nvSpPr>
        <p:spPr>
          <a:xfrm>
            <a:off x="-605214" y="3773853"/>
            <a:ext cx="3585881" cy="3299012"/>
          </a:xfrm>
          <a:prstGeom prst="ellipse">
            <a:avLst/>
          </a:prstGeom>
          <a:solidFill>
            <a:srgbClr val="891C6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5" name="Título 2">
            <a:extLst>
              <a:ext uri="{FF2B5EF4-FFF2-40B4-BE49-F238E27FC236}">
                <a16:creationId xmlns:a16="http://schemas.microsoft.com/office/drawing/2014/main" id="{3BF1C16F-A3EA-9742-B382-31AB9B52BF1B}"/>
              </a:ext>
            </a:extLst>
          </p:cNvPr>
          <p:cNvSpPr txBox="1">
            <a:spLocks/>
          </p:cNvSpPr>
          <p:nvPr/>
        </p:nvSpPr>
        <p:spPr>
          <a:xfrm>
            <a:off x="1187727" y="2058995"/>
            <a:ext cx="3455989" cy="23876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800" b="1" i="0" kern="1200">
                <a:solidFill>
                  <a:schemeClr val="bg1"/>
                </a:solidFill>
                <a:latin typeface="Barlow SemiBold" pitchFamily="2" charset="77"/>
                <a:ea typeface="+mj-ea"/>
                <a:cs typeface="+mj-cs"/>
              </a:defRPr>
            </a:lvl1pPr>
          </a:lstStyle>
          <a:p>
            <a:pPr algn="just"/>
            <a:r>
              <a:rPr lang="es-ES_tradnl" dirty="0"/>
              <a:t>GUÍA DE CONTENIDO</a:t>
            </a:r>
          </a:p>
        </p:txBody>
      </p:sp>
    </p:spTree>
    <p:extLst>
      <p:ext uri="{BB962C8B-B14F-4D97-AF65-F5344CB8AC3E}">
        <p14:creationId xmlns:p14="http://schemas.microsoft.com/office/powerpoint/2010/main" val="2633397492"/>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475E6516-53E4-2441-B90A-93714212AFEA}"/>
              </a:ext>
            </a:extLst>
          </p:cNvPr>
          <p:cNvSpPr>
            <a:spLocks noGrp="1"/>
          </p:cNvSpPr>
          <p:nvPr>
            <p:ph type="title"/>
          </p:nvPr>
        </p:nvSpPr>
        <p:spPr>
          <a:xfrm>
            <a:off x="325244" y="500060"/>
            <a:ext cx="4670502" cy="1325563"/>
          </a:xfrm>
        </p:spPr>
        <p:txBody>
          <a:bodyPr>
            <a:normAutofit/>
          </a:bodyPr>
          <a:lstStyle/>
          <a:p>
            <a:pPr algn="ctr"/>
            <a:r>
              <a:rPr lang="es-ES_tradnl" sz="3600" dirty="0"/>
              <a:t>a) Definición y Forma</a:t>
            </a:r>
          </a:p>
        </p:txBody>
      </p:sp>
      <p:sp>
        <p:nvSpPr>
          <p:cNvPr id="3" name="Marcador de contenido 2">
            <a:extLst>
              <a:ext uri="{FF2B5EF4-FFF2-40B4-BE49-F238E27FC236}">
                <a16:creationId xmlns:a16="http://schemas.microsoft.com/office/drawing/2014/main" id="{3C48B64A-D45D-4C4B-98E3-CB9EF5C6542B}"/>
              </a:ext>
            </a:extLst>
          </p:cNvPr>
          <p:cNvSpPr>
            <a:spLocks noGrp="1"/>
          </p:cNvSpPr>
          <p:nvPr>
            <p:ph sz="half" idx="1"/>
          </p:nvPr>
        </p:nvSpPr>
        <p:spPr>
          <a:xfrm>
            <a:off x="659780" y="1825624"/>
            <a:ext cx="4001429" cy="4351338"/>
          </a:xfrm>
        </p:spPr>
        <p:txBody>
          <a:bodyPr>
            <a:normAutofit/>
          </a:bodyPr>
          <a:lstStyle/>
          <a:p>
            <a:pPr marL="0" indent="0" algn="just">
              <a:buNone/>
            </a:pPr>
            <a:r>
              <a:rPr lang="es-CR" sz="2400" dirty="0"/>
              <a:t>El acuerdo de arbitraje </a:t>
            </a:r>
            <a:r>
              <a:rPr lang="es-CR" sz="2400" dirty="0" err="1"/>
              <a:t>podra</a:t>
            </a:r>
            <a:r>
              <a:rPr lang="es-CR" sz="2400" dirty="0"/>
              <a:t>́ concertarse en </a:t>
            </a:r>
            <a:r>
              <a:rPr lang="es-CR" sz="2400" dirty="0">
                <a:solidFill>
                  <a:srgbClr val="CE2142"/>
                </a:solidFill>
              </a:rPr>
              <a:t>cualquier forma </a:t>
            </a:r>
            <a:r>
              <a:rPr lang="es-CR" sz="2400" dirty="0"/>
              <a:t>(incluso verbalmente), a </a:t>
            </a:r>
            <a:r>
              <a:rPr lang="es-CR" sz="2400" dirty="0" err="1"/>
              <a:t>condición</a:t>
            </a:r>
            <a:r>
              <a:rPr lang="es-CR" sz="2400" dirty="0"/>
              <a:t> de que se deje </a:t>
            </a:r>
            <a:r>
              <a:rPr lang="es-CR" sz="2400" dirty="0">
                <a:solidFill>
                  <a:srgbClr val="CE2142"/>
                </a:solidFill>
              </a:rPr>
              <a:t>constancia</a:t>
            </a:r>
            <a:r>
              <a:rPr lang="es-CR" sz="2400" dirty="0"/>
              <a:t> de su contenido. </a:t>
            </a:r>
          </a:p>
          <a:p>
            <a:pPr marL="0" indent="0" algn="just">
              <a:buNone/>
            </a:pPr>
            <a:endParaRPr lang="es-ES_tradnl" dirty="0"/>
          </a:p>
        </p:txBody>
      </p:sp>
      <p:sp>
        <p:nvSpPr>
          <p:cNvPr id="4" name="Título 1">
            <a:extLst>
              <a:ext uri="{FF2B5EF4-FFF2-40B4-BE49-F238E27FC236}">
                <a16:creationId xmlns:a16="http://schemas.microsoft.com/office/drawing/2014/main" id="{7144208C-3B2F-9444-AAB7-D3F1D136CB86}"/>
              </a:ext>
            </a:extLst>
          </p:cNvPr>
          <p:cNvSpPr txBox="1">
            <a:spLocks/>
          </p:cNvSpPr>
          <p:nvPr/>
        </p:nvSpPr>
        <p:spPr>
          <a:xfrm>
            <a:off x="4995746" y="500062"/>
            <a:ext cx="7002966"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CE2142"/>
                </a:solidFill>
                <a:latin typeface="Barlow SemiBold" pitchFamily="2" charset="77"/>
                <a:ea typeface="+mj-ea"/>
                <a:cs typeface="+mj-cs"/>
              </a:defRPr>
            </a:lvl1pPr>
          </a:lstStyle>
          <a:p>
            <a:pPr algn="ctr"/>
            <a:r>
              <a:rPr lang="es-ES_tradnl" sz="3600" dirty="0"/>
              <a:t>b) Acuerdo de Arbitraje y Tribunales</a:t>
            </a:r>
          </a:p>
        </p:txBody>
      </p:sp>
      <p:sp>
        <p:nvSpPr>
          <p:cNvPr id="5" name="Marcador de contenido 2">
            <a:extLst>
              <a:ext uri="{FF2B5EF4-FFF2-40B4-BE49-F238E27FC236}">
                <a16:creationId xmlns:a16="http://schemas.microsoft.com/office/drawing/2014/main" id="{BEABE2B0-D4C6-1640-895D-E68FC294392F}"/>
              </a:ext>
            </a:extLst>
          </p:cNvPr>
          <p:cNvSpPr txBox="1">
            <a:spLocks/>
          </p:cNvSpPr>
          <p:nvPr/>
        </p:nvSpPr>
        <p:spPr>
          <a:xfrm>
            <a:off x="4995746" y="1825624"/>
            <a:ext cx="7002966" cy="4532313"/>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CR" dirty="0"/>
              <a:t>El tribunal judicial remitirá a las partes al arbitraje si se le presenta una reclamación sobre un asunto que sea </a:t>
            </a:r>
            <a:r>
              <a:rPr lang="es-CR" dirty="0">
                <a:solidFill>
                  <a:srgbClr val="CE2142"/>
                </a:solidFill>
              </a:rPr>
              <a:t>objeto de un acuerdo de arbitraje</a:t>
            </a:r>
            <a:r>
              <a:rPr lang="es-CR" dirty="0"/>
              <a:t>, a menos que se compruebe que tal acuerdo es </a:t>
            </a:r>
            <a:r>
              <a:rPr lang="es-CR" dirty="0">
                <a:solidFill>
                  <a:srgbClr val="CE2142"/>
                </a:solidFill>
              </a:rPr>
              <a:t>nulo, ineficaz o de ejecución imposible.</a:t>
            </a:r>
          </a:p>
          <a:p>
            <a:pPr marL="0" indent="0" algn="just">
              <a:buNone/>
            </a:pPr>
            <a:endParaRPr lang="es-CR" dirty="0">
              <a:solidFill>
                <a:srgbClr val="CE2142"/>
              </a:solidFill>
            </a:endParaRPr>
          </a:p>
          <a:p>
            <a:pPr marL="0" indent="0" algn="just">
              <a:buNone/>
            </a:pPr>
            <a:r>
              <a:rPr lang="es-CR" dirty="0"/>
              <a:t>La remisión depende de una </a:t>
            </a:r>
            <a:r>
              <a:rPr lang="es-CR" dirty="0">
                <a:solidFill>
                  <a:srgbClr val="CE2142"/>
                </a:solidFill>
              </a:rPr>
              <a:t>solicitud</a:t>
            </a:r>
            <a:r>
              <a:rPr lang="es-CR" dirty="0"/>
              <a:t> que cualquiera de las partes puede formular a más tardar en el momento de presentar el primer escrito sobre el fondo del litigio.</a:t>
            </a:r>
          </a:p>
          <a:p>
            <a:pPr marL="0" indent="0" algn="just">
              <a:buNone/>
            </a:pPr>
            <a:endParaRPr lang="es-CR" dirty="0"/>
          </a:p>
          <a:p>
            <a:pPr marL="0" indent="0" algn="just">
              <a:buNone/>
            </a:pPr>
            <a:r>
              <a:rPr lang="es-CR" dirty="0"/>
              <a:t>Ninguna medida cautelar que dicten los tribunales judiciales en virtud de su derecho procesal (por ejemplo, embargos previos al laudo) será incompatible con un acuerdo de arbitraje.</a:t>
            </a:r>
          </a:p>
          <a:p>
            <a:pPr marL="0" indent="0" algn="just">
              <a:buFont typeface="Arial" panose="020B0604020202020204" pitchFamily="34" charset="0"/>
              <a:buNone/>
            </a:pPr>
            <a:endParaRPr lang="es-ES_tradnl" dirty="0"/>
          </a:p>
        </p:txBody>
      </p:sp>
    </p:spTree>
    <p:extLst>
      <p:ext uri="{BB962C8B-B14F-4D97-AF65-F5344CB8AC3E}">
        <p14:creationId xmlns:p14="http://schemas.microsoft.com/office/powerpoint/2010/main" val="423040237"/>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89FA226-E6EE-6444-B971-C632922E3F17}"/>
              </a:ext>
            </a:extLst>
          </p:cNvPr>
          <p:cNvSpPr>
            <a:spLocks noGrp="1"/>
          </p:cNvSpPr>
          <p:nvPr>
            <p:ph type="title"/>
          </p:nvPr>
        </p:nvSpPr>
        <p:spPr/>
        <p:txBody>
          <a:bodyPr/>
          <a:lstStyle/>
          <a:p>
            <a:r>
              <a:rPr lang="es-ES_tradnl" dirty="0"/>
              <a:t>Composición del Tribunal Arbitral</a:t>
            </a:r>
          </a:p>
        </p:txBody>
      </p:sp>
      <p:sp>
        <p:nvSpPr>
          <p:cNvPr id="3" name="Marcador de contenido 2">
            <a:extLst>
              <a:ext uri="{FF2B5EF4-FFF2-40B4-BE49-F238E27FC236}">
                <a16:creationId xmlns:a16="http://schemas.microsoft.com/office/drawing/2014/main" id="{203F2761-C2F2-5D43-AD81-419EF095DD9B}"/>
              </a:ext>
            </a:extLst>
          </p:cNvPr>
          <p:cNvSpPr>
            <a:spLocks noGrp="1"/>
          </p:cNvSpPr>
          <p:nvPr>
            <p:ph sz="half" idx="1"/>
          </p:nvPr>
        </p:nvSpPr>
        <p:spPr/>
        <p:txBody>
          <a:bodyPr>
            <a:normAutofit fontScale="77500" lnSpcReduction="20000"/>
          </a:bodyPr>
          <a:lstStyle/>
          <a:p>
            <a:pPr marL="0" indent="0" algn="just">
              <a:buNone/>
            </a:pPr>
            <a:r>
              <a:rPr lang="es-CR" dirty="0"/>
              <a:t>El capítulo III contiene varias disposiciones detalladas sobre el nombramiento, la recusación, la terminación del mandato y la sustitución de un árbitro.</a:t>
            </a:r>
          </a:p>
          <a:p>
            <a:pPr marL="0" indent="0" algn="just">
              <a:buNone/>
            </a:pPr>
            <a:r>
              <a:rPr lang="es-CR" dirty="0"/>
              <a:t>En primer lugar, el criterio reconoce la </a:t>
            </a:r>
            <a:r>
              <a:rPr lang="es-CR" dirty="0">
                <a:solidFill>
                  <a:srgbClr val="CE2142"/>
                </a:solidFill>
              </a:rPr>
              <a:t>libertad de las partes </a:t>
            </a:r>
            <a:r>
              <a:rPr lang="es-CR" dirty="0"/>
              <a:t>para determinar, haciendo referencia a un conjunto de normas de arbitraje o mediante un acuerdo especial, el </a:t>
            </a:r>
            <a:r>
              <a:rPr lang="es-CR" dirty="0">
                <a:solidFill>
                  <a:srgbClr val="CE2142"/>
                </a:solidFill>
              </a:rPr>
              <a:t>procedimiento</a:t>
            </a:r>
            <a:r>
              <a:rPr lang="es-CR" dirty="0"/>
              <a:t> que se </a:t>
            </a:r>
            <a:r>
              <a:rPr lang="es-CR" dirty="0" err="1"/>
              <a:t>seguira</a:t>
            </a:r>
            <a:r>
              <a:rPr lang="es-CR" dirty="0"/>
              <a:t>́, respetando los requisitos fundamentales de equidad y justicia. </a:t>
            </a:r>
          </a:p>
          <a:p>
            <a:pPr marL="0" indent="0" algn="just">
              <a:buNone/>
            </a:pPr>
            <a:r>
              <a:rPr lang="es-CR" dirty="0"/>
              <a:t>En segundo lugar, si las partes no han hecho uso de esa libertad para establecer normas de procedimiento o no han resuelto una cuestión determinada, la Ley Modelo asegura, mediante una serie de normas supletorias, que el arbitraje pueda comenzar y proceder con eficacia hasta que se dirima la controversia.</a:t>
            </a:r>
          </a:p>
          <a:p>
            <a:pPr marL="0" indent="0" algn="just">
              <a:buNone/>
            </a:pPr>
            <a:endParaRPr lang="es-CR" dirty="0"/>
          </a:p>
          <a:p>
            <a:pPr marL="0" indent="0" algn="just">
              <a:buNone/>
            </a:pPr>
            <a:r>
              <a:rPr lang="es-CR" dirty="0"/>
              <a:t>Artículo 10</a:t>
            </a:r>
          </a:p>
          <a:p>
            <a:pPr marL="514350" indent="-514350" algn="just">
              <a:buAutoNum type="arabicParenR"/>
            </a:pPr>
            <a:r>
              <a:rPr lang="es-CR" dirty="0"/>
              <a:t>Las partes podrán determinar libremente el número de árbitros.</a:t>
            </a:r>
          </a:p>
          <a:p>
            <a:pPr marL="514350" indent="-514350" algn="just">
              <a:buAutoNum type="arabicParenR"/>
            </a:pPr>
            <a:r>
              <a:rPr lang="es-CR" dirty="0"/>
              <a:t>A falta de tal acuerdo, los árbitros serán tres.</a:t>
            </a:r>
          </a:p>
          <a:p>
            <a:pPr marL="0" indent="0" algn="just">
              <a:buNone/>
            </a:pPr>
            <a:endParaRPr lang="es-CR" dirty="0"/>
          </a:p>
          <a:p>
            <a:pPr marL="0" indent="0" algn="just">
              <a:buNone/>
            </a:pPr>
            <a:endParaRPr lang="es-ES_tradnl" dirty="0"/>
          </a:p>
        </p:txBody>
      </p:sp>
    </p:spTree>
    <p:extLst>
      <p:ext uri="{BB962C8B-B14F-4D97-AF65-F5344CB8AC3E}">
        <p14:creationId xmlns:p14="http://schemas.microsoft.com/office/powerpoint/2010/main" val="149736855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2881106-D413-014E-B0F4-E8C6FDE9E850}"/>
              </a:ext>
            </a:extLst>
          </p:cNvPr>
          <p:cNvSpPr>
            <a:spLocks noGrp="1"/>
          </p:cNvSpPr>
          <p:nvPr>
            <p:ph type="title"/>
          </p:nvPr>
        </p:nvSpPr>
        <p:spPr/>
        <p:txBody>
          <a:bodyPr>
            <a:normAutofit fontScale="90000"/>
          </a:bodyPr>
          <a:lstStyle/>
          <a:p>
            <a:r>
              <a:rPr lang="es-ES_tradnl" dirty="0"/>
              <a:t>Competencia del Tribunal Arbitral</a:t>
            </a:r>
            <a:br>
              <a:rPr lang="es-ES_tradnl" dirty="0"/>
            </a:br>
            <a:r>
              <a:rPr lang="es-ES_tradnl" dirty="0"/>
              <a:t>a) Facultad para decidir acerca de su competencia</a:t>
            </a:r>
          </a:p>
        </p:txBody>
      </p:sp>
      <p:sp>
        <p:nvSpPr>
          <p:cNvPr id="3" name="Marcador de contenido 2">
            <a:extLst>
              <a:ext uri="{FF2B5EF4-FFF2-40B4-BE49-F238E27FC236}">
                <a16:creationId xmlns:a16="http://schemas.microsoft.com/office/drawing/2014/main" id="{523545DD-C8D0-C142-ACEA-D58B08DE5B62}"/>
              </a:ext>
            </a:extLst>
          </p:cNvPr>
          <p:cNvSpPr>
            <a:spLocks noGrp="1"/>
          </p:cNvSpPr>
          <p:nvPr>
            <p:ph sz="half" idx="1"/>
          </p:nvPr>
        </p:nvSpPr>
        <p:spPr>
          <a:xfrm>
            <a:off x="838200" y="2185639"/>
            <a:ext cx="10515600" cy="3991324"/>
          </a:xfrm>
        </p:spPr>
        <p:txBody>
          <a:bodyPr>
            <a:normAutofit fontScale="85000" lnSpcReduction="20000"/>
          </a:bodyPr>
          <a:lstStyle/>
          <a:p>
            <a:pPr marL="0" indent="0" algn="just">
              <a:buNone/>
            </a:pPr>
            <a:r>
              <a:rPr lang="es-CR" dirty="0"/>
              <a:t>El párrafo l) del artículo l6 adopta los dos importantes principios (aún no reconocidos generalmente) de “</a:t>
            </a:r>
            <a:r>
              <a:rPr lang="es-CR" dirty="0" err="1">
                <a:solidFill>
                  <a:srgbClr val="CE2142"/>
                </a:solidFill>
              </a:rPr>
              <a:t>Kompetenz-Kompetenz</a:t>
            </a:r>
            <a:r>
              <a:rPr lang="es-CR" dirty="0"/>
              <a:t>” y de la </a:t>
            </a:r>
            <a:r>
              <a:rPr lang="es-CR" dirty="0">
                <a:solidFill>
                  <a:srgbClr val="CE2142"/>
                </a:solidFill>
              </a:rPr>
              <a:t>separabilidad o autonomía de la cláusula compromisoria</a:t>
            </a:r>
            <a:r>
              <a:rPr lang="es-CR" dirty="0"/>
              <a:t>.</a:t>
            </a:r>
          </a:p>
          <a:p>
            <a:pPr marL="0" indent="0" algn="just">
              <a:buNone/>
            </a:pPr>
            <a:endParaRPr lang="es-CR" dirty="0"/>
          </a:p>
          <a:p>
            <a:pPr marL="0" indent="0" algn="just">
              <a:buNone/>
            </a:pPr>
            <a:r>
              <a:rPr lang="es-CR" dirty="0"/>
              <a:t>El primero implica que el tribunal arbitral podrá </a:t>
            </a:r>
            <a:r>
              <a:rPr lang="es-CR" dirty="0">
                <a:solidFill>
                  <a:srgbClr val="CE2142"/>
                </a:solidFill>
              </a:rPr>
              <a:t>decidir independientemente acerca de su propia competencia</a:t>
            </a:r>
            <a:r>
              <a:rPr lang="es-CR" dirty="0"/>
              <a:t>, incluso sobre toda excepción que se haya opuesto contra la existencia o a la validez del acuerdo de arbitraje, sin tener que recurrir a un tribunal estatal. </a:t>
            </a:r>
          </a:p>
          <a:p>
            <a:pPr marL="0" indent="0" algn="just">
              <a:buNone/>
            </a:pPr>
            <a:r>
              <a:rPr lang="es-CR" dirty="0"/>
              <a:t>La separabilidad de la </a:t>
            </a:r>
            <a:r>
              <a:rPr lang="es-CR" dirty="0" err="1"/>
              <a:t>cláusula</a:t>
            </a:r>
            <a:r>
              <a:rPr lang="es-CR" dirty="0"/>
              <a:t> compromisoria supone que </a:t>
            </a:r>
            <a:r>
              <a:rPr lang="es-CR" dirty="0" err="1"/>
              <a:t>ésta</a:t>
            </a:r>
            <a:r>
              <a:rPr lang="es-CR" dirty="0"/>
              <a:t> debe considerarse un </a:t>
            </a:r>
            <a:r>
              <a:rPr lang="es-CR" dirty="0">
                <a:solidFill>
                  <a:srgbClr val="CE2142"/>
                </a:solidFill>
              </a:rPr>
              <a:t>acuerdo independiente de las </a:t>
            </a:r>
            <a:r>
              <a:rPr lang="es-CR" dirty="0" err="1">
                <a:solidFill>
                  <a:srgbClr val="CE2142"/>
                </a:solidFill>
              </a:rPr>
              <a:t>demás</a:t>
            </a:r>
            <a:r>
              <a:rPr lang="es-CR" dirty="0">
                <a:solidFill>
                  <a:srgbClr val="CE2142"/>
                </a:solidFill>
              </a:rPr>
              <a:t> condiciones del contrato</a:t>
            </a:r>
            <a:r>
              <a:rPr lang="es-CR" dirty="0"/>
              <a:t>. Por ende, toda decisión del tribunal arbitral por la que se disponga que el contrato es nulo no comportará de pleno derecho la nulidad de la cláusula compromisoria.</a:t>
            </a:r>
          </a:p>
          <a:p>
            <a:pPr marL="0" indent="0" algn="just">
              <a:buNone/>
            </a:pPr>
            <a:endParaRPr lang="es-ES_tradnl" dirty="0"/>
          </a:p>
        </p:txBody>
      </p:sp>
    </p:spTree>
    <p:extLst>
      <p:ext uri="{BB962C8B-B14F-4D97-AF65-F5344CB8AC3E}">
        <p14:creationId xmlns:p14="http://schemas.microsoft.com/office/powerpoint/2010/main" val="224717316"/>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5DF8E6A-5957-C043-BDCD-93FBE9F09942}"/>
              </a:ext>
            </a:extLst>
          </p:cNvPr>
          <p:cNvSpPr>
            <a:spLocks noGrp="1"/>
          </p:cNvSpPr>
          <p:nvPr>
            <p:ph type="title"/>
          </p:nvPr>
        </p:nvSpPr>
        <p:spPr/>
        <p:txBody>
          <a:bodyPr/>
          <a:lstStyle/>
          <a:p>
            <a:r>
              <a:rPr lang="es-ES_tradnl" dirty="0"/>
              <a:t>b) Facultad de otorgar Medidas Cautelares y Órdenes Preliminares  </a:t>
            </a:r>
          </a:p>
        </p:txBody>
      </p:sp>
      <p:sp>
        <p:nvSpPr>
          <p:cNvPr id="3" name="Marcador de contenido 2">
            <a:extLst>
              <a:ext uri="{FF2B5EF4-FFF2-40B4-BE49-F238E27FC236}">
                <a16:creationId xmlns:a16="http://schemas.microsoft.com/office/drawing/2014/main" id="{45147CA9-328D-494F-ACCB-584340858389}"/>
              </a:ext>
            </a:extLst>
          </p:cNvPr>
          <p:cNvSpPr>
            <a:spLocks noGrp="1"/>
          </p:cNvSpPr>
          <p:nvPr>
            <p:ph sz="half" idx="1"/>
          </p:nvPr>
        </p:nvSpPr>
        <p:spPr>
          <a:xfrm>
            <a:off x="838200" y="2025727"/>
            <a:ext cx="10515600" cy="4351338"/>
          </a:xfrm>
        </p:spPr>
        <p:txBody>
          <a:bodyPr>
            <a:normAutofit fontScale="92500" lnSpcReduction="20000"/>
          </a:bodyPr>
          <a:lstStyle/>
          <a:p>
            <a:pPr marL="0" indent="0" algn="just">
              <a:buNone/>
            </a:pPr>
            <a:r>
              <a:rPr lang="es-CR" dirty="0"/>
              <a:t>Mediante una orden preliminar puede mantenerse el </a:t>
            </a:r>
            <a:r>
              <a:rPr lang="es-CR" dirty="0">
                <a:solidFill>
                  <a:srgbClr val="CE2142"/>
                </a:solidFill>
              </a:rPr>
              <a:t>statu quo </a:t>
            </a:r>
            <a:r>
              <a:rPr lang="es-CR" dirty="0"/>
              <a:t>en espera de que el </a:t>
            </a:r>
            <a:r>
              <a:rPr lang="es-CR" dirty="0">
                <a:solidFill>
                  <a:srgbClr val="CE2142"/>
                </a:solidFill>
              </a:rPr>
              <a:t>tribunal arbitral dicte una medida cautelar</a:t>
            </a:r>
            <a:r>
              <a:rPr lang="es-CR" dirty="0"/>
              <a:t>, con arreglo a la cual se aprobará o modificará dicha orden.</a:t>
            </a:r>
          </a:p>
          <a:p>
            <a:pPr marL="0" indent="0" algn="just">
              <a:buNone/>
            </a:pPr>
            <a:endParaRPr lang="es-CR" dirty="0"/>
          </a:p>
          <a:p>
            <a:pPr marL="0" indent="0" algn="just">
              <a:buNone/>
            </a:pPr>
            <a:r>
              <a:rPr lang="es-CR" dirty="0"/>
              <a:t>En el párrafo 1) del artículo 17 B se dispone que “toda parte, sin dar aviso a ninguna otra parte, podrá solicitar una medida cautelar y pedir una orden preliminar del tribunal arbitral por la que se ordene a alguna parte que no frustre la finalidad de la medida cautelar solicitada”.</a:t>
            </a:r>
          </a:p>
          <a:p>
            <a:pPr marL="0" indent="0" algn="just">
              <a:buNone/>
            </a:pPr>
            <a:endParaRPr lang="es-CR" dirty="0"/>
          </a:p>
          <a:p>
            <a:pPr marL="0" indent="0" algn="just">
              <a:buNone/>
            </a:pPr>
            <a:r>
              <a:rPr lang="es-CR" dirty="0"/>
              <a:t>En todo caso, una orden preliminar tiene una </a:t>
            </a:r>
            <a:r>
              <a:rPr lang="es-CR" dirty="0">
                <a:solidFill>
                  <a:srgbClr val="CE2142"/>
                </a:solidFill>
              </a:rPr>
              <a:t>validez de veinte días </a:t>
            </a:r>
            <a:r>
              <a:rPr lang="es-CR" dirty="0"/>
              <a:t>como máximo y, aun cuando es vinculante para las partes, no es de por sí objeto de ejecución judicial ni constituye un laudo.</a:t>
            </a:r>
          </a:p>
          <a:p>
            <a:pPr marL="0" indent="0" algn="just">
              <a:buNone/>
            </a:pPr>
            <a:endParaRPr lang="es-ES_tradnl" dirty="0"/>
          </a:p>
        </p:txBody>
      </p:sp>
    </p:spTree>
    <p:extLst>
      <p:ext uri="{BB962C8B-B14F-4D97-AF65-F5344CB8AC3E}">
        <p14:creationId xmlns:p14="http://schemas.microsoft.com/office/powerpoint/2010/main" val="55760610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D647D1F-E33E-BE42-A235-1EFBF024FD5F}"/>
              </a:ext>
            </a:extLst>
          </p:cNvPr>
          <p:cNvSpPr>
            <a:spLocks noGrp="1"/>
          </p:cNvSpPr>
          <p:nvPr>
            <p:ph type="title"/>
          </p:nvPr>
        </p:nvSpPr>
        <p:spPr/>
        <p:txBody>
          <a:bodyPr/>
          <a:lstStyle/>
          <a:p>
            <a:r>
              <a:rPr lang="es-ES_tradnl" dirty="0"/>
              <a:t>Sustanciación de las Actuaciones Arbitrales</a:t>
            </a:r>
          </a:p>
        </p:txBody>
      </p:sp>
      <p:sp>
        <p:nvSpPr>
          <p:cNvPr id="3" name="Marcador de contenido 2">
            <a:extLst>
              <a:ext uri="{FF2B5EF4-FFF2-40B4-BE49-F238E27FC236}">
                <a16:creationId xmlns:a16="http://schemas.microsoft.com/office/drawing/2014/main" id="{7D38EEAD-33AA-1344-A482-E099BF8E28F2}"/>
              </a:ext>
            </a:extLst>
          </p:cNvPr>
          <p:cNvSpPr>
            <a:spLocks noGrp="1"/>
          </p:cNvSpPr>
          <p:nvPr>
            <p:ph sz="half" idx="1"/>
          </p:nvPr>
        </p:nvSpPr>
        <p:spPr/>
        <p:txBody>
          <a:bodyPr>
            <a:normAutofit fontScale="92500" lnSpcReduction="20000"/>
          </a:bodyPr>
          <a:lstStyle/>
          <a:p>
            <a:pPr marL="0" indent="0" algn="just">
              <a:buNone/>
            </a:pPr>
            <a:r>
              <a:rPr lang="es-CR" dirty="0"/>
              <a:t>El capítulo V proporciona el marco jurídico para una sustanciación equitativa y eficaz de las actuaciones arbitrales. </a:t>
            </a:r>
          </a:p>
          <a:p>
            <a:pPr marL="0" indent="0" algn="just">
              <a:buNone/>
            </a:pPr>
            <a:r>
              <a:rPr lang="es-CR" dirty="0"/>
              <a:t>El artículo 18, que establece los </a:t>
            </a:r>
            <a:r>
              <a:rPr lang="es-CR" dirty="0">
                <a:solidFill>
                  <a:srgbClr val="CE2142"/>
                </a:solidFill>
              </a:rPr>
              <a:t>requisitos fundamentales de justicia procesal</a:t>
            </a:r>
            <a:r>
              <a:rPr lang="es-CR" dirty="0"/>
              <a:t>, y el artículo 19, que </a:t>
            </a:r>
            <a:r>
              <a:rPr lang="es-CR" dirty="0">
                <a:solidFill>
                  <a:srgbClr val="CE2142"/>
                </a:solidFill>
              </a:rPr>
              <a:t>enuncia los derechos y atribuciones</a:t>
            </a:r>
            <a:r>
              <a:rPr lang="es-CR" dirty="0"/>
              <a:t> para determinar las normas de procedimiento, expresan los principios básicos que inspiran las actuaciones arbitrales que se rigen por la Ley Modelo.</a:t>
            </a:r>
          </a:p>
          <a:p>
            <a:pPr marL="0" indent="0" algn="just">
              <a:buNone/>
            </a:pPr>
            <a:endParaRPr lang="es-CR" dirty="0"/>
          </a:p>
          <a:p>
            <a:pPr marL="0" indent="0" algn="just">
              <a:buNone/>
            </a:pPr>
            <a:r>
              <a:rPr lang="es-ES_tradnl" dirty="0"/>
              <a:t>Se divide en tres:</a:t>
            </a:r>
          </a:p>
          <a:p>
            <a:pPr marL="514350" indent="-514350" algn="just">
              <a:buFont typeface="+mj-lt"/>
              <a:buAutoNum type="alphaLcParenR"/>
            </a:pPr>
            <a:r>
              <a:rPr lang="es-ES_tradnl" dirty="0"/>
              <a:t>Derechos Procesales de las Partes </a:t>
            </a:r>
          </a:p>
          <a:p>
            <a:pPr marL="514350" indent="-514350" algn="just">
              <a:buFont typeface="+mj-lt"/>
              <a:buAutoNum type="alphaLcParenR"/>
            </a:pPr>
            <a:r>
              <a:rPr lang="es-ES_tradnl" dirty="0"/>
              <a:t>Determinación del Procedimiento </a:t>
            </a:r>
          </a:p>
          <a:p>
            <a:pPr marL="514350" indent="-514350" algn="just">
              <a:buFont typeface="+mj-lt"/>
              <a:buAutoNum type="alphaLcParenR"/>
            </a:pPr>
            <a:r>
              <a:rPr lang="es-ES_tradnl" dirty="0"/>
              <a:t>Rebeldía</a:t>
            </a:r>
          </a:p>
        </p:txBody>
      </p:sp>
    </p:spTree>
    <p:extLst>
      <p:ext uri="{BB962C8B-B14F-4D97-AF65-F5344CB8AC3E}">
        <p14:creationId xmlns:p14="http://schemas.microsoft.com/office/powerpoint/2010/main" val="311908101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F75A92E-C1D1-9742-A91E-D92E61F569C4}"/>
              </a:ext>
            </a:extLst>
          </p:cNvPr>
          <p:cNvSpPr>
            <a:spLocks noGrp="1"/>
          </p:cNvSpPr>
          <p:nvPr>
            <p:ph type="title"/>
          </p:nvPr>
        </p:nvSpPr>
        <p:spPr>
          <a:xfrm>
            <a:off x="289932" y="365124"/>
            <a:ext cx="5806067" cy="1325563"/>
          </a:xfrm>
        </p:spPr>
        <p:txBody>
          <a:bodyPr/>
          <a:lstStyle/>
          <a:p>
            <a:pPr algn="ctr"/>
            <a:r>
              <a:rPr lang="es-ES_tradnl" dirty="0"/>
              <a:t>a) Derechos Procesales</a:t>
            </a:r>
          </a:p>
        </p:txBody>
      </p:sp>
      <p:sp>
        <p:nvSpPr>
          <p:cNvPr id="3" name="Marcador de contenido 2">
            <a:extLst>
              <a:ext uri="{FF2B5EF4-FFF2-40B4-BE49-F238E27FC236}">
                <a16:creationId xmlns:a16="http://schemas.microsoft.com/office/drawing/2014/main" id="{E85393DD-F6FB-7B42-AD0F-6215D6F09952}"/>
              </a:ext>
            </a:extLst>
          </p:cNvPr>
          <p:cNvSpPr>
            <a:spLocks noGrp="1"/>
          </p:cNvSpPr>
          <p:nvPr>
            <p:ph sz="half" idx="1"/>
          </p:nvPr>
        </p:nvSpPr>
        <p:spPr>
          <a:xfrm>
            <a:off x="838200" y="1825625"/>
            <a:ext cx="5257800" cy="4351338"/>
          </a:xfrm>
        </p:spPr>
        <p:txBody>
          <a:bodyPr>
            <a:normAutofit/>
          </a:bodyPr>
          <a:lstStyle/>
          <a:p>
            <a:pPr marL="0" indent="0">
              <a:buNone/>
            </a:pPr>
            <a:r>
              <a:rPr lang="es-CR" sz="2400" i="1" dirty="0" err="1"/>
              <a:t>Artículo</a:t>
            </a:r>
            <a:r>
              <a:rPr lang="es-CR" sz="2400" i="1" dirty="0"/>
              <a:t> 18. Trato equitativo de las partes </a:t>
            </a:r>
            <a:endParaRPr lang="es-CR" sz="2400" dirty="0"/>
          </a:p>
          <a:p>
            <a:pPr marL="0" indent="0">
              <a:buNone/>
            </a:pPr>
            <a:r>
              <a:rPr lang="es-CR" sz="2400" dirty="0" err="1"/>
              <a:t>Debera</a:t>
            </a:r>
            <a:r>
              <a:rPr lang="es-CR" sz="2400" dirty="0"/>
              <a:t>́ tratarse a las partes con </a:t>
            </a:r>
            <a:r>
              <a:rPr lang="es-CR" sz="2400" dirty="0">
                <a:solidFill>
                  <a:srgbClr val="CE2142"/>
                </a:solidFill>
              </a:rPr>
              <a:t>igualdad</a:t>
            </a:r>
            <a:r>
              <a:rPr lang="es-CR" sz="2400" dirty="0"/>
              <a:t> y darse a cada una de ellas </a:t>
            </a:r>
            <a:r>
              <a:rPr lang="es-CR" sz="2400" dirty="0">
                <a:solidFill>
                  <a:srgbClr val="CE2142"/>
                </a:solidFill>
              </a:rPr>
              <a:t>plena oportunidad </a:t>
            </a:r>
            <a:r>
              <a:rPr lang="es-CR" sz="2400" dirty="0"/>
              <a:t>de hacer valer sus derechos. </a:t>
            </a:r>
          </a:p>
          <a:p>
            <a:pPr marL="0" indent="0" algn="just">
              <a:buNone/>
            </a:pPr>
            <a:endParaRPr lang="es-ES_tradnl" sz="2400" dirty="0"/>
          </a:p>
        </p:txBody>
      </p:sp>
      <p:sp>
        <p:nvSpPr>
          <p:cNvPr id="4" name="Título 1">
            <a:extLst>
              <a:ext uri="{FF2B5EF4-FFF2-40B4-BE49-F238E27FC236}">
                <a16:creationId xmlns:a16="http://schemas.microsoft.com/office/drawing/2014/main" id="{75D62E55-0E45-3345-BC1E-68DAA58E86D2}"/>
              </a:ext>
            </a:extLst>
          </p:cNvPr>
          <p:cNvSpPr txBox="1">
            <a:spLocks/>
          </p:cNvSpPr>
          <p:nvPr/>
        </p:nvSpPr>
        <p:spPr>
          <a:xfrm>
            <a:off x="6096000" y="365124"/>
            <a:ext cx="52578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CE2142"/>
                </a:solidFill>
                <a:latin typeface="Barlow SemiBold" pitchFamily="2" charset="77"/>
                <a:ea typeface="+mj-ea"/>
                <a:cs typeface="+mj-cs"/>
              </a:defRPr>
            </a:lvl1pPr>
          </a:lstStyle>
          <a:p>
            <a:pPr algn="ctr"/>
            <a:r>
              <a:rPr lang="es-ES_tradnl" dirty="0"/>
              <a:t>b) Determinación del Procedimiento</a:t>
            </a:r>
          </a:p>
        </p:txBody>
      </p:sp>
      <p:sp>
        <p:nvSpPr>
          <p:cNvPr id="5" name="Marcador de contenido 2">
            <a:extLst>
              <a:ext uri="{FF2B5EF4-FFF2-40B4-BE49-F238E27FC236}">
                <a16:creationId xmlns:a16="http://schemas.microsoft.com/office/drawing/2014/main" id="{FBB41756-F0C8-3E44-8B13-69B67E8D9512}"/>
              </a:ext>
            </a:extLst>
          </p:cNvPr>
          <p:cNvSpPr txBox="1">
            <a:spLocks/>
          </p:cNvSpPr>
          <p:nvPr/>
        </p:nvSpPr>
        <p:spPr>
          <a:xfrm>
            <a:off x="6095999" y="1825625"/>
            <a:ext cx="5835805" cy="4351338"/>
          </a:xfrm>
          <a:prstGeom prst="rect">
            <a:avLst/>
          </a:prstGeom>
        </p:spPr>
        <p:txBody>
          <a:bodyPr vert="horz" lIns="91440" tIns="45720" rIns="91440" bIns="45720" rtlCol="0">
            <a:normAutofit fontScale="85000" lnSpcReduction="20000"/>
          </a:bodyPr>
          <a:lst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Barlow" pitchFamily="2" charset="77"/>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Barlow" pitchFamily="2" charset="77"/>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Barlow" pitchFamily="2" charset="77"/>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Barlow" pitchFamily="2" charset="77"/>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a:lstStyle>
          <a:p>
            <a:pPr marL="0" indent="0" algn="just">
              <a:buNone/>
            </a:pPr>
            <a:r>
              <a:rPr lang="es-CR" dirty="0"/>
              <a:t>El artículo 19 reconoce a las partes la libertad para convenir el procedimiento que ha de seguir el tribunal arbitral en sus actuaciones y faculta al tribunal arbitral, a falta de acuerdo entre las partes, a dirigir el arbitraje del modo que considere apropiado. </a:t>
            </a:r>
          </a:p>
          <a:p>
            <a:pPr marL="0" indent="0" algn="just">
              <a:buNone/>
            </a:pPr>
            <a:r>
              <a:rPr lang="es-CR" dirty="0"/>
              <a:t>La </a:t>
            </a:r>
            <a:r>
              <a:rPr lang="es-CR" dirty="0" err="1"/>
              <a:t>autonomía</a:t>
            </a:r>
            <a:r>
              <a:rPr lang="es-CR" dirty="0"/>
              <a:t> de las partes permite a las partes </a:t>
            </a:r>
            <a:r>
              <a:rPr lang="es-CR" dirty="0">
                <a:solidFill>
                  <a:srgbClr val="CE2142"/>
                </a:solidFill>
              </a:rPr>
              <a:t>seleccionar o adaptar </a:t>
            </a:r>
            <a:r>
              <a:rPr lang="es-CR" dirty="0"/>
              <a:t>las normas </a:t>
            </a:r>
            <a:r>
              <a:rPr lang="es-CR" dirty="0" err="1"/>
              <a:t>según</a:t>
            </a:r>
            <a:r>
              <a:rPr lang="es-CR" dirty="0"/>
              <a:t> sus deseos y necesidades concretos, sin verse obstaculizadas por los conceptos tradicionales, y posiblemente contradictorios, del derecho interno aplicable y sin el riesgo mencionado </a:t>
            </a:r>
            <a:r>
              <a:rPr lang="es-CR" dirty="0" err="1"/>
              <a:t>más</a:t>
            </a:r>
            <a:r>
              <a:rPr lang="es-CR" dirty="0"/>
              <a:t> arriba de </a:t>
            </a:r>
            <a:r>
              <a:rPr lang="es-CR" dirty="0" err="1"/>
              <a:t>frustración</a:t>
            </a:r>
            <a:r>
              <a:rPr lang="es-CR" dirty="0"/>
              <a:t> o sorpresa </a:t>
            </a:r>
            <a:endParaRPr lang="es-ES_tradnl" dirty="0"/>
          </a:p>
        </p:txBody>
      </p:sp>
      <p:pic>
        <p:nvPicPr>
          <p:cNvPr id="6146" name="Picture 2" descr="La igualdad en la transformación de México | Tus Buenas Noticias">
            <a:extLst>
              <a:ext uri="{FF2B5EF4-FFF2-40B4-BE49-F238E27FC236}">
                <a16:creationId xmlns:a16="http://schemas.microsoft.com/office/drawing/2014/main" id="{85CDF115-21BE-354A-B9C3-5677606FB350}"/>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55596" y="4190536"/>
            <a:ext cx="3674738" cy="212136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63774073"/>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48A1B47-9E13-E748-95FB-9E64C6F72CDC}"/>
              </a:ext>
            </a:extLst>
          </p:cNvPr>
          <p:cNvSpPr>
            <a:spLocks noGrp="1"/>
          </p:cNvSpPr>
          <p:nvPr>
            <p:ph type="title"/>
          </p:nvPr>
        </p:nvSpPr>
        <p:spPr/>
        <p:txBody>
          <a:bodyPr/>
          <a:lstStyle/>
          <a:p>
            <a:r>
              <a:rPr lang="es-ES_tradnl" dirty="0"/>
              <a:t>c) Rebeldía</a:t>
            </a:r>
          </a:p>
        </p:txBody>
      </p:sp>
      <p:sp>
        <p:nvSpPr>
          <p:cNvPr id="3" name="Marcador de contenido 2">
            <a:extLst>
              <a:ext uri="{FF2B5EF4-FFF2-40B4-BE49-F238E27FC236}">
                <a16:creationId xmlns:a16="http://schemas.microsoft.com/office/drawing/2014/main" id="{E74FDC0A-A03C-9B49-A7FD-A14E45509EAC}"/>
              </a:ext>
            </a:extLst>
          </p:cNvPr>
          <p:cNvSpPr>
            <a:spLocks noGrp="1"/>
          </p:cNvSpPr>
          <p:nvPr>
            <p:ph sz="half" idx="1"/>
          </p:nvPr>
        </p:nvSpPr>
        <p:spPr/>
        <p:txBody>
          <a:bodyPr>
            <a:normAutofit fontScale="92500" lnSpcReduction="10000"/>
          </a:bodyPr>
          <a:lstStyle/>
          <a:p>
            <a:pPr marL="0" indent="0" algn="just">
              <a:buNone/>
            </a:pPr>
            <a:r>
              <a:rPr lang="es-CR" dirty="0"/>
              <a:t>Las actuaciones arbitrales pueden </a:t>
            </a:r>
            <a:r>
              <a:rPr lang="es-CR" dirty="0">
                <a:solidFill>
                  <a:srgbClr val="CE2142"/>
                </a:solidFill>
              </a:rPr>
              <a:t>continuar en ausencia de una de las partes </a:t>
            </a:r>
            <a:r>
              <a:rPr lang="es-CR" dirty="0"/>
              <a:t>con tal de que se hayan hecho las </a:t>
            </a:r>
            <a:r>
              <a:rPr lang="es-CR" dirty="0">
                <a:solidFill>
                  <a:srgbClr val="CE2142"/>
                </a:solidFill>
              </a:rPr>
              <a:t>notificaciones</a:t>
            </a:r>
            <a:r>
              <a:rPr lang="es-CR" dirty="0"/>
              <a:t> debidas.</a:t>
            </a:r>
          </a:p>
          <a:p>
            <a:pPr marL="0" indent="0" algn="just">
              <a:buNone/>
            </a:pPr>
            <a:endParaRPr lang="es-CR" dirty="0"/>
          </a:p>
          <a:p>
            <a:pPr marL="0" indent="0" algn="just">
              <a:buNone/>
            </a:pPr>
            <a:r>
              <a:rPr lang="es-CR" dirty="0"/>
              <a:t>Esto se aplica, sobre todo, cuando el demandado </a:t>
            </a:r>
            <a:r>
              <a:rPr lang="es-CR" dirty="0">
                <a:solidFill>
                  <a:srgbClr val="CE2142"/>
                </a:solidFill>
              </a:rPr>
              <a:t>no presenta su </a:t>
            </a:r>
            <a:r>
              <a:rPr lang="es-CR" dirty="0" err="1">
                <a:solidFill>
                  <a:srgbClr val="CE2142"/>
                </a:solidFill>
              </a:rPr>
              <a:t>contestación</a:t>
            </a:r>
            <a:r>
              <a:rPr lang="es-CR" dirty="0"/>
              <a:t> (apartado </a:t>
            </a:r>
            <a:r>
              <a:rPr lang="es-CR" i="1" dirty="0"/>
              <a:t>b) </a:t>
            </a:r>
            <a:r>
              <a:rPr lang="es-CR" dirty="0"/>
              <a:t>del </a:t>
            </a:r>
            <a:r>
              <a:rPr lang="es-CR" dirty="0" err="1"/>
              <a:t>artículo</a:t>
            </a:r>
            <a:r>
              <a:rPr lang="es-CR" dirty="0"/>
              <a:t> 25). </a:t>
            </a:r>
          </a:p>
          <a:p>
            <a:pPr marL="0" indent="0" algn="just">
              <a:buNone/>
            </a:pPr>
            <a:r>
              <a:rPr lang="es-CR" dirty="0"/>
              <a:t>El tribunal arbitral </a:t>
            </a:r>
            <a:r>
              <a:rPr lang="es-CR" dirty="0" err="1"/>
              <a:t>también</a:t>
            </a:r>
            <a:r>
              <a:rPr lang="es-CR" dirty="0"/>
              <a:t> puede continuar las actuaciones cuando una de las partes </a:t>
            </a:r>
            <a:r>
              <a:rPr lang="es-CR" dirty="0">
                <a:solidFill>
                  <a:srgbClr val="CE2142"/>
                </a:solidFill>
              </a:rPr>
              <a:t>no comparezca a una audiencia o no presente pruebas documentales </a:t>
            </a:r>
            <a:r>
              <a:rPr lang="es-CR" dirty="0"/>
              <a:t>sin invocar causa suficiente (apartado </a:t>
            </a:r>
            <a:r>
              <a:rPr lang="es-CR" i="1" dirty="0"/>
              <a:t>c) </a:t>
            </a:r>
            <a:r>
              <a:rPr lang="es-CR" dirty="0"/>
              <a:t>del </a:t>
            </a:r>
            <a:r>
              <a:rPr lang="es-CR" dirty="0" err="1"/>
              <a:t>artículo</a:t>
            </a:r>
            <a:r>
              <a:rPr lang="es-CR" dirty="0"/>
              <a:t> 25). </a:t>
            </a:r>
          </a:p>
          <a:p>
            <a:pPr marL="0" indent="0" algn="just">
              <a:buNone/>
            </a:pPr>
            <a:r>
              <a:rPr lang="es-CR" dirty="0"/>
              <a:t>En cambio cuando el demandante no presenta su demanda, el tribunal arbitral debe dar por </a:t>
            </a:r>
            <a:r>
              <a:rPr lang="es-CR" dirty="0">
                <a:solidFill>
                  <a:srgbClr val="CE2142"/>
                </a:solidFill>
              </a:rPr>
              <a:t>terminadas las actuaciones </a:t>
            </a:r>
            <a:r>
              <a:rPr lang="es-CR" dirty="0"/>
              <a:t>(apartado </a:t>
            </a:r>
            <a:r>
              <a:rPr lang="es-CR" i="1" dirty="0"/>
              <a:t>a) </a:t>
            </a:r>
            <a:r>
              <a:rPr lang="es-CR" dirty="0"/>
              <a:t>del </a:t>
            </a:r>
            <a:r>
              <a:rPr lang="es-CR" dirty="0" err="1"/>
              <a:t>artículo</a:t>
            </a:r>
            <a:r>
              <a:rPr lang="es-CR" dirty="0"/>
              <a:t> 25). </a:t>
            </a:r>
          </a:p>
        </p:txBody>
      </p:sp>
    </p:spTree>
    <p:extLst>
      <p:ext uri="{BB962C8B-B14F-4D97-AF65-F5344CB8AC3E}">
        <p14:creationId xmlns:p14="http://schemas.microsoft.com/office/powerpoint/2010/main" val="421733355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401FEF1-4D00-FF42-9104-A8BDD94CCB26}"/>
              </a:ext>
            </a:extLst>
          </p:cNvPr>
          <p:cNvSpPr>
            <a:spLocks noGrp="1"/>
          </p:cNvSpPr>
          <p:nvPr>
            <p:ph type="title"/>
          </p:nvPr>
        </p:nvSpPr>
        <p:spPr/>
        <p:txBody>
          <a:bodyPr>
            <a:normAutofit fontScale="90000"/>
          </a:bodyPr>
          <a:lstStyle/>
          <a:p>
            <a:r>
              <a:rPr lang="es-ES_tradnl" sz="4000" dirty="0"/>
              <a:t>Pronunciamiento del Laudo y Terminación de las Actuaciones</a:t>
            </a:r>
            <a:br>
              <a:rPr lang="es-ES_tradnl" sz="4000" dirty="0"/>
            </a:br>
            <a:r>
              <a:rPr lang="es-ES_tradnl" sz="4000" dirty="0"/>
              <a:t>a) Normas aplicables al fondo del litigio</a:t>
            </a:r>
          </a:p>
        </p:txBody>
      </p:sp>
      <p:sp>
        <p:nvSpPr>
          <p:cNvPr id="3" name="Marcador de contenido 2">
            <a:extLst>
              <a:ext uri="{FF2B5EF4-FFF2-40B4-BE49-F238E27FC236}">
                <a16:creationId xmlns:a16="http://schemas.microsoft.com/office/drawing/2014/main" id="{BD085160-FDE6-A142-AEFD-B8A53AF8F148}"/>
              </a:ext>
            </a:extLst>
          </p:cNvPr>
          <p:cNvSpPr>
            <a:spLocks noGrp="1"/>
          </p:cNvSpPr>
          <p:nvPr>
            <p:ph sz="half" idx="1"/>
          </p:nvPr>
        </p:nvSpPr>
        <p:spPr>
          <a:xfrm>
            <a:off x="838200" y="2207941"/>
            <a:ext cx="10515600" cy="3969022"/>
          </a:xfrm>
        </p:spPr>
        <p:txBody>
          <a:bodyPr>
            <a:normAutofit fontScale="92500" lnSpcReduction="20000"/>
          </a:bodyPr>
          <a:lstStyle/>
          <a:p>
            <a:pPr marL="0" indent="0" algn="just">
              <a:buNone/>
            </a:pPr>
            <a:r>
              <a:rPr lang="es-CR" dirty="0"/>
              <a:t>A tenor del </a:t>
            </a:r>
            <a:r>
              <a:rPr lang="es-CR" dirty="0" err="1"/>
              <a:t>párrafo</a:t>
            </a:r>
            <a:r>
              <a:rPr lang="es-CR" dirty="0"/>
              <a:t> l), el tribunal arbitral decide el litigio de conformidad con las normas de derecho elegidas por las partes. Esta </a:t>
            </a:r>
            <a:r>
              <a:rPr lang="es-CR" dirty="0" err="1"/>
              <a:t>disposición</a:t>
            </a:r>
            <a:r>
              <a:rPr lang="es-CR" dirty="0"/>
              <a:t> es importante por dos razones; i) atribuye a las partes la </a:t>
            </a:r>
            <a:r>
              <a:rPr lang="es-CR" dirty="0">
                <a:solidFill>
                  <a:srgbClr val="CE2142"/>
                </a:solidFill>
              </a:rPr>
              <a:t>facultad de elegir </a:t>
            </a:r>
            <a:r>
              <a:rPr lang="es-CR" dirty="0"/>
              <a:t>el derecho sustantivo aplicable, y ii) al hacer referencia a la </a:t>
            </a:r>
            <a:r>
              <a:rPr lang="es-CR" dirty="0" err="1"/>
              <a:t>elección</a:t>
            </a:r>
            <a:r>
              <a:rPr lang="es-CR" dirty="0"/>
              <a:t> de las “</a:t>
            </a:r>
            <a:r>
              <a:rPr lang="es-CR" dirty="0">
                <a:solidFill>
                  <a:srgbClr val="CE2142"/>
                </a:solidFill>
              </a:rPr>
              <a:t>normas de derecho</a:t>
            </a:r>
            <a:r>
              <a:rPr lang="es-CR" dirty="0"/>
              <a:t>” y no a la “ley”, brinda una gama de opciones más amplia.</a:t>
            </a:r>
          </a:p>
          <a:p>
            <a:pPr marL="0" indent="0" algn="just">
              <a:buNone/>
            </a:pPr>
            <a:endParaRPr lang="es-CR" dirty="0"/>
          </a:p>
          <a:p>
            <a:pPr marL="0" indent="0" algn="just">
              <a:buNone/>
            </a:pPr>
            <a:r>
              <a:rPr lang="es-CR" dirty="0"/>
              <a:t>Conforme al párrafo 3) del artículo 28, las partes pueden autorizar al tribunal arbitral a que decida el litigio fundándose en </a:t>
            </a:r>
            <a:r>
              <a:rPr lang="es-CR" dirty="0">
                <a:solidFill>
                  <a:srgbClr val="CE2142"/>
                </a:solidFill>
              </a:rPr>
              <a:t>principios que estime equitativos, sin tener que remitirse a un régimen jurídico determinado</a:t>
            </a:r>
            <a:r>
              <a:rPr lang="es-CR" dirty="0"/>
              <a:t>, pero por el momento este tipo de arbitraje no se conoce ni aplica en todos los ordenamientos.</a:t>
            </a:r>
          </a:p>
          <a:p>
            <a:pPr marL="0" indent="0" algn="just">
              <a:buNone/>
            </a:pPr>
            <a:endParaRPr lang="es-ES_tradnl" dirty="0"/>
          </a:p>
        </p:txBody>
      </p:sp>
    </p:spTree>
    <p:extLst>
      <p:ext uri="{BB962C8B-B14F-4D97-AF65-F5344CB8AC3E}">
        <p14:creationId xmlns:p14="http://schemas.microsoft.com/office/powerpoint/2010/main" val="3292450254"/>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9EA9C06-F43E-4F44-9BFF-F7C428724FA9}"/>
              </a:ext>
            </a:extLst>
          </p:cNvPr>
          <p:cNvSpPr>
            <a:spLocks noGrp="1"/>
          </p:cNvSpPr>
          <p:nvPr>
            <p:ph type="title"/>
          </p:nvPr>
        </p:nvSpPr>
        <p:spPr/>
        <p:txBody>
          <a:bodyPr/>
          <a:lstStyle/>
          <a:p>
            <a:r>
              <a:rPr lang="es-ES_tradnl" dirty="0"/>
              <a:t>b) Pronunciamiento del Laudo y otras decisiones</a:t>
            </a:r>
          </a:p>
        </p:txBody>
      </p:sp>
      <p:sp>
        <p:nvSpPr>
          <p:cNvPr id="3" name="Marcador de contenido 2">
            <a:extLst>
              <a:ext uri="{FF2B5EF4-FFF2-40B4-BE49-F238E27FC236}">
                <a16:creationId xmlns:a16="http://schemas.microsoft.com/office/drawing/2014/main" id="{2A366286-1AEF-D141-9D73-2135A39172AA}"/>
              </a:ext>
            </a:extLst>
          </p:cNvPr>
          <p:cNvSpPr>
            <a:spLocks noGrp="1"/>
          </p:cNvSpPr>
          <p:nvPr>
            <p:ph sz="half" idx="1"/>
          </p:nvPr>
        </p:nvSpPr>
        <p:spPr/>
        <p:txBody>
          <a:bodyPr>
            <a:normAutofit fontScale="85000" lnSpcReduction="20000"/>
          </a:bodyPr>
          <a:lstStyle/>
          <a:p>
            <a:pPr marL="0" indent="0" algn="just">
              <a:buNone/>
            </a:pPr>
            <a:r>
              <a:rPr lang="es-CR" dirty="0"/>
              <a:t>La Ley Modelo se centra en el supuesto de que el tribunal arbitral esté integrado por más de un árbitro. Se establece al respecto que </a:t>
            </a:r>
            <a:r>
              <a:rPr lang="es-CR" dirty="0">
                <a:solidFill>
                  <a:srgbClr val="CE2142"/>
                </a:solidFill>
              </a:rPr>
              <a:t>todo laudo o decisión de otra índole se adoptará por mayoría de votos de todos los árbitros</a:t>
            </a:r>
            <a:r>
              <a:rPr lang="es-CR" dirty="0"/>
              <a:t>, salvo las </a:t>
            </a:r>
            <a:r>
              <a:rPr lang="es-CR" dirty="0">
                <a:solidFill>
                  <a:srgbClr val="CE2142"/>
                </a:solidFill>
              </a:rPr>
              <a:t>cuestiones de procedimiento</a:t>
            </a:r>
            <a:r>
              <a:rPr lang="es-CR" dirty="0"/>
              <a:t>, sobre las que podrá decidir el </a:t>
            </a:r>
            <a:r>
              <a:rPr lang="es-CR" dirty="0">
                <a:solidFill>
                  <a:srgbClr val="CE2142"/>
                </a:solidFill>
              </a:rPr>
              <a:t>árbitro presidente</a:t>
            </a:r>
            <a:r>
              <a:rPr lang="es-CR" dirty="0"/>
              <a:t>.</a:t>
            </a:r>
          </a:p>
          <a:p>
            <a:pPr marL="0" indent="0" algn="just">
              <a:buNone/>
            </a:pPr>
            <a:r>
              <a:rPr lang="es-CR" dirty="0"/>
              <a:t>El principio de la mayoría se aplica también a la </a:t>
            </a:r>
            <a:r>
              <a:rPr lang="es-CR" dirty="0">
                <a:solidFill>
                  <a:srgbClr val="CE2142"/>
                </a:solidFill>
              </a:rPr>
              <a:t>firma del laudo</a:t>
            </a:r>
            <a:r>
              <a:rPr lang="es-CR" dirty="0"/>
              <a:t>, siempre que se deje constancia de los motivos de la falta de una o más firmas.</a:t>
            </a:r>
          </a:p>
          <a:p>
            <a:pPr marL="0" indent="0" algn="just">
              <a:buNone/>
            </a:pPr>
            <a:endParaRPr lang="es-CR" dirty="0"/>
          </a:p>
          <a:p>
            <a:pPr marL="0" indent="0" algn="just">
              <a:buNone/>
            </a:pPr>
            <a:r>
              <a:rPr lang="es-CR" dirty="0"/>
              <a:t>El párrafo 3) del artículo 31 establece que constará en el laudo el </a:t>
            </a:r>
            <a:r>
              <a:rPr lang="es-CR" dirty="0">
                <a:solidFill>
                  <a:srgbClr val="CE2142"/>
                </a:solidFill>
              </a:rPr>
              <a:t>lugar del arbitraje, </a:t>
            </a:r>
            <a:r>
              <a:rPr lang="es-CR" dirty="0"/>
              <a:t>y que el laudo se considerará dictado en ese lugar.</a:t>
            </a:r>
          </a:p>
          <a:p>
            <a:pPr marL="0" indent="0" algn="just">
              <a:buNone/>
            </a:pPr>
            <a:r>
              <a:rPr lang="es-CR" dirty="0"/>
              <a:t>El laudo arbitral debe dictarse por </a:t>
            </a:r>
            <a:r>
              <a:rPr lang="es-CR" dirty="0">
                <a:solidFill>
                  <a:srgbClr val="CE2142"/>
                </a:solidFill>
              </a:rPr>
              <a:t>escrito</a:t>
            </a:r>
            <a:r>
              <a:rPr lang="es-CR" dirty="0"/>
              <a:t> con indicación de su </a:t>
            </a:r>
            <a:r>
              <a:rPr lang="es-CR" dirty="0">
                <a:solidFill>
                  <a:srgbClr val="CE2142"/>
                </a:solidFill>
              </a:rPr>
              <a:t>fecha</a:t>
            </a:r>
            <a:r>
              <a:rPr lang="es-CR" dirty="0"/>
              <a:t>. Debe también ser </a:t>
            </a:r>
            <a:r>
              <a:rPr lang="es-CR" dirty="0">
                <a:solidFill>
                  <a:srgbClr val="CE2142"/>
                </a:solidFill>
              </a:rPr>
              <a:t>motivado</a:t>
            </a:r>
            <a:r>
              <a:rPr lang="es-CR" dirty="0"/>
              <a:t>, a menos que las partes hayan convenido en otra cosa.</a:t>
            </a:r>
          </a:p>
          <a:p>
            <a:pPr marL="0" indent="0" algn="just">
              <a:buNone/>
            </a:pPr>
            <a:r>
              <a:rPr lang="es-CR" dirty="0"/>
              <a:t>Cabe añadir que la Ley Modelo no exige ni prohíbe los “votos reservados”.</a:t>
            </a:r>
          </a:p>
          <a:p>
            <a:pPr marL="0" indent="0" algn="just">
              <a:buNone/>
            </a:pPr>
            <a:endParaRPr lang="es-ES_tradnl" dirty="0"/>
          </a:p>
        </p:txBody>
      </p:sp>
    </p:spTree>
    <p:extLst>
      <p:ext uri="{BB962C8B-B14F-4D97-AF65-F5344CB8AC3E}">
        <p14:creationId xmlns:p14="http://schemas.microsoft.com/office/powerpoint/2010/main" val="379755204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49313AA-06AA-8641-ACA3-AEF90D3C9872}"/>
              </a:ext>
            </a:extLst>
          </p:cNvPr>
          <p:cNvSpPr>
            <a:spLocks noGrp="1"/>
          </p:cNvSpPr>
          <p:nvPr>
            <p:ph type="title"/>
          </p:nvPr>
        </p:nvSpPr>
        <p:spPr>
          <a:xfrm>
            <a:off x="838200" y="212292"/>
            <a:ext cx="10515600" cy="1325563"/>
          </a:xfrm>
        </p:spPr>
        <p:txBody>
          <a:bodyPr/>
          <a:lstStyle/>
          <a:p>
            <a:r>
              <a:rPr lang="es-ES_tradnl" dirty="0"/>
              <a:t>Impugnación del Laudo </a:t>
            </a:r>
            <a:br>
              <a:rPr lang="es-ES_tradnl" dirty="0"/>
            </a:br>
            <a:r>
              <a:rPr lang="es-ES_tradnl" dirty="0"/>
              <a:t>a) La Nulidad</a:t>
            </a:r>
          </a:p>
        </p:txBody>
      </p:sp>
      <p:sp>
        <p:nvSpPr>
          <p:cNvPr id="3" name="Marcador de contenido 2">
            <a:extLst>
              <a:ext uri="{FF2B5EF4-FFF2-40B4-BE49-F238E27FC236}">
                <a16:creationId xmlns:a16="http://schemas.microsoft.com/office/drawing/2014/main" id="{14653E6D-6474-9C48-9C65-54C43CBDD3E1}"/>
              </a:ext>
            </a:extLst>
          </p:cNvPr>
          <p:cNvSpPr>
            <a:spLocks noGrp="1"/>
          </p:cNvSpPr>
          <p:nvPr>
            <p:ph sz="half" idx="1"/>
          </p:nvPr>
        </p:nvSpPr>
        <p:spPr>
          <a:xfrm>
            <a:off x="838200" y="1960982"/>
            <a:ext cx="10515600" cy="4639108"/>
          </a:xfrm>
        </p:spPr>
        <p:txBody>
          <a:bodyPr>
            <a:normAutofit/>
          </a:bodyPr>
          <a:lstStyle/>
          <a:p>
            <a:pPr marL="0" indent="0" algn="just">
              <a:buNone/>
            </a:pPr>
            <a:r>
              <a:rPr lang="es-CR" dirty="0"/>
              <a:t>La primera medida para mejorar el estado de cosas descrito consiste en admitir solamente un tipo de recurso, con exclusión de cualquier otro previsto en una ley procesal del Estado de que se trate.</a:t>
            </a:r>
          </a:p>
          <a:p>
            <a:pPr marL="0" indent="0" algn="just">
              <a:buNone/>
            </a:pPr>
            <a:r>
              <a:rPr lang="es-CR" dirty="0"/>
              <a:t> El párrafo 1) del artículo 34 dispone que contra un laudo </a:t>
            </a:r>
            <a:r>
              <a:rPr lang="es-CR" dirty="0">
                <a:solidFill>
                  <a:srgbClr val="CE2142"/>
                </a:solidFill>
              </a:rPr>
              <a:t>sólo podrá recurrirse mediante una petición de nulidad</a:t>
            </a:r>
            <a:r>
              <a:rPr lang="es-CR" dirty="0"/>
              <a:t>, que debe formularse dentro de los </a:t>
            </a:r>
            <a:r>
              <a:rPr lang="es-CR" dirty="0">
                <a:solidFill>
                  <a:srgbClr val="CE2142"/>
                </a:solidFill>
              </a:rPr>
              <a:t>tres meses </a:t>
            </a:r>
            <a:r>
              <a:rPr lang="es-CR" dirty="0"/>
              <a:t>siguientes a la fecha de recepción del laudo (párrafo 3) del artículo 34).</a:t>
            </a:r>
          </a:p>
          <a:p>
            <a:pPr marL="0" indent="0" algn="just">
              <a:buNone/>
            </a:pPr>
            <a:endParaRPr lang="es-ES_tradnl" dirty="0"/>
          </a:p>
        </p:txBody>
      </p:sp>
    </p:spTree>
    <p:extLst>
      <p:ext uri="{BB962C8B-B14F-4D97-AF65-F5344CB8AC3E}">
        <p14:creationId xmlns:p14="http://schemas.microsoft.com/office/powerpoint/2010/main" val="1446278405"/>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ángulo 3">
            <a:extLst>
              <a:ext uri="{FF2B5EF4-FFF2-40B4-BE49-F238E27FC236}">
                <a16:creationId xmlns:a16="http://schemas.microsoft.com/office/drawing/2014/main" id="{5A5265C9-27E0-8447-AF00-2D7ED083AB91}"/>
              </a:ext>
            </a:extLst>
          </p:cNvPr>
          <p:cNvSpPr/>
          <p:nvPr/>
        </p:nvSpPr>
        <p:spPr>
          <a:xfrm rot="1029752">
            <a:off x="9206765" y="-452187"/>
            <a:ext cx="7630377" cy="9354191"/>
          </a:xfrm>
          <a:prstGeom prst="rect">
            <a:avLst/>
          </a:prstGeom>
          <a:solidFill>
            <a:srgbClr val="CE801C"/>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s-ES_tradnl"/>
          </a:p>
        </p:txBody>
      </p:sp>
      <p:sp>
        <p:nvSpPr>
          <p:cNvPr id="7" name="Título 2">
            <a:extLst>
              <a:ext uri="{FF2B5EF4-FFF2-40B4-BE49-F238E27FC236}">
                <a16:creationId xmlns:a16="http://schemas.microsoft.com/office/drawing/2014/main" id="{81E1B76F-9F20-814D-822A-1FB052F2FAF6}"/>
              </a:ext>
            </a:extLst>
          </p:cNvPr>
          <p:cNvSpPr txBox="1">
            <a:spLocks/>
          </p:cNvSpPr>
          <p:nvPr/>
        </p:nvSpPr>
        <p:spPr>
          <a:xfrm>
            <a:off x="703634" y="2228074"/>
            <a:ext cx="6977326" cy="23876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4800" b="1" i="0" kern="1200">
                <a:solidFill>
                  <a:schemeClr val="bg1"/>
                </a:solidFill>
                <a:latin typeface="Barlow SemiBold" pitchFamily="2" charset="77"/>
                <a:ea typeface="+mj-ea"/>
                <a:cs typeface="+mj-cs"/>
              </a:defRPr>
            </a:lvl1pPr>
          </a:lstStyle>
          <a:p>
            <a:r>
              <a:rPr lang="es-ES_tradnl" dirty="0"/>
              <a:t>Arbitraje Internacional</a:t>
            </a:r>
          </a:p>
        </p:txBody>
      </p:sp>
    </p:spTree>
    <p:extLst>
      <p:ext uri="{BB962C8B-B14F-4D97-AF65-F5344CB8AC3E}">
        <p14:creationId xmlns:p14="http://schemas.microsoft.com/office/powerpoint/2010/main" val="1246510079"/>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ítulo 1">
            <a:extLst>
              <a:ext uri="{FF2B5EF4-FFF2-40B4-BE49-F238E27FC236}">
                <a16:creationId xmlns:a16="http://schemas.microsoft.com/office/drawing/2014/main" id="{960DBEF3-53E4-B146-9982-C41BA6D7303C}"/>
              </a:ext>
            </a:extLst>
          </p:cNvPr>
          <p:cNvSpPr>
            <a:spLocks noGrp="1"/>
          </p:cNvSpPr>
          <p:nvPr>
            <p:ph type="title"/>
          </p:nvPr>
        </p:nvSpPr>
        <p:spPr>
          <a:xfrm>
            <a:off x="838200" y="212292"/>
            <a:ext cx="10515600" cy="1325563"/>
          </a:xfrm>
        </p:spPr>
        <p:txBody>
          <a:bodyPr/>
          <a:lstStyle/>
          <a:p>
            <a:r>
              <a:rPr lang="es-ES_tradnl" dirty="0"/>
              <a:t>b) Motivos de Nulidad </a:t>
            </a:r>
          </a:p>
        </p:txBody>
      </p:sp>
      <p:sp>
        <p:nvSpPr>
          <p:cNvPr id="5" name="Marcador de contenido 2">
            <a:extLst>
              <a:ext uri="{FF2B5EF4-FFF2-40B4-BE49-F238E27FC236}">
                <a16:creationId xmlns:a16="http://schemas.microsoft.com/office/drawing/2014/main" id="{4CE53A1C-F922-E44A-8FE9-C7D670BB62F1}"/>
              </a:ext>
            </a:extLst>
          </p:cNvPr>
          <p:cNvSpPr>
            <a:spLocks noGrp="1"/>
          </p:cNvSpPr>
          <p:nvPr>
            <p:ph sz="half" idx="1"/>
          </p:nvPr>
        </p:nvSpPr>
        <p:spPr>
          <a:xfrm>
            <a:off x="838200" y="1381737"/>
            <a:ext cx="10515600" cy="5107853"/>
          </a:xfrm>
        </p:spPr>
        <p:txBody>
          <a:bodyPr>
            <a:normAutofit fontScale="92500" lnSpcReduction="20000"/>
          </a:bodyPr>
          <a:lstStyle/>
          <a:p>
            <a:pPr marL="0" indent="0" algn="just">
              <a:buNone/>
            </a:pPr>
            <a:r>
              <a:rPr lang="es-CR" dirty="0"/>
              <a:t>Se dividen en dos categorías:</a:t>
            </a:r>
          </a:p>
          <a:p>
            <a:pPr marL="514350" indent="-514350" algn="just">
              <a:buFont typeface="+mj-lt"/>
              <a:buAutoNum type="alphaUcPeriod"/>
            </a:pPr>
            <a:r>
              <a:rPr lang="es-CR" dirty="0"/>
              <a:t>Los que han de ser </a:t>
            </a:r>
            <a:r>
              <a:rPr lang="es-CR" dirty="0">
                <a:solidFill>
                  <a:srgbClr val="CE2142"/>
                </a:solidFill>
              </a:rPr>
              <a:t>probados por la parte que interpone la petición </a:t>
            </a:r>
            <a:r>
              <a:rPr lang="es-CR" dirty="0"/>
              <a:t>son los siguientes: i) que las partes estén afectadas por alguna incapacidad para celebrar el acuerdo de arbitraje o; que este acuerdo no sea válido; ii) que una de las partes no haya sido debidamente notificada de la designación de un árbitro o de las actuaciones arbitrales o que una parte no haya podido hacer valer sus derechos; iii) que el laudo se refiera a cuestiones no sometidas al arbitraje; iv) que la composición del tribunal arbitral o el procedimiento arbitral no se hayan ajustado al acuerdo entre las partes, o a falta de tal acuerdo, a la Ley Modelo. </a:t>
            </a:r>
          </a:p>
          <a:p>
            <a:pPr marL="514350" indent="-514350" algn="just">
              <a:buFont typeface="+mj-lt"/>
              <a:buAutoNum type="alphaUcPeriod"/>
            </a:pPr>
            <a:r>
              <a:rPr lang="es-CR" dirty="0"/>
              <a:t>Los motivos que un tribunal podrá invocar de </a:t>
            </a:r>
            <a:r>
              <a:rPr lang="es-CR" dirty="0">
                <a:solidFill>
                  <a:srgbClr val="CE2142"/>
                </a:solidFill>
              </a:rPr>
              <a:t>oficio</a:t>
            </a:r>
            <a:r>
              <a:rPr lang="es-CR" dirty="0"/>
              <a:t> son los siguientes: i) que el objeto de la controversia no sea susceptible de arbitraje o ii) que el laudo sea contrario al orden </a:t>
            </a:r>
            <a:r>
              <a:rPr lang="es-CR" dirty="0" err="1"/>
              <a:t>público</a:t>
            </a:r>
            <a:r>
              <a:rPr lang="es-CR" dirty="0"/>
              <a:t> (por lo que ha de entenderse desviaciones graves de los principios funda- mentales de justicia procesal). </a:t>
            </a:r>
          </a:p>
          <a:p>
            <a:pPr marL="0" indent="0" algn="just">
              <a:buNone/>
            </a:pPr>
            <a:endParaRPr lang="es-ES" b="1" dirty="0"/>
          </a:p>
        </p:txBody>
      </p:sp>
    </p:spTree>
    <p:extLst>
      <p:ext uri="{BB962C8B-B14F-4D97-AF65-F5344CB8AC3E}">
        <p14:creationId xmlns:p14="http://schemas.microsoft.com/office/powerpoint/2010/main" val="66417916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073522-4C76-6C48-AAC4-E458090F187E}"/>
              </a:ext>
            </a:extLst>
          </p:cNvPr>
          <p:cNvSpPr>
            <a:spLocks noGrp="1"/>
          </p:cNvSpPr>
          <p:nvPr>
            <p:ph type="title"/>
          </p:nvPr>
        </p:nvSpPr>
        <p:spPr/>
        <p:txBody>
          <a:bodyPr>
            <a:normAutofit fontScale="90000"/>
          </a:bodyPr>
          <a:lstStyle/>
          <a:p>
            <a:r>
              <a:rPr lang="es-ES_tradnl" dirty="0"/>
              <a:t>Reconocimiento y Ejecución de los Laudos </a:t>
            </a:r>
            <a:br>
              <a:rPr lang="es-ES_tradnl" dirty="0"/>
            </a:br>
            <a:r>
              <a:rPr lang="es-ES_tradnl" dirty="0"/>
              <a:t>a) Tratamiento Uniforme</a:t>
            </a:r>
          </a:p>
        </p:txBody>
      </p:sp>
      <p:sp>
        <p:nvSpPr>
          <p:cNvPr id="3" name="Marcador de contenido 2">
            <a:extLst>
              <a:ext uri="{FF2B5EF4-FFF2-40B4-BE49-F238E27FC236}">
                <a16:creationId xmlns:a16="http://schemas.microsoft.com/office/drawing/2014/main" id="{5BA081B7-4A6A-474D-B4F8-959C3CEAEE52}"/>
              </a:ext>
            </a:extLst>
          </p:cNvPr>
          <p:cNvSpPr>
            <a:spLocks noGrp="1"/>
          </p:cNvSpPr>
          <p:nvPr>
            <p:ph sz="half" idx="1"/>
          </p:nvPr>
        </p:nvSpPr>
        <p:spPr>
          <a:xfrm>
            <a:off x="838200" y="1957698"/>
            <a:ext cx="10515600" cy="4486275"/>
          </a:xfrm>
        </p:spPr>
        <p:txBody>
          <a:bodyPr>
            <a:normAutofit lnSpcReduction="10000"/>
          </a:bodyPr>
          <a:lstStyle/>
          <a:p>
            <a:pPr marL="0" indent="0" algn="just">
              <a:buNone/>
            </a:pPr>
            <a:r>
              <a:rPr lang="es-CR" dirty="0"/>
              <a:t>Al tratar los laudos dictados en el arbitraje comercial internacional de manera </a:t>
            </a:r>
            <a:r>
              <a:rPr lang="es-CR" dirty="0">
                <a:solidFill>
                  <a:srgbClr val="CE2142"/>
                </a:solidFill>
              </a:rPr>
              <a:t>uniforme, cualquiera que sea el país </a:t>
            </a:r>
            <a:r>
              <a:rPr lang="es-CR" dirty="0"/>
              <a:t>en que se hayan dictado, la Ley Modelo hace una distinción entre laudos “internacionales” y los “no internacionales”, en sustitución de la tradicional diferenciación entre laudos “extranjeros” y “nacionales”.</a:t>
            </a:r>
          </a:p>
          <a:p>
            <a:pPr marL="0" indent="0" algn="just">
              <a:buNone/>
            </a:pPr>
            <a:endParaRPr lang="es-CR" dirty="0"/>
          </a:p>
          <a:p>
            <a:pPr marL="0" indent="0" algn="just">
              <a:buNone/>
            </a:pPr>
            <a:r>
              <a:rPr lang="es-CR" dirty="0"/>
              <a:t>Al estipular normas sobre el reconocimiento y la ejecución que siguen el modelo de las disposiciones pertinentes de la Convención de Nueva York, la Ley Modelo complementa el régimen de reconocimiento y ejecución creado por esa exitosa Convención sin entrar en conflicto con él.</a:t>
            </a:r>
          </a:p>
          <a:p>
            <a:pPr marL="0" indent="0" algn="just">
              <a:buNone/>
            </a:pPr>
            <a:endParaRPr lang="es-CR" dirty="0"/>
          </a:p>
        </p:txBody>
      </p:sp>
    </p:spTree>
    <p:extLst>
      <p:ext uri="{BB962C8B-B14F-4D97-AF65-F5344CB8AC3E}">
        <p14:creationId xmlns:p14="http://schemas.microsoft.com/office/powerpoint/2010/main" val="155315535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224DD91-56D9-FA42-BCA5-2BD669EF9C74}"/>
              </a:ext>
            </a:extLst>
          </p:cNvPr>
          <p:cNvSpPr>
            <a:spLocks noGrp="1"/>
          </p:cNvSpPr>
          <p:nvPr>
            <p:ph type="title"/>
          </p:nvPr>
        </p:nvSpPr>
        <p:spPr/>
        <p:txBody>
          <a:bodyPr/>
          <a:lstStyle/>
          <a:p>
            <a:r>
              <a:rPr lang="es-ES_tradnl" dirty="0"/>
              <a:t>b) Requisitos Procesales del Reconocimiento y de la Ejecución</a:t>
            </a:r>
          </a:p>
        </p:txBody>
      </p:sp>
      <p:sp>
        <p:nvSpPr>
          <p:cNvPr id="3" name="Marcador de contenido 2">
            <a:extLst>
              <a:ext uri="{FF2B5EF4-FFF2-40B4-BE49-F238E27FC236}">
                <a16:creationId xmlns:a16="http://schemas.microsoft.com/office/drawing/2014/main" id="{03D5F418-DF74-4948-B27B-871071964448}"/>
              </a:ext>
            </a:extLst>
          </p:cNvPr>
          <p:cNvSpPr>
            <a:spLocks noGrp="1"/>
          </p:cNvSpPr>
          <p:nvPr>
            <p:ph sz="half" idx="1"/>
          </p:nvPr>
        </p:nvSpPr>
        <p:spPr>
          <a:xfrm>
            <a:off x="838200" y="1978025"/>
            <a:ext cx="10515600" cy="4351338"/>
          </a:xfrm>
        </p:spPr>
        <p:txBody>
          <a:bodyPr>
            <a:normAutofit/>
          </a:bodyPr>
          <a:lstStyle/>
          <a:p>
            <a:pPr marL="0" indent="0" algn="just">
              <a:buNone/>
            </a:pPr>
            <a:r>
              <a:rPr lang="es-CR" dirty="0"/>
              <a:t>En virtud del </a:t>
            </a:r>
            <a:r>
              <a:rPr lang="es-CR" dirty="0" err="1"/>
              <a:t>párrafo</a:t>
            </a:r>
            <a:r>
              <a:rPr lang="es-CR" dirty="0"/>
              <a:t> 1) del </a:t>
            </a:r>
            <a:r>
              <a:rPr lang="es-CR" dirty="0" err="1"/>
              <a:t>artículo</a:t>
            </a:r>
            <a:r>
              <a:rPr lang="es-CR" dirty="0"/>
              <a:t> 35, todo laudo arbitral, cualquiera sea el </a:t>
            </a:r>
            <a:r>
              <a:rPr lang="es-CR" dirty="0" err="1"/>
              <a:t>país</a:t>
            </a:r>
            <a:r>
              <a:rPr lang="es-CR" dirty="0"/>
              <a:t> en que se haya dictado, </a:t>
            </a:r>
            <a:r>
              <a:rPr lang="es-CR" dirty="0" err="1"/>
              <a:t>sera</a:t>
            </a:r>
            <a:r>
              <a:rPr lang="es-CR" dirty="0"/>
              <a:t>́ </a:t>
            </a:r>
            <a:r>
              <a:rPr lang="es-CR" dirty="0">
                <a:solidFill>
                  <a:srgbClr val="CE2142"/>
                </a:solidFill>
              </a:rPr>
              <a:t>reconocido como vinculante y </a:t>
            </a:r>
            <a:r>
              <a:rPr lang="es-CR" dirty="0" err="1">
                <a:solidFill>
                  <a:srgbClr val="CE2142"/>
                </a:solidFill>
              </a:rPr>
              <a:t>podra</a:t>
            </a:r>
            <a:r>
              <a:rPr lang="es-CR" dirty="0">
                <a:solidFill>
                  <a:srgbClr val="CE2142"/>
                </a:solidFill>
              </a:rPr>
              <a:t>́ ejecutarse</a:t>
            </a:r>
            <a:r>
              <a:rPr lang="es-CR" dirty="0"/>
              <a:t>, en conformidad con las disposiciones del </a:t>
            </a:r>
            <a:r>
              <a:rPr lang="es-CR" dirty="0" err="1"/>
              <a:t>párrafo</a:t>
            </a:r>
            <a:r>
              <a:rPr lang="es-CR" dirty="0"/>
              <a:t> 2) del </a:t>
            </a:r>
            <a:r>
              <a:rPr lang="es-CR" dirty="0" err="1"/>
              <a:t>artículo</a:t>
            </a:r>
            <a:r>
              <a:rPr lang="es-CR" dirty="0"/>
              <a:t> 35 y del </a:t>
            </a:r>
            <a:r>
              <a:rPr lang="es-CR" dirty="0" err="1"/>
              <a:t>artículo</a:t>
            </a:r>
            <a:r>
              <a:rPr lang="es-CR" dirty="0"/>
              <a:t> 36.</a:t>
            </a:r>
          </a:p>
          <a:p>
            <a:pPr marL="0" indent="0" algn="just">
              <a:buNone/>
            </a:pPr>
            <a:endParaRPr lang="es-CR" dirty="0"/>
          </a:p>
          <a:p>
            <a:pPr marL="0" indent="0" algn="just">
              <a:buNone/>
            </a:pPr>
            <a:r>
              <a:rPr lang="es-CR" dirty="0"/>
              <a:t>En la Ley Modelo </a:t>
            </a:r>
            <a:r>
              <a:rPr lang="es-CR" dirty="0">
                <a:solidFill>
                  <a:srgbClr val="CE2142"/>
                </a:solidFill>
              </a:rPr>
              <a:t>no se fijan los detalles procesales </a:t>
            </a:r>
            <a:r>
              <a:rPr lang="es-CR" dirty="0"/>
              <a:t>para el reconocimiento y la ejecución de un laudo, aspecto que determinen las leyes y prácticas procesales de cada país.</a:t>
            </a:r>
          </a:p>
          <a:p>
            <a:pPr marL="0" indent="0" algn="just">
              <a:buNone/>
            </a:pPr>
            <a:endParaRPr lang="es-ES_tradnl" dirty="0"/>
          </a:p>
        </p:txBody>
      </p:sp>
    </p:spTree>
    <p:extLst>
      <p:ext uri="{BB962C8B-B14F-4D97-AF65-F5344CB8AC3E}">
        <p14:creationId xmlns:p14="http://schemas.microsoft.com/office/powerpoint/2010/main" val="519509678"/>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40C6D89-0338-654B-ACFC-0F69DD36B454}"/>
              </a:ext>
            </a:extLst>
          </p:cNvPr>
          <p:cNvSpPr>
            <a:spLocks noGrp="1"/>
          </p:cNvSpPr>
          <p:nvPr>
            <p:ph type="title"/>
          </p:nvPr>
        </p:nvSpPr>
        <p:spPr/>
        <p:txBody>
          <a:bodyPr/>
          <a:lstStyle/>
          <a:p>
            <a:r>
              <a:rPr lang="es-ES_tradnl" dirty="0"/>
              <a:t>c) Motivos para Denegar el Reconocimiento o la Ejecución</a:t>
            </a:r>
          </a:p>
        </p:txBody>
      </p:sp>
      <p:sp>
        <p:nvSpPr>
          <p:cNvPr id="3" name="Marcador de contenido 2">
            <a:extLst>
              <a:ext uri="{FF2B5EF4-FFF2-40B4-BE49-F238E27FC236}">
                <a16:creationId xmlns:a16="http://schemas.microsoft.com/office/drawing/2014/main" id="{C5850946-1084-0E4C-8220-C8F3D56E263A}"/>
              </a:ext>
            </a:extLst>
          </p:cNvPr>
          <p:cNvSpPr>
            <a:spLocks noGrp="1"/>
          </p:cNvSpPr>
          <p:nvPr>
            <p:ph sz="half" idx="1"/>
          </p:nvPr>
        </p:nvSpPr>
        <p:spPr>
          <a:xfrm>
            <a:off x="838200" y="2093383"/>
            <a:ext cx="10515600" cy="3186642"/>
          </a:xfrm>
        </p:spPr>
        <p:txBody>
          <a:bodyPr/>
          <a:lstStyle/>
          <a:p>
            <a:pPr marL="0" indent="0" algn="just">
              <a:buNone/>
            </a:pPr>
            <a:r>
              <a:rPr lang="es-CR" dirty="0"/>
              <a:t>Aun cuando los motivos por los que </a:t>
            </a:r>
            <a:r>
              <a:rPr lang="es-CR" dirty="0" err="1"/>
              <a:t>podra</a:t>
            </a:r>
            <a:r>
              <a:rPr lang="es-CR" dirty="0"/>
              <a:t>́ denegarse el reconocimiento o la </a:t>
            </a:r>
            <a:r>
              <a:rPr lang="es-CR" dirty="0" err="1"/>
              <a:t>ejecución</a:t>
            </a:r>
            <a:r>
              <a:rPr lang="es-CR" dirty="0"/>
              <a:t> en virtud de la Ley Modelo son </a:t>
            </a:r>
            <a:r>
              <a:rPr lang="es-CR" dirty="0" err="1"/>
              <a:t>idénticos</a:t>
            </a:r>
            <a:r>
              <a:rPr lang="es-CR" dirty="0"/>
              <a:t> a los del </a:t>
            </a:r>
            <a:r>
              <a:rPr lang="es-CR" dirty="0" err="1"/>
              <a:t>artículo</a:t>
            </a:r>
            <a:r>
              <a:rPr lang="es-CR" dirty="0"/>
              <a:t> V de la </a:t>
            </a:r>
            <a:r>
              <a:rPr lang="es-CR" dirty="0" err="1"/>
              <a:t>Convención</a:t>
            </a:r>
            <a:r>
              <a:rPr lang="es-CR" dirty="0"/>
              <a:t> de Nueva York, los enunciados en la Ley Modelo son relevantes no </a:t>
            </a:r>
            <a:r>
              <a:rPr lang="es-CR" dirty="0" err="1"/>
              <a:t>sólo</a:t>
            </a:r>
            <a:r>
              <a:rPr lang="es-CR" dirty="0"/>
              <a:t> para los laudos extranjeros, sino </a:t>
            </a:r>
            <a:r>
              <a:rPr lang="es-CR" dirty="0" err="1"/>
              <a:t>también</a:t>
            </a:r>
            <a:r>
              <a:rPr lang="es-CR" dirty="0"/>
              <a:t> para </a:t>
            </a:r>
            <a:r>
              <a:rPr lang="es-CR" dirty="0">
                <a:solidFill>
                  <a:srgbClr val="CE2142"/>
                </a:solidFill>
              </a:rPr>
              <a:t>todos los laudos que se dicten en el </a:t>
            </a:r>
            <a:r>
              <a:rPr lang="es-CR" dirty="0" err="1">
                <a:solidFill>
                  <a:srgbClr val="CE2142"/>
                </a:solidFill>
              </a:rPr>
              <a:t>ámbito</a:t>
            </a:r>
            <a:r>
              <a:rPr lang="es-CR" dirty="0">
                <a:solidFill>
                  <a:srgbClr val="CE2142"/>
                </a:solidFill>
              </a:rPr>
              <a:t> de </a:t>
            </a:r>
            <a:r>
              <a:rPr lang="es-CR" dirty="0" err="1">
                <a:solidFill>
                  <a:srgbClr val="CE2142"/>
                </a:solidFill>
              </a:rPr>
              <a:t>aplicación</a:t>
            </a:r>
            <a:r>
              <a:rPr lang="es-CR" dirty="0">
                <a:solidFill>
                  <a:srgbClr val="CE2142"/>
                </a:solidFill>
              </a:rPr>
              <a:t> del texto legislativo </a:t>
            </a:r>
            <a:r>
              <a:rPr lang="es-CR" dirty="0"/>
              <a:t>por el que se haya incorporado la Ley Modelo al derecho interno.</a:t>
            </a:r>
          </a:p>
          <a:p>
            <a:pPr marL="0" indent="0" algn="just">
              <a:buNone/>
            </a:pPr>
            <a:endParaRPr lang="es-ES_tradnl" dirty="0"/>
          </a:p>
        </p:txBody>
      </p:sp>
    </p:spTree>
    <p:extLst>
      <p:ext uri="{BB962C8B-B14F-4D97-AF65-F5344CB8AC3E}">
        <p14:creationId xmlns:p14="http://schemas.microsoft.com/office/powerpoint/2010/main" val="349193432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accent1"/>
        </a:solidFill>
        <a:effectLst/>
      </p:bgPr>
    </p:bg>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396CC7-8BE4-934C-A2BD-202F16D07D15}"/>
              </a:ext>
            </a:extLst>
          </p:cNvPr>
          <p:cNvSpPr>
            <a:spLocks noGrp="1"/>
          </p:cNvSpPr>
          <p:nvPr>
            <p:ph type="title"/>
          </p:nvPr>
        </p:nvSpPr>
        <p:spPr>
          <a:xfrm>
            <a:off x="98610" y="2981371"/>
            <a:ext cx="10515600" cy="1325563"/>
          </a:xfrm>
        </p:spPr>
        <p:txBody>
          <a:bodyPr>
            <a:normAutofit/>
          </a:bodyPr>
          <a:lstStyle/>
          <a:p>
            <a:r>
              <a:rPr lang="es-ES_tradnl" dirty="0">
                <a:solidFill>
                  <a:schemeClr val="bg1"/>
                </a:solidFill>
              </a:rPr>
              <a:t>Reglamento de Arbitraje de la CNUDMI </a:t>
            </a:r>
          </a:p>
        </p:txBody>
      </p:sp>
    </p:spTree>
    <p:extLst>
      <p:ext uri="{BB962C8B-B14F-4D97-AF65-F5344CB8AC3E}">
        <p14:creationId xmlns:p14="http://schemas.microsoft.com/office/powerpoint/2010/main" val="135058097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6335946-05FF-0F4C-BCCF-4C00597D941A}"/>
              </a:ext>
            </a:extLst>
          </p:cNvPr>
          <p:cNvSpPr>
            <a:spLocks noGrp="1"/>
          </p:cNvSpPr>
          <p:nvPr>
            <p:ph type="title"/>
          </p:nvPr>
        </p:nvSpPr>
        <p:spPr>
          <a:xfrm>
            <a:off x="838200" y="365125"/>
            <a:ext cx="10515600" cy="1325563"/>
          </a:xfrm>
        </p:spPr>
        <p:txBody>
          <a:bodyPr anchor="ctr">
            <a:normAutofit/>
          </a:bodyPr>
          <a:lstStyle/>
          <a:p>
            <a:r>
              <a:rPr lang="es-ES_tradnl"/>
              <a:t>¿Qué es?</a:t>
            </a:r>
          </a:p>
        </p:txBody>
      </p:sp>
      <p:sp>
        <p:nvSpPr>
          <p:cNvPr id="3" name="Marcador de contenido 2">
            <a:extLst>
              <a:ext uri="{FF2B5EF4-FFF2-40B4-BE49-F238E27FC236}">
                <a16:creationId xmlns:a16="http://schemas.microsoft.com/office/drawing/2014/main" id="{8EBE037F-1213-584C-991C-70D8279E2888}"/>
              </a:ext>
            </a:extLst>
          </p:cNvPr>
          <p:cNvSpPr>
            <a:spLocks noGrp="1"/>
          </p:cNvSpPr>
          <p:nvPr>
            <p:ph sz="half" idx="1"/>
          </p:nvPr>
        </p:nvSpPr>
        <p:spPr>
          <a:xfrm>
            <a:off x="838200" y="1825625"/>
            <a:ext cx="5181600" cy="4351338"/>
          </a:xfrm>
        </p:spPr>
        <p:txBody>
          <a:bodyPr>
            <a:normAutofit/>
          </a:bodyPr>
          <a:lstStyle/>
          <a:p>
            <a:pPr marL="0" indent="0" algn="just">
              <a:buNone/>
            </a:pPr>
            <a:r>
              <a:rPr lang="es-ES_tradnl" sz="1800" dirty="0"/>
              <a:t>El Reglamento de Arbitraje de la CNUDMI consta de una amplia gama de normas procesales en las que las partes pueden convenir para la sustanciación de procedimientos arbitrales que se entablen a raíz de sus relaciones comerciales, y que se utilizan ampliamente en arbitrajes ad </a:t>
            </a:r>
            <a:r>
              <a:rPr lang="es-ES_tradnl" sz="1800" dirty="0" err="1"/>
              <a:t>doc</a:t>
            </a:r>
            <a:r>
              <a:rPr lang="es-ES_tradnl" sz="1800" dirty="0"/>
              <a:t>, así como en arbitrajes administrados por instituciones.</a:t>
            </a:r>
            <a:endParaRPr lang="es-CR" sz="1800" dirty="0"/>
          </a:p>
          <a:p>
            <a:pPr marL="0" indent="0" algn="just">
              <a:buNone/>
            </a:pPr>
            <a:endParaRPr lang="es-CR" sz="1800" dirty="0"/>
          </a:p>
          <a:p>
            <a:pPr marL="0" indent="0" algn="just">
              <a:buNone/>
            </a:pPr>
            <a:r>
              <a:rPr lang="es-CR" sz="1800" dirty="0"/>
              <a:t>Los artículos del Reglamento rigen todos los aspectos del </a:t>
            </a:r>
            <a:r>
              <a:rPr lang="es-CR" sz="1800" dirty="0">
                <a:solidFill>
                  <a:schemeClr val="accent1"/>
                </a:solidFill>
              </a:rPr>
              <a:t>proceso arbitral</a:t>
            </a:r>
            <a:r>
              <a:rPr lang="es-CR" sz="1800" dirty="0"/>
              <a:t>, contienen una </a:t>
            </a:r>
            <a:r>
              <a:rPr lang="es-CR" sz="1800" dirty="0">
                <a:solidFill>
                  <a:schemeClr val="accent1"/>
                </a:solidFill>
              </a:rPr>
              <a:t>cláusula modelo de arbitraje</a:t>
            </a:r>
            <a:r>
              <a:rPr lang="es-CR" sz="1800" dirty="0"/>
              <a:t>, regulan el </a:t>
            </a:r>
            <a:r>
              <a:rPr lang="es-CR" sz="1800" dirty="0">
                <a:solidFill>
                  <a:schemeClr val="accent1"/>
                </a:solidFill>
              </a:rPr>
              <a:t>nombramiento de los árbitros </a:t>
            </a:r>
            <a:r>
              <a:rPr lang="es-CR" sz="1800" dirty="0"/>
              <a:t>y la </a:t>
            </a:r>
            <a:r>
              <a:rPr lang="es-CR" sz="1800" dirty="0">
                <a:solidFill>
                  <a:schemeClr val="accent1"/>
                </a:solidFill>
              </a:rPr>
              <a:t>sustanciación de los procedimientos arbitrales</a:t>
            </a:r>
            <a:r>
              <a:rPr lang="es-CR" sz="1800" dirty="0"/>
              <a:t> y establecen normas sobre la </a:t>
            </a:r>
            <a:r>
              <a:rPr lang="es-CR" sz="1800" dirty="0">
                <a:solidFill>
                  <a:schemeClr val="accent1"/>
                </a:solidFill>
              </a:rPr>
              <a:t>forma</a:t>
            </a:r>
            <a:r>
              <a:rPr lang="es-CR" sz="1800" dirty="0"/>
              <a:t>, el </a:t>
            </a:r>
            <a:r>
              <a:rPr lang="es-CR" sz="1800" dirty="0">
                <a:solidFill>
                  <a:schemeClr val="accent1"/>
                </a:solidFill>
              </a:rPr>
              <a:t>efecto</a:t>
            </a:r>
            <a:r>
              <a:rPr lang="es-CR" sz="1800" dirty="0"/>
              <a:t> y la interpretación del laudo.</a:t>
            </a:r>
          </a:p>
        </p:txBody>
      </p:sp>
      <p:pic>
        <p:nvPicPr>
          <p:cNvPr id="7170" name="Picture 2" descr="El arbitraje internacional: compromiso entre los sistemas del civil law y  del common law - IUS 360">
            <a:extLst>
              <a:ext uri="{FF2B5EF4-FFF2-40B4-BE49-F238E27FC236}">
                <a16:creationId xmlns:a16="http://schemas.microsoft.com/office/drawing/2014/main" id="{A3AFF9CD-45C1-8F4A-9855-759B0D5D10DA}"/>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6510867" y="1971675"/>
            <a:ext cx="5181600" cy="2914650"/>
          </a:xfrm>
          <a:prstGeom prst="rect">
            <a:avLst/>
          </a:prstGeom>
          <a:solidFill>
            <a:srgbClr val="FFFFFF"/>
          </a:solid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03603713"/>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335BC21-1A8A-0F4A-9310-2788E3CCA507}"/>
              </a:ext>
            </a:extLst>
          </p:cNvPr>
          <p:cNvSpPr>
            <a:spLocks noGrp="1"/>
          </p:cNvSpPr>
          <p:nvPr>
            <p:ph type="title"/>
          </p:nvPr>
        </p:nvSpPr>
        <p:spPr>
          <a:xfrm>
            <a:off x="838200" y="75220"/>
            <a:ext cx="10515600" cy="1325563"/>
          </a:xfrm>
        </p:spPr>
        <p:txBody>
          <a:bodyPr/>
          <a:lstStyle/>
          <a:p>
            <a:r>
              <a:rPr lang="es-ES_tradnl" dirty="0"/>
              <a:t>Ámbito de Aplicación </a:t>
            </a:r>
          </a:p>
        </p:txBody>
      </p:sp>
      <p:sp>
        <p:nvSpPr>
          <p:cNvPr id="3" name="Marcador de contenido 2">
            <a:extLst>
              <a:ext uri="{FF2B5EF4-FFF2-40B4-BE49-F238E27FC236}">
                <a16:creationId xmlns:a16="http://schemas.microsoft.com/office/drawing/2014/main" id="{701272E9-3780-A641-A1C1-F1C91449E344}"/>
              </a:ext>
            </a:extLst>
          </p:cNvPr>
          <p:cNvSpPr>
            <a:spLocks noGrp="1"/>
          </p:cNvSpPr>
          <p:nvPr>
            <p:ph sz="half" idx="1"/>
          </p:nvPr>
        </p:nvSpPr>
        <p:spPr>
          <a:xfrm>
            <a:off x="838200" y="1400783"/>
            <a:ext cx="10515600" cy="4802187"/>
          </a:xfrm>
        </p:spPr>
        <p:txBody>
          <a:bodyPr>
            <a:normAutofit fontScale="92500" lnSpcReduction="10000"/>
          </a:bodyPr>
          <a:lstStyle/>
          <a:p>
            <a:pPr marL="0" indent="0" algn="just">
              <a:buNone/>
            </a:pPr>
            <a:r>
              <a:rPr lang="es-CR" b="1" u="sng" dirty="0"/>
              <a:t>Artículo 1</a:t>
            </a:r>
          </a:p>
          <a:p>
            <a:pPr marL="0" indent="0" algn="just">
              <a:buNone/>
            </a:pPr>
            <a:endParaRPr lang="es-CR" u="sng" dirty="0"/>
          </a:p>
          <a:p>
            <a:pPr marL="0" indent="0" algn="just">
              <a:buNone/>
            </a:pPr>
            <a:r>
              <a:rPr lang="es-CR" dirty="0"/>
              <a:t>Cuando las partes hayan acordado que los litigios entre ellas que dimanen de una determinada relación jurídica, contractual o no contractual, se sometan a arbitraje de acuerdo con el Reglamento de Arbitraje de la CNUDMI, tales litigios se resolverán de conformidad con el presente Reglamento, con sujeción a las modificaciones que las partes pudieran acordar.</a:t>
            </a:r>
          </a:p>
          <a:p>
            <a:pPr marL="0" indent="0" algn="just">
              <a:buNone/>
            </a:pPr>
            <a:endParaRPr lang="es-CR" dirty="0"/>
          </a:p>
          <a:p>
            <a:pPr marL="0" indent="0" algn="just">
              <a:buNone/>
            </a:pPr>
            <a:r>
              <a:rPr lang="es-CR" dirty="0"/>
              <a:t>El Reglamento regirá el </a:t>
            </a:r>
            <a:r>
              <a:rPr lang="es-CR" dirty="0">
                <a:solidFill>
                  <a:schemeClr val="accent1"/>
                </a:solidFill>
              </a:rPr>
              <a:t>arbitraje</a:t>
            </a:r>
            <a:r>
              <a:rPr lang="es-CR" dirty="0"/>
              <a:t>, excepto cuando una de sus normas esté en conflicto con una disposición del derecho aplicable al arbitraje que las partes no puedan derogar, en cuyo caso prevalecerá esa disposición.</a:t>
            </a:r>
          </a:p>
          <a:p>
            <a:pPr marL="0" indent="0" algn="just">
              <a:buNone/>
            </a:pPr>
            <a:endParaRPr lang="es-CR" u="sng" dirty="0"/>
          </a:p>
        </p:txBody>
      </p:sp>
    </p:spTree>
    <p:extLst>
      <p:ext uri="{BB962C8B-B14F-4D97-AF65-F5344CB8AC3E}">
        <p14:creationId xmlns:p14="http://schemas.microsoft.com/office/powerpoint/2010/main" val="2853091997"/>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AE89D70-33EE-AE47-AE39-0B8F8D8BEA63}"/>
              </a:ext>
            </a:extLst>
          </p:cNvPr>
          <p:cNvSpPr>
            <a:spLocks noGrp="1"/>
          </p:cNvSpPr>
          <p:nvPr>
            <p:ph type="title"/>
          </p:nvPr>
        </p:nvSpPr>
        <p:spPr/>
        <p:txBody>
          <a:bodyPr/>
          <a:lstStyle/>
          <a:p>
            <a:r>
              <a:rPr lang="es-ES_tradnl" dirty="0"/>
              <a:t>Composición del Tribunal Arbitral </a:t>
            </a:r>
          </a:p>
        </p:txBody>
      </p:sp>
      <p:sp>
        <p:nvSpPr>
          <p:cNvPr id="3" name="Marcador de contenido 2">
            <a:extLst>
              <a:ext uri="{FF2B5EF4-FFF2-40B4-BE49-F238E27FC236}">
                <a16:creationId xmlns:a16="http://schemas.microsoft.com/office/drawing/2014/main" id="{B99C12C7-F085-6544-B2B5-861935585CEB}"/>
              </a:ext>
            </a:extLst>
          </p:cNvPr>
          <p:cNvSpPr>
            <a:spLocks noGrp="1"/>
          </p:cNvSpPr>
          <p:nvPr>
            <p:ph sz="half" idx="1"/>
          </p:nvPr>
        </p:nvSpPr>
        <p:spPr>
          <a:xfrm>
            <a:off x="838200" y="1690688"/>
            <a:ext cx="10515600" cy="4351338"/>
          </a:xfrm>
        </p:spPr>
        <p:txBody>
          <a:bodyPr>
            <a:normAutofit/>
          </a:bodyPr>
          <a:lstStyle/>
          <a:p>
            <a:pPr marL="0" indent="0" algn="just">
              <a:buNone/>
            </a:pPr>
            <a:r>
              <a:rPr lang="es-CR" b="1" u="sng" dirty="0"/>
              <a:t>Artículo 7</a:t>
            </a:r>
          </a:p>
          <a:p>
            <a:pPr marL="0" indent="0" algn="just">
              <a:buNone/>
            </a:pPr>
            <a:endParaRPr lang="es-CR" b="1" u="sng" dirty="0"/>
          </a:p>
          <a:p>
            <a:pPr marL="0" indent="0" algn="just">
              <a:buNone/>
            </a:pPr>
            <a:r>
              <a:rPr lang="es-CR" dirty="0"/>
              <a:t>Si las partes no han convenido previamente en el </a:t>
            </a:r>
            <a:r>
              <a:rPr lang="es-CR" dirty="0" err="1"/>
              <a:t>número</a:t>
            </a:r>
            <a:r>
              <a:rPr lang="es-CR" dirty="0"/>
              <a:t> de </a:t>
            </a:r>
            <a:r>
              <a:rPr lang="es-CR" dirty="0" err="1"/>
              <a:t>árbitros</a:t>
            </a:r>
            <a:r>
              <a:rPr lang="es-CR" dirty="0"/>
              <a:t> y si, en el plazo de 30 </a:t>
            </a:r>
            <a:r>
              <a:rPr lang="es-CR" dirty="0" err="1"/>
              <a:t>días</a:t>
            </a:r>
            <a:r>
              <a:rPr lang="es-CR" dirty="0"/>
              <a:t> tras la fecha de </a:t>
            </a:r>
            <a:r>
              <a:rPr lang="es-CR" dirty="0" err="1"/>
              <a:t>recepción</a:t>
            </a:r>
            <a:r>
              <a:rPr lang="es-CR" dirty="0"/>
              <a:t> por el demandado de la </a:t>
            </a:r>
            <a:r>
              <a:rPr lang="es-CR" dirty="0" err="1"/>
              <a:t>notificación</a:t>
            </a:r>
            <a:r>
              <a:rPr lang="es-CR" dirty="0"/>
              <a:t> del arbitraje, las partes no convienen en que haya un </a:t>
            </a:r>
            <a:r>
              <a:rPr lang="es-CR" dirty="0" err="1"/>
              <a:t>árbitro</a:t>
            </a:r>
            <a:r>
              <a:rPr lang="es-CR" dirty="0"/>
              <a:t> </a:t>
            </a:r>
            <a:r>
              <a:rPr lang="es-CR" dirty="0" err="1"/>
              <a:t>único</a:t>
            </a:r>
            <a:r>
              <a:rPr lang="es-CR" dirty="0"/>
              <a:t>, se </a:t>
            </a:r>
            <a:r>
              <a:rPr lang="es-CR" dirty="0" err="1">
                <a:solidFill>
                  <a:schemeClr val="accent1"/>
                </a:solidFill>
              </a:rPr>
              <a:t>nombrarán</a:t>
            </a:r>
            <a:r>
              <a:rPr lang="es-CR" dirty="0">
                <a:solidFill>
                  <a:schemeClr val="accent1"/>
                </a:solidFill>
              </a:rPr>
              <a:t> tres </a:t>
            </a:r>
            <a:r>
              <a:rPr lang="es-CR" dirty="0" err="1">
                <a:solidFill>
                  <a:schemeClr val="accent1"/>
                </a:solidFill>
              </a:rPr>
              <a:t>árbitros</a:t>
            </a:r>
            <a:r>
              <a:rPr lang="es-CR" dirty="0"/>
              <a:t>. </a:t>
            </a:r>
          </a:p>
        </p:txBody>
      </p:sp>
    </p:spTree>
    <p:extLst>
      <p:ext uri="{BB962C8B-B14F-4D97-AF65-F5344CB8AC3E}">
        <p14:creationId xmlns:p14="http://schemas.microsoft.com/office/powerpoint/2010/main" val="2246634098"/>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88BC3C9-98F8-624A-A3FE-B5DA692B1A40}"/>
              </a:ext>
            </a:extLst>
          </p:cNvPr>
          <p:cNvSpPr>
            <a:spLocks noGrp="1"/>
          </p:cNvSpPr>
          <p:nvPr>
            <p:ph type="title"/>
          </p:nvPr>
        </p:nvSpPr>
        <p:spPr/>
        <p:txBody>
          <a:bodyPr/>
          <a:lstStyle/>
          <a:p>
            <a:r>
              <a:rPr lang="es-ES_tradnl" dirty="0"/>
              <a:t>Procedimiento Arbitral</a:t>
            </a:r>
          </a:p>
        </p:txBody>
      </p:sp>
      <p:sp>
        <p:nvSpPr>
          <p:cNvPr id="3" name="Marcador de contenido 2">
            <a:extLst>
              <a:ext uri="{FF2B5EF4-FFF2-40B4-BE49-F238E27FC236}">
                <a16:creationId xmlns:a16="http://schemas.microsoft.com/office/drawing/2014/main" id="{BF67FF56-048D-0246-882F-C670D095A8F5}"/>
              </a:ext>
            </a:extLst>
          </p:cNvPr>
          <p:cNvSpPr>
            <a:spLocks noGrp="1"/>
          </p:cNvSpPr>
          <p:nvPr>
            <p:ph sz="half" idx="1"/>
          </p:nvPr>
        </p:nvSpPr>
        <p:spPr/>
        <p:txBody>
          <a:bodyPr>
            <a:normAutofit lnSpcReduction="10000"/>
          </a:bodyPr>
          <a:lstStyle/>
          <a:p>
            <a:pPr marL="0" indent="0" algn="just">
              <a:buNone/>
            </a:pPr>
            <a:r>
              <a:rPr lang="es-CR" b="1" u="sng" dirty="0"/>
              <a:t>Artículo 17</a:t>
            </a:r>
          </a:p>
          <a:p>
            <a:pPr marL="0" indent="0" algn="just">
              <a:buNone/>
            </a:pPr>
            <a:endParaRPr lang="es-CR" b="1" u="sng" dirty="0"/>
          </a:p>
          <a:p>
            <a:pPr marL="0" indent="0" algn="just">
              <a:buNone/>
            </a:pPr>
            <a:r>
              <a:rPr lang="es-CR" dirty="0"/>
              <a:t>El tribunal arbitral podrá dirigir el arbitraje del modo que considere apropiado, siempre que se trate a las partes con </a:t>
            </a:r>
            <a:r>
              <a:rPr lang="es-CR" dirty="0">
                <a:solidFill>
                  <a:schemeClr val="accent1"/>
                </a:solidFill>
              </a:rPr>
              <a:t>igualdad</a:t>
            </a:r>
            <a:r>
              <a:rPr lang="es-CR" dirty="0"/>
              <a:t> y que en cada etapa del procedimiento se dé a cada una de las partes una </a:t>
            </a:r>
            <a:r>
              <a:rPr lang="es-CR" dirty="0">
                <a:solidFill>
                  <a:schemeClr val="accent1"/>
                </a:solidFill>
              </a:rPr>
              <a:t>oportunidad razonable de hacer valer sus derechos</a:t>
            </a:r>
            <a:r>
              <a:rPr lang="es-CR" dirty="0"/>
              <a:t>.</a:t>
            </a:r>
          </a:p>
          <a:p>
            <a:pPr marL="0" indent="0" algn="just">
              <a:buNone/>
            </a:pPr>
            <a:endParaRPr lang="es-CR" dirty="0"/>
          </a:p>
          <a:p>
            <a:pPr marL="0" indent="0" algn="just">
              <a:buNone/>
            </a:pPr>
            <a:r>
              <a:rPr lang="es-CR" dirty="0"/>
              <a:t>En el ejercicio de su discrecionalidad, el tribunal arbitral dirigirá las actuaciones con miras a evitar demoras y gastos innecesarios y a llegar a una solución justa y eficaz del litigio entre las partes.</a:t>
            </a:r>
          </a:p>
          <a:p>
            <a:pPr marL="0" indent="0" algn="just">
              <a:buNone/>
            </a:pPr>
            <a:endParaRPr lang="es-ES_tradnl" dirty="0"/>
          </a:p>
        </p:txBody>
      </p:sp>
    </p:spTree>
    <p:extLst>
      <p:ext uri="{BB962C8B-B14F-4D97-AF65-F5344CB8AC3E}">
        <p14:creationId xmlns:p14="http://schemas.microsoft.com/office/powerpoint/2010/main" val="271207634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1D62B9B-8F48-1F47-8F8D-AF943DDA5EBF}"/>
              </a:ext>
            </a:extLst>
          </p:cNvPr>
          <p:cNvSpPr>
            <a:spLocks noGrp="1"/>
          </p:cNvSpPr>
          <p:nvPr>
            <p:ph type="title"/>
          </p:nvPr>
        </p:nvSpPr>
        <p:spPr/>
        <p:txBody>
          <a:bodyPr/>
          <a:lstStyle/>
          <a:p>
            <a:r>
              <a:rPr lang="es-ES_tradnl" dirty="0"/>
              <a:t>Lugar del Arbitraje</a:t>
            </a:r>
          </a:p>
        </p:txBody>
      </p:sp>
      <p:sp>
        <p:nvSpPr>
          <p:cNvPr id="3" name="Marcador de contenido 2">
            <a:extLst>
              <a:ext uri="{FF2B5EF4-FFF2-40B4-BE49-F238E27FC236}">
                <a16:creationId xmlns:a16="http://schemas.microsoft.com/office/drawing/2014/main" id="{87134553-5435-3247-B652-789758A20241}"/>
              </a:ext>
            </a:extLst>
          </p:cNvPr>
          <p:cNvSpPr>
            <a:spLocks noGrp="1"/>
          </p:cNvSpPr>
          <p:nvPr>
            <p:ph sz="half" idx="1"/>
          </p:nvPr>
        </p:nvSpPr>
        <p:spPr/>
        <p:txBody>
          <a:bodyPr/>
          <a:lstStyle/>
          <a:p>
            <a:pPr marL="0" indent="0" algn="just">
              <a:buNone/>
            </a:pPr>
            <a:r>
              <a:rPr lang="es-ES_tradnl" b="1" u="sng" dirty="0"/>
              <a:t>Artículo 18</a:t>
            </a:r>
          </a:p>
          <a:p>
            <a:pPr marL="0" indent="0" algn="just">
              <a:buNone/>
            </a:pPr>
            <a:endParaRPr lang="es-ES_tradnl" dirty="0"/>
          </a:p>
          <a:p>
            <a:pPr marL="0" indent="0" algn="just">
              <a:buNone/>
            </a:pPr>
            <a:r>
              <a:rPr lang="es-CR" dirty="0"/>
              <a:t>Cuando las partes no hayan acordado previamente el lugar del arbitraje, dicho </a:t>
            </a:r>
            <a:r>
              <a:rPr lang="es-CR" dirty="0">
                <a:solidFill>
                  <a:schemeClr val="accent1"/>
                </a:solidFill>
              </a:rPr>
              <a:t>lugar será determinado por el tribunal arbitral </a:t>
            </a:r>
            <a:r>
              <a:rPr lang="es-CR" dirty="0"/>
              <a:t>habida cuenta de las circunstancias del caso. El laudo se tendrá por dictado en el lugar del arbitraje.</a:t>
            </a:r>
          </a:p>
          <a:p>
            <a:pPr marL="0" indent="0" algn="just">
              <a:buNone/>
            </a:pPr>
            <a:endParaRPr lang="es-ES_tradnl" dirty="0"/>
          </a:p>
        </p:txBody>
      </p:sp>
    </p:spTree>
    <p:extLst>
      <p:ext uri="{BB962C8B-B14F-4D97-AF65-F5344CB8AC3E}">
        <p14:creationId xmlns:p14="http://schemas.microsoft.com/office/powerpoint/2010/main" val="99776641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190C0317-51F9-3841-BCE9-1802B239E6A3}"/>
              </a:ext>
            </a:extLst>
          </p:cNvPr>
          <p:cNvSpPr/>
          <p:nvPr/>
        </p:nvSpPr>
        <p:spPr>
          <a:xfrm>
            <a:off x="838200" y="153192"/>
            <a:ext cx="10515600"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600" b="1" i="0" kern="1200" dirty="0" err="1">
                <a:solidFill>
                  <a:srgbClr val="EE9121"/>
                </a:solidFill>
                <a:latin typeface="Barlow SemiBold" pitchFamily="2" charset="77"/>
                <a:ea typeface="+mj-ea"/>
                <a:cs typeface="+mj-cs"/>
              </a:rPr>
              <a:t>Generalidades</a:t>
            </a:r>
            <a:endParaRPr lang="en-US" sz="3600" b="1" i="0" kern="1200" dirty="0">
              <a:solidFill>
                <a:srgbClr val="EE9121"/>
              </a:solidFill>
              <a:latin typeface="Barlow SemiBold" pitchFamily="2" charset="77"/>
              <a:ea typeface="+mj-ea"/>
              <a:cs typeface="+mj-cs"/>
            </a:endParaRPr>
          </a:p>
        </p:txBody>
      </p:sp>
      <p:sp>
        <p:nvSpPr>
          <p:cNvPr id="4" name="Content Placeholder 2">
            <a:extLst>
              <a:ext uri="{FF2B5EF4-FFF2-40B4-BE49-F238E27FC236}">
                <a16:creationId xmlns:a16="http://schemas.microsoft.com/office/drawing/2014/main" id="{EFC9B387-DCD1-BB47-84D9-8C0993AE6116}"/>
              </a:ext>
            </a:extLst>
          </p:cNvPr>
          <p:cNvSpPr>
            <a:spLocks noGrp="1"/>
          </p:cNvSpPr>
          <p:nvPr>
            <p:ph sz="half" idx="1"/>
          </p:nvPr>
        </p:nvSpPr>
        <p:spPr>
          <a:xfrm>
            <a:off x="563880" y="1478754"/>
            <a:ext cx="11144900" cy="4699021"/>
          </a:xfrm>
        </p:spPr>
        <p:txBody>
          <a:bodyPr vert="horz" lIns="91440" tIns="45720" rIns="91440" bIns="45720" rtlCol="0">
            <a:normAutofit fontScale="92500" lnSpcReduction="20000"/>
          </a:bodyPr>
          <a:lstStyle/>
          <a:p>
            <a:pPr marL="0" indent="0" algn="just">
              <a:buNone/>
            </a:pPr>
            <a:r>
              <a:rPr lang="es-ES_tradnl" dirty="0"/>
              <a:t>El arbitraje internacional representa un mecanismo útil para la resolución de conflictos comerciales. La </a:t>
            </a:r>
            <a:r>
              <a:rPr lang="es-ES_tradnl" dirty="0">
                <a:solidFill>
                  <a:schemeClr val="accent4"/>
                </a:solidFill>
              </a:rPr>
              <a:t>simplicidad, rapidez, flexibilidad, neutralidad y confidencialidad</a:t>
            </a:r>
            <a:r>
              <a:rPr lang="es-ES_tradnl" dirty="0"/>
              <a:t> son algunas de sus ventajas comparativas frente a los Tribunales de Justicia.</a:t>
            </a:r>
            <a:endParaRPr lang="es-CR" dirty="0"/>
          </a:p>
          <a:p>
            <a:pPr marL="0" indent="0" algn="just">
              <a:buNone/>
            </a:pPr>
            <a:endParaRPr lang="es-CR" dirty="0"/>
          </a:p>
          <a:p>
            <a:pPr marL="0" indent="0" algn="just">
              <a:buNone/>
            </a:pPr>
            <a:r>
              <a:rPr lang="es-ES_tradnl" dirty="0"/>
              <a:t>El arbitraje es un mecanismo utilizado para la resolución de disputas o controversias mercantiles, alternativo al proceso judicial y elegido por </a:t>
            </a:r>
            <a:r>
              <a:rPr lang="es-ES_tradnl" dirty="0">
                <a:solidFill>
                  <a:schemeClr val="accent4"/>
                </a:solidFill>
              </a:rPr>
              <a:t>voluntad</a:t>
            </a:r>
            <a:r>
              <a:rPr lang="es-ES_tradnl" dirty="0"/>
              <a:t> de las partes (empresas que mantienen una relación contractual y entre las que surge el conflicto comercial). </a:t>
            </a:r>
          </a:p>
          <a:p>
            <a:pPr marL="0" indent="0" algn="just">
              <a:buNone/>
            </a:pPr>
            <a:endParaRPr lang="es-ES_tradnl" dirty="0"/>
          </a:p>
          <a:p>
            <a:pPr marL="0" indent="0" algn="just">
              <a:buNone/>
            </a:pPr>
            <a:r>
              <a:rPr lang="es-ES_tradnl" dirty="0"/>
              <a:t>Por tanto, el sometimiento al arbitraje es siempre </a:t>
            </a:r>
            <a:r>
              <a:rPr lang="es-ES_tradnl" dirty="0">
                <a:solidFill>
                  <a:schemeClr val="accent4"/>
                </a:solidFill>
              </a:rPr>
              <a:t>voluntario</a:t>
            </a:r>
            <a:r>
              <a:rPr lang="es-ES_tradnl" dirty="0"/>
              <a:t> y responde a un </a:t>
            </a:r>
            <a:r>
              <a:rPr lang="es-ES_tradnl" dirty="0">
                <a:solidFill>
                  <a:schemeClr val="accent4"/>
                </a:solidFill>
              </a:rPr>
              <a:t>acuerdo </a:t>
            </a:r>
            <a:r>
              <a:rPr lang="es-ES_tradnl" dirty="0"/>
              <a:t>entre las partes, quienes elegirán </a:t>
            </a:r>
            <a:r>
              <a:rPr lang="es-ES_tradnl" dirty="0">
                <a:solidFill>
                  <a:schemeClr val="accent4"/>
                </a:solidFill>
              </a:rPr>
              <a:t>el / los árbitros, el idioma, el lugar y la ley</a:t>
            </a:r>
            <a:r>
              <a:rPr lang="es-ES_tradnl" dirty="0"/>
              <a:t>. Es el árbitro (pueden ser varios) el encargado de buscar solución al conflicto.</a:t>
            </a:r>
            <a:endParaRPr lang="es-CR" dirty="0"/>
          </a:p>
          <a:p>
            <a:pPr marL="0" indent="0" algn="just">
              <a:buNone/>
            </a:pPr>
            <a:endParaRPr lang="es-ES_tradnl" dirty="0"/>
          </a:p>
          <a:p>
            <a:pPr marL="0" indent="0" algn="just">
              <a:buNone/>
            </a:pPr>
            <a:endParaRPr lang="es-CR" dirty="0"/>
          </a:p>
          <a:p>
            <a:pPr marL="0" indent="0">
              <a:buNone/>
            </a:pPr>
            <a:endParaRPr lang="en-US" sz="2000" dirty="0"/>
          </a:p>
        </p:txBody>
      </p:sp>
    </p:spTree>
    <p:extLst>
      <p:ext uri="{BB962C8B-B14F-4D97-AF65-F5344CB8AC3E}">
        <p14:creationId xmlns:p14="http://schemas.microsoft.com/office/powerpoint/2010/main" val="1343291318"/>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136CCE9-B508-E045-8658-135BCD6EFD4C}"/>
              </a:ext>
            </a:extLst>
          </p:cNvPr>
          <p:cNvSpPr>
            <a:spLocks noGrp="1"/>
          </p:cNvSpPr>
          <p:nvPr>
            <p:ph type="title"/>
          </p:nvPr>
        </p:nvSpPr>
        <p:spPr/>
        <p:txBody>
          <a:bodyPr/>
          <a:lstStyle/>
          <a:p>
            <a:r>
              <a:rPr lang="es-ES_tradnl" dirty="0"/>
              <a:t>Laudo</a:t>
            </a:r>
          </a:p>
        </p:txBody>
      </p:sp>
      <p:sp>
        <p:nvSpPr>
          <p:cNvPr id="3" name="Marcador de contenido 2">
            <a:extLst>
              <a:ext uri="{FF2B5EF4-FFF2-40B4-BE49-F238E27FC236}">
                <a16:creationId xmlns:a16="http://schemas.microsoft.com/office/drawing/2014/main" id="{44248C88-A80C-6348-ABE0-F9BB72B015C6}"/>
              </a:ext>
            </a:extLst>
          </p:cNvPr>
          <p:cNvSpPr>
            <a:spLocks noGrp="1"/>
          </p:cNvSpPr>
          <p:nvPr>
            <p:ph sz="half" idx="1"/>
          </p:nvPr>
        </p:nvSpPr>
        <p:spPr/>
        <p:txBody>
          <a:bodyPr/>
          <a:lstStyle/>
          <a:p>
            <a:pPr marL="0" indent="0" algn="just">
              <a:buNone/>
            </a:pPr>
            <a:r>
              <a:rPr lang="es-ES_tradnl" b="1" u="sng" dirty="0"/>
              <a:t>Artículo 33</a:t>
            </a:r>
          </a:p>
          <a:p>
            <a:pPr marL="0" indent="0" algn="just">
              <a:buNone/>
            </a:pPr>
            <a:endParaRPr lang="es-ES_tradnl" dirty="0"/>
          </a:p>
          <a:p>
            <a:pPr marL="0" indent="0" algn="just">
              <a:buNone/>
            </a:pPr>
            <a:r>
              <a:rPr lang="es-CR" dirty="0"/>
              <a:t>Cuando haya más de un árbitro, todo laudo u otra decisión del tribunal arbitral se dictará por </a:t>
            </a:r>
            <a:r>
              <a:rPr lang="es-CR" dirty="0">
                <a:solidFill>
                  <a:schemeClr val="accent1"/>
                </a:solidFill>
              </a:rPr>
              <a:t>mayoría de votos</a:t>
            </a:r>
            <a:r>
              <a:rPr lang="es-CR" dirty="0"/>
              <a:t> de los árbitros.</a:t>
            </a:r>
          </a:p>
          <a:p>
            <a:pPr marL="0" indent="0" algn="just">
              <a:buNone/>
            </a:pPr>
            <a:r>
              <a:rPr lang="es-CR" dirty="0"/>
              <a:t>En lo que se refiere a cuestiones de procedimiento, si no hubiera mayoría, o si el tribunal arbitral hubiese autorizado al árbitro presidente a hacerlo, este podrá </a:t>
            </a:r>
            <a:r>
              <a:rPr lang="es-CR" dirty="0">
                <a:solidFill>
                  <a:schemeClr val="accent1"/>
                </a:solidFill>
              </a:rPr>
              <a:t>decidir por sí solo</a:t>
            </a:r>
            <a:r>
              <a:rPr lang="es-CR" dirty="0"/>
              <a:t>, a reserva de una eventual revisión por el tribunal arbitral.</a:t>
            </a:r>
          </a:p>
          <a:p>
            <a:pPr marL="0" indent="0" algn="just">
              <a:buNone/>
            </a:pPr>
            <a:endParaRPr lang="es-CR" dirty="0"/>
          </a:p>
          <a:p>
            <a:pPr marL="0" indent="0" algn="just">
              <a:buNone/>
            </a:pPr>
            <a:endParaRPr lang="es-ES_tradnl" dirty="0"/>
          </a:p>
        </p:txBody>
      </p:sp>
    </p:spTree>
    <p:extLst>
      <p:ext uri="{BB962C8B-B14F-4D97-AF65-F5344CB8AC3E}">
        <p14:creationId xmlns:p14="http://schemas.microsoft.com/office/powerpoint/2010/main" val="780610602"/>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7BE5D5C-13DE-9C4C-B8BD-7324CA3AD888}"/>
              </a:ext>
            </a:extLst>
          </p:cNvPr>
          <p:cNvSpPr>
            <a:spLocks noGrp="1"/>
          </p:cNvSpPr>
          <p:nvPr>
            <p:ph type="title"/>
          </p:nvPr>
        </p:nvSpPr>
        <p:spPr/>
        <p:txBody>
          <a:bodyPr/>
          <a:lstStyle/>
          <a:p>
            <a:r>
              <a:rPr lang="es-ES_tradnl" dirty="0"/>
              <a:t>Laudo</a:t>
            </a:r>
          </a:p>
        </p:txBody>
      </p:sp>
      <p:sp>
        <p:nvSpPr>
          <p:cNvPr id="3" name="Marcador de contenido 2">
            <a:extLst>
              <a:ext uri="{FF2B5EF4-FFF2-40B4-BE49-F238E27FC236}">
                <a16:creationId xmlns:a16="http://schemas.microsoft.com/office/drawing/2014/main" id="{FAB15B14-16DF-E64D-BC61-75A20D1294A2}"/>
              </a:ext>
            </a:extLst>
          </p:cNvPr>
          <p:cNvSpPr>
            <a:spLocks noGrp="1"/>
          </p:cNvSpPr>
          <p:nvPr>
            <p:ph sz="half" idx="1"/>
          </p:nvPr>
        </p:nvSpPr>
        <p:spPr>
          <a:xfrm>
            <a:off x="838200" y="1469572"/>
            <a:ext cx="10515600" cy="4838020"/>
          </a:xfrm>
        </p:spPr>
        <p:txBody>
          <a:bodyPr>
            <a:normAutofit fontScale="70000" lnSpcReduction="20000"/>
          </a:bodyPr>
          <a:lstStyle/>
          <a:p>
            <a:pPr marL="0" indent="0" algn="just">
              <a:buNone/>
            </a:pPr>
            <a:r>
              <a:rPr lang="es-ES_tradnl" b="1" u="sng" dirty="0"/>
              <a:t>Artículo 34: Formalidades y Efectos del Laudo</a:t>
            </a:r>
          </a:p>
          <a:p>
            <a:pPr marL="0" indent="0" algn="just">
              <a:buNone/>
            </a:pPr>
            <a:endParaRPr lang="es-ES_tradnl" b="1" u="sng" dirty="0"/>
          </a:p>
          <a:p>
            <a:pPr marL="514350" lvl="0" indent="-514350" algn="just">
              <a:buFont typeface="+mj-lt"/>
              <a:buAutoNum type="alphaLcParenR"/>
            </a:pPr>
            <a:r>
              <a:rPr lang="es-CR" dirty="0"/>
              <a:t>El tribunal arbitral podrá dictar laudos </a:t>
            </a:r>
            <a:r>
              <a:rPr lang="es-CR" dirty="0">
                <a:solidFill>
                  <a:schemeClr val="accent1"/>
                </a:solidFill>
              </a:rPr>
              <a:t>separados</a:t>
            </a:r>
            <a:r>
              <a:rPr lang="es-CR" dirty="0"/>
              <a:t> sobre diferentes materias en diferentes etapas procedimentales.</a:t>
            </a:r>
          </a:p>
          <a:p>
            <a:pPr marL="514350" lvl="0" indent="-514350" algn="just">
              <a:buFont typeface="+mj-lt"/>
              <a:buAutoNum type="alphaLcParenR"/>
            </a:pPr>
            <a:r>
              <a:rPr lang="es-CR" dirty="0"/>
              <a:t>Todos los laudos se dictarán por </a:t>
            </a:r>
            <a:r>
              <a:rPr lang="es-CR" dirty="0">
                <a:solidFill>
                  <a:schemeClr val="accent1"/>
                </a:solidFill>
              </a:rPr>
              <a:t>escrito</a:t>
            </a:r>
            <a:r>
              <a:rPr lang="es-CR" dirty="0"/>
              <a:t> y serán </a:t>
            </a:r>
            <a:r>
              <a:rPr lang="es-CR" dirty="0">
                <a:solidFill>
                  <a:schemeClr val="accent1"/>
                </a:solidFill>
              </a:rPr>
              <a:t>definitivos y obligatorios </a:t>
            </a:r>
            <a:r>
              <a:rPr lang="es-CR" dirty="0"/>
              <a:t>para las partes. Las partes se comprometen a cumplir el laudo sin demora.</a:t>
            </a:r>
          </a:p>
          <a:p>
            <a:pPr marL="514350" lvl="0" indent="-514350" algn="just">
              <a:buFont typeface="+mj-lt"/>
              <a:buAutoNum type="alphaLcParenR"/>
            </a:pPr>
            <a:r>
              <a:rPr lang="es-CR" dirty="0"/>
              <a:t>El tribunal arbitral expondrá las razones en las que se base el laudo, a menos que las partes hayan convenido en que no se dé ninguna razón.</a:t>
            </a:r>
          </a:p>
          <a:p>
            <a:pPr marL="514350" lvl="0" indent="-514350" algn="just">
              <a:buFont typeface="+mj-lt"/>
              <a:buAutoNum type="alphaLcParenR"/>
            </a:pPr>
            <a:r>
              <a:rPr lang="es-CR" dirty="0"/>
              <a:t>El laudo será </a:t>
            </a:r>
            <a:r>
              <a:rPr lang="es-CR" dirty="0">
                <a:solidFill>
                  <a:schemeClr val="accent1"/>
                </a:solidFill>
              </a:rPr>
              <a:t>firmado por los árbitros y contendrá la fecha </a:t>
            </a:r>
            <a:r>
              <a:rPr lang="es-CR" dirty="0"/>
              <a:t>en que se dictó e indicará el lugar del arbitraje. Cuando haya más de un árbitro y alguno de ellos no firme, se indicará en el laudo el motivo de la ausencia de la firma.</a:t>
            </a:r>
          </a:p>
          <a:p>
            <a:pPr marL="514350" lvl="0" indent="-514350" algn="just">
              <a:buFont typeface="+mj-lt"/>
              <a:buAutoNum type="alphaLcParenR"/>
            </a:pPr>
            <a:r>
              <a:rPr lang="es-CR" dirty="0"/>
              <a:t>Podrá hacerse </a:t>
            </a:r>
            <a:r>
              <a:rPr lang="es-CR" dirty="0">
                <a:solidFill>
                  <a:schemeClr val="accent1"/>
                </a:solidFill>
              </a:rPr>
              <a:t>público</a:t>
            </a:r>
            <a:r>
              <a:rPr lang="es-CR" dirty="0"/>
              <a:t> el laudo con el </a:t>
            </a:r>
            <a:r>
              <a:rPr lang="es-CR" dirty="0">
                <a:solidFill>
                  <a:schemeClr val="accent1"/>
                </a:solidFill>
              </a:rPr>
              <a:t>consentimiento</a:t>
            </a:r>
            <a:r>
              <a:rPr lang="es-CR" dirty="0"/>
              <a:t> de las partes o cuando una parte tenga la </a:t>
            </a:r>
            <a:r>
              <a:rPr lang="es-CR" dirty="0">
                <a:solidFill>
                  <a:schemeClr val="accent1"/>
                </a:solidFill>
              </a:rPr>
              <a:t>obligación jurídica </a:t>
            </a:r>
            <a:r>
              <a:rPr lang="es-CR" dirty="0"/>
              <a:t>de darlo a conocer para proteger o ejercer un derecho, y en la medida en que así sea, o con motivo de un procedimiento legal ante un tribunal u otra autoridad competente.</a:t>
            </a:r>
          </a:p>
          <a:p>
            <a:pPr marL="514350" lvl="0" indent="-514350" algn="just">
              <a:buFont typeface="+mj-lt"/>
              <a:buAutoNum type="alphaLcParenR"/>
            </a:pPr>
            <a:r>
              <a:rPr lang="es-CR" dirty="0"/>
              <a:t>El tribunal arbitral hará llegar a las partes </a:t>
            </a:r>
            <a:r>
              <a:rPr lang="es-CR" dirty="0">
                <a:solidFill>
                  <a:schemeClr val="accent1"/>
                </a:solidFill>
              </a:rPr>
              <a:t>copias</a:t>
            </a:r>
            <a:r>
              <a:rPr lang="es-CR" dirty="0"/>
              <a:t> del laudo firmado por los árbitros.</a:t>
            </a:r>
          </a:p>
          <a:p>
            <a:pPr marL="0" indent="0" algn="just">
              <a:buNone/>
            </a:pPr>
            <a:endParaRPr lang="es-ES_tradnl" dirty="0"/>
          </a:p>
        </p:txBody>
      </p:sp>
    </p:spTree>
    <p:extLst>
      <p:ext uri="{BB962C8B-B14F-4D97-AF65-F5344CB8AC3E}">
        <p14:creationId xmlns:p14="http://schemas.microsoft.com/office/powerpoint/2010/main" val="3755734175"/>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CE7304C-C9D4-2B41-9674-FB134D0DE4A3}"/>
              </a:ext>
            </a:extLst>
          </p:cNvPr>
          <p:cNvSpPr>
            <a:spLocks noGrp="1"/>
          </p:cNvSpPr>
          <p:nvPr>
            <p:ph type="title"/>
          </p:nvPr>
        </p:nvSpPr>
        <p:spPr/>
        <p:txBody>
          <a:bodyPr/>
          <a:lstStyle/>
          <a:p>
            <a:r>
              <a:rPr lang="es-ES_tradnl" dirty="0"/>
              <a:t>Modelo de Cláusula Compromisoria</a:t>
            </a:r>
          </a:p>
        </p:txBody>
      </p:sp>
      <p:sp>
        <p:nvSpPr>
          <p:cNvPr id="3" name="Marcador de contenido 2">
            <a:extLst>
              <a:ext uri="{FF2B5EF4-FFF2-40B4-BE49-F238E27FC236}">
                <a16:creationId xmlns:a16="http://schemas.microsoft.com/office/drawing/2014/main" id="{8365D2E9-7F12-6143-A593-CCA8255E5153}"/>
              </a:ext>
            </a:extLst>
          </p:cNvPr>
          <p:cNvSpPr>
            <a:spLocks noGrp="1"/>
          </p:cNvSpPr>
          <p:nvPr>
            <p:ph sz="half" idx="1"/>
          </p:nvPr>
        </p:nvSpPr>
        <p:spPr/>
        <p:txBody>
          <a:bodyPr>
            <a:normAutofit fontScale="92500" lnSpcReduction="20000"/>
          </a:bodyPr>
          <a:lstStyle/>
          <a:p>
            <a:pPr marL="0" indent="0" algn="just">
              <a:buNone/>
            </a:pPr>
            <a:r>
              <a:rPr lang="es-CR" dirty="0"/>
              <a:t>Todo litigio, controversia o reclamación resultante de este contrato o relativo a este contrato, su incumplimiento, resolución o nulidad, se resolverá mediante arbitraje de conformidad con el Reglamento de Arbitraje de la CNUDMI.</a:t>
            </a:r>
          </a:p>
          <a:p>
            <a:pPr marL="0" indent="0" algn="just">
              <a:buNone/>
            </a:pPr>
            <a:endParaRPr lang="es-CR" i="1" dirty="0"/>
          </a:p>
          <a:p>
            <a:pPr marL="0" indent="0" algn="just">
              <a:buNone/>
            </a:pPr>
            <a:r>
              <a:rPr lang="es-CR" sz="2600" i="1" dirty="0"/>
              <a:t>Nota. Las partes deberían considerar agregar lo siguiente: </a:t>
            </a:r>
          </a:p>
          <a:p>
            <a:pPr marL="0" indent="0" algn="just">
              <a:buNone/>
            </a:pPr>
            <a:endParaRPr lang="es-CR" dirty="0"/>
          </a:p>
          <a:p>
            <a:pPr marL="514350" indent="-514350" algn="just">
              <a:buAutoNum type="alphaLcParenR"/>
            </a:pPr>
            <a:r>
              <a:rPr lang="es-CR" dirty="0"/>
              <a:t>La autoridad nominadora será ... [nombre de la institución o persona];</a:t>
            </a:r>
          </a:p>
          <a:p>
            <a:pPr marL="514350" indent="-514350" algn="just">
              <a:buAutoNum type="alphaLcParenR"/>
            </a:pPr>
            <a:r>
              <a:rPr lang="es-CR" dirty="0"/>
              <a:t>El número de árbitros será de ... [uno o tres];</a:t>
            </a:r>
          </a:p>
          <a:p>
            <a:pPr marL="514350" indent="-514350" algn="just">
              <a:buAutoNum type="alphaLcParenR"/>
            </a:pPr>
            <a:r>
              <a:rPr lang="es-CR" dirty="0"/>
              <a:t>El lugar del arbitraje será ... [ciudad y país];</a:t>
            </a:r>
          </a:p>
          <a:p>
            <a:pPr marL="514350" indent="-514350" algn="just">
              <a:buAutoNum type="alphaLcParenR"/>
            </a:pPr>
            <a:r>
              <a:rPr lang="es-CR" dirty="0"/>
              <a:t>El idioma que se utilizará en el procedimiento arbitral será ... .</a:t>
            </a:r>
          </a:p>
          <a:p>
            <a:pPr marL="0" indent="0" algn="just">
              <a:buNone/>
            </a:pPr>
            <a:endParaRPr lang="es-ES_tradnl" dirty="0"/>
          </a:p>
        </p:txBody>
      </p:sp>
    </p:spTree>
    <p:extLst>
      <p:ext uri="{BB962C8B-B14F-4D97-AF65-F5344CB8AC3E}">
        <p14:creationId xmlns:p14="http://schemas.microsoft.com/office/powerpoint/2010/main" val="2900883259"/>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ítulo 2">
            <a:extLst>
              <a:ext uri="{FF2B5EF4-FFF2-40B4-BE49-F238E27FC236}">
                <a16:creationId xmlns:a16="http://schemas.microsoft.com/office/drawing/2014/main" id="{3941572B-E35F-B645-A2A0-F347FF6B4803}"/>
              </a:ext>
            </a:extLst>
          </p:cNvPr>
          <p:cNvSpPr>
            <a:spLocks noGrp="1"/>
          </p:cNvSpPr>
          <p:nvPr>
            <p:ph type="ctrTitle"/>
          </p:nvPr>
        </p:nvSpPr>
        <p:spPr>
          <a:xfrm>
            <a:off x="550481" y="2437872"/>
            <a:ext cx="11091037" cy="2387600"/>
          </a:xfrm>
        </p:spPr>
        <p:txBody>
          <a:bodyPr>
            <a:normAutofit/>
          </a:bodyPr>
          <a:lstStyle/>
          <a:p>
            <a:pPr algn="just"/>
            <a:r>
              <a:rPr lang="es-ES" dirty="0"/>
              <a:t>Corte Internacional de Arbitraje de la CCI</a:t>
            </a:r>
            <a:endParaRPr lang="es-ES_tradnl" dirty="0"/>
          </a:p>
        </p:txBody>
      </p:sp>
    </p:spTree>
    <p:extLst>
      <p:ext uri="{BB962C8B-B14F-4D97-AF65-F5344CB8AC3E}">
        <p14:creationId xmlns:p14="http://schemas.microsoft.com/office/powerpoint/2010/main" val="159090403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6D5591D-9A46-E64F-8F21-FA91794B5003}"/>
              </a:ext>
            </a:extLst>
          </p:cNvPr>
          <p:cNvSpPr>
            <a:spLocks noGrp="1"/>
          </p:cNvSpPr>
          <p:nvPr>
            <p:ph type="title"/>
          </p:nvPr>
        </p:nvSpPr>
        <p:spPr/>
        <p:txBody>
          <a:bodyPr/>
          <a:lstStyle/>
          <a:p>
            <a:r>
              <a:rPr lang="es-ES_tradnl" dirty="0"/>
              <a:t>Generalidades </a:t>
            </a:r>
          </a:p>
        </p:txBody>
      </p:sp>
      <p:sp>
        <p:nvSpPr>
          <p:cNvPr id="3" name="Marcador de contenido 2">
            <a:extLst>
              <a:ext uri="{FF2B5EF4-FFF2-40B4-BE49-F238E27FC236}">
                <a16:creationId xmlns:a16="http://schemas.microsoft.com/office/drawing/2014/main" id="{3234AD58-311A-4348-AD5C-B8A6B8CED7AA}"/>
              </a:ext>
            </a:extLst>
          </p:cNvPr>
          <p:cNvSpPr>
            <a:spLocks noGrp="1"/>
          </p:cNvSpPr>
          <p:nvPr>
            <p:ph sz="half" idx="1"/>
          </p:nvPr>
        </p:nvSpPr>
        <p:spPr/>
        <p:txBody>
          <a:bodyPr>
            <a:normAutofit fontScale="92500" lnSpcReduction="20000"/>
          </a:bodyPr>
          <a:lstStyle/>
          <a:p>
            <a:pPr marL="0" indent="0" algn="just">
              <a:buNone/>
            </a:pPr>
            <a:r>
              <a:rPr lang="es-ES_tradnl" dirty="0"/>
              <a:t>La Corte Internacional de Arbitraje de ICC es la institución arbitral de mayor proyección internacional. Trabajando en estrecha colaboración con su secretaría, la Corte administra los </a:t>
            </a:r>
            <a:r>
              <a:rPr lang="es-ES_tradnl" dirty="0">
                <a:solidFill>
                  <a:srgbClr val="891C6C"/>
                </a:solidFill>
              </a:rPr>
              <a:t>arbitrajes ICC</a:t>
            </a:r>
            <a:r>
              <a:rPr lang="es-ES_tradnl" dirty="0"/>
              <a:t>, garantizando el buen desarrollo de los casos y asegurándose de que los laudos arbitrales de la ICC sean susceptibles de ejecución. </a:t>
            </a:r>
          </a:p>
          <a:p>
            <a:pPr marL="0" indent="0" algn="just">
              <a:buNone/>
            </a:pPr>
            <a:endParaRPr lang="es-CR" dirty="0"/>
          </a:p>
          <a:p>
            <a:pPr marL="0" indent="0" algn="just">
              <a:buNone/>
            </a:pPr>
            <a:r>
              <a:rPr lang="es-ES_tradnl" dirty="0"/>
              <a:t>Desde su creación en 1923, la Corte Internacional de Arbitraje ha sido pionera en fomentar el arbitraje como método preferido para </a:t>
            </a:r>
            <a:r>
              <a:rPr lang="es-ES_tradnl" dirty="0">
                <a:solidFill>
                  <a:srgbClr val="891C6C"/>
                </a:solidFill>
              </a:rPr>
              <a:t>resolver las controversias transfronterizas</a:t>
            </a:r>
            <a:r>
              <a:rPr lang="es-ES_tradnl" dirty="0"/>
              <a:t>. Por ello, la Corte goza de prestigio como institución de primera línea a la hora solucionar conflictos grandes o pequeños, ya sea un sencillo contrato de venta, asuntos de propiedad intelectual, empresas conjuntas, acuerdos de adquisición de acciones o proyectos de construcción financiados por el Estado.</a:t>
            </a:r>
            <a:endParaRPr lang="es-CR" dirty="0"/>
          </a:p>
          <a:p>
            <a:pPr marL="0" indent="0" algn="just">
              <a:buNone/>
            </a:pPr>
            <a:endParaRPr lang="es-ES_tradnl" dirty="0"/>
          </a:p>
        </p:txBody>
      </p:sp>
    </p:spTree>
    <p:extLst>
      <p:ext uri="{BB962C8B-B14F-4D97-AF65-F5344CB8AC3E}">
        <p14:creationId xmlns:p14="http://schemas.microsoft.com/office/powerpoint/2010/main" val="313275894"/>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0F9DBC0-4C09-7143-8A7F-65A2717E1F47}"/>
              </a:ext>
            </a:extLst>
          </p:cNvPr>
          <p:cNvSpPr>
            <a:spLocks noGrp="1"/>
          </p:cNvSpPr>
          <p:nvPr>
            <p:ph type="title"/>
          </p:nvPr>
        </p:nvSpPr>
        <p:spPr/>
        <p:txBody>
          <a:bodyPr/>
          <a:lstStyle/>
          <a:p>
            <a:r>
              <a:rPr lang="es-ES_tradnl" dirty="0"/>
              <a:t>Generalidades </a:t>
            </a:r>
          </a:p>
        </p:txBody>
      </p:sp>
      <p:sp>
        <p:nvSpPr>
          <p:cNvPr id="3" name="Marcador de contenido 2">
            <a:extLst>
              <a:ext uri="{FF2B5EF4-FFF2-40B4-BE49-F238E27FC236}">
                <a16:creationId xmlns:a16="http://schemas.microsoft.com/office/drawing/2014/main" id="{F5FAD056-F156-8846-A021-4C2F2E00E103}"/>
              </a:ext>
            </a:extLst>
          </p:cNvPr>
          <p:cNvSpPr>
            <a:spLocks noGrp="1"/>
          </p:cNvSpPr>
          <p:nvPr>
            <p:ph sz="half" idx="1"/>
          </p:nvPr>
        </p:nvSpPr>
        <p:spPr/>
        <p:txBody>
          <a:bodyPr>
            <a:normAutofit fontScale="77500" lnSpcReduction="20000"/>
          </a:bodyPr>
          <a:lstStyle/>
          <a:p>
            <a:pPr marL="0" indent="0" algn="just">
              <a:buNone/>
            </a:pPr>
            <a:r>
              <a:rPr lang="es-CR" dirty="0"/>
              <a:t>La Corte Internacional de Arbitraje, </a:t>
            </a:r>
            <a:r>
              <a:rPr lang="es-CR" dirty="0" err="1"/>
              <a:t>comúnmente</a:t>
            </a:r>
            <a:r>
              <a:rPr lang="es-CR" dirty="0"/>
              <a:t> conocida como “la Corte”, cuenta con </a:t>
            </a:r>
            <a:r>
              <a:rPr lang="es-CR" dirty="0" err="1"/>
              <a:t>más</a:t>
            </a:r>
            <a:r>
              <a:rPr lang="es-CR" dirty="0"/>
              <a:t> de 100 miembros procedentes de numerosos </a:t>
            </a:r>
            <a:r>
              <a:rPr lang="es-CR" dirty="0" err="1"/>
              <a:t>países</a:t>
            </a:r>
            <a:r>
              <a:rPr lang="es-CR" dirty="0"/>
              <a:t> y con bagajes profesionales, </a:t>
            </a:r>
            <a:r>
              <a:rPr lang="es-CR" dirty="0" err="1"/>
              <a:t>jurídicos</a:t>
            </a:r>
            <a:r>
              <a:rPr lang="es-CR" dirty="0"/>
              <a:t> y culturales diversos. </a:t>
            </a:r>
          </a:p>
          <a:p>
            <a:pPr marL="0" indent="0" algn="just">
              <a:buNone/>
            </a:pPr>
            <a:endParaRPr lang="es-CR" dirty="0"/>
          </a:p>
          <a:p>
            <a:pPr marL="0" indent="0" algn="just">
              <a:buNone/>
            </a:pPr>
            <a:r>
              <a:rPr lang="es-CR" dirty="0"/>
              <a:t>Para garantizar el buen desarrollo de los casos, la Corte cumple las siguientes responsabilidades:</a:t>
            </a:r>
          </a:p>
          <a:p>
            <a:pPr lvl="0" algn="just"/>
            <a:r>
              <a:rPr lang="es-CR" dirty="0">
                <a:solidFill>
                  <a:srgbClr val="891C6C"/>
                </a:solidFill>
              </a:rPr>
              <a:t>Confirmar, nombrar y reemplazar a los árbitros</a:t>
            </a:r>
            <a:r>
              <a:rPr lang="es-CR" dirty="0"/>
              <a:t>; así como decidir sobre cualquier solicitud de recusación contra ellos</a:t>
            </a:r>
          </a:p>
          <a:p>
            <a:pPr lvl="0" algn="just"/>
            <a:r>
              <a:rPr lang="es-CR" dirty="0">
                <a:solidFill>
                  <a:srgbClr val="891C6C"/>
                </a:solidFill>
              </a:rPr>
              <a:t>Supervisar el proceso arbitral</a:t>
            </a:r>
            <a:r>
              <a:rPr lang="es-CR" dirty="0"/>
              <a:t> para asegurarse de que éste se lleva a cabo correctamente y con la diligencia y eficacia requeridas</a:t>
            </a:r>
          </a:p>
          <a:p>
            <a:pPr lvl="0" algn="just"/>
            <a:r>
              <a:rPr lang="es-CR" dirty="0">
                <a:solidFill>
                  <a:srgbClr val="891C6C"/>
                </a:solidFill>
              </a:rPr>
              <a:t>Examinar y aprobar los laudos arbitrales</a:t>
            </a:r>
            <a:r>
              <a:rPr lang="es-CR" dirty="0"/>
              <a:t>, sobre todo para garantizar su calidad y su aplicabilidad</a:t>
            </a:r>
          </a:p>
          <a:p>
            <a:pPr lvl="0" algn="just"/>
            <a:r>
              <a:rPr lang="es-CR" dirty="0">
                <a:solidFill>
                  <a:srgbClr val="891C6C"/>
                </a:solidFill>
              </a:rPr>
              <a:t>Fijar, gestionar </a:t>
            </a:r>
            <a:r>
              <a:rPr lang="es-CR" dirty="0"/>
              <a:t>y, de ser necesario, </a:t>
            </a:r>
            <a:r>
              <a:rPr lang="es-CR" dirty="0">
                <a:solidFill>
                  <a:srgbClr val="891C6C"/>
                </a:solidFill>
              </a:rPr>
              <a:t>ajustar</a:t>
            </a:r>
            <a:r>
              <a:rPr lang="es-CR" dirty="0"/>
              <a:t> los honorarios y las provisiones</a:t>
            </a:r>
          </a:p>
          <a:p>
            <a:pPr lvl="0" algn="just"/>
            <a:r>
              <a:rPr lang="es-CR" dirty="0">
                <a:solidFill>
                  <a:srgbClr val="891C6C"/>
                </a:solidFill>
              </a:rPr>
              <a:t>Supervisar los procedimientos de emergencia </a:t>
            </a:r>
            <a:r>
              <a:rPr lang="es-CR" dirty="0"/>
              <a:t>antes del inicio del arbitraje.</a:t>
            </a:r>
          </a:p>
        </p:txBody>
      </p:sp>
    </p:spTree>
    <p:extLst>
      <p:ext uri="{BB962C8B-B14F-4D97-AF65-F5344CB8AC3E}">
        <p14:creationId xmlns:p14="http://schemas.microsoft.com/office/powerpoint/2010/main" val="410813919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ECA775D-FF9F-3040-8AE0-AC7747A8F0D1}"/>
              </a:ext>
            </a:extLst>
          </p:cNvPr>
          <p:cNvSpPr>
            <a:spLocks noGrp="1"/>
          </p:cNvSpPr>
          <p:nvPr>
            <p:ph type="title"/>
          </p:nvPr>
        </p:nvSpPr>
        <p:spPr/>
        <p:txBody>
          <a:bodyPr/>
          <a:lstStyle/>
          <a:p>
            <a:r>
              <a:rPr lang="es-ES_tradnl" dirty="0"/>
              <a:t>Funciones</a:t>
            </a:r>
          </a:p>
        </p:txBody>
      </p:sp>
      <p:sp>
        <p:nvSpPr>
          <p:cNvPr id="3" name="Marcador de contenido 2">
            <a:extLst>
              <a:ext uri="{FF2B5EF4-FFF2-40B4-BE49-F238E27FC236}">
                <a16:creationId xmlns:a16="http://schemas.microsoft.com/office/drawing/2014/main" id="{CFD2EC6E-D368-E142-9971-B2CC6A453BA4}"/>
              </a:ext>
            </a:extLst>
          </p:cNvPr>
          <p:cNvSpPr>
            <a:spLocks noGrp="1"/>
          </p:cNvSpPr>
          <p:nvPr>
            <p:ph sz="half" idx="1"/>
          </p:nvPr>
        </p:nvSpPr>
        <p:spPr/>
        <p:txBody>
          <a:bodyPr>
            <a:normAutofit fontScale="85000" lnSpcReduction="10000"/>
          </a:bodyPr>
          <a:lstStyle/>
          <a:p>
            <a:pPr marL="0" indent="0" algn="just">
              <a:buNone/>
            </a:pPr>
            <a:r>
              <a:rPr lang="es-CR" dirty="0"/>
              <a:t>La Corte Internacional de Arbitraje de la </a:t>
            </a:r>
            <a:r>
              <a:rPr lang="es-CR" dirty="0" err="1"/>
              <a:t>Cámara</a:t>
            </a:r>
            <a:r>
              <a:rPr lang="es-CR" dirty="0"/>
              <a:t> de Comercio Internacional (la “Corte”) tiene la </a:t>
            </a:r>
            <a:r>
              <a:rPr lang="es-CR" dirty="0" err="1"/>
              <a:t>función</a:t>
            </a:r>
            <a:r>
              <a:rPr lang="es-CR" dirty="0"/>
              <a:t> de </a:t>
            </a:r>
            <a:r>
              <a:rPr lang="es-CR" dirty="0">
                <a:solidFill>
                  <a:srgbClr val="891C6C"/>
                </a:solidFill>
              </a:rPr>
              <a:t>asegurar la </a:t>
            </a:r>
            <a:r>
              <a:rPr lang="es-CR" dirty="0" err="1">
                <a:solidFill>
                  <a:srgbClr val="891C6C"/>
                </a:solidFill>
              </a:rPr>
              <a:t>aplicación</a:t>
            </a:r>
            <a:r>
              <a:rPr lang="es-CR" dirty="0">
                <a:solidFill>
                  <a:srgbClr val="891C6C"/>
                </a:solidFill>
              </a:rPr>
              <a:t> del Reglamento</a:t>
            </a:r>
            <a:r>
              <a:rPr lang="es-CR" dirty="0"/>
              <a:t> de Arbitraje de la </a:t>
            </a:r>
            <a:r>
              <a:rPr lang="es-CR" dirty="0" err="1"/>
              <a:t>Cámara</a:t>
            </a:r>
            <a:r>
              <a:rPr lang="es-CR" dirty="0"/>
              <a:t> de Comercio Internacional, y dispone para ello de todos los poderes necesarios. </a:t>
            </a:r>
          </a:p>
          <a:p>
            <a:pPr marL="0" indent="0" algn="just">
              <a:buNone/>
            </a:pPr>
            <a:r>
              <a:rPr lang="es-CR" dirty="0"/>
              <a:t>Como </a:t>
            </a:r>
            <a:r>
              <a:rPr lang="es-CR" dirty="0" err="1">
                <a:solidFill>
                  <a:srgbClr val="891C6C"/>
                </a:solidFill>
              </a:rPr>
              <a:t>órgano</a:t>
            </a:r>
            <a:r>
              <a:rPr lang="es-CR" dirty="0">
                <a:solidFill>
                  <a:srgbClr val="891C6C"/>
                </a:solidFill>
              </a:rPr>
              <a:t> </a:t>
            </a:r>
            <a:r>
              <a:rPr lang="es-CR" dirty="0" err="1">
                <a:solidFill>
                  <a:srgbClr val="891C6C"/>
                </a:solidFill>
              </a:rPr>
              <a:t>autónomo</a:t>
            </a:r>
            <a:r>
              <a:rPr lang="es-CR" dirty="0"/>
              <a:t>, la Corte ejerce estas funciones con total independencia de la CCI y sus otros </a:t>
            </a:r>
            <a:r>
              <a:rPr lang="es-CR" dirty="0" err="1"/>
              <a:t>órganos</a:t>
            </a:r>
            <a:r>
              <a:rPr lang="es-CR" dirty="0"/>
              <a:t>. Sus miembros son </a:t>
            </a:r>
            <a:r>
              <a:rPr lang="es-CR" dirty="0">
                <a:solidFill>
                  <a:srgbClr val="891C6C"/>
                </a:solidFill>
              </a:rPr>
              <a:t>independientes</a:t>
            </a:r>
            <a:r>
              <a:rPr lang="es-CR" dirty="0"/>
              <a:t> de los Comités Nacionales y Grupos de la CCI.</a:t>
            </a:r>
          </a:p>
          <a:p>
            <a:pPr marL="0" indent="0" algn="just">
              <a:buNone/>
            </a:pPr>
            <a:r>
              <a:rPr lang="es-CR" dirty="0"/>
              <a:t> </a:t>
            </a:r>
          </a:p>
          <a:p>
            <a:pPr marL="0" indent="0" algn="just">
              <a:buNone/>
            </a:pPr>
            <a:r>
              <a:rPr lang="es-CR" dirty="0"/>
              <a:t>La actividad de la Corte es de carácter </a:t>
            </a:r>
            <a:r>
              <a:rPr lang="es-CR" dirty="0">
                <a:solidFill>
                  <a:srgbClr val="891C6C"/>
                </a:solidFill>
              </a:rPr>
              <a:t>confidencial</a:t>
            </a:r>
            <a:r>
              <a:rPr lang="es-CR" dirty="0"/>
              <a:t> el cual debe ser respetado por todos los que participen en ella, a cualquier título. La Corte definirá las condiciones bajo las cuales las personas ajenas a la misma pueden asistir a sus reuniones y a sus Comités y tener acceso a documentos relacionados con las actividades de la Corte y a su Secretaría.</a:t>
            </a:r>
          </a:p>
          <a:p>
            <a:pPr marL="0" indent="0" algn="just">
              <a:buNone/>
            </a:pPr>
            <a:endParaRPr lang="es-ES_tradnl" dirty="0"/>
          </a:p>
        </p:txBody>
      </p:sp>
    </p:spTree>
    <p:extLst>
      <p:ext uri="{BB962C8B-B14F-4D97-AF65-F5344CB8AC3E}">
        <p14:creationId xmlns:p14="http://schemas.microsoft.com/office/powerpoint/2010/main" val="554747591"/>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280E002-5D67-2E4D-B500-A0AAD53FCA90}"/>
              </a:ext>
            </a:extLst>
          </p:cNvPr>
          <p:cNvSpPr>
            <a:spLocks noGrp="1"/>
          </p:cNvSpPr>
          <p:nvPr>
            <p:ph type="title"/>
          </p:nvPr>
        </p:nvSpPr>
        <p:spPr/>
        <p:txBody>
          <a:bodyPr/>
          <a:lstStyle/>
          <a:p>
            <a:r>
              <a:rPr lang="es-ES_tradnl" dirty="0"/>
              <a:t>Funcionamiento</a:t>
            </a:r>
          </a:p>
        </p:txBody>
      </p:sp>
      <p:sp>
        <p:nvSpPr>
          <p:cNvPr id="3" name="Marcador de contenido 2">
            <a:extLst>
              <a:ext uri="{FF2B5EF4-FFF2-40B4-BE49-F238E27FC236}">
                <a16:creationId xmlns:a16="http://schemas.microsoft.com/office/drawing/2014/main" id="{B8541512-68C1-1B44-A921-0B79E550178C}"/>
              </a:ext>
            </a:extLst>
          </p:cNvPr>
          <p:cNvSpPr>
            <a:spLocks noGrp="1"/>
          </p:cNvSpPr>
          <p:nvPr>
            <p:ph sz="half" idx="1"/>
          </p:nvPr>
        </p:nvSpPr>
        <p:spPr/>
        <p:txBody>
          <a:bodyPr>
            <a:normAutofit fontScale="77500" lnSpcReduction="20000"/>
          </a:bodyPr>
          <a:lstStyle/>
          <a:p>
            <a:pPr marL="0" indent="0" algn="just">
              <a:buNone/>
            </a:pPr>
            <a:r>
              <a:rPr lang="es-CR" dirty="0"/>
              <a:t>Una vez constituido, el tribunal arbitral tiene la responsabilidad de pronunciarse sobre el </a:t>
            </a:r>
            <a:r>
              <a:rPr lang="es-CR" dirty="0">
                <a:solidFill>
                  <a:srgbClr val="891C6C"/>
                </a:solidFill>
              </a:rPr>
              <a:t>fondo</a:t>
            </a:r>
            <a:r>
              <a:rPr lang="es-CR" dirty="0"/>
              <a:t> de la controversia. </a:t>
            </a:r>
          </a:p>
          <a:p>
            <a:pPr marL="0" indent="0" algn="just">
              <a:buNone/>
            </a:pPr>
            <a:r>
              <a:rPr lang="es-CR" dirty="0"/>
              <a:t>El papel de la Corte es </a:t>
            </a:r>
            <a:r>
              <a:rPr lang="es-CR" dirty="0">
                <a:solidFill>
                  <a:srgbClr val="891C6C"/>
                </a:solidFill>
              </a:rPr>
              <a:t>supervisar el proceso arbitral de principio a fin </a:t>
            </a:r>
            <a:r>
              <a:rPr lang="es-CR" dirty="0"/>
              <a:t>para asegurarse de que el proceso se desarrolla correctamente y sin contratiempos. Del mismo modo, la Corte debe revisar regularmente el avance de cada caso para verificar el respeto de los plazos establecidos y la conformidad con nuestro reglamento. </a:t>
            </a:r>
          </a:p>
          <a:p>
            <a:pPr marL="0" indent="0" algn="just">
              <a:buNone/>
            </a:pPr>
            <a:r>
              <a:rPr lang="es-CR" dirty="0"/>
              <a:t> </a:t>
            </a:r>
          </a:p>
          <a:p>
            <a:pPr marL="0" indent="0" algn="just">
              <a:buNone/>
            </a:pPr>
            <a:r>
              <a:rPr lang="es-CR" dirty="0"/>
              <a:t>La Corte decide la remuneración de los árbitros basándose en la </a:t>
            </a:r>
            <a:r>
              <a:rPr lang="es-CR" dirty="0">
                <a:solidFill>
                  <a:srgbClr val="891C6C"/>
                </a:solidFill>
              </a:rPr>
              <a:t>cuantía en litigio</a:t>
            </a:r>
            <a:r>
              <a:rPr lang="es-CR" dirty="0"/>
              <a:t>, en la </a:t>
            </a:r>
            <a:r>
              <a:rPr lang="es-CR" dirty="0">
                <a:solidFill>
                  <a:srgbClr val="891C6C"/>
                </a:solidFill>
              </a:rPr>
              <a:t>complejidad del caso </a:t>
            </a:r>
            <a:r>
              <a:rPr lang="es-CR" dirty="0"/>
              <a:t>y en la </a:t>
            </a:r>
            <a:r>
              <a:rPr lang="es-CR" dirty="0">
                <a:solidFill>
                  <a:srgbClr val="891C6C"/>
                </a:solidFill>
              </a:rPr>
              <a:t>actuación y eficacia del árbitro</a:t>
            </a:r>
            <a:r>
              <a:rPr lang="es-CR" dirty="0"/>
              <a:t>. Este método tiene la ventaja de evitar que los procedimientos se prolonguen inútilmente.</a:t>
            </a:r>
          </a:p>
          <a:p>
            <a:pPr marL="0" indent="0" algn="just">
              <a:buNone/>
            </a:pPr>
            <a:r>
              <a:rPr lang="es-CR" dirty="0"/>
              <a:t> </a:t>
            </a:r>
          </a:p>
          <a:p>
            <a:pPr marL="0" indent="0" algn="just">
              <a:buNone/>
            </a:pPr>
            <a:r>
              <a:rPr lang="es-CR" dirty="0"/>
              <a:t>Antes de iniciar el arbitraje, las partes pueden estimar el coste total del procedimiento a </a:t>
            </a:r>
            <a:r>
              <a:rPr lang="es-CR" dirty="0" err="1"/>
              <a:t>través</a:t>
            </a:r>
            <a:r>
              <a:rPr lang="es-CR" dirty="0"/>
              <a:t> de la calculadora de costos del arbitraje en </a:t>
            </a:r>
            <a:r>
              <a:rPr lang="es-CR" dirty="0" err="1"/>
              <a:t>línea</a:t>
            </a:r>
            <a:r>
              <a:rPr lang="es-CR" dirty="0"/>
              <a:t>, que está disponible en el sitio </a:t>
            </a:r>
            <a:r>
              <a:rPr lang="es-CR" dirty="0">
                <a:hlinkClick r:id="rId2"/>
              </a:rPr>
              <a:t>www.iccarbitration.org</a:t>
            </a:r>
            <a:endParaRPr lang="es-CR" dirty="0"/>
          </a:p>
          <a:p>
            <a:pPr marL="0" indent="0" algn="just">
              <a:buNone/>
            </a:pPr>
            <a:endParaRPr lang="es-CR" dirty="0"/>
          </a:p>
          <a:p>
            <a:pPr marL="0" indent="0" algn="just">
              <a:buNone/>
            </a:pPr>
            <a:endParaRPr lang="es-ES_tradnl" dirty="0"/>
          </a:p>
        </p:txBody>
      </p:sp>
    </p:spTree>
    <p:extLst>
      <p:ext uri="{BB962C8B-B14F-4D97-AF65-F5344CB8AC3E}">
        <p14:creationId xmlns:p14="http://schemas.microsoft.com/office/powerpoint/2010/main" val="4035846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D69655C-391D-F34A-BD34-595FA9A52988}"/>
              </a:ext>
            </a:extLst>
          </p:cNvPr>
          <p:cNvSpPr>
            <a:spLocks noGrp="1"/>
          </p:cNvSpPr>
          <p:nvPr>
            <p:ph type="title"/>
          </p:nvPr>
        </p:nvSpPr>
        <p:spPr/>
        <p:txBody>
          <a:bodyPr/>
          <a:lstStyle/>
          <a:p>
            <a:r>
              <a:rPr lang="es-ES_tradnl" dirty="0"/>
              <a:t>Cláusula Modelo de Arbitraje de la CCI</a:t>
            </a:r>
          </a:p>
        </p:txBody>
      </p:sp>
      <p:sp>
        <p:nvSpPr>
          <p:cNvPr id="3" name="Marcador de contenido 2">
            <a:extLst>
              <a:ext uri="{FF2B5EF4-FFF2-40B4-BE49-F238E27FC236}">
                <a16:creationId xmlns:a16="http://schemas.microsoft.com/office/drawing/2014/main" id="{554665CA-5DCC-D147-B723-74144E1DA2A0}"/>
              </a:ext>
            </a:extLst>
          </p:cNvPr>
          <p:cNvSpPr>
            <a:spLocks noGrp="1"/>
          </p:cNvSpPr>
          <p:nvPr>
            <p:ph sz="half" idx="1"/>
          </p:nvPr>
        </p:nvSpPr>
        <p:spPr>
          <a:xfrm>
            <a:off x="838200" y="1952738"/>
            <a:ext cx="10515600" cy="3175226"/>
          </a:xfrm>
        </p:spPr>
        <p:txBody>
          <a:bodyPr>
            <a:normAutofit fontScale="92500" lnSpcReduction="20000"/>
          </a:bodyPr>
          <a:lstStyle/>
          <a:p>
            <a:pPr marL="0" indent="0" algn="just">
              <a:buNone/>
            </a:pPr>
            <a:r>
              <a:rPr lang="es-CR" dirty="0"/>
              <a:t>“Todas las controversias que deriven del presente contrato o que guarden </a:t>
            </a:r>
            <a:r>
              <a:rPr lang="es-CR" dirty="0" err="1"/>
              <a:t>relación</a:t>
            </a:r>
            <a:r>
              <a:rPr lang="es-CR" dirty="0"/>
              <a:t> con </a:t>
            </a:r>
            <a:r>
              <a:rPr lang="es-CR" dirty="0" err="1"/>
              <a:t>éste</a:t>
            </a:r>
            <a:r>
              <a:rPr lang="es-CR" dirty="0"/>
              <a:t> </a:t>
            </a:r>
            <a:r>
              <a:rPr lang="es-CR" dirty="0" err="1"/>
              <a:t>serán</a:t>
            </a:r>
            <a:r>
              <a:rPr lang="es-CR" dirty="0"/>
              <a:t> resueltas definitivamente de acuerdo con el Reglamento de Arbitraje de la </a:t>
            </a:r>
            <a:r>
              <a:rPr lang="es-CR" dirty="0" err="1"/>
              <a:t>Cámara</a:t>
            </a:r>
            <a:r>
              <a:rPr lang="es-CR" dirty="0"/>
              <a:t> de Comercio Internacional por uno o </a:t>
            </a:r>
            <a:r>
              <a:rPr lang="es-CR" dirty="0" err="1"/>
              <a:t>más</a:t>
            </a:r>
            <a:r>
              <a:rPr lang="es-CR" dirty="0"/>
              <a:t> </a:t>
            </a:r>
            <a:r>
              <a:rPr lang="es-CR" dirty="0" err="1"/>
              <a:t>árbitros</a:t>
            </a:r>
            <a:r>
              <a:rPr lang="es-CR" dirty="0"/>
              <a:t> nombrados conforme a este Reglamento.” </a:t>
            </a:r>
          </a:p>
          <a:p>
            <a:pPr marL="0" indent="0" algn="just">
              <a:buNone/>
            </a:pPr>
            <a:endParaRPr lang="es-CR" dirty="0"/>
          </a:p>
          <a:p>
            <a:pPr marL="0" indent="0" algn="just">
              <a:buNone/>
            </a:pPr>
            <a:r>
              <a:rPr lang="es-CR" dirty="0"/>
              <a:t>Las partes que deseen excluir el procedimiento de arbitraje sin </a:t>
            </a:r>
            <a:r>
              <a:rPr lang="es-CR" dirty="0" err="1"/>
              <a:t>árbitro</a:t>
            </a:r>
            <a:r>
              <a:rPr lang="es-CR" dirty="0"/>
              <a:t> de emergencia deben </a:t>
            </a:r>
            <a:r>
              <a:rPr lang="es-CR" dirty="0">
                <a:solidFill>
                  <a:srgbClr val="891C6C"/>
                </a:solidFill>
              </a:rPr>
              <a:t>especificarlo</a:t>
            </a:r>
            <a:r>
              <a:rPr lang="es-CR" dirty="0"/>
              <a:t> claramente en su </a:t>
            </a:r>
            <a:r>
              <a:rPr lang="es-CR" dirty="0" err="1"/>
              <a:t>cláusula</a:t>
            </a:r>
            <a:r>
              <a:rPr lang="es-CR" dirty="0"/>
              <a:t> </a:t>
            </a:r>
            <a:r>
              <a:rPr lang="es-CR" dirty="0" err="1"/>
              <a:t>añadiendo</a:t>
            </a:r>
            <a:br>
              <a:rPr lang="es-CR" dirty="0"/>
            </a:br>
            <a:r>
              <a:rPr lang="es-CR" dirty="0"/>
              <a:t>la siguiente frase: </a:t>
            </a:r>
          </a:p>
          <a:p>
            <a:pPr marL="0" indent="0" algn="just">
              <a:buNone/>
            </a:pPr>
            <a:r>
              <a:rPr lang="es-CR" dirty="0"/>
              <a:t>“Las Disposiciones sobre el </a:t>
            </a:r>
            <a:r>
              <a:rPr lang="es-CR" dirty="0" err="1"/>
              <a:t>Árbitro</a:t>
            </a:r>
            <a:r>
              <a:rPr lang="es-CR" dirty="0"/>
              <a:t> de Emergencia no </a:t>
            </a:r>
            <a:r>
              <a:rPr lang="es-CR" dirty="0" err="1"/>
              <a:t>serán</a:t>
            </a:r>
            <a:r>
              <a:rPr lang="es-CR" dirty="0"/>
              <a:t> aplicables.” </a:t>
            </a:r>
          </a:p>
          <a:p>
            <a:pPr marL="0" indent="0" algn="just">
              <a:buNone/>
            </a:pPr>
            <a:endParaRPr lang="es-CR" dirty="0"/>
          </a:p>
          <a:p>
            <a:pPr marL="0" indent="0" algn="just">
              <a:buNone/>
            </a:pPr>
            <a:endParaRPr lang="es-ES_tradnl" dirty="0"/>
          </a:p>
        </p:txBody>
      </p:sp>
    </p:spTree>
    <p:extLst>
      <p:ext uri="{BB962C8B-B14F-4D97-AF65-F5344CB8AC3E}">
        <p14:creationId xmlns:p14="http://schemas.microsoft.com/office/powerpoint/2010/main" val="13913698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ítulo 2">
            <a:extLst>
              <a:ext uri="{FF2B5EF4-FFF2-40B4-BE49-F238E27FC236}">
                <a16:creationId xmlns:a16="http://schemas.microsoft.com/office/drawing/2014/main" id="{6F657720-E60D-9144-B1EC-ABE45AFFA3BA}"/>
              </a:ext>
            </a:extLst>
          </p:cNvPr>
          <p:cNvSpPr txBox="1">
            <a:spLocks/>
          </p:cNvSpPr>
          <p:nvPr/>
        </p:nvSpPr>
        <p:spPr>
          <a:xfrm>
            <a:off x="550481" y="1392844"/>
            <a:ext cx="11091037" cy="2387600"/>
          </a:xfrm>
          <a:prstGeom prst="rect">
            <a:avLst/>
          </a:prstGeom>
        </p:spPr>
        <p:txBody>
          <a:bodyPr vert="horz" lIns="91440" tIns="45720" rIns="91440" bIns="45720" rtlCol="0" anchor="b">
            <a:normAutofit/>
          </a:bodyPr>
          <a:lstStyle>
            <a:lvl1pPr algn="l" defTabSz="914400" rtl="0" eaLnBrk="1" latinLnBrk="0" hangingPunct="1">
              <a:lnSpc>
                <a:spcPct val="90000"/>
              </a:lnSpc>
              <a:spcBef>
                <a:spcPct val="0"/>
              </a:spcBef>
              <a:buNone/>
              <a:defRPr sz="6000" b="1" i="0" kern="1200">
                <a:solidFill>
                  <a:srgbClr val="4279BB"/>
                </a:solidFill>
                <a:latin typeface="Barlow SemiBold" pitchFamily="2" charset="77"/>
                <a:ea typeface="+mj-ea"/>
                <a:cs typeface="+mj-cs"/>
              </a:defRPr>
            </a:lvl1pPr>
          </a:lstStyle>
          <a:p>
            <a:pPr algn="just"/>
            <a:r>
              <a:rPr lang="es-ES" dirty="0"/>
              <a:t>Reglas de Arbitraje de la CCI</a:t>
            </a:r>
            <a:endParaRPr lang="es-ES_tradnl" dirty="0"/>
          </a:p>
        </p:txBody>
      </p:sp>
    </p:spTree>
    <p:extLst>
      <p:ext uri="{BB962C8B-B14F-4D97-AF65-F5344CB8AC3E}">
        <p14:creationId xmlns:p14="http://schemas.microsoft.com/office/powerpoint/2010/main" val="3231904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ángulo 6">
            <a:extLst>
              <a:ext uri="{FF2B5EF4-FFF2-40B4-BE49-F238E27FC236}">
                <a16:creationId xmlns:a16="http://schemas.microsoft.com/office/drawing/2014/main" id="{190C0317-51F9-3841-BCE9-1802B239E6A3}"/>
              </a:ext>
            </a:extLst>
          </p:cNvPr>
          <p:cNvSpPr/>
          <p:nvPr/>
        </p:nvSpPr>
        <p:spPr>
          <a:xfrm>
            <a:off x="838200" y="153192"/>
            <a:ext cx="10515600" cy="1325563"/>
          </a:xfrm>
          <a:prstGeom prst="rect">
            <a:avLst/>
          </a:prstGeom>
        </p:spPr>
        <p:txBody>
          <a:bodyPr vert="horz" lIns="91440" tIns="45720" rIns="91440" bIns="45720" rtlCol="0" anchor="ctr">
            <a:normAutofit/>
          </a:bodyPr>
          <a:lstStyle/>
          <a:p>
            <a:pPr>
              <a:lnSpc>
                <a:spcPct val="90000"/>
              </a:lnSpc>
              <a:spcBef>
                <a:spcPct val="0"/>
              </a:spcBef>
              <a:spcAft>
                <a:spcPts val="600"/>
              </a:spcAft>
            </a:pPr>
            <a:r>
              <a:rPr lang="en-US" sz="3600" b="1" dirty="0">
                <a:solidFill>
                  <a:srgbClr val="EE9121"/>
                </a:solidFill>
                <a:latin typeface="Barlow SemiBold" pitchFamily="2" charset="77"/>
                <a:ea typeface="+mj-ea"/>
                <a:cs typeface="+mj-cs"/>
              </a:rPr>
              <a:t>¿</a:t>
            </a:r>
            <a:r>
              <a:rPr lang="en-US" sz="3600" b="1" dirty="0" err="1">
                <a:solidFill>
                  <a:srgbClr val="EE9121"/>
                </a:solidFill>
                <a:latin typeface="Barlow SemiBold" pitchFamily="2" charset="77"/>
                <a:ea typeface="+mj-ea"/>
                <a:cs typeface="+mj-cs"/>
              </a:rPr>
              <a:t>Qué</a:t>
            </a:r>
            <a:r>
              <a:rPr lang="en-US" sz="3600" b="1" dirty="0">
                <a:solidFill>
                  <a:srgbClr val="EE9121"/>
                </a:solidFill>
                <a:latin typeface="Barlow SemiBold" pitchFamily="2" charset="77"/>
                <a:ea typeface="+mj-ea"/>
                <a:cs typeface="+mj-cs"/>
              </a:rPr>
              <a:t> es?</a:t>
            </a:r>
            <a:endParaRPr lang="en-US" sz="3600" b="1" i="0" kern="1200" dirty="0">
              <a:solidFill>
                <a:srgbClr val="EE9121"/>
              </a:solidFill>
              <a:latin typeface="Barlow SemiBold" pitchFamily="2" charset="77"/>
              <a:ea typeface="+mj-ea"/>
              <a:cs typeface="+mj-cs"/>
            </a:endParaRPr>
          </a:p>
        </p:txBody>
      </p:sp>
      <p:sp>
        <p:nvSpPr>
          <p:cNvPr id="4" name="Content Placeholder 2">
            <a:extLst>
              <a:ext uri="{FF2B5EF4-FFF2-40B4-BE49-F238E27FC236}">
                <a16:creationId xmlns:a16="http://schemas.microsoft.com/office/drawing/2014/main" id="{EFC9B387-DCD1-BB47-84D9-8C0993AE6116}"/>
              </a:ext>
            </a:extLst>
          </p:cNvPr>
          <p:cNvSpPr>
            <a:spLocks noGrp="1"/>
          </p:cNvSpPr>
          <p:nvPr>
            <p:ph sz="half" idx="1"/>
          </p:nvPr>
        </p:nvSpPr>
        <p:spPr>
          <a:xfrm>
            <a:off x="838200" y="1478755"/>
            <a:ext cx="5832648" cy="4487705"/>
          </a:xfrm>
        </p:spPr>
        <p:txBody>
          <a:bodyPr vert="horz" lIns="91440" tIns="45720" rIns="91440" bIns="45720" rtlCol="0">
            <a:normAutofit lnSpcReduction="10000"/>
          </a:bodyPr>
          <a:lstStyle/>
          <a:p>
            <a:pPr marL="0" indent="0" algn="just">
              <a:buNone/>
            </a:pPr>
            <a:r>
              <a:rPr lang="es-CR" dirty="0"/>
              <a:t>Hablamos de arbitraje internacional cuando las partes tienen su </a:t>
            </a:r>
            <a:r>
              <a:rPr lang="es-CR" dirty="0">
                <a:solidFill>
                  <a:schemeClr val="accent4"/>
                </a:solidFill>
              </a:rPr>
              <a:t>domicilio o residencia en diferentes estados</a:t>
            </a:r>
            <a:r>
              <a:rPr lang="es-CR" dirty="0"/>
              <a:t>, o tienen nexos significativos con un </a:t>
            </a:r>
            <a:r>
              <a:rPr lang="es-CR" dirty="0">
                <a:solidFill>
                  <a:schemeClr val="accent4"/>
                </a:solidFill>
              </a:rPr>
              <a:t>ordenamiento jurídico extranjero</a:t>
            </a:r>
            <a:r>
              <a:rPr lang="es-CR" dirty="0"/>
              <a:t>. </a:t>
            </a:r>
          </a:p>
          <a:p>
            <a:pPr marL="0" indent="0" algn="just">
              <a:buNone/>
            </a:pPr>
            <a:endParaRPr lang="es-CR" dirty="0"/>
          </a:p>
          <a:p>
            <a:pPr marL="0" indent="0" algn="just">
              <a:buNone/>
            </a:pPr>
            <a:r>
              <a:rPr lang="es-CR" dirty="0"/>
              <a:t>El arbitraje internacional está regulado por convenios y tratados internacionales, tanto bilaterales como multilaterales.</a:t>
            </a:r>
          </a:p>
          <a:p>
            <a:pPr marL="0" indent="0" algn="just">
              <a:buNone/>
            </a:pPr>
            <a:endParaRPr lang="es-CR" dirty="0"/>
          </a:p>
        </p:txBody>
      </p:sp>
      <p:pic>
        <p:nvPicPr>
          <p:cNvPr id="1026" name="Picture 2" descr="Arbitraje en 2019: demandas sobre el TCE, un nuevo código de buen gobierno  y otras noticias de calado a nivel internacional | Garrigues">
            <a:extLst>
              <a:ext uri="{FF2B5EF4-FFF2-40B4-BE49-F238E27FC236}">
                <a16:creationId xmlns:a16="http://schemas.microsoft.com/office/drawing/2014/main" id="{44BB2FA6-C678-3949-AB3D-E01F51A458E0}"/>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1864" r="18463"/>
          <a:stretch/>
        </p:blipFill>
        <p:spPr bwMode="auto">
          <a:xfrm>
            <a:off x="6936618" y="1478755"/>
            <a:ext cx="4682952" cy="393444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846421340"/>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90979D53-CF09-5340-B2FB-5084C7AEA885}"/>
              </a:ext>
            </a:extLst>
          </p:cNvPr>
          <p:cNvSpPr>
            <a:spLocks noGrp="1"/>
          </p:cNvSpPr>
          <p:nvPr>
            <p:ph type="title"/>
          </p:nvPr>
        </p:nvSpPr>
        <p:spPr/>
        <p:txBody>
          <a:bodyPr/>
          <a:lstStyle/>
          <a:p>
            <a:r>
              <a:rPr lang="es-ES_tradnl" dirty="0"/>
              <a:t>Generalidades</a:t>
            </a:r>
          </a:p>
        </p:txBody>
      </p:sp>
      <p:sp>
        <p:nvSpPr>
          <p:cNvPr id="3" name="Marcador de contenido 2">
            <a:extLst>
              <a:ext uri="{FF2B5EF4-FFF2-40B4-BE49-F238E27FC236}">
                <a16:creationId xmlns:a16="http://schemas.microsoft.com/office/drawing/2014/main" id="{B21F8AA6-1BE5-2B4A-AC93-F66485FBA403}"/>
              </a:ext>
            </a:extLst>
          </p:cNvPr>
          <p:cNvSpPr>
            <a:spLocks noGrp="1"/>
          </p:cNvSpPr>
          <p:nvPr>
            <p:ph sz="half" idx="1"/>
          </p:nvPr>
        </p:nvSpPr>
        <p:spPr/>
        <p:txBody>
          <a:bodyPr>
            <a:normAutofit lnSpcReduction="10000"/>
          </a:bodyPr>
          <a:lstStyle/>
          <a:p>
            <a:pPr marL="0" indent="0" algn="just">
              <a:buNone/>
            </a:pPr>
            <a:r>
              <a:rPr lang="es-CR" dirty="0"/>
              <a:t>El Reglamento de Arbitraje es el de 2012, modificado en el 2017. </a:t>
            </a:r>
          </a:p>
          <a:p>
            <a:pPr marL="0" indent="0" algn="just">
              <a:buNone/>
            </a:pPr>
            <a:endParaRPr lang="es-CR" dirty="0"/>
          </a:p>
          <a:p>
            <a:pPr marL="0" indent="0" algn="just">
              <a:buNone/>
            </a:pPr>
            <a:r>
              <a:rPr lang="es-CR" dirty="0"/>
              <a:t>El aspecto más importante de las enmiendas de 2017 es la introducción de un </a:t>
            </a:r>
            <a:r>
              <a:rPr lang="es-CR" dirty="0">
                <a:solidFill>
                  <a:schemeClr val="accent2"/>
                </a:solidFill>
              </a:rPr>
              <a:t>procedimiento de arbitraje abreviado </a:t>
            </a:r>
            <a:r>
              <a:rPr lang="es-CR" dirty="0"/>
              <a:t>que ofrece un arbitraje simplificado y con un arancel de honorarios reducido. </a:t>
            </a:r>
          </a:p>
          <a:p>
            <a:pPr marL="0" indent="0" algn="just">
              <a:buNone/>
            </a:pPr>
            <a:r>
              <a:rPr lang="es-CR" dirty="0"/>
              <a:t>Este procedimiento será </a:t>
            </a:r>
            <a:r>
              <a:rPr lang="es-CR" dirty="0">
                <a:solidFill>
                  <a:schemeClr val="accent2"/>
                </a:solidFill>
              </a:rPr>
              <a:t>automáticamente aplicable </a:t>
            </a:r>
            <a:r>
              <a:rPr lang="es-CR" dirty="0"/>
              <a:t>a aquellos casos en los que la cuantía de la controversia </a:t>
            </a:r>
            <a:r>
              <a:rPr lang="es-CR" dirty="0">
                <a:solidFill>
                  <a:schemeClr val="accent2"/>
                </a:solidFill>
              </a:rPr>
              <a:t>no supere los 2 millones US$, </a:t>
            </a:r>
            <a:r>
              <a:rPr lang="es-CR" dirty="0"/>
              <a:t>a menos que las partes decidan excluirlo. Se aplicará únicamente a los acuerdos de arbitraje concluidos con posterioridad al 1° de marzo de 2017. </a:t>
            </a:r>
          </a:p>
          <a:p>
            <a:pPr algn="just"/>
            <a:endParaRPr lang="es-CR" dirty="0"/>
          </a:p>
          <a:p>
            <a:pPr marL="0" indent="0" algn="just">
              <a:buNone/>
            </a:pPr>
            <a:endParaRPr lang="es-ES_tradnl" dirty="0"/>
          </a:p>
        </p:txBody>
      </p:sp>
    </p:spTree>
    <p:extLst>
      <p:ext uri="{BB962C8B-B14F-4D97-AF65-F5344CB8AC3E}">
        <p14:creationId xmlns:p14="http://schemas.microsoft.com/office/powerpoint/2010/main" val="1005498869"/>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D9B8CF0-DF00-924A-B092-F3139D6AD7D2}"/>
              </a:ext>
            </a:extLst>
          </p:cNvPr>
          <p:cNvSpPr>
            <a:spLocks noGrp="1"/>
          </p:cNvSpPr>
          <p:nvPr>
            <p:ph type="title"/>
          </p:nvPr>
        </p:nvSpPr>
        <p:spPr/>
        <p:txBody>
          <a:bodyPr/>
          <a:lstStyle/>
          <a:p>
            <a:r>
              <a:rPr lang="es-ES_tradnl" dirty="0"/>
              <a:t>Artículo 1: Corte Internacional de Arbitraje</a:t>
            </a:r>
          </a:p>
        </p:txBody>
      </p:sp>
      <p:sp>
        <p:nvSpPr>
          <p:cNvPr id="3" name="Marcador de contenido 2">
            <a:extLst>
              <a:ext uri="{FF2B5EF4-FFF2-40B4-BE49-F238E27FC236}">
                <a16:creationId xmlns:a16="http://schemas.microsoft.com/office/drawing/2014/main" id="{61C85B3F-E794-6641-A872-BFE034C000A5}"/>
              </a:ext>
            </a:extLst>
          </p:cNvPr>
          <p:cNvSpPr>
            <a:spLocks noGrp="1"/>
          </p:cNvSpPr>
          <p:nvPr>
            <p:ph sz="half" idx="1"/>
          </p:nvPr>
        </p:nvSpPr>
        <p:spPr/>
        <p:txBody>
          <a:bodyPr>
            <a:normAutofit fontScale="92500"/>
          </a:bodyPr>
          <a:lstStyle/>
          <a:p>
            <a:pPr marL="0" indent="0" algn="just">
              <a:buNone/>
            </a:pPr>
            <a:r>
              <a:rPr lang="es-CR" dirty="0"/>
              <a:t>La Corte Internacional de Arbitraje (la “Corte”) de la </a:t>
            </a:r>
            <a:r>
              <a:rPr lang="es-CR" dirty="0" err="1"/>
              <a:t>Cámara</a:t>
            </a:r>
            <a:r>
              <a:rPr lang="es-CR" dirty="0"/>
              <a:t> de Comercio Internacional (la “CCI”) es el </a:t>
            </a:r>
            <a:r>
              <a:rPr lang="es-CR" dirty="0" err="1">
                <a:solidFill>
                  <a:schemeClr val="accent2"/>
                </a:solidFill>
              </a:rPr>
              <a:t>órgano</a:t>
            </a:r>
            <a:r>
              <a:rPr lang="es-CR" dirty="0">
                <a:solidFill>
                  <a:schemeClr val="accent2"/>
                </a:solidFill>
              </a:rPr>
              <a:t> independiente </a:t>
            </a:r>
            <a:r>
              <a:rPr lang="es-CR" dirty="0"/>
              <a:t>de arbitraje de la CCI. Los estatutos de la Corte son los establecidos en el </a:t>
            </a:r>
            <a:r>
              <a:rPr lang="es-CR" dirty="0" err="1"/>
              <a:t>Apéndice</a:t>
            </a:r>
            <a:r>
              <a:rPr lang="es-CR" dirty="0"/>
              <a:t> I. </a:t>
            </a:r>
          </a:p>
          <a:p>
            <a:pPr marL="0" indent="0" algn="just">
              <a:buNone/>
            </a:pPr>
            <a:endParaRPr lang="es-CR" dirty="0"/>
          </a:p>
          <a:p>
            <a:pPr marL="0" indent="0" algn="just">
              <a:buNone/>
            </a:pPr>
            <a:r>
              <a:rPr lang="es-CR" dirty="0"/>
              <a:t>La Corte </a:t>
            </a:r>
            <a:r>
              <a:rPr lang="es-CR" dirty="0">
                <a:solidFill>
                  <a:schemeClr val="accent2"/>
                </a:solidFill>
              </a:rPr>
              <a:t>no resuelve por sí misma las controversias</a:t>
            </a:r>
            <a:r>
              <a:rPr lang="es-CR" dirty="0"/>
              <a:t>. Administra la resolución de controversias por </a:t>
            </a:r>
            <a:r>
              <a:rPr lang="es-CR" dirty="0">
                <a:solidFill>
                  <a:schemeClr val="accent2"/>
                </a:solidFill>
              </a:rPr>
              <a:t>tribunales arbitrales</a:t>
            </a:r>
            <a:r>
              <a:rPr lang="es-CR" dirty="0"/>
              <a:t>, de conformidad con el Reglamento de Arbitraje de la CCI (el “Reglamento”). </a:t>
            </a:r>
          </a:p>
          <a:p>
            <a:pPr marL="0" indent="0" algn="just">
              <a:buNone/>
            </a:pPr>
            <a:r>
              <a:rPr lang="es-CR" dirty="0"/>
              <a:t>La Corte es el </a:t>
            </a:r>
            <a:r>
              <a:rPr lang="es-CR" dirty="0">
                <a:solidFill>
                  <a:schemeClr val="accent2"/>
                </a:solidFill>
              </a:rPr>
              <a:t>único órgano autorizado </a:t>
            </a:r>
            <a:r>
              <a:rPr lang="es-CR" dirty="0"/>
              <a:t>a administrar arbitrajes bajo el Reglamento, incluyendo el examen previo y la aprobación de laudos dictados de conformidad con el Reglamento. </a:t>
            </a:r>
            <a:endParaRPr lang="es-ES_tradnl" dirty="0"/>
          </a:p>
        </p:txBody>
      </p:sp>
    </p:spTree>
    <p:extLst>
      <p:ext uri="{BB962C8B-B14F-4D97-AF65-F5344CB8AC3E}">
        <p14:creationId xmlns:p14="http://schemas.microsoft.com/office/powerpoint/2010/main" val="1423663185"/>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C37BE796-C931-3D45-92DD-8C935B5BA2F0}"/>
              </a:ext>
            </a:extLst>
          </p:cNvPr>
          <p:cNvSpPr>
            <a:spLocks noGrp="1"/>
          </p:cNvSpPr>
          <p:nvPr>
            <p:ph type="title"/>
          </p:nvPr>
        </p:nvSpPr>
        <p:spPr/>
        <p:txBody>
          <a:bodyPr/>
          <a:lstStyle/>
          <a:p>
            <a:r>
              <a:rPr lang="es-ES_tradnl" dirty="0"/>
              <a:t>Artículo 4: Solicitud de Arbitraje</a:t>
            </a:r>
          </a:p>
        </p:txBody>
      </p:sp>
      <p:sp>
        <p:nvSpPr>
          <p:cNvPr id="3" name="Marcador de contenido 2">
            <a:extLst>
              <a:ext uri="{FF2B5EF4-FFF2-40B4-BE49-F238E27FC236}">
                <a16:creationId xmlns:a16="http://schemas.microsoft.com/office/drawing/2014/main" id="{D6F89421-4C96-C64D-BF01-3C14EC454E93}"/>
              </a:ext>
            </a:extLst>
          </p:cNvPr>
          <p:cNvSpPr>
            <a:spLocks noGrp="1"/>
          </p:cNvSpPr>
          <p:nvPr>
            <p:ph sz="half" idx="1"/>
          </p:nvPr>
        </p:nvSpPr>
        <p:spPr/>
        <p:txBody>
          <a:bodyPr/>
          <a:lstStyle/>
          <a:p>
            <a:pPr marL="0" indent="0" algn="just">
              <a:buNone/>
            </a:pPr>
            <a:r>
              <a:rPr lang="es-CR" dirty="0"/>
              <a:t>La parte que desee recurrir al arbitraje conforme al Reglamento deberá dirigir su </a:t>
            </a:r>
            <a:r>
              <a:rPr lang="es-CR" dirty="0">
                <a:solidFill>
                  <a:schemeClr val="accent2"/>
                </a:solidFill>
              </a:rPr>
              <a:t>solicitud de arbitraje </a:t>
            </a:r>
            <a:r>
              <a:rPr lang="es-CR" dirty="0"/>
              <a:t>(la “Solicitud”) a la </a:t>
            </a:r>
            <a:r>
              <a:rPr lang="es-CR" dirty="0">
                <a:solidFill>
                  <a:schemeClr val="accent2"/>
                </a:solidFill>
              </a:rPr>
              <a:t>Secretaría</a:t>
            </a:r>
            <a:r>
              <a:rPr lang="es-CR" dirty="0"/>
              <a:t>, en cualquiera de las oficinas especificadas en el Reglamento Interno. La Secretaría </a:t>
            </a:r>
            <a:r>
              <a:rPr lang="es-CR" dirty="0">
                <a:solidFill>
                  <a:schemeClr val="accent2"/>
                </a:solidFill>
              </a:rPr>
              <a:t>notificará</a:t>
            </a:r>
            <a:r>
              <a:rPr lang="es-CR" dirty="0"/>
              <a:t> a la demandante y a la demandada la </a:t>
            </a:r>
            <a:r>
              <a:rPr lang="es-CR" dirty="0">
                <a:solidFill>
                  <a:schemeClr val="accent2"/>
                </a:solidFill>
              </a:rPr>
              <a:t>recepción</a:t>
            </a:r>
            <a:r>
              <a:rPr lang="es-CR" dirty="0"/>
              <a:t> de la Solicitud y la fecha de recepción.</a:t>
            </a:r>
          </a:p>
          <a:p>
            <a:pPr marL="0" indent="0" algn="just">
              <a:buNone/>
            </a:pPr>
            <a:endParaRPr lang="es-CR" dirty="0"/>
          </a:p>
          <a:p>
            <a:pPr marL="0" indent="0" algn="just">
              <a:buNone/>
            </a:pPr>
            <a:r>
              <a:rPr lang="es-CR" dirty="0"/>
              <a:t>Para todos los efectos, la fecha de recepción de la Solicitud por la Secretaría será considerada como la </a:t>
            </a:r>
            <a:r>
              <a:rPr lang="es-CR" dirty="0">
                <a:solidFill>
                  <a:schemeClr val="accent2"/>
                </a:solidFill>
              </a:rPr>
              <a:t>fecha de inicio del arbitraje</a:t>
            </a:r>
            <a:r>
              <a:rPr lang="es-CR" dirty="0"/>
              <a:t>.</a:t>
            </a:r>
          </a:p>
          <a:p>
            <a:pPr marL="0" indent="0" algn="just">
              <a:buNone/>
            </a:pPr>
            <a:endParaRPr lang="es-ES_tradnl" dirty="0"/>
          </a:p>
        </p:txBody>
      </p:sp>
    </p:spTree>
    <p:extLst>
      <p:ext uri="{BB962C8B-B14F-4D97-AF65-F5344CB8AC3E}">
        <p14:creationId xmlns:p14="http://schemas.microsoft.com/office/powerpoint/2010/main" val="507988260"/>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E788AE8-C233-DB4C-862F-7D49FD453837}"/>
              </a:ext>
            </a:extLst>
          </p:cNvPr>
          <p:cNvSpPr>
            <a:spLocks noGrp="1"/>
          </p:cNvSpPr>
          <p:nvPr>
            <p:ph type="title"/>
          </p:nvPr>
        </p:nvSpPr>
        <p:spPr/>
        <p:txBody>
          <a:bodyPr/>
          <a:lstStyle/>
          <a:p>
            <a:r>
              <a:rPr lang="es-ES_tradnl" dirty="0"/>
              <a:t>Artículo 4: Solicitud de Arbitraje</a:t>
            </a:r>
          </a:p>
        </p:txBody>
      </p:sp>
      <p:sp>
        <p:nvSpPr>
          <p:cNvPr id="3" name="Marcador de contenido 2">
            <a:extLst>
              <a:ext uri="{FF2B5EF4-FFF2-40B4-BE49-F238E27FC236}">
                <a16:creationId xmlns:a16="http://schemas.microsoft.com/office/drawing/2014/main" id="{9E7D7F3C-7845-F642-B2F2-4949FA8C6DED}"/>
              </a:ext>
            </a:extLst>
          </p:cNvPr>
          <p:cNvSpPr>
            <a:spLocks noGrp="1"/>
          </p:cNvSpPr>
          <p:nvPr>
            <p:ph sz="half" idx="1"/>
          </p:nvPr>
        </p:nvSpPr>
        <p:spPr>
          <a:xfrm>
            <a:off x="838200" y="1825624"/>
            <a:ext cx="10515600" cy="4803775"/>
          </a:xfrm>
        </p:spPr>
        <p:txBody>
          <a:bodyPr>
            <a:normAutofit fontScale="62500" lnSpcReduction="20000"/>
          </a:bodyPr>
          <a:lstStyle/>
          <a:p>
            <a:pPr marL="0" indent="0">
              <a:buNone/>
            </a:pPr>
            <a:r>
              <a:rPr lang="es-CR" dirty="0"/>
              <a:t>La Solicitud deberá contener la siguiente información:</a:t>
            </a:r>
          </a:p>
          <a:p>
            <a:pPr marL="514350" lvl="0" indent="-514350">
              <a:buFont typeface="+mj-lt"/>
              <a:buAutoNum type="alphaLcParenR"/>
            </a:pPr>
            <a:r>
              <a:rPr lang="es-CR" dirty="0"/>
              <a:t>el </a:t>
            </a:r>
            <a:r>
              <a:rPr lang="es-CR" dirty="0">
                <a:solidFill>
                  <a:schemeClr val="accent2"/>
                </a:solidFill>
              </a:rPr>
              <a:t>nombre completo, descripción, dirección</a:t>
            </a:r>
            <a:r>
              <a:rPr lang="es-CR" dirty="0"/>
              <a:t> y otra información de contacto de cada una de las partes;</a:t>
            </a:r>
          </a:p>
          <a:p>
            <a:pPr marL="514350" lvl="0" indent="-514350">
              <a:buFont typeface="+mj-lt"/>
              <a:buAutoNum type="alphaLcParenR"/>
            </a:pPr>
            <a:r>
              <a:rPr lang="es-CR" dirty="0"/>
              <a:t>el </a:t>
            </a:r>
            <a:r>
              <a:rPr lang="es-CR" dirty="0">
                <a:solidFill>
                  <a:schemeClr val="accent2"/>
                </a:solidFill>
              </a:rPr>
              <a:t>nombre completo, dirección </a:t>
            </a:r>
            <a:r>
              <a:rPr lang="es-CR" dirty="0"/>
              <a:t>y otra información de contacto de toda persona que </a:t>
            </a:r>
            <a:r>
              <a:rPr lang="es-CR" dirty="0">
                <a:solidFill>
                  <a:schemeClr val="accent2"/>
                </a:solidFill>
              </a:rPr>
              <a:t>represente</a:t>
            </a:r>
            <a:r>
              <a:rPr lang="es-CR" dirty="0"/>
              <a:t> a la demandante en el arbitraje;</a:t>
            </a:r>
          </a:p>
          <a:p>
            <a:pPr marL="514350" lvl="0" indent="-514350">
              <a:buFont typeface="+mj-lt"/>
              <a:buAutoNum type="alphaLcParenR"/>
            </a:pPr>
            <a:r>
              <a:rPr lang="es-CR" dirty="0"/>
              <a:t>una </a:t>
            </a:r>
            <a:r>
              <a:rPr lang="es-CR" dirty="0">
                <a:solidFill>
                  <a:schemeClr val="accent2"/>
                </a:solidFill>
              </a:rPr>
              <a:t>descripción de la naturaleza y circunstancias de la controversia </a:t>
            </a:r>
            <a:r>
              <a:rPr lang="es-CR" dirty="0"/>
              <a:t>que ha dado origen a las demandas y los fundamentos sobre la base de los cuales las demandas han sido formuladas;</a:t>
            </a:r>
          </a:p>
          <a:p>
            <a:pPr marL="514350" lvl="0" indent="-514350">
              <a:buFont typeface="+mj-lt"/>
              <a:buAutoNum type="alphaLcParenR"/>
            </a:pPr>
            <a:r>
              <a:rPr lang="es-CR" dirty="0"/>
              <a:t>una indicación de las </a:t>
            </a:r>
            <a:r>
              <a:rPr lang="es-CR" dirty="0">
                <a:solidFill>
                  <a:schemeClr val="accent2"/>
                </a:solidFill>
              </a:rPr>
              <a:t>pretensiones</a:t>
            </a:r>
            <a:r>
              <a:rPr lang="es-CR" dirty="0"/>
              <a:t>, junto con el </a:t>
            </a:r>
            <a:r>
              <a:rPr lang="es-CR" dirty="0">
                <a:solidFill>
                  <a:schemeClr val="accent2"/>
                </a:solidFill>
              </a:rPr>
              <a:t>monto</a:t>
            </a:r>
            <a:r>
              <a:rPr lang="es-CR" dirty="0"/>
              <a:t> de cualquier demanda cuantificada y, en la medida de lo posible, una </a:t>
            </a:r>
            <a:r>
              <a:rPr lang="es-CR" dirty="0">
                <a:solidFill>
                  <a:schemeClr val="accent2"/>
                </a:solidFill>
              </a:rPr>
              <a:t>estimación del valor monetario de toda otra demanda</a:t>
            </a:r>
            <a:r>
              <a:rPr lang="es-CR" dirty="0"/>
              <a:t>;</a:t>
            </a:r>
          </a:p>
          <a:p>
            <a:pPr marL="514350" lvl="0" indent="-514350">
              <a:buFont typeface="+mj-lt"/>
              <a:buAutoNum type="alphaLcParenR"/>
            </a:pPr>
            <a:r>
              <a:rPr lang="es-CR" dirty="0"/>
              <a:t>todo convenio pertinente y, en particular, el acuerdo o los acuerdos de arbitraje;</a:t>
            </a:r>
          </a:p>
          <a:p>
            <a:pPr marL="514350" lvl="0" indent="-514350">
              <a:buFont typeface="+mj-lt"/>
              <a:buAutoNum type="alphaLcParenR"/>
            </a:pPr>
            <a:r>
              <a:rPr lang="es-CR" dirty="0"/>
              <a:t>cuando las demandas sean formuladas bajo más de un acuerdo de arbitraje, una indicación del acuerdo de arbitraje bajo el cual se formula cada demanda;</a:t>
            </a:r>
          </a:p>
          <a:p>
            <a:pPr marL="514350" lvl="0" indent="-514350">
              <a:buFont typeface="+mj-lt"/>
              <a:buAutoNum type="alphaLcParenR"/>
            </a:pPr>
            <a:r>
              <a:rPr lang="es-CR" dirty="0"/>
              <a:t>toda indicación pertinente y cualesquiera observaciones o propuestas con relación al número de árbitros y su selección de conformidad con lo dispuesto en los Artículos 12 y 13, así como la designación del árbitro que en ellos se requiera; y</a:t>
            </a:r>
          </a:p>
          <a:p>
            <a:pPr marL="514350" lvl="0" indent="-514350">
              <a:buFont typeface="+mj-lt"/>
              <a:buAutoNum type="alphaLcParenR"/>
            </a:pPr>
            <a:r>
              <a:rPr lang="es-CR" dirty="0"/>
              <a:t>toda indicación pertinente y cualesquiera observaciones o propuestas con relación a la sede del arbitraje, las normas jurídicas aplicables y el idioma del arbitraje</a:t>
            </a:r>
          </a:p>
        </p:txBody>
      </p:sp>
    </p:spTree>
    <p:extLst>
      <p:ext uri="{BB962C8B-B14F-4D97-AF65-F5344CB8AC3E}">
        <p14:creationId xmlns:p14="http://schemas.microsoft.com/office/powerpoint/2010/main" val="290096474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35C62F6A-CC78-4A47-9799-EEDD10B926FB}"/>
              </a:ext>
            </a:extLst>
          </p:cNvPr>
          <p:cNvSpPr>
            <a:spLocks noGrp="1"/>
          </p:cNvSpPr>
          <p:nvPr>
            <p:ph type="title"/>
          </p:nvPr>
        </p:nvSpPr>
        <p:spPr/>
        <p:txBody>
          <a:bodyPr/>
          <a:lstStyle/>
          <a:p>
            <a:r>
              <a:rPr lang="es-ES_tradnl" dirty="0"/>
              <a:t>Artículo 5: Contestación a la Solicitud </a:t>
            </a:r>
          </a:p>
        </p:txBody>
      </p:sp>
      <p:sp>
        <p:nvSpPr>
          <p:cNvPr id="3" name="Marcador de contenido 2">
            <a:extLst>
              <a:ext uri="{FF2B5EF4-FFF2-40B4-BE49-F238E27FC236}">
                <a16:creationId xmlns:a16="http://schemas.microsoft.com/office/drawing/2014/main" id="{05022E9E-DC79-5846-889A-0C7BF88CDA76}"/>
              </a:ext>
            </a:extLst>
          </p:cNvPr>
          <p:cNvSpPr>
            <a:spLocks noGrp="1"/>
          </p:cNvSpPr>
          <p:nvPr>
            <p:ph sz="half" idx="1"/>
          </p:nvPr>
        </p:nvSpPr>
        <p:spPr/>
        <p:txBody>
          <a:bodyPr>
            <a:normAutofit fontScale="70000" lnSpcReduction="20000"/>
          </a:bodyPr>
          <a:lstStyle/>
          <a:p>
            <a:pPr marL="0" indent="0" algn="just">
              <a:buNone/>
            </a:pPr>
            <a:r>
              <a:rPr lang="es-CR" dirty="0"/>
              <a:t>Dentro de los </a:t>
            </a:r>
            <a:r>
              <a:rPr lang="es-CR" dirty="0">
                <a:solidFill>
                  <a:schemeClr val="accent2"/>
                </a:solidFill>
              </a:rPr>
              <a:t>30 días siguientes </a:t>
            </a:r>
            <a:r>
              <a:rPr lang="es-CR" dirty="0"/>
              <a:t>a la recepción de la Solicitud enviada por la Secretaría, la demandada deberá presentar una contestación (la “Contestación”) que deberá contener la siguiente información:</a:t>
            </a:r>
          </a:p>
          <a:p>
            <a:pPr marL="0" indent="0" algn="just">
              <a:buNone/>
            </a:pPr>
            <a:endParaRPr lang="es-CR" dirty="0"/>
          </a:p>
          <a:p>
            <a:pPr lvl="0" algn="just"/>
            <a:r>
              <a:rPr lang="es-CR" dirty="0"/>
              <a:t>su nombre completo, descripción, dirección y otra información de contacto;</a:t>
            </a:r>
          </a:p>
          <a:p>
            <a:pPr lvl="0" algn="just"/>
            <a:r>
              <a:rPr lang="es-CR" dirty="0"/>
              <a:t>el nombre completo, dirección y otra información de contacto de toda persona que represente a la demandada en el arbitraje;</a:t>
            </a:r>
          </a:p>
          <a:p>
            <a:pPr lvl="0" algn="just"/>
            <a:r>
              <a:rPr lang="es-CR" dirty="0"/>
              <a:t>sus comentarios sobre la naturaleza y circunstancias de la controversia que ha dado origen a las demandas y los fundamentos que sirven de base a las demandas</a:t>
            </a:r>
          </a:p>
          <a:p>
            <a:pPr lvl="0" algn="just"/>
            <a:r>
              <a:rPr lang="es-CR" dirty="0"/>
              <a:t>su posición sobre las pretensiones del demandante</a:t>
            </a:r>
          </a:p>
          <a:p>
            <a:pPr lvl="0" algn="just"/>
            <a:r>
              <a:rPr lang="es-CR" dirty="0"/>
              <a:t>cualesquiera observaciones o propuestas con </a:t>
            </a:r>
            <a:r>
              <a:rPr lang="es-CR" dirty="0" err="1"/>
              <a:t>relación</a:t>
            </a:r>
            <a:r>
              <a:rPr lang="es-CR" dirty="0"/>
              <a:t> al </a:t>
            </a:r>
            <a:r>
              <a:rPr lang="es-CR" dirty="0" err="1"/>
              <a:t>número</a:t>
            </a:r>
            <a:r>
              <a:rPr lang="es-CR" dirty="0"/>
              <a:t> de </a:t>
            </a:r>
            <a:r>
              <a:rPr lang="es-CR" dirty="0" err="1"/>
              <a:t>árbitros</a:t>
            </a:r>
            <a:r>
              <a:rPr lang="es-CR" dirty="0"/>
              <a:t> y su </a:t>
            </a:r>
            <a:r>
              <a:rPr lang="es-CR" dirty="0" err="1"/>
              <a:t>elección</a:t>
            </a:r>
            <a:r>
              <a:rPr lang="es-CR" dirty="0"/>
              <a:t> a la luz de las propuestas formuladas por la demandante y de conformidad con lo dispuesto en los </a:t>
            </a:r>
            <a:r>
              <a:rPr lang="es-CR" dirty="0" err="1"/>
              <a:t>Artículos</a:t>
            </a:r>
            <a:r>
              <a:rPr lang="es-CR" dirty="0"/>
              <a:t> 12 y 13, </a:t>
            </a:r>
            <a:r>
              <a:rPr lang="es-CR" dirty="0" err="1"/>
              <a:t>asi</a:t>
            </a:r>
            <a:r>
              <a:rPr lang="es-CR" dirty="0"/>
              <a:t>́ como la </a:t>
            </a:r>
            <a:r>
              <a:rPr lang="es-CR" dirty="0" err="1"/>
              <a:t>designación</a:t>
            </a:r>
            <a:r>
              <a:rPr lang="es-CR" dirty="0"/>
              <a:t> de </a:t>
            </a:r>
            <a:r>
              <a:rPr lang="es-CR" dirty="0" err="1"/>
              <a:t>árbitro</a:t>
            </a:r>
            <a:r>
              <a:rPr lang="es-CR" dirty="0"/>
              <a:t> que en ellos se requiera; y </a:t>
            </a:r>
          </a:p>
          <a:p>
            <a:pPr lvl="0" algn="just"/>
            <a:r>
              <a:rPr lang="es-CR" dirty="0"/>
              <a:t>cualesquiera observaciones o propuestas con </a:t>
            </a:r>
            <a:r>
              <a:rPr lang="es-CR" dirty="0" err="1"/>
              <a:t>relación</a:t>
            </a:r>
            <a:r>
              <a:rPr lang="es-CR" dirty="0"/>
              <a:t> a la sede del arbitraje, las normas </a:t>
            </a:r>
            <a:r>
              <a:rPr lang="es-CR" dirty="0" err="1"/>
              <a:t>jurídicas</a:t>
            </a:r>
            <a:r>
              <a:rPr lang="es-CR" dirty="0"/>
              <a:t> aplicables y el idioma del arbitraje. </a:t>
            </a:r>
          </a:p>
          <a:p>
            <a:pPr marL="0" indent="0" algn="just">
              <a:buNone/>
            </a:pPr>
            <a:endParaRPr lang="es-ES_tradnl" dirty="0"/>
          </a:p>
        </p:txBody>
      </p:sp>
    </p:spTree>
    <p:extLst>
      <p:ext uri="{BB962C8B-B14F-4D97-AF65-F5344CB8AC3E}">
        <p14:creationId xmlns:p14="http://schemas.microsoft.com/office/powerpoint/2010/main" val="306342205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15C1DF97-EBD0-D942-B409-CD177E6BB5E7}"/>
              </a:ext>
            </a:extLst>
          </p:cNvPr>
          <p:cNvSpPr>
            <a:spLocks noGrp="1"/>
          </p:cNvSpPr>
          <p:nvPr>
            <p:ph type="title"/>
          </p:nvPr>
        </p:nvSpPr>
        <p:spPr/>
        <p:txBody>
          <a:bodyPr>
            <a:normAutofit/>
          </a:bodyPr>
          <a:lstStyle/>
          <a:p>
            <a:r>
              <a:rPr lang="es-ES_tradnl" dirty="0"/>
              <a:t>Artículo 6: Efectos del Acuerdo de Arbitraje</a:t>
            </a:r>
          </a:p>
        </p:txBody>
      </p:sp>
      <p:sp>
        <p:nvSpPr>
          <p:cNvPr id="3" name="Marcador de contenido 2">
            <a:extLst>
              <a:ext uri="{FF2B5EF4-FFF2-40B4-BE49-F238E27FC236}">
                <a16:creationId xmlns:a16="http://schemas.microsoft.com/office/drawing/2014/main" id="{956741BA-D003-5A4C-8986-509A7D84AE1A}"/>
              </a:ext>
            </a:extLst>
          </p:cNvPr>
          <p:cNvSpPr>
            <a:spLocks noGrp="1"/>
          </p:cNvSpPr>
          <p:nvPr>
            <p:ph sz="half" idx="1"/>
          </p:nvPr>
        </p:nvSpPr>
        <p:spPr/>
        <p:txBody>
          <a:bodyPr>
            <a:normAutofit fontScale="70000" lnSpcReduction="20000"/>
          </a:bodyPr>
          <a:lstStyle/>
          <a:p>
            <a:pPr marL="0" indent="0" algn="just">
              <a:buNone/>
            </a:pPr>
            <a:r>
              <a:rPr lang="es-CR" dirty="0"/>
              <a:t>Al acordar someterse al arbitraje </a:t>
            </a:r>
            <a:r>
              <a:rPr lang="es-CR" dirty="0" err="1"/>
              <a:t>según</a:t>
            </a:r>
            <a:r>
              <a:rPr lang="es-CR" dirty="0"/>
              <a:t> el Reglamento, las partes aceptan que el arbitraje sea administrado por la Corte. </a:t>
            </a:r>
          </a:p>
          <a:p>
            <a:pPr marL="0" indent="0" algn="just">
              <a:buNone/>
            </a:pPr>
            <a:endParaRPr lang="es-CR" dirty="0"/>
          </a:p>
          <a:p>
            <a:pPr marL="0" indent="0" algn="just">
              <a:buNone/>
            </a:pPr>
            <a:r>
              <a:rPr lang="es-CR" dirty="0"/>
              <a:t>Si una parte contra la cual se haya formulado una demanda no presenta una Contestación, o si cualquiera de las partes formula una o varias excepciones relativas a la existencia, validez o alcance del acuerdo de arbitraje o a si todas las demandas formuladas en el arbitraje pueden ser determinadas conjuntamente en un solo arbitraje, </a:t>
            </a:r>
            <a:r>
              <a:rPr lang="es-CR" dirty="0">
                <a:solidFill>
                  <a:schemeClr val="accent2"/>
                </a:solidFill>
              </a:rPr>
              <a:t>el arbitraje proseguirá y toda cuestión de jurisdicción o relativa a si las demandas pueden ser determinadas conjuntamente en tal arbitraje </a:t>
            </a:r>
            <a:r>
              <a:rPr lang="es-CR" dirty="0" err="1"/>
              <a:t>serán</a:t>
            </a:r>
            <a:r>
              <a:rPr lang="es-CR" dirty="0"/>
              <a:t> decididas directamente por el tribunal arbitral, a menos que el Secretario General refiera el asunto a la Corte para su </a:t>
            </a:r>
            <a:r>
              <a:rPr lang="es-CR" dirty="0" err="1"/>
              <a:t>decisión</a:t>
            </a:r>
            <a:r>
              <a:rPr lang="es-CR" dirty="0"/>
              <a:t>. </a:t>
            </a:r>
          </a:p>
          <a:p>
            <a:pPr marL="0" indent="0" algn="just">
              <a:buNone/>
            </a:pPr>
            <a:r>
              <a:rPr lang="es-CR" dirty="0"/>
              <a:t>Si alguna de las partes </a:t>
            </a:r>
            <a:r>
              <a:rPr lang="es-CR" dirty="0" err="1"/>
              <a:t>rehúsa</a:t>
            </a:r>
            <a:r>
              <a:rPr lang="es-CR" dirty="0"/>
              <a:t> o se abstiene de participar en el arbitraje o en cualquier etapa de </a:t>
            </a:r>
            <a:r>
              <a:rPr lang="es-CR" dirty="0" err="1"/>
              <a:t>éste</a:t>
            </a:r>
            <a:r>
              <a:rPr lang="es-CR" dirty="0"/>
              <a:t>, </a:t>
            </a:r>
            <a:r>
              <a:rPr lang="es-CR" dirty="0">
                <a:solidFill>
                  <a:schemeClr val="accent2"/>
                </a:solidFill>
              </a:rPr>
              <a:t>el arbitraje </a:t>
            </a:r>
            <a:r>
              <a:rPr lang="es-CR" dirty="0" err="1">
                <a:solidFill>
                  <a:schemeClr val="accent2"/>
                </a:solidFill>
              </a:rPr>
              <a:t>procedera</a:t>
            </a:r>
            <a:r>
              <a:rPr lang="es-CR" dirty="0">
                <a:solidFill>
                  <a:schemeClr val="accent2"/>
                </a:solidFill>
              </a:rPr>
              <a:t>́ no obstante dicha negativa o </a:t>
            </a:r>
            <a:r>
              <a:rPr lang="es-CR" dirty="0" err="1">
                <a:solidFill>
                  <a:schemeClr val="accent2"/>
                </a:solidFill>
              </a:rPr>
              <a:t>abstención</a:t>
            </a:r>
            <a:r>
              <a:rPr lang="es-CR" dirty="0"/>
              <a:t>. </a:t>
            </a:r>
          </a:p>
          <a:p>
            <a:pPr marL="0" indent="0" algn="just">
              <a:buNone/>
            </a:pPr>
            <a:endParaRPr lang="es-CR" dirty="0"/>
          </a:p>
          <a:p>
            <a:pPr marL="0" indent="0" algn="just">
              <a:buNone/>
            </a:pPr>
            <a:r>
              <a:rPr lang="es-CR" dirty="0"/>
              <a:t>El tribunal arbitral conservará su competencia, aun en caso de inexistencia o nulidad del contrato, para determinar los </a:t>
            </a:r>
            <a:r>
              <a:rPr lang="es-CR" dirty="0">
                <a:solidFill>
                  <a:schemeClr val="accent2"/>
                </a:solidFill>
              </a:rPr>
              <a:t>respectivos derechos de las partes y decidir sobre sus pretensiones y alegaciones. </a:t>
            </a:r>
          </a:p>
          <a:p>
            <a:pPr marL="0" indent="0" algn="just">
              <a:buNone/>
            </a:pPr>
            <a:endParaRPr lang="es-ES_tradnl" dirty="0"/>
          </a:p>
        </p:txBody>
      </p:sp>
    </p:spTree>
    <p:extLst>
      <p:ext uri="{BB962C8B-B14F-4D97-AF65-F5344CB8AC3E}">
        <p14:creationId xmlns:p14="http://schemas.microsoft.com/office/powerpoint/2010/main" val="4014915186"/>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829A72C1-8DB9-154B-8E8D-08ECBAE56C70}"/>
              </a:ext>
            </a:extLst>
          </p:cNvPr>
          <p:cNvSpPr>
            <a:spLocks noGrp="1"/>
          </p:cNvSpPr>
          <p:nvPr>
            <p:ph type="title"/>
          </p:nvPr>
        </p:nvSpPr>
        <p:spPr/>
        <p:txBody>
          <a:bodyPr/>
          <a:lstStyle/>
          <a:p>
            <a:r>
              <a:rPr lang="es-ES_tradnl" dirty="0"/>
              <a:t>Artículo 12: Constitución del Tribunal Arbitral</a:t>
            </a:r>
          </a:p>
        </p:txBody>
      </p:sp>
      <p:sp>
        <p:nvSpPr>
          <p:cNvPr id="3" name="Marcador de contenido 2">
            <a:extLst>
              <a:ext uri="{FF2B5EF4-FFF2-40B4-BE49-F238E27FC236}">
                <a16:creationId xmlns:a16="http://schemas.microsoft.com/office/drawing/2014/main" id="{0D4600DC-9090-6E48-A22C-39EEB26AF5CD}"/>
              </a:ext>
            </a:extLst>
          </p:cNvPr>
          <p:cNvSpPr>
            <a:spLocks noGrp="1"/>
          </p:cNvSpPr>
          <p:nvPr>
            <p:ph sz="half" idx="1"/>
          </p:nvPr>
        </p:nvSpPr>
        <p:spPr/>
        <p:txBody>
          <a:bodyPr>
            <a:normAutofit fontScale="85000" lnSpcReduction="20000"/>
          </a:bodyPr>
          <a:lstStyle/>
          <a:p>
            <a:pPr marL="0" indent="0" algn="just">
              <a:buNone/>
            </a:pPr>
            <a:r>
              <a:rPr lang="es-CR" dirty="0"/>
              <a:t>Las controversias </a:t>
            </a:r>
            <a:r>
              <a:rPr lang="es-CR" dirty="0" err="1"/>
              <a:t>serán</a:t>
            </a:r>
            <a:r>
              <a:rPr lang="es-CR" dirty="0"/>
              <a:t> resueltas por un </a:t>
            </a:r>
            <a:r>
              <a:rPr lang="es-CR" dirty="0" err="1">
                <a:solidFill>
                  <a:schemeClr val="accent2"/>
                </a:solidFill>
              </a:rPr>
              <a:t>árbitro</a:t>
            </a:r>
            <a:r>
              <a:rPr lang="es-CR" dirty="0">
                <a:solidFill>
                  <a:schemeClr val="accent2"/>
                </a:solidFill>
              </a:rPr>
              <a:t> </a:t>
            </a:r>
            <a:r>
              <a:rPr lang="es-CR" dirty="0" err="1">
                <a:solidFill>
                  <a:schemeClr val="accent2"/>
                </a:solidFill>
              </a:rPr>
              <a:t>único</a:t>
            </a:r>
            <a:r>
              <a:rPr lang="es-CR" dirty="0">
                <a:solidFill>
                  <a:schemeClr val="accent2"/>
                </a:solidFill>
              </a:rPr>
              <a:t> o por tres </a:t>
            </a:r>
            <a:r>
              <a:rPr lang="es-CR" dirty="0" err="1">
                <a:solidFill>
                  <a:schemeClr val="accent2"/>
                </a:solidFill>
              </a:rPr>
              <a:t>árbitros</a:t>
            </a:r>
            <a:r>
              <a:rPr lang="es-CR" dirty="0"/>
              <a:t>. </a:t>
            </a:r>
          </a:p>
          <a:p>
            <a:pPr marL="0" indent="0" algn="just">
              <a:buNone/>
            </a:pPr>
            <a:endParaRPr lang="es-CR" dirty="0"/>
          </a:p>
          <a:p>
            <a:pPr marL="0" indent="0" algn="just">
              <a:buNone/>
            </a:pPr>
            <a:r>
              <a:rPr lang="es-CR" dirty="0"/>
              <a:t>Cuando las partes no se hayan puesto de acuerdo sobre el </a:t>
            </a:r>
            <a:r>
              <a:rPr lang="es-CR" dirty="0" err="1"/>
              <a:t>número</a:t>
            </a:r>
            <a:r>
              <a:rPr lang="es-CR" dirty="0"/>
              <a:t> de </a:t>
            </a:r>
            <a:r>
              <a:rPr lang="es-CR" dirty="0" err="1"/>
              <a:t>árbitros</a:t>
            </a:r>
            <a:r>
              <a:rPr lang="es-CR" dirty="0"/>
              <a:t>, la Corte nombrará un </a:t>
            </a:r>
            <a:r>
              <a:rPr lang="es-CR" dirty="0" err="1">
                <a:solidFill>
                  <a:schemeClr val="accent2"/>
                </a:solidFill>
              </a:rPr>
              <a:t>árbitro</a:t>
            </a:r>
            <a:r>
              <a:rPr lang="es-CR" dirty="0">
                <a:solidFill>
                  <a:schemeClr val="accent2"/>
                </a:solidFill>
              </a:rPr>
              <a:t> </a:t>
            </a:r>
            <a:r>
              <a:rPr lang="es-CR" dirty="0" err="1">
                <a:solidFill>
                  <a:schemeClr val="accent2"/>
                </a:solidFill>
              </a:rPr>
              <a:t>único</a:t>
            </a:r>
            <a:r>
              <a:rPr lang="es-CR" dirty="0"/>
              <a:t>, a menos que </a:t>
            </a:r>
            <a:r>
              <a:rPr lang="es-CR" dirty="0" err="1"/>
              <a:t>ésta</a:t>
            </a:r>
            <a:r>
              <a:rPr lang="es-CR" dirty="0"/>
              <a:t> considere que la controversia justifica la </a:t>
            </a:r>
            <a:r>
              <a:rPr lang="es-CR" dirty="0" err="1"/>
              <a:t>designación</a:t>
            </a:r>
            <a:r>
              <a:rPr lang="es-CR" dirty="0"/>
              <a:t> de tres </a:t>
            </a:r>
            <a:r>
              <a:rPr lang="es-CR" dirty="0" err="1"/>
              <a:t>árbitros</a:t>
            </a:r>
            <a:r>
              <a:rPr lang="es-CR" dirty="0"/>
              <a:t> </a:t>
            </a:r>
          </a:p>
          <a:p>
            <a:pPr marL="0" indent="0" algn="just">
              <a:buNone/>
            </a:pPr>
            <a:endParaRPr lang="es-CR" dirty="0"/>
          </a:p>
          <a:p>
            <a:pPr marL="0" indent="0" algn="just">
              <a:buNone/>
            </a:pPr>
            <a:r>
              <a:rPr lang="es-CR" dirty="0"/>
              <a:t>Cuando la controversia haya de ser sometida a la decisión de tres árbitros, el tercer árbitro, quien actuará como </a:t>
            </a:r>
            <a:r>
              <a:rPr lang="es-CR" dirty="0">
                <a:solidFill>
                  <a:schemeClr val="accent2"/>
                </a:solidFill>
              </a:rPr>
              <a:t>presidente del tribunal arbitral</a:t>
            </a:r>
            <a:r>
              <a:rPr lang="es-CR" dirty="0"/>
              <a:t>, será nombrado por la Corte a menos que las partes hayan convenido otro procedimiento para su designación. Si dicho procedimiento no resulta en una designación dentro de un plazo de 30 días contados desde la confirmación o nombramiento de los </a:t>
            </a:r>
            <a:r>
              <a:rPr lang="es-CR" dirty="0" err="1"/>
              <a:t>coárbitros</a:t>
            </a:r>
            <a:r>
              <a:rPr lang="es-CR" dirty="0"/>
              <a:t>, o dentro de cualquier otro plazo acordado por las partes o fijado por la Corte, ésta nombrará el tercer árbitro.</a:t>
            </a:r>
          </a:p>
          <a:p>
            <a:pPr marL="0" indent="0" algn="just">
              <a:buNone/>
            </a:pPr>
            <a:endParaRPr lang="es-CR" dirty="0"/>
          </a:p>
          <a:p>
            <a:pPr marL="0" indent="0" algn="just">
              <a:buNone/>
            </a:pPr>
            <a:endParaRPr lang="es-ES_tradnl" dirty="0"/>
          </a:p>
        </p:txBody>
      </p:sp>
    </p:spTree>
    <p:extLst>
      <p:ext uri="{BB962C8B-B14F-4D97-AF65-F5344CB8AC3E}">
        <p14:creationId xmlns:p14="http://schemas.microsoft.com/office/powerpoint/2010/main" val="328245130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0A0F4E6B-2CAF-2246-A901-7A0288E3CBCA}"/>
              </a:ext>
            </a:extLst>
          </p:cNvPr>
          <p:cNvSpPr>
            <a:spLocks noGrp="1"/>
          </p:cNvSpPr>
          <p:nvPr>
            <p:ph type="title"/>
          </p:nvPr>
        </p:nvSpPr>
        <p:spPr/>
        <p:txBody>
          <a:bodyPr/>
          <a:lstStyle/>
          <a:p>
            <a:r>
              <a:rPr lang="es-ES_tradnl" dirty="0"/>
              <a:t>Artículo 18: Sede del Arbitraje</a:t>
            </a:r>
          </a:p>
        </p:txBody>
      </p:sp>
      <p:sp>
        <p:nvSpPr>
          <p:cNvPr id="3" name="Marcador de contenido 2">
            <a:extLst>
              <a:ext uri="{FF2B5EF4-FFF2-40B4-BE49-F238E27FC236}">
                <a16:creationId xmlns:a16="http://schemas.microsoft.com/office/drawing/2014/main" id="{53136525-F64F-4F44-A8C8-3A2523F4ABD1}"/>
              </a:ext>
            </a:extLst>
          </p:cNvPr>
          <p:cNvSpPr>
            <a:spLocks noGrp="1"/>
          </p:cNvSpPr>
          <p:nvPr>
            <p:ph sz="half" idx="1"/>
          </p:nvPr>
        </p:nvSpPr>
        <p:spPr/>
        <p:txBody>
          <a:bodyPr/>
          <a:lstStyle/>
          <a:p>
            <a:pPr marL="0" indent="0" algn="just">
              <a:buNone/>
            </a:pPr>
            <a:r>
              <a:rPr lang="es-CR" dirty="0"/>
              <a:t>La sede del arbitraje será fijada por la Corte a menos que las partes la hayan convenido.</a:t>
            </a:r>
          </a:p>
          <a:p>
            <a:pPr marL="0" indent="0" algn="just">
              <a:buNone/>
            </a:pPr>
            <a:endParaRPr lang="es-CR" dirty="0"/>
          </a:p>
          <a:p>
            <a:pPr marL="0" indent="0" algn="just">
              <a:buNone/>
            </a:pPr>
            <a:r>
              <a:rPr lang="es-CR" dirty="0"/>
              <a:t>Salvo acuerdo en contrario de las partes, el tribunal arbitral, previa consulta con aquéllas, podrá celebrar audiencias y reuniones en cualquier lugar que considere apropiado.</a:t>
            </a:r>
          </a:p>
          <a:p>
            <a:pPr marL="0" indent="0" algn="just">
              <a:buNone/>
            </a:pPr>
            <a:endParaRPr lang="es-CR" dirty="0"/>
          </a:p>
          <a:p>
            <a:pPr marL="0" indent="0" algn="just">
              <a:buNone/>
            </a:pPr>
            <a:r>
              <a:rPr lang="es-CR" dirty="0"/>
              <a:t>El tribunal arbitral podrá deliberar en cualquier lugar que considere apropiado.</a:t>
            </a:r>
          </a:p>
          <a:p>
            <a:pPr marL="0" indent="0" algn="just">
              <a:buNone/>
            </a:pPr>
            <a:endParaRPr lang="es-ES_tradnl" dirty="0"/>
          </a:p>
        </p:txBody>
      </p:sp>
    </p:spTree>
    <p:extLst>
      <p:ext uri="{BB962C8B-B14F-4D97-AF65-F5344CB8AC3E}">
        <p14:creationId xmlns:p14="http://schemas.microsoft.com/office/powerpoint/2010/main" val="546012681"/>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D8A9B246-3DF2-FE47-950E-65EA7AFC2393}"/>
              </a:ext>
            </a:extLst>
          </p:cNvPr>
          <p:cNvSpPr>
            <a:spLocks noGrp="1"/>
          </p:cNvSpPr>
          <p:nvPr>
            <p:ph type="title"/>
          </p:nvPr>
        </p:nvSpPr>
        <p:spPr/>
        <p:txBody>
          <a:bodyPr/>
          <a:lstStyle/>
          <a:p>
            <a:r>
              <a:rPr lang="es-ES_tradnl" dirty="0"/>
              <a:t>Artículo 29: Árbitro de Emergencia</a:t>
            </a:r>
          </a:p>
        </p:txBody>
      </p:sp>
      <p:sp>
        <p:nvSpPr>
          <p:cNvPr id="3" name="Marcador de contenido 2">
            <a:extLst>
              <a:ext uri="{FF2B5EF4-FFF2-40B4-BE49-F238E27FC236}">
                <a16:creationId xmlns:a16="http://schemas.microsoft.com/office/drawing/2014/main" id="{A3F0C8DB-B540-B948-AA14-0C1AF6BA7505}"/>
              </a:ext>
            </a:extLst>
          </p:cNvPr>
          <p:cNvSpPr>
            <a:spLocks noGrp="1"/>
          </p:cNvSpPr>
          <p:nvPr>
            <p:ph sz="half" idx="1"/>
          </p:nvPr>
        </p:nvSpPr>
        <p:spPr/>
        <p:txBody>
          <a:bodyPr>
            <a:normAutofit fontScale="85000" lnSpcReduction="20000"/>
          </a:bodyPr>
          <a:lstStyle/>
          <a:p>
            <a:pPr marL="0" indent="0" algn="just">
              <a:buNone/>
            </a:pPr>
            <a:r>
              <a:rPr lang="es-CR" dirty="0"/>
              <a:t>La parte que requiera medidas cautelares o provisionales urgentes que no puedan esperar hasta la constitución del tribunal arbitral (“Medidas de Emergencia”), podrá solicitar tales medidas según las </a:t>
            </a:r>
            <a:r>
              <a:rPr lang="es-CR" dirty="0">
                <a:solidFill>
                  <a:schemeClr val="accent2"/>
                </a:solidFill>
              </a:rPr>
              <a:t>Reglas de Árbitro de Emergencia</a:t>
            </a:r>
            <a:r>
              <a:rPr lang="es-CR" dirty="0"/>
              <a:t>. </a:t>
            </a:r>
          </a:p>
          <a:p>
            <a:pPr marL="0" indent="0" algn="just">
              <a:buNone/>
            </a:pPr>
            <a:endParaRPr lang="es-CR" dirty="0"/>
          </a:p>
          <a:p>
            <a:pPr marL="0" indent="0" algn="just">
              <a:buNone/>
            </a:pPr>
            <a:r>
              <a:rPr lang="es-CR" dirty="0"/>
              <a:t>Tal solicitud será aceptada por la Corte solo si es recibida por la Secretaría </a:t>
            </a:r>
            <a:r>
              <a:rPr lang="es-CR" dirty="0">
                <a:solidFill>
                  <a:schemeClr val="accent2"/>
                </a:solidFill>
              </a:rPr>
              <a:t>antes de la entrega del expediente</a:t>
            </a:r>
            <a:r>
              <a:rPr lang="es-CR" dirty="0"/>
              <a:t> al tribunal arbitral de conformidad con el e independientemente de si la parte que la hace ha presentado ya su Solicitud de Arbitraje.</a:t>
            </a:r>
          </a:p>
          <a:p>
            <a:pPr marL="0" indent="0" algn="just">
              <a:buNone/>
            </a:pPr>
            <a:endParaRPr lang="es-CR" dirty="0"/>
          </a:p>
          <a:p>
            <a:pPr marL="0" indent="0" algn="just">
              <a:buNone/>
            </a:pPr>
            <a:r>
              <a:rPr lang="es-CR" dirty="0"/>
              <a:t>La orden del </a:t>
            </a:r>
            <a:r>
              <a:rPr lang="es-CR" dirty="0" err="1"/>
              <a:t>árbitro</a:t>
            </a:r>
            <a:r>
              <a:rPr lang="es-CR" dirty="0"/>
              <a:t> de emergencia </a:t>
            </a:r>
            <a:r>
              <a:rPr lang="es-CR" dirty="0">
                <a:solidFill>
                  <a:schemeClr val="accent2"/>
                </a:solidFill>
              </a:rPr>
              <a:t>no </a:t>
            </a:r>
            <a:r>
              <a:rPr lang="es-CR" dirty="0" err="1">
                <a:solidFill>
                  <a:schemeClr val="accent2"/>
                </a:solidFill>
              </a:rPr>
              <a:t>sera</a:t>
            </a:r>
            <a:r>
              <a:rPr lang="es-CR" dirty="0">
                <a:solidFill>
                  <a:schemeClr val="accent2"/>
                </a:solidFill>
              </a:rPr>
              <a:t>́ vinculante </a:t>
            </a:r>
            <a:r>
              <a:rPr lang="es-CR" dirty="0"/>
              <a:t>para el tribunal arbitral en </a:t>
            </a:r>
            <a:r>
              <a:rPr lang="es-CR" dirty="0" err="1"/>
              <a:t>relación</a:t>
            </a:r>
            <a:r>
              <a:rPr lang="es-CR" dirty="0"/>
              <a:t> con cualquier </a:t>
            </a:r>
            <a:r>
              <a:rPr lang="es-CR" dirty="0" err="1"/>
              <a:t>cuestión</a:t>
            </a:r>
            <a:r>
              <a:rPr lang="es-CR" dirty="0"/>
              <a:t>, tema o disputa decidida en la orden. El tribunal arbitral puede modificar, dejar sin efecto o anular la orden o cualquier </a:t>
            </a:r>
            <a:r>
              <a:rPr lang="es-CR" dirty="0" err="1"/>
              <a:t>modificación</a:t>
            </a:r>
            <a:r>
              <a:rPr lang="es-CR" dirty="0"/>
              <a:t> de la misma hecha por el </a:t>
            </a:r>
            <a:r>
              <a:rPr lang="es-CR" dirty="0" err="1"/>
              <a:t>árbitro</a:t>
            </a:r>
            <a:r>
              <a:rPr lang="es-CR" dirty="0"/>
              <a:t> de emergencia. </a:t>
            </a:r>
          </a:p>
          <a:p>
            <a:pPr marL="0" indent="0" algn="just">
              <a:buNone/>
            </a:pPr>
            <a:endParaRPr lang="es-ES_tradnl" dirty="0"/>
          </a:p>
        </p:txBody>
      </p:sp>
    </p:spTree>
    <p:extLst>
      <p:ext uri="{BB962C8B-B14F-4D97-AF65-F5344CB8AC3E}">
        <p14:creationId xmlns:p14="http://schemas.microsoft.com/office/powerpoint/2010/main" val="230775871"/>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190702D-29F1-8947-B820-840B4F04A27D}"/>
              </a:ext>
            </a:extLst>
          </p:cNvPr>
          <p:cNvSpPr>
            <a:spLocks noGrp="1"/>
          </p:cNvSpPr>
          <p:nvPr>
            <p:ph type="title"/>
          </p:nvPr>
        </p:nvSpPr>
        <p:spPr/>
        <p:txBody>
          <a:bodyPr/>
          <a:lstStyle/>
          <a:p>
            <a:r>
              <a:rPr lang="es-CR" dirty="0"/>
              <a:t>Artículo 29: Árbitro de Emergencia</a:t>
            </a:r>
            <a:endParaRPr lang="es-ES_tradnl" dirty="0"/>
          </a:p>
        </p:txBody>
      </p:sp>
      <p:sp>
        <p:nvSpPr>
          <p:cNvPr id="3" name="Marcador de contenido 2">
            <a:extLst>
              <a:ext uri="{FF2B5EF4-FFF2-40B4-BE49-F238E27FC236}">
                <a16:creationId xmlns:a16="http://schemas.microsoft.com/office/drawing/2014/main" id="{169536BC-ED53-2241-81B4-E407BA73DF79}"/>
              </a:ext>
            </a:extLst>
          </p:cNvPr>
          <p:cNvSpPr>
            <a:spLocks noGrp="1"/>
          </p:cNvSpPr>
          <p:nvPr>
            <p:ph sz="half" idx="1"/>
          </p:nvPr>
        </p:nvSpPr>
        <p:spPr/>
        <p:txBody>
          <a:bodyPr>
            <a:normAutofit fontScale="77500" lnSpcReduction="20000"/>
          </a:bodyPr>
          <a:lstStyle/>
          <a:p>
            <a:pPr marL="0" indent="0" algn="just">
              <a:buNone/>
            </a:pPr>
            <a:r>
              <a:rPr lang="es-CR" dirty="0"/>
              <a:t>Las Disposiciones sobre el Árbitro de Emergencia no serán aplicables si:</a:t>
            </a:r>
          </a:p>
          <a:p>
            <a:pPr lvl="0" algn="just"/>
            <a:r>
              <a:rPr lang="es-CR" dirty="0"/>
              <a:t>el acuerdo de arbitraje bajo el Reglamento fue concluido antes del 1° de enero de 2012;</a:t>
            </a:r>
          </a:p>
          <a:p>
            <a:pPr lvl="0" algn="just"/>
            <a:r>
              <a:rPr lang="es-CR" dirty="0"/>
              <a:t>las partes optaron por </a:t>
            </a:r>
            <a:r>
              <a:rPr lang="es-CR" dirty="0">
                <a:solidFill>
                  <a:schemeClr val="accent2"/>
                </a:solidFill>
              </a:rPr>
              <a:t>excluir</a:t>
            </a:r>
            <a:r>
              <a:rPr lang="es-CR" dirty="0"/>
              <a:t> las Disposiciones sobre el Árbitro de Emergencia; o</a:t>
            </a:r>
          </a:p>
          <a:p>
            <a:pPr lvl="0" algn="just"/>
            <a:r>
              <a:rPr lang="es-CR" dirty="0"/>
              <a:t>las partes han acordado </a:t>
            </a:r>
            <a:r>
              <a:rPr lang="es-CR" dirty="0">
                <a:solidFill>
                  <a:schemeClr val="accent2"/>
                </a:solidFill>
              </a:rPr>
              <a:t>otro procedimiento </a:t>
            </a:r>
            <a:r>
              <a:rPr lang="es-CR" dirty="0"/>
              <a:t>pre-arbitral que prevea el otorgamiento de medidas cautelares, provisionales o similares.</a:t>
            </a:r>
          </a:p>
          <a:p>
            <a:pPr marL="0" indent="0" algn="just">
              <a:buNone/>
            </a:pPr>
            <a:endParaRPr lang="es-CR" dirty="0"/>
          </a:p>
          <a:p>
            <a:pPr marL="0" indent="0" algn="just">
              <a:buNone/>
            </a:pPr>
            <a:r>
              <a:rPr lang="es-CR" dirty="0"/>
              <a:t>Las Disposiciones sobre el </a:t>
            </a:r>
            <a:r>
              <a:rPr lang="es-CR" dirty="0" err="1"/>
              <a:t>Árbitro</a:t>
            </a:r>
            <a:r>
              <a:rPr lang="es-CR" dirty="0"/>
              <a:t> de Emergencia no impiden que cualquier parte solicite medidas cautelares o provisionales urgentes de una autoridad judicial competente en cualquier momento antes de la solicitud de dichas medidas, y en circunstancias apropiadas aun </a:t>
            </a:r>
            <a:r>
              <a:rPr lang="es-CR" dirty="0" err="1"/>
              <a:t>después</a:t>
            </a:r>
            <a:r>
              <a:rPr lang="es-CR" dirty="0"/>
              <a:t>, de conformidad con el Reglamento. </a:t>
            </a:r>
          </a:p>
          <a:p>
            <a:pPr marL="0" indent="0" algn="just">
              <a:buNone/>
            </a:pPr>
            <a:r>
              <a:rPr lang="es-CR" dirty="0"/>
              <a:t>Cualquier solicitud de tales medidas a una autoridad judicial </a:t>
            </a:r>
            <a:r>
              <a:rPr lang="es-CR" dirty="0">
                <a:solidFill>
                  <a:schemeClr val="accent2"/>
                </a:solidFill>
              </a:rPr>
              <a:t>no contraviene al acuerdo de arbitraje ni constituye una renuncia a </a:t>
            </a:r>
            <a:r>
              <a:rPr lang="es-CR" dirty="0" err="1">
                <a:solidFill>
                  <a:schemeClr val="accent2"/>
                </a:solidFill>
              </a:rPr>
              <a:t>éste</a:t>
            </a:r>
            <a:r>
              <a:rPr lang="es-CR" dirty="0"/>
              <a:t>. </a:t>
            </a:r>
            <a:endParaRPr lang="es-ES_tradnl" dirty="0"/>
          </a:p>
        </p:txBody>
      </p:sp>
    </p:spTree>
    <p:extLst>
      <p:ext uri="{BB962C8B-B14F-4D97-AF65-F5344CB8AC3E}">
        <p14:creationId xmlns:p14="http://schemas.microsoft.com/office/powerpoint/2010/main" val="86573283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BF8F4D77-DE60-B74A-B8A1-3DCC7ADA3E91}"/>
              </a:ext>
            </a:extLst>
          </p:cNvPr>
          <p:cNvSpPr>
            <a:spLocks noGrp="1"/>
          </p:cNvSpPr>
          <p:nvPr>
            <p:ph sz="half" idx="1"/>
          </p:nvPr>
        </p:nvSpPr>
        <p:spPr/>
        <p:txBody>
          <a:bodyPr>
            <a:normAutofit fontScale="92500" lnSpcReduction="10000"/>
          </a:bodyPr>
          <a:lstStyle/>
          <a:p>
            <a:pPr marL="0" indent="0" algn="just">
              <a:buNone/>
            </a:pPr>
            <a:r>
              <a:rPr lang="es-CR" dirty="0"/>
              <a:t>El arbitraje comercial internacional, se remite al </a:t>
            </a:r>
            <a:r>
              <a:rPr lang="es-CR" dirty="0">
                <a:solidFill>
                  <a:schemeClr val="accent4"/>
                </a:solidFill>
              </a:rPr>
              <a:t>Derecho Internacional Privado</a:t>
            </a:r>
            <a:r>
              <a:rPr lang="es-CR" dirty="0"/>
              <a:t>. </a:t>
            </a:r>
          </a:p>
          <a:p>
            <a:pPr marL="0" indent="0" algn="just">
              <a:buNone/>
            </a:pPr>
            <a:endParaRPr lang="es-CR" dirty="0"/>
          </a:p>
          <a:p>
            <a:pPr marL="0" indent="0" algn="just">
              <a:buNone/>
            </a:pPr>
            <a:r>
              <a:rPr lang="es-CR" dirty="0"/>
              <a:t>El arbitraje comercial internacional está limitado a </a:t>
            </a:r>
            <a:r>
              <a:rPr lang="es-CR" dirty="0">
                <a:solidFill>
                  <a:schemeClr val="accent4"/>
                </a:solidFill>
              </a:rPr>
              <a:t>sujetos de Derecho Privado actuando bajo el principio rector de igualdad</a:t>
            </a:r>
            <a:r>
              <a:rPr lang="es-CR" dirty="0"/>
              <a:t>. Esta consideración lleva por tanto a excluir cualquier posible ventaja y a establecer un conflicto en un marco de </a:t>
            </a:r>
            <a:r>
              <a:rPr lang="es-CR" dirty="0">
                <a:solidFill>
                  <a:schemeClr val="accent4"/>
                </a:solidFill>
              </a:rPr>
              <a:t>igualdad jurídica</a:t>
            </a:r>
            <a:r>
              <a:rPr lang="es-CR" dirty="0"/>
              <a:t>.</a:t>
            </a:r>
          </a:p>
          <a:p>
            <a:pPr marL="0" indent="0" algn="just">
              <a:buNone/>
            </a:pPr>
            <a:endParaRPr lang="es-CR" dirty="0"/>
          </a:p>
          <a:p>
            <a:pPr marL="0" indent="0" algn="just">
              <a:buNone/>
            </a:pPr>
            <a:r>
              <a:rPr lang="es-CR" dirty="0"/>
              <a:t>El hecho de que los particulares que acuerdan un arbitraje tengan su </a:t>
            </a:r>
            <a:r>
              <a:rPr lang="es-CR" dirty="0">
                <a:solidFill>
                  <a:schemeClr val="accent4"/>
                </a:solidFill>
              </a:rPr>
              <a:t>establecimiento en lugares distintos </a:t>
            </a:r>
            <a:r>
              <a:rPr lang="es-CR" dirty="0"/>
              <a:t>es un elemento definitorio de internacionalidad.</a:t>
            </a:r>
          </a:p>
          <a:p>
            <a:pPr marL="0" indent="0" algn="just">
              <a:buNone/>
            </a:pPr>
            <a:endParaRPr lang="es-ES_tradnl" dirty="0"/>
          </a:p>
        </p:txBody>
      </p:sp>
      <p:sp>
        <p:nvSpPr>
          <p:cNvPr id="6" name="Título 5">
            <a:extLst>
              <a:ext uri="{FF2B5EF4-FFF2-40B4-BE49-F238E27FC236}">
                <a16:creationId xmlns:a16="http://schemas.microsoft.com/office/drawing/2014/main" id="{6FFFDCF9-ACC5-4442-BDB3-A044A1D738B7}"/>
              </a:ext>
            </a:extLst>
          </p:cNvPr>
          <p:cNvSpPr>
            <a:spLocks noGrp="1"/>
          </p:cNvSpPr>
          <p:nvPr>
            <p:ph type="title"/>
          </p:nvPr>
        </p:nvSpPr>
        <p:spPr/>
        <p:txBody>
          <a:bodyPr/>
          <a:lstStyle/>
          <a:p>
            <a:r>
              <a:rPr lang="es-ES_tradnl" dirty="0"/>
              <a:t>Elementos</a:t>
            </a:r>
          </a:p>
        </p:txBody>
      </p:sp>
    </p:spTree>
    <p:extLst>
      <p:ext uri="{BB962C8B-B14F-4D97-AF65-F5344CB8AC3E}">
        <p14:creationId xmlns:p14="http://schemas.microsoft.com/office/powerpoint/2010/main" val="1010161798"/>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75B9CACF-32FF-0845-BE41-146B7361D44F}"/>
              </a:ext>
            </a:extLst>
          </p:cNvPr>
          <p:cNvSpPr>
            <a:spLocks noGrp="1"/>
          </p:cNvSpPr>
          <p:nvPr>
            <p:ph type="title"/>
          </p:nvPr>
        </p:nvSpPr>
        <p:spPr/>
        <p:txBody>
          <a:bodyPr/>
          <a:lstStyle/>
          <a:p>
            <a:r>
              <a:rPr lang="es-ES_tradnl" dirty="0"/>
              <a:t>Artículo 30: Procedimiento Abreviado</a:t>
            </a:r>
          </a:p>
        </p:txBody>
      </p:sp>
      <p:sp>
        <p:nvSpPr>
          <p:cNvPr id="3" name="Marcador de contenido 2">
            <a:extLst>
              <a:ext uri="{FF2B5EF4-FFF2-40B4-BE49-F238E27FC236}">
                <a16:creationId xmlns:a16="http://schemas.microsoft.com/office/drawing/2014/main" id="{08C4203E-F5C7-F14A-8E02-AA6DF25D6BD1}"/>
              </a:ext>
            </a:extLst>
          </p:cNvPr>
          <p:cNvSpPr>
            <a:spLocks noGrp="1"/>
          </p:cNvSpPr>
          <p:nvPr>
            <p:ph sz="half" idx="1"/>
          </p:nvPr>
        </p:nvSpPr>
        <p:spPr/>
        <p:txBody>
          <a:bodyPr>
            <a:normAutofit fontScale="77500" lnSpcReduction="20000"/>
          </a:bodyPr>
          <a:lstStyle/>
          <a:p>
            <a:pPr marL="0" indent="0" algn="just">
              <a:buNone/>
            </a:pPr>
            <a:r>
              <a:rPr lang="es-CR" dirty="0"/>
              <a:t>Las Reglas de Procedimiento Abreviado </a:t>
            </a:r>
            <a:r>
              <a:rPr lang="es-CR" dirty="0" err="1"/>
              <a:t>serán</a:t>
            </a:r>
            <a:r>
              <a:rPr lang="es-CR" dirty="0"/>
              <a:t> aplicables cuando: </a:t>
            </a:r>
          </a:p>
          <a:p>
            <a:pPr lvl="0" algn="just"/>
            <a:r>
              <a:rPr lang="es-CR" dirty="0"/>
              <a:t>La </a:t>
            </a:r>
            <a:r>
              <a:rPr lang="es-CR" dirty="0" err="1"/>
              <a:t>cuantía</a:t>
            </a:r>
            <a:r>
              <a:rPr lang="es-CR" dirty="0"/>
              <a:t> de la controversia </a:t>
            </a:r>
            <a:r>
              <a:rPr lang="es-CR" dirty="0">
                <a:solidFill>
                  <a:schemeClr val="accent2"/>
                </a:solidFill>
              </a:rPr>
              <a:t>no supere el </a:t>
            </a:r>
            <a:r>
              <a:rPr lang="es-CR" dirty="0" err="1">
                <a:solidFill>
                  <a:schemeClr val="accent2"/>
                </a:solidFill>
              </a:rPr>
              <a:t>límite</a:t>
            </a:r>
            <a:r>
              <a:rPr lang="es-CR" dirty="0">
                <a:solidFill>
                  <a:schemeClr val="accent2"/>
                </a:solidFill>
              </a:rPr>
              <a:t> fijado</a:t>
            </a:r>
            <a:r>
              <a:rPr lang="es-CR" dirty="0"/>
              <a:t> </a:t>
            </a:r>
          </a:p>
          <a:p>
            <a:pPr lvl="0" algn="just"/>
            <a:r>
              <a:rPr lang="es-CR" dirty="0"/>
              <a:t>Las partes </a:t>
            </a:r>
            <a:r>
              <a:rPr lang="es-CR" dirty="0" err="1"/>
              <a:t>asi</a:t>
            </a:r>
            <a:r>
              <a:rPr lang="es-CR" dirty="0"/>
              <a:t>́ lo </a:t>
            </a:r>
            <a:r>
              <a:rPr lang="es-CR" dirty="0">
                <a:solidFill>
                  <a:schemeClr val="accent2"/>
                </a:solidFill>
              </a:rPr>
              <a:t>acuerden</a:t>
            </a:r>
            <a:r>
              <a:rPr lang="es-CR" dirty="0"/>
              <a:t>. </a:t>
            </a:r>
          </a:p>
          <a:p>
            <a:pPr marL="0" indent="0" algn="just">
              <a:buNone/>
            </a:pPr>
            <a:endParaRPr lang="es-CR" dirty="0"/>
          </a:p>
          <a:p>
            <a:pPr marL="0" indent="0" algn="just">
              <a:buNone/>
            </a:pPr>
            <a:r>
              <a:rPr lang="es-CR" dirty="0"/>
              <a:t>Las Disposiciones sobre el Procedimiento Abreviado no </a:t>
            </a:r>
            <a:r>
              <a:rPr lang="es-CR" dirty="0" err="1"/>
              <a:t>serán</a:t>
            </a:r>
            <a:r>
              <a:rPr lang="es-CR" dirty="0"/>
              <a:t> aplicables si: </a:t>
            </a:r>
          </a:p>
          <a:p>
            <a:pPr lvl="0" algn="just"/>
            <a:r>
              <a:rPr lang="es-CR" dirty="0"/>
              <a:t>El acuerdo de arbitraje bajo el Reglamento se celebró con </a:t>
            </a:r>
            <a:r>
              <a:rPr lang="es-CR" dirty="0">
                <a:solidFill>
                  <a:schemeClr val="accent2"/>
                </a:solidFill>
              </a:rPr>
              <a:t>anterioridad</a:t>
            </a:r>
            <a:r>
              <a:rPr lang="es-CR" dirty="0"/>
              <a:t> a la fecha de entrada en vigor de las Disposiciones sobre el Procedimiento Abreviado; </a:t>
            </a:r>
          </a:p>
          <a:p>
            <a:pPr lvl="0" algn="just"/>
            <a:r>
              <a:rPr lang="es-CR" dirty="0"/>
              <a:t>Las partes optaron por </a:t>
            </a:r>
            <a:r>
              <a:rPr lang="es-CR" dirty="0">
                <a:solidFill>
                  <a:schemeClr val="accent2"/>
                </a:solidFill>
              </a:rPr>
              <a:t>excluir</a:t>
            </a:r>
            <a:r>
              <a:rPr lang="es-CR" dirty="0"/>
              <a:t> las Disposiciones sobre el Procedimiento Abreviado; o </a:t>
            </a:r>
          </a:p>
          <a:p>
            <a:pPr lvl="0" algn="just"/>
            <a:r>
              <a:rPr lang="es-CR" dirty="0"/>
              <a:t>La Corte, a solicitud de una parte antes de la </a:t>
            </a:r>
            <a:r>
              <a:rPr lang="es-CR" dirty="0" err="1"/>
              <a:t>constitución</a:t>
            </a:r>
            <a:r>
              <a:rPr lang="es-CR" dirty="0"/>
              <a:t> del tribunal arbitral o de oficio, determina que resulta inapropiado aplicar las Disposiciones sobre el Procedimiento Abreviado de acuerdo con las circunstancias del caso. </a:t>
            </a:r>
          </a:p>
          <a:p>
            <a:pPr marL="0" indent="0" algn="just">
              <a:buNone/>
            </a:pPr>
            <a:endParaRPr lang="es-ES_tradnl" dirty="0"/>
          </a:p>
        </p:txBody>
      </p:sp>
    </p:spTree>
    <p:extLst>
      <p:ext uri="{BB962C8B-B14F-4D97-AF65-F5344CB8AC3E}">
        <p14:creationId xmlns:p14="http://schemas.microsoft.com/office/powerpoint/2010/main" val="2635708894"/>
      </p:ext>
    </p:extLst>
  </p:cSld>
  <p:clrMapOvr>
    <a:masterClrMapping/>
  </p:clrMapOvr>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5A84E11E-66BE-FE46-8261-2B53D6216E1C}"/>
              </a:ext>
            </a:extLst>
          </p:cNvPr>
          <p:cNvSpPr>
            <a:spLocks noGrp="1"/>
          </p:cNvSpPr>
          <p:nvPr>
            <p:ph type="title"/>
          </p:nvPr>
        </p:nvSpPr>
        <p:spPr/>
        <p:txBody>
          <a:bodyPr/>
          <a:lstStyle/>
          <a:p>
            <a:r>
              <a:rPr lang="es-ES_tradnl" dirty="0"/>
              <a:t>Artículo 31: Plazo para dictar el Laudo Final</a:t>
            </a:r>
          </a:p>
        </p:txBody>
      </p:sp>
      <p:sp>
        <p:nvSpPr>
          <p:cNvPr id="3" name="Marcador de contenido 2">
            <a:extLst>
              <a:ext uri="{FF2B5EF4-FFF2-40B4-BE49-F238E27FC236}">
                <a16:creationId xmlns:a16="http://schemas.microsoft.com/office/drawing/2014/main" id="{FABE06EF-16C6-B44D-AE34-149C4A832A58}"/>
              </a:ext>
            </a:extLst>
          </p:cNvPr>
          <p:cNvSpPr>
            <a:spLocks noGrp="1"/>
          </p:cNvSpPr>
          <p:nvPr>
            <p:ph sz="half" idx="1"/>
          </p:nvPr>
        </p:nvSpPr>
        <p:spPr/>
        <p:txBody>
          <a:bodyPr/>
          <a:lstStyle/>
          <a:p>
            <a:pPr marL="0" indent="0" algn="just">
              <a:buNone/>
            </a:pPr>
            <a:r>
              <a:rPr lang="es-CR" dirty="0"/>
              <a:t>El tribunal arbitral </a:t>
            </a:r>
            <a:r>
              <a:rPr lang="es-CR" dirty="0" err="1"/>
              <a:t>debera</a:t>
            </a:r>
            <a:r>
              <a:rPr lang="es-CR" dirty="0"/>
              <a:t>́ dictar su laudo final en el plazo de </a:t>
            </a:r>
            <a:r>
              <a:rPr lang="es-CR" dirty="0">
                <a:solidFill>
                  <a:schemeClr val="accent2"/>
                </a:solidFill>
              </a:rPr>
              <a:t>seis meses</a:t>
            </a:r>
            <a:r>
              <a:rPr lang="es-CR" dirty="0"/>
              <a:t>. </a:t>
            </a:r>
          </a:p>
          <a:p>
            <a:pPr marL="0" indent="0" algn="just">
              <a:buNone/>
            </a:pPr>
            <a:r>
              <a:rPr lang="es-CR" dirty="0"/>
              <a:t>Dicho plazo comenzará a correr a partir de la fecha de la </a:t>
            </a:r>
            <a:r>
              <a:rPr lang="es-CR" dirty="0" err="1"/>
              <a:t>u</a:t>
            </a:r>
            <a:r>
              <a:rPr lang="es-CR" dirty="0" err="1">
                <a:solidFill>
                  <a:schemeClr val="accent2"/>
                </a:solidFill>
              </a:rPr>
              <a:t>́ltima</a:t>
            </a:r>
            <a:r>
              <a:rPr lang="es-CR" dirty="0">
                <a:solidFill>
                  <a:schemeClr val="accent2"/>
                </a:solidFill>
              </a:rPr>
              <a:t> firma</a:t>
            </a:r>
            <a:r>
              <a:rPr lang="es-CR" dirty="0"/>
              <a:t>, del tribunal arbitral o de las partes, en el </a:t>
            </a:r>
            <a:r>
              <a:rPr lang="es-CR" dirty="0">
                <a:solidFill>
                  <a:schemeClr val="accent2"/>
                </a:solidFill>
              </a:rPr>
              <a:t>Acta de </a:t>
            </a:r>
            <a:r>
              <a:rPr lang="es-CR" dirty="0" err="1">
                <a:solidFill>
                  <a:schemeClr val="accent2"/>
                </a:solidFill>
              </a:rPr>
              <a:t>Misión</a:t>
            </a:r>
            <a:r>
              <a:rPr lang="es-CR" dirty="0">
                <a:solidFill>
                  <a:schemeClr val="accent2"/>
                </a:solidFill>
              </a:rPr>
              <a:t> </a:t>
            </a:r>
            <a:r>
              <a:rPr lang="es-CR" dirty="0"/>
              <a:t>o, a partir de la fecha en que la </a:t>
            </a:r>
            <a:r>
              <a:rPr lang="es-CR" dirty="0" err="1"/>
              <a:t>Secretaría</a:t>
            </a:r>
            <a:r>
              <a:rPr lang="es-CR" dirty="0"/>
              <a:t> notifique al tribunal arbitral la </a:t>
            </a:r>
            <a:r>
              <a:rPr lang="es-CR" dirty="0" err="1"/>
              <a:t>aprobación</a:t>
            </a:r>
            <a:r>
              <a:rPr lang="es-CR" dirty="0"/>
              <a:t> del Acta de </a:t>
            </a:r>
            <a:r>
              <a:rPr lang="es-CR" dirty="0" err="1"/>
              <a:t>Misión</a:t>
            </a:r>
            <a:r>
              <a:rPr lang="es-CR" dirty="0"/>
              <a:t> por la Corte. </a:t>
            </a:r>
          </a:p>
          <a:p>
            <a:pPr marL="0" indent="0" algn="just">
              <a:buNone/>
            </a:pPr>
            <a:endParaRPr lang="es-CR" dirty="0"/>
          </a:p>
          <a:p>
            <a:pPr marL="0" indent="0" algn="just">
              <a:buNone/>
            </a:pPr>
            <a:r>
              <a:rPr lang="es-CR" dirty="0"/>
              <a:t>La Corte puede, en virtud de solicitud motivada del tribunal arbitral o, si lo estima necesario, de oficio, </a:t>
            </a:r>
            <a:r>
              <a:rPr lang="es-CR" dirty="0">
                <a:solidFill>
                  <a:schemeClr val="accent2"/>
                </a:solidFill>
              </a:rPr>
              <a:t>prorrogar el plazo</a:t>
            </a:r>
            <a:r>
              <a:rPr lang="es-CR" dirty="0"/>
              <a:t>.</a:t>
            </a:r>
          </a:p>
          <a:p>
            <a:pPr algn="just"/>
            <a:endParaRPr lang="es-CR" dirty="0"/>
          </a:p>
          <a:p>
            <a:pPr marL="0" indent="0" algn="just">
              <a:buNone/>
            </a:pPr>
            <a:endParaRPr lang="es-ES_tradnl" dirty="0"/>
          </a:p>
        </p:txBody>
      </p:sp>
    </p:spTree>
    <p:extLst>
      <p:ext uri="{BB962C8B-B14F-4D97-AF65-F5344CB8AC3E}">
        <p14:creationId xmlns:p14="http://schemas.microsoft.com/office/powerpoint/2010/main" val="2585650151"/>
      </p:ext>
    </p:extLst>
  </p:cSld>
  <p:clrMapOvr>
    <a:masterClrMapping/>
  </p:clrMapOvr>
</p:sld>
</file>

<file path=ppt/slides/slide6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21BC588F-AB31-EE46-B95F-9DD39097FB8A}"/>
              </a:ext>
            </a:extLst>
          </p:cNvPr>
          <p:cNvSpPr>
            <a:spLocks noGrp="1"/>
          </p:cNvSpPr>
          <p:nvPr>
            <p:ph type="title"/>
          </p:nvPr>
        </p:nvSpPr>
        <p:spPr/>
        <p:txBody>
          <a:bodyPr/>
          <a:lstStyle/>
          <a:p>
            <a:r>
              <a:rPr lang="es-ES_tradnl" dirty="0"/>
              <a:t>Artículo 33: Laudo por Acuerdo de Partes</a:t>
            </a:r>
          </a:p>
        </p:txBody>
      </p:sp>
      <p:sp>
        <p:nvSpPr>
          <p:cNvPr id="3" name="Marcador de contenido 2">
            <a:extLst>
              <a:ext uri="{FF2B5EF4-FFF2-40B4-BE49-F238E27FC236}">
                <a16:creationId xmlns:a16="http://schemas.microsoft.com/office/drawing/2014/main" id="{90CD703E-9DAD-924D-B91E-2217387C3147}"/>
              </a:ext>
            </a:extLst>
          </p:cNvPr>
          <p:cNvSpPr>
            <a:spLocks noGrp="1"/>
          </p:cNvSpPr>
          <p:nvPr>
            <p:ph sz="half" idx="1"/>
          </p:nvPr>
        </p:nvSpPr>
        <p:spPr/>
        <p:txBody>
          <a:bodyPr/>
          <a:lstStyle/>
          <a:p>
            <a:pPr marL="0" indent="0" algn="just">
              <a:buNone/>
            </a:pPr>
            <a:r>
              <a:rPr lang="es-CR" dirty="0"/>
              <a:t>Si las partes llegan a un </a:t>
            </a:r>
            <a:r>
              <a:rPr lang="es-CR" dirty="0">
                <a:solidFill>
                  <a:schemeClr val="accent2"/>
                </a:solidFill>
              </a:rPr>
              <a:t>arreglo</a:t>
            </a:r>
            <a:r>
              <a:rPr lang="es-CR" dirty="0"/>
              <a:t> después que el expediente haya sido entregado al tribunal arbitral de conformidad con lo previsto en el Artículo 16, </a:t>
            </a:r>
            <a:r>
              <a:rPr lang="es-CR" dirty="0">
                <a:solidFill>
                  <a:schemeClr val="accent2"/>
                </a:solidFill>
              </a:rPr>
              <a:t>se dejará constancia de dicho arreglo </a:t>
            </a:r>
            <a:r>
              <a:rPr lang="es-CR" dirty="0"/>
              <a:t>en un laudo por acuerdo de las partes, siempre y cuando las partes así lo hayan solicitado y el tribunal arbitral esté de acuerdo con dictarlo.</a:t>
            </a:r>
          </a:p>
          <a:p>
            <a:pPr marL="0" indent="0" algn="just">
              <a:buNone/>
            </a:pPr>
            <a:endParaRPr lang="es-ES_tradnl" dirty="0"/>
          </a:p>
        </p:txBody>
      </p:sp>
    </p:spTree>
    <p:extLst>
      <p:ext uri="{BB962C8B-B14F-4D97-AF65-F5344CB8AC3E}">
        <p14:creationId xmlns:p14="http://schemas.microsoft.com/office/powerpoint/2010/main" val="2116936531"/>
      </p:ext>
    </p:extLst>
  </p:cSld>
  <p:clrMapOvr>
    <a:masterClrMapping/>
  </p:clrMapOvr>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F4DB8863-4958-5E42-868E-6D8CD9C299BF}"/>
              </a:ext>
            </a:extLst>
          </p:cNvPr>
          <p:cNvSpPr>
            <a:spLocks noGrp="1"/>
          </p:cNvSpPr>
          <p:nvPr>
            <p:ph type="title"/>
          </p:nvPr>
        </p:nvSpPr>
        <p:spPr/>
        <p:txBody>
          <a:bodyPr/>
          <a:lstStyle/>
          <a:p>
            <a:r>
              <a:rPr lang="es-ES_tradnl" dirty="0"/>
              <a:t>Artículo 34: Examen Previo del Laudo por la Corte</a:t>
            </a:r>
          </a:p>
        </p:txBody>
      </p:sp>
      <p:sp>
        <p:nvSpPr>
          <p:cNvPr id="3" name="Marcador de contenido 2">
            <a:extLst>
              <a:ext uri="{FF2B5EF4-FFF2-40B4-BE49-F238E27FC236}">
                <a16:creationId xmlns:a16="http://schemas.microsoft.com/office/drawing/2014/main" id="{B8A07B64-0A5B-9042-93E6-17A78F9A56AE}"/>
              </a:ext>
            </a:extLst>
          </p:cNvPr>
          <p:cNvSpPr>
            <a:spLocks noGrp="1"/>
          </p:cNvSpPr>
          <p:nvPr>
            <p:ph sz="half" idx="1"/>
          </p:nvPr>
        </p:nvSpPr>
        <p:spPr/>
        <p:txBody>
          <a:bodyPr/>
          <a:lstStyle/>
          <a:p>
            <a:pPr marL="0" indent="0" algn="just">
              <a:buNone/>
            </a:pPr>
            <a:r>
              <a:rPr lang="es-CR" dirty="0"/>
              <a:t>Antes de firmar un laudo, el tribunal arbitral deberá someterlo, en forma de proyecto, a la </a:t>
            </a:r>
            <a:r>
              <a:rPr lang="es-CR" dirty="0">
                <a:solidFill>
                  <a:schemeClr val="accent2"/>
                </a:solidFill>
              </a:rPr>
              <a:t>Corte</a:t>
            </a:r>
            <a:r>
              <a:rPr lang="es-CR" dirty="0"/>
              <a:t>. </a:t>
            </a:r>
          </a:p>
          <a:p>
            <a:pPr marL="0" indent="0" algn="just">
              <a:buNone/>
            </a:pPr>
            <a:r>
              <a:rPr lang="es-CR" dirty="0"/>
              <a:t>Esta podrá ordenar modificaciones de forma y, respetando la libertad de decisión del tribunal arbitral, podrá llamar su atención sobre puntos relacionados con el fondo de la controversia. </a:t>
            </a:r>
          </a:p>
          <a:p>
            <a:pPr marL="0" indent="0" algn="just">
              <a:buNone/>
            </a:pPr>
            <a:endParaRPr lang="es-CR" dirty="0"/>
          </a:p>
          <a:p>
            <a:pPr marL="0" indent="0" algn="just">
              <a:buNone/>
            </a:pPr>
            <a:r>
              <a:rPr lang="es-CR" b="1" dirty="0">
                <a:solidFill>
                  <a:schemeClr val="accent2"/>
                </a:solidFill>
              </a:rPr>
              <a:t>Ningún laudo podrá ser dictado por el tribunal arbitral antes de haber sido aprobado, en cuanto a su forma, por la Corte.</a:t>
            </a:r>
          </a:p>
          <a:p>
            <a:pPr marL="0" indent="0" algn="just">
              <a:buNone/>
            </a:pPr>
            <a:endParaRPr lang="es-ES_tradnl" dirty="0"/>
          </a:p>
        </p:txBody>
      </p:sp>
    </p:spTree>
    <p:extLst>
      <p:ext uri="{BB962C8B-B14F-4D97-AF65-F5344CB8AC3E}">
        <p14:creationId xmlns:p14="http://schemas.microsoft.com/office/powerpoint/2010/main" val="2351674547"/>
      </p:ext>
    </p:extLst>
  </p:cSld>
  <p:clrMapOvr>
    <a:masterClrMapping/>
  </p:clrMapOvr>
</p:sld>
</file>

<file path=ppt/slides/slide6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E9FE081B-2B4B-5045-BD4E-7A0D4465BBE7}"/>
              </a:ext>
            </a:extLst>
          </p:cNvPr>
          <p:cNvSpPr>
            <a:spLocks noGrp="1"/>
          </p:cNvSpPr>
          <p:nvPr>
            <p:ph type="title"/>
          </p:nvPr>
        </p:nvSpPr>
        <p:spPr/>
        <p:txBody>
          <a:bodyPr/>
          <a:lstStyle/>
          <a:p>
            <a:r>
              <a:rPr lang="es-ES_tradnl" dirty="0"/>
              <a:t>Artículo 35: Notificación, Depósito y Carácter Ejecutorio del Laudo</a:t>
            </a:r>
          </a:p>
        </p:txBody>
      </p:sp>
      <p:sp>
        <p:nvSpPr>
          <p:cNvPr id="3" name="Marcador de contenido 2">
            <a:extLst>
              <a:ext uri="{FF2B5EF4-FFF2-40B4-BE49-F238E27FC236}">
                <a16:creationId xmlns:a16="http://schemas.microsoft.com/office/drawing/2014/main" id="{BF33C064-4511-7946-BF4F-B712CD6B3AE0}"/>
              </a:ext>
            </a:extLst>
          </p:cNvPr>
          <p:cNvSpPr>
            <a:spLocks noGrp="1"/>
          </p:cNvSpPr>
          <p:nvPr>
            <p:ph sz="half" idx="1"/>
          </p:nvPr>
        </p:nvSpPr>
        <p:spPr/>
        <p:txBody>
          <a:bodyPr>
            <a:normAutofit fontScale="92500" lnSpcReduction="10000"/>
          </a:bodyPr>
          <a:lstStyle/>
          <a:p>
            <a:pPr marL="0" indent="0" algn="just">
              <a:buNone/>
            </a:pPr>
            <a:r>
              <a:rPr lang="es-CR" dirty="0"/>
              <a:t>Dictado el laudo, la </a:t>
            </a:r>
            <a:r>
              <a:rPr lang="es-CR" dirty="0" err="1"/>
              <a:t>Secretaría</a:t>
            </a:r>
            <a:r>
              <a:rPr lang="es-CR" dirty="0"/>
              <a:t> </a:t>
            </a:r>
            <a:r>
              <a:rPr lang="es-CR" dirty="0" err="1"/>
              <a:t>debera</a:t>
            </a:r>
            <a:r>
              <a:rPr lang="es-CR" dirty="0"/>
              <a:t>́ notificar a las partes el texto firmado por el tribunal arbitral siempre y cuando los gastos del arbitraje hayan sido </a:t>
            </a:r>
            <a:r>
              <a:rPr lang="es-CR" dirty="0" err="1">
                <a:solidFill>
                  <a:schemeClr val="accent2"/>
                </a:solidFill>
              </a:rPr>
              <a:t>íntegramente</a:t>
            </a:r>
            <a:r>
              <a:rPr lang="es-CR" dirty="0">
                <a:solidFill>
                  <a:schemeClr val="accent2"/>
                </a:solidFill>
              </a:rPr>
              <a:t> pagados </a:t>
            </a:r>
            <a:r>
              <a:rPr lang="es-CR" dirty="0"/>
              <a:t>a la CCI por las partes o por una de ellas.</a:t>
            </a:r>
          </a:p>
          <a:p>
            <a:pPr marL="0" indent="0" algn="just">
              <a:buNone/>
            </a:pPr>
            <a:endParaRPr lang="es-CR" dirty="0"/>
          </a:p>
          <a:p>
            <a:pPr marL="0" indent="0" algn="just">
              <a:buNone/>
            </a:pPr>
            <a:r>
              <a:rPr lang="es-CR" b="1" dirty="0">
                <a:solidFill>
                  <a:schemeClr val="accent2"/>
                </a:solidFill>
              </a:rPr>
              <a:t>Todo laudo es obligatorio para las partes. </a:t>
            </a:r>
          </a:p>
          <a:p>
            <a:pPr marL="0" indent="0" algn="just">
              <a:buNone/>
            </a:pPr>
            <a:endParaRPr lang="es-CR" b="1" dirty="0">
              <a:solidFill>
                <a:schemeClr val="accent2"/>
              </a:solidFill>
            </a:endParaRPr>
          </a:p>
          <a:p>
            <a:pPr marL="0" indent="0" algn="just">
              <a:buNone/>
            </a:pPr>
            <a:r>
              <a:rPr lang="es-CR" dirty="0"/>
              <a:t>Al someter su controversia a arbitraje según el Reglamento, las partes se obligan a </a:t>
            </a:r>
            <a:r>
              <a:rPr lang="es-CR" dirty="0">
                <a:solidFill>
                  <a:schemeClr val="accent2"/>
                </a:solidFill>
              </a:rPr>
              <a:t>cumplir sin demora</a:t>
            </a:r>
            <a:r>
              <a:rPr lang="es-CR" dirty="0"/>
              <a:t> cualquier laudo que se dicte y se considerará que han renunciado a cualesquiera vías de recurso a las que puedan renunciar válidamente.</a:t>
            </a:r>
          </a:p>
          <a:p>
            <a:pPr marL="0" indent="0" algn="just">
              <a:buNone/>
            </a:pPr>
            <a:endParaRPr lang="es-CR" dirty="0"/>
          </a:p>
          <a:p>
            <a:pPr marL="0" indent="0" algn="just">
              <a:buNone/>
            </a:pPr>
            <a:endParaRPr lang="es-ES_tradnl" dirty="0"/>
          </a:p>
        </p:txBody>
      </p:sp>
    </p:spTree>
    <p:extLst>
      <p:ext uri="{BB962C8B-B14F-4D97-AF65-F5344CB8AC3E}">
        <p14:creationId xmlns:p14="http://schemas.microsoft.com/office/powerpoint/2010/main" val="2030409747"/>
      </p:ext>
    </p:extLst>
  </p:cSld>
  <p:clrMapOvr>
    <a:masterClrMapping/>
  </p:clrMapOvr>
</p:sld>
</file>

<file path=ppt/slides/slide6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776894-9F84-3C46-8F58-80615DE29BDE}"/>
              </a:ext>
            </a:extLst>
          </p:cNvPr>
          <p:cNvSpPr>
            <a:spLocks noGrp="1"/>
          </p:cNvSpPr>
          <p:nvPr>
            <p:ph type="title"/>
          </p:nvPr>
        </p:nvSpPr>
        <p:spPr/>
        <p:txBody>
          <a:bodyPr>
            <a:normAutofit/>
          </a:bodyPr>
          <a:lstStyle/>
          <a:p>
            <a:r>
              <a:rPr lang="es-ES_tradnl" sz="3600" dirty="0"/>
              <a:t>Esteban Agüero </a:t>
            </a:r>
            <a:r>
              <a:rPr lang="es-ES_tradnl" sz="3600" dirty="0" err="1"/>
              <a:t>Guier</a:t>
            </a:r>
            <a:endParaRPr lang="es-ES_tradnl" sz="3600" dirty="0"/>
          </a:p>
        </p:txBody>
      </p:sp>
      <p:sp>
        <p:nvSpPr>
          <p:cNvPr id="5" name="Text Placeholder 4">
            <a:extLst>
              <a:ext uri="{FF2B5EF4-FFF2-40B4-BE49-F238E27FC236}">
                <a16:creationId xmlns:a16="http://schemas.microsoft.com/office/drawing/2014/main" id="{CCF0E631-34AC-AB42-8E8A-04360F0CE503}"/>
              </a:ext>
            </a:extLst>
          </p:cNvPr>
          <p:cNvSpPr>
            <a:spLocks noGrp="1"/>
          </p:cNvSpPr>
          <p:nvPr>
            <p:ph type="body" sz="quarter" idx="12"/>
          </p:nvPr>
        </p:nvSpPr>
        <p:spPr/>
        <p:txBody>
          <a:bodyPr/>
          <a:lstStyle/>
          <a:p>
            <a:r>
              <a:rPr lang="es-ES_tradnl" dirty="0"/>
              <a:t>¡Muchas gracias!</a:t>
            </a:r>
          </a:p>
        </p:txBody>
      </p:sp>
    </p:spTree>
    <p:extLst>
      <p:ext uri="{BB962C8B-B14F-4D97-AF65-F5344CB8AC3E}">
        <p14:creationId xmlns:p14="http://schemas.microsoft.com/office/powerpoint/2010/main" val="81540819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B9E6B833-CBB2-5D4C-B85C-53657F011873}"/>
              </a:ext>
            </a:extLst>
          </p:cNvPr>
          <p:cNvSpPr>
            <a:spLocks noGrp="1"/>
          </p:cNvSpPr>
          <p:nvPr>
            <p:ph type="title"/>
          </p:nvPr>
        </p:nvSpPr>
        <p:spPr>
          <a:xfrm>
            <a:off x="838200" y="165525"/>
            <a:ext cx="10515600" cy="1325563"/>
          </a:xfrm>
        </p:spPr>
        <p:txBody>
          <a:bodyPr/>
          <a:lstStyle/>
          <a:p>
            <a:r>
              <a:rPr lang="es-ES_tradnl" dirty="0"/>
              <a:t>Elementos</a:t>
            </a:r>
          </a:p>
        </p:txBody>
      </p:sp>
      <p:sp>
        <p:nvSpPr>
          <p:cNvPr id="3" name="Marcador de contenido 2">
            <a:extLst>
              <a:ext uri="{FF2B5EF4-FFF2-40B4-BE49-F238E27FC236}">
                <a16:creationId xmlns:a16="http://schemas.microsoft.com/office/drawing/2014/main" id="{E5A345C4-8D21-2344-8D54-1DE8AF1D5539}"/>
              </a:ext>
            </a:extLst>
          </p:cNvPr>
          <p:cNvSpPr>
            <a:spLocks noGrp="1"/>
          </p:cNvSpPr>
          <p:nvPr>
            <p:ph sz="half" idx="1"/>
          </p:nvPr>
        </p:nvSpPr>
        <p:spPr>
          <a:xfrm>
            <a:off x="838200" y="1460500"/>
            <a:ext cx="10515600" cy="5032375"/>
          </a:xfrm>
        </p:spPr>
        <p:txBody>
          <a:bodyPr>
            <a:normAutofit fontScale="85000" lnSpcReduction="20000"/>
          </a:bodyPr>
          <a:lstStyle/>
          <a:p>
            <a:pPr marL="0" indent="0" algn="just">
              <a:buNone/>
            </a:pPr>
            <a:r>
              <a:rPr lang="es-CR" dirty="0"/>
              <a:t>La materialización de la voluntad de las partes se da a través del </a:t>
            </a:r>
            <a:r>
              <a:rPr lang="es-CR" dirty="0">
                <a:solidFill>
                  <a:schemeClr val="accent4"/>
                </a:solidFill>
              </a:rPr>
              <a:t>acuerdo arbitral</a:t>
            </a:r>
            <a:r>
              <a:rPr lang="es-CR" dirty="0"/>
              <a:t>. </a:t>
            </a:r>
          </a:p>
          <a:p>
            <a:pPr marL="0" indent="0" algn="just">
              <a:buNone/>
            </a:pPr>
            <a:endParaRPr lang="es-CR" dirty="0"/>
          </a:p>
          <a:p>
            <a:pPr marL="0" indent="0" algn="just">
              <a:buNone/>
            </a:pPr>
            <a:r>
              <a:rPr lang="es-CR" dirty="0"/>
              <a:t>Dicho acuerdo es “el pacto entre las partes mediante el cual deciden someter a arbitraje las </a:t>
            </a:r>
            <a:r>
              <a:rPr lang="es-CR" dirty="0">
                <a:solidFill>
                  <a:schemeClr val="accent4"/>
                </a:solidFill>
              </a:rPr>
              <a:t>controversias presentes o futuras </a:t>
            </a:r>
            <a:r>
              <a:rPr lang="es-CR" dirty="0"/>
              <a:t>que surjan de una determinada relación jurídica, sea contractual o no.</a:t>
            </a:r>
          </a:p>
          <a:p>
            <a:pPr marL="0" indent="0" algn="just">
              <a:buNone/>
            </a:pPr>
            <a:r>
              <a:rPr lang="es-CR" dirty="0"/>
              <a:t> </a:t>
            </a:r>
          </a:p>
          <a:p>
            <a:pPr marL="0" indent="0" algn="just">
              <a:buNone/>
            </a:pPr>
            <a:r>
              <a:rPr lang="es-CR" dirty="0"/>
              <a:t>La voluntad de las partes contenida en el acuerdo arbitral se puede presentar en el arbitraje de dos formas: i) mediante una </a:t>
            </a:r>
            <a:r>
              <a:rPr lang="es-CR" dirty="0">
                <a:solidFill>
                  <a:schemeClr val="accent4"/>
                </a:solidFill>
              </a:rPr>
              <a:t>cláusula compromisoria </a:t>
            </a:r>
            <a:r>
              <a:rPr lang="es-CR" dirty="0"/>
              <a:t>y ii) por medio de un </a:t>
            </a:r>
            <a:r>
              <a:rPr lang="es-CR" dirty="0">
                <a:solidFill>
                  <a:schemeClr val="accent4"/>
                </a:solidFill>
              </a:rPr>
              <a:t>compromiso arbitral</a:t>
            </a:r>
            <a:r>
              <a:rPr lang="es-CR" dirty="0"/>
              <a:t>. </a:t>
            </a:r>
          </a:p>
          <a:p>
            <a:pPr marL="0" indent="0" algn="just">
              <a:buNone/>
            </a:pPr>
            <a:r>
              <a:rPr lang="es-CR" dirty="0"/>
              <a:t>Aunque ambas parten del acuerdo de voluntades presentan una diferencia </a:t>
            </a:r>
            <a:r>
              <a:rPr lang="es-CR" dirty="0">
                <a:solidFill>
                  <a:schemeClr val="accent4"/>
                </a:solidFill>
              </a:rPr>
              <a:t>temporal</a:t>
            </a:r>
            <a:r>
              <a:rPr lang="es-CR" dirty="0"/>
              <a:t>. La cláusula implica que las partes hayan definido los términos del arbitraje con </a:t>
            </a:r>
            <a:r>
              <a:rPr lang="es-CR" dirty="0">
                <a:solidFill>
                  <a:schemeClr val="accent4"/>
                </a:solidFill>
              </a:rPr>
              <a:t>anterioridad </a:t>
            </a:r>
            <a:r>
              <a:rPr lang="es-CR" dirty="0"/>
              <a:t>dejándolo plasmado en un </a:t>
            </a:r>
            <a:r>
              <a:rPr lang="es-CR" dirty="0">
                <a:solidFill>
                  <a:schemeClr val="accent4"/>
                </a:solidFill>
              </a:rPr>
              <a:t>contrato</a:t>
            </a:r>
            <a:r>
              <a:rPr lang="es-CR" dirty="0"/>
              <a:t>; por el contrario, en el compromiso, supone un </a:t>
            </a:r>
            <a:r>
              <a:rPr lang="es-CR" dirty="0">
                <a:solidFill>
                  <a:schemeClr val="accent4"/>
                </a:solidFill>
              </a:rPr>
              <a:t>acuerdo concertado una vez que el conflicto se dio</a:t>
            </a:r>
            <a:r>
              <a:rPr lang="es-CR" dirty="0"/>
              <a:t>.</a:t>
            </a:r>
          </a:p>
          <a:p>
            <a:pPr algn="just"/>
            <a:endParaRPr lang="es-ES_tradnl" dirty="0"/>
          </a:p>
        </p:txBody>
      </p:sp>
    </p:spTree>
    <p:extLst>
      <p:ext uri="{BB962C8B-B14F-4D97-AF65-F5344CB8AC3E}">
        <p14:creationId xmlns:p14="http://schemas.microsoft.com/office/powerpoint/2010/main" val="158890332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ítulo 1">
            <a:extLst>
              <a:ext uri="{FF2B5EF4-FFF2-40B4-BE49-F238E27FC236}">
                <a16:creationId xmlns:a16="http://schemas.microsoft.com/office/drawing/2014/main" id="{A04FF6FE-57F3-7746-A772-1F2886D4B15A}"/>
              </a:ext>
            </a:extLst>
          </p:cNvPr>
          <p:cNvSpPr>
            <a:spLocks noGrp="1"/>
          </p:cNvSpPr>
          <p:nvPr>
            <p:ph type="title"/>
          </p:nvPr>
        </p:nvSpPr>
        <p:spPr>
          <a:xfrm>
            <a:off x="617220" y="365125"/>
            <a:ext cx="10226040" cy="1325563"/>
          </a:xfrm>
        </p:spPr>
        <p:txBody>
          <a:bodyPr>
            <a:normAutofit/>
          </a:bodyPr>
          <a:lstStyle/>
          <a:p>
            <a:r>
              <a:rPr lang="es-ES_tradnl" sz="3600" dirty="0"/>
              <a:t>Competencia</a:t>
            </a:r>
          </a:p>
        </p:txBody>
      </p:sp>
      <p:sp>
        <p:nvSpPr>
          <p:cNvPr id="3" name="Marcador de contenido 2">
            <a:extLst>
              <a:ext uri="{FF2B5EF4-FFF2-40B4-BE49-F238E27FC236}">
                <a16:creationId xmlns:a16="http://schemas.microsoft.com/office/drawing/2014/main" id="{87473EFE-DD5F-5C47-BD7B-CAEBF0E8182B}"/>
              </a:ext>
            </a:extLst>
          </p:cNvPr>
          <p:cNvSpPr>
            <a:spLocks noGrp="1"/>
          </p:cNvSpPr>
          <p:nvPr>
            <p:ph sz="half" idx="1"/>
          </p:nvPr>
        </p:nvSpPr>
        <p:spPr>
          <a:xfrm>
            <a:off x="617220" y="1690688"/>
            <a:ext cx="6831795" cy="4351338"/>
          </a:xfrm>
        </p:spPr>
        <p:txBody>
          <a:bodyPr>
            <a:normAutofit fontScale="92500" lnSpcReduction="20000"/>
          </a:bodyPr>
          <a:lstStyle/>
          <a:p>
            <a:pPr marL="0" indent="0" algn="just">
              <a:buNone/>
            </a:pPr>
            <a:r>
              <a:rPr lang="es-CR" dirty="0"/>
              <a:t>Existen diferentes organismos que llevan a cabo los procesos arbitrales, entre ellos se encuentran: </a:t>
            </a:r>
          </a:p>
          <a:p>
            <a:pPr algn="just"/>
            <a:r>
              <a:rPr lang="es-CR" dirty="0">
                <a:solidFill>
                  <a:schemeClr val="accent4"/>
                </a:solidFill>
              </a:rPr>
              <a:t>Comisión de las Naciones Unidas para el Derecho Mercantil Internacional, </a:t>
            </a:r>
          </a:p>
          <a:p>
            <a:pPr algn="just"/>
            <a:r>
              <a:rPr lang="es-CR" dirty="0"/>
              <a:t>Comisión Interamericana de Arbitraje Comercial, </a:t>
            </a:r>
          </a:p>
          <a:p>
            <a:pPr algn="just"/>
            <a:r>
              <a:rPr lang="es-CR" dirty="0">
                <a:solidFill>
                  <a:schemeClr val="accent4"/>
                </a:solidFill>
              </a:rPr>
              <a:t>Cámara de Comercio Internacional (CCI), </a:t>
            </a:r>
          </a:p>
          <a:p>
            <a:pPr algn="just"/>
            <a:r>
              <a:rPr lang="es-CR" dirty="0"/>
              <a:t>Centro Internacional de Arreglo de Diferencias relativas a Inversiones (ICSID/CIADI), y </a:t>
            </a:r>
          </a:p>
          <a:p>
            <a:pPr algn="just"/>
            <a:r>
              <a:rPr lang="es-CR" dirty="0"/>
              <a:t>London </a:t>
            </a:r>
            <a:r>
              <a:rPr lang="es-CR" dirty="0" err="1"/>
              <a:t>Court</a:t>
            </a:r>
            <a:r>
              <a:rPr lang="es-CR" dirty="0"/>
              <a:t> of International </a:t>
            </a:r>
            <a:r>
              <a:rPr lang="es-CR" dirty="0" err="1"/>
              <a:t>Arbitration</a:t>
            </a:r>
            <a:r>
              <a:rPr lang="es-CR" dirty="0"/>
              <a:t> (LCIA).</a:t>
            </a:r>
          </a:p>
          <a:p>
            <a:pPr marL="0" indent="0" algn="just">
              <a:buNone/>
            </a:pPr>
            <a:endParaRPr lang="es-ES_tradnl" dirty="0"/>
          </a:p>
        </p:txBody>
      </p:sp>
      <p:pic>
        <p:nvPicPr>
          <p:cNvPr id="4" name="Picture 2" descr="Hay que reformar el arbitraje en Costa Rica | El Financiero">
            <a:extLst>
              <a:ext uri="{FF2B5EF4-FFF2-40B4-BE49-F238E27FC236}">
                <a16:creationId xmlns:a16="http://schemas.microsoft.com/office/drawing/2014/main" id="{7707E3F6-57D4-CD4C-B255-5F89F2A3AC31}"/>
              </a:ext>
            </a:extLst>
          </p:cNvPr>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7780984" y="2053973"/>
            <a:ext cx="4125081" cy="2750054"/>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50126107"/>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Marcador de contenido 2">
            <a:extLst>
              <a:ext uri="{FF2B5EF4-FFF2-40B4-BE49-F238E27FC236}">
                <a16:creationId xmlns:a16="http://schemas.microsoft.com/office/drawing/2014/main" id="{360796DD-60B3-1B42-8859-CA23E605A6EE}"/>
              </a:ext>
            </a:extLst>
          </p:cNvPr>
          <p:cNvSpPr>
            <a:spLocks noGrp="1"/>
          </p:cNvSpPr>
          <p:nvPr>
            <p:ph sz="half" idx="1"/>
          </p:nvPr>
        </p:nvSpPr>
        <p:spPr>
          <a:xfrm>
            <a:off x="838200" y="1406311"/>
            <a:ext cx="5257800" cy="4351338"/>
          </a:xfrm>
        </p:spPr>
        <p:txBody>
          <a:bodyPr/>
          <a:lstStyle/>
          <a:p>
            <a:pPr marL="514350" indent="-514350">
              <a:buFont typeface="+mj-lt"/>
              <a:buAutoNum type="alphaUcPeriod"/>
            </a:pPr>
            <a:r>
              <a:rPr lang="es-ES_tradnl" dirty="0"/>
              <a:t>Simplicidad del procedimiento de resolución de disputas </a:t>
            </a:r>
          </a:p>
          <a:p>
            <a:pPr marL="514350" indent="-514350">
              <a:buFont typeface="+mj-lt"/>
              <a:buAutoNum type="alphaUcPeriod"/>
            </a:pPr>
            <a:r>
              <a:rPr lang="es-ES_tradnl" dirty="0"/>
              <a:t>Rapidez </a:t>
            </a:r>
          </a:p>
          <a:p>
            <a:pPr marL="514350" indent="-514350">
              <a:buFont typeface="+mj-lt"/>
              <a:buAutoNum type="alphaUcPeriod"/>
            </a:pPr>
            <a:r>
              <a:rPr lang="es-ES_tradnl" dirty="0"/>
              <a:t>Flexibilidad </a:t>
            </a:r>
          </a:p>
          <a:p>
            <a:pPr marL="514350" indent="-514350">
              <a:buFont typeface="+mj-lt"/>
              <a:buAutoNum type="alphaUcPeriod"/>
            </a:pPr>
            <a:r>
              <a:rPr lang="es-ES_tradnl" dirty="0"/>
              <a:t>Neutralidad </a:t>
            </a:r>
          </a:p>
          <a:p>
            <a:pPr marL="514350" indent="-514350">
              <a:buFont typeface="+mj-lt"/>
              <a:buAutoNum type="alphaUcPeriod"/>
            </a:pPr>
            <a:r>
              <a:rPr lang="es-ES_tradnl" dirty="0"/>
              <a:t>Calidad técnica</a:t>
            </a:r>
          </a:p>
          <a:p>
            <a:pPr marL="514350" indent="-514350">
              <a:buFont typeface="+mj-lt"/>
              <a:buAutoNum type="alphaUcPeriod"/>
            </a:pPr>
            <a:r>
              <a:rPr lang="es-ES_tradnl" dirty="0"/>
              <a:t>Confidencialidad </a:t>
            </a:r>
          </a:p>
          <a:p>
            <a:pPr marL="514350" indent="-514350">
              <a:buFont typeface="+mj-lt"/>
              <a:buAutoNum type="alphaUcPeriod"/>
            </a:pPr>
            <a:r>
              <a:rPr lang="es-ES_tradnl" dirty="0"/>
              <a:t>Coste predeterminado</a:t>
            </a:r>
            <a:endParaRPr lang="es-ES" dirty="0"/>
          </a:p>
        </p:txBody>
      </p:sp>
      <p:sp>
        <p:nvSpPr>
          <p:cNvPr id="4" name="Título 1">
            <a:extLst>
              <a:ext uri="{FF2B5EF4-FFF2-40B4-BE49-F238E27FC236}">
                <a16:creationId xmlns:a16="http://schemas.microsoft.com/office/drawing/2014/main" id="{18184845-71D6-354A-8D75-1BC634C61CED}"/>
              </a:ext>
            </a:extLst>
          </p:cNvPr>
          <p:cNvSpPr txBox="1">
            <a:spLocks/>
          </p:cNvSpPr>
          <p:nvPr/>
        </p:nvSpPr>
        <p:spPr>
          <a:xfrm>
            <a:off x="990600" y="80748"/>
            <a:ext cx="10515600" cy="1325563"/>
          </a:xfrm>
          <a:prstGeom prst="rect">
            <a:avLst/>
          </a:prstGeom>
        </p:spPr>
        <p:txBody>
          <a:bodyPr vert="horz" lIns="91440" tIns="45720" rIns="91440" bIns="45720" rtlCol="0" anchor="ctr">
            <a:normAutofit/>
          </a:bodyPr>
          <a:lstStyle>
            <a:lvl1pPr algn="l" defTabSz="914400" rtl="0" eaLnBrk="1" latinLnBrk="0" hangingPunct="1">
              <a:lnSpc>
                <a:spcPct val="90000"/>
              </a:lnSpc>
              <a:spcBef>
                <a:spcPct val="0"/>
              </a:spcBef>
              <a:buNone/>
              <a:defRPr sz="4400" b="1" i="0" kern="1200">
                <a:solidFill>
                  <a:srgbClr val="EE9121"/>
                </a:solidFill>
                <a:latin typeface="Barlow SemiBold" pitchFamily="2" charset="77"/>
                <a:ea typeface="+mj-ea"/>
                <a:cs typeface="+mj-cs"/>
              </a:defRPr>
            </a:lvl1pPr>
          </a:lstStyle>
          <a:p>
            <a:r>
              <a:rPr lang="es-ES_tradnl" dirty="0"/>
              <a:t>Ventajas</a:t>
            </a:r>
          </a:p>
        </p:txBody>
      </p:sp>
      <p:pic>
        <p:nvPicPr>
          <p:cNvPr id="2" name="Picture 2" descr="Aprende sobre Arbitraje internacional">
            <a:extLst>
              <a:ext uri="{FF2B5EF4-FFF2-40B4-BE49-F238E27FC236}">
                <a16:creationId xmlns:a16="http://schemas.microsoft.com/office/drawing/2014/main" id="{3A2E2EB9-2CEE-0C49-9454-E01235A8519D}"/>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9293" r="21897"/>
          <a:stretch/>
        </p:blipFill>
        <p:spPr bwMode="auto">
          <a:xfrm>
            <a:off x="7005619" y="1369721"/>
            <a:ext cx="4195781" cy="4118557"/>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100404769"/>
      </p:ext>
    </p:extLst>
  </p:cSld>
  <p:clrMapOvr>
    <a:masterClrMapping/>
  </p:clrMapOvr>
</p:sld>
</file>

<file path=ppt/theme/theme1.xml><?xml version="1.0" encoding="utf-8"?>
<a:theme xmlns:a="http://schemas.openxmlformats.org/drawingml/2006/main" name="Principal Verde">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131FF56C-BAF6-C942-A89A-7E300801CF1D}"/>
    </a:ext>
  </a:extLst>
</a:theme>
</file>

<file path=ppt/theme/theme2.xml><?xml version="1.0" encoding="utf-8"?>
<a:theme xmlns:a="http://schemas.openxmlformats.org/drawingml/2006/main" name="Principal Azul">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0321E463-9042-E049-8462-9D56BF9D53BA}"/>
    </a:ext>
  </a:extLst>
</a:theme>
</file>

<file path=ppt/theme/theme3.xml><?xml version="1.0" encoding="utf-8"?>
<a:theme xmlns:a="http://schemas.openxmlformats.org/drawingml/2006/main" name="Sección Anaranajada">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7F3C2A67-4D81-434B-8437-434C5A7CA9A5}"/>
    </a:ext>
  </a:extLst>
</a:theme>
</file>

<file path=ppt/theme/theme4.xml><?xml version="1.0" encoding="utf-8"?>
<a:theme xmlns:a="http://schemas.openxmlformats.org/drawingml/2006/main" name="Sección Morada">
  <a:themeElements>
    <a:clrScheme name="UCI">
      <a:dk1>
        <a:srgbClr val="000000"/>
      </a:dk1>
      <a:lt1>
        <a:srgbClr val="FFFFFF"/>
      </a:lt1>
      <a:dk2>
        <a:srgbClr val="515354"/>
      </a:dk2>
      <a:lt2>
        <a:srgbClr val="E7E6E6"/>
      </a:lt2>
      <a:accent1>
        <a:srgbClr val="6BAE45"/>
      </a:accent1>
      <a:accent2>
        <a:srgbClr val="4179BB"/>
      </a:accent2>
      <a:accent3>
        <a:srgbClr val="A1A0A0"/>
      </a:accent3>
      <a:accent4>
        <a:srgbClr val="EE9120"/>
      </a:accent4>
      <a:accent5>
        <a:srgbClr val="9C247B"/>
      </a:accent5>
      <a:accent6>
        <a:srgbClr val="CE2041"/>
      </a:accent6>
      <a:hlink>
        <a:srgbClr val="305B8F"/>
      </a:hlink>
      <a:folHlink>
        <a:srgbClr val="800720"/>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27935772-539B-0F4E-AD6B-25A4EB94CA29}"/>
    </a:ext>
  </a:extLst>
</a:theme>
</file>

<file path=ppt/theme/theme5.xml><?xml version="1.0" encoding="utf-8"?>
<a:theme xmlns:a="http://schemas.openxmlformats.org/drawingml/2006/main" name="Sección Rojo Vivo">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Universidad para la Cooperación Internacional" id="{CF74F77C-62B1-A245-808C-BBABED72D156}" vid="{03B892B2-1885-4C4A-AE08-7D7466B7CFC7}"/>
    </a:ext>
  </a:extLst>
</a:theme>
</file>

<file path=ppt/theme/theme6.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Principal Verde</Template>
  <TotalTime>11538</TotalTime>
  <Words>6501</Words>
  <Application>Microsoft Macintosh PowerPoint</Application>
  <PresentationFormat>Panorámica</PresentationFormat>
  <Paragraphs>357</Paragraphs>
  <Slides>65</Slides>
  <Notes>0</Notes>
  <HiddenSlides>0</HiddenSlides>
  <MMClips>0</MMClips>
  <ScaleCrop>false</ScaleCrop>
  <HeadingPairs>
    <vt:vector size="6" baseType="variant">
      <vt:variant>
        <vt:lpstr>Fuentes usadas</vt:lpstr>
      </vt:variant>
      <vt:variant>
        <vt:i4>5</vt:i4>
      </vt:variant>
      <vt:variant>
        <vt:lpstr>Tema</vt:lpstr>
      </vt:variant>
      <vt:variant>
        <vt:i4>5</vt:i4>
      </vt:variant>
      <vt:variant>
        <vt:lpstr>Títulos de diapositiva</vt:lpstr>
      </vt:variant>
      <vt:variant>
        <vt:i4>65</vt:i4>
      </vt:variant>
    </vt:vector>
  </HeadingPairs>
  <TitlesOfParts>
    <vt:vector size="75" baseType="lpstr">
      <vt:lpstr>Arial</vt:lpstr>
      <vt:lpstr>Barlow</vt:lpstr>
      <vt:lpstr>Barlow Medium</vt:lpstr>
      <vt:lpstr>Barlow SemiBold</vt:lpstr>
      <vt:lpstr>Calibri</vt:lpstr>
      <vt:lpstr>Principal Verde</vt:lpstr>
      <vt:lpstr>Principal Azul</vt:lpstr>
      <vt:lpstr>Sección Anaranajada</vt:lpstr>
      <vt:lpstr>Sección Morada</vt:lpstr>
      <vt:lpstr>Sección Rojo Vivo</vt:lpstr>
      <vt:lpstr>Conciliación y Arbitraje Internacional</vt:lpstr>
      <vt:lpstr>Presentación de PowerPoint</vt:lpstr>
      <vt:lpstr>Presentación de PowerPoint</vt:lpstr>
      <vt:lpstr>Presentación de PowerPoint</vt:lpstr>
      <vt:lpstr>Presentación de PowerPoint</vt:lpstr>
      <vt:lpstr>Elementos</vt:lpstr>
      <vt:lpstr>Elementos</vt:lpstr>
      <vt:lpstr>Competencia</vt:lpstr>
      <vt:lpstr>Presentación de PowerPoint</vt:lpstr>
      <vt:lpstr>Flexibilidad</vt:lpstr>
      <vt:lpstr>Calidad Técnica</vt:lpstr>
      <vt:lpstr>Ley Modelo de la CNUDMI sobre Arbitraje Comercial Internacional</vt:lpstr>
      <vt:lpstr>Origen</vt:lpstr>
      <vt:lpstr>¿Qué es?</vt:lpstr>
      <vt:lpstr>Elementos</vt:lpstr>
      <vt:lpstr>Régimen Procesal Especial para el Arbitraje Comercial Internacional</vt:lpstr>
      <vt:lpstr>a) Ámbito sustantivo y territorial de aplicación </vt:lpstr>
      <vt:lpstr>b) Delimitación de la Asistencia y Supervisión Judiciales</vt:lpstr>
      <vt:lpstr>Acuerdo de Arbitraje</vt:lpstr>
      <vt:lpstr>a) Definición y Forma</vt:lpstr>
      <vt:lpstr>Composición del Tribunal Arbitral</vt:lpstr>
      <vt:lpstr>Competencia del Tribunal Arbitral a) Facultad para decidir acerca de su competencia</vt:lpstr>
      <vt:lpstr>b) Facultad de otorgar Medidas Cautelares y Órdenes Preliminares  </vt:lpstr>
      <vt:lpstr>Sustanciación de las Actuaciones Arbitrales</vt:lpstr>
      <vt:lpstr>a) Derechos Procesales</vt:lpstr>
      <vt:lpstr>c) Rebeldía</vt:lpstr>
      <vt:lpstr>Pronunciamiento del Laudo y Terminación de las Actuaciones a) Normas aplicables al fondo del litigio</vt:lpstr>
      <vt:lpstr>b) Pronunciamiento del Laudo y otras decisiones</vt:lpstr>
      <vt:lpstr>Impugnación del Laudo  a) La Nulidad</vt:lpstr>
      <vt:lpstr>b) Motivos de Nulidad </vt:lpstr>
      <vt:lpstr>Reconocimiento y Ejecución de los Laudos  a) Tratamiento Uniforme</vt:lpstr>
      <vt:lpstr>b) Requisitos Procesales del Reconocimiento y de la Ejecución</vt:lpstr>
      <vt:lpstr>c) Motivos para Denegar el Reconocimiento o la Ejecución</vt:lpstr>
      <vt:lpstr>Reglamento de Arbitraje de la CNUDMI </vt:lpstr>
      <vt:lpstr>¿Qué es?</vt:lpstr>
      <vt:lpstr>Ámbito de Aplicación </vt:lpstr>
      <vt:lpstr>Composición del Tribunal Arbitral </vt:lpstr>
      <vt:lpstr>Procedimiento Arbitral</vt:lpstr>
      <vt:lpstr>Lugar del Arbitraje</vt:lpstr>
      <vt:lpstr>Laudo</vt:lpstr>
      <vt:lpstr>Laudo</vt:lpstr>
      <vt:lpstr>Modelo de Cláusula Compromisoria</vt:lpstr>
      <vt:lpstr>Corte Internacional de Arbitraje de la CCI</vt:lpstr>
      <vt:lpstr>Generalidades </vt:lpstr>
      <vt:lpstr>Generalidades </vt:lpstr>
      <vt:lpstr>Funciones</vt:lpstr>
      <vt:lpstr>Funcionamiento</vt:lpstr>
      <vt:lpstr>Cláusula Modelo de Arbitraje de la CCI</vt:lpstr>
      <vt:lpstr>Presentación de PowerPoint</vt:lpstr>
      <vt:lpstr>Generalidades</vt:lpstr>
      <vt:lpstr>Artículo 1: Corte Internacional de Arbitraje</vt:lpstr>
      <vt:lpstr>Artículo 4: Solicitud de Arbitraje</vt:lpstr>
      <vt:lpstr>Artículo 4: Solicitud de Arbitraje</vt:lpstr>
      <vt:lpstr>Artículo 5: Contestación a la Solicitud </vt:lpstr>
      <vt:lpstr>Artículo 6: Efectos del Acuerdo de Arbitraje</vt:lpstr>
      <vt:lpstr>Artículo 12: Constitución del Tribunal Arbitral</vt:lpstr>
      <vt:lpstr>Artículo 18: Sede del Arbitraje</vt:lpstr>
      <vt:lpstr>Artículo 29: Árbitro de Emergencia</vt:lpstr>
      <vt:lpstr>Artículo 29: Árbitro de Emergencia</vt:lpstr>
      <vt:lpstr>Artículo 30: Procedimiento Abreviado</vt:lpstr>
      <vt:lpstr>Artículo 31: Plazo para dictar el Laudo Final</vt:lpstr>
      <vt:lpstr>Artículo 33: Laudo por Acuerdo de Partes</vt:lpstr>
      <vt:lpstr>Artículo 34: Examen Previo del Laudo por la Corte</vt:lpstr>
      <vt:lpstr>Artículo 35: Notificación, Depósito y Carácter Ejecutorio del Laudo</vt:lpstr>
      <vt:lpstr>Esteban Agüero Guier</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Plantilla de presentaciones</dc:title>
  <dc:creator>Microsoft Office User</dc:creator>
  <cp:lastModifiedBy>Daniela García Ramírez</cp:lastModifiedBy>
  <cp:revision>18</cp:revision>
  <cp:lastPrinted>2018-06-20T11:59:15Z</cp:lastPrinted>
  <dcterms:created xsi:type="dcterms:W3CDTF">2018-06-20T21:30:45Z</dcterms:created>
  <dcterms:modified xsi:type="dcterms:W3CDTF">2022-02-08T18:35:20Z</dcterms:modified>
</cp:coreProperties>
</file>