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4.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notesMasterIdLst>
    <p:notesMasterId r:id="rId43"/>
  </p:notesMasterIdLst>
  <p:handoutMasterIdLst>
    <p:handoutMasterId r:id="rId44"/>
  </p:handoutMasterIdLst>
  <p:sldIdLst>
    <p:sldId id="257" r:id="rId6"/>
    <p:sldId id="530" r:id="rId7"/>
    <p:sldId id="499" r:id="rId8"/>
    <p:sldId id="500" r:id="rId9"/>
    <p:sldId id="501" r:id="rId10"/>
    <p:sldId id="502" r:id="rId11"/>
    <p:sldId id="531" r:id="rId12"/>
    <p:sldId id="532" r:id="rId13"/>
    <p:sldId id="533" r:id="rId14"/>
    <p:sldId id="503" r:id="rId15"/>
    <p:sldId id="504" r:id="rId16"/>
    <p:sldId id="505" r:id="rId17"/>
    <p:sldId id="506" r:id="rId18"/>
    <p:sldId id="529" r:id="rId19"/>
    <p:sldId id="508" r:id="rId20"/>
    <p:sldId id="509" r:id="rId21"/>
    <p:sldId id="510" r:id="rId22"/>
    <p:sldId id="534" r:id="rId23"/>
    <p:sldId id="511" r:id="rId24"/>
    <p:sldId id="528" r:id="rId25"/>
    <p:sldId id="512" r:id="rId26"/>
    <p:sldId id="513" r:id="rId27"/>
    <p:sldId id="514" r:id="rId28"/>
    <p:sldId id="515" r:id="rId29"/>
    <p:sldId id="486" r:id="rId30"/>
    <p:sldId id="527" r:id="rId31"/>
    <p:sldId id="517" r:id="rId32"/>
    <p:sldId id="518" r:id="rId33"/>
    <p:sldId id="490" r:id="rId34"/>
    <p:sldId id="519" r:id="rId35"/>
    <p:sldId id="520" r:id="rId36"/>
    <p:sldId id="521" r:id="rId37"/>
    <p:sldId id="523" r:id="rId38"/>
    <p:sldId id="524" r:id="rId39"/>
    <p:sldId id="525" r:id="rId40"/>
    <p:sldId id="526" r:id="rId41"/>
    <p:sldId id="261"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279BB"/>
    <a:srgbClr val="6BAE45"/>
    <a:srgbClr val="9C247B"/>
    <a:srgbClr val="891C6C"/>
    <a:srgbClr val="EE9121"/>
    <a:srgbClr val="CE801C"/>
    <a:srgbClr val="CE2142"/>
    <a:srgbClr val="B41C3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101"/>
    <p:restoredTop sz="94624"/>
  </p:normalViewPr>
  <p:slideViewPr>
    <p:cSldViewPr snapToGrid="0" snapToObjects="1">
      <p:cViewPr varScale="1">
        <p:scale>
          <a:sx n="114" d="100"/>
          <a:sy n="114" d="100"/>
        </p:scale>
        <p:origin x="616" y="168"/>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notesMaster" Target="notesMasters/notesMaster1.xml"/><Relationship Id="rId48" Type="http://schemas.openxmlformats.org/officeDocument/2006/relationships/tableStyles" Target="tableStyles.xml"/><Relationship Id="rId8" Type="http://schemas.openxmlformats.org/officeDocument/2006/relationships/slide" Target="slides/slide3.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viewProps" Target="viewProps.xml"/><Relationship Id="rId20" Type="http://schemas.openxmlformats.org/officeDocument/2006/relationships/slide" Target="slides/slide15.xml"/><Relationship Id="rId41"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4/10/21</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R"/>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A6484AC-4348-4243-9A93-EADD8372EB30}" type="datetimeFigureOut">
              <a:rPr lang="es-CR" smtClean="0"/>
              <a:t>4/10/21</a:t>
            </a:fld>
            <a:endParaRPr lang="es-CR"/>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R"/>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Editar el estilo de texto del patrón</a:t>
            </a:r>
          </a:p>
          <a:p>
            <a:pPr lvl="1"/>
            <a:r>
              <a:rPr lang="es-ES"/>
              <a:t>Segundo nivel</a:t>
            </a:r>
          </a:p>
          <a:p>
            <a:pPr lvl="2"/>
            <a:r>
              <a:rPr lang="es-ES"/>
              <a:t>Tercer nivel</a:t>
            </a:r>
          </a:p>
          <a:p>
            <a:pPr lvl="3"/>
            <a:r>
              <a:rPr lang="es-ES"/>
              <a:t>Cuarto nivel</a:t>
            </a:r>
          </a:p>
          <a:p>
            <a:pPr lvl="4"/>
            <a:r>
              <a:rPr lang="es-ES"/>
              <a:t>Quinto nivel</a:t>
            </a:r>
            <a:endParaRPr lang="es-C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R"/>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24761DC-9F30-438C-A9F9-BCF6456CC201}" type="slidenum">
              <a:rPr lang="es-CR" smtClean="0"/>
              <a:t>‹Nº›</a:t>
            </a:fld>
            <a:endParaRPr lang="es-CR"/>
          </a:p>
        </p:txBody>
      </p:sp>
    </p:spTree>
    <p:extLst>
      <p:ext uri="{BB962C8B-B14F-4D97-AF65-F5344CB8AC3E}">
        <p14:creationId xmlns:p14="http://schemas.microsoft.com/office/powerpoint/2010/main" val="15276125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a:ln>
            <a:miter lim="800000"/>
            <a:headEnd/>
            <a:tailEnd/>
          </a:ln>
        </p:spPr>
        <p:txBody>
          <a:bodyPr/>
          <a:lstStyle/>
          <a:p>
            <a:fld id="{C0172194-45A7-44FB-BB7D-25CEBF17C4B6}" type="slidenum">
              <a:rPr lang="es-ES" altLang="es-CR" smtClean="0"/>
              <a:pPr/>
              <a:t>25</a:t>
            </a:fld>
            <a:endParaRPr lang="es-ES" altLang="es-CR"/>
          </a:p>
        </p:txBody>
      </p:sp>
      <p:sp>
        <p:nvSpPr>
          <p:cNvPr id="129027"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lnSpc>
                <a:spcPct val="100000"/>
              </a:lnSpc>
              <a:spcBef>
                <a:spcPct val="0"/>
              </a:spcBef>
            </a:pPr>
            <a:fld id="{02D8E51D-8FFE-4EED-BA81-D79D00C6EFCE}" type="slidenum">
              <a:rPr lang="en-US" altLang="es-CR" sz="1200">
                <a:latin typeface="Times New Roman" pitchFamily="18" charset="0"/>
              </a:rPr>
              <a:pPr algn="r" eaLnBrk="0" hangingPunct="0">
                <a:lnSpc>
                  <a:spcPct val="100000"/>
                </a:lnSpc>
                <a:spcBef>
                  <a:spcPct val="0"/>
                </a:spcBef>
              </a:pPr>
              <a:t>25</a:t>
            </a:fld>
            <a:endParaRPr lang="en-US" altLang="es-CR" sz="1200">
              <a:latin typeface="Times New Roman" pitchFamily="18" charset="0"/>
            </a:endParaRPr>
          </a:p>
        </p:txBody>
      </p:sp>
      <p:sp>
        <p:nvSpPr>
          <p:cNvPr id="129028" name="Rectangle 2"/>
          <p:cNvSpPr>
            <a:spLocks noGrp="1" noRot="1" noChangeAspect="1" noChangeArrowheads="1" noTextEdit="1"/>
          </p:cNvSpPr>
          <p:nvPr>
            <p:ph type="sldImg"/>
          </p:nvPr>
        </p:nvSpPr>
        <p:spPr>
          <a:ln/>
        </p:spPr>
      </p:sp>
      <p:sp>
        <p:nvSpPr>
          <p:cNvPr id="129029" name="Rectangle 3"/>
          <p:cNvSpPr>
            <a:spLocks noGrp="1" noChangeArrowheads="1"/>
          </p:cNvSpPr>
          <p:nvPr>
            <p:ph type="body" idx="1"/>
          </p:nvPr>
        </p:nvSpPr>
        <p:spPr>
          <a:noFill/>
        </p:spPr>
        <p:txBody>
          <a:bodyPr/>
          <a:lstStyle/>
          <a:p>
            <a:pPr eaLnBrk="1" hangingPunct="1"/>
            <a:endParaRPr lang="es-CR" altLang="es-CR"/>
          </a:p>
        </p:txBody>
      </p:sp>
    </p:spTree>
    <p:extLst>
      <p:ext uri="{BB962C8B-B14F-4D97-AF65-F5344CB8AC3E}">
        <p14:creationId xmlns:p14="http://schemas.microsoft.com/office/powerpoint/2010/main" val="6743625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Rectangle 7"/>
          <p:cNvSpPr>
            <a:spLocks noGrp="1" noChangeArrowheads="1"/>
          </p:cNvSpPr>
          <p:nvPr>
            <p:ph type="sldNum" sz="quarter" idx="5"/>
          </p:nvPr>
        </p:nvSpPr>
        <p:spPr>
          <a:noFill/>
          <a:ln>
            <a:miter lim="800000"/>
            <a:headEnd/>
            <a:tailEnd/>
          </a:ln>
        </p:spPr>
        <p:txBody>
          <a:bodyPr/>
          <a:lstStyle/>
          <a:p>
            <a:fld id="{46A8F78F-EE18-4EAA-9657-5D1AF5C469EB}" type="slidenum">
              <a:rPr lang="es-ES" altLang="es-CR" smtClean="0"/>
              <a:pPr/>
              <a:t>29</a:t>
            </a:fld>
            <a:endParaRPr lang="es-ES" altLang="es-CR"/>
          </a:p>
        </p:txBody>
      </p:sp>
      <p:sp>
        <p:nvSpPr>
          <p:cNvPr id="131075" name="Rectangle 7"/>
          <p:cNvSpPr txBox="1">
            <a:spLocks noGrp="1" noChangeArrowheads="1"/>
          </p:cNvSpPr>
          <p:nvPr/>
        </p:nvSpPr>
        <p:spPr bwMode="auto">
          <a:xfrm>
            <a:off x="3884613" y="8685213"/>
            <a:ext cx="2971800" cy="457200"/>
          </a:xfrm>
          <a:prstGeom prst="rect">
            <a:avLst/>
          </a:prstGeom>
          <a:noFill/>
          <a:ln w="9525">
            <a:noFill/>
            <a:miter lim="800000"/>
            <a:headEnd/>
            <a:tailEnd/>
          </a:ln>
        </p:spPr>
        <p:txBody>
          <a:bodyPr anchor="b"/>
          <a:lstStyle/>
          <a:p>
            <a:pPr algn="r" eaLnBrk="0" hangingPunct="0">
              <a:lnSpc>
                <a:spcPct val="100000"/>
              </a:lnSpc>
              <a:spcBef>
                <a:spcPct val="0"/>
              </a:spcBef>
            </a:pPr>
            <a:fld id="{EC4CD0C3-DB17-465F-AA46-7BD474523ED0}" type="slidenum">
              <a:rPr lang="en-US" altLang="es-CR" sz="1200">
                <a:latin typeface="Times New Roman" pitchFamily="18" charset="0"/>
              </a:rPr>
              <a:pPr algn="r" eaLnBrk="0" hangingPunct="0">
                <a:lnSpc>
                  <a:spcPct val="100000"/>
                </a:lnSpc>
                <a:spcBef>
                  <a:spcPct val="0"/>
                </a:spcBef>
              </a:pPr>
              <a:t>29</a:t>
            </a:fld>
            <a:endParaRPr lang="en-US" altLang="es-CR" sz="1200">
              <a:latin typeface="Times New Roman" pitchFamily="18" charset="0"/>
            </a:endParaRPr>
          </a:p>
        </p:txBody>
      </p:sp>
      <p:sp>
        <p:nvSpPr>
          <p:cNvPr id="131076" name="Rectangle 2"/>
          <p:cNvSpPr>
            <a:spLocks noGrp="1" noRot="1" noChangeAspect="1" noChangeArrowheads="1" noTextEdit="1"/>
          </p:cNvSpPr>
          <p:nvPr>
            <p:ph type="sldImg"/>
          </p:nvPr>
        </p:nvSpPr>
        <p:spPr>
          <a:ln/>
        </p:spPr>
      </p:sp>
      <p:sp>
        <p:nvSpPr>
          <p:cNvPr id="131077" name="Rectangle 3"/>
          <p:cNvSpPr>
            <a:spLocks noGrp="1" noChangeArrowheads="1"/>
          </p:cNvSpPr>
          <p:nvPr>
            <p:ph type="body" idx="1"/>
          </p:nvPr>
        </p:nvSpPr>
        <p:spPr>
          <a:noFill/>
        </p:spPr>
        <p:txBody>
          <a:bodyPr/>
          <a:lstStyle/>
          <a:p>
            <a:pPr eaLnBrk="1" hangingPunct="1"/>
            <a:endParaRPr lang="es-CR" altLang="es-CR"/>
          </a:p>
        </p:txBody>
      </p:sp>
    </p:spTree>
    <p:extLst>
      <p:ext uri="{BB962C8B-B14F-4D97-AF65-F5344CB8AC3E}">
        <p14:creationId xmlns:p14="http://schemas.microsoft.com/office/powerpoint/2010/main" val="1870650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5594472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BD5B650-2202-4171-BD40-76AC592BA83A}" type="datetime6">
              <a:rPr lang="es-CR" smtClean="0"/>
              <a:pPr/>
              <a:t>octubre de 2021</a:t>
            </a:fld>
            <a:endParaRPr lang="es-CR"/>
          </a:p>
        </p:txBody>
      </p:sp>
      <p:sp>
        <p:nvSpPr>
          <p:cNvPr id="3" name="2 Marcador de pie de página"/>
          <p:cNvSpPr>
            <a:spLocks noGrp="1"/>
          </p:cNvSpPr>
          <p:nvPr>
            <p:ph type="ftr" sz="quarter" idx="11"/>
          </p:nvPr>
        </p:nvSpPr>
        <p:spPr/>
        <p:txBody>
          <a:bodyPr/>
          <a:lstStyle/>
          <a:p>
            <a:r>
              <a:rPr lang="es-CR"/>
              <a:t>Normas y Principios Generales del Ordenamiento Aduanero</a:t>
            </a:r>
          </a:p>
        </p:txBody>
      </p:sp>
      <p:sp>
        <p:nvSpPr>
          <p:cNvPr id="4" name="3 Marcador de número de diapositiva"/>
          <p:cNvSpPr>
            <a:spLocks noGrp="1"/>
          </p:cNvSpPr>
          <p:nvPr>
            <p:ph type="sldNum" sz="quarter" idx="12"/>
          </p:nvPr>
        </p:nvSpPr>
        <p:spPr/>
        <p:txBody>
          <a:bodyPr/>
          <a:lstStyle/>
          <a:p>
            <a:fld id="{0D31B79B-629F-4864-890C-CDC8E4366DCA}" type="slidenum">
              <a:rPr lang="es-CR" smtClean="0"/>
              <a:pPr/>
              <a:t>‹Nº›</a:t>
            </a:fld>
            <a:endParaRPr lang="es-CR"/>
          </a:p>
        </p:txBody>
      </p:sp>
    </p:spTree>
    <p:extLst>
      <p:ext uri="{BB962C8B-B14F-4D97-AF65-F5344CB8AC3E}">
        <p14:creationId xmlns:p14="http://schemas.microsoft.com/office/powerpoint/2010/main" val="2164411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5600989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5" Type="http://schemas.openxmlformats.org/officeDocument/2006/relationships/slideLayout" Target="../slideLayouts/slideLayout27.xml"/><Relationship Id="rId4" Type="http://schemas.openxmlformats.org/officeDocument/2006/relationships/slideLayout" Target="../slideLayouts/slideLayout26.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5" Type="http://schemas.openxmlformats.org/officeDocument/2006/relationships/slideLayout" Target="../slideLayouts/slideLayout34.xml"/><Relationship Id="rId4"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 id="2147483719" r:id="rId7"/>
    <p:sldLayoutId id="2147483725" r:id="rId8"/>
    <p:sldLayoutId id="2147483726" r:id="rId9"/>
  </p:sldLayoutIdLst>
  <p:hf sldNum="0" hdr="0" ftr="0"/>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hf sldNum="0" hdr="0" ftr="0"/>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hf sldNum="0" hdr="0" ftr="0"/>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hf sldNum="0" hdr="0" ftr="0"/>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8F1D523-CDED-4FAA-8C6A-41CD182B5B72}" type="datetime1">
              <a:rPr lang="es-CR" smtClean="0"/>
              <a:t>4/10/21</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hf sldNum="0" hdr="0" ftr="0"/>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7.xml"/><Relationship Id="rId4"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hyperlink" Target="https://www.hacienda.go.cr/docs/5345bf47a8967_RES-DGA-061-2014-Procedimiento%20de%20Subasta%20Publica%20Aduanera.pdf" TargetMode="External"/><Relationship Id="rId2" Type="http://schemas.openxmlformats.org/officeDocument/2006/relationships/hyperlink" Target="https://www.hacienda.go.cr/contenido/411-subastas" TargetMode="External"/><Relationship Id="rId1" Type="http://schemas.openxmlformats.org/officeDocument/2006/relationships/slideLayout" Target="../slideLayouts/slideLayout7.xml"/><Relationship Id="rId4" Type="http://schemas.openxmlformats.org/officeDocument/2006/relationships/hyperlink" Target="https://www.hacienda.go.cr/docs/53f38729ee40a_RES-DGA-229-2014%20Modificar%20el%20Procedimiento%20de%20Subasta%20Publica%20Aduanera.pdf"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gif"/><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8" Type="http://schemas.openxmlformats.org/officeDocument/2006/relationships/hyperlink" Target="https://es.wikipedia.org/wiki/Flete_mar%C3%ADtimo" TargetMode="External"/><Relationship Id="rId3" Type="http://schemas.openxmlformats.org/officeDocument/2006/relationships/hyperlink" Target="https://es.wikipedia.org/wiki/Transporte_mar%C3%ADtimo" TargetMode="External"/><Relationship Id="rId7" Type="http://schemas.openxmlformats.org/officeDocument/2006/relationships/hyperlink" Target="https://es.wikipedia.org/wiki/Naviero" TargetMode="External"/><Relationship Id="rId2" Type="http://schemas.openxmlformats.org/officeDocument/2006/relationships/hyperlink" Target="https://es.wikipedia.org/wiki/Idioma_ingl%C3%A9s" TargetMode="External"/><Relationship Id="rId1" Type="http://schemas.openxmlformats.org/officeDocument/2006/relationships/slideLayout" Target="../slideLayouts/slideLayout7.xml"/><Relationship Id="rId6" Type="http://schemas.openxmlformats.org/officeDocument/2006/relationships/hyperlink" Target="https://es.wikipedia.org/wiki/Mar" TargetMode="External"/><Relationship Id="rId5" Type="http://schemas.openxmlformats.org/officeDocument/2006/relationships/hyperlink" Target="https://es.wikipedia.org/wiki/Buque" TargetMode="External"/><Relationship Id="rId4" Type="http://schemas.openxmlformats.org/officeDocument/2006/relationships/hyperlink" Target="https://es.wikipedia.org/wiki/Contrato_de_transporte" TargetMode="External"/></Relationships>
</file>

<file path=ppt/slides/_rels/slide8.xml.rels><?xml version="1.0" encoding="UTF-8" standalone="yes"?>
<Relationships xmlns="http://schemas.openxmlformats.org/package/2006/relationships"><Relationship Id="rId3" Type="http://schemas.openxmlformats.org/officeDocument/2006/relationships/hyperlink" Target="https://es.wikipedia.org/wiki/Pasajero" TargetMode="External"/><Relationship Id="rId2" Type="http://schemas.openxmlformats.org/officeDocument/2006/relationships/hyperlink" Target="https://es.wikipedia.org/wiki/Contrato" TargetMode="External"/><Relationship Id="rId1" Type="http://schemas.openxmlformats.org/officeDocument/2006/relationships/slideLayout" Target="../slideLayouts/slideLayout7.xml"/><Relationship Id="rId4" Type="http://schemas.openxmlformats.org/officeDocument/2006/relationships/hyperlink" Target="https://es.wikipedia.org/wiki/Mercanc%C3%ADa"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es.wikipedia.org/wiki/Flete" TargetMode="External"/><Relationship Id="rId2" Type="http://schemas.openxmlformats.org/officeDocument/2006/relationships/hyperlink" Target="https://es.wikipedia.org/wiki/Transportista" TargetMode="External"/><Relationship Id="rId1" Type="http://schemas.openxmlformats.org/officeDocument/2006/relationships/slideLayout" Target="../slideLayouts/slideLayout7.xml"/><Relationship Id="rId4" Type="http://schemas.openxmlformats.org/officeDocument/2006/relationships/hyperlink" Target="https://es.wikipedia.org/wiki/Bien_econ%C3%B3mico"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473825" y="2044735"/>
            <a:ext cx="11114694" cy="2169818"/>
          </a:xfrm>
        </p:spPr>
        <p:txBody>
          <a:bodyPr>
            <a:noAutofit/>
          </a:bodyPr>
          <a:lstStyle/>
          <a:p>
            <a:pPr algn="ct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br>
              <a:rPr lang="es-CR" sz="3600" dirty="0">
                <a:effectLst>
                  <a:outerShdw blurRad="38100" dist="38100" dir="2700000" algn="tl">
                    <a:srgbClr val="000000">
                      <a:alpha val="43137"/>
                    </a:srgbClr>
                  </a:outerShdw>
                </a:effectLst>
              </a:rPr>
            </a:br>
            <a:r>
              <a:rPr lang="es-CR" sz="3600" dirty="0">
                <a:effectLst>
                  <a:outerShdw blurRad="38100" dist="38100" dir="2700000" algn="tl">
                    <a:srgbClr val="000000">
                      <a:alpha val="43137"/>
                    </a:srgbClr>
                  </a:outerShdw>
                </a:effectLst>
              </a:rPr>
              <a:t>PROCEDIMIENTO DE DESPACHO, REGLAS DE ORIGEN, CLASIFICACION ARANCELARIA</a:t>
            </a:r>
            <a:br>
              <a:rPr lang="es-MX" sz="3600" cap="all" dirty="0">
                <a:effectLst>
                  <a:outerShdw blurRad="50800" dist="38100" algn="tr" rotWithShape="0">
                    <a:prstClr val="black">
                      <a:alpha val="40000"/>
                    </a:prstClr>
                  </a:outerShdw>
                </a:effectLst>
              </a:rPr>
            </a:br>
            <a:br>
              <a:rPr lang="es-MX" sz="2400" cap="all" dirty="0">
                <a:effectLst>
                  <a:outerShdw blurRad="50800" dist="38100" algn="tr" rotWithShape="0">
                    <a:prstClr val="black">
                      <a:alpha val="40000"/>
                    </a:prstClr>
                  </a:outerShdw>
                </a:effectLst>
              </a:rPr>
            </a:br>
            <a:r>
              <a:rPr lang="es-MX" sz="2400" cap="all" dirty="0">
                <a:effectLst>
                  <a:outerShdw blurRad="50800" dist="38100" algn="tr" rotWithShape="0">
                    <a:prstClr val="black">
                      <a:alpha val="40000"/>
                    </a:prstClr>
                  </a:outerShdw>
                </a:effectLst>
              </a:rPr>
              <a:t>IV Sesión</a:t>
            </a:r>
            <a:endParaRPr lang="es-CR" sz="2400" dirty="0"/>
          </a:p>
        </p:txBody>
      </p:sp>
      <p:sp>
        <p:nvSpPr>
          <p:cNvPr id="3" name="Text Placeholder 2">
            <a:extLst>
              <a:ext uri="{FF2B5EF4-FFF2-40B4-BE49-F238E27FC236}">
                <a16:creationId xmlns:a16="http://schemas.microsoft.com/office/drawing/2014/main" id="{8C765047-4BE7-A64A-ACF1-BBAE1011DEBB}"/>
              </a:ext>
            </a:extLst>
          </p:cNvPr>
          <p:cNvSpPr>
            <a:spLocks noGrp="1"/>
          </p:cNvSpPr>
          <p:nvPr>
            <p:ph type="body" idx="1"/>
          </p:nvPr>
        </p:nvSpPr>
        <p:spPr>
          <a:xfrm>
            <a:off x="2577523" y="4385703"/>
            <a:ext cx="10515600" cy="1500187"/>
          </a:xfrm>
        </p:spPr>
        <p:txBody>
          <a:bodyPr/>
          <a:lstStyle/>
          <a:p>
            <a:r>
              <a:rPr lang="es-ES_tradnl" dirty="0"/>
              <a:t>Universidad para la Cooperación Internacional</a:t>
            </a:r>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lnSpc>
                <a:spcPct val="100000"/>
              </a:lnSpc>
              <a:defRPr/>
            </a:pPr>
            <a:r>
              <a:rPr lang="es-CR" altLang="es-CR" sz="4000" dirty="0">
                <a:solidFill>
                  <a:srgbClr val="FF0000"/>
                </a:solidFill>
                <a:effectLst>
                  <a:outerShdw blurRad="38100" dist="38100" dir="2700000" algn="tl">
                    <a:srgbClr val="C0C0C0"/>
                  </a:outerShdw>
                </a:effectLst>
                <a:latin typeface="Cambria" pitchFamily="18" charset="0"/>
              </a:rPr>
              <a:t>Factura Comercial</a:t>
            </a:r>
            <a:endParaRPr kumimoji="1" lang="en-US" sz="4000" dirty="0">
              <a:solidFill>
                <a:srgbClr val="FF0000"/>
              </a:solidFill>
              <a:effectLst>
                <a:outerShdw blurRad="38100" dist="38100" dir="2700000" algn="tl">
                  <a:srgbClr val="C0C0C0"/>
                </a:outerShdw>
              </a:effectLst>
              <a:latin typeface="Cambria" pitchFamily="18" charset="0"/>
            </a:endParaRPr>
          </a:p>
        </p:txBody>
      </p:sp>
      <p:pic>
        <p:nvPicPr>
          <p:cNvPr id="7" name="6 Imagen" descr="documentos1.jpg"/>
          <p:cNvPicPr>
            <a:picLocks noChangeAspect="1"/>
          </p:cNvPicPr>
          <p:nvPr/>
        </p:nvPicPr>
        <p:blipFill>
          <a:blip r:embed="rId2" cstate="print"/>
          <a:srcRect/>
          <a:stretch>
            <a:fillRect/>
          </a:stretch>
        </p:blipFill>
        <p:spPr bwMode="auto">
          <a:xfrm>
            <a:off x="8691564" y="1844675"/>
            <a:ext cx="1976437" cy="1968500"/>
          </a:xfrm>
          <a:prstGeom prst="rect">
            <a:avLst/>
          </a:prstGeom>
          <a:noFill/>
          <a:ln w="9525">
            <a:noFill/>
            <a:miter lim="800000"/>
            <a:headEnd/>
            <a:tailEnd/>
          </a:ln>
        </p:spPr>
      </p:pic>
      <p:pic>
        <p:nvPicPr>
          <p:cNvPr id="6" name="7 Imagen" descr="documentos.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7607301" y="2492375"/>
            <a:ext cx="2398713" cy="2592388"/>
          </a:xfrm>
          <a:prstGeom prst="rect">
            <a:avLst/>
          </a:prstGeom>
          <a:noFill/>
          <a:ln w="9525">
            <a:noFill/>
            <a:miter lim="800000"/>
            <a:headEnd/>
            <a:tailEnd/>
          </a:ln>
        </p:spPr>
      </p:pic>
      <p:sp>
        <p:nvSpPr>
          <p:cNvPr id="3" name="Rectángulo 2"/>
          <p:cNvSpPr/>
          <p:nvPr/>
        </p:nvSpPr>
        <p:spPr>
          <a:xfrm>
            <a:off x="565265" y="1844675"/>
            <a:ext cx="6723743" cy="2834622"/>
          </a:xfrm>
          <a:prstGeom prst="rect">
            <a:avLst/>
          </a:prstGeom>
        </p:spPr>
        <p:txBody>
          <a:bodyPr wrap="square">
            <a:spAutoFit/>
          </a:bodyPr>
          <a:lstStyle/>
          <a:p>
            <a:pPr marL="347663" indent="-347663" algn="just">
              <a:lnSpc>
                <a:spcPct val="110000"/>
              </a:lnSpc>
              <a:spcBef>
                <a:spcPct val="0"/>
              </a:spcBef>
              <a:buClr>
                <a:schemeClr val="hlink"/>
              </a:buClr>
              <a:tabLst>
                <a:tab pos="7707313" algn="l"/>
              </a:tabLst>
            </a:pPr>
            <a:r>
              <a:rPr lang="es-CR" altLang="es-CR" b="1" dirty="0">
                <a:solidFill>
                  <a:srgbClr val="FF9900"/>
                </a:solidFill>
                <a:latin typeface="Calibri" pitchFamily="34" charset="0"/>
              </a:rPr>
              <a:t>Documento relativo al contrato</a:t>
            </a:r>
            <a:r>
              <a:rPr lang="es-CR" altLang="es-CR" dirty="0">
                <a:solidFill>
                  <a:srgbClr val="1C1C1C"/>
                </a:solidFill>
                <a:latin typeface="Calibri" pitchFamily="34" charset="0"/>
              </a:rPr>
              <a:t> de compra venta internacional, en donde aparece quien es el </a:t>
            </a:r>
            <a:r>
              <a:rPr lang="es-CR" altLang="es-CR" b="1" dirty="0">
                <a:solidFill>
                  <a:srgbClr val="FF9900"/>
                </a:solidFill>
                <a:latin typeface="Calibri" pitchFamily="34" charset="0"/>
              </a:rPr>
              <a:t>comprador </a:t>
            </a:r>
            <a:r>
              <a:rPr lang="es-CR" altLang="es-CR" dirty="0">
                <a:solidFill>
                  <a:srgbClr val="1C1C1C"/>
                </a:solidFill>
                <a:latin typeface="Calibri" pitchFamily="34" charset="0"/>
              </a:rPr>
              <a:t>y el </a:t>
            </a:r>
            <a:r>
              <a:rPr lang="es-CR" altLang="es-CR" b="1" dirty="0">
                <a:solidFill>
                  <a:srgbClr val="FF9900"/>
                </a:solidFill>
                <a:latin typeface="Calibri" pitchFamily="34" charset="0"/>
              </a:rPr>
              <a:t>vendedor.</a:t>
            </a:r>
            <a:r>
              <a:rPr lang="es-CR" altLang="es-CR" dirty="0">
                <a:solidFill>
                  <a:srgbClr val="1C1C1C"/>
                </a:solidFill>
                <a:latin typeface="Calibri" pitchFamily="34" charset="0"/>
              </a:rPr>
              <a:t> </a:t>
            </a:r>
          </a:p>
          <a:p>
            <a:pPr marL="347663" indent="-347663" algn="just">
              <a:lnSpc>
                <a:spcPct val="110000"/>
              </a:lnSpc>
              <a:spcBef>
                <a:spcPct val="0"/>
              </a:spcBef>
              <a:buClr>
                <a:schemeClr val="hlink"/>
              </a:buClr>
              <a:tabLst>
                <a:tab pos="7707313" algn="l"/>
              </a:tabLst>
            </a:pPr>
            <a:endParaRPr lang="es-CR" altLang="es-CR" dirty="0">
              <a:solidFill>
                <a:srgbClr val="1C1C1C"/>
              </a:solidFill>
              <a:latin typeface="Calibri" pitchFamily="34" charset="0"/>
            </a:endParaRPr>
          </a:p>
          <a:p>
            <a:pPr marL="347663" indent="-347663" algn="just">
              <a:lnSpc>
                <a:spcPct val="110000"/>
              </a:lnSpc>
              <a:spcBef>
                <a:spcPct val="0"/>
              </a:spcBef>
              <a:buClr>
                <a:schemeClr val="hlink"/>
              </a:buClr>
              <a:buFont typeface="Wingdings" pitchFamily="2" charset="2"/>
              <a:buChar char="Ø"/>
              <a:tabLst>
                <a:tab pos="7707313" algn="l"/>
              </a:tabLst>
            </a:pPr>
            <a:r>
              <a:rPr lang="es-CR" altLang="es-CR" b="1" dirty="0">
                <a:solidFill>
                  <a:srgbClr val="FF9900"/>
                </a:solidFill>
                <a:latin typeface="Calibri" pitchFamily="34" charset="0"/>
              </a:rPr>
              <a:t>Declaración jurada</a:t>
            </a:r>
            <a:r>
              <a:rPr lang="es-CR" altLang="es-CR" b="1" dirty="0">
                <a:solidFill>
                  <a:srgbClr val="1C1C1C"/>
                </a:solidFill>
                <a:latin typeface="Calibri" pitchFamily="34" charset="0"/>
              </a:rPr>
              <a:t> del importador:</a:t>
            </a:r>
            <a:r>
              <a:rPr lang="es-CR" altLang="es-CR" dirty="0">
                <a:solidFill>
                  <a:srgbClr val="1C1C1C"/>
                </a:solidFill>
                <a:latin typeface="Calibri" pitchFamily="34" charset="0"/>
              </a:rPr>
              <a:t> según la LGA el representante legal de la empresa deberá firmar al dorso de la factura comercial</a:t>
            </a:r>
          </a:p>
          <a:p>
            <a:pPr marL="347663" indent="-347663" algn="just">
              <a:lnSpc>
                <a:spcPct val="110000"/>
              </a:lnSpc>
              <a:spcBef>
                <a:spcPct val="0"/>
              </a:spcBef>
              <a:buClr>
                <a:schemeClr val="hlink"/>
              </a:buClr>
              <a:tabLst>
                <a:tab pos="7707313" algn="l"/>
              </a:tabLst>
            </a:pPr>
            <a:endParaRPr lang="es-CR" altLang="es-CR" dirty="0">
              <a:solidFill>
                <a:srgbClr val="1C1C1C"/>
              </a:solidFill>
              <a:latin typeface="Calibri" pitchFamily="34" charset="0"/>
            </a:endParaRPr>
          </a:p>
          <a:p>
            <a:pPr marL="347663" indent="-347663" algn="just">
              <a:lnSpc>
                <a:spcPct val="110000"/>
              </a:lnSpc>
              <a:spcBef>
                <a:spcPct val="0"/>
              </a:spcBef>
              <a:buClr>
                <a:schemeClr val="hlink"/>
              </a:buClr>
              <a:buFont typeface="Wingdings" pitchFamily="2" charset="2"/>
              <a:buChar char="Ø"/>
              <a:tabLst>
                <a:tab pos="7707313" algn="l"/>
              </a:tabLst>
            </a:pPr>
            <a:r>
              <a:rPr lang="es-CR" altLang="es-CR" b="1" dirty="0">
                <a:solidFill>
                  <a:srgbClr val="FF9900"/>
                </a:solidFill>
                <a:latin typeface="Calibri" pitchFamily="34" charset="0"/>
              </a:rPr>
              <a:t>Traducción</a:t>
            </a:r>
            <a:r>
              <a:rPr lang="es-CR" altLang="es-CR" b="1" dirty="0">
                <a:solidFill>
                  <a:srgbClr val="1C1C1C"/>
                </a:solidFill>
                <a:latin typeface="Calibri" pitchFamily="34" charset="0"/>
              </a:rPr>
              <a:t> de factura: </a:t>
            </a:r>
            <a:r>
              <a:rPr lang="es-CR" altLang="es-CR" dirty="0">
                <a:solidFill>
                  <a:srgbClr val="1C1C1C"/>
                </a:solidFill>
                <a:latin typeface="Calibri" pitchFamily="34" charset="0"/>
              </a:rPr>
              <a:t>se deberá presentar la traducción de la factura comercial si no estuviese redactada en español o la descripción estuviese codificada</a:t>
            </a:r>
          </a:p>
        </p:txBody>
      </p:sp>
    </p:spTree>
    <p:extLst>
      <p:ext uri="{BB962C8B-B14F-4D97-AF65-F5344CB8AC3E}">
        <p14:creationId xmlns:p14="http://schemas.microsoft.com/office/powerpoint/2010/main" val="2522283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lnSpc>
                <a:spcPct val="100000"/>
              </a:lnSpc>
              <a:defRPr/>
            </a:pPr>
            <a:r>
              <a:rPr kumimoji="1" lang="es-CR" sz="4000" dirty="0">
                <a:solidFill>
                  <a:srgbClr val="FF0000"/>
                </a:solidFill>
                <a:effectLst>
                  <a:outerShdw blurRad="38100" dist="38100" dir="2700000" algn="tl">
                    <a:srgbClr val="C0C0C0"/>
                  </a:outerShdw>
                </a:effectLst>
                <a:latin typeface="Cambria" pitchFamily="18" charset="0"/>
              </a:rPr>
              <a:t>Declaración del Valor en Aduanas</a:t>
            </a:r>
            <a:endParaRPr kumimoji="1" lang="en-US" sz="4000" dirty="0">
              <a:solidFill>
                <a:srgbClr val="FF0000"/>
              </a:solidFill>
              <a:effectLst>
                <a:outerShdw blurRad="38100" dist="38100" dir="2700000" algn="tl">
                  <a:srgbClr val="C0C0C0"/>
                </a:outerShdw>
              </a:effectLst>
              <a:latin typeface="Cambria" pitchFamily="18" charset="0"/>
            </a:endParaRPr>
          </a:p>
        </p:txBody>
      </p:sp>
      <p:sp>
        <p:nvSpPr>
          <p:cNvPr id="3" name="Rectángulo 2"/>
          <p:cNvSpPr/>
          <p:nvPr/>
        </p:nvSpPr>
        <p:spPr>
          <a:xfrm>
            <a:off x="565265" y="1844675"/>
            <a:ext cx="6723743" cy="3213316"/>
          </a:xfrm>
          <a:prstGeom prst="rect">
            <a:avLst/>
          </a:prstGeom>
        </p:spPr>
        <p:txBody>
          <a:bodyPr wrap="square">
            <a:spAutoFit/>
          </a:bodyPr>
          <a:lstStyle/>
          <a:p>
            <a:pPr algn="just" eaLnBrk="0" hangingPunct="0">
              <a:lnSpc>
                <a:spcPct val="100000"/>
              </a:lnSpc>
              <a:spcBef>
                <a:spcPct val="0"/>
              </a:spcBef>
            </a:pPr>
            <a:r>
              <a:rPr kumimoji="1" lang="es-ES_tradnl" altLang="es-CR" b="1" dirty="0">
                <a:solidFill>
                  <a:srgbClr val="FF9900"/>
                </a:solidFill>
                <a:latin typeface="Calibri" pitchFamily="34" charset="0"/>
              </a:rPr>
              <a:t>Regulaciones</a:t>
            </a:r>
            <a:r>
              <a:rPr lang="es-ES_tradnl" altLang="es-CR" sz="2000" b="1" dirty="0">
                <a:solidFill>
                  <a:srgbClr val="FF9900"/>
                </a:solidFill>
                <a:latin typeface="Calibri" pitchFamily="34" charset="0"/>
              </a:rPr>
              <a:t> </a:t>
            </a:r>
            <a:r>
              <a:rPr kumimoji="1" lang="es-ES_tradnl" altLang="es-CR" b="1" dirty="0">
                <a:solidFill>
                  <a:srgbClr val="FF9900"/>
                </a:solidFill>
                <a:latin typeface="Calibri" pitchFamily="34" charset="0"/>
              </a:rPr>
              <a:t>actuales</a:t>
            </a:r>
            <a:r>
              <a:rPr lang="es-ES_tradnl" altLang="es-CR" sz="2000" b="1" dirty="0">
                <a:solidFill>
                  <a:srgbClr val="FF9900"/>
                </a:solidFill>
                <a:latin typeface="Calibri" pitchFamily="34" charset="0"/>
              </a:rPr>
              <a:t>:</a:t>
            </a:r>
          </a:p>
          <a:p>
            <a:pPr algn="just" eaLnBrk="0" hangingPunct="0">
              <a:lnSpc>
                <a:spcPct val="100000"/>
              </a:lnSpc>
              <a:spcBef>
                <a:spcPct val="0"/>
              </a:spcBef>
            </a:pPr>
            <a:endParaRPr lang="es-ES_tradnl" altLang="es-CR" sz="2000" b="1" dirty="0">
              <a:solidFill>
                <a:srgbClr val="FF9900"/>
              </a:solidFill>
              <a:latin typeface="Calibri" pitchFamily="34" charset="0"/>
            </a:endParaRPr>
          </a:p>
          <a:p>
            <a:pPr algn="just" eaLnBrk="0" hangingPunct="0">
              <a:lnSpc>
                <a:spcPct val="100000"/>
              </a:lnSpc>
              <a:spcBef>
                <a:spcPct val="0"/>
              </a:spcBef>
              <a:buFontTx/>
              <a:buChar char="•"/>
            </a:pPr>
            <a:r>
              <a:rPr kumimoji="1" lang="es-ES_tradnl" altLang="es-CR" dirty="0">
                <a:solidFill>
                  <a:srgbClr val="1C1C1C"/>
                </a:solidFill>
                <a:latin typeface="Calibri" pitchFamily="34" charset="0"/>
              </a:rPr>
              <a:t> Acuerdo de </a:t>
            </a:r>
            <a:r>
              <a:rPr kumimoji="1" lang="es-ES_tradnl" altLang="es-CR" b="1" dirty="0">
                <a:solidFill>
                  <a:srgbClr val="FF9900"/>
                </a:solidFill>
                <a:latin typeface="Calibri" pitchFamily="34" charset="0"/>
              </a:rPr>
              <a:t>Valor</a:t>
            </a:r>
            <a:r>
              <a:rPr kumimoji="1" lang="es-ES_tradnl" altLang="es-CR" dirty="0">
                <a:solidFill>
                  <a:srgbClr val="FF9900"/>
                </a:solidFill>
                <a:latin typeface="Calibri" pitchFamily="34" charset="0"/>
              </a:rPr>
              <a:t> </a:t>
            </a:r>
            <a:r>
              <a:rPr kumimoji="1" lang="es-ES_tradnl" altLang="es-CR" dirty="0">
                <a:solidFill>
                  <a:srgbClr val="1C1C1C"/>
                </a:solidFill>
                <a:latin typeface="Calibri" pitchFamily="34" charset="0"/>
              </a:rPr>
              <a:t>de la OMC (mundial)</a:t>
            </a:r>
          </a:p>
          <a:p>
            <a:pPr algn="just" eaLnBrk="0" hangingPunct="0">
              <a:lnSpc>
                <a:spcPct val="100000"/>
              </a:lnSpc>
              <a:spcBef>
                <a:spcPct val="0"/>
              </a:spcBef>
              <a:buFontTx/>
              <a:buChar char="•"/>
            </a:pPr>
            <a:endParaRPr kumimoji="1" lang="es-ES_tradnl" altLang="es-CR" dirty="0">
              <a:solidFill>
                <a:srgbClr val="1C1C1C"/>
              </a:solidFill>
              <a:latin typeface="Calibri" pitchFamily="34" charset="0"/>
            </a:endParaRPr>
          </a:p>
          <a:p>
            <a:pPr algn="just" eaLnBrk="0" hangingPunct="0">
              <a:lnSpc>
                <a:spcPct val="100000"/>
              </a:lnSpc>
              <a:spcBef>
                <a:spcPct val="0"/>
              </a:spcBef>
              <a:buFontTx/>
              <a:buChar char="•"/>
            </a:pPr>
            <a:r>
              <a:rPr kumimoji="1" lang="es-ES_tradnl" altLang="es-CR" b="1" dirty="0">
                <a:solidFill>
                  <a:srgbClr val="1C1C1C"/>
                </a:solidFill>
                <a:latin typeface="Calibri" pitchFamily="34" charset="0"/>
              </a:rPr>
              <a:t>Reglamento </a:t>
            </a:r>
            <a:r>
              <a:rPr kumimoji="1" lang="es-ES_tradnl" altLang="es-CR" dirty="0">
                <a:solidFill>
                  <a:srgbClr val="1C1C1C"/>
                </a:solidFill>
                <a:latin typeface="Calibri" pitchFamily="34" charset="0"/>
              </a:rPr>
              <a:t>Centroamericano (regional)</a:t>
            </a:r>
          </a:p>
          <a:p>
            <a:pPr algn="just" eaLnBrk="0" hangingPunct="0">
              <a:lnSpc>
                <a:spcPct val="100000"/>
              </a:lnSpc>
              <a:spcBef>
                <a:spcPct val="0"/>
              </a:spcBef>
              <a:buFontTx/>
              <a:buChar char="•"/>
            </a:pPr>
            <a:endParaRPr kumimoji="1" lang="es-ES_tradnl" altLang="es-CR" dirty="0">
              <a:solidFill>
                <a:srgbClr val="1C1C1C"/>
              </a:solidFill>
              <a:latin typeface="Calibri" pitchFamily="34" charset="0"/>
            </a:endParaRPr>
          </a:p>
          <a:p>
            <a:pPr algn="just" eaLnBrk="0" hangingPunct="0">
              <a:lnSpc>
                <a:spcPct val="100000"/>
              </a:lnSpc>
              <a:spcBef>
                <a:spcPct val="0"/>
              </a:spcBef>
              <a:buFontTx/>
              <a:buChar char="•"/>
            </a:pPr>
            <a:r>
              <a:rPr kumimoji="1" lang="es-ES_tradnl" altLang="es-CR" b="1" dirty="0">
                <a:solidFill>
                  <a:srgbClr val="FF9900"/>
                </a:solidFill>
                <a:latin typeface="Calibri" pitchFamily="34" charset="0"/>
              </a:rPr>
              <a:t>Ley General</a:t>
            </a:r>
            <a:r>
              <a:rPr kumimoji="1" lang="es-ES_tradnl" altLang="es-CR" dirty="0">
                <a:solidFill>
                  <a:srgbClr val="1C1C1C"/>
                </a:solidFill>
                <a:latin typeface="Calibri" pitchFamily="34" charset="0"/>
              </a:rPr>
              <a:t> de Aduanas y su Reglamento (nacional)</a:t>
            </a:r>
          </a:p>
          <a:p>
            <a:pPr algn="just" eaLnBrk="0" hangingPunct="0">
              <a:lnSpc>
                <a:spcPct val="100000"/>
              </a:lnSpc>
              <a:spcBef>
                <a:spcPct val="0"/>
              </a:spcBef>
              <a:buFontTx/>
              <a:buChar char="•"/>
            </a:pPr>
            <a:endParaRPr kumimoji="1" lang="es-ES_tradnl" altLang="es-CR" dirty="0">
              <a:solidFill>
                <a:srgbClr val="1C1C1C"/>
              </a:solidFill>
              <a:latin typeface="Calibri" pitchFamily="34" charset="0"/>
            </a:endParaRPr>
          </a:p>
          <a:p>
            <a:pPr algn="just" eaLnBrk="0" hangingPunct="0">
              <a:lnSpc>
                <a:spcPct val="100000"/>
              </a:lnSpc>
              <a:spcBef>
                <a:spcPct val="0"/>
              </a:spcBef>
              <a:buFontTx/>
              <a:buChar char="•"/>
            </a:pPr>
            <a:r>
              <a:rPr kumimoji="1" lang="es-ES_tradnl" altLang="es-CR" b="1" dirty="0">
                <a:solidFill>
                  <a:srgbClr val="FF9900"/>
                </a:solidFill>
                <a:latin typeface="Calibri" pitchFamily="34" charset="0"/>
              </a:rPr>
              <a:t>Vehículos</a:t>
            </a:r>
            <a:r>
              <a:rPr kumimoji="1" lang="es-ES_tradnl" altLang="es-CR" dirty="0">
                <a:solidFill>
                  <a:srgbClr val="FF9900"/>
                </a:solidFill>
                <a:latin typeface="Calibri" pitchFamily="34" charset="0"/>
              </a:rPr>
              <a:t>:</a:t>
            </a:r>
            <a:r>
              <a:rPr kumimoji="1" lang="es-ES_tradnl" altLang="es-CR" dirty="0">
                <a:solidFill>
                  <a:srgbClr val="1C1C1C"/>
                </a:solidFill>
                <a:latin typeface="Calibri" pitchFamily="34" charset="0"/>
              </a:rPr>
              <a:t> su valor se regula por Decreto Ejecutivo y lo  impone el Órgano de Normalización Técnica de la DGT</a:t>
            </a:r>
          </a:p>
          <a:p>
            <a:pPr marL="347663" indent="-347663" algn="just">
              <a:lnSpc>
                <a:spcPct val="110000"/>
              </a:lnSpc>
              <a:spcBef>
                <a:spcPct val="0"/>
              </a:spcBef>
              <a:buClr>
                <a:schemeClr val="hlink"/>
              </a:buClr>
              <a:tabLst>
                <a:tab pos="7707313" algn="l"/>
              </a:tabLst>
            </a:pPr>
            <a:endParaRPr lang="es-CR" altLang="es-CR" dirty="0">
              <a:solidFill>
                <a:srgbClr val="1C1C1C"/>
              </a:solidFill>
              <a:latin typeface="Calibri" pitchFamily="34" charset="0"/>
            </a:endParaRPr>
          </a:p>
        </p:txBody>
      </p:sp>
      <p:grpSp>
        <p:nvGrpSpPr>
          <p:cNvPr id="8" name="Group 9"/>
          <p:cNvGrpSpPr>
            <a:grpSpLocks/>
          </p:cNvGrpSpPr>
          <p:nvPr/>
        </p:nvGrpSpPr>
        <p:grpSpPr bwMode="auto">
          <a:xfrm>
            <a:off x="7635212" y="1905549"/>
            <a:ext cx="3440112" cy="4230687"/>
            <a:chOff x="3515" y="1117"/>
            <a:chExt cx="2167" cy="2665"/>
          </a:xfrm>
        </p:grpSpPr>
        <p:pic>
          <p:nvPicPr>
            <p:cNvPr id="9" name="10 Imagen" descr="importaciones.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3515" y="1117"/>
              <a:ext cx="1716" cy="1920"/>
            </a:xfrm>
            <a:prstGeom prst="rect">
              <a:avLst/>
            </a:prstGeom>
            <a:noFill/>
            <a:ln w="9525">
              <a:noFill/>
              <a:miter lim="800000"/>
              <a:headEnd/>
              <a:tailEnd/>
            </a:ln>
          </p:spPr>
        </p:pic>
        <p:pic>
          <p:nvPicPr>
            <p:cNvPr id="10" name="19 Imagen" descr="euro2.jpg"/>
            <p:cNvPicPr>
              <a:picLocks noChangeAspect="1"/>
            </p:cNvPicPr>
            <p:nvPr/>
          </p:nvPicPr>
          <p:blipFill>
            <a:blip r:embed="rId3" cstate="print">
              <a:clrChange>
                <a:clrFrom>
                  <a:srgbClr val="F8F8F8"/>
                </a:clrFrom>
                <a:clrTo>
                  <a:srgbClr val="F8F8F8">
                    <a:alpha val="0"/>
                  </a:srgbClr>
                </a:clrTo>
              </a:clrChange>
            </a:blip>
            <a:srcRect/>
            <a:stretch>
              <a:fillRect/>
            </a:stretch>
          </p:blipFill>
          <p:spPr bwMode="auto">
            <a:xfrm>
              <a:off x="4377" y="2478"/>
              <a:ext cx="1305" cy="1304"/>
            </a:xfrm>
            <a:prstGeom prst="rect">
              <a:avLst/>
            </a:prstGeom>
            <a:noFill/>
            <a:ln w="9525">
              <a:noFill/>
              <a:miter lim="800000"/>
              <a:headEnd/>
              <a:tailEnd/>
            </a:ln>
          </p:spPr>
        </p:pic>
        <p:pic>
          <p:nvPicPr>
            <p:cNvPr id="11" name="20 Imagen" descr="dolares1.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3696" y="2614"/>
              <a:ext cx="1045" cy="1045"/>
            </a:xfrm>
            <a:prstGeom prst="rect">
              <a:avLst/>
            </a:prstGeom>
            <a:noFill/>
            <a:ln w="9525">
              <a:noFill/>
              <a:miter lim="800000"/>
              <a:headEnd/>
              <a:tailEnd/>
            </a:ln>
          </p:spPr>
        </p:pic>
      </p:grpSp>
    </p:spTree>
    <p:extLst>
      <p:ext uri="{BB962C8B-B14F-4D97-AF65-F5344CB8AC3E}">
        <p14:creationId xmlns:p14="http://schemas.microsoft.com/office/powerpoint/2010/main" val="116126724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lnSpc>
                <a:spcPct val="100000"/>
              </a:lnSpc>
              <a:defRPr/>
            </a:pPr>
            <a:r>
              <a:rPr kumimoji="1" lang="es-CR" sz="4000" dirty="0">
                <a:solidFill>
                  <a:srgbClr val="FF0000"/>
                </a:solidFill>
                <a:effectLst>
                  <a:outerShdw blurRad="38100" dist="38100" dir="2700000" algn="tl">
                    <a:srgbClr val="C0C0C0"/>
                  </a:outerShdw>
                </a:effectLst>
                <a:latin typeface="Cambria" pitchFamily="18" charset="0"/>
              </a:rPr>
              <a:t>Declaración del Valor en Aduanas</a:t>
            </a:r>
            <a:endParaRPr kumimoji="1" lang="en-US" sz="4000" dirty="0">
              <a:solidFill>
                <a:srgbClr val="FF0000"/>
              </a:solidFill>
              <a:effectLst>
                <a:outerShdw blurRad="38100" dist="38100" dir="2700000" algn="tl">
                  <a:srgbClr val="C0C0C0"/>
                </a:outerShdw>
              </a:effectLst>
              <a:latin typeface="Cambria" pitchFamily="18" charset="0"/>
            </a:endParaRPr>
          </a:p>
        </p:txBody>
      </p:sp>
      <p:sp>
        <p:nvSpPr>
          <p:cNvPr id="3" name="Rectángulo 2"/>
          <p:cNvSpPr/>
          <p:nvPr/>
        </p:nvSpPr>
        <p:spPr>
          <a:xfrm>
            <a:off x="565265" y="1844675"/>
            <a:ext cx="6723743" cy="3167021"/>
          </a:xfrm>
          <a:prstGeom prst="rect">
            <a:avLst/>
          </a:prstGeom>
        </p:spPr>
        <p:txBody>
          <a:bodyPr wrap="square">
            <a:spAutoFit/>
          </a:bodyPr>
          <a:lstStyle/>
          <a:p>
            <a:pPr algn="just" eaLnBrk="0" hangingPunct="0">
              <a:lnSpc>
                <a:spcPct val="100000"/>
              </a:lnSpc>
              <a:spcBef>
                <a:spcPct val="0"/>
              </a:spcBef>
            </a:pPr>
            <a:r>
              <a:rPr kumimoji="1" lang="es-ES_tradnl" altLang="es-CR" b="1" dirty="0">
                <a:solidFill>
                  <a:srgbClr val="FF9900"/>
                </a:solidFill>
                <a:latin typeface="Calibri" pitchFamily="34" charset="0"/>
              </a:rPr>
              <a:t>Función:</a:t>
            </a:r>
            <a:r>
              <a:rPr kumimoji="1" lang="es-ES_tradnl" altLang="es-CR" dirty="0">
                <a:solidFill>
                  <a:srgbClr val="1C1C1C"/>
                </a:solidFill>
                <a:latin typeface="Calibri" pitchFamily="34" charset="0"/>
              </a:rPr>
              <a:t> </a:t>
            </a:r>
          </a:p>
          <a:p>
            <a:pPr algn="just" eaLnBrk="0" hangingPunct="0">
              <a:lnSpc>
                <a:spcPct val="100000"/>
              </a:lnSpc>
              <a:spcBef>
                <a:spcPct val="0"/>
              </a:spcBef>
            </a:pPr>
            <a:endParaRPr kumimoji="1" lang="es-ES_tradnl" altLang="es-CR" dirty="0">
              <a:solidFill>
                <a:srgbClr val="1C1C1C"/>
              </a:solidFill>
              <a:latin typeface="Calibri" pitchFamily="34" charset="0"/>
            </a:endParaRPr>
          </a:p>
          <a:p>
            <a:pPr marL="742950" lvl="1" indent="-285750" algn="just" eaLnBrk="0" hangingPunct="0">
              <a:spcBef>
                <a:spcPct val="0"/>
              </a:spcBef>
              <a:buFontTx/>
              <a:buChar char="•"/>
            </a:pPr>
            <a:r>
              <a:rPr kumimoji="1" lang="es-ES_tradnl" altLang="es-CR" dirty="0">
                <a:solidFill>
                  <a:srgbClr val="1C1C1C"/>
                </a:solidFill>
                <a:latin typeface="Calibri" pitchFamily="34" charset="0"/>
              </a:rPr>
              <a:t>se utilizar para</a:t>
            </a:r>
            <a:r>
              <a:rPr kumimoji="1" lang="es-ES_tradnl" altLang="es-CR" b="1" dirty="0">
                <a:solidFill>
                  <a:srgbClr val="1C1C1C"/>
                </a:solidFill>
                <a:latin typeface="Calibri" pitchFamily="34" charset="0"/>
              </a:rPr>
              <a:t> </a:t>
            </a:r>
            <a:r>
              <a:rPr kumimoji="1" lang="es-ES_tradnl" altLang="es-CR" b="1" dirty="0">
                <a:solidFill>
                  <a:srgbClr val="FF9900"/>
                </a:solidFill>
                <a:latin typeface="Calibri" pitchFamily="34" charset="0"/>
              </a:rPr>
              <a:t>calcular</a:t>
            </a:r>
            <a:r>
              <a:rPr kumimoji="1" lang="es-ES_tradnl" altLang="es-CR" b="1" dirty="0">
                <a:solidFill>
                  <a:srgbClr val="1C1C1C"/>
                </a:solidFill>
                <a:latin typeface="Calibri" pitchFamily="34" charset="0"/>
              </a:rPr>
              <a:t> los </a:t>
            </a:r>
            <a:r>
              <a:rPr kumimoji="1" lang="es-ES_tradnl" altLang="es-CR" b="1" dirty="0">
                <a:solidFill>
                  <a:srgbClr val="FF9900"/>
                </a:solidFill>
                <a:latin typeface="Calibri" pitchFamily="34" charset="0"/>
              </a:rPr>
              <a:t>aranceles</a:t>
            </a:r>
            <a:r>
              <a:rPr kumimoji="1" lang="es-ES_tradnl" altLang="es-CR" dirty="0">
                <a:solidFill>
                  <a:srgbClr val="1C1C1C"/>
                </a:solidFill>
                <a:latin typeface="Calibri" pitchFamily="34" charset="0"/>
              </a:rPr>
              <a:t> y otros tributos</a:t>
            </a:r>
          </a:p>
          <a:p>
            <a:pPr marL="742950" lvl="1" indent="-285750" algn="just" eaLnBrk="0" hangingPunct="0">
              <a:spcBef>
                <a:spcPct val="0"/>
              </a:spcBef>
              <a:buFontTx/>
              <a:buChar char="•"/>
            </a:pPr>
            <a:r>
              <a:rPr kumimoji="1" lang="es-ES_tradnl" altLang="es-CR" dirty="0">
                <a:solidFill>
                  <a:srgbClr val="1C1C1C"/>
                </a:solidFill>
                <a:latin typeface="Calibri" pitchFamily="34" charset="0"/>
              </a:rPr>
              <a:t> puede hacer la diferencia entre </a:t>
            </a:r>
            <a:r>
              <a:rPr kumimoji="1" lang="es-ES_tradnl" altLang="es-CR" b="1" dirty="0">
                <a:solidFill>
                  <a:srgbClr val="FF9900"/>
                </a:solidFill>
                <a:latin typeface="Calibri" pitchFamily="34" charset="0"/>
              </a:rPr>
              <a:t>delito e infracción</a:t>
            </a:r>
            <a:r>
              <a:rPr kumimoji="1" lang="es-ES_tradnl" altLang="es-CR" dirty="0">
                <a:solidFill>
                  <a:srgbClr val="1C1C1C"/>
                </a:solidFill>
                <a:latin typeface="Calibri" pitchFamily="34" charset="0"/>
              </a:rPr>
              <a:t> administrativa</a:t>
            </a:r>
          </a:p>
          <a:p>
            <a:pPr algn="just" eaLnBrk="0" hangingPunct="0">
              <a:lnSpc>
                <a:spcPct val="100000"/>
              </a:lnSpc>
              <a:spcBef>
                <a:spcPct val="0"/>
              </a:spcBef>
            </a:pPr>
            <a:endParaRPr kumimoji="1" lang="es-ES_tradnl" altLang="es-CR" dirty="0">
              <a:solidFill>
                <a:srgbClr val="1C1C1C"/>
              </a:solidFill>
              <a:latin typeface="Calibri" pitchFamily="34" charset="0"/>
            </a:endParaRPr>
          </a:p>
          <a:p>
            <a:pPr algn="just" eaLnBrk="0" hangingPunct="0">
              <a:lnSpc>
                <a:spcPct val="100000"/>
              </a:lnSpc>
              <a:spcBef>
                <a:spcPct val="0"/>
              </a:spcBef>
              <a:buFontTx/>
              <a:buChar char="•"/>
            </a:pPr>
            <a:r>
              <a:rPr kumimoji="1" lang="es-ES_tradnl" altLang="es-CR" b="1" dirty="0">
                <a:solidFill>
                  <a:srgbClr val="FF9900"/>
                </a:solidFill>
                <a:latin typeface="Calibri" pitchFamily="34" charset="0"/>
              </a:rPr>
              <a:t>Responsable:</a:t>
            </a:r>
          </a:p>
          <a:p>
            <a:pPr algn="just" eaLnBrk="0" hangingPunct="0">
              <a:lnSpc>
                <a:spcPct val="100000"/>
              </a:lnSpc>
              <a:spcBef>
                <a:spcPct val="0"/>
              </a:spcBef>
              <a:buFontTx/>
              <a:buChar char="•"/>
            </a:pPr>
            <a:endParaRPr kumimoji="1" lang="es-ES_tradnl" altLang="es-CR" b="1" dirty="0">
              <a:solidFill>
                <a:srgbClr val="FF9900"/>
              </a:solidFill>
              <a:latin typeface="Calibri" pitchFamily="34" charset="0"/>
            </a:endParaRPr>
          </a:p>
          <a:p>
            <a:pPr marL="742950" lvl="1" indent="-285750" algn="just" eaLnBrk="0" hangingPunct="0">
              <a:spcBef>
                <a:spcPct val="0"/>
              </a:spcBef>
              <a:buFontTx/>
              <a:buChar char="•"/>
            </a:pPr>
            <a:r>
              <a:rPr kumimoji="1" lang="es-ES_tradnl" altLang="es-CR" dirty="0">
                <a:solidFill>
                  <a:srgbClr val="1C1C1C"/>
                </a:solidFill>
                <a:latin typeface="Calibri" pitchFamily="34" charset="0"/>
              </a:rPr>
              <a:t>el importador, que firma la </a:t>
            </a:r>
            <a:r>
              <a:rPr kumimoji="1" lang="es-ES_tradnl" altLang="es-CR" b="1" dirty="0">
                <a:solidFill>
                  <a:srgbClr val="FF9900"/>
                </a:solidFill>
                <a:latin typeface="Calibri" pitchFamily="34" charset="0"/>
              </a:rPr>
              <a:t>declaración</a:t>
            </a:r>
            <a:r>
              <a:rPr kumimoji="1" lang="es-ES_tradnl" altLang="es-CR" b="1" dirty="0">
                <a:solidFill>
                  <a:srgbClr val="1C1C1C"/>
                </a:solidFill>
                <a:latin typeface="Calibri" pitchFamily="34" charset="0"/>
              </a:rPr>
              <a:t> del valor</a:t>
            </a:r>
            <a:endParaRPr kumimoji="1" lang="es-ES_tradnl" altLang="es-CR" dirty="0">
              <a:solidFill>
                <a:srgbClr val="1C1C1C"/>
              </a:solidFill>
              <a:latin typeface="Calibri" pitchFamily="34" charset="0"/>
            </a:endParaRPr>
          </a:p>
          <a:p>
            <a:pPr marL="742950" lvl="1" indent="-285750" algn="just" eaLnBrk="0" hangingPunct="0">
              <a:spcBef>
                <a:spcPct val="0"/>
              </a:spcBef>
              <a:buFontTx/>
              <a:buChar char="•"/>
            </a:pPr>
            <a:r>
              <a:rPr kumimoji="1" lang="es-ES_tradnl" altLang="es-CR" dirty="0">
                <a:solidFill>
                  <a:srgbClr val="1C1C1C"/>
                </a:solidFill>
                <a:latin typeface="Calibri" pitchFamily="34" charset="0"/>
              </a:rPr>
              <a:t>agente aduanero </a:t>
            </a:r>
            <a:r>
              <a:rPr kumimoji="1" lang="es-ES_tradnl" altLang="es-CR" b="1" dirty="0">
                <a:solidFill>
                  <a:srgbClr val="1C1C1C"/>
                </a:solidFill>
                <a:latin typeface="Calibri" pitchFamily="34" charset="0"/>
              </a:rPr>
              <a:t>responde </a:t>
            </a:r>
            <a:r>
              <a:rPr kumimoji="1" lang="es-ES_tradnl" altLang="es-CR" b="1" dirty="0">
                <a:solidFill>
                  <a:srgbClr val="FF9900"/>
                </a:solidFill>
                <a:latin typeface="Calibri" pitchFamily="34" charset="0"/>
              </a:rPr>
              <a:t>solidariamente</a:t>
            </a:r>
          </a:p>
          <a:p>
            <a:pPr marL="347663" indent="-347663" algn="just">
              <a:lnSpc>
                <a:spcPct val="110000"/>
              </a:lnSpc>
              <a:spcBef>
                <a:spcPct val="0"/>
              </a:spcBef>
              <a:buClr>
                <a:schemeClr val="hlink"/>
              </a:buClr>
              <a:tabLst>
                <a:tab pos="7707313" algn="l"/>
              </a:tabLst>
            </a:pPr>
            <a:endParaRPr lang="es-CR" altLang="es-CR" dirty="0">
              <a:solidFill>
                <a:srgbClr val="1C1C1C"/>
              </a:solidFill>
              <a:latin typeface="Calibri" pitchFamily="34" charset="0"/>
            </a:endParaRPr>
          </a:p>
        </p:txBody>
      </p:sp>
      <p:grpSp>
        <p:nvGrpSpPr>
          <p:cNvPr id="8" name="Group 9"/>
          <p:cNvGrpSpPr>
            <a:grpSpLocks/>
          </p:cNvGrpSpPr>
          <p:nvPr/>
        </p:nvGrpSpPr>
        <p:grpSpPr bwMode="auto">
          <a:xfrm>
            <a:off x="7635212" y="1905549"/>
            <a:ext cx="3440112" cy="4230687"/>
            <a:chOff x="3515" y="1117"/>
            <a:chExt cx="2167" cy="2665"/>
          </a:xfrm>
        </p:grpSpPr>
        <p:pic>
          <p:nvPicPr>
            <p:cNvPr id="9" name="10 Imagen" descr="importaciones.jpg"/>
            <p:cNvPicPr>
              <a:picLocks noChangeAspect="1"/>
            </p:cNvPicPr>
            <p:nvPr/>
          </p:nvPicPr>
          <p:blipFill>
            <a:blip r:embed="rId2" cstate="print">
              <a:clrChange>
                <a:clrFrom>
                  <a:srgbClr val="FFFFFF"/>
                </a:clrFrom>
                <a:clrTo>
                  <a:srgbClr val="FFFFFF">
                    <a:alpha val="0"/>
                  </a:srgbClr>
                </a:clrTo>
              </a:clrChange>
            </a:blip>
            <a:srcRect/>
            <a:stretch>
              <a:fillRect/>
            </a:stretch>
          </p:blipFill>
          <p:spPr bwMode="auto">
            <a:xfrm>
              <a:off x="3515" y="1117"/>
              <a:ext cx="1716" cy="1920"/>
            </a:xfrm>
            <a:prstGeom prst="rect">
              <a:avLst/>
            </a:prstGeom>
            <a:noFill/>
            <a:ln w="9525">
              <a:noFill/>
              <a:miter lim="800000"/>
              <a:headEnd/>
              <a:tailEnd/>
            </a:ln>
          </p:spPr>
        </p:pic>
        <p:pic>
          <p:nvPicPr>
            <p:cNvPr id="10" name="19 Imagen" descr="euro2.jpg"/>
            <p:cNvPicPr>
              <a:picLocks noChangeAspect="1"/>
            </p:cNvPicPr>
            <p:nvPr/>
          </p:nvPicPr>
          <p:blipFill>
            <a:blip r:embed="rId3" cstate="print">
              <a:clrChange>
                <a:clrFrom>
                  <a:srgbClr val="F8F8F8"/>
                </a:clrFrom>
                <a:clrTo>
                  <a:srgbClr val="F8F8F8">
                    <a:alpha val="0"/>
                  </a:srgbClr>
                </a:clrTo>
              </a:clrChange>
            </a:blip>
            <a:srcRect/>
            <a:stretch>
              <a:fillRect/>
            </a:stretch>
          </p:blipFill>
          <p:spPr bwMode="auto">
            <a:xfrm>
              <a:off x="4377" y="2478"/>
              <a:ext cx="1305" cy="1304"/>
            </a:xfrm>
            <a:prstGeom prst="rect">
              <a:avLst/>
            </a:prstGeom>
            <a:noFill/>
            <a:ln w="9525">
              <a:noFill/>
              <a:miter lim="800000"/>
              <a:headEnd/>
              <a:tailEnd/>
            </a:ln>
          </p:spPr>
        </p:pic>
        <p:pic>
          <p:nvPicPr>
            <p:cNvPr id="11" name="20 Imagen" descr="dolares1.jpg"/>
            <p:cNvPicPr>
              <a:picLocks noChangeAspect="1"/>
            </p:cNvPicPr>
            <p:nvPr/>
          </p:nvPicPr>
          <p:blipFill>
            <a:blip r:embed="rId4" cstate="print">
              <a:clrChange>
                <a:clrFrom>
                  <a:srgbClr val="FFFFFF"/>
                </a:clrFrom>
                <a:clrTo>
                  <a:srgbClr val="FFFFFF">
                    <a:alpha val="0"/>
                  </a:srgbClr>
                </a:clrTo>
              </a:clrChange>
            </a:blip>
            <a:srcRect/>
            <a:stretch>
              <a:fillRect/>
            </a:stretch>
          </p:blipFill>
          <p:spPr bwMode="auto">
            <a:xfrm>
              <a:off x="3696" y="2614"/>
              <a:ext cx="1045" cy="1045"/>
            </a:xfrm>
            <a:prstGeom prst="rect">
              <a:avLst/>
            </a:prstGeom>
            <a:noFill/>
            <a:ln w="9525">
              <a:noFill/>
              <a:miter lim="800000"/>
              <a:headEnd/>
              <a:tailEnd/>
            </a:ln>
          </p:spPr>
        </p:pic>
      </p:grpSp>
    </p:spTree>
    <p:extLst>
      <p:ext uri="{BB962C8B-B14F-4D97-AF65-F5344CB8AC3E}">
        <p14:creationId xmlns:p14="http://schemas.microsoft.com/office/powerpoint/2010/main" val="7329423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28108"/>
            <a:ext cx="10515600" cy="1180034"/>
          </a:xfrm>
        </p:spPr>
        <p:txBody>
          <a:bodyPr>
            <a:normAutofit fontScale="90000"/>
          </a:bodyPr>
          <a:lstStyle/>
          <a:p>
            <a:pPr algn="ctr">
              <a:lnSpc>
                <a:spcPct val="100000"/>
              </a:lnSpc>
              <a:defRPr/>
            </a:pPr>
            <a:r>
              <a:rPr kumimoji="1" lang="es-ES" sz="2700" dirty="0">
                <a:solidFill>
                  <a:srgbClr val="FF0000"/>
                </a:solidFill>
                <a:effectLst>
                  <a:outerShdw blurRad="38100" dist="38100" dir="2700000" algn="tl">
                    <a:srgbClr val="C0C0C0"/>
                  </a:outerShdw>
                </a:effectLst>
                <a:latin typeface="Cambria" pitchFamily="18" charset="0"/>
              </a:rPr>
              <a:t>LGA ART. 264. Responsabilidad por los datos de la Declaración del Valor Aduanero de las Mercancías</a:t>
            </a:r>
            <a:br>
              <a:rPr lang="es-ES" sz="4000" dirty="0">
                <a:solidFill>
                  <a:srgbClr val="FF0000"/>
                </a:solidFill>
                <a:effectLst>
                  <a:outerShdw blurRad="38100" dist="38100" dir="2700000" algn="tl">
                    <a:srgbClr val="C0C0C0"/>
                  </a:outerShdw>
                </a:effectLst>
                <a:latin typeface="Cambria" pitchFamily="18" charset="0"/>
              </a:rPr>
            </a:br>
            <a:endParaRPr kumimoji="1" lang="en-US" sz="4000" dirty="0">
              <a:solidFill>
                <a:srgbClr val="FF0000"/>
              </a:solidFill>
              <a:effectLst>
                <a:outerShdw blurRad="38100" dist="38100" dir="2700000" algn="tl">
                  <a:srgbClr val="C0C0C0"/>
                </a:outerShdw>
              </a:effectLst>
              <a:latin typeface="Cambria" pitchFamily="18" charset="0"/>
            </a:endParaRPr>
          </a:p>
        </p:txBody>
      </p:sp>
      <p:sp>
        <p:nvSpPr>
          <p:cNvPr id="3" name="Rectángulo 2"/>
          <p:cNvSpPr/>
          <p:nvPr/>
        </p:nvSpPr>
        <p:spPr>
          <a:xfrm>
            <a:off x="565265" y="1844675"/>
            <a:ext cx="6723743" cy="3139321"/>
          </a:xfrm>
          <a:prstGeom prst="rect">
            <a:avLst/>
          </a:prstGeom>
        </p:spPr>
        <p:txBody>
          <a:bodyPr wrap="square">
            <a:spAutoFit/>
          </a:bodyPr>
          <a:lstStyle/>
          <a:p>
            <a:pPr marL="285750" indent="-285750" algn="just">
              <a:spcBef>
                <a:spcPct val="0"/>
              </a:spcBef>
              <a:buFont typeface="Arial" panose="020B0604020202020204" pitchFamily="34" charset="0"/>
              <a:buChar char="•"/>
              <a:defRPr/>
            </a:pPr>
            <a:r>
              <a:rPr lang="es-ES" altLang="es-CR" dirty="0">
                <a:solidFill>
                  <a:srgbClr val="1C1C1C"/>
                </a:solidFill>
                <a:latin typeface="Calibri" pitchFamily="34" charset="0"/>
              </a:rPr>
              <a:t>La declaración </a:t>
            </a:r>
            <a:r>
              <a:rPr lang="es-ES" altLang="es-CR" b="1" dirty="0">
                <a:solidFill>
                  <a:srgbClr val="1C1C1C"/>
                </a:solidFill>
                <a:latin typeface="Calibri" pitchFamily="34" charset="0"/>
              </a:rPr>
              <a:t>firmada bajo fe de </a:t>
            </a:r>
            <a:r>
              <a:rPr lang="es-ES" altLang="es-CR" b="1" dirty="0">
                <a:solidFill>
                  <a:srgbClr val="FF9900"/>
                </a:solidFill>
                <a:latin typeface="Calibri" pitchFamily="34" charset="0"/>
              </a:rPr>
              <a:t>juramento</a:t>
            </a:r>
            <a:r>
              <a:rPr lang="es-ES" altLang="es-CR" b="1" dirty="0">
                <a:solidFill>
                  <a:srgbClr val="1C1C1C"/>
                </a:solidFill>
                <a:latin typeface="Calibri" pitchFamily="34" charset="0"/>
              </a:rPr>
              <a:t> por el importador</a:t>
            </a:r>
            <a:r>
              <a:rPr lang="es-ES" altLang="es-CR" dirty="0">
                <a:solidFill>
                  <a:srgbClr val="1C1C1C"/>
                </a:solidFill>
                <a:latin typeface="Calibri" pitchFamily="34" charset="0"/>
              </a:rPr>
              <a:t>, </a:t>
            </a:r>
          </a:p>
          <a:p>
            <a:pPr algn="just">
              <a:spcBef>
                <a:spcPct val="0"/>
              </a:spcBef>
              <a:defRPr/>
            </a:pPr>
            <a:endParaRPr lang="es-ES" altLang="es-CR" dirty="0">
              <a:solidFill>
                <a:srgbClr val="1C1C1C"/>
              </a:solidFill>
              <a:latin typeface="Calibri" pitchFamily="34" charset="0"/>
            </a:endParaRPr>
          </a:p>
          <a:p>
            <a:pPr marL="285750" indent="-285750" algn="just">
              <a:spcBef>
                <a:spcPct val="0"/>
              </a:spcBef>
              <a:buFont typeface="Arial" panose="020B0604020202020204" pitchFamily="34" charset="0"/>
              <a:buChar char="•"/>
              <a:defRPr/>
            </a:pPr>
            <a:r>
              <a:rPr lang="es-ES" altLang="es-CR" b="1" dirty="0">
                <a:solidFill>
                  <a:srgbClr val="FF9900"/>
                </a:solidFill>
                <a:latin typeface="Calibri" pitchFamily="34" charset="0"/>
              </a:rPr>
              <a:t>responsable</a:t>
            </a:r>
            <a:r>
              <a:rPr lang="es-ES" altLang="es-CR" dirty="0">
                <a:solidFill>
                  <a:srgbClr val="1C1C1C"/>
                </a:solidFill>
                <a:latin typeface="Calibri" pitchFamily="34" charset="0"/>
              </a:rPr>
              <a:t> de la </a:t>
            </a:r>
            <a:r>
              <a:rPr lang="es-ES" altLang="es-CR" b="1" dirty="0">
                <a:solidFill>
                  <a:srgbClr val="1C1C1C"/>
                </a:solidFill>
                <a:latin typeface="Calibri" pitchFamily="34" charset="0"/>
              </a:rPr>
              <a:t>exactitud</a:t>
            </a:r>
            <a:r>
              <a:rPr lang="es-ES" altLang="es-CR" dirty="0">
                <a:solidFill>
                  <a:srgbClr val="1C1C1C"/>
                </a:solidFill>
                <a:latin typeface="Calibri" pitchFamily="34" charset="0"/>
              </a:rPr>
              <a:t> y </a:t>
            </a:r>
            <a:r>
              <a:rPr lang="es-ES" altLang="es-CR" b="1" dirty="0">
                <a:solidFill>
                  <a:srgbClr val="1C1C1C"/>
                </a:solidFill>
                <a:latin typeface="Calibri" pitchFamily="34" charset="0"/>
              </a:rPr>
              <a:t>autenticidad</a:t>
            </a:r>
            <a:r>
              <a:rPr lang="es-ES" altLang="es-CR" dirty="0">
                <a:solidFill>
                  <a:srgbClr val="1C1C1C"/>
                </a:solidFill>
                <a:latin typeface="Calibri" pitchFamily="34" charset="0"/>
              </a:rPr>
              <a:t> </a:t>
            </a:r>
          </a:p>
          <a:p>
            <a:pPr marL="285750" indent="-285750" algn="just">
              <a:spcBef>
                <a:spcPct val="0"/>
              </a:spcBef>
              <a:buFont typeface="Arial" panose="020B0604020202020204" pitchFamily="34" charset="0"/>
              <a:buChar char="•"/>
              <a:defRPr/>
            </a:pPr>
            <a:endParaRPr lang="es-ES" altLang="es-CR" b="1" dirty="0">
              <a:solidFill>
                <a:srgbClr val="1C1C1C"/>
              </a:solidFill>
              <a:latin typeface="Calibri" pitchFamily="34" charset="0"/>
            </a:endParaRPr>
          </a:p>
          <a:p>
            <a:pPr marL="285750" indent="-285750" algn="just">
              <a:spcBef>
                <a:spcPct val="0"/>
              </a:spcBef>
              <a:buFont typeface="Arial" panose="020B0604020202020204" pitchFamily="34" charset="0"/>
              <a:buChar char="•"/>
              <a:defRPr/>
            </a:pPr>
            <a:r>
              <a:rPr lang="es-ES" altLang="es-CR" b="1" dirty="0">
                <a:solidFill>
                  <a:srgbClr val="1C1C1C"/>
                </a:solidFill>
                <a:latin typeface="Calibri" pitchFamily="34" charset="0"/>
              </a:rPr>
              <a:t>suministrar</a:t>
            </a:r>
            <a:r>
              <a:rPr lang="es-ES" altLang="es-CR" dirty="0">
                <a:solidFill>
                  <a:srgbClr val="1C1C1C"/>
                </a:solidFill>
                <a:latin typeface="Calibri" pitchFamily="34" charset="0"/>
              </a:rPr>
              <a:t> la información para verificar la </a:t>
            </a:r>
            <a:r>
              <a:rPr lang="es-ES" altLang="es-CR" dirty="0">
                <a:solidFill>
                  <a:srgbClr val="FF9900"/>
                </a:solidFill>
                <a:latin typeface="Calibri" pitchFamily="34" charset="0"/>
              </a:rPr>
              <a:t>determinación correcta</a:t>
            </a:r>
            <a:r>
              <a:rPr lang="es-ES" altLang="es-CR" dirty="0">
                <a:solidFill>
                  <a:srgbClr val="1C1C1C"/>
                </a:solidFill>
                <a:latin typeface="Calibri" pitchFamily="34" charset="0"/>
              </a:rPr>
              <a:t> del valor en aduana. </a:t>
            </a:r>
          </a:p>
          <a:p>
            <a:pPr algn="just">
              <a:spcBef>
                <a:spcPct val="0"/>
              </a:spcBef>
              <a:defRPr/>
            </a:pPr>
            <a:endParaRPr lang="es-ES" altLang="es-CR" dirty="0">
              <a:solidFill>
                <a:srgbClr val="1C1C1C"/>
              </a:solidFill>
              <a:latin typeface="Calibri" pitchFamily="34" charset="0"/>
            </a:endParaRPr>
          </a:p>
          <a:p>
            <a:pPr marL="285750" indent="-285750" algn="just">
              <a:spcBef>
                <a:spcPct val="0"/>
              </a:spcBef>
              <a:buFont typeface="Arial" panose="020B0604020202020204" pitchFamily="34" charset="0"/>
              <a:buChar char="•"/>
              <a:defRPr/>
            </a:pPr>
            <a:r>
              <a:rPr lang="es-ES" altLang="es-CR" dirty="0">
                <a:solidFill>
                  <a:srgbClr val="1C1C1C"/>
                </a:solidFill>
                <a:latin typeface="Calibri" pitchFamily="34" charset="0"/>
              </a:rPr>
              <a:t>El valor será siempre </a:t>
            </a:r>
            <a:r>
              <a:rPr lang="es-ES" altLang="es-CR" b="1" dirty="0" err="1">
                <a:solidFill>
                  <a:srgbClr val="FF9900"/>
                </a:solidFill>
                <a:latin typeface="Calibri" pitchFamily="34" charset="0"/>
              </a:rPr>
              <a:t>autodeterminado</a:t>
            </a:r>
            <a:r>
              <a:rPr lang="es-ES" altLang="es-CR" dirty="0">
                <a:solidFill>
                  <a:srgbClr val="1C1C1C"/>
                </a:solidFill>
                <a:latin typeface="Calibri" pitchFamily="34" charset="0"/>
              </a:rPr>
              <a:t> por el declarante.</a:t>
            </a:r>
          </a:p>
          <a:p>
            <a:pPr algn="just">
              <a:spcBef>
                <a:spcPct val="0"/>
              </a:spcBef>
              <a:defRPr/>
            </a:pPr>
            <a:endParaRPr lang="es-ES" altLang="es-CR" b="1" dirty="0">
              <a:solidFill>
                <a:srgbClr val="1C1C1C"/>
              </a:solidFill>
              <a:effectLst>
                <a:outerShdw blurRad="38100" dist="38100" dir="2700000" algn="tl">
                  <a:srgbClr val="C0C0C0"/>
                </a:outerShdw>
              </a:effectLst>
              <a:latin typeface="Calibri" pitchFamily="34" charset="0"/>
            </a:endParaRPr>
          </a:p>
          <a:p>
            <a:pPr algn="just">
              <a:spcBef>
                <a:spcPct val="0"/>
              </a:spcBef>
              <a:defRPr/>
            </a:pPr>
            <a:r>
              <a:rPr lang="es-ES" altLang="es-CR" dirty="0">
                <a:solidFill>
                  <a:srgbClr val="1C1C1C"/>
                </a:solidFill>
                <a:effectLst>
                  <a:outerShdw blurRad="38100" dist="38100" dir="2700000" algn="tl">
                    <a:srgbClr val="C0C0C0"/>
                  </a:outerShdw>
                </a:effectLst>
                <a:latin typeface="Calibri" pitchFamily="34" charset="0"/>
              </a:rPr>
              <a:t>El agente aduanero responderá como </a:t>
            </a:r>
            <a:r>
              <a:rPr lang="es-ES" altLang="es-CR" b="1" dirty="0">
                <a:solidFill>
                  <a:srgbClr val="FF9900"/>
                </a:solidFill>
                <a:effectLst>
                  <a:outerShdw blurRad="38100" dist="38100" dir="2700000" algn="tl">
                    <a:srgbClr val="C0C0C0"/>
                  </a:outerShdw>
                </a:effectLst>
                <a:latin typeface="Calibri" pitchFamily="34" charset="0"/>
              </a:rPr>
              <a:t>responsable solidario</a:t>
            </a:r>
            <a:r>
              <a:rPr lang="es-ES" altLang="es-CR" dirty="0">
                <a:solidFill>
                  <a:srgbClr val="1C1C1C"/>
                </a:solidFill>
                <a:effectLst>
                  <a:outerShdw blurRad="38100" dist="38100" dir="2700000" algn="tl">
                    <a:srgbClr val="C0C0C0"/>
                  </a:outerShdw>
                </a:effectLst>
                <a:latin typeface="Calibri" pitchFamily="34" charset="0"/>
              </a:rPr>
              <a:t> por el valor aduanero declarado</a:t>
            </a:r>
            <a:endParaRPr lang="es-CR" altLang="es-CR" dirty="0">
              <a:solidFill>
                <a:srgbClr val="1C1C1C"/>
              </a:solidFill>
              <a:latin typeface="Calibri" pitchFamily="34" charset="0"/>
            </a:endParaRPr>
          </a:p>
        </p:txBody>
      </p:sp>
      <p:pic>
        <p:nvPicPr>
          <p:cNvPr id="13" name="Picture 6" descr="ANd9GcRaoulam1x2d0SUUUPZVNx_bCzm3CTYjOlL-VtJ_OVa1VGXTma9"/>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8830166" y="1600229"/>
            <a:ext cx="1790700" cy="2552700"/>
          </a:xfrm>
          <a:prstGeom prst="rect">
            <a:avLst/>
          </a:prstGeom>
          <a:noFill/>
          <a:ln w="9525">
            <a:noFill/>
            <a:miter lim="800000"/>
            <a:headEnd/>
            <a:tailEnd/>
          </a:ln>
        </p:spPr>
      </p:pic>
      <p:pic>
        <p:nvPicPr>
          <p:cNvPr id="12" name="Picture 8" descr="ANd9GcRxyYiHm01CbHD3nvHisS6hJ1cuYuvuPAy-WaYlNWDh5QO-skjhQw"/>
          <p:cNvPicPr>
            <a:picLocks noChangeAspect="1" noChangeArrowheads="1"/>
          </p:cNvPicPr>
          <p:nvPr/>
        </p:nvPicPr>
        <p:blipFill>
          <a:blip r:embed="rId3" cstate="print"/>
          <a:srcRect/>
          <a:stretch>
            <a:fillRect/>
          </a:stretch>
        </p:blipFill>
        <p:spPr bwMode="auto">
          <a:xfrm>
            <a:off x="7871519" y="3009929"/>
            <a:ext cx="1514475" cy="2286000"/>
          </a:xfrm>
          <a:prstGeom prst="rect">
            <a:avLst/>
          </a:prstGeom>
          <a:noFill/>
          <a:ln w="9525">
            <a:noFill/>
            <a:miter lim="800000"/>
            <a:headEnd/>
            <a:tailEnd/>
          </a:ln>
        </p:spPr>
      </p:pic>
    </p:spTree>
    <p:extLst>
      <p:ext uri="{BB962C8B-B14F-4D97-AF65-F5344CB8AC3E}">
        <p14:creationId xmlns:p14="http://schemas.microsoft.com/office/powerpoint/2010/main" val="33752089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53DA0E7-3FDE-1E4E-BFF3-1B9DA4792E1C}"/>
              </a:ext>
            </a:extLst>
          </p:cNvPr>
          <p:cNvSpPr>
            <a:spLocks noGrp="1"/>
          </p:cNvSpPr>
          <p:nvPr>
            <p:ph type="pic" sz="quarter" idx="13"/>
          </p:nvPr>
        </p:nvSpPr>
        <p:spPr/>
      </p:sp>
      <p:sp>
        <p:nvSpPr>
          <p:cNvPr id="4" name="Title 1">
            <a:extLst>
              <a:ext uri="{FF2B5EF4-FFF2-40B4-BE49-F238E27FC236}">
                <a16:creationId xmlns:a16="http://schemas.microsoft.com/office/drawing/2014/main" id="{FA47FEB4-5CE5-C24A-81BF-2841F6ACC7F1}"/>
              </a:ext>
            </a:extLst>
          </p:cNvPr>
          <p:cNvSpPr txBox="1">
            <a:spLocks/>
          </p:cNvSpPr>
          <p:nvPr/>
        </p:nvSpPr>
        <p:spPr>
          <a:xfrm>
            <a:off x="881975" y="1642644"/>
            <a:ext cx="10515600" cy="13255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ctr"/>
            <a:r>
              <a:rPr lang="es-CR" sz="4000" dirty="0">
                <a:effectLst>
                  <a:outerShdw blurRad="38100" dist="38100" dir="2700000" algn="tl">
                    <a:srgbClr val="C0C0C0"/>
                  </a:outerShdw>
                </a:effectLst>
                <a:latin typeface="Cambria" pitchFamily="18" charset="0"/>
              </a:rPr>
              <a:t>Mercancías en Abandono</a:t>
            </a:r>
            <a:endParaRPr lang="es-ES" sz="4000" i="1" dirty="0">
              <a:latin typeface="Times New Roman" pitchFamily="18" charset="0"/>
            </a:endParaRPr>
          </a:p>
        </p:txBody>
      </p:sp>
      <p:pic>
        <p:nvPicPr>
          <p:cNvPr id="8" name="Picture 4" descr="http://elempresario.mx/sites/default/files/imagecache/nota_completa/Ventanill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86547" y="3492383"/>
            <a:ext cx="3810000" cy="2857500"/>
          </a:xfrm>
          <a:prstGeom prst="rect">
            <a:avLst/>
          </a:prstGeom>
          <a:noFill/>
          <a:ln w="9525">
            <a:noFill/>
            <a:miter lim="800000"/>
            <a:headEnd/>
            <a:tailEnd/>
          </a:ln>
        </p:spPr>
      </p:pic>
      <p:pic>
        <p:nvPicPr>
          <p:cNvPr id="9" name="Picture 6" descr="http://www.centralamericadata.com/image_archive/m/1303538.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74482" y="2809700"/>
            <a:ext cx="2286000" cy="2286000"/>
          </a:xfrm>
          <a:prstGeom prst="rect">
            <a:avLst/>
          </a:prstGeom>
          <a:noFill/>
          <a:ln w="9525">
            <a:noFill/>
            <a:miter lim="800000"/>
            <a:headEnd/>
            <a:tailEnd/>
          </a:ln>
        </p:spPr>
      </p:pic>
    </p:spTree>
    <p:extLst>
      <p:ext uri="{BB962C8B-B14F-4D97-AF65-F5344CB8AC3E}">
        <p14:creationId xmlns:p14="http://schemas.microsoft.com/office/powerpoint/2010/main" val="274982667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r>
              <a:rPr lang="es-CR" sz="4000" dirty="0">
                <a:effectLst>
                  <a:outerShdw blurRad="38100" dist="38100" dir="2700000" algn="tl">
                    <a:srgbClr val="C0C0C0"/>
                  </a:outerShdw>
                </a:effectLst>
                <a:latin typeface="Cambria" pitchFamily="18" charset="0"/>
              </a:rPr>
              <a:t>Mercancías en Abandono</a:t>
            </a:r>
            <a:endParaRPr lang="es-CR" sz="4000" dirty="0"/>
          </a:p>
        </p:txBody>
      </p:sp>
      <p:sp>
        <p:nvSpPr>
          <p:cNvPr id="3" name="Rectángulo 2"/>
          <p:cNvSpPr/>
          <p:nvPr/>
        </p:nvSpPr>
        <p:spPr>
          <a:xfrm>
            <a:off x="673331" y="1997839"/>
            <a:ext cx="9900458" cy="3416320"/>
          </a:xfrm>
          <a:prstGeom prst="rect">
            <a:avLst/>
          </a:prstGeom>
        </p:spPr>
        <p:txBody>
          <a:bodyPr wrap="square">
            <a:spAutoFit/>
          </a:bodyPr>
          <a:lstStyle/>
          <a:p>
            <a:pPr algn="just"/>
            <a:r>
              <a:rPr lang="es-CR" sz="2400" b="1" dirty="0"/>
              <a:t>¿Cuándo se produce el abandono de mercancías?</a:t>
            </a:r>
          </a:p>
          <a:p>
            <a:pPr algn="just"/>
            <a:endParaRPr lang="es-CR" sz="2400" dirty="0"/>
          </a:p>
          <a:p>
            <a:pPr algn="just"/>
            <a:r>
              <a:rPr lang="es-CR" sz="2400" dirty="0"/>
              <a:t>El abandono de mercancías sucede cuando, por medio voluntario o por haberse vencido el plazo para someter las mercancías a un régimen, éstas pasan a control del fisco. </a:t>
            </a:r>
          </a:p>
          <a:p>
            <a:pPr algn="just"/>
            <a:endParaRPr lang="es-CR" sz="2400" dirty="0"/>
          </a:p>
          <a:p>
            <a:pPr algn="just"/>
            <a:r>
              <a:rPr lang="es-CR" sz="2400" dirty="0"/>
              <a:t>En este caso, el Estado asume que cuando el importador no solicitó la importación u otro trámite para sus mercancías, dentro de los plazos que la legislación establece, ha renunciado a ellas.</a:t>
            </a:r>
          </a:p>
        </p:txBody>
      </p:sp>
    </p:spTree>
    <p:extLst>
      <p:ext uri="{BB962C8B-B14F-4D97-AF65-F5344CB8AC3E}">
        <p14:creationId xmlns:p14="http://schemas.microsoft.com/office/powerpoint/2010/main" val="20930374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r>
              <a:rPr lang="es-CR" sz="4000" dirty="0">
                <a:effectLst>
                  <a:outerShdw blurRad="38100" dist="38100" dir="2700000" algn="tl">
                    <a:srgbClr val="C0C0C0"/>
                  </a:outerShdw>
                </a:effectLst>
                <a:latin typeface="Cambria" pitchFamily="18" charset="0"/>
              </a:rPr>
              <a:t>Mercancías en Abandono</a:t>
            </a:r>
            <a:endParaRPr lang="es-CR" sz="4000" dirty="0"/>
          </a:p>
        </p:txBody>
      </p:sp>
      <p:sp>
        <p:nvSpPr>
          <p:cNvPr id="4" name="Rectángulo 3"/>
          <p:cNvSpPr/>
          <p:nvPr/>
        </p:nvSpPr>
        <p:spPr>
          <a:xfrm>
            <a:off x="939338" y="1610372"/>
            <a:ext cx="10663844" cy="3970318"/>
          </a:xfrm>
          <a:prstGeom prst="rect">
            <a:avLst/>
          </a:prstGeom>
        </p:spPr>
        <p:txBody>
          <a:bodyPr wrap="square">
            <a:spAutoFit/>
          </a:bodyPr>
          <a:lstStyle/>
          <a:p>
            <a:r>
              <a:rPr lang="es-CR" b="1" dirty="0"/>
              <a:t>¿Cuándo sucede el llamado abandono tácito o implícito?</a:t>
            </a:r>
          </a:p>
          <a:p>
            <a:endParaRPr lang="es-CR" dirty="0"/>
          </a:p>
          <a:p>
            <a:endParaRPr lang="es-CR" dirty="0"/>
          </a:p>
          <a:p>
            <a:r>
              <a:rPr lang="es-CR" dirty="0"/>
              <a:t>b. Las mercancías en </a:t>
            </a:r>
            <a:r>
              <a:rPr lang="es-CR" b="1" dirty="0">
                <a:solidFill>
                  <a:srgbClr val="FF0000"/>
                </a:solidFill>
              </a:rPr>
              <a:t>depósito aduanero</a:t>
            </a:r>
            <a:r>
              <a:rPr lang="es-CR" dirty="0"/>
              <a:t>, no se someten a ningún trámite, hasta dentro de </a:t>
            </a:r>
            <a:r>
              <a:rPr lang="es-CR" b="1" dirty="0"/>
              <a:t>un año luego de su ingreso al depósito.</a:t>
            </a:r>
            <a:endParaRPr lang="es-CR" dirty="0"/>
          </a:p>
          <a:p>
            <a:endParaRPr lang="es-CR" dirty="0"/>
          </a:p>
          <a:p>
            <a:r>
              <a:rPr lang="es-CR" dirty="0"/>
              <a:t>c. Las mercancías en </a:t>
            </a:r>
            <a:r>
              <a:rPr lang="es-CR" b="1" dirty="0">
                <a:solidFill>
                  <a:srgbClr val="FF0000"/>
                </a:solidFill>
              </a:rPr>
              <a:t>depósito temporal </a:t>
            </a:r>
            <a:r>
              <a:rPr lang="es-CR" dirty="0"/>
              <a:t>no se retiraron </a:t>
            </a:r>
            <a:r>
              <a:rPr lang="es-CR" b="1" dirty="0"/>
              <a:t>30 días después de emitida la</a:t>
            </a:r>
          </a:p>
          <a:p>
            <a:r>
              <a:rPr lang="es-CR" b="1" dirty="0"/>
              <a:t>autorización del levante.</a:t>
            </a:r>
            <a:endParaRPr lang="es-CR" dirty="0"/>
          </a:p>
          <a:p>
            <a:endParaRPr lang="es-CR" dirty="0"/>
          </a:p>
          <a:p>
            <a:r>
              <a:rPr lang="es-CR" dirty="0"/>
              <a:t>d. </a:t>
            </a:r>
            <a:r>
              <a:rPr lang="es-CR" b="1" dirty="0">
                <a:solidFill>
                  <a:srgbClr val="FF0000"/>
                </a:solidFill>
              </a:rPr>
              <a:t>El equipaje no acompañado </a:t>
            </a:r>
            <a:r>
              <a:rPr lang="es-CR" dirty="0"/>
              <a:t>(que llegó separado del viajero) no se retiró pasados </a:t>
            </a:r>
            <a:r>
              <a:rPr lang="es-CR" b="1" dirty="0"/>
              <a:t>3 meses</a:t>
            </a:r>
            <a:r>
              <a:rPr lang="es-CR" dirty="0"/>
              <a:t>, contados a partir de la fecha de su ingreso al país, o</a:t>
            </a:r>
          </a:p>
          <a:p>
            <a:endParaRPr lang="es-CR" dirty="0"/>
          </a:p>
          <a:p>
            <a:r>
              <a:rPr lang="es-CR" dirty="0"/>
              <a:t>e. </a:t>
            </a:r>
            <a:r>
              <a:rPr lang="es-CR" b="1" dirty="0">
                <a:solidFill>
                  <a:srgbClr val="FF0000"/>
                </a:solidFill>
              </a:rPr>
              <a:t>Las muestras</a:t>
            </a:r>
            <a:r>
              <a:rPr lang="es-CR" dirty="0"/>
              <a:t> no son retiradas por el interesado, </a:t>
            </a:r>
            <a:r>
              <a:rPr lang="es-CR" b="1" dirty="0"/>
              <a:t>1 mes después </a:t>
            </a:r>
            <a:r>
              <a:rPr lang="es-CR" dirty="0"/>
              <a:t>de que el Estado le notificó al interesado que las retirara.</a:t>
            </a:r>
          </a:p>
        </p:txBody>
      </p:sp>
    </p:spTree>
    <p:extLst>
      <p:ext uri="{BB962C8B-B14F-4D97-AF65-F5344CB8AC3E}">
        <p14:creationId xmlns:p14="http://schemas.microsoft.com/office/powerpoint/2010/main" val="11639476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r>
              <a:rPr lang="es-CR" sz="4000" dirty="0">
                <a:effectLst>
                  <a:outerShdw blurRad="38100" dist="38100" dir="2700000" algn="tl">
                    <a:srgbClr val="C0C0C0"/>
                  </a:outerShdw>
                </a:effectLst>
                <a:latin typeface="Cambria" pitchFamily="18" charset="0"/>
              </a:rPr>
              <a:t>Mercancías en Abandono</a:t>
            </a:r>
            <a:endParaRPr lang="es-CR" sz="4000" dirty="0"/>
          </a:p>
        </p:txBody>
      </p:sp>
      <p:sp>
        <p:nvSpPr>
          <p:cNvPr id="4" name="Rectángulo 3"/>
          <p:cNvSpPr/>
          <p:nvPr/>
        </p:nvSpPr>
        <p:spPr>
          <a:xfrm>
            <a:off x="939338" y="1610372"/>
            <a:ext cx="10663844" cy="3477875"/>
          </a:xfrm>
          <a:prstGeom prst="rect">
            <a:avLst/>
          </a:prstGeom>
        </p:spPr>
        <p:txBody>
          <a:bodyPr wrap="square">
            <a:spAutoFit/>
          </a:bodyPr>
          <a:lstStyle/>
          <a:p>
            <a:pPr algn="just"/>
            <a:r>
              <a:rPr lang="es-CR" sz="2000" b="1" dirty="0"/>
              <a:t>¿Qué sucede con las mercancías en abandono?</a:t>
            </a:r>
          </a:p>
          <a:p>
            <a:pPr algn="just"/>
            <a:endParaRPr lang="es-CR" sz="2000" b="1" dirty="0"/>
          </a:p>
          <a:p>
            <a:pPr algn="just"/>
            <a:r>
              <a:rPr lang="es-CR" sz="2000" dirty="0"/>
              <a:t>Las mercancías en condición de abandono, se someten a </a:t>
            </a:r>
            <a:r>
              <a:rPr lang="es-CR" sz="2000" b="1" dirty="0"/>
              <a:t>subasta pública </a:t>
            </a:r>
            <a:r>
              <a:rPr lang="es-CR" sz="2000" dirty="0"/>
              <a:t>por la autoridad aduanera. El RECAUCA establece la posibilidad de que esta subasta se realice por medios electrónicos</a:t>
            </a:r>
          </a:p>
          <a:p>
            <a:pPr algn="just"/>
            <a:endParaRPr lang="es-CR" sz="2000" b="1" dirty="0"/>
          </a:p>
          <a:p>
            <a:pPr algn="just"/>
            <a:r>
              <a:rPr lang="es-CR" sz="2000" b="1" dirty="0"/>
              <a:t>¿Puede el importador recuperar las mercancías una vez caídas en abandono?</a:t>
            </a:r>
          </a:p>
          <a:p>
            <a:pPr algn="just"/>
            <a:endParaRPr lang="es-CR" sz="2000" dirty="0"/>
          </a:p>
          <a:p>
            <a:pPr algn="just"/>
            <a:r>
              <a:rPr lang="es-CR" sz="2000" b="1" dirty="0"/>
              <a:t>Sí, es posible recuperarlas</a:t>
            </a:r>
            <a:r>
              <a:rPr lang="es-CR" sz="2000" dirty="0"/>
              <a:t>. Para esto, el consignatario o quien compruebe su derecho a las mercancías, puede rescatarlas, cancelando los derechos impuestos y otros cargos aplicables. El plazo límite para realizar la operación de rescate del abandono, </a:t>
            </a:r>
            <a:r>
              <a:rPr lang="es-CR" sz="2000" b="1" dirty="0">
                <a:solidFill>
                  <a:srgbClr val="FF0000"/>
                </a:solidFill>
              </a:rPr>
              <a:t>es un día hábil antes de iniciar la subasta por parte de la autoridad aduanera</a:t>
            </a:r>
            <a:r>
              <a:rPr lang="es-CR" sz="2000" b="1" dirty="0"/>
              <a:t>.</a:t>
            </a:r>
          </a:p>
        </p:txBody>
      </p:sp>
    </p:spTree>
    <p:extLst>
      <p:ext uri="{BB962C8B-B14F-4D97-AF65-F5344CB8AC3E}">
        <p14:creationId xmlns:p14="http://schemas.microsoft.com/office/powerpoint/2010/main" val="58279217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FBDFBBA-D11E-A342-9858-413509010295}"/>
              </a:ext>
            </a:extLst>
          </p:cNvPr>
          <p:cNvSpPr>
            <a:spLocks noGrp="1"/>
          </p:cNvSpPr>
          <p:nvPr>
            <p:ph type="title"/>
          </p:nvPr>
        </p:nvSpPr>
        <p:spPr>
          <a:xfrm>
            <a:off x="838200" y="365126"/>
            <a:ext cx="10515600" cy="575154"/>
          </a:xfrm>
        </p:spPr>
        <p:txBody>
          <a:bodyPr>
            <a:normAutofit fontScale="90000"/>
          </a:bodyPr>
          <a:lstStyle/>
          <a:p>
            <a:r>
              <a:rPr lang="es-CR" dirty="0"/>
              <a:t>CONSIDERACIONES SOBRE SUBASTAS</a:t>
            </a:r>
          </a:p>
        </p:txBody>
      </p:sp>
      <p:sp>
        <p:nvSpPr>
          <p:cNvPr id="3" name="Marcador de contenido 2">
            <a:extLst>
              <a:ext uri="{FF2B5EF4-FFF2-40B4-BE49-F238E27FC236}">
                <a16:creationId xmlns:a16="http://schemas.microsoft.com/office/drawing/2014/main" id="{6FEA0922-CC15-484F-8912-D18403932DB4}"/>
              </a:ext>
            </a:extLst>
          </p:cNvPr>
          <p:cNvSpPr>
            <a:spLocks noGrp="1"/>
          </p:cNvSpPr>
          <p:nvPr>
            <p:ph sz="half" idx="1"/>
          </p:nvPr>
        </p:nvSpPr>
        <p:spPr>
          <a:xfrm>
            <a:off x="838200" y="1121434"/>
            <a:ext cx="10515600" cy="5055529"/>
          </a:xfrm>
        </p:spPr>
        <p:txBody>
          <a:bodyPr>
            <a:normAutofit fontScale="25000" lnSpcReduction="20000"/>
          </a:bodyPr>
          <a:lstStyle/>
          <a:p>
            <a:pPr marL="0" indent="0" algn="just">
              <a:buNone/>
            </a:pPr>
            <a:r>
              <a:rPr lang="es-CR" b="1" i="1" dirty="0"/>
              <a:t>                           </a:t>
            </a:r>
            <a:endParaRPr lang="es-CR" dirty="0"/>
          </a:p>
          <a:p>
            <a:pPr algn="just"/>
            <a:r>
              <a:rPr lang="es-CR" sz="5600" dirty="0"/>
              <a:t>La subasta es de libre concurrencia, con las excepciones de los funcionarios del Servicio Aduanero quienes no podrán participar directa o indirectamente como postores, ni sus parientes por afinidad o consanguinidad hasta el tercer grado inclusive.  </a:t>
            </a:r>
          </a:p>
          <a:p>
            <a:pPr algn="just"/>
            <a:r>
              <a:rPr lang="es-CR" sz="5600" dirty="0"/>
              <a:t>El aviso de subasta contiene los datos específicos sobre las mercancías a subastar, documento que es publicado en el Diario Oficial La Gaceta y en el siguiente sitio web del Ministerio de Hacienda </a:t>
            </a:r>
            <a:r>
              <a:rPr lang="es-CR" sz="5600" dirty="0">
                <a:hlinkClick r:id="rId2"/>
              </a:rPr>
              <a:t>https://www.hacienda.go.cr/contenido/411-subastas</a:t>
            </a:r>
            <a:r>
              <a:rPr lang="es-CR" sz="5600" dirty="0"/>
              <a:t>.</a:t>
            </a:r>
          </a:p>
          <a:p>
            <a:pPr algn="just"/>
            <a:r>
              <a:rPr lang="es-CR" sz="5600" dirty="0"/>
              <a:t>Las personas interesadas podrán apersonarse al lugar de ubicación de la mercancía para observar las mismas dentro del plazo de tres días previos a la realización de la subasta. Las mercancías se venderán en las condiciones en que se encuentren a la fecha de la venta y el adjudicatario no tendrá derecho a reclamaciones posteriores en contra del Servicio Aduanero. El interesado debe tener en cuenta que la Dirección General de Aduanas no garantiza que las mercancías observadas previamente, concluyan el proceso de subasta, ya que las mismas pueden ser sometidas al proceso de rescate por parte del consignatario o quien tenga derecho sobre ella.</a:t>
            </a:r>
          </a:p>
          <a:p>
            <a:pPr algn="just"/>
            <a:r>
              <a:rPr lang="es-CR" sz="5600" dirty="0"/>
              <a:t>Para participar en la subasta, el interesado debe depositar por concepto de anticipo y mediante cheque certificado a favor de la Dirección General de Aduanas o de la aduana correspondiente, una suma equivalente al 10% del precio base de las mercancías que desee adquirir. </a:t>
            </a:r>
          </a:p>
          <a:p>
            <a:pPr algn="just"/>
            <a:r>
              <a:rPr lang="es-CR" sz="5600" dirty="0"/>
              <a:t>En el caso de mercancías sujeta a restricciones no arancelarias, el interesado debe presentar el debido permiso, licencia o autorización vigente, en el momento de la subasta.</a:t>
            </a:r>
          </a:p>
          <a:p>
            <a:pPr algn="just"/>
            <a:r>
              <a:rPr lang="es-CR" sz="5600" dirty="0"/>
              <a:t>Inmediatamente o a más tardar dentro del día hábil siguiente a la fecha de la adjudicación de la mercancía, el adjudicatario pagará la totalidad o la diferencia, en su caso, en relación con el monto previamente depositado. En caso que el comprador no efectúe el pago en el plazo señalado, la adjudicación se considerará como no efectuada y el comprador perderá el depósito que hubiere hecho en concepto de anticipo.</a:t>
            </a:r>
          </a:p>
          <a:p>
            <a:pPr algn="just"/>
            <a:r>
              <a:rPr lang="es-CR" sz="5600" dirty="0"/>
              <a:t>El costo por concepto de bodegaje de las mercancías no está incluido en el precio base, por lo tanto los interesados deben pactar tal rubro directamente con el respectivo depositario aduanero.</a:t>
            </a:r>
          </a:p>
          <a:p>
            <a:pPr algn="just"/>
            <a:r>
              <a:rPr lang="es-CR" sz="5600" dirty="0"/>
              <a:t>Se invita a consultar la resolución</a:t>
            </a:r>
            <a:r>
              <a:rPr lang="es-CR" sz="5600" dirty="0">
                <a:hlinkClick r:id="rId3"/>
              </a:rPr>
              <a:t> RES-DGA-061-2014</a:t>
            </a:r>
            <a:r>
              <a:rPr lang="es-CR" sz="5600" dirty="0"/>
              <a:t> de fecha 21 de marzo de 2014 y sus modificaciones, (de acuerdo a la </a:t>
            </a:r>
            <a:r>
              <a:rPr lang="es-CR" sz="5600" dirty="0">
                <a:hlinkClick r:id="rId4"/>
              </a:rPr>
              <a:t>RES-DGA-229-2014</a:t>
            </a:r>
            <a:r>
              <a:rPr lang="es-CR" sz="5600" dirty="0"/>
              <a:t>) la cual norma el proceso de subasta pública aduanera.</a:t>
            </a:r>
          </a:p>
          <a:p>
            <a:br>
              <a:rPr lang="es-CR" sz="4400" dirty="0"/>
            </a:br>
            <a:endParaRPr lang="es-CR" sz="4400" dirty="0"/>
          </a:p>
        </p:txBody>
      </p:sp>
    </p:spTree>
    <p:extLst>
      <p:ext uri="{BB962C8B-B14F-4D97-AF65-F5344CB8AC3E}">
        <p14:creationId xmlns:p14="http://schemas.microsoft.com/office/powerpoint/2010/main" val="27674562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r>
              <a:rPr lang="es-CR" sz="4000" dirty="0">
                <a:effectLst>
                  <a:outerShdw blurRad="38100" dist="38100" dir="2700000" algn="tl">
                    <a:srgbClr val="C0C0C0"/>
                  </a:outerShdw>
                </a:effectLst>
                <a:latin typeface="Cambria" pitchFamily="18" charset="0"/>
              </a:rPr>
              <a:t>Mercancías en Abandono</a:t>
            </a:r>
            <a:endParaRPr lang="es-CR" sz="4000" dirty="0"/>
          </a:p>
        </p:txBody>
      </p:sp>
      <p:sp>
        <p:nvSpPr>
          <p:cNvPr id="4" name="Rectángulo 3"/>
          <p:cNvSpPr/>
          <p:nvPr/>
        </p:nvSpPr>
        <p:spPr>
          <a:xfrm>
            <a:off x="939338" y="1610372"/>
            <a:ext cx="10663844" cy="3847207"/>
          </a:xfrm>
          <a:prstGeom prst="rect">
            <a:avLst/>
          </a:prstGeom>
        </p:spPr>
        <p:txBody>
          <a:bodyPr wrap="square">
            <a:spAutoFit/>
          </a:bodyPr>
          <a:lstStyle/>
          <a:p>
            <a:r>
              <a:rPr lang="es-CR" sz="2800" b="1" dirty="0"/>
              <a:t>¿Qué pasa con las mercancías que no se adjudicaron?</a:t>
            </a:r>
          </a:p>
          <a:p>
            <a:endParaRPr lang="es-CR" sz="2800" dirty="0"/>
          </a:p>
          <a:p>
            <a:r>
              <a:rPr lang="es-CR" sz="2800" dirty="0"/>
              <a:t>Si las mercancías no son adjudicadas en las subasta, la autoridad aduanera puede disponer de ellas y:</a:t>
            </a:r>
          </a:p>
          <a:p>
            <a:endParaRPr lang="es-CR" sz="2800" dirty="0"/>
          </a:p>
          <a:p>
            <a:r>
              <a:rPr lang="es-CR" sz="2800" b="1" dirty="0"/>
              <a:t>-venderlas a las instituciones estatales</a:t>
            </a:r>
          </a:p>
          <a:p>
            <a:r>
              <a:rPr lang="es-CR" sz="2800" b="1" dirty="0"/>
              <a:t>-donarlas a la beneficencia pública</a:t>
            </a:r>
          </a:p>
          <a:p>
            <a:r>
              <a:rPr lang="es-CR" sz="2800" b="1" dirty="0"/>
              <a:t>-destruirlas</a:t>
            </a:r>
          </a:p>
          <a:p>
            <a:pPr algn="just"/>
            <a:endParaRPr lang="es-CR" sz="2000" b="1" dirty="0"/>
          </a:p>
        </p:txBody>
      </p:sp>
    </p:spTree>
    <p:extLst>
      <p:ext uri="{BB962C8B-B14F-4D97-AF65-F5344CB8AC3E}">
        <p14:creationId xmlns:p14="http://schemas.microsoft.com/office/powerpoint/2010/main" val="1715470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53DA0E7-3FDE-1E4E-BFF3-1B9DA4792E1C}"/>
              </a:ext>
            </a:extLst>
          </p:cNvPr>
          <p:cNvSpPr>
            <a:spLocks noGrp="1"/>
          </p:cNvSpPr>
          <p:nvPr>
            <p:ph type="pic" sz="quarter" idx="13"/>
          </p:nvPr>
        </p:nvSpPr>
        <p:spPr/>
      </p:sp>
      <p:sp>
        <p:nvSpPr>
          <p:cNvPr id="4" name="Title 1">
            <a:extLst>
              <a:ext uri="{FF2B5EF4-FFF2-40B4-BE49-F238E27FC236}">
                <a16:creationId xmlns:a16="http://schemas.microsoft.com/office/drawing/2014/main" id="{FA47FEB4-5CE5-C24A-81BF-2841F6ACC7F1}"/>
              </a:ext>
            </a:extLst>
          </p:cNvPr>
          <p:cNvSpPr txBox="1">
            <a:spLocks/>
          </p:cNvSpPr>
          <p:nvPr/>
        </p:nvSpPr>
        <p:spPr>
          <a:xfrm>
            <a:off x="881975" y="1642644"/>
            <a:ext cx="10515600" cy="13255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ctr"/>
            <a:r>
              <a:rPr lang="es-CR" sz="4000" dirty="0">
                <a:effectLst>
                  <a:outerShdw blurRad="38100" dist="38100" dir="2700000" algn="tl">
                    <a:srgbClr val="C0C0C0"/>
                  </a:outerShdw>
                </a:effectLst>
                <a:latin typeface="Cambria" pitchFamily="18" charset="0"/>
              </a:rPr>
              <a:t>Despacho de </a:t>
            </a:r>
            <a:r>
              <a:rPr lang="es-CR" sz="4000" dirty="0" err="1">
                <a:effectLst>
                  <a:outerShdw blurRad="38100" dist="38100" dir="2700000" algn="tl">
                    <a:srgbClr val="C0C0C0"/>
                  </a:outerShdw>
                </a:effectLst>
                <a:latin typeface="Cambria" pitchFamily="18" charset="0"/>
              </a:rPr>
              <a:t>Mercancias</a:t>
            </a:r>
            <a:endParaRPr lang="es-ES" sz="4000" i="1" dirty="0">
              <a:latin typeface="Times New Roman" pitchFamily="18" charset="0"/>
            </a:endParaRPr>
          </a:p>
        </p:txBody>
      </p:sp>
      <p:pic>
        <p:nvPicPr>
          <p:cNvPr id="8" name="Picture 4" descr="http://elempresario.mx/sites/default/files/imagecache/nota_completa/Ventanilla.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386547" y="3492383"/>
            <a:ext cx="3810000" cy="2857500"/>
          </a:xfrm>
          <a:prstGeom prst="rect">
            <a:avLst/>
          </a:prstGeom>
          <a:noFill/>
          <a:ln w="9525">
            <a:noFill/>
            <a:miter lim="800000"/>
            <a:headEnd/>
            <a:tailEnd/>
          </a:ln>
        </p:spPr>
      </p:pic>
      <p:pic>
        <p:nvPicPr>
          <p:cNvPr id="9" name="Picture 6" descr="http://www.centralamericadata.com/image_archive/m/1303538.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6274482" y="2809700"/>
            <a:ext cx="2286000" cy="2286000"/>
          </a:xfrm>
          <a:prstGeom prst="rect">
            <a:avLst/>
          </a:prstGeom>
          <a:noFill/>
          <a:ln w="9525">
            <a:noFill/>
            <a:miter lim="800000"/>
            <a:headEnd/>
            <a:tailEnd/>
          </a:ln>
        </p:spPr>
      </p:pic>
    </p:spTree>
    <p:extLst>
      <p:ext uri="{BB962C8B-B14F-4D97-AF65-F5344CB8AC3E}">
        <p14:creationId xmlns:p14="http://schemas.microsoft.com/office/powerpoint/2010/main" val="36708596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53DA0E7-3FDE-1E4E-BFF3-1B9DA4792E1C}"/>
              </a:ext>
            </a:extLst>
          </p:cNvPr>
          <p:cNvSpPr>
            <a:spLocks noGrp="1"/>
          </p:cNvSpPr>
          <p:nvPr>
            <p:ph type="pic" sz="quarter" idx="13"/>
          </p:nvPr>
        </p:nvSpPr>
        <p:spPr/>
      </p:sp>
      <p:sp>
        <p:nvSpPr>
          <p:cNvPr id="4" name="Title 1">
            <a:extLst>
              <a:ext uri="{FF2B5EF4-FFF2-40B4-BE49-F238E27FC236}">
                <a16:creationId xmlns:a16="http://schemas.microsoft.com/office/drawing/2014/main" id="{FA47FEB4-5CE5-C24A-81BF-2841F6ACC7F1}"/>
              </a:ext>
            </a:extLst>
          </p:cNvPr>
          <p:cNvSpPr txBox="1">
            <a:spLocks/>
          </p:cNvSpPr>
          <p:nvPr/>
        </p:nvSpPr>
        <p:spPr>
          <a:xfrm>
            <a:off x="881975" y="1642644"/>
            <a:ext cx="10515600" cy="13255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ctr"/>
            <a:r>
              <a:rPr lang="es-CR" sz="4000" dirty="0">
                <a:effectLst>
                  <a:outerShdw blurRad="38100" dist="38100" dir="2700000" algn="tl">
                    <a:srgbClr val="C0C0C0"/>
                  </a:outerShdw>
                </a:effectLst>
                <a:latin typeface="Cambria" pitchFamily="18" charset="0"/>
              </a:rPr>
              <a:t>Reglas de Origen</a:t>
            </a:r>
            <a:endParaRPr lang="es-ES" sz="4000" i="1" dirty="0">
              <a:latin typeface="Times New Roman" pitchFamily="18" charset="0"/>
            </a:endParaRPr>
          </a:p>
        </p:txBody>
      </p:sp>
      <p:pic>
        <p:nvPicPr>
          <p:cNvPr id="6" name="Picture 6" descr="http://www.capital.com.pa/wp-content/uploads/2011/02/invierte-en-bolsa-sin-impuestos-2174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54423" y="3849602"/>
            <a:ext cx="2381250" cy="2390775"/>
          </a:xfrm>
          <a:prstGeom prst="rect">
            <a:avLst/>
          </a:prstGeom>
          <a:noFill/>
          <a:ln w="9525">
            <a:noFill/>
            <a:miter lim="800000"/>
            <a:headEnd/>
            <a:tailEnd/>
          </a:ln>
        </p:spPr>
      </p:pic>
      <p:pic>
        <p:nvPicPr>
          <p:cNvPr id="7" name="Picture 4" descr="http://www.velazquezdeciga.com.mx/importacionyexportacion.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45048" y="3046471"/>
            <a:ext cx="3382963" cy="2838450"/>
          </a:xfrm>
          <a:prstGeom prst="rect">
            <a:avLst/>
          </a:prstGeom>
          <a:noFill/>
          <a:ln w="9525">
            <a:noFill/>
            <a:miter lim="800000"/>
            <a:headEnd/>
            <a:tailEnd/>
          </a:ln>
        </p:spPr>
      </p:pic>
    </p:spTree>
    <p:extLst>
      <p:ext uri="{BB962C8B-B14F-4D97-AF65-F5344CB8AC3E}">
        <p14:creationId xmlns:p14="http://schemas.microsoft.com/office/powerpoint/2010/main" val="20655669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a:bodyPr>
          <a:lstStyle/>
          <a:p>
            <a:pPr algn="ctr"/>
            <a:r>
              <a:rPr lang="es-CR" sz="4000" dirty="0"/>
              <a:t>Reglas de Origen </a:t>
            </a:r>
            <a:br>
              <a:rPr lang="es-CR" sz="4000" dirty="0"/>
            </a:br>
            <a:endParaRPr lang="es-ES" sz="4000" i="1" dirty="0">
              <a:latin typeface="Times New Roman" pitchFamily="18" charset="0"/>
            </a:endParaRPr>
          </a:p>
        </p:txBody>
      </p:sp>
      <p:sp>
        <p:nvSpPr>
          <p:cNvPr id="4" name="Rectángulo 3"/>
          <p:cNvSpPr/>
          <p:nvPr/>
        </p:nvSpPr>
        <p:spPr>
          <a:xfrm>
            <a:off x="631767" y="1577120"/>
            <a:ext cx="10663844" cy="4093428"/>
          </a:xfrm>
          <a:prstGeom prst="rect">
            <a:avLst/>
          </a:prstGeom>
        </p:spPr>
        <p:txBody>
          <a:bodyPr wrap="square">
            <a:spAutoFit/>
          </a:bodyPr>
          <a:lstStyle/>
          <a:p>
            <a:pPr algn="just"/>
            <a:r>
              <a:rPr lang="es-CR" sz="2400" dirty="0"/>
              <a:t>Son un conjunto de regulaciones acordadas por los países, cuando negocian los tratados y acuerdos de libre comercio. Se utilizan con el fin de </a:t>
            </a:r>
            <a:r>
              <a:rPr lang="es-CR" sz="2400" b="1" u="sng" dirty="0">
                <a:solidFill>
                  <a:srgbClr val="FFC000"/>
                </a:solidFill>
              </a:rPr>
              <a:t>establecer criterios para determinar si las mercancías califican como originarias</a:t>
            </a:r>
            <a:r>
              <a:rPr lang="es-CR" sz="2400" dirty="0"/>
              <a:t> de los países que conforman un tratado determinado; por ejemplo, el cómo o con qué productos fue fabricada u obtenida una mercancía, o si el valor de los productos que fueron utilizados, luego de un cálculo, pueden justificar el cumplimiento.</a:t>
            </a:r>
          </a:p>
          <a:p>
            <a:pPr algn="just"/>
            <a:endParaRPr lang="es-CR" sz="2400" dirty="0"/>
          </a:p>
          <a:p>
            <a:pPr algn="just"/>
            <a:r>
              <a:rPr lang="es-CR" sz="2400" dirty="0"/>
              <a:t>Con base al cumplimiento de estas reglas, un bien final puede ser exportado o importado; incluido en un certificado de origen y como resultado, evitar el pago total o parcial de derechos arancelarios a la importación.</a:t>
            </a:r>
          </a:p>
          <a:p>
            <a:pPr algn="just"/>
            <a:endParaRPr lang="es-CR" sz="2000" b="1" dirty="0"/>
          </a:p>
        </p:txBody>
      </p:sp>
    </p:spTree>
    <p:extLst>
      <p:ext uri="{BB962C8B-B14F-4D97-AF65-F5344CB8AC3E}">
        <p14:creationId xmlns:p14="http://schemas.microsoft.com/office/powerpoint/2010/main" val="1259202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a:bodyPr>
          <a:lstStyle/>
          <a:p>
            <a:pPr algn="ctr"/>
            <a:r>
              <a:rPr lang="es-CR" sz="4000" dirty="0"/>
              <a:t>Reglas de Origen </a:t>
            </a:r>
            <a:br>
              <a:rPr lang="es-CR" sz="4000" dirty="0"/>
            </a:br>
            <a:endParaRPr lang="es-ES" sz="4000" i="1" dirty="0">
              <a:latin typeface="Times New Roman" pitchFamily="18" charset="0"/>
            </a:endParaRPr>
          </a:p>
        </p:txBody>
      </p:sp>
      <p:sp>
        <p:nvSpPr>
          <p:cNvPr id="4" name="Rectángulo 3"/>
          <p:cNvSpPr/>
          <p:nvPr/>
        </p:nvSpPr>
        <p:spPr>
          <a:xfrm>
            <a:off x="705889" y="1442253"/>
            <a:ext cx="10663844" cy="5139869"/>
          </a:xfrm>
          <a:prstGeom prst="rect">
            <a:avLst/>
          </a:prstGeom>
        </p:spPr>
        <p:txBody>
          <a:bodyPr wrap="square">
            <a:spAutoFit/>
          </a:bodyPr>
          <a:lstStyle/>
          <a:p>
            <a:pPr algn="just"/>
            <a:r>
              <a:rPr lang="pt-BR" sz="2000" b="1" dirty="0"/>
              <a:t>-Documentos para certificar </a:t>
            </a:r>
            <a:r>
              <a:rPr lang="pt-BR" sz="2000" b="1" dirty="0" err="1"/>
              <a:t>origen</a:t>
            </a:r>
            <a:r>
              <a:rPr lang="pt-BR" sz="2000" b="1" dirty="0"/>
              <a:t>:</a:t>
            </a:r>
          </a:p>
          <a:p>
            <a:pPr algn="just"/>
            <a:endParaRPr lang="es-CR" sz="2000" dirty="0"/>
          </a:p>
          <a:p>
            <a:pPr algn="just"/>
            <a:r>
              <a:rPr lang="es-CR" sz="2000" dirty="0"/>
              <a:t>El origen se puede declarar mediante un documento llamado </a:t>
            </a:r>
            <a:r>
              <a:rPr lang="es-CR" sz="2000" b="1" dirty="0"/>
              <a:t>certificado de origen</a:t>
            </a:r>
            <a:r>
              <a:rPr lang="es-CR" sz="2000" dirty="0"/>
              <a:t>, que estará elaborado y firmado por quien el tratado de libre comercio establezca. Hay tratados que permiten, para mercancías que tienen cierto valor, que sea suficiente únicamente la presentación de una factura comercial del país que exporta.</a:t>
            </a:r>
          </a:p>
          <a:p>
            <a:pPr algn="just"/>
            <a:endParaRPr lang="es-CR" sz="2000" dirty="0"/>
          </a:p>
          <a:p>
            <a:pPr algn="just"/>
            <a:r>
              <a:rPr lang="es-CR" sz="2000" b="1" dirty="0"/>
              <a:t>-Declaración de origen:</a:t>
            </a:r>
          </a:p>
          <a:p>
            <a:pPr algn="just"/>
            <a:endParaRPr lang="es-CR" sz="2000" b="1" dirty="0"/>
          </a:p>
          <a:p>
            <a:pPr algn="just"/>
            <a:r>
              <a:rPr lang="es-CR" sz="2000" dirty="0"/>
              <a:t>Existe otro documento que se utiliza cuando el exportador no es el productor del bien y necesita asegurarse que la mercancía que exportará cumple con éstas reglas. </a:t>
            </a:r>
            <a:r>
              <a:rPr lang="es-CR" sz="2000" b="1" dirty="0"/>
              <a:t>En estos casos, el productor le entrega al exportador, una declaración donde consta que el bien ha sido producido conforme a la norma de origen negociada y el exportador entonces, elabora el certificado para su comprador, en el país de importación.</a:t>
            </a:r>
            <a:r>
              <a:rPr lang="es-CR" sz="2000" dirty="0"/>
              <a:t> </a:t>
            </a:r>
            <a:r>
              <a:rPr lang="es-CR" sz="2000" dirty="0">
                <a:solidFill>
                  <a:srgbClr val="FF0000"/>
                </a:solidFill>
              </a:rPr>
              <a:t>Ésta declaración no sustituye al certificado de origen.</a:t>
            </a:r>
          </a:p>
          <a:p>
            <a:pPr algn="just"/>
            <a:endParaRPr lang="es-CR" sz="2400" dirty="0"/>
          </a:p>
          <a:p>
            <a:pPr algn="just"/>
            <a:endParaRPr lang="es-CR" sz="2400" dirty="0"/>
          </a:p>
        </p:txBody>
      </p:sp>
    </p:spTree>
    <p:extLst>
      <p:ext uri="{BB962C8B-B14F-4D97-AF65-F5344CB8AC3E}">
        <p14:creationId xmlns:p14="http://schemas.microsoft.com/office/powerpoint/2010/main" val="2219710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a:bodyPr>
          <a:lstStyle/>
          <a:p>
            <a:pPr algn="ctr"/>
            <a:r>
              <a:rPr lang="es-CR" sz="4000" dirty="0"/>
              <a:t>Reglas de Origen </a:t>
            </a:r>
            <a:br>
              <a:rPr lang="es-CR" sz="4000" dirty="0"/>
            </a:br>
            <a:endParaRPr lang="es-ES" sz="4000" i="1" dirty="0">
              <a:latin typeface="Times New Roman" pitchFamily="18" charset="0"/>
            </a:endParaRPr>
          </a:p>
        </p:txBody>
      </p:sp>
      <p:sp>
        <p:nvSpPr>
          <p:cNvPr id="4" name="Rectángulo 3"/>
          <p:cNvSpPr/>
          <p:nvPr/>
        </p:nvSpPr>
        <p:spPr>
          <a:xfrm>
            <a:off x="705889" y="1442253"/>
            <a:ext cx="10663844" cy="830997"/>
          </a:xfrm>
          <a:prstGeom prst="rect">
            <a:avLst/>
          </a:prstGeom>
        </p:spPr>
        <p:txBody>
          <a:bodyPr wrap="square">
            <a:spAutoFit/>
          </a:bodyPr>
          <a:lstStyle/>
          <a:p>
            <a:pPr algn="just"/>
            <a:endParaRPr lang="es-CR" sz="2400" dirty="0"/>
          </a:p>
          <a:p>
            <a:pPr algn="just"/>
            <a:endParaRPr lang="es-CR" sz="2400" dirty="0"/>
          </a:p>
        </p:txBody>
      </p:sp>
      <p:pic>
        <p:nvPicPr>
          <p:cNvPr id="5" name="9 Marcador de contenido" descr="mapa mundi.gif"/>
          <p:cNvPicPr>
            <a:picLocks noChangeAspect="1"/>
          </p:cNvPicPr>
          <p:nvPr/>
        </p:nvPicPr>
        <p:blipFill>
          <a:blip r:embed="rId2" cstate="print">
            <a:clrChange>
              <a:clrFrom>
                <a:srgbClr val="FEFEFE"/>
              </a:clrFrom>
              <a:clrTo>
                <a:srgbClr val="FEFEFE">
                  <a:alpha val="0"/>
                </a:srgbClr>
              </a:clrTo>
            </a:clrChange>
          </a:blip>
          <a:srcRect/>
          <a:stretch>
            <a:fillRect/>
          </a:stretch>
        </p:blipFill>
        <p:spPr bwMode="auto">
          <a:xfrm>
            <a:off x="7422429" y="2121911"/>
            <a:ext cx="4038600" cy="2589212"/>
          </a:xfrm>
          <a:prstGeom prst="rect">
            <a:avLst/>
          </a:prstGeom>
          <a:noFill/>
          <a:ln w="9525">
            <a:noFill/>
            <a:miter lim="800000"/>
            <a:headEnd/>
            <a:tailEnd/>
          </a:ln>
        </p:spPr>
      </p:pic>
      <p:pic>
        <p:nvPicPr>
          <p:cNvPr id="6" name="Picture 15" descr="ist2_7521653-decline-chart-financial-crisis-concept"/>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1847851" y="3860800"/>
            <a:ext cx="4608513" cy="2603500"/>
          </a:xfrm>
          <a:prstGeom prst="rect">
            <a:avLst/>
          </a:prstGeom>
          <a:noFill/>
          <a:ln w="9525">
            <a:noFill/>
            <a:miter lim="800000"/>
            <a:headEnd/>
            <a:tailEnd/>
          </a:ln>
        </p:spPr>
      </p:pic>
      <p:sp>
        <p:nvSpPr>
          <p:cNvPr id="3" name="Rectángulo 2"/>
          <p:cNvSpPr/>
          <p:nvPr/>
        </p:nvSpPr>
        <p:spPr>
          <a:xfrm>
            <a:off x="938646" y="1675209"/>
            <a:ext cx="6096000" cy="2185214"/>
          </a:xfrm>
          <a:prstGeom prst="rect">
            <a:avLst/>
          </a:prstGeom>
        </p:spPr>
        <p:txBody>
          <a:bodyPr>
            <a:spAutoFit/>
          </a:bodyPr>
          <a:lstStyle/>
          <a:p>
            <a:pPr algn="just">
              <a:spcBef>
                <a:spcPct val="0"/>
              </a:spcBef>
            </a:pPr>
            <a:r>
              <a:rPr lang="es-CR" altLang="es-CR" sz="2000" dirty="0">
                <a:latin typeface="Calibri" pitchFamily="34" charset="0"/>
              </a:rPr>
              <a:t>Se utiliza para certificar que una mercancía es </a:t>
            </a:r>
            <a:r>
              <a:rPr lang="es-CR" altLang="es-CR" sz="2000" b="1" dirty="0">
                <a:solidFill>
                  <a:srgbClr val="FF9900"/>
                </a:solidFill>
                <a:latin typeface="Calibri" pitchFamily="34" charset="0"/>
              </a:rPr>
              <a:t>originaria de un país</a:t>
            </a:r>
            <a:r>
              <a:rPr lang="es-CR" altLang="es-CR" sz="2000" dirty="0">
                <a:latin typeface="Calibri" pitchFamily="34" charset="0"/>
              </a:rPr>
              <a:t> determinado</a:t>
            </a:r>
          </a:p>
          <a:p>
            <a:pPr algn="just">
              <a:spcBef>
                <a:spcPct val="0"/>
              </a:spcBef>
            </a:pPr>
            <a:endParaRPr lang="es-CR" altLang="es-CR" sz="2000" dirty="0">
              <a:latin typeface="Calibri" pitchFamily="34" charset="0"/>
            </a:endParaRPr>
          </a:p>
          <a:p>
            <a:pPr algn="just">
              <a:spcBef>
                <a:spcPct val="0"/>
              </a:spcBef>
            </a:pPr>
            <a:r>
              <a:rPr lang="es-CR" altLang="es-CR" sz="2000" dirty="0">
                <a:latin typeface="Calibri" pitchFamily="34" charset="0"/>
              </a:rPr>
              <a:t>Con el certificado, la mercancía gozará de una </a:t>
            </a:r>
            <a:r>
              <a:rPr lang="es-CR" altLang="es-CR" sz="2000" b="1" dirty="0">
                <a:solidFill>
                  <a:srgbClr val="FF9900"/>
                </a:solidFill>
                <a:latin typeface="Calibri" pitchFamily="34" charset="0"/>
              </a:rPr>
              <a:t>preferencia </a:t>
            </a:r>
            <a:r>
              <a:rPr lang="es-CR" altLang="es-CR" sz="2000" b="1" dirty="0">
                <a:latin typeface="Calibri" pitchFamily="34" charset="0"/>
              </a:rPr>
              <a:t>arancelaria:</a:t>
            </a:r>
          </a:p>
          <a:p>
            <a:pPr lvl="1" algn="just">
              <a:spcBef>
                <a:spcPct val="0"/>
              </a:spcBef>
            </a:pPr>
            <a:r>
              <a:rPr lang="es-CR" altLang="es-CR" dirty="0">
                <a:latin typeface="Calibri" pitchFamily="34" charset="0"/>
              </a:rPr>
              <a:t>arancel aduanero de importación (DAI)</a:t>
            </a:r>
          </a:p>
          <a:p>
            <a:pPr lvl="1" algn="just">
              <a:spcBef>
                <a:spcPct val="0"/>
              </a:spcBef>
            </a:pPr>
            <a:r>
              <a:rPr lang="es-CR" altLang="es-CR" dirty="0">
                <a:latin typeface="Calibri" pitchFamily="34" charset="0"/>
              </a:rPr>
              <a:t>1% de la Ley 6946</a:t>
            </a:r>
            <a:endParaRPr lang="es-ES" altLang="es-CR" dirty="0">
              <a:latin typeface="Calibri" pitchFamily="34" charset="0"/>
            </a:endParaRPr>
          </a:p>
        </p:txBody>
      </p:sp>
    </p:spTree>
    <p:extLst>
      <p:ext uri="{BB962C8B-B14F-4D97-AF65-F5344CB8AC3E}">
        <p14:creationId xmlns:p14="http://schemas.microsoft.com/office/powerpoint/2010/main" val="27740285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a:bodyPr>
          <a:lstStyle/>
          <a:p>
            <a:pPr algn="ctr"/>
            <a:r>
              <a:rPr lang="es-CR" sz="4000" dirty="0"/>
              <a:t>Reglas de Origen </a:t>
            </a:r>
            <a:br>
              <a:rPr lang="es-CR" sz="4000" dirty="0"/>
            </a:br>
            <a:endParaRPr lang="es-ES" sz="4000" i="1" dirty="0">
              <a:latin typeface="Times New Roman" pitchFamily="18" charset="0"/>
            </a:endParaRPr>
          </a:p>
        </p:txBody>
      </p:sp>
      <p:sp>
        <p:nvSpPr>
          <p:cNvPr id="4" name="Rectángulo 3"/>
          <p:cNvSpPr/>
          <p:nvPr/>
        </p:nvSpPr>
        <p:spPr>
          <a:xfrm>
            <a:off x="705889" y="1442253"/>
            <a:ext cx="10663844" cy="3785652"/>
          </a:xfrm>
          <a:prstGeom prst="rect">
            <a:avLst/>
          </a:prstGeom>
        </p:spPr>
        <p:txBody>
          <a:bodyPr wrap="square">
            <a:spAutoFit/>
          </a:bodyPr>
          <a:lstStyle/>
          <a:p>
            <a:pPr algn="just"/>
            <a:r>
              <a:rPr lang="es-CR" sz="2400" b="1" dirty="0"/>
              <a:t>Certificación del origen por medio de la factura comercial</a:t>
            </a:r>
          </a:p>
          <a:p>
            <a:pPr algn="just"/>
            <a:endParaRPr lang="es-CR" sz="2400" dirty="0"/>
          </a:p>
          <a:p>
            <a:pPr algn="just"/>
            <a:r>
              <a:rPr lang="es-CR" sz="2400" dirty="0"/>
              <a:t>Bajo algunos tratados, es posible certificar el origen de las mercancías con base a la factura comercial.</a:t>
            </a:r>
          </a:p>
          <a:p>
            <a:pPr algn="just"/>
            <a:endParaRPr lang="es-CR" sz="2400" dirty="0"/>
          </a:p>
          <a:p>
            <a:pPr algn="just"/>
            <a:r>
              <a:rPr lang="es-CR" sz="2400" dirty="0"/>
              <a:t>Esta modalidad se aplica a embarques con un valor límite establecido por el tratado, y en algunos casos requerirá que la factura comercial tenga un formato y características específicas.</a:t>
            </a:r>
          </a:p>
          <a:p>
            <a:pPr algn="just"/>
            <a:endParaRPr lang="es-CR" sz="2400" dirty="0"/>
          </a:p>
          <a:p>
            <a:pPr algn="just"/>
            <a:endParaRPr lang="es-CR" sz="2400" dirty="0"/>
          </a:p>
        </p:txBody>
      </p:sp>
    </p:spTree>
    <p:extLst>
      <p:ext uri="{BB962C8B-B14F-4D97-AF65-F5344CB8AC3E}">
        <p14:creationId xmlns:p14="http://schemas.microsoft.com/office/powerpoint/2010/main" val="10432872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7650" name="Picture 13"/>
          <p:cNvPicPr>
            <a:picLocks noChangeAspect="1" noChangeArrowheads="1"/>
          </p:cNvPicPr>
          <p:nvPr/>
        </p:nvPicPr>
        <p:blipFill>
          <a:blip r:embed="rId3" cstate="print"/>
          <a:srcRect/>
          <a:stretch>
            <a:fillRect/>
          </a:stretch>
        </p:blipFill>
        <p:spPr bwMode="auto">
          <a:xfrm>
            <a:off x="2351088" y="50800"/>
            <a:ext cx="7632700" cy="6807200"/>
          </a:xfrm>
          <a:prstGeom prst="rect">
            <a:avLst/>
          </a:prstGeom>
          <a:noFill/>
          <a:ln w="12700" cap="sq">
            <a:noFill/>
            <a:miter lim="800000"/>
            <a:headEnd type="none" w="sm" len="sm"/>
            <a:tailEnd type="none" w="sm" len="sm"/>
          </a:ln>
        </p:spPr>
      </p:pic>
    </p:spTree>
    <p:extLst>
      <p:ext uri="{BB962C8B-B14F-4D97-AF65-F5344CB8AC3E}">
        <p14:creationId xmlns:p14="http://schemas.microsoft.com/office/powerpoint/2010/main" val="98163025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a:extLst>
              <a:ext uri="{FF2B5EF4-FFF2-40B4-BE49-F238E27FC236}">
                <a16:creationId xmlns:a16="http://schemas.microsoft.com/office/drawing/2014/main" id="{353DA0E7-3FDE-1E4E-BFF3-1B9DA4792E1C}"/>
              </a:ext>
            </a:extLst>
          </p:cNvPr>
          <p:cNvSpPr>
            <a:spLocks noGrp="1"/>
          </p:cNvSpPr>
          <p:nvPr>
            <p:ph type="pic" sz="quarter" idx="13"/>
          </p:nvPr>
        </p:nvSpPr>
        <p:spPr/>
      </p:sp>
      <p:sp>
        <p:nvSpPr>
          <p:cNvPr id="4" name="Title 1">
            <a:extLst>
              <a:ext uri="{FF2B5EF4-FFF2-40B4-BE49-F238E27FC236}">
                <a16:creationId xmlns:a16="http://schemas.microsoft.com/office/drawing/2014/main" id="{FA47FEB4-5CE5-C24A-81BF-2841F6ACC7F1}"/>
              </a:ext>
            </a:extLst>
          </p:cNvPr>
          <p:cNvSpPr txBox="1">
            <a:spLocks/>
          </p:cNvSpPr>
          <p:nvPr/>
        </p:nvSpPr>
        <p:spPr>
          <a:xfrm>
            <a:off x="881975" y="1642644"/>
            <a:ext cx="10515600" cy="1325563"/>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ctr"/>
            <a:r>
              <a:rPr lang="es-CR" sz="4000" dirty="0">
                <a:effectLst>
                  <a:outerShdw blurRad="38100" dist="38100" dir="2700000" algn="tl">
                    <a:srgbClr val="C0C0C0"/>
                  </a:outerShdw>
                </a:effectLst>
                <a:latin typeface="Cambria" pitchFamily="18" charset="0"/>
              </a:rPr>
              <a:t>Clasificación Arancelaria</a:t>
            </a:r>
            <a:endParaRPr lang="es-ES" sz="4000" i="1" dirty="0">
              <a:latin typeface="Times New Roman" pitchFamily="18" charset="0"/>
            </a:endParaRPr>
          </a:p>
        </p:txBody>
      </p:sp>
      <p:pic>
        <p:nvPicPr>
          <p:cNvPr id="6" name="Picture 6" descr="http://www.capital.com.pa/wp-content/uploads/2011/02/invierte-en-bolsa-sin-impuestos-21746.jpg"/>
          <p:cNvPicPr>
            <a:picLocks noChangeAspect="1" noChangeArrowheads="1"/>
          </p:cNvPicPr>
          <p:nvPr/>
        </p:nvPicPr>
        <p:blipFill>
          <a:blip r:embed="rId2" cstate="print">
            <a:clrChange>
              <a:clrFrom>
                <a:srgbClr val="FFFFFF"/>
              </a:clrFrom>
              <a:clrTo>
                <a:srgbClr val="FFFFFF">
                  <a:alpha val="0"/>
                </a:srgbClr>
              </a:clrTo>
            </a:clrChange>
          </a:blip>
          <a:srcRect/>
          <a:stretch>
            <a:fillRect/>
          </a:stretch>
        </p:blipFill>
        <p:spPr bwMode="auto">
          <a:xfrm>
            <a:off x="3854423" y="3849602"/>
            <a:ext cx="2381250" cy="2390775"/>
          </a:xfrm>
          <a:prstGeom prst="rect">
            <a:avLst/>
          </a:prstGeom>
          <a:noFill/>
          <a:ln w="9525">
            <a:noFill/>
            <a:miter lim="800000"/>
            <a:headEnd/>
            <a:tailEnd/>
          </a:ln>
        </p:spPr>
      </p:pic>
      <p:pic>
        <p:nvPicPr>
          <p:cNvPr id="7" name="Picture 4" descr="http://www.velazquezdeciga.com.mx/importacionyexportacion.jpg"/>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5045048" y="3046471"/>
            <a:ext cx="3382963" cy="2838450"/>
          </a:xfrm>
          <a:prstGeom prst="rect">
            <a:avLst/>
          </a:prstGeom>
          <a:noFill/>
          <a:ln w="9525">
            <a:noFill/>
            <a:miter lim="800000"/>
            <a:headEnd/>
            <a:tailEnd/>
          </a:ln>
        </p:spPr>
      </p:pic>
    </p:spTree>
    <p:extLst>
      <p:ext uri="{BB962C8B-B14F-4D97-AF65-F5344CB8AC3E}">
        <p14:creationId xmlns:p14="http://schemas.microsoft.com/office/powerpoint/2010/main" val="14457193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fontScale="90000"/>
          </a:bodyPr>
          <a:lstStyle/>
          <a:p>
            <a:pPr algn="ctr"/>
            <a:r>
              <a:rPr lang="es-CR" sz="4000" dirty="0"/>
              <a:t>Clasificación arancelaria</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4" name="Rectángulo 3"/>
          <p:cNvSpPr/>
          <p:nvPr/>
        </p:nvSpPr>
        <p:spPr>
          <a:xfrm>
            <a:off x="705889" y="1259373"/>
            <a:ext cx="10663844" cy="5693866"/>
          </a:xfrm>
          <a:prstGeom prst="rect">
            <a:avLst/>
          </a:prstGeom>
        </p:spPr>
        <p:txBody>
          <a:bodyPr wrap="square">
            <a:spAutoFit/>
          </a:bodyPr>
          <a:lstStyle/>
          <a:p>
            <a:r>
              <a:rPr lang="es-CR" sz="1600" b="1" dirty="0"/>
              <a:t>¿Qué es la clasificación arancelaria?</a:t>
            </a:r>
          </a:p>
          <a:p>
            <a:endParaRPr lang="es-CR" sz="1600" b="1" dirty="0"/>
          </a:p>
          <a:p>
            <a:r>
              <a:rPr lang="es-CR" sz="1600" dirty="0"/>
              <a:t>Clasificar es el proceso de asignar a una mercancía, el inciso (o fracción) arancelaria que le</a:t>
            </a:r>
          </a:p>
          <a:p>
            <a:r>
              <a:rPr lang="es-CR" sz="1600" dirty="0"/>
              <a:t>corresponde, de conformidad con el Sistema Arancelario Centroamericano.</a:t>
            </a:r>
          </a:p>
          <a:p>
            <a:endParaRPr lang="es-CR" sz="1600" dirty="0"/>
          </a:p>
          <a:p>
            <a:r>
              <a:rPr lang="es-CR" sz="1600" dirty="0"/>
              <a:t>Un inciso arancelario </a:t>
            </a:r>
            <a:r>
              <a:rPr lang="es-CR" sz="1600" b="1" dirty="0"/>
              <a:t>es un código</a:t>
            </a:r>
            <a:r>
              <a:rPr lang="es-CR" sz="1600" dirty="0"/>
              <a:t>. En Costa Rica, este inciso se compone de ocho dígitos:</a:t>
            </a:r>
          </a:p>
          <a:p>
            <a:endParaRPr lang="es-CR" sz="1600" dirty="0"/>
          </a:p>
          <a:p>
            <a:r>
              <a:rPr lang="es-CR" sz="1600" dirty="0"/>
              <a:t>Primeros dos dígitos = capítulo</a:t>
            </a:r>
          </a:p>
          <a:p>
            <a:r>
              <a:rPr lang="es-CR" sz="1600" dirty="0"/>
              <a:t>Dos siguientes = partida</a:t>
            </a:r>
          </a:p>
          <a:p>
            <a:r>
              <a:rPr lang="es-CR" sz="1600" dirty="0"/>
              <a:t>Otros dos = sub-partida</a:t>
            </a:r>
          </a:p>
          <a:p>
            <a:r>
              <a:rPr lang="es-CR" sz="1600" dirty="0"/>
              <a:t>Restantes = inciso</a:t>
            </a:r>
          </a:p>
          <a:p>
            <a:endParaRPr lang="es-CR" sz="1600" b="1" dirty="0"/>
          </a:p>
          <a:p>
            <a:r>
              <a:rPr lang="es-CR" sz="1600" b="1" dirty="0"/>
              <a:t>Ejemplo [49.11.10.10]</a:t>
            </a:r>
          </a:p>
          <a:p>
            <a:endParaRPr lang="es-CR" sz="1600" b="1" dirty="0"/>
          </a:p>
          <a:p>
            <a:r>
              <a:rPr lang="es-CR" sz="1600" b="1" dirty="0">
                <a:solidFill>
                  <a:srgbClr val="FF0000"/>
                </a:solidFill>
              </a:rPr>
              <a:t>[49.11]</a:t>
            </a:r>
            <a:r>
              <a:rPr lang="es-CR" sz="1600" b="1" dirty="0"/>
              <a:t>10.10: </a:t>
            </a:r>
            <a:r>
              <a:rPr lang="es-CR" sz="1600" dirty="0"/>
              <a:t>indica que la mercancía se encuentra en el capítulo 49, posición 11= papeles impresos.</a:t>
            </a:r>
          </a:p>
          <a:p>
            <a:endParaRPr lang="es-CR" sz="1600" b="1" dirty="0"/>
          </a:p>
          <a:p>
            <a:r>
              <a:rPr lang="es-CR" sz="1600" b="1" dirty="0"/>
              <a:t>49.11 </a:t>
            </a:r>
            <a:r>
              <a:rPr lang="es-CR" sz="1600" b="1" dirty="0">
                <a:solidFill>
                  <a:srgbClr val="FF0000"/>
                </a:solidFill>
              </a:rPr>
              <a:t>[10]</a:t>
            </a:r>
            <a:r>
              <a:rPr lang="es-CR" sz="1600" b="1" dirty="0"/>
              <a:t>10</a:t>
            </a:r>
            <a:r>
              <a:rPr lang="es-CR" sz="1600" dirty="0"/>
              <a:t>: indica que la mercancía son impresos publicitarios, catálogos comerciales y similares.</a:t>
            </a:r>
          </a:p>
          <a:p>
            <a:endParaRPr lang="es-CR" sz="1600" b="1" dirty="0"/>
          </a:p>
          <a:p>
            <a:r>
              <a:rPr lang="es-CR" sz="1600" b="1" dirty="0"/>
              <a:t>49.11.10 </a:t>
            </a:r>
            <a:r>
              <a:rPr lang="es-CR" sz="1600" b="1" dirty="0">
                <a:solidFill>
                  <a:srgbClr val="FF0000"/>
                </a:solidFill>
              </a:rPr>
              <a:t>[10]</a:t>
            </a:r>
            <a:r>
              <a:rPr lang="es-CR" sz="1600" b="1" dirty="0"/>
              <a:t>:</a:t>
            </a:r>
            <a:r>
              <a:rPr lang="es-CR" sz="1600" b="1" dirty="0">
                <a:solidFill>
                  <a:srgbClr val="FF0000"/>
                </a:solidFill>
              </a:rPr>
              <a:t> </a:t>
            </a:r>
            <a:r>
              <a:rPr lang="es-CR" sz="1600" dirty="0"/>
              <a:t>el segundo 10 indica que son catálogos para usos explicativos de manejo e información de máquinas y medicamentos.</a:t>
            </a:r>
          </a:p>
          <a:p>
            <a:pPr algn="just"/>
            <a:endParaRPr lang="es-CR" sz="1600" dirty="0"/>
          </a:p>
          <a:p>
            <a:pPr algn="just"/>
            <a:endParaRPr lang="es-CR" sz="1600" dirty="0"/>
          </a:p>
        </p:txBody>
      </p:sp>
    </p:spTree>
    <p:extLst>
      <p:ext uri="{BB962C8B-B14F-4D97-AF65-F5344CB8AC3E}">
        <p14:creationId xmlns:p14="http://schemas.microsoft.com/office/powerpoint/2010/main" val="10480916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fontScale="90000"/>
          </a:bodyPr>
          <a:lstStyle/>
          <a:p>
            <a:pPr algn="ctr"/>
            <a:r>
              <a:rPr lang="es-CR" sz="4000" dirty="0"/>
              <a:t>Clasificación arancelaria</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4" name="Rectángulo 3"/>
          <p:cNvSpPr/>
          <p:nvPr/>
        </p:nvSpPr>
        <p:spPr>
          <a:xfrm>
            <a:off x="705889" y="1259373"/>
            <a:ext cx="10663844" cy="3447098"/>
          </a:xfrm>
          <a:prstGeom prst="rect">
            <a:avLst/>
          </a:prstGeom>
        </p:spPr>
        <p:txBody>
          <a:bodyPr wrap="square">
            <a:spAutoFit/>
          </a:bodyPr>
          <a:lstStyle/>
          <a:p>
            <a:pPr algn="just"/>
            <a:r>
              <a:rPr lang="es-CR" sz="2000" b="1" dirty="0"/>
              <a:t>Los seis primeros dígitos son universales, </a:t>
            </a:r>
            <a:r>
              <a:rPr lang="es-CR" sz="2000" dirty="0"/>
              <a:t>es decir que en cualquier parte del mundo en donde se utilice el Sistema Armonizado, el 4911 10 es la misma mercancía que en Costa Rica.</a:t>
            </a:r>
          </a:p>
          <a:p>
            <a:pPr algn="just"/>
            <a:endParaRPr lang="es-CR" sz="2000" dirty="0"/>
          </a:p>
          <a:p>
            <a:pPr algn="just"/>
            <a:r>
              <a:rPr lang="es-CR" sz="2000" dirty="0"/>
              <a:t>Cada inciso arancelario determina </a:t>
            </a:r>
            <a:r>
              <a:rPr lang="es-CR" sz="2000" u="sng" dirty="0"/>
              <a:t>no solamente de qué mercancía se trata</a:t>
            </a:r>
            <a:r>
              <a:rPr lang="es-CR" sz="2000" dirty="0"/>
              <a:t>, sino que también la </a:t>
            </a:r>
            <a:r>
              <a:rPr lang="es-CR" sz="2000" u="sng" dirty="0"/>
              <a:t>asocia a porcentajes de derechos arancelarios e impuestos internos </a:t>
            </a:r>
            <a:r>
              <a:rPr lang="es-CR" sz="2000" dirty="0"/>
              <a:t>(que se recaudan en el nivel aduanero) y que deben aplicarse sobre el valor aduanero de la mercancía.</a:t>
            </a:r>
          </a:p>
          <a:p>
            <a:pPr algn="just"/>
            <a:endParaRPr lang="es-CR" sz="2000" dirty="0"/>
          </a:p>
          <a:p>
            <a:pPr algn="just"/>
            <a:r>
              <a:rPr lang="es-CR" sz="2000" dirty="0"/>
              <a:t>Si el importador tiene motivos para dudar de la clasificación arancelaria de una mercancía, antes, durante o después del sometimiento al régimen elegido, tiene la posibilidad de solicitar un criterio a la autoridad aduanera.</a:t>
            </a:r>
          </a:p>
          <a:p>
            <a:pPr algn="just"/>
            <a:endParaRPr lang="es-CR" sz="2000" dirty="0"/>
          </a:p>
        </p:txBody>
      </p:sp>
    </p:spTree>
    <p:extLst>
      <p:ext uri="{BB962C8B-B14F-4D97-AF65-F5344CB8AC3E}">
        <p14:creationId xmlns:p14="http://schemas.microsoft.com/office/powerpoint/2010/main" val="7517876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2994" name="Rectangle 2"/>
          <p:cNvSpPr>
            <a:spLocks noGrp="1" noChangeArrowheads="1"/>
          </p:cNvSpPr>
          <p:nvPr>
            <p:ph type="title" idx="4294967295"/>
          </p:nvPr>
        </p:nvSpPr>
        <p:spPr>
          <a:xfrm>
            <a:off x="2790825" y="-315913"/>
            <a:ext cx="7416800" cy="850901"/>
          </a:xfrm>
        </p:spPr>
        <p:txBody>
          <a:bodyPr vert="horz" lIns="92075" tIns="46038" rIns="92075" bIns="46038" rtlCol="0" anchor="b">
            <a:normAutofit/>
          </a:bodyPr>
          <a:lstStyle/>
          <a:p>
            <a:pPr eaLnBrk="1" hangingPunct="1">
              <a:defRPr/>
            </a:pPr>
            <a:r>
              <a:rPr lang="es-CR" sz="2800" dirty="0">
                <a:solidFill>
                  <a:srgbClr val="FFC000"/>
                </a:solidFill>
                <a:effectLst>
                  <a:outerShdw blurRad="38100" dist="38100" dir="2700000" algn="tl">
                    <a:srgbClr val="C0C0C0"/>
                  </a:outerShdw>
                </a:effectLst>
                <a:latin typeface="Cambria" pitchFamily="18" charset="0"/>
              </a:rPr>
              <a:t>Clasificación Arancelaria</a:t>
            </a:r>
            <a:endParaRPr lang="en-US" sz="2800" dirty="0">
              <a:solidFill>
                <a:srgbClr val="FFC000"/>
              </a:solidFill>
              <a:effectLst>
                <a:outerShdw blurRad="38100" dist="38100" dir="2700000" algn="tl">
                  <a:srgbClr val="C0C0C0"/>
                </a:outerShdw>
              </a:effectLst>
              <a:latin typeface="Cambria" pitchFamily="18" charset="0"/>
            </a:endParaRPr>
          </a:p>
        </p:txBody>
      </p:sp>
      <p:sp>
        <p:nvSpPr>
          <p:cNvPr id="291844" name="Line 4"/>
          <p:cNvSpPr>
            <a:spLocks noChangeShapeType="1"/>
          </p:cNvSpPr>
          <p:nvPr/>
        </p:nvSpPr>
        <p:spPr bwMode="auto">
          <a:xfrm flipH="1" flipV="1">
            <a:off x="6781800" y="3579813"/>
            <a:ext cx="0" cy="646112"/>
          </a:xfrm>
          <a:prstGeom prst="line">
            <a:avLst/>
          </a:prstGeom>
          <a:noFill/>
          <a:ln w="9525">
            <a:solidFill>
              <a:srgbClr val="000000"/>
            </a:solidFill>
            <a:round/>
            <a:headEnd/>
            <a:tailEnd type="triangle" w="med" len="me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45" name="Line 5"/>
          <p:cNvSpPr>
            <a:spLocks noChangeShapeType="1"/>
          </p:cNvSpPr>
          <p:nvPr/>
        </p:nvSpPr>
        <p:spPr bwMode="auto">
          <a:xfrm flipH="1">
            <a:off x="5413376" y="4225925"/>
            <a:ext cx="1368425"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46" name="Line 6"/>
          <p:cNvSpPr>
            <a:spLocks noChangeShapeType="1"/>
          </p:cNvSpPr>
          <p:nvPr/>
        </p:nvSpPr>
        <p:spPr bwMode="auto">
          <a:xfrm flipH="1" flipV="1">
            <a:off x="7464425" y="3651251"/>
            <a:ext cx="0" cy="968375"/>
          </a:xfrm>
          <a:prstGeom prst="line">
            <a:avLst/>
          </a:prstGeom>
          <a:noFill/>
          <a:ln w="9525">
            <a:solidFill>
              <a:srgbClr val="000000"/>
            </a:solidFill>
            <a:round/>
            <a:headEnd/>
            <a:tailEnd type="triangle" w="med" len="me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47" name="Line 7"/>
          <p:cNvSpPr>
            <a:spLocks noChangeShapeType="1"/>
          </p:cNvSpPr>
          <p:nvPr/>
        </p:nvSpPr>
        <p:spPr bwMode="auto">
          <a:xfrm flipH="1">
            <a:off x="5756275" y="4619625"/>
            <a:ext cx="1708150"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51" name="Text Box 8"/>
          <p:cNvSpPr txBox="1">
            <a:spLocks noChangeArrowheads="1"/>
          </p:cNvSpPr>
          <p:nvPr/>
        </p:nvSpPr>
        <p:spPr bwMode="auto">
          <a:xfrm>
            <a:off x="4217989" y="3978276"/>
            <a:ext cx="1195387" cy="334963"/>
          </a:xfrm>
          <a:prstGeom prst="rect">
            <a:avLst/>
          </a:prstGeom>
          <a:noFill/>
          <a:ln w="9525">
            <a:noFill/>
            <a:miter lim="800000"/>
            <a:headEnd/>
            <a:tailEnd/>
          </a:ln>
        </p:spPr>
        <p:txBody>
          <a:bodyPr lIns="91390" tIns="45695" rIns="91390" bIns="45695"/>
          <a:lstStyle/>
          <a:p>
            <a:pPr>
              <a:lnSpc>
                <a:spcPct val="100000"/>
              </a:lnSpc>
              <a:spcBef>
                <a:spcPct val="0"/>
              </a:spcBef>
            </a:pPr>
            <a:r>
              <a:rPr lang="es-CR" altLang="es-CR">
                <a:latin typeface="Calibri" pitchFamily="34" charset="0"/>
              </a:rPr>
              <a:t>Capítulo</a:t>
            </a:r>
          </a:p>
        </p:txBody>
      </p:sp>
      <p:sp>
        <p:nvSpPr>
          <p:cNvPr id="31752" name="Text Box 9"/>
          <p:cNvSpPr txBox="1">
            <a:spLocks noChangeArrowheads="1"/>
          </p:cNvSpPr>
          <p:nvPr/>
        </p:nvSpPr>
        <p:spPr bwMode="auto">
          <a:xfrm>
            <a:off x="4656139" y="4356101"/>
            <a:ext cx="1195387" cy="322263"/>
          </a:xfrm>
          <a:prstGeom prst="rect">
            <a:avLst/>
          </a:prstGeom>
          <a:noFill/>
          <a:ln w="9525">
            <a:noFill/>
            <a:miter lim="800000"/>
            <a:headEnd/>
            <a:tailEnd/>
          </a:ln>
        </p:spPr>
        <p:txBody>
          <a:bodyPr lIns="91390" tIns="45695" rIns="91390" bIns="45695"/>
          <a:lstStyle/>
          <a:p>
            <a:pPr>
              <a:lnSpc>
                <a:spcPct val="100000"/>
              </a:lnSpc>
              <a:spcBef>
                <a:spcPct val="0"/>
              </a:spcBef>
            </a:pPr>
            <a:r>
              <a:rPr lang="es-CR" altLang="es-CR">
                <a:latin typeface="Calibri" pitchFamily="34" charset="0"/>
              </a:rPr>
              <a:t>Partida</a:t>
            </a:r>
          </a:p>
        </p:txBody>
      </p:sp>
      <p:sp>
        <p:nvSpPr>
          <p:cNvPr id="291850" name="Line 10"/>
          <p:cNvSpPr>
            <a:spLocks noChangeShapeType="1"/>
          </p:cNvSpPr>
          <p:nvPr/>
        </p:nvSpPr>
        <p:spPr bwMode="auto">
          <a:xfrm flipH="1">
            <a:off x="6357938" y="5011738"/>
            <a:ext cx="1708150"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1" name="Line 11"/>
          <p:cNvSpPr>
            <a:spLocks noChangeShapeType="1"/>
          </p:cNvSpPr>
          <p:nvPr/>
        </p:nvSpPr>
        <p:spPr bwMode="auto">
          <a:xfrm>
            <a:off x="6654800" y="3438525"/>
            <a:ext cx="342900"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2" name="Line 12"/>
          <p:cNvSpPr>
            <a:spLocks noChangeShapeType="1"/>
          </p:cNvSpPr>
          <p:nvPr/>
        </p:nvSpPr>
        <p:spPr bwMode="auto">
          <a:xfrm flipH="1" flipV="1">
            <a:off x="8066088" y="3722688"/>
            <a:ext cx="0" cy="1289050"/>
          </a:xfrm>
          <a:prstGeom prst="line">
            <a:avLst/>
          </a:prstGeom>
          <a:noFill/>
          <a:ln w="9525">
            <a:solidFill>
              <a:srgbClr val="000000"/>
            </a:solidFill>
            <a:round/>
            <a:headEnd/>
            <a:tailEnd type="triangle" w="med" len="me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3" name="Line 13"/>
          <p:cNvSpPr>
            <a:spLocks noChangeShapeType="1"/>
          </p:cNvSpPr>
          <p:nvPr/>
        </p:nvSpPr>
        <p:spPr bwMode="auto">
          <a:xfrm flipV="1">
            <a:off x="7280276" y="3440114"/>
            <a:ext cx="384175" cy="7937"/>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4" name="Line 14"/>
          <p:cNvSpPr>
            <a:spLocks noChangeShapeType="1"/>
          </p:cNvSpPr>
          <p:nvPr/>
        </p:nvSpPr>
        <p:spPr bwMode="auto">
          <a:xfrm>
            <a:off x="7924801" y="3438525"/>
            <a:ext cx="341313"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5" name="Line 15"/>
          <p:cNvSpPr>
            <a:spLocks noChangeShapeType="1"/>
          </p:cNvSpPr>
          <p:nvPr/>
        </p:nvSpPr>
        <p:spPr bwMode="auto">
          <a:xfrm>
            <a:off x="8526463" y="3438525"/>
            <a:ext cx="341312"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6" name="Line 16"/>
          <p:cNvSpPr>
            <a:spLocks noChangeShapeType="1"/>
          </p:cNvSpPr>
          <p:nvPr/>
        </p:nvSpPr>
        <p:spPr bwMode="auto">
          <a:xfrm flipH="1" flipV="1">
            <a:off x="8667750" y="3792538"/>
            <a:ext cx="0" cy="1612900"/>
          </a:xfrm>
          <a:prstGeom prst="line">
            <a:avLst/>
          </a:prstGeom>
          <a:noFill/>
          <a:ln w="9525">
            <a:solidFill>
              <a:srgbClr val="000000"/>
            </a:solidFill>
            <a:round/>
            <a:headEnd/>
            <a:tailEnd type="triangle" w="med" len="me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57" name="Line 17"/>
          <p:cNvSpPr>
            <a:spLocks noChangeShapeType="1"/>
          </p:cNvSpPr>
          <p:nvPr/>
        </p:nvSpPr>
        <p:spPr bwMode="auto">
          <a:xfrm flipH="1">
            <a:off x="6959600" y="5405438"/>
            <a:ext cx="1708150"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61" name="Text Box 18"/>
          <p:cNvSpPr txBox="1">
            <a:spLocks noChangeArrowheads="1"/>
          </p:cNvSpPr>
          <p:nvPr/>
        </p:nvSpPr>
        <p:spPr bwMode="auto">
          <a:xfrm>
            <a:off x="5032376" y="4819650"/>
            <a:ext cx="1368425" cy="338138"/>
          </a:xfrm>
          <a:prstGeom prst="rect">
            <a:avLst/>
          </a:prstGeom>
          <a:noFill/>
          <a:ln w="9525">
            <a:noFill/>
            <a:miter lim="800000"/>
            <a:headEnd/>
            <a:tailEnd/>
          </a:ln>
        </p:spPr>
        <p:txBody>
          <a:bodyPr lIns="91390" tIns="45695" rIns="91390" bIns="45695"/>
          <a:lstStyle/>
          <a:p>
            <a:pPr>
              <a:lnSpc>
                <a:spcPct val="100000"/>
              </a:lnSpc>
              <a:spcBef>
                <a:spcPct val="0"/>
              </a:spcBef>
            </a:pPr>
            <a:r>
              <a:rPr lang="es-CR" altLang="es-CR">
                <a:latin typeface="Calibri" pitchFamily="34" charset="0"/>
              </a:rPr>
              <a:t>Subpartida</a:t>
            </a:r>
          </a:p>
        </p:txBody>
      </p:sp>
      <p:sp>
        <p:nvSpPr>
          <p:cNvPr id="31762" name="Text Box 19"/>
          <p:cNvSpPr txBox="1">
            <a:spLocks noChangeArrowheads="1"/>
          </p:cNvSpPr>
          <p:nvPr/>
        </p:nvSpPr>
        <p:spPr bwMode="auto">
          <a:xfrm>
            <a:off x="2738439" y="5243514"/>
            <a:ext cx="4402137" cy="161925"/>
          </a:xfrm>
          <a:prstGeom prst="rect">
            <a:avLst/>
          </a:prstGeom>
          <a:noFill/>
          <a:ln w="9525">
            <a:noFill/>
            <a:miter lim="800000"/>
            <a:headEnd/>
            <a:tailEnd/>
          </a:ln>
        </p:spPr>
        <p:txBody>
          <a:bodyPr lIns="91390" tIns="45695" rIns="91390" bIns="45695"/>
          <a:lstStyle/>
          <a:p>
            <a:pPr>
              <a:lnSpc>
                <a:spcPct val="100000"/>
              </a:lnSpc>
              <a:spcBef>
                <a:spcPct val="0"/>
              </a:spcBef>
            </a:pPr>
            <a:r>
              <a:rPr lang="es-CR" altLang="es-CR">
                <a:latin typeface="Calibri" pitchFamily="34" charset="0"/>
              </a:rPr>
              <a:t>Inciso o fracción centroamericana</a:t>
            </a:r>
          </a:p>
        </p:txBody>
      </p:sp>
      <p:sp>
        <p:nvSpPr>
          <p:cNvPr id="291860" name="AutoShape 20"/>
          <p:cNvSpPr>
            <a:spLocks/>
          </p:cNvSpPr>
          <p:nvPr/>
        </p:nvSpPr>
        <p:spPr bwMode="auto">
          <a:xfrm rot="16200000">
            <a:off x="7369969" y="2212182"/>
            <a:ext cx="319088" cy="1349375"/>
          </a:xfrm>
          <a:prstGeom prst="rightBrace">
            <a:avLst>
              <a:gd name="adj1" fmla="val 33946"/>
              <a:gd name="adj2" fmla="val 50000"/>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64" name="Text Box 21"/>
          <p:cNvSpPr txBox="1">
            <a:spLocks noChangeArrowheads="1"/>
          </p:cNvSpPr>
          <p:nvPr/>
        </p:nvSpPr>
        <p:spPr bwMode="auto">
          <a:xfrm rot="-5400000">
            <a:off x="6773069" y="1543844"/>
            <a:ext cx="1408112" cy="673100"/>
          </a:xfrm>
          <a:prstGeom prst="rect">
            <a:avLst/>
          </a:prstGeom>
          <a:solidFill>
            <a:srgbClr val="BBC4EB"/>
          </a:solidFill>
          <a:ln w="9525">
            <a:noFill/>
            <a:miter lim="800000"/>
            <a:headEnd/>
            <a:tailEnd/>
          </a:ln>
          <a:effectLst>
            <a:outerShdw dist="107763" dir="2700000" algn="ctr" rotWithShape="0">
              <a:srgbClr val="808080">
                <a:alpha val="50000"/>
              </a:srgbClr>
            </a:outerShdw>
          </a:effectLst>
        </p:spPr>
        <p:txBody>
          <a:bodyPr lIns="91390" tIns="45695" rIns="91390" bIns="45695"/>
          <a:lstStyle/>
          <a:p>
            <a:pPr>
              <a:lnSpc>
                <a:spcPct val="100000"/>
              </a:lnSpc>
              <a:spcBef>
                <a:spcPct val="0"/>
              </a:spcBef>
            </a:pPr>
            <a:r>
              <a:rPr lang="es-CR" altLang="es-CR" sz="1600">
                <a:latin typeface="Calibri" pitchFamily="34" charset="0"/>
              </a:rPr>
              <a:t>Nomenclatura internacional</a:t>
            </a:r>
          </a:p>
          <a:p>
            <a:pPr algn="l">
              <a:lnSpc>
                <a:spcPct val="100000"/>
              </a:lnSpc>
              <a:spcBef>
                <a:spcPct val="0"/>
              </a:spcBef>
            </a:pPr>
            <a:endParaRPr lang="es-CR" altLang="es-CR" sz="1600">
              <a:solidFill>
                <a:schemeClr val="bg2"/>
              </a:solidFill>
              <a:latin typeface="Calibri" pitchFamily="34" charset="0"/>
            </a:endParaRPr>
          </a:p>
        </p:txBody>
      </p:sp>
      <p:sp>
        <p:nvSpPr>
          <p:cNvPr id="291862" name="AutoShape 22"/>
          <p:cNvSpPr>
            <a:spLocks/>
          </p:cNvSpPr>
          <p:nvPr/>
        </p:nvSpPr>
        <p:spPr bwMode="auto">
          <a:xfrm rot="16200000">
            <a:off x="8523288" y="2627313"/>
            <a:ext cx="322262" cy="512762"/>
          </a:xfrm>
          <a:prstGeom prst="rightBrace">
            <a:avLst>
              <a:gd name="adj1" fmla="val 12787"/>
              <a:gd name="adj2" fmla="val 50000"/>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66" name="Text Box 23"/>
          <p:cNvSpPr txBox="1">
            <a:spLocks noChangeArrowheads="1"/>
          </p:cNvSpPr>
          <p:nvPr/>
        </p:nvSpPr>
        <p:spPr bwMode="auto">
          <a:xfrm rot="-5400000">
            <a:off x="7928770" y="1701007"/>
            <a:ext cx="1477962" cy="454025"/>
          </a:xfrm>
          <a:prstGeom prst="rect">
            <a:avLst/>
          </a:prstGeom>
          <a:solidFill>
            <a:srgbClr val="BBC4EB"/>
          </a:solidFill>
          <a:ln w="9525">
            <a:noFill/>
            <a:miter lim="800000"/>
            <a:headEnd/>
            <a:tailEnd/>
          </a:ln>
          <a:effectLst>
            <a:outerShdw dist="107763" dir="2700000" algn="ctr" rotWithShape="0">
              <a:srgbClr val="808080">
                <a:alpha val="50000"/>
              </a:srgbClr>
            </a:outerShdw>
          </a:effectLst>
        </p:spPr>
        <p:txBody>
          <a:bodyPr lIns="91390" tIns="45695" rIns="91390" bIns="45695"/>
          <a:lstStyle/>
          <a:p>
            <a:pPr>
              <a:lnSpc>
                <a:spcPct val="100000"/>
              </a:lnSpc>
              <a:spcBef>
                <a:spcPct val="0"/>
              </a:spcBef>
            </a:pPr>
            <a:r>
              <a:rPr lang="es-CR" altLang="es-CR" sz="1600">
                <a:latin typeface="Calibri" pitchFamily="34" charset="0"/>
              </a:rPr>
              <a:t>Arancel CA</a:t>
            </a:r>
            <a:endParaRPr lang="es-CR" altLang="es-CR" sz="1600">
              <a:solidFill>
                <a:schemeClr val="bg2"/>
              </a:solidFill>
              <a:latin typeface="Calibri" pitchFamily="34" charset="0"/>
            </a:endParaRPr>
          </a:p>
        </p:txBody>
      </p:sp>
      <p:sp>
        <p:nvSpPr>
          <p:cNvPr id="31767" name="Text Box 24"/>
          <p:cNvSpPr txBox="1">
            <a:spLocks noChangeArrowheads="1"/>
          </p:cNvSpPr>
          <p:nvPr/>
        </p:nvSpPr>
        <p:spPr bwMode="auto">
          <a:xfrm>
            <a:off x="6600826" y="3068639"/>
            <a:ext cx="684213" cy="369281"/>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a:latin typeface="Calibri" pitchFamily="34" charset="0"/>
              </a:rPr>
              <a:t>04</a:t>
            </a:r>
            <a:endParaRPr lang="en-US" altLang="es-CR">
              <a:latin typeface="Calibri" pitchFamily="34" charset="0"/>
            </a:endParaRPr>
          </a:p>
        </p:txBody>
      </p:sp>
      <p:sp>
        <p:nvSpPr>
          <p:cNvPr id="31768" name="Text Box 25"/>
          <p:cNvSpPr txBox="1">
            <a:spLocks noChangeArrowheads="1"/>
          </p:cNvSpPr>
          <p:nvPr/>
        </p:nvSpPr>
        <p:spPr bwMode="auto">
          <a:xfrm>
            <a:off x="7248526" y="3068639"/>
            <a:ext cx="612775" cy="369281"/>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a:latin typeface="Calibri" pitchFamily="34" charset="0"/>
              </a:rPr>
              <a:t>01</a:t>
            </a:r>
            <a:endParaRPr lang="en-US" altLang="es-CR">
              <a:latin typeface="Calibri" pitchFamily="34" charset="0"/>
            </a:endParaRPr>
          </a:p>
        </p:txBody>
      </p:sp>
      <p:sp>
        <p:nvSpPr>
          <p:cNvPr id="31769" name="Text Box 26"/>
          <p:cNvSpPr txBox="1">
            <a:spLocks noChangeArrowheads="1"/>
          </p:cNvSpPr>
          <p:nvPr/>
        </p:nvSpPr>
        <p:spPr bwMode="auto">
          <a:xfrm>
            <a:off x="7824788" y="3068639"/>
            <a:ext cx="685800" cy="369281"/>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a:latin typeface="Calibri" pitchFamily="34" charset="0"/>
              </a:rPr>
              <a:t>20</a:t>
            </a:r>
            <a:endParaRPr lang="en-US" altLang="es-CR">
              <a:latin typeface="Calibri" pitchFamily="34" charset="0"/>
            </a:endParaRPr>
          </a:p>
        </p:txBody>
      </p:sp>
      <p:sp>
        <p:nvSpPr>
          <p:cNvPr id="31770" name="Text Box 27"/>
          <p:cNvSpPr txBox="1">
            <a:spLocks noChangeArrowheads="1"/>
          </p:cNvSpPr>
          <p:nvPr/>
        </p:nvSpPr>
        <p:spPr bwMode="auto">
          <a:xfrm>
            <a:off x="8472489" y="3068639"/>
            <a:ext cx="612775" cy="369281"/>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a:latin typeface="Calibri" pitchFamily="34" charset="0"/>
              </a:rPr>
              <a:t>00</a:t>
            </a:r>
            <a:endParaRPr lang="en-US" altLang="es-CR">
              <a:latin typeface="Calibri" pitchFamily="34" charset="0"/>
            </a:endParaRPr>
          </a:p>
        </p:txBody>
      </p:sp>
      <p:sp>
        <p:nvSpPr>
          <p:cNvPr id="31771" name="Text Box 28"/>
          <p:cNvSpPr txBox="1">
            <a:spLocks noChangeArrowheads="1"/>
          </p:cNvSpPr>
          <p:nvPr/>
        </p:nvSpPr>
        <p:spPr bwMode="auto">
          <a:xfrm>
            <a:off x="9264651" y="3068639"/>
            <a:ext cx="677863" cy="369281"/>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a:latin typeface="Calibri" pitchFamily="34" charset="0"/>
              </a:rPr>
              <a:t>90</a:t>
            </a:r>
            <a:endParaRPr lang="en-US" altLang="es-CR">
              <a:latin typeface="Calibri" pitchFamily="34" charset="0"/>
            </a:endParaRPr>
          </a:p>
        </p:txBody>
      </p:sp>
      <p:sp>
        <p:nvSpPr>
          <p:cNvPr id="291869" name="Line 29"/>
          <p:cNvSpPr>
            <a:spLocks noChangeShapeType="1"/>
          </p:cNvSpPr>
          <p:nvPr/>
        </p:nvSpPr>
        <p:spPr bwMode="auto">
          <a:xfrm flipH="1">
            <a:off x="7385051" y="5824538"/>
            <a:ext cx="2085975"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70" name="Line 30"/>
          <p:cNvSpPr>
            <a:spLocks noChangeShapeType="1"/>
          </p:cNvSpPr>
          <p:nvPr/>
        </p:nvSpPr>
        <p:spPr bwMode="auto">
          <a:xfrm flipH="1" flipV="1">
            <a:off x="9471025" y="3844926"/>
            <a:ext cx="0" cy="1947863"/>
          </a:xfrm>
          <a:prstGeom prst="line">
            <a:avLst/>
          </a:prstGeom>
          <a:noFill/>
          <a:ln w="9525">
            <a:solidFill>
              <a:srgbClr val="000000"/>
            </a:solidFill>
            <a:round/>
            <a:headEnd/>
            <a:tailEnd type="triangle" w="med" len="me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74" name="Text Box 31"/>
          <p:cNvSpPr txBox="1">
            <a:spLocks noChangeArrowheads="1"/>
          </p:cNvSpPr>
          <p:nvPr/>
        </p:nvSpPr>
        <p:spPr bwMode="auto">
          <a:xfrm>
            <a:off x="4033839" y="5645150"/>
            <a:ext cx="3246437" cy="323850"/>
          </a:xfrm>
          <a:prstGeom prst="rect">
            <a:avLst/>
          </a:prstGeom>
          <a:noFill/>
          <a:ln w="9525">
            <a:noFill/>
            <a:miter lim="800000"/>
            <a:headEnd/>
            <a:tailEnd/>
          </a:ln>
        </p:spPr>
        <p:txBody>
          <a:bodyPr lIns="91390" tIns="45695" rIns="91390" bIns="45695"/>
          <a:lstStyle/>
          <a:p>
            <a:pPr>
              <a:lnSpc>
                <a:spcPct val="100000"/>
              </a:lnSpc>
              <a:spcBef>
                <a:spcPct val="0"/>
              </a:spcBef>
            </a:pPr>
            <a:r>
              <a:rPr lang="es-CR" altLang="es-CR">
                <a:latin typeface="Calibri" pitchFamily="34" charset="0"/>
              </a:rPr>
              <a:t>Inciso o fracción nacional</a:t>
            </a:r>
          </a:p>
        </p:txBody>
      </p:sp>
      <p:sp>
        <p:nvSpPr>
          <p:cNvPr id="291872" name="Line 32"/>
          <p:cNvSpPr>
            <a:spLocks noChangeShapeType="1"/>
          </p:cNvSpPr>
          <p:nvPr/>
        </p:nvSpPr>
        <p:spPr bwMode="auto">
          <a:xfrm>
            <a:off x="9385301" y="3448050"/>
            <a:ext cx="341313" cy="0"/>
          </a:xfrm>
          <a:prstGeom prst="line">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291873" name="AutoShape 33"/>
          <p:cNvSpPr>
            <a:spLocks/>
          </p:cNvSpPr>
          <p:nvPr/>
        </p:nvSpPr>
        <p:spPr bwMode="auto">
          <a:xfrm rot="16200000">
            <a:off x="9405938" y="2630488"/>
            <a:ext cx="322262" cy="512762"/>
          </a:xfrm>
          <a:prstGeom prst="rightBrace">
            <a:avLst>
              <a:gd name="adj1" fmla="val 12787"/>
              <a:gd name="adj2" fmla="val 50000"/>
            </a:avLst>
          </a:prstGeom>
          <a:noFill/>
          <a:ln w="9525">
            <a:solidFill>
              <a:srgbClr val="000000"/>
            </a:solidFill>
            <a:round/>
            <a:headEnd/>
            <a:tailEnd/>
          </a:ln>
          <a:effectLst>
            <a:outerShdw dist="107763" dir="2700000" algn="ctr" rotWithShape="0">
              <a:srgbClr val="808080">
                <a:alpha val="50000"/>
              </a:srgbClr>
            </a:outerShdw>
          </a:effectLst>
        </p:spPr>
        <p:txBody>
          <a:bodyPr/>
          <a:lstStyle/>
          <a:p>
            <a:pPr algn="l">
              <a:lnSpc>
                <a:spcPct val="100000"/>
              </a:lnSpc>
              <a:spcBef>
                <a:spcPct val="0"/>
              </a:spcBef>
              <a:defRPr/>
            </a:pPr>
            <a:endParaRPr lang="es-ES_tradnl">
              <a:latin typeface="Times New Roman" pitchFamily="18" charset="0"/>
            </a:endParaRPr>
          </a:p>
        </p:txBody>
      </p:sp>
      <p:sp>
        <p:nvSpPr>
          <p:cNvPr id="31777" name="Text Box 34"/>
          <p:cNvSpPr txBox="1">
            <a:spLocks noChangeArrowheads="1"/>
          </p:cNvSpPr>
          <p:nvPr/>
        </p:nvSpPr>
        <p:spPr bwMode="auto">
          <a:xfrm rot="-5400000">
            <a:off x="8908257" y="1586707"/>
            <a:ext cx="1479550" cy="674687"/>
          </a:xfrm>
          <a:prstGeom prst="rect">
            <a:avLst/>
          </a:prstGeom>
          <a:solidFill>
            <a:srgbClr val="BBC4EB"/>
          </a:solidFill>
          <a:ln w="9525">
            <a:noFill/>
            <a:miter lim="800000"/>
            <a:headEnd/>
            <a:tailEnd/>
          </a:ln>
          <a:effectLst>
            <a:outerShdw dist="107763" dir="2700000" algn="ctr" rotWithShape="0">
              <a:srgbClr val="808080">
                <a:alpha val="50000"/>
              </a:srgbClr>
            </a:outerShdw>
          </a:effectLst>
        </p:spPr>
        <p:txBody>
          <a:bodyPr lIns="91390" tIns="45695" rIns="91390" bIns="45695"/>
          <a:lstStyle/>
          <a:p>
            <a:pPr>
              <a:lnSpc>
                <a:spcPct val="100000"/>
              </a:lnSpc>
              <a:spcBef>
                <a:spcPct val="0"/>
              </a:spcBef>
            </a:pPr>
            <a:r>
              <a:rPr lang="es-CR" altLang="es-CR" sz="1600">
                <a:latin typeface="Calibri" pitchFamily="34" charset="0"/>
              </a:rPr>
              <a:t>Impuestos Internos</a:t>
            </a:r>
          </a:p>
          <a:p>
            <a:pPr algn="l">
              <a:lnSpc>
                <a:spcPct val="100000"/>
              </a:lnSpc>
              <a:spcBef>
                <a:spcPct val="0"/>
              </a:spcBef>
            </a:pPr>
            <a:endParaRPr lang="es-CR" altLang="es-CR" sz="1600">
              <a:solidFill>
                <a:schemeClr val="bg2"/>
              </a:solidFill>
              <a:latin typeface="Calibri" pitchFamily="34" charset="0"/>
            </a:endParaRPr>
          </a:p>
        </p:txBody>
      </p:sp>
      <p:sp>
        <p:nvSpPr>
          <p:cNvPr id="31778" name="Text Box 35"/>
          <p:cNvSpPr txBox="1">
            <a:spLocks noChangeArrowheads="1"/>
          </p:cNvSpPr>
          <p:nvPr/>
        </p:nvSpPr>
        <p:spPr bwMode="auto">
          <a:xfrm>
            <a:off x="2382838" y="6011863"/>
            <a:ext cx="7429500" cy="584200"/>
          </a:xfrm>
          <a:prstGeom prst="rect">
            <a:avLst/>
          </a:prstGeom>
          <a:noFill/>
          <a:ln w="9525">
            <a:noFill/>
            <a:miter lim="800000"/>
            <a:headEnd/>
            <a:tailEnd/>
          </a:ln>
        </p:spPr>
        <p:txBody>
          <a:bodyPr lIns="91390" tIns="45695" rIns="91390" bIns="45695">
            <a:spAutoFit/>
          </a:bodyPr>
          <a:lstStyle/>
          <a:p>
            <a:pPr algn="l">
              <a:lnSpc>
                <a:spcPct val="100000"/>
              </a:lnSpc>
              <a:spcBef>
                <a:spcPct val="50000"/>
              </a:spcBef>
            </a:pPr>
            <a:r>
              <a:rPr lang="es-CR" altLang="es-CR" sz="1600" b="1">
                <a:solidFill>
                  <a:srgbClr val="1C1C1C"/>
                </a:solidFill>
                <a:latin typeface="Calibri" pitchFamily="34" charset="0"/>
              </a:rPr>
              <a:t>Descripción: </a:t>
            </a:r>
            <a:r>
              <a:rPr lang="es-CR" altLang="es-CR" sz="1600">
                <a:solidFill>
                  <a:srgbClr val="1C1C1C"/>
                </a:solidFill>
                <a:latin typeface="Calibri" pitchFamily="34" charset="0"/>
              </a:rPr>
              <a:t>Leche con un contenido de materias grasas superior al 1% pero inferior al 6% en peso.</a:t>
            </a:r>
            <a:endParaRPr lang="en-US" altLang="es-CR" sz="1600">
              <a:solidFill>
                <a:srgbClr val="1C1C1C"/>
              </a:solidFill>
              <a:latin typeface="Calibri" pitchFamily="34" charset="0"/>
            </a:endParaRPr>
          </a:p>
        </p:txBody>
      </p:sp>
      <p:pic>
        <p:nvPicPr>
          <p:cNvPr id="31779" name="Picture 38" descr="http://m24digital.com/wp-content/uploads/2010/12/leche-y-derivados.jpg"/>
          <p:cNvPicPr>
            <a:picLocks noChangeAspect="1" noChangeArrowheads="1"/>
          </p:cNvPicPr>
          <p:nvPr/>
        </p:nvPicPr>
        <p:blipFill>
          <a:blip r:embed="rId3" cstate="print">
            <a:clrChange>
              <a:clrFrom>
                <a:srgbClr val="FEFEFE"/>
              </a:clrFrom>
              <a:clrTo>
                <a:srgbClr val="FEFEFE">
                  <a:alpha val="0"/>
                </a:srgbClr>
              </a:clrTo>
            </a:clrChange>
          </a:blip>
          <a:srcRect/>
          <a:stretch>
            <a:fillRect/>
          </a:stretch>
        </p:blipFill>
        <p:spPr bwMode="auto">
          <a:xfrm>
            <a:off x="2128838" y="1260475"/>
            <a:ext cx="3810000" cy="2743200"/>
          </a:xfrm>
          <a:prstGeom prst="rect">
            <a:avLst/>
          </a:prstGeom>
          <a:noFill/>
          <a:ln w="9525">
            <a:noFill/>
            <a:miter lim="800000"/>
            <a:headEnd/>
            <a:tailEnd/>
          </a:ln>
        </p:spPr>
      </p:pic>
    </p:spTree>
    <p:extLst>
      <p:ext uri="{BB962C8B-B14F-4D97-AF65-F5344CB8AC3E}">
        <p14:creationId xmlns:p14="http://schemas.microsoft.com/office/powerpoint/2010/main" val="1696967121"/>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9"/>
            <a:ext cx="10515600" cy="731564"/>
          </a:xfrm>
        </p:spPr>
        <p:txBody>
          <a:bodyPr>
            <a:normAutofit/>
          </a:bodyPr>
          <a:lstStyle/>
          <a:p>
            <a:pPr algn="ctr"/>
            <a:r>
              <a:rPr lang="es-CR" sz="4000" dirty="0">
                <a:effectLst>
                  <a:outerShdw blurRad="38100" dist="38100" dir="2700000" algn="tl">
                    <a:srgbClr val="C0C0C0"/>
                  </a:outerShdw>
                </a:effectLst>
                <a:latin typeface="Cambria" pitchFamily="18" charset="0"/>
              </a:rPr>
              <a:t>Despacho Aduanero de Mercancías</a:t>
            </a:r>
            <a:endParaRPr lang="es-CR" sz="4000" dirty="0"/>
          </a:p>
        </p:txBody>
      </p:sp>
      <p:pic>
        <p:nvPicPr>
          <p:cNvPr id="6" name="10 Imagen" descr="Costa Rica1.gif"/>
          <p:cNvPicPr>
            <a:picLocks noChangeAspect="1"/>
          </p:cNvPicPr>
          <p:nvPr/>
        </p:nvPicPr>
        <p:blipFill>
          <a:blip r:embed="rId2" cstate="print">
            <a:clrChange>
              <a:clrFrom>
                <a:srgbClr val="FFFFFF"/>
              </a:clrFrom>
              <a:clrTo>
                <a:srgbClr val="FFFFFF">
                  <a:alpha val="0"/>
                </a:srgbClr>
              </a:clrTo>
            </a:clrChange>
            <a:duotone>
              <a:prstClr val="black"/>
              <a:schemeClr val="accent4">
                <a:tint val="45000"/>
                <a:satMod val="400000"/>
              </a:schemeClr>
            </a:duotone>
          </a:blip>
          <a:stretch>
            <a:fillRect/>
          </a:stretch>
        </p:blipFill>
        <p:spPr>
          <a:xfrm>
            <a:off x="4806181" y="2067468"/>
            <a:ext cx="3174699" cy="2945147"/>
          </a:xfrm>
          <a:prstGeom prst="rect">
            <a:avLst/>
          </a:prstGeom>
        </p:spPr>
      </p:pic>
      <p:pic>
        <p:nvPicPr>
          <p:cNvPr id="7" name="18 Imagen" descr="comprador independiente.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2135188" y="1268413"/>
            <a:ext cx="1738312" cy="1498600"/>
          </a:xfrm>
          <a:prstGeom prst="rect">
            <a:avLst/>
          </a:prstGeom>
          <a:noFill/>
          <a:ln w="9525">
            <a:noFill/>
            <a:miter lim="800000"/>
            <a:headEnd/>
            <a:tailEnd/>
          </a:ln>
        </p:spPr>
      </p:pic>
      <p:pic>
        <p:nvPicPr>
          <p:cNvPr id="8" name="Picture 143" descr="ANd9GcSHF5l3NqXmaWHW4Jull5Yu1Xsb2WUs37Z2Vm4MW47ICmKhkRC3mQ"/>
          <p:cNvPicPr>
            <a:picLocks noChangeAspect="1" noChangeArrowheads="1"/>
          </p:cNvPicPr>
          <p:nvPr/>
        </p:nvPicPr>
        <p:blipFill>
          <a:blip r:embed="rId4" cstate="print"/>
          <a:srcRect/>
          <a:stretch>
            <a:fillRect/>
          </a:stretch>
        </p:blipFill>
        <p:spPr bwMode="auto">
          <a:xfrm>
            <a:off x="1992314" y="4076701"/>
            <a:ext cx="1830387" cy="1743075"/>
          </a:xfrm>
          <a:prstGeom prst="rect">
            <a:avLst/>
          </a:prstGeom>
          <a:noFill/>
          <a:ln w="9525">
            <a:noFill/>
            <a:miter lim="800000"/>
            <a:headEnd/>
            <a:tailEnd/>
          </a:ln>
        </p:spPr>
      </p:pic>
      <p:pic>
        <p:nvPicPr>
          <p:cNvPr id="9" name="8 Marcador de contenido" descr="vinculacion negocios.jpg"/>
          <p:cNvPicPr>
            <a:picLocks noChangeAspect="1"/>
          </p:cNvPicPr>
          <p:nvPr/>
        </p:nvPicPr>
        <p:blipFill>
          <a:blip r:embed="rId5" cstate="print">
            <a:clrChange>
              <a:clrFrom>
                <a:srgbClr val="FFFFFF"/>
              </a:clrFrom>
              <a:clrTo>
                <a:srgbClr val="FFFFFF">
                  <a:alpha val="0"/>
                </a:srgbClr>
              </a:clrTo>
            </a:clrChange>
          </a:blip>
          <a:srcRect/>
          <a:stretch>
            <a:fillRect/>
          </a:stretch>
        </p:blipFill>
        <p:spPr bwMode="auto">
          <a:xfrm>
            <a:off x="8401050" y="1125539"/>
            <a:ext cx="1714500" cy="1285875"/>
          </a:xfrm>
          <a:prstGeom prst="rect">
            <a:avLst/>
          </a:prstGeom>
          <a:noFill/>
          <a:ln w="9525">
            <a:noFill/>
            <a:miter lim="800000"/>
            <a:headEnd/>
            <a:tailEnd/>
          </a:ln>
        </p:spPr>
      </p:pic>
      <p:pic>
        <p:nvPicPr>
          <p:cNvPr id="10" name="8 Marcador de contenido" descr="prohibicion gesto.jpg"/>
          <p:cNvPicPr>
            <a:picLocks noChangeAspect="1"/>
          </p:cNvPicPr>
          <p:nvPr/>
        </p:nvPicPr>
        <p:blipFill>
          <a:blip r:embed="rId6" cstate="print">
            <a:clrChange>
              <a:clrFrom>
                <a:srgbClr val="FFFFFF"/>
              </a:clrFrom>
              <a:clrTo>
                <a:srgbClr val="FFFFFF">
                  <a:alpha val="0"/>
                </a:srgbClr>
              </a:clrTo>
            </a:clrChange>
          </a:blip>
          <a:srcRect/>
          <a:stretch>
            <a:fillRect/>
          </a:stretch>
        </p:blipFill>
        <p:spPr bwMode="auto">
          <a:xfrm>
            <a:off x="9048750" y="4437063"/>
            <a:ext cx="1136650" cy="1293812"/>
          </a:xfrm>
          <a:prstGeom prst="rect">
            <a:avLst/>
          </a:prstGeom>
          <a:noFill/>
          <a:ln w="9525">
            <a:noFill/>
            <a:miter lim="800000"/>
            <a:headEnd/>
            <a:tailEnd/>
          </a:ln>
        </p:spPr>
      </p:pic>
      <p:sp>
        <p:nvSpPr>
          <p:cNvPr id="11" name="Rectangle 145"/>
          <p:cNvSpPr>
            <a:spLocks noChangeArrowheads="1"/>
          </p:cNvSpPr>
          <p:nvPr/>
        </p:nvSpPr>
        <p:spPr bwMode="auto">
          <a:xfrm>
            <a:off x="4079876" y="4076701"/>
            <a:ext cx="2435225" cy="646331"/>
          </a:xfrm>
          <a:prstGeom prst="rect">
            <a:avLst/>
          </a:prstGeom>
          <a:noFill/>
          <a:ln w="12700" cap="sq">
            <a:noFill/>
            <a:miter lim="800000"/>
            <a:headEnd type="none" w="sm" len="sm"/>
            <a:tailEnd type="none" w="sm" len="sm"/>
          </a:ln>
        </p:spPr>
        <p:txBody>
          <a:bodyPr>
            <a:spAutoFit/>
          </a:bodyPr>
          <a:lstStyle/>
          <a:p>
            <a:pPr>
              <a:lnSpc>
                <a:spcPct val="100000"/>
              </a:lnSpc>
              <a:spcBef>
                <a:spcPct val="0"/>
              </a:spcBef>
            </a:pPr>
            <a:r>
              <a:rPr lang="es-CR" altLang="es-CR" b="1" dirty="0">
                <a:solidFill>
                  <a:srgbClr val="1C1C1C"/>
                </a:solidFill>
                <a:latin typeface="Calibri" pitchFamily="34" charset="0"/>
              </a:rPr>
              <a:t>Etapa posterior al despacho</a:t>
            </a:r>
          </a:p>
        </p:txBody>
      </p:sp>
      <p:sp>
        <p:nvSpPr>
          <p:cNvPr id="12" name="Rectangle 144"/>
          <p:cNvSpPr>
            <a:spLocks noChangeArrowheads="1"/>
          </p:cNvSpPr>
          <p:nvPr/>
        </p:nvSpPr>
        <p:spPr bwMode="auto">
          <a:xfrm>
            <a:off x="7967664" y="3141664"/>
            <a:ext cx="2160587" cy="701675"/>
          </a:xfrm>
          <a:prstGeom prst="rect">
            <a:avLst/>
          </a:prstGeom>
          <a:noFill/>
          <a:ln w="12700" cap="sq">
            <a:noFill/>
            <a:miter lim="800000"/>
            <a:headEnd type="none" w="sm" len="sm"/>
            <a:tailEnd type="none" w="sm" len="sm"/>
          </a:ln>
        </p:spPr>
        <p:txBody>
          <a:bodyPr>
            <a:spAutoFit/>
          </a:bodyPr>
          <a:lstStyle/>
          <a:p>
            <a:pPr>
              <a:lnSpc>
                <a:spcPct val="100000"/>
              </a:lnSpc>
              <a:spcBef>
                <a:spcPct val="0"/>
              </a:spcBef>
            </a:pPr>
            <a:r>
              <a:rPr lang="es-CR" altLang="es-CR" sz="2000" b="1" dirty="0">
                <a:solidFill>
                  <a:srgbClr val="1C1C1C"/>
                </a:solidFill>
                <a:latin typeface="Calibri" pitchFamily="34" charset="0"/>
              </a:rPr>
              <a:t>Despacho aduanero</a:t>
            </a:r>
          </a:p>
        </p:txBody>
      </p:sp>
      <p:sp>
        <p:nvSpPr>
          <p:cNvPr id="13" name="Rectangle 145"/>
          <p:cNvSpPr>
            <a:spLocks noChangeArrowheads="1"/>
          </p:cNvSpPr>
          <p:nvPr/>
        </p:nvSpPr>
        <p:spPr bwMode="auto">
          <a:xfrm>
            <a:off x="4943476" y="1111945"/>
            <a:ext cx="2435225" cy="646331"/>
          </a:xfrm>
          <a:prstGeom prst="rect">
            <a:avLst/>
          </a:prstGeom>
          <a:noFill/>
          <a:ln w="12700" cap="sq">
            <a:noFill/>
            <a:miter lim="800000"/>
            <a:headEnd type="none" w="sm" len="sm"/>
            <a:tailEnd type="none" w="sm" len="sm"/>
          </a:ln>
        </p:spPr>
        <p:txBody>
          <a:bodyPr>
            <a:spAutoFit/>
          </a:bodyPr>
          <a:lstStyle/>
          <a:p>
            <a:pPr>
              <a:lnSpc>
                <a:spcPct val="100000"/>
              </a:lnSpc>
              <a:spcBef>
                <a:spcPct val="0"/>
              </a:spcBef>
            </a:pPr>
            <a:r>
              <a:rPr lang="es-CR" altLang="es-CR" b="1" dirty="0">
                <a:solidFill>
                  <a:srgbClr val="1C1C1C"/>
                </a:solidFill>
                <a:latin typeface="Calibri" pitchFamily="34" charset="0"/>
              </a:rPr>
              <a:t>Etapa previa al despacho</a:t>
            </a:r>
          </a:p>
        </p:txBody>
      </p:sp>
    </p:spTree>
    <p:extLst>
      <p:ext uri="{BB962C8B-B14F-4D97-AF65-F5344CB8AC3E}">
        <p14:creationId xmlns:p14="http://schemas.microsoft.com/office/powerpoint/2010/main" val="38444025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fontScale="90000"/>
          </a:bodyPr>
          <a:lstStyle/>
          <a:p>
            <a:pPr algn="ctr"/>
            <a:r>
              <a:rPr lang="es-CR" sz="4000" dirty="0"/>
              <a:t>Clasificación arancelaria</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4" name="Rectángulo 3"/>
          <p:cNvSpPr/>
          <p:nvPr/>
        </p:nvSpPr>
        <p:spPr>
          <a:xfrm>
            <a:off x="705889" y="1259373"/>
            <a:ext cx="10663844" cy="4093428"/>
          </a:xfrm>
          <a:prstGeom prst="rect">
            <a:avLst/>
          </a:prstGeom>
        </p:spPr>
        <p:txBody>
          <a:bodyPr wrap="square">
            <a:spAutoFit/>
          </a:bodyPr>
          <a:lstStyle/>
          <a:p>
            <a:pPr marL="342900" indent="-342900"/>
            <a:r>
              <a:rPr lang="es-ES" altLang="es-CR" sz="2000" i="1" dirty="0">
                <a:latin typeface="Calibri" pitchFamily="34" charset="0"/>
              </a:rPr>
              <a:t>“	La eficacia de una nomenclatura radica en el hecho de que una mercancía solo puede clasificarse en un único código arancelario” (</a:t>
            </a:r>
            <a:r>
              <a:rPr lang="es-ES" altLang="es-CR" sz="2000" i="1" dirty="0" err="1">
                <a:latin typeface="Calibri" pitchFamily="34" charset="0"/>
              </a:rPr>
              <a:t>Bernaldo</a:t>
            </a:r>
            <a:r>
              <a:rPr lang="es-ES" altLang="es-CR" sz="2000" i="1" dirty="0">
                <a:latin typeface="Calibri" pitchFamily="34" charset="0"/>
              </a:rPr>
              <a:t> Páez, Enrique; 2007). </a:t>
            </a:r>
          </a:p>
          <a:p>
            <a:pPr marL="342900" indent="-342900"/>
            <a:endParaRPr lang="es-ES" altLang="es-CR" sz="2000" i="1" dirty="0">
              <a:latin typeface="Calibri" pitchFamily="34" charset="0"/>
            </a:endParaRPr>
          </a:p>
          <a:p>
            <a:pPr marL="342900" indent="-342900" algn="just">
              <a:buFontTx/>
              <a:buAutoNum type="arabicPeriod"/>
            </a:pPr>
            <a:r>
              <a:rPr lang="es-CR" altLang="es-CR" sz="2000" b="1" i="1" dirty="0">
                <a:latin typeface="Calibri" pitchFamily="34" charset="0"/>
              </a:rPr>
              <a:t>Razones Estadísticas:  </a:t>
            </a:r>
            <a:r>
              <a:rPr lang="es-CR" altLang="es-CR" sz="2000" i="1" dirty="0">
                <a:latin typeface="Calibri" pitchFamily="34" charset="0"/>
              </a:rPr>
              <a:t> para mantener de forma precisa las estadísticas del comercio exterior de mercancías para el análisis y la toma de políticas y decisiones gerenciales.</a:t>
            </a:r>
          </a:p>
          <a:p>
            <a:pPr marL="342900" indent="-342900" algn="just">
              <a:buFontTx/>
              <a:buAutoNum type="arabicPeriod"/>
            </a:pPr>
            <a:r>
              <a:rPr lang="es-CR" altLang="es-CR" sz="2000" b="1" i="1" dirty="0">
                <a:latin typeface="Calibri" pitchFamily="34" charset="0"/>
              </a:rPr>
              <a:t>Por razones de Política Fiscal:  </a:t>
            </a:r>
            <a:r>
              <a:rPr lang="es-CR" altLang="es-CR" sz="2000" i="1" dirty="0">
                <a:latin typeface="Calibri" pitchFamily="34" charset="0"/>
              </a:rPr>
              <a:t>a.	Imposición y determinación de tributos (aranceles e impuestos nacionales) b. Gestión fiscal</a:t>
            </a:r>
          </a:p>
          <a:p>
            <a:pPr marL="342900" indent="-342900" algn="just">
              <a:buFontTx/>
              <a:buAutoNum type="arabicPeriod"/>
            </a:pPr>
            <a:r>
              <a:rPr lang="es-CR" altLang="es-CR" sz="2000" b="1" i="1" dirty="0">
                <a:latin typeface="Calibri" pitchFamily="34" charset="0"/>
              </a:rPr>
              <a:t>Por razones de Política Arancelaria.  </a:t>
            </a:r>
            <a:r>
              <a:rPr lang="es-CR" altLang="es-CR" sz="2000" i="1" dirty="0">
                <a:latin typeface="Calibri" pitchFamily="34" charset="0"/>
              </a:rPr>
              <a:t>Análisis del comercio exterior</a:t>
            </a:r>
            <a:r>
              <a:rPr lang="es-CR" altLang="es-CR" sz="2000" b="1" i="1" dirty="0">
                <a:latin typeface="Calibri" pitchFamily="34" charset="0"/>
              </a:rPr>
              <a:t>.  </a:t>
            </a:r>
            <a:r>
              <a:rPr lang="es-CR" altLang="es-CR" sz="2000" i="1" dirty="0">
                <a:latin typeface="Calibri" pitchFamily="34" charset="0"/>
              </a:rPr>
              <a:t>Fijación y modificación de aranceles aduaneros para la protección de la producción nacional.</a:t>
            </a:r>
          </a:p>
          <a:p>
            <a:pPr marL="342900" indent="-342900" algn="just">
              <a:buFontTx/>
              <a:buAutoNum type="arabicPeriod"/>
            </a:pPr>
            <a:r>
              <a:rPr lang="es-CR" altLang="es-CR" sz="2000" b="1" i="1" dirty="0">
                <a:latin typeface="Calibri" pitchFamily="34" charset="0"/>
              </a:rPr>
              <a:t>Gestión administrativa:  </a:t>
            </a:r>
            <a:r>
              <a:rPr lang="es-CR" altLang="es-CR" sz="2000" i="1" dirty="0">
                <a:latin typeface="Calibri" pitchFamily="34" charset="0"/>
              </a:rPr>
              <a:t>Por razones de adecuada administración aduanera y de comercio exterior, por ejemplo, para aplicar correctamente los compromisos de liberalización y administración del comercio exterior.</a:t>
            </a:r>
          </a:p>
          <a:p>
            <a:pPr algn="just"/>
            <a:endParaRPr lang="es-CR" sz="2000" dirty="0"/>
          </a:p>
        </p:txBody>
      </p:sp>
    </p:spTree>
    <p:extLst>
      <p:ext uri="{BB962C8B-B14F-4D97-AF65-F5344CB8AC3E}">
        <p14:creationId xmlns:p14="http://schemas.microsoft.com/office/powerpoint/2010/main" val="2078566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366133"/>
            <a:ext cx="10515600" cy="1325563"/>
          </a:xfrm>
        </p:spPr>
        <p:txBody>
          <a:bodyPr>
            <a:normAutofit fontScale="90000"/>
          </a:bodyPr>
          <a:lstStyle/>
          <a:p>
            <a:pPr algn="ctr"/>
            <a:r>
              <a:rPr lang="es-CR" sz="4000" dirty="0"/>
              <a:t>Importancia Clasificación arancelaria</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4" name="Rectángulo 3"/>
          <p:cNvSpPr/>
          <p:nvPr/>
        </p:nvSpPr>
        <p:spPr>
          <a:xfrm>
            <a:off x="1079962" y="1710503"/>
            <a:ext cx="4090555" cy="2862322"/>
          </a:xfrm>
          <a:prstGeom prst="rect">
            <a:avLst/>
          </a:prstGeom>
        </p:spPr>
        <p:txBody>
          <a:bodyPr wrap="square">
            <a:spAutoFit/>
          </a:bodyPr>
          <a:lstStyle/>
          <a:p>
            <a:pPr marL="342900" indent="-342900" algn="just">
              <a:spcBef>
                <a:spcPct val="0"/>
              </a:spcBef>
              <a:buFont typeface="Arial" panose="020B0604020202020204" pitchFamily="34" charset="0"/>
              <a:buChar char="•"/>
            </a:pPr>
            <a:r>
              <a:rPr lang="es-ES" altLang="es-CR" sz="2000" i="1" dirty="0">
                <a:latin typeface="Calibri" pitchFamily="34" charset="0"/>
              </a:rPr>
              <a:t>“</a:t>
            </a:r>
            <a:r>
              <a:rPr lang="es-CR" altLang="es-CR" sz="2000" dirty="0">
                <a:solidFill>
                  <a:srgbClr val="1C1C1C"/>
                </a:solidFill>
                <a:latin typeface="Calibri" pitchFamily="34" charset="0"/>
              </a:rPr>
              <a:t>Se pagan los </a:t>
            </a:r>
            <a:r>
              <a:rPr lang="es-CR" altLang="es-CR" sz="2000" b="1" dirty="0">
                <a:solidFill>
                  <a:srgbClr val="FF9900"/>
                </a:solidFill>
                <a:latin typeface="Calibri" pitchFamily="34" charset="0"/>
              </a:rPr>
              <a:t>impuestos</a:t>
            </a:r>
            <a:r>
              <a:rPr lang="es-CR" altLang="es-CR" sz="2000" dirty="0">
                <a:solidFill>
                  <a:srgbClr val="1C1C1C"/>
                </a:solidFill>
                <a:latin typeface="Calibri" pitchFamily="34" charset="0"/>
              </a:rPr>
              <a:t> que corresponden – “</a:t>
            </a:r>
            <a:r>
              <a:rPr lang="es-CR" altLang="es-CR" sz="2000" b="1" dirty="0">
                <a:solidFill>
                  <a:srgbClr val="FF9900"/>
                </a:solidFill>
                <a:latin typeface="Calibri" pitchFamily="34" charset="0"/>
              </a:rPr>
              <a:t>ni más, ni menos”</a:t>
            </a:r>
          </a:p>
          <a:p>
            <a:pPr algn="just">
              <a:spcBef>
                <a:spcPct val="0"/>
              </a:spcBef>
            </a:pPr>
            <a:endParaRPr lang="es-CR" altLang="es-CR" sz="2000" b="1" dirty="0">
              <a:solidFill>
                <a:srgbClr val="FF9900"/>
              </a:solidFill>
              <a:latin typeface="Calibri" pitchFamily="34" charset="0"/>
            </a:endParaRPr>
          </a:p>
          <a:p>
            <a:pPr marL="342900" indent="-342900" algn="just">
              <a:spcBef>
                <a:spcPct val="0"/>
              </a:spcBef>
              <a:buFont typeface="Arial" panose="020B0604020202020204" pitchFamily="34" charset="0"/>
              <a:buChar char="•"/>
            </a:pPr>
            <a:r>
              <a:rPr lang="es-CR" altLang="es-CR" sz="2000" dirty="0">
                <a:solidFill>
                  <a:srgbClr val="1C1C1C"/>
                </a:solidFill>
                <a:latin typeface="Calibri" pitchFamily="34" charset="0"/>
              </a:rPr>
              <a:t>Se cumplen los requisitos no arancelarios aplicables </a:t>
            </a:r>
            <a:r>
              <a:rPr lang="es-CR" altLang="es-CR" sz="2000" b="1" dirty="0">
                <a:solidFill>
                  <a:srgbClr val="FF9900"/>
                </a:solidFill>
                <a:latin typeface="Calibri" pitchFamily="34" charset="0"/>
              </a:rPr>
              <a:t>(permisos)</a:t>
            </a:r>
          </a:p>
          <a:p>
            <a:pPr algn="just">
              <a:spcBef>
                <a:spcPct val="0"/>
              </a:spcBef>
            </a:pPr>
            <a:endParaRPr lang="es-CR" altLang="es-CR" sz="2000" dirty="0">
              <a:solidFill>
                <a:srgbClr val="1C1C1C"/>
              </a:solidFill>
              <a:latin typeface="Calibri" pitchFamily="34" charset="0"/>
            </a:endParaRPr>
          </a:p>
          <a:p>
            <a:pPr marL="342900" indent="-342900" algn="just">
              <a:spcBef>
                <a:spcPct val="0"/>
              </a:spcBef>
              <a:buFont typeface="Arial" panose="020B0604020202020204" pitchFamily="34" charset="0"/>
              <a:buChar char="•"/>
            </a:pPr>
            <a:r>
              <a:rPr lang="es-CR" altLang="es-CR" sz="2000" dirty="0">
                <a:solidFill>
                  <a:srgbClr val="1C1C1C"/>
                </a:solidFill>
                <a:latin typeface="Calibri" pitchFamily="34" charset="0"/>
              </a:rPr>
              <a:t>Se evitan </a:t>
            </a:r>
            <a:r>
              <a:rPr lang="es-CR" altLang="es-CR" sz="2000" b="1" dirty="0">
                <a:solidFill>
                  <a:srgbClr val="FF9900"/>
                </a:solidFill>
                <a:latin typeface="Calibri" pitchFamily="34" charset="0"/>
              </a:rPr>
              <a:t>multas y sanciones</a:t>
            </a:r>
          </a:p>
          <a:p>
            <a:pPr marL="342900" indent="-342900"/>
            <a:endParaRPr lang="es-CR" sz="2000" dirty="0"/>
          </a:p>
        </p:txBody>
      </p:sp>
      <p:pic>
        <p:nvPicPr>
          <p:cNvPr id="6" name="Picture 6" descr="ANd9GcS6a3A217cVYs9StQCfZIor4jCzhaEhGI5SfrmQH7anFY9T1kXynA"/>
          <p:cNvPicPr>
            <a:picLocks noChangeAspect="1" noChangeArrowheads="1"/>
          </p:cNvPicPr>
          <p:nvPr/>
        </p:nvPicPr>
        <p:blipFill>
          <a:blip r:embed="rId2" cstate="print"/>
          <a:srcRect/>
          <a:stretch>
            <a:fillRect/>
          </a:stretch>
        </p:blipFill>
        <p:spPr bwMode="auto">
          <a:xfrm>
            <a:off x="8112126" y="1916114"/>
            <a:ext cx="2143125" cy="2143125"/>
          </a:xfrm>
          <a:prstGeom prst="rect">
            <a:avLst/>
          </a:prstGeom>
          <a:noFill/>
          <a:ln w="9525">
            <a:noFill/>
            <a:miter lim="800000"/>
            <a:headEnd/>
            <a:tailEnd/>
          </a:ln>
        </p:spPr>
      </p:pic>
      <p:pic>
        <p:nvPicPr>
          <p:cNvPr id="5" name="Picture 8" descr="ANd9GcSfQOSVHUiaPYalCmX5j_ia6rdrnPyghrWJric_sDzVkpkXZgcm"/>
          <p:cNvPicPr>
            <a:picLocks noChangeAspect="1" noChangeArrowheads="1"/>
          </p:cNvPicPr>
          <p:nvPr/>
        </p:nvPicPr>
        <p:blipFill>
          <a:blip r:embed="rId3" cstate="print">
            <a:clrChange>
              <a:clrFrom>
                <a:srgbClr val="F9F8F6"/>
              </a:clrFrom>
              <a:clrTo>
                <a:srgbClr val="F9F8F6">
                  <a:alpha val="0"/>
                </a:srgbClr>
              </a:clrTo>
            </a:clrChange>
          </a:blip>
          <a:srcRect/>
          <a:stretch>
            <a:fillRect/>
          </a:stretch>
        </p:blipFill>
        <p:spPr bwMode="auto">
          <a:xfrm>
            <a:off x="6816726" y="3141664"/>
            <a:ext cx="2619375" cy="1743075"/>
          </a:xfrm>
          <a:prstGeom prst="rect">
            <a:avLst/>
          </a:prstGeom>
          <a:noFill/>
          <a:ln w="9525">
            <a:noFill/>
            <a:miter lim="800000"/>
            <a:headEnd/>
            <a:tailEnd/>
          </a:ln>
        </p:spPr>
      </p:pic>
      <p:pic>
        <p:nvPicPr>
          <p:cNvPr id="7" name="11 Imagen" descr="Check.png"/>
          <p:cNvPicPr>
            <a:picLocks noChangeAspect="1"/>
          </p:cNvPicPr>
          <p:nvPr/>
        </p:nvPicPr>
        <p:blipFill>
          <a:blip r:embed="rId4" cstate="print"/>
          <a:srcRect/>
          <a:stretch>
            <a:fillRect/>
          </a:stretch>
        </p:blipFill>
        <p:spPr bwMode="auto">
          <a:xfrm>
            <a:off x="8256588" y="3429001"/>
            <a:ext cx="1776412" cy="1776413"/>
          </a:xfrm>
          <a:prstGeom prst="rect">
            <a:avLst/>
          </a:prstGeom>
          <a:noFill/>
          <a:ln w="9525">
            <a:noFill/>
            <a:miter lim="800000"/>
            <a:headEnd/>
            <a:tailEnd/>
          </a:ln>
        </p:spPr>
      </p:pic>
    </p:spTree>
    <p:extLst>
      <p:ext uri="{BB962C8B-B14F-4D97-AF65-F5344CB8AC3E}">
        <p14:creationId xmlns:p14="http://schemas.microsoft.com/office/powerpoint/2010/main" val="30717372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532388"/>
            <a:ext cx="10515600" cy="1325563"/>
          </a:xfrm>
        </p:spPr>
        <p:txBody>
          <a:bodyPr>
            <a:normAutofit fontScale="90000"/>
          </a:bodyPr>
          <a:lstStyle/>
          <a:p>
            <a:pPr algn="ctr"/>
            <a:r>
              <a:rPr lang="es-CR" sz="3100" dirty="0"/>
              <a:t>Prohibiciones, regulaciones y restricciones no</a:t>
            </a:r>
            <a:br>
              <a:rPr lang="es-CR" sz="3100" dirty="0"/>
            </a:br>
            <a:r>
              <a:rPr lang="es-CR" sz="3100" dirty="0"/>
              <a:t>arancelarias</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4" name="Rectángulo 3"/>
          <p:cNvSpPr/>
          <p:nvPr/>
        </p:nvSpPr>
        <p:spPr>
          <a:xfrm>
            <a:off x="705889" y="1259373"/>
            <a:ext cx="10663844" cy="3785652"/>
          </a:xfrm>
          <a:prstGeom prst="rect">
            <a:avLst/>
          </a:prstGeom>
        </p:spPr>
        <p:txBody>
          <a:bodyPr wrap="square">
            <a:spAutoFit/>
          </a:bodyPr>
          <a:lstStyle/>
          <a:p>
            <a:pPr algn="just"/>
            <a:r>
              <a:rPr lang="es-ES" altLang="es-CR" sz="2400" i="1" dirty="0">
                <a:latin typeface="Calibri" pitchFamily="34" charset="0"/>
              </a:rPr>
              <a:t>“</a:t>
            </a:r>
            <a:r>
              <a:rPr lang="es-CR" sz="2400" dirty="0"/>
              <a:t>Las obligaciones para el importador o exportador, en materia aduanera, se pueden clasificar en dos grandes áreas:</a:t>
            </a:r>
          </a:p>
          <a:p>
            <a:pPr algn="just"/>
            <a:endParaRPr lang="es-CR" sz="2400" dirty="0"/>
          </a:p>
          <a:p>
            <a:pPr algn="just"/>
            <a:r>
              <a:rPr lang="es-CR" sz="2400" dirty="0"/>
              <a:t>a. </a:t>
            </a:r>
            <a:r>
              <a:rPr lang="es-CR" sz="2400" b="1" i="1" dirty="0"/>
              <a:t>obligaciones tributarias aduaneras</a:t>
            </a:r>
            <a:r>
              <a:rPr lang="es-CR" sz="2400" i="1" dirty="0"/>
              <a:t>, que son los derechos e impuestos exigibles en la </a:t>
            </a:r>
            <a:r>
              <a:rPr lang="es-CR" sz="2400" dirty="0"/>
              <a:t>importación o exportación de mercancías, y</a:t>
            </a:r>
          </a:p>
          <a:p>
            <a:pPr algn="just"/>
            <a:endParaRPr lang="es-CR" sz="2400" dirty="0"/>
          </a:p>
          <a:p>
            <a:pPr algn="just"/>
            <a:r>
              <a:rPr lang="es-CR" sz="2400" dirty="0"/>
              <a:t>b. </a:t>
            </a:r>
            <a:r>
              <a:rPr lang="es-CR" sz="2400" b="1" i="1" dirty="0">
                <a:solidFill>
                  <a:srgbClr val="FF0000"/>
                </a:solidFill>
              </a:rPr>
              <a:t>obligaciones no tributarias</a:t>
            </a:r>
            <a:r>
              <a:rPr lang="es-CR" sz="2400" i="1" dirty="0"/>
              <a:t>, que son las restricciones y regulaciones no arancelarias </a:t>
            </a:r>
            <a:r>
              <a:rPr lang="es-CR" sz="2400" dirty="0"/>
              <a:t>Dentro de éstas últimas podemos encontrar, de manera general, prohibiciones, restricciones y regulaciones, como las que se detallan a continuación.</a:t>
            </a:r>
          </a:p>
          <a:p>
            <a:pPr marL="342900" indent="-342900"/>
            <a:endParaRPr lang="es-CR" sz="2400" dirty="0"/>
          </a:p>
        </p:txBody>
      </p:sp>
    </p:spTree>
    <p:extLst>
      <p:ext uri="{BB962C8B-B14F-4D97-AF65-F5344CB8AC3E}">
        <p14:creationId xmlns:p14="http://schemas.microsoft.com/office/powerpoint/2010/main" val="229727145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532388"/>
            <a:ext cx="10515600" cy="1325563"/>
          </a:xfrm>
        </p:spPr>
        <p:txBody>
          <a:bodyPr>
            <a:normAutofit fontScale="90000"/>
          </a:bodyPr>
          <a:lstStyle/>
          <a:p>
            <a:pPr algn="ctr"/>
            <a:r>
              <a:rPr lang="es-CR" sz="3100" dirty="0"/>
              <a:t>Prohibiciones, regulaciones y restricciones no</a:t>
            </a:r>
            <a:br>
              <a:rPr lang="es-CR" sz="3100" dirty="0"/>
            </a:br>
            <a:r>
              <a:rPr lang="es-CR" sz="3100" dirty="0"/>
              <a:t>arancelarias</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3" name="Rectángulo 2"/>
          <p:cNvSpPr/>
          <p:nvPr/>
        </p:nvSpPr>
        <p:spPr>
          <a:xfrm>
            <a:off x="780011" y="1538099"/>
            <a:ext cx="10515600" cy="3754874"/>
          </a:xfrm>
          <a:prstGeom prst="rect">
            <a:avLst/>
          </a:prstGeom>
        </p:spPr>
        <p:txBody>
          <a:bodyPr wrap="square">
            <a:spAutoFit/>
          </a:bodyPr>
          <a:lstStyle/>
          <a:p>
            <a:pPr algn="just"/>
            <a:r>
              <a:rPr lang="es-CR" sz="2000" b="1" dirty="0"/>
              <a:t>Importaciones prohibidas</a:t>
            </a:r>
          </a:p>
          <a:p>
            <a:pPr algn="just"/>
            <a:endParaRPr lang="es-CR" sz="2000" b="1" dirty="0"/>
          </a:p>
          <a:p>
            <a:pPr algn="just"/>
            <a:r>
              <a:rPr lang="es-CR" sz="2000" dirty="0"/>
              <a:t>Son aquellas importaciones que se encuentran prohibidas conforme a convenios internacionales, por ejemplo, artículos que contengan sustancias que dañen la capa de ozono, o cuya prohibición ha sido determinada por disposiciones legales; ejemplo – las llantas usadas-.</a:t>
            </a:r>
          </a:p>
          <a:p>
            <a:pPr algn="just"/>
            <a:endParaRPr lang="es-CR" sz="2000" dirty="0"/>
          </a:p>
          <a:p>
            <a:pPr algn="just"/>
            <a:r>
              <a:rPr lang="es-CR" sz="2000" b="1" dirty="0"/>
              <a:t>Artículos de importación restringida</a:t>
            </a:r>
          </a:p>
          <a:p>
            <a:pPr algn="just"/>
            <a:endParaRPr lang="es-CR" sz="2000" b="1" dirty="0"/>
          </a:p>
          <a:p>
            <a:pPr algn="just"/>
            <a:r>
              <a:rPr lang="es-CR" sz="2000" dirty="0"/>
              <a:t>Estos productos requieren una autorización de la entidad del Estado que se encarga de regular su uso dentro de Costa Rica, por ejemplo, mercancías sujetas a requisitos no arancelarios como permisos de salud.</a:t>
            </a:r>
          </a:p>
          <a:p>
            <a:pPr algn="just"/>
            <a:endParaRPr lang="es-CR" b="1" dirty="0"/>
          </a:p>
        </p:txBody>
      </p:sp>
    </p:spTree>
    <p:extLst>
      <p:ext uri="{BB962C8B-B14F-4D97-AF65-F5344CB8AC3E}">
        <p14:creationId xmlns:p14="http://schemas.microsoft.com/office/powerpoint/2010/main" val="28584439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532388"/>
            <a:ext cx="10515600" cy="1325563"/>
          </a:xfrm>
        </p:spPr>
        <p:txBody>
          <a:bodyPr>
            <a:normAutofit fontScale="90000"/>
          </a:bodyPr>
          <a:lstStyle/>
          <a:p>
            <a:pPr algn="ctr"/>
            <a:r>
              <a:rPr lang="es-CR" sz="3100" dirty="0"/>
              <a:t>Prohibiciones, regulaciones y restricciones no</a:t>
            </a:r>
            <a:br>
              <a:rPr lang="es-CR" sz="3100" dirty="0"/>
            </a:br>
            <a:r>
              <a:rPr lang="es-CR" sz="3100" dirty="0"/>
              <a:t>arancelarias</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3" name="Rectángulo 2"/>
          <p:cNvSpPr/>
          <p:nvPr/>
        </p:nvSpPr>
        <p:spPr>
          <a:xfrm>
            <a:off x="780011" y="1538099"/>
            <a:ext cx="10515600" cy="4370427"/>
          </a:xfrm>
          <a:prstGeom prst="rect">
            <a:avLst/>
          </a:prstGeom>
        </p:spPr>
        <p:txBody>
          <a:bodyPr wrap="square">
            <a:spAutoFit/>
          </a:bodyPr>
          <a:lstStyle/>
          <a:p>
            <a:pPr algn="just"/>
            <a:r>
              <a:rPr lang="es-CR" sz="2000" b="1" dirty="0"/>
              <a:t>Contingentes arancelarios para productos agropecuarios</a:t>
            </a:r>
          </a:p>
          <a:p>
            <a:pPr algn="just"/>
            <a:endParaRPr lang="es-CR" sz="2000" b="1" dirty="0"/>
          </a:p>
          <a:p>
            <a:pPr algn="just"/>
            <a:r>
              <a:rPr lang="es-CR" sz="2000" dirty="0"/>
              <a:t>Un contingente arancelario, </a:t>
            </a:r>
            <a:r>
              <a:rPr lang="es-CR" sz="2000" u="sng" dirty="0">
                <a:solidFill>
                  <a:srgbClr val="FF0000"/>
                </a:solidFill>
              </a:rPr>
              <a:t>es una cantidad específica de un producto que puede importarse por un tiempo específico</a:t>
            </a:r>
            <a:r>
              <a:rPr lang="es-CR" sz="2000" u="sng" dirty="0"/>
              <a:t> </a:t>
            </a:r>
            <a:r>
              <a:rPr lang="es-CR" sz="2000" dirty="0"/>
              <a:t>(de un año o seis meses, por ejemplo), </a:t>
            </a:r>
            <a:r>
              <a:rPr lang="es-CR" sz="2000" b="1" dirty="0"/>
              <a:t>pagando</a:t>
            </a:r>
            <a:r>
              <a:rPr lang="es-CR" sz="2000" dirty="0"/>
              <a:t> </a:t>
            </a:r>
            <a:r>
              <a:rPr lang="es-CR" sz="2000" b="1" dirty="0"/>
              <a:t>derechos arancelarios a la importación menores </a:t>
            </a:r>
            <a:r>
              <a:rPr lang="es-CR" sz="2000" dirty="0"/>
              <a:t>a los que se pagan normalmente. </a:t>
            </a:r>
          </a:p>
          <a:p>
            <a:pPr algn="just"/>
            <a:endParaRPr lang="es-CR" sz="2000" dirty="0"/>
          </a:p>
          <a:p>
            <a:pPr algn="just"/>
            <a:r>
              <a:rPr lang="es-CR" sz="2000" dirty="0"/>
              <a:t>En el momento en que la cantidad permitida se alcanza, toda mercancía adicional que se importe bajo esa fracción arancelaria, </a:t>
            </a:r>
            <a:r>
              <a:rPr lang="es-CR" sz="2000" u="sng" dirty="0"/>
              <a:t>deberá pagar los derechos arancelarios normales</a:t>
            </a:r>
            <a:r>
              <a:rPr lang="es-CR" sz="2000" dirty="0"/>
              <a:t>.</a:t>
            </a:r>
          </a:p>
          <a:p>
            <a:pPr algn="just"/>
            <a:endParaRPr lang="es-CR" sz="2000" dirty="0"/>
          </a:p>
          <a:p>
            <a:pPr algn="just"/>
            <a:r>
              <a:rPr lang="es-CR" sz="2000" b="1" dirty="0"/>
              <a:t>Por ejemplo</a:t>
            </a:r>
            <a:r>
              <a:rPr lang="es-CR" sz="2000" dirty="0"/>
              <a:t>, si en un momento dado en Costa Rica, la producción nacional de frijoles es menor que la que se consume en el país, se permitiría importar frijoles con un arancel menor al establecido hasta cubrir la necesidad nacional. Una vez que esa necesidad es satisfecha, se cierra el beneficio y los frijoles que se importen posteriormente, deberán pagar los derechos arancelarios normales.</a:t>
            </a:r>
          </a:p>
          <a:p>
            <a:pPr algn="just"/>
            <a:endParaRPr lang="es-CR" b="1" dirty="0"/>
          </a:p>
        </p:txBody>
      </p:sp>
    </p:spTree>
    <p:extLst>
      <p:ext uri="{BB962C8B-B14F-4D97-AF65-F5344CB8AC3E}">
        <p14:creationId xmlns:p14="http://schemas.microsoft.com/office/powerpoint/2010/main" val="115506526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532388"/>
            <a:ext cx="10515600" cy="1325563"/>
          </a:xfrm>
        </p:spPr>
        <p:txBody>
          <a:bodyPr>
            <a:normAutofit fontScale="90000"/>
          </a:bodyPr>
          <a:lstStyle/>
          <a:p>
            <a:pPr algn="ctr"/>
            <a:r>
              <a:rPr lang="es-CR" sz="3100" dirty="0"/>
              <a:t>Prohibiciones, regulaciones y restricciones no</a:t>
            </a:r>
            <a:br>
              <a:rPr lang="es-CR" sz="3100" dirty="0"/>
            </a:br>
            <a:r>
              <a:rPr lang="es-CR" sz="3100" dirty="0"/>
              <a:t>arancelarias</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3" name="Rectángulo 2"/>
          <p:cNvSpPr/>
          <p:nvPr/>
        </p:nvSpPr>
        <p:spPr>
          <a:xfrm>
            <a:off x="780011" y="1330953"/>
            <a:ext cx="10515600" cy="3170099"/>
          </a:xfrm>
          <a:prstGeom prst="rect">
            <a:avLst/>
          </a:prstGeom>
        </p:spPr>
        <p:txBody>
          <a:bodyPr wrap="square">
            <a:spAutoFit/>
          </a:bodyPr>
          <a:lstStyle/>
          <a:p>
            <a:pPr algn="just"/>
            <a:r>
              <a:rPr lang="es-CR" sz="2000" b="1" dirty="0"/>
              <a:t>¿Cómo se administra un “contingente”?</a:t>
            </a:r>
          </a:p>
          <a:p>
            <a:pPr algn="just"/>
            <a:endParaRPr lang="es-CR" sz="2000" b="1" dirty="0"/>
          </a:p>
          <a:p>
            <a:pPr algn="just"/>
            <a:r>
              <a:rPr lang="es-CR" sz="2000" dirty="0"/>
              <a:t>Los contingentes arancelarios se manejan utilizando códigos que la aduana asigna a los acuerdos y licencias que el Ministerio de Economía o alguna entidad debidamente autorizada, le entrega al beneficiario.</a:t>
            </a:r>
          </a:p>
          <a:p>
            <a:pPr algn="just"/>
            <a:endParaRPr lang="es-CR" sz="2000" dirty="0"/>
          </a:p>
          <a:p>
            <a:pPr algn="just"/>
            <a:r>
              <a:rPr lang="es-CR" sz="2000" dirty="0"/>
              <a:t>Cuando el importador o su representante prepara la declaración aduanera de mercancías, debe indicar estos códigos para poder aplicar el beneficio. Si comete un error en la identificación de los códigos, puede perder el beneficio y se le cobrará la totalidad de los derechos aduaneros e impuestos que proceden.</a:t>
            </a:r>
          </a:p>
        </p:txBody>
      </p:sp>
      <p:pic>
        <p:nvPicPr>
          <p:cNvPr id="4" name="Picture 2"/>
          <p:cNvPicPr>
            <a:picLocks noChangeAspect="1" noChangeArrowheads="1"/>
          </p:cNvPicPr>
          <p:nvPr/>
        </p:nvPicPr>
        <p:blipFill>
          <a:blip r:embed="rId2" cstate="print"/>
          <a:srcRect l="33665" t="60995" r="22039" b="18333"/>
          <a:stretch>
            <a:fillRect/>
          </a:stretch>
        </p:blipFill>
        <p:spPr bwMode="auto">
          <a:xfrm>
            <a:off x="4955632" y="4291505"/>
            <a:ext cx="5400600" cy="2016224"/>
          </a:xfrm>
          <a:prstGeom prst="rect">
            <a:avLst/>
          </a:prstGeom>
          <a:noFill/>
          <a:ln w="9525">
            <a:noFill/>
            <a:miter lim="800000"/>
            <a:headEnd/>
            <a:tailEnd/>
          </a:ln>
        </p:spPr>
      </p:pic>
    </p:spTree>
    <p:extLst>
      <p:ext uri="{BB962C8B-B14F-4D97-AF65-F5344CB8AC3E}">
        <p14:creationId xmlns:p14="http://schemas.microsoft.com/office/powerpoint/2010/main" val="27984213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532388"/>
            <a:ext cx="10515600" cy="1325563"/>
          </a:xfrm>
        </p:spPr>
        <p:txBody>
          <a:bodyPr>
            <a:normAutofit fontScale="90000"/>
          </a:bodyPr>
          <a:lstStyle/>
          <a:p>
            <a:pPr algn="ctr"/>
            <a:r>
              <a:rPr lang="es-CR" sz="3100" dirty="0"/>
              <a:t>Prohibiciones, regulaciones y restricciones no</a:t>
            </a:r>
            <a:br>
              <a:rPr lang="es-CR" sz="3100" dirty="0"/>
            </a:br>
            <a:r>
              <a:rPr lang="es-CR" sz="3100" dirty="0"/>
              <a:t>arancelarias</a:t>
            </a:r>
            <a:br>
              <a:rPr lang="es-ES" sz="4000" i="1" dirty="0">
                <a:latin typeface="Times New Roman" pitchFamily="18" charset="0"/>
              </a:rPr>
            </a:br>
            <a:br>
              <a:rPr lang="es-CR" sz="4000" dirty="0"/>
            </a:br>
            <a:endParaRPr lang="es-ES" sz="4000" i="1" dirty="0">
              <a:latin typeface="Times New Roman" pitchFamily="18" charset="0"/>
            </a:endParaRPr>
          </a:p>
        </p:txBody>
      </p:sp>
      <p:sp>
        <p:nvSpPr>
          <p:cNvPr id="3" name="Rectángulo 2"/>
          <p:cNvSpPr/>
          <p:nvPr/>
        </p:nvSpPr>
        <p:spPr>
          <a:xfrm>
            <a:off x="780011" y="1538099"/>
            <a:ext cx="10515600" cy="3785652"/>
          </a:xfrm>
          <a:prstGeom prst="rect">
            <a:avLst/>
          </a:prstGeom>
        </p:spPr>
        <p:txBody>
          <a:bodyPr wrap="square">
            <a:spAutoFit/>
          </a:bodyPr>
          <a:lstStyle/>
          <a:p>
            <a:r>
              <a:rPr lang="es-CR" sz="2000" b="1" dirty="0"/>
              <a:t>Medidas de salvaguardia para productos agropecuarios</a:t>
            </a:r>
          </a:p>
          <a:p>
            <a:endParaRPr lang="es-CR" sz="2000" dirty="0"/>
          </a:p>
          <a:p>
            <a:pPr algn="just"/>
            <a:r>
              <a:rPr lang="es-CR" sz="2000" dirty="0"/>
              <a:t>Las medidas de salvaguardia, al igual que los contingentes, </a:t>
            </a:r>
            <a:r>
              <a:rPr lang="es-CR" sz="2000" dirty="0">
                <a:solidFill>
                  <a:srgbClr val="FF0000"/>
                </a:solidFill>
              </a:rPr>
              <a:t>son temporales</a:t>
            </a:r>
            <a:r>
              <a:rPr lang="es-CR" sz="2000" dirty="0"/>
              <a:t>. Se presentan aquí las que aplican a productos agropecuarios. En estas medidas, se incrementan los tributos que se recaudan en aduanas para ciertos productos agropecuarios.</a:t>
            </a:r>
          </a:p>
          <a:p>
            <a:pPr algn="just"/>
            <a:endParaRPr lang="es-CR" sz="2000" dirty="0"/>
          </a:p>
          <a:p>
            <a:pPr algn="just"/>
            <a:endParaRPr lang="es-CR" sz="2000" dirty="0"/>
          </a:p>
          <a:p>
            <a:pPr algn="just"/>
            <a:r>
              <a:rPr lang="es-CR" sz="2000" dirty="0"/>
              <a:t>Por ejemplo, si hay un exceso en la producción nacional de frijoles entonces lo que quiere el Gobierno es que el productor nacional venda toda su cosecha. En ese caso, suben los derechos arancelarios de los frijoles </a:t>
            </a:r>
            <a:r>
              <a:rPr lang="es-CR" sz="2000" dirty="0">
                <a:solidFill>
                  <a:srgbClr val="FF0000"/>
                </a:solidFill>
              </a:rPr>
              <a:t>para que resulte muy caro importarlos durante un tiempo</a:t>
            </a:r>
            <a:r>
              <a:rPr lang="es-CR" sz="2000" dirty="0"/>
              <a:t>. Así, los importadores no querrán importar frijoles y todo el frijol nacional puede consumirse en el mercado local.</a:t>
            </a:r>
          </a:p>
        </p:txBody>
      </p:sp>
    </p:spTree>
    <p:extLst>
      <p:ext uri="{BB962C8B-B14F-4D97-AF65-F5344CB8AC3E}">
        <p14:creationId xmlns:p14="http://schemas.microsoft.com/office/powerpoint/2010/main" val="102038406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6894-9F84-3C46-8F58-80615DE29BDE}"/>
              </a:ext>
            </a:extLst>
          </p:cNvPr>
          <p:cNvSpPr>
            <a:spLocks noGrp="1"/>
          </p:cNvSpPr>
          <p:nvPr>
            <p:ph type="title"/>
          </p:nvPr>
        </p:nvSpPr>
        <p:spPr>
          <a:xfrm>
            <a:off x="831850" y="1920046"/>
            <a:ext cx="10515600" cy="1457768"/>
          </a:xfrm>
        </p:spPr>
        <p:txBody>
          <a:bodyPr>
            <a:normAutofit/>
          </a:bodyPr>
          <a:lstStyle/>
          <a:p>
            <a:r>
              <a:rPr lang="es-ES_tradnl" sz="3600" dirty="0"/>
              <a:t>Jorge Muñoz</a:t>
            </a:r>
          </a:p>
        </p:txBody>
      </p:sp>
      <p:sp>
        <p:nvSpPr>
          <p:cNvPr id="3" name="Text Placeholder 2">
            <a:extLst>
              <a:ext uri="{FF2B5EF4-FFF2-40B4-BE49-F238E27FC236}">
                <a16:creationId xmlns:a16="http://schemas.microsoft.com/office/drawing/2014/main" id="{83B26991-C936-054B-B2DF-664F103AA050}"/>
              </a:ext>
            </a:extLst>
          </p:cNvPr>
          <p:cNvSpPr>
            <a:spLocks noGrp="1"/>
          </p:cNvSpPr>
          <p:nvPr>
            <p:ph type="body" idx="1"/>
          </p:nvPr>
        </p:nvSpPr>
        <p:spPr/>
        <p:txBody>
          <a:bodyPr>
            <a:normAutofit fontScale="70000" lnSpcReduction="20000"/>
          </a:bodyPr>
          <a:lstStyle/>
          <a:p>
            <a:endParaRPr lang="es-ES_tradnl"/>
          </a:p>
        </p:txBody>
      </p:sp>
      <p:sp>
        <p:nvSpPr>
          <p:cNvPr id="4" name="Text Placeholder 3">
            <a:extLst>
              <a:ext uri="{FF2B5EF4-FFF2-40B4-BE49-F238E27FC236}">
                <a16:creationId xmlns:a16="http://schemas.microsoft.com/office/drawing/2014/main" id="{3C08483C-9096-F64F-9498-C44F57EDF8A6}"/>
              </a:ext>
            </a:extLst>
          </p:cNvPr>
          <p:cNvSpPr>
            <a:spLocks noGrp="1"/>
          </p:cNvSpPr>
          <p:nvPr>
            <p:ph type="body" idx="11"/>
          </p:nvPr>
        </p:nvSpPr>
        <p:spPr/>
        <p:txBody>
          <a:bodyPr/>
          <a:lstStyle/>
          <a:p>
            <a:endParaRPr lang="es-ES_tradnl"/>
          </a:p>
        </p:txBody>
      </p:sp>
      <p:sp>
        <p:nvSpPr>
          <p:cNvPr id="5" name="Text Placeholder 4">
            <a:extLst>
              <a:ext uri="{FF2B5EF4-FFF2-40B4-BE49-F238E27FC236}">
                <a16:creationId xmlns:a16="http://schemas.microsoft.com/office/drawing/2014/main" id="{CCF0E631-34AC-AB42-8E8A-04360F0CE503}"/>
              </a:ext>
            </a:extLst>
          </p:cNvPr>
          <p:cNvSpPr>
            <a:spLocks noGrp="1"/>
          </p:cNvSpPr>
          <p:nvPr>
            <p:ph type="body" sz="quarter" idx="12"/>
          </p:nvPr>
        </p:nvSpPr>
        <p:spPr/>
        <p:txBody>
          <a:bodyPr/>
          <a:lstStyle/>
          <a:p>
            <a:r>
              <a:rPr lang="es-ES_tradnl" dirty="0"/>
              <a:t>Correo: munoznj@gmail.com</a:t>
            </a:r>
          </a:p>
        </p:txBody>
      </p:sp>
    </p:spTree>
    <p:extLst>
      <p:ext uri="{BB962C8B-B14F-4D97-AF65-F5344CB8AC3E}">
        <p14:creationId xmlns:p14="http://schemas.microsoft.com/office/powerpoint/2010/main" val="8154081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r>
              <a:rPr lang="es-CR" sz="4000" dirty="0">
                <a:effectLst>
                  <a:outerShdw blurRad="38100" dist="38100" dir="2700000" algn="tl">
                    <a:srgbClr val="C0C0C0"/>
                  </a:outerShdw>
                </a:effectLst>
                <a:latin typeface="Cambria" pitchFamily="18" charset="0"/>
              </a:rPr>
              <a:t>Despacho Aduanero de Mercancías</a:t>
            </a:r>
            <a:endParaRPr lang="es-CR" sz="4000" dirty="0"/>
          </a:p>
        </p:txBody>
      </p:sp>
      <p:pic>
        <p:nvPicPr>
          <p:cNvPr id="6" name="Picture 4" descr="11050__78_m_1"/>
          <p:cNvPicPr>
            <a:picLocks noChangeAspect="1" noChangeArrowheads="1"/>
          </p:cNvPicPr>
          <p:nvPr/>
        </p:nvPicPr>
        <p:blipFill>
          <a:blip r:embed="rId2" cstate="print"/>
          <a:srcRect/>
          <a:stretch>
            <a:fillRect/>
          </a:stretch>
        </p:blipFill>
        <p:spPr bwMode="auto">
          <a:xfrm>
            <a:off x="6959600" y="1700213"/>
            <a:ext cx="3492500" cy="2316162"/>
          </a:xfrm>
          <a:prstGeom prst="rect">
            <a:avLst/>
          </a:prstGeom>
          <a:noFill/>
          <a:ln w="9525">
            <a:noFill/>
            <a:miter lim="800000"/>
            <a:headEnd/>
            <a:tailEnd/>
          </a:ln>
        </p:spPr>
      </p:pic>
      <p:pic>
        <p:nvPicPr>
          <p:cNvPr id="7" name="Picture 6" descr="ANd9GcR9xfxqn4sTKm1-QHbnOQOEhal0AcrhvY-E3fWm5uuox3Ewl59y8A"/>
          <p:cNvPicPr>
            <a:picLocks noChangeAspect="1" noChangeArrowheads="1"/>
          </p:cNvPicPr>
          <p:nvPr/>
        </p:nvPicPr>
        <p:blipFill>
          <a:blip r:embed="rId3" cstate="print"/>
          <a:srcRect/>
          <a:stretch>
            <a:fillRect/>
          </a:stretch>
        </p:blipFill>
        <p:spPr bwMode="auto">
          <a:xfrm>
            <a:off x="5951539" y="3716339"/>
            <a:ext cx="2619375" cy="1743075"/>
          </a:xfrm>
          <a:prstGeom prst="rect">
            <a:avLst/>
          </a:prstGeom>
          <a:noFill/>
          <a:ln w="9525">
            <a:noFill/>
            <a:miter lim="800000"/>
            <a:headEnd/>
            <a:tailEnd/>
          </a:ln>
        </p:spPr>
      </p:pic>
      <p:sp>
        <p:nvSpPr>
          <p:cNvPr id="3" name="Rectángulo 2"/>
          <p:cNvSpPr/>
          <p:nvPr/>
        </p:nvSpPr>
        <p:spPr>
          <a:xfrm>
            <a:off x="1668087" y="2078219"/>
            <a:ext cx="6096000" cy="3000821"/>
          </a:xfrm>
          <a:prstGeom prst="rect">
            <a:avLst/>
          </a:prstGeom>
        </p:spPr>
        <p:txBody>
          <a:bodyPr>
            <a:spAutoFit/>
          </a:bodyPr>
          <a:lstStyle/>
          <a:p>
            <a:pPr>
              <a:spcBef>
                <a:spcPct val="0"/>
              </a:spcBef>
              <a:buFontTx/>
              <a:buChar char="•"/>
            </a:pPr>
            <a:r>
              <a:rPr lang="es-CR" altLang="es-CR" dirty="0">
                <a:solidFill>
                  <a:srgbClr val="1C1C1C"/>
                </a:solidFill>
                <a:latin typeface="Calibri" pitchFamily="34" charset="0"/>
              </a:rPr>
              <a:t>Confección de la </a:t>
            </a:r>
            <a:r>
              <a:rPr lang="es-CR" altLang="es-CR" b="1" dirty="0">
                <a:solidFill>
                  <a:srgbClr val="FF9900"/>
                </a:solidFill>
                <a:latin typeface="Calibri" pitchFamily="34" charset="0"/>
              </a:rPr>
              <a:t>declaración</a:t>
            </a:r>
          </a:p>
          <a:p>
            <a:pPr>
              <a:spcBef>
                <a:spcPct val="0"/>
              </a:spcBef>
            </a:pPr>
            <a:endParaRPr lang="es-CR" altLang="es-CR" b="1" dirty="0">
              <a:solidFill>
                <a:srgbClr val="FF9900"/>
              </a:solidFill>
              <a:latin typeface="Calibri" pitchFamily="34" charset="0"/>
            </a:endParaRPr>
          </a:p>
          <a:p>
            <a:pPr>
              <a:spcBef>
                <a:spcPct val="0"/>
              </a:spcBef>
              <a:buFontTx/>
              <a:buChar char="•"/>
            </a:pPr>
            <a:r>
              <a:rPr lang="es-CR" altLang="es-CR" b="1" dirty="0">
                <a:solidFill>
                  <a:srgbClr val="1C1C1C"/>
                </a:solidFill>
                <a:latin typeface="Calibri" pitchFamily="34" charset="0"/>
              </a:rPr>
              <a:t>  </a:t>
            </a:r>
            <a:r>
              <a:rPr lang="es-CR" altLang="es-CR" b="1" dirty="0">
                <a:solidFill>
                  <a:srgbClr val="FF9900"/>
                </a:solidFill>
                <a:latin typeface="Calibri" pitchFamily="34" charset="0"/>
              </a:rPr>
              <a:t>Documentación</a:t>
            </a:r>
            <a:r>
              <a:rPr lang="es-CR" altLang="es-CR" dirty="0">
                <a:solidFill>
                  <a:srgbClr val="1C1C1C"/>
                </a:solidFill>
                <a:latin typeface="Calibri" pitchFamily="34" charset="0"/>
              </a:rPr>
              <a:t> obligatoria </a:t>
            </a:r>
          </a:p>
          <a:p>
            <a:pPr>
              <a:spcBef>
                <a:spcPct val="0"/>
              </a:spcBef>
            </a:pPr>
            <a:endParaRPr lang="es-CR" altLang="es-CR" dirty="0">
              <a:solidFill>
                <a:srgbClr val="1C1C1C"/>
              </a:solidFill>
              <a:latin typeface="Calibri" pitchFamily="34" charset="0"/>
            </a:endParaRPr>
          </a:p>
          <a:p>
            <a:pPr>
              <a:spcBef>
                <a:spcPct val="0"/>
              </a:spcBef>
              <a:buFontTx/>
              <a:buChar char="•"/>
            </a:pPr>
            <a:r>
              <a:rPr lang="es-CR" altLang="es-CR" b="1" dirty="0">
                <a:solidFill>
                  <a:srgbClr val="1C1C1C"/>
                </a:solidFill>
                <a:latin typeface="Calibri" pitchFamily="34" charset="0"/>
              </a:rPr>
              <a:t>  </a:t>
            </a:r>
            <a:r>
              <a:rPr lang="es-CR" altLang="es-CR" b="1" dirty="0">
                <a:solidFill>
                  <a:srgbClr val="FF9900"/>
                </a:solidFill>
                <a:latin typeface="Calibri" pitchFamily="34" charset="0"/>
              </a:rPr>
              <a:t>Transmisión</a:t>
            </a:r>
            <a:r>
              <a:rPr lang="es-CR" altLang="es-CR" dirty="0">
                <a:solidFill>
                  <a:srgbClr val="1C1C1C"/>
                </a:solidFill>
                <a:latin typeface="Calibri" pitchFamily="34" charset="0"/>
              </a:rPr>
              <a:t> y aceptación</a:t>
            </a:r>
          </a:p>
          <a:p>
            <a:pPr>
              <a:spcBef>
                <a:spcPct val="0"/>
              </a:spcBef>
            </a:pPr>
            <a:endParaRPr lang="es-CR" altLang="es-CR" dirty="0">
              <a:solidFill>
                <a:srgbClr val="1C1C1C"/>
              </a:solidFill>
              <a:latin typeface="Calibri" pitchFamily="34" charset="0"/>
            </a:endParaRPr>
          </a:p>
          <a:p>
            <a:pPr>
              <a:spcBef>
                <a:spcPct val="0"/>
              </a:spcBef>
              <a:buFontTx/>
              <a:buChar char="•"/>
            </a:pPr>
            <a:r>
              <a:rPr lang="es-CR" altLang="es-CR" dirty="0">
                <a:solidFill>
                  <a:srgbClr val="FF9900"/>
                </a:solidFill>
                <a:latin typeface="Calibri" pitchFamily="34" charset="0"/>
              </a:rPr>
              <a:t>  </a:t>
            </a:r>
            <a:r>
              <a:rPr lang="es-CR" altLang="es-CR" b="1" dirty="0">
                <a:solidFill>
                  <a:srgbClr val="FF9900"/>
                </a:solidFill>
                <a:latin typeface="Calibri" pitchFamily="34" charset="0"/>
              </a:rPr>
              <a:t>Verificación</a:t>
            </a:r>
            <a:r>
              <a:rPr lang="es-CR" altLang="es-CR" dirty="0">
                <a:solidFill>
                  <a:srgbClr val="1C1C1C"/>
                </a:solidFill>
                <a:latin typeface="Calibri" pitchFamily="34" charset="0"/>
              </a:rPr>
              <a:t> inmediata de la declaración</a:t>
            </a:r>
          </a:p>
          <a:p>
            <a:pPr>
              <a:spcBef>
                <a:spcPct val="0"/>
              </a:spcBef>
            </a:pPr>
            <a:endParaRPr lang="es-CR" altLang="es-CR" dirty="0">
              <a:solidFill>
                <a:srgbClr val="1C1C1C"/>
              </a:solidFill>
              <a:latin typeface="Calibri" pitchFamily="34" charset="0"/>
            </a:endParaRPr>
          </a:p>
          <a:p>
            <a:pPr>
              <a:spcBef>
                <a:spcPct val="0"/>
              </a:spcBef>
              <a:buFontTx/>
              <a:buChar char="•"/>
            </a:pPr>
            <a:r>
              <a:rPr lang="es-CR" altLang="es-CR" dirty="0">
                <a:solidFill>
                  <a:srgbClr val="1C1C1C"/>
                </a:solidFill>
                <a:latin typeface="Calibri" pitchFamily="34" charset="0"/>
              </a:rPr>
              <a:t>  </a:t>
            </a:r>
            <a:r>
              <a:rPr lang="es-CR" altLang="es-CR" b="1" dirty="0">
                <a:solidFill>
                  <a:srgbClr val="FF9900"/>
                </a:solidFill>
                <a:latin typeface="Calibri" pitchFamily="34" charset="0"/>
              </a:rPr>
              <a:t>Levante</a:t>
            </a:r>
            <a:r>
              <a:rPr lang="es-CR" altLang="es-CR" dirty="0">
                <a:solidFill>
                  <a:srgbClr val="1C1C1C"/>
                </a:solidFill>
                <a:latin typeface="Calibri" pitchFamily="34" charset="0"/>
              </a:rPr>
              <a:t> de las mercancías</a:t>
            </a:r>
          </a:p>
          <a:p>
            <a:pPr>
              <a:lnSpc>
                <a:spcPct val="100000"/>
              </a:lnSpc>
              <a:spcBef>
                <a:spcPct val="50000"/>
              </a:spcBef>
            </a:pPr>
            <a:endParaRPr lang="es-CR" altLang="es-CR" b="1" dirty="0">
              <a:latin typeface="Calibri" pitchFamily="34" charset="0"/>
            </a:endParaRPr>
          </a:p>
        </p:txBody>
      </p:sp>
    </p:spTree>
    <p:extLst>
      <p:ext uri="{BB962C8B-B14F-4D97-AF65-F5344CB8AC3E}">
        <p14:creationId xmlns:p14="http://schemas.microsoft.com/office/powerpoint/2010/main" val="19540049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a:lnSpc>
                <a:spcPct val="100000"/>
              </a:lnSpc>
              <a:defRPr/>
            </a:pPr>
            <a:r>
              <a:rPr kumimoji="1" lang="es-CR" sz="4000" dirty="0">
                <a:solidFill>
                  <a:srgbClr val="FF0000"/>
                </a:solidFill>
                <a:effectLst>
                  <a:outerShdw blurRad="38100" dist="38100" dir="2700000" algn="tl">
                    <a:srgbClr val="C0C0C0"/>
                  </a:outerShdw>
                </a:effectLst>
                <a:latin typeface="Cambria" pitchFamily="18" charset="0"/>
              </a:rPr>
              <a:t>Documentación Mínima para la Importación de Mercancías</a:t>
            </a:r>
            <a:endParaRPr kumimoji="1" lang="en-US" sz="4000" dirty="0">
              <a:solidFill>
                <a:srgbClr val="FF0000"/>
              </a:solidFill>
              <a:effectLst>
                <a:outerShdw blurRad="38100" dist="38100" dir="2700000" algn="tl">
                  <a:srgbClr val="C0C0C0"/>
                </a:outerShdw>
              </a:effectLst>
              <a:latin typeface="Cambria" pitchFamily="18" charset="0"/>
            </a:endParaRPr>
          </a:p>
        </p:txBody>
      </p:sp>
      <p:grpSp>
        <p:nvGrpSpPr>
          <p:cNvPr id="8" name="Group 7"/>
          <p:cNvGrpSpPr>
            <a:grpSpLocks/>
          </p:cNvGrpSpPr>
          <p:nvPr/>
        </p:nvGrpSpPr>
        <p:grpSpPr bwMode="auto">
          <a:xfrm>
            <a:off x="3863975" y="1916114"/>
            <a:ext cx="3405188" cy="4103687"/>
            <a:chOff x="1837" y="1208"/>
            <a:chExt cx="2145" cy="2585"/>
          </a:xfrm>
        </p:grpSpPr>
        <p:pic>
          <p:nvPicPr>
            <p:cNvPr id="9" name="10 Marcador de contenido" descr="auditoria1.jpg"/>
            <p:cNvPicPr>
              <a:picLocks noChangeAspect="1"/>
            </p:cNvPicPr>
            <p:nvPr/>
          </p:nvPicPr>
          <p:blipFill>
            <a:blip r:embed="rId2" cstate="print"/>
            <a:srcRect/>
            <a:stretch>
              <a:fillRect/>
            </a:stretch>
          </p:blipFill>
          <p:spPr bwMode="auto">
            <a:xfrm>
              <a:off x="2518" y="1208"/>
              <a:ext cx="1464" cy="2004"/>
            </a:xfrm>
            <a:prstGeom prst="rect">
              <a:avLst/>
            </a:prstGeom>
            <a:noFill/>
            <a:ln w="9525">
              <a:noFill/>
              <a:miter lim="800000"/>
              <a:headEnd/>
              <a:tailEnd/>
            </a:ln>
          </p:spPr>
        </p:pic>
        <p:pic>
          <p:nvPicPr>
            <p:cNvPr id="10" name="7 Imagen" descr="documentos.jpg"/>
            <p:cNvPicPr>
              <a:picLocks noChangeAspect="1"/>
            </p:cNvPicPr>
            <p:nvPr/>
          </p:nvPicPr>
          <p:blipFill>
            <a:blip r:embed="rId3" cstate="print">
              <a:clrChange>
                <a:clrFrom>
                  <a:srgbClr val="FFFFFF"/>
                </a:clrFrom>
                <a:clrTo>
                  <a:srgbClr val="FFFFFF">
                    <a:alpha val="0"/>
                  </a:srgbClr>
                </a:clrTo>
              </a:clrChange>
            </a:blip>
            <a:srcRect/>
            <a:stretch>
              <a:fillRect/>
            </a:stretch>
          </p:blipFill>
          <p:spPr bwMode="auto">
            <a:xfrm>
              <a:off x="1837" y="2160"/>
              <a:ext cx="1511" cy="1633"/>
            </a:xfrm>
            <a:prstGeom prst="rect">
              <a:avLst/>
            </a:prstGeom>
            <a:noFill/>
            <a:ln w="9525">
              <a:noFill/>
              <a:miter lim="800000"/>
              <a:headEnd/>
              <a:tailEnd/>
            </a:ln>
          </p:spPr>
        </p:pic>
      </p:grpSp>
    </p:spTree>
    <p:extLst>
      <p:ext uri="{BB962C8B-B14F-4D97-AF65-F5344CB8AC3E}">
        <p14:creationId xmlns:p14="http://schemas.microsoft.com/office/powerpoint/2010/main" val="39283548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7FEB4-5CE5-C24A-81BF-2841F6ACC7F1}"/>
              </a:ext>
            </a:extLst>
          </p:cNvPr>
          <p:cNvSpPr>
            <a:spLocks noGrp="1"/>
          </p:cNvSpPr>
          <p:nvPr>
            <p:ph type="title"/>
          </p:nvPr>
        </p:nvSpPr>
        <p:spPr>
          <a:xfrm>
            <a:off x="780011" y="166628"/>
            <a:ext cx="10515600" cy="1325563"/>
          </a:xfrm>
        </p:spPr>
        <p:txBody>
          <a:bodyPr>
            <a:normAutofit/>
          </a:bodyPr>
          <a:lstStyle/>
          <a:p>
            <a:pPr algn="ctr" eaLnBrk="0" hangingPunct="0">
              <a:lnSpc>
                <a:spcPct val="100000"/>
              </a:lnSpc>
              <a:defRPr/>
            </a:pPr>
            <a:br>
              <a:rPr kumimoji="1" lang="es-CR" sz="3600" dirty="0">
                <a:solidFill>
                  <a:srgbClr val="FF0000"/>
                </a:solidFill>
                <a:effectLst>
                  <a:outerShdw blurRad="38100" dist="38100" dir="2700000" algn="tl">
                    <a:srgbClr val="C0C0C0"/>
                  </a:outerShdw>
                </a:effectLst>
                <a:latin typeface="Cambria" pitchFamily="18" charset="0"/>
              </a:rPr>
            </a:br>
            <a:r>
              <a:rPr kumimoji="1" lang="es-CR" sz="3600" dirty="0">
                <a:solidFill>
                  <a:srgbClr val="FF0000"/>
                </a:solidFill>
                <a:effectLst>
                  <a:outerShdw blurRad="38100" dist="38100" dir="2700000" algn="tl">
                    <a:srgbClr val="C0C0C0"/>
                  </a:outerShdw>
                </a:effectLst>
                <a:latin typeface="Cambria" pitchFamily="18" charset="0"/>
              </a:rPr>
              <a:t>(B/L, Guía aérea /Carta de porte)</a:t>
            </a:r>
            <a:endParaRPr kumimoji="1" lang="es-ES" sz="3600" dirty="0">
              <a:solidFill>
                <a:srgbClr val="FF0000"/>
              </a:solidFill>
              <a:effectLst>
                <a:outerShdw blurRad="38100" dist="38100" dir="2700000" algn="tl">
                  <a:srgbClr val="C0C0C0"/>
                </a:outerShdw>
              </a:effectLst>
              <a:latin typeface="Cambria" pitchFamily="18" charset="0"/>
            </a:endParaRPr>
          </a:p>
        </p:txBody>
      </p:sp>
      <p:sp>
        <p:nvSpPr>
          <p:cNvPr id="3" name="Rectángulo 2"/>
          <p:cNvSpPr/>
          <p:nvPr/>
        </p:nvSpPr>
        <p:spPr>
          <a:xfrm>
            <a:off x="1346661" y="2274838"/>
            <a:ext cx="9526385" cy="2677656"/>
          </a:xfrm>
          <a:prstGeom prst="rect">
            <a:avLst/>
          </a:prstGeom>
        </p:spPr>
        <p:txBody>
          <a:bodyPr wrap="square">
            <a:spAutoFit/>
          </a:bodyPr>
          <a:lstStyle/>
          <a:p>
            <a:pPr algn="just"/>
            <a:r>
              <a:rPr lang="es-ES" altLang="es-CR" sz="2400" dirty="0">
                <a:latin typeface="Calibri" pitchFamily="34" charset="0"/>
              </a:rPr>
              <a:t>Art. 266 (LGA).-: Definiciones:</a:t>
            </a:r>
          </a:p>
          <a:p>
            <a:pPr algn="just"/>
            <a:endParaRPr lang="es-ES" altLang="es-CR" sz="2400" dirty="0">
              <a:latin typeface="Calibri" pitchFamily="34" charset="0"/>
            </a:endParaRPr>
          </a:p>
          <a:p>
            <a:pPr algn="just">
              <a:buFontTx/>
              <a:buNone/>
            </a:pPr>
            <a:r>
              <a:rPr lang="es-ES" altLang="es-CR" sz="2400" i="1" dirty="0">
                <a:latin typeface="Calibri" pitchFamily="34" charset="0"/>
              </a:rPr>
              <a:t>“Título representativo de mercancías, que contiene el </a:t>
            </a:r>
            <a:r>
              <a:rPr lang="es-ES" altLang="es-CR" sz="2400" b="1" i="1" dirty="0">
                <a:solidFill>
                  <a:srgbClr val="FF0000"/>
                </a:solidFill>
                <a:latin typeface="Calibri" pitchFamily="34" charset="0"/>
              </a:rPr>
              <a:t>contrato celebrado entre el remitente y el transportista para transportarlas al territorio nacional </a:t>
            </a:r>
            <a:r>
              <a:rPr lang="es-ES" altLang="es-CR" sz="2400" i="1" dirty="0">
                <a:latin typeface="Calibri" pitchFamily="34" charset="0"/>
              </a:rPr>
              <a:t>y designa al consignatario de ellas. Para los efectos del régimen jurídico aduanero equivale a los términos Bill of </a:t>
            </a:r>
            <a:r>
              <a:rPr lang="es-ES" altLang="es-CR" sz="2400" i="1" dirty="0" err="1">
                <a:latin typeface="Calibri" pitchFamily="34" charset="0"/>
              </a:rPr>
              <a:t>Landind</a:t>
            </a:r>
            <a:r>
              <a:rPr lang="es-ES" altLang="es-CR" sz="2400" i="1" dirty="0">
                <a:latin typeface="Calibri" pitchFamily="34" charset="0"/>
              </a:rPr>
              <a:t> (B/L), guía aérea o carta de porte”.</a:t>
            </a:r>
            <a:endParaRPr lang="es-ES" altLang="es-CR" sz="2400" dirty="0">
              <a:latin typeface="Calibri" pitchFamily="34" charset="0"/>
            </a:endParaRPr>
          </a:p>
        </p:txBody>
      </p:sp>
    </p:spTree>
    <p:extLst>
      <p:ext uri="{BB962C8B-B14F-4D97-AF65-F5344CB8AC3E}">
        <p14:creationId xmlns:p14="http://schemas.microsoft.com/office/powerpoint/2010/main" val="2238588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62D2302-D990-3E47-B176-779D5C4D31ED}"/>
              </a:ext>
            </a:extLst>
          </p:cNvPr>
          <p:cNvSpPr>
            <a:spLocks noGrp="1"/>
          </p:cNvSpPr>
          <p:nvPr>
            <p:ph type="title"/>
          </p:nvPr>
        </p:nvSpPr>
        <p:spPr/>
        <p:txBody>
          <a:bodyPr/>
          <a:lstStyle/>
          <a:p>
            <a:r>
              <a:rPr lang="es-CR" dirty="0"/>
              <a:t>Conocimiento de Embarque</a:t>
            </a:r>
          </a:p>
        </p:txBody>
      </p:sp>
      <p:sp>
        <p:nvSpPr>
          <p:cNvPr id="3" name="Marcador de contenido 2">
            <a:extLst>
              <a:ext uri="{FF2B5EF4-FFF2-40B4-BE49-F238E27FC236}">
                <a16:creationId xmlns:a16="http://schemas.microsoft.com/office/drawing/2014/main" id="{A58C75AB-C3B7-D142-BD16-263E9751C86D}"/>
              </a:ext>
            </a:extLst>
          </p:cNvPr>
          <p:cNvSpPr>
            <a:spLocks noGrp="1"/>
          </p:cNvSpPr>
          <p:nvPr>
            <p:ph sz="half" idx="1"/>
          </p:nvPr>
        </p:nvSpPr>
        <p:spPr/>
        <p:txBody>
          <a:bodyPr>
            <a:normAutofit fontScale="70000" lnSpcReduction="20000"/>
          </a:bodyPr>
          <a:lstStyle/>
          <a:p>
            <a:pPr marL="0" indent="0" algn="just">
              <a:buNone/>
            </a:pPr>
            <a:r>
              <a:rPr lang="es-CR" dirty="0"/>
              <a:t>Un </a:t>
            </a:r>
            <a:r>
              <a:rPr lang="es-CR" b="1" dirty="0"/>
              <a:t>conocimiento de embarque </a:t>
            </a:r>
            <a:r>
              <a:rPr lang="es-CR" dirty="0"/>
              <a:t>o </a:t>
            </a:r>
            <a:r>
              <a:rPr lang="es-CR" b="1" dirty="0"/>
              <a:t>B/L</a:t>
            </a:r>
            <a:r>
              <a:rPr lang="es-CR" dirty="0"/>
              <a:t> (por sus iniciales en </a:t>
            </a:r>
            <a:r>
              <a:rPr lang="es-CR" dirty="0">
                <a:hlinkClick r:id="rId2" tooltip="Idioma inglés"/>
              </a:rPr>
              <a:t>inglés</a:t>
            </a:r>
            <a:r>
              <a:rPr lang="es-CR" dirty="0"/>
              <a:t>, </a:t>
            </a:r>
            <a:r>
              <a:rPr lang="es-CR" i="1" dirty="0"/>
              <a:t>Bill of Lading</a:t>
            </a:r>
            <a:r>
              <a:rPr lang="es-CR" dirty="0"/>
              <a:t>) es un documento propio del </a:t>
            </a:r>
            <a:r>
              <a:rPr lang="es-CR" dirty="0">
                <a:hlinkClick r:id="rId3" tooltip="Transporte marítimo"/>
              </a:rPr>
              <a:t>transporte marítimo</a:t>
            </a:r>
            <a:r>
              <a:rPr lang="es-CR" dirty="0"/>
              <a:t> que se utiliza en el marco de un </a:t>
            </a:r>
            <a:r>
              <a:rPr lang="es-CR" dirty="0">
                <a:hlinkClick r:id="rId4" tooltip="Contrato de transporte"/>
              </a:rPr>
              <a:t>contrato de transporte</a:t>
            </a:r>
            <a:r>
              <a:rPr lang="es-CR" dirty="0"/>
              <a:t> de las mercancías en un </a:t>
            </a:r>
            <a:r>
              <a:rPr lang="es-CR" dirty="0">
                <a:hlinkClick r:id="rId5" tooltip="Buque"/>
              </a:rPr>
              <a:t>buque</a:t>
            </a:r>
            <a:r>
              <a:rPr lang="es-CR" dirty="0"/>
              <a:t> en línea regular. La finalidad de este documento es establecer las reglas de la relación contractual entre el cargador, el consignatario (o destinatario) y el transportista, dando confianza a cada parte respecto al comportamiento de las otras.</a:t>
            </a:r>
            <a:endParaRPr lang="es-CR" b="1" dirty="0"/>
          </a:p>
          <a:p>
            <a:pPr marL="0" indent="0" algn="just">
              <a:buNone/>
            </a:pPr>
            <a:endParaRPr lang="es-CR" dirty="0"/>
          </a:p>
          <a:p>
            <a:pPr marL="0" indent="0" algn="just">
              <a:buNone/>
            </a:pPr>
            <a:r>
              <a:rPr lang="es-CR" dirty="0"/>
              <a:t>En el conocimiento de embarque deben aparecer el nombre, número de viaje del buque, puertos de carga y descarga, nombre del remitente y del consignatario, descripción detallada de las mercancías, la cantidad o el peso, el número de bultos y su estado aparente.</a:t>
            </a:r>
          </a:p>
          <a:p>
            <a:pPr marL="0" indent="0" algn="just">
              <a:buNone/>
            </a:pPr>
            <a:endParaRPr lang="es-CR" dirty="0"/>
          </a:p>
          <a:p>
            <a:pPr marL="0" indent="0" algn="just">
              <a:buNone/>
            </a:pPr>
            <a:r>
              <a:rPr lang="es-CR" dirty="0"/>
              <a:t>Este documento que expide el transportador </a:t>
            </a:r>
            <a:r>
              <a:rPr lang="es-CR" dirty="0">
                <a:hlinkClick r:id="rId6" tooltip="Mar"/>
              </a:rPr>
              <a:t>marítimo</a:t>
            </a:r>
            <a:r>
              <a:rPr lang="es-CR" dirty="0"/>
              <a:t> —generalmente, una </a:t>
            </a:r>
            <a:r>
              <a:rPr lang="es-CR" dirty="0">
                <a:hlinkClick r:id="rId7" tooltip="Naviero"/>
              </a:rPr>
              <a:t>compañía naviera</a:t>
            </a:r>
            <a:r>
              <a:rPr lang="es-CR" dirty="0"/>
              <a:t> sirve:</a:t>
            </a:r>
          </a:p>
          <a:p>
            <a:pPr algn="just"/>
            <a:r>
              <a:rPr lang="es-CR" dirty="0"/>
              <a:t>como certificación de que ha tomado a su cargo la mercancía para entregarla, contra la presentación del mismo en el punto de destino, a quien figure como consignatario de ésta.</a:t>
            </a:r>
          </a:p>
          <a:p>
            <a:pPr algn="just"/>
            <a:r>
              <a:rPr lang="es-CR" dirty="0"/>
              <a:t>como constancia del </a:t>
            </a:r>
            <a:r>
              <a:rPr lang="es-CR" dirty="0">
                <a:hlinkClick r:id="rId8" tooltip="Flete marítimo"/>
              </a:rPr>
              <a:t>flete</a:t>
            </a:r>
            <a:r>
              <a:rPr lang="es-CR" dirty="0"/>
              <a:t> convenido</a:t>
            </a:r>
          </a:p>
        </p:txBody>
      </p:sp>
    </p:spTree>
    <p:extLst>
      <p:ext uri="{BB962C8B-B14F-4D97-AF65-F5344CB8AC3E}">
        <p14:creationId xmlns:p14="http://schemas.microsoft.com/office/powerpoint/2010/main" val="16427079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F43FD60-CF45-F44C-AF85-1707019FECF5}"/>
              </a:ext>
            </a:extLst>
          </p:cNvPr>
          <p:cNvSpPr>
            <a:spLocks noGrp="1"/>
          </p:cNvSpPr>
          <p:nvPr>
            <p:ph type="title"/>
          </p:nvPr>
        </p:nvSpPr>
        <p:spPr/>
        <p:txBody>
          <a:bodyPr/>
          <a:lstStyle/>
          <a:p>
            <a:r>
              <a:rPr lang="es-CR" dirty="0"/>
              <a:t>Carta de Porte</a:t>
            </a:r>
          </a:p>
        </p:txBody>
      </p:sp>
      <p:sp>
        <p:nvSpPr>
          <p:cNvPr id="3" name="Marcador de contenido 2">
            <a:extLst>
              <a:ext uri="{FF2B5EF4-FFF2-40B4-BE49-F238E27FC236}">
                <a16:creationId xmlns:a16="http://schemas.microsoft.com/office/drawing/2014/main" id="{06918325-BFC3-6844-A521-FE1A9E51C80A}"/>
              </a:ext>
            </a:extLst>
          </p:cNvPr>
          <p:cNvSpPr>
            <a:spLocks noGrp="1"/>
          </p:cNvSpPr>
          <p:nvPr>
            <p:ph sz="half" idx="1"/>
          </p:nvPr>
        </p:nvSpPr>
        <p:spPr/>
        <p:txBody>
          <a:bodyPr>
            <a:normAutofit fontScale="70000" lnSpcReduction="20000"/>
          </a:bodyPr>
          <a:lstStyle/>
          <a:p>
            <a:pPr algn="just"/>
            <a:r>
              <a:rPr lang="es-CR" dirty="0"/>
              <a:t>El </a:t>
            </a:r>
            <a:r>
              <a:rPr lang="es-CR" b="1" dirty="0"/>
              <a:t>contrato de transporte</a:t>
            </a:r>
            <a:r>
              <a:rPr lang="es-CR" dirty="0"/>
              <a:t> es un </a:t>
            </a:r>
            <a:r>
              <a:rPr lang="es-CR" dirty="0">
                <a:hlinkClick r:id="rId2" tooltip="Contrato"/>
              </a:rPr>
              <a:t>contrato</a:t>
            </a:r>
            <a:r>
              <a:rPr lang="es-CR" dirty="0"/>
              <a:t> en virtud del cual una persona (física o jurídica) se obliga a trasladar de un lugar a otro, por tierra, o aire, </a:t>
            </a:r>
            <a:r>
              <a:rPr lang="es-CR" dirty="0">
                <a:hlinkClick r:id="rId3" tooltip="Pasajero"/>
              </a:rPr>
              <a:t>pasajeros</a:t>
            </a:r>
            <a:r>
              <a:rPr lang="es-CR" dirty="0"/>
              <a:t> o </a:t>
            </a:r>
            <a:r>
              <a:rPr lang="es-CR" dirty="0">
                <a:hlinkClick r:id="rId4" tooltip="Mercancía"/>
              </a:rPr>
              <a:t>mercaderías</a:t>
            </a:r>
            <a:r>
              <a:rPr lang="es-CR" dirty="0"/>
              <a:t> ajenas, y a entregar estas a la persona a quien vayan dirigidas, a cambio de una contraprestación económica.</a:t>
            </a:r>
          </a:p>
          <a:p>
            <a:pPr algn="just"/>
            <a:r>
              <a:rPr lang="es-CR" dirty="0"/>
              <a:t>Las partes pueden exigirse mutuamente la carta de porte.</a:t>
            </a:r>
          </a:p>
          <a:p>
            <a:pPr algn="just"/>
            <a:r>
              <a:rPr lang="es-CR" dirty="0"/>
              <a:t>Un contrato de transporte regula:</a:t>
            </a:r>
          </a:p>
          <a:p>
            <a:pPr algn="just"/>
            <a:r>
              <a:rPr lang="es-CR" dirty="0"/>
              <a:t>La responsabilidad del transportista.</a:t>
            </a:r>
          </a:p>
          <a:p>
            <a:pPr algn="just"/>
            <a:r>
              <a:rPr lang="es-CR" dirty="0"/>
              <a:t>Los plazos para reclamar daños, tanto aparentes como ocultos.</a:t>
            </a:r>
          </a:p>
          <a:p>
            <a:pPr algn="just"/>
            <a:r>
              <a:rPr lang="es-CR" dirty="0"/>
              <a:t>Los plazos de prescripción de las reclamaciones.</a:t>
            </a:r>
          </a:p>
          <a:p>
            <a:pPr algn="just"/>
            <a:r>
              <a:rPr lang="es-CR" dirty="0"/>
              <a:t>Las indemnizaciones.</a:t>
            </a:r>
          </a:p>
          <a:p>
            <a:pPr marL="0" indent="0" algn="just">
              <a:buNone/>
            </a:pPr>
            <a:r>
              <a:rPr lang="es-CR" dirty="0"/>
              <a:t>Una carta de porte debe contener, como mínimo: nombre y domicilio de las partes y demás sujetos intervinientes, descripción de las mercancías a transportar y de su estado, ruta convenida, plazo y lugar de entrega, firmas y fecha. Tiene dos funciones importantes: es el elemento probatorio del contrato de transporte y representa el título de propiedad de la mercadería.</a:t>
            </a:r>
          </a:p>
          <a:p>
            <a:endParaRPr lang="es-CR" dirty="0"/>
          </a:p>
        </p:txBody>
      </p:sp>
    </p:spTree>
    <p:extLst>
      <p:ext uri="{BB962C8B-B14F-4D97-AF65-F5344CB8AC3E}">
        <p14:creationId xmlns:p14="http://schemas.microsoft.com/office/powerpoint/2010/main" val="19941294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551118-26CC-E74B-AA6D-3BE4CACEF6EB}"/>
              </a:ext>
            </a:extLst>
          </p:cNvPr>
          <p:cNvSpPr>
            <a:spLocks noGrp="1"/>
          </p:cNvSpPr>
          <p:nvPr>
            <p:ph type="title"/>
          </p:nvPr>
        </p:nvSpPr>
        <p:spPr/>
        <p:txBody>
          <a:bodyPr/>
          <a:lstStyle/>
          <a:p>
            <a:r>
              <a:rPr lang="es-CR" dirty="0"/>
              <a:t>Guía Aerea</a:t>
            </a:r>
          </a:p>
        </p:txBody>
      </p:sp>
      <p:sp>
        <p:nvSpPr>
          <p:cNvPr id="3" name="Marcador de contenido 2">
            <a:extLst>
              <a:ext uri="{FF2B5EF4-FFF2-40B4-BE49-F238E27FC236}">
                <a16:creationId xmlns:a16="http://schemas.microsoft.com/office/drawing/2014/main" id="{95DEA134-8E4B-4F4C-91B5-B0AED0B32301}"/>
              </a:ext>
            </a:extLst>
          </p:cNvPr>
          <p:cNvSpPr>
            <a:spLocks noGrp="1"/>
          </p:cNvSpPr>
          <p:nvPr>
            <p:ph sz="half" idx="1"/>
          </p:nvPr>
        </p:nvSpPr>
        <p:spPr/>
        <p:txBody>
          <a:bodyPr>
            <a:normAutofit fontScale="92500"/>
          </a:bodyPr>
          <a:lstStyle/>
          <a:p>
            <a:pPr algn="just"/>
            <a:r>
              <a:rPr lang="es-CR" dirty="0"/>
              <a:t>Una </a:t>
            </a:r>
            <a:r>
              <a:rPr lang="es-CR" b="1" dirty="0"/>
              <a:t>guía de embarque</a:t>
            </a:r>
            <a:r>
              <a:rPr lang="es-CR" dirty="0"/>
              <a:t> es un documento emitido por un </a:t>
            </a:r>
            <a:r>
              <a:rPr lang="es-CR" dirty="0">
                <a:hlinkClick r:id="rId2" tooltip="Transportista"/>
              </a:rPr>
              <a:t>transportista</a:t>
            </a:r>
            <a:r>
              <a:rPr lang="es-CR" dirty="0"/>
              <a:t> que contiene los detalles y las instrucciones que relacionan al </a:t>
            </a:r>
            <a:r>
              <a:rPr lang="es-CR" dirty="0">
                <a:hlinkClick r:id="rId3" tooltip="Flete"/>
              </a:rPr>
              <a:t>flete</a:t>
            </a:r>
            <a:r>
              <a:rPr lang="es-CR" dirty="0"/>
              <a:t> de un envío de </a:t>
            </a:r>
            <a:r>
              <a:rPr lang="es-CR" dirty="0">
                <a:hlinkClick r:id="rId4" tooltip="Bien económico"/>
              </a:rPr>
              <a:t>bienes</a:t>
            </a:r>
            <a:r>
              <a:rPr lang="es-CR" dirty="0"/>
              <a:t>. Típicamente muestra los nombres del consignador y consignatario, el punto de origen del envío, su destino, y ruta. </a:t>
            </a:r>
          </a:p>
          <a:p>
            <a:pPr algn="just"/>
            <a:r>
              <a:rPr lang="es-CR" dirty="0"/>
              <a:t>La mayoría de compañías de tranporte de carga y acarreo utilizan una guía de embarque propia. Estos típicamente contienen las "condiciones de contrato de acarreo" en la parte posterior del formulario. </a:t>
            </a:r>
          </a:p>
          <a:p>
            <a:pPr algn="just"/>
            <a:r>
              <a:rPr lang="es-CR" dirty="0"/>
              <a:t>Estos términos describen los límites de cobertura de responsabilidad y otros términos y condiciones como aeropuerto de destino, número de vuelo, y tiempo.</a:t>
            </a:r>
          </a:p>
        </p:txBody>
      </p:sp>
    </p:spTree>
    <p:extLst>
      <p:ext uri="{BB962C8B-B14F-4D97-AF65-F5344CB8AC3E}">
        <p14:creationId xmlns:p14="http://schemas.microsoft.com/office/powerpoint/2010/main" val="2820765069"/>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1324</TotalTime>
  <Words>3118</Words>
  <Application>Microsoft Macintosh PowerPoint</Application>
  <PresentationFormat>Panorámica</PresentationFormat>
  <Paragraphs>246</Paragraphs>
  <Slides>37</Slides>
  <Notes>2</Notes>
  <HiddenSlides>1</HiddenSlides>
  <MMClips>0</MMClips>
  <ScaleCrop>false</ScaleCrop>
  <HeadingPairs>
    <vt:vector size="6" baseType="variant">
      <vt:variant>
        <vt:lpstr>Fuentes usadas</vt:lpstr>
      </vt:variant>
      <vt:variant>
        <vt:i4>8</vt:i4>
      </vt:variant>
      <vt:variant>
        <vt:lpstr>Tema</vt:lpstr>
      </vt:variant>
      <vt:variant>
        <vt:i4>5</vt:i4>
      </vt:variant>
      <vt:variant>
        <vt:lpstr>Títulos de diapositiva</vt:lpstr>
      </vt:variant>
      <vt:variant>
        <vt:i4>37</vt:i4>
      </vt:variant>
    </vt:vector>
  </HeadingPairs>
  <TitlesOfParts>
    <vt:vector size="50" baseType="lpstr">
      <vt:lpstr>Arial</vt:lpstr>
      <vt:lpstr>Barlow</vt:lpstr>
      <vt:lpstr>Barlow Medium</vt:lpstr>
      <vt:lpstr>Barlow SemiBold</vt:lpstr>
      <vt:lpstr>Calibri</vt:lpstr>
      <vt:lpstr>Cambria</vt:lpstr>
      <vt:lpstr>Times New Roman</vt:lpstr>
      <vt:lpstr>Wingdings</vt:lpstr>
      <vt:lpstr>Principal Verde</vt:lpstr>
      <vt:lpstr>Principal Azul</vt:lpstr>
      <vt:lpstr>Sección Anaranajada</vt:lpstr>
      <vt:lpstr>Sección Morada</vt:lpstr>
      <vt:lpstr>Sección Rojo Vivo</vt:lpstr>
      <vt:lpstr>               PROCEDIMIENTO DE DESPACHO, REGLAS DE ORIGEN, CLASIFICACION ARANCELARIA  IV Sesión</vt:lpstr>
      <vt:lpstr>Presentación de PowerPoint</vt:lpstr>
      <vt:lpstr>Despacho Aduanero de Mercancías</vt:lpstr>
      <vt:lpstr>Despacho Aduanero de Mercancías</vt:lpstr>
      <vt:lpstr>Documentación Mínima para la Importación de Mercancías</vt:lpstr>
      <vt:lpstr> (B/L, Guía aérea /Carta de porte)</vt:lpstr>
      <vt:lpstr>Conocimiento de Embarque</vt:lpstr>
      <vt:lpstr>Carta de Porte</vt:lpstr>
      <vt:lpstr>Guía Aerea</vt:lpstr>
      <vt:lpstr>Factura Comercial</vt:lpstr>
      <vt:lpstr>Declaración del Valor en Aduanas</vt:lpstr>
      <vt:lpstr>Declaración del Valor en Aduanas</vt:lpstr>
      <vt:lpstr>LGA ART. 264. Responsabilidad por los datos de la Declaración del Valor Aduanero de las Mercancías </vt:lpstr>
      <vt:lpstr>Presentación de PowerPoint</vt:lpstr>
      <vt:lpstr>Mercancías en Abandono</vt:lpstr>
      <vt:lpstr>Mercancías en Abandono</vt:lpstr>
      <vt:lpstr>Mercancías en Abandono</vt:lpstr>
      <vt:lpstr>CONSIDERACIONES SOBRE SUBASTAS</vt:lpstr>
      <vt:lpstr>Mercancías en Abandono</vt:lpstr>
      <vt:lpstr>Presentación de PowerPoint</vt:lpstr>
      <vt:lpstr>Reglas de Origen  </vt:lpstr>
      <vt:lpstr>Reglas de Origen  </vt:lpstr>
      <vt:lpstr>Reglas de Origen  </vt:lpstr>
      <vt:lpstr>Reglas de Origen  </vt:lpstr>
      <vt:lpstr>Presentación de PowerPoint</vt:lpstr>
      <vt:lpstr>Presentación de PowerPoint</vt:lpstr>
      <vt:lpstr>Clasificación arancelaria  </vt:lpstr>
      <vt:lpstr>Clasificación arancelaria  </vt:lpstr>
      <vt:lpstr>Clasificación Arancelaria</vt:lpstr>
      <vt:lpstr>Clasificación arancelaria  </vt:lpstr>
      <vt:lpstr>Importancia Clasificación arancelaria  </vt:lpstr>
      <vt:lpstr>Prohibiciones, regulaciones y restricciones no arancelarias  </vt:lpstr>
      <vt:lpstr>Prohibiciones, regulaciones y restricciones no arancelarias  </vt:lpstr>
      <vt:lpstr>Prohibiciones, regulaciones y restricciones no arancelarias  </vt:lpstr>
      <vt:lpstr>Prohibiciones, regulaciones y restricciones no arancelarias  </vt:lpstr>
      <vt:lpstr>Prohibiciones, regulaciones y restricciones no arancelarias  </vt:lpstr>
      <vt:lpstr>Jorge Muñoz</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Jorge Muñoz</cp:lastModifiedBy>
  <cp:revision>41</cp:revision>
  <cp:lastPrinted>2018-06-20T11:59:15Z</cp:lastPrinted>
  <dcterms:created xsi:type="dcterms:W3CDTF">2018-06-20T21:30:45Z</dcterms:created>
  <dcterms:modified xsi:type="dcterms:W3CDTF">2021-10-04T20:10:15Z</dcterms:modified>
</cp:coreProperties>
</file>