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7" r:id="rId2"/>
    <p:sldMasterId id="2147483673" r:id="rId3"/>
    <p:sldMasterId id="2147483689" r:id="rId4"/>
    <p:sldMasterId id="2147483672" r:id="rId5"/>
    <p:sldMasterId id="2147483715" r:id="rId6"/>
  </p:sldMasterIdLst>
  <p:notesMasterIdLst>
    <p:notesMasterId r:id="rId46"/>
  </p:notesMasterIdLst>
  <p:handoutMasterIdLst>
    <p:handoutMasterId r:id="rId47"/>
  </p:handoutMasterIdLst>
  <p:sldIdLst>
    <p:sldId id="257" r:id="rId7"/>
    <p:sldId id="399" r:id="rId8"/>
    <p:sldId id="400" r:id="rId9"/>
    <p:sldId id="403" r:id="rId10"/>
    <p:sldId id="401" r:id="rId11"/>
    <p:sldId id="264" r:id="rId12"/>
    <p:sldId id="402" r:id="rId13"/>
    <p:sldId id="265" r:id="rId14"/>
    <p:sldId id="266" r:id="rId15"/>
    <p:sldId id="267" r:id="rId16"/>
    <p:sldId id="445" r:id="rId17"/>
    <p:sldId id="444" r:id="rId18"/>
    <p:sldId id="268" r:id="rId19"/>
    <p:sldId id="269" r:id="rId20"/>
    <p:sldId id="270" r:id="rId21"/>
    <p:sldId id="271" r:id="rId22"/>
    <p:sldId id="481" r:id="rId23"/>
    <p:sldId id="272" r:id="rId24"/>
    <p:sldId id="273" r:id="rId25"/>
    <p:sldId id="323" r:id="rId26"/>
    <p:sldId id="324" r:id="rId27"/>
    <p:sldId id="325" r:id="rId28"/>
    <p:sldId id="326" r:id="rId29"/>
    <p:sldId id="485" r:id="rId30"/>
    <p:sldId id="378" r:id="rId31"/>
    <p:sldId id="493" r:id="rId32"/>
    <p:sldId id="494" r:id="rId33"/>
    <p:sldId id="484" r:id="rId34"/>
    <p:sldId id="256" r:id="rId35"/>
    <p:sldId id="388" r:id="rId36"/>
    <p:sldId id="488" r:id="rId37"/>
    <p:sldId id="489" r:id="rId38"/>
    <p:sldId id="389" r:id="rId39"/>
    <p:sldId id="390" r:id="rId40"/>
    <p:sldId id="490" r:id="rId41"/>
    <p:sldId id="392" r:id="rId42"/>
    <p:sldId id="491" r:id="rId43"/>
    <p:sldId id="492" r:id="rId44"/>
    <p:sldId id="32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121"/>
    <a:srgbClr val="4279BB"/>
    <a:srgbClr val="6BAE45"/>
    <a:srgbClr val="9C247B"/>
    <a:srgbClr val="891C6C"/>
    <a:srgbClr val="CE801C"/>
    <a:srgbClr val="CE2142"/>
    <a:srgbClr val="B41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5"/>
    <p:restoredTop sz="94624"/>
  </p:normalViewPr>
  <p:slideViewPr>
    <p:cSldViewPr snapToGrid="0" snapToObjects="1">
      <p:cViewPr varScale="1">
        <p:scale>
          <a:sx n="40" d="100"/>
          <a:sy n="40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6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BC42C-1B41-465E-AEAC-5A2050F9FD10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C913CB-C52F-4311-932C-C3EAFF2DAFB3}">
      <dgm:prSet phldrT="[Text]" phldr="1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 sz="2000" dirty="0"/>
        </a:p>
      </dgm:t>
    </dgm:pt>
    <dgm:pt modelId="{9F0A2238-8FA9-4F38-91D3-6D611B8D6BAC}" type="parTrans" cxnId="{7DBA9FF8-811E-49CA-A74C-530602EEBD4F}">
      <dgm:prSet/>
      <dgm:spPr/>
      <dgm:t>
        <a:bodyPr/>
        <a:lstStyle/>
        <a:p>
          <a:endParaRPr lang="en-US"/>
        </a:p>
      </dgm:t>
    </dgm:pt>
    <dgm:pt modelId="{B88714CA-5F9C-429A-A80F-50C82BF1AFFC}" type="sibTrans" cxnId="{7DBA9FF8-811E-49CA-A74C-530602EEBD4F}">
      <dgm:prSet/>
      <dgm:spPr/>
      <dgm:t>
        <a:bodyPr/>
        <a:lstStyle/>
        <a:p>
          <a:endParaRPr lang="en-US"/>
        </a:p>
      </dgm:t>
    </dgm:pt>
    <dgm:pt modelId="{239B72BA-11DC-4E1F-9946-DD3D3951C864}">
      <dgm:prSet phldrT="[Text]"/>
      <dgm:spPr/>
      <dgm:t>
        <a:bodyPr/>
        <a:lstStyle/>
        <a:p>
          <a:endParaRPr lang="es-ES" dirty="0"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es-ES" dirty="0">
              <a:latin typeface="Times New Roman" panose="02020603050405020304" pitchFamily="18" charset="0"/>
              <a:ea typeface="Times New Roman" panose="02020603050405020304" pitchFamily="18" charset="0"/>
            </a:rPr>
            <a:t>Se realizan utilizando los datos y </a:t>
          </a:r>
          <a:r>
            <a:rPr lang="es-E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pruebas que estén en poder  de  la Administración </a:t>
          </a:r>
          <a:r>
            <a:rPr lang="es-ES" dirty="0">
              <a:latin typeface="Times New Roman" panose="02020603050405020304" pitchFamily="18" charset="0"/>
              <a:ea typeface="Times New Roman" panose="02020603050405020304" pitchFamily="18" charset="0"/>
            </a:rPr>
            <a:t>o que se  le soliciten al obligado tributario sobre un período o impuesto determinado, ya sea previo al inicio del procedimiento de dicha comprobación o durante su desarrollo</a:t>
          </a:r>
          <a:endParaRPr lang="en-US" dirty="0"/>
        </a:p>
      </dgm:t>
    </dgm:pt>
    <dgm:pt modelId="{C482408A-D569-4804-9FD2-9972EE2436E5}" type="parTrans" cxnId="{8040F419-85BA-41BC-A910-E4C0FBC11486}">
      <dgm:prSet/>
      <dgm:spPr/>
      <dgm:t>
        <a:bodyPr/>
        <a:lstStyle/>
        <a:p>
          <a:endParaRPr lang="en-US"/>
        </a:p>
      </dgm:t>
    </dgm:pt>
    <dgm:pt modelId="{9E00C5CC-5A72-4C15-B1F7-D407C7D665F0}" type="sibTrans" cxnId="{8040F419-85BA-41BC-A910-E4C0FBC11486}">
      <dgm:prSet/>
      <dgm:spPr/>
      <dgm:t>
        <a:bodyPr/>
        <a:lstStyle/>
        <a:p>
          <a:endParaRPr lang="en-US"/>
        </a:p>
      </dgm:t>
    </dgm:pt>
    <dgm:pt modelId="{7E2DFE15-326B-4F46-9302-29AA891BEDE2}">
      <dgm:prSet phldrT="[Text]" custT="1"/>
      <dgm:spPr/>
      <dgm:t>
        <a:bodyPr/>
        <a:lstStyle/>
        <a:p>
          <a:endParaRPr lang="es-ES" sz="1600" dirty="0">
            <a:solidFill>
              <a:srgbClr val="FF0000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endParaRPr lang="es-ES" sz="2400" b="1" dirty="0">
            <a:solidFill>
              <a:schemeClr val="bg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es-E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No se puedan extender al examen de los libros de contabilidad </a:t>
          </a:r>
          <a:r>
            <a:rPr lang="es-E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de las actividades empresariales o profesionales que se verifican</a:t>
          </a:r>
          <a:endParaRPr lang="en-US" sz="2400" dirty="0"/>
        </a:p>
      </dgm:t>
    </dgm:pt>
    <dgm:pt modelId="{64D55DCA-2FBE-4739-8A76-CCEB5BEBE04C}" type="parTrans" cxnId="{B5597457-9204-4201-BD02-09B424878371}">
      <dgm:prSet/>
      <dgm:spPr/>
      <dgm:t>
        <a:bodyPr/>
        <a:lstStyle/>
        <a:p>
          <a:endParaRPr lang="en-US"/>
        </a:p>
      </dgm:t>
    </dgm:pt>
    <dgm:pt modelId="{1E345387-CDA0-459D-9484-1FCAD34CFD51}" type="sibTrans" cxnId="{B5597457-9204-4201-BD02-09B424878371}">
      <dgm:prSet/>
      <dgm:spPr/>
      <dgm:t>
        <a:bodyPr/>
        <a:lstStyle/>
        <a:p>
          <a:endParaRPr lang="en-US"/>
        </a:p>
      </dgm:t>
    </dgm:pt>
    <dgm:pt modelId="{B63C0E56-01B9-4DB0-81F2-9D6B4F0C63D0}">
      <dgm:prSet phldrT="[Text]" phldr="1"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BCE4EDE8-24CC-4EFD-B513-CB04712569E3}" type="parTrans" cxnId="{F7B2437A-02E8-42B6-A401-64E5FB0692BB}">
      <dgm:prSet/>
      <dgm:spPr/>
      <dgm:t>
        <a:bodyPr/>
        <a:lstStyle/>
        <a:p>
          <a:endParaRPr lang="en-US"/>
        </a:p>
      </dgm:t>
    </dgm:pt>
    <dgm:pt modelId="{30E20BA5-027A-4E09-9C04-A1FAAF54107D}" type="sibTrans" cxnId="{F7B2437A-02E8-42B6-A401-64E5FB0692BB}">
      <dgm:prSet/>
      <dgm:spPr/>
      <dgm:t>
        <a:bodyPr/>
        <a:lstStyle/>
        <a:p>
          <a:endParaRPr lang="en-US"/>
        </a:p>
      </dgm:t>
    </dgm:pt>
    <dgm:pt modelId="{F88332C7-CBC5-49ED-ABEF-867F1B3EAC5C}">
      <dgm:prSet phldrT="[Text]" custT="1"/>
      <dgm:spPr/>
      <dgm:t>
        <a:bodyPr/>
        <a:lstStyle/>
        <a:p>
          <a:endParaRPr lang="es-ES" sz="2000" dirty="0">
            <a:solidFill>
              <a:schemeClr val="bg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es-E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No limita la facultad de verificación de datos o información específica de alguna(s) cuenta(s) o registro(s) contable(s), referidos a los datos o información en</a:t>
          </a:r>
          <a:r>
            <a:rPr lang="es-ES" sz="2000" spc="-5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E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estudio.</a:t>
          </a:r>
          <a:endParaRPr lang="en-US" sz="2000" dirty="0">
            <a:solidFill>
              <a:schemeClr val="bg1"/>
            </a:solidFill>
          </a:endParaRPr>
        </a:p>
      </dgm:t>
    </dgm:pt>
    <dgm:pt modelId="{8F4E9A80-C12A-45ED-A5BC-D17F9FA99EA5}" type="parTrans" cxnId="{085B6D89-4AEE-46D4-9053-8CCD0AC0C4DA}">
      <dgm:prSet/>
      <dgm:spPr/>
      <dgm:t>
        <a:bodyPr/>
        <a:lstStyle/>
        <a:p>
          <a:endParaRPr lang="en-US"/>
        </a:p>
      </dgm:t>
    </dgm:pt>
    <dgm:pt modelId="{4C3CC576-57AE-4DB0-8264-76057346A953}" type="sibTrans" cxnId="{085B6D89-4AEE-46D4-9053-8CCD0AC0C4DA}">
      <dgm:prSet/>
      <dgm:spPr/>
      <dgm:t>
        <a:bodyPr/>
        <a:lstStyle/>
        <a:p>
          <a:endParaRPr lang="en-US"/>
        </a:p>
      </dgm:t>
    </dgm:pt>
    <dgm:pt modelId="{C21F5BA7-171B-4B19-827F-7DA6E486E027}">
      <dgm:prSet phldrT="[Text]" phldr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5B0A953B-ACCF-42EF-8271-B8CDBA3386D6}" type="sibTrans" cxnId="{7461054E-4546-4A12-86FA-76CE9BBBF3AA}">
      <dgm:prSet/>
      <dgm:spPr/>
      <dgm:t>
        <a:bodyPr/>
        <a:lstStyle/>
        <a:p>
          <a:endParaRPr lang="en-US"/>
        </a:p>
      </dgm:t>
    </dgm:pt>
    <dgm:pt modelId="{13D464AC-DA60-4431-B6E6-A5C2B756902F}" type="parTrans" cxnId="{7461054E-4546-4A12-86FA-76CE9BBBF3AA}">
      <dgm:prSet/>
      <dgm:spPr/>
      <dgm:t>
        <a:bodyPr/>
        <a:lstStyle/>
        <a:p>
          <a:endParaRPr lang="en-US"/>
        </a:p>
      </dgm:t>
    </dgm:pt>
    <dgm:pt modelId="{642AFF16-5AB1-4E0F-83C5-015923DB2252}" type="pres">
      <dgm:prSet presAssocID="{ABABC42C-1B41-465E-AEAC-5A2050F9FD10}" presName="Name0" presStyleCnt="0">
        <dgm:presLayoutVars>
          <dgm:dir/>
          <dgm:animLvl val="lvl"/>
          <dgm:resizeHandles val="exact"/>
        </dgm:presLayoutVars>
      </dgm:prSet>
      <dgm:spPr/>
    </dgm:pt>
    <dgm:pt modelId="{7C74993C-5205-493C-8C49-657A9EA06B50}" type="pres">
      <dgm:prSet presAssocID="{D7C913CB-C52F-4311-932C-C3EAFF2DAFB3}" presName="compositeNode" presStyleCnt="0">
        <dgm:presLayoutVars>
          <dgm:bulletEnabled val="1"/>
        </dgm:presLayoutVars>
      </dgm:prSet>
      <dgm:spPr/>
    </dgm:pt>
    <dgm:pt modelId="{280A0D2D-3884-46A2-ADA0-72B90DA03424}" type="pres">
      <dgm:prSet presAssocID="{D7C913CB-C52F-4311-932C-C3EAFF2DAFB3}" presName="bgRect" presStyleLbl="node1" presStyleIdx="0" presStyleCnt="3" custScaleX="66240" custLinFactNeighborX="-9238" custLinFactNeighborY="-266"/>
      <dgm:spPr/>
    </dgm:pt>
    <dgm:pt modelId="{877674B1-E527-4B6D-9B1E-A23574178A44}" type="pres">
      <dgm:prSet presAssocID="{D7C913CB-C52F-4311-932C-C3EAFF2DAFB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AC574A4C-6D25-4E31-865B-397F9353F677}" type="pres">
      <dgm:prSet presAssocID="{D7C913CB-C52F-4311-932C-C3EAFF2DAFB3}" presName="childNode" presStyleLbl="node1" presStyleIdx="0" presStyleCnt="3">
        <dgm:presLayoutVars>
          <dgm:bulletEnabled val="1"/>
        </dgm:presLayoutVars>
      </dgm:prSet>
      <dgm:spPr/>
    </dgm:pt>
    <dgm:pt modelId="{2B0F6166-B8C5-411E-A8AE-D7464BF0C1EE}" type="pres">
      <dgm:prSet presAssocID="{B88714CA-5F9C-429A-A80F-50C82BF1AFFC}" presName="hSp" presStyleCnt="0"/>
      <dgm:spPr/>
    </dgm:pt>
    <dgm:pt modelId="{B1C41CE6-C423-4EF1-80D0-6649A1C5531A}" type="pres">
      <dgm:prSet presAssocID="{B88714CA-5F9C-429A-A80F-50C82BF1AFFC}" presName="vProcSp" presStyleCnt="0"/>
      <dgm:spPr/>
    </dgm:pt>
    <dgm:pt modelId="{EB6B858B-67A8-4A61-91E4-08CD4559B222}" type="pres">
      <dgm:prSet presAssocID="{B88714CA-5F9C-429A-A80F-50C82BF1AFFC}" presName="vSp1" presStyleCnt="0"/>
      <dgm:spPr/>
    </dgm:pt>
    <dgm:pt modelId="{80056730-421F-40D5-A7CE-EEC0C0B16691}" type="pres">
      <dgm:prSet presAssocID="{B88714CA-5F9C-429A-A80F-50C82BF1AFFC}" presName="simulatedConn" presStyleLbl="solidFgAcc1" presStyleIdx="0" presStyleCnt="2"/>
      <dgm:spPr/>
    </dgm:pt>
    <dgm:pt modelId="{B9D80D47-A121-4B8A-9396-58E26B50F4E2}" type="pres">
      <dgm:prSet presAssocID="{B88714CA-5F9C-429A-A80F-50C82BF1AFFC}" presName="vSp2" presStyleCnt="0"/>
      <dgm:spPr/>
    </dgm:pt>
    <dgm:pt modelId="{2DB4AA38-31CB-4B8C-A137-6F505B617D3B}" type="pres">
      <dgm:prSet presAssocID="{B88714CA-5F9C-429A-A80F-50C82BF1AFFC}" presName="sibTrans" presStyleCnt="0"/>
      <dgm:spPr/>
    </dgm:pt>
    <dgm:pt modelId="{35247CFF-46F0-4416-8272-B4C85988B539}" type="pres">
      <dgm:prSet presAssocID="{C21F5BA7-171B-4B19-827F-7DA6E486E027}" presName="compositeNode" presStyleCnt="0">
        <dgm:presLayoutVars>
          <dgm:bulletEnabled val="1"/>
        </dgm:presLayoutVars>
      </dgm:prSet>
      <dgm:spPr/>
    </dgm:pt>
    <dgm:pt modelId="{485EAEDB-C431-4C38-AC78-AFBA60D878EE}" type="pres">
      <dgm:prSet presAssocID="{C21F5BA7-171B-4B19-827F-7DA6E486E027}" presName="bgRect" presStyleLbl="node1" presStyleIdx="1" presStyleCnt="3" custScaleX="68302"/>
      <dgm:spPr/>
    </dgm:pt>
    <dgm:pt modelId="{968FAA1C-9DAC-403E-AEBA-A05598D23FA1}" type="pres">
      <dgm:prSet presAssocID="{C21F5BA7-171B-4B19-827F-7DA6E486E027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9D5BAF26-4969-4FD8-9CBD-65FB446D76E9}" type="pres">
      <dgm:prSet presAssocID="{C21F5BA7-171B-4B19-827F-7DA6E486E027}" presName="childNode" presStyleLbl="node1" presStyleIdx="1" presStyleCnt="3">
        <dgm:presLayoutVars>
          <dgm:bulletEnabled val="1"/>
        </dgm:presLayoutVars>
      </dgm:prSet>
      <dgm:spPr/>
    </dgm:pt>
    <dgm:pt modelId="{A0643190-2222-4993-8D31-E520E7199F37}" type="pres">
      <dgm:prSet presAssocID="{5B0A953B-ACCF-42EF-8271-B8CDBA3386D6}" presName="hSp" presStyleCnt="0"/>
      <dgm:spPr/>
    </dgm:pt>
    <dgm:pt modelId="{B76F62E3-ECB5-447A-A96E-9074CECFCA96}" type="pres">
      <dgm:prSet presAssocID="{5B0A953B-ACCF-42EF-8271-B8CDBA3386D6}" presName="vProcSp" presStyleCnt="0"/>
      <dgm:spPr/>
    </dgm:pt>
    <dgm:pt modelId="{07DD9EF4-5FA6-479C-BFBD-F9661B59AB9F}" type="pres">
      <dgm:prSet presAssocID="{5B0A953B-ACCF-42EF-8271-B8CDBA3386D6}" presName="vSp1" presStyleCnt="0"/>
      <dgm:spPr/>
    </dgm:pt>
    <dgm:pt modelId="{A39914EA-797A-4C3F-B2C5-B012C8DF5D4D}" type="pres">
      <dgm:prSet presAssocID="{5B0A953B-ACCF-42EF-8271-B8CDBA3386D6}" presName="simulatedConn" presStyleLbl="solidFgAcc1" presStyleIdx="1" presStyleCnt="2"/>
      <dgm:spPr/>
    </dgm:pt>
    <dgm:pt modelId="{5360C65F-CDAB-4E98-9FA7-7E5035CE8062}" type="pres">
      <dgm:prSet presAssocID="{5B0A953B-ACCF-42EF-8271-B8CDBA3386D6}" presName="vSp2" presStyleCnt="0"/>
      <dgm:spPr/>
    </dgm:pt>
    <dgm:pt modelId="{74CF508B-8928-48AD-AEA8-D7EB1423AF56}" type="pres">
      <dgm:prSet presAssocID="{5B0A953B-ACCF-42EF-8271-B8CDBA3386D6}" presName="sibTrans" presStyleCnt="0"/>
      <dgm:spPr/>
    </dgm:pt>
    <dgm:pt modelId="{2A1D716B-1509-4407-96C2-3E257B60A030}" type="pres">
      <dgm:prSet presAssocID="{B63C0E56-01B9-4DB0-81F2-9D6B4F0C63D0}" presName="compositeNode" presStyleCnt="0">
        <dgm:presLayoutVars>
          <dgm:bulletEnabled val="1"/>
        </dgm:presLayoutVars>
      </dgm:prSet>
      <dgm:spPr/>
    </dgm:pt>
    <dgm:pt modelId="{21FF6CB9-806D-48B4-B942-56CFA66D4BB6}" type="pres">
      <dgm:prSet presAssocID="{B63C0E56-01B9-4DB0-81F2-9D6B4F0C63D0}" presName="bgRect" presStyleLbl="node1" presStyleIdx="2" presStyleCnt="3" custScaleX="67167"/>
      <dgm:spPr/>
    </dgm:pt>
    <dgm:pt modelId="{1650FAA3-C119-4531-9BD8-C3A4A871C92E}" type="pres">
      <dgm:prSet presAssocID="{B63C0E56-01B9-4DB0-81F2-9D6B4F0C63D0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21AD36F5-28F6-4617-9BC0-367D656C8931}" type="pres">
      <dgm:prSet presAssocID="{B63C0E56-01B9-4DB0-81F2-9D6B4F0C63D0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6E474F0B-02C8-454D-8B84-1F67BFB424FA}" type="presOf" srcId="{C21F5BA7-171B-4B19-827F-7DA6E486E027}" destId="{968FAA1C-9DAC-403E-AEBA-A05598D23FA1}" srcOrd="1" destOrd="0" presId="urn:microsoft.com/office/officeart/2005/8/layout/hProcess7"/>
    <dgm:cxn modelId="{8040F419-85BA-41BC-A910-E4C0FBC11486}" srcId="{D7C913CB-C52F-4311-932C-C3EAFF2DAFB3}" destId="{239B72BA-11DC-4E1F-9946-DD3D3951C864}" srcOrd="0" destOrd="0" parTransId="{C482408A-D569-4804-9FD2-9972EE2436E5}" sibTransId="{9E00C5CC-5A72-4C15-B1F7-D407C7D665F0}"/>
    <dgm:cxn modelId="{2B0B4366-9D85-4293-B288-DE524ADF74E3}" type="presOf" srcId="{F88332C7-CBC5-49ED-ABEF-867F1B3EAC5C}" destId="{21AD36F5-28F6-4617-9BC0-367D656C8931}" srcOrd="0" destOrd="0" presId="urn:microsoft.com/office/officeart/2005/8/layout/hProcess7"/>
    <dgm:cxn modelId="{7461054E-4546-4A12-86FA-76CE9BBBF3AA}" srcId="{ABABC42C-1B41-465E-AEAC-5A2050F9FD10}" destId="{C21F5BA7-171B-4B19-827F-7DA6E486E027}" srcOrd="1" destOrd="0" parTransId="{13D464AC-DA60-4431-B6E6-A5C2B756902F}" sibTransId="{5B0A953B-ACCF-42EF-8271-B8CDBA3386D6}"/>
    <dgm:cxn modelId="{B5597457-9204-4201-BD02-09B424878371}" srcId="{C21F5BA7-171B-4B19-827F-7DA6E486E027}" destId="{7E2DFE15-326B-4F46-9302-29AA891BEDE2}" srcOrd="0" destOrd="0" parTransId="{64D55DCA-2FBE-4739-8A76-CCEB5BEBE04C}" sibTransId="{1E345387-CDA0-459D-9484-1FCAD34CFD51}"/>
    <dgm:cxn modelId="{F7B2437A-02E8-42B6-A401-64E5FB0692BB}" srcId="{ABABC42C-1B41-465E-AEAC-5A2050F9FD10}" destId="{B63C0E56-01B9-4DB0-81F2-9D6B4F0C63D0}" srcOrd="2" destOrd="0" parTransId="{BCE4EDE8-24CC-4EFD-B513-CB04712569E3}" sibTransId="{30E20BA5-027A-4E09-9C04-A1FAAF54107D}"/>
    <dgm:cxn modelId="{085B6D89-4AEE-46D4-9053-8CCD0AC0C4DA}" srcId="{B63C0E56-01B9-4DB0-81F2-9D6B4F0C63D0}" destId="{F88332C7-CBC5-49ED-ABEF-867F1B3EAC5C}" srcOrd="0" destOrd="0" parTransId="{8F4E9A80-C12A-45ED-A5BC-D17F9FA99EA5}" sibTransId="{4C3CC576-57AE-4DB0-8264-76057346A953}"/>
    <dgm:cxn modelId="{458E12A6-8C1D-4D39-A53C-399E919E307E}" type="presOf" srcId="{ABABC42C-1B41-465E-AEAC-5A2050F9FD10}" destId="{642AFF16-5AB1-4E0F-83C5-015923DB2252}" srcOrd="0" destOrd="0" presId="urn:microsoft.com/office/officeart/2005/8/layout/hProcess7"/>
    <dgm:cxn modelId="{FD4AF5B9-3DDA-4D0F-A493-8C99CBB14D17}" type="presOf" srcId="{B63C0E56-01B9-4DB0-81F2-9D6B4F0C63D0}" destId="{1650FAA3-C119-4531-9BD8-C3A4A871C92E}" srcOrd="1" destOrd="0" presId="urn:microsoft.com/office/officeart/2005/8/layout/hProcess7"/>
    <dgm:cxn modelId="{01537DD5-AE86-43D6-A828-B00259B37D28}" type="presOf" srcId="{239B72BA-11DC-4E1F-9946-DD3D3951C864}" destId="{AC574A4C-6D25-4E31-865B-397F9353F677}" srcOrd="0" destOrd="0" presId="urn:microsoft.com/office/officeart/2005/8/layout/hProcess7"/>
    <dgm:cxn modelId="{95A349EA-D81D-48D6-9613-EED8B5803FBB}" type="presOf" srcId="{7E2DFE15-326B-4F46-9302-29AA891BEDE2}" destId="{9D5BAF26-4969-4FD8-9CBD-65FB446D76E9}" srcOrd="0" destOrd="0" presId="urn:microsoft.com/office/officeart/2005/8/layout/hProcess7"/>
    <dgm:cxn modelId="{5BEBDAF0-73B6-48C5-9D44-363F0DCADD31}" type="presOf" srcId="{D7C913CB-C52F-4311-932C-C3EAFF2DAFB3}" destId="{877674B1-E527-4B6D-9B1E-A23574178A44}" srcOrd="1" destOrd="0" presId="urn:microsoft.com/office/officeart/2005/8/layout/hProcess7"/>
    <dgm:cxn modelId="{D67DF1F6-1920-4156-9AC2-7793C82A5EB0}" type="presOf" srcId="{C21F5BA7-171B-4B19-827F-7DA6E486E027}" destId="{485EAEDB-C431-4C38-AC78-AFBA60D878EE}" srcOrd="0" destOrd="0" presId="urn:microsoft.com/office/officeart/2005/8/layout/hProcess7"/>
    <dgm:cxn modelId="{E3DA0BF7-84EA-42E1-BD44-AC59A20CBED4}" type="presOf" srcId="{B63C0E56-01B9-4DB0-81F2-9D6B4F0C63D0}" destId="{21FF6CB9-806D-48B4-B942-56CFA66D4BB6}" srcOrd="0" destOrd="0" presId="urn:microsoft.com/office/officeart/2005/8/layout/hProcess7"/>
    <dgm:cxn modelId="{7DBA9FF8-811E-49CA-A74C-530602EEBD4F}" srcId="{ABABC42C-1B41-465E-AEAC-5A2050F9FD10}" destId="{D7C913CB-C52F-4311-932C-C3EAFF2DAFB3}" srcOrd="0" destOrd="0" parTransId="{9F0A2238-8FA9-4F38-91D3-6D611B8D6BAC}" sibTransId="{B88714CA-5F9C-429A-A80F-50C82BF1AFFC}"/>
    <dgm:cxn modelId="{AB8F04FE-E5B2-4574-8ABD-85B929C36B21}" type="presOf" srcId="{D7C913CB-C52F-4311-932C-C3EAFF2DAFB3}" destId="{280A0D2D-3884-46A2-ADA0-72B90DA03424}" srcOrd="0" destOrd="0" presId="urn:microsoft.com/office/officeart/2005/8/layout/hProcess7"/>
    <dgm:cxn modelId="{9CCD9A1A-3E22-4E66-8D5E-F34B13F7FD2E}" type="presParOf" srcId="{642AFF16-5AB1-4E0F-83C5-015923DB2252}" destId="{7C74993C-5205-493C-8C49-657A9EA06B50}" srcOrd="0" destOrd="0" presId="urn:microsoft.com/office/officeart/2005/8/layout/hProcess7"/>
    <dgm:cxn modelId="{53C81FDA-A29B-4FEA-89C7-B0C71650C4A8}" type="presParOf" srcId="{7C74993C-5205-493C-8C49-657A9EA06B50}" destId="{280A0D2D-3884-46A2-ADA0-72B90DA03424}" srcOrd="0" destOrd="0" presId="urn:microsoft.com/office/officeart/2005/8/layout/hProcess7"/>
    <dgm:cxn modelId="{36689C0A-F639-4488-B9B5-C909866EC195}" type="presParOf" srcId="{7C74993C-5205-493C-8C49-657A9EA06B50}" destId="{877674B1-E527-4B6D-9B1E-A23574178A44}" srcOrd="1" destOrd="0" presId="urn:microsoft.com/office/officeart/2005/8/layout/hProcess7"/>
    <dgm:cxn modelId="{5AB73DEC-9135-4F19-B6B8-D4FB1E3D00C7}" type="presParOf" srcId="{7C74993C-5205-493C-8C49-657A9EA06B50}" destId="{AC574A4C-6D25-4E31-865B-397F9353F677}" srcOrd="2" destOrd="0" presId="urn:microsoft.com/office/officeart/2005/8/layout/hProcess7"/>
    <dgm:cxn modelId="{231FD9E2-3437-429E-9D32-7534ED134E47}" type="presParOf" srcId="{642AFF16-5AB1-4E0F-83C5-015923DB2252}" destId="{2B0F6166-B8C5-411E-A8AE-D7464BF0C1EE}" srcOrd="1" destOrd="0" presId="urn:microsoft.com/office/officeart/2005/8/layout/hProcess7"/>
    <dgm:cxn modelId="{88CF438C-18FD-4683-AA99-874A75E7AEF1}" type="presParOf" srcId="{642AFF16-5AB1-4E0F-83C5-015923DB2252}" destId="{B1C41CE6-C423-4EF1-80D0-6649A1C5531A}" srcOrd="2" destOrd="0" presId="urn:microsoft.com/office/officeart/2005/8/layout/hProcess7"/>
    <dgm:cxn modelId="{2C9BB121-A006-43B1-9111-87072041B976}" type="presParOf" srcId="{B1C41CE6-C423-4EF1-80D0-6649A1C5531A}" destId="{EB6B858B-67A8-4A61-91E4-08CD4559B222}" srcOrd="0" destOrd="0" presId="urn:microsoft.com/office/officeart/2005/8/layout/hProcess7"/>
    <dgm:cxn modelId="{0E8EBE7A-707A-44B7-A022-D8BA3D98239A}" type="presParOf" srcId="{B1C41CE6-C423-4EF1-80D0-6649A1C5531A}" destId="{80056730-421F-40D5-A7CE-EEC0C0B16691}" srcOrd="1" destOrd="0" presId="urn:microsoft.com/office/officeart/2005/8/layout/hProcess7"/>
    <dgm:cxn modelId="{E623C932-2D42-40C4-AC5F-53D1D32E7B27}" type="presParOf" srcId="{B1C41CE6-C423-4EF1-80D0-6649A1C5531A}" destId="{B9D80D47-A121-4B8A-9396-58E26B50F4E2}" srcOrd="2" destOrd="0" presId="urn:microsoft.com/office/officeart/2005/8/layout/hProcess7"/>
    <dgm:cxn modelId="{8D0114D4-7E5B-4EA4-BF92-2351471C2DCA}" type="presParOf" srcId="{642AFF16-5AB1-4E0F-83C5-015923DB2252}" destId="{2DB4AA38-31CB-4B8C-A137-6F505B617D3B}" srcOrd="3" destOrd="0" presId="urn:microsoft.com/office/officeart/2005/8/layout/hProcess7"/>
    <dgm:cxn modelId="{6DB10CB7-9C82-42EC-B0C8-38ACF1DD4BDE}" type="presParOf" srcId="{642AFF16-5AB1-4E0F-83C5-015923DB2252}" destId="{35247CFF-46F0-4416-8272-B4C85988B539}" srcOrd="4" destOrd="0" presId="urn:microsoft.com/office/officeart/2005/8/layout/hProcess7"/>
    <dgm:cxn modelId="{D78A09E0-141E-4B86-AD32-65D4BED5CD67}" type="presParOf" srcId="{35247CFF-46F0-4416-8272-B4C85988B539}" destId="{485EAEDB-C431-4C38-AC78-AFBA60D878EE}" srcOrd="0" destOrd="0" presId="urn:microsoft.com/office/officeart/2005/8/layout/hProcess7"/>
    <dgm:cxn modelId="{9153FCE3-1B64-43A3-A38B-9AF2A20985BD}" type="presParOf" srcId="{35247CFF-46F0-4416-8272-B4C85988B539}" destId="{968FAA1C-9DAC-403E-AEBA-A05598D23FA1}" srcOrd="1" destOrd="0" presId="urn:microsoft.com/office/officeart/2005/8/layout/hProcess7"/>
    <dgm:cxn modelId="{571CE0B9-E02D-4775-B7AB-1BF081743005}" type="presParOf" srcId="{35247CFF-46F0-4416-8272-B4C85988B539}" destId="{9D5BAF26-4969-4FD8-9CBD-65FB446D76E9}" srcOrd="2" destOrd="0" presId="urn:microsoft.com/office/officeart/2005/8/layout/hProcess7"/>
    <dgm:cxn modelId="{9A7150FB-7D03-4867-961E-70D22DB5E5F8}" type="presParOf" srcId="{642AFF16-5AB1-4E0F-83C5-015923DB2252}" destId="{A0643190-2222-4993-8D31-E520E7199F37}" srcOrd="5" destOrd="0" presId="urn:microsoft.com/office/officeart/2005/8/layout/hProcess7"/>
    <dgm:cxn modelId="{AF5BB0DA-AC16-4305-976D-56A08288945A}" type="presParOf" srcId="{642AFF16-5AB1-4E0F-83C5-015923DB2252}" destId="{B76F62E3-ECB5-447A-A96E-9074CECFCA96}" srcOrd="6" destOrd="0" presId="urn:microsoft.com/office/officeart/2005/8/layout/hProcess7"/>
    <dgm:cxn modelId="{52D9198F-4785-4E73-BB1D-08A971E86552}" type="presParOf" srcId="{B76F62E3-ECB5-447A-A96E-9074CECFCA96}" destId="{07DD9EF4-5FA6-479C-BFBD-F9661B59AB9F}" srcOrd="0" destOrd="0" presId="urn:microsoft.com/office/officeart/2005/8/layout/hProcess7"/>
    <dgm:cxn modelId="{637AA236-5D79-49EB-B2B8-8B7498E5E45D}" type="presParOf" srcId="{B76F62E3-ECB5-447A-A96E-9074CECFCA96}" destId="{A39914EA-797A-4C3F-B2C5-B012C8DF5D4D}" srcOrd="1" destOrd="0" presId="urn:microsoft.com/office/officeart/2005/8/layout/hProcess7"/>
    <dgm:cxn modelId="{ACF8486A-64F4-4129-80AE-800F3DB4F0EA}" type="presParOf" srcId="{B76F62E3-ECB5-447A-A96E-9074CECFCA96}" destId="{5360C65F-CDAB-4E98-9FA7-7E5035CE8062}" srcOrd="2" destOrd="0" presId="urn:microsoft.com/office/officeart/2005/8/layout/hProcess7"/>
    <dgm:cxn modelId="{7225226C-B148-4FBE-95D8-7C0502A1ED91}" type="presParOf" srcId="{642AFF16-5AB1-4E0F-83C5-015923DB2252}" destId="{74CF508B-8928-48AD-AEA8-D7EB1423AF56}" srcOrd="7" destOrd="0" presId="urn:microsoft.com/office/officeart/2005/8/layout/hProcess7"/>
    <dgm:cxn modelId="{B3685FD3-EB06-430A-8919-0BC630852D7C}" type="presParOf" srcId="{642AFF16-5AB1-4E0F-83C5-015923DB2252}" destId="{2A1D716B-1509-4407-96C2-3E257B60A030}" srcOrd="8" destOrd="0" presId="urn:microsoft.com/office/officeart/2005/8/layout/hProcess7"/>
    <dgm:cxn modelId="{BD712F51-282B-4A1A-A19D-E2062284586F}" type="presParOf" srcId="{2A1D716B-1509-4407-96C2-3E257B60A030}" destId="{21FF6CB9-806D-48B4-B942-56CFA66D4BB6}" srcOrd="0" destOrd="0" presId="urn:microsoft.com/office/officeart/2005/8/layout/hProcess7"/>
    <dgm:cxn modelId="{C1895366-1879-40B4-A0A8-87D0B593E9A4}" type="presParOf" srcId="{2A1D716B-1509-4407-96C2-3E257B60A030}" destId="{1650FAA3-C119-4531-9BD8-C3A4A871C92E}" srcOrd="1" destOrd="0" presId="urn:microsoft.com/office/officeart/2005/8/layout/hProcess7"/>
    <dgm:cxn modelId="{A18D071B-AA8D-493A-A052-28D5A5834066}" type="presParOf" srcId="{2A1D716B-1509-4407-96C2-3E257B60A030}" destId="{21AD36F5-28F6-4617-9BC0-367D656C893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A0D2D-3884-46A2-ADA0-72B90DA03424}">
      <dsp:nvSpPr>
        <dsp:cNvPr id="0" name=""/>
        <dsp:cNvSpPr/>
      </dsp:nvSpPr>
      <dsp:spPr>
        <a:xfrm>
          <a:off x="0" y="0"/>
          <a:ext cx="2620112" cy="4552280"/>
        </a:xfrm>
        <a:prstGeom prst="roundRect">
          <a:avLst>
            <a:gd name="adj" fmla="val 5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16200000">
        <a:off x="-1604423" y="1604423"/>
        <a:ext cx="3732869" cy="524022"/>
      </dsp:txXfrm>
    </dsp:sp>
    <dsp:sp modelId="{AC574A4C-6D25-4E31-865B-397F9353F677}">
      <dsp:nvSpPr>
        <dsp:cNvPr id="0" name=""/>
        <dsp:cNvSpPr/>
      </dsp:nvSpPr>
      <dsp:spPr>
        <a:xfrm>
          <a:off x="620836" y="0"/>
          <a:ext cx="1951983" cy="45522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Se realizan utilizando los datos y </a:t>
          </a:r>
          <a:r>
            <a:rPr lang="es-ES" sz="18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pruebas que estén en poder  de  la Administración </a:t>
          </a:r>
          <a:r>
            <a:rPr lang="es-ES" sz="18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o que se  le soliciten al obligado tributario sobre un período o impuesto determinado, ya sea previo al inicio del procedimiento de dicha comprobación o durante su desarrollo</a:t>
          </a:r>
          <a:endParaRPr lang="en-US" sz="1800" kern="1200" dirty="0"/>
        </a:p>
      </dsp:txBody>
      <dsp:txXfrm>
        <a:off x="620836" y="0"/>
        <a:ext cx="1951983" cy="4552280"/>
      </dsp:txXfrm>
    </dsp:sp>
    <dsp:sp modelId="{485EAEDB-C431-4C38-AC78-AFBA60D878EE}">
      <dsp:nvSpPr>
        <dsp:cNvPr id="0" name=""/>
        <dsp:cNvSpPr/>
      </dsp:nvSpPr>
      <dsp:spPr>
        <a:xfrm>
          <a:off x="2759693" y="0"/>
          <a:ext cx="2701674" cy="4552280"/>
        </a:xfrm>
        <a:prstGeom prst="roundRect">
          <a:avLst>
            <a:gd name="adj" fmla="val 5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>
            <a:solidFill>
              <a:schemeClr val="bg1"/>
            </a:solidFill>
          </a:endParaRPr>
        </a:p>
      </dsp:txBody>
      <dsp:txXfrm rot="16200000">
        <a:off x="1163425" y="1596267"/>
        <a:ext cx="3732869" cy="540334"/>
      </dsp:txXfrm>
    </dsp:sp>
    <dsp:sp modelId="{80056730-421F-40D5-A7CE-EEC0C0B16691}">
      <dsp:nvSpPr>
        <dsp:cNvPr id="0" name=""/>
        <dsp:cNvSpPr/>
      </dsp:nvSpPr>
      <dsp:spPr>
        <a:xfrm rot="5400000">
          <a:off x="2445008" y="3605397"/>
          <a:ext cx="668924" cy="59332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BAF26-4969-4FD8-9CBD-65FB446D76E9}">
      <dsp:nvSpPr>
        <dsp:cNvPr id="0" name=""/>
        <dsp:cNvSpPr/>
      </dsp:nvSpPr>
      <dsp:spPr>
        <a:xfrm>
          <a:off x="3390929" y="0"/>
          <a:ext cx="2012747" cy="45522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srgbClr val="FF0000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b="1" kern="1200" dirty="0">
            <a:solidFill>
              <a:schemeClr val="bg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No se puedan extender al examen de los libros de contabilidad </a:t>
          </a:r>
          <a:r>
            <a:rPr lang="es-E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de las actividades empresariales o profesionales que se verifican</a:t>
          </a:r>
          <a:endParaRPr lang="en-US" sz="2400" kern="1200" dirty="0"/>
        </a:p>
      </dsp:txBody>
      <dsp:txXfrm>
        <a:off x="3390929" y="0"/>
        <a:ext cx="2012747" cy="4552280"/>
      </dsp:txXfrm>
    </dsp:sp>
    <dsp:sp modelId="{21FF6CB9-806D-48B4-B942-56CFA66D4BB6}">
      <dsp:nvSpPr>
        <dsp:cNvPr id="0" name=""/>
        <dsp:cNvSpPr/>
      </dsp:nvSpPr>
      <dsp:spPr>
        <a:xfrm>
          <a:off x="5599809" y="0"/>
          <a:ext cx="2656779" cy="4552280"/>
        </a:xfrm>
        <a:prstGeom prst="roundRect">
          <a:avLst>
            <a:gd name="adj" fmla="val 5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 rot="16200000">
        <a:off x="3999052" y="1600756"/>
        <a:ext cx="3732869" cy="531355"/>
      </dsp:txXfrm>
    </dsp:sp>
    <dsp:sp modelId="{A39914EA-797A-4C3F-B2C5-B012C8DF5D4D}">
      <dsp:nvSpPr>
        <dsp:cNvPr id="0" name=""/>
        <dsp:cNvSpPr/>
      </dsp:nvSpPr>
      <dsp:spPr>
        <a:xfrm rot="5400000">
          <a:off x="5285124" y="3605397"/>
          <a:ext cx="668924" cy="59332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D36F5-28F6-4617-9BC0-367D656C8931}">
      <dsp:nvSpPr>
        <dsp:cNvPr id="0" name=""/>
        <dsp:cNvSpPr/>
      </dsp:nvSpPr>
      <dsp:spPr>
        <a:xfrm>
          <a:off x="6225321" y="0"/>
          <a:ext cx="1979301" cy="45522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>
            <a:solidFill>
              <a:schemeClr val="bg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No limita la facultad de verificación de datos o información específica de alguna(s) cuenta(s) o registro(s) contable(s), referidos a los datos o información en</a:t>
          </a:r>
          <a:r>
            <a:rPr lang="es-ES" sz="2000" kern="1200" spc="-5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ES" sz="20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estudio.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225321" y="0"/>
        <a:ext cx="1979301" cy="4552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1825A3-5E8D-E14B-9B75-FA6A73B1CF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F7451-E530-3440-AEB4-28294603F1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5DDB-9F0A-5540-BDCD-C25C272090A8}" type="datetimeFigureOut">
              <a:rPr lang="es-ES_tradnl" smtClean="0"/>
              <a:t>01/04/2024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7B6FA-38E5-D047-9FE3-1588F5A05A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470E5-484E-A046-B2CD-96C06FD3B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EDB7E-5476-EF42-A43B-B3078DB47C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5223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7E52F-E9ED-4604-A0D1-C3F66206A61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59B16-8962-448E-873C-2CEB7409F4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2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ar -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</p:spPr>
        <p:txBody>
          <a:bodyPr anchor="b"/>
          <a:lstStyle>
            <a:lvl1pPr>
              <a:defRPr sz="6000"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26753" y="4051497"/>
            <a:ext cx="12247056" cy="2829868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7056" h="2829868">
                <a:moveTo>
                  <a:pt x="0" y="1310556"/>
                </a:moveTo>
                <a:cubicBezTo>
                  <a:pt x="1213339" y="985827"/>
                  <a:pt x="2233267" y="790513"/>
                  <a:pt x="3642150" y="787791"/>
                </a:cubicBezTo>
                <a:cubicBezTo>
                  <a:pt x="5051034" y="785070"/>
                  <a:pt x="7020741" y="1425525"/>
                  <a:pt x="8453301" y="1294227"/>
                </a:cubicBezTo>
                <a:cubicBezTo>
                  <a:pt x="9885861" y="1162929"/>
                  <a:pt x="12066353" y="119575"/>
                  <a:pt x="12237510" y="0"/>
                </a:cubicBezTo>
                <a:cubicBezTo>
                  <a:pt x="12239854" y="893299"/>
                  <a:pt x="12235333" y="1934392"/>
                  <a:pt x="12247056" y="2825346"/>
                </a:cubicBezTo>
                <a:lnTo>
                  <a:pt x="879" y="2829868"/>
                </a:lnTo>
                <a:cubicBezTo>
                  <a:pt x="2009" y="1956458"/>
                  <a:pt x="2512" y="1768510"/>
                  <a:pt x="0" y="1310556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C3B274-3C61-0048-9A3A-EA52213F0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107" y="92498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719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984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61B3AD4-AD00-9B40-916B-1D1F9695DE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3496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61437" y="-41952"/>
            <a:ext cx="12298576" cy="6123875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  <a:gd name="connsiteX0" fmla="*/ 15449 w 12262505"/>
              <a:gd name="connsiteY0" fmla="*/ 5530723 h 7045513"/>
              <a:gd name="connsiteX1" fmla="*/ 3657599 w 12262505"/>
              <a:gd name="connsiteY1" fmla="*/ 5007958 h 7045513"/>
              <a:gd name="connsiteX2" fmla="*/ 8468750 w 12262505"/>
              <a:gd name="connsiteY2" fmla="*/ 5514394 h 7045513"/>
              <a:gd name="connsiteX3" fmla="*/ 12252959 w 12262505"/>
              <a:gd name="connsiteY3" fmla="*/ 4220167 h 7045513"/>
              <a:gd name="connsiteX4" fmla="*/ 12262505 w 12262505"/>
              <a:gd name="connsiteY4" fmla="*/ 7045513 h 7045513"/>
              <a:gd name="connsiteX5" fmla="*/ 0 w 12262505"/>
              <a:gd name="connsiteY5" fmla="*/ 77735 h 7045513"/>
              <a:gd name="connsiteX6" fmla="*/ 15449 w 12262505"/>
              <a:gd name="connsiteY6" fmla="*/ 5530723 h 7045513"/>
              <a:gd name="connsiteX0" fmla="*/ 15449 w 12278834"/>
              <a:gd name="connsiteY0" fmla="*/ 5532908 h 5555121"/>
              <a:gd name="connsiteX1" fmla="*/ 3657599 w 12278834"/>
              <a:gd name="connsiteY1" fmla="*/ 5010143 h 5555121"/>
              <a:gd name="connsiteX2" fmla="*/ 8468750 w 12278834"/>
              <a:gd name="connsiteY2" fmla="*/ 5516579 h 5555121"/>
              <a:gd name="connsiteX3" fmla="*/ 12252959 w 12278834"/>
              <a:gd name="connsiteY3" fmla="*/ 4222352 h 5555121"/>
              <a:gd name="connsiteX4" fmla="*/ 12278834 w 12278834"/>
              <a:gd name="connsiteY4" fmla="*/ 91727 h 5555121"/>
              <a:gd name="connsiteX5" fmla="*/ 0 w 12278834"/>
              <a:gd name="connsiteY5" fmla="*/ 79920 h 5555121"/>
              <a:gd name="connsiteX6" fmla="*/ 15449 w 12278834"/>
              <a:gd name="connsiteY6" fmla="*/ 5532908 h 5555121"/>
              <a:gd name="connsiteX0" fmla="*/ 15449 w 12279342"/>
              <a:gd name="connsiteY0" fmla="*/ 5530724 h 5552937"/>
              <a:gd name="connsiteX1" fmla="*/ 3657599 w 12279342"/>
              <a:gd name="connsiteY1" fmla="*/ 5007959 h 5552937"/>
              <a:gd name="connsiteX2" fmla="*/ 8468750 w 12279342"/>
              <a:gd name="connsiteY2" fmla="*/ 5514395 h 5552937"/>
              <a:gd name="connsiteX3" fmla="*/ 12252959 w 12279342"/>
              <a:gd name="connsiteY3" fmla="*/ 4220168 h 5552937"/>
              <a:gd name="connsiteX4" fmla="*/ 12278834 w 12279342"/>
              <a:gd name="connsiteY4" fmla="*/ 89543 h 5552937"/>
              <a:gd name="connsiteX5" fmla="*/ 0 w 12279342"/>
              <a:gd name="connsiteY5" fmla="*/ 77736 h 5552937"/>
              <a:gd name="connsiteX6" fmla="*/ 15449 w 12279342"/>
              <a:gd name="connsiteY6" fmla="*/ 5530724 h 5552937"/>
              <a:gd name="connsiteX0" fmla="*/ 15449 w 12279342"/>
              <a:gd name="connsiteY0" fmla="*/ 6094324 h 6116537"/>
              <a:gd name="connsiteX1" fmla="*/ 3657599 w 12279342"/>
              <a:gd name="connsiteY1" fmla="*/ 5571559 h 6116537"/>
              <a:gd name="connsiteX2" fmla="*/ 8468750 w 12279342"/>
              <a:gd name="connsiteY2" fmla="*/ 6077995 h 6116537"/>
              <a:gd name="connsiteX3" fmla="*/ 12252959 w 12279342"/>
              <a:gd name="connsiteY3" fmla="*/ 4783768 h 6116537"/>
              <a:gd name="connsiteX4" fmla="*/ 12278834 w 12279342"/>
              <a:gd name="connsiteY4" fmla="*/ 0 h 6116537"/>
              <a:gd name="connsiteX5" fmla="*/ 0 w 12279342"/>
              <a:gd name="connsiteY5" fmla="*/ 641336 h 6116537"/>
              <a:gd name="connsiteX6" fmla="*/ 15449 w 12279342"/>
              <a:gd name="connsiteY6" fmla="*/ 6094324 h 6116537"/>
              <a:gd name="connsiteX0" fmla="*/ 15449 w 12279342"/>
              <a:gd name="connsiteY0" fmla="*/ 6094324 h 6125261"/>
              <a:gd name="connsiteX1" fmla="*/ 3657599 w 12279342"/>
              <a:gd name="connsiteY1" fmla="*/ 5571559 h 6125261"/>
              <a:gd name="connsiteX2" fmla="*/ 8468750 w 12279342"/>
              <a:gd name="connsiteY2" fmla="*/ 6077995 h 6125261"/>
              <a:gd name="connsiteX3" fmla="*/ 12252959 w 12279342"/>
              <a:gd name="connsiteY3" fmla="*/ 4783768 h 6125261"/>
              <a:gd name="connsiteX4" fmla="*/ 12278834 w 12279342"/>
              <a:gd name="connsiteY4" fmla="*/ 0 h 6125261"/>
              <a:gd name="connsiteX5" fmla="*/ 0 w 12279342"/>
              <a:gd name="connsiteY5" fmla="*/ 641336 h 6125261"/>
              <a:gd name="connsiteX6" fmla="*/ 15449 w 12279342"/>
              <a:gd name="connsiteY6" fmla="*/ 6094324 h 6125261"/>
              <a:gd name="connsiteX0" fmla="*/ 31778 w 12295671"/>
              <a:gd name="connsiteY0" fmla="*/ 6122459 h 6149807"/>
              <a:gd name="connsiteX1" fmla="*/ 3673928 w 12295671"/>
              <a:gd name="connsiteY1" fmla="*/ 5599694 h 6149807"/>
              <a:gd name="connsiteX2" fmla="*/ 8485079 w 12295671"/>
              <a:gd name="connsiteY2" fmla="*/ 6106130 h 6149807"/>
              <a:gd name="connsiteX3" fmla="*/ 12269288 w 12295671"/>
              <a:gd name="connsiteY3" fmla="*/ 4811903 h 6149807"/>
              <a:gd name="connsiteX4" fmla="*/ 12295163 w 12295671"/>
              <a:gd name="connsiteY4" fmla="*/ 28135 h 6149807"/>
              <a:gd name="connsiteX5" fmla="*/ 0 w 12295671"/>
              <a:gd name="connsiteY5" fmla="*/ 0 h 6149807"/>
              <a:gd name="connsiteX6" fmla="*/ 31778 w 12295671"/>
              <a:gd name="connsiteY6" fmla="*/ 6122459 h 6149807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23875"/>
              <a:gd name="connsiteX1" fmla="*/ 3676833 w 12298576"/>
              <a:gd name="connsiteY1" fmla="*/ 5599694 h 6123875"/>
              <a:gd name="connsiteX2" fmla="*/ 8487984 w 12298576"/>
              <a:gd name="connsiteY2" fmla="*/ 6106130 h 6123875"/>
              <a:gd name="connsiteX3" fmla="*/ 12272193 w 12298576"/>
              <a:gd name="connsiteY3" fmla="*/ 4811903 h 6123875"/>
              <a:gd name="connsiteX4" fmla="*/ 12298068 w 12298576"/>
              <a:gd name="connsiteY4" fmla="*/ 28135 h 6123875"/>
              <a:gd name="connsiteX5" fmla="*/ 2905 w 12298576"/>
              <a:gd name="connsiteY5" fmla="*/ 0 h 6123875"/>
              <a:gd name="connsiteX6" fmla="*/ 34683 w 12298576"/>
              <a:gd name="connsiteY6" fmla="*/ 6122459 h 61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8576" h="6123875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7413"/>
            <a:ext cx="10515600" cy="145776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Nombre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351814"/>
            <a:ext cx="3413579" cy="286651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4279BB"/>
                </a:solidFill>
                <a:latin typeface="Barlow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www.uci.ac.cr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A94FB1-3E87-CF44-98E6-AFED63B94A6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478486" y="6081923"/>
            <a:ext cx="4114800" cy="556542"/>
          </a:xfrm>
        </p:spPr>
        <p:txBody>
          <a:bodyPr>
            <a:noAutofit/>
          </a:bodyPr>
          <a:lstStyle>
            <a:lvl1pPr marL="0" indent="0" algn="r">
              <a:buNone/>
              <a:defRPr sz="2000" b="1" i="0">
                <a:solidFill>
                  <a:srgbClr val="4279BB"/>
                </a:solidFill>
                <a:latin typeface="Barlow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Promoviendo</a:t>
            </a:r>
            <a:r>
              <a:rPr lang="en-US" dirty="0"/>
              <a:t> el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regenerativo</a:t>
            </a:r>
            <a:r>
              <a:rPr lang="en-US" dirty="0"/>
              <a:t> para el </a:t>
            </a:r>
            <a:r>
              <a:rPr lang="en-US" dirty="0" err="1"/>
              <a:t>bienestar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15162D-96C4-BB43-93D5-E3FCD1035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3281363"/>
            <a:ext cx="105156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contacto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CB668-9A55-8A41-B33F-0A67D76BB8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315" y="56983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2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Separador">
    <p:bg>
      <p:bgPr>
        <a:solidFill>
          <a:srgbClr val="EE9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CE801C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82429-6CE8-AC49-8162-9EF65ABB5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40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7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Anaranjada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1951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Anaranjada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E80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E80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2554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8CF10F10-07BF-7E45-9611-97870879D9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5481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Anaranjada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B66765A-7CB9-9841-9830-371157F3C11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B595A84-F0E3-2048-887F-B8C0995BD6EA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777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463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0A02C-758C-B84A-8015-33AC1BE9AA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12204700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3BABAB9-AD30-EE4F-A402-D43CEDD7F837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10EC7CD-66C0-754D-B02F-5644F706313A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8383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Separador">
    <p:bg>
      <p:bgPr>
        <a:solidFill>
          <a:srgbClr val="9C2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891C6C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C5CA9-8C2F-064E-8AFD-14F1A3DF1E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10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9260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Morada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3949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Morada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91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91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DAFE29A-0DDE-824E-A716-169A0662C46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3277F2B-3158-5B4C-886F-69DB3486C096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6612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C16C1C93-C775-9344-978C-73E4D1EAA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83460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Morada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8843C4A-22A8-F844-8ABE-5CA8E17F4DDD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4C2D563-B0D7-3744-A4E5-26CEC70004BF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60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0FAF9-0406-6743-A9D1-223F3FD09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659" y="1"/>
            <a:ext cx="12204659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B4D430A-132F-244B-B0BC-AAE8E391A692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3CE1D25-DF2A-7144-BAC9-B0B5B225D5C4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8157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Separador">
    <p:bg>
      <p:bgPr>
        <a:solidFill>
          <a:srgbClr val="CE2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B41C38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D3D6B6-1BBA-EC45-B2F3-957F8F58F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16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311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948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Rojo Vivo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7896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Rojo Vivo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41C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41C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7162C7F-4439-2D45-B87D-8D36AD9C71E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9A337EE-8DFE-8F4F-86AC-683E3A83AF53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8637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C642E9E-CD96-6C4B-BCBB-3664A2E7A9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45075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Rojo Vivo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41C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2B9C77-6EDD-F845-A58D-0DB07474792E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D60E140-D82D-1F4D-B814-D81EC93F5D7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8170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35ED1CA-32D7-6543-922D-0C4F67C8C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12204700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D13E50-AA43-3645-82B4-ACBD65A01A6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571C5A2-48B6-674A-8715-E055C8505C98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1515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01/04/2024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762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01/04/2024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542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01/04/2024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033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01/04/2024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001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01/04/2024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7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9766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01/04/2024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625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01/04/2024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020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01/04/2024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639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01/04/2024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95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01/04/2024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5689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01/04/2024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98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808AFBE7-0F6B-E54D-A0BB-A47BD0D0071D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B452125D-FD17-A241-ACCE-4E5ADC0F9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213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61437" y="-41952"/>
            <a:ext cx="12298576" cy="6123875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  <a:gd name="connsiteX0" fmla="*/ 15449 w 12262505"/>
              <a:gd name="connsiteY0" fmla="*/ 5530723 h 7045513"/>
              <a:gd name="connsiteX1" fmla="*/ 3657599 w 12262505"/>
              <a:gd name="connsiteY1" fmla="*/ 5007958 h 7045513"/>
              <a:gd name="connsiteX2" fmla="*/ 8468750 w 12262505"/>
              <a:gd name="connsiteY2" fmla="*/ 5514394 h 7045513"/>
              <a:gd name="connsiteX3" fmla="*/ 12252959 w 12262505"/>
              <a:gd name="connsiteY3" fmla="*/ 4220167 h 7045513"/>
              <a:gd name="connsiteX4" fmla="*/ 12262505 w 12262505"/>
              <a:gd name="connsiteY4" fmla="*/ 7045513 h 7045513"/>
              <a:gd name="connsiteX5" fmla="*/ 0 w 12262505"/>
              <a:gd name="connsiteY5" fmla="*/ 77735 h 7045513"/>
              <a:gd name="connsiteX6" fmla="*/ 15449 w 12262505"/>
              <a:gd name="connsiteY6" fmla="*/ 5530723 h 7045513"/>
              <a:gd name="connsiteX0" fmla="*/ 15449 w 12278834"/>
              <a:gd name="connsiteY0" fmla="*/ 5532908 h 5555121"/>
              <a:gd name="connsiteX1" fmla="*/ 3657599 w 12278834"/>
              <a:gd name="connsiteY1" fmla="*/ 5010143 h 5555121"/>
              <a:gd name="connsiteX2" fmla="*/ 8468750 w 12278834"/>
              <a:gd name="connsiteY2" fmla="*/ 5516579 h 5555121"/>
              <a:gd name="connsiteX3" fmla="*/ 12252959 w 12278834"/>
              <a:gd name="connsiteY3" fmla="*/ 4222352 h 5555121"/>
              <a:gd name="connsiteX4" fmla="*/ 12278834 w 12278834"/>
              <a:gd name="connsiteY4" fmla="*/ 91727 h 5555121"/>
              <a:gd name="connsiteX5" fmla="*/ 0 w 12278834"/>
              <a:gd name="connsiteY5" fmla="*/ 79920 h 5555121"/>
              <a:gd name="connsiteX6" fmla="*/ 15449 w 12278834"/>
              <a:gd name="connsiteY6" fmla="*/ 5532908 h 5555121"/>
              <a:gd name="connsiteX0" fmla="*/ 15449 w 12279342"/>
              <a:gd name="connsiteY0" fmla="*/ 5530724 h 5552937"/>
              <a:gd name="connsiteX1" fmla="*/ 3657599 w 12279342"/>
              <a:gd name="connsiteY1" fmla="*/ 5007959 h 5552937"/>
              <a:gd name="connsiteX2" fmla="*/ 8468750 w 12279342"/>
              <a:gd name="connsiteY2" fmla="*/ 5514395 h 5552937"/>
              <a:gd name="connsiteX3" fmla="*/ 12252959 w 12279342"/>
              <a:gd name="connsiteY3" fmla="*/ 4220168 h 5552937"/>
              <a:gd name="connsiteX4" fmla="*/ 12278834 w 12279342"/>
              <a:gd name="connsiteY4" fmla="*/ 89543 h 5552937"/>
              <a:gd name="connsiteX5" fmla="*/ 0 w 12279342"/>
              <a:gd name="connsiteY5" fmla="*/ 77736 h 5552937"/>
              <a:gd name="connsiteX6" fmla="*/ 15449 w 12279342"/>
              <a:gd name="connsiteY6" fmla="*/ 5530724 h 5552937"/>
              <a:gd name="connsiteX0" fmla="*/ 15449 w 12279342"/>
              <a:gd name="connsiteY0" fmla="*/ 6094324 h 6116537"/>
              <a:gd name="connsiteX1" fmla="*/ 3657599 w 12279342"/>
              <a:gd name="connsiteY1" fmla="*/ 5571559 h 6116537"/>
              <a:gd name="connsiteX2" fmla="*/ 8468750 w 12279342"/>
              <a:gd name="connsiteY2" fmla="*/ 6077995 h 6116537"/>
              <a:gd name="connsiteX3" fmla="*/ 12252959 w 12279342"/>
              <a:gd name="connsiteY3" fmla="*/ 4783768 h 6116537"/>
              <a:gd name="connsiteX4" fmla="*/ 12278834 w 12279342"/>
              <a:gd name="connsiteY4" fmla="*/ 0 h 6116537"/>
              <a:gd name="connsiteX5" fmla="*/ 0 w 12279342"/>
              <a:gd name="connsiteY5" fmla="*/ 641336 h 6116537"/>
              <a:gd name="connsiteX6" fmla="*/ 15449 w 12279342"/>
              <a:gd name="connsiteY6" fmla="*/ 6094324 h 6116537"/>
              <a:gd name="connsiteX0" fmla="*/ 15449 w 12279342"/>
              <a:gd name="connsiteY0" fmla="*/ 6094324 h 6125261"/>
              <a:gd name="connsiteX1" fmla="*/ 3657599 w 12279342"/>
              <a:gd name="connsiteY1" fmla="*/ 5571559 h 6125261"/>
              <a:gd name="connsiteX2" fmla="*/ 8468750 w 12279342"/>
              <a:gd name="connsiteY2" fmla="*/ 6077995 h 6125261"/>
              <a:gd name="connsiteX3" fmla="*/ 12252959 w 12279342"/>
              <a:gd name="connsiteY3" fmla="*/ 4783768 h 6125261"/>
              <a:gd name="connsiteX4" fmla="*/ 12278834 w 12279342"/>
              <a:gd name="connsiteY4" fmla="*/ 0 h 6125261"/>
              <a:gd name="connsiteX5" fmla="*/ 0 w 12279342"/>
              <a:gd name="connsiteY5" fmla="*/ 641336 h 6125261"/>
              <a:gd name="connsiteX6" fmla="*/ 15449 w 12279342"/>
              <a:gd name="connsiteY6" fmla="*/ 6094324 h 6125261"/>
              <a:gd name="connsiteX0" fmla="*/ 31778 w 12295671"/>
              <a:gd name="connsiteY0" fmla="*/ 6122459 h 6149807"/>
              <a:gd name="connsiteX1" fmla="*/ 3673928 w 12295671"/>
              <a:gd name="connsiteY1" fmla="*/ 5599694 h 6149807"/>
              <a:gd name="connsiteX2" fmla="*/ 8485079 w 12295671"/>
              <a:gd name="connsiteY2" fmla="*/ 6106130 h 6149807"/>
              <a:gd name="connsiteX3" fmla="*/ 12269288 w 12295671"/>
              <a:gd name="connsiteY3" fmla="*/ 4811903 h 6149807"/>
              <a:gd name="connsiteX4" fmla="*/ 12295163 w 12295671"/>
              <a:gd name="connsiteY4" fmla="*/ 28135 h 6149807"/>
              <a:gd name="connsiteX5" fmla="*/ 0 w 12295671"/>
              <a:gd name="connsiteY5" fmla="*/ 0 h 6149807"/>
              <a:gd name="connsiteX6" fmla="*/ 31778 w 12295671"/>
              <a:gd name="connsiteY6" fmla="*/ 6122459 h 6149807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23875"/>
              <a:gd name="connsiteX1" fmla="*/ 3676833 w 12298576"/>
              <a:gd name="connsiteY1" fmla="*/ 5599694 h 6123875"/>
              <a:gd name="connsiteX2" fmla="*/ 8487984 w 12298576"/>
              <a:gd name="connsiteY2" fmla="*/ 6106130 h 6123875"/>
              <a:gd name="connsiteX3" fmla="*/ 12272193 w 12298576"/>
              <a:gd name="connsiteY3" fmla="*/ 4811903 h 6123875"/>
              <a:gd name="connsiteX4" fmla="*/ 12298068 w 12298576"/>
              <a:gd name="connsiteY4" fmla="*/ 28135 h 6123875"/>
              <a:gd name="connsiteX5" fmla="*/ 2905 w 12298576"/>
              <a:gd name="connsiteY5" fmla="*/ 0 h 6123875"/>
              <a:gd name="connsiteX6" fmla="*/ 34683 w 12298576"/>
              <a:gd name="connsiteY6" fmla="*/ 6122459 h 61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8576" h="6123875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7413"/>
            <a:ext cx="10515600" cy="145776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Nombre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351814"/>
            <a:ext cx="3413579" cy="286651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6BAE45"/>
                </a:solidFill>
                <a:latin typeface="Barlow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www.uci.ac.cr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A94FB1-3E87-CF44-98E6-AFED63B94A6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478486" y="6081923"/>
            <a:ext cx="4114800" cy="556542"/>
          </a:xfrm>
        </p:spPr>
        <p:txBody>
          <a:bodyPr>
            <a:noAutofit/>
          </a:bodyPr>
          <a:lstStyle>
            <a:lvl1pPr marL="0" indent="0" algn="r">
              <a:buNone/>
              <a:defRPr sz="2000" b="1" i="0">
                <a:solidFill>
                  <a:srgbClr val="6BAE45"/>
                </a:solidFill>
                <a:latin typeface="Barlow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Promoviendo</a:t>
            </a:r>
            <a:r>
              <a:rPr lang="en-US" dirty="0"/>
              <a:t> el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regenerativo</a:t>
            </a:r>
            <a:r>
              <a:rPr lang="en-US" dirty="0"/>
              <a:t> para el </a:t>
            </a:r>
            <a:r>
              <a:rPr lang="en-US" dirty="0" err="1"/>
              <a:t>bienestar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15162D-96C4-BB43-93D5-E3FCD1035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3281363"/>
            <a:ext cx="105156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contacto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696431-39AC-134E-91B0-42CF045B6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315" y="56983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01/04/2024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7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ar -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</p:spPr>
        <p:txBody>
          <a:bodyPr anchor="b"/>
          <a:lstStyle>
            <a:lvl1pPr>
              <a:defRPr sz="6000"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 flipH="1">
            <a:off x="-26753" y="4051497"/>
            <a:ext cx="12247056" cy="2829868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7056" h="2829868">
                <a:moveTo>
                  <a:pt x="0" y="1310556"/>
                </a:moveTo>
                <a:cubicBezTo>
                  <a:pt x="1213339" y="985827"/>
                  <a:pt x="2233267" y="790513"/>
                  <a:pt x="3642150" y="787791"/>
                </a:cubicBezTo>
                <a:cubicBezTo>
                  <a:pt x="5051034" y="785070"/>
                  <a:pt x="7020741" y="1425525"/>
                  <a:pt x="8453301" y="1294227"/>
                </a:cubicBezTo>
                <a:cubicBezTo>
                  <a:pt x="9885861" y="1162929"/>
                  <a:pt x="12066353" y="119575"/>
                  <a:pt x="12237510" y="0"/>
                </a:cubicBezTo>
                <a:cubicBezTo>
                  <a:pt x="12239854" y="893299"/>
                  <a:pt x="12235333" y="1934392"/>
                  <a:pt x="12247056" y="2825346"/>
                </a:cubicBezTo>
                <a:lnTo>
                  <a:pt x="879" y="2829868"/>
                </a:lnTo>
                <a:cubicBezTo>
                  <a:pt x="2009" y="1956458"/>
                  <a:pt x="2512" y="1768510"/>
                  <a:pt x="0" y="1310556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868C9-EA00-9543-8CC3-869A08DA1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107" y="92498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9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443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01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04" r:id="rId2"/>
    <p:sldLayoutId id="2147483705" r:id="rId3"/>
    <p:sldLayoutId id="2147483706" r:id="rId4"/>
    <p:sldLayoutId id="2147483650" r:id="rId5"/>
    <p:sldLayoutId id="2147483671" r:id="rId6"/>
    <p:sldLayoutId id="214748371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808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66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95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5DA87-A4AC-7E43-A9D5-4097C108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61780-3FA4-4744-B78B-EEB12521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F9E6B-2422-FB46-90CD-E86539C8B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A37B-9DED-3E4A-A442-7A8EED74A98D}" type="datetimeFigureOut">
              <a:rPr lang="es-ES_tradnl" smtClean="0"/>
              <a:t>01/04/2024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BD7E8-FBA0-BE42-B7E4-DD717C327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4F2BC-EBE0-2E4A-ACB1-354C1C8BB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42AFA-6D50-F949-8C55-C0D5730A94A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97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70" r:id="rId3"/>
    <p:sldLayoutId id="2147483653" r:id="rId4"/>
    <p:sldLayoutId id="214748366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ACBB1-C0E9-4147-A805-3E18E48BADFE}" type="datetimeFigureOut">
              <a:rPr lang="es-ES" smtClean="0"/>
              <a:pPr/>
              <a:t>01/04/2024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2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ienda.go.cr/contenido/13785-nucleos-de-asistencia-fiscal" TargetMode="External"/><Relationship Id="rId2" Type="http://schemas.openxmlformats.org/officeDocument/2006/relationships/hyperlink" Target="https://www.hacienda.go.cr/contenido/13784-lista-de-centros-comunitarios-inteligentes-cec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traldirecto.fi.cr/Sitio/CentralDirecto/Inicio/RegistroDeAccionista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traldirecto.fi.cr/Sitio/CentralDirecto/Inicio/RegistroDeAccionista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centraldirecto.fi.cr/Sitio/CentralDirecto/Inicio/RegistroDeAccionista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cienda.go.cr/ATV/Login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ienda.go.cr/ATV/Login.asp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65A4-5C33-7F41-8D5F-DEA0684C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7413"/>
            <a:ext cx="10515600" cy="628709"/>
          </a:xfrm>
        </p:spPr>
        <p:txBody>
          <a:bodyPr>
            <a:normAutofit/>
          </a:bodyPr>
          <a:lstStyle/>
          <a:p>
            <a:pPr algn="ctr"/>
            <a:r>
              <a:rPr lang="es-ES" altLang="fr-FR" sz="3600" dirty="0">
                <a:latin typeface="Garamond" panose="02020404030301010803" pitchFamily="18" charset="0"/>
              </a:rPr>
              <a:t>Maestría en Asesoría Fiscal</a:t>
            </a:r>
            <a:endParaRPr lang="es-ES_tradnl" sz="3600" dirty="0">
              <a:latin typeface="Garamond" panose="02020404030301010803" pitchFamily="18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4AEF3E-15E4-43AA-A162-FA18526F2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4387" y="4319077"/>
            <a:ext cx="5230525" cy="463022"/>
          </a:xfrm>
        </p:spPr>
        <p:txBody>
          <a:bodyPr>
            <a:normAutofit fontScale="92500"/>
          </a:bodyPr>
          <a:lstStyle/>
          <a:p>
            <a:r>
              <a:rPr lang="es-ES" altLang="fr-FR" sz="2800" dirty="0">
                <a:solidFill>
                  <a:schemeClr val="tx1"/>
                </a:solidFill>
                <a:latin typeface="Garamond" panose="02020404030301010803" pitchFamily="18" charset="0"/>
              </a:rPr>
              <a:t>Profesora: Marianela Monge Granados</a:t>
            </a:r>
            <a:endParaRPr lang="es-ES_tradnl" sz="2800" dirty="0">
              <a:latin typeface="Garamond" panose="02020404030301010803" pitchFamily="18" charset="0"/>
            </a:endParaRPr>
          </a:p>
          <a:p>
            <a:endParaRPr lang="es-CR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A15C5D-B128-4BA2-9EE7-782DC43F244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753" y="2857500"/>
            <a:ext cx="10515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DEBERES FORMALES Y PROCEDIMIENTOS TRIBUTARIOS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7291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7D363C41-8C0D-4744-A146-DEACD30777D3}"/>
              </a:ext>
            </a:extLst>
          </p:cNvPr>
          <p:cNvSpPr txBox="1"/>
          <p:nvPr/>
        </p:nvSpPr>
        <p:spPr>
          <a:xfrm>
            <a:off x="3388179" y="391886"/>
            <a:ext cx="5918630" cy="800219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chemeClr val="bg1"/>
                </a:solidFill>
              </a:rPr>
              <a:t>Administración Tributaria Virtual (ATV) </a:t>
            </a:r>
            <a:r>
              <a:rPr lang="es-CR" b="1" dirty="0">
                <a:solidFill>
                  <a:schemeClr val="bg1"/>
                </a:solidFill>
              </a:rPr>
              <a:t>R</a:t>
            </a:r>
            <a:r>
              <a:rPr lang="es-ES" b="1" dirty="0" err="1">
                <a:solidFill>
                  <a:schemeClr val="bg1"/>
                </a:solidFill>
              </a:rPr>
              <a:t>esolución</a:t>
            </a:r>
            <a:r>
              <a:rPr lang="es-ES" b="1" dirty="0">
                <a:solidFill>
                  <a:schemeClr val="bg1"/>
                </a:solidFill>
              </a:rPr>
              <a:t> DGT-R-33-2015</a:t>
            </a:r>
          </a:p>
        </p:txBody>
      </p:sp>
      <p:pic>
        <p:nvPicPr>
          <p:cNvPr id="4" name="Picture 14" descr="Resultado de imagen para imagen de tarjeta inteligente virtual hacienda">
            <a:extLst>
              <a:ext uri="{FF2B5EF4-FFF2-40B4-BE49-F238E27FC236}">
                <a16:creationId xmlns:a16="http://schemas.microsoft.com/office/drawing/2014/main" id="{64990398-9677-4C3E-BF98-4D000445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491057"/>
            <a:ext cx="8801100" cy="471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37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177F26FC-1FBC-42BD-B364-C31D8B2745B5}"/>
              </a:ext>
            </a:extLst>
          </p:cNvPr>
          <p:cNvSpPr txBox="1"/>
          <p:nvPr/>
        </p:nvSpPr>
        <p:spPr>
          <a:xfrm>
            <a:off x="3388179" y="391886"/>
            <a:ext cx="5918630" cy="800219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chemeClr val="bg1"/>
                </a:solidFill>
              </a:rPr>
              <a:t>Administración Tributaria Virtual (ATV) </a:t>
            </a:r>
            <a:r>
              <a:rPr lang="es-CR" b="1" dirty="0">
                <a:solidFill>
                  <a:schemeClr val="bg1"/>
                </a:solidFill>
              </a:rPr>
              <a:t>R</a:t>
            </a:r>
            <a:r>
              <a:rPr lang="es-ES" b="1" dirty="0" err="1">
                <a:solidFill>
                  <a:schemeClr val="bg1"/>
                </a:solidFill>
              </a:rPr>
              <a:t>esolución</a:t>
            </a:r>
            <a:r>
              <a:rPr lang="es-ES" b="1" dirty="0">
                <a:solidFill>
                  <a:schemeClr val="bg1"/>
                </a:solidFill>
              </a:rPr>
              <a:t> DGT-R-33-2015</a:t>
            </a:r>
          </a:p>
        </p:txBody>
      </p:sp>
      <p:pic>
        <p:nvPicPr>
          <p:cNvPr id="4" name="Picture 12" descr="Resultado de imagen para imagen de tarjeta inteligente virtual hacienda">
            <a:extLst>
              <a:ext uri="{FF2B5EF4-FFF2-40B4-BE49-F238E27FC236}">
                <a16:creationId xmlns:a16="http://schemas.microsoft.com/office/drawing/2014/main" id="{41A7D9B5-C553-43AC-B76D-BFE53F15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35" y="1394741"/>
            <a:ext cx="9780814" cy="48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5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EAE3E8D8-57A6-4F48-BC6D-595F3F7D880C}"/>
              </a:ext>
            </a:extLst>
          </p:cNvPr>
          <p:cNvSpPr txBox="1"/>
          <p:nvPr/>
        </p:nvSpPr>
        <p:spPr>
          <a:xfrm>
            <a:off x="3388179" y="391886"/>
            <a:ext cx="5918630" cy="800219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chemeClr val="bg1"/>
                </a:solidFill>
              </a:rPr>
              <a:t>Administración Tributaria Virtual (ATV) </a:t>
            </a:r>
            <a:r>
              <a:rPr lang="es-CR" b="1" dirty="0">
                <a:solidFill>
                  <a:schemeClr val="bg1"/>
                </a:solidFill>
              </a:rPr>
              <a:t>R</a:t>
            </a:r>
            <a:r>
              <a:rPr lang="es-ES" b="1" dirty="0" err="1">
                <a:solidFill>
                  <a:schemeClr val="bg1"/>
                </a:solidFill>
              </a:rPr>
              <a:t>esolución</a:t>
            </a:r>
            <a:r>
              <a:rPr lang="es-ES" b="1" dirty="0">
                <a:solidFill>
                  <a:schemeClr val="bg1"/>
                </a:solidFill>
              </a:rPr>
              <a:t> DGT-R-33-2015</a:t>
            </a:r>
          </a:p>
        </p:txBody>
      </p:sp>
      <p:pic>
        <p:nvPicPr>
          <p:cNvPr id="4" name="Picture 2" descr="Resultado de imagen para imagen de tarjeta inteligente virtual hacienda">
            <a:extLst>
              <a:ext uri="{FF2B5EF4-FFF2-40B4-BE49-F238E27FC236}">
                <a16:creationId xmlns:a16="http://schemas.microsoft.com/office/drawing/2014/main" id="{EB1BEA79-180B-427E-BB71-5019B1703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0" y="1521949"/>
            <a:ext cx="5989444" cy="29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n relacionada">
            <a:extLst>
              <a:ext uri="{FF2B5EF4-FFF2-40B4-BE49-F238E27FC236}">
                <a16:creationId xmlns:a16="http://schemas.microsoft.com/office/drawing/2014/main" id="{E05E50BE-FCE4-4225-B904-CF0163D7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25" y="3596805"/>
            <a:ext cx="6502213" cy="261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curvada hacia la izquierda 1">
            <a:extLst>
              <a:ext uri="{FF2B5EF4-FFF2-40B4-BE49-F238E27FC236}">
                <a16:creationId xmlns:a16="http://schemas.microsoft.com/office/drawing/2014/main" id="{86BE9033-3D36-4D5C-9E46-DE8E72C5AF60}"/>
              </a:ext>
            </a:extLst>
          </p:cNvPr>
          <p:cNvSpPr/>
          <p:nvPr/>
        </p:nvSpPr>
        <p:spPr>
          <a:xfrm rot="19975553">
            <a:off x="6821137" y="1633613"/>
            <a:ext cx="1074306" cy="1753246"/>
          </a:xfrm>
          <a:prstGeom prst="curved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7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>
            <a:extLst>
              <a:ext uri="{FF2B5EF4-FFF2-40B4-BE49-F238E27FC236}">
                <a16:creationId xmlns:a16="http://schemas.microsoft.com/office/drawing/2014/main" id="{295F7776-8389-4056-BB3F-0020297F77EA}"/>
              </a:ext>
            </a:extLst>
          </p:cNvPr>
          <p:cNvSpPr txBox="1"/>
          <p:nvPr/>
        </p:nvSpPr>
        <p:spPr>
          <a:xfrm>
            <a:off x="3388179" y="391886"/>
            <a:ext cx="5918630" cy="800219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chemeClr val="bg1"/>
                </a:solidFill>
              </a:rPr>
              <a:t>Administración Tributaria Virtual (ATV) </a:t>
            </a:r>
            <a:r>
              <a:rPr lang="es-CR" b="1" dirty="0">
                <a:solidFill>
                  <a:schemeClr val="bg1"/>
                </a:solidFill>
              </a:rPr>
              <a:t>R</a:t>
            </a:r>
            <a:r>
              <a:rPr lang="es-ES" b="1" dirty="0" err="1">
                <a:solidFill>
                  <a:schemeClr val="bg1"/>
                </a:solidFill>
              </a:rPr>
              <a:t>esolución</a:t>
            </a:r>
            <a:r>
              <a:rPr lang="es-ES" b="1" dirty="0">
                <a:solidFill>
                  <a:schemeClr val="bg1"/>
                </a:solidFill>
              </a:rPr>
              <a:t> DGT-R-33-2015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56AFDE-EC52-4F8E-9212-1C43959AA44E}"/>
              </a:ext>
            </a:extLst>
          </p:cNvPr>
          <p:cNvSpPr/>
          <p:nvPr/>
        </p:nvSpPr>
        <p:spPr>
          <a:xfrm>
            <a:off x="791935" y="1510393"/>
            <a:ext cx="105482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“Medios alternativos disponibles:</a:t>
            </a:r>
            <a:r>
              <a:rPr lang="es-ES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 Los obligados tributarios que carezcan de medios tecnológicos o se le dificulte la confección y presentación de las declaraciones indicadas, directamente en el Portal de ATV, pueden hacerlo en cualquiera de las administraciones tributarias con el fin que hagan uso de los </a:t>
            </a:r>
            <a:r>
              <a:rPr lang="es-ES" sz="2400" i="1" dirty="0">
                <a:solidFill>
                  <a:srgbClr val="FF0000"/>
                </a:solidFill>
                <a:latin typeface="Arial" panose="020B0604020202020204" pitchFamily="34" charset="0"/>
              </a:rPr>
              <a:t>Quioscos Tributarios</a:t>
            </a:r>
            <a:r>
              <a:rPr lang="es-ES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o bien los</a:t>
            </a:r>
            <a:r>
              <a:rPr lang="es-ES" sz="2400" i="1" dirty="0">
                <a:solidFill>
                  <a:srgbClr val="6F6F6E"/>
                </a:solidFill>
                <a:latin typeface="Arial" panose="020B0604020202020204" pitchFamily="34" charset="0"/>
              </a:rPr>
              <a:t> </a:t>
            </a:r>
            <a:r>
              <a:rPr lang="es-ES" sz="2400" i="1" dirty="0">
                <a:solidFill>
                  <a:srgbClr val="0088CC"/>
                </a:solidFill>
                <a:latin typeface="Arial" panose="020B0604020202020204" pitchFamily="34" charset="0"/>
                <a:hlinkClick r:id="rId2"/>
              </a:rPr>
              <a:t>Centros Comunitarios Inteligentes (CECI)</a:t>
            </a:r>
            <a:r>
              <a:rPr lang="es-ES" sz="2400" i="1" dirty="0">
                <a:solidFill>
                  <a:srgbClr val="6F6F6E"/>
                </a:solidFill>
                <a:latin typeface="Arial" panose="020B0604020202020204" pitchFamily="34" charset="0"/>
              </a:rPr>
              <a:t> o </a:t>
            </a:r>
            <a:r>
              <a:rPr lang="es-ES" sz="2400" i="1" dirty="0">
                <a:solidFill>
                  <a:srgbClr val="0088CC"/>
                </a:solidFill>
                <a:latin typeface="Arial" panose="020B0604020202020204" pitchFamily="34" charset="0"/>
                <a:hlinkClick r:id="rId3"/>
              </a:rPr>
              <a:t>Núcleos de Asistencia Fiscal (NAF)</a:t>
            </a:r>
            <a:r>
              <a:rPr lang="es-ES" sz="2400" i="1" dirty="0">
                <a:solidFill>
                  <a:srgbClr val="6F6F6E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es-ES" sz="2400" i="1" dirty="0">
              <a:solidFill>
                <a:srgbClr val="6F6F6E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Plataformas de Servicio de las Administraciones Tributarias:</a:t>
            </a:r>
            <a:r>
              <a:rPr lang="es-ES" sz="2400" i="1" dirty="0">
                <a:solidFill>
                  <a:srgbClr val="6F6F6E"/>
                </a:solidFill>
                <a:latin typeface="Arial" panose="020B0604020202020204" pitchFamily="34" charset="0"/>
              </a:rPr>
              <a:t> </a:t>
            </a:r>
            <a:r>
              <a:rPr lang="es-ES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Para los trámites en los que  requiera cumplir con requisitos específicos y deben ser verificados por un funcionario tributario (inciso b) del artículo 8 y en el anexo 2, incisos b), d), e), f), g) h), j), k), l), m), n), o), q) r), s) t), u) v), w), x), de la resolución N° DGT-R-060-2017 ),  serán atendidos en las plataformas de servicio.”  o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TRAVI</a:t>
            </a:r>
          </a:p>
        </p:txBody>
      </p:sp>
    </p:spTree>
    <p:extLst>
      <p:ext uri="{BB962C8B-B14F-4D97-AF65-F5344CB8AC3E}">
        <p14:creationId xmlns:p14="http://schemas.microsoft.com/office/powerpoint/2010/main" val="3872213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D48C3F72-F678-4A1B-8E0F-C347698B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607" y="595993"/>
            <a:ext cx="8392885" cy="82164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dirty="0"/>
              <a:t>Deber de determinación y declaración jurada </a:t>
            </a:r>
            <a:r>
              <a:rPr lang="es-ES" sz="2000" dirty="0"/>
              <a:t>Art. 40 RPT</a:t>
            </a:r>
          </a:p>
        </p:txBody>
      </p:sp>
      <p:sp>
        <p:nvSpPr>
          <p:cNvPr id="4" name="7 Rectángulo">
            <a:extLst>
              <a:ext uri="{FF2B5EF4-FFF2-40B4-BE49-F238E27FC236}">
                <a16:creationId xmlns:a16="http://schemas.microsoft.com/office/drawing/2014/main" id="{07024A3D-321D-4B79-97FD-7EFA7A3C1B71}"/>
              </a:ext>
            </a:extLst>
          </p:cNvPr>
          <p:cNvSpPr/>
          <p:nvPr/>
        </p:nvSpPr>
        <p:spPr>
          <a:xfrm>
            <a:off x="1355271" y="1772816"/>
            <a:ext cx="97971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En los casos en que la ley así lo disponga, los </a:t>
            </a:r>
            <a:r>
              <a:rPr lang="es-ES" sz="2800" dirty="0">
                <a:solidFill>
                  <a:srgbClr val="FF0000"/>
                </a:solidFill>
              </a:rPr>
              <a:t>sujetos pasivos deben efectuar la autoliquidación y pago de los tributos</a:t>
            </a:r>
            <a:r>
              <a:rPr lang="es-ES" sz="2800" dirty="0"/>
              <a:t> mediante los formularios oficiales y en los medios que determine la Administración Tributaria.</a:t>
            </a:r>
          </a:p>
          <a:p>
            <a:pPr algn="just"/>
            <a:r>
              <a:rPr lang="es-ES" sz="2800" dirty="0"/>
              <a:t> </a:t>
            </a:r>
          </a:p>
          <a:p>
            <a:pPr algn="just"/>
            <a:r>
              <a:rPr lang="es-ES" sz="2800" dirty="0"/>
              <a:t>La información contenida en tales medios tiene el carácter de </a:t>
            </a:r>
            <a:r>
              <a:rPr lang="es-ES" sz="2800" dirty="0">
                <a:solidFill>
                  <a:srgbClr val="FF0000"/>
                </a:solidFill>
              </a:rPr>
              <a:t>declaración jurada </a:t>
            </a:r>
            <a:r>
              <a:rPr lang="es-ES" sz="2800" dirty="0"/>
              <a:t>y se presenta en el tiempo y condiciones que establezca la ley.</a:t>
            </a:r>
          </a:p>
        </p:txBody>
      </p:sp>
    </p:spTree>
    <p:extLst>
      <p:ext uri="{BB962C8B-B14F-4D97-AF65-F5344CB8AC3E}">
        <p14:creationId xmlns:p14="http://schemas.microsoft.com/office/powerpoint/2010/main" val="18453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A5017004-A94B-44C6-89A6-95284FCB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306691"/>
            <a:ext cx="9046028" cy="82164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3200" dirty="0"/>
              <a:t>Deber de determinación y declaración jurada </a:t>
            </a:r>
            <a:br>
              <a:rPr lang="es-ES" sz="3200" dirty="0"/>
            </a:br>
            <a:r>
              <a:rPr lang="es-ES" sz="1200" dirty="0"/>
              <a:t>Art. 40 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RPT</a:t>
            </a:r>
            <a:r>
              <a:rPr lang="es-CR" sz="1200" b="1" dirty="0">
                <a:solidFill>
                  <a:schemeClr val="accent1">
                    <a:lumMod val="75000"/>
                  </a:schemeClr>
                </a:solidFill>
              </a:rPr>
              <a:t> R</a:t>
            </a:r>
            <a:r>
              <a:rPr lang="es-ES" sz="1200" b="1" dirty="0" err="1">
                <a:solidFill>
                  <a:schemeClr val="accent1">
                    <a:lumMod val="75000"/>
                  </a:schemeClr>
                </a:solidFill>
              </a:rPr>
              <a:t>esolución</a:t>
            </a: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</a:rPr>
              <a:t> DGT-R-33-2015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6" descr="Resultado de imagen para imagen de tarjeta inteligente virtual hacienda">
            <a:extLst>
              <a:ext uri="{FF2B5EF4-FFF2-40B4-BE49-F238E27FC236}">
                <a16:creationId xmlns:a16="http://schemas.microsoft.com/office/drawing/2014/main" id="{0D8E5251-F059-4F4C-87F3-1945B74F1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74" y="1398728"/>
            <a:ext cx="9544454" cy="48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11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Título">
            <a:extLst>
              <a:ext uri="{FF2B5EF4-FFF2-40B4-BE49-F238E27FC236}">
                <a16:creationId xmlns:a16="http://schemas.microsoft.com/office/drawing/2014/main" id="{299D707A-87EC-4323-84FD-D74F196D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140753"/>
            <a:ext cx="7920880" cy="667936"/>
          </a:xfr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ATV: Declaraciones que debe presentar según su situación y obligaciones registradas</a:t>
            </a:r>
            <a:endParaRPr lang="es-ES" sz="1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13878B2-A37D-4C09-A25A-90C419B06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425770"/>
              </p:ext>
            </p:extLst>
          </p:nvPr>
        </p:nvGraphicFramePr>
        <p:xfrm>
          <a:off x="906236" y="996380"/>
          <a:ext cx="10246177" cy="51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595">
                  <a:extLst>
                    <a:ext uri="{9D8B030D-6E8A-4147-A177-3AD203B41FA5}">
                      <a16:colId xmlns:a16="http://schemas.microsoft.com/office/drawing/2014/main" val="3078510264"/>
                    </a:ext>
                  </a:extLst>
                </a:gridCol>
                <a:gridCol w="7181607">
                  <a:extLst>
                    <a:ext uri="{9D8B030D-6E8A-4147-A177-3AD203B41FA5}">
                      <a16:colId xmlns:a16="http://schemas.microsoft.com/office/drawing/2014/main" val="3141965874"/>
                    </a:ext>
                  </a:extLst>
                </a:gridCol>
                <a:gridCol w="1562975">
                  <a:extLst>
                    <a:ext uri="{9D8B030D-6E8A-4147-A177-3AD203B41FA5}">
                      <a16:colId xmlns:a16="http://schemas.microsoft.com/office/drawing/2014/main" val="397886988"/>
                    </a:ext>
                  </a:extLst>
                </a:gridCol>
              </a:tblGrid>
              <a:tr h="4073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FORMULARIO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TIPO DE DECLARACIÓN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PERIODICIDAD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94348"/>
                  </a:ext>
                </a:extLst>
              </a:tr>
              <a:tr h="638920">
                <a:tc>
                  <a:txBody>
                    <a:bodyPr/>
                    <a:lstStyle/>
                    <a:p>
                      <a:r>
                        <a:rPr lang="en-US" sz="1600" dirty="0"/>
                        <a:t>103-2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Jurada</a:t>
                      </a:r>
                      <a:r>
                        <a:rPr lang="en-US" sz="1600" baseline="0" dirty="0"/>
                        <a:t> de </a:t>
                      </a:r>
                      <a:r>
                        <a:rPr lang="en-US" sz="1600" baseline="0" dirty="0" err="1"/>
                        <a:t>Retenciones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en</a:t>
                      </a:r>
                      <a:r>
                        <a:rPr lang="en-US" sz="1600" baseline="0" dirty="0"/>
                        <a:t> la Fuente </a:t>
                      </a:r>
                      <a:r>
                        <a:rPr lang="en-US" sz="1600" baseline="0" dirty="0" err="1"/>
                        <a:t>por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Dividendos</a:t>
                      </a:r>
                      <a:r>
                        <a:rPr lang="en-US" sz="1600" baseline="0" dirty="0"/>
                        <a:t>, </a:t>
                      </a:r>
                      <a:r>
                        <a:rPr lang="en-US" sz="1600" baseline="0" dirty="0" err="1"/>
                        <a:t>participaciones</a:t>
                      </a:r>
                      <a:r>
                        <a:rPr lang="en-US" sz="1600" baseline="0" dirty="0"/>
                        <a:t> y </a:t>
                      </a:r>
                      <a:r>
                        <a:rPr lang="en-US" sz="1600" baseline="0" dirty="0" err="1"/>
                        <a:t>Asimilables</a:t>
                      </a:r>
                      <a:r>
                        <a:rPr lang="en-US" sz="1600" baseline="0" dirty="0"/>
                        <a:t> a </a:t>
                      </a:r>
                      <a:r>
                        <a:rPr lang="en-US" sz="1600" baseline="0" dirty="0" err="1"/>
                        <a:t>Dividendos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Mensual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706575"/>
                  </a:ext>
                </a:extLst>
              </a:tr>
              <a:tr h="407382">
                <a:tc>
                  <a:txBody>
                    <a:bodyPr/>
                    <a:lstStyle/>
                    <a:p>
                      <a:r>
                        <a:rPr lang="en-US" sz="1600" dirty="0"/>
                        <a:t>103-1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Retenciones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la Fuente </a:t>
                      </a:r>
                      <a:r>
                        <a:rPr lang="en-US" sz="1600" dirty="0" err="1"/>
                        <a:t>por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Intereses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Mensual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670976"/>
                  </a:ext>
                </a:extLst>
              </a:tr>
              <a:tr h="407382">
                <a:tc>
                  <a:txBody>
                    <a:bodyPr/>
                    <a:lstStyle/>
                    <a:p>
                      <a:r>
                        <a:rPr lang="en-US" sz="1600" dirty="0"/>
                        <a:t>103-1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Retenciones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la Fuente </a:t>
                      </a:r>
                      <a:r>
                        <a:rPr lang="en-US" sz="1600" dirty="0" err="1"/>
                        <a:t>por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Pensiones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Voluntarias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Mensual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431773"/>
                  </a:ext>
                </a:extLst>
              </a:tr>
              <a:tr h="407382">
                <a:tc>
                  <a:txBody>
                    <a:bodyPr/>
                    <a:lstStyle/>
                    <a:p>
                      <a:r>
                        <a:rPr lang="en-US" sz="1600" dirty="0"/>
                        <a:t>103-1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Declaración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Jurada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Retenciones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la Fuente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Remesas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al Exterior 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Mensual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0973"/>
                  </a:ext>
                </a:extLst>
              </a:tr>
              <a:tr h="407382">
                <a:tc>
                  <a:txBody>
                    <a:bodyPr/>
                    <a:lstStyle/>
                    <a:p>
                      <a:r>
                        <a:rPr lang="en-US" sz="1600" dirty="0"/>
                        <a:t>103-2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Declaración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Jurada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Retenciones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la Fuente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Remesas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al Exterior V2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Mensual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544079"/>
                  </a:ext>
                </a:extLst>
              </a:tr>
              <a:tr h="638920">
                <a:tc>
                  <a:txBody>
                    <a:bodyPr/>
                    <a:lstStyle/>
                    <a:p>
                      <a:r>
                        <a:rPr lang="en-US" sz="1600" dirty="0"/>
                        <a:t>103-2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Declaración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Jurada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Retenciones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la Fuente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Rentas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de Capital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Mobiliario-Intereses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Mensual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29437"/>
                  </a:ext>
                </a:extLst>
              </a:tr>
              <a:tr h="638920">
                <a:tc>
                  <a:txBody>
                    <a:bodyPr/>
                    <a:lstStyle/>
                    <a:p>
                      <a:r>
                        <a:rPr lang="en-US" sz="1600" dirty="0"/>
                        <a:t>103-1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Declaración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Jurada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Retenciones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la Fuente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Salarios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Jubilaciones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otros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pagos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laborales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Mensual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636923"/>
                  </a:ext>
                </a:extLst>
              </a:tr>
              <a:tr h="407382">
                <a:tc>
                  <a:txBody>
                    <a:bodyPr/>
                    <a:lstStyle/>
                    <a:p>
                      <a:r>
                        <a:rPr lang="en-US" sz="1600" dirty="0"/>
                        <a:t>104-1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Jurada</a:t>
                      </a:r>
                      <a:r>
                        <a:rPr lang="en-US" sz="1600" baseline="0" dirty="0"/>
                        <a:t> del </a:t>
                      </a:r>
                      <a:r>
                        <a:rPr lang="en-US" sz="1600" baseline="0" dirty="0" err="1"/>
                        <a:t>Impuesto</a:t>
                      </a:r>
                      <a:r>
                        <a:rPr lang="en-US" sz="1600" baseline="0" dirty="0"/>
                        <a:t> General </a:t>
                      </a:r>
                      <a:r>
                        <a:rPr lang="en-US" sz="1600" baseline="0" dirty="0" err="1"/>
                        <a:t>sobre</a:t>
                      </a:r>
                      <a:r>
                        <a:rPr lang="en-US" sz="1600" baseline="0" dirty="0"/>
                        <a:t> las Ventas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Mensual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315702"/>
                  </a:ext>
                </a:extLst>
              </a:tr>
              <a:tr h="407382">
                <a:tc>
                  <a:txBody>
                    <a:bodyPr/>
                    <a:lstStyle/>
                    <a:p>
                      <a:r>
                        <a:rPr lang="en-US" sz="1600" dirty="0"/>
                        <a:t>104-2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Impuesto</a:t>
                      </a:r>
                      <a:r>
                        <a:rPr lang="en-US" sz="1600" dirty="0"/>
                        <a:t> al Valor </a:t>
                      </a:r>
                      <a:r>
                        <a:rPr lang="en-US" sz="1600" dirty="0" err="1"/>
                        <a:t>Agregado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Mensual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32504"/>
                  </a:ext>
                </a:extLst>
              </a:tr>
              <a:tr h="407382">
                <a:tc>
                  <a:txBody>
                    <a:bodyPr/>
                    <a:lstStyle/>
                    <a:p>
                      <a:r>
                        <a:rPr lang="en-US" sz="1600" dirty="0"/>
                        <a:t>149-1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Impuesto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Ganancias</a:t>
                      </a:r>
                      <a:r>
                        <a:rPr lang="en-US" sz="1600" dirty="0"/>
                        <a:t> y </a:t>
                      </a:r>
                      <a:r>
                        <a:rPr lang="en-US" sz="1600" dirty="0" err="1"/>
                        <a:t>Pérdidas</a:t>
                      </a:r>
                      <a:r>
                        <a:rPr lang="en-US" sz="1600" dirty="0"/>
                        <a:t> de Capital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Mensual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667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134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Título">
            <a:extLst>
              <a:ext uri="{FF2B5EF4-FFF2-40B4-BE49-F238E27FC236}">
                <a16:creationId xmlns:a16="http://schemas.microsoft.com/office/drawing/2014/main" id="{7189D74C-A383-4B83-AF2A-5611D68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140753"/>
            <a:ext cx="7920880" cy="667936"/>
          </a:xfr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ATV: Declaraciones que debe presentar según su situación y obligaciones registradas</a:t>
            </a:r>
            <a:endParaRPr lang="es-ES" sz="1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16168AB-65CE-4E7D-A832-2C17D04C6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20977"/>
              </p:ext>
            </p:extLst>
          </p:nvPr>
        </p:nvGraphicFramePr>
        <p:xfrm>
          <a:off x="947057" y="980728"/>
          <a:ext cx="10482943" cy="5351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294">
                  <a:extLst>
                    <a:ext uri="{9D8B030D-6E8A-4147-A177-3AD203B41FA5}">
                      <a16:colId xmlns:a16="http://schemas.microsoft.com/office/drawing/2014/main" val="3078510264"/>
                    </a:ext>
                  </a:extLst>
                </a:gridCol>
                <a:gridCol w="7258718">
                  <a:extLst>
                    <a:ext uri="{9D8B030D-6E8A-4147-A177-3AD203B41FA5}">
                      <a16:colId xmlns:a16="http://schemas.microsoft.com/office/drawing/2014/main" val="3141965874"/>
                    </a:ext>
                  </a:extLst>
                </a:gridCol>
                <a:gridCol w="1687931">
                  <a:extLst>
                    <a:ext uri="{9D8B030D-6E8A-4147-A177-3AD203B41FA5}">
                      <a16:colId xmlns:a16="http://schemas.microsoft.com/office/drawing/2014/main" val="397886988"/>
                    </a:ext>
                  </a:extLst>
                </a:gridCol>
              </a:tblGrid>
              <a:tr h="3692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FORMULARIO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TIPO DE DECLARACIÓN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PERIODICIDAD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94348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162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Jurada</a:t>
                      </a:r>
                      <a:r>
                        <a:rPr lang="en-US" sz="1600" baseline="0" dirty="0"/>
                        <a:t> del </a:t>
                      </a:r>
                      <a:r>
                        <a:rPr lang="en-US" sz="1600" baseline="0" dirty="0" err="1"/>
                        <a:t>impuesto</a:t>
                      </a:r>
                      <a:r>
                        <a:rPr lang="en-US" sz="1600" baseline="0" dirty="0"/>
                        <a:t> de </a:t>
                      </a:r>
                      <a:r>
                        <a:rPr lang="en-US" sz="1600" baseline="0" dirty="0" err="1"/>
                        <a:t>ganancias</a:t>
                      </a:r>
                      <a:r>
                        <a:rPr lang="en-US" sz="1600" baseline="0" dirty="0"/>
                        <a:t> de capital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Mensual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706575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Impuesto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sobre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Renta-Régimen</a:t>
                      </a:r>
                      <a:r>
                        <a:rPr lang="en-US" sz="1600" dirty="0"/>
                        <a:t> General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Anual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670976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103-1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Retenciones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la Fuente del 2%-</a:t>
                      </a:r>
                      <a:r>
                        <a:rPr lang="en-US" sz="1600" dirty="0" err="1"/>
                        <a:t>Impuesto</a:t>
                      </a:r>
                      <a:r>
                        <a:rPr lang="en-US" sz="1600" dirty="0"/>
                        <a:t> a las </a:t>
                      </a:r>
                      <a:r>
                        <a:rPr lang="en-US" sz="1600" dirty="0" err="1"/>
                        <a:t>Utilidades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Mensual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431773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103-1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Declaración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Jurada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Retenciones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la Fuente del 3%-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Transporte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Comunicaciones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Películas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, etc.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Mensual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0973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105-r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Régimen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Tributación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Simplificada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Impuesto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sobre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Renta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Trimestral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544079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105-v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Régimen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Tributación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Simplificada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Impuesto</a:t>
                      </a:r>
                      <a:r>
                        <a:rPr lang="en-US" sz="1600" dirty="0"/>
                        <a:t> General </a:t>
                      </a:r>
                      <a:r>
                        <a:rPr lang="en-US" sz="1600" dirty="0" err="1"/>
                        <a:t>sobre</a:t>
                      </a:r>
                      <a:r>
                        <a:rPr lang="en-US" sz="1600" dirty="0"/>
                        <a:t> las Ventas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Trimestral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29437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105-v2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del regimen de </a:t>
                      </a:r>
                      <a:r>
                        <a:rPr lang="en-US" sz="1600" dirty="0" err="1"/>
                        <a:t>Tributación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Simplificada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Impuesto</a:t>
                      </a:r>
                      <a:r>
                        <a:rPr lang="en-US" sz="1600" dirty="0"/>
                        <a:t> al Valor </a:t>
                      </a:r>
                      <a:r>
                        <a:rPr lang="en-US" sz="1600" dirty="0" err="1"/>
                        <a:t>Agregado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Trimestral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636923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104-2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Actividad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agrícola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exclusiva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Cuatrimestral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315702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104-2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Cultivo de caña,</a:t>
                      </a:r>
                      <a:r>
                        <a:rPr lang="es-E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café</a:t>
                      </a:r>
                      <a:r>
                        <a:rPr lang="es-E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Producción de miel (Apicultura).</a:t>
                      </a: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Anual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cuatrimestral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32504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Declaración jurada de percepción de IVA de Emisores de Tarjetas 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Tercer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día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retención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667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399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16 CuadroTexto">
            <a:extLst>
              <a:ext uri="{FF2B5EF4-FFF2-40B4-BE49-F238E27FC236}">
                <a16:creationId xmlns:a16="http://schemas.microsoft.com/office/drawing/2014/main" id="{5E767C67-1330-49BD-B95B-D6FA9D6A6D18}"/>
              </a:ext>
            </a:extLst>
          </p:cNvPr>
          <p:cNvSpPr txBox="1"/>
          <p:nvPr/>
        </p:nvSpPr>
        <p:spPr>
          <a:xfrm>
            <a:off x="2979964" y="685801"/>
            <a:ext cx="6716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/>
              <a:t>Presentar declaraciones informativas</a:t>
            </a:r>
            <a:endParaRPr lang="es-ES" sz="3200" b="1" dirty="0"/>
          </a:p>
        </p:txBody>
      </p:sp>
      <p:pic>
        <p:nvPicPr>
          <p:cNvPr id="4" name="Picture 2" descr="https://www.hacienda.go.cr/docs/5a0dc6e3b64f0_declara-7-sin-fondo.png">
            <a:extLst>
              <a:ext uri="{FF2B5EF4-FFF2-40B4-BE49-F238E27FC236}">
                <a16:creationId xmlns:a16="http://schemas.microsoft.com/office/drawing/2014/main" id="{CCF82B3D-005B-4F32-8FA3-9985A7DBE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43" y="1816713"/>
            <a:ext cx="2624638" cy="16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nsultaSIC">
            <a:extLst>
              <a:ext uri="{FF2B5EF4-FFF2-40B4-BE49-F238E27FC236}">
                <a16:creationId xmlns:a16="http://schemas.microsoft.com/office/drawing/2014/main" id="{F5085EC9-6F57-45C4-828C-53AB4FFDC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4042" y="2279748"/>
            <a:ext cx="2596277" cy="1622673"/>
          </a:xfrm>
          <a:prstGeom prst="rect">
            <a:avLst/>
          </a:prstGeom>
          <a:noFill/>
        </p:spPr>
      </p:pic>
      <p:sp>
        <p:nvSpPr>
          <p:cNvPr id="7" name="29 CuadroTexto">
            <a:extLst>
              <a:ext uri="{FF2B5EF4-FFF2-40B4-BE49-F238E27FC236}">
                <a16:creationId xmlns:a16="http://schemas.microsoft.com/office/drawing/2014/main" id="{2CED007A-B49E-4A2B-B307-AE834385A331}"/>
              </a:ext>
            </a:extLst>
          </p:cNvPr>
          <p:cNvSpPr txBox="1"/>
          <p:nvPr/>
        </p:nvSpPr>
        <p:spPr>
          <a:xfrm rot="20717424">
            <a:off x="2724968" y="376136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D-161</a:t>
            </a:r>
            <a:endParaRPr lang="es-ES" sz="2800" b="1" dirty="0"/>
          </a:p>
        </p:txBody>
      </p:sp>
      <p:pic>
        <p:nvPicPr>
          <p:cNvPr id="8" name="Picture 4" descr="icono-declarweb">
            <a:extLst>
              <a:ext uri="{FF2B5EF4-FFF2-40B4-BE49-F238E27FC236}">
                <a16:creationId xmlns:a16="http://schemas.microsoft.com/office/drawing/2014/main" id="{2C97BB93-24ED-486C-8EF5-D334F1C0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6129" y="1983921"/>
            <a:ext cx="2669619" cy="1668512"/>
          </a:xfrm>
          <a:prstGeom prst="rect">
            <a:avLst/>
          </a:prstGeom>
          <a:noFill/>
        </p:spPr>
      </p:pic>
      <p:sp>
        <p:nvSpPr>
          <p:cNvPr id="9" name="28 CuadroTexto">
            <a:extLst>
              <a:ext uri="{FF2B5EF4-FFF2-40B4-BE49-F238E27FC236}">
                <a16:creationId xmlns:a16="http://schemas.microsoft.com/office/drawing/2014/main" id="{2CEB8CF7-9F3B-4517-8F91-33C683F3D6B1}"/>
              </a:ext>
            </a:extLst>
          </p:cNvPr>
          <p:cNvSpPr txBox="1"/>
          <p:nvPr/>
        </p:nvSpPr>
        <p:spPr>
          <a:xfrm rot="407268">
            <a:off x="4890439" y="367095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D-151</a:t>
            </a:r>
            <a:endParaRPr lang="es-ES" sz="2800" b="1" dirty="0"/>
          </a:p>
        </p:txBody>
      </p:sp>
      <p:sp>
        <p:nvSpPr>
          <p:cNvPr id="10" name="30 CuadroTexto">
            <a:extLst>
              <a:ext uri="{FF2B5EF4-FFF2-40B4-BE49-F238E27FC236}">
                <a16:creationId xmlns:a16="http://schemas.microsoft.com/office/drawing/2014/main" id="{371A887A-45F2-4FEB-AD4B-992DCD344156}"/>
              </a:ext>
            </a:extLst>
          </p:cNvPr>
          <p:cNvSpPr txBox="1"/>
          <p:nvPr/>
        </p:nvSpPr>
        <p:spPr>
          <a:xfrm rot="21015445">
            <a:off x="6802355" y="321505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D-185</a:t>
            </a:r>
            <a:endParaRPr lang="es-ES" sz="2800" b="1" dirty="0"/>
          </a:p>
        </p:txBody>
      </p:sp>
      <p:sp>
        <p:nvSpPr>
          <p:cNvPr id="11" name="25 CuadroTexto">
            <a:extLst>
              <a:ext uri="{FF2B5EF4-FFF2-40B4-BE49-F238E27FC236}">
                <a16:creationId xmlns:a16="http://schemas.microsoft.com/office/drawing/2014/main" id="{E7B6F3A9-5C08-49CA-9058-0F28770BC33E}"/>
              </a:ext>
            </a:extLst>
          </p:cNvPr>
          <p:cNvSpPr txBox="1"/>
          <p:nvPr/>
        </p:nvSpPr>
        <p:spPr>
          <a:xfrm rot="20590150">
            <a:off x="1657748" y="47501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D-150</a:t>
            </a:r>
            <a:endParaRPr lang="es-ES" sz="2800" b="1" dirty="0"/>
          </a:p>
        </p:txBody>
      </p:sp>
      <p:sp>
        <p:nvSpPr>
          <p:cNvPr id="12" name="31 CuadroTexto">
            <a:extLst>
              <a:ext uri="{FF2B5EF4-FFF2-40B4-BE49-F238E27FC236}">
                <a16:creationId xmlns:a16="http://schemas.microsoft.com/office/drawing/2014/main" id="{CC863CA9-0B0A-47EF-9B48-DA3EE3613098}"/>
              </a:ext>
            </a:extLst>
          </p:cNvPr>
          <p:cNvSpPr txBox="1"/>
          <p:nvPr/>
        </p:nvSpPr>
        <p:spPr>
          <a:xfrm rot="457936">
            <a:off x="5237947" y="485716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D-160</a:t>
            </a:r>
            <a:endParaRPr lang="es-ES" sz="2800" b="1" dirty="0"/>
          </a:p>
        </p:txBody>
      </p:sp>
      <p:sp>
        <p:nvSpPr>
          <p:cNvPr id="13" name="31 CuadroTexto">
            <a:extLst>
              <a:ext uri="{FF2B5EF4-FFF2-40B4-BE49-F238E27FC236}">
                <a16:creationId xmlns:a16="http://schemas.microsoft.com/office/drawing/2014/main" id="{FA4DB0BE-74B8-43D3-B05F-EBE364A248E0}"/>
              </a:ext>
            </a:extLst>
          </p:cNvPr>
          <p:cNvSpPr txBox="1"/>
          <p:nvPr/>
        </p:nvSpPr>
        <p:spPr>
          <a:xfrm rot="457936">
            <a:off x="3535886" y="506139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D-169</a:t>
            </a:r>
            <a:endParaRPr lang="es-ES" sz="2800" b="1" dirty="0"/>
          </a:p>
        </p:txBody>
      </p:sp>
      <p:sp>
        <p:nvSpPr>
          <p:cNvPr id="14" name="30 CuadroTexto">
            <a:extLst>
              <a:ext uri="{FF2B5EF4-FFF2-40B4-BE49-F238E27FC236}">
                <a16:creationId xmlns:a16="http://schemas.microsoft.com/office/drawing/2014/main" id="{9758E3FE-8DD4-4B10-929E-6491C747055A}"/>
              </a:ext>
            </a:extLst>
          </p:cNvPr>
          <p:cNvSpPr txBox="1"/>
          <p:nvPr/>
        </p:nvSpPr>
        <p:spPr>
          <a:xfrm rot="21015445">
            <a:off x="6875364" y="4623233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D-155</a:t>
            </a:r>
            <a:endParaRPr lang="es-ES" sz="2800" b="1" dirty="0"/>
          </a:p>
        </p:txBody>
      </p:sp>
      <p:sp>
        <p:nvSpPr>
          <p:cNvPr id="15" name="32 CuadroTexto">
            <a:extLst>
              <a:ext uri="{FF2B5EF4-FFF2-40B4-BE49-F238E27FC236}">
                <a16:creationId xmlns:a16="http://schemas.microsoft.com/office/drawing/2014/main" id="{40F63485-6FC5-49C8-9639-C911E14B551F}"/>
              </a:ext>
            </a:extLst>
          </p:cNvPr>
          <p:cNvSpPr txBox="1"/>
          <p:nvPr/>
        </p:nvSpPr>
        <p:spPr>
          <a:xfrm rot="755976">
            <a:off x="8131016" y="5444458"/>
            <a:ext cx="1210311" cy="52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D-152</a:t>
            </a:r>
            <a:endParaRPr lang="es-ES" sz="2800" b="1" dirty="0"/>
          </a:p>
        </p:txBody>
      </p:sp>
      <p:sp>
        <p:nvSpPr>
          <p:cNvPr id="16" name="29 CuadroTexto">
            <a:extLst>
              <a:ext uri="{FF2B5EF4-FFF2-40B4-BE49-F238E27FC236}">
                <a16:creationId xmlns:a16="http://schemas.microsoft.com/office/drawing/2014/main" id="{6AB37B93-BC18-4A0B-B13E-5FED7CFCE290}"/>
              </a:ext>
            </a:extLst>
          </p:cNvPr>
          <p:cNvSpPr txBox="1"/>
          <p:nvPr/>
        </p:nvSpPr>
        <p:spPr>
          <a:xfrm rot="20717424">
            <a:off x="8579447" y="42429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D-157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65479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 CuadroTexto">
            <a:extLst>
              <a:ext uri="{FF2B5EF4-FFF2-40B4-BE49-F238E27FC236}">
                <a16:creationId xmlns:a16="http://schemas.microsoft.com/office/drawing/2014/main" id="{1CB9DCCA-BA89-4CC3-8F4D-1268738213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4213" y="281328"/>
            <a:ext cx="74866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/>
              <a:t>Presentar declaraciones informativas</a:t>
            </a:r>
            <a:endParaRPr lang="es-ES" sz="3200" b="1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B1F0699-8C0F-4834-A596-B22B4B631CED}"/>
              </a:ext>
            </a:extLst>
          </p:cNvPr>
          <p:cNvSpPr txBox="1"/>
          <p:nvPr/>
        </p:nvSpPr>
        <p:spPr>
          <a:xfrm>
            <a:off x="889907" y="1113570"/>
            <a:ext cx="102135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D-150: </a:t>
            </a:r>
            <a:r>
              <a:rPr lang="en-US" sz="2400" dirty="0"/>
              <a:t>Declaración </a:t>
            </a:r>
            <a:r>
              <a:rPr lang="en-US" sz="2400" dirty="0" err="1"/>
              <a:t>mensual</a:t>
            </a:r>
            <a:r>
              <a:rPr lang="en-US" sz="2400" dirty="0"/>
              <a:t> de </a:t>
            </a:r>
            <a:r>
              <a:rPr lang="en-US" sz="2400" dirty="0" err="1"/>
              <a:t>resumen</a:t>
            </a:r>
            <a:r>
              <a:rPr lang="en-US" sz="2400" dirty="0"/>
              <a:t> de </a:t>
            </a:r>
            <a:r>
              <a:rPr lang="en-US" sz="2400" dirty="0" err="1"/>
              <a:t>retenciones</a:t>
            </a:r>
            <a:r>
              <a:rPr lang="en-US" sz="2400" dirty="0"/>
              <a:t> </a:t>
            </a:r>
            <a:r>
              <a:rPr lang="en-US" sz="2400" dirty="0" err="1"/>
              <a:t>pago</a:t>
            </a:r>
            <a:r>
              <a:rPr lang="en-US" sz="2400" dirty="0"/>
              <a:t> a </a:t>
            </a:r>
            <a:r>
              <a:rPr lang="en-US" sz="2400" dirty="0" err="1"/>
              <a:t>cuenta</a:t>
            </a:r>
            <a:r>
              <a:rPr lang="en-US" sz="2400" dirty="0"/>
              <a:t> </a:t>
            </a:r>
            <a:r>
              <a:rPr lang="en-US" sz="2400" dirty="0" err="1"/>
              <a:t>impuesto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las </a:t>
            </a:r>
            <a:r>
              <a:rPr lang="en-US" sz="2400" dirty="0" err="1"/>
              <a:t>utilidades</a:t>
            </a:r>
            <a:r>
              <a:rPr lang="en-US" sz="2400" dirty="0"/>
              <a:t> 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D-151:</a:t>
            </a:r>
            <a:r>
              <a:rPr lang="en-US" sz="2400" dirty="0"/>
              <a:t>Declaración annual </a:t>
            </a:r>
            <a:r>
              <a:rPr lang="en-US" sz="2400" dirty="0" err="1"/>
              <a:t>resumen</a:t>
            </a:r>
            <a:r>
              <a:rPr lang="en-US" sz="2400" dirty="0"/>
              <a:t> de clients, </a:t>
            </a:r>
            <a:r>
              <a:rPr lang="en-US" sz="2400" dirty="0" err="1"/>
              <a:t>proveedores</a:t>
            </a:r>
            <a:r>
              <a:rPr lang="en-US" sz="2400" dirty="0"/>
              <a:t> y </a:t>
            </a:r>
            <a:r>
              <a:rPr lang="en-US" sz="2400" dirty="0" err="1"/>
              <a:t>gastos</a:t>
            </a:r>
            <a:r>
              <a:rPr lang="en-US" sz="2400" dirty="0"/>
              <a:t> </a:t>
            </a:r>
            <a:r>
              <a:rPr lang="en-US" sz="2400" dirty="0" err="1"/>
              <a:t>específicos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D-152: </a:t>
            </a:r>
            <a:r>
              <a:rPr lang="en-US" sz="2400" dirty="0"/>
              <a:t>Declaración annual </a:t>
            </a:r>
            <a:r>
              <a:rPr lang="en-US" sz="2400" dirty="0" err="1"/>
              <a:t>resumen</a:t>
            </a:r>
            <a:r>
              <a:rPr lang="en-US" sz="2400" dirty="0"/>
              <a:t> de </a:t>
            </a:r>
            <a:r>
              <a:rPr lang="en-US" sz="2400" dirty="0" err="1"/>
              <a:t>retenciones</a:t>
            </a:r>
            <a:r>
              <a:rPr lang="en-US" sz="2400" dirty="0"/>
              <a:t> de </a:t>
            </a:r>
            <a:r>
              <a:rPr lang="en-US" sz="2400" dirty="0" err="1"/>
              <a:t>impuestos</a:t>
            </a:r>
            <a:r>
              <a:rPr lang="en-US" sz="2400" dirty="0"/>
              <a:t> </a:t>
            </a:r>
            <a:r>
              <a:rPr lang="en-US" sz="2400" dirty="0" err="1"/>
              <a:t>únicos</a:t>
            </a:r>
            <a:r>
              <a:rPr lang="en-US" sz="2400" dirty="0"/>
              <a:t> y </a:t>
            </a:r>
            <a:r>
              <a:rPr lang="en-US" sz="2400" dirty="0" err="1"/>
              <a:t>definitivos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D-155: </a:t>
            </a:r>
            <a:r>
              <a:rPr lang="en-US" sz="2400" dirty="0"/>
              <a:t>Declaración </a:t>
            </a:r>
            <a:r>
              <a:rPr lang="en-US" sz="2400" dirty="0" err="1"/>
              <a:t>mensual</a:t>
            </a:r>
            <a:r>
              <a:rPr lang="en-US" sz="2400" dirty="0"/>
              <a:t> de </a:t>
            </a:r>
            <a:r>
              <a:rPr lang="en-US" sz="2400" dirty="0" err="1"/>
              <a:t>retenciones</a:t>
            </a:r>
            <a:r>
              <a:rPr lang="en-US" sz="2400" dirty="0"/>
              <a:t> </a:t>
            </a:r>
            <a:r>
              <a:rPr lang="en-US" sz="2400" dirty="0" err="1"/>
              <a:t>pago</a:t>
            </a:r>
            <a:r>
              <a:rPr lang="en-US" sz="2400" dirty="0"/>
              <a:t> a </a:t>
            </a:r>
            <a:r>
              <a:rPr lang="en-US" sz="2400" dirty="0" err="1"/>
              <a:t>cuenta</a:t>
            </a:r>
            <a:r>
              <a:rPr lang="en-US" sz="2400" dirty="0"/>
              <a:t> </a:t>
            </a:r>
            <a:r>
              <a:rPr lang="en-US" sz="2400" dirty="0" err="1"/>
              <a:t>impuesto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las </a:t>
            </a:r>
            <a:r>
              <a:rPr lang="en-US" sz="2400" dirty="0" err="1"/>
              <a:t>ventas</a:t>
            </a:r>
            <a:r>
              <a:rPr lang="en-US" sz="2400" dirty="0"/>
              <a:t> e </a:t>
            </a:r>
            <a:r>
              <a:rPr lang="en-US" sz="2400" dirty="0" err="1"/>
              <a:t>impuesto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la </a:t>
            </a:r>
            <a:r>
              <a:rPr lang="en-US" sz="2400" dirty="0" err="1"/>
              <a:t>renta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D-157: </a:t>
            </a:r>
            <a:r>
              <a:rPr lang="en-US" sz="2400" dirty="0"/>
              <a:t>Declaración trimestral </a:t>
            </a:r>
            <a:r>
              <a:rPr lang="en-US" sz="2400" dirty="0" err="1"/>
              <a:t>resumen</a:t>
            </a:r>
            <a:r>
              <a:rPr lang="en-US" sz="2400" dirty="0"/>
              <a:t> de </a:t>
            </a:r>
            <a:r>
              <a:rPr lang="en-US" sz="2400" dirty="0" err="1"/>
              <a:t>impuesto</a:t>
            </a:r>
            <a:r>
              <a:rPr lang="en-US" sz="2400" dirty="0"/>
              <a:t> de </a:t>
            </a:r>
            <a:r>
              <a:rPr lang="en-US" sz="2400" dirty="0" err="1"/>
              <a:t>salida</a:t>
            </a:r>
            <a:r>
              <a:rPr lang="en-US" sz="2400" dirty="0"/>
              <a:t> del </a:t>
            </a:r>
            <a:r>
              <a:rPr lang="en-US" sz="2400" dirty="0" err="1"/>
              <a:t>territorio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D-158: </a:t>
            </a:r>
            <a:r>
              <a:rPr lang="en-US" sz="2400" dirty="0"/>
              <a:t>Declaración annual, </a:t>
            </a:r>
            <a:r>
              <a:rPr lang="en-US" sz="2400" dirty="0" err="1"/>
              <a:t>compras</a:t>
            </a:r>
            <a:r>
              <a:rPr lang="en-US" sz="2400" dirty="0"/>
              <a:t> y </a:t>
            </a:r>
            <a:r>
              <a:rPr lang="en-US" sz="2400" dirty="0" err="1"/>
              <a:t>ventas</a:t>
            </a:r>
            <a:r>
              <a:rPr lang="en-US" sz="2400" dirty="0"/>
              <a:t> </a:t>
            </a:r>
            <a:r>
              <a:rPr lang="en-US" sz="2400" dirty="0" err="1"/>
              <a:t>subastas</a:t>
            </a:r>
            <a:r>
              <a:rPr lang="en-US" sz="2400" dirty="0"/>
              <a:t> </a:t>
            </a:r>
            <a:r>
              <a:rPr lang="en-US" sz="2400" dirty="0" err="1"/>
              <a:t>agropecuarias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D-160: </a:t>
            </a:r>
            <a:r>
              <a:rPr lang="en-US" sz="2400" dirty="0"/>
              <a:t>Declaración trimestral </a:t>
            </a:r>
            <a:r>
              <a:rPr lang="en-US" sz="2400" dirty="0" err="1"/>
              <a:t>resumen</a:t>
            </a:r>
            <a:r>
              <a:rPr lang="en-US" sz="2400" dirty="0"/>
              <a:t> de impression de </a:t>
            </a:r>
            <a:r>
              <a:rPr lang="en-US" sz="2400" dirty="0" err="1"/>
              <a:t>facturas</a:t>
            </a:r>
            <a:r>
              <a:rPr lang="en-US" sz="2400" dirty="0"/>
              <a:t> y </a:t>
            </a:r>
            <a:r>
              <a:rPr lang="en-US" sz="2400" dirty="0" err="1"/>
              <a:t>otros</a:t>
            </a:r>
            <a:r>
              <a:rPr lang="en-US" sz="2400" dirty="0"/>
              <a:t> </a:t>
            </a:r>
            <a:r>
              <a:rPr lang="en-US" sz="2400" dirty="0" err="1"/>
              <a:t>documentos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D-161: </a:t>
            </a:r>
            <a:r>
              <a:rPr lang="en-US" sz="2400" dirty="0"/>
              <a:t>Declaración </a:t>
            </a:r>
            <a:r>
              <a:rPr lang="en-US" sz="2400" dirty="0" err="1"/>
              <a:t>resumen</a:t>
            </a:r>
            <a:r>
              <a:rPr lang="en-US" sz="2400" dirty="0"/>
              <a:t> trimestral de </a:t>
            </a:r>
            <a:r>
              <a:rPr lang="en-US" sz="2400" dirty="0" err="1"/>
              <a:t>cajas</a:t>
            </a:r>
            <a:r>
              <a:rPr lang="en-US" sz="2400" dirty="0"/>
              <a:t> </a:t>
            </a:r>
            <a:r>
              <a:rPr lang="en-US" sz="2400" dirty="0" err="1"/>
              <a:t>registradoras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Declaración annual de </a:t>
            </a:r>
            <a:r>
              <a:rPr lang="en-US" sz="2400" dirty="0" err="1"/>
              <a:t>precios</a:t>
            </a:r>
            <a:r>
              <a:rPr lang="en-US" sz="2400" dirty="0"/>
              <a:t> de </a:t>
            </a:r>
            <a:r>
              <a:rPr lang="en-US" sz="2400" dirty="0" err="1"/>
              <a:t>transferencia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525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03DAA9B2-41C4-47E9-B0B0-D41C41F5B64C}"/>
              </a:ext>
            </a:extLst>
          </p:cNvPr>
          <p:cNvSpPr txBox="1">
            <a:spLocks/>
          </p:cNvSpPr>
          <p:nvPr/>
        </p:nvSpPr>
        <p:spPr>
          <a:xfrm>
            <a:off x="2539092" y="326571"/>
            <a:ext cx="7233557" cy="8291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200" dirty="0">
                <a:solidFill>
                  <a:schemeClr val="bg1"/>
                </a:solidFill>
              </a:rPr>
              <a:t>Garantías de los Obligados Tributarios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218B73-24BC-420B-B13F-A2EAF193234B}"/>
              </a:ext>
            </a:extLst>
          </p:cNvPr>
          <p:cNvSpPr txBox="1"/>
          <p:nvPr/>
        </p:nvSpPr>
        <p:spPr>
          <a:xfrm>
            <a:off x="751114" y="1306286"/>
            <a:ext cx="10744200" cy="5167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Acceso al expediente administrativo principal y accesorio.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Puede conocerlos y obtener copia de los mismos a su costo.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La Administración Tributaria está obligada a facilitárselos.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Tanto el expediente principal como el accesorio deben estar debidamente identificados, foliados de forma consecutiva, completos y en estricto orden cronológico.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d. El expediente accesorio forma parte integral e indivisible del principal para todos los efectos jurídicos.</a:t>
            </a:r>
            <a:endParaRPr lang="es-C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3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16 CuadroTexto">
            <a:extLst>
              <a:ext uri="{FF2B5EF4-FFF2-40B4-BE49-F238E27FC236}">
                <a16:creationId xmlns:a16="http://schemas.microsoft.com/office/drawing/2014/main" id="{1F348DB3-3246-4B28-9C7B-12310E31A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4213" y="549094"/>
            <a:ext cx="74866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/>
              <a:t>Presentar declaraciones informativas</a:t>
            </a:r>
            <a:endParaRPr lang="es-ES" sz="32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319945F-9EE9-4800-8785-4A1099FBFB2B}"/>
              </a:ext>
            </a:extLst>
          </p:cNvPr>
          <p:cNvSpPr/>
          <p:nvPr/>
        </p:nvSpPr>
        <p:spPr>
          <a:xfrm>
            <a:off x="1208313" y="1484784"/>
            <a:ext cx="9960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Formulario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D-185 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</a:rPr>
              <a:t>Declaración Informativa Cobro del Impuesto sobre el Valor Agregado por intermediarios de servicios digitales transfronterizos inscritos ante la DGT </a:t>
            </a:r>
            <a:endParaRPr lang="en-US" sz="240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01F989-5920-4ACA-BAF7-0DAC73B334BE}"/>
              </a:ext>
            </a:extLst>
          </p:cNvPr>
          <p:cNvSpPr/>
          <p:nvPr/>
        </p:nvSpPr>
        <p:spPr>
          <a:xfrm>
            <a:off x="1208313" y="3669344"/>
            <a:ext cx="9960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Formulario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D-169 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</a:rPr>
              <a:t>Declaración informativa de percepciones del Impuesto sobre el Valor Agregado (IVA) en compras de servicios internacionales por medio de internet o cualquier otra plataforma digital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8570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8 CuadroTexto">
            <a:extLst>
              <a:ext uri="{FF2B5EF4-FFF2-40B4-BE49-F238E27FC236}">
                <a16:creationId xmlns:a16="http://schemas.microsoft.com/office/drawing/2014/main" id="{A69C2FFA-6024-4F19-B452-AAE0A3B0BC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21036" y="760141"/>
            <a:ext cx="318407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/>
              <a:t>Facturar</a:t>
            </a:r>
            <a:endParaRPr lang="es-ES" sz="3200" b="1" dirty="0"/>
          </a:p>
        </p:txBody>
      </p:sp>
      <p:pic>
        <p:nvPicPr>
          <p:cNvPr id="4" name="9 Imagen" descr="sri.jpg">
            <a:extLst>
              <a:ext uri="{FF2B5EF4-FFF2-40B4-BE49-F238E27FC236}">
                <a16:creationId xmlns:a16="http://schemas.microsoft.com/office/drawing/2014/main" id="{E3DC4FC5-7A1A-4303-B66B-7CD3442E4C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864" y="1400352"/>
            <a:ext cx="3010944" cy="253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esultado de imagen de imagen factura electronica">
            <a:extLst>
              <a:ext uri="{FF2B5EF4-FFF2-40B4-BE49-F238E27FC236}">
                <a16:creationId xmlns:a16="http://schemas.microsoft.com/office/drawing/2014/main" id="{853DBDCB-646F-4E79-ADE1-0450E553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135" y="1295673"/>
            <a:ext cx="4748165" cy="3165444"/>
          </a:xfrm>
          <a:prstGeom prst="rect">
            <a:avLst/>
          </a:prstGeom>
          <a:noFill/>
        </p:spPr>
      </p:pic>
      <p:pic>
        <p:nvPicPr>
          <p:cNvPr id="6" name="Picture 4" descr="Resultado de imagen de imagen caja registradora">
            <a:extLst>
              <a:ext uri="{FF2B5EF4-FFF2-40B4-BE49-F238E27FC236}">
                <a16:creationId xmlns:a16="http://schemas.microsoft.com/office/drawing/2014/main" id="{5200B799-A88D-4A94-9067-40795978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8808" y="2841171"/>
            <a:ext cx="3411810" cy="3411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21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35A2F6C7-B0D9-4434-9FFA-3B0EB685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507" y="281971"/>
            <a:ext cx="9756321" cy="6774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Reglamento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comprobantes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electrónicos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para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efectos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tributarios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Verdana!important"/>
              </a:rPr>
              <a:t>No. 41820-H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BA61118-355C-41EA-8201-0312DF4F7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89459"/>
            <a:ext cx="10621734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 err="1">
                <a:solidFill>
                  <a:srgbClr val="000000"/>
                </a:solidFill>
                <a:latin typeface="Verdana!important"/>
              </a:rPr>
              <a:t>Comprobante</a:t>
            </a:r>
            <a:r>
              <a:rPr lang="en-US" altLang="en-US" sz="2400" b="1" dirty="0">
                <a:solidFill>
                  <a:srgbClr val="000000"/>
                </a:solidFill>
                <a:latin typeface="Verdana!important"/>
              </a:rPr>
              <a:t> provisional </a:t>
            </a:r>
            <a:r>
              <a:rPr lang="en-US" altLang="en-US" sz="2400" b="1" dirty="0" err="1">
                <a:solidFill>
                  <a:srgbClr val="000000"/>
                </a:solidFill>
                <a:latin typeface="Verdana!important"/>
              </a:rPr>
              <a:t>por</a:t>
            </a:r>
            <a:r>
              <a:rPr lang="en-US" altLang="en-US" sz="2400" b="1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Verdana!important"/>
              </a:rPr>
              <a:t>contingencia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Comprobante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preimpreso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emitido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por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una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imprenta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debidamente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autorizada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o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por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sistemas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computarizados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que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cumplan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con la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normativa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que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regula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este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tipo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de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comprobantes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por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la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Administración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Tributaria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, el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cual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debe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cumplir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con las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características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que se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detallan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en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el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artículo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22 del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presente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reglamento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estos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comprobantes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serán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utilizados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únicamente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cuando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no se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pueda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hacer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uso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del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sistema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para la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emisión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de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comprobantes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electrónicos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por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situaciones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que se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encuentren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fuera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del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alcance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del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emisor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.</a:t>
            </a:r>
          </a:p>
          <a:p>
            <a:pPr algn="just"/>
            <a:endParaRPr lang="en-US" altLang="en-US" sz="2000" dirty="0"/>
          </a:p>
          <a:p>
            <a:pPr algn="just"/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 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71133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0 CuadroTexto">
            <a:extLst>
              <a:ext uri="{FF2B5EF4-FFF2-40B4-BE49-F238E27FC236}">
                <a16:creationId xmlns:a16="http://schemas.microsoft.com/office/drawing/2014/main" id="{D8E73D3D-8E9E-4FF6-B28C-DCD8825BE4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33257" y="760141"/>
            <a:ext cx="32902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/>
              <a:t>Comparecer</a:t>
            </a:r>
            <a:endParaRPr lang="es-ES" sz="3200" b="1" dirty="0"/>
          </a:p>
        </p:txBody>
      </p:sp>
      <p:pic>
        <p:nvPicPr>
          <p:cNvPr id="4" name="Picture 4" descr="Resultado de imagen de imagen de hablar en publico">
            <a:extLst>
              <a:ext uri="{FF2B5EF4-FFF2-40B4-BE49-F238E27FC236}">
                <a16:creationId xmlns:a16="http://schemas.microsoft.com/office/drawing/2014/main" id="{C024AE36-B4A7-4FD7-8F72-CBDB93F7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615" y="1649186"/>
            <a:ext cx="4995768" cy="3287215"/>
          </a:xfrm>
          <a:prstGeom prst="rect">
            <a:avLst/>
          </a:prstGeom>
          <a:noFill/>
        </p:spPr>
      </p:pic>
      <p:pic>
        <p:nvPicPr>
          <p:cNvPr id="5" name="Picture 2" descr="Resultado de imagen de imagen de reunion formal">
            <a:extLst>
              <a:ext uri="{FF2B5EF4-FFF2-40B4-BE49-F238E27FC236}">
                <a16:creationId xmlns:a16="http://schemas.microsoft.com/office/drawing/2014/main" id="{D3B07BE7-A132-46F9-AAA7-8CFF7A5AD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5" y="1804307"/>
            <a:ext cx="4836630" cy="3640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747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0 CuadroTexto">
            <a:extLst>
              <a:ext uri="{FF2B5EF4-FFF2-40B4-BE49-F238E27FC236}">
                <a16:creationId xmlns:a16="http://schemas.microsoft.com/office/drawing/2014/main" id="{384631A8-6D92-4BE3-8660-6526407381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63736" y="787841"/>
            <a:ext cx="527412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Llevar registros contables</a:t>
            </a:r>
            <a:endParaRPr lang="es-ES" sz="2800" b="1" dirty="0"/>
          </a:p>
        </p:txBody>
      </p:sp>
      <p:pic>
        <p:nvPicPr>
          <p:cNvPr id="4" name="Picture 2" descr="Resultado de imagen de imagen de libros de contabilidad">
            <a:extLst>
              <a:ext uri="{FF2B5EF4-FFF2-40B4-BE49-F238E27FC236}">
                <a16:creationId xmlns:a16="http://schemas.microsoft.com/office/drawing/2014/main" id="{89AAB0FA-52FF-44EB-8222-F10FFF6E8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1985241"/>
            <a:ext cx="8613213" cy="3122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654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8040216" y="5661248"/>
            <a:ext cx="9017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8928100" y="5733256"/>
            <a:ext cx="1560388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4655840" y="47667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chemeClr val="bg1"/>
                </a:solidFill>
              </a:rPr>
              <a:t>Deberes Formales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098213" y="92901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Facilitar el control tributario</a:t>
            </a:r>
            <a:endParaRPr lang="es-ES" sz="2800" b="1" dirty="0"/>
          </a:p>
        </p:txBody>
      </p:sp>
      <p:pic>
        <p:nvPicPr>
          <p:cNvPr id="11" name="Picture 2" descr="Resultado de imagen de imagen presentar documen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4616">
            <a:off x="6668289" y="2467940"/>
            <a:ext cx="3698397" cy="2232248"/>
          </a:xfrm>
          <a:prstGeom prst="rect">
            <a:avLst/>
          </a:prstGeom>
          <a:noFill/>
        </p:spPr>
      </p:pic>
      <p:pic>
        <p:nvPicPr>
          <p:cNvPr id="104450" name="Picture 2" descr="Resultado de imagen de imagen de entrar a una fab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520" y="4513235"/>
            <a:ext cx="3168352" cy="2102994"/>
          </a:xfrm>
          <a:prstGeom prst="rect">
            <a:avLst/>
          </a:prstGeom>
          <a:noFill/>
        </p:spPr>
      </p:pic>
      <p:pic>
        <p:nvPicPr>
          <p:cNvPr id="104452" name="Picture 4" descr="Resultado de imagen de imagen de entrar a una fabr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0400">
            <a:off x="2063552" y="2276873"/>
            <a:ext cx="3168352" cy="2114875"/>
          </a:xfrm>
          <a:prstGeom prst="rect">
            <a:avLst/>
          </a:prstGeom>
          <a:noFill/>
        </p:spPr>
      </p:pic>
      <p:pic>
        <p:nvPicPr>
          <p:cNvPr id="104454" name="Picture 6" descr="Resultado de imagen de imagen de entrar a una fin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56458">
            <a:off x="5042591" y="4051294"/>
            <a:ext cx="3096344" cy="1992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67443" y="31951"/>
            <a:ext cx="10586357" cy="515477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Registro</a:t>
            </a:r>
            <a:r>
              <a:rPr lang="en-US" sz="2800" dirty="0"/>
              <a:t> de </a:t>
            </a:r>
            <a:r>
              <a:rPr lang="en-US" sz="2800" dirty="0" err="1"/>
              <a:t>Transparencia</a:t>
            </a:r>
            <a:r>
              <a:rPr lang="en-US" sz="2800" dirty="0"/>
              <a:t> y </a:t>
            </a:r>
            <a:r>
              <a:rPr lang="en-US" sz="2800" dirty="0" err="1"/>
              <a:t>Beneficiarios</a:t>
            </a:r>
            <a:r>
              <a:rPr lang="en-US" sz="2800" dirty="0"/>
              <a:t> Finales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07678C-2D56-4DAA-BB32-0E241C7E02AC}"/>
              </a:ext>
            </a:extLst>
          </p:cNvPr>
          <p:cNvSpPr txBox="1"/>
          <p:nvPr/>
        </p:nvSpPr>
        <p:spPr>
          <a:xfrm>
            <a:off x="2726870" y="432351"/>
            <a:ext cx="8066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400" dirty="0">
                <a:hlinkClick r:id="rId2"/>
              </a:rPr>
              <a:t>https://www.centraldirecto.fi.cr/Sitio/CentralDirecto/Inicio/RegistroDeAccionistas</a:t>
            </a:r>
            <a:endParaRPr lang="es-CR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0BB081-AE10-47DC-BFA3-0192D583F6DE}"/>
              </a:ext>
            </a:extLst>
          </p:cNvPr>
          <p:cNvSpPr txBox="1"/>
          <p:nvPr/>
        </p:nvSpPr>
        <p:spPr>
          <a:xfrm>
            <a:off x="767443" y="1894708"/>
            <a:ext cx="105863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RTBF surge con la Ley para Mejorar la Lucha contra el Fraude Fiscal # 9416 y consta de un </a:t>
            </a:r>
            <a:r>
              <a:rPr lang="es-MX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registro</a:t>
            </a:r>
            <a:r>
              <a:rPr lang="es-MX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digitalizado de accionistas y </a:t>
            </a:r>
            <a:r>
              <a:rPr lang="es-MX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beneficiarios finales</a:t>
            </a:r>
            <a:r>
              <a:rPr lang="es-MX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en el </a:t>
            </a:r>
            <a:r>
              <a:rPr lang="es-MX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cual</a:t>
            </a:r>
            <a:r>
              <a:rPr lang="es-MX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se incluye a cuatro sujetos obligados: Personas Jurídicas, Fideicomisos, Organizaciones sin Fines de Lucro y Administradores de Recursos de Terceros.</a:t>
            </a:r>
            <a:endParaRPr lang="es-CR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C4F62E-EAD0-44CF-93FD-5C79E40D0B2E}"/>
              </a:ext>
            </a:extLst>
          </p:cNvPr>
          <p:cNvSpPr txBox="1"/>
          <p:nvPr/>
        </p:nvSpPr>
        <p:spPr>
          <a:xfrm>
            <a:off x="1344386" y="4069871"/>
            <a:ext cx="100094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 debe presentar la declaración en abril de cada año, o dentro de los 20 días hábiles siguientes a la inscripción del registro cuando:</a:t>
            </a:r>
          </a:p>
          <a:p>
            <a:pPr algn="l"/>
            <a:endParaRPr lang="es-MX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Una sociedad </a:t>
            </a:r>
            <a:r>
              <a:rPr lang="es-MX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</a:t>
            </a: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transforme en una de otra especie o tipo.</a:t>
            </a:r>
          </a:p>
          <a:p>
            <a:pPr algn="l">
              <a:buFont typeface="+mj-lt"/>
              <a:buAutoNum type="arabicPeriod"/>
            </a:pPr>
            <a:endParaRPr lang="es-MX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MX" sz="20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</a:t>
            </a: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realice una fusión de sociedades en la que </a:t>
            </a:r>
            <a:r>
              <a:rPr lang="es-MX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</a:t>
            </a: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cree una nueva entidad.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7B8017-F8E3-4104-8F21-361C1AF80F0A}"/>
              </a:ext>
            </a:extLst>
          </p:cNvPr>
          <p:cNvSpPr txBox="1"/>
          <p:nvPr/>
        </p:nvSpPr>
        <p:spPr>
          <a:xfrm>
            <a:off x="3296654" y="903544"/>
            <a:ext cx="5173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Resolución </a:t>
            </a:r>
            <a:r>
              <a:rPr lang="es-C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N°</a:t>
            </a:r>
            <a:r>
              <a:rPr lang="es-C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DGT-ICD-R-14-2019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826857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67443" y="31951"/>
            <a:ext cx="10586357" cy="515477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Registro</a:t>
            </a:r>
            <a:r>
              <a:rPr lang="en-US" sz="2800" dirty="0"/>
              <a:t> de </a:t>
            </a:r>
            <a:r>
              <a:rPr lang="en-US" sz="2800" dirty="0" err="1"/>
              <a:t>Transparencia</a:t>
            </a:r>
            <a:r>
              <a:rPr lang="en-US" sz="2800" dirty="0"/>
              <a:t> y </a:t>
            </a:r>
            <a:r>
              <a:rPr lang="en-US" sz="2800" dirty="0" err="1"/>
              <a:t>Beneficiarios</a:t>
            </a:r>
            <a:r>
              <a:rPr lang="en-US" sz="2800" dirty="0"/>
              <a:t> Finales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07678C-2D56-4DAA-BB32-0E241C7E02AC}"/>
              </a:ext>
            </a:extLst>
          </p:cNvPr>
          <p:cNvSpPr txBox="1"/>
          <p:nvPr/>
        </p:nvSpPr>
        <p:spPr>
          <a:xfrm>
            <a:off x="2726870" y="432351"/>
            <a:ext cx="8066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400" dirty="0">
                <a:hlinkClick r:id="rId2"/>
              </a:rPr>
              <a:t>https://www.centraldirecto.fi.cr/Sitio/CentralDirecto/Inicio/RegistroDeAccionistas</a:t>
            </a:r>
            <a:endParaRPr lang="es-CR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0BB081-AE10-47DC-BFA3-0192D583F6DE}"/>
              </a:ext>
            </a:extLst>
          </p:cNvPr>
          <p:cNvSpPr txBox="1"/>
          <p:nvPr/>
        </p:nvSpPr>
        <p:spPr>
          <a:xfrm>
            <a:off x="767443" y="1894708"/>
            <a:ext cx="10586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Modifíquese el Transitorio X de la Resolución DGT-ICD-R-06-2020 del 26 de marzo de 2020, para que se lea de la siguiente manera:</a:t>
            </a:r>
            <a:endParaRPr lang="es-CR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C4F62E-EAD0-44CF-93FD-5C79E40D0B2E}"/>
              </a:ext>
            </a:extLst>
          </p:cNvPr>
          <p:cNvSpPr txBox="1"/>
          <p:nvPr/>
        </p:nvSpPr>
        <p:spPr>
          <a:xfrm>
            <a:off x="767443" y="3104146"/>
            <a:ext cx="105863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Los sujetos obligados a presentar la declaración ordinaria para el período 2024, en esta oportunidad, deberán hacerl</a:t>
            </a:r>
            <a:r>
              <a:rPr lang="es-MX" sz="2000" b="1" dirty="0">
                <a:solidFill>
                  <a:srgbClr val="202124"/>
                </a:solidFill>
                <a:latin typeface="arial" panose="020B0604020202020204" pitchFamily="34" charset="0"/>
              </a:rPr>
              <a:t>o en el período comprendido entre el </a:t>
            </a:r>
            <a:r>
              <a:rPr lang="es-MX" sz="2000" b="1" u="sng" dirty="0">
                <a:latin typeface="arial" panose="020B0604020202020204" pitchFamily="34" charset="0"/>
              </a:rPr>
              <a:t>01 de julio de 2024 y hasta el 31 de julio de 2024</a:t>
            </a:r>
            <a:r>
              <a:rPr lang="es-MX" sz="2000" b="1" dirty="0">
                <a:solidFill>
                  <a:srgbClr val="202124"/>
                </a:solidFill>
                <a:latin typeface="arial" panose="020B0604020202020204" pitchFamily="34" charset="0"/>
              </a:rPr>
              <a:t>, ambos días inclusive, en los años subsiguientes les corresponderá declarar de acuerdo con lo dispuesto en el inciso a) del artículo 6 de la presente  Resolución, es decir, en el mes de abril de cada año”.</a:t>
            </a:r>
            <a:endParaRPr lang="es-MX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7B8017-F8E3-4104-8F21-361C1AF80F0A}"/>
              </a:ext>
            </a:extLst>
          </p:cNvPr>
          <p:cNvSpPr txBox="1"/>
          <p:nvPr/>
        </p:nvSpPr>
        <p:spPr>
          <a:xfrm>
            <a:off x="2261937" y="1118569"/>
            <a:ext cx="6641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Resolución </a:t>
            </a:r>
            <a:r>
              <a:rPr lang="es-C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N°</a:t>
            </a:r>
            <a:r>
              <a:rPr lang="es-C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MH-DGT-ICD-RES-</a:t>
            </a:r>
            <a:r>
              <a:rPr lang="es-CR" dirty="0">
                <a:solidFill>
                  <a:srgbClr val="4D5156"/>
                </a:solidFill>
                <a:latin typeface="arial" panose="020B0604020202020204" pitchFamily="34" charset="0"/>
              </a:rPr>
              <a:t>0005</a:t>
            </a:r>
            <a:r>
              <a:rPr lang="es-C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-2024 del 13-3-2024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28973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67443" y="31951"/>
            <a:ext cx="10586357" cy="515477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Registro</a:t>
            </a:r>
            <a:r>
              <a:rPr lang="en-US" sz="2800" dirty="0"/>
              <a:t> de </a:t>
            </a:r>
            <a:r>
              <a:rPr lang="en-US" sz="2800" dirty="0" err="1"/>
              <a:t>Transparencia</a:t>
            </a:r>
            <a:r>
              <a:rPr lang="en-US" sz="2800" dirty="0"/>
              <a:t> y </a:t>
            </a:r>
            <a:r>
              <a:rPr lang="en-US" sz="2800" dirty="0" err="1"/>
              <a:t>Beneficiarios</a:t>
            </a:r>
            <a:r>
              <a:rPr lang="en-US" sz="2800" dirty="0"/>
              <a:t> Finales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07678C-2D56-4DAA-BB32-0E241C7E02AC}"/>
              </a:ext>
            </a:extLst>
          </p:cNvPr>
          <p:cNvSpPr txBox="1"/>
          <p:nvPr/>
        </p:nvSpPr>
        <p:spPr>
          <a:xfrm>
            <a:off x="2726870" y="432351"/>
            <a:ext cx="8066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https://www.centraldirecto.fi.cr/Sitio/CentralDirecto/Inicio/RegistroDeAccionistas</a:t>
            </a:r>
            <a:endParaRPr kumimoji="0" lang="es-C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D635D9-F1FE-49BF-8FAB-32C764FB9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14"/>
          <a:stretch/>
        </p:blipFill>
        <p:spPr>
          <a:xfrm>
            <a:off x="511629" y="747864"/>
            <a:ext cx="10972800" cy="56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25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9480376" y="6093296"/>
            <a:ext cx="1008112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8616280" y="5924550"/>
            <a:ext cx="848320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Resultado de imagen para imagen de con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2946688"/>
            <a:ext cx="5280521" cy="31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imagen de contr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32" y="168442"/>
            <a:ext cx="4704457" cy="34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imagen de contr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01" y="3813078"/>
            <a:ext cx="2111472" cy="211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7 CuadroTexto"/>
          <p:cNvSpPr txBox="1"/>
          <p:nvPr/>
        </p:nvSpPr>
        <p:spPr>
          <a:xfrm>
            <a:off x="1775520" y="1111906"/>
            <a:ext cx="41807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50"/>
                </a:solidFill>
                <a:latin typeface="Calibri"/>
              </a:rPr>
              <a:t>El control tributario material</a:t>
            </a:r>
          </a:p>
          <a:p>
            <a:pPr algn="ctr"/>
            <a:r>
              <a:rPr lang="es-CR" sz="2800" b="1" dirty="0">
                <a:solidFill>
                  <a:srgbClr val="FF0000"/>
                </a:solidFill>
                <a:latin typeface="Calibri"/>
              </a:rPr>
              <a:t>Extensivo e Intensivo  </a:t>
            </a:r>
            <a:endParaRPr lang="es-ES" sz="2800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03DAA9B2-41C4-47E9-B0B0-D41C41F5B64C}"/>
              </a:ext>
            </a:extLst>
          </p:cNvPr>
          <p:cNvSpPr txBox="1">
            <a:spLocks/>
          </p:cNvSpPr>
          <p:nvPr/>
        </p:nvSpPr>
        <p:spPr>
          <a:xfrm>
            <a:off x="2555421" y="318407"/>
            <a:ext cx="7217228" cy="83729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200" dirty="0">
                <a:solidFill>
                  <a:schemeClr val="bg1"/>
                </a:solidFill>
              </a:rPr>
              <a:t>Defensa de los Obligados Tributarios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65597A-6F23-4CB3-9B5D-94B62323331F}"/>
              </a:ext>
            </a:extLst>
          </p:cNvPr>
          <p:cNvSpPr txBox="1"/>
          <p:nvPr/>
        </p:nvSpPr>
        <p:spPr>
          <a:xfrm>
            <a:off x="1265463" y="1073151"/>
            <a:ext cx="9960429" cy="5019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La Administración Tributaria está obligada a evacuar la prueba ofrecida por el contribuyente en tiempo y forma.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El contribuyente puede invocar para su defensa cualquier medio de prueba legalmente válido, a excepción de la confesión a los servidores de la Administración Tributaria.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La Administración Tributaria debe pronunciarse sobre todos los alegatos y valorar las pruebas aportadas de manera razonable.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50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07568" y="2132856"/>
            <a:ext cx="2088232" cy="2304256"/>
          </a:xfr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Control Tributario </a:t>
            </a:r>
            <a:r>
              <a:rPr lang="es-ES" sz="1800" b="1" dirty="0">
                <a:solidFill>
                  <a:schemeClr val="bg1"/>
                </a:solidFill>
              </a:rPr>
              <a:t>Art. 2 RPT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71864" y="1198786"/>
            <a:ext cx="5205536" cy="44624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" b="1" dirty="0"/>
              <a:t> </a:t>
            </a:r>
            <a:endParaRPr lang="es-ES" b="1" i="1" dirty="0"/>
          </a:p>
          <a:p>
            <a:pPr algn="just">
              <a:buNone/>
            </a:pPr>
            <a:r>
              <a:rPr lang="es-CR" b="1" i="1" dirty="0"/>
              <a:t>“</a:t>
            </a:r>
            <a:r>
              <a:rPr lang="es-CR" i="1" dirty="0"/>
              <a:t>Es aquel control que ejerce la Administración Tributaria mediante </a:t>
            </a:r>
            <a:r>
              <a:rPr lang="es-CR" i="1" dirty="0">
                <a:solidFill>
                  <a:srgbClr val="C00000"/>
                </a:solidFill>
              </a:rPr>
              <a:t>procesos masivos o selectivos</a:t>
            </a:r>
            <a:r>
              <a:rPr lang="es-CR" i="1" dirty="0"/>
              <a:t>, llevados a cabo con el fin de ejercer acciones preventivas y/o correctivas para gestionar y fiscalizar los tributos”.</a:t>
            </a:r>
            <a:endParaRPr lang="en-US" i="1" dirty="0"/>
          </a:p>
          <a:p>
            <a:pPr algn="just">
              <a:buNone/>
            </a:pPr>
            <a:r>
              <a:rPr lang="es-ES" dirty="0"/>
              <a:t>   </a:t>
            </a:r>
          </a:p>
        </p:txBody>
      </p:sp>
      <p:pic>
        <p:nvPicPr>
          <p:cNvPr id="8" name="7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8146628" y="5661248"/>
            <a:ext cx="9017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9000108" y="5733256"/>
            <a:ext cx="1560388" cy="6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548680"/>
            <a:ext cx="5688632" cy="720080"/>
          </a:xfr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Control Tributario </a:t>
            </a:r>
            <a:r>
              <a:rPr lang="es-ES" sz="2400" b="1" dirty="0">
                <a:solidFill>
                  <a:schemeClr val="bg1"/>
                </a:solidFill>
              </a:rPr>
              <a:t>Art. 2 RPT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8" name="7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8146628" y="5661248"/>
            <a:ext cx="9017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9000108" y="5733256"/>
            <a:ext cx="1560388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alud 2.0:&#10;oportunidades de los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492896"/>
            <a:ext cx="4365447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21" y="2806561"/>
            <a:ext cx="4504816" cy="241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5800" y="5017257"/>
            <a:ext cx="1917174" cy="1200329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Control </a:t>
            </a:r>
            <a:r>
              <a:rPr lang="en-US" b="1" dirty="0" err="1">
                <a:solidFill>
                  <a:prstClr val="white"/>
                </a:solidFill>
                <a:latin typeface="Calibri"/>
              </a:rPr>
              <a:t>masivo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b="1" dirty="0" err="1">
                <a:solidFill>
                  <a:prstClr val="white"/>
                </a:solidFill>
                <a:latin typeface="Calibri"/>
              </a:rPr>
              <a:t>apoyo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"/>
              </a:rPr>
              <a:t>en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"/>
              </a:rPr>
              <a:t>tecnología</a:t>
            </a:r>
            <a:endParaRPr lang="en-US" b="1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3668" y="1606233"/>
            <a:ext cx="184807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Control </a:t>
            </a:r>
            <a:r>
              <a:rPr lang="en-US" b="1" dirty="0" err="1">
                <a:solidFill>
                  <a:prstClr val="white"/>
                </a:solidFill>
                <a:latin typeface="Calibri"/>
              </a:rPr>
              <a:t>selectivo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, con </a:t>
            </a:r>
            <a:r>
              <a:rPr lang="en-US" b="1" dirty="0" err="1">
                <a:solidFill>
                  <a:prstClr val="white"/>
                </a:solidFill>
                <a:latin typeface="Calibri"/>
              </a:rPr>
              <a:t>apoyo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   </a:t>
            </a:r>
            <a:r>
              <a:rPr lang="en-US" b="1" dirty="0" err="1">
                <a:solidFill>
                  <a:prstClr val="white"/>
                </a:solidFill>
                <a:latin typeface="Calibri"/>
              </a:rPr>
              <a:t>en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"/>
              </a:rPr>
              <a:t>tecnología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 y capital </a:t>
            </a:r>
            <a:r>
              <a:rPr lang="en-US" b="1" dirty="0" err="1">
                <a:solidFill>
                  <a:prstClr val="white"/>
                </a:solidFill>
                <a:latin typeface="Calibri"/>
              </a:rPr>
              <a:t>humano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01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487213"/>
            <a:ext cx="5704036" cy="684560"/>
          </a:xfr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Derecho Tributario Material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s-ES" b="1" dirty="0"/>
              <a:t> </a:t>
            </a:r>
          </a:p>
          <a:p>
            <a:pPr algn="ctr">
              <a:buNone/>
            </a:pPr>
            <a:endParaRPr lang="es-ES" b="1" dirty="0"/>
          </a:p>
          <a:p>
            <a:pPr algn="ctr">
              <a:buNone/>
            </a:pPr>
            <a:r>
              <a:rPr lang="es-ES" dirty="0"/>
              <a:t>   </a:t>
            </a:r>
          </a:p>
        </p:txBody>
      </p:sp>
      <p:sp>
        <p:nvSpPr>
          <p:cNvPr id="5" name="4 Datos"/>
          <p:cNvSpPr/>
          <p:nvPr/>
        </p:nvSpPr>
        <p:spPr>
          <a:xfrm>
            <a:off x="2197224" y="1701800"/>
            <a:ext cx="1666528" cy="4031456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800" b="1" dirty="0">
                <a:solidFill>
                  <a:prstClr val="white"/>
                </a:solidFill>
                <a:latin typeface="Calibri"/>
              </a:rPr>
              <a:t>Obligación tributaria material. </a:t>
            </a:r>
            <a:endParaRPr lang="es-E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079776" y="1628800"/>
            <a:ext cx="53285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prstClr val="black"/>
                </a:solidFill>
                <a:latin typeface="Calibri"/>
              </a:rPr>
              <a:t>Obligación de </a:t>
            </a:r>
            <a:r>
              <a:rPr lang="es-E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pagar una suma de dinero por:</a:t>
            </a:r>
          </a:p>
          <a:p>
            <a:pPr algn="just"/>
            <a:endParaRPr lang="es-ES" sz="16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  <a:p>
            <a:pPr marL="342900" indent="-342900" algn="just">
              <a:buFontTx/>
              <a:buAutoNum type="arabicPeriod"/>
            </a:pPr>
            <a:r>
              <a:rPr lang="es-ES" sz="2800" b="1" dirty="0">
                <a:solidFill>
                  <a:srgbClr val="FF0000"/>
                </a:solidFill>
                <a:latin typeface="Calibri"/>
              </a:rPr>
              <a:t>Tributos</a:t>
            </a:r>
            <a:r>
              <a:rPr lang="es-E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un solo pago o, pagos a cuenta</a:t>
            </a:r>
          </a:p>
          <a:p>
            <a:pPr marL="342900" indent="-342900" algn="just">
              <a:buFontTx/>
              <a:buAutoNum type="arabicPeriod"/>
            </a:pPr>
            <a:endParaRPr lang="es-ES" sz="16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  <a:p>
            <a:pPr marL="342900" indent="-342900" algn="just">
              <a:buFontTx/>
              <a:buAutoNum type="arabicPeriod"/>
            </a:pPr>
            <a:r>
              <a:rPr lang="es-ES" sz="2800" b="1" dirty="0">
                <a:solidFill>
                  <a:srgbClr val="FF0000"/>
                </a:solidFill>
                <a:latin typeface="Calibri"/>
              </a:rPr>
              <a:t>Sanciones</a:t>
            </a:r>
            <a:r>
              <a:rPr lang="es-E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administrativas pecuniarias</a:t>
            </a:r>
          </a:p>
          <a:p>
            <a:pPr marL="342900" indent="-342900" algn="just">
              <a:buFontTx/>
              <a:buAutoNum type="arabicPeriod"/>
            </a:pPr>
            <a:endParaRPr lang="es-ES" sz="16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  <a:p>
            <a:pPr marL="342900" indent="-342900" algn="just">
              <a:buFontTx/>
              <a:buAutoNum type="arabicPeriod"/>
            </a:pPr>
            <a:r>
              <a:rPr lang="es-E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Obligación accesoria por </a:t>
            </a:r>
            <a:r>
              <a:rPr lang="es-ES" sz="2800" b="1" dirty="0">
                <a:solidFill>
                  <a:srgbClr val="FF0000"/>
                </a:solidFill>
                <a:latin typeface="Calibri"/>
              </a:rPr>
              <a:t>intereses</a:t>
            </a:r>
            <a:r>
              <a:rPr lang="es-E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 </a:t>
            </a:r>
            <a:endParaRPr lang="es-ES" sz="28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8" name="7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8146628" y="5661248"/>
            <a:ext cx="9017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9000108" y="5733256"/>
            <a:ext cx="1560388" cy="67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737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 dirty="0"/>
          </a:p>
          <a:p>
            <a:endParaRPr lang="es-ES" dirty="0"/>
          </a:p>
        </p:txBody>
      </p:sp>
      <p:pic>
        <p:nvPicPr>
          <p:cNvPr id="5" name="4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9192344" y="5853728"/>
            <a:ext cx="1296144" cy="5526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4511824" y="476673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prstClr val="white"/>
                </a:solidFill>
                <a:latin typeface="Calibri"/>
              </a:rPr>
              <a:t>Deberes  Materiales</a:t>
            </a:r>
            <a:endParaRPr lang="es-ES" sz="32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7" descr="C:\Users\flor\AppData\Local\Microsoft\Windows\Temporary Internet Files\Content.IE5\TMUKOC1B\MP90042244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2780928"/>
            <a:ext cx="3600400" cy="2946789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5719068" y="1187461"/>
            <a:ext cx="4376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dirty="0">
                <a:solidFill>
                  <a:prstClr val="black"/>
                </a:solidFill>
                <a:latin typeface="Calibri"/>
              </a:rPr>
              <a:t>Presentar y pagar declaraciones de impuestos con exactitud</a:t>
            </a:r>
            <a:endParaRPr lang="es-E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431704" y="18355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>
                <a:solidFill>
                  <a:prstClr val="black"/>
                </a:solidFill>
                <a:latin typeface="Calibri"/>
              </a:rPr>
              <a:t>Pagar</a:t>
            </a:r>
            <a:endParaRPr lang="es-E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Resultado de imagen de imagen de pagar colones costa 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528" y="2816612"/>
            <a:ext cx="4376060" cy="2916644"/>
          </a:xfrm>
          <a:prstGeom prst="rect">
            <a:avLst/>
          </a:prstGeom>
          <a:noFill/>
        </p:spPr>
      </p:pic>
      <p:pic>
        <p:nvPicPr>
          <p:cNvPr id="14" name="13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8472264" y="5853728"/>
            <a:ext cx="734144" cy="62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67808" y="476673"/>
            <a:ext cx="3816424" cy="58477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Deberes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Materiales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5960" y="295954"/>
            <a:ext cx="6840760" cy="804724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Liquidación previa por comprobación abreviada o comprobación formal </a:t>
            </a:r>
            <a:r>
              <a:rPr lang="es-ES" sz="2000" b="1" dirty="0">
                <a:solidFill>
                  <a:schemeClr val="bg1"/>
                </a:solidFill>
              </a:rPr>
              <a:t>Art. 120 RPT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3 Marcador de contenido" descr="http://www.uci.ac.cr/envios/2012/FIRMAS/bernardogonzalez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9192345" y="6010636"/>
            <a:ext cx="1281233" cy="60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8270531" y="5963840"/>
            <a:ext cx="685676" cy="7407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987476" y="1405880"/>
          <a:ext cx="825772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3632" y="249974"/>
            <a:ext cx="6696744" cy="730755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2700" b="1" dirty="0">
                <a:solidFill>
                  <a:schemeClr val="bg1"/>
                </a:solidFill>
              </a:rPr>
              <a:t>Liquidación previa por comprobación abreviada o comprobación formal </a:t>
            </a:r>
            <a:r>
              <a:rPr lang="es-ES" sz="2000" b="1" dirty="0">
                <a:solidFill>
                  <a:schemeClr val="bg1"/>
                </a:solidFill>
              </a:rPr>
              <a:t>Art. 120 RPT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3 Marcador de contenido" descr="http://www.uci.ac.cr/envios/2012/FIRMAS/bernardogonzalez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8760297" y="5805264"/>
            <a:ext cx="1713281" cy="81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7824192" y="5805264"/>
            <a:ext cx="9017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260044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5020" marR="135255" algn="just"/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 puede requerir información a terceros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así como 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realizar comprobaciones contables a los informantes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Cuando se efectúen liquidaciones previas, debe hacerse constar de forma precisa los hechos y elementos comprobados, los 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medios de prueba concretos utilizados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el alcance de las actuaciones.</a:t>
            </a:r>
          </a:p>
          <a:p>
            <a:pPr marL="795020" marR="135255" algn="just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5020" marR="136525" algn="just"/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Cuando el sujeto pasivo 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incumplió el deber de declarar y de autoliquidar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impuesto, se le concederá un plazo de 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diez días hábiles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para que proceda a presentar la declaración; transcurrido éste sin que se haya subsanado el incumplimiento o justificado debidamente la inexistencia de la obligación, 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podrá proceder a una comprobación abreviada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795020" marR="136525" algn="just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5020" algn="just"/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las liquidaciones 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previas por comprobación formal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realizará únicamente una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comprobación de mera constatación de la existencia de 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errores aritméticos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de derecho en la declaración.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23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332656"/>
            <a:ext cx="8482033" cy="576065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3100" b="1" dirty="0"/>
              <a:t> </a:t>
            </a:r>
            <a:r>
              <a:rPr lang="es-ES" sz="2700" b="1" dirty="0"/>
              <a:t>Inicio del procedimiento y propuesta de regularización </a:t>
            </a:r>
            <a:r>
              <a:rPr lang="es-ES" sz="2000" b="1" dirty="0"/>
              <a:t>Art. 122 RPT</a:t>
            </a:r>
            <a:endParaRPr lang="es-ES" sz="2000" dirty="0"/>
          </a:p>
        </p:txBody>
      </p:sp>
      <p:pic>
        <p:nvPicPr>
          <p:cNvPr id="4" name="3 Marcador de contenido" descr="http://www.uci.ac.cr/envios/2012/FIRMAS/bernardogonzalez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8760297" y="5805264"/>
            <a:ext cx="1713281" cy="81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7824192" y="5805264"/>
            <a:ext cx="9017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91544" y="1268761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prstClr val="black"/>
                </a:solidFill>
                <a:latin typeface="Calibri"/>
              </a:rPr>
              <a:t>1.- Inicia con la </a:t>
            </a:r>
            <a:r>
              <a:rPr lang="es-ES" sz="2400" dirty="0">
                <a:solidFill>
                  <a:srgbClr val="FF0000"/>
                </a:solidFill>
                <a:latin typeface="Calibri"/>
              </a:rPr>
              <a:t>notificación de un acto administrativo 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de inicio de actuaciones de comprobación abreviada o formal, y sobre la comprobación debe contener como mínimo:</a:t>
            </a:r>
          </a:p>
          <a:p>
            <a:pPr lvl="1" algn="just"/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Indicación del </a:t>
            </a:r>
            <a:r>
              <a:rPr lang="es-ES" sz="2400" dirty="0">
                <a:solidFill>
                  <a:srgbClr val="FF0000"/>
                </a:solidFill>
                <a:latin typeface="Calibri"/>
              </a:rPr>
              <a:t>carácter abreviado o formal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FF0000"/>
                </a:solidFill>
                <a:latin typeface="Calibri"/>
              </a:rPr>
              <a:t>Impuestos y períodos 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a que se refiere el alcance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Aspectos concretos a que se refiere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s-ES" sz="2400" dirty="0">
                <a:solidFill>
                  <a:prstClr val="black"/>
                </a:solidFill>
                <a:latin typeface="Calibri"/>
              </a:rPr>
              <a:t>Si se trata de una comprobación abreviada, se debe indicar los </a:t>
            </a:r>
            <a:r>
              <a:rPr lang="es-ES" sz="2400" dirty="0">
                <a:solidFill>
                  <a:srgbClr val="FF0000"/>
                </a:solidFill>
                <a:latin typeface="Calibri"/>
              </a:rPr>
              <a:t>elementos de prueba con que cuenta 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la AT.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1" y="476673"/>
            <a:ext cx="8482033" cy="629173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3100" b="1" dirty="0"/>
              <a:t> </a:t>
            </a:r>
            <a:r>
              <a:rPr lang="es-ES" sz="2700" b="1" dirty="0"/>
              <a:t>Inicio del procedimiento y propuesta de regularización </a:t>
            </a:r>
            <a:r>
              <a:rPr lang="es-ES" sz="2000" b="1" dirty="0"/>
              <a:t>Art. 122 RPT</a:t>
            </a:r>
            <a:endParaRPr lang="es-ES" sz="2000" dirty="0"/>
          </a:p>
        </p:txBody>
      </p:sp>
      <p:pic>
        <p:nvPicPr>
          <p:cNvPr id="4" name="3 Marcador de contenido" descr="http://www.uci.ac.cr/envios/2012/FIRMAS/bernardogonzalez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8760297" y="5805264"/>
            <a:ext cx="1713281" cy="81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7824192" y="5805264"/>
            <a:ext cx="9017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91544" y="1802428"/>
            <a:ext cx="79208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ES" sz="2400" dirty="0">
                <a:solidFill>
                  <a:prstClr val="black"/>
                </a:solidFill>
                <a:latin typeface="Calibri"/>
              </a:rPr>
              <a:t>Tratándose de una </a:t>
            </a:r>
            <a:r>
              <a:rPr lang="es-ES" sz="2400" dirty="0">
                <a:solidFill>
                  <a:srgbClr val="FF0000"/>
                </a:solidFill>
                <a:latin typeface="Calibri"/>
              </a:rPr>
              <a:t>comprobación formal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, se </a:t>
            </a:r>
            <a:r>
              <a:rPr lang="es-ES" sz="2400" dirty="0">
                <a:solidFill>
                  <a:srgbClr val="FF0000"/>
                </a:solidFill>
                <a:latin typeface="Calibri"/>
              </a:rPr>
              <a:t>indicará el error de derecho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 que se considere cometido o bien, el </a:t>
            </a:r>
            <a:r>
              <a:rPr lang="es-ES" sz="2400" dirty="0">
                <a:solidFill>
                  <a:srgbClr val="FF0000"/>
                </a:solidFill>
                <a:latin typeface="Calibri"/>
              </a:rPr>
              <a:t>error de hecho o aritmético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 en que se incurrió.</a:t>
            </a:r>
          </a:p>
          <a:p>
            <a:pPr lvl="1" algn="just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lvl="1" algn="just"/>
            <a:r>
              <a:rPr lang="es-ES" sz="2400" dirty="0">
                <a:solidFill>
                  <a:prstClr val="black"/>
                </a:solidFill>
                <a:latin typeface="Calibri"/>
              </a:rPr>
              <a:t>Indicación del </a:t>
            </a:r>
            <a:r>
              <a:rPr lang="es-ES" sz="2400" dirty="0">
                <a:solidFill>
                  <a:srgbClr val="FF0000"/>
                </a:solidFill>
                <a:latin typeface="Calibri"/>
              </a:rPr>
              <a:t>aumento o diferencia del impuesto 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derivado de los elementos de prueba con que cuenta la AT o de la corrección de los errores de derecho, de hecho o aritméticos, según corresponda.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just"/>
            <a:br>
              <a:rPr lang="es-ES" sz="2000" dirty="0">
                <a:solidFill>
                  <a:prstClr val="black"/>
                </a:solidFill>
                <a:latin typeface="Calibri"/>
              </a:rPr>
            </a:b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7581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482033" cy="57606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3200" b="1" dirty="0"/>
              <a:t> </a:t>
            </a:r>
            <a:r>
              <a:rPr lang="es-ES" sz="2700" b="1" dirty="0"/>
              <a:t>Inicio del procedimiento y propuesta de regularización </a:t>
            </a:r>
            <a:r>
              <a:rPr lang="es-ES" sz="2000" b="1" dirty="0"/>
              <a:t>Art. 122 RPT</a:t>
            </a:r>
            <a:endParaRPr lang="es-ES" sz="2000" dirty="0"/>
          </a:p>
        </p:txBody>
      </p:sp>
      <p:pic>
        <p:nvPicPr>
          <p:cNvPr id="4" name="3 Marcador de contenido" descr="http://www.uci.ac.cr/envios/2012/FIRMAS/bernardogonzalez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8760297" y="5805264"/>
            <a:ext cx="1713281" cy="81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7824192" y="5805264"/>
            <a:ext cx="9017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063552" y="1124744"/>
            <a:ext cx="8147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solidFill>
                  <a:prstClr val="black"/>
                </a:solidFill>
                <a:latin typeface="Calibri"/>
              </a:rPr>
              <a:t>2.- En el mismo acto de </a:t>
            </a:r>
            <a:r>
              <a:rPr lang="es-ES" sz="2800" dirty="0">
                <a:solidFill>
                  <a:srgbClr val="FF0000"/>
                </a:solidFill>
                <a:latin typeface="Calibri"/>
              </a:rPr>
              <a:t>notificación del inicio de la actuación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, se entregará al sujeto pasivo la </a:t>
            </a:r>
            <a:r>
              <a:rPr lang="es-ES" sz="2800" dirty="0">
                <a:solidFill>
                  <a:srgbClr val="FF0000"/>
                </a:solidFill>
                <a:latin typeface="Calibri"/>
              </a:rPr>
              <a:t>propuesta de regularización 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de la obligación tributaria, adjuntando el formulario oficial correspondiente. En esta etapa se debe indicar al sujeto pasivo que cuenta con un plazo de </a:t>
            </a:r>
            <a:r>
              <a:rPr lang="es-ES" sz="2800" dirty="0">
                <a:solidFill>
                  <a:srgbClr val="FF0000"/>
                </a:solidFill>
                <a:latin typeface="Calibri"/>
              </a:rPr>
              <a:t>cinco días hábiles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 contados a partir de la notificación del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inicio    de    actuaciones,   para    que   </a:t>
            </a:r>
            <a:r>
              <a:rPr lang="es-ES" sz="2800" dirty="0">
                <a:solidFill>
                  <a:srgbClr val="FF0000"/>
                </a:solidFill>
                <a:latin typeface="Calibri"/>
              </a:rPr>
              <a:t>regularice 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   su   obligación   o    manifieste su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Calibri"/>
              </a:rPr>
              <a:t>disconformidad, 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con la advertencia de que se entenderá puesta de manifiesto la disconformidad cuando no comparezca dentro del plazo fijado.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20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943350" y="2103437"/>
            <a:ext cx="4171950" cy="1325563"/>
          </a:xfrm>
        </p:spPr>
        <p:txBody>
          <a:bodyPr/>
          <a:lstStyle/>
          <a:p>
            <a:r>
              <a:rPr lang="en-US" dirty="0" err="1"/>
              <a:t>Buenas</a:t>
            </a:r>
            <a:r>
              <a:rPr lang="en-US" dirty="0"/>
              <a:t> </a:t>
            </a:r>
            <a:r>
              <a:rPr lang="en-US" dirty="0" err="1"/>
              <a:t>noches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0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03DAA9B2-41C4-47E9-B0B0-D41C41F5B64C}"/>
              </a:ext>
            </a:extLst>
          </p:cNvPr>
          <p:cNvSpPr txBox="1">
            <a:spLocks/>
          </p:cNvSpPr>
          <p:nvPr/>
        </p:nvSpPr>
        <p:spPr>
          <a:xfrm>
            <a:off x="3567793" y="318407"/>
            <a:ext cx="5184321" cy="837295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200" dirty="0">
                <a:solidFill>
                  <a:schemeClr val="bg1"/>
                </a:solidFill>
              </a:rPr>
              <a:t>Obligaciones tributarias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BEAB4D36-AF9A-444D-9EC9-B273302024C3}"/>
              </a:ext>
            </a:extLst>
          </p:cNvPr>
          <p:cNvSpPr txBox="1"/>
          <p:nvPr/>
        </p:nvSpPr>
        <p:spPr>
          <a:xfrm>
            <a:off x="1327811" y="1488695"/>
            <a:ext cx="1192560" cy="37137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Registrar</a:t>
            </a:r>
          </a:p>
        </p:txBody>
      </p:sp>
      <p:pic>
        <p:nvPicPr>
          <p:cNvPr id="6" name="Picture 4" descr="Registrarse | Vectores, Fotos de Stock y PSD Gratis">
            <a:extLst>
              <a:ext uri="{FF2B5EF4-FFF2-40B4-BE49-F238E27FC236}">
                <a16:creationId xmlns:a16="http://schemas.microsoft.com/office/drawing/2014/main" id="{665D6544-6682-4F25-8D4F-5FCD4908E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60" y="2573459"/>
            <a:ext cx="2304257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9CE923D9-DB52-47FF-905F-95D7B40181ED}"/>
              </a:ext>
            </a:extLst>
          </p:cNvPr>
          <p:cNvSpPr txBox="1"/>
          <p:nvPr/>
        </p:nvSpPr>
        <p:spPr>
          <a:xfrm>
            <a:off x="5559388" y="1377197"/>
            <a:ext cx="1192560" cy="371376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Informar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FCQ | Facultad de Ciencias Químicas">
            <a:extLst>
              <a:ext uri="{FF2B5EF4-FFF2-40B4-BE49-F238E27FC236}">
                <a16:creationId xmlns:a16="http://schemas.microsoft.com/office/drawing/2014/main" id="{3AB3D415-C910-43D7-955B-42C23A57A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40" y="2276873"/>
            <a:ext cx="3227559" cy="171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2D2E7230-ABD7-4D81-9F06-0B58A175483B}"/>
              </a:ext>
            </a:extLst>
          </p:cNvPr>
          <p:cNvSpPr txBox="1"/>
          <p:nvPr/>
        </p:nvSpPr>
        <p:spPr>
          <a:xfrm>
            <a:off x="3293317" y="5407400"/>
            <a:ext cx="972108" cy="369332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Pagar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8" descr="Comprar en Amazon en Colones - Area de Compras">
            <a:extLst>
              <a:ext uri="{FF2B5EF4-FFF2-40B4-BE49-F238E27FC236}">
                <a16:creationId xmlns:a16="http://schemas.microsoft.com/office/drawing/2014/main" id="{1028F96C-E26C-4BFF-AE6D-A0DF7B65A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887" y="4452943"/>
            <a:ext cx="3760498" cy="196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B10306F9-653C-48F1-8D5C-429E203A481B}"/>
              </a:ext>
            </a:extLst>
          </p:cNvPr>
          <p:cNvSpPr txBox="1"/>
          <p:nvPr/>
        </p:nvSpPr>
        <p:spPr>
          <a:xfrm>
            <a:off x="9640053" y="1469555"/>
            <a:ext cx="122413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Declarar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Resultado de imagen para imagen de declarar impuestos en costa rica">
            <a:extLst>
              <a:ext uri="{FF2B5EF4-FFF2-40B4-BE49-F238E27FC236}">
                <a16:creationId xmlns:a16="http://schemas.microsoft.com/office/drawing/2014/main" id="{7B755D40-AACE-44D2-BDD6-0018B77F0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726" y="2411480"/>
            <a:ext cx="2438791" cy="316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1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AE4388F6-38D4-4741-97EC-FF522FCB9952}"/>
              </a:ext>
            </a:extLst>
          </p:cNvPr>
          <p:cNvSpPr txBox="1">
            <a:spLocks/>
          </p:cNvSpPr>
          <p:nvPr/>
        </p:nvSpPr>
        <p:spPr>
          <a:xfrm>
            <a:off x="1126671" y="326572"/>
            <a:ext cx="10025743" cy="67763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2800" b="1" dirty="0">
                <a:solidFill>
                  <a:schemeClr val="bg1"/>
                </a:solidFill>
              </a:rPr>
              <a:t>Obligados a cumplir con los deberes formales y/o materiales: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BC2B950E-E052-4486-9B7C-78CE73669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48" y="1952836"/>
            <a:ext cx="1944217" cy="2952328"/>
          </a:xfrm>
          <a:solidFill>
            <a:srgbClr val="EE912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es-CR" sz="2800" dirty="0">
                <a:solidFill>
                  <a:schemeClr val="bg1"/>
                </a:solidFill>
              </a:rPr>
            </a:br>
            <a:r>
              <a:rPr lang="es-CR" sz="2800" dirty="0">
                <a:solidFill>
                  <a:schemeClr val="bg1"/>
                </a:solidFill>
              </a:rPr>
              <a:t> Personas físicas o jurídicas, entidades públicas o privadas</a:t>
            </a:r>
            <a:br>
              <a:rPr lang="es-CR" sz="2800" dirty="0">
                <a:solidFill>
                  <a:schemeClr val="bg1"/>
                </a:solidFill>
              </a:rPr>
            </a:b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id="{691FE333-7516-48C4-A3AA-060ACD7C2FC6}"/>
              </a:ext>
            </a:extLst>
          </p:cNvPr>
          <p:cNvSpPr/>
          <p:nvPr/>
        </p:nvSpPr>
        <p:spPr>
          <a:xfrm>
            <a:off x="3077937" y="1736324"/>
            <a:ext cx="171450" cy="4353347"/>
          </a:xfrm>
          <a:prstGeom prst="leftBrace">
            <a:avLst/>
          </a:prstGeom>
          <a:solidFill>
            <a:srgbClr val="EE912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41EDC29-07F2-460D-A630-C5EFE3819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1771650"/>
            <a:ext cx="7982493" cy="460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Que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produzcan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importen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internen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o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comercialicen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bienes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tangibles e intangibles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en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el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país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.</a:t>
            </a:r>
          </a:p>
          <a:p>
            <a:pPr indent="0" algn="just"/>
            <a:endParaRPr lang="en-US" altLang="en-US" sz="2400" dirty="0">
              <a:solidFill>
                <a:srgbClr val="000000"/>
              </a:solidFill>
              <a:latin typeface="Verdana!importan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Que se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encuentren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domiciliados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en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territorio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nacional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!important"/>
              </a:rPr>
              <a:t>(183 </a:t>
            </a:r>
            <a:r>
              <a:rPr lang="en-US" altLang="en-US" sz="2000" dirty="0" err="1">
                <a:solidFill>
                  <a:srgbClr val="000000"/>
                </a:solidFill>
                <a:latin typeface="Verdana!important"/>
              </a:rPr>
              <a:t>días</a:t>
            </a:r>
            <a:r>
              <a:rPr lang="en-US" altLang="en-US" sz="2000" dirty="0">
                <a:solidFill>
                  <a:srgbClr val="000000"/>
                </a:solidFill>
                <a:latin typeface="Verdana!important"/>
              </a:rPr>
              <a:t>) 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y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presten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servicios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en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el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país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o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fuera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de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éste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. </a:t>
            </a:r>
            <a:r>
              <a:rPr lang="en-US" altLang="en-US" sz="2000" dirty="0">
                <a:solidFill>
                  <a:srgbClr val="000000"/>
                </a:solidFill>
                <a:latin typeface="Verdana!important"/>
              </a:rPr>
              <a:t>(prevalence la </a:t>
            </a:r>
            <a:r>
              <a:rPr lang="en-US" altLang="en-US" sz="2000" dirty="0" err="1">
                <a:solidFill>
                  <a:srgbClr val="000000"/>
                </a:solidFill>
                <a:latin typeface="Verdana!important"/>
              </a:rPr>
              <a:t>fuente</a:t>
            </a:r>
            <a:r>
              <a:rPr lang="en-US" altLang="en-US" sz="20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!important"/>
              </a:rPr>
              <a:t>generadora</a:t>
            </a:r>
            <a:r>
              <a:rPr lang="en-US" altLang="en-US" sz="20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!important"/>
              </a:rPr>
              <a:t>sobre</a:t>
            </a:r>
            <a:r>
              <a:rPr lang="en-US" altLang="en-US" sz="2000" dirty="0">
                <a:solidFill>
                  <a:srgbClr val="000000"/>
                </a:solidFill>
                <a:latin typeface="Verdana!important"/>
              </a:rPr>
              <a:t> la </a:t>
            </a:r>
            <a:r>
              <a:rPr lang="en-US" altLang="en-US" sz="2000" dirty="0" err="1">
                <a:solidFill>
                  <a:srgbClr val="000000"/>
                </a:solidFill>
                <a:latin typeface="Verdana!important"/>
              </a:rPr>
              <a:t>fuente</a:t>
            </a:r>
            <a:r>
              <a:rPr lang="en-US" altLang="en-US" sz="20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!important"/>
              </a:rPr>
              <a:t>pagadora</a:t>
            </a:r>
            <a:r>
              <a:rPr lang="en-US" altLang="en-US" sz="2000" dirty="0">
                <a:solidFill>
                  <a:srgbClr val="000000"/>
                </a:solidFill>
                <a:latin typeface="Verdana!important"/>
              </a:rPr>
              <a:t>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rgbClr val="000000"/>
              </a:solidFill>
              <a:latin typeface="Verdana!importan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Que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suministren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servicios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digitales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transfronterizos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Verdana!important"/>
              </a:rPr>
              <a:t>(ver DGT-R-13-20</a:t>
            </a:r>
            <a:r>
              <a:rPr lang="en-US" altLang="en-US" dirty="0">
                <a:solidFill>
                  <a:srgbClr val="000000"/>
                </a:solidFill>
                <a:latin typeface="Verdana!important"/>
              </a:rPr>
              <a:t>, La </a:t>
            </a:r>
            <a:r>
              <a:rPr lang="en-US" altLang="en-US" dirty="0" err="1">
                <a:solidFill>
                  <a:srgbClr val="000000"/>
                </a:solidFill>
                <a:latin typeface="Verdana!important"/>
              </a:rPr>
              <a:t>Gaceta</a:t>
            </a:r>
            <a:r>
              <a:rPr lang="en-US" altLang="en-US" dirty="0">
                <a:solidFill>
                  <a:srgbClr val="000000"/>
                </a:solidFill>
                <a:latin typeface="Verdana!important"/>
              </a:rPr>
              <a:t> 139 del 12 de </a:t>
            </a:r>
            <a:r>
              <a:rPr lang="en-US" altLang="en-US" dirty="0" err="1">
                <a:solidFill>
                  <a:srgbClr val="000000"/>
                </a:solidFill>
                <a:latin typeface="Verdana!important"/>
              </a:rPr>
              <a:t>junio</a:t>
            </a:r>
            <a:r>
              <a:rPr lang="en-US" altLang="en-US" dirty="0">
                <a:solidFill>
                  <a:srgbClr val="000000"/>
                </a:solidFill>
                <a:latin typeface="Verdana!important"/>
              </a:rPr>
              <a:t> 2020)</a:t>
            </a:r>
            <a:endParaRPr lang="en-US" altLang="en-US" sz="20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rgbClr val="000000"/>
              </a:solidFill>
              <a:latin typeface="Verdana!importan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Las personas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jurídicas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inactivas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 (</a:t>
            </a:r>
            <a:r>
              <a:rPr lang="en-US" b="1" dirty="0"/>
              <a:t>DGT-R-075-2019</a:t>
            </a:r>
            <a:r>
              <a:rPr lang="en-US" sz="2000" dirty="0"/>
              <a:t>)</a:t>
            </a:r>
            <a:endParaRPr lang="en-US" altLang="en-US" sz="2400" dirty="0">
              <a:solidFill>
                <a:srgbClr val="000000"/>
              </a:solidFill>
              <a:latin typeface="Verdana!important"/>
            </a:endParaRPr>
          </a:p>
          <a:p>
            <a:pPr algn="just"/>
            <a:br>
              <a:rPr lang="en-US" altLang="en-US" sz="2800" dirty="0"/>
            </a:b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0482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857499" y="342599"/>
            <a:ext cx="6596743" cy="702330"/>
          </a:xfrm>
          <a:solidFill>
            <a:schemeClr val="accent6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s-CR" dirty="0">
                <a:solidFill>
                  <a:schemeClr val="bg1"/>
                </a:solidFill>
              </a:rPr>
            </a:br>
            <a:r>
              <a:rPr lang="es-CR" sz="4000" dirty="0">
                <a:solidFill>
                  <a:schemeClr val="bg1"/>
                </a:solidFill>
              </a:rPr>
              <a:t>Deberes formales, </a:t>
            </a:r>
            <a:r>
              <a:rPr lang="es-CR" sz="2000" dirty="0">
                <a:solidFill>
                  <a:schemeClr val="bg1"/>
                </a:solidFill>
              </a:rPr>
              <a:t>Art, 128 CNPT y 22 RPT</a:t>
            </a:r>
            <a:br>
              <a:rPr lang="es-CR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C2596E-797E-4632-AF6D-40AD895E9A6F}"/>
              </a:ext>
            </a:extLst>
          </p:cNvPr>
          <p:cNvSpPr txBox="1"/>
          <p:nvPr/>
        </p:nvSpPr>
        <p:spPr>
          <a:xfrm>
            <a:off x="636957" y="1289958"/>
            <a:ext cx="10915507" cy="4933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Llevar libros contables y legales, físicos impresos, o mediante sistemas informáticos que cumplan los principios de registro e información establecidos en las normas reglamentarias, o en su defecto, con arreglo a las Normas Internacionales de Información Financiera, adoptadas por el Colegio de Contadores Públicos de Costa Rica  dentro del marco legal.</a:t>
            </a:r>
            <a:endParaRPr lang="es-CR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Inscribirse en los registros de </a:t>
            </a:r>
            <a:r>
              <a:rPr lang="es-C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DGT, y comunicar sus modificaciones, </a:t>
            </a:r>
            <a:r>
              <a:rPr lang="es-C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aportando los datos necesarios.</a:t>
            </a:r>
            <a:endParaRPr lang="es-CR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Presentar las declaraciones de autoliquidación e informativas.</a:t>
            </a:r>
            <a:endParaRPr lang="es-CR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Conservar de forma ordenada, los registros financieros, contables y de cualquier índole, y los antecedentes de las operaciones por situaciones que constituyan hechos gravados.</a:t>
            </a:r>
            <a:endParaRPr lang="es-CR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Dar facilidades a los funcionarios de la DGT autorizados, para que realicen las inspecciones o verificaciones en sus establecimientos comerciales o industriales, inmuebles, oficinas, depósitos o en cualquier otro lugar.</a:t>
            </a:r>
            <a:endParaRPr lang="es-C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2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C2596E-797E-4632-AF6D-40AD895E9A6F}"/>
              </a:ext>
            </a:extLst>
          </p:cNvPr>
          <p:cNvSpPr txBox="1"/>
          <p:nvPr/>
        </p:nvSpPr>
        <p:spPr>
          <a:xfrm>
            <a:off x="636957" y="1289958"/>
            <a:ext cx="10915507" cy="491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f) Presentar o exhibir, en las oficinas de la administración tributaria o ante los funcionarios autorizados, los registros financieros, contables y de cualquier índole, relacionados con hechos generadores de sus obligaciones tributarias y formular las aplicaciones o aclaraciones que se les soliciten.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g) Comunicar a la administración tributaria el cambio al domicilio fiscal.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h) Concurrir personalmente o por medio de sus representantes debidamente autorizados a las oficinas de la administración tributaria, cuando su presencia sea requerida.</a:t>
            </a: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s-C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D40204C-1BED-4B46-90E1-E5BAB1717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9" y="342599"/>
            <a:ext cx="6596743" cy="702330"/>
          </a:xfrm>
          <a:solidFill>
            <a:schemeClr val="accent6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s-CR" dirty="0">
                <a:solidFill>
                  <a:schemeClr val="bg1"/>
                </a:solidFill>
              </a:rPr>
            </a:br>
            <a:r>
              <a:rPr lang="es-CR" sz="4000" dirty="0">
                <a:solidFill>
                  <a:schemeClr val="bg1"/>
                </a:solidFill>
              </a:rPr>
              <a:t>Deberes formales, </a:t>
            </a:r>
            <a:r>
              <a:rPr lang="es-CR" sz="2000" dirty="0">
                <a:solidFill>
                  <a:schemeClr val="bg1"/>
                </a:solidFill>
              </a:rPr>
              <a:t>Art, 128 CNPT y 22 RPT</a:t>
            </a:r>
            <a:br>
              <a:rPr lang="es-CR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9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338943" y="365125"/>
            <a:ext cx="9944100" cy="78603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Inscripción</a:t>
            </a:r>
            <a:r>
              <a:rPr lang="en-US" dirty="0"/>
              <a:t>, </a:t>
            </a:r>
            <a:r>
              <a:rPr lang="en-US" dirty="0" err="1"/>
              <a:t>Modificación</a:t>
            </a:r>
            <a:r>
              <a:rPr lang="en-US" dirty="0"/>
              <a:t> y </a:t>
            </a:r>
            <a:r>
              <a:rPr lang="en-US" dirty="0" err="1"/>
              <a:t>Desinscripción</a:t>
            </a:r>
            <a:r>
              <a:rPr lang="en-US" dirty="0"/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EFBDE8-7C38-4149-842B-A591C2755E41}"/>
              </a:ext>
            </a:extLst>
          </p:cNvPr>
          <p:cNvSpPr txBox="1"/>
          <p:nvPr/>
        </p:nvSpPr>
        <p:spPr>
          <a:xfrm>
            <a:off x="881743" y="1521052"/>
            <a:ext cx="10229850" cy="2307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ts val="2250"/>
              </a:lnSpc>
              <a:spcAft>
                <a:spcPts val="750"/>
              </a:spcAft>
              <a:buAutoNum type="alphaLcPeriod"/>
            </a:pP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 física, jurídica y entidades con actividad económica </a:t>
            </a:r>
            <a:r>
              <a:rPr lang="es-CR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(Máximo 10 días posterior al inicio de operaciones)</a:t>
            </a:r>
          </a:p>
          <a:p>
            <a:pPr marL="514350" indent="-514350" algn="just">
              <a:lnSpc>
                <a:spcPts val="2250"/>
              </a:lnSpc>
              <a:spcAft>
                <a:spcPts val="750"/>
              </a:spcAft>
              <a:buAutoNum type="alphaLcPeriod"/>
            </a:pP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ts val="2250"/>
              </a:lnSpc>
              <a:spcAft>
                <a:spcPts val="750"/>
              </a:spcAft>
              <a:buFontTx/>
              <a:buAutoNum type="alphaLcPeriod"/>
            </a:pP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Personas jurídicas inactivas</a:t>
            </a:r>
          </a:p>
          <a:p>
            <a:pPr algn="just">
              <a:lnSpc>
                <a:spcPts val="2250"/>
              </a:lnSpc>
              <a:spcAft>
                <a:spcPts val="750"/>
              </a:spcAft>
            </a:pPr>
            <a:r>
              <a:rPr lang="es-C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s-C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(Con la </a:t>
            </a:r>
            <a:r>
              <a:rPr lang="es-CR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actividad económica “960113”, </a:t>
            </a:r>
            <a:r>
              <a:rPr lang="es-C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áximo 10 días posterior </a:t>
            </a:r>
            <a:r>
              <a:rPr lang="es-C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su constitución)</a:t>
            </a:r>
            <a:r>
              <a:rPr lang="es-CR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CR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250"/>
              </a:lnSpc>
              <a:spcAft>
                <a:spcPts val="750"/>
              </a:spcAft>
            </a:pPr>
            <a:endParaRPr lang="es-CR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F143DE-CA67-46DA-BCA9-9C4815988DAC}"/>
              </a:ext>
            </a:extLst>
          </p:cNvPr>
          <p:cNvSpPr txBox="1"/>
          <p:nvPr/>
        </p:nvSpPr>
        <p:spPr>
          <a:xfrm>
            <a:off x="881743" y="3828094"/>
            <a:ext cx="10564586" cy="2290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250"/>
              </a:lnSpc>
              <a:spcAft>
                <a:spcPts val="750"/>
              </a:spcAft>
            </a:pP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Mediante resolución DGT-R-043-2018, se estableció el uso obligatorio del portal </a:t>
            </a:r>
            <a:r>
              <a:rPr lang="es-CR" sz="2400" u="sng" dirty="0">
                <a:solidFill>
                  <a:srgbClr val="0088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Administración Tributaria Virtual (ATV).</a:t>
            </a:r>
            <a:r>
              <a:rPr lang="es-CR" sz="2400" dirty="0">
                <a:solidFill>
                  <a:srgbClr val="6F6F6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único medio para que los contribuyentes presenten los siguientes formularios D-140:</a:t>
            </a:r>
            <a:r>
              <a:rPr lang="es-CR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2250"/>
              </a:lnSpc>
              <a:spcAft>
                <a:spcPts val="750"/>
              </a:spcAft>
            </a:pPr>
            <a:endParaRPr lang="es-CR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Declaración de Inscripción en el Registro Único Tributario.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Declaración de Modificación de Datos en el Registro Único Tributario.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Declaración de </a:t>
            </a:r>
            <a:r>
              <a:rPr lang="es-CR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Desinscripción</a:t>
            </a: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el Registro Único Tributario.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id="{5556D3CB-32A1-4DB4-837F-3BCC12EE5184}"/>
              </a:ext>
            </a:extLst>
          </p:cNvPr>
          <p:cNvSpPr txBox="1"/>
          <p:nvPr/>
        </p:nvSpPr>
        <p:spPr>
          <a:xfrm>
            <a:off x="3388179" y="391886"/>
            <a:ext cx="5918630" cy="800219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chemeClr val="bg1"/>
                </a:solidFill>
              </a:rPr>
              <a:t>Administración Tributaria Virtual (ATV) </a:t>
            </a:r>
            <a:r>
              <a:rPr lang="es-CR" b="1" dirty="0">
                <a:solidFill>
                  <a:schemeClr val="bg1"/>
                </a:solidFill>
              </a:rPr>
              <a:t>R</a:t>
            </a:r>
            <a:r>
              <a:rPr lang="es-ES" b="1" dirty="0" err="1">
                <a:solidFill>
                  <a:schemeClr val="bg1"/>
                </a:solidFill>
              </a:rPr>
              <a:t>esolución</a:t>
            </a:r>
            <a:r>
              <a:rPr lang="es-ES" b="1" dirty="0">
                <a:solidFill>
                  <a:schemeClr val="bg1"/>
                </a:solidFill>
              </a:rPr>
              <a:t> DGT-R-33-2015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90D980-6DFC-47EC-A6BC-35C95B163D30}"/>
              </a:ext>
            </a:extLst>
          </p:cNvPr>
          <p:cNvSpPr/>
          <p:nvPr/>
        </p:nvSpPr>
        <p:spPr>
          <a:xfrm>
            <a:off x="2245178" y="1616528"/>
            <a:ext cx="7811261" cy="2670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El portal ATV se puso a disposición de los obligados tributarios y responsables en octubre de 2015, para facilitar el cumplimiento de los deberes formales y materiales.</a:t>
            </a:r>
          </a:p>
          <a:p>
            <a:pPr algn="just"/>
            <a:r>
              <a:rPr lang="es-ES" sz="2800" dirty="0"/>
              <a:t>Se establecen condiciones generales que regulan el uso de la plataforma y su uso. 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2" descr="icono-atv">
            <a:extLst>
              <a:ext uri="{FF2B5EF4-FFF2-40B4-BE49-F238E27FC236}">
                <a16:creationId xmlns:a16="http://schemas.microsoft.com/office/drawing/2014/main" id="{DCAC9170-AF25-4E84-BF10-E99B3B167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70" y="4531179"/>
            <a:ext cx="1917554" cy="119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6866B65-DD49-447B-B4B4-C5DDE6AEA382}"/>
              </a:ext>
            </a:extLst>
          </p:cNvPr>
          <p:cNvSpPr/>
          <p:nvPr/>
        </p:nvSpPr>
        <p:spPr>
          <a:xfrm>
            <a:off x="5015881" y="4949670"/>
            <a:ext cx="4321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https://www.hacienda.go.cr/ATV/Login.aspx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56682"/>
      </p:ext>
    </p:extLst>
  </p:cSld>
  <p:clrMapOvr>
    <a:masterClrMapping/>
  </p:clrMapOvr>
</p:sld>
</file>

<file path=ppt/theme/theme1.xml><?xml version="1.0" encoding="utf-8"?>
<a:theme xmlns:a="http://schemas.openxmlformats.org/drawingml/2006/main" name="Principal Verde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131FF56C-BAF6-C942-A89A-7E300801CF1D}"/>
    </a:ext>
  </a:extLst>
</a:theme>
</file>

<file path=ppt/theme/theme2.xml><?xml version="1.0" encoding="utf-8"?>
<a:theme xmlns:a="http://schemas.openxmlformats.org/drawingml/2006/main" name="Principal Azul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0321E463-9042-E049-8462-9D56BF9D53BA}"/>
    </a:ext>
  </a:extLst>
</a:theme>
</file>

<file path=ppt/theme/theme3.xml><?xml version="1.0" encoding="utf-8"?>
<a:theme xmlns:a="http://schemas.openxmlformats.org/drawingml/2006/main" name="Sección Anaranajada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7F3C2A67-4D81-434B-8437-434C5A7CA9A5}"/>
    </a:ext>
  </a:extLst>
</a:theme>
</file>

<file path=ppt/theme/theme4.xml><?xml version="1.0" encoding="utf-8"?>
<a:theme xmlns:a="http://schemas.openxmlformats.org/drawingml/2006/main" name="Sección Morada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27935772-539B-0F4E-AD6B-25A4EB94CA29}"/>
    </a:ext>
  </a:extLst>
</a:theme>
</file>

<file path=ppt/theme/theme5.xml><?xml version="1.0" encoding="utf-8"?>
<a:theme xmlns:a="http://schemas.openxmlformats.org/drawingml/2006/main" name="Sección Rojo Viv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03B892B2-1885-4C4A-AE08-7D7466B7CFC7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Principal Verde</Template>
  <TotalTime>475</TotalTime>
  <Words>2537</Words>
  <Application>Microsoft Office PowerPoint</Application>
  <PresentationFormat>Panorámica</PresentationFormat>
  <Paragraphs>241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39</vt:i4>
      </vt:variant>
    </vt:vector>
  </HeadingPairs>
  <TitlesOfParts>
    <vt:vector size="56" baseType="lpstr">
      <vt:lpstr>Arial</vt:lpstr>
      <vt:lpstr>Arial</vt:lpstr>
      <vt:lpstr>Barlow</vt:lpstr>
      <vt:lpstr>Barlow Medium</vt:lpstr>
      <vt:lpstr>Barlow SemiBold</vt:lpstr>
      <vt:lpstr>Calibri</vt:lpstr>
      <vt:lpstr>Garamond</vt:lpstr>
      <vt:lpstr>Symbol</vt:lpstr>
      <vt:lpstr>Times New Roman</vt:lpstr>
      <vt:lpstr>Verdana!important</vt:lpstr>
      <vt:lpstr>Wingdings</vt:lpstr>
      <vt:lpstr>Principal Verde</vt:lpstr>
      <vt:lpstr>Principal Azul</vt:lpstr>
      <vt:lpstr>Sección Anaranajada</vt:lpstr>
      <vt:lpstr>Sección Morada</vt:lpstr>
      <vt:lpstr>Sección Rojo Vivo</vt:lpstr>
      <vt:lpstr>Tema de Office</vt:lpstr>
      <vt:lpstr>Maestría en Asesoría Fiscal</vt:lpstr>
      <vt:lpstr>Presentación de PowerPoint</vt:lpstr>
      <vt:lpstr>Presentación de PowerPoint</vt:lpstr>
      <vt:lpstr>Presentación de PowerPoint</vt:lpstr>
      <vt:lpstr>  Personas físicas o jurídicas, entidades públicas o privadas </vt:lpstr>
      <vt:lpstr> Deberes formales, Art, 128 CNPT y 22 RPT </vt:lpstr>
      <vt:lpstr> Deberes formales, Art, 128 CNPT y 22 RPT </vt:lpstr>
      <vt:lpstr>Inscripción, Modificación y Desinscripción)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Deber de determinación y declaración jurada Art. 40 RPT</vt:lpstr>
      <vt:lpstr>Deber de determinación y declaración jurada  Art. 40 RPT Resolución DGT-R-33-2015</vt:lpstr>
      <vt:lpstr>ATV: Declaraciones que debe presentar según su situación y obligaciones registradas</vt:lpstr>
      <vt:lpstr>ATV: Declaraciones que debe presentar según su situación y obligaciones registradas</vt:lpstr>
      <vt:lpstr>Presentación de PowerPoint</vt:lpstr>
      <vt:lpstr>Presentar declaraciones informativas</vt:lpstr>
      <vt:lpstr>Presentar declaraciones informativas</vt:lpstr>
      <vt:lpstr>Facturar</vt:lpstr>
      <vt:lpstr>Reglamento de comprobantes electrónicos para efectos tributarios No. 41820-H</vt:lpstr>
      <vt:lpstr>Comparecer</vt:lpstr>
      <vt:lpstr>Llevar registros contables</vt:lpstr>
      <vt:lpstr>Presentación de PowerPoint</vt:lpstr>
      <vt:lpstr>Registro de Transparencia y Beneficiarios Finales</vt:lpstr>
      <vt:lpstr>Registro de Transparencia y Beneficiarios Finales</vt:lpstr>
      <vt:lpstr>Registro de Transparencia y Beneficiarios Finales</vt:lpstr>
      <vt:lpstr>Presentación de PowerPoint</vt:lpstr>
      <vt:lpstr>Control Tributario Art. 2 RPT</vt:lpstr>
      <vt:lpstr>Control Tributario Art. 2 RPT</vt:lpstr>
      <vt:lpstr>Derecho Tributario Material</vt:lpstr>
      <vt:lpstr>Presentación de PowerPoint</vt:lpstr>
      <vt:lpstr>Liquidación previa por comprobación abreviada o comprobación formal Art. 120 RPT</vt:lpstr>
      <vt:lpstr>Liquidación previa por comprobación abreviada o comprobación formal Art. 120 RPT</vt:lpstr>
      <vt:lpstr> Inicio del procedimiento y propuesta de regularización Art. 122 RPT</vt:lpstr>
      <vt:lpstr> Inicio del procedimiento y propuesta de regularización Art. 122 RPT</vt:lpstr>
      <vt:lpstr> Inicio del procedimiento y propuesta de regularización Art. 122 RPT</vt:lpstr>
      <vt:lpstr>Buenas noches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presentaciones</dc:title>
  <dc:creator>Microsoft Office User</dc:creator>
  <cp:lastModifiedBy>Marianela Monge Granados</cp:lastModifiedBy>
  <cp:revision>114</cp:revision>
  <cp:lastPrinted>2018-06-20T11:59:15Z</cp:lastPrinted>
  <dcterms:created xsi:type="dcterms:W3CDTF">2018-06-20T21:30:45Z</dcterms:created>
  <dcterms:modified xsi:type="dcterms:W3CDTF">2024-04-01T14:50:32Z</dcterms:modified>
</cp:coreProperties>
</file>