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7" r:id="rId2"/>
    <p:sldMasterId id="2147483673" r:id="rId3"/>
    <p:sldMasterId id="2147483689" r:id="rId4"/>
    <p:sldMasterId id="2147483672" r:id="rId5"/>
  </p:sldMasterIdLst>
  <p:notesMasterIdLst>
    <p:notesMasterId r:id="rId26"/>
  </p:notesMasterIdLst>
  <p:handoutMasterIdLst>
    <p:handoutMasterId r:id="rId27"/>
  </p:handoutMasterIdLst>
  <p:sldIdLst>
    <p:sldId id="257" r:id="rId6"/>
    <p:sldId id="530" r:id="rId7"/>
    <p:sldId id="499" r:id="rId8"/>
    <p:sldId id="500" r:id="rId9"/>
    <p:sldId id="501" r:id="rId10"/>
    <p:sldId id="502" r:id="rId11"/>
    <p:sldId id="531" r:id="rId12"/>
    <p:sldId id="532" r:id="rId13"/>
    <p:sldId id="533" r:id="rId14"/>
    <p:sldId id="503" r:id="rId15"/>
    <p:sldId id="504" r:id="rId16"/>
    <p:sldId id="505" r:id="rId17"/>
    <p:sldId id="506" r:id="rId18"/>
    <p:sldId id="529" r:id="rId19"/>
    <p:sldId id="508" r:id="rId20"/>
    <p:sldId id="509" r:id="rId21"/>
    <p:sldId id="510" r:id="rId22"/>
    <p:sldId id="534" r:id="rId23"/>
    <p:sldId id="511" r:id="rId24"/>
    <p:sldId id="26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79BB"/>
    <a:srgbClr val="6BAE45"/>
    <a:srgbClr val="9C247B"/>
    <a:srgbClr val="891C6C"/>
    <a:srgbClr val="EE9121"/>
    <a:srgbClr val="CE801C"/>
    <a:srgbClr val="CE2142"/>
    <a:srgbClr val="B41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03"/>
    <p:restoredTop sz="94624"/>
  </p:normalViewPr>
  <p:slideViewPr>
    <p:cSldViewPr snapToGrid="0" snapToObjects="1">
      <p:cViewPr varScale="1">
        <p:scale>
          <a:sx n="128" d="100"/>
          <a:sy n="128" d="100"/>
        </p:scale>
        <p:origin x="640" y="176"/>
      </p:cViewPr>
      <p:guideLst/>
    </p:cSldViewPr>
  </p:slideViewPr>
  <p:notesTextViewPr>
    <p:cViewPr>
      <p:scale>
        <a:sx n="1" d="1"/>
        <a:sy n="1" d="1"/>
      </p:scale>
      <p:origin x="0" y="0"/>
    </p:cViewPr>
  </p:notesTextViewPr>
  <p:notesViewPr>
    <p:cSldViewPr snapToGrid="0" snapToObjects="1">
      <p:cViewPr varScale="1">
        <p:scale>
          <a:sx n="89" d="100"/>
          <a:sy n="89" d="100"/>
        </p:scale>
        <p:origin x="3672"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1825A3-5E8D-E14B-9B75-FA6A73B1CF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Date Placeholder 2">
            <a:extLst>
              <a:ext uri="{FF2B5EF4-FFF2-40B4-BE49-F238E27FC236}">
                <a16:creationId xmlns:a16="http://schemas.microsoft.com/office/drawing/2014/main" id="{12DF7451-E530-3440-AEB4-28294603F19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225DDB-9F0A-5540-BDCD-C25C272090A8}" type="datetimeFigureOut">
              <a:rPr lang="es-ES_tradnl" smtClean="0"/>
              <a:t>2/7/24</a:t>
            </a:fld>
            <a:endParaRPr lang="es-ES_tradnl"/>
          </a:p>
        </p:txBody>
      </p:sp>
      <p:sp>
        <p:nvSpPr>
          <p:cNvPr id="4" name="Footer Placeholder 3">
            <a:extLst>
              <a:ext uri="{FF2B5EF4-FFF2-40B4-BE49-F238E27FC236}">
                <a16:creationId xmlns:a16="http://schemas.microsoft.com/office/drawing/2014/main" id="{2617B6FA-38E5-D047-9FE3-1588F5A05A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Slide Number Placeholder 4">
            <a:extLst>
              <a:ext uri="{FF2B5EF4-FFF2-40B4-BE49-F238E27FC236}">
                <a16:creationId xmlns:a16="http://schemas.microsoft.com/office/drawing/2014/main" id="{06A470E5-484E-A046-B2CD-96C06FD3BC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4EDB7E-5476-EF42-A43B-B3078DB47CF1}" type="slidenum">
              <a:rPr lang="es-ES_tradnl" smtClean="0"/>
              <a:t>‹Nº›</a:t>
            </a:fld>
            <a:endParaRPr lang="es-ES_tradnl"/>
          </a:p>
        </p:txBody>
      </p:sp>
    </p:spTree>
    <p:extLst>
      <p:ext uri="{BB962C8B-B14F-4D97-AF65-F5344CB8AC3E}">
        <p14:creationId xmlns:p14="http://schemas.microsoft.com/office/powerpoint/2010/main" val="2555223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6484AC-4348-4243-9A93-EADD8372EB30}" type="datetimeFigureOut">
              <a:rPr lang="es-CR" smtClean="0"/>
              <a:t>2/7/24</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4761DC-9F30-438C-A9F9-BCF6456CC201}" type="slidenum">
              <a:rPr lang="es-CR" smtClean="0"/>
              <a:t>‹Nº›</a:t>
            </a:fld>
            <a:endParaRPr lang="es-CR"/>
          </a:p>
        </p:txBody>
      </p:sp>
    </p:spTree>
    <p:extLst>
      <p:ext uri="{BB962C8B-B14F-4D97-AF65-F5344CB8AC3E}">
        <p14:creationId xmlns:p14="http://schemas.microsoft.com/office/powerpoint/2010/main" val="152761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ular - Ver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16" name="Picture 15">
            <a:extLst>
              <a:ext uri="{FF2B5EF4-FFF2-40B4-BE49-F238E27FC236}">
                <a16:creationId xmlns:a16="http://schemas.microsoft.com/office/drawing/2014/main" id="{4BC3B274-3C61-0048-9A3A-EA52213F0E30}"/>
              </a:ext>
            </a:extLst>
          </p:cNvPr>
          <p:cNvPicPr>
            <a:picLocks noChangeAspect="1"/>
          </p:cNvPicPr>
          <p:nvPr userDrawn="1"/>
        </p:nvPicPr>
        <p:blipFill>
          <a:blip r:embed="rId2"/>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14121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23443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57196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079842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11">
            <a:extLst>
              <a:ext uri="{FF2B5EF4-FFF2-40B4-BE49-F238E27FC236}">
                <a16:creationId xmlns:a16="http://schemas.microsoft.com/office/drawing/2014/main" id="{161B3AD4-AD00-9B40-916B-1D1F9695DEDA}"/>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34960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4279BB"/>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4279BB"/>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8" name="Picture 7">
            <a:extLst>
              <a:ext uri="{FF2B5EF4-FFF2-40B4-BE49-F238E27FC236}">
                <a16:creationId xmlns:a16="http://schemas.microsoft.com/office/drawing/2014/main" id="{42CCB668-9A55-8A41-B33F-0A67D76BB82A}"/>
              </a:ext>
            </a:extLst>
          </p:cNvPr>
          <p:cNvPicPr>
            <a:picLocks noChangeAspect="1"/>
          </p:cNvPicPr>
          <p:nvPr userDrawn="1"/>
        </p:nvPicPr>
        <p:blipFill>
          <a:blip r:embed="rId2"/>
          <a:stretch>
            <a:fillRect/>
          </a:stretch>
        </p:blipFill>
        <p:spPr>
          <a:xfrm>
            <a:off x="821315" y="56983"/>
            <a:ext cx="3211632" cy="1469607"/>
          </a:xfrm>
          <a:prstGeom prst="rect">
            <a:avLst/>
          </a:prstGeom>
        </p:spPr>
      </p:pic>
    </p:spTree>
    <p:extLst>
      <p:ext uri="{BB962C8B-B14F-4D97-AF65-F5344CB8AC3E}">
        <p14:creationId xmlns:p14="http://schemas.microsoft.com/office/powerpoint/2010/main" val="1540028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ción Anaranjada: Separador">
    <p:bg>
      <p:bgPr>
        <a:solidFill>
          <a:srgbClr val="EE9121"/>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CE801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AA582429-6CE8-AC49-8162-9EF65ABB542D}"/>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894440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ción Anaranj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3772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Sección Anaranj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271951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Sección Anaranj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EE912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232554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ción Anaranj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8CF10F10-07BF-7E45-9611-97870879D996}"/>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1554818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8246310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ección Anaranj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5" name="Freeform 4">
            <a:extLst>
              <a:ext uri="{FF2B5EF4-FFF2-40B4-BE49-F238E27FC236}">
                <a16:creationId xmlns:a16="http://schemas.microsoft.com/office/drawing/2014/main" id="{CB66765A-7CB9-9841-9830-371157F3C11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Freeform 7">
            <a:extLst>
              <a:ext uri="{FF2B5EF4-FFF2-40B4-BE49-F238E27FC236}">
                <a16:creationId xmlns:a16="http://schemas.microsoft.com/office/drawing/2014/main" id="{3B595A84-F0E3-2048-887F-B8C0995BD6E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977735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ción Anaranj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4F0A02C-758C-B84A-8015-33AC1BE9AA37}"/>
              </a:ext>
            </a:extLst>
          </p:cNvPr>
          <p:cNvSpPr>
            <a:spLocks noGrp="1"/>
          </p:cNvSpPr>
          <p:nvPr>
            <p:ph type="pic" sz="quarter" idx="10"/>
          </p:nvPr>
        </p:nvSpPr>
        <p:spPr>
          <a:xfrm>
            <a:off x="-12700" y="0"/>
            <a:ext cx="12204700" cy="6858000"/>
          </a:xfrm>
        </p:spPr>
        <p:txBody>
          <a:bodyPr/>
          <a:lstStyle/>
          <a:p>
            <a:endParaRPr lang="es-ES_tradnl"/>
          </a:p>
        </p:txBody>
      </p:sp>
      <p:sp>
        <p:nvSpPr>
          <p:cNvPr id="4" name="Freeform 3">
            <a:extLst>
              <a:ext uri="{FF2B5EF4-FFF2-40B4-BE49-F238E27FC236}">
                <a16:creationId xmlns:a16="http://schemas.microsoft.com/office/drawing/2014/main" id="{33BABAB9-AD30-EE4F-A402-D43CEDD7F837}"/>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Freeform 4">
            <a:extLst>
              <a:ext uri="{FF2B5EF4-FFF2-40B4-BE49-F238E27FC236}">
                <a16:creationId xmlns:a16="http://schemas.microsoft.com/office/drawing/2014/main" id="{810EC7CD-66C0-754D-B02F-5644F706313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048383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ción Morada: Separador">
    <p:bg>
      <p:bgPr>
        <a:solidFill>
          <a:srgbClr val="9C247B"/>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891C6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517C5CA9-8C2F-064E-8AFD-14F1A3DF1E9F}"/>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6664106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ción Mor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8892604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Sección Mor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5639499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Sección Mor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9C247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reeform 12">
            <a:extLst>
              <a:ext uri="{FF2B5EF4-FFF2-40B4-BE49-F238E27FC236}">
                <a16:creationId xmlns:a16="http://schemas.microsoft.com/office/drawing/2014/main" id="{8DAFE29A-0DDE-824E-A716-169A0662C46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4" name="Freeform 13">
            <a:extLst>
              <a:ext uri="{FF2B5EF4-FFF2-40B4-BE49-F238E27FC236}">
                <a16:creationId xmlns:a16="http://schemas.microsoft.com/office/drawing/2014/main" id="{F3277F2B-3158-5B4C-886F-69DB3486C096}"/>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4266122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ción Mor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C16C1C93-C775-9344-978C-73E4D1EAA033}"/>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0834600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Sección Mor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9" name="Freeform 8">
            <a:extLst>
              <a:ext uri="{FF2B5EF4-FFF2-40B4-BE49-F238E27FC236}">
                <a16:creationId xmlns:a16="http://schemas.microsoft.com/office/drawing/2014/main" id="{E8843C4A-22A8-F844-8ABE-5CA8E17F4DDD}"/>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0" name="Freeform 9">
            <a:extLst>
              <a:ext uri="{FF2B5EF4-FFF2-40B4-BE49-F238E27FC236}">
                <a16:creationId xmlns:a16="http://schemas.microsoft.com/office/drawing/2014/main" id="{74C2D563-B0D7-3744-A4E5-26CEC70004BF}"/>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560369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ción Mor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060FAF9-0406-6743-A9D1-223F3FD09C91}"/>
              </a:ext>
            </a:extLst>
          </p:cNvPr>
          <p:cNvSpPr>
            <a:spLocks noGrp="1"/>
          </p:cNvSpPr>
          <p:nvPr>
            <p:ph type="pic" sz="quarter" idx="10"/>
          </p:nvPr>
        </p:nvSpPr>
        <p:spPr>
          <a:xfrm>
            <a:off x="-12659" y="1"/>
            <a:ext cx="12204659" cy="6858000"/>
          </a:xfrm>
        </p:spPr>
        <p:txBody>
          <a:bodyPr/>
          <a:lstStyle/>
          <a:p>
            <a:endParaRPr lang="es-ES_tradnl"/>
          </a:p>
        </p:txBody>
      </p:sp>
      <p:sp>
        <p:nvSpPr>
          <p:cNvPr id="6" name="Freeform 5">
            <a:extLst>
              <a:ext uri="{FF2B5EF4-FFF2-40B4-BE49-F238E27FC236}">
                <a16:creationId xmlns:a16="http://schemas.microsoft.com/office/drawing/2014/main" id="{4B4D430A-132F-244B-B0BC-AAE8E391A692}"/>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73CE1D25-DF2A-7144-BAC9-B0B5B225D5C4}"/>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88157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ción Rojo Vivo: Separador">
    <p:bg>
      <p:bgPr>
        <a:solidFill>
          <a:srgbClr val="CE2142"/>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B41C38"/>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26" name="Picture 25">
            <a:extLst>
              <a:ext uri="{FF2B5EF4-FFF2-40B4-BE49-F238E27FC236}">
                <a16:creationId xmlns:a16="http://schemas.microsoft.com/office/drawing/2014/main" id="{7AD3D6B6-1BBA-EC45-B2F3-957F8F58FD51}"/>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3392316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259485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ción Rojo Vivo: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43111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Sección Rojo Vivo: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978967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Sección Rojo Vivo: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CE214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reeform 9">
            <a:extLst>
              <a:ext uri="{FF2B5EF4-FFF2-40B4-BE49-F238E27FC236}">
                <a16:creationId xmlns:a16="http://schemas.microsoft.com/office/drawing/2014/main" id="{97162C7F-4439-2D45-B87D-8D36AD9C71E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A9A337EE-8DFE-8F4F-86AC-683E3A83AF53}"/>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486373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ción Rojo Vivo: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11">
            <a:extLst>
              <a:ext uri="{FF2B5EF4-FFF2-40B4-BE49-F238E27FC236}">
                <a16:creationId xmlns:a16="http://schemas.microsoft.com/office/drawing/2014/main" id="{DC642E9E-CD96-6C4B-BCBB-3664A2E7A9C9}"/>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450758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Sección Rojo Vivo: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B41C38"/>
                </a:solidFill>
              </a:defRPr>
            </a:lvl1pPr>
          </a:lstStyle>
          <a:p>
            <a:r>
              <a:rPr lang="en-US" dirty="0"/>
              <a:t>Click to edit Master title style</a:t>
            </a:r>
          </a:p>
        </p:txBody>
      </p:sp>
      <p:sp>
        <p:nvSpPr>
          <p:cNvPr id="6" name="Freeform 5">
            <a:extLst>
              <a:ext uri="{FF2B5EF4-FFF2-40B4-BE49-F238E27FC236}">
                <a16:creationId xmlns:a16="http://schemas.microsoft.com/office/drawing/2014/main" id="{052B9C77-6EDD-F845-A58D-0DB07474792E}"/>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DD60E140-D82D-1F4D-B814-D81EC93F5D7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1781702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ción Rojo Vivo: Fotografía Completa">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C35ED1CA-32D7-6543-922D-0C4F67C8C426}"/>
              </a:ext>
            </a:extLst>
          </p:cNvPr>
          <p:cNvSpPr>
            <a:spLocks noGrp="1"/>
          </p:cNvSpPr>
          <p:nvPr>
            <p:ph type="pic" sz="quarter" idx="10"/>
          </p:nvPr>
        </p:nvSpPr>
        <p:spPr>
          <a:xfrm>
            <a:off x="-12700" y="0"/>
            <a:ext cx="12204700" cy="6858000"/>
          </a:xfrm>
        </p:spPr>
        <p:txBody>
          <a:bodyPr/>
          <a:lstStyle/>
          <a:p>
            <a:endParaRPr lang="es-ES_tradnl"/>
          </a:p>
        </p:txBody>
      </p:sp>
      <p:sp>
        <p:nvSpPr>
          <p:cNvPr id="12" name="Freeform 11">
            <a:extLst>
              <a:ext uri="{FF2B5EF4-FFF2-40B4-BE49-F238E27FC236}">
                <a16:creationId xmlns:a16="http://schemas.microsoft.com/office/drawing/2014/main" id="{17D13E50-AA43-3645-82B4-ACBD65A01A6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C571C5A2-48B6-674A-8715-E055C8505C98}"/>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12151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29766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Freeform 18">
            <a:extLst>
              <a:ext uri="{FF2B5EF4-FFF2-40B4-BE49-F238E27FC236}">
                <a16:creationId xmlns:a16="http://schemas.microsoft.com/office/drawing/2014/main" id="{808AFBE7-0F6B-E54D-A0BB-A47BD0D0071D}"/>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0" name="Picture Placeholder 11">
            <a:extLst>
              <a:ext uri="{FF2B5EF4-FFF2-40B4-BE49-F238E27FC236}">
                <a16:creationId xmlns:a16="http://schemas.microsoft.com/office/drawing/2014/main" id="{B452125D-FD17-A241-ACCE-4E5ADC0F9211}"/>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r>
              <a:rPr lang="en-US"/>
              <a:t>Click icon to add picture</a:t>
            </a:r>
            <a:endParaRPr lang="es-ES_tradnl" dirty="0"/>
          </a:p>
        </p:txBody>
      </p:sp>
    </p:spTree>
    <p:extLst>
      <p:ext uri="{BB962C8B-B14F-4D97-AF65-F5344CB8AC3E}">
        <p14:creationId xmlns:p14="http://schemas.microsoft.com/office/powerpoint/2010/main" val="150213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6BAE45"/>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6BAE45"/>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11" name="Picture 10">
            <a:extLst>
              <a:ext uri="{FF2B5EF4-FFF2-40B4-BE49-F238E27FC236}">
                <a16:creationId xmlns:a16="http://schemas.microsoft.com/office/drawing/2014/main" id="{9E696431-39AC-134E-91B0-42CF045B64C2}"/>
              </a:ext>
            </a:extLst>
          </p:cNvPr>
          <p:cNvPicPr>
            <a:picLocks noChangeAspect="1"/>
          </p:cNvPicPr>
          <p:nvPr userDrawn="1"/>
        </p:nvPicPr>
        <p:blipFill>
          <a:blip r:embed="rId2"/>
          <a:stretch>
            <a:fillRect/>
          </a:stretch>
        </p:blipFill>
        <p:spPr>
          <a:xfrm>
            <a:off x="821315" y="56983"/>
            <a:ext cx="3211632" cy="1469607"/>
          </a:xfrm>
          <a:prstGeom prst="rect">
            <a:avLst/>
          </a:prstGeom>
        </p:spPr>
      </p:pic>
    </p:spTree>
    <p:extLst>
      <p:ext uri="{BB962C8B-B14F-4D97-AF65-F5344CB8AC3E}">
        <p14:creationId xmlns:p14="http://schemas.microsoft.com/office/powerpoint/2010/main" val="3866242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ección Mor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559447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ección Anaranjada: Separador">
    <p:bg>
      <p:bgPr>
        <a:solidFill>
          <a:srgbClr val="EE9121"/>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CE801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AA582429-6CE8-AC49-8162-9EF65ABB542D}"/>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3560098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Titular - Azu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flipH="1">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5" name="Picture 4">
            <a:extLst>
              <a:ext uri="{FF2B5EF4-FFF2-40B4-BE49-F238E27FC236}">
                <a16:creationId xmlns:a16="http://schemas.microsoft.com/office/drawing/2014/main" id="{93D868C9-EA00-9543-8CC3-869A08DA1FD8}"/>
              </a:ext>
            </a:extLst>
          </p:cNvPr>
          <p:cNvPicPr>
            <a:picLocks noChangeAspect="1"/>
          </p:cNvPicPr>
          <p:nvPr userDrawn="1"/>
        </p:nvPicPr>
        <p:blipFill>
          <a:blip r:embed="rId2"/>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832895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4019006"/>
      </p:ext>
    </p:extLst>
  </p:cSld>
  <p:clrMap bg1="lt1" tx1="dk1" bg2="lt2" tx2="dk2" accent1="accent1" accent2="accent2" accent3="accent3" accent4="accent4" accent5="accent5" accent6="accent6" hlink="hlink" folHlink="folHlink"/>
  <p:sldLayoutIdLst>
    <p:sldLayoutId id="2147483651" r:id="rId1"/>
    <p:sldLayoutId id="2147483704" r:id="rId2"/>
    <p:sldLayoutId id="2147483705" r:id="rId3"/>
    <p:sldLayoutId id="2147483706" r:id="rId4"/>
    <p:sldLayoutId id="2147483650" r:id="rId5"/>
    <p:sldLayoutId id="2147483671" r:id="rId6"/>
    <p:sldLayoutId id="2147483719" r:id="rId7"/>
    <p:sldLayoutId id="2147483726" r:id="rId8"/>
  </p:sldLayoutIdLst>
  <p:hf sldNum="0" hdr="0" ftr="0"/>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0808403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hf sldNum="0" hdr="0" ftr="0"/>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256651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hf sldNum="0" hdr="0" ftr="0"/>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99576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hf sldNum="0" hdr="0" ftr="0"/>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55DA87-A4AC-7E43-A9D5-4097C1088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s-ES_tradnl" dirty="0"/>
          </a:p>
        </p:txBody>
      </p:sp>
      <p:sp>
        <p:nvSpPr>
          <p:cNvPr id="3" name="Text Placeholder 2">
            <a:extLst>
              <a:ext uri="{FF2B5EF4-FFF2-40B4-BE49-F238E27FC236}">
                <a16:creationId xmlns:a16="http://schemas.microsoft.com/office/drawing/2014/main" id="{18F61780-3FA4-4744-B78B-EEB125215F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s-ES_tradnl" dirty="0"/>
          </a:p>
        </p:txBody>
      </p:sp>
      <p:sp>
        <p:nvSpPr>
          <p:cNvPr id="4" name="Date Placeholder 3">
            <a:extLst>
              <a:ext uri="{FF2B5EF4-FFF2-40B4-BE49-F238E27FC236}">
                <a16:creationId xmlns:a16="http://schemas.microsoft.com/office/drawing/2014/main" id="{871F9E6B-2422-FB46-90CD-E86539C8BA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1D523-CDED-4FAA-8C6A-41CD182B5B72}" type="datetime1">
              <a:rPr lang="es-CR" smtClean="0"/>
              <a:t>2/7/24</a:t>
            </a:fld>
            <a:endParaRPr lang="es-ES_tradnl"/>
          </a:p>
        </p:txBody>
      </p:sp>
      <p:sp>
        <p:nvSpPr>
          <p:cNvPr id="5" name="Footer Placeholder 4">
            <a:extLst>
              <a:ext uri="{FF2B5EF4-FFF2-40B4-BE49-F238E27FC236}">
                <a16:creationId xmlns:a16="http://schemas.microsoft.com/office/drawing/2014/main" id="{D09BD7E8-FBA0-BE42-B7E4-DD717C3272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a:extLst>
              <a:ext uri="{FF2B5EF4-FFF2-40B4-BE49-F238E27FC236}">
                <a16:creationId xmlns:a16="http://schemas.microsoft.com/office/drawing/2014/main" id="{77C4F2BC-EBE0-2E4A-ACB1-354C1C8BBE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42AFA-6D50-F949-8C55-C0D5730A94A6}" type="slidenum">
              <a:rPr lang="es-ES_tradnl" smtClean="0"/>
              <a:t>‹Nº›</a:t>
            </a:fld>
            <a:endParaRPr lang="es-ES_tradnl"/>
          </a:p>
        </p:txBody>
      </p:sp>
    </p:spTree>
    <p:extLst>
      <p:ext uri="{BB962C8B-B14F-4D97-AF65-F5344CB8AC3E}">
        <p14:creationId xmlns:p14="http://schemas.microsoft.com/office/powerpoint/2010/main" val="115397453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70" r:id="rId3"/>
    <p:sldLayoutId id="2147483653" r:id="rId4"/>
    <p:sldLayoutId id="2147483667" r:id="rId5"/>
    <p:sldLayoutId id="2147483654" r:id="rId6"/>
    <p:sldLayoutId id="2147483655" r:id="rId7"/>
  </p:sldLayoutIdLst>
  <p:hf sldNum="0" hdr="0" ftr="0"/>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hacienda.go.cr/docs/5345bf47a8967_RES-DGA-061-2014-Procedimiento%20de%20Subasta%20Publica%20Aduanera.pdf" TargetMode="External"/><Relationship Id="rId2" Type="http://schemas.openxmlformats.org/officeDocument/2006/relationships/hyperlink" Target="https://www.hacienda.go.cr/contenido/411-subastas" TargetMode="External"/><Relationship Id="rId1" Type="http://schemas.openxmlformats.org/officeDocument/2006/relationships/slideLayout" Target="../slideLayouts/slideLayout7.xml"/><Relationship Id="rId4" Type="http://schemas.openxmlformats.org/officeDocument/2006/relationships/hyperlink" Target="https://www.hacienda.go.cr/docs/53f38729ee40a_RES-DGA-229-2014%20Modificar%20el%20Procedimiento%20de%20Subasta%20Publica%20Aduanera.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es.wikipedia.org/wiki/Flete_mar%C3%ADtimo" TargetMode="External"/><Relationship Id="rId3" Type="http://schemas.openxmlformats.org/officeDocument/2006/relationships/hyperlink" Target="https://es.wikipedia.org/wiki/Transporte_mar%C3%ADtimo" TargetMode="External"/><Relationship Id="rId7" Type="http://schemas.openxmlformats.org/officeDocument/2006/relationships/hyperlink" Target="https://es.wikipedia.org/wiki/Naviero" TargetMode="External"/><Relationship Id="rId2" Type="http://schemas.openxmlformats.org/officeDocument/2006/relationships/hyperlink" Target="https://es.wikipedia.org/wiki/Idioma_ingl%C3%A9s" TargetMode="External"/><Relationship Id="rId1" Type="http://schemas.openxmlformats.org/officeDocument/2006/relationships/slideLayout" Target="../slideLayouts/slideLayout7.xml"/><Relationship Id="rId6" Type="http://schemas.openxmlformats.org/officeDocument/2006/relationships/hyperlink" Target="https://es.wikipedia.org/wiki/Mar" TargetMode="External"/><Relationship Id="rId5" Type="http://schemas.openxmlformats.org/officeDocument/2006/relationships/hyperlink" Target="https://es.wikipedia.org/wiki/Buque" TargetMode="External"/><Relationship Id="rId4" Type="http://schemas.openxmlformats.org/officeDocument/2006/relationships/hyperlink" Target="https://es.wikipedia.org/wiki/Contrato_de_transport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s.wikipedia.org/wiki/Pasajero" TargetMode="External"/><Relationship Id="rId2" Type="http://schemas.openxmlformats.org/officeDocument/2006/relationships/hyperlink" Target="https://es.wikipedia.org/wiki/Contrato" TargetMode="External"/><Relationship Id="rId1" Type="http://schemas.openxmlformats.org/officeDocument/2006/relationships/slideLayout" Target="../slideLayouts/slideLayout7.xml"/><Relationship Id="rId4" Type="http://schemas.openxmlformats.org/officeDocument/2006/relationships/hyperlink" Target="https://es.wikipedia.org/wiki/Mercanc%C3%ADa"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s.wikipedia.org/wiki/Flete" TargetMode="External"/><Relationship Id="rId2" Type="http://schemas.openxmlformats.org/officeDocument/2006/relationships/hyperlink" Target="https://es.wikipedia.org/wiki/Transportista" TargetMode="External"/><Relationship Id="rId1" Type="http://schemas.openxmlformats.org/officeDocument/2006/relationships/slideLayout" Target="../slideLayouts/slideLayout7.xml"/><Relationship Id="rId4" Type="http://schemas.openxmlformats.org/officeDocument/2006/relationships/hyperlink" Target="https://es.wikipedia.org/wiki/Bien_econ%C3%B3mic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65A4-5C33-7F41-8D5F-DEA0684C44EE}"/>
              </a:ext>
            </a:extLst>
          </p:cNvPr>
          <p:cNvSpPr>
            <a:spLocks noGrp="1"/>
          </p:cNvSpPr>
          <p:nvPr>
            <p:ph type="title"/>
          </p:nvPr>
        </p:nvSpPr>
        <p:spPr>
          <a:xfrm>
            <a:off x="473825" y="2044735"/>
            <a:ext cx="11114694" cy="2169818"/>
          </a:xfrm>
        </p:spPr>
        <p:txBody>
          <a:bodyPr>
            <a:noAutofit/>
          </a:bodyPr>
          <a:lstStyle/>
          <a:p>
            <a:pPr algn="ct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br>
              <a:rPr lang="es-CR" sz="3600" dirty="0">
                <a:effectLst>
                  <a:outerShdw blurRad="38100" dist="38100" dir="2700000" algn="tl">
                    <a:srgbClr val="000000">
                      <a:alpha val="43137"/>
                    </a:srgbClr>
                  </a:outerShdw>
                </a:effectLst>
              </a:rPr>
            </a:br>
            <a:r>
              <a:rPr lang="es-CR" sz="3600" dirty="0">
                <a:effectLst>
                  <a:outerShdw blurRad="38100" dist="38100" dir="2700000" algn="tl">
                    <a:srgbClr val="000000">
                      <a:alpha val="43137"/>
                    </a:srgbClr>
                  </a:outerShdw>
                </a:effectLst>
              </a:rPr>
              <a:t>PROCEDIMIENTO DE DESPACHO, REGLAS DE ORIGEN, CLASIFICACION ARANCELARIA</a:t>
            </a:r>
            <a:br>
              <a:rPr lang="es-MX" sz="3600" cap="all" dirty="0">
                <a:effectLst>
                  <a:outerShdw blurRad="50800" dist="38100" algn="tr" rotWithShape="0">
                    <a:prstClr val="black">
                      <a:alpha val="40000"/>
                    </a:prstClr>
                  </a:outerShdw>
                </a:effectLst>
              </a:rPr>
            </a:br>
            <a:br>
              <a:rPr lang="es-MX" sz="2400" cap="all" dirty="0">
                <a:effectLst>
                  <a:outerShdw blurRad="50800" dist="38100" algn="tr" rotWithShape="0">
                    <a:prstClr val="black">
                      <a:alpha val="40000"/>
                    </a:prstClr>
                  </a:outerShdw>
                </a:effectLst>
              </a:rPr>
            </a:br>
            <a:r>
              <a:rPr lang="es-MX" sz="2400" cap="all" dirty="0">
                <a:effectLst>
                  <a:outerShdw blurRad="50800" dist="38100" algn="tr" rotWithShape="0">
                    <a:prstClr val="black">
                      <a:alpha val="40000"/>
                    </a:prstClr>
                  </a:outerShdw>
                </a:effectLst>
              </a:rPr>
              <a:t>IV Sesión</a:t>
            </a:r>
            <a:endParaRPr lang="es-CR" sz="2400" dirty="0"/>
          </a:p>
        </p:txBody>
      </p:sp>
      <p:sp>
        <p:nvSpPr>
          <p:cNvPr id="3" name="Text Placeholder 2">
            <a:extLst>
              <a:ext uri="{FF2B5EF4-FFF2-40B4-BE49-F238E27FC236}">
                <a16:creationId xmlns:a16="http://schemas.microsoft.com/office/drawing/2014/main" id="{8C765047-4BE7-A64A-ACF1-BBAE1011DEBB}"/>
              </a:ext>
            </a:extLst>
          </p:cNvPr>
          <p:cNvSpPr>
            <a:spLocks noGrp="1"/>
          </p:cNvSpPr>
          <p:nvPr>
            <p:ph type="body" idx="1"/>
          </p:nvPr>
        </p:nvSpPr>
        <p:spPr>
          <a:xfrm>
            <a:off x="2577523" y="4385703"/>
            <a:ext cx="10515600" cy="1500187"/>
          </a:xfrm>
        </p:spPr>
        <p:txBody>
          <a:bodyPr/>
          <a:lstStyle/>
          <a:p>
            <a:r>
              <a:rPr lang="es-ES_tradnl" dirty="0"/>
              <a:t>Universidad para la Cooperación Internacional</a:t>
            </a:r>
          </a:p>
        </p:txBody>
      </p:sp>
    </p:spTree>
    <p:extLst>
      <p:ext uri="{BB962C8B-B14F-4D97-AF65-F5344CB8AC3E}">
        <p14:creationId xmlns:p14="http://schemas.microsoft.com/office/powerpoint/2010/main" val="729122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8"/>
            <a:ext cx="10515600" cy="1325563"/>
          </a:xfrm>
        </p:spPr>
        <p:txBody>
          <a:bodyPr>
            <a:normAutofit/>
          </a:bodyPr>
          <a:lstStyle/>
          <a:p>
            <a:pPr algn="ctr">
              <a:lnSpc>
                <a:spcPct val="100000"/>
              </a:lnSpc>
              <a:defRPr/>
            </a:pPr>
            <a:r>
              <a:rPr lang="es-CR" altLang="es-CR" sz="4000" dirty="0">
                <a:solidFill>
                  <a:srgbClr val="FF0000"/>
                </a:solidFill>
                <a:effectLst>
                  <a:outerShdw blurRad="38100" dist="38100" dir="2700000" algn="tl">
                    <a:srgbClr val="C0C0C0"/>
                  </a:outerShdw>
                </a:effectLst>
                <a:latin typeface="Cambria" pitchFamily="18" charset="0"/>
              </a:rPr>
              <a:t>Factura Comercial</a:t>
            </a:r>
            <a:endParaRPr kumimoji="1" lang="en-US" sz="4000" dirty="0">
              <a:solidFill>
                <a:srgbClr val="FF0000"/>
              </a:solidFill>
              <a:effectLst>
                <a:outerShdw blurRad="38100" dist="38100" dir="2700000" algn="tl">
                  <a:srgbClr val="C0C0C0"/>
                </a:outerShdw>
              </a:effectLst>
              <a:latin typeface="Cambria" pitchFamily="18" charset="0"/>
            </a:endParaRPr>
          </a:p>
        </p:txBody>
      </p:sp>
      <p:pic>
        <p:nvPicPr>
          <p:cNvPr id="7" name="6 Imagen" descr="documentos1.jpg"/>
          <p:cNvPicPr>
            <a:picLocks noChangeAspect="1"/>
          </p:cNvPicPr>
          <p:nvPr/>
        </p:nvPicPr>
        <p:blipFill>
          <a:blip r:embed="rId2" cstate="print"/>
          <a:srcRect/>
          <a:stretch>
            <a:fillRect/>
          </a:stretch>
        </p:blipFill>
        <p:spPr bwMode="auto">
          <a:xfrm>
            <a:off x="8691564" y="1844675"/>
            <a:ext cx="1976437" cy="1968500"/>
          </a:xfrm>
          <a:prstGeom prst="rect">
            <a:avLst/>
          </a:prstGeom>
          <a:noFill/>
          <a:ln w="9525">
            <a:noFill/>
            <a:miter lim="800000"/>
            <a:headEnd/>
            <a:tailEnd/>
          </a:ln>
        </p:spPr>
      </p:pic>
      <p:pic>
        <p:nvPicPr>
          <p:cNvPr id="6" name="7 Imagen" descr="documentos.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607301" y="2492375"/>
            <a:ext cx="2398713" cy="2592388"/>
          </a:xfrm>
          <a:prstGeom prst="rect">
            <a:avLst/>
          </a:prstGeom>
          <a:noFill/>
          <a:ln w="9525">
            <a:noFill/>
            <a:miter lim="800000"/>
            <a:headEnd/>
            <a:tailEnd/>
          </a:ln>
        </p:spPr>
      </p:pic>
      <p:sp>
        <p:nvSpPr>
          <p:cNvPr id="3" name="Rectángulo 2"/>
          <p:cNvSpPr/>
          <p:nvPr/>
        </p:nvSpPr>
        <p:spPr>
          <a:xfrm>
            <a:off x="565265" y="1844675"/>
            <a:ext cx="6723743" cy="2834622"/>
          </a:xfrm>
          <a:prstGeom prst="rect">
            <a:avLst/>
          </a:prstGeom>
        </p:spPr>
        <p:txBody>
          <a:bodyPr wrap="square">
            <a:spAutoFit/>
          </a:bodyPr>
          <a:lstStyle/>
          <a:p>
            <a:pPr marL="347663" indent="-347663" algn="just">
              <a:lnSpc>
                <a:spcPct val="110000"/>
              </a:lnSpc>
              <a:spcBef>
                <a:spcPct val="0"/>
              </a:spcBef>
              <a:buClr>
                <a:schemeClr val="hlink"/>
              </a:buClr>
              <a:tabLst>
                <a:tab pos="7707313" algn="l"/>
              </a:tabLst>
            </a:pPr>
            <a:r>
              <a:rPr lang="es-CR" altLang="es-CR" b="1" dirty="0">
                <a:solidFill>
                  <a:srgbClr val="FF9900"/>
                </a:solidFill>
                <a:latin typeface="Calibri" pitchFamily="34" charset="0"/>
              </a:rPr>
              <a:t>Documento relativo al contrato</a:t>
            </a:r>
            <a:r>
              <a:rPr lang="es-CR" altLang="es-CR" dirty="0">
                <a:solidFill>
                  <a:srgbClr val="1C1C1C"/>
                </a:solidFill>
                <a:latin typeface="Calibri" pitchFamily="34" charset="0"/>
              </a:rPr>
              <a:t> de compra venta internacional, en donde aparece quien es el </a:t>
            </a:r>
            <a:r>
              <a:rPr lang="es-CR" altLang="es-CR" b="1" dirty="0">
                <a:solidFill>
                  <a:srgbClr val="FF9900"/>
                </a:solidFill>
                <a:latin typeface="Calibri" pitchFamily="34" charset="0"/>
              </a:rPr>
              <a:t>comprador </a:t>
            </a:r>
            <a:r>
              <a:rPr lang="es-CR" altLang="es-CR" dirty="0">
                <a:solidFill>
                  <a:srgbClr val="1C1C1C"/>
                </a:solidFill>
                <a:latin typeface="Calibri" pitchFamily="34" charset="0"/>
              </a:rPr>
              <a:t>y el </a:t>
            </a:r>
            <a:r>
              <a:rPr lang="es-CR" altLang="es-CR" b="1" dirty="0">
                <a:solidFill>
                  <a:srgbClr val="FF9900"/>
                </a:solidFill>
                <a:latin typeface="Calibri" pitchFamily="34" charset="0"/>
              </a:rPr>
              <a:t>vendedor.</a:t>
            </a:r>
            <a:r>
              <a:rPr lang="es-CR" altLang="es-CR" dirty="0">
                <a:solidFill>
                  <a:srgbClr val="1C1C1C"/>
                </a:solidFill>
                <a:latin typeface="Calibri" pitchFamily="34" charset="0"/>
              </a:rPr>
              <a:t> </a:t>
            </a:r>
          </a:p>
          <a:p>
            <a:pPr marL="347663" indent="-347663" algn="just">
              <a:lnSpc>
                <a:spcPct val="110000"/>
              </a:lnSpc>
              <a:spcBef>
                <a:spcPct val="0"/>
              </a:spcBef>
              <a:buClr>
                <a:schemeClr val="hlink"/>
              </a:buClr>
              <a:tabLst>
                <a:tab pos="7707313" algn="l"/>
              </a:tabLst>
            </a:pPr>
            <a:endParaRPr lang="es-CR" altLang="es-CR" dirty="0">
              <a:solidFill>
                <a:srgbClr val="1C1C1C"/>
              </a:solidFill>
              <a:latin typeface="Calibri" pitchFamily="34" charset="0"/>
            </a:endParaRPr>
          </a:p>
          <a:p>
            <a:pPr marL="347663" indent="-347663" algn="just">
              <a:lnSpc>
                <a:spcPct val="110000"/>
              </a:lnSpc>
              <a:spcBef>
                <a:spcPct val="0"/>
              </a:spcBef>
              <a:buClr>
                <a:schemeClr val="hlink"/>
              </a:buClr>
              <a:buFont typeface="Wingdings" pitchFamily="2" charset="2"/>
              <a:buChar char="Ø"/>
              <a:tabLst>
                <a:tab pos="7707313" algn="l"/>
              </a:tabLst>
            </a:pPr>
            <a:r>
              <a:rPr lang="es-CR" altLang="es-CR" b="1" dirty="0">
                <a:solidFill>
                  <a:srgbClr val="FF9900"/>
                </a:solidFill>
                <a:latin typeface="Calibri" pitchFamily="34" charset="0"/>
              </a:rPr>
              <a:t>Declaración jurada</a:t>
            </a:r>
            <a:r>
              <a:rPr lang="es-CR" altLang="es-CR" b="1" dirty="0">
                <a:solidFill>
                  <a:srgbClr val="1C1C1C"/>
                </a:solidFill>
                <a:latin typeface="Calibri" pitchFamily="34" charset="0"/>
              </a:rPr>
              <a:t> del importador:</a:t>
            </a:r>
            <a:r>
              <a:rPr lang="es-CR" altLang="es-CR" dirty="0">
                <a:solidFill>
                  <a:srgbClr val="1C1C1C"/>
                </a:solidFill>
                <a:latin typeface="Calibri" pitchFamily="34" charset="0"/>
              </a:rPr>
              <a:t> según la LGA el representante legal de la empresa deberá firmar al dorso de la factura comercial</a:t>
            </a:r>
          </a:p>
          <a:p>
            <a:pPr marL="347663" indent="-347663" algn="just">
              <a:lnSpc>
                <a:spcPct val="110000"/>
              </a:lnSpc>
              <a:spcBef>
                <a:spcPct val="0"/>
              </a:spcBef>
              <a:buClr>
                <a:schemeClr val="hlink"/>
              </a:buClr>
              <a:tabLst>
                <a:tab pos="7707313" algn="l"/>
              </a:tabLst>
            </a:pPr>
            <a:endParaRPr lang="es-CR" altLang="es-CR" dirty="0">
              <a:solidFill>
                <a:srgbClr val="1C1C1C"/>
              </a:solidFill>
              <a:latin typeface="Calibri" pitchFamily="34" charset="0"/>
            </a:endParaRPr>
          </a:p>
          <a:p>
            <a:pPr marL="347663" indent="-347663" algn="just">
              <a:lnSpc>
                <a:spcPct val="110000"/>
              </a:lnSpc>
              <a:spcBef>
                <a:spcPct val="0"/>
              </a:spcBef>
              <a:buClr>
                <a:schemeClr val="hlink"/>
              </a:buClr>
              <a:buFont typeface="Wingdings" pitchFamily="2" charset="2"/>
              <a:buChar char="Ø"/>
              <a:tabLst>
                <a:tab pos="7707313" algn="l"/>
              </a:tabLst>
            </a:pPr>
            <a:r>
              <a:rPr lang="es-CR" altLang="es-CR" b="1" dirty="0">
                <a:solidFill>
                  <a:srgbClr val="FF9900"/>
                </a:solidFill>
                <a:latin typeface="Calibri" pitchFamily="34" charset="0"/>
              </a:rPr>
              <a:t>Traducción</a:t>
            </a:r>
            <a:r>
              <a:rPr lang="es-CR" altLang="es-CR" b="1" dirty="0">
                <a:solidFill>
                  <a:srgbClr val="1C1C1C"/>
                </a:solidFill>
                <a:latin typeface="Calibri" pitchFamily="34" charset="0"/>
              </a:rPr>
              <a:t> de factura: </a:t>
            </a:r>
            <a:r>
              <a:rPr lang="es-CR" altLang="es-CR" dirty="0">
                <a:solidFill>
                  <a:srgbClr val="1C1C1C"/>
                </a:solidFill>
                <a:latin typeface="Calibri" pitchFamily="34" charset="0"/>
              </a:rPr>
              <a:t>se deberá presentar la traducción de la factura comercial si no estuviese redactada en español o la descripción estuviese codificada</a:t>
            </a:r>
          </a:p>
        </p:txBody>
      </p:sp>
    </p:spTree>
    <p:extLst>
      <p:ext uri="{BB962C8B-B14F-4D97-AF65-F5344CB8AC3E}">
        <p14:creationId xmlns:p14="http://schemas.microsoft.com/office/powerpoint/2010/main" val="2522283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8"/>
            <a:ext cx="10515600" cy="1325563"/>
          </a:xfrm>
        </p:spPr>
        <p:txBody>
          <a:bodyPr>
            <a:normAutofit/>
          </a:bodyPr>
          <a:lstStyle/>
          <a:p>
            <a:pPr algn="ctr">
              <a:lnSpc>
                <a:spcPct val="100000"/>
              </a:lnSpc>
              <a:defRPr/>
            </a:pPr>
            <a:r>
              <a:rPr kumimoji="1" lang="es-CR" sz="4000" dirty="0">
                <a:solidFill>
                  <a:srgbClr val="FF0000"/>
                </a:solidFill>
                <a:effectLst>
                  <a:outerShdw blurRad="38100" dist="38100" dir="2700000" algn="tl">
                    <a:srgbClr val="C0C0C0"/>
                  </a:outerShdw>
                </a:effectLst>
                <a:latin typeface="Cambria" pitchFamily="18" charset="0"/>
              </a:rPr>
              <a:t>Declaración del Valor en Aduanas</a:t>
            </a:r>
            <a:endParaRPr kumimoji="1" lang="en-US" sz="4000" dirty="0">
              <a:solidFill>
                <a:srgbClr val="FF0000"/>
              </a:solidFill>
              <a:effectLst>
                <a:outerShdw blurRad="38100" dist="38100" dir="2700000" algn="tl">
                  <a:srgbClr val="C0C0C0"/>
                </a:outerShdw>
              </a:effectLst>
              <a:latin typeface="Cambria" pitchFamily="18" charset="0"/>
            </a:endParaRPr>
          </a:p>
        </p:txBody>
      </p:sp>
      <p:sp>
        <p:nvSpPr>
          <p:cNvPr id="3" name="Rectángulo 2"/>
          <p:cNvSpPr/>
          <p:nvPr/>
        </p:nvSpPr>
        <p:spPr>
          <a:xfrm>
            <a:off x="565265" y="1844675"/>
            <a:ext cx="6723743" cy="3213316"/>
          </a:xfrm>
          <a:prstGeom prst="rect">
            <a:avLst/>
          </a:prstGeom>
        </p:spPr>
        <p:txBody>
          <a:bodyPr wrap="square">
            <a:spAutoFit/>
          </a:bodyPr>
          <a:lstStyle/>
          <a:p>
            <a:pPr algn="just" eaLnBrk="0" hangingPunct="0">
              <a:lnSpc>
                <a:spcPct val="100000"/>
              </a:lnSpc>
              <a:spcBef>
                <a:spcPct val="0"/>
              </a:spcBef>
            </a:pPr>
            <a:r>
              <a:rPr kumimoji="1" lang="es-ES_tradnl" altLang="es-CR" b="1" dirty="0">
                <a:solidFill>
                  <a:srgbClr val="FF9900"/>
                </a:solidFill>
                <a:latin typeface="Calibri" pitchFamily="34" charset="0"/>
              </a:rPr>
              <a:t>Regulaciones</a:t>
            </a:r>
            <a:r>
              <a:rPr lang="es-ES_tradnl" altLang="es-CR" sz="2000" b="1" dirty="0">
                <a:solidFill>
                  <a:srgbClr val="FF9900"/>
                </a:solidFill>
                <a:latin typeface="Calibri" pitchFamily="34" charset="0"/>
              </a:rPr>
              <a:t> </a:t>
            </a:r>
            <a:r>
              <a:rPr kumimoji="1" lang="es-ES_tradnl" altLang="es-CR" b="1" dirty="0">
                <a:solidFill>
                  <a:srgbClr val="FF9900"/>
                </a:solidFill>
                <a:latin typeface="Calibri" pitchFamily="34" charset="0"/>
              </a:rPr>
              <a:t>actuales</a:t>
            </a:r>
            <a:r>
              <a:rPr lang="es-ES_tradnl" altLang="es-CR" sz="2000" b="1" dirty="0">
                <a:solidFill>
                  <a:srgbClr val="FF9900"/>
                </a:solidFill>
                <a:latin typeface="Calibri" pitchFamily="34" charset="0"/>
              </a:rPr>
              <a:t>:</a:t>
            </a:r>
          </a:p>
          <a:p>
            <a:pPr algn="just" eaLnBrk="0" hangingPunct="0">
              <a:lnSpc>
                <a:spcPct val="100000"/>
              </a:lnSpc>
              <a:spcBef>
                <a:spcPct val="0"/>
              </a:spcBef>
            </a:pPr>
            <a:endParaRPr lang="es-ES_tradnl" altLang="es-CR" sz="2000" b="1" dirty="0">
              <a:solidFill>
                <a:srgbClr val="FF9900"/>
              </a:solidFill>
              <a:latin typeface="Calibri" pitchFamily="34" charset="0"/>
            </a:endParaRPr>
          </a:p>
          <a:p>
            <a:pPr algn="just" eaLnBrk="0" hangingPunct="0">
              <a:lnSpc>
                <a:spcPct val="100000"/>
              </a:lnSpc>
              <a:spcBef>
                <a:spcPct val="0"/>
              </a:spcBef>
              <a:buFontTx/>
              <a:buChar char="•"/>
            </a:pPr>
            <a:r>
              <a:rPr kumimoji="1" lang="es-ES_tradnl" altLang="es-CR" dirty="0">
                <a:solidFill>
                  <a:srgbClr val="1C1C1C"/>
                </a:solidFill>
                <a:latin typeface="Calibri" pitchFamily="34" charset="0"/>
              </a:rPr>
              <a:t> Acuerdo de </a:t>
            </a:r>
            <a:r>
              <a:rPr kumimoji="1" lang="es-ES_tradnl" altLang="es-CR" b="1" dirty="0">
                <a:solidFill>
                  <a:srgbClr val="FF9900"/>
                </a:solidFill>
                <a:latin typeface="Calibri" pitchFamily="34" charset="0"/>
              </a:rPr>
              <a:t>Valor</a:t>
            </a:r>
            <a:r>
              <a:rPr kumimoji="1" lang="es-ES_tradnl" altLang="es-CR" dirty="0">
                <a:solidFill>
                  <a:srgbClr val="FF9900"/>
                </a:solidFill>
                <a:latin typeface="Calibri" pitchFamily="34" charset="0"/>
              </a:rPr>
              <a:t> </a:t>
            </a:r>
            <a:r>
              <a:rPr kumimoji="1" lang="es-ES_tradnl" altLang="es-CR" dirty="0">
                <a:solidFill>
                  <a:srgbClr val="1C1C1C"/>
                </a:solidFill>
                <a:latin typeface="Calibri" pitchFamily="34" charset="0"/>
              </a:rPr>
              <a:t>de la OMC (mundial)</a:t>
            </a:r>
          </a:p>
          <a:p>
            <a:pPr algn="just" eaLnBrk="0" hangingPunct="0">
              <a:lnSpc>
                <a:spcPct val="100000"/>
              </a:lnSpc>
              <a:spcBef>
                <a:spcPct val="0"/>
              </a:spcBef>
              <a:buFontTx/>
              <a:buChar char="•"/>
            </a:pPr>
            <a:endParaRPr kumimoji="1" lang="es-ES_tradnl" altLang="es-CR" dirty="0">
              <a:solidFill>
                <a:srgbClr val="1C1C1C"/>
              </a:solidFill>
              <a:latin typeface="Calibri" pitchFamily="34" charset="0"/>
            </a:endParaRPr>
          </a:p>
          <a:p>
            <a:pPr algn="just" eaLnBrk="0" hangingPunct="0">
              <a:lnSpc>
                <a:spcPct val="100000"/>
              </a:lnSpc>
              <a:spcBef>
                <a:spcPct val="0"/>
              </a:spcBef>
              <a:buFontTx/>
              <a:buChar char="•"/>
            </a:pPr>
            <a:r>
              <a:rPr kumimoji="1" lang="es-ES_tradnl" altLang="es-CR" b="1" dirty="0">
                <a:solidFill>
                  <a:srgbClr val="1C1C1C"/>
                </a:solidFill>
                <a:latin typeface="Calibri" pitchFamily="34" charset="0"/>
              </a:rPr>
              <a:t>Reglamento </a:t>
            </a:r>
            <a:r>
              <a:rPr kumimoji="1" lang="es-ES_tradnl" altLang="es-CR" dirty="0">
                <a:solidFill>
                  <a:srgbClr val="1C1C1C"/>
                </a:solidFill>
                <a:latin typeface="Calibri" pitchFamily="34" charset="0"/>
              </a:rPr>
              <a:t>Centroamericano (regional)</a:t>
            </a:r>
          </a:p>
          <a:p>
            <a:pPr algn="just" eaLnBrk="0" hangingPunct="0">
              <a:lnSpc>
                <a:spcPct val="100000"/>
              </a:lnSpc>
              <a:spcBef>
                <a:spcPct val="0"/>
              </a:spcBef>
              <a:buFontTx/>
              <a:buChar char="•"/>
            </a:pPr>
            <a:endParaRPr kumimoji="1" lang="es-ES_tradnl" altLang="es-CR" dirty="0">
              <a:solidFill>
                <a:srgbClr val="1C1C1C"/>
              </a:solidFill>
              <a:latin typeface="Calibri" pitchFamily="34" charset="0"/>
            </a:endParaRPr>
          </a:p>
          <a:p>
            <a:pPr algn="just" eaLnBrk="0" hangingPunct="0">
              <a:lnSpc>
                <a:spcPct val="100000"/>
              </a:lnSpc>
              <a:spcBef>
                <a:spcPct val="0"/>
              </a:spcBef>
              <a:buFontTx/>
              <a:buChar char="•"/>
            </a:pPr>
            <a:r>
              <a:rPr kumimoji="1" lang="es-ES_tradnl" altLang="es-CR" b="1" dirty="0">
                <a:solidFill>
                  <a:srgbClr val="FF9900"/>
                </a:solidFill>
                <a:latin typeface="Calibri" pitchFamily="34" charset="0"/>
              </a:rPr>
              <a:t>Ley General</a:t>
            </a:r>
            <a:r>
              <a:rPr kumimoji="1" lang="es-ES_tradnl" altLang="es-CR" dirty="0">
                <a:solidFill>
                  <a:srgbClr val="1C1C1C"/>
                </a:solidFill>
                <a:latin typeface="Calibri" pitchFamily="34" charset="0"/>
              </a:rPr>
              <a:t> de Aduanas y su Reglamento (nacional)</a:t>
            </a:r>
          </a:p>
          <a:p>
            <a:pPr algn="just" eaLnBrk="0" hangingPunct="0">
              <a:lnSpc>
                <a:spcPct val="100000"/>
              </a:lnSpc>
              <a:spcBef>
                <a:spcPct val="0"/>
              </a:spcBef>
              <a:buFontTx/>
              <a:buChar char="•"/>
            </a:pPr>
            <a:endParaRPr kumimoji="1" lang="es-ES_tradnl" altLang="es-CR" dirty="0">
              <a:solidFill>
                <a:srgbClr val="1C1C1C"/>
              </a:solidFill>
              <a:latin typeface="Calibri" pitchFamily="34" charset="0"/>
            </a:endParaRPr>
          </a:p>
          <a:p>
            <a:pPr algn="just" eaLnBrk="0" hangingPunct="0">
              <a:lnSpc>
                <a:spcPct val="100000"/>
              </a:lnSpc>
              <a:spcBef>
                <a:spcPct val="0"/>
              </a:spcBef>
              <a:buFontTx/>
              <a:buChar char="•"/>
            </a:pPr>
            <a:r>
              <a:rPr kumimoji="1" lang="es-ES_tradnl" altLang="es-CR" b="1" dirty="0">
                <a:solidFill>
                  <a:srgbClr val="FF9900"/>
                </a:solidFill>
                <a:latin typeface="Calibri" pitchFamily="34" charset="0"/>
              </a:rPr>
              <a:t>Vehículos</a:t>
            </a:r>
            <a:r>
              <a:rPr kumimoji="1" lang="es-ES_tradnl" altLang="es-CR" dirty="0">
                <a:solidFill>
                  <a:srgbClr val="FF9900"/>
                </a:solidFill>
                <a:latin typeface="Calibri" pitchFamily="34" charset="0"/>
              </a:rPr>
              <a:t>:</a:t>
            </a:r>
            <a:r>
              <a:rPr kumimoji="1" lang="es-ES_tradnl" altLang="es-CR" dirty="0">
                <a:solidFill>
                  <a:srgbClr val="1C1C1C"/>
                </a:solidFill>
                <a:latin typeface="Calibri" pitchFamily="34" charset="0"/>
              </a:rPr>
              <a:t> su valor se regula por Decreto Ejecutivo y lo  impone el Órgano de Normalización Técnica de la DGT</a:t>
            </a:r>
          </a:p>
          <a:p>
            <a:pPr marL="347663" indent="-347663" algn="just">
              <a:lnSpc>
                <a:spcPct val="110000"/>
              </a:lnSpc>
              <a:spcBef>
                <a:spcPct val="0"/>
              </a:spcBef>
              <a:buClr>
                <a:schemeClr val="hlink"/>
              </a:buClr>
              <a:tabLst>
                <a:tab pos="7707313" algn="l"/>
              </a:tabLst>
            </a:pPr>
            <a:endParaRPr lang="es-CR" altLang="es-CR" dirty="0">
              <a:solidFill>
                <a:srgbClr val="1C1C1C"/>
              </a:solidFill>
              <a:latin typeface="Calibri" pitchFamily="34" charset="0"/>
            </a:endParaRPr>
          </a:p>
        </p:txBody>
      </p:sp>
      <p:grpSp>
        <p:nvGrpSpPr>
          <p:cNvPr id="8" name="Group 9"/>
          <p:cNvGrpSpPr>
            <a:grpSpLocks/>
          </p:cNvGrpSpPr>
          <p:nvPr/>
        </p:nvGrpSpPr>
        <p:grpSpPr bwMode="auto">
          <a:xfrm>
            <a:off x="7635212" y="1905549"/>
            <a:ext cx="3440112" cy="4230687"/>
            <a:chOff x="3515" y="1117"/>
            <a:chExt cx="2167" cy="2665"/>
          </a:xfrm>
        </p:grpSpPr>
        <p:pic>
          <p:nvPicPr>
            <p:cNvPr id="9" name="10 Imagen" descr="importaciones.jpg"/>
            <p:cNvPicPr>
              <a:picLocks noChangeAspect="1"/>
            </p:cNvPicPr>
            <p:nvPr/>
          </p:nvPicPr>
          <p:blipFill>
            <a:blip r:embed="rId2" cstate="print">
              <a:clrChange>
                <a:clrFrom>
                  <a:srgbClr val="FFFFFF"/>
                </a:clrFrom>
                <a:clrTo>
                  <a:srgbClr val="FFFFFF">
                    <a:alpha val="0"/>
                  </a:srgbClr>
                </a:clrTo>
              </a:clrChange>
            </a:blip>
            <a:srcRect/>
            <a:stretch>
              <a:fillRect/>
            </a:stretch>
          </p:blipFill>
          <p:spPr bwMode="auto">
            <a:xfrm>
              <a:off x="3515" y="1117"/>
              <a:ext cx="1716" cy="1920"/>
            </a:xfrm>
            <a:prstGeom prst="rect">
              <a:avLst/>
            </a:prstGeom>
            <a:noFill/>
            <a:ln w="9525">
              <a:noFill/>
              <a:miter lim="800000"/>
              <a:headEnd/>
              <a:tailEnd/>
            </a:ln>
          </p:spPr>
        </p:pic>
        <p:pic>
          <p:nvPicPr>
            <p:cNvPr id="10" name="19 Imagen" descr="euro2.jpg"/>
            <p:cNvPicPr>
              <a:picLocks noChangeAspect="1"/>
            </p:cNvPicPr>
            <p:nvPr/>
          </p:nvPicPr>
          <p:blipFill>
            <a:blip r:embed="rId3" cstate="print">
              <a:clrChange>
                <a:clrFrom>
                  <a:srgbClr val="F8F8F8"/>
                </a:clrFrom>
                <a:clrTo>
                  <a:srgbClr val="F8F8F8">
                    <a:alpha val="0"/>
                  </a:srgbClr>
                </a:clrTo>
              </a:clrChange>
            </a:blip>
            <a:srcRect/>
            <a:stretch>
              <a:fillRect/>
            </a:stretch>
          </p:blipFill>
          <p:spPr bwMode="auto">
            <a:xfrm>
              <a:off x="4377" y="2478"/>
              <a:ext cx="1305" cy="1304"/>
            </a:xfrm>
            <a:prstGeom prst="rect">
              <a:avLst/>
            </a:prstGeom>
            <a:noFill/>
            <a:ln w="9525">
              <a:noFill/>
              <a:miter lim="800000"/>
              <a:headEnd/>
              <a:tailEnd/>
            </a:ln>
          </p:spPr>
        </p:pic>
        <p:pic>
          <p:nvPicPr>
            <p:cNvPr id="11" name="20 Imagen" descr="dolares1.jpg"/>
            <p:cNvPicPr>
              <a:picLocks noChangeAspect="1"/>
            </p:cNvPicPr>
            <p:nvPr/>
          </p:nvPicPr>
          <p:blipFill>
            <a:blip r:embed="rId4" cstate="print">
              <a:clrChange>
                <a:clrFrom>
                  <a:srgbClr val="FFFFFF"/>
                </a:clrFrom>
                <a:clrTo>
                  <a:srgbClr val="FFFFFF">
                    <a:alpha val="0"/>
                  </a:srgbClr>
                </a:clrTo>
              </a:clrChange>
            </a:blip>
            <a:srcRect/>
            <a:stretch>
              <a:fillRect/>
            </a:stretch>
          </p:blipFill>
          <p:spPr bwMode="auto">
            <a:xfrm>
              <a:off x="3696" y="2614"/>
              <a:ext cx="1045" cy="1045"/>
            </a:xfrm>
            <a:prstGeom prst="rect">
              <a:avLst/>
            </a:prstGeom>
            <a:noFill/>
            <a:ln w="9525">
              <a:noFill/>
              <a:miter lim="800000"/>
              <a:headEnd/>
              <a:tailEnd/>
            </a:ln>
          </p:spPr>
        </p:pic>
      </p:grpSp>
    </p:spTree>
    <p:extLst>
      <p:ext uri="{BB962C8B-B14F-4D97-AF65-F5344CB8AC3E}">
        <p14:creationId xmlns:p14="http://schemas.microsoft.com/office/powerpoint/2010/main" val="1161267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8"/>
            <a:ext cx="10515600" cy="1325563"/>
          </a:xfrm>
        </p:spPr>
        <p:txBody>
          <a:bodyPr>
            <a:normAutofit/>
          </a:bodyPr>
          <a:lstStyle/>
          <a:p>
            <a:pPr algn="ctr">
              <a:lnSpc>
                <a:spcPct val="100000"/>
              </a:lnSpc>
              <a:defRPr/>
            </a:pPr>
            <a:r>
              <a:rPr kumimoji="1" lang="es-CR" sz="4000" dirty="0">
                <a:solidFill>
                  <a:srgbClr val="FF0000"/>
                </a:solidFill>
                <a:effectLst>
                  <a:outerShdw blurRad="38100" dist="38100" dir="2700000" algn="tl">
                    <a:srgbClr val="C0C0C0"/>
                  </a:outerShdw>
                </a:effectLst>
                <a:latin typeface="Cambria" pitchFamily="18" charset="0"/>
              </a:rPr>
              <a:t>Declaración del Valor en Aduanas</a:t>
            </a:r>
            <a:endParaRPr kumimoji="1" lang="en-US" sz="4000" dirty="0">
              <a:solidFill>
                <a:srgbClr val="FF0000"/>
              </a:solidFill>
              <a:effectLst>
                <a:outerShdw blurRad="38100" dist="38100" dir="2700000" algn="tl">
                  <a:srgbClr val="C0C0C0"/>
                </a:outerShdw>
              </a:effectLst>
              <a:latin typeface="Cambria" pitchFamily="18" charset="0"/>
            </a:endParaRPr>
          </a:p>
        </p:txBody>
      </p:sp>
      <p:sp>
        <p:nvSpPr>
          <p:cNvPr id="3" name="Rectángulo 2"/>
          <p:cNvSpPr/>
          <p:nvPr/>
        </p:nvSpPr>
        <p:spPr>
          <a:xfrm>
            <a:off x="565265" y="1844675"/>
            <a:ext cx="6723743" cy="3167021"/>
          </a:xfrm>
          <a:prstGeom prst="rect">
            <a:avLst/>
          </a:prstGeom>
        </p:spPr>
        <p:txBody>
          <a:bodyPr wrap="square">
            <a:spAutoFit/>
          </a:bodyPr>
          <a:lstStyle/>
          <a:p>
            <a:pPr algn="just" eaLnBrk="0" hangingPunct="0">
              <a:lnSpc>
                <a:spcPct val="100000"/>
              </a:lnSpc>
              <a:spcBef>
                <a:spcPct val="0"/>
              </a:spcBef>
            </a:pPr>
            <a:r>
              <a:rPr kumimoji="1" lang="es-ES_tradnl" altLang="es-CR" b="1" dirty="0">
                <a:solidFill>
                  <a:srgbClr val="FF9900"/>
                </a:solidFill>
                <a:latin typeface="Calibri" pitchFamily="34" charset="0"/>
              </a:rPr>
              <a:t>Función:</a:t>
            </a:r>
            <a:r>
              <a:rPr kumimoji="1" lang="es-ES_tradnl" altLang="es-CR" dirty="0">
                <a:solidFill>
                  <a:srgbClr val="1C1C1C"/>
                </a:solidFill>
                <a:latin typeface="Calibri" pitchFamily="34" charset="0"/>
              </a:rPr>
              <a:t> </a:t>
            </a:r>
          </a:p>
          <a:p>
            <a:pPr algn="just" eaLnBrk="0" hangingPunct="0">
              <a:lnSpc>
                <a:spcPct val="100000"/>
              </a:lnSpc>
              <a:spcBef>
                <a:spcPct val="0"/>
              </a:spcBef>
            </a:pPr>
            <a:endParaRPr kumimoji="1" lang="es-ES_tradnl" altLang="es-CR" dirty="0">
              <a:solidFill>
                <a:srgbClr val="1C1C1C"/>
              </a:solidFill>
              <a:latin typeface="Calibri" pitchFamily="34" charset="0"/>
            </a:endParaRPr>
          </a:p>
          <a:p>
            <a:pPr marL="742950" lvl="1" indent="-285750" algn="just" eaLnBrk="0" hangingPunct="0">
              <a:spcBef>
                <a:spcPct val="0"/>
              </a:spcBef>
              <a:buFontTx/>
              <a:buChar char="•"/>
            </a:pPr>
            <a:r>
              <a:rPr kumimoji="1" lang="es-ES_tradnl" altLang="es-CR" dirty="0">
                <a:solidFill>
                  <a:srgbClr val="1C1C1C"/>
                </a:solidFill>
                <a:latin typeface="Calibri" pitchFamily="34" charset="0"/>
              </a:rPr>
              <a:t>se utilizar para</a:t>
            </a:r>
            <a:r>
              <a:rPr kumimoji="1" lang="es-ES_tradnl" altLang="es-CR" b="1" dirty="0">
                <a:solidFill>
                  <a:srgbClr val="1C1C1C"/>
                </a:solidFill>
                <a:latin typeface="Calibri" pitchFamily="34" charset="0"/>
              </a:rPr>
              <a:t> </a:t>
            </a:r>
            <a:r>
              <a:rPr kumimoji="1" lang="es-ES_tradnl" altLang="es-CR" b="1" dirty="0">
                <a:solidFill>
                  <a:srgbClr val="FF9900"/>
                </a:solidFill>
                <a:latin typeface="Calibri" pitchFamily="34" charset="0"/>
              </a:rPr>
              <a:t>calcular</a:t>
            </a:r>
            <a:r>
              <a:rPr kumimoji="1" lang="es-ES_tradnl" altLang="es-CR" b="1" dirty="0">
                <a:solidFill>
                  <a:srgbClr val="1C1C1C"/>
                </a:solidFill>
                <a:latin typeface="Calibri" pitchFamily="34" charset="0"/>
              </a:rPr>
              <a:t> los </a:t>
            </a:r>
            <a:r>
              <a:rPr kumimoji="1" lang="es-ES_tradnl" altLang="es-CR" b="1" dirty="0">
                <a:solidFill>
                  <a:srgbClr val="FF9900"/>
                </a:solidFill>
                <a:latin typeface="Calibri" pitchFamily="34" charset="0"/>
              </a:rPr>
              <a:t>aranceles</a:t>
            </a:r>
            <a:r>
              <a:rPr kumimoji="1" lang="es-ES_tradnl" altLang="es-CR" dirty="0">
                <a:solidFill>
                  <a:srgbClr val="1C1C1C"/>
                </a:solidFill>
                <a:latin typeface="Calibri" pitchFamily="34" charset="0"/>
              </a:rPr>
              <a:t> y otros tributos</a:t>
            </a:r>
          </a:p>
          <a:p>
            <a:pPr marL="742950" lvl="1" indent="-285750" algn="just" eaLnBrk="0" hangingPunct="0">
              <a:spcBef>
                <a:spcPct val="0"/>
              </a:spcBef>
              <a:buFontTx/>
              <a:buChar char="•"/>
            </a:pPr>
            <a:r>
              <a:rPr kumimoji="1" lang="es-ES_tradnl" altLang="es-CR" dirty="0">
                <a:solidFill>
                  <a:srgbClr val="1C1C1C"/>
                </a:solidFill>
                <a:latin typeface="Calibri" pitchFamily="34" charset="0"/>
              </a:rPr>
              <a:t> puede hacer la diferencia entre </a:t>
            </a:r>
            <a:r>
              <a:rPr kumimoji="1" lang="es-ES_tradnl" altLang="es-CR" b="1" dirty="0">
                <a:solidFill>
                  <a:srgbClr val="FF9900"/>
                </a:solidFill>
                <a:latin typeface="Calibri" pitchFamily="34" charset="0"/>
              </a:rPr>
              <a:t>delito e infracción</a:t>
            </a:r>
            <a:r>
              <a:rPr kumimoji="1" lang="es-ES_tradnl" altLang="es-CR" dirty="0">
                <a:solidFill>
                  <a:srgbClr val="1C1C1C"/>
                </a:solidFill>
                <a:latin typeface="Calibri" pitchFamily="34" charset="0"/>
              </a:rPr>
              <a:t> administrativa</a:t>
            </a:r>
          </a:p>
          <a:p>
            <a:pPr algn="just" eaLnBrk="0" hangingPunct="0">
              <a:lnSpc>
                <a:spcPct val="100000"/>
              </a:lnSpc>
              <a:spcBef>
                <a:spcPct val="0"/>
              </a:spcBef>
            </a:pPr>
            <a:endParaRPr kumimoji="1" lang="es-ES_tradnl" altLang="es-CR" dirty="0">
              <a:solidFill>
                <a:srgbClr val="1C1C1C"/>
              </a:solidFill>
              <a:latin typeface="Calibri" pitchFamily="34" charset="0"/>
            </a:endParaRPr>
          </a:p>
          <a:p>
            <a:pPr algn="just" eaLnBrk="0" hangingPunct="0">
              <a:lnSpc>
                <a:spcPct val="100000"/>
              </a:lnSpc>
              <a:spcBef>
                <a:spcPct val="0"/>
              </a:spcBef>
              <a:buFontTx/>
              <a:buChar char="•"/>
            </a:pPr>
            <a:r>
              <a:rPr kumimoji="1" lang="es-ES_tradnl" altLang="es-CR" b="1" dirty="0">
                <a:solidFill>
                  <a:srgbClr val="FF9900"/>
                </a:solidFill>
                <a:latin typeface="Calibri" pitchFamily="34" charset="0"/>
              </a:rPr>
              <a:t>Responsable:</a:t>
            </a:r>
          </a:p>
          <a:p>
            <a:pPr algn="just" eaLnBrk="0" hangingPunct="0">
              <a:lnSpc>
                <a:spcPct val="100000"/>
              </a:lnSpc>
              <a:spcBef>
                <a:spcPct val="0"/>
              </a:spcBef>
              <a:buFontTx/>
              <a:buChar char="•"/>
            </a:pPr>
            <a:endParaRPr kumimoji="1" lang="es-ES_tradnl" altLang="es-CR" b="1" dirty="0">
              <a:solidFill>
                <a:srgbClr val="FF9900"/>
              </a:solidFill>
              <a:latin typeface="Calibri" pitchFamily="34" charset="0"/>
            </a:endParaRPr>
          </a:p>
          <a:p>
            <a:pPr marL="742950" lvl="1" indent="-285750" algn="just" eaLnBrk="0" hangingPunct="0">
              <a:spcBef>
                <a:spcPct val="0"/>
              </a:spcBef>
              <a:buFontTx/>
              <a:buChar char="•"/>
            </a:pPr>
            <a:r>
              <a:rPr kumimoji="1" lang="es-ES_tradnl" altLang="es-CR" dirty="0">
                <a:solidFill>
                  <a:srgbClr val="1C1C1C"/>
                </a:solidFill>
                <a:latin typeface="Calibri" pitchFamily="34" charset="0"/>
              </a:rPr>
              <a:t>el importador, que firma la </a:t>
            </a:r>
            <a:r>
              <a:rPr kumimoji="1" lang="es-ES_tradnl" altLang="es-CR" b="1" dirty="0">
                <a:solidFill>
                  <a:srgbClr val="FF9900"/>
                </a:solidFill>
                <a:latin typeface="Calibri" pitchFamily="34" charset="0"/>
              </a:rPr>
              <a:t>declaración</a:t>
            </a:r>
            <a:r>
              <a:rPr kumimoji="1" lang="es-ES_tradnl" altLang="es-CR" b="1" dirty="0">
                <a:solidFill>
                  <a:srgbClr val="1C1C1C"/>
                </a:solidFill>
                <a:latin typeface="Calibri" pitchFamily="34" charset="0"/>
              </a:rPr>
              <a:t> del valor</a:t>
            </a:r>
            <a:endParaRPr kumimoji="1" lang="es-ES_tradnl" altLang="es-CR" dirty="0">
              <a:solidFill>
                <a:srgbClr val="1C1C1C"/>
              </a:solidFill>
              <a:latin typeface="Calibri" pitchFamily="34" charset="0"/>
            </a:endParaRPr>
          </a:p>
          <a:p>
            <a:pPr marL="742950" lvl="1" indent="-285750" algn="just" eaLnBrk="0" hangingPunct="0">
              <a:spcBef>
                <a:spcPct val="0"/>
              </a:spcBef>
              <a:buFontTx/>
              <a:buChar char="•"/>
            </a:pPr>
            <a:r>
              <a:rPr kumimoji="1" lang="es-ES_tradnl" altLang="es-CR" dirty="0">
                <a:solidFill>
                  <a:srgbClr val="1C1C1C"/>
                </a:solidFill>
                <a:latin typeface="Calibri" pitchFamily="34" charset="0"/>
              </a:rPr>
              <a:t>agente aduanero </a:t>
            </a:r>
            <a:r>
              <a:rPr kumimoji="1" lang="es-ES_tradnl" altLang="es-CR" b="1" dirty="0">
                <a:solidFill>
                  <a:srgbClr val="1C1C1C"/>
                </a:solidFill>
                <a:latin typeface="Calibri" pitchFamily="34" charset="0"/>
              </a:rPr>
              <a:t>responde </a:t>
            </a:r>
            <a:r>
              <a:rPr kumimoji="1" lang="es-ES_tradnl" altLang="es-CR" b="1" dirty="0">
                <a:solidFill>
                  <a:srgbClr val="FF9900"/>
                </a:solidFill>
                <a:latin typeface="Calibri" pitchFamily="34" charset="0"/>
              </a:rPr>
              <a:t>solidariamente</a:t>
            </a:r>
          </a:p>
          <a:p>
            <a:pPr marL="347663" indent="-347663" algn="just">
              <a:lnSpc>
                <a:spcPct val="110000"/>
              </a:lnSpc>
              <a:spcBef>
                <a:spcPct val="0"/>
              </a:spcBef>
              <a:buClr>
                <a:schemeClr val="hlink"/>
              </a:buClr>
              <a:tabLst>
                <a:tab pos="7707313" algn="l"/>
              </a:tabLst>
            </a:pPr>
            <a:endParaRPr lang="es-CR" altLang="es-CR" dirty="0">
              <a:solidFill>
                <a:srgbClr val="1C1C1C"/>
              </a:solidFill>
              <a:latin typeface="Calibri" pitchFamily="34" charset="0"/>
            </a:endParaRPr>
          </a:p>
        </p:txBody>
      </p:sp>
      <p:grpSp>
        <p:nvGrpSpPr>
          <p:cNvPr id="8" name="Group 9"/>
          <p:cNvGrpSpPr>
            <a:grpSpLocks/>
          </p:cNvGrpSpPr>
          <p:nvPr/>
        </p:nvGrpSpPr>
        <p:grpSpPr bwMode="auto">
          <a:xfrm>
            <a:off x="7635212" y="1905549"/>
            <a:ext cx="3440112" cy="4230687"/>
            <a:chOff x="3515" y="1117"/>
            <a:chExt cx="2167" cy="2665"/>
          </a:xfrm>
        </p:grpSpPr>
        <p:pic>
          <p:nvPicPr>
            <p:cNvPr id="9" name="10 Imagen" descr="importaciones.jpg"/>
            <p:cNvPicPr>
              <a:picLocks noChangeAspect="1"/>
            </p:cNvPicPr>
            <p:nvPr/>
          </p:nvPicPr>
          <p:blipFill>
            <a:blip r:embed="rId2" cstate="print">
              <a:clrChange>
                <a:clrFrom>
                  <a:srgbClr val="FFFFFF"/>
                </a:clrFrom>
                <a:clrTo>
                  <a:srgbClr val="FFFFFF">
                    <a:alpha val="0"/>
                  </a:srgbClr>
                </a:clrTo>
              </a:clrChange>
            </a:blip>
            <a:srcRect/>
            <a:stretch>
              <a:fillRect/>
            </a:stretch>
          </p:blipFill>
          <p:spPr bwMode="auto">
            <a:xfrm>
              <a:off x="3515" y="1117"/>
              <a:ext cx="1716" cy="1920"/>
            </a:xfrm>
            <a:prstGeom prst="rect">
              <a:avLst/>
            </a:prstGeom>
            <a:noFill/>
            <a:ln w="9525">
              <a:noFill/>
              <a:miter lim="800000"/>
              <a:headEnd/>
              <a:tailEnd/>
            </a:ln>
          </p:spPr>
        </p:pic>
        <p:pic>
          <p:nvPicPr>
            <p:cNvPr id="10" name="19 Imagen" descr="euro2.jpg"/>
            <p:cNvPicPr>
              <a:picLocks noChangeAspect="1"/>
            </p:cNvPicPr>
            <p:nvPr/>
          </p:nvPicPr>
          <p:blipFill>
            <a:blip r:embed="rId3" cstate="print">
              <a:clrChange>
                <a:clrFrom>
                  <a:srgbClr val="F8F8F8"/>
                </a:clrFrom>
                <a:clrTo>
                  <a:srgbClr val="F8F8F8">
                    <a:alpha val="0"/>
                  </a:srgbClr>
                </a:clrTo>
              </a:clrChange>
            </a:blip>
            <a:srcRect/>
            <a:stretch>
              <a:fillRect/>
            </a:stretch>
          </p:blipFill>
          <p:spPr bwMode="auto">
            <a:xfrm>
              <a:off x="4377" y="2478"/>
              <a:ext cx="1305" cy="1304"/>
            </a:xfrm>
            <a:prstGeom prst="rect">
              <a:avLst/>
            </a:prstGeom>
            <a:noFill/>
            <a:ln w="9525">
              <a:noFill/>
              <a:miter lim="800000"/>
              <a:headEnd/>
              <a:tailEnd/>
            </a:ln>
          </p:spPr>
        </p:pic>
        <p:pic>
          <p:nvPicPr>
            <p:cNvPr id="11" name="20 Imagen" descr="dolares1.jpg"/>
            <p:cNvPicPr>
              <a:picLocks noChangeAspect="1"/>
            </p:cNvPicPr>
            <p:nvPr/>
          </p:nvPicPr>
          <p:blipFill>
            <a:blip r:embed="rId4" cstate="print">
              <a:clrChange>
                <a:clrFrom>
                  <a:srgbClr val="FFFFFF"/>
                </a:clrFrom>
                <a:clrTo>
                  <a:srgbClr val="FFFFFF">
                    <a:alpha val="0"/>
                  </a:srgbClr>
                </a:clrTo>
              </a:clrChange>
            </a:blip>
            <a:srcRect/>
            <a:stretch>
              <a:fillRect/>
            </a:stretch>
          </p:blipFill>
          <p:spPr bwMode="auto">
            <a:xfrm>
              <a:off x="3696" y="2614"/>
              <a:ext cx="1045" cy="1045"/>
            </a:xfrm>
            <a:prstGeom prst="rect">
              <a:avLst/>
            </a:prstGeom>
            <a:noFill/>
            <a:ln w="9525">
              <a:noFill/>
              <a:miter lim="800000"/>
              <a:headEnd/>
              <a:tailEnd/>
            </a:ln>
          </p:spPr>
        </p:pic>
      </p:grpSp>
    </p:spTree>
    <p:extLst>
      <p:ext uri="{BB962C8B-B14F-4D97-AF65-F5344CB8AC3E}">
        <p14:creationId xmlns:p14="http://schemas.microsoft.com/office/powerpoint/2010/main" val="732942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328108"/>
            <a:ext cx="10515600" cy="1180034"/>
          </a:xfrm>
        </p:spPr>
        <p:txBody>
          <a:bodyPr>
            <a:normAutofit fontScale="90000"/>
          </a:bodyPr>
          <a:lstStyle/>
          <a:p>
            <a:pPr algn="ctr">
              <a:lnSpc>
                <a:spcPct val="100000"/>
              </a:lnSpc>
              <a:defRPr/>
            </a:pPr>
            <a:r>
              <a:rPr kumimoji="1" lang="es-ES" sz="2700" dirty="0">
                <a:solidFill>
                  <a:srgbClr val="FF0000"/>
                </a:solidFill>
                <a:effectLst>
                  <a:outerShdw blurRad="38100" dist="38100" dir="2700000" algn="tl">
                    <a:srgbClr val="C0C0C0"/>
                  </a:outerShdw>
                </a:effectLst>
                <a:latin typeface="Cambria" pitchFamily="18" charset="0"/>
              </a:rPr>
              <a:t>LGA ART. 264. Responsabilidad por los datos de la Declaración del Valor Aduanero de las Mercancías</a:t>
            </a:r>
            <a:br>
              <a:rPr lang="es-ES" sz="4000" dirty="0">
                <a:solidFill>
                  <a:srgbClr val="FF0000"/>
                </a:solidFill>
                <a:effectLst>
                  <a:outerShdw blurRad="38100" dist="38100" dir="2700000" algn="tl">
                    <a:srgbClr val="C0C0C0"/>
                  </a:outerShdw>
                </a:effectLst>
                <a:latin typeface="Cambria" pitchFamily="18" charset="0"/>
              </a:rPr>
            </a:br>
            <a:endParaRPr kumimoji="1" lang="en-US" sz="4000" dirty="0">
              <a:solidFill>
                <a:srgbClr val="FF0000"/>
              </a:solidFill>
              <a:effectLst>
                <a:outerShdw blurRad="38100" dist="38100" dir="2700000" algn="tl">
                  <a:srgbClr val="C0C0C0"/>
                </a:outerShdw>
              </a:effectLst>
              <a:latin typeface="Cambria" pitchFamily="18" charset="0"/>
            </a:endParaRPr>
          </a:p>
        </p:txBody>
      </p:sp>
      <p:sp>
        <p:nvSpPr>
          <p:cNvPr id="3" name="Rectángulo 2"/>
          <p:cNvSpPr/>
          <p:nvPr/>
        </p:nvSpPr>
        <p:spPr>
          <a:xfrm>
            <a:off x="565265" y="1844675"/>
            <a:ext cx="6723743" cy="3139321"/>
          </a:xfrm>
          <a:prstGeom prst="rect">
            <a:avLst/>
          </a:prstGeom>
        </p:spPr>
        <p:txBody>
          <a:bodyPr wrap="square">
            <a:spAutoFit/>
          </a:bodyPr>
          <a:lstStyle/>
          <a:p>
            <a:pPr marL="285750" indent="-285750" algn="just">
              <a:spcBef>
                <a:spcPct val="0"/>
              </a:spcBef>
              <a:buFont typeface="Arial" panose="020B0604020202020204" pitchFamily="34" charset="0"/>
              <a:buChar char="•"/>
              <a:defRPr/>
            </a:pPr>
            <a:r>
              <a:rPr lang="es-ES" altLang="es-CR" dirty="0">
                <a:solidFill>
                  <a:srgbClr val="1C1C1C"/>
                </a:solidFill>
                <a:latin typeface="Calibri" pitchFamily="34" charset="0"/>
              </a:rPr>
              <a:t>La declaración </a:t>
            </a:r>
            <a:r>
              <a:rPr lang="es-ES" altLang="es-CR" b="1" dirty="0">
                <a:solidFill>
                  <a:srgbClr val="1C1C1C"/>
                </a:solidFill>
                <a:latin typeface="Calibri" pitchFamily="34" charset="0"/>
              </a:rPr>
              <a:t>firmada bajo fe de </a:t>
            </a:r>
            <a:r>
              <a:rPr lang="es-ES" altLang="es-CR" b="1" dirty="0">
                <a:solidFill>
                  <a:srgbClr val="FF9900"/>
                </a:solidFill>
                <a:latin typeface="Calibri" pitchFamily="34" charset="0"/>
              </a:rPr>
              <a:t>juramento</a:t>
            </a:r>
            <a:r>
              <a:rPr lang="es-ES" altLang="es-CR" b="1" dirty="0">
                <a:solidFill>
                  <a:srgbClr val="1C1C1C"/>
                </a:solidFill>
                <a:latin typeface="Calibri" pitchFamily="34" charset="0"/>
              </a:rPr>
              <a:t> por el importador</a:t>
            </a:r>
            <a:r>
              <a:rPr lang="es-ES" altLang="es-CR" dirty="0">
                <a:solidFill>
                  <a:srgbClr val="1C1C1C"/>
                </a:solidFill>
                <a:latin typeface="Calibri" pitchFamily="34" charset="0"/>
              </a:rPr>
              <a:t>, </a:t>
            </a:r>
          </a:p>
          <a:p>
            <a:pPr algn="just">
              <a:spcBef>
                <a:spcPct val="0"/>
              </a:spcBef>
              <a:defRPr/>
            </a:pPr>
            <a:endParaRPr lang="es-ES" altLang="es-CR" dirty="0">
              <a:solidFill>
                <a:srgbClr val="1C1C1C"/>
              </a:solidFill>
              <a:latin typeface="Calibri" pitchFamily="34" charset="0"/>
            </a:endParaRPr>
          </a:p>
          <a:p>
            <a:pPr marL="285750" indent="-285750" algn="just">
              <a:spcBef>
                <a:spcPct val="0"/>
              </a:spcBef>
              <a:buFont typeface="Arial" panose="020B0604020202020204" pitchFamily="34" charset="0"/>
              <a:buChar char="•"/>
              <a:defRPr/>
            </a:pPr>
            <a:r>
              <a:rPr lang="es-ES" altLang="es-CR" b="1" dirty="0">
                <a:solidFill>
                  <a:srgbClr val="FF9900"/>
                </a:solidFill>
                <a:latin typeface="Calibri" pitchFamily="34" charset="0"/>
              </a:rPr>
              <a:t>responsable</a:t>
            </a:r>
            <a:r>
              <a:rPr lang="es-ES" altLang="es-CR" dirty="0">
                <a:solidFill>
                  <a:srgbClr val="1C1C1C"/>
                </a:solidFill>
                <a:latin typeface="Calibri" pitchFamily="34" charset="0"/>
              </a:rPr>
              <a:t> de la </a:t>
            </a:r>
            <a:r>
              <a:rPr lang="es-ES" altLang="es-CR" b="1" dirty="0">
                <a:solidFill>
                  <a:srgbClr val="1C1C1C"/>
                </a:solidFill>
                <a:latin typeface="Calibri" pitchFamily="34" charset="0"/>
              </a:rPr>
              <a:t>exactitud</a:t>
            </a:r>
            <a:r>
              <a:rPr lang="es-ES" altLang="es-CR" dirty="0">
                <a:solidFill>
                  <a:srgbClr val="1C1C1C"/>
                </a:solidFill>
                <a:latin typeface="Calibri" pitchFamily="34" charset="0"/>
              </a:rPr>
              <a:t> y </a:t>
            </a:r>
            <a:r>
              <a:rPr lang="es-ES" altLang="es-CR" b="1" dirty="0">
                <a:solidFill>
                  <a:srgbClr val="1C1C1C"/>
                </a:solidFill>
                <a:latin typeface="Calibri" pitchFamily="34" charset="0"/>
              </a:rPr>
              <a:t>autenticidad</a:t>
            </a:r>
            <a:r>
              <a:rPr lang="es-ES" altLang="es-CR" dirty="0">
                <a:solidFill>
                  <a:srgbClr val="1C1C1C"/>
                </a:solidFill>
                <a:latin typeface="Calibri" pitchFamily="34" charset="0"/>
              </a:rPr>
              <a:t> </a:t>
            </a:r>
          </a:p>
          <a:p>
            <a:pPr marL="285750" indent="-285750" algn="just">
              <a:spcBef>
                <a:spcPct val="0"/>
              </a:spcBef>
              <a:buFont typeface="Arial" panose="020B0604020202020204" pitchFamily="34" charset="0"/>
              <a:buChar char="•"/>
              <a:defRPr/>
            </a:pPr>
            <a:endParaRPr lang="es-ES" altLang="es-CR" b="1" dirty="0">
              <a:solidFill>
                <a:srgbClr val="1C1C1C"/>
              </a:solidFill>
              <a:latin typeface="Calibri" pitchFamily="34" charset="0"/>
            </a:endParaRPr>
          </a:p>
          <a:p>
            <a:pPr marL="285750" indent="-285750" algn="just">
              <a:spcBef>
                <a:spcPct val="0"/>
              </a:spcBef>
              <a:buFont typeface="Arial" panose="020B0604020202020204" pitchFamily="34" charset="0"/>
              <a:buChar char="•"/>
              <a:defRPr/>
            </a:pPr>
            <a:r>
              <a:rPr lang="es-ES" altLang="es-CR" b="1" dirty="0">
                <a:solidFill>
                  <a:srgbClr val="1C1C1C"/>
                </a:solidFill>
                <a:latin typeface="Calibri" pitchFamily="34" charset="0"/>
              </a:rPr>
              <a:t>suministrar</a:t>
            </a:r>
            <a:r>
              <a:rPr lang="es-ES" altLang="es-CR" dirty="0">
                <a:solidFill>
                  <a:srgbClr val="1C1C1C"/>
                </a:solidFill>
                <a:latin typeface="Calibri" pitchFamily="34" charset="0"/>
              </a:rPr>
              <a:t> la información para verificar la </a:t>
            </a:r>
            <a:r>
              <a:rPr lang="es-ES" altLang="es-CR" dirty="0">
                <a:solidFill>
                  <a:srgbClr val="FF9900"/>
                </a:solidFill>
                <a:latin typeface="Calibri" pitchFamily="34" charset="0"/>
              </a:rPr>
              <a:t>determinación correcta</a:t>
            </a:r>
            <a:r>
              <a:rPr lang="es-ES" altLang="es-CR" dirty="0">
                <a:solidFill>
                  <a:srgbClr val="1C1C1C"/>
                </a:solidFill>
                <a:latin typeface="Calibri" pitchFamily="34" charset="0"/>
              </a:rPr>
              <a:t> del valor en aduana. </a:t>
            </a:r>
          </a:p>
          <a:p>
            <a:pPr algn="just">
              <a:spcBef>
                <a:spcPct val="0"/>
              </a:spcBef>
              <a:defRPr/>
            </a:pPr>
            <a:endParaRPr lang="es-ES" altLang="es-CR" dirty="0">
              <a:solidFill>
                <a:srgbClr val="1C1C1C"/>
              </a:solidFill>
              <a:latin typeface="Calibri" pitchFamily="34" charset="0"/>
            </a:endParaRPr>
          </a:p>
          <a:p>
            <a:pPr marL="285750" indent="-285750" algn="just">
              <a:spcBef>
                <a:spcPct val="0"/>
              </a:spcBef>
              <a:buFont typeface="Arial" panose="020B0604020202020204" pitchFamily="34" charset="0"/>
              <a:buChar char="•"/>
              <a:defRPr/>
            </a:pPr>
            <a:r>
              <a:rPr lang="es-ES" altLang="es-CR" dirty="0">
                <a:solidFill>
                  <a:srgbClr val="1C1C1C"/>
                </a:solidFill>
                <a:latin typeface="Calibri" pitchFamily="34" charset="0"/>
              </a:rPr>
              <a:t>El valor será siempre </a:t>
            </a:r>
            <a:r>
              <a:rPr lang="es-ES" altLang="es-CR" b="1" dirty="0" err="1">
                <a:solidFill>
                  <a:srgbClr val="FF9900"/>
                </a:solidFill>
                <a:latin typeface="Calibri" pitchFamily="34" charset="0"/>
              </a:rPr>
              <a:t>autodeterminado</a:t>
            </a:r>
            <a:r>
              <a:rPr lang="es-ES" altLang="es-CR" dirty="0">
                <a:solidFill>
                  <a:srgbClr val="1C1C1C"/>
                </a:solidFill>
                <a:latin typeface="Calibri" pitchFamily="34" charset="0"/>
              </a:rPr>
              <a:t> por el declarante.</a:t>
            </a:r>
          </a:p>
          <a:p>
            <a:pPr algn="just">
              <a:spcBef>
                <a:spcPct val="0"/>
              </a:spcBef>
              <a:defRPr/>
            </a:pPr>
            <a:endParaRPr lang="es-ES" altLang="es-CR" b="1" dirty="0">
              <a:solidFill>
                <a:srgbClr val="1C1C1C"/>
              </a:solidFill>
              <a:effectLst>
                <a:outerShdw blurRad="38100" dist="38100" dir="2700000" algn="tl">
                  <a:srgbClr val="C0C0C0"/>
                </a:outerShdw>
              </a:effectLst>
              <a:latin typeface="Calibri" pitchFamily="34" charset="0"/>
            </a:endParaRPr>
          </a:p>
          <a:p>
            <a:pPr algn="just">
              <a:spcBef>
                <a:spcPct val="0"/>
              </a:spcBef>
              <a:defRPr/>
            </a:pPr>
            <a:r>
              <a:rPr lang="es-ES" altLang="es-CR" dirty="0">
                <a:solidFill>
                  <a:srgbClr val="1C1C1C"/>
                </a:solidFill>
                <a:effectLst>
                  <a:outerShdw blurRad="38100" dist="38100" dir="2700000" algn="tl">
                    <a:srgbClr val="C0C0C0"/>
                  </a:outerShdw>
                </a:effectLst>
                <a:latin typeface="Calibri" pitchFamily="34" charset="0"/>
              </a:rPr>
              <a:t>El agente aduanero responderá como </a:t>
            </a:r>
            <a:r>
              <a:rPr lang="es-ES" altLang="es-CR" b="1" dirty="0">
                <a:solidFill>
                  <a:srgbClr val="FF9900"/>
                </a:solidFill>
                <a:effectLst>
                  <a:outerShdw blurRad="38100" dist="38100" dir="2700000" algn="tl">
                    <a:srgbClr val="C0C0C0"/>
                  </a:outerShdw>
                </a:effectLst>
                <a:latin typeface="Calibri" pitchFamily="34" charset="0"/>
              </a:rPr>
              <a:t>responsable solidario</a:t>
            </a:r>
            <a:r>
              <a:rPr lang="es-ES" altLang="es-CR" dirty="0">
                <a:solidFill>
                  <a:srgbClr val="1C1C1C"/>
                </a:solidFill>
                <a:effectLst>
                  <a:outerShdw blurRad="38100" dist="38100" dir="2700000" algn="tl">
                    <a:srgbClr val="C0C0C0"/>
                  </a:outerShdw>
                </a:effectLst>
                <a:latin typeface="Calibri" pitchFamily="34" charset="0"/>
              </a:rPr>
              <a:t> por el valor aduanero declarado</a:t>
            </a:r>
            <a:endParaRPr lang="es-CR" altLang="es-CR" dirty="0">
              <a:solidFill>
                <a:srgbClr val="1C1C1C"/>
              </a:solidFill>
              <a:latin typeface="Calibri" pitchFamily="34" charset="0"/>
            </a:endParaRPr>
          </a:p>
        </p:txBody>
      </p:sp>
      <p:pic>
        <p:nvPicPr>
          <p:cNvPr id="13" name="Picture 6" descr="ANd9GcRaoulam1x2d0SUUUPZVNx_bCzm3CTYjOlL-VtJ_OVa1VGXTma9"/>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830166" y="1600229"/>
            <a:ext cx="1790700" cy="2552700"/>
          </a:xfrm>
          <a:prstGeom prst="rect">
            <a:avLst/>
          </a:prstGeom>
          <a:noFill/>
          <a:ln w="9525">
            <a:noFill/>
            <a:miter lim="800000"/>
            <a:headEnd/>
            <a:tailEnd/>
          </a:ln>
        </p:spPr>
      </p:pic>
      <p:pic>
        <p:nvPicPr>
          <p:cNvPr id="12" name="Picture 8" descr="ANd9GcRxyYiHm01CbHD3nvHisS6hJ1cuYuvuPAy-WaYlNWDh5QO-skjhQw"/>
          <p:cNvPicPr>
            <a:picLocks noChangeAspect="1" noChangeArrowheads="1"/>
          </p:cNvPicPr>
          <p:nvPr/>
        </p:nvPicPr>
        <p:blipFill>
          <a:blip r:embed="rId3" cstate="print"/>
          <a:srcRect/>
          <a:stretch>
            <a:fillRect/>
          </a:stretch>
        </p:blipFill>
        <p:spPr bwMode="auto">
          <a:xfrm>
            <a:off x="7871519" y="3009929"/>
            <a:ext cx="1514475" cy="2286000"/>
          </a:xfrm>
          <a:prstGeom prst="rect">
            <a:avLst/>
          </a:prstGeom>
          <a:noFill/>
          <a:ln w="9525">
            <a:noFill/>
            <a:miter lim="800000"/>
            <a:headEnd/>
            <a:tailEnd/>
          </a:ln>
        </p:spPr>
      </p:pic>
    </p:spTree>
    <p:extLst>
      <p:ext uri="{BB962C8B-B14F-4D97-AF65-F5344CB8AC3E}">
        <p14:creationId xmlns:p14="http://schemas.microsoft.com/office/powerpoint/2010/main" val="3375208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353DA0E7-3FDE-1E4E-BFF3-1B9DA4792E1C}"/>
              </a:ext>
            </a:extLst>
          </p:cNvPr>
          <p:cNvSpPr>
            <a:spLocks noGrp="1"/>
          </p:cNvSpPr>
          <p:nvPr>
            <p:ph type="pic" sz="quarter" idx="13"/>
          </p:nvPr>
        </p:nvSpPr>
        <p:spPr/>
        <p:txBody>
          <a:bodyPr/>
          <a:lstStyle/>
          <a:p>
            <a:endParaRPr lang="es-CR"/>
          </a:p>
        </p:txBody>
      </p:sp>
      <p:sp>
        <p:nvSpPr>
          <p:cNvPr id="4" name="Title 1">
            <a:extLst>
              <a:ext uri="{FF2B5EF4-FFF2-40B4-BE49-F238E27FC236}">
                <a16:creationId xmlns:a16="http://schemas.microsoft.com/office/drawing/2014/main" id="{FA47FEB4-5CE5-C24A-81BF-2841F6ACC7F1}"/>
              </a:ext>
            </a:extLst>
          </p:cNvPr>
          <p:cNvSpPr txBox="1">
            <a:spLocks/>
          </p:cNvSpPr>
          <p:nvPr/>
        </p:nvSpPr>
        <p:spPr>
          <a:xfrm>
            <a:off x="881975" y="1642644"/>
            <a:ext cx="10515600" cy="132556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b="1" i="0" kern="1200">
                <a:solidFill>
                  <a:schemeClr val="bg1"/>
                </a:solidFill>
                <a:latin typeface="Barlow SemiBold" pitchFamily="2" charset="77"/>
                <a:ea typeface="+mj-ea"/>
                <a:cs typeface="+mj-cs"/>
              </a:defRPr>
            </a:lvl1pPr>
          </a:lstStyle>
          <a:p>
            <a:pPr algn="ctr"/>
            <a:r>
              <a:rPr lang="es-CR" sz="4000" dirty="0">
                <a:effectLst>
                  <a:outerShdw blurRad="38100" dist="38100" dir="2700000" algn="tl">
                    <a:srgbClr val="C0C0C0"/>
                  </a:outerShdw>
                </a:effectLst>
                <a:latin typeface="Cambria" pitchFamily="18" charset="0"/>
              </a:rPr>
              <a:t>Mercancías en Abandono</a:t>
            </a:r>
            <a:endParaRPr lang="es-ES" sz="4000" i="1" dirty="0">
              <a:latin typeface="Times New Roman" pitchFamily="18" charset="0"/>
            </a:endParaRPr>
          </a:p>
        </p:txBody>
      </p:sp>
      <p:pic>
        <p:nvPicPr>
          <p:cNvPr id="8" name="Picture 4" descr="http://elempresario.mx/sites/default/files/imagecache/nota_completa/Ventanilla.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386547" y="3492383"/>
            <a:ext cx="3810000" cy="2857500"/>
          </a:xfrm>
          <a:prstGeom prst="rect">
            <a:avLst/>
          </a:prstGeom>
          <a:noFill/>
          <a:ln w="9525">
            <a:noFill/>
            <a:miter lim="800000"/>
            <a:headEnd/>
            <a:tailEnd/>
          </a:ln>
        </p:spPr>
      </p:pic>
      <p:pic>
        <p:nvPicPr>
          <p:cNvPr id="9" name="Picture 6" descr="http://www.centralamericadata.com/image_archive/m/1303538.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274482" y="2809700"/>
            <a:ext cx="2286000" cy="2286000"/>
          </a:xfrm>
          <a:prstGeom prst="rect">
            <a:avLst/>
          </a:prstGeom>
          <a:noFill/>
          <a:ln w="9525">
            <a:noFill/>
            <a:miter lim="800000"/>
            <a:headEnd/>
            <a:tailEnd/>
          </a:ln>
        </p:spPr>
      </p:pic>
    </p:spTree>
    <p:extLst>
      <p:ext uri="{BB962C8B-B14F-4D97-AF65-F5344CB8AC3E}">
        <p14:creationId xmlns:p14="http://schemas.microsoft.com/office/powerpoint/2010/main" val="2749826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8"/>
            <a:ext cx="10515600" cy="1325563"/>
          </a:xfrm>
        </p:spPr>
        <p:txBody>
          <a:bodyPr>
            <a:normAutofit/>
          </a:bodyPr>
          <a:lstStyle/>
          <a:p>
            <a:pPr algn="ctr"/>
            <a:r>
              <a:rPr lang="es-CR" sz="4000" dirty="0">
                <a:effectLst>
                  <a:outerShdw blurRad="38100" dist="38100" dir="2700000" algn="tl">
                    <a:srgbClr val="C0C0C0"/>
                  </a:outerShdw>
                </a:effectLst>
                <a:latin typeface="Cambria" pitchFamily="18" charset="0"/>
              </a:rPr>
              <a:t>Mercancías en Abandono</a:t>
            </a:r>
            <a:endParaRPr lang="es-CR" sz="4000" dirty="0"/>
          </a:p>
        </p:txBody>
      </p:sp>
      <p:sp>
        <p:nvSpPr>
          <p:cNvPr id="3" name="Rectángulo 2"/>
          <p:cNvSpPr/>
          <p:nvPr/>
        </p:nvSpPr>
        <p:spPr>
          <a:xfrm>
            <a:off x="673331" y="1997839"/>
            <a:ext cx="9900458" cy="3416320"/>
          </a:xfrm>
          <a:prstGeom prst="rect">
            <a:avLst/>
          </a:prstGeom>
        </p:spPr>
        <p:txBody>
          <a:bodyPr wrap="square">
            <a:spAutoFit/>
          </a:bodyPr>
          <a:lstStyle/>
          <a:p>
            <a:pPr algn="just"/>
            <a:r>
              <a:rPr lang="es-CR" sz="2400" b="1" dirty="0"/>
              <a:t>¿Cuándo se produce el abandono de mercancías?</a:t>
            </a:r>
          </a:p>
          <a:p>
            <a:pPr algn="just"/>
            <a:endParaRPr lang="es-CR" sz="2400" dirty="0"/>
          </a:p>
          <a:p>
            <a:pPr algn="just"/>
            <a:r>
              <a:rPr lang="es-CR" sz="2400" dirty="0"/>
              <a:t>El abandono de mercancías sucede cuando, por medio voluntario o por haberse vencido el plazo para someter las mercancías a un régimen, éstas pasan a control del fisco. </a:t>
            </a:r>
          </a:p>
          <a:p>
            <a:pPr algn="just"/>
            <a:endParaRPr lang="es-CR" sz="2400" dirty="0"/>
          </a:p>
          <a:p>
            <a:pPr algn="just"/>
            <a:r>
              <a:rPr lang="es-CR" sz="2400" dirty="0"/>
              <a:t>En este caso, el Estado asume que cuando el importador no solicitó la importación u otro trámite para sus mercancías, dentro de los plazos que la legislación establece, ha renunciado a ellas.</a:t>
            </a:r>
          </a:p>
        </p:txBody>
      </p:sp>
    </p:spTree>
    <p:extLst>
      <p:ext uri="{BB962C8B-B14F-4D97-AF65-F5344CB8AC3E}">
        <p14:creationId xmlns:p14="http://schemas.microsoft.com/office/powerpoint/2010/main" val="2093037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8"/>
            <a:ext cx="10515600" cy="1325563"/>
          </a:xfrm>
        </p:spPr>
        <p:txBody>
          <a:bodyPr>
            <a:normAutofit/>
          </a:bodyPr>
          <a:lstStyle/>
          <a:p>
            <a:pPr algn="ctr"/>
            <a:r>
              <a:rPr lang="es-CR" sz="4000" dirty="0">
                <a:effectLst>
                  <a:outerShdw blurRad="38100" dist="38100" dir="2700000" algn="tl">
                    <a:srgbClr val="C0C0C0"/>
                  </a:outerShdw>
                </a:effectLst>
                <a:latin typeface="Cambria" pitchFamily="18" charset="0"/>
              </a:rPr>
              <a:t>Mercancías en Abandono</a:t>
            </a:r>
            <a:endParaRPr lang="es-CR" sz="4000" dirty="0"/>
          </a:p>
        </p:txBody>
      </p:sp>
      <p:sp>
        <p:nvSpPr>
          <p:cNvPr id="4" name="Rectángulo 3"/>
          <p:cNvSpPr/>
          <p:nvPr/>
        </p:nvSpPr>
        <p:spPr>
          <a:xfrm>
            <a:off x="939338" y="1610372"/>
            <a:ext cx="10663844" cy="3970318"/>
          </a:xfrm>
          <a:prstGeom prst="rect">
            <a:avLst/>
          </a:prstGeom>
        </p:spPr>
        <p:txBody>
          <a:bodyPr wrap="square">
            <a:spAutoFit/>
          </a:bodyPr>
          <a:lstStyle/>
          <a:p>
            <a:r>
              <a:rPr lang="es-CR" b="1" dirty="0"/>
              <a:t>¿Cuándo sucede el llamado abandono tácito o implícito?</a:t>
            </a:r>
          </a:p>
          <a:p>
            <a:endParaRPr lang="es-CR" dirty="0"/>
          </a:p>
          <a:p>
            <a:endParaRPr lang="es-CR" dirty="0"/>
          </a:p>
          <a:p>
            <a:r>
              <a:rPr lang="es-CR" dirty="0"/>
              <a:t>b. Las mercancías en </a:t>
            </a:r>
            <a:r>
              <a:rPr lang="es-CR" b="1" dirty="0">
                <a:solidFill>
                  <a:srgbClr val="FF0000"/>
                </a:solidFill>
              </a:rPr>
              <a:t>depósito aduanero</a:t>
            </a:r>
            <a:r>
              <a:rPr lang="es-CR" dirty="0"/>
              <a:t>, no se someten a ningún trámite, hasta dentro de </a:t>
            </a:r>
            <a:r>
              <a:rPr lang="es-CR" b="1" dirty="0"/>
              <a:t>un año luego de su ingreso al depósito.</a:t>
            </a:r>
            <a:endParaRPr lang="es-CR" dirty="0"/>
          </a:p>
          <a:p>
            <a:endParaRPr lang="es-CR" dirty="0"/>
          </a:p>
          <a:p>
            <a:r>
              <a:rPr lang="es-CR" dirty="0"/>
              <a:t>c. Las mercancías en </a:t>
            </a:r>
            <a:r>
              <a:rPr lang="es-CR" b="1" dirty="0">
                <a:solidFill>
                  <a:srgbClr val="FF0000"/>
                </a:solidFill>
              </a:rPr>
              <a:t>depósito temporal </a:t>
            </a:r>
            <a:r>
              <a:rPr lang="es-CR" dirty="0"/>
              <a:t>no se retiraron </a:t>
            </a:r>
            <a:r>
              <a:rPr lang="es-CR" b="1" dirty="0"/>
              <a:t>30 días después de emitida la</a:t>
            </a:r>
          </a:p>
          <a:p>
            <a:r>
              <a:rPr lang="es-CR" b="1" dirty="0"/>
              <a:t>autorización del levante.</a:t>
            </a:r>
            <a:endParaRPr lang="es-CR" dirty="0"/>
          </a:p>
          <a:p>
            <a:endParaRPr lang="es-CR" dirty="0"/>
          </a:p>
          <a:p>
            <a:r>
              <a:rPr lang="es-CR" dirty="0"/>
              <a:t>d. </a:t>
            </a:r>
            <a:r>
              <a:rPr lang="es-CR" b="1" dirty="0">
                <a:solidFill>
                  <a:srgbClr val="FF0000"/>
                </a:solidFill>
              </a:rPr>
              <a:t>El equipaje no acompañado </a:t>
            </a:r>
            <a:r>
              <a:rPr lang="es-CR" dirty="0"/>
              <a:t>(que llegó separado del viajero) no se retiró pasados </a:t>
            </a:r>
            <a:r>
              <a:rPr lang="es-CR" b="1" dirty="0"/>
              <a:t>3 meses</a:t>
            </a:r>
            <a:r>
              <a:rPr lang="es-CR" dirty="0"/>
              <a:t>, contados a partir de la fecha de su ingreso al país, o</a:t>
            </a:r>
          </a:p>
          <a:p>
            <a:endParaRPr lang="es-CR" dirty="0"/>
          </a:p>
          <a:p>
            <a:r>
              <a:rPr lang="es-CR" dirty="0"/>
              <a:t>e. </a:t>
            </a:r>
            <a:r>
              <a:rPr lang="es-CR" b="1" dirty="0">
                <a:solidFill>
                  <a:srgbClr val="FF0000"/>
                </a:solidFill>
              </a:rPr>
              <a:t>Las muestras</a:t>
            </a:r>
            <a:r>
              <a:rPr lang="es-CR" dirty="0"/>
              <a:t> no son retiradas por el interesado, </a:t>
            </a:r>
            <a:r>
              <a:rPr lang="es-CR" b="1" dirty="0"/>
              <a:t>1 mes después </a:t>
            </a:r>
            <a:r>
              <a:rPr lang="es-CR" dirty="0"/>
              <a:t>de que el Estado le notificó al interesado que las retirara.</a:t>
            </a:r>
          </a:p>
        </p:txBody>
      </p:sp>
    </p:spTree>
    <p:extLst>
      <p:ext uri="{BB962C8B-B14F-4D97-AF65-F5344CB8AC3E}">
        <p14:creationId xmlns:p14="http://schemas.microsoft.com/office/powerpoint/2010/main" val="1163947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8"/>
            <a:ext cx="10515600" cy="1325563"/>
          </a:xfrm>
        </p:spPr>
        <p:txBody>
          <a:bodyPr>
            <a:normAutofit/>
          </a:bodyPr>
          <a:lstStyle/>
          <a:p>
            <a:pPr algn="ctr"/>
            <a:r>
              <a:rPr lang="es-CR" sz="4000" dirty="0">
                <a:effectLst>
                  <a:outerShdw blurRad="38100" dist="38100" dir="2700000" algn="tl">
                    <a:srgbClr val="C0C0C0"/>
                  </a:outerShdw>
                </a:effectLst>
                <a:latin typeface="Cambria" pitchFamily="18" charset="0"/>
              </a:rPr>
              <a:t>Mercancías en Abandono</a:t>
            </a:r>
            <a:endParaRPr lang="es-CR" sz="4000" dirty="0"/>
          </a:p>
        </p:txBody>
      </p:sp>
      <p:sp>
        <p:nvSpPr>
          <p:cNvPr id="4" name="Rectángulo 3"/>
          <p:cNvSpPr/>
          <p:nvPr/>
        </p:nvSpPr>
        <p:spPr>
          <a:xfrm>
            <a:off x="939338" y="1610372"/>
            <a:ext cx="10663844" cy="3477875"/>
          </a:xfrm>
          <a:prstGeom prst="rect">
            <a:avLst/>
          </a:prstGeom>
        </p:spPr>
        <p:txBody>
          <a:bodyPr wrap="square">
            <a:spAutoFit/>
          </a:bodyPr>
          <a:lstStyle/>
          <a:p>
            <a:pPr algn="just"/>
            <a:r>
              <a:rPr lang="es-CR" sz="2000" b="1" dirty="0"/>
              <a:t>¿Qué sucede con las mercancías en abandono?</a:t>
            </a:r>
          </a:p>
          <a:p>
            <a:pPr algn="just"/>
            <a:endParaRPr lang="es-CR" sz="2000" b="1" dirty="0"/>
          </a:p>
          <a:p>
            <a:pPr algn="just"/>
            <a:r>
              <a:rPr lang="es-CR" sz="2000" dirty="0"/>
              <a:t>Las mercancías en condición de abandono, se someten a </a:t>
            </a:r>
            <a:r>
              <a:rPr lang="es-CR" sz="2000" b="1" dirty="0"/>
              <a:t>subasta pública </a:t>
            </a:r>
            <a:r>
              <a:rPr lang="es-CR" sz="2000" dirty="0"/>
              <a:t>por la autoridad aduanera. El RECAUCA establece la posibilidad de que esta subasta se realice por medios electrónicos</a:t>
            </a:r>
          </a:p>
          <a:p>
            <a:pPr algn="just"/>
            <a:endParaRPr lang="es-CR" sz="2000" b="1" dirty="0"/>
          </a:p>
          <a:p>
            <a:pPr algn="just"/>
            <a:r>
              <a:rPr lang="es-CR" sz="2000" b="1" dirty="0"/>
              <a:t>¿Puede el importador recuperar las mercancías una vez caídas en abandono?</a:t>
            </a:r>
          </a:p>
          <a:p>
            <a:pPr algn="just"/>
            <a:endParaRPr lang="es-CR" sz="2000" dirty="0"/>
          </a:p>
          <a:p>
            <a:pPr algn="just"/>
            <a:r>
              <a:rPr lang="es-CR" sz="2000" b="1" dirty="0"/>
              <a:t>Sí, es posible recuperarlas</a:t>
            </a:r>
            <a:r>
              <a:rPr lang="es-CR" sz="2000" dirty="0"/>
              <a:t>. Para esto, el consignatario o quien compruebe su derecho a las mercancías, puede rescatarlas, cancelando los derechos impuestos y otros cargos aplicables. El plazo límite para realizar la operación de rescate del abandono, </a:t>
            </a:r>
            <a:r>
              <a:rPr lang="es-CR" sz="2000" b="1" dirty="0">
                <a:solidFill>
                  <a:srgbClr val="FF0000"/>
                </a:solidFill>
              </a:rPr>
              <a:t>es un día hábil antes de iniciar la subasta por parte de la autoridad aduanera</a:t>
            </a:r>
            <a:r>
              <a:rPr lang="es-CR" sz="2000" b="1" dirty="0"/>
              <a:t>.</a:t>
            </a:r>
          </a:p>
        </p:txBody>
      </p:sp>
    </p:spTree>
    <p:extLst>
      <p:ext uri="{BB962C8B-B14F-4D97-AF65-F5344CB8AC3E}">
        <p14:creationId xmlns:p14="http://schemas.microsoft.com/office/powerpoint/2010/main" val="582792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BDFBBA-D11E-A342-9858-413509010295}"/>
              </a:ext>
            </a:extLst>
          </p:cNvPr>
          <p:cNvSpPr>
            <a:spLocks noGrp="1"/>
          </p:cNvSpPr>
          <p:nvPr>
            <p:ph type="title"/>
          </p:nvPr>
        </p:nvSpPr>
        <p:spPr>
          <a:xfrm>
            <a:off x="838200" y="365126"/>
            <a:ext cx="10515600" cy="575154"/>
          </a:xfrm>
        </p:spPr>
        <p:txBody>
          <a:bodyPr>
            <a:normAutofit fontScale="90000"/>
          </a:bodyPr>
          <a:lstStyle/>
          <a:p>
            <a:r>
              <a:rPr lang="es-CR" dirty="0"/>
              <a:t>CONSIDERACIONES SOBRE SUBASTAS</a:t>
            </a:r>
          </a:p>
        </p:txBody>
      </p:sp>
      <p:sp>
        <p:nvSpPr>
          <p:cNvPr id="3" name="Marcador de contenido 2">
            <a:extLst>
              <a:ext uri="{FF2B5EF4-FFF2-40B4-BE49-F238E27FC236}">
                <a16:creationId xmlns:a16="http://schemas.microsoft.com/office/drawing/2014/main" id="{6FEA0922-CC15-484F-8912-D18403932DB4}"/>
              </a:ext>
            </a:extLst>
          </p:cNvPr>
          <p:cNvSpPr>
            <a:spLocks noGrp="1"/>
          </p:cNvSpPr>
          <p:nvPr>
            <p:ph sz="half" idx="1"/>
          </p:nvPr>
        </p:nvSpPr>
        <p:spPr>
          <a:xfrm>
            <a:off x="838200" y="1121434"/>
            <a:ext cx="10515600" cy="5055529"/>
          </a:xfrm>
        </p:spPr>
        <p:txBody>
          <a:bodyPr>
            <a:normAutofit fontScale="25000" lnSpcReduction="20000"/>
          </a:bodyPr>
          <a:lstStyle/>
          <a:p>
            <a:pPr marL="0" indent="0" algn="just">
              <a:buNone/>
            </a:pPr>
            <a:r>
              <a:rPr lang="es-CR" b="1" i="1" dirty="0"/>
              <a:t>                           </a:t>
            </a:r>
            <a:endParaRPr lang="es-CR" dirty="0"/>
          </a:p>
          <a:p>
            <a:pPr algn="just"/>
            <a:r>
              <a:rPr lang="es-CR" sz="5600" dirty="0"/>
              <a:t>La subasta es de libre concurrencia, con las excepciones de los funcionarios del Servicio Aduanero quienes no podrán participar directa o indirectamente como postores, ni sus parientes por afinidad o consanguinidad hasta el tercer grado inclusive.  </a:t>
            </a:r>
          </a:p>
          <a:p>
            <a:pPr algn="just"/>
            <a:r>
              <a:rPr lang="es-CR" sz="5600" dirty="0"/>
              <a:t>El aviso de subasta contiene los datos específicos sobre las mercancías a subastar, documento que es publicado en el Diario Oficial La Gaceta y en el siguiente sitio web del Ministerio de Hacienda </a:t>
            </a:r>
            <a:r>
              <a:rPr lang="es-CR" sz="5600" dirty="0">
                <a:hlinkClick r:id="rId2"/>
              </a:rPr>
              <a:t>https://www.hacienda.go.cr/contenido/411-subastas</a:t>
            </a:r>
            <a:r>
              <a:rPr lang="es-CR" sz="5600" dirty="0"/>
              <a:t>.</a:t>
            </a:r>
          </a:p>
          <a:p>
            <a:pPr algn="just"/>
            <a:r>
              <a:rPr lang="es-CR" sz="5600" dirty="0"/>
              <a:t>Las personas interesadas podrán apersonarse al lugar de ubicación de la mercancía para observar las mismas dentro del plazo de tres días previos a la realización de la subasta. Las mercancías se venderán en las condiciones en que se encuentren a la fecha de la venta y el adjudicatario no tendrá derecho a reclamaciones posteriores en contra del Servicio Aduanero. El interesado debe tener en cuenta que la Dirección General de Aduanas no garantiza que las mercancías observadas previamente, concluyan el proceso de subasta, ya que las mismas pueden ser sometidas al proceso de rescate por parte del consignatario o quien tenga derecho sobre ella.</a:t>
            </a:r>
          </a:p>
          <a:p>
            <a:pPr algn="just"/>
            <a:r>
              <a:rPr lang="es-CR" sz="5600" dirty="0"/>
              <a:t>Para participar en la subasta, el interesado debe depositar por concepto de anticipo y mediante cheque certificado a favor de la Dirección General de Aduanas o de la aduana correspondiente, una suma equivalente al 10% del precio base de las mercancías que desee adquirir. </a:t>
            </a:r>
          </a:p>
          <a:p>
            <a:pPr algn="just"/>
            <a:r>
              <a:rPr lang="es-CR" sz="5600" dirty="0"/>
              <a:t>En el caso de mercancías sujeta a restricciones no arancelarias, el interesado debe presentar el debido permiso, licencia o autorización vigente, en el momento de la subasta.</a:t>
            </a:r>
          </a:p>
          <a:p>
            <a:pPr algn="just"/>
            <a:r>
              <a:rPr lang="es-CR" sz="5600" dirty="0"/>
              <a:t>Inmediatamente o a más tardar dentro del día hábil siguiente a la fecha de la adjudicación de la mercancía, el adjudicatario pagará la totalidad o la diferencia, en su caso, en relación con el monto previamente depositado. En caso que el comprador no efectúe el pago en el plazo señalado, la adjudicación se considerará como no efectuada y el comprador perderá el depósito que hubiere hecho en concepto de anticipo.</a:t>
            </a:r>
          </a:p>
          <a:p>
            <a:pPr algn="just"/>
            <a:r>
              <a:rPr lang="es-CR" sz="5600" dirty="0"/>
              <a:t>El costo por concepto de bodegaje de las mercancías no está incluido en el precio base, por lo tanto los interesados deben pactar tal rubro directamente con el respectivo depositario aduanero.</a:t>
            </a:r>
          </a:p>
          <a:p>
            <a:pPr algn="just"/>
            <a:r>
              <a:rPr lang="es-CR" sz="5600" dirty="0"/>
              <a:t>Se invita a consultar la resolución</a:t>
            </a:r>
            <a:r>
              <a:rPr lang="es-CR" sz="5600" dirty="0">
                <a:hlinkClick r:id="rId3"/>
              </a:rPr>
              <a:t> RES-DGA-061-2014</a:t>
            </a:r>
            <a:r>
              <a:rPr lang="es-CR" sz="5600" dirty="0"/>
              <a:t> de fecha 21 de marzo de 2014 y sus modificaciones, (de acuerdo a la </a:t>
            </a:r>
            <a:r>
              <a:rPr lang="es-CR" sz="5600" dirty="0">
                <a:hlinkClick r:id="rId4"/>
              </a:rPr>
              <a:t>RES-DGA-229-2014</a:t>
            </a:r>
            <a:r>
              <a:rPr lang="es-CR" sz="5600" dirty="0"/>
              <a:t>) la cual norma el proceso de subasta pública aduanera.</a:t>
            </a:r>
          </a:p>
          <a:p>
            <a:br>
              <a:rPr lang="es-CR" sz="4400" dirty="0"/>
            </a:br>
            <a:endParaRPr lang="es-CR" sz="4400" dirty="0"/>
          </a:p>
        </p:txBody>
      </p:sp>
    </p:spTree>
    <p:extLst>
      <p:ext uri="{BB962C8B-B14F-4D97-AF65-F5344CB8AC3E}">
        <p14:creationId xmlns:p14="http://schemas.microsoft.com/office/powerpoint/2010/main" val="2767456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8"/>
            <a:ext cx="10515600" cy="1325563"/>
          </a:xfrm>
        </p:spPr>
        <p:txBody>
          <a:bodyPr>
            <a:normAutofit/>
          </a:bodyPr>
          <a:lstStyle/>
          <a:p>
            <a:pPr algn="ctr"/>
            <a:r>
              <a:rPr lang="es-CR" sz="4000" dirty="0">
                <a:effectLst>
                  <a:outerShdw blurRad="38100" dist="38100" dir="2700000" algn="tl">
                    <a:srgbClr val="C0C0C0"/>
                  </a:outerShdw>
                </a:effectLst>
                <a:latin typeface="Cambria" pitchFamily="18" charset="0"/>
              </a:rPr>
              <a:t>Mercancías en Abandono</a:t>
            </a:r>
            <a:endParaRPr lang="es-CR" sz="4000" dirty="0"/>
          </a:p>
        </p:txBody>
      </p:sp>
      <p:sp>
        <p:nvSpPr>
          <p:cNvPr id="4" name="Rectángulo 3"/>
          <p:cNvSpPr/>
          <p:nvPr/>
        </p:nvSpPr>
        <p:spPr>
          <a:xfrm>
            <a:off x="939338" y="1610372"/>
            <a:ext cx="10663844" cy="3847207"/>
          </a:xfrm>
          <a:prstGeom prst="rect">
            <a:avLst/>
          </a:prstGeom>
        </p:spPr>
        <p:txBody>
          <a:bodyPr wrap="square">
            <a:spAutoFit/>
          </a:bodyPr>
          <a:lstStyle/>
          <a:p>
            <a:r>
              <a:rPr lang="es-CR" sz="2800" b="1" dirty="0"/>
              <a:t>¿Qué pasa con las mercancías que no se adjudicaron?</a:t>
            </a:r>
          </a:p>
          <a:p>
            <a:endParaRPr lang="es-CR" sz="2800" dirty="0"/>
          </a:p>
          <a:p>
            <a:r>
              <a:rPr lang="es-CR" sz="2800" dirty="0"/>
              <a:t>Si las mercancías no son adjudicadas en las subasta, la autoridad aduanera puede disponer de ellas y:</a:t>
            </a:r>
          </a:p>
          <a:p>
            <a:endParaRPr lang="es-CR" sz="2800" dirty="0"/>
          </a:p>
          <a:p>
            <a:r>
              <a:rPr lang="es-CR" sz="2800" b="1" dirty="0"/>
              <a:t>-venderlas a las instituciones estatales</a:t>
            </a:r>
          </a:p>
          <a:p>
            <a:r>
              <a:rPr lang="es-CR" sz="2800" b="1" dirty="0"/>
              <a:t>-donarlas a la beneficencia pública</a:t>
            </a:r>
          </a:p>
          <a:p>
            <a:r>
              <a:rPr lang="es-CR" sz="2800" b="1" dirty="0"/>
              <a:t>-destruirlas</a:t>
            </a:r>
          </a:p>
          <a:p>
            <a:pPr algn="just"/>
            <a:endParaRPr lang="es-CR" sz="2000" b="1" dirty="0"/>
          </a:p>
        </p:txBody>
      </p:sp>
    </p:spTree>
    <p:extLst>
      <p:ext uri="{BB962C8B-B14F-4D97-AF65-F5344CB8AC3E}">
        <p14:creationId xmlns:p14="http://schemas.microsoft.com/office/powerpoint/2010/main" val="171547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353DA0E7-3FDE-1E4E-BFF3-1B9DA4792E1C}"/>
              </a:ext>
            </a:extLst>
          </p:cNvPr>
          <p:cNvSpPr>
            <a:spLocks noGrp="1"/>
          </p:cNvSpPr>
          <p:nvPr>
            <p:ph type="pic" sz="quarter" idx="13"/>
          </p:nvPr>
        </p:nvSpPr>
        <p:spPr/>
        <p:txBody>
          <a:bodyPr/>
          <a:lstStyle/>
          <a:p>
            <a:endParaRPr lang="es-CR"/>
          </a:p>
        </p:txBody>
      </p:sp>
      <p:sp>
        <p:nvSpPr>
          <p:cNvPr id="4" name="Title 1">
            <a:extLst>
              <a:ext uri="{FF2B5EF4-FFF2-40B4-BE49-F238E27FC236}">
                <a16:creationId xmlns:a16="http://schemas.microsoft.com/office/drawing/2014/main" id="{FA47FEB4-5CE5-C24A-81BF-2841F6ACC7F1}"/>
              </a:ext>
            </a:extLst>
          </p:cNvPr>
          <p:cNvSpPr txBox="1">
            <a:spLocks/>
          </p:cNvSpPr>
          <p:nvPr/>
        </p:nvSpPr>
        <p:spPr>
          <a:xfrm>
            <a:off x="881975" y="1642644"/>
            <a:ext cx="10515600" cy="132556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b="1" i="0" kern="1200">
                <a:solidFill>
                  <a:schemeClr val="bg1"/>
                </a:solidFill>
                <a:latin typeface="Barlow SemiBold" pitchFamily="2" charset="77"/>
                <a:ea typeface="+mj-ea"/>
                <a:cs typeface="+mj-cs"/>
              </a:defRPr>
            </a:lvl1pPr>
          </a:lstStyle>
          <a:p>
            <a:pPr algn="ctr"/>
            <a:r>
              <a:rPr lang="es-CR" sz="4000" dirty="0">
                <a:effectLst>
                  <a:outerShdw blurRad="38100" dist="38100" dir="2700000" algn="tl">
                    <a:srgbClr val="C0C0C0"/>
                  </a:outerShdw>
                </a:effectLst>
                <a:latin typeface="Cambria" pitchFamily="18" charset="0"/>
              </a:rPr>
              <a:t>Despacho de </a:t>
            </a:r>
            <a:r>
              <a:rPr lang="es-CR" sz="4000" dirty="0" err="1">
                <a:effectLst>
                  <a:outerShdw blurRad="38100" dist="38100" dir="2700000" algn="tl">
                    <a:srgbClr val="C0C0C0"/>
                  </a:outerShdw>
                </a:effectLst>
                <a:latin typeface="Cambria" pitchFamily="18" charset="0"/>
              </a:rPr>
              <a:t>Mercancias</a:t>
            </a:r>
            <a:endParaRPr lang="es-ES" sz="4000" i="1" dirty="0">
              <a:latin typeface="Times New Roman" pitchFamily="18" charset="0"/>
            </a:endParaRPr>
          </a:p>
        </p:txBody>
      </p:sp>
      <p:pic>
        <p:nvPicPr>
          <p:cNvPr id="8" name="Picture 4" descr="http://elempresario.mx/sites/default/files/imagecache/nota_completa/Ventanilla.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386547" y="3492383"/>
            <a:ext cx="3810000" cy="2857500"/>
          </a:xfrm>
          <a:prstGeom prst="rect">
            <a:avLst/>
          </a:prstGeom>
          <a:noFill/>
          <a:ln w="9525">
            <a:noFill/>
            <a:miter lim="800000"/>
            <a:headEnd/>
            <a:tailEnd/>
          </a:ln>
        </p:spPr>
      </p:pic>
      <p:pic>
        <p:nvPicPr>
          <p:cNvPr id="9" name="Picture 6" descr="http://www.centralamericadata.com/image_archive/m/1303538.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274482" y="2809700"/>
            <a:ext cx="2286000" cy="2286000"/>
          </a:xfrm>
          <a:prstGeom prst="rect">
            <a:avLst/>
          </a:prstGeom>
          <a:noFill/>
          <a:ln w="9525">
            <a:noFill/>
            <a:miter lim="800000"/>
            <a:headEnd/>
            <a:tailEnd/>
          </a:ln>
        </p:spPr>
      </p:pic>
    </p:spTree>
    <p:extLst>
      <p:ext uri="{BB962C8B-B14F-4D97-AF65-F5344CB8AC3E}">
        <p14:creationId xmlns:p14="http://schemas.microsoft.com/office/powerpoint/2010/main" val="3670859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76894-9F84-3C46-8F58-80615DE29BDE}"/>
              </a:ext>
            </a:extLst>
          </p:cNvPr>
          <p:cNvSpPr>
            <a:spLocks noGrp="1"/>
          </p:cNvSpPr>
          <p:nvPr>
            <p:ph type="title"/>
          </p:nvPr>
        </p:nvSpPr>
        <p:spPr>
          <a:xfrm>
            <a:off x="831850" y="1920046"/>
            <a:ext cx="10515600" cy="1457768"/>
          </a:xfrm>
        </p:spPr>
        <p:txBody>
          <a:bodyPr>
            <a:normAutofit/>
          </a:bodyPr>
          <a:lstStyle/>
          <a:p>
            <a:r>
              <a:rPr lang="es-ES_tradnl" sz="3600" dirty="0"/>
              <a:t>Jorge Muñoz</a:t>
            </a:r>
          </a:p>
        </p:txBody>
      </p:sp>
      <p:sp>
        <p:nvSpPr>
          <p:cNvPr id="3" name="Text Placeholder 2">
            <a:extLst>
              <a:ext uri="{FF2B5EF4-FFF2-40B4-BE49-F238E27FC236}">
                <a16:creationId xmlns:a16="http://schemas.microsoft.com/office/drawing/2014/main" id="{83B26991-C936-054B-B2DF-664F103AA050}"/>
              </a:ext>
            </a:extLst>
          </p:cNvPr>
          <p:cNvSpPr>
            <a:spLocks noGrp="1"/>
          </p:cNvSpPr>
          <p:nvPr>
            <p:ph type="body" idx="1"/>
          </p:nvPr>
        </p:nvSpPr>
        <p:spPr/>
        <p:txBody>
          <a:bodyPr>
            <a:normAutofit fontScale="70000" lnSpcReduction="20000"/>
          </a:bodyPr>
          <a:lstStyle/>
          <a:p>
            <a:endParaRPr lang="es-ES_tradnl"/>
          </a:p>
        </p:txBody>
      </p:sp>
      <p:sp>
        <p:nvSpPr>
          <p:cNvPr id="4" name="Text Placeholder 3">
            <a:extLst>
              <a:ext uri="{FF2B5EF4-FFF2-40B4-BE49-F238E27FC236}">
                <a16:creationId xmlns:a16="http://schemas.microsoft.com/office/drawing/2014/main" id="{3C08483C-9096-F64F-9498-C44F57EDF8A6}"/>
              </a:ext>
            </a:extLst>
          </p:cNvPr>
          <p:cNvSpPr>
            <a:spLocks noGrp="1"/>
          </p:cNvSpPr>
          <p:nvPr>
            <p:ph type="body" idx="11"/>
          </p:nvPr>
        </p:nvSpPr>
        <p:spPr/>
        <p:txBody>
          <a:bodyPr/>
          <a:lstStyle/>
          <a:p>
            <a:endParaRPr lang="es-ES_tradnl"/>
          </a:p>
        </p:txBody>
      </p:sp>
      <p:sp>
        <p:nvSpPr>
          <p:cNvPr id="5" name="Text Placeholder 4">
            <a:extLst>
              <a:ext uri="{FF2B5EF4-FFF2-40B4-BE49-F238E27FC236}">
                <a16:creationId xmlns:a16="http://schemas.microsoft.com/office/drawing/2014/main" id="{CCF0E631-34AC-AB42-8E8A-04360F0CE503}"/>
              </a:ext>
            </a:extLst>
          </p:cNvPr>
          <p:cNvSpPr>
            <a:spLocks noGrp="1"/>
          </p:cNvSpPr>
          <p:nvPr>
            <p:ph type="body" sz="quarter" idx="12"/>
          </p:nvPr>
        </p:nvSpPr>
        <p:spPr/>
        <p:txBody>
          <a:bodyPr/>
          <a:lstStyle/>
          <a:p>
            <a:r>
              <a:rPr lang="es-ES_tradnl" dirty="0"/>
              <a:t>Correo: munoznj@gmail.com</a:t>
            </a:r>
          </a:p>
        </p:txBody>
      </p:sp>
    </p:spTree>
    <p:extLst>
      <p:ext uri="{BB962C8B-B14F-4D97-AF65-F5344CB8AC3E}">
        <p14:creationId xmlns:p14="http://schemas.microsoft.com/office/powerpoint/2010/main" val="81540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9"/>
            <a:ext cx="10515600" cy="731564"/>
          </a:xfrm>
        </p:spPr>
        <p:txBody>
          <a:bodyPr>
            <a:normAutofit/>
          </a:bodyPr>
          <a:lstStyle/>
          <a:p>
            <a:pPr algn="ctr"/>
            <a:r>
              <a:rPr lang="es-CR" sz="4000" dirty="0">
                <a:effectLst>
                  <a:outerShdw blurRad="38100" dist="38100" dir="2700000" algn="tl">
                    <a:srgbClr val="C0C0C0"/>
                  </a:outerShdw>
                </a:effectLst>
                <a:latin typeface="Cambria" pitchFamily="18" charset="0"/>
              </a:rPr>
              <a:t>Despacho Aduanero de Mercancías</a:t>
            </a:r>
            <a:endParaRPr lang="es-CR" sz="4000" dirty="0"/>
          </a:p>
        </p:txBody>
      </p:sp>
      <p:pic>
        <p:nvPicPr>
          <p:cNvPr id="6" name="10 Imagen" descr="Costa Rica1.gif"/>
          <p:cNvPicPr>
            <a:picLocks noChangeAspect="1"/>
          </p:cNvPicPr>
          <p:nvPr/>
        </p:nvPicPr>
        <p:blipFill>
          <a:blip r:embed="rId2" cstate="print">
            <a:clrChange>
              <a:clrFrom>
                <a:srgbClr val="FFFFFF"/>
              </a:clrFrom>
              <a:clrTo>
                <a:srgbClr val="FFFFFF">
                  <a:alpha val="0"/>
                </a:srgbClr>
              </a:clrTo>
            </a:clrChange>
            <a:duotone>
              <a:prstClr val="black"/>
              <a:schemeClr val="accent4">
                <a:tint val="45000"/>
                <a:satMod val="400000"/>
              </a:schemeClr>
            </a:duotone>
          </a:blip>
          <a:stretch>
            <a:fillRect/>
          </a:stretch>
        </p:blipFill>
        <p:spPr>
          <a:xfrm>
            <a:off x="4806181" y="2067468"/>
            <a:ext cx="3174699" cy="2945147"/>
          </a:xfrm>
          <a:prstGeom prst="rect">
            <a:avLst/>
          </a:prstGeom>
        </p:spPr>
      </p:pic>
      <p:pic>
        <p:nvPicPr>
          <p:cNvPr id="7" name="18 Imagen" descr="comprador independiente.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2135188" y="1268413"/>
            <a:ext cx="1738312" cy="1498600"/>
          </a:xfrm>
          <a:prstGeom prst="rect">
            <a:avLst/>
          </a:prstGeom>
          <a:noFill/>
          <a:ln w="9525">
            <a:noFill/>
            <a:miter lim="800000"/>
            <a:headEnd/>
            <a:tailEnd/>
          </a:ln>
        </p:spPr>
      </p:pic>
      <p:pic>
        <p:nvPicPr>
          <p:cNvPr id="8" name="Picture 143" descr="ANd9GcSHF5l3NqXmaWHW4Jull5Yu1Xsb2WUs37Z2Vm4MW47ICmKhkRC3mQ"/>
          <p:cNvPicPr>
            <a:picLocks noChangeAspect="1" noChangeArrowheads="1"/>
          </p:cNvPicPr>
          <p:nvPr/>
        </p:nvPicPr>
        <p:blipFill>
          <a:blip r:embed="rId4" cstate="print"/>
          <a:srcRect/>
          <a:stretch>
            <a:fillRect/>
          </a:stretch>
        </p:blipFill>
        <p:spPr bwMode="auto">
          <a:xfrm>
            <a:off x="1992314" y="4076701"/>
            <a:ext cx="1830387" cy="1743075"/>
          </a:xfrm>
          <a:prstGeom prst="rect">
            <a:avLst/>
          </a:prstGeom>
          <a:noFill/>
          <a:ln w="9525">
            <a:noFill/>
            <a:miter lim="800000"/>
            <a:headEnd/>
            <a:tailEnd/>
          </a:ln>
        </p:spPr>
      </p:pic>
      <p:pic>
        <p:nvPicPr>
          <p:cNvPr id="9" name="8 Marcador de contenido" descr="vinculacion negocios.jpg"/>
          <p:cNvPicPr>
            <a:picLocks noChangeAspect="1"/>
          </p:cNvPicPr>
          <p:nvPr/>
        </p:nvPicPr>
        <p:blipFill>
          <a:blip r:embed="rId5" cstate="print">
            <a:clrChange>
              <a:clrFrom>
                <a:srgbClr val="FFFFFF"/>
              </a:clrFrom>
              <a:clrTo>
                <a:srgbClr val="FFFFFF">
                  <a:alpha val="0"/>
                </a:srgbClr>
              </a:clrTo>
            </a:clrChange>
          </a:blip>
          <a:srcRect/>
          <a:stretch>
            <a:fillRect/>
          </a:stretch>
        </p:blipFill>
        <p:spPr bwMode="auto">
          <a:xfrm>
            <a:off x="8401050" y="1125539"/>
            <a:ext cx="1714500" cy="1285875"/>
          </a:xfrm>
          <a:prstGeom prst="rect">
            <a:avLst/>
          </a:prstGeom>
          <a:noFill/>
          <a:ln w="9525">
            <a:noFill/>
            <a:miter lim="800000"/>
            <a:headEnd/>
            <a:tailEnd/>
          </a:ln>
        </p:spPr>
      </p:pic>
      <p:pic>
        <p:nvPicPr>
          <p:cNvPr id="10" name="8 Marcador de contenido" descr="prohibicion gesto.jpg"/>
          <p:cNvPicPr>
            <a:picLocks noChangeAspect="1"/>
          </p:cNvPicPr>
          <p:nvPr/>
        </p:nvPicPr>
        <p:blipFill>
          <a:blip r:embed="rId6" cstate="print">
            <a:clrChange>
              <a:clrFrom>
                <a:srgbClr val="FFFFFF"/>
              </a:clrFrom>
              <a:clrTo>
                <a:srgbClr val="FFFFFF">
                  <a:alpha val="0"/>
                </a:srgbClr>
              </a:clrTo>
            </a:clrChange>
          </a:blip>
          <a:srcRect/>
          <a:stretch>
            <a:fillRect/>
          </a:stretch>
        </p:blipFill>
        <p:spPr bwMode="auto">
          <a:xfrm>
            <a:off x="9048750" y="4437063"/>
            <a:ext cx="1136650" cy="1293812"/>
          </a:xfrm>
          <a:prstGeom prst="rect">
            <a:avLst/>
          </a:prstGeom>
          <a:noFill/>
          <a:ln w="9525">
            <a:noFill/>
            <a:miter lim="800000"/>
            <a:headEnd/>
            <a:tailEnd/>
          </a:ln>
        </p:spPr>
      </p:pic>
      <p:sp>
        <p:nvSpPr>
          <p:cNvPr id="11" name="Rectangle 145"/>
          <p:cNvSpPr>
            <a:spLocks noChangeArrowheads="1"/>
          </p:cNvSpPr>
          <p:nvPr/>
        </p:nvSpPr>
        <p:spPr bwMode="auto">
          <a:xfrm>
            <a:off x="4079876" y="4076701"/>
            <a:ext cx="2435225" cy="646331"/>
          </a:xfrm>
          <a:prstGeom prst="rect">
            <a:avLst/>
          </a:prstGeom>
          <a:noFill/>
          <a:ln w="12700" cap="sq">
            <a:noFill/>
            <a:miter lim="800000"/>
            <a:headEnd type="none" w="sm" len="sm"/>
            <a:tailEnd type="none" w="sm" len="sm"/>
          </a:ln>
        </p:spPr>
        <p:txBody>
          <a:bodyPr>
            <a:spAutoFit/>
          </a:bodyPr>
          <a:lstStyle/>
          <a:p>
            <a:pPr>
              <a:lnSpc>
                <a:spcPct val="100000"/>
              </a:lnSpc>
              <a:spcBef>
                <a:spcPct val="0"/>
              </a:spcBef>
            </a:pPr>
            <a:r>
              <a:rPr lang="es-CR" altLang="es-CR" b="1" dirty="0">
                <a:solidFill>
                  <a:srgbClr val="1C1C1C"/>
                </a:solidFill>
                <a:latin typeface="Calibri" pitchFamily="34" charset="0"/>
              </a:rPr>
              <a:t>Etapa posterior al despacho</a:t>
            </a:r>
          </a:p>
        </p:txBody>
      </p:sp>
      <p:sp>
        <p:nvSpPr>
          <p:cNvPr id="12" name="Rectangle 144"/>
          <p:cNvSpPr>
            <a:spLocks noChangeArrowheads="1"/>
          </p:cNvSpPr>
          <p:nvPr/>
        </p:nvSpPr>
        <p:spPr bwMode="auto">
          <a:xfrm>
            <a:off x="7967664" y="3141664"/>
            <a:ext cx="2160587" cy="701675"/>
          </a:xfrm>
          <a:prstGeom prst="rect">
            <a:avLst/>
          </a:prstGeom>
          <a:noFill/>
          <a:ln w="12700" cap="sq">
            <a:noFill/>
            <a:miter lim="800000"/>
            <a:headEnd type="none" w="sm" len="sm"/>
            <a:tailEnd type="none" w="sm" len="sm"/>
          </a:ln>
        </p:spPr>
        <p:txBody>
          <a:bodyPr>
            <a:spAutoFit/>
          </a:bodyPr>
          <a:lstStyle/>
          <a:p>
            <a:pPr>
              <a:lnSpc>
                <a:spcPct val="100000"/>
              </a:lnSpc>
              <a:spcBef>
                <a:spcPct val="0"/>
              </a:spcBef>
            </a:pPr>
            <a:r>
              <a:rPr lang="es-CR" altLang="es-CR" sz="2000" b="1" dirty="0">
                <a:solidFill>
                  <a:srgbClr val="1C1C1C"/>
                </a:solidFill>
                <a:latin typeface="Calibri" pitchFamily="34" charset="0"/>
              </a:rPr>
              <a:t>Despacho aduanero</a:t>
            </a:r>
          </a:p>
        </p:txBody>
      </p:sp>
      <p:sp>
        <p:nvSpPr>
          <p:cNvPr id="13" name="Rectangle 145"/>
          <p:cNvSpPr>
            <a:spLocks noChangeArrowheads="1"/>
          </p:cNvSpPr>
          <p:nvPr/>
        </p:nvSpPr>
        <p:spPr bwMode="auto">
          <a:xfrm>
            <a:off x="4943476" y="1111945"/>
            <a:ext cx="2435225" cy="646331"/>
          </a:xfrm>
          <a:prstGeom prst="rect">
            <a:avLst/>
          </a:prstGeom>
          <a:noFill/>
          <a:ln w="12700" cap="sq">
            <a:noFill/>
            <a:miter lim="800000"/>
            <a:headEnd type="none" w="sm" len="sm"/>
            <a:tailEnd type="none" w="sm" len="sm"/>
          </a:ln>
        </p:spPr>
        <p:txBody>
          <a:bodyPr>
            <a:spAutoFit/>
          </a:bodyPr>
          <a:lstStyle/>
          <a:p>
            <a:pPr>
              <a:lnSpc>
                <a:spcPct val="100000"/>
              </a:lnSpc>
              <a:spcBef>
                <a:spcPct val="0"/>
              </a:spcBef>
            </a:pPr>
            <a:r>
              <a:rPr lang="es-CR" altLang="es-CR" b="1" dirty="0">
                <a:solidFill>
                  <a:srgbClr val="1C1C1C"/>
                </a:solidFill>
                <a:latin typeface="Calibri" pitchFamily="34" charset="0"/>
              </a:rPr>
              <a:t>Etapa previa al despacho</a:t>
            </a:r>
          </a:p>
        </p:txBody>
      </p:sp>
    </p:spTree>
    <p:extLst>
      <p:ext uri="{BB962C8B-B14F-4D97-AF65-F5344CB8AC3E}">
        <p14:creationId xmlns:p14="http://schemas.microsoft.com/office/powerpoint/2010/main" val="3844402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8"/>
            <a:ext cx="10515600" cy="1325563"/>
          </a:xfrm>
        </p:spPr>
        <p:txBody>
          <a:bodyPr>
            <a:normAutofit/>
          </a:bodyPr>
          <a:lstStyle/>
          <a:p>
            <a:pPr algn="ctr"/>
            <a:r>
              <a:rPr lang="es-CR" sz="4000" dirty="0">
                <a:effectLst>
                  <a:outerShdw blurRad="38100" dist="38100" dir="2700000" algn="tl">
                    <a:srgbClr val="C0C0C0"/>
                  </a:outerShdw>
                </a:effectLst>
                <a:latin typeface="Cambria" pitchFamily="18" charset="0"/>
              </a:rPr>
              <a:t>Despacho Aduanero de Mercancías</a:t>
            </a:r>
            <a:endParaRPr lang="es-CR" sz="4000" dirty="0"/>
          </a:p>
        </p:txBody>
      </p:sp>
      <p:pic>
        <p:nvPicPr>
          <p:cNvPr id="6" name="Picture 4" descr="11050__78_m_1"/>
          <p:cNvPicPr>
            <a:picLocks noChangeAspect="1" noChangeArrowheads="1"/>
          </p:cNvPicPr>
          <p:nvPr/>
        </p:nvPicPr>
        <p:blipFill>
          <a:blip r:embed="rId2" cstate="print"/>
          <a:srcRect/>
          <a:stretch>
            <a:fillRect/>
          </a:stretch>
        </p:blipFill>
        <p:spPr bwMode="auto">
          <a:xfrm>
            <a:off x="6959600" y="1700213"/>
            <a:ext cx="3492500" cy="2316162"/>
          </a:xfrm>
          <a:prstGeom prst="rect">
            <a:avLst/>
          </a:prstGeom>
          <a:noFill/>
          <a:ln w="9525">
            <a:noFill/>
            <a:miter lim="800000"/>
            <a:headEnd/>
            <a:tailEnd/>
          </a:ln>
        </p:spPr>
      </p:pic>
      <p:pic>
        <p:nvPicPr>
          <p:cNvPr id="7" name="Picture 6" descr="ANd9GcR9xfxqn4sTKm1-QHbnOQOEhal0AcrhvY-E3fWm5uuox3Ewl59y8A"/>
          <p:cNvPicPr>
            <a:picLocks noChangeAspect="1" noChangeArrowheads="1"/>
          </p:cNvPicPr>
          <p:nvPr/>
        </p:nvPicPr>
        <p:blipFill>
          <a:blip r:embed="rId3" cstate="print"/>
          <a:srcRect/>
          <a:stretch>
            <a:fillRect/>
          </a:stretch>
        </p:blipFill>
        <p:spPr bwMode="auto">
          <a:xfrm>
            <a:off x="5951539" y="3716339"/>
            <a:ext cx="2619375" cy="1743075"/>
          </a:xfrm>
          <a:prstGeom prst="rect">
            <a:avLst/>
          </a:prstGeom>
          <a:noFill/>
          <a:ln w="9525">
            <a:noFill/>
            <a:miter lim="800000"/>
            <a:headEnd/>
            <a:tailEnd/>
          </a:ln>
        </p:spPr>
      </p:pic>
      <p:sp>
        <p:nvSpPr>
          <p:cNvPr id="3" name="Rectángulo 2"/>
          <p:cNvSpPr/>
          <p:nvPr/>
        </p:nvSpPr>
        <p:spPr>
          <a:xfrm>
            <a:off x="1668087" y="2078219"/>
            <a:ext cx="6096000" cy="3000821"/>
          </a:xfrm>
          <a:prstGeom prst="rect">
            <a:avLst/>
          </a:prstGeom>
        </p:spPr>
        <p:txBody>
          <a:bodyPr>
            <a:spAutoFit/>
          </a:bodyPr>
          <a:lstStyle/>
          <a:p>
            <a:pPr>
              <a:spcBef>
                <a:spcPct val="0"/>
              </a:spcBef>
              <a:buFontTx/>
              <a:buChar char="•"/>
            </a:pPr>
            <a:r>
              <a:rPr lang="es-CR" altLang="es-CR" dirty="0">
                <a:solidFill>
                  <a:srgbClr val="1C1C1C"/>
                </a:solidFill>
                <a:latin typeface="Calibri" pitchFamily="34" charset="0"/>
              </a:rPr>
              <a:t>Confección de la </a:t>
            </a:r>
            <a:r>
              <a:rPr lang="es-CR" altLang="es-CR" b="1" dirty="0">
                <a:solidFill>
                  <a:srgbClr val="FF9900"/>
                </a:solidFill>
                <a:latin typeface="Calibri" pitchFamily="34" charset="0"/>
              </a:rPr>
              <a:t>declaración</a:t>
            </a:r>
          </a:p>
          <a:p>
            <a:pPr>
              <a:spcBef>
                <a:spcPct val="0"/>
              </a:spcBef>
            </a:pPr>
            <a:endParaRPr lang="es-CR" altLang="es-CR" b="1" dirty="0">
              <a:solidFill>
                <a:srgbClr val="FF9900"/>
              </a:solidFill>
              <a:latin typeface="Calibri" pitchFamily="34" charset="0"/>
            </a:endParaRPr>
          </a:p>
          <a:p>
            <a:pPr>
              <a:spcBef>
                <a:spcPct val="0"/>
              </a:spcBef>
              <a:buFontTx/>
              <a:buChar char="•"/>
            </a:pPr>
            <a:r>
              <a:rPr lang="es-CR" altLang="es-CR" b="1" dirty="0">
                <a:solidFill>
                  <a:srgbClr val="1C1C1C"/>
                </a:solidFill>
                <a:latin typeface="Calibri" pitchFamily="34" charset="0"/>
              </a:rPr>
              <a:t>  </a:t>
            </a:r>
            <a:r>
              <a:rPr lang="es-CR" altLang="es-CR" b="1" dirty="0">
                <a:solidFill>
                  <a:srgbClr val="FF9900"/>
                </a:solidFill>
                <a:latin typeface="Calibri" pitchFamily="34" charset="0"/>
              </a:rPr>
              <a:t>Documentación</a:t>
            </a:r>
            <a:r>
              <a:rPr lang="es-CR" altLang="es-CR" dirty="0">
                <a:solidFill>
                  <a:srgbClr val="1C1C1C"/>
                </a:solidFill>
                <a:latin typeface="Calibri" pitchFamily="34" charset="0"/>
              </a:rPr>
              <a:t> obligatoria </a:t>
            </a:r>
          </a:p>
          <a:p>
            <a:pPr>
              <a:spcBef>
                <a:spcPct val="0"/>
              </a:spcBef>
            </a:pPr>
            <a:endParaRPr lang="es-CR" altLang="es-CR" dirty="0">
              <a:solidFill>
                <a:srgbClr val="1C1C1C"/>
              </a:solidFill>
              <a:latin typeface="Calibri" pitchFamily="34" charset="0"/>
            </a:endParaRPr>
          </a:p>
          <a:p>
            <a:pPr>
              <a:spcBef>
                <a:spcPct val="0"/>
              </a:spcBef>
              <a:buFontTx/>
              <a:buChar char="•"/>
            </a:pPr>
            <a:r>
              <a:rPr lang="es-CR" altLang="es-CR" b="1" dirty="0">
                <a:solidFill>
                  <a:srgbClr val="1C1C1C"/>
                </a:solidFill>
                <a:latin typeface="Calibri" pitchFamily="34" charset="0"/>
              </a:rPr>
              <a:t>  </a:t>
            </a:r>
            <a:r>
              <a:rPr lang="es-CR" altLang="es-CR" b="1" dirty="0">
                <a:solidFill>
                  <a:srgbClr val="FF9900"/>
                </a:solidFill>
                <a:latin typeface="Calibri" pitchFamily="34" charset="0"/>
              </a:rPr>
              <a:t>Transmisión</a:t>
            </a:r>
            <a:r>
              <a:rPr lang="es-CR" altLang="es-CR" dirty="0">
                <a:solidFill>
                  <a:srgbClr val="1C1C1C"/>
                </a:solidFill>
                <a:latin typeface="Calibri" pitchFamily="34" charset="0"/>
              </a:rPr>
              <a:t> y aceptación</a:t>
            </a:r>
          </a:p>
          <a:p>
            <a:pPr>
              <a:spcBef>
                <a:spcPct val="0"/>
              </a:spcBef>
            </a:pPr>
            <a:endParaRPr lang="es-CR" altLang="es-CR" dirty="0">
              <a:solidFill>
                <a:srgbClr val="1C1C1C"/>
              </a:solidFill>
              <a:latin typeface="Calibri" pitchFamily="34" charset="0"/>
            </a:endParaRPr>
          </a:p>
          <a:p>
            <a:pPr>
              <a:spcBef>
                <a:spcPct val="0"/>
              </a:spcBef>
              <a:buFontTx/>
              <a:buChar char="•"/>
            </a:pPr>
            <a:r>
              <a:rPr lang="es-CR" altLang="es-CR" dirty="0">
                <a:solidFill>
                  <a:srgbClr val="FF9900"/>
                </a:solidFill>
                <a:latin typeface="Calibri" pitchFamily="34" charset="0"/>
              </a:rPr>
              <a:t>  </a:t>
            </a:r>
            <a:r>
              <a:rPr lang="es-CR" altLang="es-CR" b="1" dirty="0">
                <a:solidFill>
                  <a:srgbClr val="FF9900"/>
                </a:solidFill>
                <a:latin typeface="Calibri" pitchFamily="34" charset="0"/>
              </a:rPr>
              <a:t>Verificación</a:t>
            </a:r>
            <a:r>
              <a:rPr lang="es-CR" altLang="es-CR" dirty="0">
                <a:solidFill>
                  <a:srgbClr val="1C1C1C"/>
                </a:solidFill>
                <a:latin typeface="Calibri" pitchFamily="34" charset="0"/>
              </a:rPr>
              <a:t> inmediata de la declaración</a:t>
            </a:r>
          </a:p>
          <a:p>
            <a:pPr>
              <a:spcBef>
                <a:spcPct val="0"/>
              </a:spcBef>
            </a:pPr>
            <a:endParaRPr lang="es-CR" altLang="es-CR" dirty="0">
              <a:solidFill>
                <a:srgbClr val="1C1C1C"/>
              </a:solidFill>
              <a:latin typeface="Calibri" pitchFamily="34" charset="0"/>
            </a:endParaRPr>
          </a:p>
          <a:p>
            <a:pPr>
              <a:spcBef>
                <a:spcPct val="0"/>
              </a:spcBef>
              <a:buFontTx/>
              <a:buChar char="•"/>
            </a:pPr>
            <a:r>
              <a:rPr lang="es-CR" altLang="es-CR" dirty="0">
                <a:solidFill>
                  <a:srgbClr val="1C1C1C"/>
                </a:solidFill>
                <a:latin typeface="Calibri" pitchFamily="34" charset="0"/>
              </a:rPr>
              <a:t>  </a:t>
            </a:r>
            <a:r>
              <a:rPr lang="es-CR" altLang="es-CR" b="1" dirty="0">
                <a:solidFill>
                  <a:srgbClr val="FF9900"/>
                </a:solidFill>
                <a:latin typeface="Calibri" pitchFamily="34" charset="0"/>
              </a:rPr>
              <a:t>Levante</a:t>
            </a:r>
            <a:r>
              <a:rPr lang="es-CR" altLang="es-CR" dirty="0">
                <a:solidFill>
                  <a:srgbClr val="1C1C1C"/>
                </a:solidFill>
                <a:latin typeface="Calibri" pitchFamily="34" charset="0"/>
              </a:rPr>
              <a:t> de las mercancías</a:t>
            </a:r>
          </a:p>
          <a:p>
            <a:pPr>
              <a:lnSpc>
                <a:spcPct val="100000"/>
              </a:lnSpc>
              <a:spcBef>
                <a:spcPct val="50000"/>
              </a:spcBef>
            </a:pPr>
            <a:endParaRPr lang="es-CR" altLang="es-CR" b="1" dirty="0">
              <a:latin typeface="Calibri" pitchFamily="34" charset="0"/>
            </a:endParaRPr>
          </a:p>
        </p:txBody>
      </p:sp>
    </p:spTree>
    <p:extLst>
      <p:ext uri="{BB962C8B-B14F-4D97-AF65-F5344CB8AC3E}">
        <p14:creationId xmlns:p14="http://schemas.microsoft.com/office/powerpoint/2010/main" val="1954004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8"/>
            <a:ext cx="10515600" cy="1325563"/>
          </a:xfrm>
        </p:spPr>
        <p:txBody>
          <a:bodyPr>
            <a:normAutofit/>
          </a:bodyPr>
          <a:lstStyle/>
          <a:p>
            <a:pPr algn="ctr">
              <a:lnSpc>
                <a:spcPct val="100000"/>
              </a:lnSpc>
              <a:defRPr/>
            </a:pPr>
            <a:r>
              <a:rPr kumimoji="1" lang="es-CR" sz="4000" dirty="0">
                <a:solidFill>
                  <a:srgbClr val="FF0000"/>
                </a:solidFill>
                <a:effectLst>
                  <a:outerShdw blurRad="38100" dist="38100" dir="2700000" algn="tl">
                    <a:srgbClr val="C0C0C0"/>
                  </a:outerShdw>
                </a:effectLst>
                <a:latin typeface="Cambria" pitchFamily="18" charset="0"/>
              </a:rPr>
              <a:t>Documentación Mínima para la Importación de Mercancías</a:t>
            </a:r>
            <a:endParaRPr kumimoji="1" lang="en-US" sz="4000" dirty="0">
              <a:solidFill>
                <a:srgbClr val="FF0000"/>
              </a:solidFill>
              <a:effectLst>
                <a:outerShdw blurRad="38100" dist="38100" dir="2700000" algn="tl">
                  <a:srgbClr val="C0C0C0"/>
                </a:outerShdw>
              </a:effectLst>
              <a:latin typeface="Cambria" pitchFamily="18" charset="0"/>
            </a:endParaRPr>
          </a:p>
        </p:txBody>
      </p:sp>
      <p:grpSp>
        <p:nvGrpSpPr>
          <p:cNvPr id="8" name="Group 7"/>
          <p:cNvGrpSpPr>
            <a:grpSpLocks/>
          </p:cNvGrpSpPr>
          <p:nvPr/>
        </p:nvGrpSpPr>
        <p:grpSpPr bwMode="auto">
          <a:xfrm>
            <a:off x="3863975" y="1916114"/>
            <a:ext cx="3405188" cy="4103687"/>
            <a:chOff x="1837" y="1208"/>
            <a:chExt cx="2145" cy="2585"/>
          </a:xfrm>
        </p:grpSpPr>
        <p:pic>
          <p:nvPicPr>
            <p:cNvPr id="9" name="10 Marcador de contenido" descr="auditoria1.jpg"/>
            <p:cNvPicPr>
              <a:picLocks noChangeAspect="1"/>
            </p:cNvPicPr>
            <p:nvPr/>
          </p:nvPicPr>
          <p:blipFill>
            <a:blip r:embed="rId2" cstate="print"/>
            <a:srcRect/>
            <a:stretch>
              <a:fillRect/>
            </a:stretch>
          </p:blipFill>
          <p:spPr bwMode="auto">
            <a:xfrm>
              <a:off x="2518" y="1208"/>
              <a:ext cx="1464" cy="2004"/>
            </a:xfrm>
            <a:prstGeom prst="rect">
              <a:avLst/>
            </a:prstGeom>
            <a:noFill/>
            <a:ln w="9525">
              <a:noFill/>
              <a:miter lim="800000"/>
              <a:headEnd/>
              <a:tailEnd/>
            </a:ln>
          </p:spPr>
        </p:pic>
        <p:pic>
          <p:nvPicPr>
            <p:cNvPr id="10" name="7 Imagen" descr="documentos.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1837" y="2160"/>
              <a:ext cx="1511" cy="1633"/>
            </a:xfrm>
            <a:prstGeom prst="rect">
              <a:avLst/>
            </a:prstGeom>
            <a:noFill/>
            <a:ln w="9525">
              <a:noFill/>
              <a:miter lim="800000"/>
              <a:headEnd/>
              <a:tailEnd/>
            </a:ln>
          </p:spPr>
        </p:pic>
      </p:grpSp>
    </p:spTree>
    <p:extLst>
      <p:ext uri="{BB962C8B-B14F-4D97-AF65-F5344CB8AC3E}">
        <p14:creationId xmlns:p14="http://schemas.microsoft.com/office/powerpoint/2010/main" val="3928354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780011" y="166628"/>
            <a:ext cx="10515600" cy="1325563"/>
          </a:xfrm>
        </p:spPr>
        <p:txBody>
          <a:bodyPr>
            <a:normAutofit/>
          </a:bodyPr>
          <a:lstStyle/>
          <a:p>
            <a:pPr algn="ctr" eaLnBrk="0" hangingPunct="0">
              <a:lnSpc>
                <a:spcPct val="100000"/>
              </a:lnSpc>
              <a:defRPr/>
            </a:pPr>
            <a:br>
              <a:rPr kumimoji="1" lang="es-CR" sz="3600" dirty="0">
                <a:solidFill>
                  <a:srgbClr val="FF0000"/>
                </a:solidFill>
                <a:effectLst>
                  <a:outerShdw blurRad="38100" dist="38100" dir="2700000" algn="tl">
                    <a:srgbClr val="C0C0C0"/>
                  </a:outerShdw>
                </a:effectLst>
                <a:latin typeface="Cambria" pitchFamily="18" charset="0"/>
              </a:rPr>
            </a:br>
            <a:r>
              <a:rPr kumimoji="1" lang="es-CR" sz="3600" dirty="0">
                <a:solidFill>
                  <a:srgbClr val="FF0000"/>
                </a:solidFill>
                <a:effectLst>
                  <a:outerShdw blurRad="38100" dist="38100" dir="2700000" algn="tl">
                    <a:srgbClr val="C0C0C0"/>
                  </a:outerShdw>
                </a:effectLst>
                <a:latin typeface="Cambria" pitchFamily="18" charset="0"/>
              </a:rPr>
              <a:t>(B/L, Guía aérea /Carta de porte)</a:t>
            </a:r>
            <a:endParaRPr kumimoji="1" lang="es-ES" sz="3600" dirty="0">
              <a:solidFill>
                <a:srgbClr val="FF0000"/>
              </a:solidFill>
              <a:effectLst>
                <a:outerShdw blurRad="38100" dist="38100" dir="2700000" algn="tl">
                  <a:srgbClr val="C0C0C0"/>
                </a:outerShdw>
              </a:effectLst>
              <a:latin typeface="Cambria" pitchFamily="18" charset="0"/>
            </a:endParaRPr>
          </a:p>
        </p:txBody>
      </p:sp>
      <p:sp>
        <p:nvSpPr>
          <p:cNvPr id="3" name="Rectángulo 2"/>
          <p:cNvSpPr/>
          <p:nvPr/>
        </p:nvSpPr>
        <p:spPr>
          <a:xfrm>
            <a:off x="1346661" y="2274838"/>
            <a:ext cx="9526385" cy="2677656"/>
          </a:xfrm>
          <a:prstGeom prst="rect">
            <a:avLst/>
          </a:prstGeom>
        </p:spPr>
        <p:txBody>
          <a:bodyPr wrap="square">
            <a:spAutoFit/>
          </a:bodyPr>
          <a:lstStyle/>
          <a:p>
            <a:pPr algn="just"/>
            <a:r>
              <a:rPr lang="es-ES" altLang="es-CR" sz="2400" dirty="0">
                <a:latin typeface="Calibri" pitchFamily="34" charset="0"/>
              </a:rPr>
              <a:t>Art. 266 (LGA).-: Definiciones:</a:t>
            </a:r>
          </a:p>
          <a:p>
            <a:pPr algn="just"/>
            <a:endParaRPr lang="es-ES" altLang="es-CR" sz="2400" dirty="0">
              <a:latin typeface="Calibri" pitchFamily="34" charset="0"/>
            </a:endParaRPr>
          </a:p>
          <a:p>
            <a:pPr algn="just">
              <a:buFontTx/>
              <a:buNone/>
            </a:pPr>
            <a:r>
              <a:rPr lang="es-ES" altLang="es-CR" sz="2400" i="1" dirty="0">
                <a:latin typeface="Calibri" pitchFamily="34" charset="0"/>
              </a:rPr>
              <a:t>“Título representativo de mercancías, que contiene el </a:t>
            </a:r>
            <a:r>
              <a:rPr lang="es-ES" altLang="es-CR" sz="2400" b="1" i="1" dirty="0">
                <a:solidFill>
                  <a:srgbClr val="FF0000"/>
                </a:solidFill>
                <a:latin typeface="Calibri" pitchFamily="34" charset="0"/>
              </a:rPr>
              <a:t>contrato celebrado entre el remitente y el transportista para transportarlas al territorio nacional </a:t>
            </a:r>
            <a:r>
              <a:rPr lang="es-ES" altLang="es-CR" sz="2400" i="1" dirty="0">
                <a:latin typeface="Calibri" pitchFamily="34" charset="0"/>
              </a:rPr>
              <a:t>y designa al consignatario de ellas. Para los efectos del régimen jurídico aduanero equivale a los términos Bill of </a:t>
            </a:r>
            <a:r>
              <a:rPr lang="es-ES" altLang="es-CR" sz="2400" i="1" dirty="0" err="1">
                <a:latin typeface="Calibri" pitchFamily="34" charset="0"/>
              </a:rPr>
              <a:t>Landind</a:t>
            </a:r>
            <a:r>
              <a:rPr lang="es-ES" altLang="es-CR" sz="2400" i="1" dirty="0">
                <a:latin typeface="Calibri" pitchFamily="34" charset="0"/>
              </a:rPr>
              <a:t> (B/L), guía aérea o carta de porte”.</a:t>
            </a:r>
            <a:endParaRPr lang="es-ES" altLang="es-CR" sz="2400" dirty="0">
              <a:latin typeface="Calibri" pitchFamily="34" charset="0"/>
            </a:endParaRPr>
          </a:p>
        </p:txBody>
      </p:sp>
    </p:spTree>
    <p:extLst>
      <p:ext uri="{BB962C8B-B14F-4D97-AF65-F5344CB8AC3E}">
        <p14:creationId xmlns:p14="http://schemas.microsoft.com/office/powerpoint/2010/main" val="223858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2D2302-D990-3E47-B176-779D5C4D31ED}"/>
              </a:ext>
            </a:extLst>
          </p:cNvPr>
          <p:cNvSpPr>
            <a:spLocks noGrp="1"/>
          </p:cNvSpPr>
          <p:nvPr>
            <p:ph type="title"/>
          </p:nvPr>
        </p:nvSpPr>
        <p:spPr/>
        <p:txBody>
          <a:bodyPr/>
          <a:lstStyle/>
          <a:p>
            <a:r>
              <a:rPr lang="es-CR" dirty="0"/>
              <a:t>Conocimiento de Embarque</a:t>
            </a:r>
          </a:p>
        </p:txBody>
      </p:sp>
      <p:sp>
        <p:nvSpPr>
          <p:cNvPr id="3" name="Marcador de contenido 2">
            <a:extLst>
              <a:ext uri="{FF2B5EF4-FFF2-40B4-BE49-F238E27FC236}">
                <a16:creationId xmlns:a16="http://schemas.microsoft.com/office/drawing/2014/main" id="{A58C75AB-C3B7-D142-BD16-263E9751C86D}"/>
              </a:ext>
            </a:extLst>
          </p:cNvPr>
          <p:cNvSpPr>
            <a:spLocks noGrp="1"/>
          </p:cNvSpPr>
          <p:nvPr>
            <p:ph sz="half" idx="1"/>
          </p:nvPr>
        </p:nvSpPr>
        <p:spPr/>
        <p:txBody>
          <a:bodyPr>
            <a:normAutofit fontScale="70000" lnSpcReduction="20000"/>
          </a:bodyPr>
          <a:lstStyle/>
          <a:p>
            <a:pPr marL="0" indent="0" algn="just">
              <a:buNone/>
            </a:pPr>
            <a:r>
              <a:rPr lang="es-CR" dirty="0"/>
              <a:t>Un </a:t>
            </a:r>
            <a:r>
              <a:rPr lang="es-CR" b="1" dirty="0"/>
              <a:t>conocimiento de embarque </a:t>
            </a:r>
            <a:r>
              <a:rPr lang="es-CR" dirty="0"/>
              <a:t>o </a:t>
            </a:r>
            <a:r>
              <a:rPr lang="es-CR" b="1" dirty="0"/>
              <a:t>B/L</a:t>
            </a:r>
            <a:r>
              <a:rPr lang="es-CR" dirty="0"/>
              <a:t> (por sus iniciales en </a:t>
            </a:r>
            <a:r>
              <a:rPr lang="es-CR" dirty="0">
                <a:hlinkClick r:id="rId2" tooltip="Idioma inglés"/>
              </a:rPr>
              <a:t>inglés</a:t>
            </a:r>
            <a:r>
              <a:rPr lang="es-CR" dirty="0"/>
              <a:t>, </a:t>
            </a:r>
            <a:r>
              <a:rPr lang="es-CR" i="1" dirty="0"/>
              <a:t>Bill of Lading</a:t>
            </a:r>
            <a:r>
              <a:rPr lang="es-CR" dirty="0"/>
              <a:t>) es un documento propio del </a:t>
            </a:r>
            <a:r>
              <a:rPr lang="es-CR" dirty="0">
                <a:hlinkClick r:id="rId3" tooltip="Transporte marítimo"/>
              </a:rPr>
              <a:t>transporte marítimo</a:t>
            </a:r>
            <a:r>
              <a:rPr lang="es-CR" dirty="0"/>
              <a:t> que se utiliza en el marco de un </a:t>
            </a:r>
            <a:r>
              <a:rPr lang="es-CR" dirty="0">
                <a:hlinkClick r:id="rId4" tooltip="Contrato de transporte"/>
              </a:rPr>
              <a:t>contrato de transporte</a:t>
            </a:r>
            <a:r>
              <a:rPr lang="es-CR" dirty="0"/>
              <a:t> de las mercancías en un </a:t>
            </a:r>
            <a:r>
              <a:rPr lang="es-CR" dirty="0">
                <a:hlinkClick r:id="rId5" tooltip="Buque"/>
              </a:rPr>
              <a:t>buque</a:t>
            </a:r>
            <a:r>
              <a:rPr lang="es-CR" dirty="0"/>
              <a:t> en línea regular. La finalidad de este documento es establecer las reglas de la relación contractual entre el cargador, el consignatario (o destinatario) y el transportista, dando confianza a cada parte respecto al comportamiento de las otras.</a:t>
            </a:r>
            <a:endParaRPr lang="es-CR" b="1" dirty="0"/>
          </a:p>
          <a:p>
            <a:pPr marL="0" indent="0" algn="just">
              <a:buNone/>
            </a:pPr>
            <a:endParaRPr lang="es-CR" dirty="0"/>
          </a:p>
          <a:p>
            <a:pPr marL="0" indent="0" algn="just">
              <a:buNone/>
            </a:pPr>
            <a:r>
              <a:rPr lang="es-CR" dirty="0"/>
              <a:t>En el conocimiento de embarque deben aparecer el nombre, número de viaje del buque, puertos de carga y descarga, nombre del remitente y del consignatario, descripción detallada de las mercancías, la cantidad o el peso, el número de bultos y su estado aparente.</a:t>
            </a:r>
          </a:p>
          <a:p>
            <a:pPr marL="0" indent="0" algn="just">
              <a:buNone/>
            </a:pPr>
            <a:endParaRPr lang="es-CR" dirty="0"/>
          </a:p>
          <a:p>
            <a:pPr marL="0" indent="0" algn="just">
              <a:buNone/>
            </a:pPr>
            <a:r>
              <a:rPr lang="es-CR" dirty="0"/>
              <a:t>Este documento que expide el transportador </a:t>
            </a:r>
            <a:r>
              <a:rPr lang="es-CR" dirty="0">
                <a:hlinkClick r:id="rId6" tooltip="Mar"/>
              </a:rPr>
              <a:t>marítimo</a:t>
            </a:r>
            <a:r>
              <a:rPr lang="es-CR" dirty="0"/>
              <a:t> —generalmente, una </a:t>
            </a:r>
            <a:r>
              <a:rPr lang="es-CR" dirty="0">
                <a:hlinkClick r:id="rId7" tooltip="Naviero"/>
              </a:rPr>
              <a:t>compañía naviera</a:t>
            </a:r>
            <a:r>
              <a:rPr lang="es-CR" dirty="0"/>
              <a:t> sirve:</a:t>
            </a:r>
          </a:p>
          <a:p>
            <a:pPr algn="just"/>
            <a:r>
              <a:rPr lang="es-CR" dirty="0"/>
              <a:t>como certificación de que ha tomado a su cargo la mercancía para entregarla, contra la presentación del mismo en el punto de destino, a quien figure como consignatario de ésta.</a:t>
            </a:r>
          </a:p>
          <a:p>
            <a:pPr algn="just"/>
            <a:r>
              <a:rPr lang="es-CR" dirty="0"/>
              <a:t>como constancia del </a:t>
            </a:r>
            <a:r>
              <a:rPr lang="es-CR" dirty="0">
                <a:hlinkClick r:id="rId8" tooltip="Flete marítimo"/>
              </a:rPr>
              <a:t>flete</a:t>
            </a:r>
            <a:r>
              <a:rPr lang="es-CR" dirty="0"/>
              <a:t> convenido</a:t>
            </a:r>
          </a:p>
        </p:txBody>
      </p:sp>
    </p:spTree>
    <p:extLst>
      <p:ext uri="{BB962C8B-B14F-4D97-AF65-F5344CB8AC3E}">
        <p14:creationId xmlns:p14="http://schemas.microsoft.com/office/powerpoint/2010/main" val="1642707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43FD60-CF45-F44C-AF85-1707019FECF5}"/>
              </a:ext>
            </a:extLst>
          </p:cNvPr>
          <p:cNvSpPr>
            <a:spLocks noGrp="1"/>
          </p:cNvSpPr>
          <p:nvPr>
            <p:ph type="title"/>
          </p:nvPr>
        </p:nvSpPr>
        <p:spPr/>
        <p:txBody>
          <a:bodyPr/>
          <a:lstStyle/>
          <a:p>
            <a:r>
              <a:rPr lang="es-CR" dirty="0"/>
              <a:t>Carta de Porte</a:t>
            </a:r>
          </a:p>
        </p:txBody>
      </p:sp>
      <p:sp>
        <p:nvSpPr>
          <p:cNvPr id="3" name="Marcador de contenido 2">
            <a:extLst>
              <a:ext uri="{FF2B5EF4-FFF2-40B4-BE49-F238E27FC236}">
                <a16:creationId xmlns:a16="http://schemas.microsoft.com/office/drawing/2014/main" id="{06918325-BFC3-6844-A521-FE1A9E51C80A}"/>
              </a:ext>
            </a:extLst>
          </p:cNvPr>
          <p:cNvSpPr>
            <a:spLocks noGrp="1"/>
          </p:cNvSpPr>
          <p:nvPr>
            <p:ph sz="half" idx="1"/>
          </p:nvPr>
        </p:nvSpPr>
        <p:spPr/>
        <p:txBody>
          <a:bodyPr>
            <a:normAutofit fontScale="70000" lnSpcReduction="20000"/>
          </a:bodyPr>
          <a:lstStyle/>
          <a:p>
            <a:pPr algn="just"/>
            <a:r>
              <a:rPr lang="es-CR" dirty="0"/>
              <a:t>El </a:t>
            </a:r>
            <a:r>
              <a:rPr lang="es-CR" b="1" dirty="0"/>
              <a:t>contrato de transporte</a:t>
            </a:r>
            <a:r>
              <a:rPr lang="es-CR" dirty="0"/>
              <a:t> es un </a:t>
            </a:r>
            <a:r>
              <a:rPr lang="es-CR" dirty="0">
                <a:hlinkClick r:id="rId2" tooltip="Contrato"/>
              </a:rPr>
              <a:t>contrato</a:t>
            </a:r>
            <a:r>
              <a:rPr lang="es-CR" dirty="0"/>
              <a:t> en virtud del cual una persona (física o jurídica) se obliga a trasladar de un lugar a otro, por tierra, o aire, </a:t>
            </a:r>
            <a:r>
              <a:rPr lang="es-CR" dirty="0">
                <a:hlinkClick r:id="rId3" tooltip="Pasajero"/>
              </a:rPr>
              <a:t>pasajeros</a:t>
            </a:r>
            <a:r>
              <a:rPr lang="es-CR" dirty="0"/>
              <a:t> o </a:t>
            </a:r>
            <a:r>
              <a:rPr lang="es-CR" dirty="0">
                <a:hlinkClick r:id="rId4" tooltip="Mercancía"/>
              </a:rPr>
              <a:t>mercaderías</a:t>
            </a:r>
            <a:r>
              <a:rPr lang="es-CR" dirty="0"/>
              <a:t> ajenas, y a entregar estas a la persona a quien vayan dirigidas, a cambio de una contraprestación económica.</a:t>
            </a:r>
          </a:p>
          <a:p>
            <a:pPr algn="just"/>
            <a:r>
              <a:rPr lang="es-CR" dirty="0"/>
              <a:t>Las partes pueden exigirse mutuamente la carta de porte.</a:t>
            </a:r>
          </a:p>
          <a:p>
            <a:pPr algn="just"/>
            <a:r>
              <a:rPr lang="es-CR" dirty="0"/>
              <a:t>Un contrato de transporte regula:</a:t>
            </a:r>
          </a:p>
          <a:p>
            <a:pPr algn="just"/>
            <a:r>
              <a:rPr lang="es-CR" dirty="0"/>
              <a:t>La responsabilidad del transportista.</a:t>
            </a:r>
          </a:p>
          <a:p>
            <a:pPr algn="just"/>
            <a:r>
              <a:rPr lang="es-CR" dirty="0"/>
              <a:t>Los plazos para reclamar daños, tanto aparentes como ocultos.</a:t>
            </a:r>
          </a:p>
          <a:p>
            <a:pPr algn="just"/>
            <a:r>
              <a:rPr lang="es-CR" dirty="0"/>
              <a:t>Los plazos de prescripción de las reclamaciones.</a:t>
            </a:r>
          </a:p>
          <a:p>
            <a:pPr algn="just"/>
            <a:r>
              <a:rPr lang="es-CR" dirty="0"/>
              <a:t>Las indemnizaciones.</a:t>
            </a:r>
          </a:p>
          <a:p>
            <a:pPr marL="0" indent="0" algn="just">
              <a:buNone/>
            </a:pPr>
            <a:r>
              <a:rPr lang="es-CR" dirty="0"/>
              <a:t>Una carta de porte debe contener, como mínimo: nombre y domicilio de las partes y demás sujetos intervinientes, descripción de las mercancías a transportar y de su estado, ruta convenida, plazo y lugar de entrega, firmas y fecha. Tiene dos funciones importantes: es el elemento probatorio del contrato de transporte y representa el título de propiedad de la mercadería.</a:t>
            </a:r>
          </a:p>
          <a:p>
            <a:endParaRPr lang="es-CR" dirty="0"/>
          </a:p>
        </p:txBody>
      </p:sp>
    </p:spTree>
    <p:extLst>
      <p:ext uri="{BB962C8B-B14F-4D97-AF65-F5344CB8AC3E}">
        <p14:creationId xmlns:p14="http://schemas.microsoft.com/office/powerpoint/2010/main" val="1994129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551118-26CC-E74B-AA6D-3BE4CACEF6EB}"/>
              </a:ext>
            </a:extLst>
          </p:cNvPr>
          <p:cNvSpPr>
            <a:spLocks noGrp="1"/>
          </p:cNvSpPr>
          <p:nvPr>
            <p:ph type="title"/>
          </p:nvPr>
        </p:nvSpPr>
        <p:spPr/>
        <p:txBody>
          <a:bodyPr/>
          <a:lstStyle/>
          <a:p>
            <a:r>
              <a:rPr lang="es-CR" dirty="0"/>
              <a:t>Guía Aerea</a:t>
            </a:r>
          </a:p>
        </p:txBody>
      </p:sp>
      <p:sp>
        <p:nvSpPr>
          <p:cNvPr id="3" name="Marcador de contenido 2">
            <a:extLst>
              <a:ext uri="{FF2B5EF4-FFF2-40B4-BE49-F238E27FC236}">
                <a16:creationId xmlns:a16="http://schemas.microsoft.com/office/drawing/2014/main" id="{95DEA134-8E4B-4F4C-91B5-B0AED0B32301}"/>
              </a:ext>
            </a:extLst>
          </p:cNvPr>
          <p:cNvSpPr>
            <a:spLocks noGrp="1"/>
          </p:cNvSpPr>
          <p:nvPr>
            <p:ph sz="half" idx="1"/>
          </p:nvPr>
        </p:nvSpPr>
        <p:spPr/>
        <p:txBody>
          <a:bodyPr>
            <a:normAutofit fontScale="92500"/>
          </a:bodyPr>
          <a:lstStyle/>
          <a:p>
            <a:pPr algn="just"/>
            <a:r>
              <a:rPr lang="es-CR" dirty="0"/>
              <a:t>Una </a:t>
            </a:r>
            <a:r>
              <a:rPr lang="es-CR" b="1" dirty="0"/>
              <a:t>guía de embarque</a:t>
            </a:r>
            <a:r>
              <a:rPr lang="es-CR" dirty="0"/>
              <a:t> es un documento emitido por un </a:t>
            </a:r>
            <a:r>
              <a:rPr lang="es-CR" dirty="0">
                <a:hlinkClick r:id="rId2" tooltip="Transportista"/>
              </a:rPr>
              <a:t>transportista</a:t>
            </a:r>
            <a:r>
              <a:rPr lang="es-CR" dirty="0"/>
              <a:t> que contiene los detalles y las instrucciones que relacionan al </a:t>
            </a:r>
            <a:r>
              <a:rPr lang="es-CR" dirty="0">
                <a:hlinkClick r:id="rId3" tooltip="Flete"/>
              </a:rPr>
              <a:t>flete</a:t>
            </a:r>
            <a:r>
              <a:rPr lang="es-CR" dirty="0"/>
              <a:t> de un envío de </a:t>
            </a:r>
            <a:r>
              <a:rPr lang="es-CR" dirty="0">
                <a:hlinkClick r:id="rId4" tooltip="Bien económico"/>
              </a:rPr>
              <a:t>bienes</a:t>
            </a:r>
            <a:r>
              <a:rPr lang="es-CR" dirty="0"/>
              <a:t>. Típicamente muestra los nombres del consignador y consignatario, el punto de origen del envío, su destino, y ruta. </a:t>
            </a:r>
          </a:p>
          <a:p>
            <a:pPr algn="just"/>
            <a:r>
              <a:rPr lang="es-CR" dirty="0"/>
              <a:t>La mayoría de compañías de tranporte de carga y acarreo utilizan una guía de embarque propia. Estos típicamente contienen las "condiciones de contrato de acarreo" en la parte posterior del formulario. </a:t>
            </a:r>
          </a:p>
          <a:p>
            <a:pPr algn="just"/>
            <a:r>
              <a:rPr lang="es-CR" dirty="0"/>
              <a:t>Estos términos describen los límites de cobertura de responsabilidad y otros términos y condiciones como aeropuerto de destino, número de vuelo, y tiempo.</a:t>
            </a:r>
          </a:p>
        </p:txBody>
      </p:sp>
    </p:spTree>
    <p:extLst>
      <p:ext uri="{BB962C8B-B14F-4D97-AF65-F5344CB8AC3E}">
        <p14:creationId xmlns:p14="http://schemas.microsoft.com/office/powerpoint/2010/main" val="2820765069"/>
      </p:ext>
    </p:extLst>
  </p:cSld>
  <p:clrMapOvr>
    <a:masterClrMapping/>
  </p:clrMapOvr>
</p:sld>
</file>

<file path=ppt/theme/theme1.xml><?xml version="1.0" encoding="utf-8"?>
<a:theme xmlns:a="http://schemas.openxmlformats.org/drawingml/2006/main" name="Principal Verde">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131FF56C-BAF6-C942-A89A-7E300801CF1D}"/>
    </a:ext>
  </a:extLst>
</a:theme>
</file>

<file path=ppt/theme/theme2.xml><?xml version="1.0" encoding="utf-8"?>
<a:theme xmlns:a="http://schemas.openxmlformats.org/drawingml/2006/main" name="Principal Azul">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21E463-9042-E049-8462-9D56BF9D53BA}"/>
    </a:ext>
  </a:extLst>
</a:theme>
</file>

<file path=ppt/theme/theme3.xml><?xml version="1.0" encoding="utf-8"?>
<a:theme xmlns:a="http://schemas.openxmlformats.org/drawingml/2006/main" name="Sección Anaranaj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7F3C2A67-4D81-434B-8437-434C5A7CA9A5}"/>
    </a:ext>
  </a:extLst>
</a:theme>
</file>

<file path=ppt/theme/theme4.xml><?xml version="1.0" encoding="utf-8"?>
<a:theme xmlns:a="http://schemas.openxmlformats.org/drawingml/2006/main" name="Sección Mor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27935772-539B-0F4E-AD6B-25A4EB94CA29}"/>
    </a:ext>
  </a:extLst>
</a:theme>
</file>

<file path=ppt/theme/theme5.xml><?xml version="1.0" encoding="utf-8"?>
<a:theme xmlns:a="http://schemas.openxmlformats.org/drawingml/2006/main" name="Sección Rojo Viv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B892B2-1885-4C4A-AE08-7D7466B7CFC7}"/>
    </a:ext>
  </a:ext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Principal Verde</Template>
  <TotalTime>1325</TotalTime>
  <Words>1667</Words>
  <Application>Microsoft Macintosh PowerPoint</Application>
  <PresentationFormat>Panorámica</PresentationFormat>
  <Paragraphs>127</Paragraphs>
  <Slides>20</Slides>
  <Notes>0</Notes>
  <HiddenSlides>0</HiddenSlides>
  <MMClips>0</MMClips>
  <ScaleCrop>false</ScaleCrop>
  <HeadingPairs>
    <vt:vector size="6" baseType="variant">
      <vt:variant>
        <vt:lpstr>Fuentes usadas</vt:lpstr>
      </vt:variant>
      <vt:variant>
        <vt:i4>8</vt:i4>
      </vt:variant>
      <vt:variant>
        <vt:lpstr>Tema</vt:lpstr>
      </vt:variant>
      <vt:variant>
        <vt:i4>5</vt:i4>
      </vt:variant>
      <vt:variant>
        <vt:lpstr>Títulos de diapositiva</vt:lpstr>
      </vt:variant>
      <vt:variant>
        <vt:i4>20</vt:i4>
      </vt:variant>
    </vt:vector>
  </HeadingPairs>
  <TitlesOfParts>
    <vt:vector size="33" baseType="lpstr">
      <vt:lpstr>Arial</vt:lpstr>
      <vt:lpstr>Barlow</vt:lpstr>
      <vt:lpstr>Barlow Medium</vt:lpstr>
      <vt:lpstr>Barlow SemiBold</vt:lpstr>
      <vt:lpstr>Calibri</vt:lpstr>
      <vt:lpstr>Cambria</vt:lpstr>
      <vt:lpstr>Times New Roman</vt:lpstr>
      <vt:lpstr>Wingdings</vt:lpstr>
      <vt:lpstr>Principal Verde</vt:lpstr>
      <vt:lpstr>Principal Azul</vt:lpstr>
      <vt:lpstr>Sección Anaranajada</vt:lpstr>
      <vt:lpstr>Sección Morada</vt:lpstr>
      <vt:lpstr>Sección Rojo Vivo</vt:lpstr>
      <vt:lpstr>               PROCEDIMIENTO DE DESPACHO, REGLAS DE ORIGEN, CLASIFICACION ARANCELARIA  IV Sesión</vt:lpstr>
      <vt:lpstr>Presentación de PowerPoint</vt:lpstr>
      <vt:lpstr>Despacho Aduanero de Mercancías</vt:lpstr>
      <vt:lpstr>Despacho Aduanero de Mercancías</vt:lpstr>
      <vt:lpstr>Documentación Mínima para la Importación de Mercancías</vt:lpstr>
      <vt:lpstr> (B/L, Guía aérea /Carta de porte)</vt:lpstr>
      <vt:lpstr>Conocimiento de Embarque</vt:lpstr>
      <vt:lpstr>Carta de Porte</vt:lpstr>
      <vt:lpstr>Guía Aerea</vt:lpstr>
      <vt:lpstr>Factura Comercial</vt:lpstr>
      <vt:lpstr>Declaración del Valor en Aduanas</vt:lpstr>
      <vt:lpstr>Declaración del Valor en Aduanas</vt:lpstr>
      <vt:lpstr>LGA ART. 264. Responsabilidad por los datos de la Declaración del Valor Aduanero de las Mercancías </vt:lpstr>
      <vt:lpstr>Presentación de PowerPoint</vt:lpstr>
      <vt:lpstr>Mercancías en Abandono</vt:lpstr>
      <vt:lpstr>Mercancías en Abandono</vt:lpstr>
      <vt:lpstr>Mercancías en Abandono</vt:lpstr>
      <vt:lpstr>CONSIDERACIONES SOBRE SUBASTAS</vt:lpstr>
      <vt:lpstr>Mercancías en Abandono</vt:lpstr>
      <vt:lpstr>Jorge Muñoz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 de presentaciones</dc:title>
  <dc:creator>Microsoft Office User</dc:creator>
  <cp:lastModifiedBy>Jorge Muñoz</cp:lastModifiedBy>
  <cp:revision>43</cp:revision>
  <cp:lastPrinted>2018-06-20T11:59:15Z</cp:lastPrinted>
  <dcterms:created xsi:type="dcterms:W3CDTF">2018-06-20T21:30:45Z</dcterms:created>
  <dcterms:modified xsi:type="dcterms:W3CDTF">2024-07-02T22:27:18Z</dcterms:modified>
</cp:coreProperties>
</file>