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3"/>
  </p:notesMasterIdLst>
  <p:sldIdLst>
    <p:sldId id="430" r:id="rId3"/>
    <p:sldId id="338" r:id="rId4"/>
    <p:sldId id="342" r:id="rId5"/>
    <p:sldId id="343" r:id="rId6"/>
    <p:sldId id="344" r:id="rId7"/>
    <p:sldId id="345" r:id="rId8"/>
    <p:sldId id="347" r:id="rId9"/>
    <p:sldId id="346" r:id="rId10"/>
    <p:sldId id="348" r:id="rId11"/>
    <p:sldId id="349" r:id="rId12"/>
    <p:sldId id="265" r:id="rId13"/>
    <p:sldId id="414" r:id="rId14"/>
    <p:sldId id="278" r:id="rId15"/>
    <p:sldId id="415" r:id="rId16"/>
    <p:sldId id="351" r:id="rId17"/>
    <p:sldId id="416" r:id="rId18"/>
    <p:sldId id="417" r:id="rId19"/>
    <p:sldId id="418" r:id="rId20"/>
    <p:sldId id="353" r:id="rId21"/>
    <p:sldId id="357" r:id="rId22"/>
    <p:sldId id="359" r:id="rId23"/>
    <p:sldId id="358" r:id="rId24"/>
    <p:sldId id="361" r:id="rId25"/>
    <p:sldId id="362" r:id="rId26"/>
    <p:sldId id="363" r:id="rId27"/>
    <p:sldId id="364" r:id="rId28"/>
    <p:sldId id="365" r:id="rId29"/>
    <p:sldId id="368" r:id="rId30"/>
    <p:sldId id="429" r:id="rId31"/>
    <p:sldId id="367" r:id="rId32"/>
    <p:sldId id="374" r:id="rId33"/>
    <p:sldId id="373" r:id="rId34"/>
    <p:sldId id="419" r:id="rId35"/>
    <p:sldId id="377" r:id="rId36"/>
    <p:sldId id="270" r:id="rId37"/>
    <p:sldId id="314" r:id="rId38"/>
    <p:sldId id="317" r:id="rId39"/>
    <p:sldId id="381" r:id="rId40"/>
    <p:sldId id="382" r:id="rId41"/>
    <p:sldId id="320" r:id="rId4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FF00"/>
    <a:srgbClr val="5DFD9E"/>
    <a:srgbClr val="DA8632"/>
    <a:srgbClr val="3C9F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24" autoAdjust="0"/>
  </p:normalViewPr>
  <p:slideViewPr>
    <p:cSldViewPr>
      <p:cViewPr varScale="1">
        <p:scale>
          <a:sx n="36" d="100"/>
          <a:sy n="36" d="100"/>
        </p:scale>
        <p:origin x="150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5E1F7B-3206-4289-A8C6-BA3A17B2605B}" type="datetimeFigureOut">
              <a:rPr lang="en-US" smtClean="0"/>
              <a:t>4/10/2024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374E47-8CDF-47B5-A73C-BF219C4EEB71}" type="slidenum">
              <a:rPr lang="en-US" smtClean="0"/>
              <a:t>‹Nº›</a:t>
            </a:fld>
            <a:endParaRPr lang="en-US"/>
          </a:p>
        </p:txBody>
      </p:sp>
    </p:spTree>
    <p:extLst>
      <p:ext uri="{BB962C8B-B14F-4D97-AF65-F5344CB8AC3E}">
        <p14:creationId xmlns:p14="http://schemas.microsoft.com/office/powerpoint/2010/main" val="3143471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48374E47-8CDF-47B5-A73C-BF219C4EEB71}" type="slidenum">
              <a:rPr lang="en-US" smtClean="0"/>
              <a:t>37</a:t>
            </a:fld>
            <a:endParaRPr lang="en-US"/>
          </a:p>
        </p:txBody>
      </p:sp>
    </p:spTree>
    <p:extLst>
      <p:ext uri="{BB962C8B-B14F-4D97-AF65-F5344CB8AC3E}">
        <p14:creationId xmlns:p14="http://schemas.microsoft.com/office/powerpoint/2010/main" val="872572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623888" y="1637413"/>
            <a:ext cx="7886700" cy="1457768"/>
          </a:xfrm>
        </p:spPr>
        <p:txBody>
          <a:bodyPr anchor="b"/>
          <a:lstStyle>
            <a:lvl1pPr>
              <a:defRPr sz="45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623888" y="3122170"/>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0065" y="4051497"/>
            <a:ext cx="9185292"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a:stretch>
            <a:fillRect/>
          </a:stretch>
        </p:blipFill>
        <p:spPr>
          <a:xfrm>
            <a:off x="622580" y="92499"/>
            <a:ext cx="2408724" cy="1469607"/>
          </a:xfrm>
          <a:prstGeom prst="rect">
            <a:avLst/>
          </a:prstGeom>
        </p:spPr>
      </p:pic>
    </p:spTree>
    <p:extLst>
      <p:ext uri="{BB962C8B-B14F-4D97-AF65-F5344CB8AC3E}">
        <p14:creationId xmlns:p14="http://schemas.microsoft.com/office/powerpoint/2010/main" val="2100236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628650" y="1825625"/>
            <a:ext cx="78867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9494" y="6333512"/>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9" name="Freeform 8">
            <a:extLst>
              <a:ext uri="{FF2B5EF4-FFF2-40B4-BE49-F238E27FC236}">
                <a16:creationId xmlns:a16="http://schemas.microsoft.com/office/drawing/2014/main" id="{E9AE7244-A577-EC48-BC7D-472AE0A95B70}"/>
              </a:ext>
            </a:extLst>
          </p:cNvPr>
          <p:cNvSpPr/>
          <p:nvPr userDrawn="1"/>
        </p:nvSpPr>
        <p:spPr>
          <a:xfrm>
            <a:off x="-6972" y="6350924"/>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Tree>
    <p:extLst>
      <p:ext uri="{BB962C8B-B14F-4D97-AF65-F5344CB8AC3E}">
        <p14:creationId xmlns:p14="http://schemas.microsoft.com/office/powerpoint/2010/main" val="3933938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9494" y="6333512"/>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9" name="Freeform 8">
            <a:extLst>
              <a:ext uri="{FF2B5EF4-FFF2-40B4-BE49-F238E27FC236}">
                <a16:creationId xmlns:a16="http://schemas.microsoft.com/office/drawing/2014/main" id="{E9AE7244-A577-EC48-BC7D-472AE0A95B70}"/>
              </a:ext>
            </a:extLst>
          </p:cNvPr>
          <p:cNvSpPr/>
          <p:nvPr userDrawn="1"/>
        </p:nvSpPr>
        <p:spPr>
          <a:xfrm>
            <a:off x="-6972" y="6350924"/>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Tree>
    <p:extLst>
      <p:ext uri="{BB962C8B-B14F-4D97-AF65-F5344CB8AC3E}">
        <p14:creationId xmlns:p14="http://schemas.microsoft.com/office/powerpoint/2010/main" val="3222615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629841" y="365126"/>
            <a:ext cx="78867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629842" y="1681163"/>
            <a:ext cx="3868340" cy="823912"/>
          </a:xfrm>
        </p:spPr>
        <p:txBody>
          <a:bodyPr anchor="b"/>
          <a:lstStyle>
            <a:lvl1pPr marL="0" indent="0">
              <a:buNone/>
              <a:defRPr sz="1800" b="1">
                <a:solidFill>
                  <a:srgbClr val="4279B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4629150" y="1681163"/>
            <a:ext cx="3887391" cy="823912"/>
          </a:xfrm>
        </p:spPr>
        <p:txBody>
          <a:bodyPr anchor="b"/>
          <a:lstStyle>
            <a:lvl1pPr marL="0" indent="0">
              <a:buNone/>
              <a:defRPr sz="1800" b="1">
                <a:solidFill>
                  <a:srgbClr val="4279B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9494" y="6333512"/>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12" name="Freeform 11">
            <a:extLst>
              <a:ext uri="{FF2B5EF4-FFF2-40B4-BE49-F238E27FC236}">
                <a16:creationId xmlns:a16="http://schemas.microsoft.com/office/drawing/2014/main" id="{DAE39FE0-18D8-E344-AE64-9E904E4024A2}"/>
              </a:ext>
            </a:extLst>
          </p:cNvPr>
          <p:cNvSpPr/>
          <p:nvPr userDrawn="1"/>
        </p:nvSpPr>
        <p:spPr>
          <a:xfrm>
            <a:off x="-6972" y="6350924"/>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Tree>
    <p:extLst>
      <p:ext uri="{BB962C8B-B14F-4D97-AF65-F5344CB8AC3E}">
        <p14:creationId xmlns:p14="http://schemas.microsoft.com/office/powerpoint/2010/main" val="3060067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628651" y="365126"/>
            <a:ext cx="4525566"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628650" y="1825625"/>
            <a:ext cx="4525566"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5358514" y="-56271"/>
            <a:ext cx="3841757"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5399191" y="-3446"/>
            <a:ext cx="3760403"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2015052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46078" y="-41952"/>
            <a:ext cx="9223932"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623888" y="1637413"/>
            <a:ext cx="7886700" cy="1457768"/>
          </a:xfrm>
        </p:spPr>
        <p:txBody>
          <a:bodyPr anchor="b">
            <a:normAutofit/>
          </a:bodyPr>
          <a:lstStyle>
            <a:lvl1pPr>
              <a:defRPr sz="24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623888" y="6351815"/>
            <a:ext cx="2560184" cy="286651"/>
          </a:xfrm>
        </p:spPr>
        <p:txBody>
          <a:bodyPr/>
          <a:lstStyle>
            <a:lvl1pPr marL="0" indent="0">
              <a:buNone/>
              <a:defRPr sz="1800" b="0" i="0">
                <a:solidFill>
                  <a:srgbClr val="6BAE45"/>
                </a:solidFill>
                <a:latin typeface="Barlow Medium" pitchFamily="2" charset="77"/>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5608865" y="6081923"/>
            <a:ext cx="3086100" cy="556542"/>
          </a:xfrm>
        </p:spPr>
        <p:txBody>
          <a:bodyPr>
            <a:noAutofit/>
          </a:bodyPr>
          <a:lstStyle>
            <a:lvl1pPr marL="0" indent="0" algn="r">
              <a:buNone/>
              <a:defRPr sz="1500" b="1" i="0">
                <a:solidFill>
                  <a:srgbClr val="6BAE45"/>
                </a:solidFill>
                <a:latin typeface="Barlow SemiBold" pitchFamily="2" charset="77"/>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623888" y="3281363"/>
            <a:ext cx="78867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a:stretch>
            <a:fillRect/>
          </a:stretch>
        </p:blipFill>
        <p:spPr>
          <a:xfrm>
            <a:off x="615986" y="56984"/>
            <a:ext cx="2408724" cy="1469607"/>
          </a:xfrm>
          <a:prstGeom prst="rect">
            <a:avLst/>
          </a:prstGeom>
        </p:spPr>
      </p:pic>
    </p:spTree>
    <p:extLst>
      <p:ext uri="{BB962C8B-B14F-4D97-AF65-F5344CB8AC3E}">
        <p14:creationId xmlns:p14="http://schemas.microsoft.com/office/powerpoint/2010/main" val="3800342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extLst>
      <p:ext uri="{BB962C8B-B14F-4D97-AF65-F5344CB8AC3E}">
        <p14:creationId xmlns:p14="http://schemas.microsoft.com/office/powerpoint/2010/main" val="1720901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95ACBB1-C0E9-4147-A805-3E18E48BADFE}" type="datetimeFigureOut">
              <a:rPr lang="es-ES" smtClean="0"/>
              <a:pPr/>
              <a:t>10/04/2024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ACBB1-C0E9-4147-A805-3E18E48BADFE}" type="datetimeFigureOut">
              <a:rPr lang="es-ES" smtClean="0"/>
              <a:pPr/>
              <a:t>10/04/2024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3DCBA-B5A6-405F-894D-A80B65604C9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82467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685800" rtl="0" eaLnBrk="1" latinLnBrk="0" hangingPunct="1">
        <a:lnSpc>
          <a:spcPct val="90000"/>
        </a:lnSpc>
        <a:spcBef>
          <a:spcPct val="0"/>
        </a:spcBef>
        <a:buNone/>
        <a:defRPr sz="3300" b="1" i="0" kern="1200">
          <a:solidFill>
            <a:schemeClr val="tx1"/>
          </a:solidFill>
          <a:latin typeface="Barlow SemiBold"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Barlow"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Barlow"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Barlow"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Barlow"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Barlow"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a:xfrm>
            <a:off x="623888" y="2085310"/>
            <a:ext cx="7886700" cy="471532"/>
          </a:xfrm>
        </p:spPr>
        <p:txBody>
          <a:bodyPr>
            <a:normAutofit/>
          </a:bodyPr>
          <a:lstStyle/>
          <a:p>
            <a:pPr algn="ctr"/>
            <a:r>
              <a:rPr lang="es-ES" altLang="fr-FR" sz="2700" dirty="0">
                <a:latin typeface="Garamond" panose="02020404030301010803" pitchFamily="18" charset="0"/>
              </a:rPr>
              <a:t>Maestría en Asesoría Fiscal</a:t>
            </a:r>
            <a:endParaRPr lang="es-ES_tradnl" sz="2700" dirty="0">
              <a:latin typeface="Garamond" panose="02020404030301010803" pitchFamily="18" charset="0"/>
            </a:endParaRPr>
          </a:p>
        </p:txBody>
      </p:sp>
      <p:sp>
        <p:nvSpPr>
          <p:cNvPr id="4" name="Marcador de texto 3">
            <a:extLst>
              <a:ext uri="{FF2B5EF4-FFF2-40B4-BE49-F238E27FC236}">
                <a16:creationId xmlns:a16="http://schemas.microsoft.com/office/drawing/2014/main" id="{184AEF3E-15E4-43AA-A162-FA18526F2856}"/>
              </a:ext>
            </a:extLst>
          </p:cNvPr>
          <p:cNvSpPr>
            <a:spLocks noGrp="1"/>
          </p:cNvSpPr>
          <p:nvPr>
            <p:ph type="body" idx="1"/>
          </p:nvPr>
        </p:nvSpPr>
        <p:spPr>
          <a:xfrm>
            <a:off x="2605791" y="4096558"/>
            <a:ext cx="3922894" cy="347267"/>
          </a:xfrm>
        </p:spPr>
        <p:txBody>
          <a:bodyPr>
            <a:normAutofit fontScale="92500" lnSpcReduction="10000"/>
          </a:bodyPr>
          <a:lstStyle/>
          <a:p>
            <a:r>
              <a:rPr lang="es-ES" altLang="fr-FR" sz="2100" dirty="0">
                <a:solidFill>
                  <a:schemeClr val="tx1"/>
                </a:solidFill>
                <a:latin typeface="Garamond" panose="02020404030301010803" pitchFamily="18" charset="0"/>
              </a:rPr>
              <a:t>Profesora: Marianela Monge Granados</a:t>
            </a:r>
            <a:endParaRPr lang="es-ES_tradnl" sz="2100" dirty="0">
              <a:latin typeface="Garamond" panose="02020404030301010803" pitchFamily="18" charset="0"/>
            </a:endParaRPr>
          </a:p>
          <a:p>
            <a:endParaRPr lang="es-CR" dirty="0"/>
          </a:p>
        </p:txBody>
      </p:sp>
      <p:sp>
        <p:nvSpPr>
          <p:cNvPr id="5" name="Marcador de texto 4">
            <a:extLst>
              <a:ext uri="{FF2B5EF4-FFF2-40B4-BE49-F238E27FC236}">
                <a16:creationId xmlns:a16="http://schemas.microsoft.com/office/drawing/2014/main" id="{07A15C5D-B128-4BA2-9EE7-782DC43F244A}"/>
              </a:ext>
            </a:extLst>
          </p:cNvPr>
          <p:cNvSpPr>
            <a:spLocks noGrp="1"/>
          </p:cNvSpPr>
          <p:nvPr>
            <p:ph type="body" sz="quarter" idx="4294967295"/>
          </p:nvPr>
        </p:nvSpPr>
        <p:spPr>
          <a:xfrm>
            <a:off x="629065" y="3000375"/>
            <a:ext cx="7886700" cy="857250"/>
          </a:xfrm>
        </p:spPr>
        <p:txBody>
          <a:bodyPr/>
          <a:lstStyle/>
          <a:p>
            <a:pPr marL="0" indent="0" algn="ctr">
              <a:buNone/>
            </a:pPr>
            <a:r>
              <a:rPr lang="es-ES" altLang="fr-FR" b="1" dirty="0">
                <a:solidFill>
                  <a:schemeClr val="tx1"/>
                </a:solidFill>
                <a:latin typeface="Garamond" panose="02020404030301010803" pitchFamily="18" charset="0"/>
              </a:rPr>
              <a:t>DEBERES FORMALES Y PROCEDIMIENTOS TRIBUTARIOS</a:t>
            </a:r>
          </a:p>
          <a:p>
            <a:endParaRPr lang="es-CR" dirty="0"/>
          </a:p>
        </p:txBody>
      </p:sp>
    </p:spTree>
    <p:extLst>
      <p:ext uri="{BB962C8B-B14F-4D97-AF65-F5344CB8AC3E}">
        <p14:creationId xmlns:p14="http://schemas.microsoft.com/office/powerpoint/2010/main" val="3006077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620688"/>
            <a:ext cx="8229600" cy="796950"/>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dirty="0">
                <a:solidFill>
                  <a:schemeClr val="tx1">
                    <a:lumMod val="95000"/>
                    <a:lumOff val="5000"/>
                  </a:schemeClr>
                </a:solidFill>
              </a:rPr>
              <a:t>Sanción por no aportar la información solicitada </a:t>
            </a:r>
            <a:r>
              <a:rPr lang="es-ES" sz="1800" dirty="0">
                <a:latin typeface="+mn-lt"/>
                <a:ea typeface="+mn-ea"/>
                <a:cs typeface="+mn-cs"/>
              </a:rPr>
              <a:t>Art. 82 del CNPT </a:t>
            </a:r>
            <a:endParaRPr lang="es-ES" sz="1800" dirty="0">
              <a:solidFill>
                <a:schemeClr val="tx1">
                  <a:lumMod val="95000"/>
                  <a:lumOff val="5000"/>
                </a:schemeClr>
              </a:solidFill>
            </a:endParaRPr>
          </a:p>
        </p:txBody>
      </p:sp>
      <p:sp>
        <p:nvSpPr>
          <p:cNvPr id="7" name="2 Marcador de contenido"/>
          <p:cNvSpPr txBox="1">
            <a:spLocks/>
          </p:cNvSpPr>
          <p:nvPr/>
        </p:nvSpPr>
        <p:spPr>
          <a:xfrm>
            <a:off x="457200" y="1783357"/>
            <a:ext cx="8003232" cy="4525963"/>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s-ES" sz="2800" dirty="0"/>
              <a:t>    P</a:t>
            </a:r>
            <a:r>
              <a:rPr kumimoji="0" lang="es-ES" sz="2800" b="0" i="0" u="none" strike="noStrike" kern="1200" cap="none" spc="0" normalizeH="0" baseline="0" noProof="0" dirty="0" err="1">
                <a:ln>
                  <a:noFill/>
                </a:ln>
                <a:solidFill>
                  <a:schemeClr val="tx1"/>
                </a:solidFill>
                <a:effectLst/>
                <a:uLnTx/>
                <a:uFillTx/>
                <a:latin typeface="+mn-lt"/>
                <a:ea typeface="+mn-ea"/>
                <a:cs typeface="+mn-cs"/>
              </a:rPr>
              <a:t>or</a:t>
            </a:r>
            <a:r>
              <a:rPr lang="es-ES" sz="2800" noProof="0" dirty="0"/>
              <a:t> </a:t>
            </a:r>
            <a:r>
              <a:rPr kumimoji="0" lang="es-ES" sz="2800" b="0" i="0" u="none" strike="noStrike" kern="1200" cap="none" spc="0" normalizeH="0" baseline="0" noProof="0" dirty="0">
                <a:ln>
                  <a:noFill/>
                </a:ln>
                <a:solidFill>
                  <a:schemeClr val="tx1"/>
                </a:solidFill>
                <a:effectLst/>
                <a:uLnTx/>
                <a:uFillTx/>
                <a:latin typeface="+mn-lt"/>
                <a:ea typeface="+mn-ea"/>
                <a:cs typeface="+mn-cs"/>
              </a:rPr>
              <a:t>resistirse a la actuación administrativa de control, la AT podrá aplicar una multa equivalente al </a:t>
            </a:r>
            <a:r>
              <a:rPr kumimoji="0" lang="es-ES" sz="2800" b="1" i="0" u="sng" strike="noStrike" kern="1200" cap="none" spc="0" normalizeH="0" baseline="0" noProof="0" dirty="0">
                <a:ln>
                  <a:noFill/>
                </a:ln>
                <a:solidFill>
                  <a:srgbClr val="FF0000"/>
                </a:solidFill>
                <a:effectLst/>
                <a:uLnTx/>
                <a:uFillTx/>
                <a:latin typeface="+mn-lt"/>
                <a:ea typeface="+mn-ea"/>
                <a:cs typeface="+mn-cs"/>
              </a:rPr>
              <a:t>dos por ciento</a:t>
            </a:r>
            <a:r>
              <a:rPr kumimoji="0" lang="es-ES" sz="2800" b="0" i="0" u="none" strike="noStrike" kern="1200" cap="none" spc="0" normalizeH="0" baseline="0" noProof="0" dirty="0">
                <a:ln>
                  <a:noFill/>
                </a:ln>
                <a:solidFill>
                  <a:srgbClr val="FF0000"/>
                </a:solidFill>
                <a:effectLst/>
                <a:uLnTx/>
                <a:uFillTx/>
                <a:latin typeface="+mn-lt"/>
                <a:ea typeface="+mn-ea"/>
                <a:cs typeface="+mn-cs"/>
              </a:rPr>
              <a:t> </a:t>
            </a:r>
            <a:r>
              <a:rPr kumimoji="0" lang="es-ES" sz="2800" b="0" i="0" u="none" strike="noStrike" kern="1200" cap="none" spc="0" normalizeH="0" baseline="0" noProof="0" dirty="0">
                <a:ln>
                  <a:noFill/>
                </a:ln>
                <a:solidFill>
                  <a:schemeClr val="tx1"/>
                </a:solidFill>
                <a:effectLst/>
                <a:uLnTx/>
                <a:uFillTx/>
                <a:latin typeface="+mn-lt"/>
                <a:ea typeface="+mn-ea"/>
                <a:cs typeface="+mn-cs"/>
              </a:rPr>
              <a:t>de la cifra de sus ingresos brutos declarados en el periodo del impuesto sobre las utilidades, anterior a aquel en que se produjo la infracción, con un </a:t>
            </a:r>
            <a:r>
              <a:rPr kumimoji="0" lang="es-ES" sz="2800" b="0" i="0" u="none" strike="noStrike" kern="1200" cap="none" spc="0" normalizeH="0" baseline="0" noProof="0" dirty="0">
                <a:ln>
                  <a:noFill/>
                </a:ln>
                <a:solidFill>
                  <a:srgbClr val="FF0000"/>
                </a:solidFill>
                <a:effectLst/>
                <a:uLnTx/>
                <a:uFillTx/>
                <a:latin typeface="+mn-lt"/>
                <a:ea typeface="+mn-ea"/>
                <a:cs typeface="+mn-cs"/>
              </a:rPr>
              <a:t>mínimo de 10  y un máximo de 100 SB</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1026"/>
          <p:cNvSpPr>
            <a:spLocks noGrp="1" noChangeArrowheads="1"/>
          </p:cNvSpPr>
          <p:nvPr>
            <p:ph type="title"/>
          </p:nvPr>
        </p:nvSpPr>
        <p:spPr>
          <a:xfrm>
            <a:off x="452633" y="393174"/>
            <a:ext cx="8496944" cy="659562"/>
          </a:xfrm>
        </p:spPr>
        <p:style>
          <a:lnRef idx="1">
            <a:schemeClr val="accent1"/>
          </a:lnRef>
          <a:fillRef idx="2">
            <a:schemeClr val="accent1"/>
          </a:fillRef>
          <a:effectRef idx="1">
            <a:schemeClr val="accent1"/>
          </a:effectRef>
          <a:fontRef idx="minor">
            <a:schemeClr val="dk1"/>
          </a:fontRef>
        </p:style>
        <p:txBody>
          <a:bodyPr>
            <a:noAutofit/>
          </a:bodyPr>
          <a:lstStyle/>
          <a:p>
            <a:pPr marL="342900" lvl="0" indent="-342900" algn="l">
              <a:spcBef>
                <a:spcPct val="20000"/>
              </a:spcBef>
              <a:defRPr/>
            </a:pPr>
            <a:r>
              <a:rPr lang="es-ES" sz="2800" b="1" dirty="0"/>
              <a:t>Elaboración de propuesta de regularización</a:t>
            </a:r>
            <a:r>
              <a:rPr lang="es-ES" sz="3600" dirty="0">
                <a:latin typeface="+mn-lt"/>
                <a:ea typeface="+mn-ea"/>
                <a:cs typeface="+mn-cs"/>
              </a:rPr>
              <a:t> </a:t>
            </a:r>
            <a:r>
              <a:rPr lang="es-ES" sz="1800" b="1" dirty="0"/>
              <a:t>Art. 153 RPT</a:t>
            </a:r>
            <a:endParaRPr lang="es-ES" sz="4000" dirty="0">
              <a:solidFill>
                <a:schemeClr val="tx1">
                  <a:lumMod val="95000"/>
                  <a:lumOff val="5000"/>
                </a:schemeClr>
              </a:solidFill>
            </a:endParaRPr>
          </a:p>
        </p:txBody>
      </p:sp>
      <p:sp>
        <p:nvSpPr>
          <p:cNvPr id="2" name="Rectangle 1"/>
          <p:cNvSpPr/>
          <p:nvPr/>
        </p:nvSpPr>
        <p:spPr>
          <a:xfrm>
            <a:off x="452632" y="1484784"/>
            <a:ext cx="7935791" cy="4524315"/>
          </a:xfrm>
          <a:prstGeom prst="rect">
            <a:avLst/>
          </a:prstGeom>
        </p:spPr>
        <p:txBody>
          <a:bodyPr wrap="square">
            <a:spAutoFit/>
          </a:bodyPr>
          <a:lstStyle/>
          <a:p>
            <a:pPr marR="136525" algn="just">
              <a:buSzPts val="1200"/>
              <a:tabLst>
                <a:tab pos="975360" algn="l"/>
              </a:tabLst>
            </a:pPr>
            <a:r>
              <a:rPr lang="es-ES" sz="2400" spc="-115" dirty="0">
                <a:latin typeface="Times New Roman" panose="02020603050405020304" pitchFamily="18" charset="0"/>
                <a:ea typeface="Times New Roman" panose="02020603050405020304" pitchFamily="18" charset="0"/>
              </a:rPr>
              <a:t>Siempre que los resultados obtenidos en la actuación de comprobación e investigación supongan diferencias de las bases imponibles o de las cuotas tributarias declaradas, el funcionario a cargo deberá elaborar la propuesta de regularización que</a:t>
            </a:r>
            <a:r>
              <a:rPr lang="en-US" sz="2400" spc="-115" dirty="0">
                <a:latin typeface="Times New Roman" panose="02020603050405020304" pitchFamily="18" charset="0"/>
                <a:ea typeface="Times New Roman" panose="02020603050405020304" pitchFamily="18" charset="0"/>
              </a:rPr>
              <a:t> </a:t>
            </a:r>
            <a:r>
              <a:rPr lang="es-ES" sz="2400" spc="-115" dirty="0">
                <a:latin typeface="Times New Roman" panose="02020603050405020304" pitchFamily="18" charset="0"/>
                <a:ea typeface="Times New Roman" panose="02020603050405020304" pitchFamily="18" charset="0"/>
              </a:rPr>
              <a:t>establece el artículo 144 del Código, en la cual se hará constar:</a:t>
            </a:r>
            <a:endParaRPr lang="en-US" sz="2400" spc="-115" dirty="0">
              <a:latin typeface="Times New Roman" panose="02020603050405020304" pitchFamily="18" charset="0"/>
              <a:ea typeface="Times New Roman" panose="02020603050405020304" pitchFamily="18" charset="0"/>
            </a:endParaRPr>
          </a:p>
          <a:p>
            <a:pPr algn="just">
              <a:buSzPts val="1200"/>
              <a:tabLst>
                <a:tab pos="975360" algn="l"/>
              </a:tabLst>
            </a:pPr>
            <a:r>
              <a:rPr lang="es-ES" sz="2400" spc="-115" dirty="0">
                <a:latin typeface="Times New Roman" panose="02020603050405020304" pitchFamily="18" charset="0"/>
                <a:ea typeface="Times New Roman" panose="02020603050405020304" pitchFamily="18" charset="0"/>
              </a:rPr>
              <a:t> </a:t>
            </a:r>
            <a:endParaRPr lang="en-US" sz="2400" spc="-115" dirty="0">
              <a:latin typeface="Times New Roman" panose="02020603050405020304" pitchFamily="18" charset="0"/>
              <a:ea typeface="Times New Roman" panose="02020603050405020304" pitchFamily="18" charset="0"/>
            </a:endParaRPr>
          </a:p>
          <a:p>
            <a:pPr marR="0" lvl="0" algn="just">
              <a:spcBef>
                <a:spcPts val="0"/>
              </a:spcBef>
              <a:spcAft>
                <a:spcPts val="0"/>
              </a:spcAft>
              <a:buSzPts val="1200"/>
              <a:tabLst>
                <a:tab pos="975360" algn="l"/>
              </a:tabLst>
            </a:pPr>
            <a:r>
              <a:rPr lang="es-ES" sz="2400" spc="-115" dirty="0">
                <a:latin typeface="Times New Roman" panose="02020603050405020304" pitchFamily="18" charset="0"/>
                <a:ea typeface="Times New Roman" panose="02020603050405020304" pitchFamily="18" charset="0"/>
              </a:rPr>
              <a:t>a) El impuesto y período fiscal objeto de</a:t>
            </a:r>
            <a:r>
              <a:rPr lang="es-ES" sz="2400" spc="-10" dirty="0">
                <a:latin typeface="Times New Roman" panose="02020603050405020304" pitchFamily="18" charset="0"/>
                <a:ea typeface="Times New Roman" panose="02020603050405020304" pitchFamily="18" charset="0"/>
              </a:rPr>
              <a:t> </a:t>
            </a:r>
            <a:r>
              <a:rPr lang="es-ES" sz="2400" spc="-115" dirty="0">
                <a:latin typeface="Times New Roman" panose="02020603050405020304" pitchFamily="18" charset="0"/>
                <a:ea typeface="Times New Roman" panose="02020603050405020304" pitchFamily="18" charset="0"/>
              </a:rPr>
              <a:t>verificación.</a:t>
            </a:r>
            <a:endParaRPr lang="en-US" sz="2000" spc="-115" dirty="0">
              <a:latin typeface="Times New Roman" panose="02020603050405020304" pitchFamily="18" charset="0"/>
              <a:ea typeface="Times New Roman" panose="02020603050405020304" pitchFamily="18" charset="0"/>
            </a:endParaRPr>
          </a:p>
          <a:p>
            <a:r>
              <a:rPr lang="es-ES" sz="2400" dirty="0">
                <a:latin typeface="Times New Roman" panose="02020603050405020304" pitchFamily="18" charset="0"/>
                <a:ea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endParaRPr>
          </a:p>
          <a:p>
            <a:pPr marR="136525" lvl="0" algn="just">
              <a:spcBef>
                <a:spcPts val="0"/>
              </a:spcBef>
              <a:spcAft>
                <a:spcPts val="0"/>
              </a:spcAft>
              <a:buSzPts val="1200"/>
              <a:tabLst>
                <a:tab pos="975360" algn="l"/>
              </a:tabLst>
            </a:pPr>
            <a:r>
              <a:rPr lang="es-ES" sz="2400" spc="-115" dirty="0">
                <a:latin typeface="Times New Roman" panose="02020603050405020304" pitchFamily="18" charset="0"/>
                <a:ea typeface="Times New Roman" panose="02020603050405020304" pitchFamily="18" charset="0"/>
              </a:rPr>
              <a:t>b) Los hechos, las pruebas y los fundamentos jurídicos que motivan las diferencias con lo inicialmente declarado o lo determinado ante la omisión en la presentación de las declaraciones </a:t>
            </a:r>
            <a:r>
              <a:rPr lang="es-ES" sz="2400" spc="-115" dirty="0" err="1">
                <a:latin typeface="Times New Roman" panose="02020603050405020304" pitchFamily="18" charset="0"/>
                <a:ea typeface="Times New Roman" panose="02020603050405020304" pitchFamily="18" charset="0"/>
              </a:rPr>
              <a:t>autoliquidativas</a:t>
            </a:r>
            <a:r>
              <a:rPr lang="es-ES" sz="2400" spc="-115" dirty="0">
                <a:latin typeface="Times New Roman" panose="02020603050405020304" pitchFamily="18" charset="0"/>
                <a:ea typeface="Times New Roman" panose="02020603050405020304" pitchFamily="18" charset="0"/>
              </a:rPr>
              <a:t> a que estuviera</a:t>
            </a:r>
            <a:r>
              <a:rPr lang="es-ES" sz="2400" spc="-5" dirty="0">
                <a:latin typeface="Times New Roman" panose="02020603050405020304" pitchFamily="18" charset="0"/>
                <a:ea typeface="Times New Roman" panose="02020603050405020304" pitchFamily="18" charset="0"/>
              </a:rPr>
              <a:t> </a:t>
            </a:r>
            <a:r>
              <a:rPr lang="es-ES" sz="2400" spc="-115" dirty="0">
                <a:latin typeface="Times New Roman" panose="02020603050405020304" pitchFamily="18" charset="0"/>
                <a:ea typeface="Times New Roman" panose="02020603050405020304" pitchFamily="18" charset="0"/>
              </a:rPr>
              <a:t>obligado.</a:t>
            </a:r>
            <a:endParaRPr lang="en-US" sz="24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1026"/>
          <p:cNvSpPr>
            <a:spLocks noGrp="1" noChangeArrowheads="1"/>
          </p:cNvSpPr>
          <p:nvPr>
            <p:ph type="title"/>
          </p:nvPr>
        </p:nvSpPr>
        <p:spPr>
          <a:xfrm>
            <a:off x="452633" y="393174"/>
            <a:ext cx="8496944" cy="659562"/>
          </a:xfrm>
        </p:spPr>
        <p:style>
          <a:lnRef idx="1">
            <a:schemeClr val="accent1"/>
          </a:lnRef>
          <a:fillRef idx="2">
            <a:schemeClr val="accent1"/>
          </a:fillRef>
          <a:effectRef idx="1">
            <a:schemeClr val="accent1"/>
          </a:effectRef>
          <a:fontRef idx="minor">
            <a:schemeClr val="dk1"/>
          </a:fontRef>
        </p:style>
        <p:txBody>
          <a:bodyPr>
            <a:noAutofit/>
          </a:bodyPr>
          <a:lstStyle/>
          <a:p>
            <a:pPr marL="342900" lvl="0" indent="-342900" algn="l">
              <a:spcBef>
                <a:spcPct val="20000"/>
              </a:spcBef>
              <a:defRPr/>
            </a:pPr>
            <a:r>
              <a:rPr lang="es-ES" sz="2800" b="1" dirty="0"/>
              <a:t>Elaboración de propuesta de regularización</a:t>
            </a:r>
            <a:r>
              <a:rPr lang="es-ES" sz="3600" dirty="0">
                <a:latin typeface="+mn-lt"/>
                <a:ea typeface="+mn-ea"/>
                <a:cs typeface="+mn-cs"/>
              </a:rPr>
              <a:t> </a:t>
            </a:r>
            <a:r>
              <a:rPr lang="es-ES" sz="1800" b="1" dirty="0"/>
              <a:t>Art. 153 RPT</a:t>
            </a:r>
            <a:endParaRPr lang="es-ES" sz="4000" dirty="0">
              <a:solidFill>
                <a:schemeClr val="tx1">
                  <a:lumMod val="95000"/>
                  <a:lumOff val="5000"/>
                </a:schemeClr>
              </a:solidFill>
            </a:endParaRPr>
          </a:p>
        </p:txBody>
      </p:sp>
      <p:sp>
        <p:nvSpPr>
          <p:cNvPr id="2" name="Rectangle 1"/>
          <p:cNvSpPr/>
          <p:nvPr/>
        </p:nvSpPr>
        <p:spPr>
          <a:xfrm>
            <a:off x="755576" y="1484784"/>
            <a:ext cx="7776864" cy="3631763"/>
          </a:xfrm>
          <a:prstGeom prst="rect">
            <a:avLst/>
          </a:prstGeom>
        </p:spPr>
        <p:txBody>
          <a:bodyPr wrap="square">
            <a:spAutoFit/>
          </a:bodyPr>
          <a:lstStyle/>
          <a:p>
            <a:pPr algn="just">
              <a:buSzPts val="1200"/>
              <a:tabLst>
                <a:tab pos="975360" algn="l"/>
              </a:tabLst>
            </a:pPr>
            <a:r>
              <a:rPr lang="es-ES" spc="-115" dirty="0">
                <a:latin typeface="Times New Roman" panose="02020603050405020304" pitchFamily="18" charset="0"/>
                <a:ea typeface="Times New Roman" panose="02020603050405020304" pitchFamily="18" charset="0"/>
              </a:rPr>
              <a:t> </a:t>
            </a:r>
            <a:endParaRPr lang="en-US" spc="-115" dirty="0">
              <a:latin typeface="Times New Roman" panose="02020603050405020304" pitchFamily="18" charset="0"/>
              <a:ea typeface="Times New Roman" panose="02020603050405020304" pitchFamily="18" charset="0"/>
            </a:endParaRPr>
          </a:p>
          <a:p>
            <a:pPr marR="135255" lvl="0" algn="just">
              <a:spcBef>
                <a:spcPts val="0"/>
              </a:spcBef>
              <a:spcAft>
                <a:spcPts val="0"/>
              </a:spcAft>
              <a:buSzPts val="1200"/>
              <a:tabLst>
                <a:tab pos="975360" algn="l"/>
              </a:tabLst>
            </a:pPr>
            <a:r>
              <a:rPr lang="es-ES" spc="-115" dirty="0">
                <a:latin typeface="Times New Roman" panose="02020603050405020304" pitchFamily="18" charset="0"/>
                <a:ea typeface="Times New Roman" panose="02020603050405020304" pitchFamily="18" charset="0"/>
              </a:rPr>
              <a:t>c) La </a:t>
            </a:r>
            <a:r>
              <a:rPr lang="es-ES" spc="-115" dirty="0">
                <a:solidFill>
                  <a:srgbClr val="FF0000"/>
                </a:solidFill>
                <a:latin typeface="Times New Roman" panose="02020603050405020304" pitchFamily="18" charset="0"/>
                <a:ea typeface="Times New Roman" panose="02020603050405020304" pitchFamily="18" charset="0"/>
              </a:rPr>
              <a:t>cuota tributaria determinada por impuesto </a:t>
            </a:r>
            <a:r>
              <a:rPr lang="es-ES" spc="-115" dirty="0">
                <a:latin typeface="Times New Roman" panose="02020603050405020304" pitchFamily="18" charset="0"/>
                <a:ea typeface="Times New Roman" panose="02020603050405020304" pitchFamily="18" charset="0"/>
              </a:rPr>
              <a:t>y período impositivo o tratándose de impuestos con devengo instantáneo, la cuota tributaria por cada hecho imponible, así como los </a:t>
            </a:r>
            <a:r>
              <a:rPr lang="es-ES" spc="-115" dirty="0">
                <a:solidFill>
                  <a:srgbClr val="FF0000"/>
                </a:solidFill>
                <a:latin typeface="Times New Roman" panose="02020603050405020304" pitchFamily="18" charset="0"/>
                <a:ea typeface="Times New Roman" panose="02020603050405020304" pitchFamily="18" charset="0"/>
              </a:rPr>
              <a:t>intereses</a:t>
            </a:r>
            <a:r>
              <a:rPr lang="es-ES" spc="-115" dirty="0">
                <a:latin typeface="Times New Roman" panose="02020603050405020304" pitchFamily="18" charset="0"/>
                <a:ea typeface="Times New Roman" panose="02020603050405020304" pitchFamily="18" charset="0"/>
              </a:rPr>
              <a:t> generados desde la fecha en que debió pagarse el impuesto </a:t>
            </a:r>
            <a:r>
              <a:rPr lang="es-ES" spc="-55" dirty="0">
                <a:latin typeface="Times New Roman" panose="02020603050405020304" pitchFamily="18" charset="0"/>
                <a:ea typeface="Times New Roman" panose="02020603050405020304" pitchFamily="18" charset="0"/>
              </a:rPr>
              <a:t>y </a:t>
            </a:r>
            <a:r>
              <a:rPr lang="es-ES" spc="-115" dirty="0">
                <a:latin typeface="Times New Roman" panose="02020603050405020304" pitchFamily="18" charset="0"/>
                <a:ea typeface="Times New Roman" panose="02020603050405020304" pitchFamily="18" charset="0"/>
              </a:rPr>
              <a:t>hasta la fecha de la</a:t>
            </a:r>
            <a:r>
              <a:rPr lang="es-ES" spc="-10" dirty="0">
                <a:latin typeface="Times New Roman" panose="02020603050405020304" pitchFamily="18" charset="0"/>
                <a:ea typeface="Times New Roman" panose="02020603050405020304" pitchFamily="18" charset="0"/>
              </a:rPr>
              <a:t> </a:t>
            </a:r>
            <a:r>
              <a:rPr lang="es-ES" spc="-115" dirty="0">
                <a:latin typeface="Times New Roman" panose="02020603050405020304" pitchFamily="18" charset="0"/>
                <a:ea typeface="Times New Roman" panose="02020603050405020304" pitchFamily="18" charset="0"/>
              </a:rPr>
              <a:t>propuesta.</a:t>
            </a:r>
          </a:p>
          <a:p>
            <a:pPr marR="135255" lvl="0" algn="just">
              <a:spcBef>
                <a:spcPts val="0"/>
              </a:spcBef>
              <a:spcAft>
                <a:spcPts val="0"/>
              </a:spcAft>
              <a:buSzPts val="1200"/>
              <a:tabLst>
                <a:tab pos="975360" algn="l"/>
              </a:tabLst>
            </a:pPr>
            <a:endParaRPr lang="en-US" sz="1600" spc="-115" dirty="0">
              <a:latin typeface="Times New Roman" panose="02020603050405020304" pitchFamily="18" charset="0"/>
              <a:ea typeface="Times New Roman" panose="02020603050405020304" pitchFamily="18" charset="0"/>
            </a:endParaRPr>
          </a:p>
          <a:p>
            <a:pPr marR="135890" lvl="0" algn="just">
              <a:spcBef>
                <a:spcPts val="0"/>
              </a:spcBef>
              <a:spcAft>
                <a:spcPts val="0"/>
              </a:spcAft>
              <a:buSzPts val="1200"/>
              <a:tabLst>
                <a:tab pos="975360" algn="l"/>
              </a:tabLst>
            </a:pPr>
            <a:r>
              <a:rPr lang="es-ES" spc="-115" dirty="0">
                <a:latin typeface="Times New Roman" panose="02020603050405020304" pitchFamily="18" charset="0"/>
                <a:ea typeface="Times New Roman" panose="02020603050405020304" pitchFamily="18" charset="0"/>
              </a:rPr>
              <a:t>d) Los elementos considerados en la petitoria de rectificación, en caso de haberse presentado alguna.</a:t>
            </a:r>
            <a:endParaRPr lang="en-US" sz="1600" spc="-115" dirty="0">
              <a:latin typeface="Times New Roman" panose="02020603050405020304" pitchFamily="18" charset="0"/>
              <a:ea typeface="Times New Roman" panose="02020603050405020304" pitchFamily="18" charset="0"/>
            </a:endParaRPr>
          </a:p>
          <a:p>
            <a:pPr marR="135890" lvl="0" algn="just">
              <a:spcBef>
                <a:spcPts val="0"/>
              </a:spcBef>
              <a:spcAft>
                <a:spcPts val="0"/>
              </a:spcAft>
              <a:buSzPts val="1200"/>
              <a:tabLst>
                <a:tab pos="975360" algn="l"/>
              </a:tabLst>
            </a:pPr>
            <a:endParaRPr lang="en-US" sz="1600" spc="-115" dirty="0">
              <a:latin typeface="Times New Roman" panose="02020603050405020304" pitchFamily="18" charset="0"/>
              <a:ea typeface="Times New Roman" panose="02020603050405020304" pitchFamily="18" charset="0"/>
            </a:endParaRPr>
          </a:p>
          <a:p>
            <a:pPr marR="135890" lvl="0" algn="just">
              <a:spcBef>
                <a:spcPts val="0"/>
              </a:spcBef>
              <a:spcAft>
                <a:spcPts val="0"/>
              </a:spcAft>
              <a:buSzPts val="1200"/>
              <a:tabLst>
                <a:tab pos="975360" algn="l"/>
              </a:tabLst>
            </a:pPr>
            <a:r>
              <a:rPr lang="es-ES" dirty="0">
                <a:latin typeface="Times New Roman" panose="02020603050405020304" pitchFamily="18" charset="0"/>
                <a:ea typeface="Times New Roman" panose="02020603050405020304" pitchFamily="18" charset="0"/>
              </a:rPr>
              <a:t>La propuesta será suscrita por los funcionarios actuantes del órgano de fiscalización que realizó la actuación de comprobación e investigación.</a:t>
            </a:r>
            <a:endParaRPr lang="en-US" dirty="0">
              <a:latin typeface="Times New Roman" panose="02020603050405020304" pitchFamily="18" charset="0"/>
              <a:ea typeface="Times New Roman" panose="02020603050405020304" pitchFamily="18" charset="0"/>
            </a:endParaRPr>
          </a:p>
          <a:p>
            <a:pPr marR="135890" lvl="0" algn="just">
              <a:spcBef>
                <a:spcPts val="0"/>
              </a:spcBef>
              <a:spcAft>
                <a:spcPts val="0"/>
              </a:spcAft>
              <a:buSzPts val="1200"/>
              <a:tabLst>
                <a:tab pos="975360" algn="l"/>
              </a:tabLst>
            </a:pPr>
            <a:endParaRPr lang="en-US" dirty="0">
              <a:latin typeface="Times New Roman" panose="02020603050405020304" pitchFamily="18" charset="0"/>
              <a:ea typeface="Times New Roman" panose="02020603050405020304" pitchFamily="18" charset="0"/>
            </a:endParaRPr>
          </a:p>
          <a:p>
            <a:pPr marR="135890" lvl="0" algn="just">
              <a:spcBef>
                <a:spcPts val="0"/>
              </a:spcBef>
              <a:spcAft>
                <a:spcPts val="0"/>
              </a:spcAft>
              <a:buSzPts val="1200"/>
              <a:tabLst>
                <a:tab pos="975360" algn="l"/>
              </a:tabLst>
            </a:pPr>
            <a:r>
              <a:rPr lang="es-ES" dirty="0">
                <a:solidFill>
                  <a:srgbClr val="FF0000"/>
                </a:solidFill>
                <a:latin typeface="Times New Roman" panose="02020603050405020304" pitchFamily="18" charset="0"/>
                <a:ea typeface="Times New Roman" panose="02020603050405020304" pitchFamily="18" charset="0"/>
              </a:rPr>
              <a:t>La notificación </a:t>
            </a:r>
            <a:r>
              <a:rPr lang="es-ES" dirty="0">
                <a:latin typeface="Times New Roman" panose="02020603050405020304" pitchFamily="18" charset="0"/>
                <a:ea typeface="Times New Roman" panose="02020603050405020304" pitchFamily="18" charset="0"/>
              </a:rPr>
              <a:t>de esta propuesta de regularización se realizará </a:t>
            </a:r>
            <a:r>
              <a:rPr lang="es-ES" dirty="0">
                <a:solidFill>
                  <a:srgbClr val="FF0000"/>
                </a:solidFill>
                <a:latin typeface="Times New Roman" panose="02020603050405020304" pitchFamily="18" charset="0"/>
                <a:ea typeface="Times New Roman" panose="02020603050405020304" pitchFamily="18" charset="0"/>
              </a:rPr>
              <a:t>en la audiencia final.</a:t>
            </a:r>
            <a:endParaRPr lang="en-US"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7872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648072"/>
          </a:xfrm>
        </p:spPr>
        <p:style>
          <a:lnRef idx="1">
            <a:schemeClr val="accent1"/>
          </a:lnRef>
          <a:fillRef idx="2">
            <a:schemeClr val="accent1"/>
          </a:fillRef>
          <a:effectRef idx="1">
            <a:schemeClr val="accent1"/>
          </a:effectRef>
          <a:fontRef idx="minor">
            <a:schemeClr val="dk1"/>
          </a:fontRef>
        </p:style>
        <p:txBody>
          <a:bodyPr>
            <a:normAutofit/>
          </a:bodyPr>
          <a:lstStyle/>
          <a:p>
            <a:r>
              <a:rPr lang="es-ES" sz="3200" b="1" dirty="0"/>
              <a:t>Convocatoria a la audiencia final </a:t>
            </a:r>
            <a:r>
              <a:rPr lang="es-ES" sz="2000" b="1" dirty="0"/>
              <a:t>Art. 154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282352" y="1196752"/>
            <a:ext cx="8579296" cy="5262979"/>
          </a:xfrm>
          <a:prstGeom prst="rect">
            <a:avLst/>
          </a:prstGeom>
        </p:spPr>
        <p:txBody>
          <a:bodyPr wrap="square">
            <a:spAutoFit/>
          </a:bodyPr>
          <a:lstStyle/>
          <a:p>
            <a:pPr marL="795020" algn="just"/>
            <a:r>
              <a:rPr lang="es-ES" sz="2400" spc="-15" dirty="0">
                <a:latin typeface="Times New Roman" panose="02020603050405020304" pitchFamily="18" charset="0"/>
                <a:ea typeface="Times New Roman" panose="02020603050405020304" pitchFamily="18" charset="0"/>
              </a:rPr>
              <a:t>Deberá efectuarse </a:t>
            </a:r>
            <a:r>
              <a:rPr lang="es-ES" sz="2400" spc="-15" dirty="0">
                <a:solidFill>
                  <a:srgbClr val="FF0000"/>
                </a:solidFill>
                <a:latin typeface="Times New Roman" panose="02020603050405020304" pitchFamily="18" charset="0"/>
                <a:ea typeface="Times New Roman" panose="02020603050405020304" pitchFamily="18" charset="0"/>
              </a:rPr>
              <a:t>con tres días hábiles de anticipación </a:t>
            </a:r>
            <a:r>
              <a:rPr lang="es-ES" sz="2400" spc="-15" dirty="0">
                <a:latin typeface="Times New Roman" panose="02020603050405020304" pitchFamily="18" charset="0"/>
                <a:ea typeface="Times New Roman" panose="02020603050405020304" pitchFamily="18" charset="0"/>
              </a:rPr>
              <a:t>a la fecha programada para su realización.</a:t>
            </a:r>
          </a:p>
          <a:p>
            <a:pPr marL="795020" algn="just"/>
            <a:endParaRPr lang="en-US" sz="2400" spc="-15" dirty="0">
              <a:latin typeface="Times New Roman" panose="02020603050405020304" pitchFamily="18" charset="0"/>
              <a:ea typeface="Times New Roman" panose="02020603050405020304" pitchFamily="18" charset="0"/>
            </a:endParaRPr>
          </a:p>
          <a:p>
            <a:pPr marL="795020" marR="136525" algn="just">
              <a:spcBef>
                <a:spcPts val="0"/>
              </a:spcBef>
              <a:spcAft>
                <a:spcPts val="0"/>
              </a:spcAft>
            </a:pPr>
            <a:r>
              <a:rPr lang="es-ES" sz="2400" spc="-15" dirty="0">
                <a:latin typeface="Times New Roman" panose="02020603050405020304" pitchFamily="18" charset="0"/>
                <a:ea typeface="Times New Roman" panose="02020603050405020304" pitchFamily="18" charset="0"/>
              </a:rPr>
              <a:t>A la audiencia el sujeto fiscalizado </a:t>
            </a:r>
            <a:r>
              <a:rPr lang="es-ES" sz="2400" spc="-15" dirty="0">
                <a:solidFill>
                  <a:srgbClr val="FF0000"/>
                </a:solidFill>
                <a:latin typeface="Times New Roman" panose="02020603050405020304" pitchFamily="18" charset="0"/>
                <a:ea typeface="Times New Roman" panose="02020603050405020304" pitchFamily="18" charset="0"/>
              </a:rPr>
              <a:t>podrá acudir personalmente o hacerse representar </a:t>
            </a:r>
            <a:r>
              <a:rPr lang="es-ES" sz="2400" spc="-15" dirty="0">
                <a:latin typeface="Times New Roman" panose="02020603050405020304" pitchFamily="18" charset="0"/>
                <a:ea typeface="Times New Roman" panose="02020603050405020304" pitchFamily="18" charset="0"/>
              </a:rPr>
              <a:t>por medio de un representante legal, con la debida personería con no más de quince días de expedida o bien a través de un apoderado que ostente poder suficiente que expresamente le permita:</a:t>
            </a:r>
          </a:p>
          <a:p>
            <a:pPr marL="795020" marR="136525" algn="just">
              <a:spcBef>
                <a:spcPts val="0"/>
              </a:spcBef>
              <a:spcAft>
                <a:spcPts val="0"/>
              </a:spcAft>
            </a:pPr>
            <a:endParaRPr lang="en-US" sz="2400" spc="-15" dirty="0">
              <a:latin typeface="Times New Roman" panose="02020603050405020304" pitchFamily="18" charset="0"/>
              <a:ea typeface="Times New Roman" panose="02020603050405020304" pitchFamily="18" charset="0"/>
            </a:endParaRPr>
          </a:p>
          <a:p>
            <a:pPr marR="0" lvl="0" algn="just">
              <a:spcBef>
                <a:spcPts val="0"/>
              </a:spcBef>
              <a:spcAft>
                <a:spcPts val="0"/>
              </a:spcAft>
              <a:buSzPts val="1200"/>
              <a:tabLst>
                <a:tab pos="975360" algn="l"/>
              </a:tabLst>
            </a:pPr>
            <a:r>
              <a:rPr lang="es-ES" sz="2400" spc="-15" dirty="0">
                <a:latin typeface="Times New Roman" panose="02020603050405020304" pitchFamily="18" charset="0"/>
                <a:ea typeface="Times New Roman" panose="02020603050405020304" pitchFamily="18" charset="0"/>
              </a:rPr>
              <a:t>Comparecer en la audiencia</a:t>
            </a:r>
            <a:r>
              <a:rPr lang="es-ES" sz="2400" spc="-5"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y</a:t>
            </a:r>
            <a:r>
              <a:rPr lang="en-US" sz="2000" spc="-15" dirty="0">
                <a:latin typeface="Times New Roman" panose="02020603050405020304" pitchFamily="18" charset="0"/>
                <a:ea typeface="Times New Roman" panose="02020603050405020304" pitchFamily="18" charset="0"/>
              </a:rPr>
              <a:t> </a:t>
            </a:r>
            <a:r>
              <a:rPr lang="en-US" sz="2400" spc="-15" dirty="0">
                <a:latin typeface="Times New Roman" panose="02020603050405020304" pitchFamily="18" charset="0"/>
                <a:ea typeface="Times New Roman" panose="02020603050405020304" pitchFamily="18" charset="0"/>
              </a:rPr>
              <a:t>e</a:t>
            </a:r>
            <a:r>
              <a:rPr lang="es-ES" sz="2400" spc="-15" dirty="0">
                <a:latin typeface="Times New Roman" panose="02020603050405020304" pitchFamily="18" charset="0"/>
                <a:ea typeface="Times New Roman" panose="02020603050405020304" pitchFamily="18" charset="0"/>
              </a:rPr>
              <a:t>n</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caso</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de</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regularizar</a:t>
            </a:r>
            <a:r>
              <a:rPr lang="es-ES" sz="2400" spc="55"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en</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el</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mismo</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acto,</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habilitarlo</a:t>
            </a:r>
            <a:r>
              <a:rPr lang="es-ES" sz="2400" spc="65"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para</a:t>
            </a:r>
            <a:r>
              <a:rPr lang="es-ES" sz="2400" spc="55"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disponer</a:t>
            </a:r>
            <a:r>
              <a:rPr lang="es-ES" sz="2400" spc="60"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sobre</a:t>
            </a:r>
            <a:r>
              <a:rPr lang="es-ES" sz="2400" spc="55" dirty="0">
                <a:latin typeface="Times New Roman" panose="02020603050405020304" pitchFamily="18" charset="0"/>
                <a:ea typeface="Times New Roman" panose="02020603050405020304" pitchFamily="18" charset="0"/>
              </a:rPr>
              <a:t> </a:t>
            </a:r>
            <a:r>
              <a:rPr lang="es-ES" sz="2400" spc="-15" dirty="0">
                <a:latin typeface="Times New Roman" panose="02020603050405020304" pitchFamily="18" charset="0"/>
                <a:ea typeface="Times New Roman" panose="02020603050405020304" pitchFamily="18" charset="0"/>
              </a:rPr>
              <a:t>la</a:t>
            </a:r>
            <a:r>
              <a:rPr lang="en-US" sz="2000" spc="-15" dirty="0">
                <a:latin typeface="Times New Roman" panose="02020603050405020304" pitchFamily="18" charset="0"/>
                <a:ea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rPr>
              <a:t>totalidad de la cuota tributaria determinada y sus accesorios, debiéndose aportar, antes del inicio de la audiencia, el poder de referencia.</a:t>
            </a:r>
            <a:endParaRPr lang="en-US" sz="2400" dirty="0">
              <a:latin typeface="Times New Roman" panose="02020603050405020304" pitchFamily="18" charset="0"/>
              <a:ea typeface="Times New Roman" panose="02020603050405020304" pitchFamily="18" charset="0"/>
            </a:endParaRPr>
          </a:p>
          <a:p>
            <a:pPr marR="0" lvl="0" algn="just">
              <a:spcBef>
                <a:spcPts val="0"/>
              </a:spcBef>
              <a:spcAft>
                <a:spcPts val="0"/>
              </a:spcAft>
              <a:buSzPts val="1200"/>
              <a:tabLst>
                <a:tab pos="975360" algn="l"/>
              </a:tabLst>
            </a:pPr>
            <a:endParaRPr lang="en-US" sz="24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7568"/>
            <a:ext cx="8229600" cy="57606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Convocatoria a la audiencia final </a:t>
            </a:r>
            <a:r>
              <a:rPr lang="es-ES" sz="2000" b="1" dirty="0"/>
              <a:t>Art. 154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282352" y="1196752"/>
            <a:ext cx="8579296" cy="4401205"/>
          </a:xfrm>
          <a:prstGeom prst="rect">
            <a:avLst/>
          </a:prstGeom>
        </p:spPr>
        <p:txBody>
          <a:bodyPr wrap="square">
            <a:spAutoFit/>
          </a:bodyPr>
          <a:lstStyle/>
          <a:p>
            <a:pPr marR="0" lvl="0" algn="just">
              <a:spcBef>
                <a:spcPts val="0"/>
              </a:spcBef>
              <a:spcAft>
                <a:spcPts val="0"/>
              </a:spcAft>
              <a:buSzPts val="1200"/>
              <a:tabLst>
                <a:tab pos="975360" algn="l"/>
              </a:tabLst>
            </a:pPr>
            <a:r>
              <a:rPr lang="es-ES" sz="2000" dirty="0">
                <a:latin typeface="Times New Roman" panose="02020603050405020304" pitchFamily="18" charset="0"/>
                <a:ea typeface="Times New Roman" panose="02020603050405020304" pitchFamily="18" charset="0"/>
              </a:rPr>
              <a:t>En caso de no concurrir a la hora y fecha indicadas, salvo que demuestre la existencia de causa justificada, se tendrá como puesta de manifiesto su disconformidad total con los resultados de la actuación de comprobación e investigación, por lo que se continuará el procedimiento conforme a lo establecido en los artículos 160 a 163 de este Reglamento.</a:t>
            </a:r>
            <a:endParaRPr lang="en-US" sz="2000" dirty="0">
              <a:latin typeface="Times New Roman" panose="02020603050405020304" pitchFamily="18" charset="0"/>
              <a:ea typeface="Times New Roman" panose="02020603050405020304" pitchFamily="18" charset="0"/>
            </a:endParaRPr>
          </a:p>
          <a:p>
            <a:pPr marR="0" lvl="0" algn="just">
              <a:spcBef>
                <a:spcPts val="0"/>
              </a:spcBef>
              <a:spcAft>
                <a:spcPts val="0"/>
              </a:spcAft>
              <a:buSzPts val="1200"/>
              <a:tabLst>
                <a:tab pos="975360" algn="l"/>
              </a:tabLst>
            </a:pPr>
            <a:endParaRPr lang="en-US" sz="2000" dirty="0">
              <a:latin typeface="Times New Roman" panose="02020603050405020304" pitchFamily="18" charset="0"/>
              <a:ea typeface="Times New Roman" panose="02020603050405020304" pitchFamily="18" charset="0"/>
            </a:endParaRPr>
          </a:p>
          <a:p>
            <a:pPr marR="0" lvl="0" algn="just">
              <a:spcBef>
                <a:spcPts val="0"/>
              </a:spcBef>
              <a:spcAft>
                <a:spcPts val="0"/>
              </a:spcAft>
              <a:buSzPts val="1200"/>
              <a:tabLst>
                <a:tab pos="975360" algn="l"/>
              </a:tabLst>
            </a:pPr>
            <a:r>
              <a:rPr lang="es-ES" sz="2000" dirty="0">
                <a:solidFill>
                  <a:srgbClr val="FF0000"/>
                </a:solidFill>
                <a:latin typeface="Times New Roman" panose="02020603050405020304" pitchFamily="18" charset="0"/>
                <a:ea typeface="Times New Roman" panose="02020603050405020304" pitchFamily="18" charset="0"/>
              </a:rPr>
              <a:t>Si el compareciente concurriera con un poder insuficiente </a:t>
            </a:r>
            <a:r>
              <a:rPr lang="es-ES" sz="2000" dirty="0">
                <a:latin typeface="Times New Roman" panose="02020603050405020304" pitchFamily="18" charset="0"/>
                <a:ea typeface="Times New Roman" panose="02020603050405020304" pitchFamily="18" charset="0"/>
              </a:rPr>
              <a:t>que no le permita expresamente participar en la audiencia, se le apercibirá para que subsane ese defecto, entendiéndose automáticamente </a:t>
            </a:r>
            <a:r>
              <a:rPr lang="es-ES" sz="2000" dirty="0">
                <a:solidFill>
                  <a:srgbClr val="FF0000"/>
                </a:solidFill>
                <a:latin typeface="Times New Roman" panose="02020603050405020304" pitchFamily="18" charset="0"/>
                <a:ea typeface="Times New Roman" panose="02020603050405020304" pitchFamily="18" charset="0"/>
              </a:rPr>
              <a:t>trasladada la audiencia para el tercer día hábil siguiente, a la misma hora y lugar</a:t>
            </a:r>
            <a:r>
              <a:rPr lang="es-ES" sz="2000" dirty="0">
                <a:latin typeface="Times New Roman" panose="02020603050405020304" pitchFamily="18" charset="0"/>
                <a:ea typeface="Times New Roman" panose="02020603050405020304" pitchFamily="18" charset="0"/>
              </a:rPr>
              <a:t>, dejándose constancia expresa de ese hecho, en acta que se levantará al efecto. Si antes de iniciar la audiencia programada se constatara la persistencia de los errores en el poder conferido, se hará constar así en un acta, continuándose el procedimiento bajo los supuestos de no concurrencia del sujeto pasivo.</a:t>
            </a:r>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8787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5040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Celebración de la audiencia final </a:t>
            </a:r>
            <a:r>
              <a:rPr lang="es-ES" sz="2000" b="1" dirty="0"/>
              <a:t>Art. 155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196752"/>
            <a:ext cx="8229600" cy="4589463"/>
          </a:xfrm>
          <a:prstGeom prst="rect">
            <a:avLst/>
          </a:prstGeom>
        </p:spPr>
        <p:txBody>
          <a:bodyPr vert="horz" lIns="91440" tIns="45720" rIns="91440" bIns="45720" rtlCol="0">
            <a:noAutofit/>
          </a:bodyPr>
          <a:lstStyle/>
          <a:p>
            <a:pPr algn="just"/>
            <a:endParaRPr lang="es-ES" sz="2000" dirty="0"/>
          </a:p>
        </p:txBody>
      </p:sp>
      <p:sp>
        <p:nvSpPr>
          <p:cNvPr id="3" name="Rectangle 2"/>
          <p:cNvSpPr/>
          <p:nvPr/>
        </p:nvSpPr>
        <p:spPr>
          <a:xfrm>
            <a:off x="683568" y="1153874"/>
            <a:ext cx="7488832" cy="4678204"/>
          </a:xfrm>
          <a:prstGeom prst="rect">
            <a:avLst/>
          </a:prstGeom>
        </p:spPr>
        <p:txBody>
          <a:bodyPr wrap="square">
            <a:spAutoFit/>
          </a:bodyPr>
          <a:lstStyle/>
          <a:p>
            <a:pPr marR="136525" algn="just">
              <a:spcBef>
                <a:spcPts val="0"/>
              </a:spcBef>
              <a:spcAft>
                <a:spcPts val="0"/>
              </a:spcAft>
            </a:pPr>
            <a:r>
              <a:rPr lang="es-ES" sz="2000" dirty="0">
                <a:latin typeface="Times New Roman" panose="02020603050405020304" pitchFamily="18" charset="0"/>
                <a:ea typeface="Times New Roman" panose="02020603050405020304" pitchFamily="18" charset="0"/>
              </a:rPr>
              <a:t>En el día, hora y lugar indicados en la convocatoria, se llevará a cabo la audiencia final, que se desarrollará en el orden siguiente:</a:t>
            </a:r>
          </a:p>
          <a:p>
            <a:pPr marR="136525" algn="just">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R="0" lvl="1" indent="-457200" algn="just">
              <a:spcBef>
                <a:spcPts val="0"/>
              </a:spcBef>
              <a:spcAft>
                <a:spcPts val="0"/>
              </a:spcAft>
              <a:buSzPts val="1200"/>
              <a:buAutoNum type="arabicPeriod"/>
              <a:tabLst>
                <a:tab pos="975360" algn="l"/>
              </a:tabLst>
            </a:pPr>
            <a:r>
              <a:rPr lang="es-ES" sz="2000" dirty="0">
                <a:latin typeface="Times New Roman" panose="02020603050405020304" pitchFamily="18" charset="0"/>
                <a:ea typeface="Times New Roman" panose="02020603050405020304" pitchFamily="18" charset="0"/>
              </a:rPr>
              <a:t>Comunicación de:</a:t>
            </a:r>
          </a:p>
          <a:p>
            <a:pPr marL="0" marR="0" lvl="1" algn="just">
              <a:spcBef>
                <a:spcPts val="0"/>
              </a:spcBef>
              <a:spcAft>
                <a:spcPts val="0"/>
              </a:spcAft>
              <a:buSzPts val="1200"/>
              <a:tabLst>
                <a:tab pos="975360" algn="l"/>
              </a:tabLst>
            </a:pPr>
            <a:endParaRPr lang="en-US" sz="2000" dirty="0">
              <a:latin typeface="Times New Roman" panose="02020603050405020304" pitchFamily="18" charset="0"/>
              <a:ea typeface="Times New Roman" panose="02020603050405020304" pitchFamily="18" charset="0"/>
            </a:endParaRPr>
          </a:p>
          <a:p>
            <a:pPr algn="just"/>
            <a:r>
              <a:rPr lang="en-US" sz="2000" dirty="0">
                <a:latin typeface="Times New Roman" panose="02020603050405020304" pitchFamily="18" charset="0"/>
                <a:ea typeface="Times New Roman" panose="02020603050405020304" pitchFamily="18" charset="0"/>
              </a:rPr>
              <a:t>1.1 </a:t>
            </a:r>
            <a:r>
              <a:rPr lang="es-ES" sz="2000" spc="-5" dirty="0">
                <a:latin typeface="Times New Roman" panose="02020603050405020304" pitchFamily="18" charset="0"/>
                <a:ea typeface="Times New Roman" panose="02020603050405020304" pitchFamily="18" charset="0"/>
              </a:rPr>
              <a:t>Las </a:t>
            </a:r>
            <a:r>
              <a:rPr lang="es-ES" sz="2000" spc="-5" dirty="0">
                <a:solidFill>
                  <a:srgbClr val="FF0000"/>
                </a:solidFill>
                <a:latin typeface="Times New Roman" panose="02020603050405020304" pitchFamily="18" charset="0"/>
                <a:ea typeface="Times New Roman" panose="02020603050405020304" pitchFamily="18" charset="0"/>
              </a:rPr>
              <a:t>valoraciones realizadas </a:t>
            </a:r>
            <a:r>
              <a:rPr lang="es-ES" sz="2000" spc="-5" dirty="0">
                <a:latin typeface="Times New Roman" panose="02020603050405020304" pitchFamily="18" charset="0"/>
                <a:ea typeface="Times New Roman" panose="02020603050405020304" pitchFamily="18" charset="0"/>
              </a:rPr>
              <a:t>en función de la </a:t>
            </a:r>
            <a:r>
              <a:rPr lang="es-ES" sz="2000" spc="-5" dirty="0">
                <a:solidFill>
                  <a:srgbClr val="FF0000"/>
                </a:solidFill>
                <a:latin typeface="Times New Roman" panose="02020603050405020304" pitchFamily="18" charset="0"/>
                <a:ea typeface="Times New Roman" panose="02020603050405020304" pitchFamily="18" charset="0"/>
              </a:rPr>
              <a:t>petición de rectificación</a:t>
            </a:r>
            <a:r>
              <a:rPr lang="es-ES" sz="2000" spc="-5" dirty="0">
                <a:latin typeface="Times New Roman" panose="02020603050405020304" pitchFamily="18" charset="0"/>
                <a:ea typeface="Times New Roman" panose="02020603050405020304" pitchFamily="18" charset="0"/>
              </a:rPr>
              <a:t> presentada.</a:t>
            </a:r>
          </a:p>
          <a:p>
            <a:pPr algn="just"/>
            <a:endParaRPr lang="en-US" spc="-5" dirty="0">
              <a:latin typeface="Times New Roman" panose="02020603050405020304" pitchFamily="18" charset="0"/>
              <a:ea typeface="Times New Roman" panose="02020603050405020304" pitchFamily="18" charset="0"/>
            </a:endParaRPr>
          </a:p>
          <a:p>
            <a:pPr algn="just"/>
            <a:r>
              <a:rPr lang="en-US" spc="-5" dirty="0">
                <a:latin typeface="Times New Roman" panose="02020603050405020304" pitchFamily="18" charset="0"/>
                <a:ea typeface="Times New Roman" panose="02020603050405020304" pitchFamily="18" charset="0"/>
              </a:rPr>
              <a:t>1.2  </a:t>
            </a:r>
            <a:r>
              <a:rPr lang="es-ES" sz="2000" spc="-5" dirty="0">
                <a:latin typeface="Times New Roman" panose="02020603050405020304" pitchFamily="18" charset="0"/>
                <a:ea typeface="Times New Roman" panose="02020603050405020304" pitchFamily="18" charset="0"/>
              </a:rPr>
              <a:t>Las</a:t>
            </a:r>
            <a:r>
              <a:rPr lang="es-ES" sz="2000" spc="100" dirty="0">
                <a:latin typeface="Times New Roman" panose="02020603050405020304" pitchFamily="18" charset="0"/>
                <a:ea typeface="Times New Roman" panose="02020603050405020304" pitchFamily="18" charset="0"/>
              </a:rPr>
              <a:t> </a:t>
            </a:r>
            <a:r>
              <a:rPr lang="es-ES" sz="2000" spc="-5" dirty="0">
                <a:solidFill>
                  <a:srgbClr val="FF0000"/>
                </a:solidFill>
                <a:latin typeface="Times New Roman" panose="02020603050405020304" pitchFamily="18" charset="0"/>
                <a:ea typeface="Times New Roman" panose="02020603050405020304" pitchFamily="18" charset="0"/>
              </a:rPr>
              <a:t>determinaciones</a:t>
            </a:r>
            <a:r>
              <a:rPr lang="es-ES" sz="2000" spc="105" dirty="0">
                <a:solidFill>
                  <a:srgbClr val="FF0000"/>
                </a:solidFill>
                <a:latin typeface="Times New Roman" panose="02020603050405020304" pitchFamily="18" charset="0"/>
                <a:ea typeface="Times New Roman" panose="02020603050405020304" pitchFamily="18" charset="0"/>
              </a:rPr>
              <a:t> </a:t>
            </a:r>
            <a:r>
              <a:rPr lang="es-ES" sz="2000" spc="-5" dirty="0">
                <a:solidFill>
                  <a:srgbClr val="FF0000"/>
                </a:solidFill>
                <a:latin typeface="Times New Roman" panose="02020603050405020304" pitchFamily="18" charset="0"/>
                <a:ea typeface="Times New Roman" panose="02020603050405020304" pitchFamily="18" charset="0"/>
              </a:rPr>
              <a:t>tributarias</a:t>
            </a:r>
            <a:r>
              <a:rPr lang="es-ES" sz="2000" spc="105" dirty="0">
                <a:solidFill>
                  <a:srgbClr val="FF0000"/>
                </a:solidFill>
                <a:latin typeface="Times New Roman" panose="02020603050405020304" pitchFamily="18" charset="0"/>
                <a:ea typeface="Times New Roman" panose="02020603050405020304" pitchFamily="18" charset="0"/>
              </a:rPr>
              <a:t> </a:t>
            </a:r>
            <a:r>
              <a:rPr lang="es-ES" sz="2000" spc="-5" dirty="0">
                <a:solidFill>
                  <a:srgbClr val="FF0000"/>
                </a:solidFill>
                <a:latin typeface="Times New Roman" panose="02020603050405020304" pitchFamily="18" charset="0"/>
                <a:ea typeface="Times New Roman" panose="02020603050405020304" pitchFamily="18" charset="0"/>
              </a:rPr>
              <a:t>efectuadas</a:t>
            </a:r>
            <a:r>
              <a:rPr lang="es-ES" sz="2000" spc="-5" dirty="0">
                <a:latin typeface="Times New Roman" panose="02020603050405020304" pitchFamily="18" charset="0"/>
                <a:ea typeface="Times New Roman" panose="02020603050405020304" pitchFamily="18" charset="0"/>
              </a:rPr>
              <a:t>,</a:t>
            </a:r>
            <a:r>
              <a:rPr lang="es-ES" sz="2000" spc="105" dirty="0">
                <a:latin typeface="Times New Roman" panose="02020603050405020304" pitchFamily="18" charset="0"/>
                <a:ea typeface="Times New Roman" panose="02020603050405020304" pitchFamily="18" charset="0"/>
              </a:rPr>
              <a:t> </a:t>
            </a:r>
            <a:r>
              <a:rPr lang="es-ES" sz="2000" spc="-5" dirty="0">
                <a:latin typeface="Times New Roman" panose="02020603050405020304" pitchFamily="18" charset="0"/>
                <a:ea typeface="Times New Roman" panose="02020603050405020304" pitchFamily="18" charset="0"/>
              </a:rPr>
              <a:t>explicándosele</a:t>
            </a:r>
            <a:r>
              <a:rPr lang="es-ES" sz="2000" spc="105" dirty="0">
                <a:latin typeface="Times New Roman" panose="02020603050405020304" pitchFamily="18" charset="0"/>
                <a:ea typeface="Times New Roman" panose="02020603050405020304" pitchFamily="18" charset="0"/>
              </a:rPr>
              <a:t> </a:t>
            </a:r>
            <a:r>
              <a:rPr lang="es-ES" sz="2000" spc="-5" dirty="0">
                <a:latin typeface="Times New Roman" panose="02020603050405020304" pitchFamily="18" charset="0"/>
                <a:ea typeface="Times New Roman" panose="02020603050405020304" pitchFamily="18" charset="0"/>
              </a:rPr>
              <a:t>al</a:t>
            </a:r>
            <a:r>
              <a:rPr lang="es-ES" sz="2000" spc="105" dirty="0">
                <a:latin typeface="Times New Roman" panose="02020603050405020304" pitchFamily="18" charset="0"/>
                <a:ea typeface="Times New Roman" panose="02020603050405020304" pitchFamily="18" charset="0"/>
              </a:rPr>
              <a:t> </a:t>
            </a:r>
            <a:r>
              <a:rPr lang="es-ES" sz="2000" spc="-5" dirty="0">
                <a:latin typeface="Times New Roman" panose="02020603050405020304" pitchFamily="18" charset="0"/>
                <a:ea typeface="Times New Roman" panose="02020603050405020304" pitchFamily="18" charset="0"/>
              </a:rPr>
              <a:t>sujeto</a:t>
            </a:r>
            <a:r>
              <a:rPr lang="es-ES" sz="2000" spc="105" dirty="0">
                <a:latin typeface="Times New Roman" panose="02020603050405020304" pitchFamily="18" charset="0"/>
                <a:ea typeface="Times New Roman" panose="02020603050405020304" pitchFamily="18" charset="0"/>
              </a:rPr>
              <a:t> </a:t>
            </a:r>
            <a:r>
              <a:rPr lang="es-ES" sz="2000" spc="-5" dirty="0">
                <a:latin typeface="Times New Roman" panose="02020603050405020304" pitchFamily="18" charset="0"/>
                <a:ea typeface="Times New Roman" panose="02020603050405020304" pitchFamily="18" charset="0"/>
              </a:rPr>
              <a:t>pasivo</a:t>
            </a:r>
            <a:r>
              <a:rPr lang="es-ES" sz="2000" spc="105" dirty="0">
                <a:latin typeface="Times New Roman" panose="02020603050405020304" pitchFamily="18" charset="0"/>
                <a:ea typeface="Times New Roman" panose="02020603050405020304" pitchFamily="18" charset="0"/>
              </a:rPr>
              <a:t> </a:t>
            </a:r>
            <a:r>
              <a:rPr lang="es-ES" sz="2000" spc="-5" dirty="0">
                <a:latin typeface="Times New Roman" panose="02020603050405020304" pitchFamily="18" charset="0"/>
                <a:ea typeface="Times New Roman" panose="02020603050405020304" pitchFamily="18" charset="0"/>
              </a:rPr>
              <a:t>los</a:t>
            </a:r>
            <a:r>
              <a:rPr lang="en-US" spc="-5" dirty="0">
                <a:latin typeface="Times New Roman" panose="02020603050405020304" pitchFamily="18" charset="0"/>
                <a:ea typeface="Times New Roman" panose="02020603050405020304" pitchFamily="18" charset="0"/>
              </a:rPr>
              <a:t> </a:t>
            </a:r>
            <a:r>
              <a:rPr lang="es-ES" sz="2000" dirty="0">
                <a:solidFill>
                  <a:srgbClr val="FF0000"/>
                </a:solidFill>
                <a:latin typeface="Times New Roman" panose="02020603050405020304" pitchFamily="18" charset="0"/>
                <a:ea typeface="Times New Roman" panose="02020603050405020304" pitchFamily="18" charset="0"/>
              </a:rPr>
              <a:t>hechos y</a:t>
            </a:r>
            <a:r>
              <a:rPr lang="es-ES" sz="2000" spc="255" dirty="0">
                <a:solidFill>
                  <a:srgbClr val="FF0000"/>
                </a:solidFill>
                <a:latin typeface="Times New Roman" panose="02020603050405020304" pitchFamily="18" charset="0"/>
                <a:ea typeface="Times New Roman" panose="02020603050405020304" pitchFamily="18" charset="0"/>
              </a:rPr>
              <a:t> </a:t>
            </a:r>
            <a:r>
              <a:rPr lang="es-ES" sz="2000" dirty="0">
                <a:solidFill>
                  <a:srgbClr val="FF0000"/>
                </a:solidFill>
                <a:latin typeface="Times New Roman" panose="02020603050405020304" pitchFamily="18" charset="0"/>
                <a:ea typeface="Times New Roman" panose="02020603050405020304" pitchFamily="18" charset="0"/>
              </a:rPr>
              <a:t>fundamentos</a:t>
            </a:r>
            <a:r>
              <a:rPr lang="es-ES" sz="2000" spc="255" dirty="0">
                <a:solidFill>
                  <a:srgbClr val="FF0000"/>
                </a:solidFill>
                <a:latin typeface="Times New Roman" panose="02020603050405020304" pitchFamily="18" charset="0"/>
                <a:ea typeface="Times New Roman" panose="02020603050405020304" pitchFamily="18" charset="0"/>
              </a:rPr>
              <a:t> </a:t>
            </a:r>
            <a:r>
              <a:rPr lang="es-ES" sz="2000" dirty="0">
                <a:solidFill>
                  <a:srgbClr val="FF0000"/>
                </a:solidFill>
                <a:latin typeface="Times New Roman" panose="02020603050405020304" pitchFamily="18" charset="0"/>
                <a:ea typeface="Times New Roman" panose="02020603050405020304" pitchFamily="18" charset="0"/>
              </a:rPr>
              <a:t>de derecho</a:t>
            </a:r>
            <a:r>
              <a:rPr lang="es-ES" sz="2000" spc="255" dirty="0">
                <a:solidFill>
                  <a:srgbClr val="FF0000"/>
                </a:solidFill>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que</a:t>
            </a:r>
            <a:r>
              <a:rPr lang="es-ES" sz="2000" spc="255"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motivan las</a:t>
            </a:r>
            <a:r>
              <a:rPr lang="es-ES" sz="2000" spc="255"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diferencias</a:t>
            </a:r>
            <a:r>
              <a:rPr lang="es-ES" sz="2000" spc="255"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en las</a:t>
            </a:r>
            <a:r>
              <a:rPr lang="es-ES" sz="2000" spc="255"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bases</a:t>
            </a:r>
            <a:r>
              <a:rPr lang="en-US" sz="2000"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imponibles y en las cuotas tributarias, con respecto a las autoliquidadas o que debieron haberse autoliquidado en supuestos de omisión en la presentación de las declaraciones a que se estuviera obligado. Asimismo, se comunicará la </a:t>
            </a:r>
            <a:r>
              <a:rPr lang="es-ES" sz="2000" dirty="0">
                <a:solidFill>
                  <a:srgbClr val="FF0000"/>
                </a:solidFill>
                <a:latin typeface="Times New Roman" panose="02020603050405020304" pitchFamily="18" charset="0"/>
                <a:ea typeface="Times New Roman" panose="02020603050405020304" pitchFamily="18" charset="0"/>
              </a:rPr>
              <a:t>cuantía de los intereses </a:t>
            </a:r>
            <a:r>
              <a:rPr lang="es-ES" sz="2000" dirty="0">
                <a:latin typeface="Times New Roman" panose="02020603050405020304" pitchFamily="18" charset="0"/>
                <a:ea typeface="Times New Roman" panose="02020603050405020304" pitchFamily="18" charset="0"/>
              </a:rPr>
              <a:t>correspondientes, acumulados a esa fecha.</a:t>
            </a:r>
            <a:endParaRPr lang="en-US" sz="20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303502"/>
            <a:ext cx="7200800" cy="5040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Celebración de la audiencia final </a:t>
            </a:r>
            <a:r>
              <a:rPr lang="es-ES" sz="2000" b="1" dirty="0"/>
              <a:t>Art. 155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196752"/>
            <a:ext cx="8229600" cy="4589463"/>
          </a:xfrm>
          <a:prstGeom prst="rect">
            <a:avLst/>
          </a:prstGeom>
        </p:spPr>
        <p:txBody>
          <a:bodyPr vert="horz" lIns="91440" tIns="45720" rIns="91440" bIns="45720" rtlCol="0">
            <a:noAutofit/>
          </a:bodyPr>
          <a:lstStyle/>
          <a:p>
            <a:pPr algn="just"/>
            <a:endParaRPr lang="es-ES" sz="2000" dirty="0"/>
          </a:p>
        </p:txBody>
      </p:sp>
      <p:sp>
        <p:nvSpPr>
          <p:cNvPr id="3" name="Rectangle 2"/>
          <p:cNvSpPr/>
          <p:nvPr/>
        </p:nvSpPr>
        <p:spPr>
          <a:xfrm>
            <a:off x="683568" y="1616601"/>
            <a:ext cx="7560840" cy="3108543"/>
          </a:xfrm>
          <a:prstGeom prst="rect">
            <a:avLst/>
          </a:prstGeom>
        </p:spPr>
        <p:txBody>
          <a:bodyPr wrap="square">
            <a:spAutoFit/>
          </a:bodyPr>
          <a:lstStyle/>
          <a:p>
            <a:pPr algn="just"/>
            <a:r>
              <a:rPr lang="en-US" sz="2000" spc="-5" dirty="0">
                <a:latin typeface="Times New Roman" panose="02020603050405020304" pitchFamily="18" charset="0"/>
                <a:ea typeface="Times New Roman" panose="02020603050405020304" pitchFamily="18" charset="0"/>
              </a:rPr>
              <a:t>1.3 </a:t>
            </a:r>
            <a:r>
              <a:rPr lang="es-ES" sz="2000" spc="-5" dirty="0">
                <a:latin typeface="Times New Roman" panose="02020603050405020304" pitchFamily="18" charset="0"/>
                <a:ea typeface="Times New Roman" panose="02020603050405020304" pitchFamily="18" charset="0"/>
              </a:rPr>
              <a:t>Las </a:t>
            </a:r>
            <a:r>
              <a:rPr lang="es-ES" sz="2000" spc="-5" dirty="0">
                <a:solidFill>
                  <a:srgbClr val="FF0000"/>
                </a:solidFill>
                <a:latin typeface="Times New Roman" panose="02020603050405020304" pitchFamily="18" charset="0"/>
                <a:ea typeface="Times New Roman" panose="02020603050405020304" pitchFamily="18" charset="0"/>
              </a:rPr>
              <a:t>disminuciones en las bases imponibles </a:t>
            </a:r>
            <a:r>
              <a:rPr lang="es-ES" sz="2000" spc="-5" dirty="0">
                <a:latin typeface="Times New Roman" panose="02020603050405020304" pitchFamily="18" charset="0"/>
                <a:ea typeface="Times New Roman" panose="02020603050405020304" pitchFamily="18" charset="0"/>
              </a:rPr>
              <a:t>y en las </a:t>
            </a:r>
            <a:r>
              <a:rPr lang="es-ES" sz="2000" spc="-5" dirty="0">
                <a:solidFill>
                  <a:srgbClr val="FF0000"/>
                </a:solidFill>
                <a:latin typeface="Times New Roman" panose="02020603050405020304" pitchFamily="18" charset="0"/>
                <a:ea typeface="Times New Roman" panose="02020603050405020304" pitchFamily="18" charset="0"/>
              </a:rPr>
              <a:t>cuotas tributarias </a:t>
            </a:r>
            <a:r>
              <a:rPr lang="es-ES" sz="2000" spc="-5" dirty="0">
                <a:latin typeface="Times New Roman" panose="02020603050405020304" pitchFamily="18" charset="0"/>
                <a:ea typeface="Times New Roman" panose="02020603050405020304" pitchFamily="18" charset="0"/>
              </a:rPr>
              <a:t>o los aumentos en los saldos a favor originalmente declarados, cuando procedan, estándose bajo este supuesto a lo regulado en el artículo 165 del</a:t>
            </a:r>
            <a:r>
              <a:rPr lang="es-ES" sz="2000" spc="120" dirty="0">
                <a:latin typeface="Times New Roman" panose="02020603050405020304" pitchFamily="18" charset="0"/>
                <a:ea typeface="Times New Roman" panose="02020603050405020304" pitchFamily="18" charset="0"/>
              </a:rPr>
              <a:t> </a:t>
            </a:r>
            <a:r>
              <a:rPr lang="es-ES" sz="2000" spc="-5" dirty="0">
                <a:latin typeface="Times New Roman" panose="02020603050405020304" pitchFamily="18" charset="0"/>
                <a:ea typeface="Times New Roman" panose="02020603050405020304" pitchFamily="18" charset="0"/>
              </a:rPr>
              <a:t>presente Reglamento.</a:t>
            </a:r>
          </a:p>
          <a:p>
            <a:pPr algn="just"/>
            <a:endParaRPr lang="en-US" spc="-5" dirty="0">
              <a:latin typeface="Times New Roman" panose="02020603050405020304" pitchFamily="18" charset="0"/>
              <a:ea typeface="Times New Roman" panose="02020603050405020304" pitchFamily="18" charset="0"/>
            </a:endParaRPr>
          </a:p>
          <a:p>
            <a:pPr algn="just"/>
            <a:r>
              <a:rPr lang="en-US" sz="2000" spc="-5" dirty="0">
                <a:latin typeface="Times New Roman" panose="02020603050405020304" pitchFamily="18" charset="0"/>
                <a:ea typeface="Times New Roman" panose="02020603050405020304" pitchFamily="18" charset="0"/>
              </a:rPr>
              <a:t>1.4 </a:t>
            </a:r>
            <a:r>
              <a:rPr lang="es-ES" sz="2000" spc="-5" dirty="0">
                <a:latin typeface="Times New Roman" panose="02020603050405020304" pitchFamily="18" charset="0"/>
                <a:ea typeface="Times New Roman" panose="02020603050405020304" pitchFamily="18" charset="0"/>
              </a:rPr>
              <a:t>Las </a:t>
            </a:r>
            <a:r>
              <a:rPr lang="es-ES" sz="2000" spc="-5" dirty="0">
                <a:solidFill>
                  <a:srgbClr val="FF0000"/>
                </a:solidFill>
                <a:latin typeface="Times New Roman" panose="02020603050405020304" pitchFamily="18" charset="0"/>
                <a:ea typeface="Times New Roman" panose="02020603050405020304" pitchFamily="18" charset="0"/>
              </a:rPr>
              <a:t>disminuciones en las pérdidas declaradas</a:t>
            </a:r>
            <a:r>
              <a:rPr lang="es-ES" sz="2000" spc="-5" dirty="0">
                <a:latin typeface="Times New Roman" panose="02020603050405020304" pitchFamily="18" charset="0"/>
                <a:ea typeface="Times New Roman" panose="02020603050405020304" pitchFamily="18" charset="0"/>
              </a:rPr>
              <a:t>, las cuales podrían generar repercusiones en períodos fiscales posteriores.</a:t>
            </a:r>
          </a:p>
          <a:p>
            <a:pPr algn="just"/>
            <a:endParaRPr lang="en-US" spc="-5" dirty="0">
              <a:latin typeface="Times New Roman" panose="02020603050405020304" pitchFamily="18" charset="0"/>
              <a:ea typeface="Times New Roman" panose="02020603050405020304" pitchFamily="18" charset="0"/>
            </a:endParaRPr>
          </a:p>
          <a:p>
            <a:pPr algn="just"/>
            <a:r>
              <a:rPr lang="en-US" sz="2000" spc="-5" dirty="0">
                <a:latin typeface="Times New Roman" panose="02020603050405020304" pitchFamily="18" charset="0"/>
                <a:ea typeface="Times New Roman" panose="02020603050405020304" pitchFamily="18" charset="0"/>
              </a:rPr>
              <a:t>1.5 </a:t>
            </a:r>
            <a:r>
              <a:rPr lang="es-ES" sz="2000" spc="-5" dirty="0">
                <a:latin typeface="Times New Roman" panose="02020603050405020304" pitchFamily="18" charset="0"/>
                <a:ea typeface="Times New Roman" panose="02020603050405020304" pitchFamily="18" charset="0"/>
              </a:rPr>
              <a:t>Que del proceso de comprobación e investigación </a:t>
            </a:r>
            <a:r>
              <a:rPr lang="es-ES" sz="2000" spc="-5" dirty="0">
                <a:solidFill>
                  <a:srgbClr val="FF0000"/>
                </a:solidFill>
                <a:latin typeface="Times New Roman" panose="02020603050405020304" pitchFamily="18" charset="0"/>
                <a:ea typeface="Times New Roman" panose="02020603050405020304" pitchFamily="18" charset="0"/>
              </a:rPr>
              <a:t>no resultaron diferencias</a:t>
            </a:r>
            <a:r>
              <a:rPr lang="es-ES" sz="2000" spc="-5" dirty="0">
                <a:latin typeface="Times New Roman" panose="02020603050405020304" pitchFamily="18" charset="0"/>
                <a:ea typeface="Times New Roman" panose="02020603050405020304" pitchFamily="18" charset="0"/>
              </a:rPr>
              <a:t> con respecto a lo</a:t>
            </a:r>
            <a:r>
              <a:rPr lang="es-ES" sz="2000" spc="-10" dirty="0">
                <a:latin typeface="Times New Roman" panose="02020603050405020304" pitchFamily="18" charset="0"/>
                <a:ea typeface="Times New Roman" panose="02020603050405020304" pitchFamily="18" charset="0"/>
              </a:rPr>
              <a:t> </a:t>
            </a:r>
            <a:r>
              <a:rPr lang="es-ES" sz="2000" spc="-5" dirty="0">
                <a:latin typeface="Times New Roman" panose="02020603050405020304" pitchFamily="18" charset="0"/>
                <a:ea typeface="Times New Roman" panose="02020603050405020304" pitchFamily="18" charset="0"/>
              </a:rPr>
              <a:t>declarado.</a:t>
            </a:r>
            <a:endParaRPr lang="en-US" spc="-5"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3631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5040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Celebración de la audiencia final </a:t>
            </a:r>
            <a:r>
              <a:rPr lang="es-ES" sz="2000" b="1" dirty="0"/>
              <a:t>Art. 155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196752"/>
            <a:ext cx="8229600" cy="4589463"/>
          </a:xfrm>
          <a:prstGeom prst="rect">
            <a:avLst/>
          </a:prstGeom>
        </p:spPr>
        <p:txBody>
          <a:bodyPr vert="horz" lIns="91440" tIns="45720" rIns="91440" bIns="45720" rtlCol="0">
            <a:noAutofit/>
          </a:bodyPr>
          <a:lstStyle/>
          <a:p>
            <a:pPr algn="just"/>
            <a:endParaRPr lang="es-ES" sz="2000" dirty="0"/>
          </a:p>
        </p:txBody>
      </p:sp>
      <p:sp>
        <p:nvSpPr>
          <p:cNvPr id="3" name="Rectangle 2"/>
          <p:cNvSpPr/>
          <p:nvPr/>
        </p:nvSpPr>
        <p:spPr>
          <a:xfrm>
            <a:off x="88900" y="1153874"/>
            <a:ext cx="8567936" cy="5139869"/>
          </a:xfrm>
          <a:prstGeom prst="rect">
            <a:avLst/>
          </a:prstGeom>
        </p:spPr>
        <p:txBody>
          <a:bodyPr wrap="square">
            <a:spAutoFit/>
          </a:bodyPr>
          <a:lstStyle/>
          <a:p>
            <a:pPr marR="137160" lvl="1" algn="just">
              <a:spcBef>
                <a:spcPts val="0"/>
              </a:spcBef>
              <a:spcAft>
                <a:spcPts val="0"/>
              </a:spcAft>
              <a:buSzPts val="1200"/>
              <a:tabLst>
                <a:tab pos="975360" algn="l"/>
              </a:tabLst>
            </a:pPr>
            <a:r>
              <a:rPr lang="es-ES" sz="2400" spc="-85" dirty="0">
                <a:latin typeface="Times New Roman" panose="02020603050405020304" pitchFamily="18" charset="0"/>
                <a:ea typeface="Times New Roman" panose="02020603050405020304" pitchFamily="18" charset="0"/>
              </a:rPr>
              <a:t>2. Comunicación de las posibles infracciones administrativas que se tipificarían y las respectivas</a:t>
            </a:r>
            <a:r>
              <a:rPr lang="es-ES" sz="2400" spc="-5" dirty="0">
                <a:latin typeface="Times New Roman" panose="02020603050405020304" pitchFamily="18" charset="0"/>
                <a:ea typeface="Times New Roman" panose="02020603050405020304" pitchFamily="18" charset="0"/>
              </a:rPr>
              <a:t> </a:t>
            </a:r>
            <a:r>
              <a:rPr lang="es-ES" sz="2400" spc="-85" dirty="0">
                <a:latin typeface="Times New Roman" panose="02020603050405020304" pitchFamily="18" charset="0"/>
                <a:ea typeface="Times New Roman" panose="02020603050405020304" pitchFamily="18" charset="0"/>
              </a:rPr>
              <a:t>sanciones.</a:t>
            </a:r>
          </a:p>
          <a:p>
            <a:pPr marR="137160" lvl="1" algn="just">
              <a:spcBef>
                <a:spcPts val="0"/>
              </a:spcBef>
              <a:spcAft>
                <a:spcPts val="0"/>
              </a:spcAft>
              <a:buSzPts val="1200"/>
              <a:tabLst>
                <a:tab pos="975360" algn="l"/>
              </a:tabLst>
            </a:pPr>
            <a:endParaRPr lang="en-US" sz="2000" spc="-85" dirty="0">
              <a:latin typeface="Times New Roman" panose="02020603050405020304" pitchFamily="18" charset="0"/>
              <a:ea typeface="Times New Roman" panose="02020603050405020304" pitchFamily="18" charset="0"/>
            </a:endParaRPr>
          </a:p>
          <a:p>
            <a:pPr marR="137160" lvl="1" algn="just">
              <a:spcBef>
                <a:spcPts val="0"/>
              </a:spcBef>
              <a:spcAft>
                <a:spcPts val="0"/>
              </a:spcAft>
              <a:buSzPts val="1200"/>
              <a:tabLst>
                <a:tab pos="975360" algn="l"/>
              </a:tabLst>
            </a:pPr>
            <a:r>
              <a:rPr lang="en-US" sz="2400" spc="-85" dirty="0">
                <a:latin typeface="Times New Roman" panose="02020603050405020304" pitchFamily="18" charset="0"/>
                <a:ea typeface="Times New Roman" panose="02020603050405020304" pitchFamily="18" charset="0"/>
              </a:rPr>
              <a:t>2.1 </a:t>
            </a:r>
            <a:r>
              <a:rPr lang="es-ES" sz="2400" spc="-85" dirty="0">
                <a:latin typeface="Times New Roman" panose="02020603050405020304" pitchFamily="18" charset="0"/>
                <a:ea typeface="Times New Roman" panose="02020603050405020304" pitchFamily="18" charset="0"/>
              </a:rPr>
              <a:t>Advertencia al sujeto pasivo, sobre las </a:t>
            </a:r>
            <a:r>
              <a:rPr lang="es-ES" sz="2400" spc="-85" dirty="0">
                <a:solidFill>
                  <a:srgbClr val="FF0000"/>
                </a:solidFill>
                <a:latin typeface="Times New Roman" panose="02020603050405020304" pitchFamily="18" charset="0"/>
                <a:ea typeface="Times New Roman" panose="02020603050405020304" pitchFamily="18" charset="0"/>
              </a:rPr>
              <a:t>consecuencias jurídicas y económicas de la eventual aceptación de la propuesta de regularización practicada</a:t>
            </a:r>
            <a:r>
              <a:rPr lang="es-ES" sz="2400" spc="-85" dirty="0">
                <a:latin typeface="Times New Roman" panose="02020603050405020304" pitchFamily="18" charset="0"/>
                <a:ea typeface="Times New Roman" panose="02020603050405020304" pitchFamily="18" charset="0"/>
              </a:rPr>
              <a:t> y de las reducciones que se producirían en las multas por las sanciones que se impusieran, según</a:t>
            </a:r>
            <a:r>
              <a:rPr lang="es-ES" sz="2400" spc="100" dirty="0">
                <a:latin typeface="Times New Roman" panose="02020603050405020304" pitchFamily="18" charset="0"/>
                <a:ea typeface="Times New Roman" panose="02020603050405020304" pitchFamily="18" charset="0"/>
              </a:rPr>
              <a:t> </a:t>
            </a:r>
            <a:r>
              <a:rPr lang="es-ES" sz="2400" spc="-85" dirty="0">
                <a:latin typeface="Times New Roman" panose="02020603050405020304" pitchFamily="18" charset="0"/>
                <a:ea typeface="Times New Roman" panose="02020603050405020304" pitchFamily="18" charset="0"/>
              </a:rPr>
              <a:t>lo establecido en el artículo 88 del</a:t>
            </a:r>
            <a:r>
              <a:rPr lang="es-ES" sz="2400" spc="-10" dirty="0">
                <a:latin typeface="Times New Roman" panose="02020603050405020304" pitchFamily="18" charset="0"/>
                <a:ea typeface="Times New Roman" panose="02020603050405020304" pitchFamily="18" charset="0"/>
              </a:rPr>
              <a:t> </a:t>
            </a:r>
            <a:r>
              <a:rPr lang="es-ES" sz="2400" spc="-85" dirty="0">
                <a:latin typeface="Times New Roman" panose="02020603050405020304" pitchFamily="18" charset="0"/>
                <a:ea typeface="Times New Roman" panose="02020603050405020304" pitchFamily="18" charset="0"/>
              </a:rPr>
              <a:t>Código.</a:t>
            </a:r>
          </a:p>
          <a:p>
            <a:pPr marR="137160" lvl="1" algn="just">
              <a:spcBef>
                <a:spcPts val="0"/>
              </a:spcBef>
              <a:spcAft>
                <a:spcPts val="0"/>
              </a:spcAft>
              <a:buSzPts val="1200"/>
              <a:tabLst>
                <a:tab pos="975360" algn="l"/>
              </a:tabLst>
            </a:pPr>
            <a:endParaRPr lang="en-US" sz="2000" spc="-85" dirty="0">
              <a:latin typeface="Times New Roman" panose="02020603050405020304" pitchFamily="18" charset="0"/>
              <a:ea typeface="Times New Roman" panose="02020603050405020304" pitchFamily="18" charset="0"/>
            </a:endParaRPr>
          </a:p>
          <a:p>
            <a:pPr marR="135890" lvl="1" algn="just">
              <a:spcBef>
                <a:spcPts val="0"/>
              </a:spcBef>
              <a:spcAft>
                <a:spcPts val="0"/>
              </a:spcAft>
              <a:buSzPts val="1200"/>
              <a:tabLst>
                <a:tab pos="975360" algn="l"/>
              </a:tabLst>
            </a:pPr>
            <a:r>
              <a:rPr lang="es-ES" sz="2400" spc="-85" dirty="0">
                <a:latin typeface="Times New Roman" panose="02020603050405020304" pitchFamily="18" charset="0"/>
                <a:ea typeface="Times New Roman" panose="02020603050405020304" pitchFamily="18" charset="0"/>
              </a:rPr>
              <a:t>2.2 Proposición al sujeto compareciente de la </a:t>
            </a:r>
            <a:r>
              <a:rPr lang="es-ES" sz="2400" spc="-85" dirty="0">
                <a:solidFill>
                  <a:srgbClr val="FF0000"/>
                </a:solidFill>
                <a:latin typeface="Times New Roman" panose="02020603050405020304" pitchFamily="18" charset="0"/>
                <a:ea typeface="Times New Roman" panose="02020603050405020304" pitchFamily="18" charset="0"/>
              </a:rPr>
              <a:t>propuesta de regularización de las diferencias comunicadas, informándosele de su derecho a manifestar conformidad</a:t>
            </a:r>
            <a:r>
              <a:rPr lang="es-ES" sz="2400" spc="-85" dirty="0">
                <a:latin typeface="Times New Roman" panose="02020603050405020304" pitchFamily="18" charset="0"/>
                <a:ea typeface="Times New Roman" panose="02020603050405020304" pitchFamily="18" charset="0"/>
              </a:rPr>
              <a:t> o no con dicha propuesta, pudiendo ser esta total o parcial, todo al tenor de lo dispuesto en el artículo 156 del presente</a:t>
            </a:r>
            <a:r>
              <a:rPr lang="es-ES" sz="2400" spc="-15" dirty="0">
                <a:latin typeface="Times New Roman" panose="02020603050405020304" pitchFamily="18" charset="0"/>
                <a:ea typeface="Times New Roman" panose="02020603050405020304" pitchFamily="18" charset="0"/>
              </a:rPr>
              <a:t> </a:t>
            </a:r>
            <a:r>
              <a:rPr lang="es-ES" sz="2400" spc="-85" dirty="0">
                <a:latin typeface="Times New Roman" panose="02020603050405020304" pitchFamily="18" charset="0"/>
                <a:ea typeface="Times New Roman" panose="02020603050405020304" pitchFamily="18" charset="0"/>
              </a:rPr>
              <a:t>Reglamento.</a:t>
            </a:r>
            <a:endParaRPr lang="en-US" sz="2000" spc="-85"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4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50405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Celebración de la audiencia final </a:t>
            </a:r>
            <a:r>
              <a:rPr lang="es-ES" sz="2000" b="1" dirty="0"/>
              <a:t>Art. 155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196752"/>
            <a:ext cx="8229600" cy="4589463"/>
          </a:xfrm>
          <a:prstGeom prst="rect">
            <a:avLst/>
          </a:prstGeom>
        </p:spPr>
        <p:txBody>
          <a:bodyPr vert="horz" lIns="91440" tIns="45720" rIns="91440" bIns="45720" rtlCol="0">
            <a:noAutofit/>
          </a:bodyPr>
          <a:lstStyle/>
          <a:p>
            <a:pPr algn="just"/>
            <a:endParaRPr lang="es-ES" sz="2000" dirty="0"/>
          </a:p>
        </p:txBody>
      </p:sp>
      <p:sp>
        <p:nvSpPr>
          <p:cNvPr id="3" name="Rectangle 2"/>
          <p:cNvSpPr/>
          <p:nvPr/>
        </p:nvSpPr>
        <p:spPr>
          <a:xfrm>
            <a:off x="111944" y="1153874"/>
            <a:ext cx="8544892" cy="4893647"/>
          </a:xfrm>
          <a:prstGeom prst="rect">
            <a:avLst/>
          </a:prstGeom>
        </p:spPr>
        <p:txBody>
          <a:bodyPr wrap="square">
            <a:spAutoFit/>
          </a:bodyPr>
          <a:lstStyle/>
          <a:p>
            <a:pPr marR="135890" lvl="1" algn="just">
              <a:spcBef>
                <a:spcPts val="0"/>
              </a:spcBef>
              <a:spcAft>
                <a:spcPts val="0"/>
              </a:spcAft>
              <a:buSzPts val="1200"/>
              <a:tabLst>
                <a:tab pos="975360" algn="l"/>
              </a:tabLst>
            </a:pPr>
            <a:r>
              <a:rPr lang="es-ES" sz="2400" dirty="0">
                <a:latin typeface="Times New Roman" panose="02020603050405020304" pitchFamily="18" charset="0"/>
                <a:ea typeface="Times New Roman" panose="02020603050405020304" pitchFamily="18" charset="0"/>
              </a:rPr>
              <a:t>Concluida la audiencia final, los funcionarios actuantes </a:t>
            </a:r>
            <a:r>
              <a:rPr lang="es-ES" sz="2400" dirty="0">
                <a:solidFill>
                  <a:srgbClr val="FF0000"/>
                </a:solidFill>
                <a:latin typeface="Times New Roman" panose="02020603050405020304" pitchFamily="18" charset="0"/>
                <a:ea typeface="Times New Roman" panose="02020603050405020304" pitchFamily="18" charset="0"/>
              </a:rPr>
              <a:t>extenderán un acta dejando</a:t>
            </a:r>
            <a:r>
              <a:rPr lang="en-US" sz="2400" dirty="0">
                <a:solidFill>
                  <a:srgbClr val="FF0000"/>
                </a:solidFill>
                <a:latin typeface="Times New Roman" panose="02020603050405020304" pitchFamily="18" charset="0"/>
                <a:ea typeface="Times New Roman" panose="02020603050405020304" pitchFamily="18" charset="0"/>
              </a:rPr>
              <a:t> </a:t>
            </a:r>
            <a:r>
              <a:rPr lang="es-ES" sz="2400" dirty="0">
                <a:solidFill>
                  <a:srgbClr val="FF0000"/>
                </a:solidFill>
                <a:latin typeface="Times New Roman" panose="02020603050405020304" pitchFamily="18" charset="0"/>
                <a:ea typeface="Times New Roman" panose="02020603050405020304" pitchFamily="18" charset="0"/>
              </a:rPr>
              <a:t>constancia expresa de todos los aspectos desarrollados.</a:t>
            </a:r>
            <a:r>
              <a:rPr lang="es-ES" sz="2400" dirty="0">
                <a:latin typeface="Times New Roman" panose="02020603050405020304" pitchFamily="18" charset="0"/>
                <a:ea typeface="Times New Roman" panose="02020603050405020304" pitchFamily="18" charset="0"/>
              </a:rPr>
              <a:t> Esta acta se extenderá en </a:t>
            </a:r>
            <a:r>
              <a:rPr lang="es-ES" sz="2400" spc="-20" dirty="0">
                <a:latin typeface="Times New Roman" panose="02020603050405020304" pitchFamily="18" charset="0"/>
                <a:ea typeface="Times New Roman" panose="02020603050405020304" pitchFamily="18" charset="0"/>
              </a:rPr>
              <a:t>dos</a:t>
            </a:r>
            <a:r>
              <a:rPr lang="es-ES" sz="2400" spc="260" dirty="0">
                <a:latin typeface="Times New Roman" panose="02020603050405020304" pitchFamily="18" charset="0"/>
                <a:ea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rPr>
              <a:t>tantos, que deberán ser firmados por los funcionarios actuantes y por el compareciente, entregándosele un tanto, quien se tendrá por notificado de su contenido. </a:t>
            </a:r>
          </a:p>
          <a:p>
            <a:pPr marR="135890" lvl="1" algn="just">
              <a:spcBef>
                <a:spcPts val="0"/>
              </a:spcBef>
              <a:spcAft>
                <a:spcPts val="0"/>
              </a:spcAft>
              <a:buSzPts val="1200"/>
              <a:tabLst>
                <a:tab pos="975360" algn="l"/>
              </a:tabLst>
            </a:pPr>
            <a:r>
              <a:rPr lang="es-ES" sz="2400" dirty="0">
                <a:latin typeface="Times New Roman" panose="02020603050405020304" pitchFamily="18" charset="0"/>
                <a:ea typeface="Times New Roman" panose="02020603050405020304" pitchFamily="18" charset="0"/>
              </a:rPr>
              <a:t>En </a:t>
            </a:r>
            <a:r>
              <a:rPr lang="es-ES" sz="2400" dirty="0">
                <a:solidFill>
                  <a:srgbClr val="FF0000"/>
                </a:solidFill>
                <a:latin typeface="Times New Roman" panose="02020603050405020304" pitchFamily="18" charset="0"/>
                <a:ea typeface="Times New Roman" panose="02020603050405020304" pitchFamily="18" charset="0"/>
              </a:rPr>
              <a:t>caso de que no sepa o no quiera firmarla</a:t>
            </a:r>
            <a:r>
              <a:rPr lang="es-ES" sz="2400" dirty="0">
                <a:latin typeface="Times New Roman" panose="02020603050405020304" pitchFamily="18" charset="0"/>
                <a:ea typeface="Times New Roman" panose="02020603050405020304" pitchFamily="18" charset="0"/>
              </a:rPr>
              <a:t>, se dejará constando ese  hecho en el</a:t>
            </a:r>
            <a:r>
              <a:rPr lang="es-ES" sz="2400" spc="-5" dirty="0">
                <a:latin typeface="Times New Roman" panose="02020603050405020304" pitchFamily="18" charset="0"/>
                <a:ea typeface="Times New Roman" panose="02020603050405020304" pitchFamily="18" charset="0"/>
              </a:rPr>
              <a:t> </a:t>
            </a:r>
            <a:r>
              <a:rPr lang="es-ES" sz="2400" dirty="0">
                <a:latin typeface="Times New Roman" panose="02020603050405020304" pitchFamily="18" charset="0"/>
                <a:ea typeface="Times New Roman" panose="02020603050405020304" pitchFamily="18" charset="0"/>
              </a:rPr>
              <a:t>acta.</a:t>
            </a:r>
            <a:endParaRPr lang="en-US" sz="2400" dirty="0">
              <a:latin typeface="Times New Roman" panose="02020603050405020304" pitchFamily="18" charset="0"/>
              <a:ea typeface="Times New Roman" panose="02020603050405020304" pitchFamily="18" charset="0"/>
            </a:endParaRPr>
          </a:p>
          <a:p>
            <a:pPr marR="135890" lvl="1" algn="just">
              <a:spcBef>
                <a:spcPts val="0"/>
              </a:spcBef>
              <a:spcAft>
                <a:spcPts val="0"/>
              </a:spcAft>
              <a:buSzPts val="1200"/>
              <a:tabLst>
                <a:tab pos="975360" algn="l"/>
              </a:tabLst>
            </a:pPr>
            <a:endParaRPr lang="es-ES" sz="2400" dirty="0">
              <a:latin typeface="Times New Roman" panose="02020603050405020304" pitchFamily="18" charset="0"/>
              <a:ea typeface="Times New Roman" panose="02020603050405020304" pitchFamily="18" charset="0"/>
            </a:endParaRPr>
          </a:p>
          <a:p>
            <a:pPr marR="135890" lvl="1" algn="just">
              <a:spcBef>
                <a:spcPts val="0"/>
              </a:spcBef>
              <a:spcAft>
                <a:spcPts val="0"/>
              </a:spcAft>
              <a:buSzPts val="1200"/>
              <a:tabLst>
                <a:tab pos="975360" algn="l"/>
              </a:tabLst>
            </a:pPr>
            <a:r>
              <a:rPr lang="es-ES" sz="2400" dirty="0">
                <a:latin typeface="Times New Roman" panose="02020603050405020304" pitchFamily="18" charset="0"/>
                <a:ea typeface="Times New Roman" panose="02020603050405020304" pitchFamily="18" charset="0"/>
              </a:rPr>
              <a:t>En este acto </a:t>
            </a:r>
            <a:r>
              <a:rPr lang="es-ES" sz="2400" dirty="0">
                <a:solidFill>
                  <a:srgbClr val="FF0000"/>
                </a:solidFill>
                <a:latin typeface="Times New Roman" panose="02020603050405020304" pitchFamily="18" charset="0"/>
                <a:ea typeface="Times New Roman" panose="02020603050405020304" pitchFamily="18" charset="0"/>
              </a:rPr>
              <a:t>se pondrá a disposición </a:t>
            </a:r>
            <a:r>
              <a:rPr lang="es-ES" sz="2400" dirty="0">
                <a:latin typeface="Times New Roman" panose="02020603050405020304" pitchFamily="18" charset="0"/>
                <a:ea typeface="Times New Roman" panose="02020603050405020304" pitchFamily="18" charset="0"/>
              </a:rPr>
              <a:t>del sujeto fiscalizado, el </a:t>
            </a:r>
            <a:r>
              <a:rPr lang="es-ES" sz="2400" dirty="0">
                <a:solidFill>
                  <a:srgbClr val="FF0000"/>
                </a:solidFill>
                <a:latin typeface="Times New Roman" panose="02020603050405020304" pitchFamily="18" charset="0"/>
                <a:ea typeface="Times New Roman" panose="02020603050405020304" pitchFamily="18" charset="0"/>
              </a:rPr>
              <a:t>expediente determinativo y sus accesorios</a:t>
            </a:r>
            <a:r>
              <a:rPr lang="es-ES" sz="2400" dirty="0">
                <a:latin typeface="Times New Roman" panose="02020603050405020304" pitchFamily="18" charset="0"/>
                <a:ea typeface="Times New Roman" panose="02020603050405020304" pitchFamily="18" charset="0"/>
              </a:rPr>
              <a:t>, así como el </a:t>
            </a:r>
            <a:r>
              <a:rPr lang="es-ES" sz="2400" dirty="0">
                <a:solidFill>
                  <a:srgbClr val="FF0000"/>
                </a:solidFill>
                <a:latin typeface="Times New Roman" panose="02020603050405020304" pitchFamily="18" charset="0"/>
                <a:ea typeface="Times New Roman" panose="02020603050405020304" pitchFamily="18" charset="0"/>
              </a:rPr>
              <a:t>expediente sancionador</a:t>
            </a:r>
            <a:r>
              <a:rPr lang="es-ES" sz="2400" dirty="0">
                <a:latin typeface="Times New Roman" panose="02020603050405020304" pitchFamily="18" charset="0"/>
                <a:ea typeface="Times New Roman" panose="02020603050405020304" pitchFamily="18" charset="0"/>
              </a:rPr>
              <a:t>, en el que se respaldan las actuaciones administrativas realizadas y los resultados comunicados.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7909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274638"/>
            <a:ext cx="7128792" cy="1143000"/>
          </a:xfrm>
        </p:spPr>
        <p:style>
          <a:lnRef idx="1">
            <a:schemeClr val="accent1"/>
          </a:lnRef>
          <a:fillRef idx="2">
            <a:schemeClr val="accent1"/>
          </a:fillRef>
          <a:effectRef idx="1">
            <a:schemeClr val="accent1"/>
          </a:effectRef>
          <a:fontRef idx="minor">
            <a:schemeClr val="dk1"/>
          </a:fontRef>
        </p:style>
        <p:txBody>
          <a:bodyPr>
            <a:normAutofit/>
          </a:bodyPr>
          <a:lstStyle/>
          <a:p>
            <a:r>
              <a:rPr lang="es-ES" sz="3600" b="1" dirty="0"/>
              <a:t>Propuesta de regularización</a:t>
            </a:r>
            <a:r>
              <a:rPr lang="es-ES" sz="3600" dirty="0">
                <a:solidFill>
                  <a:schemeClr val="tx1">
                    <a:lumMod val="95000"/>
                    <a:lumOff val="5000"/>
                  </a:schemeClr>
                </a:solidFill>
              </a:rPr>
              <a:t> </a:t>
            </a:r>
            <a:r>
              <a:rPr lang="es-ES" sz="2000" dirty="0">
                <a:solidFill>
                  <a:schemeClr val="tx1">
                    <a:lumMod val="95000"/>
                    <a:lumOff val="5000"/>
                  </a:schemeClr>
                </a:solidFill>
              </a:rPr>
              <a:t>Art 157 RPT</a:t>
            </a: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999381"/>
            <a:ext cx="8229600" cy="4525963"/>
          </a:xfrm>
          <a:prstGeom prst="rect">
            <a:avLst/>
          </a:prstGeom>
        </p:spPr>
        <p:txBody>
          <a:bodyPr vert="horz" lIns="91440" tIns="45720" rIns="91440" bIns="45720" rtlCol="0">
            <a:normAutofit fontScale="85000" lnSpcReduction="10000"/>
          </a:bodyPr>
          <a:lstStyle/>
          <a:p>
            <a:pPr algn="just"/>
            <a:r>
              <a:rPr lang="es-ES" sz="3200" dirty="0"/>
              <a:t>Siempre que los resultados obtenidos en la actuación de comprobación e investigación supongan diferencias de las bases imponibles o de las cuotas tributarias declaradas, el funcionario a cargo debe </a:t>
            </a:r>
            <a:r>
              <a:rPr lang="es-ES" sz="3200" dirty="0">
                <a:solidFill>
                  <a:srgbClr val="FF0000"/>
                </a:solidFill>
              </a:rPr>
              <a:t>proponerle al sujeto pasivo la conformidad con la propuesta de regularización que establece el artículo 144 del Código</a:t>
            </a:r>
            <a:r>
              <a:rPr lang="es-ES" sz="3200" dirty="0"/>
              <a:t>, la cual se formulará para cada concepto que afecte la base imponible y la cuota tributaria determinada, respecto al impuesto y período fiscal objeto de comprobación. Todo lo anterior, sin perjuicio de lo establecido en el artículo 165 del RPT</a:t>
            </a:r>
          </a:p>
          <a:p>
            <a:pPr algn="just"/>
            <a:r>
              <a:rPr lang="es-ES" sz="32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332656"/>
            <a:ext cx="8229600" cy="936104"/>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2800" b="1" dirty="0"/>
            </a:br>
            <a:r>
              <a:rPr lang="es-ES" sz="2800" b="1" dirty="0"/>
              <a:t>Lugar y horarios en los que debe efectuarse la actuación de comprobación e investigación </a:t>
            </a:r>
            <a:r>
              <a:rPr lang="es-ES" sz="1800" b="1" dirty="0"/>
              <a:t>Art. 145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539552" y="1556792"/>
            <a:ext cx="8229600" cy="4525963"/>
          </a:xfrm>
          <a:prstGeom prst="rect">
            <a:avLst/>
          </a:prstGeom>
        </p:spPr>
        <p:txBody>
          <a:bodyPr vert="horz" lIns="91440" tIns="45720" rIns="91440" bIns="45720" rtlCol="0">
            <a:normAutofit fontScale="85000" lnSpcReduction="10000"/>
          </a:bodyPr>
          <a:lstStyle/>
          <a:p>
            <a:pPr algn="just"/>
            <a:r>
              <a:rPr lang="es-ES" sz="2800" dirty="0"/>
              <a:t>La actuación deberá desarrollarse en el lugar </a:t>
            </a:r>
            <a:r>
              <a:rPr lang="es-ES" sz="2800" b="1" dirty="0">
                <a:solidFill>
                  <a:srgbClr val="FF0000"/>
                </a:solidFill>
              </a:rPr>
              <a:t>donde esté efectivamente centralizada la gestión administrativa y la dirección de los negocios </a:t>
            </a:r>
            <a:r>
              <a:rPr lang="es-ES" sz="2800" dirty="0"/>
              <a:t>del sujeto pasivo objeto de la inspección o bien, donde se realicen las actividades económicas o </a:t>
            </a:r>
            <a:r>
              <a:rPr lang="es-ES" sz="2800" b="1" dirty="0">
                <a:solidFill>
                  <a:srgbClr val="FF0000"/>
                </a:solidFill>
              </a:rPr>
              <a:t>donde existan pruebas de los hechos a comprobar</a:t>
            </a:r>
            <a:r>
              <a:rPr lang="es-ES" sz="2800" dirty="0"/>
              <a:t>. Además deberá gestionarse en </a:t>
            </a:r>
            <a:r>
              <a:rPr lang="es-ES" sz="2800" b="1" dirty="0">
                <a:solidFill>
                  <a:srgbClr val="FF0000"/>
                </a:solidFill>
              </a:rPr>
              <a:t>horas hábiles</a:t>
            </a:r>
            <a:r>
              <a:rPr lang="es-ES" sz="2800" dirty="0"/>
              <a:t>, atendiendo a la jornada de trabajo del  sujeto pasivo inspeccionado y de la Administración, sin perjuicio de que de común acuerdo se permita la actuación fuera de la jornada común.</a:t>
            </a:r>
          </a:p>
          <a:p>
            <a:pPr algn="just"/>
            <a:r>
              <a:rPr lang="es-ES" sz="2800" dirty="0"/>
              <a:t>Cuando por alguna circunstancia justificada no pudieran desarrollarse en uno de esos lugares o sea conveniente para el mejor desarrollo de las actuaciones, </a:t>
            </a:r>
            <a:r>
              <a:rPr lang="es-ES" sz="2800" b="1" dirty="0">
                <a:solidFill>
                  <a:srgbClr val="FF0000"/>
                </a:solidFill>
              </a:rPr>
              <a:t>se podrán desarrollar en las oficinas de la AT</a:t>
            </a:r>
            <a:r>
              <a:rPr lang="es-ES" sz="2800"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274638"/>
            <a:ext cx="7200800" cy="99412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Posición del sujeto pasivo frente a la propuesta de regularización </a:t>
            </a:r>
            <a:r>
              <a:rPr lang="es-ES" sz="2000" dirty="0">
                <a:solidFill>
                  <a:schemeClr val="tx1">
                    <a:lumMod val="95000"/>
                    <a:lumOff val="5000"/>
                  </a:schemeClr>
                </a:solidFill>
              </a:rPr>
              <a:t>Art. 158 RPT</a:t>
            </a: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fontScale="85000" lnSpcReduction="20000"/>
          </a:bodyPr>
          <a:lstStyle/>
          <a:p>
            <a:pPr algn="just"/>
            <a:r>
              <a:rPr lang="es-ES" sz="3200" dirty="0"/>
              <a:t>El sujeto fiscalizado deberá manifestar su conformidad o disconformidad con cada uno de los elementos que configuran la base imponible y la cuota tributaria, presentados en la propuesta de regularización que se le formuló. Su </a:t>
            </a:r>
            <a:r>
              <a:rPr lang="es-ES" sz="3200" dirty="0">
                <a:solidFill>
                  <a:srgbClr val="FF0000"/>
                </a:solidFill>
              </a:rPr>
              <a:t>decisión será única y definitiva </a:t>
            </a:r>
            <a:r>
              <a:rPr lang="es-ES" sz="3200" dirty="0"/>
              <a:t>y debe externarse en un solo acto, haciéndose constar en el modelo establecido al efecto.</a:t>
            </a:r>
          </a:p>
          <a:p>
            <a:pPr algn="just"/>
            <a:r>
              <a:rPr lang="es-ES" sz="3200" dirty="0">
                <a:solidFill>
                  <a:srgbClr val="FF0000"/>
                </a:solidFill>
              </a:rPr>
              <a:t>Esta manifestación podrá darse en la audiencia final o</a:t>
            </a:r>
            <a:r>
              <a:rPr lang="es-ES" sz="3200" dirty="0"/>
              <a:t> si así lo decidiera, compareciendo personalmente ante los funcionarios actuantes, dentro de los </a:t>
            </a:r>
            <a:r>
              <a:rPr lang="es-ES" sz="3200" dirty="0">
                <a:solidFill>
                  <a:srgbClr val="FF0000"/>
                </a:solidFill>
              </a:rPr>
              <a:t>cinco días hábiles siguientes </a:t>
            </a:r>
            <a:r>
              <a:rPr lang="es-ES" sz="3200" dirty="0"/>
              <a:t>a la fecha de celebración de aquella audiencia</a:t>
            </a:r>
            <a:r>
              <a:rPr lang="es-ES" sz="3200" dirty="0">
                <a:solidFill>
                  <a:srgbClr val="FF0000"/>
                </a:solidFill>
              </a:rPr>
              <a:t>. </a:t>
            </a:r>
            <a:r>
              <a:rPr lang="es-ES" sz="3200" dirty="0"/>
              <a:t>En este último supuesto, la conformidad se hará constar en el modelo establecido al efecto.</a:t>
            </a:r>
          </a:p>
          <a:p>
            <a:pPr algn="just"/>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274638"/>
            <a:ext cx="7272808" cy="99412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4000" b="1" dirty="0"/>
              <a:t>Posición del sujeto pasivo frente a la propuesta de regularización </a:t>
            </a:r>
            <a:r>
              <a:rPr lang="es-ES" sz="2000" dirty="0">
                <a:solidFill>
                  <a:schemeClr val="tx1">
                    <a:lumMod val="95000"/>
                    <a:lumOff val="5000"/>
                  </a:schemeClr>
                </a:solidFill>
              </a:rPr>
              <a:t>Art. 158 RPT</a:t>
            </a: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39341"/>
            <a:ext cx="8229600" cy="4525963"/>
          </a:xfrm>
          <a:prstGeom prst="rect">
            <a:avLst/>
          </a:prstGeom>
        </p:spPr>
        <p:txBody>
          <a:bodyPr vert="horz" lIns="91440" tIns="45720" rIns="91440" bIns="45720" rtlCol="0">
            <a:normAutofit fontScale="92500" lnSpcReduction="10000"/>
          </a:bodyPr>
          <a:lstStyle/>
          <a:p>
            <a:pPr algn="just"/>
            <a:r>
              <a:rPr lang="es-ES" sz="3200" dirty="0">
                <a:solidFill>
                  <a:srgbClr val="FF0000"/>
                </a:solidFill>
              </a:rPr>
              <a:t>La conformidad podrá tener carácter total o parcial</a:t>
            </a:r>
            <a:r>
              <a:rPr lang="es-ES" sz="3200" dirty="0"/>
              <a:t>. Se entenderá como total, cuando comprenda todos los elementos que conforman la base y la cuota tributaria determinada, respecto a un impuesto y su período fiscal. </a:t>
            </a:r>
            <a:r>
              <a:rPr lang="es-ES" sz="3200" dirty="0">
                <a:solidFill>
                  <a:srgbClr val="FF0000"/>
                </a:solidFill>
              </a:rPr>
              <a:t>Se entenderá como parcial, cuando se manifiesta conformidad sobre algunos de los conceptos </a:t>
            </a:r>
            <a:r>
              <a:rPr lang="es-ES" sz="3200" dirty="0"/>
              <a:t>que conforman la base imponible determinada, para un impuesto y su período fiscal, manifestando disconformidad con otros de aquellos elementos.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91264" cy="9409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Conformidad con la propuesta de regularización </a:t>
            </a:r>
            <a:r>
              <a:rPr lang="es-ES" sz="2000" b="1" dirty="0"/>
              <a:t>Art. 157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711349"/>
            <a:ext cx="8229600" cy="4525963"/>
          </a:xfrm>
          <a:prstGeom prst="rect">
            <a:avLst/>
          </a:prstGeom>
        </p:spPr>
        <p:txBody>
          <a:bodyPr vert="horz" lIns="91440" tIns="45720" rIns="91440" bIns="45720" rtlCol="0">
            <a:noAutofit/>
          </a:bodyPr>
          <a:lstStyle/>
          <a:p>
            <a:pPr algn="just"/>
            <a:r>
              <a:rPr lang="es-ES" sz="2400" dirty="0"/>
              <a:t>La conformidad del sujeto pasivo con la propuesta de regularización, constituye una </a:t>
            </a:r>
            <a:r>
              <a:rPr lang="es-ES" sz="2400" dirty="0">
                <a:solidFill>
                  <a:srgbClr val="FF0000"/>
                </a:solidFill>
              </a:rPr>
              <a:t>manifestación voluntaria de aceptación total o parcial </a:t>
            </a:r>
            <a:r>
              <a:rPr lang="es-ES" sz="2400" dirty="0"/>
              <a:t>de la propuesta de regularización notificada en la audiencia final</a:t>
            </a:r>
          </a:p>
          <a:p>
            <a:pPr algn="just"/>
            <a:endParaRPr lang="es-ES" sz="2400" dirty="0"/>
          </a:p>
          <a:p>
            <a:pPr algn="just"/>
            <a:r>
              <a:rPr lang="es-ES" sz="2400" dirty="0"/>
              <a:t>Cuando la conformidad se manifieste en la celebración de la audiencia, </a:t>
            </a:r>
            <a:r>
              <a:rPr lang="es-ES" sz="2400" dirty="0">
                <a:solidFill>
                  <a:srgbClr val="FF0000"/>
                </a:solidFill>
              </a:rPr>
              <a:t>deberá dejarse constancia expresa en el acta</a:t>
            </a:r>
            <a:r>
              <a:rPr lang="es-ES" sz="2400" dirty="0"/>
              <a:t> que se expida para documentarla; </a:t>
            </a:r>
            <a:r>
              <a:rPr lang="es-ES" sz="2400" dirty="0">
                <a:solidFill>
                  <a:srgbClr val="FF0000"/>
                </a:solidFill>
              </a:rPr>
              <a:t>si se manifiesta dentro de los cinco días siguientes, se hará constar en el modelo establecido </a:t>
            </a:r>
            <a:r>
              <a:rPr lang="es-ES" sz="2400" dirty="0"/>
              <a:t>al efecto.</a:t>
            </a:r>
          </a:p>
          <a:p>
            <a:pPr algn="just"/>
            <a:r>
              <a:rPr lang="es-ES" sz="2400"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91264" cy="9409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Conformidad con la propuesta de regularización </a:t>
            </a:r>
            <a:r>
              <a:rPr lang="es-ES" sz="2000" b="1" dirty="0"/>
              <a:t>Art. 157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39341"/>
            <a:ext cx="8229600" cy="4525963"/>
          </a:xfrm>
          <a:prstGeom prst="rect">
            <a:avLst/>
          </a:prstGeom>
        </p:spPr>
        <p:txBody>
          <a:bodyPr vert="horz" lIns="91440" tIns="45720" rIns="91440" bIns="45720" rtlCol="0">
            <a:noAutofit/>
          </a:bodyPr>
          <a:lstStyle/>
          <a:p>
            <a:pPr algn="just"/>
            <a:r>
              <a:rPr lang="es-ES" sz="2400" dirty="0"/>
              <a:t>La aceptación parcial o total  tiene  los siguientes efectos:</a:t>
            </a:r>
          </a:p>
          <a:p>
            <a:pPr algn="just"/>
            <a:endParaRPr lang="es-ES" sz="2400" dirty="0">
              <a:solidFill>
                <a:srgbClr val="FF0000"/>
              </a:solidFill>
            </a:endParaRPr>
          </a:p>
          <a:p>
            <a:pPr algn="just"/>
            <a:r>
              <a:rPr lang="es-ES" sz="2400" b="1" dirty="0">
                <a:solidFill>
                  <a:srgbClr val="FF0000"/>
                </a:solidFill>
              </a:rPr>
              <a:t>a) Deuda tributaria: </a:t>
            </a:r>
            <a:r>
              <a:rPr lang="es-ES" sz="2400" dirty="0"/>
              <a:t>La conformidad manifestada por el sujeto fiscalizado </a:t>
            </a:r>
            <a:r>
              <a:rPr lang="es-ES" sz="2400" dirty="0">
                <a:solidFill>
                  <a:srgbClr val="FF0000"/>
                </a:solidFill>
              </a:rPr>
              <a:t>constituye el reconocimiento de la deuda determinada </a:t>
            </a:r>
            <a:r>
              <a:rPr lang="es-ES" sz="2400" dirty="0"/>
              <a:t>por los órganos de la fiscalización, considerándose dictado y notificado el acto administrativo de liquidación de oficio en el mismo momento de la aceptación en los mismos términos contenidos en la propuesta de regularización aceptada, procediéndose a elaborar el documento de ingreso y a su registro.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91264" cy="9409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Conformidad con la propuesta de regularización </a:t>
            </a:r>
            <a:r>
              <a:rPr lang="es-ES" sz="2000" b="1" dirty="0"/>
              <a:t>Art. 157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783357"/>
            <a:ext cx="8229600" cy="4525963"/>
          </a:xfrm>
          <a:prstGeom prst="rect">
            <a:avLst/>
          </a:prstGeom>
        </p:spPr>
        <p:txBody>
          <a:bodyPr vert="horz" lIns="91440" tIns="45720" rIns="91440" bIns="45720" rtlCol="0">
            <a:noAutofit/>
          </a:bodyPr>
          <a:lstStyle/>
          <a:p>
            <a:pPr algn="just"/>
            <a:r>
              <a:rPr lang="es-ES" sz="2400" b="1" dirty="0">
                <a:solidFill>
                  <a:srgbClr val="FF0000"/>
                </a:solidFill>
              </a:rPr>
              <a:t>b) El interesado debe hacer el ingreso del importe regularizado </a:t>
            </a:r>
            <a:r>
              <a:rPr lang="es-ES" sz="2400" dirty="0"/>
              <a:t>mediante el modelo oficial establecido para ese fin, en un plazo máximo de </a:t>
            </a:r>
            <a:r>
              <a:rPr lang="es-ES" sz="2400" dirty="0">
                <a:solidFill>
                  <a:srgbClr val="FF0000"/>
                </a:solidFill>
              </a:rPr>
              <a:t>treinta días hábiles </a:t>
            </a:r>
            <a:r>
              <a:rPr lang="es-ES" sz="2400" dirty="0"/>
              <a:t>contados a partir del día siguiente en que manifestó su conformidad con la propuesta de regularización, momento en que se entiende dictado el acto administrativo de liquidación o bien obtener, dentro de ese mismo plazo, un aplazamiento o fraccionamiento de pago. </a:t>
            </a:r>
          </a:p>
          <a:p>
            <a:pPr algn="just"/>
            <a:endParaRPr lang="es-ES" sz="2400" dirty="0">
              <a:solidFill>
                <a:srgbClr val="FF0000"/>
              </a:solidFill>
            </a:endParaRPr>
          </a:p>
          <a:p>
            <a:pPr algn="just"/>
            <a:r>
              <a:rPr lang="es-ES" sz="2400" dirty="0">
                <a:solidFill>
                  <a:srgbClr val="FF0000"/>
                </a:solidFill>
              </a:rPr>
              <a:t>El incumplimiento en el pago </a:t>
            </a:r>
            <a:r>
              <a:rPr lang="es-ES" sz="2400" dirty="0"/>
              <a:t>dentro del plazo respectivo </a:t>
            </a:r>
            <a:r>
              <a:rPr lang="es-ES" sz="2400" dirty="0">
                <a:solidFill>
                  <a:srgbClr val="FF0000"/>
                </a:solidFill>
              </a:rPr>
              <a:t>faculta a la AT a ejercer la acción de cobro </a:t>
            </a:r>
            <a:r>
              <a:rPr lang="es-ES" sz="2400" dirty="0"/>
              <a:t>por los medios que correspondan.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91264" cy="9409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Conformidad con la propuesta de regularización </a:t>
            </a:r>
            <a:r>
              <a:rPr lang="es-ES" sz="2000" b="1" dirty="0"/>
              <a:t>Art. 157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Autofit/>
          </a:bodyPr>
          <a:lstStyle/>
          <a:p>
            <a:pPr algn="just"/>
            <a:r>
              <a:rPr lang="es-ES" sz="2400" b="1" dirty="0">
                <a:solidFill>
                  <a:srgbClr val="FF0000"/>
                </a:solidFill>
              </a:rPr>
              <a:t>c) Extinción de la facultad de comprobación: </a:t>
            </a:r>
            <a:r>
              <a:rPr lang="es-ES" sz="2400" dirty="0"/>
              <a:t>La AT no podrá revisar nuevamente, los conceptos y períodos de los tributos sobre los que se hubiere manifestado conformidad con la propuesta de regularización y la liquidación emanada se tendrá como definitiva.</a:t>
            </a:r>
          </a:p>
          <a:p>
            <a:pPr algn="just"/>
            <a:endParaRPr lang="es-ES" sz="2400" dirty="0"/>
          </a:p>
          <a:p>
            <a:pPr algn="just"/>
            <a:r>
              <a:rPr lang="es-ES" sz="2400" b="1" dirty="0">
                <a:solidFill>
                  <a:srgbClr val="FF0000"/>
                </a:solidFill>
              </a:rPr>
              <a:t>d) Reducción de sanciones: </a:t>
            </a:r>
            <a:r>
              <a:rPr lang="es-ES" sz="2400" dirty="0"/>
              <a:t>Si se hubiere estimado la procedencia de alguna de las sanciones contempladas en el artículo 81 del CNPT y se hubiere reparado el incumplimiento, según lo dispuesto en el art. 161 del RPT, procederán las reducciones establecidas en los incisos b) y c) del art  88 del CNPT.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91264" cy="9409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Conformidad con la propuesta de regularización </a:t>
            </a:r>
            <a:r>
              <a:rPr lang="es-ES" sz="2000" b="1" dirty="0"/>
              <a:t>Art. 157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783357"/>
            <a:ext cx="8229600" cy="4525963"/>
          </a:xfrm>
          <a:prstGeom prst="rect">
            <a:avLst/>
          </a:prstGeom>
        </p:spPr>
        <p:txBody>
          <a:bodyPr vert="horz" lIns="91440" tIns="45720" rIns="91440" bIns="45720" rtlCol="0">
            <a:noAutofit/>
          </a:bodyPr>
          <a:lstStyle/>
          <a:p>
            <a:pPr algn="just"/>
            <a:r>
              <a:rPr lang="es-ES" sz="2000" b="1" dirty="0"/>
              <a:t>e) Revisión excepcional de la regularización: </a:t>
            </a:r>
            <a:r>
              <a:rPr lang="es-ES" sz="2400" b="1" dirty="0">
                <a:solidFill>
                  <a:srgbClr val="FF0000"/>
                </a:solidFill>
              </a:rPr>
              <a:t>No proceden recursos contra el acto administrativo que se entiende dictado de conformidad con la propuesta de regularización,</a:t>
            </a:r>
            <a:r>
              <a:rPr lang="es-ES" sz="2000" dirty="0"/>
              <a:t> </a:t>
            </a:r>
            <a:r>
              <a:rPr lang="es-ES" sz="2000" b="1" dirty="0">
                <a:solidFill>
                  <a:srgbClr val="00FF00"/>
                </a:solidFill>
                <a:effectLst>
                  <a:outerShdw blurRad="38100" dist="38100" dir="2700000" algn="tl">
                    <a:srgbClr val="000000">
                      <a:alpha val="43137"/>
                    </a:srgbClr>
                  </a:outerShdw>
                </a:effectLst>
              </a:rPr>
              <a:t>salvo manifiesto error en los hechos</a:t>
            </a:r>
            <a:r>
              <a:rPr lang="es-ES" sz="2000" dirty="0"/>
              <a:t>, en cuyo caso el interesado deberá plantear la solicitud respectiva ante el órgano que dictó el acto, de conformidad con el artículo 102 del Código, en </a:t>
            </a:r>
            <a:r>
              <a:rPr lang="es-ES" sz="2000" b="1" dirty="0">
                <a:solidFill>
                  <a:srgbClr val="00B050"/>
                </a:solidFill>
              </a:rPr>
              <a:t>un plazo máximo de diez días hábiles</a:t>
            </a:r>
            <a:r>
              <a:rPr lang="es-ES" sz="2000" dirty="0">
                <a:solidFill>
                  <a:srgbClr val="FF0000"/>
                </a:solidFill>
              </a:rPr>
              <a:t> </a:t>
            </a:r>
            <a:r>
              <a:rPr lang="es-ES" sz="2000" dirty="0"/>
              <a:t>contados a partir de que manifestó su conformidad con la propuesta, momento en que se entiende dictado y notificado el acto administrativo de liquidación. La eventual revisión de ese acto por error en los hechos, no suspende los efectos de éste, por lo que el sujeto fiscalizado igualmente debe ingresar el monto regularizado dentro del plazo indicado, sin perjuicio de la devolución si se comprueba el error, en cuyo caso deberá modificarse la liquidación, notificándose así al interesado.</a:t>
            </a:r>
          </a:p>
          <a:p>
            <a:pPr algn="just"/>
            <a:r>
              <a:rPr lang="es-ES" sz="2000"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274638"/>
            <a:ext cx="6912768"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br>
              <a:rPr lang="es-ES" b="1" dirty="0"/>
            </a:br>
            <a:r>
              <a:rPr lang="es-ES" sz="3600" b="1" dirty="0"/>
              <a:t>Disconformidad con la propuesta de regularización </a:t>
            </a:r>
            <a:r>
              <a:rPr lang="es-ES" sz="2000" b="1" dirty="0"/>
              <a:t>Art. 160 RPT</a:t>
            </a:r>
            <a:br>
              <a:rPr lang="es-ES" dirty="0"/>
            </a:br>
            <a:endParaRPr lang="es-ES"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711349"/>
            <a:ext cx="8229600" cy="4525963"/>
          </a:xfrm>
          <a:prstGeom prst="rect">
            <a:avLst/>
          </a:prstGeom>
        </p:spPr>
        <p:txBody>
          <a:bodyPr vert="horz" lIns="91440" tIns="45720" rIns="91440" bIns="45720" rtlCol="0">
            <a:noAutofit/>
          </a:bodyPr>
          <a:lstStyle/>
          <a:p>
            <a:pPr algn="just"/>
            <a:r>
              <a:rPr lang="es-ES" sz="2400" dirty="0">
                <a:solidFill>
                  <a:srgbClr val="FF0000"/>
                </a:solidFill>
              </a:rPr>
              <a:t>La disconformidad es una manifestación voluntaria del sujeto </a:t>
            </a:r>
            <a:r>
              <a:rPr lang="es-ES" sz="2400" dirty="0"/>
              <a:t>fiscalizado de desacuerdo con la propuesta de regularización que le han formulado los órganos actuantes. Tendrá carácter total cuando la disconformidad abarque todos los conceptos incluidos en aquella propuesta y carácter parcial, cuando manifieste desacuerdo sólo sobre algunos de los conceptos de la propuesta.</a:t>
            </a:r>
          </a:p>
          <a:p>
            <a:pPr algn="just"/>
            <a:r>
              <a:rPr lang="es-ES" sz="2400" dirty="0"/>
              <a:t>Se entenderá puesta de manifiesto la disconformidad cuando el sujeto fiscalizado:</a:t>
            </a:r>
          </a:p>
          <a:p>
            <a:pPr algn="just"/>
            <a:endParaRPr lang="es-ES" dirty="0"/>
          </a:p>
          <a:p>
            <a:pPr algn="just"/>
            <a:r>
              <a:rPr lang="es-ES" sz="2400" dirty="0"/>
              <a:t>a) Lo indique expresamente, en la misma audiencia final o dentro de los </a:t>
            </a:r>
            <a:r>
              <a:rPr lang="es-ES" sz="2400" dirty="0">
                <a:solidFill>
                  <a:srgbClr val="FF0000"/>
                </a:solidFill>
              </a:rPr>
              <a:t>cinco días posteriores a su celebración.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274638"/>
            <a:ext cx="6912768"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br>
              <a:rPr lang="es-ES" b="1" dirty="0"/>
            </a:br>
            <a:r>
              <a:rPr lang="es-ES" sz="3600" b="1" dirty="0"/>
              <a:t>Disconformidad con la propuesta de regularización </a:t>
            </a:r>
            <a:r>
              <a:rPr lang="es-ES" sz="2000" b="1" dirty="0"/>
              <a:t>Art. 160 RPT</a:t>
            </a:r>
            <a:br>
              <a:rPr lang="es-ES" dirty="0"/>
            </a:br>
            <a:endParaRPr lang="es-ES"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611560" y="2215405"/>
            <a:ext cx="7920880" cy="2437731"/>
          </a:xfrm>
          <a:prstGeom prst="rect">
            <a:avLst/>
          </a:prstGeom>
        </p:spPr>
        <p:txBody>
          <a:bodyPr vert="horz" lIns="91440" tIns="45720" rIns="91440" bIns="45720" rtlCol="0">
            <a:noAutofit/>
          </a:bodyPr>
          <a:lstStyle/>
          <a:p>
            <a:pPr algn="just"/>
            <a:r>
              <a:rPr lang="es-ES" sz="2400" dirty="0"/>
              <a:t>b) No comparezca dentro de los cinco días referidos en el artículo 158 del presente Reglamento.</a:t>
            </a:r>
          </a:p>
          <a:p>
            <a:pPr algn="just"/>
            <a:endParaRPr lang="es-ES" sz="2400" dirty="0"/>
          </a:p>
          <a:p>
            <a:pPr algn="just"/>
            <a:r>
              <a:rPr lang="es-ES" sz="2400" dirty="0"/>
              <a:t>En los dos últimos supuestos, los funcionarios actuantes deberán levantar un acta donde se haga constar esta circunstancia.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266011"/>
            <a:ext cx="7560840" cy="1002749"/>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MX" sz="3600" dirty="0"/>
              <a:t>Sentencia </a:t>
            </a:r>
            <a:r>
              <a:rPr lang="es-MX" sz="3600" dirty="0" err="1"/>
              <a:t>N°</a:t>
            </a:r>
            <a:r>
              <a:rPr lang="es-MX" sz="3600" dirty="0"/>
              <a:t> 12496-2016 </a:t>
            </a:r>
            <a:r>
              <a:rPr lang="es-MX" sz="2200" dirty="0"/>
              <a:t>de agosto 2016 </a:t>
            </a:r>
            <a:r>
              <a:rPr lang="es-MX" sz="3600" dirty="0"/>
              <a:t>sentencia </a:t>
            </a:r>
            <a:r>
              <a:rPr lang="es-MX" sz="3600" dirty="0" err="1"/>
              <a:t>N°</a:t>
            </a:r>
            <a:r>
              <a:rPr lang="es-MX" sz="3600" dirty="0"/>
              <a:t> 604-F-S1-2022 </a:t>
            </a:r>
            <a:r>
              <a:rPr lang="es-MX" sz="2200" dirty="0"/>
              <a:t>de marzo 2022</a:t>
            </a:r>
            <a:endParaRPr lang="es-ES"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8" name="CuadroTexto 7">
            <a:extLst>
              <a:ext uri="{FF2B5EF4-FFF2-40B4-BE49-F238E27FC236}">
                <a16:creationId xmlns:a16="http://schemas.microsoft.com/office/drawing/2014/main" id="{02FBBDF6-99EC-9723-B27B-EA6562307299}"/>
              </a:ext>
            </a:extLst>
          </p:cNvPr>
          <p:cNvSpPr txBox="1"/>
          <p:nvPr/>
        </p:nvSpPr>
        <p:spPr>
          <a:xfrm>
            <a:off x="586596" y="1794294"/>
            <a:ext cx="8089860" cy="4524315"/>
          </a:xfrm>
          <a:prstGeom prst="rect">
            <a:avLst/>
          </a:prstGeom>
          <a:noFill/>
        </p:spPr>
        <p:txBody>
          <a:bodyPr wrap="square">
            <a:spAutoFit/>
          </a:bodyPr>
          <a:lstStyle/>
          <a:p>
            <a:pPr algn="just"/>
            <a:r>
              <a:rPr lang="es-MX" sz="2400" dirty="0"/>
              <a:t>La Sala Constitucional declaró la inconstitucionalidad del artículo 144 del CNPT reformado mediante la Ley </a:t>
            </a:r>
            <a:r>
              <a:rPr lang="es-MX" sz="2400" dirty="0" err="1"/>
              <a:t>N°</a:t>
            </a:r>
            <a:r>
              <a:rPr lang="es-MX" sz="2400" dirty="0"/>
              <a:t> 9069. Luego de esa sentencia, el 10 de marzo de 2022 la Sala Primera de la Corte Suprema de Justicia confirmó que el procedimiento debe declararse nulo, independientemente si en el transcurso de éste, el fundamento normativo cambió y se dejó de aplicar el artículo inconstitucional. Así consta en la sentencia </a:t>
            </a:r>
            <a:r>
              <a:rPr lang="es-MX" sz="2400" dirty="0" err="1"/>
              <a:t>N°</a:t>
            </a:r>
            <a:r>
              <a:rPr lang="es-MX" sz="2400" dirty="0"/>
              <a:t> 604-F-S1-2022. La decisión constituye el primer antecedente judicial de nuestra Sala Primera de la Corte Suprema de Justicia sobre el tema, y se espera que sea replicado para cada uno de los procesos pendientes de dictado de sentencia, declarándose la nulidad del procedimiento. </a:t>
            </a:r>
            <a:endParaRPr lang="es-CR" sz="2400" dirty="0"/>
          </a:p>
        </p:txBody>
      </p:sp>
    </p:spTree>
    <p:extLst>
      <p:ext uri="{BB962C8B-B14F-4D97-AF65-F5344CB8AC3E}">
        <p14:creationId xmlns:p14="http://schemas.microsoft.com/office/powerpoint/2010/main" val="428629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404664"/>
            <a:ext cx="8229600" cy="792088"/>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3600" b="1" dirty="0"/>
            </a:br>
            <a:r>
              <a:rPr lang="es-ES" sz="3200" b="1" dirty="0"/>
              <a:t>Revisión de la documentación del sujeto pasivo</a:t>
            </a:r>
            <a:r>
              <a:rPr lang="es-ES" sz="3600" b="1" dirty="0"/>
              <a:t> </a:t>
            </a:r>
            <a:r>
              <a:rPr lang="es-ES" sz="1800" b="1" dirty="0"/>
              <a:t>Art.146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611560" y="1639341"/>
            <a:ext cx="7920880" cy="4525963"/>
          </a:xfrm>
          <a:prstGeom prst="rect">
            <a:avLst/>
          </a:prstGeom>
        </p:spPr>
        <p:txBody>
          <a:bodyPr vert="horz" lIns="91440" tIns="45720" rIns="91440" bIns="45720" rtlCol="0">
            <a:normAutofit fontScale="92500" lnSpcReduction="10000"/>
          </a:bodyPr>
          <a:lstStyle/>
          <a:p>
            <a:pPr algn="just"/>
            <a:r>
              <a:rPr lang="es-ES" sz="2800" dirty="0"/>
              <a:t>Durante la comprobación, los sujetos pasivos </a:t>
            </a:r>
            <a:r>
              <a:rPr lang="es-ES" sz="2800" dirty="0">
                <a:solidFill>
                  <a:srgbClr val="FF0000"/>
                </a:solidFill>
              </a:rPr>
              <a:t>deberán poner a disposición de los funcionarios de fiscalización, su contabilidad, libros, facturas, contratos, correspondencia, documentación y demás justificantes concernientes a su actividad económica incluidos los programas y archivos en soportes magnéticos</a:t>
            </a:r>
            <a:r>
              <a:rPr lang="es-ES" sz="2800" dirty="0"/>
              <a:t>.</a:t>
            </a:r>
          </a:p>
          <a:p>
            <a:pPr algn="just"/>
            <a:r>
              <a:rPr lang="es-ES" sz="2800" dirty="0"/>
              <a:t>De estimarse necesario, por las especiales características o complejidad de la documentación que se requiera al sujeto fiscalizado, </a:t>
            </a:r>
            <a:r>
              <a:rPr lang="es-ES" sz="2800" b="1" dirty="0">
                <a:solidFill>
                  <a:srgbClr val="FF0000"/>
                </a:solidFill>
              </a:rPr>
              <a:t>se le podrá conceder un plazo de tres días hábiles</a:t>
            </a:r>
            <a:r>
              <a:rPr lang="es-ES" sz="2800" dirty="0"/>
              <a:t> para cumplir con esa obligación, el cual podrá ser prorrogado ante debida justificación, por un plazo igual.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413792"/>
            <a:ext cx="7488832" cy="566936"/>
          </a:xfrm>
        </p:spPr>
        <p:style>
          <a:lnRef idx="1">
            <a:schemeClr val="accent1"/>
          </a:lnRef>
          <a:fillRef idx="2">
            <a:schemeClr val="accent1"/>
          </a:fillRef>
          <a:effectRef idx="1">
            <a:schemeClr val="accent1"/>
          </a:effectRef>
          <a:fontRef idx="minor">
            <a:schemeClr val="dk1"/>
          </a:fontRef>
        </p:style>
        <p:txBody>
          <a:bodyPr>
            <a:normAutofit/>
          </a:bodyPr>
          <a:lstStyle/>
          <a:p>
            <a:r>
              <a:rPr lang="es-ES" sz="3100" b="1" dirty="0"/>
              <a:t>Traslado de cargos y observaciones  </a:t>
            </a:r>
            <a:r>
              <a:rPr lang="es-ES" sz="2000" b="1" dirty="0"/>
              <a:t>Art. 162 RPT</a:t>
            </a:r>
            <a:endParaRPr lang="es-ES" sz="14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107504" y="1196752"/>
            <a:ext cx="8587084" cy="4401205"/>
          </a:xfrm>
          <a:prstGeom prst="rect">
            <a:avLst/>
          </a:prstGeom>
        </p:spPr>
        <p:txBody>
          <a:bodyPr wrap="square">
            <a:spAutoFit/>
          </a:bodyPr>
          <a:lstStyle/>
          <a:p>
            <a:pPr marL="795020" marR="136525" algn="just">
              <a:spcBef>
                <a:spcPts val="0"/>
              </a:spcBef>
              <a:spcAft>
                <a:spcPts val="0"/>
              </a:spcAft>
            </a:pPr>
            <a:r>
              <a:rPr lang="es-ES" sz="2000" dirty="0">
                <a:latin typeface="Times New Roman" panose="02020603050405020304" pitchFamily="18" charset="0"/>
                <a:ea typeface="Times New Roman" panose="02020603050405020304" pitchFamily="18" charset="0"/>
              </a:rPr>
              <a:t>Para efectos del procedimiento fiscalizador, </a:t>
            </a:r>
            <a:r>
              <a:rPr lang="es-ES" sz="2000" dirty="0">
                <a:solidFill>
                  <a:srgbClr val="FF0000"/>
                </a:solidFill>
                <a:latin typeface="Times New Roman" panose="02020603050405020304" pitchFamily="18" charset="0"/>
                <a:ea typeface="Times New Roman" panose="02020603050405020304" pitchFamily="18" charset="0"/>
              </a:rPr>
              <a:t>en los casos en que se determine una diferencia de impuesto a cargo </a:t>
            </a:r>
            <a:r>
              <a:rPr lang="es-ES" sz="2000" dirty="0">
                <a:latin typeface="Times New Roman" panose="02020603050405020304" pitchFamily="18" charset="0"/>
                <a:ea typeface="Times New Roman" panose="02020603050405020304" pitchFamily="18" charset="0"/>
              </a:rPr>
              <a:t>del sujeto pasivo, </a:t>
            </a:r>
            <a:r>
              <a:rPr lang="es-ES" sz="2000" dirty="0">
                <a:solidFill>
                  <a:srgbClr val="FF0000"/>
                </a:solidFill>
                <a:latin typeface="Times New Roman" panose="02020603050405020304" pitchFamily="18" charset="0"/>
                <a:ea typeface="Times New Roman" panose="02020603050405020304" pitchFamily="18" charset="0"/>
              </a:rPr>
              <a:t>si el sujeto manifiesta disconformidad total o parcial </a:t>
            </a:r>
            <a:r>
              <a:rPr lang="es-ES" sz="2000" dirty="0">
                <a:latin typeface="Times New Roman" panose="02020603050405020304" pitchFamily="18" charset="0"/>
                <a:ea typeface="Times New Roman" panose="02020603050405020304" pitchFamily="18" charset="0"/>
              </a:rPr>
              <a:t>con los resultados del proceso de comprobación e investigación, se deberá emitir un documento en el que se le informen y trasladen los cargos, hechos y fundamentos propios de la determinación de oficio.</a:t>
            </a:r>
            <a:endParaRPr lang="en-US" sz="2000" dirty="0">
              <a:latin typeface="Times New Roman" panose="02020603050405020304" pitchFamily="18" charset="0"/>
              <a:ea typeface="Times New Roman" panose="02020603050405020304" pitchFamily="18" charset="0"/>
            </a:endParaRPr>
          </a:p>
          <a:p>
            <a:pPr marL="795020" marR="136525" algn="just">
              <a:spcBef>
                <a:spcPts val="0"/>
              </a:spcBef>
              <a:spcAft>
                <a:spcPts val="0"/>
              </a:spcAft>
            </a:pPr>
            <a:r>
              <a:rPr lang="es-ES" sz="2000" dirty="0">
                <a:latin typeface="Times New Roman" panose="02020603050405020304" pitchFamily="18" charset="0"/>
                <a:ea typeface="Times New Roman" panose="02020603050405020304" pitchFamily="18" charset="0"/>
              </a:rPr>
              <a:t>La emisión y </a:t>
            </a:r>
            <a:r>
              <a:rPr lang="es-ES" sz="2000" dirty="0">
                <a:solidFill>
                  <a:srgbClr val="FF0000"/>
                </a:solidFill>
                <a:latin typeface="Times New Roman" panose="02020603050405020304" pitchFamily="18" charset="0"/>
                <a:ea typeface="Times New Roman" panose="02020603050405020304" pitchFamily="18" charset="0"/>
              </a:rPr>
              <a:t>notificación del traslado de cargos u observaciones determinativo deberá realizarse dentro del plazo máximo de un mes,</a:t>
            </a:r>
            <a:r>
              <a:rPr lang="es-ES" sz="2000" dirty="0">
                <a:latin typeface="Times New Roman" panose="02020603050405020304" pitchFamily="18" charset="0"/>
                <a:ea typeface="Times New Roman" panose="02020603050405020304" pitchFamily="18" charset="0"/>
              </a:rPr>
              <a:t> el cual se computa a partir de la manifestación de disconformidad, total o</a:t>
            </a:r>
            <a:r>
              <a:rPr lang="es-ES" sz="2000" spc="-10"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parcial.</a:t>
            </a:r>
            <a:endParaRPr lang="en-US" sz="2000" dirty="0">
              <a:latin typeface="Times New Roman" panose="02020603050405020304" pitchFamily="18" charset="0"/>
              <a:ea typeface="Times New Roman" panose="02020603050405020304" pitchFamily="18" charset="0"/>
            </a:endParaRPr>
          </a:p>
          <a:p>
            <a:pPr marL="795020" algn="just"/>
            <a:r>
              <a:rPr lang="es-ES" sz="2000" dirty="0">
                <a:latin typeface="Times New Roman" panose="02020603050405020304" pitchFamily="18" charset="0"/>
                <a:ea typeface="Times New Roman" panose="02020603050405020304" pitchFamily="18" charset="0"/>
              </a:rPr>
              <a:t>Los funcionarios de fiscalización </a:t>
            </a:r>
            <a:r>
              <a:rPr lang="es-ES" sz="2000" dirty="0">
                <a:solidFill>
                  <a:srgbClr val="FF0000"/>
                </a:solidFill>
                <a:latin typeface="Times New Roman" panose="02020603050405020304" pitchFamily="18" charset="0"/>
                <a:ea typeface="Times New Roman" panose="02020603050405020304" pitchFamily="18" charset="0"/>
              </a:rPr>
              <a:t>extenderán los traslados de cargos u observaciones</a:t>
            </a:r>
            <a:r>
              <a:rPr lang="en-US" sz="2000" dirty="0">
                <a:solidFill>
                  <a:srgbClr val="FF0000"/>
                </a:solidFill>
                <a:latin typeface="Times New Roman" panose="02020603050405020304" pitchFamily="18" charset="0"/>
                <a:ea typeface="Times New Roman" panose="02020603050405020304" pitchFamily="18" charset="0"/>
              </a:rPr>
              <a:t> </a:t>
            </a:r>
            <a:r>
              <a:rPr lang="es-ES" sz="2000" dirty="0">
                <a:solidFill>
                  <a:srgbClr val="FF0000"/>
                </a:solidFill>
                <a:latin typeface="Times New Roman" panose="02020603050405020304" pitchFamily="18" charset="0"/>
                <a:ea typeface="Times New Roman" panose="02020603050405020304" pitchFamily="18" charset="0"/>
              </a:rPr>
              <a:t>en los modelos oficiales </a:t>
            </a:r>
            <a:r>
              <a:rPr lang="es-ES" sz="2000" dirty="0">
                <a:latin typeface="Times New Roman" panose="02020603050405020304" pitchFamily="18" charset="0"/>
                <a:ea typeface="Times New Roman" panose="02020603050405020304" pitchFamily="18" charset="0"/>
              </a:rPr>
              <a:t>de la AT, los cuales deberán ser firmados por el funcionario encargado del estudio y su superior jerárquico inmediato.</a:t>
            </a:r>
            <a:endParaRPr lang="en-US" sz="20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0677"/>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2700" b="1" dirty="0"/>
              <a:t>Impugnación del sujeto pasivo</a:t>
            </a:r>
            <a:br>
              <a:rPr lang="es-ES" sz="2700" b="1" dirty="0"/>
            </a:br>
            <a:r>
              <a:rPr lang="es-ES" sz="2000" b="1" dirty="0"/>
              <a:t>Art. 162 RPT</a:t>
            </a:r>
            <a:endParaRPr lang="es-ES"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179512" y="1268760"/>
            <a:ext cx="8507288" cy="4247317"/>
          </a:xfrm>
          <a:prstGeom prst="rect">
            <a:avLst/>
          </a:prstGeom>
        </p:spPr>
        <p:txBody>
          <a:bodyPr wrap="square">
            <a:spAutoFit/>
          </a:bodyPr>
          <a:lstStyle/>
          <a:p>
            <a:pPr algn="just"/>
            <a:r>
              <a:rPr lang="es-ES" b="1" dirty="0">
                <a:latin typeface="Times New Roman" panose="02020603050405020304" pitchFamily="18" charset="0"/>
                <a:ea typeface="Times New Roman" panose="02020603050405020304" pitchFamily="18" charset="0"/>
              </a:rPr>
              <a:t> </a:t>
            </a:r>
            <a:r>
              <a:rPr lang="es-ES" dirty="0">
                <a:solidFill>
                  <a:srgbClr val="FF0000"/>
                </a:solidFill>
                <a:latin typeface="Times New Roman" panose="02020603050405020304" pitchFamily="18" charset="0"/>
                <a:ea typeface="Times New Roman" panose="02020603050405020304" pitchFamily="18" charset="0"/>
              </a:rPr>
              <a:t>Dentro de los diez días hábiles siguientes </a:t>
            </a:r>
            <a:r>
              <a:rPr lang="es-ES" dirty="0">
                <a:latin typeface="Times New Roman" panose="02020603050405020304" pitchFamily="18" charset="0"/>
                <a:ea typeface="Times New Roman" panose="02020603050405020304" pitchFamily="18" charset="0"/>
              </a:rPr>
              <a:t>a la fecha de notificación del traslado que menciona el artículo 161 de este Reglamento, el sujeto pasivo puede impugnar por escrito, o por los medios que establezca la Administración Tributaria, las observaciones o cargos formulados, </a:t>
            </a:r>
            <a:r>
              <a:rPr lang="es-ES" dirty="0">
                <a:solidFill>
                  <a:srgbClr val="FF0000"/>
                </a:solidFill>
                <a:latin typeface="Times New Roman" panose="02020603050405020304" pitchFamily="18" charset="0"/>
                <a:ea typeface="Times New Roman" panose="02020603050405020304" pitchFamily="18" charset="0"/>
              </a:rPr>
              <a:t>debiendo en tal caso especificar los hechos y las normas jurídicas en que fundamenta su reclamo y alegar las defensas </a:t>
            </a:r>
            <a:r>
              <a:rPr lang="es-ES" dirty="0">
                <a:latin typeface="Times New Roman" panose="02020603050405020304" pitchFamily="18" charset="0"/>
                <a:ea typeface="Times New Roman" panose="02020603050405020304" pitchFamily="18" charset="0"/>
              </a:rPr>
              <a:t>que considere pertinentes con respecto a los hechos que se le atribuyan, proporcionando u ofreciendo las pruebas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respectivas.</a:t>
            </a:r>
            <a:endParaRPr lang="en-US" dirty="0">
              <a:latin typeface="Times New Roman" panose="02020603050405020304" pitchFamily="18" charset="0"/>
              <a:ea typeface="Times New Roman" panose="02020603050405020304" pitchFamily="18" charset="0"/>
            </a:endParaRPr>
          </a:p>
          <a:p>
            <a:pPr algn="just"/>
            <a:endParaRPr lang="en-US" dirty="0">
              <a:latin typeface="Times New Roman" panose="02020603050405020304" pitchFamily="18" charset="0"/>
              <a:ea typeface="Times New Roman" panose="02020603050405020304" pitchFamily="18" charset="0"/>
            </a:endParaRPr>
          </a:p>
          <a:p>
            <a:pPr algn="just"/>
            <a:r>
              <a:rPr lang="es-ES" dirty="0">
                <a:solidFill>
                  <a:srgbClr val="FF0000"/>
                </a:solidFill>
                <a:latin typeface="Times New Roman" panose="02020603050405020304" pitchFamily="18" charset="0"/>
                <a:ea typeface="Times New Roman" panose="02020603050405020304" pitchFamily="18" charset="0"/>
              </a:rPr>
              <a:t>Vencido el plazo indicado, no cabe ninguna impugnación</a:t>
            </a:r>
            <a:r>
              <a:rPr lang="es-ES" dirty="0">
                <a:latin typeface="Times New Roman" panose="02020603050405020304" pitchFamily="18" charset="0"/>
                <a:ea typeface="Times New Roman" panose="02020603050405020304" pitchFamily="18" charset="0"/>
              </a:rPr>
              <a:t>. En caso de presentarse la impugnación de forma extemporánea, la misma será </a:t>
            </a:r>
            <a:r>
              <a:rPr lang="es-ES" dirty="0">
                <a:solidFill>
                  <a:srgbClr val="FF0000"/>
                </a:solidFill>
                <a:latin typeface="Times New Roman" panose="02020603050405020304" pitchFamily="18" charset="0"/>
                <a:ea typeface="Times New Roman" panose="02020603050405020304" pitchFamily="18" charset="0"/>
              </a:rPr>
              <a:t>rechazada ad portas</a:t>
            </a:r>
            <a:r>
              <a:rPr lang="es-ES" dirty="0">
                <a:latin typeface="Times New Roman" panose="02020603050405020304" pitchFamily="18" charset="0"/>
                <a:ea typeface="Times New Roman" panose="02020603050405020304" pitchFamily="18" charset="0"/>
              </a:rPr>
              <a:t>, quedando posibilitado el obligado tributario a presentar sus alegatos en las etapas recursivas subsecuentes. La Administración Tributaria deberá poner en conocimiento al interesado, notificando el carácter extemporáneo de la impugnación presentada.</a:t>
            </a:r>
            <a:endParaRPr lang="en-US" dirty="0">
              <a:latin typeface="Times New Roman" panose="02020603050405020304" pitchFamily="18" charset="0"/>
              <a:ea typeface="Times New Roman" panose="02020603050405020304" pitchFamily="18" charset="0"/>
            </a:endParaRPr>
          </a:p>
          <a:p>
            <a:pPr algn="just"/>
            <a:endParaRPr lang="en-US" dirty="0">
              <a:latin typeface="Times New Roman" panose="02020603050405020304" pitchFamily="18" charset="0"/>
              <a:ea typeface="Times New Roman" panose="02020603050405020304" pitchFamily="18" charset="0"/>
            </a:endParaRPr>
          </a:p>
          <a:p>
            <a:pPr algn="just"/>
            <a:r>
              <a:rPr lang="es-ES" dirty="0">
                <a:latin typeface="Times New Roman" panose="02020603050405020304" pitchFamily="18" charset="0"/>
                <a:ea typeface="Times New Roman" panose="02020603050405020304" pitchFamily="18" charset="0"/>
              </a:rPr>
              <a:t>El contribuyente podrá </a:t>
            </a:r>
            <a:r>
              <a:rPr lang="es-ES" dirty="0">
                <a:solidFill>
                  <a:srgbClr val="FF0000"/>
                </a:solidFill>
                <a:latin typeface="Times New Roman" panose="02020603050405020304" pitchFamily="18" charset="0"/>
                <a:ea typeface="Times New Roman" panose="02020603050405020304" pitchFamily="18" charset="0"/>
              </a:rPr>
              <a:t>pagar bajo protesta</a:t>
            </a:r>
            <a:r>
              <a:rPr lang="es-ES" dirty="0">
                <a:latin typeface="Times New Roman" panose="02020603050405020304" pitchFamily="18" charset="0"/>
                <a:ea typeface="Times New Roman" panose="02020603050405020304" pitchFamily="18" charset="0"/>
              </a:rPr>
              <a:t>, el monto del tributo, junto con los intereses respectivos.</a:t>
            </a:r>
            <a:endParaRPr lang="en-US"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2400" b="1" dirty="0"/>
              <a:t>Resolución que determina de oficio la obligación tributaria </a:t>
            </a:r>
            <a:r>
              <a:rPr lang="es-ES" sz="2000" b="1" dirty="0"/>
              <a:t>Art. 163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179512" y="980728"/>
            <a:ext cx="8554144" cy="5324535"/>
          </a:xfrm>
          <a:prstGeom prst="rect">
            <a:avLst/>
          </a:prstGeom>
        </p:spPr>
        <p:txBody>
          <a:bodyPr wrap="square">
            <a:spAutoFit/>
          </a:bodyPr>
          <a:lstStyle/>
          <a:p>
            <a:pPr marL="795020" marR="183515" algn="just"/>
            <a:r>
              <a:rPr lang="es-ES" sz="2000" dirty="0">
                <a:latin typeface="Times New Roman" panose="02020603050405020304" pitchFamily="18" charset="0"/>
                <a:ea typeface="Times New Roman" panose="02020603050405020304" pitchFamily="18" charset="0"/>
              </a:rPr>
              <a:t>Interpuesta o no la impugnación dentro del </a:t>
            </a:r>
            <a:r>
              <a:rPr lang="es-ES" sz="2000" dirty="0">
                <a:solidFill>
                  <a:srgbClr val="FF0000"/>
                </a:solidFill>
                <a:latin typeface="Times New Roman" panose="02020603050405020304" pitchFamily="18" charset="0"/>
                <a:ea typeface="Times New Roman" panose="02020603050405020304" pitchFamily="18" charset="0"/>
              </a:rPr>
              <a:t>plazo de diez días hábiles </a:t>
            </a:r>
            <a:r>
              <a:rPr lang="es-ES" sz="2000" dirty="0">
                <a:latin typeface="Times New Roman" panose="02020603050405020304" pitchFamily="18" charset="0"/>
                <a:ea typeface="Times New Roman" panose="02020603050405020304" pitchFamily="18" charset="0"/>
              </a:rPr>
              <a:t>establecido en el artículo 162 de este Reglamento, el Gerente y Subgerente de la ATT competente, o el Director y Subdirector de la DGCN, o el Director y Subdirector de la Dirección de Fiscalización </a:t>
            </a:r>
            <a:r>
              <a:rPr lang="es-ES" sz="2000" dirty="0">
                <a:solidFill>
                  <a:srgbClr val="FF0000"/>
                </a:solidFill>
                <a:latin typeface="Times New Roman" panose="02020603050405020304" pitchFamily="18" charset="0"/>
                <a:ea typeface="Times New Roman" panose="02020603050405020304" pitchFamily="18" charset="0"/>
              </a:rPr>
              <a:t>deberán dictar y firmar en forma conjunta la resolución que determina la obligación</a:t>
            </a:r>
            <a:r>
              <a:rPr lang="es-ES" sz="2000" spc="-5" dirty="0">
                <a:solidFill>
                  <a:srgbClr val="FF0000"/>
                </a:solidFill>
                <a:latin typeface="Times New Roman" panose="02020603050405020304" pitchFamily="18" charset="0"/>
                <a:ea typeface="Times New Roman" panose="02020603050405020304" pitchFamily="18" charset="0"/>
              </a:rPr>
              <a:t> </a:t>
            </a:r>
            <a:r>
              <a:rPr lang="es-ES" sz="2000" dirty="0">
                <a:solidFill>
                  <a:srgbClr val="FF0000"/>
                </a:solidFill>
                <a:latin typeface="Times New Roman" panose="02020603050405020304" pitchFamily="18" charset="0"/>
                <a:ea typeface="Times New Roman" panose="02020603050405020304" pitchFamily="18" charset="0"/>
              </a:rPr>
              <a:t>tributaria</a:t>
            </a:r>
            <a:r>
              <a:rPr lang="es-ES" sz="2000" dirty="0">
                <a:latin typeface="Times New Roman" panose="02020603050405020304" pitchFamily="18"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pPr marL="795020" marR="0" algn="just">
              <a:spcBef>
                <a:spcPts val="0"/>
              </a:spcBef>
              <a:spcAft>
                <a:spcPts val="0"/>
              </a:spcAft>
            </a:pPr>
            <a:endParaRPr lang="es-ES" sz="2000" dirty="0">
              <a:latin typeface="Times New Roman" panose="02020603050405020304" pitchFamily="18" charset="0"/>
              <a:ea typeface="Times New Roman" panose="02020603050405020304" pitchFamily="18" charset="0"/>
            </a:endParaRPr>
          </a:p>
          <a:p>
            <a:pPr marL="795020" marR="0" algn="just">
              <a:spcBef>
                <a:spcPts val="0"/>
              </a:spcBef>
              <a:spcAft>
                <a:spcPts val="0"/>
              </a:spcAft>
            </a:pPr>
            <a:r>
              <a:rPr lang="es-ES" sz="2000" dirty="0">
                <a:latin typeface="Times New Roman" panose="02020603050405020304" pitchFamily="18" charset="0"/>
                <a:ea typeface="Times New Roman" panose="02020603050405020304" pitchFamily="18" charset="0"/>
              </a:rPr>
              <a:t>La AT deberá </a:t>
            </a:r>
            <a:r>
              <a:rPr lang="es-ES" sz="2000" dirty="0">
                <a:solidFill>
                  <a:srgbClr val="FF0000"/>
                </a:solidFill>
                <a:latin typeface="Times New Roman" panose="02020603050405020304" pitchFamily="18" charset="0"/>
                <a:ea typeface="Times New Roman" panose="02020603050405020304" pitchFamily="18" charset="0"/>
              </a:rPr>
              <a:t>dictar y notificar la resolución al sujeto pasivo</a:t>
            </a:r>
            <a:r>
              <a:rPr lang="en-US" sz="2000" dirty="0">
                <a:solidFill>
                  <a:srgbClr val="FF0000"/>
                </a:solidFill>
                <a:latin typeface="Times New Roman" panose="02020603050405020304" pitchFamily="18" charset="0"/>
                <a:ea typeface="Times New Roman" panose="02020603050405020304" pitchFamily="18" charset="0"/>
              </a:rPr>
              <a:t> </a:t>
            </a:r>
            <a:r>
              <a:rPr lang="es-ES" sz="2000" dirty="0">
                <a:solidFill>
                  <a:srgbClr val="FF0000"/>
                </a:solidFill>
                <a:latin typeface="Times New Roman" panose="02020603050405020304" pitchFamily="18" charset="0"/>
                <a:ea typeface="Times New Roman" panose="02020603050405020304" pitchFamily="18" charset="0"/>
              </a:rPr>
              <a:t>dentro los dos meses siguientes al vencimiento del plazo para interponer la impugnación</a:t>
            </a:r>
            <a:r>
              <a:rPr lang="es-ES" sz="2000" dirty="0">
                <a:latin typeface="Times New Roman" panose="02020603050405020304" pitchFamily="18" charset="0"/>
                <a:ea typeface="Times New Roman" panose="02020603050405020304" pitchFamily="18" charset="0"/>
              </a:rPr>
              <a:t>, se haya interpuesto o no la</a:t>
            </a:r>
            <a:r>
              <a:rPr lang="es-ES" sz="2000" spc="-10"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misma.</a:t>
            </a:r>
          </a:p>
          <a:p>
            <a:pPr marL="795020" marR="0" algn="just">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795020" marR="137160" algn="just">
              <a:spcBef>
                <a:spcPts val="0"/>
              </a:spcBef>
              <a:spcAft>
                <a:spcPts val="0"/>
              </a:spcAft>
            </a:pPr>
            <a:r>
              <a:rPr lang="es-ES" sz="2000" dirty="0">
                <a:latin typeface="Times New Roman" panose="02020603050405020304" pitchFamily="18" charset="0"/>
                <a:ea typeface="Times New Roman" panose="02020603050405020304" pitchFamily="18" charset="0"/>
              </a:rPr>
              <a:t>Para efectos de la AT, este plazo será </a:t>
            </a:r>
            <a:r>
              <a:rPr lang="es-ES" sz="2000" dirty="0" err="1">
                <a:latin typeface="Times New Roman" panose="02020603050405020304" pitchFamily="18" charset="0"/>
                <a:ea typeface="Times New Roman" panose="02020603050405020304" pitchFamily="18" charset="0"/>
              </a:rPr>
              <a:t>ordenatorio</a:t>
            </a:r>
            <a:r>
              <a:rPr lang="es-ES" sz="2000" dirty="0">
                <a:latin typeface="Times New Roman" panose="02020603050405020304" pitchFamily="18" charset="0"/>
                <a:ea typeface="Times New Roman" panose="02020603050405020304" pitchFamily="18" charset="0"/>
              </a:rPr>
              <a:t>, debiendo notificarse la resolución, aun vencido este</a:t>
            </a:r>
            <a:r>
              <a:rPr lang="es-ES" sz="2000" spc="-10"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plazo.</a:t>
            </a:r>
          </a:p>
          <a:p>
            <a:pPr marL="795020" marR="137160" algn="just">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795020" marR="135890" algn="just">
              <a:spcBef>
                <a:spcPts val="0"/>
              </a:spcBef>
              <a:spcAft>
                <a:spcPts val="0"/>
              </a:spcAft>
            </a:pPr>
            <a:r>
              <a:rPr lang="es-ES" sz="2000" dirty="0">
                <a:latin typeface="Times New Roman" panose="02020603050405020304" pitchFamily="18" charset="0"/>
                <a:ea typeface="Times New Roman" panose="02020603050405020304" pitchFamily="18" charset="0"/>
              </a:rPr>
              <a:t>La resolución deberá atenerse a lo dispuesto en el artículo 147 del Código e indicarle al sujeto pasivo los recursos que procedan contra la misma.</a:t>
            </a:r>
            <a:endParaRPr lang="en-US" sz="20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style>
          <a:lnRef idx="1">
            <a:schemeClr val="accent1"/>
          </a:lnRef>
          <a:fillRef idx="2">
            <a:schemeClr val="accent1"/>
          </a:fillRef>
          <a:effectRef idx="1">
            <a:schemeClr val="accent1"/>
          </a:effectRef>
          <a:fontRef idx="minor">
            <a:schemeClr val="dk1"/>
          </a:fontRef>
        </p:style>
        <p:txBody>
          <a:bodyPr>
            <a:normAutofit/>
          </a:bodyPr>
          <a:lstStyle/>
          <a:p>
            <a:r>
              <a:rPr lang="es-ES" sz="2400" b="1" dirty="0"/>
              <a:t>Expediente administrativo de la actuación de comprobación e investigación </a:t>
            </a:r>
            <a:r>
              <a:rPr lang="es-ES" sz="2000" b="1" dirty="0"/>
              <a:t>Art. 166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0" y="1524044"/>
            <a:ext cx="8820472" cy="4544834"/>
          </a:xfrm>
          <a:prstGeom prst="rect">
            <a:avLst/>
          </a:prstGeom>
        </p:spPr>
        <p:txBody>
          <a:bodyPr wrap="square">
            <a:spAutoFit/>
          </a:bodyPr>
          <a:lstStyle/>
          <a:p>
            <a:pPr marL="795020" marR="135890" algn="just">
              <a:spcBef>
                <a:spcPts val="0"/>
              </a:spcBef>
              <a:spcAft>
                <a:spcPts val="0"/>
              </a:spcAft>
            </a:pPr>
            <a:r>
              <a:rPr lang="es-ES" dirty="0">
                <a:latin typeface="Times New Roman" panose="02020603050405020304" pitchFamily="18" charset="0"/>
                <a:ea typeface="Times New Roman" panose="02020603050405020304" pitchFamily="18" charset="0"/>
              </a:rPr>
              <a:t>La actuación debe documentarse en actas de fiscalización, requerimientos de información, hojas de trabajo elaboradas por el funcionario a cargo, documentación aportada por el sujeto inspeccionado o por terceros y cualquier otro documento que se</a:t>
            </a:r>
            <a:r>
              <a:rPr lang="en-US"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requiera para respaldar dichas actuaciones.</a:t>
            </a:r>
            <a:endParaRPr lang="en-US" dirty="0">
              <a:latin typeface="Times New Roman" panose="02020603050405020304" pitchFamily="18" charset="0"/>
              <a:ea typeface="Times New Roman" panose="02020603050405020304" pitchFamily="18" charset="0"/>
            </a:endParaRPr>
          </a:p>
          <a:p>
            <a:pPr marL="795020" marR="136525" algn="just">
              <a:spcBef>
                <a:spcPts val="390"/>
              </a:spcBef>
              <a:spcAft>
                <a:spcPts val="0"/>
              </a:spcAft>
            </a:pPr>
            <a:br>
              <a:rPr lang="es-ES" sz="1600" dirty="0">
                <a:latin typeface="Times New Roman" panose="02020603050405020304" pitchFamily="18" charset="0"/>
                <a:ea typeface="Times New Roman" panose="02020603050405020304" pitchFamily="18" charset="0"/>
              </a:rPr>
            </a:br>
            <a:r>
              <a:rPr lang="es-ES" dirty="0">
                <a:latin typeface="Times New Roman" panose="02020603050405020304" pitchFamily="18" charset="0"/>
                <a:ea typeface="Times New Roman" panose="02020603050405020304" pitchFamily="18" charset="0"/>
              </a:rPr>
              <a:t>Tales documentos deben consignarse en un expediente administrativo y en expedientes accesorios, cuando proceda, numerarlos en forma consecutiva.</a:t>
            </a:r>
            <a:endParaRPr lang="en-US" dirty="0">
              <a:latin typeface="Times New Roman" panose="02020603050405020304" pitchFamily="18" charset="0"/>
              <a:ea typeface="Times New Roman" panose="02020603050405020304" pitchFamily="18" charset="0"/>
            </a:endParaRPr>
          </a:p>
          <a:p>
            <a:pPr marL="795020" marR="135255" algn="just">
              <a:spcBef>
                <a:spcPts val="0"/>
              </a:spcBef>
              <a:spcAft>
                <a:spcPts val="0"/>
              </a:spcAft>
            </a:pPr>
            <a:r>
              <a:rPr lang="es-ES" dirty="0">
                <a:latin typeface="Times New Roman" panose="02020603050405020304" pitchFamily="18" charset="0"/>
                <a:ea typeface="Times New Roman" panose="02020603050405020304" pitchFamily="18" charset="0"/>
              </a:rPr>
              <a:t>El expediente administrativo y los expedientes accesorios contendrán todos aquellos elementos probatorios que sustentan la fiscalización realizada por la AT.</a:t>
            </a:r>
          </a:p>
          <a:p>
            <a:pPr marL="795020" marR="135255" algn="just">
              <a:spcBef>
                <a:spcPts val="0"/>
              </a:spcBef>
              <a:spcAft>
                <a:spcPts val="0"/>
              </a:spcAft>
            </a:pPr>
            <a:endParaRPr lang="en-US" dirty="0">
              <a:latin typeface="Times New Roman" panose="02020603050405020304" pitchFamily="18" charset="0"/>
              <a:ea typeface="Times New Roman" panose="02020603050405020304" pitchFamily="18" charset="0"/>
            </a:endParaRPr>
          </a:p>
          <a:p>
            <a:pPr marL="795020" marR="135890" algn="just">
              <a:spcBef>
                <a:spcPts val="0"/>
              </a:spcBef>
              <a:spcAft>
                <a:spcPts val="0"/>
              </a:spcAft>
            </a:pPr>
            <a:r>
              <a:rPr lang="es-ES" dirty="0">
                <a:latin typeface="Times New Roman" panose="02020603050405020304" pitchFamily="18" charset="0"/>
                <a:ea typeface="Times New Roman" panose="02020603050405020304" pitchFamily="18" charset="0"/>
              </a:rPr>
              <a:t>El sujeto pasivo tendrá derecho a acceder al expediente y a obtener copias a su costo, personalmente o a través de un tercero debidamente autorizado, una vez celebrada la audiencia final, en la cual se concluye la etapa de investigación y comprobación del proceso.</a:t>
            </a:r>
            <a:endParaRPr lang="en-US" dirty="0">
              <a:latin typeface="Times New Roman" panose="02020603050405020304" pitchFamily="18" charset="0"/>
              <a:ea typeface="Times New Roman" panose="02020603050405020304" pitchFamily="18" charset="0"/>
            </a:endParaRPr>
          </a:p>
          <a:p>
            <a:pPr marL="795020" marR="137160" algn="just">
              <a:spcBef>
                <a:spcPts val="0"/>
              </a:spcBef>
              <a:spcAft>
                <a:spcPts val="0"/>
              </a:spcAft>
            </a:pPr>
            <a:r>
              <a:rPr lang="es-ES" dirty="0">
                <a:latin typeface="Times New Roman" panose="02020603050405020304" pitchFamily="18" charset="0"/>
                <a:ea typeface="Times New Roman" panose="02020603050405020304" pitchFamily="18" charset="0"/>
              </a:rPr>
              <a:t>En caso de autorizar a un tercero, deberá presentarse una nota formal suscrita por el obligado tributario y debidamente autenticada.</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5742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6632"/>
            <a:ext cx="8208912" cy="86409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2800" b="1" dirty="0"/>
              <a:t>Actuaciones en materia de delitos contra la Hacienda Pública </a:t>
            </a:r>
            <a:r>
              <a:rPr lang="es-ES" sz="2000" dirty="0">
                <a:solidFill>
                  <a:schemeClr val="tx1">
                    <a:lumMod val="95000"/>
                    <a:lumOff val="5000"/>
                  </a:schemeClr>
                </a:solidFill>
              </a:rPr>
              <a:t>Art. 169 RPT</a:t>
            </a: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10616" y="1124744"/>
            <a:ext cx="8784976" cy="5016758"/>
          </a:xfrm>
          <a:prstGeom prst="rect">
            <a:avLst/>
          </a:prstGeom>
        </p:spPr>
        <p:txBody>
          <a:bodyPr wrap="square">
            <a:spAutoFit/>
          </a:bodyPr>
          <a:lstStyle/>
          <a:p>
            <a:pPr marL="795020" marR="136525" algn="just">
              <a:spcBef>
                <a:spcPts val="0"/>
              </a:spcBef>
              <a:spcAft>
                <a:spcPts val="0"/>
              </a:spcAft>
            </a:pPr>
            <a:r>
              <a:rPr lang="es-ES" sz="2000" dirty="0">
                <a:latin typeface="Times New Roman" panose="02020603050405020304" pitchFamily="18" charset="0"/>
                <a:ea typeface="Times New Roman" panose="02020603050405020304" pitchFamily="18" charset="0"/>
              </a:rPr>
              <a:t>Si en el procedimiento de comprobación e investigación de la obligación tributaria se estima que las </a:t>
            </a:r>
            <a:r>
              <a:rPr lang="es-ES" sz="2000" dirty="0">
                <a:solidFill>
                  <a:srgbClr val="FF0000"/>
                </a:solidFill>
                <a:latin typeface="Times New Roman" panose="02020603050405020304" pitchFamily="18" charset="0"/>
                <a:ea typeface="Times New Roman" panose="02020603050405020304" pitchFamily="18" charset="0"/>
              </a:rPr>
              <a:t>irregularidades detectadas pudieran ser constitutivas del delito de Fraude a la Hacienda Pública</a:t>
            </a:r>
            <a:r>
              <a:rPr lang="es-ES" sz="2000" dirty="0">
                <a:latin typeface="Times New Roman" panose="02020603050405020304" pitchFamily="18" charset="0"/>
                <a:ea typeface="Times New Roman" panose="02020603050405020304" pitchFamily="18" charset="0"/>
              </a:rPr>
              <a:t>, se procederá de conformidad con el artículo 90 del Código, presentando la correspondiente denuncia penal. Una vez presentada la denuncia la </a:t>
            </a:r>
            <a:r>
              <a:rPr lang="es-ES" sz="2000" dirty="0">
                <a:solidFill>
                  <a:srgbClr val="FF0000"/>
                </a:solidFill>
                <a:latin typeface="Times New Roman" panose="02020603050405020304" pitchFamily="18" charset="0"/>
                <a:ea typeface="Times New Roman" panose="02020603050405020304" pitchFamily="18" charset="0"/>
              </a:rPr>
              <a:t>AT tendrá un mes para comunicarlo al sujeto pasivo</a:t>
            </a:r>
            <a:r>
              <a:rPr lang="es-ES" sz="2000" dirty="0">
                <a:latin typeface="Times New Roman" panose="02020603050405020304" pitchFamily="18" charset="0"/>
                <a:ea typeface="Times New Roman" panose="02020603050405020304" pitchFamily="18" charset="0"/>
              </a:rPr>
              <a:t>, mediante el modelo que se establezca para esos efectos.</a:t>
            </a:r>
            <a:endParaRPr lang="en-US" sz="2000" dirty="0">
              <a:latin typeface="Times New Roman" panose="02020603050405020304" pitchFamily="18" charset="0"/>
              <a:ea typeface="Times New Roman" panose="02020603050405020304" pitchFamily="18" charset="0"/>
            </a:endParaRPr>
          </a:p>
          <a:p>
            <a:pPr marL="795020" marR="136525" algn="just">
              <a:spcBef>
                <a:spcPts val="0"/>
              </a:spcBef>
              <a:spcAft>
                <a:spcPts val="0"/>
              </a:spcAft>
            </a:pPr>
            <a:r>
              <a:rPr lang="es-ES" sz="2000" dirty="0">
                <a:solidFill>
                  <a:srgbClr val="FF0000"/>
                </a:solidFill>
                <a:latin typeface="Times New Roman" panose="02020603050405020304" pitchFamily="18" charset="0"/>
                <a:ea typeface="Times New Roman" panose="02020603050405020304" pitchFamily="18" charset="0"/>
              </a:rPr>
              <a:t>Salvo que transcurra el plazo de cinco años establecido en el artículo 90 del Código, si la denuncia penal fuere desestimada o sobreseída</a:t>
            </a:r>
            <a:r>
              <a:rPr lang="es-ES" sz="2000" dirty="0">
                <a:latin typeface="Times New Roman" panose="02020603050405020304" pitchFamily="18" charset="0"/>
                <a:ea typeface="Times New Roman" panose="02020603050405020304" pitchFamily="18" charset="0"/>
              </a:rPr>
              <a:t>, la AT continuará con el procedimiento de comprobación e investigación de la </a:t>
            </a:r>
            <a:r>
              <a:rPr lang="es-ES" sz="2000" spc="-15" dirty="0">
                <a:latin typeface="Times New Roman" panose="02020603050405020304" pitchFamily="18" charset="0"/>
                <a:ea typeface="Times New Roman" panose="02020603050405020304" pitchFamily="18" charset="0"/>
              </a:rPr>
              <a:t>obligación</a:t>
            </a:r>
            <a:r>
              <a:rPr lang="es-ES" sz="2000" spc="270"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tributaria. Asimismo, iniciará o continuará el procedimiento sancionador administrativo.</a:t>
            </a:r>
            <a:endParaRPr lang="en-US" sz="2000" dirty="0">
              <a:latin typeface="Times New Roman" panose="02020603050405020304" pitchFamily="18" charset="0"/>
              <a:ea typeface="Times New Roman" panose="02020603050405020304" pitchFamily="18" charset="0"/>
            </a:endParaRPr>
          </a:p>
          <a:p>
            <a:pPr marL="795020" marR="136525" indent="38100" algn="just">
              <a:spcBef>
                <a:spcPts val="0"/>
              </a:spcBef>
              <a:spcAft>
                <a:spcPts val="0"/>
              </a:spcAft>
            </a:pPr>
            <a:r>
              <a:rPr lang="es-ES" sz="2000" dirty="0">
                <a:latin typeface="Times New Roman" panose="02020603050405020304" pitchFamily="18" charset="0"/>
                <a:ea typeface="Times New Roman" panose="02020603050405020304" pitchFamily="18" charset="0"/>
              </a:rPr>
              <a:t>Las regulaciones de esta sección, deberán ser aplicadas por todos los órganos de la AT, que en el ejercicio de sus competencias encuentren irregularidades que pudieran constituir el delito establecido en el artículo 90 del Código.</a:t>
            </a:r>
            <a:endParaRPr lang="en-US" sz="20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CR" dirty="0"/>
              <a:t>Reglamento de criterios objetivos de selección</a:t>
            </a:r>
            <a:endParaRPr lang="es-ES"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395536" y="1556792"/>
            <a:ext cx="8291264" cy="4569371"/>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3200" b="0" i="0" u="none" strike="noStrike" kern="1200" cap="none" spc="0" normalizeH="0" baseline="0" noProof="0" dirty="0">
                <a:ln>
                  <a:noFill/>
                </a:ln>
                <a:solidFill>
                  <a:schemeClr val="tx1"/>
                </a:solidFill>
                <a:effectLst/>
                <a:uLnTx/>
                <a:uFillTx/>
                <a:latin typeface="+mn-lt"/>
                <a:ea typeface="+mn-ea"/>
                <a:cs typeface="+mn-cs"/>
              </a:rPr>
              <a:t>Mediante Decreto Ejecutivo Nº250050-H del 23 de marzo de 1996 se define que anualmente  a más tardar la última semana de enero se deben revisar y publicar la lista de criterios de selección.</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55580"/>
            <a:ext cx="8352928" cy="122258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CR" sz="3100" dirty="0"/>
              <a:t>Procedimiento de revisión de la resolución determinativa de la obligación tributaria </a:t>
            </a:r>
            <a:r>
              <a:rPr lang="es-ES" sz="2000" dirty="0">
                <a:solidFill>
                  <a:schemeClr val="tx1"/>
                </a:solidFill>
              </a:rPr>
              <a:t>Art. 145, 146 y 156 del CNPT, 85, 127 y 163 del RPT </a:t>
            </a:r>
            <a:endParaRPr lang="es-ES" sz="20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3" name="Rectangle 2"/>
          <p:cNvSpPr/>
          <p:nvPr/>
        </p:nvSpPr>
        <p:spPr>
          <a:xfrm>
            <a:off x="467544" y="1501472"/>
            <a:ext cx="8064896" cy="4408899"/>
          </a:xfrm>
          <a:prstGeom prst="rect">
            <a:avLst/>
          </a:prstGeom>
        </p:spPr>
        <p:txBody>
          <a:bodyPr wrap="square">
            <a:spAutoFit/>
          </a:bodyPr>
          <a:lstStyle/>
          <a:p>
            <a:pPr marL="795020" marR="0" algn="just">
              <a:spcBef>
                <a:spcPts val="0"/>
              </a:spcBef>
              <a:spcAft>
                <a:spcPts val="0"/>
              </a:spcAft>
            </a:pPr>
            <a:r>
              <a:rPr lang="es-ES" dirty="0">
                <a:latin typeface="Times New Roman" panose="02020603050405020304" pitchFamily="18" charset="0"/>
                <a:ea typeface="Times New Roman" panose="02020603050405020304" pitchFamily="18" charset="0"/>
              </a:rPr>
              <a:t>“Notificada la resolución que determina la obligación tributaria a que se refieren los</a:t>
            </a:r>
            <a:r>
              <a:rPr lang="en-US"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artículos 127 y 163 de este Reglamento, dentro de los </a:t>
            </a:r>
            <a:r>
              <a:rPr lang="es-ES" dirty="0">
                <a:solidFill>
                  <a:srgbClr val="FF0000"/>
                </a:solidFill>
                <a:latin typeface="Times New Roman" panose="02020603050405020304" pitchFamily="18" charset="0"/>
                <a:ea typeface="Times New Roman" panose="02020603050405020304" pitchFamily="18" charset="0"/>
              </a:rPr>
              <a:t>treinta días hábiles </a:t>
            </a:r>
            <a:r>
              <a:rPr lang="es-ES" sz="1050"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siguientes el sujeto pasivo podrá recurrirla, interponiendo:</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200"/>
              <a:buFont typeface="Times New Roman" panose="02020603050405020304" pitchFamily="18" charset="0"/>
              <a:buAutoNum type="alphaLcParenR"/>
              <a:tabLst>
                <a:tab pos="975360" algn="l"/>
              </a:tabLst>
            </a:pPr>
            <a:r>
              <a:rPr lang="es-ES" spc="-115" dirty="0">
                <a:solidFill>
                  <a:srgbClr val="FF0000"/>
                </a:solidFill>
                <a:latin typeface="Times New Roman" panose="02020603050405020304" pitchFamily="18" charset="0"/>
                <a:ea typeface="Times New Roman" panose="02020603050405020304" pitchFamily="18" charset="0"/>
              </a:rPr>
              <a:t>Recurso de revocatoria </a:t>
            </a:r>
            <a:r>
              <a:rPr lang="es-ES" spc="-115" dirty="0">
                <a:latin typeface="Times New Roman" panose="02020603050405020304" pitchFamily="18" charset="0"/>
                <a:ea typeface="Times New Roman" panose="02020603050405020304" pitchFamily="18" charset="0"/>
              </a:rPr>
              <a:t>ante el órgano de la Administración Tributaria que la</a:t>
            </a:r>
            <a:r>
              <a:rPr lang="es-ES" spc="-30" dirty="0">
                <a:latin typeface="Times New Roman" panose="02020603050405020304" pitchFamily="18" charset="0"/>
                <a:ea typeface="Times New Roman" panose="02020603050405020304" pitchFamily="18" charset="0"/>
              </a:rPr>
              <a:t> </a:t>
            </a:r>
            <a:r>
              <a:rPr lang="es-ES" spc="-115" dirty="0">
                <a:latin typeface="Times New Roman" panose="02020603050405020304" pitchFamily="18" charset="0"/>
                <a:ea typeface="Times New Roman" panose="02020603050405020304" pitchFamily="18" charset="0"/>
              </a:rPr>
              <a:t>dictó.</a:t>
            </a:r>
            <a:endParaRPr lang="en-US" sz="1600" spc="-115" dirty="0">
              <a:latin typeface="Times New Roman" panose="02020603050405020304" pitchFamily="18" charset="0"/>
              <a:ea typeface="Times New Roman" panose="02020603050405020304" pitchFamily="18" charset="0"/>
            </a:endParaRPr>
          </a:p>
          <a:p>
            <a:r>
              <a:rPr lang="es-ES"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200"/>
              <a:buFont typeface="Times New Roman" panose="02020603050405020304" pitchFamily="18" charset="0"/>
              <a:buAutoNum type="alphaLcParenR"/>
              <a:tabLst>
                <a:tab pos="975360" algn="l"/>
              </a:tabLst>
            </a:pPr>
            <a:r>
              <a:rPr lang="es-ES" spc="-115" dirty="0">
                <a:solidFill>
                  <a:srgbClr val="FF0000"/>
                </a:solidFill>
                <a:latin typeface="Times New Roman" panose="02020603050405020304" pitchFamily="18" charset="0"/>
                <a:ea typeface="Times New Roman" panose="02020603050405020304" pitchFamily="18" charset="0"/>
              </a:rPr>
              <a:t>Recurso de apelación </a:t>
            </a:r>
            <a:r>
              <a:rPr lang="es-ES" spc="-115" dirty="0">
                <a:latin typeface="Times New Roman" panose="02020603050405020304" pitchFamily="18" charset="0"/>
                <a:ea typeface="Times New Roman" panose="02020603050405020304" pitchFamily="18" charset="0"/>
              </a:rPr>
              <a:t>para ante el Tribunal Fiscal</a:t>
            </a:r>
            <a:r>
              <a:rPr lang="es-ES" spc="-25" dirty="0">
                <a:latin typeface="Times New Roman" panose="02020603050405020304" pitchFamily="18" charset="0"/>
                <a:ea typeface="Times New Roman" panose="02020603050405020304" pitchFamily="18" charset="0"/>
              </a:rPr>
              <a:t> </a:t>
            </a:r>
            <a:r>
              <a:rPr lang="es-ES" spc="-115" dirty="0">
                <a:latin typeface="Times New Roman" panose="02020603050405020304" pitchFamily="18" charset="0"/>
                <a:ea typeface="Times New Roman" panose="02020603050405020304" pitchFamily="18" charset="0"/>
              </a:rPr>
              <a:t>Administrativo.</a:t>
            </a:r>
            <a:endParaRPr lang="en-US" sz="1600" spc="-115" dirty="0">
              <a:latin typeface="Times New Roman" panose="02020603050405020304" pitchFamily="18" charset="0"/>
              <a:ea typeface="Times New Roman" panose="02020603050405020304" pitchFamily="18" charset="0"/>
            </a:endParaRPr>
          </a:p>
          <a:p>
            <a:r>
              <a:rPr lang="es-ES"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marL="342900" marR="135890" lvl="0" indent="-342900" algn="just">
              <a:spcBef>
                <a:spcPts val="0"/>
              </a:spcBef>
              <a:spcAft>
                <a:spcPts val="0"/>
              </a:spcAft>
              <a:buSzPts val="1200"/>
              <a:buFont typeface="Times New Roman" panose="02020603050405020304" pitchFamily="18" charset="0"/>
              <a:buAutoNum type="alphaLcParenR"/>
              <a:tabLst>
                <a:tab pos="975360" algn="l"/>
              </a:tabLst>
            </a:pPr>
            <a:r>
              <a:rPr lang="es-ES" spc="-115" dirty="0">
                <a:solidFill>
                  <a:srgbClr val="FF0000"/>
                </a:solidFill>
                <a:latin typeface="Times New Roman" panose="02020603050405020304" pitchFamily="18" charset="0"/>
                <a:ea typeface="Times New Roman" panose="02020603050405020304" pitchFamily="18" charset="0"/>
              </a:rPr>
              <a:t>Demanda en sede contencioso-administrativa</a:t>
            </a:r>
            <a:r>
              <a:rPr lang="es-ES" spc="-115" dirty="0">
                <a:latin typeface="Times New Roman" panose="02020603050405020304" pitchFamily="18" charset="0"/>
                <a:ea typeface="Times New Roman" panose="02020603050405020304" pitchFamily="18" charset="0"/>
              </a:rPr>
              <a:t>, pudiendo interponerse aun cuando no se hubiere interpuesto alguno o ninguno de los recursos anteriormente señalados.</a:t>
            </a:r>
            <a:endParaRPr lang="en-US" sz="1600" spc="-115" dirty="0">
              <a:latin typeface="Times New Roman" panose="02020603050405020304" pitchFamily="18" charset="0"/>
              <a:ea typeface="Times New Roman" panose="02020603050405020304" pitchFamily="18" charset="0"/>
            </a:endParaRPr>
          </a:p>
          <a:p>
            <a:pPr marL="795020" marR="136525" algn="just">
              <a:spcBef>
                <a:spcPts val="0"/>
              </a:spcBef>
              <a:spcAft>
                <a:spcPts val="0"/>
              </a:spcAft>
            </a:pPr>
            <a:r>
              <a:rPr lang="es-ES" dirty="0">
                <a:latin typeface="Times New Roman" panose="02020603050405020304" pitchFamily="18" charset="0"/>
                <a:ea typeface="Times New Roman" panose="02020603050405020304" pitchFamily="18" charset="0"/>
              </a:rPr>
              <a:t>Interpuesto el recurso de revocatoria y también el recurso de apelación, dentro del plazo establecido para recurrir, se tramitará el presentado en primer lugar y se declarará inadmisible el segundo, sin perjuicio del derecho que le asiste al interesado de interponer, si así lo decide, el recurso de apelación para ante el Tribunal Fiscal Administrativo, contra la resolución que resuelve el de revocatoria.</a:t>
            </a:r>
            <a:endParaRPr lang="en-US" dirty="0">
              <a:latin typeface="Times New Roman" panose="02020603050405020304" pitchFamily="18" charset="0"/>
              <a:ea typeface="Times New Roman" panose="02020603050405020304" pitchFamily="18" charset="0"/>
            </a:endParaRPr>
          </a:p>
          <a:p>
            <a:r>
              <a:rPr lang="es-ES" sz="1050" dirty="0">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3"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3"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a:xfrm>
            <a:off x="1907704" y="404664"/>
            <a:ext cx="5688632" cy="868958"/>
          </a:xfrm>
        </p:spPr>
        <p:style>
          <a:lnRef idx="1">
            <a:schemeClr val="accent1"/>
          </a:lnRef>
          <a:fillRef idx="2">
            <a:schemeClr val="accent1"/>
          </a:fillRef>
          <a:effectRef idx="1">
            <a:schemeClr val="accent1"/>
          </a:effectRef>
          <a:fontRef idx="minor">
            <a:schemeClr val="dk1"/>
          </a:fontRef>
        </p:style>
        <p:txBody>
          <a:bodyPr>
            <a:normAutofit fontScale="90000"/>
          </a:bodyPr>
          <a:lstStyle/>
          <a:p>
            <a:pPr>
              <a:defRPr/>
            </a:pPr>
            <a:r>
              <a:rPr lang="es-ES" sz="3200" b="1" dirty="0"/>
              <a:t>Fraude a la Hacienda Pública </a:t>
            </a:r>
            <a:br>
              <a:rPr lang="es-ES" sz="2000" dirty="0">
                <a:solidFill>
                  <a:schemeClr val="tx1">
                    <a:lumMod val="95000"/>
                    <a:lumOff val="5000"/>
                  </a:schemeClr>
                </a:solidFill>
              </a:rPr>
            </a:br>
            <a:r>
              <a:rPr lang="es-ES" sz="2000" dirty="0">
                <a:solidFill>
                  <a:schemeClr val="tx1">
                    <a:lumMod val="95000"/>
                    <a:lumOff val="5000"/>
                  </a:schemeClr>
                </a:solidFill>
              </a:rPr>
              <a:t> Art. 92 CNPT</a:t>
            </a:r>
          </a:p>
        </p:txBody>
      </p:sp>
      <p:sp>
        <p:nvSpPr>
          <p:cNvPr id="7" name="Rectangle 3"/>
          <p:cNvSpPr txBox="1">
            <a:spLocks noChangeArrowheads="1"/>
          </p:cNvSpPr>
          <p:nvPr/>
        </p:nvSpPr>
        <p:spPr>
          <a:xfrm>
            <a:off x="827584" y="1484784"/>
            <a:ext cx="7560840" cy="4525963"/>
          </a:xfrm>
          <a:prstGeom prst="rect">
            <a:avLst/>
          </a:prstGeom>
        </p:spPr>
        <p:txBody>
          <a:bodyPr vert="horz" lIns="91440" tIns="45720" rIns="91440" bIns="45720" rtlCol="0">
            <a:noAutofit/>
          </a:bodyPr>
          <a:lstStyle/>
          <a:p>
            <a:pPr algn="just"/>
            <a:r>
              <a:rPr lang="es-ES" sz="2400" dirty="0"/>
              <a:t>El que, por acción u omisión, defraude a la Hacienda Pública con el propósito de obtener, para sí o para un tercero, </a:t>
            </a:r>
            <a:r>
              <a:rPr lang="es-ES" sz="2400" dirty="0">
                <a:solidFill>
                  <a:srgbClr val="FF0000"/>
                </a:solidFill>
              </a:rPr>
              <a:t>un beneficio patrimonial</a:t>
            </a:r>
            <a:r>
              <a:rPr lang="es-ES" sz="2400" dirty="0"/>
              <a:t>, evadiendo el pago de tributos, cantidades retenidas o que se hayan debido retener, o ingresos a cuenta de retribuciones en especie u obteniendo indebidamente devoluciones o disfrutando beneficios fiscales de la misma forma, siempre que la cuantía de la cuota defraudada, el importe no ingresado de las retenciones o los ingresos a cuenta o de las devoluciones o los beneficios fiscales indebidamente obtenidos o disfrutados exceda de </a:t>
            </a:r>
            <a:r>
              <a:rPr lang="es-ES" sz="2400" dirty="0">
                <a:solidFill>
                  <a:srgbClr val="FF0000"/>
                </a:solidFill>
              </a:rPr>
              <a:t>quinientos salarios base</a:t>
            </a:r>
            <a:r>
              <a:rPr lang="es-ES" sz="2400" dirty="0"/>
              <a:t>, será castigado con la pena de prisión de </a:t>
            </a:r>
            <a:r>
              <a:rPr lang="es-ES" sz="2400" dirty="0">
                <a:solidFill>
                  <a:srgbClr val="FF0000"/>
                </a:solidFill>
              </a:rPr>
              <a:t>cinco a diez años</a:t>
            </a:r>
            <a:r>
              <a:rPr lang="es-ES" sz="2400"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a:xfrm>
            <a:off x="1907704" y="260648"/>
            <a:ext cx="5688632" cy="868958"/>
          </a:xfrm>
        </p:spPr>
        <p:style>
          <a:lnRef idx="1">
            <a:schemeClr val="accent1"/>
          </a:lnRef>
          <a:fillRef idx="2">
            <a:schemeClr val="accent1"/>
          </a:fillRef>
          <a:effectRef idx="1">
            <a:schemeClr val="accent1"/>
          </a:effectRef>
          <a:fontRef idx="minor">
            <a:schemeClr val="dk1"/>
          </a:fontRef>
        </p:style>
        <p:txBody>
          <a:bodyPr>
            <a:normAutofit fontScale="90000"/>
          </a:bodyPr>
          <a:lstStyle/>
          <a:p>
            <a:pPr>
              <a:defRPr/>
            </a:pPr>
            <a:r>
              <a:rPr lang="es-ES" sz="3200" b="1" dirty="0"/>
              <a:t>Fraude a la Hacienda Pública </a:t>
            </a:r>
            <a:br>
              <a:rPr lang="es-ES" sz="2000" dirty="0">
                <a:solidFill>
                  <a:schemeClr val="tx1">
                    <a:lumMod val="95000"/>
                    <a:lumOff val="5000"/>
                  </a:schemeClr>
                </a:solidFill>
              </a:rPr>
            </a:br>
            <a:r>
              <a:rPr lang="es-ES" sz="2000" dirty="0">
                <a:solidFill>
                  <a:schemeClr val="tx1">
                    <a:lumMod val="95000"/>
                    <a:lumOff val="5000"/>
                  </a:schemeClr>
                </a:solidFill>
              </a:rPr>
              <a:t> Art. 92 CNPT</a:t>
            </a:r>
          </a:p>
        </p:txBody>
      </p:sp>
      <p:sp>
        <p:nvSpPr>
          <p:cNvPr id="7" name="Rectangle 3"/>
          <p:cNvSpPr txBox="1">
            <a:spLocks noChangeArrowheads="1"/>
          </p:cNvSpPr>
          <p:nvPr/>
        </p:nvSpPr>
        <p:spPr>
          <a:xfrm>
            <a:off x="539552" y="1340768"/>
            <a:ext cx="8064896" cy="4525963"/>
          </a:xfrm>
          <a:prstGeom prst="rect">
            <a:avLst/>
          </a:prstGeom>
        </p:spPr>
        <p:txBody>
          <a:bodyPr vert="horz" lIns="91440" tIns="45720" rIns="91440" bIns="45720" rtlCol="0">
            <a:noAutofit/>
          </a:bodyPr>
          <a:lstStyle/>
          <a:p>
            <a:pPr algn="just"/>
            <a:r>
              <a:rPr lang="es-ES" sz="2000" dirty="0"/>
              <a:t>Para los efectos de lo dispuesto en el párrafo anterior debe entenderse que: </a:t>
            </a:r>
          </a:p>
          <a:p>
            <a:pPr lvl="0" algn="just"/>
            <a:r>
              <a:rPr lang="es-ES" sz="2000" dirty="0"/>
              <a:t>El monto de quinientos salarios base se considerará condición objetiva de punibilidad. </a:t>
            </a:r>
          </a:p>
          <a:p>
            <a:pPr algn="just"/>
            <a:r>
              <a:rPr lang="es-ES" sz="800" dirty="0"/>
              <a:t> </a:t>
            </a:r>
          </a:p>
          <a:p>
            <a:pPr lvl="0" algn="just"/>
            <a:r>
              <a:rPr lang="es-ES" sz="2000" dirty="0"/>
              <a:t>El monto </a:t>
            </a:r>
            <a:r>
              <a:rPr lang="es-ES" sz="2000" dirty="0">
                <a:solidFill>
                  <a:srgbClr val="FF0000"/>
                </a:solidFill>
              </a:rPr>
              <a:t>no incluirá los intereses, las multas ni los recargos </a:t>
            </a:r>
            <a:r>
              <a:rPr lang="es-ES" sz="2000" dirty="0"/>
              <a:t>de carácter sancionador</a:t>
            </a:r>
            <a:r>
              <a:rPr lang="es-ES" sz="2400" dirty="0"/>
              <a:t>. </a:t>
            </a:r>
          </a:p>
          <a:p>
            <a:pPr algn="just"/>
            <a:r>
              <a:rPr lang="es-ES" sz="800" dirty="0"/>
              <a:t> </a:t>
            </a:r>
          </a:p>
          <a:p>
            <a:pPr lvl="0" algn="just"/>
            <a:r>
              <a:rPr lang="es-ES" sz="2000" dirty="0"/>
              <a:t>Para determinar la cuantía mencionada, si se trata de tributos, retenciones, ingresos a cuenta o devoluciones, periódicos o de declaración periódica, se estará a lo defraudado en cada período impositivo o de declaración y, si estos son inferiores a doce meses, el importe de lo defraudado se referirá al </a:t>
            </a:r>
            <a:r>
              <a:rPr lang="es-ES" sz="2000" dirty="0">
                <a:solidFill>
                  <a:srgbClr val="FF0000"/>
                </a:solidFill>
              </a:rPr>
              <a:t>año natural</a:t>
            </a:r>
            <a:r>
              <a:rPr lang="es-ES" sz="2000" dirty="0"/>
              <a:t>. En los demás supuestos la cuantía se entenderá referida a cada uno de los distintos conceptos por los que un hecho imponible sea susceptible de liquidación.</a:t>
            </a:r>
            <a:r>
              <a:rPr lang="es-ES" sz="2400" dirty="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a:xfrm>
            <a:off x="1907704" y="548680"/>
            <a:ext cx="5688632" cy="868958"/>
          </a:xfrm>
        </p:spPr>
        <p:style>
          <a:lnRef idx="1">
            <a:schemeClr val="accent1"/>
          </a:lnRef>
          <a:fillRef idx="2">
            <a:schemeClr val="accent1"/>
          </a:fillRef>
          <a:effectRef idx="1">
            <a:schemeClr val="accent1"/>
          </a:effectRef>
          <a:fontRef idx="minor">
            <a:schemeClr val="dk1"/>
          </a:fontRef>
        </p:style>
        <p:txBody>
          <a:bodyPr>
            <a:normAutofit fontScale="90000"/>
          </a:bodyPr>
          <a:lstStyle/>
          <a:p>
            <a:pPr>
              <a:defRPr/>
            </a:pPr>
            <a:r>
              <a:rPr lang="es-ES" sz="3200" b="1" dirty="0"/>
              <a:t>Fraude a la Hacienda Pública </a:t>
            </a:r>
            <a:br>
              <a:rPr lang="es-ES" sz="2000" dirty="0">
                <a:solidFill>
                  <a:schemeClr val="tx1">
                    <a:lumMod val="95000"/>
                    <a:lumOff val="5000"/>
                  </a:schemeClr>
                </a:solidFill>
              </a:rPr>
            </a:br>
            <a:r>
              <a:rPr lang="es-ES" sz="2000" dirty="0">
                <a:solidFill>
                  <a:schemeClr val="tx1">
                    <a:lumMod val="95000"/>
                    <a:lumOff val="5000"/>
                  </a:schemeClr>
                </a:solidFill>
              </a:rPr>
              <a:t> Art. 92 CNPT</a:t>
            </a:r>
          </a:p>
        </p:txBody>
      </p:sp>
      <p:sp>
        <p:nvSpPr>
          <p:cNvPr id="7" name="Rectangle 3"/>
          <p:cNvSpPr txBox="1">
            <a:spLocks noChangeArrowheads="1"/>
          </p:cNvSpPr>
          <p:nvPr/>
        </p:nvSpPr>
        <p:spPr>
          <a:xfrm>
            <a:off x="827584" y="2071389"/>
            <a:ext cx="7560840" cy="3661867"/>
          </a:xfrm>
          <a:prstGeom prst="rect">
            <a:avLst/>
          </a:prstGeom>
        </p:spPr>
        <p:txBody>
          <a:bodyPr vert="horz" lIns="91440" tIns="45720" rIns="91440" bIns="45720" rtlCol="0">
            <a:noAutofit/>
          </a:bodyPr>
          <a:lstStyle/>
          <a:p>
            <a:pPr algn="just"/>
            <a:r>
              <a:rPr lang="es-ES" sz="2400" dirty="0"/>
              <a:t>Se considerará </a:t>
            </a:r>
            <a:r>
              <a:rPr lang="es-ES" sz="2400" dirty="0">
                <a:solidFill>
                  <a:srgbClr val="FF0000"/>
                </a:solidFill>
              </a:rPr>
              <a:t>excusa legal absolutoria </a:t>
            </a:r>
            <a:r>
              <a:rPr lang="es-ES" sz="2400" dirty="0"/>
              <a:t>el hecho de que el sujeto </a:t>
            </a:r>
            <a:r>
              <a:rPr lang="es-ES" sz="2400" dirty="0">
                <a:solidFill>
                  <a:srgbClr val="FF0000"/>
                </a:solidFill>
              </a:rPr>
              <a:t>repare su incumplimiento, sin que medie requerimiento ni actuación de la AT </a:t>
            </a:r>
            <a:r>
              <a:rPr lang="es-ES" sz="2400" dirty="0"/>
              <a:t>para obtener la reparación. </a:t>
            </a:r>
          </a:p>
          <a:p>
            <a:pPr algn="just"/>
            <a:endParaRPr lang="es-ES" sz="2400" dirty="0"/>
          </a:p>
          <a:p>
            <a:pPr algn="just"/>
            <a:r>
              <a:rPr lang="es-ES" sz="2400" dirty="0"/>
              <a:t>Se entenderá como actuación de la Administración toda acción realizada con la notificación al sujeto pasivo, conducente a verificar el cumplimiento de las obligaciones tributarias.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539552" y="548680"/>
            <a:ext cx="7715200" cy="576064"/>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3600" b="1" dirty="0"/>
            </a:br>
            <a:r>
              <a:rPr lang="es-ES" sz="3600" b="1" dirty="0"/>
              <a:t>Requerimientos de información </a:t>
            </a:r>
            <a:r>
              <a:rPr lang="es-ES" sz="1800" b="1" dirty="0"/>
              <a:t>Art. 147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457200" y="1600200"/>
            <a:ext cx="8229600" cy="4525963"/>
          </a:xfrm>
          <a:prstGeom prst="rect">
            <a:avLst/>
          </a:prstGeom>
        </p:spPr>
        <p:txBody>
          <a:bodyPr vert="horz" lIns="91440" tIns="45720" rIns="91440" bIns="45720" rtlCol="0">
            <a:normAutofit fontScale="92500" lnSpcReduction="20000"/>
          </a:bodyPr>
          <a:lstStyle/>
          <a:p>
            <a:pPr algn="just"/>
            <a:r>
              <a:rPr lang="es-ES" sz="2800" dirty="0"/>
              <a:t>Los funcionarios a cargo de la fiscalización </a:t>
            </a:r>
            <a:r>
              <a:rPr lang="es-ES" sz="2800" dirty="0">
                <a:solidFill>
                  <a:srgbClr val="FF0000"/>
                </a:solidFill>
              </a:rPr>
              <a:t>podrán requerir información </a:t>
            </a:r>
            <a:r>
              <a:rPr lang="es-ES" sz="2800" dirty="0"/>
              <a:t>que resulte previsiblemente pertinente para efectos tributarios, </a:t>
            </a:r>
            <a:r>
              <a:rPr lang="es-ES" sz="2800" dirty="0">
                <a:solidFill>
                  <a:srgbClr val="FF0000"/>
                </a:solidFill>
              </a:rPr>
              <a:t>al sujeto inspeccionado o terceros </a:t>
            </a:r>
            <a:r>
              <a:rPr lang="es-ES" sz="2800" dirty="0"/>
              <a:t>relacionados, con el fin de procurar la correcta verificación de la situación tributaria objeto de comprobación.</a:t>
            </a:r>
          </a:p>
          <a:p>
            <a:pPr algn="just"/>
            <a:r>
              <a:rPr lang="es-ES" sz="2800" dirty="0"/>
              <a:t> </a:t>
            </a:r>
          </a:p>
          <a:p>
            <a:pPr algn="just"/>
            <a:r>
              <a:rPr lang="es-ES" sz="2800" dirty="0"/>
              <a:t>El requerimiento de referencia deberá ser notificado por los medios que autorice el CNPT. El requerimiento se dirigirá al sujeto inspeccionado o al tercero relacionado o a quien ostente su representación legal, concediéndosele un plazo de </a:t>
            </a:r>
            <a:r>
              <a:rPr lang="es-ES" sz="2800" dirty="0">
                <a:solidFill>
                  <a:srgbClr val="FF0000"/>
                </a:solidFill>
              </a:rPr>
              <a:t>tres días hábiles </a:t>
            </a:r>
            <a:r>
              <a:rPr lang="es-ES" sz="2800" dirty="0"/>
              <a:t>para que cumpla con lo requerido. En supuestos de especial complejidad, el funcionario a cargo podrá ampliar este plazo según lo estime razonable.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5 CuadroTexto"/>
          <p:cNvSpPr txBox="1"/>
          <p:nvPr/>
        </p:nvSpPr>
        <p:spPr>
          <a:xfrm>
            <a:off x="1115616" y="2636912"/>
            <a:ext cx="6912768" cy="769441"/>
          </a:xfrm>
          <a:prstGeom prst="rect">
            <a:avLst/>
          </a:prstGeom>
          <a:noFill/>
        </p:spPr>
        <p:txBody>
          <a:bodyPr wrap="square" rtlCol="0">
            <a:spAutoFit/>
          </a:bodyPr>
          <a:lstStyle/>
          <a:p>
            <a:pPr algn="ctr"/>
            <a:r>
              <a:rPr lang="es-CR" sz="4400" dirty="0"/>
              <a:t>Muchas gracias</a:t>
            </a:r>
            <a:endParaRPr lang="es-E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817240" y="274638"/>
            <a:ext cx="7571184" cy="922114"/>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3600" b="1" dirty="0"/>
            </a:br>
            <a:r>
              <a:rPr lang="es-ES" sz="3200" b="1" dirty="0"/>
              <a:t>Requerimientos de comparecencia ante la Administración Tributaria </a:t>
            </a:r>
            <a:r>
              <a:rPr lang="es-ES" sz="1800" b="1" dirty="0"/>
              <a:t>Art. 148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algn="just"/>
            <a:r>
              <a:rPr lang="es-ES" sz="2800" dirty="0"/>
              <a:t>Los funcionarios a cargo de la fiscalización </a:t>
            </a:r>
            <a:r>
              <a:rPr lang="es-ES" sz="2800" dirty="0">
                <a:solidFill>
                  <a:srgbClr val="FF0000"/>
                </a:solidFill>
              </a:rPr>
              <a:t>podrán citar al sujeto pasivo inspeccionado o terceros relacionados </a:t>
            </a:r>
            <a:r>
              <a:rPr lang="es-ES" sz="2800" dirty="0"/>
              <a:t>con la obligación tributaria correspondiente para que comparezcan dentro de un plazo </a:t>
            </a:r>
            <a:r>
              <a:rPr lang="es-ES" sz="2800" b="1" dirty="0">
                <a:solidFill>
                  <a:srgbClr val="FF0000"/>
                </a:solidFill>
              </a:rPr>
              <a:t>no menor de tres días </a:t>
            </a:r>
            <a:r>
              <a:rPr lang="es-ES" sz="2800" dirty="0"/>
              <a:t>hábiles ante la Administración Tributaria y contesten, oralmente o por escrito, las preguntas o cuestionamientos necesarios para la verificación de la situación tributaria objeto de comprobación. </a:t>
            </a:r>
            <a:r>
              <a:rPr lang="es-ES" sz="2800" dirty="0">
                <a:solidFill>
                  <a:srgbClr val="FF0000"/>
                </a:solidFill>
              </a:rPr>
              <a:t>El requerimiento deberá ser notificado a la persona que deba comparecer</a:t>
            </a:r>
            <a:r>
              <a:rPr lang="es-ES" sz="28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1249288" y="404664"/>
            <a:ext cx="6707088" cy="792088"/>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600" b="1" dirty="0"/>
              <a:t>Inspección de locales </a:t>
            </a:r>
            <a:r>
              <a:rPr lang="es-ES" sz="1800" b="1" dirty="0"/>
              <a:t>Art. 149 RPT y 113 CNPT</a:t>
            </a:r>
            <a:endParaRPr lang="es-ES" sz="1800" dirty="0">
              <a:solidFill>
                <a:schemeClr val="tx1">
                  <a:lumMod val="95000"/>
                  <a:lumOff val="5000"/>
                </a:schemeClr>
              </a:solidFill>
            </a:endParaRPr>
          </a:p>
        </p:txBody>
      </p:sp>
      <p:sp>
        <p:nvSpPr>
          <p:cNvPr id="7" name="2 Marcador de contenido"/>
          <p:cNvSpPr txBox="1">
            <a:spLocks/>
          </p:cNvSpPr>
          <p:nvPr/>
        </p:nvSpPr>
        <p:spPr>
          <a:xfrm>
            <a:off x="611560" y="1628800"/>
            <a:ext cx="7776864" cy="4824536"/>
          </a:xfrm>
          <a:prstGeom prst="rect">
            <a:avLst/>
          </a:prstGeom>
        </p:spPr>
        <p:txBody>
          <a:bodyPr vert="horz" lIns="91440" tIns="45720" rIns="91440" bIns="45720" rtlCol="0">
            <a:noAutofit/>
          </a:bodyPr>
          <a:lstStyle/>
          <a:p>
            <a:pPr algn="just"/>
            <a:r>
              <a:rPr lang="es-ES" sz="2400" dirty="0"/>
              <a:t>Los funcionarios de las áreas de fiscalización de las AATT y de la DGCN, conforme a su competencia material y territorial, </a:t>
            </a:r>
            <a:r>
              <a:rPr lang="es-ES" sz="2400" dirty="0">
                <a:solidFill>
                  <a:srgbClr val="FF0000"/>
                </a:solidFill>
              </a:rPr>
              <a:t>podrán inspeccionar los locales</a:t>
            </a:r>
            <a:r>
              <a:rPr lang="es-ES" sz="2400" dirty="0"/>
              <a:t>, se trate de bienes muebles e inmuebles, ocupados por cualquier título por el sujeto pasivo.</a:t>
            </a:r>
          </a:p>
          <a:p>
            <a:pPr algn="just"/>
            <a:r>
              <a:rPr lang="es-ES" sz="2400" dirty="0"/>
              <a:t>En caso de </a:t>
            </a:r>
            <a:r>
              <a:rPr lang="es-ES" sz="2400" dirty="0">
                <a:solidFill>
                  <a:srgbClr val="FF0000"/>
                </a:solidFill>
              </a:rPr>
              <a:t>negativa o resistencia </a:t>
            </a:r>
            <a:r>
              <a:rPr lang="es-ES" sz="2400" dirty="0"/>
              <a:t>del sujeto pasivo a permitir el acceso a sus locales, </a:t>
            </a:r>
            <a:r>
              <a:rPr lang="es-ES" sz="2400" dirty="0">
                <a:solidFill>
                  <a:srgbClr val="FF0000"/>
                </a:solidFill>
              </a:rPr>
              <a:t>se levantará un acta </a:t>
            </a:r>
            <a:r>
              <a:rPr lang="es-ES" sz="2400" dirty="0"/>
              <a:t>en la cual se indicará el lugar, fecha, nombre y demás elementos de identificación del renuente, y cualquiera otra circunstancia que resulte conveniente precisar.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1897360" y="260648"/>
            <a:ext cx="5698976" cy="796950"/>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600" b="1" dirty="0"/>
              <a:t>Inspección de locales </a:t>
            </a:r>
            <a:r>
              <a:rPr lang="es-ES" sz="1800" b="1" dirty="0"/>
              <a:t>Art. 149 RPT</a:t>
            </a:r>
            <a:endParaRPr lang="es-ES" sz="1800" dirty="0">
              <a:solidFill>
                <a:schemeClr val="tx1">
                  <a:lumMod val="95000"/>
                  <a:lumOff val="5000"/>
                </a:schemeClr>
              </a:solidFill>
            </a:endParaRPr>
          </a:p>
        </p:txBody>
      </p:sp>
      <p:sp>
        <p:nvSpPr>
          <p:cNvPr id="7" name="2 Marcador de contenido"/>
          <p:cNvSpPr txBox="1">
            <a:spLocks/>
          </p:cNvSpPr>
          <p:nvPr/>
        </p:nvSpPr>
        <p:spPr>
          <a:xfrm>
            <a:off x="899592" y="1495325"/>
            <a:ext cx="7560840" cy="4525963"/>
          </a:xfrm>
          <a:prstGeom prst="rect">
            <a:avLst/>
          </a:prstGeom>
        </p:spPr>
        <p:txBody>
          <a:bodyPr vert="horz" lIns="91440" tIns="45720" rIns="91440" bIns="45720" rtlCol="0">
            <a:noAutofit/>
          </a:bodyPr>
          <a:lstStyle/>
          <a:p>
            <a:pPr algn="just"/>
            <a:r>
              <a:rPr lang="es-ES" sz="2000" dirty="0"/>
              <a:t>El acta será firmada por los funcionarios que participen en la actuación y por la persona física que impidió el acceso. Si este no sabe, no quiere o no puede firmar, así deberá hacerse constar.</a:t>
            </a:r>
          </a:p>
          <a:p>
            <a:pPr algn="just"/>
            <a:r>
              <a:rPr lang="es-ES" sz="2000" dirty="0"/>
              <a:t>Ante esta negativa o resistencia, los órganos de fiscalización competentes podrán solicitar a la autoridad judicial, mediante resolución fundada, autorización para el </a:t>
            </a:r>
            <a:r>
              <a:rPr lang="es-ES" sz="2000" dirty="0">
                <a:solidFill>
                  <a:srgbClr val="FF0000"/>
                </a:solidFill>
              </a:rPr>
              <a:t>allanamiento</a:t>
            </a:r>
            <a:r>
              <a:rPr lang="es-ES" sz="2000" dirty="0"/>
              <a:t> previsto en el artículo 113 del CNPT; en tal caso el acta levantada servirá de base para la solicitud, sin perjuicio de la aplicación de las sanciones que correspondan.</a:t>
            </a:r>
          </a:p>
          <a:p>
            <a:pPr algn="just"/>
            <a:endParaRPr lang="es-ES" sz="2000" dirty="0"/>
          </a:p>
          <a:p>
            <a:pPr algn="just"/>
            <a:r>
              <a:rPr lang="es-ES" sz="2000" dirty="0">
                <a:solidFill>
                  <a:srgbClr val="FF0000"/>
                </a:solidFill>
              </a:rPr>
              <a:t>No será necesario </a:t>
            </a:r>
            <a:r>
              <a:rPr lang="es-ES" sz="2000" dirty="0"/>
              <a:t>obtener autorización previa ni será exigible la aplicación de la medida cautelar de </a:t>
            </a:r>
            <a:r>
              <a:rPr lang="es-ES" sz="2000" dirty="0">
                <a:solidFill>
                  <a:srgbClr val="FF0000"/>
                </a:solidFill>
              </a:rPr>
              <a:t>allanamiento</a:t>
            </a:r>
            <a:r>
              <a:rPr lang="es-ES" sz="2000" dirty="0"/>
              <a:t> para ingresar a aquellos establecimientos, que por su propia naturaleza estén abiertos al público, </a:t>
            </a:r>
            <a:r>
              <a:rPr lang="es-ES" sz="2000" dirty="0">
                <a:solidFill>
                  <a:srgbClr val="FF0000"/>
                </a:solidFill>
              </a:rPr>
              <a:t>siempre que se trate de las áreas de acceso público.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476672"/>
            <a:ext cx="8229600" cy="792088"/>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600" b="1" dirty="0"/>
              <a:t>Secuestro de documentos y bienes </a:t>
            </a:r>
            <a:br>
              <a:rPr lang="es-ES" sz="3600" b="1" dirty="0"/>
            </a:br>
            <a:r>
              <a:rPr lang="es-ES" sz="1800" b="1" dirty="0"/>
              <a:t>Art. 150 RPT y 114 CNPT</a:t>
            </a:r>
            <a:endParaRPr lang="es-ES" sz="1800" dirty="0">
              <a:solidFill>
                <a:schemeClr val="tx1">
                  <a:lumMod val="95000"/>
                  <a:lumOff val="5000"/>
                </a:schemeClr>
              </a:solidFill>
            </a:endParaRPr>
          </a:p>
        </p:txBody>
      </p:sp>
      <p:sp>
        <p:nvSpPr>
          <p:cNvPr id="7" name="2 Marcador de contenido"/>
          <p:cNvSpPr txBox="1">
            <a:spLocks/>
          </p:cNvSpPr>
          <p:nvPr/>
        </p:nvSpPr>
        <p:spPr>
          <a:xfrm>
            <a:off x="539552" y="1495325"/>
            <a:ext cx="8147248" cy="4669979"/>
          </a:xfrm>
          <a:prstGeom prst="rect">
            <a:avLst/>
          </a:prstGeom>
        </p:spPr>
        <p:txBody>
          <a:bodyPr vert="horz" lIns="91440" tIns="45720" rIns="91440" bIns="45720" rtlCol="0">
            <a:noAutofit/>
          </a:bodyPr>
          <a:lstStyle/>
          <a:p>
            <a:pPr algn="just"/>
            <a:r>
              <a:rPr lang="es-ES" dirty="0"/>
              <a:t>En caso de negativa de las personas obligadas a cumplir con los suministros generales o con los requerimientos individualizados de información, los órganos de fiscalización  competentes solicitarán autorización a la autoridad judicial, mediante resolución fundada, para el secuestro de documentos y bienes previstos en la ley.</a:t>
            </a:r>
          </a:p>
          <a:p>
            <a:pPr algn="just"/>
            <a:r>
              <a:rPr lang="es-ES" dirty="0">
                <a:solidFill>
                  <a:srgbClr val="FF0000"/>
                </a:solidFill>
              </a:rPr>
              <a:t>La potestad de realizar un secuestro de documentos</a:t>
            </a:r>
            <a:r>
              <a:rPr lang="es-ES" dirty="0"/>
              <a:t> dentro o con ocasión de una actuación de comprobación e investigación </a:t>
            </a:r>
            <a:r>
              <a:rPr lang="es-ES" dirty="0">
                <a:solidFill>
                  <a:srgbClr val="FF0000"/>
                </a:solidFill>
              </a:rPr>
              <a:t>cabrá tanto respecto de los contribuyentes, responsables o declarantes como respecto de los informantes</a:t>
            </a:r>
            <a:r>
              <a:rPr lang="es-ES" dirty="0"/>
              <a:t>.</a:t>
            </a:r>
          </a:p>
          <a:p>
            <a:pPr algn="just"/>
            <a:endParaRPr lang="es-ES" dirty="0"/>
          </a:p>
          <a:p>
            <a:pPr algn="just"/>
            <a:r>
              <a:rPr lang="es-ES" dirty="0"/>
              <a:t>No obstante lo anterior, cuando la AT requiera preservar documentos o bienes necesarios para la determinación de la obligación tributaria o bien, para asegurar las pruebas de la comisión de un ilícito tributario, podrá </a:t>
            </a:r>
            <a:r>
              <a:rPr lang="es-ES" dirty="0">
                <a:solidFill>
                  <a:srgbClr val="FF0000"/>
                </a:solidFill>
              </a:rPr>
              <a:t>prescindir del requerimiento </a:t>
            </a:r>
            <a:r>
              <a:rPr lang="es-ES" dirty="0"/>
              <a:t>previo a la persona en cuyo poder se halle la información o el bien y solicitar ésta </a:t>
            </a:r>
            <a:r>
              <a:rPr lang="es-ES" dirty="0">
                <a:solidFill>
                  <a:srgbClr val="FF0000"/>
                </a:solidFill>
              </a:rPr>
              <a:t>directamente a la autoridad judicial</a:t>
            </a:r>
            <a:r>
              <a:rPr lang="es-ES" dirty="0"/>
              <a:t>, por el procedimiento de secuestro establecido en el ordinal 114 del Código.</a:t>
            </a:r>
          </a:p>
          <a:p>
            <a:pPr algn="just"/>
            <a:r>
              <a:rPr lang="es-ES" dirty="0"/>
              <a:t>La autorización para el secuestro de documentos conllevará la de ingreso al lugar donde éstos se encuentran, únicamente para los efectos de obtener la información requerida.</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529208" y="548680"/>
            <a:ext cx="8075240" cy="868958"/>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b="1" dirty="0"/>
              <a:t>Información en poder de entidades financieras </a:t>
            </a:r>
            <a:r>
              <a:rPr lang="es-ES" sz="1800" b="1" dirty="0"/>
              <a:t>Art. 151 RPT</a:t>
            </a:r>
            <a:endParaRPr lang="es-ES" sz="1800" dirty="0">
              <a:solidFill>
                <a:schemeClr val="tx1">
                  <a:lumMod val="95000"/>
                  <a:lumOff val="5000"/>
                </a:schemeClr>
              </a:solidFill>
            </a:endParaRPr>
          </a:p>
        </p:txBody>
      </p:sp>
      <p:sp>
        <p:nvSpPr>
          <p:cNvPr id="7" name="2 Marcador de contenido"/>
          <p:cNvSpPr txBox="1">
            <a:spLocks/>
          </p:cNvSpPr>
          <p:nvPr/>
        </p:nvSpPr>
        <p:spPr>
          <a:xfrm>
            <a:off x="683568" y="1711349"/>
            <a:ext cx="7704856" cy="4525963"/>
          </a:xfrm>
          <a:prstGeom prst="rect">
            <a:avLst/>
          </a:prstGeom>
        </p:spPr>
        <p:txBody>
          <a:bodyPr vert="horz" lIns="91440" tIns="45720" rIns="91440" bIns="45720" rtlCol="0">
            <a:normAutofit/>
          </a:bodyPr>
          <a:lstStyle/>
          <a:p>
            <a:pPr algn="just"/>
            <a:r>
              <a:rPr lang="es-ES" sz="2800" dirty="0"/>
              <a:t>En los casos en que durante la actuación de comprobación e investigación se estime necesario solicitar información previsiblemente pertinente para efectos tributarios, que se encuentre en poder de entidades financieras, los órganos de fiscalización competentes la solicitarán mediante el procedimiento estatuido en los artículos 106 bis y 106 ter del Código. </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2647</TotalTime>
  <Words>4575</Words>
  <Application>Microsoft Office PowerPoint</Application>
  <PresentationFormat>Presentación en pantalla (4:3)</PresentationFormat>
  <Paragraphs>178</Paragraphs>
  <Slides>40</Slides>
  <Notes>1</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40</vt:i4>
      </vt:variant>
    </vt:vector>
  </HeadingPairs>
  <TitlesOfParts>
    <vt:vector size="50" baseType="lpstr">
      <vt:lpstr>Arial</vt:lpstr>
      <vt:lpstr>Barlow</vt:lpstr>
      <vt:lpstr>Barlow Medium</vt:lpstr>
      <vt:lpstr>Barlow SemiBold</vt:lpstr>
      <vt:lpstr>Calibri</vt:lpstr>
      <vt:lpstr>Garamond</vt:lpstr>
      <vt:lpstr>Times New Roman</vt:lpstr>
      <vt:lpstr>Wingdings</vt:lpstr>
      <vt:lpstr>Tema de Office</vt:lpstr>
      <vt:lpstr>Principal Verde</vt:lpstr>
      <vt:lpstr>Maestría en Asesoría Fiscal</vt:lpstr>
      <vt:lpstr> Lugar y horarios en los que debe efectuarse la actuación de comprobación e investigación Art. 145 RPT </vt:lpstr>
      <vt:lpstr> Revisión de la documentación del sujeto pasivo Art.146 RPT </vt:lpstr>
      <vt:lpstr> Requerimientos de información Art. 147 RPT </vt:lpstr>
      <vt:lpstr> Requerimientos de comparecencia ante la Administración Tributaria Art. 148 RPT </vt:lpstr>
      <vt:lpstr>Inspección de locales Art. 149 RPT y 113 CNPT</vt:lpstr>
      <vt:lpstr>Inspección de locales Art. 149 RPT</vt:lpstr>
      <vt:lpstr>Secuestro de documentos y bienes  Art. 150 RPT y 114 CNPT</vt:lpstr>
      <vt:lpstr>Información en poder de entidades financieras Art. 151 RPT</vt:lpstr>
      <vt:lpstr>Sanción por no aportar la información solicitada Art. 82 del CNPT </vt:lpstr>
      <vt:lpstr>Elaboración de propuesta de regularización Art. 153 RPT</vt:lpstr>
      <vt:lpstr>Elaboración de propuesta de regularización Art. 153 RPT</vt:lpstr>
      <vt:lpstr>Convocatoria a la audiencia final Art. 154 RPT</vt:lpstr>
      <vt:lpstr>Convocatoria a la audiencia final Art. 154 RPT</vt:lpstr>
      <vt:lpstr>Celebración de la audiencia final Art. 155 RPT</vt:lpstr>
      <vt:lpstr>Celebración de la audiencia final Art. 155 RPT</vt:lpstr>
      <vt:lpstr>Celebración de la audiencia final Art. 155 RPT</vt:lpstr>
      <vt:lpstr>Celebración de la audiencia final Art. 155 RPT</vt:lpstr>
      <vt:lpstr>Propuesta de regularización Art 157 RPT</vt:lpstr>
      <vt:lpstr>Posición del sujeto pasivo frente a la propuesta de regularización Art. 158 RPT</vt:lpstr>
      <vt:lpstr>Posición del sujeto pasivo frente a la propuesta de regularización Art. 158 RPT</vt:lpstr>
      <vt:lpstr>Conformidad con la propuesta de regularización Art. 157 RPT</vt:lpstr>
      <vt:lpstr>Conformidad con la propuesta de regularización Art. 157 RPT</vt:lpstr>
      <vt:lpstr>Conformidad con la propuesta de regularización Art. 157 RPT</vt:lpstr>
      <vt:lpstr>Conformidad con la propuesta de regularización Art. 157 RPT</vt:lpstr>
      <vt:lpstr>Conformidad con la propuesta de regularización Art. 157 RPT</vt:lpstr>
      <vt:lpstr> Disconformidad con la propuesta de regularización Art. 160 RPT </vt:lpstr>
      <vt:lpstr> Disconformidad con la propuesta de regularización Art. 160 RPT </vt:lpstr>
      <vt:lpstr>Sentencia N° 12496-2016 de agosto 2016 sentencia N° 604-F-S1-2022 de marzo 2022</vt:lpstr>
      <vt:lpstr>Traslado de cargos y observaciones  Art. 162 RPT</vt:lpstr>
      <vt:lpstr>Impugnación del sujeto pasivo Art. 162 RPT</vt:lpstr>
      <vt:lpstr>Resolución que determina de oficio la obligación tributaria Art. 163 RPT</vt:lpstr>
      <vt:lpstr>Expediente administrativo de la actuación de comprobación e investigación Art. 166 RPT</vt:lpstr>
      <vt:lpstr>Actuaciones en materia de delitos contra la Hacienda Pública Art. 169 RPT</vt:lpstr>
      <vt:lpstr>Reglamento de criterios objetivos de selección</vt:lpstr>
      <vt:lpstr>Procedimiento de revisión de la resolución determinativa de la obligación tributaria Art. 145, 146 y 156 del CNPT, 85, 127 y 163 del RPT </vt:lpstr>
      <vt:lpstr>Fraude a la Hacienda Pública   Art. 92 CNPT</vt:lpstr>
      <vt:lpstr>Fraude a la Hacienda Pública   Art. 92 CNPT</vt:lpstr>
      <vt:lpstr>Fraude a la Hacienda Pública   Art. 92 CNPT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flor</dc:creator>
  <cp:lastModifiedBy>Marianela Monge Granados</cp:lastModifiedBy>
  <cp:revision>287</cp:revision>
  <dcterms:created xsi:type="dcterms:W3CDTF">2014-01-29T04:19:16Z</dcterms:created>
  <dcterms:modified xsi:type="dcterms:W3CDTF">2024-04-10T14:07:11Z</dcterms:modified>
</cp:coreProperties>
</file>