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 id="262" r:id="rId8"/>
    <p:sldId id="263" r:id="rId9"/>
    <p:sldId id="264" r:id="rId10"/>
    <p:sldId id="265" r:id="rId11"/>
    <p:sldId id="266" r:id="rId12"/>
    <p:sldId id="275" r:id="rId13"/>
    <p:sldId id="276" r:id="rId14"/>
    <p:sldId id="267" r:id="rId15"/>
    <p:sldId id="268" r:id="rId16"/>
    <p:sldId id="269" r:id="rId17"/>
    <p:sldId id="270" r:id="rId18"/>
    <p:sldId id="271" r:id="rId19"/>
    <p:sldId id="272" r:id="rId20"/>
    <p:sldId id="273" r:id="rId21"/>
    <p:sldId id="274"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4" r:id="rId49"/>
    <p:sldId id="305" r:id="rId50"/>
    <p:sldId id="303" r:id="rId51"/>
    <p:sldId id="306" r:id="rId52"/>
    <p:sldId id="307" r:id="rId53"/>
    <p:sldId id="308" r:id="rId54"/>
    <p:sldId id="309" r:id="rId55"/>
    <p:sldId id="311" r:id="rId56"/>
    <p:sldId id="310" r:id="rId57"/>
    <p:sldId id="312" r:id="rId58"/>
    <p:sldId id="313" r:id="rId59"/>
    <p:sldId id="314" r:id="rId60"/>
    <p:sldId id="315" r:id="rId6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506"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85784FEA-4DD9-4148-AF29-45F76A0DE05E}" type="datetimeFigureOut">
              <a:rPr lang="es-ES" smtClean="0"/>
              <a:t>19/08/2012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B223C22-9BFF-429B-9301-A50E0F436FA2}" type="slidenum">
              <a:rPr lang="es-ES" smtClean="0"/>
              <a:t>‹Nº›</a:t>
            </a:fld>
            <a:endParaRPr lang="es-ES"/>
          </a:p>
        </p:txBody>
      </p:sp>
    </p:spTree>
    <p:extLst>
      <p:ext uri="{BB962C8B-B14F-4D97-AF65-F5344CB8AC3E}">
        <p14:creationId xmlns:p14="http://schemas.microsoft.com/office/powerpoint/2010/main" val="71304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5784FEA-4DD9-4148-AF29-45F76A0DE05E}" type="datetimeFigureOut">
              <a:rPr lang="es-ES" smtClean="0"/>
              <a:t>19/08/2012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B223C22-9BFF-429B-9301-A50E0F436FA2}" type="slidenum">
              <a:rPr lang="es-ES" smtClean="0"/>
              <a:t>‹Nº›</a:t>
            </a:fld>
            <a:endParaRPr lang="es-ES"/>
          </a:p>
        </p:txBody>
      </p:sp>
    </p:spTree>
    <p:extLst>
      <p:ext uri="{BB962C8B-B14F-4D97-AF65-F5344CB8AC3E}">
        <p14:creationId xmlns:p14="http://schemas.microsoft.com/office/powerpoint/2010/main" val="1968481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5784FEA-4DD9-4148-AF29-45F76A0DE05E}" type="datetimeFigureOut">
              <a:rPr lang="es-ES" smtClean="0"/>
              <a:t>19/08/2012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B223C22-9BFF-429B-9301-A50E0F436FA2}" type="slidenum">
              <a:rPr lang="es-ES" smtClean="0"/>
              <a:t>‹Nº›</a:t>
            </a:fld>
            <a:endParaRPr lang="es-ES"/>
          </a:p>
        </p:txBody>
      </p:sp>
    </p:spTree>
    <p:extLst>
      <p:ext uri="{BB962C8B-B14F-4D97-AF65-F5344CB8AC3E}">
        <p14:creationId xmlns:p14="http://schemas.microsoft.com/office/powerpoint/2010/main" val="765999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5784FEA-4DD9-4148-AF29-45F76A0DE05E}" type="datetimeFigureOut">
              <a:rPr lang="es-ES" smtClean="0"/>
              <a:t>19/08/2012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B223C22-9BFF-429B-9301-A50E0F436FA2}" type="slidenum">
              <a:rPr lang="es-ES" smtClean="0"/>
              <a:t>‹Nº›</a:t>
            </a:fld>
            <a:endParaRPr lang="es-ES"/>
          </a:p>
        </p:txBody>
      </p:sp>
    </p:spTree>
    <p:extLst>
      <p:ext uri="{BB962C8B-B14F-4D97-AF65-F5344CB8AC3E}">
        <p14:creationId xmlns:p14="http://schemas.microsoft.com/office/powerpoint/2010/main" val="741813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5784FEA-4DD9-4148-AF29-45F76A0DE05E}" type="datetimeFigureOut">
              <a:rPr lang="es-ES" smtClean="0"/>
              <a:t>19/08/2012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B223C22-9BFF-429B-9301-A50E0F436FA2}" type="slidenum">
              <a:rPr lang="es-ES" smtClean="0"/>
              <a:t>‹Nº›</a:t>
            </a:fld>
            <a:endParaRPr lang="es-ES"/>
          </a:p>
        </p:txBody>
      </p:sp>
    </p:spTree>
    <p:extLst>
      <p:ext uri="{BB962C8B-B14F-4D97-AF65-F5344CB8AC3E}">
        <p14:creationId xmlns:p14="http://schemas.microsoft.com/office/powerpoint/2010/main" val="3345416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85784FEA-4DD9-4148-AF29-45F76A0DE05E}" type="datetimeFigureOut">
              <a:rPr lang="es-ES" smtClean="0"/>
              <a:t>19/08/2012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B223C22-9BFF-429B-9301-A50E0F436FA2}" type="slidenum">
              <a:rPr lang="es-ES" smtClean="0"/>
              <a:t>‹Nº›</a:t>
            </a:fld>
            <a:endParaRPr lang="es-ES"/>
          </a:p>
        </p:txBody>
      </p:sp>
    </p:spTree>
    <p:extLst>
      <p:ext uri="{BB962C8B-B14F-4D97-AF65-F5344CB8AC3E}">
        <p14:creationId xmlns:p14="http://schemas.microsoft.com/office/powerpoint/2010/main" val="2496319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85784FEA-4DD9-4148-AF29-45F76A0DE05E}" type="datetimeFigureOut">
              <a:rPr lang="es-ES" smtClean="0"/>
              <a:t>19/08/2012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4B223C22-9BFF-429B-9301-A50E0F436FA2}" type="slidenum">
              <a:rPr lang="es-ES" smtClean="0"/>
              <a:t>‹Nº›</a:t>
            </a:fld>
            <a:endParaRPr lang="es-ES"/>
          </a:p>
        </p:txBody>
      </p:sp>
    </p:spTree>
    <p:extLst>
      <p:ext uri="{BB962C8B-B14F-4D97-AF65-F5344CB8AC3E}">
        <p14:creationId xmlns:p14="http://schemas.microsoft.com/office/powerpoint/2010/main" val="1834303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85784FEA-4DD9-4148-AF29-45F76A0DE05E}" type="datetimeFigureOut">
              <a:rPr lang="es-ES" smtClean="0"/>
              <a:t>19/08/2012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4B223C22-9BFF-429B-9301-A50E0F436FA2}" type="slidenum">
              <a:rPr lang="es-ES" smtClean="0"/>
              <a:t>‹Nº›</a:t>
            </a:fld>
            <a:endParaRPr lang="es-ES"/>
          </a:p>
        </p:txBody>
      </p:sp>
    </p:spTree>
    <p:extLst>
      <p:ext uri="{BB962C8B-B14F-4D97-AF65-F5344CB8AC3E}">
        <p14:creationId xmlns:p14="http://schemas.microsoft.com/office/powerpoint/2010/main" val="1620427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5784FEA-4DD9-4148-AF29-45F76A0DE05E}" type="datetimeFigureOut">
              <a:rPr lang="es-ES" smtClean="0"/>
              <a:t>19/08/2012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4B223C22-9BFF-429B-9301-A50E0F436FA2}" type="slidenum">
              <a:rPr lang="es-ES" smtClean="0"/>
              <a:t>‹Nº›</a:t>
            </a:fld>
            <a:endParaRPr lang="es-ES"/>
          </a:p>
        </p:txBody>
      </p:sp>
    </p:spTree>
    <p:extLst>
      <p:ext uri="{BB962C8B-B14F-4D97-AF65-F5344CB8AC3E}">
        <p14:creationId xmlns:p14="http://schemas.microsoft.com/office/powerpoint/2010/main" val="2053498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5784FEA-4DD9-4148-AF29-45F76A0DE05E}" type="datetimeFigureOut">
              <a:rPr lang="es-ES" smtClean="0"/>
              <a:t>19/08/2012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B223C22-9BFF-429B-9301-A50E0F436FA2}" type="slidenum">
              <a:rPr lang="es-ES" smtClean="0"/>
              <a:t>‹Nº›</a:t>
            </a:fld>
            <a:endParaRPr lang="es-ES"/>
          </a:p>
        </p:txBody>
      </p:sp>
    </p:spTree>
    <p:extLst>
      <p:ext uri="{BB962C8B-B14F-4D97-AF65-F5344CB8AC3E}">
        <p14:creationId xmlns:p14="http://schemas.microsoft.com/office/powerpoint/2010/main" val="589437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5784FEA-4DD9-4148-AF29-45F76A0DE05E}" type="datetimeFigureOut">
              <a:rPr lang="es-ES" smtClean="0"/>
              <a:t>19/08/2012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B223C22-9BFF-429B-9301-A50E0F436FA2}" type="slidenum">
              <a:rPr lang="es-ES" smtClean="0"/>
              <a:t>‹Nº›</a:t>
            </a:fld>
            <a:endParaRPr lang="es-ES"/>
          </a:p>
        </p:txBody>
      </p:sp>
    </p:spTree>
    <p:extLst>
      <p:ext uri="{BB962C8B-B14F-4D97-AF65-F5344CB8AC3E}">
        <p14:creationId xmlns:p14="http://schemas.microsoft.com/office/powerpoint/2010/main" val="2720423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784FEA-4DD9-4148-AF29-45F76A0DE05E}" type="datetimeFigureOut">
              <a:rPr lang="es-ES" smtClean="0"/>
              <a:t>19/08/2012</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223C22-9BFF-429B-9301-A50E0F436FA2}" type="slidenum">
              <a:rPr lang="es-ES" smtClean="0"/>
              <a:t>‹Nº›</a:t>
            </a:fld>
            <a:endParaRPr lang="es-ES"/>
          </a:p>
        </p:txBody>
      </p:sp>
    </p:spTree>
    <p:extLst>
      <p:ext uri="{BB962C8B-B14F-4D97-AF65-F5344CB8AC3E}">
        <p14:creationId xmlns:p14="http://schemas.microsoft.com/office/powerpoint/2010/main" val="13232108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smtClean="0"/>
              <a:t>MÁS ALLÁ DE LA CRIMINOLOGÍA</a:t>
            </a:r>
            <a:endParaRPr lang="es-ES" dirty="0"/>
          </a:p>
        </p:txBody>
      </p:sp>
      <p:sp>
        <p:nvSpPr>
          <p:cNvPr id="3" name="2 Subtítulo"/>
          <p:cNvSpPr>
            <a:spLocks noGrp="1"/>
          </p:cNvSpPr>
          <p:nvPr>
            <p:ph type="subTitle" idx="1"/>
          </p:nvPr>
        </p:nvSpPr>
        <p:spPr/>
        <p:txBody>
          <a:bodyPr>
            <a:normAutofit fontScale="92500" lnSpcReduction="10000"/>
          </a:bodyPr>
          <a:lstStyle/>
          <a:p>
            <a:r>
              <a:rPr lang="es-ES" dirty="0" smtClean="0"/>
              <a:t>Un debate epistemológico sobre el daño social, los crímenes internacionales y los delitos de los mercados</a:t>
            </a:r>
            <a:endParaRPr lang="es-ES" dirty="0"/>
          </a:p>
        </p:txBody>
      </p:sp>
    </p:spTree>
    <p:extLst>
      <p:ext uri="{BB962C8B-B14F-4D97-AF65-F5344CB8AC3E}">
        <p14:creationId xmlns:p14="http://schemas.microsoft.com/office/powerpoint/2010/main" val="32320852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00B0F0"/>
                </a:solidFill>
              </a:rPr>
              <a:t>Filosofía política y Teoría crítica</a:t>
            </a:r>
          </a:p>
        </p:txBody>
      </p:sp>
      <p:sp>
        <p:nvSpPr>
          <p:cNvPr id="3" name="2 Marcador de contenido"/>
          <p:cNvSpPr>
            <a:spLocks noGrp="1"/>
          </p:cNvSpPr>
          <p:nvPr>
            <p:ph idx="1"/>
          </p:nvPr>
        </p:nvSpPr>
        <p:spPr/>
        <p:txBody>
          <a:bodyPr>
            <a:normAutofit fontScale="92500" lnSpcReduction="10000"/>
          </a:bodyPr>
          <a:lstStyle/>
          <a:p>
            <a:r>
              <a:rPr lang="es-ES" dirty="0"/>
              <a:t>El programa de la Ilustración, fue el intento de desarrollar un proceso de desencantamiento del mundo, de progresiva </a:t>
            </a:r>
            <a:r>
              <a:rPr lang="es-ES" dirty="0" smtClean="0"/>
              <a:t>racionalización.</a:t>
            </a:r>
          </a:p>
          <a:p>
            <a:r>
              <a:rPr lang="es-ES" dirty="0" smtClean="0"/>
              <a:t>Ese </a:t>
            </a:r>
            <a:r>
              <a:rPr lang="es-ES" dirty="0"/>
              <a:t>proceso que quiso ser liberador, estuvo viciado desde el </a:t>
            </a:r>
            <a:r>
              <a:rPr lang="es-ES" dirty="0" smtClean="0"/>
              <a:t>principio</a:t>
            </a:r>
          </a:p>
          <a:p>
            <a:r>
              <a:rPr lang="es-ES" dirty="0"/>
              <a:t>la Teoría Crítica parte de una experiencia </a:t>
            </a:r>
            <a:r>
              <a:rPr lang="es-ES" dirty="0" smtClean="0"/>
              <a:t>dolorosa (1944): </a:t>
            </a:r>
            <a:r>
              <a:rPr lang="es-ES" dirty="0"/>
              <a:t>la </a:t>
            </a:r>
            <a:r>
              <a:rPr lang="es-ES" dirty="0" smtClean="0"/>
              <a:t>humanidad no </a:t>
            </a:r>
            <a:r>
              <a:rPr lang="es-ES" dirty="0"/>
              <a:t>sólo ya no avanza hacia el camino de la libertad, hacia la plenitud de la Ilustración, sino que retrocede y se hunde en un nuevo género de barbarie.</a:t>
            </a:r>
          </a:p>
        </p:txBody>
      </p:sp>
    </p:spTree>
    <p:extLst>
      <p:ext uri="{BB962C8B-B14F-4D97-AF65-F5344CB8AC3E}">
        <p14:creationId xmlns:p14="http://schemas.microsoft.com/office/powerpoint/2010/main" val="35870452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00B0F0"/>
                </a:solidFill>
              </a:rPr>
              <a:t>Filosofía política y Teoría crítica</a:t>
            </a:r>
          </a:p>
        </p:txBody>
      </p:sp>
      <p:sp>
        <p:nvSpPr>
          <p:cNvPr id="3" name="2 Marcador de contenido"/>
          <p:cNvSpPr>
            <a:spLocks noGrp="1"/>
          </p:cNvSpPr>
          <p:nvPr>
            <p:ph idx="1"/>
          </p:nvPr>
        </p:nvSpPr>
        <p:spPr/>
        <p:txBody>
          <a:bodyPr>
            <a:normAutofit fontScale="62500" lnSpcReduction="20000"/>
          </a:bodyPr>
          <a:lstStyle/>
          <a:p>
            <a:r>
              <a:rPr lang="es-ES" dirty="0"/>
              <a:t>Des-andar el camino que llevó a la calamidad supone contemplar nuevamente la historia con otra lente, la que es propia de la memoria. </a:t>
            </a:r>
          </a:p>
          <a:p>
            <a:r>
              <a:rPr lang="es-ES" dirty="0" smtClean="0"/>
              <a:t>desde </a:t>
            </a:r>
            <a:r>
              <a:rPr lang="es-ES" dirty="0"/>
              <a:t>la mirada </a:t>
            </a:r>
            <a:r>
              <a:rPr lang="es-ES" i="1" dirty="0" err="1"/>
              <a:t>benjaminiana</a:t>
            </a:r>
            <a:r>
              <a:rPr lang="es-ES" dirty="0"/>
              <a:t> del Ángelus </a:t>
            </a:r>
            <a:r>
              <a:rPr lang="es-ES" dirty="0" err="1"/>
              <a:t>Novus</a:t>
            </a:r>
            <a:r>
              <a:rPr lang="es-ES" dirty="0"/>
              <a:t> (</a:t>
            </a:r>
            <a:r>
              <a:rPr lang="es-ES" dirty="0" err="1"/>
              <a:t>Benjamin</a:t>
            </a:r>
            <a:r>
              <a:rPr lang="es-ES" dirty="0"/>
              <a:t>, [1942] 2008), el progreso como acumulación de cadáveres y destrozos ha supuesto, sobre todo, el asentamiento del olvido de las víctimas, de los grandes procesos de victimización. </a:t>
            </a:r>
            <a:endParaRPr lang="es-ES" dirty="0" smtClean="0"/>
          </a:p>
          <a:p>
            <a:r>
              <a:rPr lang="es-ES" dirty="0" smtClean="0"/>
              <a:t>Los </a:t>
            </a:r>
            <a:r>
              <a:rPr lang="es-ES" dirty="0"/>
              <a:t>saberes penales no prestaron atención a semejantes procesos. La “civilización” de la que habló y trató el proyecto ilustrado no fue la de la completa humanidad, fue la que sólo alcanzaría a unos sujetos (masculinos, blancos, libres y propietarios) de la parte occidental del mundo (Costa, 1974). </a:t>
            </a:r>
            <a:endParaRPr lang="es-ES" dirty="0" smtClean="0"/>
          </a:p>
          <a:p>
            <a:r>
              <a:rPr lang="es-ES" dirty="0" smtClean="0"/>
              <a:t>La </a:t>
            </a:r>
            <a:r>
              <a:rPr lang="es-ES" dirty="0"/>
              <a:t>geo-política racista que a partir de entonces se conformó, y que a lo largo del siglo XIX se desarrolló en todo su esplendor, alumbró el nacimiento de unos saberes que, como el criminológico, y en palabras de </a:t>
            </a:r>
            <a:r>
              <a:rPr lang="es-ES" dirty="0" err="1"/>
              <a:t>Morrison</a:t>
            </a:r>
            <a:r>
              <a:rPr lang="es-ES" dirty="0"/>
              <a:t>, supusieron tan sólo (y nada menos) que el discurso de la seguridad del “espacio civilizado".</a:t>
            </a:r>
          </a:p>
        </p:txBody>
      </p:sp>
    </p:spTree>
    <p:extLst>
      <p:ext uri="{BB962C8B-B14F-4D97-AF65-F5344CB8AC3E}">
        <p14:creationId xmlns:p14="http://schemas.microsoft.com/office/powerpoint/2010/main" val="33705568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 ANGELUS NOVUS (Paul </a:t>
            </a:r>
            <a:r>
              <a:rPr lang="es-ES" dirty="0" err="1" smtClean="0"/>
              <a:t>Klee</a:t>
            </a:r>
            <a:r>
              <a:rPr lang="es-ES" dirty="0" smtClean="0"/>
              <a:t>)</a:t>
            </a:r>
            <a:endParaRPr lang="es-E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81399" y="1958016"/>
            <a:ext cx="2981202" cy="3810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49026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WALTER BENJAMIN (Tesis IX, sobre el concepto de historia)</a:t>
            </a:r>
            <a:endParaRPr lang="es-ES" dirty="0"/>
          </a:p>
        </p:txBody>
      </p:sp>
      <p:sp>
        <p:nvSpPr>
          <p:cNvPr id="3" name="2 Marcador de contenido"/>
          <p:cNvSpPr>
            <a:spLocks noGrp="1"/>
          </p:cNvSpPr>
          <p:nvPr>
            <p:ph idx="1"/>
          </p:nvPr>
        </p:nvSpPr>
        <p:spPr/>
        <p:txBody>
          <a:bodyPr>
            <a:normAutofit fontScale="47500" lnSpcReduction="20000"/>
          </a:bodyPr>
          <a:lstStyle/>
          <a:p>
            <a:r>
              <a:rPr lang="es-ES" sz="4400" dirty="0"/>
              <a:t>Hay un cuadro de Paul </a:t>
            </a:r>
            <a:r>
              <a:rPr lang="es-ES" sz="4400" dirty="0" err="1"/>
              <a:t>Klee</a:t>
            </a:r>
            <a:r>
              <a:rPr lang="es-ES" sz="4400" dirty="0"/>
              <a:t> que se titula “</a:t>
            </a:r>
            <a:r>
              <a:rPr lang="es-ES" sz="4400" dirty="0" err="1"/>
              <a:t>Angelus</a:t>
            </a:r>
            <a:r>
              <a:rPr lang="es-ES" sz="4400" dirty="0"/>
              <a:t> </a:t>
            </a:r>
            <a:r>
              <a:rPr lang="es-ES" sz="4400" dirty="0" err="1"/>
              <a:t>novus</a:t>
            </a:r>
            <a:r>
              <a:rPr lang="es-ES" sz="4400" dirty="0"/>
              <a:t>”. Se ve en él un ángel, al parecer en el momento de alejarse de algo sobre lo cual clava la mirada. Tiene los ojos desorbitados, la boca abierta y las alas tendidas. El ángel de la historia debe tener ese aspecto. Su rostro está abierto hacia el pasado. En lo que para nosotros  aparece como una cadena de acontecimientos, él ve una catástrofe única, que arroja a sus pies ruina sobre ruina, amontonándolas sin cesar. El ángel quisiera detenerse, despertar a los muertos y recomponer lo destruido. Pero un huracán sopla desde el paraíso y se arremolina en sus alas, y es tan fuerte que el ángel ya no puede plegarlas. Este huracán lo arrastra irresistiblemente hacia el futuro, al cual vuelve las espaldas, mientras el cúmulo de ruinas crece ante él hasta el cielo. Este huracán es lo que nosotros llamamos progreso”  </a:t>
            </a:r>
          </a:p>
          <a:p>
            <a:pPr marL="0" indent="0">
              <a:buNone/>
            </a:pPr>
            <a:r>
              <a:rPr lang="es-ES" dirty="0"/>
              <a:t/>
            </a:r>
            <a:br>
              <a:rPr lang="es-ES" dirty="0"/>
            </a:br>
            <a:endParaRPr lang="es-ES" dirty="0"/>
          </a:p>
          <a:p>
            <a:endParaRPr lang="es-ES" dirty="0"/>
          </a:p>
        </p:txBody>
      </p:sp>
    </p:spTree>
    <p:extLst>
      <p:ext uri="{BB962C8B-B14F-4D97-AF65-F5344CB8AC3E}">
        <p14:creationId xmlns:p14="http://schemas.microsoft.com/office/powerpoint/2010/main" val="12642770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rgbClr val="00B0F0"/>
                </a:solidFill>
              </a:rPr>
              <a:t>Propuestas: MEMORIA y VÍCTIMAS</a:t>
            </a:r>
            <a:endParaRPr lang="es-ES" dirty="0">
              <a:solidFill>
                <a:srgbClr val="00B0F0"/>
              </a:solidFill>
            </a:endParaRPr>
          </a:p>
        </p:txBody>
      </p:sp>
      <p:sp>
        <p:nvSpPr>
          <p:cNvPr id="3" name="2 Marcador de contenido"/>
          <p:cNvSpPr>
            <a:spLocks noGrp="1"/>
          </p:cNvSpPr>
          <p:nvPr>
            <p:ph idx="1"/>
          </p:nvPr>
        </p:nvSpPr>
        <p:spPr/>
        <p:txBody>
          <a:bodyPr>
            <a:normAutofit fontScale="92500" lnSpcReduction="10000"/>
          </a:bodyPr>
          <a:lstStyle/>
          <a:p>
            <a:r>
              <a:rPr lang="es-ES" dirty="0" smtClean="0"/>
              <a:t>PROPONEMOS por tanto:</a:t>
            </a:r>
          </a:p>
          <a:p>
            <a:r>
              <a:rPr lang="es-ES" dirty="0"/>
              <a:t>mirar la historia y el devenir de los procesos de desarrollo a través de la consideración y la mirada de las víctimas. </a:t>
            </a:r>
            <a:endParaRPr lang="es-ES" dirty="0" smtClean="0"/>
          </a:p>
          <a:p>
            <a:r>
              <a:rPr lang="es-ES" dirty="0" smtClean="0"/>
              <a:t>Poner </a:t>
            </a:r>
            <a:r>
              <a:rPr lang="es-ES" dirty="0"/>
              <a:t>en acción de una vez lo que Reyes Mate define como una herramienta y paradigma “</a:t>
            </a:r>
            <a:r>
              <a:rPr lang="es-ES" dirty="0" err="1"/>
              <a:t>anamnético</a:t>
            </a:r>
            <a:r>
              <a:rPr lang="es-ES" dirty="0"/>
              <a:t>” (Mate, 2012). </a:t>
            </a:r>
            <a:endParaRPr lang="es-ES" dirty="0" smtClean="0"/>
          </a:p>
          <a:p>
            <a:r>
              <a:rPr lang="es-ES" dirty="0" smtClean="0"/>
              <a:t>Desarrollar </a:t>
            </a:r>
            <a:r>
              <a:rPr lang="es-ES" dirty="0"/>
              <a:t>por tanto una disciplina, un corpus y una praxis que tenga a la memoria como principal campo de delimitación epistemológica</a:t>
            </a:r>
          </a:p>
        </p:txBody>
      </p:sp>
    </p:spTree>
    <p:extLst>
      <p:ext uri="{BB962C8B-B14F-4D97-AF65-F5344CB8AC3E}">
        <p14:creationId xmlns:p14="http://schemas.microsoft.com/office/powerpoint/2010/main" val="32334546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solidFill>
                  <a:srgbClr val="00B0F0"/>
                </a:solidFill>
              </a:rPr>
              <a:t>¿Tiene sentido el binomio Criminología y procesos de victimización? </a:t>
            </a:r>
            <a:endParaRPr lang="es-ES" dirty="0">
              <a:solidFill>
                <a:srgbClr val="00B0F0"/>
              </a:solidFill>
            </a:endParaRPr>
          </a:p>
        </p:txBody>
      </p:sp>
      <p:sp>
        <p:nvSpPr>
          <p:cNvPr id="3" name="2 Marcador de contenido"/>
          <p:cNvSpPr>
            <a:spLocks noGrp="1"/>
          </p:cNvSpPr>
          <p:nvPr>
            <p:ph idx="1"/>
          </p:nvPr>
        </p:nvSpPr>
        <p:spPr/>
        <p:txBody>
          <a:bodyPr>
            <a:normAutofit fontScale="70000" lnSpcReduction="20000"/>
          </a:bodyPr>
          <a:lstStyle/>
          <a:p>
            <a:r>
              <a:rPr lang="es-ES" dirty="0"/>
              <a:t>hay otra forma de contemplar el mundo: la que emplea la mirada de los vencidos, de las víctimas, de los olvidados .</a:t>
            </a:r>
          </a:p>
          <a:p>
            <a:r>
              <a:rPr lang="es-ES" b="1" dirty="0"/>
              <a:t>¿Tiene entonces sentido tratar el binomio criminología y crímenes internacionales ?</a:t>
            </a:r>
            <a:r>
              <a:rPr lang="es-ES" dirty="0"/>
              <a:t> </a:t>
            </a:r>
          </a:p>
          <a:p>
            <a:r>
              <a:rPr lang="es-ES" dirty="0"/>
              <a:t>Prestar atención -en serio - a los procesos de victimización, a las políticas colonialistas, a la preparación de la guerra y a su ejecución, y a los crímenes de Estado, no puede hacerse desde la criminología –tal y como fue concebida por el </a:t>
            </a:r>
            <a:r>
              <a:rPr lang="es-ES" dirty="0" smtClean="0"/>
              <a:t>positivismo- por </a:t>
            </a:r>
            <a:r>
              <a:rPr lang="es-ES" dirty="0"/>
              <a:t>lo dicho: porque ésta nació dentro del mito señalado y por ende para cumplir otras tareas funcionales; pretender atribuirle el conocimiento de los crímenes que ella misma contribuye a cometer es un sin-sentido. </a:t>
            </a:r>
            <a:endParaRPr lang="es-ES" dirty="0" smtClean="0"/>
          </a:p>
          <a:p>
            <a:r>
              <a:rPr lang="es-ES" dirty="0" smtClean="0"/>
              <a:t>Esa </a:t>
            </a:r>
            <a:r>
              <a:rPr lang="es-ES" dirty="0"/>
              <a:t>criminología no pudo, o no supo, o no quiso explicar las grandes victimizaciones que los mismos Estados de occidente, que debían guiar a la humanidad a la civilización superior (de acuerdo con el programa ilustrado), estaban perpetrando. </a:t>
            </a:r>
          </a:p>
          <a:p>
            <a:endParaRPr lang="es-ES" dirty="0"/>
          </a:p>
        </p:txBody>
      </p:sp>
    </p:spTree>
    <p:extLst>
      <p:ext uri="{BB962C8B-B14F-4D97-AF65-F5344CB8AC3E}">
        <p14:creationId xmlns:p14="http://schemas.microsoft.com/office/powerpoint/2010/main" val="8995972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dirty="0" smtClean="0">
                <a:solidFill>
                  <a:srgbClr val="00B0F0"/>
                </a:solidFill>
              </a:rPr>
              <a:t>Corpus</a:t>
            </a:r>
            <a:r>
              <a:rPr lang="es-ES" dirty="0" smtClean="0">
                <a:solidFill>
                  <a:srgbClr val="00B0F0"/>
                </a:solidFill>
              </a:rPr>
              <a:t> criminológico y Holocausto</a:t>
            </a:r>
            <a:endParaRPr lang="es-ES" i="1" dirty="0">
              <a:solidFill>
                <a:srgbClr val="00B0F0"/>
              </a:solidFill>
            </a:endParaRPr>
          </a:p>
        </p:txBody>
      </p:sp>
      <p:sp>
        <p:nvSpPr>
          <p:cNvPr id="3" name="2 Marcador de contenido"/>
          <p:cNvSpPr>
            <a:spLocks noGrp="1"/>
          </p:cNvSpPr>
          <p:nvPr>
            <p:ph idx="1"/>
          </p:nvPr>
        </p:nvSpPr>
        <p:spPr/>
        <p:txBody>
          <a:bodyPr>
            <a:normAutofit fontScale="92500" lnSpcReduction="20000"/>
          </a:bodyPr>
          <a:lstStyle/>
          <a:p>
            <a:r>
              <a:rPr lang="es-ES" dirty="0"/>
              <a:t>Porque además, fue esa misma criminología, la científica del siglo XIX y principios del XX, la que fue preparando el camino y elaborando un </a:t>
            </a:r>
            <a:r>
              <a:rPr lang="es-ES" b="1" dirty="0"/>
              <a:t>“corpus” científico (médico, biológico, antropológico, eugenésico y estadístico)</a:t>
            </a:r>
            <a:r>
              <a:rPr lang="es-ES" dirty="0"/>
              <a:t> en torno a la superioridad racial y a la necesidad “natural” de los procesos de colonización (y por ende de guerra y exterminio), que contribuyó al diseño y ejecución del mayor genocidio mundial y de otras prácticas </a:t>
            </a:r>
            <a:r>
              <a:rPr lang="es-ES" dirty="0" err="1"/>
              <a:t>eliminacionistas</a:t>
            </a:r>
            <a:r>
              <a:rPr lang="es-ES" dirty="0"/>
              <a:t> (</a:t>
            </a:r>
            <a:r>
              <a:rPr lang="es-ES" dirty="0" err="1"/>
              <a:t>Goldhagen</a:t>
            </a:r>
            <a:r>
              <a:rPr lang="es-ES" dirty="0"/>
              <a:t>, [2009] 2010) </a:t>
            </a:r>
          </a:p>
        </p:txBody>
      </p:sp>
    </p:spTree>
    <p:extLst>
      <p:ext uri="{BB962C8B-B14F-4D97-AF65-F5344CB8AC3E}">
        <p14:creationId xmlns:p14="http://schemas.microsoft.com/office/powerpoint/2010/main" val="36154989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dirty="0" smtClean="0">
                <a:solidFill>
                  <a:srgbClr val="00B0F0"/>
                </a:solidFill>
              </a:rPr>
              <a:t>4. Persiguiendo </a:t>
            </a:r>
            <a:r>
              <a:rPr lang="es-ES" sz="3600" dirty="0">
                <a:solidFill>
                  <a:srgbClr val="00B0F0"/>
                </a:solidFill>
              </a:rPr>
              <a:t>al ladrón e ignorando al genocida: ¿negación, olvido o evasión de las atrocidades masivas?</a:t>
            </a:r>
          </a:p>
        </p:txBody>
      </p:sp>
      <p:sp>
        <p:nvSpPr>
          <p:cNvPr id="3" name="2 Marcador de contenido"/>
          <p:cNvSpPr>
            <a:spLocks noGrp="1"/>
          </p:cNvSpPr>
          <p:nvPr>
            <p:ph idx="1"/>
          </p:nvPr>
        </p:nvSpPr>
        <p:spPr/>
        <p:txBody>
          <a:bodyPr>
            <a:normAutofit fontScale="85000" lnSpcReduction="20000"/>
          </a:bodyPr>
          <a:lstStyle/>
          <a:p>
            <a:r>
              <a:rPr lang="es-ES" dirty="0"/>
              <a:t>Entre 1900 y 1999 el mundo generó unas 250 guerras internacionales o civiles (2 o 3 guerras nuevas cada año, que causaron varios miles de centenares de muertes cada una), trayendo como resultado el exterminio de más 100 millones de personas como consecuencia directa de acciones organizadas por unidades militares respaldadas por uno u otro gobierno </a:t>
            </a:r>
            <a:endParaRPr lang="es-ES" dirty="0" smtClean="0"/>
          </a:p>
          <a:p>
            <a:r>
              <a:rPr lang="es-ES" dirty="0"/>
              <a:t>La degradación de la violencia colectiva y de las prácticas </a:t>
            </a:r>
            <a:r>
              <a:rPr lang="es-ES" dirty="0" err="1"/>
              <a:t>eliminacionistas</a:t>
            </a:r>
            <a:r>
              <a:rPr lang="es-ES" dirty="0"/>
              <a:t> tuvieron un proceso de incubación en sus dimensiones sociales, ideológicas y culturales desde el inicio del siglo XX y una fase de aceleración y desarrollo con el Holocausto</a:t>
            </a:r>
          </a:p>
        </p:txBody>
      </p:sp>
    </p:spTree>
    <p:extLst>
      <p:ext uri="{BB962C8B-B14F-4D97-AF65-F5344CB8AC3E}">
        <p14:creationId xmlns:p14="http://schemas.microsoft.com/office/powerpoint/2010/main" val="13520188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solidFill>
                  <a:srgbClr val="00B0F0"/>
                </a:solidFill>
              </a:rPr>
              <a:t>¿Mal radical o banalización del Mal?</a:t>
            </a:r>
            <a:endParaRPr lang="es-ES" dirty="0">
              <a:solidFill>
                <a:srgbClr val="00B0F0"/>
              </a:solidFill>
            </a:endParaRPr>
          </a:p>
        </p:txBody>
      </p:sp>
      <p:sp>
        <p:nvSpPr>
          <p:cNvPr id="3" name="2 Marcador de contenido"/>
          <p:cNvSpPr>
            <a:spLocks noGrp="1"/>
          </p:cNvSpPr>
          <p:nvPr>
            <p:ph idx="1"/>
          </p:nvPr>
        </p:nvSpPr>
        <p:spPr/>
        <p:txBody>
          <a:bodyPr>
            <a:normAutofit fontScale="77500" lnSpcReduction="20000"/>
          </a:bodyPr>
          <a:lstStyle/>
          <a:p>
            <a:r>
              <a:rPr lang="es-ES" dirty="0"/>
              <a:t>solo fue hasta la Segunda Guerra que se declararía turbada de manera definitiva la paz internacional a través de un hecho único: la tecnificación de la práctica de los genocidios y el sometimiento de seis millones de judíos y de otros trece millones (aproximadamente) de eslavos, prisioneros de guerra soviéticos, polacos no judíos, opositores políticos, gitanos, discapacitados y homosexuales a la barbarie </a:t>
            </a:r>
            <a:r>
              <a:rPr lang="es-ES" dirty="0" smtClean="0"/>
              <a:t>extrema</a:t>
            </a:r>
            <a:r>
              <a:rPr lang="es-ES" dirty="0"/>
              <a:t> </a:t>
            </a:r>
            <a:r>
              <a:rPr lang="es-ES" dirty="0" smtClean="0"/>
              <a:t>(</a:t>
            </a:r>
            <a:r>
              <a:rPr lang="es-ES" dirty="0" err="1" smtClean="0"/>
              <a:t>Galtung</a:t>
            </a:r>
            <a:r>
              <a:rPr lang="es-ES" dirty="0" smtClean="0"/>
              <a:t> 1959)</a:t>
            </a:r>
          </a:p>
          <a:p>
            <a:r>
              <a:rPr lang="es-ES" dirty="0" smtClean="0"/>
              <a:t>Y </a:t>
            </a:r>
            <a:r>
              <a:rPr lang="es-ES" dirty="0"/>
              <a:t>aunque otros hechos históricos podrían ser equiparados por su crueldad –guardadas las proporciones- solo la marcha de sangre, gas y fuego que los nazis desplegaron por toda Europa, fue capaz de evidenciar la necesidad de controlar las políticas colonialistas y las guerras de agresión (</a:t>
            </a:r>
            <a:r>
              <a:rPr lang="es-ES" dirty="0" err="1"/>
              <a:t>Rafecas</a:t>
            </a:r>
            <a:r>
              <a:rPr lang="es-ES" dirty="0"/>
              <a:t>, 2012). </a:t>
            </a:r>
          </a:p>
        </p:txBody>
      </p:sp>
    </p:spTree>
    <p:extLst>
      <p:ext uri="{BB962C8B-B14F-4D97-AF65-F5344CB8AC3E}">
        <p14:creationId xmlns:p14="http://schemas.microsoft.com/office/powerpoint/2010/main" val="27131170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dirty="0" smtClean="0">
                <a:solidFill>
                  <a:srgbClr val="00B0F0"/>
                </a:solidFill>
              </a:rPr>
              <a:t>Lucha contra el Mal: constitucionalismo social y </a:t>
            </a:r>
            <a:r>
              <a:rPr lang="es-ES" sz="3600" dirty="0" err="1" smtClean="0">
                <a:solidFill>
                  <a:srgbClr val="00B0F0"/>
                </a:solidFill>
              </a:rPr>
              <a:t>Dº</a:t>
            </a:r>
            <a:r>
              <a:rPr lang="es-ES" sz="3600" dirty="0" smtClean="0">
                <a:solidFill>
                  <a:srgbClr val="00B0F0"/>
                </a:solidFill>
              </a:rPr>
              <a:t> Internacional: el </a:t>
            </a:r>
            <a:r>
              <a:rPr lang="es-ES" sz="3600" i="1" dirty="0" smtClean="0">
                <a:solidFill>
                  <a:srgbClr val="00B0F0"/>
                </a:solidFill>
              </a:rPr>
              <a:t>Nunca Más</a:t>
            </a:r>
            <a:endParaRPr lang="es-ES" sz="3600" dirty="0">
              <a:solidFill>
                <a:srgbClr val="00B0F0"/>
              </a:solidFill>
            </a:endParaRPr>
          </a:p>
        </p:txBody>
      </p:sp>
      <p:sp>
        <p:nvSpPr>
          <p:cNvPr id="3" name="2 Marcador de contenido"/>
          <p:cNvSpPr>
            <a:spLocks noGrp="1"/>
          </p:cNvSpPr>
          <p:nvPr>
            <p:ph idx="1"/>
          </p:nvPr>
        </p:nvSpPr>
        <p:spPr/>
        <p:txBody>
          <a:bodyPr>
            <a:normAutofit fontScale="92500" lnSpcReduction="10000"/>
          </a:bodyPr>
          <a:lstStyle/>
          <a:p>
            <a:r>
              <a:rPr lang="es-ES" dirty="0"/>
              <a:t>la lucha de miles de mujeres y hombres por la defensa de los derechos humanos impulsó el desarrollo de las normas del Derecho Internacional Humanitario, del Derecho Internacional de los Derechos Humanos y del Derecho Penal Internacional en un intento por </a:t>
            </a:r>
            <a:r>
              <a:rPr lang="es-ES" dirty="0" smtClean="0"/>
              <a:t>limitar nuevamente el Mal </a:t>
            </a:r>
            <a:r>
              <a:rPr lang="es-ES" dirty="0"/>
              <a:t>y la multiplicación de los vejámenes de la violencia política</a:t>
            </a:r>
            <a:r>
              <a:rPr lang="es-ES" dirty="0" smtClean="0"/>
              <a:t>.</a:t>
            </a:r>
          </a:p>
          <a:p>
            <a:r>
              <a:rPr lang="es-ES" dirty="0" smtClean="0"/>
              <a:t>Las Constituciones italiana y alemana de postguerra iniciaron dichos procesos</a:t>
            </a:r>
            <a:endParaRPr lang="es-ES" dirty="0"/>
          </a:p>
        </p:txBody>
      </p:sp>
    </p:spTree>
    <p:extLst>
      <p:ext uri="{BB962C8B-B14F-4D97-AF65-F5344CB8AC3E}">
        <p14:creationId xmlns:p14="http://schemas.microsoft.com/office/powerpoint/2010/main" val="42909376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solidFill>
                  <a:srgbClr val="0070C0"/>
                </a:solidFill>
              </a:rPr>
              <a:t>I) INTRODUCCIÓN: iniciales transformaciones epistemológicas</a:t>
            </a:r>
            <a:endParaRPr lang="es-ES" dirty="0">
              <a:solidFill>
                <a:srgbClr val="0070C0"/>
              </a:solidFill>
            </a:endParaRPr>
          </a:p>
        </p:txBody>
      </p:sp>
      <p:sp>
        <p:nvSpPr>
          <p:cNvPr id="3" name="2 Marcador de contenido"/>
          <p:cNvSpPr>
            <a:spLocks noGrp="1"/>
          </p:cNvSpPr>
          <p:nvPr>
            <p:ph idx="1"/>
          </p:nvPr>
        </p:nvSpPr>
        <p:spPr/>
        <p:txBody>
          <a:bodyPr>
            <a:normAutofit lnSpcReduction="10000"/>
          </a:bodyPr>
          <a:lstStyle/>
          <a:p>
            <a:r>
              <a:rPr lang="es-ES" dirty="0" smtClean="0"/>
              <a:t>En la criminología latinoamericana han sido pocos los períodos en los que se han producido reflexiones internas con un carácter transformador en relación con el que hacer disciplinario. Destacamos 3 momentos:</a:t>
            </a:r>
          </a:p>
          <a:p>
            <a:pPr marL="514350" indent="-514350">
              <a:buAutoNum type="arabicParenR"/>
            </a:pPr>
            <a:r>
              <a:rPr lang="es-ES" dirty="0" smtClean="0"/>
              <a:t>la ruptura epistemológica que supuso la desmitificación del paradigma </a:t>
            </a:r>
            <a:r>
              <a:rPr lang="es-ES" dirty="0" err="1" smtClean="0"/>
              <a:t>causalista</a:t>
            </a:r>
            <a:r>
              <a:rPr lang="es-ES" dirty="0" smtClean="0"/>
              <a:t> por parte de la criminología crítica en la década de 1970</a:t>
            </a:r>
            <a:endParaRPr lang="es-ES" dirty="0"/>
          </a:p>
        </p:txBody>
      </p:sp>
    </p:spTree>
    <p:extLst>
      <p:ext uri="{BB962C8B-B14F-4D97-AF65-F5344CB8AC3E}">
        <p14:creationId xmlns:p14="http://schemas.microsoft.com/office/powerpoint/2010/main" val="10433702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solidFill>
                  <a:srgbClr val="00B0F0"/>
                </a:solidFill>
              </a:rPr>
              <a:t>4.1.	Y, a todo esto, ¿dónde estaba la Criminología? </a:t>
            </a:r>
          </a:p>
        </p:txBody>
      </p:sp>
      <p:sp>
        <p:nvSpPr>
          <p:cNvPr id="3" name="2 Marcador de contenido"/>
          <p:cNvSpPr>
            <a:spLocks noGrp="1"/>
          </p:cNvSpPr>
          <p:nvPr>
            <p:ph idx="1"/>
          </p:nvPr>
        </p:nvSpPr>
        <p:spPr/>
        <p:txBody>
          <a:bodyPr>
            <a:normAutofit fontScale="77500" lnSpcReduction="20000"/>
          </a:bodyPr>
          <a:lstStyle/>
          <a:p>
            <a:r>
              <a:rPr lang="es-ES" dirty="0"/>
              <a:t>La comprensión del antecedente de la Shoah y de los genocidios posteriores se convirtió en un reto desafiante para las ciencias humanas que tuvieron que asumir el reto de aproximarse al lado oscuro de la atrocidad intentado explicarla sin disculparla y comprenderla sin perdonarla (</a:t>
            </a:r>
            <a:r>
              <a:rPr lang="es-ES" dirty="0" err="1"/>
              <a:t>Browning</a:t>
            </a:r>
            <a:r>
              <a:rPr lang="es-ES" dirty="0"/>
              <a:t>, [1998] 2002, p. 22). Este reto epistemológico hizo que la tarea de estudiar la violencia colectiva implicara la separación de tres niveles analíticos: </a:t>
            </a:r>
            <a:endParaRPr lang="es-ES" dirty="0" smtClean="0"/>
          </a:p>
          <a:p>
            <a:pPr marL="0" indent="0">
              <a:buNone/>
            </a:pPr>
            <a:r>
              <a:rPr lang="es-ES" dirty="0" smtClean="0"/>
              <a:t>a) la </a:t>
            </a:r>
            <a:r>
              <a:rPr lang="es-ES" dirty="0"/>
              <a:t>definición conceptual de los actos de barbarie, </a:t>
            </a:r>
            <a:endParaRPr lang="es-ES" dirty="0" smtClean="0"/>
          </a:p>
          <a:p>
            <a:pPr marL="0" indent="0">
              <a:buNone/>
            </a:pPr>
            <a:r>
              <a:rPr lang="es-ES" dirty="0" smtClean="0"/>
              <a:t>b) la </a:t>
            </a:r>
            <a:r>
              <a:rPr lang="es-ES" dirty="0"/>
              <a:t>explicación de los factores que permitieron su aparición </a:t>
            </a:r>
            <a:r>
              <a:rPr lang="es-ES" dirty="0" smtClean="0"/>
              <a:t>y</a:t>
            </a:r>
          </a:p>
          <a:p>
            <a:pPr marL="0" indent="0">
              <a:buNone/>
            </a:pPr>
            <a:r>
              <a:rPr lang="es-ES" dirty="0" smtClean="0"/>
              <a:t>c) </a:t>
            </a:r>
            <a:r>
              <a:rPr lang="es-ES" dirty="0"/>
              <a:t>la evaluación moral de sus consecuencias (</a:t>
            </a:r>
            <a:r>
              <a:rPr lang="es-ES" dirty="0" err="1"/>
              <a:t>Goldhagen</a:t>
            </a:r>
            <a:r>
              <a:rPr lang="es-ES" dirty="0"/>
              <a:t>, [2009] 2010, p. 22)</a:t>
            </a:r>
          </a:p>
        </p:txBody>
      </p:sp>
    </p:spTree>
    <p:extLst>
      <p:ext uri="{BB962C8B-B14F-4D97-AF65-F5344CB8AC3E}">
        <p14:creationId xmlns:p14="http://schemas.microsoft.com/office/powerpoint/2010/main" val="32954343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rgbClr val="00B0F0"/>
                </a:solidFill>
              </a:rPr>
              <a:t>¿Despertando del letargo?</a:t>
            </a:r>
            <a:endParaRPr lang="es-ES" dirty="0">
              <a:solidFill>
                <a:srgbClr val="00B0F0"/>
              </a:solidFill>
            </a:endParaRPr>
          </a:p>
        </p:txBody>
      </p:sp>
      <p:sp>
        <p:nvSpPr>
          <p:cNvPr id="3" name="2 Marcador de contenido"/>
          <p:cNvSpPr>
            <a:spLocks noGrp="1"/>
          </p:cNvSpPr>
          <p:nvPr>
            <p:ph idx="1"/>
          </p:nvPr>
        </p:nvSpPr>
        <p:spPr/>
        <p:txBody>
          <a:bodyPr>
            <a:normAutofit fontScale="70000" lnSpcReduction="20000"/>
          </a:bodyPr>
          <a:lstStyle/>
          <a:p>
            <a:r>
              <a:rPr lang="es-ES" dirty="0"/>
              <a:t>Desde hace algunos años, académicos de habla inglesa, particularmente norteamericanos y europeos (Cohen, 1993; 1997; [2001] 2005; </a:t>
            </a:r>
            <a:r>
              <a:rPr lang="es-ES" dirty="0" err="1"/>
              <a:t>Alvarez</a:t>
            </a:r>
            <a:r>
              <a:rPr lang="es-ES" dirty="0"/>
              <a:t>, 2001; 2010) (</a:t>
            </a:r>
            <a:r>
              <a:rPr lang="es-ES" dirty="0" err="1"/>
              <a:t>Morrison</a:t>
            </a:r>
            <a:r>
              <a:rPr lang="es-ES" dirty="0"/>
              <a:t>, 2004; </a:t>
            </a:r>
            <a:r>
              <a:rPr lang="es-ES" dirty="0" err="1"/>
              <a:t>Ruggiero</a:t>
            </a:r>
            <a:r>
              <a:rPr lang="es-ES" dirty="0"/>
              <a:t>, [2006] 2009; Hagan &amp; </a:t>
            </a:r>
            <a:r>
              <a:rPr lang="es-ES" dirty="0" err="1"/>
              <a:t>Rymond</a:t>
            </a:r>
            <a:r>
              <a:rPr lang="es-ES" dirty="0"/>
              <a:t>-Richmond, 2008; </a:t>
            </a:r>
            <a:r>
              <a:rPr lang="es-ES" dirty="0" err="1"/>
              <a:t>Morrison</a:t>
            </a:r>
            <a:r>
              <a:rPr lang="es-ES" dirty="0"/>
              <a:t>, [2006] 2012) (</a:t>
            </a:r>
            <a:r>
              <a:rPr lang="es-ES" dirty="0" err="1"/>
              <a:t>Haveman</a:t>
            </a:r>
            <a:r>
              <a:rPr lang="es-ES" dirty="0"/>
              <a:t> &amp; </a:t>
            </a:r>
            <a:r>
              <a:rPr lang="es-ES" dirty="0" err="1"/>
              <a:t>Smeullers</a:t>
            </a:r>
            <a:r>
              <a:rPr lang="es-ES" dirty="0"/>
              <a:t>, 2008; </a:t>
            </a:r>
            <a:r>
              <a:rPr lang="es-ES" dirty="0" err="1"/>
              <a:t>Friedrichs</a:t>
            </a:r>
            <a:r>
              <a:rPr lang="es-ES" dirty="0"/>
              <a:t>, 2008; Garland, 2011), vienen denunciando el olvido y el abandono histórico de la criminología con respecto al estudio de los crímenes internacionales, particularmente de los genocidios, de los crímenes de guerra y de lesa humanidad. </a:t>
            </a:r>
          </a:p>
          <a:p>
            <a:r>
              <a:rPr lang="es-ES" dirty="0"/>
              <a:t>Por distintas razones, que hoy son objeto de un creciente debate disciplinar incluso entre los académicos iberoamericanos (</a:t>
            </a:r>
            <a:r>
              <a:rPr lang="es-ES" dirty="0" err="1"/>
              <a:t>Zaffaroni</a:t>
            </a:r>
            <a:r>
              <a:rPr lang="es-ES" dirty="0"/>
              <a:t>, 2007; 2010; 2011) (</a:t>
            </a:r>
            <a:r>
              <a:rPr lang="es-ES" dirty="0" err="1"/>
              <a:t>Anitua</a:t>
            </a:r>
            <a:r>
              <a:rPr lang="es-ES" dirty="0"/>
              <a:t>, 2005; </a:t>
            </a:r>
            <a:r>
              <a:rPr lang="es-ES" dirty="0" err="1"/>
              <a:t>Aniyar</a:t>
            </a:r>
            <a:r>
              <a:rPr lang="es-ES" dirty="0"/>
              <a:t> de Castro, 2010; Rivera </a:t>
            </a:r>
            <a:r>
              <a:rPr lang="es-ES" dirty="0" err="1"/>
              <a:t>Beiras</a:t>
            </a:r>
            <a:r>
              <a:rPr lang="es-ES" dirty="0"/>
              <a:t>, 2011; 2010b), el pensamiento criminológico parece haber pasado de largo e ignorado su función de disciplina explicativa del comportamiento delictivo y de las reacciones sociales (formales e informales) frente al mismo.</a:t>
            </a:r>
          </a:p>
        </p:txBody>
      </p:sp>
    </p:spTree>
    <p:extLst>
      <p:ext uri="{BB962C8B-B14F-4D97-AF65-F5344CB8AC3E}">
        <p14:creationId xmlns:p14="http://schemas.microsoft.com/office/powerpoint/2010/main" val="41921981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solidFill>
                  <a:srgbClr val="00B0F0"/>
                </a:solidFill>
              </a:rPr>
              <a:t>Criminología y negación de la gran criminalidad</a:t>
            </a:r>
            <a:endParaRPr lang="es-ES" dirty="0">
              <a:solidFill>
                <a:srgbClr val="00B0F0"/>
              </a:solidFill>
            </a:endParaRPr>
          </a:p>
        </p:txBody>
      </p:sp>
      <p:sp>
        <p:nvSpPr>
          <p:cNvPr id="3" name="2 Marcador de contenido"/>
          <p:cNvSpPr>
            <a:spLocks noGrp="1"/>
          </p:cNvSpPr>
          <p:nvPr>
            <p:ph idx="1"/>
          </p:nvPr>
        </p:nvSpPr>
        <p:spPr/>
        <p:txBody>
          <a:bodyPr>
            <a:normAutofit fontScale="77500" lnSpcReduction="20000"/>
          </a:bodyPr>
          <a:lstStyle/>
          <a:p>
            <a:r>
              <a:rPr lang="es-ES" dirty="0" smtClean="0"/>
              <a:t>Como </a:t>
            </a:r>
            <a:r>
              <a:rPr lang="es-ES" dirty="0"/>
              <a:t>explica </a:t>
            </a:r>
            <a:r>
              <a:rPr lang="es-ES" dirty="0" err="1"/>
              <a:t>Morrison</a:t>
            </a:r>
            <a:r>
              <a:rPr lang="es-ES" dirty="0"/>
              <a:t>, muchas de estas atrocidades sucedidas a lo largo del siglo veinte fueron prácticamente invisibles para la ciencia que estudia los crímenes: “en un siglo literalmente inundado por sangre humana y apestando con el hedor de los cadáveres, la corriente dominante de la Criminología parecía habitar otro mundo (…) la Criminología, la disciplina dedicada al estudio del delito, no pudo encontrar espacio en sus textos para estos eventos” (</a:t>
            </a:r>
            <a:r>
              <a:rPr lang="es-ES" dirty="0" err="1"/>
              <a:t>Morrison</a:t>
            </a:r>
            <a:r>
              <a:rPr lang="es-ES" dirty="0"/>
              <a:t>, [2006] 2012).</a:t>
            </a:r>
          </a:p>
          <a:p>
            <a:r>
              <a:rPr lang="es-ES" dirty="0"/>
              <a:t>¿Qué razones pueden explicar que el pensamiento criminológico </a:t>
            </a:r>
            <a:r>
              <a:rPr lang="es-ES" dirty="0" smtClean="0"/>
              <a:t>dominante se haya </a:t>
            </a:r>
            <a:r>
              <a:rPr lang="es-ES" dirty="0"/>
              <a:t>permitido descuidar o ignorar la violencia colectiva y no se haya desarrollado un abordaje claro y sistemático de las atrocidades masivas con carácter criminal que se sucedieron en el mundo?</a:t>
            </a:r>
          </a:p>
        </p:txBody>
      </p:sp>
    </p:spTree>
    <p:extLst>
      <p:ext uri="{BB962C8B-B14F-4D97-AF65-F5344CB8AC3E}">
        <p14:creationId xmlns:p14="http://schemas.microsoft.com/office/powerpoint/2010/main" val="21460661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dirty="0">
                <a:solidFill>
                  <a:srgbClr val="00B0F0"/>
                </a:solidFill>
              </a:rPr>
              <a:t>4.2.	 Más allá de un conveniente “descuido”: ocho posibles explicaciones</a:t>
            </a:r>
          </a:p>
        </p:txBody>
      </p:sp>
      <p:sp>
        <p:nvSpPr>
          <p:cNvPr id="3" name="2 Marcador de contenido"/>
          <p:cNvSpPr>
            <a:spLocks noGrp="1"/>
          </p:cNvSpPr>
          <p:nvPr>
            <p:ph idx="1"/>
          </p:nvPr>
        </p:nvSpPr>
        <p:spPr/>
        <p:txBody>
          <a:bodyPr>
            <a:normAutofit fontScale="92500" lnSpcReduction="20000"/>
          </a:bodyPr>
          <a:lstStyle/>
          <a:p>
            <a:r>
              <a:rPr lang="es-ES" dirty="0"/>
              <a:t>No existe ninguna duda de que la corriente dominante de la criminología decidió no investigar los crímenes internacionales </a:t>
            </a:r>
            <a:r>
              <a:rPr lang="es-ES" dirty="0" smtClean="0"/>
              <a:t>concentrándose </a:t>
            </a:r>
            <a:r>
              <a:rPr lang="es-ES" dirty="0"/>
              <a:t>en perseguir a los ladrones, esto es, en las causas y los mecanismos de control de los delitos comunes </a:t>
            </a:r>
            <a:r>
              <a:rPr lang="es-ES" dirty="0" smtClean="0"/>
              <a:t>–el </a:t>
            </a:r>
            <a:r>
              <a:rPr lang="es-ES" dirty="0"/>
              <a:t>crimen callejero </a:t>
            </a:r>
            <a:r>
              <a:rPr lang="es-ES" dirty="0" smtClean="0"/>
              <a:t>y en menor medida la </a:t>
            </a:r>
            <a:r>
              <a:rPr lang="es-ES" dirty="0"/>
              <a:t>delincuencia de cuello blanco, ignorando a los genocidas, es decir, dejado de lado el estudio de las atrocidades producidas por la violencia colectiva de los Estados o los grupos insurgentes. ¿Por qué razón se produjo este “descuido”?</a:t>
            </a:r>
          </a:p>
        </p:txBody>
      </p:sp>
    </p:spTree>
    <p:extLst>
      <p:ext uri="{BB962C8B-B14F-4D97-AF65-F5344CB8AC3E}">
        <p14:creationId xmlns:p14="http://schemas.microsoft.com/office/powerpoint/2010/main" val="21960216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solidFill>
                  <a:srgbClr val="00B0F0"/>
                </a:solidFill>
              </a:rPr>
              <a:t>Primera explicación: preocupación por el delito ordinario</a:t>
            </a:r>
            <a:endParaRPr lang="es-ES" dirty="0">
              <a:solidFill>
                <a:srgbClr val="00B0F0"/>
              </a:solidFill>
            </a:endParaRPr>
          </a:p>
        </p:txBody>
      </p:sp>
      <p:sp>
        <p:nvSpPr>
          <p:cNvPr id="3" name="2 Marcador de contenido"/>
          <p:cNvSpPr>
            <a:spLocks noGrp="1"/>
          </p:cNvSpPr>
          <p:nvPr>
            <p:ph idx="1"/>
          </p:nvPr>
        </p:nvSpPr>
        <p:spPr/>
        <p:txBody>
          <a:bodyPr/>
          <a:lstStyle/>
          <a:p>
            <a:r>
              <a:rPr lang="es-ES" dirty="0"/>
              <a:t>decidida concentración de los criminólogos en el delito ordinario en perjuicio de la criminalidad masiva y de grave daño social</a:t>
            </a:r>
            <a:r>
              <a:rPr lang="es-ES" dirty="0" smtClean="0"/>
              <a:t>.</a:t>
            </a:r>
          </a:p>
          <a:p>
            <a:r>
              <a:rPr lang="es-ES" dirty="0" smtClean="0"/>
              <a:t>Tardío despertar del interés por violaciones a los derechos humanos</a:t>
            </a:r>
            <a:endParaRPr lang="es-ES" dirty="0"/>
          </a:p>
        </p:txBody>
      </p:sp>
    </p:spTree>
    <p:extLst>
      <p:ext uri="{BB962C8B-B14F-4D97-AF65-F5344CB8AC3E}">
        <p14:creationId xmlns:p14="http://schemas.microsoft.com/office/powerpoint/2010/main" val="19323255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solidFill>
                  <a:srgbClr val="00B0F0"/>
                </a:solidFill>
              </a:rPr>
              <a:t>Segunda explicación: dependencia </a:t>
            </a:r>
            <a:r>
              <a:rPr lang="es-ES" dirty="0" smtClean="0">
                <a:solidFill>
                  <a:srgbClr val="00B0F0"/>
                </a:solidFill>
              </a:rPr>
              <a:t>de </a:t>
            </a:r>
            <a:r>
              <a:rPr lang="es-ES" dirty="0">
                <a:solidFill>
                  <a:srgbClr val="00B0F0"/>
                </a:solidFill>
              </a:rPr>
              <a:t>la criminología de las </a:t>
            </a:r>
            <a:r>
              <a:rPr lang="es-ES" dirty="0" smtClean="0">
                <a:solidFill>
                  <a:srgbClr val="00B0F0"/>
                </a:solidFill>
              </a:rPr>
              <a:t>definiciones legales</a:t>
            </a:r>
            <a:endParaRPr lang="es-ES" dirty="0">
              <a:solidFill>
                <a:srgbClr val="00B0F0"/>
              </a:solidFill>
            </a:endParaRPr>
          </a:p>
        </p:txBody>
      </p:sp>
      <p:sp>
        <p:nvSpPr>
          <p:cNvPr id="3" name="2 Marcador de contenido"/>
          <p:cNvSpPr>
            <a:spLocks noGrp="1"/>
          </p:cNvSpPr>
          <p:nvPr>
            <p:ph idx="1"/>
          </p:nvPr>
        </p:nvSpPr>
        <p:spPr/>
        <p:txBody>
          <a:bodyPr>
            <a:normAutofit/>
          </a:bodyPr>
          <a:lstStyle/>
          <a:p>
            <a:endParaRPr lang="es-ES" dirty="0" smtClean="0"/>
          </a:p>
          <a:p>
            <a:pPr marL="0" indent="0">
              <a:buNone/>
            </a:pPr>
            <a:r>
              <a:rPr lang="es-ES" dirty="0" smtClean="0"/>
              <a:t>Hasta </a:t>
            </a:r>
            <a:r>
              <a:rPr lang="es-ES" dirty="0"/>
              <a:t>hace poco tiempo el derecho penal internacional no tuvo capacidad para definir de manera clara cuales de estos deberían ser perseguidos como infracciones a la ley penal internacional – como en el caso del crímenes de agresión e incluso de los crímenes de lesa humanidad.</a:t>
            </a:r>
          </a:p>
        </p:txBody>
      </p:sp>
    </p:spTree>
    <p:extLst>
      <p:ext uri="{BB962C8B-B14F-4D97-AF65-F5344CB8AC3E}">
        <p14:creationId xmlns:p14="http://schemas.microsoft.com/office/powerpoint/2010/main" val="13994277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solidFill>
                  <a:srgbClr val="00B0F0"/>
                </a:solidFill>
              </a:rPr>
              <a:t>Tercera explicación: </a:t>
            </a:r>
            <a:r>
              <a:rPr lang="es-ES" dirty="0" smtClean="0">
                <a:solidFill>
                  <a:srgbClr val="00B0F0"/>
                </a:solidFill>
              </a:rPr>
              <a:t>(aparente) </a:t>
            </a:r>
            <a:r>
              <a:rPr lang="es-ES" dirty="0">
                <a:solidFill>
                  <a:srgbClr val="00B0F0"/>
                </a:solidFill>
              </a:rPr>
              <a:t>imposibilidad metodológica</a:t>
            </a:r>
          </a:p>
        </p:txBody>
      </p:sp>
      <p:sp>
        <p:nvSpPr>
          <p:cNvPr id="3" name="2 Marcador de contenido"/>
          <p:cNvSpPr>
            <a:spLocks noGrp="1"/>
          </p:cNvSpPr>
          <p:nvPr>
            <p:ph idx="1"/>
          </p:nvPr>
        </p:nvSpPr>
        <p:spPr/>
        <p:txBody>
          <a:bodyPr/>
          <a:lstStyle/>
          <a:p>
            <a:r>
              <a:rPr lang="es-ES" dirty="0"/>
              <a:t>para la corriente dominante de la criminología, los crímenes de Estado son una contradicción en los términos (</a:t>
            </a:r>
            <a:r>
              <a:rPr lang="es-ES" dirty="0" err="1"/>
              <a:t>Haveman</a:t>
            </a:r>
            <a:r>
              <a:rPr lang="es-ES" dirty="0"/>
              <a:t> &amp; </a:t>
            </a:r>
            <a:r>
              <a:rPr lang="es-ES" dirty="0" err="1"/>
              <a:t>Smeullers</a:t>
            </a:r>
            <a:r>
              <a:rPr lang="es-ES" dirty="0"/>
              <a:t>, 2008, p. 7 y 8) en la medida en que las instituciones encargadas de prevenir y castigar los delitos no pueden ser - idealmente – las mismas que se encargan de cometerlos.</a:t>
            </a:r>
          </a:p>
        </p:txBody>
      </p:sp>
    </p:spTree>
    <p:extLst>
      <p:ext uri="{BB962C8B-B14F-4D97-AF65-F5344CB8AC3E}">
        <p14:creationId xmlns:p14="http://schemas.microsoft.com/office/powerpoint/2010/main" val="16753287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8864" y="85472"/>
            <a:ext cx="8229600" cy="1521333"/>
          </a:xfrm>
        </p:spPr>
        <p:txBody>
          <a:bodyPr>
            <a:normAutofit fontScale="90000"/>
          </a:bodyPr>
          <a:lstStyle/>
          <a:p>
            <a:r>
              <a:rPr lang="es-ES" dirty="0">
                <a:solidFill>
                  <a:srgbClr val="00B0F0"/>
                </a:solidFill>
              </a:rPr>
              <a:t>Cuarta explicación: la investigación </a:t>
            </a:r>
            <a:r>
              <a:rPr lang="es-ES" dirty="0" smtClean="0">
                <a:solidFill>
                  <a:srgbClr val="00B0F0"/>
                </a:solidFill>
              </a:rPr>
              <a:t>de las </a:t>
            </a:r>
            <a:r>
              <a:rPr lang="es-ES" dirty="0">
                <a:solidFill>
                  <a:srgbClr val="00B0F0"/>
                </a:solidFill>
              </a:rPr>
              <a:t>graves violaciones de los derechos humanos es muy compleja</a:t>
            </a:r>
          </a:p>
        </p:txBody>
      </p:sp>
      <p:sp>
        <p:nvSpPr>
          <p:cNvPr id="3" name="2 Marcador de contenido"/>
          <p:cNvSpPr>
            <a:spLocks noGrp="1"/>
          </p:cNvSpPr>
          <p:nvPr>
            <p:ph idx="1"/>
          </p:nvPr>
        </p:nvSpPr>
        <p:spPr/>
        <p:txBody>
          <a:bodyPr>
            <a:normAutofit lnSpcReduction="10000"/>
          </a:bodyPr>
          <a:lstStyle/>
          <a:p>
            <a:endParaRPr lang="es-ES" dirty="0" smtClean="0"/>
          </a:p>
          <a:p>
            <a:r>
              <a:rPr lang="es-ES" dirty="0" smtClean="0"/>
              <a:t>tanto </a:t>
            </a:r>
            <a:r>
              <a:rPr lang="es-ES" dirty="0"/>
              <a:t>por las características sociopolíticas del contexto que deben ser tenidas en cuenta como por el tiempo y los recursos que deben ser invertidos por los criminólogos para que sus metodologías de análisis rindan sus frutos. </a:t>
            </a:r>
            <a:r>
              <a:rPr lang="es-ES" dirty="0" smtClean="0"/>
              <a:t>Asimismo </a:t>
            </a:r>
            <a:r>
              <a:rPr lang="es-ES" dirty="0"/>
              <a:t>la falta de financiación gubernamental impide que estudios de gran envergadura sobre estos delitos</a:t>
            </a:r>
          </a:p>
        </p:txBody>
      </p:sp>
    </p:spTree>
    <p:extLst>
      <p:ext uri="{BB962C8B-B14F-4D97-AF65-F5344CB8AC3E}">
        <p14:creationId xmlns:p14="http://schemas.microsoft.com/office/powerpoint/2010/main" val="36276809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solidFill>
                  <a:srgbClr val="00B0F0"/>
                </a:solidFill>
              </a:rPr>
              <a:t>Quinta explicación: la “ideología de la defensa social”</a:t>
            </a:r>
            <a:endParaRPr lang="es-ES" dirty="0">
              <a:solidFill>
                <a:srgbClr val="00B0F0"/>
              </a:solidFill>
            </a:endParaRPr>
          </a:p>
        </p:txBody>
      </p:sp>
      <p:sp>
        <p:nvSpPr>
          <p:cNvPr id="3" name="2 Marcador de contenido"/>
          <p:cNvSpPr>
            <a:spLocks noGrp="1"/>
          </p:cNvSpPr>
          <p:nvPr>
            <p:ph idx="1"/>
          </p:nvPr>
        </p:nvSpPr>
        <p:spPr/>
        <p:txBody>
          <a:bodyPr>
            <a:normAutofit fontScale="92500" lnSpcReduction="10000"/>
          </a:bodyPr>
          <a:lstStyle/>
          <a:p>
            <a:r>
              <a:rPr lang="es-ES" dirty="0"/>
              <a:t>consolidación de un modelo de derecho penal basado en la ideología de la defensa social que materializaba en el ámbito del control de la desviación y de la criminalidad el discurso del “bien y del mal”. </a:t>
            </a:r>
            <a:endParaRPr lang="es-ES" dirty="0" smtClean="0"/>
          </a:p>
          <a:p>
            <a:r>
              <a:rPr lang="es-ES" dirty="0" smtClean="0"/>
              <a:t>Esta </a:t>
            </a:r>
            <a:r>
              <a:rPr lang="es-ES" dirty="0"/>
              <a:t>ideología, encarnada en lo que </a:t>
            </a:r>
            <a:r>
              <a:rPr lang="es-ES" dirty="0" err="1"/>
              <a:t>Poulantzas</a:t>
            </a:r>
            <a:r>
              <a:rPr lang="es-ES" dirty="0"/>
              <a:t> denominaría con </a:t>
            </a:r>
            <a:r>
              <a:rPr lang="es-ES" dirty="0" err="1"/>
              <a:t>Althusser</a:t>
            </a:r>
            <a:r>
              <a:rPr lang="es-ES" dirty="0"/>
              <a:t> como “aparatos ideológicos” (</a:t>
            </a:r>
            <a:r>
              <a:rPr lang="es-ES" dirty="0" err="1"/>
              <a:t>Althusser</a:t>
            </a:r>
            <a:r>
              <a:rPr lang="es-ES" dirty="0"/>
              <a:t>, 1970, p. 27 y </a:t>
            </a:r>
            <a:r>
              <a:rPr lang="es-ES" dirty="0" err="1"/>
              <a:t>ss</a:t>
            </a:r>
            <a:r>
              <a:rPr lang="es-ES" dirty="0"/>
              <a:t>; </a:t>
            </a:r>
            <a:r>
              <a:rPr lang="es-ES" dirty="0" err="1"/>
              <a:t>Poulantzas</a:t>
            </a:r>
            <a:r>
              <a:rPr lang="es-ES" dirty="0"/>
              <a:t>, 1979), se asentó sobre </a:t>
            </a:r>
            <a:r>
              <a:rPr lang="es-ES" dirty="0" smtClean="0"/>
              <a:t> férreos dogmas</a:t>
            </a:r>
            <a:endParaRPr lang="es-ES" dirty="0"/>
          </a:p>
        </p:txBody>
      </p:sp>
    </p:spTree>
    <p:extLst>
      <p:ext uri="{BB962C8B-B14F-4D97-AF65-F5344CB8AC3E}">
        <p14:creationId xmlns:p14="http://schemas.microsoft.com/office/powerpoint/2010/main" val="36813517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solidFill>
                  <a:srgbClr val="00B0F0"/>
                </a:solidFill>
              </a:rPr>
              <a:t>Sexta explicación: estado de negación </a:t>
            </a:r>
          </a:p>
        </p:txBody>
      </p:sp>
      <p:sp>
        <p:nvSpPr>
          <p:cNvPr id="3" name="2 Marcador de contenido"/>
          <p:cNvSpPr>
            <a:spLocks noGrp="1"/>
          </p:cNvSpPr>
          <p:nvPr>
            <p:ph idx="1"/>
          </p:nvPr>
        </p:nvSpPr>
        <p:spPr/>
        <p:txBody>
          <a:bodyPr>
            <a:normAutofit fontScale="92500" lnSpcReduction="20000"/>
          </a:bodyPr>
          <a:lstStyle/>
          <a:p>
            <a:r>
              <a:rPr lang="es-ES" dirty="0"/>
              <a:t>Para poder existir en medio de un mundo bombardeado por la violencia y la atrocidad, las personas ordinarias que observan el mal absoluto deben cerrar los ojos e ignorar lo que está sucediendo (</a:t>
            </a:r>
            <a:r>
              <a:rPr lang="es-ES" dirty="0" err="1"/>
              <a:t>Haveman</a:t>
            </a:r>
            <a:r>
              <a:rPr lang="es-ES" dirty="0"/>
              <a:t> &amp; </a:t>
            </a:r>
            <a:r>
              <a:rPr lang="es-ES" dirty="0" err="1"/>
              <a:t>Smeullers</a:t>
            </a:r>
            <a:r>
              <a:rPr lang="es-ES" dirty="0"/>
              <a:t>, 2008; Cohen, [2001] 2005). De este modo, los criminólogos se comportan igual que las personas comunes y corrientes, solo que su forma de negación debe ser más cualificada en la medida en que el crimen es, en cierta forma, su propio medio de subsistencia.</a:t>
            </a:r>
          </a:p>
        </p:txBody>
      </p:sp>
    </p:spTree>
    <p:extLst>
      <p:ext uri="{BB962C8B-B14F-4D97-AF65-F5344CB8AC3E}">
        <p14:creationId xmlns:p14="http://schemas.microsoft.com/office/powerpoint/2010/main" val="2222603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solidFill>
                  <a:srgbClr val="0070C0"/>
                </a:solidFill>
              </a:rPr>
              <a:t>I) INTRODUCCIÓN: iniciales transformaciones epistemológicas</a:t>
            </a:r>
            <a:endParaRPr lang="es-ES" dirty="0">
              <a:solidFill>
                <a:srgbClr val="0070C0"/>
              </a:solidFill>
            </a:endParaRPr>
          </a:p>
        </p:txBody>
      </p:sp>
      <p:sp>
        <p:nvSpPr>
          <p:cNvPr id="3" name="2 Marcador de contenido"/>
          <p:cNvSpPr>
            <a:spLocks noGrp="1"/>
          </p:cNvSpPr>
          <p:nvPr>
            <p:ph idx="1"/>
          </p:nvPr>
        </p:nvSpPr>
        <p:spPr/>
        <p:txBody>
          <a:bodyPr>
            <a:normAutofit fontScale="85000" lnSpcReduction="20000"/>
          </a:bodyPr>
          <a:lstStyle/>
          <a:p>
            <a:pPr marL="0" indent="0">
              <a:buNone/>
            </a:pPr>
            <a:r>
              <a:rPr lang="es-ES" dirty="0" smtClean="0"/>
              <a:t>2) a mediados de la década de 1980 se concentró en un debate promovido por varios académicos/as  acerca de las necesarias relaciones entre la criminología y el derecho penal y el rol que estas disciplinas debían cumplir en la investigación y eventual transformación de las formas de control punitivo</a:t>
            </a:r>
          </a:p>
          <a:p>
            <a:pPr marL="0" indent="0">
              <a:buNone/>
            </a:pPr>
            <a:r>
              <a:rPr lang="es-ES" dirty="0" smtClean="0"/>
              <a:t>3) desde finales de la década de 1980 y durante buen parte de la década siguiente, estaba relacionado con el proceso de traducción, incorporación cultural y adaptación local de los fundamentos conceptuales y las propuestas político criminales de dos tendencias de la criminología crítica, el abolicionismo y el derecho penal mínimo o </a:t>
            </a:r>
            <a:r>
              <a:rPr lang="es-ES" dirty="0" err="1" smtClean="0"/>
              <a:t>garantismo</a:t>
            </a:r>
            <a:r>
              <a:rPr lang="es-ES" dirty="0" smtClean="0"/>
              <a:t> penal</a:t>
            </a:r>
          </a:p>
          <a:p>
            <a:endParaRPr lang="es-ES" dirty="0"/>
          </a:p>
        </p:txBody>
      </p:sp>
    </p:spTree>
    <p:extLst>
      <p:ext uri="{BB962C8B-B14F-4D97-AF65-F5344CB8AC3E}">
        <p14:creationId xmlns:p14="http://schemas.microsoft.com/office/powerpoint/2010/main" val="11136338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solidFill>
                  <a:srgbClr val="00B0F0"/>
                </a:solidFill>
              </a:rPr>
              <a:t>Séptima explicación: carácter </a:t>
            </a:r>
            <a:r>
              <a:rPr lang="es-ES" dirty="0" err="1">
                <a:solidFill>
                  <a:srgbClr val="00B0F0"/>
                </a:solidFill>
              </a:rPr>
              <a:t>etnocéntrico</a:t>
            </a:r>
            <a:r>
              <a:rPr lang="es-ES" dirty="0">
                <a:solidFill>
                  <a:srgbClr val="00B0F0"/>
                </a:solidFill>
              </a:rPr>
              <a:t> </a:t>
            </a:r>
            <a:r>
              <a:rPr lang="es-ES" dirty="0" smtClean="0">
                <a:solidFill>
                  <a:srgbClr val="00B0F0"/>
                </a:solidFill>
              </a:rPr>
              <a:t>de </a:t>
            </a:r>
            <a:r>
              <a:rPr lang="es-ES" dirty="0">
                <a:solidFill>
                  <a:srgbClr val="00B0F0"/>
                </a:solidFill>
              </a:rPr>
              <a:t>la criminología dominante</a:t>
            </a:r>
          </a:p>
        </p:txBody>
      </p:sp>
      <p:sp>
        <p:nvSpPr>
          <p:cNvPr id="3" name="2 Marcador de contenido"/>
          <p:cNvSpPr>
            <a:spLocks noGrp="1"/>
          </p:cNvSpPr>
          <p:nvPr>
            <p:ph idx="1"/>
          </p:nvPr>
        </p:nvSpPr>
        <p:spPr/>
        <p:txBody>
          <a:bodyPr>
            <a:normAutofit lnSpcReduction="10000"/>
          </a:bodyPr>
          <a:lstStyle/>
          <a:p>
            <a:endParaRPr lang="es-ES" dirty="0" smtClean="0"/>
          </a:p>
          <a:p>
            <a:r>
              <a:rPr lang="es-ES" dirty="0"/>
              <a:t>Para algunos criminólogos es válido sostener que, en su gran mayoría, los crímenes graves cometidos contra varios miles de personas alrededor del mundo, ocurrieron a miles de kilómetros de distancia de los centros de pensamiento e investigación y de su cultura, razón por la cual solo podían suscitar un mínimo interés en la comunidad académica</a:t>
            </a:r>
          </a:p>
        </p:txBody>
      </p:sp>
    </p:spTree>
    <p:extLst>
      <p:ext uri="{BB962C8B-B14F-4D97-AF65-F5344CB8AC3E}">
        <p14:creationId xmlns:p14="http://schemas.microsoft.com/office/powerpoint/2010/main" val="36619124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13792"/>
            <a:ext cx="8229600" cy="1143000"/>
          </a:xfrm>
        </p:spPr>
        <p:txBody>
          <a:bodyPr>
            <a:normAutofit fontScale="90000"/>
          </a:bodyPr>
          <a:lstStyle/>
          <a:p>
            <a:r>
              <a:rPr lang="es-ES" dirty="0" smtClean="0">
                <a:solidFill>
                  <a:srgbClr val="00B0F0"/>
                </a:solidFill>
              </a:rPr>
              <a:t>Octava explicación</a:t>
            </a:r>
            <a:r>
              <a:rPr lang="es-ES" dirty="0">
                <a:solidFill>
                  <a:srgbClr val="00B0F0"/>
                </a:solidFill>
              </a:rPr>
              <a:t>: los crímenes internacionales </a:t>
            </a:r>
            <a:r>
              <a:rPr lang="es-ES" dirty="0" smtClean="0">
                <a:solidFill>
                  <a:srgbClr val="00B0F0"/>
                </a:solidFill>
              </a:rPr>
              <a:t>fueron cometidos </a:t>
            </a:r>
            <a:r>
              <a:rPr lang="es-ES" dirty="0">
                <a:solidFill>
                  <a:srgbClr val="00B0F0"/>
                </a:solidFill>
              </a:rPr>
              <a:t>por Estados poderosos</a:t>
            </a:r>
          </a:p>
        </p:txBody>
      </p:sp>
      <p:sp>
        <p:nvSpPr>
          <p:cNvPr id="3" name="2 Marcador de contenido"/>
          <p:cNvSpPr>
            <a:spLocks noGrp="1"/>
          </p:cNvSpPr>
          <p:nvPr>
            <p:ph idx="1"/>
          </p:nvPr>
        </p:nvSpPr>
        <p:spPr/>
        <p:txBody>
          <a:bodyPr>
            <a:normAutofit lnSpcReduction="10000"/>
          </a:bodyPr>
          <a:lstStyle/>
          <a:p>
            <a:endParaRPr lang="es-ES" dirty="0" smtClean="0"/>
          </a:p>
          <a:p>
            <a:r>
              <a:rPr lang="es-ES" dirty="0" smtClean="0"/>
              <a:t>Escenario dominado </a:t>
            </a:r>
            <a:r>
              <a:rPr lang="es-ES" dirty="0"/>
              <a:t>por poderes criminales de gran calado que a veces escapan a los análisis de los expertos locales. </a:t>
            </a:r>
            <a:endParaRPr lang="es-ES" dirty="0" smtClean="0"/>
          </a:p>
          <a:p>
            <a:r>
              <a:rPr lang="es-ES" dirty="0" smtClean="0"/>
              <a:t>Al </a:t>
            </a:r>
            <a:r>
              <a:rPr lang="es-ES" dirty="0" err="1"/>
              <a:t>invisibilizar</a:t>
            </a:r>
            <a:r>
              <a:rPr lang="es-ES" dirty="0"/>
              <a:t> estos importantes efectos del poder mundial y de las políticas de las relaciones internacionales, la criminología ha contribuido a limitar las posibilidades de denuncia y control de sus abusos</a:t>
            </a:r>
          </a:p>
        </p:txBody>
      </p:sp>
    </p:spTree>
    <p:extLst>
      <p:ext uri="{BB962C8B-B14F-4D97-AF65-F5344CB8AC3E}">
        <p14:creationId xmlns:p14="http://schemas.microsoft.com/office/powerpoint/2010/main" val="15875471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solidFill>
                  <a:srgbClr val="00B0F0"/>
                </a:solidFill>
              </a:rPr>
              <a:t>Entonces ¿tiene sentido permanecer “dentro” de la Criminología?</a:t>
            </a:r>
            <a:endParaRPr lang="es-ES" dirty="0">
              <a:solidFill>
                <a:srgbClr val="00B0F0"/>
              </a:solidFill>
            </a:endParaRPr>
          </a:p>
        </p:txBody>
      </p:sp>
      <p:sp>
        <p:nvSpPr>
          <p:cNvPr id="3" name="2 Marcador de contenido"/>
          <p:cNvSpPr>
            <a:spLocks noGrp="1"/>
          </p:cNvSpPr>
          <p:nvPr>
            <p:ph idx="1"/>
          </p:nvPr>
        </p:nvSpPr>
        <p:spPr/>
        <p:txBody>
          <a:bodyPr/>
          <a:lstStyle/>
          <a:p>
            <a:r>
              <a:rPr lang="es-ES" dirty="0" smtClean="0"/>
              <a:t>Las ocho razones vistas parecen dar </a:t>
            </a:r>
            <a:r>
              <a:rPr lang="es-ES" dirty="0"/>
              <a:t>la razón a algunos criminólogos y sociólogos del derecho acerca de la necesidad mantener el escepticismo intelectual acerca de la determinación política del objeto de la </a:t>
            </a:r>
            <a:r>
              <a:rPr lang="es-ES" dirty="0" smtClean="0"/>
              <a:t>Criminología</a:t>
            </a:r>
            <a:r>
              <a:rPr lang="es-ES" dirty="0"/>
              <a:t>, y de </a:t>
            </a:r>
            <a:r>
              <a:rPr lang="es-ES" b="1" i="1" dirty="0"/>
              <a:t>abandonar</a:t>
            </a:r>
            <a:r>
              <a:rPr lang="es-ES" dirty="0"/>
              <a:t> eventualmente una disciplina siempre dispuesta a garantizar el orden social, en este caso, el status quo de la política internacional</a:t>
            </a:r>
          </a:p>
        </p:txBody>
      </p:sp>
    </p:spTree>
    <p:extLst>
      <p:ext uri="{BB962C8B-B14F-4D97-AF65-F5344CB8AC3E}">
        <p14:creationId xmlns:p14="http://schemas.microsoft.com/office/powerpoint/2010/main" val="42285436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solidFill>
                  <a:srgbClr val="00B0F0"/>
                </a:solidFill>
              </a:rPr>
              <a:t>5.	Una aproximación a los estudios criminológicos sobre crímenes de Estado y Genocidio</a:t>
            </a:r>
          </a:p>
        </p:txBody>
      </p:sp>
      <p:sp>
        <p:nvSpPr>
          <p:cNvPr id="3" name="2 Marcador de contenido"/>
          <p:cNvSpPr>
            <a:spLocks noGrp="1"/>
          </p:cNvSpPr>
          <p:nvPr>
            <p:ph idx="1"/>
          </p:nvPr>
        </p:nvSpPr>
        <p:spPr/>
        <p:txBody>
          <a:bodyPr>
            <a:normAutofit lnSpcReduction="10000"/>
          </a:bodyPr>
          <a:lstStyle/>
          <a:p>
            <a:endParaRPr lang="es-ES" dirty="0" smtClean="0"/>
          </a:p>
          <a:p>
            <a:r>
              <a:rPr lang="es-ES" dirty="0"/>
              <a:t>David O. </a:t>
            </a:r>
            <a:r>
              <a:rPr lang="es-ES" dirty="0" err="1"/>
              <a:t>Friedrichs</a:t>
            </a:r>
            <a:r>
              <a:rPr lang="es-ES" dirty="0"/>
              <a:t>, propuso una clasificación de los diferentes nombres con los cuales se han designado estas nuevas iniciativas (2007, p. 6; 2008, p. 33</a:t>
            </a:r>
            <a:r>
              <a:rPr lang="es-ES" dirty="0" smtClean="0"/>
              <a:t>)</a:t>
            </a:r>
          </a:p>
          <a:p>
            <a:r>
              <a:rPr lang="es-ES" b="1" dirty="0"/>
              <a:t>criminología comparada</a:t>
            </a:r>
            <a:r>
              <a:rPr lang="es-ES" dirty="0"/>
              <a:t> es aquella que estudia el problema del delito, las distintas formas y características de los sistemas de justicia penal alrededor del mundo;</a:t>
            </a:r>
          </a:p>
        </p:txBody>
      </p:sp>
    </p:spTree>
    <p:extLst>
      <p:ext uri="{BB962C8B-B14F-4D97-AF65-F5344CB8AC3E}">
        <p14:creationId xmlns:p14="http://schemas.microsoft.com/office/powerpoint/2010/main" val="29794873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solidFill>
                  <a:srgbClr val="00B0F0"/>
                </a:solidFill>
              </a:rPr>
              <a:t>5.	Una aproximación a los estudios criminológicos sobre crímenes de Estado y Genocidio</a:t>
            </a:r>
          </a:p>
        </p:txBody>
      </p:sp>
      <p:sp>
        <p:nvSpPr>
          <p:cNvPr id="3" name="2 Marcador de contenido"/>
          <p:cNvSpPr>
            <a:spLocks noGrp="1"/>
          </p:cNvSpPr>
          <p:nvPr>
            <p:ph idx="1"/>
          </p:nvPr>
        </p:nvSpPr>
        <p:spPr/>
        <p:txBody>
          <a:bodyPr>
            <a:normAutofit fontScale="85000" lnSpcReduction="20000"/>
          </a:bodyPr>
          <a:lstStyle/>
          <a:p>
            <a:r>
              <a:rPr lang="es-ES" b="1" dirty="0"/>
              <a:t>la criminología transnacional</a:t>
            </a:r>
            <a:r>
              <a:rPr lang="es-ES" dirty="0"/>
              <a:t> es aquella centrada principalmente en las formas de los delitos transnacionales o fronterizos y los esfuerzos  en los distintos niveles de control y respuesta a tales delitos</a:t>
            </a:r>
            <a:r>
              <a:rPr lang="es-ES" dirty="0" smtClean="0"/>
              <a:t>;</a:t>
            </a:r>
          </a:p>
          <a:p>
            <a:r>
              <a:rPr lang="es-ES" b="1" dirty="0"/>
              <a:t>la criminología global</a:t>
            </a:r>
            <a:r>
              <a:rPr lang="es-ES" dirty="0"/>
              <a:t> sería la encargada de estudiar la evolución del contexto en el que delito y el sistema de justicia penal existen en la actualidad</a:t>
            </a:r>
            <a:r>
              <a:rPr lang="es-ES" dirty="0" smtClean="0"/>
              <a:t>;</a:t>
            </a:r>
          </a:p>
          <a:p>
            <a:r>
              <a:rPr lang="es-ES" b="1" dirty="0"/>
              <a:t>la criminología internacional</a:t>
            </a:r>
            <a:r>
              <a:rPr lang="es-ES" dirty="0"/>
              <a:t> </a:t>
            </a:r>
            <a:r>
              <a:rPr lang="es-ES" dirty="0" smtClean="0"/>
              <a:t>sería </a:t>
            </a:r>
            <a:r>
              <a:rPr lang="es-ES" dirty="0"/>
              <a:t>aquella rama centrada en el estudio de los crímenes internacionales – o crímenes reconocidos en todas las naciones del mundo como crímenes contra la humanidad-  el derecho internacional y sus distintas instituciones.</a:t>
            </a:r>
            <a:endParaRPr lang="es-ES" dirty="0" smtClean="0"/>
          </a:p>
          <a:p>
            <a:endParaRPr lang="es-ES" dirty="0"/>
          </a:p>
        </p:txBody>
      </p:sp>
    </p:spTree>
    <p:extLst>
      <p:ext uri="{BB962C8B-B14F-4D97-AF65-F5344CB8AC3E}">
        <p14:creationId xmlns:p14="http://schemas.microsoft.com/office/powerpoint/2010/main" val="27576778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rgbClr val="00B0F0"/>
                </a:solidFill>
              </a:rPr>
              <a:t>La tradición </a:t>
            </a:r>
            <a:r>
              <a:rPr lang="es-ES" i="1" dirty="0" err="1" smtClean="0">
                <a:solidFill>
                  <a:srgbClr val="00B0F0"/>
                </a:solidFill>
              </a:rPr>
              <a:t>crimes</a:t>
            </a:r>
            <a:r>
              <a:rPr lang="es-ES" i="1" dirty="0" smtClean="0">
                <a:solidFill>
                  <a:srgbClr val="00B0F0"/>
                </a:solidFill>
              </a:rPr>
              <a:t> </a:t>
            </a:r>
            <a:r>
              <a:rPr lang="es-ES" i="1" dirty="0">
                <a:solidFill>
                  <a:srgbClr val="00B0F0"/>
                </a:solidFill>
              </a:rPr>
              <a:t>of </a:t>
            </a:r>
            <a:r>
              <a:rPr lang="es-ES" i="1" dirty="0" err="1">
                <a:solidFill>
                  <a:srgbClr val="00B0F0"/>
                </a:solidFill>
              </a:rPr>
              <a:t>the</a:t>
            </a:r>
            <a:r>
              <a:rPr lang="es-ES" i="1" dirty="0">
                <a:solidFill>
                  <a:srgbClr val="00B0F0"/>
                </a:solidFill>
              </a:rPr>
              <a:t> </a:t>
            </a:r>
            <a:r>
              <a:rPr lang="es-ES" i="1" dirty="0" err="1">
                <a:solidFill>
                  <a:srgbClr val="00B0F0"/>
                </a:solidFill>
              </a:rPr>
              <a:t>powerful</a:t>
            </a:r>
            <a:endParaRPr lang="es-ES" i="1" dirty="0">
              <a:solidFill>
                <a:srgbClr val="00B0F0"/>
              </a:solidFill>
            </a:endParaRPr>
          </a:p>
        </p:txBody>
      </p:sp>
      <p:sp>
        <p:nvSpPr>
          <p:cNvPr id="3" name="2 Marcador de contenido"/>
          <p:cNvSpPr>
            <a:spLocks noGrp="1"/>
          </p:cNvSpPr>
          <p:nvPr>
            <p:ph idx="1"/>
          </p:nvPr>
        </p:nvSpPr>
        <p:spPr/>
        <p:txBody>
          <a:bodyPr>
            <a:normAutofit fontScale="77500" lnSpcReduction="20000"/>
          </a:bodyPr>
          <a:lstStyle/>
          <a:p>
            <a:r>
              <a:rPr lang="es-ES" dirty="0" smtClean="0"/>
              <a:t>Breve </a:t>
            </a:r>
            <a:r>
              <a:rPr lang="es-ES" dirty="0"/>
              <a:t>genealogía de los estudios en torno a la criminalidad de Estado en </a:t>
            </a:r>
            <a:r>
              <a:rPr lang="es-ES" dirty="0" smtClean="0"/>
              <a:t>general en </a:t>
            </a:r>
            <a:r>
              <a:rPr lang="es-ES" dirty="0"/>
              <a:t>la tradición anglo-americana (Hagan, et al., 2005; </a:t>
            </a:r>
            <a:r>
              <a:rPr lang="es-ES" dirty="0" err="1"/>
              <a:t>Haveman</a:t>
            </a:r>
            <a:r>
              <a:rPr lang="es-ES" dirty="0"/>
              <a:t> &amp; </a:t>
            </a:r>
            <a:r>
              <a:rPr lang="es-ES" dirty="0" err="1"/>
              <a:t>Smeullers</a:t>
            </a:r>
            <a:r>
              <a:rPr lang="es-ES" dirty="0"/>
              <a:t>, 2008; </a:t>
            </a:r>
            <a:r>
              <a:rPr lang="es-ES" dirty="0" err="1"/>
              <a:t>Friedrichs</a:t>
            </a:r>
            <a:r>
              <a:rPr lang="es-ES" dirty="0"/>
              <a:t>, 2008; </a:t>
            </a:r>
            <a:r>
              <a:rPr lang="es-ES" dirty="0" err="1"/>
              <a:t>DeKeseredy</a:t>
            </a:r>
            <a:r>
              <a:rPr lang="es-ES" dirty="0"/>
              <a:t>, 2011), habría que remontarse </a:t>
            </a:r>
            <a:r>
              <a:rPr lang="es-ES" dirty="0" smtClean="0"/>
              <a:t>a Edwin </a:t>
            </a:r>
            <a:r>
              <a:rPr lang="es-ES" dirty="0"/>
              <a:t>H. Sutherland, quién desde 1939 llamó la atención por primera vez acerca de cómo la </a:t>
            </a:r>
            <a:r>
              <a:rPr lang="es-ES" b="1" i="1" dirty="0"/>
              <a:t>criminalidad de cuello blanco</a:t>
            </a:r>
            <a:r>
              <a:rPr lang="es-ES" dirty="0"/>
              <a:t> desafiaba la concentración </a:t>
            </a:r>
            <a:r>
              <a:rPr lang="es-ES" dirty="0" smtClean="0"/>
              <a:t>que </a:t>
            </a:r>
            <a:r>
              <a:rPr lang="es-ES" dirty="0"/>
              <a:t>la </a:t>
            </a:r>
            <a:r>
              <a:rPr lang="es-ES" dirty="0" smtClean="0"/>
              <a:t>Criminología </a:t>
            </a:r>
            <a:r>
              <a:rPr lang="es-ES" dirty="0"/>
              <a:t>había tenido hasta ese entonces sobre las formas tradicionales de criminalidad (la de los pobres y los desposeídos). En su célebre obra </a:t>
            </a:r>
            <a:r>
              <a:rPr lang="es-ES" b="1" i="1" dirty="0" err="1" smtClean="0"/>
              <a:t>The</a:t>
            </a:r>
            <a:r>
              <a:rPr lang="es-ES" b="1" i="1" dirty="0" smtClean="0"/>
              <a:t> </a:t>
            </a:r>
            <a:r>
              <a:rPr lang="es-ES" b="1" i="1" dirty="0" err="1" smtClean="0"/>
              <a:t>white</a:t>
            </a:r>
            <a:r>
              <a:rPr lang="es-ES" b="1" i="1" dirty="0" smtClean="0"/>
              <a:t> collar </a:t>
            </a:r>
            <a:r>
              <a:rPr lang="es-ES" b="1" i="1" dirty="0" err="1" smtClean="0"/>
              <a:t>crime</a:t>
            </a:r>
            <a:r>
              <a:rPr lang="es-ES" dirty="0" smtClean="0"/>
              <a:t>, </a:t>
            </a:r>
            <a:r>
              <a:rPr lang="es-ES" dirty="0"/>
              <a:t>Sutherland alertó acerca de la íntima relación entre el Estado, las grandes corporaciones y la comisión de delitos con una alta capacidad de producir el mayor daño social ([1949] 2009, p. 269 y </a:t>
            </a:r>
            <a:r>
              <a:rPr lang="es-ES" dirty="0" err="1"/>
              <a:t>ss</a:t>
            </a:r>
            <a:r>
              <a:rPr lang="es-ES" dirty="0"/>
              <a:t>).</a:t>
            </a:r>
          </a:p>
        </p:txBody>
      </p:sp>
    </p:spTree>
    <p:extLst>
      <p:ext uri="{BB962C8B-B14F-4D97-AF65-F5344CB8AC3E}">
        <p14:creationId xmlns:p14="http://schemas.microsoft.com/office/powerpoint/2010/main" val="18376958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a:solidFill>
                  <a:srgbClr val="00B0F0"/>
                </a:solidFill>
              </a:rPr>
              <a:t>La </a:t>
            </a:r>
            <a:r>
              <a:rPr lang="en-US" dirty="0" err="1">
                <a:solidFill>
                  <a:srgbClr val="00B0F0"/>
                </a:solidFill>
              </a:rPr>
              <a:t>tradición</a:t>
            </a:r>
            <a:r>
              <a:rPr lang="en-US" dirty="0">
                <a:solidFill>
                  <a:srgbClr val="00B0F0"/>
                </a:solidFill>
              </a:rPr>
              <a:t> </a:t>
            </a:r>
            <a:r>
              <a:rPr lang="en-US" i="1" dirty="0">
                <a:solidFill>
                  <a:srgbClr val="00B0F0"/>
                </a:solidFill>
              </a:rPr>
              <a:t>crimes of the powerful</a:t>
            </a:r>
            <a:endParaRPr lang="es-ES" i="1" dirty="0">
              <a:solidFill>
                <a:srgbClr val="00B0F0"/>
              </a:solidFill>
            </a:endParaRPr>
          </a:p>
        </p:txBody>
      </p:sp>
      <p:sp>
        <p:nvSpPr>
          <p:cNvPr id="3" name="2 Marcador de contenido"/>
          <p:cNvSpPr>
            <a:spLocks noGrp="1"/>
          </p:cNvSpPr>
          <p:nvPr>
            <p:ph idx="1"/>
          </p:nvPr>
        </p:nvSpPr>
        <p:spPr/>
        <p:txBody>
          <a:bodyPr>
            <a:normAutofit fontScale="85000" lnSpcReduction="10000"/>
          </a:bodyPr>
          <a:lstStyle/>
          <a:p>
            <a:r>
              <a:rPr lang="es-ES" dirty="0"/>
              <a:t>estudios sobre </a:t>
            </a:r>
            <a:r>
              <a:rPr lang="es-ES" b="1" dirty="0" smtClean="0"/>
              <a:t>“crímenes </a:t>
            </a:r>
            <a:r>
              <a:rPr lang="es-ES" b="1" dirty="0"/>
              <a:t>de los </a:t>
            </a:r>
            <a:r>
              <a:rPr lang="es-ES" b="1" dirty="0" smtClean="0"/>
              <a:t>poderosos”</a:t>
            </a:r>
          </a:p>
          <a:p>
            <a:r>
              <a:rPr lang="es-ES" dirty="0"/>
              <a:t>William </a:t>
            </a:r>
            <a:r>
              <a:rPr lang="es-ES" dirty="0" err="1"/>
              <a:t>Chambliss</a:t>
            </a:r>
            <a:r>
              <a:rPr lang="es-ES" dirty="0"/>
              <a:t> </a:t>
            </a:r>
            <a:r>
              <a:rPr lang="es-ES" dirty="0" smtClean="0"/>
              <a:t>y su </a:t>
            </a:r>
            <a:r>
              <a:rPr lang="es-ES" dirty="0"/>
              <a:t>trabajo</a:t>
            </a:r>
            <a:r>
              <a:rPr lang="es-ES" b="1" dirty="0"/>
              <a:t> </a:t>
            </a:r>
            <a:r>
              <a:rPr lang="es-ES" b="1" dirty="0" smtClean="0"/>
              <a:t>“</a:t>
            </a:r>
            <a:r>
              <a:rPr lang="es-ES" b="1" dirty="0" err="1" smtClean="0"/>
              <a:t>State-Organized</a:t>
            </a:r>
            <a:r>
              <a:rPr lang="es-ES" b="1" dirty="0" smtClean="0"/>
              <a:t> </a:t>
            </a:r>
            <a:r>
              <a:rPr lang="es-ES" b="1" dirty="0" err="1" smtClean="0"/>
              <a:t>Crime</a:t>
            </a:r>
            <a:r>
              <a:rPr lang="es-ES" b="1" dirty="0" smtClean="0"/>
              <a:t>”</a:t>
            </a:r>
          </a:p>
          <a:p>
            <a:r>
              <a:rPr lang="es-ES" dirty="0" smtClean="0"/>
              <a:t>Estudio de </a:t>
            </a:r>
            <a:r>
              <a:rPr lang="es-ES" b="1" dirty="0" smtClean="0"/>
              <a:t>los </a:t>
            </a:r>
            <a:r>
              <a:rPr lang="es-ES" b="1" dirty="0"/>
              <a:t>delitos corporativos, financieros y de cuello blanco (</a:t>
            </a:r>
            <a:r>
              <a:rPr lang="es-ES" b="1" dirty="0" err="1"/>
              <a:t>state</a:t>
            </a:r>
            <a:r>
              <a:rPr lang="es-ES" b="1" dirty="0"/>
              <a:t> </a:t>
            </a:r>
            <a:r>
              <a:rPr lang="es-ES" b="1" dirty="0" err="1"/>
              <a:t>corporate</a:t>
            </a:r>
            <a:r>
              <a:rPr lang="es-ES" b="1" dirty="0"/>
              <a:t> </a:t>
            </a:r>
            <a:r>
              <a:rPr lang="es-ES" b="1" dirty="0" err="1" smtClean="0"/>
              <a:t>crime</a:t>
            </a:r>
            <a:r>
              <a:rPr lang="es-ES" b="1" dirty="0" smtClean="0"/>
              <a:t>)</a:t>
            </a:r>
          </a:p>
          <a:p>
            <a:r>
              <a:rPr lang="es-ES" dirty="0" smtClean="0"/>
              <a:t>Precursores: </a:t>
            </a:r>
            <a:r>
              <a:rPr lang="es-ES" dirty="0"/>
              <a:t>los trabajos de Barak (1991), </a:t>
            </a:r>
            <a:r>
              <a:rPr lang="es-ES" dirty="0" err="1"/>
              <a:t>Friedrichs</a:t>
            </a:r>
            <a:r>
              <a:rPr lang="es-ES" dirty="0"/>
              <a:t> (1998), Ross (1995; 1998), </a:t>
            </a:r>
            <a:r>
              <a:rPr lang="es-ES" dirty="0" err="1"/>
              <a:t>Kramer</a:t>
            </a:r>
            <a:r>
              <a:rPr lang="es-ES" dirty="0"/>
              <a:t>  y </a:t>
            </a:r>
            <a:r>
              <a:rPr lang="es-ES" dirty="0" err="1"/>
              <a:t>Kauzlarich</a:t>
            </a:r>
            <a:r>
              <a:rPr lang="es-ES" dirty="0"/>
              <a:t> (1999), Cohen ([2001] 2005) y Green y Ward (2000; 2004). Es prudente recordar que estos estudios se inscriben dentro de la </a:t>
            </a:r>
            <a:r>
              <a:rPr lang="es-ES" b="1" dirty="0"/>
              <a:t>tradición de la criminología crítica</a:t>
            </a:r>
            <a:r>
              <a:rPr lang="es-ES" dirty="0"/>
              <a:t>, que siempre se ha aproximado al lado oscuro del poder.</a:t>
            </a:r>
          </a:p>
          <a:p>
            <a:endParaRPr lang="es-ES" b="1" dirty="0"/>
          </a:p>
        </p:txBody>
      </p:sp>
    </p:spTree>
    <p:extLst>
      <p:ext uri="{BB962C8B-B14F-4D97-AF65-F5344CB8AC3E}">
        <p14:creationId xmlns:p14="http://schemas.microsoft.com/office/powerpoint/2010/main" val="10404979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solidFill>
                  <a:srgbClr val="00B0F0"/>
                </a:solidFill>
              </a:rPr>
              <a:t>Precursores cultura europea y latinoamericana</a:t>
            </a:r>
            <a:endParaRPr lang="es-ES" dirty="0">
              <a:solidFill>
                <a:srgbClr val="00B0F0"/>
              </a:solidFill>
            </a:endParaRPr>
          </a:p>
        </p:txBody>
      </p:sp>
      <p:sp>
        <p:nvSpPr>
          <p:cNvPr id="3" name="2 Marcador de contenido"/>
          <p:cNvSpPr>
            <a:spLocks noGrp="1"/>
          </p:cNvSpPr>
          <p:nvPr>
            <p:ph idx="1"/>
          </p:nvPr>
        </p:nvSpPr>
        <p:spPr/>
        <p:txBody>
          <a:bodyPr>
            <a:normAutofit fontScale="92500"/>
          </a:bodyPr>
          <a:lstStyle/>
          <a:p>
            <a:r>
              <a:rPr lang="es-ES" dirty="0"/>
              <a:t>Esta orientación aplicó en forma concreta el mandato ético-político de los derechos humanos al ámbito criminológico poniendo en la cúspide de sus preocupaciones la violencia producida por el sistema penal y su capacidad para producir masacres. </a:t>
            </a:r>
          </a:p>
          <a:p>
            <a:r>
              <a:rPr lang="es-ES" dirty="0"/>
              <a:t>Así, por ejemplo, </a:t>
            </a:r>
            <a:r>
              <a:rPr lang="es-ES" dirty="0" smtClean="0"/>
              <a:t>los </a:t>
            </a:r>
            <a:r>
              <a:rPr lang="es-ES" dirty="0"/>
              <a:t>trabajos de </a:t>
            </a:r>
            <a:r>
              <a:rPr lang="es-ES" dirty="0" smtClean="0"/>
              <a:t>Johan </a:t>
            </a:r>
            <a:r>
              <a:rPr lang="es-ES" dirty="0" err="1" smtClean="0"/>
              <a:t>Galtung</a:t>
            </a:r>
            <a:r>
              <a:rPr lang="es-ES" dirty="0" smtClean="0"/>
              <a:t>, </a:t>
            </a:r>
            <a:r>
              <a:rPr lang="es-ES" dirty="0" err="1" smtClean="0"/>
              <a:t>Baratta</a:t>
            </a:r>
            <a:r>
              <a:rPr lang="es-ES" dirty="0" smtClean="0"/>
              <a:t>, </a:t>
            </a:r>
            <a:r>
              <a:rPr lang="es-ES" dirty="0" err="1" smtClean="0"/>
              <a:t>Bergalli</a:t>
            </a:r>
            <a:r>
              <a:rPr lang="es-ES" dirty="0" smtClean="0"/>
              <a:t>, Lola </a:t>
            </a:r>
            <a:r>
              <a:rPr lang="es-ES" dirty="0" err="1" smtClean="0"/>
              <a:t>Aniyar</a:t>
            </a:r>
            <a:r>
              <a:rPr lang="es-ES" dirty="0" smtClean="0"/>
              <a:t> de Castro, Rosa del Olmo, Bustos Ramírez, </a:t>
            </a:r>
            <a:r>
              <a:rPr lang="es-ES" dirty="0" err="1" smtClean="0"/>
              <a:t>Zaffaroni</a:t>
            </a:r>
            <a:endParaRPr lang="es-ES" dirty="0"/>
          </a:p>
        </p:txBody>
      </p:sp>
    </p:spTree>
    <p:extLst>
      <p:ext uri="{BB962C8B-B14F-4D97-AF65-F5344CB8AC3E}">
        <p14:creationId xmlns:p14="http://schemas.microsoft.com/office/powerpoint/2010/main" val="41371783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
            </a:r>
            <a:br>
              <a:rPr lang="es-ES" dirty="0"/>
            </a:br>
            <a:r>
              <a:rPr lang="es-ES" dirty="0">
                <a:solidFill>
                  <a:srgbClr val="00B0F0"/>
                </a:solidFill>
              </a:rPr>
              <a:t>5.1.	Los estudios sobre crímenes de Estado y Genocidio hoy</a:t>
            </a:r>
            <a:r>
              <a:rPr lang="es-ES" dirty="0"/>
              <a:t/>
            </a:r>
            <a:br>
              <a:rPr lang="es-ES" dirty="0"/>
            </a:br>
            <a:endParaRPr lang="es-ES" dirty="0"/>
          </a:p>
        </p:txBody>
      </p:sp>
      <p:sp>
        <p:nvSpPr>
          <p:cNvPr id="3" name="2 Marcador de contenido"/>
          <p:cNvSpPr>
            <a:spLocks noGrp="1"/>
          </p:cNvSpPr>
          <p:nvPr>
            <p:ph idx="1"/>
          </p:nvPr>
        </p:nvSpPr>
        <p:spPr/>
        <p:txBody>
          <a:bodyPr>
            <a:normAutofit lnSpcReduction="10000"/>
          </a:bodyPr>
          <a:lstStyle/>
          <a:p>
            <a:r>
              <a:rPr lang="es-ES" b="1" i="1" dirty="0" err="1"/>
              <a:t>state</a:t>
            </a:r>
            <a:r>
              <a:rPr lang="es-ES" b="1" i="1" dirty="0"/>
              <a:t> </a:t>
            </a:r>
            <a:r>
              <a:rPr lang="es-ES" b="1" i="1" dirty="0" err="1"/>
              <a:t>crime</a:t>
            </a:r>
            <a:r>
              <a:rPr lang="es-ES" b="1" i="1" dirty="0"/>
              <a:t> </a:t>
            </a:r>
            <a:r>
              <a:rPr lang="es-ES" b="1" i="1" dirty="0" err="1" smtClean="0"/>
              <a:t>studies</a:t>
            </a:r>
            <a:r>
              <a:rPr lang="es-ES" dirty="0" smtClean="0"/>
              <a:t>: </a:t>
            </a:r>
            <a:r>
              <a:rPr lang="es-ES" dirty="0"/>
              <a:t>preocupación por definir con claridad qué debe entenderse por un crimen de Estado, siendo posible identificar tres vertientes </a:t>
            </a:r>
            <a:r>
              <a:rPr lang="es-ES" dirty="0" smtClean="0"/>
              <a:t>distintas:</a:t>
            </a:r>
          </a:p>
          <a:p>
            <a:pPr marL="0" indent="0">
              <a:buNone/>
            </a:pPr>
            <a:r>
              <a:rPr lang="es-ES" dirty="0"/>
              <a:t>1) Una primera que puede ser calificada como de </a:t>
            </a:r>
            <a:r>
              <a:rPr lang="es-ES" dirty="0">
                <a:solidFill>
                  <a:srgbClr val="FF0000"/>
                </a:solidFill>
              </a:rPr>
              <a:t>respuesta o reacción social</a:t>
            </a:r>
            <a:r>
              <a:rPr lang="es-ES" dirty="0"/>
              <a:t> enfatiza en el carácter ilegítimo y la necesidad de una reacción social negativa para descalificar el comportamiento del Estado o de sus agentes.</a:t>
            </a:r>
          </a:p>
        </p:txBody>
      </p:sp>
    </p:spTree>
    <p:extLst>
      <p:ext uri="{BB962C8B-B14F-4D97-AF65-F5344CB8AC3E}">
        <p14:creationId xmlns:p14="http://schemas.microsoft.com/office/powerpoint/2010/main" val="32783135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solidFill>
                  <a:srgbClr val="00B0F0"/>
                </a:solidFill>
              </a:rPr>
              <a:t>5.1.	Los estudios sobre crímenes de Estado y Genocidio hoy</a:t>
            </a:r>
          </a:p>
        </p:txBody>
      </p:sp>
      <p:sp>
        <p:nvSpPr>
          <p:cNvPr id="3" name="2 Marcador de contenido"/>
          <p:cNvSpPr>
            <a:spLocks noGrp="1"/>
          </p:cNvSpPr>
          <p:nvPr>
            <p:ph idx="1"/>
          </p:nvPr>
        </p:nvSpPr>
        <p:spPr/>
        <p:txBody>
          <a:bodyPr>
            <a:normAutofit fontScale="92500" lnSpcReduction="20000"/>
          </a:bodyPr>
          <a:lstStyle/>
          <a:p>
            <a:pPr marL="0" indent="0">
              <a:buNone/>
            </a:pPr>
            <a:r>
              <a:rPr lang="es-ES" dirty="0"/>
              <a:t>2) Otra vertiente es la llamada </a:t>
            </a:r>
            <a:r>
              <a:rPr lang="es-ES" dirty="0">
                <a:solidFill>
                  <a:srgbClr val="FF0000"/>
                </a:solidFill>
              </a:rPr>
              <a:t>legalista</a:t>
            </a:r>
            <a:r>
              <a:rPr lang="es-ES" dirty="0"/>
              <a:t>, que a tono con las propuestas de la </a:t>
            </a:r>
            <a:r>
              <a:rPr lang="es-ES" dirty="0" err="1"/>
              <a:t>supranational</a:t>
            </a:r>
            <a:r>
              <a:rPr lang="es-ES" dirty="0"/>
              <a:t> </a:t>
            </a:r>
            <a:r>
              <a:rPr lang="es-ES" dirty="0" err="1"/>
              <a:t>criminology</a:t>
            </a:r>
            <a:r>
              <a:rPr lang="es-ES" dirty="0"/>
              <a:t>, decide echar mano del derecho internacional público contemporáneo como un recurso para limitar las acciones delictivas que deben ser objeto de estudio</a:t>
            </a:r>
            <a:r>
              <a:rPr lang="es-ES" dirty="0" smtClean="0"/>
              <a:t>.</a:t>
            </a:r>
          </a:p>
          <a:p>
            <a:pPr marL="0" indent="0">
              <a:buNone/>
            </a:pPr>
            <a:r>
              <a:rPr lang="es-ES" dirty="0"/>
              <a:t>3) la corriente de la </a:t>
            </a:r>
            <a:r>
              <a:rPr lang="es-ES" dirty="0">
                <a:solidFill>
                  <a:srgbClr val="FF0000"/>
                </a:solidFill>
              </a:rPr>
              <a:t>acción socialmente dañina o del daño social (social </a:t>
            </a:r>
            <a:r>
              <a:rPr lang="es-ES" dirty="0" err="1">
                <a:solidFill>
                  <a:srgbClr val="FF0000"/>
                </a:solidFill>
              </a:rPr>
              <a:t>harm</a:t>
            </a:r>
            <a:r>
              <a:rPr lang="es-ES" dirty="0">
                <a:solidFill>
                  <a:srgbClr val="FF0000"/>
                </a:solidFill>
              </a:rPr>
              <a:t>)</a:t>
            </a:r>
            <a:r>
              <a:rPr lang="es-ES" dirty="0"/>
              <a:t> hace énfasis en la necesidad de visibilizar la afectación que individuos, grupos o comunidades que se ven afectados  con la actuación delictiva de los agentes del Estado. </a:t>
            </a:r>
          </a:p>
        </p:txBody>
      </p:sp>
    </p:spTree>
    <p:extLst>
      <p:ext uri="{BB962C8B-B14F-4D97-AF65-F5344CB8AC3E}">
        <p14:creationId xmlns:p14="http://schemas.microsoft.com/office/powerpoint/2010/main" val="34291060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solidFill>
                  <a:srgbClr val="0070C0"/>
                </a:solidFill>
              </a:rPr>
              <a:t>2) ¿Es posible pensar en una nueva Criminología (crítica) </a:t>
            </a:r>
            <a:r>
              <a:rPr lang="es-ES" i="1" dirty="0" smtClean="0">
                <a:solidFill>
                  <a:srgbClr val="0070C0"/>
                </a:solidFill>
              </a:rPr>
              <a:t>global</a:t>
            </a:r>
            <a:r>
              <a:rPr lang="es-ES" dirty="0" smtClean="0">
                <a:solidFill>
                  <a:srgbClr val="0070C0"/>
                </a:solidFill>
              </a:rPr>
              <a:t>?</a:t>
            </a:r>
            <a:endParaRPr lang="es-ES" dirty="0">
              <a:solidFill>
                <a:srgbClr val="0070C0"/>
              </a:solidFill>
            </a:endParaRPr>
          </a:p>
        </p:txBody>
      </p:sp>
      <p:sp>
        <p:nvSpPr>
          <p:cNvPr id="3" name="2 Marcador de contenido"/>
          <p:cNvSpPr>
            <a:spLocks noGrp="1"/>
          </p:cNvSpPr>
          <p:nvPr>
            <p:ph idx="1"/>
          </p:nvPr>
        </p:nvSpPr>
        <p:spPr/>
        <p:txBody>
          <a:bodyPr>
            <a:normAutofit fontScale="62500" lnSpcReduction="20000"/>
          </a:bodyPr>
          <a:lstStyle/>
          <a:p>
            <a:r>
              <a:rPr lang="es-ES" dirty="0" smtClean="0"/>
              <a:t>una nueva oportunidad para la discusión epistemológica parece estarse abriendo paso, en tiempos recientes, con la incorporación de nuevas orientaciones criminológicas relacionadas con el estudio de los crímenes de Estado, el genocidio y los daños sociales a gran escala. En nuestro ámbito, dicho impulso se debe, en buena parte, al trabajo de recuperación que Raúl Eugenio </a:t>
            </a:r>
            <a:r>
              <a:rPr lang="es-ES" dirty="0" err="1" smtClean="0"/>
              <a:t>Zaffaroni</a:t>
            </a:r>
            <a:r>
              <a:rPr lang="es-ES" dirty="0" smtClean="0"/>
              <a:t> ha hecho de la obra “Criminología, civilización y nuevo orden mundial” del criminólogo neozelandés Wayne </a:t>
            </a:r>
            <a:r>
              <a:rPr lang="es-ES" dirty="0" err="1" smtClean="0"/>
              <a:t>Morrison</a:t>
            </a:r>
            <a:r>
              <a:rPr lang="es-ES" dirty="0" smtClean="0"/>
              <a:t> ([2006] 2012). </a:t>
            </a:r>
          </a:p>
          <a:p>
            <a:r>
              <a:rPr lang="es-ES" dirty="0" smtClean="0"/>
              <a:t>En este trabajo, </a:t>
            </a:r>
            <a:r>
              <a:rPr lang="es-ES" dirty="0" err="1" smtClean="0"/>
              <a:t>Morrison</a:t>
            </a:r>
            <a:r>
              <a:rPr lang="es-ES" dirty="0" smtClean="0"/>
              <a:t> plantea una serie de preguntas fundamentales: ¿Dónde estuvo la criminología mientras se producían los cientos de crímenes masivos de Estado que ocurrieron desde mediados del siglo XIX hasta nuestros días? ¿Que papel cumplió el discurso de la criminología, como discurso de la modernidad, en las grandes masacres que la historia nos presenta como parte del “proceso civilizador”? ¿Es posible un proyecto de criminología (crítica) global que haga frente a las atrocidades del “espacio civilizado”?</a:t>
            </a:r>
            <a:endParaRPr lang="es-ES" dirty="0"/>
          </a:p>
        </p:txBody>
      </p:sp>
    </p:spTree>
    <p:extLst>
      <p:ext uri="{BB962C8B-B14F-4D97-AF65-F5344CB8AC3E}">
        <p14:creationId xmlns:p14="http://schemas.microsoft.com/office/powerpoint/2010/main" val="32804653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dirty="0" err="1" smtClean="0">
                <a:solidFill>
                  <a:srgbClr val="00B0F0"/>
                </a:solidFill>
              </a:rPr>
              <a:t>Genocidal</a:t>
            </a:r>
            <a:r>
              <a:rPr lang="es-ES" i="1" dirty="0" smtClean="0">
                <a:solidFill>
                  <a:srgbClr val="00B0F0"/>
                </a:solidFill>
              </a:rPr>
              <a:t> </a:t>
            </a:r>
            <a:r>
              <a:rPr lang="es-ES" i="1" dirty="0" err="1">
                <a:solidFill>
                  <a:srgbClr val="00B0F0"/>
                </a:solidFill>
              </a:rPr>
              <a:t>studies</a:t>
            </a:r>
            <a:endParaRPr lang="es-ES" i="1" dirty="0">
              <a:solidFill>
                <a:srgbClr val="00B0F0"/>
              </a:solidFill>
            </a:endParaRPr>
          </a:p>
        </p:txBody>
      </p:sp>
      <p:sp>
        <p:nvSpPr>
          <p:cNvPr id="3" name="2 Marcador de contenido"/>
          <p:cNvSpPr>
            <a:spLocks noGrp="1"/>
          </p:cNvSpPr>
          <p:nvPr>
            <p:ph idx="1"/>
          </p:nvPr>
        </p:nvSpPr>
        <p:spPr/>
        <p:txBody>
          <a:bodyPr/>
          <a:lstStyle/>
          <a:p>
            <a:r>
              <a:rPr lang="es-ES" dirty="0" smtClean="0"/>
              <a:t>Contribuyen a identificar </a:t>
            </a:r>
            <a:r>
              <a:rPr lang="es-ES" dirty="0"/>
              <a:t>los problemas de la definición legal del delito de genocidio; establecer el nexo entre los Estados y las políticas genocidas; conocer el rol de las ideologías en la comisión de actos genocidas; la relectura, en clave criminológica, de las técnicas de neutralización de </a:t>
            </a:r>
            <a:r>
              <a:rPr lang="es-ES" dirty="0" err="1"/>
              <a:t>Sykes</a:t>
            </a:r>
            <a:r>
              <a:rPr lang="es-ES" dirty="0"/>
              <a:t> y </a:t>
            </a:r>
            <a:r>
              <a:rPr lang="es-ES" dirty="0" err="1"/>
              <a:t>Matza</a:t>
            </a:r>
            <a:r>
              <a:rPr lang="es-ES" dirty="0"/>
              <a:t>, entre otros.</a:t>
            </a:r>
          </a:p>
        </p:txBody>
      </p:sp>
    </p:spTree>
    <p:extLst>
      <p:ext uri="{BB962C8B-B14F-4D97-AF65-F5344CB8AC3E}">
        <p14:creationId xmlns:p14="http://schemas.microsoft.com/office/powerpoint/2010/main" val="42271360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dirty="0" smtClean="0">
                <a:solidFill>
                  <a:srgbClr val="00B0F0"/>
                </a:solidFill>
              </a:rPr>
              <a:t>¿Debería </a:t>
            </a:r>
            <a:r>
              <a:rPr lang="es-ES" sz="3600" dirty="0">
                <a:solidFill>
                  <a:srgbClr val="00B0F0"/>
                </a:solidFill>
              </a:rPr>
              <a:t>una nueva </a:t>
            </a:r>
            <a:r>
              <a:rPr lang="es-ES" sz="3600" dirty="0" smtClean="0">
                <a:solidFill>
                  <a:srgbClr val="00B0F0"/>
                </a:solidFill>
              </a:rPr>
              <a:t>Criminología </a:t>
            </a:r>
            <a:r>
              <a:rPr lang="es-ES" sz="3600" dirty="0">
                <a:solidFill>
                  <a:srgbClr val="00B0F0"/>
                </a:solidFill>
              </a:rPr>
              <a:t>circunscribirse únicamente al estudio de </a:t>
            </a:r>
            <a:r>
              <a:rPr lang="es-ES" sz="3600" dirty="0" smtClean="0">
                <a:solidFill>
                  <a:srgbClr val="00B0F0"/>
                </a:solidFill>
              </a:rPr>
              <a:t>crímenes de estado?</a:t>
            </a:r>
            <a:endParaRPr lang="es-ES" sz="3600" dirty="0">
              <a:solidFill>
                <a:srgbClr val="00B0F0"/>
              </a:solidFill>
            </a:endParaRPr>
          </a:p>
        </p:txBody>
      </p:sp>
      <p:sp>
        <p:nvSpPr>
          <p:cNvPr id="3" name="2 Marcador de contenido"/>
          <p:cNvSpPr>
            <a:spLocks noGrp="1"/>
          </p:cNvSpPr>
          <p:nvPr>
            <p:ph idx="1"/>
          </p:nvPr>
        </p:nvSpPr>
        <p:spPr/>
        <p:txBody>
          <a:bodyPr>
            <a:normAutofit fontScale="55000" lnSpcReduction="20000"/>
          </a:bodyPr>
          <a:lstStyle/>
          <a:p>
            <a:pPr marL="0" indent="0">
              <a:buNone/>
            </a:pPr>
            <a:r>
              <a:rPr lang="es-ES" dirty="0" smtClean="0"/>
              <a:t>NO, la perspectiva del </a:t>
            </a:r>
            <a:r>
              <a:rPr lang="es-ES" b="1" dirty="0" smtClean="0"/>
              <a:t>daño </a:t>
            </a:r>
            <a:r>
              <a:rPr lang="es-ES" dirty="0" smtClean="0"/>
              <a:t>social ampliaría a :</a:t>
            </a:r>
            <a:endParaRPr lang="es-ES" sz="3800" dirty="0" smtClean="0"/>
          </a:p>
          <a:p>
            <a:pPr>
              <a:buFontTx/>
              <a:buChar char="-"/>
            </a:pPr>
            <a:r>
              <a:rPr lang="es-ES" sz="3800" dirty="0" smtClean="0"/>
              <a:t>La </a:t>
            </a:r>
            <a:r>
              <a:rPr lang="es-ES" sz="3800" b="1" dirty="0" smtClean="0">
                <a:solidFill>
                  <a:schemeClr val="accent2"/>
                </a:solidFill>
              </a:rPr>
              <a:t>falta </a:t>
            </a:r>
            <a:r>
              <a:rPr lang="es-ES" sz="3800" b="1" dirty="0">
                <a:solidFill>
                  <a:schemeClr val="accent2"/>
                </a:solidFill>
              </a:rPr>
              <a:t>de suministro de medicamentos</a:t>
            </a:r>
            <a:r>
              <a:rPr lang="es-ES" sz="3800" b="1" dirty="0"/>
              <a:t> </a:t>
            </a:r>
            <a:r>
              <a:rPr lang="es-ES" sz="3800" dirty="0"/>
              <a:t>–como tratamientos para el VIH- en zonas de África y Asia donde su ausencia genera miles de muertes innecesarias al año</a:t>
            </a:r>
            <a:r>
              <a:rPr lang="es-ES" sz="3800" dirty="0" smtClean="0"/>
              <a:t>,</a:t>
            </a:r>
          </a:p>
          <a:p>
            <a:pPr>
              <a:buFontTx/>
              <a:buChar char="-"/>
            </a:pPr>
            <a:r>
              <a:rPr lang="es-ES" sz="3800" dirty="0" smtClean="0"/>
              <a:t>la </a:t>
            </a:r>
            <a:r>
              <a:rPr lang="es-ES" sz="3800" b="1" dirty="0">
                <a:solidFill>
                  <a:schemeClr val="accent2"/>
                </a:solidFill>
              </a:rPr>
              <a:t>destrucción de la naturaleza</a:t>
            </a:r>
            <a:r>
              <a:rPr lang="es-ES" sz="3800" dirty="0"/>
              <a:t> como resultado de la extracción del petróleo, de la generación de energía hidroeléctrica o de explotación de recursos minerales; </a:t>
            </a:r>
            <a:endParaRPr lang="es-ES" sz="3800" dirty="0" smtClean="0"/>
          </a:p>
          <a:p>
            <a:pPr>
              <a:buFontTx/>
              <a:buChar char="-"/>
            </a:pPr>
            <a:r>
              <a:rPr lang="es-ES" sz="3800" dirty="0" smtClean="0"/>
              <a:t>o </a:t>
            </a:r>
            <a:r>
              <a:rPr lang="es-ES" sz="3800" dirty="0"/>
              <a:t>la acción de grandes corporaciones como las</a:t>
            </a:r>
            <a:r>
              <a:rPr lang="es-ES" sz="3800" b="1" dirty="0"/>
              <a:t> </a:t>
            </a:r>
            <a:r>
              <a:rPr lang="es-ES" sz="3800" b="1" dirty="0">
                <a:solidFill>
                  <a:schemeClr val="accent2"/>
                </a:solidFill>
              </a:rPr>
              <a:t>empresas de arma</a:t>
            </a:r>
            <a:r>
              <a:rPr lang="es-ES" sz="3800" b="1" dirty="0"/>
              <a:t>s</a:t>
            </a:r>
            <a:r>
              <a:rPr lang="es-ES" sz="3800" dirty="0"/>
              <a:t>, en cuanto aparatos organizados de poder en vez de limitarse a establecimiento de responsabilidades individuales de sus altos directivos. </a:t>
            </a:r>
            <a:endParaRPr lang="es-ES" sz="3800" dirty="0" smtClean="0"/>
          </a:p>
          <a:p>
            <a:pPr>
              <a:buFontTx/>
              <a:buChar char="-"/>
            </a:pPr>
            <a:r>
              <a:rPr lang="es-ES" sz="3800" dirty="0" smtClean="0"/>
              <a:t>Podríamos </a:t>
            </a:r>
            <a:r>
              <a:rPr lang="es-ES" sz="3800" dirty="0"/>
              <a:t>agregar, las </a:t>
            </a:r>
            <a:r>
              <a:rPr lang="es-ES" sz="3800" b="1" dirty="0">
                <a:solidFill>
                  <a:schemeClr val="accent2"/>
                </a:solidFill>
              </a:rPr>
              <a:t>miles de muertes de inmigrantes que se han producido en los bordes marítimos de la Europa fortaleza</a:t>
            </a:r>
            <a:r>
              <a:rPr lang="es-ES" sz="3800" dirty="0"/>
              <a:t>, como consecuencia de la intensificación de las medidas de control para reprimir la inmigración irregular en el contexto de los Estados miembros de la comunidad </a:t>
            </a:r>
            <a:r>
              <a:rPr lang="es-ES" sz="3800" dirty="0" smtClean="0"/>
              <a:t>europea.</a:t>
            </a:r>
            <a:endParaRPr lang="es-ES" sz="3800" dirty="0"/>
          </a:p>
        </p:txBody>
      </p:sp>
    </p:spTree>
    <p:extLst>
      <p:ext uri="{BB962C8B-B14F-4D97-AF65-F5344CB8AC3E}">
        <p14:creationId xmlns:p14="http://schemas.microsoft.com/office/powerpoint/2010/main" val="16857888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200" dirty="0">
                <a:solidFill>
                  <a:srgbClr val="00B0F0"/>
                </a:solidFill>
              </a:rPr>
              <a:t>6.	¿Y entonces, qué hacemos con la criminología?: Recuperando el proyecto político…</a:t>
            </a:r>
          </a:p>
        </p:txBody>
      </p:sp>
      <p:sp>
        <p:nvSpPr>
          <p:cNvPr id="3" name="2 Marcador de contenido"/>
          <p:cNvSpPr>
            <a:spLocks noGrp="1"/>
          </p:cNvSpPr>
          <p:nvPr>
            <p:ph idx="1"/>
          </p:nvPr>
        </p:nvSpPr>
        <p:spPr/>
        <p:txBody>
          <a:bodyPr/>
          <a:lstStyle/>
          <a:p>
            <a:r>
              <a:rPr lang="es-ES" dirty="0"/>
              <a:t>no podemos obviar la intrínseca conexión de la criminología con la globalización, y del sistema penal con la política y la violencia. </a:t>
            </a:r>
            <a:endParaRPr lang="es-ES" dirty="0" smtClean="0"/>
          </a:p>
          <a:p>
            <a:r>
              <a:rPr lang="es-ES" dirty="0" smtClean="0"/>
              <a:t>Si </a:t>
            </a:r>
            <a:r>
              <a:rPr lang="es-ES" dirty="0"/>
              <a:t>la criminología ha servido, sobre todo, para construir y legitimar un proyecto hegemónico, nos queda la </a:t>
            </a:r>
            <a:r>
              <a:rPr lang="es-ES" b="1" i="1" dirty="0">
                <a:solidFill>
                  <a:schemeClr val="accent2"/>
                </a:solidFill>
              </a:rPr>
              <a:t>duda de si debemos o no seguir bajo su paraguas</a:t>
            </a:r>
            <a:r>
              <a:rPr lang="es-ES" dirty="0"/>
              <a:t>.</a:t>
            </a:r>
          </a:p>
        </p:txBody>
      </p:sp>
    </p:spTree>
    <p:extLst>
      <p:ext uri="{BB962C8B-B14F-4D97-AF65-F5344CB8AC3E}">
        <p14:creationId xmlns:p14="http://schemas.microsoft.com/office/powerpoint/2010/main" val="18762586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solidFill>
                  <a:srgbClr val="00B0F0"/>
                </a:solidFill>
              </a:rPr>
              <a:t>¿“A pesar de” o “más allá de” </a:t>
            </a:r>
            <a:br>
              <a:rPr lang="es-ES" dirty="0" smtClean="0">
                <a:solidFill>
                  <a:srgbClr val="00B0F0"/>
                </a:solidFill>
              </a:rPr>
            </a:br>
            <a:r>
              <a:rPr lang="es-ES" dirty="0" smtClean="0">
                <a:solidFill>
                  <a:srgbClr val="00B0F0"/>
                </a:solidFill>
              </a:rPr>
              <a:t>la Criminología?</a:t>
            </a:r>
            <a:endParaRPr lang="es-ES" dirty="0">
              <a:solidFill>
                <a:srgbClr val="00B0F0"/>
              </a:solidFill>
            </a:endParaRPr>
          </a:p>
        </p:txBody>
      </p:sp>
      <p:sp>
        <p:nvSpPr>
          <p:cNvPr id="3" name="2 Marcador de contenido"/>
          <p:cNvSpPr>
            <a:spLocks noGrp="1"/>
          </p:cNvSpPr>
          <p:nvPr>
            <p:ph idx="1"/>
          </p:nvPr>
        </p:nvSpPr>
        <p:spPr/>
        <p:txBody>
          <a:bodyPr>
            <a:normAutofit fontScale="92500" lnSpcReduction="20000"/>
          </a:bodyPr>
          <a:lstStyle/>
          <a:p>
            <a:r>
              <a:rPr lang="es-ES" dirty="0"/>
              <a:t>el modelo alternativo generado por el discurso crítico criminológico parece desde los años 80’s totalmente acorralado por el </a:t>
            </a:r>
            <a:r>
              <a:rPr lang="es-ES" dirty="0" err="1"/>
              <a:t>managerialiasmo</a:t>
            </a:r>
            <a:r>
              <a:rPr lang="es-ES" dirty="0"/>
              <a:t> y la inercia de las prácticas inspiradas en el positivismo, la regeneración del proyecto pasa necesariamente por buscar nuevas herramientas o refrescar y recuperar las viejas. </a:t>
            </a:r>
            <a:endParaRPr lang="es-ES" dirty="0" smtClean="0"/>
          </a:p>
          <a:p>
            <a:r>
              <a:rPr lang="es-ES" dirty="0" smtClean="0"/>
              <a:t>De </a:t>
            </a:r>
            <a:r>
              <a:rPr lang="es-ES" dirty="0"/>
              <a:t>manera sintética, lo que sigue será una postulación de estas ideas, de cómo seguir utilizando la criminología, y cómo continuar, incluso a pesar de </a:t>
            </a:r>
            <a:r>
              <a:rPr lang="es-ES" dirty="0" smtClean="0"/>
              <a:t>ella y más allá de la misma.</a:t>
            </a:r>
            <a:endParaRPr lang="es-ES" dirty="0"/>
          </a:p>
        </p:txBody>
      </p:sp>
    </p:spTree>
    <p:extLst>
      <p:ext uri="{BB962C8B-B14F-4D97-AF65-F5344CB8AC3E}">
        <p14:creationId xmlns:p14="http://schemas.microsoft.com/office/powerpoint/2010/main" val="20024363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a:solidFill>
                  <a:srgbClr val="00B0F0"/>
                </a:solidFill>
              </a:rPr>
              <a:t>6.1.	Rompiendo los límites epistemológicos y ampliando el objeto de estudio</a:t>
            </a:r>
          </a:p>
        </p:txBody>
      </p:sp>
      <p:sp>
        <p:nvSpPr>
          <p:cNvPr id="3" name="2 Marcador de contenido"/>
          <p:cNvSpPr>
            <a:spLocks noGrp="1"/>
          </p:cNvSpPr>
          <p:nvPr>
            <p:ph idx="1"/>
          </p:nvPr>
        </p:nvSpPr>
        <p:spPr/>
        <p:txBody>
          <a:bodyPr>
            <a:normAutofit fontScale="70000" lnSpcReduction="20000"/>
          </a:bodyPr>
          <a:lstStyle/>
          <a:p>
            <a:r>
              <a:rPr lang="es-ES" dirty="0"/>
              <a:t>Crímenes de </a:t>
            </a:r>
            <a:r>
              <a:rPr lang="es-ES" dirty="0" smtClean="0"/>
              <a:t>Estado y corporativos</a:t>
            </a:r>
            <a:r>
              <a:rPr lang="es-ES" dirty="0"/>
              <a:t>, </a:t>
            </a:r>
            <a:endParaRPr lang="es-ES" dirty="0" smtClean="0"/>
          </a:p>
          <a:p>
            <a:r>
              <a:rPr lang="es-ES" dirty="0" smtClean="0"/>
              <a:t>desastres medioambientales y </a:t>
            </a:r>
            <a:r>
              <a:rPr lang="es-ES" dirty="0"/>
              <a:t>movimientos forzosos de </a:t>
            </a:r>
            <a:r>
              <a:rPr lang="es-ES" dirty="0" smtClean="0"/>
              <a:t>personas</a:t>
            </a:r>
          </a:p>
          <a:p>
            <a:r>
              <a:rPr lang="es-ES" dirty="0" smtClean="0"/>
              <a:t>corrupción</a:t>
            </a:r>
            <a:r>
              <a:rPr lang="es-ES" dirty="0"/>
              <a:t>, privatización de las intervenciones armadas, </a:t>
            </a:r>
            <a:endParaRPr lang="es-ES" dirty="0" smtClean="0"/>
          </a:p>
          <a:p>
            <a:r>
              <a:rPr lang="es-ES" dirty="0" smtClean="0"/>
              <a:t>asesinatos </a:t>
            </a:r>
            <a:r>
              <a:rPr lang="es-ES" dirty="0"/>
              <a:t>selectivos por tropas de élite, </a:t>
            </a:r>
            <a:endParaRPr lang="es-ES" dirty="0" smtClean="0"/>
          </a:p>
          <a:p>
            <a:r>
              <a:rPr lang="es-ES" dirty="0" smtClean="0"/>
              <a:t>criminalización </a:t>
            </a:r>
            <a:r>
              <a:rPr lang="es-ES" dirty="0"/>
              <a:t>de pueblos originarios y etnias nativas, de movimientos sociales, </a:t>
            </a:r>
            <a:endParaRPr lang="es-ES" dirty="0" smtClean="0"/>
          </a:p>
          <a:p>
            <a:r>
              <a:rPr lang="es-ES" dirty="0" smtClean="0"/>
              <a:t>muertes </a:t>
            </a:r>
            <a:r>
              <a:rPr lang="es-ES" dirty="0"/>
              <a:t>de miles de niños diariamente por malnutrición, acceso restringido a medicamentos y expansión de enfermedades curables</a:t>
            </a:r>
            <a:r>
              <a:rPr lang="es-ES" dirty="0" smtClean="0"/>
              <a:t>,</a:t>
            </a:r>
          </a:p>
          <a:p>
            <a:r>
              <a:rPr lang="es-ES" dirty="0" smtClean="0"/>
              <a:t> </a:t>
            </a:r>
            <a:r>
              <a:rPr lang="es-ES" dirty="0"/>
              <a:t>pobreza, pauperización, </a:t>
            </a:r>
            <a:endParaRPr lang="es-ES" dirty="0" smtClean="0"/>
          </a:p>
          <a:p>
            <a:r>
              <a:rPr lang="es-ES" dirty="0" smtClean="0"/>
              <a:t>declaraciones </a:t>
            </a:r>
            <a:r>
              <a:rPr lang="es-ES" dirty="0"/>
              <a:t>de responsables políticos que generan pánico económico, suicidios debidos a las medidas de “ajuste”, </a:t>
            </a:r>
            <a:endParaRPr lang="es-ES" dirty="0" smtClean="0"/>
          </a:p>
          <a:p>
            <a:r>
              <a:rPr lang="es-ES" dirty="0" smtClean="0"/>
              <a:t>torturas</a:t>
            </a:r>
            <a:r>
              <a:rPr lang="es-ES" dirty="0"/>
              <a:t>, malos tratos, </a:t>
            </a:r>
            <a:endParaRPr lang="es-ES" dirty="0" smtClean="0"/>
          </a:p>
          <a:p>
            <a:r>
              <a:rPr lang="es-ES" dirty="0" smtClean="0"/>
              <a:t>miles </a:t>
            </a:r>
            <a:r>
              <a:rPr lang="es-ES" dirty="0"/>
              <a:t>de muertos intentado cruzar fronteras…</a:t>
            </a:r>
          </a:p>
        </p:txBody>
      </p:sp>
    </p:spTree>
    <p:extLst>
      <p:ext uri="{BB962C8B-B14F-4D97-AF65-F5344CB8AC3E}">
        <p14:creationId xmlns:p14="http://schemas.microsoft.com/office/powerpoint/2010/main" val="31230903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solidFill>
                  <a:srgbClr val="00B0F0"/>
                </a:solidFill>
              </a:rPr>
              <a:t>6.2.	La perspectiva del daño social: “</a:t>
            </a:r>
            <a:r>
              <a:rPr lang="es-ES" dirty="0" err="1">
                <a:solidFill>
                  <a:srgbClr val="00B0F0"/>
                </a:solidFill>
              </a:rPr>
              <a:t>taking</a:t>
            </a:r>
            <a:r>
              <a:rPr lang="es-ES" dirty="0">
                <a:solidFill>
                  <a:srgbClr val="00B0F0"/>
                </a:solidFill>
              </a:rPr>
              <a:t> </a:t>
            </a:r>
            <a:r>
              <a:rPr lang="es-ES" dirty="0" err="1">
                <a:solidFill>
                  <a:srgbClr val="00B0F0"/>
                </a:solidFill>
              </a:rPr>
              <a:t>harm</a:t>
            </a:r>
            <a:r>
              <a:rPr lang="es-ES" dirty="0">
                <a:solidFill>
                  <a:srgbClr val="00B0F0"/>
                </a:solidFill>
              </a:rPr>
              <a:t> </a:t>
            </a:r>
            <a:r>
              <a:rPr lang="es-ES" dirty="0" err="1">
                <a:solidFill>
                  <a:srgbClr val="00B0F0"/>
                </a:solidFill>
              </a:rPr>
              <a:t>seriously</a:t>
            </a:r>
            <a:r>
              <a:rPr lang="es-ES" dirty="0">
                <a:solidFill>
                  <a:srgbClr val="00B0F0"/>
                </a:solidFill>
              </a:rPr>
              <a:t>” </a:t>
            </a:r>
          </a:p>
        </p:txBody>
      </p:sp>
      <p:sp>
        <p:nvSpPr>
          <p:cNvPr id="3" name="2 Marcador de contenido"/>
          <p:cNvSpPr>
            <a:spLocks noGrp="1"/>
          </p:cNvSpPr>
          <p:nvPr>
            <p:ph idx="1"/>
          </p:nvPr>
        </p:nvSpPr>
        <p:spPr/>
        <p:txBody>
          <a:bodyPr/>
          <a:lstStyle/>
          <a:p>
            <a:r>
              <a:rPr lang="es-ES" dirty="0"/>
              <a:t>Enfrascados en la limitada mirada criminológica, nunca llegaremos a poder evaluar el daño real que producen los actos humanos. No solamente el delito definido legalmente es limitado y simplificador de las relaciones sociales, sino que además, la persecución y el procesamiento sólo de algunos de esos delitos impide ver hasta qué punto otras acciones generan un daño mayor</a:t>
            </a:r>
            <a:r>
              <a:rPr lang="es-ES" dirty="0" smtClean="0"/>
              <a:t>.</a:t>
            </a:r>
          </a:p>
          <a:p>
            <a:pPr marL="0" indent="0">
              <a:buNone/>
            </a:pPr>
            <a:endParaRPr lang="es-ES" dirty="0"/>
          </a:p>
        </p:txBody>
      </p:sp>
    </p:spTree>
    <p:extLst>
      <p:ext uri="{BB962C8B-B14F-4D97-AF65-F5344CB8AC3E}">
        <p14:creationId xmlns:p14="http://schemas.microsoft.com/office/powerpoint/2010/main" val="1012093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solidFill>
                  <a:srgbClr val="00B0F0"/>
                </a:solidFill>
              </a:rPr>
              <a:t>6.2.	La perspectiva del daño social: “</a:t>
            </a:r>
            <a:r>
              <a:rPr lang="es-ES" dirty="0" err="1">
                <a:solidFill>
                  <a:srgbClr val="00B0F0"/>
                </a:solidFill>
              </a:rPr>
              <a:t>taking</a:t>
            </a:r>
            <a:r>
              <a:rPr lang="es-ES" dirty="0">
                <a:solidFill>
                  <a:srgbClr val="00B0F0"/>
                </a:solidFill>
              </a:rPr>
              <a:t> </a:t>
            </a:r>
            <a:r>
              <a:rPr lang="es-ES" dirty="0" err="1">
                <a:solidFill>
                  <a:srgbClr val="00B0F0"/>
                </a:solidFill>
              </a:rPr>
              <a:t>harm</a:t>
            </a:r>
            <a:r>
              <a:rPr lang="es-ES" dirty="0">
                <a:solidFill>
                  <a:srgbClr val="00B0F0"/>
                </a:solidFill>
              </a:rPr>
              <a:t> </a:t>
            </a:r>
            <a:r>
              <a:rPr lang="es-ES" dirty="0" err="1">
                <a:solidFill>
                  <a:srgbClr val="00B0F0"/>
                </a:solidFill>
              </a:rPr>
              <a:t>seriously</a:t>
            </a:r>
            <a:r>
              <a:rPr lang="es-ES" dirty="0">
                <a:solidFill>
                  <a:srgbClr val="00B0F0"/>
                </a:solidFill>
              </a:rPr>
              <a:t>” </a:t>
            </a:r>
          </a:p>
        </p:txBody>
      </p:sp>
      <p:sp>
        <p:nvSpPr>
          <p:cNvPr id="3" name="2 Marcador de contenido"/>
          <p:cNvSpPr>
            <a:spLocks noGrp="1"/>
          </p:cNvSpPr>
          <p:nvPr>
            <p:ph idx="1"/>
          </p:nvPr>
        </p:nvSpPr>
        <p:spPr/>
        <p:txBody>
          <a:bodyPr>
            <a:normAutofit fontScale="77500" lnSpcReduction="20000"/>
          </a:bodyPr>
          <a:lstStyle/>
          <a:p>
            <a:r>
              <a:rPr lang="es-ES" dirty="0"/>
              <a:t> desde los años setentas, los </a:t>
            </a:r>
            <a:r>
              <a:rPr lang="es-ES" dirty="0" err="1"/>
              <a:t>Schwendinger</a:t>
            </a:r>
            <a:r>
              <a:rPr lang="es-ES" dirty="0"/>
              <a:t> ([1975] 1977)  habían sugerido que el punto de vista del criminólogo no debía posarse sobre lo que la ley penal de los Estados-nación definían como </a:t>
            </a:r>
            <a:r>
              <a:rPr lang="es-ES" dirty="0" smtClean="0"/>
              <a:t>delito</a:t>
            </a:r>
          </a:p>
          <a:p>
            <a:r>
              <a:rPr lang="es-ES" dirty="0"/>
              <a:t>El </a:t>
            </a:r>
            <a:r>
              <a:rPr lang="es-ES" b="1" i="1" dirty="0">
                <a:solidFill>
                  <a:schemeClr val="accent2"/>
                </a:solidFill>
              </a:rPr>
              <a:t>social </a:t>
            </a:r>
            <a:r>
              <a:rPr lang="es-ES" b="1" i="1" dirty="0" err="1">
                <a:solidFill>
                  <a:schemeClr val="accent2"/>
                </a:solidFill>
              </a:rPr>
              <a:t>harm</a:t>
            </a:r>
            <a:r>
              <a:rPr lang="es-ES" b="1" i="1" dirty="0">
                <a:solidFill>
                  <a:schemeClr val="accent2"/>
                </a:solidFill>
              </a:rPr>
              <a:t> </a:t>
            </a:r>
            <a:r>
              <a:rPr lang="es-ES" dirty="0"/>
              <a:t>ha sido una idea que han venido defendiendo con fuerza algunos estudiosos en los últimos años, entre ellos </a:t>
            </a:r>
            <a:r>
              <a:rPr lang="es-ES" dirty="0" err="1"/>
              <a:t>Paddy</a:t>
            </a:r>
            <a:r>
              <a:rPr lang="es-ES" dirty="0"/>
              <a:t> </a:t>
            </a:r>
            <a:r>
              <a:rPr lang="es-ES" dirty="0" err="1"/>
              <a:t>Hillyard</a:t>
            </a:r>
            <a:r>
              <a:rPr lang="es-ES" dirty="0"/>
              <a:t>, (</a:t>
            </a:r>
            <a:r>
              <a:rPr lang="es-ES" dirty="0" err="1"/>
              <a:t>Hillyard</a:t>
            </a:r>
            <a:r>
              <a:rPr lang="es-ES" dirty="0"/>
              <a:t>, et al., 2004; </a:t>
            </a:r>
            <a:r>
              <a:rPr lang="es-ES" dirty="0" err="1"/>
              <a:t>Dorling</a:t>
            </a:r>
            <a:r>
              <a:rPr lang="es-ES" dirty="0"/>
              <a:t>, et al., [2005] 2008), desarrollando la idea de la </a:t>
            </a:r>
            <a:r>
              <a:rPr lang="es-ES" b="1" i="1" dirty="0" err="1">
                <a:solidFill>
                  <a:schemeClr val="accent2"/>
                </a:solidFill>
              </a:rPr>
              <a:t>zemiology</a:t>
            </a:r>
            <a:r>
              <a:rPr lang="es-ES" dirty="0"/>
              <a:t> (del griego “</a:t>
            </a:r>
            <a:r>
              <a:rPr lang="es-ES" dirty="0" err="1"/>
              <a:t>zemia</a:t>
            </a:r>
            <a:r>
              <a:rPr lang="es-ES" dirty="0"/>
              <a:t>” que significa “daño”) para darle un impulso definitivo a esa necesidad de transgredir los rígidos márgenes de la teoría criminológica y dejar de hablar de delito y castigo para centrarse en una perspectiva del daño social.</a:t>
            </a:r>
          </a:p>
        </p:txBody>
      </p:sp>
    </p:spTree>
    <p:extLst>
      <p:ext uri="{BB962C8B-B14F-4D97-AF65-F5344CB8AC3E}">
        <p14:creationId xmlns:p14="http://schemas.microsoft.com/office/powerpoint/2010/main" val="29410412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i="1" dirty="0" smtClean="0">
                <a:solidFill>
                  <a:srgbClr val="00B0F0"/>
                </a:solidFill>
              </a:rPr>
              <a:t>SOCIAL HARM</a:t>
            </a:r>
            <a:endParaRPr lang="es-ES" b="1" i="1" dirty="0">
              <a:solidFill>
                <a:srgbClr val="00B0F0"/>
              </a:solidFill>
            </a:endParaRPr>
          </a:p>
        </p:txBody>
      </p:sp>
      <p:sp>
        <p:nvSpPr>
          <p:cNvPr id="3" name="2 Marcador de contenido"/>
          <p:cNvSpPr>
            <a:spLocks noGrp="1"/>
          </p:cNvSpPr>
          <p:nvPr>
            <p:ph idx="1"/>
          </p:nvPr>
        </p:nvSpPr>
        <p:spPr/>
        <p:txBody>
          <a:bodyPr>
            <a:normAutofit fontScale="85000" lnSpcReduction="10000"/>
          </a:bodyPr>
          <a:lstStyle/>
          <a:p>
            <a:r>
              <a:rPr lang="es-ES" dirty="0"/>
              <a:t>Su concepción del daño social es más amplia que la de la C</a:t>
            </a:r>
            <a:r>
              <a:rPr lang="es-ES" dirty="0" smtClean="0"/>
              <a:t>riminología</a:t>
            </a:r>
            <a:r>
              <a:rPr lang="es-ES" dirty="0"/>
              <a:t>: mientras ésta mide el daño producido por los delitos, al mismo tiempo ignora todo el daño producido por las guerras, por la especulación económica, por el decadente sistema laboral de Europa, por los errores médicos, la falta de medios para la subsistencia de personas con deficiencias físicas o psíquicas, o por envenenamiento de los alimentos. </a:t>
            </a:r>
          </a:p>
          <a:p>
            <a:r>
              <a:rPr lang="es-ES" dirty="0"/>
              <a:t>Su apuesta por la perspectiva del daño social no quiere reformar o mejorar la teoría criminológica, sino </a:t>
            </a:r>
            <a:r>
              <a:rPr lang="es-ES" b="1" i="1" dirty="0">
                <a:solidFill>
                  <a:srgbClr val="00B0F0"/>
                </a:solidFill>
              </a:rPr>
              <a:t>moverse más allá de ella</a:t>
            </a:r>
          </a:p>
        </p:txBody>
      </p:sp>
    </p:spTree>
    <p:extLst>
      <p:ext uri="{BB962C8B-B14F-4D97-AF65-F5344CB8AC3E}">
        <p14:creationId xmlns:p14="http://schemas.microsoft.com/office/powerpoint/2010/main" val="31760364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b="1" dirty="0" smtClean="0">
                <a:solidFill>
                  <a:srgbClr val="00B0F0"/>
                </a:solidFill>
              </a:rPr>
              <a:t/>
            </a:r>
            <a:br>
              <a:rPr lang="es-ES" sz="3600" b="1" dirty="0" smtClean="0">
                <a:solidFill>
                  <a:srgbClr val="00B0F0"/>
                </a:solidFill>
              </a:rPr>
            </a:br>
            <a:r>
              <a:rPr lang="es-ES" sz="3600" b="1" dirty="0" smtClean="0">
                <a:solidFill>
                  <a:srgbClr val="00B0F0"/>
                </a:solidFill>
              </a:rPr>
              <a:t>6.3</a:t>
            </a:r>
            <a:r>
              <a:rPr lang="es-ES" sz="3600" b="1" dirty="0">
                <a:solidFill>
                  <a:srgbClr val="00B0F0"/>
                </a:solidFill>
              </a:rPr>
              <a:t>.	 Cómo comprender el extendido daño social contemporáneo: trayendo al Estado de vuelta</a:t>
            </a:r>
            <a:r>
              <a:rPr lang="es-ES" dirty="0"/>
              <a:t/>
            </a:r>
            <a:br>
              <a:rPr lang="es-ES" dirty="0"/>
            </a:br>
            <a:endParaRPr lang="es-ES" dirty="0"/>
          </a:p>
        </p:txBody>
      </p:sp>
      <p:sp>
        <p:nvSpPr>
          <p:cNvPr id="3" name="2 Marcador de contenido"/>
          <p:cNvSpPr>
            <a:spLocks noGrp="1"/>
          </p:cNvSpPr>
          <p:nvPr>
            <p:ph idx="1"/>
          </p:nvPr>
        </p:nvSpPr>
        <p:spPr/>
        <p:txBody>
          <a:bodyPr>
            <a:normAutofit fontScale="92500" lnSpcReduction="20000"/>
          </a:bodyPr>
          <a:lstStyle/>
          <a:p>
            <a:r>
              <a:rPr lang="es-ES" dirty="0"/>
              <a:t>El mito fundacional de la </a:t>
            </a:r>
            <a:r>
              <a:rPr lang="es-ES" dirty="0" smtClean="0"/>
              <a:t>Criminología recae </a:t>
            </a:r>
            <a:r>
              <a:rPr lang="es-ES" dirty="0"/>
              <a:t>también en su metodología. Debemos </a:t>
            </a:r>
            <a:r>
              <a:rPr lang="es-ES" b="1" i="1" dirty="0"/>
              <a:t>huir de la falsedad positivista</a:t>
            </a:r>
            <a:r>
              <a:rPr lang="es-ES" dirty="0"/>
              <a:t>: aquella que prometió la neutralidad científica en el tratamiento del objeto de estudio, rechazando las implicaciones ideológicas o </a:t>
            </a:r>
            <a:r>
              <a:rPr lang="es-ES" dirty="0" smtClean="0"/>
              <a:t>políticas. </a:t>
            </a:r>
          </a:p>
          <a:p>
            <a:r>
              <a:rPr lang="es-ES" dirty="0" smtClean="0"/>
              <a:t>Para </a:t>
            </a:r>
            <a:r>
              <a:rPr lang="es-ES" dirty="0"/>
              <a:t>romper con su modelo epistemológico es necesario poner sobre la mesa el carácter ideológico y político de los análisis científicos y </a:t>
            </a:r>
            <a:r>
              <a:rPr lang="es-ES" b="1" i="1" dirty="0"/>
              <a:t>recuperar al Estado y al poder como objeto de estudio</a:t>
            </a:r>
          </a:p>
        </p:txBody>
      </p:sp>
    </p:spTree>
    <p:extLst>
      <p:ext uri="{BB962C8B-B14F-4D97-AF65-F5344CB8AC3E}">
        <p14:creationId xmlns:p14="http://schemas.microsoft.com/office/powerpoint/2010/main" val="28015292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
            </a:r>
            <a:br>
              <a:rPr lang="es-ES" dirty="0"/>
            </a:br>
            <a:r>
              <a:rPr lang="es-ES" sz="4000" b="1" dirty="0">
                <a:solidFill>
                  <a:srgbClr val="00B0F0"/>
                </a:solidFill>
              </a:rPr>
              <a:t>6.4.	Daño social y </a:t>
            </a:r>
            <a:r>
              <a:rPr lang="es-ES" sz="4000" b="1" i="1" dirty="0" err="1">
                <a:solidFill>
                  <a:srgbClr val="00B0F0"/>
                </a:solidFill>
              </a:rPr>
              <a:t>lex</a:t>
            </a:r>
            <a:r>
              <a:rPr lang="es-ES" sz="4000" b="1" i="1" dirty="0">
                <a:solidFill>
                  <a:srgbClr val="00B0F0"/>
                </a:solidFill>
              </a:rPr>
              <a:t> </a:t>
            </a:r>
            <a:r>
              <a:rPr lang="es-ES" sz="4000" b="1" i="1" dirty="0" err="1">
                <a:solidFill>
                  <a:srgbClr val="00B0F0"/>
                </a:solidFill>
              </a:rPr>
              <a:t>mercatoria</a:t>
            </a:r>
            <a:r>
              <a:rPr lang="es-ES" sz="4000" b="1" dirty="0">
                <a:solidFill>
                  <a:srgbClr val="00B0F0"/>
                </a:solidFill>
              </a:rPr>
              <a:t>. De la “razón de Estado” al golpe de “mercado”</a:t>
            </a:r>
            <a:r>
              <a:rPr lang="es-ES" dirty="0"/>
              <a:t/>
            </a:r>
            <a:br>
              <a:rPr lang="es-ES" dirty="0"/>
            </a:br>
            <a:endParaRPr lang="es-ES" dirty="0"/>
          </a:p>
        </p:txBody>
      </p:sp>
      <p:sp>
        <p:nvSpPr>
          <p:cNvPr id="3" name="2 Marcador de contenido"/>
          <p:cNvSpPr>
            <a:spLocks noGrp="1"/>
          </p:cNvSpPr>
          <p:nvPr>
            <p:ph idx="1"/>
          </p:nvPr>
        </p:nvSpPr>
        <p:spPr/>
        <p:txBody>
          <a:bodyPr>
            <a:normAutofit fontScale="92500" lnSpcReduction="20000"/>
          </a:bodyPr>
          <a:lstStyle/>
          <a:p>
            <a:r>
              <a:rPr lang="es-ES" dirty="0"/>
              <a:t>Si el daño social (social </a:t>
            </a:r>
            <a:r>
              <a:rPr lang="es-ES" dirty="0" err="1"/>
              <a:t>harm</a:t>
            </a:r>
            <a:r>
              <a:rPr lang="es-ES" dirty="0"/>
              <a:t>) se constituye en un elemento a ser seriamente considerado, entonces no sólo deben ser mirados los efectos de los crímenes de Estado, las guerras de agresión, el genocidio y cuanto al respecto se ha dicho ya en este estudio preliminar. </a:t>
            </a:r>
            <a:endParaRPr lang="es-ES" dirty="0" smtClean="0"/>
          </a:p>
          <a:p>
            <a:r>
              <a:rPr lang="es-ES" dirty="0" smtClean="0"/>
              <a:t>En </a:t>
            </a:r>
            <a:r>
              <a:rPr lang="es-ES" dirty="0"/>
              <a:t>la actualidad, como es notoriamente conocido y padecido, sufrimos el recorte y la minimización del Estado, a la par que el ensanchamiento y maximización del mercado, o tal vez mejor, de “los mercados”</a:t>
            </a:r>
          </a:p>
        </p:txBody>
      </p:sp>
    </p:spTree>
    <p:extLst>
      <p:ext uri="{BB962C8B-B14F-4D97-AF65-F5344CB8AC3E}">
        <p14:creationId xmlns:p14="http://schemas.microsoft.com/office/powerpoint/2010/main" val="862097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solidFill>
                  <a:srgbClr val="00B0F0"/>
                </a:solidFill>
              </a:rPr>
              <a:t>REVISIÓN EPISTEMOLÓGICA y JUICIO A LA CRIMINOLOGÍA</a:t>
            </a:r>
            <a:endParaRPr lang="es-ES" dirty="0">
              <a:solidFill>
                <a:srgbClr val="00B0F0"/>
              </a:solidFill>
            </a:endParaRPr>
          </a:p>
        </p:txBody>
      </p:sp>
      <p:sp>
        <p:nvSpPr>
          <p:cNvPr id="3" name="2 Marcador de contenido"/>
          <p:cNvSpPr>
            <a:spLocks noGrp="1"/>
          </p:cNvSpPr>
          <p:nvPr>
            <p:ph idx="1"/>
          </p:nvPr>
        </p:nvSpPr>
        <p:spPr/>
        <p:txBody>
          <a:bodyPr>
            <a:normAutofit fontScale="85000" lnSpcReduction="10000"/>
          </a:bodyPr>
          <a:lstStyle/>
          <a:p>
            <a:r>
              <a:rPr lang="es-ES" dirty="0" smtClean="0"/>
              <a:t>Necesidad de una </a:t>
            </a:r>
            <a:r>
              <a:rPr lang="es-ES" b="1" dirty="0" smtClean="0"/>
              <a:t>revisión </a:t>
            </a:r>
            <a:r>
              <a:rPr lang="es-ES" b="1" dirty="0"/>
              <a:t>de los fundamentos epistemológicos de la criminología</a:t>
            </a:r>
            <a:r>
              <a:rPr lang="es-ES" dirty="0"/>
              <a:t> contemporánea indagando acerca de las razones que la llevaron a edificarse como un saber selectivo y discriminador en la modernidad. </a:t>
            </a:r>
            <a:endParaRPr lang="es-ES" dirty="0" smtClean="0"/>
          </a:p>
          <a:p>
            <a:r>
              <a:rPr lang="es-ES" dirty="0" smtClean="0"/>
              <a:t>A </a:t>
            </a:r>
            <a:r>
              <a:rPr lang="es-ES" dirty="0"/>
              <a:t>continuación, se formula un </a:t>
            </a:r>
            <a:r>
              <a:rPr lang="es-ES" b="1" dirty="0"/>
              <a:t>juicio a la criminología</a:t>
            </a:r>
            <a:r>
              <a:rPr lang="es-ES" dirty="0"/>
              <a:t> por la manera como olvidó, negó o eludió la investigación de múltiples eventos de atrocidades masivas que fueron cometidos a lo largo del siglo XX, presentando ocho posibles explicaciones de esta suerte de “apartheid” criminológico.</a:t>
            </a:r>
          </a:p>
        </p:txBody>
      </p:sp>
    </p:spTree>
    <p:extLst>
      <p:ext uri="{BB962C8B-B14F-4D97-AF65-F5344CB8AC3E}">
        <p14:creationId xmlns:p14="http://schemas.microsoft.com/office/powerpoint/2010/main" val="308872588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i="1" dirty="0" err="1" smtClean="0">
                <a:solidFill>
                  <a:srgbClr val="00B0F0"/>
                </a:solidFill>
              </a:rPr>
              <a:t>Lex</a:t>
            </a:r>
            <a:r>
              <a:rPr lang="es-ES" b="1" i="1" dirty="0" smtClean="0">
                <a:solidFill>
                  <a:srgbClr val="00B0F0"/>
                </a:solidFill>
              </a:rPr>
              <a:t> </a:t>
            </a:r>
            <a:r>
              <a:rPr lang="es-ES" b="1" i="1" dirty="0" err="1" smtClean="0">
                <a:solidFill>
                  <a:srgbClr val="00B0F0"/>
                </a:solidFill>
              </a:rPr>
              <a:t>mercatoria</a:t>
            </a:r>
            <a:r>
              <a:rPr lang="es-ES" b="1" i="1" dirty="0" smtClean="0">
                <a:solidFill>
                  <a:srgbClr val="00B0F0"/>
                </a:solidFill>
              </a:rPr>
              <a:t> y social </a:t>
            </a:r>
            <a:r>
              <a:rPr lang="es-ES" b="1" i="1" dirty="0" err="1" smtClean="0">
                <a:solidFill>
                  <a:srgbClr val="00B0F0"/>
                </a:solidFill>
              </a:rPr>
              <a:t>harm</a:t>
            </a:r>
            <a:endParaRPr lang="es-ES" b="1" i="1" dirty="0">
              <a:solidFill>
                <a:srgbClr val="00B0F0"/>
              </a:solidFill>
            </a:endParaRPr>
          </a:p>
        </p:txBody>
      </p:sp>
      <p:sp>
        <p:nvSpPr>
          <p:cNvPr id="3" name="2 Marcador de contenido"/>
          <p:cNvSpPr>
            <a:spLocks noGrp="1"/>
          </p:cNvSpPr>
          <p:nvPr>
            <p:ph idx="1"/>
          </p:nvPr>
        </p:nvSpPr>
        <p:spPr/>
        <p:txBody>
          <a:bodyPr>
            <a:normAutofit fontScale="70000" lnSpcReduction="20000"/>
          </a:bodyPr>
          <a:lstStyle/>
          <a:p>
            <a:r>
              <a:rPr lang="es-ES" dirty="0" smtClean="0"/>
              <a:t>Esos “mercados</a:t>
            </a:r>
            <a:r>
              <a:rPr lang="es-ES" dirty="0"/>
              <a:t>” no sólo regulan cada vez más la vida cotidiana de los pueblos, sino que </a:t>
            </a:r>
            <a:r>
              <a:rPr lang="es-ES" b="1" i="1" dirty="0"/>
              <a:t>dictan políticas de “recortes” sobre las bases de un Estado que ya ha perdido el calificativo de social</a:t>
            </a:r>
            <a:r>
              <a:rPr lang="es-ES" dirty="0"/>
              <a:t> (al afectar a sus pilares básicos como los derechos a la salud, a la educación o la justicia), y además </a:t>
            </a:r>
            <a:r>
              <a:rPr lang="es-ES" b="1" i="1" dirty="0"/>
              <a:t>cambian Jefes de Estado y Presidentes d</a:t>
            </a:r>
            <a:r>
              <a:rPr lang="es-ES" dirty="0"/>
              <a:t>e Gobiernos al menos en diversos países de Europa del sur.  </a:t>
            </a:r>
          </a:p>
          <a:p>
            <a:r>
              <a:rPr lang="es-ES" dirty="0"/>
              <a:t>Al calor de semejantes </a:t>
            </a:r>
            <a:r>
              <a:rPr lang="es-ES" b="1" i="1" dirty="0"/>
              <a:t>mandatos, que adolecen por entero de cualquier tipo de legitimidad democrática</a:t>
            </a:r>
            <a:r>
              <a:rPr lang="es-ES" dirty="0"/>
              <a:t> o de respaldo en las formas convencionales de las democracias electorales, crecen los índices de desempleo de modo dramático, se reduce el nivel de vida de la gente, aumentan de modo notable los niveles de pobreza y marginación, y se producen las primeras muertes (sea por suicidios o por retardos en la seguridad social), etc. Es decir, se produce daño, muchísimo daño social. </a:t>
            </a:r>
          </a:p>
          <a:p>
            <a:endParaRPr lang="es-ES" dirty="0"/>
          </a:p>
        </p:txBody>
      </p:sp>
    </p:spTree>
    <p:extLst>
      <p:ext uri="{BB962C8B-B14F-4D97-AF65-F5344CB8AC3E}">
        <p14:creationId xmlns:p14="http://schemas.microsoft.com/office/powerpoint/2010/main" val="9695110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i="1" dirty="0" err="1" smtClean="0">
                <a:solidFill>
                  <a:srgbClr val="00B0F0"/>
                </a:solidFill>
              </a:rPr>
              <a:t>Diktat</a:t>
            </a:r>
            <a:r>
              <a:rPr lang="es-ES" b="1" i="1" dirty="0" smtClean="0">
                <a:solidFill>
                  <a:srgbClr val="00B0F0"/>
                </a:solidFill>
              </a:rPr>
              <a:t> </a:t>
            </a:r>
            <a:r>
              <a:rPr lang="es-ES" b="1" dirty="0" smtClean="0">
                <a:solidFill>
                  <a:srgbClr val="00B0F0"/>
                </a:solidFill>
              </a:rPr>
              <a:t>de la Modernidad tardía</a:t>
            </a:r>
            <a:endParaRPr lang="es-ES" b="1" i="1" dirty="0">
              <a:solidFill>
                <a:srgbClr val="00B0F0"/>
              </a:solidFill>
            </a:endParaRPr>
          </a:p>
        </p:txBody>
      </p:sp>
      <p:sp>
        <p:nvSpPr>
          <p:cNvPr id="3" name="2 Marcador de contenido"/>
          <p:cNvSpPr>
            <a:spLocks noGrp="1"/>
          </p:cNvSpPr>
          <p:nvPr>
            <p:ph idx="1"/>
          </p:nvPr>
        </p:nvSpPr>
        <p:spPr/>
        <p:txBody>
          <a:bodyPr>
            <a:normAutofit fontScale="92500" lnSpcReduction="10000"/>
          </a:bodyPr>
          <a:lstStyle/>
          <a:p>
            <a:r>
              <a:rPr lang="es-ES" dirty="0"/>
              <a:t>paulatinamente vamos pasando de la antigua categoría de la “razón de Estado” a la tardo-moderna de la “razón de mercado”. Y en esa situación, ya no parecen necesarios los anteriores “golpes de Estado” cuando hoy pueden producirse “golpes de mercado” que, como se ha dicho, nombran y cambian autoridades políticas, dictan medidas económicas y, por tanto, afectan a la vida concreta y cotidiana de millones de seres humanos.</a:t>
            </a:r>
          </a:p>
        </p:txBody>
      </p:sp>
    </p:spTree>
    <p:extLst>
      <p:ext uri="{BB962C8B-B14F-4D97-AF65-F5344CB8AC3E}">
        <p14:creationId xmlns:p14="http://schemas.microsoft.com/office/powerpoint/2010/main" val="14424083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rgbClr val="00B0F0"/>
                </a:solidFill>
              </a:rPr>
              <a:t>Criminología y preguntas actuales</a:t>
            </a:r>
            <a:endParaRPr lang="es-ES" b="1" dirty="0">
              <a:solidFill>
                <a:srgbClr val="00B0F0"/>
              </a:solidFill>
            </a:endParaRPr>
          </a:p>
        </p:txBody>
      </p:sp>
      <p:sp>
        <p:nvSpPr>
          <p:cNvPr id="3" name="2 Marcador de contenido"/>
          <p:cNvSpPr>
            <a:spLocks noGrp="1"/>
          </p:cNvSpPr>
          <p:nvPr>
            <p:ph idx="1"/>
          </p:nvPr>
        </p:nvSpPr>
        <p:spPr/>
        <p:txBody>
          <a:bodyPr/>
          <a:lstStyle/>
          <a:p>
            <a:r>
              <a:rPr lang="es-ES" dirty="0"/>
              <a:t>¿Tiene la criminología algo que decir sobre esta </a:t>
            </a:r>
            <a:r>
              <a:rPr lang="es-ES" dirty="0" err="1"/>
              <a:t>lex</a:t>
            </a:r>
            <a:r>
              <a:rPr lang="es-ES" dirty="0"/>
              <a:t> </a:t>
            </a:r>
            <a:r>
              <a:rPr lang="es-ES" dirty="0" err="1"/>
              <a:t>mercatoria</a:t>
            </a:r>
            <a:r>
              <a:rPr lang="es-ES" dirty="0"/>
              <a:t> que arroja a la gente a la exclusión, a la calle, a las fronteras, o en ocasiones a la muerte? ¿Quién debe hace cargo de estos daños sociales? ¿Puede haber incluso alguna responsabilidad legal, penal, contra unas políticas que provocan semejantes efectos? En síntesis, ¿de qué disciplina estamos hablando?</a:t>
            </a:r>
          </a:p>
        </p:txBody>
      </p:sp>
    </p:spTree>
    <p:extLst>
      <p:ext uri="{BB962C8B-B14F-4D97-AF65-F5344CB8AC3E}">
        <p14:creationId xmlns:p14="http://schemas.microsoft.com/office/powerpoint/2010/main" val="55437717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solidFill>
                  <a:srgbClr val="00B0F0"/>
                </a:solidFill>
              </a:rPr>
              <a:t>6.5.	El estudio de la </a:t>
            </a:r>
            <a:r>
              <a:rPr lang="es-ES" b="1" dirty="0" smtClean="0">
                <a:solidFill>
                  <a:srgbClr val="00B0F0"/>
                </a:solidFill>
              </a:rPr>
              <a:t>violencia pero … ¿de cuál hablamos?</a:t>
            </a:r>
            <a:endParaRPr lang="es-ES" b="1" dirty="0">
              <a:solidFill>
                <a:srgbClr val="00B0F0"/>
              </a:solidFill>
            </a:endParaRPr>
          </a:p>
        </p:txBody>
      </p:sp>
      <p:sp>
        <p:nvSpPr>
          <p:cNvPr id="3" name="2 Marcador de contenido"/>
          <p:cNvSpPr>
            <a:spLocks noGrp="1"/>
          </p:cNvSpPr>
          <p:nvPr>
            <p:ph idx="1"/>
          </p:nvPr>
        </p:nvSpPr>
        <p:spPr/>
        <p:txBody>
          <a:bodyPr>
            <a:normAutofit fontScale="62500" lnSpcReduction="20000"/>
          </a:bodyPr>
          <a:lstStyle/>
          <a:p>
            <a:r>
              <a:rPr lang="es-ES" dirty="0" smtClean="0"/>
              <a:t>Necesaria recuperación del concepto de VIOLENCIA ESTRUCTURAL de J. </a:t>
            </a:r>
            <a:r>
              <a:rPr lang="es-ES" dirty="0" err="1" smtClean="0"/>
              <a:t>Galtung</a:t>
            </a:r>
            <a:endParaRPr lang="es-ES" dirty="0" smtClean="0"/>
          </a:p>
          <a:p>
            <a:r>
              <a:rPr lang="es-ES" dirty="0" smtClean="0"/>
              <a:t>Falacia del proyecto liberador ilustrado y positivista (Walter </a:t>
            </a:r>
            <a:r>
              <a:rPr lang="es-ES" dirty="0" err="1" smtClean="0"/>
              <a:t>Benjamin</a:t>
            </a:r>
            <a:r>
              <a:rPr lang="es-ES" dirty="0" smtClean="0"/>
              <a:t>)</a:t>
            </a:r>
          </a:p>
          <a:p>
            <a:r>
              <a:rPr lang="es-ES" dirty="0"/>
              <a:t>Estudiar el colonialismo, el papel que jugó la criminología y la manera </a:t>
            </a:r>
            <a:r>
              <a:rPr lang="es-ES" dirty="0" smtClean="0"/>
              <a:t>como </a:t>
            </a:r>
            <a:r>
              <a:rPr lang="es-ES" dirty="0"/>
              <a:t>los Estados promovieron políticas de pillaje y genocidios, </a:t>
            </a:r>
            <a:r>
              <a:rPr lang="es-ES" dirty="0" smtClean="0"/>
              <a:t>exige considerar que ello </a:t>
            </a:r>
            <a:r>
              <a:rPr lang="es-ES" dirty="0"/>
              <a:t>implicaba para los agresores proveerse de bienes, materiales, personas, puertos, rutas comerciales, etc. Pasó a lo largo del siglo XIX. Se agravó durante el siglo XX. No parece que la tendencia esté cambiando en el siglo XXI. Poner la atención en la violencia masiva del Estado, de grupos armados </a:t>
            </a:r>
            <a:r>
              <a:rPr lang="es-ES" dirty="0" smtClean="0"/>
              <a:t>ilegales </a:t>
            </a:r>
            <a:r>
              <a:rPr lang="es-ES" dirty="0"/>
              <a:t>y de los mercados </a:t>
            </a:r>
            <a:r>
              <a:rPr lang="es-ES" dirty="0" smtClean="0"/>
              <a:t>es </a:t>
            </a:r>
            <a:r>
              <a:rPr lang="es-ES" dirty="0"/>
              <a:t>una apuesta básica en la transformación epistemológica.</a:t>
            </a:r>
          </a:p>
          <a:p>
            <a:r>
              <a:rPr lang="es-ES" dirty="0"/>
              <a:t>El Estado, además de la violencia directa e institucional que ejerce, de manera legítima o ilegítima, o legal o ilegal, produce otros “daños de la represión” (</a:t>
            </a:r>
            <a:r>
              <a:rPr lang="es-ES" dirty="0" err="1"/>
              <a:t>harms</a:t>
            </a:r>
            <a:r>
              <a:rPr lang="es-ES" dirty="0"/>
              <a:t> of </a:t>
            </a:r>
            <a:r>
              <a:rPr lang="es-ES" dirty="0" err="1"/>
              <a:t>repression</a:t>
            </a:r>
            <a:r>
              <a:rPr lang="es-ES" dirty="0"/>
              <a:t>)</a:t>
            </a:r>
          </a:p>
        </p:txBody>
      </p:sp>
    </p:spTree>
    <p:extLst>
      <p:ext uri="{BB962C8B-B14F-4D97-AF65-F5344CB8AC3E}">
        <p14:creationId xmlns:p14="http://schemas.microsoft.com/office/powerpoint/2010/main" val="195781694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solidFill>
                  <a:srgbClr val="00B0F0"/>
                </a:solidFill>
              </a:rPr>
              <a:t>Criminología y producción de muerte</a:t>
            </a:r>
            <a:endParaRPr lang="es-ES" b="1" dirty="0">
              <a:solidFill>
                <a:srgbClr val="00B0F0"/>
              </a:solidFill>
            </a:endParaRPr>
          </a:p>
        </p:txBody>
      </p:sp>
      <p:sp>
        <p:nvSpPr>
          <p:cNvPr id="3" name="2 Marcador de contenido"/>
          <p:cNvSpPr>
            <a:spLocks noGrp="1"/>
          </p:cNvSpPr>
          <p:nvPr>
            <p:ph idx="1"/>
          </p:nvPr>
        </p:nvSpPr>
        <p:spPr/>
        <p:txBody>
          <a:bodyPr>
            <a:normAutofit fontScale="92500"/>
          </a:bodyPr>
          <a:lstStyle/>
          <a:p>
            <a:r>
              <a:rPr lang="es-ES" dirty="0"/>
              <a:t>los resultados del </a:t>
            </a:r>
            <a:r>
              <a:rPr lang="es-ES" dirty="0" err="1"/>
              <a:t>excepcionalismo</a:t>
            </a:r>
            <a:r>
              <a:rPr lang="es-ES" dirty="0"/>
              <a:t> (la “normalidad” para los más desfavorecidos, diría </a:t>
            </a:r>
            <a:r>
              <a:rPr lang="es-ES" dirty="0" err="1"/>
              <a:t>Benjamin</a:t>
            </a:r>
            <a:r>
              <a:rPr lang="es-ES" dirty="0"/>
              <a:t>), los cadáveres dejados por el camino, no pueden ser más el precio que se debe pagar por el progreso. </a:t>
            </a:r>
            <a:endParaRPr lang="es-ES" dirty="0" smtClean="0"/>
          </a:p>
          <a:p>
            <a:r>
              <a:rPr lang="es-ES" dirty="0" smtClean="0"/>
              <a:t>La </a:t>
            </a:r>
            <a:r>
              <a:rPr lang="es-ES" dirty="0"/>
              <a:t>denuncia permanente a la que debe contribuir una criminología o justicia global, debe ayudar a realizar esa interrupción de la cadena de violencias que se legitiman con el tiempo. </a:t>
            </a:r>
          </a:p>
        </p:txBody>
      </p:sp>
    </p:spTree>
    <p:extLst>
      <p:ext uri="{BB962C8B-B14F-4D97-AF65-F5344CB8AC3E}">
        <p14:creationId xmlns:p14="http://schemas.microsoft.com/office/powerpoint/2010/main" val="33809824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b="1" dirty="0">
                <a:solidFill>
                  <a:srgbClr val="00B0F0"/>
                </a:solidFill>
              </a:rPr>
              <a:t>6.6.	La MEMORIA: categoría epistemológica para el abordaje de la historia y las ciencias penales</a:t>
            </a:r>
          </a:p>
        </p:txBody>
      </p:sp>
      <p:sp>
        <p:nvSpPr>
          <p:cNvPr id="3" name="2 Marcador de contenido"/>
          <p:cNvSpPr>
            <a:spLocks noGrp="1"/>
          </p:cNvSpPr>
          <p:nvPr>
            <p:ph idx="1"/>
          </p:nvPr>
        </p:nvSpPr>
        <p:spPr/>
        <p:txBody>
          <a:bodyPr>
            <a:normAutofit fontScale="85000" lnSpcReduction="20000"/>
          </a:bodyPr>
          <a:lstStyle/>
          <a:p>
            <a:r>
              <a:rPr lang="es-ES" dirty="0"/>
              <a:t>Entender el pasado debe servir no sólo para recordar y conmemorar. </a:t>
            </a:r>
            <a:r>
              <a:rPr lang="es-ES" dirty="0" smtClean="0"/>
              <a:t>Como explica Reyes </a:t>
            </a:r>
            <a:r>
              <a:rPr lang="es-ES" dirty="0"/>
              <a:t>Mate (2003), debe ser instaurada una </a:t>
            </a:r>
            <a:r>
              <a:rPr lang="es-ES" b="1" i="1" dirty="0"/>
              <a:t>razón </a:t>
            </a:r>
            <a:r>
              <a:rPr lang="es-ES" b="1" i="1" dirty="0" err="1"/>
              <a:t>anamnética</a:t>
            </a:r>
            <a:r>
              <a:rPr lang="es-ES" dirty="0"/>
              <a:t>, una política de la rememoración que recupere el pasado </a:t>
            </a:r>
            <a:r>
              <a:rPr lang="es-ES" dirty="0" smtClean="0"/>
              <a:t>(el de </a:t>
            </a:r>
            <a:r>
              <a:rPr lang="es-ES" dirty="0"/>
              <a:t>los vencidos, de los olvidados) mirando al </a:t>
            </a:r>
            <a:r>
              <a:rPr lang="es-ES" dirty="0" smtClean="0"/>
              <a:t>futuro.</a:t>
            </a:r>
          </a:p>
          <a:p>
            <a:r>
              <a:rPr lang="es-ES" dirty="0"/>
              <a:t>La memoria, no sólo de la Shoah como imperativo categórico, sino de muchas masacres y genocidios sucedidos también fuera de las fronteras del mundo civilizado, debe servirnos de herramienta para entender el verdadero problema de la violencia y cuestionar hasta el final el papel jugado por los </a:t>
            </a:r>
            <a:r>
              <a:rPr lang="es-ES" dirty="0" smtClean="0"/>
              <a:t>Estados y </a:t>
            </a:r>
            <a:r>
              <a:rPr lang="es-ES" dirty="0"/>
              <a:t>sus políticas </a:t>
            </a:r>
            <a:r>
              <a:rPr lang="es-ES" dirty="0" smtClean="0"/>
              <a:t>y empresas punitivas.</a:t>
            </a:r>
            <a:endParaRPr lang="es-ES" dirty="0"/>
          </a:p>
        </p:txBody>
      </p:sp>
    </p:spTree>
    <p:extLst>
      <p:ext uri="{BB962C8B-B14F-4D97-AF65-F5344CB8AC3E}">
        <p14:creationId xmlns:p14="http://schemas.microsoft.com/office/powerpoint/2010/main" val="13995289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b="1" dirty="0">
                <a:solidFill>
                  <a:srgbClr val="00B0F0"/>
                </a:solidFill>
              </a:rPr>
              <a:t>6.7.	¿Y qué hacemos con la criminología?</a:t>
            </a:r>
          </a:p>
        </p:txBody>
      </p:sp>
      <p:sp>
        <p:nvSpPr>
          <p:cNvPr id="3" name="2 Marcador de contenido"/>
          <p:cNvSpPr>
            <a:spLocks noGrp="1"/>
          </p:cNvSpPr>
          <p:nvPr>
            <p:ph idx="1"/>
          </p:nvPr>
        </p:nvSpPr>
        <p:spPr/>
        <p:txBody>
          <a:bodyPr>
            <a:normAutofit fontScale="85000" lnSpcReduction="20000"/>
          </a:bodyPr>
          <a:lstStyle/>
          <a:p>
            <a:r>
              <a:rPr lang="es-ES" dirty="0"/>
              <a:t>La </a:t>
            </a:r>
            <a:r>
              <a:rPr lang="es-ES" dirty="0" smtClean="0"/>
              <a:t>Criminología</a:t>
            </a:r>
            <a:r>
              <a:rPr lang="es-ES" dirty="0"/>
              <a:t>, por más extraviada que esté, no parece dispuesta a desaparecer. Es más, sus programas de estudio crecen por el mundo entero. Por ello, si quiere de una vez por todas, </a:t>
            </a:r>
            <a:r>
              <a:rPr lang="es-ES" b="1" i="1" dirty="0">
                <a:solidFill>
                  <a:srgbClr val="00B0F0"/>
                </a:solidFill>
              </a:rPr>
              <a:t>tomarse en serio el delito</a:t>
            </a:r>
            <a:r>
              <a:rPr lang="es-ES" dirty="0"/>
              <a:t>, deberá acudir al empleo de las herramientas arriba expuestas y a abrir definitivamente su objeto de estudio. </a:t>
            </a:r>
            <a:endParaRPr lang="es-ES" dirty="0" smtClean="0"/>
          </a:p>
          <a:p>
            <a:r>
              <a:rPr lang="es-ES" dirty="0" smtClean="0"/>
              <a:t>Aquel </a:t>
            </a:r>
            <a:r>
              <a:rPr lang="es-ES" b="1" i="1" dirty="0" err="1">
                <a:solidFill>
                  <a:srgbClr val="00B0F0"/>
                </a:solidFill>
              </a:rPr>
              <a:t>taking</a:t>
            </a:r>
            <a:r>
              <a:rPr lang="es-ES" b="1" i="1" dirty="0">
                <a:solidFill>
                  <a:srgbClr val="00B0F0"/>
                </a:solidFill>
              </a:rPr>
              <a:t> </a:t>
            </a:r>
            <a:r>
              <a:rPr lang="es-ES" b="1" i="1" dirty="0" err="1">
                <a:solidFill>
                  <a:srgbClr val="00B0F0"/>
                </a:solidFill>
              </a:rPr>
              <a:t>crime</a:t>
            </a:r>
            <a:r>
              <a:rPr lang="es-ES" b="1" i="1" dirty="0">
                <a:solidFill>
                  <a:srgbClr val="00B0F0"/>
                </a:solidFill>
              </a:rPr>
              <a:t> </a:t>
            </a:r>
            <a:r>
              <a:rPr lang="es-ES" b="1" i="1" dirty="0" err="1">
                <a:solidFill>
                  <a:srgbClr val="00B0F0"/>
                </a:solidFill>
              </a:rPr>
              <a:t>seriously</a:t>
            </a:r>
            <a:r>
              <a:rPr lang="es-ES" b="1" i="1" dirty="0"/>
              <a:t> </a:t>
            </a:r>
            <a:r>
              <a:rPr lang="es-ES" dirty="0"/>
              <a:t>deberá poner su mirada en los genocidas más que en los </a:t>
            </a:r>
            <a:r>
              <a:rPr lang="es-ES" dirty="0" smtClean="0"/>
              <a:t>ladrones y no olvidar el </a:t>
            </a:r>
            <a:r>
              <a:rPr lang="es-ES" b="1" i="1" dirty="0" err="1" smtClean="0">
                <a:solidFill>
                  <a:srgbClr val="00B0F0"/>
                </a:solidFill>
              </a:rPr>
              <a:t>taking</a:t>
            </a:r>
            <a:r>
              <a:rPr lang="es-ES" b="1" i="1" dirty="0" smtClean="0">
                <a:solidFill>
                  <a:srgbClr val="00B0F0"/>
                </a:solidFill>
              </a:rPr>
              <a:t> </a:t>
            </a:r>
            <a:r>
              <a:rPr lang="es-ES" b="1" i="1" dirty="0" err="1" smtClean="0">
                <a:solidFill>
                  <a:srgbClr val="00B0F0"/>
                </a:solidFill>
              </a:rPr>
              <a:t>harm</a:t>
            </a:r>
            <a:r>
              <a:rPr lang="es-ES" b="1" i="1" dirty="0" smtClean="0">
                <a:solidFill>
                  <a:srgbClr val="00B0F0"/>
                </a:solidFill>
              </a:rPr>
              <a:t> </a:t>
            </a:r>
            <a:r>
              <a:rPr lang="es-ES" b="1" i="1" dirty="0" err="1" smtClean="0">
                <a:solidFill>
                  <a:srgbClr val="00B0F0"/>
                </a:solidFill>
              </a:rPr>
              <a:t>seriously</a:t>
            </a:r>
            <a:r>
              <a:rPr lang="es-ES" b="1" i="1" dirty="0" smtClean="0">
                <a:solidFill>
                  <a:srgbClr val="00B0F0"/>
                </a:solidFill>
              </a:rPr>
              <a:t>.</a:t>
            </a:r>
            <a:r>
              <a:rPr lang="es-ES" dirty="0" smtClean="0"/>
              <a:t> </a:t>
            </a:r>
            <a:r>
              <a:rPr lang="es-ES" dirty="0"/>
              <a:t>El acorralamiento que sufre la criminología por los analistas actuariales y del riesgo debe servir para renovar el discurso crítico.</a:t>
            </a:r>
          </a:p>
        </p:txBody>
      </p:sp>
    </p:spTree>
    <p:extLst>
      <p:ext uri="{BB962C8B-B14F-4D97-AF65-F5344CB8AC3E}">
        <p14:creationId xmlns:p14="http://schemas.microsoft.com/office/powerpoint/2010/main" val="214425135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solidFill>
                  <a:srgbClr val="00B0F0"/>
                </a:solidFill>
              </a:rPr>
              <a:t>Por una Criminología “del alto el fuego” y “</a:t>
            </a:r>
            <a:r>
              <a:rPr lang="es-ES" b="1" i="1" dirty="0" smtClean="0">
                <a:solidFill>
                  <a:srgbClr val="00B0F0"/>
                </a:solidFill>
              </a:rPr>
              <a:t>cautelar”</a:t>
            </a:r>
            <a:endParaRPr lang="es-ES" b="1" i="1" dirty="0">
              <a:solidFill>
                <a:srgbClr val="00B0F0"/>
              </a:solidFill>
            </a:endParaRPr>
          </a:p>
        </p:txBody>
      </p:sp>
      <p:sp>
        <p:nvSpPr>
          <p:cNvPr id="3" name="2 Marcador de contenido"/>
          <p:cNvSpPr>
            <a:spLocks noGrp="1"/>
          </p:cNvSpPr>
          <p:nvPr>
            <p:ph idx="1"/>
          </p:nvPr>
        </p:nvSpPr>
        <p:spPr/>
        <p:txBody>
          <a:bodyPr>
            <a:normAutofit fontScale="77500" lnSpcReduction="20000"/>
          </a:bodyPr>
          <a:lstStyle/>
          <a:p>
            <a:r>
              <a:rPr lang="es-ES" dirty="0"/>
              <a:t>Dentro de la criminología también se deben procurar cambios para regenerar el discurso crítico y poderlo adaptar, de alguna manera, a los temas que estamos tratando. Es posible recuperar un sinnúmero de propuestas como la de </a:t>
            </a:r>
            <a:r>
              <a:rPr lang="es-ES" b="1" dirty="0" err="1"/>
              <a:t>Ruggiero</a:t>
            </a:r>
            <a:r>
              <a:rPr lang="es-ES" b="1" dirty="0"/>
              <a:t> </a:t>
            </a:r>
            <a:r>
              <a:rPr lang="es-ES" dirty="0"/>
              <a:t>(2007a; 2007b; [2006] 2009) que invita a dejar de hablar de crímenes de guerra y a comprender la guerra como un crimen, la de Cohen que reformula las clásicas técnicas de neutralización de las subculturas criminales (Cohen, [2001] 2005) para ayudar a entender cómo se producen y por qué se legitiman las violaciones de los derechos humanos por parte de los Estados; o finalmente la de </a:t>
            </a:r>
            <a:r>
              <a:rPr lang="es-ES" dirty="0" err="1"/>
              <a:t>Zaffaroni</a:t>
            </a:r>
            <a:r>
              <a:rPr lang="es-ES" dirty="0"/>
              <a:t> que apuesta por una criminología cautelar para controlar la tendencia innata de expansión del sistema penal (</a:t>
            </a:r>
            <a:r>
              <a:rPr lang="es-ES" dirty="0" err="1"/>
              <a:t>Zaffaroni</a:t>
            </a:r>
            <a:r>
              <a:rPr lang="es-ES" dirty="0"/>
              <a:t>, 2011)</a:t>
            </a:r>
          </a:p>
        </p:txBody>
      </p:sp>
    </p:spTree>
    <p:extLst>
      <p:ext uri="{BB962C8B-B14F-4D97-AF65-F5344CB8AC3E}">
        <p14:creationId xmlns:p14="http://schemas.microsoft.com/office/powerpoint/2010/main" val="321993064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solidFill>
                  <a:srgbClr val="00B0F0"/>
                </a:solidFill>
              </a:rPr>
              <a:t>6.8.	La acción política: por una cultura de la resistencia</a:t>
            </a:r>
          </a:p>
        </p:txBody>
      </p:sp>
      <p:sp>
        <p:nvSpPr>
          <p:cNvPr id="3" name="2 Marcador de contenido"/>
          <p:cNvSpPr>
            <a:spLocks noGrp="1"/>
          </p:cNvSpPr>
          <p:nvPr>
            <p:ph idx="1"/>
          </p:nvPr>
        </p:nvSpPr>
        <p:spPr/>
        <p:txBody>
          <a:bodyPr>
            <a:normAutofit fontScale="85000" lnSpcReduction="20000"/>
          </a:bodyPr>
          <a:lstStyle/>
          <a:p>
            <a:r>
              <a:rPr lang="es-ES" dirty="0"/>
              <a:t>Este juicio a la criminología, debe poner de manifiesto cómo y por qué se han producido ciertos discursos y explicitar todo lo que esta disciplina ha ignorado, sin dejar, por otro lado, de denunciar los abusos de poder  y las violaciones de los derechos humanos que son cometidas en el funcionamiento ordinario de los sistemas </a:t>
            </a:r>
            <a:r>
              <a:rPr lang="es-ES" dirty="0" smtClean="0"/>
              <a:t>penales</a:t>
            </a:r>
          </a:p>
          <a:p>
            <a:r>
              <a:rPr lang="es-ES" dirty="0"/>
              <a:t>Denunciar y esclarecer cómo funciona el poder, las formas que toma la violencia es una tarea que debe continuar siendo esencial, dentro y fuera de la criminología. Traer de vuelta al Estado es importante. Poner a “los mercados” en el centro de mira es primordial.</a:t>
            </a:r>
          </a:p>
        </p:txBody>
      </p:sp>
    </p:spTree>
    <p:extLst>
      <p:ext uri="{BB962C8B-B14F-4D97-AF65-F5344CB8AC3E}">
        <p14:creationId xmlns:p14="http://schemas.microsoft.com/office/powerpoint/2010/main" val="91362394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solidFill>
                  <a:srgbClr val="00B0F0"/>
                </a:solidFill>
              </a:rPr>
              <a:t>7.	Más que una conclusión: un debate abierto y muchas miradas</a:t>
            </a:r>
          </a:p>
        </p:txBody>
      </p:sp>
      <p:sp>
        <p:nvSpPr>
          <p:cNvPr id="3" name="2 Marcador de contenido"/>
          <p:cNvSpPr>
            <a:spLocks noGrp="1"/>
          </p:cNvSpPr>
          <p:nvPr>
            <p:ph idx="1"/>
          </p:nvPr>
        </p:nvSpPr>
        <p:spPr/>
        <p:txBody>
          <a:bodyPr/>
          <a:lstStyle/>
          <a:p>
            <a:r>
              <a:rPr lang="es-ES" dirty="0"/>
              <a:t>es posible advertir la necesidad de avanzar más allá de los debates definicionales o de creación de nuevos adjetivos calificativos para esa nueva tarea política de la criminología o de la sociología jurídico penal  latinoamericana (ya sean estos supranacionales, globales, o críticos de nuevo cuño). Ir más allá de la criminología implica dos tareas urgentes.</a:t>
            </a:r>
          </a:p>
        </p:txBody>
      </p:sp>
    </p:spTree>
    <p:extLst>
      <p:ext uri="{BB962C8B-B14F-4D97-AF65-F5344CB8AC3E}">
        <p14:creationId xmlns:p14="http://schemas.microsoft.com/office/powerpoint/2010/main" val="1268859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solidFill>
                  <a:srgbClr val="00B0F0"/>
                </a:solidFill>
              </a:rPr>
              <a:t>El </a:t>
            </a:r>
            <a:r>
              <a:rPr lang="es-ES" dirty="0">
                <a:solidFill>
                  <a:srgbClr val="00B0F0"/>
                </a:solidFill>
              </a:rPr>
              <a:t>difuso objeto de estudio de la criminología</a:t>
            </a:r>
          </a:p>
        </p:txBody>
      </p:sp>
      <p:sp>
        <p:nvSpPr>
          <p:cNvPr id="3" name="2 Marcador de contenido"/>
          <p:cNvSpPr>
            <a:spLocks noGrp="1"/>
          </p:cNvSpPr>
          <p:nvPr>
            <p:ph idx="1"/>
          </p:nvPr>
        </p:nvSpPr>
        <p:spPr/>
        <p:txBody>
          <a:bodyPr>
            <a:normAutofit fontScale="70000" lnSpcReduction="20000"/>
          </a:bodyPr>
          <a:lstStyle/>
          <a:p>
            <a:r>
              <a:rPr lang="es-ES" dirty="0" smtClean="0"/>
              <a:t>Origen </a:t>
            </a:r>
            <a:r>
              <a:rPr lang="es-ES" dirty="0"/>
              <a:t>formal en el gabinete del doctor </a:t>
            </a:r>
            <a:r>
              <a:rPr lang="es-ES" b="1" dirty="0"/>
              <a:t>Lombroso </a:t>
            </a:r>
            <a:endParaRPr lang="es-ES" b="1" dirty="0" smtClean="0"/>
          </a:p>
          <a:p>
            <a:r>
              <a:rPr lang="es-ES" dirty="0" smtClean="0"/>
              <a:t>Perspectiva de los </a:t>
            </a:r>
            <a:r>
              <a:rPr lang="es-ES" b="1" dirty="0"/>
              <a:t>“estadísticos morales” </a:t>
            </a:r>
            <a:r>
              <a:rPr lang="es-ES" b="1" dirty="0" smtClean="0"/>
              <a:t> </a:t>
            </a:r>
            <a:endParaRPr lang="es-ES" b="1" dirty="0"/>
          </a:p>
          <a:p>
            <a:r>
              <a:rPr lang="es-ES" dirty="0"/>
              <a:t> </a:t>
            </a:r>
            <a:r>
              <a:rPr lang="es-ES" dirty="0" smtClean="0"/>
              <a:t>Criminología de los </a:t>
            </a:r>
            <a:r>
              <a:rPr lang="es-ES" dirty="0"/>
              <a:t>EE.UU. y </a:t>
            </a:r>
            <a:r>
              <a:rPr lang="es-ES" dirty="0" smtClean="0"/>
              <a:t>surgimiento </a:t>
            </a:r>
            <a:r>
              <a:rPr lang="es-ES" dirty="0"/>
              <a:t>de las </a:t>
            </a:r>
            <a:r>
              <a:rPr lang="es-ES" b="1" dirty="0"/>
              <a:t>orientaciones sociológicas</a:t>
            </a:r>
            <a:r>
              <a:rPr lang="es-ES" dirty="0"/>
              <a:t> a comienzos del siglo pasado se fueron acumulando nuevas explicaciones </a:t>
            </a:r>
            <a:r>
              <a:rPr lang="es-ES" dirty="0" err="1"/>
              <a:t>multicausales</a:t>
            </a:r>
            <a:r>
              <a:rPr lang="es-ES" dirty="0"/>
              <a:t> que incluían el </a:t>
            </a:r>
            <a:r>
              <a:rPr lang="es-ES" b="1" dirty="0"/>
              <a:t>desorden social</a:t>
            </a:r>
            <a:r>
              <a:rPr lang="es-ES" dirty="0"/>
              <a:t>, la nueva configuración de las</a:t>
            </a:r>
            <a:r>
              <a:rPr lang="es-ES" b="1" dirty="0"/>
              <a:t> urbes</a:t>
            </a:r>
            <a:r>
              <a:rPr lang="es-ES" dirty="0"/>
              <a:t>, las tensiones inherentes al modo de vida en EE.UU. y la generación de nuevas </a:t>
            </a:r>
            <a:r>
              <a:rPr lang="es-ES" b="1" dirty="0"/>
              <a:t>subculturas </a:t>
            </a:r>
            <a:r>
              <a:rPr lang="es-ES" dirty="0"/>
              <a:t>que desafiaban el imperio de la ley penal. </a:t>
            </a:r>
            <a:endParaRPr lang="es-ES" dirty="0" smtClean="0"/>
          </a:p>
          <a:p>
            <a:r>
              <a:rPr lang="es-ES" dirty="0" smtClean="0"/>
              <a:t>Posteriormente</a:t>
            </a:r>
            <a:r>
              <a:rPr lang="es-ES" dirty="0"/>
              <a:t>, la entrada en escena de la </a:t>
            </a:r>
            <a:r>
              <a:rPr lang="es-ES" b="1" dirty="0"/>
              <a:t>nueva criminología, radical o crítica</a:t>
            </a:r>
            <a:r>
              <a:rPr lang="es-ES" dirty="0"/>
              <a:t> –de la mano, principalmente, de criminólogos ingleses e italianos- hizo que el eje de la explicación criminológica se desplazara </a:t>
            </a:r>
            <a:r>
              <a:rPr lang="es-ES" dirty="0" smtClean="0"/>
              <a:t>hacia </a:t>
            </a:r>
            <a:r>
              <a:rPr lang="es-ES" dirty="0"/>
              <a:t>la construcción social de la realidad y la criminalización del comportamiento desviado; hacia la crítica de las desigualdades sociales y de clase en el capitalismo</a:t>
            </a:r>
          </a:p>
        </p:txBody>
      </p:sp>
    </p:spTree>
    <p:extLst>
      <p:ext uri="{BB962C8B-B14F-4D97-AF65-F5344CB8AC3E}">
        <p14:creationId xmlns:p14="http://schemas.microsoft.com/office/powerpoint/2010/main" val="301707716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i="1" dirty="0" smtClean="0">
                <a:solidFill>
                  <a:srgbClr val="00B0F0"/>
                </a:solidFill>
              </a:rPr>
              <a:t>DOS PROPUESTAS FINALES</a:t>
            </a:r>
            <a:endParaRPr lang="es-ES" b="1" i="1" dirty="0">
              <a:solidFill>
                <a:srgbClr val="00B0F0"/>
              </a:solidFill>
            </a:endParaRPr>
          </a:p>
        </p:txBody>
      </p:sp>
      <p:sp>
        <p:nvSpPr>
          <p:cNvPr id="3" name="2 Marcador de contenido"/>
          <p:cNvSpPr>
            <a:spLocks noGrp="1"/>
          </p:cNvSpPr>
          <p:nvPr>
            <p:ph idx="1"/>
          </p:nvPr>
        </p:nvSpPr>
        <p:spPr/>
        <p:txBody>
          <a:bodyPr>
            <a:normAutofit fontScale="70000" lnSpcReduction="20000"/>
          </a:bodyPr>
          <a:lstStyle/>
          <a:p>
            <a:pPr marL="0" indent="0">
              <a:buNone/>
            </a:pPr>
            <a:r>
              <a:rPr lang="es-ES" dirty="0" smtClean="0"/>
              <a:t>1)  recuperar </a:t>
            </a:r>
            <a:r>
              <a:rPr lang="es-ES" dirty="0"/>
              <a:t>la capacidad de análisis </a:t>
            </a:r>
            <a:r>
              <a:rPr lang="es-ES" dirty="0" err="1"/>
              <a:t>transdisciplinario</a:t>
            </a:r>
            <a:r>
              <a:rPr lang="es-ES" dirty="0"/>
              <a:t> de los daños sociales y de la criminalidad incorporando los conocimientos y las herramientas teóricas de muchas disciplinas (como la sociología, la ciencia política, la economía, la psicología y la propia </a:t>
            </a:r>
            <a:r>
              <a:rPr lang="es-ES" dirty="0" err="1"/>
              <a:t>zemiología</a:t>
            </a:r>
            <a:r>
              <a:rPr lang="es-ES" dirty="0"/>
              <a:t>), dando paso a un modelo realmente integrador que rompa con el enclaustramiento y la ceguera </a:t>
            </a:r>
            <a:r>
              <a:rPr lang="es-ES" dirty="0" smtClean="0"/>
              <a:t>analítica</a:t>
            </a:r>
          </a:p>
          <a:p>
            <a:pPr marL="0" indent="0">
              <a:buNone/>
            </a:pPr>
            <a:endParaRPr lang="es-ES" dirty="0" smtClean="0"/>
          </a:p>
          <a:p>
            <a:pPr marL="0" indent="0">
              <a:buNone/>
            </a:pPr>
            <a:r>
              <a:rPr lang="es-ES" smtClean="0"/>
              <a:t>2)  abrir </a:t>
            </a:r>
            <a:r>
              <a:rPr lang="es-ES" dirty="0"/>
              <a:t>la puerta del horizonte cognoscitivo de la disciplina al estudio de los crímenes internacionales, y más allá de las definiciones legales, al análisis de los procesos de creación y posible control de daños sociales de gran impacto generados por la globalización de los mercados, la mercantilización de salud y la seguridad alimentaria de las personas e incluso la progresiva degradación del medio </a:t>
            </a:r>
            <a:r>
              <a:rPr lang="es-ES" dirty="0" smtClean="0"/>
              <a:t>ambiente</a:t>
            </a:r>
          </a:p>
          <a:p>
            <a:pPr marL="0" indent="0">
              <a:buNone/>
            </a:pPr>
            <a:endParaRPr lang="es-ES" dirty="0" smtClean="0"/>
          </a:p>
        </p:txBody>
      </p:sp>
    </p:spTree>
    <p:extLst>
      <p:ext uri="{BB962C8B-B14F-4D97-AF65-F5344CB8AC3E}">
        <p14:creationId xmlns:p14="http://schemas.microsoft.com/office/powerpoint/2010/main" val="2972102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solidFill>
                  <a:srgbClr val="00B0F0"/>
                </a:solidFill>
              </a:rPr>
              <a:t>El difuso objeto de estudio de la criminología</a:t>
            </a:r>
          </a:p>
        </p:txBody>
      </p:sp>
      <p:sp>
        <p:nvSpPr>
          <p:cNvPr id="3" name="2 Marcador de contenido"/>
          <p:cNvSpPr>
            <a:spLocks noGrp="1"/>
          </p:cNvSpPr>
          <p:nvPr>
            <p:ph idx="1"/>
          </p:nvPr>
        </p:nvSpPr>
        <p:spPr/>
        <p:txBody>
          <a:bodyPr>
            <a:normAutofit fontScale="85000" lnSpcReduction="10000"/>
          </a:bodyPr>
          <a:lstStyle/>
          <a:p>
            <a:r>
              <a:rPr lang="es-ES" dirty="0" smtClean="0"/>
              <a:t>Criminología como “zoológico </a:t>
            </a:r>
            <a:r>
              <a:rPr lang="es-ES" dirty="0"/>
              <a:t>de especies vivas” o </a:t>
            </a:r>
            <a:r>
              <a:rPr lang="es-ES" dirty="0" smtClean="0"/>
              <a:t>“torre </a:t>
            </a:r>
            <a:r>
              <a:rPr lang="es-ES" dirty="0"/>
              <a:t>de babel</a:t>
            </a:r>
            <a:r>
              <a:rPr lang="es-ES" dirty="0" smtClean="0"/>
              <a:t>”</a:t>
            </a:r>
          </a:p>
          <a:p>
            <a:r>
              <a:rPr lang="es-ES" dirty="0" smtClean="0"/>
              <a:t>Más apropiado, hablar de</a:t>
            </a:r>
            <a:r>
              <a:rPr lang="es-ES" b="1" dirty="0" smtClean="0"/>
              <a:t> CRIMINOLOGÍAS</a:t>
            </a:r>
          </a:p>
          <a:p>
            <a:r>
              <a:rPr lang="es-ES" dirty="0"/>
              <a:t>la mayoría de los manuales europeos </a:t>
            </a:r>
            <a:r>
              <a:rPr lang="es-ES" dirty="0" smtClean="0"/>
              <a:t>aceptan que </a:t>
            </a:r>
            <a:r>
              <a:rPr lang="es-ES" dirty="0"/>
              <a:t>el objeto central de la criminología puede estar relacionado bien con el estudio del delincuente y de las causas de la delincuencia, bien con los procesos de elaboración de las leyes, de infracción de las leyes y de reacción a la infracción de las </a:t>
            </a:r>
            <a:r>
              <a:rPr lang="es-ES" dirty="0" smtClean="0"/>
              <a:t>leyes</a:t>
            </a:r>
          </a:p>
          <a:p>
            <a:r>
              <a:rPr lang="es-ES" dirty="0"/>
              <a:t> otros autores incluyen el estudio de las </a:t>
            </a:r>
            <a:r>
              <a:rPr lang="es-ES" dirty="0" smtClean="0"/>
              <a:t>víctimas </a:t>
            </a:r>
            <a:r>
              <a:rPr lang="es-ES" dirty="0" err="1" smtClean="0"/>
              <a:t>Yde</a:t>
            </a:r>
            <a:r>
              <a:rPr lang="es-ES" dirty="0" smtClean="0"/>
              <a:t> </a:t>
            </a:r>
            <a:r>
              <a:rPr lang="es-ES" dirty="0"/>
              <a:t>la conducta desviada no delictiva</a:t>
            </a:r>
          </a:p>
        </p:txBody>
      </p:sp>
    </p:spTree>
    <p:extLst>
      <p:ext uri="{BB962C8B-B14F-4D97-AF65-F5344CB8AC3E}">
        <p14:creationId xmlns:p14="http://schemas.microsoft.com/office/powerpoint/2010/main" val="1432650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dirty="0">
                <a:solidFill>
                  <a:srgbClr val="00B0F0"/>
                </a:solidFill>
              </a:rPr>
              <a:t>3.	</a:t>
            </a:r>
            <a:r>
              <a:rPr lang="es-ES" sz="3200" dirty="0" smtClean="0">
                <a:solidFill>
                  <a:srgbClr val="00B0F0"/>
                </a:solidFill>
              </a:rPr>
              <a:t>Un </a:t>
            </a:r>
            <a:r>
              <a:rPr lang="es-ES" sz="3200" dirty="0">
                <a:solidFill>
                  <a:srgbClr val="00B0F0"/>
                </a:solidFill>
              </a:rPr>
              <a:t>saber selectivo y discriminatorio: su revisión desde la Filosofía y la Teoría Crítica</a:t>
            </a:r>
          </a:p>
        </p:txBody>
      </p:sp>
      <p:sp>
        <p:nvSpPr>
          <p:cNvPr id="3" name="2 Marcador de contenido"/>
          <p:cNvSpPr>
            <a:spLocks noGrp="1"/>
          </p:cNvSpPr>
          <p:nvPr>
            <p:ph idx="1"/>
          </p:nvPr>
        </p:nvSpPr>
        <p:spPr/>
        <p:txBody>
          <a:bodyPr>
            <a:normAutofit lnSpcReduction="10000"/>
          </a:bodyPr>
          <a:lstStyle/>
          <a:p>
            <a:r>
              <a:rPr lang="es-ES" dirty="0"/>
              <a:t>Una “criminología de los delitos menores” junto a un derecho penal que no persiguió eficazmente a los delitos de los poderosos, a la tortura, a la corrupción, al tráfico de armas, a los procesos de colonización y a la guerra, constituyen saberes sospechosos de haberse construido sobre la base de una selectividad nada natural sino políticamente decidida. ¿Cómo pudo configurarse este saber selectivo y discriminatorio?</a:t>
            </a:r>
          </a:p>
        </p:txBody>
      </p:sp>
    </p:spTree>
    <p:extLst>
      <p:ext uri="{BB962C8B-B14F-4D97-AF65-F5344CB8AC3E}">
        <p14:creationId xmlns:p14="http://schemas.microsoft.com/office/powerpoint/2010/main" val="41770037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rgbClr val="00B0F0"/>
                </a:solidFill>
              </a:rPr>
              <a:t>Filosofía política y Teoría crítica</a:t>
            </a:r>
            <a:endParaRPr lang="es-ES" dirty="0">
              <a:solidFill>
                <a:srgbClr val="00B0F0"/>
              </a:solidFill>
            </a:endParaRPr>
          </a:p>
        </p:txBody>
      </p:sp>
      <p:sp>
        <p:nvSpPr>
          <p:cNvPr id="3" name="2 Marcador de contenido"/>
          <p:cNvSpPr>
            <a:spLocks noGrp="1"/>
          </p:cNvSpPr>
          <p:nvPr>
            <p:ph idx="1"/>
          </p:nvPr>
        </p:nvSpPr>
        <p:spPr/>
        <p:txBody>
          <a:bodyPr>
            <a:normAutofit fontScale="85000" lnSpcReduction="20000"/>
          </a:bodyPr>
          <a:lstStyle/>
          <a:p>
            <a:r>
              <a:rPr lang="es-ES" dirty="0" err="1"/>
              <a:t>Horkheimer</a:t>
            </a:r>
            <a:r>
              <a:rPr lang="es-ES" dirty="0"/>
              <a:t> y Adorno pudieron explicar las </a:t>
            </a:r>
            <a:r>
              <a:rPr lang="es-ES" b="1" dirty="0"/>
              <a:t>aporías y falsedades del proyecto </a:t>
            </a:r>
            <a:r>
              <a:rPr lang="es-ES" b="1" dirty="0" smtClean="0"/>
              <a:t>ilustrado</a:t>
            </a:r>
          </a:p>
          <a:p>
            <a:r>
              <a:rPr lang="es-ES" i="1" dirty="0"/>
              <a:t>Dialéctica de la Ilustración</a:t>
            </a:r>
            <a:r>
              <a:rPr lang="es-ES" dirty="0"/>
              <a:t> (</a:t>
            </a:r>
            <a:r>
              <a:rPr lang="es-ES" dirty="0" smtClean="0"/>
              <a:t>1944), reveló </a:t>
            </a:r>
            <a:r>
              <a:rPr lang="es-ES" dirty="0"/>
              <a:t>la </a:t>
            </a:r>
            <a:r>
              <a:rPr lang="es-ES" b="1" dirty="0"/>
              <a:t>falsa representación del orden occidental como escenario de desarrollo del progreso</a:t>
            </a:r>
            <a:r>
              <a:rPr lang="es-ES" dirty="0"/>
              <a:t>, de la </a:t>
            </a:r>
            <a:r>
              <a:rPr lang="es-ES" dirty="0" smtClean="0"/>
              <a:t>razón</a:t>
            </a:r>
          </a:p>
          <a:p>
            <a:r>
              <a:rPr lang="es-ES" dirty="0"/>
              <a:t>¿En qué se asentaría un progreso semejante? En los inventos, artificios que cancelaban épocas anteriores e iluminaban nuevos tiempos. Tres fueron los fundamentales: la </a:t>
            </a:r>
            <a:r>
              <a:rPr lang="es-ES" b="1" dirty="0"/>
              <a:t>imprenta</a:t>
            </a:r>
            <a:r>
              <a:rPr lang="es-ES" dirty="0"/>
              <a:t> (decisiva en el ámbito de la ciencia); la</a:t>
            </a:r>
            <a:r>
              <a:rPr lang="es-ES" b="1" dirty="0"/>
              <a:t> brújula</a:t>
            </a:r>
            <a:r>
              <a:rPr lang="es-ES" dirty="0"/>
              <a:t> (imprescindible en la economía, el comercio y la navegación); el </a:t>
            </a:r>
            <a:r>
              <a:rPr lang="es-ES" b="1" dirty="0"/>
              <a:t>cañón</a:t>
            </a:r>
            <a:r>
              <a:rPr lang="es-ES" dirty="0"/>
              <a:t> (decisivo en el ámbito de la guerra)</a:t>
            </a:r>
          </a:p>
        </p:txBody>
      </p:sp>
    </p:spTree>
    <p:extLst>
      <p:ext uri="{BB962C8B-B14F-4D97-AF65-F5344CB8AC3E}">
        <p14:creationId xmlns:p14="http://schemas.microsoft.com/office/powerpoint/2010/main" val="220223568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281</TotalTime>
  <Words>6056</Words>
  <Application>Microsoft Office PowerPoint</Application>
  <PresentationFormat>Presentación en pantalla (4:3)</PresentationFormat>
  <Paragraphs>197</Paragraphs>
  <Slides>60</Slides>
  <Notes>0</Notes>
  <HiddenSlides>0</HiddenSlides>
  <MMClips>0</MMClips>
  <ScaleCrop>false</ScaleCrop>
  <HeadingPairs>
    <vt:vector size="4" baseType="variant">
      <vt:variant>
        <vt:lpstr>Tema</vt:lpstr>
      </vt:variant>
      <vt:variant>
        <vt:i4>1</vt:i4>
      </vt:variant>
      <vt:variant>
        <vt:lpstr>Títulos de diapositiva</vt:lpstr>
      </vt:variant>
      <vt:variant>
        <vt:i4>60</vt:i4>
      </vt:variant>
    </vt:vector>
  </HeadingPairs>
  <TitlesOfParts>
    <vt:vector size="61" baseType="lpstr">
      <vt:lpstr>Tema de Office</vt:lpstr>
      <vt:lpstr>MÁS ALLÁ DE LA CRIMINOLOGÍA</vt:lpstr>
      <vt:lpstr>I) INTRODUCCIÓN: iniciales transformaciones epistemológicas</vt:lpstr>
      <vt:lpstr>I) INTRODUCCIÓN: iniciales transformaciones epistemológicas</vt:lpstr>
      <vt:lpstr>2) ¿Es posible pensar en una nueva Criminología (crítica) global?</vt:lpstr>
      <vt:lpstr>REVISIÓN EPISTEMOLÓGICA y JUICIO A LA CRIMINOLOGÍA</vt:lpstr>
      <vt:lpstr>El difuso objeto de estudio de la criminología</vt:lpstr>
      <vt:lpstr>El difuso objeto de estudio de la criminología</vt:lpstr>
      <vt:lpstr>3. Un saber selectivo y discriminatorio: su revisión desde la Filosofía y la Teoría Crítica</vt:lpstr>
      <vt:lpstr>Filosofía política y Teoría crítica</vt:lpstr>
      <vt:lpstr>Filosofía política y Teoría crítica</vt:lpstr>
      <vt:lpstr>Filosofía política y Teoría crítica</vt:lpstr>
      <vt:lpstr>EL ANGELUS NOVUS (Paul Klee)</vt:lpstr>
      <vt:lpstr>WALTER BENJAMIN (Tesis IX, sobre el concepto de historia)</vt:lpstr>
      <vt:lpstr>Propuestas: MEMORIA y VÍCTIMAS</vt:lpstr>
      <vt:lpstr>¿Tiene sentido el binomio Criminología y procesos de victimización? </vt:lpstr>
      <vt:lpstr>Corpus criminológico y Holocausto</vt:lpstr>
      <vt:lpstr>4. Persiguiendo al ladrón e ignorando al genocida: ¿negación, olvido o evasión de las atrocidades masivas?</vt:lpstr>
      <vt:lpstr>¿Mal radical o banalización del Mal?</vt:lpstr>
      <vt:lpstr>Lucha contra el Mal: constitucionalismo social y Dº Internacional: el Nunca Más</vt:lpstr>
      <vt:lpstr>4.1. Y, a todo esto, ¿dónde estaba la Criminología? </vt:lpstr>
      <vt:lpstr>¿Despertando del letargo?</vt:lpstr>
      <vt:lpstr>Criminología y negación de la gran criminalidad</vt:lpstr>
      <vt:lpstr>4.2.  Más allá de un conveniente “descuido”: ocho posibles explicaciones</vt:lpstr>
      <vt:lpstr>Primera explicación: preocupación por el delito ordinario</vt:lpstr>
      <vt:lpstr>Segunda explicación: dependencia de la criminología de las definiciones legales</vt:lpstr>
      <vt:lpstr>Tercera explicación: (aparente) imposibilidad metodológica</vt:lpstr>
      <vt:lpstr>Cuarta explicación: la investigación de las graves violaciones de los derechos humanos es muy compleja</vt:lpstr>
      <vt:lpstr>Quinta explicación: la “ideología de la defensa social”</vt:lpstr>
      <vt:lpstr>Sexta explicación: estado de negación </vt:lpstr>
      <vt:lpstr>Séptima explicación: carácter etnocéntrico de la criminología dominante</vt:lpstr>
      <vt:lpstr>Octava explicación: los crímenes internacionales fueron cometidos por Estados poderosos</vt:lpstr>
      <vt:lpstr>Entonces ¿tiene sentido permanecer “dentro” de la Criminología?</vt:lpstr>
      <vt:lpstr>5. Una aproximación a los estudios criminológicos sobre crímenes de Estado y Genocidio</vt:lpstr>
      <vt:lpstr>5. Una aproximación a los estudios criminológicos sobre crímenes de Estado y Genocidio</vt:lpstr>
      <vt:lpstr>La tradición crimes of the powerful</vt:lpstr>
      <vt:lpstr>La tradición crimes of the powerful</vt:lpstr>
      <vt:lpstr>Precursores cultura europea y latinoamericana</vt:lpstr>
      <vt:lpstr> 5.1. Los estudios sobre crímenes de Estado y Genocidio hoy </vt:lpstr>
      <vt:lpstr>5.1. Los estudios sobre crímenes de Estado y Genocidio hoy</vt:lpstr>
      <vt:lpstr>Genocidal studies</vt:lpstr>
      <vt:lpstr>¿Debería una nueva Criminología circunscribirse únicamente al estudio de crímenes de estado?</vt:lpstr>
      <vt:lpstr>6. ¿Y entonces, qué hacemos con la criminología?: Recuperando el proyecto político…</vt:lpstr>
      <vt:lpstr>¿“A pesar de” o “más allá de”  la Criminología?</vt:lpstr>
      <vt:lpstr>6.1. Rompiendo los límites epistemológicos y ampliando el objeto de estudio</vt:lpstr>
      <vt:lpstr>6.2. La perspectiva del daño social: “taking harm seriously” </vt:lpstr>
      <vt:lpstr>6.2. La perspectiva del daño social: “taking harm seriously” </vt:lpstr>
      <vt:lpstr>SOCIAL HARM</vt:lpstr>
      <vt:lpstr> 6.3.  Cómo comprender el extendido daño social contemporáneo: trayendo al Estado de vuelta </vt:lpstr>
      <vt:lpstr> 6.4. Daño social y lex mercatoria. De la “razón de Estado” al golpe de “mercado” </vt:lpstr>
      <vt:lpstr>Lex mercatoria y social harm</vt:lpstr>
      <vt:lpstr>Diktat de la Modernidad tardía</vt:lpstr>
      <vt:lpstr>Criminología y preguntas actuales</vt:lpstr>
      <vt:lpstr>6.5. El estudio de la violencia pero … ¿de cuál hablamos?</vt:lpstr>
      <vt:lpstr>Criminología y producción de muerte</vt:lpstr>
      <vt:lpstr>6.6. La MEMORIA: categoría epistemológica para el abordaje de la historia y las ciencias penales</vt:lpstr>
      <vt:lpstr>6.7. ¿Y qué hacemos con la criminología?</vt:lpstr>
      <vt:lpstr>Por una Criminología “del alto el fuego” y “cautelar”</vt:lpstr>
      <vt:lpstr>6.8. La acción política: por una cultura de la resistencia</vt:lpstr>
      <vt:lpstr>7. Más que una conclusión: un debate abierto y muchas miradas</vt:lpstr>
      <vt:lpstr>DOS PROPUESTAS FINALES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MÁS ALLÁ DE LA CRIMINOLOGÍA</dc:title>
  <dc:creator>Iñaki</dc:creator>
  <cp:lastModifiedBy>Iñaki</cp:lastModifiedBy>
  <cp:revision>95</cp:revision>
  <dcterms:created xsi:type="dcterms:W3CDTF">2012-08-13T06:13:00Z</dcterms:created>
  <dcterms:modified xsi:type="dcterms:W3CDTF">2012-08-19T10:51:12Z</dcterms:modified>
</cp:coreProperties>
</file>