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66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EFA1545D-8E00-4B66-9C0D-51CA21484D93}" type="datetimeFigureOut">
              <a:rPr lang="es-ES" smtClean="0"/>
              <a:pPr/>
              <a:t>02/02/2011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45D4855-DE42-4C43-A13F-B96901C79AD6}"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FA1545D-8E00-4B66-9C0D-51CA21484D93}" type="datetimeFigureOut">
              <a:rPr lang="es-ES" smtClean="0"/>
              <a:pPr/>
              <a:t>02/02/2011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45D4855-DE42-4C43-A13F-B96901C79AD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FA1545D-8E00-4B66-9C0D-51CA21484D93}" type="datetimeFigureOut">
              <a:rPr lang="es-ES" smtClean="0"/>
              <a:pPr/>
              <a:t>02/02/2011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45D4855-DE42-4C43-A13F-B96901C79AD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FA1545D-8E00-4B66-9C0D-51CA21484D93}" type="datetimeFigureOut">
              <a:rPr lang="es-ES" smtClean="0"/>
              <a:pPr/>
              <a:t>02/02/2011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45D4855-DE42-4C43-A13F-B96901C79AD6}"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FA1545D-8E00-4B66-9C0D-51CA21484D93}" type="datetimeFigureOut">
              <a:rPr lang="es-ES" smtClean="0"/>
              <a:pPr/>
              <a:t>02/02/2011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45D4855-DE42-4C43-A13F-B96901C79AD6}"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EFA1545D-8E00-4B66-9C0D-51CA21484D93}" type="datetimeFigureOut">
              <a:rPr lang="es-ES" smtClean="0"/>
              <a:pPr/>
              <a:t>02/02/2011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45D4855-DE42-4C43-A13F-B96901C79AD6}"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EFA1545D-8E00-4B66-9C0D-51CA21484D93}" type="datetimeFigureOut">
              <a:rPr lang="es-ES" smtClean="0"/>
              <a:pPr/>
              <a:t>02/02/2011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645D4855-DE42-4C43-A13F-B96901C79AD6}"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EFA1545D-8E00-4B66-9C0D-51CA21484D93}" type="datetimeFigureOut">
              <a:rPr lang="es-ES" smtClean="0"/>
              <a:pPr/>
              <a:t>02/02/2011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645D4855-DE42-4C43-A13F-B96901C79AD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FA1545D-8E00-4B66-9C0D-51CA21484D93}" type="datetimeFigureOut">
              <a:rPr lang="es-ES" smtClean="0"/>
              <a:pPr/>
              <a:t>02/02/2011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645D4855-DE42-4C43-A13F-B96901C79AD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FA1545D-8E00-4B66-9C0D-51CA21484D93}" type="datetimeFigureOut">
              <a:rPr lang="es-ES" smtClean="0"/>
              <a:pPr/>
              <a:t>02/02/2011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45D4855-DE42-4C43-A13F-B96901C79AD6}"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FA1545D-8E00-4B66-9C0D-51CA21484D93}" type="datetimeFigureOut">
              <a:rPr lang="es-ES" smtClean="0"/>
              <a:pPr/>
              <a:t>02/02/2011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45D4855-DE42-4C43-A13F-B96901C79AD6}"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A1545D-8E00-4B66-9C0D-51CA21484D93}" type="datetimeFigureOut">
              <a:rPr lang="es-ES" smtClean="0"/>
              <a:pPr/>
              <a:t>02/02/2011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5D4855-DE42-4C43-A13F-B96901C79AD6}"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POLÍTICA CRIMINAL y SISTEMA PENAL “ESTÁTICO”</a:t>
            </a:r>
            <a:endParaRPr lang="es-ES" dirty="0"/>
          </a:p>
        </p:txBody>
      </p:sp>
      <p:sp>
        <p:nvSpPr>
          <p:cNvPr id="3" name="2 Subtítulo"/>
          <p:cNvSpPr>
            <a:spLocks noGrp="1"/>
          </p:cNvSpPr>
          <p:nvPr>
            <p:ph type="subTitle" idx="1"/>
          </p:nvPr>
        </p:nvSpPr>
        <p:spPr/>
        <p:txBody>
          <a:bodyPr/>
          <a:lstStyle/>
          <a:p>
            <a:r>
              <a:rPr lang="es-ES" dirty="0" smtClean="0"/>
              <a:t>Iñaki Rivera </a:t>
            </a:r>
            <a:r>
              <a:rPr lang="es-ES" dirty="0" err="1" smtClean="0"/>
              <a:t>Beiras</a:t>
            </a:r>
            <a:endParaRPr lang="es-ES" dirty="0" smtClean="0"/>
          </a:p>
          <a:p>
            <a:r>
              <a:rPr lang="es-ES" dirty="0" smtClean="0"/>
              <a:t>Observatorio del Sistema penal y los Derechos Humanos</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MONOPOLIZACIÓN y LEGITIMACIÓN del uso de la FUERZA</a:t>
            </a:r>
            <a:endParaRPr lang="es-ES" dirty="0"/>
          </a:p>
        </p:txBody>
      </p:sp>
      <p:sp>
        <p:nvSpPr>
          <p:cNvPr id="3" name="2 Marcador de contenido"/>
          <p:cNvSpPr>
            <a:spLocks noGrp="1"/>
          </p:cNvSpPr>
          <p:nvPr>
            <p:ph idx="1"/>
          </p:nvPr>
        </p:nvSpPr>
        <p:spPr/>
        <p:txBody>
          <a:bodyPr>
            <a:normAutofit fontScale="55000" lnSpcReduction="20000"/>
          </a:bodyPr>
          <a:lstStyle/>
          <a:p>
            <a:r>
              <a:rPr lang="es-ES" dirty="0" smtClean="0"/>
              <a:t>Pero CUIDADO: si </a:t>
            </a:r>
            <a:r>
              <a:rPr lang="es-ES" dirty="0"/>
              <a:t>el uso de la fuerza es una condición necesaria, o elemento distintivo del poder político (respecto de otros poderes), ello no significa que sea suficiente para ello. También pueden usar la fuerza grupos armados, asociaciones para delinquir, etc. y no por ello ejercitan un poder político considerado </a:t>
            </a:r>
            <a:r>
              <a:rPr lang="es-ES" b="1" dirty="0"/>
              <a:t>legítimo</a:t>
            </a:r>
            <a:r>
              <a:rPr lang="es-ES" dirty="0"/>
              <a:t>. Lo que caracteriza el uso de la fuerza -para poder hablar de poder político- es la </a:t>
            </a:r>
            <a:r>
              <a:rPr lang="es-ES" b="1" dirty="0"/>
              <a:t>exclusividad de ese uso respecto de todas las personas y grupos sociales</a:t>
            </a:r>
            <a:r>
              <a:rPr lang="es-ES" dirty="0"/>
              <a:t>, a través del proceso de monopolización de dicho uso, del ejercicio de la coacción física. </a:t>
            </a:r>
            <a:endParaRPr lang="es-ES" dirty="0" smtClean="0"/>
          </a:p>
          <a:p>
            <a:pPr>
              <a:buNone/>
            </a:pPr>
            <a:endParaRPr lang="es-ES" dirty="0" smtClean="0"/>
          </a:p>
          <a:p>
            <a:r>
              <a:rPr lang="es-ES" dirty="0" smtClean="0"/>
              <a:t>Este </a:t>
            </a:r>
            <a:r>
              <a:rPr lang="es-ES" dirty="0"/>
              <a:t>proceso de monopolización se expresa con el</a:t>
            </a:r>
            <a:r>
              <a:rPr lang="es-ES" i="1" dirty="0"/>
              <a:t> “proceso de criminalización y penalización”</a:t>
            </a:r>
            <a:r>
              <a:rPr lang="es-ES" dirty="0"/>
              <a:t> de todos los actos de violencia  que sean cometidos por personas no autorizadas, extraños de los detentores o beneficiarios del aludido monopolio. </a:t>
            </a:r>
          </a:p>
          <a:p>
            <a:pPr>
              <a:buNone/>
            </a:pPr>
            <a:endParaRPr lang="es-ES" dirty="0"/>
          </a:p>
          <a:p>
            <a:r>
              <a:rPr lang="es-ES" dirty="0"/>
              <a:t>Ello puede verse en la </a:t>
            </a:r>
            <a:r>
              <a:rPr lang="es-ES" b="1" dirty="0"/>
              <a:t>hipótesis </a:t>
            </a:r>
            <a:r>
              <a:rPr lang="es-ES" b="1" i="1" dirty="0" err="1"/>
              <a:t>hobbesiana</a:t>
            </a:r>
            <a:r>
              <a:rPr lang="es-ES" b="1" i="1" dirty="0"/>
              <a:t> </a:t>
            </a:r>
            <a:r>
              <a:rPr lang="es-ES" dirty="0"/>
              <a:t>que fundamenta la teoría moderna del Estado, el pasaje del estado de naturaleza al estado civil, de la </a:t>
            </a:r>
            <a:r>
              <a:rPr lang="es-ES" i="1" dirty="0"/>
              <a:t>anarquía a la </a:t>
            </a:r>
            <a:r>
              <a:rPr lang="es-ES" i="1" dirty="0" err="1"/>
              <a:t>archía</a:t>
            </a:r>
            <a:r>
              <a:rPr lang="es-ES" dirty="0"/>
              <a:t>, del estado apolítico al político, precisamente acontece cuando las personas renuncian al uso individual de la propia fuerza (que le hacía </a:t>
            </a:r>
            <a:r>
              <a:rPr lang="es-ES" i="1" dirty="0"/>
              <a:t>igual</a:t>
            </a:r>
            <a:r>
              <a:rPr lang="es-ES" dirty="0"/>
              <a:t> en el E</a:t>
            </a:r>
            <a:r>
              <a:rPr lang="es-ES" dirty="0" smtClean="0"/>
              <a:t>stado </a:t>
            </a:r>
            <a:r>
              <a:rPr lang="es-ES" dirty="0"/>
              <a:t>de naturaleza)  para ponerla en manos de una única persona o de un único cuerpo que de ahora en adelante será el único autorizado a usar esa fuerza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MAX WEBER y la TEORÍA DEL ESTADO</a:t>
            </a:r>
            <a:endParaRPr lang="es-ES" dirty="0"/>
          </a:p>
        </p:txBody>
      </p:sp>
      <p:sp>
        <p:nvSpPr>
          <p:cNvPr id="3" name="2 Marcador de contenido"/>
          <p:cNvSpPr>
            <a:spLocks noGrp="1"/>
          </p:cNvSpPr>
          <p:nvPr>
            <p:ph idx="1"/>
          </p:nvPr>
        </p:nvSpPr>
        <p:spPr/>
        <p:txBody>
          <a:bodyPr>
            <a:normAutofit/>
          </a:bodyPr>
          <a:lstStyle/>
          <a:p>
            <a:r>
              <a:rPr lang="es-ES" sz="2400" dirty="0"/>
              <a:t>En esa línea se enmarca la conocida definición de Weber del Estado cuando en su </a:t>
            </a:r>
            <a:r>
              <a:rPr lang="es-ES" sz="2400" i="1" dirty="0"/>
              <a:t>Economía y Sociedad</a:t>
            </a:r>
            <a:r>
              <a:rPr lang="es-ES" sz="2400" dirty="0"/>
              <a:t> expresa:  </a:t>
            </a:r>
          </a:p>
          <a:p>
            <a:r>
              <a:rPr lang="es-ES" sz="2400" dirty="0"/>
              <a:t>“por Estado se debe entender un </a:t>
            </a:r>
            <a:r>
              <a:rPr lang="es-ES" sz="2400" i="1" dirty="0"/>
              <a:t>instituto político</a:t>
            </a:r>
            <a:r>
              <a:rPr lang="es-ES" sz="2400" dirty="0"/>
              <a:t> de actividad continuada, cuando y en la medida en que su cuadro administrativo mantenga con éxito la pretensión al monopolio legítimo de la coacción física para el mantenimiento del orden vigente</a:t>
            </a:r>
            <a:r>
              <a:rPr lang="es-ES" sz="2400" dirty="0" smtClean="0"/>
              <a:t>”</a:t>
            </a:r>
          </a:p>
          <a:p>
            <a:r>
              <a:rPr lang="es-ES" sz="2400" dirty="0"/>
              <a:t>El uso del derecho y de la política criminal, entonces, jugarán un destacado papel en esa legitimación del uso de la fuerza y de la coerción física que, </a:t>
            </a:r>
            <a:r>
              <a:rPr lang="es-ES" sz="2400" b="1" dirty="0"/>
              <a:t>por medio del Derecho, devendrá (o al menos así se pretenderá) </a:t>
            </a:r>
            <a:r>
              <a:rPr lang="es-ES" sz="2400" b="1" i="1" dirty="0"/>
              <a:t>legítima</a:t>
            </a:r>
            <a:endParaRPr lang="es-ES" sz="24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i="1" dirty="0"/>
              <a:t>Consideración del problema de los “límites” del poder político</a:t>
            </a:r>
            <a:endParaRPr lang="es-ES" dirty="0"/>
          </a:p>
        </p:txBody>
      </p:sp>
      <p:sp>
        <p:nvSpPr>
          <p:cNvPr id="3" name="2 Marcador de contenido"/>
          <p:cNvSpPr>
            <a:spLocks noGrp="1"/>
          </p:cNvSpPr>
          <p:nvPr>
            <p:ph idx="1"/>
          </p:nvPr>
        </p:nvSpPr>
        <p:spPr/>
        <p:txBody>
          <a:bodyPr>
            <a:normAutofit fontScale="55000" lnSpcReduction="20000"/>
          </a:bodyPr>
          <a:lstStyle/>
          <a:p>
            <a:r>
              <a:rPr lang="es-ES" dirty="0"/>
              <a:t>La cuestión del monopolio de la fuerza en el ámbito de un determinado territorio y en relación a un grupo social, produce ciertas consecuencias que se traducen en caracteres específicos del poder político y que lo diferencian de toda otra forma de poder</a:t>
            </a:r>
            <a:r>
              <a:rPr lang="es-ES" dirty="0" smtClean="0"/>
              <a:t>.</a:t>
            </a:r>
            <a:endParaRPr lang="es-ES" dirty="0"/>
          </a:p>
          <a:p>
            <a:pPr>
              <a:buNone/>
            </a:pPr>
            <a:endParaRPr lang="es-ES" dirty="0"/>
          </a:p>
          <a:p>
            <a:r>
              <a:rPr lang="es-ES" dirty="0" smtClean="0"/>
              <a:t>Ello </a:t>
            </a:r>
            <a:r>
              <a:rPr lang="es-ES" dirty="0"/>
              <a:t>no significa que al poder político no se le establezcan límites o, lo que es lo mismo, no debe entenderse ese uso de la fuerza como ilimitado. Ahora bien, los límites al Estado y a su ejercicio monopolístico de la violencia y de la coacción física  varían de una forma de Estado a otra. </a:t>
            </a:r>
            <a:endParaRPr lang="es-ES" dirty="0" smtClean="0"/>
          </a:p>
          <a:p>
            <a:r>
              <a:rPr lang="es-ES" dirty="0" err="1" smtClean="0"/>
              <a:t>Bobbio</a:t>
            </a:r>
            <a:r>
              <a:rPr lang="es-ES" dirty="0" smtClean="0"/>
              <a:t> </a:t>
            </a:r>
            <a:r>
              <a:rPr lang="es-ES" dirty="0"/>
              <a:t>señala que, por ejemplo, el Estado teocrático extenderá el poder sobre las esferas religiosas; el Estado laico no entrará en aquellas esferas con su poder; el Estado colectivista extiende su poder sobre esferas económicas; el Estado liberal clásico se retrae de actuar en ellas; o el Estado totalitario extenderá su poder en todas las esferas. </a:t>
            </a:r>
            <a:endParaRPr lang="es-ES" dirty="0" smtClean="0"/>
          </a:p>
          <a:p>
            <a:r>
              <a:rPr lang="es-ES" dirty="0" smtClean="0"/>
              <a:t>La </a:t>
            </a:r>
            <a:r>
              <a:rPr lang="es-ES" dirty="0"/>
              <a:t>cuestión de los límites será decisiva a la hora de estudiar la Política Criminal con el fin de examinar si aquéllos existen en mayor o menor medida, si se plantean modelos de derecho penal máximo o mínimo, si se plantean modalidades de ejecución penal duras o más abiertas, etc</a:t>
            </a:r>
            <a:r>
              <a:rPr lang="es-ES" dirty="0" smtClean="0"/>
              <a:t>.</a:t>
            </a:r>
            <a:endParaRPr lang="es-ES" dirty="0"/>
          </a:p>
          <a:p>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i="1" dirty="0"/>
              <a:t>La concepción de la política como relación “amigo-enemigo”</a:t>
            </a:r>
            <a:endParaRPr lang="es-ES" dirty="0"/>
          </a:p>
        </p:txBody>
      </p:sp>
      <p:sp>
        <p:nvSpPr>
          <p:cNvPr id="3" name="2 Marcador de contenido"/>
          <p:cNvSpPr>
            <a:spLocks noGrp="1"/>
          </p:cNvSpPr>
          <p:nvPr>
            <p:ph idx="1"/>
          </p:nvPr>
        </p:nvSpPr>
        <p:spPr/>
        <p:txBody>
          <a:bodyPr>
            <a:normAutofit fontScale="25000" lnSpcReduction="20000"/>
          </a:bodyPr>
          <a:lstStyle/>
          <a:p>
            <a:r>
              <a:rPr lang="es-ES" sz="8000" dirty="0"/>
              <a:t>Señaló Carl Schmitt en 1927, en su obra </a:t>
            </a:r>
            <a:r>
              <a:rPr lang="es-ES" sz="8000" i="1" dirty="0"/>
              <a:t>La categoría del político</a:t>
            </a:r>
            <a:r>
              <a:rPr lang="es-ES" sz="8000" dirty="0"/>
              <a:t>, que la esfera de la Política coincide con la esfera de “amigo-enemigo” (cfr. 1972). Con base en esta definición el campo de origen y de aplicación de la Política evidencia ante todo el antagonismo y su función consistirá en las actividades para agregar y defender a los amigos y desagregar y combatir a los enemigos. </a:t>
            </a:r>
            <a:endParaRPr lang="es-ES" sz="8000" dirty="0" smtClean="0"/>
          </a:p>
          <a:p>
            <a:r>
              <a:rPr lang="es-ES" sz="8000" dirty="0"/>
              <a:t>E</a:t>
            </a:r>
            <a:r>
              <a:rPr lang="es-ES" sz="8000" dirty="0" smtClean="0"/>
              <a:t>llo </a:t>
            </a:r>
            <a:r>
              <a:rPr lang="es-ES" sz="8000" dirty="0"/>
              <a:t>se apoya en sus concepciones sobre la moral, el arte, etc., las cuales también se apoyan sobre contraposiciones fundamentales, tales como bueno-malo (desde un paradigma propio de la moralidad), limpio-sucio, bello-feo (desde un punto de vista estético), etc. </a:t>
            </a:r>
          </a:p>
          <a:p>
            <a:r>
              <a:rPr lang="es-ES" sz="8000" dirty="0" smtClean="0"/>
              <a:t>En </a:t>
            </a:r>
            <a:r>
              <a:rPr lang="es-ES" sz="8000" dirty="0"/>
              <a:t>esta visión, </a:t>
            </a:r>
            <a:r>
              <a:rPr lang="es-ES" sz="8000" b="1" dirty="0"/>
              <a:t>la Política asume el rasgo característico del conflicto</a:t>
            </a:r>
            <a:r>
              <a:rPr lang="es-ES" sz="8000" dirty="0"/>
              <a:t> puesto que cualquier divergencia de intereses puede en algún momento transformarse en rivalidad o antagonismo entre personas o grupos sociales. El grado más alto de conflicto –político- se da, entonces, cuando el recurso a la fuerza debe ser empleado. En esa dirección, indica Schmitt que el punto más agudo del conflicto político está sin duda representado por la guerra, tanto la externa como la interna: </a:t>
            </a:r>
            <a:r>
              <a:rPr lang="es-ES" sz="8000" b="1" dirty="0"/>
              <a:t>el combate contra el </a:t>
            </a:r>
            <a:r>
              <a:rPr lang="es-ES" sz="8000" b="1" i="1" dirty="0"/>
              <a:t>enemigo</a:t>
            </a:r>
            <a:r>
              <a:rPr lang="es-ES" sz="8000" dirty="0"/>
              <a:t>.</a:t>
            </a:r>
          </a:p>
          <a:p>
            <a:pPr>
              <a:buNone/>
            </a:pPr>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i="1" dirty="0"/>
              <a:t>Poder (y resistencia al poder) en Michel Foucault</a:t>
            </a:r>
            <a:endParaRPr lang="es-ES" dirty="0"/>
          </a:p>
        </p:txBody>
      </p:sp>
      <p:sp>
        <p:nvSpPr>
          <p:cNvPr id="3" name="2 Marcador de contenido"/>
          <p:cNvSpPr>
            <a:spLocks noGrp="1"/>
          </p:cNvSpPr>
          <p:nvPr>
            <p:ph idx="1"/>
          </p:nvPr>
        </p:nvSpPr>
        <p:spPr/>
        <p:txBody>
          <a:bodyPr>
            <a:normAutofit fontScale="55000" lnSpcReduction="20000"/>
          </a:bodyPr>
          <a:lstStyle/>
          <a:p>
            <a:r>
              <a:rPr lang="es-ES" dirty="0"/>
              <a:t>Otra concepción, diversa de cuanto se está señalando, es la presentada </a:t>
            </a:r>
            <a:r>
              <a:rPr lang="es-ES" dirty="0" err="1"/>
              <a:t>or</a:t>
            </a:r>
            <a:r>
              <a:rPr lang="es-ES" dirty="0"/>
              <a:t> Foucault, donde puede verse la muy interesante cuestión del binomio “poder-resistencia”. </a:t>
            </a:r>
            <a:r>
              <a:rPr lang="es-ES_tradnl" dirty="0"/>
              <a:t>Junto al surgimiento histórico del derecho de resistencia y frente a la tradición anarquista que dicho tema reconoce, el mismo ha sido también tratado, desde otra posición, por Foucault, fundamentalmente, en su "segunda etapa", iniciada en 1971 y conocida bajo el nombre de su "genealogía del poder" (cfr. </a:t>
            </a:r>
            <a:r>
              <a:rPr lang="es-ES_tradnl" dirty="0" err="1"/>
              <a:t>Morey</a:t>
            </a:r>
            <a:r>
              <a:rPr lang="es-ES_tradnl" dirty="0"/>
              <a:t> 1983). En efecto, como señala Sauquillo (1989),</a:t>
            </a:r>
            <a:endParaRPr lang="es-ES" dirty="0"/>
          </a:p>
          <a:p>
            <a:pPr>
              <a:buNone/>
            </a:pPr>
            <a:r>
              <a:rPr lang="es-ES_tradnl" dirty="0"/>
              <a:t> </a:t>
            </a:r>
            <a:endParaRPr lang="es-ES" dirty="0"/>
          </a:p>
          <a:p>
            <a:r>
              <a:rPr lang="es-ES_tradnl" dirty="0" smtClean="0"/>
              <a:t>"</a:t>
            </a:r>
            <a:r>
              <a:rPr lang="es-ES_tradnl" dirty="0"/>
              <a:t>A un poder difuso que atraviesa el cuerpo social, Michel Foucault oponía múltiples focos de resistencia irreductibles a una estrategia común. En '</a:t>
            </a:r>
            <a:r>
              <a:rPr lang="es-ES_tradnl" dirty="0" err="1"/>
              <a:t>Histoire</a:t>
            </a:r>
            <a:r>
              <a:rPr lang="es-ES_tradnl" dirty="0"/>
              <a:t> de la </a:t>
            </a:r>
            <a:r>
              <a:rPr lang="es-ES_tradnl" dirty="0" err="1"/>
              <a:t>sexualite</a:t>
            </a:r>
            <a:r>
              <a:rPr lang="es-ES_tradnl" dirty="0"/>
              <a:t> (I), La </a:t>
            </a:r>
            <a:r>
              <a:rPr lang="es-ES_tradnl" dirty="0" err="1"/>
              <a:t>volonté</a:t>
            </a:r>
            <a:r>
              <a:rPr lang="es-ES_tradnl" dirty="0"/>
              <a:t> de savoir', Foucault analiza las estrategias de resistencia en el conjunto de las relaciones de poder. Allí no se señala para la resistencia una relación de exterioridad respecto de las relaciones de poder -&lt;&lt;donde hay poder hay resistencia&gt;&gt;-, pero esta circunstancia no le concede indefectibilidad al poder. La interioridad de la resistencia apunta a la misma versatilidad de uno y otro extremo del campo de fuerzas -poder y resistencia-, de la misma forma que no existe un centro de poder, tampoco existe un lugar del gran rechazo" (op.cit: 315-316).</a:t>
            </a:r>
            <a:endParaRPr lang="es-ES" dirty="0"/>
          </a:p>
          <a:p>
            <a:pPr>
              <a:buNone/>
            </a:pPr>
            <a:endParaRPr lang="es-ES" dirty="0"/>
          </a:p>
          <a:p>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PODER Y RESISTENCIA EN FOUCAULT</a:t>
            </a:r>
            <a:endParaRPr lang="es-ES" dirty="0"/>
          </a:p>
        </p:txBody>
      </p:sp>
      <p:sp>
        <p:nvSpPr>
          <p:cNvPr id="3" name="2 Marcador de contenido"/>
          <p:cNvSpPr>
            <a:spLocks noGrp="1"/>
          </p:cNvSpPr>
          <p:nvPr>
            <p:ph idx="1"/>
          </p:nvPr>
        </p:nvSpPr>
        <p:spPr/>
        <p:txBody>
          <a:bodyPr>
            <a:noAutofit/>
          </a:bodyPr>
          <a:lstStyle/>
          <a:p>
            <a:pPr>
              <a:buNone/>
            </a:pPr>
            <a:r>
              <a:rPr lang="es-ES_tradnl" sz="1600" dirty="0"/>
              <a:t>Foucault ha diseñado vías interesantes para una comprensión del fenómeno de la resistencia. </a:t>
            </a:r>
            <a:r>
              <a:rPr lang="es-ES_tradnl" sz="1600" dirty="0" smtClean="0"/>
              <a:t>Pueden,</a:t>
            </a:r>
          </a:p>
          <a:p>
            <a:pPr>
              <a:buNone/>
            </a:pPr>
            <a:r>
              <a:rPr lang="es-ES_tradnl" sz="1600" dirty="0" smtClean="0"/>
              <a:t>en </a:t>
            </a:r>
            <a:r>
              <a:rPr lang="es-ES_tradnl" sz="1600" dirty="0"/>
              <a:t>extrema síntesis, señalarse</a:t>
            </a:r>
            <a:r>
              <a:rPr lang="es-ES_tradnl" sz="1600" dirty="0" smtClean="0"/>
              <a:t>:</a:t>
            </a:r>
            <a:r>
              <a:rPr lang="es-ES_tradnl" sz="1600" dirty="0"/>
              <a:t> </a:t>
            </a:r>
            <a:endParaRPr lang="es-ES" sz="1600" dirty="0" smtClean="0"/>
          </a:p>
          <a:p>
            <a:pPr lvl="0"/>
            <a:r>
              <a:rPr lang="es-ES_tradnl" sz="1600" dirty="0" smtClean="0"/>
              <a:t>que afirmar que no hay espacio de resistencia sin confrontación o ejercicio de relaciones de poder, no convierte al poder en una substancia fatal e innecesaria;</a:t>
            </a:r>
            <a:r>
              <a:rPr lang="es-ES_tradnl" sz="1600" dirty="0"/>
              <a:t> </a:t>
            </a:r>
            <a:endParaRPr lang="es-ES" sz="1600" dirty="0"/>
          </a:p>
          <a:p>
            <a:pPr lvl="0"/>
            <a:r>
              <a:rPr lang="es-ES_tradnl" sz="1600" dirty="0"/>
              <a:t>que tampoco conduce aquella afirmación a renunciar a toda forma de resistencia, sino al compromiso de que siempre se ha de resistir a través de una tarea de renovación infinita que no admite descanso</a:t>
            </a:r>
            <a:r>
              <a:rPr lang="es-ES_tradnl" sz="1600" dirty="0" smtClean="0"/>
              <a:t>;</a:t>
            </a:r>
            <a:r>
              <a:rPr lang="es-ES_tradnl" sz="1600" dirty="0"/>
              <a:t> </a:t>
            </a:r>
            <a:endParaRPr lang="es-ES" sz="1600" dirty="0"/>
          </a:p>
          <a:p>
            <a:pPr lvl="0"/>
            <a:r>
              <a:rPr lang="es-ES_tradnl" sz="1600" dirty="0"/>
              <a:t>que el trabajo de la libertad no se culmina, es propio de un estado insomne que apunta a una concepción no teleológica de la acción política</a:t>
            </a:r>
            <a:r>
              <a:rPr lang="es-ES_tradnl" sz="1600" dirty="0" smtClean="0"/>
              <a:t>;</a:t>
            </a:r>
            <a:r>
              <a:rPr lang="es-ES_tradnl" sz="1600" dirty="0"/>
              <a:t> </a:t>
            </a:r>
            <a:endParaRPr lang="es-ES" sz="1600" dirty="0"/>
          </a:p>
          <a:p>
            <a:pPr lvl="0"/>
            <a:r>
              <a:rPr lang="es-ES_tradnl" sz="1600" dirty="0"/>
              <a:t>que en el combate político no se lucha por el desarrollo de la justicia, la supresión del dominio de clase o el engrandecimiento de la naturaleza humana: siempre que se lucha, se lucha por el poder</a:t>
            </a:r>
            <a:r>
              <a:rPr lang="es-ES_tradnl" sz="1600" dirty="0" smtClean="0"/>
              <a:t>;</a:t>
            </a:r>
            <a:r>
              <a:rPr lang="es-ES_tradnl" sz="1600" dirty="0"/>
              <a:t> </a:t>
            </a:r>
            <a:endParaRPr lang="es-ES" sz="1600" dirty="0"/>
          </a:p>
          <a:p>
            <a:pPr lvl="0"/>
            <a:r>
              <a:rPr lang="es-ES_tradnl" sz="1600" dirty="0"/>
              <a:t>que toda relación de poder implica una estrategia de lucha que, a su vez, pretende erigirse en relación de poder</a:t>
            </a:r>
            <a:r>
              <a:rPr lang="es-ES_tradnl" sz="1600" dirty="0" smtClean="0"/>
              <a:t>;</a:t>
            </a:r>
            <a:r>
              <a:rPr lang="es-ES_tradnl" sz="1600" dirty="0"/>
              <a:t> </a:t>
            </a:r>
            <a:endParaRPr lang="es-ES" sz="1600" dirty="0"/>
          </a:p>
          <a:p>
            <a:r>
              <a:rPr lang="es-ES_tradnl" sz="1600" dirty="0"/>
              <a:t>que esta manifestación de materialismo político no desemboca en el desfallecimiento, sino en la proliferación de las diferencias</a:t>
            </a:r>
            <a:endParaRPr lang="es-E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i="1" dirty="0" smtClean="0"/>
              <a:t>La Política Criminal y las categorías de lo </a:t>
            </a:r>
            <a:br>
              <a:rPr lang="es-ES" sz="2800" i="1" dirty="0" smtClean="0"/>
            </a:br>
            <a:r>
              <a:rPr lang="es-ES" sz="2800" b="1" i="1" dirty="0" smtClean="0"/>
              <a:t>político</a:t>
            </a:r>
            <a:r>
              <a:rPr lang="es-ES" sz="2800" i="1" dirty="0" smtClean="0"/>
              <a:t> y de lo </a:t>
            </a:r>
            <a:r>
              <a:rPr lang="es-ES" sz="2800" b="1" i="1" dirty="0" smtClean="0"/>
              <a:t>científico</a:t>
            </a:r>
            <a:endParaRPr lang="es-ES" sz="2800" b="1" dirty="0"/>
          </a:p>
        </p:txBody>
      </p:sp>
      <p:sp>
        <p:nvSpPr>
          <p:cNvPr id="3" name="2 Marcador de contenido"/>
          <p:cNvSpPr>
            <a:spLocks noGrp="1"/>
          </p:cNvSpPr>
          <p:nvPr>
            <p:ph idx="1"/>
          </p:nvPr>
        </p:nvSpPr>
        <p:spPr/>
        <p:txBody>
          <a:bodyPr>
            <a:normAutofit lnSpcReduction="10000"/>
          </a:bodyPr>
          <a:lstStyle/>
          <a:p>
            <a:r>
              <a:rPr lang="es-ES" dirty="0" smtClean="0"/>
              <a:t>Un tipo de </a:t>
            </a:r>
            <a:r>
              <a:rPr lang="es-ES" i="1" dirty="0" smtClean="0"/>
              <a:t>conocimiento</a:t>
            </a:r>
            <a:r>
              <a:rPr lang="es-ES" dirty="0" smtClean="0"/>
              <a:t> como el que se está tratando, ¿estará atravesado de </a:t>
            </a:r>
            <a:r>
              <a:rPr lang="es-ES" i="1" dirty="0" smtClean="0"/>
              <a:t>“racionalidad </a:t>
            </a:r>
            <a:r>
              <a:rPr lang="es-ES" b="1" i="1" dirty="0" smtClean="0"/>
              <a:t>científica</a:t>
            </a:r>
            <a:r>
              <a:rPr lang="es-ES" i="1" dirty="0" smtClean="0"/>
              <a:t>”</a:t>
            </a:r>
            <a:r>
              <a:rPr lang="es-ES" dirty="0" smtClean="0"/>
              <a:t> o identificará un catálogo de </a:t>
            </a:r>
            <a:r>
              <a:rPr lang="es-ES" i="1" dirty="0" smtClean="0"/>
              <a:t>“decisiones </a:t>
            </a:r>
            <a:r>
              <a:rPr lang="es-ES" b="1" i="1" dirty="0" smtClean="0"/>
              <a:t>políticas</a:t>
            </a:r>
            <a:r>
              <a:rPr lang="es-ES" i="1" dirty="0" smtClean="0"/>
              <a:t>”</a:t>
            </a:r>
            <a:r>
              <a:rPr lang="es-ES" dirty="0" smtClean="0"/>
              <a:t>? </a:t>
            </a:r>
          </a:p>
          <a:p>
            <a:r>
              <a:rPr lang="es-ES" dirty="0" smtClean="0"/>
              <a:t>Expresado de otro modo: en cuanto se refiere al substrato epistemológico de una forma de conocimiento como la aquí abordada, ¿puede hablarse de un conocimiento </a:t>
            </a:r>
            <a:r>
              <a:rPr lang="es-ES" i="1" dirty="0" smtClean="0"/>
              <a:t>neutral, científico o político</a:t>
            </a:r>
            <a:r>
              <a:rPr lang="es-ES" dirty="0" smtClean="0"/>
              <a:t>?. </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sz="2700" b="1" dirty="0" smtClean="0"/>
              <a:t/>
            </a:r>
            <a:br>
              <a:rPr lang="es-ES_tradnl" sz="2700" b="1" dirty="0" smtClean="0"/>
            </a:br>
            <a:r>
              <a:rPr lang="es-ES_tradnl" sz="2700" b="1" dirty="0" smtClean="0"/>
              <a:t>ELEMENTOS </a:t>
            </a:r>
            <a:r>
              <a:rPr lang="es-ES_tradnl" sz="2700" b="1" dirty="0"/>
              <a:t>PARA UNA APROXIMACIÓN</a:t>
            </a:r>
            <a:r>
              <a:rPr lang="es-ES" sz="2700" b="1" dirty="0"/>
              <a:t/>
            </a:r>
            <a:br>
              <a:rPr lang="es-ES" sz="2700" b="1" dirty="0"/>
            </a:br>
            <a:r>
              <a:rPr lang="es-ES_tradnl" sz="2700" b="1" dirty="0"/>
              <a:t>EPISTEMOLÓGICA</a:t>
            </a:r>
            <a:r>
              <a:rPr lang="es-ES" b="1" dirty="0"/>
              <a:t/>
            </a:r>
            <a:br>
              <a:rPr lang="es-ES" b="1" dirty="0"/>
            </a:br>
            <a:endParaRPr lang="es-ES" dirty="0"/>
          </a:p>
        </p:txBody>
      </p:sp>
      <p:sp>
        <p:nvSpPr>
          <p:cNvPr id="3" name="2 Marcador de contenido"/>
          <p:cNvSpPr>
            <a:spLocks noGrp="1"/>
          </p:cNvSpPr>
          <p:nvPr>
            <p:ph idx="1"/>
          </p:nvPr>
        </p:nvSpPr>
        <p:spPr/>
        <p:txBody>
          <a:bodyPr>
            <a:normAutofit fontScale="85000" lnSpcReduction="10000"/>
          </a:bodyPr>
          <a:lstStyle/>
          <a:p>
            <a:r>
              <a:rPr lang="es-ES_tradnl" i="1" dirty="0"/>
              <a:t>Etimología y primeros significados de la </a:t>
            </a:r>
            <a:r>
              <a:rPr lang="es-ES_tradnl" i="1" dirty="0" smtClean="0"/>
              <a:t>política:</a:t>
            </a:r>
          </a:p>
          <a:p>
            <a:pPr>
              <a:buNone/>
            </a:pPr>
            <a:endParaRPr lang="es-ES_tradnl" i="1" dirty="0" smtClean="0"/>
          </a:p>
          <a:p>
            <a:pPr>
              <a:buNone/>
            </a:pPr>
            <a:r>
              <a:rPr lang="es-ES_tradnl" dirty="0" err="1"/>
              <a:t>Bobbio</a:t>
            </a:r>
            <a:r>
              <a:rPr lang="es-ES_tradnl" dirty="0"/>
              <a:t> en su </a:t>
            </a:r>
            <a:r>
              <a:rPr lang="es-ES_tradnl" i="1" dirty="0" err="1"/>
              <a:t>Dizionario</a:t>
            </a:r>
            <a:r>
              <a:rPr lang="es-ES_tradnl" i="1" dirty="0"/>
              <a:t> di </a:t>
            </a:r>
            <a:r>
              <a:rPr lang="es-ES_tradnl" i="1" dirty="0" err="1"/>
              <a:t>Politica</a:t>
            </a:r>
            <a:r>
              <a:rPr lang="es-ES_tradnl" dirty="0"/>
              <a:t> (1992: </a:t>
            </a:r>
            <a:r>
              <a:rPr lang="es-ES_tradnl" dirty="0" smtClean="0"/>
              <a:t>800) desde </a:t>
            </a:r>
            <a:r>
              <a:rPr lang="es-ES_tradnl" dirty="0"/>
              <a:t>un punto de vista etimológico, la </a:t>
            </a:r>
            <a:r>
              <a:rPr lang="es-ES_tradnl" i="1" dirty="0"/>
              <a:t>“política”</a:t>
            </a:r>
            <a:r>
              <a:rPr lang="es-ES_tradnl" dirty="0"/>
              <a:t> traduce una derivación del adjetivo de “polis” (</a:t>
            </a:r>
            <a:r>
              <a:rPr lang="es-ES_tradnl" i="1" dirty="0" err="1"/>
              <a:t>politikós</a:t>
            </a:r>
            <a:r>
              <a:rPr lang="es-ES_tradnl" dirty="0"/>
              <a:t>), significante de todo lo referido a la ciudad. </a:t>
            </a:r>
            <a:endParaRPr lang="es-ES_tradnl" dirty="0" smtClean="0"/>
          </a:p>
          <a:p>
            <a:pPr>
              <a:buNone/>
            </a:pPr>
            <a:r>
              <a:rPr lang="es-ES_tradnl" dirty="0" smtClean="0"/>
              <a:t>En </a:t>
            </a:r>
            <a:r>
              <a:rPr lang="es-ES_tradnl" dirty="0"/>
              <a:t>ese sentido, el propio Diccionario de la Real Academia de la lengua española, la define como “arte, doctrina u opinión referente al gobierno de los Estados/Actividad de los que rigen o aspiran a regir los asuntos públicos”.</a:t>
            </a:r>
            <a:endParaRPr lang="es-ES" dirty="0"/>
          </a:p>
          <a:p>
            <a:pPr>
              <a:buNone/>
            </a:pPr>
            <a:endParaRPr lang="es-ES_tradnl" i="1" dirty="0" smtClean="0"/>
          </a:p>
          <a:p>
            <a:pPr>
              <a:buNone/>
            </a:pPr>
            <a:endParaRPr lang="es-ES_tradnl" i="1" dirty="0"/>
          </a:p>
          <a:p>
            <a:pPr>
              <a:buNone/>
            </a:pP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SIGNIFICADO CLÁSICO</a:t>
            </a:r>
            <a:endParaRPr lang="es-ES" dirty="0"/>
          </a:p>
        </p:txBody>
      </p:sp>
      <p:sp>
        <p:nvSpPr>
          <p:cNvPr id="3" name="2 Marcador de contenido"/>
          <p:cNvSpPr>
            <a:spLocks noGrp="1"/>
          </p:cNvSpPr>
          <p:nvPr>
            <p:ph idx="1"/>
          </p:nvPr>
        </p:nvSpPr>
        <p:spPr/>
        <p:txBody>
          <a:bodyPr>
            <a:normAutofit fontScale="85000" lnSpcReduction="10000"/>
          </a:bodyPr>
          <a:lstStyle/>
          <a:p>
            <a:r>
              <a:rPr lang="es-ES_tradnl" dirty="0" smtClean="0"/>
              <a:t>Aristóteles</a:t>
            </a:r>
            <a:r>
              <a:rPr lang="es-ES_tradnl" dirty="0"/>
              <a:t>, </a:t>
            </a:r>
            <a:r>
              <a:rPr lang="es-ES_tradnl" dirty="0" smtClean="0"/>
              <a:t>en su primer </a:t>
            </a:r>
            <a:r>
              <a:rPr lang="es-ES_tradnl" dirty="0"/>
              <a:t>gran tratado titulado “La Política”, referido a la naturaleza, funciones y particiones del Estado y sobre el arte y formas de gobernar la Polis.  </a:t>
            </a:r>
            <a:endParaRPr lang="es-ES_tradnl" dirty="0" smtClean="0"/>
          </a:p>
          <a:p>
            <a:r>
              <a:rPr lang="es-ES_tradnl" dirty="0" smtClean="0"/>
              <a:t>Aristóteles </a:t>
            </a:r>
            <a:r>
              <a:rPr lang="es-ES_tradnl" dirty="0"/>
              <a:t>señaló ya el decisivo elemento del </a:t>
            </a:r>
            <a:r>
              <a:rPr lang="es-ES_tradnl" b="1" dirty="0"/>
              <a:t>“poder”</a:t>
            </a:r>
            <a:r>
              <a:rPr lang="es-ES_tradnl" dirty="0"/>
              <a:t> al referirse a la política, efectuando una tipología que destacó tres tipos de “formas de ejercer el poder”: </a:t>
            </a:r>
            <a:endParaRPr lang="es-ES_tradnl" dirty="0" smtClean="0"/>
          </a:p>
          <a:p>
            <a:r>
              <a:rPr lang="es-ES_tradnl" dirty="0" smtClean="0"/>
              <a:t>a</a:t>
            </a:r>
            <a:r>
              <a:rPr lang="es-ES_tradnl" dirty="0"/>
              <a:t>) el poder paterno, ejercitado en nombre del hijo; </a:t>
            </a:r>
            <a:endParaRPr lang="es-ES_tradnl" dirty="0" smtClean="0"/>
          </a:p>
          <a:p>
            <a:r>
              <a:rPr lang="es-ES_tradnl" dirty="0" smtClean="0"/>
              <a:t>b</a:t>
            </a:r>
            <a:r>
              <a:rPr lang="es-ES_tradnl" dirty="0"/>
              <a:t>) el poder despótico, ejercitado en interés del patrón; </a:t>
            </a:r>
            <a:endParaRPr lang="es-ES_tradnl" dirty="0" smtClean="0"/>
          </a:p>
          <a:p>
            <a:r>
              <a:rPr lang="es-ES_tradnl" dirty="0" smtClean="0"/>
              <a:t>c</a:t>
            </a:r>
            <a:r>
              <a:rPr lang="es-ES_tradnl" dirty="0"/>
              <a:t>) el poder político, ejercitado en interés de quien gobierna y es </a:t>
            </a:r>
            <a:r>
              <a:rPr lang="es-ES_tradnl" dirty="0" smtClean="0"/>
              <a:t>gobernado</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i="1" dirty="0"/>
              <a:t>Expresiones Modernas de la Política</a:t>
            </a:r>
            <a:endParaRPr lang="es-ES" dirty="0"/>
          </a:p>
        </p:txBody>
      </p:sp>
      <p:sp>
        <p:nvSpPr>
          <p:cNvPr id="3" name="2 Marcador de contenido"/>
          <p:cNvSpPr>
            <a:spLocks noGrp="1"/>
          </p:cNvSpPr>
          <p:nvPr>
            <p:ph idx="1"/>
          </p:nvPr>
        </p:nvSpPr>
        <p:spPr/>
        <p:txBody>
          <a:bodyPr>
            <a:normAutofit fontScale="77500" lnSpcReduction="20000"/>
          </a:bodyPr>
          <a:lstStyle/>
          <a:p>
            <a:r>
              <a:rPr lang="es-ES_tradnl" dirty="0"/>
              <a:t>Es a partir de la Edad Moderna cuando el vocablo adquiere nuevas expresiones: como “ciencia del Estado”, como “doctrina del Estado” (</a:t>
            </a:r>
            <a:r>
              <a:rPr lang="es-ES_tradnl" b="1" dirty="0" err="1"/>
              <a:t>Jellinek</a:t>
            </a:r>
            <a:r>
              <a:rPr lang="es-ES_tradnl" dirty="0"/>
              <a:t> 1900), como “Ciencia Política”, como “Filosofía Política” (</a:t>
            </a:r>
            <a:r>
              <a:rPr lang="es-ES_tradnl" b="1" dirty="0"/>
              <a:t>Hegel</a:t>
            </a:r>
            <a:r>
              <a:rPr lang="es-ES_tradnl" dirty="0"/>
              <a:t> 1821). </a:t>
            </a:r>
            <a:endParaRPr lang="es-ES_tradnl" dirty="0" smtClean="0"/>
          </a:p>
          <a:p>
            <a:r>
              <a:rPr lang="es-ES_tradnl" dirty="0"/>
              <a:t>La expresión de </a:t>
            </a:r>
            <a:r>
              <a:rPr lang="es-ES_tradnl" i="1" dirty="0"/>
              <a:t>“lo político”,</a:t>
            </a:r>
            <a:r>
              <a:rPr lang="es-ES_tradnl" dirty="0"/>
              <a:t> entonces, va a ir siendo paulatinamente asociada al control y, especialmente, al control del territorio, del espacio. Como indica </a:t>
            </a:r>
            <a:r>
              <a:rPr lang="es-ES_tradnl" b="1" dirty="0" err="1"/>
              <a:t>Bobbio</a:t>
            </a:r>
            <a:r>
              <a:rPr lang="es-ES_tradnl" dirty="0"/>
              <a:t>, </a:t>
            </a:r>
            <a:endParaRPr lang="es-ES" dirty="0"/>
          </a:p>
          <a:p>
            <a:r>
              <a:rPr lang="es-ES_tradnl" dirty="0" smtClean="0"/>
              <a:t>“</a:t>
            </a:r>
            <a:r>
              <a:rPr lang="es-ES_tradnl" dirty="0"/>
              <a:t>a la esfera de la política pertenecen actos tales como mandar (o prohibir) algunas cosas con efecto vinculante para todos los miembros de un determinado grupo social; ejercitar un dominio exclusivo sobre un determinado territorio; legislar con normas válidas </a:t>
            </a:r>
            <a:r>
              <a:rPr lang="es-ES_tradnl" i="1" dirty="0" err="1"/>
              <a:t>erga</a:t>
            </a:r>
            <a:r>
              <a:rPr lang="es-ES_tradnl" i="1" dirty="0"/>
              <a:t> </a:t>
            </a:r>
            <a:r>
              <a:rPr lang="es-ES_tradnl" i="1" dirty="0" err="1"/>
              <a:t>omnes</a:t>
            </a:r>
            <a:r>
              <a:rPr lang="es-ES_tradnl" dirty="0"/>
              <a:t>; extraer y distribuir recursos de un sector a otro de la sociedad, </a:t>
            </a:r>
            <a:r>
              <a:rPr lang="es-ES_tradnl" dirty="0" err="1"/>
              <a:t>etc</a:t>
            </a:r>
            <a:r>
              <a:rPr lang="es-ES_tradnl" dirty="0"/>
              <a:t>”.</a:t>
            </a:r>
            <a:endParaRPr lang="es-ES" dirty="0"/>
          </a:p>
          <a:p>
            <a:pPr>
              <a:buNone/>
            </a:pPr>
            <a:endParaRPr lang="es-ES" dirty="0"/>
          </a:p>
          <a:p>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PODER – POLÍTICA - ESTADO</a:t>
            </a:r>
            <a:endParaRPr lang="es-ES" dirty="0"/>
          </a:p>
        </p:txBody>
      </p:sp>
      <p:sp>
        <p:nvSpPr>
          <p:cNvPr id="3" name="2 Marcador de contenido"/>
          <p:cNvSpPr>
            <a:spLocks noGrp="1"/>
          </p:cNvSpPr>
          <p:nvPr>
            <p:ph idx="1"/>
          </p:nvPr>
        </p:nvSpPr>
        <p:spPr/>
        <p:txBody>
          <a:bodyPr>
            <a:normAutofit lnSpcReduction="10000"/>
          </a:bodyPr>
          <a:lstStyle/>
          <a:p>
            <a:r>
              <a:rPr lang="es-ES_tradnl" dirty="0"/>
              <a:t>En tal sentido, y dentro del significado propio de la Edad Moderna del término “Política”, cuando la idea de Estado va asumiendo un lugar central, los verbos y las principales “actividades” del “poder político” van a ser: organizar, burocratizar, estudiar, justificar, modificar el/al Estado. A partir de este momento, y a través de la decisiva vinculación con el “poder”, los tres conceptos que rondan irán siempre vinculados: Poder-Política-Estado</a:t>
            </a: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PROBLEMA DE LA LEGITIMACIÓN DEL PODER</a:t>
            </a:r>
            <a:endParaRPr lang="es-ES" dirty="0"/>
          </a:p>
        </p:txBody>
      </p:sp>
      <p:sp>
        <p:nvSpPr>
          <p:cNvPr id="3" name="2 Marcador de contenido"/>
          <p:cNvSpPr>
            <a:spLocks noGrp="1"/>
          </p:cNvSpPr>
          <p:nvPr>
            <p:ph idx="1"/>
          </p:nvPr>
        </p:nvSpPr>
        <p:spPr/>
        <p:txBody>
          <a:bodyPr>
            <a:normAutofit fontScale="70000" lnSpcReduction="20000"/>
          </a:bodyPr>
          <a:lstStyle/>
          <a:p>
            <a:r>
              <a:rPr lang="es-ES_tradnl" dirty="0"/>
              <a:t>El problema de la “legitimación del poder” se revela decisivo. De acuerdo a la concepción </a:t>
            </a:r>
            <a:r>
              <a:rPr lang="es-ES_tradnl" i="1" dirty="0" err="1"/>
              <a:t>hobessiana</a:t>
            </a:r>
            <a:r>
              <a:rPr lang="es-ES_tradnl" dirty="0"/>
              <a:t>, el poder se vincula con los medios para obtener cualquier ventaja. B. Russel, en 1938, en su obra </a:t>
            </a:r>
            <a:r>
              <a:rPr lang="es-ES_tradnl" i="1" dirty="0"/>
              <a:t>El Poder</a:t>
            </a:r>
            <a:r>
              <a:rPr lang="es-ES_tradnl" dirty="0"/>
              <a:t>, entendió a éste como el conjunto de medios que permiten producir los efectos deseados (1972). </a:t>
            </a:r>
            <a:endParaRPr lang="es-ES_tradnl" dirty="0" smtClean="0"/>
          </a:p>
          <a:p>
            <a:r>
              <a:rPr lang="es-ES_tradnl" dirty="0" smtClean="0"/>
              <a:t>Max </a:t>
            </a:r>
            <a:r>
              <a:rPr lang="es-ES_tradnl" dirty="0"/>
              <a:t>Weber expresó que “poder significa la probabilidad de imponer la propia voluntad, dentro de una relación social, aun contra toda resistencia y cualquiera que sea el fundamento de esa probabilidad” (1984: 43). </a:t>
            </a:r>
            <a:endParaRPr lang="es-ES_tradnl" dirty="0" smtClean="0"/>
          </a:p>
          <a:p>
            <a:r>
              <a:rPr lang="es-ES_tradnl" dirty="0" smtClean="0"/>
              <a:t>De </a:t>
            </a:r>
            <a:r>
              <a:rPr lang="es-ES_tradnl" dirty="0"/>
              <a:t>ellos, y otros, se extraerá la idea de que </a:t>
            </a:r>
            <a:r>
              <a:rPr lang="es-ES_tradnl" b="1" dirty="0"/>
              <a:t>el poder siempre supone la relación entre dos sujetos, de los cuales uno impone al otro su propia voluntad</a:t>
            </a:r>
            <a:r>
              <a:rPr lang="es-ES_tradnl" dirty="0"/>
              <a:t> porque tiene la posesión de los medios necesarios para ello; medios que siempre van a referirse al </a:t>
            </a:r>
            <a:r>
              <a:rPr lang="es-ES_tradnl" i="1" dirty="0"/>
              <a:t>dominio</a:t>
            </a:r>
            <a:r>
              <a:rPr lang="es-ES_tradnl" dirty="0"/>
              <a:t> sobre otros o al </a:t>
            </a:r>
            <a:r>
              <a:rPr lang="es-ES_tradnl" i="1" dirty="0"/>
              <a:t>dominio</a:t>
            </a:r>
            <a:r>
              <a:rPr lang="es-ES_tradnl" dirty="0"/>
              <a:t> sobre la naturaleza. El “poder político” se vincula con la primera expresión de </a:t>
            </a:r>
            <a:r>
              <a:rPr lang="es-ES_tradnl" b="1" i="1" dirty="0"/>
              <a:t>dominio </a:t>
            </a:r>
            <a:r>
              <a:rPr lang="es-ES_tradnl" b="1" dirty="0"/>
              <a:t>o </a:t>
            </a:r>
            <a:r>
              <a:rPr lang="es-ES_tradnl" b="1" i="1" dirty="0"/>
              <a:t>dominación</a:t>
            </a:r>
            <a:endParaRPr lang="es-E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i="1" dirty="0"/>
              <a:t>Algunas tipologías en torno al poder-político</a:t>
            </a:r>
            <a:endParaRPr lang="es-ES" dirty="0"/>
          </a:p>
        </p:txBody>
      </p:sp>
      <p:sp>
        <p:nvSpPr>
          <p:cNvPr id="3" name="2 Marcador de contenido"/>
          <p:cNvSpPr>
            <a:spLocks noGrp="1"/>
          </p:cNvSpPr>
          <p:nvPr>
            <p:ph idx="1"/>
          </p:nvPr>
        </p:nvSpPr>
        <p:spPr/>
        <p:txBody>
          <a:bodyPr>
            <a:normAutofit fontScale="62500" lnSpcReduction="20000"/>
          </a:bodyPr>
          <a:lstStyle/>
          <a:p>
            <a:r>
              <a:rPr lang="es-ES_tradnl" dirty="0"/>
              <a:t>vale la pena recordar la tipología aristotélica que destacó tres formas de ejercer el poder:  a) el poder paterno, ejercitado en nombre del hijo; b) el poder despótico, ejercitado en interés del patrón; c) el poder político, ejercitado en interés de quien gobierna y es gobernado. </a:t>
            </a:r>
            <a:endParaRPr lang="es-ES_tradnl" dirty="0" smtClean="0"/>
          </a:p>
          <a:p>
            <a:r>
              <a:rPr lang="es-ES_tradnl" dirty="0" smtClean="0"/>
              <a:t>Esta </a:t>
            </a:r>
            <a:r>
              <a:rPr lang="es-ES_tradnl" dirty="0"/>
              <a:t>tipología fue perfectamente reasumida por el </a:t>
            </a:r>
            <a:r>
              <a:rPr lang="es-ES_tradnl" i="1" dirty="0" err="1"/>
              <a:t>iusnaturalismo</a:t>
            </a:r>
            <a:r>
              <a:rPr lang="es-ES_tradnl" dirty="0"/>
              <a:t>, el cual se abocó al tratamiento de la cuestión más trascendente cual fue la de la legitimación y el fundamento del poder, cuestiones que pueden hallarse con claridad en el Cap. XV del “Segundo Tratado sobre el Gobierno”, de </a:t>
            </a:r>
            <a:r>
              <a:rPr lang="es-ES_tradnl" dirty="0" err="1"/>
              <a:t>Locke</a:t>
            </a:r>
            <a:r>
              <a:rPr lang="es-ES_tradnl" dirty="0"/>
              <a:t>. Allí se  añadirán a las mencionadas formas de poder aristotélicas, ciertas fuentes de legitimación: </a:t>
            </a:r>
            <a:endParaRPr lang="es-ES_tradnl" dirty="0" smtClean="0"/>
          </a:p>
          <a:p>
            <a:r>
              <a:rPr lang="es-ES_tradnl" dirty="0" smtClean="0"/>
              <a:t>a</a:t>
            </a:r>
            <a:r>
              <a:rPr lang="es-ES_tradnl" dirty="0"/>
              <a:t>) para el poder paterno: la naturaleza; </a:t>
            </a:r>
            <a:endParaRPr lang="es-ES_tradnl" dirty="0" smtClean="0"/>
          </a:p>
          <a:p>
            <a:r>
              <a:rPr lang="es-ES_tradnl" dirty="0" smtClean="0"/>
              <a:t>b</a:t>
            </a:r>
            <a:r>
              <a:rPr lang="es-ES_tradnl" dirty="0"/>
              <a:t>) para el poder despótico: el castigo por un delito </a:t>
            </a:r>
            <a:r>
              <a:rPr lang="es-ES_tradnl" dirty="0" smtClean="0"/>
              <a:t>cometido;</a:t>
            </a:r>
          </a:p>
          <a:p>
            <a:r>
              <a:rPr lang="es-ES_tradnl" dirty="0" smtClean="0"/>
              <a:t>c</a:t>
            </a:r>
            <a:r>
              <a:rPr lang="es-ES_tradnl" dirty="0"/>
              <a:t>) para el poder civil: el consenso.</a:t>
            </a:r>
            <a:endParaRPr lang="es-ES" dirty="0"/>
          </a:p>
          <a:p>
            <a:r>
              <a:rPr lang="es-ES_tradnl" dirty="0" smtClean="0"/>
              <a:t>A </a:t>
            </a:r>
            <a:r>
              <a:rPr lang="es-ES_tradnl" dirty="0"/>
              <a:t>semejantes fuentes de legitimación del poder, le corresponden a su vez las tres fórmulas clásicas de fundamento de las obligaciones: </a:t>
            </a:r>
            <a:r>
              <a:rPr lang="es-ES_tradnl" i="1" dirty="0"/>
              <a:t>ex natura, ex </a:t>
            </a:r>
            <a:r>
              <a:rPr lang="es-ES_tradnl" i="1" dirty="0" err="1"/>
              <a:t>delicto</a:t>
            </a:r>
            <a:r>
              <a:rPr lang="es-ES_tradnl" i="1" dirty="0"/>
              <a:t>, ex </a:t>
            </a:r>
            <a:r>
              <a:rPr lang="es-ES_tradnl" i="1" dirty="0" err="1"/>
              <a:t>contractu</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CONSECUENCIAS DE ALGUNAS TIPOLOGÍAS</a:t>
            </a:r>
            <a:endParaRPr lang="es-ES" dirty="0"/>
          </a:p>
        </p:txBody>
      </p:sp>
      <p:sp>
        <p:nvSpPr>
          <p:cNvPr id="3" name="2 Marcador de contenido"/>
          <p:cNvSpPr>
            <a:spLocks noGrp="1"/>
          </p:cNvSpPr>
          <p:nvPr>
            <p:ph idx="1"/>
          </p:nvPr>
        </p:nvSpPr>
        <p:spPr/>
        <p:txBody>
          <a:bodyPr>
            <a:normAutofit fontScale="55000" lnSpcReduction="20000"/>
          </a:bodyPr>
          <a:lstStyle/>
          <a:p>
            <a:r>
              <a:rPr lang="es-ES_tradnl" dirty="0"/>
              <a:t>Señala </a:t>
            </a:r>
            <a:r>
              <a:rPr lang="es-ES_tradnl" dirty="0" err="1"/>
              <a:t>Bobbio</a:t>
            </a:r>
            <a:r>
              <a:rPr lang="es-ES_tradnl" dirty="0"/>
              <a:t> que,  dentro de una relación de poder, y atendiendo al medio del que se sirve el sujeto activo para condicionar el comportamiento del sujeto pasivo, pueden distinguirse tres grandes clases en el ámbito del concepto más lato de poder: el poder económico, el poder ideológico y el poder político. </a:t>
            </a:r>
            <a:endParaRPr lang="es-ES" dirty="0"/>
          </a:p>
          <a:p>
            <a:r>
              <a:rPr lang="es-ES_tradnl" dirty="0"/>
              <a:t>El primero, el poder económico, implica la posesión de ciertos bienes, especialmente para la producción de otros bienes. Se mantiene la hegemonía pagando un salario por la fuerza de trabajo</a:t>
            </a:r>
            <a:r>
              <a:rPr lang="es-ES_tradnl" dirty="0" smtClean="0"/>
              <a:t>.</a:t>
            </a:r>
            <a:endParaRPr lang="es-ES" dirty="0"/>
          </a:p>
          <a:p>
            <a:r>
              <a:rPr lang="es-ES_tradnl" dirty="0"/>
              <a:t>El segundo, el poder ideológico, se funda sobre la influencia de ideas mantenidas por alguna persona investida de una cierta autoridad (el sabio, el sacerdote, el gobernante) frente a la sociedad para cumplir el proceso de socialización que se entenderá como necesario para el mantenimiento de la cohesión social y la integración del grupo (ejemplo: el poder de definir</a:t>
            </a:r>
            <a:r>
              <a:rPr lang="es-ES_tradnl" dirty="0" smtClean="0"/>
              <a:t>).</a:t>
            </a:r>
            <a:endParaRPr lang="es-ES" dirty="0"/>
          </a:p>
          <a:p>
            <a:r>
              <a:rPr lang="es-ES_tradnl" dirty="0"/>
              <a:t>El tercero,  el poder político, está fundado en la posesión de los instrumentos a través de los cuales se ejercita la fuerza física (las armas de cualquier especie y grado). Se trata del “poder coactivo” en el sentido más estrecho de la palabra. </a:t>
            </a:r>
            <a:endParaRPr lang="es-ES" dirty="0"/>
          </a:p>
          <a:p>
            <a:r>
              <a:rPr lang="es-ES_tradnl" dirty="0"/>
              <a:t>Esas tres formas de poder sirven al mantenimiento de una sociedad desigual: ya sea dividida entre ricos y pobres, sabios e ignorantes, o fuertes y débiles. En cualquiera de los tres casos, se trata de mantener “superiores e inferiores” </a:t>
            </a:r>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OTRO ELEMENTO: LA “FUERZA” (LA COACCIÓN)</a:t>
            </a:r>
            <a:endParaRPr lang="es-ES" dirty="0"/>
          </a:p>
        </p:txBody>
      </p:sp>
      <p:sp>
        <p:nvSpPr>
          <p:cNvPr id="3" name="2 Marcador de contenido"/>
          <p:cNvSpPr>
            <a:spLocks noGrp="1"/>
          </p:cNvSpPr>
          <p:nvPr>
            <p:ph idx="1"/>
          </p:nvPr>
        </p:nvSpPr>
        <p:spPr/>
        <p:txBody>
          <a:bodyPr>
            <a:normAutofit fontScale="47500" lnSpcReduction="20000"/>
          </a:bodyPr>
          <a:lstStyle/>
          <a:p>
            <a:r>
              <a:rPr lang="es-ES_tradnl" dirty="0"/>
              <a:t>Esta distinción entre tres tipos principales de poder, se corresponde con la mayor parte de las teorías sociales contemporáneas en las que se pueden observar tres sub-sistemas principales como son la organización de las fuerzas productivas, la organización del consenso y la organización de la </a:t>
            </a:r>
            <a:r>
              <a:rPr lang="es-ES_tradnl" b="1" dirty="0"/>
              <a:t>coacción</a:t>
            </a:r>
            <a:r>
              <a:rPr lang="es-ES_tradnl" dirty="0"/>
              <a:t>. </a:t>
            </a:r>
            <a:endParaRPr lang="es-ES" dirty="0"/>
          </a:p>
          <a:p>
            <a:pPr>
              <a:buNone/>
            </a:pPr>
            <a:endParaRPr lang="es-ES" dirty="0"/>
          </a:p>
          <a:p>
            <a:r>
              <a:rPr lang="es-ES_tradnl" b="1" dirty="0"/>
              <a:t>Cuanto acaba de señalarse se vincula, entonces, con el elemento de la “fuerza” y con el uso exclusivo de la misma. </a:t>
            </a:r>
            <a:r>
              <a:rPr lang="es-ES_tradnl" dirty="0"/>
              <a:t>Se trata claramente del “poder de coacción” al que recurre todo grupo social (la clase dominante de todo grupo social), en última instancia, como </a:t>
            </a:r>
            <a:r>
              <a:rPr lang="es-ES_tradnl" i="1" dirty="0"/>
              <a:t>extrema ratio</a:t>
            </a:r>
            <a:r>
              <a:rPr lang="es-ES_tradnl" dirty="0"/>
              <a:t>, para defenderse de los ataques externos  o para impedir con la disgregación del grupo la propia </a:t>
            </a:r>
            <a:r>
              <a:rPr lang="es-ES_tradnl" dirty="0" smtClean="0"/>
              <a:t>eliminación. </a:t>
            </a:r>
          </a:p>
          <a:p>
            <a:r>
              <a:rPr lang="es-ES_tradnl" dirty="0" smtClean="0"/>
              <a:t>Evidentemente</a:t>
            </a:r>
            <a:r>
              <a:rPr lang="es-ES_tradnl" dirty="0"/>
              <a:t>, la fuerza y el poder de coacción sirven, en caso extremo, para impedir la insubordinación o la desobediencia de una parte de la sociedad contra quien detenta el poder y, en tal sentido, se revela como instrumento para la conservación del poder mismo. </a:t>
            </a:r>
            <a:endParaRPr lang="es-ES" u="sng" dirty="0"/>
          </a:p>
          <a:p>
            <a:pPr>
              <a:buNone/>
            </a:pPr>
            <a:r>
              <a:rPr lang="es-ES" dirty="0"/>
              <a:t> </a:t>
            </a:r>
          </a:p>
          <a:p>
            <a:r>
              <a:rPr lang="es-ES_tradnl" b="1" dirty="0"/>
              <a:t>L</a:t>
            </a:r>
            <a:r>
              <a:rPr lang="es-ES_tradnl" b="1" dirty="0" smtClean="0"/>
              <a:t>a </a:t>
            </a:r>
            <a:r>
              <a:rPr lang="es-ES_tradnl" b="1" dirty="0"/>
              <a:t>fuerza, el poder coactivo, el </a:t>
            </a:r>
            <a:r>
              <a:rPr lang="es-ES_tradnl" b="1" i="1" dirty="0" err="1"/>
              <a:t>ius</a:t>
            </a:r>
            <a:r>
              <a:rPr lang="es-ES_tradnl" b="1" i="1" dirty="0"/>
              <a:t> </a:t>
            </a:r>
            <a:r>
              <a:rPr lang="es-ES_tradnl" b="1" i="1" dirty="0" err="1"/>
              <a:t>puniendi</a:t>
            </a:r>
            <a:r>
              <a:rPr lang="es-ES_tradnl" b="1" dirty="0"/>
              <a:t> del Estado, se expresan en amplias gamas de sanciones posibles. Pero desde ya cabe señalar con </a:t>
            </a:r>
            <a:r>
              <a:rPr lang="es-ES_tradnl" b="1" dirty="0" err="1"/>
              <a:t>Bobbio</a:t>
            </a:r>
            <a:r>
              <a:rPr lang="es-ES_tradnl" b="1" dirty="0"/>
              <a:t> que, por ejemplo, si bien la amenaza de sanciones económicas constituye un poder de los que se está tratando, sin duda </a:t>
            </a:r>
            <a:r>
              <a:rPr lang="es-ES_tradnl" b="1" dirty="0" smtClean="0"/>
              <a:t>son el poder de castigar y la </a:t>
            </a:r>
            <a:r>
              <a:rPr lang="es-ES_tradnl" b="1" dirty="0"/>
              <a:t>guerra </a:t>
            </a:r>
            <a:r>
              <a:rPr lang="es-ES_tradnl" b="1" dirty="0" smtClean="0"/>
              <a:t>los ejemplos paradigmáticos </a:t>
            </a:r>
            <a:r>
              <a:rPr lang="es-ES_tradnl" b="1" dirty="0"/>
              <a:t>del uso de la fuerza.</a:t>
            </a:r>
            <a:r>
              <a:rPr lang="es-ES_tradnl" b="1" u="sng" dirty="0"/>
              <a:t> </a:t>
            </a:r>
            <a:endParaRPr lang="es-ES" b="1" u="sng" dirty="0"/>
          </a:p>
          <a:p>
            <a:endParaRPr lang="es-ES"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2213</Words>
  <Application>Microsoft Office PowerPoint</Application>
  <PresentationFormat>Presentación en pantalla (4:3)</PresentationFormat>
  <Paragraphs>81</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Tema de Office</vt:lpstr>
      <vt:lpstr>POLÍTICA CRIMINAL y SISTEMA PENAL “ESTÁTICO”</vt:lpstr>
      <vt:lpstr> ELEMENTOS PARA UNA APROXIMACIÓN EPISTEMOLÓGICA </vt:lpstr>
      <vt:lpstr>SIGNIFICADO CLÁSICO</vt:lpstr>
      <vt:lpstr>Expresiones Modernas de la Política</vt:lpstr>
      <vt:lpstr>PODER – POLÍTICA - ESTADO</vt:lpstr>
      <vt:lpstr>EL PROBLEMA DE LA LEGITIMACIÓN DEL PODER</vt:lpstr>
      <vt:lpstr>Algunas tipologías en torno al poder-político</vt:lpstr>
      <vt:lpstr>CONSECUENCIAS DE ALGUNAS TIPOLOGÍAS</vt:lpstr>
      <vt:lpstr>OTRO ELEMENTO: LA “FUERZA” (LA COACCIÓN)</vt:lpstr>
      <vt:lpstr>MONOPOLIZACIÓN y LEGITIMACIÓN del uso de la FUERZA</vt:lpstr>
      <vt:lpstr>MAX WEBER y la TEORÍA DEL ESTADO</vt:lpstr>
      <vt:lpstr>Consideración del problema de los “límites” del poder político</vt:lpstr>
      <vt:lpstr>La concepción de la política como relación “amigo-enemigo”</vt:lpstr>
      <vt:lpstr>Poder (y resistencia al poder) en Michel Foucault</vt:lpstr>
      <vt:lpstr>PODER Y RESISTENCIA EN FOUCAULT</vt:lpstr>
      <vt:lpstr>La Política Criminal y las categorías de lo  político y de lo científico</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POLÍTICA CRIMINAL y SISTEMA PENAL “ESTÁTICO”</dc:title>
  <dc:creator>Iñaki Rivera</dc:creator>
  <cp:lastModifiedBy>Iñaki Rivera</cp:lastModifiedBy>
  <cp:revision>21</cp:revision>
  <dcterms:created xsi:type="dcterms:W3CDTF">2011-01-08T17:21:35Z</dcterms:created>
  <dcterms:modified xsi:type="dcterms:W3CDTF">2011-02-02T17:07:36Z</dcterms:modified>
</cp:coreProperties>
</file>