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04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3083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4590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36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4022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9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303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56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65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541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5634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79333-0F40-4368-B8EF-0E8C0B78D9E8}" type="datetimeFigureOut">
              <a:rPr lang="es-ES" smtClean="0"/>
              <a:t>31/01/2014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23091-5ACB-4CD8-BC1E-F1EC15D91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631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/>
                </a:solidFill>
              </a:rPr>
              <a:t>EL CONTROL JURISDICCIONAL DE LA EJECUCION PENAL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IÑAKI RIVERA BEIRAS</a:t>
            </a:r>
          </a:p>
          <a:p>
            <a:r>
              <a:rPr lang="es-ES" dirty="0" smtClean="0"/>
              <a:t>Observatorio del Sistema Penal y los Derechos Humanos, UB</a:t>
            </a:r>
          </a:p>
        </p:txBody>
      </p:sp>
    </p:spTree>
    <p:extLst>
      <p:ext uri="{BB962C8B-B14F-4D97-AF65-F5344CB8AC3E}">
        <p14:creationId xmlns:p14="http://schemas.microsoft.com/office/powerpoint/2010/main" val="170820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dirty="0" smtClean="0">
                <a:solidFill>
                  <a:schemeClr val="accent1"/>
                </a:solidFill>
              </a:rPr>
              <a:t>COMPETENCIA JVP </a:t>
            </a:r>
            <a:br>
              <a:rPr lang="es-ES" sz="4000" b="1" dirty="0" smtClean="0">
                <a:solidFill>
                  <a:schemeClr val="accent1"/>
                </a:solidFill>
              </a:rPr>
            </a:br>
            <a:r>
              <a:rPr lang="es-ES" sz="4000" b="1" dirty="0" smtClean="0">
                <a:solidFill>
                  <a:schemeClr val="accent1"/>
                </a:solidFill>
              </a:rPr>
              <a:t>por razón de la materia</a:t>
            </a:r>
            <a:endParaRPr lang="es-ES" sz="4000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ES" dirty="0" smtClean="0"/>
              <a:t>e) Resolver por vía de recurso las reclamaciones que formulen los internos sobre sanciones disciplinarias.</a:t>
            </a:r>
          </a:p>
          <a:p>
            <a:pPr marL="0" indent="0">
              <a:buNone/>
            </a:pPr>
            <a:r>
              <a:rPr lang="es-ES" dirty="0" smtClean="0"/>
              <a:t>f) Resolver en base a los estudios de los Equipos de Observación y de Tratamiento, y en su caso de la Central de Observación, los recursos referentes a clasificación inicial y a progresiones y regresiones de grado.</a:t>
            </a:r>
          </a:p>
          <a:p>
            <a:pPr marL="0" indent="0">
              <a:buNone/>
            </a:pPr>
            <a:r>
              <a:rPr lang="es-ES" dirty="0" smtClean="0"/>
              <a:t>g) Acordar lo que proceda sobre las peticiones o quejas que los internos formulen en relación con el régimen y el tratamiento penitenciario en cuanto afecte a los derechos fundamentales o a los derechos y beneficios penitenciarios de aquéllos.</a:t>
            </a:r>
          </a:p>
        </p:txBody>
      </p:sp>
    </p:spTree>
    <p:extLst>
      <p:ext uri="{BB962C8B-B14F-4D97-AF65-F5344CB8AC3E}">
        <p14:creationId xmlns:p14="http://schemas.microsoft.com/office/powerpoint/2010/main" val="242899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COMPETENCIA JVP </a:t>
            </a:r>
            <a:br>
              <a:rPr lang="es-ES" b="1" dirty="0" smtClean="0">
                <a:solidFill>
                  <a:schemeClr val="accent1"/>
                </a:solidFill>
              </a:rPr>
            </a:br>
            <a:r>
              <a:rPr lang="es-ES" sz="2200" b="1" dirty="0" smtClean="0">
                <a:solidFill>
                  <a:schemeClr val="accent1"/>
                </a:solidFill>
              </a:rPr>
              <a:t>por razón de la materia</a:t>
            </a:r>
            <a:endParaRPr lang="es-ES" sz="2200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 smtClean="0"/>
              <a:t>h) Realizar las visitas a los establecimientos penitenciarios que prevé la Ley de Enjuiciamiento Criminal,.</a:t>
            </a:r>
          </a:p>
          <a:p>
            <a:pPr marL="0" indent="0">
              <a:buNone/>
            </a:pPr>
            <a:r>
              <a:rPr lang="es-ES" dirty="0" smtClean="0"/>
              <a:t>i) Autorizar los permisos de salida cuya duración sea superior a dos días, excepto de los clasificados en tercer grado.</a:t>
            </a:r>
          </a:p>
          <a:p>
            <a:pPr marL="0" indent="0">
              <a:buNone/>
            </a:pPr>
            <a:r>
              <a:rPr lang="es-ES" dirty="0" smtClean="0"/>
              <a:t>j) </a:t>
            </a:r>
            <a:r>
              <a:rPr lang="es-ES" i="1" dirty="0" smtClean="0"/>
              <a:t>Conocer del paso</a:t>
            </a:r>
            <a:r>
              <a:rPr lang="es-ES" dirty="0" smtClean="0"/>
              <a:t> a los establecimientos de régimen cerrado de los reclusos a propuesta del Director del establecimiento.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37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RELACIÓN JVP-ADMINISTRACIÓN PENITENCIARIA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dirty="0" smtClean="0"/>
              <a:t>Artículo 77:  </a:t>
            </a:r>
            <a:r>
              <a:rPr lang="es-ES" i="1" dirty="0" smtClean="0"/>
              <a:t>Los Jueces de Vigilancia </a:t>
            </a:r>
            <a:r>
              <a:rPr lang="es-ES" b="1" i="1" dirty="0" smtClean="0"/>
              <a:t>podrán dirigirse</a:t>
            </a:r>
            <a:r>
              <a:rPr lang="es-ES" i="1" dirty="0" smtClean="0"/>
              <a:t> a la Dirección General de Instituciones Penitenciarias </a:t>
            </a:r>
            <a:r>
              <a:rPr lang="es-ES" b="1" i="1" dirty="0" smtClean="0"/>
              <a:t>formulando propuestas</a:t>
            </a:r>
            <a:r>
              <a:rPr lang="es-ES" i="1" dirty="0" smtClean="0"/>
              <a:t> referentes a </a:t>
            </a:r>
          </a:p>
          <a:p>
            <a:pPr>
              <a:buFontTx/>
              <a:buChar char="-"/>
            </a:pPr>
            <a:r>
              <a:rPr lang="es-ES" i="1" dirty="0" smtClean="0"/>
              <a:t>la organización y desarrollo de los servicios de vigilancia,</a:t>
            </a:r>
          </a:p>
          <a:p>
            <a:pPr>
              <a:buFontTx/>
              <a:buChar char="-"/>
            </a:pPr>
            <a:r>
              <a:rPr lang="es-ES" i="1" dirty="0" smtClean="0"/>
              <a:t> la ordenación de la convivencia interior en los establecimientos, </a:t>
            </a:r>
          </a:p>
          <a:p>
            <a:pPr>
              <a:buFontTx/>
              <a:buChar char="-"/>
            </a:pPr>
            <a:r>
              <a:rPr lang="es-ES" i="1" dirty="0" smtClean="0"/>
              <a:t>a la organización y actividades de los talleres, escuela, asistencia médica y religiosa </a:t>
            </a:r>
          </a:p>
          <a:p>
            <a:pPr>
              <a:buFontTx/>
              <a:buChar char="-"/>
            </a:pPr>
            <a:r>
              <a:rPr lang="es-ES" i="1" dirty="0" smtClean="0"/>
              <a:t>y en general a las actividades regimentales, económico-administrativas y de tratamiento penitenciario en sentido estricto.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945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RESIDENCIA y ¿DERECHO PROCESAL PENITENCIARIO?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Artículo 78:</a:t>
            </a:r>
          </a:p>
          <a:p>
            <a:pPr marL="0" indent="0">
              <a:buNone/>
            </a:pPr>
            <a:r>
              <a:rPr lang="es-ES" dirty="0" smtClean="0"/>
              <a:t>En lo que respecta a las </a:t>
            </a:r>
            <a:r>
              <a:rPr lang="es-ES" b="1" dirty="0" smtClean="0"/>
              <a:t>cuestiones orgánicas</a:t>
            </a:r>
            <a:r>
              <a:rPr lang="es-ES" dirty="0" smtClean="0"/>
              <a:t> referentes a los Jueces de Vigilancia y a los </a:t>
            </a:r>
            <a:r>
              <a:rPr lang="es-ES" b="1" dirty="0" smtClean="0"/>
              <a:t>procedimientos de su actuación</a:t>
            </a:r>
            <a:r>
              <a:rPr lang="es-ES" dirty="0" smtClean="0"/>
              <a:t>, se estará a lo dispuesto en las Leyes correspondientes.</a:t>
            </a:r>
          </a:p>
          <a:p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Los Jueces de Vigilancia tendrán su residencia en el territorio en que radiquen los establecimientos penitenciarios sometidos a su jurisdicción.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172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/>
                </a:solidFill>
              </a:rPr>
              <a:t>“ALGUNOS PROBLEMAS”…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s-ES" dirty="0" smtClean="0"/>
              <a:t>La “fase ejecutiva” combina normas de procedimiento administrativo, normas procesal penales … (¿EXISTE UN CUERPO NORMATIVO ESPECÍFICO?)</a:t>
            </a:r>
          </a:p>
          <a:p>
            <a:pPr>
              <a:buFontTx/>
              <a:buChar char="-"/>
            </a:pPr>
            <a:r>
              <a:rPr lang="es-ES" dirty="0" smtClean="0"/>
              <a:t>INICIATIVAS PARA SUPERAR SU INEXISTENCIA:</a:t>
            </a:r>
          </a:p>
          <a:p>
            <a:pPr>
              <a:buFontTx/>
              <a:buChar char="-"/>
            </a:pPr>
            <a:r>
              <a:rPr lang="es-ES" dirty="0" smtClean="0"/>
              <a:t>“Prevenciones” del Presidente del TS.</a:t>
            </a:r>
          </a:p>
          <a:p>
            <a:pPr>
              <a:buFontTx/>
              <a:buChar char="-"/>
            </a:pPr>
            <a:r>
              <a:rPr lang="es-ES" dirty="0" smtClean="0"/>
              <a:t>“Reuniones” en el CGPJ de los JVP para, x </a:t>
            </a:r>
            <a:r>
              <a:rPr lang="es-ES" dirty="0" err="1" smtClean="0"/>
              <a:t>ej</a:t>
            </a:r>
            <a:r>
              <a:rPr lang="es-ES" dirty="0" smtClean="0"/>
              <a:t>:</a:t>
            </a:r>
          </a:p>
          <a:p>
            <a:pPr>
              <a:buFontTx/>
              <a:buChar char="-"/>
            </a:pPr>
            <a:r>
              <a:rPr lang="es-ES" dirty="0" smtClean="0"/>
              <a:t>Problemas reales: ¿hay o no una doble instancia tras las resoluciones de los JVP?</a:t>
            </a:r>
          </a:p>
          <a:p>
            <a:pPr>
              <a:buFontTx/>
              <a:buChar char="-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694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/>
                </a:solidFill>
              </a:rPr>
              <a:t>“MÁS” PROBLEMAS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s-ES" dirty="0" smtClean="0"/>
              <a:t>INEXISTENCIA DE FORMACIÓN ESPECÍFICA de los JVP</a:t>
            </a:r>
          </a:p>
          <a:p>
            <a:pPr>
              <a:buFontTx/>
              <a:buChar char="-"/>
            </a:pPr>
            <a:r>
              <a:rPr lang="es-ES" dirty="0" smtClean="0"/>
              <a:t>NECESIDAD DE COMPARTIR EL JVP CON OTRO DESTINO JUDICIAL</a:t>
            </a:r>
          </a:p>
          <a:p>
            <a:pPr>
              <a:buFontTx/>
              <a:buChar char="-"/>
            </a:pPr>
            <a:r>
              <a:rPr lang="es-ES" dirty="0" smtClean="0"/>
              <a:t>PRÁCTICA INEXISTENCIA DE DEFENSORES EN LA FASE DE EJECUCIÓN PENAL</a:t>
            </a:r>
          </a:p>
          <a:p>
            <a:pPr>
              <a:buFontTx/>
              <a:buChar char="-"/>
            </a:pPr>
            <a:r>
              <a:rPr lang="es-ES" dirty="0" smtClean="0"/>
              <a:t>INEXISTENCIA DE UN DERECHO PROCESAL PENITENCIARIO</a:t>
            </a:r>
          </a:p>
          <a:p>
            <a:pPr>
              <a:buFontTx/>
              <a:buChar char="-"/>
            </a:pPr>
            <a:r>
              <a:rPr lang="es-ES" dirty="0" smtClean="0"/>
              <a:t>¿CÓMO SE DINAMIZA UNA JURISDICCIÓN QUE PARECE CASI UN SIMULACRO DE SÍ MISMA?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1108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/>
                </a:solidFill>
              </a:rPr>
              <a:t>ANÁLISIS CRÍTICO DE LOS JVP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Tx/>
              <a:buChar char="-"/>
            </a:pPr>
            <a:r>
              <a:rPr lang="es-ES" dirty="0" smtClean="0"/>
              <a:t>Podrían “mejorarse” las falencias anteriores</a:t>
            </a:r>
          </a:p>
          <a:p>
            <a:pPr>
              <a:buFontTx/>
              <a:buChar char="-"/>
            </a:pPr>
            <a:r>
              <a:rPr lang="es-ES" dirty="0" smtClean="0"/>
              <a:t>Pero tenemos ya un sistema de pena flexible en sede ejecutiva</a:t>
            </a:r>
          </a:p>
          <a:p>
            <a:pPr>
              <a:buFontTx/>
              <a:buChar char="-"/>
            </a:pPr>
            <a:r>
              <a:rPr lang="es-ES" dirty="0" smtClean="0"/>
              <a:t>¿se pueden apreciar judicialmente los “progresos en la resocialización” para </a:t>
            </a:r>
            <a:r>
              <a:rPr lang="es-ES" b="1" dirty="0" smtClean="0"/>
              <a:t>reducir la intensidad del sufrimiento legal</a:t>
            </a:r>
            <a:r>
              <a:rPr lang="es-ES" dirty="0" smtClean="0"/>
              <a:t>?</a:t>
            </a:r>
          </a:p>
          <a:p>
            <a:pPr>
              <a:buFontTx/>
              <a:buChar char="-"/>
            </a:pPr>
            <a:r>
              <a:rPr lang="es-ES" dirty="0" smtClean="0"/>
              <a:t>En la práctica esa “reducción” se hace (o no) sobre la base de valoraciones carcelarias basadas en la disciplina, en el </a:t>
            </a:r>
            <a:r>
              <a:rPr lang="es-ES" dirty="0" err="1" smtClean="0"/>
              <a:t>gob.</a:t>
            </a:r>
            <a:r>
              <a:rPr lang="es-ES" dirty="0" smtClean="0"/>
              <a:t> disciplinario de la cárcel.</a:t>
            </a:r>
          </a:p>
          <a:p>
            <a:pPr>
              <a:buFontTx/>
              <a:buChar char="-"/>
            </a:pPr>
            <a:r>
              <a:rPr lang="es-ES" dirty="0" smtClean="0"/>
              <a:t>¿Puede realmente el Juez “controlar ese “proceso”?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428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accent2"/>
                </a:solidFill>
              </a:rPr>
              <a:t>¿PENETRACIÓN DEL GARANTISMO PENAL EN LA VIDA CARCELARIA?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dirty="0" smtClean="0"/>
              <a:t>O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¿CUMPLIMIENTO DE UNA FUNCIÓN IDEOLÓGICA QUE OTORGA LA APARIENCIA DE UN CONTROL?</a:t>
            </a:r>
          </a:p>
          <a:p>
            <a:pPr marL="0" indent="0" algn="ctr">
              <a:buNone/>
            </a:pPr>
            <a:r>
              <a:rPr lang="es-ES" dirty="0" smtClean="0"/>
              <a:t>Y </a:t>
            </a:r>
          </a:p>
          <a:p>
            <a:pPr marL="0" indent="0" algn="ctr">
              <a:buNone/>
            </a:pPr>
            <a:r>
              <a:rPr lang="es-ES" b="1" dirty="0" smtClean="0">
                <a:solidFill>
                  <a:schemeClr val="accent3"/>
                </a:solidFill>
              </a:rPr>
              <a:t>¿CONTRIBUYE ASÍ A LA PERPETUIDAD DE LA INSTITUCIÓN CARCELARIA?</a:t>
            </a:r>
            <a:endParaRPr lang="es-ES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54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TRADICIONALMENTE…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ejecución de PPL fue algo reservado, en exclusiva a las autoridades administrativas</a:t>
            </a:r>
          </a:p>
          <a:p>
            <a:r>
              <a:rPr lang="es-ES" dirty="0" smtClean="0"/>
              <a:t>La firmeza de una sentencia condenatoria señalaba el fin del proceso penal</a:t>
            </a:r>
          </a:p>
          <a:p>
            <a:r>
              <a:rPr lang="es-ES" dirty="0" smtClean="0"/>
              <a:t>Los presos quedaban en las exclusivas manos de las administraciones penitenciarias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851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¿DE DÓNDE y CUÁNDO SURGE LA PRESENCIA DE LA JURISDICCIÓN?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0" indent="0" algn="ctr">
              <a:buNone/>
            </a:pPr>
            <a:r>
              <a:rPr lang="es-ES" dirty="0" smtClean="0"/>
              <a:t>Y ADEMÁS …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¿</a:t>
            </a:r>
            <a:r>
              <a:rPr lang="es-ES" b="1" dirty="0" smtClean="0">
                <a:solidFill>
                  <a:schemeClr val="accent1"/>
                </a:solidFill>
              </a:rPr>
              <a:t>POR QUÉ</a:t>
            </a:r>
            <a:r>
              <a:rPr lang="es-ES" dirty="0" smtClean="0"/>
              <a:t> APARECE LA JURISDICCIÓN EN EL TERRENO PENITENCIARIO?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0608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/>
                </a:solidFill>
              </a:rPr>
              <a:t>PUNTO DE VISTA HISTÓRICO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ANTECEDENTES DE LOS CONGRESOS PENITENCIARIOS INTERNACIONALES (S.XIX)</a:t>
            </a:r>
          </a:p>
          <a:p>
            <a:r>
              <a:rPr lang="es-ES" dirty="0" smtClean="0"/>
              <a:t>INTENTO DE LA COMISIÓN PENITENCIARIA INTERNACIONAL (SOCIEDAD DE NACIONES)</a:t>
            </a:r>
          </a:p>
          <a:p>
            <a:r>
              <a:rPr lang="es-ES" dirty="0" smtClean="0"/>
              <a:t>SÓLO TRAS EL FIN DE LA II GUERRA MUNDIAL LA ONU APROBARÁ LAS “REGLAS MÍNIMAS…” (aparece la mención a un control </a:t>
            </a:r>
            <a:r>
              <a:rPr lang="es-ES" i="1" dirty="0" smtClean="0"/>
              <a:t>administrativo…</a:t>
            </a:r>
            <a:r>
              <a:rPr lang="es-ES" dirty="0" smtClean="0"/>
              <a:t>)</a:t>
            </a:r>
          </a:p>
          <a:p>
            <a:r>
              <a:rPr lang="es-ES" dirty="0" smtClean="0"/>
              <a:t>En las RPE (1973) se señala que ese contralor no sea administrativo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49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PUNTO DE VISTA JURÍDICO-CONSTITUCIONAL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RECORDAR LAS 4 GARANTÍAS DEL P. DE LEGALIDAD, EN ESPECIAL LA 3ª Y 4ª</a:t>
            </a:r>
          </a:p>
          <a:p>
            <a:r>
              <a:rPr lang="es-ES" dirty="0" smtClean="0"/>
              <a:t>RESISTENCIAS A ENTENDER QUE LA “FASE EJECUTIVA” </a:t>
            </a:r>
            <a:r>
              <a:rPr lang="es-ES" i="1" dirty="0" smtClean="0">
                <a:solidFill>
                  <a:schemeClr val="accent1"/>
                </a:solidFill>
              </a:rPr>
              <a:t>TAMBIÉN ES PROCESO PENAL</a:t>
            </a: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EL CONSTITUCIONALISMO MODERNO ESTABLECIÓ QUE LA </a:t>
            </a:r>
            <a:r>
              <a:rPr lang="es-ES" i="1" dirty="0" smtClean="0">
                <a:solidFill>
                  <a:schemeClr val="accent1"/>
                </a:solidFill>
              </a:rPr>
              <a:t>POTESTAD JURISDICCIONAL</a:t>
            </a:r>
            <a:r>
              <a:rPr lang="es-ES" dirty="0" smtClean="0"/>
              <a:t> CONSISTE EN:</a:t>
            </a:r>
          </a:p>
          <a:p>
            <a:pPr>
              <a:buFontTx/>
              <a:buChar char="-"/>
            </a:pPr>
            <a:r>
              <a:rPr lang="es-ES" dirty="0" smtClean="0"/>
              <a:t>JUZGAR</a:t>
            </a:r>
          </a:p>
          <a:p>
            <a:pPr>
              <a:buFontTx/>
              <a:buChar char="-"/>
            </a:pPr>
            <a:r>
              <a:rPr lang="es-ES" i="1" dirty="0" smtClean="0">
                <a:solidFill>
                  <a:schemeClr val="accent1"/>
                </a:solidFill>
              </a:rPr>
              <a:t>HACER EJECUTAR LO JUZGADO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20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¿EXISTE EL PROCESO PENAL EN FASE EJECUTIVA?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1600" b="1" u="sng" dirty="0" smtClean="0"/>
              <a:t>DETENCIÓN</a:t>
            </a:r>
            <a:r>
              <a:rPr lang="es-ES" sz="1600" u="sng" dirty="0" smtClean="0"/>
              <a:t>__</a:t>
            </a:r>
            <a:r>
              <a:rPr lang="es-ES" sz="1600" b="1" u="sng" dirty="0" smtClean="0"/>
              <a:t>PROCESAM.__JUICIO__SENTENCIA   </a:t>
            </a:r>
            <a:r>
              <a:rPr lang="es-ES" sz="4400" b="1" u="sng" dirty="0" smtClean="0">
                <a:solidFill>
                  <a:srgbClr val="C00000"/>
                </a:solidFill>
              </a:rPr>
              <a:t>//</a:t>
            </a:r>
            <a:r>
              <a:rPr lang="es-ES" sz="1600" b="1" u="sng" dirty="0" smtClean="0"/>
              <a:t>_esto qué es?________________ </a:t>
            </a:r>
          </a:p>
          <a:p>
            <a:pPr marL="0" indent="0">
              <a:buNone/>
            </a:pPr>
            <a:endParaRPr lang="es-ES" sz="1600" b="1" u="sng" dirty="0"/>
          </a:p>
          <a:p>
            <a:pPr marL="0" indent="0">
              <a:buNone/>
            </a:pPr>
            <a:r>
              <a:rPr lang="es-ES" sz="1600" b="1" dirty="0" smtClean="0"/>
              <a:t>La PRIMERA FASE es PROCESO PENAL (en fase declarativa)</a:t>
            </a:r>
          </a:p>
          <a:p>
            <a:pPr marL="0" indent="0">
              <a:buNone/>
            </a:pPr>
            <a:endParaRPr lang="es-ES" sz="1600" b="1" dirty="0"/>
          </a:p>
          <a:p>
            <a:pPr marL="0" indent="0">
              <a:buNone/>
            </a:pPr>
            <a:r>
              <a:rPr lang="es-ES" sz="1600" b="1" dirty="0" smtClean="0"/>
              <a:t>La SEGUNDA FASE   ¿es proceso penal ?</a:t>
            </a:r>
          </a:p>
          <a:p>
            <a:pPr marL="0" indent="0">
              <a:buNone/>
            </a:pPr>
            <a:endParaRPr lang="es-ES" sz="1600" b="1" dirty="0"/>
          </a:p>
          <a:p>
            <a:pPr marL="0" indent="0">
              <a:buNone/>
            </a:pPr>
            <a:r>
              <a:rPr lang="es-ES" sz="1600" b="1" dirty="0" smtClean="0"/>
              <a:t>De la respuesta depende:</a:t>
            </a:r>
          </a:p>
          <a:p>
            <a:pPr>
              <a:buFontTx/>
              <a:buChar char="-"/>
            </a:pPr>
            <a:r>
              <a:rPr lang="es-ES" sz="1600" b="1" dirty="0" smtClean="0"/>
              <a:t>Que haya presencia judicial o no</a:t>
            </a:r>
          </a:p>
          <a:p>
            <a:pPr>
              <a:buFontTx/>
              <a:buChar char="-"/>
            </a:pPr>
            <a:r>
              <a:rPr lang="es-ES" sz="1600" b="1" dirty="0" smtClean="0"/>
              <a:t>Que haya “partes procesales” (quiénes son?) </a:t>
            </a:r>
          </a:p>
          <a:p>
            <a:pPr>
              <a:buFontTx/>
              <a:buChar char="-"/>
            </a:pPr>
            <a:r>
              <a:rPr lang="es-ES" sz="1600" b="1" dirty="0" smtClean="0"/>
              <a:t>Cuál es el estatuto de la Administración Penitenciaria</a:t>
            </a:r>
          </a:p>
          <a:p>
            <a:pPr>
              <a:buFontTx/>
              <a:buChar char="-"/>
            </a:pPr>
            <a:r>
              <a:rPr lang="es-ES" sz="1600" b="1" dirty="0" smtClean="0"/>
              <a:t>¿Puede ser parte la víctima del delito?</a:t>
            </a:r>
          </a:p>
          <a:p>
            <a:pPr>
              <a:buFontTx/>
              <a:buChar char="-"/>
            </a:pPr>
            <a:r>
              <a:rPr lang="es-ES" sz="1600" b="1" dirty="0" smtClean="0"/>
              <a:t>Que haya Defensores o no</a:t>
            </a:r>
          </a:p>
          <a:p>
            <a:pPr>
              <a:buFontTx/>
              <a:buChar char="-"/>
            </a:pPr>
            <a:r>
              <a:rPr lang="es-ES" sz="1600" b="1" dirty="0" smtClean="0"/>
              <a:t>Que rijan los principios del proceso y del procedimiento</a:t>
            </a:r>
          </a:p>
          <a:p>
            <a:pPr>
              <a:buFontTx/>
              <a:buChar char="-"/>
            </a:pPr>
            <a:r>
              <a:rPr lang="es-ES" sz="1600" b="1" dirty="0" smtClean="0"/>
              <a:t>Que se suspendan los plazos para que el recluso pueda impugnar un acto de la Administración </a:t>
            </a:r>
            <a:r>
              <a:rPr lang="es-ES" sz="1600" b="1" dirty="0" err="1" smtClean="0"/>
              <a:t>qhasta</a:t>
            </a:r>
            <a:r>
              <a:rPr lang="es-ES" sz="1600" b="1" dirty="0" smtClean="0"/>
              <a:t> que le conste la designación de un Defensor por ejemplo… ETC…</a:t>
            </a:r>
          </a:p>
          <a:p>
            <a:pPr marL="0" indent="0">
              <a:buNone/>
            </a:pPr>
            <a:endParaRPr lang="es-E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167024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tx2"/>
                </a:solidFill>
              </a:rPr>
              <a:t>MODELOS DE CONTROL JURISDICCIONAL-PENITENCIARIO</a:t>
            </a:r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3"/>
                </a:solidFill>
              </a:rPr>
              <a:t>JUEZ DE EJECUCIÓN PENAL:</a:t>
            </a:r>
          </a:p>
          <a:p>
            <a:pPr>
              <a:buFontTx/>
              <a:buChar char="-"/>
            </a:pPr>
            <a:r>
              <a:rPr lang="es-ES" dirty="0" smtClean="0"/>
              <a:t>Modelo “francés”</a:t>
            </a:r>
          </a:p>
          <a:p>
            <a:pPr>
              <a:buFontTx/>
              <a:buChar char="-"/>
            </a:pPr>
            <a:r>
              <a:rPr lang="es-ES" dirty="0" smtClean="0"/>
              <a:t>Función principal: “hacer cumplir la pena impuesta” (asumir las funciones del Tribunal sentenciador)</a:t>
            </a:r>
          </a:p>
          <a:p>
            <a:pPr>
              <a:buFontTx/>
              <a:buChar char="-"/>
            </a:pPr>
            <a:r>
              <a:rPr lang="es-ES" dirty="0" smtClean="0"/>
              <a:t>Aprobar beneficios </a:t>
            </a:r>
            <a:r>
              <a:rPr lang="es-ES" dirty="0" err="1" smtClean="0"/>
              <a:t>pentienciarios</a:t>
            </a:r>
            <a:r>
              <a:rPr lang="es-ES" dirty="0" smtClean="0"/>
              <a:t>: redenciones de la pena, permisos de salida, libertades condicionales… etc.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9995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tx2"/>
                </a:solidFill>
              </a:rPr>
              <a:t>El JUEZ DE VIGILANCIA PENITENCIARIA</a:t>
            </a:r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MODELO “italiano” (</a:t>
            </a:r>
            <a:r>
              <a:rPr lang="es-ES" dirty="0" err="1" smtClean="0"/>
              <a:t>sorveglianza</a:t>
            </a:r>
            <a:r>
              <a:rPr lang="es-ES" dirty="0" smtClean="0"/>
              <a:t>)</a:t>
            </a:r>
          </a:p>
          <a:p>
            <a:r>
              <a:rPr lang="es-ES" dirty="0" smtClean="0"/>
              <a:t>Art. 76 LOGP 1/79 de 26 de septiembre:</a:t>
            </a:r>
          </a:p>
          <a:p>
            <a:pPr>
              <a:buFontTx/>
              <a:buChar char="-"/>
            </a:pPr>
            <a:r>
              <a:rPr lang="es-ES" dirty="0" smtClean="0"/>
              <a:t>Salvaguardar los derechos fundamentales de los reclusos; y</a:t>
            </a:r>
          </a:p>
          <a:p>
            <a:pPr>
              <a:buFontTx/>
              <a:buChar char="-"/>
            </a:pPr>
            <a:r>
              <a:rPr lang="es-ES" dirty="0" smtClean="0"/>
              <a:t>Corregir los abusos y desviaciones en que pueda incurrir la Administración penitenciaria</a:t>
            </a:r>
          </a:p>
          <a:p>
            <a:pPr>
              <a:buFontTx/>
              <a:buChar char="-"/>
            </a:pPr>
            <a:r>
              <a:rPr lang="es-ES" dirty="0" smtClean="0"/>
              <a:t>Y también, vigilar que la pena se cumpla</a:t>
            </a:r>
          </a:p>
        </p:txBody>
      </p:sp>
    </p:spTree>
    <p:extLst>
      <p:ext uri="{BB962C8B-B14F-4D97-AF65-F5344CB8AC3E}">
        <p14:creationId xmlns:p14="http://schemas.microsoft.com/office/powerpoint/2010/main" val="168831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COMPETENCIA JVP </a:t>
            </a:r>
            <a:br>
              <a:rPr lang="es-ES" b="1" dirty="0" smtClean="0">
                <a:solidFill>
                  <a:schemeClr val="accent1"/>
                </a:solidFill>
              </a:rPr>
            </a:br>
            <a:r>
              <a:rPr lang="es-ES" sz="2700" b="1" dirty="0" smtClean="0">
                <a:solidFill>
                  <a:schemeClr val="accent1"/>
                </a:solidFill>
              </a:rPr>
              <a:t>por razón de la materia</a:t>
            </a:r>
            <a:endParaRPr lang="es-ES" sz="2700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dirty="0" smtClean="0"/>
              <a:t>a) Adoptar todas las decisiones necesarias para que los pronunciamientos de las resoluciones en orden a las penas privativas de libertad se lleven a cabo, asumiendo las funciones que corresponderían a los Jueces y Tribunales sentenciadores.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b) Resolver sobre las propuestas de libertad condicional de los penados y acordar las revocaciones que procedan.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c) Aprobar las propuestas que formulen los establecimientos sobre beneficios penitenciarios que puedan suponer acortamiento de la condena.</a:t>
            </a:r>
          </a:p>
          <a:p>
            <a:pPr marL="0" indent="0">
              <a:buNone/>
            </a:pPr>
            <a:r>
              <a:rPr lang="es-ES" dirty="0" smtClean="0"/>
              <a:t>d) Aprobar las sanciones de aislamiento en celda de duración superior a catorce días.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1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1066</Words>
  <Application>Microsoft Office PowerPoint</Application>
  <PresentationFormat>Presentación en pantalla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EL CONTROL JURISDICCIONAL DE LA EJECUCION PENAL</vt:lpstr>
      <vt:lpstr>TRADICIONALMENTE…</vt:lpstr>
      <vt:lpstr>¿DE DÓNDE y CUÁNDO SURGE LA PRESENCIA DE LA JURISDICCIÓN?</vt:lpstr>
      <vt:lpstr>PUNTO DE VISTA HISTÓRICO</vt:lpstr>
      <vt:lpstr>PUNTO DE VISTA JURÍDICO-CONSTITUCIONAL</vt:lpstr>
      <vt:lpstr>¿EXISTE EL PROCESO PENAL EN FASE EJECUTIVA?</vt:lpstr>
      <vt:lpstr>MODELOS DE CONTROL JURISDICCIONAL-PENITENCIARIO</vt:lpstr>
      <vt:lpstr>El JUEZ DE VIGILANCIA PENITENCIARIA</vt:lpstr>
      <vt:lpstr>COMPETENCIA JVP  por razón de la materia</vt:lpstr>
      <vt:lpstr>COMPETENCIA JVP  por razón de la materia</vt:lpstr>
      <vt:lpstr>COMPETENCIA JVP  por razón de la materia</vt:lpstr>
      <vt:lpstr>RELACIÓN JVP-ADMINISTRACIÓN PENITENCIARIA</vt:lpstr>
      <vt:lpstr>RESIDENCIA y ¿DERECHO PROCESAL PENITENCIARIO?</vt:lpstr>
      <vt:lpstr>“ALGUNOS PROBLEMAS”…</vt:lpstr>
      <vt:lpstr>“MÁS” PROBLEMAS</vt:lpstr>
      <vt:lpstr>ANÁLISIS CRÍTICO DE LOS JVP</vt:lpstr>
      <vt:lpstr>¿PENETRACIÓN DEL GARANTISMO PENAL EN LA VIDA CARCELARIA?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Iñaki</dc:creator>
  <cp:lastModifiedBy>Iñaki</cp:lastModifiedBy>
  <cp:revision>15</cp:revision>
  <dcterms:created xsi:type="dcterms:W3CDTF">2014-01-31T20:59:58Z</dcterms:created>
  <dcterms:modified xsi:type="dcterms:W3CDTF">2014-01-31T22:02:01Z</dcterms:modified>
</cp:coreProperties>
</file>