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103612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14311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36221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256307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2043682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64988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794245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3506962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50466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7838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15225E-39DC-441C-B345-9C4DEC4339AB}" type="datetimeFigureOut">
              <a:rPr lang="es-ES" smtClean="0"/>
              <a:t>26/03/2012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303188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5225E-39DC-441C-B345-9C4DEC4339AB}" type="datetimeFigureOut">
              <a:rPr lang="es-ES" smtClean="0"/>
              <a:t>26/03/2012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43504-B07A-4FE4-8B57-D0A58A73186C}" type="slidenum">
              <a:rPr lang="es-ES" smtClean="0"/>
              <a:t>‹Nº›</a:t>
            </a:fld>
            <a:endParaRPr lang="es-ES"/>
          </a:p>
        </p:txBody>
      </p:sp>
    </p:spTree>
    <p:extLst>
      <p:ext uri="{BB962C8B-B14F-4D97-AF65-F5344CB8AC3E}">
        <p14:creationId xmlns:p14="http://schemas.microsoft.com/office/powerpoint/2010/main" val="3482333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_tradnl" b="1" dirty="0"/>
              <a:t>ESTRATEGIAS PARA UNA TRANSFORMACIÓN RADICAL y REDUCCIONISTA DE LA CÁRCEL</a:t>
            </a:r>
            <a:r>
              <a:rPr lang="es-ES" b="1" dirty="0"/>
              <a:t/>
            </a:r>
            <a:br>
              <a:rPr lang="es-ES" b="1" dirty="0"/>
            </a:br>
            <a:r>
              <a:rPr lang="es-ES" b="1" dirty="0" smtClean="0"/>
              <a:t/>
            </a:r>
            <a:br>
              <a:rPr lang="es-ES" b="1" dirty="0" smtClean="0"/>
            </a:br>
            <a:r>
              <a:rPr lang="es-ES_tradnl" b="1" dirty="0" smtClean="0"/>
              <a:t>UN </a:t>
            </a:r>
            <a:r>
              <a:rPr lang="es-ES_tradnl" b="1" dirty="0"/>
              <a:t>PROGRAMA DE REDUCCIÓN DE DAÑOS DESDE Y CON LA SOCIEDAD CIVIL</a:t>
            </a:r>
            <a:r>
              <a:rPr lang="es-ES" b="1" dirty="0"/>
              <a:t/>
            </a:r>
            <a:br>
              <a:rPr lang="es-ES" b="1" dirty="0"/>
            </a:br>
            <a:endParaRPr lang="es-ES" dirty="0"/>
          </a:p>
        </p:txBody>
      </p:sp>
      <p:sp>
        <p:nvSpPr>
          <p:cNvPr id="3" name="2 Subtítulo"/>
          <p:cNvSpPr>
            <a:spLocks noGrp="1"/>
          </p:cNvSpPr>
          <p:nvPr>
            <p:ph type="subTitle" idx="1"/>
          </p:nvPr>
        </p:nvSpPr>
        <p:spPr/>
        <p:txBody>
          <a:bodyPr/>
          <a:lstStyle/>
          <a:p>
            <a:endParaRPr lang="es-ES" dirty="0"/>
          </a:p>
        </p:txBody>
      </p:sp>
    </p:spTree>
    <p:extLst>
      <p:ext uri="{BB962C8B-B14F-4D97-AF65-F5344CB8AC3E}">
        <p14:creationId xmlns:p14="http://schemas.microsoft.com/office/powerpoint/2010/main" val="1227222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CONSTITUCIÓN DE COMISIONES REPRESENTATIVAS DE LOS/AS AFECTADOS/AS</a:t>
            </a:r>
            <a:endParaRPr lang="es-ES" sz="3600" b="1" dirty="0"/>
          </a:p>
        </p:txBody>
      </p:sp>
      <p:sp>
        <p:nvSpPr>
          <p:cNvPr id="3" name="2 Marcador de contenido"/>
          <p:cNvSpPr>
            <a:spLocks noGrp="1"/>
          </p:cNvSpPr>
          <p:nvPr>
            <p:ph idx="1"/>
          </p:nvPr>
        </p:nvSpPr>
        <p:spPr/>
        <p:txBody>
          <a:bodyPr>
            <a:normAutofit fontScale="85000" lnSpcReduction="10000"/>
          </a:bodyPr>
          <a:lstStyle/>
          <a:p>
            <a:r>
              <a:rPr lang="es-ES" dirty="0" smtClean="0"/>
              <a:t>Es imprescindible, pues, en aras a iniciar un proceso de verdadera participación democrática en la toma de decisiones, revertir esa situación permitiendo que sean los propios afectados por la cárcel quienes participen en la construcción del proceso.</a:t>
            </a:r>
          </a:p>
          <a:p>
            <a:r>
              <a:rPr lang="es-ES" dirty="0" smtClean="0"/>
              <a:t>El proceso debe contar –como verdaderos interlocutores- con los sujetos afectados por la realidad carcelaria (presos, familiares, movimientos de apoyo, operadores penitenciarios, representantes barriales y asociaciones de vecinos…).</a:t>
            </a:r>
          </a:p>
          <a:p>
            <a:endParaRPr lang="es-ES" dirty="0"/>
          </a:p>
        </p:txBody>
      </p:sp>
    </p:spTree>
    <p:extLst>
      <p:ext uri="{BB962C8B-B14F-4D97-AF65-F5344CB8AC3E}">
        <p14:creationId xmlns:p14="http://schemas.microsoft.com/office/powerpoint/2010/main" val="1936042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PERMANENCIA DE LAS COMISIONES DE AFECTADOS/AS</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Asimismo, semejantes Comisiones han de nacer con voluntad de permanencia. En efecto, las mismas deben actuar no sólo desde el inicio (desarrollando la investigación preliminar y participando en la elaboración del Informe también preliminar), sino que deben permanecer especialmente atentas para vigilar el ulterior desarrollo del proceso transformador, controlando que el mismo se desenvuelva dentro de los parámetros consensuados por las partes. </a:t>
            </a:r>
          </a:p>
          <a:p>
            <a:r>
              <a:rPr lang="es-ES" dirty="0" smtClean="0"/>
              <a:t>La efectiva participación democrática de los actores exigirá, en consecuencia,  el mantenimiento de estas Comisiones.</a:t>
            </a:r>
            <a:endParaRPr lang="es-ES" dirty="0"/>
          </a:p>
        </p:txBody>
      </p:sp>
    </p:spTree>
    <p:extLst>
      <p:ext uri="{BB962C8B-B14F-4D97-AF65-F5344CB8AC3E}">
        <p14:creationId xmlns:p14="http://schemas.microsoft.com/office/powerpoint/2010/main" val="3482453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000" b="1" dirty="0" smtClean="0"/>
              <a:t>Mínimo marco jurídico-garantista necesario para el desarrollo del Programa.</a:t>
            </a:r>
            <a:endParaRPr lang="es-ES" sz="4000" b="1" dirty="0"/>
          </a:p>
        </p:txBody>
      </p:sp>
      <p:sp>
        <p:nvSpPr>
          <p:cNvPr id="3" name="2 Marcador de contenido"/>
          <p:cNvSpPr>
            <a:spLocks noGrp="1"/>
          </p:cNvSpPr>
          <p:nvPr>
            <p:ph idx="1"/>
          </p:nvPr>
        </p:nvSpPr>
        <p:spPr/>
        <p:txBody>
          <a:bodyPr>
            <a:normAutofit fontScale="85000" lnSpcReduction="20000"/>
          </a:bodyPr>
          <a:lstStyle/>
          <a:p>
            <a:r>
              <a:rPr lang="es-ES" dirty="0" smtClean="0"/>
              <a:t>Para revaluar la vigencia efectiva y no sólo formal, del principio de legalidad, se ha de acabar con la actual situación que permite que la inmensa mayoría de incidentes de la ejecución penal se regulen en normas reglamentarias, circulares ministeriales, etc.</a:t>
            </a:r>
          </a:p>
          <a:p>
            <a:r>
              <a:rPr lang="es-ES" dirty="0"/>
              <a:t>E</a:t>
            </a:r>
            <a:r>
              <a:rPr lang="es-ES" dirty="0" smtClean="0"/>
              <a:t>xclusiva adopción de criterios “objetivos” en la determinación del nivel disciplinario y de posible disminución de la pena. Para invertir la actual situación, debe erradicarse –tanto de las normas cuanto de las prácticas- la tendencia a conceder o denegar el acceso a toda una serie de institutos por criterios subjetivos y/o de peligrosidad</a:t>
            </a:r>
            <a:endParaRPr lang="es-ES" dirty="0"/>
          </a:p>
        </p:txBody>
      </p:sp>
    </p:spTree>
    <p:extLst>
      <p:ext uri="{BB962C8B-B14F-4D97-AF65-F5344CB8AC3E}">
        <p14:creationId xmlns:p14="http://schemas.microsoft.com/office/powerpoint/2010/main" val="415861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MÍNIMO MARCO GARANTISTA PARA EL DESARROLLO DEL PROGRAMA</a:t>
            </a:r>
            <a:endParaRPr lang="es-ES" dirty="0"/>
          </a:p>
        </p:txBody>
      </p:sp>
      <p:sp>
        <p:nvSpPr>
          <p:cNvPr id="3" name="2 Marcador de contenido"/>
          <p:cNvSpPr>
            <a:spLocks noGrp="1"/>
          </p:cNvSpPr>
          <p:nvPr>
            <p:ph idx="1"/>
          </p:nvPr>
        </p:nvSpPr>
        <p:spPr/>
        <p:txBody>
          <a:bodyPr>
            <a:normAutofit/>
          </a:bodyPr>
          <a:lstStyle/>
          <a:p>
            <a:r>
              <a:rPr lang="es-ES" sz="2400" dirty="0" smtClean="0"/>
              <a:t>Para que efectivamente el nuevo concepto de “reintegración social del condenado” no se vacíe de contenido, y abundando en lo dicho en el punto anterior, se han de convertir los actuales “beneficios” penitenciarios, en auténticos derechos subjetivos de los presos, invirtiéndose de ese modo la actual situación (ejemplos: para los permisos de salida, libertades condicionales, etc.).</a:t>
            </a:r>
          </a:p>
          <a:p>
            <a:r>
              <a:rPr lang="es-ES" sz="2400" dirty="0" smtClean="0"/>
              <a:t>Para ello, imprescindible fijación de criterios OBJETIVOS para decidir la concesión de salidas, progresiones del grado de clasificación, libertades condicionales, etc… (sin añadidos conductuales, subjetivos ni </a:t>
            </a:r>
            <a:r>
              <a:rPr lang="es-ES" sz="2400" dirty="0" err="1" smtClean="0"/>
              <a:t>peligrosistas</a:t>
            </a:r>
            <a:r>
              <a:rPr lang="es-ES" sz="2400" dirty="0" smtClean="0"/>
              <a:t>)</a:t>
            </a:r>
            <a:endParaRPr lang="es-ES" sz="2400" dirty="0"/>
          </a:p>
        </p:txBody>
      </p:sp>
    </p:spTree>
    <p:extLst>
      <p:ext uri="{BB962C8B-B14F-4D97-AF65-F5344CB8AC3E}">
        <p14:creationId xmlns:p14="http://schemas.microsoft.com/office/powerpoint/2010/main" val="2676660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ROL DE LA JURISDICCIÓN PENITENCIARIA</a:t>
            </a:r>
            <a:endParaRPr lang="es-ES" dirty="0"/>
          </a:p>
        </p:txBody>
      </p:sp>
      <p:sp>
        <p:nvSpPr>
          <p:cNvPr id="3" name="2 Marcador de contenido"/>
          <p:cNvSpPr>
            <a:spLocks noGrp="1"/>
          </p:cNvSpPr>
          <p:nvPr>
            <p:ph idx="1"/>
          </p:nvPr>
        </p:nvSpPr>
        <p:spPr/>
        <p:txBody>
          <a:bodyPr>
            <a:normAutofit fontScale="70000" lnSpcReduction="20000"/>
          </a:bodyPr>
          <a:lstStyle/>
          <a:p>
            <a:r>
              <a:rPr lang="es-ES" dirty="0"/>
              <a:t>E</a:t>
            </a:r>
            <a:r>
              <a:rPr lang="es-ES" dirty="0" smtClean="0"/>
              <a:t>s necesario que el ámbito decisional en materias tales como disciplina, medidas de reducción de la pena, comunicaciones, traslados, salidas al exterior y muchos otros incidentes propios de la ejecución penal, ha de ser el de los Jueces de Vigilancia Penitenciaria o de Ejecución Penal. </a:t>
            </a:r>
          </a:p>
          <a:p>
            <a:r>
              <a:rPr lang="es-ES" dirty="0" smtClean="0"/>
              <a:t>Se trata, también ahora, de invertir la actual situación caracterizada por las “proposiciones” que realizan los Equipos Técnicos respecto de toda una serie de institutos penitenciarios que condicionan fuertemente la resolución final de los Jueces de Ejecución Penal o Vigilancia Penitenciaria, sin que los reclusos estén en condiciones, efectivas, de contradecir tales propuestas . </a:t>
            </a:r>
          </a:p>
          <a:p>
            <a:r>
              <a:rPr lang="es-ES" dirty="0" smtClean="0"/>
              <a:t>Además, estos Jueces de Vigilancia Penitenciaria deben personarse –obligatoriamente- en las cárceles, de modo frecuente, y sin previo aviso, para velar por los derechos de los detenidos.</a:t>
            </a:r>
            <a:endParaRPr lang="es-ES" dirty="0"/>
          </a:p>
        </p:txBody>
      </p:sp>
    </p:spTree>
    <p:extLst>
      <p:ext uri="{BB962C8B-B14F-4D97-AF65-F5344CB8AC3E}">
        <p14:creationId xmlns:p14="http://schemas.microsoft.com/office/powerpoint/2010/main" val="324916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rol de la JURISDICCIÓN PENITENCIARIA</a:t>
            </a:r>
            <a:endParaRPr lang="es-ES" dirty="0"/>
          </a:p>
        </p:txBody>
      </p:sp>
      <p:sp>
        <p:nvSpPr>
          <p:cNvPr id="3" name="2 Marcador de contenido"/>
          <p:cNvSpPr>
            <a:spLocks noGrp="1"/>
          </p:cNvSpPr>
          <p:nvPr>
            <p:ph idx="1"/>
          </p:nvPr>
        </p:nvSpPr>
        <p:spPr/>
        <p:txBody>
          <a:bodyPr>
            <a:normAutofit fontScale="62500" lnSpcReduction="20000"/>
          </a:bodyPr>
          <a:lstStyle/>
          <a:p>
            <a:r>
              <a:rPr lang="es-ES" dirty="0" smtClean="0"/>
              <a:t>Los aludidos JVP deben tener una especial formación en estas materias, rompiéndose con la actual tradición de inexistencia de especialización en las mismas.</a:t>
            </a:r>
          </a:p>
          <a:p>
            <a:r>
              <a:rPr lang="es-ES" dirty="0" smtClean="0"/>
              <a:t>Semejante </a:t>
            </a:r>
            <a:r>
              <a:rPr lang="es-ES" dirty="0" err="1" smtClean="0"/>
              <a:t>jurisdiccionalización</a:t>
            </a:r>
            <a:r>
              <a:rPr lang="es-ES" dirty="0" smtClean="0"/>
              <a:t> carcelaria, ha de realizarse en el marco de un proceso judicial presidido –efectivamente- por los constitucionales principios procesales de publicidad, celeridad, inmediación, contradicción, etc. </a:t>
            </a:r>
          </a:p>
          <a:p>
            <a:r>
              <a:rPr lang="es-ES" dirty="0" smtClean="0"/>
              <a:t>También en aras a invertir la actual situación, debe ser igualmente regulado en normas de rango legal, el denominado "derecho procesal penitenciario", sin el cual es ilusoria cualquier pretensión de seguridad y certeza jurídicas.</a:t>
            </a:r>
          </a:p>
          <a:p>
            <a:r>
              <a:rPr lang="es-ES" dirty="0" smtClean="0"/>
              <a:t>Asimismo, se ha establecer la obligatoria intervención del Ministerio Público, no sólo para evacuar trámites procesales ante los Juzgados de Vigilancia Penitenciaria (por la vía de “informes”), sino exigiéndoles también su presencia obligatoria en el interior de los Centros Penitenciarios para velar por el estricto cumplimiento del principio de legalidad (en su garantía ejecutiva).</a:t>
            </a:r>
          </a:p>
          <a:p>
            <a:endParaRPr lang="es-ES" dirty="0"/>
          </a:p>
        </p:txBody>
      </p:sp>
    </p:spTree>
    <p:extLst>
      <p:ext uri="{BB962C8B-B14F-4D97-AF65-F5344CB8AC3E}">
        <p14:creationId xmlns:p14="http://schemas.microsoft.com/office/powerpoint/2010/main" val="3042782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DEFENSA JURÍDICA EN EL DERECHO PENITENCIARIO</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Para hacer efectiva la </a:t>
            </a:r>
            <a:r>
              <a:rPr lang="es-ES" dirty="0" err="1" smtClean="0"/>
              <a:t>jurisdiccionalización</a:t>
            </a:r>
            <a:r>
              <a:rPr lang="es-ES" dirty="0" smtClean="0"/>
              <a:t> de la ejecución penal y, asimismo, acabar de diseñar un proceso ante los Jueces de Vigilancia Penitenciaria con todas las garantías, se ha de establecer, de modo obligatorio, el derecho de defensa y asistencia letrada gratuita, en materias propias del derecho penitenciario, durante toda la fase ejecutiva del proceso penal. </a:t>
            </a:r>
          </a:p>
          <a:p>
            <a:r>
              <a:rPr lang="es-ES" dirty="0" smtClean="0"/>
              <a:t>Para invertir la actual situación, además del reconocimiento legislativo de este derecho, se deben articular mecanismos, Convenios, etc., con los Servicios y/o Turnos de Oficio de los Colegios de Abogados, Defensorías públicas, </a:t>
            </a:r>
            <a:r>
              <a:rPr lang="es-ES" dirty="0" err="1" smtClean="0"/>
              <a:t>etc</a:t>
            </a:r>
            <a:r>
              <a:rPr lang="es-ES" dirty="0" smtClean="0"/>
              <a:t>, para el establecimiento de “Servicios de Orientación y Defensa Jurídico-Penitenciaria” .</a:t>
            </a:r>
          </a:p>
          <a:p>
            <a:endParaRPr lang="es-ES" dirty="0" smtClean="0"/>
          </a:p>
          <a:p>
            <a:endParaRPr lang="es-ES" dirty="0"/>
          </a:p>
        </p:txBody>
      </p:sp>
    </p:spTree>
    <p:extLst>
      <p:ext uri="{BB962C8B-B14F-4D97-AF65-F5344CB8AC3E}">
        <p14:creationId xmlns:p14="http://schemas.microsoft.com/office/powerpoint/2010/main" val="2904627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Medidas urgentes para una drástica reducción, a corto plazo, de los índices de encarcelamiento.</a:t>
            </a:r>
            <a:endParaRPr lang="es-ES" sz="3600" b="1" dirty="0"/>
          </a:p>
        </p:txBody>
      </p:sp>
      <p:sp>
        <p:nvSpPr>
          <p:cNvPr id="3" name="2 Marcador de contenido"/>
          <p:cNvSpPr>
            <a:spLocks noGrp="1"/>
          </p:cNvSpPr>
          <p:nvPr>
            <p:ph idx="1"/>
          </p:nvPr>
        </p:nvSpPr>
        <p:spPr/>
        <p:txBody>
          <a:bodyPr>
            <a:normAutofit fontScale="32500" lnSpcReduction="20000"/>
          </a:bodyPr>
          <a:lstStyle/>
          <a:p>
            <a:r>
              <a:rPr lang="es-ES" sz="5500" dirty="0"/>
              <a:t>P</a:t>
            </a:r>
            <a:r>
              <a:rPr lang="es-ES" sz="5500" dirty="0" smtClean="0"/>
              <a:t>otenciación de ciertos institutos penal/penitenciarios que pueden contribuir en la producción de un vaciamiento cuantitativo del hacinamiento carcelario. </a:t>
            </a:r>
          </a:p>
          <a:p>
            <a:r>
              <a:rPr lang="es-ES" sz="5500" dirty="0" smtClean="0"/>
              <a:t>implementación y concesión de todas las modalidades jurídico-penales tendentes a evitar los ingresos penitenciarios (suspensión de la ejecución de la pena, condenas condicionales, etc.); </a:t>
            </a:r>
          </a:p>
          <a:p>
            <a:r>
              <a:rPr lang="es-ES" sz="5500" dirty="0"/>
              <a:t>O</a:t>
            </a:r>
            <a:r>
              <a:rPr lang="es-ES" sz="5500" dirty="0" smtClean="0"/>
              <a:t>torgamiento de progresiones en los grados de clasificación penitenciaria;</a:t>
            </a:r>
          </a:p>
          <a:p>
            <a:r>
              <a:rPr lang="es-ES" sz="5500" dirty="0" smtClean="0"/>
              <a:t>Concesión de numerosos regímenes abiertos de cumplimiento; </a:t>
            </a:r>
          </a:p>
          <a:p>
            <a:r>
              <a:rPr lang="es-ES" sz="5500" dirty="0"/>
              <a:t>P</a:t>
            </a:r>
            <a:r>
              <a:rPr lang="es-ES" sz="5500" dirty="0" smtClean="0"/>
              <a:t>otenciación de otras modalidades más “abiertas” de cumplimiento de penas privativas de libertad (Centros de cumplimiento abiertos, comunidades terapéuticas, pisos de acogida, etc., en todo caso distintos a los tradicionales centros de carácter estrictamente penitenciario); </a:t>
            </a:r>
          </a:p>
          <a:p>
            <a:r>
              <a:rPr lang="es-ES" sz="5500" dirty="0"/>
              <a:t>C</a:t>
            </a:r>
            <a:r>
              <a:rPr lang="es-ES" sz="5500" dirty="0" smtClean="0"/>
              <a:t>oncesiones de  </a:t>
            </a:r>
            <a:r>
              <a:rPr lang="es-ES" sz="5500" dirty="0" err="1" smtClean="0"/>
              <a:t>semilibertades</a:t>
            </a:r>
            <a:r>
              <a:rPr lang="es-ES" sz="5500" dirty="0" smtClean="0"/>
              <a:t>; etc.</a:t>
            </a:r>
          </a:p>
          <a:p>
            <a:r>
              <a:rPr lang="es-ES" sz="5500" dirty="0" smtClean="0"/>
              <a:t>En el sentido anteriormente apuntado, las Comisiones representativas de los afectados por la cárcel, deben hacer un exhaustivo relevamiento de las situaciones personales desde un punto de vista penal, procesal, penitenciario y sanitario, para alcanzar un conocimiento acabado de los supuestos que puedan ser susceptibles de lograr una modificación de las situaciones procesal/penitenciarias.  </a:t>
            </a:r>
          </a:p>
          <a:p>
            <a:pPr marL="0" indent="0">
              <a:buNone/>
            </a:pPr>
            <a:endParaRPr lang="es-ES" dirty="0"/>
          </a:p>
        </p:txBody>
      </p:sp>
    </p:spTree>
    <p:extLst>
      <p:ext uri="{BB962C8B-B14F-4D97-AF65-F5344CB8AC3E}">
        <p14:creationId xmlns:p14="http://schemas.microsoft.com/office/powerpoint/2010/main" val="1897603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DE ENFERMOS PRESOS</a:t>
            </a:r>
            <a:endParaRPr lang="es-ES" b="1" dirty="0"/>
          </a:p>
        </p:txBody>
      </p:sp>
      <p:sp>
        <p:nvSpPr>
          <p:cNvPr id="3" name="2 Marcador de contenido"/>
          <p:cNvSpPr>
            <a:spLocks noGrp="1"/>
          </p:cNvSpPr>
          <p:nvPr>
            <p:ph idx="1"/>
          </p:nvPr>
        </p:nvSpPr>
        <p:spPr/>
        <p:txBody>
          <a:bodyPr>
            <a:normAutofit fontScale="85000" lnSpcReduction="10000"/>
          </a:bodyPr>
          <a:lstStyle/>
          <a:p>
            <a:r>
              <a:rPr lang="es-ES" dirty="0" smtClean="0"/>
              <a:t>La existencia de una cárcel que presenta elevadísimos porcentajes de enfermos, infectados, muchos con patologías terminales, alojados en enfermerías penitenciarias cuya sola visita evoca las más tremendas imágenes de un pasado aún presente en esta realidad carcelaria, constituye un cuadro que no puede admitir reforma ni mejora alguna.</a:t>
            </a:r>
          </a:p>
          <a:p>
            <a:r>
              <a:rPr lang="es-ES" dirty="0" smtClean="0"/>
              <a:t>Semejante cuadro representa lo que </a:t>
            </a:r>
            <a:r>
              <a:rPr lang="es-ES" dirty="0" err="1" smtClean="0"/>
              <a:t>prohiben</a:t>
            </a:r>
            <a:r>
              <a:rPr lang="es-ES" dirty="0" smtClean="0"/>
              <a:t> las Normas Internacionales: el sometimiento a “penas o tratos crueles, inhumanos o degradantes”</a:t>
            </a:r>
            <a:endParaRPr lang="es-ES" dirty="0"/>
          </a:p>
        </p:txBody>
      </p:sp>
    </p:spTree>
    <p:extLst>
      <p:ext uri="{BB962C8B-B14F-4D97-AF65-F5344CB8AC3E}">
        <p14:creationId xmlns:p14="http://schemas.microsoft.com/office/powerpoint/2010/main" val="3437168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DE ENFERMOS PRESOS</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smtClean="0"/>
              <a:t>Conviene aquí, especialmente, conocer cuáles son las demandas de los enfermos-presos. Sencillamente desean lo que desea todo enfermo: ser tratado por personal médico-asistencial (y no penitenciario); en el interior de hospitales de la red pública sanitaria (y no en enfermerías penitenciarias, ni en Hospitales penitenciarios que constituyen auténticos “</a:t>
            </a:r>
            <a:r>
              <a:rPr lang="es-ES" dirty="0" err="1" smtClean="0"/>
              <a:t>guettos</a:t>
            </a:r>
            <a:r>
              <a:rPr lang="es-ES" dirty="0" smtClean="0"/>
              <a:t>” de </a:t>
            </a:r>
            <a:r>
              <a:rPr lang="es-ES" dirty="0" err="1" smtClean="0"/>
              <a:t>excluídos</a:t>
            </a:r>
            <a:r>
              <a:rPr lang="es-ES" dirty="0" smtClean="0"/>
              <a:t>); poder ser atendidos por sus familias sin límites horarios en esos momentos de dolor (y no en “departamentos de confinados” bajo vigilancia policial y con horarios extremadamente reducidos para las visitas y los cuidados de las familias y seres queridos, que sólo añaden más dolor al sufrimiento).</a:t>
            </a:r>
            <a:endParaRPr lang="es-ES" dirty="0"/>
          </a:p>
        </p:txBody>
      </p:sp>
    </p:spTree>
    <p:extLst>
      <p:ext uri="{BB962C8B-B14F-4D97-AF65-F5344CB8AC3E}">
        <p14:creationId xmlns:p14="http://schemas.microsoft.com/office/powerpoint/2010/main" val="1057974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Pesimismo y desencanto acerca de la </a:t>
            </a:r>
            <a:r>
              <a:rPr lang="es-ES" dirty="0" err="1" smtClean="0"/>
              <a:t>alternatividad</a:t>
            </a:r>
            <a:r>
              <a:rPr lang="es-ES" dirty="0" smtClean="0"/>
              <a:t> al empleo de la cárcel (y sus consecuencias).</a:t>
            </a:r>
            <a:endParaRPr lang="es-ES" dirty="0"/>
          </a:p>
        </p:txBody>
      </p:sp>
      <p:sp>
        <p:nvSpPr>
          <p:cNvPr id="3" name="2 Marcador de contenido"/>
          <p:cNvSpPr>
            <a:spLocks noGrp="1"/>
          </p:cNvSpPr>
          <p:nvPr>
            <p:ph idx="1"/>
          </p:nvPr>
        </p:nvSpPr>
        <p:spPr/>
        <p:txBody>
          <a:bodyPr/>
          <a:lstStyle/>
          <a:p>
            <a:endParaRPr lang="es-ES_tradnl" dirty="0" smtClean="0">
              <a:effectLst/>
              <a:latin typeface="Arial"/>
              <a:ea typeface="Times New Roman"/>
              <a:cs typeface="Times New Roman"/>
            </a:endParaRPr>
          </a:p>
          <a:p>
            <a:r>
              <a:rPr lang="es-ES_tradnl" dirty="0" smtClean="0">
                <a:effectLst/>
                <a:latin typeface="Arial"/>
                <a:ea typeface="Times New Roman"/>
                <a:cs typeface="Times New Roman"/>
              </a:rPr>
              <a:t>peligrosa conclusión: </a:t>
            </a:r>
            <a:r>
              <a:rPr lang="es-ES_tradnl" i="1" dirty="0" smtClean="0">
                <a:effectLst/>
                <a:latin typeface="Arial"/>
                <a:ea typeface="Times New Roman"/>
                <a:cs typeface="Times New Roman"/>
              </a:rPr>
              <a:t>aquélla que afirma que no existen alternativas –reales, viables- al empleo del sistema penal y/o de la cárcel, para el tratamiento y la regulación de los conflictos sociales</a:t>
            </a:r>
            <a:r>
              <a:rPr lang="es-ES_tradnl" dirty="0" smtClean="0">
                <a:effectLst/>
                <a:latin typeface="Arial"/>
                <a:ea typeface="Times New Roman"/>
                <a:cs typeface="Times New Roman"/>
              </a:rPr>
              <a:t>.</a:t>
            </a:r>
            <a:endParaRPr lang="es-ES" dirty="0"/>
          </a:p>
        </p:txBody>
      </p:sp>
    </p:spTree>
    <p:extLst>
      <p:ext uri="{BB962C8B-B14F-4D97-AF65-F5344CB8AC3E}">
        <p14:creationId xmlns:p14="http://schemas.microsoft.com/office/powerpoint/2010/main" val="2875101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ENFERMOS PRESOS</a:t>
            </a:r>
            <a:endParaRPr lang="es-ES" b="1" dirty="0"/>
          </a:p>
        </p:txBody>
      </p:sp>
      <p:sp>
        <p:nvSpPr>
          <p:cNvPr id="3" name="2 Marcador de contenido"/>
          <p:cNvSpPr>
            <a:spLocks noGrp="1"/>
          </p:cNvSpPr>
          <p:nvPr>
            <p:ph idx="1"/>
          </p:nvPr>
        </p:nvSpPr>
        <p:spPr/>
        <p:txBody>
          <a:bodyPr>
            <a:normAutofit fontScale="70000" lnSpcReduction="20000"/>
          </a:bodyPr>
          <a:lstStyle/>
          <a:p>
            <a:r>
              <a:rPr lang="es-ES" dirty="0" smtClean="0"/>
              <a:t>Éste es, sin duda, uno de los pilares fundamentales del llamado “</a:t>
            </a:r>
            <a:r>
              <a:rPr lang="es-ES" dirty="0" err="1" smtClean="0"/>
              <a:t>garantismo</a:t>
            </a:r>
            <a:r>
              <a:rPr lang="es-ES" dirty="0" smtClean="0"/>
              <a:t> penal” que ha de revelarse ahora con suma firmeza.</a:t>
            </a:r>
          </a:p>
          <a:p>
            <a:r>
              <a:rPr lang="es-ES" dirty="0" smtClean="0"/>
              <a:t>Debe ser decretada, por ley, la libertad a todas aquellas personas que padezcan serias patologías, sin esperar a que las mismas produzcan un deterioro en la salud de los presos que los convierta en sujetos que ya no serán calificados como “peligrosos”. </a:t>
            </a:r>
          </a:p>
          <a:p>
            <a:r>
              <a:rPr lang="es-ES" dirty="0" smtClean="0"/>
              <a:t>Pueden ser discutidas aquí muchas cuestiones: a) la necesidad de que se pronuncien Equipos de Facultativos extra-penitenciarios que evalúen (en igualdad de condiciones con los ciudadanos que viven en libertad) el estado de cada paciente;  b) la posible medición de baremos acerca de las defensas de los enfermos; etc. Pero tales cuestiones (y muchas otras que pueden considerarse), deben ser analizadas con criterios estrictamente médico-sanitarios, sin admitir injerencias penitenciarias, ni criminológicas, ni </a:t>
            </a:r>
            <a:r>
              <a:rPr lang="es-ES" dirty="0" err="1" smtClean="0"/>
              <a:t>peligrosistas</a:t>
            </a:r>
            <a:r>
              <a:rPr lang="es-ES" dirty="0" smtClean="0"/>
              <a:t>, ni de seguridad y orden. </a:t>
            </a:r>
          </a:p>
          <a:p>
            <a:endParaRPr lang="es-ES" dirty="0"/>
          </a:p>
        </p:txBody>
      </p:sp>
    </p:spTree>
    <p:extLst>
      <p:ext uri="{BB962C8B-B14F-4D97-AF65-F5344CB8AC3E}">
        <p14:creationId xmlns:p14="http://schemas.microsoft.com/office/powerpoint/2010/main" val="1415959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85000" lnSpcReduction="10000"/>
          </a:bodyPr>
          <a:lstStyle/>
          <a:p>
            <a:r>
              <a:rPr lang="es-ES" dirty="0" smtClean="0"/>
              <a:t>La necesaria adopción de una perspectiva de género en el ámbito penitenciario (Reglas Bangkok ONU 2010).</a:t>
            </a:r>
          </a:p>
          <a:p>
            <a:r>
              <a:rPr lang="es-ES" dirty="0" smtClean="0"/>
              <a:t>Todos estos estudios reflejan los mismos rasgos: desde una construcción arquitectónica para cárceles de hombres sin tener en cuenta las especificidades del colectivo de mujeres; hasta la misma organización de los servicios y programas de tratamiento penitenciario que refuerzan domésticamente unos roles femeninos anclados en concepciones machistas (véanse los programas domésticos de las cárceles españolas).</a:t>
            </a:r>
            <a:endParaRPr lang="es-ES" dirty="0"/>
          </a:p>
        </p:txBody>
      </p:sp>
    </p:spTree>
    <p:extLst>
      <p:ext uri="{BB962C8B-B14F-4D97-AF65-F5344CB8AC3E}">
        <p14:creationId xmlns:p14="http://schemas.microsoft.com/office/powerpoint/2010/main" val="3628203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62500" lnSpcReduction="20000"/>
          </a:bodyPr>
          <a:lstStyle/>
          <a:p>
            <a:r>
              <a:rPr lang="es-ES" dirty="0" smtClean="0"/>
              <a:t>En los últimos treinta años, en Europa, la población penitenciaria femenina ha crecido, aproximadamente, en ocho veces, representando aproximadamente en España por ejemplo, el 10% del total de la población encarcelada en las últimas décadas, cierto con un </a:t>
            </a:r>
            <a:r>
              <a:rPr lang="es-ES" dirty="0" err="1" smtClean="0"/>
              <a:t>oscilamiento</a:t>
            </a:r>
            <a:r>
              <a:rPr lang="es-ES" dirty="0" smtClean="0"/>
              <a:t> en la presencia de tales cifras.</a:t>
            </a:r>
          </a:p>
          <a:p>
            <a:r>
              <a:rPr lang="es-ES" dirty="0" smtClean="0"/>
              <a:t>Recientes investigaciones demuestran las presas son más pobres que los presos y existe una tasa mayor de analfabetismo en las cárceles de mujeres que en las de hombres. Desde el punto de vista procesal/penal, los resultados acreditan que las condenas tienen una media de duración más elevada en las mujeres que en los hombres, que ellas disfrutan menos de la libertad provisional y que, en general, sus condiciones de encarcelamiento son peores.</a:t>
            </a:r>
          </a:p>
          <a:p>
            <a:r>
              <a:rPr lang="es-ES" dirty="0" smtClean="0"/>
              <a:t>Las mismas investigaciones evidencian que, del total de mujeres encarceladas, un elevadísimo porcentaje está </a:t>
            </a:r>
            <a:r>
              <a:rPr lang="es-ES" dirty="0" err="1" smtClean="0"/>
              <a:t>constituído</a:t>
            </a:r>
            <a:r>
              <a:rPr lang="es-ES" dirty="0" smtClean="0"/>
              <a:t> por el binomio “presa/madre joven”. Debido al tradicional reparto de roles sociales, es evidente que “el peso” del cuidado, educación, etc., de los hijos pequeños, recae mucho más sobre la figura de la madre que sobre la del padre. </a:t>
            </a:r>
          </a:p>
          <a:p>
            <a:endParaRPr lang="es-ES" dirty="0"/>
          </a:p>
        </p:txBody>
      </p:sp>
    </p:spTree>
    <p:extLst>
      <p:ext uri="{BB962C8B-B14F-4D97-AF65-F5344CB8AC3E}">
        <p14:creationId xmlns:p14="http://schemas.microsoft.com/office/powerpoint/2010/main" val="4115299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Autofit/>
          </a:bodyPr>
          <a:lstStyle/>
          <a:p>
            <a:r>
              <a:rPr lang="es-ES" sz="1800" dirty="0" smtClean="0"/>
              <a:t>La gran mayoría de las legislaciones –europeas, aunque no sólo- permiten que, hasta determinadas edades, los hijos pequeños puedan permanecer en el interior de las cárceles junto a sus madres, en las llamadas “guarderías”, “unidades de madres”, etc. . Cuando aquéllos alcancen ciertas edades, serán separados de sus madres, pudiéndose dar aquí variados destinos para dichos niños: unos podrán con sus familias (si éstas están presentes y son juzgadas como “estructuradas” por los Servicios Sociales o Policiales de turno); o comenzará un proceso de institucionalización que en muchos casos acabará con la separación definitiva del hijo respecto a su madre (internamientos en otros Centros, procesos de Acogida o Adopción, etc.).</a:t>
            </a:r>
          </a:p>
          <a:p>
            <a:r>
              <a:rPr lang="es-ES" sz="1800" dirty="0" smtClean="0"/>
              <a:t>Junto a todos los trastornos que, para los niños, pueda ocasionar su vida durante unos años en la cárcel, existe además el serio riesgo de deterioro psicosocial en la personalidad de las madres quienes sufrirán el castigo añadido –a la pena- de obtener negativas valoraciones sociales como “mala madre” o “mujer no apta para la maternidad”, que suman una estigmatización muy superior al caso de los hombres .</a:t>
            </a:r>
          </a:p>
        </p:txBody>
      </p:sp>
    </p:spTree>
    <p:extLst>
      <p:ext uri="{BB962C8B-B14F-4D97-AF65-F5344CB8AC3E}">
        <p14:creationId xmlns:p14="http://schemas.microsoft.com/office/powerpoint/2010/main" val="4028494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70000" lnSpcReduction="20000"/>
          </a:bodyPr>
          <a:lstStyle/>
          <a:p>
            <a:endParaRPr lang="es-ES" dirty="0" smtClean="0"/>
          </a:p>
          <a:p>
            <a:r>
              <a:rPr lang="es-ES" dirty="0" smtClean="0"/>
              <a:t>Para paliar esos y otros problemas que origina la permanencia de madres reclusas con hijos en las cárceles, muchas legislaciones han adoptado (como es el caso de España) fórmulas para su resolución que suelen partir de una falacia, o al menos, de un dato no verificado: la supuesta colisión de intereses entre el menor y su madre. Recientes investigaciones han demostrado la inconsistencia de semejantes soluciones normativas: ¿cómo puede hablarse de intereses contrapuestos entre ambos?; ¿no será que la única contraposición se </a:t>
            </a:r>
            <a:r>
              <a:rPr lang="es-ES" dirty="0" err="1" smtClean="0"/>
              <a:t>dá</a:t>
            </a:r>
            <a:r>
              <a:rPr lang="es-ES" dirty="0" smtClean="0"/>
              <a:t> con la permanencia de la madre en la cárcel?. Como indica </a:t>
            </a:r>
            <a:r>
              <a:rPr lang="es-ES" dirty="0" err="1" smtClean="0"/>
              <a:t>Naredo</a:t>
            </a:r>
            <a:r>
              <a:rPr lang="es-ES" dirty="0" smtClean="0"/>
              <a:t>, “la verdadera colisión, y de la que nadie habla, es la que enfrenta los derechos de los menores y sus madres reclusas a la vida familiar en un entorno normalizado” </a:t>
            </a:r>
          </a:p>
          <a:p>
            <a:endParaRPr lang="es-ES" dirty="0"/>
          </a:p>
        </p:txBody>
      </p:sp>
    </p:spTree>
    <p:extLst>
      <p:ext uri="{BB962C8B-B14F-4D97-AF65-F5344CB8AC3E}">
        <p14:creationId xmlns:p14="http://schemas.microsoft.com/office/powerpoint/2010/main" val="2332108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ARQUITECTURA PENITENCIARIA</a:t>
            </a:r>
            <a:endParaRPr lang="es-ES" b="1" dirty="0"/>
          </a:p>
        </p:txBody>
      </p:sp>
      <p:sp>
        <p:nvSpPr>
          <p:cNvPr id="3" name="2 Marcador de contenido"/>
          <p:cNvSpPr>
            <a:spLocks noGrp="1"/>
          </p:cNvSpPr>
          <p:nvPr>
            <p:ph idx="1"/>
          </p:nvPr>
        </p:nvSpPr>
        <p:spPr/>
        <p:txBody>
          <a:bodyPr>
            <a:normAutofit fontScale="92500"/>
          </a:bodyPr>
          <a:lstStyle/>
          <a:p>
            <a:r>
              <a:rPr lang="es-ES" dirty="0"/>
              <a:t>A</a:t>
            </a:r>
            <a:r>
              <a:rPr lang="es-ES" dirty="0" smtClean="0"/>
              <a:t>bolición de todo régimen cerrado y/o de aislamiento penitenciario, ya sea como modalidad </a:t>
            </a:r>
            <a:r>
              <a:rPr lang="es-ES" dirty="0" err="1" smtClean="0"/>
              <a:t>tratamental</a:t>
            </a:r>
            <a:r>
              <a:rPr lang="es-ES" dirty="0" smtClean="0"/>
              <a:t> o propia del sistema de progresividad, ya sea como sanción disciplinaria.</a:t>
            </a:r>
          </a:p>
          <a:p>
            <a:r>
              <a:rPr lang="es-ES" dirty="0" smtClean="0"/>
              <a:t> Oposición frontal a la construcción de las llamadas “cárceles de máxima seguridad” donde, también,  el abandono de cualquier ideal reintegrador es negado desde el propio diseño arquitectónico de las cárceles.</a:t>
            </a:r>
          </a:p>
          <a:p>
            <a:endParaRPr lang="es-ES" dirty="0"/>
          </a:p>
        </p:txBody>
      </p:sp>
    </p:spTree>
    <p:extLst>
      <p:ext uri="{BB962C8B-B14F-4D97-AF65-F5344CB8AC3E}">
        <p14:creationId xmlns:p14="http://schemas.microsoft.com/office/powerpoint/2010/main" val="1915198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ARQUITECTURA PENITENCIARIA</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a:t>F</a:t>
            </a:r>
            <a:r>
              <a:rPr lang="es-ES" dirty="0" smtClean="0"/>
              <a:t>alacia representada por los discursos que señalan que, al construirse nuevas cárceles, se produce un vaciamiento de otras hacinadas: todas las cárceles que se edifican terminan llenándose sin que semejante iniciativa provoque la desmasificación de otras. Es necesario romper drásticamente con una tendencia de tal tipo. </a:t>
            </a:r>
          </a:p>
          <a:p>
            <a:r>
              <a:rPr lang="es-ES" dirty="0" smtClean="0"/>
              <a:t>Un “punto final” en la construcción penitenciaria debe ser afrontado con toda responsabilidad. Sólo a través del establecimiento de una “moratoria edilicia” podrá, seriamente, iniciarse el camino y el debate por la sustitución del empleo de la privación de libertad por otros mecanismos.</a:t>
            </a:r>
            <a:endParaRPr lang="es-ES" dirty="0"/>
          </a:p>
        </p:txBody>
      </p:sp>
    </p:spTree>
    <p:extLst>
      <p:ext uri="{BB962C8B-B14F-4D97-AF65-F5344CB8AC3E}">
        <p14:creationId xmlns:p14="http://schemas.microsoft.com/office/powerpoint/2010/main" val="2695600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1" dirty="0" smtClean="0"/>
              <a:t>Transformación radical de los Programas y de las Prácticas de actuación de los operadores penitenciarios</a:t>
            </a:r>
            <a:endParaRPr lang="es-ES" sz="3200" b="1" dirty="0"/>
          </a:p>
        </p:txBody>
      </p:sp>
      <p:sp>
        <p:nvSpPr>
          <p:cNvPr id="3" name="2 Marcador de contenido"/>
          <p:cNvSpPr>
            <a:spLocks noGrp="1"/>
          </p:cNvSpPr>
          <p:nvPr>
            <p:ph idx="1"/>
          </p:nvPr>
        </p:nvSpPr>
        <p:spPr/>
        <p:txBody>
          <a:bodyPr>
            <a:normAutofit fontScale="85000" lnSpcReduction="20000"/>
          </a:bodyPr>
          <a:lstStyle/>
          <a:p>
            <a:r>
              <a:rPr lang="es-ES" dirty="0" smtClean="0"/>
              <a:t>Derogación de los Programas carcelarios cuyo diseño refleja los principios de los que se nutre la “ideología correccional y del tratamiento”, y que se han propuesto objetivos que remiten a los más elementales postulados de un “derecho penal de autor”.</a:t>
            </a:r>
          </a:p>
          <a:p>
            <a:r>
              <a:rPr lang="es-ES" dirty="0" smtClean="0"/>
              <a:t>Irrupción del conductismo psicológico en el terreno de la ejecución de penas privativas de libertad, viene provocando una importantísima merma de garantías jurídicas en los derechos fundamentales de los reclusos, derechos que ahora dejan de ser tales para devaluarse en la categoría de simples beneficios penitenciarios. </a:t>
            </a:r>
            <a:endParaRPr lang="es-ES" dirty="0"/>
          </a:p>
        </p:txBody>
      </p:sp>
    </p:spTree>
    <p:extLst>
      <p:ext uri="{BB962C8B-B14F-4D97-AF65-F5344CB8AC3E}">
        <p14:creationId xmlns:p14="http://schemas.microsoft.com/office/powerpoint/2010/main" val="2200209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Transformación radical de los Programas y de las Prácticas de actuación de los operadores penitenciarios</a:t>
            </a:r>
            <a:endParaRPr lang="es-ES" sz="3600" b="1" dirty="0"/>
          </a:p>
        </p:txBody>
      </p:sp>
      <p:sp>
        <p:nvSpPr>
          <p:cNvPr id="3" name="2 Marcador de contenido"/>
          <p:cNvSpPr>
            <a:spLocks noGrp="1"/>
          </p:cNvSpPr>
          <p:nvPr>
            <p:ph idx="1"/>
          </p:nvPr>
        </p:nvSpPr>
        <p:spPr/>
        <p:txBody>
          <a:bodyPr>
            <a:normAutofit/>
          </a:bodyPr>
          <a:lstStyle/>
          <a:p>
            <a:r>
              <a:rPr lang="es-ES" sz="2000" dirty="0" smtClean="0"/>
              <a:t>Los programas –no de “resocialización”, sino de “reintegración”-  se dirigirán tanto a detenidos (para lo cual se habrá de trabajar en el interior de la cárcel), cuanto a sus familias y/o entornos sociales (lo que supondrá un trabajo en el exterior de la cárcel).</a:t>
            </a:r>
          </a:p>
          <a:p>
            <a:r>
              <a:rPr lang="es-ES" sz="2000" dirty="0" smtClean="0"/>
              <a:t>Se debe prestar una especial atención a estos segundos tipos de intervenciones; las cuales deben servir para mejorar las condiciones sociales, económicas, de vivienda, de escolarización de los hijos, etc., de estos familiares de los reclusos, pues es allí adonde, en la mayoría de los casos,  se reintegrará el condenado. Por lo tanto, deviene necesario un cambio radical en el trabajo de los operadores sociales penitenciarios y  extra-penitenciarios, cambio que debe tener por meta fundamental la mejora de las condiciones de vida sin pretensiones ideológicas de ninguna especie.</a:t>
            </a:r>
            <a:endParaRPr lang="es-ES" sz="2000" dirty="0"/>
          </a:p>
        </p:txBody>
      </p:sp>
    </p:spTree>
    <p:extLst>
      <p:ext uri="{BB962C8B-B14F-4D97-AF65-F5344CB8AC3E}">
        <p14:creationId xmlns:p14="http://schemas.microsoft.com/office/powerpoint/2010/main" val="1405497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TRANSFORMACIÓN RADICAL DE LOS PROGRAMAS PENITENCIARIOS</a:t>
            </a:r>
            <a:endParaRPr lang="es-ES" b="1" dirty="0"/>
          </a:p>
        </p:txBody>
      </p:sp>
      <p:sp>
        <p:nvSpPr>
          <p:cNvPr id="3" name="2 Marcador de contenido"/>
          <p:cNvSpPr>
            <a:spLocks noGrp="1"/>
          </p:cNvSpPr>
          <p:nvPr>
            <p:ph idx="1"/>
          </p:nvPr>
        </p:nvSpPr>
        <p:spPr/>
        <p:txBody>
          <a:bodyPr>
            <a:noAutofit/>
          </a:bodyPr>
          <a:lstStyle/>
          <a:p>
            <a:r>
              <a:rPr lang="es-ES" sz="2400" dirty="0"/>
              <a:t>T</a:t>
            </a:r>
            <a:r>
              <a:rPr lang="es-ES" sz="2400" dirty="0" smtClean="0"/>
              <a:t>odos los Programas y prácticas de intervención –tanto las penitenciarias cuanto las que se desarrollen en el exterior- han de partir de “una presunción de normalidad”  del detenido. En efecto, estos Programas y prácticas deben ser elaborados sobre el presupuesto teórico de que no existen características específicas de los detenidos.</a:t>
            </a:r>
          </a:p>
          <a:p>
            <a:r>
              <a:rPr lang="es-ES" sz="2400" dirty="0" smtClean="0"/>
              <a:t>La única anomalía específica que caracteriza a toda la población carcelaria es la condición de detenido: ella se debe tener en cuenta en los programas y en los servicios que tienen en parte la finalidad de reducir la </a:t>
            </a:r>
            <a:r>
              <a:rPr lang="es-ES" sz="2400" dirty="0" err="1" smtClean="0"/>
              <a:t>dañosidad</a:t>
            </a:r>
            <a:r>
              <a:rPr lang="es-ES" sz="2400" dirty="0" smtClean="0"/>
              <a:t>. En consecuencia, los Programas han de ser re-convertidos en una oferta de servicio </a:t>
            </a:r>
            <a:r>
              <a:rPr lang="es-ES" sz="2400" dirty="0" err="1" smtClean="0"/>
              <a:t>público,sin</a:t>
            </a:r>
            <a:r>
              <a:rPr lang="es-ES" sz="2400" dirty="0" smtClean="0"/>
              <a:t> ninguna interferencia con el contexto disciplinario de la pena.</a:t>
            </a:r>
            <a:endParaRPr lang="es-ES" sz="2400" dirty="0"/>
          </a:p>
        </p:txBody>
      </p:sp>
    </p:spTree>
    <p:extLst>
      <p:ext uri="{BB962C8B-B14F-4D97-AF65-F5344CB8AC3E}">
        <p14:creationId xmlns:p14="http://schemas.microsoft.com/office/powerpoint/2010/main" val="1314082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Pesimismo y desencanto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En el campo del sistema penal y penitenciario, podemos contemplar ya un horizonte que ha sido definido como un “nuevo holocausto”: la situación a la que se ha llegado en los EE.UU. donde varios millones de personas “viven”, de una u otra forma, bajo el yugo del sistema penal (ya sea en los corredores de la muerte de las cárceles, o en las penitenciarías públicas y privadas, o en los campos y colonias de trabajo, o en regímenes de </a:t>
            </a:r>
            <a:r>
              <a:rPr lang="es-ES" dirty="0" err="1" smtClean="0"/>
              <a:t>semilibertad</a:t>
            </a:r>
            <a:r>
              <a:rPr lang="es-ES" dirty="0" smtClean="0"/>
              <a:t> controlados con un ejército de operadores o a través de controles telemáticos, o en centros psiquiátricos, etc.) , constituye la más palmaria consecuencia del peligro apuntado. En un ejemplo semejante, las funciones que el sistema penal debe  cumplir se han revelado claramente: eliminación (física) y neutralización (arquitectónica, mecánica, etc.) de los </a:t>
            </a:r>
            <a:r>
              <a:rPr lang="es-ES" dirty="0" err="1" smtClean="0"/>
              <a:t>trangresores</a:t>
            </a:r>
            <a:r>
              <a:rPr lang="es-ES" dirty="0" smtClean="0"/>
              <a:t> de la ley penal constituyen los pilares fundamentales sobre los cuales se asientan las campañas de </a:t>
            </a:r>
            <a:r>
              <a:rPr lang="es-ES" dirty="0" err="1" smtClean="0"/>
              <a:t>law</a:t>
            </a:r>
            <a:r>
              <a:rPr lang="es-ES" dirty="0" smtClean="0"/>
              <a:t> and </a:t>
            </a:r>
            <a:r>
              <a:rPr lang="es-ES" dirty="0" err="1" smtClean="0"/>
              <a:t>order</a:t>
            </a:r>
            <a:r>
              <a:rPr lang="es-ES" dirty="0" smtClean="0"/>
              <a:t>, “tolerancia cero”, etc.,  que alimentan semejantes resultados.</a:t>
            </a:r>
            <a:endParaRPr lang="es-ES" dirty="0"/>
          </a:p>
        </p:txBody>
      </p:sp>
    </p:spTree>
    <p:extLst>
      <p:ext uri="{BB962C8B-B14F-4D97-AF65-F5344CB8AC3E}">
        <p14:creationId xmlns:p14="http://schemas.microsoft.com/office/powerpoint/2010/main" val="33134029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TRANSFORMACIÓN RADICAL DE LOS PROGRAMAS PENITENCIARIOS</a:t>
            </a:r>
            <a:endParaRPr lang="es-ES" b="1" dirty="0"/>
          </a:p>
        </p:txBody>
      </p:sp>
      <p:sp>
        <p:nvSpPr>
          <p:cNvPr id="3" name="2 Marcador de contenido"/>
          <p:cNvSpPr>
            <a:spLocks noGrp="1"/>
          </p:cNvSpPr>
          <p:nvPr>
            <p:ph idx="1"/>
          </p:nvPr>
        </p:nvSpPr>
        <p:spPr>
          <a:xfrm>
            <a:off x="467544" y="1600200"/>
            <a:ext cx="8229600" cy="4525963"/>
          </a:xfrm>
        </p:spPr>
        <p:txBody>
          <a:bodyPr>
            <a:normAutofit fontScale="70000" lnSpcReduction="20000"/>
          </a:bodyPr>
          <a:lstStyle/>
          <a:p>
            <a:r>
              <a:rPr lang="es-ES" dirty="0"/>
              <a:t>L</a:t>
            </a:r>
            <a:r>
              <a:rPr lang="es-ES" dirty="0" smtClean="0"/>
              <a:t>os nuevos </a:t>
            </a:r>
            <a:r>
              <a:rPr lang="es-ES" b="1" i="1" dirty="0" smtClean="0"/>
              <a:t>Servicios Públicos para la reintegración social de los condenados</a:t>
            </a:r>
            <a:r>
              <a:rPr lang="es-ES" dirty="0" smtClean="0"/>
              <a:t>, pueden superar la falsa incompatibilidad tradicional y actual de impedir el acceso a semejantes programas a la población penitenciaria “preventiva”. En efecto, para invertir la situación actual, se ha de partir del principio de la no interferencia entre pena-disciplina y reintegración social: si el tratamiento es </a:t>
            </a:r>
            <a:r>
              <a:rPr lang="es-ES" dirty="0" err="1" smtClean="0"/>
              <a:t>redifinido</a:t>
            </a:r>
            <a:r>
              <a:rPr lang="es-ES" dirty="0" smtClean="0"/>
              <a:t> en términos de servicio y de ejercicio libre de derechos, no habrá entonces motivo para seguir excluyendo al segundo grupo (los presos “preventivos”) de la posibilidad del disfrute de ellos.</a:t>
            </a:r>
          </a:p>
          <a:p>
            <a:r>
              <a:rPr lang="es-ES" dirty="0" smtClean="0"/>
              <a:t>Asimismo, debe ser aquí particularmente importante prestar mucha atención a la necesaria rotación laboral de los operadores penitenciarios . Es sabido que también la salud mental de los operadores penitenciarios no está menos amenazada que la de los detenidos, por la alienación general que caracteriza las relaciones entre personas y entre roles del mundo carcelario.   </a:t>
            </a:r>
            <a:endParaRPr lang="es-ES" dirty="0"/>
          </a:p>
        </p:txBody>
      </p:sp>
    </p:spTree>
    <p:extLst>
      <p:ext uri="{BB962C8B-B14F-4D97-AF65-F5344CB8AC3E}">
        <p14:creationId xmlns:p14="http://schemas.microsoft.com/office/powerpoint/2010/main" val="3998043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Denuncia constante de la vulneración de derechos, como “escenario de representación del conflicto”</a:t>
            </a:r>
            <a:endParaRPr lang="es-ES" sz="3600" b="1" dirty="0"/>
          </a:p>
        </p:txBody>
      </p:sp>
      <p:sp>
        <p:nvSpPr>
          <p:cNvPr id="3" name="2 Marcador de contenido"/>
          <p:cNvSpPr>
            <a:spLocks noGrp="1"/>
          </p:cNvSpPr>
          <p:nvPr>
            <p:ph idx="1"/>
          </p:nvPr>
        </p:nvSpPr>
        <p:spPr/>
        <p:txBody>
          <a:bodyPr>
            <a:normAutofit fontScale="85000" lnSpcReduction="10000"/>
          </a:bodyPr>
          <a:lstStyle/>
          <a:p>
            <a:r>
              <a:rPr lang="es-ES" dirty="0"/>
              <a:t>C</a:t>
            </a:r>
            <a:r>
              <a:rPr lang="es-ES" dirty="0" smtClean="0"/>
              <a:t>uanto se está diciendo asume también la tradición del derecho a la resistencia (a la opresión, en sus formulaciones históricas; a la desobediencia civil, en sus manifestaciones más modernas,  entendida como acción colectiva, en sus manifestaciones sociológicas.</a:t>
            </a:r>
          </a:p>
          <a:p>
            <a:r>
              <a:rPr lang="es-ES" dirty="0" smtClean="0"/>
              <a:t> Una perspectiva como ésta se apoya en la llamada “construcción social de los derechos humanos”, es decir, en aquella tradición que asume que el fundamento de los derechos humanos se funda en las luchas protagonizadas por los sujetos históricos portadores de reclamos. </a:t>
            </a:r>
          </a:p>
          <a:p>
            <a:endParaRPr lang="es-ES" dirty="0"/>
          </a:p>
        </p:txBody>
      </p:sp>
    </p:spTree>
    <p:extLst>
      <p:ext uri="{BB962C8B-B14F-4D97-AF65-F5344CB8AC3E}">
        <p14:creationId xmlns:p14="http://schemas.microsoft.com/office/powerpoint/2010/main" val="4163064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Denuncia constante de la vulneración de derechos, como “escenario de representación del conflicto”</a:t>
            </a:r>
            <a:endParaRPr lang="es-ES" sz="3600" b="1" dirty="0"/>
          </a:p>
        </p:txBody>
      </p:sp>
      <p:sp>
        <p:nvSpPr>
          <p:cNvPr id="3" name="2 Marcador de contenido"/>
          <p:cNvSpPr>
            <a:spLocks noGrp="1"/>
          </p:cNvSpPr>
          <p:nvPr>
            <p:ph idx="1"/>
          </p:nvPr>
        </p:nvSpPr>
        <p:spPr/>
        <p:txBody>
          <a:bodyPr>
            <a:noAutofit/>
          </a:bodyPr>
          <a:lstStyle/>
          <a:p>
            <a:r>
              <a:rPr lang="es-ES" sz="2800" dirty="0" smtClean="0"/>
              <a:t>Un “escenario” semejante puede ser hábil para alcanzar diversas finalidades que deben constituir “el norte” de estas estrategias:</a:t>
            </a:r>
          </a:p>
          <a:p>
            <a:pPr marL="0" indent="0">
              <a:buNone/>
            </a:pPr>
            <a:r>
              <a:rPr lang="es-ES" sz="2800" dirty="0" smtClean="0"/>
              <a:t>a) divulgar, en el interior y en el exterior de la cárcel, cuantas vulneraciones de derechos se constaten;</a:t>
            </a:r>
          </a:p>
          <a:p>
            <a:pPr marL="0" indent="0">
              <a:buNone/>
            </a:pPr>
            <a:r>
              <a:rPr lang="es-ES" sz="2800" dirty="0" smtClean="0"/>
              <a:t>b) contribuir a promover una dinamización de la Jurisdicción hacia la profundización de una auténtica cultura judicial democrática y garantista;</a:t>
            </a:r>
          </a:p>
          <a:p>
            <a:pPr marL="0" indent="0">
              <a:buNone/>
            </a:pPr>
            <a:r>
              <a:rPr lang="es-ES" sz="2800" dirty="0" smtClean="0"/>
              <a:t>c) fortalecer a los grupos, y movimientos de apoyo a los presos (provocando una clarificación ideológica interna, buscando nuevos recursos, aprendiendo y madurando en su proceso de acción social, etc.).</a:t>
            </a:r>
          </a:p>
        </p:txBody>
      </p:sp>
    </p:spTree>
    <p:extLst>
      <p:ext uri="{BB962C8B-B14F-4D97-AF65-F5344CB8AC3E}">
        <p14:creationId xmlns:p14="http://schemas.microsoft.com/office/powerpoint/2010/main" val="3463658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“Abrir la cárcel”, atravesándola con el “ingreso” de otras realidades e instituciones</a:t>
            </a:r>
            <a:endParaRPr lang="es-ES" sz="3600" b="1" dirty="0"/>
          </a:p>
        </p:txBody>
      </p:sp>
      <p:sp>
        <p:nvSpPr>
          <p:cNvPr id="3" name="2 Marcador de contenido"/>
          <p:cNvSpPr>
            <a:spLocks noGrp="1"/>
          </p:cNvSpPr>
          <p:nvPr>
            <p:ph idx="1"/>
          </p:nvPr>
        </p:nvSpPr>
        <p:spPr/>
        <p:txBody>
          <a:bodyPr>
            <a:normAutofit lnSpcReduction="10000"/>
          </a:bodyPr>
          <a:lstStyle/>
          <a:p>
            <a:r>
              <a:rPr lang="es-ES" dirty="0" smtClean="0"/>
              <a:t> Iniciativas que podrían abordarse con la mira puesta en esta intención de “abrir la cárcel a la sociedad” y, al mismo tiempo, “abrir la sociedad a la cárcel”. Se trata de desarrollar la idea de “atravesar la cárcel con el ingreso de nuevas instituciones y sectores sociales”.</a:t>
            </a:r>
          </a:p>
          <a:p>
            <a:r>
              <a:rPr lang="es-ES" dirty="0" smtClean="0"/>
              <a:t>Trabajo de “intersección” con AYUNTAMIENTOS, UNIVERSIDADES, ASOCIACIONES CULTURALES, SINDICATOS…</a:t>
            </a:r>
            <a:endParaRPr lang="es-ES" dirty="0"/>
          </a:p>
        </p:txBody>
      </p:sp>
    </p:spTree>
    <p:extLst>
      <p:ext uri="{BB962C8B-B14F-4D97-AF65-F5344CB8AC3E}">
        <p14:creationId xmlns:p14="http://schemas.microsoft.com/office/powerpoint/2010/main" val="2819224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Difusión del universo carcelario en lo social</a:t>
            </a:r>
            <a:endParaRPr lang="es-ES" b="1" dirty="0"/>
          </a:p>
        </p:txBody>
      </p:sp>
      <p:sp>
        <p:nvSpPr>
          <p:cNvPr id="3" name="2 Marcador de contenido"/>
          <p:cNvSpPr>
            <a:spLocks noGrp="1"/>
          </p:cNvSpPr>
          <p:nvPr>
            <p:ph idx="1"/>
          </p:nvPr>
        </p:nvSpPr>
        <p:spPr/>
        <p:txBody>
          <a:bodyPr>
            <a:normAutofit fontScale="40000" lnSpcReduction="20000"/>
          </a:bodyPr>
          <a:lstStyle/>
          <a:p>
            <a:r>
              <a:rPr lang="es-ES" dirty="0" smtClean="0"/>
              <a:t>Utilización de los medios periodísticos y en general, todas las nuevas tecnologías (informáticas, redes, internet, etc.), que puedan provocar el efecto de amplificar –en la sociedad- toda una cantidad de vivencias, sucesos, </a:t>
            </a:r>
            <a:r>
              <a:rPr lang="es-ES" dirty="0" err="1" smtClean="0"/>
              <a:t>inciativas</a:t>
            </a:r>
            <a:r>
              <a:rPr lang="es-ES" dirty="0" smtClean="0"/>
              <a:t>, etc., que normalmente viven “encerradas” en el aislamiento carcelario. Todo ello puede resultar muy útil para, por ejemplo:</a:t>
            </a:r>
          </a:p>
          <a:p>
            <a:pPr marL="0" indent="0">
              <a:buNone/>
            </a:pPr>
            <a:r>
              <a:rPr lang="es-ES" dirty="0" smtClean="0"/>
              <a:t>a) denunciar lo que ocurra dentro de la cárcel, </a:t>
            </a:r>
          </a:p>
          <a:p>
            <a:pPr marL="0" indent="0">
              <a:buNone/>
            </a:pPr>
            <a:r>
              <a:rPr lang="es-ES" dirty="0" smtClean="0"/>
              <a:t>b) acercarla a la opinión pública, </a:t>
            </a:r>
          </a:p>
          <a:p>
            <a:pPr marL="0" indent="0">
              <a:buNone/>
            </a:pPr>
            <a:r>
              <a:rPr lang="es-ES" dirty="0" smtClean="0"/>
              <a:t>c) intentar reducir su imagen de lejanía/ajenidad, </a:t>
            </a:r>
          </a:p>
          <a:p>
            <a:pPr marL="0" indent="0">
              <a:buNone/>
            </a:pPr>
            <a:r>
              <a:rPr lang="es-ES" dirty="0" smtClean="0"/>
              <a:t>d) provocar una toma de conciencia social respecto a una realidad que no puede ser ignorada.</a:t>
            </a:r>
          </a:p>
          <a:p>
            <a:r>
              <a:rPr lang="es-ES" dirty="0" smtClean="0"/>
              <a:t>Además, la utilización de todos estos medios para difundir el universo carcelario en lo social, debe intentar contrarrestar el tratamiento informativo que tradicionalmente se efectúa respecto de la cuestión carcelaria, tratamiento que, tradicionalmente, y salvo excepciones, sólo tiene lugar cuando se dedica al comentario morboso de ciertos “sucesos”.</a:t>
            </a:r>
          </a:p>
          <a:p>
            <a:r>
              <a:rPr lang="es-ES" dirty="0" smtClean="0"/>
              <a:t>Una vez más: han de ser los propios afectados quienes tengan la posibilidad de sacar al exterior –ahora con la utilización de los medios de comunicación, “hacia la sociedad”- sus propias demandas y estrategias de solución. “Que sus voces sean oídas” puede constituir un camino válido para que la sociedad escuche una “opinión nunca publicada” . Si de verdad se quiere que la sociedad modifique sus actitudes frente a este problema, ello requerirá necesariamente de una (previa) tarea de información (real) de cuanto acontece en semejante parcela de esa misma sociedad; sin información previa, nadie puede modificar substancialmente sus pre-juicios adquiridos..</a:t>
            </a:r>
          </a:p>
          <a:p>
            <a:r>
              <a:rPr lang="es-ES" dirty="0" smtClean="0"/>
              <a:t>Finalmente, es indudable también que los </a:t>
            </a:r>
            <a:r>
              <a:rPr lang="es-ES" i="1" dirty="0" err="1" smtClean="0"/>
              <a:t>mass</a:t>
            </a:r>
            <a:r>
              <a:rPr lang="es-ES" i="1" dirty="0" smtClean="0"/>
              <a:t> media </a:t>
            </a:r>
            <a:r>
              <a:rPr lang="es-ES" dirty="0" smtClean="0"/>
              <a:t>pueden constituir un vehículo válido como órganos de difusión de las tareas sociales, jurídicas y políticas anteriormente indicadas, que puedan ser emprendidas por todos los actores de este proceso de transformación. Diversas experiencias demuestran el “daño” que sufre una Institución como, por ejemplo, la Administración penitenciaria, cuando se publican noticias referidas a sucesos penitenciarios que demuestran la irracionalidad de semejantes sistemas punitivos. “Abrir la cárcel”, en síntesis, requiere también de estas estrategias difusoras que provoquen, al mismo tiempo, el efecto de “abrir la sociedad” a la cárcel.</a:t>
            </a:r>
            <a:endParaRPr lang="es-ES" dirty="0"/>
          </a:p>
        </p:txBody>
      </p:sp>
    </p:spTree>
    <p:extLst>
      <p:ext uri="{BB962C8B-B14F-4D97-AF65-F5344CB8AC3E}">
        <p14:creationId xmlns:p14="http://schemas.microsoft.com/office/powerpoint/2010/main" val="542170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PARA TERMINAR…</a:t>
            </a:r>
            <a:endParaRPr lang="es-ES" b="1" dirty="0"/>
          </a:p>
        </p:txBody>
      </p:sp>
      <p:sp>
        <p:nvSpPr>
          <p:cNvPr id="3" name="2 Marcador de contenido"/>
          <p:cNvSpPr>
            <a:spLocks noGrp="1"/>
          </p:cNvSpPr>
          <p:nvPr>
            <p:ph idx="1"/>
          </p:nvPr>
        </p:nvSpPr>
        <p:spPr/>
        <p:txBody>
          <a:bodyPr>
            <a:normAutofit fontScale="77500" lnSpcReduction="20000"/>
          </a:bodyPr>
          <a:lstStyle/>
          <a:p>
            <a:r>
              <a:rPr lang="es-ES" dirty="0" smtClean="0"/>
              <a:t>Sabemos que este Programa puede recibir numerosísimas objeciones, de índole muy variada. Pero con este trabajo se ha pretendido diseñar una verdadera estrategia alternativa que implique, progresivamente, una paulatina reducción en el empleo de la opción segregativa. Una nueva imaginación debe ser requerida para lograr una auténtica construcción de caminos emancipadores que deben ser transitados por los afectados por un problema social como es el carcelario. Retomar las iniciativas emprendidas durante años por tales afectados pretende, en definitiva, recuperar aquel filón cultural y político que alguna vez entendió que la sociedad tendrá alguna vez que “liberarse de la necesidad de la cárcel”. A semejante objetivo ha pretendido contribuir, modestamente, el presente trabajo.</a:t>
            </a:r>
            <a:endParaRPr lang="es-ES" dirty="0"/>
          </a:p>
        </p:txBody>
      </p:sp>
    </p:spTree>
    <p:extLst>
      <p:ext uri="{BB962C8B-B14F-4D97-AF65-F5344CB8AC3E}">
        <p14:creationId xmlns:p14="http://schemas.microsoft.com/office/powerpoint/2010/main" val="3474378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a:t>Hacia un nuevo concepto de reintegración social del condenado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Pese a todo, como indicó </a:t>
            </a:r>
            <a:r>
              <a:rPr lang="es-ES" dirty="0" err="1" smtClean="0"/>
              <a:t>Baratta</a:t>
            </a:r>
            <a:r>
              <a:rPr lang="es-ES" dirty="0" smtClean="0"/>
              <a:t>, una parte del discurso oficial demuestra que la teoría del tratamiento no ha sido del todo abandonada y, entonces, y frente a la actual situación, debe ser posible revertir los conceptos centrales de esa filosofía punitiva a partir de una base profundamente “realista”. </a:t>
            </a:r>
          </a:p>
          <a:p>
            <a:r>
              <a:rPr lang="es-ES" dirty="0" smtClean="0"/>
              <a:t>El citado autor italiano lo dijo con claridad: “el punto de vista desde el cual afronto el problema de la resocialización debe mantener como base realista el hecho de que la cárcel no puede producir efectos útiles para la resocialización del condenado (…). A pesar de esto, la finalidad de una reintegración del condenado en la sociedad no debe ser abandonada, sino que debe ser reinterpretada y reconstruida sobre una base diferente (…). </a:t>
            </a:r>
            <a:r>
              <a:rPr lang="es-ES" b="1" dirty="0" smtClean="0"/>
              <a:t>La reintegración social del condenado no puede perseguirse </a:t>
            </a:r>
            <a:r>
              <a:rPr lang="es-ES" b="1" i="1" u="sng" dirty="0" smtClean="0"/>
              <a:t>a través de</a:t>
            </a:r>
            <a:r>
              <a:rPr lang="es-ES" b="1" dirty="0" smtClean="0"/>
              <a:t> ella, sino que debe perseguirse </a:t>
            </a:r>
            <a:r>
              <a:rPr lang="es-ES" b="1" i="1" u="sng" dirty="0" smtClean="0"/>
              <a:t>a pesar de</a:t>
            </a:r>
            <a:r>
              <a:rPr lang="es-ES" b="1" dirty="0" smtClean="0"/>
              <a:t> ella, o sea buscando hacer menos negativas las condiciones que la vida en la cárcel comporta en relación con esta finalidad” </a:t>
            </a:r>
            <a:endParaRPr lang="es-ES" b="1" dirty="0"/>
          </a:p>
        </p:txBody>
      </p:sp>
    </p:spTree>
    <p:extLst>
      <p:ext uri="{BB962C8B-B14F-4D97-AF65-F5344CB8AC3E}">
        <p14:creationId xmlns:p14="http://schemas.microsoft.com/office/powerpoint/2010/main" val="2795449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dirty="0" smtClean="0"/>
              <a:t/>
            </a:r>
            <a:br>
              <a:rPr lang="es-ES" dirty="0" smtClean="0"/>
            </a:br>
            <a:r>
              <a:rPr lang="es-ES" sz="3100" b="1" dirty="0" smtClean="0"/>
              <a:t>¿Puede proponerse una estrategia de transformación radical y reduccionista de la opción segregativa?</a:t>
            </a:r>
            <a:br>
              <a:rPr lang="es-ES" sz="3100" b="1" dirty="0" smtClean="0"/>
            </a:br>
            <a:r>
              <a:rPr lang="es-ES" dirty="0" smtClean="0"/>
              <a:t/>
            </a:r>
            <a:br>
              <a:rPr lang="es-ES" dirty="0" smtClean="0"/>
            </a:br>
            <a:endParaRPr lang="es-ES" dirty="0"/>
          </a:p>
        </p:txBody>
      </p:sp>
      <p:sp>
        <p:nvSpPr>
          <p:cNvPr id="3" name="2 Marcador de contenido"/>
          <p:cNvSpPr>
            <a:spLocks noGrp="1"/>
          </p:cNvSpPr>
          <p:nvPr>
            <p:ph idx="1"/>
          </p:nvPr>
        </p:nvSpPr>
        <p:spPr/>
        <p:txBody>
          <a:bodyPr>
            <a:normAutofit lnSpcReduction="10000"/>
          </a:bodyPr>
          <a:lstStyle/>
          <a:p>
            <a:r>
              <a:rPr lang="es-ES" dirty="0" smtClean="0"/>
              <a:t>Programa que parte de ciertas PREMISAS:</a:t>
            </a:r>
          </a:p>
          <a:p>
            <a:r>
              <a:rPr lang="es-ES" dirty="0" smtClean="0"/>
              <a:t>EL mantenimiento de unos postulados que en el orden reduccionista, afirma posiciones garantistas y estrategias abolicionistas.</a:t>
            </a:r>
          </a:p>
          <a:p>
            <a:r>
              <a:rPr lang="es-ES" dirty="0" smtClean="0"/>
              <a:t>El trabajo de los movimientos de los/as propios/as afectados/as por la privación de libertad (presos/as y familias).</a:t>
            </a:r>
          </a:p>
          <a:p>
            <a:r>
              <a:rPr lang="es-ES" dirty="0" smtClean="0"/>
              <a:t>También de los funcionarios penitenciarios y otros operadores.</a:t>
            </a:r>
            <a:endParaRPr lang="es-ES" dirty="0"/>
          </a:p>
        </p:txBody>
      </p:sp>
    </p:spTree>
    <p:extLst>
      <p:ext uri="{BB962C8B-B14F-4D97-AF65-F5344CB8AC3E}">
        <p14:creationId xmlns:p14="http://schemas.microsoft.com/office/powerpoint/2010/main" val="262473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NO SE TRATA DE UNA REFORMA MÁS DE LOS SISTEMAS PENITENCIARIOS</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los tradicionales procesos de reforma penitenciaria tienen, todos, una base común: </a:t>
            </a:r>
          </a:p>
          <a:p>
            <a:r>
              <a:rPr lang="es-ES" b="1" dirty="0" smtClean="0"/>
              <a:t>jamás han tomado en seria consideración el aporte que proviene de quienes mejor que nadie conocen los problemas del encarcelamiento</a:t>
            </a:r>
            <a:r>
              <a:rPr lang="es-ES" dirty="0" smtClean="0"/>
              <a:t>. Se trata, en consecuencia, de invertir radicalmente la situación y comenzar a diseñar procesos de reducción del empleo de la opción custodial a partir de las demandas de los afectados. Desde otro punto de vista, profundizar en la participación democrática de los sectores </a:t>
            </a:r>
            <a:r>
              <a:rPr lang="es-ES" dirty="0" err="1" smtClean="0"/>
              <a:t>excluídos</a:t>
            </a:r>
            <a:r>
              <a:rPr lang="es-ES" dirty="0" smtClean="0"/>
              <a:t> de las decisiones que les afectan, ha de constituir el punto de partida central desde el cual afrontar cualquier transformación. </a:t>
            </a:r>
            <a:endParaRPr lang="es-ES" dirty="0"/>
          </a:p>
        </p:txBody>
      </p:sp>
    </p:spTree>
    <p:extLst>
      <p:ext uri="{BB962C8B-B14F-4D97-AF65-F5344CB8AC3E}">
        <p14:creationId xmlns:p14="http://schemas.microsoft.com/office/powerpoint/2010/main" val="1236418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CONCIENCIA DE LAS LIMITACIONES DEL PROGRAMA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el “problema de la cárcel” no se va a resolver “en la” cárcel, sino, en todo caso, en el </a:t>
            </a:r>
            <a:r>
              <a:rPr lang="es-ES" b="1" dirty="0" smtClean="0"/>
              <a:t>exterior de la misma</a:t>
            </a:r>
            <a:r>
              <a:rPr lang="es-ES" dirty="0" smtClean="0"/>
              <a:t>, en la misma sociedad que crea, que produce, que alimenta y que reproduce a la cárcel. </a:t>
            </a:r>
          </a:p>
          <a:p>
            <a:r>
              <a:rPr lang="es-ES" dirty="0" smtClean="0"/>
              <a:t>Sin un profundo convencimiento de ello, se correría el riesgo de caer, nuevamente, en opciones reformistas que por la vía </a:t>
            </a:r>
            <a:r>
              <a:rPr lang="es-ES" i="1" dirty="0" smtClean="0"/>
              <a:t>“reformar a mejor”</a:t>
            </a:r>
            <a:r>
              <a:rPr lang="es-ES" dirty="0" smtClean="0"/>
              <a:t>, terminan por legitimar a la institución carcelaria y contribuyen así a su perpetuidad.</a:t>
            </a:r>
            <a:endParaRPr lang="es-ES" dirty="0"/>
          </a:p>
        </p:txBody>
      </p:sp>
    </p:spTree>
    <p:extLst>
      <p:ext uri="{BB962C8B-B14F-4D97-AF65-F5344CB8AC3E}">
        <p14:creationId xmlns:p14="http://schemas.microsoft.com/office/powerpoint/2010/main" val="3249015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CONCEPCIÓN DE LO “INACABADO”</a:t>
            </a:r>
            <a:br>
              <a:rPr lang="es-ES" dirty="0" smtClean="0"/>
            </a:br>
            <a:r>
              <a:rPr lang="es-ES" dirty="0" smtClean="0"/>
              <a:t>(THOMAS MATHIESEN)</a:t>
            </a:r>
            <a:endParaRPr lang="es-ES" dirty="0"/>
          </a:p>
        </p:txBody>
      </p:sp>
      <p:sp>
        <p:nvSpPr>
          <p:cNvPr id="3" name="2 Marcador de contenido"/>
          <p:cNvSpPr>
            <a:spLocks noGrp="1"/>
          </p:cNvSpPr>
          <p:nvPr>
            <p:ph idx="1"/>
          </p:nvPr>
        </p:nvSpPr>
        <p:spPr/>
        <p:txBody>
          <a:bodyPr>
            <a:normAutofit fontScale="62500" lnSpcReduction="20000"/>
          </a:bodyPr>
          <a:lstStyle/>
          <a:p>
            <a:r>
              <a:rPr lang="es-ES" dirty="0" smtClean="0"/>
              <a:t>En primer lugar, se diseñan estrategias que sean verdaderamente útiles para la efectiva participación democrática de los afectados, tanto en la fase inicial del Programa, cuanto en su posterior desarrollo. </a:t>
            </a:r>
          </a:p>
          <a:p>
            <a:r>
              <a:rPr lang="es-ES" dirty="0" smtClean="0"/>
              <a:t>En segundo término, se indica el marco jurídico mínimo que un proyecto inspirado en los principios del “</a:t>
            </a:r>
            <a:r>
              <a:rPr lang="es-ES" dirty="0" err="1" smtClean="0"/>
              <a:t>garantismo</a:t>
            </a:r>
            <a:r>
              <a:rPr lang="es-ES" dirty="0" smtClean="0"/>
              <a:t> penal”, requiere (y ello sobre la base de invertir constantemente toda una serie de prácticas que deben ser erradicadas). </a:t>
            </a:r>
          </a:p>
          <a:p>
            <a:r>
              <a:rPr lang="es-ES" dirty="0" smtClean="0"/>
              <a:t>Asimismo, se desarrollan una serie de lineamientos para lograr una re-definición de los programas de actuación tanto “penitenciaria”, cuanto “extra-penitenciaria”. </a:t>
            </a:r>
          </a:p>
          <a:p>
            <a:r>
              <a:rPr lang="es-ES" dirty="0" smtClean="0"/>
              <a:t>Finalmente, se aborda la problemática del empleo de estrategias políticas, y de utilización de medios periodísticos, para avanzar en una eficaz apertura de la cárcel a la sociedad, y viceversa, para producir paulatinamente una cultura que provoque la liberación (social) de la necesidad de la cárcel. </a:t>
            </a:r>
            <a:endParaRPr lang="es-ES" dirty="0"/>
          </a:p>
        </p:txBody>
      </p:sp>
    </p:spTree>
    <p:extLst>
      <p:ext uri="{BB962C8B-B14F-4D97-AF65-F5344CB8AC3E}">
        <p14:creationId xmlns:p14="http://schemas.microsoft.com/office/powerpoint/2010/main" val="1596380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DEL PROGRAMA</a:t>
            </a:r>
            <a:br>
              <a:rPr lang="es-ES" dirty="0" smtClean="0"/>
            </a:br>
            <a:r>
              <a:rPr lang="es-ES" dirty="0" smtClean="0"/>
              <a:t>PRIMERA PARTE</a:t>
            </a:r>
            <a:endParaRPr lang="es-ES" dirty="0"/>
          </a:p>
        </p:txBody>
      </p:sp>
      <p:sp>
        <p:nvSpPr>
          <p:cNvPr id="3" name="2 Marcador de contenido"/>
          <p:cNvSpPr>
            <a:spLocks noGrp="1"/>
          </p:cNvSpPr>
          <p:nvPr>
            <p:ph idx="1"/>
          </p:nvPr>
        </p:nvSpPr>
        <p:spPr/>
        <p:txBody>
          <a:bodyPr/>
          <a:lstStyle/>
          <a:p>
            <a:r>
              <a:rPr lang="es-ES" sz="2000" b="1" dirty="0" smtClean="0"/>
              <a:t>IMPRESCINDIBLE DESARROLLO (PREVIO) DE UNA INVESTIGACIÓN SOCIOLÓGICA SOBRE LA CÁRCEL:</a:t>
            </a:r>
          </a:p>
          <a:p>
            <a:pPr marL="0" indent="0">
              <a:buNone/>
            </a:pPr>
            <a:endParaRPr lang="es-ES" sz="2000" b="1" dirty="0" smtClean="0"/>
          </a:p>
          <a:p>
            <a:pPr>
              <a:buFontTx/>
              <a:buChar char="-"/>
            </a:pPr>
            <a:r>
              <a:rPr lang="es-ES" sz="2000" dirty="0" smtClean="0"/>
              <a:t>Un estudio de tal tipo, necesariamente ha de tener en cuenta a los actores principales: a los presos, a los familiares de estos, a las asociaciones de apoyo a sus demandas  y a los operadores penitenciarios.</a:t>
            </a:r>
          </a:p>
          <a:p>
            <a:pPr marL="0" indent="0">
              <a:buNone/>
            </a:pPr>
            <a:endParaRPr lang="es-ES" sz="2000" dirty="0" smtClean="0"/>
          </a:p>
          <a:p>
            <a:pPr>
              <a:buFontTx/>
              <a:buChar char="-"/>
            </a:pPr>
            <a:r>
              <a:rPr lang="es-ES" sz="2000" dirty="0" smtClean="0"/>
              <a:t>Elaboración de un INFORME que debe ser presentado a los afectados (ya mencionados en el punto anterior) para que lo consideren, lo corrijan, indiquen sus observaciones, etc., hasta  poder obtener finalmente un Documento consensuado entre los diversos actores del proceso.</a:t>
            </a:r>
            <a:endParaRPr lang="es-ES" sz="2000" dirty="0"/>
          </a:p>
        </p:txBody>
      </p:sp>
    </p:spTree>
    <p:extLst>
      <p:ext uri="{BB962C8B-B14F-4D97-AF65-F5344CB8AC3E}">
        <p14:creationId xmlns:p14="http://schemas.microsoft.com/office/powerpoint/2010/main" val="9447133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4598</Words>
  <Application>Microsoft Office PowerPoint</Application>
  <PresentationFormat>Presentación en pantalla (4:3)</PresentationFormat>
  <Paragraphs>125</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ESTRATEGIAS PARA UNA TRANSFORMACIÓN RADICAL y REDUCCIONISTA DE LA CÁRCEL  UN PROGRAMA DE REDUCCIÓN DE DAÑOS DESDE Y CON LA SOCIEDAD CIVIL </vt:lpstr>
      <vt:lpstr>Pesimismo y desencanto acerca de la alternatividad al empleo de la cárcel (y sus consecuencias).</vt:lpstr>
      <vt:lpstr>Pesimismo y desencanto</vt:lpstr>
      <vt:lpstr>Hacia un nuevo concepto de reintegración social del condenado</vt:lpstr>
      <vt:lpstr>  ¿Puede proponerse una estrategia de transformación radical y reduccionista de la opción segregativa?  </vt:lpstr>
      <vt:lpstr>NO SE TRATA DE UNA REFORMA MÁS DE LOS SISTEMAS PENITENCIARIOS</vt:lpstr>
      <vt:lpstr>CONCIENCIA DE LAS LIMITACIONES DEL PROGRAMA</vt:lpstr>
      <vt:lpstr>CONCEPCIÓN DE LO “INACABADO” (THOMAS MATHIESEN)</vt:lpstr>
      <vt:lpstr>DESARROLLO DEL PROGRAMA PRIMERA PARTE</vt:lpstr>
      <vt:lpstr>CONSTITUCIÓN DE COMISIONES REPRESENTATIVAS DE LOS/AS AFECTADOS/AS</vt:lpstr>
      <vt:lpstr>PERMANENCIA DE LAS COMISIONES DE AFECTADOS/AS</vt:lpstr>
      <vt:lpstr>Mínimo marco jurídico-garantista necesario para el desarrollo del Programa.</vt:lpstr>
      <vt:lpstr>MÍNIMO MARCO GARANTISTA PARA EL DESARROLLO DEL PROGRAMA</vt:lpstr>
      <vt:lpstr>EL ROL DE LA JURISDICCIÓN PENITENCIARIA</vt:lpstr>
      <vt:lpstr>El rol de la JURISDICCIÓN PENITENCIARIA</vt:lpstr>
      <vt:lpstr>LA DEFENSA JURÍDICA EN EL DERECHO PENITENCIARIO</vt:lpstr>
      <vt:lpstr>Medidas urgentes para una drástica reducción, a corto plazo, de los índices de encarcelamiento.</vt:lpstr>
      <vt:lpstr>EXCARCELACIÓN DE ENFERMOS PRESOS</vt:lpstr>
      <vt:lpstr>EXCARCELACIÓN DE ENFERMOS PRESOS</vt:lpstr>
      <vt:lpstr>EXCARCELACIÓN ENFERMOS PRESOS</vt:lpstr>
      <vt:lpstr>SITUACIÓN DE LAS MUJERES PRESAS</vt:lpstr>
      <vt:lpstr>Situación de las mujeres presas</vt:lpstr>
      <vt:lpstr>SITUACIÓN DE LAS MUJERES PRESAS</vt:lpstr>
      <vt:lpstr>SITUACIÓN DE LAS MUJERES PRESAS</vt:lpstr>
      <vt:lpstr>ARQUITECTURA PENITENCIARIA</vt:lpstr>
      <vt:lpstr>ARQUITECTURA PENITENCIARIA</vt:lpstr>
      <vt:lpstr>Transformación radical de los Programas y de las Prácticas de actuación de los operadores penitenciarios</vt:lpstr>
      <vt:lpstr>Transformación radical de los Programas y de las Prácticas de actuación de los operadores penitenciarios</vt:lpstr>
      <vt:lpstr>TRANSFORMACIÓN RADICAL DE LOS PROGRAMAS PENITENCIARIOS</vt:lpstr>
      <vt:lpstr>TRANSFORMACIÓN RADICAL DE LOS PROGRAMAS PENITENCIARIOS</vt:lpstr>
      <vt:lpstr>Denuncia constante de la vulneración de derechos, como “escenario de representación del conflicto”</vt:lpstr>
      <vt:lpstr>Denuncia constante de la vulneración de derechos, como “escenario de representación del conflicto”</vt:lpstr>
      <vt:lpstr>“Abrir la cárcel”, atravesándola con el “ingreso” de otras realidades e instituciones</vt:lpstr>
      <vt:lpstr>Difusión del universo carcelario en lo social</vt:lpstr>
      <vt:lpstr>PARA TERMINAR…</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ESTRATEGIAS PARA UNA TRANSFORMACIÓN RADICAL y REDUCCIONISTA DE LA CÁRCEL   UN PROGRAMA DE REDUCCIÓN DE DAÑOS DESDE Y CON LA SOCIEDAD CIVIL</dc:title>
  <dc:creator>Iñaki</dc:creator>
  <cp:lastModifiedBy>Iñaki</cp:lastModifiedBy>
  <cp:revision>32</cp:revision>
  <dcterms:created xsi:type="dcterms:W3CDTF">2012-03-26T10:43:28Z</dcterms:created>
  <dcterms:modified xsi:type="dcterms:W3CDTF">2012-03-26T14:39:40Z</dcterms:modified>
</cp:coreProperties>
</file>