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07" r:id="rId5"/>
    <p:sldMasterId id="2147483673" r:id="rId6"/>
    <p:sldMasterId id="2147483689" r:id="rId7"/>
    <p:sldMasterId id="2147483672" r:id="rId8"/>
  </p:sldMasterIdLst>
  <p:handoutMasterIdLst>
    <p:handoutMasterId r:id="rId61"/>
  </p:handoutMasterIdLst>
  <p:sldIdLst>
    <p:sldId id="257" r:id="rId9"/>
    <p:sldId id="460" r:id="rId10"/>
    <p:sldId id="422" r:id="rId11"/>
    <p:sldId id="420" r:id="rId12"/>
    <p:sldId id="423" r:id="rId13"/>
    <p:sldId id="425" r:id="rId14"/>
    <p:sldId id="426" r:id="rId15"/>
    <p:sldId id="428" r:id="rId16"/>
    <p:sldId id="427" r:id="rId17"/>
    <p:sldId id="429" r:id="rId18"/>
    <p:sldId id="424" r:id="rId19"/>
    <p:sldId id="430" r:id="rId20"/>
    <p:sldId id="431" r:id="rId21"/>
    <p:sldId id="432" r:id="rId22"/>
    <p:sldId id="433" r:id="rId23"/>
    <p:sldId id="434" r:id="rId24"/>
    <p:sldId id="437" r:id="rId25"/>
    <p:sldId id="438" r:id="rId26"/>
    <p:sldId id="435" r:id="rId27"/>
    <p:sldId id="439" r:id="rId28"/>
    <p:sldId id="440" r:id="rId29"/>
    <p:sldId id="441" r:id="rId30"/>
    <p:sldId id="436" r:id="rId31"/>
    <p:sldId id="443" r:id="rId32"/>
    <p:sldId id="444" r:id="rId33"/>
    <p:sldId id="442" r:id="rId34"/>
    <p:sldId id="445" r:id="rId35"/>
    <p:sldId id="446" r:id="rId36"/>
    <p:sldId id="447" r:id="rId37"/>
    <p:sldId id="448" r:id="rId38"/>
    <p:sldId id="449" r:id="rId39"/>
    <p:sldId id="450" r:id="rId40"/>
    <p:sldId id="453" r:id="rId41"/>
    <p:sldId id="454" r:id="rId42"/>
    <p:sldId id="451" r:id="rId43"/>
    <p:sldId id="456" r:id="rId44"/>
    <p:sldId id="457" r:id="rId45"/>
    <p:sldId id="458" r:id="rId46"/>
    <p:sldId id="459" r:id="rId47"/>
    <p:sldId id="263" r:id="rId48"/>
    <p:sldId id="333" r:id="rId49"/>
    <p:sldId id="392" r:id="rId50"/>
    <p:sldId id="388" r:id="rId51"/>
    <p:sldId id="390" r:id="rId52"/>
    <p:sldId id="391" r:id="rId53"/>
    <p:sldId id="394" r:id="rId54"/>
    <p:sldId id="393" r:id="rId55"/>
    <p:sldId id="395" r:id="rId56"/>
    <p:sldId id="396" r:id="rId57"/>
    <p:sldId id="397" r:id="rId58"/>
    <p:sldId id="398" r:id="rId59"/>
    <p:sldId id="399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79BB"/>
    <a:srgbClr val="6BAE45"/>
    <a:srgbClr val="9C247B"/>
    <a:srgbClr val="891C6C"/>
    <a:srgbClr val="EE9121"/>
    <a:srgbClr val="CE801C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8" autoAdjust="0"/>
    <p:restoredTop sz="94624"/>
  </p:normalViewPr>
  <p:slideViewPr>
    <p:cSldViewPr snapToGrid="0" snapToObjects="1">
      <p:cViewPr varScale="1">
        <p:scale>
          <a:sx n="82" d="100"/>
          <a:sy n="82" d="100"/>
        </p:scale>
        <p:origin x="7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ela Monge Granados" userId="70b7ecc9-c2e1-4195-9a2d-12965d0fe631" providerId="ADAL" clId="{CA32092F-939F-483B-8029-AE95497EAD36}"/>
    <pc:docChg chg="delSld">
      <pc:chgData name="Marianela Monge Granados" userId="70b7ecc9-c2e1-4195-9a2d-12965d0fe631" providerId="ADAL" clId="{CA32092F-939F-483B-8029-AE95497EAD36}" dt="2022-06-02T11:41:07.796" v="22" actId="2696"/>
      <pc:docMkLst>
        <pc:docMk/>
      </pc:docMkLst>
      <pc:sldChg chg="del">
        <pc:chgData name="Marianela Monge Granados" userId="70b7ecc9-c2e1-4195-9a2d-12965d0fe631" providerId="ADAL" clId="{CA32092F-939F-483B-8029-AE95497EAD36}" dt="2022-06-02T11:41:07.436" v="0" actId="2696"/>
        <pc:sldMkLst>
          <pc:docMk/>
          <pc:sldMk cId="739405519" sldId="400"/>
        </pc:sldMkLst>
      </pc:sldChg>
      <pc:sldChg chg="del">
        <pc:chgData name="Marianela Monge Granados" userId="70b7ecc9-c2e1-4195-9a2d-12965d0fe631" providerId="ADAL" clId="{CA32092F-939F-483B-8029-AE95497EAD36}" dt="2022-06-02T11:41:07.653" v="13" actId="2696"/>
        <pc:sldMkLst>
          <pc:docMk/>
          <pc:sldMk cId="1360492687" sldId="401"/>
        </pc:sldMkLst>
      </pc:sldChg>
      <pc:sldChg chg="del">
        <pc:chgData name="Marianela Monge Granados" userId="70b7ecc9-c2e1-4195-9a2d-12965d0fe631" providerId="ADAL" clId="{CA32092F-939F-483B-8029-AE95497EAD36}" dt="2022-06-02T11:41:07.670" v="15" actId="2696"/>
        <pc:sldMkLst>
          <pc:docMk/>
          <pc:sldMk cId="4078397104" sldId="402"/>
        </pc:sldMkLst>
      </pc:sldChg>
      <pc:sldChg chg="del">
        <pc:chgData name="Marianela Monge Granados" userId="70b7ecc9-c2e1-4195-9a2d-12965d0fe631" providerId="ADAL" clId="{CA32092F-939F-483B-8029-AE95497EAD36}" dt="2022-06-02T11:41:07.457" v="1" actId="2696"/>
        <pc:sldMkLst>
          <pc:docMk/>
          <pc:sldMk cId="135769118" sldId="403"/>
        </pc:sldMkLst>
      </pc:sldChg>
      <pc:sldChg chg="del">
        <pc:chgData name="Marianela Monge Granados" userId="70b7ecc9-c2e1-4195-9a2d-12965d0fe631" providerId="ADAL" clId="{CA32092F-939F-483B-8029-AE95497EAD36}" dt="2022-06-02T11:41:07.470" v="2" actId="2696"/>
        <pc:sldMkLst>
          <pc:docMk/>
          <pc:sldMk cId="384337458" sldId="404"/>
        </pc:sldMkLst>
      </pc:sldChg>
      <pc:sldChg chg="del">
        <pc:chgData name="Marianela Monge Granados" userId="70b7ecc9-c2e1-4195-9a2d-12965d0fe631" providerId="ADAL" clId="{CA32092F-939F-483B-8029-AE95497EAD36}" dt="2022-06-02T11:41:07.483" v="3" actId="2696"/>
        <pc:sldMkLst>
          <pc:docMk/>
          <pc:sldMk cId="733537247" sldId="405"/>
        </pc:sldMkLst>
      </pc:sldChg>
      <pc:sldChg chg="del">
        <pc:chgData name="Marianela Monge Granados" userId="70b7ecc9-c2e1-4195-9a2d-12965d0fe631" providerId="ADAL" clId="{CA32092F-939F-483B-8029-AE95497EAD36}" dt="2022-06-02T11:41:07.504" v="4" actId="2696"/>
        <pc:sldMkLst>
          <pc:docMk/>
          <pc:sldMk cId="2013150418" sldId="406"/>
        </pc:sldMkLst>
      </pc:sldChg>
      <pc:sldChg chg="del">
        <pc:chgData name="Marianela Monge Granados" userId="70b7ecc9-c2e1-4195-9a2d-12965d0fe631" providerId="ADAL" clId="{CA32092F-939F-483B-8029-AE95497EAD36}" dt="2022-06-02T11:41:07.519" v="5" actId="2696"/>
        <pc:sldMkLst>
          <pc:docMk/>
          <pc:sldMk cId="1254838251" sldId="407"/>
        </pc:sldMkLst>
      </pc:sldChg>
      <pc:sldChg chg="del">
        <pc:chgData name="Marianela Monge Granados" userId="70b7ecc9-c2e1-4195-9a2d-12965d0fe631" providerId="ADAL" clId="{CA32092F-939F-483B-8029-AE95497EAD36}" dt="2022-06-02T11:41:07.535" v="6" actId="2696"/>
        <pc:sldMkLst>
          <pc:docMk/>
          <pc:sldMk cId="2769103563" sldId="408"/>
        </pc:sldMkLst>
      </pc:sldChg>
      <pc:sldChg chg="del">
        <pc:chgData name="Marianela Monge Granados" userId="70b7ecc9-c2e1-4195-9a2d-12965d0fe631" providerId="ADAL" clId="{CA32092F-939F-483B-8029-AE95497EAD36}" dt="2022-06-02T11:41:07.554" v="7" actId="2696"/>
        <pc:sldMkLst>
          <pc:docMk/>
          <pc:sldMk cId="2135890026" sldId="409"/>
        </pc:sldMkLst>
      </pc:sldChg>
      <pc:sldChg chg="del">
        <pc:chgData name="Marianela Monge Granados" userId="70b7ecc9-c2e1-4195-9a2d-12965d0fe631" providerId="ADAL" clId="{CA32092F-939F-483B-8029-AE95497EAD36}" dt="2022-06-02T11:41:07.567" v="8" actId="2696"/>
        <pc:sldMkLst>
          <pc:docMk/>
          <pc:sldMk cId="4049122446" sldId="410"/>
        </pc:sldMkLst>
      </pc:sldChg>
      <pc:sldChg chg="del">
        <pc:chgData name="Marianela Monge Granados" userId="70b7ecc9-c2e1-4195-9a2d-12965d0fe631" providerId="ADAL" clId="{CA32092F-939F-483B-8029-AE95497EAD36}" dt="2022-06-02T11:41:07.584" v="9" actId="2696"/>
        <pc:sldMkLst>
          <pc:docMk/>
          <pc:sldMk cId="424119827" sldId="411"/>
        </pc:sldMkLst>
      </pc:sldChg>
      <pc:sldChg chg="del">
        <pc:chgData name="Marianela Monge Granados" userId="70b7ecc9-c2e1-4195-9a2d-12965d0fe631" providerId="ADAL" clId="{CA32092F-939F-483B-8029-AE95497EAD36}" dt="2022-06-02T11:41:07.587" v="10" actId="2696"/>
        <pc:sldMkLst>
          <pc:docMk/>
          <pc:sldMk cId="3346045944" sldId="412"/>
        </pc:sldMkLst>
      </pc:sldChg>
      <pc:sldChg chg="del">
        <pc:chgData name="Marianela Monge Granados" userId="70b7ecc9-c2e1-4195-9a2d-12965d0fe631" providerId="ADAL" clId="{CA32092F-939F-483B-8029-AE95497EAD36}" dt="2022-06-02T11:41:07.619" v="11" actId="2696"/>
        <pc:sldMkLst>
          <pc:docMk/>
          <pc:sldMk cId="865523584" sldId="413"/>
        </pc:sldMkLst>
      </pc:sldChg>
      <pc:sldChg chg="del">
        <pc:chgData name="Marianela Monge Granados" userId="70b7ecc9-c2e1-4195-9a2d-12965d0fe631" providerId="ADAL" clId="{CA32092F-939F-483B-8029-AE95497EAD36}" dt="2022-06-02T11:41:07.637" v="12" actId="2696"/>
        <pc:sldMkLst>
          <pc:docMk/>
          <pc:sldMk cId="3895210886" sldId="414"/>
        </pc:sldMkLst>
      </pc:sldChg>
      <pc:sldChg chg="del">
        <pc:chgData name="Marianela Monge Granados" userId="70b7ecc9-c2e1-4195-9a2d-12965d0fe631" providerId="ADAL" clId="{CA32092F-939F-483B-8029-AE95497EAD36}" dt="2022-06-02T11:41:07.654" v="14" actId="2696"/>
        <pc:sldMkLst>
          <pc:docMk/>
          <pc:sldMk cId="312414251" sldId="415"/>
        </pc:sldMkLst>
      </pc:sldChg>
      <pc:sldChg chg="del">
        <pc:chgData name="Marianela Monge Granados" userId="70b7ecc9-c2e1-4195-9a2d-12965d0fe631" providerId="ADAL" clId="{CA32092F-939F-483B-8029-AE95497EAD36}" dt="2022-06-02T11:41:07.763" v="20" actId="2696"/>
        <pc:sldMkLst>
          <pc:docMk/>
          <pc:sldMk cId="1157102204" sldId="416"/>
        </pc:sldMkLst>
      </pc:sldChg>
      <pc:sldChg chg="del">
        <pc:chgData name="Marianela Monge Granados" userId="70b7ecc9-c2e1-4195-9a2d-12965d0fe631" providerId="ADAL" clId="{CA32092F-939F-483B-8029-AE95497EAD36}" dt="2022-06-02T11:41:07.723" v="18" actId="2696"/>
        <pc:sldMkLst>
          <pc:docMk/>
          <pc:sldMk cId="3842360885" sldId="417"/>
        </pc:sldMkLst>
      </pc:sldChg>
      <pc:sldChg chg="del">
        <pc:chgData name="Marianela Monge Granados" userId="70b7ecc9-c2e1-4195-9a2d-12965d0fe631" providerId="ADAL" clId="{CA32092F-939F-483B-8029-AE95497EAD36}" dt="2022-06-02T11:41:07.751" v="19" actId="2696"/>
        <pc:sldMkLst>
          <pc:docMk/>
          <pc:sldMk cId="2595165448" sldId="418"/>
        </pc:sldMkLst>
      </pc:sldChg>
      <pc:sldChg chg="del">
        <pc:chgData name="Marianela Monge Granados" userId="70b7ecc9-c2e1-4195-9a2d-12965d0fe631" providerId="ADAL" clId="{CA32092F-939F-483B-8029-AE95497EAD36}" dt="2022-06-02T11:41:07.784" v="21" actId="2696"/>
        <pc:sldMkLst>
          <pc:docMk/>
          <pc:sldMk cId="193202724" sldId="419"/>
        </pc:sldMkLst>
      </pc:sldChg>
      <pc:sldChg chg="del">
        <pc:chgData name="Marianela Monge Granados" userId="70b7ecc9-c2e1-4195-9a2d-12965d0fe631" providerId="ADAL" clId="{CA32092F-939F-483B-8029-AE95497EAD36}" dt="2022-06-02T11:41:07.718" v="17" actId="2696"/>
        <pc:sldMkLst>
          <pc:docMk/>
          <pc:sldMk cId="2678776631" sldId="421"/>
        </pc:sldMkLst>
      </pc:sldChg>
      <pc:sldChg chg="del">
        <pc:chgData name="Marianela Monge Granados" userId="70b7ecc9-c2e1-4195-9a2d-12965d0fe631" providerId="ADAL" clId="{CA32092F-939F-483B-8029-AE95497EAD36}" dt="2022-06-02T11:41:07.701" v="16" actId="2696"/>
        <pc:sldMkLst>
          <pc:docMk/>
          <pc:sldMk cId="3096149024" sldId="461"/>
        </pc:sldMkLst>
      </pc:sldChg>
      <pc:sldChg chg="del">
        <pc:chgData name="Marianela Monge Granados" userId="70b7ecc9-c2e1-4195-9a2d-12965d0fe631" providerId="ADAL" clId="{CA32092F-939F-483B-8029-AE95497EAD36}" dt="2022-06-02T11:41:07.796" v="22" actId="2696"/>
        <pc:sldMkLst>
          <pc:docMk/>
          <pc:sldMk cId="2036119212" sldId="46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65A4-5C33-7F41-8D5F-DEA0684C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62870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latin typeface="Garamond" panose="02020404030301010803" pitchFamily="18" charset="0"/>
              </a:rPr>
              <a:t>Maestría en Asesoría Fiscal</a:t>
            </a:r>
            <a:endParaRPr lang="es-ES_tradnl" sz="3600" dirty="0">
              <a:latin typeface="Garamond" panose="02020404030301010803" pitchFamily="18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A15C5D-B128-4BA2-9EE7-782DC43F244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753" y="2857500"/>
            <a:ext cx="1051560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altLang="fr-FR" b="1" dirty="0">
                <a:solidFill>
                  <a:schemeClr val="tx1"/>
                </a:solidFill>
                <a:latin typeface="Garamond" panose="02020404030301010803" pitchFamily="18" charset="0"/>
              </a:rPr>
              <a:t>NORMAS Y PRINCIPIOS GENERALES DEL ORDENAMIENTO TRIBUTARIO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1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9" y="476250"/>
            <a:ext cx="5045075" cy="615950"/>
          </a:xfrm>
        </p:spPr>
        <p:txBody>
          <a:bodyPr/>
          <a:lstStyle/>
          <a:p>
            <a:pPr algn="ctr" eaLnBrk="1" hangingPunct="1"/>
            <a:r>
              <a:rPr lang="es-ES" altLang="en-US" sz="2400" dirty="0">
                <a:solidFill>
                  <a:srgbClr val="00B050"/>
                </a:solidFill>
              </a:rPr>
              <a:t>EJEMPLOS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42211" y="1020763"/>
            <a:ext cx="10347157" cy="5287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s-ES" altLang="en-US" b="1">
                <a:solidFill>
                  <a:schemeClr val="tx1">
                    <a:lumMod val="85000"/>
                    <a:lumOff val="15000"/>
                  </a:schemeClr>
                </a:solidFill>
              </a:rPr>
              <a:t>Sustitución parcial: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Es parcial mientras </a:t>
            </a:r>
            <a:r>
              <a:rPr lang="es-ES" altLang="en-US" sz="2200" b="1">
                <a:solidFill>
                  <a:srgbClr val="FF0000"/>
                </a:solidFill>
              </a:rPr>
              <a:t>no se haya hecho la retención</a:t>
            </a: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, en cuyo caso el trabajador responde solidariamente con el empleador por la deuda tributaria principal.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s-ES" altLang="en-US" sz="22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El </a:t>
            </a:r>
            <a:r>
              <a:rPr lang="es-ES" altLang="en-US" sz="2200" b="1">
                <a:solidFill>
                  <a:srgbClr val="FF0000"/>
                </a:solidFill>
              </a:rPr>
              <a:t>Fisco se dirige siempre primero al empleador </a:t>
            </a: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porque el sistema de gestión (retención con posterior depósito dentro de los diez primeros días hábiles del mes siguiente) está organizado en torno a éste.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s-ES" altLang="en-US" b="1">
                <a:solidFill>
                  <a:schemeClr val="tx1">
                    <a:lumMod val="85000"/>
                    <a:lumOff val="15000"/>
                  </a:schemeClr>
                </a:solidFill>
              </a:rPr>
              <a:t>Sustitución total: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s-ES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2200" b="1">
                <a:solidFill>
                  <a:srgbClr val="FF0000"/>
                </a:solidFill>
              </a:rPr>
              <a:t>Si se ha hecho la retención, la sustitución deviene total</a:t>
            </a: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, porque sólo el </a:t>
            </a:r>
            <a:r>
              <a:rPr lang="es-ES" altLang="en-US" sz="2200" b="1">
                <a:solidFill>
                  <a:srgbClr val="FF0000"/>
                </a:solidFill>
              </a:rPr>
              <a:t>empleador queda como obligado </a:t>
            </a:r>
            <a:r>
              <a:rPr lang="es-ES" altLang="en-US" sz="2200">
                <a:solidFill>
                  <a:schemeClr val="tx1">
                    <a:lumMod val="85000"/>
                    <a:lumOff val="15000"/>
                  </a:schemeClr>
                </a:solidFill>
              </a:rPr>
              <a:t>ante el Fisco.</a:t>
            </a:r>
            <a:endParaRPr lang="es-ES" alt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70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301625"/>
            <a:ext cx="5765800" cy="1143000"/>
          </a:xfrm>
        </p:spPr>
        <p:txBody>
          <a:bodyPr/>
          <a:lstStyle/>
          <a:p>
            <a:pPr algn="ctr" eaLnBrk="1" hangingPunct="1"/>
            <a:r>
              <a:rPr lang="es-ES" altLang="en-US" sz="2400" dirty="0">
                <a:solidFill>
                  <a:srgbClr val="00B050"/>
                </a:solidFill>
              </a:rPr>
              <a:t>OTROS SUJETOS PASIVOS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67063" y="1444625"/>
            <a:ext cx="9889957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altLang="en-US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_tradnl" altLang="en-US"/>
              <a:t>El </a:t>
            </a:r>
            <a:r>
              <a:rPr lang="es-ES_tradnl" altLang="en-US">
                <a:solidFill>
                  <a:srgbClr val="FF0000"/>
                </a:solidFill>
              </a:rPr>
              <a:t>recaudador sin título</a:t>
            </a:r>
            <a:r>
              <a:rPr lang="es-ES_tradnl" altLang="en-US"/>
              <a:t>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_tradnl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_tradnl" altLang="en-US"/>
              <a:t>El contribuyente con </a:t>
            </a:r>
            <a:r>
              <a:rPr lang="es-ES_tradnl" altLang="en-US">
                <a:solidFill>
                  <a:srgbClr val="FF0000"/>
                </a:solidFill>
              </a:rPr>
              <a:t>facultad-deber de traslación </a:t>
            </a:r>
            <a:r>
              <a:rPr lang="es-ES_tradnl" altLang="en-US"/>
              <a:t>o </a:t>
            </a:r>
            <a:r>
              <a:rPr lang="es-ES_tradnl" altLang="en-US">
                <a:solidFill>
                  <a:srgbClr val="FF0000"/>
                </a:solidFill>
              </a:rPr>
              <a:t>repercusión</a:t>
            </a:r>
            <a:r>
              <a:rPr lang="es-ES_tradnl" altLang="en-US"/>
              <a:t>. </a:t>
            </a:r>
            <a:endParaRPr lang="es-CR" altLang="en-US"/>
          </a:p>
          <a:p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313198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301625"/>
            <a:ext cx="5549900" cy="757154"/>
          </a:xfrm>
        </p:spPr>
        <p:txBody>
          <a:bodyPr/>
          <a:lstStyle/>
          <a:p>
            <a:pPr algn="ctr" eaLnBrk="1" hangingPunct="1"/>
            <a:r>
              <a:rPr lang="es-MX" altLang="en-US" sz="2400" dirty="0">
                <a:solidFill>
                  <a:srgbClr val="00B050"/>
                </a:solidFill>
              </a:rPr>
              <a:t>RECAUDADOR SIN TITULO</a:t>
            </a:r>
            <a:endParaRPr lang="es-ES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55032" y="1413545"/>
            <a:ext cx="9769641" cy="3675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/>
            <a:r>
              <a:rPr lang="es-ES" altLang="en-US" sz="2500"/>
              <a:t>Con la finalidad de </a:t>
            </a:r>
            <a:r>
              <a:rPr lang="es-ES" altLang="en-US" sz="2500">
                <a:solidFill>
                  <a:srgbClr val="FF0000"/>
                </a:solidFill>
              </a:rPr>
              <a:t>facilitar las tareas recaudatorias</a:t>
            </a:r>
            <a:r>
              <a:rPr lang="es-ES" altLang="en-US" sz="2500"/>
              <a:t>, la Ley puede encomendar a determinados sujetos particulares que  cobren un tributo al particular, en nombre y por cuenta del Estado, el cual deben luego ingresar al fisco. </a:t>
            </a:r>
          </a:p>
          <a:p>
            <a:pPr marL="609600" indent="-609600" algn="just"/>
            <a:endParaRPr lang="es-ES" altLang="en-US" sz="2500"/>
          </a:p>
          <a:p>
            <a:pPr marL="609600" indent="-609600" algn="just"/>
            <a:r>
              <a:rPr lang="es-ES" altLang="en-US" sz="2500"/>
              <a:t>Estos sujetos </a:t>
            </a:r>
            <a:r>
              <a:rPr lang="es-ES" altLang="en-US" sz="2500" b="1">
                <a:solidFill>
                  <a:srgbClr val="FF0000"/>
                </a:solidFill>
              </a:rPr>
              <a:t>se ubican en el lado activo </a:t>
            </a:r>
            <a:r>
              <a:rPr lang="es-ES" altLang="en-US" sz="2500"/>
              <a:t>de la relación tributaria, a la manera de </a:t>
            </a:r>
            <a:r>
              <a:rPr lang="es-ES" altLang="en-US" sz="2500" b="1">
                <a:solidFill>
                  <a:srgbClr val="FF0000"/>
                </a:solidFill>
              </a:rPr>
              <a:t>"sustitutos"</a:t>
            </a:r>
            <a:r>
              <a:rPr lang="es-ES" altLang="en-US" sz="2500">
                <a:solidFill>
                  <a:srgbClr val="FF0000"/>
                </a:solidFill>
              </a:rPr>
              <a:t> </a:t>
            </a:r>
            <a:r>
              <a:rPr lang="es-ES" altLang="en-US" sz="2500"/>
              <a:t>del ente público y no del contribuyente. </a:t>
            </a: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308966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9" y="630238"/>
            <a:ext cx="5621337" cy="801520"/>
          </a:xfrm>
        </p:spPr>
        <p:txBody>
          <a:bodyPr/>
          <a:lstStyle/>
          <a:p>
            <a:pPr algn="ctr" eaLnBrk="1" hangingPunct="1"/>
            <a:r>
              <a:rPr lang="es-MX" altLang="en-US" sz="2400" dirty="0">
                <a:solidFill>
                  <a:srgbClr val="00B050"/>
                </a:solidFill>
              </a:rPr>
              <a:t>RECAUDADOR SIN TITULO</a:t>
            </a:r>
            <a:endParaRPr lang="es-ES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58780" y="1557338"/>
            <a:ext cx="9974178" cy="2629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es-MX" altLang="en-US">
              <a:solidFill>
                <a:schemeClr val="tx2"/>
              </a:solidFill>
            </a:endParaRPr>
          </a:p>
          <a:p>
            <a:pPr marL="609600" indent="-609600" algn="just">
              <a:buFont typeface="Wingdings" panose="05000000000000000000" pitchFamily="2" charset="2"/>
              <a:buChar char="Ø"/>
            </a:pPr>
            <a:r>
              <a:rPr lang="es-ES" altLang="en-US"/>
              <a:t>En nuestro ordenamiento, puede citarse como ejemplo de </a:t>
            </a:r>
            <a:r>
              <a:rPr lang="es-ES" altLang="en-US">
                <a:solidFill>
                  <a:srgbClr val="FF0000"/>
                </a:solidFill>
              </a:rPr>
              <a:t>recaudadores sin título</a:t>
            </a:r>
            <a:r>
              <a:rPr lang="es-ES" altLang="en-US"/>
              <a:t>, las </a:t>
            </a:r>
            <a:r>
              <a:rPr lang="es-ES" altLang="en-US" b="1">
                <a:solidFill>
                  <a:srgbClr val="FF0000"/>
                </a:solidFill>
              </a:rPr>
              <a:t>instituciones bancarias</a:t>
            </a:r>
            <a:r>
              <a:rPr lang="es-ES" altLang="en-US">
                <a:solidFill>
                  <a:srgbClr val="FF0000"/>
                </a:solidFill>
              </a:rPr>
              <a:t> </a:t>
            </a:r>
            <a:r>
              <a:rPr lang="es-ES" altLang="en-US"/>
              <a:t>que, mediante convenio con la AATT, están autorizados para el cobro de impuestos. </a:t>
            </a:r>
            <a:endParaRPr lang="es-ES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84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95551" y="804864"/>
            <a:ext cx="7345363" cy="99987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El contribuyente con facultad-deber de traslación o repercusión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26432" y="1989139"/>
            <a:ext cx="10202779" cy="3497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La Ley puede incluir como elemento subjetivo del hecho imponible, </a:t>
            </a:r>
            <a:r>
              <a:rPr lang="es-ES" altLang="en-US" sz="2500">
                <a:solidFill>
                  <a:srgbClr val="FF0000"/>
                </a:solidFill>
              </a:rPr>
              <a:t>a un sujeto cuya capacidad económica </a:t>
            </a:r>
            <a:r>
              <a:rPr lang="es-ES" altLang="en-US" sz="2500" b="1">
                <a:solidFill>
                  <a:srgbClr val="FF0000"/>
                </a:solidFill>
              </a:rPr>
              <a:t>NO</a:t>
            </a:r>
            <a:r>
              <a:rPr lang="es-ES" altLang="en-US" sz="2500">
                <a:solidFill>
                  <a:srgbClr val="FF0000"/>
                </a:solidFill>
              </a:rPr>
              <a:t> es la que se quiere gravar</a:t>
            </a:r>
            <a:r>
              <a:rPr lang="es-ES" altLang="en-US" sz="2500"/>
              <a:t>, pese a lo cual se le considera deudor de la obligación tributaria principal y de las accesorias.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Se </a:t>
            </a:r>
            <a:r>
              <a:rPr lang="es-ES" altLang="en-US" sz="2500">
                <a:solidFill>
                  <a:srgbClr val="FF0000"/>
                </a:solidFill>
              </a:rPr>
              <a:t>atribuye al contribuyente la </a:t>
            </a:r>
            <a:r>
              <a:rPr lang="es-ES" altLang="en-US" sz="2500" b="1">
                <a:solidFill>
                  <a:srgbClr val="FF0000"/>
                </a:solidFill>
              </a:rPr>
              <a:t>facultad/deber</a:t>
            </a:r>
            <a:r>
              <a:rPr lang="es-ES" altLang="en-US" sz="2500"/>
              <a:t>, de carácter jurídico, de trasladar o repercutir el impuesto, al sujeto cuya capacidad económica se quiere gravar. </a:t>
            </a: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2655040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76927" y="630238"/>
            <a:ext cx="8795084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El contribuyente con facultad-deber de traslación o repercusión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51284" y="2129588"/>
            <a:ext cx="9673390" cy="3820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altLang="en-US" sz="2500"/>
          </a:p>
          <a:p>
            <a:pPr algn="just"/>
            <a:r>
              <a:rPr lang="es-ES" altLang="en-US" sz="2500"/>
              <a:t>Es una relación de  </a:t>
            </a:r>
            <a:r>
              <a:rPr lang="es-ES" altLang="en-US" sz="2500" b="1">
                <a:solidFill>
                  <a:srgbClr val="FF0000"/>
                </a:solidFill>
              </a:rPr>
              <a:t>traslación jurídica</a:t>
            </a:r>
            <a:r>
              <a:rPr lang="es-ES" altLang="en-US" sz="2500"/>
              <a:t>, quedando el </a:t>
            </a:r>
            <a:r>
              <a:rPr lang="es-ES" altLang="en-US" sz="2500">
                <a:solidFill>
                  <a:srgbClr val="FF0000"/>
                </a:solidFill>
              </a:rPr>
              <a:t>usuario obligado frente a la sociedad</a:t>
            </a:r>
            <a:r>
              <a:rPr lang="es-ES" altLang="en-US" sz="2500"/>
              <a:t>, a soportar la carga tributaria, pero </a:t>
            </a:r>
            <a:r>
              <a:rPr lang="es-ES" altLang="en-US" sz="2500">
                <a:solidFill>
                  <a:srgbClr val="FF0000"/>
                </a:solidFill>
              </a:rPr>
              <a:t>sin aparecer como tal</a:t>
            </a:r>
            <a:r>
              <a:rPr lang="es-ES" altLang="en-US" sz="2500"/>
              <a:t>.</a:t>
            </a:r>
          </a:p>
          <a:p>
            <a:pPr algn="just">
              <a:buFont typeface="Wingdings" panose="05000000000000000000" pitchFamily="2" charset="2"/>
              <a:buNone/>
            </a:pPr>
            <a:endParaRPr lang="es-ES" altLang="en-US" sz="2500"/>
          </a:p>
          <a:p>
            <a:pPr algn="just"/>
            <a:r>
              <a:rPr lang="es-ES" altLang="en-US" sz="2500"/>
              <a:t>El contribuyente no sería el sujeto del elemento subjetivo del hecho generador, sino el </a:t>
            </a:r>
            <a:r>
              <a:rPr lang="es-ES" altLang="en-US" sz="2500" b="1">
                <a:solidFill>
                  <a:srgbClr val="FF0000"/>
                </a:solidFill>
              </a:rPr>
              <a:t>consumidor final</a:t>
            </a:r>
            <a:r>
              <a:rPr lang="es-ES" altLang="en-US" sz="2500" b="1"/>
              <a:t>. </a:t>
            </a:r>
            <a:endParaRPr lang="es-MX" altLang="en-US" sz="2500" b="1">
              <a:solidFill>
                <a:schemeClr val="tx2"/>
              </a:solidFill>
            </a:endParaRPr>
          </a:p>
          <a:p>
            <a:endParaRPr lang="es-ES" alt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154652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78505" y="485775"/>
            <a:ext cx="7904748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El contribuyente con facultad-deber de traslación o repercusión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42211" y="1628775"/>
            <a:ext cx="10551693" cy="3616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altLang="en-US" sz="190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n-US" sz="2500"/>
              <a:t>El impuesto afecta al contribuyente (empresario).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n-US" sz="2500"/>
              <a:t>El contribuyente tiene la facultad de </a:t>
            </a:r>
            <a:r>
              <a:rPr lang="es-MX" altLang="en-US" sz="2500" b="1">
                <a:solidFill>
                  <a:srgbClr val="FF0000"/>
                </a:solidFill>
              </a:rPr>
              <a:t>trasladarlo</a:t>
            </a:r>
            <a:r>
              <a:rPr lang="es-MX" altLang="en-US" sz="2500"/>
              <a:t> al </a:t>
            </a:r>
            <a:r>
              <a:rPr lang="es-MX" altLang="en-US" sz="2500" b="1">
                <a:solidFill>
                  <a:srgbClr val="FF0000"/>
                </a:solidFill>
              </a:rPr>
              <a:t>consumidor</a:t>
            </a:r>
            <a:r>
              <a:rPr lang="es-MX" altLang="en-US" sz="2500"/>
              <a:t>,</a:t>
            </a:r>
            <a:r>
              <a:rPr lang="es-MX" altLang="en-US" sz="2500" b="1"/>
              <a:t> </a:t>
            </a:r>
            <a:r>
              <a:rPr lang="es-MX" altLang="en-US" sz="2500"/>
              <a:t>que resulta ser el agente, cuya capacidad económica busca afectarse.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MX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MX" altLang="en-US" sz="2500"/>
              <a:t>El </a:t>
            </a:r>
            <a:r>
              <a:rPr lang="es-MX" altLang="en-US" sz="2500">
                <a:solidFill>
                  <a:srgbClr val="FF0000"/>
                </a:solidFill>
              </a:rPr>
              <a:t>consumidor no aparece en el círculo de obligados tributarios</a:t>
            </a:r>
            <a:r>
              <a:rPr lang="es-MX" altLang="en-US" sz="2500"/>
              <a:t>, frente a la AT.</a:t>
            </a:r>
            <a:endParaRPr lang="es-CR" altLang="en-US" sz="2500"/>
          </a:p>
          <a:p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1785877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78505" y="485775"/>
            <a:ext cx="7904748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El contribuyente con facultad-deber de traslación o repercusión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46747" y="1444625"/>
            <a:ext cx="10190748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endParaRPr lang="es-ES" altLang="en-US" b="1"/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n-US" b="1"/>
              <a:t>Traslación económica</a:t>
            </a:r>
          </a:p>
          <a:p>
            <a:pPr algn="ctr">
              <a:buFont typeface="Wingdings" panose="05000000000000000000" pitchFamily="2" charset="2"/>
              <a:buNone/>
            </a:pPr>
            <a:endParaRPr lang="es-ES" altLang="en-US" b="1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Es el caso de un </a:t>
            </a:r>
            <a:r>
              <a:rPr lang="es-ES" altLang="en-US">
                <a:solidFill>
                  <a:srgbClr val="FF0000"/>
                </a:solidFill>
              </a:rPr>
              <a:t>impuesto monofásico como el selectivo de consumo, que se cobra a nivel de fábrica o aduana y se espera se traslade al consumidor final</a:t>
            </a:r>
            <a:r>
              <a:rPr lang="es-ES" altLang="en-US"/>
              <a:t>, a través del precio.</a:t>
            </a:r>
            <a:endParaRPr lang="es-ES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83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78505" y="485775"/>
            <a:ext cx="7904748" cy="1143000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El contribuyente con facultad-deber de traslación o repercusión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55032" y="1484314"/>
            <a:ext cx="9998242" cy="4764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endParaRPr lang="es-ES" altLang="en-US" b="1"/>
          </a:p>
          <a:p>
            <a:pPr algn="ctr">
              <a:buFont typeface="Wingdings" panose="05000000000000000000" pitchFamily="2" charset="2"/>
              <a:buNone/>
            </a:pPr>
            <a:r>
              <a:rPr lang="es-ES" altLang="en-US" b="1"/>
              <a:t>Ejemplo de repercusión</a:t>
            </a:r>
          </a:p>
          <a:p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En el </a:t>
            </a:r>
            <a:r>
              <a:rPr lang="es-ES" altLang="en-US">
                <a:solidFill>
                  <a:srgbClr val="FF0000"/>
                </a:solidFill>
              </a:rPr>
              <a:t>Impuesto General sobre las Ventas</a:t>
            </a:r>
            <a:r>
              <a:rPr lang="es-ES" altLang="en-US"/>
              <a:t>, se da el sistema de deducciones de los montos de impuesto </a:t>
            </a:r>
            <a:r>
              <a:rPr lang="es-ES" altLang="en-US">
                <a:solidFill>
                  <a:srgbClr val="FF0000"/>
                </a:solidFill>
              </a:rPr>
              <a:t>cobrados al sujeto pasivo, por otros sujetos pasivos con derecho de repercusión</a:t>
            </a:r>
            <a:r>
              <a:rPr lang="es-ES" altLang="en-US"/>
              <a:t>.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332780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0626" y="838201"/>
            <a:ext cx="7313613" cy="86201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3000" dirty="0">
                <a:solidFill>
                  <a:srgbClr val="00B050"/>
                </a:solidFill>
              </a:rPr>
              <a:t>Obligaciones. </a:t>
            </a:r>
            <a:r>
              <a:rPr lang="es-ES_tradnl" altLang="en-US" sz="1800" dirty="0">
                <a:solidFill>
                  <a:srgbClr val="00B050"/>
                </a:solidFill>
              </a:rPr>
              <a:t>Art. 18 CNPT</a:t>
            </a:r>
            <a:br>
              <a:rPr lang="es-CR" altLang="en-US" sz="3000" dirty="0">
                <a:solidFill>
                  <a:srgbClr val="00B050"/>
                </a:solidFill>
              </a:rPr>
            </a:br>
            <a:endParaRPr lang="es-ES" altLang="en-US" sz="30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39252" y="1616077"/>
            <a:ext cx="9625263" cy="2546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Los contribuyentes están obligados </a:t>
            </a:r>
            <a:r>
              <a:rPr lang="es-ES" altLang="en-US">
                <a:solidFill>
                  <a:srgbClr val="FF0000"/>
                </a:solidFill>
              </a:rPr>
              <a:t>al pago de los tributos y al cumplimiento de los deberes formales</a:t>
            </a:r>
            <a:r>
              <a:rPr lang="es-ES" altLang="en-US"/>
              <a:t>, establecidos en el CNPT o  por normas especiales.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442898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40013" y="549275"/>
            <a:ext cx="6551612" cy="750136"/>
          </a:xfrm>
        </p:spPr>
        <p:txBody>
          <a:bodyPr/>
          <a:lstStyle/>
          <a:p>
            <a:pPr eaLnBrk="1" hangingPunct="1"/>
            <a:r>
              <a:rPr lang="es-ES" altLang="en-US" sz="2400" dirty="0">
                <a:solidFill>
                  <a:srgbClr val="00B050"/>
                </a:solidFill>
              </a:rPr>
              <a:t>OTROS SUJETOS PASIVOS. SUSTITUTOS.</a:t>
            </a:r>
            <a:endParaRPr lang="es-CR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0179" y="1467852"/>
            <a:ext cx="10467473" cy="4553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s-ES_tradnl" altLang="en-US" sz="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_tradnl" altLang="en-US" dirty="0"/>
              <a:t>La condición de </a:t>
            </a:r>
            <a:r>
              <a:rPr lang="es-ES_tradnl" altLang="en-US" dirty="0">
                <a:solidFill>
                  <a:srgbClr val="FF0000"/>
                </a:solidFill>
              </a:rPr>
              <a:t>sujeto pasivo puede recaer </a:t>
            </a:r>
            <a:r>
              <a:rPr lang="es-ES_tradnl" altLang="en-US" dirty="0"/>
              <a:t>en </a:t>
            </a:r>
            <a:r>
              <a:rPr lang="es-ES_tradnl" altLang="en-US" dirty="0">
                <a:solidFill>
                  <a:srgbClr val="FF0000"/>
                </a:solidFill>
              </a:rPr>
              <a:t>otros que no son contribuyentes</a:t>
            </a:r>
            <a:r>
              <a:rPr lang="es-ES_tradnl" altLang="en-US" dirty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El ordenamiento jurídico interpone entre la Hacienda Pública y las personas a las que la Ley quiere gravar con el tributo, a un </a:t>
            </a:r>
            <a:r>
              <a:rPr lang="es-ES" altLang="en-US" b="1" dirty="0">
                <a:solidFill>
                  <a:srgbClr val="FF0000"/>
                </a:solidFill>
              </a:rPr>
              <a:t>tercer sujeto</a:t>
            </a:r>
            <a:r>
              <a:rPr lang="es-ES" altLang="en-US" dirty="0">
                <a:solidFill>
                  <a:srgbClr val="FF0000"/>
                </a:solidFill>
              </a:rPr>
              <a:t> </a:t>
            </a:r>
            <a:r>
              <a:rPr lang="es-ES" altLang="en-US" b="1" dirty="0">
                <a:solidFill>
                  <a:srgbClr val="FF0000"/>
                </a:solidFill>
              </a:rPr>
              <a:t>a quien obliga a ingresar las cantidades que él puede o debe cobrar a estas personas</a:t>
            </a:r>
            <a:r>
              <a:rPr lang="es-ES" altLang="en-US" dirty="0"/>
              <a:t>, que tienen una determinada relación con el sujeto interpuesto.</a:t>
            </a:r>
            <a:endParaRPr lang="es-CR" altLang="en-US" dirty="0"/>
          </a:p>
        </p:txBody>
      </p:sp>
    </p:spTree>
    <p:extLst>
      <p:ext uri="{BB962C8B-B14F-4D97-AF65-F5344CB8AC3E}">
        <p14:creationId xmlns:p14="http://schemas.microsoft.com/office/powerpoint/2010/main" val="3239104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0626" y="407194"/>
            <a:ext cx="7313613" cy="86201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3000" dirty="0">
                <a:solidFill>
                  <a:srgbClr val="00B050"/>
                </a:solidFill>
              </a:rPr>
              <a:t>Obligaciones. </a:t>
            </a:r>
            <a:r>
              <a:rPr lang="es-ES_tradnl" altLang="en-US" sz="1800" dirty="0">
                <a:solidFill>
                  <a:srgbClr val="00B050"/>
                </a:solidFill>
              </a:rPr>
              <a:t>Art. 18 CNPT</a:t>
            </a:r>
            <a:br>
              <a:rPr lang="es-CR" altLang="en-US" sz="3000" dirty="0">
                <a:solidFill>
                  <a:srgbClr val="00B050"/>
                </a:solidFill>
              </a:rPr>
            </a:br>
            <a:endParaRPr lang="es-ES" altLang="en-US" sz="30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33926" y="1503364"/>
            <a:ext cx="10732169" cy="5094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Están obligados a pagar los tributos al Fisco, </a:t>
            </a:r>
            <a:r>
              <a:rPr lang="es-ES" altLang="en-US" b="1" dirty="0">
                <a:solidFill>
                  <a:srgbClr val="FF0000"/>
                </a:solidFill>
              </a:rPr>
              <a:t>con los recursos que administren o de que dispongan</a:t>
            </a:r>
            <a:r>
              <a:rPr lang="es-ES" altLang="en-US" b="1" dirty="0"/>
              <a:t>, </a:t>
            </a:r>
            <a:r>
              <a:rPr lang="es-ES" altLang="en-US" dirty="0"/>
              <a:t>como responsables del cumplimiento de la deuda tributaria inherente a los contribuyentes, las personas que se enumeran: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b="1" dirty="0"/>
              <a:t>a) </a:t>
            </a:r>
            <a:r>
              <a:rPr lang="es-ES" altLang="en-US" dirty="0"/>
              <a:t>Los padres,</a:t>
            </a:r>
            <a:r>
              <a:rPr lang="es-ES" altLang="en-US" dirty="0">
                <a:solidFill>
                  <a:srgbClr val="FF0000"/>
                </a:solidFill>
              </a:rPr>
              <a:t> los tutores </a:t>
            </a:r>
            <a:r>
              <a:rPr lang="es-ES" altLang="en-US" dirty="0"/>
              <a:t>y los curadores de los </a:t>
            </a:r>
            <a:r>
              <a:rPr lang="es-ES" altLang="en-US" dirty="0">
                <a:solidFill>
                  <a:srgbClr val="FF0000"/>
                </a:solidFill>
              </a:rPr>
              <a:t>incapaces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b="1" dirty="0"/>
              <a:t>b) </a:t>
            </a:r>
            <a:r>
              <a:rPr lang="es-ES" altLang="en-US" dirty="0"/>
              <a:t>Los representantes legales de las </a:t>
            </a:r>
            <a:r>
              <a:rPr lang="es-ES" altLang="en-US" dirty="0">
                <a:solidFill>
                  <a:srgbClr val="FF0000"/>
                </a:solidFill>
              </a:rPr>
              <a:t>personas jurídicas y demás entes colectivos </a:t>
            </a:r>
            <a:r>
              <a:rPr lang="es-ES" altLang="en-US" dirty="0"/>
              <a:t>con personalidad reconocida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11240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0626" y="407194"/>
            <a:ext cx="7313613" cy="86201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3000" dirty="0">
                <a:solidFill>
                  <a:srgbClr val="00B050"/>
                </a:solidFill>
              </a:rPr>
              <a:t>Obligaciones. </a:t>
            </a:r>
            <a:r>
              <a:rPr lang="es-ES_tradnl" altLang="en-US" sz="1800" dirty="0">
                <a:solidFill>
                  <a:srgbClr val="00B050"/>
                </a:solidFill>
              </a:rPr>
              <a:t>Art. 18 CNPT</a:t>
            </a:r>
            <a:br>
              <a:rPr lang="es-CR" altLang="en-US" sz="3000" dirty="0">
                <a:solidFill>
                  <a:srgbClr val="00B050"/>
                </a:solidFill>
              </a:rPr>
            </a:br>
            <a:endParaRPr lang="es-ES" altLang="en-US" sz="3000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34716" y="1450976"/>
            <a:ext cx="10070431" cy="449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b="1"/>
              <a:t>c) </a:t>
            </a:r>
            <a:r>
              <a:rPr lang="es-ES" altLang="en-US"/>
              <a:t>Los </a:t>
            </a:r>
            <a:r>
              <a:rPr lang="es-ES" altLang="en-US">
                <a:solidFill>
                  <a:srgbClr val="FF0000"/>
                </a:solidFill>
              </a:rPr>
              <a:t>fiduciarios de los fideicomisos </a:t>
            </a:r>
            <a:r>
              <a:rPr lang="es-ES" altLang="en-US"/>
              <a:t>y los que dirijan, administren o tengan la disponibilidad de los bienes de los entes colectivos que carecen de personalidad jurídica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b="1"/>
              <a:t>d)  </a:t>
            </a:r>
            <a:r>
              <a:rPr lang="es-ES" altLang="en-US">
                <a:solidFill>
                  <a:srgbClr val="FF0000"/>
                </a:solidFill>
              </a:rPr>
              <a:t>Los mandatarios, </a:t>
            </a:r>
            <a:r>
              <a:rPr lang="es-ES" altLang="en-US"/>
              <a:t>respecto de los bienes que administren y dispongan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b="1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b="1"/>
              <a:t>e) </a:t>
            </a:r>
            <a:r>
              <a:rPr lang="es-ES" altLang="en-US"/>
              <a:t>Los </a:t>
            </a:r>
            <a:r>
              <a:rPr lang="es-ES" altLang="en-US">
                <a:solidFill>
                  <a:srgbClr val="FF0000"/>
                </a:solidFill>
              </a:rPr>
              <a:t>curadores de quiebras </a:t>
            </a:r>
            <a:r>
              <a:rPr lang="es-ES" altLang="en-US"/>
              <a:t>o concursos, los representantes de las sociedades en liquidación y los </a:t>
            </a:r>
            <a:r>
              <a:rPr lang="es-ES" altLang="en-US">
                <a:solidFill>
                  <a:srgbClr val="FF0000"/>
                </a:solidFill>
              </a:rPr>
              <a:t>albaceas</a:t>
            </a:r>
            <a:r>
              <a:rPr lang="es-ES" altLang="en-US"/>
              <a:t> de las </a:t>
            </a:r>
            <a:r>
              <a:rPr lang="es-ES" altLang="en-US">
                <a:solidFill>
                  <a:srgbClr val="FF0000"/>
                </a:solidFill>
              </a:rPr>
              <a:t>sucesiones</a:t>
            </a:r>
            <a:endParaRPr lang="es-ES" altLang="en-US" b="1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4228722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0626" y="407194"/>
            <a:ext cx="7313613" cy="86201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3000" dirty="0">
                <a:solidFill>
                  <a:srgbClr val="00B050"/>
                </a:solidFill>
              </a:rPr>
              <a:t>Obligaciones. </a:t>
            </a:r>
            <a:r>
              <a:rPr lang="es-ES_tradnl" altLang="en-US" sz="1800" dirty="0">
                <a:solidFill>
                  <a:srgbClr val="00B050"/>
                </a:solidFill>
              </a:rPr>
              <a:t>Art. 18 CNPT</a:t>
            </a:r>
            <a:br>
              <a:rPr lang="es-CR" altLang="en-US" sz="3000" dirty="0">
                <a:solidFill>
                  <a:srgbClr val="00B050"/>
                </a:solidFill>
              </a:rPr>
            </a:br>
            <a:endParaRPr lang="es-ES" altLang="en-US" sz="30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155032" y="1379538"/>
            <a:ext cx="9601200" cy="5002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Las personas mencionadas anteriormente</a:t>
            </a:r>
            <a:r>
              <a:rPr lang="es-ES" altLang="en-US">
                <a:solidFill>
                  <a:srgbClr val="FF0000"/>
                </a:solidFill>
              </a:rPr>
              <a:t>, también están obligados a cumplir a nombre de sus representados</a:t>
            </a:r>
            <a:r>
              <a:rPr lang="es-ES" alt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 y de los titulares de los bienes que administren o liquiden, los deberes que las leyes tributarias imponen a los contribuyentes, para los fines de determinación, administración y fiscalización de los tributos.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35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301626"/>
            <a:ext cx="5765800" cy="862013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400" dirty="0">
                <a:solidFill>
                  <a:srgbClr val="00B050"/>
                </a:solidFill>
              </a:rPr>
              <a:t>REPRESENTANTES</a:t>
            </a:r>
            <a:r>
              <a:rPr lang="es-ES_tradnl" altLang="en-US" sz="2800" dirty="0">
                <a:solidFill>
                  <a:srgbClr val="00B050"/>
                </a:solidFill>
              </a:rPr>
              <a:t>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38463" y="1052514"/>
            <a:ext cx="10347158" cy="5184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es-ES" altLang="en-US" sz="19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/>
              <a:t>La figura de la </a:t>
            </a:r>
            <a:r>
              <a:rPr lang="es-ES" altLang="en-US" sz="2500">
                <a:solidFill>
                  <a:srgbClr val="FF0000"/>
                </a:solidFill>
              </a:rPr>
              <a:t>representación puede ser legal </a:t>
            </a:r>
            <a:r>
              <a:rPr lang="es-ES" altLang="en-US" sz="2500"/>
              <a:t>(la ley directamente la establece), </a:t>
            </a:r>
            <a:r>
              <a:rPr lang="es-ES" altLang="en-US" sz="2500">
                <a:solidFill>
                  <a:srgbClr val="FF0000"/>
                </a:solidFill>
              </a:rPr>
              <a:t>o voluntaria </a:t>
            </a:r>
            <a:r>
              <a:rPr lang="es-ES" altLang="en-US" sz="2500"/>
              <a:t>(su fuente es contractual).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/>
              <a:t>Se busca </a:t>
            </a:r>
            <a:r>
              <a:rPr lang="es-ES" altLang="en-US" sz="2500">
                <a:solidFill>
                  <a:srgbClr val="FF0000"/>
                </a:solidFill>
              </a:rPr>
              <a:t>evitar que ciertas unidades económicas</a:t>
            </a:r>
            <a:r>
              <a:rPr lang="es-ES" altLang="en-US" sz="2500"/>
              <a:t>, operando sin representación formal, </a:t>
            </a:r>
            <a:r>
              <a:rPr lang="es-ES" altLang="en-US" sz="2500">
                <a:solidFill>
                  <a:srgbClr val="FF0000"/>
                </a:solidFill>
              </a:rPr>
              <a:t>intenten obstruir</a:t>
            </a:r>
            <a:r>
              <a:rPr lang="es-ES" altLang="en-US" sz="2500"/>
              <a:t> la acción de la Administración en </a:t>
            </a:r>
            <a:r>
              <a:rPr lang="es-ES" altLang="en-US" sz="2500">
                <a:solidFill>
                  <a:srgbClr val="FF0000"/>
                </a:solidFill>
              </a:rPr>
              <a:t>el cobro de las deudas.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/>
              <a:t>La </a:t>
            </a:r>
            <a:r>
              <a:rPr lang="es-ES" altLang="en-US" sz="2500">
                <a:solidFill>
                  <a:srgbClr val="FF0000"/>
                </a:solidFill>
              </a:rPr>
              <a:t>representación legal </a:t>
            </a:r>
            <a:r>
              <a:rPr lang="es-ES" altLang="en-US" sz="2500"/>
              <a:t>respecto de los entes colectivos sin personalidad jurídica, se atribuye a quien </a:t>
            </a:r>
            <a:r>
              <a:rPr lang="es-ES" altLang="en-US" sz="2500" b="1">
                <a:solidFill>
                  <a:srgbClr val="FF0000"/>
                </a:solidFill>
              </a:rPr>
              <a:t>dirija, administre o tenga la disponibilidad de los bienes de dichos entes</a:t>
            </a:r>
            <a:r>
              <a:rPr lang="es-ES" altLang="en-US" sz="2500">
                <a:solidFill>
                  <a:srgbClr val="FF0000"/>
                </a:solidFill>
              </a:rPr>
              <a:t>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3032505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301626"/>
            <a:ext cx="5765800" cy="862013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400" dirty="0">
                <a:solidFill>
                  <a:srgbClr val="00B050"/>
                </a:solidFill>
              </a:rPr>
              <a:t>REPRESENTANTES</a:t>
            </a:r>
            <a:r>
              <a:rPr lang="es-ES_tradnl" altLang="en-US" sz="2800" dirty="0">
                <a:solidFill>
                  <a:srgbClr val="00B050"/>
                </a:solidFill>
              </a:rPr>
              <a:t>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78305" y="1196975"/>
            <a:ext cx="10262937" cy="53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/>
              <a:t>Pueden estar </a:t>
            </a:r>
            <a:r>
              <a:rPr lang="es-ES" altLang="en-US" sz="2500">
                <a:solidFill>
                  <a:srgbClr val="FF0000"/>
                </a:solidFill>
              </a:rPr>
              <a:t>obligados no sólo </a:t>
            </a:r>
            <a:r>
              <a:rPr lang="es-ES" altLang="en-US" sz="2500"/>
              <a:t>a la </a:t>
            </a:r>
            <a:r>
              <a:rPr lang="es-ES" altLang="en-US" sz="2500">
                <a:solidFill>
                  <a:srgbClr val="FF0000"/>
                </a:solidFill>
              </a:rPr>
              <a:t>deuda tributaria </a:t>
            </a:r>
            <a:r>
              <a:rPr lang="es-ES" altLang="en-US" sz="2500"/>
              <a:t>principal, sino, también, a los </a:t>
            </a:r>
            <a:r>
              <a:rPr lang="es-ES" altLang="en-US" sz="2500">
                <a:solidFill>
                  <a:srgbClr val="FF0000"/>
                </a:solidFill>
              </a:rPr>
              <a:t>deberes formales</a:t>
            </a:r>
            <a:r>
              <a:rPr lang="es-ES" altLang="en-US" sz="2500"/>
              <a:t>. Esto es una característica de los sustitutos.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>
                <a:solidFill>
                  <a:srgbClr val="FF0000"/>
                </a:solidFill>
              </a:rPr>
              <a:t>Responden</a:t>
            </a:r>
            <a:r>
              <a:rPr lang="es-ES" altLang="en-US" sz="2500"/>
              <a:t> </a:t>
            </a:r>
            <a:r>
              <a:rPr lang="es-ES" altLang="en-US" sz="2500">
                <a:solidFill>
                  <a:srgbClr val="FF0000"/>
                </a:solidFill>
              </a:rPr>
              <a:t>no con sus bienes,</a:t>
            </a:r>
            <a:r>
              <a:rPr lang="es-ES" altLang="en-US" sz="2500"/>
              <a:t> sino con </a:t>
            </a:r>
            <a:r>
              <a:rPr lang="es-ES" altLang="en-US" sz="2500">
                <a:solidFill>
                  <a:srgbClr val="FF0000"/>
                </a:solidFill>
              </a:rPr>
              <a:t>los del representado que administren</a:t>
            </a:r>
            <a:r>
              <a:rPr lang="es-ES" altLang="en-US" sz="2500"/>
              <a:t>, o de que dispongan.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 sz="2500"/>
              <a:t>Esto aleja a estos representantes de la figura del "responsable en sentido estricto", en que se pone a responder a éste con su patrimonio, aunque sea en forma limitada. </a:t>
            </a:r>
          </a:p>
          <a:p>
            <a:pPr>
              <a:lnSpc>
                <a:spcPct val="80000"/>
              </a:lnSpc>
            </a:pP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4238017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301626"/>
            <a:ext cx="5765800" cy="862013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400" dirty="0">
                <a:solidFill>
                  <a:srgbClr val="00B050"/>
                </a:solidFill>
              </a:rPr>
              <a:t>REPRESENTANTES</a:t>
            </a:r>
            <a:r>
              <a:rPr lang="es-ES_tradnl" altLang="en-US" sz="2800" dirty="0">
                <a:solidFill>
                  <a:srgbClr val="00B050"/>
                </a:solidFill>
              </a:rPr>
              <a:t> </a:t>
            </a:r>
            <a:br>
              <a:rPr lang="es-CR" altLang="en-US" sz="2800" dirty="0">
                <a:solidFill>
                  <a:srgbClr val="00B050"/>
                </a:solidFill>
              </a:rPr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70021" y="1484314"/>
            <a:ext cx="10515600" cy="4764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El </a:t>
            </a:r>
            <a:r>
              <a:rPr lang="es-ES" altLang="en-US">
                <a:solidFill>
                  <a:srgbClr val="FF0000"/>
                </a:solidFill>
              </a:rPr>
              <a:t>pagar con dinero de otro </a:t>
            </a:r>
            <a:r>
              <a:rPr lang="es-ES" altLang="en-US"/>
              <a:t>al que se tiene acceso, es algo más típico de la figura del sustituto.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El </a:t>
            </a:r>
            <a:r>
              <a:rPr lang="es-ES" altLang="en-US">
                <a:solidFill>
                  <a:srgbClr val="FF0000"/>
                </a:solidFill>
              </a:rPr>
              <a:t>diseño normativo no ubica a estos representantes en lugar del contribuyente</a:t>
            </a:r>
            <a:r>
              <a:rPr lang="es-ES" altLang="en-US"/>
              <a:t>, lo que es típico de la sustitución. </a:t>
            </a:r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1546051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15979" y="476251"/>
            <a:ext cx="9119937" cy="1008063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Responsabilidad solidaria sobre deudas líquidas y exigibles </a:t>
            </a:r>
            <a:r>
              <a:rPr lang="es-ES_tradnl" altLang="en-US" sz="1300" dirty="0">
                <a:solidFill>
                  <a:srgbClr val="00B050"/>
                </a:solidFill>
              </a:rPr>
              <a:t>Art. 22 CNPT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38463" y="1773238"/>
            <a:ext cx="10082463" cy="464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 indent="0" algn="just">
              <a:buFont typeface="Arial" panose="020B0604020202020204" pitchFamily="34" charset="0"/>
              <a:buNone/>
              <a:defRPr/>
            </a:pPr>
            <a:r>
              <a:rPr lang="es-ES_tradnl" sz="2800">
                <a:solidFill>
                  <a:srgbClr val="FF0000"/>
                </a:solidFill>
              </a:rPr>
              <a:t>Quienes adquieran </a:t>
            </a:r>
            <a:r>
              <a:rPr lang="es-ES_tradnl" sz="2800">
                <a:solidFill>
                  <a:schemeClr val="tx1">
                    <a:lumMod val="85000"/>
                    <a:lumOff val="15000"/>
                  </a:schemeClr>
                </a:solidFill>
              </a:rPr>
              <a:t>del sujeto pasivo, por cualquier concepto, la titularidad de bienes o el ejercicio de derechos, </a:t>
            </a:r>
            <a:r>
              <a:rPr lang="es-ES_tradnl" sz="2800">
                <a:solidFill>
                  <a:srgbClr val="FF0000"/>
                </a:solidFill>
              </a:rPr>
              <a:t>son responsables solidarios por las deudas tributarias líquidas y exigibles </a:t>
            </a:r>
            <a:r>
              <a:rPr lang="es-ES_tradnl" sz="2800">
                <a:solidFill>
                  <a:schemeClr val="tx1">
                    <a:lumMod val="85000"/>
                    <a:lumOff val="15000"/>
                  </a:schemeClr>
                </a:solidFill>
              </a:rPr>
              <a:t>del anterior titutar, hasta por el valor de tales bienes o derechos.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s-ES_tradnl" sz="80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9388" lvl="1" indent="-88900" algn="just">
              <a:buFont typeface="Wingdings" panose="05000000000000000000" pitchFamily="2" charset="2"/>
              <a:buChar char="Ø"/>
              <a:defRPr/>
            </a:pPr>
            <a:r>
              <a:rPr lang="es-ES_tradnl" sz="2800">
                <a:solidFill>
                  <a:schemeClr val="tx1">
                    <a:lumMod val="85000"/>
                    <a:lumOff val="15000"/>
                  </a:schemeClr>
                </a:solidFill>
              </a:rPr>
              <a:t>Los que sean </a:t>
            </a:r>
            <a:r>
              <a:rPr lang="es-ES_tradnl" sz="2800">
                <a:solidFill>
                  <a:srgbClr val="FF0000"/>
                </a:solidFill>
              </a:rPr>
              <a:t>socios de sociedades liquidadas</a:t>
            </a:r>
            <a:r>
              <a:rPr lang="es-ES_tradnl" sz="2800">
                <a:solidFill>
                  <a:schemeClr val="tx1">
                    <a:lumMod val="85000"/>
                    <a:lumOff val="15000"/>
                  </a:schemeClr>
                </a:solidFill>
              </a:rPr>
              <a:t>, al momento de ser liquidadas, serán considerados igualmente responsables solidarios.</a:t>
            </a: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endParaRPr lang="es-ES_tradnl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76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89188" y="476251"/>
            <a:ext cx="7440612" cy="100806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ES_tradnl" altLang="en-US" sz="2800" dirty="0">
                <a:solidFill>
                  <a:srgbClr val="00B050"/>
                </a:solidFill>
              </a:rPr>
              <a:t>Responsabilidad del propietario de la empresa individual de responsabilidad limitada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38464" y="1773238"/>
            <a:ext cx="9974178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lvl="1" indent="0" algn="just">
              <a:buFont typeface="Arial" panose="020B0604020202020204" pitchFamily="34" charset="0"/>
              <a:buNone/>
            </a:pPr>
            <a:endParaRPr lang="es-ES_tradnl" altLang="en-US" sz="2800"/>
          </a:p>
          <a:p>
            <a:pPr marL="179388" lvl="1" indent="0" algn="just">
              <a:buFont typeface="Arial" panose="020B0604020202020204" pitchFamily="34" charset="0"/>
              <a:buNone/>
            </a:pPr>
            <a:r>
              <a:rPr lang="es-ES_tradnl" altLang="en-US" sz="2800"/>
              <a:t>El patrimonio de la empresa individual de responsabilidad limitada y el de su propietario </a:t>
            </a:r>
            <a:r>
              <a:rPr lang="es-ES_tradnl" altLang="en-US" sz="2800" b="1" u="sng">
                <a:solidFill>
                  <a:srgbClr val="FF0000"/>
                </a:solidFill>
              </a:rPr>
              <a:t>se consideran uno solo</a:t>
            </a:r>
            <a:r>
              <a:rPr lang="es-ES_tradnl" altLang="en-US" sz="2800"/>
              <a:t>, y únicamente para los efectos de la responsabilidad en el cumplimiento de las obligaciones tributarias.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708591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1" y="381000"/>
            <a:ext cx="7110413" cy="1295400"/>
          </a:xfrm>
        </p:spPr>
        <p:txBody>
          <a:bodyPr/>
          <a:lstStyle/>
          <a:p>
            <a:pPr algn="ctr" eaLnBrk="1" hangingPunct="1"/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800" dirty="0">
                <a:solidFill>
                  <a:srgbClr val="00B050"/>
                </a:solidFill>
              </a:rPr>
              <a:t>DOMICILIO FISCAL. </a:t>
            </a:r>
            <a:r>
              <a:rPr lang="es-ES_tradnl" altLang="en-US" sz="1800" dirty="0">
                <a:solidFill>
                  <a:srgbClr val="00B050"/>
                </a:solidFill>
              </a:rPr>
              <a:t>Art. 26 de CNPT</a:t>
            </a:r>
            <a:endParaRPr lang="es-ES_tradnl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50495" y="1676401"/>
            <a:ext cx="10299031" cy="4632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è"/>
            </a:pPr>
            <a:endParaRPr lang="es-ES_tradnl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Es el </a:t>
            </a:r>
            <a:r>
              <a:rPr lang="es-ES" altLang="en-US" dirty="0">
                <a:solidFill>
                  <a:srgbClr val="FF0000"/>
                </a:solidFill>
              </a:rPr>
              <a:t>lugar de localización </a:t>
            </a:r>
            <a:r>
              <a:rPr lang="es-ES" altLang="en-US" dirty="0"/>
              <a:t>de los sujetos pasivos, en sus relaciones con la AATT, sin perjuicio de la facultad de señalar un lugar de notificaciones diferente del domicilio, para efectos de un procedimiento administrativo.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168685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381002"/>
            <a:ext cx="7253288" cy="1086852"/>
          </a:xfrm>
        </p:spPr>
        <p:txBody>
          <a:bodyPr/>
          <a:lstStyle/>
          <a:p>
            <a:pPr eaLnBrk="1" hangingPunct="1"/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400" dirty="0">
                <a:solidFill>
                  <a:srgbClr val="00B050"/>
                </a:solidFill>
              </a:rPr>
              <a:t>DOMICILIO FISCAL DE PERSONAS FISICAS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82841" y="1828800"/>
            <a:ext cx="9926053" cy="4408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Es el lugar donde tengan </a:t>
            </a:r>
            <a:r>
              <a:rPr lang="es-ES" altLang="en-US" dirty="0">
                <a:solidFill>
                  <a:srgbClr val="FF0000"/>
                </a:solidFill>
              </a:rPr>
              <a:t>su residencia habitual</a:t>
            </a:r>
            <a:r>
              <a:rPr lang="es-ES" altLang="en-US" dirty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/>
              <a:t>Si desarrollan </a:t>
            </a:r>
            <a:r>
              <a:rPr lang="es-ES" altLang="en-US" b="1" dirty="0">
                <a:solidFill>
                  <a:srgbClr val="FF0000"/>
                </a:solidFill>
              </a:rPr>
              <a:t>actividades económicas</a:t>
            </a:r>
            <a:r>
              <a:rPr lang="es-ES" altLang="en-US" dirty="0"/>
              <a:t>, en los términos que reglamentariamente se determinen, la AT podrá considerar domicilio fiscal, </a:t>
            </a:r>
            <a:r>
              <a:rPr lang="es-ES" altLang="en-US" b="1" dirty="0">
                <a:solidFill>
                  <a:srgbClr val="FF0000"/>
                </a:solidFill>
              </a:rPr>
              <a:t>el lugar donde esté efectivamente centralizada la gestión administrativa y la dirección de las actividades.</a:t>
            </a:r>
            <a:endParaRPr lang="es-ES_tradnl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78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01189" y="549275"/>
            <a:ext cx="6376736" cy="750136"/>
          </a:xfrm>
        </p:spPr>
        <p:txBody>
          <a:bodyPr/>
          <a:lstStyle/>
          <a:p>
            <a:pPr eaLnBrk="1" hangingPunct="1"/>
            <a:r>
              <a:rPr lang="es-ES" altLang="en-US" sz="2400" dirty="0">
                <a:solidFill>
                  <a:srgbClr val="00B050"/>
                </a:solidFill>
              </a:rPr>
              <a:t>SUSTITUTOS: RESPONSABLES </a:t>
            </a:r>
            <a:r>
              <a:rPr lang="es-ES" altLang="en-US" sz="1400" dirty="0">
                <a:solidFill>
                  <a:srgbClr val="00B050"/>
                </a:solidFill>
              </a:rPr>
              <a:t>Art. 20 CNPT</a:t>
            </a:r>
            <a:endParaRPr lang="es-CR" altLang="en-US" sz="14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58779" y="1239253"/>
            <a:ext cx="10094495" cy="5069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Son los obligados por </a:t>
            </a:r>
            <a:r>
              <a:rPr lang="es-ES" altLang="en-US">
                <a:solidFill>
                  <a:srgbClr val="FF0000"/>
                </a:solidFill>
              </a:rPr>
              <a:t>deuda ajena</a:t>
            </a:r>
            <a:r>
              <a:rPr lang="es-ES" altLang="en-US" b="1"/>
              <a:t>.</a:t>
            </a:r>
            <a:r>
              <a:rPr lang="es-ES" altLang="en-US"/>
              <a:t>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b="1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Son responsables las personas obligadas por deuda tributaria ajena, o sea, que </a:t>
            </a:r>
            <a:r>
              <a:rPr lang="es-ES" altLang="en-US">
                <a:solidFill>
                  <a:srgbClr val="FF0000"/>
                </a:solidFill>
              </a:rPr>
              <a:t>sin tener el carácter de contribuyentes </a:t>
            </a:r>
            <a:r>
              <a:rPr lang="es-ES" altLang="en-US"/>
              <a:t>deben, por disposición expresa de la ley, </a:t>
            </a:r>
            <a:r>
              <a:rPr lang="es-ES" altLang="en-US">
                <a:solidFill>
                  <a:srgbClr val="FF0000"/>
                </a:solidFill>
              </a:rPr>
              <a:t>cumplir con las obligaciones </a:t>
            </a:r>
            <a:r>
              <a:rPr lang="es-ES" altLang="en-US"/>
              <a:t>correspondientes a éstos.</a:t>
            </a:r>
          </a:p>
          <a:p>
            <a:endParaRPr lang="es-ES" altLang="en-US"/>
          </a:p>
          <a:p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025571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1" y="381000"/>
            <a:ext cx="7326313" cy="744538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br>
              <a:rPr lang="es-ES_tradnl" altLang="en-US" sz="2800" dirty="0">
                <a:solidFill>
                  <a:srgbClr val="00B050"/>
                </a:solidFill>
              </a:rPr>
            </a:br>
            <a:r>
              <a:rPr lang="es-ES_tradnl" altLang="en-US" sz="2400" dirty="0">
                <a:solidFill>
                  <a:srgbClr val="00B050"/>
                </a:solidFill>
              </a:rPr>
              <a:t>DOMICILIO FISCAL DE PERSONAS JURIDICAS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14401" y="1341438"/>
            <a:ext cx="10190746" cy="4895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Es su domicilio social, siempre que en él esté efectivamente centralizada su </a:t>
            </a:r>
            <a:r>
              <a:rPr lang="es-ES" altLang="en-US" sz="2500">
                <a:solidFill>
                  <a:srgbClr val="FF0000"/>
                </a:solidFill>
              </a:rPr>
              <a:t>gestión administrativa </a:t>
            </a:r>
            <a:r>
              <a:rPr lang="es-ES" altLang="en-US" sz="2500"/>
              <a:t>y la </a:t>
            </a:r>
            <a:r>
              <a:rPr lang="es-ES" altLang="en-US" sz="2500">
                <a:solidFill>
                  <a:srgbClr val="FF0000"/>
                </a:solidFill>
              </a:rPr>
              <a:t>dirección de sus negocios</a:t>
            </a:r>
            <a:r>
              <a:rPr lang="es-ES" altLang="en-US" sz="250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En otro caso, se entenderá el lugar en el que </a:t>
            </a:r>
            <a:r>
              <a:rPr lang="es-ES" altLang="en-US" sz="2500">
                <a:solidFill>
                  <a:srgbClr val="FF0000"/>
                </a:solidFill>
              </a:rPr>
              <a:t>se lleve a cabo dicha gestión o dirección</a:t>
            </a:r>
            <a:r>
              <a:rPr lang="es-ES" altLang="en-US" sz="250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Estas disposiciones aplican también a las sociedades de hecho, los fideicomisos, las sucesiones y las entidades análogas que carezcan de personalidad jurídica propia.</a:t>
            </a: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4076365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27351" y="476251"/>
            <a:ext cx="6513513" cy="855663"/>
          </a:xfrm>
        </p:spPr>
        <p:txBody>
          <a:bodyPr>
            <a:normAutofit/>
          </a:bodyPr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Personas domiciliadas en el extranjero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66274" y="1476293"/>
            <a:ext cx="10118558" cy="4905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s-CR" altLang="en-US" sz="2500" b="1"/>
              <a:t>Rigen las siguientes normas:</a:t>
            </a:r>
            <a:r>
              <a:rPr lang="es-CR" altLang="en-US" sz="2500"/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es-CR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sz="2500">
                <a:solidFill>
                  <a:srgbClr val="FF0000"/>
                </a:solidFill>
              </a:rPr>
              <a:t>Si tienen establecimiento </a:t>
            </a:r>
            <a:r>
              <a:rPr lang="es-CR" altLang="en-US" sz="2500"/>
              <a:t>permanente en el país, se deben aplicar las disposiciones anteriores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sz="2500"/>
              <a:t>En los demás casos, el </a:t>
            </a:r>
            <a:r>
              <a:rPr lang="es-CR" altLang="en-US" sz="2500">
                <a:solidFill>
                  <a:srgbClr val="FF0000"/>
                </a:solidFill>
              </a:rPr>
              <a:t>domicilio es el de su representante </a:t>
            </a:r>
            <a:r>
              <a:rPr lang="es-CR" altLang="en-US" sz="2500"/>
              <a:t>legal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sz="2500"/>
              <a:t>A falta de dicho representante, se debe tener como domicilio, el </a:t>
            </a:r>
            <a:r>
              <a:rPr lang="es-CR" altLang="en-US" sz="2500">
                <a:solidFill>
                  <a:srgbClr val="FF0000"/>
                </a:solidFill>
              </a:rPr>
              <a:t>lugar donde ocurra el hecho generador </a:t>
            </a:r>
            <a:r>
              <a:rPr lang="es-CR" altLang="en-US" sz="2500"/>
              <a:t>de la obligación tributaria</a:t>
            </a: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2663962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4" y="485775"/>
            <a:ext cx="8143875" cy="1114425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Obligación de comunicar el domicilio. </a:t>
            </a:r>
            <a:r>
              <a:rPr lang="es-CR" altLang="en-US" sz="1800" dirty="0">
                <a:solidFill>
                  <a:srgbClr val="00B050"/>
                </a:solidFill>
              </a:rPr>
              <a:t>Art. 30 CNPT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91126" y="1922463"/>
            <a:ext cx="9805737" cy="4170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alt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dirty="0"/>
              <a:t>Los sujetos deberán </a:t>
            </a:r>
            <a:r>
              <a:rPr lang="es-CR" altLang="en-US" dirty="0">
                <a:solidFill>
                  <a:srgbClr val="FF0000"/>
                </a:solidFill>
              </a:rPr>
              <a:t>comunicar su domicilio fiscal y el cambio de éste a la AT </a:t>
            </a:r>
            <a:r>
              <a:rPr lang="es-CR" altLang="en-US" dirty="0"/>
              <a:t>que corresponda, de la forma y en los términos que se establezcan reglamentariamente.</a:t>
            </a:r>
          </a:p>
        </p:txBody>
      </p:sp>
    </p:spTree>
    <p:extLst>
      <p:ext uri="{BB962C8B-B14F-4D97-AF65-F5344CB8AC3E}">
        <p14:creationId xmlns:p14="http://schemas.microsoft.com/office/powerpoint/2010/main" val="33079246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4" y="485775"/>
            <a:ext cx="8143875" cy="1114425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Obligación de comunicar el domicilio. </a:t>
            </a:r>
            <a:r>
              <a:rPr lang="es-CR" altLang="en-US" sz="1800" dirty="0">
                <a:solidFill>
                  <a:srgbClr val="00B050"/>
                </a:solidFill>
              </a:rPr>
              <a:t>Art. 30 CNPT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0337" y="1635125"/>
            <a:ext cx="10443410" cy="467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dirty="0"/>
              <a:t>El cambio de domicilio, no producirá efectos frente a la AT, hasta que se cumpla con dicho deber de comunicación.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sz="8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 dirty="0"/>
              <a:t>Lo anterior no impedirá que, conforme a lo establecido reglamentariamente, los </a:t>
            </a:r>
            <a:r>
              <a:rPr lang="es-CR" altLang="en-US" b="1" dirty="0">
                <a:solidFill>
                  <a:srgbClr val="FF0000"/>
                </a:solidFill>
              </a:rPr>
              <a:t>procedimientos que se hayan iniciado de oficio, antes de la comunicación de dicho cambio</a:t>
            </a:r>
            <a:r>
              <a:rPr lang="es-CR" altLang="en-US" dirty="0">
                <a:solidFill>
                  <a:srgbClr val="FF0000"/>
                </a:solidFill>
              </a:rPr>
              <a:t>,</a:t>
            </a:r>
            <a:r>
              <a:rPr lang="es-CR" altLang="en-US" dirty="0"/>
              <a:t> puedan continuar tramitándose por el órgano correspondiente al domicilio inicial, siempre que las notificaciones derivadas de dichos procedimientos, se realicen de acuerdo con lo previsto en la ley.</a:t>
            </a:r>
          </a:p>
        </p:txBody>
      </p:sp>
    </p:spTree>
    <p:extLst>
      <p:ext uri="{BB962C8B-B14F-4D97-AF65-F5344CB8AC3E}">
        <p14:creationId xmlns:p14="http://schemas.microsoft.com/office/powerpoint/2010/main" val="14174544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8214" y="485775"/>
            <a:ext cx="8143875" cy="1114425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Obligación de comunicar el domicilio. </a:t>
            </a:r>
            <a:r>
              <a:rPr lang="es-CR" altLang="en-US" sz="1800" dirty="0">
                <a:solidFill>
                  <a:srgbClr val="00B050"/>
                </a:solidFill>
              </a:rPr>
              <a:t>Art. 30 CNPT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34717" y="1635126"/>
            <a:ext cx="10034336" cy="431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s-CR" altLang="en-US"/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/>
              <a:t>Cada </a:t>
            </a:r>
            <a:r>
              <a:rPr lang="es-CR" altLang="en-US">
                <a:solidFill>
                  <a:srgbClr val="FF0000"/>
                </a:solidFill>
              </a:rPr>
              <a:t>Administración podrá comprobar y rectificar el domicilio fiscal </a:t>
            </a:r>
            <a:r>
              <a:rPr lang="es-CR" altLang="en-US"/>
              <a:t>declarado por los sujetos pasivos en relación con los tributos cuya gestión le competa, con arreglo al procedimiento que se fije reglamentariamente.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/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dirty="0"/>
          </a:p>
        </p:txBody>
      </p:sp>
    </p:spTree>
    <p:extLst>
      <p:ext uri="{BB962C8B-B14F-4D97-AF65-F5344CB8AC3E}">
        <p14:creationId xmlns:p14="http://schemas.microsoft.com/office/powerpoint/2010/main" val="2614586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8189" y="476251"/>
            <a:ext cx="7423485" cy="968375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Contabilidad en el domicilio fiscal. </a:t>
            </a:r>
            <a:r>
              <a:rPr lang="es-CR" altLang="en-US" sz="1400" dirty="0">
                <a:solidFill>
                  <a:srgbClr val="00B050"/>
                </a:solidFill>
              </a:rPr>
              <a:t>Art. 110 CNPT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23474" y="1635126"/>
            <a:ext cx="9769642" cy="4314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endParaRPr lang="es-CR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CR" altLang="en-US"/>
              <a:t>Los sujetos pasivos </a:t>
            </a:r>
            <a:r>
              <a:rPr lang="es-CR" altLang="en-US">
                <a:solidFill>
                  <a:srgbClr val="FF0000"/>
                </a:solidFill>
              </a:rPr>
              <a:t>deberán mantener sus registros contables en el domicilio fiscal </a:t>
            </a:r>
            <a:r>
              <a:rPr lang="es-CR" altLang="en-US"/>
              <a:t>o en el lugar que expresamente les autorice la Administración Tributaria, sin perjuicio de que puedan tener sus bases de datos y sistemas en sitios de almacenamiento remotos, inclusive fuera del territorio nacional, </a:t>
            </a:r>
            <a:r>
              <a:rPr lang="es-CR" altLang="en-US">
                <a:solidFill>
                  <a:srgbClr val="FF0000"/>
                </a:solidFill>
              </a:rPr>
              <a:t>siempre y cuando su acceso sea posible para efectos de fiscalización </a:t>
            </a:r>
            <a:r>
              <a:rPr lang="es-CR" altLang="en-US"/>
              <a:t>y así sea notificado a la AT.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CR" altLang="en-US" dirty="0"/>
          </a:p>
        </p:txBody>
      </p:sp>
    </p:spTree>
    <p:extLst>
      <p:ext uri="{BB962C8B-B14F-4D97-AF65-F5344CB8AC3E}">
        <p14:creationId xmlns:p14="http://schemas.microsoft.com/office/powerpoint/2010/main" val="39134448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66674" y="476251"/>
            <a:ext cx="5715000" cy="968375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Deber de notificar. </a:t>
            </a:r>
            <a:r>
              <a:rPr lang="es-CR" altLang="en-US" sz="1400" dirty="0">
                <a:solidFill>
                  <a:srgbClr val="00B050"/>
                </a:solidFill>
              </a:rPr>
              <a:t>Art. 90 RPT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5558" y="1895980"/>
            <a:ext cx="508133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s-CR" sz="2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Todo acto administrativo que afecte derechos o intereses de las partes o de un tercero, debe ser debidamente notificado al afectado.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LAS NOTIFICACIONES PERSONALES EN MATERIA FISCAL – Grado Cero Pren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954" y="2336035"/>
            <a:ext cx="374456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6033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8189" y="144876"/>
            <a:ext cx="7423485" cy="630654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Lugar para la primera notificación. </a:t>
            </a:r>
            <a:r>
              <a:rPr lang="es-CR" altLang="en-US" sz="1400" dirty="0">
                <a:solidFill>
                  <a:srgbClr val="00B050"/>
                </a:solidFill>
              </a:rPr>
              <a:t>Art. 91 RPT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9151" y="3096223"/>
            <a:ext cx="191903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s-ES" sz="5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 lo contrario, 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 debe realizar personalmente</a:t>
            </a: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739" y="1257842"/>
            <a:ext cx="10842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 el inicio de cada procedimiento,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se realizará por única vez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, una notificación en el domicilio fiscal, si se encuentra registrado en la Administración Tributaria.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42411" y="2386485"/>
            <a:ext cx="9180094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marR="0" algn="just">
              <a:spcBef>
                <a:spcPts val="0"/>
              </a:spcBef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a) Las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oficinas 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 la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Administración Tributaria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Cuando el interesado concurra directamente a las oficinas de la 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AT.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br>
              <a:rPr lang="es-ES" sz="3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449580" marR="0" algn="just">
              <a:spcBef>
                <a:spcPts val="0"/>
              </a:spcBef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b) El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domicilio social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Para personas jurídicas, dejando la notificación con cualquier persona que trabaje directamente para la empresa.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br>
              <a:rPr lang="es-ES" sz="5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449580" marR="0" algn="just">
              <a:spcBef>
                <a:spcPts val="0"/>
              </a:spcBef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c) El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lugar de trabajo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Cuando se notifique a las personas físicas, en su lugar de trabajo, en forma personal o a cualquier persona que trabaje directamente para la empresa, en el caso de las personas jurídicas.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br>
              <a:rPr lang="es-ES" sz="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449580" marR="0" algn="just">
              <a:spcBef>
                <a:spcPts val="0"/>
              </a:spcBef>
              <a:spcAft>
                <a:spcPts val="0"/>
              </a:spcAft>
            </a:pP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d) El </a:t>
            </a:r>
            <a:r>
              <a:rPr lang="es-C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domicilio primario</a:t>
            </a:r>
            <a:r>
              <a:rPr lang="es-C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. Cuando se notifique en el domicilio o casa de habitación, para las personas físicas, a cualquier persona mayor de quince años, que se encuentre en el domicilio.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2442412" y="2305172"/>
            <a:ext cx="324852" cy="362511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17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8189" y="247652"/>
            <a:ext cx="7423485" cy="630654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Lugar para la primera notificación. </a:t>
            </a:r>
            <a:r>
              <a:rPr lang="es-CR" altLang="en-US" sz="1400" dirty="0">
                <a:solidFill>
                  <a:srgbClr val="00B050"/>
                </a:solidFill>
              </a:rPr>
              <a:t>Art. 91 RPT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8305" y="1191657"/>
            <a:ext cx="1034715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es-CR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Si se desconoce el domicilio del obligado tributario o no se encuentre en éste a la persona, representante u otro, directamente vinculado con el obligado tributario, o si se trata de personas no domiciliadas en el país y se desconozca la existencia de algún apoderado en el territorio nacional, se notificará mediante </a:t>
            </a:r>
            <a:r>
              <a:rPr lang="es-CR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un solo edicto </a:t>
            </a:r>
            <a:r>
              <a:rPr lang="es-CR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 los términos del artículo 92 </a:t>
            </a:r>
            <a:r>
              <a:rPr lang="en-US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del RPT.</a:t>
            </a:r>
          </a:p>
          <a:p>
            <a:pPr indent="449580" algn="just"/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just"/>
            <a:br>
              <a:rPr lang="es-ES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R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Toda resolución o acto administrativo que se notifique al obligado tributario, debe advertir el señalamiento de medio o lugar para recibir notificaciones y en caso de que no lo haga, las resoluciones o actos que se dicten con posterioridad, quedarán notificados con el solo transcurso de </a:t>
            </a:r>
            <a:r>
              <a:rPr lang="es-CR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veinticuatro horas, después de dictados.</a:t>
            </a:r>
            <a:r>
              <a:rPr lang="es-CR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Si el obligado tributario se presenta durante el transcurso del procedimiento o diligencia, una vez iniciada esta, tomará el procedimiento o diligencia en la etapa procesal en que se encuentre.</a:t>
            </a: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005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00400" y="247652"/>
            <a:ext cx="6581274" cy="630654"/>
          </a:xfrm>
        </p:spPr>
        <p:txBody>
          <a:bodyPr/>
          <a:lstStyle/>
          <a:p>
            <a:pPr eaLnBrk="1" hangingPunct="1"/>
            <a:r>
              <a:rPr lang="es-CR" altLang="en-US" sz="2800" dirty="0">
                <a:solidFill>
                  <a:srgbClr val="00B050"/>
                </a:solidFill>
              </a:rPr>
              <a:t>Correo electrónico o digital. </a:t>
            </a:r>
            <a:r>
              <a:rPr lang="es-CR" altLang="en-US" sz="1400" dirty="0">
                <a:solidFill>
                  <a:srgbClr val="00B050"/>
                </a:solidFill>
              </a:rPr>
              <a:t>Art. 99 RPT</a:t>
            </a: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32547" y="1536174"/>
            <a:ext cx="90116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indent="449580" algn="just"/>
            <a:r>
              <a:rPr lang="es-CR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Las partes pueden fijar como medio de notificación un correo electrónico o un medio digital, siempre que tal medio permita la confirmación de la recepción de las notificaciones.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b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indent="449580" algn="just"/>
            <a:r>
              <a:rPr lang="es-CR" sz="2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En todo caso, la seguridad y confiabilidad de la cuenta seleccionada es responsabilidad del interesado.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7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67853" y="549276"/>
            <a:ext cx="9396663" cy="576263"/>
          </a:xfrm>
        </p:spPr>
        <p:txBody>
          <a:bodyPr>
            <a:noAutofit/>
          </a:bodyPr>
          <a:lstStyle/>
          <a:p>
            <a:pPr eaLnBrk="1" hangingPunct="1"/>
            <a:r>
              <a:rPr lang="es-ES" altLang="en-US" sz="3200" dirty="0">
                <a:solidFill>
                  <a:srgbClr val="00B050"/>
                </a:solidFill>
              </a:rPr>
              <a:t>El sustituto o agente de retención o percepción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22684" y="1341438"/>
            <a:ext cx="10178716" cy="372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altLang="en-US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Los agentes de retención o de percepción, se caracterizan por </a:t>
            </a:r>
            <a:r>
              <a:rPr lang="es-ES" altLang="en-US">
                <a:solidFill>
                  <a:srgbClr val="FF0000"/>
                </a:solidFill>
              </a:rPr>
              <a:t>ser una figura puesta al servicio de una mayor facilidad, en la recaudación </a:t>
            </a:r>
            <a:r>
              <a:rPr lang="es-ES" altLang="en-US"/>
              <a:t>de los tributos.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8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/>
              <a:t>Se coloca a este sujeto </a:t>
            </a:r>
            <a:r>
              <a:rPr lang="es-ES" altLang="en-US" b="1">
                <a:solidFill>
                  <a:srgbClr val="FF0000"/>
                </a:solidFill>
              </a:rPr>
              <a:t>en lugar de</a:t>
            </a:r>
            <a:r>
              <a:rPr lang="es-ES" altLang="en-US">
                <a:solidFill>
                  <a:srgbClr val="FF0000"/>
                </a:solidFill>
              </a:rPr>
              <a:t>, o </a:t>
            </a:r>
            <a:r>
              <a:rPr lang="es-ES" altLang="en-US" b="1">
                <a:solidFill>
                  <a:srgbClr val="FF0000"/>
                </a:solidFill>
              </a:rPr>
              <a:t>en</a:t>
            </a:r>
            <a:r>
              <a:rPr lang="es-ES" altLang="en-US">
                <a:solidFill>
                  <a:srgbClr val="FF0000"/>
                </a:solidFill>
              </a:rPr>
              <a:t> </a:t>
            </a:r>
            <a:r>
              <a:rPr lang="es-ES" altLang="en-US" b="1">
                <a:solidFill>
                  <a:srgbClr val="FF0000"/>
                </a:solidFill>
              </a:rPr>
              <a:t>sustitución </a:t>
            </a:r>
            <a:r>
              <a:rPr lang="es-ES" altLang="en-US"/>
              <a:t>del contribuyente o sujeto del hecho generador.</a:t>
            </a:r>
          </a:p>
          <a:p>
            <a:endParaRPr lang="es-ES" altLang="en-US"/>
          </a:p>
          <a:p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2441046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382252" y="2634916"/>
            <a:ext cx="7314197" cy="1144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6BAE45"/>
                </a:solidFill>
                <a:latin typeface="Barlow SemiBold" pitchFamily="2" charset="77"/>
                <a:ea typeface="+mj-ea"/>
                <a:cs typeface="+mj-cs"/>
              </a:defRPr>
            </a:lvl1pPr>
          </a:lstStyle>
          <a:p>
            <a:pPr algn="ctr"/>
            <a:r>
              <a:rPr lang="es-ES" altLang="en-US" sz="3200" dirty="0">
                <a:solidFill>
                  <a:srgbClr val="FF0000"/>
                </a:solidFill>
              </a:rPr>
              <a:t>ELEMENTOS CUANTITATIVOS DE LA OBLIGACIÓN TRIBUTARIA Y FACULTADES DE LA ADMINISTRACIÓN TRIBUTARIA</a:t>
            </a:r>
          </a:p>
        </p:txBody>
      </p:sp>
    </p:spTree>
    <p:extLst>
      <p:ext uri="{BB962C8B-B14F-4D97-AF65-F5344CB8AC3E}">
        <p14:creationId xmlns:p14="http://schemas.microsoft.com/office/powerpoint/2010/main" val="36539879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57401" y="397041"/>
            <a:ext cx="86025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altLang="en-US" sz="3200" b="1" dirty="0">
                <a:solidFill>
                  <a:srgbClr val="FF0000"/>
                </a:solidFill>
              </a:rPr>
              <a:t>CUANTIFICACION DE LA OBLIGACION TRIBUTARIA</a:t>
            </a:r>
            <a:endParaRPr lang="en-US" sz="3200" b="1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26432" y="1809250"/>
            <a:ext cx="10178715" cy="43926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Obligación Tributaria:  </a:t>
            </a:r>
            <a:r>
              <a:rPr lang="es-ES" altLang="en-US" sz="3200" dirty="0"/>
              <a:t>Ocurre cuando se fija el monto  del adeudo del contribuyente.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es-ES" altLang="en-US" sz="32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Obligación Tributaria Material:</a:t>
            </a:r>
            <a:r>
              <a:rPr lang="es-ES" altLang="en-US" sz="3200" dirty="0">
                <a:solidFill>
                  <a:srgbClr val="FF0000"/>
                </a:solidFill>
              </a:rPr>
              <a:t> </a:t>
            </a:r>
            <a:r>
              <a:rPr lang="es-ES" altLang="en-US" sz="3200" dirty="0"/>
              <a:t>Obligación jurídico-tributaria de pagar una suma de dinero, sea en concepto de </a:t>
            </a:r>
            <a:r>
              <a:rPr lang="es-ES" altLang="en-US" sz="3200" b="1" dirty="0"/>
              <a:t>tributo</a:t>
            </a:r>
            <a:r>
              <a:rPr lang="es-ES" altLang="en-US" sz="3200" dirty="0"/>
              <a:t>, como </a:t>
            </a:r>
            <a:r>
              <a:rPr lang="es-ES" altLang="en-US" sz="3200" b="1" dirty="0"/>
              <a:t>accesoria</a:t>
            </a:r>
            <a:r>
              <a:rPr lang="es-ES" altLang="en-US" sz="3200" dirty="0"/>
              <a:t>, o el pago de </a:t>
            </a:r>
            <a:r>
              <a:rPr lang="es-ES" altLang="en-US" sz="3200" b="1" dirty="0"/>
              <a:t>sanciones pecuniarias</a:t>
            </a:r>
            <a:r>
              <a:rPr lang="es-ES" altLang="en-US" sz="3200" dirty="0"/>
              <a:t>.</a:t>
            </a:r>
          </a:p>
          <a:p>
            <a:pPr marL="609600" indent="-609600" algn="just"/>
            <a:endParaRPr lang="es-ES" altLang="en-US" sz="3200" dirty="0"/>
          </a:p>
          <a:p>
            <a:pPr marL="609600" indent="-609600"/>
            <a:endParaRPr lang="es-ES" altLang="en-US" sz="3200" b="1" dirty="0"/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es-ES" altLang="en-US" sz="3200" dirty="0"/>
              <a:t> </a:t>
            </a: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87871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66273" y="1700213"/>
            <a:ext cx="10311063" cy="4856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dirty="0"/>
              <a:t>Los elementos de cuantificación de la obligación tributaria son:</a:t>
            </a:r>
            <a:endParaRPr lang="es-ES" altLang="en-US" sz="1050" dirty="0"/>
          </a:p>
          <a:p>
            <a:pPr marL="609600" indent="-609600" algn="just"/>
            <a:endParaRPr lang="es-ES" altLang="en-US" sz="1050" dirty="0"/>
          </a:p>
          <a:p>
            <a:pPr marL="0" indent="0" algn="just">
              <a:buNone/>
            </a:pPr>
            <a:r>
              <a:rPr lang="es-ES" altLang="en-US" sz="3200" dirty="0"/>
              <a:t>1. </a:t>
            </a:r>
            <a:r>
              <a:rPr lang="es-ES" altLang="en-US" sz="3200" dirty="0">
                <a:solidFill>
                  <a:srgbClr val="FF0000"/>
                </a:solidFill>
              </a:rPr>
              <a:t>La Base imponible </a:t>
            </a:r>
            <a:endParaRPr lang="es-ES" altLang="en-US" sz="1050" dirty="0">
              <a:solidFill>
                <a:srgbClr val="FF0000"/>
              </a:solidFill>
            </a:endParaRPr>
          </a:p>
          <a:p>
            <a:pPr marL="609600" indent="-609600" algn="just"/>
            <a:endParaRPr lang="es-ES" altLang="en-US" sz="1050" dirty="0"/>
          </a:p>
          <a:p>
            <a:pPr marL="0" indent="0" algn="just">
              <a:buNone/>
            </a:pPr>
            <a:r>
              <a:rPr lang="es-ES" altLang="en-US" sz="3200" dirty="0"/>
              <a:t>2. </a:t>
            </a:r>
            <a:r>
              <a:rPr lang="es-ES" altLang="en-US" sz="3200" dirty="0">
                <a:solidFill>
                  <a:srgbClr val="FF0000"/>
                </a:solidFill>
              </a:rPr>
              <a:t>El tipo de gravamen  </a:t>
            </a:r>
          </a:p>
          <a:p>
            <a:pPr marL="609600" indent="-609600" algn="just"/>
            <a:endParaRPr lang="es-ES" altLang="en-US" sz="3200" dirty="0"/>
          </a:p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dirty="0"/>
              <a:t>Cuantifican el objeto de esa obligación, es decir cuantifican la prestación tributaria, el </a:t>
            </a:r>
            <a:r>
              <a:rPr lang="es-ES" altLang="en-US" sz="3200" b="1" i="1" dirty="0">
                <a:latin typeface="Andalus" pitchFamily="18" charset="0"/>
                <a:cs typeface="Andalus" pitchFamily="18" charset="0"/>
              </a:rPr>
              <a:t>quantum</a:t>
            </a:r>
            <a:r>
              <a:rPr lang="es-ES" altLang="en-US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152500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878305" y="1584091"/>
            <a:ext cx="104193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/>
            <a:r>
              <a:rPr lang="es-ES" altLang="en-US" sz="3200" b="1" dirty="0">
                <a:solidFill>
                  <a:srgbClr val="FF0000"/>
                </a:solidFill>
              </a:rPr>
              <a:t>Renta Bruta:</a:t>
            </a:r>
            <a:endParaRPr lang="es-ES" altLang="en-US" sz="3200" dirty="0"/>
          </a:p>
          <a:p>
            <a:pPr marL="609600" indent="-609600" algn="just"/>
            <a:r>
              <a:rPr lang="es-ES" altLang="en-US" sz="3200" dirty="0"/>
              <a:t>Es la totalidad de los ingresos o beneficios percibidos en el período del impuesto por el sujeto pasivo, en virtud de las actividades lucrativas que realiza.</a:t>
            </a:r>
          </a:p>
        </p:txBody>
      </p:sp>
      <p:sp>
        <p:nvSpPr>
          <p:cNvPr id="3" name="Rectangle 2"/>
          <p:cNvSpPr/>
          <p:nvPr/>
        </p:nvSpPr>
        <p:spPr>
          <a:xfrm>
            <a:off x="2203967" y="4390963"/>
            <a:ext cx="38840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just"/>
            <a:r>
              <a:rPr lang="es-ES" altLang="en-US" sz="3200" dirty="0"/>
              <a:t>Período fiscal es anual</a:t>
            </a:r>
          </a:p>
        </p:txBody>
      </p:sp>
      <p:pic>
        <p:nvPicPr>
          <p:cNvPr id="8" name="Picture 6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369" y="3756026"/>
            <a:ext cx="3384550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3329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82842" y="1700213"/>
            <a:ext cx="9889958" cy="4856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altLang="en-US" dirty="0">
                <a:solidFill>
                  <a:srgbClr val="FF0000"/>
                </a:solidFill>
              </a:rPr>
              <a:t>Mediante ley se establecen los elementos o criterios de cuantificación</a:t>
            </a:r>
            <a:r>
              <a:rPr lang="es-ES" altLang="en-US" dirty="0"/>
              <a:t>, que por aplicación a cada caso concreto, indiquen el importe con que el legislador, quiere gravar la riqueza de los obligados tributarios.</a:t>
            </a:r>
          </a:p>
          <a:p>
            <a:pPr marL="609600" indent="-609600" algn="just"/>
            <a:endParaRPr lang="es-ES" altLang="en-US" b="1" dirty="0"/>
          </a:p>
          <a:p>
            <a:pPr marL="0" indent="0" algn="just">
              <a:buNone/>
            </a:pPr>
            <a:r>
              <a:rPr lang="es-ES" altLang="en-US" dirty="0"/>
              <a:t>Es la </a:t>
            </a:r>
            <a:r>
              <a:rPr lang="es-ES" altLang="en-US" dirty="0">
                <a:solidFill>
                  <a:srgbClr val="FF0000"/>
                </a:solidFill>
              </a:rPr>
              <a:t>medida del deber de contribuir</a:t>
            </a:r>
            <a:r>
              <a:rPr lang="es-ES" altLang="en-US" dirty="0"/>
              <a:t>, ante cada hecho imponible, realizado por los sujetos pasivos.</a:t>
            </a:r>
          </a:p>
        </p:txBody>
      </p:sp>
    </p:spTree>
    <p:extLst>
      <p:ext uri="{BB962C8B-B14F-4D97-AF65-F5344CB8AC3E}">
        <p14:creationId xmlns:p14="http://schemas.microsoft.com/office/powerpoint/2010/main" val="21033970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78304" y="1628776"/>
            <a:ext cx="10431379" cy="4392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altLang="en-US" sz="3200" b="1" dirty="0"/>
              <a:t>Base imponible</a:t>
            </a:r>
          </a:p>
          <a:p>
            <a:pPr marL="609600" indent="-609600" algn="just"/>
            <a:endParaRPr lang="es-ES" altLang="en-US" sz="3200" dirty="0"/>
          </a:p>
          <a:p>
            <a:pPr marL="0" indent="0" algn="just">
              <a:buNone/>
            </a:pPr>
            <a:r>
              <a:rPr lang="es-ES" altLang="en-US" sz="3200" dirty="0"/>
              <a:t>Constituye la medida del hecho imponible o de algunos de sus elementos.</a:t>
            </a:r>
          </a:p>
          <a:p>
            <a:pPr marL="609600" indent="-609600" algn="just"/>
            <a:endParaRPr lang="es-ES" altLang="en-US" sz="3200" b="1" dirty="0"/>
          </a:p>
          <a:p>
            <a:pPr marL="0" indent="0" algn="just">
              <a:buNone/>
            </a:pPr>
            <a:r>
              <a:rPr lang="es-ES" altLang="en-US" sz="3200" dirty="0"/>
              <a:t>Constituye la </a:t>
            </a:r>
            <a:r>
              <a:rPr lang="es-ES" altLang="en-US" sz="3200" dirty="0">
                <a:solidFill>
                  <a:srgbClr val="FF0000"/>
                </a:solidFill>
              </a:rPr>
              <a:t>cuantificación de la capacidad económica </a:t>
            </a:r>
            <a:r>
              <a:rPr lang="es-ES" altLang="en-US" sz="3200" dirty="0"/>
              <a:t>del presupuesto de hecho del tributo.</a:t>
            </a:r>
          </a:p>
          <a:p>
            <a:pPr marL="609600" indent="-609600" algn="just"/>
            <a:endParaRPr lang="es-ES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05936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94873" y="1840832"/>
            <a:ext cx="10238874" cy="4583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Relación estrecha entre hecho </a:t>
            </a:r>
            <a:r>
              <a:rPr lang="es-ES" altLang="en-US" dirty="0">
                <a:solidFill>
                  <a:srgbClr val="FF0000"/>
                </a:solidFill>
              </a:rPr>
              <a:t>imponible y base imponible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ES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definición normativa del hecho imponible, debe ser coherente con la base imponible.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ES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</a:t>
            </a:r>
            <a:r>
              <a:rPr lang="es-ES" altLang="en-US" dirty="0">
                <a:solidFill>
                  <a:srgbClr val="FF0000"/>
                </a:solidFill>
              </a:rPr>
              <a:t>base imponible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deberá </a:t>
            </a:r>
            <a:r>
              <a:rPr lang="es-ES" altLang="en-US" dirty="0">
                <a:solidFill>
                  <a:srgbClr val="FF0000"/>
                </a:solidFill>
              </a:rPr>
              <a:t>“depurarse”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atención a la definición del hecho imponible, puesto que ésta, no puede comprender la valoración de una manifestación de capacidad contributiva, no incluida en la determinación del hecho que se trata de medir.</a:t>
            </a:r>
          </a:p>
        </p:txBody>
      </p:sp>
    </p:spTree>
    <p:extLst>
      <p:ext uri="{BB962C8B-B14F-4D97-AF65-F5344CB8AC3E}">
        <p14:creationId xmlns:p14="http://schemas.microsoft.com/office/powerpoint/2010/main" val="36151408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7401" y="397041"/>
            <a:ext cx="8602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R" altLang="en-US" sz="3200" b="1" dirty="0">
                <a:solidFill>
                  <a:srgbClr val="FF0000"/>
                </a:solidFill>
              </a:rPr>
              <a:t>ELEMENTOS CUANTIFICACION DE LA OBLIGACION TRIBUTARIA</a:t>
            </a:r>
            <a:endParaRPr lang="en-US" sz="3200" b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11442" y="1844676"/>
            <a:ext cx="9649326" cy="4321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Cuota tributaria: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obtiene aplicando los tipos de gravamen sobre la base imponible, </a:t>
            </a:r>
            <a:r>
              <a:rPr lang="es-ES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(liquidable o renta neta).</a:t>
            </a: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 algn="just">
              <a:buFont typeface="Arial"/>
              <a:buChar char="•"/>
              <a:defRPr/>
            </a:pP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390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69631" y="692151"/>
            <a:ext cx="6196263" cy="752475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BASE IMPONIBLE: Renta neta</a:t>
            </a:r>
            <a:r>
              <a:rPr lang="es-CR" altLang="en-US" sz="2400" dirty="0">
                <a:solidFill>
                  <a:srgbClr val="FF0000"/>
                </a:solidFill>
              </a:rPr>
              <a:t>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82841" y="1268413"/>
            <a:ext cx="9986211" cy="4824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Font typeface="Arial"/>
              <a:buChar char="•"/>
              <a:defRPr/>
            </a:pPr>
            <a:endParaRPr lang="es-ES" altLang="en-US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La Ley del Impuesto sobre la Renta la define como:</a:t>
            </a:r>
          </a:p>
          <a:p>
            <a:pPr marL="609600" indent="-609600">
              <a:buFont typeface="Arial"/>
              <a:buChar char="•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«La </a:t>
            </a:r>
            <a:r>
              <a:rPr lang="es-ES" altLang="en-US" b="1" dirty="0">
                <a:solidFill>
                  <a:srgbClr val="FF0000"/>
                </a:solidFill>
              </a:rPr>
              <a:t>renta neta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es el resultado de </a:t>
            </a:r>
            <a:r>
              <a:rPr lang="es-ES" altLang="en-US" dirty="0">
                <a:solidFill>
                  <a:srgbClr val="FF0000"/>
                </a:solidFill>
              </a:rPr>
              <a:t>deducir de la renta bruta los costos y gastos útiles, necesarios y pertinentes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para producir la utilidad o beneficio y las otras erogaciones expresamente autorizadas por ley, debidamente respaldadas por comprobantes y registradas en la contabilidad».</a:t>
            </a:r>
          </a:p>
          <a:p>
            <a:pPr marL="609600" indent="-609600">
              <a:buFont typeface="Arial"/>
              <a:buChar char="•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>
              <a:buFont typeface="Arial" panose="020B0604020202020204" pitchFamily="34" charset="0"/>
              <a:buNone/>
              <a:defRPr/>
            </a:pPr>
            <a:endParaRPr lang="es-ES" altLang="en-US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>
              <a:buFont typeface="Arial" panose="020B0604020202020204" pitchFamily="34" charset="0"/>
              <a:buNone/>
              <a:defRPr/>
            </a:pPr>
            <a:endParaRPr lang="es-ES" altLang="en-US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485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47537" y="549276"/>
            <a:ext cx="9589168" cy="1025525"/>
          </a:xfrm>
        </p:spPr>
        <p:txBody>
          <a:bodyPr>
            <a:noAutofit/>
          </a:bodyPr>
          <a:lstStyle/>
          <a:p>
            <a:pPr algn="ctr" eaLnBrk="1" hangingPunct="1"/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ELEMENTOS CUANTITATIVOS DE LA OBLIGACION TRIBUTARIA.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91126" y="1700214"/>
            <a:ext cx="9745579" cy="4249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Monotype Sorts"/>
              <a:buChar char="."/>
              <a:defRPr/>
            </a:pPr>
            <a:endParaRPr lang="es-ES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CR" altLang="en-US" b="1">
                <a:solidFill>
                  <a:schemeClr val="tx1">
                    <a:lumMod val="85000"/>
                    <a:lumOff val="15000"/>
                  </a:schemeClr>
                </a:solidFill>
              </a:rPr>
              <a:t>TIPOS  DE GRAVAMEN 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CR" altLang="en-US" b="1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CR" alt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s-ES" alt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erá de carácter </a:t>
            </a:r>
            <a:r>
              <a:rPr lang="es-ES" altLang="en-US">
                <a:solidFill>
                  <a:srgbClr val="FF0000"/>
                </a:solidFill>
              </a:rPr>
              <a:t>proporcional o progresivo</a:t>
            </a:r>
            <a:r>
              <a:rPr lang="es-ES" alt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, que corresponda aplicar sobre la respectiva base imponible, para determinar la cuota tributaria.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ES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 algn="just">
              <a:buFont typeface="Arial"/>
              <a:buChar char="•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231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64104" y="476250"/>
            <a:ext cx="9649327" cy="64928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3200" dirty="0">
                <a:solidFill>
                  <a:srgbClr val="00B050"/>
                </a:solidFill>
              </a:rPr>
              <a:t>El sustituto o agente de retención o percepción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10653" y="2738548"/>
            <a:ext cx="3056021" cy="1135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altLang="en-US" dirty="0"/>
              <a:t>Es una modalidad de </a:t>
            </a:r>
            <a:r>
              <a:rPr lang="es-ES" altLang="en-US" b="1" dirty="0">
                <a:solidFill>
                  <a:srgbClr val="FF0000"/>
                </a:solidFill>
              </a:rPr>
              <a:t>responsables</a:t>
            </a:r>
            <a:r>
              <a:rPr lang="es-ES" altLang="en-US" b="1" dirty="0"/>
              <a:t>.</a:t>
            </a:r>
            <a:endParaRPr lang="es-ES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5354053" y="1752086"/>
            <a:ext cx="532999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n-US" sz="2800" dirty="0"/>
              <a:t>Son las personas designadas por la ley, que </a:t>
            </a:r>
            <a:r>
              <a:rPr lang="es-ES" altLang="en-US" sz="2800" b="1" dirty="0">
                <a:solidFill>
                  <a:srgbClr val="FF0000"/>
                </a:solidFill>
              </a:rPr>
              <a:t>por sus funciones públicas o por razón de su actividad</a:t>
            </a:r>
            <a:r>
              <a:rPr lang="es-ES" altLang="en-US" sz="2800" dirty="0"/>
              <a:t>, </a:t>
            </a:r>
            <a:r>
              <a:rPr lang="es-ES" altLang="en-US" sz="2800" dirty="0">
                <a:solidFill>
                  <a:srgbClr val="FF0000"/>
                </a:solidFill>
              </a:rPr>
              <a:t>oficio o profesión</a:t>
            </a:r>
            <a:r>
              <a:rPr lang="es-ES" altLang="en-US" sz="2800" dirty="0"/>
              <a:t>, intervengan en actos u operaciones en los cuales </a:t>
            </a:r>
            <a:r>
              <a:rPr lang="es-ES" altLang="en-US" sz="2800" b="1" dirty="0">
                <a:solidFill>
                  <a:srgbClr val="FF0000"/>
                </a:solidFill>
              </a:rPr>
              <a:t>deban efectuar la retención o percepción del tributo</a:t>
            </a:r>
            <a:r>
              <a:rPr lang="es-ES" altLang="en-US" sz="2800" dirty="0"/>
              <a:t>. </a:t>
            </a:r>
          </a:p>
        </p:txBody>
      </p:sp>
      <p:sp>
        <p:nvSpPr>
          <p:cNvPr id="5" name="Notched Right Arrow 4"/>
          <p:cNvSpPr/>
          <p:nvPr/>
        </p:nvSpPr>
        <p:spPr>
          <a:xfrm>
            <a:off x="4211053" y="3080084"/>
            <a:ext cx="890336" cy="22627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116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47537" y="368802"/>
            <a:ext cx="9589168" cy="1025525"/>
          </a:xfrm>
        </p:spPr>
        <p:txBody>
          <a:bodyPr>
            <a:noAutofit/>
          </a:bodyPr>
          <a:lstStyle/>
          <a:p>
            <a:pPr algn="ctr" eaLnBrk="1" hangingPunct="1"/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ELEMENTOS CUANTITATIVOS DE LA OBLIGACION TRIBUTARIA.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94874" y="1700214"/>
            <a:ext cx="10034337" cy="44656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CR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TIPOS  DE GRAVAMEN 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CR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b="1" dirty="0">
                <a:solidFill>
                  <a:srgbClr val="FF0000"/>
                </a:solidFill>
              </a:rPr>
              <a:t>Tarifa: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Parte proporcional o </a:t>
            </a:r>
            <a:r>
              <a:rPr lang="es-ES" altLang="en-US" dirty="0">
                <a:solidFill>
                  <a:srgbClr val="FF0000"/>
                </a:solidFill>
              </a:rPr>
              <a:t>alícuota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que </a:t>
            </a:r>
            <a:r>
              <a:rPr lang="es-ES" altLang="en-US" dirty="0">
                <a:solidFill>
                  <a:srgbClr val="FF0000"/>
                </a:solidFill>
              </a:rPr>
              <a:t>multiplicado por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base liquidable, da como resultante la </a:t>
            </a:r>
            <a:r>
              <a:rPr lang="es-ES" altLang="en-US" dirty="0">
                <a:solidFill>
                  <a:srgbClr val="FF0000"/>
                </a:solidFill>
              </a:rPr>
              <a:t>cuota o deuda a pagar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609600" indent="-609600" algn="just">
              <a:buFont typeface="Arial"/>
              <a:buChar char="•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 tarifa se puede expresar por porcentajes, factores y en cantidades de dinero, etc.</a:t>
            </a:r>
          </a:p>
        </p:txBody>
      </p:sp>
    </p:spTree>
    <p:extLst>
      <p:ext uri="{BB962C8B-B14F-4D97-AF65-F5344CB8AC3E}">
        <p14:creationId xmlns:p14="http://schemas.microsoft.com/office/powerpoint/2010/main" val="9156082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9" y="549275"/>
            <a:ext cx="6486525" cy="895350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LIQUIDACION DEL IMPUESTO</a:t>
            </a:r>
            <a:r>
              <a:rPr lang="es-CR" altLang="en-US" sz="2400" dirty="0">
                <a:solidFill>
                  <a:srgbClr val="FF0000"/>
                </a:solidFill>
              </a:rPr>
              <a:t>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34716" y="1444626"/>
            <a:ext cx="10046368" cy="4576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">
              <a:solidFill>
                <a:srgbClr val="FF000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>
                <a:solidFill>
                  <a:srgbClr val="FF0000"/>
                </a:solidFill>
              </a:rPr>
              <a:t>Determinada la base imponible</a:t>
            </a:r>
            <a:r>
              <a:rPr lang="es-ES">
                <a:solidFill>
                  <a:schemeClr val="tx1">
                    <a:lumMod val="85000"/>
                    <a:lumOff val="15000"/>
                  </a:schemeClr>
                </a:solidFill>
              </a:rPr>
              <a:t>, es decir, aplicadas las </a:t>
            </a:r>
            <a:r>
              <a:rPr lang="es-ES" b="1">
                <a:solidFill>
                  <a:schemeClr val="tx1">
                    <a:lumMod val="85000"/>
                    <a:lumOff val="15000"/>
                  </a:schemeClr>
                </a:solidFill>
              </a:rPr>
              <a:t>deducciones</a:t>
            </a:r>
            <a:r>
              <a:rPr lang="es-ES">
                <a:solidFill>
                  <a:schemeClr val="tx1">
                    <a:lumMod val="85000"/>
                    <a:lumOff val="15000"/>
                  </a:schemeClr>
                </a:solidFill>
              </a:rPr>
              <a:t> que la ley establece en favor de los administrados, </a:t>
            </a:r>
            <a:r>
              <a:rPr lang="es-ES">
                <a:solidFill>
                  <a:srgbClr val="FF0000"/>
                </a:solidFill>
              </a:rPr>
              <a:t>se líquida el impuesto</a:t>
            </a:r>
            <a:r>
              <a:rPr lang="es-ES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>
                <a:solidFill>
                  <a:srgbClr val="FF0000"/>
                </a:solidFill>
              </a:rPr>
              <a:t>Sistema de autoliquidación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>
                <a:solidFill>
                  <a:schemeClr val="tx1">
                    <a:lumMod val="85000"/>
                    <a:lumOff val="15000"/>
                  </a:schemeClr>
                </a:solidFill>
              </a:rPr>
              <a:t>Impuesto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>
                <a:solidFill>
                  <a:schemeClr val="tx1">
                    <a:lumMod val="85000"/>
                    <a:lumOff val="15000"/>
                  </a:schemeClr>
                </a:solidFill>
              </a:rPr>
              <a:t>Sanciones</a:t>
            </a:r>
          </a:p>
          <a:p>
            <a:pPr marL="609600" indent="-609600" algn="just">
              <a:buFont typeface="Monotype Sorts"/>
              <a:buChar char="."/>
              <a:defRPr/>
            </a:pPr>
            <a:endParaRPr lang="es-ES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178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8" y="549275"/>
            <a:ext cx="5981700" cy="89535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br>
              <a:rPr lang="es-CR" altLang="en-US" sz="24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2000" dirty="0">
                <a:solidFill>
                  <a:srgbClr val="FF0000"/>
                </a:solidFill>
              </a:rPr>
            </a:br>
            <a:br>
              <a:rPr lang="es-ES" altLang="en-US" sz="16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6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46748" y="1557338"/>
            <a:ext cx="9914020" cy="4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500" b="1">
                <a:solidFill>
                  <a:schemeClr val="tx2"/>
                </a:solidFill>
                <a:ea typeface="Arial Unicode MS" pitchFamily="34" charset="-128"/>
              </a:rPr>
              <a:t>      </a:t>
            </a:r>
            <a:endParaRPr lang="es-ES" altLang="en-US" sz="320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en-US" sz="3200" b="1">
                <a:solidFill>
                  <a:srgbClr val="FF0000"/>
                </a:solidFill>
                <a:ea typeface="Arial Unicode MS" pitchFamily="34" charset="-128"/>
              </a:rPr>
              <a:t>Autoliquidación:</a:t>
            </a:r>
            <a:r>
              <a:rPr lang="es-ES" altLang="en-US" sz="3200">
                <a:solidFill>
                  <a:srgbClr val="FF0000"/>
                </a:solidFill>
                <a:ea typeface="Arial Unicode MS" pitchFamily="34" charset="-128"/>
              </a:rPr>
              <a:t> </a:t>
            </a:r>
            <a:r>
              <a:rPr lang="es-ES" altLang="en-US" sz="320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Determinaci</a:t>
            </a:r>
            <a:r>
              <a:rPr lang="es-ES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20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n por parte de los contribuyentes. 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endParaRPr lang="es-ES" altLang="en-US" sz="90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320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	 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en-US" sz="3200" b="1">
                <a:solidFill>
                  <a:srgbClr val="FF0000"/>
                </a:solidFill>
                <a:ea typeface="Arial Unicode MS" pitchFamily="34" charset="-128"/>
              </a:rPr>
              <a:t>De oficio: </a:t>
            </a:r>
            <a:r>
              <a:rPr lang="es-ES" altLang="en-US" sz="320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Determinación por parte de la Administración Tributaria.</a:t>
            </a:r>
            <a:endParaRPr lang="es-ES" altLang="en-US" sz="320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altLang="en-US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altLang="en-US" dirty="0">
              <a:solidFill>
                <a:schemeClr val="tx2"/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8796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67422" y="476250"/>
            <a:ext cx="9148178" cy="649288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en-US" sz="2800" dirty="0">
                <a:solidFill>
                  <a:srgbClr val="00B050"/>
                </a:solidFill>
              </a:rPr>
              <a:t>El sustituto o agente de retención o percepción: </a:t>
            </a:r>
            <a:r>
              <a:rPr lang="es-ES" altLang="en-US" sz="2800" dirty="0"/>
              <a:t>Responsabilidad</a:t>
            </a:r>
            <a:br>
              <a:rPr lang="es-ES" altLang="en-US" sz="2800" dirty="0"/>
            </a:br>
            <a:endParaRPr lang="es-ES" altLang="en-US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47937" y="1196976"/>
            <a:ext cx="6665495" cy="4024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" altLang="en-US" sz="2000" b="1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es-ES" altLang="en-US" dirty="0"/>
              <a:t>Efectuada la retención o percepción del tributo, el </a:t>
            </a:r>
            <a:r>
              <a:rPr lang="es-ES" altLang="en-US" b="1" dirty="0">
                <a:solidFill>
                  <a:srgbClr val="FF0000"/>
                </a:solidFill>
              </a:rPr>
              <a:t>agente es el único responsable </a:t>
            </a:r>
            <a:r>
              <a:rPr lang="es-ES" altLang="en-US" dirty="0"/>
              <a:t>ante el Fisco, por el importe retenido o percibido.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dirty="0"/>
          </a:p>
          <a:p>
            <a:pPr marL="0" indent="0" algn="just">
              <a:lnSpc>
                <a:spcPct val="80000"/>
              </a:lnSpc>
              <a:buNone/>
            </a:pPr>
            <a:r>
              <a:rPr lang="es-ES" altLang="en-US" dirty="0"/>
              <a:t>Si no realiza la retención o percepción, ambos </a:t>
            </a:r>
            <a:r>
              <a:rPr lang="es-ES" altLang="en-US" b="1" dirty="0">
                <a:solidFill>
                  <a:srgbClr val="FF0000"/>
                </a:solidFill>
              </a:rPr>
              <a:t>responden solidariamente</a:t>
            </a:r>
            <a:r>
              <a:rPr lang="es-ES" altLang="en-US" dirty="0"/>
              <a:t>, salvo que pruebe que el contribuyente ha pagado el tributo.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165809" y="1855371"/>
            <a:ext cx="16255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n-US" sz="2400" b="1" dirty="0">
                <a:solidFill>
                  <a:srgbClr val="FF0000"/>
                </a:solidFill>
              </a:rPr>
              <a:t>Sustitución total:</a:t>
            </a:r>
            <a:r>
              <a:rPr lang="es-ES" altLang="en-US" sz="2400" dirty="0">
                <a:solidFill>
                  <a:srgbClr val="FF0000"/>
                </a:solidFill>
              </a:rPr>
              <a:t>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099636" y="3612624"/>
            <a:ext cx="1757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n-US" sz="2400" b="1" dirty="0">
                <a:solidFill>
                  <a:srgbClr val="FF0000"/>
                </a:solidFill>
              </a:rPr>
              <a:t>Sustitución parcial:</a:t>
            </a:r>
            <a:r>
              <a:rPr lang="es-ES" altLang="en-US" sz="2400" dirty="0">
                <a:solidFill>
                  <a:srgbClr val="FF0000"/>
                </a:solidFill>
              </a:rPr>
              <a:t>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056021" y="5347937"/>
            <a:ext cx="6436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s-ES" altLang="en-US" sz="2400" dirty="0"/>
              <a:t>Si el agente en cumplimiento de esta solidaridad, satisface el tributo, puede </a:t>
            </a:r>
            <a:r>
              <a:rPr lang="es-ES" altLang="en-US" sz="2400" dirty="0">
                <a:solidFill>
                  <a:srgbClr val="FF0000"/>
                </a:solidFill>
              </a:rPr>
              <a:t>repetir</a:t>
            </a:r>
            <a:r>
              <a:rPr lang="es-ES" altLang="en-US" sz="2400" dirty="0"/>
              <a:t> del contribuyente el monto pagado.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 sz="2800" dirty="0"/>
          </a:p>
        </p:txBody>
      </p:sp>
      <p:sp>
        <p:nvSpPr>
          <p:cNvPr id="7" name="Notched Right Arrow 6"/>
          <p:cNvSpPr/>
          <p:nvPr/>
        </p:nvSpPr>
        <p:spPr>
          <a:xfrm>
            <a:off x="3272589" y="2276905"/>
            <a:ext cx="1185110" cy="15347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Notched Right Arrow 7"/>
          <p:cNvSpPr/>
          <p:nvPr/>
        </p:nvSpPr>
        <p:spPr>
          <a:xfrm>
            <a:off x="3272589" y="4042616"/>
            <a:ext cx="1185110" cy="15395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3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86014" y="476250"/>
            <a:ext cx="7526337" cy="64928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2800" dirty="0">
                <a:solidFill>
                  <a:srgbClr val="00B050"/>
                </a:solidFill>
              </a:rPr>
              <a:t>El sustituto o agente de retención o percepción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86589" y="1419726"/>
            <a:ext cx="10286999" cy="4746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" altLang="en-US" b="1"/>
              <a:t>Responsabilidad</a:t>
            </a:r>
          </a:p>
          <a:p>
            <a:endParaRPr lang="es-ES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El </a:t>
            </a:r>
            <a:r>
              <a:rPr lang="es-ES" altLang="en-US" sz="2500">
                <a:solidFill>
                  <a:srgbClr val="FF0000"/>
                </a:solidFill>
              </a:rPr>
              <a:t>agente es el responsable ante el contribuyente </a:t>
            </a:r>
            <a:r>
              <a:rPr lang="es-ES" altLang="en-US" sz="2500"/>
              <a:t>por las retenciones efectuadas sin normas legales o reglamentarias que las autoricen.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En tal caso, el contribuyente </a:t>
            </a:r>
            <a:r>
              <a:rPr lang="es-ES" altLang="en-US" sz="2500">
                <a:solidFill>
                  <a:srgbClr val="FF0000"/>
                </a:solidFill>
              </a:rPr>
              <a:t>puede repetir del agente</a:t>
            </a:r>
            <a:r>
              <a:rPr lang="es-ES" altLang="en-US" sz="2500"/>
              <a:t>, las sumas retenidas indebidamente.</a:t>
            </a:r>
            <a:endParaRPr lang="es-ES" altLang="en-US" sz="2500" dirty="0"/>
          </a:p>
        </p:txBody>
      </p:sp>
    </p:spTree>
    <p:extLst>
      <p:ext uri="{BB962C8B-B14F-4D97-AF65-F5344CB8AC3E}">
        <p14:creationId xmlns:p14="http://schemas.microsoft.com/office/powerpoint/2010/main" val="324083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86014" y="476250"/>
            <a:ext cx="7526337" cy="649288"/>
          </a:xfrm>
        </p:spPr>
        <p:txBody>
          <a:bodyPr>
            <a:normAutofit/>
          </a:bodyPr>
          <a:lstStyle/>
          <a:p>
            <a:pPr eaLnBrk="1" hangingPunct="1"/>
            <a:r>
              <a:rPr lang="es-ES" altLang="en-US" sz="2800" dirty="0">
                <a:solidFill>
                  <a:srgbClr val="00B050"/>
                </a:solidFill>
              </a:rPr>
              <a:t>El sustituto o agente de retención o percepción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30179" y="1773239"/>
            <a:ext cx="10250905" cy="2630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" altLang="en-US" b="1"/>
              <a:t>Responsabilidad</a:t>
            </a:r>
          </a:p>
          <a:p>
            <a:endParaRPr lang="es-ES" altLang="en-US" sz="250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sz="2500"/>
              <a:t>Está </a:t>
            </a:r>
            <a:r>
              <a:rPr lang="es-ES" altLang="en-US" sz="2500">
                <a:solidFill>
                  <a:srgbClr val="FF0000"/>
                </a:solidFill>
              </a:rPr>
              <a:t>obligado a cumplir a nombre de sus representados</a:t>
            </a:r>
            <a:r>
              <a:rPr lang="es-ES" altLang="en-US" sz="2500"/>
              <a:t>, los deberes que las leyes tributarias imponen a los contribuyentes, para los fines de la </a:t>
            </a:r>
            <a:r>
              <a:rPr lang="es-ES" altLang="en-US" sz="2500" b="1">
                <a:solidFill>
                  <a:srgbClr val="FF0000"/>
                </a:solidFill>
              </a:rPr>
              <a:t>determinación, administración y fiscalización de los tributos</a:t>
            </a:r>
            <a:r>
              <a:rPr lang="es-ES" altLang="en-US" sz="2500" b="1"/>
              <a:t>.</a:t>
            </a:r>
            <a:endParaRPr lang="es-ES" alt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219062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54389" y="476250"/>
            <a:ext cx="5045075" cy="615950"/>
          </a:xfrm>
        </p:spPr>
        <p:txBody>
          <a:bodyPr/>
          <a:lstStyle/>
          <a:p>
            <a:pPr algn="ctr" eaLnBrk="1" hangingPunct="1"/>
            <a:r>
              <a:rPr lang="es-ES" altLang="en-US" sz="2400" dirty="0">
                <a:solidFill>
                  <a:srgbClr val="00B050"/>
                </a:solidFill>
              </a:rPr>
              <a:t>EJEMPLOS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5189" y="1268414"/>
            <a:ext cx="9901990" cy="4975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n-US" sz="2500" b="1">
                <a:solidFill>
                  <a:schemeClr val="tx2"/>
                </a:solidFill>
              </a:rPr>
              <a:t>Sustituto o Agente de retención: </a:t>
            </a:r>
            <a:r>
              <a:rPr lang="es-MX" altLang="en-US" sz="2500" b="1" u="sng">
                <a:solidFill>
                  <a:schemeClr val="tx2"/>
                </a:solidFill>
              </a:rPr>
              <a:t>Ocasión de un pago.</a:t>
            </a:r>
            <a:r>
              <a:rPr lang="es-MX" altLang="en-US" sz="2100" u="sng">
                <a:solidFill>
                  <a:schemeClr val="tx2"/>
                </a:solidFill>
              </a:rPr>
              <a:t> </a:t>
            </a:r>
            <a:endParaRPr lang="es-MX" altLang="en-US" sz="8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s-MX" altLang="en-US" sz="21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s-MX" altLang="en-US" b="1"/>
              <a:t>Retención por impuesto al salario:</a:t>
            </a:r>
            <a:r>
              <a:rPr lang="es-MX" altLang="en-US" sz="200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s-MX" altLang="en-US" sz="200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>
                <a:solidFill>
                  <a:srgbClr val="FF0000"/>
                </a:solidFill>
              </a:rPr>
              <a:t>Patrono</a:t>
            </a:r>
            <a:r>
              <a:rPr lang="es-ES" altLang="en-US"/>
              <a:t> es sujeto pasivo de la obligación tributaria (principal y accesorias) en lugar del trabajador.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" altLang="en-US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" altLang="en-US"/>
              <a:t>El </a:t>
            </a:r>
            <a:r>
              <a:rPr lang="es-ES" altLang="en-US">
                <a:solidFill>
                  <a:srgbClr val="FF0000"/>
                </a:solidFill>
              </a:rPr>
              <a:t>hecho generador es la percepción de rentas del trabajo </a:t>
            </a:r>
            <a:r>
              <a:rPr lang="es-ES" altLang="en-US"/>
              <a:t>de una relación dependiente por parte del trabajador (contribuyente), mientras que el presupuesto de </a:t>
            </a:r>
            <a:r>
              <a:rPr lang="es-ES" altLang="en-US">
                <a:solidFill>
                  <a:srgbClr val="FF0000"/>
                </a:solidFill>
              </a:rPr>
              <a:t>sustitución es la situación de patrono</a:t>
            </a:r>
            <a:r>
              <a:rPr lang="es-ES" altLang="en-US"/>
              <a:t>. Se trata de una </a:t>
            </a:r>
            <a:r>
              <a:rPr lang="es-ES" altLang="en-US" b="1">
                <a:solidFill>
                  <a:srgbClr val="FF0000"/>
                </a:solidFill>
              </a:rPr>
              <a:t>sustitución con retención.    </a:t>
            </a:r>
            <a:endParaRPr lang="es-E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204651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EEA6307D80F14BAB3957142425D0C0" ma:contentTypeVersion="14" ma:contentTypeDescription="Crear nuevo documento." ma:contentTypeScope="" ma:versionID="dded495b90eb3bf0ecfe2602ef1e9edb">
  <xsd:schema xmlns:xsd="http://www.w3.org/2001/XMLSchema" xmlns:xs="http://www.w3.org/2001/XMLSchema" xmlns:p="http://schemas.microsoft.com/office/2006/metadata/properties" xmlns:ns3="9f1d2543-a317-404b-b796-299c7d331056" xmlns:ns4="ca0b8503-558e-4550-823a-26f008707f9a" targetNamespace="http://schemas.microsoft.com/office/2006/metadata/properties" ma:root="true" ma:fieldsID="506353f91d334129df608b1b8e9cfaf3" ns3:_="" ns4:_="">
    <xsd:import namespace="9f1d2543-a317-404b-b796-299c7d331056"/>
    <xsd:import namespace="ca0b8503-558e-4550-823a-26f008707f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d2543-a317-404b-b796-299c7d33105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b8503-558e-4550-823a-26f008707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D31252-4DA6-4EE6-9BFA-9D041E5641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d2543-a317-404b-b796-299c7d331056"/>
    <ds:schemaRef ds:uri="ca0b8503-558e-4550-823a-26f008707f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412D05-AF5A-4E52-833E-A7D3CAA4EC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17CC05-A9CE-4E15-8990-6FFCD30DE504}">
  <ds:schemaRefs>
    <ds:schemaRef ds:uri="http://schemas.microsoft.com/office/2006/metadata/properties"/>
    <ds:schemaRef ds:uri="9f1d2543-a317-404b-b796-299c7d331056"/>
    <ds:schemaRef ds:uri="http://schemas.microsoft.com/office/infopath/2007/PartnerControls"/>
    <ds:schemaRef ds:uri="ca0b8503-558e-4550-823a-26f008707f9a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682</TotalTime>
  <Words>3068</Words>
  <Application>Microsoft Office PowerPoint</Application>
  <PresentationFormat>Panorámica</PresentationFormat>
  <Paragraphs>263</Paragraphs>
  <Slides>52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52</vt:i4>
      </vt:variant>
    </vt:vector>
  </HeadingPairs>
  <TitlesOfParts>
    <vt:vector size="70" baseType="lpstr">
      <vt:lpstr>Andalus</vt:lpstr>
      <vt:lpstr>Arial</vt:lpstr>
      <vt:lpstr>Arial Unicode MS</vt:lpstr>
      <vt:lpstr>Barlow</vt:lpstr>
      <vt:lpstr>Barlow Medium</vt:lpstr>
      <vt:lpstr>Barlow SemiBold</vt:lpstr>
      <vt:lpstr>Calibri</vt:lpstr>
      <vt:lpstr>Garamond</vt:lpstr>
      <vt:lpstr>Monotype Sorts</vt:lpstr>
      <vt:lpstr>Tahoma</vt:lpstr>
      <vt:lpstr>Times New Roman</vt:lpstr>
      <vt:lpstr>Verdana</vt:lpstr>
      <vt:lpstr>Wingdings</vt:lpstr>
      <vt:lpstr>Principal Verde</vt:lpstr>
      <vt:lpstr>Principal Azul</vt:lpstr>
      <vt:lpstr>Sección Anaranajada</vt:lpstr>
      <vt:lpstr>Sección Morada</vt:lpstr>
      <vt:lpstr>Sección Rojo Vivo</vt:lpstr>
      <vt:lpstr>Maestría en Asesoría Fiscal</vt:lpstr>
      <vt:lpstr>OTROS SUJETOS PASIVOS. SUSTITUTOS.</vt:lpstr>
      <vt:lpstr>SUSTITUTOS: RESPONSABLES Art. 20 CNPT</vt:lpstr>
      <vt:lpstr>El sustituto o agente de retención o percepción</vt:lpstr>
      <vt:lpstr>El sustituto o agente de retención o percepción</vt:lpstr>
      <vt:lpstr>El sustituto o agente de retención o percepción: Responsabilidad </vt:lpstr>
      <vt:lpstr>El sustituto o agente de retención o percepción</vt:lpstr>
      <vt:lpstr>El sustituto o agente de retención o percepción</vt:lpstr>
      <vt:lpstr>EJEMPLOS</vt:lpstr>
      <vt:lpstr>EJEMPLOS</vt:lpstr>
      <vt:lpstr>OTROS SUJETOS PASIVOS</vt:lpstr>
      <vt:lpstr>RECAUDADOR SIN TITULO</vt:lpstr>
      <vt:lpstr>RECAUDADOR SIN TITULO</vt:lpstr>
      <vt:lpstr> El contribuyente con facultad-deber de traslación o repercusión  </vt:lpstr>
      <vt:lpstr> El contribuyente con facultad-deber de traslación o repercusión  </vt:lpstr>
      <vt:lpstr> El contribuyente con facultad-deber de traslación o repercusión  </vt:lpstr>
      <vt:lpstr> El contribuyente con facultad-deber de traslación o repercusión  </vt:lpstr>
      <vt:lpstr> El contribuyente con facultad-deber de traslación o repercusión  </vt:lpstr>
      <vt:lpstr> Obligaciones. Art. 18 CNPT </vt:lpstr>
      <vt:lpstr> Obligaciones. Art. 18 CNPT </vt:lpstr>
      <vt:lpstr> Obligaciones. Art. 18 CNPT </vt:lpstr>
      <vt:lpstr> Obligaciones. Art. 18 CNPT </vt:lpstr>
      <vt:lpstr> REPRESENTANTES  </vt:lpstr>
      <vt:lpstr> REPRESENTANTES  </vt:lpstr>
      <vt:lpstr> REPRESENTANTES  </vt:lpstr>
      <vt:lpstr> Responsabilidad solidaria sobre deudas líquidas y exigibles Art. 22 CNPT</vt:lpstr>
      <vt:lpstr>Responsabilidad del propietario de la empresa individual de responsabilidad limitada</vt:lpstr>
      <vt:lpstr> DOMICILIO FISCAL. Art. 26 de CNPT</vt:lpstr>
      <vt:lpstr> DOMICILIO FISCAL DE PERSONAS FISICAS</vt:lpstr>
      <vt:lpstr> DOMICILIO FISCAL DE PERSONAS JURIDICAS</vt:lpstr>
      <vt:lpstr>Personas domiciliadas en el extranjero</vt:lpstr>
      <vt:lpstr>Obligación de comunicar el domicilio. Art. 30 CNPT</vt:lpstr>
      <vt:lpstr>Obligación de comunicar el domicilio. Art. 30 CNPT</vt:lpstr>
      <vt:lpstr>Obligación de comunicar el domicilio. Art. 30 CNPT</vt:lpstr>
      <vt:lpstr>Contabilidad en el domicilio fiscal. Art. 110 CNPT</vt:lpstr>
      <vt:lpstr>Deber de notificar. Art. 90 RPT</vt:lpstr>
      <vt:lpstr>Lugar para la primera notificación. Art. 91 RPT</vt:lpstr>
      <vt:lpstr>Lugar para la primera notificación. Art. 91 RPT</vt:lpstr>
      <vt:lpstr>Correo electrónico o digital. Art. 99 RPT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BASE IMPONIBLE: Renta neta   </vt:lpstr>
      <vt:lpstr>   ELEMENTOS CUANTITATIVOS DE LA OBLIGACION TRIBUTARIA.   </vt:lpstr>
      <vt:lpstr>   ELEMENTOS CUANTITATIVOS DE LA OBLIGACION TRIBUTARIA.   </vt:lpstr>
      <vt:lpstr> LIQUIDACION DEL IMPUESTO   </vt:lpstr>
      <vt:lpstr> FORMAS DE DETERMINACIÓN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Marianela Monge Granados</cp:lastModifiedBy>
  <cp:revision>86</cp:revision>
  <cp:lastPrinted>2018-06-20T11:59:15Z</cp:lastPrinted>
  <dcterms:created xsi:type="dcterms:W3CDTF">2018-06-20T21:30:45Z</dcterms:created>
  <dcterms:modified xsi:type="dcterms:W3CDTF">2022-06-02T11:41:14Z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0x01010072EEA6307D80F14BAB3957142425D0C0</vt:lpwstr>
  </property>
</Properties>
</file>