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2" r:id="rId3"/>
  </p:sldMasterIdLst>
  <p:notesMasterIdLst>
    <p:notesMasterId r:id="rId25"/>
  </p:notesMasterIdLst>
  <p:sldIdLst>
    <p:sldId id="256" r:id="rId4"/>
    <p:sldId id="33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39" r:id="rId15"/>
    <p:sldId id="340" r:id="rId16"/>
    <p:sldId id="274" r:id="rId17"/>
    <p:sldId id="287" r:id="rId18"/>
    <p:sldId id="341" r:id="rId19"/>
    <p:sldId id="342" r:id="rId20"/>
    <p:sldId id="343" r:id="rId21"/>
    <p:sldId id="313" r:id="rId22"/>
    <p:sldId id="297" r:id="rId23"/>
    <p:sldId id="337" r:id="rId24"/>
  </p:sldIdLst>
  <p:sldSz cx="12192000" cy="6858000"/>
  <p:notesSz cx="6858000" cy="9144000"/>
  <p:embeddedFontLs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Barlow Medium" panose="00000600000000000000" pitchFamily="2" charset="0"/>
      <p:regular r:id="rId30"/>
      <p:bold r:id="rId31"/>
      <p:italic r:id="rId32"/>
      <p:boldItalic r:id="rId33"/>
    </p:embeddedFont>
    <p:embeddedFont>
      <p:font typeface="Barlow SemiBold" panose="00000700000000000000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oppins" panose="000005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hnBaMepx8lTkXYBDMs5yj25wTz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11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110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113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1" name="Google Shape;83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https://quizizz.com/admin/quiz/5d91d600675aa9001ae47aba</a:t>
            </a:r>
            <a:endParaRPr/>
          </a:p>
        </p:txBody>
      </p:sp>
      <p:sp>
        <p:nvSpPr>
          <p:cNvPr id="832" name="Google Shape;832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 charlie</a:t>
            </a:r>
            <a:endParaRPr/>
          </a:p>
        </p:txBody>
      </p:sp>
      <p:sp>
        <p:nvSpPr>
          <p:cNvPr id="247" name="Google Shape;2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ar - Azul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5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6000"/>
              <a:buFont typeface="Barlow SemiBold"/>
              <a:buNone/>
              <a:defRPr sz="6000"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5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95"/>
          <p:cNvSpPr/>
          <p:nvPr/>
        </p:nvSpPr>
        <p:spPr>
          <a:xfrm flipH="1">
            <a:off x="-26753" y="4051497"/>
            <a:ext cx="12247056" cy="2829868"/>
          </a:xfrm>
          <a:custGeom>
            <a:avLst/>
            <a:gdLst/>
            <a:ahLst/>
            <a:cxnLst/>
            <a:rect l="l" t="t" r="r" b="b"/>
            <a:pathLst>
              <a:path w="12247056" h="2829868" extrusionOk="0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107" y="92498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5" name="Google Shape;115;p1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6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6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8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8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8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08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08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9" name="Google Shape;159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Separador">
  <p:cSld name="Sección Morada: Separador">
    <p:bg>
      <p:bgPr>
        <a:solidFill>
          <a:srgbClr val="9C247B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0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10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10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4" name="Google Shape;164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">
  <p:cSld name="Sección Morada: Título y Contenid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11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1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 - 2 Columnas" type="twoObj">
  <p:cSld name="TWO_OBJEC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12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2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 - 2 Subtítulos" type="twoTxTwoObj">
  <p:cSld name="TWO_OBJECTS_WITH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1C6C"/>
              </a:buClr>
              <a:buSzPts val="2400"/>
              <a:buNone/>
              <a:defRPr sz="2400" b="1">
                <a:solidFill>
                  <a:srgbClr val="891C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1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1C6C"/>
              </a:buClr>
              <a:buSzPts val="2400"/>
              <a:buNone/>
              <a:defRPr sz="2400" b="1">
                <a:solidFill>
                  <a:srgbClr val="891C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113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3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, Contenido y Fotografía">
  <p:cSld name="Sección Morada: Título, Contenido y Fotografía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4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114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5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5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Fotografía Completa">
  <p:cSld name="Sección Morada: Fotografía Completa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6"/>
          <p:cNvSpPr>
            <a:spLocks noGrp="1"/>
          </p:cNvSpPr>
          <p:nvPr>
            <p:ph type="pic" idx="2"/>
          </p:nvPr>
        </p:nvSpPr>
        <p:spPr>
          <a:xfrm>
            <a:off x="-12659" y="1"/>
            <a:ext cx="1220465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116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6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ontenido y Fotografía">
  <p:cSld name="Título, Contenido y Fotografía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7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7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7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9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9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9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9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99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9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Columna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Subtítulos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0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source=images&amp;cd=&amp;cad=rja&amp;uact=8&amp;ved=0ahUKEwiezp2CgLXMAhWDJB4KHRrvAP8QjRwIBw&amp;url=http://www.clker.com/clipart-outline-smiley-icons.html&amp;bvm=bv.121070826,d.dmo&amp;psig=AFQjCNEsG0RITa5cuIPseLj6HD5dcdtYug&amp;ust=14620588213181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 txBox="1">
            <a:spLocks noGrp="1"/>
          </p:cNvSpPr>
          <p:nvPr>
            <p:ph type="title"/>
          </p:nvPr>
        </p:nvSpPr>
        <p:spPr>
          <a:xfrm>
            <a:off x="323557" y="2323213"/>
            <a:ext cx="1133856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ct val="100000"/>
              <a:buFont typeface="Poppins"/>
              <a:buNone/>
            </a:pPr>
            <a:r>
              <a:rPr lang="en-GB" sz="4900" dirty="0">
                <a:solidFill>
                  <a:srgbClr val="455A64"/>
                </a:solidFill>
                <a:latin typeface="Poppins"/>
                <a:ea typeface="Poppins"/>
                <a:cs typeface="Poppins"/>
                <a:sym typeface="Poppins"/>
              </a:rPr>
              <a:t>Scrum Artifacts and events week4</a:t>
            </a:r>
            <a:endParaRPr sz="4900" dirty="0"/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1"/>
          </p:nvPr>
        </p:nvSpPr>
        <p:spPr>
          <a:xfrm>
            <a:off x="831850" y="3884169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Universidad para la Cooperación Internacional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Definition of Done (DoD)</a:t>
            </a: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 r="-2" b="5378"/>
          <a:stretch/>
        </p:blipFill>
        <p:spPr>
          <a:xfrm>
            <a:off x="838200" y="3063637"/>
            <a:ext cx="5181600" cy="187531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Everything that converts a Backlog Item (PBIs) into an incremental product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Done = delivery to the customer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Acceptance criteria managed by the PO and defined by customers and users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</a:pPr>
            <a:r>
              <a:rPr lang="en-GB"/>
              <a:t>Acceptance criteria Examples</a:t>
            </a:r>
            <a:endParaRPr/>
          </a:p>
        </p:txBody>
      </p:sp>
      <p:grpSp>
        <p:nvGrpSpPr>
          <p:cNvPr id="300" name="Google Shape;300;p16"/>
          <p:cNvGrpSpPr/>
          <p:nvPr/>
        </p:nvGrpSpPr>
        <p:grpSpPr>
          <a:xfrm>
            <a:off x="1483112" y="2085278"/>
            <a:ext cx="9300117" cy="4407596"/>
            <a:chOff x="0" y="0"/>
            <a:chExt cx="9300117" cy="4407596"/>
          </a:xfrm>
        </p:grpSpPr>
        <p:sp>
          <p:nvSpPr>
            <p:cNvPr id="301" name="Google Shape;301;p16"/>
            <p:cNvSpPr/>
            <p:nvPr/>
          </p:nvSpPr>
          <p:spPr>
            <a:xfrm>
              <a:off x="0" y="0"/>
              <a:ext cx="9300117" cy="1983418"/>
            </a:xfrm>
            <a:prstGeom prst="roundRect">
              <a:avLst>
                <a:gd name="adj" fmla="val 10000"/>
              </a:avLst>
            </a:prstGeom>
            <a:solidFill>
              <a:srgbClr val="D3E3CE">
                <a:alpha val="89803"/>
              </a:srgbClr>
            </a:solidFill>
            <a:ln w="12700" cap="flat" cmpd="sng">
              <a:solidFill>
                <a:srgbClr val="D3E3C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80070" y="264455"/>
              <a:ext cx="4161893" cy="1454507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l="-8999" r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 rot="10800000">
              <a:off x="280070" y="1983418"/>
              <a:ext cx="4161893" cy="242417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354622" y="1983418"/>
              <a:ext cx="4012789" cy="2349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Defined coding standards (like identified in tools – FxCop etc)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Test- Driven Development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Unit Test Coverage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Maintainability Index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Defects/Known Defects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Technical Debt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Design Principles etc.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858153" y="264455"/>
              <a:ext cx="4161893" cy="1454507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l="-8999" r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 rot="10800000">
              <a:off x="4858153" y="1983418"/>
              <a:ext cx="4161893" cy="242417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69AE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4932705" y="1983418"/>
              <a:ext cx="4012789" cy="2349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Availability</a:t>
              </a:r>
              <a:endPara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Maintainability</a:t>
              </a:r>
              <a:endPara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Performance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Reliability</a:t>
              </a:r>
              <a:endPara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Scalability</a:t>
              </a:r>
              <a:endPara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Usability</a:t>
              </a:r>
              <a:endPara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Compliance/Regulatory</a:t>
              </a:r>
              <a:endParaRPr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GB" sz="1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Legal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E5680-0999-58F3-81B1-B3A727B6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4" name="Google Shape;313;p17">
            <a:extLst>
              <a:ext uri="{FF2B5EF4-FFF2-40B4-BE49-F238E27FC236}">
                <a16:creationId xmlns:a16="http://schemas.microsoft.com/office/drawing/2014/main" id="{ED3BEDD2-3336-9CE3-6A9C-F10BBA3DCF8E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998962" y="1825625"/>
            <a:ext cx="619407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9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F2941-3C43-0E5B-9E4A-4A88B57C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Examples</a:t>
            </a:r>
            <a:endParaRPr lang="es-CR" dirty="0"/>
          </a:p>
        </p:txBody>
      </p:sp>
      <p:pic>
        <p:nvPicPr>
          <p:cNvPr id="4" name="Google Shape;319;p18">
            <a:extLst>
              <a:ext uri="{FF2B5EF4-FFF2-40B4-BE49-F238E27FC236}">
                <a16:creationId xmlns:a16="http://schemas.microsoft.com/office/drawing/2014/main" id="{A8EE1DAB-A5F8-D8CF-3AD6-D66730C41380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 r="10636" b="3"/>
          <a:stretch/>
        </p:blipFill>
        <p:spPr>
          <a:xfrm>
            <a:off x="641604" y="1892105"/>
            <a:ext cx="5276732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0;p18">
            <a:extLst>
              <a:ext uri="{FF2B5EF4-FFF2-40B4-BE49-F238E27FC236}">
                <a16:creationId xmlns:a16="http://schemas.microsoft.com/office/drawing/2014/main" id="{56F76C98-29AF-F16F-B1BE-0A8440E9CA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09" r="4625" b="2"/>
          <a:stretch/>
        </p:blipFill>
        <p:spPr>
          <a:xfrm>
            <a:off x="6273664" y="1892105"/>
            <a:ext cx="5276732" cy="3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18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" b="6802"/>
          <a:stretch/>
        </p:blipFill>
        <p:spPr>
          <a:xfrm>
            <a:off x="603504" y="-1"/>
            <a:ext cx="115884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SemiBold"/>
              <a:buNone/>
            </a:pPr>
            <a:r>
              <a:rPr lang="en-GB" sz="3200"/>
              <a:t>Velocity Chart</a:t>
            </a:r>
            <a:endParaRPr/>
          </a:p>
        </p:txBody>
      </p:sp>
      <p:pic>
        <p:nvPicPr>
          <p:cNvPr id="478" name="Google Shape;478;p33"/>
          <p:cNvPicPr preferRelativeResize="0"/>
          <p:nvPr/>
        </p:nvPicPr>
        <p:blipFill rotWithShape="1">
          <a:blip r:embed="rId3">
            <a:alphaModFix/>
          </a:blip>
          <a:srcRect t="5440" r="1" b="16106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04;p61">
            <a:extLst>
              <a:ext uri="{FF2B5EF4-FFF2-40B4-BE49-F238E27FC236}">
                <a16:creationId xmlns:a16="http://schemas.microsoft.com/office/drawing/2014/main" id="{317644C6-2384-C045-10AE-46E7C043C63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9595" y="126608"/>
            <a:ext cx="8419876" cy="6224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1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04786-2E36-3986-A02E-59A72DF0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Sprint Backlog</a:t>
            </a:r>
          </a:p>
        </p:txBody>
      </p:sp>
      <p:pic>
        <p:nvPicPr>
          <p:cNvPr id="4" name="Google Shape;819;p64">
            <a:extLst>
              <a:ext uri="{FF2B5EF4-FFF2-40B4-BE49-F238E27FC236}">
                <a16:creationId xmlns:a16="http://schemas.microsoft.com/office/drawing/2014/main" id="{0D265B60-21D9-CE9B-5B41-0C9F328784BB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 t="9084" r="-1" b="21255"/>
          <a:stretch/>
        </p:blipFill>
        <p:spPr>
          <a:xfrm>
            <a:off x="1804702" y="1647296"/>
            <a:ext cx="9549098" cy="4845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2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0E49B-971E-B8EC-2F59-6978DE5D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Increment</a:t>
            </a:r>
            <a:endParaRPr lang="es-CR" dirty="0"/>
          </a:p>
        </p:txBody>
      </p:sp>
      <p:pic>
        <p:nvPicPr>
          <p:cNvPr id="4" name="Google Shape;876;p69" descr="http://www.clker.com/cliparts/0/1/3/5/1220547309380591430portablejim_Greyscale_Smiley_Set.svg.hi.png">
            <a:hlinkClick r:id="rId2"/>
            <a:extLst>
              <a:ext uri="{FF2B5EF4-FFF2-40B4-BE49-F238E27FC236}">
                <a16:creationId xmlns:a16="http://schemas.microsoft.com/office/drawing/2014/main" id="{D67ADC59-6356-6969-CFB2-B975DC3CCA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9840" b="66678"/>
          <a:stretch/>
        </p:blipFill>
        <p:spPr>
          <a:xfrm>
            <a:off x="2014978" y="2859861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77;p69" descr="http://www.clker.com/cliparts/0/1/3/5/1220547309380591430portablejim_Greyscale_Smiley_Set.svg.hi.png">
            <a:hlinkClick r:id="rId2"/>
            <a:extLst>
              <a:ext uri="{FF2B5EF4-FFF2-40B4-BE49-F238E27FC236}">
                <a16:creationId xmlns:a16="http://schemas.microsoft.com/office/drawing/2014/main" id="{6E0A93D4-444C-06E8-A2E4-A219E71D4E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9840" b="66678"/>
          <a:stretch/>
        </p:blipFill>
        <p:spPr>
          <a:xfrm>
            <a:off x="4175218" y="2859861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8;p69" descr="http://www.clker.com/cliparts/0/1/3/5/1220547309380591430portablejim_Greyscale_Smiley_Set.svg.hi.png">
            <a:hlinkClick r:id="rId2"/>
            <a:extLst>
              <a:ext uri="{FF2B5EF4-FFF2-40B4-BE49-F238E27FC236}">
                <a16:creationId xmlns:a16="http://schemas.microsoft.com/office/drawing/2014/main" id="{CF3B3522-6086-5C50-D0A9-E89A08BD3D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9840" b="66678"/>
          <a:stretch/>
        </p:blipFill>
        <p:spPr>
          <a:xfrm>
            <a:off x="6551482" y="2859861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9;p69" descr="http://www.clker.com/cliparts/0/1/3/5/1220547309380591430portablejim_Greyscale_Smiley_Set.svg.hi.png">
            <a:hlinkClick r:id="rId2"/>
            <a:extLst>
              <a:ext uri="{FF2B5EF4-FFF2-40B4-BE49-F238E27FC236}">
                <a16:creationId xmlns:a16="http://schemas.microsoft.com/office/drawing/2014/main" id="{6566D5EE-F274-7CF1-323A-A7E7192190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9840" b="66678"/>
          <a:stretch/>
        </p:blipFill>
        <p:spPr>
          <a:xfrm>
            <a:off x="8927746" y="2859861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1;p69">
            <a:extLst>
              <a:ext uri="{FF2B5EF4-FFF2-40B4-BE49-F238E27FC236}">
                <a16:creationId xmlns:a16="http://schemas.microsoft.com/office/drawing/2014/main" id="{388CA9C8-7874-F92D-B598-0C5E2EB2EF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5523" b="21047"/>
          <a:stretch/>
        </p:blipFill>
        <p:spPr>
          <a:xfrm>
            <a:off x="1798954" y="4011990"/>
            <a:ext cx="1049714" cy="42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2;p69">
            <a:extLst>
              <a:ext uri="{FF2B5EF4-FFF2-40B4-BE49-F238E27FC236}">
                <a16:creationId xmlns:a16="http://schemas.microsoft.com/office/drawing/2014/main" id="{AEA751EB-EC39-FE1D-21A4-822FD791C7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1678" b="18646"/>
          <a:stretch/>
        </p:blipFill>
        <p:spPr>
          <a:xfrm>
            <a:off x="3812778" y="3651949"/>
            <a:ext cx="1226537" cy="79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83;p69">
            <a:extLst>
              <a:ext uri="{FF2B5EF4-FFF2-40B4-BE49-F238E27FC236}">
                <a16:creationId xmlns:a16="http://schemas.microsoft.com/office/drawing/2014/main" id="{8EFA349F-4105-453A-06FA-C88CE8F611C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2200" b="8420"/>
          <a:stretch/>
        </p:blipFill>
        <p:spPr>
          <a:xfrm flipH="1">
            <a:off x="6119434" y="3723957"/>
            <a:ext cx="1368152" cy="76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84;p69">
            <a:extLst>
              <a:ext uri="{FF2B5EF4-FFF2-40B4-BE49-F238E27FC236}">
                <a16:creationId xmlns:a16="http://schemas.microsoft.com/office/drawing/2014/main" id="{7E92BC68-4D59-F5E5-A193-5C8C41727A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5830" b="20102"/>
          <a:stretch/>
        </p:blipFill>
        <p:spPr>
          <a:xfrm>
            <a:off x="8351682" y="3723958"/>
            <a:ext cx="2016224" cy="805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886;p69">
            <a:extLst>
              <a:ext uri="{FF2B5EF4-FFF2-40B4-BE49-F238E27FC236}">
                <a16:creationId xmlns:a16="http://schemas.microsoft.com/office/drawing/2014/main" id="{CCD56709-985C-B3BA-9244-C7AC91E74A17}"/>
              </a:ext>
            </a:extLst>
          </p:cNvPr>
          <p:cNvSpPr txBox="1"/>
          <p:nvPr/>
        </p:nvSpPr>
        <p:spPr>
          <a:xfrm>
            <a:off x="4463250" y="2067774"/>
            <a:ext cx="326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/>
              <a:t>Vertical increments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13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67"/>
          <p:cNvSpPr/>
          <p:nvPr/>
        </p:nvSpPr>
        <p:spPr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67"/>
          <p:cNvSpPr txBox="1"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GB" sz="4800">
                <a:solidFill>
                  <a:srgbClr val="FFFFFF"/>
                </a:solidFill>
              </a:rPr>
              <a:t>Burndown Chart</a:t>
            </a:r>
            <a:endParaRPr/>
          </a:p>
        </p:txBody>
      </p:sp>
      <p:cxnSp>
        <p:nvCxnSpPr>
          <p:cNvPr id="836" name="Google Shape;836;p6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7" name="Google Shape;83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99" y="0"/>
            <a:ext cx="9773625" cy="48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29F704-E1D2-C8B9-A8F7-03AAAC8F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Product</a:t>
            </a:r>
            <a:r>
              <a:rPr lang="es-CR" dirty="0"/>
              <a:t> Backlog</a:t>
            </a:r>
          </a:p>
        </p:txBody>
      </p:sp>
      <p:pic>
        <p:nvPicPr>
          <p:cNvPr id="9" name="Google Shape;791;p60">
            <a:extLst>
              <a:ext uri="{FF2B5EF4-FFF2-40B4-BE49-F238E27FC236}">
                <a16:creationId xmlns:a16="http://schemas.microsoft.com/office/drawing/2014/main" id="{7D2826EA-0FE8-E619-288C-43576255CC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9726" t="3863" r="32172" b="7937"/>
          <a:stretch/>
        </p:blipFill>
        <p:spPr>
          <a:xfrm>
            <a:off x="1445445" y="1463040"/>
            <a:ext cx="3393842" cy="4650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93;p60">
            <a:extLst>
              <a:ext uri="{FF2B5EF4-FFF2-40B4-BE49-F238E27FC236}">
                <a16:creationId xmlns:a16="http://schemas.microsoft.com/office/drawing/2014/main" id="{93C42343-1DCE-8E4D-710E-27FC0C1571FE}"/>
              </a:ext>
            </a:extLst>
          </p:cNvPr>
          <p:cNvSpPr txBox="1">
            <a:spLocks/>
          </p:cNvSpPr>
          <p:nvPr/>
        </p:nvSpPr>
        <p:spPr>
          <a:xfrm>
            <a:off x="6202749" y="1690687"/>
            <a:ext cx="5989251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279BB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Ordered list of desired functionality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Visible to all stakeholders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Any stakeholder (including the team) can add items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Constantly re-prioritized by the Product Owner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Top Items are more granular than Bottoms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Held during the Backlog Refinement meeting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Specify the what rather than the how of a customer-centric feature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Often written in the form of a User Story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Has a definition of "finished" that encompasses the entire product to avoid technical debt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May have item-specific acceptance criteria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Effort is calculated by the team, preferably in relative units (for example, story points)</a:t>
            </a:r>
          </a:p>
          <a:p>
            <a:pPr marL="228600">
              <a:buSzPts val="1600"/>
              <a:buFont typeface="Arial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The effort is about 2-3 people 2-3 days, or less for more advanced equipment</a:t>
            </a:r>
          </a:p>
          <a:p>
            <a:pPr marL="228600">
              <a:buSzPts val="1600"/>
              <a:buFont typeface="Open Sans"/>
              <a:buChar char="•"/>
            </a:pP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28600" indent="-127000">
              <a:buClr>
                <a:schemeClr val="lt1"/>
              </a:buClr>
              <a:buSzPts val="1600"/>
            </a:pP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28600" indent="-127000">
              <a:buClr>
                <a:schemeClr val="lt1"/>
              </a:buClr>
              <a:buSzPts val="1600"/>
            </a:pP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"/>
          <p:cNvSpPr txBox="1"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SemiBold"/>
              <a:buNone/>
            </a:pPr>
            <a:r>
              <a:rPr lang="en-GB" sz="3200"/>
              <a:t>Velocity Chart</a:t>
            </a:r>
            <a:endParaRPr/>
          </a:p>
        </p:txBody>
      </p:sp>
      <p:pic>
        <p:nvPicPr>
          <p:cNvPr id="623" name="Google Shape;623;p46"/>
          <p:cNvPicPr preferRelativeResize="0"/>
          <p:nvPr/>
        </p:nvPicPr>
        <p:blipFill rotWithShape="1">
          <a:blip r:embed="rId3">
            <a:alphaModFix/>
          </a:blip>
          <a:srcRect t="5440" r="1" b="16106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93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None/>
            </a:pPr>
            <a:r>
              <a:rPr lang="en-GB" sz="3600"/>
              <a:t>Professor Carlos Castro Torres</a:t>
            </a:r>
            <a:endParaRPr/>
          </a:p>
        </p:txBody>
      </p:sp>
      <p:sp>
        <p:nvSpPr>
          <p:cNvPr id="1087" name="Google Shape;1087;p93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 dirty="0"/>
              <a:t>ccastro@uci.ac.cr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Moscow</a:t>
            </a:r>
            <a:endParaRPr/>
          </a:p>
        </p:txBody>
      </p:sp>
      <p:pic>
        <p:nvPicPr>
          <p:cNvPr id="250" name="Google Shape;250;p8"/>
          <p:cNvPicPr preferRelativeResize="0"/>
          <p:nvPr/>
        </p:nvPicPr>
        <p:blipFill rotWithShape="1">
          <a:blip r:embed="rId3">
            <a:alphaModFix/>
          </a:blip>
          <a:srcRect r="1" b="19518"/>
          <a:stretch/>
        </p:blipFill>
        <p:spPr>
          <a:xfrm>
            <a:off x="1290181" y="1825625"/>
            <a:ext cx="961163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7 Product Dimensions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7" name="Google Shape;257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2095" b="2"/>
          <a:stretch/>
        </p:blipFill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GB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create a User story</a:t>
            </a:r>
            <a:endParaRPr/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ct val="100000"/>
              <a:buNone/>
            </a:pPr>
            <a:endParaRPr/>
          </a:p>
        </p:txBody>
      </p:sp>
      <p:sp>
        <p:nvSpPr>
          <p:cNvPr id="264" name="Google Shape;264;p10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3708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</a:pPr>
            <a:r>
              <a:rPr lang="en-GB"/>
              <a:t>Definition of ready</a:t>
            </a:r>
            <a:endParaRPr/>
          </a:p>
        </p:txBody>
      </p:sp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ct val="100000"/>
              <a:buNone/>
            </a:pPr>
            <a:endParaRPr/>
          </a:p>
        </p:txBody>
      </p:sp>
      <p:sp>
        <p:nvSpPr>
          <p:cNvPr id="276" name="Google Shape;276;p12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3" descr="Diagrama, Texto, Pizarr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1067" y="68263"/>
            <a:ext cx="8489865" cy="6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6000"/>
              <a:buFont typeface="Barlow SemiBold"/>
              <a:buNone/>
            </a:pPr>
            <a:r>
              <a:rPr lang="en-GB"/>
              <a:t>Definition of Done</a:t>
            </a: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</Words>
  <Application>Microsoft Office PowerPoint</Application>
  <PresentationFormat>Panorámica</PresentationFormat>
  <Paragraphs>56</Paragraphs>
  <Slides>21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Open Sans</vt:lpstr>
      <vt:lpstr>Barlow Medium</vt:lpstr>
      <vt:lpstr>Poppins</vt:lpstr>
      <vt:lpstr>Calibri</vt:lpstr>
      <vt:lpstr>Arial</vt:lpstr>
      <vt:lpstr>Barlow</vt:lpstr>
      <vt:lpstr>Barlow SemiBold</vt:lpstr>
      <vt:lpstr>Principal Azul</vt:lpstr>
      <vt:lpstr>Tema de Office</vt:lpstr>
      <vt:lpstr>Sección Morada</vt:lpstr>
      <vt:lpstr>Scrum Artifacts and events week4</vt:lpstr>
      <vt:lpstr>Product Backlog</vt:lpstr>
      <vt:lpstr>Moscow</vt:lpstr>
      <vt:lpstr>7 Product Dimensions</vt:lpstr>
      <vt:lpstr>How to create a User story</vt:lpstr>
      <vt:lpstr>Presentación de PowerPoint</vt:lpstr>
      <vt:lpstr>Definition of ready</vt:lpstr>
      <vt:lpstr>Presentación de PowerPoint</vt:lpstr>
      <vt:lpstr>Definition of Done</vt:lpstr>
      <vt:lpstr>Definition of Done (DoD)</vt:lpstr>
      <vt:lpstr>Acceptance criteria Examples</vt:lpstr>
      <vt:lpstr>Example</vt:lpstr>
      <vt:lpstr>Examples</vt:lpstr>
      <vt:lpstr>Presentación de PowerPoint</vt:lpstr>
      <vt:lpstr>Velocity Chart</vt:lpstr>
      <vt:lpstr>Presentación de PowerPoint</vt:lpstr>
      <vt:lpstr>Sprint Backlog</vt:lpstr>
      <vt:lpstr>Increment</vt:lpstr>
      <vt:lpstr>Burndown Chart</vt:lpstr>
      <vt:lpstr>Velocity Chart</vt:lpstr>
      <vt:lpstr>Professor Carlos Castro Torres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Artifacts and events wk4</dc:title>
  <dc:creator>Microsoft Office User</dc:creator>
  <cp:lastModifiedBy>Juan Antonio Cordoba Rodriguez</cp:lastModifiedBy>
  <cp:revision>2</cp:revision>
  <dcterms:created xsi:type="dcterms:W3CDTF">2018-06-20T21:30:45Z</dcterms:created>
  <dcterms:modified xsi:type="dcterms:W3CDTF">2023-07-19T21:13:52Z</dcterms:modified>
</cp:coreProperties>
</file>