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8"/>
  </p:notesMasterIdLst>
  <p:sldIdLst>
    <p:sldId id="431" r:id="rId3"/>
    <p:sldId id="404" r:id="rId4"/>
    <p:sldId id="432" r:id="rId5"/>
    <p:sldId id="396" r:id="rId6"/>
    <p:sldId id="405" r:id="rId7"/>
    <p:sldId id="406" r:id="rId8"/>
    <p:sldId id="407" r:id="rId9"/>
    <p:sldId id="408" r:id="rId10"/>
    <p:sldId id="394" r:id="rId11"/>
    <p:sldId id="395" r:id="rId12"/>
    <p:sldId id="257" r:id="rId13"/>
    <p:sldId id="428" r:id="rId14"/>
    <p:sldId id="420" r:id="rId15"/>
    <p:sldId id="421" r:id="rId16"/>
    <p:sldId id="422" r:id="rId17"/>
    <p:sldId id="423" r:id="rId18"/>
    <p:sldId id="424" r:id="rId19"/>
    <p:sldId id="425" r:id="rId20"/>
    <p:sldId id="328" r:id="rId21"/>
    <p:sldId id="386" r:id="rId22"/>
    <p:sldId id="260" r:id="rId23"/>
    <p:sldId id="387" r:id="rId24"/>
    <p:sldId id="322" r:id="rId25"/>
    <p:sldId id="323" r:id="rId26"/>
    <p:sldId id="263" r:id="rId27"/>
    <p:sldId id="331" r:id="rId28"/>
    <p:sldId id="286" r:id="rId29"/>
    <p:sldId id="380" r:id="rId30"/>
    <p:sldId id="379" r:id="rId31"/>
    <p:sldId id="411" r:id="rId32"/>
    <p:sldId id="266" r:id="rId33"/>
    <p:sldId id="291" r:id="rId34"/>
    <p:sldId id="292" r:id="rId35"/>
    <p:sldId id="332" r:id="rId36"/>
    <p:sldId id="333" r:id="rId37"/>
    <p:sldId id="290" r:id="rId38"/>
    <p:sldId id="334" r:id="rId39"/>
    <p:sldId id="335" r:id="rId40"/>
    <p:sldId id="288" r:id="rId41"/>
    <p:sldId id="289" r:id="rId42"/>
    <p:sldId id="336" r:id="rId43"/>
    <p:sldId id="337" r:id="rId44"/>
    <p:sldId id="339" r:id="rId45"/>
    <p:sldId id="340" r:id="rId46"/>
    <p:sldId id="341" r:id="rId47"/>
    <p:sldId id="338" r:id="rId48"/>
    <p:sldId id="342" r:id="rId49"/>
    <p:sldId id="343" r:id="rId50"/>
    <p:sldId id="344" r:id="rId51"/>
    <p:sldId id="345" r:id="rId52"/>
    <p:sldId id="347" r:id="rId53"/>
    <p:sldId id="346" r:id="rId54"/>
    <p:sldId id="349" r:id="rId55"/>
    <p:sldId id="265" r:id="rId56"/>
    <p:sldId id="414" r:id="rId57"/>
    <p:sldId id="278" r:id="rId58"/>
    <p:sldId id="415" r:id="rId59"/>
    <p:sldId id="351" r:id="rId60"/>
    <p:sldId id="416" r:id="rId61"/>
    <p:sldId id="417" r:id="rId62"/>
    <p:sldId id="418" r:id="rId63"/>
    <p:sldId id="353" r:id="rId64"/>
    <p:sldId id="357" r:id="rId65"/>
    <p:sldId id="359" r:id="rId66"/>
    <p:sldId id="358" r:id="rId67"/>
    <p:sldId id="361" r:id="rId68"/>
    <p:sldId id="362" r:id="rId69"/>
    <p:sldId id="363" r:id="rId70"/>
    <p:sldId id="364" r:id="rId71"/>
    <p:sldId id="365" r:id="rId72"/>
    <p:sldId id="368" r:id="rId73"/>
    <p:sldId id="429" r:id="rId74"/>
    <p:sldId id="367" r:id="rId75"/>
    <p:sldId id="374" r:id="rId76"/>
    <p:sldId id="373" r:id="rId77"/>
    <p:sldId id="419" r:id="rId78"/>
    <p:sldId id="377" r:id="rId79"/>
    <p:sldId id="270" r:id="rId80"/>
    <p:sldId id="314" r:id="rId81"/>
    <p:sldId id="399" r:id="rId82"/>
    <p:sldId id="312" r:id="rId83"/>
    <p:sldId id="317" r:id="rId84"/>
    <p:sldId id="381" r:id="rId85"/>
    <p:sldId id="382" r:id="rId86"/>
    <p:sldId id="320" r:id="rId8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00FF00"/>
    <a:srgbClr val="5DFD9E"/>
    <a:srgbClr val="DA8632"/>
    <a:srgbClr val="3C9F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4624" autoAdjust="0"/>
  </p:normalViewPr>
  <p:slideViewPr>
    <p:cSldViewPr>
      <p:cViewPr varScale="1">
        <p:scale>
          <a:sx n="89" d="100"/>
          <a:sy n="89" d="100"/>
        </p:scale>
        <p:origin x="1262"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viewProps" Target="viewProp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ED5514-6FEC-40BE-A8B6-095A66010689}"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8C35DE3E-DC03-46F0-9044-11799063F93A}">
      <dgm:prSet phldrT="[Text]"/>
      <dgm:spPr>
        <a:solidFill>
          <a:schemeClr val="accent2">
            <a:lumMod val="75000"/>
          </a:schemeClr>
        </a:solidFill>
        <a:scene3d>
          <a:camera prst="orthographicFront"/>
          <a:lightRig rig="threePt" dir="t"/>
        </a:scene3d>
        <a:sp3d>
          <a:bevelT w="165100" prst="coolSlant"/>
        </a:sp3d>
      </dgm:spPr>
      <dgm:t>
        <a:bodyPr/>
        <a:lstStyle/>
        <a:p>
          <a:r>
            <a:rPr lang="en-US" dirty="0" err="1"/>
            <a:t>Comprobar</a:t>
          </a:r>
          <a:r>
            <a:rPr lang="en-US" dirty="0"/>
            <a:t> </a:t>
          </a:r>
          <a:r>
            <a:rPr lang="en-US" dirty="0" err="1"/>
            <a:t>situación</a:t>
          </a:r>
          <a:r>
            <a:rPr lang="en-US" dirty="0"/>
            <a:t> </a:t>
          </a:r>
          <a:r>
            <a:rPr lang="en-US" dirty="0" err="1"/>
            <a:t>tributaria</a:t>
          </a:r>
          <a:r>
            <a:rPr lang="en-US" dirty="0"/>
            <a:t> de </a:t>
          </a:r>
          <a:r>
            <a:rPr lang="en-US" dirty="0" err="1"/>
            <a:t>los</a:t>
          </a:r>
          <a:r>
            <a:rPr lang="en-US" dirty="0"/>
            <a:t> O.T</a:t>
          </a:r>
        </a:p>
      </dgm:t>
    </dgm:pt>
    <dgm:pt modelId="{96C72896-80F2-4BEB-A8F6-DC3FFC767DCB}" type="parTrans" cxnId="{6BBBFC2D-F408-4144-96BB-093E0F69ECAE}">
      <dgm:prSet/>
      <dgm:spPr/>
      <dgm:t>
        <a:bodyPr/>
        <a:lstStyle/>
        <a:p>
          <a:endParaRPr lang="en-US"/>
        </a:p>
      </dgm:t>
    </dgm:pt>
    <dgm:pt modelId="{5C2A5FDB-61B4-472F-B95D-D1BF4816AD04}" type="sibTrans" cxnId="{6BBBFC2D-F408-4144-96BB-093E0F69ECAE}">
      <dgm:prSet/>
      <dgm:spPr/>
      <dgm:t>
        <a:bodyPr/>
        <a:lstStyle/>
        <a:p>
          <a:endParaRPr lang="en-US"/>
        </a:p>
      </dgm:t>
    </dgm:pt>
    <dgm:pt modelId="{455A8267-21A2-45E5-BFC9-EC196EB6473D}">
      <dgm:prSet phldrT="[Text]"/>
      <dgm:spPr>
        <a:solidFill>
          <a:schemeClr val="accent1">
            <a:lumMod val="75000"/>
          </a:schemeClr>
        </a:solidFill>
        <a:scene3d>
          <a:camera prst="orthographicFront"/>
          <a:lightRig rig="threePt" dir="t"/>
        </a:scene3d>
        <a:sp3d>
          <a:bevelT w="165100" prst="coolSlant"/>
        </a:sp3d>
      </dgm:spPr>
      <dgm:t>
        <a:bodyPr/>
        <a:lstStyle/>
        <a:p>
          <a:r>
            <a:rPr lang="en-US" dirty="0" err="1"/>
            <a:t>Verificar</a:t>
          </a:r>
          <a:r>
            <a:rPr lang="en-US" dirty="0"/>
            <a:t> el </a:t>
          </a:r>
          <a:r>
            <a:rPr lang="en-US" dirty="0" err="1"/>
            <a:t>cumplimiento</a:t>
          </a:r>
          <a:r>
            <a:rPr lang="en-US" dirty="0"/>
            <a:t> </a:t>
          </a:r>
          <a:r>
            <a:rPr lang="en-US" dirty="0" err="1"/>
            <a:t>exacto</a:t>
          </a:r>
          <a:r>
            <a:rPr lang="en-US" dirty="0"/>
            <a:t> de </a:t>
          </a:r>
          <a:r>
            <a:rPr lang="en-US" dirty="0" err="1"/>
            <a:t>sus</a:t>
          </a:r>
          <a:r>
            <a:rPr lang="en-US" dirty="0"/>
            <a:t> </a:t>
          </a:r>
          <a:r>
            <a:rPr lang="en-US" dirty="0" err="1"/>
            <a:t>obligaciones</a:t>
          </a:r>
          <a:r>
            <a:rPr lang="en-US" dirty="0"/>
            <a:t> y </a:t>
          </a:r>
          <a:r>
            <a:rPr lang="en-US" dirty="0" err="1"/>
            <a:t>deberes</a:t>
          </a:r>
          <a:r>
            <a:rPr lang="en-US" dirty="0"/>
            <a:t> </a:t>
          </a:r>
          <a:r>
            <a:rPr lang="en-US" dirty="0" err="1"/>
            <a:t>materiales</a:t>
          </a:r>
          <a:endParaRPr lang="en-US" dirty="0"/>
        </a:p>
      </dgm:t>
    </dgm:pt>
    <dgm:pt modelId="{78C4D9CE-0F21-461B-A36F-24B6E03FDC2F}" type="parTrans" cxnId="{A0B48B07-B77F-402A-AEDE-BB33B137FD0D}">
      <dgm:prSet/>
      <dgm:spPr/>
      <dgm:t>
        <a:bodyPr/>
        <a:lstStyle/>
        <a:p>
          <a:endParaRPr lang="en-US"/>
        </a:p>
      </dgm:t>
    </dgm:pt>
    <dgm:pt modelId="{004933EA-7148-42D1-A8FA-38B65D897A40}" type="sibTrans" cxnId="{A0B48B07-B77F-402A-AEDE-BB33B137FD0D}">
      <dgm:prSet/>
      <dgm:spPr/>
      <dgm:t>
        <a:bodyPr/>
        <a:lstStyle/>
        <a:p>
          <a:endParaRPr lang="en-US"/>
        </a:p>
      </dgm:t>
    </dgm:pt>
    <dgm:pt modelId="{A3A13C3F-AB00-45DA-B2DB-92D2B7394FD0}">
      <dgm:prSet phldrT="[Text]"/>
      <dgm:spPr>
        <a:solidFill>
          <a:srgbClr val="00B050"/>
        </a:solidFill>
        <a:scene3d>
          <a:camera prst="orthographicFront"/>
          <a:lightRig rig="threePt" dir="t"/>
        </a:scene3d>
        <a:sp3d>
          <a:bevelT w="165100" prst="coolSlant"/>
        </a:sp3d>
      </dgm:spPr>
      <dgm:t>
        <a:bodyPr/>
        <a:lstStyle/>
        <a:p>
          <a:r>
            <a:rPr lang="en-US" dirty="0" err="1"/>
            <a:t>Propiciar</a:t>
          </a:r>
          <a:r>
            <a:rPr lang="en-US" dirty="0"/>
            <a:t> la </a:t>
          </a:r>
          <a:r>
            <a:rPr lang="en-US" dirty="0" err="1"/>
            <a:t>regularización</a:t>
          </a:r>
          <a:r>
            <a:rPr lang="en-US" dirty="0"/>
            <a:t> y </a:t>
          </a:r>
          <a:r>
            <a:rPr lang="en-US" dirty="0" err="1"/>
            <a:t>aplicar</a:t>
          </a:r>
          <a:r>
            <a:rPr lang="en-US" dirty="0"/>
            <a:t> las </a:t>
          </a:r>
          <a:r>
            <a:rPr lang="en-US" dirty="0" err="1"/>
            <a:t>sanciones</a:t>
          </a:r>
          <a:r>
            <a:rPr lang="en-US" dirty="0"/>
            <a:t> que </a:t>
          </a:r>
          <a:r>
            <a:rPr lang="en-US" dirty="0" err="1"/>
            <a:t>correspondan</a:t>
          </a:r>
          <a:endParaRPr lang="en-US" dirty="0"/>
        </a:p>
      </dgm:t>
    </dgm:pt>
    <dgm:pt modelId="{BD632724-39F9-4909-8183-FE8D22228E57}" type="parTrans" cxnId="{23114A9C-620C-4AC2-AF04-8ED6F870D55A}">
      <dgm:prSet/>
      <dgm:spPr/>
      <dgm:t>
        <a:bodyPr/>
        <a:lstStyle/>
        <a:p>
          <a:endParaRPr lang="en-US"/>
        </a:p>
      </dgm:t>
    </dgm:pt>
    <dgm:pt modelId="{B3C1D571-6AA5-469F-989C-78CA3C5AAB10}" type="sibTrans" cxnId="{23114A9C-620C-4AC2-AF04-8ED6F870D55A}">
      <dgm:prSet/>
      <dgm:spPr/>
      <dgm:t>
        <a:bodyPr/>
        <a:lstStyle/>
        <a:p>
          <a:endParaRPr lang="en-US"/>
        </a:p>
      </dgm:t>
    </dgm:pt>
    <dgm:pt modelId="{74451EC0-8B18-4E45-A6CD-46C612C3F117}" type="pres">
      <dgm:prSet presAssocID="{45ED5514-6FEC-40BE-A8B6-095A66010689}" presName="Name0" presStyleCnt="0">
        <dgm:presLayoutVars>
          <dgm:dir/>
          <dgm:resizeHandles val="exact"/>
        </dgm:presLayoutVars>
      </dgm:prSet>
      <dgm:spPr/>
    </dgm:pt>
    <dgm:pt modelId="{2697C452-1E59-4A33-9D99-070FD4821212}" type="pres">
      <dgm:prSet presAssocID="{8C35DE3E-DC03-46F0-9044-11799063F93A}" presName="node" presStyleLbl="node1" presStyleIdx="0" presStyleCnt="3" custLinFactX="-18138" custLinFactNeighborX="-100000" custLinFactNeighborY="7812">
        <dgm:presLayoutVars>
          <dgm:bulletEnabled val="1"/>
        </dgm:presLayoutVars>
      </dgm:prSet>
      <dgm:spPr/>
    </dgm:pt>
    <dgm:pt modelId="{2A424259-B039-4F04-90C7-D19F30E7A189}" type="pres">
      <dgm:prSet presAssocID="{5C2A5FDB-61B4-472F-B95D-D1BF4816AD04}" presName="sibTrans" presStyleCnt="0"/>
      <dgm:spPr/>
    </dgm:pt>
    <dgm:pt modelId="{F50BD3B3-2A09-4990-B80E-880A154059C8}" type="pres">
      <dgm:prSet presAssocID="{455A8267-21A2-45E5-BFC9-EC196EB6473D}" presName="node" presStyleLbl="node1" presStyleIdx="1" presStyleCnt="3">
        <dgm:presLayoutVars>
          <dgm:bulletEnabled val="1"/>
        </dgm:presLayoutVars>
      </dgm:prSet>
      <dgm:spPr/>
    </dgm:pt>
    <dgm:pt modelId="{66D5B2DB-8036-4FD9-8BD8-3885A42E9207}" type="pres">
      <dgm:prSet presAssocID="{004933EA-7148-42D1-A8FA-38B65D897A40}" presName="sibTrans" presStyleCnt="0"/>
      <dgm:spPr/>
    </dgm:pt>
    <dgm:pt modelId="{C374BA25-5542-4215-8EFA-2E4DA8683CDF}" type="pres">
      <dgm:prSet presAssocID="{A3A13C3F-AB00-45DA-B2DB-92D2B7394FD0}" presName="node" presStyleLbl="node1" presStyleIdx="2" presStyleCnt="3">
        <dgm:presLayoutVars>
          <dgm:bulletEnabled val="1"/>
        </dgm:presLayoutVars>
      </dgm:prSet>
      <dgm:spPr/>
    </dgm:pt>
  </dgm:ptLst>
  <dgm:cxnLst>
    <dgm:cxn modelId="{A0B48B07-B77F-402A-AEDE-BB33B137FD0D}" srcId="{45ED5514-6FEC-40BE-A8B6-095A66010689}" destId="{455A8267-21A2-45E5-BFC9-EC196EB6473D}" srcOrd="1" destOrd="0" parTransId="{78C4D9CE-0F21-461B-A36F-24B6E03FDC2F}" sibTransId="{004933EA-7148-42D1-A8FA-38B65D897A40}"/>
    <dgm:cxn modelId="{4F4C7F12-E12B-43A9-B8F3-C7F7CAD3F3FC}" type="presOf" srcId="{45ED5514-6FEC-40BE-A8B6-095A66010689}" destId="{74451EC0-8B18-4E45-A6CD-46C612C3F117}" srcOrd="0" destOrd="0" presId="urn:microsoft.com/office/officeart/2005/8/layout/hList6"/>
    <dgm:cxn modelId="{8046AA1B-4261-4615-86AA-150CF672A7A5}" type="presOf" srcId="{A3A13C3F-AB00-45DA-B2DB-92D2B7394FD0}" destId="{C374BA25-5542-4215-8EFA-2E4DA8683CDF}" srcOrd="0" destOrd="0" presId="urn:microsoft.com/office/officeart/2005/8/layout/hList6"/>
    <dgm:cxn modelId="{6BBBFC2D-F408-4144-96BB-093E0F69ECAE}" srcId="{45ED5514-6FEC-40BE-A8B6-095A66010689}" destId="{8C35DE3E-DC03-46F0-9044-11799063F93A}" srcOrd="0" destOrd="0" parTransId="{96C72896-80F2-4BEB-A8F6-DC3FFC767DCB}" sibTransId="{5C2A5FDB-61B4-472F-B95D-D1BF4816AD04}"/>
    <dgm:cxn modelId="{23114A9C-620C-4AC2-AF04-8ED6F870D55A}" srcId="{45ED5514-6FEC-40BE-A8B6-095A66010689}" destId="{A3A13C3F-AB00-45DA-B2DB-92D2B7394FD0}" srcOrd="2" destOrd="0" parTransId="{BD632724-39F9-4909-8183-FE8D22228E57}" sibTransId="{B3C1D571-6AA5-469F-989C-78CA3C5AAB10}"/>
    <dgm:cxn modelId="{272E44F5-EC94-4CE1-ACCD-F69346F36FF6}" type="presOf" srcId="{8C35DE3E-DC03-46F0-9044-11799063F93A}" destId="{2697C452-1E59-4A33-9D99-070FD4821212}" srcOrd="0" destOrd="0" presId="urn:microsoft.com/office/officeart/2005/8/layout/hList6"/>
    <dgm:cxn modelId="{06D068F6-93BC-413D-B5A6-6824167F5B2E}" type="presOf" srcId="{455A8267-21A2-45E5-BFC9-EC196EB6473D}" destId="{F50BD3B3-2A09-4990-B80E-880A154059C8}" srcOrd="0" destOrd="0" presId="urn:microsoft.com/office/officeart/2005/8/layout/hList6"/>
    <dgm:cxn modelId="{954D6922-1C89-467C-B458-A9E359C31040}" type="presParOf" srcId="{74451EC0-8B18-4E45-A6CD-46C612C3F117}" destId="{2697C452-1E59-4A33-9D99-070FD4821212}" srcOrd="0" destOrd="0" presId="urn:microsoft.com/office/officeart/2005/8/layout/hList6"/>
    <dgm:cxn modelId="{6367C27B-8FB1-4356-B9F3-AF35DE1B1BB3}" type="presParOf" srcId="{74451EC0-8B18-4E45-A6CD-46C612C3F117}" destId="{2A424259-B039-4F04-90C7-D19F30E7A189}" srcOrd="1" destOrd="0" presId="urn:microsoft.com/office/officeart/2005/8/layout/hList6"/>
    <dgm:cxn modelId="{69B2308E-745B-45DF-BDF6-1D4C955B312A}" type="presParOf" srcId="{74451EC0-8B18-4E45-A6CD-46C612C3F117}" destId="{F50BD3B3-2A09-4990-B80E-880A154059C8}" srcOrd="2" destOrd="0" presId="urn:microsoft.com/office/officeart/2005/8/layout/hList6"/>
    <dgm:cxn modelId="{DCC20561-5D1B-4644-8197-A9E0613A4DE0}" type="presParOf" srcId="{74451EC0-8B18-4E45-A6CD-46C612C3F117}" destId="{66D5B2DB-8036-4FD9-8BD8-3885A42E9207}" srcOrd="3" destOrd="0" presId="urn:microsoft.com/office/officeart/2005/8/layout/hList6"/>
    <dgm:cxn modelId="{627C81C8-DAC9-4C21-966F-7635E16E90B2}" type="presParOf" srcId="{74451EC0-8B18-4E45-A6CD-46C612C3F117}" destId="{C374BA25-5542-4215-8EFA-2E4DA8683CDF}"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7C452-1E59-4A33-9D99-070FD4821212}">
      <dsp:nvSpPr>
        <dsp:cNvPr id="0" name=""/>
        <dsp:cNvSpPr/>
      </dsp:nvSpPr>
      <dsp:spPr>
        <a:xfrm rot="16200000">
          <a:off x="-775378" y="775378"/>
          <a:ext cx="4064000" cy="2513242"/>
        </a:xfrm>
        <a:prstGeom prst="flowChartManualOperation">
          <a:avLst/>
        </a:prstGeom>
        <a:solidFill>
          <a:schemeClr val="accent2">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84150" tIns="0" rIns="185927" bIns="0" numCol="1" spcCol="1270" anchor="ctr" anchorCtr="0">
          <a:noAutofit/>
        </a:bodyPr>
        <a:lstStyle/>
        <a:p>
          <a:pPr marL="0" lvl="0" indent="0" algn="ctr" defTabSz="1289050">
            <a:lnSpc>
              <a:spcPct val="90000"/>
            </a:lnSpc>
            <a:spcBef>
              <a:spcPct val="0"/>
            </a:spcBef>
            <a:spcAft>
              <a:spcPct val="35000"/>
            </a:spcAft>
            <a:buNone/>
          </a:pPr>
          <a:r>
            <a:rPr lang="en-US" sz="2900" kern="1200" dirty="0" err="1"/>
            <a:t>Comprobar</a:t>
          </a:r>
          <a:r>
            <a:rPr lang="en-US" sz="2900" kern="1200" dirty="0"/>
            <a:t> </a:t>
          </a:r>
          <a:r>
            <a:rPr lang="en-US" sz="2900" kern="1200" dirty="0" err="1"/>
            <a:t>situación</a:t>
          </a:r>
          <a:r>
            <a:rPr lang="en-US" sz="2900" kern="1200" dirty="0"/>
            <a:t> </a:t>
          </a:r>
          <a:r>
            <a:rPr lang="en-US" sz="2900" kern="1200" dirty="0" err="1"/>
            <a:t>tributaria</a:t>
          </a:r>
          <a:r>
            <a:rPr lang="en-US" sz="2900" kern="1200" dirty="0"/>
            <a:t> de </a:t>
          </a:r>
          <a:r>
            <a:rPr lang="en-US" sz="2900" kern="1200" dirty="0" err="1"/>
            <a:t>los</a:t>
          </a:r>
          <a:r>
            <a:rPr lang="en-US" sz="2900" kern="1200" dirty="0"/>
            <a:t> O.T</a:t>
          </a:r>
        </a:p>
      </dsp:txBody>
      <dsp:txXfrm rot="5400000">
        <a:off x="1" y="812799"/>
        <a:ext cx="2513242" cy="2438400"/>
      </dsp:txXfrm>
    </dsp:sp>
    <dsp:sp modelId="{F50BD3B3-2A09-4990-B80E-880A154059C8}">
      <dsp:nvSpPr>
        <dsp:cNvPr id="0" name=""/>
        <dsp:cNvSpPr/>
      </dsp:nvSpPr>
      <dsp:spPr>
        <a:xfrm rot="16200000">
          <a:off x="1927323" y="775378"/>
          <a:ext cx="4064000" cy="2513242"/>
        </a:xfrm>
        <a:prstGeom prst="flowChartManualOperation">
          <a:avLst/>
        </a:prstGeom>
        <a:solidFill>
          <a:schemeClr val="accent1">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84150" tIns="0" rIns="185927" bIns="0" numCol="1" spcCol="1270" anchor="ctr" anchorCtr="0">
          <a:noAutofit/>
        </a:bodyPr>
        <a:lstStyle/>
        <a:p>
          <a:pPr marL="0" lvl="0" indent="0" algn="ctr" defTabSz="1289050">
            <a:lnSpc>
              <a:spcPct val="90000"/>
            </a:lnSpc>
            <a:spcBef>
              <a:spcPct val="0"/>
            </a:spcBef>
            <a:spcAft>
              <a:spcPct val="35000"/>
            </a:spcAft>
            <a:buNone/>
          </a:pPr>
          <a:r>
            <a:rPr lang="en-US" sz="2900" kern="1200" dirty="0" err="1"/>
            <a:t>Verificar</a:t>
          </a:r>
          <a:r>
            <a:rPr lang="en-US" sz="2900" kern="1200" dirty="0"/>
            <a:t> el </a:t>
          </a:r>
          <a:r>
            <a:rPr lang="en-US" sz="2900" kern="1200" dirty="0" err="1"/>
            <a:t>cumplimiento</a:t>
          </a:r>
          <a:r>
            <a:rPr lang="en-US" sz="2900" kern="1200" dirty="0"/>
            <a:t> </a:t>
          </a:r>
          <a:r>
            <a:rPr lang="en-US" sz="2900" kern="1200" dirty="0" err="1"/>
            <a:t>exacto</a:t>
          </a:r>
          <a:r>
            <a:rPr lang="en-US" sz="2900" kern="1200" dirty="0"/>
            <a:t> de </a:t>
          </a:r>
          <a:r>
            <a:rPr lang="en-US" sz="2900" kern="1200" dirty="0" err="1"/>
            <a:t>sus</a:t>
          </a:r>
          <a:r>
            <a:rPr lang="en-US" sz="2900" kern="1200" dirty="0"/>
            <a:t> </a:t>
          </a:r>
          <a:r>
            <a:rPr lang="en-US" sz="2900" kern="1200" dirty="0" err="1"/>
            <a:t>obligaciones</a:t>
          </a:r>
          <a:r>
            <a:rPr lang="en-US" sz="2900" kern="1200" dirty="0"/>
            <a:t> y </a:t>
          </a:r>
          <a:r>
            <a:rPr lang="en-US" sz="2900" kern="1200" dirty="0" err="1"/>
            <a:t>deberes</a:t>
          </a:r>
          <a:r>
            <a:rPr lang="en-US" sz="2900" kern="1200" dirty="0"/>
            <a:t> </a:t>
          </a:r>
          <a:r>
            <a:rPr lang="en-US" sz="2900" kern="1200" dirty="0" err="1"/>
            <a:t>materiales</a:t>
          </a:r>
          <a:endParaRPr lang="en-US" sz="2900" kern="1200" dirty="0"/>
        </a:p>
      </dsp:txBody>
      <dsp:txXfrm rot="5400000">
        <a:off x="2702702" y="812799"/>
        <a:ext cx="2513242" cy="2438400"/>
      </dsp:txXfrm>
    </dsp:sp>
    <dsp:sp modelId="{C374BA25-5542-4215-8EFA-2E4DA8683CDF}">
      <dsp:nvSpPr>
        <dsp:cNvPr id="0" name=""/>
        <dsp:cNvSpPr/>
      </dsp:nvSpPr>
      <dsp:spPr>
        <a:xfrm rot="16200000">
          <a:off x="4629059" y="775378"/>
          <a:ext cx="4064000" cy="2513242"/>
        </a:xfrm>
        <a:prstGeom prst="flowChartManualOperation">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84150" tIns="0" rIns="185927" bIns="0" numCol="1" spcCol="1270" anchor="ctr" anchorCtr="0">
          <a:noAutofit/>
        </a:bodyPr>
        <a:lstStyle/>
        <a:p>
          <a:pPr marL="0" lvl="0" indent="0" algn="ctr" defTabSz="1289050">
            <a:lnSpc>
              <a:spcPct val="90000"/>
            </a:lnSpc>
            <a:spcBef>
              <a:spcPct val="0"/>
            </a:spcBef>
            <a:spcAft>
              <a:spcPct val="35000"/>
            </a:spcAft>
            <a:buNone/>
          </a:pPr>
          <a:r>
            <a:rPr lang="en-US" sz="2900" kern="1200" dirty="0" err="1"/>
            <a:t>Propiciar</a:t>
          </a:r>
          <a:r>
            <a:rPr lang="en-US" sz="2900" kern="1200" dirty="0"/>
            <a:t> la </a:t>
          </a:r>
          <a:r>
            <a:rPr lang="en-US" sz="2900" kern="1200" dirty="0" err="1"/>
            <a:t>regularización</a:t>
          </a:r>
          <a:r>
            <a:rPr lang="en-US" sz="2900" kern="1200" dirty="0"/>
            <a:t> y </a:t>
          </a:r>
          <a:r>
            <a:rPr lang="en-US" sz="2900" kern="1200" dirty="0" err="1"/>
            <a:t>aplicar</a:t>
          </a:r>
          <a:r>
            <a:rPr lang="en-US" sz="2900" kern="1200" dirty="0"/>
            <a:t> las </a:t>
          </a:r>
          <a:r>
            <a:rPr lang="en-US" sz="2900" kern="1200" dirty="0" err="1"/>
            <a:t>sanciones</a:t>
          </a:r>
          <a:r>
            <a:rPr lang="en-US" sz="2900" kern="1200" dirty="0"/>
            <a:t> que </a:t>
          </a:r>
          <a:r>
            <a:rPr lang="en-US" sz="2900" kern="1200" dirty="0" err="1"/>
            <a:t>correspondan</a:t>
          </a:r>
          <a:endParaRPr lang="en-US" sz="2900" kern="1200" dirty="0"/>
        </a:p>
      </dsp:txBody>
      <dsp:txXfrm rot="5400000">
        <a:off x="5404438" y="812799"/>
        <a:ext cx="2513242" cy="243840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5E1F7B-3206-4289-A8C6-BA3A17B2605B}" type="datetimeFigureOut">
              <a:rPr lang="en-US" smtClean="0"/>
              <a:t>12/23/2024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374E47-8CDF-47B5-A73C-BF219C4EEB71}" type="slidenum">
              <a:rPr lang="en-US" smtClean="0"/>
              <a:t>‹Nº›</a:t>
            </a:fld>
            <a:endParaRPr lang="en-US"/>
          </a:p>
        </p:txBody>
      </p:sp>
    </p:spTree>
    <p:extLst>
      <p:ext uri="{BB962C8B-B14F-4D97-AF65-F5344CB8AC3E}">
        <p14:creationId xmlns:p14="http://schemas.microsoft.com/office/powerpoint/2010/main" val="3143471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C95ACBB1-C0E9-4147-A805-3E18E48BADFE}" type="datetimeFigureOut">
              <a:rPr lang="es-ES" smtClean="0"/>
              <a:pPr/>
              <a:t>23/12/2024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333DCBA-B5A6-405F-894D-A80B65604C99}"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95ACBB1-C0E9-4147-A805-3E18E48BADFE}" type="datetimeFigureOut">
              <a:rPr lang="es-ES" smtClean="0"/>
              <a:pPr/>
              <a:t>23/12/2024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333DCBA-B5A6-405F-894D-A80B65604C99}"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95ACBB1-C0E9-4147-A805-3E18E48BADFE}" type="datetimeFigureOut">
              <a:rPr lang="es-ES" smtClean="0"/>
              <a:pPr/>
              <a:t>23/12/2024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333DCBA-B5A6-405F-894D-A80B65604C99}"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Titular - Ver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F435-1E90-124A-B476-04F9D01663DF}"/>
              </a:ext>
            </a:extLst>
          </p:cNvPr>
          <p:cNvSpPr>
            <a:spLocks noGrp="1"/>
          </p:cNvSpPr>
          <p:nvPr>
            <p:ph type="title"/>
          </p:nvPr>
        </p:nvSpPr>
        <p:spPr>
          <a:xfrm>
            <a:off x="623888" y="1637413"/>
            <a:ext cx="7886700" cy="1457768"/>
          </a:xfrm>
        </p:spPr>
        <p:txBody>
          <a:bodyPr anchor="b"/>
          <a:lstStyle>
            <a:lvl1pPr>
              <a:defRPr sz="4500">
                <a:solidFill>
                  <a:srgbClr val="6BAE45"/>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BB89C8-C1A4-B041-BE52-3D48DC18E168}"/>
              </a:ext>
            </a:extLst>
          </p:cNvPr>
          <p:cNvSpPr>
            <a:spLocks noGrp="1"/>
          </p:cNvSpPr>
          <p:nvPr>
            <p:ph type="body" idx="1"/>
          </p:nvPr>
        </p:nvSpPr>
        <p:spPr>
          <a:xfrm>
            <a:off x="623888" y="3122170"/>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9" name="Freeform 8">
            <a:extLst>
              <a:ext uri="{FF2B5EF4-FFF2-40B4-BE49-F238E27FC236}">
                <a16:creationId xmlns:a16="http://schemas.microsoft.com/office/drawing/2014/main" id="{1CBE74B8-7FEA-B947-95E1-179FCD7C7B6C}"/>
              </a:ext>
            </a:extLst>
          </p:cNvPr>
          <p:cNvSpPr/>
          <p:nvPr userDrawn="1"/>
        </p:nvSpPr>
        <p:spPr>
          <a:xfrm>
            <a:off x="-20065" y="4051497"/>
            <a:ext cx="9185292" cy="2829868"/>
          </a:xfrm>
          <a:custGeom>
            <a:avLst/>
            <a:gdLst>
              <a:gd name="connsiteX0" fmla="*/ 0 w 12196689"/>
              <a:gd name="connsiteY0" fmla="*/ 1294228 h 1294228"/>
              <a:gd name="connsiteX1" fmla="*/ 4656406 w 12196689"/>
              <a:gd name="connsiteY1" fmla="*/ 844062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4" fmla="*/ 0 w 12196689"/>
              <a:gd name="connsiteY4" fmla="*/ 1294228 h 1312036"/>
              <a:gd name="connsiteX0" fmla="*/ 0 w 12196689"/>
              <a:gd name="connsiteY0" fmla="*/ 1294228 h 1559433"/>
              <a:gd name="connsiteX1" fmla="*/ 3601329 w 12196689"/>
              <a:gd name="connsiteY1" fmla="*/ 787791 h 1559433"/>
              <a:gd name="connsiteX2" fmla="*/ 8412480 w 12196689"/>
              <a:gd name="connsiteY2" fmla="*/ 1294227 h 1559433"/>
              <a:gd name="connsiteX3" fmla="*/ 12196689 w 12196689"/>
              <a:gd name="connsiteY3" fmla="*/ 0 h 1559433"/>
              <a:gd name="connsiteX4" fmla="*/ 0 w 12196689"/>
              <a:gd name="connsiteY4" fmla="*/ 1294228 h 1559433"/>
              <a:gd name="connsiteX0" fmla="*/ 0 w 12196689"/>
              <a:gd name="connsiteY0" fmla="*/ 1294228 h 1960531"/>
              <a:gd name="connsiteX1" fmla="*/ 3601329 w 12196689"/>
              <a:gd name="connsiteY1" fmla="*/ 787791 h 1960531"/>
              <a:gd name="connsiteX2" fmla="*/ 8412480 w 12196689"/>
              <a:gd name="connsiteY2" fmla="*/ 1294227 h 1960531"/>
              <a:gd name="connsiteX3" fmla="*/ 12196689 w 12196689"/>
              <a:gd name="connsiteY3" fmla="*/ 0 h 1960531"/>
              <a:gd name="connsiteX4" fmla="*/ 0 w 12196689"/>
              <a:gd name="connsiteY4" fmla="*/ 1294228 h 1960531"/>
              <a:gd name="connsiteX0" fmla="*/ 397070 w 12844687"/>
              <a:gd name="connsiteY0" fmla="*/ 1296595 h 1734128"/>
              <a:gd name="connsiteX1" fmla="*/ 3998399 w 12844687"/>
              <a:gd name="connsiteY1" fmla="*/ 790158 h 1734128"/>
              <a:gd name="connsiteX2" fmla="*/ 8809550 w 12844687"/>
              <a:gd name="connsiteY2" fmla="*/ 1296594 h 1734128"/>
              <a:gd name="connsiteX3" fmla="*/ 12593759 w 12844687"/>
              <a:gd name="connsiteY3" fmla="*/ 2367 h 1734128"/>
              <a:gd name="connsiteX4" fmla="*/ 1466214 w 12844687"/>
              <a:gd name="connsiteY4" fmla="*/ 1676423 h 1734128"/>
              <a:gd name="connsiteX5" fmla="*/ 397070 w 12844687"/>
              <a:gd name="connsiteY5" fmla="*/ 1296595 h 1734128"/>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205161 w 12652778"/>
              <a:gd name="connsiteY0" fmla="*/ 1296595 h 2815906"/>
              <a:gd name="connsiteX1" fmla="*/ 3806490 w 12652778"/>
              <a:gd name="connsiteY1" fmla="*/ 790158 h 2815906"/>
              <a:gd name="connsiteX2" fmla="*/ 8617641 w 12652778"/>
              <a:gd name="connsiteY2" fmla="*/ 1296594 h 2815906"/>
              <a:gd name="connsiteX3" fmla="*/ 12401850 w 12652778"/>
              <a:gd name="connsiteY3" fmla="*/ 2367 h 2815906"/>
              <a:gd name="connsiteX4" fmla="*/ 148890 w 12652778"/>
              <a:gd name="connsiteY4" fmla="*/ 2815906 h 2815906"/>
              <a:gd name="connsiteX5" fmla="*/ 205161 w 12652778"/>
              <a:gd name="connsiteY5" fmla="*/ 1296595 h 2815906"/>
              <a:gd name="connsiteX0" fmla="*/ 205161 w 12422576"/>
              <a:gd name="connsiteY0" fmla="*/ 1325693 h 2845004"/>
              <a:gd name="connsiteX1" fmla="*/ 3806490 w 12422576"/>
              <a:gd name="connsiteY1" fmla="*/ 819256 h 2845004"/>
              <a:gd name="connsiteX2" fmla="*/ 8617641 w 12422576"/>
              <a:gd name="connsiteY2" fmla="*/ 1325692 h 2845004"/>
              <a:gd name="connsiteX3" fmla="*/ 12401850 w 12422576"/>
              <a:gd name="connsiteY3" fmla="*/ 31465 h 2845004"/>
              <a:gd name="connsiteX4" fmla="*/ 9644582 w 12422576"/>
              <a:gd name="connsiteY4" fmla="*/ 608241 h 2845004"/>
              <a:gd name="connsiteX5" fmla="*/ 148890 w 12422576"/>
              <a:gd name="connsiteY5" fmla="*/ 2845004 h 2845004"/>
              <a:gd name="connsiteX6" fmla="*/ 205161 w 12422576"/>
              <a:gd name="connsiteY6" fmla="*/ 1325693 h 2845004"/>
              <a:gd name="connsiteX0" fmla="*/ 205161 w 13268544"/>
              <a:gd name="connsiteY0" fmla="*/ 1298414 h 3013168"/>
              <a:gd name="connsiteX1" fmla="*/ 3806490 w 13268544"/>
              <a:gd name="connsiteY1" fmla="*/ 791977 h 3013168"/>
              <a:gd name="connsiteX2" fmla="*/ 8617641 w 13268544"/>
              <a:gd name="connsiteY2" fmla="*/ 1298413 h 3013168"/>
              <a:gd name="connsiteX3" fmla="*/ 12401850 w 13268544"/>
              <a:gd name="connsiteY3" fmla="*/ 4186 h 3013168"/>
              <a:gd name="connsiteX4" fmla="*/ 12289308 w 13268544"/>
              <a:gd name="connsiteY4" fmla="*/ 2831793 h 3013168"/>
              <a:gd name="connsiteX5" fmla="*/ 148890 w 13268544"/>
              <a:gd name="connsiteY5" fmla="*/ 2817725 h 3013168"/>
              <a:gd name="connsiteX6" fmla="*/ 205161 w 13268544"/>
              <a:gd name="connsiteY6" fmla="*/ 1298414 h 3013168"/>
              <a:gd name="connsiteX0" fmla="*/ 205161 w 13268544"/>
              <a:gd name="connsiteY0" fmla="*/ 1298414 h 2833416"/>
              <a:gd name="connsiteX1" fmla="*/ 3806490 w 13268544"/>
              <a:gd name="connsiteY1" fmla="*/ 791977 h 2833416"/>
              <a:gd name="connsiteX2" fmla="*/ 8617641 w 13268544"/>
              <a:gd name="connsiteY2" fmla="*/ 1298413 h 2833416"/>
              <a:gd name="connsiteX3" fmla="*/ 12401850 w 13268544"/>
              <a:gd name="connsiteY3" fmla="*/ 4186 h 2833416"/>
              <a:gd name="connsiteX4" fmla="*/ 12289308 w 13268544"/>
              <a:gd name="connsiteY4" fmla="*/ 2831793 h 2833416"/>
              <a:gd name="connsiteX5" fmla="*/ 148890 w 13268544"/>
              <a:gd name="connsiteY5" fmla="*/ 2817725 h 2833416"/>
              <a:gd name="connsiteX6" fmla="*/ 205161 w 13268544"/>
              <a:gd name="connsiteY6" fmla="*/ 1298414 h 2833416"/>
              <a:gd name="connsiteX0" fmla="*/ 205161 w 12455332"/>
              <a:gd name="connsiteY0" fmla="*/ 1299228 h 2834230"/>
              <a:gd name="connsiteX1" fmla="*/ 3806490 w 12455332"/>
              <a:gd name="connsiteY1" fmla="*/ 792791 h 2834230"/>
              <a:gd name="connsiteX2" fmla="*/ 8617641 w 12455332"/>
              <a:gd name="connsiteY2" fmla="*/ 1299227 h 2834230"/>
              <a:gd name="connsiteX3" fmla="*/ 12401850 w 12455332"/>
              <a:gd name="connsiteY3" fmla="*/ 5000 h 2834230"/>
              <a:gd name="connsiteX4" fmla="*/ 12289308 w 12455332"/>
              <a:gd name="connsiteY4" fmla="*/ 2832607 h 2834230"/>
              <a:gd name="connsiteX5" fmla="*/ 148890 w 12455332"/>
              <a:gd name="connsiteY5" fmla="*/ 2818539 h 2834230"/>
              <a:gd name="connsiteX6" fmla="*/ 205161 w 12455332"/>
              <a:gd name="connsiteY6" fmla="*/ 1299228 h 2834230"/>
              <a:gd name="connsiteX0" fmla="*/ 205161 w 12478986"/>
              <a:gd name="connsiteY0" fmla="*/ 1299133 h 2876000"/>
              <a:gd name="connsiteX1" fmla="*/ 3806490 w 12478986"/>
              <a:gd name="connsiteY1" fmla="*/ 792696 h 2876000"/>
              <a:gd name="connsiteX2" fmla="*/ 8617641 w 12478986"/>
              <a:gd name="connsiteY2" fmla="*/ 1299132 h 2876000"/>
              <a:gd name="connsiteX3" fmla="*/ 12401850 w 12478986"/>
              <a:gd name="connsiteY3" fmla="*/ 4905 h 2876000"/>
              <a:gd name="connsiteX4" fmla="*/ 12415918 w 12478986"/>
              <a:gd name="connsiteY4" fmla="*/ 2874715 h 2876000"/>
              <a:gd name="connsiteX5" fmla="*/ 148890 w 12478986"/>
              <a:gd name="connsiteY5" fmla="*/ 2818444 h 2876000"/>
              <a:gd name="connsiteX6" fmla="*/ 205161 w 12478986"/>
              <a:gd name="connsiteY6" fmla="*/ 1299133 h 2876000"/>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44053"/>
              <a:gd name="connsiteY0" fmla="*/ 1294228 h 2843166"/>
              <a:gd name="connsiteX1" fmla="*/ 3806490 w 12444053"/>
              <a:gd name="connsiteY1" fmla="*/ 787791 h 2843166"/>
              <a:gd name="connsiteX2" fmla="*/ 8617641 w 12444053"/>
              <a:gd name="connsiteY2" fmla="*/ 1294227 h 2843166"/>
              <a:gd name="connsiteX3" fmla="*/ 12401850 w 12444053"/>
              <a:gd name="connsiteY3" fmla="*/ 0 h 2843166"/>
              <a:gd name="connsiteX4" fmla="*/ 12444053 w 12444053"/>
              <a:gd name="connsiteY4" fmla="*/ 2841674 h 2843166"/>
              <a:gd name="connsiteX5" fmla="*/ 148890 w 12444053"/>
              <a:gd name="connsiteY5" fmla="*/ 2813539 h 2843166"/>
              <a:gd name="connsiteX6" fmla="*/ 205161 w 12444053"/>
              <a:gd name="connsiteY6" fmla="*/ 1294228 h 2843166"/>
              <a:gd name="connsiteX0" fmla="*/ 205161 w 12411396"/>
              <a:gd name="connsiteY0" fmla="*/ 1294228 h 2826992"/>
              <a:gd name="connsiteX1" fmla="*/ 3806490 w 12411396"/>
              <a:gd name="connsiteY1" fmla="*/ 787791 h 2826992"/>
              <a:gd name="connsiteX2" fmla="*/ 8617641 w 12411396"/>
              <a:gd name="connsiteY2" fmla="*/ 1294227 h 2826992"/>
              <a:gd name="connsiteX3" fmla="*/ 12401850 w 12411396"/>
              <a:gd name="connsiteY3" fmla="*/ 0 h 2826992"/>
              <a:gd name="connsiteX4" fmla="*/ 12411396 w 12411396"/>
              <a:gd name="connsiteY4" fmla="*/ 2825346 h 2826992"/>
              <a:gd name="connsiteX5" fmla="*/ 148890 w 12411396"/>
              <a:gd name="connsiteY5" fmla="*/ 2813539 h 2826992"/>
              <a:gd name="connsiteX6" fmla="*/ 205161 w 12411396"/>
              <a:gd name="connsiteY6" fmla="*/ 1294228 h 2826992"/>
              <a:gd name="connsiteX0" fmla="*/ 205161 w 12411396"/>
              <a:gd name="connsiteY0" fmla="*/ 1294228 h 2825346"/>
              <a:gd name="connsiteX1" fmla="*/ 3806490 w 12411396"/>
              <a:gd name="connsiteY1" fmla="*/ 787791 h 2825346"/>
              <a:gd name="connsiteX2" fmla="*/ 8617641 w 12411396"/>
              <a:gd name="connsiteY2" fmla="*/ 1294227 h 2825346"/>
              <a:gd name="connsiteX3" fmla="*/ 12401850 w 12411396"/>
              <a:gd name="connsiteY3" fmla="*/ 0 h 2825346"/>
              <a:gd name="connsiteX4" fmla="*/ 12411396 w 12411396"/>
              <a:gd name="connsiteY4" fmla="*/ 2825346 h 2825346"/>
              <a:gd name="connsiteX5" fmla="*/ 148890 w 12411396"/>
              <a:gd name="connsiteY5" fmla="*/ 2813539 h 2825346"/>
              <a:gd name="connsiteX6" fmla="*/ 205161 w 12411396"/>
              <a:gd name="connsiteY6" fmla="*/ 1294228 h 2825346"/>
              <a:gd name="connsiteX0" fmla="*/ 56798 w 12263033"/>
              <a:gd name="connsiteY0" fmla="*/ 1294228 h 2825346"/>
              <a:gd name="connsiteX1" fmla="*/ 3658127 w 12263033"/>
              <a:gd name="connsiteY1" fmla="*/ 787791 h 2825346"/>
              <a:gd name="connsiteX2" fmla="*/ 8469278 w 12263033"/>
              <a:gd name="connsiteY2" fmla="*/ 1294227 h 2825346"/>
              <a:gd name="connsiteX3" fmla="*/ 12253487 w 12263033"/>
              <a:gd name="connsiteY3" fmla="*/ 0 h 2825346"/>
              <a:gd name="connsiteX4" fmla="*/ 12263033 w 12263033"/>
              <a:gd name="connsiteY4" fmla="*/ 2825346 h 2825346"/>
              <a:gd name="connsiteX5" fmla="*/ 527 w 12263033"/>
              <a:gd name="connsiteY5" fmla="*/ 2813539 h 2825346"/>
              <a:gd name="connsiteX6" fmla="*/ 56798 w 12263033"/>
              <a:gd name="connsiteY6" fmla="*/ 1294228 h 2825346"/>
              <a:gd name="connsiteX0" fmla="*/ 16702 w 12263758"/>
              <a:gd name="connsiteY0" fmla="*/ 1310556 h 2825346"/>
              <a:gd name="connsiteX1" fmla="*/ 3658852 w 12263758"/>
              <a:gd name="connsiteY1" fmla="*/ 787791 h 2825346"/>
              <a:gd name="connsiteX2" fmla="*/ 8470003 w 12263758"/>
              <a:gd name="connsiteY2" fmla="*/ 1294227 h 2825346"/>
              <a:gd name="connsiteX3" fmla="*/ 12254212 w 12263758"/>
              <a:gd name="connsiteY3" fmla="*/ 0 h 2825346"/>
              <a:gd name="connsiteX4" fmla="*/ 12263758 w 12263758"/>
              <a:gd name="connsiteY4" fmla="*/ 2825346 h 2825346"/>
              <a:gd name="connsiteX5" fmla="*/ 1252 w 12263758"/>
              <a:gd name="connsiteY5" fmla="*/ 2813539 h 2825346"/>
              <a:gd name="connsiteX6" fmla="*/ 16702 w 12263758"/>
              <a:gd name="connsiteY6" fmla="*/ 1310556 h 2825346"/>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9043 w 12247056"/>
              <a:gd name="connsiteY5" fmla="*/ 2829868 h 2829868"/>
              <a:gd name="connsiteX6" fmla="*/ 0 w 12247056"/>
              <a:gd name="connsiteY6" fmla="*/ 1310556 h 2829868"/>
              <a:gd name="connsiteX0" fmla="*/ 1938 w 12248994"/>
              <a:gd name="connsiteY0" fmla="*/ 1310556 h 2829868"/>
              <a:gd name="connsiteX1" fmla="*/ 3644088 w 12248994"/>
              <a:gd name="connsiteY1" fmla="*/ 787791 h 2829868"/>
              <a:gd name="connsiteX2" fmla="*/ 8455239 w 12248994"/>
              <a:gd name="connsiteY2" fmla="*/ 1294227 h 2829868"/>
              <a:gd name="connsiteX3" fmla="*/ 12239448 w 12248994"/>
              <a:gd name="connsiteY3" fmla="*/ 0 h 2829868"/>
              <a:gd name="connsiteX4" fmla="*/ 12248994 w 12248994"/>
              <a:gd name="connsiteY4" fmla="*/ 2825346 h 2829868"/>
              <a:gd name="connsiteX5" fmla="*/ 2817 w 12248994"/>
              <a:gd name="connsiteY5" fmla="*/ 2829868 h 2829868"/>
              <a:gd name="connsiteX6" fmla="*/ 1938 w 12248994"/>
              <a:gd name="connsiteY6" fmla="*/ 1310556 h 2829868"/>
              <a:gd name="connsiteX0" fmla="*/ 5555 w 12252611"/>
              <a:gd name="connsiteY0" fmla="*/ 1310556 h 2829868"/>
              <a:gd name="connsiteX1" fmla="*/ 3647705 w 12252611"/>
              <a:gd name="connsiteY1" fmla="*/ 787791 h 2829868"/>
              <a:gd name="connsiteX2" fmla="*/ 8458856 w 12252611"/>
              <a:gd name="connsiteY2" fmla="*/ 1294227 h 2829868"/>
              <a:gd name="connsiteX3" fmla="*/ 12243065 w 12252611"/>
              <a:gd name="connsiteY3" fmla="*/ 0 h 2829868"/>
              <a:gd name="connsiteX4" fmla="*/ 12252611 w 12252611"/>
              <a:gd name="connsiteY4" fmla="*/ 2825346 h 2829868"/>
              <a:gd name="connsiteX5" fmla="*/ 6434 w 12252611"/>
              <a:gd name="connsiteY5" fmla="*/ 2829868 h 2829868"/>
              <a:gd name="connsiteX6" fmla="*/ 5555 w 12252611"/>
              <a:gd name="connsiteY6" fmla="*/ 1310556 h 2829868"/>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879 w 12247056"/>
              <a:gd name="connsiteY5" fmla="*/ 2829868 h 2829868"/>
              <a:gd name="connsiteX6" fmla="*/ 0 w 12247056"/>
              <a:gd name="connsiteY6" fmla="*/ 1310556 h 282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7056" h="2829868">
                <a:moveTo>
                  <a:pt x="0" y="1310556"/>
                </a:moveTo>
                <a:cubicBezTo>
                  <a:pt x="1213339" y="985827"/>
                  <a:pt x="2233267" y="790513"/>
                  <a:pt x="3642150" y="787791"/>
                </a:cubicBezTo>
                <a:cubicBezTo>
                  <a:pt x="5051034" y="785070"/>
                  <a:pt x="7020741" y="1425525"/>
                  <a:pt x="8453301" y="1294227"/>
                </a:cubicBezTo>
                <a:cubicBezTo>
                  <a:pt x="9885861" y="1162929"/>
                  <a:pt x="12066353" y="119575"/>
                  <a:pt x="12237510" y="0"/>
                </a:cubicBezTo>
                <a:cubicBezTo>
                  <a:pt x="12239854" y="893299"/>
                  <a:pt x="12235333" y="1934392"/>
                  <a:pt x="12247056" y="2825346"/>
                </a:cubicBezTo>
                <a:lnTo>
                  <a:pt x="879" y="2829868"/>
                </a:lnTo>
                <a:cubicBezTo>
                  <a:pt x="2009" y="1956458"/>
                  <a:pt x="2512" y="1768510"/>
                  <a:pt x="0" y="1310556"/>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pic>
        <p:nvPicPr>
          <p:cNvPr id="16" name="Picture 15">
            <a:extLst>
              <a:ext uri="{FF2B5EF4-FFF2-40B4-BE49-F238E27FC236}">
                <a16:creationId xmlns:a16="http://schemas.microsoft.com/office/drawing/2014/main" id="{4BC3B274-3C61-0048-9A3A-EA52213F0E30}"/>
              </a:ext>
            </a:extLst>
          </p:cNvPr>
          <p:cNvPicPr>
            <a:picLocks noChangeAspect="1"/>
          </p:cNvPicPr>
          <p:nvPr userDrawn="1"/>
        </p:nvPicPr>
        <p:blipFill>
          <a:blip r:embed="rId2"/>
          <a:stretch>
            <a:fillRect/>
          </a:stretch>
        </p:blipFill>
        <p:spPr>
          <a:xfrm>
            <a:off x="622580" y="92499"/>
            <a:ext cx="2408724" cy="1469607"/>
          </a:xfrm>
          <a:prstGeom prst="rect">
            <a:avLst/>
          </a:prstGeom>
        </p:spPr>
      </p:pic>
    </p:spTree>
    <p:extLst>
      <p:ext uri="{BB962C8B-B14F-4D97-AF65-F5344CB8AC3E}">
        <p14:creationId xmlns:p14="http://schemas.microsoft.com/office/powerpoint/2010/main" val="2100236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6BAE4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628650" y="1825625"/>
            <a:ext cx="78867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9494" y="6333512"/>
            <a:ext cx="9153494"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9" name="Freeform 8">
            <a:extLst>
              <a:ext uri="{FF2B5EF4-FFF2-40B4-BE49-F238E27FC236}">
                <a16:creationId xmlns:a16="http://schemas.microsoft.com/office/drawing/2014/main" id="{E9AE7244-A577-EC48-BC7D-472AE0A95B70}"/>
              </a:ext>
            </a:extLst>
          </p:cNvPr>
          <p:cNvSpPr/>
          <p:nvPr userDrawn="1"/>
        </p:nvSpPr>
        <p:spPr>
          <a:xfrm>
            <a:off x="-6972" y="6350924"/>
            <a:ext cx="9153494"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Tree>
    <p:extLst>
      <p:ext uri="{BB962C8B-B14F-4D97-AF65-F5344CB8AC3E}">
        <p14:creationId xmlns:p14="http://schemas.microsoft.com/office/powerpoint/2010/main" val="3933938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ítulo y Contenido - 2 Column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6BAE4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F7CA54-F8AF-3141-B351-4E4A0605AE1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9494" y="6333512"/>
            <a:ext cx="9153494"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9" name="Freeform 8">
            <a:extLst>
              <a:ext uri="{FF2B5EF4-FFF2-40B4-BE49-F238E27FC236}">
                <a16:creationId xmlns:a16="http://schemas.microsoft.com/office/drawing/2014/main" id="{E9AE7244-A577-EC48-BC7D-472AE0A95B70}"/>
              </a:ext>
            </a:extLst>
          </p:cNvPr>
          <p:cNvSpPr/>
          <p:nvPr userDrawn="1"/>
        </p:nvSpPr>
        <p:spPr>
          <a:xfrm>
            <a:off x="-6972" y="6350924"/>
            <a:ext cx="9153494"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Tree>
    <p:extLst>
      <p:ext uri="{BB962C8B-B14F-4D97-AF65-F5344CB8AC3E}">
        <p14:creationId xmlns:p14="http://schemas.microsoft.com/office/powerpoint/2010/main" val="3222615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Título y Contenido - 2 Subtítul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D725-8808-ED48-9697-9E9AF6F006E8}"/>
              </a:ext>
            </a:extLst>
          </p:cNvPr>
          <p:cNvSpPr>
            <a:spLocks noGrp="1"/>
          </p:cNvSpPr>
          <p:nvPr>
            <p:ph type="title"/>
          </p:nvPr>
        </p:nvSpPr>
        <p:spPr>
          <a:xfrm>
            <a:off x="629841" y="365126"/>
            <a:ext cx="7886700" cy="1325563"/>
          </a:xfrm>
        </p:spPr>
        <p:txBody>
          <a:bodyPr/>
          <a:lstStyle>
            <a:lvl1pPr>
              <a:defRPr>
                <a:solidFill>
                  <a:srgbClr val="6BAE45"/>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311FED8-8D38-494B-9D67-00424FB1CC4F}"/>
              </a:ext>
            </a:extLst>
          </p:cNvPr>
          <p:cNvSpPr>
            <a:spLocks noGrp="1"/>
          </p:cNvSpPr>
          <p:nvPr>
            <p:ph type="body" idx="1"/>
          </p:nvPr>
        </p:nvSpPr>
        <p:spPr>
          <a:xfrm>
            <a:off x="629842" y="1681163"/>
            <a:ext cx="3868340" cy="823912"/>
          </a:xfrm>
        </p:spPr>
        <p:txBody>
          <a:bodyPr anchor="b"/>
          <a:lstStyle>
            <a:lvl1pPr marL="0" indent="0">
              <a:buNone/>
              <a:defRPr sz="1800" b="1">
                <a:solidFill>
                  <a:srgbClr val="4279BB"/>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A9FD050-8171-6442-A10E-81E136EF84A9}"/>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3B2A0F-BCB8-F449-A397-0123A6AA24D7}"/>
              </a:ext>
            </a:extLst>
          </p:cNvPr>
          <p:cNvSpPr>
            <a:spLocks noGrp="1"/>
          </p:cNvSpPr>
          <p:nvPr>
            <p:ph type="body" sz="quarter" idx="3"/>
          </p:nvPr>
        </p:nvSpPr>
        <p:spPr>
          <a:xfrm>
            <a:off x="4629150" y="1681163"/>
            <a:ext cx="3887391" cy="823912"/>
          </a:xfrm>
        </p:spPr>
        <p:txBody>
          <a:bodyPr anchor="b"/>
          <a:lstStyle>
            <a:lvl1pPr marL="0" indent="0">
              <a:buNone/>
              <a:defRPr sz="1800" b="1">
                <a:solidFill>
                  <a:srgbClr val="4279BB"/>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0BD9CB4F-77C1-4B4C-9786-F3A91EEA8A21}"/>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a:extLst>
              <a:ext uri="{FF2B5EF4-FFF2-40B4-BE49-F238E27FC236}">
                <a16:creationId xmlns:a16="http://schemas.microsoft.com/office/drawing/2014/main" id="{F229CF89-CFA5-B847-9D67-FD5BF2EA0619}"/>
              </a:ext>
            </a:extLst>
          </p:cNvPr>
          <p:cNvSpPr/>
          <p:nvPr userDrawn="1"/>
        </p:nvSpPr>
        <p:spPr>
          <a:xfrm flipH="1">
            <a:off x="-9494" y="6333512"/>
            <a:ext cx="9153494"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2" name="Freeform 11">
            <a:extLst>
              <a:ext uri="{FF2B5EF4-FFF2-40B4-BE49-F238E27FC236}">
                <a16:creationId xmlns:a16="http://schemas.microsoft.com/office/drawing/2014/main" id="{DAE39FE0-18D8-E344-AE64-9E904E4024A2}"/>
              </a:ext>
            </a:extLst>
          </p:cNvPr>
          <p:cNvSpPr/>
          <p:nvPr userDrawn="1"/>
        </p:nvSpPr>
        <p:spPr>
          <a:xfrm>
            <a:off x="-6972" y="6350924"/>
            <a:ext cx="9153494"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Tree>
    <p:extLst>
      <p:ext uri="{BB962C8B-B14F-4D97-AF65-F5344CB8AC3E}">
        <p14:creationId xmlns:p14="http://schemas.microsoft.com/office/powerpoint/2010/main" val="3060067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ítulo, Contenido y Fotografí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BBF1B-53F4-7E47-AEEB-3031FA4E321C}"/>
              </a:ext>
            </a:extLst>
          </p:cNvPr>
          <p:cNvSpPr>
            <a:spLocks noGrp="1"/>
          </p:cNvSpPr>
          <p:nvPr>
            <p:ph type="title"/>
          </p:nvPr>
        </p:nvSpPr>
        <p:spPr>
          <a:xfrm>
            <a:off x="628651" y="365126"/>
            <a:ext cx="4525566" cy="1325563"/>
          </a:xfrm>
        </p:spPr>
        <p:txBody>
          <a:bodyPr/>
          <a:lstStyle>
            <a:lvl1pPr>
              <a:defRPr>
                <a:solidFill>
                  <a:srgbClr val="6BAE4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39DD4CA-775D-2845-82D8-4FD3A62FD47F}"/>
              </a:ext>
            </a:extLst>
          </p:cNvPr>
          <p:cNvSpPr>
            <a:spLocks noGrp="1"/>
          </p:cNvSpPr>
          <p:nvPr>
            <p:ph idx="1"/>
          </p:nvPr>
        </p:nvSpPr>
        <p:spPr>
          <a:xfrm>
            <a:off x="628650" y="1825625"/>
            <a:ext cx="452556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Freeform 18">
            <a:extLst>
              <a:ext uri="{FF2B5EF4-FFF2-40B4-BE49-F238E27FC236}">
                <a16:creationId xmlns:a16="http://schemas.microsoft.com/office/drawing/2014/main" id="{808AFBE7-0F6B-E54D-A0BB-A47BD0D0071D}"/>
              </a:ext>
            </a:extLst>
          </p:cNvPr>
          <p:cNvSpPr/>
          <p:nvPr userDrawn="1"/>
        </p:nvSpPr>
        <p:spPr>
          <a:xfrm>
            <a:off x="5358514" y="-56271"/>
            <a:ext cx="3841757" cy="7005711"/>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20" name="Picture Placeholder 11">
            <a:extLst>
              <a:ext uri="{FF2B5EF4-FFF2-40B4-BE49-F238E27FC236}">
                <a16:creationId xmlns:a16="http://schemas.microsoft.com/office/drawing/2014/main" id="{B452125D-FD17-A241-ACCE-4E5ADC0F9211}"/>
              </a:ext>
            </a:extLst>
          </p:cNvPr>
          <p:cNvSpPr>
            <a:spLocks noGrp="1"/>
          </p:cNvSpPr>
          <p:nvPr>
            <p:ph type="pic" sz="quarter" idx="13"/>
          </p:nvPr>
        </p:nvSpPr>
        <p:spPr>
          <a:xfrm>
            <a:off x="5399191" y="-3446"/>
            <a:ext cx="3760403"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a:lstStyle/>
          <a:p>
            <a:r>
              <a:rPr lang="en-US"/>
              <a:t>Click icon to add picture</a:t>
            </a:r>
            <a:endParaRPr lang="es-ES_tradnl" dirty="0"/>
          </a:p>
        </p:txBody>
      </p:sp>
    </p:spTree>
    <p:extLst>
      <p:ext uri="{BB962C8B-B14F-4D97-AF65-F5344CB8AC3E}">
        <p14:creationId xmlns:p14="http://schemas.microsoft.com/office/powerpoint/2010/main" val="2015052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1CBE74B8-7FEA-B947-95E1-179FCD7C7B6C}"/>
              </a:ext>
            </a:extLst>
          </p:cNvPr>
          <p:cNvSpPr/>
          <p:nvPr userDrawn="1"/>
        </p:nvSpPr>
        <p:spPr>
          <a:xfrm>
            <a:off x="-46078" y="-41952"/>
            <a:ext cx="9223932" cy="6123875"/>
          </a:xfrm>
          <a:custGeom>
            <a:avLst/>
            <a:gdLst>
              <a:gd name="connsiteX0" fmla="*/ 0 w 12196689"/>
              <a:gd name="connsiteY0" fmla="*/ 1294228 h 1294228"/>
              <a:gd name="connsiteX1" fmla="*/ 4656406 w 12196689"/>
              <a:gd name="connsiteY1" fmla="*/ 844062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4" fmla="*/ 0 w 12196689"/>
              <a:gd name="connsiteY4" fmla="*/ 1294228 h 1312036"/>
              <a:gd name="connsiteX0" fmla="*/ 0 w 12196689"/>
              <a:gd name="connsiteY0" fmla="*/ 1294228 h 1559433"/>
              <a:gd name="connsiteX1" fmla="*/ 3601329 w 12196689"/>
              <a:gd name="connsiteY1" fmla="*/ 787791 h 1559433"/>
              <a:gd name="connsiteX2" fmla="*/ 8412480 w 12196689"/>
              <a:gd name="connsiteY2" fmla="*/ 1294227 h 1559433"/>
              <a:gd name="connsiteX3" fmla="*/ 12196689 w 12196689"/>
              <a:gd name="connsiteY3" fmla="*/ 0 h 1559433"/>
              <a:gd name="connsiteX4" fmla="*/ 0 w 12196689"/>
              <a:gd name="connsiteY4" fmla="*/ 1294228 h 1559433"/>
              <a:gd name="connsiteX0" fmla="*/ 0 w 12196689"/>
              <a:gd name="connsiteY0" fmla="*/ 1294228 h 1960531"/>
              <a:gd name="connsiteX1" fmla="*/ 3601329 w 12196689"/>
              <a:gd name="connsiteY1" fmla="*/ 787791 h 1960531"/>
              <a:gd name="connsiteX2" fmla="*/ 8412480 w 12196689"/>
              <a:gd name="connsiteY2" fmla="*/ 1294227 h 1960531"/>
              <a:gd name="connsiteX3" fmla="*/ 12196689 w 12196689"/>
              <a:gd name="connsiteY3" fmla="*/ 0 h 1960531"/>
              <a:gd name="connsiteX4" fmla="*/ 0 w 12196689"/>
              <a:gd name="connsiteY4" fmla="*/ 1294228 h 1960531"/>
              <a:gd name="connsiteX0" fmla="*/ 397070 w 12844687"/>
              <a:gd name="connsiteY0" fmla="*/ 1296595 h 1734128"/>
              <a:gd name="connsiteX1" fmla="*/ 3998399 w 12844687"/>
              <a:gd name="connsiteY1" fmla="*/ 790158 h 1734128"/>
              <a:gd name="connsiteX2" fmla="*/ 8809550 w 12844687"/>
              <a:gd name="connsiteY2" fmla="*/ 1296594 h 1734128"/>
              <a:gd name="connsiteX3" fmla="*/ 12593759 w 12844687"/>
              <a:gd name="connsiteY3" fmla="*/ 2367 h 1734128"/>
              <a:gd name="connsiteX4" fmla="*/ 1466214 w 12844687"/>
              <a:gd name="connsiteY4" fmla="*/ 1676423 h 1734128"/>
              <a:gd name="connsiteX5" fmla="*/ 397070 w 12844687"/>
              <a:gd name="connsiteY5" fmla="*/ 1296595 h 1734128"/>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205161 w 12652778"/>
              <a:gd name="connsiteY0" fmla="*/ 1296595 h 2815906"/>
              <a:gd name="connsiteX1" fmla="*/ 3806490 w 12652778"/>
              <a:gd name="connsiteY1" fmla="*/ 790158 h 2815906"/>
              <a:gd name="connsiteX2" fmla="*/ 8617641 w 12652778"/>
              <a:gd name="connsiteY2" fmla="*/ 1296594 h 2815906"/>
              <a:gd name="connsiteX3" fmla="*/ 12401850 w 12652778"/>
              <a:gd name="connsiteY3" fmla="*/ 2367 h 2815906"/>
              <a:gd name="connsiteX4" fmla="*/ 148890 w 12652778"/>
              <a:gd name="connsiteY4" fmla="*/ 2815906 h 2815906"/>
              <a:gd name="connsiteX5" fmla="*/ 205161 w 12652778"/>
              <a:gd name="connsiteY5" fmla="*/ 1296595 h 2815906"/>
              <a:gd name="connsiteX0" fmla="*/ 205161 w 12422576"/>
              <a:gd name="connsiteY0" fmla="*/ 1325693 h 2845004"/>
              <a:gd name="connsiteX1" fmla="*/ 3806490 w 12422576"/>
              <a:gd name="connsiteY1" fmla="*/ 819256 h 2845004"/>
              <a:gd name="connsiteX2" fmla="*/ 8617641 w 12422576"/>
              <a:gd name="connsiteY2" fmla="*/ 1325692 h 2845004"/>
              <a:gd name="connsiteX3" fmla="*/ 12401850 w 12422576"/>
              <a:gd name="connsiteY3" fmla="*/ 31465 h 2845004"/>
              <a:gd name="connsiteX4" fmla="*/ 9644582 w 12422576"/>
              <a:gd name="connsiteY4" fmla="*/ 608241 h 2845004"/>
              <a:gd name="connsiteX5" fmla="*/ 148890 w 12422576"/>
              <a:gd name="connsiteY5" fmla="*/ 2845004 h 2845004"/>
              <a:gd name="connsiteX6" fmla="*/ 205161 w 12422576"/>
              <a:gd name="connsiteY6" fmla="*/ 1325693 h 2845004"/>
              <a:gd name="connsiteX0" fmla="*/ 205161 w 13268544"/>
              <a:gd name="connsiteY0" fmla="*/ 1298414 h 3013168"/>
              <a:gd name="connsiteX1" fmla="*/ 3806490 w 13268544"/>
              <a:gd name="connsiteY1" fmla="*/ 791977 h 3013168"/>
              <a:gd name="connsiteX2" fmla="*/ 8617641 w 13268544"/>
              <a:gd name="connsiteY2" fmla="*/ 1298413 h 3013168"/>
              <a:gd name="connsiteX3" fmla="*/ 12401850 w 13268544"/>
              <a:gd name="connsiteY3" fmla="*/ 4186 h 3013168"/>
              <a:gd name="connsiteX4" fmla="*/ 12289308 w 13268544"/>
              <a:gd name="connsiteY4" fmla="*/ 2831793 h 3013168"/>
              <a:gd name="connsiteX5" fmla="*/ 148890 w 13268544"/>
              <a:gd name="connsiteY5" fmla="*/ 2817725 h 3013168"/>
              <a:gd name="connsiteX6" fmla="*/ 205161 w 13268544"/>
              <a:gd name="connsiteY6" fmla="*/ 1298414 h 3013168"/>
              <a:gd name="connsiteX0" fmla="*/ 205161 w 13268544"/>
              <a:gd name="connsiteY0" fmla="*/ 1298414 h 2833416"/>
              <a:gd name="connsiteX1" fmla="*/ 3806490 w 13268544"/>
              <a:gd name="connsiteY1" fmla="*/ 791977 h 2833416"/>
              <a:gd name="connsiteX2" fmla="*/ 8617641 w 13268544"/>
              <a:gd name="connsiteY2" fmla="*/ 1298413 h 2833416"/>
              <a:gd name="connsiteX3" fmla="*/ 12401850 w 13268544"/>
              <a:gd name="connsiteY3" fmla="*/ 4186 h 2833416"/>
              <a:gd name="connsiteX4" fmla="*/ 12289308 w 13268544"/>
              <a:gd name="connsiteY4" fmla="*/ 2831793 h 2833416"/>
              <a:gd name="connsiteX5" fmla="*/ 148890 w 13268544"/>
              <a:gd name="connsiteY5" fmla="*/ 2817725 h 2833416"/>
              <a:gd name="connsiteX6" fmla="*/ 205161 w 13268544"/>
              <a:gd name="connsiteY6" fmla="*/ 1298414 h 2833416"/>
              <a:gd name="connsiteX0" fmla="*/ 205161 w 12455332"/>
              <a:gd name="connsiteY0" fmla="*/ 1299228 h 2834230"/>
              <a:gd name="connsiteX1" fmla="*/ 3806490 w 12455332"/>
              <a:gd name="connsiteY1" fmla="*/ 792791 h 2834230"/>
              <a:gd name="connsiteX2" fmla="*/ 8617641 w 12455332"/>
              <a:gd name="connsiteY2" fmla="*/ 1299227 h 2834230"/>
              <a:gd name="connsiteX3" fmla="*/ 12401850 w 12455332"/>
              <a:gd name="connsiteY3" fmla="*/ 5000 h 2834230"/>
              <a:gd name="connsiteX4" fmla="*/ 12289308 w 12455332"/>
              <a:gd name="connsiteY4" fmla="*/ 2832607 h 2834230"/>
              <a:gd name="connsiteX5" fmla="*/ 148890 w 12455332"/>
              <a:gd name="connsiteY5" fmla="*/ 2818539 h 2834230"/>
              <a:gd name="connsiteX6" fmla="*/ 205161 w 12455332"/>
              <a:gd name="connsiteY6" fmla="*/ 1299228 h 2834230"/>
              <a:gd name="connsiteX0" fmla="*/ 205161 w 12478986"/>
              <a:gd name="connsiteY0" fmla="*/ 1299133 h 2876000"/>
              <a:gd name="connsiteX1" fmla="*/ 3806490 w 12478986"/>
              <a:gd name="connsiteY1" fmla="*/ 792696 h 2876000"/>
              <a:gd name="connsiteX2" fmla="*/ 8617641 w 12478986"/>
              <a:gd name="connsiteY2" fmla="*/ 1299132 h 2876000"/>
              <a:gd name="connsiteX3" fmla="*/ 12401850 w 12478986"/>
              <a:gd name="connsiteY3" fmla="*/ 4905 h 2876000"/>
              <a:gd name="connsiteX4" fmla="*/ 12415918 w 12478986"/>
              <a:gd name="connsiteY4" fmla="*/ 2874715 h 2876000"/>
              <a:gd name="connsiteX5" fmla="*/ 148890 w 12478986"/>
              <a:gd name="connsiteY5" fmla="*/ 2818444 h 2876000"/>
              <a:gd name="connsiteX6" fmla="*/ 205161 w 12478986"/>
              <a:gd name="connsiteY6" fmla="*/ 1299133 h 2876000"/>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44053"/>
              <a:gd name="connsiteY0" fmla="*/ 1294228 h 2843166"/>
              <a:gd name="connsiteX1" fmla="*/ 3806490 w 12444053"/>
              <a:gd name="connsiteY1" fmla="*/ 787791 h 2843166"/>
              <a:gd name="connsiteX2" fmla="*/ 8617641 w 12444053"/>
              <a:gd name="connsiteY2" fmla="*/ 1294227 h 2843166"/>
              <a:gd name="connsiteX3" fmla="*/ 12401850 w 12444053"/>
              <a:gd name="connsiteY3" fmla="*/ 0 h 2843166"/>
              <a:gd name="connsiteX4" fmla="*/ 12444053 w 12444053"/>
              <a:gd name="connsiteY4" fmla="*/ 2841674 h 2843166"/>
              <a:gd name="connsiteX5" fmla="*/ 148890 w 12444053"/>
              <a:gd name="connsiteY5" fmla="*/ 2813539 h 2843166"/>
              <a:gd name="connsiteX6" fmla="*/ 205161 w 12444053"/>
              <a:gd name="connsiteY6" fmla="*/ 1294228 h 2843166"/>
              <a:gd name="connsiteX0" fmla="*/ 205161 w 12411396"/>
              <a:gd name="connsiteY0" fmla="*/ 1294228 h 2826992"/>
              <a:gd name="connsiteX1" fmla="*/ 3806490 w 12411396"/>
              <a:gd name="connsiteY1" fmla="*/ 787791 h 2826992"/>
              <a:gd name="connsiteX2" fmla="*/ 8617641 w 12411396"/>
              <a:gd name="connsiteY2" fmla="*/ 1294227 h 2826992"/>
              <a:gd name="connsiteX3" fmla="*/ 12401850 w 12411396"/>
              <a:gd name="connsiteY3" fmla="*/ 0 h 2826992"/>
              <a:gd name="connsiteX4" fmla="*/ 12411396 w 12411396"/>
              <a:gd name="connsiteY4" fmla="*/ 2825346 h 2826992"/>
              <a:gd name="connsiteX5" fmla="*/ 148890 w 12411396"/>
              <a:gd name="connsiteY5" fmla="*/ 2813539 h 2826992"/>
              <a:gd name="connsiteX6" fmla="*/ 205161 w 12411396"/>
              <a:gd name="connsiteY6" fmla="*/ 1294228 h 2826992"/>
              <a:gd name="connsiteX0" fmla="*/ 205161 w 12411396"/>
              <a:gd name="connsiteY0" fmla="*/ 1294228 h 2825346"/>
              <a:gd name="connsiteX1" fmla="*/ 3806490 w 12411396"/>
              <a:gd name="connsiteY1" fmla="*/ 787791 h 2825346"/>
              <a:gd name="connsiteX2" fmla="*/ 8617641 w 12411396"/>
              <a:gd name="connsiteY2" fmla="*/ 1294227 h 2825346"/>
              <a:gd name="connsiteX3" fmla="*/ 12401850 w 12411396"/>
              <a:gd name="connsiteY3" fmla="*/ 0 h 2825346"/>
              <a:gd name="connsiteX4" fmla="*/ 12411396 w 12411396"/>
              <a:gd name="connsiteY4" fmla="*/ 2825346 h 2825346"/>
              <a:gd name="connsiteX5" fmla="*/ 148890 w 12411396"/>
              <a:gd name="connsiteY5" fmla="*/ 2813539 h 2825346"/>
              <a:gd name="connsiteX6" fmla="*/ 205161 w 12411396"/>
              <a:gd name="connsiteY6" fmla="*/ 1294228 h 2825346"/>
              <a:gd name="connsiteX0" fmla="*/ 56798 w 12263033"/>
              <a:gd name="connsiteY0" fmla="*/ 1294228 h 2825346"/>
              <a:gd name="connsiteX1" fmla="*/ 3658127 w 12263033"/>
              <a:gd name="connsiteY1" fmla="*/ 787791 h 2825346"/>
              <a:gd name="connsiteX2" fmla="*/ 8469278 w 12263033"/>
              <a:gd name="connsiteY2" fmla="*/ 1294227 h 2825346"/>
              <a:gd name="connsiteX3" fmla="*/ 12253487 w 12263033"/>
              <a:gd name="connsiteY3" fmla="*/ 0 h 2825346"/>
              <a:gd name="connsiteX4" fmla="*/ 12263033 w 12263033"/>
              <a:gd name="connsiteY4" fmla="*/ 2825346 h 2825346"/>
              <a:gd name="connsiteX5" fmla="*/ 527 w 12263033"/>
              <a:gd name="connsiteY5" fmla="*/ 2813539 h 2825346"/>
              <a:gd name="connsiteX6" fmla="*/ 56798 w 12263033"/>
              <a:gd name="connsiteY6" fmla="*/ 1294228 h 2825346"/>
              <a:gd name="connsiteX0" fmla="*/ 16702 w 12263758"/>
              <a:gd name="connsiteY0" fmla="*/ 1310556 h 2825346"/>
              <a:gd name="connsiteX1" fmla="*/ 3658852 w 12263758"/>
              <a:gd name="connsiteY1" fmla="*/ 787791 h 2825346"/>
              <a:gd name="connsiteX2" fmla="*/ 8470003 w 12263758"/>
              <a:gd name="connsiteY2" fmla="*/ 1294227 h 2825346"/>
              <a:gd name="connsiteX3" fmla="*/ 12254212 w 12263758"/>
              <a:gd name="connsiteY3" fmla="*/ 0 h 2825346"/>
              <a:gd name="connsiteX4" fmla="*/ 12263758 w 12263758"/>
              <a:gd name="connsiteY4" fmla="*/ 2825346 h 2825346"/>
              <a:gd name="connsiteX5" fmla="*/ 1252 w 12263758"/>
              <a:gd name="connsiteY5" fmla="*/ 2813539 h 2825346"/>
              <a:gd name="connsiteX6" fmla="*/ 16702 w 12263758"/>
              <a:gd name="connsiteY6" fmla="*/ 1310556 h 2825346"/>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9043 w 12247056"/>
              <a:gd name="connsiteY5" fmla="*/ 2829868 h 2829868"/>
              <a:gd name="connsiteX6" fmla="*/ 0 w 12247056"/>
              <a:gd name="connsiteY6" fmla="*/ 1310556 h 2829868"/>
              <a:gd name="connsiteX0" fmla="*/ 1938 w 12248994"/>
              <a:gd name="connsiteY0" fmla="*/ 1310556 h 2829868"/>
              <a:gd name="connsiteX1" fmla="*/ 3644088 w 12248994"/>
              <a:gd name="connsiteY1" fmla="*/ 787791 h 2829868"/>
              <a:gd name="connsiteX2" fmla="*/ 8455239 w 12248994"/>
              <a:gd name="connsiteY2" fmla="*/ 1294227 h 2829868"/>
              <a:gd name="connsiteX3" fmla="*/ 12239448 w 12248994"/>
              <a:gd name="connsiteY3" fmla="*/ 0 h 2829868"/>
              <a:gd name="connsiteX4" fmla="*/ 12248994 w 12248994"/>
              <a:gd name="connsiteY4" fmla="*/ 2825346 h 2829868"/>
              <a:gd name="connsiteX5" fmla="*/ 2817 w 12248994"/>
              <a:gd name="connsiteY5" fmla="*/ 2829868 h 2829868"/>
              <a:gd name="connsiteX6" fmla="*/ 1938 w 12248994"/>
              <a:gd name="connsiteY6" fmla="*/ 1310556 h 2829868"/>
              <a:gd name="connsiteX0" fmla="*/ 5555 w 12252611"/>
              <a:gd name="connsiteY0" fmla="*/ 1310556 h 2829868"/>
              <a:gd name="connsiteX1" fmla="*/ 3647705 w 12252611"/>
              <a:gd name="connsiteY1" fmla="*/ 787791 h 2829868"/>
              <a:gd name="connsiteX2" fmla="*/ 8458856 w 12252611"/>
              <a:gd name="connsiteY2" fmla="*/ 1294227 h 2829868"/>
              <a:gd name="connsiteX3" fmla="*/ 12243065 w 12252611"/>
              <a:gd name="connsiteY3" fmla="*/ 0 h 2829868"/>
              <a:gd name="connsiteX4" fmla="*/ 12252611 w 12252611"/>
              <a:gd name="connsiteY4" fmla="*/ 2825346 h 2829868"/>
              <a:gd name="connsiteX5" fmla="*/ 6434 w 12252611"/>
              <a:gd name="connsiteY5" fmla="*/ 2829868 h 2829868"/>
              <a:gd name="connsiteX6" fmla="*/ 5555 w 12252611"/>
              <a:gd name="connsiteY6" fmla="*/ 1310556 h 2829868"/>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879 w 12247056"/>
              <a:gd name="connsiteY5" fmla="*/ 2829868 h 2829868"/>
              <a:gd name="connsiteX6" fmla="*/ 0 w 12247056"/>
              <a:gd name="connsiteY6" fmla="*/ 1310556 h 2829868"/>
              <a:gd name="connsiteX0" fmla="*/ 15449 w 12262505"/>
              <a:gd name="connsiteY0" fmla="*/ 5530723 h 7045513"/>
              <a:gd name="connsiteX1" fmla="*/ 3657599 w 12262505"/>
              <a:gd name="connsiteY1" fmla="*/ 5007958 h 7045513"/>
              <a:gd name="connsiteX2" fmla="*/ 8468750 w 12262505"/>
              <a:gd name="connsiteY2" fmla="*/ 5514394 h 7045513"/>
              <a:gd name="connsiteX3" fmla="*/ 12252959 w 12262505"/>
              <a:gd name="connsiteY3" fmla="*/ 4220167 h 7045513"/>
              <a:gd name="connsiteX4" fmla="*/ 12262505 w 12262505"/>
              <a:gd name="connsiteY4" fmla="*/ 7045513 h 7045513"/>
              <a:gd name="connsiteX5" fmla="*/ 0 w 12262505"/>
              <a:gd name="connsiteY5" fmla="*/ 77735 h 7045513"/>
              <a:gd name="connsiteX6" fmla="*/ 15449 w 12262505"/>
              <a:gd name="connsiteY6" fmla="*/ 5530723 h 7045513"/>
              <a:gd name="connsiteX0" fmla="*/ 15449 w 12278834"/>
              <a:gd name="connsiteY0" fmla="*/ 5532908 h 5555121"/>
              <a:gd name="connsiteX1" fmla="*/ 3657599 w 12278834"/>
              <a:gd name="connsiteY1" fmla="*/ 5010143 h 5555121"/>
              <a:gd name="connsiteX2" fmla="*/ 8468750 w 12278834"/>
              <a:gd name="connsiteY2" fmla="*/ 5516579 h 5555121"/>
              <a:gd name="connsiteX3" fmla="*/ 12252959 w 12278834"/>
              <a:gd name="connsiteY3" fmla="*/ 4222352 h 5555121"/>
              <a:gd name="connsiteX4" fmla="*/ 12278834 w 12278834"/>
              <a:gd name="connsiteY4" fmla="*/ 91727 h 5555121"/>
              <a:gd name="connsiteX5" fmla="*/ 0 w 12278834"/>
              <a:gd name="connsiteY5" fmla="*/ 79920 h 5555121"/>
              <a:gd name="connsiteX6" fmla="*/ 15449 w 12278834"/>
              <a:gd name="connsiteY6" fmla="*/ 5532908 h 5555121"/>
              <a:gd name="connsiteX0" fmla="*/ 15449 w 12279342"/>
              <a:gd name="connsiteY0" fmla="*/ 5530724 h 5552937"/>
              <a:gd name="connsiteX1" fmla="*/ 3657599 w 12279342"/>
              <a:gd name="connsiteY1" fmla="*/ 5007959 h 5552937"/>
              <a:gd name="connsiteX2" fmla="*/ 8468750 w 12279342"/>
              <a:gd name="connsiteY2" fmla="*/ 5514395 h 5552937"/>
              <a:gd name="connsiteX3" fmla="*/ 12252959 w 12279342"/>
              <a:gd name="connsiteY3" fmla="*/ 4220168 h 5552937"/>
              <a:gd name="connsiteX4" fmla="*/ 12278834 w 12279342"/>
              <a:gd name="connsiteY4" fmla="*/ 89543 h 5552937"/>
              <a:gd name="connsiteX5" fmla="*/ 0 w 12279342"/>
              <a:gd name="connsiteY5" fmla="*/ 77736 h 5552937"/>
              <a:gd name="connsiteX6" fmla="*/ 15449 w 12279342"/>
              <a:gd name="connsiteY6" fmla="*/ 5530724 h 5552937"/>
              <a:gd name="connsiteX0" fmla="*/ 15449 w 12279342"/>
              <a:gd name="connsiteY0" fmla="*/ 6094324 h 6116537"/>
              <a:gd name="connsiteX1" fmla="*/ 3657599 w 12279342"/>
              <a:gd name="connsiteY1" fmla="*/ 5571559 h 6116537"/>
              <a:gd name="connsiteX2" fmla="*/ 8468750 w 12279342"/>
              <a:gd name="connsiteY2" fmla="*/ 6077995 h 6116537"/>
              <a:gd name="connsiteX3" fmla="*/ 12252959 w 12279342"/>
              <a:gd name="connsiteY3" fmla="*/ 4783768 h 6116537"/>
              <a:gd name="connsiteX4" fmla="*/ 12278834 w 12279342"/>
              <a:gd name="connsiteY4" fmla="*/ 0 h 6116537"/>
              <a:gd name="connsiteX5" fmla="*/ 0 w 12279342"/>
              <a:gd name="connsiteY5" fmla="*/ 641336 h 6116537"/>
              <a:gd name="connsiteX6" fmla="*/ 15449 w 12279342"/>
              <a:gd name="connsiteY6" fmla="*/ 6094324 h 6116537"/>
              <a:gd name="connsiteX0" fmla="*/ 15449 w 12279342"/>
              <a:gd name="connsiteY0" fmla="*/ 6094324 h 6125261"/>
              <a:gd name="connsiteX1" fmla="*/ 3657599 w 12279342"/>
              <a:gd name="connsiteY1" fmla="*/ 5571559 h 6125261"/>
              <a:gd name="connsiteX2" fmla="*/ 8468750 w 12279342"/>
              <a:gd name="connsiteY2" fmla="*/ 6077995 h 6125261"/>
              <a:gd name="connsiteX3" fmla="*/ 12252959 w 12279342"/>
              <a:gd name="connsiteY3" fmla="*/ 4783768 h 6125261"/>
              <a:gd name="connsiteX4" fmla="*/ 12278834 w 12279342"/>
              <a:gd name="connsiteY4" fmla="*/ 0 h 6125261"/>
              <a:gd name="connsiteX5" fmla="*/ 0 w 12279342"/>
              <a:gd name="connsiteY5" fmla="*/ 641336 h 6125261"/>
              <a:gd name="connsiteX6" fmla="*/ 15449 w 12279342"/>
              <a:gd name="connsiteY6" fmla="*/ 6094324 h 6125261"/>
              <a:gd name="connsiteX0" fmla="*/ 31778 w 12295671"/>
              <a:gd name="connsiteY0" fmla="*/ 6122459 h 6149807"/>
              <a:gd name="connsiteX1" fmla="*/ 3673928 w 12295671"/>
              <a:gd name="connsiteY1" fmla="*/ 5599694 h 6149807"/>
              <a:gd name="connsiteX2" fmla="*/ 8485079 w 12295671"/>
              <a:gd name="connsiteY2" fmla="*/ 6106130 h 6149807"/>
              <a:gd name="connsiteX3" fmla="*/ 12269288 w 12295671"/>
              <a:gd name="connsiteY3" fmla="*/ 4811903 h 6149807"/>
              <a:gd name="connsiteX4" fmla="*/ 12295163 w 12295671"/>
              <a:gd name="connsiteY4" fmla="*/ 28135 h 6149807"/>
              <a:gd name="connsiteX5" fmla="*/ 0 w 12295671"/>
              <a:gd name="connsiteY5" fmla="*/ 0 h 6149807"/>
              <a:gd name="connsiteX6" fmla="*/ 31778 w 12295671"/>
              <a:gd name="connsiteY6" fmla="*/ 6122459 h 6149807"/>
              <a:gd name="connsiteX0" fmla="*/ 34683 w 12298576"/>
              <a:gd name="connsiteY0" fmla="*/ 6122459 h 6149731"/>
              <a:gd name="connsiteX1" fmla="*/ 3676833 w 12298576"/>
              <a:gd name="connsiteY1" fmla="*/ 5599694 h 6149731"/>
              <a:gd name="connsiteX2" fmla="*/ 8487984 w 12298576"/>
              <a:gd name="connsiteY2" fmla="*/ 6106130 h 6149731"/>
              <a:gd name="connsiteX3" fmla="*/ 12272193 w 12298576"/>
              <a:gd name="connsiteY3" fmla="*/ 4811903 h 6149731"/>
              <a:gd name="connsiteX4" fmla="*/ 12298068 w 12298576"/>
              <a:gd name="connsiteY4" fmla="*/ 28135 h 6149731"/>
              <a:gd name="connsiteX5" fmla="*/ 2905 w 12298576"/>
              <a:gd name="connsiteY5" fmla="*/ 0 h 6149731"/>
              <a:gd name="connsiteX6" fmla="*/ 34683 w 12298576"/>
              <a:gd name="connsiteY6" fmla="*/ 6122459 h 6149731"/>
              <a:gd name="connsiteX0" fmla="*/ 34683 w 12298576"/>
              <a:gd name="connsiteY0" fmla="*/ 6122459 h 6149731"/>
              <a:gd name="connsiteX1" fmla="*/ 3676833 w 12298576"/>
              <a:gd name="connsiteY1" fmla="*/ 5599694 h 6149731"/>
              <a:gd name="connsiteX2" fmla="*/ 8487984 w 12298576"/>
              <a:gd name="connsiteY2" fmla="*/ 6106130 h 6149731"/>
              <a:gd name="connsiteX3" fmla="*/ 12272193 w 12298576"/>
              <a:gd name="connsiteY3" fmla="*/ 4811903 h 6149731"/>
              <a:gd name="connsiteX4" fmla="*/ 12298068 w 12298576"/>
              <a:gd name="connsiteY4" fmla="*/ 28135 h 6149731"/>
              <a:gd name="connsiteX5" fmla="*/ 2905 w 12298576"/>
              <a:gd name="connsiteY5" fmla="*/ 0 h 6149731"/>
              <a:gd name="connsiteX6" fmla="*/ 34683 w 12298576"/>
              <a:gd name="connsiteY6" fmla="*/ 6122459 h 6149731"/>
              <a:gd name="connsiteX0" fmla="*/ 34683 w 12298576"/>
              <a:gd name="connsiteY0" fmla="*/ 6122459 h 6123875"/>
              <a:gd name="connsiteX1" fmla="*/ 3676833 w 12298576"/>
              <a:gd name="connsiteY1" fmla="*/ 5599694 h 6123875"/>
              <a:gd name="connsiteX2" fmla="*/ 8487984 w 12298576"/>
              <a:gd name="connsiteY2" fmla="*/ 6106130 h 6123875"/>
              <a:gd name="connsiteX3" fmla="*/ 12272193 w 12298576"/>
              <a:gd name="connsiteY3" fmla="*/ 4811903 h 6123875"/>
              <a:gd name="connsiteX4" fmla="*/ 12298068 w 12298576"/>
              <a:gd name="connsiteY4" fmla="*/ 28135 h 6123875"/>
              <a:gd name="connsiteX5" fmla="*/ 2905 w 12298576"/>
              <a:gd name="connsiteY5" fmla="*/ 0 h 6123875"/>
              <a:gd name="connsiteX6" fmla="*/ 34683 w 12298576"/>
              <a:gd name="connsiteY6" fmla="*/ 6122459 h 61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8576" h="6123875">
                <a:moveTo>
                  <a:pt x="34683" y="6122459"/>
                </a:moveTo>
                <a:cubicBezTo>
                  <a:pt x="1248022" y="5797730"/>
                  <a:pt x="2267950" y="5602416"/>
                  <a:pt x="3676833" y="5599694"/>
                </a:cubicBezTo>
                <a:cubicBezTo>
                  <a:pt x="5085717" y="5596973"/>
                  <a:pt x="7055424" y="6237428"/>
                  <a:pt x="8487984" y="6106130"/>
                </a:cubicBezTo>
                <a:cubicBezTo>
                  <a:pt x="9920544" y="5974832"/>
                  <a:pt x="12101036" y="4931478"/>
                  <a:pt x="12272193" y="4811903"/>
                </a:cubicBezTo>
                <a:cubicBezTo>
                  <a:pt x="12274537" y="4105002"/>
                  <a:pt x="12302674" y="1112938"/>
                  <a:pt x="12298068" y="28135"/>
                </a:cubicBezTo>
                <a:lnTo>
                  <a:pt x="2905" y="0"/>
                </a:lnTo>
                <a:cubicBezTo>
                  <a:pt x="-12293" y="1135005"/>
                  <a:pt x="37195" y="5617027"/>
                  <a:pt x="34683" y="6122459"/>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sp>
        <p:nvSpPr>
          <p:cNvPr id="2" name="Title 1">
            <a:extLst>
              <a:ext uri="{FF2B5EF4-FFF2-40B4-BE49-F238E27FC236}">
                <a16:creationId xmlns:a16="http://schemas.microsoft.com/office/drawing/2014/main" id="{4A1EF435-1E90-124A-B476-04F9D01663DF}"/>
              </a:ext>
            </a:extLst>
          </p:cNvPr>
          <p:cNvSpPr>
            <a:spLocks noGrp="1"/>
          </p:cNvSpPr>
          <p:nvPr>
            <p:ph type="title" hasCustomPrompt="1"/>
          </p:nvPr>
        </p:nvSpPr>
        <p:spPr>
          <a:xfrm>
            <a:off x="623888" y="1637413"/>
            <a:ext cx="7886700" cy="1457768"/>
          </a:xfrm>
        </p:spPr>
        <p:txBody>
          <a:bodyPr anchor="b">
            <a:normAutofit/>
          </a:bodyPr>
          <a:lstStyle>
            <a:lvl1pPr>
              <a:defRPr sz="2400">
                <a:solidFill>
                  <a:schemeClr val="bg1"/>
                </a:solidFill>
              </a:defRPr>
            </a:lvl1pPr>
          </a:lstStyle>
          <a:p>
            <a:r>
              <a:rPr lang="en-US" dirty="0" err="1"/>
              <a:t>Nombre</a:t>
            </a:r>
            <a:r>
              <a:rPr lang="en-US" dirty="0"/>
              <a:t> </a:t>
            </a:r>
          </a:p>
        </p:txBody>
      </p:sp>
      <p:sp>
        <p:nvSpPr>
          <p:cNvPr id="3" name="Text Placeholder 2">
            <a:extLst>
              <a:ext uri="{FF2B5EF4-FFF2-40B4-BE49-F238E27FC236}">
                <a16:creationId xmlns:a16="http://schemas.microsoft.com/office/drawing/2014/main" id="{79BB89C8-C1A4-B041-BE52-3D48DC18E168}"/>
              </a:ext>
            </a:extLst>
          </p:cNvPr>
          <p:cNvSpPr>
            <a:spLocks noGrp="1"/>
          </p:cNvSpPr>
          <p:nvPr>
            <p:ph type="body" idx="1" hasCustomPrompt="1"/>
          </p:nvPr>
        </p:nvSpPr>
        <p:spPr>
          <a:xfrm>
            <a:off x="623888" y="6351815"/>
            <a:ext cx="2560184" cy="286651"/>
          </a:xfrm>
        </p:spPr>
        <p:txBody>
          <a:bodyPr/>
          <a:lstStyle>
            <a:lvl1pPr marL="0" indent="0">
              <a:buNone/>
              <a:defRPr sz="1800" b="0" i="0">
                <a:solidFill>
                  <a:srgbClr val="6BAE45"/>
                </a:solidFill>
                <a:latin typeface="Barlow Medium"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err="1"/>
              <a:t>www.uci.ac.cr</a:t>
            </a:r>
            <a:endParaRPr lang="en-US" dirty="0"/>
          </a:p>
        </p:txBody>
      </p:sp>
      <p:sp>
        <p:nvSpPr>
          <p:cNvPr id="7" name="Text Placeholder 2">
            <a:extLst>
              <a:ext uri="{FF2B5EF4-FFF2-40B4-BE49-F238E27FC236}">
                <a16:creationId xmlns:a16="http://schemas.microsoft.com/office/drawing/2014/main" id="{67A94FB1-3E87-CF44-98E6-AFED63B94A68}"/>
              </a:ext>
            </a:extLst>
          </p:cNvPr>
          <p:cNvSpPr>
            <a:spLocks noGrp="1"/>
          </p:cNvSpPr>
          <p:nvPr>
            <p:ph type="body" idx="11" hasCustomPrompt="1"/>
          </p:nvPr>
        </p:nvSpPr>
        <p:spPr>
          <a:xfrm>
            <a:off x="5608865" y="6081923"/>
            <a:ext cx="3086100" cy="556542"/>
          </a:xfrm>
        </p:spPr>
        <p:txBody>
          <a:bodyPr>
            <a:noAutofit/>
          </a:bodyPr>
          <a:lstStyle>
            <a:lvl1pPr marL="0" indent="0" algn="r">
              <a:buNone/>
              <a:defRPr sz="1500" b="1" i="0">
                <a:solidFill>
                  <a:srgbClr val="6BAE45"/>
                </a:solidFill>
                <a:latin typeface="Barlow SemiBold"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err="1"/>
              <a:t>Promoviendo</a:t>
            </a:r>
            <a:r>
              <a:rPr lang="en-US" dirty="0"/>
              <a:t> el </a:t>
            </a:r>
            <a:r>
              <a:rPr lang="en-US" dirty="0" err="1"/>
              <a:t>desarrollo</a:t>
            </a:r>
            <a:r>
              <a:rPr lang="en-US" dirty="0"/>
              <a:t> </a:t>
            </a:r>
            <a:r>
              <a:rPr lang="en-US" dirty="0" err="1"/>
              <a:t>regenerativo</a:t>
            </a:r>
            <a:r>
              <a:rPr lang="en-US" dirty="0"/>
              <a:t> para el </a:t>
            </a:r>
            <a:r>
              <a:rPr lang="en-US" dirty="0" err="1"/>
              <a:t>bienestar</a:t>
            </a:r>
            <a:endParaRPr lang="en-US" dirty="0"/>
          </a:p>
        </p:txBody>
      </p:sp>
      <p:sp>
        <p:nvSpPr>
          <p:cNvPr id="10" name="Text Placeholder 9">
            <a:extLst>
              <a:ext uri="{FF2B5EF4-FFF2-40B4-BE49-F238E27FC236}">
                <a16:creationId xmlns:a16="http://schemas.microsoft.com/office/drawing/2014/main" id="{F315162D-96C4-BB43-93D5-E3FCD1035B1F}"/>
              </a:ext>
            </a:extLst>
          </p:cNvPr>
          <p:cNvSpPr>
            <a:spLocks noGrp="1"/>
          </p:cNvSpPr>
          <p:nvPr>
            <p:ph type="body" sz="quarter" idx="12" hasCustomPrompt="1"/>
          </p:nvPr>
        </p:nvSpPr>
        <p:spPr>
          <a:xfrm>
            <a:off x="623888" y="3281363"/>
            <a:ext cx="7886700" cy="1143000"/>
          </a:xfrm>
        </p:spPr>
        <p:txBody>
          <a:bodyPr/>
          <a:lstStyle>
            <a:lvl1pPr marL="0" indent="0">
              <a:buNone/>
              <a:defRPr>
                <a:solidFill>
                  <a:schemeClr val="bg1"/>
                </a:solidFill>
              </a:defRPr>
            </a:lvl1pPr>
          </a:lstStyle>
          <a:p>
            <a:pPr lvl="0"/>
            <a:r>
              <a:rPr lang="en-US" dirty="0" err="1"/>
              <a:t>Información</a:t>
            </a:r>
            <a:r>
              <a:rPr lang="en-US" dirty="0"/>
              <a:t> de </a:t>
            </a:r>
            <a:r>
              <a:rPr lang="en-US" dirty="0" err="1"/>
              <a:t>contacto</a:t>
            </a:r>
            <a:endParaRPr lang="en-US" dirty="0"/>
          </a:p>
        </p:txBody>
      </p:sp>
      <p:pic>
        <p:nvPicPr>
          <p:cNvPr id="11" name="Picture 10">
            <a:extLst>
              <a:ext uri="{FF2B5EF4-FFF2-40B4-BE49-F238E27FC236}">
                <a16:creationId xmlns:a16="http://schemas.microsoft.com/office/drawing/2014/main" id="{9E696431-39AC-134E-91B0-42CF045B64C2}"/>
              </a:ext>
            </a:extLst>
          </p:cNvPr>
          <p:cNvPicPr>
            <a:picLocks noChangeAspect="1"/>
          </p:cNvPicPr>
          <p:nvPr userDrawn="1"/>
        </p:nvPicPr>
        <p:blipFill>
          <a:blip r:embed="rId2"/>
          <a:stretch>
            <a:fillRect/>
          </a:stretch>
        </p:blipFill>
        <p:spPr>
          <a:xfrm>
            <a:off x="615986" y="56984"/>
            <a:ext cx="2408724" cy="1469607"/>
          </a:xfrm>
          <a:prstGeom prst="rect">
            <a:avLst/>
          </a:prstGeom>
        </p:spPr>
      </p:pic>
    </p:spTree>
    <p:extLst>
      <p:ext uri="{BB962C8B-B14F-4D97-AF65-F5344CB8AC3E}">
        <p14:creationId xmlns:p14="http://schemas.microsoft.com/office/powerpoint/2010/main" val="3800342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C95ACBB1-C0E9-4147-A805-3E18E48BADFE}" type="datetimeFigureOut">
              <a:rPr lang="es-ES" smtClean="0"/>
              <a:pPr/>
              <a:t>23/12/2024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333DCBA-B5A6-405F-894D-A80B65604C99}" type="slidenum">
              <a:rPr lang="es-ES" smtClean="0"/>
              <a:pPr/>
              <a:t>‹Nº›</a:t>
            </a:fld>
            <a:endParaRPr lang="es-ES"/>
          </a:p>
        </p:txBody>
      </p:sp>
    </p:spTree>
    <p:extLst>
      <p:ext uri="{BB962C8B-B14F-4D97-AF65-F5344CB8AC3E}">
        <p14:creationId xmlns:p14="http://schemas.microsoft.com/office/powerpoint/2010/main" val="1720901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5ACBB1-C0E9-4147-A805-3E18E48BADFE}" type="datetimeFigureOut">
              <a:rPr kumimoji="0" lang="es-ES"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23/12/2024</a:t>
            </a:fld>
            <a:endParaRPr kumimoji="0" lang="es-E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4 Marcador de pie de página"/>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33DCBA-B5A6-405F-894D-A80B65604C99}" type="slidenum">
              <a:rPr kumimoji="0" lang="es-ES"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s-E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389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95ACBB1-C0E9-4147-A805-3E18E48BADFE}" type="datetimeFigureOut">
              <a:rPr lang="es-ES" smtClean="0"/>
              <a:pPr/>
              <a:t>23/12/2024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333DCBA-B5A6-405F-894D-A80B65604C99}"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C95ACBB1-C0E9-4147-A805-3E18E48BADFE}" type="datetimeFigureOut">
              <a:rPr lang="es-ES" smtClean="0"/>
              <a:pPr/>
              <a:t>23/12/2024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333DCBA-B5A6-405F-894D-A80B65604C99}"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C95ACBB1-C0E9-4147-A805-3E18E48BADFE}" type="datetimeFigureOut">
              <a:rPr lang="es-ES" smtClean="0"/>
              <a:pPr/>
              <a:t>23/12/2024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333DCBA-B5A6-405F-894D-A80B65604C99}"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C95ACBB1-C0E9-4147-A805-3E18E48BADFE}" type="datetimeFigureOut">
              <a:rPr lang="es-ES" smtClean="0"/>
              <a:pPr/>
              <a:t>23/12/2024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333DCBA-B5A6-405F-894D-A80B65604C99}"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C95ACBB1-C0E9-4147-A805-3E18E48BADFE}" type="datetimeFigureOut">
              <a:rPr lang="es-ES" smtClean="0"/>
              <a:pPr/>
              <a:t>23/12/2024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333DCBA-B5A6-405F-894D-A80B65604C99}"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95ACBB1-C0E9-4147-A805-3E18E48BADFE}" type="datetimeFigureOut">
              <a:rPr lang="es-ES" smtClean="0"/>
              <a:pPr/>
              <a:t>23/12/2024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333DCBA-B5A6-405F-894D-A80B65604C99}"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95ACBB1-C0E9-4147-A805-3E18E48BADFE}" type="datetimeFigureOut">
              <a:rPr lang="es-ES" smtClean="0"/>
              <a:pPr/>
              <a:t>23/12/2024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333DCBA-B5A6-405F-894D-A80B65604C99}"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95ACBB1-C0E9-4147-A805-3E18E48BADFE}" type="datetimeFigureOut">
              <a:rPr lang="es-ES" smtClean="0"/>
              <a:pPr/>
              <a:t>23/12/2024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333DCBA-B5A6-405F-894D-A80B65604C99}"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5ACBB1-C0E9-4147-A805-3E18E48BADFE}" type="datetimeFigureOut">
              <a:rPr lang="es-ES" smtClean="0"/>
              <a:pPr/>
              <a:t>23/12/2024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3DCBA-B5A6-405F-894D-A80B65604C99}"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1400D6-A38D-0E48-9C05-F35FBFBEE0E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5EE15ED-2E27-A645-AD1A-5D4DF606816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24672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685800" rtl="0" eaLnBrk="1" latinLnBrk="0" hangingPunct="1">
        <a:lnSpc>
          <a:spcPct val="90000"/>
        </a:lnSpc>
        <a:spcBef>
          <a:spcPct val="0"/>
        </a:spcBef>
        <a:buNone/>
        <a:defRPr sz="3300" b="1" i="0" kern="1200">
          <a:solidFill>
            <a:schemeClr val="tx1"/>
          </a:solidFill>
          <a:latin typeface="Barlow SemiBold"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Barlow"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Barlow"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Barlow"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Barlow"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Barlow"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17/06/relationships/model3d" Target="../media/model3d1.glb"/><Relationship Id="rId7" Type="http://schemas.microsoft.com/office/2017/06/relationships/model3d" Target="../media/model3d3.glb"/><Relationship Id="rId2" Type="http://schemas.openxmlformats.org/officeDocument/2006/relationships/image" Target="../media/image3.jpeg"/><Relationship Id="rId1" Type="http://schemas.openxmlformats.org/officeDocument/2006/relationships/slideLayout" Target="../slideLayouts/slideLayout19.xml"/><Relationship Id="rId6" Type="http://schemas.openxmlformats.org/officeDocument/2006/relationships/image" Target="../media/image5.png"/><Relationship Id="rId5" Type="http://schemas.microsoft.com/office/2017/06/relationships/model3d" Target="../media/model3d2.glb"/><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865A4-5C33-7F41-8D5F-DEA0684C44EE}"/>
              </a:ext>
            </a:extLst>
          </p:cNvPr>
          <p:cNvSpPr>
            <a:spLocks noGrp="1"/>
          </p:cNvSpPr>
          <p:nvPr>
            <p:ph type="title"/>
          </p:nvPr>
        </p:nvSpPr>
        <p:spPr>
          <a:xfrm>
            <a:off x="623888" y="2085310"/>
            <a:ext cx="7886700" cy="471532"/>
          </a:xfrm>
        </p:spPr>
        <p:txBody>
          <a:bodyPr>
            <a:normAutofit/>
          </a:bodyPr>
          <a:lstStyle/>
          <a:p>
            <a:pPr algn="ctr"/>
            <a:r>
              <a:rPr lang="es-ES" altLang="fr-FR" sz="2700" dirty="0">
                <a:latin typeface="Garamond" panose="02020404030301010803" pitchFamily="18" charset="0"/>
              </a:rPr>
              <a:t>Maestría en Asesoría Fiscal</a:t>
            </a:r>
            <a:endParaRPr lang="es-ES_tradnl" sz="2700" dirty="0">
              <a:latin typeface="Garamond" panose="02020404030301010803" pitchFamily="18" charset="0"/>
            </a:endParaRPr>
          </a:p>
        </p:txBody>
      </p:sp>
      <p:sp>
        <p:nvSpPr>
          <p:cNvPr id="4" name="Marcador de texto 3">
            <a:extLst>
              <a:ext uri="{FF2B5EF4-FFF2-40B4-BE49-F238E27FC236}">
                <a16:creationId xmlns:a16="http://schemas.microsoft.com/office/drawing/2014/main" id="{184AEF3E-15E4-43AA-A162-FA18526F2856}"/>
              </a:ext>
            </a:extLst>
          </p:cNvPr>
          <p:cNvSpPr>
            <a:spLocks noGrp="1"/>
          </p:cNvSpPr>
          <p:nvPr>
            <p:ph type="body" idx="1"/>
          </p:nvPr>
        </p:nvSpPr>
        <p:spPr>
          <a:xfrm>
            <a:off x="2605791" y="4096558"/>
            <a:ext cx="3922894" cy="347267"/>
          </a:xfrm>
        </p:spPr>
        <p:txBody>
          <a:bodyPr>
            <a:normAutofit fontScale="92500" lnSpcReduction="10000"/>
          </a:bodyPr>
          <a:lstStyle/>
          <a:p>
            <a:r>
              <a:rPr lang="es-ES" altLang="fr-FR" sz="2100" dirty="0">
                <a:solidFill>
                  <a:schemeClr val="tx1"/>
                </a:solidFill>
                <a:latin typeface="Garamond" panose="02020404030301010803" pitchFamily="18" charset="0"/>
              </a:rPr>
              <a:t>Profesora</a:t>
            </a:r>
            <a:r>
              <a:rPr lang="es-MX" altLang="fr-FR" sz="2100" dirty="0">
                <a:solidFill>
                  <a:schemeClr val="tx1"/>
                </a:solidFill>
                <a:latin typeface="Garamond" panose="02020404030301010803" pitchFamily="18" charset="0"/>
              </a:rPr>
              <a:t>: </a:t>
            </a:r>
            <a:r>
              <a:rPr lang="es-MX" altLang="fr-FR" sz="2100">
                <a:solidFill>
                  <a:schemeClr val="tx1"/>
                </a:solidFill>
                <a:latin typeface="Garamond" panose="02020404030301010803" pitchFamily="18" charset="0"/>
              </a:rPr>
              <a:t>Flor Rodríguez G.</a:t>
            </a:r>
            <a:endParaRPr lang="es-ES_tradnl" sz="2100" dirty="0">
              <a:latin typeface="Garamond" panose="02020404030301010803" pitchFamily="18" charset="0"/>
            </a:endParaRPr>
          </a:p>
          <a:p>
            <a:endParaRPr lang="es-CR" dirty="0"/>
          </a:p>
        </p:txBody>
      </p:sp>
      <p:sp>
        <p:nvSpPr>
          <p:cNvPr id="5" name="Marcador de texto 4">
            <a:extLst>
              <a:ext uri="{FF2B5EF4-FFF2-40B4-BE49-F238E27FC236}">
                <a16:creationId xmlns:a16="http://schemas.microsoft.com/office/drawing/2014/main" id="{07A15C5D-B128-4BA2-9EE7-782DC43F244A}"/>
              </a:ext>
            </a:extLst>
          </p:cNvPr>
          <p:cNvSpPr>
            <a:spLocks noGrp="1"/>
          </p:cNvSpPr>
          <p:nvPr>
            <p:ph type="body" sz="quarter" idx="4294967295"/>
          </p:nvPr>
        </p:nvSpPr>
        <p:spPr>
          <a:xfrm>
            <a:off x="629065" y="3000375"/>
            <a:ext cx="7886700" cy="857250"/>
          </a:xfrm>
        </p:spPr>
        <p:txBody>
          <a:bodyPr/>
          <a:lstStyle/>
          <a:p>
            <a:pPr marL="0" indent="0" algn="ctr">
              <a:buNone/>
            </a:pPr>
            <a:r>
              <a:rPr lang="es-ES" altLang="fr-FR" b="1" dirty="0">
                <a:solidFill>
                  <a:schemeClr val="tx1"/>
                </a:solidFill>
                <a:latin typeface="Garamond" panose="02020404030301010803" pitchFamily="18" charset="0"/>
              </a:rPr>
              <a:t>DEBERES FORMALES Y PROCEDIMIENTOS TRIBUTARIOS</a:t>
            </a:r>
          </a:p>
          <a:p>
            <a:endParaRPr lang="es-CR" dirty="0"/>
          </a:p>
        </p:txBody>
      </p:sp>
    </p:spTree>
    <p:extLst>
      <p:ext uri="{BB962C8B-B14F-4D97-AF65-F5344CB8AC3E}">
        <p14:creationId xmlns:p14="http://schemas.microsoft.com/office/powerpoint/2010/main" val="3783061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332656"/>
            <a:ext cx="6192688" cy="576064"/>
          </a:xfrm>
          <a:solidFill>
            <a:schemeClr val="accent6">
              <a:lumMod val="40000"/>
              <a:lumOff val="60000"/>
            </a:schemeClr>
          </a:solidFill>
          <a:scene3d>
            <a:camera prst="orthographicFront"/>
            <a:lightRig rig="threePt" dir="t"/>
          </a:scene3d>
          <a:sp3d>
            <a:bevelT w="165100" prst="coolSlant"/>
          </a:sp3d>
        </p:spPr>
        <p:style>
          <a:lnRef idx="2">
            <a:schemeClr val="accent3"/>
          </a:lnRef>
          <a:fillRef idx="1">
            <a:schemeClr val="lt1"/>
          </a:fillRef>
          <a:effectRef idx="0">
            <a:schemeClr val="accent3"/>
          </a:effectRef>
          <a:fontRef idx="minor">
            <a:schemeClr val="dk1"/>
          </a:fontRef>
        </p:style>
        <p:txBody>
          <a:bodyPr>
            <a:normAutofit fontScale="90000"/>
          </a:bodyPr>
          <a:lstStyle/>
          <a:p>
            <a:r>
              <a:rPr lang="es-ES" sz="3200" b="1" dirty="0"/>
              <a:t>Efectos de la liquidación previa </a:t>
            </a:r>
            <a:r>
              <a:rPr lang="es-ES" sz="2000" b="1" dirty="0"/>
              <a:t>Art. 128 RPT  </a:t>
            </a:r>
            <a:endParaRPr lang="es-ES" sz="2000" dirty="0"/>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7"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s-ES"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s-ES"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9 CuadroTexto"/>
          <p:cNvSpPr txBox="1"/>
          <p:nvPr/>
        </p:nvSpPr>
        <p:spPr>
          <a:xfrm>
            <a:off x="755576" y="1472585"/>
            <a:ext cx="7632848"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Una vez notificado el acto administrativo de liquidación previa, </a:t>
            </a:r>
            <a:r>
              <a:rPr kumimoji="0" lang="es-ES" sz="2800" b="0" i="0" u="none" strike="noStrike" kern="1200" cap="none" spc="0" normalizeH="0" baseline="0" noProof="0" dirty="0">
                <a:ln>
                  <a:noFill/>
                </a:ln>
                <a:solidFill>
                  <a:srgbClr val="FF0000"/>
                </a:solidFill>
                <a:effectLst/>
                <a:uLnTx/>
                <a:uFillTx/>
                <a:latin typeface="Calibri"/>
                <a:ea typeface="+mn-ea"/>
                <a:cs typeface="+mn-cs"/>
              </a:rPr>
              <a:t>se podrá realizar un procedimiento de liquidación definitiva </a:t>
            </a:r>
            <a:r>
              <a:rPr kumimoji="0" lang="es-ES" sz="2800" b="0" i="0" u="none" strike="noStrike" kern="1200" cap="none" spc="0" normalizeH="0" baseline="0" noProof="0" dirty="0">
                <a:ln>
                  <a:noFill/>
                </a:ln>
                <a:solidFill>
                  <a:prstClr val="black"/>
                </a:solidFill>
                <a:effectLst/>
                <a:uLnTx/>
                <a:uFillTx/>
                <a:latin typeface="Calibri"/>
                <a:ea typeface="+mn-ea"/>
                <a:cs typeface="+mn-cs"/>
              </a:rPr>
              <a:t>de la obligación tributaria respecto de los </a:t>
            </a:r>
            <a:r>
              <a:rPr kumimoji="0" lang="es-ES" sz="2800" b="0" i="0" u="none" strike="noStrike" kern="1200" cap="none" spc="0" normalizeH="0" baseline="0" noProof="0" dirty="0">
                <a:ln>
                  <a:noFill/>
                </a:ln>
                <a:solidFill>
                  <a:srgbClr val="FF0000"/>
                </a:solidFill>
                <a:effectLst/>
                <a:uLnTx/>
                <a:uFillTx/>
                <a:latin typeface="Calibri"/>
                <a:ea typeface="+mn-ea"/>
                <a:cs typeface="+mn-cs"/>
              </a:rPr>
              <a:t>mismos impuestos y períodos fiscales </a:t>
            </a:r>
            <a:r>
              <a:rPr kumimoji="0" lang="es-ES" sz="2800" b="0" i="0" u="none" strike="noStrike" kern="1200" cap="none" spc="0" normalizeH="0" baseline="0" noProof="0" dirty="0">
                <a:ln>
                  <a:noFill/>
                </a:ln>
                <a:solidFill>
                  <a:prstClr val="black"/>
                </a:solidFill>
                <a:effectLst/>
                <a:uLnTx/>
                <a:uFillTx/>
                <a:latin typeface="Calibri"/>
                <a:ea typeface="+mn-ea"/>
                <a:cs typeface="+mn-cs"/>
              </a:rPr>
              <a:t>investigados, únicamente sobre extremos específicos no considerados en la determinación de oficio por liquidación previa.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br>
              <a:rPr lang="es-CR" dirty="0"/>
            </a:br>
            <a:br>
              <a:rPr lang="es-ES" dirty="0"/>
            </a:br>
            <a:br>
              <a:rPr lang="es-ES" dirty="0"/>
            </a:br>
            <a:br>
              <a:rPr lang="es-ES" dirty="0"/>
            </a:br>
            <a:br>
              <a:rPr lang="es-ES" dirty="0"/>
            </a:br>
            <a:endParaRPr lang="es-ES" dirty="0"/>
          </a:p>
        </p:txBody>
      </p:sp>
      <p:sp>
        <p:nvSpPr>
          <p:cNvPr id="3" name="2 Subtítulo"/>
          <p:cNvSpPr>
            <a:spLocks noGrp="1"/>
          </p:cNvSpPr>
          <p:nvPr>
            <p:ph type="subTitle" idx="1"/>
          </p:nvPr>
        </p:nvSpPr>
        <p:spPr/>
        <p:txBody>
          <a:bodyPr/>
          <a:lstStyle/>
          <a:p>
            <a:endParaRPr lang="es-CR" dirty="0"/>
          </a:p>
          <a:p>
            <a:endParaRPr lang="es-ES" dirty="0"/>
          </a:p>
        </p:txBody>
      </p:sp>
      <p:pic>
        <p:nvPicPr>
          <p:cNvPr id="4" name="3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516216" y="5661248"/>
            <a:ext cx="901700" cy="812800"/>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404100" y="5733256"/>
            <a:ext cx="1560388" cy="673100"/>
          </a:xfrm>
          <a:prstGeom prst="rect">
            <a:avLst/>
          </a:prstGeom>
          <a:noFill/>
          <a:ln>
            <a:noFill/>
          </a:ln>
        </p:spPr>
      </p:pic>
      <p:sp>
        <p:nvSpPr>
          <p:cNvPr id="6" name="5 CuadroTexto"/>
          <p:cNvSpPr txBox="1"/>
          <p:nvPr/>
        </p:nvSpPr>
        <p:spPr>
          <a:xfrm>
            <a:off x="1028700" y="304800"/>
            <a:ext cx="7143700" cy="889631"/>
          </a:xfrm>
          <a:prstGeom prst="rect">
            <a:avLst/>
          </a:prstGeom>
          <a:solidFill>
            <a:srgbClr val="FFC000"/>
          </a:solidFill>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prstClr val="black">
                    <a:lumMod val="95000"/>
                    <a:lumOff val="5000"/>
                  </a:prstClr>
                </a:solidFill>
                <a:effectLst/>
                <a:uLnTx/>
                <a:uFillTx/>
                <a:latin typeface="Calibri"/>
                <a:ea typeface="+mn-ea"/>
                <a:cs typeface="+mn-cs"/>
              </a:rPr>
              <a:t>Funciones </a:t>
            </a:r>
            <a:r>
              <a:rPr kumimoji="0" lang="es-ES" sz="3200" b="1" i="0" u="none" strike="noStrike" kern="1200" cap="none" spc="0" normalizeH="0" baseline="0" noProof="0" dirty="0">
                <a:ln>
                  <a:noFill/>
                </a:ln>
                <a:solidFill>
                  <a:prstClr val="black"/>
                </a:solidFill>
                <a:effectLst/>
                <a:uLnTx/>
                <a:uFillTx/>
                <a:latin typeface="Calibri"/>
                <a:ea typeface="+mn-ea"/>
                <a:cs typeface="+mn-cs"/>
              </a:rPr>
              <a:t>de control tributario Intensivo </a:t>
            </a:r>
            <a:r>
              <a:rPr kumimoji="0" lang="es-ES" sz="1800" b="1" i="0" u="none" strike="noStrike" kern="1200" cap="none" spc="0" normalizeH="0" baseline="0" noProof="0" dirty="0">
                <a:ln>
                  <a:noFill/>
                </a:ln>
                <a:solidFill>
                  <a:prstClr val="black"/>
                </a:solidFill>
                <a:effectLst/>
                <a:uLnTx/>
                <a:uFillTx/>
                <a:latin typeface="Calibri"/>
                <a:ea typeface="+mn-ea"/>
                <a:cs typeface="+mn-cs"/>
              </a:rPr>
              <a:t>Art. 129 RPT</a:t>
            </a:r>
            <a:endParaRPr kumimoji="0" lang="es-ES" sz="1800" b="0" i="0" u="none" strike="noStrike" kern="1200" cap="none" spc="0" normalizeH="0" baseline="0" noProof="0" dirty="0">
              <a:ln>
                <a:noFill/>
              </a:ln>
              <a:solidFill>
                <a:prstClr val="black">
                  <a:lumMod val="95000"/>
                  <a:lumOff val="5000"/>
                </a:prstClr>
              </a:solidFill>
              <a:effectLst/>
              <a:uLnTx/>
              <a:uFillTx/>
              <a:latin typeface="Calibri"/>
              <a:ea typeface="+mn-ea"/>
              <a:cs typeface="+mn-cs"/>
            </a:endParaRPr>
          </a:p>
        </p:txBody>
      </p:sp>
      <p:graphicFrame>
        <p:nvGraphicFramePr>
          <p:cNvPr id="8" name="Diagram 7"/>
          <p:cNvGraphicFramePr/>
          <p:nvPr/>
        </p:nvGraphicFramePr>
        <p:xfrm>
          <a:off x="685800" y="1669256"/>
          <a:ext cx="791864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89138"/>
            <a:ext cx="7416824" cy="576064"/>
          </a:xfrm>
          <a:solidFill>
            <a:schemeClr val="accent6">
              <a:lumMod val="40000"/>
              <a:lumOff val="60000"/>
            </a:schemeClr>
          </a:solidFill>
          <a:scene3d>
            <a:camera prst="orthographicFront"/>
            <a:lightRig rig="threePt" dir="t"/>
          </a:scene3d>
          <a:sp3d>
            <a:bevelT w="165100" prst="coolSlant"/>
          </a:sp3d>
        </p:spPr>
        <p:style>
          <a:lnRef idx="2">
            <a:schemeClr val="accent3"/>
          </a:lnRef>
          <a:fillRef idx="1">
            <a:schemeClr val="lt1"/>
          </a:fillRef>
          <a:effectRef idx="0">
            <a:schemeClr val="accent3"/>
          </a:effectRef>
          <a:fontRef idx="minor">
            <a:schemeClr val="dk1"/>
          </a:fontRef>
        </p:style>
        <p:txBody>
          <a:bodyPr>
            <a:normAutofit fontScale="90000"/>
          </a:bodyPr>
          <a:lstStyle/>
          <a:p>
            <a:r>
              <a:rPr lang="es-ES" sz="3200" b="1" dirty="0"/>
              <a:t>DGT-R-01-2022 Extracción de Información RTBF</a:t>
            </a:r>
            <a:endParaRPr lang="es-ES" sz="2000" dirty="0"/>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7"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s-ES"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s-ES"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CuadroTexto 7">
            <a:extLst>
              <a:ext uri="{FF2B5EF4-FFF2-40B4-BE49-F238E27FC236}">
                <a16:creationId xmlns:a16="http://schemas.microsoft.com/office/drawing/2014/main" id="{9EEA9945-4C53-4712-B660-8F6FAB06F3D0}"/>
              </a:ext>
            </a:extLst>
          </p:cNvPr>
          <p:cNvSpPr txBox="1"/>
          <p:nvPr/>
        </p:nvSpPr>
        <p:spPr>
          <a:xfrm>
            <a:off x="164093" y="1105845"/>
            <a:ext cx="8785484" cy="4704686"/>
          </a:xfrm>
          <a:prstGeom prst="rect">
            <a:avLst/>
          </a:prstGeom>
          <a:noFill/>
        </p:spPr>
        <p:txBody>
          <a:bodyPr wrap="square">
            <a:spAutoFit/>
          </a:bodyPr>
          <a:lstStyle/>
          <a:p>
            <a:pPr marL="0" marR="31115" lvl="0" indent="0" algn="just" defTabSz="914400" rtl="0" eaLnBrk="1" fontAlgn="auto" latinLnBrk="0" hangingPunct="1">
              <a:lnSpc>
                <a:spcPct val="107000"/>
              </a:lnSpc>
              <a:spcBef>
                <a:spcPts val="0"/>
              </a:spcBef>
              <a:spcAft>
                <a:spcPts val="800"/>
              </a:spcAft>
              <a:buClrTx/>
              <a:buSzTx/>
              <a:buFontTx/>
              <a:buNone/>
              <a:tabLst/>
              <a:defRPr/>
            </a:pPr>
            <a:r>
              <a:rPr kumimoji="0" lang="es-CR" sz="16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Calibri" panose="020F0502020204030204" pitchFamily="34" charset="0"/>
              </a:rPr>
              <a:t>“Artículo 4.- Causas legítimas para el uso de la información.</a:t>
            </a:r>
            <a:r>
              <a:rPr kumimoji="0" lang="es-CR"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Calibri" panose="020F0502020204030204" pitchFamily="34" charset="0"/>
              </a:rPr>
              <a:t> Conforme al artículo 9 de la Ley 9416, la AT puede utilizar la información del RTBF cuando ésta sea previsiblemente pertinente para los siguientes efectos:</a:t>
            </a:r>
            <a:endParaRPr kumimoji="0" lang="es-C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31115" lvl="0" indent="-228600" algn="just" defTabSz="914400" rtl="0" eaLnBrk="1" fontAlgn="auto" latinLnBrk="0" hangingPunct="1">
              <a:lnSpc>
                <a:spcPct val="107000"/>
              </a:lnSpc>
              <a:spcBef>
                <a:spcPts val="0"/>
              </a:spcBef>
              <a:spcAft>
                <a:spcPts val="800"/>
              </a:spcAft>
              <a:buClrTx/>
              <a:buSzTx/>
              <a:buFontTx/>
              <a:buNone/>
              <a:tabLst/>
              <a:defRPr/>
            </a:pPr>
            <a:r>
              <a:rPr kumimoji="0" lang="es-CR"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Calibri" panose="020F0502020204030204" pitchFamily="34" charset="0"/>
              </a:rPr>
              <a:t>1.</a:t>
            </a:r>
            <a:r>
              <a:rPr kumimoji="0" lang="es-CR" sz="7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CR"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Calibri" panose="020F0502020204030204" pitchFamily="34" charset="0"/>
              </a:rPr>
              <a:t>Cuando iniciada y notificada debidamente a un sujeto una actuación de control para determinar de oficio una potencial deuda tributaria y para el cobro relacionado con tal determinación de oficio.</a:t>
            </a:r>
            <a:endParaRPr kumimoji="0" lang="es-C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31115" lvl="0" indent="-228600" algn="just" defTabSz="914400" rtl="0" eaLnBrk="1" fontAlgn="auto" latinLnBrk="0" hangingPunct="1">
              <a:lnSpc>
                <a:spcPct val="107000"/>
              </a:lnSpc>
              <a:spcBef>
                <a:spcPts val="0"/>
              </a:spcBef>
              <a:spcAft>
                <a:spcPts val="800"/>
              </a:spcAft>
              <a:buClrTx/>
              <a:buSzTx/>
              <a:buFontTx/>
              <a:buNone/>
              <a:tabLst/>
              <a:defRPr/>
            </a:pPr>
            <a:r>
              <a:rPr kumimoji="0" lang="es-CR"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Calibri" panose="020F0502020204030204" pitchFamily="34" charset="0"/>
              </a:rPr>
              <a:t>2.</a:t>
            </a:r>
            <a:r>
              <a:rPr kumimoji="0" lang="es-CR" sz="7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CR"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Calibri" panose="020F0502020204030204" pitchFamily="34" charset="0"/>
              </a:rPr>
              <a:t>Para elaborar planes de gestión de riesgo, los cuales se determinarán con base en criterios previamente definidos por la AT y tendrán como objeto evaluar y diagnosticar, mediante la utilización de procesos técnicos, el riesgo de un comportamiento irregular de un grupo de contribuyentes, de manera que pueda presumirse un eventual fraude fiscal o un incumplimiento tributario formal o material.  La AT deberá hacer públicos los criterios objetivos de selección, simultáneamente y con la misma regularidad con que se publican los criterios objetivos de fiscalización.  Su ejecución estará a cargo de las áreas competentes de la DGT y deberá asignarse formalmente, en cada caso, a un funcionario específico para su análisis, por medio exclusivamente de las áreas de la DGT encargadas de los procesos de Inteligencia Tributaria, de Investigación y Represión del Fraude Tributario, Grandes Contribuyentes Nacionales.</a:t>
            </a:r>
            <a:endParaRPr kumimoji="0" lang="es-C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31115" lvl="0" indent="-228600" algn="just" defTabSz="914400" rtl="0" eaLnBrk="1" fontAlgn="auto" latinLnBrk="0" hangingPunct="1">
              <a:lnSpc>
                <a:spcPct val="107000"/>
              </a:lnSpc>
              <a:spcBef>
                <a:spcPts val="0"/>
              </a:spcBef>
              <a:spcAft>
                <a:spcPts val="800"/>
              </a:spcAft>
              <a:buClrTx/>
              <a:buSzTx/>
              <a:buFontTx/>
              <a:buNone/>
              <a:tabLst/>
              <a:defRPr/>
            </a:pPr>
            <a:r>
              <a:rPr kumimoji="0" lang="es-CR"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Calibri" panose="020F0502020204030204" pitchFamily="34" charset="0"/>
              </a:rPr>
              <a:t>3.</a:t>
            </a:r>
            <a:r>
              <a:rPr kumimoji="0" lang="es-CR" sz="7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CR"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Calibri" panose="020F0502020204030204" pitchFamily="34" charset="0"/>
              </a:rPr>
              <a:t>Para intercambiar información de conformidad con las disposiciones de los instrumentos internacionales.</a:t>
            </a:r>
            <a:endParaRPr kumimoji="0" lang="es-C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31115" lvl="0" indent="-228600" algn="just" defTabSz="914400" rtl="0" eaLnBrk="1" fontAlgn="auto" latinLnBrk="0" hangingPunct="1">
              <a:lnSpc>
                <a:spcPct val="107000"/>
              </a:lnSpc>
              <a:spcBef>
                <a:spcPts val="0"/>
              </a:spcBef>
              <a:spcAft>
                <a:spcPts val="800"/>
              </a:spcAft>
              <a:buClrTx/>
              <a:buSzTx/>
              <a:buFontTx/>
              <a:buNone/>
              <a:tabLst/>
              <a:defRPr/>
            </a:pPr>
            <a:r>
              <a:rPr kumimoji="0" lang="es-CR"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Calibri" panose="020F0502020204030204" pitchFamily="34" charset="0"/>
              </a:rPr>
              <a:t>4.</a:t>
            </a:r>
            <a:r>
              <a:rPr kumimoji="0" lang="es-CR" sz="7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CR"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Calibri" panose="020F0502020204030204" pitchFamily="34" charset="0"/>
              </a:rPr>
              <a:t>Para ejecutar inspecciones tributarias, por medio de los funcionarios de las áreas de fiscalización de las ATT, la DGCN y la DF y asignando formalmente, en cada caso, a un funcionario específico para su análisis.”</a:t>
            </a:r>
            <a:endParaRPr kumimoji="0" lang="es-C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962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7" name="6 Título"/>
          <p:cNvSpPr>
            <a:spLocks noGrp="1"/>
          </p:cNvSpPr>
          <p:nvPr>
            <p:ph type="title"/>
          </p:nvPr>
        </p:nvSpPr>
        <p:spPr>
          <a:xfrm>
            <a:off x="1403648" y="332656"/>
            <a:ext cx="6624736" cy="576064"/>
          </a:xfrm>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a:normAutofit/>
          </a:bodyPr>
          <a:lstStyle/>
          <a:p>
            <a:r>
              <a:rPr lang="es-ES" sz="3100" b="1" dirty="0"/>
              <a:t>Facultades y competencias </a:t>
            </a:r>
            <a:r>
              <a:rPr lang="es-ES" sz="2000" b="1" dirty="0"/>
              <a:t>Art. 132 RPT</a:t>
            </a:r>
            <a:endParaRPr lang="es-ES" sz="2000" dirty="0"/>
          </a:p>
        </p:txBody>
      </p:sp>
      <p:sp>
        <p:nvSpPr>
          <p:cNvPr id="8" name="7 CuadroTexto"/>
          <p:cNvSpPr txBox="1"/>
          <p:nvPr/>
        </p:nvSpPr>
        <p:spPr>
          <a:xfrm>
            <a:off x="323528" y="1268760"/>
            <a:ext cx="8280920" cy="48936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Los </a:t>
            </a:r>
            <a:r>
              <a:rPr kumimoji="0" lang="es-ES" sz="2400" b="0" i="0" u="none" strike="noStrike" kern="1200" cap="none" spc="0" normalizeH="0" baseline="0" noProof="0" dirty="0">
                <a:ln>
                  <a:noFill/>
                </a:ln>
                <a:solidFill>
                  <a:srgbClr val="FF0000"/>
                </a:solidFill>
                <a:effectLst/>
                <a:uLnTx/>
                <a:uFillTx/>
                <a:latin typeface="Calibri"/>
                <a:ea typeface="+mn-ea"/>
                <a:cs typeface="+mn-cs"/>
              </a:rPr>
              <a:t>órganos fiscalizadores </a:t>
            </a:r>
            <a:r>
              <a:rPr kumimoji="0" lang="es-ES" sz="2400" b="0" i="0" u="none" strike="noStrike" kern="1200" cap="none" spc="0" normalizeH="0" baseline="0" noProof="0" dirty="0">
                <a:ln>
                  <a:noFill/>
                </a:ln>
                <a:solidFill>
                  <a:prstClr val="black"/>
                </a:solidFill>
                <a:effectLst/>
                <a:uLnTx/>
                <a:uFillTx/>
                <a:latin typeface="Calibri"/>
                <a:ea typeface="+mn-ea"/>
                <a:cs typeface="+mn-cs"/>
              </a:rPr>
              <a:t>podrán llevar a cabo: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 Las actuaciones que sean necesarias para </a:t>
            </a:r>
            <a:r>
              <a:rPr kumimoji="0" lang="es-ES" sz="2400" b="0" i="0" u="none" strike="noStrike" kern="1200" cap="none" spc="0" normalizeH="0" baseline="0" noProof="0" dirty="0">
                <a:ln>
                  <a:noFill/>
                </a:ln>
                <a:solidFill>
                  <a:srgbClr val="FF0000"/>
                </a:solidFill>
                <a:effectLst/>
                <a:uLnTx/>
                <a:uFillTx/>
                <a:latin typeface="Calibri"/>
                <a:ea typeface="+mn-ea"/>
                <a:cs typeface="+mn-cs"/>
              </a:rPr>
              <a:t>determinar la ocurrencia de los hechos generadores de los impuestos </a:t>
            </a:r>
            <a:r>
              <a:rPr kumimoji="0" lang="es-ES" sz="2400" b="0" i="0" u="none" strike="noStrike" kern="1200" cap="none" spc="0" normalizeH="0" baseline="0" noProof="0" dirty="0">
                <a:ln>
                  <a:noFill/>
                </a:ln>
                <a:solidFill>
                  <a:prstClr val="black"/>
                </a:solidFill>
                <a:effectLst/>
                <a:uLnTx/>
                <a:uFillTx/>
                <a:latin typeface="Calibri"/>
                <a:ea typeface="+mn-ea"/>
                <a:cs typeface="+mn-cs"/>
              </a:rPr>
              <a:t>que administra la DGT, </a:t>
            </a:r>
            <a:r>
              <a:rPr kumimoji="0" lang="es-ES" sz="2400" b="0" i="0" u="none" strike="noStrike" kern="1200" cap="none" spc="0" normalizeH="0" baseline="0" noProof="0" dirty="0">
                <a:ln>
                  <a:noFill/>
                </a:ln>
                <a:solidFill>
                  <a:srgbClr val="FF0000"/>
                </a:solidFill>
                <a:effectLst/>
                <a:uLnTx/>
                <a:uFillTx/>
                <a:latin typeface="Calibri"/>
                <a:ea typeface="+mn-ea"/>
                <a:cs typeface="+mn-cs"/>
              </a:rPr>
              <a:t>cuantificar sus bases imponibles</a:t>
            </a:r>
            <a:r>
              <a:rPr kumimoji="0" lang="es-ES" sz="2400" b="0" i="0" u="none" strike="noStrike" kern="1200" cap="none" spc="0" normalizeH="0" baseline="0" noProof="0" dirty="0">
                <a:ln>
                  <a:noFill/>
                </a:ln>
                <a:solidFill>
                  <a:prstClr val="black"/>
                </a:solidFill>
                <a:effectLst/>
                <a:uLnTx/>
                <a:uFillTx/>
                <a:latin typeface="Calibri"/>
                <a:ea typeface="+mn-ea"/>
                <a:cs typeface="+mn-cs"/>
              </a:rPr>
              <a:t>, sus respectivas </a:t>
            </a:r>
            <a:r>
              <a:rPr kumimoji="0" lang="es-ES" sz="2400" b="0" i="0" u="none" strike="noStrike" kern="1200" cap="none" spc="0" normalizeH="0" baseline="0" noProof="0" dirty="0">
                <a:ln>
                  <a:noFill/>
                </a:ln>
                <a:solidFill>
                  <a:srgbClr val="FF0000"/>
                </a:solidFill>
                <a:effectLst/>
                <a:uLnTx/>
                <a:uFillTx/>
                <a:latin typeface="Calibri"/>
                <a:ea typeface="+mn-ea"/>
                <a:cs typeface="+mn-cs"/>
              </a:rPr>
              <a:t>cuotas tributarias </a:t>
            </a:r>
            <a:r>
              <a:rPr kumimoji="0" lang="es-ES" sz="2400" b="0" i="0" u="none" strike="noStrike" kern="1200" cap="none" spc="0" normalizeH="0" baseline="0" noProof="0" dirty="0">
                <a:ln>
                  <a:noFill/>
                </a:ln>
                <a:solidFill>
                  <a:prstClr val="black"/>
                </a:solidFill>
                <a:effectLst/>
                <a:uLnTx/>
                <a:uFillTx/>
                <a:latin typeface="Calibri"/>
                <a:ea typeface="+mn-ea"/>
                <a:cs typeface="+mn-cs"/>
              </a:rPr>
              <a:t>y en general, verificar los elementos que configuran la obligación tributaria objeto de fiscalización; </a:t>
            </a:r>
            <a:r>
              <a:rPr kumimoji="0" lang="es-ES" sz="2400" b="0" i="0" u="none" strike="noStrike" kern="1200" cap="none" spc="0" normalizeH="0" baseline="0" noProof="0" dirty="0">
                <a:ln>
                  <a:noFill/>
                </a:ln>
                <a:solidFill>
                  <a:srgbClr val="FF0000"/>
                </a:solidFill>
                <a:effectLst/>
                <a:uLnTx/>
                <a:uFillTx/>
                <a:latin typeface="Calibri"/>
                <a:ea typeface="+mn-ea"/>
                <a:cs typeface="+mn-cs"/>
              </a:rPr>
              <a:t>formular la regularización </a:t>
            </a:r>
            <a:r>
              <a:rPr kumimoji="0" lang="es-ES" sz="2400" b="0" i="0" u="none" strike="noStrike" kern="1200" cap="none" spc="0" normalizeH="0" baseline="0" noProof="0" dirty="0">
                <a:ln>
                  <a:noFill/>
                </a:ln>
                <a:solidFill>
                  <a:prstClr val="black"/>
                </a:solidFill>
                <a:effectLst/>
                <a:uLnTx/>
                <a:uFillTx/>
                <a:latin typeface="Calibri"/>
                <a:ea typeface="+mn-ea"/>
                <a:cs typeface="+mn-cs"/>
              </a:rPr>
              <a:t>que proceda, </a:t>
            </a:r>
            <a:r>
              <a:rPr kumimoji="0" lang="es-ES" sz="2400" b="0" i="0" u="none" strike="noStrike" kern="1200" cap="none" spc="0" normalizeH="0" baseline="0" noProof="0" dirty="0">
                <a:ln>
                  <a:noFill/>
                </a:ln>
                <a:solidFill>
                  <a:srgbClr val="FF0000"/>
                </a:solidFill>
                <a:effectLst/>
                <a:uLnTx/>
                <a:uFillTx/>
                <a:latin typeface="Calibri"/>
                <a:ea typeface="+mn-ea"/>
                <a:cs typeface="+mn-cs"/>
              </a:rPr>
              <a:t>preparar los traslados de cargos</a:t>
            </a:r>
            <a:r>
              <a:rPr kumimoji="0" lang="es-ES" sz="2400" b="0" i="0" u="none" strike="noStrike" kern="1200" cap="none" spc="0" normalizeH="0" baseline="0" noProof="0" dirty="0">
                <a:ln>
                  <a:noFill/>
                </a:ln>
                <a:solidFill>
                  <a:prstClr val="black"/>
                </a:solidFill>
                <a:effectLst/>
                <a:uLnTx/>
                <a:uFillTx/>
                <a:latin typeface="Calibri"/>
                <a:ea typeface="+mn-ea"/>
                <a:cs typeface="+mn-cs"/>
              </a:rPr>
              <a:t>, la </a:t>
            </a:r>
            <a:r>
              <a:rPr kumimoji="0" lang="es-ES" sz="2400" b="0" i="0" u="none" strike="noStrike" kern="1200" cap="none" spc="0" normalizeH="0" baseline="0" noProof="0" dirty="0">
                <a:ln>
                  <a:noFill/>
                </a:ln>
                <a:solidFill>
                  <a:srgbClr val="FF0000"/>
                </a:solidFill>
                <a:effectLst/>
                <a:uLnTx/>
                <a:uFillTx/>
                <a:latin typeface="Calibri"/>
                <a:ea typeface="+mn-ea"/>
                <a:cs typeface="+mn-cs"/>
              </a:rPr>
              <a:t>resolución que determina la obligación tributaria </a:t>
            </a:r>
            <a:r>
              <a:rPr kumimoji="0" lang="es-ES" sz="2400" b="0" i="0" u="none" strike="noStrike" kern="1200" cap="none" spc="0" normalizeH="0" baseline="0" noProof="0" dirty="0">
                <a:ln>
                  <a:noFill/>
                </a:ln>
                <a:solidFill>
                  <a:prstClr val="black"/>
                </a:solidFill>
                <a:effectLst/>
                <a:uLnTx/>
                <a:uFillTx/>
                <a:latin typeface="Calibri"/>
                <a:ea typeface="+mn-ea"/>
                <a:cs typeface="+mn-cs"/>
              </a:rPr>
              <a:t>y </a:t>
            </a:r>
            <a:r>
              <a:rPr kumimoji="0" lang="es-ES" sz="2400" b="0" i="0" u="none" strike="noStrike" kern="1200" cap="none" spc="0" normalizeH="0" baseline="0" noProof="0" dirty="0">
                <a:ln>
                  <a:noFill/>
                </a:ln>
                <a:solidFill>
                  <a:srgbClr val="FF0000"/>
                </a:solidFill>
                <a:effectLst/>
                <a:uLnTx/>
                <a:uFillTx/>
                <a:latin typeface="Calibri"/>
                <a:ea typeface="+mn-ea"/>
                <a:cs typeface="+mn-cs"/>
              </a:rPr>
              <a:t>aplicar las sanciones </a:t>
            </a:r>
            <a:r>
              <a:rPr kumimoji="0" lang="es-ES" sz="2400" b="0" i="0" u="none" strike="noStrike" kern="1200" cap="none" spc="0" normalizeH="0" baseline="0" noProof="0" dirty="0">
                <a:ln>
                  <a:noFill/>
                </a:ln>
                <a:solidFill>
                  <a:prstClr val="black"/>
                </a:solidFill>
                <a:effectLst/>
                <a:uLnTx/>
                <a:uFillTx/>
                <a:latin typeface="Calibri"/>
                <a:ea typeface="+mn-ea"/>
                <a:cs typeface="+mn-cs"/>
              </a:rPr>
              <a:t>dispuestas normativamente, cuando corresponda, así como </a:t>
            </a:r>
            <a:r>
              <a:rPr kumimoji="0" lang="es-ES" sz="2400" b="0" i="0" u="none" strike="noStrike" kern="1200" cap="none" spc="0" normalizeH="0" baseline="0" noProof="0" dirty="0">
                <a:ln>
                  <a:noFill/>
                </a:ln>
                <a:solidFill>
                  <a:srgbClr val="FF0000"/>
                </a:solidFill>
                <a:effectLst/>
                <a:uLnTx/>
                <a:uFillTx/>
                <a:latin typeface="Calibri"/>
                <a:ea typeface="+mn-ea"/>
                <a:cs typeface="+mn-cs"/>
              </a:rPr>
              <a:t>resolver el recurso de revocatoria </a:t>
            </a:r>
            <a:r>
              <a:rPr kumimoji="0" lang="es-ES" sz="2400" b="0" i="0" u="none" strike="noStrike" kern="1200" cap="none" spc="0" normalizeH="0" baseline="0" noProof="0" dirty="0">
                <a:ln>
                  <a:noFill/>
                </a:ln>
                <a:solidFill>
                  <a:prstClr val="black"/>
                </a:solidFill>
                <a:effectLst/>
                <a:uLnTx/>
                <a:uFillTx/>
                <a:latin typeface="Calibri"/>
                <a:ea typeface="+mn-ea"/>
                <a:cs typeface="+mn-cs"/>
              </a:rPr>
              <a:t>dispuesto en los artículos 145 y 150 del Código.</a:t>
            </a:r>
          </a:p>
        </p:txBody>
      </p:sp>
    </p:spTree>
    <p:extLst>
      <p:ext uri="{BB962C8B-B14F-4D97-AF65-F5344CB8AC3E}">
        <p14:creationId xmlns:p14="http://schemas.microsoft.com/office/powerpoint/2010/main" val="2604848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7" name="6 Título"/>
          <p:cNvSpPr>
            <a:spLocks noGrp="1"/>
          </p:cNvSpPr>
          <p:nvPr>
            <p:ph type="title"/>
          </p:nvPr>
        </p:nvSpPr>
        <p:spPr>
          <a:xfrm>
            <a:off x="1403648" y="332656"/>
            <a:ext cx="6624736" cy="576064"/>
          </a:xfrm>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a:normAutofit/>
          </a:bodyPr>
          <a:lstStyle/>
          <a:p>
            <a:r>
              <a:rPr lang="es-ES" sz="3100" b="1" dirty="0"/>
              <a:t>Facultades y competencias </a:t>
            </a:r>
            <a:r>
              <a:rPr lang="es-ES" sz="2000" b="1" dirty="0"/>
              <a:t>Art. 132 RPT</a:t>
            </a:r>
            <a:endParaRPr lang="es-ES" sz="2000" dirty="0"/>
          </a:p>
        </p:txBody>
      </p:sp>
      <p:sp>
        <p:nvSpPr>
          <p:cNvPr id="8" name="7 CuadroTexto"/>
          <p:cNvSpPr txBox="1"/>
          <p:nvPr/>
        </p:nvSpPr>
        <p:spPr>
          <a:xfrm>
            <a:off x="395536" y="1268760"/>
            <a:ext cx="8424936" cy="48320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Examinar </a:t>
            </a:r>
            <a:r>
              <a:rPr kumimoji="0" lang="es-ES" sz="2800" b="0" i="0" u="none" strike="noStrike" kern="1200" cap="none" spc="0" normalizeH="0" baseline="0" noProof="0" dirty="0">
                <a:ln>
                  <a:noFill/>
                </a:ln>
                <a:solidFill>
                  <a:srgbClr val="FF0000"/>
                </a:solidFill>
                <a:effectLst/>
                <a:uLnTx/>
                <a:uFillTx/>
                <a:latin typeface="Calibri"/>
                <a:ea typeface="+mn-ea"/>
                <a:cs typeface="+mn-cs"/>
              </a:rPr>
              <a:t>los comprobantes, libros, registros, sistemas, programas y archivos de contabilidad manual, mecánica o computarizada </a:t>
            </a:r>
            <a:r>
              <a:rPr kumimoji="0" lang="es-ES" sz="2800" b="0" i="0" u="none" strike="noStrike" kern="1200" cap="none" spc="0" normalizeH="0" baseline="0" noProof="0" dirty="0">
                <a:ln>
                  <a:noFill/>
                </a:ln>
                <a:solidFill>
                  <a:prstClr val="black"/>
                </a:solidFill>
                <a:effectLst/>
                <a:uLnTx/>
                <a:uFillTx/>
                <a:latin typeface="Calibri"/>
                <a:ea typeface="+mn-ea"/>
                <a:cs typeface="+mn-cs"/>
              </a:rPr>
              <a:t>del sujeto pasivo a fiscalizar, así como la información previsiblemente pertinente para efectos tributarios que esté </a:t>
            </a:r>
            <a:r>
              <a:rPr kumimoji="0" lang="es-ES" sz="2800" b="0" i="0" u="none" strike="noStrike" kern="1200" cap="none" spc="0" normalizeH="0" baseline="0" noProof="0" dirty="0">
                <a:ln>
                  <a:noFill/>
                </a:ln>
                <a:solidFill>
                  <a:srgbClr val="FF0000"/>
                </a:solidFill>
                <a:effectLst/>
                <a:uLnTx/>
                <a:uFillTx/>
                <a:latin typeface="Calibri"/>
                <a:ea typeface="+mn-ea"/>
                <a:cs typeface="+mn-cs"/>
              </a:rPr>
              <a:t>en poder del sujeto pasivo o terceros</a:t>
            </a:r>
            <a:r>
              <a:rPr kumimoji="0" lang="es-ES" sz="2800" b="0" i="0" u="none" strike="noStrike" kern="1200" cap="none" spc="0" normalizeH="0" baseline="0" noProof="0" dirty="0">
                <a:ln>
                  <a:noFill/>
                </a:ln>
                <a:solidFill>
                  <a:prstClr val="black"/>
                </a:solidFill>
                <a:effectLst/>
                <a:uLnTx/>
                <a:uFillTx/>
                <a:latin typeface="Calibri"/>
                <a:ea typeface="+mn-ea"/>
                <a:cs typeface="+mn-cs"/>
              </a:rPr>
              <a:t>.</a:t>
            </a:r>
            <a:endParaRPr kumimoji="0" lang="es-ES"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FF0000"/>
                </a:solidFill>
                <a:effectLst/>
                <a:uLnTx/>
                <a:uFillTx/>
                <a:latin typeface="Calibri"/>
                <a:ea typeface="+mn-ea"/>
                <a:cs typeface="+mn-cs"/>
              </a:rPr>
              <a:t>Verificar las cantidades, calidades y valores de bienes y mercaderías, confeccionar inventarios </a:t>
            </a:r>
            <a:r>
              <a:rPr kumimoji="0" lang="es-ES" sz="2800" b="0" i="0" u="none" strike="noStrike" kern="1200" cap="none" spc="0" normalizeH="0" baseline="0" noProof="0" dirty="0">
                <a:ln>
                  <a:noFill/>
                </a:ln>
                <a:solidFill>
                  <a:prstClr val="black"/>
                </a:solidFill>
                <a:effectLst/>
                <a:uLnTx/>
                <a:uFillTx/>
                <a:latin typeface="Calibri"/>
                <a:ea typeface="+mn-ea"/>
                <a:cs typeface="+mn-cs"/>
              </a:rPr>
              <a:t>de estos, controlar su confección o confrontar en cualquier momento los inventarios contra las existencias reales.</a:t>
            </a:r>
          </a:p>
        </p:txBody>
      </p:sp>
    </p:spTree>
    <p:extLst>
      <p:ext uri="{BB962C8B-B14F-4D97-AF65-F5344CB8AC3E}">
        <p14:creationId xmlns:p14="http://schemas.microsoft.com/office/powerpoint/2010/main" val="2276562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7" name="6 Título"/>
          <p:cNvSpPr>
            <a:spLocks noGrp="1"/>
          </p:cNvSpPr>
          <p:nvPr>
            <p:ph type="title"/>
          </p:nvPr>
        </p:nvSpPr>
        <p:spPr>
          <a:xfrm>
            <a:off x="1403648" y="332656"/>
            <a:ext cx="6624736" cy="576064"/>
          </a:xfrm>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a:normAutofit/>
          </a:bodyPr>
          <a:lstStyle/>
          <a:p>
            <a:r>
              <a:rPr lang="es-ES" sz="3100" b="1" dirty="0"/>
              <a:t>Facultades y competencias </a:t>
            </a:r>
            <a:r>
              <a:rPr lang="es-ES" sz="2000" b="1" dirty="0"/>
              <a:t>Art. 132 RPT</a:t>
            </a:r>
            <a:endParaRPr lang="es-ES" sz="2000" dirty="0"/>
          </a:p>
        </p:txBody>
      </p:sp>
      <p:sp>
        <p:nvSpPr>
          <p:cNvPr id="8" name="7 CuadroTexto"/>
          <p:cNvSpPr txBox="1"/>
          <p:nvPr/>
        </p:nvSpPr>
        <p:spPr>
          <a:xfrm>
            <a:off x="611560" y="1268760"/>
            <a:ext cx="7992888"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FF0000"/>
                </a:solidFill>
                <a:effectLst/>
                <a:uLnTx/>
                <a:uFillTx/>
                <a:latin typeface="Calibri"/>
                <a:ea typeface="+mn-ea"/>
                <a:cs typeface="+mn-cs"/>
              </a:rPr>
              <a:t>Verificar</a:t>
            </a:r>
            <a:r>
              <a:rPr kumimoji="0" lang="es-ES" sz="2400" b="0" i="0" u="none" strike="noStrike" kern="1200" cap="none" spc="0" normalizeH="0" baseline="0" noProof="0" dirty="0">
                <a:ln>
                  <a:noFill/>
                </a:ln>
                <a:solidFill>
                  <a:prstClr val="black"/>
                </a:solidFill>
                <a:effectLst/>
                <a:uLnTx/>
                <a:uFillTx/>
                <a:latin typeface="Calibri"/>
                <a:ea typeface="+mn-ea"/>
                <a:cs typeface="+mn-cs"/>
              </a:rPr>
              <a:t> en todas sus </a:t>
            </a:r>
            <a:r>
              <a:rPr kumimoji="0" lang="es-ES" sz="2400" b="0" i="0" u="none" strike="noStrike" kern="1200" cap="none" spc="0" normalizeH="0" baseline="0" noProof="0" dirty="0">
                <a:ln>
                  <a:noFill/>
                </a:ln>
                <a:solidFill>
                  <a:srgbClr val="FF0000"/>
                </a:solidFill>
                <a:effectLst/>
                <a:uLnTx/>
                <a:uFillTx/>
                <a:latin typeface="Calibri"/>
                <a:ea typeface="+mn-ea"/>
                <a:cs typeface="+mn-cs"/>
              </a:rPr>
              <a:t>etapas el proceso de producción y comercialización </a:t>
            </a:r>
            <a:r>
              <a:rPr kumimoji="0" lang="es-ES" sz="2400" b="0" i="0" u="none" strike="noStrike" kern="1200" cap="none" spc="0" normalizeH="0" baseline="0" noProof="0" dirty="0">
                <a:ln>
                  <a:noFill/>
                </a:ln>
                <a:solidFill>
                  <a:prstClr val="black"/>
                </a:solidFill>
                <a:effectLst/>
                <a:uLnTx/>
                <a:uFillTx/>
                <a:latin typeface="Calibri"/>
                <a:ea typeface="+mn-ea"/>
                <a:cs typeface="+mn-cs"/>
              </a:rPr>
              <a:t>de bienes y servicios.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FF0000"/>
                </a:solidFill>
                <a:effectLst/>
                <a:uLnTx/>
                <a:uFillTx/>
                <a:latin typeface="Calibri"/>
                <a:ea typeface="+mn-ea"/>
                <a:cs typeface="+mn-cs"/>
              </a:rPr>
              <a:t>Entrar o acceder a fincas, locales de negocios </a:t>
            </a:r>
            <a:r>
              <a:rPr kumimoji="0" lang="es-ES" sz="2400" b="0" i="0" u="none" strike="noStrike" kern="1200" cap="none" spc="0" normalizeH="0" baseline="0" noProof="0" dirty="0">
                <a:ln>
                  <a:noFill/>
                </a:ln>
                <a:solidFill>
                  <a:prstClr val="black"/>
                </a:solidFill>
                <a:effectLst/>
                <a:uLnTx/>
                <a:uFillTx/>
                <a:latin typeface="Calibri"/>
                <a:ea typeface="+mn-ea"/>
                <a:cs typeface="+mn-cs"/>
              </a:rPr>
              <a:t>y en general, a </a:t>
            </a:r>
            <a:r>
              <a:rPr kumimoji="0" lang="es-ES" sz="2400" b="0" i="0" u="none" strike="noStrike" kern="1200" cap="none" spc="0" normalizeH="0" baseline="0" noProof="0" dirty="0">
                <a:ln>
                  <a:noFill/>
                </a:ln>
                <a:solidFill>
                  <a:srgbClr val="FF0000"/>
                </a:solidFill>
                <a:effectLst/>
                <a:uLnTx/>
                <a:uFillTx/>
                <a:latin typeface="Calibri"/>
                <a:ea typeface="+mn-ea"/>
                <a:cs typeface="+mn-cs"/>
              </a:rPr>
              <a:t>inmuebles o muebles </a:t>
            </a:r>
            <a:r>
              <a:rPr kumimoji="0" lang="es-ES" sz="2400" b="0" i="0" u="none" strike="noStrike" kern="1200" cap="none" spc="0" normalizeH="0" baseline="0" noProof="0" dirty="0">
                <a:ln>
                  <a:noFill/>
                </a:ln>
                <a:solidFill>
                  <a:prstClr val="black"/>
                </a:solidFill>
                <a:effectLst/>
                <a:uLnTx/>
                <a:uFillTx/>
                <a:latin typeface="Calibri"/>
                <a:ea typeface="+mn-ea"/>
                <a:cs typeface="+mn-cs"/>
              </a:rPr>
              <a:t>donde se encuentren documentos o información previsiblemente pertinente para la determinación de los tributos.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FF0000"/>
                </a:solidFill>
                <a:effectLst/>
                <a:uLnTx/>
                <a:uFillTx/>
                <a:latin typeface="Calibri"/>
                <a:ea typeface="+mn-ea"/>
                <a:cs typeface="+mn-cs"/>
              </a:rPr>
              <a:t>Requerir a los sujetos pasivos y terceros </a:t>
            </a:r>
            <a:r>
              <a:rPr kumimoji="0" lang="es-ES" sz="2400" b="0" i="0" u="none" strike="noStrike" kern="1200" cap="none" spc="0" normalizeH="0" baseline="0" noProof="0" dirty="0">
                <a:ln>
                  <a:noFill/>
                </a:ln>
                <a:solidFill>
                  <a:prstClr val="black"/>
                </a:solidFill>
                <a:effectLst/>
                <a:uLnTx/>
                <a:uFillTx/>
                <a:latin typeface="Calibri"/>
                <a:ea typeface="+mn-ea"/>
                <a:cs typeface="+mn-cs"/>
              </a:rPr>
              <a:t>para que, en los casos y bajo las condiciones que establece la ley, aporten cualquier tipo de documentos o información que pueda ser previsiblemente pertinente.</a:t>
            </a:r>
          </a:p>
        </p:txBody>
      </p:sp>
    </p:spTree>
    <p:extLst>
      <p:ext uri="{BB962C8B-B14F-4D97-AF65-F5344CB8AC3E}">
        <p14:creationId xmlns:p14="http://schemas.microsoft.com/office/powerpoint/2010/main" val="1463536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7" name="6 Título"/>
          <p:cNvSpPr>
            <a:spLocks noGrp="1"/>
          </p:cNvSpPr>
          <p:nvPr>
            <p:ph type="title"/>
          </p:nvPr>
        </p:nvSpPr>
        <p:spPr>
          <a:xfrm>
            <a:off x="1468200" y="172326"/>
            <a:ext cx="6624736" cy="576064"/>
          </a:xfrm>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a:normAutofit/>
          </a:bodyPr>
          <a:lstStyle/>
          <a:p>
            <a:r>
              <a:rPr lang="es-ES" sz="3100" b="1" dirty="0"/>
              <a:t>Facultades y competencias </a:t>
            </a:r>
            <a:r>
              <a:rPr lang="es-ES" sz="2000" b="1" dirty="0"/>
              <a:t>Art. 132 RPT</a:t>
            </a:r>
            <a:endParaRPr lang="es-ES" sz="2000" dirty="0"/>
          </a:p>
        </p:txBody>
      </p:sp>
      <p:sp>
        <p:nvSpPr>
          <p:cNvPr id="8" name="7 CuadroTexto"/>
          <p:cNvSpPr txBox="1"/>
          <p:nvPr/>
        </p:nvSpPr>
        <p:spPr>
          <a:xfrm>
            <a:off x="378895" y="908720"/>
            <a:ext cx="8568952" cy="54476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FF0000"/>
                </a:solidFill>
                <a:effectLst/>
                <a:uLnTx/>
                <a:uFillTx/>
                <a:latin typeface="Calibri"/>
                <a:ea typeface="+mn-ea"/>
                <a:cs typeface="+mn-cs"/>
              </a:rPr>
              <a:t>Requerir de toda persona física o jurídica, pública o privada, la información </a:t>
            </a:r>
            <a:r>
              <a:rPr kumimoji="0" lang="es-ES" sz="2800" b="0" i="0" u="none" strike="noStrike" kern="1200" cap="none" spc="0" normalizeH="0" baseline="0" noProof="0" dirty="0">
                <a:ln>
                  <a:noFill/>
                </a:ln>
                <a:solidFill>
                  <a:prstClr val="black"/>
                </a:solidFill>
                <a:effectLst/>
                <a:uLnTx/>
                <a:uFillTx/>
                <a:latin typeface="Calibri"/>
                <a:ea typeface="+mn-ea"/>
                <a:cs typeface="+mn-cs"/>
              </a:rPr>
              <a:t>previsiblemente pertinente para efectos tributarios, que se deduzca de sus relaciones económicas, financieras y profesionales con otras personas.</a:t>
            </a:r>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FF0000"/>
                </a:solidFill>
                <a:effectLst/>
                <a:uLnTx/>
                <a:uFillTx/>
                <a:latin typeface="Calibri"/>
                <a:ea typeface="+mn-ea"/>
                <a:cs typeface="+mn-cs"/>
              </a:rPr>
              <a:t>Obtener de otras entidades públicas</a:t>
            </a:r>
            <a:r>
              <a:rPr kumimoji="0" lang="es-ES" sz="2800" b="0" i="0" u="none" strike="noStrike" kern="1200" cap="none" spc="0" normalizeH="0" baseline="0" noProof="0" dirty="0">
                <a:ln>
                  <a:noFill/>
                </a:ln>
                <a:solidFill>
                  <a:prstClr val="black"/>
                </a:solidFill>
                <a:effectLst/>
                <a:uLnTx/>
                <a:uFillTx/>
                <a:latin typeface="Calibri"/>
                <a:ea typeface="+mn-ea"/>
                <a:cs typeface="+mn-cs"/>
              </a:rPr>
              <a:t>, en los casos y bajo las condiciones que establece la ley, </a:t>
            </a:r>
            <a:r>
              <a:rPr kumimoji="0" lang="es-ES" sz="2800" b="0" i="0" u="none" strike="noStrike" kern="1200" cap="none" spc="0" normalizeH="0" baseline="0" noProof="0" dirty="0">
                <a:ln>
                  <a:noFill/>
                </a:ln>
                <a:solidFill>
                  <a:srgbClr val="FF0000"/>
                </a:solidFill>
                <a:effectLst/>
                <a:uLnTx/>
                <a:uFillTx/>
                <a:latin typeface="Calibri"/>
                <a:ea typeface="+mn-ea"/>
                <a:cs typeface="+mn-cs"/>
              </a:rPr>
              <a:t>copia de los informes </a:t>
            </a:r>
            <a:r>
              <a:rPr kumimoji="0" lang="es-ES" sz="2800" b="0" i="0" u="none" strike="noStrike" kern="1200" cap="none" spc="0" normalizeH="0" baseline="0" noProof="0" dirty="0">
                <a:ln>
                  <a:noFill/>
                </a:ln>
                <a:solidFill>
                  <a:prstClr val="black"/>
                </a:solidFill>
                <a:effectLst/>
                <a:uLnTx/>
                <a:uFillTx/>
                <a:latin typeface="Calibri"/>
                <a:ea typeface="+mn-ea"/>
                <a:cs typeface="+mn-cs"/>
              </a:rPr>
              <a:t>que en el ejercicio de sus tareas de control hayan efectuado en relación con los contribuyentes, responsables o declarantes investigados, y </a:t>
            </a:r>
            <a:r>
              <a:rPr kumimoji="0" lang="es-ES" sz="2800" b="0" i="0" u="none" strike="noStrike" kern="1200" cap="none" spc="0" normalizeH="0" baseline="0" noProof="0" dirty="0">
                <a:ln>
                  <a:noFill/>
                </a:ln>
                <a:solidFill>
                  <a:srgbClr val="FF0000"/>
                </a:solidFill>
                <a:effectLst/>
                <a:uLnTx/>
                <a:uFillTx/>
                <a:latin typeface="Calibri"/>
                <a:ea typeface="+mn-ea"/>
                <a:cs typeface="+mn-cs"/>
              </a:rPr>
              <a:t>recabar de aquellas el apoyo técnico necesario </a:t>
            </a:r>
            <a:r>
              <a:rPr kumimoji="0" lang="es-ES" sz="2800" b="0" i="0" u="none" strike="noStrike" kern="1200" cap="none" spc="0" normalizeH="0" baseline="0" noProof="0" dirty="0">
                <a:ln>
                  <a:noFill/>
                </a:ln>
                <a:solidFill>
                  <a:prstClr val="black"/>
                </a:solidFill>
                <a:effectLst/>
                <a:uLnTx/>
                <a:uFillTx/>
                <a:latin typeface="Calibri"/>
                <a:ea typeface="+mn-ea"/>
                <a:cs typeface="+mn-cs"/>
              </a:rPr>
              <a:t>para el cumplimiento de sus tareas.</a:t>
            </a:r>
          </a:p>
        </p:txBody>
      </p:sp>
    </p:spTree>
    <p:extLst>
      <p:ext uri="{BB962C8B-B14F-4D97-AF65-F5344CB8AC3E}">
        <p14:creationId xmlns:p14="http://schemas.microsoft.com/office/powerpoint/2010/main" val="3184805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7" name="6 Título"/>
          <p:cNvSpPr>
            <a:spLocks noGrp="1"/>
          </p:cNvSpPr>
          <p:nvPr>
            <p:ph type="title"/>
          </p:nvPr>
        </p:nvSpPr>
        <p:spPr>
          <a:xfrm>
            <a:off x="1403648" y="188640"/>
            <a:ext cx="6624736" cy="576064"/>
          </a:xfrm>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a:normAutofit/>
          </a:bodyPr>
          <a:lstStyle/>
          <a:p>
            <a:r>
              <a:rPr lang="es-ES" sz="3100" b="1" dirty="0"/>
              <a:t>Facultades y competencias </a:t>
            </a:r>
            <a:r>
              <a:rPr lang="es-ES" sz="2000" b="1" dirty="0"/>
              <a:t>Art. 132 RPT</a:t>
            </a:r>
            <a:endParaRPr lang="es-ES" sz="2000" dirty="0"/>
          </a:p>
        </p:txBody>
      </p:sp>
      <p:sp>
        <p:nvSpPr>
          <p:cNvPr id="8" name="7 CuadroTexto"/>
          <p:cNvSpPr txBox="1"/>
          <p:nvPr/>
        </p:nvSpPr>
        <p:spPr>
          <a:xfrm>
            <a:off x="611560" y="836712"/>
            <a:ext cx="7992888" cy="498598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Realizar el </a:t>
            </a:r>
            <a:r>
              <a:rPr kumimoji="0" lang="es-ES" sz="2400" b="0" i="0" u="none" strike="noStrike" kern="1200" cap="none" spc="0" normalizeH="0" baseline="0" noProof="0" dirty="0">
                <a:ln>
                  <a:noFill/>
                </a:ln>
                <a:solidFill>
                  <a:srgbClr val="FF0000"/>
                </a:solidFill>
                <a:effectLst/>
                <a:uLnTx/>
                <a:uFillTx/>
                <a:latin typeface="Calibri"/>
                <a:ea typeface="+mn-ea"/>
                <a:cs typeface="+mn-cs"/>
              </a:rPr>
              <a:t>control de ingresos </a:t>
            </a:r>
            <a:r>
              <a:rPr kumimoji="0" lang="es-ES" sz="2400" b="0" i="0" u="none" strike="noStrike" kern="1200" cap="none" spc="0" normalizeH="0" baseline="0" noProof="0" dirty="0">
                <a:ln>
                  <a:noFill/>
                </a:ln>
                <a:solidFill>
                  <a:prstClr val="black"/>
                </a:solidFill>
                <a:effectLst/>
                <a:uLnTx/>
                <a:uFillTx/>
                <a:latin typeface="Calibri"/>
                <a:ea typeface="+mn-ea"/>
                <a:cs typeface="+mn-cs"/>
              </a:rPr>
              <a:t>por ventas o prestación de servicios gravados.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Efectuar todas las </a:t>
            </a:r>
            <a:r>
              <a:rPr kumimoji="0" lang="es-ES" sz="2400" b="0" i="0" u="none" strike="noStrike" kern="1200" cap="none" spc="0" normalizeH="0" baseline="0" noProof="0" dirty="0">
                <a:ln>
                  <a:noFill/>
                </a:ln>
                <a:solidFill>
                  <a:srgbClr val="FF0000"/>
                </a:solidFill>
                <a:effectLst/>
                <a:uLnTx/>
                <a:uFillTx/>
                <a:latin typeface="Calibri"/>
                <a:ea typeface="+mn-ea"/>
                <a:cs typeface="+mn-cs"/>
              </a:rPr>
              <a:t>actuaciones necesarias para la correcta y oportuna determinación de los impuestos </a:t>
            </a:r>
            <a:r>
              <a:rPr kumimoji="0" lang="es-ES" sz="2400" b="0" i="0" u="none" strike="noStrike" kern="1200" cap="none" spc="0" normalizeH="0" baseline="0" noProof="0" dirty="0">
                <a:ln>
                  <a:noFill/>
                </a:ln>
                <a:solidFill>
                  <a:prstClr val="black"/>
                </a:solidFill>
                <a:effectLst/>
                <a:uLnTx/>
                <a:uFillTx/>
                <a:latin typeface="Calibri"/>
                <a:ea typeface="+mn-ea"/>
                <a:cs typeface="+mn-cs"/>
              </a:rPr>
              <a:t>que permita la ley.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FF0000"/>
                </a:solidFill>
                <a:effectLst/>
                <a:uLnTx/>
                <a:uFillTx/>
                <a:latin typeface="Calibri"/>
                <a:ea typeface="+mn-ea"/>
                <a:cs typeface="+mn-cs"/>
              </a:rPr>
              <a:t>Generar la resolución que determina la obligación tributaria</a:t>
            </a:r>
            <a:r>
              <a:rPr kumimoji="0" lang="es-ES" sz="2400" b="0" i="0" u="none" strike="noStrike" kern="1200" cap="none" spc="0" normalizeH="0" baseline="0" noProof="0" dirty="0">
                <a:ln>
                  <a:noFill/>
                </a:ln>
                <a:solidFill>
                  <a:prstClr val="black"/>
                </a:solidFill>
                <a:effectLst/>
                <a:uLnTx/>
                <a:uFillTx/>
                <a:latin typeface="Calibri"/>
                <a:ea typeface="+mn-ea"/>
                <a:cs typeface="+mn-cs"/>
              </a:rPr>
              <a:t>, determinando la correcta cuantía de la obligación tributaria a cargo del sujeto fiscalizado con carácter de liquidación previa o definitiva de conformidad con lo establecido el artículo 126 del Código, </a:t>
            </a:r>
            <a:r>
              <a:rPr kumimoji="0" lang="es-ES" sz="2400" b="0" i="0" u="none" strike="noStrike" kern="1200" cap="none" spc="0" normalizeH="0" baseline="0" noProof="0" dirty="0">
                <a:ln>
                  <a:noFill/>
                </a:ln>
                <a:solidFill>
                  <a:srgbClr val="FF0000"/>
                </a:solidFill>
                <a:effectLst/>
                <a:uLnTx/>
                <a:uFillTx/>
                <a:latin typeface="Calibri"/>
                <a:ea typeface="+mn-ea"/>
                <a:cs typeface="+mn-cs"/>
              </a:rPr>
              <a:t>así como los intereses </a:t>
            </a:r>
            <a:r>
              <a:rPr kumimoji="0" lang="es-ES" sz="2400" b="0" i="0" u="none" strike="noStrike" kern="1200" cap="none" spc="0" normalizeH="0" baseline="0" noProof="0" dirty="0">
                <a:ln>
                  <a:noFill/>
                </a:ln>
                <a:solidFill>
                  <a:prstClr val="black"/>
                </a:solidFill>
                <a:effectLst/>
                <a:uLnTx/>
                <a:uFillTx/>
                <a:latin typeface="Calibri"/>
                <a:ea typeface="+mn-ea"/>
                <a:cs typeface="+mn-cs"/>
              </a:rPr>
              <a:t>que correspondan y proponer la regularización que proceda, todo con arreglo a lo establecido en el artículo 144 del Código y en los artículos 152 y 157 del presente Reglamento.</a:t>
            </a:r>
          </a:p>
        </p:txBody>
      </p:sp>
    </p:spTree>
    <p:extLst>
      <p:ext uri="{BB962C8B-B14F-4D97-AF65-F5344CB8AC3E}">
        <p14:creationId xmlns:p14="http://schemas.microsoft.com/office/powerpoint/2010/main" val="393769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7" name="6 Título"/>
          <p:cNvSpPr>
            <a:spLocks noGrp="1"/>
          </p:cNvSpPr>
          <p:nvPr>
            <p:ph type="title"/>
          </p:nvPr>
        </p:nvSpPr>
        <p:spPr>
          <a:xfrm>
            <a:off x="1403648" y="332656"/>
            <a:ext cx="6624736" cy="576064"/>
          </a:xfrm>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a:normAutofit/>
          </a:bodyPr>
          <a:lstStyle/>
          <a:p>
            <a:r>
              <a:rPr lang="es-ES" sz="3100" b="1" dirty="0"/>
              <a:t>Facultades y competencias </a:t>
            </a:r>
            <a:r>
              <a:rPr lang="es-ES" sz="2000" b="1" dirty="0"/>
              <a:t>Art. 132 RPT</a:t>
            </a:r>
            <a:endParaRPr lang="es-ES" sz="2000" dirty="0"/>
          </a:p>
        </p:txBody>
      </p:sp>
      <p:sp>
        <p:nvSpPr>
          <p:cNvPr id="8" name="7 CuadroTexto"/>
          <p:cNvSpPr txBox="1"/>
          <p:nvPr/>
        </p:nvSpPr>
        <p:spPr>
          <a:xfrm>
            <a:off x="611560" y="1543432"/>
            <a:ext cx="7992888"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FF0000"/>
                </a:solidFill>
                <a:effectLst/>
                <a:uLnTx/>
                <a:uFillTx/>
                <a:latin typeface="Calibri"/>
                <a:ea typeface="+mn-ea"/>
                <a:cs typeface="+mn-cs"/>
              </a:rPr>
              <a:t>Aplicar las sanciones </a:t>
            </a:r>
            <a:r>
              <a:rPr kumimoji="0" lang="es-ES" sz="2400" b="0" i="0" u="none" strike="noStrike" kern="1200" cap="none" spc="0" normalizeH="0" baseline="0" noProof="0" dirty="0">
                <a:ln>
                  <a:noFill/>
                </a:ln>
                <a:solidFill>
                  <a:prstClr val="black"/>
                </a:solidFill>
                <a:effectLst/>
                <a:uLnTx/>
                <a:uFillTx/>
                <a:latin typeface="Calibri"/>
                <a:ea typeface="+mn-ea"/>
                <a:cs typeface="+mn-cs"/>
              </a:rPr>
              <a:t>por las infracciones administrativas que hubieren cometido los sujetos pasivos objeto de las actuaciones fiscalizadoras.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FF0000"/>
                </a:solidFill>
                <a:effectLst/>
                <a:uLnTx/>
                <a:uFillTx/>
                <a:latin typeface="Calibri"/>
                <a:ea typeface="+mn-ea"/>
                <a:cs typeface="+mn-cs"/>
              </a:rPr>
              <a:t>Resolver el recurso de revocatoria </a:t>
            </a:r>
            <a:r>
              <a:rPr kumimoji="0" lang="es-ES" sz="2400" b="0" i="0" u="none" strike="noStrike" kern="1200" cap="none" spc="0" normalizeH="0" baseline="0" noProof="0" dirty="0">
                <a:ln>
                  <a:noFill/>
                </a:ln>
                <a:solidFill>
                  <a:prstClr val="black"/>
                </a:solidFill>
                <a:effectLst/>
                <a:uLnTx/>
                <a:uFillTx/>
                <a:latin typeface="Calibri"/>
                <a:ea typeface="+mn-ea"/>
                <a:cs typeface="+mn-cs"/>
              </a:rPr>
              <a:t>regulado en los ordinales 145 y 150 del Código.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Para tales efectos, podrá requerir prueba para mejor resolver.</a:t>
            </a:r>
          </a:p>
        </p:txBody>
      </p:sp>
    </p:spTree>
    <p:extLst>
      <p:ext uri="{BB962C8B-B14F-4D97-AF65-F5344CB8AC3E}">
        <p14:creationId xmlns:p14="http://schemas.microsoft.com/office/powerpoint/2010/main" val="3627229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7" name="6 Título"/>
          <p:cNvSpPr>
            <a:spLocks noGrp="1"/>
          </p:cNvSpPr>
          <p:nvPr>
            <p:ph type="title"/>
          </p:nvPr>
        </p:nvSpPr>
        <p:spPr>
          <a:xfrm>
            <a:off x="1331640" y="260648"/>
            <a:ext cx="6552728" cy="940966"/>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S" sz="3600" b="1" dirty="0"/>
              <a:t>Otras facultades de los órganos fiscalizadores </a:t>
            </a:r>
            <a:r>
              <a:rPr lang="es-ES" sz="2000" b="1" dirty="0"/>
              <a:t>Art. 133RPT</a:t>
            </a:r>
            <a:endParaRPr lang="es-ES" sz="2000" dirty="0"/>
          </a:p>
        </p:txBody>
      </p:sp>
      <p:sp>
        <p:nvSpPr>
          <p:cNvPr id="8" name="7 CuadroTexto"/>
          <p:cNvSpPr txBox="1"/>
          <p:nvPr/>
        </p:nvSpPr>
        <p:spPr>
          <a:xfrm>
            <a:off x="467544" y="1405220"/>
            <a:ext cx="8280920" cy="48320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Además los funcionarios de la fiscalización podrán: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Calibri"/>
              <a:ea typeface="+mn-ea"/>
              <a:cs typeface="+mn-cs"/>
            </a:endParaRPr>
          </a:p>
          <a:p>
            <a:pPr marL="514350" marR="0" lvl="0" indent="-514350" algn="just" defTabSz="914400" rtl="0" eaLnBrk="1" fontAlgn="auto" latinLnBrk="0" hangingPunct="1">
              <a:lnSpc>
                <a:spcPct val="100000"/>
              </a:lnSpc>
              <a:spcBef>
                <a:spcPts val="0"/>
              </a:spcBef>
              <a:spcAft>
                <a:spcPts val="0"/>
              </a:spcAft>
              <a:buClrTx/>
              <a:buSzTx/>
              <a:buFontTx/>
              <a:buAutoNum type="alphaLcParenR"/>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Verificar los sistemas de </a:t>
            </a:r>
            <a:r>
              <a:rPr kumimoji="0" lang="es-ES" sz="2800" b="0" i="0" u="none" strike="noStrike" kern="1200" cap="none" spc="0" normalizeH="0" baseline="0" noProof="0" dirty="0">
                <a:ln>
                  <a:noFill/>
                </a:ln>
                <a:solidFill>
                  <a:srgbClr val="FF0000"/>
                </a:solidFill>
                <a:effectLst/>
                <a:uLnTx/>
                <a:uFillTx/>
                <a:latin typeface="Calibri"/>
                <a:ea typeface="+mn-ea"/>
                <a:cs typeface="+mn-cs"/>
              </a:rPr>
              <a:t>control interno </a:t>
            </a:r>
            <a:r>
              <a:rPr kumimoji="0" lang="es-ES" sz="2800" b="0" i="0" u="none" strike="noStrike" kern="1200" cap="none" spc="0" normalizeH="0" baseline="0" noProof="0" dirty="0">
                <a:ln>
                  <a:noFill/>
                </a:ln>
                <a:solidFill>
                  <a:prstClr val="black"/>
                </a:solidFill>
                <a:effectLst/>
                <a:uLnTx/>
                <a:uFillTx/>
                <a:latin typeface="Calibri"/>
                <a:ea typeface="+mn-ea"/>
                <a:cs typeface="+mn-cs"/>
              </a:rPr>
              <a:t>de las empresas en cuanto puedan facilitar la comprobación de la situación tributaria del investigado.</a:t>
            </a:r>
          </a:p>
          <a:p>
            <a:pPr marL="514350" marR="0" lvl="0" indent="-514350" algn="just" defTabSz="914400" rtl="0" eaLnBrk="1" fontAlgn="auto" latinLnBrk="0" hangingPunct="1">
              <a:lnSpc>
                <a:spcPct val="100000"/>
              </a:lnSpc>
              <a:spcBef>
                <a:spcPts val="0"/>
              </a:spcBef>
              <a:spcAft>
                <a:spcPts val="0"/>
              </a:spcAft>
              <a:buClrTx/>
              <a:buSzTx/>
              <a:buFontTx/>
              <a:buAutoNum type="alphaLcParenR"/>
              <a:tabLst/>
              <a:defRPr/>
            </a:pPr>
            <a:endParaRPr kumimoji="0" lang="es-E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b) Realizar </a:t>
            </a:r>
            <a:r>
              <a:rPr kumimoji="0" lang="es-ES" sz="2800" b="0" i="0" u="none" strike="noStrike" kern="1200" cap="none" spc="0" normalizeH="0" baseline="0" noProof="0" dirty="0">
                <a:ln>
                  <a:noFill/>
                </a:ln>
                <a:solidFill>
                  <a:srgbClr val="FF0000"/>
                </a:solidFill>
                <a:effectLst/>
                <a:uLnTx/>
                <a:uFillTx/>
                <a:latin typeface="Calibri"/>
                <a:ea typeface="+mn-ea"/>
                <a:cs typeface="+mn-cs"/>
              </a:rPr>
              <a:t>mediciones, valoraciones o tomas de muestras</a:t>
            </a:r>
            <a:r>
              <a:rPr kumimoji="0" lang="es-ES" sz="2800" b="0" i="0" u="none" strike="noStrike" kern="1200" cap="none" spc="0" normalizeH="0" baseline="0" noProof="0" dirty="0">
                <a:ln>
                  <a:noFill/>
                </a:ln>
                <a:solidFill>
                  <a:prstClr val="black"/>
                </a:solidFill>
                <a:effectLst/>
                <a:uLnTx/>
                <a:uFillTx/>
                <a:latin typeface="Calibri"/>
                <a:ea typeface="+mn-ea"/>
                <a:cs typeface="+mn-cs"/>
              </a:rPr>
              <a:t>, así como </a:t>
            </a:r>
            <a:r>
              <a:rPr kumimoji="0" lang="es-ES" sz="2800" b="0" i="0" u="none" strike="noStrike" kern="1200" cap="none" spc="0" normalizeH="0" baseline="0" noProof="0" dirty="0">
                <a:ln>
                  <a:noFill/>
                </a:ln>
                <a:solidFill>
                  <a:srgbClr val="FF0000"/>
                </a:solidFill>
                <a:effectLst/>
                <a:uLnTx/>
                <a:uFillTx/>
                <a:latin typeface="Calibri"/>
                <a:ea typeface="+mn-ea"/>
                <a:cs typeface="+mn-cs"/>
              </a:rPr>
              <a:t>fotografiar, </a:t>
            </a:r>
            <a:r>
              <a:rPr kumimoji="0" lang="es-ES" sz="2800" b="0" i="0" u="none" strike="noStrike" kern="1200" cap="none" spc="0" normalizeH="0" baseline="0" noProof="0" dirty="0">
                <a:ln>
                  <a:noFill/>
                </a:ln>
                <a:solidFill>
                  <a:prstClr val="black"/>
                </a:solidFill>
                <a:effectLst/>
                <a:uLnTx/>
                <a:uFillTx/>
                <a:latin typeface="Calibri"/>
                <a:ea typeface="+mn-ea"/>
                <a:cs typeface="+mn-cs"/>
              </a:rPr>
              <a:t>realizar croquis o planos. Estas operaciones podrán ser ejecutadas por los propios funcionarios de la fiscalización o por personas designadas conforme a la ley.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7678" y="360852"/>
            <a:ext cx="8482033" cy="741970"/>
          </a:xfrm>
          <a:solidFill>
            <a:schemeClr val="accent3">
              <a:lumMod val="40000"/>
              <a:lumOff val="60000"/>
            </a:schemeClr>
          </a:solidFill>
          <a:ln>
            <a:solidFill>
              <a:schemeClr val="accent3">
                <a:lumMod val="40000"/>
                <a:lumOff val="60000"/>
              </a:schemeClr>
            </a:solidFill>
          </a:ln>
          <a:scene3d>
            <a:camera prst="orthographicFront"/>
            <a:lightRig rig="threePt" dir="t"/>
          </a:scene3d>
          <a:sp3d>
            <a:bevelT w="165100" prst="coolSlant"/>
          </a:sp3d>
        </p:spPr>
        <p:style>
          <a:lnRef idx="2">
            <a:schemeClr val="accent3"/>
          </a:lnRef>
          <a:fillRef idx="1">
            <a:schemeClr val="lt1"/>
          </a:fillRef>
          <a:effectRef idx="0">
            <a:schemeClr val="accent3"/>
          </a:effectRef>
          <a:fontRef idx="minor">
            <a:schemeClr val="dk1"/>
          </a:fontRef>
        </p:style>
        <p:txBody>
          <a:bodyPr>
            <a:normAutofit/>
          </a:bodyPr>
          <a:lstStyle/>
          <a:p>
            <a:pPr algn="ctr"/>
            <a:r>
              <a:rPr lang="es-ES" sz="2800" dirty="0"/>
              <a:t>Etapas del p</a:t>
            </a:r>
            <a:r>
              <a:rPr lang="es-ES" sz="2800" b="1" dirty="0"/>
              <a:t>rocedimiento</a:t>
            </a:r>
            <a:r>
              <a:rPr lang="es-ES" sz="2800" dirty="0"/>
              <a:t> de control tributario</a:t>
            </a:r>
            <a:endParaRPr lang="es-ES" sz="2400" dirty="0"/>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7"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s-ES" sz="3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s-ES" sz="3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mc:AlternateContent xmlns:mc="http://schemas.openxmlformats.org/markup-compatibility/2006">
        <mc:Choice xmlns:am3d="http://schemas.microsoft.com/office/drawing/2017/model3d" Requires="am3d">
          <p:graphicFrame>
            <p:nvGraphicFramePr>
              <p:cNvPr id="9" name="Modelo 3D 8" descr="Lupa">
                <a:extLst>
                  <a:ext uri="{FF2B5EF4-FFF2-40B4-BE49-F238E27FC236}">
                    <a16:creationId xmlns:a16="http://schemas.microsoft.com/office/drawing/2014/main" id="{0A8FDD63-9882-9FDF-EC7F-7A9C03FA58D9}"/>
                  </a:ext>
                </a:extLst>
              </p:cNvPr>
              <p:cNvGraphicFramePr>
                <a:graphicFrameLocks noChangeAspect="1"/>
              </p:cNvGraphicFramePr>
              <p:nvPr>
                <p:extLst>
                  <p:ext uri="{D42A27DB-BD31-4B8C-83A1-F6EECF244321}">
                    <p14:modId xmlns:p14="http://schemas.microsoft.com/office/powerpoint/2010/main" val="2094169593"/>
                  </p:ext>
                </p:extLst>
              </p:nvPr>
            </p:nvGraphicFramePr>
            <p:xfrm>
              <a:off x="2868485" y="1597427"/>
              <a:ext cx="2634230" cy="4977781"/>
            </p:xfrm>
            <a:graphic>
              <a:graphicData uri="http://schemas.microsoft.com/office/drawing/2017/model3d">
                <am3d:model3d r:embed="rId3">
                  <am3d:spPr>
                    <a:xfrm>
                      <a:off x="0" y="0"/>
                      <a:ext cx="2634230" cy="4977781"/>
                    </a:xfrm>
                    <a:prstGeom prst="rect">
                      <a:avLst/>
                    </a:prstGeom>
                  </am3d:spPr>
                  <am3d:camera>
                    <am3d:pos x="0" y="0" z="51708359"/>
                    <am3d:up dx="0" dy="36000000" dz="0"/>
                    <am3d:lookAt x="0" y="0" z="0"/>
                    <am3d:perspective fov="2700000"/>
                  </am3d:camera>
                  <am3d:trans>
                    <am3d:meterPerModelUnit n="4172851" d="1000000"/>
                    <am3d:preTrans dx="0" dy="-18000000" dz="0"/>
                    <am3d:scale>
                      <am3d:sx n="1000000" d="1000000"/>
                      <am3d:sy n="1000000" d="1000000"/>
                      <am3d:sz n="1000000" d="1000000"/>
                    </am3d:scale>
                    <am3d:rot/>
                    <am3d:postTrans dx="0" dy="0" dz="0"/>
                  </am3d:trans>
                  <am3d:raster rName="Office3DRenderer" rVer="16.0.8326">
                    <am3d:blip r:embed="rId4"/>
                  </am3d:raster>
                  <am3d:objViewport viewportSz="573953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Modelo 3D 8" descr="Lupa">
                <a:extLst>
                  <a:ext uri="{FF2B5EF4-FFF2-40B4-BE49-F238E27FC236}">
                    <a16:creationId xmlns:a16="http://schemas.microsoft.com/office/drawing/2014/main" id="{0A8FDD63-9882-9FDF-EC7F-7A9C03FA58D9}"/>
                  </a:ext>
                </a:extLst>
              </p:cNvPr>
              <p:cNvPicPr>
                <a:picLocks noGrp="1" noRot="1" noChangeAspect="1" noMove="1" noResize="1" noEditPoints="1" noAdjustHandles="1" noChangeArrowheads="1" noChangeShapeType="1" noCrop="1"/>
              </p:cNvPicPr>
              <p:nvPr/>
            </p:nvPicPr>
            <p:blipFill>
              <a:blip r:embed="rId4"/>
              <a:stretch>
                <a:fillRect/>
              </a:stretch>
            </p:blipFill>
            <p:spPr>
              <a:xfrm>
                <a:off x="2868485" y="1597427"/>
                <a:ext cx="2634230" cy="4977781"/>
              </a:xfrm>
              <a:prstGeom prst="rect">
                <a:avLst/>
              </a:prstGeom>
            </p:spPr>
          </p:pic>
        </mc:Fallback>
      </mc:AlternateContent>
      <p:sp>
        <p:nvSpPr>
          <p:cNvPr id="11" name="CuadroTexto 10">
            <a:extLst>
              <a:ext uri="{FF2B5EF4-FFF2-40B4-BE49-F238E27FC236}">
                <a16:creationId xmlns:a16="http://schemas.microsoft.com/office/drawing/2014/main" id="{97C9589D-5589-20E3-1FA1-D571D01BFC67}"/>
              </a:ext>
            </a:extLst>
          </p:cNvPr>
          <p:cNvSpPr txBox="1"/>
          <p:nvPr/>
        </p:nvSpPr>
        <p:spPr>
          <a:xfrm>
            <a:off x="3132876" y="4401333"/>
            <a:ext cx="2634230" cy="2185214"/>
          </a:xfrm>
          <a:prstGeom prst="rect">
            <a:avLst/>
          </a:prstGeom>
          <a:noFill/>
        </p:spPr>
        <p:txBody>
          <a:bodyPr wrap="square" rtlCol="0">
            <a:spAutoFit/>
          </a:bodyPr>
          <a:lstStyle/>
          <a:p>
            <a:pPr marL="457200" indent="-457200" algn="l">
              <a:spcAft>
                <a:spcPts val="300"/>
              </a:spcAft>
              <a:buAutoNum type="alphaLcParenR"/>
            </a:pPr>
            <a:r>
              <a:rPr lang="es-MX" sz="1800" b="1" dirty="0">
                <a:latin typeface="Google Sans"/>
              </a:rPr>
              <a:t>Comprobación</a:t>
            </a:r>
          </a:p>
          <a:p>
            <a:pPr marL="457200" indent="-457200" algn="l">
              <a:spcAft>
                <a:spcPts val="300"/>
              </a:spcAft>
              <a:buAutoNum type="alphaLcParenR"/>
            </a:pPr>
            <a:r>
              <a:rPr lang="es-MX" sz="1800" b="1" i="0" dirty="0">
                <a:effectLst/>
                <a:latin typeface="Google Sans"/>
              </a:rPr>
              <a:t>Investigación</a:t>
            </a:r>
          </a:p>
          <a:p>
            <a:pPr marL="457200" indent="-457200" algn="l">
              <a:spcAft>
                <a:spcPts val="300"/>
              </a:spcAft>
              <a:buAutoNum type="alphaLcParenR"/>
            </a:pPr>
            <a:r>
              <a:rPr lang="es-MX" sz="1800" b="1" dirty="0">
                <a:latin typeface="Google Sans"/>
              </a:rPr>
              <a:t>Recepción y análisis de pruebas</a:t>
            </a:r>
          </a:p>
          <a:p>
            <a:pPr marL="457200" indent="-457200" algn="l">
              <a:spcAft>
                <a:spcPts val="300"/>
              </a:spcAft>
              <a:buAutoNum type="alphaLcParenR"/>
            </a:pPr>
            <a:r>
              <a:rPr lang="es-MX" sz="1800" b="1" i="0" dirty="0">
                <a:effectLst/>
                <a:latin typeface="Google Sans"/>
              </a:rPr>
              <a:t>Propuesta de regularización</a:t>
            </a:r>
          </a:p>
          <a:p>
            <a:endParaRPr lang="es-CR" b="1" dirty="0"/>
          </a:p>
        </p:txBody>
      </p:sp>
      <mc:AlternateContent xmlns:mc="http://schemas.openxmlformats.org/markup-compatibility/2006">
        <mc:Choice xmlns:am3d="http://schemas.microsoft.com/office/drawing/2017/model3d" Requires="am3d">
          <p:graphicFrame>
            <p:nvGraphicFramePr>
              <p:cNvPr id="12" name="Modelo 3D 11" descr="Carpeta de archivos con contenido">
                <a:extLst>
                  <a:ext uri="{FF2B5EF4-FFF2-40B4-BE49-F238E27FC236}">
                    <a16:creationId xmlns:a16="http://schemas.microsoft.com/office/drawing/2014/main" id="{D900FC21-6613-AD97-8797-DDE1FDA6BE29}"/>
                  </a:ext>
                </a:extLst>
              </p:cNvPr>
              <p:cNvGraphicFramePr>
                <a:graphicFrameLocks noChangeAspect="1"/>
              </p:cNvGraphicFramePr>
              <p:nvPr>
                <p:extLst>
                  <p:ext uri="{D42A27DB-BD31-4B8C-83A1-F6EECF244321}">
                    <p14:modId xmlns:p14="http://schemas.microsoft.com/office/powerpoint/2010/main" val="1937459520"/>
                  </p:ext>
                </p:extLst>
              </p:nvPr>
            </p:nvGraphicFramePr>
            <p:xfrm>
              <a:off x="5786890" y="2703947"/>
              <a:ext cx="3210593" cy="2445445"/>
            </p:xfrm>
            <a:graphic>
              <a:graphicData uri="http://schemas.microsoft.com/office/drawing/2017/model3d">
                <am3d:model3d r:embed="rId5">
                  <am3d:spPr>
                    <a:xfrm>
                      <a:off x="0" y="0"/>
                      <a:ext cx="3210593" cy="2445445"/>
                    </a:xfrm>
                    <a:prstGeom prst="rect">
                      <a:avLst/>
                    </a:prstGeom>
                  </am3d:spPr>
                  <am3d:camera>
                    <am3d:pos x="0" y="0" z="61547015"/>
                    <am3d:up dx="0" dy="36000000" dz="0"/>
                    <am3d:lookAt x="0" y="0" z="0"/>
                    <am3d:perspective fov="2700000"/>
                  </am3d:camera>
                  <am3d:trans>
                    <am3d:meterPerModelUnit n="5746901" d="1000000"/>
                    <am3d:preTrans dx="0" dy="-13710234" dz="362805"/>
                    <am3d:scale>
                      <am3d:sx n="1000000" d="1000000"/>
                      <am3d:sy n="1000000" d="1000000"/>
                      <am3d:sz n="1000000" d="1000000"/>
                    </am3d:scale>
                    <am3d:rot/>
                    <am3d:postTrans dx="0" dy="0" dz="0"/>
                  </am3d:trans>
                  <am3d:raster rName="Office3DRenderer" rVer="16.0.8326">
                    <am3d:blip r:embed="rId6"/>
                  </am3d:raster>
                  <am3d:objViewport viewportSz="406399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2" name="Modelo 3D 11" descr="Carpeta de archivos con contenido">
                <a:extLst>
                  <a:ext uri="{FF2B5EF4-FFF2-40B4-BE49-F238E27FC236}">
                    <a16:creationId xmlns:a16="http://schemas.microsoft.com/office/drawing/2014/main" id="{D900FC21-6613-AD97-8797-DDE1FDA6BE29}"/>
                  </a:ext>
                </a:extLst>
              </p:cNvPr>
              <p:cNvPicPr>
                <a:picLocks noGrp="1" noRot="1" noChangeAspect="1" noMove="1" noResize="1" noEditPoints="1" noAdjustHandles="1" noChangeArrowheads="1" noChangeShapeType="1" noCrop="1"/>
              </p:cNvPicPr>
              <p:nvPr/>
            </p:nvPicPr>
            <p:blipFill>
              <a:blip r:embed="rId6"/>
              <a:stretch>
                <a:fillRect/>
              </a:stretch>
            </p:blipFill>
            <p:spPr>
              <a:xfrm>
                <a:off x="5786890" y="2703947"/>
                <a:ext cx="3210593" cy="2445445"/>
              </a:xfrm>
              <a:prstGeom prst="rect">
                <a:avLst/>
              </a:prstGeom>
            </p:spPr>
          </p:pic>
        </mc:Fallback>
      </mc:AlternateContent>
      <p:sp>
        <p:nvSpPr>
          <p:cNvPr id="13" name="CuadroTexto 12">
            <a:extLst>
              <a:ext uri="{FF2B5EF4-FFF2-40B4-BE49-F238E27FC236}">
                <a16:creationId xmlns:a16="http://schemas.microsoft.com/office/drawing/2014/main" id="{BD236266-AE63-97C3-18AD-013EF8305C9C}"/>
              </a:ext>
            </a:extLst>
          </p:cNvPr>
          <p:cNvSpPr txBox="1"/>
          <p:nvPr/>
        </p:nvSpPr>
        <p:spPr>
          <a:xfrm>
            <a:off x="6132601" y="3028700"/>
            <a:ext cx="2562717" cy="1908215"/>
          </a:xfrm>
          <a:prstGeom prst="rect">
            <a:avLst/>
          </a:prstGeom>
          <a:noFill/>
        </p:spPr>
        <p:txBody>
          <a:bodyPr wrap="square" rtlCol="0">
            <a:spAutoFit/>
          </a:bodyPr>
          <a:lstStyle/>
          <a:p>
            <a:pPr marL="457200" indent="-457200" algn="l">
              <a:spcAft>
                <a:spcPts val="300"/>
              </a:spcAft>
              <a:buAutoNum type="alphaLcParenR"/>
            </a:pPr>
            <a:r>
              <a:rPr lang="es-MX" sz="1800" b="1" dirty="0">
                <a:solidFill>
                  <a:schemeClr val="bg1"/>
                </a:solidFill>
                <a:latin typeface="Google Sans"/>
              </a:rPr>
              <a:t>Regularización</a:t>
            </a:r>
          </a:p>
          <a:p>
            <a:pPr marL="457200" indent="-457200">
              <a:spcAft>
                <a:spcPts val="300"/>
              </a:spcAft>
              <a:buFontTx/>
              <a:buAutoNum type="alphaLcParenR"/>
            </a:pPr>
            <a:r>
              <a:rPr lang="es-MX" sz="1800" b="1" dirty="0">
                <a:solidFill>
                  <a:schemeClr val="bg1"/>
                </a:solidFill>
                <a:latin typeface="Google Sans"/>
              </a:rPr>
              <a:t>Proceso de controversia:</a:t>
            </a:r>
          </a:p>
          <a:p>
            <a:pPr>
              <a:spcAft>
                <a:spcPts val="300"/>
              </a:spcAft>
            </a:pPr>
            <a:r>
              <a:rPr lang="es-MX" b="1" dirty="0">
                <a:solidFill>
                  <a:schemeClr val="bg1"/>
                </a:solidFill>
                <a:latin typeface="Google Sans"/>
              </a:rPr>
              <a:t>        Inicia con TCO</a:t>
            </a:r>
          </a:p>
          <a:p>
            <a:pPr marL="342900" indent="-342900">
              <a:spcAft>
                <a:spcPts val="300"/>
              </a:spcAft>
              <a:buFont typeface="+mj-lt"/>
              <a:buAutoNum type="arabicPeriod"/>
            </a:pPr>
            <a:r>
              <a:rPr lang="es-MX" b="1" dirty="0">
                <a:solidFill>
                  <a:schemeClr val="bg1"/>
                </a:solidFill>
                <a:latin typeface="Google Sans"/>
              </a:rPr>
              <a:t>Sede Administrativa</a:t>
            </a:r>
          </a:p>
          <a:p>
            <a:pPr marL="342900" indent="-342900">
              <a:spcAft>
                <a:spcPts val="300"/>
              </a:spcAft>
              <a:buFont typeface="+mj-lt"/>
              <a:buAutoNum type="arabicPeriod"/>
            </a:pPr>
            <a:r>
              <a:rPr lang="es-MX" b="1" dirty="0">
                <a:solidFill>
                  <a:schemeClr val="bg1"/>
                </a:solidFill>
                <a:latin typeface="Google Sans"/>
              </a:rPr>
              <a:t>Sede Judicial</a:t>
            </a:r>
          </a:p>
        </p:txBody>
      </p:sp>
      <mc:AlternateContent xmlns:mc="http://schemas.openxmlformats.org/markup-compatibility/2006">
        <mc:Choice xmlns:am3d="http://schemas.microsoft.com/office/drawing/2017/model3d" Requires="am3d">
          <p:graphicFrame>
            <p:nvGraphicFramePr>
              <p:cNvPr id="14" name="Modelo 3D 13" descr="Factura vencida">
                <a:extLst>
                  <a:ext uri="{FF2B5EF4-FFF2-40B4-BE49-F238E27FC236}">
                    <a16:creationId xmlns:a16="http://schemas.microsoft.com/office/drawing/2014/main" id="{1532EBDC-CDC2-37E6-C4C1-ED641DC2C463}"/>
                  </a:ext>
                </a:extLst>
              </p:cNvPr>
              <p:cNvGraphicFramePr/>
              <p:nvPr>
                <p:extLst>
                  <p:ext uri="{D42A27DB-BD31-4B8C-83A1-F6EECF244321}">
                    <p14:modId xmlns:p14="http://schemas.microsoft.com/office/powerpoint/2010/main" val="2024056976"/>
                  </p:ext>
                </p:extLst>
              </p:nvPr>
            </p:nvGraphicFramePr>
            <p:xfrm>
              <a:off x="68549" y="3052190"/>
              <a:ext cx="2932791" cy="2551911"/>
            </p:xfrm>
            <a:graphic>
              <a:graphicData uri="http://schemas.microsoft.com/office/drawing/2017/model3d">
                <am3d:model3d r:embed="rId7">
                  <am3d:spPr>
                    <a:xfrm>
                      <a:off x="0" y="0"/>
                      <a:ext cx="2932791" cy="2551911"/>
                    </a:xfrm>
                    <a:prstGeom prst="rect">
                      <a:avLst/>
                    </a:prstGeom>
                  </am3d:spPr>
                  <am3d:camera>
                    <am3d:pos x="0" y="0" z="61262031"/>
                    <am3d:up dx="0" dy="36000000" dz="0"/>
                    <am3d:lookAt x="0" y="0" z="0"/>
                    <am3d:perspective fov="2700000"/>
                  </am3d:camera>
                  <am3d:trans>
                    <am3d:meterPerModelUnit n="3257329" d="1000000"/>
                    <am3d:preTrans dx="0" dy="-15018803" dz="0"/>
                    <am3d:scale>
                      <am3d:sx n="1000000" d="1000000"/>
                      <am3d:sy n="1000000" d="1000000"/>
                      <am3d:sz n="1000000" d="1000000"/>
                    </am3d:scale>
                    <am3d:rot/>
                    <am3d:postTrans dx="0" dy="0" dz="0"/>
                  </am3d:trans>
                  <am3d:raster rName="Office3DRenderer" rVer="16.0.8326">
                    <am3d:blip r:embed="rId8"/>
                  </am3d:raster>
                  <am3d:objViewport viewportSz="411868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4" name="Modelo 3D 13" descr="Factura vencida">
                <a:extLst>
                  <a:ext uri="{FF2B5EF4-FFF2-40B4-BE49-F238E27FC236}">
                    <a16:creationId xmlns:a16="http://schemas.microsoft.com/office/drawing/2014/main" id="{1532EBDC-CDC2-37E6-C4C1-ED641DC2C463}"/>
                  </a:ext>
                </a:extLst>
              </p:cNvPr>
              <p:cNvPicPr>
                <a:picLocks noGrp="1" noRot="1" noChangeAspect="1" noMove="1" noResize="1" noEditPoints="1" noAdjustHandles="1" noChangeArrowheads="1" noChangeShapeType="1" noCrop="1"/>
              </p:cNvPicPr>
              <p:nvPr/>
            </p:nvPicPr>
            <p:blipFill>
              <a:blip r:embed="rId8"/>
              <a:stretch>
                <a:fillRect/>
              </a:stretch>
            </p:blipFill>
            <p:spPr>
              <a:xfrm>
                <a:off x="68549" y="3052190"/>
                <a:ext cx="2932791" cy="2551911"/>
              </a:xfrm>
              <a:prstGeom prst="rect">
                <a:avLst/>
              </a:prstGeom>
            </p:spPr>
          </p:pic>
        </mc:Fallback>
      </mc:AlternateContent>
      <p:sp>
        <p:nvSpPr>
          <p:cNvPr id="15" name="CuadroTexto 14">
            <a:extLst>
              <a:ext uri="{FF2B5EF4-FFF2-40B4-BE49-F238E27FC236}">
                <a16:creationId xmlns:a16="http://schemas.microsoft.com/office/drawing/2014/main" id="{15369BAA-1142-1493-DD7E-FD41528BD712}"/>
              </a:ext>
            </a:extLst>
          </p:cNvPr>
          <p:cNvSpPr txBox="1"/>
          <p:nvPr/>
        </p:nvSpPr>
        <p:spPr>
          <a:xfrm>
            <a:off x="95892" y="4489662"/>
            <a:ext cx="2890315" cy="1092607"/>
          </a:xfrm>
          <a:prstGeom prst="rect">
            <a:avLst/>
          </a:prstGeom>
          <a:noFill/>
        </p:spPr>
        <p:txBody>
          <a:bodyPr wrap="square" rtlCol="0">
            <a:spAutoFit/>
          </a:bodyPr>
          <a:lstStyle/>
          <a:p>
            <a:pPr marL="457200" indent="-457200" algn="l">
              <a:spcAft>
                <a:spcPts val="300"/>
              </a:spcAft>
              <a:buAutoNum type="alphaLcParenR"/>
            </a:pPr>
            <a:r>
              <a:rPr lang="es-MX" sz="2000" b="1" dirty="0">
                <a:solidFill>
                  <a:srgbClr val="C00000"/>
                </a:solidFill>
                <a:latin typeface="Google Sans"/>
              </a:rPr>
              <a:t>Persuasión</a:t>
            </a:r>
          </a:p>
          <a:p>
            <a:pPr marL="457200" indent="-457200" algn="l">
              <a:spcAft>
                <a:spcPts val="300"/>
              </a:spcAft>
              <a:buAutoNum type="alphaLcParenR"/>
            </a:pPr>
            <a:r>
              <a:rPr lang="es-MX" sz="2000" b="1" i="0" dirty="0">
                <a:solidFill>
                  <a:srgbClr val="C00000"/>
                </a:solidFill>
                <a:effectLst/>
                <a:latin typeface="Google Sans"/>
              </a:rPr>
              <a:t>Notificación formal</a:t>
            </a:r>
          </a:p>
          <a:p>
            <a:endParaRPr lang="es-CR" sz="2000" dirty="0"/>
          </a:p>
        </p:txBody>
      </p:sp>
      <p:sp>
        <p:nvSpPr>
          <p:cNvPr id="17" name="CuadroTexto 16">
            <a:extLst>
              <a:ext uri="{FF2B5EF4-FFF2-40B4-BE49-F238E27FC236}">
                <a16:creationId xmlns:a16="http://schemas.microsoft.com/office/drawing/2014/main" id="{46CBB455-C2C2-6834-D0B5-61D9386CEEF3}"/>
              </a:ext>
            </a:extLst>
          </p:cNvPr>
          <p:cNvSpPr txBox="1"/>
          <p:nvPr/>
        </p:nvSpPr>
        <p:spPr>
          <a:xfrm>
            <a:off x="868580" y="1891466"/>
            <a:ext cx="1543180" cy="523220"/>
          </a:xfrm>
          <a:prstGeom prst="rect">
            <a:avLst/>
          </a:prstGeom>
          <a:noFill/>
        </p:spPr>
        <p:txBody>
          <a:bodyPr wrap="square">
            <a:spAutoFit/>
          </a:bodyPr>
          <a:lstStyle/>
          <a:p>
            <a:pPr algn="l">
              <a:spcAft>
                <a:spcPts val="300"/>
              </a:spcAft>
            </a:pPr>
            <a:r>
              <a:rPr lang="es-MX" sz="2800" b="1" dirty="0">
                <a:solidFill>
                  <a:srgbClr val="FF0000"/>
                </a:solidFill>
                <a:latin typeface="Google Sans"/>
              </a:rPr>
              <a:t>1. I</a:t>
            </a:r>
            <a:r>
              <a:rPr lang="es-MX" sz="2800" b="1" i="0" dirty="0">
                <a:solidFill>
                  <a:srgbClr val="FF0000"/>
                </a:solidFill>
                <a:effectLst/>
                <a:latin typeface="Google Sans"/>
              </a:rPr>
              <a:t>nicio: </a:t>
            </a:r>
          </a:p>
        </p:txBody>
      </p:sp>
      <p:sp>
        <p:nvSpPr>
          <p:cNvPr id="19" name="CuadroTexto 18">
            <a:extLst>
              <a:ext uri="{FF2B5EF4-FFF2-40B4-BE49-F238E27FC236}">
                <a16:creationId xmlns:a16="http://schemas.microsoft.com/office/drawing/2014/main" id="{55DB69B4-9CB2-281F-1DA3-DEB9C5C59F04}"/>
              </a:ext>
            </a:extLst>
          </p:cNvPr>
          <p:cNvSpPr txBox="1"/>
          <p:nvPr/>
        </p:nvSpPr>
        <p:spPr>
          <a:xfrm>
            <a:off x="3163294" y="1256811"/>
            <a:ext cx="2154851" cy="523220"/>
          </a:xfrm>
          <a:prstGeom prst="rect">
            <a:avLst/>
          </a:prstGeom>
          <a:noFill/>
        </p:spPr>
        <p:txBody>
          <a:bodyPr wrap="square">
            <a:spAutoFit/>
          </a:bodyPr>
          <a:lstStyle/>
          <a:p>
            <a:pPr algn="l">
              <a:spcAft>
                <a:spcPts val="300"/>
              </a:spcAft>
            </a:pPr>
            <a:r>
              <a:rPr lang="es-MX" sz="2800" b="1" i="0" dirty="0">
                <a:solidFill>
                  <a:srgbClr val="FF0000"/>
                </a:solidFill>
                <a:effectLst/>
                <a:latin typeface="Google Sans"/>
              </a:rPr>
              <a:t>2. Desarrollo</a:t>
            </a:r>
          </a:p>
        </p:txBody>
      </p:sp>
      <p:sp>
        <p:nvSpPr>
          <p:cNvPr id="21" name="CuadroTexto 20">
            <a:extLst>
              <a:ext uri="{FF2B5EF4-FFF2-40B4-BE49-F238E27FC236}">
                <a16:creationId xmlns:a16="http://schemas.microsoft.com/office/drawing/2014/main" id="{93CAFE5D-C3B5-5F88-1D93-9F019354B29A}"/>
              </a:ext>
            </a:extLst>
          </p:cNvPr>
          <p:cNvSpPr txBox="1"/>
          <p:nvPr/>
        </p:nvSpPr>
        <p:spPr>
          <a:xfrm>
            <a:off x="6132601" y="1962956"/>
            <a:ext cx="2279566" cy="523220"/>
          </a:xfrm>
          <a:prstGeom prst="rect">
            <a:avLst/>
          </a:prstGeom>
          <a:noFill/>
        </p:spPr>
        <p:txBody>
          <a:bodyPr wrap="square">
            <a:spAutoFit/>
          </a:bodyPr>
          <a:lstStyle/>
          <a:p>
            <a:pPr algn="l">
              <a:spcAft>
                <a:spcPts val="300"/>
              </a:spcAft>
            </a:pPr>
            <a:r>
              <a:rPr lang="es-MX" sz="2800" b="1" i="0" dirty="0">
                <a:solidFill>
                  <a:srgbClr val="FF0000"/>
                </a:solidFill>
                <a:effectLst/>
                <a:latin typeface="Google Sans"/>
              </a:rPr>
              <a:t>3. Finalización</a:t>
            </a:r>
          </a:p>
        </p:txBody>
      </p:sp>
    </p:spTree>
    <p:extLst>
      <p:ext uri="{BB962C8B-B14F-4D97-AF65-F5344CB8AC3E}">
        <p14:creationId xmlns:p14="http://schemas.microsoft.com/office/powerpoint/2010/main" val="67599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7" name="6 Título"/>
          <p:cNvSpPr>
            <a:spLocks noGrp="1"/>
          </p:cNvSpPr>
          <p:nvPr>
            <p:ph type="title"/>
          </p:nvPr>
        </p:nvSpPr>
        <p:spPr>
          <a:xfrm>
            <a:off x="1331640" y="260648"/>
            <a:ext cx="6552728" cy="940966"/>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S" sz="3600" b="1" dirty="0"/>
              <a:t>Otras facultades de los órganos fiscalizadores </a:t>
            </a:r>
            <a:r>
              <a:rPr lang="es-ES" sz="2000" b="1" dirty="0"/>
              <a:t>Art. 133 RPT</a:t>
            </a:r>
            <a:endParaRPr lang="es-ES" sz="2000" dirty="0"/>
          </a:p>
        </p:txBody>
      </p:sp>
      <p:sp>
        <p:nvSpPr>
          <p:cNvPr id="8" name="7 CuadroTexto"/>
          <p:cNvSpPr txBox="1"/>
          <p:nvPr/>
        </p:nvSpPr>
        <p:spPr>
          <a:xfrm>
            <a:off x="395536" y="1340768"/>
            <a:ext cx="8352928"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c) </a:t>
            </a:r>
            <a:r>
              <a:rPr kumimoji="0" lang="es-ES" sz="2800" b="0" i="0" u="none" strike="noStrike" kern="1200" cap="none" spc="0" normalizeH="0" baseline="0" noProof="0" dirty="0">
                <a:ln>
                  <a:noFill/>
                </a:ln>
                <a:solidFill>
                  <a:srgbClr val="FF0000"/>
                </a:solidFill>
                <a:effectLst/>
                <a:uLnTx/>
                <a:uFillTx/>
                <a:latin typeface="Calibri"/>
                <a:ea typeface="+mn-ea"/>
                <a:cs typeface="+mn-cs"/>
              </a:rPr>
              <a:t>Recabar información de los trabajadores o empleados </a:t>
            </a:r>
            <a:r>
              <a:rPr kumimoji="0" lang="es-ES" sz="2800" b="0" i="0" u="none" strike="noStrike" kern="1200" cap="none" spc="0" normalizeH="0" baseline="0" noProof="0" dirty="0">
                <a:ln>
                  <a:noFill/>
                </a:ln>
                <a:solidFill>
                  <a:prstClr val="black"/>
                </a:solidFill>
                <a:effectLst/>
                <a:uLnTx/>
                <a:uFillTx/>
                <a:latin typeface="Calibri"/>
                <a:ea typeface="+mn-ea"/>
                <a:cs typeface="+mn-cs"/>
              </a:rPr>
              <a:t>del sujeto pasivo investigado sobre cuestiones relativas a las actividades en que participen conforme a su labor, en las condiciones establecidas en el presente Reglamento.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d) </a:t>
            </a:r>
            <a:r>
              <a:rPr kumimoji="0" lang="es-ES" sz="2800" b="0" i="0" u="none" strike="noStrike" kern="1200" cap="none" spc="0" normalizeH="0" baseline="0" noProof="0" dirty="0">
                <a:ln>
                  <a:noFill/>
                </a:ln>
                <a:solidFill>
                  <a:srgbClr val="FF0000"/>
                </a:solidFill>
                <a:effectLst/>
                <a:uLnTx/>
                <a:uFillTx/>
                <a:latin typeface="Calibri"/>
                <a:ea typeface="+mn-ea"/>
                <a:cs typeface="+mn-cs"/>
              </a:rPr>
              <a:t>Solicitar el dictamen de peritos y traductores oficiales.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e) Requerir del sujeto pasivo </a:t>
            </a:r>
            <a:r>
              <a:rPr kumimoji="0" lang="es-ES" sz="2800" b="0" i="0" u="none" strike="noStrike" kern="1200" cap="none" spc="0" normalizeH="0" baseline="0" noProof="0" dirty="0">
                <a:ln>
                  <a:noFill/>
                </a:ln>
                <a:solidFill>
                  <a:srgbClr val="FF0000"/>
                </a:solidFill>
                <a:effectLst/>
                <a:uLnTx/>
                <a:uFillTx/>
                <a:latin typeface="Calibri"/>
                <a:ea typeface="+mn-ea"/>
                <a:cs typeface="+mn-cs"/>
              </a:rPr>
              <a:t>la traducción oficial o notarial </a:t>
            </a:r>
            <a:r>
              <a:rPr kumimoji="0" lang="es-ES" sz="2800" b="0" i="0" u="none" strike="noStrike" kern="1200" cap="none" spc="0" normalizeH="0" baseline="0" noProof="0" dirty="0">
                <a:ln>
                  <a:noFill/>
                </a:ln>
                <a:solidFill>
                  <a:prstClr val="black"/>
                </a:solidFill>
                <a:effectLst/>
                <a:uLnTx/>
                <a:uFillTx/>
                <a:latin typeface="Calibri"/>
                <a:ea typeface="+mn-ea"/>
                <a:cs typeface="+mn-cs"/>
              </a:rPr>
              <a:t>de cualquier documento con trascendencia probatoria para efectos tributarios, que se encuentre redactado en un idioma distinto al español.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8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Rectangle 2"/>
          <p:cNvSpPr>
            <a:spLocks noGrp="1" noChangeArrowheads="1"/>
          </p:cNvSpPr>
          <p:nvPr>
            <p:ph type="title"/>
          </p:nvPr>
        </p:nvSpPr>
        <p:spPr>
          <a:xfrm>
            <a:off x="1177280" y="404664"/>
            <a:ext cx="6923112" cy="720080"/>
          </a:xfrm>
        </p:spPr>
        <p:style>
          <a:lnRef idx="1">
            <a:schemeClr val="accent1"/>
          </a:lnRef>
          <a:fillRef idx="2">
            <a:schemeClr val="accent1"/>
          </a:fillRef>
          <a:effectRef idx="1">
            <a:schemeClr val="accent1"/>
          </a:effectRef>
          <a:fontRef idx="minor">
            <a:schemeClr val="dk1"/>
          </a:fontRef>
        </p:style>
        <p:txBody>
          <a:bodyPr>
            <a:noAutofit/>
          </a:bodyPr>
          <a:lstStyle/>
          <a:p>
            <a:pPr>
              <a:defRPr/>
            </a:pPr>
            <a:r>
              <a:rPr lang="es-ES" sz="3200" b="1" dirty="0"/>
              <a:t>Instrumentos para la revisión  </a:t>
            </a:r>
            <a:br>
              <a:rPr lang="es-ES" sz="3200" b="1" dirty="0"/>
            </a:br>
            <a:r>
              <a:rPr lang="es-ES" sz="1800" dirty="0"/>
              <a:t>A</a:t>
            </a:r>
            <a:r>
              <a:rPr lang="es-ES" sz="1800" dirty="0">
                <a:solidFill>
                  <a:schemeClr val="tx1">
                    <a:lumMod val="95000"/>
                    <a:lumOff val="5000"/>
                  </a:schemeClr>
                </a:solidFill>
              </a:rPr>
              <a:t>rt. 134 RPT y 116 CNPT</a:t>
            </a:r>
          </a:p>
        </p:txBody>
      </p:sp>
      <p:sp>
        <p:nvSpPr>
          <p:cNvPr id="7" name="6 CuadroTexto"/>
          <p:cNvSpPr txBox="1"/>
          <p:nvPr/>
        </p:nvSpPr>
        <p:spPr>
          <a:xfrm>
            <a:off x="611560" y="1268760"/>
            <a:ext cx="8064896" cy="44012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Los funcionarios de la fiscalización podrán utilizar para su análisis, los instrumentos que consideren convenientes, entre los cuales podrán figurar: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800" b="0" i="0" u="none" strike="noStrike" kern="1200" cap="none" spc="0" normalizeH="0" baseline="0" noProof="0" dirty="0">
              <a:ln>
                <a:noFill/>
              </a:ln>
              <a:solidFill>
                <a:prstClr val="black"/>
              </a:solidFill>
              <a:effectLst/>
              <a:uLnTx/>
              <a:uFillTx/>
              <a:latin typeface="Calibri"/>
              <a:ea typeface="+mn-ea"/>
              <a:cs typeface="+mn-cs"/>
            </a:endParaRPr>
          </a:p>
          <a:p>
            <a:pPr marL="514350" marR="0" lvl="0" indent="-514350" algn="just" defTabSz="914400" rtl="0" eaLnBrk="1" fontAlgn="auto" latinLnBrk="0" hangingPunct="1">
              <a:lnSpc>
                <a:spcPct val="100000"/>
              </a:lnSpc>
              <a:spcBef>
                <a:spcPts val="0"/>
              </a:spcBef>
              <a:spcAft>
                <a:spcPts val="0"/>
              </a:spcAft>
              <a:buClrTx/>
              <a:buSzTx/>
              <a:buFontTx/>
              <a:buAutoNum type="alphaLcParenR"/>
              <a:tabLst/>
              <a:defRPr/>
            </a:pPr>
            <a:r>
              <a:rPr kumimoji="0" lang="es-ES" sz="2800" b="0" i="0" u="none" strike="noStrike" kern="1200" cap="none" spc="0" normalizeH="0" baseline="0" noProof="0" dirty="0">
                <a:ln>
                  <a:noFill/>
                </a:ln>
                <a:solidFill>
                  <a:srgbClr val="FF0000"/>
                </a:solidFill>
                <a:effectLst/>
                <a:uLnTx/>
                <a:uFillTx/>
                <a:latin typeface="Calibri"/>
                <a:ea typeface="+mn-ea"/>
                <a:cs typeface="+mn-cs"/>
              </a:rPr>
              <a:t>Declaraciones de impuestos</a:t>
            </a:r>
          </a:p>
          <a:p>
            <a:pPr marL="514350" marR="0" lvl="0" indent="-514350" algn="just" defTabSz="914400" rtl="0" eaLnBrk="1" fontAlgn="auto" latinLnBrk="0" hangingPunct="1">
              <a:lnSpc>
                <a:spcPct val="100000"/>
              </a:lnSpc>
              <a:spcBef>
                <a:spcPts val="0"/>
              </a:spcBef>
              <a:spcAft>
                <a:spcPts val="0"/>
              </a:spcAft>
              <a:buClrTx/>
              <a:buSzTx/>
              <a:buFontTx/>
              <a:buAutoNum type="alphaLcParenR"/>
              <a:tabLst/>
              <a:defRPr/>
            </a:pPr>
            <a:r>
              <a:rPr kumimoji="0" lang="es-ES" sz="2800" b="0" i="0" u="none" strike="noStrike" kern="1200" cap="none" spc="0" normalizeH="0" baseline="0" noProof="0" dirty="0">
                <a:ln>
                  <a:noFill/>
                </a:ln>
                <a:solidFill>
                  <a:srgbClr val="FF0000"/>
                </a:solidFill>
                <a:effectLst/>
                <a:uLnTx/>
                <a:uFillTx/>
                <a:latin typeface="Calibri"/>
                <a:ea typeface="+mn-ea"/>
                <a:cs typeface="+mn-cs"/>
              </a:rPr>
              <a:t>Contabilidad del sujeto pasivo</a:t>
            </a:r>
            <a:r>
              <a:rPr kumimoji="0" lang="es-ES" sz="2800" b="0" i="0" u="none" strike="noStrike" kern="1200" cap="none" spc="0" normalizeH="0" baseline="0" noProof="0" dirty="0">
                <a:ln>
                  <a:noFill/>
                </a:ln>
                <a:solidFill>
                  <a:prstClr val="black"/>
                </a:solidFill>
                <a:effectLst/>
                <a:uLnTx/>
                <a:uFillTx/>
                <a:latin typeface="Calibri"/>
                <a:ea typeface="+mn-ea"/>
                <a:cs typeface="+mn-cs"/>
              </a:rPr>
              <a:t>, estados financieros, registros y soportes contables, justificantes de las anotaciones realizadas y hojas previas o accesorias de esas anotaciones, así como los contratos y documentos con trascendencia tributaria.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Rectangle 2"/>
          <p:cNvSpPr>
            <a:spLocks noGrp="1" noChangeArrowheads="1"/>
          </p:cNvSpPr>
          <p:nvPr>
            <p:ph type="title"/>
          </p:nvPr>
        </p:nvSpPr>
        <p:spPr>
          <a:xfrm>
            <a:off x="1177280" y="404664"/>
            <a:ext cx="6923112" cy="720080"/>
          </a:xfrm>
        </p:spPr>
        <p:style>
          <a:lnRef idx="1">
            <a:schemeClr val="accent1"/>
          </a:lnRef>
          <a:fillRef idx="2">
            <a:schemeClr val="accent1"/>
          </a:fillRef>
          <a:effectRef idx="1">
            <a:schemeClr val="accent1"/>
          </a:effectRef>
          <a:fontRef idx="minor">
            <a:schemeClr val="dk1"/>
          </a:fontRef>
        </p:style>
        <p:txBody>
          <a:bodyPr>
            <a:noAutofit/>
          </a:bodyPr>
          <a:lstStyle/>
          <a:p>
            <a:pPr>
              <a:defRPr/>
            </a:pPr>
            <a:r>
              <a:rPr lang="es-ES" sz="3200" b="1" dirty="0"/>
              <a:t>Instrumentos para la revisión  </a:t>
            </a:r>
            <a:br>
              <a:rPr lang="es-ES" sz="3200" b="1" dirty="0"/>
            </a:br>
            <a:r>
              <a:rPr lang="es-ES" sz="1800" dirty="0"/>
              <a:t>A</a:t>
            </a:r>
            <a:r>
              <a:rPr lang="es-ES" sz="1800" dirty="0">
                <a:solidFill>
                  <a:schemeClr val="tx1">
                    <a:lumMod val="95000"/>
                    <a:lumOff val="5000"/>
                  </a:schemeClr>
                </a:solidFill>
              </a:rPr>
              <a:t>rt. 134 RPT y 116 CNPT</a:t>
            </a:r>
          </a:p>
        </p:txBody>
      </p:sp>
      <p:sp>
        <p:nvSpPr>
          <p:cNvPr id="7" name="6 CuadroTexto"/>
          <p:cNvSpPr txBox="1"/>
          <p:nvPr/>
        </p:nvSpPr>
        <p:spPr>
          <a:xfrm>
            <a:off x="611560" y="1476067"/>
            <a:ext cx="8064896" cy="44012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c) Datos o antecedentes obtenidos directa o indirectamente de otras personas o entidades y que afecten al sujeto pasivo.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d) Datos o informes obtenidos como consecuencia de denuncias que, a juicio de la Administración, tengan un sustento razonable.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e) Cuantos datos, informes y antecedentes puedan procurarse legalmente.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f) Copias de los soportes magnéticos que contengan información tributaria.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Calibri"/>
                <a:ea typeface="+mn-ea"/>
                <a:cs typeface="+mn-cs"/>
              </a:rPr>
              <a:t>“En sus funciones de fiscalización, la Administración Tributaria puede utilizar como elementos para la verificación y, en su caso, para la determinación de la obligación tributaria de los contribuyentes y de los responsables: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Los registros financieros, contables y de cualquier índole que comprueben las operaciones efectuadas.</a:t>
            </a:r>
            <a:r>
              <a:rPr kumimoji="0" lang="es-ES" sz="3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1 Título"/>
          <p:cNvSpPr>
            <a:spLocks noGrp="1"/>
          </p:cNvSpPr>
          <p:nvPr>
            <p:ph type="title"/>
          </p:nvPr>
        </p:nvSpPr>
        <p:spPr>
          <a:xfrm>
            <a:off x="1249288" y="274638"/>
            <a:ext cx="6923112"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S" sz="3600" b="1" dirty="0"/>
              <a:t>Elementos para verificar y determinar la obligación tributaria </a:t>
            </a:r>
            <a:r>
              <a:rPr lang="es-ES" sz="1800" b="1" dirty="0"/>
              <a:t>Art. 116 CNPT</a:t>
            </a:r>
            <a:endParaRPr lang="es-ES" sz="1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77272"/>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77272"/>
            <a:ext cx="901700" cy="812800"/>
          </a:xfrm>
          <a:prstGeom prst="rect">
            <a:avLst/>
          </a:prstGeom>
          <a:noFill/>
          <a:ln>
            <a:noFill/>
          </a:ln>
        </p:spPr>
      </p:pic>
      <p:sp>
        <p:nvSpPr>
          <p:cNvPr id="6" name="Rectangle 3"/>
          <p:cNvSpPr txBox="1">
            <a:spLocks noChangeArrowheads="1"/>
          </p:cNvSpPr>
          <p:nvPr/>
        </p:nvSpPr>
        <p:spPr>
          <a:xfrm>
            <a:off x="267958" y="1484785"/>
            <a:ext cx="8698057" cy="4392488"/>
          </a:xfrm>
          <a:prstGeom prst="rect">
            <a:avLst/>
          </a:prstGeom>
        </p:spPr>
        <p:txBody>
          <a:bodyPr vert="horz" lIns="91440" tIns="45720" rIns="91440" bIns="45720" rtlCol="0">
            <a:normAutofit fontScale="25000" lnSpcReduction="200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1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A falta de registros</a:t>
            </a:r>
            <a:r>
              <a:rPr kumimoji="0" lang="es-ES" sz="11200" b="0" i="0" u="none" strike="noStrike" kern="1200" cap="none" spc="0" normalizeH="0" baseline="0" noProof="0" dirty="0">
                <a:ln>
                  <a:noFill/>
                </a:ln>
                <a:solidFill>
                  <a:prstClr val="black"/>
                </a:solidFill>
                <a:effectLst/>
                <a:uLnTx/>
                <a:uFillTx/>
                <a:latin typeface="Calibri"/>
                <a:ea typeface="+mn-ea"/>
                <a:cs typeface="+mn-cs"/>
              </a:rPr>
              <a:t>, y/o de documentación, o cuando a juicio de la AT estos sean </a:t>
            </a:r>
            <a:r>
              <a:rPr kumimoji="0" lang="es-ES" sz="11200" b="0" i="0" u="none" strike="noStrike" kern="1200" cap="none" spc="0" normalizeH="0" baseline="0" noProof="0" dirty="0">
                <a:ln>
                  <a:noFill/>
                </a:ln>
                <a:solidFill>
                  <a:srgbClr val="FF0000"/>
                </a:solidFill>
                <a:effectLst/>
                <a:uLnTx/>
                <a:uFillTx/>
                <a:latin typeface="Calibri"/>
                <a:ea typeface="+mn-ea"/>
                <a:cs typeface="+mn-cs"/>
              </a:rPr>
              <a:t>insuficientes o contradictorios</a:t>
            </a:r>
            <a:r>
              <a:rPr kumimoji="0" lang="es-ES" sz="11200" b="0" i="0" u="none" strike="noStrike" kern="1200" cap="none" spc="0" normalizeH="0" baseline="0" noProof="0" dirty="0">
                <a:ln>
                  <a:noFill/>
                </a:ln>
                <a:solidFill>
                  <a:prstClr val="black"/>
                </a:solidFill>
                <a:effectLst/>
                <a:uLnTx/>
                <a:uFillTx/>
                <a:latin typeface="Calibri"/>
                <a:ea typeface="+mn-ea"/>
                <a:cs typeface="+mn-cs"/>
              </a:rPr>
              <a:t>, se deben </a:t>
            </a:r>
            <a:r>
              <a:rPr kumimoji="0" lang="es-ES" sz="11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tener en cuenta los siguientes </a:t>
            </a:r>
            <a:r>
              <a:rPr kumimoji="0" lang="es-ES" sz="9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indicios que permitan estimar la existencia y medida de la obligación tributaria</a:t>
            </a:r>
            <a:r>
              <a:rPr kumimoji="0" lang="es-ES" sz="7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es-ES" sz="9600" b="0" i="0" u="none" strike="noStrike" kern="1200" cap="none" spc="0" normalizeH="0" baseline="0" noProof="0" dirty="0">
                <a:ln>
                  <a:noFill/>
                </a:ln>
                <a:solidFill>
                  <a:prstClr val="black"/>
                </a:solidFill>
                <a:effectLst/>
                <a:uLnTx/>
                <a:uFillTx/>
                <a:latin typeface="Calibri"/>
                <a:ea typeface="+mn-ea"/>
                <a:cs typeface="+mn-cs"/>
              </a:rPr>
              <a:t>capital invertido en la explotación, volumen de las transacciones de toda clase e ingresos de otros períodos, existencia de mercaderías y productos, monto de las compras y ventas efectuadas, rendimiento normal del negocio o la explotación objeto de la investigación, o el de empresas similares ubicadas en la misma plaza, salarios, alquiler del negocio, combustibles, energía eléctrica y otros gastos generales, alquiler de la casa de habitación, los gastos particulares del contribuyente y de su familia, el monto de su patrimonio y cualesquiera otros elementos de juicio que obren en poder de la AT o que esta reciba o requiera de terceros.</a:t>
            </a:r>
            <a:endParaRPr kumimoji="0" lang="es-E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1 Título"/>
          <p:cNvSpPr>
            <a:spLocks noGrp="1"/>
          </p:cNvSpPr>
          <p:nvPr>
            <p:ph type="title"/>
          </p:nvPr>
        </p:nvSpPr>
        <p:spPr>
          <a:xfrm>
            <a:off x="37023" y="260648"/>
            <a:ext cx="8928992" cy="922114"/>
          </a:xfrm>
        </p:spPr>
        <p:style>
          <a:lnRef idx="1">
            <a:schemeClr val="accent1"/>
          </a:lnRef>
          <a:fillRef idx="2">
            <a:schemeClr val="accent1"/>
          </a:fillRef>
          <a:effectRef idx="1">
            <a:schemeClr val="accent1"/>
          </a:effectRef>
          <a:fontRef idx="minor">
            <a:schemeClr val="dk1"/>
          </a:fontRef>
        </p:style>
        <p:txBody>
          <a:bodyPr>
            <a:noAutofit/>
          </a:bodyPr>
          <a:lstStyle/>
          <a:p>
            <a:r>
              <a:rPr lang="es-ES" sz="2800" b="1" dirty="0"/>
              <a:t>Elementos para verificar y determinar la obligación tributaria</a:t>
            </a:r>
            <a:endParaRPr lang="es-ES"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98476" y="117997"/>
            <a:ext cx="6347048" cy="634082"/>
          </a:xfrm>
        </p:spPr>
        <p:style>
          <a:lnRef idx="1">
            <a:schemeClr val="accent1"/>
          </a:lnRef>
          <a:fillRef idx="2">
            <a:schemeClr val="accent1"/>
          </a:fillRef>
          <a:effectRef idx="1">
            <a:schemeClr val="accent1"/>
          </a:effectRef>
          <a:fontRef idx="minor">
            <a:schemeClr val="dk1"/>
          </a:fontRef>
        </p:style>
        <p:txBody>
          <a:bodyPr>
            <a:normAutofit fontScale="90000"/>
          </a:bodyPr>
          <a:lstStyle/>
          <a:p>
            <a:br>
              <a:rPr lang="es-ES" b="1" dirty="0"/>
            </a:br>
            <a:r>
              <a:rPr lang="es-ES" b="1" dirty="0"/>
              <a:t>Clases de actuaciones </a:t>
            </a:r>
            <a:r>
              <a:rPr lang="es-ES" sz="2000" b="1" dirty="0"/>
              <a:t>Art. 135 RPT</a:t>
            </a:r>
            <a:br>
              <a:rPr lang="es-ES" dirty="0"/>
            </a:br>
            <a:endParaRPr lang="es-ES" dirty="0"/>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Rectangle 3"/>
          <p:cNvSpPr txBox="1">
            <a:spLocks noChangeArrowheads="1"/>
          </p:cNvSpPr>
          <p:nvPr/>
        </p:nvSpPr>
        <p:spPr>
          <a:xfrm>
            <a:off x="107504" y="908720"/>
            <a:ext cx="8784976" cy="5949280"/>
          </a:xfrm>
          <a:prstGeom prst="rect">
            <a:avLst/>
          </a:prstGeom>
        </p:spPr>
        <p:txBody>
          <a:bodyPr vert="horz" lIns="91440" tIns="45720" rIns="91440" bIns="45720" rtlCol="0">
            <a:noAutofit/>
          </a:bodyPr>
          <a:lstStyle/>
          <a:p>
            <a:pPr marL="514350" marR="0" lvl="0" indent="-514350" algn="just" defTabSz="914400" rtl="0" eaLnBrk="1" fontAlgn="auto" latinLnBrk="0" hangingPunct="1">
              <a:lnSpc>
                <a:spcPct val="100000"/>
              </a:lnSpc>
              <a:spcBef>
                <a:spcPts val="0"/>
              </a:spcBef>
              <a:spcAft>
                <a:spcPts val="0"/>
              </a:spcAft>
              <a:buClrTx/>
              <a:buSzTx/>
              <a:buFontTx/>
              <a:buAutoNum type="alphaLcParenR"/>
              <a:tabLst/>
              <a:defRPr/>
            </a:pPr>
            <a:r>
              <a:rPr kumimoji="0" lang="es-ES" sz="2400" b="1" i="0" u="none" strike="noStrike" kern="1200" cap="none" spc="0" normalizeH="0" baseline="0" noProof="0" dirty="0">
                <a:ln>
                  <a:noFill/>
                </a:ln>
                <a:solidFill>
                  <a:srgbClr val="FF0000"/>
                </a:solidFill>
                <a:effectLst/>
                <a:uLnTx/>
                <a:uFillTx/>
                <a:latin typeface="Calibri"/>
                <a:ea typeface="+mn-ea"/>
                <a:cs typeface="+mn-cs"/>
              </a:rPr>
              <a:t>De comprobación e investigación: </a:t>
            </a:r>
          </a:p>
          <a:p>
            <a:pPr marL="514350" marR="0" lvl="0" indent="-514350" algn="just" defTabSz="914400" rtl="0" eaLnBrk="1" fontAlgn="auto" latinLnBrk="0" hangingPunct="1">
              <a:lnSpc>
                <a:spcPct val="100000"/>
              </a:lnSpc>
              <a:spcBef>
                <a:spcPts val="0"/>
              </a:spcBef>
              <a:spcAft>
                <a:spcPts val="0"/>
              </a:spcAft>
              <a:buClrTx/>
              <a:buSzTx/>
              <a:buFontTx/>
              <a:buAutoNum type="alphaLcParenR"/>
              <a:tabLst/>
              <a:defRPr/>
            </a:pPr>
            <a:endParaRPr kumimoji="0" lang="es-ES" sz="300" b="1" i="0" u="none" strike="noStrike" kern="1200" cap="none" spc="0" normalizeH="0" baseline="0" noProof="0" dirty="0">
              <a:ln>
                <a:noFill/>
              </a:ln>
              <a:solidFill>
                <a:srgbClr val="FF0000"/>
              </a:solidFill>
              <a:effectLst/>
              <a:uLnTx/>
              <a:uFillTx/>
              <a:latin typeface="Calibri"/>
              <a:ea typeface="+mn-ea"/>
              <a:cs typeface="+mn-cs"/>
            </a:endParaRPr>
          </a:p>
          <a:p>
            <a:pPr marL="514350" marR="0" lvl="0" indent="-514350" algn="just"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FF0000"/>
                </a:solidFill>
                <a:effectLst/>
                <a:uLnTx/>
                <a:uFillTx/>
                <a:latin typeface="Calibri"/>
                <a:ea typeface="+mn-ea"/>
                <a:cs typeface="+mn-cs"/>
              </a:rPr>
              <a:t>    </a:t>
            </a:r>
            <a:r>
              <a:rPr kumimoji="0" lang="es-ES" sz="2400" b="0" i="0" u="none" strike="noStrike" kern="1200" cap="none" spc="0" normalizeH="0" baseline="0" noProof="0" dirty="0">
                <a:ln>
                  <a:noFill/>
                </a:ln>
                <a:solidFill>
                  <a:prstClr val="black"/>
                </a:solidFill>
                <a:effectLst/>
                <a:uLnTx/>
                <a:uFillTx/>
                <a:latin typeface="Calibri"/>
                <a:ea typeface="+mn-ea"/>
                <a:cs typeface="+mn-cs"/>
              </a:rPr>
              <a:t>Se comprueba la </a:t>
            </a:r>
            <a:r>
              <a:rPr kumimoji="0" lang="es-ES" sz="2400" b="0" i="0" u="none" strike="noStrike" kern="1200" cap="none" spc="0" normalizeH="0" baseline="0" noProof="0" dirty="0">
                <a:ln>
                  <a:noFill/>
                </a:ln>
                <a:solidFill>
                  <a:srgbClr val="FF0000"/>
                </a:solidFill>
                <a:effectLst/>
                <a:uLnTx/>
                <a:uFillTx/>
                <a:latin typeface="Calibri"/>
                <a:ea typeface="+mn-ea"/>
                <a:cs typeface="+mn-cs"/>
              </a:rPr>
              <a:t>exactitud y veracidad </a:t>
            </a:r>
            <a:r>
              <a:rPr kumimoji="0" lang="es-ES" sz="2400" b="0" i="0" u="none" strike="noStrike" kern="1200" cap="none" spc="0" normalizeH="0" baseline="0" noProof="0" dirty="0">
                <a:ln>
                  <a:noFill/>
                </a:ln>
                <a:solidFill>
                  <a:prstClr val="black"/>
                </a:solidFill>
                <a:effectLst/>
                <a:uLnTx/>
                <a:uFillTx/>
                <a:latin typeface="Calibri"/>
                <a:ea typeface="+mn-ea"/>
                <a:cs typeface="+mn-cs"/>
              </a:rPr>
              <a:t>de los hechos y circunstancias consignados por los sujetos pasivos u obligados tributarios, en declaraciones y comunicaciones que se exijan.</a:t>
            </a:r>
          </a:p>
          <a:p>
            <a:pPr marL="514350" marR="0" lvl="0" indent="-514350" algn="just"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Calibri"/>
              <a:ea typeface="+mn-ea"/>
              <a:cs typeface="+mn-cs"/>
            </a:endParaRPr>
          </a:p>
          <a:p>
            <a:pPr marL="514350" marR="0" lvl="0" indent="-514350" algn="just" defTabSz="914400" rtl="0" eaLnBrk="1" fontAlgn="auto" latinLnBrk="0" hangingPunct="1">
              <a:lnSpc>
                <a:spcPct val="100000"/>
              </a:lnSpc>
              <a:spcBef>
                <a:spcPts val="0"/>
              </a:spcBef>
              <a:spcAft>
                <a:spcPts val="0"/>
              </a:spcAft>
              <a:buClrTx/>
              <a:buSzTx/>
              <a:buFontTx/>
              <a:buNone/>
              <a:tabLst/>
              <a:defRPr/>
            </a:pPr>
            <a:endParaRPr kumimoji="0" lang="es-ES" sz="200" b="0" i="0" u="none" strike="noStrike" kern="1200" cap="none" spc="0" normalizeH="0" baseline="0" noProof="0" dirty="0">
              <a:ln>
                <a:noFill/>
              </a:ln>
              <a:solidFill>
                <a:prstClr val="black"/>
              </a:solidFill>
              <a:effectLst/>
              <a:uLnTx/>
              <a:uFillTx/>
              <a:latin typeface="Calibri"/>
              <a:ea typeface="+mn-ea"/>
              <a:cs typeface="+mn-cs"/>
            </a:endParaRPr>
          </a:p>
          <a:p>
            <a:pPr marL="514350" marR="0" lvl="0" indent="-51435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   Se investiga la posible existencia de elementos de hecho u otros antecedentes con trascendencia tributaria que sean desconocidos totalmente por la AT. </a:t>
            </a:r>
            <a:r>
              <a:rPr kumimoji="0" lang="es-E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Cuando los órganos de fiscalización desarrollan estas actuaciones, deben obtener los datos o antecedentes en poder del obligado tributario o terceros, considerados de relevancia para la comprobación de la obligación tributaria </a:t>
            </a:r>
            <a:r>
              <a:rPr kumimoji="0" lang="es-ES" sz="2400" b="0" i="0" u="none" strike="noStrike" kern="1200" cap="none" spc="0" normalizeH="0" baseline="0" noProof="0" dirty="0">
                <a:ln>
                  <a:noFill/>
                </a:ln>
                <a:solidFill>
                  <a:prstClr val="black"/>
                </a:solidFill>
                <a:effectLst/>
                <a:uLnTx/>
                <a:uFillTx/>
                <a:latin typeface="Calibri"/>
                <a:ea typeface="+mn-ea"/>
                <a:cs typeface="+mn-cs"/>
              </a:rPr>
              <a:t>del sujeto pasivo fiscalizado, así como los que sean necesarios para comprobar a cualquier otro sujeto pasivo.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93304" y="260648"/>
            <a:ext cx="6347048" cy="634082"/>
          </a:xfrm>
        </p:spPr>
        <p:style>
          <a:lnRef idx="1">
            <a:schemeClr val="accent1"/>
          </a:lnRef>
          <a:fillRef idx="2">
            <a:schemeClr val="accent1"/>
          </a:fillRef>
          <a:effectRef idx="1">
            <a:schemeClr val="accent1"/>
          </a:effectRef>
          <a:fontRef idx="minor">
            <a:schemeClr val="dk1"/>
          </a:fontRef>
        </p:style>
        <p:txBody>
          <a:bodyPr>
            <a:normAutofit fontScale="90000"/>
          </a:bodyPr>
          <a:lstStyle/>
          <a:p>
            <a:br>
              <a:rPr lang="es-ES" b="1" dirty="0"/>
            </a:br>
            <a:r>
              <a:rPr lang="es-ES" b="1" dirty="0"/>
              <a:t>Clases de actuaciones </a:t>
            </a:r>
            <a:r>
              <a:rPr lang="es-ES" sz="2000" b="1" dirty="0"/>
              <a:t>Art. 135 RPT</a:t>
            </a:r>
            <a:br>
              <a:rPr lang="es-ES" dirty="0"/>
            </a:br>
            <a:endParaRPr lang="es-ES" dirty="0"/>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Rectangle 3"/>
          <p:cNvSpPr txBox="1">
            <a:spLocks noChangeArrowheads="1"/>
          </p:cNvSpPr>
          <p:nvPr/>
        </p:nvSpPr>
        <p:spPr>
          <a:xfrm>
            <a:off x="611560" y="980728"/>
            <a:ext cx="7920880" cy="5256584"/>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FF0000"/>
                </a:solidFill>
                <a:effectLst/>
                <a:uLnTx/>
                <a:uFillTx/>
                <a:latin typeface="Calibri"/>
                <a:ea typeface="+mn-ea"/>
                <a:cs typeface="+mn-cs"/>
              </a:rPr>
              <a:t>b) De valoración. </a:t>
            </a:r>
            <a:r>
              <a:rPr kumimoji="0" lang="es-ES" sz="2000" b="0" i="0" u="none" strike="noStrike" kern="1200" cap="none" spc="0" normalizeH="0" baseline="0" noProof="0" dirty="0">
                <a:ln>
                  <a:noFill/>
                </a:ln>
                <a:solidFill>
                  <a:prstClr val="black"/>
                </a:solidFill>
                <a:effectLst/>
                <a:uLnTx/>
                <a:uFillTx/>
                <a:latin typeface="Calibri"/>
                <a:ea typeface="+mn-ea"/>
                <a:cs typeface="+mn-cs"/>
              </a:rPr>
              <a:t>Las actuaciones de valoración de bienes, rentas, productos, derechos y patrimonios en general, de personas y entidades públicas y privadas, para la </a:t>
            </a:r>
            <a:r>
              <a:rPr kumimoji="0" lang="es-ES" sz="2000" b="0" i="0" u="none" strike="noStrike" kern="1200" cap="none" spc="0" normalizeH="0" baseline="0" noProof="0" dirty="0">
                <a:ln>
                  <a:noFill/>
                </a:ln>
                <a:solidFill>
                  <a:srgbClr val="FF0000"/>
                </a:solidFill>
                <a:effectLst/>
                <a:uLnTx/>
                <a:uFillTx/>
                <a:latin typeface="Calibri"/>
                <a:ea typeface="+mn-ea"/>
                <a:cs typeface="+mn-cs"/>
              </a:rPr>
              <a:t>tasación o comprobación del valor declarado, </a:t>
            </a:r>
            <a:r>
              <a:rPr kumimoji="0" lang="es-ES" sz="2000" b="0" i="0" u="none" strike="noStrike" kern="1200" cap="none" spc="0" normalizeH="0" baseline="0" noProof="0" dirty="0">
                <a:ln>
                  <a:noFill/>
                </a:ln>
                <a:solidFill>
                  <a:prstClr val="black"/>
                </a:solidFill>
                <a:effectLst/>
                <a:uLnTx/>
                <a:uFillTx/>
                <a:latin typeface="Calibri"/>
                <a:ea typeface="+mn-ea"/>
                <a:cs typeface="+mn-cs"/>
              </a:rPr>
              <a:t>así como también la </a:t>
            </a:r>
            <a:r>
              <a:rPr kumimoji="0" lang="es-ES" sz="2000" b="0" i="0" u="none" strike="noStrike" kern="1200" cap="none" spc="0" normalizeH="0" baseline="0" noProof="0" dirty="0">
                <a:ln>
                  <a:noFill/>
                </a:ln>
                <a:solidFill>
                  <a:srgbClr val="FF0000"/>
                </a:solidFill>
                <a:effectLst/>
                <a:uLnTx/>
                <a:uFillTx/>
                <a:latin typeface="Calibri"/>
                <a:ea typeface="+mn-ea"/>
                <a:cs typeface="+mn-cs"/>
              </a:rPr>
              <a:t>valoración de los bienes no declarados.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2000" dirty="0">
              <a:solidFill>
                <a:srgbClr val="FF0000"/>
              </a:solidFill>
              <a:latin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Calibri"/>
                <a:ea typeface="+mn-ea"/>
                <a:cs typeface="+mn-cs"/>
              </a:rPr>
              <a:t>No son actuaciones de valoración en las que el valor de los bienes, rentas, productos, derechos y patrimonios resulte directamente de la aplicación de normas legales o reglamentarias. </a:t>
            </a:r>
            <a:r>
              <a:rPr kumimoji="0" lang="es-ES"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Estas actuaciones podrán desarrollarse por la propia iniciativa de los funcionarios de la fiscalización o en casos en que la naturaleza especialmente compleja de la valoración lo recomiende</a:t>
            </a:r>
            <a:r>
              <a:rPr kumimoji="0" lang="es-ES" sz="2000" b="0" i="0" u="none" strike="noStrike" kern="1200" cap="none" spc="0" normalizeH="0" baseline="0" noProof="0" dirty="0">
                <a:ln>
                  <a:noFill/>
                </a:ln>
                <a:solidFill>
                  <a:prstClr val="black"/>
                </a:solidFill>
                <a:effectLst/>
                <a:uLnTx/>
                <a:uFillTx/>
                <a:latin typeface="Calibri"/>
                <a:ea typeface="+mn-ea"/>
                <a:cs typeface="+mn-cs"/>
              </a:rPr>
              <a:t>, por otros órganos de la AT o de otras instituciones públicas.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Entre los criterios utilizables para la valoración de bienes objeto de tráfico común, </a:t>
            </a:r>
            <a:r>
              <a:rPr lang="es-ES" sz="2400" dirty="0">
                <a:solidFill>
                  <a:prstClr val="black"/>
                </a:solidFill>
                <a:latin typeface="Calibri"/>
              </a:rPr>
              <a:t>está </a:t>
            </a:r>
            <a:r>
              <a:rPr kumimoji="0" lang="es-ES" sz="2400" b="0" i="0" u="none" strike="noStrike" kern="1200" cap="none" spc="0" normalizeH="0" baseline="0" noProof="0" dirty="0">
                <a:ln>
                  <a:noFill/>
                </a:ln>
                <a:solidFill>
                  <a:prstClr val="black"/>
                </a:solidFill>
                <a:effectLst/>
                <a:uLnTx/>
                <a:uFillTx/>
                <a:latin typeface="Calibri"/>
                <a:ea typeface="+mn-ea"/>
                <a:cs typeface="+mn-cs"/>
              </a:rPr>
              <a:t>el precio corriente en plaza, o sea, el valor que tienen esos bienes en los mercados en que usualmente se venden.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7704" y="476672"/>
            <a:ext cx="5760640" cy="72494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S" sz="3200" b="1" dirty="0"/>
              <a:t>Formas de determinación.</a:t>
            </a:r>
            <a:r>
              <a:rPr lang="es-ES" sz="3200" dirty="0"/>
              <a:t> </a:t>
            </a:r>
            <a:r>
              <a:rPr lang="es-ES" sz="1800" b="1" dirty="0"/>
              <a:t>Art. 125 CNPT</a:t>
            </a:r>
            <a:endParaRPr lang="es-ES" sz="1800" dirty="0"/>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s-E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3"/>
          <p:cNvSpPr txBox="1">
            <a:spLocks noChangeArrowheads="1"/>
          </p:cNvSpPr>
          <p:nvPr/>
        </p:nvSpPr>
        <p:spPr>
          <a:xfrm>
            <a:off x="755576" y="1567333"/>
            <a:ext cx="7632848" cy="4525963"/>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a) Sobre </a:t>
            </a:r>
            <a:r>
              <a:rPr kumimoji="0" lang="es-ES" sz="2800" b="1" i="0" u="none" strike="noStrike" kern="1200" cap="none" spc="0" normalizeH="0" baseline="0" noProof="0" dirty="0">
                <a:ln>
                  <a:noFill/>
                </a:ln>
                <a:solidFill>
                  <a:srgbClr val="FF0000"/>
                </a:solidFill>
                <a:effectLst/>
                <a:uLnTx/>
                <a:uFillTx/>
                <a:latin typeface="Calibri"/>
                <a:ea typeface="+mn-ea"/>
                <a:cs typeface="+mn-cs"/>
              </a:rPr>
              <a:t>base cierta</a:t>
            </a:r>
            <a:r>
              <a:rPr kumimoji="0" lang="es-ES" sz="2800" b="0" i="0" u="none" strike="noStrike" kern="1200" cap="none" spc="0" normalizeH="0" baseline="0" noProof="0" dirty="0">
                <a:ln>
                  <a:noFill/>
                </a:ln>
                <a:solidFill>
                  <a:prstClr val="black"/>
                </a:solidFill>
                <a:effectLst/>
                <a:uLnTx/>
                <a:uFillTx/>
                <a:latin typeface="Calibri"/>
                <a:ea typeface="+mn-ea"/>
                <a:cs typeface="+mn-cs"/>
              </a:rPr>
              <a:t>, tomando en cuenta los elementos que permitan conocer en forma directa los hechos generadores de la obligación tributaria.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b) Sobre </a:t>
            </a:r>
            <a:r>
              <a:rPr kumimoji="0" lang="es-ES" sz="2800" b="1" i="0" u="none" strike="noStrike" kern="1200" cap="none" spc="0" normalizeH="0" baseline="0" noProof="0" dirty="0">
                <a:ln>
                  <a:noFill/>
                </a:ln>
                <a:solidFill>
                  <a:srgbClr val="FF0000"/>
                </a:solidFill>
                <a:effectLst/>
                <a:uLnTx/>
                <a:uFillTx/>
                <a:latin typeface="Calibri"/>
                <a:ea typeface="+mn-ea"/>
                <a:cs typeface="+mn-cs"/>
              </a:rPr>
              <a:t>base presunta</a:t>
            </a:r>
            <a:r>
              <a:rPr kumimoji="0" lang="es-ES" sz="2800" b="0" i="0" u="none" strike="noStrike" kern="1200" cap="none" spc="0" normalizeH="0" baseline="0" noProof="0" dirty="0">
                <a:ln>
                  <a:noFill/>
                </a:ln>
                <a:solidFill>
                  <a:prstClr val="black"/>
                </a:solidFill>
                <a:effectLst/>
                <a:uLnTx/>
                <a:uFillTx/>
                <a:latin typeface="Calibri"/>
                <a:ea typeface="+mn-ea"/>
                <a:cs typeface="+mn-cs"/>
              </a:rPr>
              <a:t>, tomando en cuenta los hechos y circunstancias que, por su vinculación o conexión normal con el hecho generador de la obligación tributaria, permitan determinar la existencia y cuantía de dicha obligación.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8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476672"/>
            <a:ext cx="7344816" cy="864096"/>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S" sz="3200" b="1" dirty="0"/>
              <a:t>Efectos de las liquidaciones o determinaciones tributarias de oficio </a:t>
            </a:r>
            <a:r>
              <a:rPr lang="es-ES" sz="1800" b="1" dirty="0"/>
              <a:t>Art. 126 CNPT</a:t>
            </a:r>
            <a:endParaRPr lang="es-ES" sz="1800" dirty="0"/>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s-E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3"/>
          <p:cNvSpPr txBox="1">
            <a:spLocks noChangeArrowheads="1"/>
          </p:cNvSpPr>
          <p:nvPr/>
        </p:nvSpPr>
        <p:spPr>
          <a:xfrm>
            <a:off x="395536" y="1567333"/>
            <a:ext cx="8352928" cy="4525963"/>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Son </a:t>
            </a:r>
            <a:r>
              <a:rPr kumimoji="0" lang="es-E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definitivas todas las practicadas por fiscalización</a:t>
            </a:r>
            <a:r>
              <a:rPr kumimoji="0" lang="es-ES" sz="2400" b="0" i="0" u="none" strike="noStrike" kern="1200" cap="none" spc="0" normalizeH="0" baseline="0" noProof="0" dirty="0">
                <a:ln>
                  <a:noFill/>
                </a:ln>
                <a:solidFill>
                  <a:prstClr val="black"/>
                </a:solidFill>
                <a:effectLst/>
                <a:uLnTx/>
                <a:uFillTx/>
                <a:latin typeface="Calibri"/>
                <a:ea typeface="+mn-ea"/>
                <a:cs typeface="+mn-cs"/>
              </a:rPr>
              <a:t>, de los hechos imponibles y su valoración, </a:t>
            </a:r>
            <a:r>
              <a:rPr kumimoji="0" lang="es-ES" sz="24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libri"/>
                <a:ea typeface="+mn-ea"/>
                <a:cs typeface="+mn-cs"/>
              </a:rPr>
              <a:t>exista o no liquidación previa</a:t>
            </a:r>
            <a:r>
              <a:rPr kumimoji="0" lang="es-ES" sz="24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2400" dirty="0">
              <a:solidFill>
                <a:prstClr val="black"/>
              </a:solidFill>
              <a:latin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Todas las demás tendrán carácter de determinaciones o liquidaciones previas</a:t>
            </a:r>
            <a:r>
              <a:rPr kumimoji="0" lang="es-ES" sz="24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Las obligaciones de los contribuyentes, determinadas de oficio por la AT, </a:t>
            </a:r>
            <a:r>
              <a:rPr kumimoji="0" lang="es-ES" sz="24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libri"/>
                <a:ea typeface="+mn-ea"/>
                <a:cs typeface="+mn-cs"/>
              </a:rPr>
              <a:t>solo podrán modificarse en contra del sujeto pasivo, cuando correspondan a determinaciones o liquidaciones previas</a:t>
            </a:r>
            <a:r>
              <a:rPr kumimoji="0" lang="es-ES" sz="2400" b="0" i="0" u="none" strike="noStrike" kern="1200" cap="none" spc="0" normalizeH="0" baseline="0" noProof="0" dirty="0">
                <a:ln>
                  <a:noFill/>
                </a:ln>
                <a:solidFill>
                  <a:prstClr val="black"/>
                </a:solidFill>
                <a:effectLst/>
                <a:uLnTx/>
                <a:uFillTx/>
                <a:latin typeface="Calibri"/>
                <a:ea typeface="+mn-ea"/>
                <a:cs typeface="+mn-cs"/>
              </a:rPr>
              <a:t>. Debiéndose haber indicado el carácter previo de la liquidación practicada, los elementos comprobados y los medios de prueba utilizados.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85392" y="476672"/>
            <a:ext cx="5050904" cy="576064"/>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S" sz="3200" b="1" dirty="0"/>
              <a:t>Medidas cautelares </a:t>
            </a:r>
            <a:r>
              <a:rPr lang="es-ES" sz="1800" b="1" dirty="0"/>
              <a:t>Art. 136 RPT</a:t>
            </a:r>
            <a:endParaRPr lang="es-ES" sz="1800" dirty="0"/>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s-E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3"/>
          <p:cNvSpPr txBox="1">
            <a:spLocks noChangeArrowheads="1"/>
          </p:cNvSpPr>
          <p:nvPr/>
        </p:nvSpPr>
        <p:spPr>
          <a:xfrm>
            <a:off x="539552" y="1700808"/>
            <a:ext cx="8064896" cy="4104456"/>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Calibri"/>
                <a:ea typeface="+mn-ea"/>
                <a:cs typeface="+mn-cs"/>
              </a:rPr>
              <a:t>En cualquier momento en el desarrollo de las actuaciones, los funcionarios de fiscalización </a:t>
            </a:r>
            <a:r>
              <a:rPr kumimoji="0" lang="es-ES" sz="3200" b="0" i="0" u="none" strike="noStrike" kern="1200" cap="none" spc="0" normalizeH="0" baseline="0" noProof="0" dirty="0">
                <a:ln>
                  <a:noFill/>
                </a:ln>
                <a:solidFill>
                  <a:srgbClr val="FF0000"/>
                </a:solidFill>
                <a:effectLst/>
                <a:uLnTx/>
                <a:uFillTx/>
                <a:latin typeface="Calibri"/>
                <a:ea typeface="+mn-ea"/>
                <a:cs typeface="+mn-cs"/>
              </a:rPr>
              <a:t>podrán solicitar a la autoridad judicial la adopción de medidas cautelares, para la inspección de locales o el secuestro de bienes o información previsiblemente pertinente </a:t>
            </a:r>
            <a:r>
              <a:rPr kumimoji="0" lang="es-ES" sz="3200" b="0" i="0" u="none" strike="noStrike" kern="1200" cap="none" spc="0" normalizeH="0" baseline="0" noProof="0" dirty="0">
                <a:ln>
                  <a:noFill/>
                </a:ln>
                <a:solidFill>
                  <a:prstClr val="black"/>
                </a:solidFill>
                <a:effectLst/>
                <a:uLnTx/>
                <a:uFillTx/>
                <a:latin typeface="Calibri"/>
                <a:ea typeface="+mn-ea"/>
                <a:cs typeface="+mn-cs"/>
              </a:rPr>
              <a:t>para determinar la cuantía de la obligación tributaria</a:t>
            </a:r>
            <a:r>
              <a:rPr lang="es-ES" sz="3200" dirty="0">
                <a:solidFill>
                  <a:prstClr val="black"/>
                </a:solidFill>
                <a:latin typeface="Calibri"/>
              </a:rPr>
              <a:t>.</a:t>
            </a:r>
            <a:r>
              <a:rPr kumimoji="0" lang="es-ES" sz="3200" b="0" i="0" u="none" strike="noStrike" kern="1200" cap="none" spc="0" normalizeH="0" baseline="0" noProof="0" dirty="0">
                <a:ln>
                  <a:noFill/>
                </a:ln>
                <a:solidFill>
                  <a:prstClr val="black"/>
                </a:solidFill>
                <a:effectLst/>
                <a:uLnTx/>
                <a:uFillTx/>
                <a:latin typeface="Calibri"/>
                <a:ea typeface="+mn-ea"/>
                <a:cs typeface="+mn-cs"/>
              </a:rPr>
              <a:t> </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AE366-E5B0-74F0-DAEF-CC4C3F41E57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819989AB-53F9-0E61-376D-78FA756291D5}"/>
              </a:ext>
            </a:extLst>
          </p:cNvPr>
          <p:cNvSpPr>
            <a:spLocks noGrp="1"/>
          </p:cNvSpPr>
          <p:nvPr>
            <p:ph type="title"/>
          </p:nvPr>
        </p:nvSpPr>
        <p:spPr>
          <a:xfrm>
            <a:off x="467543" y="332656"/>
            <a:ext cx="8482033" cy="741970"/>
          </a:xfrm>
          <a:solidFill>
            <a:schemeClr val="accent3">
              <a:lumMod val="40000"/>
              <a:lumOff val="60000"/>
            </a:schemeClr>
          </a:solidFill>
          <a:ln>
            <a:solidFill>
              <a:schemeClr val="accent3">
                <a:lumMod val="40000"/>
                <a:lumOff val="60000"/>
              </a:schemeClr>
            </a:solidFill>
          </a:ln>
          <a:scene3d>
            <a:camera prst="orthographicFront"/>
            <a:lightRig rig="threePt" dir="t"/>
          </a:scene3d>
          <a:sp3d>
            <a:bevelT w="165100" prst="coolSlant"/>
          </a:sp3d>
        </p:spPr>
        <p:style>
          <a:lnRef idx="2">
            <a:schemeClr val="accent3"/>
          </a:lnRef>
          <a:fillRef idx="1">
            <a:schemeClr val="lt1"/>
          </a:fillRef>
          <a:effectRef idx="0">
            <a:schemeClr val="accent3"/>
          </a:effectRef>
          <a:fontRef idx="minor">
            <a:schemeClr val="dk1"/>
          </a:fontRef>
        </p:style>
        <p:txBody>
          <a:bodyPr>
            <a:normAutofit fontScale="90000"/>
          </a:bodyPr>
          <a:lstStyle/>
          <a:p>
            <a:r>
              <a:rPr lang="es-ES" sz="2700" b="1" dirty="0"/>
              <a:t>Procedimiento cuando se solicite información o se practiquen actuaciones adicionales </a:t>
            </a:r>
            <a:r>
              <a:rPr lang="es-ES" sz="2000" b="1" dirty="0"/>
              <a:t>Art. 123 RPT</a:t>
            </a:r>
            <a:endParaRPr lang="es-ES" sz="2000" dirty="0"/>
          </a:p>
        </p:txBody>
      </p:sp>
      <p:pic>
        <p:nvPicPr>
          <p:cNvPr id="4" name="3 Marcador de contenido" descr="http://www.uci.ac.cr/envios/2012/FIRMAS/bernardogonzalez.jpg">
            <a:extLst>
              <a:ext uri="{FF2B5EF4-FFF2-40B4-BE49-F238E27FC236}">
                <a16:creationId xmlns:a16="http://schemas.microsoft.com/office/drawing/2014/main" id="{1D541F30-A77F-A16C-8A20-ED8177C6742D}"/>
              </a:ext>
            </a:extLst>
          </p:cNvPr>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a:extLst>
              <a:ext uri="{FF2B5EF4-FFF2-40B4-BE49-F238E27FC236}">
                <a16:creationId xmlns:a16="http://schemas.microsoft.com/office/drawing/2014/main" id="{9218338C-F928-EE6F-D371-AE10F1C965E7}"/>
              </a:ext>
            </a:extLst>
          </p:cNvPr>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7" name="Rectangle 3">
            <a:extLst>
              <a:ext uri="{FF2B5EF4-FFF2-40B4-BE49-F238E27FC236}">
                <a16:creationId xmlns:a16="http://schemas.microsoft.com/office/drawing/2014/main" id="{098DDCF5-949F-E1FD-FD67-43FC4B869137}"/>
              </a:ext>
            </a:extLst>
          </p:cNvPr>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s-ES" sz="3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s-ES" sz="3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 name="9 CuadroTexto">
            <a:extLst>
              <a:ext uri="{FF2B5EF4-FFF2-40B4-BE49-F238E27FC236}">
                <a16:creationId xmlns:a16="http://schemas.microsoft.com/office/drawing/2014/main" id="{D32A0C07-10FB-AA30-D91E-48085D8CA71A}"/>
              </a:ext>
            </a:extLst>
          </p:cNvPr>
          <p:cNvSpPr txBox="1"/>
          <p:nvPr/>
        </p:nvSpPr>
        <p:spPr>
          <a:xfrm>
            <a:off x="330984" y="1394408"/>
            <a:ext cx="8482032" cy="461664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000000"/>
                </a:solidFill>
                <a:effectLst/>
                <a:uLnTx/>
                <a:uFillTx/>
                <a:latin typeface="Calibri" panose="020F0502020204030204"/>
                <a:ea typeface="+mn-ea"/>
                <a:cs typeface="+mn-cs"/>
              </a:rPr>
              <a:t>Previo o </a:t>
            </a:r>
            <a:r>
              <a:rPr kumimoji="0" lang="es-ES" sz="2800" b="0" i="0" u="none" strike="noStrike" kern="1200" cap="none" spc="0" normalizeH="0" baseline="0" noProof="0" dirty="0">
                <a:ln>
                  <a:noFill/>
                </a:ln>
                <a:solidFill>
                  <a:srgbClr val="FF0000"/>
                </a:solidFill>
                <a:effectLst/>
                <a:uLnTx/>
                <a:uFillTx/>
                <a:latin typeface="Calibri" panose="020F0502020204030204"/>
                <a:ea typeface="+mn-ea"/>
                <a:cs typeface="+mn-cs"/>
              </a:rPr>
              <a:t>junto con la notificación del inicio </a:t>
            </a:r>
            <a:r>
              <a:rPr kumimoji="0" lang="es-ES" sz="2800" b="0" i="0" u="none" strike="noStrike" kern="1200" cap="none" spc="0" normalizeH="0" baseline="0" noProof="0" dirty="0">
                <a:ln>
                  <a:noFill/>
                </a:ln>
                <a:solidFill>
                  <a:srgbClr val="000000"/>
                </a:solidFill>
                <a:effectLst/>
                <a:uLnTx/>
                <a:uFillTx/>
                <a:latin typeface="Calibri" panose="020F0502020204030204"/>
                <a:ea typeface="+mn-ea"/>
                <a:cs typeface="+mn-cs"/>
              </a:rPr>
              <a:t>del procedimiento de liquidación previa, la AT </a:t>
            </a:r>
            <a:r>
              <a:rPr kumimoji="0" lang="es-ES" sz="2800" b="0" i="0" u="none" strike="noStrike" kern="1200" cap="none" spc="0" normalizeH="0" baseline="0" noProof="0" dirty="0">
                <a:ln>
                  <a:noFill/>
                </a:ln>
                <a:solidFill>
                  <a:srgbClr val="FF0000"/>
                </a:solidFill>
                <a:effectLst/>
                <a:uLnTx/>
                <a:uFillTx/>
                <a:latin typeface="Calibri" panose="020F0502020204030204"/>
                <a:ea typeface="+mn-ea"/>
                <a:cs typeface="+mn-cs"/>
              </a:rPr>
              <a:t>podrá solicitar datos o justificantes </a:t>
            </a:r>
            <a:r>
              <a:rPr kumimoji="0" lang="es-ES" sz="2800" b="0" i="0" u="none" strike="noStrike" kern="1200" cap="none" spc="0" normalizeH="0" baseline="0" noProof="0" dirty="0">
                <a:ln>
                  <a:noFill/>
                </a:ln>
                <a:solidFill>
                  <a:srgbClr val="000000"/>
                </a:solidFill>
                <a:effectLst/>
                <a:uLnTx/>
                <a:uFillTx/>
                <a:latin typeface="Calibri" panose="020F0502020204030204"/>
                <a:ea typeface="+mn-ea"/>
                <a:cs typeface="+mn-cs"/>
              </a:rPr>
              <a:t>al sujeto pasivo o bien, realizar actuaciones adicionales. </a:t>
            </a:r>
            <a:endParaRPr kumimoji="0" lang="es-ES"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dirty="0">
              <a:solidFill>
                <a:srgbClr val="000000"/>
              </a:solidFill>
              <a:latin typeface="Calibri" panose="020F0502020204030204"/>
            </a:endParaRPr>
          </a:p>
          <a:p>
            <a:pPr algn="just">
              <a:defRPr/>
            </a:pPr>
            <a:r>
              <a:rPr lang="es-ES" sz="2800" dirty="0">
                <a:solidFill>
                  <a:srgbClr val="000000"/>
                </a:solidFill>
              </a:rPr>
              <a:t>Cuando el sujeto </a:t>
            </a:r>
            <a:r>
              <a:rPr lang="es-ES" sz="2800" dirty="0">
                <a:solidFill>
                  <a:srgbClr val="FF0000"/>
                </a:solidFill>
              </a:rPr>
              <a:t>no aporta los datos o justificantes </a:t>
            </a:r>
            <a:r>
              <a:rPr lang="es-ES" sz="2800" dirty="0">
                <a:solidFill>
                  <a:srgbClr val="000000"/>
                </a:solidFill>
              </a:rPr>
              <a:t>solicitados, podrá aplicarse el método de </a:t>
            </a:r>
            <a:r>
              <a:rPr lang="es-ES" sz="2800" dirty="0">
                <a:solidFill>
                  <a:srgbClr val="FF0000"/>
                </a:solidFill>
              </a:rPr>
              <a:t>base presunta.</a:t>
            </a:r>
            <a:endParaRPr lang="es-ES" dirty="0">
              <a:solidFill>
                <a:srgbClr val="000000"/>
              </a:solidFill>
            </a:endParaRPr>
          </a:p>
          <a:p>
            <a:pPr algn="just">
              <a:defRPr/>
            </a:pPr>
            <a:endParaRPr lang="en-US" dirty="0">
              <a:solidFill>
                <a:srgbClr val="000000"/>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000000"/>
                </a:solidFill>
                <a:effectLst/>
                <a:uLnTx/>
                <a:uFillTx/>
                <a:latin typeface="Calibri" panose="020F0502020204030204"/>
                <a:ea typeface="+mn-ea"/>
                <a:cs typeface="+mn-cs"/>
              </a:rPr>
              <a:t>Al finalizar se </a:t>
            </a:r>
            <a:r>
              <a:rPr kumimoji="0" lang="es-ES" sz="2800" b="0" i="0" u="none" strike="noStrike" kern="1200" cap="none" spc="0" normalizeH="0" baseline="0" noProof="0" dirty="0">
                <a:ln>
                  <a:noFill/>
                </a:ln>
                <a:solidFill>
                  <a:srgbClr val="FF0000"/>
                </a:solidFill>
                <a:effectLst/>
                <a:uLnTx/>
                <a:uFillTx/>
                <a:latin typeface="Calibri" panose="020F0502020204030204"/>
                <a:ea typeface="+mn-ea"/>
                <a:cs typeface="+mn-cs"/>
              </a:rPr>
              <a:t>notificará al sujeto pasivo los resultados de la comprobación y se le entrega una propuesta de regularización, Acta de conclusión y/o TCO</a:t>
            </a:r>
            <a:endParaRPr kumimoji="0" lang="es-ES" sz="2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6925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17628" y="155773"/>
            <a:ext cx="5050904" cy="576064"/>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S" sz="3200" b="1" dirty="0"/>
              <a:t>Medidas cautelares </a:t>
            </a:r>
            <a:r>
              <a:rPr lang="es-ES" sz="1800" b="1" dirty="0"/>
              <a:t>Art. 136 RPT</a:t>
            </a:r>
            <a:endParaRPr lang="es-ES" sz="1800" dirty="0"/>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s-E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3"/>
          <p:cNvSpPr txBox="1">
            <a:spLocks noChangeArrowheads="1"/>
          </p:cNvSpPr>
          <p:nvPr/>
        </p:nvSpPr>
        <p:spPr>
          <a:xfrm>
            <a:off x="404432" y="912212"/>
            <a:ext cx="8416040" cy="5397107"/>
          </a:xfrm>
          <a:prstGeom prst="rect">
            <a:avLst/>
          </a:prstGeom>
        </p:spPr>
        <p:txBody>
          <a:bodyPr vert="horz" lIns="91440" tIns="45720" rIns="91440" bIns="45720" rtlCol="0">
            <a:noAutofit/>
          </a:bodyPr>
          <a:lstStyle/>
          <a:p>
            <a:pPr lvl="0" algn="just">
              <a:defRPr/>
            </a:pPr>
            <a:r>
              <a:rPr lang="es-ES" sz="2800" dirty="0">
                <a:solidFill>
                  <a:prstClr val="black"/>
                </a:solidFill>
              </a:rPr>
              <a:t>En los casos en que exista peligro de que el sujeto fiscalizado se ausente, enajene u oculte sus bienes, o realice cualquier maniobra tendiente a dejar insoluto el crédito, </a:t>
            </a:r>
            <a:r>
              <a:rPr kumimoji="0" lang="es-ES" sz="2800" b="0" i="0" u="none" strike="noStrike" kern="1200" cap="none" spc="0" normalizeH="0" baseline="0" noProof="0" dirty="0">
                <a:ln>
                  <a:noFill/>
                </a:ln>
                <a:solidFill>
                  <a:prstClr val="black"/>
                </a:solidFill>
                <a:effectLst/>
                <a:uLnTx/>
                <a:uFillTx/>
                <a:latin typeface="Calibri"/>
                <a:ea typeface="+mn-ea"/>
                <a:cs typeface="+mn-cs"/>
              </a:rPr>
              <a:t>Fiscalización podrá solicitar a la </a:t>
            </a:r>
            <a:r>
              <a:rPr kumimoji="0" lang="es-ES" sz="2800" b="0" i="0" u="none" strike="noStrike" kern="1200" cap="none" spc="0" normalizeH="0" baseline="0" noProof="0" dirty="0">
                <a:ln>
                  <a:noFill/>
                </a:ln>
                <a:solidFill>
                  <a:srgbClr val="FF0000"/>
                </a:solidFill>
                <a:effectLst/>
                <a:uLnTx/>
                <a:uFillTx/>
                <a:latin typeface="Calibri"/>
                <a:ea typeface="+mn-ea"/>
                <a:cs typeface="+mn-cs"/>
              </a:rPr>
              <a:t>Oficina de Cobro Judicial que </a:t>
            </a:r>
            <a:r>
              <a:rPr lang="es-ES" sz="2800" dirty="0">
                <a:solidFill>
                  <a:srgbClr val="FF0000"/>
                </a:solidFill>
              </a:rPr>
              <a:t>gestione (en un plazo de cinco días) </a:t>
            </a:r>
            <a:r>
              <a:rPr kumimoji="0" lang="es-ES" sz="2800" b="0" i="0" u="none" strike="noStrike" kern="1200" cap="none" spc="0" normalizeH="0" baseline="0" noProof="0" dirty="0">
                <a:ln>
                  <a:noFill/>
                </a:ln>
                <a:solidFill>
                  <a:srgbClr val="FF0000"/>
                </a:solidFill>
                <a:effectLst/>
                <a:uLnTx/>
                <a:uFillTx/>
                <a:latin typeface="Calibri"/>
                <a:ea typeface="+mn-ea"/>
                <a:cs typeface="+mn-cs"/>
              </a:rPr>
              <a:t>ante la autoridad judicial competente</a:t>
            </a:r>
            <a:r>
              <a:rPr kumimoji="0" lang="es-ES" sz="2800" b="0" i="0" u="none" strike="noStrike" kern="1200" cap="none" spc="0" normalizeH="0" baseline="0" noProof="0" dirty="0">
                <a:ln>
                  <a:noFill/>
                </a:ln>
                <a:solidFill>
                  <a:prstClr val="black"/>
                </a:solidFill>
                <a:effectLst/>
                <a:uLnTx/>
                <a:uFillTx/>
                <a:latin typeface="Calibri"/>
                <a:ea typeface="+mn-ea"/>
                <a:cs typeface="+mn-cs"/>
              </a:rPr>
              <a:t>, que ordene el </a:t>
            </a:r>
            <a:r>
              <a:rPr kumimoji="0" lang="es-ES" sz="2800" b="0" i="0" u="none" strike="noStrike" kern="1200" cap="none" spc="0" normalizeH="0" baseline="0" noProof="0" dirty="0">
                <a:ln>
                  <a:noFill/>
                </a:ln>
                <a:solidFill>
                  <a:srgbClr val="FF0000"/>
                </a:solidFill>
                <a:effectLst/>
                <a:uLnTx/>
                <a:uFillTx/>
                <a:latin typeface="Calibri"/>
                <a:ea typeface="+mn-ea"/>
                <a:cs typeface="+mn-cs"/>
              </a:rPr>
              <a:t>embargo de sus bienes</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En la solicitud, la AT debe justificar ante la oficina  de cobros, los hechos que fundamentan el peligro latente de que el sujeto fiscalizado pueda realizar las maniobras que impidan la recuperación de las sumas de impuesto no declaradas.</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4619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S" sz="3600" b="1" dirty="0"/>
              <a:t>Información en poder de entidades financieras </a:t>
            </a:r>
            <a:r>
              <a:rPr lang="es-ES" sz="2000" b="1" dirty="0"/>
              <a:t>Art. 137 RPT</a:t>
            </a:r>
            <a:endParaRPr lang="es-ES" sz="2000" dirty="0">
              <a:solidFill>
                <a:schemeClr val="tx1">
                  <a:lumMod val="95000"/>
                  <a:lumOff val="5000"/>
                </a:schemeClr>
              </a:solidFill>
            </a:endParaRPr>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7" name="Rectangle 3"/>
          <p:cNvSpPr txBox="1">
            <a:spLocks noChangeArrowheads="1"/>
          </p:cNvSpPr>
          <p:nvPr/>
        </p:nvSpPr>
        <p:spPr>
          <a:xfrm>
            <a:off x="447031" y="1916832"/>
            <a:ext cx="8373616" cy="4525963"/>
          </a:xfrm>
          <a:prstGeom prst="rect">
            <a:avLst/>
          </a:prstGeom>
        </p:spPr>
        <p:txBody>
          <a:bodyPr vert="horz" lIns="91440" tIns="45720" rIns="91440" bIns="45720" rtlCol="0">
            <a:normAutofit/>
          </a:bodyPr>
          <a:lstStyle/>
          <a:p>
            <a:pPr lvl="0" algn="just">
              <a:defRPr/>
            </a:pPr>
            <a:r>
              <a:rPr kumimoji="0" lang="es-ES" sz="3200" b="0" i="0" u="none" strike="noStrike" kern="1200" cap="none" spc="0" normalizeH="0" baseline="0" noProof="0" dirty="0">
                <a:ln>
                  <a:noFill/>
                </a:ln>
                <a:solidFill>
                  <a:prstClr val="black"/>
                </a:solidFill>
                <a:effectLst/>
                <a:uLnTx/>
                <a:uFillTx/>
                <a:latin typeface="Calibri"/>
                <a:ea typeface="+mn-ea"/>
                <a:cs typeface="+mn-cs"/>
              </a:rPr>
              <a:t>En los casos en que Fiscalización requiera </a:t>
            </a:r>
            <a:r>
              <a:rPr lang="es-ES" sz="3200" dirty="0">
                <a:solidFill>
                  <a:prstClr val="black"/>
                </a:solidFill>
              </a:rPr>
              <a:t>para efectos tributarios</a:t>
            </a:r>
            <a:r>
              <a:rPr lang="es-ES" sz="3200" dirty="0">
                <a:solidFill>
                  <a:prstClr val="black"/>
                </a:solidFill>
                <a:latin typeface="Calibri"/>
              </a:rPr>
              <a:t> </a:t>
            </a:r>
            <a:r>
              <a:rPr kumimoji="0" lang="es-E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información previsiblemente pertinente</a:t>
            </a:r>
            <a:r>
              <a:rPr kumimoji="0" lang="es-ES" sz="3200" b="0" i="0" u="none" strike="noStrike" kern="1200" cap="none" spc="0" normalizeH="0" baseline="0" noProof="0" dirty="0">
                <a:ln>
                  <a:noFill/>
                </a:ln>
                <a:solidFill>
                  <a:prstClr val="black"/>
                </a:solidFill>
                <a:effectLst/>
                <a:uLnTx/>
                <a:uFillTx/>
                <a:latin typeface="Calibri"/>
                <a:ea typeface="+mn-ea"/>
                <a:cs typeface="+mn-cs"/>
              </a:rPr>
              <a:t> </a:t>
            </a:r>
            <a:r>
              <a:rPr lang="es-ES" sz="3200" b="1" dirty="0">
                <a:solidFill>
                  <a:srgbClr val="FF0000"/>
                </a:solidFill>
                <a:effectLst>
                  <a:outerShdw blurRad="38100" dist="38100" dir="2700000" algn="tl">
                    <a:srgbClr val="000000">
                      <a:alpha val="43137"/>
                    </a:srgbClr>
                  </a:outerShdw>
                </a:effectLst>
              </a:rPr>
              <a:t>que esté en poder de entidades financieras, el Director General de Tributación </a:t>
            </a:r>
            <a:r>
              <a:rPr kumimoji="0" lang="es-ES" sz="3200" b="0" i="0" u="none" strike="noStrike" kern="1200" cap="none" spc="0" normalizeH="0" baseline="0" noProof="0" dirty="0">
                <a:ln>
                  <a:noFill/>
                </a:ln>
                <a:solidFill>
                  <a:prstClr val="black"/>
                </a:solidFill>
                <a:effectLst/>
                <a:uLnTx/>
                <a:uFillTx/>
                <a:latin typeface="Calibri"/>
                <a:ea typeface="+mn-ea"/>
                <a:cs typeface="+mn-cs"/>
              </a:rPr>
              <a:t>podrá requerirla, gestionando ante el </a:t>
            </a:r>
            <a:r>
              <a:rPr lang="es-ES" sz="3200" dirty="0">
                <a:solidFill>
                  <a:prstClr val="black"/>
                </a:solidFill>
                <a:latin typeface="Calibri"/>
              </a:rPr>
              <a:t>P</a:t>
            </a:r>
            <a:r>
              <a:rPr kumimoji="0" lang="es-ES" sz="3200" b="0" i="0" u="none" strike="noStrike" kern="1200" cap="none" spc="0" normalizeH="0" baseline="0" noProof="0" dirty="0" err="1">
                <a:ln>
                  <a:noFill/>
                </a:ln>
                <a:solidFill>
                  <a:prstClr val="black"/>
                </a:solidFill>
                <a:effectLst/>
                <a:uLnTx/>
                <a:uFillTx/>
                <a:latin typeface="Calibri"/>
                <a:ea typeface="+mn-ea"/>
                <a:cs typeface="+mn-cs"/>
              </a:rPr>
              <a:t>oder</a:t>
            </a:r>
            <a:r>
              <a:rPr kumimoji="0" lang="es-ES" sz="3200" b="0" i="0" u="none" strike="noStrike" kern="1200" cap="none" spc="0" normalizeH="0" baseline="0" noProof="0" dirty="0">
                <a:ln>
                  <a:noFill/>
                </a:ln>
                <a:solidFill>
                  <a:prstClr val="black"/>
                </a:solidFill>
                <a:effectLst/>
                <a:uLnTx/>
                <a:uFillTx/>
                <a:latin typeface="Calibri"/>
                <a:ea typeface="+mn-ea"/>
                <a:cs typeface="+mn-cs"/>
              </a:rPr>
              <a:t> Judicial, el levantamiento del secreto bancario.</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s-ES" sz="3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3224" y="332656"/>
            <a:ext cx="8003232" cy="1084982"/>
          </a:xfrm>
        </p:spPr>
        <p:style>
          <a:lnRef idx="1">
            <a:schemeClr val="accent1"/>
          </a:lnRef>
          <a:fillRef idx="2">
            <a:schemeClr val="accent1"/>
          </a:fillRef>
          <a:effectRef idx="1">
            <a:schemeClr val="accent1"/>
          </a:effectRef>
          <a:fontRef idx="minor">
            <a:schemeClr val="dk1"/>
          </a:fontRef>
        </p:style>
        <p:txBody>
          <a:bodyPr>
            <a:normAutofit/>
          </a:bodyPr>
          <a:lstStyle/>
          <a:p>
            <a:r>
              <a:rPr lang="es-ES" sz="3600" b="1" dirty="0"/>
              <a:t>Iniciación de actuaciones de fiscalización </a:t>
            </a:r>
            <a:r>
              <a:rPr lang="es-ES" sz="2200" b="1" dirty="0"/>
              <a:t>Art. 135, 138 y 139 RPT</a:t>
            </a:r>
            <a:endParaRPr lang="es-ES" sz="2200" dirty="0">
              <a:solidFill>
                <a:schemeClr val="tx1">
                  <a:lumMod val="95000"/>
                  <a:lumOff val="5000"/>
                </a:schemeClr>
              </a:solidFill>
            </a:endParaRPr>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5 CuadroTexto"/>
          <p:cNvSpPr txBox="1"/>
          <p:nvPr/>
        </p:nvSpPr>
        <p:spPr>
          <a:xfrm>
            <a:off x="611560" y="1772816"/>
            <a:ext cx="7992888"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Calibri"/>
                <a:ea typeface="+mn-ea"/>
                <a:cs typeface="+mn-cs"/>
              </a:rPr>
              <a:t>Las actuaciones de comprobación e investigación inician con una notificación al obligado tributario señalando criterio de selección.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3200" dirty="0">
              <a:solidFill>
                <a:prstClr val="black"/>
              </a:solidFill>
              <a:latin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Calibri"/>
                <a:ea typeface="+mn-ea"/>
                <a:cs typeface="+mn-cs"/>
              </a:rPr>
              <a:t>Las actuaciones  de valoración, con una comunicación escrita por parte del órgano competente, no requiere criterio de selección.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Rectangle 2"/>
          <p:cNvSpPr>
            <a:spLocks noGrp="1" noChangeArrowheads="1"/>
          </p:cNvSpPr>
          <p:nvPr>
            <p:ph type="title"/>
          </p:nvPr>
        </p:nvSpPr>
        <p:spPr>
          <a:xfrm>
            <a:off x="457200" y="157856"/>
            <a:ext cx="8229600" cy="1143000"/>
          </a:xfrm>
        </p:spPr>
        <p:style>
          <a:lnRef idx="1">
            <a:schemeClr val="accent1"/>
          </a:lnRef>
          <a:fillRef idx="2">
            <a:schemeClr val="accent1"/>
          </a:fillRef>
          <a:effectRef idx="1">
            <a:schemeClr val="accent1"/>
          </a:effectRef>
          <a:fontRef idx="minor">
            <a:schemeClr val="dk1"/>
          </a:fontRef>
        </p:style>
        <p:txBody>
          <a:bodyPr>
            <a:noAutofit/>
          </a:bodyPr>
          <a:lstStyle/>
          <a:p>
            <a:pPr>
              <a:defRPr/>
            </a:pPr>
            <a:r>
              <a:rPr lang="es-ES" sz="3200" b="1" dirty="0"/>
              <a:t>Iniciación de las actuaciones de comprobación e investigación </a:t>
            </a:r>
            <a:r>
              <a:rPr lang="es-ES" sz="1800" b="1" dirty="0"/>
              <a:t>Art. 139 RPT</a:t>
            </a:r>
            <a:endParaRPr lang="es-ES" sz="1800" dirty="0">
              <a:solidFill>
                <a:schemeClr val="tx1">
                  <a:lumMod val="95000"/>
                  <a:lumOff val="5000"/>
                </a:schemeClr>
              </a:solidFill>
            </a:endParaRPr>
          </a:p>
        </p:txBody>
      </p:sp>
      <p:sp>
        <p:nvSpPr>
          <p:cNvPr id="7" name="Rectangle 3"/>
          <p:cNvSpPr txBox="1">
            <a:spLocks noChangeArrowheads="1"/>
          </p:cNvSpPr>
          <p:nvPr/>
        </p:nvSpPr>
        <p:spPr>
          <a:xfrm>
            <a:off x="287524" y="1484784"/>
            <a:ext cx="8568952" cy="475252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La actuación de comprobación e investigación </a:t>
            </a:r>
            <a:r>
              <a:rPr kumimoji="0" lang="es-E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deberá iniciarse mediante comunicación escrita </a:t>
            </a:r>
            <a:r>
              <a:rPr kumimoji="0" lang="es-ES" sz="2800" b="0" i="0" u="none" strike="noStrike" kern="1200" cap="none" spc="0" normalizeH="0" baseline="0" noProof="0" dirty="0">
                <a:ln>
                  <a:noFill/>
                </a:ln>
                <a:solidFill>
                  <a:prstClr val="black"/>
                </a:solidFill>
                <a:effectLst/>
                <a:uLnTx/>
                <a:uFillTx/>
                <a:latin typeface="Calibri"/>
                <a:ea typeface="+mn-ea"/>
                <a:cs typeface="+mn-cs"/>
              </a:rPr>
              <a:t>notificada al sujeto pasivo</a:t>
            </a:r>
            <a:r>
              <a:rPr kumimoji="0" lang="es-E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 al menos diez días antes</a:t>
            </a:r>
            <a:r>
              <a:rPr kumimoji="0" lang="es-ES" sz="2800" b="0" i="0" u="none" strike="noStrike" kern="1200" cap="none" spc="0" normalizeH="0" baseline="0" noProof="0" dirty="0">
                <a:ln>
                  <a:noFill/>
                </a:ln>
                <a:solidFill>
                  <a:prstClr val="black"/>
                </a:solidFill>
                <a:effectLst/>
                <a:uLnTx/>
                <a:uFillTx/>
                <a:latin typeface="Calibri"/>
                <a:ea typeface="+mn-ea"/>
                <a:cs typeface="+mn-cs"/>
              </a:rPr>
              <a:t> de realizar materialmente cualquier tipo de actuación frente al sujeto fiscalizado. Se le informará al interesado: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Tx/>
              <a:buAutoNum type="alphaLcParenR"/>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Nombre de los funcionarios encargados de las actuaciones.</a:t>
            </a:r>
          </a:p>
          <a:p>
            <a:pPr marL="457200" marR="0" lvl="0" indent="-457200" algn="just"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b) Criterio de selección.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c) Alcance de la actuación, y los tributos y períodos fiscales que comprenderá.</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Rectangle 2"/>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noAutofit/>
          </a:bodyPr>
          <a:lstStyle/>
          <a:p>
            <a:pPr>
              <a:defRPr/>
            </a:pPr>
            <a:r>
              <a:rPr lang="es-ES" sz="3200" b="1" dirty="0"/>
              <a:t>Iniciación de las actuaciones de comprobación e investigación </a:t>
            </a:r>
            <a:r>
              <a:rPr lang="es-ES" sz="1800" b="1" dirty="0"/>
              <a:t>Art. 139 RPT</a:t>
            </a:r>
            <a:endParaRPr lang="es-ES" sz="1800" dirty="0">
              <a:solidFill>
                <a:schemeClr val="tx1">
                  <a:lumMod val="95000"/>
                  <a:lumOff val="5000"/>
                </a:schemeClr>
              </a:solidFill>
            </a:endParaRPr>
          </a:p>
        </p:txBody>
      </p:sp>
      <p:sp>
        <p:nvSpPr>
          <p:cNvPr id="7" name="Rectangle 3"/>
          <p:cNvSpPr txBox="1">
            <a:spLocks noChangeArrowheads="1"/>
          </p:cNvSpPr>
          <p:nvPr/>
        </p:nvSpPr>
        <p:spPr>
          <a:xfrm>
            <a:off x="457200" y="1783357"/>
            <a:ext cx="8363272" cy="4525963"/>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d) Registros, documentos y bienes que debe tener a disposición de los funcionarios.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e) </a:t>
            </a:r>
            <a:r>
              <a:rPr kumimoji="0" lang="es-ES" sz="2800" b="0" i="0" u="none" strike="noStrike" kern="1200" cap="none" spc="0" normalizeH="0" baseline="0" noProof="0" dirty="0">
                <a:ln>
                  <a:noFill/>
                </a:ln>
                <a:solidFill>
                  <a:srgbClr val="FF0000"/>
                </a:solidFill>
                <a:effectLst/>
                <a:uLnTx/>
                <a:uFillTx/>
                <a:latin typeface="Calibri"/>
                <a:ea typeface="+mn-ea"/>
                <a:cs typeface="+mn-cs"/>
              </a:rPr>
              <a:t>Fecha en que se iniciarán </a:t>
            </a:r>
            <a:r>
              <a:rPr kumimoji="0" lang="es-ES" sz="2800" b="0" i="0" u="none" strike="noStrike" kern="1200" cap="none" spc="0" normalizeH="0" baseline="0" noProof="0" dirty="0">
                <a:ln>
                  <a:noFill/>
                </a:ln>
                <a:solidFill>
                  <a:prstClr val="black"/>
                </a:solidFill>
                <a:effectLst/>
                <a:uLnTx/>
                <a:uFillTx/>
                <a:latin typeface="Calibri"/>
                <a:ea typeface="+mn-ea"/>
                <a:cs typeface="+mn-cs"/>
              </a:rPr>
              <a:t>materialmente las actuaciones frente al sujeto fiscalizado.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f) Los derechos que le asisten durante el procedimiento, así como las obligaciones que debe cumplir.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Rectangle 2"/>
          <p:cNvSpPr>
            <a:spLocks noGrp="1" noChangeArrowheads="1"/>
          </p:cNvSpPr>
          <p:nvPr>
            <p:ph type="title"/>
          </p:nvPr>
        </p:nvSpPr>
        <p:spPr>
          <a:xfrm>
            <a:off x="457200" y="237482"/>
            <a:ext cx="8229600" cy="1012974"/>
          </a:xfrm>
        </p:spPr>
        <p:style>
          <a:lnRef idx="1">
            <a:schemeClr val="accent1"/>
          </a:lnRef>
          <a:fillRef idx="2">
            <a:schemeClr val="accent1"/>
          </a:fillRef>
          <a:effectRef idx="1">
            <a:schemeClr val="accent1"/>
          </a:effectRef>
          <a:fontRef idx="minor">
            <a:schemeClr val="dk1"/>
          </a:fontRef>
        </p:style>
        <p:txBody>
          <a:bodyPr>
            <a:noAutofit/>
          </a:bodyPr>
          <a:lstStyle/>
          <a:p>
            <a:pPr>
              <a:defRPr/>
            </a:pPr>
            <a:r>
              <a:rPr lang="es-ES" sz="3200" b="1" dirty="0"/>
              <a:t>Iniciación de las actuaciones de comprobación e investigación </a:t>
            </a:r>
            <a:r>
              <a:rPr lang="es-ES" sz="1800" b="1" dirty="0"/>
              <a:t>Art. 139 RPT</a:t>
            </a:r>
            <a:endParaRPr lang="es-ES" sz="1800" dirty="0">
              <a:solidFill>
                <a:schemeClr val="tx1">
                  <a:lumMod val="95000"/>
                  <a:lumOff val="5000"/>
                </a:schemeClr>
              </a:solidFill>
            </a:endParaRPr>
          </a:p>
        </p:txBody>
      </p:sp>
      <p:sp>
        <p:nvSpPr>
          <p:cNvPr id="7" name="Rectangle 3"/>
          <p:cNvSpPr txBox="1">
            <a:spLocks noChangeArrowheads="1"/>
          </p:cNvSpPr>
          <p:nvPr/>
        </p:nvSpPr>
        <p:spPr>
          <a:xfrm>
            <a:off x="323528" y="1484784"/>
            <a:ext cx="8568952" cy="4968552"/>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Podrán ampliarse </a:t>
            </a:r>
            <a:r>
              <a:rPr kumimoji="0" lang="es-ES" sz="2800" b="1" i="0" u="none" strike="noStrike" kern="1200" cap="none" spc="0" normalizeH="0" baseline="0" noProof="0" dirty="0">
                <a:ln>
                  <a:noFill/>
                </a:ln>
                <a:solidFill>
                  <a:srgbClr val="FF0000"/>
                </a:solidFill>
                <a:effectLst/>
                <a:uLnTx/>
                <a:uFillTx/>
                <a:latin typeface="Calibri"/>
                <a:ea typeface="+mn-ea"/>
                <a:cs typeface="+mn-cs"/>
              </a:rPr>
              <a:t>los períodos e impuestos comunicados originalmente</a:t>
            </a:r>
            <a:r>
              <a:rPr kumimoji="0" lang="es-ES"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Esa ampliación debe notificarse al sujeto fiscalizado, indicándole los impuestos y períodos, </a:t>
            </a:r>
            <a:r>
              <a:rPr kumimoji="0" lang="es-ES" sz="2800" b="0" i="0" u="none" strike="noStrike" kern="1200" cap="none" spc="0" normalizeH="0" baseline="0" noProof="0" dirty="0">
                <a:ln>
                  <a:noFill/>
                </a:ln>
                <a:solidFill>
                  <a:srgbClr val="FF0000"/>
                </a:solidFill>
                <a:effectLst/>
                <a:uLnTx/>
                <a:uFillTx/>
                <a:latin typeface="Calibri"/>
                <a:ea typeface="+mn-ea"/>
                <a:cs typeface="+mn-cs"/>
              </a:rPr>
              <a:t>y se  interrumpe la prescripción </a:t>
            </a:r>
            <a:r>
              <a:rPr kumimoji="0" lang="es-ES" sz="2800" b="0" i="0" u="none" strike="noStrike" kern="1200" cap="none" spc="0" normalizeH="0" baseline="0" noProof="0" dirty="0">
                <a:ln>
                  <a:noFill/>
                </a:ln>
                <a:solidFill>
                  <a:prstClr val="black"/>
                </a:solidFill>
                <a:effectLst/>
                <a:uLnTx/>
                <a:uFillTx/>
                <a:latin typeface="Calibri"/>
                <a:ea typeface="+mn-ea"/>
                <a:cs typeface="+mn-cs"/>
              </a:rPr>
              <a:t>de los impuestos y períodos ampliados, a partir de tal notificación.</a:t>
            </a:r>
            <a:endParaRPr kumimoji="0" lang="es-E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FF0000"/>
                </a:solidFill>
                <a:effectLst/>
                <a:uLnTx/>
                <a:uFillTx/>
                <a:latin typeface="Calibri"/>
                <a:ea typeface="+mn-ea"/>
                <a:cs typeface="+mn-cs"/>
              </a:rPr>
              <a:t>Contra la comunicación de inicio o ampliación no cabe recurso alguno.</a:t>
            </a:r>
            <a:endParaRPr kumimoji="0" lang="es-ES" sz="28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1 Título"/>
          <p:cNvSpPr>
            <a:spLocks noGrp="1"/>
          </p:cNvSpPr>
          <p:nvPr>
            <p:ph type="title"/>
          </p:nvPr>
        </p:nvSpPr>
        <p:spPr>
          <a:xfrm>
            <a:off x="1105272" y="413792"/>
            <a:ext cx="6995120" cy="998984"/>
          </a:xfrm>
        </p:spPr>
        <p:style>
          <a:lnRef idx="1">
            <a:schemeClr val="accent1"/>
          </a:lnRef>
          <a:fillRef idx="2">
            <a:schemeClr val="accent1"/>
          </a:fillRef>
          <a:effectRef idx="1">
            <a:schemeClr val="accent1"/>
          </a:effectRef>
          <a:fontRef idx="minor">
            <a:schemeClr val="dk1"/>
          </a:fontRef>
        </p:style>
        <p:txBody>
          <a:bodyPr>
            <a:normAutofit fontScale="90000"/>
          </a:bodyPr>
          <a:lstStyle/>
          <a:p>
            <a:pPr>
              <a:defRPr/>
            </a:pPr>
            <a:r>
              <a:rPr lang="es-ES" sz="3200" b="1" dirty="0"/>
              <a:t> Efectos del inicio de una actuación de comprobación e investigación </a:t>
            </a:r>
            <a:r>
              <a:rPr lang="es-ES" sz="1600" b="1" dirty="0"/>
              <a:t>Art. 140 RPT y 130 CNPT</a:t>
            </a:r>
            <a:endParaRPr lang="es-ES" sz="1600" dirty="0">
              <a:solidFill>
                <a:schemeClr val="tx1">
                  <a:lumMod val="95000"/>
                  <a:lumOff val="5000"/>
                </a:schemeClr>
              </a:solidFill>
            </a:endParaRPr>
          </a:p>
        </p:txBody>
      </p:sp>
      <p:sp>
        <p:nvSpPr>
          <p:cNvPr id="7" name="2 Marcador de contenido"/>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s-ES" sz="3200" b="0" i="0" u="none" strike="noStrike" kern="1200" cap="none" spc="0" normalizeH="0" baseline="0" noProof="0" dirty="0">
              <a:ln>
                <a:noFill/>
              </a:ln>
              <a:solidFill>
                <a:srgbClr val="D6D622"/>
              </a:solidFill>
              <a:effectLst/>
              <a:uLnTx/>
              <a:uFillTx/>
              <a:latin typeface="Calibri"/>
              <a:ea typeface="+mn-ea"/>
              <a:cs typeface="+mn-cs"/>
            </a:endParaRPr>
          </a:p>
        </p:txBody>
      </p:sp>
      <p:sp>
        <p:nvSpPr>
          <p:cNvPr id="8" name="7 CuadroTexto"/>
          <p:cNvSpPr txBox="1"/>
          <p:nvPr/>
        </p:nvSpPr>
        <p:spPr>
          <a:xfrm>
            <a:off x="537269" y="1870856"/>
            <a:ext cx="8280920" cy="3970318"/>
          </a:xfrm>
          <a:prstGeom prst="rect">
            <a:avLst/>
          </a:prstGeom>
          <a:noFill/>
        </p:spPr>
        <p:txBody>
          <a:bodyPr wrap="square" rtlCol="0">
            <a:spAutoFit/>
          </a:bodyPr>
          <a:lstStyle/>
          <a:p>
            <a:pPr lvl="0" algn="ju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1) </a:t>
            </a:r>
            <a:r>
              <a:rPr kumimoji="0" lang="es-ES" sz="2800" b="1" i="0" u="none" strike="noStrike" kern="1200" cap="none" spc="0" normalizeH="0" baseline="0" noProof="0" dirty="0">
                <a:ln>
                  <a:noFill/>
                </a:ln>
                <a:solidFill>
                  <a:srgbClr val="FF0000"/>
                </a:solidFill>
                <a:effectLst/>
                <a:uLnTx/>
                <a:uFillTx/>
                <a:latin typeface="Calibri"/>
                <a:ea typeface="+mn-ea"/>
                <a:cs typeface="+mn-cs"/>
              </a:rPr>
              <a:t>S</a:t>
            </a:r>
            <a:r>
              <a:rPr lang="es-ES" sz="2800" b="1" dirty="0">
                <a:solidFill>
                  <a:srgbClr val="FF0000"/>
                </a:solidFill>
              </a:rPr>
              <a:t>e interrumpe </a:t>
            </a:r>
            <a:r>
              <a:rPr lang="es-ES" sz="2800" dirty="0">
                <a:solidFill>
                  <a:prstClr val="black"/>
                </a:solidFill>
                <a:latin typeface="Calibri"/>
              </a:rPr>
              <a:t>e</a:t>
            </a:r>
            <a:r>
              <a:rPr kumimoji="0" lang="es-ES" sz="2800" b="0" i="0" u="none" strike="noStrike" kern="1200" cap="none" spc="0" normalizeH="0" baseline="0" noProof="0" dirty="0">
                <a:ln>
                  <a:noFill/>
                </a:ln>
                <a:solidFill>
                  <a:prstClr val="black"/>
                </a:solidFill>
                <a:effectLst/>
                <a:uLnTx/>
                <a:uFillTx/>
                <a:latin typeface="Calibri"/>
                <a:ea typeface="+mn-ea"/>
                <a:cs typeface="+mn-cs"/>
              </a:rPr>
              <a:t>l plazo de </a:t>
            </a:r>
            <a:r>
              <a:rPr kumimoji="0" lang="es-ES" sz="2800" b="1" i="0" u="none" strike="noStrike" kern="1200" cap="none" spc="0" normalizeH="0" baseline="0" noProof="0" dirty="0">
                <a:ln>
                  <a:noFill/>
                </a:ln>
                <a:solidFill>
                  <a:srgbClr val="FF0000"/>
                </a:solidFill>
                <a:effectLst/>
                <a:uLnTx/>
                <a:uFillTx/>
                <a:latin typeface="Calibri"/>
                <a:ea typeface="+mn-ea"/>
                <a:cs typeface="+mn-cs"/>
              </a:rPr>
              <a:t>prescripción</a:t>
            </a:r>
            <a:r>
              <a:rPr kumimoji="0" lang="es-ES" sz="2800" b="0" i="0" u="none" strike="noStrike" kern="1200" cap="none" spc="0" normalizeH="0" baseline="0" noProof="0" dirty="0">
                <a:ln>
                  <a:noFill/>
                </a:ln>
                <a:solidFill>
                  <a:prstClr val="black"/>
                </a:solidFill>
                <a:effectLst/>
                <a:uLnTx/>
                <a:uFillTx/>
                <a:latin typeface="Calibri"/>
                <a:ea typeface="+mn-ea"/>
                <a:cs typeface="+mn-cs"/>
              </a:rPr>
              <a:t> para determinar la obligación tributaria, </a:t>
            </a:r>
            <a:r>
              <a:rPr kumimoji="0" lang="es-ES" sz="2800" b="1" i="0" u="none" strike="noStrike" kern="1200" cap="none" spc="0" normalizeH="0" baseline="0" noProof="0" dirty="0">
                <a:ln>
                  <a:noFill/>
                </a:ln>
                <a:solidFill>
                  <a:srgbClr val="FF0000"/>
                </a:solidFill>
                <a:effectLst/>
                <a:uLnTx/>
                <a:uFillTx/>
                <a:latin typeface="Calibri"/>
                <a:ea typeface="+mn-ea"/>
                <a:cs typeface="+mn-cs"/>
              </a:rPr>
              <a:t>y el término</a:t>
            </a:r>
            <a:r>
              <a:rPr kumimoji="0" lang="es-ES" sz="2800" b="0" i="0" u="none" strike="noStrike" kern="1200" cap="none" spc="0" normalizeH="0" baseline="0" noProof="0" dirty="0">
                <a:ln>
                  <a:noFill/>
                </a:ln>
                <a:solidFill>
                  <a:prstClr val="black"/>
                </a:solidFill>
                <a:effectLst/>
                <a:uLnTx/>
                <a:uFillTx/>
                <a:latin typeface="Calibri"/>
                <a:ea typeface="+mn-ea"/>
                <a:cs typeface="+mn-cs"/>
              </a:rPr>
              <a:t> comienza a computarse de nuevo a partir del 1 de enero del año calendario siguiente a aquel en el que se produjo la interrupción.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2) </a:t>
            </a:r>
            <a:r>
              <a:rPr kumimoji="0" lang="es-ES" sz="2800" b="0" i="0" u="none" strike="noStrike" kern="1200" cap="none" spc="0" normalizeH="0" baseline="0" noProof="0" dirty="0">
                <a:ln>
                  <a:noFill/>
                </a:ln>
                <a:solidFill>
                  <a:srgbClr val="FF0000"/>
                </a:solidFill>
                <a:effectLst/>
                <a:uLnTx/>
                <a:uFillTx/>
                <a:latin typeface="Calibri"/>
                <a:ea typeface="+mn-ea"/>
                <a:cs typeface="+mn-cs"/>
              </a:rPr>
              <a:t>N</a:t>
            </a:r>
            <a:r>
              <a:rPr kumimoji="0" lang="es-ES" sz="2800" b="1" i="0" u="none" strike="noStrike" kern="1200" cap="none" spc="0" normalizeH="0" baseline="0" noProof="0" dirty="0">
                <a:ln>
                  <a:noFill/>
                </a:ln>
                <a:solidFill>
                  <a:srgbClr val="FF0000"/>
                </a:solidFill>
                <a:effectLst/>
                <a:uLnTx/>
                <a:uFillTx/>
                <a:latin typeface="Calibri"/>
                <a:ea typeface="+mn-ea"/>
                <a:cs typeface="+mn-cs"/>
              </a:rPr>
              <a:t>o procede la presentación de declaraciones rectificativas d</a:t>
            </a:r>
            <a:r>
              <a:rPr kumimoji="0" lang="es-ES" sz="2800" b="0" i="0" u="none" strike="noStrike" kern="1200" cap="none" spc="0" normalizeH="0" baseline="0" noProof="0" dirty="0">
                <a:ln>
                  <a:noFill/>
                </a:ln>
                <a:solidFill>
                  <a:srgbClr val="FF0000"/>
                </a:solidFill>
                <a:effectLst/>
                <a:uLnTx/>
                <a:uFillTx/>
                <a:latin typeface="Calibri"/>
                <a:ea typeface="+mn-ea"/>
                <a:cs typeface="+mn-cs"/>
              </a:rPr>
              <a:t>el</a:t>
            </a:r>
            <a:r>
              <a:rPr kumimoji="0" lang="es-ES" sz="2800" b="0" i="0" u="none" strike="noStrike" kern="1200" cap="none" spc="0" normalizeH="0" baseline="0" noProof="0" dirty="0">
                <a:ln>
                  <a:noFill/>
                </a:ln>
                <a:solidFill>
                  <a:prstClr val="black"/>
                </a:solidFill>
                <a:effectLst/>
                <a:uLnTx/>
                <a:uFillTx/>
                <a:latin typeface="Calibri"/>
                <a:ea typeface="+mn-ea"/>
                <a:cs typeface="+mn-cs"/>
              </a:rPr>
              <a:t> impuesto y período objeto de comprobación.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92611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928568"/>
            <a:ext cx="901700" cy="812800"/>
          </a:xfrm>
          <a:prstGeom prst="rect">
            <a:avLst/>
          </a:prstGeom>
          <a:noFill/>
          <a:ln>
            <a:noFill/>
          </a:ln>
        </p:spPr>
      </p:pic>
      <p:sp>
        <p:nvSpPr>
          <p:cNvPr id="6" name="1 Título"/>
          <p:cNvSpPr>
            <a:spLocks noGrp="1"/>
          </p:cNvSpPr>
          <p:nvPr>
            <p:ph type="title"/>
          </p:nvPr>
        </p:nvSpPr>
        <p:spPr>
          <a:xfrm>
            <a:off x="1105272" y="188640"/>
            <a:ext cx="6995120" cy="792088"/>
          </a:xfrm>
        </p:spPr>
        <p:style>
          <a:lnRef idx="1">
            <a:schemeClr val="accent1"/>
          </a:lnRef>
          <a:fillRef idx="2">
            <a:schemeClr val="accent1"/>
          </a:fillRef>
          <a:effectRef idx="1">
            <a:schemeClr val="accent1"/>
          </a:effectRef>
          <a:fontRef idx="minor">
            <a:schemeClr val="dk1"/>
          </a:fontRef>
        </p:style>
        <p:txBody>
          <a:bodyPr>
            <a:normAutofit fontScale="90000"/>
          </a:bodyPr>
          <a:lstStyle/>
          <a:p>
            <a:pPr>
              <a:defRPr/>
            </a:pPr>
            <a:r>
              <a:rPr lang="es-ES" sz="3200" b="1" dirty="0"/>
              <a:t> Efectos del inicio de una actuación de comprobación e investigación </a:t>
            </a:r>
            <a:r>
              <a:rPr lang="es-ES" sz="1600" b="1" dirty="0"/>
              <a:t>Art. 140 RPT</a:t>
            </a:r>
            <a:endParaRPr lang="es-ES" sz="1600" dirty="0">
              <a:solidFill>
                <a:schemeClr val="tx1">
                  <a:lumMod val="95000"/>
                  <a:lumOff val="5000"/>
                </a:schemeClr>
              </a:solidFill>
            </a:endParaRPr>
          </a:p>
        </p:txBody>
      </p:sp>
      <p:sp>
        <p:nvSpPr>
          <p:cNvPr id="7" name="2 Marcador de contenido"/>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s-ES" sz="3200" b="0" i="0" u="none" strike="noStrike" kern="1200" cap="none" spc="0" normalizeH="0" baseline="0" noProof="0" dirty="0">
              <a:ln>
                <a:noFill/>
              </a:ln>
              <a:solidFill>
                <a:srgbClr val="D6D622"/>
              </a:solidFill>
              <a:effectLst/>
              <a:uLnTx/>
              <a:uFillTx/>
              <a:latin typeface="Calibri"/>
              <a:ea typeface="+mn-ea"/>
              <a:cs typeface="+mn-cs"/>
            </a:endParaRPr>
          </a:p>
        </p:txBody>
      </p:sp>
      <p:sp>
        <p:nvSpPr>
          <p:cNvPr id="8" name="7 CuadroTexto"/>
          <p:cNvSpPr txBox="1"/>
          <p:nvPr/>
        </p:nvSpPr>
        <p:spPr>
          <a:xfrm>
            <a:off x="287524" y="1340768"/>
            <a:ext cx="8568952"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3) Cualquier </a:t>
            </a:r>
            <a:r>
              <a:rPr kumimoji="0" lang="es-ES" sz="2400" b="1" i="0" u="none" strike="noStrike" kern="1200" cap="none" spc="0" normalizeH="0" baseline="0" noProof="0" dirty="0">
                <a:ln>
                  <a:noFill/>
                </a:ln>
                <a:solidFill>
                  <a:srgbClr val="FF0000"/>
                </a:solidFill>
                <a:effectLst/>
                <a:uLnTx/>
                <a:uFillTx/>
                <a:latin typeface="Calibri"/>
                <a:ea typeface="+mn-ea"/>
                <a:cs typeface="+mn-cs"/>
              </a:rPr>
              <a:t>importe ingresado, se considera abono a cuenta </a:t>
            </a:r>
            <a:r>
              <a:rPr kumimoji="0" lang="es-ES" sz="2400" b="0" i="0" u="none" strike="noStrike" kern="1200" cap="none" spc="0" normalizeH="0" baseline="0" noProof="0" dirty="0">
                <a:ln>
                  <a:noFill/>
                </a:ln>
                <a:solidFill>
                  <a:prstClr val="black"/>
                </a:solidFill>
                <a:effectLst/>
                <a:uLnTx/>
                <a:uFillTx/>
                <a:latin typeface="Calibri"/>
                <a:ea typeface="+mn-ea"/>
                <a:cs typeface="+mn-cs"/>
              </a:rPr>
              <a:t>de lo que en definitiva determine la AT.  </a:t>
            </a:r>
            <a:r>
              <a:rPr kumimoji="0" lang="es-ES" sz="1200" b="0" i="0" u="none" strike="noStrike" kern="1200" cap="none" spc="0" normalizeH="0" baseline="0" noProof="0" dirty="0">
                <a:ln>
                  <a:noFill/>
                </a:ln>
                <a:solidFill>
                  <a:prstClr val="black"/>
                </a:solidFill>
                <a:effectLst/>
                <a:uLnTx/>
                <a:uFillTx/>
                <a:latin typeface="Calibri"/>
                <a:ea typeface="+mn-ea"/>
                <a:cs typeface="+mn-cs"/>
              </a:rPr>
              <a:t>(Art 143 RPT</a:t>
            </a:r>
            <a:r>
              <a:rPr kumimoji="0" lang="es-ES" sz="24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4) </a:t>
            </a:r>
            <a:r>
              <a:rPr kumimoji="0" lang="es-ES" sz="2400" b="1" i="0" u="none" strike="noStrike" kern="1200" cap="none" spc="0" normalizeH="0" baseline="0" noProof="0" dirty="0">
                <a:ln>
                  <a:noFill/>
                </a:ln>
                <a:solidFill>
                  <a:srgbClr val="FF0000"/>
                </a:solidFill>
                <a:effectLst/>
                <a:uLnTx/>
                <a:uFillTx/>
                <a:latin typeface="Calibri"/>
                <a:ea typeface="+mn-ea"/>
                <a:cs typeface="+mn-cs"/>
              </a:rPr>
              <a:t>No procederá la respuesta a las consultas </a:t>
            </a:r>
            <a:r>
              <a:rPr kumimoji="0" lang="es-ES" sz="2400" b="0" i="0" u="none" strike="noStrike" kern="1200" cap="none" spc="0" normalizeH="0" baseline="0" noProof="0" dirty="0">
                <a:ln>
                  <a:noFill/>
                </a:ln>
                <a:solidFill>
                  <a:prstClr val="black"/>
                </a:solidFill>
                <a:effectLst/>
                <a:uLnTx/>
                <a:uFillTx/>
                <a:latin typeface="Calibri"/>
                <a:ea typeface="+mn-ea"/>
                <a:cs typeface="+mn-cs"/>
              </a:rPr>
              <a:t>planteadas cuando la materia objeto de consulta forme parte de las cuestiones que se resolverán en el curso de la fiscalización. </a:t>
            </a:r>
            <a:r>
              <a:rPr kumimoji="0" lang="es-ES" sz="1200" b="0" i="0" u="none" strike="noStrike" kern="1200" cap="none" spc="0" normalizeH="0" baseline="0" noProof="0" dirty="0">
                <a:ln>
                  <a:noFill/>
                </a:ln>
                <a:solidFill>
                  <a:prstClr val="black"/>
                </a:solidFill>
                <a:effectLst/>
                <a:uLnTx/>
                <a:uFillTx/>
                <a:latin typeface="Calibri"/>
                <a:ea typeface="+mn-ea"/>
                <a:cs typeface="+mn-cs"/>
              </a:rPr>
              <a:t>(Art. 119 inciso c) CNPT)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S</a:t>
            </a:r>
            <a:r>
              <a:rPr kumimoji="0" lang="es-ES" sz="2400" b="1" i="0" u="none" strike="noStrike" kern="1200" cap="none" spc="0" normalizeH="0" baseline="0" noProof="0" dirty="0">
                <a:ln>
                  <a:noFill/>
                </a:ln>
                <a:solidFill>
                  <a:prstClr val="black"/>
                </a:solidFill>
                <a:effectLst/>
                <a:uLnTx/>
                <a:uFillTx/>
                <a:latin typeface="Calibri"/>
                <a:ea typeface="+mn-ea"/>
                <a:cs typeface="+mn-cs"/>
              </a:rPr>
              <a:t>i</a:t>
            </a:r>
            <a:r>
              <a:rPr kumimoji="0" lang="es-ES" sz="2400" b="1" i="0" u="none" strike="noStrike" kern="1200" cap="none" spc="0" normalizeH="0" baseline="0" noProof="0" dirty="0">
                <a:ln>
                  <a:noFill/>
                </a:ln>
                <a:solidFill>
                  <a:srgbClr val="FF0000"/>
                </a:solidFill>
                <a:effectLst/>
                <a:uLnTx/>
                <a:uFillTx/>
                <a:latin typeface="Calibri"/>
                <a:ea typeface="+mn-ea"/>
                <a:cs typeface="+mn-cs"/>
              </a:rPr>
              <a:t> por causas imputables a la AT, la actuación material frente al sujeto fiscalizado no se iniciara efectivamente dentro del mes siguiente </a:t>
            </a:r>
            <a:r>
              <a:rPr kumimoji="0" lang="es-ES" sz="2400" b="0" i="0" u="none" strike="noStrike" kern="1200" cap="none" spc="0" normalizeH="0" baseline="0" noProof="0" dirty="0">
                <a:ln>
                  <a:noFill/>
                </a:ln>
                <a:solidFill>
                  <a:prstClr val="black"/>
                </a:solidFill>
                <a:effectLst/>
                <a:uLnTx/>
                <a:uFillTx/>
                <a:latin typeface="Calibri"/>
                <a:ea typeface="+mn-ea"/>
                <a:cs typeface="+mn-cs"/>
              </a:rPr>
              <a:t>a la fecha de notificación de la comunicación de inicio, se entenderá </a:t>
            </a:r>
            <a:r>
              <a:rPr kumimoji="0" lang="es-ES" sz="2400" b="1" i="0" u="none" strike="noStrike" kern="1200" cap="none" spc="0" normalizeH="0" baseline="0" noProof="0" dirty="0">
                <a:ln>
                  <a:noFill/>
                </a:ln>
                <a:solidFill>
                  <a:srgbClr val="FF0000"/>
                </a:solidFill>
                <a:effectLst/>
                <a:uLnTx/>
                <a:uFillTx/>
                <a:latin typeface="Calibri"/>
                <a:ea typeface="+mn-ea"/>
                <a:cs typeface="+mn-cs"/>
              </a:rPr>
              <a:t>nulo el inicio </a:t>
            </a:r>
            <a:r>
              <a:rPr kumimoji="0" lang="es-ES" sz="2400" b="0" i="0" u="none" strike="noStrike" kern="1200" cap="none" spc="0" normalizeH="0" baseline="0" noProof="0" dirty="0">
                <a:ln>
                  <a:noFill/>
                </a:ln>
                <a:solidFill>
                  <a:prstClr val="black"/>
                </a:solidFill>
                <a:effectLst/>
                <a:uLnTx/>
                <a:uFillTx/>
                <a:latin typeface="Calibri"/>
                <a:ea typeface="+mn-ea"/>
                <a:cs typeface="+mn-cs"/>
              </a:rPr>
              <a:t>de esa actuación y por lo tanto: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a) </a:t>
            </a:r>
            <a:r>
              <a:rPr kumimoji="0" lang="es-E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Se entenderá no producida la interrupción del cómputo de la prescripción </a:t>
            </a:r>
            <a:r>
              <a:rPr kumimoji="0" lang="es-ES" sz="2400" b="0" i="0" u="none" strike="noStrike" kern="1200" cap="none" spc="0" normalizeH="0" baseline="0" noProof="0" dirty="0">
                <a:ln>
                  <a:noFill/>
                </a:ln>
                <a:solidFill>
                  <a:prstClr val="black"/>
                </a:solidFill>
                <a:effectLst/>
                <a:uLnTx/>
                <a:uFillTx/>
                <a:latin typeface="Calibri"/>
                <a:ea typeface="+mn-ea"/>
                <a:cs typeface="+mn-cs"/>
              </a:rPr>
              <a:t>como consecuencia del inicio de esas actuaciones.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1 Título"/>
          <p:cNvSpPr>
            <a:spLocks noGrp="1"/>
          </p:cNvSpPr>
          <p:nvPr>
            <p:ph type="title"/>
          </p:nvPr>
        </p:nvSpPr>
        <p:spPr>
          <a:xfrm>
            <a:off x="323527" y="116024"/>
            <a:ext cx="8626049" cy="936712"/>
          </a:xfrm>
        </p:spPr>
        <p:style>
          <a:lnRef idx="1">
            <a:schemeClr val="accent1"/>
          </a:lnRef>
          <a:fillRef idx="2">
            <a:schemeClr val="accent1"/>
          </a:fillRef>
          <a:effectRef idx="1">
            <a:schemeClr val="accent1"/>
          </a:effectRef>
          <a:fontRef idx="minor">
            <a:schemeClr val="dk1"/>
          </a:fontRef>
        </p:style>
        <p:txBody>
          <a:bodyPr>
            <a:normAutofit fontScale="90000"/>
          </a:bodyPr>
          <a:lstStyle/>
          <a:p>
            <a:pPr>
              <a:defRPr/>
            </a:pPr>
            <a:r>
              <a:rPr lang="es-ES" sz="2800" b="1" dirty="0"/>
              <a:t> Efectos del inicio de una actuación de comprobación e investigación </a:t>
            </a:r>
            <a:r>
              <a:rPr lang="es-ES" sz="1200" b="1" dirty="0"/>
              <a:t>Art. 140 RPT</a:t>
            </a:r>
            <a:endParaRPr lang="es-ES" sz="1200" dirty="0">
              <a:solidFill>
                <a:schemeClr val="tx1">
                  <a:lumMod val="95000"/>
                  <a:lumOff val="5000"/>
                </a:schemeClr>
              </a:solidFill>
            </a:endParaRPr>
          </a:p>
        </p:txBody>
      </p:sp>
      <p:sp>
        <p:nvSpPr>
          <p:cNvPr id="7" name="2 Marcador de contenido"/>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s-ES" sz="3200" b="0" i="0" u="none" strike="noStrike" kern="1200" cap="none" spc="0" normalizeH="0" baseline="0" noProof="0" dirty="0">
              <a:ln>
                <a:noFill/>
              </a:ln>
              <a:solidFill>
                <a:srgbClr val="D6D622"/>
              </a:solidFill>
              <a:effectLst/>
              <a:uLnTx/>
              <a:uFillTx/>
              <a:latin typeface="Calibri"/>
              <a:ea typeface="+mn-ea"/>
              <a:cs typeface="+mn-cs"/>
            </a:endParaRPr>
          </a:p>
        </p:txBody>
      </p:sp>
      <p:sp>
        <p:nvSpPr>
          <p:cNvPr id="8" name="7 CuadroTexto"/>
          <p:cNvSpPr txBox="1"/>
          <p:nvPr/>
        </p:nvSpPr>
        <p:spPr>
          <a:xfrm>
            <a:off x="194423" y="1076296"/>
            <a:ext cx="8626049" cy="510909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b) Las declaraciones sobre los tributos y períodos sujetas a control, presentadas entre la fecha de interrupción y la de su reinicio, así como el ingreso de las cuotas correspondientes, se entenderán realizadas espontáneamente a los efectos de las reducciones de la sanción dispuestas en el art. 88 y de la </a:t>
            </a:r>
            <a:r>
              <a:rPr kumimoji="0" lang="es-E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excusa legal absolutoria</a:t>
            </a:r>
            <a:r>
              <a:rPr kumimoji="0" lang="es-E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 contenida en el art. 92, </a:t>
            </a:r>
            <a:r>
              <a:rPr kumimoji="0" lang="es-ES" sz="2400" b="0" i="0" u="none" strike="noStrike" kern="1200" cap="none" spc="0" normalizeH="0" baseline="0" noProof="0" dirty="0">
                <a:ln>
                  <a:noFill/>
                </a:ln>
                <a:solidFill>
                  <a:prstClr val="black"/>
                </a:solidFill>
                <a:effectLst/>
                <a:uLnTx/>
                <a:uFillTx/>
                <a:latin typeface="Calibri"/>
                <a:ea typeface="+mn-ea"/>
                <a:cs typeface="+mn-cs"/>
              </a:rPr>
              <a:t>del CNPT</a:t>
            </a:r>
            <a:r>
              <a:rPr lang="es-ES" sz="2400" dirty="0">
                <a:solidFill>
                  <a:prstClr val="black"/>
                </a:solidFill>
                <a:latin typeface="Calibri"/>
              </a:rPr>
              <a:t>.</a:t>
            </a:r>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c) </a:t>
            </a:r>
            <a:r>
              <a:rPr kumimoji="0" lang="es-E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Procederá la respuesta de cualquier consulta  Art. 119 CNPT </a:t>
            </a:r>
            <a:r>
              <a:rPr kumimoji="0" lang="es-ES" sz="2400" b="0" i="0" u="none" strike="noStrike" kern="1200" cap="none" spc="0" normalizeH="0" baseline="0" noProof="0" dirty="0">
                <a:ln>
                  <a:noFill/>
                </a:ln>
                <a:solidFill>
                  <a:prstClr val="black"/>
                </a:solidFill>
                <a:effectLst/>
                <a:uLnTx/>
                <a:uFillTx/>
                <a:latin typeface="Calibri"/>
                <a:ea typeface="+mn-ea"/>
                <a:cs typeface="+mn-cs"/>
              </a:rPr>
              <a:t>que se hubieren planteado sobre la materia objeto del procedimiento y cuya respuesta se hubiere negado.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Para realizar la actuación, la AT deberá notificar nuevamente su inicio, entendiéndose interrumpida la prescripción y producidos todos los demás efectos que conlleva el inicio de las actuaciones, a partir de la fecha de esta última notificación.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1 Título"/>
          <p:cNvSpPr>
            <a:spLocks noGrp="1"/>
          </p:cNvSpPr>
          <p:nvPr>
            <p:ph type="title"/>
          </p:nvPr>
        </p:nvSpPr>
        <p:spPr>
          <a:xfrm>
            <a:off x="899592" y="274638"/>
            <a:ext cx="7355160" cy="994122"/>
          </a:xfrm>
        </p:spPr>
        <p:style>
          <a:lnRef idx="1">
            <a:schemeClr val="accent1"/>
          </a:lnRef>
          <a:fillRef idx="2">
            <a:schemeClr val="accent1"/>
          </a:fillRef>
          <a:effectRef idx="1">
            <a:schemeClr val="accent1"/>
          </a:effectRef>
          <a:fontRef idx="minor">
            <a:schemeClr val="dk1"/>
          </a:fontRef>
        </p:style>
        <p:txBody>
          <a:bodyPr>
            <a:normAutofit/>
          </a:bodyPr>
          <a:lstStyle/>
          <a:p>
            <a:pPr>
              <a:defRPr/>
            </a:pPr>
            <a:r>
              <a:rPr lang="es-ES" sz="2800" b="1" dirty="0"/>
              <a:t>Alcance de las actuaciones de comprobación e investigación </a:t>
            </a:r>
            <a:r>
              <a:rPr lang="es-ES" sz="2000" b="1" dirty="0"/>
              <a:t>Art. 141 RPT</a:t>
            </a:r>
            <a:endParaRPr lang="es-ES" sz="2000" dirty="0">
              <a:solidFill>
                <a:schemeClr val="tx1">
                  <a:lumMod val="95000"/>
                  <a:lumOff val="5000"/>
                </a:schemeClr>
              </a:solidFill>
            </a:endParaRPr>
          </a:p>
        </p:txBody>
      </p:sp>
      <p:sp>
        <p:nvSpPr>
          <p:cNvPr id="7" name="2 Marcador de contenido"/>
          <p:cNvSpPr txBox="1">
            <a:spLocks/>
          </p:cNvSpPr>
          <p:nvPr/>
        </p:nvSpPr>
        <p:spPr>
          <a:xfrm>
            <a:off x="323529" y="1556792"/>
            <a:ext cx="8626048" cy="4525963"/>
          </a:xfrm>
          <a:prstGeom prst="rect">
            <a:avLst/>
          </a:prstGeom>
        </p:spPr>
        <p:txBody>
          <a:bodyPr vert="horz" lIns="91440" tIns="45720" rIns="91440" bIns="45720" rtlCol="0">
            <a:normAutofit fontScale="92500" lnSpcReduction="10000"/>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s-ES" sz="2600" b="1" dirty="0">
                <a:solidFill>
                  <a:srgbClr val="FF0000"/>
                </a:solidFill>
                <a:effectLst>
                  <a:outerShdw blurRad="38100" dist="38100" dir="2700000" algn="tl">
                    <a:srgbClr val="000000">
                      <a:alpha val="43137"/>
                    </a:srgbClr>
                  </a:outerShdw>
                </a:effectLst>
                <a:latin typeface="Calibri"/>
              </a:rPr>
              <a:t>C</a:t>
            </a:r>
            <a:r>
              <a:rPr kumimoji="0" lang="es-ES" sz="26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a:ea typeface="+mn-ea"/>
                <a:cs typeface="+mn-cs"/>
              </a:rPr>
              <a:t>arácter</a:t>
            </a:r>
            <a:r>
              <a:rPr kumimoji="0" lang="es-ES" sz="2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 parcial </a:t>
            </a:r>
            <a:r>
              <a:rPr kumimoji="0" lang="es-ES" sz="2600" b="0" i="0" u="none" strike="noStrike" kern="1200" cap="none" spc="0" normalizeH="0" baseline="0" noProof="0" dirty="0">
                <a:ln>
                  <a:noFill/>
                </a:ln>
                <a:solidFill>
                  <a:prstClr val="black"/>
                </a:solidFill>
                <a:effectLst/>
                <a:uLnTx/>
                <a:uFillTx/>
                <a:latin typeface="Calibri"/>
                <a:ea typeface="+mn-ea"/>
                <a:cs typeface="+mn-cs"/>
              </a:rPr>
              <a:t>cuando no afecten a la totalidad de los elementos de la obligación tributaria, en el período objeto de comprobación</a:t>
            </a:r>
            <a:r>
              <a:rPr kumimoji="0" lang="es-ES" sz="24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s-ES" sz="2600" b="1" dirty="0">
                <a:solidFill>
                  <a:srgbClr val="FF0000"/>
                </a:solidFill>
                <a:effectLst>
                  <a:outerShdw blurRad="38100" dist="38100" dir="2700000" algn="tl">
                    <a:srgbClr val="000000">
                      <a:alpha val="43137"/>
                    </a:srgbClr>
                  </a:outerShdw>
                </a:effectLst>
                <a:latin typeface="Calibri"/>
              </a:rPr>
              <a:t>C</a:t>
            </a:r>
            <a:r>
              <a:rPr kumimoji="0" lang="es-ES" sz="26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a:ea typeface="+mn-ea"/>
                <a:cs typeface="+mn-cs"/>
              </a:rPr>
              <a:t>arácter</a:t>
            </a:r>
            <a:r>
              <a:rPr kumimoji="0" lang="es-ES" sz="2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 general </a:t>
            </a:r>
            <a:r>
              <a:rPr kumimoji="0" lang="es-ES" sz="2600" b="0" i="0" u="none" strike="noStrike" kern="1200" cap="none" spc="0" normalizeH="0" baseline="0" noProof="0" dirty="0">
                <a:ln>
                  <a:noFill/>
                </a:ln>
                <a:solidFill>
                  <a:prstClr val="black"/>
                </a:solidFill>
                <a:effectLst/>
                <a:uLnTx/>
                <a:uFillTx/>
                <a:latin typeface="Calibri"/>
                <a:ea typeface="+mn-ea"/>
                <a:cs typeface="+mn-cs"/>
              </a:rPr>
              <a:t>en relación con la obligación tributaria y periodo comprobado.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600" b="0" i="0" u="none" strike="noStrike" kern="1200" cap="none" spc="0" normalizeH="0" baseline="0" noProof="0" dirty="0">
                <a:ln>
                  <a:noFill/>
                </a:ln>
                <a:solidFill>
                  <a:prstClr val="black"/>
                </a:solidFill>
                <a:effectLst/>
                <a:uLnTx/>
                <a:uFillTx/>
                <a:latin typeface="Calibri"/>
                <a:ea typeface="+mn-ea"/>
                <a:cs typeface="+mn-cs"/>
              </a:rPr>
              <a:t>Sean generales o parciales, </a:t>
            </a:r>
            <a:r>
              <a:rPr kumimoji="0" lang="es-ES" sz="2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la conclusión del procedimiento tendrá como efecto la imposibilidad de que la AT pueda comprobar de nuevo la situación tributaria del sujeto pasivo</a:t>
            </a:r>
            <a:r>
              <a:rPr kumimoji="0" lang="es-ES" sz="2600" b="0" i="0" u="none" strike="noStrike" kern="1200" cap="none" spc="0" normalizeH="0" baseline="0" noProof="0" dirty="0">
                <a:ln>
                  <a:noFill/>
                </a:ln>
                <a:solidFill>
                  <a:prstClr val="black"/>
                </a:solidFill>
                <a:effectLst/>
                <a:uLnTx/>
                <a:uFillTx/>
                <a:latin typeface="Calibri"/>
                <a:ea typeface="+mn-ea"/>
                <a:cs typeface="+mn-cs"/>
              </a:rPr>
              <a:t>, en relación con los aspectos de los tributos y períodos revisados y no objetados por la fiscalización y en caso de los objetados, si hay conformidad del sujeto pasivo con la propuesta de regularización.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5212" y="548679"/>
            <a:ext cx="6845180" cy="557165"/>
          </a:xfrm>
          <a:solidFill>
            <a:schemeClr val="accent3">
              <a:lumMod val="40000"/>
              <a:lumOff val="60000"/>
            </a:schemeClr>
          </a:solidFill>
          <a:scene3d>
            <a:camera prst="orthographicFront"/>
            <a:lightRig rig="threePt" dir="t"/>
          </a:scene3d>
          <a:sp3d>
            <a:bevelT w="165100" prst="coolSlant"/>
          </a:sp3d>
        </p:spPr>
        <p:style>
          <a:lnRef idx="2">
            <a:schemeClr val="accent3"/>
          </a:lnRef>
          <a:fillRef idx="1">
            <a:schemeClr val="lt1"/>
          </a:fillRef>
          <a:effectRef idx="0">
            <a:schemeClr val="accent3"/>
          </a:effectRef>
          <a:fontRef idx="minor">
            <a:schemeClr val="dk1"/>
          </a:fontRef>
        </p:style>
        <p:txBody>
          <a:bodyPr>
            <a:normAutofit fontScale="90000"/>
          </a:bodyPr>
          <a:lstStyle/>
          <a:p>
            <a:r>
              <a:rPr lang="es-ES" sz="3200" b="1" dirty="0"/>
              <a:t>Rectificación de las declaraciones </a:t>
            </a:r>
            <a:r>
              <a:rPr lang="es-ES" sz="2000" b="1" dirty="0"/>
              <a:t>Art. 125 RPT</a:t>
            </a:r>
            <a:endParaRPr lang="es-ES" sz="2000" dirty="0"/>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7"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s-ES"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s-ES"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9 CuadroTexto"/>
          <p:cNvSpPr txBox="1"/>
          <p:nvPr/>
        </p:nvSpPr>
        <p:spPr>
          <a:xfrm>
            <a:off x="558800" y="1532581"/>
            <a:ext cx="8045648" cy="4832092"/>
          </a:xfrm>
          <a:prstGeom prst="rect">
            <a:avLst/>
          </a:prstGeom>
          <a:noFill/>
        </p:spPr>
        <p:txBody>
          <a:bodyPr wrap="square" rtlCol="0">
            <a:spAutoFit/>
          </a:bodyPr>
          <a:lstStyle/>
          <a:p>
            <a:pPr lvl="0" algn="ju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Por única vez, en un plazo de </a:t>
            </a:r>
            <a:r>
              <a:rPr kumimoji="0" lang="es-ES" sz="2800" b="0" i="0" u="none" strike="noStrike" kern="1200" cap="none" spc="0" normalizeH="0" baseline="0" noProof="0" dirty="0">
                <a:ln>
                  <a:noFill/>
                </a:ln>
                <a:solidFill>
                  <a:srgbClr val="FF0000"/>
                </a:solidFill>
                <a:effectLst/>
                <a:uLnTx/>
                <a:uFillTx/>
                <a:latin typeface="Calibri"/>
                <a:ea typeface="+mn-ea"/>
                <a:cs typeface="+mn-cs"/>
              </a:rPr>
              <a:t>tres días hábiles </a:t>
            </a:r>
            <a:r>
              <a:rPr lang="es-ES" sz="2800" dirty="0">
                <a:solidFill>
                  <a:prstClr val="black"/>
                </a:solidFill>
              </a:rPr>
              <a:t>después de </a:t>
            </a:r>
            <a:r>
              <a:rPr lang="es-ES" sz="2800" dirty="0">
                <a:solidFill>
                  <a:srgbClr val="FF0000"/>
                </a:solidFill>
              </a:rPr>
              <a:t>notificado el inicio </a:t>
            </a:r>
            <a:r>
              <a:rPr lang="es-ES" sz="2800" dirty="0">
                <a:solidFill>
                  <a:prstClr val="black"/>
                </a:solidFill>
              </a:rPr>
              <a:t>de un procedimiento de liquidación previa, el sujeto, podrá</a:t>
            </a:r>
            <a:r>
              <a:rPr kumimoji="0" lang="es-ES" sz="2800" b="0" i="0" u="none" strike="noStrike" kern="1200" cap="none" spc="0" normalizeH="0" baseline="0" noProof="0" dirty="0">
                <a:ln>
                  <a:noFill/>
                </a:ln>
                <a:solidFill>
                  <a:prstClr val="black"/>
                </a:solidFill>
                <a:effectLst/>
                <a:uLnTx/>
                <a:uFillTx/>
                <a:latin typeface="Calibri"/>
                <a:ea typeface="+mn-ea"/>
                <a:cs typeface="+mn-cs"/>
              </a:rPr>
              <a:t> rectificar </a:t>
            </a:r>
            <a:r>
              <a:rPr lang="es-ES" sz="2800" dirty="0">
                <a:solidFill>
                  <a:prstClr val="black"/>
                </a:solidFill>
              </a:rPr>
              <a:t>las declaraciones tributarias</a:t>
            </a:r>
            <a:r>
              <a:rPr kumimoji="0" lang="es-ES" sz="2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El funcionario tributario debe </a:t>
            </a:r>
            <a:r>
              <a:rPr kumimoji="0" lang="es-ES" sz="2800" b="0" i="0" u="none" strike="noStrike" kern="1200" cap="none" spc="0" normalizeH="0" baseline="0" noProof="0" dirty="0">
                <a:ln>
                  <a:noFill/>
                </a:ln>
                <a:solidFill>
                  <a:srgbClr val="FF0000"/>
                </a:solidFill>
                <a:effectLst/>
                <a:uLnTx/>
                <a:uFillTx/>
                <a:latin typeface="Calibri"/>
                <a:ea typeface="+mn-ea"/>
                <a:cs typeface="+mn-cs"/>
              </a:rPr>
              <a:t>verificar que los montos de la declaración rectificativa guarden relación con la información en poder de la AT y con los márgenes de utilidad</a:t>
            </a:r>
            <a:r>
              <a:rPr kumimoji="0" lang="es-ES" sz="2800" b="0" i="0" u="none" strike="noStrike" kern="1200" cap="none" spc="0" normalizeH="0" baseline="0" noProof="0" dirty="0">
                <a:ln>
                  <a:noFill/>
                </a:ln>
                <a:solidFill>
                  <a:prstClr val="black"/>
                </a:solidFill>
                <a:effectLst/>
                <a:uLnTx/>
                <a:uFillTx/>
                <a:latin typeface="Calibri"/>
                <a:ea typeface="+mn-ea"/>
                <a:cs typeface="+mn-cs"/>
              </a:rPr>
              <a:t> establecidos para el período en estudio, siendo así, dará el caso por concluido.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1 Título"/>
          <p:cNvSpPr>
            <a:spLocks noGrp="1"/>
          </p:cNvSpPr>
          <p:nvPr>
            <p:ph type="title"/>
          </p:nvPr>
        </p:nvSpPr>
        <p:spPr>
          <a:xfrm>
            <a:off x="457200" y="485800"/>
            <a:ext cx="8229600" cy="1143000"/>
          </a:xfrm>
        </p:spPr>
        <p:style>
          <a:lnRef idx="1">
            <a:schemeClr val="accent1"/>
          </a:lnRef>
          <a:fillRef idx="2">
            <a:schemeClr val="accent1"/>
          </a:fillRef>
          <a:effectRef idx="1">
            <a:schemeClr val="accent1"/>
          </a:effectRef>
          <a:fontRef idx="minor">
            <a:schemeClr val="dk1"/>
          </a:fontRef>
        </p:style>
        <p:txBody>
          <a:bodyPr>
            <a:noAutofit/>
          </a:bodyPr>
          <a:lstStyle/>
          <a:p>
            <a:pPr>
              <a:defRPr/>
            </a:pPr>
            <a:r>
              <a:rPr lang="es-ES" sz="3200" b="1" dirty="0"/>
              <a:t>Sustitución de los funcionarios designados </a:t>
            </a:r>
            <a:r>
              <a:rPr lang="es-ES" sz="1800" b="1" dirty="0"/>
              <a:t>Art.142 RPT</a:t>
            </a:r>
            <a:endParaRPr lang="es-ES" sz="1800" dirty="0">
              <a:solidFill>
                <a:schemeClr val="tx1">
                  <a:lumMod val="95000"/>
                  <a:lumOff val="5000"/>
                </a:schemeClr>
              </a:solidFill>
            </a:endParaRPr>
          </a:p>
        </p:txBody>
      </p:sp>
      <p:sp>
        <p:nvSpPr>
          <p:cNvPr id="7" name="2 Marcador de contenido"/>
          <p:cNvSpPr txBox="1">
            <a:spLocks/>
          </p:cNvSpPr>
          <p:nvPr/>
        </p:nvSpPr>
        <p:spPr>
          <a:xfrm>
            <a:off x="899592" y="2143397"/>
            <a:ext cx="7272808" cy="2653755"/>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La comprobación se llevará a cabo hasta su conclusión, </a:t>
            </a:r>
            <a:r>
              <a:rPr kumimoji="0" lang="es-E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por los funcionarios que las hubiesen iniciado, salvo </a:t>
            </a:r>
            <a:r>
              <a:rPr kumimoji="0" lang="es-ES" sz="2800" b="0" i="0" u="none" strike="noStrike" kern="1200" cap="none" spc="0" normalizeH="0" baseline="0" noProof="0" dirty="0">
                <a:ln>
                  <a:noFill/>
                </a:ln>
                <a:solidFill>
                  <a:prstClr val="black"/>
                </a:solidFill>
                <a:effectLst/>
                <a:uLnTx/>
                <a:uFillTx/>
                <a:latin typeface="Calibri"/>
                <a:ea typeface="+mn-ea"/>
                <a:cs typeface="+mn-cs"/>
              </a:rPr>
              <a:t>cese, traslado, enfermedad o bien otra causa justa de sustitución de estos, lo cual deberá ser comunicado al sujeto pasivo</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1 Título"/>
          <p:cNvSpPr>
            <a:spLocks noGrp="1"/>
          </p:cNvSpPr>
          <p:nvPr>
            <p:ph type="title"/>
          </p:nvPr>
        </p:nvSpPr>
        <p:spPr>
          <a:xfrm>
            <a:off x="889248" y="404664"/>
            <a:ext cx="7499176" cy="1012974"/>
          </a:xfrm>
        </p:spPr>
        <p:style>
          <a:lnRef idx="1">
            <a:schemeClr val="accent1"/>
          </a:lnRef>
          <a:fillRef idx="2">
            <a:schemeClr val="accent1"/>
          </a:fillRef>
          <a:effectRef idx="1">
            <a:schemeClr val="accent1"/>
          </a:effectRef>
          <a:fontRef idx="minor">
            <a:schemeClr val="dk1"/>
          </a:fontRef>
        </p:style>
        <p:txBody>
          <a:bodyPr>
            <a:noAutofit/>
          </a:bodyPr>
          <a:lstStyle/>
          <a:p>
            <a:pPr>
              <a:defRPr/>
            </a:pPr>
            <a:r>
              <a:rPr lang="es-ES" sz="2400" b="1" dirty="0"/>
              <a:t>Improcedencia de presentar declaraciones rectificativas </a:t>
            </a:r>
            <a:r>
              <a:rPr lang="es-ES" sz="1800" b="1" dirty="0"/>
              <a:t>Art. 143 RPT</a:t>
            </a:r>
            <a:endParaRPr lang="es-ES" sz="3600" dirty="0">
              <a:solidFill>
                <a:schemeClr val="tx1">
                  <a:lumMod val="95000"/>
                  <a:lumOff val="5000"/>
                </a:schemeClr>
              </a:solidFill>
            </a:endParaRPr>
          </a:p>
        </p:txBody>
      </p:sp>
      <p:sp>
        <p:nvSpPr>
          <p:cNvPr id="7" name="2 Marcador de contenido"/>
          <p:cNvSpPr txBox="1">
            <a:spLocks/>
          </p:cNvSpPr>
          <p:nvPr/>
        </p:nvSpPr>
        <p:spPr>
          <a:xfrm>
            <a:off x="611560" y="1711349"/>
            <a:ext cx="7920880" cy="4525963"/>
          </a:xfrm>
          <a:prstGeom prst="rect">
            <a:avLst/>
          </a:prstGeom>
        </p:spPr>
        <p:txBody>
          <a:bodyPr vert="horz" lIns="91440" tIns="45720" rIns="91440" bIns="45720" rtlCol="0">
            <a:normAutofit fontScale="77500" lnSpcReduction="200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Una vez notificado el inicio de la actuación de comprobación e investigación, </a:t>
            </a:r>
            <a:r>
              <a:rPr kumimoji="0" lang="es-ES" sz="2800" b="1" i="0" u="none" strike="noStrike" kern="1200" cap="none" spc="0" normalizeH="0" baseline="0" noProof="0" dirty="0">
                <a:ln>
                  <a:noFill/>
                </a:ln>
                <a:solidFill>
                  <a:srgbClr val="FF0000"/>
                </a:solidFill>
                <a:effectLst/>
                <a:uLnTx/>
                <a:uFillTx/>
                <a:latin typeface="Calibri"/>
                <a:ea typeface="+mn-ea"/>
                <a:cs typeface="+mn-cs"/>
              </a:rPr>
              <a:t>no procede la presentación de declaraciones autoliquidaciones tendientes a rectificar el impuesto y período objeto de las actuaciones</a:t>
            </a:r>
            <a:r>
              <a:rPr kumimoji="0" lang="es-ES" sz="2800" b="0" i="0" u="none" strike="noStrike" kern="1200" cap="none" spc="0" normalizeH="0" baseline="0" noProof="0" dirty="0">
                <a:ln>
                  <a:noFill/>
                </a:ln>
                <a:solidFill>
                  <a:srgbClr val="FF0000"/>
                </a:solidFill>
                <a:effectLst/>
                <a:uLnTx/>
                <a:uFillTx/>
                <a:latin typeface="Calibri"/>
                <a:ea typeface="+mn-ea"/>
                <a:cs typeface="+mn-cs"/>
              </a:rPr>
              <a:t>. </a:t>
            </a:r>
            <a:r>
              <a:rPr kumimoji="0" lang="es-ES" sz="2800" b="0" i="0" u="none" strike="noStrike" kern="1200" cap="none" spc="0" normalizeH="0" baseline="0" noProof="0" dirty="0">
                <a:ln>
                  <a:noFill/>
                </a:ln>
                <a:solidFill>
                  <a:prstClr val="black"/>
                </a:solidFill>
                <a:effectLst/>
                <a:uLnTx/>
                <a:uFillTx/>
                <a:latin typeface="Calibri"/>
                <a:ea typeface="+mn-ea"/>
                <a:cs typeface="+mn-cs"/>
              </a:rPr>
              <a:t>Cualquier importe ingresado relacionado con tales impuestos y períodos se tendrá como ingreso a cuenta de lo que en definitiva se determine mediante el acto de liquidación de oficio.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No obstante, el sujeto inspeccionado podrá hacer una solicitud de rectificación ante los funcionarios a cargo de la comprobación, para que se consideren cualesquiera otros elementos que pudieran incidir en la liquidación tributaria y que fueren desconocidos por esos funcionarios, debiendo aportar en ese mismo acto los comprobantes que los respalden.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La aceptación o no de tales elementos deberá informarse en la audiencia final </a:t>
            </a:r>
            <a:r>
              <a:rPr kumimoji="0" lang="es-ES" sz="2800" b="0" i="0" u="none" strike="noStrike" kern="1200" cap="none" spc="0" normalizeH="0" baseline="0" noProof="0" dirty="0">
                <a:ln>
                  <a:noFill/>
                </a:ln>
                <a:solidFill>
                  <a:prstClr val="black"/>
                </a:solidFill>
                <a:effectLst/>
                <a:uLnTx/>
                <a:uFillTx/>
                <a:latin typeface="Calibri"/>
                <a:ea typeface="+mn-ea"/>
                <a:cs typeface="+mn-cs"/>
              </a:rPr>
              <a:t>a que se refiere el artículo 155 de este Reglamento y hacerse constar en el acta respectiva.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1 Título"/>
          <p:cNvSpPr>
            <a:spLocks noGrp="1"/>
          </p:cNvSpPr>
          <p:nvPr>
            <p:ph type="title"/>
          </p:nvPr>
        </p:nvSpPr>
        <p:spPr>
          <a:xfrm>
            <a:off x="457200" y="404664"/>
            <a:ext cx="8229600" cy="1012974"/>
          </a:xfrm>
        </p:spPr>
        <p:style>
          <a:lnRef idx="1">
            <a:schemeClr val="accent1"/>
          </a:lnRef>
          <a:fillRef idx="2">
            <a:schemeClr val="accent1"/>
          </a:fillRef>
          <a:effectRef idx="1">
            <a:schemeClr val="accent1"/>
          </a:effectRef>
          <a:fontRef idx="minor">
            <a:schemeClr val="dk1"/>
          </a:fontRef>
        </p:style>
        <p:txBody>
          <a:bodyPr>
            <a:noAutofit/>
          </a:bodyPr>
          <a:lstStyle/>
          <a:p>
            <a:pPr>
              <a:defRPr/>
            </a:pPr>
            <a:br>
              <a:rPr lang="es-ES" sz="3200" b="1" dirty="0"/>
            </a:br>
            <a:r>
              <a:rPr lang="es-ES" sz="3200" b="1" dirty="0"/>
              <a:t>Interrupción de la actuación de comprobación e investigación </a:t>
            </a:r>
            <a:r>
              <a:rPr lang="es-ES" sz="1800" b="1" dirty="0"/>
              <a:t>Art. 144 RPT</a:t>
            </a:r>
            <a:br>
              <a:rPr lang="es-ES" sz="3600" dirty="0"/>
            </a:br>
            <a:endParaRPr lang="es-ES" sz="3600" dirty="0">
              <a:solidFill>
                <a:schemeClr val="tx1">
                  <a:lumMod val="95000"/>
                  <a:lumOff val="5000"/>
                </a:schemeClr>
              </a:solidFill>
            </a:endParaRPr>
          </a:p>
        </p:txBody>
      </p:sp>
      <p:sp>
        <p:nvSpPr>
          <p:cNvPr id="7" name="2 Marcador de contenido"/>
          <p:cNvSpPr txBox="1">
            <a:spLocks/>
          </p:cNvSpPr>
          <p:nvPr/>
        </p:nvSpPr>
        <p:spPr>
          <a:xfrm>
            <a:off x="457200" y="1711349"/>
            <a:ext cx="8229600" cy="4525963"/>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Iniciada la actuación deberá seguir hasta su terminación, de acuerdo con su naturaleza y carácter, evitándose interrupciones que retarden injustificadamente la conclusión del procedimiento. No obstante, cuando la </a:t>
            </a:r>
            <a:r>
              <a:rPr kumimoji="0" lang="es-E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interrupción</a:t>
            </a:r>
            <a:r>
              <a:rPr kumimoji="0" lang="es-ES" sz="2400" b="0" i="0" u="none" strike="noStrike" kern="1200" cap="none" spc="0" normalizeH="0" baseline="0" noProof="0" dirty="0">
                <a:ln>
                  <a:noFill/>
                </a:ln>
                <a:solidFill>
                  <a:prstClr val="black"/>
                </a:solidFill>
                <a:effectLst/>
                <a:uLnTx/>
                <a:uFillTx/>
                <a:latin typeface="Calibri"/>
                <a:ea typeface="+mn-ea"/>
                <a:cs typeface="+mn-cs"/>
              </a:rPr>
              <a:t> de las actuaciones por causas imputables a la Administración </a:t>
            </a:r>
            <a:r>
              <a:rPr kumimoji="0" lang="es-E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supere los dos meses </a:t>
            </a:r>
            <a:r>
              <a:rPr kumimoji="0" lang="es-ES" sz="2400" b="0" i="0" u="none" strike="noStrike" kern="1200" cap="none" spc="0" normalizeH="0" baseline="0" noProof="0" dirty="0">
                <a:ln>
                  <a:noFill/>
                </a:ln>
                <a:solidFill>
                  <a:prstClr val="black"/>
                </a:solidFill>
                <a:effectLst/>
                <a:uLnTx/>
                <a:uFillTx/>
                <a:latin typeface="Calibri"/>
                <a:ea typeface="+mn-ea"/>
                <a:cs typeface="+mn-cs"/>
              </a:rPr>
              <a:t>contados a partir de la última actuación practicada, se producirán los siguientes efectos: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Tx/>
              <a:buAutoNum type="alphaLcParenR"/>
              <a:tabLst/>
              <a:defRPr/>
            </a:pPr>
            <a:r>
              <a:rPr kumimoji="0" lang="es-E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Se entenderá no producida la interrupción </a:t>
            </a:r>
            <a:r>
              <a:rPr kumimoji="0" lang="es-ES" sz="2400" b="0" i="0" u="none" strike="noStrike" kern="1200" cap="none" spc="0" normalizeH="0" baseline="0" noProof="0" dirty="0">
                <a:ln>
                  <a:noFill/>
                </a:ln>
                <a:solidFill>
                  <a:prstClr val="black"/>
                </a:solidFill>
                <a:effectLst/>
                <a:uLnTx/>
                <a:uFillTx/>
                <a:latin typeface="Calibri"/>
                <a:ea typeface="+mn-ea"/>
                <a:cs typeface="+mn-cs"/>
              </a:rPr>
              <a:t>del cómputo de la prescripción como consecuencia del inicio de tales actuaciones.</a:t>
            </a:r>
          </a:p>
          <a:p>
            <a:pPr marL="457200" marR="0" lvl="0" indent="-457200" algn="just"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1 Título"/>
          <p:cNvSpPr>
            <a:spLocks noGrp="1"/>
          </p:cNvSpPr>
          <p:nvPr>
            <p:ph type="title"/>
          </p:nvPr>
        </p:nvSpPr>
        <p:spPr>
          <a:xfrm>
            <a:off x="457200" y="404664"/>
            <a:ext cx="8229600" cy="1012974"/>
          </a:xfrm>
        </p:spPr>
        <p:style>
          <a:lnRef idx="1">
            <a:schemeClr val="accent1"/>
          </a:lnRef>
          <a:fillRef idx="2">
            <a:schemeClr val="accent1"/>
          </a:fillRef>
          <a:effectRef idx="1">
            <a:schemeClr val="accent1"/>
          </a:effectRef>
          <a:fontRef idx="minor">
            <a:schemeClr val="dk1"/>
          </a:fontRef>
        </p:style>
        <p:txBody>
          <a:bodyPr>
            <a:noAutofit/>
          </a:bodyPr>
          <a:lstStyle/>
          <a:p>
            <a:pPr>
              <a:defRPr/>
            </a:pPr>
            <a:br>
              <a:rPr lang="es-ES" sz="3200" b="1" dirty="0"/>
            </a:br>
            <a:r>
              <a:rPr lang="es-ES" sz="3200" b="1" dirty="0"/>
              <a:t>Interrupción de la actuación de comprobación e investigación </a:t>
            </a:r>
            <a:r>
              <a:rPr lang="es-ES" sz="1800" b="1" dirty="0"/>
              <a:t>Art. 144 RPT</a:t>
            </a:r>
            <a:br>
              <a:rPr lang="es-ES" sz="3600" dirty="0"/>
            </a:br>
            <a:endParaRPr lang="es-ES" sz="3600" dirty="0">
              <a:solidFill>
                <a:schemeClr val="tx1">
                  <a:lumMod val="95000"/>
                  <a:lumOff val="5000"/>
                </a:schemeClr>
              </a:solidFill>
            </a:endParaRPr>
          </a:p>
        </p:txBody>
      </p:sp>
      <p:sp>
        <p:nvSpPr>
          <p:cNvPr id="7" name="2 Marcador de contenido"/>
          <p:cNvSpPr txBox="1">
            <a:spLocks/>
          </p:cNvSpPr>
          <p:nvPr/>
        </p:nvSpPr>
        <p:spPr>
          <a:xfrm>
            <a:off x="457200" y="1855365"/>
            <a:ext cx="8229600" cy="4525963"/>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b) Según lo regulado en el inciso e) del art. 130 del CNPT, aquellas declaraciones autoliquidaciones presentadas tendentes a </a:t>
            </a:r>
            <a:r>
              <a:rPr kumimoji="0" lang="es-ES" sz="2400" b="0" i="0" u="none" strike="noStrike" kern="1200" cap="none" spc="0" normalizeH="0" baseline="0" noProof="0" dirty="0">
                <a:ln>
                  <a:noFill/>
                </a:ln>
                <a:solidFill>
                  <a:srgbClr val="FF0000"/>
                </a:solidFill>
                <a:effectLst/>
                <a:uLnTx/>
                <a:uFillTx/>
                <a:latin typeface="Calibri"/>
                <a:ea typeface="+mn-ea"/>
                <a:cs typeface="+mn-cs"/>
              </a:rPr>
              <a:t>rectificar</a:t>
            </a:r>
            <a:r>
              <a:rPr kumimoji="0" lang="es-ES" sz="2400" b="0" i="0" u="none" strike="noStrike" kern="1200" cap="none" spc="0" normalizeH="0" baseline="0" noProof="0" dirty="0">
                <a:ln>
                  <a:noFill/>
                </a:ln>
                <a:solidFill>
                  <a:prstClr val="black"/>
                </a:solidFill>
                <a:effectLst/>
                <a:uLnTx/>
                <a:uFillTx/>
                <a:latin typeface="Calibri"/>
                <a:ea typeface="+mn-ea"/>
                <a:cs typeface="+mn-cs"/>
              </a:rPr>
              <a:t> el impuesto y período objeto de verificación, se </a:t>
            </a:r>
            <a:r>
              <a:rPr kumimoji="0" lang="es-ES" sz="2400" b="0" i="0" u="none" strike="noStrike" kern="1200" cap="none" spc="0" normalizeH="0" baseline="0" noProof="0" dirty="0">
                <a:ln>
                  <a:noFill/>
                </a:ln>
                <a:solidFill>
                  <a:srgbClr val="FF0000"/>
                </a:solidFill>
                <a:effectLst/>
                <a:uLnTx/>
                <a:uFillTx/>
                <a:latin typeface="Calibri"/>
                <a:ea typeface="+mn-ea"/>
                <a:cs typeface="+mn-cs"/>
              </a:rPr>
              <a:t>considerarán válidas </a:t>
            </a:r>
            <a:r>
              <a:rPr kumimoji="0" lang="es-ES" sz="2400" b="0" i="0" u="none" strike="noStrike" kern="1200" cap="none" spc="0" normalizeH="0" baseline="0" noProof="0" dirty="0">
                <a:ln>
                  <a:noFill/>
                </a:ln>
                <a:solidFill>
                  <a:prstClr val="black"/>
                </a:solidFill>
                <a:effectLst/>
                <a:uLnTx/>
                <a:uFillTx/>
                <a:latin typeface="Calibri"/>
                <a:ea typeface="+mn-ea"/>
                <a:cs typeface="+mn-cs"/>
              </a:rPr>
              <a:t>a cuantos efectos legales correspondan.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FF0000"/>
                </a:solidFill>
                <a:effectLst/>
                <a:uLnTx/>
                <a:uFillTx/>
                <a:latin typeface="Calibri"/>
                <a:ea typeface="+mn-ea"/>
                <a:cs typeface="+mn-cs"/>
              </a:rPr>
              <a:t>Cualquier ingreso </a:t>
            </a:r>
            <a:r>
              <a:rPr kumimoji="0" lang="es-ES" sz="2400" b="0" i="0" u="none" strike="noStrike" kern="1200" cap="none" spc="0" normalizeH="0" baseline="0" noProof="0" dirty="0">
                <a:ln>
                  <a:noFill/>
                </a:ln>
                <a:solidFill>
                  <a:prstClr val="black"/>
                </a:solidFill>
                <a:effectLst/>
                <a:uLnTx/>
                <a:uFillTx/>
                <a:latin typeface="Calibri"/>
                <a:ea typeface="+mn-ea"/>
                <a:cs typeface="+mn-cs"/>
              </a:rPr>
              <a:t>producto de dichas declaraciones </a:t>
            </a:r>
            <a:r>
              <a:rPr kumimoji="0" lang="es-ES" sz="2400" b="0" i="0" u="none" strike="noStrike" kern="1200" cap="none" spc="0" normalizeH="0" baseline="0" noProof="0" dirty="0">
                <a:ln>
                  <a:noFill/>
                </a:ln>
                <a:solidFill>
                  <a:srgbClr val="FF0000"/>
                </a:solidFill>
                <a:effectLst/>
                <a:uLnTx/>
                <a:uFillTx/>
                <a:latin typeface="Calibri"/>
                <a:ea typeface="+mn-ea"/>
                <a:cs typeface="+mn-cs"/>
              </a:rPr>
              <a:t>se entenderá realizado espontáneamente</a:t>
            </a:r>
            <a:r>
              <a:rPr kumimoji="0" lang="es-ES" sz="2400" b="0" i="0" u="none" strike="noStrike" kern="1200" cap="none" spc="0" normalizeH="0" baseline="0" noProof="0" dirty="0">
                <a:ln>
                  <a:noFill/>
                </a:ln>
                <a:solidFill>
                  <a:prstClr val="black"/>
                </a:solidFill>
                <a:effectLst/>
                <a:uLnTx/>
                <a:uFillTx/>
                <a:latin typeface="Calibri"/>
                <a:ea typeface="+mn-ea"/>
                <a:cs typeface="+mn-cs"/>
              </a:rPr>
              <a:t> a los efectos de las reducciones de las sanciones establecidas en el artículo 88 y de la excusa legal absolutoria contenida en el artículo 92, ambos del Código.</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1 Título"/>
          <p:cNvSpPr>
            <a:spLocks noGrp="1"/>
          </p:cNvSpPr>
          <p:nvPr>
            <p:ph type="title"/>
          </p:nvPr>
        </p:nvSpPr>
        <p:spPr>
          <a:xfrm>
            <a:off x="457200" y="404664"/>
            <a:ext cx="8229600" cy="1012974"/>
          </a:xfrm>
        </p:spPr>
        <p:style>
          <a:lnRef idx="1">
            <a:schemeClr val="accent1"/>
          </a:lnRef>
          <a:fillRef idx="2">
            <a:schemeClr val="accent1"/>
          </a:fillRef>
          <a:effectRef idx="1">
            <a:schemeClr val="accent1"/>
          </a:effectRef>
          <a:fontRef idx="minor">
            <a:schemeClr val="dk1"/>
          </a:fontRef>
        </p:style>
        <p:txBody>
          <a:bodyPr>
            <a:noAutofit/>
          </a:bodyPr>
          <a:lstStyle/>
          <a:p>
            <a:pPr>
              <a:defRPr/>
            </a:pPr>
            <a:br>
              <a:rPr lang="es-ES" sz="3200" b="1" dirty="0"/>
            </a:br>
            <a:r>
              <a:rPr lang="es-ES" sz="3200" b="1" dirty="0"/>
              <a:t>Interrupción de la actuación de comprobación e investigación </a:t>
            </a:r>
            <a:r>
              <a:rPr lang="es-ES" sz="1800" b="1" dirty="0"/>
              <a:t>Art. 144 RPT</a:t>
            </a:r>
            <a:br>
              <a:rPr lang="es-ES" sz="3600" dirty="0"/>
            </a:br>
            <a:endParaRPr lang="es-ES" sz="3600" dirty="0">
              <a:solidFill>
                <a:schemeClr val="tx1">
                  <a:lumMod val="95000"/>
                  <a:lumOff val="5000"/>
                </a:schemeClr>
              </a:solidFill>
            </a:endParaRPr>
          </a:p>
        </p:txBody>
      </p:sp>
      <p:sp>
        <p:nvSpPr>
          <p:cNvPr id="7" name="2 Marcador de contenido"/>
          <p:cNvSpPr txBox="1">
            <a:spLocks/>
          </p:cNvSpPr>
          <p:nvPr/>
        </p:nvSpPr>
        <p:spPr>
          <a:xfrm>
            <a:off x="457200" y="1711349"/>
            <a:ext cx="8229600" cy="4525963"/>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c) </a:t>
            </a:r>
            <a:r>
              <a:rPr kumimoji="0" lang="es-ES" sz="2400" b="0" i="0" u="none" strike="noStrike" kern="1200" cap="none" spc="0" normalizeH="0" baseline="0" noProof="0" dirty="0">
                <a:ln>
                  <a:noFill/>
                </a:ln>
                <a:solidFill>
                  <a:srgbClr val="FF0000"/>
                </a:solidFill>
                <a:effectLst/>
                <a:uLnTx/>
                <a:uFillTx/>
                <a:latin typeface="Calibri"/>
                <a:ea typeface="+mn-ea"/>
                <a:cs typeface="+mn-cs"/>
              </a:rPr>
              <a:t>Procederá la respuesta de cualquier consulta </a:t>
            </a:r>
            <a:r>
              <a:rPr kumimoji="0" lang="es-ES" sz="2400" b="0" i="0" u="none" strike="noStrike" kern="1200" cap="none" spc="0" normalizeH="0" baseline="0" noProof="0" dirty="0">
                <a:ln>
                  <a:noFill/>
                </a:ln>
                <a:solidFill>
                  <a:prstClr val="black"/>
                </a:solidFill>
                <a:effectLst/>
                <a:uLnTx/>
                <a:uFillTx/>
                <a:latin typeface="Calibri"/>
                <a:ea typeface="+mn-ea"/>
                <a:cs typeface="+mn-cs"/>
              </a:rPr>
              <a:t>que se hubiere planteado sobre la materia objeto del procedimiento y cuya respuesta se hubiere negado, a tenor de lo establecido en el inciso c) del artículo 119 del Código.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La continuación de las actuaciones deberá hacerse mediante notificación al sujeto fiscalizado, entendiéndose interrumpido a partir de la fecha de esta última notificación, el cómputo de la prescripción y válidas todas las actuaciones realizadas antes de la fecha de interrupción.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1 Título"/>
          <p:cNvSpPr>
            <a:spLocks noGrp="1"/>
          </p:cNvSpPr>
          <p:nvPr>
            <p:ph type="title"/>
          </p:nvPr>
        </p:nvSpPr>
        <p:spPr>
          <a:xfrm>
            <a:off x="457200" y="404664"/>
            <a:ext cx="8229600" cy="1012974"/>
          </a:xfrm>
        </p:spPr>
        <p:style>
          <a:lnRef idx="1">
            <a:schemeClr val="accent1"/>
          </a:lnRef>
          <a:fillRef idx="2">
            <a:schemeClr val="accent1"/>
          </a:fillRef>
          <a:effectRef idx="1">
            <a:schemeClr val="accent1"/>
          </a:effectRef>
          <a:fontRef idx="minor">
            <a:schemeClr val="dk1"/>
          </a:fontRef>
        </p:style>
        <p:txBody>
          <a:bodyPr>
            <a:noAutofit/>
          </a:bodyPr>
          <a:lstStyle/>
          <a:p>
            <a:pPr>
              <a:defRPr/>
            </a:pPr>
            <a:br>
              <a:rPr lang="es-ES" sz="3200" b="1" dirty="0"/>
            </a:br>
            <a:r>
              <a:rPr lang="es-ES" sz="3200" b="1" dirty="0"/>
              <a:t>Interrupción de la actuación de comprobación e investigación </a:t>
            </a:r>
            <a:r>
              <a:rPr lang="es-ES" sz="1800" b="1" dirty="0"/>
              <a:t>Art. 144 RPT</a:t>
            </a:r>
            <a:br>
              <a:rPr lang="es-ES" sz="3600" dirty="0"/>
            </a:br>
            <a:endParaRPr lang="es-ES" sz="3600" dirty="0">
              <a:solidFill>
                <a:schemeClr val="tx1">
                  <a:lumMod val="95000"/>
                  <a:lumOff val="5000"/>
                </a:schemeClr>
              </a:solidFill>
            </a:endParaRPr>
          </a:p>
        </p:txBody>
      </p:sp>
      <p:sp>
        <p:nvSpPr>
          <p:cNvPr id="7" name="2 Marcador de contenido"/>
          <p:cNvSpPr txBox="1">
            <a:spLocks/>
          </p:cNvSpPr>
          <p:nvPr/>
        </p:nvSpPr>
        <p:spPr>
          <a:xfrm>
            <a:off x="539552" y="2143397"/>
            <a:ext cx="7992888" cy="3949899"/>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FF0000"/>
                </a:solidFill>
                <a:effectLst/>
                <a:uLnTx/>
                <a:uFillTx/>
                <a:latin typeface="Calibri"/>
                <a:ea typeface="+mn-ea"/>
                <a:cs typeface="+mn-cs"/>
              </a:rPr>
              <a:t>No se considerarán interrumpidas las actuaciones ante el sujeto pasivo cuando se le hubiere notificado que se están llevando a cabo actuaciones ante terceros</a:t>
            </a:r>
            <a:r>
              <a:rPr kumimoji="0" lang="es-ES" sz="2800" b="0" i="0" u="none" strike="noStrike" kern="1200" cap="none" spc="0" normalizeH="0" baseline="0" noProof="0" dirty="0">
                <a:ln>
                  <a:noFill/>
                </a:ln>
                <a:solidFill>
                  <a:prstClr val="black"/>
                </a:solidFill>
                <a:effectLst/>
                <a:uLnTx/>
                <a:uFillTx/>
                <a:latin typeface="Calibri"/>
                <a:ea typeface="+mn-ea"/>
                <a:cs typeface="+mn-cs"/>
              </a:rPr>
              <a:t>, a los efectos de obtener informes, estudios técnicos y en general, cualquier información previsiblemente pertinente para efectos tributarios necesaria para la correcta determinación de su obligación, lo cual deberá hacerse constar en el expediente administrativo.</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1 Título"/>
          <p:cNvSpPr>
            <a:spLocks noGrp="1"/>
          </p:cNvSpPr>
          <p:nvPr>
            <p:ph type="title"/>
          </p:nvPr>
        </p:nvSpPr>
        <p:spPr>
          <a:xfrm>
            <a:off x="457200" y="332656"/>
            <a:ext cx="8229600" cy="936104"/>
          </a:xfrm>
        </p:spPr>
        <p:style>
          <a:lnRef idx="1">
            <a:schemeClr val="accent1"/>
          </a:lnRef>
          <a:fillRef idx="2">
            <a:schemeClr val="accent1"/>
          </a:fillRef>
          <a:effectRef idx="1">
            <a:schemeClr val="accent1"/>
          </a:effectRef>
          <a:fontRef idx="minor">
            <a:schemeClr val="dk1"/>
          </a:fontRef>
        </p:style>
        <p:txBody>
          <a:bodyPr>
            <a:noAutofit/>
          </a:bodyPr>
          <a:lstStyle/>
          <a:p>
            <a:pPr>
              <a:defRPr/>
            </a:pPr>
            <a:br>
              <a:rPr lang="es-ES" sz="2800" b="1" dirty="0"/>
            </a:br>
            <a:r>
              <a:rPr lang="es-ES" sz="2800" b="1" dirty="0"/>
              <a:t>Lugar y horarios en los que debe efectuarse la actuación de comprobación e investigación </a:t>
            </a:r>
            <a:r>
              <a:rPr lang="es-ES" sz="1800" b="1" dirty="0"/>
              <a:t>Art. 145 RPT</a:t>
            </a:r>
            <a:br>
              <a:rPr lang="es-ES" sz="3600" dirty="0"/>
            </a:br>
            <a:endParaRPr lang="es-ES" sz="3600" dirty="0">
              <a:solidFill>
                <a:schemeClr val="tx1">
                  <a:lumMod val="95000"/>
                  <a:lumOff val="5000"/>
                </a:schemeClr>
              </a:solidFill>
            </a:endParaRPr>
          </a:p>
        </p:txBody>
      </p:sp>
      <p:sp>
        <p:nvSpPr>
          <p:cNvPr id="7" name="2 Marcador de contenido"/>
          <p:cNvSpPr txBox="1">
            <a:spLocks/>
          </p:cNvSpPr>
          <p:nvPr/>
        </p:nvSpPr>
        <p:spPr>
          <a:xfrm>
            <a:off x="539552" y="1556792"/>
            <a:ext cx="8229600" cy="4525963"/>
          </a:xfrm>
          <a:prstGeom prst="rect">
            <a:avLst/>
          </a:prstGeom>
        </p:spPr>
        <p:txBody>
          <a:bodyPr vert="horz" lIns="91440" tIns="45720" rIns="91440" bIns="45720" rtlCol="0">
            <a:normAutofit fontScale="85000" lnSpcReduction="10000"/>
          </a:bodyPr>
          <a:lstStyle/>
          <a:p>
            <a:pPr algn="just"/>
            <a:r>
              <a:rPr lang="es-ES" sz="2800" dirty="0"/>
              <a:t>La actuación deberá desarrollarse en el lugar </a:t>
            </a:r>
            <a:r>
              <a:rPr lang="es-ES" sz="2800" b="1" dirty="0">
                <a:solidFill>
                  <a:srgbClr val="FF0000"/>
                </a:solidFill>
              </a:rPr>
              <a:t>donde esté efectivamente centralizada la gestión administrativa y la dirección de los negocios </a:t>
            </a:r>
            <a:r>
              <a:rPr lang="es-ES" sz="2800" dirty="0"/>
              <a:t>del sujeto pasivo objeto de la inspección o bien, donde se realicen las actividades económicas o </a:t>
            </a:r>
            <a:r>
              <a:rPr lang="es-ES" sz="2800" b="1" dirty="0">
                <a:solidFill>
                  <a:srgbClr val="FF0000"/>
                </a:solidFill>
              </a:rPr>
              <a:t>donde existan pruebas de los hechos a comprobar</a:t>
            </a:r>
            <a:r>
              <a:rPr lang="es-ES" sz="2800" dirty="0"/>
              <a:t>. Además deberá gestionarse en </a:t>
            </a:r>
            <a:r>
              <a:rPr lang="es-ES" sz="2800" b="1" dirty="0">
                <a:solidFill>
                  <a:srgbClr val="FF0000"/>
                </a:solidFill>
              </a:rPr>
              <a:t>horas hábiles</a:t>
            </a:r>
            <a:r>
              <a:rPr lang="es-ES" sz="2800" dirty="0"/>
              <a:t>, atendiendo a la jornada de trabajo del  sujeto pasivo inspeccionado y de la Administración, sin perjuicio de que de común acuerdo se permita la actuación fuera de la jornada común.</a:t>
            </a:r>
          </a:p>
          <a:p>
            <a:pPr algn="just"/>
            <a:r>
              <a:rPr lang="es-ES" sz="2800" dirty="0"/>
              <a:t>Cuando por alguna circunstancia justificada no pudieran desarrollarse en uno de esos lugares o sea conveniente para el mejor desarrollo de las actuaciones, </a:t>
            </a:r>
            <a:r>
              <a:rPr lang="es-ES" sz="2800" b="1" dirty="0">
                <a:solidFill>
                  <a:srgbClr val="FF0000"/>
                </a:solidFill>
              </a:rPr>
              <a:t>se podrán desarrollar en las oficinas de la AT</a:t>
            </a:r>
            <a:r>
              <a:rPr lang="es-ES" sz="2800" dirty="0"/>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1 Título"/>
          <p:cNvSpPr>
            <a:spLocks noGrp="1"/>
          </p:cNvSpPr>
          <p:nvPr>
            <p:ph type="title"/>
          </p:nvPr>
        </p:nvSpPr>
        <p:spPr>
          <a:xfrm>
            <a:off x="457200" y="404664"/>
            <a:ext cx="8229600" cy="792088"/>
          </a:xfrm>
        </p:spPr>
        <p:style>
          <a:lnRef idx="1">
            <a:schemeClr val="accent1"/>
          </a:lnRef>
          <a:fillRef idx="2">
            <a:schemeClr val="accent1"/>
          </a:fillRef>
          <a:effectRef idx="1">
            <a:schemeClr val="accent1"/>
          </a:effectRef>
          <a:fontRef idx="minor">
            <a:schemeClr val="dk1"/>
          </a:fontRef>
        </p:style>
        <p:txBody>
          <a:bodyPr>
            <a:noAutofit/>
          </a:bodyPr>
          <a:lstStyle/>
          <a:p>
            <a:pPr>
              <a:defRPr/>
            </a:pPr>
            <a:br>
              <a:rPr lang="es-ES" sz="3600" b="1" dirty="0"/>
            </a:br>
            <a:r>
              <a:rPr lang="es-ES" sz="3200" b="1" dirty="0"/>
              <a:t>Revisión de la documentación del sujeto pasivo</a:t>
            </a:r>
            <a:r>
              <a:rPr lang="es-ES" sz="3600" b="1" dirty="0"/>
              <a:t> </a:t>
            </a:r>
            <a:r>
              <a:rPr lang="es-ES" sz="1800" b="1" dirty="0"/>
              <a:t>Art.146 RPT</a:t>
            </a:r>
            <a:br>
              <a:rPr lang="es-ES" sz="3600" dirty="0"/>
            </a:br>
            <a:endParaRPr lang="es-ES" sz="3600" dirty="0">
              <a:solidFill>
                <a:schemeClr val="tx1">
                  <a:lumMod val="95000"/>
                  <a:lumOff val="5000"/>
                </a:schemeClr>
              </a:solidFill>
            </a:endParaRPr>
          </a:p>
        </p:txBody>
      </p:sp>
      <p:sp>
        <p:nvSpPr>
          <p:cNvPr id="7" name="2 Marcador de contenido"/>
          <p:cNvSpPr txBox="1">
            <a:spLocks/>
          </p:cNvSpPr>
          <p:nvPr/>
        </p:nvSpPr>
        <p:spPr>
          <a:xfrm>
            <a:off x="611560" y="1639341"/>
            <a:ext cx="7920880" cy="4525963"/>
          </a:xfrm>
          <a:prstGeom prst="rect">
            <a:avLst/>
          </a:prstGeom>
        </p:spPr>
        <p:txBody>
          <a:bodyPr vert="horz" lIns="91440" tIns="45720" rIns="91440" bIns="45720" rtlCol="0">
            <a:normAutofit fontScale="92500" lnSpcReduction="10000"/>
          </a:bodyPr>
          <a:lstStyle/>
          <a:p>
            <a:pPr algn="just"/>
            <a:r>
              <a:rPr lang="es-ES" sz="2800" dirty="0"/>
              <a:t>Durante la comprobación, los sujetos pasivos </a:t>
            </a:r>
            <a:r>
              <a:rPr lang="es-ES" sz="2800" dirty="0">
                <a:solidFill>
                  <a:srgbClr val="FF0000"/>
                </a:solidFill>
              </a:rPr>
              <a:t>deberán poner a disposición de los funcionarios de fiscalización, su contabilidad, libros, facturas, contratos, correspondencia, documentación y demás justificantes concernientes a su actividad económica incluidos los programas y archivos en soportes magnéticos</a:t>
            </a:r>
            <a:r>
              <a:rPr lang="es-ES" sz="2800" dirty="0"/>
              <a:t>.</a:t>
            </a:r>
          </a:p>
          <a:p>
            <a:pPr algn="just"/>
            <a:r>
              <a:rPr lang="es-ES" sz="2800" dirty="0"/>
              <a:t>De estimarse necesario, por las especiales características o complejidad de la documentación que se requiera al sujeto fiscalizado, </a:t>
            </a:r>
            <a:r>
              <a:rPr lang="es-ES" sz="2800" b="1" dirty="0">
                <a:solidFill>
                  <a:srgbClr val="FF0000"/>
                </a:solidFill>
              </a:rPr>
              <a:t>se le podrá conceder un plazo de tres días hábiles</a:t>
            </a:r>
            <a:r>
              <a:rPr lang="es-ES" sz="2800" dirty="0"/>
              <a:t> para cumplir con esa obligación, el cual podrá ser prorrogado ante debida justificación, por un plazo igual.</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1 Título"/>
          <p:cNvSpPr>
            <a:spLocks noGrp="1"/>
          </p:cNvSpPr>
          <p:nvPr>
            <p:ph type="title"/>
          </p:nvPr>
        </p:nvSpPr>
        <p:spPr>
          <a:xfrm>
            <a:off x="539552" y="548680"/>
            <a:ext cx="7715200" cy="576064"/>
          </a:xfrm>
        </p:spPr>
        <p:style>
          <a:lnRef idx="1">
            <a:schemeClr val="accent1"/>
          </a:lnRef>
          <a:fillRef idx="2">
            <a:schemeClr val="accent1"/>
          </a:fillRef>
          <a:effectRef idx="1">
            <a:schemeClr val="accent1"/>
          </a:effectRef>
          <a:fontRef idx="minor">
            <a:schemeClr val="dk1"/>
          </a:fontRef>
        </p:style>
        <p:txBody>
          <a:bodyPr>
            <a:noAutofit/>
          </a:bodyPr>
          <a:lstStyle/>
          <a:p>
            <a:pPr>
              <a:defRPr/>
            </a:pPr>
            <a:br>
              <a:rPr lang="es-ES" sz="3600" b="1" dirty="0"/>
            </a:br>
            <a:r>
              <a:rPr lang="es-ES" sz="3600" b="1" dirty="0"/>
              <a:t>Requerimientos de información </a:t>
            </a:r>
            <a:r>
              <a:rPr lang="es-ES" sz="1800" b="1" dirty="0"/>
              <a:t>Art. 147 RPT</a:t>
            </a:r>
            <a:br>
              <a:rPr lang="es-ES" sz="3600" dirty="0"/>
            </a:br>
            <a:endParaRPr lang="es-ES" sz="3600" dirty="0">
              <a:solidFill>
                <a:schemeClr val="tx1">
                  <a:lumMod val="95000"/>
                  <a:lumOff val="5000"/>
                </a:schemeClr>
              </a:solidFill>
            </a:endParaRPr>
          </a:p>
        </p:txBody>
      </p:sp>
      <p:sp>
        <p:nvSpPr>
          <p:cNvPr id="7" name="2 Marcador de contenido"/>
          <p:cNvSpPr txBox="1">
            <a:spLocks/>
          </p:cNvSpPr>
          <p:nvPr/>
        </p:nvSpPr>
        <p:spPr>
          <a:xfrm>
            <a:off x="457200" y="1600200"/>
            <a:ext cx="8229600" cy="4525963"/>
          </a:xfrm>
          <a:prstGeom prst="rect">
            <a:avLst/>
          </a:prstGeom>
        </p:spPr>
        <p:txBody>
          <a:bodyPr vert="horz" lIns="91440" tIns="45720" rIns="91440" bIns="45720" rtlCol="0">
            <a:normAutofit fontScale="92500" lnSpcReduction="20000"/>
          </a:bodyPr>
          <a:lstStyle/>
          <a:p>
            <a:pPr algn="just"/>
            <a:r>
              <a:rPr lang="es-ES" sz="2800" dirty="0"/>
              <a:t>Los funcionarios a cargo de la fiscalización </a:t>
            </a:r>
            <a:r>
              <a:rPr lang="es-ES" sz="2800" dirty="0">
                <a:solidFill>
                  <a:srgbClr val="FF0000"/>
                </a:solidFill>
              </a:rPr>
              <a:t>podrán requerir información </a:t>
            </a:r>
            <a:r>
              <a:rPr lang="es-ES" sz="2800" dirty="0"/>
              <a:t>que resulte previsiblemente pertinente para efectos tributarios, </a:t>
            </a:r>
            <a:r>
              <a:rPr lang="es-ES" sz="2800" dirty="0">
                <a:solidFill>
                  <a:srgbClr val="FF0000"/>
                </a:solidFill>
              </a:rPr>
              <a:t>al sujeto inspeccionado o terceros </a:t>
            </a:r>
            <a:r>
              <a:rPr lang="es-ES" sz="2800" dirty="0"/>
              <a:t>relacionados, con el fin de procurar la correcta verificación de la situación tributaria objeto de comprobación.</a:t>
            </a:r>
          </a:p>
          <a:p>
            <a:pPr algn="just"/>
            <a:r>
              <a:rPr lang="es-ES" sz="2800" dirty="0"/>
              <a:t> </a:t>
            </a:r>
          </a:p>
          <a:p>
            <a:pPr algn="just"/>
            <a:r>
              <a:rPr lang="es-ES" sz="2800" dirty="0"/>
              <a:t>El requerimiento de referencia deberá ser notificado por los medios que autorice el CNPT. El requerimiento se dirigirá al sujeto inspeccionado o al tercero relacionado o a quien ostente su representación legal, concediéndosele un plazo de </a:t>
            </a:r>
            <a:r>
              <a:rPr lang="es-ES" sz="2800" dirty="0">
                <a:solidFill>
                  <a:srgbClr val="FF0000"/>
                </a:solidFill>
              </a:rPr>
              <a:t>tres días hábiles </a:t>
            </a:r>
            <a:r>
              <a:rPr lang="es-ES" sz="2800" dirty="0"/>
              <a:t>para que cumpla con lo requerido. En supuestos de especial complejidad, el funcionario a cargo podrá ampliar este plazo según lo estime razonable.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1 Título"/>
          <p:cNvSpPr>
            <a:spLocks noGrp="1"/>
          </p:cNvSpPr>
          <p:nvPr>
            <p:ph type="title"/>
          </p:nvPr>
        </p:nvSpPr>
        <p:spPr>
          <a:xfrm>
            <a:off x="817240" y="274638"/>
            <a:ext cx="7571184" cy="922114"/>
          </a:xfrm>
        </p:spPr>
        <p:style>
          <a:lnRef idx="1">
            <a:schemeClr val="accent1"/>
          </a:lnRef>
          <a:fillRef idx="2">
            <a:schemeClr val="accent1"/>
          </a:fillRef>
          <a:effectRef idx="1">
            <a:schemeClr val="accent1"/>
          </a:effectRef>
          <a:fontRef idx="minor">
            <a:schemeClr val="dk1"/>
          </a:fontRef>
        </p:style>
        <p:txBody>
          <a:bodyPr>
            <a:noAutofit/>
          </a:bodyPr>
          <a:lstStyle/>
          <a:p>
            <a:pPr>
              <a:defRPr/>
            </a:pPr>
            <a:br>
              <a:rPr lang="es-ES" sz="3600" b="1" dirty="0"/>
            </a:br>
            <a:r>
              <a:rPr lang="es-ES" sz="3200" b="1" dirty="0"/>
              <a:t>Requerimientos de comparecencia ante la Administración Tributaria </a:t>
            </a:r>
            <a:r>
              <a:rPr lang="es-ES" sz="1800" b="1" dirty="0"/>
              <a:t>Art. 148 RPT</a:t>
            </a:r>
            <a:br>
              <a:rPr lang="es-ES" sz="3600" dirty="0"/>
            </a:br>
            <a:endParaRPr lang="es-ES" sz="3600" dirty="0">
              <a:solidFill>
                <a:schemeClr val="tx1">
                  <a:lumMod val="95000"/>
                  <a:lumOff val="5000"/>
                </a:schemeClr>
              </a:solidFill>
            </a:endParaRPr>
          </a:p>
        </p:txBody>
      </p:sp>
      <p:sp>
        <p:nvSpPr>
          <p:cNvPr id="7" name="2 Marcador de contenido"/>
          <p:cNvSpPr txBox="1">
            <a:spLocks/>
          </p:cNvSpPr>
          <p:nvPr/>
        </p:nvSpPr>
        <p:spPr>
          <a:xfrm>
            <a:off x="457200" y="1600200"/>
            <a:ext cx="8229600" cy="4525963"/>
          </a:xfrm>
          <a:prstGeom prst="rect">
            <a:avLst/>
          </a:prstGeom>
        </p:spPr>
        <p:txBody>
          <a:bodyPr vert="horz" lIns="91440" tIns="45720" rIns="91440" bIns="45720" rtlCol="0">
            <a:normAutofit/>
          </a:bodyPr>
          <a:lstStyle/>
          <a:p>
            <a:pPr algn="just"/>
            <a:r>
              <a:rPr lang="es-ES" sz="2800" dirty="0"/>
              <a:t>Los funcionarios a cargo de la fiscalización </a:t>
            </a:r>
            <a:r>
              <a:rPr lang="es-ES" sz="2800" dirty="0">
                <a:solidFill>
                  <a:srgbClr val="FF0000"/>
                </a:solidFill>
              </a:rPr>
              <a:t>podrán citar al sujeto pasivo inspeccionado o terceros relacionados </a:t>
            </a:r>
            <a:r>
              <a:rPr lang="es-ES" sz="2800" dirty="0"/>
              <a:t>con la obligación tributaria correspondiente para que comparezcan dentro de un plazo </a:t>
            </a:r>
            <a:r>
              <a:rPr lang="es-ES" sz="2800" b="1" dirty="0">
                <a:solidFill>
                  <a:srgbClr val="FF0000"/>
                </a:solidFill>
              </a:rPr>
              <a:t>no menor de tres días </a:t>
            </a:r>
            <a:r>
              <a:rPr lang="es-ES" sz="2800" dirty="0"/>
              <a:t>hábiles ante la Administración Tributaria y contesten, oralmente o por escrito, las preguntas o cuestionamientos necesarios para la verificación de la situación tributaria objeto de comprobación. </a:t>
            </a:r>
            <a:r>
              <a:rPr lang="es-ES" sz="2800" dirty="0">
                <a:solidFill>
                  <a:srgbClr val="FF0000"/>
                </a:solidFill>
              </a:rPr>
              <a:t>El requerimiento deberá ser notificado a la persona que deba comparecer</a:t>
            </a:r>
            <a:r>
              <a:rPr lang="es-ES" sz="2800"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7"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s-ES"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s-ES"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9 CuadroTexto"/>
          <p:cNvSpPr txBox="1"/>
          <p:nvPr/>
        </p:nvSpPr>
        <p:spPr>
          <a:xfrm>
            <a:off x="457200" y="1340768"/>
            <a:ext cx="8386712" cy="44012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FF0000"/>
                </a:solidFill>
                <a:effectLst/>
                <a:uLnTx/>
                <a:uFillTx/>
                <a:latin typeface="Calibri"/>
                <a:ea typeface="+mn-ea"/>
                <a:cs typeface="+mn-cs"/>
              </a:rPr>
              <a:t>Vencido los tres días hábiles</a:t>
            </a:r>
            <a:r>
              <a:rPr kumimoji="0" lang="es-ES" sz="2800" b="0" i="0" u="none" strike="noStrike" kern="1200" cap="none" spc="0" normalizeH="0" baseline="0" noProof="0" dirty="0">
                <a:ln>
                  <a:noFill/>
                </a:ln>
                <a:solidFill>
                  <a:prstClr val="black"/>
                </a:solidFill>
                <a:effectLst/>
                <a:uLnTx/>
                <a:uFillTx/>
                <a:latin typeface="Calibri"/>
                <a:ea typeface="+mn-ea"/>
                <a:cs typeface="+mn-cs"/>
              </a:rPr>
              <a:t>, el sujeto </a:t>
            </a:r>
            <a:r>
              <a:rPr kumimoji="0" lang="es-ES" sz="2800" b="0" i="0" u="none" strike="noStrike" kern="1200" cap="none" spc="0" normalizeH="0" baseline="0" noProof="0" dirty="0">
                <a:ln>
                  <a:noFill/>
                </a:ln>
                <a:solidFill>
                  <a:srgbClr val="FF0000"/>
                </a:solidFill>
                <a:effectLst/>
                <a:uLnTx/>
                <a:uFillTx/>
                <a:latin typeface="Calibri"/>
                <a:ea typeface="+mn-ea"/>
                <a:cs typeface="+mn-cs"/>
              </a:rPr>
              <a:t>podrá</a:t>
            </a:r>
            <a:r>
              <a:rPr kumimoji="0" lang="en-US" sz="2800" b="0" i="0" u="none" strike="noStrike" kern="1200" cap="none" spc="0" normalizeH="0" baseline="0" noProof="0" dirty="0">
                <a:ln>
                  <a:noFill/>
                </a:ln>
                <a:solidFill>
                  <a:srgbClr val="FF0000"/>
                </a:solidFill>
                <a:effectLst/>
                <a:uLnTx/>
                <a:uFillTx/>
                <a:latin typeface="Calibri"/>
                <a:ea typeface="+mn-ea"/>
                <a:cs typeface="+mn-cs"/>
              </a:rPr>
              <a:t> </a:t>
            </a:r>
            <a:r>
              <a:rPr kumimoji="0" lang="es-ES" sz="2800" b="0" i="0" u="none" strike="noStrike" kern="1200" cap="none" spc="0" normalizeH="0" baseline="0" noProof="0" dirty="0">
                <a:ln>
                  <a:noFill/>
                </a:ln>
                <a:solidFill>
                  <a:srgbClr val="FF0000"/>
                </a:solidFill>
                <a:effectLst/>
                <a:uLnTx/>
                <a:uFillTx/>
                <a:latin typeface="Calibri"/>
                <a:ea typeface="+mn-ea"/>
                <a:cs typeface="+mn-cs"/>
              </a:rPr>
              <a:t>hacer una petición de rectificación </a:t>
            </a:r>
            <a:r>
              <a:rPr kumimoji="0" lang="es-ES" sz="2800" b="0" i="0" u="none" strike="noStrike" kern="1200" cap="none" spc="0" normalizeH="0" baseline="0" noProof="0" dirty="0">
                <a:ln>
                  <a:noFill/>
                </a:ln>
                <a:solidFill>
                  <a:prstClr val="black"/>
                </a:solidFill>
                <a:effectLst/>
                <a:uLnTx/>
                <a:uFillTx/>
                <a:latin typeface="Calibri"/>
                <a:ea typeface="+mn-ea"/>
                <a:cs typeface="+mn-cs"/>
              </a:rPr>
              <a:t>ante los funcionarios a cargo de la comprobación,</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s-ES" sz="2800" b="0" i="0" u="none" strike="noStrike" kern="1200" cap="none" spc="0" normalizeH="0" baseline="0" noProof="0" dirty="0">
                <a:ln>
                  <a:noFill/>
                </a:ln>
                <a:solidFill>
                  <a:prstClr val="black"/>
                </a:solidFill>
                <a:effectLst/>
                <a:uLnTx/>
                <a:uFillTx/>
                <a:latin typeface="Calibri"/>
                <a:ea typeface="+mn-ea"/>
                <a:cs typeface="+mn-cs"/>
              </a:rPr>
              <a:t>para que se consideren cualesquiera otros elementos que pudieran incidir en la determinación tributaria; </a:t>
            </a:r>
            <a:r>
              <a:rPr kumimoji="0" lang="es-ES" sz="2800" b="0" i="0" u="none" strike="noStrike" kern="1200" cap="none" spc="0" normalizeH="0" baseline="0" noProof="0" dirty="0">
                <a:ln>
                  <a:noFill/>
                </a:ln>
                <a:solidFill>
                  <a:srgbClr val="FF0000"/>
                </a:solidFill>
                <a:effectLst/>
                <a:uLnTx/>
                <a:uFillTx/>
                <a:latin typeface="Calibri"/>
                <a:ea typeface="+mn-ea"/>
                <a:cs typeface="+mn-cs"/>
              </a:rPr>
              <a:t>debe aportar en ese mismo acto las pruebas que los respalden</a:t>
            </a:r>
            <a:r>
              <a:rPr kumimoji="0" lang="es-ES" sz="2800" b="0" i="0" u="none" strike="noStrike" kern="1200" cap="none" spc="0" normalizeH="0" baseline="0" noProof="0" dirty="0">
                <a:ln>
                  <a:noFill/>
                </a:ln>
                <a:solidFill>
                  <a:prstClr val="black"/>
                </a:solidFill>
                <a:effectLst/>
                <a:uLnTx/>
                <a:uFillTx/>
                <a:latin typeface="Calibri"/>
                <a:ea typeface="+mn-ea"/>
                <a:cs typeface="+mn-cs"/>
              </a:rPr>
              <a:t>.</a:t>
            </a:r>
          </a:p>
          <a:p>
            <a:pPr lvl="0" algn="just">
              <a:defRPr/>
            </a:pPr>
            <a:r>
              <a:rPr lang="es-ES" sz="2800" dirty="0">
                <a:solidFill>
                  <a:prstClr val="black"/>
                </a:solidFill>
              </a:rPr>
              <a:t> </a:t>
            </a:r>
          </a:p>
          <a:p>
            <a:pPr lvl="0" algn="just">
              <a:defRPr/>
            </a:pPr>
            <a:r>
              <a:rPr lang="es-ES" sz="2800" dirty="0">
                <a:solidFill>
                  <a:prstClr val="black"/>
                </a:solidFill>
              </a:rPr>
              <a:t>En el </a:t>
            </a:r>
            <a:r>
              <a:rPr lang="es-ES" sz="2800" dirty="0">
                <a:solidFill>
                  <a:srgbClr val="FF0000"/>
                </a:solidFill>
              </a:rPr>
              <a:t>traslado de cargos se consignará</a:t>
            </a:r>
            <a:r>
              <a:rPr lang="es-ES" sz="2800" dirty="0">
                <a:solidFill>
                  <a:prstClr val="black"/>
                </a:solidFill>
                <a:latin typeface="Calibri"/>
              </a:rPr>
              <a:t> l</a:t>
            </a:r>
            <a:r>
              <a:rPr kumimoji="0" lang="es-ES" sz="2800" b="0" i="0" u="none" strike="noStrike" kern="1200" cap="none" spc="0" normalizeH="0" baseline="0" noProof="0" dirty="0">
                <a:ln>
                  <a:noFill/>
                </a:ln>
                <a:solidFill>
                  <a:prstClr val="black"/>
                </a:solidFill>
                <a:effectLst/>
                <a:uLnTx/>
                <a:uFillTx/>
                <a:latin typeface="Calibri"/>
                <a:ea typeface="+mn-ea"/>
                <a:cs typeface="+mn-cs"/>
              </a:rPr>
              <a:t>a aceptación o rechazo de los rubros modificados en la declaración rectificativa.</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1 Título"/>
          <p:cNvSpPr>
            <a:spLocks noGrp="1"/>
          </p:cNvSpPr>
          <p:nvPr>
            <p:ph type="title"/>
          </p:nvPr>
        </p:nvSpPr>
        <p:spPr>
          <a:xfrm>
            <a:off x="899592" y="332894"/>
            <a:ext cx="7488832" cy="439830"/>
          </a:xfrm>
          <a:solidFill>
            <a:schemeClr val="accent3">
              <a:lumMod val="40000"/>
              <a:lumOff val="60000"/>
            </a:schemeClr>
          </a:solidFill>
          <a:scene3d>
            <a:camera prst="orthographicFront"/>
            <a:lightRig rig="threePt" dir="t"/>
          </a:scene3d>
          <a:sp3d>
            <a:bevelT w="165100" prst="coolSlant"/>
          </a:sp3d>
        </p:spPr>
        <p:style>
          <a:lnRef idx="2">
            <a:schemeClr val="accent3"/>
          </a:lnRef>
          <a:fillRef idx="1">
            <a:schemeClr val="lt1"/>
          </a:fillRef>
          <a:effectRef idx="0">
            <a:schemeClr val="accent3"/>
          </a:effectRef>
          <a:fontRef idx="minor">
            <a:schemeClr val="dk1"/>
          </a:fontRef>
        </p:style>
        <p:txBody>
          <a:bodyPr>
            <a:normAutofit fontScale="90000"/>
          </a:bodyPr>
          <a:lstStyle/>
          <a:p>
            <a:r>
              <a:rPr lang="es-ES" sz="3600" b="1" dirty="0"/>
              <a:t>Rectificación de las declaraciones </a:t>
            </a:r>
            <a:r>
              <a:rPr lang="es-ES" sz="2000" b="1" dirty="0"/>
              <a:t>Art. 125 RPT</a:t>
            </a:r>
            <a:endParaRPr lang="es-ES" sz="2000" dirty="0"/>
          </a:p>
        </p:txBody>
      </p:sp>
    </p:spTree>
    <p:extLst>
      <p:ext uri="{BB962C8B-B14F-4D97-AF65-F5344CB8AC3E}">
        <p14:creationId xmlns:p14="http://schemas.microsoft.com/office/powerpoint/2010/main" val="3011353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1 Título"/>
          <p:cNvSpPr>
            <a:spLocks noGrp="1"/>
          </p:cNvSpPr>
          <p:nvPr>
            <p:ph type="title"/>
          </p:nvPr>
        </p:nvSpPr>
        <p:spPr>
          <a:xfrm>
            <a:off x="1249288" y="404664"/>
            <a:ext cx="6707088" cy="792088"/>
          </a:xfrm>
        </p:spPr>
        <p:style>
          <a:lnRef idx="1">
            <a:schemeClr val="accent1"/>
          </a:lnRef>
          <a:fillRef idx="2">
            <a:schemeClr val="accent1"/>
          </a:fillRef>
          <a:effectRef idx="1">
            <a:schemeClr val="accent1"/>
          </a:effectRef>
          <a:fontRef idx="minor">
            <a:schemeClr val="dk1"/>
          </a:fontRef>
        </p:style>
        <p:txBody>
          <a:bodyPr>
            <a:noAutofit/>
          </a:bodyPr>
          <a:lstStyle/>
          <a:p>
            <a:pPr>
              <a:defRPr/>
            </a:pPr>
            <a:r>
              <a:rPr lang="es-ES" sz="3600" b="1" dirty="0"/>
              <a:t>Inspección de locales </a:t>
            </a:r>
            <a:r>
              <a:rPr lang="es-ES" sz="1800" b="1" dirty="0"/>
              <a:t>Art. 149 RPT y 113 CNPT</a:t>
            </a:r>
            <a:endParaRPr lang="es-ES" sz="1800" dirty="0">
              <a:solidFill>
                <a:schemeClr val="tx1">
                  <a:lumMod val="95000"/>
                  <a:lumOff val="5000"/>
                </a:schemeClr>
              </a:solidFill>
            </a:endParaRPr>
          </a:p>
        </p:txBody>
      </p:sp>
      <p:sp>
        <p:nvSpPr>
          <p:cNvPr id="7" name="2 Marcador de contenido"/>
          <p:cNvSpPr txBox="1">
            <a:spLocks/>
          </p:cNvSpPr>
          <p:nvPr/>
        </p:nvSpPr>
        <p:spPr>
          <a:xfrm>
            <a:off x="359532" y="1484784"/>
            <a:ext cx="8424936" cy="4824536"/>
          </a:xfrm>
          <a:prstGeom prst="rect">
            <a:avLst/>
          </a:prstGeom>
        </p:spPr>
        <p:txBody>
          <a:bodyPr vert="horz" lIns="91440" tIns="45720" rIns="91440" bIns="45720" rtlCol="0">
            <a:noAutofit/>
          </a:bodyPr>
          <a:lstStyle/>
          <a:p>
            <a:pPr algn="just"/>
            <a:r>
              <a:rPr lang="es-ES" sz="2800" dirty="0"/>
              <a:t>Los funcionarios de las áreas de fiscalización de las AATT y de la DGCN, conforme a su competencia material y territorial, </a:t>
            </a:r>
            <a:r>
              <a:rPr lang="es-ES" sz="2800" dirty="0">
                <a:solidFill>
                  <a:srgbClr val="FF0000"/>
                </a:solidFill>
              </a:rPr>
              <a:t>podrán inspeccionar los locales</a:t>
            </a:r>
            <a:r>
              <a:rPr lang="es-ES" sz="2800" dirty="0"/>
              <a:t>, se trate de bienes muebles e inmuebles, ocupados por cualquier título por el sujeto pasivo.</a:t>
            </a:r>
          </a:p>
          <a:p>
            <a:pPr algn="just"/>
            <a:r>
              <a:rPr lang="es-ES" sz="2800" dirty="0"/>
              <a:t>En caso de </a:t>
            </a:r>
            <a:r>
              <a:rPr lang="es-ES" sz="2800" dirty="0">
                <a:solidFill>
                  <a:srgbClr val="FF0000"/>
                </a:solidFill>
              </a:rPr>
              <a:t>negativa o resistencia </a:t>
            </a:r>
            <a:r>
              <a:rPr lang="es-ES" sz="2800" dirty="0"/>
              <a:t>del </a:t>
            </a:r>
            <a:r>
              <a:rPr lang="es-ES" sz="3200" dirty="0"/>
              <a:t>sujeto</a:t>
            </a:r>
            <a:r>
              <a:rPr lang="es-ES" sz="2800" dirty="0"/>
              <a:t> pasivo a permitir el acceso a sus locales, </a:t>
            </a:r>
            <a:r>
              <a:rPr lang="es-ES" sz="2800" dirty="0">
                <a:solidFill>
                  <a:srgbClr val="FF0000"/>
                </a:solidFill>
              </a:rPr>
              <a:t>se levantará un acta </a:t>
            </a:r>
            <a:r>
              <a:rPr lang="es-ES" sz="2800" dirty="0"/>
              <a:t>en la cual se indicará el lugar, fecha, nombre y demás elementos de identificación del renuente, y cualquiera otra circunstancia que resulte conveniente precisar.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1 Título"/>
          <p:cNvSpPr>
            <a:spLocks noGrp="1"/>
          </p:cNvSpPr>
          <p:nvPr>
            <p:ph type="title"/>
          </p:nvPr>
        </p:nvSpPr>
        <p:spPr>
          <a:xfrm>
            <a:off x="1331640" y="180576"/>
            <a:ext cx="6840760" cy="796950"/>
          </a:xfrm>
        </p:spPr>
        <p:style>
          <a:lnRef idx="1">
            <a:schemeClr val="accent1"/>
          </a:lnRef>
          <a:fillRef idx="2">
            <a:schemeClr val="accent1"/>
          </a:fillRef>
          <a:effectRef idx="1">
            <a:schemeClr val="accent1"/>
          </a:effectRef>
          <a:fontRef idx="minor">
            <a:schemeClr val="dk1"/>
          </a:fontRef>
        </p:style>
        <p:txBody>
          <a:bodyPr>
            <a:noAutofit/>
          </a:bodyPr>
          <a:lstStyle/>
          <a:p>
            <a:pPr>
              <a:defRPr/>
            </a:pPr>
            <a:r>
              <a:rPr lang="es-ES" sz="3600" b="1" dirty="0"/>
              <a:t>Inspección de locales </a:t>
            </a:r>
            <a:r>
              <a:rPr lang="es-ES" sz="1800" b="1" dirty="0"/>
              <a:t>Art. 149 RPT y 113 CNPT</a:t>
            </a:r>
            <a:endParaRPr lang="es-ES" sz="1800" dirty="0">
              <a:solidFill>
                <a:schemeClr val="tx1">
                  <a:lumMod val="95000"/>
                  <a:lumOff val="5000"/>
                </a:schemeClr>
              </a:solidFill>
            </a:endParaRPr>
          </a:p>
        </p:txBody>
      </p:sp>
      <p:sp>
        <p:nvSpPr>
          <p:cNvPr id="7" name="2 Marcador de contenido"/>
          <p:cNvSpPr txBox="1">
            <a:spLocks/>
          </p:cNvSpPr>
          <p:nvPr/>
        </p:nvSpPr>
        <p:spPr>
          <a:xfrm>
            <a:off x="107504" y="1052736"/>
            <a:ext cx="8842073" cy="5287318"/>
          </a:xfrm>
          <a:prstGeom prst="rect">
            <a:avLst/>
          </a:prstGeom>
        </p:spPr>
        <p:txBody>
          <a:bodyPr vert="horz" lIns="91440" tIns="45720" rIns="91440" bIns="45720" rtlCol="0">
            <a:noAutofit/>
          </a:bodyPr>
          <a:lstStyle/>
          <a:p>
            <a:pPr algn="just"/>
            <a:r>
              <a:rPr lang="es-ES" sz="2400" dirty="0"/>
              <a:t>El acta será firmada por los funcionarios que participen en la actuación y por la persona física que impidió el acceso. Si este no sabe, no quiere o no puede firmar, así deberá hacerse constar.</a:t>
            </a:r>
          </a:p>
          <a:p>
            <a:pPr algn="just"/>
            <a:r>
              <a:rPr lang="es-ES" sz="2400" dirty="0"/>
              <a:t>Ante esta negativa o resistencia, los órganos de fiscalización competentes pueden solicitar a la autoridad judicial, mediante resolución fundada, autorización para el </a:t>
            </a:r>
            <a:r>
              <a:rPr lang="es-ES" sz="2400" dirty="0">
                <a:solidFill>
                  <a:srgbClr val="FF0000"/>
                </a:solidFill>
              </a:rPr>
              <a:t>allanamiento</a:t>
            </a:r>
            <a:r>
              <a:rPr lang="es-ES" sz="2400" dirty="0"/>
              <a:t>; el acta levantada sirve de base para la solicitud, sin perjuicio de la aplicación de las sanciones que correspondan.</a:t>
            </a:r>
            <a:endParaRPr lang="es-ES" sz="1400" dirty="0"/>
          </a:p>
          <a:p>
            <a:pPr algn="just"/>
            <a:endParaRPr lang="es-ES" sz="1400" dirty="0"/>
          </a:p>
          <a:p>
            <a:pPr algn="just"/>
            <a:endParaRPr lang="es-ES" sz="100" dirty="0"/>
          </a:p>
          <a:p>
            <a:pPr algn="just"/>
            <a:endParaRPr lang="es-ES" sz="100" dirty="0"/>
          </a:p>
          <a:p>
            <a:pPr algn="just"/>
            <a:r>
              <a:rPr lang="es-ES" sz="2400" dirty="0">
                <a:solidFill>
                  <a:srgbClr val="FF0000"/>
                </a:solidFill>
              </a:rPr>
              <a:t>No será necesario </a:t>
            </a:r>
            <a:r>
              <a:rPr lang="es-ES" sz="2400" dirty="0"/>
              <a:t>obtener autorización previa ni será exigible la aplicación de la medida cautelar de </a:t>
            </a:r>
            <a:r>
              <a:rPr lang="es-ES" sz="2400" dirty="0">
                <a:solidFill>
                  <a:srgbClr val="FF0000"/>
                </a:solidFill>
              </a:rPr>
              <a:t>allanamiento</a:t>
            </a:r>
            <a:r>
              <a:rPr lang="es-ES" sz="2400" dirty="0"/>
              <a:t> para ingresar a los establecimientos, que por su propia naturaleza estén abiertos al público, </a:t>
            </a:r>
            <a:r>
              <a:rPr lang="es-ES" sz="2400" dirty="0">
                <a:solidFill>
                  <a:srgbClr val="FF0000"/>
                </a:solidFill>
              </a:rPr>
              <a:t>siempre que se trate de las áreas de acceso público.</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1 Título"/>
          <p:cNvSpPr>
            <a:spLocks noGrp="1"/>
          </p:cNvSpPr>
          <p:nvPr>
            <p:ph type="title"/>
          </p:nvPr>
        </p:nvSpPr>
        <p:spPr>
          <a:xfrm>
            <a:off x="457200" y="476672"/>
            <a:ext cx="8229600" cy="792088"/>
          </a:xfrm>
        </p:spPr>
        <p:style>
          <a:lnRef idx="1">
            <a:schemeClr val="accent1"/>
          </a:lnRef>
          <a:fillRef idx="2">
            <a:schemeClr val="accent1"/>
          </a:fillRef>
          <a:effectRef idx="1">
            <a:schemeClr val="accent1"/>
          </a:effectRef>
          <a:fontRef idx="minor">
            <a:schemeClr val="dk1"/>
          </a:fontRef>
        </p:style>
        <p:txBody>
          <a:bodyPr>
            <a:noAutofit/>
          </a:bodyPr>
          <a:lstStyle/>
          <a:p>
            <a:pPr>
              <a:defRPr/>
            </a:pPr>
            <a:r>
              <a:rPr lang="es-ES" sz="3600" b="1" dirty="0"/>
              <a:t>Secuestro de documentos y bienes </a:t>
            </a:r>
            <a:br>
              <a:rPr lang="es-ES" sz="3600" b="1" dirty="0"/>
            </a:br>
            <a:r>
              <a:rPr lang="es-ES" sz="1800" b="1" dirty="0"/>
              <a:t>Art. 150 RPT y 114 CNPT</a:t>
            </a:r>
            <a:endParaRPr lang="es-ES" sz="1800" dirty="0">
              <a:solidFill>
                <a:schemeClr val="tx1">
                  <a:lumMod val="95000"/>
                  <a:lumOff val="5000"/>
                </a:schemeClr>
              </a:solidFill>
            </a:endParaRPr>
          </a:p>
        </p:txBody>
      </p:sp>
      <p:sp>
        <p:nvSpPr>
          <p:cNvPr id="7" name="2 Marcador de contenido"/>
          <p:cNvSpPr txBox="1">
            <a:spLocks/>
          </p:cNvSpPr>
          <p:nvPr/>
        </p:nvSpPr>
        <p:spPr>
          <a:xfrm>
            <a:off x="539552" y="1495325"/>
            <a:ext cx="8147248" cy="4669979"/>
          </a:xfrm>
          <a:prstGeom prst="rect">
            <a:avLst/>
          </a:prstGeom>
        </p:spPr>
        <p:txBody>
          <a:bodyPr vert="horz" lIns="91440" tIns="45720" rIns="91440" bIns="45720" rtlCol="0">
            <a:noAutofit/>
          </a:bodyPr>
          <a:lstStyle/>
          <a:p>
            <a:pPr algn="just"/>
            <a:r>
              <a:rPr lang="es-ES" dirty="0"/>
              <a:t>En caso de negativa de las personas obligadas a cumplir con los suministros generales o con los requerimientos individualizados de información, fiscalización solicitará autorización a la autoridad judicial, para el secuestro de documentos y bienes previstos en la ley.</a:t>
            </a:r>
          </a:p>
          <a:p>
            <a:pPr algn="just"/>
            <a:r>
              <a:rPr lang="es-ES" dirty="0">
                <a:solidFill>
                  <a:srgbClr val="FF0000"/>
                </a:solidFill>
              </a:rPr>
              <a:t>La potestad de realizar un secuestro de documentos</a:t>
            </a:r>
            <a:r>
              <a:rPr lang="es-ES" dirty="0"/>
              <a:t> dentro o con ocasión de una actuación de comprobación e investigación </a:t>
            </a:r>
            <a:r>
              <a:rPr lang="es-ES" dirty="0">
                <a:solidFill>
                  <a:srgbClr val="FF0000"/>
                </a:solidFill>
              </a:rPr>
              <a:t>cabrá tanto respecto de los contribuyentes, responsables o declarantes como respecto de los informantes</a:t>
            </a:r>
            <a:r>
              <a:rPr lang="es-ES" dirty="0"/>
              <a:t>.</a:t>
            </a:r>
          </a:p>
          <a:p>
            <a:pPr algn="just"/>
            <a:endParaRPr lang="es-ES" dirty="0"/>
          </a:p>
          <a:p>
            <a:pPr algn="just"/>
            <a:r>
              <a:rPr lang="es-ES" dirty="0"/>
              <a:t>Cuando la AT requiera preservar documentos o bienes necesarios para la determinación de la obligación tributaria o, para asegurar las pruebas de la comisión de un ilícito tributario, podrá prescindir del requerimiento previo a la persona en cuyo poder se halle la información o el bien y solicitar ésta directamente a la autoridad judicial.</a:t>
            </a:r>
          </a:p>
          <a:p>
            <a:pPr algn="just"/>
            <a:r>
              <a:rPr lang="es-ES" dirty="0"/>
              <a:t>La autorización para el secuestro de documentos conllevará la de ingreso al lugar donde éstos se encuentran, para los efectos de obtener la información requerida.</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1 Título"/>
          <p:cNvSpPr>
            <a:spLocks noGrp="1"/>
          </p:cNvSpPr>
          <p:nvPr>
            <p:ph type="title"/>
          </p:nvPr>
        </p:nvSpPr>
        <p:spPr>
          <a:xfrm>
            <a:off x="457200" y="620688"/>
            <a:ext cx="8229600" cy="796950"/>
          </a:xfrm>
        </p:spPr>
        <p:style>
          <a:lnRef idx="1">
            <a:schemeClr val="accent1"/>
          </a:lnRef>
          <a:fillRef idx="2">
            <a:schemeClr val="accent1"/>
          </a:fillRef>
          <a:effectRef idx="1">
            <a:schemeClr val="accent1"/>
          </a:effectRef>
          <a:fontRef idx="minor">
            <a:schemeClr val="dk1"/>
          </a:fontRef>
        </p:style>
        <p:txBody>
          <a:bodyPr>
            <a:noAutofit/>
          </a:bodyPr>
          <a:lstStyle/>
          <a:p>
            <a:pPr>
              <a:defRPr/>
            </a:pPr>
            <a:r>
              <a:rPr lang="es-ES" sz="3200" dirty="0">
                <a:solidFill>
                  <a:schemeClr val="tx1">
                    <a:lumMod val="95000"/>
                    <a:lumOff val="5000"/>
                  </a:schemeClr>
                </a:solidFill>
              </a:rPr>
              <a:t>Sanción por no aportar la información solicitada </a:t>
            </a:r>
            <a:r>
              <a:rPr lang="es-ES" sz="1800" dirty="0">
                <a:latin typeface="+mn-lt"/>
                <a:ea typeface="+mn-ea"/>
                <a:cs typeface="+mn-cs"/>
              </a:rPr>
              <a:t>Art. 82 del CNPT </a:t>
            </a:r>
            <a:endParaRPr lang="es-ES" sz="1800" dirty="0">
              <a:solidFill>
                <a:schemeClr val="tx1">
                  <a:lumMod val="95000"/>
                  <a:lumOff val="5000"/>
                </a:schemeClr>
              </a:solidFill>
            </a:endParaRPr>
          </a:p>
        </p:txBody>
      </p:sp>
      <p:sp>
        <p:nvSpPr>
          <p:cNvPr id="7" name="2 Marcador de contenido"/>
          <p:cNvSpPr txBox="1">
            <a:spLocks/>
          </p:cNvSpPr>
          <p:nvPr/>
        </p:nvSpPr>
        <p:spPr>
          <a:xfrm>
            <a:off x="457200" y="1783357"/>
            <a:ext cx="8003232" cy="4525963"/>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tabLst/>
              <a:defRPr/>
            </a:pPr>
            <a:r>
              <a:rPr lang="es-ES" sz="2800" dirty="0"/>
              <a:t>    P</a:t>
            </a:r>
            <a:r>
              <a:rPr kumimoji="0" lang="es-ES" sz="2800" b="0" i="0" u="none" strike="noStrike" kern="1200" cap="none" spc="0" normalizeH="0" baseline="0" noProof="0" dirty="0" err="1">
                <a:ln>
                  <a:noFill/>
                </a:ln>
                <a:solidFill>
                  <a:schemeClr val="tx1"/>
                </a:solidFill>
                <a:effectLst/>
                <a:uLnTx/>
                <a:uFillTx/>
                <a:latin typeface="+mn-lt"/>
                <a:ea typeface="+mn-ea"/>
                <a:cs typeface="+mn-cs"/>
              </a:rPr>
              <a:t>or</a:t>
            </a:r>
            <a:r>
              <a:rPr lang="es-ES" sz="2800" noProof="0" dirty="0"/>
              <a:t> </a:t>
            </a:r>
            <a:r>
              <a:rPr kumimoji="0" lang="es-ES" sz="2800" b="0" i="0" u="none" strike="noStrike" kern="1200" cap="none" spc="0" normalizeH="0" baseline="0" noProof="0" dirty="0">
                <a:ln>
                  <a:noFill/>
                </a:ln>
                <a:solidFill>
                  <a:schemeClr val="tx1"/>
                </a:solidFill>
                <a:effectLst/>
                <a:uLnTx/>
                <a:uFillTx/>
                <a:latin typeface="+mn-lt"/>
                <a:ea typeface="+mn-ea"/>
                <a:cs typeface="+mn-cs"/>
              </a:rPr>
              <a:t>resistirse a la actuación administrativa de control, la AT podrá aplicar una multa equivalente al </a:t>
            </a:r>
            <a:r>
              <a:rPr kumimoji="0" lang="es-ES" sz="2800" b="1" i="0" u="sng" strike="noStrike" kern="1200" cap="none" spc="0" normalizeH="0" baseline="0" noProof="0" dirty="0">
                <a:ln>
                  <a:noFill/>
                </a:ln>
                <a:solidFill>
                  <a:srgbClr val="FF0000"/>
                </a:solidFill>
                <a:effectLst/>
                <a:uLnTx/>
                <a:uFillTx/>
                <a:latin typeface="+mn-lt"/>
                <a:ea typeface="+mn-ea"/>
                <a:cs typeface="+mn-cs"/>
              </a:rPr>
              <a:t>dos por ciento</a:t>
            </a:r>
            <a:r>
              <a:rPr kumimoji="0" lang="es-ES" sz="2800" b="0" i="0" u="none" strike="noStrike" kern="1200" cap="none" spc="0" normalizeH="0" baseline="0" noProof="0" dirty="0">
                <a:ln>
                  <a:noFill/>
                </a:ln>
                <a:solidFill>
                  <a:srgbClr val="FF0000"/>
                </a:solidFill>
                <a:effectLst/>
                <a:uLnTx/>
                <a:uFillTx/>
                <a:latin typeface="+mn-lt"/>
                <a:ea typeface="+mn-ea"/>
                <a:cs typeface="+mn-cs"/>
              </a:rPr>
              <a:t> </a:t>
            </a:r>
            <a:r>
              <a:rPr kumimoji="0" lang="es-ES" sz="2800" b="0" i="0" u="none" strike="noStrike" kern="1200" cap="none" spc="0" normalizeH="0" baseline="0" noProof="0" dirty="0">
                <a:ln>
                  <a:noFill/>
                </a:ln>
                <a:solidFill>
                  <a:schemeClr val="tx1"/>
                </a:solidFill>
                <a:effectLst/>
                <a:uLnTx/>
                <a:uFillTx/>
                <a:latin typeface="+mn-lt"/>
                <a:ea typeface="+mn-ea"/>
                <a:cs typeface="+mn-cs"/>
              </a:rPr>
              <a:t>de la cifra de sus ingresos brutos declarados en el periodo del impuesto sobre las utilidades, anterior a aquel en que se produjo la infracción, con un </a:t>
            </a:r>
            <a:r>
              <a:rPr kumimoji="0" lang="es-ES" sz="2800" b="0" i="0" u="none" strike="noStrike" kern="1200" cap="none" spc="0" normalizeH="0" baseline="0" noProof="0" dirty="0">
                <a:ln>
                  <a:noFill/>
                </a:ln>
                <a:solidFill>
                  <a:srgbClr val="FF0000"/>
                </a:solidFill>
                <a:effectLst/>
                <a:uLnTx/>
                <a:uFillTx/>
                <a:latin typeface="+mn-lt"/>
                <a:ea typeface="+mn-ea"/>
                <a:cs typeface="+mn-cs"/>
              </a:rPr>
              <a:t>mínimo de 10  y un máximo de 100 SB</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Rectangle 1026"/>
          <p:cNvSpPr>
            <a:spLocks noGrp="1" noChangeArrowheads="1"/>
          </p:cNvSpPr>
          <p:nvPr>
            <p:ph type="title"/>
          </p:nvPr>
        </p:nvSpPr>
        <p:spPr>
          <a:xfrm>
            <a:off x="251520" y="393174"/>
            <a:ext cx="8698057" cy="659562"/>
          </a:xfrm>
        </p:spPr>
        <p:style>
          <a:lnRef idx="1">
            <a:schemeClr val="accent1"/>
          </a:lnRef>
          <a:fillRef idx="2">
            <a:schemeClr val="accent1"/>
          </a:fillRef>
          <a:effectRef idx="1">
            <a:schemeClr val="accent1"/>
          </a:effectRef>
          <a:fontRef idx="minor">
            <a:schemeClr val="dk1"/>
          </a:fontRef>
        </p:style>
        <p:txBody>
          <a:bodyPr>
            <a:noAutofit/>
          </a:bodyPr>
          <a:lstStyle/>
          <a:p>
            <a:pPr marL="342900" lvl="0" indent="-342900" algn="l">
              <a:spcBef>
                <a:spcPct val="20000"/>
              </a:spcBef>
              <a:defRPr/>
            </a:pPr>
            <a:r>
              <a:rPr lang="es-ES" sz="2800" b="1" dirty="0"/>
              <a:t>Elaboración de propuesta de regularización</a:t>
            </a:r>
            <a:r>
              <a:rPr lang="es-ES" sz="3600" dirty="0">
                <a:latin typeface="+mn-lt"/>
                <a:ea typeface="+mn-ea"/>
                <a:cs typeface="+mn-cs"/>
              </a:rPr>
              <a:t> </a:t>
            </a:r>
            <a:r>
              <a:rPr lang="es-ES" sz="1600" b="1" dirty="0"/>
              <a:t>Art. 153 RPT, 144 CNPT</a:t>
            </a:r>
            <a:endParaRPr lang="es-ES" sz="4000" dirty="0">
              <a:solidFill>
                <a:schemeClr val="tx1">
                  <a:lumMod val="95000"/>
                  <a:lumOff val="5000"/>
                </a:schemeClr>
              </a:solidFill>
            </a:endParaRPr>
          </a:p>
        </p:txBody>
      </p:sp>
      <p:sp>
        <p:nvSpPr>
          <p:cNvPr id="2" name="Rectangle 1"/>
          <p:cNvSpPr/>
          <p:nvPr/>
        </p:nvSpPr>
        <p:spPr>
          <a:xfrm>
            <a:off x="323528" y="1484784"/>
            <a:ext cx="8626048" cy="4524315"/>
          </a:xfrm>
          <a:prstGeom prst="rect">
            <a:avLst/>
          </a:prstGeom>
        </p:spPr>
        <p:txBody>
          <a:bodyPr wrap="square">
            <a:spAutoFit/>
          </a:bodyPr>
          <a:lstStyle/>
          <a:p>
            <a:pPr marR="136525" algn="just">
              <a:buSzPts val="1200"/>
              <a:tabLst>
                <a:tab pos="975360" algn="l"/>
              </a:tabLst>
            </a:pPr>
            <a:r>
              <a:rPr lang="es-ES" sz="2400" spc="-115" dirty="0">
                <a:latin typeface="Arial" panose="020B0604020202020204" pitchFamily="34" charset="0"/>
                <a:ea typeface="Times New Roman" panose="02020603050405020304" pitchFamily="18" charset="0"/>
                <a:cs typeface="Arial" panose="020B0604020202020204" pitchFamily="34" charset="0"/>
              </a:rPr>
              <a:t>Siempre que los resultados obtenidos en la actuación de comprobación e investigación supongan diferencias de las bases imponibles o de las cuotas tributarias declaradas, el funcionario a cargo deberá elaborar la propuesta de regularización en la cual se hará constar:</a:t>
            </a:r>
            <a:endParaRPr lang="en-US" sz="2400" spc="-115" dirty="0">
              <a:latin typeface="Arial" panose="020B0604020202020204" pitchFamily="34" charset="0"/>
              <a:ea typeface="Times New Roman" panose="02020603050405020304" pitchFamily="18" charset="0"/>
              <a:cs typeface="Arial" panose="020B0604020202020204" pitchFamily="34" charset="0"/>
            </a:endParaRPr>
          </a:p>
          <a:p>
            <a:pPr algn="just">
              <a:buSzPts val="1200"/>
              <a:tabLst>
                <a:tab pos="975360" algn="l"/>
              </a:tabLst>
            </a:pPr>
            <a:r>
              <a:rPr lang="es-ES" sz="2400" spc="-115" dirty="0">
                <a:latin typeface="Arial" panose="020B0604020202020204" pitchFamily="34" charset="0"/>
                <a:ea typeface="Times New Roman" panose="02020603050405020304" pitchFamily="18" charset="0"/>
                <a:cs typeface="Arial" panose="020B0604020202020204" pitchFamily="34" charset="0"/>
              </a:rPr>
              <a:t> </a:t>
            </a:r>
            <a:endParaRPr lang="en-US" sz="2400" spc="-115" dirty="0">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buSzPts val="1200"/>
              <a:tabLst>
                <a:tab pos="975360" algn="l"/>
              </a:tabLst>
            </a:pPr>
            <a:r>
              <a:rPr lang="es-ES" sz="2400" spc="-115" dirty="0">
                <a:latin typeface="Arial" panose="020B0604020202020204" pitchFamily="34" charset="0"/>
                <a:ea typeface="Times New Roman" panose="02020603050405020304" pitchFamily="18" charset="0"/>
                <a:cs typeface="Arial" panose="020B0604020202020204" pitchFamily="34" charset="0"/>
              </a:rPr>
              <a:t>a) El impuesto y período fiscal objeto de</a:t>
            </a:r>
            <a:r>
              <a:rPr lang="es-ES" sz="2400" spc="-10" dirty="0">
                <a:latin typeface="Arial" panose="020B0604020202020204" pitchFamily="34" charset="0"/>
                <a:ea typeface="Times New Roman" panose="02020603050405020304" pitchFamily="18" charset="0"/>
                <a:cs typeface="Arial" panose="020B0604020202020204" pitchFamily="34" charset="0"/>
              </a:rPr>
              <a:t> </a:t>
            </a:r>
            <a:r>
              <a:rPr lang="es-ES" sz="2400" spc="-115" dirty="0">
                <a:latin typeface="Arial" panose="020B0604020202020204" pitchFamily="34" charset="0"/>
                <a:ea typeface="Times New Roman" panose="02020603050405020304" pitchFamily="18" charset="0"/>
                <a:cs typeface="Arial" panose="020B0604020202020204" pitchFamily="34" charset="0"/>
              </a:rPr>
              <a:t>verificación.</a:t>
            </a:r>
            <a:endParaRPr lang="en-US" sz="2000" spc="-115" dirty="0">
              <a:latin typeface="Arial" panose="020B0604020202020204" pitchFamily="34" charset="0"/>
              <a:ea typeface="Times New Roman" panose="02020603050405020304" pitchFamily="18" charset="0"/>
              <a:cs typeface="Arial" panose="020B0604020202020204" pitchFamily="34" charset="0"/>
            </a:endParaRPr>
          </a:p>
          <a:p>
            <a:r>
              <a:rPr lang="es-ES" sz="2400" dirty="0">
                <a:latin typeface="Arial" panose="020B0604020202020204" pitchFamily="34" charset="0"/>
                <a:ea typeface="Times New Roman" panose="02020603050405020304" pitchFamily="18" charset="0"/>
                <a:cs typeface="Arial" panose="020B0604020202020204" pitchFamily="34" charset="0"/>
              </a:rPr>
              <a:t> </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R="136525" lvl="0" algn="just">
              <a:spcBef>
                <a:spcPts val="0"/>
              </a:spcBef>
              <a:spcAft>
                <a:spcPts val="0"/>
              </a:spcAft>
              <a:buSzPts val="1200"/>
              <a:tabLst>
                <a:tab pos="975360" algn="l"/>
              </a:tabLst>
            </a:pPr>
            <a:r>
              <a:rPr lang="es-ES" sz="2400" spc="-115" dirty="0">
                <a:latin typeface="Arial" panose="020B0604020202020204" pitchFamily="34" charset="0"/>
                <a:ea typeface="Times New Roman" panose="02020603050405020304" pitchFamily="18" charset="0"/>
                <a:cs typeface="Arial" panose="020B0604020202020204" pitchFamily="34" charset="0"/>
              </a:rPr>
              <a:t>b) Los hechos, las pruebas y los fundamentos jurídicos que motivan las diferencias con lo inicialmente declarado o lo determinado ante la omisión en la presentación de las declaraciones autoliquidaciones a que estuviera</a:t>
            </a:r>
            <a:r>
              <a:rPr lang="es-ES" sz="2400" spc="-5" dirty="0">
                <a:latin typeface="Arial" panose="020B0604020202020204" pitchFamily="34" charset="0"/>
                <a:ea typeface="Times New Roman" panose="02020603050405020304" pitchFamily="18" charset="0"/>
                <a:cs typeface="Arial" panose="020B0604020202020204" pitchFamily="34" charset="0"/>
              </a:rPr>
              <a:t> </a:t>
            </a:r>
            <a:r>
              <a:rPr lang="es-ES" sz="2400" spc="-115" dirty="0">
                <a:latin typeface="Arial" panose="020B0604020202020204" pitchFamily="34" charset="0"/>
                <a:ea typeface="Times New Roman" panose="02020603050405020304" pitchFamily="18" charset="0"/>
                <a:cs typeface="Arial" panose="020B0604020202020204" pitchFamily="34" charset="0"/>
              </a:rPr>
              <a:t>obligado.</a:t>
            </a:r>
            <a:endParaRPr lang="en-US" sz="24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Rectangle 1026"/>
          <p:cNvSpPr>
            <a:spLocks noGrp="1" noChangeArrowheads="1"/>
          </p:cNvSpPr>
          <p:nvPr>
            <p:ph type="title"/>
          </p:nvPr>
        </p:nvSpPr>
        <p:spPr>
          <a:xfrm>
            <a:off x="452633" y="393174"/>
            <a:ext cx="8496944" cy="659562"/>
          </a:xfrm>
        </p:spPr>
        <p:style>
          <a:lnRef idx="1">
            <a:schemeClr val="accent1"/>
          </a:lnRef>
          <a:fillRef idx="2">
            <a:schemeClr val="accent1"/>
          </a:fillRef>
          <a:effectRef idx="1">
            <a:schemeClr val="accent1"/>
          </a:effectRef>
          <a:fontRef idx="minor">
            <a:schemeClr val="dk1"/>
          </a:fontRef>
        </p:style>
        <p:txBody>
          <a:bodyPr>
            <a:noAutofit/>
          </a:bodyPr>
          <a:lstStyle/>
          <a:p>
            <a:pPr marL="342900" lvl="0" indent="-342900" algn="l">
              <a:spcBef>
                <a:spcPct val="20000"/>
              </a:spcBef>
              <a:defRPr/>
            </a:pPr>
            <a:r>
              <a:rPr lang="es-ES" sz="2800" b="1" dirty="0"/>
              <a:t>Elaboración de propuesta de regularización</a:t>
            </a:r>
            <a:r>
              <a:rPr lang="es-ES" sz="3600" dirty="0">
                <a:latin typeface="+mn-lt"/>
                <a:ea typeface="+mn-ea"/>
                <a:cs typeface="+mn-cs"/>
              </a:rPr>
              <a:t> </a:t>
            </a:r>
            <a:r>
              <a:rPr lang="es-ES" sz="1800" b="1" dirty="0"/>
              <a:t>Art. 153 RPT</a:t>
            </a:r>
            <a:endParaRPr lang="es-ES" sz="4000" dirty="0">
              <a:solidFill>
                <a:schemeClr val="tx1">
                  <a:lumMod val="95000"/>
                  <a:lumOff val="5000"/>
                </a:schemeClr>
              </a:solidFill>
            </a:endParaRPr>
          </a:p>
        </p:txBody>
      </p:sp>
      <p:sp>
        <p:nvSpPr>
          <p:cNvPr id="2" name="Rectangle 1"/>
          <p:cNvSpPr/>
          <p:nvPr/>
        </p:nvSpPr>
        <p:spPr>
          <a:xfrm>
            <a:off x="194423" y="1484784"/>
            <a:ext cx="8755154" cy="4431983"/>
          </a:xfrm>
          <a:prstGeom prst="rect">
            <a:avLst/>
          </a:prstGeom>
        </p:spPr>
        <p:txBody>
          <a:bodyPr wrap="square">
            <a:spAutoFit/>
          </a:bodyPr>
          <a:lstStyle/>
          <a:p>
            <a:pPr marR="135255" lvl="0" algn="just">
              <a:spcBef>
                <a:spcPts val="0"/>
              </a:spcBef>
              <a:spcAft>
                <a:spcPts val="0"/>
              </a:spcAft>
              <a:buSzPts val="1200"/>
              <a:tabLst>
                <a:tab pos="975360" algn="l"/>
              </a:tabLst>
            </a:pPr>
            <a:r>
              <a:rPr lang="es-ES" sz="2400" spc="-115" dirty="0">
                <a:latin typeface="Times New Roman" panose="02020603050405020304" pitchFamily="18" charset="0"/>
                <a:ea typeface="Times New Roman" panose="02020603050405020304" pitchFamily="18" charset="0"/>
              </a:rPr>
              <a:t>c) La </a:t>
            </a:r>
            <a:r>
              <a:rPr lang="es-ES" sz="2400" spc="-115" dirty="0">
                <a:solidFill>
                  <a:srgbClr val="FF0000"/>
                </a:solidFill>
                <a:latin typeface="Times New Roman" panose="02020603050405020304" pitchFamily="18" charset="0"/>
                <a:ea typeface="Times New Roman" panose="02020603050405020304" pitchFamily="18" charset="0"/>
              </a:rPr>
              <a:t>cuota tributaria determinada por impuesto </a:t>
            </a:r>
            <a:r>
              <a:rPr lang="es-ES" sz="2400" spc="-115" dirty="0">
                <a:latin typeface="Times New Roman" panose="02020603050405020304" pitchFamily="18" charset="0"/>
                <a:ea typeface="Times New Roman" panose="02020603050405020304" pitchFamily="18" charset="0"/>
              </a:rPr>
              <a:t>y período impositivo o tratándose de impuestos con devengo instantáneo, la cuota tributaria por cada hecho imponible, así como los </a:t>
            </a:r>
            <a:r>
              <a:rPr lang="es-ES" sz="2400" spc="-115" dirty="0">
                <a:solidFill>
                  <a:srgbClr val="FF0000"/>
                </a:solidFill>
                <a:latin typeface="Times New Roman" panose="02020603050405020304" pitchFamily="18" charset="0"/>
                <a:ea typeface="Times New Roman" panose="02020603050405020304" pitchFamily="18" charset="0"/>
              </a:rPr>
              <a:t>intereses</a:t>
            </a:r>
            <a:r>
              <a:rPr lang="es-ES" sz="2400" spc="-115" dirty="0">
                <a:latin typeface="Times New Roman" panose="02020603050405020304" pitchFamily="18" charset="0"/>
                <a:ea typeface="Times New Roman" panose="02020603050405020304" pitchFamily="18" charset="0"/>
              </a:rPr>
              <a:t> generados desde la fecha en que debió pagarse el impuesto </a:t>
            </a:r>
            <a:r>
              <a:rPr lang="es-ES" sz="2400" spc="-55" dirty="0">
                <a:latin typeface="Times New Roman" panose="02020603050405020304" pitchFamily="18" charset="0"/>
                <a:ea typeface="Times New Roman" panose="02020603050405020304" pitchFamily="18" charset="0"/>
              </a:rPr>
              <a:t>y </a:t>
            </a:r>
            <a:r>
              <a:rPr lang="es-ES" sz="2400" spc="-115" dirty="0">
                <a:latin typeface="Times New Roman" panose="02020603050405020304" pitchFamily="18" charset="0"/>
                <a:ea typeface="Times New Roman" panose="02020603050405020304" pitchFamily="18" charset="0"/>
              </a:rPr>
              <a:t>hasta la fecha de la</a:t>
            </a:r>
            <a:r>
              <a:rPr lang="es-ES" sz="2400" spc="-10" dirty="0">
                <a:latin typeface="Times New Roman" panose="02020603050405020304" pitchFamily="18" charset="0"/>
                <a:ea typeface="Times New Roman" panose="02020603050405020304" pitchFamily="18" charset="0"/>
              </a:rPr>
              <a:t> </a:t>
            </a:r>
            <a:r>
              <a:rPr lang="es-ES" sz="2400" spc="-115" dirty="0">
                <a:latin typeface="Times New Roman" panose="02020603050405020304" pitchFamily="18" charset="0"/>
                <a:ea typeface="Times New Roman" panose="02020603050405020304" pitchFamily="18" charset="0"/>
              </a:rPr>
              <a:t>propuesta.</a:t>
            </a:r>
            <a:endParaRPr lang="es-ES" sz="1600" spc="-115" dirty="0">
              <a:latin typeface="Times New Roman" panose="02020603050405020304" pitchFamily="18" charset="0"/>
              <a:ea typeface="Times New Roman" panose="02020603050405020304" pitchFamily="18" charset="0"/>
            </a:endParaRPr>
          </a:p>
          <a:p>
            <a:pPr marR="135255" lvl="0" algn="just">
              <a:spcBef>
                <a:spcPts val="0"/>
              </a:spcBef>
              <a:spcAft>
                <a:spcPts val="0"/>
              </a:spcAft>
              <a:buSzPts val="1200"/>
              <a:tabLst>
                <a:tab pos="975360" algn="l"/>
              </a:tabLst>
            </a:pPr>
            <a:endParaRPr lang="en-US" sz="1400" spc="-115" dirty="0">
              <a:latin typeface="Times New Roman" panose="02020603050405020304" pitchFamily="18" charset="0"/>
              <a:ea typeface="Times New Roman" panose="02020603050405020304" pitchFamily="18" charset="0"/>
            </a:endParaRPr>
          </a:p>
          <a:p>
            <a:pPr marR="135890" lvl="0" algn="just">
              <a:spcBef>
                <a:spcPts val="0"/>
              </a:spcBef>
              <a:spcAft>
                <a:spcPts val="0"/>
              </a:spcAft>
              <a:buSzPts val="1200"/>
              <a:tabLst>
                <a:tab pos="975360" algn="l"/>
              </a:tabLst>
            </a:pPr>
            <a:r>
              <a:rPr lang="es-ES" sz="2400" spc="-115" dirty="0">
                <a:latin typeface="Times New Roman" panose="02020603050405020304" pitchFamily="18" charset="0"/>
                <a:ea typeface="Times New Roman" panose="02020603050405020304" pitchFamily="18" charset="0"/>
              </a:rPr>
              <a:t>d) Los elementos considerados en la petitoria de rectificación, en caso de haberse presentado alguna.</a:t>
            </a:r>
            <a:endParaRPr lang="en-US" sz="1400" spc="-115" dirty="0">
              <a:latin typeface="Times New Roman" panose="02020603050405020304" pitchFamily="18" charset="0"/>
              <a:ea typeface="Times New Roman" panose="02020603050405020304" pitchFamily="18" charset="0"/>
            </a:endParaRPr>
          </a:p>
          <a:p>
            <a:pPr marR="135890" lvl="0" algn="just">
              <a:spcBef>
                <a:spcPts val="0"/>
              </a:spcBef>
              <a:spcAft>
                <a:spcPts val="0"/>
              </a:spcAft>
              <a:buSzPts val="1200"/>
              <a:tabLst>
                <a:tab pos="975360" algn="l"/>
              </a:tabLst>
            </a:pPr>
            <a:endParaRPr lang="en-US" sz="1400" spc="-115" dirty="0">
              <a:latin typeface="Times New Roman" panose="02020603050405020304" pitchFamily="18" charset="0"/>
              <a:ea typeface="Times New Roman" panose="02020603050405020304" pitchFamily="18" charset="0"/>
            </a:endParaRPr>
          </a:p>
          <a:p>
            <a:pPr marR="135890" lvl="0" algn="just">
              <a:spcBef>
                <a:spcPts val="0"/>
              </a:spcBef>
              <a:spcAft>
                <a:spcPts val="0"/>
              </a:spcAft>
              <a:buSzPts val="1200"/>
              <a:tabLst>
                <a:tab pos="975360" algn="l"/>
              </a:tabLst>
            </a:pPr>
            <a:r>
              <a:rPr lang="es-ES" sz="2400" dirty="0">
                <a:latin typeface="Times New Roman" panose="02020603050405020304" pitchFamily="18" charset="0"/>
                <a:ea typeface="Times New Roman" panose="02020603050405020304" pitchFamily="18" charset="0"/>
              </a:rPr>
              <a:t>La propuesta la suscriben los funcionarios actuantes de fiscalización que realizó la actuación de comprobación e investigación.</a:t>
            </a:r>
            <a:endParaRPr lang="en-US" sz="1400" dirty="0">
              <a:latin typeface="Times New Roman" panose="02020603050405020304" pitchFamily="18" charset="0"/>
              <a:ea typeface="Times New Roman" panose="02020603050405020304" pitchFamily="18" charset="0"/>
            </a:endParaRPr>
          </a:p>
          <a:p>
            <a:pPr marR="135890" lvl="0" algn="just">
              <a:spcBef>
                <a:spcPts val="0"/>
              </a:spcBef>
              <a:spcAft>
                <a:spcPts val="0"/>
              </a:spcAft>
              <a:buSzPts val="1200"/>
              <a:tabLst>
                <a:tab pos="975360" algn="l"/>
              </a:tabLst>
            </a:pPr>
            <a:endParaRPr lang="en-US" sz="1400" dirty="0">
              <a:latin typeface="Times New Roman" panose="02020603050405020304" pitchFamily="18" charset="0"/>
              <a:ea typeface="Times New Roman" panose="02020603050405020304" pitchFamily="18" charset="0"/>
            </a:endParaRPr>
          </a:p>
          <a:p>
            <a:pPr marR="135890" lvl="0" algn="just">
              <a:spcBef>
                <a:spcPts val="0"/>
              </a:spcBef>
              <a:spcAft>
                <a:spcPts val="0"/>
              </a:spcAft>
              <a:buSzPts val="1200"/>
              <a:tabLst>
                <a:tab pos="975360" algn="l"/>
              </a:tabLst>
            </a:pPr>
            <a:r>
              <a:rPr lang="es-ES" sz="2400" dirty="0">
                <a:solidFill>
                  <a:srgbClr val="FF0000"/>
                </a:solidFill>
                <a:latin typeface="Times New Roman" panose="02020603050405020304" pitchFamily="18" charset="0"/>
                <a:ea typeface="Times New Roman" panose="02020603050405020304" pitchFamily="18" charset="0"/>
              </a:rPr>
              <a:t>La notificación </a:t>
            </a:r>
            <a:r>
              <a:rPr lang="es-ES" sz="2400" dirty="0">
                <a:latin typeface="Times New Roman" panose="02020603050405020304" pitchFamily="18" charset="0"/>
                <a:ea typeface="Times New Roman" panose="02020603050405020304" pitchFamily="18" charset="0"/>
              </a:rPr>
              <a:t>de la propuesta de regularización se realiza </a:t>
            </a:r>
            <a:r>
              <a:rPr lang="es-ES" sz="2400" dirty="0">
                <a:solidFill>
                  <a:srgbClr val="FF0000"/>
                </a:solidFill>
                <a:latin typeface="Times New Roman" panose="02020603050405020304" pitchFamily="18" charset="0"/>
                <a:ea typeface="Times New Roman" panose="02020603050405020304" pitchFamily="18" charset="0"/>
              </a:rPr>
              <a:t>en la audiencia final.</a:t>
            </a:r>
            <a:endParaRPr lang="en-US" sz="24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778728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648072"/>
          </a:xfrm>
        </p:spPr>
        <p:style>
          <a:lnRef idx="1">
            <a:schemeClr val="accent1"/>
          </a:lnRef>
          <a:fillRef idx="2">
            <a:schemeClr val="accent1"/>
          </a:fillRef>
          <a:effectRef idx="1">
            <a:schemeClr val="accent1"/>
          </a:effectRef>
          <a:fontRef idx="minor">
            <a:schemeClr val="dk1"/>
          </a:fontRef>
        </p:style>
        <p:txBody>
          <a:bodyPr>
            <a:normAutofit/>
          </a:bodyPr>
          <a:lstStyle/>
          <a:p>
            <a:r>
              <a:rPr lang="es-ES" sz="3200" b="1" dirty="0"/>
              <a:t>Convocatoria a la audiencia final </a:t>
            </a:r>
            <a:r>
              <a:rPr lang="es-ES" sz="2000" b="1" dirty="0"/>
              <a:t>Art. 154 RPT</a:t>
            </a:r>
            <a:endParaRPr lang="es-ES" sz="2000" dirty="0">
              <a:solidFill>
                <a:schemeClr val="tx1">
                  <a:lumMod val="95000"/>
                  <a:lumOff val="5000"/>
                </a:schemeClr>
              </a:solidFill>
            </a:endParaRPr>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3" name="Rectangle 2"/>
          <p:cNvSpPr/>
          <p:nvPr/>
        </p:nvSpPr>
        <p:spPr>
          <a:xfrm>
            <a:off x="282352" y="1196752"/>
            <a:ext cx="8579296" cy="5262979"/>
          </a:xfrm>
          <a:prstGeom prst="rect">
            <a:avLst/>
          </a:prstGeom>
        </p:spPr>
        <p:txBody>
          <a:bodyPr wrap="square">
            <a:spAutoFit/>
          </a:bodyPr>
          <a:lstStyle/>
          <a:p>
            <a:pPr marL="795020" algn="just"/>
            <a:r>
              <a:rPr lang="es-ES" sz="2400" spc="-15" dirty="0">
                <a:latin typeface="Times New Roman" panose="02020603050405020304" pitchFamily="18" charset="0"/>
                <a:ea typeface="Times New Roman" panose="02020603050405020304" pitchFamily="18" charset="0"/>
              </a:rPr>
              <a:t>Deberá efectuarse </a:t>
            </a:r>
            <a:r>
              <a:rPr lang="es-ES" sz="2400" spc="-15" dirty="0">
                <a:solidFill>
                  <a:srgbClr val="FF0000"/>
                </a:solidFill>
                <a:latin typeface="Times New Roman" panose="02020603050405020304" pitchFamily="18" charset="0"/>
                <a:ea typeface="Times New Roman" panose="02020603050405020304" pitchFamily="18" charset="0"/>
              </a:rPr>
              <a:t>con tres días hábiles de anticipación </a:t>
            </a:r>
            <a:r>
              <a:rPr lang="es-ES" sz="2400" spc="-15" dirty="0">
                <a:latin typeface="Times New Roman" panose="02020603050405020304" pitchFamily="18" charset="0"/>
                <a:ea typeface="Times New Roman" panose="02020603050405020304" pitchFamily="18" charset="0"/>
              </a:rPr>
              <a:t>a la fecha programada para su realización.</a:t>
            </a:r>
          </a:p>
          <a:p>
            <a:pPr marL="795020" algn="just"/>
            <a:endParaRPr lang="en-US" sz="2400" spc="-15" dirty="0">
              <a:latin typeface="Times New Roman" panose="02020603050405020304" pitchFamily="18" charset="0"/>
              <a:ea typeface="Times New Roman" panose="02020603050405020304" pitchFamily="18" charset="0"/>
            </a:endParaRPr>
          </a:p>
          <a:p>
            <a:pPr marL="795020" marR="136525" algn="just">
              <a:spcBef>
                <a:spcPts val="0"/>
              </a:spcBef>
              <a:spcAft>
                <a:spcPts val="0"/>
              </a:spcAft>
            </a:pPr>
            <a:r>
              <a:rPr lang="es-ES" sz="2400" spc="-15" dirty="0">
                <a:latin typeface="Times New Roman" panose="02020603050405020304" pitchFamily="18" charset="0"/>
                <a:ea typeface="Times New Roman" panose="02020603050405020304" pitchFamily="18" charset="0"/>
              </a:rPr>
              <a:t>A la audiencia el sujeto fiscalizado </a:t>
            </a:r>
            <a:r>
              <a:rPr lang="es-ES" sz="2400" spc="-15" dirty="0">
                <a:solidFill>
                  <a:srgbClr val="FF0000"/>
                </a:solidFill>
                <a:latin typeface="Times New Roman" panose="02020603050405020304" pitchFamily="18" charset="0"/>
                <a:ea typeface="Times New Roman" panose="02020603050405020304" pitchFamily="18" charset="0"/>
              </a:rPr>
              <a:t>podrá acudir personalmente o hacerse representar </a:t>
            </a:r>
            <a:r>
              <a:rPr lang="es-ES" sz="2400" spc="-15" dirty="0">
                <a:latin typeface="Times New Roman" panose="02020603050405020304" pitchFamily="18" charset="0"/>
                <a:ea typeface="Times New Roman" panose="02020603050405020304" pitchFamily="18" charset="0"/>
              </a:rPr>
              <a:t>por medio de un representante legal, con la debida personería con no más de quince días de expedida o bien a través de un apoderado que ostente poder suficiente que expresamente le permita:</a:t>
            </a:r>
          </a:p>
          <a:p>
            <a:pPr marL="795020" marR="136525" algn="just">
              <a:spcBef>
                <a:spcPts val="0"/>
              </a:spcBef>
              <a:spcAft>
                <a:spcPts val="0"/>
              </a:spcAft>
            </a:pPr>
            <a:endParaRPr lang="en-US" sz="2400" spc="-15" dirty="0">
              <a:latin typeface="Times New Roman" panose="02020603050405020304" pitchFamily="18" charset="0"/>
              <a:ea typeface="Times New Roman" panose="02020603050405020304" pitchFamily="18" charset="0"/>
            </a:endParaRPr>
          </a:p>
          <a:p>
            <a:pPr marR="0" lvl="0" algn="just">
              <a:spcBef>
                <a:spcPts val="0"/>
              </a:spcBef>
              <a:spcAft>
                <a:spcPts val="0"/>
              </a:spcAft>
              <a:buSzPts val="1200"/>
              <a:tabLst>
                <a:tab pos="975360" algn="l"/>
              </a:tabLst>
            </a:pPr>
            <a:r>
              <a:rPr lang="es-ES" sz="2400" spc="-15" dirty="0">
                <a:latin typeface="Times New Roman" panose="02020603050405020304" pitchFamily="18" charset="0"/>
                <a:ea typeface="Times New Roman" panose="02020603050405020304" pitchFamily="18" charset="0"/>
              </a:rPr>
              <a:t>Comparecer en la audiencia</a:t>
            </a:r>
            <a:r>
              <a:rPr lang="es-ES" sz="2400" spc="-5" dirty="0">
                <a:latin typeface="Times New Roman" panose="02020603050405020304" pitchFamily="18" charset="0"/>
                <a:ea typeface="Times New Roman" panose="02020603050405020304" pitchFamily="18" charset="0"/>
              </a:rPr>
              <a:t> </a:t>
            </a:r>
            <a:r>
              <a:rPr lang="es-ES" sz="2400" spc="-15" dirty="0">
                <a:latin typeface="Times New Roman" panose="02020603050405020304" pitchFamily="18" charset="0"/>
                <a:ea typeface="Times New Roman" panose="02020603050405020304" pitchFamily="18" charset="0"/>
              </a:rPr>
              <a:t>y</a:t>
            </a:r>
            <a:r>
              <a:rPr lang="en-US" sz="2000" spc="-15" dirty="0">
                <a:latin typeface="Times New Roman" panose="02020603050405020304" pitchFamily="18" charset="0"/>
                <a:ea typeface="Times New Roman" panose="02020603050405020304" pitchFamily="18" charset="0"/>
              </a:rPr>
              <a:t> </a:t>
            </a:r>
            <a:r>
              <a:rPr lang="en-US" sz="2400" spc="-15" dirty="0">
                <a:latin typeface="Times New Roman" panose="02020603050405020304" pitchFamily="18" charset="0"/>
                <a:ea typeface="Times New Roman" panose="02020603050405020304" pitchFamily="18" charset="0"/>
              </a:rPr>
              <a:t>e</a:t>
            </a:r>
            <a:r>
              <a:rPr lang="es-ES" sz="2400" spc="-15" dirty="0">
                <a:latin typeface="Times New Roman" panose="02020603050405020304" pitchFamily="18" charset="0"/>
                <a:ea typeface="Times New Roman" panose="02020603050405020304" pitchFamily="18" charset="0"/>
              </a:rPr>
              <a:t>n</a:t>
            </a:r>
            <a:r>
              <a:rPr lang="es-ES" sz="2400" spc="60" dirty="0">
                <a:latin typeface="Times New Roman" panose="02020603050405020304" pitchFamily="18" charset="0"/>
                <a:ea typeface="Times New Roman" panose="02020603050405020304" pitchFamily="18" charset="0"/>
              </a:rPr>
              <a:t> </a:t>
            </a:r>
            <a:r>
              <a:rPr lang="es-ES" sz="2400" spc="-15" dirty="0">
                <a:latin typeface="Times New Roman" panose="02020603050405020304" pitchFamily="18" charset="0"/>
                <a:ea typeface="Times New Roman" panose="02020603050405020304" pitchFamily="18" charset="0"/>
              </a:rPr>
              <a:t>caso</a:t>
            </a:r>
            <a:r>
              <a:rPr lang="es-ES" sz="2400" spc="60" dirty="0">
                <a:latin typeface="Times New Roman" panose="02020603050405020304" pitchFamily="18" charset="0"/>
                <a:ea typeface="Times New Roman" panose="02020603050405020304" pitchFamily="18" charset="0"/>
              </a:rPr>
              <a:t> </a:t>
            </a:r>
            <a:r>
              <a:rPr lang="es-ES" sz="2400" spc="-15" dirty="0">
                <a:latin typeface="Times New Roman" panose="02020603050405020304" pitchFamily="18" charset="0"/>
                <a:ea typeface="Times New Roman" panose="02020603050405020304" pitchFamily="18" charset="0"/>
              </a:rPr>
              <a:t>de</a:t>
            </a:r>
            <a:r>
              <a:rPr lang="es-ES" sz="2400" spc="60" dirty="0">
                <a:latin typeface="Times New Roman" panose="02020603050405020304" pitchFamily="18" charset="0"/>
                <a:ea typeface="Times New Roman" panose="02020603050405020304" pitchFamily="18" charset="0"/>
              </a:rPr>
              <a:t> </a:t>
            </a:r>
            <a:r>
              <a:rPr lang="es-ES" sz="2400" spc="-15" dirty="0">
                <a:latin typeface="Times New Roman" panose="02020603050405020304" pitchFamily="18" charset="0"/>
                <a:ea typeface="Times New Roman" panose="02020603050405020304" pitchFamily="18" charset="0"/>
              </a:rPr>
              <a:t>regularizar</a:t>
            </a:r>
            <a:r>
              <a:rPr lang="es-ES" sz="2400" spc="55" dirty="0">
                <a:latin typeface="Times New Roman" panose="02020603050405020304" pitchFamily="18" charset="0"/>
                <a:ea typeface="Times New Roman" panose="02020603050405020304" pitchFamily="18" charset="0"/>
              </a:rPr>
              <a:t> </a:t>
            </a:r>
            <a:r>
              <a:rPr lang="es-ES" sz="2400" spc="-15" dirty="0">
                <a:latin typeface="Times New Roman" panose="02020603050405020304" pitchFamily="18" charset="0"/>
                <a:ea typeface="Times New Roman" panose="02020603050405020304" pitchFamily="18" charset="0"/>
              </a:rPr>
              <a:t>en</a:t>
            </a:r>
            <a:r>
              <a:rPr lang="es-ES" sz="2400" spc="60" dirty="0">
                <a:latin typeface="Times New Roman" panose="02020603050405020304" pitchFamily="18" charset="0"/>
                <a:ea typeface="Times New Roman" panose="02020603050405020304" pitchFamily="18" charset="0"/>
              </a:rPr>
              <a:t> </a:t>
            </a:r>
            <a:r>
              <a:rPr lang="es-ES" sz="2400" spc="-15" dirty="0">
                <a:latin typeface="Times New Roman" panose="02020603050405020304" pitchFamily="18" charset="0"/>
                <a:ea typeface="Times New Roman" panose="02020603050405020304" pitchFamily="18" charset="0"/>
              </a:rPr>
              <a:t>el</a:t>
            </a:r>
            <a:r>
              <a:rPr lang="es-ES" sz="2400" spc="60" dirty="0">
                <a:latin typeface="Times New Roman" panose="02020603050405020304" pitchFamily="18" charset="0"/>
                <a:ea typeface="Times New Roman" panose="02020603050405020304" pitchFamily="18" charset="0"/>
              </a:rPr>
              <a:t> </a:t>
            </a:r>
            <a:r>
              <a:rPr lang="es-ES" sz="2400" spc="-15" dirty="0">
                <a:latin typeface="Times New Roman" panose="02020603050405020304" pitchFamily="18" charset="0"/>
                <a:ea typeface="Times New Roman" panose="02020603050405020304" pitchFamily="18" charset="0"/>
              </a:rPr>
              <a:t>mismo</a:t>
            </a:r>
            <a:r>
              <a:rPr lang="es-ES" sz="2400" spc="60" dirty="0">
                <a:latin typeface="Times New Roman" panose="02020603050405020304" pitchFamily="18" charset="0"/>
                <a:ea typeface="Times New Roman" panose="02020603050405020304" pitchFamily="18" charset="0"/>
              </a:rPr>
              <a:t> </a:t>
            </a:r>
            <a:r>
              <a:rPr lang="es-ES" sz="2400" spc="-15" dirty="0">
                <a:latin typeface="Times New Roman" panose="02020603050405020304" pitchFamily="18" charset="0"/>
                <a:ea typeface="Times New Roman" panose="02020603050405020304" pitchFamily="18" charset="0"/>
              </a:rPr>
              <a:t>acto,</a:t>
            </a:r>
            <a:r>
              <a:rPr lang="es-ES" sz="2400" spc="60" dirty="0">
                <a:latin typeface="Times New Roman" panose="02020603050405020304" pitchFamily="18" charset="0"/>
                <a:ea typeface="Times New Roman" panose="02020603050405020304" pitchFamily="18" charset="0"/>
              </a:rPr>
              <a:t> </a:t>
            </a:r>
            <a:r>
              <a:rPr lang="es-ES" sz="2400" spc="-15" dirty="0">
                <a:latin typeface="Times New Roman" panose="02020603050405020304" pitchFamily="18" charset="0"/>
                <a:ea typeface="Times New Roman" panose="02020603050405020304" pitchFamily="18" charset="0"/>
              </a:rPr>
              <a:t>habilitarlo</a:t>
            </a:r>
            <a:r>
              <a:rPr lang="es-ES" sz="2400" spc="65" dirty="0">
                <a:latin typeface="Times New Roman" panose="02020603050405020304" pitchFamily="18" charset="0"/>
                <a:ea typeface="Times New Roman" panose="02020603050405020304" pitchFamily="18" charset="0"/>
              </a:rPr>
              <a:t> </a:t>
            </a:r>
            <a:r>
              <a:rPr lang="es-ES" sz="2400" spc="-15" dirty="0">
                <a:latin typeface="Times New Roman" panose="02020603050405020304" pitchFamily="18" charset="0"/>
                <a:ea typeface="Times New Roman" panose="02020603050405020304" pitchFamily="18" charset="0"/>
              </a:rPr>
              <a:t>para</a:t>
            </a:r>
            <a:r>
              <a:rPr lang="es-ES" sz="2400" spc="55" dirty="0">
                <a:latin typeface="Times New Roman" panose="02020603050405020304" pitchFamily="18" charset="0"/>
                <a:ea typeface="Times New Roman" panose="02020603050405020304" pitchFamily="18" charset="0"/>
              </a:rPr>
              <a:t> </a:t>
            </a:r>
            <a:r>
              <a:rPr lang="es-ES" sz="2400" spc="-15" dirty="0">
                <a:latin typeface="Times New Roman" panose="02020603050405020304" pitchFamily="18" charset="0"/>
                <a:ea typeface="Times New Roman" panose="02020603050405020304" pitchFamily="18" charset="0"/>
              </a:rPr>
              <a:t>disponer</a:t>
            </a:r>
            <a:r>
              <a:rPr lang="es-ES" sz="2400" spc="60" dirty="0">
                <a:latin typeface="Times New Roman" panose="02020603050405020304" pitchFamily="18" charset="0"/>
                <a:ea typeface="Times New Roman" panose="02020603050405020304" pitchFamily="18" charset="0"/>
              </a:rPr>
              <a:t> </a:t>
            </a:r>
            <a:r>
              <a:rPr lang="es-ES" sz="2400" spc="-15" dirty="0">
                <a:latin typeface="Times New Roman" panose="02020603050405020304" pitchFamily="18" charset="0"/>
                <a:ea typeface="Times New Roman" panose="02020603050405020304" pitchFamily="18" charset="0"/>
              </a:rPr>
              <a:t>sobre</a:t>
            </a:r>
            <a:r>
              <a:rPr lang="es-ES" sz="2400" spc="55" dirty="0">
                <a:latin typeface="Times New Roman" panose="02020603050405020304" pitchFamily="18" charset="0"/>
                <a:ea typeface="Times New Roman" panose="02020603050405020304" pitchFamily="18" charset="0"/>
              </a:rPr>
              <a:t> </a:t>
            </a:r>
            <a:r>
              <a:rPr lang="es-ES" sz="2400" spc="-15" dirty="0">
                <a:latin typeface="Times New Roman" panose="02020603050405020304" pitchFamily="18" charset="0"/>
                <a:ea typeface="Times New Roman" panose="02020603050405020304" pitchFamily="18" charset="0"/>
              </a:rPr>
              <a:t>la</a:t>
            </a:r>
            <a:r>
              <a:rPr lang="en-US" sz="2000" spc="-15" dirty="0">
                <a:latin typeface="Times New Roman" panose="02020603050405020304" pitchFamily="18" charset="0"/>
                <a:ea typeface="Times New Roman" panose="02020603050405020304" pitchFamily="18" charset="0"/>
              </a:rPr>
              <a:t> </a:t>
            </a:r>
            <a:r>
              <a:rPr lang="es-ES" sz="2400" dirty="0">
                <a:latin typeface="Times New Roman" panose="02020603050405020304" pitchFamily="18" charset="0"/>
                <a:ea typeface="Times New Roman" panose="02020603050405020304" pitchFamily="18" charset="0"/>
              </a:rPr>
              <a:t>totalidad de la cuota tributaria determinada y sus accesorios, debiéndose aportar, antes del inicio de la audiencia, el poder de referencia.</a:t>
            </a:r>
            <a:endParaRPr lang="en-US" sz="2400" dirty="0">
              <a:latin typeface="Times New Roman" panose="02020603050405020304" pitchFamily="18" charset="0"/>
              <a:ea typeface="Times New Roman" panose="02020603050405020304" pitchFamily="18" charset="0"/>
            </a:endParaRPr>
          </a:p>
          <a:p>
            <a:pPr marR="0" lvl="0" algn="just">
              <a:spcBef>
                <a:spcPts val="0"/>
              </a:spcBef>
              <a:spcAft>
                <a:spcPts val="0"/>
              </a:spcAft>
              <a:buSzPts val="1200"/>
              <a:tabLst>
                <a:tab pos="975360" algn="l"/>
              </a:tabLst>
            </a:pPr>
            <a:endParaRPr lang="en-US" sz="24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7568"/>
            <a:ext cx="8229600" cy="576064"/>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S" sz="3200" b="1" dirty="0"/>
              <a:t>Convocatoria a la audiencia final </a:t>
            </a:r>
            <a:r>
              <a:rPr lang="es-ES" sz="2000" b="1" dirty="0"/>
              <a:t>Art. 154, 160 a 163 RPT</a:t>
            </a:r>
            <a:endParaRPr lang="es-ES" sz="2000" dirty="0">
              <a:solidFill>
                <a:schemeClr val="tx1">
                  <a:lumMod val="95000"/>
                  <a:lumOff val="5000"/>
                </a:schemeClr>
              </a:solidFill>
            </a:endParaRPr>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3" name="Rectangle 2"/>
          <p:cNvSpPr/>
          <p:nvPr/>
        </p:nvSpPr>
        <p:spPr>
          <a:xfrm>
            <a:off x="282352" y="1052736"/>
            <a:ext cx="8579296" cy="5262979"/>
          </a:xfrm>
          <a:prstGeom prst="rect">
            <a:avLst/>
          </a:prstGeom>
        </p:spPr>
        <p:txBody>
          <a:bodyPr wrap="square">
            <a:spAutoFit/>
          </a:bodyPr>
          <a:lstStyle/>
          <a:p>
            <a:pPr marR="0" lvl="0" algn="just">
              <a:spcBef>
                <a:spcPts val="0"/>
              </a:spcBef>
              <a:spcAft>
                <a:spcPts val="0"/>
              </a:spcAft>
              <a:buSzPts val="1200"/>
              <a:tabLst>
                <a:tab pos="975360" algn="l"/>
              </a:tabLst>
            </a:pPr>
            <a:r>
              <a:rPr lang="es-ES" sz="2400" dirty="0">
                <a:latin typeface="Times New Roman" panose="02020603050405020304" pitchFamily="18" charset="0"/>
                <a:ea typeface="Times New Roman" panose="02020603050405020304" pitchFamily="18" charset="0"/>
              </a:rPr>
              <a:t>De no concurrir a la hora y fecha indicadas, salvo que demuestre la existencia de causa justificada, se tendrá como puesta de manifiesto su disconformidad total con los resultados de la actuación de comprobación e investigación, por lo que se continuará el procedimiento.</a:t>
            </a:r>
            <a:endParaRPr lang="en-US" sz="2400" dirty="0">
              <a:latin typeface="Times New Roman" panose="02020603050405020304" pitchFamily="18" charset="0"/>
              <a:ea typeface="Times New Roman" panose="02020603050405020304" pitchFamily="18" charset="0"/>
            </a:endParaRPr>
          </a:p>
          <a:p>
            <a:pPr marR="0" lvl="0" algn="just">
              <a:spcBef>
                <a:spcPts val="0"/>
              </a:spcBef>
              <a:spcAft>
                <a:spcPts val="0"/>
              </a:spcAft>
              <a:buSzPts val="1200"/>
              <a:tabLst>
                <a:tab pos="975360" algn="l"/>
              </a:tabLst>
            </a:pPr>
            <a:r>
              <a:rPr lang="es-ES" sz="2400" dirty="0">
                <a:solidFill>
                  <a:srgbClr val="FF0000"/>
                </a:solidFill>
                <a:latin typeface="Times New Roman" panose="02020603050405020304" pitchFamily="18" charset="0"/>
                <a:ea typeface="Times New Roman" panose="02020603050405020304" pitchFamily="18" charset="0"/>
              </a:rPr>
              <a:t>Si el compareciente concurriera con un poder insuficiente </a:t>
            </a:r>
            <a:r>
              <a:rPr lang="es-ES" sz="2400" dirty="0">
                <a:latin typeface="Times New Roman" panose="02020603050405020304" pitchFamily="18" charset="0"/>
                <a:ea typeface="Times New Roman" panose="02020603050405020304" pitchFamily="18" charset="0"/>
              </a:rPr>
              <a:t>que no le permita expresamente participar en la audiencia, se le apercibirá para que subsane ese defecto, entendiéndose automáticamente trasladada la audiencia para el tercer día hábil siguiente, a la misma hora y lugar, dejándose constancia expresa de ese hecho, en acta que se levantará al efecto. Si antes de iniciar la audiencia programada se constatara la persistencia de los errores en el poder conferido, se hará constar así en un acta, continuándose el procedimiento bajo los supuestos de no concurrencia del sujeto pasivo.</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287875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504056"/>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S" sz="3200" b="1" dirty="0"/>
              <a:t>Celebración de la audiencia final </a:t>
            </a:r>
            <a:r>
              <a:rPr lang="es-ES" sz="2000" b="1" dirty="0"/>
              <a:t>Art. 155 RPT</a:t>
            </a:r>
            <a:endParaRPr lang="es-ES" sz="2000" dirty="0">
              <a:solidFill>
                <a:schemeClr val="tx1">
                  <a:lumMod val="95000"/>
                  <a:lumOff val="5000"/>
                </a:schemeClr>
              </a:solidFill>
            </a:endParaRPr>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7" name="Rectangle 3"/>
          <p:cNvSpPr txBox="1">
            <a:spLocks noChangeArrowheads="1"/>
          </p:cNvSpPr>
          <p:nvPr/>
        </p:nvSpPr>
        <p:spPr>
          <a:xfrm>
            <a:off x="457200" y="1196752"/>
            <a:ext cx="8229600" cy="4589463"/>
          </a:xfrm>
          <a:prstGeom prst="rect">
            <a:avLst/>
          </a:prstGeom>
        </p:spPr>
        <p:txBody>
          <a:bodyPr vert="horz" lIns="91440" tIns="45720" rIns="91440" bIns="45720" rtlCol="0">
            <a:noAutofit/>
          </a:bodyPr>
          <a:lstStyle/>
          <a:p>
            <a:pPr algn="just"/>
            <a:endParaRPr lang="es-ES" sz="2000" dirty="0"/>
          </a:p>
        </p:txBody>
      </p:sp>
      <p:sp>
        <p:nvSpPr>
          <p:cNvPr id="3" name="Rectangle 2"/>
          <p:cNvSpPr/>
          <p:nvPr/>
        </p:nvSpPr>
        <p:spPr>
          <a:xfrm>
            <a:off x="251519" y="1153874"/>
            <a:ext cx="8698057" cy="4916731"/>
          </a:xfrm>
          <a:prstGeom prst="rect">
            <a:avLst/>
          </a:prstGeom>
        </p:spPr>
        <p:txBody>
          <a:bodyPr wrap="square">
            <a:spAutoFit/>
          </a:bodyPr>
          <a:lstStyle/>
          <a:p>
            <a:pPr marR="136525" algn="just">
              <a:spcBef>
                <a:spcPts val="0"/>
              </a:spcBef>
              <a:spcAft>
                <a:spcPts val="0"/>
              </a:spcAft>
            </a:pPr>
            <a:r>
              <a:rPr lang="es-ES" sz="2400" dirty="0">
                <a:latin typeface="Times New Roman" panose="02020603050405020304" pitchFamily="18" charset="0"/>
                <a:ea typeface="Times New Roman" panose="02020603050405020304" pitchFamily="18" charset="0"/>
              </a:rPr>
              <a:t>En el día, hora y lugar indicados en la convocatoria, se llevará a cabo la audiencia final, que se desarrollará en el orden siguiente:</a:t>
            </a:r>
          </a:p>
          <a:p>
            <a:pPr marR="136525" algn="just">
              <a:spcBef>
                <a:spcPts val="0"/>
              </a:spcBef>
              <a:spcAft>
                <a:spcPts val="0"/>
              </a:spcAft>
            </a:pPr>
            <a:endParaRPr lang="en-US" sz="700" dirty="0">
              <a:latin typeface="Times New Roman" panose="02020603050405020304" pitchFamily="18" charset="0"/>
              <a:ea typeface="Times New Roman" panose="02020603050405020304" pitchFamily="18" charset="0"/>
            </a:endParaRPr>
          </a:p>
          <a:p>
            <a:pPr marR="0" lvl="1" indent="-457200" algn="just">
              <a:spcBef>
                <a:spcPts val="0"/>
              </a:spcBef>
              <a:spcAft>
                <a:spcPts val="0"/>
              </a:spcAft>
              <a:buSzPts val="1200"/>
              <a:buAutoNum type="arabicPeriod"/>
              <a:tabLst>
                <a:tab pos="975360" algn="l"/>
              </a:tabLst>
            </a:pPr>
            <a:r>
              <a:rPr lang="es-ES" sz="2400" dirty="0">
                <a:latin typeface="Times New Roman" panose="02020603050405020304" pitchFamily="18" charset="0"/>
                <a:ea typeface="Times New Roman" panose="02020603050405020304" pitchFamily="18" charset="0"/>
              </a:rPr>
              <a:t>Comunicación de:</a:t>
            </a:r>
          </a:p>
          <a:p>
            <a:pPr marL="0" marR="0" lvl="1" algn="just">
              <a:spcBef>
                <a:spcPts val="0"/>
              </a:spcBef>
              <a:spcAft>
                <a:spcPts val="0"/>
              </a:spcAft>
              <a:buSzPts val="1200"/>
              <a:tabLst>
                <a:tab pos="975360" algn="l"/>
              </a:tabLst>
            </a:pPr>
            <a:endParaRPr lang="en-US" sz="1050" dirty="0">
              <a:latin typeface="Times New Roman" panose="02020603050405020304" pitchFamily="18" charset="0"/>
              <a:ea typeface="Times New Roman" panose="02020603050405020304" pitchFamily="18" charset="0"/>
            </a:endParaRPr>
          </a:p>
          <a:p>
            <a:pPr algn="just"/>
            <a:r>
              <a:rPr lang="en-US" sz="2400" dirty="0">
                <a:latin typeface="Times New Roman" panose="02020603050405020304" pitchFamily="18" charset="0"/>
                <a:ea typeface="Times New Roman" panose="02020603050405020304" pitchFamily="18" charset="0"/>
              </a:rPr>
              <a:t>1.1 </a:t>
            </a:r>
            <a:r>
              <a:rPr lang="es-ES" sz="2400" spc="-5" dirty="0">
                <a:latin typeface="Times New Roman" panose="02020603050405020304" pitchFamily="18" charset="0"/>
                <a:ea typeface="Times New Roman" panose="02020603050405020304" pitchFamily="18" charset="0"/>
              </a:rPr>
              <a:t>Las </a:t>
            </a:r>
            <a:r>
              <a:rPr lang="es-ES" sz="2400" spc="-5" dirty="0">
                <a:solidFill>
                  <a:srgbClr val="FF0000"/>
                </a:solidFill>
                <a:latin typeface="Times New Roman" panose="02020603050405020304" pitchFamily="18" charset="0"/>
                <a:ea typeface="Times New Roman" panose="02020603050405020304" pitchFamily="18" charset="0"/>
              </a:rPr>
              <a:t>valoraciones realizadas </a:t>
            </a:r>
            <a:r>
              <a:rPr lang="es-ES" sz="2400" spc="-5" dirty="0">
                <a:latin typeface="Times New Roman" panose="02020603050405020304" pitchFamily="18" charset="0"/>
                <a:ea typeface="Times New Roman" panose="02020603050405020304" pitchFamily="18" charset="0"/>
              </a:rPr>
              <a:t>en función de la </a:t>
            </a:r>
            <a:r>
              <a:rPr lang="es-ES" sz="2400" spc="-5" dirty="0">
                <a:solidFill>
                  <a:srgbClr val="FF0000"/>
                </a:solidFill>
                <a:latin typeface="Times New Roman" panose="02020603050405020304" pitchFamily="18" charset="0"/>
                <a:ea typeface="Times New Roman" panose="02020603050405020304" pitchFamily="18" charset="0"/>
              </a:rPr>
              <a:t>petición de rectificación</a:t>
            </a:r>
            <a:r>
              <a:rPr lang="es-ES" sz="2400" spc="-5" dirty="0">
                <a:latin typeface="Times New Roman" panose="02020603050405020304" pitchFamily="18" charset="0"/>
                <a:ea typeface="Times New Roman" panose="02020603050405020304" pitchFamily="18" charset="0"/>
              </a:rPr>
              <a:t> presentada.</a:t>
            </a:r>
          </a:p>
          <a:p>
            <a:pPr algn="just"/>
            <a:endParaRPr lang="en-US" sz="800" spc="-5" dirty="0">
              <a:latin typeface="Times New Roman" panose="02020603050405020304" pitchFamily="18" charset="0"/>
              <a:ea typeface="Times New Roman" panose="02020603050405020304" pitchFamily="18" charset="0"/>
            </a:endParaRPr>
          </a:p>
          <a:p>
            <a:pPr algn="just"/>
            <a:r>
              <a:rPr lang="en-US" sz="2000" spc="-5" dirty="0">
                <a:latin typeface="Times New Roman" panose="02020603050405020304" pitchFamily="18" charset="0"/>
                <a:ea typeface="Times New Roman" panose="02020603050405020304" pitchFamily="18" charset="0"/>
              </a:rPr>
              <a:t>1.2  </a:t>
            </a:r>
            <a:r>
              <a:rPr lang="es-ES" sz="2400" spc="-5" dirty="0">
                <a:latin typeface="Times New Roman" panose="02020603050405020304" pitchFamily="18" charset="0"/>
                <a:ea typeface="Times New Roman" panose="02020603050405020304" pitchFamily="18" charset="0"/>
              </a:rPr>
              <a:t>Las</a:t>
            </a:r>
            <a:r>
              <a:rPr lang="es-ES" sz="2400" spc="100" dirty="0">
                <a:latin typeface="Times New Roman" panose="02020603050405020304" pitchFamily="18" charset="0"/>
                <a:ea typeface="Times New Roman" panose="02020603050405020304" pitchFamily="18" charset="0"/>
              </a:rPr>
              <a:t> </a:t>
            </a:r>
            <a:r>
              <a:rPr lang="es-ES" sz="2400" spc="-5" dirty="0">
                <a:solidFill>
                  <a:srgbClr val="FF0000"/>
                </a:solidFill>
                <a:latin typeface="Times New Roman" panose="02020603050405020304" pitchFamily="18" charset="0"/>
                <a:ea typeface="Times New Roman" panose="02020603050405020304" pitchFamily="18" charset="0"/>
              </a:rPr>
              <a:t>determinaciones</a:t>
            </a:r>
            <a:r>
              <a:rPr lang="es-ES" sz="2400" spc="105" dirty="0">
                <a:solidFill>
                  <a:srgbClr val="FF0000"/>
                </a:solidFill>
                <a:latin typeface="Times New Roman" panose="02020603050405020304" pitchFamily="18" charset="0"/>
                <a:ea typeface="Times New Roman" panose="02020603050405020304" pitchFamily="18" charset="0"/>
              </a:rPr>
              <a:t> </a:t>
            </a:r>
            <a:r>
              <a:rPr lang="es-ES" sz="2400" spc="-5" dirty="0">
                <a:solidFill>
                  <a:srgbClr val="FF0000"/>
                </a:solidFill>
                <a:latin typeface="Times New Roman" panose="02020603050405020304" pitchFamily="18" charset="0"/>
                <a:ea typeface="Times New Roman" panose="02020603050405020304" pitchFamily="18" charset="0"/>
              </a:rPr>
              <a:t>tributarias</a:t>
            </a:r>
            <a:r>
              <a:rPr lang="es-ES" sz="2400" spc="105" dirty="0">
                <a:solidFill>
                  <a:srgbClr val="FF0000"/>
                </a:solidFill>
                <a:latin typeface="Times New Roman" panose="02020603050405020304" pitchFamily="18" charset="0"/>
                <a:ea typeface="Times New Roman" panose="02020603050405020304" pitchFamily="18" charset="0"/>
              </a:rPr>
              <a:t> </a:t>
            </a:r>
            <a:r>
              <a:rPr lang="es-ES" sz="2400" spc="-5" dirty="0">
                <a:solidFill>
                  <a:srgbClr val="FF0000"/>
                </a:solidFill>
                <a:latin typeface="Times New Roman" panose="02020603050405020304" pitchFamily="18" charset="0"/>
                <a:ea typeface="Times New Roman" panose="02020603050405020304" pitchFamily="18" charset="0"/>
              </a:rPr>
              <a:t>efectuadas</a:t>
            </a:r>
            <a:r>
              <a:rPr lang="es-ES" sz="2400" spc="-5" dirty="0">
                <a:latin typeface="Times New Roman" panose="02020603050405020304" pitchFamily="18" charset="0"/>
                <a:ea typeface="Times New Roman" panose="02020603050405020304" pitchFamily="18" charset="0"/>
              </a:rPr>
              <a:t>,</a:t>
            </a:r>
            <a:r>
              <a:rPr lang="es-ES" sz="2400" spc="105" dirty="0">
                <a:latin typeface="Times New Roman" panose="02020603050405020304" pitchFamily="18" charset="0"/>
                <a:ea typeface="Times New Roman" panose="02020603050405020304" pitchFamily="18" charset="0"/>
              </a:rPr>
              <a:t> </a:t>
            </a:r>
            <a:r>
              <a:rPr lang="es-ES" sz="2400" spc="-5" dirty="0">
                <a:latin typeface="Times New Roman" panose="02020603050405020304" pitchFamily="18" charset="0"/>
                <a:ea typeface="Times New Roman" panose="02020603050405020304" pitchFamily="18" charset="0"/>
              </a:rPr>
              <a:t>explicándosele</a:t>
            </a:r>
            <a:r>
              <a:rPr lang="es-ES" sz="2400" spc="105" dirty="0">
                <a:latin typeface="Times New Roman" panose="02020603050405020304" pitchFamily="18" charset="0"/>
                <a:ea typeface="Times New Roman" panose="02020603050405020304" pitchFamily="18" charset="0"/>
              </a:rPr>
              <a:t> </a:t>
            </a:r>
            <a:r>
              <a:rPr lang="es-ES" sz="2400" spc="-5" dirty="0">
                <a:latin typeface="Times New Roman" panose="02020603050405020304" pitchFamily="18" charset="0"/>
                <a:ea typeface="Times New Roman" panose="02020603050405020304" pitchFamily="18" charset="0"/>
              </a:rPr>
              <a:t>al</a:t>
            </a:r>
            <a:r>
              <a:rPr lang="es-ES" sz="2400" spc="105" dirty="0">
                <a:latin typeface="Times New Roman" panose="02020603050405020304" pitchFamily="18" charset="0"/>
                <a:ea typeface="Times New Roman" panose="02020603050405020304" pitchFamily="18" charset="0"/>
              </a:rPr>
              <a:t> </a:t>
            </a:r>
            <a:r>
              <a:rPr lang="es-ES" sz="2400" spc="-5" dirty="0">
                <a:latin typeface="Times New Roman" panose="02020603050405020304" pitchFamily="18" charset="0"/>
                <a:ea typeface="Times New Roman" panose="02020603050405020304" pitchFamily="18" charset="0"/>
              </a:rPr>
              <a:t>sujeto</a:t>
            </a:r>
            <a:r>
              <a:rPr lang="es-ES" sz="2400" spc="105" dirty="0">
                <a:latin typeface="Times New Roman" panose="02020603050405020304" pitchFamily="18" charset="0"/>
                <a:ea typeface="Times New Roman" panose="02020603050405020304" pitchFamily="18" charset="0"/>
              </a:rPr>
              <a:t> </a:t>
            </a:r>
            <a:r>
              <a:rPr lang="es-ES" sz="2400" spc="-5" dirty="0">
                <a:latin typeface="Times New Roman" panose="02020603050405020304" pitchFamily="18" charset="0"/>
                <a:ea typeface="Times New Roman" panose="02020603050405020304" pitchFamily="18" charset="0"/>
              </a:rPr>
              <a:t>pasivo</a:t>
            </a:r>
            <a:r>
              <a:rPr lang="es-ES" sz="2400" spc="105" dirty="0">
                <a:latin typeface="Times New Roman" panose="02020603050405020304" pitchFamily="18" charset="0"/>
                <a:ea typeface="Times New Roman" panose="02020603050405020304" pitchFamily="18" charset="0"/>
              </a:rPr>
              <a:t> </a:t>
            </a:r>
            <a:r>
              <a:rPr lang="es-ES" sz="2400" spc="-5" dirty="0">
                <a:latin typeface="Times New Roman" panose="02020603050405020304" pitchFamily="18" charset="0"/>
                <a:ea typeface="Times New Roman" panose="02020603050405020304" pitchFamily="18" charset="0"/>
              </a:rPr>
              <a:t>los</a:t>
            </a:r>
            <a:r>
              <a:rPr lang="en-US" sz="2000" spc="-5" dirty="0">
                <a:latin typeface="Times New Roman" panose="02020603050405020304" pitchFamily="18" charset="0"/>
                <a:ea typeface="Times New Roman" panose="02020603050405020304" pitchFamily="18" charset="0"/>
              </a:rPr>
              <a:t> </a:t>
            </a:r>
            <a:r>
              <a:rPr lang="es-ES" sz="2400" dirty="0">
                <a:latin typeface="Times New Roman" panose="02020603050405020304" pitchFamily="18" charset="0"/>
                <a:ea typeface="Times New Roman" panose="02020603050405020304" pitchFamily="18" charset="0"/>
              </a:rPr>
              <a:t>hechos y</a:t>
            </a:r>
            <a:r>
              <a:rPr lang="es-ES" sz="2400" spc="255" dirty="0">
                <a:latin typeface="Times New Roman" panose="02020603050405020304" pitchFamily="18" charset="0"/>
                <a:ea typeface="Times New Roman" panose="02020603050405020304" pitchFamily="18" charset="0"/>
              </a:rPr>
              <a:t> </a:t>
            </a:r>
            <a:r>
              <a:rPr lang="es-ES" sz="2400" dirty="0">
                <a:latin typeface="Times New Roman" panose="02020603050405020304" pitchFamily="18" charset="0"/>
                <a:ea typeface="Times New Roman" panose="02020603050405020304" pitchFamily="18" charset="0"/>
              </a:rPr>
              <a:t>fundamentos</a:t>
            </a:r>
            <a:r>
              <a:rPr lang="es-ES" sz="2400" spc="255" dirty="0">
                <a:latin typeface="Times New Roman" panose="02020603050405020304" pitchFamily="18" charset="0"/>
                <a:ea typeface="Times New Roman" panose="02020603050405020304" pitchFamily="18" charset="0"/>
              </a:rPr>
              <a:t> </a:t>
            </a:r>
            <a:r>
              <a:rPr lang="es-ES" sz="2400" dirty="0">
                <a:latin typeface="Times New Roman" panose="02020603050405020304" pitchFamily="18" charset="0"/>
                <a:ea typeface="Times New Roman" panose="02020603050405020304" pitchFamily="18" charset="0"/>
              </a:rPr>
              <a:t>de derecho</a:t>
            </a:r>
            <a:r>
              <a:rPr lang="es-ES" sz="2400" spc="255" dirty="0">
                <a:latin typeface="Times New Roman" panose="02020603050405020304" pitchFamily="18" charset="0"/>
                <a:ea typeface="Times New Roman" panose="02020603050405020304" pitchFamily="18" charset="0"/>
              </a:rPr>
              <a:t> </a:t>
            </a:r>
            <a:r>
              <a:rPr lang="es-ES" sz="2400" dirty="0">
                <a:latin typeface="Times New Roman" panose="02020603050405020304" pitchFamily="18" charset="0"/>
                <a:ea typeface="Times New Roman" panose="02020603050405020304" pitchFamily="18" charset="0"/>
              </a:rPr>
              <a:t>que</a:t>
            </a:r>
            <a:r>
              <a:rPr lang="es-ES" sz="2400" spc="255" dirty="0">
                <a:latin typeface="Times New Roman" panose="02020603050405020304" pitchFamily="18" charset="0"/>
                <a:ea typeface="Times New Roman" panose="02020603050405020304" pitchFamily="18" charset="0"/>
              </a:rPr>
              <a:t> </a:t>
            </a:r>
            <a:r>
              <a:rPr lang="es-ES" sz="2400" dirty="0">
                <a:latin typeface="Times New Roman" panose="02020603050405020304" pitchFamily="18" charset="0"/>
                <a:ea typeface="Times New Roman" panose="02020603050405020304" pitchFamily="18" charset="0"/>
              </a:rPr>
              <a:t>motivan las</a:t>
            </a:r>
            <a:r>
              <a:rPr lang="es-ES" sz="2400" spc="255" dirty="0">
                <a:latin typeface="Times New Roman" panose="02020603050405020304" pitchFamily="18" charset="0"/>
                <a:ea typeface="Times New Roman" panose="02020603050405020304" pitchFamily="18" charset="0"/>
              </a:rPr>
              <a:t> </a:t>
            </a:r>
            <a:r>
              <a:rPr lang="es-ES" sz="2400" dirty="0">
                <a:latin typeface="Times New Roman" panose="02020603050405020304" pitchFamily="18" charset="0"/>
                <a:ea typeface="Times New Roman" panose="02020603050405020304" pitchFamily="18" charset="0"/>
              </a:rPr>
              <a:t>diferencias</a:t>
            </a:r>
            <a:r>
              <a:rPr lang="es-ES" sz="2400" spc="255" dirty="0">
                <a:latin typeface="Times New Roman" panose="02020603050405020304" pitchFamily="18" charset="0"/>
                <a:ea typeface="Times New Roman" panose="02020603050405020304" pitchFamily="18" charset="0"/>
              </a:rPr>
              <a:t> </a:t>
            </a:r>
            <a:r>
              <a:rPr lang="es-ES" sz="2400" dirty="0">
                <a:latin typeface="Times New Roman" panose="02020603050405020304" pitchFamily="18" charset="0"/>
                <a:ea typeface="Times New Roman" panose="02020603050405020304" pitchFamily="18" charset="0"/>
              </a:rPr>
              <a:t>en las</a:t>
            </a:r>
            <a:r>
              <a:rPr lang="es-ES" sz="2400" spc="255" dirty="0">
                <a:latin typeface="Times New Roman" panose="02020603050405020304" pitchFamily="18" charset="0"/>
                <a:ea typeface="Times New Roman" panose="02020603050405020304" pitchFamily="18" charset="0"/>
              </a:rPr>
              <a:t> </a:t>
            </a:r>
            <a:r>
              <a:rPr lang="es-ES" sz="2400" dirty="0">
                <a:latin typeface="Times New Roman" panose="02020603050405020304" pitchFamily="18" charset="0"/>
                <a:ea typeface="Times New Roman" panose="02020603050405020304" pitchFamily="18" charset="0"/>
              </a:rPr>
              <a:t>bases</a:t>
            </a:r>
            <a:r>
              <a:rPr lang="en-US" sz="2400" dirty="0">
                <a:latin typeface="Times New Roman" panose="02020603050405020304" pitchFamily="18" charset="0"/>
                <a:ea typeface="Times New Roman" panose="02020603050405020304" pitchFamily="18" charset="0"/>
              </a:rPr>
              <a:t> </a:t>
            </a:r>
            <a:r>
              <a:rPr lang="es-ES" sz="2400" dirty="0">
                <a:latin typeface="Times New Roman" panose="02020603050405020304" pitchFamily="18" charset="0"/>
                <a:ea typeface="Times New Roman" panose="02020603050405020304" pitchFamily="18" charset="0"/>
              </a:rPr>
              <a:t>imponibles y en las cuotas tributarias, con respecto a las autoliquidadas o que debieron haberse autoliquidado en supuestos de omisión en la presentación de las declaraciones a que se estuviera obligado. También se comunicará la </a:t>
            </a:r>
            <a:r>
              <a:rPr lang="es-ES" sz="2400" dirty="0">
                <a:solidFill>
                  <a:srgbClr val="FF0000"/>
                </a:solidFill>
                <a:latin typeface="Times New Roman" panose="02020603050405020304" pitchFamily="18" charset="0"/>
                <a:ea typeface="Times New Roman" panose="02020603050405020304" pitchFamily="18" charset="0"/>
              </a:rPr>
              <a:t>cuantía de los intereses </a:t>
            </a:r>
            <a:r>
              <a:rPr lang="es-ES" sz="2400" dirty="0">
                <a:latin typeface="Times New Roman" panose="02020603050405020304" pitchFamily="18" charset="0"/>
                <a:ea typeface="Times New Roman" panose="02020603050405020304" pitchFamily="18" charset="0"/>
              </a:rPr>
              <a:t>correspondientes, acumulados a esa fecha.</a:t>
            </a:r>
            <a:endParaRPr lang="en-US" sz="24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303502"/>
            <a:ext cx="7200800" cy="504056"/>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S" sz="3200" b="1" dirty="0"/>
              <a:t>Celebración de la audiencia final </a:t>
            </a:r>
            <a:r>
              <a:rPr lang="es-ES" sz="2000" b="1" dirty="0"/>
              <a:t>Art. 155 RPT</a:t>
            </a:r>
            <a:endParaRPr lang="es-ES" sz="2000" dirty="0">
              <a:solidFill>
                <a:schemeClr val="tx1">
                  <a:lumMod val="95000"/>
                  <a:lumOff val="5000"/>
                </a:schemeClr>
              </a:solidFill>
            </a:endParaRPr>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7" name="Rectangle 3"/>
          <p:cNvSpPr txBox="1">
            <a:spLocks noChangeArrowheads="1"/>
          </p:cNvSpPr>
          <p:nvPr/>
        </p:nvSpPr>
        <p:spPr>
          <a:xfrm>
            <a:off x="457200" y="1196752"/>
            <a:ext cx="8229600" cy="4589463"/>
          </a:xfrm>
          <a:prstGeom prst="rect">
            <a:avLst/>
          </a:prstGeom>
        </p:spPr>
        <p:txBody>
          <a:bodyPr vert="horz" lIns="91440" tIns="45720" rIns="91440" bIns="45720" rtlCol="0">
            <a:noAutofit/>
          </a:bodyPr>
          <a:lstStyle/>
          <a:p>
            <a:pPr algn="just"/>
            <a:endParaRPr lang="es-ES" sz="2000" dirty="0"/>
          </a:p>
        </p:txBody>
      </p:sp>
      <p:sp>
        <p:nvSpPr>
          <p:cNvPr id="3" name="Rectangle 2"/>
          <p:cNvSpPr/>
          <p:nvPr/>
        </p:nvSpPr>
        <p:spPr>
          <a:xfrm>
            <a:off x="683568" y="1404059"/>
            <a:ext cx="7560840" cy="4401205"/>
          </a:xfrm>
          <a:prstGeom prst="rect">
            <a:avLst/>
          </a:prstGeom>
        </p:spPr>
        <p:txBody>
          <a:bodyPr wrap="square">
            <a:spAutoFit/>
          </a:bodyPr>
          <a:lstStyle/>
          <a:p>
            <a:pPr algn="just"/>
            <a:r>
              <a:rPr lang="en-US" sz="2400" spc="-5" dirty="0">
                <a:latin typeface="Times New Roman" panose="02020603050405020304" pitchFamily="18" charset="0"/>
                <a:ea typeface="Times New Roman" panose="02020603050405020304" pitchFamily="18" charset="0"/>
              </a:rPr>
              <a:t>1.3 </a:t>
            </a:r>
            <a:r>
              <a:rPr lang="es-ES" sz="2400" spc="-5" dirty="0">
                <a:latin typeface="Times New Roman" panose="02020603050405020304" pitchFamily="18" charset="0"/>
                <a:ea typeface="Times New Roman" panose="02020603050405020304" pitchFamily="18" charset="0"/>
              </a:rPr>
              <a:t>Las </a:t>
            </a:r>
            <a:r>
              <a:rPr lang="es-ES" sz="2400" spc="-5" dirty="0">
                <a:solidFill>
                  <a:srgbClr val="FF0000"/>
                </a:solidFill>
                <a:latin typeface="Times New Roman" panose="02020603050405020304" pitchFamily="18" charset="0"/>
                <a:ea typeface="Times New Roman" panose="02020603050405020304" pitchFamily="18" charset="0"/>
              </a:rPr>
              <a:t>disminuciones en las bases imponibles </a:t>
            </a:r>
            <a:r>
              <a:rPr lang="es-ES" sz="2400" spc="-5" dirty="0">
                <a:latin typeface="Times New Roman" panose="02020603050405020304" pitchFamily="18" charset="0"/>
                <a:ea typeface="Times New Roman" panose="02020603050405020304" pitchFamily="18" charset="0"/>
              </a:rPr>
              <a:t>y en las </a:t>
            </a:r>
            <a:r>
              <a:rPr lang="es-ES" sz="2400" spc="-5" dirty="0">
                <a:solidFill>
                  <a:srgbClr val="FF0000"/>
                </a:solidFill>
                <a:latin typeface="Times New Roman" panose="02020603050405020304" pitchFamily="18" charset="0"/>
                <a:ea typeface="Times New Roman" panose="02020603050405020304" pitchFamily="18" charset="0"/>
              </a:rPr>
              <a:t>cuotas tributarias </a:t>
            </a:r>
            <a:r>
              <a:rPr lang="es-ES" sz="2400" spc="-5" dirty="0">
                <a:latin typeface="Times New Roman" panose="02020603050405020304" pitchFamily="18" charset="0"/>
                <a:ea typeface="Times New Roman" panose="02020603050405020304" pitchFamily="18" charset="0"/>
              </a:rPr>
              <a:t>o los aumentos en los saldos a favor originalmente declarados, cuando procedan, estándose bajo este supuesto a lo regulado en el artículo 165 del</a:t>
            </a:r>
            <a:r>
              <a:rPr lang="es-ES" sz="2400" spc="120" dirty="0">
                <a:latin typeface="Times New Roman" panose="02020603050405020304" pitchFamily="18" charset="0"/>
                <a:ea typeface="Times New Roman" panose="02020603050405020304" pitchFamily="18" charset="0"/>
              </a:rPr>
              <a:t> </a:t>
            </a:r>
            <a:r>
              <a:rPr lang="es-ES" sz="2400" spc="-5" dirty="0">
                <a:latin typeface="Times New Roman" panose="02020603050405020304" pitchFamily="18" charset="0"/>
                <a:ea typeface="Times New Roman" panose="02020603050405020304" pitchFamily="18" charset="0"/>
              </a:rPr>
              <a:t>presente Reglamento.</a:t>
            </a:r>
          </a:p>
          <a:p>
            <a:pPr algn="just"/>
            <a:endParaRPr lang="en-US" sz="2000" spc="-5" dirty="0">
              <a:latin typeface="Times New Roman" panose="02020603050405020304" pitchFamily="18" charset="0"/>
              <a:ea typeface="Times New Roman" panose="02020603050405020304" pitchFamily="18" charset="0"/>
            </a:endParaRPr>
          </a:p>
          <a:p>
            <a:pPr algn="just"/>
            <a:r>
              <a:rPr lang="en-US" sz="2400" spc="-5" dirty="0">
                <a:latin typeface="Times New Roman" panose="02020603050405020304" pitchFamily="18" charset="0"/>
                <a:ea typeface="Times New Roman" panose="02020603050405020304" pitchFamily="18" charset="0"/>
              </a:rPr>
              <a:t>1.4 </a:t>
            </a:r>
            <a:r>
              <a:rPr lang="es-ES" sz="2400" spc="-5" dirty="0">
                <a:latin typeface="Times New Roman" panose="02020603050405020304" pitchFamily="18" charset="0"/>
                <a:ea typeface="Times New Roman" panose="02020603050405020304" pitchFamily="18" charset="0"/>
              </a:rPr>
              <a:t>Las </a:t>
            </a:r>
            <a:r>
              <a:rPr lang="es-ES" sz="2400" spc="-5" dirty="0">
                <a:solidFill>
                  <a:srgbClr val="FF0000"/>
                </a:solidFill>
                <a:latin typeface="Times New Roman" panose="02020603050405020304" pitchFamily="18" charset="0"/>
                <a:ea typeface="Times New Roman" panose="02020603050405020304" pitchFamily="18" charset="0"/>
              </a:rPr>
              <a:t>disminuciones en las pérdidas declaradas</a:t>
            </a:r>
            <a:r>
              <a:rPr lang="es-ES" sz="2400" spc="-5" dirty="0">
                <a:latin typeface="Times New Roman" panose="02020603050405020304" pitchFamily="18" charset="0"/>
                <a:ea typeface="Times New Roman" panose="02020603050405020304" pitchFamily="18" charset="0"/>
              </a:rPr>
              <a:t>, las cuales podrían generar repercusiones en períodos fiscales posteriores.</a:t>
            </a:r>
          </a:p>
          <a:p>
            <a:pPr algn="just"/>
            <a:endParaRPr lang="en-US" sz="2000" spc="-5" dirty="0">
              <a:latin typeface="Times New Roman" panose="02020603050405020304" pitchFamily="18" charset="0"/>
              <a:ea typeface="Times New Roman" panose="02020603050405020304" pitchFamily="18" charset="0"/>
            </a:endParaRPr>
          </a:p>
          <a:p>
            <a:pPr algn="just"/>
            <a:r>
              <a:rPr lang="en-US" sz="2400" spc="-5" dirty="0">
                <a:latin typeface="Times New Roman" panose="02020603050405020304" pitchFamily="18" charset="0"/>
                <a:ea typeface="Times New Roman" panose="02020603050405020304" pitchFamily="18" charset="0"/>
              </a:rPr>
              <a:t>1.5 </a:t>
            </a:r>
            <a:r>
              <a:rPr lang="es-ES" sz="2400" spc="-5" dirty="0">
                <a:latin typeface="Times New Roman" panose="02020603050405020304" pitchFamily="18" charset="0"/>
                <a:ea typeface="Times New Roman" panose="02020603050405020304" pitchFamily="18" charset="0"/>
              </a:rPr>
              <a:t>Que del proceso de comprobación e investigación </a:t>
            </a:r>
            <a:r>
              <a:rPr lang="es-ES" sz="2400" spc="-5" dirty="0">
                <a:solidFill>
                  <a:srgbClr val="FF0000"/>
                </a:solidFill>
                <a:latin typeface="Times New Roman" panose="02020603050405020304" pitchFamily="18" charset="0"/>
                <a:ea typeface="Times New Roman" panose="02020603050405020304" pitchFamily="18" charset="0"/>
              </a:rPr>
              <a:t>no resultaron diferencias</a:t>
            </a:r>
            <a:r>
              <a:rPr lang="es-ES" sz="2400" spc="-5" dirty="0">
                <a:latin typeface="Times New Roman" panose="02020603050405020304" pitchFamily="18" charset="0"/>
                <a:ea typeface="Times New Roman" panose="02020603050405020304" pitchFamily="18" charset="0"/>
              </a:rPr>
              <a:t> con respecto a lo</a:t>
            </a:r>
            <a:r>
              <a:rPr lang="es-ES" sz="2400" spc="-10" dirty="0">
                <a:latin typeface="Times New Roman" panose="02020603050405020304" pitchFamily="18" charset="0"/>
                <a:ea typeface="Times New Roman" panose="02020603050405020304" pitchFamily="18" charset="0"/>
              </a:rPr>
              <a:t> </a:t>
            </a:r>
            <a:r>
              <a:rPr lang="es-ES" sz="2400" spc="-5" dirty="0">
                <a:latin typeface="Times New Roman" panose="02020603050405020304" pitchFamily="18" charset="0"/>
                <a:ea typeface="Times New Roman" panose="02020603050405020304" pitchFamily="18" charset="0"/>
              </a:rPr>
              <a:t>declarado.</a:t>
            </a:r>
            <a:endParaRPr lang="en-US" sz="2000" spc="-5"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83631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7"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s-ES"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s-ES"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9 CuadroTexto"/>
          <p:cNvSpPr txBox="1"/>
          <p:nvPr/>
        </p:nvSpPr>
        <p:spPr>
          <a:xfrm>
            <a:off x="617712" y="1484784"/>
            <a:ext cx="8045648"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Calibri"/>
                <a:ea typeface="+mn-ea"/>
                <a:cs typeface="+mn-cs"/>
              </a:rPr>
              <a:t>Si el sujeto no ha presentado </a:t>
            </a:r>
            <a:r>
              <a:rPr lang="es-ES" sz="3200" dirty="0">
                <a:solidFill>
                  <a:prstClr val="black"/>
                </a:solidFill>
                <a:latin typeface="Calibri"/>
              </a:rPr>
              <a:t>la declaración autoliquidación, </a:t>
            </a:r>
            <a:r>
              <a:rPr lang="es-ES" sz="3200" dirty="0">
                <a:solidFill>
                  <a:srgbClr val="FF0000"/>
                </a:solidFill>
                <a:latin typeface="Calibri"/>
              </a:rPr>
              <a:t>posterior a la notificación d</a:t>
            </a:r>
            <a:r>
              <a:rPr kumimoji="0" lang="es-ES" sz="3200" b="0" i="0" u="none" strike="noStrike" kern="1200" cap="none" spc="0" normalizeH="0" baseline="0" noProof="0" dirty="0">
                <a:ln>
                  <a:noFill/>
                </a:ln>
                <a:solidFill>
                  <a:srgbClr val="FF0000"/>
                </a:solidFill>
                <a:effectLst/>
                <a:uLnTx/>
                <a:uFillTx/>
                <a:latin typeface="Calibri"/>
                <a:ea typeface="+mn-ea"/>
                <a:cs typeface="+mn-cs"/>
              </a:rPr>
              <a:t>el inicio de un procedimiento de liquidación previa, no procede la presentación de declaraciones rectificativas</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1 Título"/>
          <p:cNvSpPr>
            <a:spLocks noGrp="1"/>
          </p:cNvSpPr>
          <p:nvPr>
            <p:ph type="title"/>
          </p:nvPr>
        </p:nvSpPr>
        <p:spPr>
          <a:xfrm>
            <a:off x="1255212" y="548680"/>
            <a:ext cx="6845180" cy="439830"/>
          </a:xfrm>
          <a:solidFill>
            <a:schemeClr val="accent3">
              <a:lumMod val="40000"/>
              <a:lumOff val="60000"/>
            </a:schemeClr>
          </a:solidFill>
          <a:scene3d>
            <a:camera prst="orthographicFront"/>
            <a:lightRig rig="threePt" dir="t"/>
          </a:scene3d>
          <a:sp3d>
            <a:bevelT w="165100" prst="coolSlant"/>
          </a:sp3d>
        </p:spPr>
        <p:style>
          <a:lnRef idx="2">
            <a:schemeClr val="accent3"/>
          </a:lnRef>
          <a:fillRef idx="1">
            <a:schemeClr val="lt1"/>
          </a:fillRef>
          <a:effectRef idx="0">
            <a:schemeClr val="accent3"/>
          </a:effectRef>
          <a:fontRef idx="minor">
            <a:schemeClr val="dk1"/>
          </a:fontRef>
        </p:style>
        <p:txBody>
          <a:bodyPr>
            <a:normAutofit fontScale="90000"/>
          </a:bodyPr>
          <a:lstStyle/>
          <a:p>
            <a:r>
              <a:rPr lang="es-ES" sz="3200" b="1" dirty="0"/>
              <a:t>Rectificación de las declaraciones </a:t>
            </a:r>
            <a:r>
              <a:rPr lang="es-ES" sz="2000" b="1" dirty="0"/>
              <a:t>Art. 125 RPT</a:t>
            </a:r>
            <a:endParaRPr lang="es-ES" sz="2000" dirty="0"/>
          </a:p>
        </p:txBody>
      </p:sp>
    </p:spTree>
    <p:extLst>
      <p:ext uri="{BB962C8B-B14F-4D97-AF65-F5344CB8AC3E}">
        <p14:creationId xmlns:p14="http://schemas.microsoft.com/office/powerpoint/2010/main" val="36652940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504056"/>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S" sz="3200" b="1" dirty="0"/>
              <a:t>Celebración de la audiencia final </a:t>
            </a:r>
            <a:r>
              <a:rPr lang="es-ES" sz="2000" b="1" dirty="0"/>
              <a:t>Art. 155 RPT</a:t>
            </a:r>
            <a:endParaRPr lang="es-ES" sz="2000" dirty="0">
              <a:solidFill>
                <a:schemeClr val="tx1">
                  <a:lumMod val="95000"/>
                  <a:lumOff val="5000"/>
                </a:schemeClr>
              </a:solidFill>
            </a:endParaRPr>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7" name="Rectangle 3"/>
          <p:cNvSpPr txBox="1">
            <a:spLocks noChangeArrowheads="1"/>
          </p:cNvSpPr>
          <p:nvPr/>
        </p:nvSpPr>
        <p:spPr>
          <a:xfrm>
            <a:off x="457200" y="1196752"/>
            <a:ext cx="8229600" cy="4589463"/>
          </a:xfrm>
          <a:prstGeom prst="rect">
            <a:avLst/>
          </a:prstGeom>
        </p:spPr>
        <p:txBody>
          <a:bodyPr vert="horz" lIns="91440" tIns="45720" rIns="91440" bIns="45720" rtlCol="0">
            <a:noAutofit/>
          </a:bodyPr>
          <a:lstStyle/>
          <a:p>
            <a:pPr algn="just"/>
            <a:endParaRPr lang="es-ES" sz="2000" dirty="0"/>
          </a:p>
        </p:txBody>
      </p:sp>
      <p:sp>
        <p:nvSpPr>
          <p:cNvPr id="3" name="Rectangle 2"/>
          <p:cNvSpPr/>
          <p:nvPr/>
        </p:nvSpPr>
        <p:spPr>
          <a:xfrm>
            <a:off x="88900" y="1153874"/>
            <a:ext cx="8567936" cy="5139869"/>
          </a:xfrm>
          <a:prstGeom prst="rect">
            <a:avLst/>
          </a:prstGeom>
        </p:spPr>
        <p:txBody>
          <a:bodyPr wrap="square">
            <a:spAutoFit/>
          </a:bodyPr>
          <a:lstStyle/>
          <a:p>
            <a:pPr marR="137160" lvl="1" algn="just">
              <a:spcBef>
                <a:spcPts val="0"/>
              </a:spcBef>
              <a:spcAft>
                <a:spcPts val="0"/>
              </a:spcAft>
              <a:buSzPts val="1200"/>
              <a:tabLst>
                <a:tab pos="975360" algn="l"/>
              </a:tabLst>
            </a:pPr>
            <a:r>
              <a:rPr lang="es-ES" sz="2400" spc="-85" dirty="0">
                <a:latin typeface="Times New Roman" panose="02020603050405020304" pitchFamily="18" charset="0"/>
                <a:ea typeface="Times New Roman" panose="02020603050405020304" pitchFamily="18" charset="0"/>
              </a:rPr>
              <a:t>2. Comunicación de las posibles infracciones administrativas que se tipificarían y las respectivas</a:t>
            </a:r>
            <a:r>
              <a:rPr lang="es-ES" sz="2400" spc="-5" dirty="0">
                <a:latin typeface="Times New Roman" panose="02020603050405020304" pitchFamily="18" charset="0"/>
                <a:ea typeface="Times New Roman" panose="02020603050405020304" pitchFamily="18" charset="0"/>
              </a:rPr>
              <a:t> </a:t>
            </a:r>
            <a:r>
              <a:rPr lang="es-ES" sz="2400" spc="-85" dirty="0">
                <a:latin typeface="Times New Roman" panose="02020603050405020304" pitchFamily="18" charset="0"/>
                <a:ea typeface="Times New Roman" panose="02020603050405020304" pitchFamily="18" charset="0"/>
              </a:rPr>
              <a:t>sanciones.</a:t>
            </a:r>
          </a:p>
          <a:p>
            <a:pPr marR="137160" lvl="1" algn="just">
              <a:spcBef>
                <a:spcPts val="0"/>
              </a:spcBef>
              <a:spcAft>
                <a:spcPts val="0"/>
              </a:spcAft>
              <a:buSzPts val="1200"/>
              <a:tabLst>
                <a:tab pos="975360" algn="l"/>
              </a:tabLst>
            </a:pPr>
            <a:endParaRPr lang="en-US" sz="2000" spc="-85" dirty="0">
              <a:latin typeface="Times New Roman" panose="02020603050405020304" pitchFamily="18" charset="0"/>
              <a:ea typeface="Times New Roman" panose="02020603050405020304" pitchFamily="18" charset="0"/>
            </a:endParaRPr>
          </a:p>
          <a:p>
            <a:pPr marR="137160" lvl="1" algn="just">
              <a:spcBef>
                <a:spcPts val="0"/>
              </a:spcBef>
              <a:spcAft>
                <a:spcPts val="0"/>
              </a:spcAft>
              <a:buSzPts val="1200"/>
              <a:tabLst>
                <a:tab pos="975360" algn="l"/>
              </a:tabLst>
            </a:pPr>
            <a:r>
              <a:rPr lang="en-US" sz="2400" spc="-85" dirty="0">
                <a:latin typeface="Times New Roman" panose="02020603050405020304" pitchFamily="18" charset="0"/>
                <a:ea typeface="Times New Roman" panose="02020603050405020304" pitchFamily="18" charset="0"/>
              </a:rPr>
              <a:t>2.1 </a:t>
            </a:r>
            <a:r>
              <a:rPr lang="es-ES" sz="2400" spc="-85" dirty="0">
                <a:latin typeface="Times New Roman" panose="02020603050405020304" pitchFamily="18" charset="0"/>
                <a:ea typeface="Times New Roman" panose="02020603050405020304" pitchFamily="18" charset="0"/>
              </a:rPr>
              <a:t>Advertencia al sujeto pasivo, sobre las </a:t>
            </a:r>
            <a:r>
              <a:rPr lang="es-ES" sz="2400" spc="-85" dirty="0">
                <a:solidFill>
                  <a:srgbClr val="FF0000"/>
                </a:solidFill>
                <a:latin typeface="Times New Roman" panose="02020603050405020304" pitchFamily="18" charset="0"/>
                <a:ea typeface="Times New Roman" panose="02020603050405020304" pitchFamily="18" charset="0"/>
              </a:rPr>
              <a:t>consecuencias jurídicas y económicas de la eventual aceptación de la propuesta de regularización practicada</a:t>
            </a:r>
            <a:r>
              <a:rPr lang="es-ES" sz="2400" spc="-85" dirty="0">
                <a:latin typeface="Times New Roman" panose="02020603050405020304" pitchFamily="18" charset="0"/>
                <a:ea typeface="Times New Roman" panose="02020603050405020304" pitchFamily="18" charset="0"/>
              </a:rPr>
              <a:t> y de las reducciones que se producirían en las multas por las sanciones que se impusieran, según</a:t>
            </a:r>
            <a:r>
              <a:rPr lang="es-ES" sz="2400" spc="100" dirty="0">
                <a:latin typeface="Times New Roman" panose="02020603050405020304" pitchFamily="18" charset="0"/>
                <a:ea typeface="Times New Roman" panose="02020603050405020304" pitchFamily="18" charset="0"/>
              </a:rPr>
              <a:t> </a:t>
            </a:r>
            <a:r>
              <a:rPr lang="es-ES" sz="2400" spc="-85" dirty="0">
                <a:latin typeface="Times New Roman" panose="02020603050405020304" pitchFamily="18" charset="0"/>
                <a:ea typeface="Times New Roman" panose="02020603050405020304" pitchFamily="18" charset="0"/>
              </a:rPr>
              <a:t>lo establecido en el artículo 88 del</a:t>
            </a:r>
            <a:r>
              <a:rPr lang="es-ES" sz="2400" spc="-10" dirty="0">
                <a:latin typeface="Times New Roman" panose="02020603050405020304" pitchFamily="18" charset="0"/>
                <a:ea typeface="Times New Roman" panose="02020603050405020304" pitchFamily="18" charset="0"/>
              </a:rPr>
              <a:t> </a:t>
            </a:r>
            <a:r>
              <a:rPr lang="es-ES" sz="2400" spc="-85" dirty="0">
                <a:latin typeface="Times New Roman" panose="02020603050405020304" pitchFamily="18" charset="0"/>
                <a:ea typeface="Times New Roman" panose="02020603050405020304" pitchFamily="18" charset="0"/>
              </a:rPr>
              <a:t>Código.</a:t>
            </a:r>
          </a:p>
          <a:p>
            <a:pPr marR="137160" lvl="1" algn="just">
              <a:spcBef>
                <a:spcPts val="0"/>
              </a:spcBef>
              <a:spcAft>
                <a:spcPts val="0"/>
              </a:spcAft>
              <a:buSzPts val="1200"/>
              <a:tabLst>
                <a:tab pos="975360" algn="l"/>
              </a:tabLst>
            </a:pPr>
            <a:endParaRPr lang="en-US" sz="2000" spc="-85" dirty="0">
              <a:latin typeface="Times New Roman" panose="02020603050405020304" pitchFamily="18" charset="0"/>
              <a:ea typeface="Times New Roman" panose="02020603050405020304" pitchFamily="18" charset="0"/>
            </a:endParaRPr>
          </a:p>
          <a:p>
            <a:pPr marR="135890" lvl="1" algn="just">
              <a:spcBef>
                <a:spcPts val="0"/>
              </a:spcBef>
              <a:spcAft>
                <a:spcPts val="0"/>
              </a:spcAft>
              <a:buSzPts val="1200"/>
              <a:tabLst>
                <a:tab pos="975360" algn="l"/>
              </a:tabLst>
            </a:pPr>
            <a:r>
              <a:rPr lang="es-ES" sz="2400" spc="-85" dirty="0">
                <a:latin typeface="Times New Roman" panose="02020603050405020304" pitchFamily="18" charset="0"/>
                <a:ea typeface="Times New Roman" panose="02020603050405020304" pitchFamily="18" charset="0"/>
              </a:rPr>
              <a:t>2.2 Proposición al sujeto compareciente de la </a:t>
            </a:r>
            <a:r>
              <a:rPr lang="es-ES" sz="2400" spc="-85" dirty="0">
                <a:solidFill>
                  <a:srgbClr val="FF0000"/>
                </a:solidFill>
                <a:latin typeface="Times New Roman" panose="02020603050405020304" pitchFamily="18" charset="0"/>
                <a:ea typeface="Times New Roman" panose="02020603050405020304" pitchFamily="18" charset="0"/>
              </a:rPr>
              <a:t>propuesta de regularización de las diferencias comunicadas, informándosele de su derecho a manifestar conformidad</a:t>
            </a:r>
            <a:r>
              <a:rPr lang="es-ES" sz="2400" spc="-85" dirty="0">
                <a:latin typeface="Times New Roman" panose="02020603050405020304" pitchFamily="18" charset="0"/>
                <a:ea typeface="Times New Roman" panose="02020603050405020304" pitchFamily="18" charset="0"/>
              </a:rPr>
              <a:t> o no con dicha propuesta, pudiendo ser esta total o parcial, todo al tenor de lo dispuesto en el artículo 156 del presente</a:t>
            </a:r>
            <a:r>
              <a:rPr lang="es-ES" sz="2400" spc="-15" dirty="0">
                <a:latin typeface="Times New Roman" panose="02020603050405020304" pitchFamily="18" charset="0"/>
                <a:ea typeface="Times New Roman" panose="02020603050405020304" pitchFamily="18" charset="0"/>
              </a:rPr>
              <a:t> </a:t>
            </a:r>
            <a:r>
              <a:rPr lang="es-ES" sz="2400" spc="-85" dirty="0">
                <a:latin typeface="Times New Roman" panose="02020603050405020304" pitchFamily="18" charset="0"/>
                <a:ea typeface="Times New Roman" panose="02020603050405020304" pitchFamily="18" charset="0"/>
              </a:rPr>
              <a:t>Reglamento.</a:t>
            </a:r>
            <a:endParaRPr lang="en-US" sz="2000" spc="-85"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246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504056"/>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S" sz="3200" b="1" dirty="0"/>
              <a:t>Celebración de la audiencia final </a:t>
            </a:r>
            <a:r>
              <a:rPr lang="es-ES" sz="2000" b="1" dirty="0"/>
              <a:t>Art. 155 RPT</a:t>
            </a:r>
            <a:endParaRPr lang="es-ES" sz="2000" dirty="0">
              <a:solidFill>
                <a:schemeClr val="tx1">
                  <a:lumMod val="95000"/>
                  <a:lumOff val="5000"/>
                </a:schemeClr>
              </a:solidFill>
            </a:endParaRPr>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7" name="Rectangle 3"/>
          <p:cNvSpPr txBox="1">
            <a:spLocks noChangeArrowheads="1"/>
          </p:cNvSpPr>
          <p:nvPr/>
        </p:nvSpPr>
        <p:spPr>
          <a:xfrm>
            <a:off x="457200" y="1196752"/>
            <a:ext cx="8229600" cy="4589463"/>
          </a:xfrm>
          <a:prstGeom prst="rect">
            <a:avLst/>
          </a:prstGeom>
        </p:spPr>
        <p:txBody>
          <a:bodyPr vert="horz" lIns="91440" tIns="45720" rIns="91440" bIns="45720" rtlCol="0">
            <a:noAutofit/>
          </a:bodyPr>
          <a:lstStyle/>
          <a:p>
            <a:pPr algn="just"/>
            <a:endParaRPr lang="es-ES" sz="2000" dirty="0"/>
          </a:p>
        </p:txBody>
      </p:sp>
      <p:sp>
        <p:nvSpPr>
          <p:cNvPr id="3" name="Rectangle 2"/>
          <p:cNvSpPr/>
          <p:nvPr/>
        </p:nvSpPr>
        <p:spPr>
          <a:xfrm>
            <a:off x="111944" y="1153874"/>
            <a:ext cx="8544892" cy="4893647"/>
          </a:xfrm>
          <a:prstGeom prst="rect">
            <a:avLst/>
          </a:prstGeom>
        </p:spPr>
        <p:txBody>
          <a:bodyPr wrap="square">
            <a:spAutoFit/>
          </a:bodyPr>
          <a:lstStyle/>
          <a:p>
            <a:pPr marR="135890" lvl="1" algn="just">
              <a:spcBef>
                <a:spcPts val="0"/>
              </a:spcBef>
              <a:spcAft>
                <a:spcPts val="0"/>
              </a:spcAft>
              <a:buSzPts val="1200"/>
              <a:tabLst>
                <a:tab pos="975360" algn="l"/>
              </a:tabLst>
            </a:pPr>
            <a:r>
              <a:rPr lang="es-ES" sz="2400" dirty="0">
                <a:latin typeface="Times New Roman" panose="02020603050405020304" pitchFamily="18" charset="0"/>
                <a:ea typeface="Times New Roman" panose="02020603050405020304" pitchFamily="18" charset="0"/>
              </a:rPr>
              <a:t>Concluida la audiencia final, los funcionarios actuantes </a:t>
            </a:r>
            <a:r>
              <a:rPr lang="es-ES" sz="2400" dirty="0">
                <a:solidFill>
                  <a:srgbClr val="FF0000"/>
                </a:solidFill>
                <a:latin typeface="Times New Roman" panose="02020603050405020304" pitchFamily="18" charset="0"/>
                <a:ea typeface="Times New Roman" panose="02020603050405020304" pitchFamily="18" charset="0"/>
              </a:rPr>
              <a:t>extenderán un acta dejando</a:t>
            </a:r>
            <a:r>
              <a:rPr lang="en-US" sz="2400" dirty="0">
                <a:solidFill>
                  <a:srgbClr val="FF0000"/>
                </a:solidFill>
                <a:latin typeface="Times New Roman" panose="02020603050405020304" pitchFamily="18" charset="0"/>
                <a:ea typeface="Times New Roman" panose="02020603050405020304" pitchFamily="18" charset="0"/>
              </a:rPr>
              <a:t> </a:t>
            </a:r>
            <a:r>
              <a:rPr lang="es-ES" sz="2400" dirty="0">
                <a:solidFill>
                  <a:srgbClr val="FF0000"/>
                </a:solidFill>
                <a:latin typeface="Times New Roman" panose="02020603050405020304" pitchFamily="18" charset="0"/>
                <a:ea typeface="Times New Roman" panose="02020603050405020304" pitchFamily="18" charset="0"/>
              </a:rPr>
              <a:t>constancia expresa de todos los aspectos desarrollados.</a:t>
            </a:r>
            <a:r>
              <a:rPr lang="es-ES" sz="2400" dirty="0">
                <a:latin typeface="Times New Roman" panose="02020603050405020304" pitchFamily="18" charset="0"/>
                <a:ea typeface="Times New Roman" panose="02020603050405020304" pitchFamily="18" charset="0"/>
              </a:rPr>
              <a:t> Esta acta se extenderá en </a:t>
            </a:r>
            <a:r>
              <a:rPr lang="es-ES" sz="2400" spc="-20" dirty="0">
                <a:latin typeface="Times New Roman" panose="02020603050405020304" pitchFamily="18" charset="0"/>
                <a:ea typeface="Times New Roman" panose="02020603050405020304" pitchFamily="18" charset="0"/>
              </a:rPr>
              <a:t>dos</a:t>
            </a:r>
            <a:r>
              <a:rPr lang="es-ES" sz="2400" spc="260" dirty="0">
                <a:latin typeface="Times New Roman" panose="02020603050405020304" pitchFamily="18" charset="0"/>
                <a:ea typeface="Times New Roman" panose="02020603050405020304" pitchFamily="18" charset="0"/>
              </a:rPr>
              <a:t> </a:t>
            </a:r>
            <a:r>
              <a:rPr lang="es-ES" sz="2400" dirty="0">
                <a:latin typeface="Times New Roman" panose="02020603050405020304" pitchFamily="18" charset="0"/>
                <a:ea typeface="Times New Roman" panose="02020603050405020304" pitchFamily="18" charset="0"/>
              </a:rPr>
              <a:t>tantos, que deberán ser firmados por los funcionarios actuantes y por el compareciente, entregándosele un tanto, quien se tendrá por notificado de su contenido. </a:t>
            </a:r>
          </a:p>
          <a:p>
            <a:pPr marR="135890" lvl="1" algn="just">
              <a:spcBef>
                <a:spcPts val="0"/>
              </a:spcBef>
              <a:spcAft>
                <a:spcPts val="0"/>
              </a:spcAft>
              <a:buSzPts val="1200"/>
              <a:tabLst>
                <a:tab pos="975360" algn="l"/>
              </a:tabLst>
            </a:pPr>
            <a:r>
              <a:rPr lang="es-ES" sz="2400" dirty="0">
                <a:latin typeface="Times New Roman" panose="02020603050405020304" pitchFamily="18" charset="0"/>
                <a:ea typeface="Times New Roman" panose="02020603050405020304" pitchFamily="18" charset="0"/>
              </a:rPr>
              <a:t>En </a:t>
            </a:r>
            <a:r>
              <a:rPr lang="es-ES" sz="2400" dirty="0">
                <a:solidFill>
                  <a:srgbClr val="FF0000"/>
                </a:solidFill>
                <a:latin typeface="Times New Roman" panose="02020603050405020304" pitchFamily="18" charset="0"/>
                <a:ea typeface="Times New Roman" panose="02020603050405020304" pitchFamily="18" charset="0"/>
              </a:rPr>
              <a:t>caso de que no sepa o no quiera firmarla</a:t>
            </a:r>
            <a:r>
              <a:rPr lang="es-ES" sz="2400" dirty="0">
                <a:latin typeface="Times New Roman" panose="02020603050405020304" pitchFamily="18" charset="0"/>
                <a:ea typeface="Times New Roman" panose="02020603050405020304" pitchFamily="18" charset="0"/>
              </a:rPr>
              <a:t>, se dejará constando ese  hecho en el</a:t>
            </a:r>
            <a:r>
              <a:rPr lang="es-ES" sz="2400" spc="-5" dirty="0">
                <a:latin typeface="Times New Roman" panose="02020603050405020304" pitchFamily="18" charset="0"/>
                <a:ea typeface="Times New Roman" panose="02020603050405020304" pitchFamily="18" charset="0"/>
              </a:rPr>
              <a:t> </a:t>
            </a:r>
            <a:r>
              <a:rPr lang="es-ES" sz="2400" dirty="0">
                <a:latin typeface="Times New Roman" panose="02020603050405020304" pitchFamily="18" charset="0"/>
                <a:ea typeface="Times New Roman" panose="02020603050405020304" pitchFamily="18" charset="0"/>
              </a:rPr>
              <a:t>acta.</a:t>
            </a:r>
            <a:endParaRPr lang="en-US" sz="2400" dirty="0">
              <a:latin typeface="Times New Roman" panose="02020603050405020304" pitchFamily="18" charset="0"/>
              <a:ea typeface="Times New Roman" panose="02020603050405020304" pitchFamily="18" charset="0"/>
            </a:endParaRPr>
          </a:p>
          <a:p>
            <a:pPr marR="135890" lvl="1" algn="just">
              <a:spcBef>
                <a:spcPts val="0"/>
              </a:spcBef>
              <a:spcAft>
                <a:spcPts val="0"/>
              </a:spcAft>
              <a:buSzPts val="1200"/>
              <a:tabLst>
                <a:tab pos="975360" algn="l"/>
              </a:tabLst>
            </a:pPr>
            <a:endParaRPr lang="es-ES" sz="2400" dirty="0">
              <a:latin typeface="Times New Roman" panose="02020603050405020304" pitchFamily="18" charset="0"/>
              <a:ea typeface="Times New Roman" panose="02020603050405020304" pitchFamily="18" charset="0"/>
            </a:endParaRPr>
          </a:p>
          <a:p>
            <a:pPr marR="135890" lvl="1" algn="just">
              <a:spcBef>
                <a:spcPts val="0"/>
              </a:spcBef>
              <a:spcAft>
                <a:spcPts val="0"/>
              </a:spcAft>
              <a:buSzPts val="1200"/>
              <a:tabLst>
                <a:tab pos="975360" algn="l"/>
              </a:tabLst>
            </a:pPr>
            <a:r>
              <a:rPr lang="es-ES" sz="2400" dirty="0">
                <a:latin typeface="Times New Roman" panose="02020603050405020304" pitchFamily="18" charset="0"/>
                <a:ea typeface="Times New Roman" panose="02020603050405020304" pitchFamily="18" charset="0"/>
              </a:rPr>
              <a:t>En este acto </a:t>
            </a:r>
            <a:r>
              <a:rPr lang="es-ES" sz="2400" dirty="0">
                <a:solidFill>
                  <a:srgbClr val="FF0000"/>
                </a:solidFill>
                <a:latin typeface="Times New Roman" panose="02020603050405020304" pitchFamily="18" charset="0"/>
                <a:ea typeface="Times New Roman" panose="02020603050405020304" pitchFamily="18" charset="0"/>
              </a:rPr>
              <a:t>se pondrá a disposición del sujeto fiscalizado, el expediente determinativo y sus accesorios</a:t>
            </a:r>
            <a:r>
              <a:rPr lang="es-ES" sz="2400" dirty="0">
                <a:latin typeface="Times New Roman" panose="02020603050405020304" pitchFamily="18" charset="0"/>
                <a:ea typeface="Times New Roman" panose="02020603050405020304" pitchFamily="18" charset="0"/>
              </a:rPr>
              <a:t>, así como el expediente sancionador, en el que se respaldan las actuaciones administrativas realizadas y los resultados comunicados.</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879096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3" y="274638"/>
            <a:ext cx="8770064" cy="1143000"/>
          </a:xfrm>
        </p:spPr>
        <p:style>
          <a:lnRef idx="1">
            <a:schemeClr val="accent1"/>
          </a:lnRef>
          <a:fillRef idx="2">
            <a:schemeClr val="accent1"/>
          </a:fillRef>
          <a:effectRef idx="1">
            <a:schemeClr val="accent1"/>
          </a:effectRef>
          <a:fontRef idx="minor">
            <a:schemeClr val="dk1"/>
          </a:fontRef>
        </p:style>
        <p:txBody>
          <a:bodyPr>
            <a:normAutofit/>
          </a:bodyPr>
          <a:lstStyle/>
          <a:p>
            <a:r>
              <a:rPr lang="es-ES" sz="3600" b="1" dirty="0"/>
              <a:t>Propuesta de regularización</a:t>
            </a:r>
            <a:r>
              <a:rPr lang="es-ES" sz="3600" dirty="0">
                <a:solidFill>
                  <a:schemeClr val="tx1">
                    <a:lumMod val="95000"/>
                    <a:lumOff val="5000"/>
                  </a:schemeClr>
                </a:solidFill>
              </a:rPr>
              <a:t> </a:t>
            </a:r>
            <a:r>
              <a:rPr lang="es-ES" sz="2000" dirty="0">
                <a:solidFill>
                  <a:schemeClr val="tx1">
                    <a:lumMod val="95000"/>
                    <a:lumOff val="5000"/>
                  </a:schemeClr>
                </a:solidFill>
              </a:rPr>
              <a:t>Art 157 y 165 RPT y 144 CNPT</a:t>
            </a:r>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7" name="Rectangle 3"/>
          <p:cNvSpPr txBox="1">
            <a:spLocks noChangeArrowheads="1"/>
          </p:cNvSpPr>
          <p:nvPr/>
        </p:nvSpPr>
        <p:spPr>
          <a:xfrm>
            <a:off x="457200" y="1999381"/>
            <a:ext cx="8229600" cy="4525963"/>
          </a:xfrm>
          <a:prstGeom prst="rect">
            <a:avLst/>
          </a:prstGeom>
        </p:spPr>
        <p:txBody>
          <a:bodyPr vert="horz" lIns="91440" tIns="45720" rIns="91440" bIns="45720" rtlCol="0">
            <a:normAutofit fontScale="92500" lnSpcReduction="20000"/>
          </a:bodyPr>
          <a:lstStyle/>
          <a:p>
            <a:pPr algn="just"/>
            <a:r>
              <a:rPr lang="es-ES" sz="3200" dirty="0"/>
              <a:t>Siempre que los resultados obtenidos en la actuación de comprobación e investigación supongan diferencias de las bases imponibles o de las cuotas tributarias declaradas, el funcionario a cargo debe </a:t>
            </a:r>
            <a:r>
              <a:rPr lang="es-ES" sz="3200" dirty="0">
                <a:solidFill>
                  <a:srgbClr val="FF0000"/>
                </a:solidFill>
              </a:rPr>
              <a:t>proponerle al sujeto pasivo la conformidad con la propuesta de regularización</a:t>
            </a:r>
            <a:r>
              <a:rPr lang="es-ES" sz="3200" dirty="0"/>
              <a:t>, la cual se formulará para cada concepto que afecte la base imponible y la cuota tributaria determinada, respecto al impuesto y período fiscal objeto de comprobación. </a:t>
            </a:r>
          </a:p>
          <a:p>
            <a:pPr algn="just"/>
            <a:r>
              <a:rPr lang="es-ES" sz="3200" dirty="0"/>
              <a: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274638"/>
            <a:ext cx="7200800" cy="99412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S" sz="3600" b="1" dirty="0"/>
              <a:t>Posición del sujeto pasivo frente a la propuesta de regularización </a:t>
            </a:r>
            <a:r>
              <a:rPr lang="es-ES" sz="2000" dirty="0">
                <a:solidFill>
                  <a:schemeClr val="tx1">
                    <a:lumMod val="95000"/>
                    <a:lumOff val="5000"/>
                  </a:schemeClr>
                </a:solidFill>
              </a:rPr>
              <a:t>Art. 158 RPT</a:t>
            </a:r>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7" name="Rectangle 3"/>
          <p:cNvSpPr txBox="1">
            <a:spLocks noChangeArrowheads="1"/>
          </p:cNvSpPr>
          <p:nvPr/>
        </p:nvSpPr>
        <p:spPr>
          <a:xfrm>
            <a:off x="457200" y="1600200"/>
            <a:ext cx="8229600" cy="4525963"/>
          </a:xfrm>
          <a:prstGeom prst="rect">
            <a:avLst/>
          </a:prstGeom>
        </p:spPr>
        <p:txBody>
          <a:bodyPr vert="horz" lIns="91440" tIns="45720" rIns="91440" bIns="45720" rtlCol="0">
            <a:normAutofit fontScale="85000" lnSpcReduction="20000"/>
          </a:bodyPr>
          <a:lstStyle/>
          <a:p>
            <a:pPr algn="just"/>
            <a:r>
              <a:rPr lang="es-ES" sz="3200" dirty="0"/>
              <a:t>El sujeto fiscalizado deberá manifestar su conformidad o disconformidad con cada uno de los elementos que configuran la base imponible y la cuota tributaria, presentados en la propuesta de regularización que se le formuló. Su </a:t>
            </a:r>
            <a:r>
              <a:rPr lang="es-ES" sz="3200" dirty="0">
                <a:solidFill>
                  <a:srgbClr val="FF0000"/>
                </a:solidFill>
              </a:rPr>
              <a:t>decisión será única y definitiva </a:t>
            </a:r>
            <a:r>
              <a:rPr lang="es-ES" sz="3200" dirty="0"/>
              <a:t>y debe externarse en un solo acto, haciéndose constar en el modelo establecido al efecto.</a:t>
            </a:r>
          </a:p>
          <a:p>
            <a:pPr algn="just"/>
            <a:r>
              <a:rPr lang="es-ES" sz="3200" dirty="0">
                <a:solidFill>
                  <a:srgbClr val="FF0000"/>
                </a:solidFill>
              </a:rPr>
              <a:t>Esta manifestación podrá darse en la audiencia final o</a:t>
            </a:r>
            <a:r>
              <a:rPr lang="es-ES" sz="3200" dirty="0"/>
              <a:t> si así lo decidiera, compareciendo personalmente ante los funcionarios actuantes, dentro de los </a:t>
            </a:r>
            <a:r>
              <a:rPr lang="es-ES" sz="3200" dirty="0">
                <a:solidFill>
                  <a:srgbClr val="FF0000"/>
                </a:solidFill>
              </a:rPr>
              <a:t>cinco días hábiles siguientes a la fecha de celebración de aquella audiencia. </a:t>
            </a:r>
            <a:r>
              <a:rPr lang="es-ES" sz="3200" dirty="0"/>
              <a:t>En este último supuesto, la conformidad se hará constar en el modelo establecido al efecto.</a:t>
            </a:r>
          </a:p>
          <a:p>
            <a:pPr algn="just"/>
            <a:endParaRPr kumimoji="0" lang="es-E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274638"/>
            <a:ext cx="7272808" cy="99412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S" sz="4000" b="1" dirty="0"/>
              <a:t>Posición del sujeto pasivo frente a la propuesta de regularización </a:t>
            </a:r>
            <a:r>
              <a:rPr lang="es-ES" sz="2000" dirty="0">
                <a:solidFill>
                  <a:schemeClr val="tx1">
                    <a:lumMod val="95000"/>
                    <a:lumOff val="5000"/>
                  </a:schemeClr>
                </a:solidFill>
              </a:rPr>
              <a:t>Art. 158 RPT</a:t>
            </a:r>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7" name="Rectangle 3"/>
          <p:cNvSpPr txBox="1">
            <a:spLocks noChangeArrowheads="1"/>
          </p:cNvSpPr>
          <p:nvPr/>
        </p:nvSpPr>
        <p:spPr>
          <a:xfrm>
            <a:off x="457200" y="1639341"/>
            <a:ext cx="8229600" cy="4525963"/>
          </a:xfrm>
          <a:prstGeom prst="rect">
            <a:avLst/>
          </a:prstGeom>
        </p:spPr>
        <p:txBody>
          <a:bodyPr vert="horz" lIns="91440" tIns="45720" rIns="91440" bIns="45720" rtlCol="0">
            <a:normAutofit fontScale="92500" lnSpcReduction="10000"/>
          </a:bodyPr>
          <a:lstStyle/>
          <a:p>
            <a:pPr algn="just"/>
            <a:r>
              <a:rPr lang="es-ES" sz="3200" dirty="0">
                <a:solidFill>
                  <a:srgbClr val="FF0000"/>
                </a:solidFill>
              </a:rPr>
              <a:t>La conformidad podrá tener carácter total o parcial</a:t>
            </a:r>
            <a:r>
              <a:rPr lang="es-ES" sz="3200" dirty="0"/>
              <a:t>. Se entenderá como total, cuando comprenda todos los elementos que conforman la base y la cuota tributaria determinada, respecto a un impuesto y su período fiscal. </a:t>
            </a:r>
            <a:r>
              <a:rPr lang="es-ES" sz="3200" dirty="0">
                <a:solidFill>
                  <a:srgbClr val="FF0000"/>
                </a:solidFill>
              </a:rPr>
              <a:t>Se entenderá como parcial, cuando se manifiesta conformidad sobre algunos de los conceptos </a:t>
            </a:r>
            <a:r>
              <a:rPr lang="es-ES" sz="3200" dirty="0"/>
              <a:t>que conforman la base imponible determinada, para un impuesto y su período fiscal, manifestando disconformidad con otros de aquellos elementos.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291264" cy="940966"/>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S" sz="3600" b="1" dirty="0"/>
              <a:t>Conformidad con la propuesta de regularización </a:t>
            </a:r>
            <a:r>
              <a:rPr lang="es-ES" sz="2000" b="1" dirty="0"/>
              <a:t>Art. 157 RPT</a:t>
            </a:r>
            <a:endParaRPr lang="es-ES" sz="2000" dirty="0">
              <a:solidFill>
                <a:schemeClr val="tx1">
                  <a:lumMod val="95000"/>
                  <a:lumOff val="5000"/>
                </a:schemeClr>
              </a:solidFill>
            </a:endParaRPr>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7" name="Rectangle 3"/>
          <p:cNvSpPr txBox="1">
            <a:spLocks noChangeArrowheads="1"/>
          </p:cNvSpPr>
          <p:nvPr/>
        </p:nvSpPr>
        <p:spPr>
          <a:xfrm>
            <a:off x="457200" y="1711349"/>
            <a:ext cx="8435280" cy="4525963"/>
          </a:xfrm>
          <a:prstGeom prst="rect">
            <a:avLst/>
          </a:prstGeom>
        </p:spPr>
        <p:txBody>
          <a:bodyPr vert="horz" lIns="91440" tIns="45720" rIns="91440" bIns="45720" rtlCol="0">
            <a:noAutofit/>
          </a:bodyPr>
          <a:lstStyle/>
          <a:p>
            <a:pPr algn="just"/>
            <a:r>
              <a:rPr lang="es-ES" sz="2800" dirty="0"/>
              <a:t>La conformidad del sujeto pasivo con la propuesta de regularización, constituye una </a:t>
            </a:r>
            <a:r>
              <a:rPr lang="es-ES" sz="2800" dirty="0">
                <a:solidFill>
                  <a:srgbClr val="FF0000"/>
                </a:solidFill>
              </a:rPr>
              <a:t>manifestación voluntaria de aceptación total o parcial </a:t>
            </a:r>
            <a:r>
              <a:rPr lang="es-ES" sz="2800" dirty="0"/>
              <a:t>de la propuesta de regularización notificada en la audiencia final</a:t>
            </a:r>
          </a:p>
          <a:p>
            <a:pPr algn="just"/>
            <a:endParaRPr lang="es-ES" sz="2800" dirty="0"/>
          </a:p>
          <a:p>
            <a:pPr algn="just"/>
            <a:r>
              <a:rPr lang="es-ES" sz="2800" dirty="0"/>
              <a:t>Cuando la conformidad se manifieste en la celebración de la audiencia, </a:t>
            </a:r>
            <a:r>
              <a:rPr lang="es-ES" sz="2800" dirty="0">
                <a:solidFill>
                  <a:srgbClr val="FF0000"/>
                </a:solidFill>
              </a:rPr>
              <a:t>deberá dejarse constancia expresa en el acta</a:t>
            </a:r>
            <a:r>
              <a:rPr lang="es-ES" sz="2800" dirty="0"/>
              <a:t> que se expida para documentarla; </a:t>
            </a:r>
            <a:r>
              <a:rPr lang="es-ES" sz="2800" dirty="0">
                <a:solidFill>
                  <a:srgbClr val="FF0000"/>
                </a:solidFill>
              </a:rPr>
              <a:t>si se manifiesta dentro de los cinco días siguientes, se hará constar en el modelo establecido </a:t>
            </a:r>
            <a:r>
              <a:rPr lang="es-ES" sz="2800" dirty="0"/>
              <a:t>al efecto.</a:t>
            </a:r>
          </a:p>
          <a:p>
            <a:pPr algn="just"/>
            <a:r>
              <a:rPr lang="es-ES" sz="2800" dirty="0"/>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291264" cy="940966"/>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S" sz="3600" b="1" dirty="0"/>
              <a:t>Conformidad con la propuesta de regularización </a:t>
            </a:r>
            <a:r>
              <a:rPr lang="es-ES" sz="2000" b="1" dirty="0"/>
              <a:t>Art. 157 RPT</a:t>
            </a:r>
            <a:endParaRPr lang="es-ES" sz="2000" dirty="0">
              <a:solidFill>
                <a:schemeClr val="tx1">
                  <a:lumMod val="95000"/>
                  <a:lumOff val="5000"/>
                </a:schemeClr>
              </a:solidFill>
            </a:endParaRPr>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7" name="Rectangle 3"/>
          <p:cNvSpPr txBox="1">
            <a:spLocks noChangeArrowheads="1"/>
          </p:cNvSpPr>
          <p:nvPr/>
        </p:nvSpPr>
        <p:spPr>
          <a:xfrm>
            <a:off x="457200" y="1639341"/>
            <a:ext cx="8435280" cy="4525963"/>
          </a:xfrm>
          <a:prstGeom prst="rect">
            <a:avLst/>
          </a:prstGeom>
        </p:spPr>
        <p:txBody>
          <a:bodyPr vert="horz" lIns="91440" tIns="45720" rIns="91440" bIns="45720" rtlCol="0">
            <a:noAutofit/>
          </a:bodyPr>
          <a:lstStyle/>
          <a:p>
            <a:pPr algn="just"/>
            <a:r>
              <a:rPr lang="es-ES" sz="2800" dirty="0"/>
              <a:t>La aceptación parcial o total  tiene  los siguientes efectos:</a:t>
            </a:r>
          </a:p>
          <a:p>
            <a:pPr algn="just"/>
            <a:endParaRPr lang="es-ES" sz="1100" dirty="0">
              <a:solidFill>
                <a:srgbClr val="FF0000"/>
              </a:solidFill>
            </a:endParaRPr>
          </a:p>
          <a:p>
            <a:pPr algn="just"/>
            <a:r>
              <a:rPr lang="es-ES" sz="2800" b="1" dirty="0">
                <a:solidFill>
                  <a:srgbClr val="FF0000"/>
                </a:solidFill>
              </a:rPr>
              <a:t>a) Deuda tributaria: </a:t>
            </a:r>
            <a:r>
              <a:rPr lang="es-ES" sz="2800" dirty="0"/>
              <a:t>La conformidad manifestada por el sujeto fiscalizado </a:t>
            </a:r>
            <a:r>
              <a:rPr lang="es-ES" sz="2800" dirty="0">
                <a:solidFill>
                  <a:srgbClr val="FF0000"/>
                </a:solidFill>
              </a:rPr>
              <a:t>constituye el reconocimiento de la deuda determinada </a:t>
            </a:r>
            <a:r>
              <a:rPr lang="es-ES" sz="2800" dirty="0"/>
              <a:t>por los órganos de la fiscalización, considerándose dictado y notificado el acto administrativo de liquidación de oficio en el mismo momento de la aceptación en los mismos términos contenidos en la propuesta de regularización aceptada, procediéndose a elaborar el documento de ingreso y a su registro.</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6368" y="237482"/>
            <a:ext cx="8291264" cy="940966"/>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S" sz="3600" b="1" dirty="0"/>
              <a:t>Conformidad con la propuesta de regularización </a:t>
            </a:r>
            <a:r>
              <a:rPr lang="es-ES" sz="2000" b="1" dirty="0"/>
              <a:t>Art. 157 RPT</a:t>
            </a:r>
            <a:endParaRPr lang="es-ES" sz="2000" dirty="0">
              <a:solidFill>
                <a:schemeClr val="tx1">
                  <a:lumMod val="95000"/>
                  <a:lumOff val="5000"/>
                </a:schemeClr>
              </a:solidFill>
            </a:endParaRPr>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7" name="Rectangle 3"/>
          <p:cNvSpPr txBox="1">
            <a:spLocks noChangeArrowheads="1"/>
          </p:cNvSpPr>
          <p:nvPr/>
        </p:nvSpPr>
        <p:spPr>
          <a:xfrm>
            <a:off x="194423" y="1484784"/>
            <a:ext cx="8755153" cy="4896544"/>
          </a:xfrm>
          <a:prstGeom prst="rect">
            <a:avLst/>
          </a:prstGeom>
        </p:spPr>
        <p:txBody>
          <a:bodyPr vert="horz" lIns="91440" tIns="45720" rIns="91440" bIns="45720" rtlCol="0">
            <a:noAutofit/>
          </a:bodyPr>
          <a:lstStyle/>
          <a:p>
            <a:pPr algn="just"/>
            <a:r>
              <a:rPr lang="es-ES" sz="2800" b="1" dirty="0">
                <a:solidFill>
                  <a:srgbClr val="FF0000"/>
                </a:solidFill>
              </a:rPr>
              <a:t>b) El interesado debe hacer el ingreso del importe regularizado </a:t>
            </a:r>
            <a:r>
              <a:rPr lang="es-ES" sz="2800" dirty="0"/>
              <a:t>mediante el modelo oficial establecido para ese fin, en un plazo máximo de </a:t>
            </a:r>
            <a:r>
              <a:rPr lang="es-ES" sz="2800" dirty="0">
                <a:solidFill>
                  <a:srgbClr val="FF0000"/>
                </a:solidFill>
              </a:rPr>
              <a:t>treinta días hábiles </a:t>
            </a:r>
            <a:r>
              <a:rPr lang="es-ES" sz="2800" dirty="0"/>
              <a:t>contados a partir del día siguiente en que manifestó su conformidad con la propuesta de regularización, momento en que se entiende dictado el acto administrativo de liquidación o bien obtener, dentro de ese mismo plazo, un aplazamiento o fraccionamiento de pago. </a:t>
            </a:r>
            <a:endParaRPr lang="es-ES" sz="700" dirty="0"/>
          </a:p>
          <a:p>
            <a:pPr algn="just"/>
            <a:endParaRPr lang="es-ES" sz="700" dirty="0">
              <a:solidFill>
                <a:srgbClr val="FF0000"/>
              </a:solidFill>
            </a:endParaRPr>
          </a:p>
          <a:p>
            <a:pPr algn="just"/>
            <a:r>
              <a:rPr lang="es-ES" sz="2800" dirty="0">
                <a:solidFill>
                  <a:srgbClr val="FF0000"/>
                </a:solidFill>
              </a:rPr>
              <a:t>El incumplimiento en el pago </a:t>
            </a:r>
            <a:r>
              <a:rPr lang="es-ES" sz="2800" dirty="0"/>
              <a:t>dentro del plazo respectivo </a:t>
            </a:r>
            <a:r>
              <a:rPr lang="es-ES" sz="2800" dirty="0">
                <a:solidFill>
                  <a:srgbClr val="FF0000"/>
                </a:solidFill>
              </a:rPr>
              <a:t>faculta a la AT a ejercer la acción de cobro. </a:t>
            </a:r>
            <a:endParaRPr lang="es-ES" sz="2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5367" y="237482"/>
            <a:ext cx="8291264" cy="940966"/>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S" sz="3600" b="1" dirty="0"/>
              <a:t>Conformidad con la propuesta de regularización </a:t>
            </a:r>
            <a:r>
              <a:rPr lang="es-ES" sz="2000" b="1" dirty="0"/>
              <a:t>Art. 157 y 161 RPT 81 y 88 CNPT</a:t>
            </a:r>
            <a:endParaRPr lang="es-ES" sz="2000" dirty="0">
              <a:solidFill>
                <a:schemeClr val="tx1">
                  <a:lumMod val="95000"/>
                  <a:lumOff val="5000"/>
                </a:schemeClr>
              </a:solidFill>
            </a:endParaRPr>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7" name="Rectangle 3"/>
          <p:cNvSpPr txBox="1">
            <a:spLocks noChangeArrowheads="1"/>
          </p:cNvSpPr>
          <p:nvPr/>
        </p:nvSpPr>
        <p:spPr>
          <a:xfrm>
            <a:off x="416198" y="1412776"/>
            <a:ext cx="8404273" cy="5040560"/>
          </a:xfrm>
          <a:prstGeom prst="rect">
            <a:avLst/>
          </a:prstGeom>
        </p:spPr>
        <p:txBody>
          <a:bodyPr vert="horz" lIns="91440" tIns="45720" rIns="91440" bIns="45720" rtlCol="0">
            <a:noAutofit/>
          </a:bodyPr>
          <a:lstStyle/>
          <a:p>
            <a:pPr algn="just"/>
            <a:r>
              <a:rPr lang="es-ES" sz="2800" b="1" dirty="0">
                <a:solidFill>
                  <a:srgbClr val="FF0000"/>
                </a:solidFill>
              </a:rPr>
              <a:t>c) Extinción de la facultad de comprobación: </a:t>
            </a:r>
            <a:r>
              <a:rPr lang="es-ES" sz="2800" dirty="0"/>
              <a:t>La AT no podrá revisar nuevamente, los conceptos y períodos de los tributos sobre los que se hubiere manifestado conformidad con la propuesta de regularización y la liquidación emanada se tendrá como definitiva.</a:t>
            </a:r>
          </a:p>
          <a:p>
            <a:pPr algn="just"/>
            <a:endParaRPr lang="es-ES" sz="800" dirty="0"/>
          </a:p>
          <a:p>
            <a:pPr algn="just"/>
            <a:endParaRPr lang="es-ES" sz="800" dirty="0"/>
          </a:p>
          <a:p>
            <a:pPr algn="just"/>
            <a:r>
              <a:rPr lang="es-ES" sz="2800" b="1" dirty="0">
                <a:solidFill>
                  <a:srgbClr val="FF0000"/>
                </a:solidFill>
              </a:rPr>
              <a:t>d) Reducción de sanciones: </a:t>
            </a:r>
            <a:r>
              <a:rPr lang="es-ES" sz="2800" dirty="0"/>
              <a:t>Si se aplica alguna de las sanciones contempladas en el artículo 81 del CNPT y se hubiere reparado el incumplimiento, aplican reducciones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291264" cy="940966"/>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S" sz="3600" b="1" dirty="0"/>
              <a:t>Conformidad con la propuesta de regularización </a:t>
            </a:r>
            <a:r>
              <a:rPr lang="es-ES" sz="2000" b="1" dirty="0"/>
              <a:t>Art. 157 RPT</a:t>
            </a:r>
            <a:endParaRPr lang="es-ES" sz="2000" dirty="0">
              <a:solidFill>
                <a:schemeClr val="tx1">
                  <a:lumMod val="95000"/>
                  <a:lumOff val="5000"/>
                </a:schemeClr>
              </a:solidFill>
            </a:endParaRPr>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7" name="Rectangle 3"/>
          <p:cNvSpPr txBox="1">
            <a:spLocks noChangeArrowheads="1"/>
          </p:cNvSpPr>
          <p:nvPr/>
        </p:nvSpPr>
        <p:spPr>
          <a:xfrm>
            <a:off x="457200" y="1783357"/>
            <a:ext cx="8229600" cy="4525963"/>
          </a:xfrm>
          <a:prstGeom prst="rect">
            <a:avLst/>
          </a:prstGeom>
        </p:spPr>
        <p:txBody>
          <a:bodyPr vert="horz" lIns="91440" tIns="45720" rIns="91440" bIns="45720" rtlCol="0">
            <a:noAutofit/>
          </a:bodyPr>
          <a:lstStyle/>
          <a:p>
            <a:pPr algn="just"/>
            <a:r>
              <a:rPr lang="es-ES" sz="2000" b="1" dirty="0"/>
              <a:t>e) Revisión excepcional de la regularización: </a:t>
            </a:r>
            <a:r>
              <a:rPr lang="es-ES" sz="2400" b="1" dirty="0">
                <a:solidFill>
                  <a:srgbClr val="FF0000"/>
                </a:solidFill>
              </a:rPr>
              <a:t>No proceden recursos contra el acto administrativo que se entiende dictado de conformidad con la propuesta de regularización,</a:t>
            </a:r>
            <a:r>
              <a:rPr lang="es-ES" sz="2000" dirty="0"/>
              <a:t> </a:t>
            </a:r>
            <a:r>
              <a:rPr lang="es-ES" sz="2000" b="1" dirty="0">
                <a:solidFill>
                  <a:srgbClr val="00FF00"/>
                </a:solidFill>
                <a:effectLst>
                  <a:outerShdw blurRad="38100" dist="38100" dir="2700000" algn="tl">
                    <a:srgbClr val="000000">
                      <a:alpha val="43137"/>
                    </a:srgbClr>
                  </a:outerShdw>
                </a:effectLst>
              </a:rPr>
              <a:t>salvo manifiesto error en los hechos</a:t>
            </a:r>
            <a:r>
              <a:rPr lang="es-ES" sz="2000" dirty="0"/>
              <a:t>, en cuyo caso el interesado deberá plantear la solicitud respectiva ante el órgano que dictó el acto, de conformidad con el artículo 102 del Código, en </a:t>
            </a:r>
            <a:r>
              <a:rPr lang="es-ES" sz="2000" dirty="0">
                <a:solidFill>
                  <a:srgbClr val="FF0000"/>
                </a:solidFill>
              </a:rPr>
              <a:t>un plazo máximo de diez días hábiles </a:t>
            </a:r>
            <a:r>
              <a:rPr lang="es-ES" sz="2000" dirty="0"/>
              <a:t>contados a partir de que manifestó su conformidad con la propuesta, momento en que se entiende dictado y notificado el acto administrativo de liquidación. La eventual revisión de ese acto por error en los hechos, no suspende los efectos de éste, por lo que el sujeto fiscalizado igualmente debe ingresar el monto regularizado dentro del plazo indicado, sin perjuicio de la devolución si se comprueba el error, en cuyo caso deberá modificarse la liquidación, notificándose así al interesado.</a:t>
            </a:r>
          </a:p>
          <a:p>
            <a:pPr algn="just"/>
            <a:r>
              <a:rPr lang="es-ES" sz="2000"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7" name="Rectangle 3"/>
          <p:cNvSpPr txBox="1">
            <a:spLocks noChangeArrowheads="1"/>
          </p:cNvSpPr>
          <p:nvPr/>
        </p:nvSpPr>
        <p:spPr>
          <a:xfrm>
            <a:off x="457200" y="1711349"/>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s-ES"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s-ES"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9 CuadroTexto"/>
          <p:cNvSpPr txBox="1"/>
          <p:nvPr/>
        </p:nvSpPr>
        <p:spPr>
          <a:xfrm>
            <a:off x="433760" y="1587564"/>
            <a:ext cx="8229600" cy="44012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FF0000"/>
                </a:solidFill>
                <a:effectLst/>
                <a:uLnTx/>
                <a:uFillTx/>
                <a:latin typeface="Calibri"/>
                <a:ea typeface="+mn-ea"/>
                <a:cs typeface="+mn-cs"/>
              </a:rPr>
              <a:t>Si presenta la declaración inicial posterior a la notificación del inicio del procedimiento de liquidación previa</a:t>
            </a:r>
            <a:r>
              <a:rPr kumimoji="0" lang="es-ES" sz="2800" b="0" i="0" u="none" strike="noStrike" kern="1200" cap="none" spc="0" normalizeH="0" baseline="0" noProof="0" dirty="0">
                <a:ln>
                  <a:noFill/>
                </a:ln>
                <a:solidFill>
                  <a:prstClr val="black"/>
                </a:solidFill>
                <a:effectLst/>
                <a:uLnTx/>
                <a:uFillTx/>
                <a:latin typeface="Calibri"/>
                <a:ea typeface="+mn-ea"/>
                <a:cs typeface="+mn-cs"/>
              </a:rPr>
              <a:t>, al carecer ésta del efecto rectificativo, se incorpora al procedimiento, y se tendrá por aceptado total o parcial,  los aspectos declarados que coinciden con la propuesta de regularización.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FF0000"/>
                </a:solidFill>
                <a:effectLst/>
                <a:uLnTx/>
                <a:uFillTx/>
                <a:latin typeface="Calibri"/>
                <a:ea typeface="+mn-ea"/>
                <a:cs typeface="+mn-cs"/>
              </a:rPr>
              <a:t>Si persistieran aspectos de la propuesta de regularización no aceptados total o parcialmente</a:t>
            </a:r>
            <a:r>
              <a:rPr kumimoji="0" lang="es-ES" sz="2800" b="0" i="0" u="none" strike="noStrike" kern="1200" cap="none" spc="0" normalizeH="0" baseline="0" noProof="0" dirty="0">
                <a:ln>
                  <a:noFill/>
                </a:ln>
                <a:solidFill>
                  <a:prstClr val="black"/>
                </a:solidFill>
                <a:effectLst/>
                <a:uLnTx/>
                <a:uFillTx/>
                <a:latin typeface="Calibri"/>
                <a:ea typeface="+mn-ea"/>
                <a:cs typeface="+mn-cs"/>
              </a:rPr>
              <a:t>, se notifica el </a:t>
            </a:r>
            <a:r>
              <a:rPr kumimoji="0" lang="es-ES" sz="2800" b="0" i="0" u="none" strike="noStrike" kern="1200" cap="none" spc="0" normalizeH="0" baseline="0" noProof="0" dirty="0">
                <a:ln>
                  <a:noFill/>
                </a:ln>
                <a:solidFill>
                  <a:srgbClr val="FF0000"/>
                </a:solidFill>
                <a:effectLst/>
                <a:uLnTx/>
                <a:uFillTx/>
                <a:latin typeface="Calibri"/>
                <a:ea typeface="+mn-ea"/>
                <a:cs typeface="+mn-cs"/>
              </a:rPr>
              <a:t>TCO </a:t>
            </a:r>
            <a:r>
              <a:rPr kumimoji="0" lang="es-ES" sz="2800" b="0" i="0" u="none" strike="noStrike" kern="1200" cap="none" spc="0" normalizeH="0" baseline="0" noProof="0" dirty="0">
                <a:ln>
                  <a:noFill/>
                </a:ln>
                <a:solidFill>
                  <a:prstClr val="black"/>
                </a:solidFill>
                <a:effectLst/>
                <a:uLnTx/>
                <a:uFillTx/>
                <a:latin typeface="Calibri"/>
                <a:ea typeface="+mn-ea"/>
                <a:cs typeface="+mn-cs"/>
              </a:rPr>
              <a:t>respectivo.</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1 Título"/>
          <p:cNvSpPr>
            <a:spLocks noGrp="1"/>
          </p:cNvSpPr>
          <p:nvPr>
            <p:ph type="title"/>
          </p:nvPr>
        </p:nvSpPr>
        <p:spPr>
          <a:xfrm>
            <a:off x="1255212" y="548680"/>
            <a:ext cx="6845180" cy="504056"/>
          </a:xfrm>
          <a:solidFill>
            <a:schemeClr val="accent3">
              <a:lumMod val="40000"/>
              <a:lumOff val="60000"/>
            </a:schemeClr>
          </a:solidFill>
          <a:scene3d>
            <a:camera prst="orthographicFront"/>
            <a:lightRig rig="threePt" dir="t"/>
          </a:scene3d>
          <a:sp3d>
            <a:bevelT w="165100" prst="coolSlant"/>
          </a:sp3d>
        </p:spPr>
        <p:style>
          <a:lnRef idx="2">
            <a:schemeClr val="accent3"/>
          </a:lnRef>
          <a:fillRef idx="1">
            <a:schemeClr val="lt1"/>
          </a:fillRef>
          <a:effectRef idx="0">
            <a:schemeClr val="accent3"/>
          </a:effectRef>
          <a:fontRef idx="minor">
            <a:schemeClr val="dk1"/>
          </a:fontRef>
        </p:style>
        <p:txBody>
          <a:bodyPr>
            <a:normAutofit fontScale="90000"/>
          </a:bodyPr>
          <a:lstStyle/>
          <a:p>
            <a:r>
              <a:rPr lang="es-ES" sz="3200" b="1" dirty="0"/>
              <a:t>Rectificación de las declaraciones </a:t>
            </a:r>
            <a:r>
              <a:rPr lang="es-ES" sz="2000" b="1" dirty="0"/>
              <a:t>Art. 125 RPT</a:t>
            </a:r>
            <a:endParaRPr lang="es-ES" sz="2000" dirty="0"/>
          </a:p>
        </p:txBody>
      </p:sp>
    </p:spTree>
    <p:extLst>
      <p:ext uri="{BB962C8B-B14F-4D97-AF65-F5344CB8AC3E}">
        <p14:creationId xmlns:p14="http://schemas.microsoft.com/office/powerpoint/2010/main" val="11992146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74638"/>
            <a:ext cx="6912768"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br>
              <a:rPr lang="es-ES" b="1" dirty="0"/>
            </a:br>
            <a:r>
              <a:rPr lang="es-ES" sz="3600" b="1" dirty="0"/>
              <a:t>Disconformidad con la propuesta de regularización </a:t>
            </a:r>
            <a:r>
              <a:rPr lang="es-ES" sz="2000" b="1" dirty="0"/>
              <a:t>Art. 160 RPT</a:t>
            </a:r>
            <a:br>
              <a:rPr lang="es-ES" dirty="0"/>
            </a:br>
            <a:endParaRPr lang="es-ES" dirty="0">
              <a:solidFill>
                <a:schemeClr val="tx1">
                  <a:lumMod val="95000"/>
                  <a:lumOff val="5000"/>
                </a:schemeClr>
              </a:solidFill>
            </a:endParaRPr>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7" name="Rectangle 3"/>
          <p:cNvSpPr txBox="1">
            <a:spLocks noChangeArrowheads="1"/>
          </p:cNvSpPr>
          <p:nvPr/>
        </p:nvSpPr>
        <p:spPr>
          <a:xfrm>
            <a:off x="457200" y="1711349"/>
            <a:ext cx="8229600" cy="4525963"/>
          </a:xfrm>
          <a:prstGeom prst="rect">
            <a:avLst/>
          </a:prstGeom>
        </p:spPr>
        <p:txBody>
          <a:bodyPr vert="horz" lIns="91440" tIns="45720" rIns="91440" bIns="45720" rtlCol="0">
            <a:noAutofit/>
          </a:bodyPr>
          <a:lstStyle/>
          <a:p>
            <a:pPr algn="just"/>
            <a:r>
              <a:rPr lang="es-ES" sz="2400" dirty="0">
                <a:solidFill>
                  <a:srgbClr val="FF0000"/>
                </a:solidFill>
              </a:rPr>
              <a:t>La disconformidad es una manifestación voluntaria del sujeto </a:t>
            </a:r>
            <a:r>
              <a:rPr lang="es-ES" sz="2400" dirty="0"/>
              <a:t>fiscalizado de desacuerdo con la propuesta de regularización que le han formulado los órganos actuantes. Tendrá carácter total cuando la disconformidad abarque todos los conceptos incluidos en aquella propuesta y carácter parcial, cuando manifieste desacuerdo sólo sobre algunos de los conceptos de la propuesta.</a:t>
            </a:r>
          </a:p>
          <a:p>
            <a:pPr algn="just"/>
            <a:r>
              <a:rPr lang="es-ES" sz="2400" dirty="0"/>
              <a:t>Se entenderá puesta de manifiesto la disconformidad cuando el sujeto fiscalizado:</a:t>
            </a:r>
          </a:p>
          <a:p>
            <a:pPr algn="just"/>
            <a:endParaRPr lang="es-ES" dirty="0"/>
          </a:p>
          <a:p>
            <a:pPr algn="just"/>
            <a:r>
              <a:rPr lang="es-ES" sz="2400" dirty="0"/>
              <a:t>a) Lo indique expresamente, en la misma audiencia final o dentro de los cinco días posteriores a su celebración.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74638"/>
            <a:ext cx="6912768"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br>
              <a:rPr lang="es-ES" b="1" dirty="0"/>
            </a:br>
            <a:r>
              <a:rPr lang="es-ES" sz="3600" b="1" dirty="0"/>
              <a:t>Disconformidad con la propuesta de regularización </a:t>
            </a:r>
            <a:r>
              <a:rPr lang="es-ES" sz="2000" b="1" dirty="0"/>
              <a:t>Art. 160 RPT</a:t>
            </a:r>
            <a:br>
              <a:rPr lang="es-ES" dirty="0"/>
            </a:br>
            <a:endParaRPr lang="es-ES" dirty="0">
              <a:solidFill>
                <a:schemeClr val="tx1">
                  <a:lumMod val="95000"/>
                  <a:lumOff val="5000"/>
                </a:schemeClr>
              </a:solidFill>
            </a:endParaRPr>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7" name="Rectangle 3"/>
          <p:cNvSpPr txBox="1">
            <a:spLocks noChangeArrowheads="1"/>
          </p:cNvSpPr>
          <p:nvPr/>
        </p:nvSpPr>
        <p:spPr>
          <a:xfrm>
            <a:off x="611560" y="2215405"/>
            <a:ext cx="7920880" cy="2437731"/>
          </a:xfrm>
          <a:prstGeom prst="rect">
            <a:avLst/>
          </a:prstGeom>
        </p:spPr>
        <p:txBody>
          <a:bodyPr vert="horz" lIns="91440" tIns="45720" rIns="91440" bIns="45720" rtlCol="0">
            <a:noAutofit/>
          </a:bodyPr>
          <a:lstStyle/>
          <a:p>
            <a:pPr algn="just"/>
            <a:r>
              <a:rPr lang="es-ES" sz="2400" dirty="0"/>
              <a:t>b) No comparezca dentro de los cinco días referidos en el artículo 158 del presente Reglamento.</a:t>
            </a:r>
          </a:p>
          <a:p>
            <a:pPr algn="just"/>
            <a:endParaRPr lang="es-ES" sz="2400" dirty="0"/>
          </a:p>
          <a:p>
            <a:pPr algn="just"/>
            <a:r>
              <a:rPr lang="es-ES" sz="2400" dirty="0"/>
              <a:t>En los dos últimos supuestos, los funcionarios actuantes deberán levantar un acta donde se haga constar esta circunstancia.</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266011"/>
            <a:ext cx="7560840" cy="1002749"/>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MX" sz="3600" dirty="0"/>
              <a:t>Sentencia </a:t>
            </a:r>
            <a:r>
              <a:rPr lang="es-MX" sz="3600" dirty="0" err="1"/>
              <a:t>N°</a:t>
            </a:r>
            <a:r>
              <a:rPr lang="es-MX" sz="3600" dirty="0"/>
              <a:t> 12496-2016 </a:t>
            </a:r>
            <a:r>
              <a:rPr lang="es-MX" sz="2200" dirty="0"/>
              <a:t>de agosto 2016 </a:t>
            </a:r>
            <a:r>
              <a:rPr lang="es-MX" sz="3600" dirty="0"/>
              <a:t>sentencia </a:t>
            </a:r>
            <a:r>
              <a:rPr lang="es-MX" sz="3600" dirty="0" err="1"/>
              <a:t>N°</a:t>
            </a:r>
            <a:r>
              <a:rPr lang="es-MX" sz="3600" dirty="0"/>
              <a:t> 604-F-S1-2022 </a:t>
            </a:r>
            <a:r>
              <a:rPr lang="es-MX" sz="2200" dirty="0"/>
              <a:t>de marzo 2022</a:t>
            </a:r>
            <a:endParaRPr lang="es-ES" dirty="0">
              <a:solidFill>
                <a:schemeClr val="tx1">
                  <a:lumMod val="95000"/>
                  <a:lumOff val="5000"/>
                </a:schemeClr>
              </a:solidFill>
            </a:endParaRPr>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8" name="CuadroTexto 7">
            <a:extLst>
              <a:ext uri="{FF2B5EF4-FFF2-40B4-BE49-F238E27FC236}">
                <a16:creationId xmlns:a16="http://schemas.microsoft.com/office/drawing/2014/main" id="{02FBBDF6-99EC-9723-B27B-EA6562307299}"/>
              </a:ext>
            </a:extLst>
          </p:cNvPr>
          <p:cNvSpPr txBox="1"/>
          <p:nvPr/>
        </p:nvSpPr>
        <p:spPr>
          <a:xfrm>
            <a:off x="586596" y="1794294"/>
            <a:ext cx="8089860" cy="4524315"/>
          </a:xfrm>
          <a:prstGeom prst="rect">
            <a:avLst/>
          </a:prstGeom>
          <a:noFill/>
        </p:spPr>
        <p:txBody>
          <a:bodyPr wrap="square">
            <a:spAutoFit/>
          </a:bodyPr>
          <a:lstStyle/>
          <a:p>
            <a:pPr algn="just"/>
            <a:r>
              <a:rPr lang="es-MX" sz="2400" dirty="0"/>
              <a:t>La Sala Constitucional declaró la inconstitucionalidad del artículo 144 del CNPT reformado mediante la Ley </a:t>
            </a:r>
            <a:r>
              <a:rPr lang="es-MX" sz="2400" dirty="0" err="1"/>
              <a:t>N°</a:t>
            </a:r>
            <a:r>
              <a:rPr lang="es-MX" sz="2400" dirty="0"/>
              <a:t> 9069. Luego de esa sentencia, el 10 de marzo de 2022 la Sala Primera de la Corte Suprema de Justicia confirmó que el procedimiento debe declararse nulo, independientemente si en el transcurso de éste, el fundamento normativo cambió y se dejó de aplicar el artículo inconstitucional. Así consta en la sentencia </a:t>
            </a:r>
            <a:r>
              <a:rPr lang="es-MX" sz="2400" dirty="0" err="1"/>
              <a:t>N°</a:t>
            </a:r>
            <a:r>
              <a:rPr lang="es-MX" sz="2400" dirty="0"/>
              <a:t> 604-F-S1-2022. La decisión constituye el primer antecedente judicial de nuestra Sala Primera de la Corte Suprema de Justicia sobre el tema, y se espera que sea replicado para cada uno de los procesos pendientes de dictado de sentencia, declarándose la nulidad del procedimiento. </a:t>
            </a:r>
            <a:endParaRPr lang="es-CR" sz="2400" dirty="0"/>
          </a:p>
        </p:txBody>
      </p:sp>
    </p:spTree>
    <p:extLst>
      <p:ext uri="{BB962C8B-B14F-4D97-AF65-F5344CB8AC3E}">
        <p14:creationId xmlns:p14="http://schemas.microsoft.com/office/powerpoint/2010/main" val="42862963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13792"/>
            <a:ext cx="7488832" cy="566936"/>
          </a:xfrm>
        </p:spPr>
        <p:style>
          <a:lnRef idx="1">
            <a:schemeClr val="accent1"/>
          </a:lnRef>
          <a:fillRef idx="2">
            <a:schemeClr val="accent1"/>
          </a:fillRef>
          <a:effectRef idx="1">
            <a:schemeClr val="accent1"/>
          </a:effectRef>
          <a:fontRef idx="minor">
            <a:schemeClr val="dk1"/>
          </a:fontRef>
        </p:style>
        <p:txBody>
          <a:bodyPr>
            <a:normAutofit/>
          </a:bodyPr>
          <a:lstStyle/>
          <a:p>
            <a:r>
              <a:rPr lang="es-ES" sz="3100" b="1" dirty="0"/>
              <a:t>Traslado de cargos y observaciones  </a:t>
            </a:r>
            <a:r>
              <a:rPr lang="es-ES" sz="2000" b="1" dirty="0"/>
              <a:t>Art. 162 RPT</a:t>
            </a:r>
            <a:endParaRPr lang="es-ES" sz="1400" dirty="0">
              <a:solidFill>
                <a:schemeClr val="tx1">
                  <a:lumMod val="95000"/>
                  <a:lumOff val="5000"/>
                </a:schemeClr>
              </a:solidFill>
            </a:endParaRPr>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3" name="Rectangle 2"/>
          <p:cNvSpPr/>
          <p:nvPr/>
        </p:nvSpPr>
        <p:spPr>
          <a:xfrm>
            <a:off x="107504" y="1196752"/>
            <a:ext cx="8587084" cy="4401205"/>
          </a:xfrm>
          <a:prstGeom prst="rect">
            <a:avLst/>
          </a:prstGeom>
        </p:spPr>
        <p:txBody>
          <a:bodyPr wrap="square">
            <a:spAutoFit/>
          </a:bodyPr>
          <a:lstStyle/>
          <a:p>
            <a:pPr marL="795020" marR="136525" algn="just">
              <a:spcBef>
                <a:spcPts val="0"/>
              </a:spcBef>
              <a:spcAft>
                <a:spcPts val="0"/>
              </a:spcAft>
            </a:pPr>
            <a:r>
              <a:rPr lang="es-ES" sz="2000" dirty="0">
                <a:latin typeface="Times New Roman" panose="02020603050405020304" pitchFamily="18" charset="0"/>
                <a:ea typeface="Times New Roman" panose="02020603050405020304" pitchFamily="18" charset="0"/>
              </a:rPr>
              <a:t>Para efectos del procedimiento fiscalizador, </a:t>
            </a:r>
            <a:r>
              <a:rPr lang="es-ES" sz="2000" dirty="0">
                <a:solidFill>
                  <a:srgbClr val="FF0000"/>
                </a:solidFill>
                <a:latin typeface="Times New Roman" panose="02020603050405020304" pitchFamily="18" charset="0"/>
                <a:ea typeface="Times New Roman" panose="02020603050405020304" pitchFamily="18" charset="0"/>
              </a:rPr>
              <a:t>en los casos en que se determine una diferencia de impuesto a cargo </a:t>
            </a:r>
            <a:r>
              <a:rPr lang="es-ES" sz="2000" dirty="0">
                <a:latin typeface="Times New Roman" panose="02020603050405020304" pitchFamily="18" charset="0"/>
                <a:ea typeface="Times New Roman" panose="02020603050405020304" pitchFamily="18" charset="0"/>
              </a:rPr>
              <a:t>del sujeto pasivo, </a:t>
            </a:r>
            <a:r>
              <a:rPr lang="es-ES" sz="2000" dirty="0">
                <a:solidFill>
                  <a:srgbClr val="FF0000"/>
                </a:solidFill>
                <a:latin typeface="Times New Roman" panose="02020603050405020304" pitchFamily="18" charset="0"/>
                <a:ea typeface="Times New Roman" panose="02020603050405020304" pitchFamily="18" charset="0"/>
              </a:rPr>
              <a:t>si el sujeto manifiesta disconformidad total o parcial </a:t>
            </a:r>
            <a:r>
              <a:rPr lang="es-ES" sz="2000" dirty="0">
                <a:latin typeface="Times New Roman" panose="02020603050405020304" pitchFamily="18" charset="0"/>
                <a:ea typeface="Times New Roman" panose="02020603050405020304" pitchFamily="18" charset="0"/>
              </a:rPr>
              <a:t>con los resultados del proceso de comprobación e investigación, se deberá emitir un documento en el que se le informen y trasladen los cargos, hechos y fundamentos propios de la determinación de oficio.</a:t>
            </a:r>
            <a:endParaRPr lang="en-US" sz="2000" dirty="0">
              <a:latin typeface="Times New Roman" panose="02020603050405020304" pitchFamily="18" charset="0"/>
              <a:ea typeface="Times New Roman" panose="02020603050405020304" pitchFamily="18" charset="0"/>
            </a:endParaRPr>
          </a:p>
          <a:p>
            <a:pPr marL="795020" marR="136525" algn="just">
              <a:spcBef>
                <a:spcPts val="0"/>
              </a:spcBef>
              <a:spcAft>
                <a:spcPts val="0"/>
              </a:spcAft>
            </a:pPr>
            <a:r>
              <a:rPr lang="es-ES" sz="2000" dirty="0">
                <a:latin typeface="Times New Roman" panose="02020603050405020304" pitchFamily="18" charset="0"/>
                <a:ea typeface="Times New Roman" panose="02020603050405020304" pitchFamily="18" charset="0"/>
              </a:rPr>
              <a:t>La emisión y </a:t>
            </a:r>
            <a:r>
              <a:rPr lang="es-ES" sz="2000" dirty="0">
                <a:solidFill>
                  <a:srgbClr val="FF0000"/>
                </a:solidFill>
                <a:latin typeface="Times New Roman" panose="02020603050405020304" pitchFamily="18" charset="0"/>
                <a:ea typeface="Times New Roman" panose="02020603050405020304" pitchFamily="18" charset="0"/>
              </a:rPr>
              <a:t>notificación del traslado de cargos u observaciones determinativo deberá realizarse dentro del plazo máximo de un mes,</a:t>
            </a:r>
            <a:r>
              <a:rPr lang="es-ES" sz="2000" dirty="0">
                <a:latin typeface="Times New Roman" panose="02020603050405020304" pitchFamily="18" charset="0"/>
                <a:ea typeface="Times New Roman" panose="02020603050405020304" pitchFamily="18" charset="0"/>
              </a:rPr>
              <a:t> el cual se computa a partir de la manifestación de disconformidad, total o</a:t>
            </a:r>
            <a:r>
              <a:rPr lang="es-ES" sz="2000" spc="-10" dirty="0">
                <a:latin typeface="Times New Roman" panose="02020603050405020304" pitchFamily="18" charset="0"/>
                <a:ea typeface="Times New Roman" panose="02020603050405020304" pitchFamily="18" charset="0"/>
              </a:rPr>
              <a:t> </a:t>
            </a:r>
            <a:r>
              <a:rPr lang="es-ES" sz="2000" dirty="0">
                <a:latin typeface="Times New Roman" panose="02020603050405020304" pitchFamily="18" charset="0"/>
                <a:ea typeface="Times New Roman" panose="02020603050405020304" pitchFamily="18" charset="0"/>
              </a:rPr>
              <a:t>parcial.</a:t>
            </a:r>
            <a:endParaRPr lang="en-US" sz="2000" dirty="0">
              <a:latin typeface="Times New Roman" panose="02020603050405020304" pitchFamily="18" charset="0"/>
              <a:ea typeface="Times New Roman" panose="02020603050405020304" pitchFamily="18" charset="0"/>
            </a:endParaRPr>
          </a:p>
          <a:p>
            <a:pPr marL="795020" algn="just"/>
            <a:r>
              <a:rPr lang="es-ES" sz="2000" dirty="0">
                <a:latin typeface="Times New Roman" panose="02020603050405020304" pitchFamily="18" charset="0"/>
                <a:ea typeface="Times New Roman" panose="02020603050405020304" pitchFamily="18" charset="0"/>
              </a:rPr>
              <a:t>Los funcionarios de fiscalización </a:t>
            </a:r>
            <a:r>
              <a:rPr lang="es-ES" sz="2000" dirty="0">
                <a:solidFill>
                  <a:srgbClr val="FF0000"/>
                </a:solidFill>
                <a:latin typeface="Times New Roman" panose="02020603050405020304" pitchFamily="18" charset="0"/>
                <a:ea typeface="Times New Roman" panose="02020603050405020304" pitchFamily="18" charset="0"/>
              </a:rPr>
              <a:t>extenderán los traslados de cargos u observaciones</a:t>
            </a:r>
            <a:r>
              <a:rPr lang="en-US" sz="2000" dirty="0">
                <a:solidFill>
                  <a:srgbClr val="FF0000"/>
                </a:solidFill>
                <a:latin typeface="Times New Roman" panose="02020603050405020304" pitchFamily="18" charset="0"/>
                <a:ea typeface="Times New Roman" panose="02020603050405020304" pitchFamily="18" charset="0"/>
              </a:rPr>
              <a:t> </a:t>
            </a:r>
            <a:r>
              <a:rPr lang="es-ES" sz="2000" dirty="0">
                <a:solidFill>
                  <a:srgbClr val="FF0000"/>
                </a:solidFill>
                <a:latin typeface="Times New Roman" panose="02020603050405020304" pitchFamily="18" charset="0"/>
                <a:ea typeface="Times New Roman" panose="02020603050405020304" pitchFamily="18" charset="0"/>
              </a:rPr>
              <a:t>en los modelos oficiales </a:t>
            </a:r>
            <a:r>
              <a:rPr lang="es-ES" sz="2000" dirty="0">
                <a:latin typeface="Times New Roman" panose="02020603050405020304" pitchFamily="18" charset="0"/>
                <a:ea typeface="Times New Roman" panose="02020603050405020304" pitchFamily="18" charset="0"/>
              </a:rPr>
              <a:t>de la AT, los cuales deberán ser firmados por el funcionario encargado del estudio y su superior jerárquico inmediato.</a:t>
            </a:r>
            <a:endParaRPr lang="en-US" sz="20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20677"/>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S" sz="2700" b="1" dirty="0"/>
              <a:t>Impugnación del sujeto pasivo</a:t>
            </a:r>
            <a:br>
              <a:rPr lang="es-ES" sz="2700" b="1" dirty="0"/>
            </a:br>
            <a:r>
              <a:rPr lang="es-ES" sz="2000" b="1" dirty="0"/>
              <a:t>Art. 162 RPT</a:t>
            </a:r>
            <a:endParaRPr lang="es-ES" dirty="0">
              <a:solidFill>
                <a:schemeClr val="tx1">
                  <a:lumMod val="95000"/>
                  <a:lumOff val="5000"/>
                </a:schemeClr>
              </a:solidFill>
            </a:endParaRPr>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3" name="Rectangle 2"/>
          <p:cNvSpPr/>
          <p:nvPr/>
        </p:nvSpPr>
        <p:spPr>
          <a:xfrm>
            <a:off x="179512" y="1268760"/>
            <a:ext cx="8507288" cy="4431983"/>
          </a:xfrm>
          <a:prstGeom prst="rect">
            <a:avLst/>
          </a:prstGeom>
        </p:spPr>
        <p:txBody>
          <a:bodyPr wrap="square">
            <a:spAutoFit/>
          </a:bodyPr>
          <a:lstStyle/>
          <a:p>
            <a:pPr algn="just"/>
            <a:r>
              <a:rPr lang="es-ES" b="1" dirty="0">
                <a:latin typeface="Times New Roman" panose="02020603050405020304" pitchFamily="18" charset="0"/>
                <a:ea typeface="Times New Roman" panose="02020603050405020304" pitchFamily="18" charset="0"/>
              </a:rPr>
              <a:t> </a:t>
            </a:r>
            <a:r>
              <a:rPr lang="es-ES" dirty="0">
                <a:solidFill>
                  <a:srgbClr val="FF0000"/>
                </a:solidFill>
                <a:latin typeface="Times New Roman" panose="02020603050405020304" pitchFamily="18" charset="0"/>
                <a:ea typeface="Times New Roman" panose="02020603050405020304" pitchFamily="18" charset="0"/>
              </a:rPr>
              <a:t>Dentro de los diez días hábiles siguientes </a:t>
            </a:r>
            <a:r>
              <a:rPr lang="es-ES" dirty="0">
                <a:latin typeface="Times New Roman" panose="02020603050405020304" pitchFamily="18" charset="0"/>
                <a:ea typeface="Times New Roman" panose="02020603050405020304" pitchFamily="18" charset="0"/>
              </a:rPr>
              <a:t>a la fecha de notificación del traslado que menciona el artículo 161 de este Reglamento, el sujeto pasivo puede impugnar por escrito, o por los medios que establezca la Administración Tributaria, las observaciones o cargos formulados, debiendo en tal caso especificar los hechos y las normas jurídicas en que fundamenta su reclamo y alegar las defensas que considere pertinentes con respecto a los hechos que se le atribuyan, proporcionando u ofreciendo las pruebas</a:t>
            </a:r>
            <a:r>
              <a:rPr lang="es-ES" spc="-5" dirty="0">
                <a:latin typeface="Times New Roman" panose="02020603050405020304" pitchFamily="18" charset="0"/>
                <a:ea typeface="Times New Roman" panose="02020603050405020304" pitchFamily="18" charset="0"/>
              </a:rPr>
              <a:t> </a:t>
            </a:r>
            <a:r>
              <a:rPr lang="es-ES" dirty="0">
                <a:latin typeface="Times New Roman" panose="02020603050405020304" pitchFamily="18" charset="0"/>
                <a:ea typeface="Times New Roman" panose="02020603050405020304" pitchFamily="18" charset="0"/>
              </a:rPr>
              <a:t>respectivas.</a:t>
            </a:r>
            <a:endParaRPr lang="en-US" dirty="0">
              <a:latin typeface="Times New Roman" panose="02020603050405020304" pitchFamily="18" charset="0"/>
              <a:ea typeface="Times New Roman" panose="02020603050405020304" pitchFamily="18" charset="0"/>
            </a:endParaRPr>
          </a:p>
          <a:p>
            <a:pPr algn="just"/>
            <a:endParaRPr lang="en-US" dirty="0">
              <a:latin typeface="Times New Roman" panose="02020603050405020304" pitchFamily="18" charset="0"/>
              <a:ea typeface="Times New Roman" panose="02020603050405020304" pitchFamily="18" charset="0"/>
            </a:endParaRPr>
          </a:p>
          <a:p>
            <a:pPr algn="just"/>
            <a:r>
              <a:rPr lang="es-ES" dirty="0">
                <a:solidFill>
                  <a:srgbClr val="FF0000"/>
                </a:solidFill>
                <a:latin typeface="Times New Roman" panose="02020603050405020304" pitchFamily="18" charset="0"/>
                <a:ea typeface="Times New Roman" panose="02020603050405020304" pitchFamily="18" charset="0"/>
              </a:rPr>
              <a:t>Vencido el plazo indicado, no cabe ninguna impugnación</a:t>
            </a:r>
            <a:r>
              <a:rPr lang="es-ES" dirty="0">
                <a:latin typeface="Times New Roman" panose="02020603050405020304" pitchFamily="18" charset="0"/>
                <a:ea typeface="Times New Roman" panose="02020603050405020304" pitchFamily="18" charset="0"/>
              </a:rPr>
              <a:t>. En caso de presentarse la impugnación de forma extemporánea, la misma será rechazada ad portas, quedando posibilitado el obligado tributario a presentar sus alegatos en las etapas recursivas subsecuentes. La Administración Tributaria deberá poner en conocimiento al interesado, notificando el carácter extemporáneo de la impugnación presentada.</a:t>
            </a:r>
            <a:endParaRPr lang="en-US" dirty="0">
              <a:latin typeface="Times New Roman" panose="02020603050405020304" pitchFamily="18" charset="0"/>
              <a:ea typeface="Times New Roman" panose="02020603050405020304" pitchFamily="18" charset="0"/>
            </a:endParaRPr>
          </a:p>
          <a:p>
            <a:pPr algn="just"/>
            <a:endParaRPr lang="en-US" dirty="0">
              <a:latin typeface="Times New Roman" panose="02020603050405020304" pitchFamily="18" charset="0"/>
              <a:ea typeface="Times New Roman" panose="02020603050405020304" pitchFamily="18" charset="0"/>
            </a:endParaRPr>
          </a:p>
          <a:p>
            <a:pPr algn="just"/>
            <a:r>
              <a:rPr lang="es-ES" sz="2400" dirty="0">
                <a:latin typeface="Times New Roman" panose="02020603050405020304" pitchFamily="18" charset="0"/>
                <a:ea typeface="Times New Roman" panose="02020603050405020304" pitchFamily="18" charset="0"/>
              </a:rPr>
              <a:t>El contribuyente podrá </a:t>
            </a:r>
            <a:r>
              <a:rPr lang="es-ES" sz="2400" dirty="0">
                <a:solidFill>
                  <a:srgbClr val="FF0000"/>
                </a:solidFill>
                <a:latin typeface="Times New Roman" panose="02020603050405020304" pitchFamily="18" charset="0"/>
                <a:ea typeface="Times New Roman" panose="02020603050405020304" pitchFamily="18" charset="0"/>
              </a:rPr>
              <a:t>pagar bajo protesta</a:t>
            </a:r>
            <a:r>
              <a:rPr lang="es-ES" sz="2400" dirty="0">
                <a:latin typeface="Times New Roman" panose="02020603050405020304" pitchFamily="18" charset="0"/>
                <a:ea typeface="Times New Roman" panose="02020603050405020304" pitchFamily="18" charset="0"/>
              </a:rPr>
              <a:t>, el monto del tributo, junto con los intereses respectivos.</a:t>
            </a:r>
            <a:endParaRPr lang="en-US" sz="24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S" sz="2400" b="1" dirty="0"/>
              <a:t>Resolución que determina de oficio la obligación tributaria </a:t>
            </a:r>
            <a:r>
              <a:rPr lang="es-ES" sz="2000" b="1" dirty="0"/>
              <a:t>Art. 163 RPT</a:t>
            </a:r>
            <a:endParaRPr lang="es-ES" sz="2000" dirty="0">
              <a:solidFill>
                <a:schemeClr val="tx1">
                  <a:lumMod val="95000"/>
                  <a:lumOff val="5000"/>
                </a:schemeClr>
              </a:solidFill>
            </a:endParaRPr>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3" name="Rectangle 2"/>
          <p:cNvSpPr/>
          <p:nvPr/>
        </p:nvSpPr>
        <p:spPr>
          <a:xfrm>
            <a:off x="179512" y="980728"/>
            <a:ext cx="8554144" cy="5324535"/>
          </a:xfrm>
          <a:prstGeom prst="rect">
            <a:avLst/>
          </a:prstGeom>
        </p:spPr>
        <p:txBody>
          <a:bodyPr wrap="square">
            <a:spAutoFit/>
          </a:bodyPr>
          <a:lstStyle/>
          <a:p>
            <a:pPr marL="795020" marR="183515" algn="just"/>
            <a:r>
              <a:rPr lang="es-ES" sz="2000" dirty="0">
                <a:latin typeface="Times New Roman" panose="02020603050405020304" pitchFamily="18" charset="0"/>
                <a:ea typeface="Times New Roman" panose="02020603050405020304" pitchFamily="18" charset="0"/>
              </a:rPr>
              <a:t>Interpuesta o no la impugnación dentro del </a:t>
            </a:r>
            <a:r>
              <a:rPr lang="es-ES" sz="2000" dirty="0">
                <a:solidFill>
                  <a:srgbClr val="FF0000"/>
                </a:solidFill>
                <a:latin typeface="Times New Roman" panose="02020603050405020304" pitchFamily="18" charset="0"/>
                <a:ea typeface="Times New Roman" panose="02020603050405020304" pitchFamily="18" charset="0"/>
              </a:rPr>
              <a:t>plazo de diez días hábiles </a:t>
            </a:r>
            <a:r>
              <a:rPr lang="es-ES" sz="2000" dirty="0">
                <a:latin typeface="Times New Roman" panose="02020603050405020304" pitchFamily="18" charset="0"/>
                <a:ea typeface="Times New Roman" panose="02020603050405020304" pitchFamily="18" charset="0"/>
              </a:rPr>
              <a:t>establecido en el artículo 162 de este Reglamento, el Gerente y Subgerente de la ATT competente, o el Director y Subdirector de la DGCN, o el Director y Subdirector de la Dirección de Fiscalización </a:t>
            </a:r>
            <a:r>
              <a:rPr lang="es-ES" sz="2000" dirty="0">
                <a:solidFill>
                  <a:srgbClr val="FF0000"/>
                </a:solidFill>
                <a:latin typeface="Times New Roman" panose="02020603050405020304" pitchFamily="18" charset="0"/>
                <a:ea typeface="Times New Roman" panose="02020603050405020304" pitchFamily="18" charset="0"/>
              </a:rPr>
              <a:t>deberán dictar y firmar en forma conjunta la resolución que determina la obligación</a:t>
            </a:r>
            <a:r>
              <a:rPr lang="es-ES" sz="2000" spc="-5" dirty="0">
                <a:solidFill>
                  <a:srgbClr val="FF0000"/>
                </a:solidFill>
                <a:latin typeface="Times New Roman" panose="02020603050405020304" pitchFamily="18" charset="0"/>
                <a:ea typeface="Times New Roman" panose="02020603050405020304" pitchFamily="18" charset="0"/>
              </a:rPr>
              <a:t> </a:t>
            </a:r>
            <a:r>
              <a:rPr lang="es-ES" sz="2000" dirty="0">
                <a:solidFill>
                  <a:srgbClr val="FF0000"/>
                </a:solidFill>
                <a:latin typeface="Times New Roman" panose="02020603050405020304" pitchFamily="18" charset="0"/>
                <a:ea typeface="Times New Roman" panose="02020603050405020304" pitchFamily="18" charset="0"/>
              </a:rPr>
              <a:t>tributaria</a:t>
            </a:r>
            <a:r>
              <a:rPr lang="es-ES" sz="2000"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L="795020" marR="0" algn="just">
              <a:spcBef>
                <a:spcPts val="0"/>
              </a:spcBef>
              <a:spcAft>
                <a:spcPts val="0"/>
              </a:spcAft>
            </a:pPr>
            <a:endParaRPr lang="es-ES" sz="2000" dirty="0">
              <a:latin typeface="Times New Roman" panose="02020603050405020304" pitchFamily="18" charset="0"/>
              <a:ea typeface="Times New Roman" panose="02020603050405020304" pitchFamily="18" charset="0"/>
            </a:endParaRPr>
          </a:p>
          <a:p>
            <a:pPr marL="795020" marR="0" algn="just">
              <a:spcBef>
                <a:spcPts val="0"/>
              </a:spcBef>
              <a:spcAft>
                <a:spcPts val="0"/>
              </a:spcAft>
            </a:pPr>
            <a:r>
              <a:rPr lang="es-ES" sz="2000" dirty="0">
                <a:latin typeface="Times New Roman" panose="02020603050405020304" pitchFamily="18" charset="0"/>
                <a:ea typeface="Times New Roman" panose="02020603050405020304" pitchFamily="18" charset="0"/>
              </a:rPr>
              <a:t>La AT deberá </a:t>
            </a:r>
            <a:r>
              <a:rPr lang="es-ES" sz="2000" dirty="0">
                <a:solidFill>
                  <a:srgbClr val="FF0000"/>
                </a:solidFill>
                <a:latin typeface="Times New Roman" panose="02020603050405020304" pitchFamily="18" charset="0"/>
                <a:ea typeface="Times New Roman" panose="02020603050405020304" pitchFamily="18" charset="0"/>
              </a:rPr>
              <a:t>dictar y notificar la resolución al sujeto pasivo</a:t>
            </a:r>
            <a:r>
              <a:rPr lang="en-US" sz="2000" dirty="0">
                <a:solidFill>
                  <a:srgbClr val="FF0000"/>
                </a:solidFill>
                <a:latin typeface="Times New Roman" panose="02020603050405020304" pitchFamily="18" charset="0"/>
                <a:ea typeface="Times New Roman" panose="02020603050405020304" pitchFamily="18" charset="0"/>
              </a:rPr>
              <a:t> </a:t>
            </a:r>
            <a:r>
              <a:rPr lang="es-ES" sz="2000" dirty="0">
                <a:solidFill>
                  <a:srgbClr val="FF0000"/>
                </a:solidFill>
                <a:latin typeface="Times New Roman" panose="02020603050405020304" pitchFamily="18" charset="0"/>
                <a:ea typeface="Times New Roman" panose="02020603050405020304" pitchFamily="18" charset="0"/>
              </a:rPr>
              <a:t>dentro los dos meses siguientes al vencimiento del plazo para interponer la impugnación</a:t>
            </a:r>
            <a:r>
              <a:rPr lang="es-ES" sz="2000" dirty="0">
                <a:latin typeface="Times New Roman" panose="02020603050405020304" pitchFamily="18" charset="0"/>
                <a:ea typeface="Times New Roman" panose="02020603050405020304" pitchFamily="18" charset="0"/>
              </a:rPr>
              <a:t>, se haya interpuesto o no la</a:t>
            </a:r>
            <a:r>
              <a:rPr lang="es-ES" sz="2000" spc="-10" dirty="0">
                <a:latin typeface="Times New Roman" panose="02020603050405020304" pitchFamily="18" charset="0"/>
                <a:ea typeface="Times New Roman" panose="02020603050405020304" pitchFamily="18" charset="0"/>
              </a:rPr>
              <a:t> </a:t>
            </a:r>
            <a:r>
              <a:rPr lang="es-ES" sz="2000" dirty="0">
                <a:latin typeface="Times New Roman" panose="02020603050405020304" pitchFamily="18" charset="0"/>
                <a:ea typeface="Times New Roman" panose="02020603050405020304" pitchFamily="18" charset="0"/>
              </a:rPr>
              <a:t>misma.</a:t>
            </a:r>
          </a:p>
          <a:p>
            <a:pPr marL="795020" marR="0" algn="just">
              <a:spcBef>
                <a:spcPts val="0"/>
              </a:spcBef>
              <a:spcAft>
                <a:spcPts val="0"/>
              </a:spcAft>
            </a:pPr>
            <a:endParaRPr lang="en-US" sz="2000" dirty="0">
              <a:latin typeface="Times New Roman" panose="02020603050405020304" pitchFamily="18" charset="0"/>
              <a:ea typeface="Times New Roman" panose="02020603050405020304" pitchFamily="18" charset="0"/>
            </a:endParaRPr>
          </a:p>
          <a:p>
            <a:pPr marL="795020" marR="137160" algn="just">
              <a:spcBef>
                <a:spcPts val="0"/>
              </a:spcBef>
              <a:spcAft>
                <a:spcPts val="0"/>
              </a:spcAft>
            </a:pPr>
            <a:r>
              <a:rPr lang="es-ES" sz="2000" dirty="0">
                <a:latin typeface="Times New Roman" panose="02020603050405020304" pitchFamily="18" charset="0"/>
                <a:ea typeface="Times New Roman" panose="02020603050405020304" pitchFamily="18" charset="0"/>
              </a:rPr>
              <a:t>Para efectos de la AT, este plazo será </a:t>
            </a:r>
            <a:r>
              <a:rPr lang="es-ES" sz="2000" dirty="0" err="1">
                <a:latin typeface="Times New Roman" panose="02020603050405020304" pitchFamily="18" charset="0"/>
                <a:ea typeface="Times New Roman" panose="02020603050405020304" pitchFamily="18" charset="0"/>
              </a:rPr>
              <a:t>ordenatorio</a:t>
            </a:r>
            <a:r>
              <a:rPr lang="es-ES" sz="2000" dirty="0">
                <a:latin typeface="Times New Roman" panose="02020603050405020304" pitchFamily="18" charset="0"/>
                <a:ea typeface="Times New Roman" panose="02020603050405020304" pitchFamily="18" charset="0"/>
              </a:rPr>
              <a:t>, debiendo notificarse la resolución, aun vencido este</a:t>
            </a:r>
            <a:r>
              <a:rPr lang="es-ES" sz="2000" spc="-10" dirty="0">
                <a:latin typeface="Times New Roman" panose="02020603050405020304" pitchFamily="18" charset="0"/>
                <a:ea typeface="Times New Roman" panose="02020603050405020304" pitchFamily="18" charset="0"/>
              </a:rPr>
              <a:t> </a:t>
            </a:r>
            <a:r>
              <a:rPr lang="es-ES" sz="2000" dirty="0">
                <a:latin typeface="Times New Roman" panose="02020603050405020304" pitchFamily="18" charset="0"/>
                <a:ea typeface="Times New Roman" panose="02020603050405020304" pitchFamily="18" charset="0"/>
              </a:rPr>
              <a:t>plazo.</a:t>
            </a:r>
          </a:p>
          <a:p>
            <a:pPr marL="795020" marR="137160" algn="just">
              <a:spcBef>
                <a:spcPts val="0"/>
              </a:spcBef>
              <a:spcAft>
                <a:spcPts val="0"/>
              </a:spcAft>
            </a:pPr>
            <a:endParaRPr lang="en-US" sz="2000" dirty="0">
              <a:latin typeface="Times New Roman" panose="02020603050405020304" pitchFamily="18" charset="0"/>
              <a:ea typeface="Times New Roman" panose="02020603050405020304" pitchFamily="18" charset="0"/>
            </a:endParaRPr>
          </a:p>
          <a:p>
            <a:pPr marL="795020" marR="135890" algn="just">
              <a:spcBef>
                <a:spcPts val="0"/>
              </a:spcBef>
              <a:spcAft>
                <a:spcPts val="0"/>
              </a:spcAft>
            </a:pPr>
            <a:r>
              <a:rPr lang="es-ES" sz="2000" dirty="0">
                <a:latin typeface="Times New Roman" panose="02020603050405020304" pitchFamily="18" charset="0"/>
                <a:ea typeface="Times New Roman" panose="02020603050405020304" pitchFamily="18" charset="0"/>
              </a:rPr>
              <a:t>La resolución deberá atenerse a lo dispuesto en el artículo 147 del Código e indicarle al sujeto pasivo los recursos que procedan contra la misma.</a:t>
            </a:r>
            <a:endParaRPr lang="en-US" sz="20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style>
          <a:lnRef idx="1">
            <a:schemeClr val="accent1"/>
          </a:lnRef>
          <a:fillRef idx="2">
            <a:schemeClr val="accent1"/>
          </a:fillRef>
          <a:effectRef idx="1">
            <a:schemeClr val="accent1"/>
          </a:effectRef>
          <a:fontRef idx="minor">
            <a:schemeClr val="dk1"/>
          </a:fontRef>
        </p:style>
        <p:txBody>
          <a:bodyPr>
            <a:normAutofit/>
          </a:bodyPr>
          <a:lstStyle/>
          <a:p>
            <a:r>
              <a:rPr lang="es-ES" sz="2400" b="1" dirty="0"/>
              <a:t>Expediente administrativo de la actuación de comprobación e investigación </a:t>
            </a:r>
            <a:r>
              <a:rPr lang="es-ES" sz="2000" b="1" dirty="0"/>
              <a:t>Art. 166 RPT</a:t>
            </a:r>
            <a:endParaRPr lang="es-ES" sz="2000" dirty="0">
              <a:solidFill>
                <a:schemeClr val="tx1">
                  <a:lumMod val="95000"/>
                  <a:lumOff val="5000"/>
                </a:schemeClr>
              </a:solidFill>
            </a:endParaRPr>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3" name="Rectangle 2"/>
          <p:cNvSpPr/>
          <p:nvPr/>
        </p:nvSpPr>
        <p:spPr>
          <a:xfrm>
            <a:off x="0" y="1524044"/>
            <a:ext cx="8820472" cy="4544834"/>
          </a:xfrm>
          <a:prstGeom prst="rect">
            <a:avLst/>
          </a:prstGeom>
        </p:spPr>
        <p:txBody>
          <a:bodyPr wrap="square">
            <a:spAutoFit/>
          </a:bodyPr>
          <a:lstStyle/>
          <a:p>
            <a:pPr marL="795020" marR="135890" algn="just">
              <a:spcBef>
                <a:spcPts val="0"/>
              </a:spcBef>
              <a:spcAft>
                <a:spcPts val="0"/>
              </a:spcAft>
            </a:pPr>
            <a:r>
              <a:rPr lang="es-ES" dirty="0">
                <a:latin typeface="Times New Roman" panose="02020603050405020304" pitchFamily="18" charset="0"/>
                <a:ea typeface="Times New Roman" panose="02020603050405020304" pitchFamily="18" charset="0"/>
              </a:rPr>
              <a:t>La actuación debe documentarse en actas de fiscalización, requerimientos de información, hojas de trabajo elaboradas por el funcionario a cargo, documentación aportada por el sujeto inspeccionado o por terceros y cualquier otro documento que se</a:t>
            </a:r>
            <a:r>
              <a:rPr lang="en-US" dirty="0">
                <a:latin typeface="Times New Roman" panose="02020603050405020304" pitchFamily="18" charset="0"/>
                <a:ea typeface="Times New Roman" panose="02020603050405020304" pitchFamily="18" charset="0"/>
              </a:rPr>
              <a:t> </a:t>
            </a:r>
            <a:r>
              <a:rPr lang="es-ES" dirty="0">
                <a:latin typeface="Times New Roman" panose="02020603050405020304" pitchFamily="18" charset="0"/>
                <a:ea typeface="Times New Roman" panose="02020603050405020304" pitchFamily="18" charset="0"/>
              </a:rPr>
              <a:t>requiera para respaldar dichas actuaciones.</a:t>
            </a:r>
            <a:endParaRPr lang="en-US" dirty="0">
              <a:latin typeface="Times New Roman" panose="02020603050405020304" pitchFamily="18" charset="0"/>
              <a:ea typeface="Times New Roman" panose="02020603050405020304" pitchFamily="18" charset="0"/>
            </a:endParaRPr>
          </a:p>
          <a:p>
            <a:pPr marL="795020" marR="136525" algn="just">
              <a:spcBef>
                <a:spcPts val="390"/>
              </a:spcBef>
              <a:spcAft>
                <a:spcPts val="0"/>
              </a:spcAft>
            </a:pPr>
            <a:br>
              <a:rPr lang="es-ES" sz="1600" dirty="0">
                <a:latin typeface="Times New Roman" panose="02020603050405020304" pitchFamily="18" charset="0"/>
                <a:ea typeface="Times New Roman" panose="02020603050405020304" pitchFamily="18" charset="0"/>
              </a:rPr>
            </a:br>
            <a:r>
              <a:rPr lang="es-ES" dirty="0">
                <a:latin typeface="Times New Roman" panose="02020603050405020304" pitchFamily="18" charset="0"/>
                <a:ea typeface="Times New Roman" panose="02020603050405020304" pitchFamily="18" charset="0"/>
              </a:rPr>
              <a:t>Tales documentos deben consignarse en un expediente administrativo y en expedientes accesorios, cuando proceda, numerarlos en forma consecutiva.</a:t>
            </a:r>
            <a:endParaRPr lang="en-US" dirty="0">
              <a:latin typeface="Times New Roman" panose="02020603050405020304" pitchFamily="18" charset="0"/>
              <a:ea typeface="Times New Roman" panose="02020603050405020304" pitchFamily="18" charset="0"/>
            </a:endParaRPr>
          </a:p>
          <a:p>
            <a:pPr marL="795020" marR="135255" algn="just">
              <a:spcBef>
                <a:spcPts val="0"/>
              </a:spcBef>
              <a:spcAft>
                <a:spcPts val="0"/>
              </a:spcAft>
            </a:pPr>
            <a:r>
              <a:rPr lang="es-ES" dirty="0">
                <a:latin typeface="Times New Roman" panose="02020603050405020304" pitchFamily="18" charset="0"/>
                <a:ea typeface="Times New Roman" panose="02020603050405020304" pitchFamily="18" charset="0"/>
              </a:rPr>
              <a:t>El expediente administrativo y los expedientes accesorios contendrán todos aquellos elementos probatorios que sustentan la fiscalización realizada por la AT.</a:t>
            </a:r>
          </a:p>
          <a:p>
            <a:pPr marL="795020" marR="135255" algn="just">
              <a:spcBef>
                <a:spcPts val="0"/>
              </a:spcBef>
              <a:spcAft>
                <a:spcPts val="0"/>
              </a:spcAft>
            </a:pPr>
            <a:endParaRPr lang="en-US" dirty="0">
              <a:latin typeface="Times New Roman" panose="02020603050405020304" pitchFamily="18" charset="0"/>
              <a:ea typeface="Times New Roman" panose="02020603050405020304" pitchFamily="18" charset="0"/>
            </a:endParaRPr>
          </a:p>
          <a:p>
            <a:pPr marL="795020" marR="135890" algn="just">
              <a:spcBef>
                <a:spcPts val="0"/>
              </a:spcBef>
              <a:spcAft>
                <a:spcPts val="0"/>
              </a:spcAft>
            </a:pPr>
            <a:r>
              <a:rPr lang="es-ES" dirty="0">
                <a:latin typeface="Times New Roman" panose="02020603050405020304" pitchFamily="18" charset="0"/>
                <a:ea typeface="Times New Roman" panose="02020603050405020304" pitchFamily="18" charset="0"/>
              </a:rPr>
              <a:t>El sujeto pasivo tendrá derecho a acceder al expediente y a obtener copias a su costo, personalmente o a través de un tercero debidamente autorizado, una vez celebrada la audiencia final, en la cual se concluye la etapa de investigación y comprobación del proceso.</a:t>
            </a:r>
            <a:endParaRPr lang="en-US" dirty="0">
              <a:latin typeface="Times New Roman" panose="02020603050405020304" pitchFamily="18" charset="0"/>
              <a:ea typeface="Times New Roman" panose="02020603050405020304" pitchFamily="18" charset="0"/>
            </a:endParaRPr>
          </a:p>
          <a:p>
            <a:pPr marL="795020" marR="137160" algn="just">
              <a:spcBef>
                <a:spcPts val="0"/>
              </a:spcBef>
              <a:spcAft>
                <a:spcPts val="0"/>
              </a:spcAft>
            </a:pPr>
            <a:r>
              <a:rPr lang="es-ES" dirty="0">
                <a:latin typeface="Times New Roman" panose="02020603050405020304" pitchFamily="18" charset="0"/>
                <a:ea typeface="Times New Roman" panose="02020603050405020304" pitchFamily="18" charset="0"/>
              </a:rPr>
              <a:t>En caso de autorizar a un tercero, deberá presentarse una nota formal suscrita por el obligado tributario y debidamente autenticada.</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357426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6632"/>
            <a:ext cx="8208912" cy="864096"/>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S" sz="2800" b="1" dirty="0"/>
              <a:t>Actuaciones en materia de delitos contra la Hacienda Pública </a:t>
            </a:r>
            <a:r>
              <a:rPr lang="es-ES" sz="2000" dirty="0">
                <a:solidFill>
                  <a:schemeClr val="tx1">
                    <a:lumMod val="95000"/>
                    <a:lumOff val="5000"/>
                  </a:schemeClr>
                </a:solidFill>
              </a:rPr>
              <a:t>Art. 169 RPT</a:t>
            </a:r>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3" name="Rectangle 2"/>
          <p:cNvSpPr/>
          <p:nvPr/>
        </p:nvSpPr>
        <p:spPr>
          <a:xfrm>
            <a:off x="10616" y="1124744"/>
            <a:ext cx="8784976" cy="5016758"/>
          </a:xfrm>
          <a:prstGeom prst="rect">
            <a:avLst/>
          </a:prstGeom>
        </p:spPr>
        <p:txBody>
          <a:bodyPr wrap="square">
            <a:spAutoFit/>
          </a:bodyPr>
          <a:lstStyle/>
          <a:p>
            <a:pPr marL="795020" marR="136525" algn="just">
              <a:spcBef>
                <a:spcPts val="0"/>
              </a:spcBef>
              <a:spcAft>
                <a:spcPts val="0"/>
              </a:spcAft>
            </a:pPr>
            <a:r>
              <a:rPr lang="es-ES" sz="2000" dirty="0">
                <a:latin typeface="Times New Roman" panose="02020603050405020304" pitchFamily="18" charset="0"/>
                <a:ea typeface="Times New Roman" panose="02020603050405020304" pitchFamily="18" charset="0"/>
              </a:rPr>
              <a:t>Si en el procedimiento de comprobación e investigación de la obligación tributaria se estima que las </a:t>
            </a:r>
            <a:r>
              <a:rPr lang="es-ES" sz="2000" dirty="0">
                <a:solidFill>
                  <a:srgbClr val="FF0000"/>
                </a:solidFill>
                <a:latin typeface="Times New Roman" panose="02020603050405020304" pitchFamily="18" charset="0"/>
                <a:ea typeface="Times New Roman" panose="02020603050405020304" pitchFamily="18" charset="0"/>
              </a:rPr>
              <a:t>irregularidades detectadas pudieran ser constitutivas del delito de Fraude a la Hacienda Pública</a:t>
            </a:r>
            <a:r>
              <a:rPr lang="es-ES" sz="2000" dirty="0">
                <a:latin typeface="Times New Roman" panose="02020603050405020304" pitchFamily="18" charset="0"/>
                <a:ea typeface="Times New Roman" panose="02020603050405020304" pitchFamily="18" charset="0"/>
              </a:rPr>
              <a:t>, se procederá de conformidad con el artículo 90 del Código, presentando la correspondiente denuncia penal. Una vez presentada la denuncia la </a:t>
            </a:r>
            <a:r>
              <a:rPr lang="es-ES" sz="2000" dirty="0">
                <a:solidFill>
                  <a:srgbClr val="FF0000"/>
                </a:solidFill>
                <a:latin typeface="Times New Roman" panose="02020603050405020304" pitchFamily="18" charset="0"/>
                <a:ea typeface="Times New Roman" panose="02020603050405020304" pitchFamily="18" charset="0"/>
              </a:rPr>
              <a:t>AT tendrá un mes para comunicarlo al sujeto pasivo</a:t>
            </a:r>
            <a:r>
              <a:rPr lang="es-ES" sz="2000" dirty="0">
                <a:latin typeface="Times New Roman" panose="02020603050405020304" pitchFamily="18" charset="0"/>
                <a:ea typeface="Times New Roman" panose="02020603050405020304" pitchFamily="18" charset="0"/>
              </a:rPr>
              <a:t>, mediante el modelo que se establezca para esos efectos.</a:t>
            </a:r>
            <a:endParaRPr lang="en-US" sz="2000" dirty="0">
              <a:latin typeface="Times New Roman" panose="02020603050405020304" pitchFamily="18" charset="0"/>
              <a:ea typeface="Times New Roman" panose="02020603050405020304" pitchFamily="18" charset="0"/>
            </a:endParaRPr>
          </a:p>
          <a:p>
            <a:pPr marL="795020" marR="136525" algn="just">
              <a:spcBef>
                <a:spcPts val="0"/>
              </a:spcBef>
              <a:spcAft>
                <a:spcPts val="0"/>
              </a:spcAft>
            </a:pPr>
            <a:r>
              <a:rPr lang="es-ES" sz="2000" dirty="0">
                <a:solidFill>
                  <a:srgbClr val="FF0000"/>
                </a:solidFill>
                <a:latin typeface="Times New Roman" panose="02020603050405020304" pitchFamily="18" charset="0"/>
                <a:ea typeface="Times New Roman" panose="02020603050405020304" pitchFamily="18" charset="0"/>
              </a:rPr>
              <a:t>Salvo que transcurra el plazo de cinco años establecido en el artículo 90 del Código, si la denuncia penal fuere desestimada o sobreseída</a:t>
            </a:r>
            <a:r>
              <a:rPr lang="es-ES" sz="2000" dirty="0">
                <a:latin typeface="Times New Roman" panose="02020603050405020304" pitchFamily="18" charset="0"/>
                <a:ea typeface="Times New Roman" panose="02020603050405020304" pitchFamily="18" charset="0"/>
              </a:rPr>
              <a:t>, la AT continuará con el procedimiento de comprobación e investigación de la </a:t>
            </a:r>
            <a:r>
              <a:rPr lang="es-ES" sz="2000" spc="-15" dirty="0">
                <a:latin typeface="Times New Roman" panose="02020603050405020304" pitchFamily="18" charset="0"/>
                <a:ea typeface="Times New Roman" panose="02020603050405020304" pitchFamily="18" charset="0"/>
              </a:rPr>
              <a:t>obligación</a:t>
            </a:r>
            <a:r>
              <a:rPr lang="es-ES" sz="2000" spc="270" dirty="0">
                <a:latin typeface="Times New Roman" panose="02020603050405020304" pitchFamily="18" charset="0"/>
                <a:ea typeface="Times New Roman" panose="02020603050405020304" pitchFamily="18" charset="0"/>
              </a:rPr>
              <a:t> </a:t>
            </a:r>
            <a:r>
              <a:rPr lang="es-ES" sz="2000" dirty="0">
                <a:latin typeface="Times New Roman" panose="02020603050405020304" pitchFamily="18" charset="0"/>
                <a:ea typeface="Times New Roman" panose="02020603050405020304" pitchFamily="18" charset="0"/>
              </a:rPr>
              <a:t>tributaria. Asimismo, iniciará o continuará el procedimiento sancionador administrativo.</a:t>
            </a:r>
            <a:endParaRPr lang="en-US" sz="2000" dirty="0">
              <a:latin typeface="Times New Roman" panose="02020603050405020304" pitchFamily="18" charset="0"/>
              <a:ea typeface="Times New Roman" panose="02020603050405020304" pitchFamily="18" charset="0"/>
            </a:endParaRPr>
          </a:p>
          <a:p>
            <a:pPr marL="795020" marR="136525" indent="38100" algn="just">
              <a:spcBef>
                <a:spcPts val="0"/>
              </a:spcBef>
              <a:spcAft>
                <a:spcPts val="0"/>
              </a:spcAft>
            </a:pPr>
            <a:r>
              <a:rPr lang="es-ES" sz="2000" dirty="0">
                <a:latin typeface="Times New Roman" panose="02020603050405020304" pitchFamily="18" charset="0"/>
                <a:ea typeface="Times New Roman" panose="02020603050405020304" pitchFamily="18" charset="0"/>
              </a:rPr>
              <a:t>Las regulaciones de esta sección, deberán ser aplicadas por todos los órganos de la AT , que en el ejercicio de sus competencias encuentren irregularidades que pudieran constituir el delito establecido en el artículo 90 del Código.</a:t>
            </a:r>
            <a:endParaRPr lang="en-US" sz="20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CR" dirty="0"/>
              <a:t>Reglamento de criterios objetivos de selección</a:t>
            </a:r>
            <a:endParaRPr lang="es-ES" dirty="0"/>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Rectangle 3"/>
          <p:cNvSpPr txBox="1">
            <a:spLocks noChangeArrowheads="1"/>
          </p:cNvSpPr>
          <p:nvPr/>
        </p:nvSpPr>
        <p:spPr>
          <a:xfrm>
            <a:off x="395536" y="1556792"/>
            <a:ext cx="8291264" cy="456937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200" b="0" i="0" u="none" strike="noStrike" kern="1200" cap="none" spc="0" normalizeH="0" baseline="0" noProof="0" dirty="0">
                <a:ln>
                  <a:noFill/>
                </a:ln>
                <a:solidFill>
                  <a:schemeClr val="tx1"/>
                </a:solidFill>
                <a:effectLst/>
                <a:uLnTx/>
                <a:uFillTx/>
                <a:latin typeface="+mn-lt"/>
                <a:ea typeface="+mn-ea"/>
                <a:cs typeface="+mn-cs"/>
              </a:rPr>
              <a:t>Mediante Decreto Ejecutivo Nº250050-H del 23 de marzo de 1996 se define que anualmente  a más tardar la última semana de enero se deben revisar y publicar la lista de criterios de selección.</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s-E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55580"/>
            <a:ext cx="8352928" cy="1222588"/>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CR" sz="3100" dirty="0"/>
              <a:t>Procedimiento de revisión de la resolución determinativa de la obligación tributaria </a:t>
            </a:r>
            <a:r>
              <a:rPr lang="es-ES" sz="2000" dirty="0">
                <a:solidFill>
                  <a:schemeClr val="tx1"/>
                </a:solidFill>
              </a:rPr>
              <a:t>Art. 145, 146 y 156 del CNPT, 85, 127 y 163 del RPT </a:t>
            </a:r>
            <a:endParaRPr lang="es-ES" sz="2000" dirty="0"/>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3" name="Rectangle 2"/>
          <p:cNvSpPr/>
          <p:nvPr/>
        </p:nvSpPr>
        <p:spPr>
          <a:xfrm>
            <a:off x="467544" y="1501472"/>
            <a:ext cx="8064896" cy="4408899"/>
          </a:xfrm>
          <a:prstGeom prst="rect">
            <a:avLst/>
          </a:prstGeom>
        </p:spPr>
        <p:txBody>
          <a:bodyPr wrap="square">
            <a:spAutoFit/>
          </a:bodyPr>
          <a:lstStyle/>
          <a:p>
            <a:pPr marL="795020" marR="0" algn="just">
              <a:spcBef>
                <a:spcPts val="0"/>
              </a:spcBef>
              <a:spcAft>
                <a:spcPts val="0"/>
              </a:spcAft>
            </a:pPr>
            <a:r>
              <a:rPr lang="es-ES" dirty="0">
                <a:latin typeface="Times New Roman" panose="02020603050405020304" pitchFamily="18" charset="0"/>
                <a:ea typeface="Times New Roman" panose="02020603050405020304" pitchFamily="18" charset="0"/>
              </a:rPr>
              <a:t>“Notificada la resolución que determina la obligación tributaria a que se refieren los</a:t>
            </a:r>
            <a:r>
              <a:rPr lang="en-US" dirty="0">
                <a:latin typeface="Times New Roman" panose="02020603050405020304" pitchFamily="18" charset="0"/>
                <a:ea typeface="Times New Roman" panose="02020603050405020304" pitchFamily="18" charset="0"/>
              </a:rPr>
              <a:t> </a:t>
            </a:r>
            <a:r>
              <a:rPr lang="es-ES" dirty="0">
                <a:latin typeface="Times New Roman" panose="02020603050405020304" pitchFamily="18" charset="0"/>
                <a:ea typeface="Times New Roman" panose="02020603050405020304" pitchFamily="18" charset="0"/>
              </a:rPr>
              <a:t>artículos 127 y 163 de este Reglamento, dentro de los </a:t>
            </a:r>
            <a:r>
              <a:rPr lang="es-ES" dirty="0">
                <a:solidFill>
                  <a:srgbClr val="FF0000"/>
                </a:solidFill>
                <a:latin typeface="Times New Roman" panose="02020603050405020304" pitchFamily="18" charset="0"/>
                <a:ea typeface="Times New Roman" panose="02020603050405020304" pitchFamily="18" charset="0"/>
              </a:rPr>
              <a:t>treinta días hábiles </a:t>
            </a:r>
            <a:r>
              <a:rPr lang="es-ES" sz="1050" dirty="0">
                <a:latin typeface="Times New Roman" panose="02020603050405020304" pitchFamily="18" charset="0"/>
                <a:ea typeface="Times New Roman" panose="02020603050405020304" pitchFamily="18" charset="0"/>
              </a:rPr>
              <a:t> </a:t>
            </a:r>
            <a:r>
              <a:rPr lang="es-ES" dirty="0">
                <a:latin typeface="Times New Roman" panose="02020603050405020304" pitchFamily="18" charset="0"/>
                <a:ea typeface="Times New Roman" panose="02020603050405020304" pitchFamily="18" charset="0"/>
              </a:rPr>
              <a:t>siguientes el sujeto pasivo podrá recurrirla, interponiendo:</a:t>
            </a:r>
            <a:endParaRPr lang="en-US"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SzPts val="1200"/>
              <a:buFont typeface="Times New Roman" panose="02020603050405020304" pitchFamily="18" charset="0"/>
              <a:buAutoNum type="alphaLcParenR"/>
              <a:tabLst>
                <a:tab pos="975360" algn="l"/>
              </a:tabLst>
            </a:pPr>
            <a:r>
              <a:rPr lang="es-ES" spc="-115" dirty="0">
                <a:solidFill>
                  <a:srgbClr val="FF0000"/>
                </a:solidFill>
                <a:latin typeface="Times New Roman" panose="02020603050405020304" pitchFamily="18" charset="0"/>
                <a:ea typeface="Times New Roman" panose="02020603050405020304" pitchFamily="18" charset="0"/>
              </a:rPr>
              <a:t>Recurso de revocatoria </a:t>
            </a:r>
            <a:r>
              <a:rPr lang="es-ES" spc="-115" dirty="0">
                <a:latin typeface="Times New Roman" panose="02020603050405020304" pitchFamily="18" charset="0"/>
                <a:ea typeface="Times New Roman" panose="02020603050405020304" pitchFamily="18" charset="0"/>
              </a:rPr>
              <a:t>ante el órgano de la Administración Tributaria que la</a:t>
            </a:r>
            <a:r>
              <a:rPr lang="es-ES" spc="-30" dirty="0">
                <a:latin typeface="Times New Roman" panose="02020603050405020304" pitchFamily="18" charset="0"/>
                <a:ea typeface="Times New Roman" panose="02020603050405020304" pitchFamily="18" charset="0"/>
              </a:rPr>
              <a:t> </a:t>
            </a:r>
            <a:r>
              <a:rPr lang="es-ES" spc="-115" dirty="0">
                <a:latin typeface="Times New Roman" panose="02020603050405020304" pitchFamily="18" charset="0"/>
                <a:ea typeface="Times New Roman" panose="02020603050405020304" pitchFamily="18" charset="0"/>
              </a:rPr>
              <a:t>dictó.</a:t>
            </a:r>
            <a:endParaRPr lang="en-US" sz="1600" spc="-115" dirty="0">
              <a:latin typeface="Times New Roman" panose="02020603050405020304" pitchFamily="18" charset="0"/>
              <a:ea typeface="Times New Roman" panose="02020603050405020304" pitchFamily="18" charset="0"/>
            </a:endParaRPr>
          </a:p>
          <a:p>
            <a:r>
              <a:rPr lang="es-ES"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SzPts val="1200"/>
              <a:buFont typeface="Times New Roman" panose="02020603050405020304" pitchFamily="18" charset="0"/>
              <a:buAutoNum type="alphaLcParenR"/>
              <a:tabLst>
                <a:tab pos="975360" algn="l"/>
              </a:tabLst>
            </a:pPr>
            <a:r>
              <a:rPr lang="es-ES" spc="-115" dirty="0">
                <a:solidFill>
                  <a:srgbClr val="FF0000"/>
                </a:solidFill>
                <a:latin typeface="Times New Roman" panose="02020603050405020304" pitchFamily="18" charset="0"/>
                <a:ea typeface="Times New Roman" panose="02020603050405020304" pitchFamily="18" charset="0"/>
              </a:rPr>
              <a:t>Recurso de apelación </a:t>
            </a:r>
            <a:r>
              <a:rPr lang="es-ES" spc="-115" dirty="0">
                <a:latin typeface="Times New Roman" panose="02020603050405020304" pitchFamily="18" charset="0"/>
                <a:ea typeface="Times New Roman" panose="02020603050405020304" pitchFamily="18" charset="0"/>
              </a:rPr>
              <a:t>para ante el Tribunal Fiscal</a:t>
            </a:r>
            <a:r>
              <a:rPr lang="es-ES" spc="-25" dirty="0">
                <a:latin typeface="Times New Roman" panose="02020603050405020304" pitchFamily="18" charset="0"/>
                <a:ea typeface="Times New Roman" panose="02020603050405020304" pitchFamily="18" charset="0"/>
              </a:rPr>
              <a:t> </a:t>
            </a:r>
            <a:r>
              <a:rPr lang="es-ES" spc="-115" dirty="0">
                <a:latin typeface="Times New Roman" panose="02020603050405020304" pitchFamily="18" charset="0"/>
                <a:ea typeface="Times New Roman" panose="02020603050405020304" pitchFamily="18" charset="0"/>
              </a:rPr>
              <a:t>Administrativo.</a:t>
            </a:r>
            <a:endParaRPr lang="en-US" sz="1600" spc="-115" dirty="0">
              <a:latin typeface="Times New Roman" panose="02020603050405020304" pitchFamily="18" charset="0"/>
              <a:ea typeface="Times New Roman" panose="02020603050405020304" pitchFamily="18" charset="0"/>
            </a:endParaRPr>
          </a:p>
          <a:p>
            <a:r>
              <a:rPr lang="es-ES"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342900" marR="135890" lvl="0" indent="-342900" algn="just">
              <a:spcBef>
                <a:spcPts val="0"/>
              </a:spcBef>
              <a:spcAft>
                <a:spcPts val="0"/>
              </a:spcAft>
              <a:buSzPts val="1200"/>
              <a:buFont typeface="Times New Roman" panose="02020603050405020304" pitchFamily="18" charset="0"/>
              <a:buAutoNum type="alphaLcParenR"/>
              <a:tabLst>
                <a:tab pos="975360" algn="l"/>
              </a:tabLst>
            </a:pPr>
            <a:r>
              <a:rPr lang="es-ES" spc="-115" dirty="0">
                <a:solidFill>
                  <a:srgbClr val="FF0000"/>
                </a:solidFill>
                <a:latin typeface="Times New Roman" panose="02020603050405020304" pitchFamily="18" charset="0"/>
                <a:ea typeface="Times New Roman" panose="02020603050405020304" pitchFamily="18" charset="0"/>
              </a:rPr>
              <a:t>Demanda en sede contencioso-administrativa</a:t>
            </a:r>
            <a:r>
              <a:rPr lang="es-ES" spc="-115" dirty="0">
                <a:latin typeface="Times New Roman" panose="02020603050405020304" pitchFamily="18" charset="0"/>
                <a:ea typeface="Times New Roman" panose="02020603050405020304" pitchFamily="18" charset="0"/>
              </a:rPr>
              <a:t>, pudiendo interponerse aun cuando no se hubiere interpuesto alguno o ninguno de los recursos anteriormente señalados.</a:t>
            </a:r>
            <a:endParaRPr lang="en-US" sz="1600" spc="-115" dirty="0">
              <a:latin typeface="Times New Roman" panose="02020603050405020304" pitchFamily="18" charset="0"/>
              <a:ea typeface="Times New Roman" panose="02020603050405020304" pitchFamily="18" charset="0"/>
            </a:endParaRPr>
          </a:p>
          <a:p>
            <a:pPr marL="795020" marR="136525" algn="just">
              <a:spcBef>
                <a:spcPts val="0"/>
              </a:spcBef>
              <a:spcAft>
                <a:spcPts val="0"/>
              </a:spcAft>
            </a:pPr>
            <a:r>
              <a:rPr lang="es-ES" dirty="0">
                <a:latin typeface="Times New Roman" panose="02020603050405020304" pitchFamily="18" charset="0"/>
                <a:ea typeface="Times New Roman" panose="02020603050405020304" pitchFamily="18" charset="0"/>
              </a:rPr>
              <a:t>Interpuesto el recurso de revocatoria y también el recurso de apelación, dentro del plazo establecido para recurrir, se tramitará el presentado en primer lugar y se declarará inadmisible el segundo, sin perjuicio del derecho que le asiste al interesado de interponer, si así lo decide, el recurso de apelación para ante el Tribunal Fiscal Administrativo, contra la resolución que resuelve el de revocatoria.”</a:t>
            </a:r>
            <a:endParaRPr lang="en-US" dirty="0">
              <a:latin typeface="Times New Roman" panose="02020603050405020304" pitchFamily="18" charset="0"/>
              <a:ea typeface="Times New Roman" panose="02020603050405020304" pitchFamily="18" charset="0"/>
            </a:endParaRPr>
          </a:p>
          <a:p>
            <a:r>
              <a:rPr lang="es-ES" sz="1050" dirty="0">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7"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s-ES"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s-ES"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9 CuadroTexto"/>
          <p:cNvSpPr txBox="1"/>
          <p:nvPr/>
        </p:nvSpPr>
        <p:spPr>
          <a:xfrm>
            <a:off x="641152" y="1529101"/>
            <a:ext cx="8179320" cy="50167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Calibri"/>
                <a:ea typeface="+mn-ea"/>
                <a:cs typeface="+mn-cs"/>
              </a:rPr>
              <a:t>Los sujetos que presenten una declaración inicial o rectifiquen las declaraciones, con </a:t>
            </a:r>
            <a:r>
              <a:rPr kumimoji="0" lang="es-ES" sz="3200" b="0" i="0" u="none" strike="noStrike" kern="1200" cap="none" spc="0" normalizeH="0" baseline="0" noProof="0" dirty="0">
                <a:ln>
                  <a:noFill/>
                </a:ln>
                <a:solidFill>
                  <a:srgbClr val="FF0000"/>
                </a:solidFill>
                <a:effectLst/>
                <a:uLnTx/>
                <a:uFillTx/>
                <a:latin typeface="Calibri"/>
                <a:ea typeface="+mn-ea"/>
                <a:cs typeface="+mn-cs"/>
              </a:rPr>
              <a:t>montos diferentes a los suministrados por terceros </a:t>
            </a:r>
            <a:r>
              <a:rPr kumimoji="0" lang="es-ES" sz="3200" b="0" i="0" u="none" strike="noStrike" kern="1200" cap="none" spc="0" normalizeH="0" baseline="0" noProof="0" dirty="0">
                <a:ln>
                  <a:noFill/>
                </a:ln>
                <a:solidFill>
                  <a:prstClr val="black"/>
                </a:solidFill>
                <a:effectLst/>
                <a:uLnTx/>
                <a:uFillTx/>
                <a:latin typeface="Calibri"/>
                <a:ea typeface="+mn-ea"/>
                <a:cs typeface="+mn-cs"/>
              </a:rPr>
              <a:t>informantes, y que </a:t>
            </a:r>
            <a:r>
              <a:rPr kumimoji="0" lang="es-ES" sz="3200" b="0" i="0" u="none" strike="noStrike" kern="1200" cap="none" spc="0" normalizeH="0" baseline="0" noProof="0" dirty="0">
                <a:ln>
                  <a:noFill/>
                </a:ln>
                <a:solidFill>
                  <a:srgbClr val="FF0000"/>
                </a:solidFill>
                <a:effectLst/>
                <a:uLnTx/>
                <a:uFillTx/>
                <a:latin typeface="Calibri"/>
                <a:ea typeface="+mn-ea"/>
                <a:cs typeface="+mn-cs"/>
              </a:rPr>
              <a:t>no aporten prueba </a:t>
            </a:r>
            <a:r>
              <a:rPr kumimoji="0" lang="es-ES" sz="3200" b="0" i="0" u="none" strike="noStrike" kern="1200" cap="none" spc="0" normalizeH="0" baseline="0" noProof="0" dirty="0">
                <a:ln>
                  <a:noFill/>
                </a:ln>
                <a:solidFill>
                  <a:prstClr val="black"/>
                </a:solidFill>
                <a:effectLst/>
                <a:uLnTx/>
                <a:uFillTx/>
                <a:latin typeface="Calibri"/>
                <a:ea typeface="+mn-ea"/>
                <a:cs typeface="+mn-cs"/>
              </a:rPr>
              <a:t>para justificar las diferencias, y/o que los </a:t>
            </a:r>
            <a:r>
              <a:rPr kumimoji="0" lang="es-ES" sz="3200" b="0" i="0" u="none" strike="noStrike" kern="1200" cap="none" spc="0" normalizeH="0" baseline="0" noProof="0" dirty="0">
                <a:ln>
                  <a:noFill/>
                </a:ln>
                <a:solidFill>
                  <a:srgbClr val="FF0000"/>
                </a:solidFill>
                <a:effectLst/>
                <a:uLnTx/>
                <a:uFillTx/>
                <a:latin typeface="Calibri"/>
                <a:ea typeface="+mn-ea"/>
                <a:cs typeface="+mn-cs"/>
              </a:rPr>
              <a:t>márgenes de utilidad aplicados presenten valores inferiores </a:t>
            </a:r>
            <a:r>
              <a:rPr kumimoji="0" lang="es-ES" sz="3200" b="0" i="0" u="none" strike="noStrike" kern="1200" cap="none" spc="0" normalizeH="0" baseline="0" noProof="0" dirty="0">
                <a:ln>
                  <a:noFill/>
                </a:ln>
                <a:solidFill>
                  <a:prstClr val="black"/>
                </a:solidFill>
                <a:effectLst/>
                <a:uLnTx/>
                <a:uFillTx/>
                <a:latin typeface="Calibri"/>
                <a:ea typeface="+mn-ea"/>
                <a:cs typeface="+mn-cs"/>
              </a:rPr>
              <a:t>a los establecidos por la AT</a:t>
            </a:r>
            <a:r>
              <a:rPr kumimoji="0" lang="es-ES" sz="3200" b="0" i="0" u="none" strike="noStrike" kern="1200" cap="none" spc="0" normalizeH="0" baseline="0" noProof="0" dirty="0">
                <a:ln>
                  <a:noFill/>
                </a:ln>
                <a:solidFill>
                  <a:srgbClr val="FF0000"/>
                </a:solidFill>
                <a:effectLst/>
                <a:uLnTx/>
                <a:uFillTx/>
                <a:latin typeface="Calibri"/>
                <a:ea typeface="+mn-ea"/>
                <a:cs typeface="+mn-cs"/>
              </a:rPr>
              <a:t>, podrán ser seleccionados para practicarles una liquidación</a:t>
            </a:r>
            <a:endParaRPr kumimoji="0" lang="en-US" sz="32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FF0000"/>
                </a:solidFill>
                <a:effectLst/>
                <a:uLnTx/>
                <a:uFillTx/>
                <a:latin typeface="Calibri"/>
                <a:ea typeface="+mn-ea"/>
                <a:cs typeface="+mn-cs"/>
              </a:rPr>
              <a:t>definitiva</a:t>
            </a:r>
            <a:r>
              <a:rPr kumimoji="0" lang="es-ES" sz="3200" b="0" i="0" u="none" strike="noStrike" kern="1200" cap="none" spc="0" normalizeH="0" baseline="0" noProof="0" dirty="0">
                <a:ln>
                  <a:noFill/>
                </a:ln>
                <a:solidFill>
                  <a:prstClr val="black"/>
                </a:solidFill>
                <a:effectLst/>
                <a:uLnTx/>
                <a:uFillTx/>
                <a:latin typeface="Calibri"/>
                <a:ea typeface="+mn-ea"/>
                <a:cs typeface="+mn-cs"/>
              </a:rPr>
              <a:t>.</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1 Título"/>
          <p:cNvSpPr>
            <a:spLocks noGrp="1"/>
          </p:cNvSpPr>
          <p:nvPr>
            <p:ph type="title"/>
          </p:nvPr>
        </p:nvSpPr>
        <p:spPr>
          <a:xfrm>
            <a:off x="1255212" y="548680"/>
            <a:ext cx="6845180" cy="439830"/>
          </a:xfrm>
          <a:solidFill>
            <a:schemeClr val="accent3">
              <a:lumMod val="40000"/>
              <a:lumOff val="60000"/>
            </a:schemeClr>
          </a:solidFill>
          <a:scene3d>
            <a:camera prst="orthographicFront"/>
            <a:lightRig rig="threePt" dir="t"/>
          </a:scene3d>
          <a:sp3d>
            <a:bevelT w="165100" prst="coolSlant"/>
          </a:sp3d>
        </p:spPr>
        <p:style>
          <a:lnRef idx="2">
            <a:schemeClr val="accent3"/>
          </a:lnRef>
          <a:fillRef idx="1">
            <a:schemeClr val="lt1"/>
          </a:fillRef>
          <a:effectRef idx="0">
            <a:schemeClr val="accent3"/>
          </a:effectRef>
          <a:fontRef idx="minor">
            <a:schemeClr val="dk1"/>
          </a:fontRef>
        </p:style>
        <p:txBody>
          <a:bodyPr>
            <a:normAutofit fontScale="90000"/>
          </a:bodyPr>
          <a:lstStyle/>
          <a:p>
            <a:r>
              <a:rPr lang="es-ES" sz="3200" b="1" dirty="0"/>
              <a:t>Rectificación de las declaraciones </a:t>
            </a:r>
            <a:r>
              <a:rPr lang="es-ES" sz="2000" b="1" dirty="0"/>
              <a:t>Art. 125 RPT</a:t>
            </a:r>
            <a:endParaRPr lang="es-ES" sz="2000" dirty="0"/>
          </a:p>
        </p:txBody>
      </p:sp>
    </p:spTree>
    <p:extLst>
      <p:ext uri="{BB962C8B-B14F-4D97-AF65-F5344CB8AC3E}">
        <p14:creationId xmlns:p14="http://schemas.microsoft.com/office/powerpoint/2010/main" val="31828183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95736" y="548680"/>
            <a:ext cx="4824536" cy="868958"/>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CR" dirty="0"/>
              <a:t>Recursos </a:t>
            </a:r>
            <a:r>
              <a:rPr lang="es-ES" sz="2000" dirty="0">
                <a:solidFill>
                  <a:schemeClr val="tx1"/>
                </a:solidFill>
              </a:rPr>
              <a:t>Art. 145, 146 y 156 del CNPT </a:t>
            </a:r>
            <a:endParaRPr lang="es-ES" sz="2000" dirty="0"/>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2 Marcador de contenido"/>
          <p:cNvSpPr txBox="1">
            <a:spLocks/>
          </p:cNvSpPr>
          <p:nvPr/>
        </p:nvSpPr>
        <p:spPr>
          <a:xfrm>
            <a:off x="457200" y="1600200"/>
            <a:ext cx="8075240" cy="4525963"/>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tabLst/>
              <a:defRPr/>
            </a:pPr>
            <a:r>
              <a:rPr lang="es-ES" sz="2800" dirty="0"/>
              <a:t>    C</a:t>
            </a:r>
            <a:r>
              <a:rPr kumimoji="0" lang="es-ES" sz="2800" b="0" i="0" u="none" strike="noStrike" kern="1200" cap="none" spc="0" normalizeH="0" baseline="0" noProof="0" dirty="0" err="1">
                <a:ln>
                  <a:noFill/>
                </a:ln>
                <a:solidFill>
                  <a:schemeClr val="tx1"/>
                </a:solidFill>
                <a:effectLst/>
                <a:uLnTx/>
                <a:uFillTx/>
                <a:latin typeface="+mn-lt"/>
                <a:ea typeface="+mn-ea"/>
                <a:cs typeface="+mn-cs"/>
              </a:rPr>
              <a:t>ontra</a:t>
            </a:r>
            <a:r>
              <a:rPr kumimoji="0" lang="es-ES" sz="2800" b="0" i="0" u="none" strike="noStrike" kern="1200" cap="none" spc="0" normalizeH="0" baseline="0" noProof="0" dirty="0">
                <a:ln>
                  <a:noFill/>
                </a:ln>
                <a:solidFill>
                  <a:schemeClr val="tx1"/>
                </a:solidFill>
                <a:effectLst/>
                <a:uLnTx/>
                <a:uFillTx/>
                <a:latin typeface="+mn-lt"/>
                <a:ea typeface="+mn-ea"/>
                <a:cs typeface="+mn-cs"/>
              </a:rPr>
              <a:t> </a:t>
            </a:r>
            <a:r>
              <a:rPr kumimoji="0" lang="es-CR" sz="2800" b="0" i="0" u="none" strike="noStrike" kern="1200" cap="none" spc="0" normalizeH="0" baseline="0" noProof="0" dirty="0">
                <a:ln>
                  <a:noFill/>
                </a:ln>
                <a:solidFill>
                  <a:schemeClr val="tx1"/>
                </a:solidFill>
                <a:effectLst/>
                <a:uLnTx/>
                <a:uFillTx/>
                <a:latin typeface="+mn-lt"/>
                <a:ea typeface="+mn-ea"/>
                <a:cs typeface="+mn-cs"/>
              </a:rPr>
              <a:t>los aumentos en las bases imponibles y en las cuotas tributarias, en que hay disconformidad, podrá presentar, </a:t>
            </a:r>
            <a:r>
              <a:rPr kumimoji="0" lang="es-ES" sz="2800" b="0" i="0" u="none" strike="noStrike" kern="1200" cap="none" spc="0" normalizeH="0" baseline="0" noProof="0" dirty="0">
                <a:ln>
                  <a:noFill/>
                </a:ln>
                <a:solidFill>
                  <a:schemeClr val="tx1"/>
                </a:solidFill>
                <a:effectLst/>
                <a:uLnTx/>
                <a:uFillTx/>
                <a:latin typeface="+mn-lt"/>
                <a:ea typeface="+mn-ea"/>
                <a:cs typeface="+mn-cs"/>
              </a:rPr>
              <a:t>el </a:t>
            </a:r>
            <a:r>
              <a:rPr kumimoji="0" lang="es-ES" sz="2800" b="0" i="0" u="none" strike="noStrike" kern="1200" cap="none" spc="0" normalizeH="0" baseline="0" noProof="0" dirty="0">
                <a:ln>
                  <a:noFill/>
                </a:ln>
                <a:solidFill>
                  <a:srgbClr val="FF0000"/>
                </a:solidFill>
                <a:effectLst/>
                <a:uLnTx/>
                <a:uFillTx/>
                <a:latin typeface="+mn-lt"/>
                <a:ea typeface="+mn-ea"/>
                <a:cs typeface="+mn-cs"/>
              </a:rPr>
              <a:t>recurso de revocatoria </a:t>
            </a:r>
            <a:r>
              <a:rPr kumimoji="0" lang="es-ES" sz="2800" b="0" i="0" u="none" strike="noStrike" kern="1200" cap="none" spc="0" normalizeH="0" baseline="0" noProof="0" dirty="0">
                <a:ln>
                  <a:noFill/>
                </a:ln>
                <a:solidFill>
                  <a:schemeClr val="tx1"/>
                </a:solidFill>
                <a:effectLst/>
                <a:uLnTx/>
                <a:uFillTx/>
                <a:latin typeface="+mn-lt"/>
                <a:ea typeface="+mn-ea"/>
                <a:cs typeface="+mn-cs"/>
              </a:rPr>
              <a:t>ante al órgano fiscalizador que emitió el acto.  Pero si </a:t>
            </a:r>
            <a:r>
              <a:rPr kumimoji="0" lang="es-ES" sz="2800" b="0" i="0" u="none" strike="noStrike" kern="1200" cap="none" spc="0" normalizeH="0" baseline="0" noProof="0" dirty="0">
                <a:ln>
                  <a:noFill/>
                </a:ln>
                <a:solidFill>
                  <a:srgbClr val="FF0000"/>
                </a:solidFill>
                <a:effectLst/>
                <a:uLnTx/>
                <a:uFillTx/>
                <a:latin typeface="+mn-lt"/>
                <a:ea typeface="+mn-ea"/>
                <a:cs typeface="+mn-cs"/>
              </a:rPr>
              <a:t>prescinde</a:t>
            </a:r>
            <a:r>
              <a:rPr kumimoji="0" lang="es-ES" sz="2800" b="0" i="0" u="none" strike="noStrike" kern="1200" cap="none" spc="0" normalizeH="0" baseline="0" noProof="0" dirty="0">
                <a:ln>
                  <a:noFill/>
                </a:ln>
                <a:solidFill>
                  <a:schemeClr val="tx1"/>
                </a:solidFill>
                <a:effectLst/>
                <a:uLnTx/>
                <a:uFillTx/>
                <a:latin typeface="+mn-lt"/>
                <a:ea typeface="+mn-ea"/>
                <a:cs typeface="+mn-cs"/>
              </a:rPr>
              <a:t> de ese recurso puede presentar un </a:t>
            </a:r>
            <a:r>
              <a:rPr kumimoji="0" lang="es-ES" sz="2800" b="0" i="0" u="none" strike="noStrike" kern="1200" cap="none" spc="0" normalizeH="0" baseline="0" noProof="0" dirty="0">
                <a:ln>
                  <a:noFill/>
                </a:ln>
                <a:solidFill>
                  <a:srgbClr val="FF0000"/>
                </a:solidFill>
                <a:effectLst/>
                <a:uLnTx/>
                <a:uFillTx/>
                <a:latin typeface="+mn-lt"/>
                <a:ea typeface="+mn-ea"/>
                <a:cs typeface="+mn-cs"/>
              </a:rPr>
              <a:t>recurso de apelación </a:t>
            </a:r>
            <a:r>
              <a:rPr kumimoji="0" lang="es-ES" sz="2800" b="0" i="0" u="none" strike="noStrike" kern="1200" cap="none" spc="0" normalizeH="0" baseline="0" noProof="0" dirty="0">
                <a:ln>
                  <a:noFill/>
                </a:ln>
                <a:solidFill>
                  <a:schemeClr val="tx1"/>
                </a:solidFill>
                <a:effectLst/>
                <a:uLnTx/>
                <a:uFillTx/>
                <a:latin typeface="+mn-lt"/>
                <a:ea typeface="+mn-ea"/>
                <a:cs typeface="+mn-cs"/>
              </a:rPr>
              <a:t>ante el Tribunal Fiscal Administrativo. en un plazo de </a:t>
            </a:r>
            <a:r>
              <a:rPr kumimoji="0" lang="es-ES" sz="2800" b="0" i="0" u="none" strike="noStrike" kern="1200" cap="none" spc="0" normalizeH="0" baseline="0" noProof="0" dirty="0">
                <a:ln>
                  <a:noFill/>
                </a:ln>
                <a:solidFill>
                  <a:srgbClr val="FF0000"/>
                </a:solidFill>
                <a:effectLst/>
                <a:uLnTx/>
                <a:uFillTx/>
                <a:latin typeface="+mn-lt"/>
                <a:ea typeface="+mn-ea"/>
                <a:cs typeface="+mn-cs"/>
              </a:rPr>
              <a:t>treinta días hábiles</a:t>
            </a:r>
            <a:r>
              <a:rPr kumimoji="0" lang="es-ES" sz="2800" b="0" i="0" u="none" strike="noStrike" kern="1200" cap="none" spc="0" normalizeH="0" baseline="0" noProof="0" dirty="0">
                <a:ln>
                  <a:noFill/>
                </a:ln>
                <a:solidFill>
                  <a:schemeClr val="tx1"/>
                </a:solidFill>
                <a:effectLst/>
                <a:uLnTx/>
                <a:uFillTx/>
                <a:latin typeface="+mn-lt"/>
                <a:ea typeface="+mn-ea"/>
                <a:cs typeface="+mn-cs"/>
              </a:rPr>
              <a:t>, contados a partir del día hábil siguiente a la notificación de este acto.</a:t>
            </a:r>
          </a:p>
        </p:txBody>
      </p:sp>
    </p:spTree>
    <p:extLst>
      <p:ext uri="{BB962C8B-B14F-4D97-AF65-F5344CB8AC3E}">
        <p14:creationId xmlns:p14="http://schemas.microsoft.com/office/powerpoint/2010/main" val="36443831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71800" y="620688"/>
            <a:ext cx="3672408" cy="79695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CR" dirty="0"/>
              <a:t>Otra alternativa</a:t>
            </a:r>
            <a:endParaRPr lang="es-ES" dirty="0"/>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2 Marcador de contenido"/>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tabLst/>
              <a:defRPr/>
            </a:pPr>
            <a:r>
              <a:rPr kumimoji="0" lang="es-ES" sz="3600" b="0" i="0" u="none" strike="noStrike" kern="1200" cap="none" spc="0" normalizeH="0" baseline="0" noProof="0" dirty="0">
                <a:ln>
                  <a:noFill/>
                </a:ln>
                <a:solidFill>
                  <a:schemeClr val="tx1"/>
                </a:solidFill>
                <a:effectLst/>
                <a:uLnTx/>
                <a:uFillTx/>
                <a:latin typeface="+mn-lt"/>
                <a:ea typeface="+mn-ea"/>
                <a:cs typeface="+mn-cs"/>
              </a:rPr>
              <a:t>   También puede presentar la demanda ante el Tribunal Contencioso Administrativo de acuerdo con la normativa establecida en el Código Procesal Contencioso Administrativo.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Rectangle 2"/>
          <p:cNvSpPr>
            <a:spLocks noGrp="1" noChangeArrowheads="1"/>
          </p:cNvSpPr>
          <p:nvPr>
            <p:ph type="title"/>
          </p:nvPr>
        </p:nvSpPr>
        <p:spPr>
          <a:xfrm>
            <a:off x="1907704" y="404664"/>
            <a:ext cx="5688632" cy="868958"/>
          </a:xfrm>
        </p:spPr>
        <p:style>
          <a:lnRef idx="1">
            <a:schemeClr val="accent1"/>
          </a:lnRef>
          <a:fillRef idx="2">
            <a:schemeClr val="accent1"/>
          </a:fillRef>
          <a:effectRef idx="1">
            <a:schemeClr val="accent1"/>
          </a:effectRef>
          <a:fontRef idx="minor">
            <a:schemeClr val="dk1"/>
          </a:fontRef>
        </p:style>
        <p:txBody>
          <a:bodyPr>
            <a:normAutofit fontScale="90000"/>
          </a:bodyPr>
          <a:lstStyle/>
          <a:p>
            <a:pPr>
              <a:defRPr/>
            </a:pPr>
            <a:r>
              <a:rPr lang="es-ES" sz="3200" b="1" dirty="0"/>
              <a:t>Fraude a la Hacienda Pública </a:t>
            </a:r>
            <a:br>
              <a:rPr lang="es-ES" sz="2000" dirty="0">
                <a:solidFill>
                  <a:schemeClr val="tx1">
                    <a:lumMod val="95000"/>
                    <a:lumOff val="5000"/>
                  </a:schemeClr>
                </a:solidFill>
              </a:rPr>
            </a:br>
            <a:r>
              <a:rPr lang="es-ES" sz="2000" dirty="0">
                <a:solidFill>
                  <a:schemeClr val="tx1">
                    <a:lumMod val="95000"/>
                    <a:lumOff val="5000"/>
                  </a:schemeClr>
                </a:solidFill>
              </a:rPr>
              <a:t> Art. 92 CNPT</a:t>
            </a:r>
          </a:p>
        </p:txBody>
      </p:sp>
      <p:sp>
        <p:nvSpPr>
          <p:cNvPr id="7" name="Rectangle 3"/>
          <p:cNvSpPr txBox="1">
            <a:spLocks noChangeArrowheads="1"/>
          </p:cNvSpPr>
          <p:nvPr/>
        </p:nvSpPr>
        <p:spPr>
          <a:xfrm>
            <a:off x="395536" y="1484784"/>
            <a:ext cx="8496944" cy="4525963"/>
          </a:xfrm>
          <a:prstGeom prst="rect">
            <a:avLst/>
          </a:prstGeom>
        </p:spPr>
        <p:txBody>
          <a:bodyPr vert="horz" lIns="91440" tIns="45720" rIns="91440" bIns="45720" rtlCol="0">
            <a:noAutofit/>
          </a:bodyPr>
          <a:lstStyle/>
          <a:p>
            <a:pPr algn="just"/>
            <a:r>
              <a:rPr lang="es-ES" sz="2400" dirty="0"/>
              <a:t>El que, por acción u omisión, defraude a la Hacienda Pública con el propósito de obtener, para sí o para un tercero, un beneficio patrimonial, evadiendo el pago de tributos, cantidades retenidas o que se hayan debido retener, o ingresos a cuenta de retribuciones en especie u obteniendo indebidamente devoluciones o disfrutando beneficios fiscales de la misma forma, siempre que la cuantía de la cuota defraudada, el importe no ingresado de las retenciones o los ingresos a cuenta o de las devoluciones o los beneficios fiscales indebidamente obtenidos o disfrutados exceda de </a:t>
            </a:r>
            <a:r>
              <a:rPr lang="es-ES" sz="2400" dirty="0">
                <a:solidFill>
                  <a:srgbClr val="FF0000"/>
                </a:solidFill>
              </a:rPr>
              <a:t>quinientos salarios base</a:t>
            </a:r>
            <a:r>
              <a:rPr lang="es-ES" sz="2400" dirty="0"/>
              <a:t>, será castigado con la pena de prisión de </a:t>
            </a:r>
            <a:r>
              <a:rPr lang="es-ES" sz="2400" dirty="0">
                <a:solidFill>
                  <a:srgbClr val="FF0000"/>
                </a:solidFill>
              </a:rPr>
              <a:t>cinco a diez años</a:t>
            </a:r>
            <a:r>
              <a:rPr lang="es-ES" sz="2400" dirty="0"/>
              <a:t>.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Rectangle 2"/>
          <p:cNvSpPr>
            <a:spLocks noGrp="1" noChangeArrowheads="1"/>
          </p:cNvSpPr>
          <p:nvPr>
            <p:ph type="title"/>
          </p:nvPr>
        </p:nvSpPr>
        <p:spPr>
          <a:xfrm>
            <a:off x="827584" y="30448"/>
            <a:ext cx="7776864" cy="684887"/>
          </a:xfrm>
        </p:spPr>
        <p:style>
          <a:lnRef idx="1">
            <a:schemeClr val="accent1"/>
          </a:lnRef>
          <a:fillRef idx="2">
            <a:schemeClr val="accent1"/>
          </a:fillRef>
          <a:effectRef idx="1">
            <a:schemeClr val="accent1"/>
          </a:effectRef>
          <a:fontRef idx="minor">
            <a:schemeClr val="dk1"/>
          </a:fontRef>
        </p:style>
        <p:txBody>
          <a:bodyPr>
            <a:normAutofit/>
          </a:bodyPr>
          <a:lstStyle/>
          <a:p>
            <a:pPr>
              <a:defRPr/>
            </a:pPr>
            <a:r>
              <a:rPr lang="es-ES" sz="3200" b="1" dirty="0"/>
              <a:t>Fraude a la Hacienda Pública </a:t>
            </a:r>
            <a:r>
              <a:rPr lang="es-ES" sz="2000" dirty="0">
                <a:solidFill>
                  <a:schemeClr val="tx1">
                    <a:lumMod val="95000"/>
                    <a:lumOff val="5000"/>
                  </a:schemeClr>
                </a:solidFill>
              </a:rPr>
              <a:t>Art. 92 CNPT</a:t>
            </a:r>
          </a:p>
        </p:txBody>
      </p:sp>
      <p:sp>
        <p:nvSpPr>
          <p:cNvPr id="7" name="Rectangle 3"/>
          <p:cNvSpPr txBox="1">
            <a:spLocks noChangeArrowheads="1"/>
          </p:cNvSpPr>
          <p:nvPr/>
        </p:nvSpPr>
        <p:spPr>
          <a:xfrm>
            <a:off x="150964" y="764704"/>
            <a:ext cx="8842072" cy="5688632"/>
          </a:xfrm>
          <a:prstGeom prst="rect">
            <a:avLst/>
          </a:prstGeom>
        </p:spPr>
        <p:txBody>
          <a:bodyPr vert="horz" lIns="91440" tIns="45720" rIns="91440" bIns="45720" rtlCol="0">
            <a:noAutofit/>
          </a:bodyPr>
          <a:lstStyle/>
          <a:p>
            <a:pPr algn="just"/>
            <a:r>
              <a:rPr lang="es-ES" sz="2400" dirty="0"/>
              <a:t>Para los efectos de lo dispuesto en el párrafo anterior debe entenderse que: </a:t>
            </a:r>
          </a:p>
          <a:p>
            <a:pPr lvl="0" algn="just"/>
            <a:r>
              <a:rPr lang="es-ES" sz="2400" dirty="0"/>
              <a:t>El monto de quinientos salarios base se considerará condición objetiva de punibilidad. </a:t>
            </a:r>
          </a:p>
          <a:p>
            <a:pPr algn="just"/>
            <a:r>
              <a:rPr lang="es-ES" sz="900" dirty="0"/>
              <a:t> </a:t>
            </a:r>
          </a:p>
          <a:p>
            <a:pPr lvl="0" algn="just"/>
            <a:r>
              <a:rPr lang="es-ES" sz="2400" dirty="0"/>
              <a:t>El monto </a:t>
            </a:r>
            <a:r>
              <a:rPr lang="es-ES" sz="2400" dirty="0">
                <a:solidFill>
                  <a:srgbClr val="FF0000"/>
                </a:solidFill>
              </a:rPr>
              <a:t>no incluirá los intereses, las multas ni los recargos </a:t>
            </a:r>
            <a:r>
              <a:rPr lang="es-ES" sz="2400" dirty="0"/>
              <a:t>de carácter sancionador</a:t>
            </a:r>
            <a:r>
              <a:rPr lang="es-ES" sz="2800" dirty="0"/>
              <a:t>. </a:t>
            </a:r>
          </a:p>
          <a:p>
            <a:pPr algn="just"/>
            <a:r>
              <a:rPr lang="es-ES" sz="900" dirty="0"/>
              <a:t> </a:t>
            </a:r>
          </a:p>
          <a:p>
            <a:pPr lvl="0" algn="just"/>
            <a:r>
              <a:rPr lang="es-ES" sz="2400" dirty="0"/>
              <a:t>Para determinar la cuantía mencionada, si se trata de tributos, retenciones, ingresos a cuenta o devoluciones, periódicos o de declaración periódica, se estará a lo defraudado en cada período impositivo o de declaración y, si estos son inferiores a doce meses, el importe de lo defraudado se referirá al </a:t>
            </a:r>
            <a:r>
              <a:rPr lang="es-ES" sz="2400" dirty="0">
                <a:solidFill>
                  <a:srgbClr val="FF0000"/>
                </a:solidFill>
              </a:rPr>
              <a:t>año natural</a:t>
            </a:r>
            <a:r>
              <a:rPr lang="es-ES" sz="2400" dirty="0"/>
              <a:t>. En los demás supuestos la cuantía se entenderá referida a cada uno de los distintos conceptos por los que un hecho imponible sea susceptible de liquidación.</a:t>
            </a:r>
            <a:r>
              <a:rPr lang="es-ES" sz="2800" dirty="0"/>
              <a:t>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Rectangle 2"/>
          <p:cNvSpPr>
            <a:spLocks noGrp="1" noChangeArrowheads="1"/>
          </p:cNvSpPr>
          <p:nvPr>
            <p:ph type="title"/>
          </p:nvPr>
        </p:nvSpPr>
        <p:spPr>
          <a:xfrm>
            <a:off x="1907704" y="548680"/>
            <a:ext cx="5688632" cy="868958"/>
          </a:xfrm>
        </p:spPr>
        <p:style>
          <a:lnRef idx="1">
            <a:schemeClr val="accent1"/>
          </a:lnRef>
          <a:fillRef idx="2">
            <a:schemeClr val="accent1"/>
          </a:fillRef>
          <a:effectRef idx="1">
            <a:schemeClr val="accent1"/>
          </a:effectRef>
          <a:fontRef idx="minor">
            <a:schemeClr val="dk1"/>
          </a:fontRef>
        </p:style>
        <p:txBody>
          <a:bodyPr>
            <a:normAutofit fontScale="90000"/>
          </a:bodyPr>
          <a:lstStyle/>
          <a:p>
            <a:pPr>
              <a:defRPr/>
            </a:pPr>
            <a:r>
              <a:rPr lang="es-ES" sz="3200" b="1" dirty="0"/>
              <a:t>Fraude a la Hacienda Pública </a:t>
            </a:r>
            <a:br>
              <a:rPr lang="es-ES" sz="2000" dirty="0">
                <a:solidFill>
                  <a:schemeClr val="tx1">
                    <a:lumMod val="95000"/>
                    <a:lumOff val="5000"/>
                  </a:schemeClr>
                </a:solidFill>
              </a:rPr>
            </a:br>
            <a:r>
              <a:rPr lang="es-ES" sz="2000" dirty="0">
                <a:solidFill>
                  <a:schemeClr val="tx1">
                    <a:lumMod val="95000"/>
                    <a:lumOff val="5000"/>
                  </a:schemeClr>
                </a:solidFill>
              </a:rPr>
              <a:t> Art. 92 CNPT</a:t>
            </a:r>
          </a:p>
        </p:txBody>
      </p:sp>
      <p:sp>
        <p:nvSpPr>
          <p:cNvPr id="7" name="Rectangle 3"/>
          <p:cNvSpPr txBox="1">
            <a:spLocks noChangeArrowheads="1"/>
          </p:cNvSpPr>
          <p:nvPr/>
        </p:nvSpPr>
        <p:spPr>
          <a:xfrm>
            <a:off x="323528" y="2071389"/>
            <a:ext cx="8424936" cy="3949899"/>
          </a:xfrm>
          <a:prstGeom prst="rect">
            <a:avLst/>
          </a:prstGeom>
        </p:spPr>
        <p:txBody>
          <a:bodyPr vert="horz" lIns="91440" tIns="45720" rIns="91440" bIns="45720" rtlCol="0">
            <a:noAutofit/>
          </a:bodyPr>
          <a:lstStyle/>
          <a:p>
            <a:pPr algn="just"/>
            <a:r>
              <a:rPr lang="es-ES" sz="2800" dirty="0"/>
              <a:t>Se considerará excusa legal absolutoria el hecho de que el sujeto </a:t>
            </a:r>
            <a:r>
              <a:rPr lang="es-ES" sz="2800" dirty="0">
                <a:solidFill>
                  <a:srgbClr val="FF0000"/>
                </a:solidFill>
              </a:rPr>
              <a:t>repare su incumplimiento, sin que medie requerimiento ni actuación de la AT </a:t>
            </a:r>
            <a:r>
              <a:rPr lang="es-ES" sz="2800" dirty="0"/>
              <a:t>para obtener la reparación. </a:t>
            </a:r>
          </a:p>
          <a:p>
            <a:pPr algn="just"/>
            <a:endParaRPr lang="es-ES" sz="2800" dirty="0"/>
          </a:p>
          <a:p>
            <a:pPr algn="just"/>
            <a:r>
              <a:rPr lang="es-ES" sz="2800" dirty="0"/>
              <a:t>Se entenderá como actuación de la Administración toda acción realizada con la notificación al sujeto pasivo, conducente a verificar el cumplimiento de las obligaciones tributarias.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6" name="5 CuadroTexto"/>
          <p:cNvSpPr txBox="1"/>
          <p:nvPr/>
        </p:nvSpPr>
        <p:spPr>
          <a:xfrm>
            <a:off x="1115616" y="2636912"/>
            <a:ext cx="6912768" cy="769441"/>
          </a:xfrm>
          <a:prstGeom prst="rect">
            <a:avLst/>
          </a:prstGeom>
          <a:noFill/>
        </p:spPr>
        <p:txBody>
          <a:bodyPr wrap="square" rtlCol="0">
            <a:spAutoFit/>
          </a:bodyPr>
          <a:lstStyle/>
          <a:p>
            <a:pPr algn="ctr"/>
            <a:r>
              <a:rPr lang="es-CR" sz="4400" dirty="0"/>
              <a:t>Muchas gracias</a:t>
            </a:r>
            <a:endParaRPr lang="es-ES" sz="4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98009"/>
            <a:ext cx="6192688" cy="827852"/>
          </a:xfrm>
          <a:solidFill>
            <a:schemeClr val="accent3">
              <a:lumMod val="75000"/>
            </a:schemeClr>
          </a:solidFill>
          <a:scene3d>
            <a:camera prst="orthographicFront"/>
            <a:lightRig rig="threePt" dir="t"/>
          </a:scene3d>
          <a:sp3d>
            <a:bevelT w="165100" prst="coolSlant"/>
          </a:sp3d>
        </p:spPr>
        <p:style>
          <a:lnRef idx="2">
            <a:schemeClr val="accent3"/>
          </a:lnRef>
          <a:fillRef idx="1">
            <a:schemeClr val="lt1"/>
          </a:fillRef>
          <a:effectRef idx="0">
            <a:schemeClr val="accent3"/>
          </a:effectRef>
          <a:fontRef idx="minor">
            <a:schemeClr val="dk1"/>
          </a:fontRef>
        </p:style>
        <p:txBody>
          <a:bodyPr>
            <a:normAutofit fontScale="90000"/>
          </a:bodyPr>
          <a:lstStyle/>
          <a:p>
            <a:r>
              <a:rPr lang="es-ES" sz="3200" b="1" dirty="0">
                <a:solidFill>
                  <a:schemeClr val="bg1"/>
                </a:solidFill>
              </a:rPr>
              <a:t>Suspensión de las actuaciones </a:t>
            </a:r>
            <a:r>
              <a:rPr lang="es-ES" sz="2000" b="1" dirty="0">
                <a:solidFill>
                  <a:schemeClr val="bg1"/>
                </a:solidFill>
              </a:rPr>
              <a:t>Art. 126 RPT</a:t>
            </a:r>
            <a:endParaRPr lang="es-ES" sz="2000" dirty="0">
              <a:solidFill>
                <a:schemeClr val="bg1"/>
              </a:solidFill>
            </a:endParaRPr>
          </a:p>
        </p:txBody>
      </p:sp>
      <p:pic>
        <p:nvPicPr>
          <p:cNvPr id="4" name="3 Marcador de contenido" descr="http://www.uci.ac.cr/envios/2012/FIRMAS/bernardogonzalez.jpg"/>
          <p:cNvPicPr>
            <a:picLocks noGrp="1"/>
          </p:cNvPicPr>
          <p:nvPr>
            <p:ph idx="1"/>
          </p:nvPr>
        </p:nvPicPr>
        <p:blipFill>
          <a:blip r:embed="rId2" cstate="print">
            <a:extLst>
              <a:ext uri="{28A0092B-C50C-407E-A947-70E740481C1C}">
                <a14:useLocalDpi xmlns:a14="http://schemas.microsoft.com/office/drawing/2010/main" val="0"/>
              </a:ext>
            </a:extLst>
          </a:blip>
          <a:srcRect l="36441" b="22891"/>
          <a:stretch>
            <a:fillRect/>
          </a:stretch>
        </p:blipFill>
        <p:spPr bwMode="auto">
          <a:xfrm>
            <a:off x="7236296" y="5805264"/>
            <a:ext cx="1713281" cy="815254"/>
          </a:xfrm>
          <a:prstGeom prst="rect">
            <a:avLst/>
          </a:prstGeom>
          <a:noFill/>
          <a:ln>
            <a:noFill/>
          </a:ln>
        </p:spPr>
      </p:pic>
      <p:pic>
        <p:nvPicPr>
          <p:cNvPr id="5" name="4 Imagen" descr="http://www.uci.ac.cr/envios/2012/FIRMAS/bernardogonzalez.jpg"/>
          <p:cNvPicPr/>
          <p:nvPr/>
        </p:nvPicPr>
        <p:blipFill>
          <a:blip r:embed="rId2" cstate="print">
            <a:extLst>
              <a:ext uri="{28A0092B-C50C-407E-A947-70E740481C1C}">
                <a14:useLocalDpi xmlns:a14="http://schemas.microsoft.com/office/drawing/2010/main" val="0"/>
              </a:ext>
            </a:extLst>
          </a:blip>
          <a:srcRect r="63425"/>
          <a:stretch>
            <a:fillRect/>
          </a:stretch>
        </p:blipFill>
        <p:spPr bwMode="auto">
          <a:xfrm>
            <a:off x="6300192" y="5805264"/>
            <a:ext cx="901700" cy="812800"/>
          </a:xfrm>
          <a:prstGeom prst="rect">
            <a:avLst/>
          </a:prstGeom>
          <a:noFill/>
          <a:ln>
            <a:noFill/>
          </a:ln>
        </p:spPr>
      </p:pic>
      <p:sp>
        <p:nvSpPr>
          <p:cNvPr id="7"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s-ES"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s-ES"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9 CuadroTexto"/>
          <p:cNvSpPr txBox="1"/>
          <p:nvPr/>
        </p:nvSpPr>
        <p:spPr>
          <a:xfrm>
            <a:off x="194423" y="1075013"/>
            <a:ext cx="8719921" cy="532453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Si </a:t>
            </a:r>
            <a:r>
              <a:rPr kumimoji="0" lang="es-ES" sz="2800" b="0" i="0" u="none" strike="noStrike" kern="1200" cap="none" spc="0" normalizeH="0" baseline="0" noProof="0" dirty="0">
                <a:ln>
                  <a:noFill/>
                </a:ln>
                <a:solidFill>
                  <a:srgbClr val="FF0000"/>
                </a:solidFill>
                <a:effectLst/>
                <a:uLnTx/>
                <a:uFillTx/>
                <a:latin typeface="Calibri"/>
                <a:ea typeface="+mn-ea"/>
                <a:cs typeface="+mn-cs"/>
              </a:rPr>
              <a:t>se determinan elementos que ameriten el inicio de una actuación fiscalizadora</a:t>
            </a:r>
            <a:r>
              <a:rPr kumimoji="0" lang="es-ES" sz="2800" b="0" i="0" u="none" strike="noStrike" kern="1200" cap="none" spc="0" normalizeH="0" baseline="0" noProof="0" dirty="0">
                <a:ln>
                  <a:noFill/>
                </a:ln>
                <a:solidFill>
                  <a:prstClr val="black"/>
                </a:solidFill>
                <a:effectLst/>
                <a:uLnTx/>
                <a:uFillTx/>
                <a:latin typeface="Calibri"/>
                <a:ea typeface="+mn-ea"/>
                <a:cs typeface="+mn-cs"/>
              </a:rPr>
              <a:t>, tendiente a la liquidación definitiva de la obligación tributaria, Control Extensivo </a:t>
            </a:r>
            <a:r>
              <a:rPr kumimoji="0" lang="es-ES" sz="2800" b="0" i="0" u="none" strike="noStrike" kern="1200" cap="none" spc="0" normalizeH="0" baseline="0" noProof="0" dirty="0">
                <a:ln>
                  <a:noFill/>
                </a:ln>
                <a:solidFill>
                  <a:srgbClr val="FF0000"/>
                </a:solidFill>
                <a:effectLst/>
                <a:uLnTx/>
                <a:uFillTx/>
                <a:latin typeface="Calibri"/>
                <a:ea typeface="+mn-ea"/>
                <a:cs typeface="+mn-cs"/>
              </a:rPr>
              <a:t>podrá suspender la comprobación abreviada y recomendar a Fiscalización </a:t>
            </a:r>
            <a:r>
              <a:rPr kumimoji="0" lang="es-ES" sz="2800" b="0" i="0" u="none" strike="noStrike" kern="1200" cap="none" spc="0" normalizeH="0" baseline="0" noProof="0" dirty="0">
                <a:ln>
                  <a:noFill/>
                </a:ln>
                <a:solidFill>
                  <a:prstClr val="black"/>
                </a:solidFill>
                <a:effectLst/>
                <a:uLnTx/>
                <a:uFillTx/>
                <a:latin typeface="Calibri"/>
                <a:ea typeface="+mn-ea"/>
                <a:cs typeface="+mn-cs"/>
              </a:rPr>
              <a:t>el inicio una liquidación definitiva. </a:t>
            </a:r>
            <a:endParaRPr kumimoji="0" lang="es-ES" sz="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400" dirty="0">
              <a:solidFill>
                <a:prstClr val="black"/>
              </a:solidFill>
              <a:latin typeface="Calibri"/>
            </a:endParaRPr>
          </a:p>
          <a:p>
            <a:pPr lvl="0" algn="ju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Si transcurren </a:t>
            </a:r>
            <a:r>
              <a:rPr kumimoji="0" lang="es-ES" sz="2800" b="1" i="0" u="none" strike="noStrike" kern="1200" cap="none" spc="0" normalizeH="0" baseline="0" noProof="0" dirty="0">
                <a:ln>
                  <a:noFill/>
                </a:ln>
                <a:solidFill>
                  <a:srgbClr val="FF0000"/>
                </a:solidFill>
                <a:effectLst/>
                <a:uLnTx/>
                <a:uFillTx/>
                <a:latin typeface="Calibri"/>
                <a:ea typeface="+mn-ea"/>
                <a:cs typeface="+mn-cs"/>
              </a:rPr>
              <a:t>treinta días hábiles y </a:t>
            </a:r>
            <a:r>
              <a:rPr kumimoji="0" lang="es-ES" sz="2800" b="0" i="0" u="none" strike="noStrike" kern="1200" cap="none" spc="0" normalizeH="0" baseline="0" noProof="0" dirty="0">
                <a:ln>
                  <a:noFill/>
                </a:ln>
                <a:solidFill>
                  <a:srgbClr val="FF0000"/>
                </a:solidFill>
                <a:effectLst/>
                <a:uLnTx/>
                <a:uFillTx/>
                <a:latin typeface="Calibri"/>
                <a:ea typeface="+mn-ea"/>
                <a:cs typeface="+mn-cs"/>
              </a:rPr>
              <a:t>no se notifica el inicio de la actuación de liquidación definitiva</a:t>
            </a:r>
            <a:r>
              <a:rPr kumimoji="0" lang="es-ES" sz="2800" b="0" i="0" u="none" strike="noStrike" kern="1200" cap="none" spc="0" normalizeH="0" baseline="0" noProof="0" dirty="0">
                <a:ln>
                  <a:noFill/>
                </a:ln>
                <a:solidFill>
                  <a:prstClr val="black"/>
                </a:solidFill>
                <a:effectLst/>
                <a:uLnTx/>
                <a:uFillTx/>
                <a:latin typeface="Calibri"/>
                <a:ea typeface="+mn-ea"/>
                <a:cs typeface="+mn-cs"/>
              </a:rPr>
              <a:t>, se continuará con el procedimiento de liquidación previa hasta su finalización. </a:t>
            </a:r>
          </a:p>
          <a:p>
            <a:pPr lvl="0" algn="just">
              <a:defRPr/>
            </a:pPr>
            <a:r>
              <a:rPr kumimoji="0" lang="es-ES" sz="2800" b="0" i="0" u="none" strike="noStrike" kern="1200" cap="none" spc="0" normalizeH="0" baseline="0" noProof="0" dirty="0">
                <a:ln>
                  <a:noFill/>
                </a:ln>
                <a:solidFill>
                  <a:srgbClr val="FF0000"/>
                </a:solidFill>
                <a:effectLst/>
                <a:uLnTx/>
                <a:uFillTx/>
                <a:latin typeface="Calibri"/>
                <a:ea typeface="+mn-ea"/>
                <a:cs typeface="+mn-cs"/>
              </a:rPr>
              <a:t>La suspensión del proceso de liquidación previa debe comunicarse</a:t>
            </a:r>
            <a:r>
              <a:rPr kumimoji="0" lang="es-ES" sz="2800" b="0" i="0" u="none" strike="noStrike" kern="1200" cap="none" spc="0" normalizeH="0" baseline="0" noProof="0" dirty="0">
                <a:ln>
                  <a:noFill/>
                </a:ln>
                <a:solidFill>
                  <a:prstClr val="black"/>
                </a:solidFill>
                <a:effectLst/>
                <a:uLnTx/>
                <a:uFillTx/>
                <a:latin typeface="Calibri"/>
                <a:ea typeface="+mn-ea"/>
                <a:cs typeface="+mn-cs"/>
              </a:rPr>
              <a:t> al contribuyente.</a:t>
            </a:r>
            <a:r>
              <a:rPr lang="es-ES" sz="2800" dirty="0">
                <a:solidFill>
                  <a:prstClr val="black"/>
                </a:solidFill>
              </a:rPr>
              <a:t> Fiscalización podrá realizar la liquidación definitiva con posterioridad. </a:t>
            </a:r>
            <a:endParaRPr kumimoji="0" lang="es-ES" sz="28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incipal Verde">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dad para la Cooperación Internacional" id="{CF74F77C-62B1-A245-808C-BBABED72D156}" vid="{131FF56C-BAF6-C942-A89A-7E300801CF1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3181</TotalTime>
  <Words>8594</Words>
  <Application>Microsoft Office PowerPoint</Application>
  <PresentationFormat>Presentación en pantalla (4:3)</PresentationFormat>
  <Paragraphs>395</Paragraphs>
  <Slides>85</Slides>
  <Notes>0</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85</vt:i4>
      </vt:variant>
    </vt:vector>
  </HeadingPairs>
  <TitlesOfParts>
    <vt:vector size="97" baseType="lpstr">
      <vt:lpstr>Arial</vt:lpstr>
      <vt:lpstr>Arial Narrow</vt:lpstr>
      <vt:lpstr>Barlow</vt:lpstr>
      <vt:lpstr>Barlow Medium</vt:lpstr>
      <vt:lpstr>Barlow SemiBold</vt:lpstr>
      <vt:lpstr>Calibri</vt:lpstr>
      <vt:lpstr>Garamond</vt:lpstr>
      <vt:lpstr>Google Sans</vt:lpstr>
      <vt:lpstr>Times New Roman</vt:lpstr>
      <vt:lpstr>Wingdings</vt:lpstr>
      <vt:lpstr>Tema de Office</vt:lpstr>
      <vt:lpstr>Principal Verde</vt:lpstr>
      <vt:lpstr>Maestría en Asesoría Fiscal</vt:lpstr>
      <vt:lpstr>Etapas del procedimiento de control tributario</vt:lpstr>
      <vt:lpstr>Procedimiento cuando se solicite información o se practiquen actuaciones adicionales Art. 123 RPT</vt:lpstr>
      <vt:lpstr>Rectificación de las declaraciones Art. 125 RPT</vt:lpstr>
      <vt:lpstr>Rectificación de las declaraciones Art. 125 RPT</vt:lpstr>
      <vt:lpstr>Rectificación de las declaraciones Art. 125 RPT</vt:lpstr>
      <vt:lpstr>Rectificación de las declaraciones Art. 125 RPT</vt:lpstr>
      <vt:lpstr>Rectificación de las declaraciones Art. 125 RPT</vt:lpstr>
      <vt:lpstr>Suspensión de las actuaciones Art. 126 RPT</vt:lpstr>
      <vt:lpstr>Efectos de la liquidación previa Art. 128 RPT  </vt:lpstr>
      <vt:lpstr>     </vt:lpstr>
      <vt:lpstr>DGT-R-01-2022 Extracción de Información RTBF</vt:lpstr>
      <vt:lpstr>Facultades y competencias Art. 132 RPT</vt:lpstr>
      <vt:lpstr>Facultades y competencias Art. 132 RPT</vt:lpstr>
      <vt:lpstr>Facultades y competencias Art. 132 RPT</vt:lpstr>
      <vt:lpstr>Facultades y competencias Art. 132 RPT</vt:lpstr>
      <vt:lpstr>Facultades y competencias Art. 132 RPT</vt:lpstr>
      <vt:lpstr>Facultades y competencias Art. 132 RPT</vt:lpstr>
      <vt:lpstr>Otras facultades de los órganos fiscalizadores Art. 133RPT</vt:lpstr>
      <vt:lpstr>Otras facultades de los órganos fiscalizadores Art. 133 RPT</vt:lpstr>
      <vt:lpstr>Instrumentos para la revisión   Art. 134 RPT y 116 CNPT</vt:lpstr>
      <vt:lpstr>Instrumentos para la revisión   Art. 134 RPT y 116 CNPT</vt:lpstr>
      <vt:lpstr>Elementos para verificar y determinar la obligación tributaria Art. 116 CNPT</vt:lpstr>
      <vt:lpstr>Elementos para verificar y determinar la obligación tributaria</vt:lpstr>
      <vt:lpstr> Clases de actuaciones Art. 135 RPT </vt:lpstr>
      <vt:lpstr> Clases de actuaciones Art. 135 RPT </vt:lpstr>
      <vt:lpstr>Formas de determinación. Art. 125 CNPT</vt:lpstr>
      <vt:lpstr>Efectos de las liquidaciones o determinaciones tributarias de oficio Art. 126 CNPT</vt:lpstr>
      <vt:lpstr>Medidas cautelares Art. 136 RPT</vt:lpstr>
      <vt:lpstr>Medidas cautelares Art. 136 RPT</vt:lpstr>
      <vt:lpstr>Información en poder de entidades financieras Art. 137 RPT</vt:lpstr>
      <vt:lpstr>Iniciación de actuaciones de fiscalización Art. 135, 138 y 139 RPT</vt:lpstr>
      <vt:lpstr>Iniciación de las actuaciones de comprobación e investigación Art. 139 RPT</vt:lpstr>
      <vt:lpstr>Iniciación de las actuaciones de comprobación e investigación Art. 139 RPT</vt:lpstr>
      <vt:lpstr>Iniciación de las actuaciones de comprobación e investigación Art. 139 RPT</vt:lpstr>
      <vt:lpstr> Efectos del inicio de una actuación de comprobación e investigación Art. 140 RPT y 130 CNPT</vt:lpstr>
      <vt:lpstr> Efectos del inicio de una actuación de comprobación e investigación Art. 140 RPT</vt:lpstr>
      <vt:lpstr> Efectos del inicio de una actuación de comprobación e investigación Art. 140 RPT</vt:lpstr>
      <vt:lpstr>Alcance de las actuaciones de comprobación e investigación Art. 141 RPT</vt:lpstr>
      <vt:lpstr>Sustitución de los funcionarios designados Art.142 RPT</vt:lpstr>
      <vt:lpstr>Improcedencia de presentar declaraciones rectificativas Art. 143 RPT</vt:lpstr>
      <vt:lpstr> Interrupción de la actuación de comprobación e investigación Art. 144 RPT </vt:lpstr>
      <vt:lpstr> Interrupción de la actuación de comprobación e investigación Art. 144 RPT </vt:lpstr>
      <vt:lpstr> Interrupción de la actuación de comprobación e investigación Art. 144 RPT </vt:lpstr>
      <vt:lpstr> Interrupción de la actuación de comprobación e investigación Art. 144 RPT </vt:lpstr>
      <vt:lpstr> Lugar y horarios en los que debe efectuarse la actuación de comprobación e investigación Art. 145 RPT </vt:lpstr>
      <vt:lpstr> Revisión de la documentación del sujeto pasivo Art.146 RPT </vt:lpstr>
      <vt:lpstr> Requerimientos de información Art. 147 RPT </vt:lpstr>
      <vt:lpstr> Requerimientos de comparecencia ante la Administración Tributaria Art. 148 RPT </vt:lpstr>
      <vt:lpstr>Inspección de locales Art. 149 RPT y 113 CNPT</vt:lpstr>
      <vt:lpstr>Inspección de locales Art. 149 RPT y 113 CNPT</vt:lpstr>
      <vt:lpstr>Secuestro de documentos y bienes  Art. 150 RPT y 114 CNPT</vt:lpstr>
      <vt:lpstr>Sanción por no aportar la información solicitada Art. 82 del CNPT </vt:lpstr>
      <vt:lpstr>Elaboración de propuesta de regularización Art. 153 RPT, 144 CNPT</vt:lpstr>
      <vt:lpstr>Elaboración de propuesta de regularización Art. 153 RPT</vt:lpstr>
      <vt:lpstr>Convocatoria a la audiencia final Art. 154 RPT</vt:lpstr>
      <vt:lpstr>Convocatoria a la audiencia final Art. 154, 160 a 163 RPT</vt:lpstr>
      <vt:lpstr>Celebración de la audiencia final Art. 155 RPT</vt:lpstr>
      <vt:lpstr>Celebración de la audiencia final Art. 155 RPT</vt:lpstr>
      <vt:lpstr>Celebración de la audiencia final Art. 155 RPT</vt:lpstr>
      <vt:lpstr>Celebración de la audiencia final Art. 155 RPT</vt:lpstr>
      <vt:lpstr>Propuesta de regularización Art 157 y 165 RPT y 144 CNPT</vt:lpstr>
      <vt:lpstr>Posición del sujeto pasivo frente a la propuesta de regularización Art. 158 RPT</vt:lpstr>
      <vt:lpstr>Posición del sujeto pasivo frente a la propuesta de regularización Art. 158 RPT</vt:lpstr>
      <vt:lpstr>Conformidad con la propuesta de regularización Art. 157 RPT</vt:lpstr>
      <vt:lpstr>Conformidad con la propuesta de regularización Art. 157 RPT</vt:lpstr>
      <vt:lpstr>Conformidad con la propuesta de regularización Art. 157 RPT</vt:lpstr>
      <vt:lpstr>Conformidad con la propuesta de regularización Art. 157 y 161 RPT 81 y 88 CNPT</vt:lpstr>
      <vt:lpstr>Conformidad con la propuesta de regularización Art. 157 RPT</vt:lpstr>
      <vt:lpstr> Disconformidad con la propuesta de regularización Art. 160 RPT </vt:lpstr>
      <vt:lpstr> Disconformidad con la propuesta de regularización Art. 160 RPT </vt:lpstr>
      <vt:lpstr>Sentencia N° 12496-2016 de agosto 2016 sentencia N° 604-F-S1-2022 de marzo 2022</vt:lpstr>
      <vt:lpstr>Traslado de cargos y observaciones  Art. 162 RPT</vt:lpstr>
      <vt:lpstr>Impugnación del sujeto pasivo Art. 162 RPT</vt:lpstr>
      <vt:lpstr>Resolución que determina de oficio la obligación tributaria Art. 163 RPT</vt:lpstr>
      <vt:lpstr>Expediente administrativo de la actuación de comprobación e investigación Art. 166 RPT</vt:lpstr>
      <vt:lpstr>Actuaciones en materia de delitos contra la Hacienda Pública Art. 169 RPT</vt:lpstr>
      <vt:lpstr>Reglamento de criterios objetivos de selección</vt:lpstr>
      <vt:lpstr>Procedimiento de revisión de la resolución determinativa de la obligación tributaria Art. 145, 146 y 156 del CNPT, 85, 127 y 163 del RPT </vt:lpstr>
      <vt:lpstr>Recursos Art. 145, 146 y 156 del CNPT </vt:lpstr>
      <vt:lpstr>Otra alternativa</vt:lpstr>
      <vt:lpstr>Fraude a la Hacienda Pública   Art. 92 CNPT</vt:lpstr>
      <vt:lpstr>Fraude a la Hacienda Pública Art. 92 CNPT</vt:lpstr>
      <vt:lpstr>Fraude a la Hacienda Pública   Art. 92 CNPT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flor</dc:creator>
  <cp:lastModifiedBy>Flor Rodriguez</cp:lastModifiedBy>
  <cp:revision>281</cp:revision>
  <dcterms:created xsi:type="dcterms:W3CDTF">2014-01-29T04:19:16Z</dcterms:created>
  <dcterms:modified xsi:type="dcterms:W3CDTF">2024-12-24T06:55:36Z</dcterms:modified>
</cp:coreProperties>
</file>