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707" r:id="rId5"/>
    <p:sldMasterId id="2147483673" r:id="rId6"/>
    <p:sldMasterId id="2147483689" r:id="rId7"/>
    <p:sldMasterId id="2147483672" r:id="rId8"/>
  </p:sldMasterIdLst>
  <p:handoutMasterIdLst>
    <p:handoutMasterId r:id="rId69"/>
  </p:handoutMasterIdLst>
  <p:sldIdLst>
    <p:sldId id="257" r:id="rId9"/>
    <p:sldId id="400" r:id="rId10"/>
    <p:sldId id="403" r:id="rId11"/>
    <p:sldId id="404" r:id="rId12"/>
    <p:sldId id="405" r:id="rId13"/>
    <p:sldId id="406" r:id="rId14"/>
    <p:sldId id="407" r:id="rId15"/>
    <p:sldId id="408" r:id="rId16"/>
    <p:sldId id="409" r:id="rId17"/>
    <p:sldId id="410" r:id="rId18"/>
    <p:sldId id="411" r:id="rId19"/>
    <p:sldId id="412" r:id="rId20"/>
    <p:sldId id="413" r:id="rId21"/>
    <p:sldId id="414" r:id="rId22"/>
    <p:sldId id="401" r:id="rId23"/>
    <p:sldId id="415" r:id="rId24"/>
    <p:sldId id="402" r:id="rId25"/>
    <p:sldId id="461" r:id="rId26"/>
    <p:sldId id="421" r:id="rId27"/>
    <p:sldId id="417" r:id="rId28"/>
    <p:sldId id="418" r:id="rId29"/>
    <p:sldId id="416" r:id="rId30"/>
    <p:sldId id="419" r:id="rId31"/>
    <p:sldId id="462" r:id="rId32"/>
    <p:sldId id="263" r:id="rId33"/>
    <p:sldId id="333" r:id="rId34"/>
    <p:sldId id="434" r:id="rId35"/>
    <p:sldId id="384" r:id="rId36"/>
    <p:sldId id="388" r:id="rId37"/>
    <p:sldId id="390" r:id="rId38"/>
    <p:sldId id="391" r:id="rId39"/>
    <p:sldId id="395" r:id="rId40"/>
    <p:sldId id="397" r:id="rId41"/>
    <p:sldId id="398" r:id="rId42"/>
    <p:sldId id="399" r:id="rId43"/>
    <p:sldId id="463" r:id="rId44"/>
    <p:sldId id="385" r:id="rId45"/>
    <p:sldId id="464" r:id="rId46"/>
    <p:sldId id="465" r:id="rId47"/>
    <p:sldId id="466" r:id="rId48"/>
    <p:sldId id="386" r:id="rId49"/>
    <p:sldId id="467" r:id="rId50"/>
    <p:sldId id="468" r:id="rId51"/>
    <p:sldId id="469" r:id="rId52"/>
    <p:sldId id="470" r:id="rId53"/>
    <p:sldId id="471" r:id="rId54"/>
    <p:sldId id="472" r:id="rId55"/>
    <p:sldId id="473" r:id="rId56"/>
    <p:sldId id="474" r:id="rId57"/>
    <p:sldId id="475" r:id="rId58"/>
    <p:sldId id="435" r:id="rId59"/>
    <p:sldId id="436" r:id="rId60"/>
    <p:sldId id="437" r:id="rId61"/>
    <p:sldId id="476" r:id="rId62"/>
    <p:sldId id="477" r:id="rId63"/>
    <p:sldId id="420" r:id="rId64"/>
    <p:sldId id="423" r:id="rId65"/>
    <p:sldId id="424" r:id="rId66"/>
    <p:sldId id="425" r:id="rId67"/>
    <p:sldId id="426" r:id="rId6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79BB"/>
    <a:srgbClr val="6BAE45"/>
    <a:srgbClr val="9C247B"/>
    <a:srgbClr val="891C6C"/>
    <a:srgbClr val="EE9121"/>
    <a:srgbClr val="CE801C"/>
    <a:srgbClr val="CE2142"/>
    <a:srgbClr val="B41C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8" autoAdjust="0"/>
    <p:restoredTop sz="94624"/>
  </p:normalViewPr>
  <p:slideViewPr>
    <p:cSldViewPr snapToGrid="0" snapToObjects="1">
      <p:cViewPr varScale="1">
        <p:scale>
          <a:sx n="82" d="100"/>
          <a:sy n="82" d="100"/>
        </p:scale>
        <p:origin x="71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36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63" Type="http://schemas.openxmlformats.org/officeDocument/2006/relationships/slide" Target="slides/slide55.xml"/><Relationship Id="rId68" Type="http://schemas.openxmlformats.org/officeDocument/2006/relationships/slide" Target="slides/slide60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66" Type="http://schemas.openxmlformats.org/officeDocument/2006/relationships/slide" Target="slides/slide58.xml"/><Relationship Id="rId7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3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slide" Target="slides/slide56.xml"/><Relationship Id="rId69" Type="http://schemas.openxmlformats.org/officeDocument/2006/relationships/handoutMaster" Target="handoutMasters/handoutMaster1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3.xml"/><Relationship Id="rId72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slide" Target="slides/slide59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7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7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Relationship Id="rId34" Type="http://schemas.openxmlformats.org/officeDocument/2006/relationships/slide" Target="slides/slide26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7" Type="http://schemas.openxmlformats.org/officeDocument/2006/relationships/slideMaster" Target="slideMasters/slideMaster4.xml"/><Relationship Id="rId7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nela Monge Granados" userId="70b7ecc9-c2e1-4195-9a2d-12965d0fe631" providerId="ADAL" clId="{33D09189-28D8-436D-BF14-329A56F38E2D}"/>
    <pc:docChg chg="delSld modSld">
      <pc:chgData name="Marianela Monge Granados" userId="70b7ecc9-c2e1-4195-9a2d-12965d0fe631" providerId="ADAL" clId="{33D09189-28D8-436D-BF14-329A56F38E2D}" dt="2022-06-02T11:51:50.978" v="4" actId="6549"/>
      <pc:docMkLst>
        <pc:docMk/>
      </pc:docMkLst>
      <pc:sldChg chg="modSp">
        <pc:chgData name="Marianela Monge Granados" userId="70b7ecc9-c2e1-4195-9a2d-12965d0fe631" providerId="ADAL" clId="{33D09189-28D8-436D-BF14-329A56F38E2D}" dt="2022-06-02T11:51:50.978" v="4" actId="6549"/>
        <pc:sldMkLst>
          <pc:docMk/>
          <pc:sldMk cId="3653987918" sldId="263"/>
        </pc:sldMkLst>
        <pc:spChg chg="mod">
          <ac:chgData name="Marianela Monge Granados" userId="70b7ecc9-c2e1-4195-9a2d-12965d0fe631" providerId="ADAL" clId="{33D09189-28D8-436D-BF14-329A56F38E2D}" dt="2022-06-02T11:51:50.978" v="4" actId="6549"/>
          <ac:spMkLst>
            <pc:docMk/>
            <pc:sldMk cId="3653987918" sldId="263"/>
            <ac:spMk id="2" creationId="{00000000-0000-0000-0000-000000000000}"/>
          </ac:spMkLst>
        </pc:spChg>
      </pc:sldChg>
      <pc:sldChg chg="del">
        <pc:chgData name="Marianela Monge Granados" userId="70b7ecc9-c2e1-4195-9a2d-12965d0fe631" providerId="ADAL" clId="{33D09189-28D8-436D-BF14-329A56F38E2D}" dt="2022-06-02T11:51:04.261" v="0" actId="2696"/>
        <pc:sldMkLst>
          <pc:docMk/>
          <pc:sldMk cId="378542084" sldId="427"/>
        </pc:sldMkLst>
      </pc:sldChg>
      <pc:sldChg chg="del">
        <pc:chgData name="Marianela Monge Granados" userId="70b7ecc9-c2e1-4195-9a2d-12965d0fe631" providerId="ADAL" clId="{33D09189-28D8-436D-BF14-329A56F38E2D}" dt="2022-06-02T11:51:04.279" v="1" actId="2696"/>
        <pc:sldMkLst>
          <pc:docMk/>
          <pc:sldMk cId="3875799980" sldId="428"/>
        </pc:sldMkLst>
      </pc:sldChg>
      <pc:sldChg chg="del">
        <pc:chgData name="Marianela Monge Granados" userId="70b7ecc9-c2e1-4195-9a2d-12965d0fe631" providerId="ADAL" clId="{33D09189-28D8-436D-BF14-329A56F38E2D}" dt="2022-06-02T11:51:04.310" v="2" actId="2696"/>
        <pc:sldMkLst>
          <pc:docMk/>
          <pc:sldMk cId="1978882294" sldId="429"/>
        </pc:sldMkLst>
      </pc:sldChg>
      <pc:sldChg chg="del">
        <pc:chgData name="Marianela Monge Granados" userId="70b7ecc9-c2e1-4195-9a2d-12965d0fe631" providerId="ADAL" clId="{33D09189-28D8-436D-BF14-329A56F38E2D}" dt="2022-06-02T11:51:04.329" v="3" actId="2696"/>
        <pc:sldMkLst>
          <pc:docMk/>
          <pc:sldMk cId="3038415439" sldId="43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A1825A3-5E8D-E14B-9B75-FA6A73B1CF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F7451-E530-3440-AEB4-28294603F1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25DDB-9F0A-5540-BDCD-C25C272090A8}" type="datetimeFigureOut">
              <a:rPr lang="es-ES_tradnl" smtClean="0"/>
              <a:t>02/06/2022</a:t>
            </a:fld>
            <a:endParaRPr lang="es-ES_trad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17B6FA-38E5-D047-9FE3-1588F5A05A6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A470E5-484E-A046-B2CD-96C06FD3BC1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EDB7E-5476-EF42-A43B-B3078DB47CF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552239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ular - 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37413"/>
            <a:ext cx="10515600" cy="1457768"/>
          </a:xfrm>
        </p:spPr>
        <p:txBody>
          <a:bodyPr anchor="b"/>
          <a:lstStyle>
            <a:lvl1pPr>
              <a:defRPr sz="6000"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1221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>
            <a:off x="-26753" y="4051497"/>
            <a:ext cx="12247056" cy="2829868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47056" h="2829868">
                <a:moveTo>
                  <a:pt x="0" y="1310556"/>
                </a:moveTo>
                <a:cubicBezTo>
                  <a:pt x="1213339" y="985827"/>
                  <a:pt x="2233267" y="790513"/>
                  <a:pt x="3642150" y="787791"/>
                </a:cubicBezTo>
                <a:cubicBezTo>
                  <a:pt x="5051034" y="785070"/>
                  <a:pt x="7020741" y="1425525"/>
                  <a:pt x="8453301" y="1294227"/>
                </a:cubicBezTo>
                <a:cubicBezTo>
                  <a:pt x="9885861" y="1162929"/>
                  <a:pt x="12066353" y="119575"/>
                  <a:pt x="12237510" y="0"/>
                </a:cubicBezTo>
                <a:cubicBezTo>
                  <a:pt x="12239854" y="893299"/>
                  <a:pt x="12235333" y="1934392"/>
                  <a:pt x="12247056" y="2825346"/>
                </a:cubicBezTo>
                <a:lnTo>
                  <a:pt x="879" y="2829868"/>
                </a:lnTo>
                <a:cubicBezTo>
                  <a:pt x="2009" y="1956458"/>
                  <a:pt x="2512" y="1768510"/>
                  <a:pt x="0" y="1310556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BC3B274-3C61-0048-9A3A-EA52213F0E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0107" y="92498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13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DAE39FE0-18D8-E344-AE64-9E904E4024A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229CF89-CFA5-B847-9D67-FD5BF2EA0619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79842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161B3AD4-AD00-9B40-916B-1D1F9695DE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34960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>
            <a:off x="-61437" y="-41952"/>
            <a:ext cx="12298576" cy="6123875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  <a:gd name="connsiteX0" fmla="*/ 15449 w 12262505"/>
              <a:gd name="connsiteY0" fmla="*/ 5530723 h 7045513"/>
              <a:gd name="connsiteX1" fmla="*/ 3657599 w 12262505"/>
              <a:gd name="connsiteY1" fmla="*/ 5007958 h 7045513"/>
              <a:gd name="connsiteX2" fmla="*/ 8468750 w 12262505"/>
              <a:gd name="connsiteY2" fmla="*/ 5514394 h 7045513"/>
              <a:gd name="connsiteX3" fmla="*/ 12252959 w 12262505"/>
              <a:gd name="connsiteY3" fmla="*/ 4220167 h 7045513"/>
              <a:gd name="connsiteX4" fmla="*/ 12262505 w 12262505"/>
              <a:gd name="connsiteY4" fmla="*/ 7045513 h 7045513"/>
              <a:gd name="connsiteX5" fmla="*/ 0 w 12262505"/>
              <a:gd name="connsiteY5" fmla="*/ 77735 h 7045513"/>
              <a:gd name="connsiteX6" fmla="*/ 15449 w 12262505"/>
              <a:gd name="connsiteY6" fmla="*/ 5530723 h 7045513"/>
              <a:gd name="connsiteX0" fmla="*/ 15449 w 12278834"/>
              <a:gd name="connsiteY0" fmla="*/ 5532908 h 5555121"/>
              <a:gd name="connsiteX1" fmla="*/ 3657599 w 12278834"/>
              <a:gd name="connsiteY1" fmla="*/ 5010143 h 5555121"/>
              <a:gd name="connsiteX2" fmla="*/ 8468750 w 12278834"/>
              <a:gd name="connsiteY2" fmla="*/ 5516579 h 5555121"/>
              <a:gd name="connsiteX3" fmla="*/ 12252959 w 12278834"/>
              <a:gd name="connsiteY3" fmla="*/ 4222352 h 5555121"/>
              <a:gd name="connsiteX4" fmla="*/ 12278834 w 12278834"/>
              <a:gd name="connsiteY4" fmla="*/ 91727 h 5555121"/>
              <a:gd name="connsiteX5" fmla="*/ 0 w 12278834"/>
              <a:gd name="connsiteY5" fmla="*/ 79920 h 5555121"/>
              <a:gd name="connsiteX6" fmla="*/ 15449 w 12278834"/>
              <a:gd name="connsiteY6" fmla="*/ 5532908 h 5555121"/>
              <a:gd name="connsiteX0" fmla="*/ 15449 w 12279342"/>
              <a:gd name="connsiteY0" fmla="*/ 5530724 h 5552937"/>
              <a:gd name="connsiteX1" fmla="*/ 3657599 w 12279342"/>
              <a:gd name="connsiteY1" fmla="*/ 5007959 h 5552937"/>
              <a:gd name="connsiteX2" fmla="*/ 8468750 w 12279342"/>
              <a:gd name="connsiteY2" fmla="*/ 5514395 h 5552937"/>
              <a:gd name="connsiteX3" fmla="*/ 12252959 w 12279342"/>
              <a:gd name="connsiteY3" fmla="*/ 4220168 h 5552937"/>
              <a:gd name="connsiteX4" fmla="*/ 12278834 w 12279342"/>
              <a:gd name="connsiteY4" fmla="*/ 89543 h 5552937"/>
              <a:gd name="connsiteX5" fmla="*/ 0 w 12279342"/>
              <a:gd name="connsiteY5" fmla="*/ 77736 h 5552937"/>
              <a:gd name="connsiteX6" fmla="*/ 15449 w 12279342"/>
              <a:gd name="connsiteY6" fmla="*/ 5530724 h 5552937"/>
              <a:gd name="connsiteX0" fmla="*/ 15449 w 12279342"/>
              <a:gd name="connsiteY0" fmla="*/ 6094324 h 6116537"/>
              <a:gd name="connsiteX1" fmla="*/ 3657599 w 12279342"/>
              <a:gd name="connsiteY1" fmla="*/ 5571559 h 6116537"/>
              <a:gd name="connsiteX2" fmla="*/ 8468750 w 12279342"/>
              <a:gd name="connsiteY2" fmla="*/ 6077995 h 6116537"/>
              <a:gd name="connsiteX3" fmla="*/ 12252959 w 12279342"/>
              <a:gd name="connsiteY3" fmla="*/ 4783768 h 6116537"/>
              <a:gd name="connsiteX4" fmla="*/ 12278834 w 12279342"/>
              <a:gd name="connsiteY4" fmla="*/ 0 h 6116537"/>
              <a:gd name="connsiteX5" fmla="*/ 0 w 12279342"/>
              <a:gd name="connsiteY5" fmla="*/ 641336 h 6116537"/>
              <a:gd name="connsiteX6" fmla="*/ 15449 w 12279342"/>
              <a:gd name="connsiteY6" fmla="*/ 6094324 h 6116537"/>
              <a:gd name="connsiteX0" fmla="*/ 15449 w 12279342"/>
              <a:gd name="connsiteY0" fmla="*/ 6094324 h 6125261"/>
              <a:gd name="connsiteX1" fmla="*/ 3657599 w 12279342"/>
              <a:gd name="connsiteY1" fmla="*/ 5571559 h 6125261"/>
              <a:gd name="connsiteX2" fmla="*/ 8468750 w 12279342"/>
              <a:gd name="connsiteY2" fmla="*/ 6077995 h 6125261"/>
              <a:gd name="connsiteX3" fmla="*/ 12252959 w 12279342"/>
              <a:gd name="connsiteY3" fmla="*/ 4783768 h 6125261"/>
              <a:gd name="connsiteX4" fmla="*/ 12278834 w 12279342"/>
              <a:gd name="connsiteY4" fmla="*/ 0 h 6125261"/>
              <a:gd name="connsiteX5" fmla="*/ 0 w 12279342"/>
              <a:gd name="connsiteY5" fmla="*/ 641336 h 6125261"/>
              <a:gd name="connsiteX6" fmla="*/ 15449 w 12279342"/>
              <a:gd name="connsiteY6" fmla="*/ 6094324 h 6125261"/>
              <a:gd name="connsiteX0" fmla="*/ 31778 w 12295671"/>
              <a:gd name="connsiteY0" fmla="*/ 6122459 h 6149807"/>
              <a:gd name="connsiteX1" fmla="*/ 3673928 w 12295671"/>
              <a:gd name="connsiteY1" fmla="*/ 5599694 h 6149807"/>
              <a:gd name="connsiteX2" fmla="*/ 8485079 w 12295671"/>
              <a:gd name="connsiteY2" fmla="*/ 6106130 h 6149807"/>
              <a:gd name="connsiteX3" fmla="*/ 12269288 w 12295671"/>
              <a:gd name="connsiteY3" fmla="*/ 4811903 h 6149807"/>
              <a:gd name="connsiteX4" fmla="*/ 12295163 w 12295671"/>
              <a:gd name="connsiteY4" fmla="*/ 28135 h 6149807"/>
              <a:gd name="connsiteX5" fmla="*/ 0 w 12295671"/>
              <a:gd name="connsiteY5" fmla="*/ 0 h 6149807"/>
              <a:gd name="connsiteX6" fmla="*/ 31778 w 12295671"/>
              <a:gd name="connsiteY6" fmla="*/ 6122459 h 6149807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23875"/>
              <a:gd name="connsiteX1" fmla="*/ 3676833 w 12298576"/>
              <a:gd name="connsiteY1" fmla="*/ 5599694 h 6123875"/>
              <a:gd name="connsiteX2" fmla="*/ 8487984 w 12298576"/>
              <a:gd name="connsiteY2" fmla="*/ 6106130 h 6123875"/>
              <a:gd name="connsiteX3" fmla="*/ 12272193 w 12298576"/>
              <a:gd name="connsiteY3" fmla="*/ 4811903 h 6123875"/>
              <a:gd name="connsiteX4" fmla="*/ 12298068 w 12298576"/>
              <a:gd name="connsiteY4" fmla="*/ 28135 h 6123875"/>
              <a:gd name="connsiteX5" fmla="*/ 2905 w 12298576"/>
              <a:gd name="connsiteY5" fmla="*/ 0 h 6123875"/>
              <a:gd name="connsiteX6" fmla="*/ 34683 w 12298576"/>
              <a:gd name="connsiteY6" fmla="*/ 6122459 h 61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8576" h="6123875">
                <a:moveTo>
                  <a:pt x="34683" y="6122459"/>
                </a:moveTo>
                <a:cubicBezTo>
                  <a:pt x="1248022" y="5797730"/>
                  <a:pt x="2267950" y="5602416"/>
                  <a:pt x="3676833" y="5599694"/>
                </a:cubicBezTo>
                <a:cubicBezTo>
                  <a:pt x="5085717" y="5596973"/>
                  <a:pt x="7055424" y="6237428"/>
                  <a:pt x="8487984" y="6106130"/>
                </a:cubicBezTo>
                <a:cubicBezTo>
                  <a:pt x="9920544" y="5974832"/>
                  <a:pt x="12101036" y="4931478"/>
                  <a:pt x="12272193" y="4811903"/>
                </a:cubicBezTo>
                <a:cubicBezTo>
                  <a:pt x="12274537" y="4105002"/>
                  <a:pt x="12302674" y="1112938"/>
                  <a:pt x="12298068" y="28135"/>
                </a:cubicBezTo>
                <a:lnTo>
                  <a:pt x="2905" y="0"/>
                </a:lnTo>
                <a:cubicBezTo>
                  <a:pt x="-12293" y="1135005"/>
                  <a:pt x="37195" y="5617027"/>
                  <a:pt x="34683" y="6122459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637413"/>
            <a:ext cx="10515600" cy="145776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Nombre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6351814"/>
            <a:ext cx="3413579" cy="286651"/>
          </a:xfrm>
        </p:spPr>
        <p:txBody>
          <a:bodyPr/>
          <a:lstStyle>
            <a:lvl1pPr marL="0" indent="0">
              <a:buNone/>
              <a:defRPr sz="2400" b="0" i="0">
                <a:solidFill>
                  <a:srgbClr val="4279BB"/>
                </a:solidFill>
                <a:latin typeface="Barlow Medium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www.uci.ac.cr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7A94FB1-3E87-CF44-98E6-AFED63B94A68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478486" y="6081923"/>
            <a:ext cx="4114800" cy="556542"/>
          </a:xfrm>
        </p:spPr>
        <p:txBody>
          <a:bodyPr>
            <a:noAutofit/>
          </a:bodyPr>
          <a:lstStyle>
            <a:lvl1pPr marL="0" indent="0" algn="r">
              <a:buNone/>
              <a:defRPr sz="2000" b="1" i="0">
                <a:solidFill>
                  <a:srgbClr val="4279BB"/>
                </a:solidFill>
                <a:latin typeface="Barlow SemiBold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Promoviendo</a:t>
            </a:r>
            <a:r>
              <a:rPr lang="en-US" dirty="0"/>
              <a:t> el </a:t>
            </a:r>
            <a:r>
              <a:rPr lang="en-US" dirty="0" err="1"/>
              <a:t>desarrollo</a:t>
            </a:r>
            <a:r>
              <a:rPr lang="en-US" dirty="0"/>
              <a:t> </a:t>
            </a:r>
            <a:r>
              <a:rPr lang="en-US" dirty="0" err="1"/>
              <a:t>regenerativo</a:t>
            </a:r>
            <a:r>
              <a:rPr lang="en-US" dirty="0"/>
              <a:t> para el </a:t>
            </a:r>
            <a:r>
              <a:rPr lang="en-US" dirty="0" err="1"/>
              <a:t>bienestar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315162D-96C4-BB43-93D5-E3FCD1035B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1850" y="3281363"/>
            <a:ext cx="10515600" cy="11430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Información</a:t>
            </a:r>
            <a:r>
              <a:rPr lang="en-US" dirty="0"/>
              <a:t> de </a:t>
            </a:r>
            <a:r>
              <a:rPr lang="en-US" dirty="0" err="1"/>
              <a:t>contacto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CCB668-9A55-8A41-B33F-0A67D76BB8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1315" y="56983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028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Separador">
    <p:bg>
      <p:bgPr>
        <a:solidFill>
          <a:srgbClr val="EE9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999E94D-06D3-E341-8621-045E011C3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6547" y="-19585"/>
            <a:ext cx="5013871" cy="6893644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2">
                <a:moveTo>
                  <a:pt x="1673" y="0"/>
                </a:moveTo>
                <a:lnTo>
                  <a:pt x="9963" y="8"/>
                </a:lnTo>
                <a:cubicBezTo>
                  <a:pt x="9964" y="1660"/>
                  <a:pt x="10000" y="9451"/>
                  <a:pt x="10000" y="10000"/>
                </a:cubicBezTo>
                <a:lnTo>
                  <a:pt x="2216" y="10002"/>
                </a:lnTo>
                <a:cubicBezTo>
                  <a:pt x="2330" y="9065"/>
                  <a:pt x="2232" y="8404"/>
                  <a:pt x="1382" y="6880"/>
                </a:cubicBezTo>
                <a:cubicBezTo>
                  <a:pt x="-1046" y="2494"/>
                  <a:pt x="162" y="1705"/>
                  <a:pt x="1673" y="0"/>
                </a:cubicBezTo>
                <a:close/>
              </a:path>
            </a:pathLst>
          </a:custGeom>
          <a:solidFill>
            <a:srgbClr val="CE801C"/>
          </a:solidFill>
        </p:spPr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0BFFD-E82A-DF4A-BFAD-921982BB6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6219217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78CC9-E261-874C-807E-F03588E26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234" y="4555349"/>
            <a:ext cx="621921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582429-6CE8-AC49-8162-9EF65ABB54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234" y="290065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440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3772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ción Anaranjada: 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71951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ección Anaranjada: 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CE801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CE801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229CF89-CFA5-B847-9D67-FD5BF2EA0619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AE39FE0-18D8-E344-AE64-9E904E4024A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32554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8CF10F10-07BF-7E45-9611-97870879D9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54818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ción Anaranjada: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B3C8-FC8C-8B4C-84DC-2F6E066F0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CB66765A-7CB9-9841-9830-371157F3C111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3B595A84-F0E3-2048-887F-B8C0995BD6EA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77735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Fotografía Compl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F0A02C-758C-B84A-8015-33AC1BE9AA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2700" y="0"/>
            <a:ext cx="12204700" cy="6858000"/>
          </a:xfrm>
        </p:spPr>
        <p:txBody>
          <a:bodyPr/>
          <a:lstStyle/>
          <a:p>
            <a:endParaRPr lang="es-ES_tradnl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33BABAB9-AD30-EE4F-A402-D43CEDD7F837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810EC7CD-66C0-754D-B02F-5644F706313A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8383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24631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Separador">
    <p:bg>
      <p:bgPr>
        <a:solidFill>
          <a:srgbClr val="9C24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999E94D-06D3-E341-8621-045E011C3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6547" y="-19585"/>
            <a:ext cx="5013871" cy="6893644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2">
                <a:moveTo>
                  <a:pt x="1673" y="0"/>
                </a:moveTo>
                <a:lnTo>
                  <a:pt x="9963" y="8"/>
                </a:lnTo>
                <a:cubicBezTo>
                  <a:pt x="9964" y="1660"/>
                  <a:pt x="10000" y="9451"/>
                  <a:pt x="10000" y="10000"/>
                </a:cubicBezTo>
                <a:lnTo>
                  <a:pt x="2216" y="10002"/>
                </a:lnTo>
                <a:cubicBezTo>
                  <a:pt x="2330" y="9065"/>
                  <a:pt x="2232" y="8404"/>
                  <a:pt x="1382" y="6880"/>
                </a:cubicBezTo>
                <a:cubicBezTo>
                  <a:pt x="-1046" y="2494"/>
                  <a:pt x="162" y="1705"/>
                  <a:pt x="1673" y="0"/>
                </a:cubicBezTo>
                <a:close/>
              </a:path>
            </a:pathLst>
          </a:custGeom>
          <a:solidFill>
            <a:srgbClr val="891C6C"/>
          </a:solidFill>
        </p:spPr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0BFFD-E82A-DF4A-BFAD-921982BB6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6219217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78CC9-E261-874C-807E-F03588E26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234" y="4555349"/>
            <a:ext cx="621921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7C5CA9-8C2F-064E-8AFD-14F1A3DF1E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234" y="290065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4106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89260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ción Morada: 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639499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ección Morada: 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891C6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891C6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8DAFE29A-0DDE-824E-A716-169A0662C461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F3277F2B-3158-5B4C-886F-69DB3486C096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266122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C16C1C93-C775-9344-978C-73E4D1EAA0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834600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ción Morada: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B3C8-FC8C-8B4C-84DC-2F6E066F0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8843C4A-22A8-F844-8ABE-5CA8E17F4DDD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4C2D563-B0D7-3744-A4E5-26CEC70004BF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560369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Fotografía Compl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60FAF9-0406-6743-A9D1-223F3FD09C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2659" y="1"/>
            <a:ext cx="12204659" cy="6858000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4B4D430A-132F-244B-B0BC-AAE8E391A692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3CE1D25-DF2A-7144-BAC9-B0B5B225D5C4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88157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Separador">
    <p:bg>
      <p:bgPr>
        <a:solidFill>
          <a:srgbClr val="CE21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999E94D-06D3-E341-8621-045E011C3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6547" y="-19585"/>
            <a:ext cx="5013871" cy="6893644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2">
                <a:moveTo>
                  <a:pt x="1673" y="0"/>
                </a:moveTo>
                <a:lnTo>
                  <a:pt x="9963" y="8"/>
                </a:lnTo>
                <a:cubicBezTo>
                  <a:pt x="9964" y="1660"/>
                  <a:pt x="10000" y="9451"/>
                  <a:pt x="10000" y="10000"/>
                </a:cubicBezTo>
                <a:lnTo>
                  <a:pt x="2216" y="10002"/>
                </a:lnTo>
                <a:cubicBezTo>
                  <a:pt x="2330" y="9065"/>
                  <a:pt x="2232" y="8404"/>
                  <a:pt x="1382" y="6880"/>
                </a:cubicBezTo>
                <a:cubicBezTo>
                  <a:pt x="-1046" y="2494"/>
                  <a:pt x="162" y="1705"/>
                  <a:pt x="1673" y="0"/>
                </a:cubicBezTo>
                <a:close/>
              </a:path>
            </a:pathLst>
          </a:custGeom>
          <a:solidFill>
            <a:srgbClr val="B41C38"/>
          </a:solidFill>
        </p:spPr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0BFFD-E82A-DF4A-BFAD-921982BB6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6219217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78CC9-E261-874C-807E-F03588E26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234" y="4555349"/>
            <a:ext cx="621921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AD3D6B6-1BBA-EC45-B2F3-957F8F58FD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234" y="290065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3161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431114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ción Rojo Vivo: 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9789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59485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ección Rojo Vivo: 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B41C3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B41C3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97162C7F-4439-2D45-B87D-8D36AD9C71E1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A9A337EE-8DFE-8F4F-86AC-683E3A83AF53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486373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DC642E9E-CD96-6C4B-BCBB-3664A2E7A9C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450758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ción Rojo Vivo: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B3C8-FC8C-8B4C-84DC-2F6E066F0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B41C3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052B9C77-6EDD-F845-A58D-0DB07474792E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DD60E140-D82D-1F4D-B814-D81EC93F5D7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781702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Fotografía Compl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35ED1CA-32D7-6543-922D-0C4F67C8C4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2700" y="0"/>
            <a:ext cx="12204700" cy="6858000"/>
          </a:xfrm>
        </p:spPr>
        <p:txBody>
          <a:bodyPr/>
          <a:lstStyle/>
          <a:p>
            <a:endParaRPr lang="es-ES_tradnl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7D13E50-AA43-3645-82B4-ACBD65A01A6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571C5A2-48B6-674A-8715-E055C8505C98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21515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229CF89-CFA5-B847-9D67-FD5BF2EA0619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AE39FE0-18D8-E344-AE64-9E904E4024A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29766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08AFBE7-0F6B-E54D-A0BB-A47BD0D0071D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Picture Placeholder 11">
            <a:extLst>
              <a:ext uri="{FF2B5EF4-FFF2-40B4-BE49-F238E27FC236}">
                <a16:creationId xmlns:a16="http://schemas.microsoft.com/office/drawing/2014/main" id="{B452125D-FD17-A241-ACCE-4E5ADC0F9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02138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>
            <a:off x="-61437" y="-41952"/>
            <a:ext cx="12298576" cy="6123875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  <a:gd name="connsiteX0" fmla="*/ 15449 w 12262505"/>
              <a:gd name="connsiteY0" fmla="*/ 5530723 h 7045513"/>
              <a:gd name="connsiteX1" fmla="*/ 3657599 w 12262505"/>
              <a:gd name="connsiteY1" fmla="*/ 5007958 h 7045513"/>
              <a:gd name="connsiteX2" fmla="*/ 8468750 w 12262505"/>
              <a:gd name="connsiteY2" fmla="*/ 5514394 h 7045513"/>
              <a:gd name="connsiteX3" fmla="*/ 12252959 w 12262505"/>
              <a:gd name="connsiteY3" fmla="*/ 4220167 h 7045513"/>
              <a:gd name="connsiteX4" fmla="*/ 12262505 w 12262505"/>
              <a:gd name="connsiteY4" fmla="*/ 7045513 h 7045513"/>
              <a:gd name="connsiteX5" fmla="*/ 0 w 12262505"/>
              <a:gd name="connsiteY5" fmla="*/ 77735 h 7045513"/>
              <a:gd name="connsiteX6" fmla="*/ 15449 w 12262505"/>
              <a:gd name="connsiteY6" fmla="*/ 5530723 h 7045513"/>
              <a:gd name="connsiteX0" fmla="*/ 15449 w 12278834"/>
              <a:gd name="connsiteY0" fmla="*/ 5532908 h 5555121"/>
              <a:gd name="connsiteX1" fmla="*/ 3657599 w 12278834"/>
              <a:gd name="connsiteY1" fmla="*/ 5010143 h 5555121"/>
              <a:gd name="connsiteX2" fmla="*/ 8468750 w 12278834"/>
              <a:gd name="connsiteY2" fmla="*/ 5516579 h 5555121"/>
              <a:gd name="connsiteX3" fmla="*/ 12252959 w 12278834"/>
              <a:gd name="connsiteY3" fmla="*/ 4222352 h 5555121"/>
              <a:gd name="connsiteX4" fmla="*/ 12278834 w 12278834"/>
              <a:gd name="connsiteY4" fmla="*/ 91727 h 5555121"/>
              <a:gd name="connsiteX5" fmla="*/ 0 w 12278834"/>
              <a:gd name="connsiteY5" fmla="*/ 79920 h 5555121"/>
              <a:gd name="connsiteX6" fmla="*/ 15449 w 12278834"/>
              <a:gd name="connsiteY6" fmla="*/ 5532908 h 5555121"/>
              <a:gd name="connsiteX0" fmla="*/ 15449 w 12279342"/>
              <a:gd name="connsiteY0" fmla="*/ 5530724 h 5552937"/>
              <a:gd name="connsiteX1" fmla="*/ 3657599 w 12279342"/>
              <a:gd name="connsiteY1" fmla="*/ 5007959 h 5552937"/>
              <a:gd name="connsiteX2" fmla="*/ 8468750 w 12279342"/>
              <a:gd name="connsiteY2" fmla="*/ 5514395 h 5552937"/>
              <a:gd name="connsiteX3" fmla="*/ 12252959 w 12279342"/>
              <a:gd name="connsiteY3" fmla="*/ 4220168 h 5552937"/>
              <a:gd name="connsiteX4" fmla="*/ 12278834 w 12279342"/>
              <a:gd name="connsiteY4" fmla="*/ 89543 h 5552937"/>
              <a:gd name="connsiteX5" fmla="*/ 0 w 12279342"/>
              <a:gd name="connsiteY5" fmla="*/ 77736 h 5552937"/>
              <a:gd name="connsiteX6" fmla="*/ 15449 w 12279342"/>
              <a:gd name="connsiteY6" fmla="*/ 5530724 h 5552937"/>
              <a:gd name="connsiteX0" fmla="*/ 15449 w 12279342"/>
              <a:gd name="connsiteY0" fmla="*/ 6094324 h 6116537"/>
              <a:gd name="connsiteX1" fmla="*/ 3657599 w 12279342"/>
              <a:gd name="connsiteY1" fmla="*/ 5571559 h 6116537"/>
              <a:gd name="connsiteX2" fmla="*/ 8468750 w 12279342"/>
              <a:gd name="connsiteY2" fmla="*/ 6077995 h 6116537"/>
              <a:gd name="connsiteX3" fmla="*/ 12252959 w 12279342"/>
              <a:gd name="connsiteY3" fmla="*/ 4783768 h 6116537"/>
              <a:gd name="connsiteX4" fmla="*/ 12278834 w 12279342"/>
              <a:gd name="connsiteY4" fmla="*/ 0 h 6116537"/>
              <a:gd name="connsiteX5" fmla="*/ 0 w 12279342"/>
              <a:gd name="connsiteY5" fmla="*/ 641336 h 6116537"/>
              <a:gd name="connsiteX6" fmla="*/ 15449 w 12279342"/>
              <a:gd name="connsiteY6" fmla="*/ 6094324 h 6116537"/>
              <a:gd name="connsiteX0" fmla="*/ 15449 w 12279342"/>
              <a:gd name="connsiteY0" fmla="*/ 6094324 h 6125261"/>
              <a:gd name="connsiteX1" fmla="*/ 3657599 w 12279342"/>
              <a:gd name="connsiteY1" fmla="*/ 5571559 h 6125261"/>
              <a:gd name="connsiteX2" fmla="*/ 8468750 w 12279342"/>
              <a:gd name="connsiteY2" fmla="*/ 6077995 h 6125261"/>
              <a:gd name="connsiteX3" fmla="*/ 12252959 w 12279342"/>
              <a:gd name="connsiteY3" fmla="*/ 4783768 h 6125261"/>
              <a:gd name="connsiteX4" fmla="*/ 12278834 w 12279342"/>
              <a:gd name="connsiteY4" fmla="*/ 0 h 6125261"/>
              <a:gd name="connsiteX5" fmla="*/ 0 w 12279342"/>
              <a:gd name="connsiteY5" fmla="*/ 641336 h 6125261"/>
              <a:gd name="connsiteX6" fmla="*/ 15449 w 12279342"/>
              <a:gd name="connsiteY6" fmla="*/ 6094324 h 6125261"/>
              <a:gd name="connsiteX0" fmla="*/ 31778 w 12295671"/>
              <a:gd name="connsiteY0" fmla="*/ 6122459 h 6149807"/>
              <a:gd name="connsiteX1" fmla="*/ 3673928 w 12295671"/>
              <a:gd name="connsiteY1" fmla="*/ 5599694 h 6149807"/>
              <a:gd name="connsiteX2" fmla="*/ 8485079 w 12295671"/>
              <a:gd name="connsiteY2" fmla="*/ 6106130 h 6149807"/>
              <a:gd name="connsiteX3" fmla="*/ 12269288 w 12295671"/>
              <a:gd name="connsiteY3" fmla="*/ 4811903 h 6149807"/>
              <a:gd name="connsiteX4" fmla="*/ 12295163 w 12295671"/>
              <a:gd name="connsiteY4" fmla="*/ 28135 h 6149807"/>
              <a:gd name="connsiteX5" fmla="*/ 0 w 12295671"/>
              <a:gd name="connsiteY5" fmla="*/ 0 h 6149807"/>
              <a:gd name="connsiteX6" fmla="*/ 31778 w 12295671"/>
              <a:gd name="connsiteY6" fmla="*/ 6122459 h 6149807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23875"/>
              <a:gd name="connsiteX1" fmla="*/ 3676833 w 12298576"/>
              <a:gd name="connsiteY1" fmla="*/ 5599694 h 6123875"/>
              <a:gd name="connsiteX2" fmla="*/ 8487984 w 12298576"/>
              <a:gd name="connsiteY2" fmla="*/ 6106130 h 6123875"/>
              <a:gd name="connsiteX3" fmla="*/ 12272193 w 12298576"/>
              <a:gd name="connsiteY3" fmla="*/ 4811903 h 6123875"/>
              <a:gd name="connsiteX4" fmla="*/ 12298068 w 12298576"/>
              <a:gd name="connsiteY4" fmla="*/ 28135 h 6123875"/>
              <a:gd name="connsiteX5" fmla="*/ 2905 w 12298576"/>
              <a:gd name="connsiteY5" fmla="*/ 0 h 6123875"/>
              <a:gd name="connsiteX6" fmla="*/ 34683 w 12298576"/>
              <a:gd name="connsiteY6" fmla="*/ 6122459 h 61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8576" h="6123875">
                <a:moveTo>
                  <a:pt x="34683" y="6122459"/>
                </a:moveTo>
                <a:cubicBezTo>
                  <a:pt x="1248022" y="5797730"/>
                  <a:pt x="2267950" y="5602416"/>
                  <a:pt x="3676833" y="5599694"/>
                </a:cubicBezTo>
                <a:cubicBezTo>
                  <a:pt x="5085717" y="5596973"/>
                  <a:pt x="7055424" y="6237428"/>
                  <a:pt x="8487984" y="6106130"/>
                </a:cubicBezTo>
                <a:cubicBezTo>
                  <a:pt x="9920544" y="5974832"/>
                  <a:pt x="12101036" y="4931478"/>
                  <a:pt x="12272193" y="4811903"/>
                </a:cubicBezTo>
                <a:cubicBezTo>
                  <a:pt x="12274537" y="4105002"/>
                  <a:pt x="12302674" y="1112938"/>
                  <a:pt x="12298068" y="28135"/>
                </a:cubicBezTo>
                <a:lnTo>
                  <a:pt x="2905" y="0"/>
                </a:lnTo>
                <a:cubicBezTo>
                  <a:pt x="-12293" y="1135005"/>
                  <a:pt x="37195" y="5617027"/>
                  <a:pt x="34683" y="6122459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637413"/>
            <a:ext cx="10515600" cy="145776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Nombre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6351814"/>
            <a:ext cx="3413579" cy="286651"/>
          </a:xfrm>
        </p:spPr>
        <p:txBody>
          <a:bodyPr/>
          <a:lstStyle>
            <a:lvl1pPr marL="0" indent="0">
              <a:buNone/>
              <a:defRPr sz="2400" b="0" i="0">
                <a:solidFill>
                  <a:srgbClr val="6BAE45"/>
                </a:solidFill>
                <a:latin typeface="Barlow Medium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www.uci.ac.cr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7A94FB1-3E87-CF44-98E6-AFED63B94A68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478486" y="6081923"/>
            <a:ext cx="4114800" cy="556542"/>
          </a:xfrm>
        </p:spPr>
        <p:txBody>
          <a:bodyPr>
            <a:noAutofit/>
          </a:bodyPr>
          <a:lstStyle>
            <a:lvl1pPr marL="0" indent="0" algn="r">
              <a:buNone/>
              <a:defRPr sz="2000" b="1" i="0">
                <a:solidFill>
                  <a:srgbClr val="6BAE45"/>
                </a:solidFill>
                <a:latin typeface="Barlow SemiBold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Promoviendo</a:t>
            </a:r>
            <a:r>
              <a:rPr lang="en-US" dirty="0"/>
              <a:t> el </a:t>
            </a:r>
            <a:r>
              <a:rPr lang="en-US" dirty="0" err="1"/>
              <a:t>desarrollo</a:t>
            </a:r>
            <a:r>
              <a:rPr lang="en-US" dirty="0"/>
              <a:t> </a:t>
            </a:r>
            <a:r>
              <a:rPr lang="en-US" dirty="0" err="1"/>
              <a:t>regenerativo</a:t>
            </a:r>
            <a:r>
              <a:rPr lang="en-US" dirty="0"/>
              <a:t> para el </a:t>
            </a:r>
            <a:r>
              <a:rPr lang="en-US" dirty="0" err="1"/>
              <a:t>bienestar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315162D-96C4-BB43-93D5-E3FCD1035B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1850" y="3281363"/>
            <a:ext cx="10515600" cy="11430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Información</a:t>
            </a:r>
            <a:r>
              <a:rPr lang="en-US" dirty="0"/>
              <a:t> de </a:t>
            </a:r>
            <a:r>
              <a:rPr lang="en-US" dirty="0" err="1"/>
              <a:t>contacto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E696431-39AC-134E-91B0-42CF045B64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1315" y="56983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24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ular - Az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37413"/>
            <a:ext cx="10515600" cy="1457768"/>
          </a:xfrm>
        </p:spPr>
        <p:txBody>
          <a:bodyPr anchor="b"/>
          <a:lstStyle>
            <a:lvl1pPr>
              <a:defRPr sz="6000"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1221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 flipH="1">
            <a:off x="-26753" y="4051497"/>
            <a:ext cx="12247056" cy="2829868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47056" h="2829868">
                <a:moveTo>
                  <a:pt x="0" y="1310556"/>
                </a:moveTo>
                <a:cubicBezTo>
                  <a:pt x="1213339" y="985827"/>
                  <a:pt x="2233267" y="790513"/>
                  <a:pt x="3642150" y="787791"/>
                </a:cubicBezTo>
                <a:cubicBezTo>
                  <a:pt x="5051034" y="785070"/>
                  <a:pt x="7020741" y="1425525"/>
                  <a:pt x="8453301" y="1294227"/>
                </a:cubicBezTo>
                <a:cubicBezTo>
                  <a:pt x="9885861" y="1162929"/>
                  <a:pt x="12066353" y="119575"/>
                  <a:pt x="12237510" y="0"/>
                </a:cubicBezTo>
                <a:cubicBezTo>
                  <a:pt x="12239854" y="893299"/>
                  <a:pt x="12235333" y="1934392"/>
                  <a:pt x="12247056" y="2825346"/>
                </a:cubicBezTo>
                <a:lnTo>
                  <a:pt x="879" y="2829868"/>
                </a:lnTo>
                <a:cubicBezTo>
                  <a:pt x="2009" y="1956458"/>
                  <a:pt x="2512" y="1768510"/>
                  <a:pt x="0" y="1310556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D868C9-EA00-9543-8CC3-869A08DA1F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0107" y="92498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89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3443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57196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4019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04" r:id="rId2"/>
    <p:sldLayoutId id="2147483705" r:id="rId3"/>
    <p:sldLayoutId id="2147483706" r:id="rId4"/>
    <p:sldLayoutId id="2147483650" r:id="rId5"/>
    <p:sldLayoutId id="214748367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08084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25665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1995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55DA87-A4AC-7E43-A9D5-4097C1088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s-ES_trad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F61780-3FA4-4744-B78B-EEB125215F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F9E6B-2422-FB46-90CD-E86539C8BA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7A37B-9DED-3E4A-A442-7A8EED74A98D}" type="datetimeFigureOut">
              <a:rPr lang="es-ES_tradnl" smtClean="0"/>
              <a:t>02/06/2022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BD7E8-FBA0-BE42-B7E4-DD717C3272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4F2BC-EBE0-2E4A-ACB1-354C1C8BBE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42AFA-6D50-F949-8C55-C0D5730A94A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53974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70" r:id="rId3"/>
    <p:sldLayoutId id="2147483653" r:id="rId4"/>
    <p:sldLayoutId id="214748366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865A4-5C33-7F41-8D5F-DEA0684C4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37413"/>
            <a:ext cx="10515600" cy="628709"/>
          </a:xfrm>
        </p:spPr>
        <p:txBody>
          <a:bodyPr>
            <a:normAutofit/>
          </a:bodyPr>
          <a:lstStyle/>
          <a:p>
            <a:pPr algn="ctr"/>
            <a:r>
              <a:rPr lang="es-ES" altLang="fr-FR" sz="3600" dirty="0">
                <a:latin typeface="Garamond" panose="02020404030301010803" pitchFamily="18" charset="0"/>
              </a:rPr>
              <a:t>Maestría en Asesoría Fiscal</a:t>
            </a:r>
            <a:endParaRPr lang="es-ES_tradnl" sz="3600" dirty="0">
              <a:latin typeface="Garamond" panose="02020404030301010803" pitchFamily="18" charset="0"/>
            </a:endParaRP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7A15C5D-B128-4BA2-9EE7-782DC43F244A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38753" y="2857500"/>
            <a:ext cx="10515600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altLang="fr-FR" b="1" dirty="0">
                <a:solidFill>
                  <a:schemeClr val="tx1"/>
                </a:solidFill>
                <a:latin typeface="Garamond" panose="02020404030301010803" pitchFamily="18" charset="0"/>
              </a:rPr>
              <a:t>NORMAS Y PRINCIPIOS GENERALES DEL ORDENAMIENTO TRIBUTARIO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729122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1779" y="301625"/>
            <a:ext cx="8013031" cy="865438"/>
          </a:xfrm>
        </p:spPr>
        <p:txBody>
          <a:bodyPr rtlCol="0">
            <a:noAutofit/>
          </a:bodyPr>
          <a:lstStyle/>
          <a:p>
            <a:pPr algn="ctr">
              <a:defRPr/>
            </a:pPr>
            <a:br>
              <a:rPr lang="es-CR" altLang="en-US" sz="3200" dirty="0">
                <a:solidFill>
                  <a:srgbClr val="FF0000"/>
                </a:solidFill>
              </a:rPr>
            </a:br>
            <a:r>
              <a:rPr lang="es-CR" altLang="en-US" sz="3200" dirty="0">
                <a:solidFill>
                  <a:srgbClr val="FF0000"/>
                </a:solidFill>
              </a:rPr>
              <a:t>FORMAS DE DETERMINACIÓN </a:t>
            </a:r>
            <a:br>
              <a:rPr lang="es-CR" altLang="en-US" sz="3200" dirty="0">
                <a:solidFill>
                  <a:srgbClr val="FF0000"/>
                </a:solidFill>
              </a:rPr>
            </a:br>
            <a:r>
              <a:rPr lang="es-ES" altLang="en-US" sz="2000" dirty="0">
                <a:solidFill>
                  <a:srgbClr val="FF0000"/>
                </a:solidFill>
                <a:ea typeface="Arial Unicode MS" pitchFamily="34" charset="-128"/>
              </a:rPr>
              <a:t>A</a:t>
            </a:r>
            <a:r>
              <a:rPr lang="es-ES" altLang="en-US" sz="1800" dirty="0">
                <a:solidFill>
                  <a:srgbClr val="FF0000"/>
                </a:solidFill>
                <a:ea typeface="Arial Unicode MS" pitchFamily="34" charset="-128"/>
              </a:rPr>
              <a:t>rt.124</a:t>
            </a:r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ES" altLang="en-US" sz="20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20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36328" y="1706072"/>
            <a:ext cx="339020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DE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 OF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I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C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IO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021305" y="1586836"/>
            <a:ext cx="9131969" cy="431958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es-ES" altLang="en-US" sz="2500" b="1" dirty="0">
                <a:solidFill>
                  <a:schemeClr val="tx2"/>
                </a:solidFill>
                <a:ea typeface="Arial Unicode MS" pitchFamily="34" charset="-128"/>
              </a:rPr>
              <a:t>      </a:t>
            </a: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</a:rPr>
              <a:t>Procede en los siguientes casos:</a:t>
            </a:r>
          </a:p>
          <a:p>
            <a:pPr marL="609600" indent="-609600" algn="just">
              <a:lnSpc>
                <a:spcPct val="80000"/>
              </a:lnSpc>
              <a:buFont typeface="Monotype Sorts"/>
              <a:buChar char="."/>
              <a:defRPr/>
            </a:pPr>
            <a:endParaRPr lang="es-ES" altLang="en-US" dirty="0">
              <a:solidFill>
                <a:schemeClr val="tx1">
                  <a:lumMod val="85000"/>
                  <a:lumOff val="15000"/>
                </a:schemeClr>
              </a:solidFill>
              <a:ea typeface="Arial Unicode MS" pitchFamily="34" charset="-128"/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</a:rPr>
              <a:t>Cuando no se hayan presentado declaraciones juradas</a:t>
            </a:r>
          </a:p>
          <a:p>
            <a:pPr marL="609600" indent="-609600" algn="just">
              <a:lnSpc>
                <a:spcPct val="80000"/>
              </a:lnSpc>
              <a:buFont typeface="Monotype Sorts"/>
              <a:buChar char="."/>
              <a:defRPr/>
            </a:pPr>
            <a:endParaRPr lang="es-ES" altLang="en-US" dirty="0">
              <a:solidFill>
                <a:schemeClr val="tx1">
                  <a:lumMod val="85000"/>
                  <a:lumOff val="15000"/>
                </a:schemeClr>
              </a:solidFill>
              <a:ea typeface="Arial Unicode MS" pitchFamily="34" charset="-128"/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</a:rPr>
              <a:t>Cuando las declaraciones presentadas sean objetadas por la AATT, por considerarlas:</a:t>
            </a:r>
          </a:p>
          <a:p>
            <a:pPr marL="609600" indent="-609600" algn="just">
              <a:lnSpc>
                <a:spcPct val="80000"/>
              </a:lnSpc>
              <a:buFont typeface="Monotype Sorts"/>
              <a:buChar char="."/>
              <a:defRPr/>
            </a:pPr>
            <a:endParaRPr lang="es-ES" altLang="en-US" dirty="0">
              <a:solidFill>
                <a:schemeClr val="tx1">
                  <a:lumMod val="85000"/>
                  <a:lumOff val="15000"/>
                </a:schemeClr>
              </a:solidFill>
              <a:ea typeface="Arial Unicode MS" pitchFamily="34" charset="-128"/>
            </a:endParaRPr>
          </a:p>
          <a:p>
            <a:pPr marL="609600" indent="-609600" algn="just">
              <a:lnSpc>
                <a:spcPct val="80000"/>
              </a:lnSpc>
              <a:buFont typeface="Wingdings" panose="05000000000000000000" pitchFamily="2" charset="2"/>
              <a:buChar char="v"/>
              <a:defRPr/>
            </a:pP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</a:rPr>
              <a:t>Falsas</a:t>
            </a:r>
          </a:p>
          <a:p>
            <a:pPr marL="609600" indent="-609600" algn="just">
              <a:lnSpc>
                <a:spcPct val="80000"/>
              </a:lnSpc>
              <a:buFont typeface="Wingdings" panose="05000000000000000000" pitchFamily="2" charset="2"/>
              <a:buChar char="v"/>
              <a:defRPr/>
            </a:pP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</a:rPr>
              <a:t>Ilegales</a:t>
            </a:r>
          </a:p>
          <a:p>
            <a:pPr marL="609600" indent="-609600" algn="just">
              <a:lnSpc>
                <a:spcPct val="80000"/>
              </a:lnSpc>
              <a:buFont typeface="Wingdings" panose="05000000000000000000" pitchFamily="2" charset="2"/>
              <a:buChar char="v"/>
              <a:defRPr/>
            </a:pPr>
            <a:r>
              <a:rPr lang="es-ES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</a:rPr>
              <a:t>Incompletas </a:t>
            </a:r>
          </a:p>
        </p:txBody>
      </p:sp>
    </p:spTree>
    <p:extLst>
      <p:ext uri="{BB962C8B-B14F-4D97-AF65-F5344CB8AC3E}">
        <p14:creationId xmlns:p14="http://schemas.microsoft.com/office/powerpoint/2010/main" val="4049122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1779" y="590383"/>
            <a:ext cx="8013031" cy="865438"/>
          </a:xfrm>
        </p:spPr>
        <p:txBody>
          <a:bodyPr rtlCol="0">
            <a:noAutofit/>
          </a:bodyPr>
          <a:lstStyle/>
          <a:p>
            <a:pPr algn="ctr">
              <a:defRPr/>
            </a:pPr>
            <a:br>
              <a:rPr lang="es-CR" altLang="en-US" sz="3200" dirty="0">
                <a:solidFill>
                  <a:srgbClr val="FF0000"/>
                </a:solidFill>
              </a:rPr>
            </a:br>
            <a:r>
              <a:rPr lang="es-CR" altLang="en-US" sz="3200" dirty="0">
                <a:solidFill>
                  <a:srgbClr val="FF0000"/>
                </a:solidFill>
              </a:rPr>
              <a:t>FORMAS DE DETERMINACIÓN </a:t>
            </a:r>
            <a:br>
              <a:rPr lang="es-CR" altLang="en-US" sz="3200" dirty="0">
                <a:solidFill>
                  <a:srgbClr val="FF0000"/>
                </a:solidFill>
              </a:rPr>
            </a:br>
            <a:r>
              <a:rPr lang="es-ES" altLang="en-US" sz="2000" dirty="0">
                <a:solidFill>
                  <a:srgbClr val="FF0000"/>
                </a:solidFill>
                <a:ea typeface="Arial Unicode MS" pitchFamily="34" charset="-128"/>
              </a:rPr>
              <a:t>A</a:t>
            </a:r>
            <a:r>
              <a:rPr lang="es-ES" altLang="en-US" sz="1800" dirty="0">
                <a:solidFill>
                  <a:srgbClr val="FF0000"/>
                </a:solidFill>
                <a:ea typeface="Arial Unicode MS" pitchFamily="34" charset="-128"/>
              </a:rPr>
              <a:t>rt.124</a:t>
            </a:r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ES" altLang="en-US" sz="20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20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36328" y="1706072"/>
            <a:ext cx="339020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DE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 OF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I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C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IO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768641" y="1949115"/>
            <a:ext cx="9252285" cy="3212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s-ES" altLang="en-US" b="1" dirty="0">
                <a:solidFill>
                  <a:schemeClr val="tx2"/>
                </a:solidFill>
                <a:ea typeface="Arial Unicode MS" pitchFamily="34" charset="-128"/>
              </a:rPr>
              <a:t>     </a:t>
            </a:r>
            <a:r>
              <a:rPr lang="es-ES" altLang="en-US" dirty="0">
                <a:ea typeface="Arial Unicode MS" pitchFamily="34" charset="-128"/>
              </a:rPr>
              <a:t> </a:t>
            </a:r>
          </a:p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s-ES" altLang="en-US" dirty="0">
                <a:ea typeface="Arial Unicode MS" pitchFamily="34" charset="-128"/>
              </a:rPr>
              <a:t>	</a:t>
            </a:r>
            <a:r>
              <a:rPr lang="es-ES" altLang="en-US" sz="3200" b="1" dirty="0">
                <a:solidFill>
                  <a:srgbClr val="FF0000"/>
                </a:solidFill>
                <a:ea typeface="Arial Unicode MS" pitchFamily="34" charset="-128"/>
              </a:rPr>
              <a:t>En forma directa:</a:t>
            </a:r>
            <a:r>
              <a:rPr lang="es-ES" altLang="en-US" sz="3200" dirty="0">
                <a:solidFill>
                  <a:srgbClr val="FF0000"/>
                </a:solidFill>
                <a:ea typeface="Arial Unicode MS" pitchFamily="34" charset="-128"/>
              </a:rPr>
              <a:t> </a:t>
            </a:r>
            <a:r>
              <a:rPr lang="es-ES" altLang="en-US" sz="3200" dirty="0">
                <a:ea typeface="Arial Unicode MS" pitchFamily="34" charset="-128"/>
              </a:rPr>
              <a:t>Por el conocimiento cierto de la materia imponible.</a:t>
            </a:r>
          </a:p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</a:pPr>
            <a:endParaRPr lang="es-ES" altLang="en-US" sz="3200" dirty="0">
              <a:ea typeface="Arial Unicode MS" pitchFamily="34" charset="-128"/>
            </a:endParaRPr>
          </a:p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s-ES" altLang="en-US" sz="3200" dirty="0">
                <a:ea typeface="Arial Unicode MS" pitchFamily="34" charset="-128"/>
              </a:rPr>
              <a:t>	</a:t>
            </a:r>
            <a:r>
              <a:rPr lang="es-ES" altLang="en-US" sz="3200" b="1" dirty="0">
                <a:solidFill>
                  <a:srgbClr val="FF0000"/>
                </a:solidFill>
                <a:ea typeface="Arial Unicode MS" pitchFamily="34" charset="-128"/>
              </a:rPr>
              <a:t>Mediante estimación</a:t>
            </a:r>
            <a:r>
              <a:rPr lang="es-ES" altLang="en-US" sz="3200" b="1" dirty="0">
                <a:ea typeface="Arial Unicode MS" pitchFamily="34" charset="-128"/>
              </a:rPr>
              <a:t>:</a:t>
            </a:r>
            <a:r>
              <a:rPr lang="es-ES" altLang="en-US" sz="3200" dirty="0">
                <a:ea typeface="Arial Unicode MS" pitchFamily="34" charset="-128"/>
              </a:rPr>
              <a:t> Si los elementos conocidos sólo permiten presumir la existencia y magnitud de la obligación.</a:t>
            </a:r>
          </a:p>
        </p:txBody>
      </p:sp>
    </p:spTree>
    <p:extLst>
      <p:ext uri="{BB962C8B-B14F-4D97-AF65-F5344CB8AC3E}">
        <p14:creationId xmlns:p14="http://schemas.microsoft.com/office/powerpoint/2010/main" val="424119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98031" y="482098"/>
            <a:ext cx="8013031" cy="865438"/>
          </a:xfrm>
        </p:spPr>
        <p:txBody>
          <a:bodyPr rtlCol="0">
            <a:noAutofit/>
          </a:bodyPr>
          <a:lstStyle/>
          <a:p>
            <a:pPr algn="ctr">
              <a:defRPr/>
            </a:pPr>
            <a:br>
              <a:rPr lang="es-CR" altLang="en-US" sz="3200" dirty="0">
                <a:solidFill>
                  <a:srgbClr val="FF0000"/>
                </a:solidFill>
              </a:rPr>
            </a:br>
            <a:r>
              <a:rPr lang="es-CR" altLang="en-US" sz="3200" dirty="0">
                <a:solidFill>
                  <a:srgbClr val="FF0000"/>
                </a:solidFill>
              </a:rPr>
              <a:t>FORMAS DE DETERMINACIÓN </a:t>
            </a:r>
            <a:br>
              <a:rPr lang="es-CR" altLang="en-US" sz="3200" dirty="0">
                <a:solidFill>
                  <a:srgbClr val="FF0000"/>
                </a:solidFill>
              </a:rPr>
            </a:br>
            <a:r>
              <a:rPr lang="es-ES" altLang="en-US" sz="2000" dirty="0">
                <a:solidFill>
                  <a:srgbClr val="FF0000"/>
                </a:solidFill>
                <a:ea typeface="Arial Unicode MS" pitchFamily="34" charset="-128"/>
              </a:rPr>
              <a:t>A</a:t>
            </a:r>
            <a:r>
              <a:rPr lang="es-ES" altLang="en-US" sz="1800" dirty="0">
                <a:solidFill>
                  <a:srgbClr val="FF0000"/>
                </a:solidFill>
                <a:ea typeface="Arial Unicode MS" pitchFamily="34" charset="-128"/>
              </a:rPr>
              <a:t>rt.124</a:t>
            </a:r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ES" altLang="en-US" sz="20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20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36328" y="1706072"/>
            <a:ext cx="339020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DE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 OF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I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C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IO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648327" y="1706072"/>
            <a:ext cx="9708984" cy="43926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s-ES" altLang="en-US" dirty="0">
                <a:ea typeface="Arial Unicode MS" pitchFamily="34" charset="-128"/>
              </a:rPr>
              <a:t>	La AATT puede hacer la </a:t>
            </a:r>
            <a:r>
              <a:rPr lang="es-ES" altLang="en-US" dirty="0">
                <a:solidFill>
                  <a:srgbClr val="FF0000"/>
                </a:solidFill>
                <a:ea typeface="Arial Unicode MS" pitchFamily="34" charset="-128"/>
              </a:rPr>
              <a:t>estimación de oficio</a:t>
            </a:r>
            <a:r>
              <a:rPr lang="es-ES" altLang="en-US" dirty="0">
                <a:ea typeface="Arial Unicode MS" pitchFamily="34" charset="-128"/>
              </a:rPr>
              <a:t>, si:</a:t>
            </a:r>
          </a:p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</a:pPr>
            <a:endParaRPr lang="es-ES" altLang="en-US" dirty="0">
              <a:ea typeface="Arial Unicode MS" pitchFamily="34" charset="-128"/>
            </a:endParaRPr>
          </a:p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AutoNum type="alphaLcParenR"/>
            </a:pPr>
            <a:r>
              <a:rPr lang="es-ES" altLang="en-US" dirty="0">
                <a:ea typeface="Arial Unicode MS" pitchFamily="34" charset="-128"/>
              </a:rPr>
              <a:t>El contribuyente </a:t>
            </a:r>
            <a:r>
              <a:rPr lang="es-ES" altLang="en-US" dirty="0">
                <a:solidFill>
                  <a:srgbClr val="FF0000"/>
                </a:solidFill>
                <a:ea typeface="Arial Unicode MS" pitchFamily="34" charset="-128"/>
              </a:rPr>
              <a:t>no lleva los libros </a:t>
            </a:r>
            <a:r>
              <a:rPr lang="es-ES" altLang="en-US" dirty="0">
                <a:ea typeface="Arial Unicode MS" pitchFamily="34" charset="-128"/>
              </a:rPr>
              <a:t>de contabilidad y registros contables, o los lleve con atraso de 6 meses.</a:t>
            </a:r>
          </a:p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AutoNum type="alphaLcParenR"/>
            </a:pPr>
            <a:endParaRPr lang="es-ES" altLang="en-US" dirty="0">
              <a:ea typeface="Arial Unicode MS" pitchFamily="34" charset="-128"/>
            </a:endParaRPr>
          </a:p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s-ES" altLang="en-US" dirty="0">
                <a:ea typeface="Arial Unicode MS" pitchFamily="34" charset="-128"/>
              </a:rPr>
              <a:t>b)   No </a:t>
            </a:r>
            <a:r>
              <a:rPr lang="es-ES" altLang="en-US" dirty="0">
                <a:solidFill>
                  <a:srgbClr val="FF0000"/>
                </a:solidFill>
                <a:ea typeface="Arial Unicode MS" pitchFamily="34" charset="-128"/>
              </a:rPr>
              <a:t>ha facturado</a:t>
            </a:r>
          </a:p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</a:pPr>
            <a:endParaRPr lang="es-ES" altLang="en-US" dirty="0">
              <a:ea typeface="Arial Unicode MS" pitchFamily="34" charset="-128"/>
            </a:endParaRPr>
          </a:p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s-ES" altLang="en-US" dirty="0">
                <a:ea typeface="Arial Unicode MS" pitchFamily="34" charset="-128"/>
              </a:rPr>
              <a:t>c)   No </a:t>
            </a:r>
            <a:r>
              <a:rPr lang="es-ES" altLang="en-US" dirty="0">
                <a:solidFill>
                  <a:srgbClr val="FF0000"/>
                </a:solidFill>
                <a:ea typeface="Arial Unicode MS" pitchFamily="34" charset="-128"/>
              </a:rPr>
              <a:t>haya presentado declaraciones</a:t>
            </a:r>
          </a:p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</a:pPr>
            <a:endParaRPr lang="es-ES" altLang="en-US" dirty="0">
              <a:ea typeface="Arial Unicode MS" pitchFamily="34" charset="-128"/>
            </a:endParaRPr>
          </a:p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</a:pPr>
            <a:endParaRPr lang="es-ES" altLang="en-US" b="1" dirty="0">
              <a:ea typeface="Arial Unicode MS" pitchFamily="34" charset="-128"/>
            </a:endParaRPr>
          </a:p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s-ES" altLang="en-US" b="1" dirty="0">
                <a:ea typeface="Arial Unicode MS" pitchFamily="34" charset="-128"/>
              </a:rPr>
              <a:t>	</a:t>
            </a:r>
            <a:endParaRPr lang="es-ES" altLang="en-US" dirty="0">
              <a:ea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6045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1779" y="301625"/>
            <a:ext cx="8013031" cy="865438"/>
          </a:xfrm>
        </p:spPr>
        <p:txBody>
          <a:bodyPr rtlCol="0">
            <a:noAutofit/>
          </a:bodyPr>
          <a:lstStyle/>
          <a:p>
            <a:pPr algn="ctr">
              <a:defRPr/>
            </a:pPr>
            <a:br>
              <a:rPr lang="es-CR" altLang="en-US" sz="3200" dirty="0">
                <a:solidFill>
                  <a:srgbClr val="FF0000"/>
                </a:solidFill>
              </a:rPr>
            </a:br>
            <a:r>
              <a:rPr lang="es-CR" altLang="en-US" sz="3200" dirty="0">
                <a:solidFill>
                  <a:srgbClr val="FF0000"/>
                </a:solidFill>
              </a:rPr>
              <a:t>FORMAS DE DETERMINACIÓN </a:t>
            </a:r>
            <a:br>
              <a:rPr lang="es-CR" altLang="en-US" sz="3200" dirty="0">
                <a:solidFill>
                  <a:srgbClr val="FF0000"/>
                </a:solidFill>
              </a:rPr>
            </a:br>
            <a:r>
              <a:rPr lang="es-ES" altLang="en-US" sz="2000" dirty="0">
                <a:solidFill>
                  <a:srgbClr val="FF0000"/>
                </a:solidFill>
                <a:ea typeface="Arial Unicode MS" pitchFamily="34" charset="-128"/>
              </a:rPr>
              <a:t>A</a:t>
            </a:r>
            <a:r>
              <a:rPr lang="es-ES" altLang="en-US" sz="1800" dirty="0">
                <a:solidFill>
                  <a:srgbClr val="FF0000"/>
                </a:solidFill>
                <a:ea typeface="Arial Unicode MS" pitchFamily="34" charset="-128"/>
              </a:rPr>
              <a:t>rt.104</a:t>
            </a:r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ES" altLang="en-US" sz="20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20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26432" y="1708484"/>
            <a:ext cx="348916" cy="4078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DE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 OF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I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C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IO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0" y="1443789"/>
            <a:ext cx="8879304" cy="4625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es-ES" b="1" dirty="0">
                <a:solidFill>
                  <a:schemeClr val="tx2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 marL="0" indent="0" algn="just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es-ES" b="1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Requerimientos de información:</a:t>
            </a:r>
          </a:p>
          <a:p>
            <a:pPr marL="0" indent="0" algn="just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endParaRPr lang="es-ES" b="1" dirty="0">
              <a:solidFill>
                <a:schemeClr val="tx1">
                  <a:lumMod val="85000"/>
                  <a:lumOff val="15000"/>
                </a:schemeClr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s-ES" b="1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Estados financieros auditados (GC y </a:t>
            </a:r>
            <a:r>
              <a:rPr lang="es-ES" dirty="0" err="1">
                <a:solidFill>
                  <a:schemeClr val="tx1">
                    <a:lumMod val="85000"/>
                    <a:lumOff val="1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GETEs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es-ES" dirty="0">
              <a:solidFill>
                <a:schemeClr val="tx1">
                  <a:lumMod val="85000"/>
                  <a:lumOff val="15000"/>
                </a:schemeClr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	Libros, archivos y registros contables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endParaRPr lang="es-ES" dirty="0">
              <a:solidFill>
                <a:schemeClr val="tx1">
                  <a:lumMod val="85000"/>
                  <a:lumOff val="15000"/>
                </a:schemeClr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	Soportes magnéticos con información tributaria</a:t>
            </a:r>
          </a:p>
          <a:p>
            <a:pPr marL="0" indent="0" algn="just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es-ES" sz="2400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65523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65107" y="356770"/>
            <a:ext cx="7310437" cy="9271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br>
              <a:rPr lang="es-CR" altLang="en-US" sz="2400" dirty="0">
                <a:solidFill>
                  <a:srgbClr val="FF0000"/>
                </a:solidFill>
              </a:rPr>
            </a:br>
            <a:r>
              <a:rPr lang="es-CR" altLang="en-US" sz="2400" dirty="0">
                <a:solidFill>
                  <a:srgbClr val="FF0000"/>
                </a:solidFill>
              </a:rPr>
              <a:t>FORMAS DE DETERMINACIÓN. DIRECTRICES PARA CONSIGNAR LA INFORMACIÓN TRIBUTARIA. </a:t>
            </a:r>
            <a:r>
              <a:rPr lang="es-CR" altLang="en-US" sz="2000" dirty="0">
                <a:solidFill>
                  <a:srgbClr val="FF0000"/>
                </a:solidFill>
              </a:rPr>
              <a:t>Art 109 </a:t>
            </a:r>
            <a:br>
              <a:rPr lang="es-CR" altLang="en-US" sz="2000" dirty="0">
                <a:solidFill>
                  <a:srgbClr val="FF0000"/>
                </a:solidFill>
              </a:rPr>
            </a:br>
            <a:br>
              <a:rPr lang="es-ES" altLang="en-US" sz="16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16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45958" y="1288300"/>
            <a:ext cx="10419347" cy="453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es-ES" b="1" dirty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179388" indent="-179388" algn="just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	La </a:t>
            </a:r>
            <a:r>
              <a:rPr lang="es-ES" dirty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AATT podrá establecer directrices y exigir 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que los sujetos pasivos y los responsables, </a:t>
            </a:r>
            <a:r>
              <a:rPr lang="es-ES" dirty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lleven los libros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, archivos o los registros de sus negociaciones, </a:t>
            </a:r>
            <a:r>
              <a:rPr lang="es-ES" b="1" u="sng" dirty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necesarios para la fiscalización y la determinación correctas de las obligaciones tributarias</a:t>
            </a:r>
            <a:r>
              <a:rPr lang="es-ES" dirty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y los comprobantes, tales como: facturas, boletas u otros documentos, que faciliten la verificación.</a:t>
            </a:r>
          </a:p>
          <a:p>
            <a:pPr marL="179388" indent="-179388" algn="just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es-ES" dirty="0">
              <a:solidFill>
                <a:schemeClr val="tx1">
                  <a:lumMod val="85000"/>
                  <a:lumOff val="1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179388" indent="-179388" algn="just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es-ES" b="1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	Plazo de conservación:  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Los duplicados de estos documentos, deberán conservarse por un plazo de </a:t>
            </a:r>
            <a:r>
              <a:rPr lang="es-ES" b="1" dirty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5 años</a:t>
            </a:r>
            <a:r>
              <a:rPr lang="es-ES" b="1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95210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59568" y="549275"/>
            <a:ext cx="9252285" cy="895350"/>
          </a:xfrm>
        </p:spPr>
        <p:txBody>
          <a:bodyPr rtlCol="0">
            <a:noAutofit/>
          </a:bodyPr>
          <a:lstStyle/>
          <a:p>
            <a:pPr algn="ctr">
              <a:defRPr/>
            </a:pPr>
            <a:br>
              <a:rPr lang="es-CR" altLang="en-US" sz="2800" dirty="0">
                <a:solidFill>
                  <a:srgbClr val="FF0000"/>
                </a:solidFill>
              </a:rPr>
            </a:br>
            <a:r>
              <a:rPr lang="es-CR" altLang="en-US" sz="2400" dirty="0">
                <a:solidFill>
                  <a:srgbClr val="FF0000"/>
                </a:solidFill>
              </a:rPr>
              <a:t>EFECTOS DE LAS LIQUIDACIONES O DETERMINACIONES TRIBUTARIAS DE OFICIO.</a:t>
            </a:r>
            <a:r>
              <a:rPr lang="es-CR" altLang="en-US" sz="2800" dirty="0">
                <a:solidFill>
                  <a:srgbClr val="FF0000"/>
                </a:solidFill>
              </a:rPr>
              <a:t> </a:t>
            </a:r>
            <a:r>
              <a:rPr lang="es-CR" altLang="en-US" sz="2400" dirty="0">
                <a:solidFill>
                  <a:srgbClr val="FF0000"/>
                </a:solidFill>
              </a:rPr>
              <a:t>Art.  126 </a:t>
            </a:r>
            <a:br>
              <a:rPr lang="es-CR" altLang="en-US" sz="2400" dirty="0">
                <a:solidFill>
                  <a:srgbClr val="FF0000"/>
                </a:solidFill>
              </a:rPr>
            </a:br>
            <a:br>
              <a:rPr lang="es-ES" altLang="en-US" sz="18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18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732548" y="1557338"/>
            <a:ext cx="9613232" cy="4248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s-ES" altLang="en-US" b="1" dirty="0">
                <a:solidFill>
                  <a:schemeClr val="tx2"/>
                </a:solidFill>
                <a:ea typeface="Arial Unicode MS" pitchFamily="34" charset="-128"/>
              </a:rPr>
              <a:t>     </a:t>
            </a:r>
            <a:r>
              <a:rPr lang="es-ES" altLang="en-US" dirty="0">
                <a:ea typeface="Arial Unicode MS" pitchFamily="34" charset="-128"/>
              </a:rPr>
              <a:t>Pueden ser:</a:t>
            </a:r>
          </a:p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</a:pPr>
            <a:endParaRPr lang="es-ES" altLang="en-US" dirty="0">
              <a:ea typeface="Arial Unicode MS" pitchFamily="34" charset="-128"/>
            </a:endParaRPr>
          </a:p>
          <a:p>
            <a:pPr marL="609600" indent="-609600" algn="just">
              <a:lnSpc>
                <a:spcPct val="80000"/>
              </a:lnSpc>
              <a:buFont typeface="Monotype Sorts"/>
              <a:buAutoNum type="alphaLcParenR"/>
            </a:pPr>
            <a:r>
              <a:rPr lang="es-ES" altLang="en-US" b="1" dirty="0">
                <a:solidFill>
                  <a:srgbClr val="FF0000"/>
                </a:solidFill>
                <a:ea typeface="Arial Unicode MS" pitchFamily="34" charset="-128"/>
              </a:rPr>
              <a:t>Previas:  </a:t>
            </a:r>
            <a:r>
              <a:rPr lang="es-ES" altLang="en-US" dirty="0">
                <a:ea typeface="Arial Unicode MS" pitchFamily="34" charset="-128"/>
              </a:rPr>
              <a:t>Todas las practicadas por parte de los órganos de Control Extensivo. Control cruzado de información.</a:t>
            </a:r>
          </a:p>
          <a:p>
            <a:pPr marL="609600" indent="-609600" algn="just">
              <a:lnSpc>
                <a:spcPct val="80000"/>
              </a:lnSpc>
              <a:buFont typeface="Monotype Sorts"/>
              <a:buAutoNum type="alphaLcParenR"/>
            </a:pPr>
            <a:endParaRPr lang="es-ES" altLang="en-US" b="1" dirty="0">
              <a:ea typeface="Arial Unicode MS" pitchFamily="34" charset="-128"/>
            </a:endParaRPr>
          </a:p>
          <a:p>
            <a:pPr marL="609600" indent="-609600" algn="just">
              <a:lnSpc>
                <a:spcPct val="80000"/>
              </a:lnSpc>
              <a:buFont typeface="Monotype Sorts"/>
              <a:buAutoNum type="alphaLcParenR"/>
            </a:pPr>
            <a:r>
              <a:rPr lang="es-ES" altLang="en-US" b="1" dirty="0">
                <a:solidFill>
                  <a:srgbClr val="FF0000"/>
                </a:solidFill>
                <a:ea typeface="Arial Unicode MS" pitchFamily="34" charset="-128"/>
              </a:rPr>
              <a:t>Definitivas: </a:t>
            </a:r>
            <a:r>
              <a:rPr lang="es-ES" altLang="en-US" dirty="0">
                <a:ea typeface="Arial Unicode MS" pitchFamily="34" charset="-128"/>
              </a:rPr>
              <a:t>Todas las practicadas mediante la comprobación por parte de los órganos de la fiscalización, de los hechos imponibles y su valoración, </a:t>
            </a:r>
            <a:r>
              <a:rPr lang="es-ES" altLang="en-US" b="1" dirty="0">
                <a:ea typeface="Arial Unicode MS" pitchFamily="34" charset="-128"/>
              </a:rPr>
              <a:t>exista o no liquidación previa</a:t>
            </a:r>
            <a:r>
              <a:rPr lang="es-ES" altLang="en-US" dirty="0">
                <a:ea typeface="Arial Unicode MS" pitchFamily="34" charset="-128"/>
              </a:rPr>
              <a:t>.</a:t>
            </a:r>
            <a:endParaRPr lang="es-ES" altLang="en-US" b="1" dirty="0">
              <a:ea typeface="Arial Unicode MS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38463" y="1444625"/>
            <a:ext cx="348916" cy="4078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DE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 OF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I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C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IO</a:t>
            </a:r>
          </a:p>
        </p:txBody>
      </p:sp>
    </p:spTree>
    <p:extLst>
      <p:ext uri="{BB962C8B-B14F-4D97-AF65-F5344CB8AC3E}">
        <p14:creationId xmlns:p14="http://schemas.microsoft.com/office/powerpoint/2010/main" val="1360492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59568" y="549275"/>
            <a:ext cx="9252285" cy="895350"/>
          </a:xfrm>
        </p:spPr>
        <p:txBody>
          <a:bodyPr rtlCol="0">
            <a:noAutofit/>
          </a:bodyPr>
          <a:lstStyle/>
          <a:p>
            <a:pPr algn="ctr">
              <a:defRPr/>
            </a:pPr>
            <a:br>
              <a:rPr lang="es-CR" altLang="en-US" sz="2800" dirty="0">
                <a:solidFill>
                  <a:srgbClr val="FF0000"/>
                </a:solidFill>
              </a:rPr>
            </a:br>
            <a:r>
              <a:rPr lang="es-CR" altLang="en-US" sz="2400" dirty="0">
                <a:solidFill>
                  <a:srgbClr val="FF0000"/>
                </a:solidFill>
              </a:rPr>
              <a:t>EFECTOS DE LAS LIQUIDACIONES O DETERMINACIONES TRIBUTARIAS DE OFICIO.</a:t>
            </a:r>
            <a:r>
              <a:rPr lang="es-CR" altLang="en-US" sz="2800" dirty="0">
                <a:solidFill>
                  <a:srgbClr val="FF0000"/>
                </a:solidFill>
              </a:rPr>
              <a:t> </a:t>
            </a:r>
            <a:r>
              <a:rPr lang="es-CR" altLang="en-US" sz="2400" dirty="0">
                <a:solidFill>
                  <a:srgbClr val="FF0000"/>
                </a:solidFill>
              </a:rPr>
              <a:t>Art.  126 </a:t>
            </a:r>
            <a:br>
              <a:rPr lang="es-CR" altLang="en-US" sz="2400" dirty="0">
                <a:solidFill>
                  <a:srgbClr val="FF0000"/>
                </a:solidFill>
              </a:rPr>
            </a:br>
            <a:br>
              <a:rPr lang="es-ES" altLang="en-US" sz="18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18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26432" y="1708484"/>
            <a:ext cx="348916" cy="4078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DE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 OF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I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C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IO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636295" y="1557338"/>
            <a:ext cx="9577137" cy="4121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s-ES" altLang="en-US" b="1">
                <a:solidFill>
                  <a:schemeClr val="tx2"/>
                </a:solidFill>
                <a:ea typeface="Arial Unicode MS" pitchFamily="34" charset="-128"/>
              </a:rPr>
              <a:t>     </a:t>
            </a:r>
          </a:p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s-ES" altLang="en-US" b="1">
                <a:solidFill>
                  <a:schemeClr val="tx2"/>
                </a:solidFill>
                <a:ea typeface="Arial Unicode MS" pitchFamily="34" charset="-128"/>
              </a:rPr>
              <a:t>	</a:t>
            </a:r>
            <a:r>
              <a:rPr lang="es-ES" altLang="en-US">
                <a:ea typeface="Arial Unicode MS" pitchFamily="34" charset="-128"/>
              </a:rPr>
              <a:t>Las obligaciones de los contribuyentes  determinadas de oficio, </a:t>
            </a:r>
            <a:r>
              <a:rPr lang="es-ES" altLang="en-US">
                <a:solidFill>
                  <a:srgbClr val="FF0000"/>
                </a:solidFill>
                <a:ea typeface="Arial Unicode MS" pitchFamily="34" charset="-128"/>
              </a:rPr>
              <a:t>sólo podrán modificarse </a:t>
            </a:r>
            <a:r>
              <a:rPr lang="es-ES" altLang="en-US">
                <a:ea typeface="Arial Unicode MS" pitchFamily="34" charset="-128"/>
              </a:rPr>
              <a:t>en contra del sujeto pasivo, cuando correspondan a </a:t>
            </a:r>
            <a:r>
              <a:rPr lang="es-ES" altLang="en-US">
                <a:solidFill>
                  <a:srgbClr val="FF0000"/>
                </a:solidFill>
                <a:ea typeface="Arial Unicode MS" pitchFamily="34" charset="-128"/>
              </a:rPr>
              <a:t>determinaciones previas.</a:t>
            </a:r>
          </a:p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</a:pPr>
            <a:endParaRPr lang="es-ES" altLang="en-US">
              <a:ea typeface="Arial Unicode MS" pitchFamily="34" charset="-128"/>
            </a:endParaRPr>
          </a:p>
          <a:p>
            <a:pPr marL="609600" indent="-6096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s-ES" altLang="en-US">
                <a:ea typeface="Arial Unicode MS" pitchFamily="34" charset="-128"/>
              </a:rPr>
              <a:t>	Deberá dejarse </a:t>
            </a:r>
            <a:r>
              <a:rPr lang="es-ES" altLang="en-US">
                <a:solidFill>
                  <a:srgbClr val="FF0000"/>
                </a:solidFill>
                <a:ea typeface="Arial Unicode MS" pitchFamily="34" charset="-128"/>
              </a:rPr>
              <a:t>constancia expresa del carácter previo </a:t>
            </a:r>
            <a:r>
              <a:rPr lang="es-ES" altLang="en-US">
                <a:ea typeface="Arial Unicode MS" pitchFamily="34" charset="-128"/>
              </a:rPr>
              <a:t>de la liquidación practicada, los elementos comprobados y los medios de prueba concretos que se utilizaron.</a:t>
            </a:r>
            <a:endParaRPr lang="es-ES" altLang="en-US" b="1" dirty="0">
              <a:ea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4142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58189" y="31918"/>
            <a:ext cx="7902995" cy="1008063"/>
          </a:xfrm>
        </p:spPr>
        <p:txBody>
          <a:bodyPr rtlCol="0">
            <a:noAutofit/>
          </a:bodyPr>
          <a:lstStyle/>
          <a:p>
            <a:pPr>
              <a:defRPr/>
            </a:pPr>
            <a:br>
              <a:rPr lang="es-CR" altLang="en-US" sz="2800" dirty="0">
                <a:solidFill>
                  <a:srgbClr val="FF0000"/>
                </a:solidFill>
              </a:rPr>
            </a:br>
            <a:r>
              <a:rPr lang="es-CR" altLang="en-US" sz="2800" dirty="0">
                <a:solidFill>
                  <a:srgbClr val="FF0000"/>
                </a:solidFill>
              </a:rPr>
              <a:t>REQUERIMIENTOS DE INFORMACIÓN:</a:t>
            </a:r>
            <a:br>
              <a:rPr lang="es-CR" altLang="en-US" sz="2400" dirty="0">
                <a:solidFill>
                  <a:srgbClr val="FF0000"/>
                </a:solidFill>
              </a:rPr>
            </a:br>
            <a:br>
              <a:rPr lang="es-ES" altLang="en-US" sz="18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18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6969" y="1482141"/>
            <a:ext cx="78445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Al </a:t>
            </a:r>
            <a:r>
              <a:rPr lang="en-US" sz="2800" dirty="0" err="1"/>
              <a:t>contribuyente</a:t>
            </a:r>
            <a:r>
              <a:rPr lang="en-US" sz="2800" dirty="0"/>
              <a:t> para </a:t>
            </a:r>
            <a:r>
              <a:rPr lang="en-US" sz="2800" dirty="0" err="1"/>
              <a:t>verificar</a:t>
            </a:r>
            <a:r>
              <a:rPr lang="en-US" sz="2800" dirty="0"/>
              <a:t> </a:t>
            </a:r>
            <a:r>
              <a:rPr lang="en-US" sz="2800" dirty="0" err="1"/>
              <a:t>su</a:t>
            </a:r>
            <a:r>
              <a:rPr lang="en-US" sz="2800" dirty="0"/>
              <a:t> </a:t>
            </a:r>
            <a:r>
              <a:rPr lang="en-US" sz="2800" dirty="0" err="1"/>
              <a:t>situación</a:t>
            </a:r>
            <a:r>
              <a:rPr lang="en-US" sz="2800" dirty="0"/>
              <a:t> </a:t>
            </a:r>
            <a:r>
              <a:rPr lang="en-US" sz="2800" dirty="0" err="1"/>
              <a:t>tributaria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465095" y="2341727"/>
            <a:ext cx="78325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 </a:t>
            </a:r>
            <a:r>
              <a:rPr lang="en-US" sz="2800" dirty="0" err="1"/>
              <a:t>terceros</a:t>
            </a:r>
            <a:r>
              <a:rPr lang="en-US" sz="2800" dirty="0"/>
              <a:t>: </a:t>
            </a:r>
            <a:r>
              <a:rPr lang="en-US" sz="2800" dirty="0" err="1"/>
              <a:t>relaciones</a:t>
            </a:r>
            <a:r>
              <a:rPr lang="en-US" sz="2800" dirty="0"/>
              <a:t> </a:t>
            </a:r>
            <a:r>
              <a:rPr lang="en-US" sz="2800" dirty="0" err="1"/>
              <a:t>económico</a:t>
            </a:r>
            <a:r>
              <a:rPr lang="en-US" sz="2800" dirty="0"/>
              <a:t> </a:t>
            </a:r>
            <a:r>
              <a:rPr lang="en-US" sz="2800" dirty="0" err="1"/>
              <a:t>financieras</a:t>
            </a:r>
            <a:r>
              <a:rPr lang="en-US" sz="2800" dirty="0"/>
              <a:t> y </a:t>
            </a:r>
            <a:r>
              <a:rPr lang="en-US" sz="2800" dirty="0" err="1"/>
              <a:t>profesionales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778728" y="1534951"/>
            <a:ext cx="21930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4279BB"/>
                </a:solidFill>
              </a:rPr>
              <a:t>Art. 104 CNPT: </a:t>
            </a:r>
          </a:p>
        </p:txBody>
      </p:sp>
      <p:sp>
        <p:nvSpPr>
          <p:cNvPr id="7" name="Rectangle 6"/>
          <p:cNvSpPr/>
          <p:nvPr/>
        </p:nvSpPr>
        <p:spPr>
          <a:xfrm>
            <a:off x="778729" y="2587947"/>
            <a:ext cx="22171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4279BB"/>
                </a:solidFill>
              </a:rPr>
              <a:t>Art. 105 CNPT: </a:t>
            </a:r>
          </a:p>
        </p:txBody>
      </p:sp>
      <p:sp>
        <p:nvSpPr>
          <p:cNvPr id="8" name="Rectangle 7"/>
          <p:cNvSpPr/>
          <p:nvPr/>
        </p:nvSpPr>
        <p:spPr>
          <a:xfrm>
            <a:off x="778730" y="3725150"/>
            <a:ext cx="21930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4279BB"/>
                </a:solidFill>
              </a:rPr>
              <a:t>Art. 106 CNPT: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65095" y="3469344"/>
            <a:ext cx="7832559" cy="9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 </a:t>
            </a:r>
            <a:r>
              <a:rPr lang="en-US" sz="2800" dirty="0" err="1"/>
              <a:t>entidades</a:t>
            </a:r>
            <a:r>
              <a:rPr lang="en-US" sz="2800" dirty="0"/>
              <a:t> </a:t>
            </a:r>
            <a:r>
              <a:rPr lang="en-US" sz="2800" dirty="0" err="1"/>
              <a:t>financieras</a:t>
            </a:r>
            <a:r>
              <a:rPr lang="en-US" sz="2800" dirty="0"/>
              <a:t>: </a:t>
            </a:r>
            <a:r>
              <a:rPr lang="en-US" sz="2800" dirty="0" err="1"/>
              <a:t>Sobre</a:t>
            </a:r>
            <a:r>
              <a:rPr lang="en-US" sz="2800" dirty="0"/>
              <a:t> </a:t>
            </a:r>
            <a:r>
              <a:rPr lang="en-US" sz="2800" dirty="0" err="1"/>
              <a:t>movimientos</a:t>
            </a:r>
            <a:r>
              <a:rPr lang="en-US" sz="2800" dirty="0"/>
              <a:t> </a:t>
            </a:r>
            <a:r>
              <a:rPr lang="en-US" sz="2800" dirty="0" err="1"/>
              <a:t>financieros</a:t>
            </a:r>
            <a:r>
              <a:rPr lang="en-US" sz="2800" dirty="0"/>
              <a:t> de </a:t>
            </a:r>
            <a:r>
              <a:rPr lang="en-US" sz="2800" dirty="0" err="1"/>
              <a:t>sujetos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proceso</a:t>
            </a:r>
            <a:r>
              <a:rPr lang="en-US" sz="2800" dirty="0"/>
              <a:t> de </a:t>
            </a:r>
            <a:r>
              <a:rPr lang="en-US" sz="2800" dirty="0" err="1"/>
              <a:t>fiscalización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778730" y="4730006"/>
            <a:ext cx="2638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4279BB"/>
                </a:solidFill>
              </a:rPr>
              <a:t>Art. 106 BIS CNPT: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65094" y="4616131"/>
            <a:ext cx="7820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 </a:t>
            </a:r>
            <a:r>
              <a:rPr lang="en-US" sz="2800" dirty="0" err="1"/>
              <a:t>entidades</a:t>
            </a:r>
            <a:r>
              <a:rPr lang="en-US" sz="2800" dirty="0"/>
              <a:t> </a:t>
            </a:r>
            <a:r>
              <a:rPr lang="en-US" sz="2800" dirty="0" err="1"/>
              <a:t>financieras</a:t>
            </a:r>
            <a:r>
              <a:rPr lang="en-US" sz="2800" dirty="0"/>
              <a:t>: </a:t>
            </a:r>
            <a:r>
              <a:rPr lang="en-US" sz="2800" dirty="0" err="1"/>
              <a:t>Información</a:t>
            </a:r>
            <a:r>
              <a:rPr lang="en-US" sz="2800" dirty="0"/>
              <a:t> </a:t>
            </a:r>
            <a:r>
              <a:rPr lang="en-US" sz="2800" dirty="0" err="1"/>
              <a:t>reportada</a:t>
            </a:r>
            <a:r>
              <a:rPr lang="en-US" sz="2800" dirty="0"/>
              <a:t> a SUGEF (</a:t>
            </a:r>
            <a:r>
              <a:rPr lang="en-US" sz="2800" dirty="0" err="1"/>
              <a:t>beneficiarios</a:t>
            </a:r>
            <a:r>
              <a:rPr lang="en-US" sz="2800" dirty="0"/>
              <a:t>, </a:t>
            </a:r>
            <a:r>
              <a:rPr lang="en-US" sz="2800" dirty="0" err="1"/>
              <a:t>representantes</a:t>
            </a:r>
            <a:r>
              <a:rPr lang="en-US" sz="2800" dirty="0"/>
              <a:t>…)</a:t>
            </a:r>
          </a:p>
        </p:txBody>
      </p:sp>
    </p:spTree>
    <p:extLst>
      <p:ext uri="{BB962C8B-B14F-4D97-AF65-F5344CB8AC3E}">
        <p14:creationId xmlns:p14="http://schemas.microsoft.com/office/powerpoint/2010/main" val="40783971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58189" y="31918"/>
            <a:ext cx="7902995" cy="1008063"/>
          </a:xfrm>
        </p:spPr>
        <p:txBody>
          <a:bodyPr rtlCol="0">
            <a:noAutofit/>
          </a:bodyPr>
          <a:lstStyle/>
          <a:p>
            <a:pPr>
              <a:defRPr/>
            </a:pPr>
            <a:br>
              <a:rPr lang="es-CR" altLang="en-US" sz="2800" dirty="0">
                <a:solidFill>
                  <a:srgbClr val="FF0000"/>
                </a:solidFill>
              </a:rPr>
            </a:br>
            <a:r>
              <a:rPr lang="es-CR" altLang="en-US" sz="2800" dirty="0">
                <a:solidFill>
                  <a:srgbClr val="FF0000"/>
                </a:solidFill>
              </a:rPr>
              <a:t>REQUERIMIENTOS DE INFORMACIÓN:</a:t>
            </a:r>
            <a:br>
              <a:rPr lang="es-CR" altLang="en-US" sz="2400" dirty="0">
                <a:solidFill>
                  <a:srgbClr val="FF0000"/>
                </a:solidFill>
              </a:rPr>
            </a:br>
            <a:br>
              <a:rPr lang="es-ES" altLang="en-US" sz="18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18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98232" y="1499898"/>
            <a:ext cx="7399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 Banco Central de CR: </a:t>
            </a:r>
            <a:r>
              <a:rPr lang="en-US" sz="2800" dirty="0" err="1"/>
              <a:t>Información</a:t>
            </a:r>
            <a:r>
              <a:rPr lang="en-US" sz="2800" dirty="0"/>
              <a:t> </a:t>
            </a:r>
            <a:r>
              <a:rPr lang="en-US" sz="2800" dirty="0" err="1"/>
              <a:t>sociedades</a:t>
            </a:r>
            <a:endParaRPr lang="en-US" sz="2800" dirty="0"/>
          </a:p>
        </p:txBody>
      </p:sp>
      <p:sp>
        <p:nvSpPr>
          <p:cNvPr id="13" name="Rectangle 12"/>
          <p:cNvSpPr/>
          <p:nvPr/>
        </p:nvSpPr>
        <p:spPr>
          <a:xfrm>
            <a:off x="778730" y="1497585"/>
            <a:ext cx="2638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4279BB"/>
                </a:solidFill>
              </a:rPr>
              <a:t>Art. 106 TER CNPT: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78730" y="2638450"/>
            <a:ext cx="26382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4279BB"/>
                </a:solidFill>
              </a:rPr>
              <a:t>Art. 106 QUATER CNPT: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98232" y="2635689"/>
            <a:ext cx="78325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 </a:t>
            </a:r>
            <a:r>
              <a:rPr lang="en-US" sz="2800" dirty="0" err="1"/>
              <a:t>entidades</a:t>
            </a:r>
            <a:r>
              <a:rPr lang="en-US" sz="2800" dirty="0"/>
              <a:t> </a:t>
            </a:r>
            <a:r>
              <a:rPr lang="en-US" sz="2800" dirty="0" err="1"/>
              <a:t>financieras</a:t>
            </a:r>
            <a:r>
              <a:rPr lang="en-US" sz="2800" dirty="0"/>
              <a:t>: para </a:t>
            </a:r>
            <a:r>
              <a:rPr lang="en-US" sz="2800" dirty="0" err="1"/>
              <a:t>intercambio</a:t>
            </a:r>
            <a:r>
              <a:rPr lang="en-US" sz="2800" dirty="0"/>
              <a:t> de </a:t>
            </a:r>
            <a:r>
              <a:rPr lang="en-US" sz="2800" dirty="0" err="1"/>
              <a:t>información</a:t>
            </a:r>
            <a:endParaRPr lang="en-US" sz="2800" dirty="0"/>
          </a:p>
        </p:txBody>
      </p:sp>
      <p:sp>
        <p:nvSpPr>
          <p:cNvPr id="15" name="Rectangle 14"/>
          <p:cNvSpPr/>
          <p:nvPr/>
        </p:nvSpPr>
        <p:spPr>
          <a:xfrm>
            <a:off x="778730" y="3943179"/>
            <a:ext cx="2638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4279BB"/>
                </a:solidFill>
              </a:rPr>
              <a:t>Art. 107 CNPT: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98232" y="3927790"/>
            <a:ext cx="78325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 </a:t>
            </a:r>
            <a:r>
              <a:rPr lang="en-US" sz="2800" dirty="0" err="1"/>
              <a:t>beneficiarios</a:t>
            </a:r>
            <a:r>
              <a:rPr lang="en-US" sz="2800" dirty="0"/>
              <a:t> de </a:t>
            </a:r>
            <a:r>
              <a:rPr lang="en-US" sz="2800" dirty="0" err="1"/>
              <a:t>incentivos</a:t>
            </a:r>
            <a:r>
              <a:rPr lang="en-US" sz="2800" dirty="0"/>
              <a:t> </a:t>
            </a:r>
            <a:r>
              <a:rPr lang="en-US" sz="2800" dirty="0" err="1"/>
              <a:t>fiscales</a:t>
            </a:r>
            <a:r>
              <a:rPr lang="en-US" sz="2800" dirty="0"/>
              <a:t>: </a:t>
            </a:r>
            <a:r>
              <a:rPr lang="en-US" sz="2800" dirty="0" err="1"/>
              <a:t>sobre</a:t>
            </a:r>
            <a:r>
              <a:rPr lang="en-US" sz="2800" dirty="0"/>
              <a:t> </a:t>
            </a:r>
            <a:r>
              <a:rPr lang="en-US" sz="2800" dirty="0" err="1"/>
              <a:t>requisitos</a:t>
            </a:r>
            <a:r>
              <a:rPr lang="en-US" sz="2800" dirty="0"/>
              <a:t> y </a:t>
            </a:r>
            <a:r>
              <a:rPr lang="en-US" sz="2800" dirty="0" err="1"/>
              <a:t>hechos</a:t>
            </a:r>
            <a:r>
              <a:rPr lang="en-US" sz="2800" dirty="0"/>
              <a:t> que </a:t>
            </a:r>
            <a:r>
              <a:rPr lang="en-US" sz="2800" dirty="0" err="1"/>
              <a:t>dan</a:t>
            </a:r>
            <a:r>
              <a:rPr lang="en-US" sz="2800" dirty="0"/>
              <a:t> derecho al </a:t>
            </a:r>
            <a:r>
              <a:rPr lang="en-US" sz="2800" dirty="0" err="1"/>
              <a:t>beneficio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961490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79309" y="31918"/>
            <a:ext cx="7381875" cy="1008063"/>
          </a:xfrm>
        </p:spPr>
        <p:txBody>
          <a:bodyPr rtlCol="0">
            <a:noAutofit/>
          </a:bodyPr>
          <a:lstStyle/>
          <a:p>
            <a:pPr>
              <a:defRPr/>
            </a:pPr>
            <a:br>
              <a:rPr lang="es-CR" altLang="en-US" sz="2800" dirty="0">
                <a:solidFill>
                  <a:srgbClr val="FF0000"/>
                </a:solidFill>
              </a:rPr>
            </a:br>
            <a:r>
              <a:rPr lang="es-CR" altLang="en-US" sz="2800" dirty="0">
                <a:solidFill>
                  <a:srgbClr val="FF0000"/>
                </a:solidFill>
              </a:rPr>
              <a:t>USO DE LA INFORMACIÓN. </a:t>
            </a:r>
            <a:r>
              <a:rPr lang="es-CR" altLang="en-US" sz="2400" dirty="0">
                <a:solidFill>
                  <a:srgbClr val="FF0000"/>
                </a:solidFill>
              </a:rPr>
              <a:t>Art. 115 </a:t>
            </a:r>
            <a:br>
              <a:rPr lang="es-CR" altLang="en-US" sz="2400" dirty="0">
                <a:solidFill>
                  <a:srgbClr val="FF0000"/>
                </a:solidFill>
              </a:rPr>
            </a:br>
            <a:br>
              <a:rPr lang="es-ES" altLang="en-US" sz="18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18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203158" y="1268414"/>
            <a:ext cx="9889958" cy="5360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sz="3700" b="1" dirty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La informaci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ó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n recabada, </a:t>
            </a:r>
            <a:r>
              <a:rPr lang="es-ES" dirty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s</a:t>
            </a:r>
            <a:r>
              <a:rPr lang="es-ES" dirty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ó</a:t>
            </a:r>
            <a:r>
              <a:rPr lang="es-ES" dirty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lo podr</a:t>
            </a:r>
            <a:r>
              <a:rPr lang="es-ES" dirty="0"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á</a:t>
            </a:r>
            <a:r>
              <a:rPr lang="es-ES" dirty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 usarse para </a:t>
            </a:r>
            <a:r>
              <a:rPr lang="es-ES" b="1" dirty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fines tributarios 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de la propia AATT, la cual está impedida para remitirla a otras oficinas, dependencias o instituciones públicas o privadas, salvo el traslado a la CCSS.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ES" dirty="0">
              <a:solidFill>
                <a:schemeClr val="tx1">
                  <a:lumMod val="85000"/>
                  <a:lumOff val="1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La informaci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ó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n y pruebas generales obtenidas mediante actos ilegales por la AATT no producirán ningún efecto jur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í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dico contra el sujeto fiscalizado.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ES" b="1" dirty="0">
              <a:solidFill>
                <a:schemeClr val="tx1">
                  <a:lumMod val="85000"/>
                  <a:lumOff val="1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Prueba espuria</a:t>
            </a:r>
          </a:p>
        </p:txBody>
      </p:sp>
    </p:spTree>
    <p:extLst>
      <p:ext uri="{BB962C8B-B14F-4D97-AF65-F5344CB8AC3E}">
        <p14:creationId xmlns:p14="http://schemas.microsoft.com/office/powerpoint/2010/main" val="2678776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18348" y="301625"/>
            <a:ext cx="8229600" cy="865438"/>
          </a:xfrm>
        </p:spPr>
        <p:txBody>
          <a:bodyPr rtlCol="0">
            <a:noAutofit/>
          </a:bodyPr>
          <a:lstStyle/>
          <a:p>
            <a:pPr algn="ctr">
              <a:defRPr/>
            </a:pPr>
            <a:br>
              <a:rPr lang="es-CR" altLang="en-US" sz="3200" dirty="0">
                <a:solidFill>
                  <a:srgbClr val="FF0000"/>
                </a:solidFill>
              </a:rPr>
            </a:br>
            <a:r>
              <a:rPr lang="es-CR" altLang="en-US" sz="3200" dirty="0">
                <a:solidFill>
                  <a:srgbClr val="FF0000"/>
                </a:solidFill>
              </a:rPr>
              <a:t>FORMAS DE DETERMINACIÓN: Iniciativa </a:t>
            </a:r>
            <a:r>
              <a:rPr lang="es-CR" altLang="en-US" sz="2000" dirty="0">
                <a:solidFill>
                  <a:srgbClr val="FF0000"/>
                </a:solidFill>
              </a:rPr>
              <a:t>Art. 120 CNPT</a:t>
            </a:r>
            <a:r>
              <a:rPr lang="es-CR" altLang="en-US" sz="1800" dirty="0">
                <a:solidFill>
                  <a:srgbClr val="FF0000"/>
                </a:solidFill>
              </a:rPr>
              <a:t> </a:t>
            </a:r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ES" altLang="en-US" sz="20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20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64105" y="1389481"/>
            <a:ext cx="9757611" cy="4968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3200" dirty="0">
                <a:ea typeface="Arial Unicode MS" pitchFamily="34" charset="-128"/>
              </a:rPr>
              <a:t>Ocurridos los hechos previstos en la ley como generadores de la obligación tributaria, </a:t>
            </a:r>
            <a:r>
              <a:rPr lang="es-ES" altLang="en-US" sz="3200" dirty="0">
                <a:solidFill>
                  <a:srgbClr val="FF0000"/>
                </a:solidFill>
                <a:ea typeface="Arial Unicode MS" pitchFamily="34" charset="-128"/>
              </a:rPr>
              <a:t>los contribuyentes y demás responsables,</a:t>
            </a:r>
            <a:r>
              <a:rPr lang="es-ES" altLang="en-US" sz="3200" dirty="0">
                <a:ea typeface="Arial Unicode MS" pitchFamily="34" charset="-128"/>
              </a:rPr>
              <a:t> deben </a:t>
            </a:r>
            <a:r>
              <a:rPr lang="es-ES" altLang="en-US" sz="3200" dirty="0">
                <a:solidFill>
                  <a:srgbClr val="FF0000"/>
                </a:solidFill>
                <a:ea typeface="Arial Unicode MS" pitchFamily="34" charset="-128"/>
              </a:rPr>
              <a:t>cumplir dicha obligación por sí mismos</a:t>
            </a:r>
            <a:r>
              <a:rPr lang="es-ES" altLang="en-US" sz="3200" dirty="0">
                <a:ea typeface="Arial Unicode MS" pitchFamily="34" charset="-128"/>
              </a:rPr>
              <a:t>, cuando no proceda la intervención de la AATT.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endParaRPr lang="es-ES" altLang="en-US" sz="3200" dirty="0">
              <a:ea typeface="Arial Unicode MS" pitchFamily="34" charset="-128"/>
            </a:endParaRP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3200" dirty="0">
                <a:ea typeface="Arial Unicode MS" pitchFamily="34" charset="-128"/>
              </a:rPr>
              <a:t>Si la AATT interviene, deben indicar los hechos y proporcionar la información necesaria para la determinación del tributo.</a:t>
            </a:r>
            <a:endParaRPr lang="es-ES" altLang="en-US" sz="3200" dirty="0">
              <a:solidFill>
                <a:schemeClr val="tx2"/>
              </a:solidFill>
              <a:ea typeface="Arial Unicode MS" pitchFamily="34" charset="-128"/>
            </a:endParaRPr>
          </a:p>
          <a:p>
            <a:pPr marL="609600" indent="-609600" algn="just">
              <a:buFont typeface="Monotype Sorts"/>
              <a:buChar char="."/>
              <a:defRPr/>
            </a:pPr>
            <a:endParaRPr lang="es-ES" altLang="en-US" sz="3200" dirty="0">
              <a:solidFill>
                <a:schemeClr val="tx2"/>
              </a:solidFill>
              <a:ea typeface="Arial Unicode MS" pitchFamily="34" charset="-128"/>
            </a:endParaRPr>
          </a:p>
          <a:p>
            <a:pPr marL="609600" indent="-609600" algn="just">
              <a:buFont typeface="Monotype Sorts"/>
              <a:buChar char="."/>
              <a:defRPr/>
            </a:pPr>
            <a:endParaRPr lang="es-ES" altLang="en-US" sz="3200" dirty="0">
              <a:solidFill>
                <a:schemeClr val="tx2"/>
              </a:solidFill>
              <a:ea typeface="Arial Unicode MS" pitchFamily="34" charset="-128"/>
            </a:endParaRPr>
          </a:p>
          <a:p>
            <a:pPr marL="609600" indent="-609600" algn="just">
              <a:buFont typeface="Monotype Sorts"/>
              <a:buChar char="."/>
              <a:defRPr/>
            </a:pPr>
            <a:endParaRPr lang="es-ES" altLang="en-US" sz="3200" dirty="0">
              <a:solidFill>
                <a:schemeClr val="tx2"/>
              </a:solidFill>
              <a:ea typeface="Arial Unicode MS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1423" y="127654"/>
            <a:ext cx="445167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A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U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T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O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L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I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Q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U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I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D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A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C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I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 err="1">
                <a:solidFill>
                  <a:srgbClr val="FF0000"/>
                </a:solidFill>
                <a:ea typeface="Arial Unicode MS" pitchFamily="34" charset="-128"/>
              </a:rPr>
              <a:t>Ó</a:t>
            </a:r>
            <a:endParaRPr lang="es-ES" altLang="en-US" sz="2800" b="1" dirty="0">
              <a:solidFill>
                <a:srgbClr val="FF0000"/>
              </a:solidFill>
              <a:ea typeface="Arial Unicode MS" pitchFamily="34" charset="-128"/>
            </a:endParaRP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7394055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29590" y="284581"/>
            <a:ext cx="8205536" cy="1008063"/>
          </a:xfrm>
        </p:spPr>
        <p:txBody>
          <a:bodyPr rtlCol="0">
            <a:noAutofit/>
          </a:bodyPr>
          <a:lstStyle/>
          <a:p>
            <a:pPr>
              <a:defRPr/>
            </a:pPr>
            <a:br>
              <a:rPr lang="es-CR" altLang="en-US" sz="2800" dirty="0">
                <a:solidFill>
                  <a:srgbClr val="FF0000"/>
                </a:solidFill>
              </a:rPr>
            </a:br>
            <a:r>
              <a:rPr lang="es-CR" altLang="en-US" sz="2800" dirty="0">
                <a:solidFill>
                  <a:srgbClr val="FF0000"/>
                </a:solidFill>
              </a:rPr>
              <a:t>USO DE LA INFORMACIÓN. </a:t>
            </a:r>
            <a:r>
              <a:rPr lang="es-CR" altLang="en-US" sz="2400" dirty="0">
                <a:solidFill>
                  <a:srgbClr val="FF0000"/>
                </a:solidFill>
              </a:rPr>
              <a:t>Art. 115 y 18 bis CNPT</a:t>
            </a:r>
            <a:br>
              <a:rPr lang="es-CR" altLang="en-US" sz="2400" dirty="0">
                <a:solidFill>
                  <a:srgbClr val="FF0000"/>
                </a:solidFill>
              </a:rPr>
            </a:br>
            <a:br>
              <a:rPr lang="es-ES" altLang="en-US" sz="18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18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70021" y="1484314"/>
            <a:ext cx="10190746" cy="45370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buFont typeface="Arial" panose="020B0604020202020204" pitchFamily="34" charset="0"/>
              <a:buNone/>
            </a:pPr>
            <a:r>
              <a:rPr lang="es-ES" altLang="en-US" sz="3700" b="1" dirty="0">
                <a:solidFill>
                  <a:schemeClr val="tx2"/>
                </a:solidFill>
                <a:ea typeface="Arial Unicode MS" pitchFamily="34" charset="-128"/>
              </a:rPr>
              <a:t>    	</a:t>
            </a:r>
            <a:r>
              <a:rPr lang="es-ES" altLang="en-US" dirty="0">
                <a:ea typeface="Arial Unicode MS" pitchFamily="34" charset="-128"/>
              </a:rPr>
              <a:t>Es de </a:t>
            </a:r>
            <a:r>
              <a:rPr lang="es-ES" altLang="en-US" b="1" dirty="0">
                <a:solidFill>
                  <a:srgbClr val="FF0000"/>
                </a:solidFill>
                <a:ea typeface="Arial Unicode MS" pitchFamily="34" charset="-128"/>
              </a:rPr>
              <a:t>acceso público: </a:t>
            </a:r>
            <a:r>
              <a:rPr lang="es-ES" altLang="en-US" dirty="0">
                <a:ea typeface="Arial Unicode MS" pitchFamily="34" charset="-128"/>
              </a:rPr>
              <a:t>Los nombres de las personas físicas y jurídicas que tienen </a:t>
            </a:r>
            <a:r>
              <a:rPr lang="es-ES" altLang="en-US" b="1" dirty="0">
                <a:solidFill>
                  <a:srgbClr val="FF0000"/>
                </a:solidFill>
                <a:ea typeface="Arial Unicode MS" pitchFamily="34" charset="-128"/>
              </a:rPr>
              <a:t>deudas tributarias </a:t>
            </a:r>
            <a:r>
              <a:rPr lang="es-ES" altLang="en-US" dirty="0">
                <a:ea typeface="Arial Unicode MS" pitchFamily="34" charset="-128"/>
              </a:rPr>
              <a:t>y el monto de éstas.</a:t>
            </a:r>
          </a:p>
          <a:p>
            <a:pPr marL="609600" indent="-609600" algn="just">
              <a:buFont typeface="Arial" panose="020B0604020202020204" pitchFamily="34" charset="0"/>
              <a:buNone/>
            </a:pPr>
            <a:endParaRPr lang="es-ES" altLang="en-US" dirty="0">
              <a:ea typeface="Arial Unicode MS" pitchFamily="34" charset="-128"/>
            </a:endParaRPr>
          </a:p>
          <a:p>
            <a:pPr marL="609600" indent="-609600" algn="just">
              <a:buFont typeface="Arial" panose="020B0604020202020204" pitchFamily="34" charset="0"/>
              <a:buNone/>
            </a:pPr>
            <a:r>
              <a:rPr lang="es-ES" altLang="en-US" dirty="0">
                <a:ea typeface="Arial Unicode MS" pitchFamily="34" charset="-128"/>
              </a:rPr>
              <a:t>	</a:t>
            </a:r>
            <a:r>
              <a:rPr lang="es-ES" altLang="en-US" b="1" dirty="0">
                <a:solidFill>
                  <a:srgbClr val="6BAE45"/>
                </a:solidFill>
                <a:ea typeface="Arial Unicode MS" pitchFamily="34" charset="-128"/>
              </a:rPr>
              <a:t>La Administración Tributaria publica en la página Web:</a:t>
            </a:r>
          </a:p>
          <a:p>
            <a:pPr marL="609600" indent="-609600" algn="just">
              <a:buFont typeface="Arial" panose="020B0604020202020204" pitchFamily="34" charset="0"/>
              <a:buNone/>
            </a:pPr>
            <a:endParaRPr lang="es-ES" altLang="en-US" dirty="0">
              <a:ea typeface="Arial Unicode MS" pitchFamily="34" charset="-128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dirty="0">
                <a:ea typeface="Arial Unicode MS" pitchFamily="34" charset="-128"/>
              </a:rPr>
              <a:t>Nombres de las personas deudoras, los montos de sus deudas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dirty="0">
              <a:ea typeface="Arial Unicode MS" pitchFamily="34" charset="-128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dirty="0">
                <a:ea typeface="Arial Unicode MS" pitchFamily="34" charset="-128"/>
              </a:rPr>
              <a:t>Nombres de las personas omisas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en-US" dirty="0">
              <a:ea typeface="Arial Unicode MS" pitchFamily="34" charset="-128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en-US" dirty="0">
                <a:ea typeface="Arial Unicode MS" pitchFamily="34" charset="-128"/>
              </a:rPr>
              <a:t>Nombres de </a:t>
            </a:r>
            <a:r>
              <a:rPr lang="es-ES" altLang="en-US">
                <a:ea typeface="Arial Unicode MS" pitchFamily="34" charset="-128"/>
              </a:rPr>
              <a:t>personas morosas</a:t>
            </a:r>
            <a:endParaRPr lang="es-ES" altLang="en-US" b="1" dirty="0">
              <a:ea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23608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79309" y="535949"/>
            <a:ext cx="7381875" cy="1008063"/>
          </a:xfrm>
        </p:spPr>
        <p:txBody>
          <a:bodyPr rtlCol="0">
            <a:noAutofit/>
          </a:bodyPr>
          <a:lstStyle/>
          <a:p>
            <a:pPr>
              <a:defRPr/>
            </a:pPr>
            <a:br>
              <a:rPr lang="es-CR" altLang="en-US" sz="2800" dirty="0">
                <a:solidFill>
                  <a:srgbClr val="FF0000"/>
                </a:solidFill>
              </a:rPr>
            </a:br>
            <a:r>
              <a:rPr lang="es-CR" altLang="en-US" sz="2800" dirty="0">
                <a:solidFill>
                  <a:srgbClr val="FF0000"/>
                </a:solidFill>
              </a:rPr>
              <a:t>USO DE LA INFORMACIÓN. </a:t>
            </a:r>
            <a:r>
              <a:rPr lang="es-CR" altLang="en-US" sz="2400" dirty="0">
                <a:solidFill>
                  <a:srgbClr val="FF0000"/>
                </a:solidFill>
              </a:rPr>
              <a:t>Art. 115 </a:t>
            </a:r>
            <a:br>
              <a:rPr lang="es-CR" altLang="en-US" sz="2400" dirty="0">
                <a:solidFill>
                  <a:srgbClr val="FF0000"/>
                </a:solidFill>
              </a:rPr>
            </a:br>
            <a:br>
              <a:rPr lang="es-ES" altLang="en-US" sz="18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18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986589" y="1484313"/>
            <a:ext cx="9938085" cy="4392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buFont typeface="Arial" panose="020B0604020202020204" pitchFamily="34" charset="0"/>
              <a:buNone/>
            </a:pPr>
            <a:r>
              <a:rPr lang="es-ES" altLang="en-US" sz="3700" b="1" dirty="0">
                <a:solidFill>
                  <a:schemeClr val="tx2"/>
                </a:solidFill>
                <a:ea typeface="Arial Unicode MS" pitchFamily="34" charset="-128"/>
              </a:rPr>
              <a:t>    </a:t>
            </a:r>
          </a:p>
          <a:p>
            <a:pPr marL="609600" indent="-609600" algn="just">
              <a:buFont typeface="Arial" panose="020B0604020202020204" pitchFamily="34" charset="0"/>
              <a:buNone/>
            </a:pPr>
            <a:r>
              <a:rPr lang="es-ES" altLang="en-US" sz="3700" b="1" dirty="0">
                <a:solidFill>
                  <a:schemeClr val="tx2"/>
                </a:solidFill>
                <a:ea typeface="Arial Unicode MS" pitchFamily="34" charset="-128"/>
              </a:rPr>
              <a:t>	</a:t>
            </a:r>
            <a:r>
              <a:rPr lang="es-ES" altLang="en-US" dirty="0">
                <a:solidFill>
                  <a:schemeClr val="tx2"/>
                </a:solidFill>
                <a:ea typeface="Arial Unicode MS" pitchFamily="34" charset="-128"/>
              </a:rPr>
              <a:t>C</a:t>
            </a:r>
            <a:r>
              <a:rPr lang="es-ES" altLang="en-US" dirty="0">
                <a:ea typeface="Arial Unicode MS" pitchFamily="34" charset="-128"/>
              </a:rPr>
              <a:t>uando la AT en el ejercicio de las potestades legales, conoce </a:t>
            </a:r>
            <a:r>
              <a:rPr lang="es-ES" altLang="en-US" dirty="0">
                <a:solidFill>
                  <a:srgbClr val="FF0000"/>
                </a:solidFill>
                <a:ea typeface="Arial Unicode MS" pitchFamily="34" charset="-128"/>
              </a:rPr>
              <a:t>transacciones encaminadas a </a:t>
            </a:r>
            <a:r>
              <a:rPr lang="es-ES" altLang="en-US" b="1" dirty="0">
                <a:solidFill>
                  <a:srgbClr val="FF0000"/>
                </a:solidFill>
                <a:ea typeface="Arial Unicode MS" pitchFamily="34" charset="-128"/>
              </a:rPr>
              <a:t>legitimar capitales</a:t>
            </a:r>
            <a:r>
              <a:rPr lang="es-ES" altLang="en-US" dirty="0">
                <a:solidFill>
                  <a:srgbClr val="FF0000"/>
                </a:solidFill>
                <a:ea typeface="Arial Unicode MS" pitchFamily="34" charset="-128"/>
              </a:rPr>
              <a:t>, </a:t>
            </a:r>
            <a:r>
              <a:rPr lang="es-ES" altLang="en-US" dirty="0">
                <a:ea typeface="Arial Unicode MS" pitchFamily="34" charset="-128"/>
              </a:rPr>
              <a:t>está facultada a comunicarlo al Ministerio Público, para lo que corresponda.</a:t>
            </a:r>
            <a:endParaRPr lang="es-ES" altLang="en-US" b="1" dirty="0">
              <a:ea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5165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62526" y="331789"/>
            <a:ext cx="10419348" cy="936625"/>
          </a:xfrm>
        </p:spPr>
        <p:txBody>
          <a:bodyPr>
            <a:normAutofit fontScale="90000"/>
          </a:bodyPr>
          <a:lstStyle/>
          <a:p>
            <a:pPr eaLnBrk="1" hangingPunct="1"/>
            <a:br>
              <a:rPr lang="es-CR" altLang="en-US" sz="2400" dirty="0">
                <a:solidFill>
                  <a:srgbClr val="FF0000"/>
                </a:solidFill>
              </a:rPr>
            </a:br>
            <a:r>
              <a:rPr lang="es-CR" altLang="en-US" sz="3600" dirty="0">
                <a:solidFill>
                  <a:srgbClr val="FF0000"/>
                </a:solidFill>
              </a:rPr>
              <a:t>Carácter confidencial de las informaciones, </a:t>
            </a:r>
            <a:r>
              <a:rPr lang="es-CR" altLang="en-US" sz="2400" dirty="0">
                <a:solidFill>
                  <a:srgbClr val="FF0000"/>
                </a:solidFill>
              </a:rPr>
              <a:t>Art. 117 CNPT</a:t>
            </a:r>
            <a:br>
              <a:rPr lang="es-CR" altLang="en-US" sz="2400" dirty="0">
                <a:solidFill>
                  <a:srgbClr val="FF0000"/>
                </a:solidFill>
              </a:rPr>
            </a:br>
            <a:br>
              <a:rPr lang="es-ES" altLang="en-US" sz="24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24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082842" y="1268414"/>
            <a:ext cx="10106526" cy="46815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dirty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La información que la Administración Tributaria obtiene de los contribuyentes, responsables o terceros, por cualquier medio es confidencial, y por lo tanto:</a:t>
            </a:r>
          </a:p>
          <a:p>
            <a:pPr algn="just">
              <a:buFont typeface="Courier New" pitchFamily="49" charset="0"/>
              <a:buChar char="o"/>
              <a:defRPr/>
            </a:pPr>
            <a:endParaRPr lang="es-ES" sz="800" dirty="0">
              <a:solidFill>
                <a:schemeClr val="tx2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 typeface="Courier New" pitchFamily="49" charset="0"/>
              <a:buChar char="o"/>
              <a:defRPr/>
            </a:pPr>
            <a:r>
              <a:rPr lang="es-ES" dirty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No puede divulgar la cuantía u origen de las rentas, ni datos de las declaraciones</a:t>
            </a:r>
          </a:p>
          <a:p>
            <a:pPr algn="just">
              <a:buFont typeface="Courier New" pitchFamily="49" charset="0"/>
              <a:buChar char="o"/>
              <a:defRPr/>
            </a:pPr>
            <a:endParaRPr lang="es-ES" sz="800" dirty="0">
              <a:solidFill>
                <a:schemeClr val="tx2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 typeface="Courier New" pitchFamily="49" charset="0"/>
              <a:buChar char="o"/>
              <a:defRPr/>
            </a:pPr>
            <a:r>
              <a:rPr lang="es-ES" dirty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El contribuyente, representante legal o cualquier otra persona autorizada, puede tener acceso a declaraciones y expedientes</a:t>
            </a:r>
          </a:p>
          <a:p>
            <a:pPr algn="just">
              <a:buFont typeface="Courier New" pitchFamily="49" charset="0"/>
              <a:buChar char="o"/>
              <a:defRPr/>
            </a:pPr>
            <a:endParaRPr lang="es-ES" sz="800" dirty="0">
              <a:solidFill>
                <a:schemeClr val="tx2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>
              <a:buFont typeface="Courier New" pitchFamily="49" charset="0"/>
              <a:buChar char="o"/>
              <a:defRPr/>
            </a:pPr>
            <a:r>
              <a:rPr lang="es-ES" dirty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Los Tribunales podrán tener acceso a la información 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ES" b="1" dirty="0">
              <a:solidFill>
                <a:schemeClr val="tx1">
                  <a:lumMod val="85000"/>
                  <a:lumOff val="15000"/>
                </a:schemeClr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71022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75546" y="331789"/>
            <a:ext cx="7110665" cy="936625"/>
          </a:xfrm>
        </p:spPr>
        <p:txBody>
          <a:bodyPr>
            <a:normAutofit/>
          </a:bodyPr>
          <a:lstStyle/>
          <a:p>
            <a:pPr algn="ctr"/>
            <a:r>
              <a:rPr lang="es-ES_tradnl" altLang="en-US" sz="3200" dirty="0">
                <a:solidFill>
                  <a:srgbClr val="FF0000"/>
                </a:solidFill>
              </a:rPr>
              <a:t>Carga de la Prueba.</a:t>
            </a:r>
            <a:endParaRPr lang="es-ES" altLang="en-US" sz="32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82842" y="1484313"/>
            <a:ext cx="9733547" cy="4114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buClr>
                <a:schemeClr val="tx1"/>
              </a:buClr>
              <a:buFont typeface="Wingdings" panose="05000000000000000000" pitchFamily="2" charset="2"/>
              <a:buChar char="q"/>
            </a:pPr>
            <a:endParaRPr lang="es-MX" altLang="en-US" sz="2500"/>
          </a:p>
          <a:p>
            <a:pPr marL="609600" indent="-609600" algn="just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s-MX" altLang="en-US"/>
              <a:t>Incumbe a la </a:t>
            </a:r>
            <a:r>
              <a:rPr lang="es-MX" altLang="en-US" b="1"/>
              <a:t>A.T</a:t>
            </a:r>
            <a:r>
              <a:rPr lang="es-MX" altLang="en-US"/>
              <a:t>. respecto de los </a:t>
            </a:r>
            <a:r>
              <a:rPr lang="es-MX" altLang="en-US" b="1"/>
              <a:t>hechos constitutivos</a:t>
            </a:r>
            <a:r>
              <a:rPr lang="es-MX" altLang="en-US"/>
              <a:t> de obligación tributaria material.</a:t>
            </a:r>
          </a:p>
          <a:p>
            <a:pPr marL="609600" indent="-609600" algn="just">
              <a:buClr>
                <a:schemeClr val="tx1"/>
              </a:buClr>
              <a:buFont typeface="Wingdings" panose="05000000000000000000" pitchFamily="2" charset="2"/>
              <a:buChar char="q"/>
            </a:pPr>
            <a:endParaRPr lang="es-MX" altLang="en-US"/>
          </a:p>
          <a:p>
            <a:pPr marL="609600" indent="-609600" algn="just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s-MX" altLang="en-US"/>
              <a:t>Incumbe al </a:t>
            </a:r>
            <a:r>
              <a:rPr lang="es-MX" altLang="en-US" b="1"/>
              <a:t>contribuyente</a:t>
            </a:r>
            <a:r>
              <a:rPr lang="es-MX" altLang="en-US"/>
              <a:t>, </a:t>
            </a:r>
            <a:r>
              <a:rPr lang="es-MX" altLang="en-US" b="1"/>
              <a:t>responsable o declarante</a:t>
            </a:r>
            <a:r>
              <a:rPr lang="es-MX" altLang="en-US"/>
              <a:t> respecto de los </a:t>
            </a:r>
            <a:r>
              <a:rPr lang="es-MX" altLang="en-US" b="1"/>
              <a:t>hechos impeditivos</a:t>
            </a:r>
            <a:r>
              <a:rPr lang="es-MX" altLang="en-US"/>
              <a:t>, modificativos o extintivos de la obligación tributaria.</a:t>
            </a:r>
          </a:p>
          <a:p>
            <a:pPr marL="609600" indent="-609600" algn="just">
              <a:buClr>
                <a:schemeClr val="tx1"/>
              </a:buClr>
              <a:buFont typeface="Wingdings" panose="05000000000000000000" pitchFamily="2" charset="2"/>
              <a:buChar char="q"/>
            </a:pPr>
            <a:endParaRPr lang="es-MX" altLang="en-US"/>
          </a:p>
          <a:p>
            <a:pPr marL="609600" indent="-609600" algn="just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s-MX" altLang="en-US"/>
              <a:t>Garantiza el debido proceso.</a:t>
            </a:r>
            <a:endParaRPr lang="es-MX" altLang="en-US" dirty="0"/>
          </a:p>
        </p:txBody>
      </p:sp>
    </p:spTree>
    <p:extLst>
      <p:ext uri="{BB962C8B-B14F-4D97-AF65-F5344CB8AC3E}">
        <p14:creationId xmlns:p14="http://schemas.microsoft.com/office/powerpoint/2010/main" val="1932027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719135" y="338725"/>
            <a:ext cx="7110665" cy="936625"/>
          </a:xfrm>
        </p:spPr>
        <p:txBody>
          <a:bodyPr>
            <a:normAutofit/>
          </a:bodyPr>
          <a:lstStyle/>
          <a:p>
            <a:pPr algn="ctr"/>
            <a:r>
              <a:rPr lang="es-ES_tradnl" altLang="en-US" sz="3200" dirty="0">
                <a:solidFill>
                  <a:srgbClr val="FF0000"/>
                </a:solidFill>
              </a:rPr>
              <a:t>Carga de la Prueba.</a:t>
            </a:r>
            <a:endParaRPr lang="es-ES" altLang="en-US" sz="32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82053" y="1484313"/>
            <a:ext cx="10299031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/>
            <a:endParaRPr lang="es-MX" altLang="en-US" sz="2100" dirty="0"/>
          </a:p>
          <a:p>
            <a:pPr marL="609600" indent="-609600" algn="just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s-MX" altLang="en-US" dirty="0"/>
              <a:t>Los contribuyentes pueden invocar como prueba, los documentos expedidos por la </a:t>
            </a:r>
            <a:r>
              <a:rPr lang="es-MX" altLang="en-US"/>
              <a:t>Administración Tributaria,  </a:t>
            </a:r>
            <a:r>
              <a:rPr lang="es-MX" altLang="en-US" dirty="0"/>
              <a:t>indicando  la oficina donde </a:t>
            </a:r>
            <a:r>
              <a:rPr lang="es-MX" altLang="en-US"/>
              <a:t>se encuentren, </a:t>
            </a:r>
            <a:r>
              <a:rPr lang="es-MX" altLang="en-US" dirty="0"/>
              <a:t>o presentando certificación que compruebe su existencia.</a:t>
            </a:r>
          </a:p>
          <a:p>
            <a:pPr marL="609600" indent="-609600" algn="just">
              <a:buClr>
                <a:schemeClr val="tx1"/>
              </a:buClr>
              <a:buFont typeface="Wingdings" panose="05000000000000000000" pitchFamily="2" charset="2"/>
              <a:buChar char="q"/>
            </a:pPr>
            <a:endParaRPr lang="es-MX" altLang="en-US" dirty="0"/>
          </a:p>
          <a:p>
            <a:pPr marL="609600" indent="-609600" algn="just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s-MX" altLang="en-US" dirty="0"/>
              <a:t>La contabilidad del contribuyente podrá ser prueba a su favor, siempre que se lleve de conformidad, con las normas y principios  de contabilidad generalmente aceptados.</a:t>
            </a:r>
          </a:p>
          <a:p>
            <a:pPr marL="609600" indent="-609600">
              <a:buClr>
                <a:schemeClr val="tx1"/>
              </a:buClr>
              <a:buFont typeface="Wingdings" panose="05000000000000000000" pitchFamily="2" charset="2"/>
              <a:buChar char="q"/>
            </a:pPr>
            <a:endParaRPr lang="es-MX" altLang="en-US" dirty="0"/>
          </a:p>
        </p:txBody>
      </p:sp>
    </p:spTree>
    <p:extLst>
      <p:ext uri="{BB962C8B-B14F-4D97-AF65-F5344CB8AC3E}">
        <p14:creationId xmlns:p14="http://schemas.microsoft.com/office/powerpoint/2010/main" val="20361192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24264"/>
            <a:ext cx="10515600" cy="3669631"/>
          </a:xfrm>
        </p:spPr>
        <p:txBody>
          <a:bodyPr>
            <a:normAutofit/>
          </a:bodyPr>
          <a:lstStyle/>
          <a:p>
            <a:pPr algn="ctr"/>
            <a:r>
              <a:rPr lang="es-ES" altLang="en-US" sz="3600" dirty="0">
                <a:solidFill>
                  <a:schemeClr val="tx1"/>
                </a:solidFill>
              </a:rPr>
              <a:t>ESTRUCTURA Y EXTINCIÓN DE LA OBLIGACIÓN TRIBUTARIA</a:t>
            </a:r>
            <a:br>
              <a:rPr lang="es-ES" altLang="en-US" sz="3600" dirty="0">
                <a:solidFill>
                  <a:schemeClr val="tx1"/>
                </a:solidFill>
              </a:rPr>
            </a:br>
            <a:br>
              <a:rPr lang="es-ES" altLang="en-US" sz="3600" dirty="0">
                <a:solidFill>
                  <a:schemeClr val="tx1"/>
                </a:solidFill>
              </a:rPr>
            </a:br>
            <a:r>
              <a:rPr lang="es-ES" altLang="en-US" sz="3600" dirty="0">
                <a:solidFill>
                  <a:schemeClr val="tx1"/>
                </a:solidFill>
              </a:rPr>
              <a:t>PRESCRIPCIÓN</a:t>
            </a:r>
            <a:br>
              <a:rPr lang="es-ES" altLang="en-US" sz="3600" dirty="0">
                <a:solidFill>
                  <a:schemeClr val="tx1"/>
                </a:solidFill>
              </a:rPr>
            </a:br>
            <a:br>
              <a:rPr lang="es-ES" altLang="en-US" sz="3600" dirty="0">
                <a:solidFill>
                  <a:schemeClr val="tx1"/>
                </a:solidFill>
              </a:rPr>
            </a:br>
            <a:br>
              <a:rPr lang="es-ES" altLang="en-US" sz="3600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9879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0064"/>
          </a:xfrm>
        </p:spPr>
        <p:txBody>
          <a:bodyPr>
            <a:noAutofit/>
          </a:bodyPr>
          <a:lstStyle/>
          <a:p>
            <a:pPr algn="ctr"/>
            <a:r>
              <a:rPr lang="es-ES_tradnl" altLang="en-US" sz="2800" dirty="0">
                <a:solidFill>
                  <a:srgbClr val="FF0000"/>
                </a:solidFill>
              </a:rPr>
              <a:t>RELACIÓN JURIDICO TRIBUTARIA:</a:t>
            </a:r>
            <a:br>
              <a:rPr lang="es-ES_tradnl" altLang="en-US" sz="3200" dirty="0">
                <a:solidFill>
                  <a:srgbClr val="FF0000"/>
                </a:solidFill>
              </a:rPr>
            </a:br>
            <a:r>
              <a:rPr lang="es-ES_tradnl" altLang="en-US" sz="3200" dirty="0">
                <a:solidFill>
                  <a:srgbClr val="FF0000"/>
                </a:solidFill>
              </a:rPr>
              <a:t> </a:t>
            </a:r>
            <a:r>
              <a:rPr lang="es-ES_tradnl" altLang="en-US" sz="2000" dirty="0">
                <a:solidFill>
                  <a:srgbClr val="FF0000"/>
                </a:solidFill>
              </a:rPr>
              <a:t>Conjunto de deberes y obligaciones, derechos y facultades originados por la aplicación de los tributos</a:t>
            </a:r>
            <a:endParaRPr lang="en-US" sz="2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705725" y="1600199"/>
            <a:ext cx="7648075" cy="914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es-ES_tradnl" altLang="en-US" b="1" dirty="0">
                <a:solidFill>
                  <a:schemeClr val="accent1">
                    <a:lumMod val="75000"/>
                  </a:schemeClr>
                </a:solidFill>
              </a:rPr>
              <a:t>	Su cumplimiento no tiene asociado costo alguno, su incumplimiento sí.</a:t>
            </a:r>
            <a:endParaRPr lang="es-ES_tradnl" altLang="en-US" dirty="0"/>
          </a:p>
          <a:p>
            <a:pPr lvl="1">
              <a:buFont typeface="Wingdings" panose="05000000000000000000" pitchFamily="2" charset="2"/>
              <a:buNone/>
            </a:pPr>
            <a:endParaRPr lang="es-ES_tradnl" altLang="en-US" sz="2800" dirty="0"/>
          </a:p>
        </p:txBody>
      </p:sp>
      <p:sp>
        <p:nvSpPr>
          <p:cNvPr id="2" name="Rectangle 1"/>
          <p:cNvSpPr/>
          <p:nvPr/>
        </p:nvSpPr>
        <p:spPr>
          <a:xfrm>
            <a:off x="90090" y="1097704"/>
            <a:ext cx="3222485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/>
            <a:r>
              <a:rPr lang="es-ES_tradnl" altLang="en-US" sz="3600" b="1" dirty="0">
                <a:solidFill>
                  <a:srgbClr val="4279BB"/>
                </a:solidFill>
              </a:rPr>
              <a:t>Obligaciones:</a:t>
            </a:r>
          </a:p>
          <a:p>
            <a:pPr lvl="1" algn="ctr"/>
            <a:endParaRPr lang="es-ES_tradnl" altLang="en-US" sz="1100" dirty="0"/>
          </a:p>
          <a:p>
            <a:pPr lvl="1" algn="ctr"/>
            <a:r>
              <a:rPr lang="es-ES_tradnl" altLang="en-US" sz="3600" b="1" dirty="0">
                <a:solidFill>
                  <a:srgbClr val="4279BB"/>
                </a:solidFill>
              </a:rPr>
              <a:t>Formales</a:t>
            </a:r>
          </a:p>
        </p:txBody>
      </p:sp>
      <p:sp>
        <p:nvSpPr>
          <p:cNvPr id="3" name="Rectangle 2"/>
          <p:cNvSpPr/>
          <p:nvPr/>
        </p:nvSpPr>
        <p:spPr>
          <a:xfrm>
            <a:off x="432990" y="3681663"/>
            <a:ext cx="2785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s-ES_tradnl" altLang="en-US" sz="3600" b="1" dirty="0">
                <a:solidFill>
                  <a:srgbClr val="4279BB"/>
                </a:solidFill>
              </a:rPr>
              <a:t>Materiales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079937" y="2879705"/>
            <a:ext cx="593095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altLang="en-US" sz="3200" b="1" dirty="0">
                <a:solidFill>
                  <a:schemeClr val="accent1">
                    <a:lumMod val="75000"/>
                  </a:schemeClr>
                </a:solidFill>
                <a:latin typeface="Barlow" pitchFamily="2" charset="77"/>
              </a:rPr>
              <a:t>Elemento subjetivo</a:t>
            </a:r>
          </a:p>
          <a:p>
            <a:r>
              <a:rPr lang="es-ES_tradnl" altLang="en-US" sz="3200" b="1" dirty="0">
                <a:solidFill>
                  <a:schemeClr val="accent1">
                    <a:lumMod val="75000"/>
                  </a:schemeClr>
                </a:solidFill>
                <a:latin typeface="Barlow" pitchFamily="2" charset="77"/>
              </a:rPr>
              <a:t>Hecho generador</a:t>
            </a:r>
          </a:p>
          <a:p>
            <a:r>
              <a:rPr lang="es-ES_tradnl" altLang="en-US" sz="3200" b="1" dirty="0">
                <a:solidFill>
                  <a:schemeClr val="accent1">
                    <a:lumMod val="75000"/>
                  </a:schemeClr>
                </a:solidFill>
                <a:latin typeface="Barlow" pitchFamily="2" charset="77"/>
              </a:rPr>
              <a:t>Base imponible</a:t>
            </a:r>
          </a:p>
          <a:p>
            <a:r>
              <a:rPr lang="es-ES_tradnl" sz="3200" b="1" dirty="0">
                <a:solidFill>
                  <a:schemeClr val="accent1">
                    <a:lumMod val="75000"/>
                  </a:schemeClr>
                </a:solidFill>
                <a:latin typeface="Barlow" pitchFamily="2" charset="77"/>
              </a:rPr>
              <a:t>Tipo, porcentaje o alícuota</a:t>
            </a:r>
          </a:p>
          <a:p>
            <a:r>
              <a:rPr lang="es-ES_tradnl" sz="3200" b="1" dirty="0">
                <a:solidFill>
                  <a:schemeClr val="accent1">
                    <a:lumMod val="75000"/>
                  </a:schemeClr>
                </a:solidFill>
                <a:latin typeface="Barlow" pitchFamily="2" charset="77"/>
              </a:rPr>
              <a:t>Elemento temporal</a:t>
            </a:r>
          </a:p>
          <a:p>
            <a:r>
              <a:rPr lang="es-ES_tradnl" sz="3200" b="1" dirty="0">
                <a:solidFill>
                  <a:schemeClr val="accent1">
                    <a:lumMod val="75000"/>
                  </a:schemeClr>
                </a:solidFill>
                <a:latin typeface="Barlow" pitchFamily="2" charset="77"/>
              </a:rPr>
              <a:t>Elemento espacial</a:t>
            </a:r>
            <a:endParaRPr lang="en-US" sz="3200" b="1" dirty="0">
              <a:solidFill>
                <a:schemeClr val="accent1">
                  <a:lumMod val="75000"/>
                </a:schemeClr>
              </a:solidFill>
              <a:latin typeface="Barlow" pitchFamily="2" charset="77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3094061" y="2033339"/>
            <a:ext cx="830179" cy="300789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/>
          <p:cNvSpPr/>
          <p:nvPr/>
        </p:nvSpPr>
        <p:spPr>
          <a:xfrm>
            <a:off x="3537285" y="2879705"/>
            <a:ext cx="414910" cy="3136084"/>
          </a:xfrm>
          <a:prstGeom prst="leftBrace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7871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0064"/>
          </a:xfrm>
        </p:spPr>
        <p:txBody>
          <a:bodyPr>
            <a:noAutofit/>
          </a:bodyPr>
          <a:lstStyle/>
          <a:p>
            <a:pPr algn="ctr"/>
            <a:r>
              <a:rPr lang="es-ES_tradnl" altLang="en-US" sz="3600" dirty="0">
                <a:solidFill>
                  <a:srgbClr val="FF0000"/>
                </a:solidFill>
              </a:rPr>
              <a:t>EXTINCION DE LA OBLIGACION TRIBUTARIA</a:t>
            </a:r>
            <a:endParaRPr lang="en-US" sz="36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082842" y="1484314"/>
            <a:ext cx="9998242" cy="4752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es-ES_tradnl" altLang="en-US" sz="3600" b="1" dirty="0">
                <a:solidFill>
                  <a:schemeClr val="accent1">
                    <a:lumMod val="75000"/>
                  </a:schemeClr>
                </a:solidFill>
              </a:rPr>
              <a:t>	La obligación tributaria sólo se extingue por los siguientes medios:</a:t>
            </a:r>
            <a:endParaRPr lang="es-ES_tradnl" altLang="en-US" sz="3600" dirty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s-ES_tradnl" altLang="en-US" sz="1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s-ES_tradnl" altLang="en-US" sz="3600" dirty="0"/>
              <a:t>Pago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_tradnl" altLang="en-US" sz="3600" dirty="0"/>
              <a:t>Compensación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_tradnl" altLang="en-US" sz="3600" dirty="0"/>
              <a:t>Confusión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_tradnl" altLang="en-US" sz="3600" dirty="0"/>
              <a:t>Condonación o remisión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_tradnl" altLang="en-US" sz="3600" dirty="0"/>
              <a:t>Prescripción</a:t>
            </a:r>
          </a:p>
          <a:p>
            <a:pPr lvl="1">
              <a:buFont typeface="Wingdings" panose="05000000000000000000" pitchFamily="2" charset="2"/>
              <a:buNone/>
            </a:pPr>
            <a:endParaRPr lang="es-ES_tradnl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17869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2819" y="2627062"/>
            <a:ext cx="1840833" cy="826001"/>
          </a:xfrm>
        </p:spPr>
        <p:txBody>
          <a:bodyPr/>
          <a:lstStyle/>
          <a:p>
            <a:r>
              <a:rPr lang="es-ES_tradnl" altLang="en-US" dirty="0">
                <a:solidFill>
                  <a:srgbClr val="FF0000"/>
                </a:solidFill>
              </a:rPr>
              <a:t>PAGO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418347" y="601579"/>
            <a:ext cx="8807116" cy="14919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es-ES_tradnl" altLang="en-US" sz="3000" b="1" dirty="0">
              <a:solidFill>
                <a:srgbClr val="FF0000"/>
              </a:solidFill>
              <a:latin typeface="+mn-lt"/>
            </a:endParaRPr>
          </a:p>
          <a:p>
            <a:pPr marL="457200" indent="-457200" algn="just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es-ES" altLang="en-US" sz="3000" b="1" dirty="0">
                <a:solidFill>
                  <a:srgbClr val="FF0000"/>
                </a:solidFill>
                <a:latin typeface="+mn-lt"/>
              </a:rPr>
              <a:t>Es la entrega de una suma de dinero</a:t>
            </a:r>
            <a:r>
              <a:rPr lang="es-ES" alt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, a un sujeto legitimado para cobrarlo, efectuada por los contribuyentes o responsables </a:t>
            </a:r>
            <a:endParaRPr lang="es-ES" altLang="en-US" sz="3200" dirty="0"/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es-ES_tradnl" altLang="en-US" sz="3200" dirty="0"/>
          </a:p>
          <a:p>
            <a:pPr marL="457200" indent="-457200" algn="just">
              <a:lnSpc>
                <a:spcPct val="80000"/>
              </a:lnSpc>
              <a:buFont typeface="Wingdings" panose="05000000000000000000" pitchFamily="2" charset="2"/>
              <a:buChar char="è"/>
              <a:defRPr/>
            </a:pPr>
            <a:endParaRPr lang="es-ES_tradnl" altLang="en-US" dirty="0"/>
          </a:p>
        </p:txBody>
      </p:sp>
      <p:sp>
        <p:nvSpPr>
          <p:cNvPr id="2" name="Rectangle 1"/>
          <p:cNvSpPr/>
          <p:nvPr/>
        </p:nvSpPr>
        <p:spPr>
          <a:xfrm>
            <a:off x="2418347" y="2490282"/>
            <a:ext cx="8807116" cy="3547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r>
              <a:rPr lang="es-ES" sz="2800" b="1" dirty="0">
                <a:solidFill>
                  <a:srgbClr val="FF0000"/>
                </a:solidFill>
              </a:rPr>
              <a:t>La competencia: </a:t>
            </a:r>
            <a:r>
              <a:rPr lang="es-E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Presupone que sea el mismo acreedor de la obligación tributaria quien cobre. Es decir, la AT a través de los órganos con competencias recaudatorias.</a:t>
            </a:r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endParaRPr lang="es-E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endParaRPr lang="es-ES" sz="1050" b="1" dirty="0">
              <a:solidFill>
                <a:srgbClr val="FF0000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r>
              <a:rPr lang="es-ES" sz="2800" b="1" dirty="0">
                <a:solidFill>
                  <a:srgbClr val="FF0000"/>
                </a:solidFill>
              </a:rPr>
              <a:t>La autorización: </a:t>
            </a:r>
            <a:r>
              <a:rPr lang="es-E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Tercera persona o ente sin competencias recaudatorias, pero está habilitada por ley o decreto para el cobro. Ej. Bancos, cooperativas, INS, entre otros.</a:t>
            </a:r>
          </a:p>
        </p:txBody>
      </p:sp>
    </p:spTree>
    <p:extLst>
      <p:ext uri="{BB962C8B-B14F-4D97-AF65-F5344CB8AC3E}">
        <p14:creationId xmlns:p14="http://schemas.microsoft.com/office/powerpoint/2010/main" val="39885488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67561" y="457201"/>
            <a:ext cx="1840833" cy="553452"/>
          </a:xfrm>
        </p:spPr>
        <p:txBody>
          <a:bodyPr>
            <a:normAutofit fontScale="90000"/>
          </a:bodyPr>
          <a:lstStyle/>
          <a:p>
            <a:r>
              <a:rPr lang="es-ES_tradnl" altLang="en-US" dirty="0">
                <a:solidFill>
                  <a:srgbClr val="FF0000"/>
                </a:solidFill>
              </a:rPr>
              <a:t>PAGO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986589" y="1323474"/>
            <a:ext cx="10202779" cy="4751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>
              <a:buFont typeface="Arial" panose="020B0604020202020204" pitchFamily="34" charset="0"/>
              <a:buNone/>
            </a:pPr>
            <a:r>
              <a:rPr lang="es-ES" altLang="en-US" sz="3200" b="1" dirty="0">
                <a:solidFill>
                  <a:srgbClr val="FF0000"/>
                </a:solidFill>
              </a:rPr>
              <a:t>Etapas recaudatorias:</a:t>
            </a:r>
            <a:endParaRPr lang="es-ES_tradnl" altLang="en-US" sz="3200" b="1" dirty="0">
              <a:solidFill>
                <a:srgbClr val="FF0000"/>
              </a:solidFill>
            </a:endParaRPr>
          </a:p>
          <a:p>
            <a:pPr marL="533400" indent="-533400">
              <a:buFont typeface="Arial" panose="020B0604020202020204" pitchFamily="34" charset="0"/>
              <a:buNone/>
            </a:pPr>
            <a:endParaRPr lang="es-ES" altLang="en-US" sz="900" b="1" dirty="0"/>
          </a:p>
          <a:p>
            <a:pPr marL="952500" lvl="1" indent="-495300" algn="just">
              <a:buFont typeface="Arial" panose="020B0604020202020204" pitchFamily="34" charset="0"/>
              <a:buNone/>
            </a:pPr>
            <a:r>
              <a:rPr lang="es-ES" altLang="en-US" sz="3200" b="1" dirty="0">
                <a:solidFill>
                  <a:srgbClr val="FF0000"/>
                </a:solidFill>
              </a:rPr>
              <a:t>a. Voluntaria: </a:t>
            </a:r>
            <a:r>
              <a:rPr lang="es-ES" altLang="en-US" sz="3200" dirty="0"/>
              <a:t>dentro de los plazos     establecidos por ley </a:t>
            </a:r>
          </a:p>
          <a:p>
            <a:pPr marL="533400" indent="-533400" algn="just">
              <a:buFont typeface="Arial" panose="020B0604020202020204" pitchFamily="34" charset="0"/>
              <a:buAutoNum type="alphaLcPeriod"/>
            </a:pPr>
            <a:endParaRPr lang="es-ES" altLang="en-US" sz="900" dirty="0"/>
          </a:p>
          <a:p>
            <a:pPr marL="952500" lvl="1" indent="-495300" algn="just">
              <a:buFont typeface="Arial" panose="020B0604020202020204" pitchFamily="34" charset="0"/>
              <a:buNone/>
            </a:pPr>
            <a:r>
              <a:rPr lang="es-ES" altLang="en-US" sz="3200" b="1" dirty="0">
                <a:solidFill>
                  <a:srgbClr val="FF0000"/>
                </a:solidFill>
              </a:rPr>
              <a:t>b. Administrativa: </a:t>
            </a:r>
            <a:r>
              <a:rPr lang="es-ES" altLang="en-US" sz="3200" dirty="0"/>
              <a:t>como producto de gestiones administrativas de carácter persuasivo </a:t>
            </a:r>
          </a:p>
          <a:p>
            <a:pPr marL="533400" indent="-533400" algn="just">
              <a:buFont typeface="Arial" panose="020B0604020202020204" pitchFamily="34" charset="0"/>
              <a:buAutoNum type="alphaLcPeriod"/>
            </a:pPr>
            <a:endParaRPr lang="es-ES" altLang="en-US" sz="900" dirty="0"/>
          </a:p>
          <a:p>
            <a:pPr marL="952500" lvl="1" indent="-495300" algn="just">
              <a:buFont typeface="Arial" panose="020B0604020202020204" pitchFamily="34" charset="0"/>
              <a:buNone/>
            </a:pPr>
            <a:r>
              <a:rPr lang="es-ES" altLang="en-US" sz="3200" b="1" dirty="0">
                <a:solidFill>
                  <a:srgbClr val="FF0000"/>
                </a:solidFill>
              </a:rPr>
              <a:t>c. Ejecutiva</a:t>
            </a:r>
            <a:r>
              <a:rPr lang="es-ES" altLang="en-US" sz="3200" dirty="0">
                <a:solidFill>
                  <a:srgbClr val="FF0000"/>
                </a:solidFill>
              </a:rPr>
              <a:t>: </a:t>
            </a:r>
            <a:r>
              <a:rPr lang="es-ES" altLang="en-US" sz="3200" dirty="0"/>
              <a:t>como producto de gestiones judiciales de cobro. </a:t>
            </a:r>
          </a:p>
        </p:txBody>
      </p:sp>
    </p:spTree>
    <p:extLst>
      <p:ext uri="{BB962C8B-B14F-4D97-AF65-F5344CB8AC3E}">
        <p14:creationId xmlns:p14="http://schemas.microsoft.com/office/powerpoint/2010/main" val="308465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1779" y="301625"/>
            <a:ext cx="8013031" cy="865438"/>
          </a:xfrm>
        </p:spPr>
        <p:txBody>
          <a:bodyPr rtlCol="0">
            <a:noAutofit/>
          </a:bodyPr>
          <a:lstStyle/>
          <a:p>
            <a:pPr>
              <a:defRPr/>
            </a:pPr>
            <a:br>
              <a:rPr lang="es-CR" altLang="en-US" sz="3200" dirty="0">
                <a:solidFill>
                  <a:srgbClr val="FF0000"/>
                </a:solidFill>
              </a:rPr>
            </a:br>
            <a:r>
              <a:rPr lang="es-CR" altLang="en-US" sz="3200" dirty="0">
                <a:solidFill>
                  <a:srgbClr val="FF0000"/>
                </a:solidFill>
              </a:rPr>
              <a:t>FORMAS DE DETERMINACIÓN </a:t>
            </a:r>
            <a:r>
              <a:rPr lang="es-CR" altLang="en-US" sz="2000" dirty="0">
                <a:solidFill>
                  <a:srgbClr val="FF0000"/>
                </a:solidFill>
              </a:rPr>
              <a:t>Art. 122 CNPT</a:t>
            </a:r>
            <a:r>
              <a:rPr lang="es-CR" altLang="en-US" sz="1800" dirty="0">
                <a:solidFill>
                  <a:srgbClr val="FF0000"/>
                </a:solidFill>
              </a:rPr>
              <a:t> </a:t>
            </a:r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ES" altLang="en-US" sz="20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20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1423" y="0"/>
            <a:ext cx="445167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A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U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T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O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L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I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Q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U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I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D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A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C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I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 err="1">
                <a:solidFill>
                  <a:srgbClr val="FF0000"/>
                </a:solidFill>
                <a:ea typeface="Arial Unicode MS" pitchFamily="34" charset="-128"/>
              </a:rPr>
              <a:t>Ó</a:t>
            </a:r>
            <a:endParaRPr lang="es-ES" altLang="en-US" sz="2800" b="1" dirty="0">
              <a:solidFill>
                <a:srgbClr val="FF0000"/>
              </a:solidFill>
              <a:ea typeface="Arial Unicode MS" pitchFamily="34" charset="-128"/>
            </a:endParaRP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588168" y="1167063"/>
            <a:ext cx="9841832" cy="47885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buFont typeface="Arial" panose="020B0604020202020204" pitchFamily="34" charset="0"/>
              <a:buNone/>
            </a:pPr>
            <a:r>
              <a:rPr lang="es-ES" altLang="en-US" sz="900" b="1" dirty="0">
                <a:ea typeface="Arial Unicode MS" pitchFamily="34" charset="-128"/>
              </a:rPr>
              <a:t>	 </a:t>
            </a:r>
          </a:p>
          <a:p>
            <a:pPr marL="0" indent="0" algn="just">
              <a:buNone/>
            </a:pPr>
            <a:r>
              <a:rPr lang="es-ES" altLang="en-US" sz="3200" dirty="0">
                <a:ea typeface="Arial Unicode MS" pitchFamily="34" charset="-128"/>
              </a:rPr>
              <a:t>La efectúa  el contribuyente o responsable, con la presentación de sus declaraciones juradas.</a:t>
            </a:r>
          </a:p>
          <a:p>
            <a:pPr marL="0" indent="0" algn="just">
              <a:buNone/>
            </a:pPr>
            <a:endParaRPr lang="es-ES" altLang="en-US" sz="1000" dirty="0">
              <a:ea typeface="Arial Unicode MS" pitchFamily="34" charset="-128"/>
            </a:endParaRPr>
          </a:p>
          <a:p>
            <a:pPr marL="0" indent="0" algn="just">
              <a:buNone/>
            </a:pPr>
            <a:r>
              <a:rPr lang="es-ES" altLang="en-US" sz="3200" dirty="0">
                <a:ea typeface="Arial Unicode MS" pitchFamily="34" charset="-128"/>
              </a:rPr>
              <a:t>En el tiempo y condiciones establecidas.</a:t>
            </a:r>
          </a:p>
          <a:p>
            <a:pPr marL="609600" indent="-609600" algn="just">
              <a:buFont typeface="Monotype Sorts"/>
              <a:buChar char="."/>
            </a:pPr>
            <a:endParaRPr lang="es-ES" altLang="en-US" sz="900" dirty="0">
              <a:solidFill>
                <a:srgbClr val="FF0000"/>
              </a:solidFill>
              <a:ea typeface="Arial Unicode MS" pitchFamily="34" charset="-128"/>
            </a:endParaRPr>
          </a:p>
          <a:p>
            <a:pPr marL="0" indent="0" algn="just">
              <a:buNone/>
            </a:pPr>
            <a:r>
              <a:rPr lang="es-ES" altLang="en-US" sz="3200" b="1" dirty="0">
                <a:solidFill>
                  <a:srgbClr val="FF0000"/>
                </a:solidFill>
                <a:ea typeface="Arial Unicode MS" pitchFamily="34" charset="-128"/>
              </a:rPr>
              <a:t>Declaraci</a:t>
            </a:r>
            <a:r>
              <a:rPr lang="es-ES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itchFamily="34" charset="-128"/>
              </a:rPr>
              <a:t>ó</a:t>
            </a:r>
            <a:r>
              <a:rPr lang="es-ES" altLang="en-US" sz="3200" b="1" dirty="0">
                <a:solidFill>
                  <a:srgbClr val="FF0000"/>
                </a:solidFill>
                <a:ea typeface="Arial Unicode MS" pitchFamily="34" charset="-128"/>
              </a:rPr>
              <a:t>n jurada</a:t>
            </a:r>
            <a:r>
              <a:rPr lang="es-ES" altLang="en-US" sz="3200" dirty="0">
                <a:solidFill>
                  <a:srgbClr val="FF0000"/>
                </a:solidFill>
                <a:ea typeface="Arial Unicode MS" pitchFamily="34" charset="-128"/>
              </a:rPr>
              <a:t>: </a:t>
            </a:r>
          </a:p>
          <a:p>
            <a:pPr marL="0" indent="0" algn="just">
              <a:buNone/>
            </a:pPr>
            <a:r>
              <a:rPr lang="es-ES" altLang="en-US" sz="3200" dirty="0">
                <a:ea typeface="Arial Unicode MS" pitchFamily="34" charset="-128"/>
              </a:rPr>
              <a:t>Determinaci</a:t>
            </a:r>
            <a:r>
              <a:rPr lang="es-ES" altLang="en-US" sz="3200" dirty="0">
                <a:latin typeface="Times New Roman" panose="02020603050405020304" pitchFamily="18" charset="0"/>
                <a:ea typeface="Arial Unicode MS" pitchFamily="34" charset="-128"/>
              </a:rPr>
              <a:t>ó</a:t>
            </a:r>
            <a:r>
              <a:rPr lang="es-ES" altLang="en-US" sz="3200" dirty="0">
                <a:ea typeface="Arial Unicode MS" pitchFamily="34" charset="-128"/>
              </a:rPr>
              <a:t>n de la obligaci</a:t>
            </a:r>
            <a:r>
              <a:rPr lang="es-ES" altLang="en-US" sz="3200" dirty="0">
                <a:latin typeface="Times New Roman" panose="02020603050405020304" pitchFamily="18" charset="0"/>
                <a:ea typeface="Arial Unicode MS" pitchFamily="34" charset="-128"/>
              </a:rPr>
              <a:t>ó</a:t>
            </a:r>
            <a:r>
              <a:rPr lang="es-ES" altLang="en-US" sz="3200" dirty="0">
                <a:ea typeface="Arial Unicode MS" pitchFamily="34" charset="-128"/>
              </a:rPr>
              <a:t>n tributaria </a:t>
            </a:r>
            <a:r>
              <a:rPr lang="es-ES" altLang="en-US" sz="3200" dirty="0">
                <a:solidFill>
                  <a:srgbClr val="FF0000"/>
                </a:solidFill>
                <a:ea typeface="Arial Unicode MS" pitchFamily="34" charset="-128"/>
              </a:rPr>
              <a:t>efectuada por los contribuyentes y responsables</a:t>
            </a:r>
            <a:r>
              <a:rPr lang="es-ES" altLang="en-US" sz="3200" dirty="0">
                <a:ea typeface="Arial Unicode MS" pitchFamily="34" charset="-128"/>
              </a:rPr>
              <a:t>, bajo juramento, con los efectos y responsabilidades que determina el CNPT</a:t>
            </a:r>
            <a:r>
              <a:rPr lang="es-ES" altLang="en-US" sz="3200" dirty="0">
                <a:solidFill>
                  <a:schemeClr val="tx2"/>
                </a:solidFill>
                <a:ea typeface="Arial Unicode MS" pitchFamily="34" charset="-128"/>
              </a:rPr>
              <a:t>.</a:t>
            </a:r>
          </a:p>
          <a:p>
            <a:pPr marL="609600" indent="-609600" algn="just">
              <a:buFont typeface="Monotype Sorts"/>
              <a:buChar char="."/>
            </a:pPr>
            <a:endParaRPr lang="es-ES" altLang="en-US" sz="3200" dirty="0">
              <a:solidFill>
                <a:schemeClr val="tx2"/>
              </a:solidFill>
              <a:ea typeface="Arial Unicode MS" pitchFamily="34" charset="-128"/>
            </a:endParaRPr>
          </a:p>
          <a:p>
            <a:pPr marL="609600" indent="-609600" algn="just">
              <a:buFont typeface="Monotype Sorts"/>
              <a:buChar char="."/>
            </a:pPr>
            <a:endParaRPr lang="es-ES" altLang="en-US" sz="3200" dirty="0">
              <a:solidFill>
                <a:schemeClr val="tx2"/>
              </a:solidFill>
              <a:ea typeface="Arial Unicode MS" pitchFamily="34" charset="-128"/>
            </a:endParaRPr>
          </a:p>
          <a:p>
            <a:pPr marL="609600" indent="-609600" algn="just">
              <a:buFont typeface="Monotype Sorts"/>
              <a:buChar char="."/>
            </a:pPr>
            <a:endParaRPr lang="es-ES" altLang="en-US" sz="3200" dirty="0">
              <a:solidFill>
                <a:schemeClr val="tx2"/>
              </a:solidFill>
              <a:ea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7691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04346" y="553454"/>
            <a:ext cx="1840833" cy="553452"/>
          </a:xfrm>
        </p:spPr>
        <p:txBody>
          <a:bodyPr>
            <a:normAutofit fontScale="90000"/>
          </a:bodyPr>
          <a:lstStyle/>
          <a:p>
            <a:r>
              <a:rPr lang="es-ES_tradnl" altLang="en-US" dirty="0">
                <a:solidFill>
                  <a:srgbClr val="FF0000"/>
                </a:solidFill>
              </a:rPr>
              <a:t>PAGO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022684" y="1484314"/>
            <a:ext cx="10010274" cy="48402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3200" b="1" dirty="0">
                <a:solidFill>
                  <a:srgbClr val="FF0000"/>
                </a:solidFill>
              </a:rPr>
              <a:t>Medios y formas de pago</a:t>
            </a:r>
          </a:p>
          <a:p>
            <a:pPr marL="457200" indent="-457200" algn="just">
              <a:buFont typeface="Wingdings" panose="05000000000000000000" pitchFamily="2" charset="2"/>
              <a:buChar char="è"/>
              <a:defRPr/>
            </a:pPr>
            <a:endParaRPr lang="es-ES_tradnl" altLang="en-US" sz="900" dirty="0"/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r>
              <a:rPr lang="es-ES_tradnl" altLang="en-US" sz="3200" dirty="0"/>
              <a:t>En colones</a:t>
            </a:r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endParaRPr lang="es-ES_tradnl" altLang="en-US" sz="3200" dirty="0"/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r>
              <a:rPr lang="es-ES_tradnl" altLang="en-US" sz="3200" dirty="0"/>
              <a:t>Mediante </a:t>
            </a:r>
            <a:r>
              <a:rPr lang="es-ES_tradnl" altLang="en-US" sz="3200" dirty="0">
                <a:solidFill>
                  <a:srgbClr val="FF0000"/>
                </a:solidFill>
              </a:rPr>
              <a:t>cheque</a:t>
            </a:r>
            <a:r>
              <a:rPr lang="es-ES_tradnl" altLang="en-US" sz="3200" dirty="0"/>
              <a:t> nominativo a favor de la entidad recaudadora</a:t>
            </a:r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endParaRPr lang="es-ES_tradnl" altLang="en-US" sz="3200" dirty="0"/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r>
              <a:rPr lang="es-ES_tradnl" altLang="en-US" sz="3200" dirty="0"/>
              <a:t>Pagos por </a:t>
            </a:r>
            <a:r>
              <a:rPr lang="es-ES_tradnl" altLang="en-US" sz="3200" dirty="0">
                <a:solidFill>
                  <a:srgbClr val="FF0000"/>
                </a:solidFill>
              </a:rPr>
              <a:t>medios electrónicos</a:t>
            </a:r>
            <a:endParaRPr lang="es-ES_tradnl" altLang="en-US" sz="3200" dirty="0"/>
          </a:p>
          <a:p>
            <a:pPr marL="0" indent="0" algn="just">
              <a:buNone/>
              <a:defRPr/>
            </a:pPr>
            <a:endParaRPr lang="es-ES_tradnl" altLang="en-US" sz="3200" dirty="0"/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endParaRPr lang="es-ES_tradnl" altLang="en-US" sz="3200" dirty="0"/>
          </a:p>
        </p:txBody>
      </p:sp>
      <p:pic>
        <p:nvPicPr>
          <p:cNvPr id="5" name="Picture 8" descr="Resultado de imagen para imagen de pago por intern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862" y="415433"/>
            <a:ext cx="4213727" cy="213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39847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4932" y="2161185"/>
            <a:ext cx="1780674" cy="1864895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pPr algn="ctr"/>
            <a:r>
              <a:rPr lang="es-ES_tradnl" altLang="en-US" sz="2800" dirty="0">
                <a:solidFill>
                  <a:srgbClr val="FF0000"/>
                </a:solidFill>
              </a:rPr>
              <a:t>PLAZO PARA EL PAGO</a:t>
            </a:r>
            <a:endParaRPr lang="en-US" sz="28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935705" y="481263"/>
            <a:ext cx="8578516" cy="2322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s-ES_tradnl" altLang="en-US" sz="2400" dirty="0">
                <a:solidFill>
                  <a:srgbClr val="FF0000"/>
                </a:solidFill>
              </a:rPr>
              <a:t>  </a:t>
            </a:r>
            <a:r>
              <a:rPr lang="es-ES_tradnl" altLang="en-US" sz="2400" dirty="0"/>
              <a:t>El tributo declarado, retenciones y pagos parciales deben pagarse </a:t>
            </a:r>
            <a:r>
              <a:rPr lang="es-ES_tradnl" altLang="en-US" sz="2400" dirty="0">
                <a:solidFill>
                  <a:srgbClr val="FF0000"/>
                </a:solidFill>
              </a:rPr>
              <a:t>dentro de los plazos que fijen las leyes</a:t>
            </a:r>
            <a:r>
              <a:rPr lang="es-ES_tradnl" altLang="en-US" sz="2400" dirty="0"/>
              <a:t>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s-ES_tradnl" altLang="en-US" sz="6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ES_tradnl" altLang="en-US" sz="2400" dirty="0">
                <a:solidFill>
                  <a:srgbClr val="FF0000"/>
                </a:solidFill>
              </a:rPr>
              <a:t>Si la ley no fija el plazo</a:t>
            </a:r>
            <a:r>
              <a:rPr lang="es-ES_tradnl" altLang="en-US" sz="2400" dirty="0"/>
              <a:t>, debe pagar dentro de los </a:t>
            </a:r>
            <a:r>
              <a:rPr lang="es-ES_tradnl" altLang="en-US" sz="2400" b="1" dirty="0">
                <a:solidFill>
                  <a:srgbClr val="FF0000"/>
                </a:solidFill>
              </a:rPr>
              <a:t>quince días hábiles siguientes </a:t>
            </a:r>
            <a:r>
              <a:rPr lang="es-ES_tradnl" altLang="en-US" sz="2400" dirty="0"/>
              <a:t>a la fecha, en que ocurra el hecho generador.</a:t>
            </a:r>
          </a:p>
        </p:txBody>
      </p:sp>
      <p:sp>
        <p:nvSpPr>
          <p:cNvPr id="2" name="Rectangle 1"/>
          <p:cNvSpPr/>
          <p:nvPr/>
        </p:nvSpPr>
        <p:spPr>
          <a:xfrm>
            <a:off x="2935705" y="3025345"/>
            <a:ext cx="8578517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ES_tradnl" altLang="en-US" sz="2400" dirty="0"/>
              <a:t>Los pagos por tributos resultantes de </a:t>
            </a:r>
            <a:r>
              <a:rPr lang="es-ES_tradnl" altLang="en-US" sz="2400" b="1" dirty="0">
                <a:solidFill>
                  <a:srgbClr val="FF0000"/>
                </a:solidFill>
              </a:rPr>
              <a:t>resoluciones dictadas por la AATT</a:t>
            </a:r>
            <a:r>
              <a:rPr lang="es-ES_tradnl" altLang="en-US" sz="2400" b="1" dirty="0"/>
              <a:t>, </a:t>
            </a:r>
            <a:r>
              <a:rPr lang="es-ES_tradnl" altLang="en-US" sz="2400" dirty="0"/>
              <a:t> deben efectuarse dentro de los </a:t>
            </a:r>
            <a:r>
              <a:rPr lang="es-ES_tradnl" altLang="en-US" sz="2400" b="1" dirty="0">
                <a:solidFill>
                  <a:srgbClr val="FF0000"/>
                </a:solidFill>
              </a:rPr>
              <a:t>30 días hábiles siguientes</a:t>
            </a:r>
            <a:r>
              <a:rPr lang="es-ES_tradnl" altLang="en-US" sz="2400" dirty="0">
                <a:solidFill>
                  <a:srgbClr val="FF0000"/>
                </a:solidFill>
              </a:rPr>
              <a:t>,</a:t>
            </a:r>
            <a:r>
              <a:rPr lang="es-ES_tradnl" altLang="en-US" sz="2400" dirty="0"/>
              <a:t> a la fecha en que el sujeto pasivo quede legalmente notificado de su obligación.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s-ES_tradnl" altLang="en-US" sz="10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s-ES_tradnl" altLang="en-US" sz="2400" dirty="0">
                <a:solidFill>
                  <a:srgbClr val="FF0000"/>
                </a:solidFill>
              </a:rPr>
              <a:t>Vencido el plazo </a:t>
            </a:r>
            <a:r>
              <a:rPr lang="es-ES_tradnl" altLang="en-US" sz="2400" dirty="0"/>
              <a:t>anterior, incurrirá en la sanción por </a:t>
            </a:r>
            <a:r>
              <a:rPr lang="es-ES_tradnl" altLang="en-US" sz="2400" dirty="0">
                <a:solidFill>
                  <a:srgbClr val="FF0000"/>
                </a:solidFill>
              </a:rPr>
              <a:t>morosidad</a:t>
            </a:r>
            <a:r>
              <a:rPr lang="es-ES_tradnl" altLang="en-US" sz="2400" dirty="0"/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3416967" y="5442730"/>
            <a:ext cx="82055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_tradnl" altLang="en-US" sz="2400" dirty="0"/>
              <a:t>Los intereses se calcularán a </a:t>
            </a:r>
            <a:r>
              <a:rPr lang="es-ES_tradnl" altLang="en-US" sz="2400" dirty="0">
                <a:solidFill>
                  <a:srgbClr val="FF0000"/>
                </a:solidFill>
              </a:rPr>
              <a:t>partir de la fecha en que los tributos debieron pagarse</a:t>
            </a:r>
            <a:r>
              <a:rPr lang="es-ES_tradnl" altLang="en-US" sz="2400" dirty="0"/>
              <a:t>, según plazo fijado en las leyes.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62199" y="256868"/>
            <a:ext cx="5735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  <a:p>
            <a:r>
              <a:rPr lang="en-US" dirty="0"/>
              <a:t>E</a:t>
            </a:r>
          </a:p>
          <a:p>
            <a:r>
              <a:rPr lang="en-US" dirty="0"/>
              <a:t>C</a:t>
            </a:r>
          </a:p>
          <a:p>
            <a:r>
              <a:rPr lang="en-US" dirty="0"/>
              <a:t>L</a:t>
            </a:r>
          </a:p>
          <a:p>
            <a:r>
              <a:rPr lang="en-US" dirty="0"/>
              <a:t>A</a:t>
            </a:r>
          </a:p>
          <a:p>
            <a:r>
              <a:rPr lang="en-US" dirty="0"/>
              <a:t>R</a:t>
            </a:r>
          </a:p>
          <a:p>
            <a:r>
              <a:rPr lang="en-US" dirty="0"/>
              <a:t>A</a:t>
            </a:r>
          </a:p>
          <a:p>
            <a:r>
              <a:rPr lang="en-US" dirty="0"/>
              <a:t>D</a:t>
            </a:r>
          </a:p>
          <a:p>
            <a:r>
              <a:rPr lang="en-US" dirty="0"/>
              <a:t>O</a:t>
            </a:r>
          </a:p>
          <a:p>
            <a:endParaRPr lang="en-US" dirty="0"/>
          </a:p>
        </p:txBody>
      </p:sp>
      <p:sp>
        <p:nvSpPr>
          <p:cNvPr id="7" name="Left Brace 6"/>
          <p:cNvSpPr/>
          <p:nvPr/>
        </p:nvSpPr>
        <p:spPr>
          <a:xfrm rot="10800000" flipH="1">
            <a:off x="2727160" y="325555"/>
            <a:ext cx="389020" cy="243579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362199" y="3093633"/>
            <a:ext cx="2867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</a:p>
          <a:p>
            <a:r>
              <a:rPr lang="en-US" dirty="0"/>
              <a:t>F</a:t>
            </a:r>
          </a:p>
          <a:p>
            <a:r>
              <a:rPr lang="en-US" dirty="0"/>
              <a:t>I</a:t>
            </a:r>
          </a:p>
          <a:p>
            <a:r>
              <a:rPr lang="en-US" dirty="0"/>
              <a:t>C</a:t>
            </a:r>
          </a:p>
          <a:p>
            <a:r>
              <a:rPr lang="en-US" dirty="0"/>
              <a:t>I</a:t>
            </a:r>
          </a:p>
          <a:p>
            <a:r>
              <a:rPr lang="en-US" dirty="0"/>
              <a:t>O</a:t>
            </a:r>
          </a:p>
          <a:p>
            <a:endParaRPr lang="en-US" dirty="0"/>
          </a:p>
        </p:txBody>
      </p:sp>
      <p:sp>
        <p:nvSpPr>
          <p:cNvPr id="9" name="Left Brace 8"/>
          <p:cNvSpPr/>
          <p:nvPr/>
        </p:nvSpPr>
        <p:spPr>
          <a:xfrm>
            <a:off x="2727160" y="3093633"/>
            <a:ext cx="389020" cy="203132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30606" y="5442730"/>
            <a:ext cx="26910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_tradnl" altLang="en-US" sz="1400" dirty="0"/>
              <a:t>Art. 145 CNPT: revocatoria debe resolverse en 30 días </a:t>
            </a:r>
          </a:p>
          <a:p>
            <a:pPr algn="just">
              <a:defRPr/>
            </a:pPr>
            <a:r>
              <a:rPr lang="es-ES_tradnl" altLang="en-US" sz="1400" dirty="0"/>
              <a:t>Art, 163 CNPT: seis meses para emitir el fallo</a:t>
            </a:r>
          </a:p>
        </p:txBody>
      </p:sp>
    </p:spTree>
    <p:extLst>
      <p:ext uri="{BB962C8B-B14F-4D97-AF65-F5344CB8AC3E}">
        <p14:creationId xmlns:p14="http://schemas.microsoft.com/office/powerpoint/2010/main" val="41300984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50695" y="565487"/>
            <a:ext cx="7459579" cy="553452"/>
          </a:xfrm>
        </p:spPr>
        <p:txBody>
          <a:bodyPr>
            <a:normAutofit fontScale="90000"/>
          </a:bodyPr>
          <a:lstStyle/>
          <a:p>
            <a:r>
              <a:rPr lang="es-ES_tradnl" altLang="en-US" dirty="0">
                <a:solidFill>
                  <a:srgbClr val="FF0000"/>
                </a:solidFill>
              </a:rPr>
              <a:t>IMPUTACION DE LOS PAGOS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30179" y="1502105"/>
            <a:ext cx="10587789" cy="2590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3200" dirty="0"/>
              <a:t>Los contribuyentes y responsables deben indicar la deuda que desea cancelar.</a:t>
            </a:r>
          </a:p>
          <a:p>
            <a:pPr marL="876300" lvl="1" indent="-419100" algn="just">
              <a:buFont typeface="Wingdings" panose="05000000000000000000" pitchFamily="2" charset="2"/>
              <a:buChar char="Ø"/>
              <a:defRPr/>
            </a:pPr>
            <a:endParaRPr lang="es-ES_tradnl" altLang="en-US" sz="3200" dirty="0"/>
          </a:p>
          <a:p>
            <a:pPr marL="457200" lvl="1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3200" dirty="0"/>
              <a:t>Si no lo indica, la Administración Tributaria imputa los pagos a las deudas más antiguas.</a:t>
            </a:r>
          </a:p>
        </p:txBody>
      </p:sp>
      <p:sp>
        <p:nvSpPr>
          <p:cNvPr id="2" name="Rectangle 1"/>
          <p:cNvSpPr/>
          <p:nvPr/>
        </p:nvSpPr>
        <p:spPr>
          <a:xfrm>
            <a:off x="733926" y="4141355"/>
            <a:ext cx="1068404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defRPr/>
            </a:pPr>
            <a:r>
              <a:rPr lang="es-ES_tradnl" altLang="en-US" sz="3600" dirty="0"/>
              <a:t>En todos los casos, la imputación de pagos se hará </a:t>
            </a:r>
            <a:r>
              <a:rPr lang="es-ES_tradnl" altLang="en-US" sz="3600" dirty="0">
                <a:solidFill>
                  <a:srgbClr val="FF0000"/>
                </a:solidFill>
              </a:rPr>
              <a:t>primero a la totalidad de los intereses </a:t>
            </a:r>
            <a:r>
              <a:rPr lang="es-ES_tradnl" altLang="en-US" sz="3600" dirty="0"/>
              <a:t>calculados a la fecha del pago y luego a la obligación principal.</a:t>
            </a:r>
          </a:p>
        </p:txBody>
      </p:sp>
    </p:spTree>
    <p:extLst>
      <p:ext uri="{BB962C8B-B14F-4D97-AF65-F5344CB8AC3E}">
        <p14:creationId xmlns:p14="http://schemas.microsoft.com/office/powerpoint/2010/main" val="29767005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20516" y="685799"/>
            <a:ext cx="8602579" cy="842211"/>
          </a:xfrm>
        </p:spPr>
        <p:txBody>
          <a:bodyPr>
            <a:normAutofit fontScale="90000"/>
          </a:bodyPr>
          <a:lstStyle/>
          <a:p>
            <a:r>
              <a:rPr lang="es-ES_tradnl" altLang="en-US" dirty="0">
                <a:solidFill>
                  <a:srgbClr val="FF0000"/>
                </a:solidFill>
              </a:rPr>
              <a:t>Aplazamientos y fraccionamientos</a:t>
            </a:r>
            <a:br>
              <a:rPr lang="es-ES_tradnl" altLang="en-US" dirty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950496" y="1412875"/>
            <a:ext cx="1014262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Arial" panose="020B0604020202020204" pitchFamily="34" charset="0"/>
              <a:buNone/>
            </a:pPr>
            <a:endParaRPr lang="es-ES_tradnl" altLang="en-US" sz="1000" b="1" dirty="0">
              <a:solidFill>
                <a:srgbClr val="FF0000"/>
              </a:solidFill>
            </a:endParaRPr>
          </a:p>
          <a:p>
            <a:pPr marL="457200" indent="-457200" algn="just">
              <a:buFont typeface="Arial" panose="020B0604020202020204" pitchFamily="34" charset="0"/>
              <a:buNone/>
            </a:pPr>
            <a:r>
              <a:rPr lang="es-ES_tradnl" altLang="en-US" sz="3200" dirty="0"/>
              <a:t>La AT puede </a:t>
            </a:r>
            <a:r>
              <a:rPr lang="es-ES_tradnl" altLang="en-US" sz="3200" dirty="0">
                <a:solidFill>
                  <a:srgbClr val="FF0000"/>
                </a:solidFill>
              </a:rPr>
              <a:t>autorizar el aplazamiento o fraccionamiento del pago de las deudas tributarias,</a:t>
            </a:r>
            <a:r>
              <a:rPr lang="es-ES_tradnl" altLang="en-US" sz="3200" dirty="0"/>
              <a:t> incluso por impuestos trasladables, </a:t>
            </a:r>
            <a:r>
              <a:rPr lang="es-ES_tradnl" altLang="en-US" sz="3200" dirty="0">
                <a:solidFill>
                  <a:srgbClr val="FF0000"/>
                </a:solidFill>
              </a:rPr>
              <a:t>que no hayan sido cobrados al consumidor final</a:t>
            </a:r>
            <a:r>
              <a:rPr lang="es-ES_tradnl" altLang="en-US" sz="3200" dirty="0"/>
              <a:t>, siempre que la situación económica-financiera del deudor, debidamente comprobada, le impida de manera transitoria hacer frente al pago en tiempo.</a:t>
            </a:r>
          </a:p>
        </p:txBody>
      </p:sp>
    </p:spTree>
    <p:extLst>
      <p:ext uri="{BB962C8B-B14F-4D97-AF65-F5344CB8AC3E}">
        <p14:creationId xmlns:p14="http://schemas.microsoft.com/office/powerpoint/2010/main" val="41326106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03947" y="673435"/>
            <a:ext cx="8602579" cy="523541"/>
          </a:xfrm>
        </p:spPr>
        <p:txBody>
          <a:bodyPr>
            <a:normAutofit fontScale="90000"/>
          </a:bodyPr>
          <a:lstStyle/>
          <a:p>
            <a:br>
              <a:rPr lang="es-ES_tradnl" altLang="en-US" dirty="0">
                <a:solidFill>
                  <a:srgbClr val="FF0000"/>
                </a:solidFill>
              </a:rPr>
            </a:br>
            <a:r>
              <a:rPr lang="es-ES_tradnl" altLang="en-US" dirty="0">
                <a:solidFill>
                  <a:srgbClr val="FF0000"/>
                </a:solidFill>
              </a:rPr>
              <a:t>Subrogación: Pago por terceros</a:t>
            </a:r>
            <a:br>
              <a:rPr lang="es-ES_tradnl" altLang="en-US" dirty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118937" y="1196976"/>
            <a:ext cx="9601200" cy="5148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>
              <a:buFont typeface="Arial" panose="020B0604020202020204" pitchFamily="34" charset="0"/>
              <a:buNone/>
              <a:defRPr/>
            </a:pPr>
            <a:r>
              <a:rPr lang="es-ES_tradnl" altLang="en-US" sz="3600" dirty="0"/>
              <a:t>    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3200" b="1" dirty="0">
                <a:solidFill>
                  <a:srgbClr val="FF0000"/>
                </a:solidFill>
              </a:rPr>
              <a:t>Terceros extraños</a:t>
            </a:r>
            <a:r>
              <a:rPr lang="es-ES_tradnl" altLang="en-US" sz="3200" dirty="0">
                <a:solidFill>
                  <a:srgbClr val="FF0000"/>
                </a:solidFill>
              </a:rPr>
              <a:t> </a:t>
            </a:r>
            <a:r>
              <a:rPr lang="es-ES_tradnl" altLang="en-US" sz="3200" dirty="0"/>
              <a:t>a la obligación tributaria, también pueden realizar el pago y la acción respectiva se debe ejercer por la vía ejecutiva.</a:t>
            </a:r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endParaRPr lang="es-ES_tradnl" altLang="en-US" sz="3200" dirty="0"/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n-US" altLang="en-US" sz="3200" dirty="0" err="1"/>
              <a:t>Previamente</a:t>
            </a:r>
            <a:r>
              <a:rPr lang="en-US" altLang="en-US" sz="3200" dirty="0"/>
              <a:t> </a:t>
            </a:r>
            <a:r>
              <a:rPr lang="en-US" altLang="en-US" sz="3200" dirty="0" err="1"/>
              <a:t>debe</a:t>
            </a:r>
            <a:r>
              <a:rPr lang="en-US" altLang="en-US" sz="3200" dirty="0"/>
              <a:t> </a:t>
            </a:r>
            <a:r>
              <a:rPr lang="en-US" altLang="en-US" sz="3200" dirty="0" err="1"/>
              <a:t>informarse</a:t>
            </a:r>
            <a:r>
              <a:rPr lang="en-US" altLang="en-US" sz="3200" dirty="0"/>
              <a:t> a la AT.</a:t>
            </a:r>
            <a:endParaRPr lang="es-ES_tradnl" altLang="en-US" sz="3200" dirty="0"/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endParaRPr lang="es-ES_tradnl" altLang="en-US" sz="3200" b="1" dirty="0"/>
          </a:p>
          <a:p>
            <a:pPr marL="457200" indent="-457200" algn="ctr">
              <a:buFont typeface="Wingdings" panose="05000000000000000000" pitchFamily="2" charset="2"/>
              <a:buChar char="è"/>
              <a:defRPr/>
            </a:pPr>
            <a:endParaRPr lang="es-ES" altLang="en-US" sz="3200" dirty="0"/>
          </a:p>
          <a:p>
            <a:pPr marL="457200" indent="-457200" algn="just">
              <a:buFont typeface="Arial" panose="020B0604020202020204" pitchFamily="34" charset="0"/>
              <a:buNone/>
              <a:defRPr/>
            </a:pPr>
            <a:endParaRPr lang="es-ES_tradnl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3342105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84032" y="324852"/>
            <a:ext cx="5522494" cy="782053"/>
          </a:xfrm>
        </p:spPr>
        <p:txBody>
          <a:bodyPr>
            <a:normAutofit/>
          </a:bodyPr>
          <a:lstStyle/>
          <a:p>
            <a:r>
              <a:rPr lang="es-ES_tradnl" altLang="en-US" dirty="0">
                <a:solidFill>
                  <a:srgbClr val="FF0000"/>
                </a:solidFill>
              </a:rPr>
              <a:t>Compensación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1" y="1268414"/>
            <a:ext cx="10611852" cy="5056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3200" dirty="0"/>
              <a:t>Los créditos a favor del contribuyente </a:t>
            </a:r>
            <a:r>
              <a:rPr lang="es-ES_tradnl" altLang="en-US" sz="3200" b="1" u="sng" dirty="0">
                <a:solidFill>
                  <a:srgbClr val="FF0000"/>
                </a:solidFill>
              </a:rPr>
              <a:t>líquidos y exigibles</a:t>
            </a:r>
            <a:r>
              <a:rPr lang="es-ES_tradnl" altLang="en-US" sz="3200" dirty="0"/>
              <a:t> por concepto de tributos y sus accesorios, pueden ser </a:t>
            </a:r>
            <a:r>
              <a:rPr lang="es-ES_tradnl" altLang="en-US" sz="3200" dirty="0">
                <a:solidFill>
                  <a:srgbClr val="FF0000"/>
                </a:solidFill>
              </a:rPr>
              <a:t>compensados con deudas tributarias de igual naturaleza, </a:t>
            </a:r>
            <a:r>
              <a:rPr lang="es-ES_tradnl" altLang="en-US" sz="3200" dirty="0"/>
              <a:t>determinadas por él y no pagadas, o con determinaciones de oficio.</a:t>
            </a:r>
          </a:p>
          <a:p>
            <a:pPr marL="457200" lvl="1" indent="0" algn="just">
              <a:buFont typeface="Arial" panose="020B0604020202020204" pitchFamily="34" charset="0"/>
              <a:buNone/>
              <a:defRPr/>
            </a:pPr>
            <a:endParaRPr lang="es-ES_tradnl" altLang="en-US" sz="900" dirty="0"/>
          </a:p>
          <a:p>
            <a:pPr marL="457200" lvl="1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3200" dirty="0"/>
              <a:t>Los créditos se aplican a deudas referentes a períodos no prescritos, administradas por el mismo órgano.</a:t>
            </a:r>
          </a:p>
          <a:p>
            <a:pPr marL="457200" lvl="1" indent="0" algn="just">
              <a:buFont typeface="Arial" panose="020B0604020202020204" pitchFamily="34" charset="0"/>
              <a:buNone/>
              <a:defRPr/>
            </a:pPr>
            <a:endParaRPr lang="es-ES_tradnl" altLang="en-US" sz="3200" dirty="0">
              <a:solidFill>
                <a:srgbClr val="FF0000"/>
              </a:solidFill>
            </a:endParaRPr>
          </a:p>
          <a:p>
            <a:pPr marL="457200" lvl="1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3200" dirty="0">
                <a:solidFill>
                  <a:srgbClr val="FF0000"/>
                </a:solidFill>
              </a:rPr>
              <a:t>Administración Tributaria está facultada para aplicar la compensación de oficio.</a:t>
            </a:r>
          </a:p>
          <a:p>
            <a:pPr marL="876300" lvl="1" indent="-419100" algn="just">
              <a:buFont typeface="Wingdings" panose="05000000000000000000" pitchFamily="2" charset="2"/>
              <a:buChar char="Ø"/>
              <a:defRPr/>
            </a:pPr>
            <a:endParaRPr lang="es-ES_tradnl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9643647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5189" y="469232"/>
            <a:ext cx="9962148" cy="914400"/>
          </a:xfrm>
        </p:spPr>
        <p:txBody>
          <a:bodyPr>
            <a:noAutofit/>
          </a:bodyPr>
          <a:lstStyle/>
          <a:p>
            <a:pPr algn="ctr"/>
            <a:br>
              <a:rPr lang="es-ES_tradnl" altLang="en-US" sz="3600" dirty="0">
                <a:solidFill>
                  <a:srgbClr val="FF0000"/>
                </a:solidFill>
              </a:rPr>
            </a:br>
            <a:r>
              <a:rPr lang="es-ES_tradnl" altLang="en-US" sz="3600" dirty="0">
                <a:solidFill>
                  <a:srgbClr val="FF0000"/>
                </a:solidFill>
              </a:rPr>
              <a:t>Pagos en exceso y prescripción de la acción de repetición</a:t>
            </a:r>
            <a:br>
              <a:rPr lang="es-ES_tradnl" altLang="en-US" sz="3600" dirty="0">
                <a:solidFill>
                  <a:srgbClr val="FF0000"/>
                </a:solidFill>
              </a:rPr>
            </a:br>
            <a:endParaRPr lang="en-US" sz="36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983832" y="2237874"/>
            <a:ext cx="6773779" cy="2995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Arial" panose="020B0604020202020204" pitchFamily="34" charset="0"/>
              <a:buNone/>
            </a:pPr>
            <a:endParaRPr lang="es-ES_tradnl" altLang="en-US" sz="3200" b="1" dirty="0"/>
          </a:p>
          <a:p>
            <a:pPr marL="457200" indent="-457200" algn="just">
              <a:buFont typeface="Wingdings" panose="05000000000000000000" pitchFamily="2" charset="2"/>
              <a:buAutoNum type="arabicPeriod"/>
            </a:pPr>
            <a:r>
              <a:rPr lang="es-ES_tradnl" altLang="en-US" sz="3200" dirty="0"/>
              <a:t>Créditos por pagos </a:t>
            </a:r>
            <a:r>
              <a:rPr lang="es-ES_tradnl" altLang="en-US" sz="3200" dirty="0">
                <a:solidFill>
                  <a:srgbClr val="FF0000"/>
                </a:solidFill>
              </a:rPr>
              <a:t>indebidos</a:t>
            </a:r>
          </a:p>
          <a:p>
            <a:pPr marL="457200" indent="-457200" algn="just">
              <a:buFont typeface="Wingdings" panose="05000000000000000000" pitchFamily="2" charset="2"/>
              <a:buAutoNum type="arabicPeriod"/>
            </a:pPr>
            <a:endParaRPr lang="es-ES_tradnl" altLang="en-US" sz="3200" dirty="0"/>
          </a:p>
          <a:p>
            <a:pPr marL="457200" indent="-457200" algn="just">
              <a:buFont typeface="Wingdings" panose="05000000000000000000" pitchFamily="2" charset="2"/>
              <a:buAutoNum type="arabicPeriod"/>
            </a:pPr>
            <a:r>
              <a:rPr lang="es-ES_tradnl" altLang="en-US" sz="3200" dirty="0"/>
              <a:t>Créditos por pagos </a:t>
            </a:r>
            <a:r>
              <a:rPr lang="es-ES_tradnl" altLang="en-US" sz="3200" dirty="0">
                <a:solidFill>
                  <a:srgbClr val="FF0000"/>
                </a:solidFill>
              </a:rPr>
              <a:t>debidos</a:t>
            </a:r>
          </a:p>
          <a:p>
            <a:pPr marL="457200" indent="-457200" algn="just">
              <a:buFont typeface="Wingdings" panose="05000000000000000000" pitchFamily="2" charset="2"/>
              <a:buAutoNum type="arabicPeriod"/>
            </a:pPr>
            <a:endParaRPr lang="es-ES_tradnl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3985189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65684" y="365126"/>
            <a:ext cx="9188115" cy="693654"/>
          </a:xfrm>
        </p:spPr>
        <p:txBody>
          <a:bodyPr>
            <a:normAutofit/>
          </a:bodyPr>
          <a:lstStyle/>
          <a:p>
            <a:r>
              <a:rPr lang="es-ES_tradnl" altLang="en-US" sz="3600" dirty="0">
                <a:solidFill>
                  <a:srgbClr val="FF0000"/>
                </a:solidFill>
              </a:rPr>
              <a:t>CREDITOS POR PAGOS INDEBIDOS</a:t>
            </a:r>
            <a:endParaRPr lang="en-US" sz="3600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838200" y="1115763"/>
            <a:ext cx="10515600" cy="4731584"/>
          </a:xfrm>
        </p:spPr>
        <p:txBody>
          <a:bodyPr rtlCol="0">
            <a:noAutofit/>
          </a:bodyPr>
          <a:lstStyle/>
          <a:p>
            <a:pPr marL="457200" indent="-457200" algn="ctr">
              <a:buNone/>
              <a:defRPr/>
            </a:pPr>
            <a:endParaRPr lang="es-ES_tradnl" altLang="en-US" sz="9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es-ES_tradnl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Es reclamable la  restitución de lo pagado indebidamente, por concepto de </a:t>
            </a:r>
            <a:r>
              <a:rPr lang="es-ES_tradnl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tributos, sanciones e intereses.</a:t>
            </a:r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endParaRPr lang="es-ES_tradnl" altLang="en-US" sz="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es-ES_tradnl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Sólo se reconocerán </a:t>
            </a:r>
            <a:r>
              <a:rPr lang="es-ES_tradnl" altLang="en-US" sz="3200" dirty="0">
                <a:solidFill>
                  <a:srgbClr val="FF0000"/>
                </a:solidFill>
              </a:rPr>
              <a:t>intereses, si el pago fue </a:t>
            </a:r>
            <a:r>
              <a:rPr lang="es-ES_tradnl" altLang="en-US" sz="3200" b="1" dirty="0">
                <a:solidFill>
                  <a:srgbClr val="FF0000"/>
                </a:solidFill>
              </a:rPr>
              <a:t>inducido </a:t>
            </a:r>
            <a:r>
              <a:rPr lang="es-ES_tradnl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 forzado</a:t>
            </a:r>
            <a:r>
              <a:rPr lang="es-ES_tradnl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por la Administración Tributaria.</a:t>
            </a:r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endParaRPr lang="es-ES_tradnl" altLang="en-US" sz="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es-ES_tradnl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El interés correrá a partir del </a:t>
            </a:r>
            <a:r>
              <a:rPr lang="es-ES_tradnl" altLang="en-US" sz="3200" b="1" dirty="0">
                <a:solidFill>
                  <a:srgbClr val="FF0000"/>
                </a:solidFill>
              </a:rPr>
              <a:t>día natural siguiente</a:t>
            </a:r>
            <a:r>
              <a:rPr lang="es-ES_tradnl" altLang="en-US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a la fecha del pago efectuado por el contribuyente, o de la presentación de la declaración que lo origina.</a:t>
            </a:r>
          </a:p>
        </p:txBody>
      </p:sp>
    </p:spTree>
    <p:extLst>
      <p:ext uri="{BB962C8B-B14F-4D97-AF65-F5344CB8AC3E}">
        <p14:creationId xmlns:p14="http://schemas.microsoft.com/office/powerpoint/2010/main" val="11803711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66474" y="365126"/>
            <a:ext cx="8887326" cy="982412"/>
          </a:xfrm>
        </p:spPr>
        <p:txBody>
          <a:bodyPr>
            <a:normAutofit/>
          </a:bodyPr>
          <a:lstStyle/>
          <a:p>
            <a:r>
              <a:rPr lang="es-ES_tradnl" altLang="en-US" sz="3600" dirty="0">
                <a:solidFill>
                  <a:srgbClr val="FF0000"/>
                </a:solidFill>
              </a:rPr>
              <a:t>CREDITOS POR PAGOS DEBIDOS</a:t>
            </a:r>
            <a:endParaRPr lang="en-US" sz="36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311442" y="1347538"/>
            <a:ext cx="9541042" cy="5073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>
              <a:buFont typeface="Arial" panose="020B0604020202020204" pitchFamily="34" charset="0"/>
              <a:buNone/>
              <a:defRPr/>
            </a:pPr>
            <a:endParaRPr lang="es-ES_tradnl" altLang="en-US" sz="2400" b="1" dirty="0">
              <a:solidFill>
                <a:srgbClr val="FF0000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3200" dirty="0"/>
              <a:t>Es reclamable la  restitución de los pagos  debidos, que generen un derecho de crédito a su favor por pagos  a cuenta, siempre que no exista deber de acreditación para el pago de nuevas deudas.</a:t>
            </a:r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endParaRPr lang="es-ES_tradnl" altLang="en-US" sz="1050" dirty="0"/>
          </a:p>
        </p:txBody>
      </p:sp>
    </p:spTree>
    <p:extLst>
      <p:ext uri="{BB962C8B-B14F-4D97-AF65-F5344CB8AC3E}">
        <p14:creationId xmlns:p14="http://schemas.microsoft.com/office/powerpoint/2010/main" val="19582431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24114" y="365126"/>
            <a:ext cx="8929686" cy="982412"/>
          </a:xfrm>
        </p:spPr>
        <p:txBody>
          <a:bodyPr>
            <a:normAutofit/>
          </a:bodyPr>
          <a:lstStyle/>
          <a:p>
            <a:r>
              <a:rPr lang="es-ES_tradnl" altLang="en-US" sz="3600" dirty="0">
                <a:solidFill>
                  <a:srgbClr val="FF0000"/>
                </a:solidFill>
              </a:rPr>
              <a:t>CREDITOS POR PAGOS DEBIDOS</a:t>
            </a:r>
            <a:endParaRPr lang="en-US" sz="36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878305" y="1239253"/>
            <a:ext cx="10286999" cy="5085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_tradnl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El saldo a favor generado en el </a:t>
            </a:r>
            <a:r>
              <a:rPr lang="es-ES_tradnl" sz="3200" b="1" dirty="0">
                <a:solidFill>
                  <a:srgbClr val="FF0000"/>
                </a:solidFill>
              </a:rPr>
              <a:t>impuesto general sobre las ventas,</a:t>
            </a:r>
            <a:r>
              <a:rPr lang="es-ES_tradnl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producto de la actividad normal del sujeto pasivo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ES_tradnl" sz="10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_tradnl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El saldo a favor generado en el </a:t>
            </a:r>
            <a:r>
              <a:rPr lang="es-ES_tradnl" sz="3200" b="1" dirty="0">
                <a:solidFill>
                  <a:srgbClr val="FF0000"/>
                </a:solidFill>
              </a:rPr>
              <a:t>impuesto sobre la renta</a:t>
            </a:r>
            <a:r>
              <a:rPr lang="es-ES_tradnl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luego de la liquidación del impuesto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ES_tradnl" sz="10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_tradnl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Genera intereses </a:t>
            </a:r>
            <a:r>
              <a:rPr lang="es-ES_tradnl" sz="3200" dirty="0">
                <a:solidFill>
                  <a:srgbClr val="FF0000"/>
                </a:solidFill>
              </a:rPr>
              <a:t>a partir de los 3 meses </a:t>
            </a:r>
            <a:r>
              <a:rPr lang="es-ES_tradnl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siguientes de la presentación de la solicitud, si no se ha hecho la devolución</a:t>
            </a:r>
          </a:p>
        </p:txBody>
      </p:sp>
    </p:spTree>
    <p:extLst>
      <p:ext uri="{BB962C8B-B14F-4D97-AF65-F5344CB8AC3E}">
        <p14:creationId xmlns:p14="http://schemas.microsoft.com/office/powerpoint/2010/main" val="3042088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1779" y="301625"/>
            <a:ext cx="8013031" cy="865438"/>
          </a:xfrm>
        </p:spPr>
        <p:txBody>
          <a:bodyPr rtlCol="0">
            <a:noAutofit/>
          </a:bodyPr>
          <a:lstStyle/>
          <a:p>
            <a:pPr>
              <a:defRPr/>
            </a:pPr>
            <a:br>
              <a:rPr lang="es-CR" altLang="en-US" sz="3200" dirty="0">
                <a:solidFill>
                  <a:srgbClr val="FF0000"/>
                </a:solidFill>
              </a:rPr>
            </a:br>
            <a:r>
              <a:rPr lang="es-CR" altLang="en-US" sz="3200" dirty="0">
                <a:solidFill>
                  <a:srgbClr val="FF0000"/>
                </a:solidFill>
              </a:rPr>
              <a:t>FORMAS DE DETERMINACIÓN </a:t>
            </a:r>
            <a:r>
              <a:rPr lang="es-CR" altLang="en-US" sz="2000" dirty="0">
                <a:solidFill>
                  <a:srgbClr val="FF0000"/>
                </a:solidFill>
              </a:rPr>
              <a:t>Art. 122 CNPT</a:t>
            </a:r>
            <a:r>
              <a:rPr lang="es-CR" altLang="en-US" sz="1800" dirty="0">
                <a:solidFill>
                  <a:srgbClr val="FF0000"/>
                </a:solidFill>
              </a:rPr>
              <a:t> </a:t>
            </a:r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ES" altLang="en-US" sz="20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20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1423" y="0"/>
            <a:ext cx="445167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A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U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T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O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L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I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Q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U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I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D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A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C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I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 err="1">
                <a:solidFill>
                  <a:srgbClr val="FF0000"/>
                </a:solidFill>
                <a:ea typeface="Arial Unicode MS" pitchFamily="34" charset="-128"/>
              </a:rPr>
              <a:t>Ó</a:t>
            </a:r>
            <a:endParaRPr lang="es-ES" altLang="en-US" sz="2800" b="1" dirty="0">
              <a:solidFill>
                <a:srgbClr val="FF0000"/>
              </a:solidFill>
              <a:ea typeface="Arial Unicode MS" pitchFamily="34" charset="-128"/>
            </a:endParaRP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N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696454" y="1540042"/>
            <a:ext cx="9444788" cy="44099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buFont typeface="Arial" panose="020B0604020202020204" pitchFamily="34" charset="0"/>
              <a:buNone/>
            </a:pPr>
            <a:r>
              <a:rPr lang="es-ES" altLang="en-US" sz="3200" b="1" dirty="0">
                <a:solidFill>
                  <a:schemeClr val="tx2"/>
                </a:solidFill>
                <a:ea typeface="Arial Unicode MS" pitchFamily="34" charset="-128"/>
              </a:rPr>
              <a:t>     </a:t>
            </a:r>
            <a:endParaRPr lang="es-ES" altLang="en-US" sz="3200" b="1" dirty="0">
              <a:ea typeface="Arial Unicode MS" pitchFamily="34" charset="-128"/>
            </a:endParaRPr>
          </a:p>
          <a:p>
            <a:pPr marL="0" indent="0" algn="just">
              <a:buNone/>
            </a:pPr>
            <a:r>
              <a:rPr lang="es-ES" altLang="en-US" sz="3200" dirty="0">
                <a:ea typeface="Arial Unicode MS" pitchFamily="34" charset="-128"/>
              </a:rPr>
              <a:t>La declaración </a:t>
            </a:r>
            <a:r>
              <a:rPr lang="es-ES" altLang="en-US" sz="3200" dirty="0">
                <a:solidFill>
                  <a:srgbClr val="FF0000"/>
                </a:solidFill>
                <a:ea typeface="Arial Unicode MS" pitchFamily="34" charset="-128"/>
              </a:rPr>
              <a:t>debe presentarse en los medios oficiales </a:t>
            </a:r>
            <a:r>
              <a:rPr lang="es-ES" altLang="en-US" sz="3200" dirty="0">
                <a:ea typeface="Arial Unicode MS" pitchFamily="34" charset="-128"/>
              </a:rPr>
              <a:t>aprobados por la AT.</a:t>
            </a:r>
          </a:p>
          <a:p>
            <a:pPr marL="609600" indent="-609600" algn="just">
              <a:buFont typeface="Monotype Sorts"/>
              <a:buChar char="."/>
            </a:pPr>
            <a:endParaRPr lang="es-ES" altLang="en-US" sz="3200" dirty="0">
              <a:ea typeface="Arial Unicode MS" pitchFamily="34" charset="-128"/>
            </a:endParaRPr>
          </a:p>
          <a:p>
            <a:pPr marL="0" indent="0" algn="just">
              <a:buNone/>
            </a:pPr>
            <a:r>
              <a:rPr lang="es-ES" altLang="en-US" sz="3200" dirty="0">
                <a:ea typeface="Arial Unicode MS" pitchFamily="34" charset="-128"/>
              </a:rPr>
              <a:t>La AT, puede disponer el empleo de </a:t>
            </a:r>
            <a:r>
              <a:rPr lang="es-ES" altLang="en-US" sz="3200" dirty="0">
                <a:solidFill>
                  <a:srgbClr val="FF0000"/>
                </a:solidFill>
                <a:ea typeface="Arial Unicode MS" pitchFamily="34" charset="-128"/>
              </a:rPr>
              <a:t>otros medios</a:t>
            </a:r>
            <a:r>
              <a:rPr lang="es-ES" altLang="en-US" sz="3200" dirty="0">
                <a:ea typeface="Arial Unicode MS" pitchFamily="34" charset="-128"/>
              </a:rPr>
              <a:t>, según el </a:t>
            </a:r>
            <a:r>
              <a:rPr lang="es-ES" altLang="en-US" sz="3200" dirty="0">
                <a:solidFill>
                  <a:srgbClr val="FF0000"/>
                </a:solidFill>
                <a:ea typeface="Arial Unicode MS" pitchFamily="34" charset="-128"/>
              </a:rPr>
              <a:t>desarrollo tecnológico </a:t>
            </a:r>
            <a:r>
              <a:rPr lang="es-ES" altLang="en-US" sz="3200" dirty="0">
                <a:ea typeface="Arial Unicode MS" pitchFamily="34" charset="-128"/>
              </a:rPr>
              <a:t>existente.</a:t>
            </a:r>
            <a:r>
              <a:rPr lang="es-CR" altLang="en-US" sz="3200" b="1" dirty="0">
                <a:cs typeface="Tahoma" panose="020B0604030504040204" pitchFamily="34" charset="0"/>
              </a:rPr>
              <a:t>	</a:t>
            </a:r>
            <a:endParaRPr lang="es-ES" altLang="en-US" sz="3200" b="1" dirty="0"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374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03947" y="365126"/>
            <a:ext cx="9849852" cy="982412"/>
          </a:xfrm>
        </p:spPr>
        <p:txBody>
          <a:bodyPr>
            <a:normAutofit/>
          </a:bodyPr>
          <a:lstStyle/>
          <a:p>
            <a:r>
              <a:rPr lang="es-ES_tradnl" altLang="en-US" sz="3200" dirty="0">
                <a:solidFill>
                  <a:srgbClr val="FF0000"/>
                </a:solidFill>
              </a:rPr>
              <a:t>PRESCRIPCIÓN DE LA ACCIÓN DE REPETICIÓN</a:t>
            </a:r>
            <a:endParaRPr lang="en-US" sz="32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78305" y="1467852"/>
            <a:ext cx="10475494" cy="4238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_tradnl" altLang="en-US" dirty="0"/>
              <a:t>La acción para solicitar la devolución, prescribe a los </a:t>
            </a:r>
            <a:r>
              <a:rPr lang="es-ES_tradnl" altLang="en-US" b="1" u="sng" dirty="0">
                <a:solidFill>
                  <a:srgbClr val="FF0000"/>
                </a:solidFill>
              </a:rPr>
              <a:t>4 años</a:t>
            </a:r>
            <a:r>
              <a:rPr lang="es-ES_tradnl" altLang="en-US" dirty="0">
                <a:solidFill>
                  <a:srgbClr val="FF0000"/>
                </a:solidFill>
              </a:rPr>
              <a:t>, </a:t>
            </a:r>
            <a:r>
              <a:rPr lang="es-ES_tradnl" altLang="en-US" b="1" dirty="0">
                <a:solidFill>
                  <a:srgbClr val="FF0000"/>
                </a:solidFill>
              </a:rPr>
              <a:t>a partir del día siguiente a la fecha en que se efectuó el pago</a:t>
            </a:r>
            <a:r>
              <a:rPr lang="es-ES_tradnl" altLang="en-US" b="1" dirty="0"/>
              <a:t>,</a:t>
            </a:r>
            <a:r>
              <a:rPr lang="es-ES_tradnl" altLang="en-US" dirty="0"/>
              <a:t> o desde la fecha de presentación de la declaración jurada, de la cual surgió el crédito.</a:t>
            </a:r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endParaRPr lang="es-ES_tradnl" altLang="en-US" sz="900" dirty="0"/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_tradnl" altLang="en-US" dirty="0"/>
              <a:t>Igual plazo  y cómputo,  opera para solicitar la compensación.</a:t>
            </a:r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endParaRPr lang="es-ES_tradnl" altLang="en-US" sz="900" dirty="0"/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_tradnl" altLang="en-US" dirty="0"/>
              <a:t>Previo a ordenar la devolución, la Administración Tributaria podrá compensar de oficio y restituirá el saldo remanente a favor, si existe.</a:t>
            </a:r>
          </a:p>
        </p:txBody>
      </p:sp>
    </p:spTree>
    <p:extLst>
      <p:ext uri="{BB962C8B-B14F-4D97-AF65-F5344CB8AC3E}">
        <p14:creationId xmlns:p14="http://schemas.microsoft.com/office/powerpoint/2010/main" val="172625890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9942" y="369303"/>
            <a:ext cx="3092116" cy="1014329"/>
          </a:xfrm>
        </p:spPr>
        <p:txBody>
          <a:bodyPr/>
          <a:lstStyle/>
          <a:p>
            <a:r>
              <a:rPr lang="es-ES_tradnl" altLang="en-US" dirty="0">
                <a:solidFill>
                  <a:srgbClr val="FF0000"/>
                </a:solidFill>
              </a:rPr>
              <a:t>Confusión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838200" y="1609057"/>
            <a:ext cx="10515600" cy="4351338"/>
          </a:xfrm>
        </p:spPr>
        <p:txBody>
          <a:bodyPr>
            <a:normAutofit/>
          </a:bodyPr>
          <a:lstStyle/>
          <a:p>
            <a:pPr marL="457200" lvl="1" indent="0" algn="just">
              <a:buNone/>
              <a:defRPr/>
            </a:pPr>
            <a:r>
              <a:rPr lang="es-ES_tradnl" altLang="en-US" sz="2800" dirty="0"/>
              <a:t>Sujeto activo de la obligación tributaria toma la posición de deudor, como consecuencia de la transmisión de los bienes o derechos afectos al tributo.</a:t>
            </a:r>
          </a:p>
          <a:p>
            <a:pPr marL="876300" lvl="1" indent="-419100" algn="just">
              <a:buNone/>
              <a:defRPr/>
            </a:pPr>
            <a:endParaRPr lang="es-ES_tradnl" altLang="en-US" sz="2800" dirty="0"/>
          </a:p>
          <a:p>
            <a:pPr marL="457200" lvl="1" indent="0" algn="just">
              <a:buNone/>
              <a:defRPr/>
            </a:pPr>
            <a:r>
              <a:rPr lang="es-ES" altLang="en-US" sz="2800" b="1" dirty="0"/>
              <a:t>Ej.</a:t>
            </a:r>
            <a:r>
              <a:rPr lang="es-ES" altLang="en-US" sz="2800" dirty="0"/>
              <a:t> Impuestos que recaen sobre una sucesión en que el heredero sea el Estado, por falta de otros herederos. </a:t>
            </a:r>
          </a:p>
          <a:p>
            <a:pPr marL="876300" lvl="1" indent="-419100" algn="just">
              <a:buFont typeface="Wingdings" panose="05000000000000000000" pitchFamily="2" charset="2"/>
              <a:buChar char="Ø"/>
              <a:defRPr/>
            </a:pPr>
            <a:endParaRPr lang="es-ES" altLang="en-US" sz="2800" dirty="0"/>
          </a:p>
          <a:p>
            <a:pPr marL="457200" lvl="1" indent="0" algn="just">
              <a:buNone/>
              <a:defRPr/>
            </a:pPr>
            <a:r>
              <a:rPr lang="es-ES" altLang="en-US" sz="2800" dirty="0"/>
              <a:t>Si el Estado fuera propietario de terrenos y no estuviera exento del ISBI.</a:t>
            </a:r>
            <a:endParaRPr lang="es-ES_tradnl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851278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56020" y="365126"/>
            <a:ext cx="6292517" cy="573338"/>
          </a:xfrm>
        </p:spPr>
        <p:txBody>
          <a:bodyPr>
            <a:normAutofit fontScale="90000"/>
          </a:bodyPr>
          <a:lstStyle/>
          <a:p>
            <a:r>
              <a:rPr lang="es-ES_tradnl" altLang="en-US" dirty="0">
                <a:solidFill>
                  <a:srgbClr val="FF0000"/>
                </a:solidFill>
              </a:rPr>
              <a:t>Condonación o remisión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838200" y="1813593"/>
            <a:ext cx="10515600" cy="4351338"/>
          </a:xfrm>
        </p:spPr>
        <p:txBody>
          <a:bodyPr/>
          <a:lstStyle/>
          <a:p>
            <a:pPr marL="457200" lvl="1" indent="0" algn="just">
              <a:buNone/>
              <a:defRPr/>
            </a:pPr>
            <a:r>
              <a:rPr lang="es-ES_tradnl" altLang="en-US" sz="2800" dirty="0"/>
              <a:t>La obligación de pagar los </a:t>
            </a:r>
            <a:r>
              <a:rPr lang="es-ES_tradnl" altLang="en-US" sz="2800" b="1" dirty="0"/>
              <a:t>tributos</a:t>
            </a:r>
            <a:r>
              <a:rPr lang="es-ES_tradnl" altLang="en-US" sz="2800" dirty="0"/>
              <a:t> solamente puede ser condonada o remitida, por </a:t>
            </a:r>
            <a:r>
              <a:rPr lang="es-ES_tradnl" altLang="en-US" sz="2800" b="1" dirty="0"/>
              <a:t>ley dictada con alcance general.</a:t>
            </a:r>
          </a:p>
          <a:p>
            <a:pPr marL="876300" lvl="1" indent="-419100" algn="just">
              <a:buFont typeface="Wingdings" panose="05000000000000000000" pitchFamily="2" charset="2"/>
              <a:buChar char="Ø"/>
              <a:defRPr/>
            </a:pPr>
            <a:endParaRPr lang="es-ES_tradnl" altLang="en-US" sz="2800" dirty="0"/>
          </a:p>
          <a:p>
            <a:pPr marL="457200" lvl="1" indent="0" algn="just">
              <a:buNone/>
              <a:defRPr/>
            </a:pPr>
            <a:r>
              <a:rPr lang="es-ES_tradnl" altLang="en-US" sz="2800" dirty="0"/>
              <a:t>Las </a:t>
            </a:r>
            <a:r>
              <a:rPr lang="es-ES_tradnl" altLang="en-US" sz="2800" b="1" dirty="0"/>
              <a:t>obligaciones accesorias</a:t>
            </a:r>
            <a:r>
              <a:rPr lang="es-ES_tradnl" altLang="en-US" sz="2800" dirty="0"/>
              <a:t>, como intereses, recargos y multas, solo pueden ser condonadas por </a:t>
            </a:r>
            <a:r>
              <a:rPr lang="es-ES_tradnl" altLang="en-US" sz="2800" b="1" dirty="0"/>
              <a:t>resolución administrativa.</a:t>
            </a:r>
          </a:p>
          <a:p>
            <a:pPr marL="876300" lvl="1" indent="-419100" algn="just">
              <a:buFont typeface="Wingdings" panose="05000000000000000000" pitchFamily="2" charset="2"/>
              <a:buChar char="Ø"/>
              <a:defRPr/>
            </a:pPr>
            <a:endParaRPr lang="es-ES_tradnl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6463173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36695" y="365126"/>
            <a:ext cx="2755232" cy="910222"/>
          </a:xfrm>
        </p:spPr>
        <p:txBody>
          <a:bodyPr/>
          <a:lstStyle/>
          <a:p>
            <a:r>
              <a:rPr lang="es-ES_tradnl" altLang="en-US" dirty="0">
                <a:solidFill>
                  <a:srgbClr val="FF0000"/>
                </a:solidFill>
              </a:rPr>
              <a:t>Novación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838200" y="2538663"/>
            <a:ext cx="10515600" cy="3241258"/>
          </a:xfrm>
        </p:spPr>
        <p:txBody>
          <a:bodyPr>
            <a:normAutofit/>
          </a:bodyPr>
          <a:lstStyle/>
          <a:p>
            <a:pPr marL="0" indent="0" algn="just">
              <a:buNone/>
              <a:defRPr/>
            </a:pPr>
            <a:r>
              <a:rPr lang="es-ES_tradnl" altLang="en-US" sz="3200" dirty="0"/>
              <a:t>Se admite únicamente si </a:t>
            </a:r>
            <a:r>
              <a:rPr lang="es-ES_tradnl" altLang="en-US" sz="3200" b="1" u="sng" dirty="0"/>
              <a:t>mejoran las garantías</a:t>
            </a:r>
            <a:r>
              <a:rPr lang="es-ES_tradnl" altLang="en-US" sz="3200" dirty="0"/>
              <a:t> a favor de sujeto activo, garantizando la efectividad de la recaudación.</a:t>
            </a:r>
          </a:p>
          <a:p>
            <a:pPr marL="457200" indent="-457200" algn="just">
              <a:buFont typeface="Wingdings" panose="05000000000000000000" pitchFamily="2" charset="2"/>
              <a:buChar char="Ø"/>
              <a:defRPr/>
            </a:pPr>
            <a:endParaRPr lang="es-ES_tradnl" altLang="en-US" sz="1600" dirty="0"/>
          </a:p>
        </p:txBody>
      </p:sp>
    </p:spTree>
    <p:extLst>
      <p:ext uri="{BB962C8B-B14F-4D97-AF65-F5344CB8AC3E}">
        <p14:creationId xmlns:p14="http://schemas.microsoft.com/office/powerpoint/2010/main" val="5824017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10853" y="365125"/>
            <a:ext cx="6858000" cy="777875"/>
          </a:xfrm>
        </p:spPr>
        <p:txBody>
          <a:bodyPr/>
          <a:lstStyle/>
          <a:p>
            <a:r>
              <a:rPr lang="es-ES_tradnl" altLang="en-US" dirty="0">
                <a:solidFill>
                  <a:srgbClr val="FF0000"/>
                </a:solidFill>
              </a:rPr>
              <a:t>Términos de prescripción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838200" y="1368425"/>
            <a:ext cx="10515600" cy="4351338"/>
          </a:xfrm>
        </p:spPr>
        <p:txBody>
          <a:bodyPr>
            <a:normAutofit/>
          </a:bodyPr>
          <a:lstStyle/>
          <a:p>
            <a:pPr marL="457200" lvl="1" indent="0" algn="just">
              <a:buNone/>
              <a:defRPr/>
            </a:pPr>
            <a:endParaRPr lang="es-ES_tradnl" altLang="en-US" sz="3200" dirty="0"/>
          </a:p>
          <a:p>
            <a:pPr marL="457200" lvl="1" indent="0" algn="just">
              <a:buNone/>
              <a:defRPr/>
            </a:pPr>
            <a:r>
              <a:rPr lang="es-ES_tradnl" altLang="en-US" sz="3200" dirty="0"/>
              <a:t>La acción de la Administración Tributaria para determinar la obligación,  prescribe a los </a:t>
            </a:r>
            <a:r>
              <a:rPr lang="es-ES_tradnl" altLang="en-US" sz="3200" b="1" dirty="0"/>
              <a:t>4 años.</a:t>
            </a:r>
          </a:p>
          <a:p>
            <a:pPr lvl="1" algn="just" eaLnBrk="1" hangingPunct="1">
              <a:buFont typeface="Wingdings" panose="05000000000000000000" pitchFamily="2" charset="2"/>
              <a:buChar char="Ø"/>
              <a:defRPr/>
            </a:pPr>
            <a:endParaRPr lang="es-ES_tradnl" altLang="en-US" sz="3200" b="1" dirty="0"/>
          </a:p>
          <a:p>
            <a:pPr marL="457200" lvl="1" indent="0" algn="just">
              <a:buNone/>
              <a:defRPr/>
            </a:pPr>
            <a:r>
              <a:rPr lang="es-ES_tradnl" altLang="en-US" sz="3200" dirty="0"/>
              <a:t>Igual término rige para exigir el pago del tributo y sus intereses</a:t>
            </a:r>
          </a:p>
        </p:txBody>
      </p:sp>
    </p:spTree>
    <p:extLst>
      <p:ext uri="{BB962C8B-B14F-4D97-AF65-F5344CB8AC3E}">
        <p14:creationId xmlns:p14="http://schemas.microsoft.com/office/powerpoint/2010/main" val="21677224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10853" y="365125"/>
            <a:ext cx="6833936" cy="886159"/>
          </a:xfrm>
        </p:spPr>
        <p:txBody>
          <a:bodyPr/>
          <a:lstStyle/>
          <a:p>
            <a:r>
              <a:rPr lang="es-ES_tradnl" altLang="en-US" dirty="0">
                <a:solidFill>
                  <a:srgbClr val="FF0000"/>
                </a:solidFill>
              </a:rPr>
              <a:t>Términos de prescripción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118937" y="1557338"/>
            <a:ext cx="9805737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buNone/>
              <a:defRPr/>
            </a:pPr>
            <a:endParaRPr lang="es-ES_tradnl" altLang="en-US" sz="2800" dirty="0"/>
          </a:p>
          <a:p>
            <a:pPr marL="457200" lvl="1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2800" b="1" dirty="0">
                <a:solidFill>
                  <a:srgbClr val="FF0000"/>
                </a:solidFill>
              </a:rPr>
              <a:t>10 años: </a:t>
            </a:r>
            <a:r>
              <a:rPr lang="es-ES_tradnl" altLang="en-US" sz="2800" dirty="0"/>
              <a:t>Para los contribuyentes o responsables no inscritos, o para los que estando inscritos, hayan presentado declaraciones calificadas como fraudulentas o, no hayan presentado declaraciones juradas.  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endParaRPr lang="es-ES_tradnl" altLang="en-US" sz="2800" dirty="0"/>
          </a:p>
          <a:p>
            <a:pPr marL="457200" lvl="1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2800" dirty="0"/>
              <a:t>Antes de la reforma que introdujo la Ley 9069 era de 5 años</a:t>
            </a:r>
          </a:p>
          <a:p>
            <a:pPr lvl="1" algn="just">
              <a:buFont typeface="Wingdings" panose="05000000000000000000" pitchFamily="2" charset="2"/>
              <a:buChar char="Ø"/>
              <a:defRPr/>
            </a:pPr>
            <a:endParaRPr lang="es-ES_tradnl" altLang="en-US" sz="2800" dirty="0"/>
          </a:p>
          <a:p>
            <a:pPr lvl="1" algn="just">
              <a:buFont typeface="Wingdings" panose="05000000000000000000" pitchFamily="2" charset="2"/>
              <a:buChar char="Ø"/>
              <a:defRPr/>
            </a:pPr>
            <a:endParaRPr lang="es-ES_tradnl" altLang="en-US" sz="2800" dirty="0"/>
          </a:p>
          <a:p>
            <a:pPr algn="just">
              <a:buFont typeface="Wingdings" panose="05000000000000000000" pitchFamily="2" charset="2"/>
              <a:buChar char="è"/>
              <a:defRPr/>
            </a:pP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00137819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19137" y="365125"/>
            <a:ext cx="6977314" cy="729749"/>
          </a:xfrm>
        </p:spPr>
        <p:txBody>
          <a:bodyPr/>
          <a:lstStyle/>
          <a:p>
            <a:r>
              <a:rPr lang="es-ES_tradnl" altLang="en-US" dirty="0">
                <a:solidFill>
                  <a:srgbClr val="FF0000"/>
                </a:solidFill>
              </a:rPr>
              <a:t>Cómputo de los términos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10653" y="1151021"/>
            <a:ext cx="9938084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buNone/>
            </a:pPr>
            <a:endParaRPr lang="es-ES_tradnl" altLang="en-US" sz="3200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s-ES_tradnl" altLang="en-US" sz="3200" dirty="0"/>
              <a:t>El término de prescripción se debe contar desde el </a:t>
            </a:r>
            <a:r>
              <a:rPr lang="es-ES_tradnl" altLang="en-US" sz="3200" dirty="0">
                <a:solidFill>
                  <a:srgbClr val="FF0000"/>
                </a:solidFill>
              </a:rPr>
              <a:t>1 del mes siguiente</a:t>
            </a:r>
            <a:r>
              <a:rPr lang="es-ES_tradnl" altLang="en-US" sz="3200" dirty="0"/>
              <a:t> a la fecha en que debió presentarse la declaración y cancelarse el impuesto resultante. </a:t>
            </a:r>
          </a:p>
        </p:txBody>
      </p:sp>
    </p:spTree>
    <p:extLst>
      <p:ext uri="{BB962C8B-B14F-4D97-AF65-F5344CB8AC3E}">
        <p14:creationId xmlns:p14="http://schemas.microsoft.com/office/powerpoint/2010/main" val="24423236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37084" y="365126"/>
            <a:ext cx="9416716" cy="741780"/>
          </a:xfrm>
        </p:spPr>
        <p:txBody>
          <a:bodyPr/>
          <a:lstStyle/>
          <a:p>
            <a:r>
              <a:rPr lang="es-ES_tradnl" altLang="en-US" dirty="0">
                <a:solidFill>
                  <a:srgbClr val="FF0000"/>
                </a:solidFill>
              </a:rPr>
              <a:t>Interrupción de la prescripción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73768" y="1479884"/>
            <a:ext cx="10479506" cy="4757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 algn="just">
              <a:buFont typeface="Arial" panose="020B0604020202020204" pitchFamily="34" charset="0"/>
              <a:buNone/>
              <a:defRPr/>
            </a:pPr>
            <a:endParaRPr lang="es-ES_tradnl" altLang="en-US" sz="2000" b="1" dirty="0"/>
          </a:p>
          <a:p>
            <a:pPr marL="952500" lvl="1" indent="-495300" algn="just">
              <a:buFont typeface="Arial" panose="020B0604020202020204" pitchFamily="34" charset="0"/>
              <a:buNone/>
              <a:defRPr/>
            </a:pPr>
            <a:r>
              <a:rPr lang="es-ES_tradnl" altLang="en-US" sz="2800" b="1" dirty="0"/>
              <a:t>1. La notificación del inicio de </a:t>
            </a:r>
            <a:r>
              <a:rPr lang="es-ES_tradnl" altLang="en-US" sz="2800" b="1" dirty="0">
                <a:solidFill>
                  <a:srgbClr val="FF0000"/>
                </a:solidFill>
              </a:rPr>
              <a:t>actuaciones de comprobación del cumplimiento material</a:t>
            </a:r>
            <a:r>
              <a:rPr lang="es-ES_tradnl" altLang="en-US" sz="2800" b="1" dirty="0"/>
              <a:t>, referida a liquidaciones definitivas.</a:t>
            </a:r>
          </a:p>
          <a:p>
            <a:pPr marL="952500" lvl="1" indent="-495300" algn="just">
              <a:buFont typeface="Wingdings" panose="05000000000000000000" pitchFamily="2" charset="2"/>
              <a:buChar char="Ø"/>
              <a:defRPr/>
            </a:pPr>
            <a:endParaRPr lang="es-ES_tradnl" altLang="en-US" sz="1400" b="1" dirty="0"/>
          </a:p>
          <a:p>
            <a:pPr marL="457200" lvl="1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3200" dirty="0"/>
              <a:t>No habrá interrupción, si las actuaciones no se inician en el plazo máximo de </a:t>
            </a:r>
            <a:r>
              <a:rPr lang="es-ES_tradnl" altLang="en-US" sz="3200" dirty="0">
                <a:solidFill>
                  <a:srgbClr val="FF0000"/>
                </a:solidFill>
              </a:rPr>
              <a:t>un mes</a:t>
            </a:r>
            <a:r>
              <a:rPr lang="es-ES_tradnl" altLang="en-US" sz="3200" dirty="0"/>
              <a:t>, contado a partir de la fecha de la notificación.</a:t>
            </a:r>
          </a:p>
          <a:p>
            <a:pPr marL="952500" lvl="1" indent="-495300" algn="just">
              <a:buFont typeface="Wingdings" panose="05000000000000000000" pitchFamily="2" charset="2"/>
              <a:buChar char="Ø"/>
              <a:defRPr/>
            </a:pPr>
            <a:endParaRPr lang="es-ES_tradnl" altLang="en-US" sz="2000" dirty="0"/>
          </a:p>
          <a:p>
            <a:pPr marL="457200" lvl="1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3200" dirty="0"/>
              <a:t>No habrá interrupción, si iniciadas las actuaciones, se suspenden por más de </a:t>
            </a:r>
            <a:r>
              <a:rPr lang="es-ES_tradnl" altLang="en-US" sz="3200" dirty="0">
                <a:solidFill>
                  <a:srgbClr val="FF0000"/>
                </a:solidFill>
              </a:rPr>
              <a:t>dos meses</a:t>
            </a:r>
            <a:r>
              <a:rPr lang="es-ES_tradnl" altLang="en-US" sz="3200" dirty="0"/>
              <a:t>.</a:t>
            </a:r>
          </a:p>
          <a:p>
            <a:pPr marL="952500" lvl="1" indent="-495300" algn="just">
              <a:buFont typeface="Wingdings" panose="05000000000000000000" pitchFamily="2" charset="2"/>
              <a:buChar char="Ø"/>
              <a:defRPr/>
            </a:pPr>
            <a:endParaRPr lang="es-ES_tradnl" altLang="en-US" sz="3200" dirty="0"/>
          </a:p>
          <a:p>
            <a:pPr marL="533400" indent="-533400" algn="just">
              <a:buFont typeface="Wingdings" panose="05000000000000000000" pitchFamily="2" charset="2"/>
              <a:buChar char="è"/>
              <a:defRPr/>
            </a:pPr>
            <a:endParaRPr lang="es-ES_tradnl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70278904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62200" y="365126"/>
            <a:ext cx="7624011" cy="687388"/>
          </a:xfrm>
        </p:spPr>
        <p:txBody>
          <a:bodyPr>
            <a:normAutofit fontScale="90000"/>
          </a:bodyPr>
          <a:lstStyle/>
          <a:p>
            <a:r>
              <a:rPr lang="es-ES_tradnl" altLang="en-US" dirty="0">
                <a:solidFill>
                  <a:srgbClr val="FF0000"/>
                </a:solidFill>
              </a:rPr>
              <a:t>Interrupción de la prescripción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167063" y="1299411"/>
            <a:ext cx="9938084" cy="4596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 algn="just">
              <a:buFont typeface="Arial" panose="020B0604020202020204" pitchFamily="34" charset="0"/>
              <a:buNone/>
            </a:pPr>
            <a:r>
              <a:rPr lang="es-ES_tradnl" altLang="en-US" sz="3200" b="1" dirty="0"/>
              <a:t>	</a:t>
            </a:r>
          </a:p>
          <a:p>
            <a:pPr marL="533400" indent="-533400" algn="just">
              <a:buFont typeface="Arial" panose="020B0604020202020204" pitchFamily="34" charset="0"/>
              <a:buNone/>
            </a:pPr>
            <a:r>
              <a:rPr lang="es-ES_tradnl" altLang="en-US" sz="3200" b="1" dirty="0"/>
              <a:t>	</a:t>
            </a:r>
            <a:r>
              <a:rPr lang="es-ES_tradnl" altLang="en-US" sz="3200" b="1" dirty="0">
                <a:solidFill>
                  <a:srgbClr val="FF0000"/>
                </a:solidFill>
              </a:rPr>
              <a:t>Liquidaciones Previas. </a:t>
            </a:r>
            <a:endParaRPr lang="es-ES_tradnl" altLang="en-US" sz="3200" b="1" dirty="0"/>
          </a:p>
          <a:p>
            <a:pPr marL="533400" indent="-533400" algn="just">
              <a:buFont typeface="Arial" panose="020B0604020202020204" pitchFamily="34" charset="0"/>
              <a:buNone/>
            </a:pPr>
            <a:endParaRPr lang="es-ES_tradnl" altLang="en-US" sz="3200" b="1" dirty="0"/>
          </a:p>
          <a:p>
            <a:pPr marL="533400" indent="-533400" algn="just">
              <a:buFont typeface="Wingdings" panose="05000000000000000000" pitchFamily="2" charset="2"/>
              <a:buChar char="Ø"/>
            </a:pPr>
            <a:r>
              <a:rPr lang="es-ES_tradnl" altLang="en-US" sz="3200" dirty="0"/>
              <a:t>La interrupción se hará con la notificación del acto administrativo determinativo, de la obligación tributaria.</a:t>
            </a:r>
          </a:p>
          <a:p>
            <a:pPr marL="533400" indent="-533400" algn="just">
              <a:buFont typeface="Wingdings" panose="05000000000000000000" pitchFamily="2" charset="2"/>
              <a:buChar char="Ø"/>
            </a:pPr>
            <a:endParaRPr lang="es-ES_tradnl" altLang="en-US" sz="3200" dirty="0"/>
          </a:p>
          <a:p>
            <a:pPr marL="952500" lvl="1" indent="-495300">
              <a:buFont typeface="Wingdings" panose="05000000000000000000" pitchFamily="2" charset="2"/>
              <a:buChar char="Ø"/>
            </a:pPr>
            <a:endParaRPr lang="es-ES_tradnl" altLang="en-US" sz="2800" dirty="0"/>
          </a:p>
          <a:p>
            <a:pPr marL="533400" indent="-533400" algn="just">
              <a:buFont typeface="Wingdings" panose="05000000000000000000" pitchFamily="2" charset="2"/>
              <a:buChar char="è"/>
            </a:pPr>
            <a:endParaRPr lang="es-ES_tradnl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72340586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21304" y="365125"/>
            <a:ext cx="9332495" cy="717717"/>
          </a:xfrm>
        </p:spPr>
        <p:txBody>
          <a:bodyPr/>
          <a:lstStyle/>
          <a:p>
            <a:r>
              <a:rPr lang="es-ES_tradnl" altLang="en-US" dirty="0">
                <a:solidFill>
                  <a:srgbClr val="FF0000"/>
                </a:solidFill>
              </a:rPr>
              <a:t>Interrupción de la prescripción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866274" y="1311442"/>
            <a:ext cx="9986209" cy="46385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2450" indent="-552450" algn="just">
              <a:buFont typeface="Arial" panose="020B0604020202020204" pitchFamily="34" charset="0"/>
              <a:buNone/>
            </a:pPr>
            <a:endParaRPr lang="es-ES_tradnl" altLang="en-US" b="1" dirty="0"/>
          </a:p>
          <a:p>
            <a:pPr marL="952500" lvl="1" indent="-495300" algn="just">
              <a:buFont typeface="Wingdings" panose="05000000000000000000" pitchFamily="2" charset="2"/>
              <a:buChar char="Ø"/>
            </a:pPr>
            <a:endParaRPr lang="es-ES_tradnl" altLang="en-US" dirty="0"/>
          </a:p>
          <a:p>
            <a:pPr marL="952500" lvl="1" indent="-495300" algn="just">
              <a:buFont typeface="Arial" panose="020B0604020202020204" pitchFamily="34" charset="0"/>
              <a:buNone/>
            </a:pPr>
            <a:r>
              <a:rPr lang="es-ES_tradnl" altLang="en-US" sz="2800" b="1" dirty="0"/>
              <a:t>2.</a:t>
            </a:r>
            <a:r>
              <a:rPr lang="es-ES_tradnl" altLang="en-US" sz="2800" dirty="0"/>
              <a:t> La determinación del tributo efectuado por el sujeto pasivo.</a:t>
            </a:r>
          </a:p>
          <a:p>
            <a:pPr marL="952500" lvl="1" indent="-495300" algn="just">
              <a:buFont typeface="Arial" panose="020B0604020202020204" pitchFamily="34" charset="0"/>
              <a:buNone/>
            </a:pPr>
            <a:endParaRPr lang="es-ES_tradnl" altLang="en-US" sz="2800" dirty="0"/>
          </a:p>
          <a:p>
            <a:pPr marL="952500" lvl="1" indent="-495300" algn="just">
              <a:buFont typeface="Arial" panose="020B0604020202020204" pitchFamily="34" charset="0"/>
              <a:buNone/>
            </a:pPr>
            <a:r>
              <a:rPr lang="es-ES_tradnl" altLang="en-US" sz="2800" b="1" dirty="0"/>
              <a:t>3.</a:t>
            </a:r>
            <a:r>
              <a:rPr lang="es-ES_tradnl" altLang="en-US" sz="2800" dirty="0"/>
              <a:t> Reconocimiento expreso de la obligación por parte del deudor.</a:t>
            </a:r>
          </a:p>
          <a:p>
            <a:pPr marL="952500" lvl="1" indent="-495300" algn="just">
              <a:buFont typeface="Arial" panose="020B0604020202020204" pitchFamily="34" charset="0"/>
              <a:buNone/>
            </a:pPr>
            <a:endParaRPr lang="es-ES_tradnl" altLang="en-US" sz="2800" dirty="0"/>
          </a:p>
          <a:p>
            <a:pPr marL="952500" lvl="1" indent="-495300" algn="just">
              <a:buFont typeface="Arial" panose="020B0604020202020204" pitchFamily="34" charset="0"/>
              <a:buNone/>
            </a:pPr>
            <a:r>
              <a:rPr lang="es-ES_tradnl" altLang="en-US" sz="2800" b="1" dirty="0"/>
              <a:t>4.</a:t>
            </a:r>
            <a:r>
              <a:rPr lang="es-ES_tradnl" altLang="en-US" sz="2800" dirty="0"/>
              <a:t> El pedido de aplazamientos y fraccionamientos de pago. </a:t>
            </a:r>
          </a:p>
          <a:p>
            <a:pPr marL="952500" lvl="1" indent="-495300" algn="just">
              <a:buFont typeface="Arial" panose="020B0604020202020204" pitchFamily="34" charset="0"/>
              <a:buNone/>
            </a:pP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397145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1779" y="301625"/>
            <a:ext cx="8013031" cy="865438"/>
          </a:xfrm>
        </p:spPr>
        <p:txBody>
          <a:bodyPr rtlCol="0">
            <a:noAutofit/>
          </a:bodyPr>
          <a:lstStyle/>
          <a:p>
            <a:pPr>
              <a:defRPr/>
            </a:pPr>
            <a:br>
              <a:rPr lang="es-CR" altLang="en-US" sz="3200" dirty="0">
                <a:solidFill>
                  <a:srgbClr val="FF0000"/>
                </a:solidFill>
              </a:rPr>
            </a:br>
            <a:r>
              <a:rPr lang="es-CR" altLang="en-US" sz="3200" dirty="0">
                <a:solidFill>
                  <a:srgbClr val="FF0000"/>
                </a:solidFill>
              </a:rPr>
              <a:t>FORMAS DE DETERMINACIÓN </a:t>
            </a:r>
            <a:r>
              <a:rPr lang="es-CR" altLang="en-US" sz="2000" dirty="0">
                <a:solidFill>
                  <a:srgbClr val="FF0000"/>
                </a:solidFill>
              </a:rPr>
              <a:t>Art. 122 CNPT</a:t>
            </a:r>
            <a:r>
              <a:rPr lang="es-CR" altLang="en-US" sz="1800" dirty="0">
                <a:solidFill>
                  <a:srgbClr val="FF0000"/>
                </a:solidFill>
              </a:rPr>
              <a:t> </a:t>
            </a:r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ES" altLang="en-US" sz="20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20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1423" y="0"/>
            <a:ext cx="445167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A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U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T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O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L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I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Q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U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I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D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A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C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I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 err="1">
                <a:solidFill>
                  <a:srgbClr val="FF0000"/>
                </a:solidFill>
                <a:ea typeface="Arial Unicode MS" pitchFamily="34" charset="-128"/>
              </a:rPr>
              <a:t>Ó</a:t>
            </a:r>
            <a:endParaRPr lang="es-ES" altLang="en-US" sz="2800" b="1" dirty="0">
              <a:solidFill>
                <a:srgbClr val="FF0000"/>
              </a:solidFill>
              <a:ea typeface="Arial Unicode MS" pitchFamily="34" charset="-128"/>
            </a:endParaRP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600200" y="1474454"/>
            <a:ext cx="9420726" cy="4386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" altLang="en-US" sz="3200" dirty="0">
                <a:ea typeface="Arial Unicode MS" pitchFamily="34" charset="-128"/>
              </a:rPr>
              <a:t>Cuando se utilicen </a:t>
            </a:r>
            <a:r>
              <a:rPr lang="es-ES" altLang="en-US" sz="3200" dirty="0">
                <a:solidFill>
                  <a:srgbClr val="FF0000"/>
                </a:solidFill>
                <a:ea typeface="Arial Unicode MS" pitchFamily="34" charset="-128"/>
              </a:rPr>
              <a:t>medios electrónicos</a:t>
            </a:r>
            <a:r>
              <a:rPr lang="es-ES" altLang="en-US" sz="3200" dirty="0">
                <a:ea typeface="Arial Unicode MS" pitchFamily="34" charset="-128"/>
              </a:rPr>
              <a:t>, se utilizarán medios de seguridad (clave, firma digital)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endParaRPr lang="es-ES" altLang="en-US" sz="900" b="1" dirty="0">
              <a:ea typeface="Arial Unicode MS" pitchFamily="34" charset="-128"/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" altLang="en-US" sz="3200" dirty="0">
                <a:ea typeface="Arial Unicode MS" pitchFamily="34" charset="-128"/>
              </a:rPr>
              <a:t>La AATT está autorizada para otorgar, a su discreción,</a:t>
            </a:r>
            <a:r>
              <a:rPr lang="es-ES" altLang="en-US" sz="3200" dirty="0">
                <a:solidFill>
                  <a:srgbClr val="FF0000"/>
                </a:solidFill>
                <a:ea typeface="Arial Unicode MS" pitchFamily="34" charset="-128"/>
              </a:rPr>
              <a:t> incentivos </a:t>
            </a:r>
            <a:r>
              <a:rPr lang="es-ES" altLang="en-US" sz="3200" dirty="0">
                <a:ea typeface="Arial Unicode MS" pitchFamily="34" charset="-128"/>
              </a:rPr>
              <a:t>a quienes los utilicen dentro de una escala de porcentajes de descuento del impuesto por pagar, diferenciada por rangos de contribuyentes, cuyo porcentaje; no podrá exceder del 5%.</a:t>
            </a:r>
            <a:endParaRPr lang="es-ES" altLang="en-US" sz="3200" b="1" dirty="0"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53724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56610" y="365125"/>
            <a:ext cx="8361947" cy="886159"/>
          </a:xfrm>
        </p:spPr>
        <p:txBody>
          <a:bodyPr/>
          <a:lstStyle/>
          <a:p>
            <a:r>
              <a:rPr lang="es-ES_tradnl" altLang="en-US" dirty="0">
                <a:solidFill>
                  <a:srgbClr val="FF0000"/>
                </a:solidFill>
              </a:rPr>
              <a:t>Interrupción de la prescripción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287379" y="1540042"/>
            <a:ext cx="9637295" cy="3977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00" lvl="1" indent="-495300" algn="just">
              <a:buFont typeface="Wingdings" panose="05000000000000000000" pitchFamily="2" charset="2"/>
              <a:buChar char="Ø"/>
            </a:pPr>
            <a:endParaRPr lang="es-ES_tradnl" altLang="en-US" sz="3200" dirty="0"/>
          </a:p>
          <a:p>
            <a:pPr marL="952500" lvl="1" indent="-495300" algn="just">
              <a:buFont typeface="Arial" panose="020B0604020202020204" pitchFamily="34" charset="0"/>
              <a:buNone/>
            </a:pPr>
            <a:r>
              <a:rPr lang="es-ES_tradnl" altLang="en-US" sz="3200" b="1" dirty="0"/>
              <a:t>5.	</a:t>
            </a:r>
            <a:r>
              <a:rPr lang="es-ES_tradnl" altLang="en-US" sz="3200" dirty="0">
                <a:solidFill>
                  <a:srgbClr val="FF0000"/>
                </a:solidFill>
              </a:rPr>
              <a:t>Notificación de actos administrativos </a:t>
            </a:r>
            <a:r>
              <a:rPr lang="es-ES_tradnl" altLang="en-US" sz="3200" dirty="0"/>
              <a:t>o jurisdiccionales, tendentes a ejecutar el cobro de la deuda.</a:t>
            </a:r>
          </a:p>
          <a:p>
            <a:pPr marL="952500" lvl="1" indent="-495300" algn="just">
              <a:buFont typeface="Arial" panose="020B0604020202020204" pitchFamily="34" charset="0"/>
              <a:buNone/>
            </a:pPr>
            <a:endParaRPr lang="es-ES_tradnl" altLang="en-US" sz="3200" dirty="0"/>
          </a:p>
          <a:p>
            <a:pPr marL="952500" lvl="1" indent="-495300" algn="just">
              <a:buFont typeface="Arial" panose="020B0604020202020204" pitchFamily="34" charset="0"/>
              <a:buNone/>
            </a:pPr>
            <a:r>
              <a:rPr lang="es-ES_tradnl" altLang="en-US" sz="3200" b="1" dirty="0"/>
              <a:t>6.</a:t>
            </a:r>
            <a:r>
              <a:rPr lang="es-ES_tradnl" altLang="en-US" sz="3200" dirty="0"/>
              <a:t> La interposición de toda </a:t>
            </a:r>
            <a:r>
              <a:rPr lang="es-ES_tradnl" altLang="en-US" sz="3200" dirty="0">
                <a:solidFill>
                  <a:srgbClr val="FF0000"/>
                </a:solidFill>
              </a:rPr>
              <a:t>petición o reclamo</a:t>
            </a:r>
            <a:r>
              <a:rPr lang="es-ES_tradnl" altLang="en-US" sz="3200" dirty="0"/>
              <a:t>, en los términos del art. 102 del CNPT.</a:t>
            </a:r>
          </a:p>
          <a:p>
            <a:pPr marL="952500" lvl="1" indent="-495300" algn="just">
              <a:buFont typeface="Arial" panose="020B0604020202020204" pitchFamily="34" charset="0"/>
              <a:buNone/>
            </a:pPr>
            <a:endParaRPr lang="es-ES_tradnl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64748692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44578" y="365125"/>
            <a:ext cx="9609221" cy="1325563"/>
          </a:xfrm>
        </p:spPr>
        <p:txBody>
          <a:bodyPr>
            <a:normAutofit/>
          </a:bodyPr>
          <a:lstStyle/>
          <a:p>
            <a:r>
              <a:rPr lang="es-ES_tradnl" altLang="en-US" sz="4000" dirty="0">
                <a:solidFill>
                  <a:srgbClr val="FF0000"/>
                </a:solidFill>
              </a:rPr>
              <a:t>Plazo para resolver. Art. 102 CNP </a:t>
            </a:r>
            <a:br>
              <a:rPr lang="es-ES_tradnl" altLang="en-US" sz="4000" dirty="0">
                <a:solidFill>
                  <a:srgbClr val="FF0000"/>
                </a:solidFill>
              </a:rPr>
            </a:br>
            <a:endParaRPr lang="en-US" sz="40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94084" y="1690687"/>
            <a:ext cx="10238873" cy="3976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 algn="just">
              <a:buFont typeface="Arial" panose="020B0604020202020204" pitchFamily="34" charset="0"/>
              <a:buNone/>
              <a:defRPr/>
            </a:pPr>
            <a:endParaRPr lang="es-ES_tradnl" alt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lvl="1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Los Gerentes de las AT, están obligados a </a:t>
            </a:r>
            <a:r>
              <a:rPr lang="es-ES_tradnl" altLang="en-US" sz="2800" dirty="0">
                <a:solidFill>
                  <a:srgbClr val="FF0000"/>
                </a:solidFill>
              </a:rPr>
              <a:t>resolver toda petición o recurso planteado </a:t>
            </a:r>
            <a:r>
              <a:rPr lang="es-ES_tradnl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por los interesados, dentro de un plazo </a:t>
            </a:r>
            <a:r>
              <a:rPr lang="es-ES_tradnl" altLang="en-US" sz="2800" dirty="0">
                <a:solidFill>
                  <a:srgbClr val="FF0000"/>
                </a:solidFill>
              </a:rPr>
              <a:t>de dos meses</a:t>
            </a:r>
            <a:r>
              <a:rPr lang="es-ES_tradnl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contado a partir de su presentación</a:t>
            </a:r>
          </a:p>
          <a:p>
            <a:pPr marL="952500" lvl="1" indent="-495300" algn="just">
              <a:buFont typeface="Wingdings" panose="05000000000000000000" pitchFamily="2" charset="2"/>
              <a:buChar char="Ø"/>
              <a:defRPr/>
            </a:pPr>
            <a:endParaRPr lang="es-ES_tradnl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lvl="1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Por petición se debe entender la reclamación sobre un caso real, fundado en razones de legalidad.</a:t>
            </a:r>
          </a:p>
          <a:p>
            <a:pPr marL="952500" lvl="1" indent="-495300" algn="just">
              <a:buFont typeface="Arial" panose="020B0604020202020204" pitchFamily="34" charset="0"/>
              <a:buNone/>
              <a:defRPr/>
            </a:pPr>
            <a:endParaRPr lang="es-ES_tradnl" altLang="en-US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952500" lvl="1" indent="-495300" algn="just">
              <a:buFont typeface="Arial" panose="020B0604020202020204" pitchFamily="34" charset="0"/>
              <a:buNone/>
              <a:defRPr/>
            </a:pPr>
            <a:endParaRPr lang="es-ES_tradnl" altLang="en-US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952500" lvl="1" indent="-495300" algn="just">
              <a:buFont typeface="Arial" panose="020B0604020202020204" pitchFamily="34" charset="0"/>
              <a:buNone/>
              <a:defRPr/>
            </a:pPr>
            <a:r>
              <a:rPr lang="es-ES_tradnl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</a:p>
          <a:p>
            <a:pPr marL="952500" lvl="1" indent="-495300" algn="just">
              <a:buFont typeface="Wingdings" panose="05000000000000000000" pitchFamily="2" charset="2"/>
              <a:buChar char="Ø"/>
              <a:defRPr/>
            </a:pPr>
            <a:endParaRPr lang="es-ES_tradnl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952500" lvl="1" indent="-495300" algn="just">
              <a:buFont typeface="Arial" panose="020B0604020202020204" pitchFamily="34" charset="0"/>
              <a:buNone/>
              <a:defRPr/>
            </a:pPr>
            <a:endParaRPr lang="es-ES_tradnl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33400" indent="-533400" algn="just">
              <a:buFont typeface="Wingdings" panose="05000000000000000000" pitchFamily="2" charset="2"/>
              <a:buChar char="è"/>
              <a:defRPr/>
            </a:pPr>
            <a:endParaRPr lang="es-ES_tradnl" alt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30032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31470" y="365125"/>
            <a:ext cx="7724274" cy="765843"/>
          </a:xfrm>
        </p:spPr>
        <p:txBody>
          <a:bodyPr>
            <a:normAutofit/>
          </a:bodyPr>
          <a:lstStyle/>
          <a:p>
            <a:r>
              <a:rPr lang="es-ES_tradnl" altLang="en-US" dirty="0">
                <a:solidFill>
                  <a:srgbClr val="FF0000"/>
                </a:solidFill>
              </a:rPr>
              <a:t>Plazo para resolver. </a:t>
            </a:r>
            <a:r>
              <a:rPr lang="es-ES_tradnl" altLang="en-US" sz="2400" dirty="0">
                <a:solidFill>
                  <a:srgbClr val="FF0000"/>
                </a:solidFill>
              </a:rPr>
              <a:t>Art. 102 CNP 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227221" y="1275347"/>
            <a:ext cx="9769642" cy="42618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buFont typeface="Arial" panose="020B0604020202020204" pitchFamily="34" charset="0"/>
              <a:buNone/>
              <a:defRPr/>
            </a:pPr>
            <a:endParaRPr lang="es-ES_tradnl" altLang="en-US" sz="3200" b="1" dirty="0"/>
          </a:p>
          <a:p>
            <a:pPr marL="457200" lvl="1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3600" dirty="0"/>
              <a:t>Figura </a:t>
            </a:r>
            <a:r>
              <a:rPr lang="es-ES_tradnl" altLang="en-US" sz="3600" dirty="0">
                <a:solidFill>
                  <a:srgbClr val="FF0000"/>
                </a:solidFill>
              </a:rPr>
              <a:t>de Silencio negativo:</a:t>
            </a:r>
          </a:p>
          <a:p>
            <a:pPr marL="952500" lvl="1" indent="-495300" algn="just">
              <a:buFont typeface="Wingdings" panose="05000000000000000000" pitchFamily="2" charset="2"/>
              <a:buChar char="Ø"/>
              <a:defRPr/>
            </a:pPr>
            <a:endParaRPr lang="es-ES_tradnl" altLang="en-US" sz="3600" dirty="0"/>
          </a:p>
          <a:p>
            <a:pPr marL="952500" lvl="1" indent="-495300" algn="just">
              <a:buFont typeface="Arial" panose="020B0604020202020204" pitchFamily="34" charset="0"/>
              <a:buNone/>
              <a:defRPr/>
            </a:pPr>
            <a:r>
              <a:rPr lang="es-ES_tradnl" altLang="en-US" sz="3600" dirty="0"/>
              <a:t>Vencido el plazo sin que la Administración Tributaria dicte resolución, </a:t>
            </a:r>
            <a:r>
              <a:rPr lang="es-ES_tradnl" altLang="en-US" sz="3600" dirty="0">
                <a:solidFill>
                  <a:srgbClr val="FF0000"/>
                </a:solidFill>
              </a:rPr>
              <a:t>se presume que ésta es denegatoria </a:t>
            </a:r>
            <a:r>
              <a:rPr lang="es-ES_tradnl" altLang="en-US" sz="3600" dirty="0"/>
              <a:t>y los interesados podrán interponer los recursos y acciones que correspondan.</a:t>
            </a:r>
          </a:p>
          <a:p>
            <a:pPr marL="952500" lvl="1" indent="-495300" algn="just">
              <a:buFont typeface="Arial" panose="020B0604020202020204" pitchFamily="34" charset="0"/>
              <a:buNone/>
              <a:defRPr/>
            </a:pPr>
            <a:endParaRPr lang="es-ES_tradnl" altLang="en-US" sz="3200" b="1" dirty="0"/>
          </a:p>
          <a:p>
            <a:pPr marL="952500" lvl="1" indent="-495300" algn="just">
              <a:buFont typeface="Arial" panose="020B0604020202020204" pitchFamily="34" charset="0"/>
              <a:buNone/>
              <a:defRPr/>
            </a:pPr>
            <a:r>
              <a:rPr lang="es-ES_tradnl" altLang="en-US" sz="3200" b="1" dirty="0"/>
              <a:t>	</a:t>
            </a:r>
          </a:p>
          <a:p>
            <a:pPr marL="952500" lvl="1" indent="-495300" algn="just">
              <a:buFont typeface="Wingdings" panose="05000000000000000000" pitchFamily="2" charset="2"/>
              <a:buChar char="Ø"/>
              <a:defRPr/>
            </a:pPr>
            <a:endParaRPr lang="es-ES_tradnl" altLang="en-US" sz="3200" dirty="0"/>
          </a:p>
          <a:p>
            <a:pPr marL="952500" lvl="1" indent="-495300" algn="just">
              <a:buFont typeface="Arial" panose="020B0604020202020204" pitchFamily="34" charset="0"/>
              <a:buNone/>
              <a:defRPr/>
            </a:pPr>
            <a:endParaRPr lang="es-ES_tradnl" altLang="en-US" sz="3200" dirty="0"/>
          </a:p>
          <a:p>
            <a:pPr marL="533400" indent="-533400" algn="just">
              <a:buFont typeface="Wingdings" panose="05000000000000000000" pitchFamily="2" charset="2"/>
              <a:buChar char="è"/>
              <a:defRPr/>
            </a:pPr>
            <a:endParaRPr lang="es-ES_tradnl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9755467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77516" y="1317708"/>
            <a:ext cx="11069052" cy="4086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00" lvl="1" indent="-495300" algn="just">
              <a:buFont typeface="Arial" panose="020B0604020202020204" pitchFamily="34" charset="0"/>
              <a:buNone/>
              <a:defRPr/>
            </a:pPr>
            <a:endParaRPr lang="es-ES_tradnl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0" algn="just">
              <a:buFont typeface="Arial" panose="020B0604020202020204" pitchFamily="34" charset="0"/>
              <a:buNone/>
              <a:defRPr/>
            </a:pPr>
            <a:r>
              <a:rPr lang="es-ES_tradnl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Por </a:t>
            </a:r>
            <a:r>
              <a:rPr lang="es-ES_tradnl" sz="2800" dirty="0">
                <a:solidFill>
                  <a:srgbClr val="FF0000"/>
                </a:solidFill>
              </a:rPr>
              <a:t>interposición de la denuncia </a:t>
            </a:r>
            <a:r>
              <a:rPr lang="es-ES_tradnl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por presunto delito de </a:t>
            </a:r>
            <a:r>
              <a:rPr lang="es-ES_tradnl" sz="2800" dirty="0">
                <a:solidFill>
                  <a:srgbClr val="FF0000"/>
                </a:solidFill>
              </a:rPr>
              <a:t>fraude  a la Hacienda Pública</a:t>
            </a:r>
            <a:r>
              <a:rPr lang="es-ES_tradnl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hasta que dicho proceso se de por terminado, según art. 92 del CNPT. </a:t>
            </a:r>
          </a:p>
          <a:p>
            <a:pPr marL="449263" lvl="1" indent="7938" algn="just">
              <a:buFont typeface="Wingdings" panose="05000000000000000000" pitchFamily="2" charset="2"/>
              <a:buChar char="Ø"/>
              <a:defRPr/>
            </a:pPr>
            <a:endParaRPr lang="es-ES_tradnl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0" algn="just">
              <a:buFont typeface="Arial" panose="020B0604020202020204" pitchFamily="34" charset="0"/>
              <a:buNone/>
              <a:defRPr/>
            </a:pPr>
            <a:r>
              <a:rPr lang="es-ES_tradnl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 el caso regresa a sede administrativa, para  continuar con el proceso, se debe considerar el tiempo transcurrido con anterioridad, como parte del cómputo del plazo.</a:t>
            </a:r>
          </a:p>
          <a:p>
            <a:pPr marL="952500" lvl="1" indent="-495300" algn="just">
              <a:buFont typeface="Wingdings" panose="05000000000000000000" pitchFamily="2" charset="2"/>
              <a:buChar char="Ø"/>
              <a:defRPr/>
            </a:pPr>
            <a:endParaRPr lang="es-ES_tradnl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952500" lvl="1" indent="-495300" algn="just">
              <a:buFont typeface="Wingdings" panose="05000000000000000000" pitchFamily="2" charset="2"/>
              <a:buChar char="Ø"/>
              <a:defRPr/>
            </a:pPr>
            <a:endParaRPr lang="es-ES_tradnl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952500" lvl="1" indent="-495300" algn="just">
              <a:buFont typeface="Wingdings" panose="05000000000000000000" pitchFamily="2" charset="2"/>
              <a:buChar char="Ø"/>
              <a:defRPr/>
            </a:pPr>
            <a:endParaRPr lang="es-ES_tradnl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952500" lvl="1" indent="-495300" algn="just">
              <a:buFont typeface="Arial" panose="020B0604020202020204" pitchFamily="34" charset="0"/>
              <a:buNone/>
              <a:defRPr/>
            </a:pPr>
            <a:endParaRPr lang="es-ES_tradnl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952500" lvl="1" indent="-495300" algn="just">
              <a:buFont typeface="Wingdings" panose="05000000000000000000" pitchFamily="2" charset="2"/>
              <a:buChar char="Ø"/>
              <a:defRPr/>
            </a:pPr>
            <a:endParaRPr lang="es-ES_tradnl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952500" lvl="1" indent="-495300" algn="just">
              <a:buFont typeface="Arial" panose="020B0604020202020204" pitchFamily="34" charset="0"/>
              <a:buNone/>
              <a:defRPr/>
            </a:pPr>
            <a:endParaRPr lang="es-ES_tradnl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33400" indent="-533400" algn="just">
              <a:buFont typeface="Wingdings" panose="05000000000000000000" pitchFamily="2" charset="2"/>
              <a:buChar char="è"/>
              <a:defRPr/>
            </a:pPr>
            <a:endParaRPr lang="es-ES_tradnl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1032" y="381334"/>
            <a:ext cx="6063915" cy="952583"/>
          </a:xfrm>
        </p:spPr>
        <p:txBody>
          <a:bodyPr>
            <a:normAutofit fontScale="90000"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s-ES_tradnl" sz="3200" b="1" dirty="0">
                <a:solidFill>
                  <a:srgbClr val="FF0000"/>
                </a:solidFill>
              </a:rPr>
              <a:t>Suspensión de la prescripción</a:t>
            </a:r>
            <a:br>
              <a:rPr lang="es-ES_tradnl" sz="3200" b="1" dirty="0">
                <a:solidFill>
                  <a:srgbClr val="FF000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2037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64631" y="545600"/>
            <a:ext cx="8510337" cy="850064"/>
          </a:xfrm>
        </p:spPr>
        <p:txBody>
          <a:bodyPr/>
          <a:lstStyle/>
          <a:p>
            <a:r>
              <a:rPr lang="es-ES_tradnl" altLang="en-US" dirty="0">
                <a:solidFill>
                  <a:srgbClr val="FF0000"/>
                </a:solidFill>
              </a:rPr>
              <a:t>Interrupción de la prescripción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191125" y="1395663"/>
            <a:ext cx="9589169" cy="40494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00" lvl="1" indent="-495300" algn="just">
              <a:buFont typeface="Arial" panose="020B0604020202020204" pitchFamily="34" charset="0"/>
              <a:buNone/>
              <a:defRPr/>
            </a:pPr>
            <a:endParaRPr lang="es-ES_tradnl" altLang="en-US" sz="3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lvl="1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 se considera el tiempo transcurrido con anterioridad.</a:t>
            </a:r>
          </a:p>
          <a:p>
            <a:pPr marL="952500" lvl="1" indent="-495300" algn="just">
              <a:buFont typeface="Wingdings" panose="05000000000000000000" pitchFamily="2" charset="2"/>
              <a:buChar char="Ø"/>
              <a:defRPr/>
            </a:pPr>
            <a:endParaRPr lang="es-ES_tradnl" alt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lvl="1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El término comienza a computarse de nuevo, a partir del 1 de enero del año siguiente.</a:t>
            </a:r>
          </a:p>
          <a:p>
            <a:pPr marL="952500" lvl="1" indent="-495300" algn="just">
              <a:buFont typeface="Arial" panose="020B0604020202020204" pitchFamily="34" charset="0"/>
              <a:buNone/>
              <a:defRPr/>
            </a:pPr>
            <a:endParaRPr lang="es-ES_tradnl" altLang="en-US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952500" lvl="1" indent="-495300" algn="just">
              <a:buFont typeface="Arial" panose="020B0604020202020204" pitchFamily="34" charset="0"/>
              <a:buNone/>
              <a:defRPr/>
            </a:pPr>
            <a:endParaRPr lang="es-ES_tradnl" altLang="en-US" sz="3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952500" lvl="1" indent="-495300" algn="just">
              <a:buFont typeface="Arial" panose="020B0604020202020204" pitchFamily="34" charset="0"/>
              <a:buNone/>
              <a:defRPr/>
            </a:pPr>
            <a:r>
              <a:rPr lang="es-ES_tradnl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</a:p>
          <a:p>
            <a:pPr marL="952500" lvl="1" indent="-495300" algn="just">
              <a:buFont typeface="Wingdings" panose="05000000000000000000" pitchFamily="2" charset="2"/>
              <a:buChar char="Ø"/>
              <a:defRPr/>
            </a:pPr>
            <a:endParaRPr lang="es-ES_tradnl" alt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952500" lvl="1" indent="-495300" algn="just">
              <a:buFont typeface="Arial" panose="020B0604020202020204" pitchFamily="34" charset="0"/>
              <a:buNone/>
              <a:defRPr/>
            </a:pPr>
            <a:endParaRPr lang="es-ES_tradnl" alt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33400" indent="-533400" algn="just">
              <a:buFont typeface="Wingdings" panose="05000000000000000000" pitchFamily="2" charset="2"/>
              <a:buChar char="è"/>
              <a:defRPr/>
            </a:pPr>
            <a:endParaRPr lang="es-ES_tradnl" alt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1740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52074" y="365125"/>
            <a:ext cx="9801726" cy="1325563"/>
          </a:xfrm>
        </p:spPr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s-ES_tradnl" altLang="en-US" sz="3200" b="1" dirty="0">
                <a:solidFill>
                  <a:srgbClr val="FF0000"/>
                </a:solidFill>
              </a:rPr>
              <a:t>Interrupción especial del término de prescripción</a:t>
            </a:r>
            <a:r>
              <a:rPr lang="es-ES_tradnl" altLang="en-US" sz="2000" b="1" dirty="0">
                <a:solidFill>
                  <a:srgbClr val="FF0000"/>
                </a:solidFill>
              </a:rPr>
              <a:t>.</a:t>
            </a:r>
            <a:br>
              <a:rPr lang="es-ES_tradnl" altLang="en-US" sz="2000" b="1" dirty="0">
                <a:solidFill>
                  <a:srgbClr val="FF0000"/>
                </a:solidFill>
              </a:rPr>
            </a:br>
            <a:r>
              <a:rPr lang="es-ES_tradnl" altLang="en-US" sz="2000" dirty="0">
                <a:solidFill>
                  <a:srgbClr val="FF0000"/>
                </a:solidFill>
              </a:rPr>
              <a:t> </a:t>
            </a:r>
            <a:br>
              <a:rPr lang="es-ES_tradnl" altLang="en-US" sz="2000" dirty="0">
                <a:solidFill>
                  <a:srgbClr val="FF0000"/>
                </a:solidFill>
              </a:rPr>
            </a:br>
            <a:endParaRPr lang="en-US" sz="20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806116" y="1046747"/>
            <a:ext cx="10287000" cy="4417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 algn="just">
              <a:buFont typeface="Arial" panose="020B0604020202020204" pitchFamily="34" charset="0"/>
              <a:buNone/>
              <a:defRPr/>
            </a:pPr>
            <a:endParaRPr lang="es-ES_tradnl" altLang="en-US" sz="3600" dirty="0"/>
          </a:p>
          <a:p>
            <a:pPr marL="457200" lvl="1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3200" dirty="0"/>
              <a:t>En los casos de interposición de </a:t>
            </a:r>
            <a:r>
              <a:rPr lang="es-ES_tradnl" altLang="en-US" sz="3200" dirty="0">
                <a:solidFill>
                  <a:srgbClr val="FF0000"/>
                </a:solidFill>
              </a:rPr>
              <a:t>recursos, contra las resoluciones </a:t>
            </a:r>
            <a:r>
              <a:rPr lang="es-ES_tradnl" altLang="en-US" sz="3200" dirty="0"/>
              <a:t>de la Administración Tributaria.</a:t>
            </a:r>
          </a:p>
          <a:p>
            <a:pPr marL="952500" lvl="1" indent="-495300" algn="just">
              <a:buFont typeface="Wingdings" panose="05000000000000000000" pitchFamily="2" charset="2"/>
              <a:buChar char="Ø"/>
              <a:defRPr/>
            </a:pPr>
            <a:endParaRPr lang="es-ES_tradnl" altLang="en-US" sz="3200" dirty="0"/>
          </a:p>
          <a:p>
            <a:pPr marL="457200" lvl="1" indent="0" algn="just">
              <a:buFont typeface="Arial" panose="020B0604020202020204" pitchFamily="34" charset="0"/>
              <a:buNone/>
              <a:defRPr/>
            </a:pPr>
            <a:r>
              <a:rPr lang="es-ES_tradnl" altLang="en-US" sz="3200" dirty="0"/>
              <a:t>El nuevo término se computa desde el 1 de enero siguiente al año calendario, en que la respectiva resolución quede en firme.</a:t>
            </a:r>
          </a:p>
          <a:p>
            <a:pPr marL="533400" indent="-533400" algn="just">
              <a:buFont typeface="Wingdings" panose="05000000000000000000" pitchFamily="2" charset="2"/>
              <a:buChar char="è"/>
              <a:defRPr/>
            </a:pPr>
            <a:endParaRPr lang="es-ES_tradnl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96354169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0179" y="629821"/>
            <a:ext cx="10523621" cy="1319296"/>
          </a:xfrm>
        </p:spPr>
        <p:txBody>
          <a:bodyPr>
            <a:no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es-ES_tradnl" altLang="en-US" sz="3200" b="1" dirty="0">
                <a:solidFill>
                  <a:srgbClr val="FF0000"/>
                </a:solidFill>
              </a:rPr>
              <a:t>Repetición de lo pagado para satisfacer una obligación prescrita.</a:t>
            </a:r>
            <a:endParaRPr lang="en-US" sz="320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962526" y="1949117"/>
            <a:ext cx="10022306" cy="40008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 algn="just">
              <a:buFont typeface="Arial" panose="020B0604020202020204" pitchFamily="34" charset="0"/>
              <a:buNone/>
            </a:pPr>
            <a:r>
              <a:rPr lang="es-ES_tradnl" altLang="en-US" sz="3200" b="1" dirty="0"/>
              <a:t>	</a:t>
            </a:r>
          </a:p>
          <a:p>
            <a:pPr marL="533400" indent="-533400" algn="just">
              <a:buFont typeface="Arial" panose="020B0604020202020204" pitchFamily="34" charset="0"/>
              <a:buNone/>
            </a:pPr>
            <a:r>
              <a:rPr lang="es-ES_tradnl" altLang="en-US" sz="3200" dirty="0"/>
              <a:t>	Lo pagado para satisfacer una obligación prescrita, </a:t>
            </a:r>
            <a:r>
              <a:rPr lang="es-ES_tradnl" altLang="en-US" sz="3200" dirty="0">
                <a:solidFill>
                  <a:srgbClr val="FF0000"/>
                </a:solidFill>
              </a:rPr>
              <a:t>no puede ser materia de repetición</a:t>
            </a:r>
            <a:r>
              <a:rPr lang="es-ES_tradnl" altLang="en-US" sz="3200" dirty="0"/>
              <a:t>, aunque el pago se hubiere efectuado con o sin conocimiento de la prescripción.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58500467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77916" y="385010"/>
            <a:ext cx="5101389" cy="830179"/>
          </a:xfrm>
        </p:spPr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s-ES_tradnl" altLang="en-US" sz="3600" b="1" dirty="0">
                <a:solidFill>
                  <a:srgbClr val="FF0000"/>
                </a:solidFill>
              </a:rPr>
              <a:t>Privilegio general</a:t>
            </a:r>
            <a:endParaRPr lang="en-US" sz="36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167062" y="1540042"/>
            <a:ext cx="10082463" cy="4284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endParaRPr lang="es-ES_tradnl" altLang="en-US" sz="2300" b="1" dirty="0"/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_tradnl" altLang="en-US" dirty="0"/>
              <a:t>Los </a:t>
            </a:r>
            <a:r>
              <a:rPr lang="es-ES_tradnl" altLang="en-US" dirty="0">
                <a:solidFill>
                  <a:srgbClr val="FF0000"/>
                </a:solidFill>
              </a:rPr>
              <a:t>créditos por tributos, intereses y sanciones pecuniarias, gozan de privilegio </a:t>
            </a:r>
            <a:r>
              <a:rPr lang="es-ES_tradnl" altLang="en-US" dirty="0"/>
              <a:t>general sobre todos los bienes y rentas del sujeto pasivo y aún en caso de concurso, quiebra o liquidación.  </a:t>
            </a:r>
          </a:p>
          <a:p>
            <a:pPr marL="533400" indent="-533400" algn="just">
              <a:buFont typeface="Wingdings" panose="05000000000000000000" pitchFamily="2" charset="2"/>
              <a:buChar char="Ø"/>
              <a:defRPr/>
            </a:pPr>
            <a:endParaRPr lang="es-ES_tradnl" altLang="en-US" dirty="0"/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_tradnl" altLang="en-US" dirty="0"/>
              <a:t>Tendrán prelación para el pago sobre los demás créditos, con algunas excepciones.</a:t>
            </a:r>
          </a:p>
          <a:p>
            <a:pPr marL="533400" indent="-533400" algn="just">
              <a:buFont typeface="Wingdings" panose="05000000000000000000" pitchFamily="2" charset="2"/>
              <a:buChar char="è"/>
              <a:defRPr/>
            </a:pPr>
            <a:endParaRPr lang="es-ES_tradnl" altLang="en-US" sz="2300" dirty="0"/>
          </a:p>
        </p:txBody>
      </p:sp>
    </p:spTree>
    <p:extLst>
      <p:ext uri="{BB962C8B-B14F-4D97-AF65-F5344CB8AC3E}">
        <p14:creationId xmlns:p14="http://schemas.microsoft.com/office/powerpoint/2010/main" val="86709270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203158" y="1299411"/>
            <a:ext cx="9889958" cy="4374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 algn="ctr">
              <a:buFont typeface="Arial" panose="020B0604020202020204" pitchFamily="34" charset="0"/>
              <a:buNone/>
              <a:defRPr/>
            </a:pPr>
            <a:r>
              <a:rPr lang="es-ES_tradnl" altLang="en-US" sz="2500" b="1" dirty="0">
                <a:solidFill>
                  <a:srgbClr val="FF0000"/>
                </a:solidFill>
              </a:rPr>
              <a:t>Excepciones.</a:t>
            </a:r>
          </a:p>
          <a:p>
            <a:pPr marL="533400" indent="-533400" algn="just">
              <a:buFont typeface="Wingdings" panose="05000000000000000000" pitchFamily="2" charset="2"/>
              <a:buChar char="è"/>
              <a:defRPr/>
            </a:pPr>
            <a:endParaRPr lang="es-ES_tradnl" altLang="en-US" sz="2300" b="1" dirty="0"/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_tradnl" altLang="en-US" dirty="0"/>
              <a:t>Los  garantizados con derecho real, salvo previo gravamen o medida cautelar debidamente anotados o inscritos en el Registro Público, decretados para garantizar el pago de los tributos adeudados o en discusión.</a:t>
            </a:r>
          </a:p>
          <a:p>
            <a:pPr marL="533400" indent="-533400" algn="just">
              <a:buFont typeface="Wingdings" panose="05000000000000000000" pitchFamily="2" charset="2"/>
              <a:buChar char="Ø"/>
              <a:defRPr/>
            </a:pPr>
            <a:endParaRPr lang="es-ES_tradnl" altLang="en-US" dirty="0"/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_tradnl" altLang="en-US" dirty="0"/>
              <a:t>Las pensiones alimenticias, el preaviso, la cesantía, los salarios, cargas sociales y demás derechos laborales.</a:t>
            </a:r>
            <a:endParaRPr lang="es-ES_tradnl" altLang="en-US" sz="2300" dirty="0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4102768" y="271296"/>
            <a:ext cx="4776537" cy="830179"/>
          </a:xfrm>
        </p:spPr>
        <p:txBody>
          <a:bodyPr>
            <a:norm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s-ES_tradnl" altLang="en-US" sz="3600" b="1" dirty="0">
                <a:solidFill>
                  <a:srgbClr val="FF0000"/>
                </a:solidFill>
              </a:rPr>
              <a:t>Privilegio general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4043572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22883" y="365125"/>
            <a:ext cx="7447549" cy="1325563"/>
          </a:xfrm>
        </p:spPr>
        <p:txBody>
          <a:bodyPr>
            <a:no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s-ES_tradnl" sz="3200" b="1" dirty="0">
                <a:solidFill>
                  <a:srgbClr val="FF0000"/>
                </a:solidFill>
              </a:rPr>
              <a:t>Prescripción para aplicar sanciones.</a:t>
            </a:r>
            <a:endParaRPr lang="en-US" sz="32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06117" y="1690688"/>
            <a:ext cx="10311062" cy="25203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400" indent="-533400" algn="ctr">
              <a:buFont typeface="Arial" panose="020B0604020202020204" pitchFamily="34" charset="0"/>
              <a:buNone/>
              <a:defRPr/>
            </a:pPr>
            <a:endParaRPr lang="es-ES_tradnl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33400" indent="-533400" algn="just">
              <a:buFont typeface="Wingdings" panose="05000000000000000000" pitchFamily="2" charset="2"/>
              <a:buChar char="è"/>
              <a:defRPr/>
            </a:pPr>
            <a:endParaRPr lang="es-ES_tradnl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es-ES_tradnl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El derecho para aplicar sanciones prescribe en el plazo de </a:t>
            </a:r>
            <a:r>
              <a:rPr lang="es-ES_tradnl" sz="3200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4 años</a:t>
            </a:r>
            <a:r>
              <a:rPr lang="es-ES_tradnl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contado a partir del  día siguiente, a la fecha en que se cometió la infracción.</a:t>
            </a:r>
          </a:p>
          <a:p>
            <a:pPr marL="533400" indent="-533400" algn="just">
              <a:buFont typeface="Wingdings" panose="05000000000000000000" pitchFamily="2" charset="2"/>
              <a:buChar char="Ø"/>
              <a:defRPr/>
            </a:pPr>
            <a:endParaRPr lang="es-ES_tradnl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endParaRPr lang="es-ES_tradnl" sz="2400" dirty="0">
              <a:solidFill>
                <a:srgbClr val="FF0000"/>
              </a:solidFill>
            </a:endParaRPr>
          </a:p>
          <a:p>
            <a:pPr marL="533400" indent="-533400" algn="just">
              <a:buFont typeface="Arial" panose="020B0604020202020204" pitchFamily="34" charset="0"/>
              <a:buNone/>
              <a:defRPr/>
            </a:pPr>
            <a:endParaRPr lang="es-ES_tradnl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33400" indent="-533400" algn="just">
              <a:buFont typeface="Wingdings" panose="05000000000000000000" pitchFamily="2" charset="2"/>
              <a:buChar char="è"/>
              <a:defRPr/>
            </a:pPr>
            <a:endParaRPr lang="es-ES_tradnl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675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1779" y="301625"/>
            <a:ext cx="8013031" cy="865438"/>
          </a:xfrm>
        </p:spPr>
        <p:txBody>
          <a:bodyPr rtlCol="0">
            <a:noAutofit/>
          </a:bodyPr>
          <a:lstStyle/>
          <a:p>
            <a:pPr>
              <a:defRPr/>
            </a:pPr>
            <a:br>
              <a:rPr lang="es-CR" altLang="en-US" sz="3200" dirty="0">
                <a:solidFill>
                  <a:srgbClr val="FF0000"/>
                </a:solidFill>
              </a:rPr>
            </a:br>
            <a:r>
              <a:rPr lang="es-CR" altLang="en-US" sz="3200" dirty="0">
                <a:solidFill>
                  <a:srgbClr val="FF0000"/>
                </a:solidFill>
              </a:rPr>
              <a:t>FORMAS DE DETERMINACIÓN </a:t>
            </a:r>
            <a:r>
              <a:rPr lang="es-CR" altLang="en-US" sz="2000" dirty="0">
                <a:solidFill>
                  <a:srgbClr val="FF0000"/>
                </a:solidFill>
              </a:rPr>
              <a:t>Art. 122 CNPT</a:t>
            </a:r>
            <a:r>
              <a:rPr lang="es-CR" altLang="en-US" sz="1800" dirty="0">
                <a:solidFill>
                  <a:srgbClr val="FF0000"/>
                </a:solidFill>
              </a:rPr>
              <a:t> </a:t>
            </a:r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ES" altLang="en-US" sz="20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20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1423" y="0"/>
            <a:ext cx="445167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A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U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T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O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L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I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Q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U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I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D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A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C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I</a:t>
            </a: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 err="1">
                <a:solidFill>
                  <a:srgbClr val="FF0000"/>
                </a:solidFill>
                <a:ea typeface="Arial Unicode MS" pitchFamily="34" charset="-128"/>
              </a:rPr>
              <a:t>Ó</a:t>
            </a:r>
            <a:endParaRPr lang="es-ES" altLang="en-US" sz="2800" b="1" dirty="0">
              <a:solidFill>
                <a:srgbClr val="FF0000"/>
              </a:solidFill>
              <a:ea typeface="Arial Unicode MS" pitchFamily="34" charset="-128"/>
            </a:endParaRPr>
          </a:p>
          <a:p>
            <a:pPr marL="609600" indent="-609600" algn="just">
              <a:buFont typeface="Arial" panose="020B0604020202020204" pitchFamily="34" charset="0"/>
              <a:buNone/>
              <a:defRPr/>
            </a:pPr>
            <a:r>
              <a:rPr lang="es-ES" altLang="en-US" sz="2800" b="1" dirty="0">
                <a:solidFill>
                  <a:srgbClr val="FF0000"/>
                </a:solidFill>
                <a:ea typeface="Arial Unicode MS" pitchFamily="34" charset="-128"/>
              </a:rPr>
              <a:t>N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986590" y="1395663"/>
            <a:ext cx="10178716" cy="4986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buFont typeface="Arial" panose="020B0604020202020204" pitchFamily="34" charset="0"/>
              <a:buNone/>
            </a:pPr>
            <a:r>
              <a:rPr lang="es-ES" altLang="en-US" sz="3200" b="1" dirty="0">
                <a:ea typeface="Arial Unicode MS" pitchFamily="34" charset="-128"/>
              </a:rPr>
              <a:t>	</a:t>
            </a:r>
            <a:r>
              <a:rPr lang="es-ES" altLang="en-US" sz="3200" dirty="0">
                <a:ea typeface="Arial Unicode MS" pitchFamily="34" charset="-128"/>
              </a:rPr>
              <a:t>Los </a:t>
            </a:r>
            <a:r>
              <a:rPr lang="es-ES" altLang="en-US" sz="3200" dirty="0">
                <a:solidFill>
                  <a:srgbClr val="FF0000"/>
                </a:solidFill>
                <a:ea typeface="Arial Unicode MS" pitchFamily="34" charset="-128"/>
              </a:rPr>
              <a:t>agentes de retención y percepción</a:t>
            </a:r>
            <a:r>
              <a:rPr lang="es-ES" altLang="en-US" sz="3200" dirty="0">
                <a:ea typeface="Arial Unicode MS" pitchFamily="34" charset="-128"/>
              </a:rPr>
              <a:t>, deberán </a:t>
            </a:r>
            <a:r>
              <a:rPr lang="es-ES" altLang="en-US" sz="3200" dirty="0">
                <a:solidFill>
                  <a:srgbClr val="FF0000"/>
                </a:solidFill>
                <a:ea typeface="Arial Unicode MS" pitchFamily="34" charset="-128"/>
              </a:rPr>
              <a:t>presentar una declaración </a:t>
            </a:r>
            <a:r>
              <a:rPr lang="es-ES" altLang="en-US" sz="3200" dirty="0">
                <a:ea typeface="Arial Unicode MS" pitchFamily="34" charset="-128"/>
              </a:rPr>
              <a:t>jurada, en los medios que para tal efecto disponga la AATT, </a:t>
            </a:r>
            <a:r>
              <a:rPr lang="es-ES" altLang="en-US" sz="3200" dirty="0">
                <a:solidFill>
                  <a:srgbClr val="FF0000"/>
                </a:solidFill>
                <a:ea typeface="Arial Unicode MS" pitchFamily="34" charset="-128"/>
              </a:rPr>
              <a:t>por las retenciones o percepciones </a:t>
            </a:r>
            <a:r>
              <a:rPr lang="es-ES" altLang="en-US" sz="3200" dirty="0">
                <a:ea typeface="Arial Unicode MS" pitchFamily="34" charset="-128"/>
              </a:rPr>
              <a:t>realizadas.</a:t>
            </a:r>
          </a:p>
          <a:p>
            <a:pPr marL="609600" indent="-609600" algn="just">
              <a:buFont typeface="Arial" panose="020B0604020202020204" pitchFamily="34" charset="0"/>
              <a:buNone/>
            </a:pPr>
            <a:endParaRPr lang="es-ES" altLang="en-US" sz="3200" dirty="0">
              <a:ea typeface="Arial Unicode MS" pitchFamily="34" charset="-128"/>
            </a:endParaRPr>
          </a:p>
          <a:p>
            <a:pPr marL="609600" indent="-609600" algn="just">
              <a:buFont typeface="Arial" panose="020B0604020202020204" pitchFamily="34" charset="0"/>
              <a:buNone/>
            </a:pPr>
            <a:r>
              <a:rPr lang="es-ES" altLang="en-US" sz="3200" dirty="0">
                <a:ea typeface="Arial Unicode MS" pitchFamily="34" charset="-128"/>
              </a:rPr>
              <a:t>	El </a:t>
            </a:r>
            <a:r>
              <a:rPr lang="es-ES" altLang="en-US" sz="3200" dirty="0">
                <a:solidFill>
                  <a:srgbClr val="FF0000"/>
                </a:solidFill>
                <a:ea typeface="Arial Unicode MS" pitchFamily="34" charset="-128"/>
              </a:rPr>
              <a:t>plazo para presentar la declaración </a:t>
            </a:r>
            <a:r>
              <a:rPr lang="es-ES" altLang="en-US" sz="3200" dirty="0">
                <a:ea typeface="Arial Unicode MS" pitchFamily="34" charset="-128"/>
              </a:rPr>
              <a:t>jurada e ingresar los valores retenidos o percibidos, será </a:t>
            </a:r>
            <a:r>
              <a:rPr lang="es-ES" altLang="en-US" sz="3200" dirty="0">
                <a:solidFill>
                  <a:srgbClr val="FF0000"/>
                </a:solidFill>
                <a:ea typeface="Arial Unicode MS" pitchFamily="34" charset="-128"/>
              </a:rPr>
              <a:t>el que establezcan las leyes</a:t>
            </a:r>
            <a:r>
              <a:rPr lang="es-ES" altLang="en-US" sz="3200" dirty="0">
                <a:ea typeface="Arial Unicode MS" pitchFamily="34" charset="-128"/>
              </a:rPr>
              <a:t> respectivas.</a:t>
            </a:r>
          </a:p>
        </p:txBody>
      </p:sp>
    </p:spTree>
    <p:extLst>
      <p:ext uri="{BB962C8B-B14F-4D97-AF65-F5344CB8AC3E}">
        <p14:creationId xmlns:p14="http://schemas.microsoft.com/office/powerpoint/2010/main" val="201315041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97242" y="365125"/>
            <a:ext cx="8434137" cy="789907"/>
          </a:xfrm>
        </p:spPr>
        <p:txBody>
          <a:bodyPr>
            <a:noAutofit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lang="es-ES_tradnl" sz="3600" b="1" dirty="0">
                <a:solidFill>
                  <a:srgbClr val="FF0000"/>
                </a:solidFill>
              </a:rPr>
              <a:t>Prescripción para aplicar sanciones.</a:t>
            </a:r>
            <a:endParaRPr lang="en-US" sz="36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136073" y="1269833"/>
            <a:ext cx="10217727" cy="4916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endParaRPr lang="es-ES_tradnl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_tradnl" b="1" dirty="0">
                <a:solidFill>
                  <a:srgbClr val="FF0000"/>
                </a:solidFill>
              </a:rPr>
              <a:t>Interrupción: </a:t>
            </a:r>
            <a:r>
              <a:rPr lang="es-ES_tradn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Por la notificación de las infracciones que se presumen y el nuevo plazo corre a partir del 1 de enero del año siguiente, a aquel en que la resolución quede firme.</a:t>
            </a:r>
          </a:p>
          <a:p>
            <a:pPr marL="533400" indent="-533400" algn="just">
              <a:buFont typeface="Wingdings" panose="05000000000000000000" pitchFamily="2" charset="2"/>
              <a:buChar char="è"/>
              <a:defRPr/>
            </a:pPr>
            <a:endParaRPr lang="es-ES_tradnl" sz="23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es-ES_tradnl" b="1" dirty="0">
                <a:solidFill>
                  <a:srgbClr val="FF0000"/>
                </a:solidFill>
              </a:rPr>
              <a:t>Suspensión: </a:t>
            </a:r>
            <a:r>
              <a:rPr lang="es-ES_tradnl" dirty="0">
                <a:solidFill>
                  <a:srgbClr val="FF0000"/>
                </a:solidFill>
              </a:rPr>
              <a:t> </a:t>
            </a:r>
            <a:r>
              <a:rPr lang="es-ES_tradn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Por la interposición de la denuncia de presuntos delitos de defraudación o retención, percepción o cobro indebido de impuestos, ante las instancias judiciales, según art. 92 del CNPT, hasta que se de por terminado dicho proceso.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endParaRPr lang="es-ES_tradnl" dirty="0">
              <a:solidFill>
                <a:srgbClr val="FF0000"/>
              </a:solidFill>
            </a:endParaRPr>
          </a:p>
          <a:p>
            <a:pPr marL="533400" indent="-533400" algn="just">
              <a:buFont typeface="Wingdings" panose="05000000000000000000" pitchFamily="2" charset="2"/>
              <a:buChar char="è"/>
              <a:defRPr/>
            </a:pPr>
            <a:endParaRPr lang="es-ES_tradnl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33400" indent="-533400" algn="just">
              <a:buFont typeface="Wingdings" panose="05000000000000000000" pitchFamily="2" charset="2"/>
              <a:buChar char="è"/>
              <a:defRPr/>
            </a:pPr>
            <a:endParaRPr lang="es-ES_tradnl" sz="2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06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1779" y="301625"/>
            <a:ext cx="8013031" cy="865438"/>
          </a:xfrm>
        </p:spPr>
        <p:txBody>
          <a:bodyPr rtlCol="0">
            <a:noAutofit/>
          </a:bodyPr>
          <a:lstStyle/>
          <a:p>
            <a:pPr>
              <a:defRPr/>
            </a:pPr>
            <a:br>
              <a:rPr lang="es-CR" altLang="en-US" sz="3200" dirty="0">
                <a:solidFill>
                  <a:srgbClr val="FF0000"/>
                </a:solidFill>
              </a:rPr>
            </a:br>
            <a:r>
              <a:rPr lang="es-CR" altLang="en-US" sz="3200" dirty="0">
                <a:solidFill>
                  <a:srgbClr val="FF0000"/>
                </a:solidFill>
              </a:rPr>
              <a:t>FORMAS DE DETERMINACIÓN </a:t>
            </a:r>
            <a:r>
              <a:rPr lang="es-CR" altLang="en-US" sz="2000" dirty="0">
                <a:solidFill>
                  <a:srgbClr val="FF0000"/>
                </a:solidFill>
              </a:rPr>
              <a:t>Art. 121 CNPT</a:t>
            </a:r>
            <a:r>
              <a:rPr lang="es-CR" altLang="en-US" sz="1800" dirty="0">
                <a:solidFill>
                  <a:srgbClr val="FF0000"/>
                </a:solidFill>
              </a:rPr>
              <a:t> </a:t>
            </a:r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ES" altLang="en-US" sz="20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20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562725" y="1720516"/>
            <a:ext cx="8566486" cy="4229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es-ES" altLang="en-US" sz="3600" b="1" dirty="0">
                <a:solidFill>
                  <a:schemeClr val="tx2"/>
                </a:solidFill>
                <a:ea typeface="Arial Unicode MS" pitchFamily="34" charset="-128"/>
              </a:rPr>
              <a:t>      </a:t>
            </a:r>
            <a:r>
              <a:rPr lang="es-ES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</a:rPr>
              <a:t>Determinaci</a:t>
            </a:r>
            <a:r>
              <a:rPr lang="es-ES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rial Unicode MS" pitchFamily="34" charset="-128"/>
              </a:rPr>
              <a:t>ó</a:t>
            </a:r>
            <a:r>
              <a:rPr lang="es-ES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</a:rPr>
              <a:t>n por la Administraci</a:t>
            </a:r>
            <a:r>
              <a:rPr lang="es-ES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rial Unicode MS" pitchFamily="34" charset="-128"/>
              </a:rPr>
              <a:t>ó</a:t>
            </a:r>
            <a:r>
              <a:rPr lang="es-ES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</a:rPr>
              <a:t>n Tributaria</a:t>
            </a:r>
          </a:p>
          <a:p>
            <a:pPr marL="609600" indent="-609600" algn="ctr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endParaRPr lang="es-ES" altLang="en-US" sz="3600" b="1" dirty="0">
              <a:solidFill>
                <a:schemeClr val="tx1">
                  <a:lumMod val="85000"/>
                  <a:lumOff val="15000"/>
                </a:schemeClr>
              </a:solidFill>
              <a:ea typeface="Arial Unicode MS" pitchFamily="34" charset="-128"/>
            </a:endParaRPr>
          </a:p>
          <a:p>
            <a:pPr marL="0" indent="0" algn="just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es-ES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</a:rPr>
              <a:t>Es el acto que declara la existencia y cuant</a:t>
            </a:r>
            <a:r>
              <a:rPr lang="es-ES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rial Unicode MS" pitchFamily="34" charset="-128"/>
              </a:rPr>
              <a:t>í</a:t>
            </a:r>
            <a:r>
              <a:rPr lang="es-ES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</a:rPr>
              <a:t>a de un cr</a:t>
            </a:r>
            <a:r>
              <a:rPr lang="es-ES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Arial Unicode MS" pitchFamily="34" charset="-128"/>
              </a:rPr>
              <a:t>é</a:t>
            </a:r>
            <a:r>
              <a:rPr lang="es-ES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ea typeface="Arial Unicode MS" pitchFamily="34" charset="-128"/>
              </a:rPr>
              <a:t>dito tributario o su inexistencia. </a:t>
            </a:r>
          </a:p>
          <a:p>
            <a:pPr marL="609600" indent="-609600" algn="just">
              <a:lnSpc>
                <a:spcPct val="80000"/>
              </a:lnSpc>
              <a:buFont typeface="Monotype Sorts"/>
              <a:buChar char="."/>
              <a:defRPr/>
            </a:pPr>
            <a:endParaRPr lang="es-ES" altLang="en-US" sz="3600" dirty="0">
              <a:solidFill>
                <a:schemeClr val="tx1">
                  <a:lumMod val="85000"/>
                  <a:lumOff val="15000"/>
                </a:schemeClr>
              </a:solidFill>
              <a:ea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36328" y="1370126"/>
            <a:ext cx="339020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DE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 OF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I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C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IO</a:t>
            </a:r>
          </a:p>
        </p:txBody>
      </p:sp>
    </p:spTree>
    <p:extLst>
      <p:ext uri="{BB962C8B-B14F-4D97-AF65-F5344CB8AC3E}">
        <p14:creationId xmlns:p14="http://schemas.microsoft.com/office/powerpoint/2010/main" val="1254838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1779" y="301625"/>
            <a:ext cx="8013031" cy="865438"/>
          </a:xfrm>
        </p:spPr>
        <p:txBody>
          <a:bodyPr rtlCol="0">
            <a:noAutofit/>
          </a:bodyPr>
          <a:lstStyle/>
          <a:p>
            <a:pPr algn="ctr">
              <a:defRPr/>
            </a:pPr>
            <a:br>
              <a:rPr lang="es-CR" altLang="en-US" sz="3200" dirty="0">
                <a:solidFill>
                  <a:srgbClr val="FF0000"/>
                </a:solidFill>
              </a:rPr>
            </a:br>
            <a:r>
              <a:rPr lang="es-CR" altLang="en-US" sz="3200" dirty="0">
                <a:solidFill>
                  <a:srgbClr val="FF0000"/>
                </a:solidFill>
              </a:rPr>
              <a:t>FORMAS DE DETERMINACIÓN </a:t>
            </a:r>
            <a:br>
              <a:rPr lang="es-CR" altLang="en-US" sz="3200" dirty="0">
                <a:solidFill>
                  <a:srgbClr val="FF0000"/>
                </a:solidFill>
              </a:rPr>
            </a:br>
            <a:r>
              <a:rPr lang="es-ES" altLang="en-US" sz="2000" dirty="0">
                <a:solidFill>
                  <a:srgbClr val="FF0000"/>
                </a:solidFill>
                <a:ea typeface="Arial Unicode MS" pitchFamily="34" charset="-128"/>
              </a:rPr>
              <a:t>Verificación de las declaraciones, los libros y los demás documentos. A</a:t>
            </a:r>
            <a:r>
              <a:rPr lang="es-ES" altLang="en-US" sz="1800" dirty="0">
                <a:solidFill>
                  <a:srgbClr val="FF0000"/>
                </a:solidFill>
                <a:ea typeface="Arial Unicode MS" pitchFamily="34" charset="-128"/>
              </a:rPr>
              <a:t>rt.123</a:t>
            </a:r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ES" altLang="en-US" sz="20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20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36328" y="1370126"/>
            <a:ext cx="339020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DE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 OF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I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C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IO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201779" y="1820111"/>
            <a:ext cx="9125533" cy="3816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buFont typeface="Arial" panose="020B0604020202020204" pitchFamily="34" charset="0"/>
              <a:buNone/>
            </a:pPr>
            <a:r>
              <a:rPr lang="es-ES" altLang="en-US" sz="2100" b="1" dirty="0">
                <a:ea typeface="Arial Unicode MS" pitchFamily="34" charset="-128"/>
              </a:rPr>
              <a:t>	</a:t>
            </a:r>
            <a:r>
              <a:rPr lang="es-ES" altLang="en-US" dirty="0">
                <a:ea typeface="Arial Unicode MS" pitchFamily="34" charset="-128"/>
              </a:rPr>
              <a:t>Están sujetos a la comprobación de las AATT:</a:t>
            </a:r>
          </a:p>
          <a:p>
            <a:pPr marL="609600" indent="-609600" algn="just">
              <a:buFont typeface="Arial" panose="020B0604020202020204" pitchFamily="34" charset="0"/>
              <a:buNone/>
            </a:pPr>
            <a:endParaRPr lang="es-ES" altLang="en-US" sz="1400" dirty="0">
              <a:ea typeface="Arial Unicode MS" pitchFamily="34" charset="-128"/>
            </a:endParaRPr>
          </a:p>
          <a:p>
            <a:pPr marL="609600" indent="-609600" algn="just">
              <a:buFont typeface="Wingdings" panose="05000000000000000000" pitchFamily="2" charset="2"/>
              <a:buChar char="q"/>
            </a:pPr>
            <a:r>
              <a:rPr lang="es-ES" altLang="en-US" dirty="0">
                <a:ea typeface="Arial Unicode MS" pitchFamily="34" charset="-128"/>
              </a:rPr>
              <a:t>Las </a:t>
            </a:r>
            <a:r>
              <a:rPr lang="es-ES" altLang="en-US" dirty="0">
                <a:solidFill>
                  <a:srgbClr val="FF0000"/>
                </a:solidFill>
                <a:ea typeface="Arial Unicode MS" pitchFamily="34" charset="-128"/>
              </a:rPr>
              <a:t>declaraciones</a:t>
            </a:r>
            <a:r>
              <a:rPr lang="es-ES" altLang="en-US" dirty="0">
                <a:ea typeface="Arial Unicode MS" pitchFamily="34" charset="-128"/>
              </a:rPr>
              <a:t> juradas</a:t>
            </a:r>
          </a:p>
          <a:p>
            <a:pPr marL="609600" indent="-609600" algn="just">
              <a:buFont typeface="Wingdings" panose="05000000000000000000" pitchFamily="2" charset="2"/>
              <a:buChar char="q"/>
            </a:pPr>
            <a:endParaRPr lang="es-ES" altLang="en-US" sz="1400" dirty="0">
              <a:ea typeface="Arial Unicode MS" pitchFamily="34" charset="-128"/>
            </a:endParaRPr>
          </a:p>
          <a:p>
            <a:pPr marL="609600" indent="-609600" algn="just">
              <a:buFont typeface="Wingdings" panose="05000000000000000000" pitchFamily="2" charset="2"/>
              <a:buChar char="q"/>
            </a:pPr>
            <a:r>
              <a:rPr lang="es-ES" altLang="en-US" dirty="0">
                <a:ea typeface="Arial Unicode MS" pitchFamily="34" charset="-128"/>
              </a:rPr>
              <a:t>Los </a:t>
            </a:r>
            <a:r>
              <a:rPr lang="es-ES" altLang="en-US" dirty="0">
                <a:solidFill>
                  <a:srgbClr val="FF0000"/>
                </a:solidFill>
                <a:ea typeface="Arial Unicode MS" pitchFamily="34" charset="-128"/>
              </a:rPr>
              <a:t>registros financieros, contables </a:t>
            </a:r>
            <a:r>
              <a:rPr lang="es-ES" altLang="en-US" dirty="0">
                <a:ea typeface="Arial Unicode MS" pitchFamily="34" charset="-128"/>
              </a:rPr>
              <a:t>y de cualquier índole, en cuanto en ello deba constar la información relativa a la liquidación o el pago de los tributos.		</a:t>
            </a:r>
          </a:p>
          <a:p>
            <a:pPr marL="609600" indent="-609600" algn="just">
              <a:buFont typeface="Arial" panose="020B0604020202020204" pitchFamily="34" charset="0"/>
              <a:buNone/>
            </a:pPr>
            <a:endParaRPr lang="es-ES" altLang="en-US" sz="2100" dirty="0">
              <a:ea typeface="Arial Unicode MS" pitchFamily="34" charset="-128"/>
            </a:endParaRPr>
          </a:p>
          <a:p>
            <a:pPr marL="609600" indent="-609600" algn="just">
              <a:buFont typeface="Arial" panose="020B0604020202020204" pitchFamily="34" charset="0"/>
              <a:buNone/>
            </a:pPr>
            <a:endParaRPr lang="es-ES" altLang="en-US" sz="2100" dirty="0">
              <a:ea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9103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1779" y="301625"/>
            <a:ext cx="8013031" cy="865438"/>
          </a:xfrm>
        </p:spPr>
        <p:txBody>
          <a:bodyPr rtlCol="0">
            <a:noAutofit/>
          </a:bodyPr>
          <a:lstStyle/>
          <a:p>
            <a:pPr algn="ctr">
              <a:defRPr/>
            </a:pPr>
            <a:br>
              <a:rPr lang="es-CR" altLang="en-US" sz="3200" dirty="0">
                <a:solidFill>
                  <a:srgbClr val="FF0000"/>
                </a:solidFill>
              </a:rPr>
            </a:br>
            <a:r>
              <a:rPr lang="es-CR" altLang="en-US" sz="3200" dirty="0">
                <a:solidFill>
                  <a:srgbClr val="FF0000"/>
                </a:solidFill>
              </a:rPr>
              <a:t>FORMAS DE DETERMINACIÓN </a:t>
            </a:r>
            <a:br>
              <a:rPr lang="es-CR" altLang="en-US" sz="3200" dirty="0">
                <a:solidFill>
                  <a:srgbClr val="FF0000"/>
                </a:solidFill>
              </a:rPr>
            </a:br>
            <a:r>
              <a:rPr lang="es-ES" altLang="en-US" sz="2000" dirty="0">
                <a:solidFill>
                  <a:srgbClr val="FF0000"/>
                </a:solidFill>
                <a:ea typeface="Arial Unicode MS" pitchFamily="34" charset="-128"/>
              </a:rPr>
              <a:t>Verificación de las declaraciones, los libros y los demás documentos. A</a:t>
            </a:r>
            <a:r>
              <a:rPr lang="es-ES" altLang="en-US" sz="1800" dirty="0">
                <a:solidFill>
                  <a:srgbClr val="FF0000"/>
                </a:solidFill>
                <a:ea typeface="Arial Unicode MS" pitchFamily="34" charset="-128"/>
              </a:rPr>
              <a:t>rt.123</a:t>
            </a:r>
            <a:br>
              <a:rPr lang="es-CR" altLang="en-US" sz="2800" dirty="0">
                <a:solidFill>
                  <a:srgbClr val="FF0000"/>
                </a:solidFill>
              </a:rPr>
            </a:br>
            <a:br>
              <a:rPr lang="es-ES" altLang="en-US" sz="2000" dirty="0">
                <a:solidFill>
                  <a:srgbClr val="FF0000"/>
                </a:solidFill>
                <a:latin typeface="Tahoma" panose="020B0604030504040204" pitchFamily="34" charset="0"/>
                <a:ea typeface="Arial Unicode MS" pitchFamily="34" charset="-128"/>
              </a:rPr>
            </a:br>
            <a:endParaRPr lang="es-ES" altLang="en-US" sz="2000" dirty="0">
              <a:solidFill>
                <a:srgbClr val="FF0000"/>
              </a:solidFill>
              <a:latin typeface="Tahoma" panose="020B0604030504040204" pitchFamily="34" charset="0"/>
              <a:ea typeface="Arial Unicode MS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36328" y="1706072"/>
            <a:ext cx="339020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DE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 OF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I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C</a:t>
            </a:r>
          </a:p>
          <a:p>
            <a:pPr algn="ctr">
              <a:lnSpc>
                <a:spcPct val="80000"/>
              </a:lnSpc>
              <a:defRPr/>
            </a:pPr>
            <a:r>
              <a:rPr lang="es-ES" altLang="en-US" sz="3600" b="1" dirty="0">
                <a:solidFill>
                  <a:srgbClr val="4279BB"/>
                </a:solidFill>
                <a:ea typeface="Arial Unicode MS" pitchFamily="34" charset="-128"/>
              </a:rPr>
              <a:t>IO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395663" y="1464678"/>
            <a:ext cx="9865895" cy="43225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rlow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buFont typeface="Arial" panose="020B0604020202020204" pitchFamily="34" charset="0"/>
              <a:buNone/>
            </a:pPr>
            <a:r>
              <a:rPr lang="es-ES" altLang="en-US" sz="3200" b="1" dirty="0">
                <a:ea typeface="Arial Unicode MS" pitchFamily="34" charset="-128"/>
              </a:rPr>
              <a:t>	</a:t>
            </a:r>
            <a:r>
              <a:rPr lang="es-ES" altLang="en-US" sz="3200" dirty="0">
                <a:solidFill>
                  <a:srgbClr val="FF0000"/>
                </a:solidFill>
                <a:ea typeface="Arial Unicode MS" pitchFamily="34" charset="-128"/>
              </a:rPr>
              <a:t>La AATT puede practicar</a:t>
            </a:r>
            <a:r>
              <a:rPr lang="es-ES" altLang="en-US" sz="3200" dirty="0">
                <a:ea typeface="Arial Unicode MS" pitchFamily="34" charset="-128"/>
              </a:rPr>
              <a:t>, dentro de la ley y por intermedio de los funcionarios debidamente autorizados, </a:t>
            </a:r>
            <a:r>
              <a:rPr lang="es-ES" altLang="en-US" sz="3200" dirty="0">
                <a:solidFill>
                  <a:srgbClr val="FF0000"/>
                </a:solidFill>
                <a:ea typeface="Arial Unicode MS" pitchFamily="34" charset="-128"/>
              </a:rPr>
              <a:t>todas las investigaciones</a:t>
            </a:r>
            <a:r>
              <a:rPr lang="es-ES" altLang="en-US" sz="3200" dirty="0">
                <a:ea typeface="Arial Unicode MS" pitchFamily="34" charset="-128"/>
              </a:rPr>
              <a:t>, las diligencias y los exámenes de comprobación que considere necesarios y útiles.</a:t>
            </a:r>
          </a:p>
          <a:p>
            <a:pPr marL="609600" indent="-609600" algn="just">
              <a:buFont typeface="Arial" panose="020B0604020202020204" pitchFamily="34" charset="0"/>
              <a:buNone/>
            </a:pPr>
            <a:endParaRPr lang="es-ES" altLang="en-US" sz="3200" dirty="0">
              <a:ea typeface="Arial Unicode MS" pitchFamily="34" charset="-128"/>
            </a:endParaRPr>
          </a:p>
          <a:p>
            <a:pPr marL="609600" indent="-609600" algn="just">
              <a:buFont typeface="Arial" panose="020B0604020202020204" pitchFamily="34" charset="0"/>
              <a:buNone/>
            </a:pPr>
            <a:r>
              <a:rPr lang="es-ES" altLang="en-US" sz="3200" dirty="0">
                <a:ea typeface="Arial Unicode MS" pitchFamily="34" charset="-128"/>
              </a:rPr>
              <a:t>	Efectuada la verificación, </a:t>
            </a:r>
            <a:r>
              <a:rPr lang="es-ES" altLang="en-US" sz="3200" dirty="0">
                <a:solidFill>
                  <a:srgbClr val="FF0000"/>
                </a:solidFill>
                <a:ea typeface="Arial Unicode MS" pitchFamily="34" charset="-128"/>
              </a:rPr>
              <a:t>se debe de cobrar la diferencia  </a:t>
            </a:r>
            <a:r>
              <a:rPr lang="es-ES" altLang="en-US" sz="3200" dirty="0">
                <a:ea typeface="Arial Unicode MS" pitchFamily="34" charset="-128"/>
              </a:rPr>
              <a:t>del tributo que resulte o en su caso, de oficio, se debe devolver el exceso que haya pagado.</a:t>
            </a:r>
          </a:p>
        </p:txBody>
      </p:sp>
    </p:spTree>
    <p:extLst>
      <p:ext uri="{BB962C8B-B14F-4D97-AF65-F5344CB8AC3E}">
        <p14:creationId xmlns:p14="http://schemas.microsoft.com/office/powerpoint/2010/main" val="2135890026"/>
      </p:ext>
    </p:extLst>
  </p:cSld>
  <p:clrMapOvr>
    <a:masterClrMapping/>
  </p:clrMapOvr>
</p:sld>
</file>

<file path=ppt/theme/theme1.xml><?xml version="1.0" encoding="utf-8"?>
<a:theme xmlns:a="http://schemas.openxmlformats.org/drawingml/2006/main" name="Principal Verde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131FF56C-BAF6-C942-A89A-7E300801CF1D}"/>
    </a:ext>
  </a:extLst>
</a:theme>
</file>

<file path=ppt/theme/theme2.xml><?xml version="1.0" encoding="utf-8"?>
<a:theme xmlns:a="http://schemas.openxmlformats.org/drawingml/2006/main" name="Principal Azul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0321E463-9042-E049-8462-9D56BF9D53BA}"/>
    </a:ext>
  </a:extLst>
</a:theme>
</file>

<file path=ppt/theme/theme3.xml><?xml version="1.0" encoding="utf-8"?>
<a:theme xmlns:a="http://schemas.openxmlformats.org/drawingml/2006/main" name="Sección Anaranajada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7F3C2A67-4D81-434B-8437-434C5A7CA9A5}"/>
    </a:ext>
  </a:extLst>
</a:theme>
</file>

<file path=ppt/theme/theme4.xml><?xml version="1.0" encoding="utf-8"?>
<a:theme xmlns:a="http://schemas.openxmlformats.org/drawingml/2006/main" name="Sección Morada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27935772-539B-0F4E-AD6B-25A4EB94CA29}"/>
    </a:ext>
  </a:extLst>
</a:theme>
</file>

<file path=ppt/theme/theme5.xml><?xml version="1.0" encoding="utf-8"?>
<a:theme xmlns:a="http://schemas.openxmlformats.org/drawingml/2006/main" name="Sección Rojo Viv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03B892B2-1885-4C4A-AE08-7D7466B7CFC7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2EEA6307D80F14BAB3957142425D0C0" ma:contentTypeVersion="14" ma:contentTypeDescription="Crear nuevo documento." ma:contentTypeScope="" ma:versionID="dded495b90eb3bf0ecfe2602ef1e9edb">
  <xsd:schema xmlns:xsd="http://www.w3.org/2001/XMLSchema" xmlns:xs="http://www.w3.org/2001/XMLSchema" xmlns:p="http://schemas.microsoft.com/office/2006/metadata/properties" xmlns:ns3="9f1d2543-a317-404b-b796-299c7d331056" xmlns:ns4="ca0b8503-558e-4550-823a-26f008707f9a" targetNamespace="http://schemas.microsoft.com/office/2006/metadata/properties" ma:root="true" ma:fieldsID="506353f91d334129df608b1b8e9cfaf3" ns3:_="" ns4:_="">
    <xsd:import namespace="9f1d2543-a317-404b-b796-299c7d331056"/>
    <xsd:import namespace="ca0b8503-558e-4550-823a-26f008707f9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1d2543-a317-404b-b796-299c7d33105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0b8503-558e-4550-823a-26f008707f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617CC05-A9CE-4E15-8990-6FFCD30DE504}">
  <ds:schemaRefs>
    <ds:schemaRef ds:uri="http://schemas.openxmlformats.org/package/2006/metadata/core-properti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9f1d2543-a317-404b-b796-299c7d331056"/>
    <ds:schemaRef ds:uri="http://schemas.microsoft.com/office/2006/documentManagement/types"/>
    <ds:schemaRef ds:uri="http://schemas.microsoft.com/office/infopath/2007/PartnerControls"/>
    <ds:schemaRef ds:uri="ca0b8503-558e-4550-823a-26f008707f9a"/>
  </ds:schemaRefs>
</ds:datastoreItem>
</file>

<file path=customXml/itemProps2.xml><?xml version="1.0" encoding="utf-8"?>
<ds:datastoreItem xmlns:ds="http://schemas.openxmlformats.org/officeDocument/2006/customXml" ds:itemID="{06D31252-4DA6-4EE6-9BFA-9D041E5641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1d2543-a317-404b-b796-299c7d331056"/>
    <ds:schemaRef ds:uri="ca0b8503-558e-4550-823a-26f008707f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6412D05-AF5A-4E52-833E-A7D3CAA4EC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Principal Verde</Template>
  <TotalTime>706</TotalTime>
  <Words>3401</Words>
  <Application>Microsoft Office PowerPoint</Application>
  <PresentationFormat>Panorámica</PresentationFormat>
  <Paragraphs>505</Paragraphs>
  <Slides>60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60</vt:i4>
      </vt:variant>
    </vt:vector>
  </HeadingPairs>
  <TitlesOfParts>
    <vt:vector size="77" baseType="lpstr">
      <vt:lpstr>Arial</vt:lpstr>
      <vt:lpstr>Arial Unicode MS</vt:lpstr>
      <vt:lpstr>Barlow</vt:lpstr>
      <vt:lpstr>Barlow Medium</vt:lpstr>
      <vt:lpstr>Barlow SemiBold</vt:lpstr>
      <vt:lpstr>Calibri</vt:lpstr>
      <vt:lpstr>Courier New</vt:lpstr>
      <vt:lpstr>Garamond</vt:lpstr>
      <vt:lpstr>Monotype Sorts</vt:lpstr>
      <vt:lpstr>Tahoma</vt:lpstr>
      <vt:lpstr>Times New Roman</vt:lpstr>
      <vt:lpstr>Wingdings</vt:lpstr>
      <vt:lpstr>Principal Verde</vt:lpstr>
      <vt:lpstr>Principal Azul</vt:lpstr>
      <vt:lpstr>Sección Anaranajada</vt:lpstr>
      <vt:lpstr>Sección Morada</vt:lpstr>
      <vt:lpstr>Sección Rojo Vivo</vt:lpstr>
      <vt:lpstr>Maestría en Asesoría Fiscal</vt:lpstr>
      <vt:lpstr> FORMAS DE DETERMINACIÓN: Iniciativa Art. 120 CNPT   </vt:lpstr>
      <vt:lpstr> FORMAS DE DETERMINACIÓN Art. 122 CNPT   </vt:lpstr>
      <vt:lpstr> FORMAS DE DETERMINACIÓN Art. 122 CNPT   </vt:lpstr>
      <vt:lpstr> FORMAS DE DETERMINACIÓN Art. 122 CNPT   </vt:lpstr>
      <vt:lpstr> FORMAS DE DETERMINACIÓN Art. 122 CNPT   </vt:lpstr>
      <vt:lpstr> FORMAS DE DETERMINACIÓN Art. 121 CNPT   </vt:lpstr>
      <vt:lpstr> FORMAS DE DETERMINACIÓN  Verificación de las declaraciones, los libros y los demás documentos. Art.123  </vt:lpstr>
      <vt:lpstr> FORMAS DE DETERMINACIÓN  Verificación de las declaraciones, los libros y los demás documentos. Art.123  </vt:lpstr>
      <vt:lpstr> FORMAS DE DETERMINACIÓN  Art.124  </vt:lpstr>
      <vt:lpstr> FORMAS DE DETERMINACIÓN  Art.124  </vt:lpstr>
      <vt:lpstr> FORMAS DE DETERMINACIÓN  Art.124  </vt:lpstr>
      <vt:lpstr> FORMAS DE DETERMINACIÓN  Art.104  </vt:lpstr>
      <vt:lpstr> FORMAS DE DETERMINACIÓN. DIRECTRICES PARA CONSIGNAR LA INFORMACIÓN TRIBUTARIA. Art 109   </vt:lpstr>
      <vt:lpstr> EFECTOS DE LAS LIQUIDACIONES O DETERMINACIONES TRIBUTARIAS DE OFICIO. Art.  126   </vt:lpstr>
      <vt:lpstr> EFECTOS DE LAS LIQUIDACIONES O DETERMINACIONES TRIBUTARIAS DE OFICIO. Art.  126   </vt:lpstr>
      <vt:lpstr> REQUERIMIENTOS DE INFORMACIÓN:  </vt:lpstr>
      <vt:lpstr> REQUERIMIENTOS DE INFORMACIÓN:  </vt:lpstr>
      <vt:lpstr> USO DE LA INFORMACIÓN. Art. 115   </vt:lpstr>
      <vt:lpstr> USO DE LA INFORMACIÓN. Art. 115 y 18 bis CNPT  </vt:lpstr>
      <vt:lpstr> USO DE LA INFORMACIÓN. Art. 115   </vt:lpstr>
      <vt:lpstr> Carácter confidencial de las informaciones, Art. 117 CNPT  </vt:lpstr>
      <vt:lpstr>Carga de la Prueba.</vt:lpstr>
      <vt:lpstr>Carga de la Prueba.</vt:lpstr>
      <vt:lpstr>ESTRUCTURA Y EXTINCIÓN DE LA OBLIGACIÓN TRIBUTARIA  PRESCRIPCIÓN   </vt:lpstr>
      <vt:lpstr>RELACIÓN JURIDICO TRIBUTARIA:  Conjunto de deberes y obligaciones, derechos y facultades originados por la aplicación de los tributos</vt:lpstr>
      <vt:lpstr>EXTINCION DE LA OBLIGACION TRIBUTARIA</vt:lpstr>
      <vt:lpstr>PAGO</vt:lpstr>
      <vt:lpstr>PAGO</vt:lpstr>
      <vt:lpstr>PAGO</vt:lpstr>
      <vt:lpstr>PLAZO PARA EL PAGO</vt:lpstr>
      <vt:lpstr>IMPUTACION DE LOS PAGOS</vt:lpstr>
      <vt:lpstr>Aplazamientos y fraccionamientos </vt:lpstr>
      <vt:lpstr> Subrogación: Pago por terceros </vt:lpstr>
      <vt:lpstr>Compensación</vt:lpstr>
      <vt:lpstr> Pagos en exceso y prescripción de la acción de repetición </vt:lpstr>
      <vt:lpstr>CREDITOS POR PAGOS INDEBIDOS</vt:lpstr>
      <vt:lpstr>CREDITOS POR PAGOS DEBIDOS</vt:lpstr>
      <vt:lpstr>CREDITOS POR PAGOS DEBIDOS</vt:lpstr>
      <vt:lpstr>PRESCRIPCIÓN DE LA ACCIÓN DE REPETICIÓN</vt:lpstr>
      <vt:lpstr>Confusión</vt:lpstr>
      <vt:lpstr>Condonación o remisión</vt:lpstr>
      <vt:lpstr>Novación</vt:lpstr>
      <vt:lpstr>Términos de prescripción</vt:lpstr>
      <vt:lpstr>Términos de prescripción</vt:lpstr>
      <vt:lpstr>Cómputo de los términos</vt:lpstr>
      <vt:lpstr>Interrupción de la prescripción</vt:lpstr>
      <vt:lpstr>Interrupción de la prescripción</vt:lpstr>
      <vt:lpstr>Interrupción de la prescripción</vt:lpstr>
      <vt:lpstr>Interrupción de la prescripción</vt:lpstr>
      <vt:lpstr>Plazo para resolver. Art. 102 CNP  </vt:lpstr>
      <vt:lpstr>Plazo para resolver. Art. 102 CNP </vt:lpstr>
      <vt:lpstr>Suspensión de la prescripción </vt:lpstr>
      <vt:lpstr>Interrupción de la prescripción</vt:lpstr>
      <vt:lpstr>Interrupción especial del término de prescripción.   </vt:lpstr>
      <vt:lpstr>Repetición de lo pagado para satisfacer una obligación prescrita.</vt:lpstr>
      <vt:lpstr>Privilegio general</vt:lpstr>
      <vt:lpstr>Privilegio general</vt:lpstr>
      <vt:lpstr>Prescripción para aplicar sanciones.</vt:lpstr>
      <vt:lpstr>Prescripción para aplicar sanciones.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Plantilla de presentaciones</dc:title>
  <dc:creator>Microsoft Office User</dc:creator>
  <cp:lastModifiedBy>Marianela Monge Granados</cp:lastModifiedBy>
  <cp:revision>86</cp:revision>
  <cp:lastPrinted>2018-06-20T11:59:15Z</cp:lastPrinted>
  <dcterms:created xsi:type="dcterms:W3CDTF">2018-06-20T21:30:45Z</dcterms:created>
  <dcterms:modified xsi:type="dcterms:W3CDTF">2022-06-02T11:52:29Z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0x01010072EEA6307D80F14BAB3957142425D0C0</vt:lpwstr>
  </property>
</Properties>
</file>