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6"/>
  </p:notesMasterIdLst>
  <p:sldIdLst>
    <p:sldId id="256" r:id="rId2"/>
    <p:sldId id="258" r:id="rId3"/>
    <p:sldId id="275" r:id="rId4"/>
    <p:sldId id="296" r:id="rId5"/>
    <p:sldId id="289" r:id="rId6"/>
    <p:sldId id="293" r:id="rId7"/>
    <p:sldId id="294" r:id="rId8"/>
    <p:sldId id="291" r:id="rId9"/>
    <p:sldId id="297" r:id="rId10"/>
    <p:sldId id="301" r:id="rId11"/>
    <p:sldId id="300" r:id="rId12"/>
    <p:sldId id="298" r:id="rId13"/>
    <p:sldId id="299" r:id="rId14"/>
    <p:sldId id="29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35009" autoAdjust="0"/>
  </p:normalViewPr>
  <p:slideViewPr>
    <p:cSldViewPr snapToGrid="0" snapToObjects="1">
      <p:cViewPr varScale="1">
        <p:scale>
          <a:sx n="38" d="100"/>
          <a:sy n="38" d="100"/>
        </p:scale>
        <p:origin x="210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5E9A5-3D1B-2E40-AD32-7CEE4E347B41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4FF3C-8926-A241-8BC3-7A6E8435659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9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57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70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3017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77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22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452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540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17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31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48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="0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79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95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46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4FF3C-8926-A241-8BC3-7A6E843565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092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s-ES_tradnl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A2F0292D-1797-49A5-8D2D-8D50C72EF3C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D6CC888B-D9F9-4E54-B722-F151A9F45E95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98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0"/>
            <a:ext cx="6477000" cy="1914144"/>
          </a:xfrm>
        </p:spPr>
        <p:txBody>
          <a:bodyPr>
            <a:normAutofit/>
          </a:bodyPr>
          <a:lstStyle/>
          <a:p>
            <a:pPr algn="r"/>
            <a:r>
              <a:rPr lang="es-ES_tradnl" sz="2800" noProof="0" dirty="0" smtClean="0"/>
              <a:t>Universidad para la Cooperación Internacional</a:t>
            </a:r>
            <a:endParaRPr lang="es-ES_tradnl" sz="2800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31027" y="4402932"/>
            <a:ext cx="3412973" cy="1409070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</a:pPr>
            <a:r>
              <a:rPr lang="es-ES_tradnl" sz="3600" noProof="0" dirty="0" smtClean="0"/>
              <a:t>Curso de Derecho Público</a:t>
            </a:r>
            <a:endParaRPr lang="es-ES_tradnl" sz="3600" noProof="0" dirty="0"/>
          </a:p>
        </p:txBody>
      </p:sp>
    </p:spTree>
    <p:extLst>
      <p:ext uri="{BB962C8B-B14F-4D97-AF65-F5344CB8AC3E}">
        <p14:creationId xmlns:p14="http://schemas.microsoft.com/office/powerpoint/2010/main" val="256833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Principios Constitucionales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CR" sz="3600" dirty="0" smtClean="0"/>
              <a:t>A diferencia de otras constituciones, la nuestra no </a:t>
            </a:r>
            <a:r>
              <a:rPr lang="es-CR" sz="3600" dirty="0"/>
              <a:t>consagra expresamente los principios de </a:t>
            </a:r>
            <a:r>
              <a:rPr lang="es-CR" sz="3600" dirty="0" smtClean="0"/>
              <a:t>Justicia Tributaria.</a:t>
            </a:r>
            <a:endParaRPr lang="es-CR" sz="3600" dirty="0"/>
          </a:p>
          <a:p>
            <a:pPr algn="just"/>
            <a:r>
              <a:rPr lang="es-CR" sz="3600" dirty="0"/>
              <a:t>Nuestra Sala Constitucional los ha desarrollado infiriéndolos de la propia </a:t>
            </a:r>
            <a:r>
              <a:rPr lang="es-CR" sz="3600" dirty="0" smtClean="0"/>
              <a:t>Constitución Política.</a:t>
            </a:r>
            <a:endParaRPr lang="es-CR" sz="3600" dirty="0"/>
          </a:p>
          <a:p>
            <a:pPr algn="just"/>
            <a:r>
              <a:rPr lang="es-CR" sz="3600" dirty="0" smtClean="0"/>
              <a:t>Los principios de Justicia Tributaria giran en torno al Principio de Capacidad Económica.</a:t>
            </a:r>
            <a:endParaRPr lang="es-CR" sz="3600" dirty="0"/>
          </a:p>
        </p:txBody>
      </p:sp>
    </p:spTree>
    <p:extLst>
      <p:ext uri="{BB962C8B-B14F-4D97-AF65-F5344CB8AC3E}">
        <p14:creationId xmlns:p14="http://schemas.microsoft.com/office/powerpoint/2010/main" val="147976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Principios Constitucionales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s-CR" sz="3600" dirty="0"/>
              <a:t>El artículo 18 constitucional impone el deber de los costarricenses de contribuir para los gastos públicos. </a:t>
            </a:r>
          </a:p>
          <a:p>
            <a:pPr algn="just"/>
            <a:r>
              <a:rPr lang="es-CR" sz="3600" dirty="0"/>
              <a:t>El artículo 33 recoge el principio de igualdad: “todo hombre es igual ante la ley y no podrá hacerse discriminación alguna contraria a la dignidad humana.”</a:t>
            </a:r>
          </a:p>
          <a:p>
            <a:pPr algn="just"/>
            <a:r>
              <a:rPr lang="es-CR" sz="3600" dirty="0"/>
              <a:t>El artículo 40 prohíbe que persona alguna sea sometida a  la pena de confiscación.</a:t>
            </a:r>
          </a:p>
          <a:p>
            <a:pPr algn="just"/>
            <a:r>
              <a:rPr lang="es-CR" sz="3600" dirty="0"/>
              <a:t>El 45 consagra el derecho fundamental a la propiedad privada: “La propiedad es inviolable; a nadie puede privarse de la suya si no es por interés público legalmente comprobado, previa indemnización conforme a la ley</a:t>
            </a:r>
            <a:r>
              <a:rPr lang="es-CR" sz="3600" dirty="0" smtClean="0"/>
              <a:t>...”</a:t>
            </a:r>
            <a:endParaRPr lang="es-CR" sz="3600" dirty="0"/>
          </a:p>
        </p:txBody>
      </p:sp>
    </p:spTree>
    <p:extLst>
      <p:ext uri="{BB962C8B-B14F-4D97-AF65-F5344CB8AC3E}">
        <p14:creationId xmlns:p14="http://schemas.microsoft.com/office/powerpoint/2010/main" val="21236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Principios Constitucionales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es-CR" sz="3600" dirty="0"/>
              <a:t>El 46 propugna por la libertad de empresa y de comercio y la interdicción de monopolios de carácter particular.</a:t>
            </a:r>
          </a:p>
          <a:p>
            <a:pPr algn="just"/>
            <a:r>
              <a:rPr lang="es-CR" sz="3600" dirty="0"/>
              <a:t>El artículo 50 apela al Estado para que procure el mayor bienestar a todos los habitantes del país, organizando y estimulando la producción y el más adecuado reparto de la riqueza. </a:t>
            </a:r>
          </a:p>
          <a:p>
            <a:pPr algn="just"/>
            <a:r>
              <a:rPr lang="es-CR" sz="3600" dirty="0"/>
              <a:t>El 57 constitucional consagra el derecho a un salario mínimo que procure bienestar y existencia digna al trabajador.</a:t>
            </a:r>
          </a:p>
          <a:p>
            <a:pPr algn="just"/>
            <a:r>
              <a:rPr lang="es-CR" sz="3600" dirty="0"/>
              <a:t>El 74 habla del equilibrio entre capital y trabajo, propugna por la justicia social y la solidaridad nacional.</a:t>
            </a:r>
          </a:p>
          <a:p>
            <a:pPr algn="just"/>
            <a:r>
              <a:rPr lang="es-CR" sz="3600" dirty="0"/>
              <a:t>Por último, el artículo 121 inciso 13) consagra el poder tributario del Estado, para establecer impuestos y contribuciones por medio de la Asamblea </a:t>
            </a:r>
            <a:r>
              <a:rPr lang="es-CR" sz="3600" dirty="0" smtClean="0"/>
              <a:t>Legislativa.</a:t>
            </a:r>
            <a:endParaRPr lang="es-CR" sz="3600" dirty="0"/>
          </a:p>
        </p:txBody>
      </p:sp>
    </p:spTree>
    <p:extLst>
      <p:ext uri="{BB962C8B-B14F-4D97-AF65-F5344CB8AC3E}">
        <p14:creationId xmlns:p14="http://schemas.microsoft.com/office/powerpoint/2010/main" val="202953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Principios Constitucionales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90000"/>
              </a:lnSpc>
            </a:pPr>
            <a:r>
              <a:rPr lang="es-ES_tradnl" altLang="es-CR" sz="3600" dirty="0"/>
              <a:t>Del artículo 18 deriva el principio de generalidad; </a:t>
            </a:r>
          </a:p>
          <a:p>
            <a:pPr algn="just">
              <a:lnSpc>
                <a:spcPct val="90000"/>
              </a:lnSpc>
            </a:pPr>
            <a:r>
              <a:rPr lang="es-ES_tradnl" altLang="es-CR" sz="3600" dirty="0"/>
              <a:t>De los artículos 18 y 33 los principios de igualdad de las cargas tributarias, proporcionalidad, razonabilidad y capacidad económica; </a:t>
            </a:r>
          </a:p>
          <a:p>
            <a:pPr algn="just">
              <a:lnSpc>
                <a:spcPct val="90000"/>
              </a:lnSpc>
            </a:pPr>
            <a:r>
              <a:rPr lang="es-ES_tradnl" altLang="es-CR" sz="3600" dirty="0"/>
              <a:t>Del 40 y 45 el principio de no </a:t>
            </a:r>
            <a:r>
              <a:rPr lang="es-ES_tradnl" altLang="es-CR" sz="3600" dirty="0" err="1"/>
              <a:t>confiscatoriedad</a:t>
            </a:r>
            <a:r>
              <a:rPr lang="es-ES_tradnl" altLang="es-CR" sz="3600" dirty="0"/>
              <a:t>; </a:t>
            </a:r>
          </a:p>
          <a:p>
            <a:pPr algn="just">
              <a:lnSpc>
                <a:spcPct val="90000"/>
              </a:lnSpc>
            </a:pPr>
            <a:r>
              <a:rPr lang="es-ES_tradnl" altLang="es-CR" sz="3600" dirty="0"/>
              <a:t>Del 57 en relación con el 40 y 45, se puede sustraer el principio del mínimo exento o mínimo vital; </a:t>
            </a:r>
          </a:p>
          <a:p>
            <a:pPr algn="just">
              <a:lnSpc>
                <a:spcPct val="90000"/>
              </a:lnSpc>
            </a:pPr>
            <a:r>
              <a:rPr lang="es-ES_tradnl" altLang="es-CR" sz="3600" dirty="0"/>
              <a:t>Y de la interpretación armónica de todos estos artículos más el 46, el 50, el 74 y el 121 inciso 13, los principios de capacidad contributiva y progresividad.</a:t>
            </a:r>
          </a:p>
        </p:txBody>
      </p:sp>
    </p:spTree>
    <p:extLst>
      <p:ext uri="{BB962C8B-B14F-4D97-AF65-F5344CB8AC3E}">
        <p14:creationId xmlns:p14="http://schemas.microsoft.com/office/powerpoint/2010/main" val="146983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Verificación</a:t>
            </a:r>
            <a:r>
              <a:rPr lang="en-US" dirty="0" smtClean="0"/>
              <a:t> de </a:t>
            </a:r>
            <a:r>
              <a:rPr lang="en-US" dirty="0" err="1" smtClean="0"/>
              <a:t>Lecturas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R" sz="3200" dirty="0" smtClean="0">
                <a:solidFill>
                  <a:srgbClr val="222222"/>
                </a:solidFill>
              </a:rPr>
              <a:t>Examen de verificación de lecturas asignadas a Lecciones 3 y 4.</a:t>
            </a:r>
          </a:p>
        </p:txBody>
      </p:sp>
    </p:spTree>
    <p:extLst>
      <p:ext uri="{BB962C8B-B14F-4D97-AF65-F5344CB8AC3E}">
        <p14:creationId xmlns:p14="http://schemas.microsoft.com/office/powerpoint/2010/main" val="228277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noProof="0" dirty="0" smtClean="0"/>
              <a:t>Lección 4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200" noProof="0" dirty="0" smtClean="0"/>
              <a:t>Clases de nulidades</a:t>
            </a:r>
          </a:p>
          <a:p>
            <a:endParaRPr lang="es-ES_tradnl" sz="3200" noProof="0" dirty="0" smtClean="0"/>
          </a:p>
          <a:p>
            <a:r>
              <a:rPr lang="es-ES_tradnl" sz="3200" dirty="0" smtClean="0"/>
              <a:t>Tipos de remedios.</a:t>
            </a:r>
            <a:endParaRPr lang="es-ES_tradnl" sz="3200" noProof="0" dirty="0" smtClean="0"/>
          </a:p>
          <a:p>
            <a:endParaRPr lang="es-ES_tradnl" sz="3200" noProof="0" dirty="0" smtClean="0"/>
          </a:p>
          <a:p>
            <a:r>
              <a:rPr lang="es-ES_tradnl" sz="3200" dirty="0" smtClean="0"/>
              <a:t>Régimen procesal de las nulidades</a:t>
            </a:r>
            <a:endParaRPr lang="es-ES_tradnl" sz="3200" noProof="0" dirty="0"/>
          </a:p>
        </p:txBody>
      </p:sp>
    </p:spTree>
    <p:extLst>
      <p:ext uri="{BB962C8B-B14F-4D97-AF65-F5344CB8AC3E}">
        <p14:creationId xmlns:p14="http://schemas.microsoft.com/office/powerpoint/2010/main" val="70733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Dudas respecto a Nulidades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400" dirty="0" smtClean="0"/>
              <a:t>Clases de nulidades</a:t>
            </a:r>
          </a:p>
          <a:p>
            <a:pPr lvl="1"/>
            <a:r>
              <a:rPr lang="es-MX" sz="4000" dirty="0" smtClean="0"/>
              <a:t>Relativas</a:t>
            </a:r>
          </a:p>
          <a:p>
            <a:pPr lvl="1"/>
            <a:r>
              <a:rPr lang="es-MX" sz="4000" dirty="0" smtClean="0"/>
              <a:t>Absolutas</a:t>
            </a:r>
          </a:p>
          <a:p>
            <a:pPr lvl="1"/>
            <a:r>
              <a:rPr lang="es-MX" sz="4000" dirty="0" smtClean="0"/>
              <a:t>Evidentes y Manifiestas</a:t>
            </a:r>
          </a:p>
        </p:txBody>
      </p:sp>
    </p:spTree>
    <p:extLst>
      <p:ext uri="{BB962C8B-B14F-4D97-AF65-F5344CB8AC3E}">
        <p14:creationId xmlns:p14="http://schemas.microsoft.com/office/powerpoint/2010/main" val="388946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618" y="69057"/>
            <a:ext cx="7313613" cy="868362"/>
          </a:xfrm>
        </p:spPr>
        <p:txBody>
          <a:bodyPr/>
          <a:lstStyle/>
          <a:p>
            <a:r>
              <a:rPr lang="es-ES_tradnl" sz="4400" noProof="0" dirty="0" smtClean="0"/>
              <a:t>Test de Nulidades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37419"/>
            <a:ext cx="8782050" cy="5749131"/>
          </a:xfrm>
        </p:spPr>
        <p:txBody>
          <a:bodyPr>
            <a:no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MX" sz="1700" dirty="0"/>
              <a:t>Se dictó por el órgano o sujeto competente?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MX" sz="1700" dirty="0"/>
              <a:t>El funcionario tiene la investidura y legitimación necesarias para dictar el acto?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MX" sz="1700" dirty="0"/>
              <a:t>Está jurídicamente fundado y debidamente motivado?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MX" sz="1700" dirty="0"/>
              <a:t>La ley fija claramente el fin o al menos se deduce del ordenamiento jurídico como tal o de los otros elementos del acto?  El acto es idóneo para cumplir el fin de la norma? El fin del acto administrativo se corresponde al motivo y al contenido del acto administrativo?  Sino hay exceso de poder. 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MX" sz="1700" dirty="0"/>
              <a:t>El contenido es adecuado y proporcionado al fin?  EJEMPLO:  cumplir obligaciones tributarias.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MX" sz="1700" dirty="0"/>
              <a:t>El contenido es además, adecuado y proporcionado al motivo del acto administrativo?  EJEMPLO: verificar correcto cumplimiento de las obligaciones tributarias.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MX" sz="1700" dirty="0"/>
              <a:t>El motivo está dentro de las competencias legales del ente u órgano?  Desarrolla el fin?  El motivo es idóneo y  proporcionado para alcanzar el fin?  El motivo es proporcionado al contenido?  El motivo existe realmente y se corresponde al contenido?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MX" sz="1700" dirty="0"/>
              <a:t>Se dictó siguiendo el procedimiento previsto en el ordenamiento jurídico?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MX" sz="1700" dirty="0"/>
              <a:t>Se publicó (si se trataba de actos generales), se comunicó o notificó ?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1700" dirty="0"/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700" b="1" dirty="0"/>
              <a:t>ANULACIÓN DE ACTOS DECLARATIVOS DE DERECHOS</a:t>
            </a:r>
          </a:p>
          <a:p>
            <a:pPr marL="342900" indent="-342900" algn="just">
              <a:spcBef>
                <a:spcPts val="0"/>
              </a:spcBef>
              <a:buFontTx/>
              <a:buAutoNum type="arabicPeriod"/>
              <a:defRPr/>
            </a:pPr>
            <a:r>
              <a:rPr lang="es-MX" sz="1700" dirty="0"/>
              <a:t>Los vicios son de naturaleza absoluta?</a:t>
            </a:r>
          </a:p>
          <a:p>
            <a:pPr marL="342900" indent="-342900" algn="just">
              <a:spcBef>
                <a:spcPts val="0"/>
              </a:spcBef>
              <a:buFontTx/>
              <a:buAutoNum type="arabicPeriod"/>
              <a:defRPr/>
            </a:pPr>
            <a:r>
              <a:rPr lang="es-MX" sz="1700" dirty="0"/>
              <a:t>La nulidad era evidente y manifiesta?  Se obtuvo el dictamen correspondiente declarando la naturaleza  de esa nulidad por la PGR o la CGR? </a:t>
            </a:r>
          </a:p>
          <a:p>
            <a:pPr marL="342900" indent="-342900" algn="just">
              <a:spcBef>
                <a:spcPts val="0"/>
              </a:spcBef>
              <a:buFontTx/>
              <a:buAutoNum type="arabicPeriod"/>
              <a:defRPr/>
            </a:pPr>
            <a:r>
              <a:rPr lang="es-MX" sz="1700" dirty="0"/>
              <a:t>Ha pasado más de un año desde su emisión?  Tiene efectos continuados?</a:t>
            </a:r>
          </a:p>
        </p:txBody>
      </p:sp>
    </p:spTree>
    <p:extLst>
      <p:ext uri="{BB962C8B-B14F-4D97-AF65-F5344CB8AC3E}">
        <p14:creationId xmlns:p14="http://schemas.microsoft.com/office/powerpoint/2010/main" val="364371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Tipos de Remedios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Modificación</a:t>
            </a:r>
          </a:p>
          <a:p>
            <a:pPr lvl="1"/>
            <a:r>
              <a:rPr lang="es-MX" sz="3400" dirty="0" smtClean="0"/>
              <a:t>Aclaración</a:t>
            </a:r>
          </a:p>
          <a:p>
            <a:pPr lvl="1"/>
            <a:r>
              <a:rPr lang="es-MX" sz="3400" dirty="0" smtClean="0"/>
              <a:t>Convalidación</a:t>
            </a:r>
          </a:p>
          <a:p>
            <a:pPr lvl="1"/>
            <a:r>
              <a:rPr lang="es-MX" sz="3400" dirty="0" smtClean="0"/>
              <a:t>Saneamiento</a:t>
            </a:r>
          </a:p>
          <a:p>
            <a:pPr lvl="1"/>
            <a:r>
              <a:rPr lang="es-MX" sz="3400" dirty="0" smtClean="0"/>
              <a:t>Ratificación</a:t>
            </a:r>
          </a:p>
        </p:txBody>
      </p:sp>
    </p:spTree>
    <p:extLst>
      <p:ext uri="{BB962C8B-B14F-4D97-AF65-F5344CB8AC3E}">
        <p14:creationId xmlns:p14="http://schemas.microsoft.com/office/powerpoint/2010/main" val="203922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Tipos de Remedios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Extinción</a:t>
            </a:r>
          </a:p>
          <a:p>
            <a:pPr lvl="1"/>
            <a:r>
              <a:rPr lang="es-MX" sz="3400" dirty="0" smtClean="0"/>
              <a:t>Cumplimiento del objeto</a:t>
            </a:r>
          </a:p>
          <a:p>
            <a:pPr lvl="1"/>
            <a:r>
              <a:rPr lang="es-MX" sz="3400" dirty="0" smtClean="0"/>
              <a:t>Imposibilidad sobrevenida</a:t>
            </a:r>
          </a:p>
          <a:p>
            <a:pPr lvl="1"/>
            <a:r>
              <a:rPr lang="es-MX" sz="3400" dirty="0" smtClean="0"/>
              <a:t>Expiración del plazo</a:t>
            </a:r>
          </a:p>
          <a:p>
            <a:pPr lvl="1"/>
            <a:r>
              <a:rPr lang="es-MX" sz="3400" dirty="0" smtClean="0"/>
              <a:t>Condición resolutoria</a:t>
            </a:r>
          </a:p>
          <a:p>
            <a:pPr lvl="1"/>
            <a:r>
              <a:rPr lang="es-MX" sz="3400" dirty="0" smtClean="0"/>
              <a:t>Renuncia</a:t>
            </a:r>
          </a:p>
        </p:txBody>
      </p:sp>
    </p:spTree>
    <p:extLst>
      <p:ext uri="{BB962C8B-B14F-4D97-AF65-F5344CB8AC3E}">
        <p14:creationId xmlns:p14="http://schemas.microsoft.com/office/powerpoint/2010/main" val="274567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Tipos de Remedios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Extinción</a:t>
            </a:r>
          </a:p>
          <a:p>
            <a:pPr lvl="1"/>
            <a:r>
              <a:rPr lang="es-MX" sz="3400" dirty="0" smtClean="0"/>
              <a:t>Revocación</a:t>
            </a:r>
          </a:p>
          <a:p>
            <a:pPr lvl="1"/>
            <a:r>
              <a:rPr lang="es-MX" sz="3400" dirty="0" smtClean="0"/>
              <a:t>Anulación</a:t>
            </a:r>
          </a:p>
          <a:p>
            <a:pPr lvl="1"/>
            <a:r>
              <a:rPr lang="es-MX" sz="3400" dirty="0" smtClean="0"/>
              <a:t>Caducidad</a:t>
            </a:r>
          </a:p>
          <a:p>
            <a:pPr lvl="1"/>
            <a:r>
              <a:rPr lang="es-MX" sz="3400" dirty="0" smtClean="0"/>
              <a:t>Desuso</a:t>
            </a:r>
          </a:p>
          <a:p>
            <a:pPr lvl="1"/>
            <a:r>
              <a:rPr lang="es-MX" sz="3400" dirty="0" smtClean="0"/>
              <a:t>Rechazo o renuncia</a:t>
            </a:r>
          </a:p>
        </p:txBody>
      </p:sp>
    </p:spTree>
    <p:extLst>
      <p:ext uri="{BB962C8B-B14F-4D97-AF65-F5344CB8AC3E}">
        <p14:creationId xmlns:p14="http://schemas.microsoft.com/office/powerpoint/2010/main" val="258021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Régimen procesal de nulidades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400" dirty="0" smtClean="0"/>
              <a:t>Régimen procesal</a:t>
            </a:r>
          </a:p>
          <a:p>
            <a:pPr lvl="1"/>
            <a:r>
              <a:rPr lang="es-MX" sz="3600" dirty="0" smtClean="0"/>
              <a:t>Agotamiento de la vía</a:t>
            </a:r>
          </a:p>
          <a:p>
            <a:pPr lvl="1"/>
            <a:r>
              <a:rPr lang="es-MX" sz="3600" dirty="0" smtClean="0"/>
              <a:t>Procedimiento de lesividad</a:t>
            </a:r>
          </a:p>
        </p:txBody>
      </p:sp>
    </p:spTree>
    <p:extLst>
      <p:ext uri="{BB962C8B-B14F-4D97-AF65-F5344CB8AC3E}">
        <p14:creationId xmlns:p14="http://schemas.microsoft.com/office/powerpoint/2010/main" val="314843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400" dirty="0" smtClean="0"/>
              <a:t>Principios Constitucionales</a:t>
            </a:r>
            <a:endParaRPr lang="es-ES_tradnl" sz="4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s-CR" sz="3600" dirty="0" smtClean="0"/>
              <a:t>La doctrina clasifica </a:t>
            </a:r>
            <a:r>
              <a:rPr lang="es-CR" sz="3600" dirty="0"/>
              <a:t>los principios constitucionales tributarios en formales y materiales. </a:t>
            </a:r>
            <a:endParaRPr lang="es-CR" sz="3600" dirty="0" smtClean="0"/>
          </a:p>
          <a:p>
            <a:pPr lvl="1" algn="just"/>
            <a:r>
              <a:rPr lang="es-CR" sz="3400" dirty="0" smtClean="0"/>
              <a:t>Entre </a:t>
            </a:r>
            <a:r>
              <a:rPr lang="es-CR" sz="3400" dirty="0"/>
              <a:t>los primeros incluye el de reserva legal, el de seguridad jurídica e irretroactividad. </a:t>
            </a:r>
            <a:endParaRPr lang="es-CR" sz="3400" dirty="0" smtClean="0"/>
          </a:p>
          <a:p>
            <a:pPr lvl="1" algn="just"/>
            <a:r>
              <a:rPr lang="es-CR" sz="3400" dirty="0" smtClean="0"/>
              <a:t>Los </a:t>
            </a:r>
            <a:r>
              <a:rPr lang="es-CR" sz="3400" dirty="0"/>
              <a:t>materiales, a su vez, los divide en el principio de generalidad tributaria, el de capacidad económica o contributiva, los principios de igualdad y progresividad tributaria y el principio de no </a:t>
            </a:r>
            <a:r>
              <a:rPr lang="es-CR" sz="3400" dirty="0" err="1"/>
              <a:t>confiscatoriedad</a:t>
            </a:r>
            <a:r>
              <a:rPr lang="es-CR" sz="3400" dirty="0"/>
              <a:t>.</a:t>
            </a:r>
          </a:p>
          <a:p>
            <a:pPr algn="just"/>
            <a:r>
              <a:rPr lang="es-CR" sz="3600" dirty="0"/>
              <a:t>La clasificación </a:t>
            </a:r>
            <a:r>
              <a:rPr lang="es-CR" sz="3600" dirty="0" smtClean="0"/>
              <a:t>abarca </a:t>
            </a:r>
            <a:r>
              <a:rPr lang="es-CR" sz="3600" dirty="0"/>
              <a:t>todos los principios constitucionales tributarios consagrados en nuestra constitución de manera expresa o implícita, y que la jurisprudencia de la Sala Constitucional ha desarrollado de manera amplia.</a:t>
            </a:r>
          </a:p>
        </p:txBody>
      </p:sp>
    </p:spTree>
    <p:extLst>
      <p:ext uri="{BB962C8B-B14F-4D97-AF65-F5344CB8AC3E}">
        <p14:creationId xmlns:p14="http://schemas.microsoft.com/office/powerpoint/2010/main" val="36606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3586</TotalTime>
  <Words>830</Words>
  <Application>Microsoft Office PowerPoint</Application>
  <PresentationFormat>Presentación en pantalla (4:3)</PresentationFormat>
  <Paragraphs>94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Calibri</vt:lpstr>
      <vt:lpstr>Goudy Old Style</vt:lpstr>
      <vt:lpstr>Impact</vt:lpstr>
      <vt:lpstr>Rockwell</vt:lpstr>
      <vt:lpstr>Inkwell</vt:lpstr>
      <vt:lpstr>Universidad para la Cooperación Internacional</vt:lpstr>
      <vt:lpstr>Lección 4</vt:lpstr>
      <vt:lpstr>Dudas respecto a Nulidades</vt:lpstr>
      <vt:lpstr>Test de Nulidades</vt:lpstr>
      <vt:lpstr>Tipos de Remedios</vt:lpstr>
      <vt:lpstr>Tipos de Remedios</vt:lpstr>
      <vt:lpstr>Tipos de Remedios</vt:lpstr>
      <vt:lpstr>Régimen procesal de nulidades</vt:lpstr>
      <vt:lpstr>Principios Constitucionales</vt:lpstr>
      <vt:lpstr>Principios Constitucionales</vt:lpstr>
      <vt:lpstr>Principios Constitucionales</vt:lpstr>
      <vt:lpstr>Principios Constitucionales</vt:lpstr>
      <vt:lpstr>Principios Constitucionales</vt:lpstr>
      <vt:lpstr>Verificación de Lecturas</vt:lpstr>
    </vt:vector>
  </TitlesOfParts>
  <Company>Soul Brand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para la Cooperación Internacional</dc:title>
  <dc:creator>Rocio Alvarez Olaso</dc:creator>
  <cp:lastModifiedBy>Gerardo Jose Echeverria Saenz</cp:lastModifiedBy>
  <cp:revision>83</cp:revision>
  <dcterms:created xsi:type="dcterms:W3CDTF">2012-09-01T03:29:54Z</dcterms:created>
  <dcterms:modified xsi:type="dcterms:W3CDTF">2015-11-24T16:28:35Z</dcterms:modified>
</cp:coreProperties>
</file>