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07" r:id="rId2"/>
    <p:sldMasterId id="2147483673" r:id="rId3"/>
    <p:sldMasterId id="2147483689" r:id="rId4"/>
    <p:sldMasterId id="2147483672" r:id="rId5"/>
  </p:sldMasterIdLst>
  <p:handoutMasterIdLst>
    <p:handoutMasterId r:id="rId70"/>
  </p:handoutMasterIdLst>
  <p:sldIdLst>
    <p:sldId id="257" r:id="rId6"/>
    <p:sldId id="278" r:id="rId7"/>
    <p:sldId id="258" r:id="rId8"/>
    <p:sldId id="263" r:id="rId9"/>
    <p:sldId id="325" r:id="rId10"/>
    <p:sldId id="342" r:id="rId11"/>
    <p:sldId id="343" r:id="rId12"/>
    <p:sldId id="344" r:id="rId13"/>
    <p:sldId id="345" r:id="rId14"/>
    <p:sldId id="346" r:id="rId15"/>
    <p:sldId id="347" r:id="rId16"/>
    <p:sldId id="348" r:id="rId17"/>
    <p:sldId id="349" r:id="rId18"/>
    <p:sldId id="350" r:id="rId19"/>
    <p:sldId id="351" r:id="rId20"/>
    <p:sldId id="352" r:id="rId21"/>
    <p:sldId id="353" r:id="rId22"/>
    <p:sldId id="354" r:id="rId23"/>
    <p:sldId id="355" r:id="rId24"/>
    <p:sldId id="356" r:id="rId25"/>
    <p:sldId id="357" r:id="rId26"/>
    <p:sldId id="358" r:id="rId27"/>
    <p:sldId id="359" r:id="rId28"/>
    <p:sldId id="360" r:id="rId29"/>
    <p:sldId id="361" r:id="rId30"/>
    <p:sldId id="362" r:id="rId31"/>
    <p:sldId id="363" r:id="rId32"/>
    <p:sldId id="364" r:id="rId33"/>
    <p:sldId id="365" r:id="rId34"/>
    <p:sldId id="288" r:id="rId35"/>
    <p:sldId id="289" r:id="rId36"/>
    <p:sldId id="326" r:id="rId37"/>
    <p:sldId id="366" r:id="rId38"/>
    <p:sldId id="367" r:id="rId39"/>
    <p:sldId id="368" r:id="rId40"/>
    <p:sldId id="369" r:id="rId41"/>
    <p:sldId id="370" r:id="rId42"/>
    <p:sldId id="371" r:id="rId43"/>
    <p:sldId id="372" r:id="rId44"/>
    <p:sldId id="373" r:id="rId45"/>
    <p:sldId id="374" r:id="rId46"/>
    <p:sldId id="375" r:id="rId47"/>
    <p:sldId id="376" r:id="rId48"/>
    <p:sldId id="377" r:id="rId49"/>
    <p:sldId id="378" r:id="rId50"/>
    <p:sldId id="379" r:id="rId51"/>
    <p:sldId id="380" r:id="rId52"/>
    <p:sldId id="381" r:id="rId53"/>
    <p:sldId id="304" r:id="rId54"/>
    <p:sldId id="305" r:id="rId55"/>
    <p:sldId id="306" r:id="rId56"/>
    <p:sldId id="382" r:id="rId57"/>
    <p:sldId id="383" r:id="rId58"/>
    <p:sldId id="384" r:id="rId59"/>
    <p:sldId id="385" r:id="rId60"/>
    <p:sldId id="388" r:id="rId61"/>
    <p:sldId id="389" r:id="rId62"/>
    <p:sldId id="390" r:id="rId63"/>
    <p:sldId id="391" r:id="rId64"/>
    <p:sldId id="392" r:id="rId65"/>
    <p:sldId id="393" r:id="rId66"/>
    <p:sldId id="394" r:id="rId67"/>
    <p:sldId id="395" r:id="rId68"/>
    <p:sldId id="261" r:id="rId6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E2142"/>
    <a:srgbClr val="EE9121"/>
    <a:srgbClr val="9C247B"/>
    <a:srgbClr val="CE801C"/>
    <a:srgbClr val="891C6C"/>
    <a:srgbClr val="6BAE45"/>
    <a:srgbClr val="B41C38"/>
    <a:srgbClr val="4279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9693"/>
    <p:restoredTop sz="94624"/>
  </p:normalViewPr>
  <p:slideViewPr>
    <p:cSldViewPr snapToGrid="0" snapToObjects="1">
      <p:cViewPr varScale="1">
        <p:scale>
          <a:sx n="62" d="100"/>
          <a:sy n="62" d="100"/>
        </p:scale>
        <p:origin x="216" y="1328"/>
      </p:cViewPr>
      <p:guideLst/>
    </p:cSldViewPr>
  </p:slideViewPr>
  <p:notesTextViewPr>
    <p:cViewPr>
      <p:scale>
        <a:sx n="1" d="1"/>
        <a:sy n="1" d="1"/>
      </p:scale>
      <p:origin x="0" y="0"/>
    </p:cViewPr>
  </p:notesTextViewPr>
  <p:notesViewPr>
    <p:cSldViewPr snapToGrid="0" snapToObjects="1">
      <p:cViewPr varScale="1">
        <p:scale>
          <a:sx n="89" d="100"/>
          <a:sy n="89" d="100"/>
        </p:scale>
        <p:origin x="3672" y="17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ableStyles" Target="tableStyles.xml"/><Relationship Id="rId5" Type="http://schemas.openxmlformats.org/officeDocument/2006/relationships/slideMaster" Target="slideMasters/slideMaster5.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A1825A3-5E8D-E14B-9B75-FA6A73B1CFA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Date Placeholder 2">
            <a:extLst>
              <a:ext uri="{FF2B5EF4-FFF2-40B4-BE49-F238E27FC236}">
                <a16:creationId xmlns:a16="http://schemas.microsoft.com/office/drawing/2014/main" id="{12DF7451-E530-3440-AEB4-28294603F19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9225DDB-9F0A-5540-BDCD-C25C272090A8}" type="datetimeFigureOut">
              <a:rPr lang="es-ES_tradnl" smtClean="0"/>
              <a:t>1/2/22</a:t>
            </a:fld>
            <a:endParaRPr lang="es-ES_tradnl"/>
          </a:p>
        </p:txBody>
      </p:sp>
      <p:sp>
        <p:nvSpPr>
          <p:cNvPr id="4" name="Footer Placeholder 3">
            <a:extLst>
              <a:ext uri="{FF2B5EF4-FFF2-40B4-BE49-F238E27FC236}">
                <a16:creationId xmlns:a16="http://schemas.microsoft.com/office/drawing/2014/main" id="{2617B6FA-38E5-D047-9FE3-1588F5A05A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5" name="Slide Number Placeholder 4">
            <a:extLst>
              <a:ext uri="{FF2B5EF4-FFF2-40B4-BE49-F238E27FC236}">
                <a16:creationId xmlns:a16="http://schemas.microsoft.com/office/drawing/2014/main" id="{06A470E5-484E-A046-B2CD-96C06FD3BC1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4EDB7E-5476-EF42-A43B-B3078DB47CF1}" type="slidenum">
              <a:rPr lang="es-ES_tradnl" smtClean="0"/>
              <a:t>‹Nº›</a:t>
            </a:fld>
            <a:endParaRPr lang="es-ES_tradnl"/>
          </a:p>
        </p:txBody>
      </p:sp>
    </p:spTree>
    <p:extLst>
      <p:ext uri="{BB962C8B-B14F-4D97-AF65-F5344CB8AC3E}">
        <p14:creationId xmlns:p14="http://schemas.microsoft.com/office/powerpoint/2010/main" val="255522394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Titular - Ver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F435-1E90-124A-B476-04F9D01663DF}"/>
              </a:ext>
            </a:extLst>
          </p:cNvPr>
          <p:cNvSpPr>
            <a:spLocks noGrp="1"/>
          </p:cNvSpPr>
          <p:nvPr>
            <p:ph type="title"/>
          </p:nvPr>
        </p:nvSpPr>
        <p:spPr>
          <a:xfrm>
            <a:off x="831850" y="1637413"/>
            <a:ext cx="10515600" cy="1457768"/>
          </a:xfrm>
        </p:spPr>
        <p:txBody>
          <a:bodyPr anchor="b"/>
          <a:lstStyle>
            <a:lvl1pPr>
              <a:defRPr sz="6000">
                <a:solidFill>
                  <a:srgbClr val="6BAE45"/>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p:nvPr>
        </p:nvSpPr>
        <p:spPr>
          <a:xfrm>
            <a:off x="831850" y="312216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9" name="Freeform 8">
            <a:extLst>
              <a:ext uri="{FF2B5EF4-FFF2-40B4-BE49-F238E27FC236}">
                <a16:creationId xmlns:a16="http://schemas.microsoft.com/office/drawing/2014/main" id="{1CBE74B8-7FEA-B947-95E1-179FCD7C7B6C}"/>
              </a:ext>
            </a:extLst>
          </p:cNvPr>
          <p:cNvSpPr/>
          <p:nvPr userDrawn="1"/>
        </p:nvSpPr>
        <p:spPr>
          <a:xfrm>
            <a:off x="-26753" y="4051497"/>
            <a:ext cx="12247056" cy="2829868"/>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7056" h="2829868">
                <a:moveTo>
                  <a:pt x="0" y="1310556"/>
                </a:moveTo>
                <a:cubicBezTo>
                  <a:pt x="1213339" y="985827"/>
                  <a:pt x="2233267" y="790513"/>
                  <a:pt x="3642150" y="787791"/>
                </a:cubicBezTo>
                <a:cubicBezTo>
                  <a:pt x="5051034" y="785070"/>
                  <a:pt x="7020741" y="1425525"/>
                  <a:pt x="8453301" y="1294227"/>
                </a:cubicBezTo>
                <a:cubicBezTo>
                  <a:pt x="9885861" y="1162929"/>
                  <a:pt x="12066353" y="119575"/>
                  <a:pt x="12237510" y="0"/>
                </a:cubicBezTo>
                <a:cubicBezTo>
                  <a:pt x="12239854" y="893299"/>
                  <a:pt x="12235333" y="1934392"/>
                  <a:pt x="12247056" y="2825346"/>
                </a:cubicBezTo>
                <a:lnTo>
                  <a:pt x="879" y="2829868"/>
                </a:lnTo>
                <a:cubicBezTo>
                  <a:pt x="2009" y="1956458"/>
                  <a:pt x="2512" y="1768510"/>
                  <a:pt x="0" y="1310556"/>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16" name="Picture 15">
            <a:extLst>
              <a:ext uri="{FF2B5EF4-FFF2-40B4-BE49-F238E27FC236}">
                <a16:creationId xmlns:a16="http://schemas.microsoft.com/office/drawing/2014/main" id="{4BC3B274-3C61-0048-9A3A-EA52213F0E30}"/>
              </a:ext>
            </a:extLst>
          </p:cNvPr>
          <p:cNvPicPr>
            <a:picLocks noChangeAspect="1"/>
          </p:cNvPicPr>
          <p:nvPr userDrawn="1"/>
        </p:nvPicPr>
        <p:blipFill>
          <a:blip r:embed="rId2"/>
          <a:stretch>
            <a:fillRect/>
          </a:stretch>
        </p:blipFill>
        <p:spPr>
          <a:xfrm>
            <a:off x="830107" y="92498"/>
            <a:ext cx="3211632" cy="1469607"/>
          </a:xfrm>
          <a:prstGeom prst="rect">
            <a:avLst/>
          </a:prstGeom>
        </p:spPr>
      </p:pic>
    </p:spTree>
    <p:extLst>
      <p:ext uri="{BB962C8B-B14F-4D97-AF65-F5344CB8AC3E}">
        <p14:creationId xmlns:p14="http://schemas.microsoft.com/office/powerpoint/2010/main" val="3141213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Título y Contenido - 2 Subtítulos">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4279B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079842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11">
            <a:extLst>
              <a:ext uri="{FF2B5EF4-FFF2-40B4-BE49-F238E27FC236}">
                <a16:creationId xmlns:a16="http://schemas.microsoft.com/office/drawing/2014/main" id="{161B3AD4-AD00-9B40-916B-1D1F9695DEDA}"/>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534960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ierr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1CBE74B8-7FEA-B947-95E1-179FCD7C7B6C}"/>
              </a:ext>
            </a:extLst>
          </p:cNvPr>
          <p:cNvSpPr/>
          <p:nvPr userDrawn="1"/>
        </p:nvSpPr>
        <p:spPr>
          <a:xfrm>
            <a:off x="-61437" y="-41952"/>
            <a:ext cx="12298576" cy="6123875"/>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 name="connsiteX0" fmla="*/ 15449 w 12262505"/>
              <a:gd name="connsiteY0" fmla="*/ 5530723 h 7045513"/>
              <a:gd name="connsiteX1" fmla="*/ 3657599 w 12262505"/>
              <a:gd name="connsiteY1" fmla="*/ 5007958 h 7045513"/>
              <a:gd name="connsiteX2" fmla="*/ 8468750 w 12262505"/>
              <a:gd name="connsiteY2" fmla="*/ 5514394 h 7045513"/>
              <a:gd name="connsiteX3" fmla="*/ 12252959 w 12262505"/>
              <a:gd name="connsiteY3" fmla="*/ 4220167 h 7045513"/>
              <a:gd name="connsiteX4" fmla="*/ 12262505 w 12262505"/>
              <a:gd name="connsiteY4" fmla="*/ 7045513 h 7045513"/>
              <a:gd name="connsiteX5" fmla="*/ 0 w 12262505"/>
              <a:gd name="connsiteY5" fmla="*/ 77735 h 7045513"/>
              <a:gd name="connsiteX6" fmla="*/ 15449 w 12262505"/>
              <a:gd name="connsiteY6" fmla="*/ 5530723 h 7045513"/>
              <a:gd name="connsiteX0" fmla="*/ 15449 w 12278834"/>
              <a:gd name="connsiteY0" fmla="*/ 5532908 h 5555121"/>
              <a:gd name="connsiteX1" fmla="*/ 3657599 w 12278834"/>
              <a:gd name="connsiteY1" fmla="*/ 5010143 h 5555121"/>
              <a:gd name="connsiteX2" fmla="*/ 8468750 w 12278834"/>
              <a:gd name="connsiteY2" fmla="*/ 5516579 h 5555121"/>
              <a:gd name="connsiteX3" fmla="*/ 12252959 w 12278834"/>
              <a:gd name="connsiteY3" fmla="*/ 4222352 h 5555121"/>
              <a:gd name="connsiteX4" fmla="*/ 12278834 w 12278834"/>
              <a:gd name="connsiteY4" fmla="*/ 91727 h 5555121"/>
              <a:gd name="connsiteX5" fmla="*/ 0 w 12278834"/>
              <a:gd name="connsiteY5" fmla="*/ 79920 h 5555121"/>
              <a:gd name="connsiteX6" fmla="*/ 15449 w 12278834"/>
              <a:gd name="connsiteY6" fmla="*/ 5532908 h 5555121"/>
              <a:gd name="connsiteX0" fmla="*/ 15449 w 12279342"/>
              <a:gd name="connsiteY0" fmla="*/ 5530724 h 5552937"/>
              <a:gd name="connsiteX1" fmla="*/ 3657599 w 12279342"/>
              <a:gd name="connsiteY1" fmla="*/ 5007959 h 5552937"/>
              <a:gd name="connsiteX2" fmla="*/ 8468750 w 12279342"/>
              <a:gd name="connsiteY2" fmla="*/ 5514395 h 5552937"/>
              <a:gd name="connsiteX3" fmla="*/ 12252959 w 12279342"/>
              <a:gd name="connsiteY3" fmla="*/ 4220168 h 5552937"/>
              <a:gd name="connsiteX4" fmla="*/ 12278834 w 12279342"/>
              <a:gd name="connsiteY4" fmla="*/ 89543 h 5552937"/>
              <a:gd name="connsiteX5" fmla="*/ 0 w 12279342"/>
              <a:gd name="connsiteY5" fmla="*/ 77736 h 5552937"/>
              <a:gd name="connsiteX6" fmla="*/ 15449 w 12279342"/>
              <a:gd name="connsiteY6" fmla="*/ 5530724 h 5552937"/>
              <a:gd name="connsiteX0" fmla="*/ 15449 w 12279342"/>
              <a:gd name="connsiteY0" fmla="*/ 6094324 h 6116537"/>
              <a:gd name="connsiteX1" fmla="*/ 3657599 w 12279342"/>
              <a:gd name="connsiteY1" fmla="*/ 5571559 h 6116537"/>
              <a:gd name="connsiteX2" fmla="*/ 8468750 w 12279342"/>
              <a:gd name="connsiteY2" fmla="*/ 6077995 h 6116537"/>
              <a:gd name="connsiteX3" fmla="*/ 12252959 w 12279342"/>
              <a:gd name="connsiteY3" fmla="*/ 4783768 h 6116537"/>
              <a:gd name="connsiteX4" fmla="*/ 12278834 w 12279342"/>
              <a:gd name="connsiteY4" fmla="*/ 0 h 6116537"/>
              <a:gd name="connsiteX5" fmla="*/ 0 w 12279342"/>
              <a:gd name="connsiteY5" fmla="*/ 641336 h 6116537"/>
              <a:gd name="connsiteX6" fmla="*/ 15449 w 12279342"/>
              <a:gd name="connsiteY6" fmla="*/ 6094324 h 6116537"/>
              <a:gd name="connsiteX0" fmla="*/ 15449 w 12279342"/>
              <a:gd name="connsiteY0" fmla="*/ 6094324 h 6125261"/>
              <a:gd name="connsiteX1" fmla="*/ 3657599 w 12279342"/>
              <a:gd name="connsiteY1" fmla="*/ 5571559 h 6125261"/>
              <a:gd name="connsiteX2" fmla="*/ 8468750 w 12279342"/>
              <a:gd name="connsiteY2" fmla="*/ 6077995 h 6125261"/>
              <a:gd name="connsiteX3" fmla="*/ 12252959 w 12279342"/>
              <a:gd name="connsiteY3" fmla="*/ 4783768 h 6125261"/>
              <a:gd name="connsiteX4" fmla="*/ 12278834 w 12279342"/>
              <a:gd name="connsiteY4" fmla="*/ 0 h 6125261"/>
              <a:gd name="connsiteX5" fmla="*/ 0 w 12279342"/>
              <a:gd name="connsiteY5" fmla="*/ 641336 h 6125261"/>
              <a:gd name="connsiteX6" fmla="*/ 15449 w 12279342"/>
              <a:gd name="connsiteY6" fmla="*/ 6094324 h 6125261"/>
              <a:gd name="connsiteX0" fmla="*/ 31778 w 12295671"/>
              <a:gd name="connsiteY0" fmla="*/ 6122459 h 6149807"/>
              <a:gd name="connsiteX1" fmla="*/ 3673928 w 12295671"/>
              <a:gd name="connsiteY1" fmla="*/ 5599694 h 6149807"/>
              <a:gd name="connsiteX2" fmla="*/ 8485079 w 12295671"/>
              <a:gd name="connsiteY2" fmla="*/ 6106130 h 6149807"/>
              <a:gd name="connsiteX3" fmla="*/ 12269288 w 12295671"/>
              <a:gd name="connsiteY3" fmla="*/ 4811903 h 6149807"/>
              <a:gd name="connsiteX4" fmla="*/ 12295163 w 12295671"/>
              <a:gd name="connsiteY4" fmla="*/ 28135 h 6149807"/>
              <a:gd name="connsiteX5" fmla="*/ 0 w 12295671"/>
              <a:gd name="connsiteY5" fmla="*/ 0 h 6149807"/>
              <a:gd name="connsiteX6" fmla="*/ 31778 w 12295671"/>
              <a:gd name="connsiteY6" fmla="*/ 6122459 h 6149807"/>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23875"/>
              <a:gd name="connsiteX1" fmla="*/ 3676833 w 12298576"/>
              <a:gd name="connsiteY1" fmla="*/ 5599694 h 6123875"/>
              <a:gd name="connsiteX2" fmla="*/ 8487984 w 12298576"/>
              <a:gd name="connsiteY2" fmla="*/ 6106130 h 6123875"/>
              <a:gd name="connsiteX3" fmla="*/ 12272193 w 12298576"/>
              <a:gd name="connsiteY3" fmla="*/ 4811903 h 6123875"/>
              <a:gd name="connsiteX4" fmla="*/ 12298068 w 12298576"/>
              <a:gd name="connsiteY4" fmla="*/ 28135 h 6123875"/>
              <a:gd name="connsiteX5" fmla="*/ 2905 w 12298576"/>
              <a:gd name="connsiteY5" fmla="*/ 0 h 6123875"/>
              <a:gd name="connsiteX6" fmla="*/ 34683 w 12298576"/>
              <a:gd name="connsiteY6" fmla="*/ 6122459 h 61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98576" h="6123875">
                <a:moveTo>
                  <a:pt x="34683" y="6122459"/>
                </a:moveTo>
                <a:cubicBezTo>
                  <a:pt x="1248022" y="5797730"/>
                  <a:pt x="2267950" y="5602416"/>
                  <a:pt x="3676833" y="5599694"/>
                </a:cubicBezTo>
                <a:cubicBezTo>
                  <a:pt x="5085717" y="5596973"/>
                  <a:pt x="7055424" y="6237428"/>
                  <a:pt x="8487984" y="6106130"/>
                </a:cubicBezTo>
                <a:cubicBezTo>
                  <a:pt x="9920544" y="5974832"/>
                  <a:pt x="12101036" y="4931478"/>
                  <a:pt x="12272193" y="4811903"/>
                </a:cubicBezTo>
                <a:cubicBezTo>
                  <a:pt x="12274537" y="4105002"/>
                  <a:pt x="12302674" y="1112938"/>
                  <a:pt x="12298068" y="28135"/>
                </a:cubicBezTo>
                <a:lnTo>
                  <a:pt x="2905" y="0"/>
                </a:lnTo>
                <a:cubicBezTo>
                  <a:pt x="-12293" y="1135005"/>
                  <a:pt x="37195" y="5617027"/>
                  <a:pt x="34683" y="6122459"/>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 name="Title 1">
            <a:extLst>
              <a:ext uri="{FF2B5EF4-FFF2-40B4-BE49-F238E27FC236}">
                <a16:creationId xmlns:a16="http://schemas.microsoft.com/office/drawing/2014/main" id="{4A1EF435-1E90-124A-B476-04F9D01663DF}"/>
              </a:ext>
            </a:extLst>
          </p:cNvPr>
          <p:cNvSpPr>
            <a:spLocks noGrp="1"/>
          </p:cNvSpPr>
          <p:nvPr>
            <p:ph type="title" hasCustomPrompt="1"/>
          </p:nvPr>
        </p:nvSpPr>
        <p:spPr>
          <a:xfrm>
            <a:off x="831850" y="1637413"/>
            <a:ext cx="10515600" cy="1457768"/>
          </a:xfrm>
        </p:spPr>
        <p:txBody>
          <a:bodyPr anchor="b">
            <a:normAutofit/>
          </a:bodyPr>
          <a:lstStyle>
            <a:lvl1pPr>
              <a:defRPr sz="3200">
                <a:solidFill>
                  <a:schemeClr val="bg1"/>
                </a:solidFill>
              </a:defRPr>
            </a:lvl1pPr>
          </a:lstStyle>
          <a:p>
            <a:r>
              <a:rPr lang="en-US" dirty="0" err="1"/>
              <a:t>Nombre</a:t>
            </a:r>
            <a:r>
              <a:rPr lang="en-US" dirty="0"/>
              <a:t> </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hasCustomPrompt="1"/>
          </p:nvPr>
        </p:nvSpPr>
        <p:spPr>
          <a:xfrm>
            <a:off x="831850" y="6351814"/>
            <a:ext cx="3413579" cy="286651"/>
          </a:xfrm>
        </p:spPr>
        <p:txBody>
          <a:bodyPr/>
          <a:lstStyle>
            <a:lvl1pPr marL="0" indent="0">
              <a:buNone/>
              <a:defRPr sz="2400" b="0" i="0">
                <a:solidFill>
                  <a:srgbClr val="4279BB"/>
                </a:solidFill>
                <a:latin typeface="Barlow Medium"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www.uci.ac.cr</a:t>
            </a:r>
            <a:endParaRPr lang="en-US" dirty="0"/>
          </a:p>
        </p:txBody>
      </p:sp>
      <p:sp>
        <p:nvSpPr>
          <p:cNvPr id="7" name="Text Placeholder 2">
            <a:extLst>
              <a:ext uri="{FF2B5EF4-FFF2-40B4-BE49-F238E27FC236}">
                <a16:creationId xmlns:a16="http://schemas.microsoft.com/office/drawing/2014/main" id="{67A94FB1-3E87-CF44-98E6-AFED63B94A68}"/>
              </a:ext>
            </a:extLst>
          </p:cNvPr>
          <p:cNvSpPr>
            <a:spLocks noGrp="1"/>
          </p:cNvSpPr>
          <p:nvPr>
            <p:ph type="body" idx="11" hasCustomPrompt="1"/>
          </p:nvPr>
        </p:nvSpPr>
        <p:spPr>
          <a:xfrm>
            <a:off x="7478486" y="6081923"/>
            <a:ext cx="4114800" cy="556542"/>
          </a:xfrm>
        </p:spPr>
        <p:txBody>
          <a:bodyPr>
            <a:noAutofit/>
          </a:bodyPr>
          <a:lstStyle>
            <a:lvl1pPr marL="0" indent="0" algn="r">
              <a:buNone/>
              <a:defRPr sz="2000" b="1" i="0">
                <a:solidFill>
                  <a:srgbClr val="4279BB"/>
                </a:solidFill>
                <a:latin typeface="Barlow SemiBold"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Promoviendo</a:t>
            </a:r>
            <a:r>
              <a:rPr lang="en-US" dirty="0"/>
              <a:t> el </a:t>
            </a:r>
            <a:r>
              <a:rPr lang="en-US" dirty="0" err="1"/>
              <a:t>desarrollo</a:t>
            </a:r>
            <a:r>
              <a:rPr lang="en-US" dirty="0"/>
              <a:t> </a:t>
            </a:r>
            <a:r>
              <a:rPr lang="en-US" dirty="0" err="1"/>
              <a:t>regenerativo</a:t>
            </a:r>
            <a:r>
              <a:rPr lang="en-US" dirty="0"/>
              <a:t> para el </a:t>
            </a:r>
            <a:r>
              <a:rPr lang="en-US" dirty="0" err="1"/>
              <a:t>bienestar</a:t>
            </a:r>
            <a:endParaRPr lang="en-US" dirty="0"/>
          </a:p>
        </p:txBody>
      </p:sp>
      <p:sp>
        <p:nvSpPr>
          <p:cNvPr id="10" name="Text Placeholder 9">
            <a:extLst>
              <a:ext uri="{FF2B5EF4-FFF2-40B4-BE49-F238E27FC236}">
                <a16:creationId xmlns:a16="http://schemas.microsoft.com/office/drawing/2014/main" id="{F315162D-96C4-BB43-93D5-E3FCD1035B1F}"/>
              </a:ext>
            </a:extLst>
          </p:cNvPr>
          <p:cNvSpPr>
            <a:spLocks noGrp="1"/>
          </p:cNvSpPr>
          <p:nvPr>
            <p:ph type="body" sz="quarter" idx="12" hasCustomPrompt="1"/>
          </p:nvPr>
        </p:nvSpPr>
        <p:spPr>
          <a:xfrm>
            <a:off x="831850" y="3281363"/>
            <a:ext cx="10515600" cy="1143000"/>
          </a:xfrm>
        </p:spPr>
        <p:txBody>
          <a:bodyPr/>
          <a:lstStyle>
            <a:lvl1pPr marL="0" indent="0">
              <a:buNone/>
              <a:defRPr>
                <a:solidFill>
                  <a:schemeClr val="bg1"/>
                </a:solidFill>
              </a:defRPr>
            </a:lvl1pPr>
          </a:lstStyle>
          <a:p>
            <a:pPr lvl="0"/>
            <a:r>
              <a:rPr lang="en-US" dirty="0" err="1"/>
              <a:t>Información</a:t>
            </a:r>
            <a:r>
              <a:rPr lang="en-US" dirty="0"/>
              <a:t> de </a:t>
            </a:r>
            <a:r>
              <a:rPr lang="en-US" dirty="0" err="1"/>
              <a:t>contacto</a:t>
            </a:r>
            <a:endParaRPr lang="en-US" dirty="0"/>
          </a:p>
        </p:txBody>
      </p:sp>
      <p:pic>
        <p:nvPicPr>
          <p:cNvPr id="8" name="Picture 7">
            <a:extLst>
              <a:ext uri="{FF2B5EF4-FFF2-40B4-BE49-F238E27FC236}">
                <a16:creationId xmlns:a16="http://schemas.microsoft.com/office/drawing/2014/main" id="{42CCB668-9A55-8A41-B33F-0A67D76BB82A}"/>
              </a:ext>
            </a:extLst>
          </p:cNvPr>
          <p:cNvPicPr>
            <a:picLocks noChangeAspect="1"/>
          </p:cNvPicPr>
          <p:nvPr userDrawn="1"/>
        </p:nvPicPr>
        <p:blipFill>
          <a:blip r:embed="rId2"/>
          <a:stretch>
            <a:fillRect/>
          </a:stretch>
        </p:blipFill>
        <p:spPr>
          <a:xfrm>
            <a:off x="821315" y="56983"/>
            <a:ext cx="3211632" cy="1469607"/>
          </a:xfrm>
          <a:prstGeom prst="rect">
            <a:avLst/>
          </a:prstGeom>
        </p:spPr>
      </p:pic>
    </p:spTree>
    <p:extLst>
      <p:ext uri="{BB962C8B-B14F-4D97-AF65-F5344CB8AC3E}">
        <p14:creationId xmlns:p14="http://schemas.microsoft.com/office/powerpoint/2010/main" val="1540028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ción Anaranjada: Separador">
    <p:bg>
      <p:bgPr>
        <a:solidFill>
          <a:srgbClr val="EE912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CE801C"/>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5" name="Picture 4">
            <a:extLst>
              <a:ext uri="{FF2B5EF4-FFF2-40B4-BE49-F238E27FC236}">
                <a16:creationId xmlns:a16="http://schemas.microsoft.com/office/drawing/2014/main" id="{AA582429-6CE8-AC49-8162-9EF65ABB542D}"/>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1894440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ción Anaranjada: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33772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Sección Anaranjada: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2719510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Sección Anaranjada: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EE9121"/>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CE801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CE801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232554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ción Anaranjada: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Picture Placeholder 11">
            <a:extLst>
              <a:ext uri="{FF2B5EF4-FFF2-40B4-BE49-F238E27FC236}">
                <a16:creationId xmlns:a16="http://schemas.microsoft.com/office/drawing/2014/main" id="{8CF10F10-07BF-7E45-9611-97870879D996}"/>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15548185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ección Anaranjada: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5" name="Freeform 4">
            <a:extLst>
              <a:ext uri="{FF2B5EF4-FFF2-40B4-BE49-F238E27FC236}">
                <a16:creationId xmlns:a16="http://schemas.microsoft.com/office/drawing/2014/main" id="{CB66765A-7CB9-9841-9830-371157F3C11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Freeform 7">
            <a:extLst>
              <a:ext uri="{FF2B5EF4-FFF2-40B4-BE49-F238E27FC236}">
                <a16:creationId xmlns:a16="http://schemas.microsoft.com/office/drawing/2014/main" id="{3B595A84-F0E3-2048-887F-B8C0995BD6EA}"/>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977735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ción Anaranjada: Fotografía Completa">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4F0A02C-758C-B84A-8015-33AC1BE9AA37}"/>
              </a:ext>
            </a:extLst>
          </p:cNvPr>
          <p:cNvSpPr>
            <a:spLocks noGrp="1"/>
          </p:cNvSpPr>
          <p:nvPr>
            <p:ph type="pic" sz="quarter" idx="10"/>
          </p:nvPr>
        </p:nvSpPr>
        <p:spPr>
          <a:xfrm>
            <a:off x="-12700" y="0"/>
            <a:ext cx="12204700" cy="6858000"/>
          </a:xfrm>
        </p:spPr>
        <p:txBody>
          <a:bodyPr/>
          <a:lstStyle/>
          <a:p>
            <a:endParaRPr lang="es-ES_tradnl"/>
          </a:p>
        </p:txBody>
      </p:sp>
      <p:sp>
        <p:nvSpPr>
          <p:cNvPr id="4" name="Freeform 3">
            <a:extLst>
              <a:ext uri="{FF2B5EF4-FFF2-40B4-BE49-F238E27FC236}">
                <a16:creationId xmlns:a16="http://schemas.microsoft.com/office/drawing/2014/main" id="{33BABAB9-AD30-EE4F-A402-D43CEDD7F837}"/>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Freeform 4">
            <a:extLst>
              <a:ext uri="{FF2B5EF4-FFF2-40B4-BE49-F238E27FC236}">
                <a16:creationId xmlns:a16="http://schemas.microsoft.com/office/drawing/2014/main" id="{810EC7CD-66C0-754D-B02F-5644F706313A}"/>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048383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824631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ción Morada: Separador">
    <p:bg>
      <p:bgPr>
        <a:solidFill>
          <a:srgbClr val="9C247B"/>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891C6C"/>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5" name="Picture 4">
            <a:extLst>
              <a:ext uri="{FF2B5EF4-FFF2-40B4-BE49-F238E27FC236}">
                <a16:creationId xmlns:a16="http://schemas.microsoft.com/office/drawing/2014/main" id="{517C5CA9-8C2F-064E-8AFD-14F1A3DF1E9F}"/>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16664106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ción Morada: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889260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Sección Morada: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5639499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Sección Morada: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9C247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891C6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891C6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reeform 12">
            <a:extLst>
              <a:ext uri="{FF2B5EF4-FFF2-40B4-BE49-F238E27FC236}">
                <a16:creationId xmlns:a16="http://schemas.microsoft.com/office/drawing/2014/main" id="{8DAFE29A-0DDE-824E-A716-169A0662C46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Freeform 13">
            <a:extLst>
              <a:ext uri="{FF2B5EF4-FFF2-40B4-BE49-F238E27FC236}">
                <a16:creationId xmlns:a16="http://schemas.microsoft.com/office/drawing/2014/main" id="{F3277F2B-3158-5B4C-886F-69DB3486C096}"/>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4266122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ción Morada: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Picture Placeholder 11">
            <a:extLst>
              <a:ext uri="{FF2B5EF4-FFF2-40B4-BE49-F238E27FC236}">
                <a16:creationId xmlns:a16="http://schemas.microsoft.com/office/drawing/2014/main" id="{C16C1C93-C775-9344-978C-73E4D1EAA033}"/>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0834600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Sección Morada: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9" name="Freeform 8">
            <a:extLst>
              <a:ext uri="{FF2B5EF4-FFF2-40B4-BE49-F238E27FC236}">
                <a16:creationId xmlns:a16="http://schemas.microsoft.com/office/drawing/2014/main" id="{E8843C4A-22A8-F844-8ABE-5CA8E17F4DDD}"/>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Freeform 9">
            <a:extLst>
              <a:ext uri="{FF2B5EF4-FFF2-40B4-BE49-F238E27FC236}">
                <a16:creationId xmlns:a16="http://schemas.microsoft.com/office/drawing/2014/main" id="{74C2D563-B0D7-3744-A4E5-26CEC70004BF}"/>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0560369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ción Morada: Fotografía Completa">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60FAF9-0406-6743-A9D1-223F3FD09C91}"/>
              </a:ext>
            </a:extLst>
          </p:cNvPr>
          <p:cNvSpPr>
            <a:spLocks noGrp="1"/>
          </p:cNvSpPr>
          <p:nvPr>
            <p:ph type="pic" sz="quarter" idx="10"/>
          </p:nvPr>
        </p:nvSpPr>
        <p:spPr>
          <a:xfrm>
            <a:off x="-12659" y="1"/>
            <a:ext cx="12204659" cy="6858000"/>
          </a:xfrm>
        </p:spPr>
        <p:txBody>
          <a:bodyPr/>
          <a:lstStyle/>
          <a:p>
            <a:endParaRPr lang="es-ES_tradnl"/>
          </a:p>
        </p:txBody>
      </p:sp>
      <p:sp>
        <p:nvSpPr>
          <p:cNvPr id="6" name="Freeform 5">
            <a:extLst>
              <a:ext uri="{FF2B5EF4-FFF2-40B4-BE49-F238E27FC236}">
                <a16:creationId xmlns:a16="http://schemas.microsoft.com/office/drawing/2014/main" id="{4B4D430A-132F-244B-B0BC-AAE8E391A692}"/>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Freeform 6">
            <a:extLst>
              <a:ext uri="{FF2B5EF4-FFF2-40B4-BE49-F238E27FC236}">
                <a16:creationId xmlns:a16="http://schemas.microsoft.com/office/drawing/2014/main" id="{73CE1D25-DF2A-7144-BAC9-B0B5B225D5C4}"/>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88157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ción Rojo Vivo: Separador">
    <p:bg>
      <p:bgPr>
        <a:solidFill>
          <a:srgbClr val="CE2142"/>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B41C38"/>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26" name="Picture 25">
            <a:extLst>
              <a:ext uri="{FF2B5EF4-FFF2-40B4-BE49-F238E27FC236}">
                <a16:creationId xmlns:a16="http://schemas.microsoft.com/office/drawing/2014/main" id="{7AD3D6B6-1BBA-EC45-B2F3-957F8F58FD51}"/>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33923161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ción Rojo Vivo: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843111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Sección Rojo Vivo: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97896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259485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Sección Rojo Vivo: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CE2142"/>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B41C3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B41C3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reeform 9">
            <a:extLst>
              <a:ext uri="{FF2B5EF4-FFF2-40B4-BE49-F238E27FC236}">
                <a16:creationId xmlns:a16="http://schemas.microsoft.com/office/drawing/2014/main" id="{97162C7F-4439-2D45-B87D-8D36AD9C71E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Freeform 10">
            <a:extLst>
              <a:ext uri="{FF2B5EF4-FFF2-40B4-BE49-F238E27FC236}">
                <a16:creationId xmlns:a16="http://schemas.microsoft.com/office/drawing/2014/main" id="{A9A337EE-8DFE-8F4F-86AC-683E3A83AF53}"/>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0486373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ción Rojo Vivo: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11">
            <a:extLst>
              <a:ext uri="{FF2B5EF4-FFF2-40B4-BE49-F238E27FC236}">
                <a16:creationId xmlns:a16="http://schemas.microsoft.com/office/drawing/2014/main" id="{DC642E9E-CD96-6C4B-BCBB-3664A2E7A9C9}"/>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5450758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Sección Rojo Vivo: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B41C38"/>
                </a:solidFill>
              </a:defRPr>
            </a:lvl1pPr>
          </a:lstStyle>
          <a:p>
            <a:r>
              <a:rPr lang="en-US" dirty="0"/>
              <a:t>Click to edit Master title style</a:t>
            </a:r>
          </a:p>
        </p:txBody>
      </p:sp>
      <p:sp>
        <p:nvSpPr>
          <p:cNvPr id="6" name="Freeform 5">
            <a:extLst>
              <a:ext uri="{FF2B5EF4-FFF2-40B4-BE49-F238E27FC236}">
                <a16:creationId xmlns:a16="http://schemas.microsoft.com/office/drawing/2014/main" id="{052B9C77-6EDD-F845-A58D-0DB07474792E}"/>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Freeform 6">
            <a:extLst>
              <a:ext uri="{FF2B5EF4-FFF2-40B4-BE49-F238E27FC236}">
                <a16:creationId xmlns:a16="http://schemas.microsoft.com/office/drawing/2014/main" id="{DD60E140-D82D-1F4D-B814-D81EC93F5D7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1781702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ción Rojo Vivo: Fotografía Completa">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35ED1CA-32D7-6543-922D-0C4F67C8C426}"/>
              </a:ext>
            </a:extLst>
          </p:cNvPr>
          <p:cNvSpPr>
            <a:spLocks noGrp="1"/>
          </p:cNvSpPr>
          <p:nvPr>
            <p:ph type="pic" sz="quarter" idx="10"/>
          </p:nvPr>
        </p:nvSpPr>
        <p:spPr>
          <a:xfrm>
            <a:off x="-12700" y="0"/>
            <a:ext cx="12204700" cy="6858000"/>
          </a:xfrm>
        </p:spPr>
        <p:txBody>
          <a:bodyPr/>
          <a:lstStyle/>
          <a:p>
            <a:endParaRPr lang="es-ES_tradnl"/>
          </a:p>
        </p:txBody>
      </p:sp>
      <p:sp>
        <p:nvSpPr>
          <p:cNvPr id="12" name="Freeform 11">
            <a:extLst>
              <a:ext uri="{FF2B5EF4-FFF2-40B4-BE49-F238E27FC236}">
                <a16:creationId xmlns:a16="http://schemas.microsoft.com/office/drawing/2014/main" id="{17D13E50-AA43-3645-82B4-ACBD65A01A6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Freeform 10">
            <a:extLst>
              <a:ext uri="{FF2B5EF4-FFF2-40B4-BE49-F238E27FC236}">
                <a16:creationId xmlns:a16="http://schemas.microsoft.com/office/drawing/2014/main" id="{C571C5A2-48B6-674A-8715-E055C8505C98}"/>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121515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6BAE45"/>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329766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ítulo, Contenido y Fotografí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Freeform 18">
            <a:extLst>
              <a:ext uri="{FF2B5EF4-FFF2-40B4-BE49-F238E27FC236}">
                <a16:creationId xmlns:a16="http://schemas.microsoft.com/office/drawing/2014/main" id="{808AFBE7-0F6B-E54D-A0BB-A47BD0D0071D}"/>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Picture Placeholder 11">
            <a:extLst>
              <a:ext uri="{FF2B5EF4-FFF2-40B4-BE49-F238E27FC236}">
                <a16:creationId xmlns:a16="http://schemas.microsoft.com/office/drawing/2014/main" id="{B452125D-FD17-A241-ACCE-4E5ADC0F9211}"/>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r>
              <a:rPr lang="en-US"/>
              <a:t>Click icon to add picture</a:t>
            </a:r>
            <a:endParaRPr lang="es-ES_tradnl" dirty="0"/>
          </a:p>
        </p:txBody>
      </p:sp>
    </p:spTree>
    <p:extLst>
      <p:ext uri="{BB962C8B-B14F-4D97-AF65-F5344CB8AC3E}">
        <p14:creationId xmlns:p14="http://schemas.microsoft.com/office/powerpoint/2010/main" val="1502138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ierr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1CBE74B8-7FEA-B947-95E1-179FCD7C7B6C}"/>
              </a:ext>
            </a:extLst>
          </p:cNvPr>
          <p:cNvSpPr/>
          <p:nvPr userDrawn="1"/>
        </p:nvSpPr>
        <p:spPr>
          <a:xfrm>
            <a:off x="-61437" y="-41952"/>
            <a:ext cx="12298576" cy="6123875"/>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 name="connsiteX0" fmla="*/ 15449 w 12262505"/>
              <a:gd name="connsiteY0" fmla="*/ 5530723 h 7045513"/>
              <a:gd name="connsiteX1" fmla="*/ 3657599 w 12262505"/>
              <a:gd name="connsiteY1" fmla="*/ 5007958 h 7045513"/>
              <a:gd name="connsiteX2" fmla="*/ 8468750 w 12262505"/>
              <a:gd name="connsiteY2" fmla="*/ 5514394 h 7045513"/>
              <a:gd name="connsiteX3" fmla="*/ 12252959 w 12262505"/>
              <a:gd name="connsiteY3" fmla="*/ 4220167 h 7045513"/>
              <a:gd name="connsiteX4" fmla="*/ 12262505 w 12262505"/>
              <a:gd name="connsiteY4" fmla="*/ 7045513 h 7045513"/>
              <a:gd name="connsiteX5" fmla="*/ 0 w 12262505"/>
              <a:gd name="connsiteY5" fmla="*/ 77735 h 7045513"/>
              <a:gd name="connsiteX6" fmla="*/ 15449 w 12262505"/>
              <a:gd name="connsiteY6" fmla="*/ 5530723 h 7045513"/>
              <a:gd name="connsiteX0" fmla="*/ 15449 w 12278834"/>
              <a:gd name="connsiteY0" fmla="*/ 5532908 h 5555121"/>
              <a:gd name="connsiteX1" fmla="*/ 3657599 w 12278834"/>
              <a:gd name="connsiteY1" fmla="*/ 5010143 h 5555121"/>
              <a:gd name="connsiteX2" fmla="*/ 8468750 w 12278834"/>
              <a:gd name="connsiteY2" fmla="*/ 5516579 h 5555121"/>
              <a:gd name="connsiteX3" fmla="*/ 12252959 w 12278834"/>
              <a:gd name="connsiteY3" fmla="*/ 4222352 h 5555121"/>
              <a:gd name="connsiteX4" fmla="*/ 12278834 w 12278834"/>
              <a:gd name="connsiteY4" fmla="*/ 91727 h 5555121"/>
              <a:gd name="connsiteX5" fmla="*/ 0 w 12278834"/>
              <a:gd name="connsiteY5" fmla="*/ 79920 h 5555121"/>
              <a:gd name="connsiteX6" fmla="*/ 15449 w 12278834"/>
              <a:gd name="connsiteY6" fmla="*/ 5532908 h 5555121"/>
              <a:gd name="connsiteX0" fmla="*/ 15449 w 12279342"/>
              <a:gd name="connsiteY0" fmla="*/ 5530724 h 5552937"/>
              <a:gd name="connsiteX1" fmla="*/ 3657599 w 12279342"/>
              <a:gd name="connsiteY1" fmla="*/ 5007959 h 5552937"/>
              <a:gd name="connsiteX2" fmla="*/ 8468750 w 12279342"/>
              <a:gd name="connsiteY2" fmla="*/ 5514395 h 5552937"/>
              <a:gd name="connsiteX3" fmla="*/ 12252959 w 12279342"/>
              <a:gd name="connsiteY3" fmla="*/ 4220168 h 5552937"/>
              <a:gd name="connsiteX4" fmla="*/ 12278834 w 12279342"/>
              <a:gd name="connsiteY4" fmla="*/ 89543 h 5552937"/>
              <a:gd name="connsiteX5" fmla="*/ 0 w 12279342"/>
              <a:gd name="connsiteY5" fmla="*/ 77736 h 5552937"/>
              <a:gd name="connsiteX6" fmla="*/ 15449 w 12279342"/>
              <a:gd name="connsiteY6" fmla="*/ 5530724 h 5552937"/>
              <a:gd name="connsiteX0" fmla="*/ 15449 w 12279342"/>
              <a:gd name="connsiteY0" fmla="*/ 6094324 h 6116537"/>
              <a:gd name="connsiteX1" fmla="*/ 3657599 w 12279342"/>
              <a:gd name="connsiteY1" fmla="*/ 5571559 h 6116537"/>
              <a:gd name="connsiteX2" fmla="*/ 8468750 w 12279342"/>
              <a:gd name="connsiteY2" fmla="*/ 6077995 h 6116537"/>
              <a:gd name="connsiteX3" fmla="*/ 12252959 w 12279342"/>
              <a:gd name="connsiteY3" fmla="*/ 4783768 h 6116537"/>
              <a:gd name="connsiteX4" fmla="*/ 12278834 w 12279342"/>
              <a:gd name="connsiteY4" fmla="*/ 0 h 6116537"/>
              <a:gd name="connsiteX5" fmla="*/ 0 w 12279342"/>
              <a:gd name="connsiteY5" fmla="*/ 641336 h 6116537"/>
              <a:gd name="connsiteX6" fmla="*/ 15449 w 12279342"/>
              <a:gd name="connsiteY6" fmla="*/ 6094324 h 6116537"/>
              <a:gd name="connsiteX0" fmla="*/ 15449 w 12279342"/>
              <a:gd name="connsiteY0" fmla="*/ 6094324 h 6125261"/>
              <a:gd name="connsiteX1" fmla="*/ 3657599 w 12279342"/>
              <a:gd name="connsiteY1" fmla="*/ 5571559 h 6125261"/>
              <a:gd name="connsiteX2" fmla="*/ 8468750 w 12279342"/>
              <a:gd name="connsiteY2" fmla="*/ 6077995 h 6125261"/>
              <a:gd name="connsiteX3" fmla="*/ 12252959 w 12279342"/>
              <a:gd name="connsiteY3" fmla="*/ 4783768 h 6125261"/>
              <a:gd name="connsiteX4" fmla="*/ 12278834 w 12279342"/>
              <a:gd name="connsiteY4" fmla="*/ 0 h 6125261"/>
              <a:gd name="connsiteX5" fmla="*/ 0 w 12279342"/>
              <a:gd name="connsiteY5" fmla="*/ 641336 h 6125261"/>
              <a:gd name="connsiteX6" fmla="*/ 15449 w 12279342"/>
              <a:gd name="connsiteY6" fmla="*/ 6094324 h 6125261"/>
              <a:gd name="connsiteX0" fmla="*/ 31778 w 12295671"/>
              <a:gd name="connsiteY0" fmla="*/ 6122459 h 6149807"/>
              <a:gd name="connsiteX1" fmla="*/ 3673928 w 12295671"/>
              <a:gd name="connsiteY1" fmla="*/ 5599694 h 6149807"/>
              <a:gd name="connsiteX2" fmla="*/ 8485079 w 12295671"/>
              <a:gd name="connsiteY2" fmla="*/ 6106130 h 6149807"/>
              <a:gd name="connsiteX3" fmla="*/ 12269288 w 12295671"/>
              <a:gd name="connsiteY3" fmla="*/ 4811903 h 6149807"/>
              <a:gd name="connsiteX4" fmla="*/ 12295163 w 12295671"/>
              <a:gd name="connsiteY4" fmla="*/ 28135 h 6149807"/>
              <a:gd name="connsiteX5" fmla="*/ 0 w 12295671"/>
              <a:gd name="connsiteY5" fmla="*/ 0 h 6149807"/>
              <a:gd name="connsiteX6" fmla="*/ 31778 w 12295671"/>
              <a:gd name="connsiteY6" fmla="*/ 6122459 h 6149807"/>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23875"/>
              <a:gd name="connsiteX1" fmla="*/ 3676833 w 12298576"/>
              <a:gd name="connsiteY1" fmla="*/ 5599694 h 6123875"/>
              <a:gd name="connsiteX2" fmla="*/ 8487984 w 12298576"/>
              <a:gd name="connsiteY2" fmla="*/ 6106130 h 6123875"/>
              <a:gd name="connsiteX3" fmla="*/ 12272193 w 12298576"/>
              <a:gd name="connsiteY3" fmla="*/ 4811903 h 6123875"/>
              <a:gd name="connsiteX4" fmla="*/ 12298068 w 12298576"/>
              <a:gd name="connsiteY4" fmla="*/ 28135 h 6123875"/>
              <a:gd name="connsiteX5" fmla="*/ 2905 w 12298576"/>
              <a:gd name="connsiteY5" fmla="*/ 0 h 6123875"/>
              <a:gd name="connsiteX6" fmla="*/ 34683 w 12298576"/>
              <a:gd name="connsiteY6" fmla="*/ 6122459 h 61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98576" h="6123875">
                <a:moveTo>
                  <a:pt x="34683" y="6122459"/>
                </a:moveTo>
                <a:cubicBezTo>
                  <a:pt x="1248022" y="5797730"/>
                  <a:pt x="2267950" y="5602416"/>
                  <a:pt x="3676833" y="5599694"/>
                </a:cubicBezTo>
                <a:cubicBezTo>
                  <a:pt x="5085717" y="5596973"/>
                  <a:pt x="7055424" y="6237428"/>
                  <a:pt x="8487984" y="6106130"/>
                </a:cubicBezTo>
                <a:cubicBezTo>
                  <a:pt x="9920544" y="5974832"/>
                  <a:pt x="12101036" y="4931478"/>
                  <a:pt x="12272193" y="4811903"/>
                </a:cubicBezTo>
                <a:cubicBezTo>
                  <a:pt x="12274537" y="4105002"/>
                  <a:pt x="12302674" y="1112938"/>
                  <a:pt x="12298068" y="28135"/>
                </a:cubicBezTo>
                <a:lnTo>
                  <a:pt x="2905" y="0"/>
                </a:lnTo>
                <a:cubicBezTo>
                  <a:pt x="-12293" y="1135005"/>
                  <a:pt x="37195" y="5617027"/>
                  <a:pt x="34683" y="6122459"/>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 name="Title 1">
            <a:extLst>
              <a:ext uri="{FF2B5EF4-FFF2-40B4-BE49-F238E27FC236}">
                <a16:creationId xmlns:a16="http://schemas.microsoft.com/office/drawing/2014/main" id="{4A1EF435-1E90-124A-B476-04F9D01663DF}"/>
              </a:ext>
            </a:extLst>
          </p:cNvPr>
          <p:cNvSpPr>
            <a:spLocks noGrp="1"/>
          </p:cNvSpPr>
          <p:nvPr>
            <p:ph type="title" hasCustomPrompt="1"/>
          </p:nvPr>
        </p:nvSpPr>
        <p:spPr>
          <a:xfrm>
            <a:off x="831850" y="1637413"/>
            <a:ext cx="10515600" cy="1457768"/>
          </a:xfrm>
        </p:spPr>
        <p:txBody>
          <a:bodyPr anchor="b">
            <a:normAutofit/>
          </a:bodyPr>
          <a:lstStyle>
            <a:lvl1pPr>
              <a:defRPr sz="3200">
                <a:solidFill>
                  <a:schemeClr val="bg1"/>
                </a:solidFill>
              </a:defRPr>
            </a:lvl1pPr>
          </a:lstStyle>
          <a:p>
            <a:r>
              <a:rPr lang="en-US" dirty="0" err="1"/>
              <a:t>Nombre</a:t>
            </a:r>
            <a:r>
              <a:rPr lang="en-US" dirty="0"/>
              <a:t> </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hasCustomPrompt="1"/>
          </p:nvPr>
        </p:nvSpPr>
        <p:spPr>
          <a:xfrm>
            <a:off x="831850" y="6351814"/>
            <a:ext cx="3413579" cy="286651"/>
          </a:xfrm>
        </p:spPr>
        <p:txBody>
          <a:bodyPr/>
          <a:lstStyle>
            <a:lvl1pPr marL="0" indent="0">
              <a:buNone/>
              <a:defRPr sz="2400" b="0" i="0">
                <a:solidFill>
                  <a:srgbClr val="6BAE45"/>
                </a:solidFill>
                <a:latin typeface="Barlow Medium"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www.uci.ac.cr</a:t>
            </a:r>
            <a:endParaRPr lang="en-US" dirty="0"/>
          </a:p>
        </p:txBody>
      </p:sp>
      <p:sp>
        <p:nvSpPr>
          <p:cNvPr id="7" name="Text Placeholder 2">
            <a:extLst>
              <a:ext uri="{FF2B5EF4-FFF2-40B4-BE49-F238E27FC236}">
                <a16:creationId xmlns:a16="http://schemas.microsoft.com/office/drawing/2014/main" id="{67A94FB1-3E87-CF44-98E6-AFED63B94A68}"/>
              </a:ext>
            </a:extLst>
          </p:cNvPr>
          <p:cNvSpPr>
            <a:spLocks noGrp="1"/>
          </p:cNvSpPr>
          <p:nvPr>
            <p:ph type="body" idx="11" hasCustomPrompt="1"/>
          </p:nvPr>
        </p:nvSpPr>
        <p:spPr>
          <a:xfrm>
            <a:off x="7478486" y="6081923"/>
            <a:ext cx="4114800" cy="556542"/>
          </a:xfrm>
        </p:spPr>
        <p:txBody>
          <a:bodyPr>
            <a:noAutofit/>
          </a:bodyPr>
          <a:lstStyle>
            <a:lvl1pPr marL="0" indent="0" algn="r">
              <a:buNone/>
              <a:defRPr sz="2000" b="1" i="0">
                <a:solidFill>
                  <a:srgbClr val="6BAE45"/>
                </a:solidFill>
                <a:latin typeface="Barlow SemiBold"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Promoviendo</a:t>
            </a:r>
            <a:r>
              <a:rPr lang="en-US" dirty="0"/>
              <a:t> el </a:t>
            </a:r>
            <a:r>
              <a:rPr lang="en-US" dirty="0" err="1"/>
              <a:t>desarrollo</a:t>
            </a:r>
            <a:r>
              <a:rPr lang="en-US" dirty="0"/>
              <a:t> </a:t>
            </a:r>
            <a:r>
              <a:rPr lang="en-US" dirty="0" err="1"/>
              <a:t>regenerativo</a:t>
            </a:r>
            <a:r>
              <a:rPr lang="en-US" dirty="0"/>
              <a:t> para el </a:t>
            </a:r>
            <a:r>
              <a:rPr lang="en-US" dirty="0" err="1"/>
              <a:t>bienestar</a:t>
            </a:r>
            <a:endParaRPr lang="en-US" dirty="0"/>
          </a:p>
        </p:txBody>
      </p:sp>
      <p:sp>
        <p:nvSpPr>
          <p:cNvPr id="10" name="Text Placeholder 9">
            <a:extLst>
              <a:ext uri="{FF2B5EF4-FFF2-40B4-BE49-F238E27FC236}">
                <a16:creationId xmlns:a16="http://schemas.microsoft.com/office/drawing/2014/main" id="{F315162D-96C4-BB43-93D5-E3FCD1035B1F}"/>
              </a:ext>
            </a:extLst>
          </p:cNvPr>
          <p:cNvSpPr>
            <a:spLocks noGrp="1"/>
          </p:cNvSpPr>
          <p:nvPr>
            <p:ph type="body" sz="quarter" idx="12" hasCustomPrompt="1"/>
          </p:nvPr>
        </p:nvSpPr>
        <p:spPr>
          <a:xfrm>
            <a:off x="831850" y="3281363"/>
            <a:ext cx="10515600" cy="1143000"/>
          </a:xfrm>
        </p:spPr>
        <p:txBody>
          <a:bodyPr/>
          <a:lstStyle>
            <a:lvl1pPr marL="0" indent="0">
              <a:buNone/>
              <a:defRPr>
                <a:solidFill>
                  <a:schemeClr val="bg1"/>
                </a:solidFill>
              </a:defRPr>
            </a:lvl1pPr>
          </a:lstStyle>
          <a:p>
            <a:pPr lvl="0"/>
            <a:r>
              <a:rPr lang="en-US" dirty="0" err="1"/>
              <a:t>Información</a:t>
            </a:r>
            <a:r>
              <a:rPr lang="en-US" dirty="0"/>
              <a:t> de </a:t>
            </a:r>
            <a:r>
              <a:rPr lang="en-US" dirty="0" err="1"/>
              <a:t>contacto</a:t>
            </a:r>
            <a:endParaRPr lang="en-US" dirty="0"/>
          </a:p>
        </p:txBody>
      </p:sp>
      <p:pic>
        <p:nvPicPr>
          <p:cNvPr id="11" name="Picture 10">
            <a:extLst>
              <a:ext uri="{FF2B5EF4-FFF2-40B4-BE49-F238E27FC236}">
                <a16:creationId xmlns:a16="http://schemas.microsoft.com/office/drawing/2014/main" id="{9E696431-39AC-134E-91B0-42CF045B64C2}"/>
              </a:ext>
            </a:extLst>
          </p:cNvPr>
          <p:cNvPicPr>
            <a:picLocks noChangeAspect="1"/>
          </p:cNvPicPr>
          <p:nvPr userDrawn="1"/>
        </p:nvPicPr>
        <p:blipFill>
          <a:blip r:embed="rId2"/>
          <a:stretch>
            <a:fillRect/>
          </a:stretch>
        </p:blipFill>
        <p:spPr>
          <a:xfrm>
            <a:off x="821315" y="56983"/>
            <a:ext cx="3211632" cy="1469607"/>
          </a:xfrm>
          <a:prstGeom prst="rect">
            <a:avLst/>
          </a:prstGeom>
        </p:spPr>
      </p:pic>
    </p:spTree>
    <p:extLst>
      <p:ext uri="{BB962C8B-B14F-4D97-AF65-F5344CB8AC3E}">
        <p14:creationId xmlns:p14="http://schemas.microsoft.com/office/powerpoint/2010/main" val="3866242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Titular - Azu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F435-1E90-124A-B476-04F9D01663DF}"/>
              </a:ext>
            </a:extLst>
          </p:cNvPr>
          <p:cNvSpPr>
            <a:spLocks noGrp="1"/>
          </p:cNvSpPr>
          <p:nvPr>
            <p:ph type="title"/>
          </p:nvPr>
        </p:nvSpPr>
        <p:spPr>
          <a:xfrm>
            <a:off x="831850" y="1637413"/>
            <a:ext cx="10515600" cy="1457768"/>
          </a:xfrm>
        </p:spPr>
        <p:txBody>
          <a:bodyPr anchor="b"/>
          <a:lstStyle>
            <a:lvl1pPr>
              <a:defRPr sz="6000">
                <a:solidFill>
                  <a:srgbClr val="4279B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p:nvPr>
        </p:nvSpPr>
        <p:spPr>
          <a:xfrm>
            <a:off x="831850" y="312216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9" name="Freeform 8">
            <a:extLst>
              <a:ext uri="{FF2B5EF4-FFF2-40B4-BE49-F238E27FC236}">
                <a16:creationId xmlns:a16="http://schemas.microsoft.com/office/drawing/2014/main" id="{1CBE74B8-7FEA-B947-95E1-179FCD7C7B6C}"/>
              </a:ext>
            </a:extLst>
          </p:cNvPr>
          <p:cNvSpPr/>
          <p:nvPr userDrawn="1"/>
        </p:nvSpPr>
        <p:spPr>
          <a:xfrm flipH="1">
            <a:off x="-26753" y="4051497"/>
            <a:ext cx="12247056" cy="2829868"/>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7056" h="2829868">
                <a:moveTo>
                  <a:pt x="0" y="1310556"/>
                </a:moveTo>
                <a:cubicBezTo>
                  <a:pt x="1213339" y="985827"/>
                  <a:pt x="2233267" y="790513"/>
                  <a:pt x="3642150" y="787791"/>
                </a:cubicBezTo>
                <a:cubicBezTo>
                  <a:pt x="5051034" y="785070"/>
                  <a:pt x="7020741" y="1425525"/>
                  <a:pt x="8453301" y="1294227"/>
                </a:cubicBezTo>
                <a:cubicBezTo>
                  <a:pt x="9885861" y="1162929"/>
                  <a:pt x="12066353" y="119575"/>
                  <a:pt x="12237510" y="0"/>
                </a:cubicBezTo>
                <a:cubicBezTo>
                  <a:pt x="12239854" y="893299"/>
                  <a:pt x="12235333" y="1934392"/>
                  <a:pt x="12247056" y="2825346"/>
                </a:cubicBezTo>
                <a:lnTo>
                  <a:pt x="879" y="2829868"/>
                </a:lnTo>
                <a:cubicBezTo>
                  <a:pt x="2009" y="1956458"/>
                  <a:pt x="2512" y="1768510"/>
                  <a:pt x="0" y="1310556"/>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5" name="Picture 4">
            <a:extLst>
              <a:ext uri="{FF2B5EF4-FFF2-40B4-BE49-F238E27FC236}">
                <a16:creationId xmlns:a16="http://schemas.microsoft.com/office/drawing/2014/main" id="{93D868C9-EA00-9543-8CC3-869A08DA1FD8}"/>
              </a:ext>
            </a:extLst>
          </p:cNvPr>
          <p:cNvPicPr>
            <a:picLocks noChangeAspect="1"/>
          </p:cNvPicPr>
          <p:nvPr userDrawn="1"/>
        </p:nvPicPr>
        <p:blipFill>
          <a:blip r:embed="rId2"/>
          <a:stretch>
            <a:fillRect/>
          </a:stretch>
        </p:blipFill>
        <p:spPr>
          <a:xfrm>
            <a:off x="830107" y="92498"/>
            <a:ext cx="3211632" cy="1469607"/>
          </a:xfrm>
          <a:prstGeom prst="rect">
            <a:avLst/>
          </a:prstGeom>
        </p:spPr>
      </p:pic>
    </p:spTree>
    <p:extLst>
      <p:ext uri="{BB962C8B-B14F-4D97-AF65-F5344CB8AC3E}">
        <p14:creationId xmlns:p14="http://schemas.microsoft.com/office/powerpoint/2010/main" val="3832895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234430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ítulo y Contenido - 2 Columnas">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571963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2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04019006"/>
      </p:ext>
    </p:extLst>
  </p:cSld>
  <p:clrMap bg1="lt1" tx1="dk1" bg2="lt2" tx2="dk2" accent1="accent1" accent2="accent2" accent3="accent3" accent4="accent4" accent5="accent5" accent6="accent6" hlink="hlink" folHlink="folHlink"/>
  <p:sldLayoutIdLst>
    <p:sldLayoutId id="2147483651" r:id="rId1"/>
    <p:sldLayoutId id="2147483704" r:id="rId2"/>
    <p:sldLayoutId id="2147483705" r:id="rId3"/>
    <p:sldLayoutId id="2147483706" r:id="rId4"/>
    <p:sldLayoutId id="2147483650" r:id="rId5"/>
    <p:sldLayoutId id="2147483671" r:id="rId6"/>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08084033"/>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2566515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1995763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55DA87-A4AC-7E43-A9D5-4097C1088F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s-ES_tradnl" dirty="0"/>
          </a:p>
        </p:txBody>
      </p:sp>
      <p:sp>
        <p:nvSpPr>
          <p:cNvPr id="3" name="Text Placeholder 2">
            <a:extLst>
              <a:ext uri="{FF2B5EF4-FFF2-40B4-BE49-F238E27FC236}">
                <a16:creationId xmlns:a16="http://schemas.microsoft.com/office/drawing/2014/main" id="{18F61780-3FA4-4744-B78B-EEB125215F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s-ES_tradnl" dirty="0"/>
          </a:p>
        </p:txBody>
      </p:sp>
      <p:sp>
        <p:nvSpPr>
          <p:cNvPr id="4" name="Date Placeholder 3">
            <a:extLst>
              <a:ext uri="{FF2B5EF4-FFF2-40B4-BE49-F238E27FC236}">
                <a16:creationId xmlns:a16="http://schemas.microsoft.com/office/drawing/2014/main" id="{871F9E6B-2422-FB46-90CD-E86539C8BA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27A37B-9DED-3E4A-A442-7A8EED74A98D}" type="datetimeFigureOut">
              <a:rPr lang="es-ES_tradnl" smtClean="0"/>
              <a:t>1/2/22</a:t>
            </a:fld>
            <a:endParaRPr lang="es-ES_tradnl"/>
          </a:p>
        </p:txBody>
      </p:sp>
      <p:sp>
        <p:nvSpPr>
          <p:cNvPr id="5" name="Footer Placeholder 4">
            <a:extLst>
              <a:ext uri="{FF2B5EF4-FFF2-40B4-BE49-F238E27FC236}">
                <a16:creationId xmlns:a16="http://schemas.microsoft.com/office/drawing/2014/main" id="{D09BD7E8-FBA0-BE42-B7E4-DD717C3272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Slide Number Placeholder 5">
            <a:extLst>
              <a:ext uri="{FF2B5EF4-FFF2-40B4-BE49-F238E27FC236}">
                <a16:creationId xmlns:a16="http://schemas.microsoft.com/office/drawing/2014/main" id="{77C4F2BC-EBE0-2E4A-ACB1-354C1C8BBE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D42AFA-6D50-F949-8C55-C0D5730A94A6}" type="slidenum">
              <a:rPr lang="es-ES_tradnl" smtClean="0"/>
              <a:t>‹Nº›</a:t>
            </a:fld>
            <a:endParaRPr lang="es-ES_tradnl"/>
          </a:p>
        </p:txBody>
      </p:sp>
    </p:spTree>
    <p:extLst>
      <p:ext uri="{BB962C8B-B14F-4D97-AF65-F5344CB8AC3E}">
        <p14:creationId xmlns:p14="http://schemas.microsoft.com/office/powerpoint/2010/main" val="1153974537"/>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0" r:id="rId3"/>
    <p:sldLayoutId id="2147483653" r:id="rId4"/>
    <p:sldLayoutId id="2147483667" r:id="rId5"/>
    <p:sldLayoutId id="2147483654" r:id="rId6"/>
    <p:sldLayoutId id="2147483655" r:id="rId7"/>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8.xml"/></Relationships>
</file>

<file path=ppt/slides/_rels/slide4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865A4-5C33-7F41-8D5F-DEA0684C44EE}"/>
              </a:ext>
            </a:extLst>
          </p:cNvPr>
          <p:cNvSpPr>
            <a:spLocks noGrp="1"/>
          </p:cNvSpPr>
          <p:nvPr>
            <p:ph type="title"/>
          </p:nvPr>
        </p:nvSpPr>
        <p:spPr>
          <a:xfrm>
            <a:off x="831850" y="1493977"/>
            <a:ext cx="10515600" cy="1457768"/>
          </a:xfrm>
        </p:spPr>
        <p:txBody>
          <a:bodyPr>
            <a:noAutofit/>
          </a:bodyPr>
          <a:lstStyle/>
          <a:p>
            <a:r>
              <a:rPr lang="es-ES_tradnl" sz="4800" i="1" dirty="0"/>
              <a:t>Contratos de Comercio Internacional</a:t>
            </a:r>
          </a:p>
        </p:txBody>
      </p:sp>
      <p:sp>
        <p:nvSpPr>
          <p:cNvPr id="3" name="Text Placeholder 2">
            <a:extLst>
              <a:ext uri="{FF2B5EF4-FFF2-40B4-BE49-F238E27FC236}">
                <a16:creationId xmlns:a16="http://schemas.microsoft.com/office/drawing/2014/main" id="{8C765047-4BE7-A64A-ACF1-BBAE1011DEBB}"/>
              </a:ext>
            </a:extLst>
          </p:cNvPr>
          <p:cNvSpPr>
            <a:spLocks noGrp="1"/>
          </p:cNvSpPr>
          <p:nvPr>
            <p:ph type="body" idx="1"/>
          </p:nvPr>
        </p:nvSpPr>
        <p:spPr>
          <a:xfrm>
            <a:off x="831850" y="3269653"/>
            <a:ext cx="10515600" cy="1500187"/>
          </a:xfrm>
        </p:spPr>
        <p:txBody>
          <a:bodyPr/>
          <a:lstStyle/>
          <a:p>
            <a:r>
              <a:rPr lang="es-ES_tradnl" dirty="0"/>
              <a:t>Universidad para la Cooperación Internacional</a:t>
            </a:r>
          </a:p>
          <a:p>
            <a:r>
              <a:rPr lang="es-ES_tradnl" dirty="0"/>
              <a:t>Contratación Internacional</a:t>
            </a:r>
          </a:p>
          <a:p>
            <a:r>
              <a:rPr lang="es-ES_tradnl" dirty="0"/>
              <a:t>Esteban Agüero </a:t>
            </a:r>
            <a:r>
              <a:rPr lang="es-ES_tradnl" dirty="0" err="1"/>
              <a:t>Guier</a:t>
            </a:r>
            <a:r>
              <a:rPr lang="es-ES_tradnl" dirty="0"/>
              <a:t> </a:t>
            </a:r>
          </a:p>
        </p:txBody>
      </p:sp>
    </p:spTree>
    <p:extLst>
      <p:ext uri="{BB962C8B-B14F-4D97-AF65-F5344CB8AC3E}">
        <p14:creationId xmlns:p14="http://schemas.microsoft.com/office/powerpoint/2010/main" val="729122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3F15835-6B68-484D-B444-AF60E82AF5B0}"/>
              </a:ext>
            </a:extLst>
          </p:cNvPr>
          <p:cNvSpPr>
            <a:spLocks noGrp="1"/>
          </p:cNvSpPr>
          <p:nvPr>
            <p:ph sz="half" idx="1"/>
          </p:nvPr>
        </p:nvSpPr>
        <p:spPr/>
        <p:txBody>
          <a:bodyPr>
            <a:normAutofit fontScale="92500"/>
          </a:bodyPr>
          <a:lstStyle/>
          <a:p>
            <a:pPr algn="just"/>
            <a:r>
              <a:rPr lang="es-ES_tradnl" b="1" dirty="0"/>
              <a:t>Publicidad</a:t>
            </a:r>
            <a:r>
              <a:rPr lang="es-ES_tradnl" dirty="0"/>
              <a:t> </a:t>
            </a:r>
          </a:p>
          <a:p>
            <a:pPr marL="0" indent="0" algn="just">
              <a:buNone/>
            </a:pPr>
            <a:r>
              <a:rPr lang="es-ES_tradnl" dirty="0"/>
              <a:t>La imagen y la presencia del </a:t>
            </a:r>
            <a:r>
              <a:rPr lang="es-ES_tradnl" dirty="0" err="1"/>
              <a:t>franquiciante</a:t>
            </a:r>
            <a:r>
              <a:rPr lang="es-ES_tradnl" dirty="0"/>
              <a:t> dependen en gran medida de la publicidad y de las relaciones públicas que lo promueven. </a:t>
            </a:r>
            <a:endParaRPr lang="es-CR" dirty="0"/>
          </a:p>
          <a:p>
            <a:pPr marL="0" indent="0" algn="just">
              <a:buNone/>
            </a:pPr>
            <a:r>
              <a:rPr lang="es-ES_tradnl" dirty="0"/>
              <a:t>El contrato de franquicia, generalmente, establece qué publicidad estará a </a:t>
            </a:r>
            <a:r>
              <a:rPr lang="es-ES_tradnl" dirty="0">
                <a:solidFill>
                  <a:schemeClr val="accent4"/>
                </a:solidFill>
              </a:rPr>
              <a:t>cargo del franquiciado y del </a:t>
            </a:r>
            <a:r>
              <a:rPr lang="es-ES_tradnl" dirty="0" err="1">
                <a:solidFill>
                  <a:schemeClr val="accent4"/>
                </a:solidFill>
              </a:rPr>
              <a:t>franquiciante</a:t>
            </a:r>
            <a:endParaRPr lang="es-CR" dirty="0">
              <a:solidFill>
                <a:schemeClr val="accent4"/>
              </a:solidFill>
            </a:endParaRPr>
          </a:p>
          <a:p>
            <a:pPr marL="0" indent="0" algn="just">
              <a:buNone/>
            </a:pPr>
            <a:endParaRPr lang="es-ES_tradnl" dirty="0">
              <a:solidFill>
                <a:schemeClr val="accent4"/>
              </a:solidFill>
            </a:endParaRPr>
          </a:p>
          <a:p>
            <a:pPr algn="just"/>
            <a:r>
              <a:rPr lang="es-ES_tradnl" b="1" dirty="0"/>
              <a:t>Cláusulas de No Competencia</a:t>
            </a:r>
          </a:p>
          <a:p>
            <a:pPr marL="0" indent="0" algn="just">
              <a:buNone/>
            </a:pPr>
            <a:r>
              <a:rPr lang="es-ES_tradnl" dirty="0"/>
              <a:t>Las cláusulas de no competencia implican que el franquiciado </a:t>
            </a:r>
            <a:r>
              <a:rPr lang="es-ES_tradnl" dirty="0">
                <a:solidFill>
                  <a:schemeClr val="accent4"/>
                </a:solidFill>
              </a:rPr>
              <a:t>no ingresará en negocios competitivos</a:t>
            </a:r>
            <a:r>
              <a:rPr lang="es-ES_tradnl" dirty="0"/>
              <a:t> durante el término de la franquicia y por un período posterior a su finalización</a:t>
            </a:r>
            <a:endParaRPr lang="es-CR" dirty="0"/>
          </a:p>
          <a:p>
            <a:pPr marL="0" indent="0" algn="just">
              <a:buNone/>
            </a:pPr>
            <a:endParaRPr lang="es-ES_tradnl" dirty="0"/>
          </a:p>
        </p:txBody>
      </p:sp>
      <p:sp>
        <p:nvSpPr>
          <p:cNvPr id="4" name="Título 1">
            <a:extLst>
              <a:ext uri="{FF2B5EF4-FFF2-40B4-BE49-F238E27FC236}">
                <a16:creationId xmlns:a16="http://schemas.microsoft.com/office/drawing/2014/main" id="{695F2721-D0A2-C848-BA99-C9B51C83718B}"/>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EE9121"/>
                </a:solidFill>
                <a:latin typeface="Barlow SemiBold" pitchFamily="2" charset="77"/>
                <a:ea typeface="+mj-ea"/>
                <a:cs typeface="+mj-cs"/>
              </a:defRPr>
            </a:lvl1pPr>
          </a:lstStyle>
          <a:p>
            <a:r>
              <a:rPr lang="es-ES_tradnl" dirty="0"/>
              <a:t>Elementos Alternativos </a:t>
            </a:r>
          </a:p>
        </p:txBody>
      </p:sp>
    </p:spTree>
    <p:extLst>
      <p:ext uri="{BB962C8B-B14F-4D97-AF65-F5344CB8AC3E}">
        <p14:creationId xmlns:p14="http://schemas.microsoft.com/office/powerpoint/2010/main" val="213934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D99FBB62-6FDC-E749-A871-9699D7B543EB}"/>
              </a:ext>
            </a:extLst>
          </p:cNvPr>
          <p:cNvSpPr>
            <a:spLocks noGrp="1"/>
          </p:cNvSpPr>
          <p:nvPr>
            <p:ph sz="half" idx="1"/>
          </p:nvPr>
        </p:nvSpPr>
        <p:spPr/>
        <p:txBody>
          <a:bodyPr/>
          <a:lstStyle/>
          <a:p>
            <a:pPr algn="just"/>
            <a:r>
              <a:rPr lang="es-ES_tradnl" b="1" dirty="0"/>
              <a:t>Compras de Bienes y/o Servicios </a:t>
            </a:r>
          </a:p>
          <a:p>
            <a:pPr marL="0" indent="0" algn="just">
              <a:buNone/>
            </a:pPr>
            <a:r>
              <a:rPr lang="es-ES_tradnl" dirty="0"/>
              <a:t>Es común que se pacten </a:t>
            </a:r>
            <a:r>
              <a:rPr lang="es-ES_tradnl" dirty="0">
                <a:solidFill>
                  <a:schemeClr val="accent4"/>
                </a:solidFill>
              </a:rPr>
              <a:t>restricciones</a:t>
            </a:r>
            <a:r>
              <a:rPr lang="es-ES_tradnl" dirty="0"/>
              <a:t> a las compras de bienes o servicios que puede hacer el franquiciado.</a:t>
            </a:r>
            <a:endParaRPr lang="es-CR" dirty="0"/>
          </a:p>
          <a:p>
            <a:pPr marL="0" indent="0" algn="just">
              <a:buNone/>
            </a:pPr>
            <a:endParaRPr lang="es-ES_tradnl" dirty="0"/>
          </a:p>
          <a:p>
            <a:pPr algn="just"/>
            <a:r>
              <a:rPr lang="es-ES_tradnl" b="1" dirty="0"/>
              <a:t>Confidencialidad </a:t>
            </a:r>
          </a:p>
          <a:p>
            <a:pPr marL="0" indent="0" algn="just">
              <a:buNone/>
            </a:pPr>
            <a:r>
              <a:rPr lang="es-ES_tradnl" dirty="0"/>
              <a:t>Existe una </a:t>
            </a:r>
            <a:r>
              <a:rPr lang="es-ES_tradnl" dirty="0">
                <a:solidFill>
                  <a:schemeClr val="accent4"/>
                </a:solidFill>
              </a:rPr>
              <a:t>obligación de reserva o secreto</a:t>
            </a:r>
            <a:r>
              <a:rPr lang="es-ES_tradnl" dirty="0"/>
              <a:t>, puesto que el franquiciado tendrá acceso a información confidencial del </a:t>
            </a:r>
            <a:r>
              <a:rPr lang="es-ES_tradnl" dirty="0" err="1"/>
              <a:t>franquiciante</a:t>
            </a:r>
            <a:r>
              <a:rPr lang="es-ES_tradnl" dirty="0"/>
              <a:t>.</a:t>
            </a:r>
            <a:endParaRPr lang="es-CR" dirty="0"/>
          </a:p>
          <a:p>
            <a:pPr marL="0" indent="0" algn="just">
              <a:buNone/>
            </a:pPr>
            <a:endParaRPr lang="es-ES_tradnl" dirty="0"/>
          </a:p>
        </p:txBody>
      </p:sp>
      <p:sp>
        <p:nvSpPr>
          <p:cNvPr id="4" name="Título 1">
            <a:extLst>
              <a:ext uri="{FF2B5EF4-FFF2-40B4-BE49-F238E27FC236}">
                <a16:creationId xmlns:a16="http://schemas.microsoft.com/office/drawing/2014/main" id="{5F590B8A-55C9-574C-9712-554000D484AF}"/>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EE9121"/>
                </a:solidFill>
                <a:latin typeface="Barlow SemiBold" pitchFamily="2" charset="77"/>
                <a:ea typeface="+mj-ea"/>
                <a:cs typeface="+mj-cs"/>
              </a:defRPr>
            </a:lvl1pPr>
          </a:lstStyle>
          <a:p>
            <a:r>
              <a:rPr lang="es-ES_tradnl" dirty="0"/>
              <a:t>Elementos Alternativos </a:t>
            </a:r>
          </a:p>
        </p:txBody>
      </p:sp>
    </p:spTree>
    <p:extLst>
      <p:ext uri="{BB962C8B-B14F-4D97-AF65-F5344CB8AC3E}">
        <p14:creationId xmlns:p14="http://schemas.microsoft.com/office/powerpoint/2010/main" val="3198012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AD28CF-36F7-BF41-916E-C395DD2418B1}"/>
              </a:ext>
            </a:extLst>
          </p:cNvPr>
          <p:cNvSpPr>
            <a:spLocks noGrp="1"/>
          </p:cNvSpPr>
          <p:nvPr>
            <p:ph type="title"/>
          </p:nvPr>
        </p:nvSpPr>
        <p:spPr/>
        <p:txBody>
          <a:bodyPr/>
          <a:lstStyle/>
          <a:p>
            <a:r>
              <a:rPr lang="es-ES_tradnl" dirty="0"/>
              <a:t>Características </a:t>
            </a:r>
          </a:p>
        </p:txBody>
      </p:sp>
      <p:sp>
        <p:nvSpPr>
          <p:cNvPr id="3" name="Marcador de contenido 2">
            <a:extLst>
              <a:ext uri="{FF2B5EF4-FFF2-40B4-BE49-F238E27FC236}">
                <a16:creationId xmlns:a16="http://schemas.microsoft.com/office/drawing/2014/main" id="{8785CD6A-E1A9-B84D-BA38-61DB3ECEBD3B}"/>
              </a:ext>
            </a:extLst>
          </p:cNvPr>
          <p:cNvSpPr>
            <a:spLocks noGrp="1"/>
          </p:cNvSpPr>
          <p:nvPr>
            <p:ph sz="half" idx="1"/>
          </p:nvPr>
        </p:nvSpPr>
        <p:spPr/>
        <p:txBody>
          <a:bodyPr/>
          <a:lstStyle/>
          <a:p>
            <a:pPr marL="514350" indent="-514350">
              <a:buFont typeface="+mj-lt"/>
              <a:buAutoNum type="arabicPeriod"/>
            </a:pPr>
            <a:r>
              <a:rPr lang="es-ES_tradnl" dirty="0"/>
              <a:t>Autonomía </a:t>
            </a:r>
          </a:p>
          <a:p>
            <a:pPr marL="514350" indent="-514350">
              <a:buFont typeface="+mj-lt"/>
              <a:buAutoNum type="arabicPeriod"/>
            </a:pPr>
            <a:r>
              <a:rPr lang="es-ES_tradnl" dirty="0"/>
              <a:t>Cooperación </a:t>
            </a:r>
          </a:p>
          <a:p>
            <a:pPr marL="514350" indent="-514350">
              <a:buFont typeface="+mj-lt"/>
              <a:buAutoNum type="arabicPeriod"/>
            </a:pPr>
            <a:r>
              <a:rPr lang="es-ES_tradnl" dirty="0"/>
              <a:t>Independencia de las Partes</a:t>
            </a:r>
          </a:p>
          <a:p>
            <a:pPr marL="514350" indent="-514350">
              <a:buFont typeface="+mj-lt"/>
              <a:buAutoNum type="arabicPeriod"/>
            </a:pPr>
            <a:r>
              <a:rPr lang="es-ES_tradnl" dirty="0"/>
              <a:t>Adhesión </a:t>
            </a:r>
          </a:p>
          <a:p>
            <a:pPr marL="514350" indent="-514350">
              <a:buFont typeface="+mj-lt"/>
              <a:buAutoNum type="arabicPeriod"/>
            </a:pPr>
            <a:r>
              <a:rPr lang="es-ES_tradnl" dirty="0"/>
              <a:t>Consensual</a:t>
            </a:r>
          </a:p>
          <a:p>
            <a:pPr marL="514350" indent="-514350">
              <a:buFont typeface="+mj-lt"/>
              <a:buAutoNum type="arabicPeriod"/>
            </a:pPr>
            <a:r>
              <a:rPr lang="es-ES_tradnl" dirty="0"/>
              <a:t>Bilateral </a:t>
            </a:r>
          </a:p>
          <a:p>
            <a:pPr marL="514350" indent="-514350">
              <a:buFont typeface="+mj-lt"/>
              <a:buAutoNum type="arabicPeriod"/>
            </a:pPr>
            <a:r>
              <a:rPr lang="es-ES_tradnl" dirty="0"/>
              <a:t>Onerosidad</a:t>
            </a:r>
          </a:p>
          <a:p>
            <a:pPr marL="514350" indent="-514350">
              <a:buFont typeface="+mj-lt"/>
              <a:buAutoNum type="arabicPeriod"/>
            </a:pPr>
            <a:r>
              <a:rPr lang="es-ES_tradnl" dirty="0"/>
              <a:t>Uniformidad</a:t>
            </a:r>
          </a:p>
          <a:p>
            <a:pPr marL="514350" indent="-514350">
              <a:buFont typeface="+mj-lt"/>
              <a:buAutoNum type="arabicPeriod"/>
            </a:pPr>
            <a:endParaRPr lang="es-ES_tradnl" dirty="0"/>
          </a:p>
        </p:txBody>
      </p:sp>
      <p:pic>
        <p:nvPicPr>
          <p:cNvPr id="4098" name="Picture 2" descr="Todo lo que debes saber antes de invertir en una franquicia -  elEconomista.es">
            <a:extLst>
              <a:ext uri="{FF2B5EF4-FFF2-40B4-BE49-F238E27FC236}">
                <a16:creationId xmlns:a16="http://schemas.microsoft.com/office/drawing/2014/main" id="{B8B865EA-1330-AB49-A8EE-549D1627910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851" r="19926"/>
          <a:stretch/>
        </p:blipFill>
        <p:spPr bwMode="auto">
          <a:xfrm>
            <a:off x="6096000" y="749300"/>
            <a:ext cx="6149340" cy="535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65288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D2FAF8-CC09-7E47-AFEC-CC5F1FECC56E}"/>
              </a:ext>
            </a:extLst>
          </p:cNvPr>
          <p:cNvSpPr>
            <a:spLocks noGrp="1"/>
          </p:cNvSpPr>
          <p:nvPr>
            <p:ph type="title"/>
          </p:nvPr>
        </p:nvSpPr>
        <p:spPr/>
        <p:txBody>
          <a:bodyPr/>
          <a:lstStyle/>
          <a:p>
            <a:r>
              <a:rPr lang="es-ES_tradnl" dirty="0"/>
              <a:t>Autonomía, Cooperación e Independencia</a:t>
            </a:r>
          </a:p>
        </p:txBody>
      </p:sp>
      <p:sp>
        <p:nvSpPr>
          <p:cNvPr id="3" name="Marcador de contenido 2">
            <a:extLst>
              <a:ext uri="{FF2B5EF4-FFF2-40B4-BE49-F238E27FC236}">
                <a16:creationId xmlns:a16="http://schemas.microsoft.com/office/drawing/2014/main" id="{C79761EE-E12C-9341-BC14-20BC9AC8238D}"/>
              </a:ext>
            </a:extLst>
          </p:cNvPr>
          <p:cNvSpPr>
            <a:spLocks noGrp="1"/>
          </p:cNvSpPr>
          <p:nvPr>
            <p:ph sz="half" idx="1"/>
          </p:nvPr>
        </p:nvSpPr>
        <p:spPr/>
        <p:txBody>
          <a:bodyPr>
            <a:normAutofit fontScale="92500"/>
          </a:bodyPr>
          <a:lstStyle/>
          <a:p>
            <a:pPr marL="0" indent="0" algn="just">
              <a:buNone/>
            </a:pPr>
            <a:r>
              <a:rPr lang="es-ES_tradnl" dirty="0"/>
              <a:t>El franquiciado desempeña sus funciones con independencia porque </a:t>
            </a:r>
            <a:r>
              <a:rPr lang="es-ES_tradnl" dirty="0">
                <a:solidFill>
                  <a:schemeClr val="accent4"/>
                </a:solidFill>
              </a:rPr>
              <a:t>no</a:t>
            </a:r>
            <a:r>
              <a:rPr lang="es-ES_tradnl" dirty="0"/>
              <a:t> se trata de una relación </a:t>
            </a:r>
            <a:r>
              <a:rPr lang="es-ES_tradnl" dirty="0">
                <a:solidFill>
                  <a:schemeClr val="accent4"/>
                </a:solidFill>
              </a:rPr>
              <a:t>de subordinación jurídica.</a:t>
            </a:r>
          </a:p>
          <a:p>
            <a:pPr marL="0" indent="0" algn="just">
              <a:buNone/>
            </a:pPr>
            <a:endParaRPr lang="es-ES_tradnl" dirty="0">
              <a:solidFill>
                <a:schemeClr val="accent4"/>
              </a:solidFill>
            </a:endParaRPr>
          </a:p>
          <a:p>
            <a:pPr marL="0" indent="0" algn="just">
              <a:buNone/>
            </a:pPr>
            <a:r>
              <a:rPr lang="es-ES_tradnl" dirty="0"/>
              <a:t>Existen prestaciones recíprocas, los intereses de las partes implican una forma de </a:t>
            </a:r>
            <a:r>
              <a:rPr lang="es-ES_tradnl" dirty="0">
                <a:solidFill>
                  <a:schemeClr val="accent4"/>
                </a:solidFill>
              </a:rPr>
              <a:t>colaboración continua</a:t>
            </a:r>
            <a:r>
              <a:rPr lang="es-CR" dirty="0">
                <a:solidFill>
                  <a:schemeClr val="accent4"/>
                </a:solidFill>
              </a:rPr>
              <a:t>. </a:t>
            </a:r>
            <a:r>
              <a:rPr lang="es-ES_tradnl" dirty="0"/>
              <a:t>El franquiciado requiere de la </a:t>
            </a:r>
            <a:r>
              <a:rPr lang="es-ES_tradnl" dirty="0">
                <a:solidFill>
                  <a:schemeClr val="accent4"/>
                </a:solidFill>
              </a:rPr>
              <a:t>colaboración constante </a:t>
            </a:r>
            <a:r>
              <a:rPr lang="es-ES_tradnl" dirty="0"/>
              <a:t>del </a:t>
            </a:r>
            <a:r>
              <a:rPr lang="es-ES_tradnl" dirty="0" err="1"/>
              <a:t>franquiciante</a:t>
            </a:r>
            <a:r>
              <a:rPr lang="es-ES_tradnl" dirty="0"/>
              <a:t> para funcionar. Esta característica lo distingue del contrato de distribución.</a:t>
            </a:r>
          </a:p>
          <a:p>
            <a:pPr marL="0" indent="0" algn="just">
              <a:buNone/>
            </a:pPr>
            <a:endParaRPr lang="es-ES_tradnl" dirty="0"/>
          </a:p>
          <a:p>
            <a:pPr marL="0" indent="0" algn="just">
              <a:buNone/>
            </a:pPr>
            <a:r>
              <a:rPr lang="es-ES_tradnl" dirty="0"/>
              <a:t>Cada participante en la franquicia cuenta con </a:t>
            </a:r>
            <a:r>
              <a:rPr lang="es-ES_tradnl" dirty="0">
                <a:solidFill>
                  <a:schemeClr val="accent4"/>
                </a:solidFill>
              </a:rPr>
              <a:t>independencia jurídica y financiera.</a:t>
            </a:r>
            <a:endParaRPr lang="es-CR" dirty="0">
              <a:solidFill>
                <a:schemeClr val="accent4"/>
              </a:solidFill>
            </a:endParaRPr>
          </a:p>
          <a:p>
            <a:pPr marL="0" indent="0" algn="just">
              <a:buNone/>
            </a:pPr>
            <a:endParaRPr lang="es-CR" dirty="0"/>
          </a:p>
          <a:p>
            <a:pPr marL="0" indent="0" algn="just">
              <a:buNone/>
            </a:pPr>
            <a:endParaRPr lang="es-CR" dirty="0">
              <a:solidFill>
                <a:schemeClr val="accent4"/>
              </a:solidFill>
            </a:endParaRPr>
          </a:p>
          <a:p>
            <a:pPr marL="0" indent="0" algn="just">
              <a:buNone/>
            </a:pPr>
            <a:endParaRPr lang="es-ES_tradnl" dirty="0"/>
          </a:p>
        </p:txBody>
      </p:sp>
    </p:spTree>
    <p:extLst>
      <p:ext uri="{BB962C8B-B14F-4D97-AF65-F5344CB8AC3E}">
        <p14:creationId xmlns:p14="http://schemas.microsoft.com/office/powerpoint/2010/main" val="22324617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D5EC8D-640F-5B4E-8D7F-C8AD84D58A5B}"/>
              </a:ext>
            </a:extLst>
          </p:cNvPr>
          <p:cNvSpPr>
            <a:spLocks noGrp="1"/>
          </p:cNvSpPr>
          <p:nvPr>
            <p:ph type="title"/>
          </p:nvPr>
        </p:nvSpPr>
        <p:spPr/>
        <p:txBody>
          <a:bodyPr/>
          <a:lstStyle/>
          <a:p>
            <a:r>
              <a:rPr lang="es-ES_tradnl" dirty="0"/>
              <a:t>Adhesión y Consentimiento</a:t>
            </a:r>
          </a:p>
        </p:txBody>
      </p:sp>
      <p:sp>
        <p:nvSpPr>
          <p:cNvPr id="3" name="Marcador de contenido 2">
            <a:extLst>
              <a:ext uri="{FF2B5EF4-FFF2-40B4-BE49-F238E27FC236}">
                <a16:creationId xmlns:a16="http://schemas.microsoft.com/office/drawing/2014/main" id="{DC75A5BC-539A-8941-9494-8C3404DE2356}"/>
              </a:ext>
            </a:extLst>
          </p:cNvPr>
          <p:cNvSpPr>
            <a:spLocks noGrp="1"/>
          </p:cNvSpPr>
          <p:nvPr>
            <p:ph sz="half" idx="1"/>
          </p:nvPr>
        </p:nvSpPr>
        <p:spPr/>
        <p:txBody>
          <a:bodyPr/>
          <a:lstStyle/>
          <a:p>
            <a:pPr marL="0" indent="0" algn="just">
              <a:buNone/>
            </a:pPr>
            <a:r>
              <a:rPr lang="es-ES_tradnl" dirty="0"/>
              <a:t>El franquiciado tendrá menos poder de discusión que el </a:t>
            </a:r>
            <a:r>
              <a:rPr lang="es-ES_tradnl" dirty="0" err="1"/>
              <a:t>franquiciante</a:t>
            </a:r>
            <a:r>
              <a:rPr lang="es-ES_tradnl" dirty="0"/>
              <a:t> sobre cada una de las cláusulas, en procura de no alterar la </a:t>
            </a:r>
            <a:r>
              <a:rPr lang="es-ES_tradnl" dirty="0">
                <a:solidFill>
                  <a:schemeClr val="accent4"/>
                </a:solidFill>
              </a:rPr>
              <a:t>uniformidad</a:t>
            </a:r>
            <a:r>
              <a:rPr lang="es-ES_tradnl" dirty="0"/>
              <a:t> del sistema.</a:t>
            </a:r>
            <a:endParaRPr lang="es-CR" dirty="0"/>
          </a:p>
          <a:p>
            <a:pPr marL="0" indent="0" algn="just">
              <a:buNone/>
            </a:pPr>
            <a:endParaRPr lang="es-ES_tradnl" dirty="0"/>
          </a:p>
          <a:p>
            <a:pPr marL="0" indent="0" algn="just">
              <a:buNone/>
            </a:pPr>
            <a:r>
              <a:rPr lang="es-ES_tradnl" dirty="0"/>
              <a:t>No obstante, ambas partes deben manifestar su </a:t>
            </a:r>
            <a:r>
              <a:rPr lang="es-ES_tradnl" dirty="0">
                <a:solidFill>
                  <a:schemeClr val="accent4"/>
                </a:solidFill>
              </a:rPr>
              <a:t>consentimiento</a:t>
            </a:r>
            <a:r>
              <a:rPr lang="es-ES_tradnl" dirty="0"/>
              <a:t> de formar parte del contrato de manera expresa</a:t>
            </a:r>
            <a:endParaRPr lang="es-CR" dirty="0"/>
          </a:p>
          <a:p>
            <a:pPr marL="0" indent="0" algn="just">
              <a:buNone/>
            </a:pPr>
            <a:r>
              <a:rPr lang="es-ES_tradnl" dirty="0"/>
              <a:t>El </a:t>
            </a:r>
            <a:r>
              <a:rPr lang="es-ES_tradnl" dirty="0" err="1"/>
              <a:t>franquiciante</a:t>
            </a:r>
            <a:r>
              <a:rPr lang="es-ES_tradnl" dirty="0"/>
              <a:t> </a:t>
            </a:r>
            <a:r>
              <a:rPr lang="es-ES_tradnl" dirty="0">
                <a:solidFill>
                  <a:schemeClr val="accent4"/>
                </a:solidFill>
              </a:rPr>
              <a:t>acepta trasferir </a:t>
            </a:r>
            <a:r>
              <a:rPr lang="es-ES_tradnl" dirty="0"/>
              <a:t>al franquiciado </a:t>
            </a:r>
            <a:r>
              <a:rPr lang="es-ES_tradnl" dirty="0">
                <a:solidFill>
                  <a:schemeClr val="accent4"/>
                </a:solidFill>
              </a:rPr>
              <a:t>el derecho de explotación y comercialización</a:t>
            </a:r>
            <a:r>
              <a:rPr lang="es-ES_tradnl" dirty="0"/>
              <a:t> del paquete de franquicia y, el último consiente en </a:t>
            </a:r>
            <a:r>
              <a:rPr lang="es-ES_tradnl" dirty="0">
                <a:solidFill>
                  <a:schemeClr val="accent4"/>
                </a:solidFill>
              </a:rPr>
              <a:t>seguir las instrucciones</a:t>
            </a:r>
            <a:r>
              <a:rPr lang="es-ES_tradnl" dirty="0"/>
              <a:t> que el </a:t>
            </a:r>
            <a:r>
              <a:rPr lang="es-ES_tradnl" dirty="0" err="1"/>
              <a:t>franquiciante</a:t>
            </a:r>
            <a:r>
              <a:rPr lang="es-ES_tradnl" dirty="0"/>
              <a:t> le de para dicha explotación</a:t>
            </a:r>
            <a:endParaRPr lang="es-CR" dirty="0"/>
          </a:p>
          <a:p>
            <a:pPr marL="0" indent="0" algn="just">
              <a:buNone/>
            </a:pPr>
            <a:endParaRPr lang="es-ES_tradnl" dirty="0"/>
          </a:p>
        </p:txBody>
      </p:sp>
    </p:spTree>
    <p:extLst>
      <p:ext uri="{BB962C8B-B14F-4D97-AF65-F5344CB8AC3E}">
        <p14:creationId xmlns:p14="http://schemas.microsoft.com/office/powerpoint/2010/main" val="16852124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E6C461-5FB8-504F-A763-EE3B33339D39}"/>
              </a:ext>
            </a:extLst>
          </p:cNvPr>
          <p:cNvSpPr>
            <a:spLocks noGrp="1"/>
          </p:cNvSpPr>
          <p:nvPr>
            <p:ph type="title"/>
          </p:nvPr>
        </p:nvSpPr>
        <p:spPr/>
        <p:txBody>
          <a:bodyPr/>
          <a:lstStyle/>
          <a:p>
            <a:r>
              <a:rPr lang="es-ES_tradnl" dirty="0"/>
              <a:t>Onerosidad </a:t>
            </a:r>
          </a:p>
        </p:txBody>
      </p:sp>
      <p:sp>
        <p:nvSpPr>
          <p:cNvPr id="3" name="Marcador de contenido 2">
            <a:extLst>
              <a:ext uri="{FF2B5EF4-FFF2-40B4-BE49-F238E27FC236}">
                <a16:creationId xmlns:a16="http://schemas.microsoft.com/office/drawing/2014/main" id="{39BE642C-7B4D-DF45-8B7C-9EB2AA1E4FD9}"/>
              </a:ext>
            </a:extLst>
          </p:cNvPr>
          <p:cNvSpPr>
            <a:spLocks noGrp="1"/>
          </p:cNvSpPr>
          <p:nvPr>
            <p:ph sz="half" idx="1"/>
          </p:nvPr>
        </p:nvSpPr>
        <p:spPr>
          <a:xfrm>
            <a:off x="838200" y="1825625"/>
            <a:ext cx="5768340" cy="4351338"/>
          </a:xfrm>
        </p:spPr>
        <p:txBody>
          <a:bodyPr/>
          <a:lstStyle/>
          <a:p>
            <a:pPr marL="0" indent="0" algn="just">
              <a:buNone/>
            </a:pPr>
            <a:r>
              <a:rPr lang="es-ES_tradnl" dirty="0"/>
              <a:t>Los sujetos de la relación buscan obtener </a:t>
            </a:r>
            <a:r>
              <a:rPr lang="es-ES_tradnl" dirty="0">
                <a:solidFill>
                  <a:schemeClr val="accent4"/>
                </a:solidFill>
              </a:rPr>
              <a:t>el mayor beneficio económico </a:t>
            </a:r>
          </a:p>
          <a:p>
            <a:pPr marL="0" indent="0" algn="just">
              <a:buNone/>
            </a:pPr>
            <a:endParaRPr lang="es-CR" dirty="0">
              <a:solidFill>
                <a:schemeClr val="accent4"/>
              </a:solidFill>
            </a:endParaRPr>
          </a:p>
          <a:p>
            <a:pPr marL="0" indent="0" algn="just">
              <a:buNone/>
            </a:pPr>
            <a:r>
              <a:rPr lang="es-ES_tradnl" dirty="0"/>
              <a:t>Se discute si la característica aplica en el caso de las cooperaciones que al actuar sin fin de lucro, deben reinvertir obligatoriamente las regalías y ganancias que obtengan de la franquicia</a:t>
            </a:r>
            <a:endParaRPr lang="es-CR" dirty="0"/>
          </a:p>
          <a:p>
            <a:pPr marL="0" indent="0" algn="just">
              <a:buNone/>
            </a:pPr>
            <a:endParaRPr lang="es-ES_tradnl" dirty="0"/>
          </a:p>
        </p:txBody>
      </p:sp>
      <p:pic>
        <p:nvPicPr>
          <p:cNvPr id="5122" name="Picture 2" descr="Las 10 claves para las franquicias en 2019 | Trucos | Autónomos | TicPymes">
            <a:extLst>
              <a:ext uri="{FF2B5EF4-FFF2-40B4-BE49-F238E27FC236}">
                <a16:creationId xmlns:a16="http://schemas.microsoft.com/office/drawing/2014/main" id="{A34F7C9C-DA51-2C4A-B47F-445ABE3C86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3720" y="1825625"/>
            <a:ext cx="5043488" cy="40347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46473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6C50EE-B381-1246-B0A9-F4B51B65D620}"/>
              </a:ext>
            </a:extLst>
          </p:cNvPr>
          <p:cNvSpPr>
            <a:spLocks noGrp="1"/>
          </p:cNvSpPr>
          <p:nvPr>
            <p:ph type="title"/>
          </p:nvPr>
        </p:nvSpPr>
        <p:spPr>
          <a:xfrm>
            <a:off x="381000" y="227965"/>
            <a:ext cx="11430000" cy="1325563"/>
          </a:xfrm>
        </p:spPr>
        <p:txBody>
          <a:bodyPr>
            <a:normAutofit/>
          </a:bodyPr>
          <a:lstStyle/>
          <a:p>
            <a:r>
              <a:rPr lang="es-ES_tradnl" sz="4000" dirty="0"/>
              <a:t>Modalidades de </a:t>
            </a:r>
            <a:r>
              <a:rPr lang="es-ES_tradnl" sz="4000" i="1" dirty="0" err="1"/>
              <a:t>Franchising</a:t>
            </a:r>
            <a:r>
              <a:rPr lang="es-ES_tradnl" sz="4000" i="1" dirty="0"/>
              <a:t>: Clasificación Básica</a:t>
            </a:r>
          </a:p>
        </p:txBody>
      </p:sp>
      <p:sp>
        <p:nvSpPr>
          <p:cNvPr id="3" name="Marcador de contenido 2">
            <a:extLst>
              <a:ext uri="{FF2B5EF4-FFF2-40B4-BE49-F238E27FC236}">
                <a16:creationId xmlns:a16="http://schemas.microsoft.com/office/drawing/2014/main" id="{937A2B2B-9900-C942-B934-142556166BD8}"/>
              </a:ext>
            </a:extLst>
          </p:cNvPr>
          <p:cNvSpPr>
            <a:spLocks noGrp="1"/>
          </p:cNvSpPr>
          <p:nvPr>
            <p:ph sz="half" idx="1"/>
          </p:nvPr>
        </p:nvSpPr>
        <p:spPr>
          <a:xfrm>
            <a:off x="716280" y="1553528"/>
            <a:ext cx="10759440" cy="4919663"/>
          </a:xfrm>
        </p:spPr>
        <p:txBody>
          <a:bodyPr>
            <a:normAutofit fontScale="77500" lnSpcReduction="20000"/>
          </a:bodyPr>
          <a:lstStyle/>
          <a:p>
            <a:pPr marL="0" indent="0">
              <a:buNone/>
            </a:pPr>
            <a:r>
              <a:rPr lang="es-ES_tradnl" dirty="0"/>
              <a:t>A. </a:t>
            </a:r>
            <a:r>
              <a:rPr lang="es-ES_tradnl" b="1" dirty="0" err="1"/>
              <a:t>Franchising</a:t>
            </a:r>
            <a:r>
              <a:rPr lang="es-ES_tradnl" b="1" dirty="0"/>
              <a:t> de Distribución</a:t>
            </a:r>
          </a:p>
          <a:p>
            <a:pPr marL="0" indent="0">
              <a:buNone/>
            </a:pPr>
            <a:r>
              <a:rPr lang="es-ES_tradnl" dirty="0"/>
              <a:t>Permite la venta de un bien o de un conjunto de bienes a través de una </a:t>
            </a:r>
            <a:r>
              <a:rPr lang="es-ES_tradnl" dirty="0">
                <a:solidFill>
                  <a:schemeClr val="accent4"/>
                </a:solidFill>
              </a:rPr>
              <a:t>cadena de franquiciados</a:t>
            </a:r>
            <a:r>
              <a:rPr lang="es-ES_tradnl" dirty="0"/>
              <a:t>. El </a:t>
            </a:r>
            <a:r>
              <a:rPr lang="es-ES_tradnl" dirty="0" err="1"/>
              <a:t>franquiciante</a:t>
            </a:r>
            <a:r>
              <a:rPr lang="es-ES_tradnl" dirty="0"/>
              <a:t> puede cumplir dos funciones:</a:t>
            </a:r>
            <a:endParaRPr lang="es-CR" dirty="0"/>
          </a:p>
          <a:p>
            <a:pPr lvl="0"/>
            <a:r>
              <a:rPr lang="es-ES_tradnl" dirty="0"/>
              <a:t>La de </a:t>
            </a:r>
            <a:r>
              <a:rPr lang="es-ES_tradnl" dirty="0">
                <a:solidFill>
                  <a:schemeClr val="accent4"/>
                </a:solidFill>
              </a:rPr>
              <a:t>distribuidor</a:t>
            </a:r>
            <a:endParaRPr lang="es-CR" dirty="0">
              <a:solidFill>
                <a:schemeClr val="accent4"/>
              </a:solidFill>
            </a:endParaRPr>
          </a:p>
          <a:p>
            <a:pPr marL="0" indent="0">
              <a:buNone/>
            </a:pPr>
            <a:r>
              <a:rPr lang="es-ES_tradnl" dirty="0"/>
              <a:t>	Ej. Supermercado en franquicia</a:t>
            </a:r>
            <a:endParaRPr lang="es-CR" dirty="0"/>
          </a:p>
          <a:p>
            <a:pPr lvl="0"/>
            <a:r>
              <a:rPr lang="es-ES_tradnl" dirty="0"/>
              <a:t>La de </a:t>
            </a:r>
            <a:r>
              <a:rPr lang="es-ES_tradnl" dirty="0">
                <a:solidFill>
                  <a:schemeClr val="accent4"/>
                </a:solidFill>
              </a:rPr>
              <a:t>productor</a:t>
            </a:r>
            <a:r>
              <a:rPr lang="es-ES_tradnl" dirty="0"/>
              <a:t>, quien a través de sus franquiciados vende la producción</a:t>
            </a:r>
            <a:endParaRPr lang="es-CR" dirty="0"/>
          </a:p>
          <a:p>
            <a:pPr marL="0" indent="0">
              <a:buNone/>
            </a:pPr>
            <a:endParaRPr lang="es-ES_tradnl" dirty="0"/>
          </a:p>
          <a:p>
            <a:pPr marL="0" indent="0">
              <a:buNone/>
            </a:pPr>
            <a:r>
              <a:rPr lang="es-ES_tradnl" dirty="0"/>
              <a:t>B. </a:t>
            </a:r>
            <a:r>
              <a:rPr lang="es-ES_tradnl" b="1" dirty="0" err="1"/>
              <a:t>Franchising</a:t>
            </a:r>
            <a:r>
              <a:rPr lang="es-ES_tradnl" b="1" dirty="0"/>
              <a:t> Industrial</a:t>
            </a:r>
          </a:p>
          <a:p>
            <a:pPr marL="0" indent="0">
              <a:buNone/>
            </a:pPr>
            <a:r>
              <a:rPr lang="es-ES_tradnl" dirty="0"/>
              <a:t>Es un contrato en virtud del cual un franquiciado </a:t>
            </a:r>
            <a:r>
              <a:rPr lang="es-ES_tradnl" dirty="0">
                <a:solidFill>
                  <a:schemeClr val="accent4"/>
                </a:solidFill>
              </a:rPr>
              <a:t>fabrica él mismo</a:t>
            </a:r>
            <a:r>
              <a:rPr lang="es-ES_tradnl" dirty="0"/>
              <a:t>, de acuerdo con las indicaciones del </a:t>
            </a:r>
            <a:r>
              <a:rPr lang="es-ES_tradnl" dirty="0" err="1"/>
              <a:t>franquiciante</a:t>
            </a:r>
            <a:r>
              <a:rPr lang="es-ES_tradnl" dirty="0"/>
              <a:t>, productos que vende bajo la marca del </a:t>
            </a:r>
            <a:r>
              <a:rPr lang="es-ES_tradnl" dirty="0" err="1"/>
              <a:t>franquiciante</a:t>
            </a:r>
            <a:endParaRPr lang="es-ES_tradnl" dirty="0"/>
          </a:p>
          <a:p>
            <a:pPr marL="0" indent="0">
              <a:buNone/>
            </a:pPr>
            <a:endParaRPr lang="es-ES_tradnl" dirty="0"/>
          </a:p>
          <a:p>
            <a:pPr marL="0" lvl="0" indent="0">
              <a:buNone/>
            </a:pPr>
            <a:r>
              <a:rPr lang="es-CR" dirty="0"/>
              <a:t>C. </a:t>
            </a:r>
            <a:r>
              <a:rPr lang="es-ES_tradnl" b="1" i="1" dirty="0" err="1"/>
              <a:t>Franchising</a:t>
            </a:r>
            <a:r>
              <a:rPr lang="es-ES_tradnl" b="1" i="1" dirty="0"/>
              <a:t> </a:t>
            </a:r>
            <a:r>
              <a:rPr lang="es-ES_tradnl" b="1" dirty="0"/>
              <a:t>de Servicios</a:t>
            </a:r>
            <a:endParaRPr lang="es-CR" b="1" dirty="0"/>
          </a:p>
          <a:p>
            <a:pPr marL="0" indent="0">
              <a:buNone/>
            </a:pPr>
            <a:r>
              <a:rPr lang="es-ES_tradnl" dirty="0"/>
              <a:t>Es la </a:t>
            </a:r>
            <a:r>
              <a:rPr lang="es-ES_tradnl" dirty="0">
                <a:solidFill>
                  <a:schemeClr val="accent4"/>
                </a:solidFill>
              </a:rPr>
              <a:t>prestación de uno o más servicios </a:t>
            </a:r>
            <a:r>
              <a:rPr lang="es-ES_tradnl" dirty="0"/>
              <a:t>a profesionales o consumidores </a:t>
            </a:r>
            <a:endParaRPr lang="es-CR" dirty="0"/>
          </a:p>
          <a:p>
            <a:pPr marL="0" indent="0">
              <a:buNone/>
            </a:pPr>
            <a:r>
              <a:rPr lang="es-ES_tradnl" dirty="0"/>
              <a:t>	Ej. Peluquerías, alquiler de autos</a:t>
            </a:r>
            <a:endParaRPr lang="es-CR" dirty="0"/>
          </a:p>
          <a:p>
            <a:pPr marL="0" indent="0">
              <a:buNone/>
            </a:pPr>
            <a:endParaRPr lang="es-CR" dirty="0"/>
          </a:p>
          <a:p>
            <a:pPr marL="0" indent="0">
              <a:buNone/>
            </a:pPr>
            <a:endParaRPr lang="es-ES_tradnl" dirty="0"/>
          </a:p>
          <a:p>
            <a:pPr marL="0" indent="0">
              <a:buNone/>
            </a:pPr>
            <a:endParaRPr lang="es-ES_tradnl" dirty="0"/>
          </a:p>
        </p:txBody>
      </p:sp>
    </p:spTree>
    <p:extLst>
      <p:ext uri="{BB962C8B-B14F-4D97-AF65-F5344CB8AC3E}">
        <p14:creationId xmlns:p14="http://schemas.microsoft.com/office/powerpoint/2010/main" val="8460173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0D2EAC-4B7F-984B-AC11-5BE653D22AEE}"/>
              </a:ext>
            </a:extLst>
          </p:cNvPr>
          <p:cNvSpPr>
            <a:spLocks noGrp="1"/>
          </p:cNvSpPr>
          <p:nvPr>
            <p:ph type="title"/>
          </p:nvPr>
        </p:nvSpPr>
        <p:spPr>
          <a:xfrm>
            <a:off x="323850" y="-113983"/>
            <a:ext cx="11544300" cy="1325563"/>
          </a:xfrm>
        </p:spPr>
        <p:txBody>
          <a:bodyPr>
            <a:normAutofit/>
          </a:bodyPr>
          <a:lstStyle/>
          <a:p>
            <a:r>
              <a:rPr lang="es-ES_tradnl" sz="3500" dirty="0"/>
              <a:t>Modalidades de </a:t>
            </a:r>
            <a:r>
              <a:rPr lang="es-ES_tradnl" sz="3500" i="1" dirty="0" err="1"/>
              <a:t>Franchising</a:t>
            </a:r>
            <a:r>
              <a:rPr lang="es-ES_tradnl" sz="3500" i="1" dirty="0"/>
              <a:t>:</a:t>
            </a:r>
            <a:r>
              <a:rPr lang="es-ES_tradnl" sz="3500" dirty="0"/>
              <a:t> Clasificación de </a:t>
            </a:r>
            <a:r>
              <a:rPr lang="es-ES_tradnl" sz="3500" dirty="0" err="1"/>
              <a:t>Chevin</a:t>
            </a:r>
            <a:r>
              <a:rPr lang="es-ES_tradnl" sz="3500" dirty="0"/>
              <a:t> </a:t>
            </a:r>
            <a:r>
              <a:rPr lang="es-ES_tradnl" sz="3500" dirty="0" err="1"/>
              <a:t>Kats</a:t>
            </a:r>
            <a:endParaRPr lang="es-ES_tradnl" sz="3500" dirty="0"/>
          </a:p>
        </p:txBody>
      </p:sp>
      <p:sp>
        <p:nvSpPr>
          <p:cNvPr id="3" name="Marcador de contenido 2">
            <a:extLst>
              <a:ext uri="{FF2B5EF4-FFF2-40B4-BE49-F238E27FC236}">
                <a16:creationId xmlns:a16="http://schemas.microsoft.com/office/drawing/2014/main" id="{9CD62CFF-75B3-FE4D-B29D-D89EDB082C4F}"/>
              </a:ext>
            </a:extLst>
          </p:cNvPr>
          <p:cNvSpPr>
            <a:spLocks noGrp="1"/>
          </p:cNvSpPr>
          <p:nvPr>
            <p:ph sz="half" idx="1"/>
          </p:nvPr>
        </p:nvSpPr>
        <p:spPr>
          <a:xfrm>
            <a:off x="323850" y="1211580"/>
            <a:ext cx="11544300" cy="5303520"/>
          </a:xfrm>
        </p:spPr>
        <p:txBody>
          <a:bodyPr>
            <a:normAutofit fontScale="77500" lnSpcReduction="20000"/>
          </a:bodyPr>
          <a:lstStyle/>
          <a:p>
            <a:pPr marL="514350" indent="-514350">
              <a:buAutoNum type="alphaUcPeriod"/>
            </a:pPr>
            <a:r>
              <a:rPr lang="es-ES_tradnl" b="1" u="sng" dirty="0"/>
              <a:t>Conforme a su Objeto </a:t>
            </a:r>
          </a:p>
          <a:p>
            <a:pPr marL="0" indent="0">
              <a:buNone/>
            </a:pPr>
            <a:endParaRPr lang="es-ES_tradnl" b="1" u="sng" dirty="0"/>
          </a:p>
          <a:p>
            <a:pPr marL="0" indent="0">
              <a:buNone/>
            </a:pPr>
            <a:r>
              <a:rPr lang="es-ES_tradnl" b="1" dirty="0"/>
              <a:t>i. Franquicia de Producción </a:t>
            </a:r>
          </a:p>
          <a:p>
            <a:pPr marL="0" indent="0">
              <a:buNone/>
            </a:pPr>
            <a:r>
              <a:rPr lang="es-CR" dirty="0"/>
              <a:t>El </a:t>
            </a:r>
            <a:r>
              <a:rPr lang="es-CR" dirty="0" err="1"/>
              <a:t>franquiciante</a:t>
            </a:r>
            <a:r>
              <a:rPr lang="es-CR" dirty="0"/>
              <a:t> autoriza al franquiciado para que conforme a sus indicaciones, </a:t>
            </a:r>
            <a:r>
              <a:rPr lang="es-CR" dirty="0">
                <a:solidFill>
                  <a:schemeClr val="accent4"/>
                </a:solidFill>
              </a:rPr>
              <a:t>fabrique</a:t>
            </a:r>
            <a:r>
              <a:rPr lang="es-CR" dirty="0"/>
              <a:t> el correspondiente producto, </a:t>
            </a:r>
            <a:r>
              <a:rPr lang="es-CR" dirty="0" err="1"/>
              <a:t>proporcionándole</a:t>
            </a:r>
            <a:r>
              <a:rPr lang="es-CR" dirty="0"/>
              <a:t> la asistencia </a:t>
            </a:r>
            <a:r>
              <a:rPr lang="es-CR" dirty="0" err="1"/>
              <a:t>técnica</a:t>
            </a:r>
            <a:r>
              <a:rPr lang="es-CR" dirty="0"/>
              <a:t>, la marca y en algunos casos los materiales utilizados </a:t>
            </a:r>
            <a:endParaRPr lang="es-ES_tradnl" dirty="0"/>
          </a:p>
          <a:p>
            <a:pPr marL="0" indent="0">
              <a:buNone/>
            </a:pPr>
            <a:r>
              <a:rPr lang="es-ES_tradnl" b="1" dirty="0"/>
              <a:t>ii. Franquicia de Distribución </a:t>
            </a:r>
          </a:p>
          <a:p>
            <a:pPr marL="0" indent="0">
              <a:buNone/>
            </a:pPr>
            <a:r>
              <a:rPr lang="es-ES_tradnl" dirty="0"/>
              <a:t>Es aquella en la cual el </a:t>
            </a:r>
            <a:r>
              <a:rPr lang="es-ES_tradnl" dirty="0" err="1"/>
              <a:t>franquiciante</a:t>
            </a:r>
            <a:r>
              <a:rPr lang="es-ES_tradnl" dirty="0"/>
              <a:t>, quien puede ser o no, el productor de los bienes, los </a:t>
            </a:r>
            <a:r>
              <a:rPr lang="es-ES_tradnl" dirty="0">
                <a:solidFill>
                  <a:schemeClr val="accent4"/>
                </a:solidFill>
              </a:rPr>
              <a:t>coloca en el mercado </a:t>
            </a:r>
            <a:r>
              <a:rPr lang="es-ES_tradnl" dirty="0"/>
              <a:t>para ser distribuidos a través de</a:t>
            </a:r>
            <a:r>
              <a:rPr lang="es-CR" dirty="0"/>
              <a:t> </a:t>
            </a:r>
            <a:r>
              <a:rPr lang="es-ES_tradnl" dirty="0"/>
              <a:t>su franquiciado.</a:t>
            </a:r>
            <a:endParaRPr lang="es-CR" dirty="0"/>
          </a:p>
          <a:p>
            <a:pPr marL="0" indent="0">
              <a:buNone/>
            </a:pPr>
            <a:r>
              <a:rPr lang="es-ES_tradnl" b="1" dirty="0"/>
              <a:t>iii. Franquicia Industrial </a:t>
            </a:r>
          </a:p>
          <a:p>
            <a:pPr marL="0" indent="0">
              <a:buNone/>
            </a:pPr>
            <a:r>
              <a:rPr lang="es-ES_tradnl" dirty="0"/>
              <a:t>Es aquella en la cual el </a:t>
            </a:r>
            <a:r>
              <a:rPr lang="es-ES_tradnl" dirty="0" err="1"/>
              <a:t>franquiciante</a:t>
            </a:r>
            <a:r>
              <a:rPr lang="es-ES_tradnl" dirty="0"/>
              <a:t> es </a:t>
            </a:r>
            <a:r>
              <a:rPr lang="es-ES_tradnl" dirty="0">
                <a:solidFill>
                  <a:schemeClr val="accent4"/>
                </a:solidFill>
              </a:rPr>
              <a:t>titular de una marca, procedimientos de fabricación o fórmulas secretas</a:t>
            </a:r>
            <a:r>
              <a:rPr lang="es-ES_tradnl" dirty="0"/>
              <a:t> y </a:t>
            </a:r>
            <a:r>
              <a:rPr lang="es-ES_tradnl" dirty="0">
                <a:solidFill>
                  <a:schemeClr val="accent4"/>
                </a:solidFill>
              </a:rPr>
              <a:t>cede al franquiciado </a:t>
            </a:r>
            <a:r>
              <a:rPr lang="es-ES_tradnl" dirty="0"/>
              <a:t>dichos elementos para el desarrollo del negocio en una zona determinada.</a:t>
            </a:r>
          </a:p>
          <a:p>
            <a:pPr marL="0" indent="0">
              <a:buNone/>
            </a:pPr>
            <a:r>
              <a:rPr lang="es-ES_tradnl" b="1" dirty="0"/>
              <a:t>iv. Franquicia Comercial (bienes y servicios)</a:t>
            </a:r>
          </a:p>
          <a:p>
            <a:pPr marL="0" indent="0">
              <a:buNone/>
            </a:pPr>
            <a:r>
              <a:rPr lang="es-ES_tradnl" dirty="0"/>
              <a:t>Es aquella en la cual el objeto de la franquicia no es un producto, sino un </a:t>
            </a:r>
            <a:r>
              <a:rPr lang="es-ES_tradnl" dirty="0">
                <a:solidFill>
                  <a:schemeClr val="accent4"/>
                </a:solidFill>
              </a:rPr>
              <a:t>servicio o conjunto de servicios</a:t>
            </a:r>
            <a:r>
              <a:rPr lang="es-ES_tradnl" dirty="0"/>
              <a:t>, o </a:t>
            </a:r>
            <a:r>
              <a:rPr lang="es-ES_tradnl" dirty="0">
                <a:solidFill>
                  <a:schemeClr val="accent4"/>
                </a:solidFill>
              </a:rPr>
              <a:t>métodos de ejecución </a:t>
            </a:r>
            <a:r>
              <a:rPr lang="es-ES_tradnl" dirty="0"/>
              <a:t>de servicios.</a:t>
            </a:r>
            <a:endParaRPr lang="es-CR" dirty="0"/>
          </a:p>
          <a:p>
            <a:pPr marL="0" indent="0">
              <a:buNone/>
            </a:pPr>
            <a:endParaRPr lang="es-ES_tradnl" dirty="0"/>
          </a:p>
        </p:txBody>
      </p:sp>
    </p:spTree>
    <p:extLst>
      <p:ext uri="{BB962C8B-B14F-4D97-AF65-F5344CB8AC3E}">
        <p14:creationId xmlns:p14="http://schemas.microsoft.com/office/powerpoint/2010/main" val="31923021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C584907-4257-E048-86BA-4601101327C4}"/>
              </a:ext>
            </a:extLst>
          </p:cNvPr>
          <p:cNvSpPr>
            <a:spLocks noGrp="1"/>
          </p:cNvSpPr>
          <p:nvPr>
            <p:ph sz="half" idx="1"/>
          </p:nvPr>
        </p:nvSpPr>
        <p:spPr>
          <a:xfrm>
            <a:off x="485775" y="1439863"/>
            <a:ext cx="11220450" cy="4351338"/>
          </a:xfrm>
        </p:spPr>
        <p:txBody>
          <a:bodyPr>
            <a:normAutofit/>
          </a:bodyPr>
          <a:lstStyle/>
          <a:p>
            <a:pPr marL="0" indent="0">
              <a:buNone/>
            </a:pPr>
            <a:r>
              <a:rPr lang="es-ES_tradnl" b="1" u="sng" dirty="0"/>
              <a:t>B. Conforme a la dimensión de los negocios franquiciados</a:t>
            </a:r>
          </a:p>
          <a:p>
            <a:pPr marL="0" indent="0">
              <a:buNone/>
            </a:pPr>
            <a:endParaRPr lang="es-ES_tradnl" b="1" dirty="0"/>
          </a:p>
          <a:p>
            <a:pPr marL="571500" indent="-571500">
              <a:buAutoNum type="romanLcPeriod"/>
            </a:pPr>
            <a:r>
              <a:rPr lang="es-ES_tradnl" b="1" dirty="0"/>
              <a:t>Global </a:t>
            </a:r>
          </a:p>
          <a:p>
            <a:pPr marL="571500" indent="-571500">
              <a:buAutoNum type="romanLcPeriod"/>
            </a:pPr>
            <a:r>
              <a:rPr lang="es-ES_tradnl" b="1" dirty="0"/>
              <a:t>Parcial</a:t>
            </a:r>
          </a:p>
          <a:p>
            <a:pPr marL="0" indent="0" algn="just">
              <a:buNone/>
            </a:pPr>
            <a:r>
              <a:rPr lang="es-ES_tradnl" dirty="0"/>
              <a:t>Es aquella que se desarrolla </a:t>
            </a:r>
            <a:r>
              <a:rPr lang="es-ES_tradnl" dirty="0">
                <a:solidFill>
                  <a:schemeClr val="accent4"/>
                </a:solidFill>
              </a:rPr>
              <a:t>dentro de otro establecimiento </a:t>
            </a:r>
            <a:r>
              <a:rPr lang="es-ES_tradnl" dirty="0"/>
              <a:t>comercial. </a:t>
            </a:r>
          </a:p>
          <a:p>
            <a:pPr marL="0" indent="0" algn="just">
              <a:buNone/>
            </a:pPr>
            <a:r>
              <a:rPr lang="es-ES_tradnl" dirty="0"/>
              <a:t>Se vende un producto o servicio dentro de otro establecimiento comercial, haciendo énfasis en el bien o servicio brindado.</a:t>
            </a:r>
            <a:endParaRPr lang="es-CR" dirty="0"/>
          </a:p>
          <a:p>
            <a:pPr marL="0" indent="0">
              <a:buNone/>
            </a:pPr>
            <a:endParaRPr lang="es-ES_tradnl" dirty="0"/>
          </a:p>
        </p:txBody>
      </p:sp>
      <p:sp>
        <p:nvSpPr>
          <p:cNvPr id="4" name="Título 1">
            <a:extLst>
              <a:ext uri="{FF2B5EF4-FFF2-40B4-BE49-F238E27FC236}">
                <a16:creationId xmlns:a16="http://schemas.microsoft.com/office/drawing/2014/main" id="{9CEB7C36-F083-3540-906A-C9465D7FB0B3}"/>
              </a:ext>
            </a:extLst>
          </p:cNvPr>
          <p:cNvSpPr txBox="1">
            <a:spLocks/>
          </p:cNvSpPr>
          <p:nvPr/>
        </p:nvSpPr>
        <p:spPr>
          <a:xfrm>
            <a:off x="323850" y="114300"/>
            <a:ext cx="115443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EE9121"/>
                </a:solidFill>
                <a:latin typeface="Barlow SemiBold" pitchFamily="2" charset="77"/>
                <a:ea typeface="+mj-ea"/>
                <a:cs typeface="+mj-cs"/>
              </a:defRPr>
            </a:lvl1pPr>
          </a:lstStyle>
          <a:p>
            <a:r>
              <a:rPr lang="es-ES_tradnl" sz="3500" dirty="0"/>
              <a:t>Modalidades de </a:t>
            </a:r>
            <a:r>
              <a:rPr lang="es-ES_tradnl" sz="3500" i="1" dirty="0" err="1"/>
              <a:t>Franchising</a:t>
            </a:r>
            <a:r>
              <a:rPr lang="es-ES_tradnl" sz="3500" i="1" dirty="0"/>
              <a:t>:</a:t>
            </a:r>
            <a:r>
              <a:rPr lang="es-ES_tradnl" sz="3500" dirty="0"/>
              <a:t> Clasificación de </a:t>
            </a:r>
            <a:r>
              <a:rPr lang="es-ES_tradnl" sz="3500" dirty="0" err="1"/>
              <a:t>Chevin</a:t>
            </a:r>
            <a:r>
              <a:rPr lang="es-ES_tradnl" sz="3500" dirty="0"/>
              <a:t> </a:t>
            </a:r>
            <a:r>
              <a:rPr lang="es-ES_tradnl" sz="3500" dirty="0" err="1"/>
              <a:t>Kats</a:t>
            </a:r>
            <a:endParaRPr lang="es-ES_tradnl" sz="3500" dirty="0"/>
          </a:p>
        </p:txBody>
      </p:sp>
    </p:spTree>
    <p:extLst>
      <p:ext uri="{BB962C8B-B14F-4D97-AF65-F5344CB8AC3E}">
        <p14:creationId xmlns:p14="http://schemas.microsoft.com/office/powerpoint/2010/main" val="7905228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20A5A4B7-A0E9-C64D-885D-45D9BA1C33B1}"/>
              </a:ext>
            </a:extLst>
          </p:cNvPr>
          <p:cNvSpPr>
            <a:spLocks noGrp="1"/>
          </p:cNvSpPr>
          <p:nvPr>
            <p:ph sz="half" idx="1"/>
          </p:nvPr>
        </p:nvSpPr>
        <p:spPr>
          <a:xfrm>
            <a:off x="838200" y="1439863"/>
            <a:ext cx="10515600" cy="4351338"/>
          </a:xfrm>
        </p:spPr>
        <p:txBody>
          <a:bodyPr>
            <a:normAutofit fontScale="77500" lnSpcReduction="20000"/>
          </a:bodyPr>
          <a:lstStyle/>
          <a:p>
            <a:pPr marL="0" indent="0">
              <a:buNone/>
            </a:pPr>
            <a:r>
              <a:rPr lang="es-ES_tradnl" b="1" u="sng" dirty="0"/>
              <a:t>C. Otras Formas </a:t>
            </a:r>
          </a:p>
          <a:p>
            <a:pPr marL="0" indent="0">
              <a:buNone/>
            </a:pPr>
            <a:endParaRPr lang="es-ES_tradnl" b="1" u="sng" dirty="0"/>
          </a:p>
          <a:p>
            <a:pPr marL="571500" indent="-571500">
              <a:buAutoNum type="romanLcPeriod"/>
            </a:pPr>
            <a:r>
              <a:rPr lang="es-ES_tradnl" b="1" dirty="0"/>
              <a:t>Asociativa </a:t>
            </a:r>
          </a:p>
          <a:p>
            <a:pPr marL="0" indent="0">
              <a:buNone/>
            </a:pPr>
            <a:r>
              <a:rPr lang="es-CR" dirty="0"/>
              <a:t>Es aquella en la cual el </a:t>
            </a:r>
            <a:r>
              <a:rPr lang="es-CR" dirty="0" err="1"/>
              <a:t>franquiciante</a:t>
            </a:r>
            <a:r>
              <a:rPr lang="es-CR" dirty="0"/>
              <a:t> es a su vez </a:t>
            </a:r>
            <a:r>
              <a:rPr lang="es-CR" dirty="0">
                <a:solidFill>
                  <a:schemeClr val="accent4"/>
                </a:solidFill>
              </a:rPr>
              <a:t>socio del franquiciado o socio de la empresa </a:t>
            </a:r>
            <a:r>
              <a:rPr lang="es-CR" dirty="0"/>
              <a:t>a </a:t>
            </a:r>
            <a:r>
              <a:rPr lang="es-CR" dirty="0" err="1"/>
              <a:t>través</a:t>
            </a:r>
            <a:r>
              <a:rPr lang="es-CR" dirty="0"/>
              <a:t> de la cual se va a explotar la franquicia. </a:t>
            </a:r>
            <a:endParaRPr lang="es-ES_tradnl" b="1" dirty="0"/>
          </a:p>
          <a:p>
            <a:pPr marL="0" indent="0">
              <a:buNone/>
            </a:pPr>
            <a:endParaRPr lang="es-ES_tradnl" b="1" dirty="0"/>
          </a:p>
          <a:p>
            <a:pPr marL="0" indent="0">
              <a:buNone/>
            </a:pPr>
            <a:r>
              <a:rPr lang="es-ES_tradnl" b="1" dirty="0"/>
              <a:t>ii. </a:t>
            </a:r>
            <a:r>
              <a:rPr lang="es-ES_tradnl" b="1" dirty="0" err="1"/>
              <a:t>Multifranquicia</a:t>
            </a:r>
            <a:r>
              <a:rPr lang="es-ES_tradnl" b="1" dirty="0"/>
              <a:t> </a:t>
            </a:r>
          </a:p>
          <a:p>
            <a:pPr marL="0" indent="0">
              <a:buNone/>
            </a:pPr>
            <a:r>
              <a:rPr lang="es-ES_tradnl" dirty="0"/>
              <a:t>Es aquella en la cual el franquiciado adquiere </a:t>
            </a:r>
            <a:r>
              <a:rPr lang="es-ES_tradnl" dirty="0">
                <a:solidFill>
                  <a:schemeClr val="accent4"/>
                </a:solidFill>
              </a:rPr>
              <a:t>varias franquicias del mismo franquiciador.</a:t>
            </a:r>
            <a:endParaRPr lang="es-CR" dirty="0">
              <a:solidFill>
                <a:schemeClr val="accent4"/>
              </a:solidFill>
            </a:endParaRPr>
          </a:p>
          <a:p>
            <a:pPr marL="0" indent="0">
              <a:buNone/>
            </a:pPr>
            <a:endParaRPr lang="es-ES_tradnl" dirty="0"/>
          </a:p>
          <a:p>
            <a:pPr marL="0" indent="0">
              <a:buNone/>
            </a:pPr>
            <a:r>
              <a:rPr lang="es-ES_tradnl" b="1" dirty="0"/>
              <a:t>iii. </a:t>
            </a:r>
            <a:r>
              <a:rPr lang="es-ES_tradnl" b="1" dirty="0" err="1"/>
              <a:t>Plurifranquicia</a:t>
            </a:r>
            <a:r>
              <a:rPr lang="es-ES_tradnl" b="1" dirty="0"/>
              <a:t> </a:t>
            </a:r>
          </a:p>
          <a:p>
            <a:pPr marL="0" indent="0">
              <a:buNone/>
            </a:pPr>
            <a:r>
              <a:rPr lang="es-ES_tradnl" dirty="0"/>
              <a:t>Es aquella en la cual el franquiciado adquiere </a:t>
            </a:r>
            <a:r>
              <a:rPr lang="es-ES_tradnl" dirty="0">
                <a:solidFill>
                  <a:schemeClr val="accent4"/>
                </a:solidFill>
              </a:rPr>
              <a:t>varias franquicias de distinta naturaleza y que no compiten entre sí</a:t>
            </a:r>
            <a:r>
              <a:rPr lang="es-ES_tradnl" dirty="0"/>
              <a:t>.</a:t>
            </a:r>
            <a:endParaRPr lang="es-CR" dirty="0"/>
          </a:p>
          <a:p>
            <a:pPr marL="0" indent="0">
              <a:buNone/>
            </a:pPr>
            <a:endParaRPr lang="es-ES_tradnl" b="1" dirty="0"/>
          </a:p>
          <a:p>
            <a:pPr marL="0" indent="0">
              <a:buNone/>
            </a:pPr>
            <a:endParaRPr lang="es-ES_tradnl" b="1" dirty="0"/>
          </a:p>
        </p:txBody>
      </p:sp>
      <p:sp>
        <p:nvSpPr>
          <p:cNvPr id="4" name="Título 1">
            <a:extLst>
              <a:ext uri="{FF2B5EF4-FFF2-40B4-BE49-F238E27FC236}">
                <a16:creationId xmlns:a16="http://schemas.microsoft.com/office/drawing/2014/main" id="{1F7CDAA2-B816-1748-BE55-587EA15E7AD4}"/>
              </a:ext>
            </a:extLst>
          </p:cNvPr>
          <p:cNvSpPr txBox="1">
            <a:spLocks/>
          </p:cNvSpPr>
          <p:nvPr/>
        </p:nvSpPr>
        <p:spPr>
          <a:xfrm>
            <a:off x="323850" y="114300"/>
            <a:ext cx="115443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EE9121"/>
                </a:solidFill>
                <a:latin typeface="Barlow SemiBold" pitchFamily="2" charset="77"/>
                <a:ea typeface="+mj-ea"/>
                <a:cs typeface="+mj-cs"/>
              </a:defRPr>
            </a:lvl1pPr>
          </a:lstStyle>
          <a:p>
            <a:r>
              <a:rPr lang="es-ES_tradnl" sz="3500" dirty="0"/>
              <a:t>Modalidades de </a:t>
            </a:r>
            <a:r>
              <a:rPr lang="es-ES_tradnl" sz="3500" i="1" dirty="0" err="1"/>
              <a:t>Franchising</a:t>
            </a:r>
            <a:r>
              <a:rPr lang="es-ES_tradnl" sz="3500" i="1" dirty="0"/>
              <a:t>:</a:t>
            </a:r>
            <a:r>
              <a:rPr lang="es-ES_tradnl" sz="3500" dirty="0"/>
              <a:t> Clasificación de </a:t>
            </a:r>
            <a:r>
              <a:rPr lang="es-ES_tradnl" sz="3500" dirty="0" err="1"/>
              <a:t>Chevin</a:t>
            </a:r>
            <a:r>
              <a:rPr lang="es-ES_tradnl" sz="3500" dirty="0"/>
              <a:t> </a:t>
            </a:r>
            <a:r>
              <a:rPr lang="es-ES_tradnl" sz="3500" dirty="0" err="1"/>
              <a:t>Kats</a:t>
            </a:r>
            <a:endParaRPr lang="es-ES_tradnl" sz="3500" dirty="0"/>
          </a:p>
        </p:txBody>
      </p:sp>
    </p:spTree>
    <p:extLst>
      <p:ext uri="{BB962C8B-B14F-4D97-AF65-F5344CB8AC3E}">
        <p14:creationId xmlns:p14="http://schemas.microsoft.com/office/powerpoint/2010/main" val="33908224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lipse 9">
            <a:extLst>
              <a:ext uri="{FF2B5EF4-FFF2-40B4-BE49-F238E27FC236}">
                <a16:creationId xmlns:a16="http://schemas.microsoft.com/office/drawing/2014/main" id="{DBE26EE7-C608-4F43-893E-A8907D829058}"/>
              </a:ext>
            </a:extLst>
          </p:cNvPr>
          <p:cNvSpPr/>
          <p:nvPr/>
        </p:nvSpPr>
        <p:spPr>
          <a:xfrm>
            <a:off x="9211332" y="-932041"/>
            <a:ext cx="3585881" cy="3299012"/>
          </a:xfrm>
          <a:prstGeom prst="ellipse">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Content Placeholder 2">
            <a:extLst>
              <a:ext uri="{FF2B5EF4-FFF2-40B4-BE49-F238E27FC236}">
                <a16:creationId xmlns:a16="http://schemas.microsoft.com/office/drawing/2014/main" id="{223525AF-565B-BC4A-BA46-B5C3F7D39FC2}"/>
              </a:ext>
            </a:extLst>
          </p:cNvPr>
          <p:cNvSpPr txBox="1">
            <a:spLocks/>
          </p:cNvSpPr>
          <p:nvPr/>
        </p:nvSpPr>
        <p:spPr>
          <a:xfrm>
            <a:off x="5153891" y="1820793"/>
            <a:ext cx="6809509" cy="39061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solidFill>
                <a:latin typeface="Barlow" pitchFamily="2" charset="77"/>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Barlow" pitchFamily="2" charset="77"/>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Barlow" pitchFamily="2" charset="77"/>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Barlow" pitchFamily="2" charset="77"/>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Barlow"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buFont typeface="+mj-lt"/>
              <a:buAutoNum type="alphaLcParenR"/>
            </a:pPr>
            <a:r>
              <a:rPr lang="es-ES_tradnl" sz="2800" dirty="0"/>
              <a:t>Contratos de Franquicia “</a:t>
            </a:r>
            <a:r>
              <a:rPr lang="es-ES_tradnl" sz="2800" i="1" dirty="0" err="1"/>
              <a:t>Franchising</a:t>
            </a:r>
            <a:r>
              <a:rPr lang="es-ES_tradnl" sz="2800" dirty="0"/>
              <a:t>”</a:t>
            </a:r>
          </a:p>
          <a:p>
            <a:pPr marL="457200" indent="-457200">
              <a:buFont typeface="+mj-lt"/>
              <a:buAutoNum type="alphaLcParenR"/>
            </a:pPr>
            <a:endParaRPr lang="es-ES_tradnl" sz="2800" dirty="0"/>
          </a:p>
          <a:p>
            <a:pPr marL="457200" indent="-457200">
              <a:buFont typeface="+mj-lt"/>
              <a:buAutoNum type="alphaLcParenR"/>
            </a:pPr>
            <a:r>
              <a:rPr lang="es-ES_tradnl" sz="2800" dirty="0"/>
              <a:t>Contratos de Distribución</a:t>
            </a:r>
          </a:p>
          <a:p>
            <a:pPr marL="457200" indent="-457200">
              <a:buFont typeface="+mj-lt"/>
              <a:buAutoNum type="alphaLcParenR"/>
            </a:pPr>
            <a:endParaRPr lang="es-ES_tradnl" sz="2800" dirty="0"/>
          </a:p>
          <a:p>
            <a:pPr marL="457200" indent="-457200">
              <a:buFont typeface="+mj-lt"/>
              <a:buAutoNum type="alphaLcParenR"/>
            </a:pPr>
            <a:r>
              <a:rPr lang="es-ES_tradnl" sz="2800" dirty="0"/>
              <a:t>Contratos de Transporte de Mercancías </a:t>
            </a:r>
            <a:endParaRPr lang="es-ES_tradnl" dirty="0"/>
          </a:p>
          <a:p>
            <a:pPr marL="914400" lvl="1" indent="-457200" algn="just">
              <a:buFont typeface="Arial" panose="020B0604020202020204" pitchFamily="34" charset="0"/>
              <a:buChar char="•"/>
            </a:pPr>
            <a:r>
              <a:rPr lang="es-ES_tradnl" sz="2400" dirty="0">
                <a:solidFill>
                  <a:schemeClr val="bg1"/>
                </a:solidFill>
              </a:rPr>
              <a:t>Convenio de las Naciones Unidas sobre el Contrato de Transporte Internacional de Mercancías Total o Parcialmente Marítimo</a:t>
            </a:r>
          </a:p>
        </p:txBody>
      </p:sp>
      <p:sp>
        <p:nvSpPr>
          <p:cNvPr id="9" name="Elipse 8">
            <a:extLst>
              <a:ext uri="{FF2B5EF4-FFF2-40B4-BE49-F238E27FC236}">
                <a16:creationId xmlns:a16="http://schemas.microsoft.com/office/drawing/2014/main" id="{25AF4BBA-0B1D-3E44-A4E2-BBEAAE2C4CAC}"/>
              </a:ext>
            </a:extLst>
          </p:cNvPr>
          <p:cNvSpPr/>
          <p:nvPr/>
        </p:nvSpPr>
        <p:spPr>
          <a:xfrm>
            <a:off x="-605214" y="3773853"/>
            <a:ext cx="3585881" cy="3299012"/>
          </a:xfrm>
          <a:prstGeom prst="ellipse">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Título 2">
            <a:extLst>
              <a:ext uri="{FF2B5EF4-FFF2-40B4-BE49-F238E27FC236}">
                <a16:creationId xmlns:a16="http://schemas.microsoft.com/office/drawing/2014/main" id="{3BF1C16F-A3EA-9742-B382-31AB9B52BF1B}"/>
              </a:ext>
            </a:extLst>
          </p:cNvPr>
          <p:cNvSpPr txBox="1">
            <a:spLocks/>
          </p:cNvSpPr>
          <p:nvPr/>
        </p:nvSpPr>
        <p:spPr>
          <a:xfrm>
            <a:off x="1187727" y="2058995"/>
            <a:ext cx="3455989" cy="23876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b="1" i="0" kern="1200">
                <a:solidFill>
                  <a:schemeClr val="bg1"/>
                </a:solidFill>
                <a:latin typeface="Barlow SemiBold" pitchFamily="2" charset="77"/>
                <a:ea typeface="+mj-ea"/>
                <a:cs typeface="+mj-cs"/>
              </a:defRPr>
            </a:lvl1pPr>
          </a:lstStyle>
          <a:p>
            <a:pPr algn="just"/>
            <a:r>
              <a:rPr lang="es-ES_tradnl" dirty="0"/>
              <a:t>GUÍA DE CONTENIDO</a:t>
            </a:r>
          </a:p>
        </p:txBody>
      </p:sp>
    </p:spTree>
    <p:extLst>
      <p:ext uri="{BB962C8B-B14F-4D97-AF65-F5344CB8AC3E}">
        <p14:creationId xmlns:p14="http://schemas.microsoft.com/office/powerpoint/2010/main" val="26333974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73064D6-8EBE-7F44-A887-B80AD892FE4B}"/>
              </a:ext>
            </a:extLst>
          </p:cNvPr>
          <p:cNvSpPr>
            <a:spLocks noGrp="1"/>
          </p:cNvSpPr>
          <p:nvPr>
            <p:ph sz="half" idx="1"/>
          </p:nvPr>
        </p:nvSpPr>
        <p:spPr>
          <a:xfrm>
            <a:off x="838200" y="1343818"/>
            <a:ext cx="10515600" cy="4351338"/>
          </a:xfrm>
        </p:spPr>
        <p:txBody>
          <a:bodyPr>
            <a:normAutofit fontScale="85000" lnSpcReduction="20000"/>
          </a:bodyPr>
          <a:lstStyle/>
          <a:p>
            <a:pPr marL="0" indent="0">
              <a:buNone/>
            </a:pPr>
            <a:r>
              <a:rPr lang="es-ES_tradnl" b="1" u="sng" dirty="0"/>
              <a:t>A. Según el Criterio de Clasificación </a:t>
            </a:r>
          </a:p>
          <a:p>
            <a:pPr marL="0" indent="0">
              <a:buNone/>
            </a:pPr>
            <a:endParaRPr lang="es-ES_tradnl" b="1" u="sng" dirty="0"/>
          </a:p>
          <a:p>
            <a:pPr marL="0" indent="0">
              <a:buNone/>
            </a:pPr>
            <a:r>
              <a:rPr lang="es-ES_tradnl" b="1" dirty="0"/>
              <a:t>i. Atendiendo al aprovisionamiento exclusivo del </a:t>
            </a:r>
            <a:r>
              <a:rPr lang="es-ES_tradnl" b="1" i="1" dirty="0" err="1"/>
              <a:t>Franquisiador</a:t>
            </a:r>
            <a:endParaRPr lang="es-ES_tradnl" b="1" i="1" dirty="0"/>
          </a:p>
          <a:p>
            <a:pPr marL="0" indent="0">
              <a:buNone/>
            </a:pPr>
            <a:r>
              <a:rPr lang="es-ES_tradnl" dirty="0"/>
              <a:t>Puede darse el exclusivo aprovisionamiento de manera propia o impropia</a:t>
            </a:r>
            <a:endParaRPr lang="es-CR" dirty="0"/>
          </a:p>
          <a:p>
            <a:pPr marL="0" indent="0">
              <a:buNone/>
            </a:pPr>
            <a:r>
              <a:rPr lang="es-ES_tradnl" dirty="0"/>
              <a:t>Se incluyen la franquicia propia e impropia, según el </a:t>
            </a:r>
            <a:r>
              <a:rPr lang="es-ES_tradnl" dirty="0">
                <a:solidFill>
                  <a:schemeClr val="accent4"/>
                </a:solidFill>
              </a:rPr>
              <a:t>franquiciado pueda o no vender otros productos </a:t>
            </a:r>
            <a:r>
              <a:rPr lang="es-ES_tradnl" dirty="0"/>
              <a:t>que no sean los fabricados o proporcionados por el </a:t>
            </a:r>
            <a:r>
              <a:rPr lang="es-ES_tradnl" dirty="0" err="1"/>
              <a:t>franquiciante</a:t>
            </a:r>
            <a:r>
              <a:rPr lang="es-ES_tradnl" dirty="0"/>
              <a:t>.</a:t>
            </a:r>
          </a:p>
          <a:p>
            <a:pPr marL="0" indent="0">
              <a:buNone/>
            </a:pPr>
            <a:endParaRPr lang="es-CR" dirty="0"/>
          </a:p>
          <a:p>
            <a:r>
              <a:rPr lang="es-ES_tradnl" dirty="0"/>
              <a:t>Propia cuando el </a:t>
            </a:r>
            <a:r>
              <a:rPr lang="es-ES_tradnl" i="1" dirty="0"/>
              <a:t>franquiciado</a:t>
            </a:r>
            <a:r>
              <a:rPr lang="es-ES_tradnl" dirty="0"/>
              <a:t> sólo puede vender </a:t>
            </a:r>
            <a:r>
              <a:rPr lang="es-ES_tradnl" dirty="0">
                <a:solidFill>
                  <a:schemeClr val="accent4"/>
                </a:solidFill>
              </a:rPr>
              <a:t>productos o servicios del </a:t>
            </a:r>
            <a:r>
              <a:rPr lang="es-ES_tradnl" i="1" dirty="0">
                <a:solidFill>
                  <a:schemeClr val="accent4"/>
                </a:solidFill>
              </a:rPr>
              <a:t>franquiciador </a:t>
            </a:r>
            <a:r>
              <a:rPr lang="es-ES_tradnl" dirty="0"/>
              <a:t>(bienes y servicios sólo dados en el aprovisionamiento)</a:t>
            </a:r>
            <a:endParaRPr lang="es-CR" dirty="0"/>
          </a:p>
          <a:p>
            <a:r>
              <a:rPr lang="es-ES_tradnl" dirty="0"/>
              <a:t>Impropia cuando el </a:t>
            </a:r>
            <a:r>
              <a:rPr lang="es-ES_tradnl" i="1" dirty="0"/>
              <a:t>franquiciado</a:t>
            </a:r>
            <a:r>
              <a:rPr lang="es-ES_tradnl" dirty="0"/>
              <a:t> </a:t>
            </a:r>
            <a:r>
              <a:rPr lang="es-ES_tradnl" dirty="0">
                <a:solidFill>
                  <a:schemeClr val="accent4"/>
                </a:solidFill>
              </a:rPr>
              <a:t>no esté obligado a vender exclusivamente </a:t>
            </a:r>
            <a:r>
              <a:rPr lang="es-ES_tradnl" dirty="0"/>
              <a:t>los bienes dados en el aprovisionamiento por el </a:t>
            </a:r>
            <a:r>
              <a:rPr lang="es-ES_tradnl" i="1" dirty="0"/>
              <a:t>franquiciador</a:t>
            </a:r>
            <a:r>
              <a:rPr lang="es-ES_tradnl" dirty="0"/>
              <a:t>, siempre y cuando no sean competencia a los bienes y servicios objeto del contrato</a:t>
            </a:r>
            <a:endParaRPr lang="es-CR" dirty="0"/>
          </a:p>
          <a:p>
            <a:pPr marL="0" indent="0">
              <a:buNone/>
            </a:pPr>
            <a:endParaRPr lang="es-ES_tradnl" dirty="0"/>
          </a:p>
        </p:txBody>
      </p:sp>
      <p:sp>
        <p:nvSpPr>
          <p:cNvPr id="4" name="Título 1">
            <a:extLst>
              <a:ext uri="{FF2B5EF4-FFF2-40B4-BE49-F238E27FC236}">
                <a16:creationId xmlns:a16="http://schemas.microsoft.com/office/drawing/2014/main" id="{688AF049-FDEA-B648-A2A9-2178CF61905B}"/>
              </a:ext>
            </a:extLst>
          </p:cNvPr>
          <p:cNvSpPr txBox="1">
            <a:spLocks noGrp="1"/>
          </p:cNvSpPr>
          <p:nvPr>
            <p:ph type="title"/>
          </p:nvPr>
        </p:nvSpPr>
        <p:spPr>
          <a:xfrm>
            <a:off x="205740" y="18255"/>
            <a:ext cx="121920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EE9121"/>
                </a:solidFill>
                <a:latin typeface="Barlow SemiBold" pitchFamily="2" charset="77"/>
                <a:ea typeface="+mj-ea"/>
                <a:cs typeface="+mj-cs"/>
              </a:defRPr>
            </a:lvl1pPr>
          </a:lstStyle>
          <a:p>
            <a:r>
              <a:rPr lang="es-ES_tradnl" sz="3500" dirty="0"/>
              <a:t>Modalidades de </a:t>
            </a:r>
            <a:r>
              <a:rPr lang="es-ES_tradnl" sz="3500" i="1" dirty="0" err="1"/>
              <a:t>Franchising</a:t>
            </a:r>
            <a:r>
              <a:rPr lang="es-ES_tradnl" sz="3500" i="1" dirty="0"/>
              <a:t>:</a:t>
            </a:r>
            <a:r>
              <a:rPr lang="es-ES_tradnl" sz="3500" dirty="0"/>
              <a:t> Clasificación de Bernal Fuentes</a:t>
            </a:r>
          </a:p>
        </p:txBody>
      </p:sp>
    </p:spTree>
    <p:extLst>
      <p:ext uri="{BB962C8B-B14F-4D97-AF65-F5344CB8AC3E}">
        <p14:creationId xmlns:p14="http://schemas.microsoft.com/office/powerpoint/2010/main" val="17860981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2C6312E-5E22-3741-AE41-290B7610A313}"/>
              </a:ext>
            </a:extLst>
          </p:cNvPr>
          <p:cNvSpPr>
            <a:spLocks noGrp="1"/>
          </p:cNvSpPr>
          <p:nvPr>
            <p:ph sz="half" idx="1"/>
          </p:nvPr>
        </p:nvSpPr>
        <p:spPr>
          <a:xfrm>
            <a:off x="838200" y="1599248"/>
            <a:ext cx="10515600" cy="4351338"/>
          </a:xfrm>
        </p:spPr>
        <p:txBody>
          <a:bodyPr>
            <a:normAutofit fontScale="92500" lnSpcReduction="20000"/>
          </a:bodyPr>
          <a:lstStyle/>
          <a:p>
            <a:pPr marL="0" indent="0" algn="just">
              <a:buNone/>
            </a:pPr>
            <a:r>
              <a:rPr lang="es-ES_tradnl" b="1" dirty="0"/>
              <a:t>ii.  Atendiendo a la Exclusividad Territorial de </a:t>
            </a:r>
            <a:r>
              <a:rPr lang="es-ES_tradnl" b="1" i="1" dirty="0"/>
              <a:t>Franquicias</a:t>
            </a:r>
          </a:p>
          <a:p>
            <a:pPr marL="0" indent="0" algn="just">
              <a:buNone/>
            </a:pPr>
            <a:r>
              <a:rPr lang="es-ES_tradnl" dirty="0"/>
              <a:t>Ésta puede ser operativa o territorial, siendo en el primer caso que el franquiciado no puede establecer </a:t>
            </a:r>
            <a:r>
              <a:rPr lang="es-ES_tradnl" dirty="0" err="1"/>
              <a:t>subfranquicias</a:t>
            </a:r>
            <a:r>
              <a:rPr lang="es-ES_tradnl" dirty="0"/>
              <a:t>, pero en el segundo caso, sí está facultado para hacerlo</a:t>
            </a:r>
          </a:p>
          <a:p>
            <a:pPr marL="0" indent="0" algn="just">
              <a:buNone/>
            </a:pPr>
            <a:endParaRPr lang="es-CR" dirty="0"/>
          </a:p>
          <a:p>
            <a:pPr marL="0" indent="0" algn="just">
              <a:buNone/>
            </a:pPr>
            <a:r>
              <a:rPr lang="es-ES_tradnl" dirty="0"/>
              <a:t>Se subdivide en:</a:t>
            </a:r>
            <a:endParaRPr lang="es-CR" dirty="0"/>
          </a:p>
          <a:p>
            <a:pPr lvl="0" algn="just"/>
            <a:r>
              <a:rPr lang="es-ES_tradnl" dirty="0"/>
              <a:t>Exclusiva territorial convencional </a:t>
            </a:r>
            <a:endParaRPr lang="es-CR" dirty="0"/>
          </a:p>
          <a:p>
            <a:pPr marL="0" indent="0" algn="just">
              <a:buNone/>
            </a:pPr>
            <a:r>
              <a:rPr lang="es-ES_tradnl" dirty="0"/>
              <a:t>El </a:t>
            </a:r>
            <a:r>
              <a:rPr lang="es-ES_tradnl" dirty="0" err="1"/>
              <a:t>franchisee</a:t>
            </a:r>
            <a:r>
              <a:rPr lang="es-ES_tradnl" dirty="0"/>
              <a:t> goza de </a:t>
            </a:r>
            <a:r>
              <a:rPr lang="es-ES_tradnl" dirty="0">
                <a:solidFill>
                  <a:schemeClr val="accent4"/>
                </a:solidFill>
              </a:rPr>
              <a:t>exclusividad en los derechos sobre un territorio </a:t>
            </a:r>
            <a:r>
              <a:rPr lang="es-ES_tradnl" dirty="0"/>
              <a:t>dado</a:t>
            </a:r>
            <a:endParaRPr lang="es-CR" dirty="0"/>
          </a:p>
          <a:p>
            <a:pPr lvl="0" algn="just"/>
            <a:r>
              <a:rPr lang="es-ES_tradnl" dirty="0"/>
              <a:t>Exclusiva territorial operativa </a:t>
            </a:r>
            <a:endParaRPr lang="es-CR" dirty="0"/>
          </a:p>
          <a:p>
            <a:pPr marL="0" indent="0" algn="just">
              <a:buNone/>
            </a:pPr>
            <a:r>
              <a:rPr lang="es-ES_tradnl" dirty="0"/>
              <a:t>El franquiciado </a:t>
            </a:r>
            <a:r>
              <a:rPr lang="es-ES_tradnl" dirty="0">
                <a:solidFill>
                  <a:schemeClr val="accent4"/>
                </a:solidFill>
              </a:rPr>
              <a:t>no puede efectuar subcontratos </a:t>
            </a:r>
            <a:r>
              <a:rPr lang="es-ES_tradnl" dirty="0"/>
              <a:t>sobre su territorio aún cuando se respetara el contrato principal</a:t>
            </a:r>
            <a:endParaRPr lang="es-CR" dirty="0"/>
          </a:p>
          <a:p>
            <a:pPr marL="0" indent="0" algn="just">
              <a:buNone/>
            </a:pPr>
            <a:endParaRPr lang="es-ES_tradnl" b="1" i="1" dirty="0"/>
          </a:p>
        </p:txBody>
      </p:sp>
      <p:sp>
        <p:nvSpPr>
          <p:cNvPr id="4" name="Título 1">
            <a:extLst>
              <a:ext uri="{FF2B5EF4-FFF2-40B4-BE49-F238E27FC236}">
                <a16:creationId xmlns:a16="http://schemas.microsoft.com/office/drawing/2014/main" id="{E38E6FA9-064A-B740-9355-C12A18DE9E77}"/>
              </a:ext>
            </a:extLst>
          </p:cNvPr>
          <p:cNvSpPr txBox="1">
            <a:spLocks noGrp="1"/>
          </p:cNvSpPr>
          <p:nvPr>
            <p:ph type="title"/>
          </p:nvPr>
        </p:nvSpPr>
        <p:spPr>
          <a:xfrm>
            <a:off x="182880" y="273685"/>
            <a:ext cx="121920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EE9121"/>
                </a:solidFill>
                <a:latin typeface="Barlow SemiBold" pitchFamily="2" charset="77"/>
                <a:ea typeface="+mj-ea"/>
                <a:cs typeface="+mj-cs"/>
              </a:defRPr>
            </a:lvl1pPr>
          </a:lstStyle>
          <a:p>
            <a:r>
              <a:rPr lang="es-ES_tradnl" sz="3500" dirty="0"/>
              <a:t>Modalidades de </a:t>
            </a:r>
            <a:r>
              <a:rPr lang="es-ES_tradnl" sz="3500" i="1" dirty="0" err="1"/>
              <a:t>Franchising</a:t>
            </a:r>
            <a:r>
              <a:rPr lang="es-ES_tradnl" sz="3500" i="1" dirty="0"/>
              <a:t>:</a:t>
            </a:r>
            <a:r>
              <a:rPr lang="es-ES_tradnl" sz="3500" dirty="0"/>
              <a:t> Clasificación de Bernal Fuentes</a:t>
            </a:r>
          </a:p>
        </p:txBody>
      </p:sp>
    </p:spTree>
    <p:extLst>
      <p:ext uri="{BB962C8B-B14F-4D97-AF65-F5344CB8AC3E}">
        <p14:creationId xmlns:p14="http://schemas.microsoft.com/office/powerpoint/2010/main" val="3232777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5C5DC8-495F-7240-AD87-73A00CC6F51E}"/>
              </a:ext>
            </a:extLst>
          </p:cNvPr>
          <p:cNvSpPr>
            <a:spLocks noGrp="1"/>
          </p:cNvSpPr>
          <p:nvPr>
            <p:ph type="title"/>
          </p:nvPr>
        </p:nvSpPr>
        <p:spPr>
          <a:xfrm>
            <a:off x="758190" y="0"/>
            <a:ext cx="10515600" cy="1325563"/>
          </a:xfrm>
        </p:spPr>
        <p:txBody>
          <a:bodyPr>
            <a:normAutofit/>
          </a:bodyPr>
          <a:lstStyle/>
          <a:p>
            <a:r>
              <a:rPr lang="es-ES_tradnl" sz="4000" dirty="0"/>
              <a:t>Contenido Mínimo del Contrato de Franquicia</a:t>
            </a:r>
          </a:p>
        </p:txBody>
      </p:sp>
      <p:sp>
        <p:nvSpPr>
          <p:cNvPr id="3" name="Marcador de contenido 2">
            <a:extLst>
              <a:ext uri="{FF2B5EF4-FFF2-40B4-BE49-F238E27FC236}">
                <a16:creationId xmlns:a16="http://schemas.microsoft.com/office/drawing/2014/main" id="{C571F16B-245B-8740-A19C-389B72A933B9}"/>
              </a:ext>
            </a:extLst>
          </p:cNvPr>
          <p:cNvSpPr>
            <a:spLocks noGrp="1"/>
          </p:cNvSpPr>
          <p:nvPr>
            <p:ph sz="half" idx="1"/>
          </p:nvPr>
        </p:nvSpPr>
        <p:spPr>
          <a:xfrm>
            <a:off x="758190" y="1325880"/>
            <a:ext cx="10675620" cy="5532120"/>
          </a:xfrm>
        </p:spPr>
        <p:txBody>
          <a:bodyPr>
            <a:normAutofit fontScale="77500" lnSpcReduction="20000"/>
          </a:bodyPr>
          <a:lstStyle/>
          <a:p>
            <a:pPr marL="514350" indent="-514350">
              <a:buAutoNum type="arabicPeriod"/>
            </a:pPr>
            <a:r>
              <a:rPr lang="es-ES_tradnl" dirty="0"/>
              <a:t>Identidad de las Partes </a:t>
            </a:r>
          </a:p>
          <a:p>
            <a:pPr marL="514350" indent="-514350">
              <a:buAutoNum type="arabicPeriod"/>
            </a:pPr>
            <a:r>
              <a:rPr lang="es-ES_tradnl" dirty="0"/>
              <a:t>Motivaciones y Finalidades del contrato </a:t>
            </a:r>
          </a:p>
          <a:p>
            <a:pPr marL="514350" indent="-514350">
              <a:buAutoNum type="arabicPeriod"/>
            </a:pPr>
            <a:r>
              <a:rPr lang="es-ES_tradnl" dirty="0"/>
              <a:t>Objeto del Contrato </a:t>
            </a:r>
          </a:p>
          <a:p>
            <a:pPr marL="514350" indent="-514350">
              <a:buAutoNum type="arabicPeriod"/>
            </a:pPr>
            <a:r>
              <a:rPr lang="es-ES_tradnl" dirty="0"/>
              <a:t>Derechos del </a:t>
            </a:r>
            <a:r>
              <a:rPr lang="es-ES_tradnl" dirty="0" err="1"/>
              <a:t>Franquiciante</a:t>
            </a:r>
            <a:r>
              <a:rPr lang="es-ES_tradnl" dirty="0"/>
              <a:t> y del Franquiciado </a:t>
            </a:r>
          </a:p>
          <a:p>
            <a:pPr marL="514350" indent="-514350">
              <a:buAutoNum type="arabicPeriod"/>
            </a:pPr>
            <a:r>
              <a:rPr lang="es-ES_tradnl" dirty="0"/>
              <a:t>Productos o Servicios que serán suministrados por el </a:t>
            </a:r>
            <a:r>
              <a:rPr lang="es-ES_tradnl" dirty="0" err="1"/>
              <a:t>Franquiciante</a:t>
            </a:r>
            <a:r>
              <a:rPr lang="es-ES_tradnl" dirty="0"/>
              <a:t> </a:t>
            </a:r>
          </a:p>
          <a:p>
            <a:pPr marL="514350" indent="-514350">
              <a:buAutoNum type="arabicPeriod"/>
            </a:pPr>
            <a:r>
              <a:rPr lang="es-ES_tradnl" dirty="0"/>
              <a:t>Obligaciones del </a:t>
            </a:r>
            <a:r>
              <a:rPr lang="es-ES_tradnl" dirty="0" err="1"/>
              <a:t>Franquiciante</a:t>
            </a:r>
            <a:r>
              <a:rPr lang="es-ES_tradnl" dirty="0"/>
              <a:t> y el Franquiciado</a:t>
            </a:r>
          </a:p>
          <a:p>
            <a:pPr marL="514350" indent="-514350">
              <a:buAutoNum type="arabicPeriod"/>
            </a:pPr>
            <a:r>
              <a:rPr lang="es-ES_tradnl" dirty="0"/>
              <a:t>Disposiciones relacionadas con el uso de signos distintivos, publicidad y mercadeo</a:t>
            </a:r>
            <a:endParaRPr lang="es-CR" dirty="0"/>
          </a:p>
          <a:p>
            <a:pPr marL="514350" indent="-514350">
              <a:buAutoNum type="arabicPeriod"/>
            </a:pPr>
            <a:r>
              <a:rPr lang="es-ES_tradnl" dirty="0"/>
              <a:t>Disposiciones relativas al método operativo mediante un manual de operación.</a:t>
            </a:r>
            <a:endParaRPr lang="es-CR" dirty="0"/>
          </a:p>
          <a:p>
            <a:pPr marL="514350" indent="-514350">
              <a:buAutoNum type="arabicPeriod"/>
            </a:pPr>
            <a:r>
              <a:rPr lang="es-ES_tradnl" dirty="0"/>
              <a:t>Condiciones de pago</a:t>
            </a:r>
          </a:p>
          <a:p>
            <a:pPr marL="514350" indent="-514350">
              <a:buAutoNum type="arabicPeriod"/>
            </a:pPr>
            <a:r>
              <a:rPr lang="es-ES_tradnl" dirty="0"/>
              <a:t>Duración del contrato.</a:t>
            </a:r>
            <a:endParaRPr lang="es-CR" dirty="0"/>
          </a:p>
          <a:p>
            <a:pPr marL="514350" indent="-514350">
              <a:buAutoNum type="arabicPeriod"/>
            </a:pPr>
            <a:r>
              <a:rPr lang="es-ES_tradnl" dirty="0"/>
              <a:t>Disposiciones de entrega de la franquicia en caso de terminación del contrato.</a:t>
            </a:r>
            <a:endParaRPr lang="es-CR" dirty="0"/>
          </a:p>
          <a:p>
            <a:pPr marL="514350" indent="-514350">
              <a:buAutoNum type="arabicPeriod"/>
            </a:pPr>
            <a:r>
              <a:rPr lang="es-ES_tradnl" dirty="0"/>
              <a:t>Formas de terminación del contrato.</a:t>
            </a:r>
            <a:endParaRPr lang="es-CR" dirty="0"/>
          </a:p>
          <a:p>
            <a:pPr marL="514350" indent="-514350">
              <a:buAutoNum type="arabicPeriod"/>
            </a:pPr>
            <a:r>
              <a:rPr lang="es-ES_tradnl" dirty="0"/>
              <a:t>Cesión de derechos antes de terminación del contrato.</a:t>
            </a:r>
            <a:endParaRPr lang="es-CR" dirty="0"/>
          </a:p>
          <a:p>
            <a:pPr marL="514350" indent="-514350">
              <a:buAutoNum type="arabicPeriod"/>
            </a:pPr>
            <a:r>
              <a:rPr lang="es-ES_tradnl" dirty="0"/>
              <a:t>La Ley aplicable, especialmente en casos de franquicias internacionales. </a:t>
            </a:r>
          </a:p>
        </p:txBody>
      </p:sp>
    </p:spTree>
    <p:extLst>
      <p:ext uri="{BB962C8B-B14F-4D97-AF65-F5344CB8AC3E}">
        <p14:creationId xmlns:p14="http://schemas.microsoft.com/office/powerpoint/2010/main" val="4593103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3A57A9A-E011-5947-8CC3-6779D15B3A64}"/>
              </a:ext>
            </a:extLst>
          </p:cNvPr>
          <p:cNvSpPr>
            <a:spLocks noGrp="1"/>
          </p:cNvSpPr>
          <p:nvPr>
            <p:ph type="title"/>
          </p:nvPr>
        </p:nvSpPr>
        <p:spPr/>
        <p:txBody>
          <a:bodyPr/>
          <a:lstStyle/>
          <a:p>
            <a:r>
              <a:rPr lang="es-ES_tradnl" dirty="0"/>
              <a:t>Objeto del Contrato</a:t>
            </a:r>
          </a:p>
        </p:txBody>
      </p:sp>
      <p:sp>
        <p:nvSpPr>
          <p:cNvPr id="3" name="Marcador de contenido 2">
            <a:extLst>
              <a:ext uri="{FF2B5EF4-FFF2-40B4-BE49-F238E27FC236}">
                <a16:creationId xmlns:a16="http://schemas.microsoft.com/office/drawing/2014/main" id="{A9E9DAAC-D126-9946-A2A7-6A1DF904A30B}"/>
              </a:ext>
            </a:extLst>
          </p:cNvPr>
          <p:cNvSpPr>
            <a:spLocks noGrp="1"/>
          </p:cNvSpPr>
          <p:nvPr>
            <p:ph sz="half" idx="1"/>
          </p:nvPr>
        </p:nvSpPr>
        <p:spPr/>
        <p:txBody>
          <a:bodyPr>
            <a:normAutofit fontScale="77500" lnSpcReduction="20000"/>
          </a:bodyPr>
          <a:lstStyle/>
          <a:p>
            <a:pPr marL="0" indent="0" algn="just">
              <a:buNone/>
            </a:pPr>
            <a:r>
              <a:rPr lang="es-ES_tradnl" dirty="0"/>
              <a:t>El objeto de toda franquicia lo constituye la transmisión del “</a:t>
            </a:r>
            <a:r>
              <a:rPr lang="es-ES_tradnl" dirty="0" err="1">
                <a:solidFill>
                  <a:schemeClr val="accent4"/>
                </a:solidFill>
              </a:rPr>
              <a:t>Know</a:t>
            </a:r>
            <a:r>
              <a:rPr lang="es-ES_tradnl" dirty="0">
                <a:solidFill>
                  <a:schemeClr val="accent4"/>
                </a:solidFill>
              </a:rPr>
              <a:t> </a:t>
            </a:r>
            <a:r>
              <a:rPr lang="es-ES_tradnl" dirty="0" err="1">
                <a:solidFill>
                  <a:schemeClr val="accent4"/>
                </a:solidFill>
              </a:rPr>
              <a:t>How</a:t>
            </a:r>
            <a:r>
              <a:rPr lang="es-ES_tradnl" dirty="0"/>
              <a:t>”.</a:t>
            </a:r>
          </a:p>
          <a:p>
            <a:pPr marL="0" indent="0" algn="just">
              <a:buNone/>
            </a:pPr>
            <a:r>
              <a:rPr lang="es-ES_tradnl" dirty="0"/>
              <a:t>Se da la </a:t>
            </a:r>
            <a:r>
              <a:rPr lang="es-ES_tradnl" dirty="0">
                <a:solidFill>
                  <a:schemeClr val="accent4"/>
                </a:solidFill>
              </a:rPr>
              <a:t>transferencia de conocimientos técnicos</a:t>
            </a:r>
            <a:r>
              <a:rPr lang="es-ES_tradnl" dirty="0"/>
              <a:t>, es decir, conocimientos secretos y confidenciales, normalmente no patentados, que ya han sido probados y cuya experiencia ha sido exitosa, y que deben estar en constante actualización de modo que se adapten a las condiciones del mercado. </a:t>
            </a:r>
          </a:p>
          <a:p>
            <a:pPr marL="0" indent="0" algn="just">
              <a:buNone/>
            </a:pPr>
            <a:r>
              <a:rPr lang="es-ES_tradnl" dirty="0"/>
              <a:t>Deben asimismo, </a:t>
            </a:r>
            <a:r>
              <a:rPr lang="es-ES_tradnl" dirty="0">
                <a:solidFill>
                  <a:schemeClr val="accent4"/>
                </a:solidFill>
              </a:rPr>
              <a:t>ser esenciales</a:t>
            </a:r>
            <a:r>
              <a:rPr lang="es-ES_tradnl" dirty="0"/>
              <a:t> para la venta de mercadería o la oferta de servicios de manera efectiva, transmisible, reproducible, y, debe servir para mejorar la posición de la empresa dentro del mercado.</a:t>
            </a:r>
            <a:endParaRPr lang="es-CR" dirty="0"/>
          </a:p>
          <a:p>
            <a:pPr marL="0" indent="0" algn="just">
              <a:buNone/>
            </a:pPr>
            <a:r>
              <a:rPr lang="es-ES_tradnl" dirty="0"/>
              <a:t>En el caso de franquicia de servicios, debe adicionarse que se transmiten, mecanismos de trato a los clientes y gerencia administrativa y financiera. conocimientos relacionados con suministro de servicios</a:t>
            </a:r>
          </a:p>
          <a:p>
            <a:pPr marL="0" indent="0" algn="just">
              <a:buNone/>
            </a:pPr>
            <a:endParaRPr lang="es-CR" dirty="0"/>
          </a:p>
          <a:p>
            <a:pPr marL="0" indent="0" algn="just">
              <a:buNone/>
            </a:pPr>
            <a:r>
              <a:rPr lang="es-ES_tradnl" dirty="0"/>
              <a:t>Esta transferencia de “</a:t>
            </a:r>
            <a:r>
              <a:rPr lang="es-ES_tradnl" dirty="0" err="1"/>
              <a:t>Know</a:t>
            </a:r>
            <a:r>
              <a:rPr lang="es-ES_tradnl" dirty="0"/>
              <a:t> </a:t>
            </a:r>
            <a:r>
              <a:rPr lang="es-ES_tradnl" dirty="0" err="1"/>
              <a:t>How</a:t>
            </a:r>
            <a:r>
              <a:rPr lang="es-ES_tradnl" dirty="0"/>
              <a:t>” </a:t>
            </a:r>
            <a:r>
              <a:rPr lang="es-ES_tradnl" dirty="0">
                <a:solidFill>
                  <a:schemeClr val="accent4"/>
                </a:solidFill>
              </a:rPr>
              <a:t>otorga la atribución de uso </a:t>
            </a:r>
            <a:r>
              <a:rPr lang="es-ES_tradnl" dirty="0"/>
              <a:t>de dicha información a favor de su beneficiario, quien tiene la responsabilidad de no transmitirla a terceros.</a:t>
            </a:r>
            <a:endParaRPr lang="es-CR" dirty="0"/>
          </a:p>
          <a:p>
            <a:pPr marL="0" indent="0" algn="just">
              <a:buNone/>
            </a:pPr>
            <a:endParaRPr lang="es-ES_tradnl" dirty="0"/>
          </a:p>
        </p:txBody>
      </p:sp>
    </p:spTree>
    <p:extLst>
      <p:ext uri="{BB962C8B-B14F-4D97-AF65-F5344CB8AC3E}">
        <p14:creationId xmlns:p14="http://schemas.microsoft.com/office/powerpoint/2010/main" val="40548039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29C223-5122-CF48-A435-B818D416C72A}"/>
              </a:ext>
            </a:extLst>
          </p:cNvPr>
          <p:cNvSpPr>
            <a:spLocks noGrp="1"/>
          </p:cNvSpPr>
          <p:nvPr>
            <p:ph type="title"/>
          </p:nvPr>
        </p:nvSpPr>
        <p:spPr>
          <a:xfrm>
            <a:off x="838200" y="68897"/>
            <a:ext cx="11079480" cy="1325563"/>
          </a:xfrm>
        </p:spPr>
        <p:txBody>
          <a:bodyPr>
            <a:normAutofit/>
          </a:bodyPr>
          <a:lstStyle/>
          <a:p>
            <a:r>
              <a:rPr lang="es-ES_tradnl" sz="4000" dirty="0"/>
              <a:t>Obligaciones del </a:t>
            </a:r>
            <a:r>
              <a:rPr lang="es-ES_tradnl" sz="4000" dirty="0" err="1"/>
              <a:t>Franquiciante</a:t>
            </a:r>
            <a:endParaRPr lang="es-ES_tradnl" sz="4000" dirty="0"/>
          </a:p>
        </p:txBody>
      </p:sp>
      <p:sp>
        <p:nvSpPr>
          <p:cNvPr id="3" name="Marcador de contenido 2">
            <a:extLst>
              <a:ext uri="{FF2B5EF4-FFF2-40B4-BE49-F238E27FC236}">
                <a16:creationId xmlns:a16="http://schemas.microsoft.com/office/drawing/2014/main" id="{42B978F3-FC03-6044-971A-A310C41DF5FC}"/>
              </a:ext>
            </a:extLst>
          </p:cNvPr>
          <p:cNvSpPr>
            <a:spLocks noGrp="1"/>
          </p:cNvSpPr>
          <p:nvPr>
            <p:ph sz="half" idx="1"/>
          </p:nvPr>
        </p:nvSpPr>
        <p:spPr>
          <a:xfrm>
            <a:off x="838200" y="1394460"/>
            <a:ext cx="10515600" cy="5125403"/>
          </a:xfrm>
        </p:spPr>
        <p:txBody>
          <a:bodyPr>
            <a:normAutofit fontScale="70000" lnSpcReduction="20000"/>
          </a:bodyPr>
          <a:lstStyle/>
          <a:p>
            <a:pPr lvl="0" algn="just"/>
            <a:r>
              <a:rPr lang="es-ES_tradnl" dirty="0">
                <a:solidFill>
                  <a:srgbClr val="EE9121"/>
                </a:solidFill>
              </a:rPr>
              <a:t>Autorizar el uso </a:t>
            </a:r>
            <a:r>
              <a:rPr lang="es-ES_tradnl" dirty="0"/>
              <a:t>de una marca o derecho de propiedad intelectual exitoso.</a:t>
            </a:r>
            <a:endParaRPr lang="es-CR" dirty="0"/>
          </a:p>
          <a:p>
            <a:pPr lvl="0" algn="just"/>
            <a:r>
              <a:rPr lang="es-ES_tradnl" dirty="0"/>
              <a:t>Proporcionar un </a:t>
            </a:r>
            <a:r>
              <a:rPr lang="es-ES_tradnl" dirty="0">
                <a:solidFill>
                  <a:schemeClr val="accent4"/>
                </a:solidFill>
              </a:rPr>
              <a:t>sistema operativo </a:t>
            </a:r>
            <a:r>
              <a:rPr lang="es-ES_tradnl" dirty="0"/>
              <a:t>de funcionamiento de la empresa, lo que normalmente se hace a través del manual de operación de la empresa.</a:t>
            </a:r>
            <a:endParaRPr lang="es-CR" dirty="0"/>
          </a:p>
          <a:p>
            <a:pPr lvl="0" algn="just"/>
            <a:r>
              <a:rPr lang="es-ES_tradnl" dirty="0"/>
              <a:t>Garantizar la </a:t>
            </a:r>
            <a:r>
              <a:rPr lang="es-ES_tradnl" dirty="0">
                <a:solidFill>
                  <a:schemeClr val="accent4"/>
                </a:solidFill>
              </a:rPr>
              <a:t>solución</a:t>
            </a:r>
            <a:r>
              <a:rPr lang="es-ES_tradnl" dirty="0"/>
              <a:t> de cualquier problema referente a la comercialización de los productos y al uso de signos distintivos.</a:t>
            </a:r>
            <a:endParaRPr lang="es-CR" dirty="0"/>
          </a:p>
          <a:p>
            <a:pPr lvl="0" algn="just"/>
            <a:r>
              <a:rPr lang="es-ES_tradnl" dirty="0"/>
              <a:t>Realizar las inversiones necesarias para </a:t>
            </a:r>
            <a:r>
              <a:rPr lang="es-ES_tradnl" dirty="0">
                <a:solidFill>
                  <a:schemeClr val="accent4"/>
                </a:solidFill>
              </a:rPr>
              <a:t>mantener el “</a:t>
            </a:r>
            <a:r>
              <a:rPr lang="es-ES_tradnl" dirty="0" err="1">
                <a:solidFill>
                  <a:schemeClr val="accent4"/>
                </a:solidFill>
              </a:rPr>
              <a:t>know</a:t>
            </a:r>
            <a:r>
              <a:rPr lang="es-ES_tradnl" dirty="0">
                <a:solidFill>
                  <a:schemeClr val="accent4"/>
                </a:solidFill>
              </a:rPr>
              <a:t> </a:t>
            </a:r>
            <a:r>
              <a:rPr lang="es-ES_tradnl" dirty="0" err="1">
                <a:solidFill>
                  <a:schemeClr val="accent4"/>
                </a:solidFill>
              </a:rPr>
              <a:t>how</a:t>
            </a:r>
            <a:r>
              <a:rPr lang="es-ES_tradnl" dirty="0">
                <a:solidFill>
                  <a:schemeClr val="accent4"/>
                </a:solidFill>
              </a:rPr>
              <a:t>” de la empresa en condiciones óptimas y actualizadas</a:t>
            </a:r>
            <a:r>
              <a:rPr lang="es-ES_tradnl" dirty="0"/>
              <a:t> para que mantener su posición y reputación en el mercado.</a:t>
            </a:r>
            <a:endParaRPr lang="es-CR" dirty="0"/>
          </a:p>
          <a:p>
            <a:pPr lvl="0" algn="just"/>
            <a:r>
              <a:rPr lang="es-ES_tradnl" dirty="0"/>
              <a:t> Mantener una </a:t>
            </a:r>
            <a:r>
              <a:rPr lang="es-ES_tradnl" dirty="0">
                <a:solidFill>
                  <a:schemeClr val="accent4"/>
                </a:solidFill>
              </a:rPr>
              <a:t>política de precios </a:t>
            </a:r>
            <a:r>
              <a:rPr lang="es-ES_tradnl" dirty="0"/>
              <a:t>que aseguren la entrada y continuidad del franquiciado en el mercado, así como capacidad de pago de las regalías.</a:t>
            </a:r>
            <a:endParaRPr lang="es-CR" dirty="0"/>
          </a:p>
          <a:p>
            <a:pPr lvl="0" algn="just"/>
            <a:r>
              <a:rPr lang="es-ES_tradnl" dirty="0">
                <a:solidFill>
                  <a:schemeClr val="accent4"/>
                </a:solidFill>
              </a:rPr>
              <a:t>Indemnizar</a:t>
            </a:r>
            <a:r>
              <a:rPr lang="es-ES_tradnl" dirty="0"/>
              <a:t> al franquiciado en caso de que reciba quejas imputables al </a:t>
            </a:r>
            <a:r>
              <a:rPr lang="es-ES_tradnl" dirty="0" err="1"/>
              <a:t>franquiciante</a:t>
            </a:r>
            <a:r>
              <a:rPr lang="es-ES_tradnl" dirty="0"/>
              <a:t>.</a:t>
            </a:r>
            <a:endParaRPr lang="es-CR" dirty="0"/>
          </a:p>
          <a:p>
            <a:pPr lvl="0" algn="just"/>
            <a:r>
              <a:rPr lang="es-ES_tradnl" dirty="0">
                <a:solidFill>
                  <a:schemeClr val="accent4"/>
                </a:solidFill>
              </a:rPr>
              <a:t>Financiar o hacerse cargo de las actividades de publicidad y mercadeo</a:t>
            </a:r>
            <a:r>
              <a:rPr lang="es-ES_tradnl" dirty="0"/>
              <a:t>, no obstante, en ocasiones son responsabilidad del franquiciado.</a:t>
            </a:r>
            <a:endParaRPr lang="es-CR" dirty="0"/>
          </a:p>
          <a:p>
            <a:pPr lvl="0" algn="just"/>
            <a:r>
              <a:rPr lang="es-ES_tradnl" dirty="0"/>
              <a:t>En muchos casos, </a:t>
            </a:r>
            <a:r>
              <a:rPr lang="es-ES_tradnl" dirty="0">
                <a:solidFill>
                  <a:schemeClr val="accent4"/>
                </a:solidFill>
              </a:rPr>
              <a:t>facilitar sistemas computados de mantenimiento y seguimiento </a:t>
            </a:r>
            <a:r>
              <a:rPr lang="es-ES_tradnl" dirty="0"/>
              <a:t>de prácticas contables o de comercialización.</a:t>
            </a:r>
            <a:endParaRPr lang="es-CR" dirty="0"/>
          </a:p>
          <a:p>
            <a:pPr lvl="0" algn="just"/>
            <a:r>
              <a:rPr lang="es-ES_tradnl" dirty="0">
                <a:solidFill>
                  <a:schemeClr val="accent4"/>
                </a:solidFill>
              </a:rPr>
              <a:t>Respetar la exclusividad otorgada y velar porque se cumpla </a:t>
            </a:r>
            <a:r>
              <a:rPr lang="es-ES_tradnl" dirty="0"/>
              <a:t>sin intromisiones de terceros.</a:t>
            </a:r>
            <a:endParaRPr lang="es-CR" dirty="0"/>
          </a:p>
          <a:p>
            <a:pPr marL="0" indent="0" algn="just">
              <a:buNone/>
            </a:pPr>
            <a:endParaRPr lang="es-ES_tradnl" dirty="0"/>
          </a:p>
        </p:txBody>
      </p:sp>
    </p:spTree>
    <p:extLst>
      <p:ext uri="{BB962C8B-B14F-4D97-AF65-F5344CB8AC3E}">
        <p14:creationId xmlns:p14="http://schemas.microsoft.com/office/powerpoint/2010/main" val="18461676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62B656D-8004-C94C-9DFC-53E13D084049}"/>
              </a:ext>
            </a:extLst>
          </p:cNvPr>
          <p:cNvSpPr>
            <a:spLocks noGrp="1"/>
          </p:cNvSpPr>
          <p:nvPr>
            <p:ph sz="half" idx="1"/>
          </p:nvPr>
        </p:nvSpPr>
        <p:spPr>
          <a:xfrm>
            <a:off x="838200" y="1394460"/>
            <a:ext cx="10515600" cy="4782503"/>
          </a:xfrm>
        </p:spPr>
        <p:txBody>
          <a:bodyPr>
            <a:normAutofit fontScale="85000" lnSpcReduction="20000"/>
          </a:bodyPr>
          <a:lstStyle/>
          <a:p>
            <a:pPr lvl="0" algn="just"/>
            <a:r>
              <a:rPr lang="es-ES_tradnl" dirty="0"/>
              <a:t>Correr con el </a:t>
            </a:r>
            <a:r>
              <a:rPr lang="es-ES_tradnl" dirty="0">
                <a:solidFill>
                  <a:schemeClr val="accent4"/>
                </a:solidFill>
              </a:rPr>
              <a:t>riesgo</a:t>
            </a:r>
            <a:r>
              <a:rPr lang="es-ES_tradnl" dirty="0"/>
              <a:t> de la empresa, toda vez que es quien realiza la inversión para poner en funcionamiento la empresa.</a:t>
            </a:r>
            <a:endParaRPr lang="es-CR" dirty="0"/>
          </a:p>
          <a:p>
            <a:pPr lvl="0" algn="just"/>
            <a:r>
              <a:rPr lang="es-ES_tradnl" dirty="0">
                <a:solidFill>
                  <a:schemeClr val="accent4"/>
                </a:solidFill>
              </a:rPr>
              <a:t>Adquirir</a:t>
            </a:r>
            <a:r>
              <a:rPr lang="es-ES_tradnl" dirty="0"/>
              <a:t> el inmueble y los equipos necesarios para operar.</a:t>
            </a:r>
            <a:endParaRPr lang="es-CR" dirty="0"/>
          </a:p>
          <a:p>
            <a:pPr lvl="0" algn="just"/>
            <a:r>
              <a:rPr lang="es-ES_tradnl" dirty="0">
                <a:solidFill>
                  <a:schemeClr val="accent4"/>
                </a:solidFill>
              </a:rPr>
              <a:t>Aprovisionar una cantidad de productos mínima</a:t>
            </a:r>
            <a:r>
              <a:rPr lang="es-ES_tradnl" dirty="0"/>
              <a:t>, que deberá mantener durante el plazo del contrato y que normalmente se encontrará preestablecida de manera contractual.</a:t>
            </a:r>
            <a:endParaRPr lang="es-CR" dirty="0"/>
          </a:p>
          <a:p>
            <a:pPr lvl="0" algn="just"/>
            <a:r>
              <a:rPr lang="es-ES_tradnl" dirty="0">
                <a:solidFill>
                  <a:schemeClr val="accent4"/>
                </a:solidFill>
              </a:rPr>
              <a:t>Pagar una suma fija por adquirir la franquicia</a:t>
            </a:r>
            <a:r>
              <a:rPr lang="es-ES_tradnl" dirty="0"/>
              <a:t>, una regalía mensual que se calcula con base en sus ingresos, y, un derecho de uso de los signos distintivos.</a:t>
            </a:r>
            <a:endParaRPr lang="es-CR" dirty="0"/>
          </a:p>
          <a:p>
            <a:pPr lvl="0" algn="just"/>
            <a:r>
              <a:rPr lang="es-ES_tradnl" dirty="0"/>
              <a:t>Actuar dentro de los </a:t>
            </a:r>
            <a:r>
              <a:rPr lang="es-ES_tradnl" dirty="0">
                <a:solidFill>
                  <a:schemeClr val="accent4"/>
                </a:solidFill>
              </a:rPr>
              <a:t>límites territoriales </a:t>
            </a:r>
            <a:r>
              <a:rPr lang="es-ES_tradnl" dirty="0"/>
              <a:t>concedidos.</a:t>
            </a:r>
            <a:endParaRPr lang="es-CR" dirty="0"/>
          </a:p>
          <a:p>
            <a:pPr lvl="0" algn="just"/>
            <a:r>
              <a:rPr lang="es-ES_tradnl" dirty="0"/>
              <a:t>Estar </a:t>
            </a:r>
            <a:r>
              <a:rPr lang="es-ES_tradnl" dirty="0">
                <a:solidFill>
                  <a:schemeClr val="accent4"/>
                </a:solidFill>
              </a:rPr>
              <a:t>sujeto al control y fiscalización </a:t>
            </a:r>
            <a:r>
              <a:rPr lang="es-ES_tradnl" dirty="0"/>
              <a:t>por parte del </a:t>
            </a:r>
            <a:r>
              <a:rPr lang="es-ES_tradnl" dirty="0" err="1"/>
              <a:t>franquiciante</a:t>
            </a:r>
            <a:r>
              <a:rPr lang="es-ES_tradnl" dirty="0"/>
              <a:t>.</a:t>
            </a:r>
            <a:endParaRPr lang="es-CR" dirty="0"/>
          </a:p>
          <a:p>
            <a:pPr lvl="0" algn="just"/>
            <a:r>
              <a:rPr lang="es-ES_tradnl" dirty="0">
                <a:solidFill>
                  <a:schemeClr val="accent4"/>
                </a:solidFill>
              </a:rPr>
              <a:t>Respetar las instrucciones </a:t>
            </a:r>
            <a:r>
              <a:rPr lang="es-ES_tradnl" dirty="0"/>
              <a:t>sobre producción, comercialización y administración, así como estándares de calidad, imagen o precio indicados por el </a:t>
            </a:r>
            <a:r>
              <a:rPr lang="es-ES_tradnl" dirty="0" err="1"/>
              <a:t>franquiciante</a:t>
            </a:r>
            <a:r>
              <a:rPr lang="es-ES_tradnl" dirty="0"/>
              <a:t>.</a:t>
            </a:r>
            <a:endParaRPr lang="es-CR" dirty="0"/>
          </a:p>
        </p:txBody>
      </p:sp>
      <p:sp>
        <p:nvSpPr>
          <p:cNvPr id="4" name="Título 1">
            <a:extLst>
              <a:ext uri="{FF2B5EF4-FFF2-40B4-BE49-F238E27FC236}">
                <a16:creationId xmlns:a16="http://schemas.microsoft.com/office/drawing/2014/main" id="{868E7516-267F-C244-971D-F2BD68EE541A}"/>
              </a:ext>
            </a:extLst>
          </p:cNvPr>
          <p:cNvSpPr txBox="1">
            <a:spLocks/>
          </p:cNvSpPr>
          <p:nvPr/>
        </p:nvSpPr>
        <p:spPr>
          <a:xfrm>
            <a:off x="838200" y="68897"/>
            <a:ext cx="1107948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EE9121"/>
                </a:solidFill>
                <a:latin typeface="Barlow SemiBold" pitchFamily="2" charset="77"/>
                <a:ea typeface="+mj-ea"/>
                <a:cs typeface="+mj-cs"/>
              </a:defRPr>
            </a:lvl1pPr>
          </a:lstStyle>
          <a:p>
            <a:r>
              <a:rPr lang="es-ES_tradnl" sz="4000" dirty="0"/>
              <a:t>Obligaciones del Franquiciado</a:t>
            </a:r>
          </a:p>
        </p:txBody>
      </p:sp>
    </p:spTree>
    <p:extLst>
      <p:ext uri="{BB962C8B-B14F-4D97-AF65-F5344CB8AC3E}">
        <p14:creationId xmlns:p14="http://schemas.microsoft.com/office/powerpoint/2010/main" val="4545388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D627047-8371-824C-884D-B7270DB1FBDD}"/>
              </a:ext>
            </a:extLst>
          </p:cNvPr>
          <p:cNvSpPr>
            <a:spLocks noGrp="1"/>
          </p:cNvSpPr>
          <p:nvPr>
            <p:ph type="title"/>
          </p:nvPr>
        </p:nvSpPr>
        <p:spPr/>
        <p:txBody>
          <a:bodyPr/>
          <a:lstStyle/>
          <a:p>
            <a:r>
              <a:rPr lang="es-ES_tradnl" dirty="0"/>
              <a:t>Licencia de Uso de Derecho de Propiedad Intelectual</a:t>
            </a:r>
          </a:p>
        </p:txBody>
      </p:sp>
      <p:sp>
        <p:nvSpPr>
          <p:cNvPr id="3" name="Marcador de contenido 2">
            <a:extLst>
              <a:ext uri="{FF2B5EF4-FFF2-40B4-BE49-F238E27FC236}">
                <a16:creationId xmlns:a16="http://schemas.microsoft.com/office/drawing/2014/main" id="{9F825770-20C3-0D44-8135-A276F563405F}"/>
              </a:ext>
            </a:extLst>
          </p:cNvPr>
          <p:cNvSpPr>
            <a:spLocks noGrp="1"/>
          </p:cNvSpPr>
          <p:nvPr>
            <p:ph sz="half" idx="1"/>
          </p:nvPr>
        </p:nvSpPr>
        <p:spPr/>
        <p:txBody>
          <a:bodyPr>
            <a:normAutofit fontScale="85000" lnSpcReduction="20000"/>
          </a:bodyPr>
          <a:lstStyle/>
          <a:p>
            <a:pPr marL="0" indent="0" algn="just">
              <a:buNone/>
            </a:pPr>
            <a:r>
              <a:rPr lang="es-ES_tradnl" dirty="0"/>
              <a:t>Para que opere un negocio de franquicia, el </a:t>
            </a:r>
            <a:r>
              <a:rPr lang="es-ES_tradnl" dirty="0" err="1"/>
              <a:t>franquiciante</a:t>
            </a:r>
            <a:r>
              <a:rPr lang="es-ES_tradnl" dirty="0"/>
              <a:t> debe ser </a:t>
            </a:r>
            <a:r>
              <a:rPr lang="es-ES_tradnl" dirty="0">
                <a:solidFill>
                  <a:schemeClr val="accent4"/>
                </a:solidFill>
              </a:rPr>
              <a:t>titular</a:t>
            </a:r>
            <a:r>
              <a:rPr lang="es-ES_tradnl" dirty="0"/>
              <a:t> de una </a:t>
            </a:r>
            <a:r>
              <a:rPr lang="es-ES_tradnl" dirty="0">
                <a:solidFill>
                  <a:schemeClr val="accent4"/>
                </a:solidFill>
              </a:rPr>
              <a:t>marca, patente, modelo o diseño industrial </a:t>
            </a:r>
            <a:r>
              <a:rPr lang="es-ES_tradnl" dirty="0"/>
              <a:t>conocida, cuyo </a:t>
            </a:r>
            <a:r>
              <a:rPr lang="es-ES_tradnl" dirty="0">
                <a:solidFill>
                  <a:schemeClr val="accent4"/>
                </a:solidFill>
              </a:rPr>
              <a:t>uso debe ser autorizad</a:t>
            </a:r>
            <a:r>
              <a:rPr lang="es-ES_tradnl" dirty="0"/>
              <a:t>o a favor del franquiciado.</a:t>
            </a:r>
            <a:endParaRPr lang="es-CR" dirty="0"/>
          </a:p>
          <a:p>
            <a:pPr marL="0" indent="0" algn="just">
              <a:buNone/>
            </a:pPr>
            <a:r>
              <a:rPr lang="es-ES_tradnl" dirty="0"/>
              <a:t> </a:t>
            </a:r>
            <a:endParaRPr lang="es-CR" dirty="0"/>
          </a:p>
          <a:p>
            <a:pPr marL="0" indent="0" algn="just">
              <a:buNone/>
            </a:pPr>
            <a:r>
              <a:rPr lang="es-ES_tradnl" dirty="0"/>
              <a:t>El contrato de licencia es un contrato que comúnmente se utiliza en autorizaciones de uso de derechos de propiedad intelectual. Es un contrato mediante el cual “</a:t>
            </a:r>
            <a:r>
              <a:rPr lang="es-ES_tradnl" dirty="0">
                <a:solidFill>
                  <a:schemeClr val="accent4"/>
                </a:solidFill>
              </a:rPr>
              <a:t>el titular de una patente de invención autoriza a la otra parte a usar o explotar industrialmente la invención sin transferirle la titularidad</a:t>
            </a:r>
            <a:r>
              <a:rPr lang="es-ES_tradnl" dirty="0"/>
              <a:t>.”</a:t>
            </a:r>
            <a:endParaRPr lang="es-CR" dirty="0"/>
          </a:p>
          <a:p>
            <a:pPr marL="0" indent="0" algn="just">
              <a:buNone/>
            </a:pPr>
            <a:r>
              <a:rPr lang="es-ES_tradnl" dirty="0"/>
              <a:t> </a:t>
            </a:r>
            <a:endParaRPr lang="es-CR" dirty="0"/>
          </a:p>
          <a:p>
            <a:pPr marL="0" indent="0" algn="just">
              <a:buNone/>
            </a:pPr>
            <a:r>
              <a:rPr lang="es-ES_tradnl" dirty="0"/>
              <a:t>Es necesario establecer en qué se diferencia entre el “</a:t>
            </a:r>
            <a:r>
              <a:rPr lang="es-ES_tradnl" dirty="0" err="1"/>
              <a:t>Know</a:t>
            </a:r>
            <a:r>
              <a:rPr lang="es-ES_tradnl" dirty="0"/>
              <a:t> </a:t>
            </a:r>
            <a:r>
              <a:rPr lang="es-ES_tradnl" dirty="0" err="1"/>
              <a:t>How</a:t>
            </a:r>
            <a:r>
              <a:rPr lang="es-ES_tradnl" dirty="0"/>
              <a:t>” y la licencia de uso, pues en la primera el </a:t>
            </a:r>
            <a:r>
              <a:rPr lang="es-ES_tradnl" dirty="0">
                <a:solidFill>
                  <a:schemeClr val="accent4"/>
                </a:solidFill>
              </a:rPr>
              <a:t>objeto es la transmisión de información sobre fórmulas y procedimientos</a:t>
            </a:r>
            <a:r>
              <a:rPr lang="es-ES_tradnl" dirty="0"/>
              <a:t>, mientras que la licencia </a:t>
            </a:r>
            <a:r>
              <a:rPr lang="es-ES_tradnl" dirty="0">
                <a:solidFill>
                  <a:schemeClr val="accent4"/>
                </a:solidFill>
              </a:rPr>
              <a:t>solo otorga autorización a una parte que no es titular de uso de un derecho de propiedad industrial o de una patente, diseño o modelo</a:t>
            </a:r>
            <a:r>
              <a:rPr lang="es-CR" dirty="0">
                <a:solidFill>
                  <a:schemeClr val="accent4"/>
                </a:solidFill>
              </a:rPr>
              <a:t>.</a:t>
            </a:r>
            <a:endParaRPr lang="es-ES_tradnl" dirty="0">
              <a:solidFill>
                <a:schemeClr val="accent4"/>
              </a:solidFill>
            </a:endParaRPr>
          </a:p>
        </p:txBody>
      </p:sp>
    </p:spTree>
    <p:extLst>
      <p:ext uri="{BB962C8B-B14F-4D97-AF65-F5344CB8AC3E}">
        <p14:creationId xmlns:p14="http://schemas.microsoft.com/office/powerpoint/2010/main" val="40684168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EA15FB7-3282-7943-9ED2-66F9890B4EAE}"/>
              </a:ext>
            </a:extLst>
          </p:cNvPr>
          <p:cNvSpPr>
            <a:spLocks noGrp="1"/>
          </p:cNvSpPr>
          <p:nvPr>
            <p:ph type="title"/>
          </p:nvPr>
        </p:nvSpPr>
        <p:spPr/>
        <p:txBody>
          <a:bodyPr/>
          <a:lstStyle/>
          <a:p>
            <a:r>
              <a:rPr lang="es-ES_tradnl" dirty="0"/>
              <a:t>Responsabilidad</a:t>
            </a:r>
          </a:p>
        </p:txBody>
      </p:sp>
      <p:sp>
        <p:nvSpPr>
          <p:cNvPr id="3" name="Marcador de contenido 2">
            <a:extLst>
              <a:ext uri="{FF2B5EF4-FFF2-40B4-BE49-F238E27FC236}">
                <a16:creationId xmlns:a16="http://schemas.microsoft.com/office/drawing/2014/main" id="{821C40D4-A2A7-654E-A85B-D5214B63C812}"/>
              </a:ext>
            </a:extLst>
          </p:cNvPr>
          <p:cNvSpPr>
            <a:spLocks noGrp="1"/>
          </p:cNvSpPr>
          <p:nvPr>
            <p:ph sz="half" idx="1"/>
          </p:nvPr>
        </p:nvSpPr>
        <p:spPr>
          <a:xfrm>
            <a:off x="838200" y="1664652"/>
            <a:ext cx="10774680" cy="4828223"/>
          </a:xfrm>
        </p:spPr>
        <p:txBody>
          <a:bodyPr>
            <a:normAutofit fontScale="70000" lnSpcReduction="20000"/>
          </a:bodyPr>
          <a:lstStyle/>
          <a:p>
            <a:pPr marL="0" indent="0" algn="just">
              <a:buNone/>
            </a:pPr>
            <a:r>
              <a:rPr lang="es-ES_tradnl" dirty="0"/>
              <a:t>Del contrato de franquicia se desprenden dos tipos de responsabilidad, la </a:t>
            </a:r>
            <a:r>
              <a:rPr lang="es-ES_tradnl" dirty="0">
                <a:solidFill>
                  <a:schemeClr val="accent4"/>
                </a:solidFill>
              </a:rPr>
              <a:t>primera entre las partes, y la segunda, frente a terceros</a:t>
            </a:r>
            <a:r>
              <a:rPr lang="es-ES_tradnl" dirty="0"/>
              <a:t>.</a:t>
            </a:r>
            <a:endParaRPr lang="es-CR" dirty="0"/>
          </a:p>
          <a:p>
            <a:pPr marL="0" indent="0" algn="just">
              <a:buNone/>
            </a:pPr>
            <a:r>
              <a:rPr lang="es-ES_tradnl" dirty="0"/>
              <a:t> </a:t>
            </a:r>
            <a:endParaRPr lang="es-CR" dirty="0"/>
          </a:p>
          <a:p>
            <a:pPr marL="0" indent="0" algn="just">
              <a:buNone/>
            </a:pPr>
            <a:r>
              <a:rPr lang="es-ES_tradnl" dirty="0"/>
              <a:t>La responsabilidad entre las partes es </a:t>
            </a:r>
            <a:r>
              <a:rPr lang="es-ES_tradnl" dirty="0">
                <a:solidFill>
                  <a:schemeClr val="accent4"/>
                </a:solidFill>
              </a:rPr>
              <a:t>contractual</a:t>
            </a:r>
            <a:r>
              <a:rPr lang="es-ES_tradnl" dirty="0"/>
              <a:t>, por lo cual dicha relación se regula mediante las normas de responsabilidad contractual contenidas en las disposiciones civiles vigentes.</a:t>
            </a:r>
            <a:endParaRPr lang="es-CR" dirty="0"/>
          </a:p>
          <a:p>
            <a:pPr marL="0" indent="0" algn="just">
              <a:buNone/>
            </a:pPr>
            <a:r>
              <a:rPr lang="es-ES_tradnl" dirty="0"/>
              <a:t>En lo que concierne a la responsabilidad frente a terceros, lo interesante es dilucidar si en caso de daños a terceros, esa responsabilidad es aplicable al </a:t>
            </a:r>
            <a:r>
              <a:rPr lang="es-ES_tradnl" dirty="0" err="1"/>
              <a:t>franquiciante</a:t>
            </a:r>
            <a:r>
              <a:rPr lang="es-ES_tradnl" dirty="0"/>
              <a:t> y no solo al franquiciado.</a:t>
            </a:r>
            <a:endParaRPr lang="es-CR" dirty="0"/>
          </a:p>
          <a:p>
            <a:pPr marL="0" indent="0" algn="just">
              <a:buNone/>
            </a:pPr>
            <a:r>
              <a:rPr lang="es-ES_tradnl" dirty="0"/>
              <a:t> </a:t>
            </a:r>
            <a:endParaRPr lang="es-CR" dirty="0"/>
          </a:p>
          <a:p>
            <a:pPr marL="0" indent="0" algn="just">
              <a:buNone/>
            </a:pPr>
            <a:r>
              <a:rPr lang="es-ES_tradnl" dirty="0"/>
              <a:t>El franquiciado actúa por nombre propio y por cuenta propia, por lo cual entre éste y los consumidores de sus bienes o servicios, existe una relación contractual regulada a través de las disposiciones civiles correspondientes. </a:t>
            </a:r>
          </a:p>
          <a:p>
            <a:pPr marL="0" indent="0" algn="just">
              <a:buNone/>
            </a:pPr>
            <a:endParaRPr lang="es-ES_tradnl" dirty="0"/>
          </a:p>
          <a:p>
            <a:pPr marL="0" indent="0" algn="just">
              <a:buNone/>
            </a:pPr>
            <a:r>
              <a:rPr lang="es-ES_tradnl" dirty="0"/>
              <a:t>No obstante, surge la duda sobre la responsabilidad del </a:t>
            </a:r>
            <a:r>
              <a:rPr lang="es-ES_tradnl" dirty="0" err="1"/>
              <a:t>franquiciante</a:t>
            </a:r>
            <a:r>
              <a:rPr lang="es-ES_tradnl" dirty="0"/>
              <a:t> en determinados casos, toda vez que </a:t>
            </a:r>
            <a:r>
              <a:rPr lang="es-ES_tradnl" dirty="0">
                <a:solidFill>
                  <a:schemeClr val="accent4"/>
                </a:solidFill>
              </a:rPr>
              <a:t>el franquiciado actúa bajo los distintivos y las instrucciones del </a:t>
            </a:r>
            <a:r>
              <a:rPr lang="es-ES_tradnl" dirty="0" err="1">
                <a:solidFill>
                  <a:schemeClr val="accent4"/>
                </a:solidFill>
              </a:rPr>
              <a:t>franquiciante</a:t>
            </a:r>
            <a:r>
              <a:rPr lang="es-ES_tradnl" dirty="0">
                <a:solidFill>
                  <a:schemeClr val="accent4"/>
                </a:solidFill>
              </a:rPr>
              <a:t>; y, los consumidores, en muchas ocasiones acuden al franquiciado por el respaldo y el prestigio que ofrece el </a:t>
            </a:r>
            <a:r>
              <a:rPr lang="es-ES_tradnl" dirty="0" err="1">
                <a:solidFill>
                  <a:schemeClr val="accent4"/>
                </a:solidFill>
              </a:rPr>
              <a:t>franquiciante</a:t>
            </a:r>
            <a:r>
              <a:rPr lang="es-ES_tradnl" dirty="0">
                <a:solidFill>
                  <a:schemeClr val="accent4"/>
                </a:solidFill>
              </a:rPr>
              <a:t>.</a:t>
            </a:r>
            <a:endParaRPr lang="es-CR" dirty="0">
              <a:solidFill>
                <a:schemeClr val="accent4"/>
              </a:solidFill>
            </a:endParaRPr>
          </a:p>
          <a:p>
            <a:pPr marL="0" indent="0" algn="just">
              <a:buNone/>
            </a:pPr>
            <a:endParaRPr lang="es-ES_tradnl" dirty="0"/>
          </a:p>
        </p:txBody>
      </p:sp>
    </p:spTree>
    <p:extLst>
      <p:ext uri="{BB962C8B-B14F-4D97-AF65-F5344CB8AC3E}">
        <p14:creationId xmlns:p14="http://schemas.microsoft.com/office/powerpoint/2010/main" val="30110198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4">
            <a:extLst>
              <a:ext uri="{FF2B5EF4-FFF2-40B4-BE49-F238E27FC236}">
                <a16:creationId xmlns:a16="http://schemas.microsoft.com/office/drawing/2014/main" id="{C5734CF7-43AB-0647-A4F6-6C4D034BDB3B}"/>
              </a:ext>
            </a:extLst>
          </p:cNvPr>
          <p:cNvGraphicFramePr>
            <a:graphicFrameLocks noGrp="1"/>
          </p:cNvGraphicFramePr>
          <p:nvPr>
            <p:ph sz="half" idx="1"/>
            <p:extLst>
              <p:ext uri="{D42A27DB-BD31-4B8C-83A1-F6EECF244321}">
                <p14:modId xmlns:p14="http://schemas.microsoft.com/office/powerpoint/2010/main" val="3458585518"/>
              </p:ext>
            </p:extLst>
          </p:nvPr>
        </p:nvGraphicFramePr>
        <p:xfrm>
          <a:off x="0" y="863890"/>
          <a:ext cx="12192000" cy="5686368"/>
        </p:xfrm>
        <a:graphic>
          <a:graphicData uri="http://schemas.openxmlformats.org/drawingml/2006/table">
            <a:tbl>
              <a:tblPr firstRow="1" bandRow="1">
                <a:tableStyleId>{5940675A-B579-460E-94D1-54222C63F5DA}</a:tableStyleId>
              </a:tblPr>
              <a:tblGrid>
                <a:gridCol w="6096000">
                  <a:extLst>
                    <a:ext uri="{9D8B030D-6E8A-4147-A177-3AD203B41FA5}">
                      <a16:colId xmlns:a16="http://schemas.microsoft.com/office/drawing/2014/main" val="2619004565"/>
                    </a:ext>
                  </a:extLst>
                </a:gridCol>
                <a:gridCol w="6096000">
                  <a:extLst>
                    <a:ext uri="{9D8B030D-6E8A-4147-A177-3AD203B41FA5}">
                      <a16:colId xmlns:a16="http://schemas.microsoft.com/office/drawing/2014/main" val="3785123612"/>
                    </a:ext>
                  </a:extLst>
                </a:gridCol>
              </a:tblGrid>
              <a:tr h="382848">
                <a:tc>
                  <a:txBody>
                    <a:bodyPr/>
                    <a:lstStyle/>
                    <a:p>
                      <a:pPr algn="ctr"/>
                      <a:r>
                        <a:rPr lang="es-ES_tradnl" b="1" dirty="0">
                          <a:solidFill>
                            <a:schemeClr val="bg1"/>
                          </a:solidFill>
                        </a:rPr>
                        <a:t>VENTAJAS</a:t>
                      </a:r>
                    </a:p>
                  </a:txBody>
                  <a:tcPr>
                    <a:solidFill>
                      <a:schemeClr val="accent4"/>
                    </a:solidFill>
                  </a:tcPr>
                </a:tc>
                <a:tc>
                  <a:txBody>
                    <a:bodyPr/>
                    <a:lstStyle/>
                    <a:p>
                      <a:pPr algn="ctr"/>
                      <a:r>
                        <a:rPr lang="es-ES_tradnl" b="1" dirty="0">
                          <a:solidFill>
                            <a:schemeClr val="bg1"/>
                          </a:solidFill>
                        </a:rPr>
                        <a:t>DESVENTAJAS</a:t>
                      </a:r>
                    </a:p>
                  </a:txBody>
                  <a:tcPr>
                    <a:solidFill>
                      <a:schemeClr val="accent4"/>
                    </a:solidFill>
                  </a:tcPr>
                </a:tc>
                <a:extLst>
                  <a:ext uri="{0D108BD9-81ED-4DB2-BD59-A6C34878D82A}">
                    <a16:rowId xmlns:a16="http://schemas.microsoft.com/office/drawing/2014/main" val="3883003711"/>
                  </a:ext>
                </a:extLst>
              </a:tr>
              <a:tr h="1105958">
                <a:tc>
                  <a:txBody>
                    <a:bodyPr/>
                    <a:lstStyle/>
                    <a:p>
                      <a:pPr lvl="1" algn="just"/>
                      <a:r>
                        <a:rPr lang="es-CR" sz="1800" kern="1200" dirty="0">
                          <a:solidFill>
                            <a:schemeClr val="tx1"/>
                          </a:solidFill>
                          <a:effectLst/>
                          <a:latin typeface="+mn-lt"/>
                          <a:ea typeface="+mn-ea"/>
                          <a:cs typeface="+mn-cs"/>
                        </a:rPr>
                        <a:t>Asegura la mayor expansión de su negocio en distintas zonas geográficas sin tener que incurrir en gastos significativos de su parte.</a:t>
                      </a:r>
                    </a:p>
                    <a:p>
                      <a:pPr lvl="1" algn="just"/>
                      <a:endParaRPr lang="es-CR" sz="1800" kern="1200" dirty="0">
                        <a:solidFill>
                          <a:schemeClr val="tx1"/>
                        </a:solidFill>
                        <a:effectLst/>
                        <a:latin typeface="+mn-lt"/>
                        <a:ea typeface="+mn-ea"/>
                        <a:cs typeface="+mn-cs"/>
                      </a:endParaRPr>
                    </a:p>
                    <a:p>
                      <a:pPr lvl="1" algn="just"/>
                      <a:r>
                        <a:rPr lang="es-CR" sz="1800" kern="1200" dirty="0">
                          <a:solidFill>
                            <a:schemeClr val="tx1"/>
                          </a:solidFill>
                          <a:effectLst/>
                          <a:latin typeface="+mn-lt"/>
                          <a:ea typeface="+mn-ea"/>
                          <a:cs typeface="+mn-cs"/>
                        </a:rPr>
                        <a:t>Controla la distribución de los bienes o servicios.</a:t>
                      </a:r>
                    </a:p>
                    <a:p>
                      <a:pPr lvl="1" algn="just"/>
                      <a:endParaRPr lang="es-CR" sz="1800" kern="1200" dirty="0">
                        <a:solidFill>
                          <a:schemeClr val="tx1"/>
                        </a:solidFill>
                        <a:effectLst/>
                        <a:latin typeface="+mn-lt"/>
                        <a:ea typeface="+mn-ea"/>
                        <a:cs typeface="+mn-cs"/>
                      </a:endParaRPr>
                    </a:p>
                    <a:p>
                      <a:pPr lvl="1" algn="just"/>
                      <a:r>
                        <a:rPr lang="es-CR" sz="1800" kern="1200" dirty="0">
                          <a:solidFill>
                            <a:schemeClr val="tx1"/>
                          </a:solidFill>
                          <a:effectLst/>
                          <a:latin typeface="+mn-lt"/>
                          <a:ea typeface="+mn-ea"/>
                          <a:cs typeface="+mn-cs"/>
                        </a:rPr>
                        <a:t>Obtiene fuentes de ingreso a través del canon de entrada y de los royalties, las cuales se cancelan de manera mensual en la mayor parte de los casos.</a:t>
                      </a:r>
                    </a:p>
                    <a:p>
                      <a:pPr lvl="1" algn="just"/>
                      <a:endParaRPr lang="es-CR" sz="1800" kern="1200" dirty="0">
                        <a:solidFill>
                          <a:schemeClr val="tx1"/>
                        </a:solidFill>
                        <a:effectLst/>
                        <a:latin typeface="+mn-lt"/>
                        <a:ea typeface="+mn-ea"/>
                        <a:cs typeface="+mn-cs"/>
                      </a:endParaRPr>
                    </a:p>
                    <a:p>
                      <a:pPr lvl="1" algn="just"/>
                      <a:r>
                        <a:rPr lang="es-CR" sz="1800" kern="1200" dirty="0">
                          <a:solidFill>
                            <a:schemeClr val="tx1"/>
                          </a:solidFill>
                          <a:effectLst/>
                          <a:latin typeface="+mn-lt"/>
                          <a:ea typeface="+mn-ea"/>
                          <a:cs typeface="+mn-cs"/>
                        </a:rPr>
                        <a:t>Mantiene una Imagen comercial homogénea.</a:t>
                      </a:r>
                    </a:p>
                    <a:p>
                      <a:pPr lvl="1" algn="just"/>
                      <a:endParaRPr lang="es-CR" sz="1800" kern="1200" dirty="0">
                        <a:solidFill>
                          <a:schemeClr val="tx1"/>
                        </a:solidFill>
                        <a:effectLst/>
                        <a:latin typeface="+mn-lt"/>
                        <a:ea typeface="+mn-ea"/>
                        <a:cs typeface="+mn-cs"/>
                      </a:endParaRPr>
                    </a:p>
                    <a:p>
                      <a:pPr lvl="1" algn="just"/>
                      <a:r>
                        <a:rPr lang="es-CR" sz="1800" kern="1200" dirty="0">
                          <a:solidFill>
                            <a:schemeClr val="tx1"/>
                          </a:solidFill>
                          <a:effectLst/>
                          <a:latin typeface="+mn-lt"/>
                          <a:ea typeface="+mn-ea"/>
                          <a:cs typeface="+mn-cs"/>
                        </a:rPr>
                        <a:t>No mantiene una relación laboral con el franquiciado y con los empleados del franquiciado, pues </a:t>
                      </a:r>
                      <a:r>
                        <a:rPr lang="es-CR" sz="1800" kern="1200" dirty="0" err="1">
                          <a:solidFill>
                            <a:schemeClr val="tx1"/>
                          </a:solidFill>
                          <a:effectLst/>
                          <a:latin typeface="+mn-lt"/>
                          <a:ea typeface="+mn-ea"/>
                          <a:cs typeface="+mn-cs"/>
                        </a:rPr>
                        <a:t>franquiciante</a:t>
                      </a:r>
                      <a:r>
                        <a:rPr lang="es-CR" sz="1800" kern="1200" dirty="0">
                          <a:solidFill>
                            <a:schemeClr val="tx1"/>
                          </a:solidFill>
                          <a:effectLst/>
                          <a:latin typeface="+mn-lt"/>
                          <a:ea typeface="+mn-ea"/>
                          <a:cs typeface="+mn-cs"/>
                        </a:rPr>
                        <a:t> y franquiciado son personas independientes.</a:t>
                      </a:r>
                    </a:p>
                    <a:p>
                      <a:pPr lvl="1" algn="just"/>
                      <a:endParaRPr lang="es-CR" sz="1800" kern="1200" dirty="0">
                        <a:solidFill>
                          <a:schemeClr val="tx1"/>
                        </a:solidFill>
                        <a:effectLst/>
                        <a:latin typeface="+mn-lt"/>
                        <a:ea typeface="+mn-ea"/>
                        <a:cs typeface="+mn-cs"/>
                      </a:endParaRPr>
                    </a:p>
                    <a:p>
                      <a:pPr lvl="1" algn="just"/>
                      <a:r>
                        <a:rPr lang="es-CR" sz="1800" kern="1200" dirty="0">
                          <a:solidFill>
                            <a:schemeClr val="tx1"/>
                          </a:solidFill>
                          <a:effectLst/>
                          <a:latin typeface="+mn-lt"/>
                          <a:ea typeface="+mn-ea"/>
                          <a:cs typeface="+mn-cs"/>
                        </a:rPr>
                        <a:t>Se vale del esfuerzo de empresarios motivados que adquieren la franquicia.</a:t>
                      </a:r>
                    </a:p>
                    <a:p>
                      <a:pPr marL="285750" indent="-285750" algn="just">
                        <a:buFont typeface="Arial" panose="020B0604020202020204" pitchFamily="34" charset="0"/>
                        <a:buChar char="•"/>
                      </a:pPr>
                      <a:endParaRPr lang="es-ES_tradnl" dirty="0"/>
                    </a:p>
                  </a:txBody>
                  <a:tcPr>
                    <a:solidFill>
                      <a:schemeClr val="bg1"/>
                    </a:solidFill>
                  </a:tcPr>
                </a:tc>
                <a:tc>
                  <a:txBody>
                    <a:bodyPr/>
                    <a:lstStyle/>
                    <a:p>
                      <a:pPr lvl="1" algn="just"/>
                      <a:r>
                        <a:rPr lang="es-ES_tradnl" sz="1800" kern="1200" dirty="0">
                          <a:solidFill>
                            <a:schemeClr val="tx1"/>
                          </a:solidFill>
                          <a:effectLst/>
                          <a:latin typeface="+mn-lt"/>
                          <a:ea typeface="+mn-ea"/>
                          <a:cs typeface="+mn-cs"/>
                        </a:rPr>
                        <a:t>Si bien debe controlar las actividades del franquiciado, esta facultad puede ser dificultada por las distancias geográficas o por presentarse conflictos con el franquiciado.</a:t>
                      </a:r>
                    </a:p>
                    <a:p>
                      <a:pPr lvl="1" algn="just"/>
                      <a:endParaRPr lang="es-CR" sz="1800" kern="1200" dirty="0">
                        <a:solidFill>
                          <a:schemeClr val="tx1"/>
                        </a:solidFill>
                        <a:effectLst/>
                        <a:latin typeface="+mn-lt"/>
                        <a:ea typeface="+mn-ea"/>
                        <a:cs typeface="+mn-cs"/>
                      </a:endParaRPr>
                    </a:p>
                    <a:p>
                      <a:pPr lvl="1" algn="just"/>
                      <a:r>
                        <a:rPr lang="es-ES_tradnl" sz="1800" kern="1200" dirty="0">
                          <a:solidFill>
                            <a:schemeClr val="tx1"/>
                          </a:solidFill>
                          <a:effectLst/>
                          <a:latin typeface="+mn-lt"/>
                          <a:ea typeface="+mn-ea"/>
                          <a:cs typeface="+mn-cs"/>
                        </a:rPr>
                        <a:t>Posibilidad de que un establecimiento perteneciente a un franquiciado no obtenga la rentabilidad esperada.</a:t>
                      </a:r>
                    </a:p>
                    <a:p>
                      <a:pPr lvl="1" algn="just"/>
                      <a:endParaRPr lang="es-CR" sz="1800" kern="1200" dirty="0">
                        <a:solidFill>
                          <a:schemeClr val="tx1"/>
                        </a:solidFill>
                        <a:effectLst/>
                        <a:latin typeface="+mn-lt"/>
                        <a:ea typeface="+mn-ea"/>
                        <a:cs typeface="+mn-cs"/>
                      </a:endParaRPr>
                    </a:p>
                    <a:p>
                      <a:pPr lvl="1" algn="just"/>
                      <a:r>
                        <a:rPr lang="es-ES_tradnl" sz="1800" kern="1200" dirty="0">
                          <a:solidFill>
                            <a:schemeClr val="tx1"/>
                          </a:solidFill>
                          <a:effectLst/>
                          <a:latin typeface="+mn-lt"/>
                          <a:ea typeface="+mn-ea"/>
                          <a:cs typeface="+mn-cs"/>
                        </a:rPr>
                        <a:t>La independencia jurídica y económica de </a:t>
                      </a:r>
                      <a:r>
                        <a:rPr lang="es-ES_tradnl" sz="1800" kern="1200" dirty="0" err="1">
                          <a:solidFill>
                            <a:schemeClr val="tx1"/>
                          </a:solidFill>
                          <a:effectLst/>
                          <a:latin typeface="+mn-lt"/>
                          <a:ea typeface="+mn-ea"/>
                          <a:cs typeface="+mn-cs"/>
                        </a:rPr>
                        <a:t>franquiciante</a:t>
                      </a:r>
                      <a:r>
                        <a:rPr lang="es-ES_tradnl" sz="1800" kern="1200" dirty="0">
                          <a:solidFill>
                            <a:schemeClr val="tx1"/>
                          </a:solidFill>
                          <a:effectLst/>
                          <a:latin typeface="+mn-lt"/>
                          <a:ea typeface="+mn-ea"/>
                          <a:cs typeface="+mn-cs"/>
                        </a:rPr>
                        <a:t> y franquiciado resulta en una relación de colaboración y no jerárquica, por lo cual existe una cierta autonomía en la manera de actuar.</a:t>
                      </a:r>
                    </a:p>
                    <a:p>
                      <a:pPr lvl="1" algn="just"/>
                      <a:endParaRPr lang="es-CR" sz="1800" kern="1200" dirty="0">
                        <a:solidFill>
                          <a:schemeClr val="tx1"/>
                        </a:solidFill>
                        <a:effectLst/>
                        <a:latin typeface="+mn-lt"/>
                        <a:ea typeface="+mn-ea"/>
                        <a:cs typeface="+mn-cs"/>
                      </a:endParaRPr>
                    </a:p>
                    <a:p>
                      <a:pPr lvl="1" algn="just"/>
                      <a:r>
                        <a:rPr lang="es-ES_tradnl" sz="1800" kern="1200" dirty="0">
                          <a:solidFill>
                            <a:schemeClr val="tx1"/>
                          </a:solidFill>
                          <a:effectLst/>
                          <a:latin typeface="+mn-lt"/>
                          <a:ea typeface="+mn-ea"/>
                          <a:cs typeface="+mn-cs"/>
                        </a:rPr>
                        <a:t>Corre con el riesgo de que el franquiciado sea un futuro competidor.</a:t>
                      </a:r>
                    </a:p>
                    <a:p>
                      <a:pPr lvl="1" algn="just"/>
                      <a:endParaRPr lang="es-CR" sz="1800" kern="1200" dirty="0">
                        <a:solidFill>
                          <a:schemeClr val="tx1"/>
                        </a:solidFill>
                        <a:effectLst/>
                        <a:latin typeface="+mn-lt"/>
                        <a:ea typeface="+mn-ea"/>
                        <a:cs typeface="+mn-cs"/>
                      </a:endParaRPr>
                    </a:p>
                    <a:p>
                      <a:pPr lvl="1" algn="just"/>
                      <a:r>
                        <a:rPr lang="es-ES_tradnl" sz="1800" kern="1200" dirty="0">
                          <a:solidFill>
                            <a:schemeClr val="tx1"/>
                          </a:solidFill>
                          <a:effectLst/>
                          <a:latin typeface="+mn-lt"/>
                          <a:ea typeface="+mn-ea"/>
                          <a:cs typeface="+mn-cs"/>
                        </a:rPr>
                        <a:t>La mala gestión por parte del franquiciado influye en el éxito o fracaso de la franquicia.</a:t>
                      </a:r>
                      <a:endParaRPr lang="es-CR" sz="1800" kern="1200" dirty="0">
                        <a:solidFill>
                          <a:schemeClr val="tx1"/>
                        </a:solidFill>
                        <a:effectLst/>
                        <a:latin typeface="+mn-lt"/>
                        <a:ea typeface="+mn-ea"/>
                        <a:cs typeface="+mn-cs"/>
                      </a:endParaRPr>
                    </a:p>
                  </a:txBody>
                  <a:tcPr>
                    <a:solidFill>
                      <a:schemeClr val="bg1"/>
                    </a:solidFill>
                  </a:tcPr>
                </a:tc>
                <a:extLst>
                  <a:ext uri="{0D108BD9-81ED-4DB2-BD59-A6C34878D82A}">
                    <a16:rowId xmlns:a16="http://schemas.microsoft.com/office/drawing/2014/main" val="2684644598"/>
                  </a:ext>
                </a:extLst>
              </a:tr>
            </a:tbl>
          </a:graphicData>
        </a:graphic>
      </p:graphicFrame>
      <p:sp>
        <p:nvSpPr>
          <p:cNvPr id="5" name="Título 1">
            <a:extLst>
              <a:ext uri="{FF2B5EF4-FFF2-40B4-BE49-F238E27FC236}">
                <a16:creationId xmlns:a16="http://schemas.microsoft.com/office/drawing/2014/main" id="{6C4A6ACD-CF3D-A34A-89AC-FDE68AB92A96}"/>
              </a:ext>
            </a:extLst>
          </p:cNvPr>
          <p:cNvSpPr>
            <a:spLocks noGrp="1"/>
          </p:cNvSpPr>
          <p:nvPr>
            <p:ph type="title"/>
          </p:nvPr>
        </p:nvSpPr>
        <p:spPr>
          <a:xfrm>
            <a:off x="0" y="-187036"/>
            <a:ext cx="12192000" cy="1325563"/>
          </a:xfrm>
        </p:spPr>
        <p:txBody>
          <a:bodyPr>
            <a:normAutofit/>
          </a:bodyPr>
          <a:lstStyle/>
          <a:p>
            <a:pPr algn="ctr"/>
            <a:r>
              <a:rPr lang="es-ES_tradnl" sz="3000" dirty="0"/>
              <a:t>Ventajas y Desventajas del Contrato de Franquicia: </a:t>
            </a:r>
            <a:r>
              <a:rPr lang="es-ES_tradnl" sz="3000" dirty="0" err="1"/>
              <a:t>Franquiciante</a:t>
            </a:r>
            <a:endParaRPr lang="es-ES_tradnl" sz="3000" dirty="0"/>
          </a:p>
        </p:txBody>
      </p:sp>
    </p:spTree>
    <p:extLst>
      <p:ext uri="{BB962C8B-B14F-4D97-AF65-F5344CB8AC3E}">
        <p14:creationId xmlns:p14="http://schemas.microsoft.com/office/powerpoint/2010/main" val="192347585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F46CCD9-0C4F-A743-9A61-410C97BB76A1}"/>
              </a:ext>
            </a:extLst>
          </p:cNvPr>
          <p:cNvSpPr>
            <a:spLocks noGrp="1"/>
          </p:cNvSpPr>
          <p:nvPr>
            <p:ph sz="half" idx="1"/>
          </p:nvPr>
        </p:nvSpPr>
        <p:spPr/>
        <p:txBody>
          <a:bodyPr/>
          <a:lstStyle/>
          <a:p>
            <a:endParaRPr lang="es-ES_tradnl" dirty="0"/>
          </a:p>
        </p:txBody>
      </p:sp>
      <p:sp>
        <p:nvSpPr>
          <p:cNvPr id="4" name="Título 1">
            <a:extLst>
              <a:ext uri="{FF2B5EF4-FFF2-40B4-BE49-F238E27FC236}">
                <a16:creationId xmlns:a16="http://schemas.microsoft.com/office/drawing/2014/main" id="{A4080729-BCBD-EC43-AF17-36254CA673E1}"/>
              </a:ext>
            </a:extLst>
          </p:cNvPr>
          <p:cNvSpPr txBox="1">
            <a:spLocks/>
          </p:cNvSpPr>
          <p:nvPr/>
        </p:nvSpPr>
        <p:spPr>
          <a:xfrm>
            <a:off x="0" y="-394855"/>
            <a:ext cx="121920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EE9121"/>
                </a:solidFill>
                <a:latin typeface="Barlow SemiBold" pitchFamily="2" charset="77"/>
                <a:ea typeface="+mj-ea"/>
                <a:cs typeface="+mj-cs"/>
              </a:defRPr>
            </a:lvl1pPr>
          </a:lstStyle>
          <a:p>
            <a:pPr algn="ctr"/>
            <a:r>
              <a:rPr lang="es-ES_tradnl" sz="3000" dirty="0"/>
              <a:t>Ventajas y Desventajas del Contrato de Franquicia: Franquiciado</a:t>
            </a:r>
          </a:p>
        </p:txBody>
      </p:sp>
      <p:graphicFrame>
        <p:nvGraphicFramePr>
          <p:cNvPr id="5" name="Tabla 4">
            <a:extLst>
              <a:ext uri="{FF2B5EF4-FFF2-40B4-BE49-F238E27FC236}">
                <a16:creationId xmlns:a16="http://schemas.microsoft.com/office/drawing/2014/main" id="{136515D6-3C0C-704B-B8EE-DFFAD7B2AAA9}"/>
              </a:ext>
            </a:extLst>
          </p:cNvPr>
          <p:cNvGraphicFramePr>
            <a:graphicFrameLocks/>
          </p:cNvGraphicFramePr>
          <p:nvPr>
            <p:extLst>
              <p:ext uri="{D42A27DB-BD31-4B8C-83A1-F6EECF244321}">
                <p14:modId xmlns:p14="http://schemas.microsoft.com/office/powerpoint/2010/main" val="2207808719"/>
              </p:ext>
            </p:extLst>
          </p:nvPr>
        </p:nvGraphicFramePr>
        <p:xfrm>
          <a:off x="0" y="622992"/>
          <a:ext cx="12192000" cy="6235008"/>
        </p:xfrm>
        <a:graphic>
          <a:graphicData uri="http://schemas.openxmlformats.org/drawingml/2006/table">
            <a:tbl>
              <a:tblPr firstRow="1" bandRow="1">
                <a:tableStyleId>{5940675A-B579-460E-94D1-54222C63F5DA}</a:tableStyleId>
              </a:tblPr>
              <a:tblGrid>
                <a:gridCol w="3034145">
                  <a:extLst>
                    <a:ext uri="{9D8B030D-6E8A-4147-A177-3AD203B41FA5}">
                      <a16:colId xmlns:a16="http://schemas.microsoft.com/office/drawing/2014/main" val="2619004565"/>
                    </a:ext>
                  </a:extLst>
                </a:gridCol>
                <a:gridCol w="9157855">
                  <a:extLst>
                    <a:ext uri="{9D8B030D-6E8A-4147-A177-3AD203B41FA5}">
                      <a16:colId xmlns:a16="http://schemas.microsoft.com/office/drawing/2014/main" val="3785123612"/>
                    </a:ext>
                  </a:extLst>
                </a:gridCol>
              </a:tblGrid>
              <a:tr h="382848">
                <a:tc>
                  <a:txBody>
                    <a:bodyPr/>
                    <a:lstStyle/>
                    <a:p>
                      <a:pPr algn="ctr"/>
                      <a:r>
                        <a:rPr lang="es-ES_tradnl" b="1" dirty="0">
                          <a:solidFill>
                            <a:schemeClr val="bg1"/>
                          </a:solidFill>
                        </a:rPr>
                        <a:t>VENTAJAS</a:t>
                      </a:r>
                    </a:p>
                  </a:txBody>
                  <a:tcPr>
                    <a:solidFill>
                      <a:schemeClr val="accent4"/>
                    </a:solidFill>
                  </a:tcPr>
                </a:tc>
                <a:tc>
                  <a:txBody>
                    <a:bodyPr/>
                    <a:lstStyle/>
                    <a:p>
                      <a:pPr algn="ctr"/>
                      <a:r>
                        <a:rPr lang="es-ES_tradnl" b="1" dirty="0">
                          <a:solidFill>
                            <a:schemeClr val="bg1"/>
                          </a:solidFill>
                        </a:rPr>
                        <a:t>DESVENTAJAS</a:t>
                      </a:r>
                    </a:p>
                  </a:txBody>
                  <a:tcPr>
                    <a:solidFill>
                      <a:schemeClr val="accent4"/>
                    </a:solidFill>
                  </a:tcPr>
                </a:tc>
                <a:extLst>
                  <a:ext uri="{0D108BD9-81ED-4DB2-BD59-A6C34878D82A}">
                    <a16:rowId xmlns:a16="http://schemas.microsoft.com/office/drawing/2014/main" val="3883003711"/>
                  </a:ext>
                </a:extLst>
              </a:tr>
              <a:tr h="1105958">
                <a:tc>
                  <a:txBody>
                    <a:bodyPr/>
                    <a:lstStyle/>
                    <a:p>
                      <a:pPr lvl="1"/>
                      <a:r>
                        <a:rPr lang="es-ES_tradnl" sz="1800" kern="1200" dirty="0">
                          <a:solidFill>
                            <a:schemeClr val="tx1"/>
                          </a:solidFill>
                          <a:effectLst/>
                          <a:latin typeface="+mn-lt"/>
                          <a:ea typeface="+mn-ea"/>
                          <a:cs typeface="+mn-cs"/>
                        </a:rPr>
                        <a:t>Se vale del uso de una marca conocida y exitosa en el mercado, lo que disminuye el riesgo se iniciar un negocio.</a:t>
                      </a:r>
                    </a:p>
                    <a:p>
                      <a:pPr lvl="1"/>
                      <a:endParaRPr lang="es-CR" sz="1800" kern="1200" dirty="0">
                        <a:solidFill>
                          <a:schemeClr val="tx1"/>
                        </a:solidFill>
                        <a:effectLst/>
                        <a:latin typeface="+mn-lt"/>
                        <a:ea typeface="+mn-ea"/>
                        <a:cs typeface="+mn-cs"/>
                      </a:endParaRPr>
                    </a:p>
                    <a:p>
                      <a:pPr lvl="1"/>
                      <a:r>
                        <a:rPr lang="es-ES_tradnl" sz="1800" kern="1200" dirty="0">
                          <a:solidFill>
                            <a:schemeClr val="tx1"/>
                          </a:solidFill>
                          <a:effectLst/>
                          <a:latin typeface="+mn-lt"/>
                          <a:ea typeface="+mn-ea"/>
                          <a:cs typeface="+mn-cs"/>
                        </a:rPr>
                        <a:t>Transmisión del </a:t>
                      </a:r>
                      <a:r>
                        <a:rPr lang="es-ES_tradnl" sz="1800" kern="1200" dirty="0" err="1">
                          <a:solidFill>
                            <a:schemeClr val="tx1"/>
                          </a:solidFill>
                          <a:effectLst/>
                          <a:latin typeface="+mn-lt"/>
                          <a:ea typeface="+mn-ea"/>
                          <a:cs typeface="+mn-cs"/>
                        </a:rPr>
                        <a:t>Know</a:t>
                      </a:r>
                      <a:r>
                        <a:rPr lang="es-ES_tradnl" sz="1800" kern="1200" dirty="0">
                          <a:solidFill>
                            <a:schemeClr val="tx1"/>
                          </a:solidFill>
                          <a:effectLst/>
                          <a:latin typeface="+mn-lt"/>
                          <a:ea typeface="+mn-ea"/>
                          <a:cs typeface="+mn-cs"/>
                        </a:rPr>
                        <a:t> </a:t>
                      </a:r>
                      <a:r>
                        <a:rPr lang="es-ES_tradnl" sz="1800" kern="1200" dirty="0" err="1">
                          <a:solidFill>
                            <a:schemeClr val="tx1"/>
                          </a:solidFill>
                          <a:effectLst/>
                          <a:latin typeface="+mn-lt"/>
                          <a:ea typeface="+mn-ea"/>
                          <a:cs typeface="+mn-cs"/>
                        </a:rPr>
                        <a:t>How</a:t>
                      </a:r>
                      <a:r>
                        <a:rPr lang="es-ES_tradnl" sz="1800" kern="1200" dirty="0">
                          <a:solidFill>
                            <a:schemeClr val="tx1"/>
                          </a:solidFill>
                          <a:effectLst/>
                          <a:latin typeface="+mn-lt"/>
                          <a:ea typeface="+mn-ea"/>
                          <a:cs typeface="+mn-cs"/>
                        </a:rPr>
                        <a:t> del </a:t>
                      </a:r>
                      <a:r>
                        <a:rPr lang="es-ES_tradnl" sz="1800" kern="1200" dirty="0" err="1">
                          <a:solidFill>
                            <a:schemeClr val="tx1"/>
                          </a:solidFill>
                          <a:effectLst/>
                          <a:latin typeface="+mn-lt"/>
                          <a:ea typeface="+mn-ea"/>
                          <a:cs typeface="+mn-cs"/>
                        </a:rPr>
                        <a:t>franquiciante</a:t>
                      </a:r>
                      <a:r>
                        <a:rPr lang="es-ES_tradnl" sz="1800" kern="1200" dirty="0">
                          <a:solidFill>
                            <a:schemeClr val="tx1"/>
                          </a:solidFill>
                          <a:effectLst/>
                          <a:latin typeface="+mn-lt"/>
                          <a:ea typeface="+mn-ea"/>
                          <a:cs typeface="+mn-cs"/>
                        </a:rPr>
                        <a:t> a su favor.</a:t>
                      </a:r>
                    </a:p>
                    <a:p>
                      <a:pPr lvl="1"/>
                      <a:endParaRPr lang="es-CR" sz="1800" kern="1200" dirty="0">
                        <a:solidFill>
                          <a:schemeClr val="tx1"/>
                        </a:solidFill>
                        <a:effectLst/>
                        <a:latin typeface="+mn-lt"/>
                        <a:ea typeface="+mn-ea"/>
                        <a:cs typeface="+mn-cs"/>
                      </a:endParaRPr>
                    </a:p>
                    <a:p>
                      <a:pPr lvl="1"/>
                      <a:r>
                        <a:rPr lang="es-ES_tradnl" sz="1800" kern="1200" dirty="0">
                          <a:solidFill>
                            <a:schemeClr val="tx1"/>
                          </a:solidFill>
                          <a:effectLst/>
                          <a:latin typeface="+mn-lt"/>
                          <a:ea typeface="+mn-ea"/>
                          <a:cs typeface="+mn-cs"/>
                        </a:rPr>
                        <a:t>No debe hacer inversión en investigación de mercados o técnicas. </a:t>
                      </a:r>
                    </a:p>
                    <a:p>
                      <a:pPr lvl="1"/>
                      <a:endParaRPr lang="es-ES_tradnl" sz="1800" kern="1200" dirty="0">
                        <a:solidFill>
                          <a:schemeClr val="tx1"/>
                        </a:solidFill>
                        <a:effectLst/>
                        <a:latin typeface="+mn-lt"/>
                        <a:ea typeface="+mn-ea"/>
                        <a:cs typeface="+mn-cs"/>
                      </a:endParaRPr>
                    </a:p>
                    <a:p>
                      <a:pPr lvl="1"/>
                      <a:r>
                        <a:rPr lang="es-ES_tradnl" sz="1800" kern="1200" dirty="0">
                          <a:solidFill>
                            <a:schemeClr val="tx1"/>
                          </a:solidFill>
                          <a:effectLst/>
                          <a:latin typeface="+mn-lt"/>
                          <a:ea typeface="+mn-ea"/>
                          <a:cs typeface="+mn-cs"/>
                        </a:rPr>
                        <a:t>Cuenta con la asistencia y el soporte técnico del </a:t>
                      </a:r>
                      <a:r>
                        <a:rPr lang="es-ES_tradnl" sz="1800" kern="1200" dirty="0" err="1">
                          <a:solidFill>
                            <a:schemeClr val="tx1"/>
                          </a:solidFill>
                          <a:effectLst/>
                          <a:latin typeface="+mn-lt"/>
                          <a:ea typeface="+mn-ea"/>
                          <a:cs typeface="+mn-cs"/>
                        </a:rPr>
                        <a:t>franquiciante</a:t>
                      </a:r>
                      <a:r>
                        <a:rPr lang="es-ES_tradnl" sz="1800" kern="1200" dirty="0">
                          <a:solidFill>
                            <a:schemeClr val="tx1"/>
                          </a:solidFill>
                          <a:effectLst/>
                          <a:latin typeface="+mn-lt"/>
                          <a:ea typeface="+mn-ea"/>
                          <a:cs typeface="+mn-cs"/>
                        </a:rPr>
                        <a:t>.</a:t>
                      </a:r>
                    </a:p>
                    <a:p>
                      <a:pPr lvl="1"/>
                      <a:endParaRPr lang="es-CR" sz="1800" kern="1200" dirty="0">
                        <a:solidFill>
                          <a:schemeClr val="tx1"/>
                        </a:solidFill>
                        <a:effectLst/>
                        <a:latin typeface="+mn-lt"/>
                        <a:ea typeface="+mn-ea"/>
                        <a:cs typeface="+mn-cs"/>
                      </a:endParaRPr>
                    </a:p>
                    <a:p>
                      <a:pPr lvl="1"/>
                      <a:r>
                        <a:rPr lang="es-ES_tradnl" sz="1800" kern="1200" dirty="0">
                          <a:solidFill>
                            <a:schemeClr val="tx1"/>
                          </a:solidFill>
                          <a:effectLst/>
                          <a:latin typeface="+mn-lt"/>
                          <a:ea typeface="+mn-ea"/>
                          <a:cs typeface="+mn-cs"/>
                        </a:rPr>
                        <a:t>Se vale de la publicidad y el mercadeo que realice el </a:t>
                      </a:r>
                      <a:r>
                        <a:rPr lang="es-ES_tradnl" sz="1800" kern="1200" dirty="0" err="1">
                          <a:solidFill>
                            <a:schemeClr val="tx1"/>
                          </a:solidFill>
                          <a:effectLst/>
                          <a:latin typeface="+mn-lt"/>
                          <a:ea typeface="+mn-ea"/>
                          <a:cs typeface="+mn-cs"/>
                        </a:rPr>
                        <a:t>franquiciante</a:t>
                      </a:r>
                      <a:r>
                        <a:rPr lang="es-ES_tradnl" sz="1800" kern="1200" dirty="0">
                          <a:solidFill>
                            <a:schemeClr val="tx1"/>
                          </a:solidFill>
                          <a:effectLst/>
                          <a:latin typeface="+mn-lt"/>
                          <a:ea typeface="+mn-ea"/>
                          <a:cs typeface="+mn-cs"/>
                        </a:rPr>
                        <a:t>.</a:t>
                      </a:r>
                      <a:endParaRPr lang="es-CR" sz="1800" kern="1200" dirty="0">
                        <a:solidFill>
                          <a:schemeClr val="tx1"/>
                        </a:solidFill>
                        <a:effectLst/>
                        <a:latin typeface="+mn-lt"/>
                        <a:ea typeface="+mn-ea"/>
                        <a:cs typeface="+mn-cs"/>
                      </a:endParaRPr>
                    </a:p>
                  </a:txBody>
                  <a:tcPr>
                    <a:solidFill>
                      <a:schemeClr val="bg1"/>
                    </a:solidFill>
                  </a:tcPr>
                </a:tc>
                <a:tc>
                  <a:txBody>
                    <a:bodyPr/>
                    <a:lstStyle/>
                    <a:p>
                      <a:pPr lvl="1" algn="just"/>
                      <a:r>
                        <a:rPr lang="es-ES_tradnl" sz="1800" kern="1200" dirty="0">
                          <a:solidFill>
                            <a:schemeClr val="tx1"/>
                          </a:solidFill>
                          <a:effectLst/>
                          <a:latin typeface="+mn-lt"/>
                          <a:ea typeface="+mn-ea"/>
                          <a:cs typeface="+mn-cs"/>
                        </a:rPr>
                        <a:t>Pérdida de autonomía al deber someterse a las instrucciones y controles continuos por parte del </a:t>
                      </a:r>
                      <a:r>
                        <a:rPr lang="es-ES_tradnl" sz="1800" kern="1200" dirty="0" err="1">
                          <a:solidFill>
                            <a:schemeClr val="tx1"/>
                          </a:solidFill>
                          <a:effectLst/>
                          <a:latin typeface="+mn-lt"/>
                          <a:ea typeface="+mn-ea"/>
                          <a:cs typeface="+mn-cs"/>
                        </a:rPr>
                        <a:t>franquiciante</a:t>
                      </a:r>
                      <a:r>
                        <a:rPr lang="es-ES_tradnl" sz="1800" kern="1200" dirty="0">
                          <a:solidFill>
                            <a:schemeClr val="tx1"/>
                          </a:solidFill>
                          <a:effectLst/>
                          <a:latin typeface="+mn-lt"/>
                          <a:ea typeface="+mn-ea"/>
                          <a:cs typeface="+mn-cs"/>
                        </a:rPr>
                        <a:t>.</a:t>
                      </a:r>
                    </a:p>
                    <a:p>
                      <a:pPr lvl="1" algn="just"/>
                      <a:endParaRPr lang="es-CR" sz="1800" kern="1200" dirty="0">
                        <a:solidFill>
                          <a:schemeClr val="tx1"/>
                        </a:solidFill>
                        <a:effectLst/>
                        <a:latin typeface="+mn-lt"/>
                        <a:ea typeface="+mn-ea"/>
                        <a:cs typeface="+mn-cs"/>
                      </a:endParaRPr>
                    </a:p>
                    <a:p>
                      <a:pPr lvl="1" algn="just"/>
                      <a:r>
                        <a:rPr lang="es-ES_tradnl" sz="1800" kern="1200" dirty="0">
                          <a:solidFill>
                            <a:schemeClr val="tx1"/>
                          </a:solidFill>
                          <a:effectLst/>
                          <a:latin typeface="+mn-lt"/>
                          <a:ea typeface="+mn-ea"/>
                          <a:cs typeface="+mn-cs"/>
                        </a:rPr>
                        <a:t>Debe repartir sus beneficios con el </a:t>
                      </a:r>
                      <a:r>
                        <a:rPr lang="es-ES_tradnl" sz="1800" kern="1200" dirty="0" err="1">
                          <a:solidFill>
                            <a:schemeClr val="tx1"/>
                          </a:solidFill>
                          <a:effectLst/>
                          <a:latin typeface="+mn-lt"/>
                          <a:ea typeface="+mn-ea"/>
                          <a:cs typeface="+mn-cs"/>
                        </a:rPr>
                        <a:t>franquiciante</a:t>
                      </a:r>
                      <a:r>
                        <a:rPr lang="es-ES_tradnl" sz="1800" kern="1200" dirty="0">
                          <a:solidFill>
                            <a:schemeClr val="tx1"/>
                          </a:solidFill>
                          <a:effectLst/>
                          <a:latin typeface="+mn-lt"/>
                          <a:ea typeface="+mn-ea"/>
                          <a:cs typeface="+mn-cs"/>
                        </a:rPr>
                        <a:t>, pues debe cancelarle no solo un monto por adquirir la franquicia, sino también un monto correspondiente a una porción predeterminada de sus ingresos.</a:t>
                      </a:r>
                    </a:p>
                    <a:p>
                      <a:pPr lvl="1" algn="just"/>
                      <a:endParaRPr lang="es-CR" sz="1800" kern="1200" dirty="0">
                        <a:solidFill>
                          <a:schemeClr val="tx1"/>
                        </a:solidFill>
                        <a:effectLst/>
                        <a:latin typeface="+mn-lt"/>
                        <a:ea typeface="+mn-ea"/>
                        <a:cs typeface="+mn-cs"/>
                      </a:endParaRPr>
                    </a:p>
                    <a:p>
                      <a:pPr lvl="1" algn="just"/>
                      <a:r>
                        <a:rPr lang="es-ES_tradnl" sz="1800" kern="1200" dirty="0">
                          <a:solidFill>
                            <a:schemeClr val="tx1"/>
                          </a:solidFill>
                          <a:effectLst/>
                          <a:latin typeface="+mn-lt"/>
                          <a:ea typeface="+mn-ea"/>
                          <a:cs typeface="+mn-cs"/>
                        </a:rPr>
                        <a:t>Debe asimismo, cancelar un monto por el uso de signos distintivos.</a:t>
                      </a:r>
                    </a:p>
                    <a:p>
                      <a:pPr lvl="1" algn="just"/>
                      <a:endParaRPr lang="es-CR" sz="1800" kern="1200" dirty="0">
                        <a:solidFill>
                          <a:schemeClr val="tx1"/>
                        </a:solidFill>
                        <a:effectLst/>
                        <a:latin typeface="+mn-lt"/>
                        <a:ea typeface="+mn-ea"/>
                        <a:cs typeface="+mn-cs"/>
                      </a:endParaRPr>
                    </a:p>
                    <a:p>
                      <a:pPr lvl="1" algn="just"/>
                      <a:r>
                        <a:rPr lang="es-ES_tradnl" sz="1800" kern="1200" dirty="0">
                          <a:solidFill>
                            <a:schemeClr val="tx1"/>
                          </a:solidFill>
                          <a:effectLst/>
                          <a:latin typeface="+mn-lt"/>
                          <a:ea typeface="+mn-ea"/>
                          <a:cs typeface="+mn-cs"/>
                        </a:rPr>
                        <a:t>Debe pagar la publicidad.</a:t>
                      </a:r>
                    </a:p>
                    <a:p>
                      <a:pPr lvl="1" algn="just"/>
                      <a:endParaRPr lang="es-CR" sz="1800" kern="1200" dirty="0">
                        <a:solidFill>
                          <a:schemeClr val="tx1"/>
                        </a:solidFill>
                        <a:effectLst/>
                        <a:latin typeface="+mn-lt"/>
                        <a:ea typeface="+mn-ea"/>
                        <a:cs typeface="+mn-cs"/>
                      </a:endParaRPr>
                    </a:p>
                    <a:p>
                      <a:pPr lvl="1" algn="just"/>
                      <a:r>
                        <a:rPr lang="es-ES_tradnl" sz="1800" kern="1200" dirty="0">
                          <a:solidFill>
                            <a:schemeClr val="tx1"/>
                          </a:solidFill>
                          <a:effectLst/>
                          <a:latin typeface="+mn-lt"/>
                          <a:ea typeface="+mn-ea"/>
                          <a:cs typeface="+mn-cs"/>
                        </a:rPr>
                        <a:t>El bajo rendimiento de otros establecimientos influye en su reputación.</a:t>
                      </a:r>
                    </a:p>
                    <a:p>
                      <a:pPr lvl="1" algn="just"/>
                      <a:endParaRPr lang="es-CR" sz="1800" kern="1200" dirty="0">
                        <a:solidFill>
                          <a:schemeClr val="tx1"/>
                        </a:solidFill>
                        <a:effectLst/>
                        <a:latin typeface="+mn-lt"/>
                        <a:ea typeface="+mn-ea"/>
                        <a:cs typeface="+mn-cs"/>
                      </a:endParaRPr>
                    </a:p>
                    <a:p>
                      <a:pPr lvl="1" algn="just"/>
                      <a:r>
                        <a:rPr lang="es-ES_tradnl" sz="1800" kern="1200" dirty="0">
                          <a:solidFill>
                            <a:schemeClr val="tx1"/>
                          </a:solidFill>
                          <a:effectLst/>
                          <a:latin typeface="+mn-lt"/>
                          <a:ea typeface="+mn-ea"/>
                          <a:cs typeface="+mn-cs"/>
                        </a:rPr>
                        <a:t>Cualquier cesión o transmisión está limitada a la aceptación del </a:t>
                      </a:r>
                      <a:r>
                        <a:rPr lang="es-ES_tradnl" sz="1800" kern="1200" dirty="0" err="1">
                          <a:solidFill>
                            <a:schemeClr val="tx1"/>
                          </a:solidFill>
                          <a:effectLst/>
                          <a:latin typeface="+mn-lt"/>
                          <a:ea typeface="+mn-ea"/>
                          <a:cs typeface="+mn-cs"/>
                        </a:rPr>
                        <a:t>franquiciante</a:t>
                      </a:r>
                      <a:r>
                        <a:rPr lang="es-ES_tradnl" sz="1800" kern="1200" dirty="0">
                          <a:solidFill>
                            <a:schemeClr val="tx1"/>
                          </a:solidFill>
                          <a:effectLst/>
                          <a:latin typeface="+mn-lt"/>
                          <a:ea typeface="+mn-ea"/>
                          <a:cs typeface="+mn-cs"/>
                        </a:rPr>
                        <a:t>. </a:t>
                      </a:r>
                    </a:p>
                    <a:p>
                      <a:pPr lvl="1" algn="just"/>
                      <a:r>
                        <a:rPr lang="es-ES_tradnl" sz="1800" kern="1200" dirty="0">
                          <a:solidFill>
                            <a:schemeClr val="tx1"/>
                          </a:solidFill>
                          <a:effectLst/>
                          <a:latin typeface="+mn-lt"/>
                          <a:ea typeface="+mn-ea"/>
                          <a:cs typeface="+mn-cs"/>
                        </a:rPr>
                        <a:t>Cuenta con un mínimo de compras preestablecido.</a:t>
                      </a:r>
                    </a:p>
                    <a:p>
                      <a:pPr lvl="1" algn="just"/>
                      <a:endParaRPr lang="es-CR" sz="1800" kern="1200" dirty="0">
                        <a:solidFill>
                          <a:schemeClr val="tx1"/>
                        </a:solidFill>
                        <a:effectLst/>
                        <a:latin typeface="+mn-lt"/>
                        <a:ea typeface="+mn-ea"/>
                        <a:cs typeface="+mn-cs"/>
                      </a:endParaRPr>
                    </a:p>
                    <a:p>
                      <a:pPr lvl="1" algn="just"/>
                      <a:r>
                        <a:rPr lang="es-ES_tradnl" sz="1800" kern="1200" dirty="0">
                          <a:solidFill>
                            <a:schemeClr val="tx1"/>
                          </a:solidFill>
                          <a:effectLst/>
                          <a:latin typeface="+mn-lt"/>
                          <a:ea typeface="+mn-ea"/>
                          <a:cs typeface="+mn-cs"/>
                        </a:rPr>
                        <a:t>Puede ser sujeto de una actitud engañosa por parte del </a:t>
                      </a:r>
                      <a:r>
                        <a:rPr lang="es-ES_tradnl" sz="1800" kern="1200" dirty="0" err="1">
                          <a:solidFill>
                            <a:schemeClr val="tx1"/>
                          </a:solidFill>
                          <a:effectLst/>
                          <a:latin typeface="+mn-lt"/>
                          <a:ea typeface="+mn-ea"/>
                          <a:cs typeface="+mn-cs"/>
                        </a:rPr>
                        <a:t>franquiciante</a:t>
                      </a:r>
                      <a:r>
                        <a:rPr lang="es-ES_tradnl" sz="1800" kern="1200" dirty="0">
                          <a:solidFill>
                            <a:schemeClr val="tx1"/>
                          </a:solidFill>
                          <a:effectLst/>
                          <a:latin typeface="+mn-lt"/>
                          <a:ea typeface="+mn-ea"/>
                          <a:cs typeface="+mn-cs"/>
                        </a:rPr>
                        <a:t>, quien explota su falta de experiencia a través de cánones onerosos e injustificados, aprovisionamientos imperativos o precios abusivos.</a:t>
                      </a:r>
                    </a:p>
                    <a:p>
                      <a:pPr lvl="1" algn="just"/>
                      <a:endParaRPr lang="es-CR" sz="1800" kern="1200" dirty="0">
                        <a:solidFill>
                          <a:schemeClr val="tx1"/>
                        </a:solidFill>
                        <a:effectLst/>
                        <a:latin typeface="+mn-lt"/>
                        <a:ea typeface="+mn-ea"/>
                        <a:cs typeface="+mn-cs"/>
                      </a:endParaRPr>
                    </a:p>
                    <a:p>
                      <a:pPr lvl="1" algn="just"/>
                      <a:r>
                        <a:rPr lang="es-ES_tradnl" sz="1800" kern="1200" dirty="0">
                          <a:solidFill>
                            <a:schemeClr val="tx1"/>
                          </a:solidFill>
                          <a:effectLst/>
                          <a:latin typeface="+mn-lt"/>
                          <a:ea typeface="+mn-ea"/>
                          <a:cs typeface="+mn-cs"/>
                        </a:rPr>
                        <a:t>Podría ver su actuación limitada ante amenazas de no renovación o resolución del contrato.</a:t>
                      </a:r>
                      <a:endParaRPr lang="es-CR" sz="1800" kern="1200" dirty="0">
                        <a:solidFill>
                          <a:schemeClr val="tx1"/>
                        </a:solidFill>
                        <a:effectLst/>
                        <a:latin typeface="+mn-lt"/>
                        <a:ea typeface="+mn-ea"/>
                        <a:cs typeface="+mn-cs"/>
                      </a:endParaRPr>
                    </a:p>
                  </a:txBody>
                  <a:tcPr>
                    <a:solidFill>
                      <a:schemeClr val="bg1"/>
                    </a:solidFill>
                  </a:tcPr>
                </a:tc>
                <a:extLst>
                  <a:ext uri="{0D108BD9-81ED-4DB2-BD59-A6C34878D82A}">
                    <a16:rowId xmlns:a16="http://schemas.microsoft.com/office/drawing/2014/main" val="2684644598"/>
                  </a:ext>
                </a:extLst>
              </a:tr>
            </a:tbl>
          </a:graphicData>
        </a:graphic>
      </p:graphicFrame>
    </p:spTree>
    <p:extLst>
      <p:ext uri="{BB962C8B-B14F-4D97-AF65-F5344CB8AC3E}">
        <p14:creationId xmlns:p14="http://schemas.microsoft.com/office/powerpoint/2010/main" val="2394881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A5265C9-27E0-8447-AF00-2D7ED083AB91}"/>
              </a:ext>
            </a:extLst>
          </p:cNvPr>
          <p:cNvSpPr/>
          <p:nvPr/>
        </p:nvSpPr>
        <p:spPr>
          <a:xfrm rot="1029752">
            <a:off x="9206765" y="-452187"/>
            <a:ext cx="7630377" cy="9354191"/>
          </a:xfrm>
          <a:prstGeom prst="rect">
            <a:avLst/>
          </a:pr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Título 2">
            <a:extLst>
              <a:ext uri="{FF2B5EF4-FFF2-40B4-BE49-F238E27FC236}">
                <a16:creationId xmlns:a16="http://schemas.microsoft.com/office/drawing/2014/main" id="{81E1B76F-9F20-814D-822A-1FB052F2FAF6}"/>
              </a:ext>
            </a:extLst>
          </p:cNvPr>
          <p:cNvSpPr txBox="1">
            <a:spLocks/>
          </p:cNvSpPr>
          <p:nvPr/>
        </p:nvSpPr>
        <p:spPr>
          <a:xfrm>
            <a:off x="703634" y="2228074"/>
            <a:ext cx="6977326" cy="23876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b="1" i="0" kern="1200">
                <a:solidFill>
                  <a:schemeClr val="bg1"/>
                </a:solidFill>
                <a:latin typeface="Barlow SemiBold" pitchFamily="2" charset="77"/>
                <a:ea typeface="+mj-ea"/>
                <a:cs typeface="+mj-cs"/>
              </a:defRPr>
            </a:lvl1pPr>
          </a:lstStyle>
          <a:p>
            <a:r>
              <a:rPr lang="es-ES_tradnl" dirty="0"/>
              <a:t>Contrato de Franquicia</a:t>
            </a:r>
          </a:p>
        </p:txBody>
      </p:sp>
    </p:spTree>
    <p:extLst>
      <p:ext uri="{BB962C8B-B14F-4D97-AF65-F5344CB8AC3E}">
        <p14:creationId xmlns:p14="http://schemas.microsoft.com/office/powerpoint/2010/main" val="12465100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riángulo 7">
            <a:extLst>
              <a:ext uri="{FF2B5EF4-FFF2-40B4-BE49-F238E27FC236}">
                <a16:creationId xmlns:a16="http://schemas.microsoft.com/office/drawing/2014/main" id="{45F755E0-69C6-234D-8527-6C7F290B3E6B}"/>
              </a:ext>
            </a:extLst>
          </p:cNvPr>
          <p:cNvSpPr/>
          <p:nvPr/>
        </p:nvSpPr>
        <p:spPr>
          <a:xfrm>
            <a:off x="1492535" y="1165412"/>
            <a:ext cx="6045080" cy="5692588"/>
          </a:xfrm>
          <a:prstGeom prst="triangle">
            <a:avLst/>
          </a:pr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Triángulo 4">
            <a:extLst>
              <a:ext uri="{FF2B5EF4-FFF2-40B4-BE49-F238E27FC236}">
                <a16:creationId xmlns:a16="http://schemas.microsoft.com/office/drawing/2014/main" id="{8DDEA7D0-EED4-F44E-BC0B-4DBF24840949}"/>
              </a:ext>
            </a:extLst>
          </p:cNvPr>
          <p:cNvSpPr/>
          <p:nvPr/>
        </p:nvSpPr>
        <p:spPr>
          <a:xfrm>
            <a:off x="6770451" y="1165412"/>
            <a:ext cx="6045080" cy="5692588"/>
          </a:xfrm>
          <a:prstGeom prst="triangle">
            <a:avLst/>
          </a:pr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Triángulo 5">
            <a:extLst>
              <a:ext uri="{FF2B5EF4-FFF2-40B4-BE49-F238E27FC236}">
                <a16:creationId xmlns:a16="http://schemas.microsoft.com/office/drawing/2014/main" id="{E8B6FC50-4205-E244-A12B-1AFC32408F19}"/>
              </a:ext>
            </a:extLst>
          </p:cNvPr>
          <p:cNvSpPr/>
          <p:nvPr/>
        </p:nvSpPr>
        <p:spPr>
          <a:xfrm rot="10800000">
            <a:off x="9409409" y="0"/>
            <a:ext cx="6045080" cy="5692588"/>
          </a:xfrm>
          <a:prstGeom prst="triangle">
            <a:avLst/>
          </a:pr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Triángulo 6">
            <a:extLst>
              <a:ext uri="{FF2B5EF4-FFF2-40B4-BE49-F238E27FC236}">
                <a16:creationId xmlns:a16="http://schemas.microsoft.com/office/drawing/2014/main" id="{6B32F242-33C0-3245-803D-612679E0DE8C}"/>
              </a:ext>
            </a:extLst>
          </p:cNvPr>
          <p:cNvSpPr/>
          <p:nvPr/>
        </p:nvSpPr>
        <p:spPr>
          <a:xfrm rot="10800000">
            <a:off x="4131493" y="0"/>
            <a:ext cx="6045080" cy="5692588"/>
          </a:xfrm>
          <a:prstGeom prst="triangle">
            <a:avLst/>
          </a:pr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 name="Título 2">
            <a:extLst>
              <a:ext uri="{FF2B5EF4-FFF2-40B4-BE49-F238E27FC236}">
                <a16:creationId xmlns:a16="http://schemas.microsoft.com/office/drawing/2014/main" id="{8C279732-C059-5940-BFBF-E47B0E12E542}"/>
              </a:ext>
            </a:extLst>
          </p:cNvPr>
          <p:cNvSpPr>
            <a:spLocks noGrp="1"/>
          </p:cNvSpPr>
          <p:nvPr>
            <p:ph type="ctrTitle"/>
          </p:nvPr>
        </p:nvSpPr>
        <p:spPr>
          <a:xfrm>
            <a:off x="551234" y="2075674"/>
            <a:ext cx="8364166" cy="2387600"/>
          </a:xfrm>
        </p:spPr>
        <p:txBody>
          <a:bodyPr/>
          <a:lstStyle/>
          <a:p>
            <a:r>
              <a:rPr lang="es-ES_tradnl" dirty="0"/>
              <a:t>Contratos de Distribución</a:t>
            </a:r>
          </a:p>
        </p:txBody>
      </p:sp>
    </p:spTree>
    <p:extLst>
      <p:ext uri="{BB962C8B-B14F-4D97-AF65-F5344CB8AC3E}">
        <p14:creationId xmlns:p14="http://schemas.microsoft.com/office/powerpoint/2010/main" val="41428000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5D5C45-683E-FF4E-AEC0-F30A6D230458}"/>
              </a:ext>
            </a:extLst>
          </p:cNvPr>
          <p:cNvSpPr>
            <a:spLocks noGrp="1"/>
          </p:cNvSpPr>
          <p:nvPr>
            <p:ph type="title"/>
          </p:nvPr>
        </p:nvSpPr>
        <p:spPr>
          <a:xfrm>
            <a:off x="611094" y="91757"/>
            <a:ext cx="10515600" cy="1325563"/>
          </a:xfrm>
        </p:spPr>
        <p:txBody>
          <a:bodyPr>
            <a:normAutofit/>
          </a:bodyPr>
          <a:lstStyle/>
          <a:p>
            <a:r>
              <a:rPr lang="es-ES_tradnl" sz="3600" dirty="0"/>
              <a:t>¿Qué es?</a:t>
            </a:r>
          </a:p>
        </p:txBody>
      </p:sp>
      <p:sp>
        <p:nvSpPr>
          <p:cNvPr id="3" name="Marcador de contenido 2">
            <a:extLst>
              <a:ext uri="{FF2B5EF4-FFF2-40B4-BE49-F238E27FC236}">
                <a16:creationId xmlns:a16="http://schemas.microsoft.com/office/drawing/2014/main" id="{0C8A7CD7-9F4F-BC41-97E1-AA5036696023}"/>
              </a:ext>
            </a:extLst>
          </p:cNvPr>
          <p:cNvSpPr>
            <a:spLocks noGrp="1"/>
          </p:cNvSpPr>
          <p:nvPr>
            <p:ph sz="half" idx="1"/>
          </p:nvPr>
        </p:nvSpPr>
        <p:spPr>
          <a:xfrm>
            <a:off x="611094" y="1417320"/>
            <a:ext cx="10742706" cy="4699318"/>
          </a:xfrm>
        </p:spPr>
        <p:txBody>
          <a:bodyPr>
            <a:normAutofit/>
          </a:bodyPr>
          <a:lstStyle/>
          <a:p>
            <a:pPr marL="0" indent="0" algn="just">
              <a:buNone/>
            </a:pPr>
            <a:r>
              <a:rPr lang="es-CR" dirty="0"/>
              <a:t>Muchas veces se habla de Contratos de Distribución en forma general haciendo referencia a los contratos de agencia, de concesión, de franquicia y de distribución, propiamente dicho, toda vez que se refieren, todos, </a:t>
            </a:r>
            <a:r>
              <a:rPr lang="es-CR" dirty="0">
                <a:solidFill>
                  <a:srgbClr val="CE2142"/>
                </a:solidFill>
              </a:rPr>
              <a:t>a la forma en que se distribuyen los productos hasta llegar a sus destinatarios finales</a:t>
            </a:r>
            <a:r>
              <a:rPr lang="es-CR" dirty="0"/>
              <a:t>.</a:t>
            </a:r>
          </a:p>
          <a:p>
            <a:pPr marL="0" indent="0" algn="just">
              <a:buNone/>
            </a:pPr>
            <a:endParaRPr lang="es-CR" dirty="0"/>
          </a:p>
          <a:p>
            <a:pPr marL="0" indent="0" algn="just">
              <a:buNone/>
            </a:pPr>
            <a:r>
              <a:rPr lang="es-CR" dirty="0"/>
              <a:t>Es un contrato celebrado entre empresas en virtud del cual una de ellas (distribuido) otorga a la otra (distribuidor) el </a:t>
            </a:r>
            <a:r>
              <a:rPr lang="es-CR" dirty="0">
                <a:solidFill>
                  <a:srgbClr val="CE2142"/>
                </a:solidFill>
              </a:rPr>
              <a:t>derecho</a:t>
            </a:r>
            <a:r>
              <a:rPr lang="es-CR" dirty="0"/>
              <a:t>, exclusivo o no, </a:t>
            </a:r>
            <a:r>
              <a:rPr lang="es-CR" dirty="0">
                <a:solidFill>
                  <a:srgbClr val="CE2142"/>
                </a:solidFill>
              </a:rPr>
              <a:t>de distribuir sus productos en forma continuada, en una zona geográfica determinada, por un cierto tiempo y en las condiciones que se fijan en el contrato.</a:t>
            </a:r>
          </a:p>
          <a:p>
            <a:pPr marL="0" indent="0" algn="just">
              <a:buNone/>
            </a:pPr>
            <a:endParaRPr lang="es-CR" dirty="0"/>
          </a:p>
          <a:p>
            <a:pPr marL="0" indent="0" algn="just">
              <a:buNone/>
            </a:pPr>
            <a:endParaRPr lang="es-ES_tradnl" dirty="0"/>
          </a:p>
        </p:txBody>
      </p:sp>
    </p:spTree>
    <p:extLst>
      <p:ext uri="{BB962C8B-B14F-4D97-AF65-F5344CB8AC3E}">
        <p14:creationId xmlns:p14="http://schemas.microsoft.com/office/powerpoint/2010/main" val="29756471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26815A6-3CBA-984B-9B8C-634D08C224B1}"/>
              </a:ext>
            </a:extLst>
          </p:cNvPr>
          <p:cNvSpPr>
            <a:spLocks noGrp="1"/>
          </p:cNvSpPr>
          <p:nvPr>
            <p:ph sz="half" idx="1"/>
          </p:nvPr>
        </p:nvSpPr>
        <p:spPr>
          <a:xfrm>
            <a:off x="838200" y="1417320"/>
            <a:ext cx="10515600" cy="4351338"/>
          </a:xfrm>
        </p:spPr>
        <p:txBody>
          <a:bodyPr>
            <a:normAutofit fontScale="92500" lnSpcReduction="20000"/>
          </a:bodyPr>
          <a:lstStyle/>
          <a:p>
            <a:pPr marL="0" indent="0" algn="just">
              <a:buNone/>
            </a:pPr>
            <a:r>
              <a:rPr lang="es-CR" dirty="0"/>
              <a:t>La jurisprudencia nacional ha definido el contrato de distribución como un contrato </a:t>
            </a:r>
            <a:r>
              <a:rPr lang="es-CR" dirty="0">
                <a:solidFill>
                  <a:srgbClr val="CE2142"/>
                </a:solidFill>
              </a:rPr>
              <a:t>atípico</a:t>
            </a:r>
            <a:r>
              <a:rPr lang="es-CR" dirty="0"/>
              <a:t>, de </a:t>
            </a:r>
            <a:r>
              <a:rPr lang="es-CR" dirty="0">
                <a:solidFill>
                  <a:srgbClr val="CE2142"/>
                </a:solidFill>
              </a:rPr>
              <a:t>naturaleza mercantil</a:t>
            </a:r>
            <a:r>
              <a:rPr lang="es-CR" dirty="0"/>
              <a:t>, en virtud del cual, en nombre propio, se promueve la introducción en el mercado de una </a:t>
            </a:r>
            <a:r>
              <a:rPr lang="es-CR" dirty="0">
                <a:solidFill>
                  <a:srgbClr val="CE2142"/>
                </a:solidFill>
              </a:rPr>
              <a:t>demarcación territorial</a:t>
            </a:r>
            <a:r>
              <a:rPr lang="es-CR" dirty="0"/>
              <a:t> de un determinado producto manufacturado por otro, mediante un </a:t>
            </a:r>
            <a:r>
              <a:rPr lang="es-CR" dirty="0">
                <a:solidFill>
                  <a:srgbClr val="CE2142"/>
                </a:solidFill>
              </a:rPr>
              <a:t>sistema de reventas o cesiones </a:t>
            </a:r>
            <a:r>
              <a:rPr lang="es-CR" dirty="0"/>
              <a:t>en uso previamente planificadas en cuanto a la </a:t>
            </a:r>
            <a:r>
              <a:rPr lang="es-CR" dirty="0">
                <a:solidFill>
                  <a:srgbClr val="CE2142"/>
                </a:solidFill>
              </a:rPr>
              <a:t>unidad de precio</a:t>
            </a:r>
            <a:r>
              <a:rPr lang="es-CR" dirty="0"/>
              <a:t>, </a:t>
            </a:r>
            <a:r>
              <a:rPr lang="es-CR" dirty="0">
                <a:solidFill>
                  <a:srgbClr val="CE2142"/>
                </a:solidFill>
              </a:rPr>
              <a:t>tiempo determinado </a:t>
            </a:r>
            <a:r>
              <a:rPr lang="es-CR" dirty="0"/>
              <a:t>y con </a:t>
            </a:r>
            <a:r>
              <a:rPr lang="es-CR" dirty="0">
                <a:solidFill>
                  <a:srgbClr val="CE2142"/>
                </a:solidFill>
              </a:rPr>
              <a:t>exclusión de la competencia</a:t>
            </a:r>
            <a:r>
              <a:rPr lang="es-CR" dirty="0"/>
              <a:t> a cargo de uno solo de los contratantes o de ambos.</a:t>
            </a:r>
          </a:p>
          <a:p>
            <a:pPr marL="0" indent="0" algn="just">
              <a:buNone/>
            </a:pPr>
            <a:r>
              <a:rPr lang="es-CR" dirty="0"/>
              <a:t> </a:t>
            </a:r>
          </a:p>
          <a:p>
            <a:pPr marL="0" indent="0" algn="just">
              <a:buNone/>
            </a:pPr>
            <a:r>
              <a:rPr lang="es-CR" dirty="0"/>
              <a:t>Es aquel contrato en virtud del cual el </a:t>
            </a:r>
            <a:r>
              <a:rPr lang="es-CR" dirty="0">
                <a:solidFill>
                  <a:srgbClr val="CE2142"/>
                </a:solidFill>
              </a:rPr>
              <a:t>distribuidor se obliga a adquirir del distribuido mercaderías generalmente de consumo masivo para su posterior colocación en el mercado por cuenta y riesgo propio</a:t>
            </a:r>
            <a:r>
              <a:rPr lang="es-CR" dirty="0"/>
              <a:t>, teniendo como contraprestación de la intermediación un </a:t>
            </a:r>
            <a:r>
              <a:rPr lang="es-CR" dirty="0">
                <a:solidFill>
                  <a:srgbClr val="CE2142"/>
                </a:solidFill>
              </a:rPr>
              <a:t>beneficio o margen de reventa.</a:t>
            </a:r>
          </a:p>
          <a:p>
            <a:pPr marL="0" indent="0" algn="just">
              <a:buNone/>
            </a:pPr>
            <a:endParaRPr lang="es-ES_tradnl" dirty="0"/>
          </a:p>
        </p:txBody>
      </p:sp>
      <p:sp>
        <p:nvSpPr>
          <p:cNvPr id="4" name="Título 1">
            <a:extLst>
              <a:ext uri="{FF2B5EF4-FFF2-40B4-BE49-F238E27FC236}">
                <a16:creationId xmlns:a16="http://schemas.microsoft.com/office/drawing/2014/main" id="{02D218E3-2AB8-4F4B-83BD-62D92454EA80}"/>
              </a:ext>
            </a:extLst>
          </p:cNvPr>
          <p:cNvSpPr>
            <a:spLocks noGrp="1"/>
          </p:cNvSpPr>
          <p:nvPr>
            <p:ph type="title"/>
          </p:nvPr>
        </p:nvSpPr>
        <p:spPr>
          <a:xfrm>
            <a:off x="611094" y="91757"/>
            <a:ext cx="10515600" cy="1325563"/>
          </a:xfrm>
        </p:spPr>
        <p:txBody>
          <a:bodyPr>
            <a:normAutofit/>
          </a:bodyPr>
          <a:lstStyle/>
          <a:p>
            <a:r>
              <a:rPr lang="es-ES_tradnl" sz="3600" dirty="0"/>
              <a:t>¿Qué es?</a:t>
            </a:r>
          </a:p>
        </p:txBody>
      </p:sp>
    </p:spTree>
    <p:extLst>
      <p:ext uri="{BB962C8B-B14F-4D97-AF65-F5344CB8AC3E}">
        <p14:creationId xmlns:p14="http://schemas.microsoft.com/office/powerpoint/2010/main" val="26579632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7D5C8B-D745-0941-A399-6F2A0103CC8F}"/>
              </a:ext>
            </a:extLst>
          </p:cNvPr>
          <p:cNvSpPr>
            <a:spLocks noGrp="1"/>
          </p:cNvSpPr>
          <p:nvPr>
            <p:ph type="title"/>
          </p:nvPr>
        </p:nvSpPr>
        <p:spPr/>
        <p:txBody>
          <a:bodyPr/>
          <a:lstStyle/>
          <a:p>
            <a:r>
              <a:rPr lang="es-ES_tradnl" dirty="0"/>
              <a:t>¿Qué lo caracteriza?</a:t>
            </a:r>
          </a:p>
        </p:txBody>
      </p:sp>
      <p:sp>
        <p:nvSpPr>
          <p:cNvPr id="3" name="Marcador de contenido 2">
            <a:extLst>
              <a:ext uri="{FF2B5EF4-FFF2-40B4-BE49-F238E27FC236}">
                <a16:creationId xmlns:a16="http://schemas.microsoft.com/office/drawing/2014/main" id="{25D602D1-24F2-9F4E-BF28-29AF0D4FCEF9}"/>
              </a:ext>
            </a:extLst>
          </p:cNvPr>
          <p:cNvSpPr>
            <a:spLocks noGrp="1"/>
          </p:cNvSpPr>
          <p:nvPr>
            <p:ph sz="half" idx="1"/>
          </p:nvPr>
        </p:nvSpPr>
        <p:spPr/>
        <p:txBody>
          <a:bodyPr/>
          <a:lstStyle/>
          <a:p>
            <a:pPr marL="0" indent="0" algn="just">
              <a:buNone/>
            </a:pPr>
            <a:r>
              <a:rPr lang="es-CR" dirty="0"/>
              <a:t>El rasgo que caracteriza al intermediario es una </a:t>
            </a:r>
            <a:r>
              <a:rPr lang="es-CR" dirty="0">
                <a:solidFill>
                  <a:srgbClr val="CE2142"/>
                </a:solidFill>
              </a:rPr>
              <a:t>autonomía e independencia</a:t>
            </a:r>
            <a:r>
              <a:rPr lang="es-CR" dirty="0"/>
              <a:t> con respecto al productor o fabricante. La </a:t>
            </a:r>
            <a:r>
              <a:rPr lang="es-CR" dirty="0">
                <a:solidFill>
                  <a:srgbClr val="CE2142"/>
                </a:solidFill>
              </a:rPr>
              <a:t>planificación comerc</a:t>
            </a:r>
            <a:r>
              <a:rPr lang="es-CR" dirty="0"/>
              <a:t>ial, que atañe a la esencia de esta modalidad, no desnaturaliza la independencia del distribuidor.  </a:t>
            </a:r>
          </a:p>
          <a:p>
            <a:pPr marL="0" indent="0" algn="just">
              <a:buNone/>
            </a:pPr>
            <a:endParaRPr lang="es-CR" dirty="0"/>
          </a:p>
          <a:p>
            <a:pPr marL="0" indent="0" algn="just">
              <a:buNone/>
            </a:pPr>
            <a:r>
              <a:rPr lang="es-CR" dirty="0"/>
              <a:t>Se trata de un </a:t>
            </a:r>
            <a:r>
              <a:rPr lang="es-CR" dirty="0">
                <a:solidFill>
                  <a:srgbClr val="CE2142"/>
                </a:solidFill>
              </a:rPr>
              <a:t>contrato de colaboración </a:t>
            </a:r>
            <a:r>
              <a:rPr lang="es-CR" dirty="0"/>
              <a:t>entre dos comerciantes, un productor, </a:t>
            </a:r>
            <a:r>
              <a:rPr lang="es-CR" dirty="0">
                <a:solidFill>
                  <a:srgbClr val="CE2142"/>
                </a:solidFill>
              </a:rPr>
              <a:t>mayorista o importador</a:t>
            </a:r>
            <a:r>
              <a:rPr lang="es-CR" dirty="0"/>
              <a:t>, denominado “distribuido”, y un empresario que se encarga de la </a:t>
            </a:r>
            <a:r>
              <a:rPr lang="es-CR" dirty="0">
                <a:solidFill>
                  <a:srgbClr val="CE2142"/>
                </a:solidFill>
              </a:rPr>
              <a:t>comercialización de productos</a:t>
            </a:r>
            <a:r>
              <a:rPr lang="es-CR" dirty="0"/>
              <a:t>, denominado “distribuidor” y que, en consecuencia se “inserta en la red de distribución” del distribuido.</a:t>
            </a:r>
          </a:p>
          <a:p>
            <a:pPr marL="0" indent="0" algn="just">
              <a:buNone/>
            </a:pPr>
            <a:endParaRPr lang="es-ES_tradnl" dirty="0"/>
          </a:p>
        </p:txBody>
      </p:sp>
    </p:spTree>
    <p:extLst>
      <p:ext uri="{BB962C8B-B14F-4D97-AF65-F5344CB8AC3E}">
        <p14:creationId xmlns:p14="http://schemas.microsoft.com/office/powerpoint/2010/main" val="23640000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346BEF-9CB7-A24D-A382-ED8FA0747385}"/>
              </a:ext>
            </a:extLst>
          </p:cNvPr>
          <p:cNvSpPr>
            <a:spLocks noGrp="1"/>
          </p:cNvSpPr>
          <p:nvPr>
            <p:ph type="title"/>
          </p:nvPr>
        </p:nvSpPr>
        <p:spPr/>
        <p:txBody>
          <a:bodyPr/>
          <a:lstStyle/>
          <a:p>
            <a:r>
              <a:rPr lang="es-ES_tradnl" dirty="0"/>
              <a:t>¿Cómo funciona?</a:t>
            </a:r>
          </a:p>
        </p:txBody>
      </p:sp>
      <p:sp>
        <p:nvSpPr>
          <p:cNvPr id="3" name="Marcador de contenido 2">
            <a:extLst>
              <a:ext uri="{FF2B5EF4-FFF2-40B4-BE49-F238E27FC236}">
                <a16:creationId xmlns:a16="http://schemas.microsoft.com/office/drawing/2014/main" id="{139CA4E1-4F66-CD46-A91F-8DF6A34BD15C}"/>
              </a:ext>
            </a:extLst>
          </p:cNvPr>
          <p:cNvSpPr>
            <a:spLocks noGrp="1"/>
          </p:cNvSpPr>
          <p:nvPr>
            <p:ph sz="half" idx="1"/>
          </p:nvPr>
        </p:nvSpPr>
        <p:spPr/>
        <p:txBody>
          <a:bodyPr>
            <a:normAutofit fontScale="85000" lnSpcReduction="20000"/>
          </a:bodyPr>
          <a:lstStyle/>
          <a:p>
            <a:pPr marL="0" indent="0" algn="just">
              <a:buNone/>
            </a:pPr>
            <a:r>
              <a:rPr lang="es-CR" dirty="0"/>
              <a:t>El distribuido aprovecha la estructura del distribuidor, su conocimiento y experiencia en el mercado y, conforme lo dicho, </a:t>
            </a:r>
            <a:r>
              <a:rPr lang="es-CR" dirty="0">
                <a:solidFill>
                  <a:srgbClr val="CE2142"/>
                </a:solidFill>
              </a:rPr>
              <a:t>le vende productos para que este se encargue de su comercialización</a:t>
            </a:r>
            <a:r>
              <a:rPr lang="es-CR" dirty="0"/>
              <a:t>. Así, </a:t>
            </a:r>
            <a:r>
              <a:rPr lang="es-CR" dirty="0">
                <a:solidFill>
                  <a:srgbClr val="CE2142"/>
                </a:solidFill>
              </a:rPr>
              <a:t>el distribuido no asume el riesgo ni el costo de la venta y es ajeno</a:t>
            </a:r>
            <a:r>
              <a:rPr lang="es-CR" dirty="0"/>
              <a:t>, también, a los problemas implícitos en la cobranza de los productos, toda vez que de eso se encarga el distribuido.</a:t>
            </a:r>
          </a:p>
          <a:p>
            <a:pPr algn="just"/>
            <a:endParaRPr lang="es-CR" dirty="0"/>
          </a:p>
          <a:p>
            <a:pPr marL="0" indent="0" algn="just">
              <a:buNone/>
            </a:pPr>
            <a:r>
              <a:rPr lang="es-CR" dirty="0"/>
              <a:t>El distribuidor </a:t>
            </a:r>
            <a:r>
              <a:rPr lang="es-CR" dirty="0">
                <a:solidFill>
                  <a:srgbClr val="CE2142"/>
                </a:solidFill>
              </a:rPr>
              <a:t>actúa a nombre y por cuenta propia</a:t>
            </a:r>
            <a:r>
              <a:rPr lang="es-CR" dirty="0"/>
              <a:t>, lo que es otra diferencia suya con el agente que actúa por cuenta ajena.</a:t>
            </a:r>
          </a:p>
          <a:p>
            <a:pPr marL="0" indent="0" algn="just">
              <a:buNone/>
            </a:pPr>
            <a:r>
              <a:rPr lang="es-CR" dirty="0"/>
              <a:t> </a:t>
            </a:r>
          </a:p>
          <a:p>
            <a:pPr marL="0" indent="0" algn="just">
              <a:buNone/>
            </a:pPr>
            <a:r>
              <a:rPr lang="es-CR" dirty="0"/>
              <a:t>El distribuidor compra, conforme lo dicho, un cierto stock de la mercadería del distribuido, la exigencia del stock, del cual se puede dar la exigencia adicional de que se verifique en un cierto mínimo, diferencia de este contrato con el de agencia.</a:t>
            </a:r>
          </a:p>
          <a:p>
            <a:pPr marL="0" indent="0" algn="just">
              <a:buNone/>
            </a:pPr>
            <a:endParaRPr lang="es-ES_tradnl" dirty="0"/>
          </a:p>
        </p:txBody>
      </p:sp>
    </p:spTree>
    <p:extLst>
      <p:ext uri="{BB962C8B-B14F-4D97-AF65-F5344CB8AC3E}">
        <p14:creationId xmlns:p14="http://schemas.microsoft.com/office/powerpoint/2010/main" val="25827168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05B368-353E-304E-89DA-88B994766220}"/>
              </a:ext>
            </a:extLst>
          </p:cNvPr>
          <p:cNvSpPr>
            <a:spLocks noGrp="1"/>
          </p:cNvSpPr>
          <p:nvPr>
            <p:ph type="title"/>
          </p:nvPr>
        </p:nvSpPr>
        <p:spPr/>
        <p:txBody>
          <a:bodyPr/>
          <a:lstStyle/>
          <a:p>
            <a:r>
              <a:rPr lang="es-ES_tradnl" dirty="0"/>
              <a:t>¿Cómo funciona?</a:t>
            </a:r>
          </a:p>
        </p:txBody>
      </p:sp>
      <p:sp>
        <p:nvSpPr>
          <p:cNvPr id="3" name="Marcador de contenido 2">
            <a:extLst>
              <a:ext uri="{FF2B5EF4-FFF2-40B4-BE49-F238E27FC236}">
                <a16:creationId xmlns:a16="http://schemas.microsoft.com/office/drawing/2014/main" id="{EB4BDB12-0777-584F-83E9-201D546A2D05}"/>
              </a:ext>
            </a:extLst>
          </p:cNvPr>
          <p:cNvSpPr>
            <a:spLocks noGrp="1"/>
          </p:cNvSpPr>
          <p:nvPr>
            <p:ph sz="half" idx="1"/>
          </p:nvPr>
        </p:nvSpPr>
        <p:spPr/>
        <p:txBody>
          <a:bodyPr>
            <a:normAutofit lnSpcReduction="10000"/>
          </a:bodyPr>
          <a:lstStyle/>
          <a:p>
            <a:pPr marL="0" indent="0" algn="just">
              <a:buNone/>
            </a:pPr>
            <a:r>
              <a:rPr lang="es-CR" dirty="0"/>
              <a:t>En los contratos de distribución también se podría incluir la exigencia de que el distribuidor realice un </a:t>
            </a:r>
            <a:r>
              <a:rPr lang="es-CR" dirty="0">
                <a:solidFill>
                  <a:srgbClr val="CE2142"/>
                </a:solidFill>
              </a:rPr>
              <a:t>mínimo de ventas</a:t>
            </a:r>
            <a:r>
              <a:rPr lang="es-CR" dirty="0"/>
              <a:t>, lo cual está muy ligado al tema de la exclusividad, o sea, generalmente se exige un mínimo de ventas cuando se ha otorgado la exclusividad.</a:t>
            </a:r>
          </a:p>
          <a:p>
            <a:pPr marL="0" indent="0" algn="just">
              <a:buNone/>
            </a:pPr>
            <a:r>
              <a:rPr lang="es-CR" dirty="0"/>
              <a:t>No obstante, </a:t>
            </a:r>
            <a:r>
              <a:rPr lang="es-CR" dirty="0">
                <a:solidFill>
                  <a:srgbClr val="CE2142"/>
                </a:solidFill>
              </a:rPr>
              <a:t>no es usual que se pacte exclusividad </a:t>
            </a:r>
            <a:r>
              <a:rPr lang="es-CR" dirty="0"/>
              <a:t>en este tipo de contratos, toda vez que más bien se tiende a buscar experiencia en la comercialización de los productos. </a:t>
            </a:r>
          </a:p>
          <a:p>
            <a:pPr marL="0" indent="0" algn="just">
              <a:buNone/>
            </a:pPr>
            <a:endParaRPr lang="es-CR" dirty="0"/>
          </a:p>
          <a:p>
            <a:pPr marL="0" indent="0" algn="just">
              <a:buNone/>
            </a:pPr>
            <a:r>
              <a:rPr lang="es-CR" dirty="0"/>
              <a:t>Esto se da mucho en medicinas, perfumes, repuestos de carro, </a:t>
            </a:r>
            <a:r>
              <a:rPr lang="es-CR" dirty="0" err="1"/>
              <a:t>etc</a:t>
            </a:r>
            <a:r>
              <a:rPr lang="es-CR" dirty="0"/>
              <a:t>; al contrario de lo que generalmente ocurre con el contrato de concesión y aún con el de franquicia.</a:t>
            </a:r>
          </a:p>
          <a:p>
            <a:pPr marL="0" indent="0" algn="just">
              <a:buNone/>
            </a:pPr>
            <a:endParaRPr lang="es-ES_tradnl" dirty="0"/>
          </a:p>
        </p:txBody>
      </p:sp>
    </p:spTree>
    <p:extLst>
      <p:ext uri="{BB962C8B-B14F-4D97-AF65-F5344CB8AC3E}">
        <p14:creationId xmlns:p14="http://schemas.microsoft.com/office/powerpoint/2010/main" val="7383827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7018A0-A958-0D46-B25B-0CB0A9523EEB}"/>
              </a:ext>
            </a:extLst>
          </p:cNvPr>
          <p:cNvSpPr>
            <a:spLocks noGrp="1"/>
          </p:cNvSpPr>
          <p:nvPr>
            <p:ph type="title"/>
          </p:nvPr>
        </p:nvSpPr>
        <p:spPr/>
        <p:txBody>
          <a:bodyPr/>
          <a:lstStyle/>
          <a:p>
            <a:r>
              <a:rPr lang="es-ES_tradnl" dirty="0"/>
              <a:t>Elementos del Contrato</a:t>
            </a:r>
          </a:p>
        </p:txBody>
      </p:sp>
      <p:sp>
        <p:nvSpPr>
          <p:cNvPr id="3" name="Marcador de contenido 2">
            <a:extLst>
              <a:ext uri="{FF2B5EF4-FFF2-40B4-BE49-F238E27FC236}">
                <a16:creationId xmlns:a16="http://schemas.microsoft.com/office/drawing/2014/main" id="{F3FA133E-079A-544D-A8E7-30EA55A36BFE}"/>
              </a:ext>
            </a:extLst>
          </p:cNvPr>
          <p:cNvSpPr>
            <a:spLocks noGrp="1"/>
          </p:cNvSpPr>
          <p:nvPr>
            <p:ph sz="half" idx="1"/>
          </p:nvPr>
        </p:nvSpPr>
        <p:spPr>
          <a:xfrm>
            <a:off x="838199" y="1825625"/>
            <a:ext cx="10737273" cy="4351338"/>
          </a:xfrm>
        </p:spPr>
        <p:txBody>
          <a:bodyPr>
            <a:normAutofit/>
          </a:bodyPr>
          <a:lstStyle/>
          <a:p>
            <a:pPr marL="0" indent="0" algn="just">
              <a:buNone/>
            </a:pPr>
            <a:r>
              <a:rPr lang="es-CR" dirty="0"/>
              <a:t>Es característico es que el contrato lleve asignada una </a:t>
            </a:r>
            <a:r>
              <a:rPr lang="es-CR" dirty="0">
                <a:solidFill>
                  <a:srgbClr val="CE2142"/>
                </a:solidFill>
              </a:rPr>
              <a:t>determinada zona o territorio </a:t>
            </a:r>
            <a:r>
              <a:rPr lang="es-CR" dirty="0"/>
              <a:t>dentro del cual el distribuidor ejecutará el contrato.</a:t>
            </a:r>
          </a:p>
          <a:p>
            <a:pPr marL="0" indent="0" algn="just">
              <a:buNone/>
            </a:pPr>
            <a:endParaRPr lang="es-CR" dirty="0"/>
          </a:p>
          <a:p>
            <a:pPr marL="0" indent="0" algn="just">
              <a:buNone/>
            </a:pPr>
            <a:r>
              <a:rPr lang="es-CR" dirty="0"/>
              <a:t>También es característico de este contrato que establezca un cierto </a:t>
            </a:r>
            <a:r>
              <a:rPr lang="es-CR" dirty="0">
                <a:solidFill>
                  <a:srgbClr val="CE2142"/>
                </a:solidFill>
              </a:rPr>
              <a:t>plazo</a:t>
            </a:r>
            <a:r>
              <a:rPr lang="es-CR" dirty="0"/>
              <a:t> que permita que el contrato sea beneficioso para el distribuidor. Esto le da “estabilidad al contrato”, no se trata de promover un acto único o solitario, de allí su continuidad y estabilidad.</a:t>
            </a:r>
          </a:p>
          <a:p>
            <a:pPr marL="0" indent="0" algn="just">
              <a:buNone/>
            </a:pPr>
            <a:endParaRPr lang="es-ES_tradnl" dirty="0"/>
          </a:p>
        </p:txBody>
      </p:sp>
    </p:spTree>
    <p:extLst>
      <p:ext uri="{BB962C8B-B14F-4D97-AF65-F5344CB8AC3E}">
        <p14:creationId xmlns:p14="http://schemas.microsoft.com/office/powerpoint/2010/main" val="11145941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13E71F-BB56-DB47-ADAD-0F396A3214E3}"/>
              </a:ext>
            </a:extLst>
          </p:cNvPr>
          <p:cNvSpPr>
            <a:spLocks noGrp="1"/>
          </p:cNvSpPr>
          <p:nvPr>
            <p:ph type="title"/>
          </p:nvPr>
        </p:nvSpPr>
        <p:spPr/>
        <p:txBody>
          <a:bodyPr/>
          <a:lstStyle/>
          <a:p>
            <a:r>
              <a:rPr lang="es-ES_tradnl" dirty="0"/>
              <a:t>Elementos del Contrato</a:t>
            </a:r>
          </a:p>
        </p:txBody>
      </p:sp>
      <p:sp>
        <p:nvSpPr>
          <p:cNvPr id="3" name="Marcador de contenido 2">
            <a:extLst>
              <a:ext uri="{FF2B5EF4-FFF2-40B4-BE49-F238E27FC236}">
                <a16:creationId xmlns:a16="http://schemas.microsoft.com/office/drawing/2014/main" id="{7D7B3E44-90F0-2E42-AC30-FA4B6733C441}"/>
              </a:ext>
            </a:extLst>
          </p:cNvPr>
          <p:cNvSpPr>
            <a:spLocks noGrp="1"/>
          </p:cNvSpPr>
          <p:nvPr>
            <p:ph sz="half" idx="1"/>
          </p:nvPr>
        </p:nvSpPr>
        <p:spPr/>
        <p:txBody>
          <a:bodyPr/>
          <a:lstStyle/>
          <a:p>
            <a:pPr marL="0" indent="0" algn="just">
              <a:buNone/>
            </a:pPr>
            <a:r>
              <a:rPr lang="es-CR" dirty="0"/>
              <a:t>El distribuidor no se somete al rígido control al que están sometidos los concesionarios ni los franquiciados; en general, el distribuidor “actúa con bastante libertad”. </a:t>
            </a:r>
          </a:p>
          <a:p>
            <a:pPr marL="0" indent="0" algn="just">
              <a:buNone/>
            </a:pPr>
            <a:endParaRPr lang="es-CR" dirty="0"/>
          </a:p>
          <a:p>
            <a:pPr marL="0" indent="0" algn="just">
              <a:buNone/>
            </a:pPr>
            <a:r>
              <a:rPr lang="es-CR" dirty="0"/>
              <a:t>El distribuidor generalmente no tiene obligaciones como, por ejemplo, la de encargarse de la publicidad de las mercancías, ni la de asumir la garantía de los bienes ni de brindar el servicio de mantenimiento, no al menos entre las partes contratantes, </a:t>
            </a:r>
            <a:r>
              <a:rPr lang="es-CR" dirty="0">
                <a:solidFill>
                  <a:srgbClr val="CE2142"/>
                </a:solidFill>
              </a:rPr>
              <a:t>la relación con el consumidor es independiente</a:t>
            </a:r>
            <a:r>
              <a:rPr lang="es-CR" dirty="0"/>
              <a:t>; y nada obsta para que se acuerde.</a:t>
            </a:r>
          </a:p>
          <a:p>
            <a:pPr marL="0" indent="0" algn="just">
              <a:buNone/>
            </a:pPr>
            <a:endParaRPr lang="es-ES_tradnl" dirty="0"/>
          </a:p>
        </p:txBody>
      </p:sp>
    </p:spTree>
    <p:extLst>
      <p:ext uri="{BB962C8B-B14F-4D97-AF65-F5344CB8AC3E}">
        <p14:creationId xmlns:p14="http://schemas.microsoft.com/office/powerpoint/2010/main" val="26787920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9FA226-E6EE-6444-B971-C632922E3F17}"/>
              </a:ext>
            </a:extLst>
          </p:cNvPr>
          <p:cNvSpPr>
            <a:spLocks noGrp="1"/>
          </p:cNvSpPr>
          <p:nvPr>
            <p:ph type="title"/>
          </p:nvPr>
        </p:nvSpPr>
        <p:spPr/>
        <p:txBody>
          <a:bodyPr/>
          <a:lstStyle/>
          <a:p>
            <a:r>
              <a:rPr lang="es-ES_tradnl" dirty="0"/>
              <a:t>Elementos del Contrato</a:t>
            </a:r>
          </a:p>
        </p:txBody>
      </p:sp>
      <p:sp>
        <p:nvSpPr>
          <p:cNvPr id="3" name="Marcador de contenido 2">
            <a:extLst>
              <a:ext uri="{FF2B5EF4-FFF2-40B4-BE49-F238E27FC236}">
                <a16:creationId xmlns:a16="http://schemas.microsoft.com/office/drawing/2014/main" id="{203F2761-C2F2-5D43-AD81-419EF095DD9B}"/>
              </a:ext>
            </a:extLst>
          </p:cNvPr>
          <p:cNvSpPr>
            <a:spLocks noGrp="1"/>
          </p:cNvSpPr>
          <p:nvPr>
            <p:ph sz="half" idx="1"/>
          </p:nvPr>
        </p:nvSpPr>
        <p:spPr/>
        <p:txBody>
          <a:bodyPr>
            <a:normAutofit fontScale="92500" lnSpcReduction="20000"/>
          </a:bodyPr>
          <a:lstStyle/>
          <a:p>
            <a:pPr marL="0" indent="0" algn="just">
              <a:buNone/>
            </a:pPr>
            <a:r>
              <a:rPr lang="es-CR" dirty="0"/>
              <a:t>La ganancia del distribuidor está en la </a:t>
            </a:r>
            <a:r>
              <a:rPr lang="es-CR" dirty="0">
                <a:solidFill>
                  <a:srgbClr val="CE2142"/>
                </a:solidFill>
              </a:rPr>
              <a:t>diferencia entre el precio al que compra la mercadería y el precio al cual la vende finalmente</a:t>
            </a:r>
            <a:r>
              <a:rPr lang="es-CR" dirty="0"/>
              <a:t>. Incluso es normal que el distribuido le haga un precio especial del cual se beneficia directamente el distribuidor. El agente, por su parte, generalmente gana sobre la base de las comisiones.</a:t>
            </a:r>
          </a:p>
          <a:p>
            <a:pPr marL="0" indent="0" algn="just">
              <a:buNone/>
            </a:pPr>
            <a:endParaRPr lang="es-CR" dirty="0"/>
          </a:p>
          <a:p>
            <a:pPr marL="0" indent="0" algn="just">
              <a:buNone/>
            </a:pPr>
            <a:r>
              <a:rPr lang="es-CR" dirty="0"/>
              <a:t>El contrato tendrá la </a:t>
            </a:r>
            <a:r>
              <a:rPr lang="es-CR" dirty="0">
                <a:solidFill>
                  <a:srgbClr val="CE2142"/>
                </a:solidFill>
              </a:rPr>
              <a:t>vigencia que en él se establezca </a:t>
            </a:r>
            <a:r>
              <a:rPr lang="es-CR" dirty="0"/>
              <a:t>y podrá ser o no prorrogado o incluso terminado antes del plazo, conforme las mismas regulaciones del contrato. </a:t>
            </a:r>
          </a:p>
          <a:p>
            <a:pPr marL="0" indent="0" algn="just">
              <a:buNone/>
            </a:pPr>
            <a:r>
              <a:rPr lang="es-CR" dirty="0"/>
              <a:t> </a:t>
            </a:r>
          </a:p>
          <a:p>
            <a:pPr marL="0" indent="0" algn="just">
              <a:buNone/>
            </a:pPr>
            <a:r>
              <a:rPr lang="es-CR" dirty="0"/>
              <a:t>El Contrato de Distribución se podría caracterizar como un contrato </a:t>
            </a:r>
            <a:r>
              <a:rPr lang="es-CR" dirty="0">
                <a:solidFill>
                  <a:srgbClr val="CE2142"/>
                </a:solidFill>
              </a:rPr>
              <a:t>nominado</a:t>
            </a:r>
            <a:r>
              <a:rPr lang="es-CR" dirty="0"/>
              <a:t>, </a:t>
            </a:r>
            <a:r>
              <a:rPr lang="es-CR" dirty="0">
                <a:solidFill>
                  <a:srgbClr val="CE2142"/>
                </a:solidFill>
              </a:rPr>
              <a:t>atípico</a:t>
            </a:r>
            <a:r>
              <a:rPr lang="es-CR" dirty="0"/>
              <a:t> pero de </a:t>
            </a:r>
            <a:r>
              <a:rPr lang="es-CR" dirty="0">
                <a:solidFill>
                  <a:srgbClr val="CE2142"/>
                </a:solidFill>
              </a:rPr>
              <a:t>tipicidad social, comercial, consensual o no formal</a:t>
            </a:r>
            <a:r>
              <a:rPr lang="es-CR" dirty="0"/>
              <a:t>.</a:t>
            </a:r>
          </a:p>
          <a:p>
            <a:pPr marL="0" indent="0" algn="just">
              <a:buNone/>
            </a:pPr>
            <a:endParaRPr lang="es-ES_tradnl" dirty="0"/>
          </a:p>
        </p:txBody>
      </p:sp>
    </p:spTree>
    <p:extLst>
      <p:ext uri="{BB962C8B-B14F-4D97-AF65-F5344CB8AC3E}">
        <p14:creationId xmlns:p14="http://schemas.microsoft.com/office/powerpoint/2010/main" val="14973685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881106-D413-014E-B0F4-E8C6FDE9E850}"/>
              </a:ext>
            </a:extLst>
          </p:cNvPr>
          <p:cNvSpPr>
            <a:spLocks noGrp="1"/>
          </p:cNvSpPr>
          <p:nvPr>
            <p:ph type="title"/>
          </p:nvPr>
        </p:nvSpPr>
        <p:spPr/>
        <p:txBody>
          <a:bodyPr/>
          <a:lstStyle/>
          <a:p>
            <a:r>
              <a:rPr lang="es-ES_tradnl" dirty="0"/>
              <a:t>Regulación</a:t>
            </a:r>
          </a:p>
        </p:txBody>
      </p:sp>
      <p:sp>
        <p:nvSpPr>
          <p:cNvPr id="3" name="Marcador de contenido 2">
            <a:extLst>
              <a:ext uri="{FF2B5EF4-FFF2-40B4-BE49-F238E27FC236}">
                <a16:creationId xmlns:a16="http://schemas.microsoft.com/office/drawing/2014/main" id="{523545DD-C8D0-C142-ACEA-D58B08DE5B62}"/>
              </a:ext>
            </a:extLst>
          </p:cNvPr>
          <p:cNvSpPr>
            <a:spLocks noGrp="1"/>
          </p:cNvSpPr>
          <p:nvPr>
            <p:ph sz="half" idx="1"/>
          </p:nvPr>
        </p:nvSpPr>
        <p:spPr/>
        <p:txBody>
          <a:bodyPr>
            <a:normAutofit fontScale="92500" lnSpcReduction="10000"/>
          </a:bodyPr>
          <a:lstStyle/>
          <a:p>
            <a:pPr marL="0" indent="0" algn="just">
              <a:buNone/>
            </a:pPr>
            <a:r>
              <a:rPr lang="es-CR" dirty="0"/>
              <a:t>El contrato de distribución actualmente </a:t>
            </a:r>
            <a:r>
              <a:rPr lang="es-CR" dirty="0">
                <a:solidFill>
                  <a:srgbClr val="CE2142"/>
                </a:solidFill>
              </a:rPr>
              <a:t>carece de una regulación específica</a:t>
            </a:r>
            <a:r>
              <a:rPr lang="es-CR" dirty="0"/>
              <a:t> tanto a nivel domestico como internacional, siendo este uno de los grandes vacíos de los que adolece el moderno derecho mercantil internacional o </a:t>
            </a:r>
            <a:r>
              <a:rPr lang="es-CR" dirty="0" err="1"/>
              <a:t>lex</a:t>
            </a:r>
            <a:r>
              <a:rPr lang="es-CR" dirty="0"/>
              <a:t> </a:t>
            </a:r>
            <a:r>
              <a:rPr lang="es-CR" dirty="0" err="1"/>
              <a:t>mercatoria</a:t>
            </a:r>
            <a:r>
              <a:rPr lang="es-CR" dirty="0"/>
              <a:t>. </a:t>
            </a:r>
          </a:p>
          <a:p>
            <a:pPr marL="0" indent="0" algn="just">
              <a:buNone/>
            </a:pPr>
            <a:endParaRPr lang="es-CR" dirty="0"/>
          </a:p>
          <a:p>
            <a:pPr marL="0" indent="0" algn="just">
              <a:buNone/>
            </a:pPr>
            <a:r>
              <a:rPr lang="es-CR" dirty="0"/>
              <a:t>A pesar de no haber un derecho uniforme a nivel internacional que regule el contrato de distribución -a diferencia de lo que ocurre con el contrato de compraventa- la práctica comercial internacional ha ido dotando de ciertas características a este contrato, que han sido progresivamente recogidas en los contratos modelo publicados por distintos organismos internacionales como la Cámara de Comercio Internacional.</a:t>
            </a:r>
          </a:p>
          <a:p>
            <a:pPr marL="0" indent="0" algn="just">
              <a:buNone/>
            </a:pPr>
            <a:endParaRPr lang="es-ES_tradnl" dirty="0"/>
          </a:p>
        </p:txBody>
      </p:sp>
    </p:spTree>
    <p:extLst>
      <p:ext uri="{BB962C8B-B14F-4D97-AF65-F5344CB8AC3E}">
        <p14:creationId xmlns:p14="http://schemas.microsoft.com/office/powerpoint/2010/main" val="224717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190C0317-51F9-3841-BCE9-1802B239E6A3}"/>
              </a:ext>
            </a:extLst>
          </p:cNvPr>
          <p:cNvSpPr/>
          <p:nvPr/>
        </p:nvSpPr>
        <p:spPr>
          <a:xfrm>
            <a:off x="838200" y="153192"/>
            <a:ext cx="10515600"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600" b="1" i="0" kern="1200" dirty="0">
                <a:solidFill>
                  <a:srgbClr val="EE9121"/>
                </a:solidFill>
                <a:latin typeface="Barlow SemiBold" pitchFamily="2" charset="77"/>
                <a:ea typeface="+mj-ea"/>
                <a:cs typeface="+mj-cs"/>
              </a:rPr>
              <a:t>Origen</a:t>
            </a:r>
          </a:p>
        </p:txBody>
      </p:sp>
      <p:sp>
        <p:nvSpPr>
          <p:cNvPr id="4" name="Content Placeholder 2">
            <a:extLst>
              <a:ext uri="{FF2B5EF4-FFF2-40B4-BE49-F238E27FC236}">
                <a16:creationId xmlns:a16="http://schemas.microsoft.com/office/drawing/2014/main" id="{EFC9B387-DCD1-BB47-84D9-8C0993AE6116}"/>
              </a:ext>
            </a:extLst>
          </p:cNvPr>
          <p:cNvSpPr>
            <a:spLocks noGrp="1"/>
          </p:cNvSpPr>
          <p:nvPr>
            <p:ph sz="half" idx="1"/>
          </p:nvPr>
        </p:nvSpPr>
        <p:spPr>
          <a:xfrm>
            <a:off x="563880" y="1478755"/>
            <a:ext cx="5814060" cy="4351338"/>
          </a:xfrm>
        </p:spPr>
        <p:txBody>
          <a:bodyPr vert="horz" lIns="91440" tIns="45720" rIns="91440" bIns="45720" rtlCol="0">
            <a:normAutofit lnSpcReduction="10000"/>
          </a:bodyPr>
          <a:lstStyle/>
          <a:p>
            <a:pPr marL="0" indent="0" algn="just">
              <a:buNone/>
            </a:pPr>
            <a:r>
              <a:rPr lang="es-CR" dirty="0"/>
              <a:t>Los antecedentes del </a:t>
            </a:r>
            <a:r>
              <a:rPr lang="es-CR" i="1" dirty="0" err="1"/>
              <a:t>franchising</a:t>
            </a:r>
            <a:r>
              <a:rPr lang="es-CR" i="1" dirty="0"/>
              <a:t> </a:t>
            </a:r>
            <a:r>
              <a:rPr lang="es-CR" dirty="0"/>
              <a:t>o franquicia comercial encuentran sus orígenes en </a:t>
            </a:r>
            <a:r>
              <a:rPr lang="es-CR" dirty="0">
                <a:solidFill>
                  <a:schemeClr val="accent4"/>
                </a:solidFill>
              </a:rPr>
              <a:t>Estados Unidos de </a:t>
            </a:r>
            <a:r>
              <a:rPr lang="es-CR" dirty="0" err="1">
                <a:solidFill>
                  <a:schemeClr val="accent4"/>
                </a:solidFill>
              </a:rPr>
              <a:t>Norteamérica</a:t>
            </a:r>
            <a:r>
              <a:rPr lang="es-CR" dirty="0">
                <a:solidFill>
                  <a:schemeClr val="accent4"/>
                </a:solidFill>
              </a:rPr>
              <a:t>.</a:t>
            </a:r>
          </a:p>
          <a:p>
            <a:pPr marL="0" indent="0" algn="just">
              <a:buNone/>
            </a:pPr>
            <a:endParaRPr lang="es-CR" dirty="0">
              <a:solidFill>
                <a:schemeClr val="accent4"/>
              </a:solidFill>
            </a:endParaRPr>
          </a:p>
          <a:p>
            <a:pPr marL="0" indent="0" algn="just">
              <a:buNone/>
            </a:pPr>
            <a:r>
              <a:rPr lang="es-CR" dirty="0"/>
              <a:t>Este novedoso sistema de </a:t>
            </a:r>
            <a:r>
              <a:rPr lang="es-CR" dirty="0" err="1"/>
              <a:t>distribución</a:t>
            </a:r>
            <a:r>
              <a:rPr lang="es-CR" dirty="0"/>
              <a:t> comercial, </a:t>
            </a:r>
            <a:r>
              <a:rPr lang="es-CR" dirty="0" err="1"/>
              <a:t>trascendio</a:t>
            </a:r>
            <a:r>
              <a:rPr lang="es-CR" dirty="0"/>
              <a:t>́ esas fronteras, para llegar a incorporarse en la vida cotidiana de los empresarios en Europa y </a:t>
            </a:r>
            <a:r>
              <a:rPr lang="es-CR" dirty="0" err="1"/>
              <a:t>América</a:t>
            </a:r>
            <a:r>
              <a:rPr lang="es-CR" dirty="0"/>
              <a:t> Latina. </a:t>
            </a:r>
          </a:p>
          <a:p>
            <a:pPr marL="0" indent="0" algn="just">
              <a:buNone/>
            </a:pPr>
            <a:endParaRPr lang="es-ES_tradnl" dirty="0"/>
          </a:p>
          <a:p>
            <a:pPr marL="0" indent="0" algn="just">
              <a:buNone/>
            </a:pPr>
            <a:endParaRPr lang="es-CR" dirty="0"/>
          </a:p>
          <a:p>
            <a:pPr marL="0" indent="0">
              <a:buNone/>
            </a:pPr>
            <a:endParaRPr lang="en-US" sz="2000" dirty="0"/>
          </a:p>
        </p:txBody>
      </p:sp>
      <p:pic>
        <p:nvPicPr>
          <p:cNvPr id="1026" name="Picture 2" descr="Los contratos de franquicia ante la situación generada por el Covid-19">
            <a:extLst>
              <a:ext uri="{FF2B5EF4-FFF2-40B4-BE49-F238E27FC236}">
                <a16:creationId xmlns:a16="http://schemas.microsoft.com/office/drawing/2014/main" id="{1B6E985E-2DFE-234E-9FDE-8ED492F653E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894" t="8666" r="19011" b="18334"/>
          <a:stretch/>
        </p:blipFill>
        <p:spPr bwMode="auto">
          <a:xfrm>
            <a:off x="6839255" y="1745296"/>
            <a:ext cx="5089551" cy="33674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32913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DF8E6A-5957-C043-BDCD-93FBE9F09942}"/>
              </a:ext>
            </a:extLst>
          </p:cNvPr>
          <p:cNvSpPr>
            <a:spLocks noGrp="1"/>
          </p:cNvSpPr>
          <p:nvPr>
            <p:ph type="title"/>
          </p:nvPr>
        </p:nvSpPr>
        <p:spPr/>
        <p:txBody>
          <a:bodyPr/>
          <a:lstStyle/>
          <a:p>
            <a:r>
              <a:rPr lang="es-ES_tradnl" dirty="0"/>
              <a:t>Naturaleza </a:t>
            </a:r>
          </a:p>
        </p:txBody>
      </p:sp>
      <p:sp>
        <p:nvSpPr>
          <p:cNvPr id="3" name="Marcador de contenido 2">
            <a:extLst>
              <a:ext uri="{FF2B5EF4-FFF2-40B4-BE49-F238E27FC236}">
                <a16:creationId xmlns:a16="http://schemas.microsoft.com/office/drawing/2014/main" id="{45147CA9-328D-494F-ACCB-584340858389}"/>
              </a:ext>
            </a:extLst>
          </p:cNvPr>
          <p:cNvSpPr>
            <a:spLocks noGrp="1"/>
          </p:cNvSpPr>
          <p:nvPr>
            <p:ph sz="half" idx="1"/>
          </p:nvPr>
        </p:nvSpPr>
        <p:spPr/>
        <p:txBody>
          <a:bodyPr>
            <a:normAutofit lnSpcReduction="10000"/>
          </a:bodyPr>
          <a:lstStyle/>
          <a:p>
            <a:pPr marL="0" indent="0" algn="just">
              <a:buNone/>
            </a:pPr>
            <a:r>
              <a:rPr lang="es-CR" dirty="0"/>
              <a:t>El contrato de distribución o concesión internacional es una de las categorías en las que se subdivide los genéricamente llamados contratos internacionales de distribución, y que comprenden contratos como el de comisión, agencia, mediación, franquicia y el de distribución o concesión propiamente dicho.</a:t>
            </a:r>
          </a:p>
          <a:p>
            <a:pPr marL="0" indent="0" algn="just">
              <a:buNone/>
            </a:pPr>
            <a:r>
              <a:rPr lang="es-CR" dirty="0"/>
              <a:t> </a:t>
            </a:r>
          </a:p>
          <a:p>
            <a:pPr marL="0" indent="0" algn="just">
              <a:buNone/>
            </a:pPr>
            <a:r>
              <a:rPr lang="es-CR" dirty="0"/>
              <a:t>En este tipo de contratos de colaboración, la relación jurídica que surge entre las partes contratantes esta basada en la </a:t>
            </a:r>
            <a:r>
              <a:rPr lang="es-CR" dirty="0">
                <a:solidFill>
                  <a:srgbClr val="CE2142"/>
                </a:solidFill>
              </a:rPr>
              <a:t>confianza mutua</a:t>
            </a:r>
            <a:r>
              <a:rPr lang="es-CR" dirty="0"/>
              <a:t>. Por tanto, es un </a:t>
            </a:r>
            <a:r>
              <a:rPr lang="es-CR" dirty="0">
                <a:solidFill>
                  <a:srgbClr val="CE2142"/>
                </a:solidFill>
              </a:rPr>
              <a:t>contrato personalista </a:t>
            </a:r>
            <a:r>
              <a:rPr lang="es-CR" dirty="0"/>
              <a:t>que se establece </a:t>
            </a:r>
            <a:r>
              <a:rPr lang="es-CR" i="1" dirty="0" err="1"/>
              <a:t>intuitu</a:t>
            </a:r>
            <a:r>
              <a:rPr lang="es-CR" i="1" dirty="0"/>
              <a:t> </a:t>
            </a:r>
            <a:r>
              <a:rPr lang="es-CR" i="1" dirty="0" err="1"/>
              <a:t>personae</a:t>
            </a:r>
            <a:r>
              <a:rPr lang="es-CR" dirty="0"/>
              <a:t> atendiendo a las virtudes, capacidades, crédito y condiciones particulares del distribuidor o concesionario.</a:t>
            </a:r>
          </a:p>
          <a:p>
            <a:pPr marL="0" indent="0" algn="just">
              <a:buNone/>
            </a:pPr>
            <a:endParaRPr lang="es-ES_tradnl" dirty="0"/>
          </a:p>
        </p:txBody>
      </p:sp>
    </p:spTree>
    <p:extLst>
      <p:ext uri="{BB962C8B-B14F-4D97-AF65-F5344CB8AC3E}">
        <p14:creationId xmlns:p14="http://schemas.microsoft.com/office/powerpoint/2010/main" val="5576061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647D1F-E33E-BE42-A235-1EFBF024FD5F}"/>
              </a:ext>
            </a:extLst>
          </p:cNvPr>
          <p:cNvSpPr>
            <a:spLocks noGrp="1"/>
          </p:cNvSpPr>
          <p:nvPr>
            <p:ph type="title"/>
          </p:nvPr>
        </p:nvSpPr>
        <p:spPr/>
        <p:txBody>
          <a:bodyPr/>
          <a:lstStyle/>
          <a:p>
            <a:r>
              <a:rPr lang="es-ES_tradnl" dirty="0"/>
              <a:t>Naturaleza</a:t>
            </a:r>
          </a:p>
        </p:txBody>
      </p:sp>
      <p:sp>
        <p:nvSpPr>
          <p:cNvPr id="3" name="Marcador de contenido 2">
            <a:extLst>
              <a:ext uri="{FF2B5EF4-FFF2-40B4-BE49-F238E27FC236}">
                <a16:creationId xmlns:a16="http://schemas.microsoft.com/office/drawing/2014/main" id="{7D38EEAD-33AA-1344-A482-E099BF8E28F2}"/>
              </a:ext>
            </a:extLst>
          </p:cNvPr>
          <p:cNvSpPr>
            <a:spLocks noGrp="1"/>
          </p:cNvSpPr>
          <p:nvPr>
            <p:ph sz="half" idx="1"/>
          </p:nvPr>
        </p:nvSpPr>
        <p:spPr/>
        <p:txBody>
          <a:bodyPr>
            <a:normAutofit fontScale="77500" lnSpcReduction="20000"/>
          </a:bodyPr>
          <a:lstStyle/>
          <a:p>
            <a:pPr marL="0" indent="0" algn="just">
              <a:buNone/>
            </a:pPr>
            <a:r>
              <a:rPr lang="es-CR" dirty="0"/>
              <a:t>Son contratos de duración </a:t>
            </a:r>
            <a:r>
              <a:rPr lang="es-CR" dirty="0">
                <a:solidFill>
                  <a:srgbClr val="CE2142"/>
                </a:solidFill>
              </a:rPr>
              <a:t>determinada o indefinida</a:t>
            </a:r>
            <a:r>
              <a:rPr lang="es-CR" dirty="0"/>
              <a:t>. En caso de no pactarse una duración determinada, cualquiera de las partes podrá dar por terminado el contrato toda vez que exista una </a:t>
            </a:r>
            <a:r>
              <a:rPr lang="es-CR" dirty="0">
                <a:solidFill>
                  <a:srgbClr val="CE2142"/>
                </a:solidFill>
              </a:rPr>
              <a:t>justa causa para la resolución o cumpla con el deber de preaviso</a:t>
            </a:r>
            <a:r>
              <a:rPr lang="es-CR" dirty="0"/>
              <a:t>, si este ha sido pactado en el contrato.</a:t>
            </a:r>
          </a:p>
          <a:p>
            <a:pPr marL="0" indent="0" algn="just">
              <a:buNone/>
            </a:pPr>
            <a:endParaRPr lang="es-CR" dirty="0"/>
          </a:p>
          <a:p>
            <a:pPr marL="0" indent="0" algn="just">
              <a:buNone/>
            </a:pPr>
            <a:r>
              <a:rPr lang="es-CR" dirty="0"/>
              <a:t>Se trata de un acuerdo de naturaleza compuesta ya que implica un </a:t>
            </a:r>
            <a:r>
              <a:rPr lang="es-CR" dirty="0">
                <a:solidFill>
                  <a:srgbClr val="CE2142"/>
                </a:solidFill>
              </a:rPr>
              <a:t>número variado de relaciones jurídicas</a:t>
            </a:r>
            <a:r>
              <a:rPr lang="es-CR" dirty="0"/>
              <a:t>. Se podría distinguir tres tipos de relaciones:</a:t>
            </a:r>
          </a:p>
          <a:p>
            <a:pPr lvl="0" algn="just"/>
            <a:r>
              <a:rPr lang="es-CR" dirty="0"/>
              <a:t>Implica una </a:t>
            </a:r>
            <a:r>
              <a:rPr lang="es-CR" dirty="0">
                <a:solidFill>
                  <a:srgbClr val="CE2142"/>
                </a:solidFill>
              </a:rPr>
              <a:t>concesión de venta</a:t>
            </a:r>
            <a:r>
              <a:rPr lang="es-CR" dirty="0"/>
              <a:t>, ya que obliga al fabricante a permitir que el distribuidor revenda sus productos a los usuarios finales a lo largo de la vida del contrato.</a:t>
            </a:r>
          </a:p>
          <a:p>
            <a:pPr lvl="0" algn="just"/>
            <a:r>
              <a:rPr lang="es-CR" dirty="0"/>
              <a:t>Es un </a:t>
            </a:r>
            <a:r>
              <a:rPr lang="es-CR" dirty="0">
                <a:solidFill>
                  <a:srgbClr val="CE2142"/>
                </a:solidFill>
              </a:rPr>
              <a:t>acuerdo de compra</a:t>
            </a:r>
            <a:r>
              <a:rPr lang="es-CR" dirty="0"/>
              <a:t>, ya que obliga al distribuidor a comprar los productos especificados en el contrato al fabricante, por el tiempo que dure el contrato.</a:t>
            </a:r>
          </a:p>
          <a:p>
            <a:pPr lvl="0" algn="just"/>
            <a:r>
              <a:rPr lang="es-CR" dirty="0"/>
              <a:t>Es un </a:t>
            </a:r>
            <a:r>
              <a:rPr lang="es-CR" dirty="0">
                <a:solidFill>
                  <a:srgbClr val="CE2142"/>
                </a:solidFill>
              </a:rPr>
              <a:t>acuerdo de suministro</a:t>
            </a:r>
            <a:r>
              <a:rPr lang="es-CR" dirty="0"/>
              <a:t>, ya que obliga al fabricante a suministrar los productos especificados en el contrato por el tiempo que dure el contrato.</a:t>
            </a:r>
          </a:p>
          <a:p>
            <a:pPr marL="0" indent="0" algn="just">
              <a:buNone/>
            </a:pPr>
            <a:endParaRPr lang="es-ES_tradnl" dirty="0"/>
          </a:p>
        </p:txBody>
      </p:sp>
    </p:spTree>
    <p:extLst>
      <p:ext uri="{BB962C8B-B14F-4D97-AF65-F5344CB8AC3E}">
        <p14:creationId xmlns:p14="http://schemas.microsoft.com/office/powerpoint/2010/main" val="31190810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75A92E-C1D1-9742-A91E-D92E61F569C4}"/>
              </a:ext>
            </a:extLst>
          </p:cNvPr>
          <p:cNvSpPr>
            <a:spLocks noGrp="1"/>
          </p:cNvSpPr>
          <p:nvPr>
            <p:ph type="title"/>
          </p:nvPr>
        </p:nvSpPr>
        <p:spPr/>
        <p:txBody>
          <a:bodyPr/>
          <a:lstStyle/>
          <a:p>
            <a:r>
              <a:rPr lang="es-ES_tradnl" dirty="0"/>
              <a:t>Partes del Contrato</a:t>
            </a:r>
          </a:p>
        </p:txBody>
      </p:sp>
      <p:sp>
        <p:nvSpPr>
          <p:cNvPr id="3" name="Marcador de contenido 2">
            <a:extLst>
              <a:ext uri="{FF2B5EF4-FFF2-40B4-BE49-F238E27FC236}">
                <a16:creationId xmlns:a16="http://schemas.microsoft.com/office/drawing/2014/main" id="{E85393DD-F6FB-7B42-AD0F-6215D6F09952}"/>
              </a:ext>
            </a:extLst>
          </p:cNvPr>
          <p:cNvSpPr>
            <a:spLocks noGrp="1"/>
          </p:cNvSpPr>
          <p:nvPr>
            <p:ph sz="half" idx="1"/>
          </p:nvPr>
        </p:nvSpPr>
        <p:spPr/>
        <p:txBody>
          <a:bodyPr>
            <a:normAutofit lnSpcReduction="10000"/>
          </a:bodyPr>
          <a:lstStyle/>
          <a:p>
            <a:pPr marL="514350" indent="-514350" algn="just">
              <a:buAutoNum type="alphaUcPeriod"/>
            </a:pPr>
            <a:r>
              <a:rPr lang="es-ES_tradnl" b="1" dirty="0"/>
              <a:t>Productos, Fabricante o Distribuido </a:t>
            </a:r>
          </a:p>
          <a:p>
            <a:pPr marL="0" indent="0" algn="just">
              <a:buNone/>
            </a:pPr>
            <a:r>
              <a:rPr lang="es-CR" dirty="0"/>
              <a:t>Aquel que </a:t>
            </a:r>
            <a:r>
              <a:rPr lang="es-CR" dirty="0">
                <a:solidFill>
                  <a:srgbClr val="CE2142"/>
                </a:solidFill>
              </a:rPr>
              <a:t>fabrica o produce </a:t>
            </a:r>
            <a:r>
              <a:rPr lang="es-CR" dirty="0"/>
              <a:t>los bienes o servicios, proveyéndolos con carácter estable y duradero al distribuidor. Puede ser un importador.</a:t>
            </a:r>
          </a:p>
          <a:p>
            <a:pPr marL="514350" indent="-514350" algn="just">
              <a:buAutoNum type="alphaUcPeriod"/>
            </a:pPr>
            <a:endParaRPr lang="es-ES_tradnl" dirty="0"/>
          </a:p>
          <a:p>
            <a:pPr marL="514350" indent="-514350" algn="just">
              <a:buAutoNum type="alphaUcPeriod" startAt="2"/>
            </a:pPr>
            <a:r>
              <a:rPr lang="es-ES_tradnl" b="1" dirty="0"/>
              <a:t>Distribuidor o Intermediario </a:t>
            </a:r>
          </a:p>
          <a:p>
            <a:pPr marL="0" indent="0" algn="just">
              <a:buNone/>
            </a:pPr>
            <a:r>
              <a:rPr lang="es-CR" dirty="0"/>
              <a:t>Es quien </a:t>
            </a:r>
            <a:r>
              <a:rPr lang="es-CR" dirty="0">
                <a:solidFill>
                  <a:srgbClr val="CE2142"/>
                </a:solidFill>
              </a:rPr>
              <a:t>adquiere los bienes o servicios </a:t>
            </a:r>
            <a:r>
              <a:rPr lang="es-CR" dirty="0"/>
              <a:t>actuando en su propio nombre e interés, para su comercialización en el mercado</a:t>
            </a:r>
          </a:p>
          <a:p>
            <a:pPr marL="0" indent="0" algn="just">
              <a:buNone/>
            </a:pPr>
            <a:r>
              <a:rPr lang="es-CR" dirty="0"/>
              <a:t>La </a:t>
            </a:r>
            <a:r>
              <a:rPr lang="es-CR" dirty="0">
                <a:solidFill>
                  <a:srgbClr val="CE2142"/>
                </a:solidFill>
              </a:rPr>
              <a:t>autonomía e independencia </a:t>
            </a:r>
            <a:r>
              <a:rPr lang="es-CR" dirty="0"/>
              <a:t>del distribuidor con relación al productor es la nota propia de este contrato</a:t>
            </a:r>
          </a:p>
          <a:p>
            <a:pPr marL="0" indent="0" algn="just">
              <a:buNone/>
            </a:pPr>
            <a:endParaRPr lang="es-ES_tradnl" dirty="0"/>
          </a:p>
        </p:txBody>
      </p:sp>
    </p:spTree>
    <p:extLst>
      <p:ext uri="{BB962C8B-B14F-4D97-AF65-F5344CB8AC3E}">
        <p14:creationId xmlns:p14="http://schemas.microsoft.com/office/powerpoint/2010/main" val="206377407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8A1B47-9E13-E748-95FB-9E64C6F72CDC}"/>
              </a:ext>
            </a:extLst>
          </p:cNvPr>
          <p:cNvSpPr>
            <a:spLocks noGrp="1"/>
          </p:cNvSpPr>
          <p:nvPr>
            <p:ph type="title"/>
          </p:nvPr>
        </p:nvSpPr>
        <p:spPr/>
        <p:txBody>
          <a:bodyPr/>
          <a:lstStyle/>
          <a:p>
            <a:r>
              <a:rPr lang="es-ES_tradnl" dirty="0"/>
              <a:t>Características del Contrato</a:t>
            </a:r>
          </a:p>
        </p:txBody>
      </p:sp>
      <p:sp>
        <p:nvSpPr>
          <p:cNvPr id="3" name="Marcador de contenido 2">
            <a:extLst>
              <a:ext uri="{FF2B5EF4-FFF2-40B4-BE49-F238E27FC236}">
                <a16:creationId xmlns:a16="http://schemas.microsoft.com/office/drawing/2014/main" id="{E74FDC0A-A03C-9B49-A7FD-A14E45509EAC}"/>
              </a:ext>
            </a:extLst>
          </p:cNvPr>
          <p:cNvSpPr>
            <a:spLocks noGrp="1"/>
          </p:cNvSpPr>
          <p:nvPr>
            <p:ph sz="half" idx="1"/>
          </p:nvPr>
        </p:nvSpPr>
        <p:spPr/>
        <p:txBody>
          <a:bodyPr/>
          <a:lstStyle/>
          <a:p>
            <a:pPr marL="514350" indent="-514350">
              <a:buAutoNum type="alphaLcParenR"/>
            </a:pPr>
            <a:r>
              <a:rPr lang="es-ES_tradnl" dirty="0"/>
              <a:t>Autonomía de las partes</a:t>
            </a:r>
          </a:p>
          <a:p>
            <a:pPr marL="514350" indent="-514350">
              <a:buAutoNum type="alphaLcParenR"/>
            </a:pPr>
            <a:r>
              <a:rPr lang="es-ES_tradnl" dirty="0"/>
              <a:t>Función económica distinta </a:t>
            </a:r>
          </a:p>
          <a:p>
            <a:pPr marL="514350" indent="-514350">
              <a:buAutoNum type="alphaLcParenR"/>
            </a:pPr>
            <a:r>
              <a:rPr lang="es-ES_tradnl" dirty="0"/>
              <a:t>Colaboración </a:t>
            </a:r>
          </a:p>
          <a:p>
            <a:pPr marL="514350" indent="-514350">
              <a:buAutoNum type="alphaLcParenR"/>
            </a:pPr>
            <a:r>
              <a:rPr lang="es-ES_tradnl" dirty="0"/>
              <a:t>Duración </a:t>
            </a:r>
          </a:p>
          <a:p>
            <a:pPr marL="514350" indent="-514350">
              <a:buAutoNum type="alphaLcParenR"/>
            </a:pPr>
            <a:r>
              <a:rPr lang="es-ES_tradnl" dirty="0"/>
              <a:t>Bilateralidad </a:t>
            </a:r>
          </a:p>
          <a:p>
            <a:pPr marL="514350" indent="-514350">
              <a:buAutoNum type="alphaLcParenR"/>
            </a:pPr>
            <a:r>
              <a:rPr lang="es-ES_tradnl" dirty="0"/>
              <a:t>Subordinación </a:t>
            </a:r>
          </a:p>
        </p:txBody>
      </p:sp>
      <p:pic>
        <p:nvPicPr>
          <p:cNvPr id="6146" name="Picture 2" descr="El Contrato de Distribución y sus tipos - Billin">
            <a:extLst>
              <a:ext uri="{FF2B5EF4-FFF2-40B4-BE49-F238E27FC236}">
                <a16:creationId xmlns:a16="http://schemas.microsoft.com/office/drawing/2014/main" id="{C03BCEF7-B354-FB49-A91E-317B8ED883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5533" y="1715943"/>
            <a:ext cx="5136357"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73335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01FEF1-4D00-FF42-9104-A8BDD94CCB26}"/>
              </a:ext>
            </a:extLst>
          </p:cNvPr>
          <p:cNvSpPr>
            <a:spLocks noGrp="1"/>
          </p:cNvSpPr>
          <p:nvPr>
            <p:ph type="title"/>
          </p:nvPr>
        </p:nvSpPr>
        <p:spPr/>
        <p:txBody>
          <a:bodyPr>
            <a:normAutofit/>
          </a:bodyPr>
          <a:lstStyle/>
          <a:p>
            <a:r>
              <a:rPr lang="es-ES_tradnl" sz="4000" dirty="0"/>
              <a:t>Función Económica Distinta y Colaboración</a:t>
            </a:r>
          </a:p>
        </p:txBody>
      </p:sp>
      <p:sp>
        <p:nvSpPr>
          <p:cNvPr id="3" name="Marcador de contenido 2">
            <a:extLst>
              <a:ext uri="{FF2B5EF4-FFF2-40B4-BE49-F238E27FC236}">
                <a16:creationId xmlns:a16="http://schemas.microsoft.com/office/drawing/2014/main" id="{BD085160-FDE6-A142-AEFD-B8A53AF8F148}"/>
              </a:ext>
            </a:extLst>
          </p:cNvPr>
          <p:cNvSpPr>
            <a:spLocks noGrp="1"/>
          </p:cNvSpPr>
          <p:nvPr>
            <p:ph sz="half" idx="1"/>
          </p:nvPr>
        </p:nvSpPr>
        <p:spPr>
          <a:xfrm>
            <a:off x="838200" y="1825625"/>
            <a:ext cx="6165273" cy="4351338"/>
          </a:xfrm>
        </p:spPr>
        <p:txBody>
          <a:bodyPr/>
          <a:lstStyle/>
          <a:p>
            <a:pPr marL="0" indent="0" algn="just">
              <a:buNone/>
            </a:pPr>
            <a:r>
              <a:rPr lang="es-CR" dirty="0"/>
              <a:t>El distribuidor y el distribuido cumplen funciones económicas distintas segmentando </a:t>
            </a:r>
            <a:r>
              <a:rPr lang="es-CR" dirty="0">
                <a:solidFill>
                  <a:srgbClr val="CE2142"/>
                </a:solidFill>
              </a:rPr>
              <a:t>etapas diferenciadas de la actividad empresarial.</a:t>
            </a:r>
          </a:p>
          <a:p>
            <a:pPr marL="0" indent="0" algn="just">
              <a:buNone/>
            </a:pPr>
            <a:endParaRPr lang="es-ES_tradnl" dirty="0"/>
          </a:p>
          <a:p>
            <a:pPr marL="0" indent="0" algn="just">
              <a:buNone/>
            </a:pPr>
            <a:r>
              <a:rPr lang="es-CR" dirty="0"/>
              <a:t>Entre las partes se establece una </a:t>
            </a:r>
            <a:r>
              <a:rPr lang="es-CR" dirty="0">
                <a:solidFill>
                  <a:srgbClr val="CE2142"/>
                </a:solidFill>
              </a:rPr>
              <a:t>relación de colaboración no asociativa </a:t>
            </a:r>
            <a:r>
              <a:rPr lang="es-CR" dirty="0" err="1">
                <a:solidFill>
                  <a:srgbClr val="CE2142"/>
                </a:solidFill>
              </a:rPr>
              <a:t>interempresaria</a:t>
            </a:r>
            <a:r>
              <a:rPr lang="es-CR" dirty="0"/>
              <a:t>, una integración vertical de funciones con preservación de </a:t>
            </a:r>
            <a:r>
              <a:rPr lang="es-CR" dirty="0">
                <a:solidFill>
                  <a:srgbClr val="CE2142"/>
                </a:solidFill>
              </a:rPr>
              <a:t>autonomía</a:t>
            </a:r>
          </a:p>
          <a:p>
            <a:pPr marL="0" indent="0" algn="just">
              <a:buNone/>
            </a:pPr>
            <a:endParaRPr lang="es-ES_tradnl" dirty="0"/>
          </a:p>
        </p:txBody>
      </p:sp>
      <p:pic>
        <p:nvPicPr>
          <p:cNvPr id="7170" name="Picture 2" descr="Shaking hands is disgusting – here&amp;#39;s what else you can do">
            <a:extLst>
              <a:ext uri="{FF2B5EF4-FFF2-40B4-BE49-F238E27FC236}">
                <a16:creationId xmlns:a16="http://schemas.microsoft.com/office/drawing/2014/main" id="{112467B0-8B8B-E64B-933A-B804CE9223D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557" r="13750"/>
          <a:stretch/>
        </p:blipFill>
        <p:spPr bwMode="auto">
          <a:xfrm>
            <a:off x="7671477" y="2039216"/>
            <a:ext cx="3876286" cy="2779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245025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EA9C06-F43E-4F44-9BFF-F7C428724FA9}"/>
              </a:ext>
            </a:extLst>
          </p:cNvPr>
          <p:cNvSpPr>
            <a:spLocks noGrp="1"/>
          </p:cNvSpPr>
          <p:nvPr>
            <p:ph type="title"/>
          </p:nvPr>
        </p:nvSpPr>
        <p:spPr/>
        <p:txBody>
          <a:bodyPr/>
          <a:lstStyle/>
          <a:p>
            <a:r>
              <a:rPr lang="es-ES_tradnl" dirty="0"/>
              <a:t>Duración y Subordinación</a:t>
            </a:r>
          </a:p>
        </p:txBody>
      </p:sp>
      <p:sp>
        <p:nvSpPr>
          <p:cNvPr id="3" name="Marcador de contenido 2">
            <a:extLst>
              <a:ext uri="{FF2B5EF4-FFF2-40B4-BE49-F238E27FC236}">
                <a16:creationId xmlns:a16="http://schemas.microsoft.com/office/drawing/2014/main" id="{2A366286-1AEF-D141-9D73-2135A39172AA}"/>
              </a:ext>
            </a:extLst>
          </p:cNvPr>
          <p:cNvSpPr>
            <a:spLocks noGrp="1"/>
          </p:cNvSpPr>
          <p:nvPr>
            <p:ph sz="half" idx="1"/>
          </p:nvPr>
        </p:nvSpPr>
        <p:spPr/>
        <p:txBody>
          <a:bodyPr>
            <a:normAutofit fontScale="92500" lnSpcReduction="10000"/>
          </a:bodyPr>
          <a:lstStyle/>
          <a:p>
            <a:pPr marL="0" indent="0" algn="just">
              <a:buNone/>
            </a:pPr>
            <a:r>
              <a:rPr lang="es-CR" dirty="0"/>
              <a:t>La relación implica una necesaria </a:t>
            </a:r>
            <a:r>
              <a:rPr lang="es-CR" dirty="0">
                <a:solidFill>
                  <a:srgbClr val="CE2142"/>
                </a:solidFill>
              </a:rPr>
              <a:t>duración mínima</a:t>
            </a:r>
            <a:r>
              <a:rPr lang="es-CR" dirty="0"/>
              <a:t>, que si no ha sido pactada resultará de la buena fe que debe gobernar toda relación</a:t>
            </a:r>
          </a:p>
          <a:p>
            <a:pPr marL="0" indent="0" algn="just">
              <a:buNone/>
            </a:pPr>
            <a:r>
              <a:rPr lang="es-CR" dirty="0"/>
              <a:t>La realidad </a:t>
            </a:r>
            <a:r>
              <a:rPr lang="es-CR" dirty="0" err="1"/>
              <a:t>negocial</a:t>
            </a:r>
            <a:r>
              <a:rPr lang="es-CR" dirty="0"/>
              <a:t> trae como consecuencia que en los contratos con plazo determinado, el incumplimiento del mismo deba ser resarcido, pudiendo únicamente admitirse la </a:t>
            </a:r>
            <a:r>
              <a:rPr lang="es-CR" dirty="0">
                <a:solidFill>
                  <a:srgbClr val="CE2142"/>
                </a:solidFill>
              </a:rPr>
              <a:t>resolución unilateral con causa y cuando el plazo de duración contractual sea indeterminado</a:t>
            </a:r>
            <a:r>
              <a:rPr lang="es-CR" dirty="0"/>
              <a:t>.</a:t>
            </a:r>
          </a:p>
          <a:p>
            <a:pPr marL="0" indent="0" algn="just">
              <a:buNone/>
            </a:pPr>
            <a:endParaRPr lang="es-CR" dirty="0"/>
          </a:p>
          <a:p>
            <a:pPr marL="0" indent="0" algn="just">
              <a:buNone/>
            </a:pPr>
            <a:r>
              <a:rPr lang="es-CR" dirty="0"/>
              <a:t>Por la necesidad de pautas mínimas existe una </a:t>
            </a:r>
            <a:r>
              <a:rPr lang="es-CR" dirty="0">
                <a:solidFill>
                  <a:srgbClr val="CE2142"/>
                </a:solidFill>
              </a:rPr>
              <a:t>relativa subordinación </a:t>
            </a:r>
            <a:r>
              <a:rPr lang="es-CR" dirty="0"/>
              <a:t>del distribuidor al distribuido, cuya gradación varía según la relación y cuya expresión se manifiesta en lo </a:t>
            </a:r>
            <a:r>
              <a:rPr lang="es-CR" dirty="0">
                <a:solidFill>
                  <a:srgbClr val="CE2142"/>
                </a:solidFill>
              </a:rPr>
              <a:t>económico y técnico</a:t>
            </a:r>
            <a:r>
              <a:rPr lang="es-CR" dirty="0"/>
              <a:t>, pero no en lo jurídico. </a:t>
            </a:r>
          </a:p>
          <a:p>
            <a:pPr marL="0" indent="0" algn="just">
              <a:buNone/>
            </a:pPr>
            <a:endParaRPr lang="es-ES_tradnl" dirty="0"/>
          </a:p>
        </p:txBody>
      </p:sp>
    </p:spTree>
    <p:extLst>
      <p:ext uri="{BB962C8B-B14F-4D97-AF65-F5344CB8AC3E}">
        <p14:creationId xmlns:p14="http://schemas.microsoft.com/office/powerpoint/2010/main" val="37975520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9313AA-06AA-8641-ACA3-AEF90D3C9872}"/>
              </a:ext>
            </a:extLst>
          </p:cNvPr>
          <p:cNvSpPr>
            <a:spLocks noGrp="1"/>
          </p:cNvSpPr>
          <p:nvPr>
            <p:ph type="title"/>
          </p:nvPr>
        </p:nvSpPr>
        <p:spPr>
          <a:xfrm>
            <a:off x="838200" y="212292"/>
            <a:ext cx="10515600" cy="1325563"/>
          </a:xfrm>
        </p:spPr>
        <p:txBody>
          <a:bodyPr/>
          <a:lstStyle/>
          <a:p>
            <a:r>
              <a:rPr lang="es-ES_tradnl" dirty="0"/>
              <a:t>Tipos de Contratos de Distribución</a:t>
            </a:r>
          </a:p>
        </p:txBody>
      </p:sp>
      <p:sp>
        <p:nvSpPr>
          <p:cNvPr id="3" name="Marcador de contenido 2">
            <a:extLst>
              <a:ext uri="{FF2B5EF4-FFF2-40B4-BE49-F238E27FC236}">
                <a16:creationId xmlns:a16="http://schemas.microsoft.com/office/drawing/2014/main" id="{14653E6D-6474-9C48-9C65-54C43CBDD3E1}"/>
              </a:ext>
            </a:extLst>
          </p:cNvPr>
          <p:cNvSpPr>
            <a:spLocks noGrp="1"/>
          </p:cNvSpPr>
          <p:nvPr>
            <p:ph sz="half" idx="1"/>
          </p:nvPr>
        </p:nvSpPr>
        <p:spPr>
          <a:xfrm>
            <a:off x="838200" y="1537855"/>
            <a:ext cx="10515600" cy="4639108"/>
          </a:xfrm>
        </p:spPr>
        <p:txBody>
          <a:bodyPr>
            <a:normAutofit fontScale="85000" lnSpcReduction="20000"/>
          </a:bodyPr>
          <a:lstStyle/>
          <a:p>
            <a:pPr marL="514350" indent="-514350" algn="just">
              <a:buAutoNum type="alphaUcPeriod"/>
            </a:pPr>
            <a:r>
              <a:rPr lang="es-ES_tradnl" b="1" dirty="0"/>
              <a:t>Contratos de Distribución Exclusiva</a:t>
            </a:r>
          </a:p>
          <a:p>
            <a:pPr marL="0" indent="0" algn="just">
              <a:buNone/>
            </a:pPr>
            <a:endParaRPr lang="es-ES_tradnl" b="1" dirty="0"/>
          </a:p>
          <a:p>
            <a:pPr marL="0" indent="0" algn="just">
              <a:buNone/>
            </a:pPr>
            <a:r>
              <a:rPr lang="es-CR" dirty="0"/>
              <a:t>En este tipo de contratos el fabricante nombra un </a:t>
            </a:r>
            <a:r>
              <a:rPr lang="es-CR" dirty="0">
                <a:solidFill>
                  <a:srgbClr val="CE2142"/>
                </a:solidFill>
              </a:rPr>
              <a:t>único distribuidor </a:t>
            </a:r>
            <a:r>
              <a:rPr lang="es-CR" dirty="0"/>
              <a:t>para una </a:t>
            </a:r>
            <a:r>
              <a:rPr lang="es-CR" dirty="0">
                <a:solidFill>
                  <a:srgbClr val="CE2142"/>
                </a:solidFill>
              </a:rPr>
              <a:t>zona geográfica en concreto </a:t>
            </a:r>
            <a:r>
              <a:rPr lang="es-CR" dirty="0"/>
              <a:t>(región, país, etc..), no pudiendo el fabricante canalizar ventas en el territorio objeto de exclusiva a través de otro distribuidor o agente independiente.</a:t>
            </a:r>
          </a:p>
          <a:p>
            <a:pPr marL="0" indent="0" algn="just">
              <a:buNone/>
            </a:pPr>
            <a:endParaRPr lang="es-CR" dirty="0"/>
          </a:p>
          <a:p>
            <a:pPr marL="0" indent="0" algn="just">
              <a:buNone/>
            </a:pPr>
            <a:r>
              <a:rPr lang="es-CR" dirty="0"/>
              <a:t>Los acuerdos de distribución exclusiva se caracterizan por el hecho de que una de las partes, el proveedor, le concede a la otra, el revendedor, </a:t>
            </a:r>
            <a:r>
              <a:rPr lang="es-CR" dirty="0">
                <a:solidFill>
                  <a:srgbClr val="CE2142"/>
                </a:solidFill>
              </a:rPr>
              <a:t>un territorio delimitado</a:t>
            </a:r>
            <a:r>
              <a:rPr lang="es-CR" dirty="0"/>
              <a:t> en el que debe centrar sus actividades de venta, comprometiéndose a no entregar los productos objeto de contrato a otros revendedores establecidos en dicho territorio. </a:t>
            </a:r>
          </a:p>
          <a:p>
            <a:pPr marL="0" indent="0" algn="just">
              <a:buNone/>
            </a:pPr>
            <a:r>
              <a:rPr lang="es-CR" dirty="0"/>
              <a:t>En los acuerdos de compra exclusiva, </a:t>
            </a:r>
            <a:r>
              <a:rPr lang="es-CR" dirty="0">
                <a:solidFill>
                  <a:srgbClr val="CE2142"/>
                </a:solidFill>
              </a:rPr>
              <a:t>el revendedor se compromete a no comprar los productos objeto de contrato a proveedores distintos del otro contratante</a:t>
            </a:r>
          </a:p>
          <a:p>
            <a:pPr marL="0" indent="0" algn="just">
              <a:buNone/>
            </a:pPr>
            <a:endParaRPr lang="es-ES_tradnl" dirty="0"/>
          </a:p>
        </p:txBody>
      </p:sp>
    </p:spTree>
    <p:extLst>
      <p:ext uri="{BB962C8B-B14F-4D97-AF65-F5344CB8AC3E}">
        <p14:creationId xmlns:p14="http://schemas.microsoft.com/office/powerpoint/2010/main" val="144627840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960DBEF3-53E4-B146-9982-C41BA6D7303C}"/>
              </a:ext>
            </a:extLst>
          </p:cNvPr>
          <p:cNvSpPr>
            <a:spLocks noGrp="1"/>
          </p:cNvSpPr>
          <p:nvPr>
            <p:ph type="title"/>
          </p:nvPr>
        </p:nvSpPr>
        <p:spPr>
          <a:xfrm>
            <a:off x="838200" y="212292"/>
            <a:ext cx="10515600" cy="1325563"/>
          </a:xfrm>
        </p:spPr>
        <p:txBody>
          <a:bodyPr/>
          <a:lstStyle/>
          <a:p>
            <a:r>
              <a:rPr lang="es-ES_tradnl" dirty="0"/>
              <a:t>Tipos de Contratos de Distribución</a:t>
            </a:r>
          </a:p>
        </p:txBody>
      </p:sp>
      <p:sp>
        <p:nvSpPr>
          <p:cNvPr id="5" name="Marcador de contenido 2">
            <a:extLst>
              <a:ext uri="{FF2B5EF4-FFF2-40B4-BE49-F238E27FC236}">
                <a16:creationId xmlns:a16="http://schemas.microsoft.com/office/drawing/2014/main" id="{4CE53A1C-F922-E44A-8FE9-C7D670BB62F1}"/>
              </a:ext>
            </a:extLst>
          </p:cNvPr>
          <p:cNvSpPr>
            <a:spLocks noGrp="1"/>
          </p:cNvSpPr>
          <p:nvPr>
            <p:ph sz="half" idx="1"/>
          </p:nvPr>
        </p:nvSpPr>
        <p:spPr>
          <a:xfrm>
            <a:off x="838200" y="1537855"/>
            <a:ext cx="10515600" cy="4639108"/>
          </a:xfrm>
        </p:spPr>
        <p:txBody>
          <a:bodyPr>
            <a:normAutofit fontScale="85000" lnSpcReduction="20000"/>
          </a:bodyPr>
          <a:lstStyle/>
          <a:p>
            <a:pPr marL="514350" indent="-514350" algn="just">
              <a:buAutoNum type="alphaUcPeriod" startAt="2"/>
            </a:pPr>
            <a:r>
              <a:rPr lang="es-ES_tradnl" b="1" dirty="0"/>
              <a:t>Contratos de Distribución</a:t>
            </a:r>
            <a:r>
              <a:rPr lang="es-ES" b="1" dirty="0"/>
              <a:t> Selectiva</a:t>
            </a:r>
          </a:p>
          <a:p>
            <a:pPr marL="0" indent="0" algn="just">
              <a:buNone/>
            </a:pPr>
            <a:r>
              <a:rPr lang="es-CR" dirty="0"/>
              <a:t>Los fabricantes o suministradores optan por este sistema de distribución para proyectar cierta imagen o para asegurarse de que las </a:t>
            </a:r>
            <a:r>
              <a:rPr lang="es-CR" dirty="0">
                <a:solidFill>
                  <a:srgbClr val="CE2142"/>
                </a:solidFill>
              </a:rPr>
              <a:t>ventas van acompañadas de la prestación de determinados servicios</a:t>
            </a:r>
            <a:r>
              <a:rPr lang="es-CR" dirty="0"/>
              <a:t>.</a:t>
            </a:r>
          </a:p>
          <a:p>
            <a:pPr marL="0" indent="0" algn="just">
              <a:buNone/>
            </a:pPr>
            <a:endParaRPr lang="es-CR" dirty="0"/>
          </a:p>
          <a:p>
            <a:pPr marL="0" indent="0" algn="just">
              <a:buNone/>
            </a:pPr>
            <a:r>
              <a:rPr lang="es-CR" dirty="0"/>
              <a:t>Se entenderá por sistema de distribución selectiva , un sistema de distribución por el cual el </a:t>
            </a:r>
            <a:r>
              <a:rPr lang="es-CR" dirty="0">
                <a:solidFill>
                  <a:srgbClr val="CE2142"/>
                </a:solidFill>
              </a:rPr>
              <a:t>proveedor se comprometa a vender </a:t>
            </a:r>
            <a:r>
              <a:rPr lang="es-CR" dirty="0"/>
              <a:t>los bienes o servicios contractuales, directa o indirectamente, </a:t>
            </a:r>
            <a:r>
              <a:rPr lang="es-CR" dirty="0">
                <a:solidFill>
                  <a:srgbClr val="CE2142"/>
                </a:solidFill>
              </a:rPr>
              <a:t>sólo a distribuidores seleccionados sobre la base de criterios específicos, y los distribuidores se comprometan a no vender </a:t>
            </a:r>
            <a:r>
              <a:rPr lang="es-CR" dirty="0"/>
              <a:t>tales bienes o servicios </a:t>
            </a:r>
            <a:r>
              <a:rPr lang="es-CR" dirty="0">
                <a:solidFill>
                  <a:srgbClr val="CE2142"/>
                </a:solidFill>
              </a:rPr>
              <a:t>a agentes no autorizados</a:t>
            </a:r>
            <a:r>
              <a:rPr lang="es-CR" dirty="0"/>
              <a:t>.</a:t>
            </a:r>
          </a:p>
          <a:p>
            <a:pPr marL="0" indent="0" algn="just">
              <a:buNone/>
            </a:pPr>
            <a:endParaRPr lang="es-CR" dirty="0"/>
          </a:p>
          <a:p>
            <a:pPr marL="0" indent="0" algn="just">
              <a:buNone/>
            </a:pPr>
            <a:r>
              <a:rPr lang="es-CR" dirty="0"/>
              <a:t>El fabricante limita la venta de sus productos a un </a:t>
            </a:r>
            <a:r>
              <a:rPr lang="es-CR" dirty="0">
                <a:solidFill>
                  <a:srgbClr val="CE2142"/>
                </a:solidFill>
              </a:rPr>
              <a:t>número limitado de distribuidores</a:t>
            </a:r>
            <a:r>
              <a:rPr lang="es-CR" dirty="0"/>
              <a:t>, configurando un sistema de distribución homogéneo frente a los consumidores, realizando para ello una cuidada selección cualitativa o cuantitativa de los distribuidores autorizados.</a:t>
            </a:r>
          </a:p>
          <a:p>
            <a:pPr marL="0" indent="0" algn="just">
              <a:buNone/>
            </a:pPr>
            <a:endParaRPr lang="es-ES" b="1" dirty="0"/>
          </a:p>
        </p:txBody>
      </p:sp>
    </p:spTree>
    <p:extLst>
      <p:ext uri="{BB962C8B-B14F-4D97-AF65-F5344CB8AC3E}">
        <p14:creationId xmlns:p14="http://schemas.microsoft.com/office/powerpoint/2010/main" val="6641791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073522-4C76-6C48-AAC4-E458090F187E}"/>
              </a:ext>
            </a:extLst>
          </p:cNvPr>
          <p:cNvSpPr>
            <a:spLocks noGrp="1"/>
          </p:cNvSpPr>
          <p:nvPr>
            <p:ph type="title"/>
          </p:nvPr>
        </p:nvSpPr>
        <p:spPr/>
        <p:txBody>
          <a:bodyPr/>
          <a:lstStyle/>
          <a:p>
            <a:r>
              <a:rPr lang="es-ES_tradnl" dirty="0"/>
              <a:t>Contenido del Contrato de Distribución</a:t>
            </a:r>
          </a:p>
        </p:txBody>
      </p:sp>
      <p:sp>
        <p:nvSpPr>
          <p:cNvPr id="3" name="Marcador de contenido 2">
            <a:extLst>
              <a:ext uri="{FF2B5EF4-FFF2-40B4-BE49-F238E27FC236}">
                <a16:creationId xmlns:a16="http://schemas.microsoft.com/office/drawing/2014/main" id="{5BA081B7-4A6A-474D-B4F8-959C3CEAEE52}"/>
              </a:ext>
            </a:extLst>
          </p:cNvPr>
          <p:cNvSpPr>
            <a:spLocks noGrp="1"/>
          </p:cNvSpPr>
          <p:nvPr>
            <p:ph sz="half" idx="1"/>
          </p:nvPr>
        </p:nvSpPr>
        <p:spPr>
          <a:xfrm>
            <a:off x="838200" y="1496291"/>
            <a:ext cx="10515600" cy="4680672"/>
          </a:xfrm>
        </p:spPr>
        <p:txBody>
          <a:bodyPr>
            <a:normAutofit fontScale="92500" lnSpcReduction="10000"/>
          </a:bodyPr>
          <a:lstStyle/>
          <a:p>
            <a:pPr marL="514350" indent="-514350">
              <a:buAutoNum type="arabicPeriod"/>
            </a:pPr>
            <a:r>
              <a:rPr lang="es-CR" dirty="0"/>
              <a:t>Territorio, productos y exclusividad </a:t>
            </a:r>
            <a:endParaRPr lang="es-ES_tradnl" dirty="0"/>
          </a:p>
          <a:p>
            <a:pPr marL="514350" indent="-514350">
              <a:buAutoNum type="arabicPeriod"/>
            </a:pPr>
            <a:r>
              <a:rPr lang="es-ES_tradnl" dirty="0"/>
              <a:t>Obligación de No Competencia </a:t>
            </a:r>
          </a:p>
          <a:p>
            <a:pPr marL="514350" indent="-514350">
              <a:buAutoNum type="arabicPeriod"/>
            </a:pPr>
            <a:r>
              <a:rPr lang="es-ES_tradnl" dirty="0"/>
              <a:t>Organización de Ventas, Promoción y Ferias </a:t>
            </a:r>
          </a:p>
          <a:p>
            <a:pPr marL="514350" indent="-514350">
              <a:buAutoNum type="arabicPeriod"/>
            </a:pPr>
            <a:r>
              <a:rPr lang="es-ES_tradnl" dirty="0"/>
              <a:t>Volumen Mínimo de Venta </a:t>
            </a:r>
          </a:p>
          <a:p>
            <a:pPr marL="514350" indent="-514350">
              <a:buAutoNum type="arabicPeriod"/>
            </a:pPr>
            <a:r>
              <a:rPr lang="es-ES_tradnl" dirty="0"/>
              <a:t>Información Confidencial y Propiedad Industrial </a:t>
            </a:r>
          </a:p>
          <a:p>
            <a:pPr marL="514350" indent="-514350">
              <a:buAutoNum type="arabicPeriod"/>
            </a:pPr>
            <a:r>
              <a:rPr lang="es-ES_tradnl" dirty="0"/>
              <a:t>Obligaciones de Stock y Servicios Postventa </a:t>
            </a:r>
          </a:p>
          <a:p>
            <a:pPr marL="514350" indent="-514350">
              <a:buAutoNum type="arabicPeriod"/>
            </a:pPr>
            <a:r>
              <a:rPr lang="es-ES_tradnl" dirty="0"/>
              <a:t>Terminación anticipada del contrato </a:t>
            </a:r>
          </a:p>
          <a:p>
            <a:pPr marL="514350" indent="-514350">
              <a:buAutoNum type="arabicPeriod"/>
            </a:pPr>
            <a:r>
              <a:rPr lang="es-ES_tradnl" dirty="0"/>
              <a:t>Indemnización por clientela</a:t>
            </a:r>
          </a:p>
          <a:p>
            <a:pPr marL="514350" indent="-514350">
              <a:buAutoNum type="arabicPeriod"/>
            </a:pPr>
            <a:r>
              <a:rPr lang="es-ES_tradnl" dirty="0"/>
              <a:t>Resolución de disputas </a:t>
            </a:r>
          </a:p>
          <a:p>
            <a:pPr marL="514350" indent="-514350">
              <a:buAutoNum type="arabicPeriod"/>
            </a:pPr>
            <a:r>
              <a:rPr lang="es-ES_tradnl" dirty="0"/>
              <a:t>Ley aplicable</a:t>
            </a:r>
            <a:endParaRPr lang="es-CR" dirty="0"/>
          </a:p>
        </p:txBody>
      </p:sp>
    </p:spTree>
    <p:extLst>
      <p:ext uri="{BB962C8B-B14F-4D97-AF65-F5344CB8AC3E}">
        <p14:creationId xmlns:p14="http://schemas.microsoft.com/office/powerpoint/2010/main" val="155315535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396CC7-8BE4-934C-A2BD-202F16D07D15}"/>
              </a:ext>
            </a:extLst>
          </p:cNvPr>
          <p:cNvSpPr>
            <a:spLocks noGrp="1"/>
          </p:cNvSpPr>
          <p:nvPr>
            <p:ph type="title"/>
          </p:nvPr>
        </p:nvSpPr>
        <p:spPr>
          <a:xfrm>
            <a:off x="98610" y="2981371"/>
            <a:ext cx="10515600" cy="1325563"/>
          </a:xfrm>
        </p:spPr>
        <p:txBody>
          <a:bodyPr>
            <a:normAutofit/>
          </a:bodyPr>
          <a:lstStyle/>
          <a:p>
            <a:r>
              <a:rPr lang="es-ES_tradnl" dirty="0">
                <a:solidFill>
                  <a:schemeClr val="bg1"/>
                </a:solidFill>
              </a:rPr>
              <a:t>Contratos de Transporte de Mercancías</a:t>
            </a:r>
          </a:p>
        </p:txBody>
      </p:sp>
    </p:spTree>
    <p:extLst>
      <p:ext uri="{BB962C8B-B14F-4D97-AF65-F5344CB8AC3E}">
        <p14:creationId xmlns:p14="http://schemas.microsoft.com/office/powerpoint/2010/main" val="1350580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190C0317-51F9-3841-BCE9-1802B239E6A3}"/>
              </a:ext>
            </a:extLst>
          </p:cNvPr>
          <p:cNvSpPr/>
          <p:nvPr/>
        </p:nvSpPr>
        <p:spPr>
          <a:xfrm>
            <a:off x="838200" y="153192"/>
            <a:ext cx="10515600"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600" b="1" dirty="0">
                <a:solidFill>
                  <a:srgbClr val="EE9121"/>
                </a:solidFill>
                <a:latin typeface="Barlow SemiBold" pitchFamily="2" charset="77"/>
                <a:ea typeface="+mj-ea"/>
                <a:cs typeface="+mj-cs"/>
              </a:rPr>
              <a:t>¿</a:t>
            </a:r>
            <a:r>
              <a:rPr lang="en-US" sz="3600" b="1" dirty="0" err="1">
                <a:solidFill>
                  <a:srgbClr val="EE9121"/>
                </a:solidFill>
                <a:latin typeface="Barlow SemiBold" pitchFamily="2" charset="77"/>
                <a:ea typeface="+mj-ea"/>
                <a:cs typeface="+mj-cs"/>
              </a:rPr>
              <a:t>Qué</a:t>
            </a:r>
            <a:r>
              <a:rPr lang="en-US" sz="3600" b="1" dirty="0">
                <a:solidFill>
                  <a:srgbClr val="EE9121"/>
                </a:solidFill>
                <a:latin typeface="Barlow SemiBold" pitchFamily="2" charset="77"/>
                <a:ea typeface="+mj-ea"/>
                <a:cs typeface="+mj-cs"/>
              </a:rPr>
              <a:t> es?</a:t>
            </a:r>
            <a:endParaRPr lang="en-US" sz="3600" b="1" i="0" kern="1200" dirty="0">
              <a:solidFill>
                <a:srgbClr val="EE9121"/>
              </a:solidFill>
              <a:latin typeface="Barlow SemiBold" pitchFamily="2" charset="77"/>
              <a:ea typeface="+mj-ea"/>
              <a:cs typeface="+mj-cs"/>
            </a:endParaRPr>
          </a:p>
        </p:txBody>
      </p:sp>
      <p:sp>
        <p:nvSpPr>
          <p:cNvPr id="4" name="Content Placeholder 2">
            <a:extLst>
              <a:ext uri="{FF2B5EF4-FFF2-40B4-BE49-F238E27FC236}">
                <a16:creationId xmlns:a16="http://schemas.microsoft.com/office/drawing/2014/main" id="{EFC9B387-DCD1-BB47-84D9-8C0993AE6116}"/>
              </a:ext>
            </a:extLst>
          </p:cNvPr>
          <p:cNvSpPr>
            <a:spLocks noGrp="1"/>
          </p:cNvSpPr>
          <p:nvPr>
            <p:ph sz="half" idx="1"/>
          </p:nvPr>
        </p:nvSpPr>
        <p:spPr>
          <a:xfrm>
            <a:off x="838200" y="1478755"/>
            <a:ext cx="10515600" cy="4487705"/>
          </a:xfrm>
        </p:spPr>
        <p:txBody>
          <a:bodyPr vert="horz" lIns="91440" tIns="45720" rIns="91440" bIns="45720" rtlCol="0">
            <a:normAutofit/>
          </a:bodyPr>
          <a:lstStyle/>
          <a:p>
            <a:endParaRPr lang="es-CR" dirty="0"/>
          </a:p>
          <a:p>
            <a:pPr marL="0" indent="0" algn="just">
              <a:buNone/>
            </a:pPr>
            <a:r>
              <a:rPr lang="es-CR" dirty="0"/>
              <a:t>Si bien no existe un concepto definitivo del término “franquicia”, se ha vinculado con un </a:t>
            </a:r>
            <a:r>
              <a:rPr lang="es-CR" dirty="0">
                <a:solidFill>
                  <a:schemeClr val="accent4"/>
                </a:solidFill>
              </a:rPr>
              <a:t>sistema de comercialización</a:t>
            </a:r>
            <a:r>
              <a:rPr lang="es-CR" dirty="0"/>
              <a:t> de productos o servicios que permite la </a:t>
            </a:r>
            <a:r>
              <a:rPr lang="es-CR" dirty="0">
                <a:solidFill>
                  <a:schemeClr val="accent4"/>
                </a:solidFill>
              </a:rPr>
              <a:t>extensión</a:t>
            </a:r>
            <a:r>
              <a:rPr lang="es-CR" dirty="0"/>
              <a:t> </a:t>
            </a:r>
            <a:r>
              <a:rPr lang="es-CR" dirty="0">
                <a:solidFill>
                  <a:schemeClr val="accent4"/>
                </a:solidFill>
              </a:rPr>
              <a:t>a nuevos territorios</a:t>
            </a:r>
            <a:r>
              <a:rPr lang="es-CR" dirty="0"/>
              <a:t>, cruzando barreras estatales, políticas y fronteras nacionales.</a:t>
            </a:r>
          </a:p>
          <a:p>
            <a:pPr marL="0" indent="0" algn="just">
              <a:buNone/>
            </a:pPr>
            <a:r>
              <a:rPr lang="es-ES_tradnl" dirty="0"/>
              <a:t> </a:t>
            </a:r>
            <a:endParaRPr lang="es-CR" dirty="0"/>
          </a:p>
          <a:p>
            <a:pPr marL="0" indent="0" algn="just">
              <a:buNone/>
            </a:pPr>
            <a:r>
              <a:rPr lang="es-ES_tradnl" dirty="0"/>
              <a:t>El contrato de </a:t>
            </a:r>
            <a:r>
              <a:rPr lang="es-ES_tradnl" dirty="0" err="1"/>
              <a:t>franchising</a:t>
            </a:r>
            <a:r>
              <a:rPr lang="es-ES_tradnl" dirty="0"/>
              <a:t> es un negocio jurídico en virtud del cual </a:t>
            </a:r>
            <a:r>
              <a:rPr lang="es-ES_tradnl" dirty="0">
                <a:solidFill>
                  <a:schemeClr val="accent4"/>
                </a:solidFill>
              </a:rPr>
              <a:t>dos sujetos empresariales jurídicamente independientes, programan intereses futuros e interrelacionados de ejecución</a:t>
            </a:r>
            <a:r>
              <a:rPr lang="es-ES_tradnl" dirty="0"/>
              <a:t>.</a:t>
            </a:r>
            <a:endParaRPr lang="es-CR" dirty="0"/>
          </a:p>
          <a:p>
            <a:pPr marL="0" indent="0" algn="just">
              <a:buNone/>
            </a:pPr>
            <a:endParaRPr lang="es-CR" dirty="0"/>
          </a:p>
          <a:p>
            <a:pPr marL="0" indent="0">
              <a:buNone/>
            </a:pPr>
            <a:endParaRPr lang="en-US" sz="2000" dirty="0"/>
          </a:p>
        </p:txBody>
      </p:sp>
    </p:spTree>
    <p:extLst>
      <p:ext uri="{BB962C8B-B14F-4D97-AF65-F5344CB8AC3E}">
        <p14:creationId xmlns:p14="http://schemas.microsoft.com/office/powerpoint/2010/main" val="384642134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335946-05FF-0F4C-BCCF-4C00597D941A}"/>
              </a:ext>
            </a:extLst>
          </p:cNvPr>
          <p:cNvSpPr>
            <a:spLocks noGrp="1"/>
          </p:cNvSpPr>
          <p:nvPr>
            <p:ph type="title"/>
          </p:nvPr>
        </p:nvSpPr>
        <p:spPr/>
        <p:txBody>
          <a:bodyPr>
            <a:normAutofit/>
          </a:bodyPr>
          <a:lstStyle/>
          <a:p>
            <a:r>
              <a:rPr lang="es-ES_tradnl" sz="3600" dirty="0"/>
              <a:t>¿Qué es?</a:t>
            </a:r>
          </a:p>
        </p:txBody>
      </p:sp>
      <p:sp>
        <p:nvSpPr>
          <p:cNvPr id="3" name="Marcador de contenido 2">
            <a:extLst>
              <a:ext uri="{FF2B5EF4-FFF2-40B4-BE49-F238E27FC236}">
                <a16:creationId xmlns:a16="http://schemas.microsoft.com/office/drawing/2014/main" id="{8EBE037F-1213-584C-991C-70D8279E2888}"/>
              </a:ext>
            </a:extLst>
          </p:cNvPr>
          <p:cNvSpPr>
            <a:spLocks noGrp="1"/>
          </p:cNvSpPr>
          <p:nvPr>
            <p:ph sz="half" idx="1"/>
          </p:nvPr>
        </p:nvSpPr>
        <p:spPr>
          <a:xfrm>
            <a:off x="693821" y="1690688"/>
            <a:ext cx="6413561" cy="4351338"/>
          </a:xfrm>
        </p:spPr>
        <p:txBody>
          <a:bodyPr>
            <a:normAutofit/>
          </a:bodyPr>
          <a:lstStyle/>
          <a:p>
            <a:pPr marL="0" indent="0" algn="just">
              <a:buNone/>
            </a:pPr>
            <a:r>
              <a:rPr lang="es-ES_tradnl" dirty="0"/>
              <a:t>Por el contrato de transporte el porteador se obliga frente al cargador, a cambio de un </a:t>
            </a:r>
            <a:r>
              <a:rPr lang="es-ES_tradnl" dirty="0">
                <a:solidFill>
                  <a:schemeClr val="accent1"/>
                </a:solidFill>
              </a:rPr>
              <a:t>precio</a:t>
            </a:r>
            <a:r>
              <a:rPr lang="es-ES_tradnl" dirty="0"/>
              <a:t>, a </a:t>
            </a:r>
            <a:r>
              <a:rPr lang="es-ES_tradnl" dirty="0">
                <a:solidFill>
                  <a:schemeClr val="accent1"/>
                </a:solidFill>
              </a:rPr>
              <a:t>trasladar mercancías de un lugar a otro </a:t>
            </a:r>
            <a:r>
              <a:rPr lang="es-ES_tradnl" dirty="0"/>
              <a:t>y ponerlas a </a:t>
            </a:r>
            <a:r>
              <a:rPr lang="es-ES_tradnl" dirty="0">
                <a:solidFill>
                  <a:schemeClr val="accent1"/>
                </a:solidFill>
              </a:rPr>
              <a:t>disposición</a:t>
            </a:r>
            <a:r>
              <a:rPr lang="es-ES_tradnl" dirty="0"/>
              <a:t> de la persona designada en el contrato </a:t>
            </a:r>
            <a:endParaRPr lang="es-CR" dirty="0"/>
          </a:p>
          <a:p>
            <a:pPr marL="0" indent="0" algn="just">
              <a:buNone/>
            </a:pPr>
            <a:r>
              <a:rPr lang="es-ES_tradnl" dirty="0"/>
              <a:t> </a:t>
            </a:r>
            <a:endParaRPr lang="es-CR" dirty="0"/>
          </a:p>
          <a:p>
            <a:pPr marL="0" indent="0" algn="just">
              <a:buNone/>
            </a:pPr>
            <a:r>
              <a:rPr lang="es-ES_tradnl" dirty="0"/>
              <a:t>El contrato puede ser verbal o escrito, e incluso la actividad del transporte puede ser subcontratada. </a:t>
            </a:r>
            <a:endParaRPr lang="es-CR" dirty="0"/>
          </a:p>
        </p:txBody>
      </p:sp>
      <p:pic>
        <p:nvPicPr>
          <p:cNvPr id="8194" name="Picture 2" descr="Ilustración de logística de almacén | Vector Gratis">
            <a:extLst>
              <a:ext uri="{FF2B5EF4-FFF2-40B4-BE49-F238E27FC236}">
                <a16:creationId xmlns:a16="http://schemas.microsoft.com/office/drawing/2014/main" id="{072FD40D-FB3F-8446-BE27-15F108C8E3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7382" y="898092"/>
            <a:ext cx="5061816" cy="5061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360371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35BC21-1A8A-0F4A-9310-2788E3CCA507}"/>
              </a:ext>
            </a:extLst>
          </p:cNvPr>
          <p:cNvSpPr>
            <a:spLocks noGrp="1"/>
          </p:cNvSpPr>
          <p:nvPr>
            <p:ph type="title"/>
          </p:nvPr>
        </p:nvSpPr>
        <p:spPr/>
        <p:txBody>
          <a:bodyPr/>
          <a:lstStyle/>
          <a:p>
            <a:r>
              <a:rPr lang="es-ES_tradnl" dirty="0"/>
              <a:t>Elementos del Contrato</a:t>
            </a:r>
          </a:p>
        </p:txBody>
      </p:sp>
      <p:sp>
        <p:nvSpPr>
          <p:cNvPr id="3" name="Marcador de contenido 2">
            <a:extLst>
              <a:ext uri="{FF2B5EF4-FFF2-40B4-BE49-F238E27FC236}">
                <a16:creationId xmlns:a16="http://schemas.microsoft.com/office/drawing/2014/main" id="{701272E9-3780-A641-A1C1-F1C91449E344}"/>
              </a:ext>
            </a:extLst>
          </p:cNvPr>
          <p:cNvSpPr>
            <a:spLocks noGrp="1"/>
          </p:cNvSpPr>
          <p:nvPr>
            <p:ph sz="half" idx="1"/>
          </p:nvPr>
        </p:nvSpPr>
        <p:spPr>
          <a:xfrm>
            <a:off x="838200" y="1690687"/>
            <a:ext cx="5796121" cy="4802187"/>
          </a:xfrm>
        </p:spPr>
        <p:txBody>
          <a:bodyPr>
            <a:normAutofit lnSpcReduction="10000"/>
          </a:bodyPr>
          <a:lstStyle/>
          <a:p>
            <a:pPr marL="514350" indent="-514350" algn="just">
              <a:buAutoNum type="alphaLcPeriod"/>
            </a:pPr>
            <a:r>
              <a:rPr lang="es-CR" dirty="0"/>
              <a:t>El traslado de un lugar a otro de mercancías</a:t>
            </a:r>
          </a:p>
          <a:p>
            <a:pPr marL="514350" indent="-514350" algn="just">
              <a:buAutoNum type="alphaLcPeriod"/>
            </a:pPr>
            <a:r>
              <a:rPr lang="es-CR" dirty="0"/>
              <a:t>El precio </a:t>
            </a:r>
          </a:p>
          <a:p>
            <a:pPr marL="514350" indent="-514350" algn="just">
              <a:buAutoNum type="alphaLcPeriod"/>
            </a:pPr>
            <a:r>
              <a:rPr lang="es-CR" dirty="0"/>
              <a:t>Tiempo </a:t>
            </a:r>
          </a:p>
          <a:p>
            <a:pPr marL="0" indent="0" algn="just">
              <a:buNone/>
            </a:pPr>
            <a:r>
              <a:rPr lang="es-ES_tradnl" dirty="0"/>
              <a:t>El tiempo previsto de traslado </a:t>
            </a:r>
            <a:r>
              <a:rPr lang="es-ES_tradnl" dirty="0">
                <a:solidFill>
                  <a:schemeClr val="accent1"/>
                </a:solidFill>
              </a:rPr>
              <a:t>desde la puesta a disposición </a:t>
            </a:r>
            <a:r>
              <a:rPr lang="es-ES_tradnl" dirty="0"/>
              <a:t>de la mercancía a transportar </a:t>
            </a:r>
            <a:r>
              <a:rPr lang="es-ES_tradnl" dirty="0">
                <a:solidFill>
                  <a:schemeClr val="accent1"/>
                </a:solidFill>
              </a:rPr>
              <a:t>hasta su entrega al destinatario</a:t>
            </a:r>
            <a:r>
              <a:rPr lang="es-ES_tradnl" dirty="0"/>
              <a:t>, es el elemento esencial del contrato y debe realizarse </a:t>
            </a:r>
            <a:r>
              <a:rPr lang="es-ES_tradnl" dirty="0">
                <a:solidFill>
                  <a:schemeClr val="accent1"/>
                </a:solidFill>
              </a:rPr>
              <a:t>sin daño alguno</a:t>
            </a:r>
            <a:r>
              <a:rPr lang="es-ES_tradnl" dirty="0"/>
              <a:t>, siendo entregada en el mismo estado en que fue recibida</a:t>
            </a:r>
            <a:endParaRPr lang="es-CR" dirty="0"/>
          </a:p>
          <a:p>
            <a:pPr marL="0" indent="0" algn="just">
              <a:buNone/>
            </a:pPr>
            <a:endParaRPr lang="es-CR" dirty="0"/>
          </a:p>
        </p:txBody>
      </p:sp>
      <p:pic>
        <p:nvPicPr>
          <p:cNvPr id="9218" name="Picture 2" descr="Ilustración plana de entrega en línea para seguimiento de pedidos, servicio  de mensajería, envío de mercancías, logística de la ciudad con un camión o  motocicleta 2139390 Vector en Vecteezy">
            <a:extLst>
              <a:ext uri="{FF2B5EF4-FFF2-40B4-BE49-F238E27FC236}">
                <a16:creationId xmlns:a16="http://schemas.microsoft.com/office/drawing/2014/main" id="{E920D3A4-1EC9-9848-9C2C-E7838D7CF0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4321" y="1690686"/>
            <a:ext cx="5228922" cy="36783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309199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E89D70-33EE-AE47-AE39-0B8F8D8BEA63}"/>
              </a:ext>
            </a:extLst>
          </p:cNvPr>
          <p:cNvSpPr>
            <a:spLocks noGrp="1"/>
          </p:cNvSpPr>
          <p:nvPr>
            <p:ph type="title"/>
          </p:nvPr>
        </p:nvSpPr>
        <p:spPr/>
        <p:txBody>
          <a:bodyPr/>
          <a:lstStyle/>
          <a:p>
            <a:r>
              <a:rPr lang="es-ES_tradnl" dirty="0"/>
              <a:t>Elementos Personales</a:t>
            </a:r>
          </a:p>
        </p:txBody>
      </p:sp>
      <p:sp>
        <p:nvSpPr>
          <p:cNvPr id="3" name="Marcador de contenido 2">
            <a:extLst>
              <a:ext uri="{FF2B5EF4-FFF2-40B4-BE49-F238E27FC236}">
                <a16:creationId xmlns:a16="http://schemas.microsoft.com/office/drawing/2014/main" id="{B99C12C7-F085-6544-B2B5-861935585CEB}"/>
              </a:ext>
            </a:extLst>
          </p:cNvPr>
          <p:cNvSpPr>
            <a:spLocks noGrp="1"/>
          </p:cNvSpPr>
          <p:nvPr>
            <p:ph sz="half" idx="1"/>
          </p:nvPr>
        </p:nvSpPr>
        <p:spPr>
          <a:xfrm>
            <a:off x="838200" y="1690688"/>
            <a:ext cx="10515600" cy="4351338"/>
          </a:xfrm>
        </p:spPr>
        <p:txBody>
          <a:bodyPr>
            <a:normAutofit fontScale="92500"/>
          </a:bodyPr>
          <a:lstStyle/>
          <a:p>
            <a:pPr marL="0" indent="0">
              <a:buNone/>
            </a:pPr>
            <a:r>
              <a:rPr lang="es-ES_tradnl" dirty="0"/>
              <a:t>Pueden ser parte varios sujetos, aunque no es necesario que todos ellos intervengan para que se pueda hablar de un contrato de transporte.</a:t>
            </a:r>
          </a:p>
          <a:p>
            <a:pPr marL="0" indent="0">
              <a:buNone/>
            </a:pPr>
            <a:endParaRPr lang="es-CR" dirty="0"/>
          </a:p>
          <a:p>
            <a:r>
              <a:rPr lang="es-ES_tradnl" dirty="0"/>
              <a:t>Porteador </a:t>
            </a:r>
            <a:endParaRPr lang="es-CR" dirty="0"/>
          </a:p>
          <a:p>
            <a:r>
              <a:rPr lang="es-ES_tradnl" dirty="0"/>
              <a:t>Cargador o Remitente</a:t>
            </a:r>
          </a:p>
          <a:p>
            <a:r>
              <a:rPr lang="es-ES_tradnl" dirty="0"/>
              <a:t>Consignatario o destinatario </a:t>
            </a:r>
          </a:p>
          <a:p>
            <a:r>
              <a:rPr lang="es-ES_tradnl" dirty="0"/>
              <a:t>Expedidor </a:t>
            </a:r>
          </a:p>
          <a:p>
            <a:r>
              <a:rPr lang="es-ES_tradnl" dirty="0"/>
              <a:t>Agencia de transporte</a:t>
            </a:r>
          </a:p>
          <a:p>
            <a:r>
              <a:rPr lang="es-ES_tradnl" dirty="0" err="1"/>
              <a:t>Transitarios</a:t>
            </a:r>
            <a:r>
              <a:rPr lang="es-ES_tradnl" dirty="0"/>
              <a:t> </a:t>
            </a:r>
          </a:p>
        </p:txBody>
      </p:sp>
      <p:pic>
        <p:nvPicPr>
          <p:cNvPr id="10242" name="Picture 2" descr="Servicio de envío mundial, distribución internacional. logística  colaborativa, socios de la cadena de suministro, concepto de optimización  de costos de flete. ilustración aislada de bluevector coral rosado | Vector  Gratis">
            <a:extLst>
              <a:ext uri="{FF2B5EF4-FFF2-40B4-BE49-F238E27FC236}">
                <a16:creationId xmlns:a16="http://schemas.microsoft.com/office/drawing/2014/main" id="{E5FF1C2F-8F24-724A-90E5-F7E758A5B2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6717" y="2722419"/>
            <a:ext cx="5254202" cy="35000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66340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C6E32C-EC9A-6B4D-B744-38047CC7B65E}"/>
              </a:ext>
            </a:extLst>
          </p:cNvPr>
          <p:cNvSpPr>
            <a:spLocks noGrp="1"/>
          </p:cNvSpPr>
          <p:nvPr>
            <p:ph type="title"/>
          </p:nvPr>
        </p:nvSpPr>
        <p:spPr>
          <a:xfrm>
            <a:off x="838200" y="365125"/>
            <a:ext cx="5181600" cy="1325563"/>
          </a:xfrm>
        </p:spPr>
        <p:txBody>
          <a:bodyPr/>
          <a:lstStyle/>
          <a:p>
            <a:pPr algn="ctr"/>
            <a:r>
              <a:rPr lang="es-ES_tradnl" dirty="0"/>
              <a:t>Porteador</a:t>
            </a:r>
          </a:p>
        </p:txBody>
      </p:sp>
      <p:sp>
        <p:nvSpPr>
          <p:cNvPr id="3" name="Marcador de contenido 2">
            <a:extLst>
              <a:ext uri="{FF2B5EF4-FFF2-40B4-BE49-F238E27FC236}">
                <a16:creationId xmlns:a16="http://schemas.microsoft.com/office/drawing/2014/main" id="{14BDFB58-D35B-594D-9FCB-7658165B6271}"/>
              </a:ext>
            </a:extLst>
          </p:cNvPr>
          <p:cNvSpPr>
            <a:spLocks noGrp="1"/>
          </p:cNvSpPr>
          <p:nvPr>
            <p:ph sz="half" idx="1"/>
          </p:nvPr>
        </p:nvSpPr>
        <p:spPr/>
        <p:txBody>
          <a:bodyPr>
            <a:normAutofit fontScale="85000" lnSpcReduction="20000"/>
          </a:bodyPr>
          <a:lstStyle/>
          <a:p>
            <a:pPr marL="0" indent="0" algn="just">
              <a:buNone/>
            </a:pPr>
            <a:r>
              <a:rPr lang="es-ES_tradnl" dirty="0"/>
              <a:t>Asume directamente la obligación de realizar el transporte.</a:t>
            </a:r>
          </a:p>
          <a:p>
            <a:pPr marL="0" indent="0" algn="just">
              <a:buNone/>
            </a:pPr>
            <a:endParaRPr lang="es-CR" dirty="0"/>
          </a:p>
          <a:p>
            <a:pPr marL="0" indent="0" algn="just">
              <a:buNone/>
            </a:pPr>
            <a:r>
              <a:rPr lang="es-ES_tradnl" dirty="0"/>
              <a:t>Puede existir la figura del porteador combinado o transporte acumulativo, que es cuando </a:t>
            </a:r>
            <a:r>
              <a:rPr lang="es-ES_tradnl" dirty="0">
                <a:solidFill>
                  <a:schemeClr val="accent1"/>
                </a:solidFill>
              </a:rPr>
              <a:t>varios porteadores se obligan a transportar sucesivamente</a:t>
            </a:r>
            <a:r>
              <a:rPr lang="es-ES_tradnl" dirty="0"/>
              <a:t>.</a:t>
            </a:r>
          </a:p>
          <a:p>
            <a:pPr marL="0" indent="0" algn="just">
              <a:buNone/>
            </a:pPr>
            <a:r>
              <a:rPr lang="es-ES_tradnl" dirty="0"/>
              <a:t> </a:t>
            </a:r>
            <a:endParaRPr lang="es-CR" dirty="0"/>
          </a:p>
          <a:p>
            <a:pPr marL="0" indent="0" algn="just">
              <a:buNone/>
            </a:pPr>
            <a:r>
              <a:rPr lang="es-ES_tradnl" dirty="0"/>
              <a:t>Cuando hay porteadores sucesivos, cuando se produce un daño en la mercancía, el responsable será el que </a:t>
            </a:r>
            <a:r>
              <a:rPr lang="es-ES_tradnl" dirty="0">
                <a:solidFill>
                  <a:schemeClr val="accent1"/>
                </a:solidFill>
              </a:rPr>
              <a:t>esté realizando este tramo </a:t>
            </a:r>
            <a:r>
              <a:rPr lang="es-ES_tradnl" dirty="0"/>
              <a:t>y en el medio donde se estaba realizando.</a:t>
            </a:r>
            <a:endParaRPr lang="es-CR" dirty="0"/>
          </a:p>
          <a:p>
            <a:pPr marL="0" indent="0" algn="just">
              <a:buNone/>
            </a:pPr>
            <a:endParaRPr lang="es-ES_tradnl" dirty="0"/>
          </a:p>
        </p:txBody>
      </p:sp>
      <p:sp>
        <p:nvSpPr>
          <p:cNvPr id="4" name="Marcador de contenido 3">
            <a:extLst>
              <a:ext uri="{FF2B5EF4-FFF2-40B4-BE49-F238E27FC236}">
                <a16:creationId xmlns:a16="http://schemas.microsoft.com/office/drawing/2014/main" id="{9E6FD651-4F86-724A-B5E6-4E9AF64A72B7}"/>
              </a:ext>
            </a:extLst>
          </p:cNvPr>
          <p:cNvSpPr>
            <a:spLocks noGrp="1"/>
          </p:cNvSpPr>
          <p:nvPr>
            <p:ph sz="half" idx="2"/>
          </p:nvPr>
        </p:nvSpPr>
        <p:spPr/>
        <p:txBody>
          <a:bodyPr>
            <a:normAutofit fontScale="85000" lnSpcReduction="20000"/>
          </a:bodyPr>
          <a:lstStyle/>
          <a:p>
            <a:pPr marL="0" indent="0" algn="just">
              <a:buNone/>
            </a:pPr>
            <a:r>
              <a:rPr lang="es-ES_tradnl" dirty="0"/>
              <a:t>Es la persona que </a:t>
            </a:r>
            <a:r>
              <a:rPr lang="es-ES_tradnl" dirty="0">
                <a:solidFill>
                  <a:schemeClr val="accent1"/>
                </a:solidFill>
              </a:rPr>
              <a:t>contrata al porteador</a:t>
            </a:r>
            <a:r>
              <a:rPr lang="es-ES_tradnl" dirty="0"/>
              <a:t>, habitualmente, y se obliga a entregar la mercancía para su traslado, en el lugar y la fecha pactados.</a:t>
            </a:r>
            <a:endParaRPr lang="es-CR" dirty="0"/>
          </a:p>
          <a:p>
            <a:pPr marL="0" indent="0" algn="just">
              <a:buNone/>
            </a:pPr>
            <a:endParaRPr lang="es-ES_tradnl" dirty="0"/>
          </a:p>
        </p:txBody>
      </p:sp>
      <p:sp>
        <p:nvSpPr>
          <p:cNvPr id="5" name="Título 1">
            <a:extLst>
              <a:ext uri="{FF2B5EF4-FFF2-40B4-BE49-F238E27FC236}">
                <a16:creationId xmlns:a16="http://schemas.microsoft.com/office/drawing/2014/main" id="{E8DB360F-2D94-2D4A-96B5-AAC633D55EC9}"/>
              </a:ext>
            </a:extLst>
          </p:cNvPr>
          <p:cNvSpPr txBox="1">
            <a:spLocks/>
          </p:cNvSpPr>
          <p:nvPr/>
        </p:nvSpPr>
        <p:spPr>
          <a:xfrm>
            <a:off x="6172200" y="365125"/>
            <a:ext cx="5181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6BAE45"/>
                </a:solidFill>
                <a:latin typeface="Barlow SemiBold" pitchFamily="2" charset="77"/>
                <a:ea typeface="+mj-ea"/>
                <a:cs typeface="+mj-cs"/>
              </a:defRPr>
            </a:lvl1pPr>
          </a:lstStyle>
          <a:p>
            <a:pPr algn="ctr"/>
            <a:r>
              <a:rPr lang="es-ES_tradnl" dirty="0"/>
              <a:t>Cargador</a:t>
            </a:r>
          </a:p>
        </p:txBody>
      </p:sp>
      <p:pic>
        <p:nvPicPr>
          <p:cNvPr id="11266" name="Picture 2" descr="Distribucion De Alimentos Vectores Libres de Derechos - iStock">
            <a:extLst>
              <a:ext uri="{FF2B5EF4-FFF2-40B4-BE49-F238E27FC236}">
                <a16:creationId xmlns:a16="http://schemas.microsoft.com/office/drawing/2014/main" id="{3E26035B-7AFC-5243-80ED-D1CF899AC77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1973" y="3183194"/>
            <a:ext cx="4662053" cy="29937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247260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3EA52B8-AB68-D04C-8FE8-4984A993180C}"/>
              </a:ext>
            </a:extLst>
          </p:cNvPr>
          <p:cNvSpPr>
            <a:spLocks noGrp="1"/>
          </p:cNvSpPr>
          <p:nvPr>
            <p:ph sz="half" idx="1"/>
          </p:nvPr>
        </p:nvSpPr>
        <p:spPr/>
        <p:txBody>
          <a:bodyPr/>
          <a:lstStyle/>
          <a:p>
            <a:pPr marL="0" indent="0" algn="just">
              <a:buNone/>
            </a:pPr>
            <a:r>
              <a:rPr lang="es-CR" dirty="0"/>
              <a:t>Persona a la que se </a:t>
            </a:r>
            <a:r>
              <a:rPr lang="es-CR" dirty="0">
                <a:solidFill>
                  <a:schemeClr val="accent1"/>
                </a:solidFill>
              </a:rPr>
              <a:t>entregan las mercancías</a:t>
            </a:r>
            <a:r>
              <a:rPr lang="es-CR" dirty="0"/>
              <a:t>. </a:t>
            </a:r>
          </a:p>
          <a:p>
            <a:pPr marL="0" indent="0" algn="just">
              <a:buNone/>
            </a:pPr>
            <a:r>
              <a:rPr lang="es-CR" dirty="0"/>
              <a:t>Puede ser la misma persona que el cargador o una persona distinta.</a:t>
            </a:r>
          </a:p>
          <a:p>
            <a:pPr marL="0" indent="0" algn="just">
              <a:buNone/>
            </a:pPr>
            <a:endParaRPr lang="es-ES_tradnl" dirty="0"/>
          </a:p>
        </p:txBody>
      </p:sp>
      <p:sp>
        <p:nvSpPr>
          <p:cNvPr id="4" name="Marcador de contenido 3">
            <a:extLst>
              <a:ext uri="{FF2B5EF4-FFF2-40B4-BE49-F238E27FC236}">
                <a16:creationId xmlns:a16="http://schemas.microsoft.com/office/drawing/2014/main" id="{C1BAB48F-ECBA-6C47-A0CF-B6AA874F2499}"/>
              </a:ext>
            </a:extLst>
          </p:cNvPr>
          <p:cNvSpPr>
            <a:spLocks noGrp="1"/>
          </p:cNvSpPr>
          <p:nvPr>
            <p:ph sz="half" idx="2"/>
          </p:nvPr>
        </p:nvSpPr>
        <p:spPr/>
        <p:txBody>
          <a:bodyPr/>
          <a:lstStyle/>
          <a:p>
            <a:pPr marL="0" indent="0" algn="just">
              <a:buNone/>
            </a:pPr>
            <a:r>
              <a:rPr lang="es-ES_tradnl" dirty="0"/>
              <a:t>Personas que están </a:t>
            </a:r>
            <a:r>
              <a:rPr lang="es-ES_tradnl" dirty="0">
                <a:solidFill>
                  <a:schemeClr val="accent1"/>
                </a:solidFill>
              </a:rPr>
              <a:t>contratadas por cuenta del cargador </a:t>
            </a:r>
            <a:r>
              <a:rPr lang="es-ES_tradnl" dirty="0"/>
              <a:t>y que </a:t>
            </a:r>
            <a:r>
              <a:rPr lang="es-ES_tradnl" dirty="0">
                <a:solidFill>
                  <a:schemeClr val="accent1"/>
                </a:solidFill>
              </a:rPr>
              <a:t>ponen a disposición del porteador las mercancías</a:t>
            </a:r>
            <a:r>
              <a:rPr lang="es-ES_tradnl" dirty="0"/>
              <a:t>. </a:t>
            </a:r>
          </a:p>
          <a:p>
            <a:pPr marL="0" indent="0" algn="just">
              <a:buNone/>
            </a:pPr>
            <a:endParaRPr lang="es-CR" dirty="0"/>
          </a:p>
          <a:p>
            <a:pPr marL="0" indent="0" algn="just">
              <a:buNone/>
            </a:pPr>
            <a:r>
              <a:rPr lang="es-ES_tradnl" dirty="0"/>
              <a:t>Es una figura ajena al contrato de transporte y actúa por medio del cargador.</a:t>
            </a:r>
            <a:endParaRPr lang="es-CR" dirty="0"/>
          </a:p>
          <a:p>
            <a:pPr marL="0" indent="0" algn="just">
              <a:buNone/>
            </a:pPr>
            <a:endParaRPr lang="es-ES_tradnl" dirty="0"/>
          </a:p>
        </p:txBody>
      </p:sp>
      <p:sp>
        <p:nvSpPr>
          <p:cNvPr id="5" name="Título 1">
            <a:extLst>
              <a:ext uri="{FF2B5EF4-FFF2-40B4-BE49-F238E27FC236}">
                <a16:creationId xmlns:a16="http://schemas.microsoft.com/office/drawing/2014/main" id="{1434378A-5389-BC47-A4F5-F95AD2A45FAB}"/>
              </a:ext>
            </a:extLst>
          </p:cNvPr>
          <p:cNvSpPr>
            <a:spLocks noGrp="1"/>
          </p:cNvSpPr>
          <p:nvPr>
            <p:ph type="title"/>
          </p:nvPr>
        </p:nvSpPr>
        <p:spPr>
          <a:xfrm>
            <a:off x="838200" y="365125"/>
            <a:ext cx="5181600" cy="1325563"/>
          </a:xfrm>
        </p:spPr>
        <p:txBody>
          <a:bodyPr/>
          <a:lstStyle/>
          <a:p>
            <a:pPr algn="ctr"/>
            <a:r>
              <a:rPr lang="es-ES_tradnl" dirty="0"/>
              <a:t>Consignatario</a:t>
            </a:r>
          </a:p>
        </p:txBody>
      </p:sp>
      <p:sp>
        <p:nvSpPr>
          <p:cNvPr id="6" name="Título 1">
            <a:extLst>
              <a:ext uri="{FF2B5EF4-FFF2-40B4-BE49-F238E27FC236}">
                <a16:creationId xmlns:a16="http://schemas.microsoft.com/office/drawing/2014/main" id="{C8F01555-CF1D-9241-9685-CBE609077DE2}"/>
              </a:ext>
            </a:extLst>
          </p:cNvPr>
          <p:cNvSpPr txBox="1">
            <a:spLocks/>
          </p:cNvSpPr>
          <p:nvPr/>
        </p:nvSpPr>
        <p:spPr>
          <a:xfrm>
            <a:off x="6172200" y="365124"/>
            <a:ext cx="5181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6BAE45"/>
                </a:solidFill>
                <a:latin typeface="Barlow SemiBold" pitchFamily="2" charset="77"/>
                <a:ea typeface="+mj-ea"/>
                <a:cs typeface="+mj-cs"/>
              </a:defRPr>
            </a:lvl1pPr>
          </a:lstStyle>
          <a:p>
            <a:pPr algn="ctr"/>
            <a:r>
              <a:rPr lang="es-ES_tradnl" dirty="0"/>
              <a:t>Expedidor</a:t>
            </a:r>
          </a:p>
        </p:txBody>
      </p:sp>
    </p:spTree>
    <p:extLst>
      <p:ext uri="{BB962C8B-B14F-4D97-AF65-F5344CB8AC3E}">
        <p14:creationId xmlns:p14="http://schemas.microsoft.com/office/powerpoint/2010/main" val="25912693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AA0EB24-2FDE-D048-9584-6A0CE8504D60}"/>
              </a:ext>
            </a:extLst>
          </p:cNvPr>
          <p:cNvSpPr>
            <a:spLocks noGrp="1"/>
          </p:cNvSpPr>
          <p:nvPr>
            <p:ph sz="half" idx="1"/>
          </p:nvPr>
        </p:nvSpPr>
        <p:spPr/>
        <p:txBody>
          <a:bodyPr/>
          <a:lstStyle/>
          <a:p>
            <a:pPr marL="0" indent="0" algn="just">
              <a:buNone/>
            </a:pPr>
            <a:r>
              <a:rPr lang="es-ES_tradnl" dirty="0"/>
              <a:t>Un auxiliar, un comisionista independiente que </a:t>
            </a:r>
            <a:r>
              <a:rPr lang="es-ES_tradnl" dirty="0">
                <a:solidFill>
                  <a:schemeClr val="accent1"/>
                </a:solidFill>
              </a:rPr>
              <a:t>se encarga de intervenir en la contratación del transporte</a:t>
            </a:r>
            <a:r>
              <a:rPr lang="es-ES_tradnl" dirty="0"/>
              <a:t>, sobre todo en el ámbito del transporte por carretera.</a:t>
            </a:r>
            <a:endParaRPr lang="es-CR" dirty="0"/>
          </a:p>
          <a:p>
            <a:pPr marL="0" indent="0" algn="just">
              <a:buNone/>
            </a:pPr>
            <a:endParaRPr lang="es-ES_tradnl" dirty="0"/>
          </a:p>
        </p:txBody>
      </p:sp>
      <p:sp>
        <p:nvSpPr>
          <p:cNvPr id="4" name="Marcador de contenido 3">
            <a:extLst>
              <a:ext uri="{FF2B5EF4-FFF2-40B4-BE49-F238E27FC236}">
                <a16:creationId xmlns:a16="http://schemas.microsoft.com/office/drawing/2014/main" id="{D16EC83F-EC61-004C-86CA-22DBD91FF131}"/>
              </a:ext>
            </a:extLst>
          </p:cNvPr>
          <p:cNvSpPr>
            <a:spLocks noGrp="1"/>
          </p:cNvSpPr>
          <p:nvPr>
            <p:ph sz="half" idx="2"/>
          </p:nvPr>
        </p:nvSpPr>
        <p:spPr/>
        <p:txBody>
          <a:bodyPr/>
          <a:lstStyle/>
          <a:p>
            <a:pPr marL="0" indent="0" algn="just">
              <a:buNone/>
            </a:pPr>
            <a:r>
              <a:rPr lang="es-ES_tradnl" dirty="0"/>
              <a:t>Intermediarios u organizadores de los transportes internacionales por cualquier medio. </a:t>
            </a:r>
          </a:p>
          <a:p>
            <a:pPr marL="0" indent="0" algn="just">
              <a:buNone/>
            </a:pPr>
            <a:endParaRPr lang="es-CR" dirty="0"/>
          </a:p>
          <a:p>
            <a:pPr marL="0" indent="0" algn="just">
              <a:buNone/>
            </a:pPr>
            <a:r>
              <a:rPr lang="es-ES_tradnl" dirty="0"/>
              <a:t>Tiene que existir obligatoriamente cuando realizamos </a:t>
            </a:r>
            <a:r>
              <a:rPr lang="es-ES_tradnl" dirty="0">
                <a:solidFill>
                  <a:schemeClr val="accent1"/>
                </a:solidFill>
              </a:rPr>
              <a:t>un transporte en régimen aduanero</a:t>
            </a:r>
            <a:r>
              <a:rPr lang="es-ES_tradnl" dirty="0"/>
              <a:t>.</a:t>
            </a:r>
            <a:endParaRPr lang="es-CR" dirty="0"/>
          </a:p>
          <a:p>
            <a:pPr marL="0" indent="0" algn="just">
              <a:buNone/>
            </a:pPr>
            <a:endParaRPr lang="es-ES_tradnl" dirty="0"/>
          </a:p>
        </p:txBody>
      </p:sp>
      <p:sp>
        <p:nvSpPr>
          <p:cNvPr id="5" name="Título 1">
            <a:extLst>
              <a:ext uri="{FF2B5EF4-FFF2-40B4-BE49-F238E27FC236}">
                <a16:creationId xmlns:a16="http://schemas.microsoft.com/office/drawing/2014/main" id="{ADF60121-733A-204C-A07F-241D7BBD23DD}"/>
              </a:ext>
            </a:extLst>
          </p:cNvPr>
          <p:cNvSpPr>
            <a:spLocks noGrp="1"/>
          </p:cNvSpPr>
          <p:nvPr>
            <p:ph type="title"/>
          </p:nvPr>
        </p:nvSpPr>
        <p:spPr>
          <a:xfrm>
            <a:off x="419100" y="365124"/>
            <a:ext cx="6019800" cy="1325563"/>
          </a:xfrm>
        </p:spPr>
        <p:txBody>
          <a:bodyPr/>
          <a:lstStyle/>
          <a:p>
            <a:pPr algn="ctr"/>
            <a:r>
              <a:rPr lang="es-ES_tradnl" dirty="0"/>
              <a:t>Agencia de Transporte</a:t>
            </a:r>
          </a:p>
        </p:txBody>
      </p:sp>
      <p:sp>
        <p:nvSpPr>
          <p:cNvPr id="6" name="Título 1">
            <a:extLst>
              <a:ext uri="{FF2B5EF4-FFF2-40B4-BE49-F238E27FC236}">
                <a16:creationId xmlns:a16="http://schemas.microsoft.com/office/drawing/2014/main" id="{4EE7FE1A-B820-E944-A4DE-03617280B88B}"/>
              </a:ext>
            </a:extLst>
          </p:cNvPr>
          <p:cNvSpPr txBox="1">
            <a:spLocks/>
          </p:cNvSpPr>
          <p:nvPr/>
        </p:nvSpPr>
        <p:spPr>
          <a:xfrm>
            <a:off x="6172200" y="365124"/>
            <a:ext cx="5181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6BAE45"/>
                </a:solidFill>
                <a:latin typeface="Barlow SemiBold" pitchFamily="2" charset="77"/>
                <a:ea typeface="+mj-ea"/>
                <a:cs typeface="+mj-cs"/>
              </a:defRPr>
            </a:lvl1pPr>
          </a:lstStyle>
          <a:p>
            <a:pPr algn="ctr"/>
            <a:r>
              <a:rPr lang="es-ES_tradnl" dirty="0" err="1"/>
              <a:t>Transitarios</a:t>
            </a:r>
            <a:endParaRPr lang="es-ES_tradnl" dirty="0"/>
          </a:p>
        </p:txBody>
      </p:sp>
    </p:spTree>
    <p:extLst>
      <p:ext uri="{BB962C8B-B14F-4D97-AF65-F5344CB8AC3E}">
        <p14:creationId xmlns:p14="http://schemas.microsoft.com/office/powerpoint/2010/main" val="42295995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3941572B-E35F-B645-A2A0-F347FF6B4803}"/>
              </a:ext>
            </a:extLst>
          </p:cNvPr>
          <p:cNvSpPr>
            <a:spLocks noGrp="1"/>
          </p:cNvSpPr>
          <p:nvPr>
            <p:ph type="ctrTitle"/>
          </p:nvPr>
        </p:nvSpPr>
        <p:spPr>
          <a:xfrm>
            <a:off x="551234" y="2699129"/>
            <a:ext cx="10068275" cy="2387600"/>
          </a:xfrm>
        </p:spPr>
        <p:txBody>
          <a:bodyPr>
            <a:normAutofit fontScale="90000"/>
          </a:bodyPr>
          <a:lstStyle/>
          <a:p>
            <a:pPr algn="just"/>
            <a:r>
              <a:rPr lang="es-ES_tradnl" dirty="0"/>
              <a:t>Convenio de las Naciones Unidas sobre el el Contrato de Transporte Internacional de Mercancías Total o Parcialmente Marítimo</a:t>
            </a:r>
            <a:r>
              <a:rPr lang="es-CR" dirty="0"/>
              <a:t> </a:t>
            </a:r>
            <a:endParaRPr lang="es-ES_tradnl" dirty="0"/>
          </a:p>
        </p:txBody>
      </p:sp>
    </p:spTree>
    <p:extLst>
      <p:ext uri="{BB962C8B-B14F-4D97-AF65-F5344CB8AC3E}">
        <p14:creationId xmlns:p14="http://schemas.microsoft.com/office/powerpoint/2010/main" val="15909040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D5591D-9A46-E64F-8F21-FA91794B5003}"/>
              </a:ext>
            </a:extLst>
          </p:cNvPr>
          <p:cNvSpPr>
            <a:spLocks noGrp="1"/>
          </p:cNvSpPr>
          <p:nvPr>
            <p:ph type="title"/>
          </p:nvPr>
        </p:nvSpPr>
        <p:spPr/>
        <p:txBody>
          <a:bodyPr/>
          <a:lstStyle/>
          <a:p>
            <a:r>
              <a:rPr lang="es-ES_tradnl" dirty="0"/>
              <a:t>Artículo 1: Definiciones </a:t>
            </a:r>
          </a:p>
        </p:txBody>
      </p:sp>
      <p:sp>
        <p:nvSpPr>
          <p:cNvPr id="3" name="Marcador de contenido 2">
            <a:extLst>
              <a:ext uri="{FF2B5EF4-FFF2-40B4-BE49-F238E27FC236}">
                <a16:creationId xmlns:a16="http://schemas.microsoft.com/office/drawing/2014/main" id="{3234AD58-311A-4348-AD5C-B8A6B8CED7AA}"/>
              </a:ext>
            </a:extLst>
          </p:cNvPr>
          <p:cNvSpPr>
            <a:spLocks noGrp="1"/>
          </p:cNvSpPr>
          <p:nvPr>
            <p:ph sz="half" idx="1"/>
          </p:nvPr>
        </p:nvSpPr>
        <p:spPr/>
        <p:txBody>
          <a:bodyPr>
            <a:normAutofit lnSpcReduction="10000"/>
          </a:bodyPr>
          <a:lstStyle/>
          <a:p>
            <a:pPr marL="0" indent="0" algn="just">
              <a:buNone/>
            </a:pPr>
            <a:r>
              <a:rPr lang="es-ES_tradnl" dirty="0"/>
              <a:t>Por </a:t>
            </a:r>
            <a:r>
              <a:rPr lang="es-ES_tradnl" dirty="0">
                <a:solidFill>
                  <a:schemeClr val="accent5"/>
                </a:solidFill>
              </a:rPr>
              <a:t>contrato de transporte </a:t>
            </a:r>
            <a:r>
              <a:rPr lang="es-ES_tradnl" dirty="0"/>
              <a:t>se se entenderá todo contrato en virtud del cual un </a:t>
            </a:r>
            <a:r>
              <a:rPr lang="es-ES_tradnl" dirty="0">
                <a:solidFill>
                  <a:schemeClr val="accent5"/>
                </a:solidFill>
              </a:rPr>
              <a:t>porteador se comprometa, a cambio del pago </a:t>
            </a:r>
            <a:r>
              <a:rPr lang="es-ES_tradnl" dirty="0"/>
              <a:t>de un flete, </a:t>
            </a:r>
            <a:r>
              <a:rPr lang="es-ES_tradnl" dirty="0">
                <a:solidFill>
                  <a:schemeClr val="accent5"/>
                </a:solidFill>
              </a:rPr>
              <a:t>a transportar mercancías de un lugar a otro</a:t>
            </a:r>
            <a:r>
              <a:rPr lang="es-ES_tradnl" dirty="0"/>
              <a:t>. Dicho contrato deberá prever el transporte marítimo de las mercancías y podrá prever, además, su transporte por otros modos. </a:t>
            </a:r>
            <a:endParaRPr lang="es-CR" dirty="0"/>
          </a:p>
          <a:p>
            <a:pPr marL="0" indent="0" algn="just">
              <a:buNone/>
            </a:pPr>
            <a:r>
              <a:rPr lang="es-ES_tradnl" dirty="0"/>
              <a:t> </a:t>
            </a:r>
            <a:endParaRPr lang="es-CR" dirty="0"/>
          </a:p>
          <a:p>
            <a:pPr marL="0" indent="0" algn="just">
              <a:buNone/>
            </a:pPr>
            <a:r>
              <a:rPr lang="es-ES_tradnl" dirty="0"/>
              <a:t>Por </a:t>
            </a:r>
            <a:r>
              <a:rPr lang="es-ES_tradnl" dirty="0">
                <a:solidFill>
                  <a:schemeClr val="accent5"/>
                </a:solidFill>
              </a:rPr>
              <a:t>mercancías</a:t>
            </a:r>
            <a:r>
              <a:rPr lang="es-ES_tradnl" dirty="0"/>
              <a:t> se entenderán os géneros, los productos y los artículos de todo tipo que el </a:t>
            </a:r>
            <a:r>
              <a:rPr lang="es-ES_tradnl" dirty="0">
                <a:solidFill>
                  <a:schemeClr val="accent5"/>
                </a:solidFill>
              </a:rPr>
              <a:t>porteador se comprometa a transportar</a:t>
            </a:r>
            <a:r>
              <a:rPr lang="es-ES_tradnl" dirty="0"/>
              <a:t> en virtud de un contrato de transporte, incluido el embalaje y todo contenedor o equipo auxiliar no facilitado por el porteador, o en su nombre.</a:t>
            </a:r>
            <a:endParaRPr lang="es-CR" dirty="0"/>
          </a:p>
          <a:p>
            <a:pPr marL="0" indent="0" algn="just">
              <a:buNone/>
            </a:pPr>
            <a:endParaRPr lang="es-ES_tradnl" dirty="0"/>
          </a:p>
        </p:txBody>
      </p:sp>
    </p:spTree>
    <p:extLst>
      <p:ext uri="{BB962C8B-B14F-4D97-AF65-F5344CB8AC3E}">
        <p14:creationId xmlns:p14="http://schemas.microsoft.com/office/powerpoint/2010/main" val="3132758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F9DBC0-4C09-7143-8A7F-65A2717E1F47}"/>
              </a:ext>
            </a:extLst>
          </p:cNvPr>
          <p:cNvSpPr>
            <a:spLocks noGrp="1"/>
          </p:cNvSpPr>
          <p:nvPr>
            <p:ph type="title"/>
          </p:nvPr>
        </p:nvSpPr>
        <p:spPr/>
        <p:txBody>
          <a:bodyPr/>
          <a:lstStyle/>
          <a:p>
            <a:r>
              <a:rPr lang="es-ES_tradnl" dirty="0"/>
              <a:t>Artículo 5: Ámbito de Aplicación</a:t>
            </a:r>
          </a:p>
        </p:txBody>
      </p:sp>
      <p:sp>
        <p:nvSpPr>
          <p:cNvPr id="3" name="Marcador de contenido 2">
            <a:extLst>
              <a:ext uri="{FF2B5EF4-FFF2-40B4-BE49-F238E27FC236}">
                <a16:creationId xmlns:a16="http://schemas.microsoft.com/office/drawing/2014/main" id="{F5FAD056-F156-8846-A021-4C2F2E00E103}"/>
              </a:ext>
            </a:extLst>
          </p:cNvPr>
          <p:cNvSpPr>
            <a:spLocks noGrp="1"/>
          </p:cNvSpPr>
          <p:nvPr>
            <p:ph sz="half" idx="1"/>
          </p:nvPr>
        </p:nvSpPr>
        <p:spPr/>
        <p:txBody>
          <a:bodyPr>
            <a:normAutofit fontScale="92500" lnSpcReduction="10000"/>
          </a:bodyPr>
          <a:lstStyle/>
          <a:p>
            <a:pPr marL="0" indent="0" algn="just">
              <a:buNone/>
            </a:pPr>
            <a:r>
              <a:rPr lang="es-ES_tradnl" dirty="0"/>
              <a:t>El presente Convenio será aplicable a todo contrato de transporte en el que el </a:t>
            </a:r>
            <a:r>
              <a:rPr lang="es-ES_tradnl" dirty="0">
                <a:solidFill>
                  <a:schemeClr val="accent5"/>
                </a:solidFill>
              </a:rPr>
              <a:t>lugar de la recepción y el lugar de la entrega </a:t>
            </a:r>
            <a:r>
              <a:rPr lang="es-ES_tradnl" dirty="0"/>
              <a:t>estén </a:t>
            </a:r>
            <a:r>
              <a:rPr lang="es-ES_tradnl" dirty="0">
                <a:solidFill>
                  <a:schemeClr val="accent5"/>
                </a:solidFill>
              </a:rPr>
              <a:t>situados en Estados diferentes</a:t>
            </a:r>
            <a:r>
              <a:rPr lang="es-ES_tradnl" dirty="0"/>
              <a:t>, y en el que el puerto de carga de un transporte marítimo y el </a:t>
            </a:r>
            <a:r>
              <a:rPr lang="es-ES_tradnl" dirty="0">
                <a:solidFill>
                  <a:schemeClr val="accent5"/>
                </a:solidFill>
              </a:rPr>
              <a:t>puerto de descarga </a:t>
            </a:r>
            <a:r>
              <a:rPr lang="es-ES_tradnl" dirty="0"/>
              <a:t>de ese mismo transporte estén situados en </a:t>
            </a:r>
            <a:r>
              <a:rPr lang="es-ES_tradnl" dirty="0">
                <a:solidFill>
                  <a:schemeClr val="accent5"/>
                </a:solidFill>
              </a:rPr>
              <a:t>Estados diferentes</a:t>
            </a:r>
            <a:r>
              <a:rPr lang="es-ES_tradnl" dirty="0"/>
              <a:t>, siempre y cuando, de acuerdo con el contrato de transporte, alguno de los siguientes lugares esté situado en un Estado Contratante:</a:t>
            </a:r>
            <a:endParaRPr lang="es-CR" dirty="0"/>
          </a:p>
          <a:p>
            <a:pPr algn="just"/>
            <a:r>
              <a:rPr lang="es-ES_tradnl" dirty="0"/>
              <a:t>Lugar de recepción </a:t>
            </a:r>
          </a:p>
          <a:p>
            <a:pPr algn="just"/>
            <a:r>
              <a:rPr lang="es-ES_tradnl" dirty="0"/>
              <a:t>Puerto de carga</a:t>
            </a:r>
          </a:p>
          <a:p>
            <a:pPr algn="just"/>
            <a:r>
              <a:rPr lang="es-ES_tradnl" dirty="0"/>
              <a:t>Lugar de entrega </a:t>
            </a:r>
          </a:p>
          <a:p>
            <a:pPr algn="just"/>
            <a:r>
              <a:rPr lang="es-ES_tradnl" dirty="0"/>
              <a:t>Puerto de descarga</a:t>
            </a:r>
          </a:p>
        </p:txBody>
      </p:sp>
    </p:spTree>
    <p:extLst>
      <p:ext uri="{BB962C8B-B14F-4D97-AF65-F5344CB8AC3E}">
        <p14:creationId xmlns:p14="http://schemas.microsoft.com/office/powerpoint/2010/main" val="41081391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80E002-5D67-2E4D-B500-A0AAD53FCA90}"/>
              </a:ext>
            </a:extLst>
          </p:cNvPr>
          <p:cNvSpPr>
            <a:spLocks noGrp="1"/>
          </p:cNvSpPr>
          <p:nvPr>
            <p:ph type="title"/>
          </p:nvPr>
        </p:nvSpPr>
        <p:spPr/>
        <p:txBody>
          <a:bodyPr/>
          <a:lstStyle/>
          <a:p>
            <a:r>
              <a:rPr lang="es-ES_tradnl" dirty="0"/>
              <a:t>Capítulo 4: Obligaciones del Porteador</a:t>
            </a:r>
          </a:p>
        </p:txBody>
      </p:sp>
      <p:sp>
        <p:nvSpPr>
          <p:cNvPr id="3" name="Marcador de contenido 2">
            <a:extLst>
              <a:ext uri="{FF2B5EF4-FFF2-40B4-BE49-F238E27FC236}">
                <a16:creationId xmlns:a16="http://schemas.microsoft.com/office/drawing/2014/main" id="{B8541512-68C1-1B44-A921-0B79E550178C}"/>
              </a:ext>
            </a:extLst>
          </p:cNvPr>
          <p:cNvSpPr>
            <a:spLocks noGrp="1"/>
          </p:cNvSpPr>
          <p:nvPr>
            <p:ph sz="half" idx="1"/>
          </p:nvPr>
        </p:nvSpPr>
        <p:spPr/>
        <p:txBody>
          <a:bodyPr>
            <a:normAutofit/>
          </a:bodyPr>
          <a:lstStyle/>
          <a:p>
            <a:pPr marL="514350" indent="-514350" algn="just">
              <a:buFont typeface="+mj-lt"/>
              <a:buAutoNum type="alphaLcParenR"/>
            </a:pPr>
            <a:r>
              <a:rPr lang="es-ES_tradnl" dirty="0"/>
              <a:t>Transporte y entrega de mercancías</a:t>
            </a:r>
            <a:endParaRPr lang="es-CR" dirty="0"/>
          </a:p>
          <a:p>
            <a:pPr marL="514350" indent="-514350" algn="just">
              <a:buFont typeface="+mj-lt"/>
              <a:buAutoNum type="alphaLcParenR"/>
            </a:pPr>
            <a:r>
              <a:rPr lang="es-ES_tradnl" dirty="0"/>
              <a:t>Período de Responsabilidad del Porteador </a:t>
            </a:r>
          </a:p>
          <a:p>
            <a:pPr marL="514350" indent="-514350" algn="just">
              <a:buFont typeface="+mj-lt"/>
              <a:buAutoNum type="alphaLcParenR"/>
            </a:pPr>
            <a:r>
              <a:rPr lang="es-ES_tradnl" dirty="0"/>
              <a:t>El porteador o una parte ejecutante podrá </a:t>
            </a:r>
            <a:r>
              <a:rPr lang="es-ES_tradnl" dirty="0">
                <a:solidFill>
                  <a:schemeClr val="accent5"/>
                </a:solidFill>
              </a:rPr>
              <a:t>negarse a recibir o a cargar las mercancías</a:t>
            </a:r>
            <a:r>
              <a:rPr lang="es-ES_tradnl" dirty="0"/>
              <a:t> y </a:t>
            </a:r>
            <a:r>
              <a:rPr lang="es-ES_tradnl" dirty="0">
                <a:solidFill>
                  <a:schemeClr val="accent5"/>
                </a:solidFill>
              </a:rPr>
              <a:t>podrá adoptar cualquier otra medida que sea razonable</a:t>
            </a:r>
            <a:r>
              <a:rPr lang="es-ES_tradnl" dirty="0"/>
              <a:t>, así como descargarlas, destruirlas o hacerlas inofensivas, si las mercancías constituyen o puede razonablemente preverse que llegarán a constituir, durante el período de responsabilidad del porteador, un peligro real para las personas, los bienes o el medio ambiente.</a:t>
            </a:r>
            <a:endParaRPr lang="es-CR" dirty="0"/>
          </a:p>
          <a:p>
            <a:pPr marL="0" indent="0" algn="just">
              <a:buNone/>
            </a:pPr>
            <a:endParaRPr lang="es-ES_tradnl" dirty="0"/>
          </a:p>
        </p:txBody>
      </p:sp>
    </p:spTree>
    <p:extLst>
      <p:ext uri="{BB962C8B-B14F-4D97-AF65-F5344CB8AC3E}">
        <p14:creationId xmlns:p14="http://schemas.microsoft.com/office/powerpoint/2010/main" val="403584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4FF6FE-57F3-7746-A772-1F2886D4B15A}"/>
              </a:ext>
            </a:extLst>
          </p:cNvPr>
          <p:cNvSpPr>
            <a:spLocks noGrp="1"/>
          </p:cNvSpPr>
          <p:nvPr>
            <p:ph type="title"/>
          </p:nvPr>
        </p:nvSpPr>
        <p:spPr>
          <a:xfrm>
            <a:off x="617220" y="365125"/>
            <a:ext cx="10226040" cy="1325563"/>
          </a:xfrm>
        </p:spPr>
        <p:txBody>
          <a:bodyPr>
            <a:normAutofit/>
          </a:bodyPr>
          <a:lstStyle/>
          <a:p>
            <a:r>
              <a:rPr lang="es-ES_tradnl" sz="3600" dirty="0"/>
              <a:t>Caracteres Definitorios de la Figura de Franquicia</a:t>
            </a:r>
          </a:p>
        </p:txBody>
      </p:sp>
      <p:sp>
        <p:nvSpPr>
          <p:cNvPr id="3" name="Marcador de contenido 2">
            <a:extLst>
              <a:ext uri="{FF2B5EF4-FFF2-40B4-BE49-F238E27FC236}">
                <a16:creationId xmlns:a16="http://schemas.microsoft.com/office/drawing/2014/main" id="{87473EFE-DD5F-5C47-BD7B-CAEBF0E8182B}"/>
              </a:ext>
            </a:extLst>
          </p:cNvPr>
          <p:cNvSpPr>
            <a:spLocks noGrp="1"/>
          </p:cNvSpPr>
          <p:nvPr>
            <p:ph sz="half" idx="1"/>
          </p:nvPr>
        </p:nvSpPr>
        <p:spPr>
          <a:xfrm>
            <a:off x="617220" y="1690688"/>
            <a:ext cx="6319157" cy="4351338"/>
          </a:xfrm>
        </p:spPr>
        <p:txBody>
          <a:bodyPr>
            <a:normAutofit fontScale="92500" lnSpcReduction="10000"/>
          </a:bodyPr>
          <a:lstStyle/>
          <a:p>
            <a:pPr marL="514350" indent="-514350">
              <a:buFont typeface="+mj-lt"/>
              <a:buAutoNum type="alphaLcParenR"/>
            </a:pPr>
            <a:r>
              <a:rPr lang="es-ES_tradnl" dirty="0"/>
              <a:t>El </a:t>
            </a:r>
            <a:r>
              <a:rPr lang="es-ES_tradnl" dirty="0">
                <a:solidFill>
                  <a:schemeClr val="accent4"/>
                </a:solidFill>
              </a:rPr>
              <a:t>interés de expansión </a:t>
            </a:r>
            <a:r>
              <a:rPr lang="es-ES_tradnl" dirty="0"/>
              <a:t>de una empresa a más territorios a través de terceros, </a:t>
            </a:r>
          </a:p>
          <a:p>
            <a:pPr marL="514350" indent="-514350">
              <a:buFont typeface="+mj-lt"/>
              <a:buAutoNum type="alphaLcParenR"/>
            </a:pPr>
            <a:r>
              <a:rPr lang="es-ES_tradnl" dirty="0"/>
              <a:t>La </a:t>
            </a:r>
            <a:r>
              <a:rPr lang="es-ES_tradnl" dirty="0">
                <a:solidFill>
                  <a:schemeClr val="accent4"/>
                </a:solidFill>
              </a:rPr>
              <a:t>independencia jurídica y financiera </a:t>
            </a:r>
            <a:r>
              <a:rPr lang="es-ES_tradnl" dirty="0"/>
              <a:t>de las partes, </a:t>
            </a:r>
          </a:p>
          <a:p>
            <a:pPr marL="514350" indent="-514350">
              <a:buFont typeface="+mj-lt"/>
              <a:buAutoNum type="alphaLcParenR"/>
            </a:pPr>
            <a:r>
              <a:rPr lang="es-ES_tradnl" dirty="0"/>
              <a:t>La </a:t>
            </a:r>
            <a:r>
              <a:rPr lang="es-ES_tradnl" dirty="0">
                <a:solidFill>
                  <a:schemeClr val="accent4"/>
                </a:solidFill>
              </a:rPr>
              <a:t>cooperación</a:t>
            </a:r>
            <a:r>
              <a:rPr lang="es-ES_tradnl" dirty="0"/>
              <a:t> entre </a:t>
            </a:r>
            <a:r>
              <a:rPr lang="es-ES_tradnl" dirty="0" err="1"/>
              <a:t>franquiciante</a:t>
            </a:r>
            <a:r>
              <a:rPr lang="es-ES_tradnl" dirty="0"/>
              <a:t> y franquiciado, </a:t>
            </a:r>
          </a:p>
          <a:p>
            <a:pPr marL="514350" indent="-514350">
              <a:buFont typeface="+mj-lt"/>
              <a:buAutoNum type="alphaLcParenR"/>
            </a:pPr>
            <a:r>
              <a:rPr lang="es-ES_tradnl" dirty="0"/>
              <a:t>La </a:t>
            </a:r>
            <a:r>
              <a:rPr lang="es-ES_tradnl" dirty="0">
                <a:solidFill>
                  <a:schemeClr val="accent4"/>
                </a:solidFill>
              </a:rPr>
              <a:t>permanencia</a:t>
            </a:r>
            <a:r>
              <a:rPr lang="es-ES_tradnl" dirty="0"/>
              <a:t> de la relación, y</a:t>
            </a:r>
          </a:p>
          <a:p>
            <a:pPr marL="514350" indent="-514350">
              <a:buFont typeface="+mj-lt"/>
              <a:buAutoNum type="alphaLcParenR"/>
            </a:pPr>
            <a:r>
              <a:rPr lang="es-ES_tradnl" dirty="0"/>
              <a:t>El formato de contrato que en la mayoría de los casos constituye un </a:t>
            </a:r>
            <a:r>
              <a:rPr lang="es-ES_tradnl" dirty="0">
                <a:solidFill>
                  <a:schemeClr val="accent4"/>
                </a:solidFill>
              </a:rPr>
              <a:t>contrato de adhesión</a:t>
            </a:r>
            <a:r>
              <a:rPr lang="es-ES_tradnl" dirty="0"/>
              <a:t>.</a:t>
            </a:r>
            <a:endParaRPr lang="es-CR" dirty="0"/>
          </a:p>
          <a:p>
            <a:pPr marL="0" indent="0">
              <a:buNone/>
            </a:pPr>
            <a:endParaRPr lang="es-ES_tradnl" dirty="0"/>
          </a:p>
        </p:txBody>
      </p:sp>
      <p:pic>
        <p:nvPicPr>
          <p:cNvPr id="2050" name="Picture 2" descr="La Franquicia. Todo lo que debes saber. GUÍA DEFINITIVA 📖 ✓">
            <a:extLst>
              <a:ext uri="{FF2B5EF4-FFF2-40B4-BE49-F238E27FC236}">
                <a16:creationId xmlns:a16="http://schemas.microsoft.com/office/drawing/2014/main" id="{7B40D792-09A7-BE40-BBE9-7F7A32CD7B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6936377" y="2103438"/>
            <a:ext cx="4956267" cy="3063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12610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69655C-391D-F34A-BD34-595FA9A52988}"/>
              </a:ext>
            </a:extLst>
          </p:cNvPr>
          <p:cNvSpPr>
            <a:spLocks noGrp="1"/>
          </p:cNvSpPr>
          <p:nvPr>
            <p:ph type="title"/>
          </p:nvPr>
        </p:nvSpPr>
        <p:spPr/>
        <p:txBody>
          <a:bodyPr/>
          <a:lstStyle/>
          <a:p>
            <a:r>
              <a:rPr lang="es-ES_tradnl" dirty="0"/>
              <a:t>Periodo de Responsabilidad del Porteador</a:t>
            </a:r>
          </a:p>
        </p:txBody>
      </p:sp>
      <p:sp>
        <p:nvSpPr>
          <p:cNvPr id="3" name="Marcador de contenido 2">
            <a:extLst>
              <a:ext uri="{FF2B5EF4-FFF2-40B4-BE49-F238E27FC236}">
                <a16:creationId xmlns:a16="http://schemas.microsoft.com/office/drawing/2014/main" id="{554665CA-5DCC-D147-B723-74144E1DA2A0}"/>
              </a:ext>
            </a:extLst>
          </p:cNvPr>
          <p:cNvSpPr>
            <a:spLocks noGrp="1"/>
          </p:cNvSpPr>
          <p:nvPr>
            <p:ph sz="half" idx="1"/>
          </p:nvPr>
        </p:nvSpPr>
        <p:spPr/>
        <p:txBody>
          <a:bodyPr>
            <a:normAutofit lnSpcReduction="10000"/>
          </a:bodyPr>
          <a:lstStyle/>
          <a:p>
            <a:pPr marL="0" indent="0" algn="just">
              <a:buNone/>
            </a:pPr>
            <a:r>
              <a:rPr lang="es-ES_tradnl" dirty="0"/>
              <a:t>El período de responsabilidad del porteador por las mercancías establecido en el presente Convenio comienza en el momento en que el </a:t>
            </a:r>
            <a:r>
              <a:rPr lang="es-ES_tradnl" dirty="0">
                <a:solidFill>
                  <a:schemeClr val="accent5"/>
                </a:solidFill>
              </a:rPr>
              <a:t>porteador o una parte ejecutante reciba las mercancías </a:t>
            </a:r>
            <a:r>
              <a:rPr lang="es-ES_tradnl" dirty="0"/>
              <a:t>para su transporte y </a:t>
            </a:r>
            <a:r>
              <a:rPr lang="es-ES_tradnl" dirty="0">
                <a:solidFill>
                  <a:schemeClr val="accent5"/>
                </a:solidFill>
              </a:rPr>
              <a:t>termina en el momento de su entrega</a:t>
            </a:r>
            <a:r>
              <a:rPr lang="es-ES_tradnl" dirty="0"/>
              <a:t>.</a:t>
            </a:r>
            <a:endParaRPr lang="es-CR" dirty="0"/>
          </a:p>
          <a:p>
            <a:pPr marL="0" indent="0" algn="just">
              <a:buNone/>
            </a:pPr>
            <a:r>
              <a:rPr lang="es-ES_tradnl" dirty="0"/>
              <a:t>Para la determinación del período de responsabilidad, las partes podrán estipular el momento y el lugar de la recepción y la entrega.</a:t>
            </a:r>
            <a:endParaRPr lang="es-CR" dirty="0"/>
          </a:p>
          <a:p>
            <a:pPr marL="0" indent="0" algn="just">
              <a:buNone/>
            </a:pPr>
            <a:endParaRPr lang="es-ES_tradnl" dirty="0"/>
          </a:p>
          <a:p>
            <a:pPr marL="0" indent="0" algn="just">
              <a:buNone/>
            </a:pPr>
            <a:r>
              <a:rPr lang="es-ES_tradnl" dirty="0"/>
              <a:t>Durante el período de su responsabilidad el porteador deberá recibir, cargar, manipular, estibar, transportar, conservar, custodiar, descargar y entregar las mercancías con la diligencia y el cuidado debidos.</a:t>
            </a:r>
            <a:endParaRPr lang="es-CR" dirty="0"/>
          </a:p>
          <a:p>
            <a:pPr marL="0" indent="0" algn="just">
              <a:buNone/>
            </a:pPr>
            <a:endParaRPr lang="es-ES_tradnl" dirty="0"/>
          </a:p>
        </p:txBody>
      </p:sp>
    </p:spTree>
    <p:extLst>
      <p:ext uri="{BB962C8B-B14F-4D97-AF65-F5344CB8AC3E}">
        <p14:creationId xmlns:p14="http://schemas.microsoft.com/office/powerpoint/2010/main" val="13913698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D9505E-730B-9945-97B7-CB90F1B40330}"/>
              </a:ext>
            </a:extLst>
          </p:cNvPr>
          <p:cNvSpPr>
            <a:spLocks noGrp="1"/>
          </p:cNvSpPr>
          <p:nvPr>
            <p:ph type="title"/>
          </p:nvPr>
        </p:nvSpPr>
        <p:spPr/>
        <p:txBody>
          <a:bodyPr/>
          <a:lstStyle/>
          <a:p>
            <a:r>
              <a:rPr lang="es-ES_tradnl" dirty="0"/>
              <a:t>Capítulo 5: Responsabilidad del Porteador</a:t>
            </a:r>
          </a:p>
        </p:txBody>
      </p:sp>
      <p:sp>
        <p:nvSpPr>
          <p:cNvPr id="3" name="Marcador de contenido 2">
            <a:extLst>
              <a:ext uri="{FF2B5EF4-FFF2-40B4-BE49-F238E27FC236}">
                <a16:creationId xmlns:a16="http://schemas.microsoft.com/office/drawing/2014/main" id="{DAE0BF42-6FA9-3D4B-A2D5-4A2AD70FD5EC}"/>
              </a:ext>
            </a:extLst>
          </p:cNvPr>
          <p:cNvSpPr>
            <a:spLocks noGrp="1"/>
          </p:cNvSpPr>
          <p:nvPr>
            <p:ph sz="half" idx="1"/>
          </p:nvPr>
        </p:nvSpPr>
        <p:spPr>
          <a:xfrm>
            <a:off x="692727" y="1690688"/>
            <a:ext cx="11194473" cy="4351338"/>
          </a:xfrm>
        </p:spPr>
        <p:txBody>
          <a:bodyPr/>
          <a:lstStyle/>
          <a:p>
            <a:pPr marL="0" indent="0" algn="just">
              <a:buNone/>
            </a:pPr>
            <a:r>
              <a:rPr lang="es-ES_tradnl" dirty="0"/>
              <a:t>El porteador será responsable de la pérdida o el daño de las mercancías, así como del retraso en su entrega, si la reclamante prueba que la pérdida, el daño o el retraso, o el hecho o circunstancia que lo causó o contribuyó a causarlo, se produjo </a:t>
            </a:r>
            <a:r>
              <a:rPr lang="es-ES_tradnl" dirty="0">
                <a:solidFill>
                  <a:schemeClr val="accent5"/>
                </a:solidFill>
              </a:rPr>
              <a:t>durante el período de responsabilidad del porteador</a:t>
            </a:r>
            <a:r>
              <a:rPr lang="es-ES_tradnl" dirty="0"/>
              <a:t>.</a:t>
            </a:r>
          </a:p>
          <a:p>
            <a:pPr marL="0" indent="0" algn="just">
              <a:buNone/>
            </a:pPr>
            <a:endParaRPr lang="es-CR" dirty="0"/>
          </a:p>
          <a:p>
            <a:pPr marL="0" indent="0" algn="just">
              <a:buNone/>
            </a:pPr>
            <a:endParaRPr lang="es-ES_tradnl" dirty="0"/>
          </a:p>
        </p:txBody>
      </p:sp>
      <p:pic>
        <p:nvPicPr>
          <p:cNvPr id="14338" name="Picture 2" descr="Cuatro mitos sobre la remuneración de canales de distribución">
            <a:extLst>
              <a:ext uri="{FF2B5EF4-FFF2-40B4-BE49-F238E27FC236}">
                <a16:creationId xmlns:a16="http://schemas.microsoft.com/office/drawing/2014/main" id="{21910324-95AD-034E-85F8-EAC8D1A1C1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65870" y="3776520"/>
            <a:ext cx="5860260" cy="2468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988940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057ED1-FFA2-074B-AB13-1330CB4A78B7}"/>
              </a:ext>
            </a:extLst>
          </p:cNvPr>
          <p:cNvSpPr>
            <a:spLocks noGrp="1"/>
          </p:cNvSpPr>
          <p:nvPr>
            <p:ph type="title"/>
          </p:nvPr>
        </p:nvSpPr>
        <p:spPr/>
        <p:txBody>
          <a:bodyPr/>
          <a:lstStyle/>
          <a:p>
            <a:r>
              <a:rPr lang="es-ES_tradnl" dirty="0"/>
              <a:t>Capítulo 7: Obligaciones del Cargador frente al Portador</a:t>
            </a:r>
          </a:p>
        </p:txBody>
      </p:sp>
      <p:sp>
        <p:nvSpPr>
          <p:cNvPr id="3" name="Marcador de contenido 2">
            <a:extLst>
              <a:ext uri="{FF2B5EF4-FFF2-40B4-BE49-F238E27FC236}">
                <a16:creationId xmlns:a16="http://schemas.microsoft.com/office/drawing/2014/main" id="{09C3E5B8-E44D-4B43-AA7A-590599ADDB09}"/>
              </a:ext>
            </a:extLst>
          </p:cNvPr>
          <p:cNvSpPr>
            <a:spLocks noGrp="1"/>
          </p:cNvSpPr>
          <p:nvPr>
            <p:ph sz="half" idx="1"/>
          </p:nvPr>
        </p:nvSpPr>
        <p:spPr>
          <a:xfrm>
            <a:off x="838200" y="2024207"/>
            <a:ext cx="10515600" cy="4351338"/>
          </a:xfrm>
        </p:spPr>
        <p:txBody>
          <a:bodyPr/>
          <a:lstStyle/>
          <a:p>
            <a:pPr lvl="0"/>
            <a:r>
              <a:rPr lang="es-ES_tradnl" dirty="0"/>
              <a:t>Entrega de las mercancías para su transporte </a:t>
            </a:r>
            <a:endParaRPr lang="es-CR" dirty="0"/>
          </a:p>
          <a:p>
            <a:pPr lvl="0"/>
            <a:r>
              <a:rPr lang="es-ES_tradnl" dirty="0"/>
              <a:t>Cooperación mutua </a:t>
            </a:r>
            <a:endParaRPr lang="es-CR" dirty="0"/>
          </a:p>
          <a:p>
            <a:pPr lvl="0"/>
            <a:r>
              <a:rPr lang="es-ES_tradnl" dirty="0"/>
              <a:t>Facilitar información, instrucciones y documentos</a:t>
            </a:r>
            <a:endParaRPr lang="es-CR" dirty="0"/>
          </a:p>
          <a:p>
            <a:pPr marL="0" indent="0">
              <a:buNone/>
            </a:pPr>
            <a:endParaRPr lang="es-ES_tradnl" dirty="0"/>
          </a:p>
          <a:p>
            <a:pPr marL="0" indent="0" algn="just">
              <a:buNone/>
            </a:pPr>
            <a:r>
              <a:rPr lang="es-ES_tradnl" dirty="0"/>
              <a:t>El cargador será responsable de la pérdida o el daño sufrido por el porteador si éste prueba que dicha pérdida o daño fue causado por el </a:t>
            </a:r>
            <a:r>
              <a:rPr lang="es-ES_tradnl" dirty="0">
                <a:solidFill>
                  <a:schemeClr val="accent5"/>
                </a:solidFill>
              </a:rPr>
              <a:t>incumplimiento por el cargador de sus obligaciones </a:t>
            </a:r>
            <a:r>
              <a:rPr lang="es-ES_tradnl" dirty="0"/>
              <a:t>previstas en el presente Convenio (</a:t>
            </a:r>
            <a:r>
              <a:rPr lang="es-ES_tradnl" i="1" dirty="0"/>
              <a:t>capítulo 30: Fundamento de la responsabilidad del cargador frente al porteador</a:t>
            </a:r>
            <a:r>
              <a:rPr lang="es-ES_tradnl" dirty="0"/>
              <a:t>).</a:t>
            </a:r>
            <a:endParaRPr lang="es-CR" dirty="0"/>
          </a:p>
          <a:p>
            <a:pPr marL="0" indent="0">
              <a:buNone/>
            </a:pPr>
            <a:endParaRPr lang="es-ES_tradnl" dirty="0"/>
          </a:p>
        </p:txBody>
      </p:sp>
    </p:spTree>
    <p:extLst>
      <p:ext uri="{BB962C8B-B14F-4D97-AF65-F5344CB8AC3E}">
        <p14:creationId xmlns:p14="http://schemas.microsoft.com/office/powerpoint/2010/main" val="178500976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4F6A96-4FA4-EE4C-90AD-B065A9C26661}"/>
              </a:ext>
            </a:extLst>
          </p:cNvPr>
          <p:cNvSpPr>
            <a:spLocks noGrp="1"/>
          </p:cNvSpPr>
          <p:nvPr>
            <p:ph type="title"/>
          </p:nvPr>
        </p:nvSpPr>
        <p:spPr>
          <a:xfrm>
            <a:off x="838200" y="129164"/>
            <a:ext cx="10515600" cy="1325563"/>
          </a:xfrm>
        </p:spPr>
        <p:txBody>
          <a:bodyPr/>
          <a:lstStyle/>
          <a:p>
            <a:r>
              <a:rPr lang="es-ES_tradnl" dirty="0"/>
              <a:t>Datos del Contrato</a:t>
            </a:r>
          </a:p>
        </p:txBody>
      </p:sp>
      <p:sp>
        <p:nvSpPr>
          <p:cNvPr id="3" name="Marcador de contenido 2">
            <a:extLst>
              <a:ext uri="{FF2B5EF4-FFF2-40B4-BE49-F238E27FC236}">
                <a16:creationId xmlns:a16="http://schemas.microsoft.com/office/drawing/2014/main" id="{B4C7C630-B341-714F-B397-E8A7E96216C2}"/>
              </a:ext>
            </a:extLst>
          </p:cNvPr>
          <p:cNvSpPr>
            <a:spLocks noGrp="1"/>
          </p:cNvSpPr>
          <p:nvPr>
            <p:ph sz="half" idx="1"/>
          </p:nvPr>
        </p:nvSpPr>
        <p:spPr>
          <a:xfrm>
            <a:off x="838200" y="1454727"/>
            <a:ext cx="10515600" cy="4722236"/>
          </a:xfrm>
        </p:spPr>
        <p:txBody>
          <a:bodyPr>
            <a:normAutofit fontScale="62500" lnSpcReduction="20000"/>
          </a:bodyPr>
          <a:lstStyle/>
          <a:p>
            <a:pPr lvl="0" algn="just"/>
            <a:r>
              <a:rPr lang="es-ES_tradnl" dirty="0"/>
              <a:t>Una descripción de las mercancías adecuada para su transporte;</a:t>
            </a:r>
            <a:endParaRPr lang="es-CR" dirty="0"/>
          </a:p>
          <a:p>
            <a:pPr lvl="0" algn="just"/>
            <a:r>
              <a:rPr lang="es-ES_tradnl" dirty="0"/>
              <a:t>Las marcas distintivas requeridas para identificar las mercancías;</a:t>
            </a:r>
            <a:endParaRPr lang="es-CR" dirty="0"/>
          </a:p>
          <a:p>
            <a:pPr lvl="0" algn="just"/>
            <a:r>
              <a:rPr lang="es-ES_tradnl" dirty="0"/>
              <a:t>El número de bultos o de unidades, o la cantidad de mercancías; y</a:t>
            </a:r>
            <a:endParaRPr lang="es-CR" dirty="0"/>
          </a:p>
          <a:p>
            <a:pPr lvl="0" algn="just"/>
            <a:r>
              <a:rPr lang="es-ES_tradnl" dirty="0"/>
              <a:t>El peso de las mercancías, si el cargador lo facilita.</a:t>
            </a:r>
            <a:endParaRPr lang="es-CR" dirty="0"/>
          </a:p>
          <a:p>
            <a:pPr lvl="0" algn="just"/>
            <a:r>
              <a:rPr lang="es-ES_tradnl" dirty="0"/>
              <a:t>Una indicación del estado y condición aparentes de las mercancías en el momento en que el porteador o una parte ejecutante las reciba para transportarlas;</a:t>
            </a:r>
            <a:endParaRPr lang="es-CR" dirty="0"/>
          </a:p>
          <a:p>
            <a:pPr lvl="0" algn="just"/>
            <a:r>
              <a:rPr lang="es-ES_tradnl" dirty="0"/>
              <a:t>El nombre y la dirección del porteador;</a:t>
            </a:r>
            <a:endParaRPr lang="es-CR" dirty="0"/>
          </a:p>
          <a:p>
            <a:pPr lvl="0" algn="just"/>
            <a:r>
              <a:rPr lang="es-ES_tradnl" dirty="0"/>
              <a:t>La fecha en la que el porteador o una parte ejecutante recibió las</a:t>
            </a:r>
            <a:r>
              <a:rPr lang="es-CR" dirty="0"/>
              <a:t> </a:t>
            </a:r>
            <a:r>
              <a:rPr lang="es-ES_tradnl" dirty="0"/>
              <a:t>mercancías, o en la que las mercancías fueron cargadas a bordo del buque, o en la que se haya emitido el documento de transporte o el documento electrónico de transporte; y</a:t>
            </a:r>
            <a:endParaRPr lang="es-CR" dirty="0"/>
          </a:p>
          <a:p>
            <a:pPr lvl="0" algn="just"/>
            <a:r>
              <a:rPr lang="es-ES_tradnl" dirty="0"/>
              <a:t>Si el documento de transporte es negociable, el número de originales del documento de transporte negociable, de haberse emitido más de uno.</a:t>
            </a:r>
            <a:endParaRPr lang="es-CR" dirty="0"/>
          </a:p>
          <a:p>
            <a:pPr lvl="0" algn="just"/>
            <a:r>
              <a:rPr lang="es-ES_tradnl" dirty="0"/>
              <a:t>El nombre y la dirección del destinatario, de haber sido ya designado por el cargador;</a:t>
            </a:r>
            <a:endParaRPr lang="es-CR" dirty="0"/>
          </a:p>
          <a:p>
            <a:pPr lvl="0" algn="just"/>
            <a:r>
              <a:rPr lang="es-ES_tradnl" dirty="0"/>
              <a:t>El nombre del buque, si se ha especificado en el contrato de transporte;</a:t>
            </a:r>
            <a:endParaRPr lang="es-CR" dirty="0"/>
          </a:p>
          <a:p>
            <a:pPr lvl="0" algn="just"/>
            <a:r>
              <a:rPr lang="es-ES_tradnl" dirty="0"/>
              <a:t>El lugar de la recepción y, de conocerlo el porteador, el lugar de la entrega; y</a:t>
            </a:r>
            <a:endParaRPr lang="es-CR" dirty="0"/>
          </a:p>
          <a:p>
            <a:pPr lvl="0" algn="just"/>
            <a:r>
              <a:rPr lang="es-ES_tradnl" dirty="0"/>
              <a:t>El puerto de carga y el puerto de descarga, si se han especificado en el contrato de transporte.</a:t>
            </a:r>
            <a:endParaRPr lang="es-CR" dirty="0"/>
          </a:p>
          <a:p>
            <a:pPr algn="just"/>
            <a:endParaRPr lang="es-ES_tradnl" dirty="0"/>
          </a:p>
        </p:txBody>
      </p:sp>
    </p:spTree>
    <p:extLst>
      <p:ext uri="{BB962C8B-B14F-4D97-AF65-F5344CB8AC3E}">
        <p14:creationId xmlns:p14="http://schemas.microsoft.com/office/powerpoint/2010/main" val="129168468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76894-9F84-3C46-8F58-80615DE29BDE}"/>
              </a:ext>
            </a:extLst>
          </p:cNvPr>
          <p:cNvSpPr>
            <a:spLocks noGrp="1"/>
          </p:cNvSpPr>
          <p:nvPr>
            <p:ph type="title"/>
          </p:nvPr>
        </p:nvSpPr>
        <p:spPr/>
        <p:txBody>
          <a:bodyPr>
            <a:normAutofit/>
          </a:bodyPr>
          <a:lstStyle/>
          <a:p>
            <a:r>
              <a:rPr lang="es-ES_tradnl" sz="3600" dirty="0"/>
              <a:t>Esteban Agüero </a:t>
            </a:r>
            <a:r>
              <a:rPr lang="es-ES_tradnl" sz="3600" dirty="0" err="1"/>
              <a:t>Guier</a:t>
            </a:r>
            <a:endParaRPr lang="es-ES_tradnl" sz="3600" dirty="0"/>
          </a:p>
        </p:txBody>
      </p:sp>
      <p:sp>
        <p:nvSpPr>
          <p:cNvPr id="5" name="Text Placeholder 4">
            <a:extLst>
              <a:ext uri="{FF2B5EF4-FFF2-40B4-BE49-F238E27FC236}">
                <a16:creationId xmlns:a16="http://schemas.microsoft.com/office/drawing/2014/main" id="{CCF0E631-34AC-AB42-8E8A-04360F0CE503}"/>
              </a:ext>
            </a:extLst>
          </p:cNvPr>
          <p:cNvSpPr>
            <a:spLocks noGrp="1"/>
          </p:cNvSpPr>
          <p:nvPr>
            <p:ph type="body" sz="quarter" idx="12"/>
          </p:nvPr>
        </p:nvSpPr>
        <p:spPr/>
        <p:txBody>
          <a:bodyPr/>
          <a:lstStyle/>
          <a:p>
            <a:r>
              <a:rPr lang="es-ES_tradnl" dirty="0"/>
              <a:t>¡Muchas gracias!</a:t>
            </a:r>
          </a:p>
        </p:txBody>
      </p:sp>
    </p:spTree>
    <p:extLst>
      <p:ext uri="{BB962C8B-B14F-4D97-AF65-F5344CB8AC3E}">
        <p14:creationId xmlns:p14="http://schemas.microsoft.com/office/powerpoint/2010/main" val="815408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911ACF-F11D-5B4B-A9DC-A6DD508E5117}"/>
              </a:ext>
            </a:extLst>
          </p:cNvPr>
          <p:cNvSpPr>
            <a:spLocks noGrp="1"/>
          </p:cNvSpPr>
          <p:nvPr>
            <p:ph type="title"/>
          </p:nvPr>
        </p:nvSpPr>
        <p:spPr/>
        <p:txBody>
          <a:bodyPr/>
          <a:lstStyle/>
          <a:p>
            <a:r>
              <a:rPr lang="es-ES_tradnl" dirty="0"/>
              <a:t>Elementos Básicos</a:t>
            </a:r>
          </a:p>
        </p:txBody>
      </p:sp>
      <p:sp>
        <p:nvSpPr>
          <p:cNvPr id="3" name="Marcador de contenido 2">
            <a:extLst>
              <a:ext uri="{FF2B5EF4-FFF2-40B4-BE49-F238E27FC236}">
                <a16:creationId xmlns:a16="http://schemas.microsoft.com/office/drawing/2014/main" id="{BF8F4D77-DE60-B74A-B8A1-3DCC7ADA3E91}"/>
              </a:ext>
            </a:extLst>
          </p:cNvPr>
          <p:cNvSpPr>
            <a:spLocks noGrp="1"/>
          </p:cNvSpPr>
          <p:nvPr>
            <p:ph sz="half" idx="1"/>
          </p:nvPr>
        </p:nvSpPr>
        <p:spPr/>
        <p:txBody>
          <a:bodyPr/>
          <a:lstStyle/>
          <a:p>
            <a:pPr marL="0" indent="0" algn="just">
              <a:buNone/>
            </a:pPr>
            <a:r>
              <a:rPr lang="es-ES_tradnl" dirty="0"/>
              <a:t>a) La </a:t>
            </a:r>
            <a:r>
              <a:rPr lang="es-ES_tradnl" dirty="0">
                <a:solidFill>
                  <a:schemeClr val="accent4"/>
                </a:solidFill>
              </a:rPr>
              <a:t>propiedad</a:t>
            </a:r>
            <a:r>
              <a:rPr lang="es-ES_tradnl" dirty="0"/>
              <a:t> de un nombre, idea, proceso o procedimiento secreto, y el </a:t>
            </a:r>
            <a:r>
              <a:rPr lang="es-ES_tradnl" i="1" dirty="0" err="1"/>
              <a:t>know</a:t>
            </a:r>
            <a:r>
              <a:rPr lang="es-ES_tradnl" i="1" dirty="0"/>
              <a:t> </a:t>
            </a:r>
            <a:r>
              <a:rPr lang="es-ES_tradnl" i="1" dirty="0" err="1"/>
              <a:t>how</a:t>
            </a:r>
            <a:r>
              <a:rPr lang="es-ES_tradnl" i="1" dirty="0"/>
              <a:t> </a:t>
            </a:r>
            <a:r>
              <a:rPr lang="es-ES_tradnl" dirty="0"/>
              <a:t>asociado e involucrado en todos ellos </a:t>
            </a:r>
          </a:p>
          <a:p>
            <a:pPr marL="0" indent="0" algn="just">
              <a:buNone/>
            </a:pPr>
            <a:r>
              <a:rPr lang="es-ES_tradnl" dirty="0"/>
              <a:t>	El </a:t>
            </a:r>
            <a:r>
              <a:rPr lang="es-ES_tradnl" i="1" dirty="0" err="1"/>
              <a:t>know</a:t>
            </a:r>
            <a:r>
              <a:rPr lang="es-ES_tradnl" i="1" dirty="0"/>
              <a:t> </a:t>
            </a:r>
            <a:r>
              <a:rPr lang="es-ES_tradnl" i="1" dirty="0" err="1"/>
              <a:t>how</a:t>
            </a:r>
            <a:r>
              <a:rPr lang="es-ES_tradnl" i="1" dirty="0"/>
              <a:t> </a:t>
            </a:r>
            <a:r>
              <a:rPr lang="es-ES_tradnl" dirty="0"/>
              <a:t>comprende la </a:t>
            </a:r>
            <a:r>
              <a:rPr lang="es-ES_tradnl" dirty="0">
                <a:solidFill>
                  <a:schemeClr val="accent4"/>
                </a:solidFill>
              </a:rPr>
              <a:t>transferencia de conocimientos </a:t>
            </a:r>
            <a:r>
              <a:rPr lang="es-ES_tradnl" dirty="0"/>
              <a:t>	comerciales, administrativos, financieros, de gestión 	empresarial u otros, por parte del </a:t>
            </a:r>
            <a:r>
              <a:rPr lang="es-ES_tradnl" dirty="0" err="1"/>
              <a:t>franquiciante</a:t>
            </a:r>
            <a:r>
              <a:rPr lang="es-ES_tradnl" dirty="0"/>
              <a:t> a favor del 	franquiciado</a:t>
            </a:r>
            <a:r>
              <a:rPr lang="es-CR" dirty="0"/>
              <a:t> </a:t>
            </a:r>
            <a:endParaRPr lang="es-ES_tradnl" dirty="0"/>
          </a:p>
          <a:p>
            <a:pPr marL="0" indent="0" algn="just">
              <a:buNone/>
            </a:pPr>
            <a:r>
              <a:rPr lang="es-ES_tradnl" dirty="0"/>
              <a:t>b)  La </a:t>
            </a:r>
            <a:r>
              <a:rPr lang="es-ES_tradnl" dirty="0">
                <a:solidFill>
                  <a:schemeClr val="accent4"/>
                </a:solidFill>
              </a:rPr>
              <a:t>cesión de una licencia </a:t>
            </a:r>
            <a:r>
              <a:rPr lang="es-ES_tradnl" dirty="0"/>
              <a:t>permitiendo a otra persona el </a:t>
            </a:r>
            <a:r>
              <a:rPr lang="es-ES_tradnl" dirty="0">
                <a:solidFill>
                  <a:schemeClr val="accent4"/>
                </a:solidFill>
              </a:rPr>
              <a:t>uso</a:t>
            </a:r>
            <a:r>
              <a:rPr lang="es-ES_tradnl" dirty="0"/>
              <a:t> de tal nombre, idea, proceso o equipo; el “</a:t>
            </a:r>
            <a:r>
              <a:rPr lang="es-ES_tradnl" dirty="0" err="1"/>
              <a:t>know</a:t>
            </a:r>
            <a:r>
              <a:rPr lang="es-ES_tradnl" dirty="0"/>
              <a:t> </a:t>
            </a:r>
            <a:r>
              <a:rPr lang="es-ES_tradnl" dirty="0" err="1"/>
              <a:t>how”y</a:t>
            </a:r>
            <a:r>
              <a:rPr lang="es-ES_tradnl" dirty="0"/>
              <a:t> la popularidad involucrados</a:t>
            </a:r>
            <a:r>
              <a:rPr lang="es-CR" dirty="0"/>
              <a:t> </a:t>
            </a:r>
            <a:endParaRPr lang="es-ES_tradnl" dirty="0"/>
          </a:p>
          <a:p>
            <a:pPr marL="0" indent="0" algn="just">
              <a:buNone/>
            </a:pPr>
            <a:endParaRPr lang="es-ES_tradnl" dirty="0"/>
          </a:p>
          <a:p>
            <a:pPr marL="514350" indent="-514350" algn="just">
              <a:buFont typeface="+mj-lt"/>
              <a:buAutoNum type="alphaLcParenR"/>
            </a:pPr>
            <a:endParaRPr lang="es-CR" dirty="0"/>
          </a:p>
          <a:p>
            <a:pPr marL="514350" indent="-514350" algn="just">
              <a:buFont typeface="+mj-lt"/>
              <a:buAutoNum type="alphaLcParenR"/>
            </a:pPr>
            <a:endParaRPr lang="es-ES_tradnl" dirty="0"/>
          </a:p>
        </p:txBody>
      </p:sp>
      <p:pic>
        <p:nvPicPr>
          <p:cNvPr id="4" name="Picture 2" descr="Vector Transparente PNG Y SVG De Icono De Doodle De Bombilla">
            <a:extLst>
              <a:ext uri="{FF2B5EF4-FFF2-40B4-BE49-F238E27FC236}">
                <a16:creationId xmlns:a16="http://schemas.microsoft.com/office/drawing/2014/main" id="{0678D805-2FFE-A24F-A050-51F2CDC861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956559"/>
            <a:ext cx="944881" cy="9448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0161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60796DD-60B3-1B42-8859-CA23E605A6EE}"/>
              </a:ext>
            </a:extLst>
          </p:cNvPr>
          <p:cNvSpPr>
            <a:spLocks noGrp="1"/>
          </p:cNvSpPr>
          <p:nvPr>
            <p:ph sz="half" idx="1"/>
          </p:nvPr>
        </p:nvSpPr>
        <p:spPr>
          <a:xfrm>
            <a:off x="838200" y="1825625"/>
            <a:ext cx="6385560" cy="4351338"/>
          </a:xfrm>
        </p:spPr>
        <p:txBody>
          <a:bodyPr/>
          <a:lstStyle/>
          <a:p>
            <a:pPr marL="0" indent="0">
              <a:buNone/>
            </a:pPr>
            <a:r>
              <a:rPr lang="es-ES_tradnl" dirty="0"/>
              <a:t>c)  El pago de un </a:t>
            </a:r>
            <a:r>
              <a:rPr lang="es-ES_tradnl" i="1" dirty="0">
                <a:solidFill>
                  <a:schemeClr val="accent4"/>
                </a:solidFill>
              </a:rPr>
              <a:t>royalty </a:t>
            </a:r>
            <a:r>
              <a:rPr lang="es-ES_tradnl" dirty="0">
                <a:solidFill>
                  <a:schemeClr val="accent4"/>
                </a:solidFill>
              </a:rPr>
              <a:t>o regalía </a:t>
            </a:r>
            <a:r>
              <a:rPr lang="es-ES_tradnl" dirty="0"/>
              <a:t>por los derechos cedidos u otras contraprestaciones, o el </a:t>
            </a:r>
            <a:r>
              <a:rPr lang="es-ES_tradnl" dirty="0">
                <a:solidFill>
                  <a:schemeClr val="accent4"/>
                </a:solidFill>
              </a:rPr>
              <a:t>pago por abastecimiento </a:t>
            </a:r>
            <a:r>
              <a:rPr lang="es-ES_tradnl" dirty="0"/>
              <a:t>de mercaderías o productos en exclusividad. </a:t>
            </a:r>
            <a:endParaRPr lang="es-CR" dirty="0"/>
          </a:p>
          <a:p>
            <a:pPr marL="0" indent="0">
              <a:buNone/>
            </a:pPr>
            <a:endParaRPr lang="es-ES_tradnl" dirty="0"/>
          </a:p>
          <a:p>
            <a:pPr marL="0" indent="0">
              <a:buNone/>
            </a:pPr>
            <a:r>
              <a:rPr lang="es-ES_tradnl" dirty="0"/>
              <a:t>d)  El </a:t>
            </a:r>
            <a:r>
              <a:rPr lang="es-ES_tradnl" dirty="0" err="1"/>
              <a:t>franquiciante</a:t>
            </a:r>
            <a:r>
              <a:rPr lang="es-ES_tradnl" dirty="0"/>
              <a:t> ejerce un </a:t>
            </a:r>
            <a:r>
              <a:rPr lang="es-ES_tradnl" dirty="0">
                <a:solidFill>
                  <a:schemeClr val="accent4"/>
                </a:solidFill>
              </a:rPr>
              <a:t>control y vigilancia permanente </a:t>
            </a:r>
            <a:r>
              <a:rPr lang="es-ES_tradnl" dirty="0"/>
              <a:t>sobre las operaciones que ejecuta el franquiciado</a:t>
            </a:r>
          </a:p>
        </p:txBody>
      </p:sp>
      <p:sp>
        <p:nvSpPr>
          <p:cNvPr id="4" name="Título 1">
            <a:extLst>
              <a:ext uri="{FF2B5EF4-FFF2-40B4-BE49-F238E27FC236}">
                <a16:creationId xmlns:a16="http://schemas.microsoft.com/office/drawing/2014/main" id="{18184845-71D6-354A-8D75-1BC634C61CED}"/>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EE9121"/>
                </a:solidFill>
                <a:latin typeface="Barlow SemiBold" pitchFamily="2" charset="77"/>
                <a:ea typeface="+mj-ea"/>
                <a:cs typeface="+mj-cs"/>
              </a:defRPr>
            </a:lvl1pPr>
          </a:lstStyle>
          <a:p>
            <a:r>
              <a:rPr lang="es-ES_tradnl"/>
              <a:t>Elementos Básicos</a:t>
            </a:r>
            <a:endParaRPr lang="es-ES_tradnl" dirty="0"/>
          </a:p>
        </p:txBody>
      </p:sp>
      <p:pic>
        <p:nvPicPr>
          <p:cNvPr id="3074" name="Picture 2" descr="Cómo montar una franquicia en 10 pasos">
            <a:extLst>
              <a:ext uri="{FF2B5EF4-FFF2-40B4-BE49-F238E27FC236}">
                <a16:creationId xmlns:a16="http://schemas.microsoft.com/office/drawing/2014/main" id="{DB153560-01CE-F44B-975F-024A6B98A56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3759" y="2263140"/>
            <a:ext cx="4615179" cy="28267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0404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E5D66A-DCA6-8042-8C69-983721A1792E}"/>
              </a:ext>
            </a:extLst>
          </p:cNvPr>
          <p:cNvSpPr>
            <a:spLocks noGrp="1"/>
          </p:cNvSpPr>
          <p:nvPr>
            <p:ph type="title"/>
          </p:nvPr>
        </p:nvSpPr>
        <p:spPr/>
        <p:txBody>
          <a:bodyPr/>
          <a:lstStyle/>
          <a:p>
            <a:r>
              <a:rPr lang="es-ES_tradnl" dirty="0"/>
              <a:t>Elementos Alternativos </a:t>
            </a:r>
          </a:p>
        </p:txBody>
      </p:sp>
      <p:sp>
        <p:nvSpPr>
          <p:cNvPr id="3" name="Marcador de contenido 2">
            <a:extLst>
              <a:ext uri="{FF2B5EF4-FFF2-40B4-BE49-F238E27FC236}">
                <a16:creationId xmlns:a16="http://schemas.microsoft.com/office/drawing/2014/main" id="{AD9BD807-943F-3547-96F2-3B452E4F31DD}"/>
              </a:ext>
            </a:extLst>
          </p:cNvPr>
          <p:cNvSpPr>
            <a:spLocks noGrp="1"/>
          </p:cNvSpPr>
          <p:nvPr>
            <p:ph sz="half" idx="1"/>
          </p:nvPr>
        </p:nvSpPr>
        <p:spPr/>
        <p:txBody>
          <a:bodyPr>
            <a:normAutofit fontScale="92500" lnSpcReduction="10000"/>
          </a:bodyPr>
          <a:lstStyle/>
          <a:p>
            <a:pPr algn="just"/>
            <a:r>
              <a:rPr lang="es-ES_tradnl" b="1" dirty="0"/>
              <a:t>Compromisos de Asistencia Financiera </a:t>
            </a:r>
          </a:p>
          <a:p>
            <a:pPr marL="0" indent="0" algn="just">
              <a:buNone/>
            </a:pPr>
            <a:r>
              <a:rPr lang="es-ES_tradnl" dirty="0"/>
              <a:t>El </a:t>
            </a:r>
            <a:r>
              <a:rPr lang="es-ES_tradnl" dirty="0" err="1"/>
              <a:t>franquiciante</a:t>
            </a:r>
            <a:r>
              <a:rPr lang="es-ES_tradnl" dirty="0"/>
              <a:t> habitualmente </a:t>
            </a:r>
            <a:r>
              <a:rPr lang="es-ES_tradnl" dirty="0">
                <a:solidFill>
                  <a:schemeClr val="accent4"/>
                </a:solidFill>
              </a:rPr>
              <a:t>no compromete capital propio en el negocio franquiciado</a:t>
            </a:r>
            <a:r>
              <a:rPr lang="es-ES_tradnl" dirty="0"/>
              <a:t>, pero sí lo </a:t>
            </a:r>
            <a:r>
              <a:rPr lang="es-ES_tradnl" dirty="0">
                <a:solidFill>
                  <a:schemeClr val="accent4"/>
                </a:solidFill>
              </a:rPr>
              <a:t>asesora y lo vincula </a:t>
            </a:r>
            <a:r>
              <a:rPr lang="es-ES_tradnl" dirty="0"/>
              <a:t>a menudo con un </a:t>
            </a:r>
            <a:r>
              <a:rPr lang="es-ES_tradnl" dirty="0">
                <a:solidFill>
                  <a:schemeClr val="accent4"/>
                </a:solidFill>
              </a:rPr>
              <a:t>banco o entidad financiera</a:t>
            </a:r>
            <a:r>
              <a:rPr lang="es-ES_tradnl" dirty="0"/>
              <a:t>, que le provee de recursos financieros por el equipamiento de la franquicia o para concretar la adquisición de ésta</a:t>
            </a:r>
          </a:p>
          <a:p>
            <a:pPr marL="0" indent="0" algn="just">
              <a:buNone/>
            </a:pPr>
            <a:endParaRPr lang="es-ES_tradnl" dirty="0"/>
          </a:p>
          <a:p>
            <a:pPr algn="just"/>
            <a:r>
              <a:rPr lang="es-ES_tradnl" b="1" dirty="0"/>
              <a:t>Calidad de Suministros </a:t>
            </a:r>
          </a:p>
          <a:p>
            <a:pPr marL="0" indent="0" algn="just">
              <a:buNone/>
            </a:pPr>
            <a:r>
              <a:rPr lang="es-ES_tradnl" dirty="0"/>
              <a:t>El franquiciando debe cumplir con todos los </a:t>
            </a:r>
            <a:r>
              <a:rPr lang="es-ES_tradnl" dirty="0">
                <a:solidFill>
                  <a:schemeClr val="accent4"/>
                </a:solidFill>
              </a:rPr>
              <a:t>modelos establecidos</a:t>
            </a:r>
            <a:r>
              <a:rPr lang="es-ES_tradnl" dirty="0"/>
              <a:t>, de modo que asegure la imagen y calidad del negocio del </a:t>
            </a:r>
            <a:r>
              <a:rPr lang="es-ES_tradnl" dirty="0" err="1"/>
              <a:t>franquiciante</a:t>
            </a:r>
            <a:endParaRPr lang="es-CR" dirty="0"/>
          </a:p>
          <a:p>
            <a:pPr marL="0" indent="0">
              <a:buNone/>
            </a:pPr>
            <a:r>
              <a:rPr lang="es-ES_tradnl" dirty="0"/>
              <a:t>El </a:t>
            </a:r>
            <a:r>
              <a:rPr lang="es-ES_tradnl" dirty="0" err="1"/>
              <a:t>franquiciante</a:t>
            </a:r>
            <a:r>
              <a:rPr lang="es-ES_tradnl" dirty="0"/>
              <a:t> tiene un </a:t>
            </a:r>
            <a:r>
              <a:rPr lang="es-ES_tradnl" dirty="0">
                <a:solidFill>
                  <a:schemeClr val="accent4"/>
                </a:solidFill>
              </a:rPr>
              <a:t>derecho de control </a:t>
            </a:r>
            <a:r>
              <a:rPr lang="es-ES_tradnl" dirty="0"/>
              <a:t>sobre el cumplimiento de especificaciones con el fin de asegurar el éxito de la operación</a:t>
            </a:r>
            <a:endParaRPr lang="es-CR" dirty="0"/>
          </a:p>
          <a:p>
            <a:pPr marL="0" indent="0" algn="just">
              <a:buNone/>
            </a:pPr>
            <a:endParaRPr lang="es-ES_tradnl" dirty="0"/>
          </a:p>
        </p:txBody>
      </p:sp>
    </p:spTree>
    <p:extLst>
      <p:ext uri="{BB962C8B-B14F-4D97-AF65-F5344CB8AC3E}">
        <p14:creationId xmlns:p14="http://schemas.microsoft.com/office/powerpoint/2010/main" val="1313643704"/>
      </p:ext>
    </p:extLst>
  </p:cSld>
  <p:clrMapOvr>
    <a:masterClrMapping/>
  </p:clrMapOvr>
</p:sld>
</file>

<file path=ppt/theme/theme1.xml><?xml version="1.0" encoding="utf-8"?>
<a:theme xmlns:a="http://schemas.openxmlformats.org/drawingml/2006/main" name="Principal Verde">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131FF56C-BAF6-C942-A89A-7E300801CF1D}"/>
    </a:ext>
  </a:extLst>
</a:theme>
</file>

<file path=ppt/theme/theme2.xml><?xml version="1.0" encoding="utf-8"?>
<a:theme xmlns:a="http://schemas.openxmlformats.org/drawingml/2006/main" name="Principal Azul">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0321E463-9042-E049-8462-9D56BF9D53BA}"/>
    </a:ext>
  </a:extLst>
</a:theme>
</file>

<file path=ppt/theme/theme3.xml><?xml version="1.0" encoding="utf-8"?>
<a:theme xmlns:a="http://schemas.openxmlformats.org/drawingml/2006/main" name="Sección Anaranajada">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7F3C2A67-4D81-434B-8437-434C5A7CA9A5}"/>
    </a:ext>
  </a:extLst>
</a:theme>
</file>

<file path=ppt/theme/theme4.xml><?xml version="1.0" encoding="utf-8"?>
<a:theme xmlns:a="http://schemas.openxmlformats.org/drawingml/2006/main" name="Sección Morada">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27935772-539B-0F4E-AD6B-25A4EB94CA29}"/>
    </a:ext>
  </a:extLst>
</a:theme>
</file>

<file path=ppt/theme/theme5.xml><?xml version="1.0" encoding="utf-8"?>
<a:theme xmlns:a="http://schemas.openxmlformats.org/drawingml/2006/main" name="Sección Rojo Viv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03B892B2-1885-4C4A-AE08-7D7466B7CFC7}"/>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Principal Verde</Template>
  <TotalTime>11377</TotalTime>
  <Words>5818</Words>
  <Application>Microsoft Macintosh PowerPoint</Application>
  <PresentationFormat>Panorámica</PresentationFormat>
  <Paragraphs>433</Paragraphs>
  <Slides>64</Slides>
  <Notes>0</Notes>
  <HiddenSlides>0</HiddenSlides>
  <MMClips>0</MMClips>
  <ScaleCrop>false</ScaleCrop>
  <HeadingPairs>
    <vt:vector size="6" baseType="variant">
      <vt:variant>
        <vt:lpstr>Fuentes usadas</vt:lpstr>
      </vt:variant>
      <vt:variant>
        <vt:i4>5</vt:i4>
      </vt:variant>
      <vt:variant>
        <vt:lpstr>Tema</vt:lpstr>
      </vt:variant>
      <vt:variant>
        <vt:i4>5</vt:i4>
      </vt:variant>
      <vt:variant>
        <vt:lpstr>Títulos de diapositiva</vt:lpstr>
      </vt:variant>
      <vt:variant>
        <vt:i4>64</vt:i4>
      </vt:variant>
    </vt:vector>
  </HeadingPairs>
  <TitlesOfParts>
    <vt:vector size="74" baseType="lpstr">
      <vt:lpstr>Arial</vt:lpstr>
      <vt:lpstr>Barlow</vt:lpstr>
      <vt:lpstr>Barlow Medium</vt:lpstr>
      <vt:lpstr>Barlow SemiBold</vt:lpstr>
      <vt:lpstr>Calibri</vt:lpstr>
      <vt:lpstr>Principal Verde</vt:lpstr>
      <vt:lpstr>Principal Azul</vt:lpstr>
      <vt:lpstr>Sección Anaranajada</vt:lpstr>
      <vt:lpstr>Sección Morada</vt:lpstr>
      <vt:lpstr>Sección Rojo Vivo</vt:lpstr>
      <vt:lpstr>Contratos de Comercio Internacional</vt:lpstr>
      <vt:lpstr>Presentación de PowerPoint</vt:lpstr>
      <vt:lpstr>Presentación de PowerPoint</vt:lpstr>
      <vt:lpstr>Presentación de PowerPoint</vt:lpstr>
      <vt:lpstr>Presentación de PowerPoint</vt:lpstr>
      <vt:lpstr>Caracteres Definitorios de la Figura de Franquicia</vt:lpstr>
      <vt:lpstr>Elementos Básicos</vt:lpstr>
      <vt:lpstr>Presentación de PowerPoint</vt:lpstr>
      <vt:lpstr>Elementos Alternativos </vt:lpstr>
      <vt:lpstr>Presentación de PowerPoint</vt:lpstr>
      <vt:lpstr>Presentación de PowerPoint</vt:lpstr>
      <vt:lpstr>Características </vt:lpstr>
      <vt:lpstr>Autonomía, Cooperación e Independencia</vt:lpstr>
      <vt:lpstr>Adhesión y Consentimiento</vt:lpstr>
      <vt:lpstr>Onerosidad </vt:lpstr>
      <vt:lpstr>Modalidades de Franchising: Clasificación Básica</vt:lpstr>
      <vt:lpstr>Modalidades de Franchising: Clasificación de Chevin Kats</vt:lpstr>
      <vt:lpstr>Presentación de PowerPoint</vt:lpstr>
      <vt:lpstr>Presentación de PowerPoint</vt:lpstr>
      <vt:lpstr>Modalidades de Franchising: Clasificación de Bernal Fuentes</vt:lpstr>
      <vt:lpstr>Modalidades de Franchising: Clasificación de Bernal Fuentes</vt:lpstr>
      <vt:lpstr>Contenido Mínimo del Contrato de Franquicia</vt:lpstr>
      <vt:lpstr>Objeto del Contrato</vt:lpstr>
      <vt:lpstr>Obligaciones del Franquiciante</vt:lpstr>
      <vt:lpstr>Presentación de PowerPoint</vt:lpstr>
      <vt:lpstr>Licencia de Uso de Derecho de Propiedad Intelectual</vt:lpstr>
      <vt:lpstr>Responsabilidad</vt:lpstr>
      <vt:lpstr>Ventajas y Desventajas del Contrato de Franquicia: Franquiciante</vt:lpstr>
      <vt:lpstr>Presentación de PowerPoint</vt:lpstr>
      <vt:lpstr>Contratos de Distribución</vt:lpstr>
      <vt:lpstr>¿Qué es?</vt:lpstr>
      <vt:lpstr>¿Qué es?</vt:lpstr>
      <vt:lpstr>¿Qué lo caracteriza?</vt:lpstr>
      <vt:lpstr>¿Cómo funciona?</vt:lpstr>
      <vt:lpstr>¿Cómo funciona?</vt:lpstr>
      <vt:lpstr>Elementos del Contrato</vt:lpstr>
      <vt:lpstr>Elementos del Contrato</vt:lpstr>
      <vt:lpstr>Elementos del Contrato</vt:lpstr>
      <vt:lpstr>Regulación</vt:lpstr>
      <vt:lpstr>Naturaleza </vt:lpstr>
      <vt:lpstr>Naturaleza</vt:lpstr>
      <vt:lpstr>Partes del Contrato</vt:lpstr>
      <vt:lpstr>Características del Contrato</vt:lpstr>
      <vt:lpstr>Función Económica Distinta y Colaboración</vt:lpstr>
      <vt:lpstr>Duración y Subordinación</vt:lpstr>
      <vt:lpstr>Tipos de Contratos de Distribución</vt:lpstr>
      <vt:lpstr>Tipos de Contratos de Distribución</vt:lpstr>
      <vt:lpstr>Contenido del Contrato de Distribución</vt:lpstr>
      <vt:lpstr>Contratos de Transporte de Mercancías</vt:lpstr>
      <vt:lpstr>¿Qué es?</vt:lpstr>
      <vt:lpstr>Elementos del Contrato</vt:lpstr>
      <vt:lpstr>Elementos Personales</vt:lpstr>
      <vt:lpstr>Porteador</vt:lpstr>
      <vt:lpstr>Consignatario</vt:lpstr>
      <vt:lpstr>Agencia de Transporte</vt:lpstr>
      <vt:lpstr>Convenio de las Naciones Unidas sobre el el Contrato de Transporte Internacional de Mercancías Total o Parcialmente Marítimo </vt:lpstr>
      <vt:lpstr>Artículo 1: Definiciones </vt:lpstr>
      <vt:lpstr>Artículo 5: Ámbito de Aplicación</vt:lpstr>
      <vt:lpstr>Capítulo 4: Obligaciones del Porteador</vt:lpstr>
      <vt:lpstr>Periodo de Responsabilidad del Porteador</vt:lpstr>
      <vt:lpstr>Capítulo 5: Responsabilidad del Porteador</vt:lpstr>
      <vt:lpstr>Capítulo 7: Obligaciones del Cargador frente al Portador</vt:lpstr>
      <vt:lpstr>Datos del Contrato</vt:lpstr>
      <vt:lpstr>Esteban Agüero Guier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Plantilla de presentaciones</dc:title>
  <dc:creator>Microsoft Office User</dc:creator>
  <cp:lastModifiedBy>Daniela García Ramírez</cp:lastModifiedBy>
  <cp:revision>17</cp:revision>
  <cp:lastPrinted>2018-06-20T11:59:15Z</cp:lastPrinted>
  <dcterms:created xsi:type="dcterms:W3CDTF">2018-06-20T21:30:45Z</dcterms:created>
  <dcterms:modified xsi:type="dcterms:W3CDTF">2022-02-01T18:02:35Z</dcterms:modified>
</cp:coreProperties>
</file>