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7" r:id="rId2"/>
    <p:sldMasterId id="2147483673" r:id="rId3"/>
    <p:sldMasterId id="2147483689" r:id="rId4"/>
    <p:sldMasterId id="2147483672" r:id="rId5"/>
  </p:sldMasterIdLst>
  <p:notesMasterIdLst>
    <p:notesMasterId r:id="rId25"/>
  </p:notesMasterIdLst>
  <p:handoutMasterIdLst>
    <p:handoutMasterId r:id="rId26"/>
  </p:handoutMasterIdLst>
  <p:sldIdLst>
    <p:sldId id="257" r:id="rId6"/>
    <p:sldId id="390" r:id="rId7"/>
    <p:sldId id="287" r:id="rId8"/>
    <p:sldId id="841" r:id="rId9"/>
    <p:sldId id="351" r:id="rId10"/>
    <p:sldId id="842" r:id="rId11"/>
    <p:sldId id="844" r:id="rId12"/>
    <p:sldId id="843" r:id="rId13"/>
    <p:sldId id="846" r:id="rId14"/>
    <p:sldId id="845" r:id="rId15"/>
    <p:sldId id="847" r:id="rId16"/>
    <p:sldId id="848" r:id="rId17"/>
    <p:sldId id="352" r:id="rId18"/>
    <p:sldId id="849" r:id="rId19"/>
    <p:sldId id="850" r:id="rId20"/>
    <p:sldId id="851" r:id="rId21"/>
    <p:sldId id="852" r:id="rId22"/>
    <p:sldId id="853" r:id="rId23"/>
    <p:sldId id="89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 Redondo S." initials="ARS" lastIdx="1" clrIdx="0">
    <p:extLst>
      <p:ext uri="{19B8F6BF-5375-455C-9EA6-DF929625EA0E}">
        <p15:presenceInfo xmlns:p15="http://schemas.microsoft.com/office/powerpoint/2012/main" userId="Alberto Redondo S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B10"/>
    <a:srgbClr val="B41C38"/>
    <a:srgbClr val="FD9301"/>
    <a:srgbClr val="00AF60"/>
    <a:srgbClr val="FFFFFF"/>
    <a:srgbClr val="FF4D0D"/>
    <a:srgbClr val="01A39B"/>
    <a:srgbClr val="FFC9C9"/>
    <a:srgbClr val="D2E8C6"/>
    <a:srgbClr val="F6C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24"/>
  </p:normalViewPr>
  <p:slideViewPr>
    <p:cSldViewPr snapToGrid="0" snapToObjects="1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32"/>
    </p:cViewPr>
  </p:sorterViewPr>
  <p:notesViewPr>
    <p:cSldViewPr snapToGrid="0" snapToObjects="1">
      <p:cViewPr varScale="1">
        <p:scale>
          <a:sx n="89" d="100"/>
          <a:sy n="89" d="100"/>
        </p:scale>
        <p:origin x="36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barra" userId="6381a7e87e33aa9e" providerId="LiveId" clId="{A3E6446E-17D3-4DA5-9F74-E08D98DBCA53}"/>
    <pc:docChg chg="delSld">
      <pc:chgData name="Maria Ibarra" userId="6381a7e87e33aa9e" providerId="LiveId" clId="{A3E6446E-17D3-4DA5-9F74-E08D98DBCA53}" dt="2022-10-21T16:47:54.488" v="0" actId="47"/>
      <pc:docMkLst>
        <pc:docMk/>
      </pc:docMkLst>
      <pc:sldChg chg="del">
        <pc:chgData name="Maria Ibarra" userId="6381a7e87e33aa9e" providerId="LiveId" clId="{A3E6446E-17D3-4DA5-9F74-E08D98DBCA53}" dt="2022-10-21T16:47:54.488" v="0" actId="47"/>
        <pc:sldMkLst>
          <pc:docMk/>
          <pc:sldMk cId="4071689492" sldId="271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603576352" sldId="302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163230589" sldId="355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360545814" sldId="356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590404599" sldId="361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249777301" sldId="362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927848897" sldId="854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435863329" sldId="855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4090486193" sldId="856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014247340" sldId="857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911133243" sldId="858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4202455688" sldId="859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779615954" sldId="860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006706335" sldId="861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641350762" sldId="862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424984103" sldId="863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435327039" sldId="864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039753106" sldId="865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101343397" sldId="866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504551171" sldId="867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750224840" sldId="868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457405199" sldId="869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4206411404" sldId="870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15924885" sldId="871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706687500" sldId="872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243226851" sldId="873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667981640" sldId="874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604139078" sldId="875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928570329" sldId="876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679610542" sldId="877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136344675" sldId="878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956155253" sldId="879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830175447" sldId="880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16795764" sldId="881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433720442" sldId="882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320244392" sldId="883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754095044" sldId="884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563094727" sldId="885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641457757" sldId="886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3848076738" sldId="887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721422761" sldId="888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1710298571" sldId="889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805590634" sldId="890"/>
        </pc:sldMkLst>
      </pc:sldChg>
      <pc:sldChg chg="del">
        <pc:chgData name="Maria Ibarra" userId="6381a7e87e33aa9e" providerId="LiveId" clId="{A3E6446E-17D3-4DA5-9F74-E08D98DBCA53}" dt="2022-10-21T16:47:54.488" v="0" actId="47"/>
        <pc:sldMkLst>
          <pc:docMk/>
          <pc:sldMk cId="2687368880" sldId="89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EE103-B4EE-4BF9-BB62-69197281ED13}" type="doc">
      <dgm:prSet loTypeId="urn:microsoft.com/office/officeart/2005/8/layout/cycle6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D72DF0E1-FFC8-4B56-8CD7-A153708CF786}">
      <dgm:prSet phldrT="[Texto]" custT="1"/>
      <dgm:spPr/>
      <dgm:t>
        <a:bodyPr/>
        <a:lstStyle/>
        <a:p>
          <a:r>
            <a:rPr lang="es-CO" sz="1400" b="1">
              <a:solidFill>
                <a:schemeClr val="tx1"/>
              </a:solidFill>
              <a:latin typeface="Barlow" panose="00000500000000000000" pitchFamily="2" charset="0"/>
            </a:rPr>
            <a:t>Sector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5D3C3FEE-8CB5-4B6B-A400-A080EF2379ED}" type="parTrans" cxnId="{FF9E8D6E-7F93-4D70-B1A9-803D091AC8D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7E76F6BA-8CD6-4D0D-814E-DBDED92B9D22}" type="sibTrans" cxnId="{FF9E8D6E-7F93-4D70-B1A9-803D091AC8D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10BC5697-ADAC-4EC2-A9A8-776A6EE1F950}">
      <dgm:prSet custT="1"/>
      <dgm:spPr/>
      <dgm:t>
        <a:bodyPr/>
        <a:lstStyle/>
        <a:p>
          <a:r>
            <a:rPr lang="es-CO" sz="1400" b="1" dirty="0">
              <a:solidFill>
                <a:schemeClr val="tx1"/>
              </a:solidFill>
              <a:latin typeface="Barlow" panose="00000500000000000000" pitchFamily="2" charset="0"/>
            </a:rPr>
            <a:t>Competitividad estratégica</a:t>
          </a:r>
        </a:p>
      </dgm:t>
    </dgm:pt>
    <dgm:pt modelId="{C3C4ABD0-D239-4F9C-BC3F-FF2E7EC9DA0C}" type="parTrans" cxnId="{66490259-2BD4-4EF0-A93A-E1BF710B48EE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DEF77A24-DB37-4A34-8C0F-0A315ECC19E8}" type="sibTrans" cxnId="{66490259-2BD4-4EF0-A93A-E1BF710B48EE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C5DD2AD5-C05A-418F-92FC-4BFBB5B152B5}">
      <dgm:prSet custT="1"/>
      <dgm:spPr/>
      <dgm:t>
        <a:bodyPr/>
        <a:lstStyle/>
        <a:p>
          <a:r>
            <a:rPr lang="es-CO" sz="1400" b="1">
              <a:solidFill>
                <a:schemeClr val="tx1"/>
              </a:solidFill>
              <a:latin typeface="Barlow" panose="00000500000000000000" pitchFamily="2" charset="0"/>
            </a:rPr>
            <a:t>Entorno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333520B3-E516-4218-A68B-D9AECF622B4A}" type="parTrans" cxnId="{DBA5E3DA-C9D0-4048-81B1-A97A1FB66126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4161A0E3-A5DD-4B28-B0AF-6843D56825AA}" type="sibTrans" cxnId="{DBA5E3DA-C9D0-4048-81B1-A97A1FB66126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79B07D04-1A2B-415A-B1ED-4ADB418D8AE3}">
      <dgm:prSet custT="1"/>
      <dgm:spPr/>
      <dgm:t>
        <a:bodyPr/>
        <a:lstStyle/>
        <a:p>
          <a:r>
            <a:rPr lang="es-CO" sz="1400" b="1">
              <a:solidFill>
                <a:schemeClr val="tx1"/>
              </a:solidFill>
              <a:latin typeface="Barlow" panose="00000500000000000000" pitchFamily="2" charset="0"/>
            </a:rPr>
            <a:t>Temporales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3C1E7F24-FA61-44BE-96FC-85173B92997F}" type="parTrans" cxnId="{3CB1D582-4017-4377-A1BE-80799E85AA4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CAACF8B2-43BB-4312-B48C-72D8E6C74260}" type="sibTrans" cxnId="{3CB1D582-4017-4377-A1BE-80799E85AA4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9DDFA6D3-3EFD-4A4B-9477-B5BE4142016B}">
      <dgm:prSet custT="1"/>
      <dgm:spPr/>
      <dgm:t>
        <a:bodyPr/>
        <a:lstStyle/>
        <a:p>
          <a:r>
            <a:rPr lang="es-CO" sz="1400" b="1">
              <a:solidFill>
                <a:schemeClr val="tx1"/>
              </a:solidFill>
              <a:latin typeface="Barlow" panose="00000500000000000000" pitchFamily="2" charset="0"/>
            </a:rPr>
            <a:t>Gestión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D5E0A01D-97D1-4195-AC75-3B686C9DA0F1}" type="parTrans" cxnId="{A065EFD4-2D20-4F9D-BBED-51880135D1D4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F205A392-08B3-4F37-AFCB-2BC3E6703BA8}" type="sibTrans" cxnId="{A065EFD4-2D20-4F9D-BBED-51880135D1D4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4B751565-1E5F-47AC-BDCA-AB5A68691DB5}" type="pres">
      <dgm:prSet presAssocID="{5DEEE103-B4EE-4BF9-BB62-69197281ED13}" presName="cycle" presStyleCnt="0">
        <dgm:presLayoutVars>
          <dgm:dir/>
          <dgm:resizeHandles val="exact"/>
        </dgm:presLayoutVars>
      </dgm:prSet>
      <dgm:spPr/>
    </dgm:pt>
    <dgm:pt modelId="{5690D7C0-F660-43F5-9ADD-00672113DEC9}" type="pres">
      <dgm:prSet presAssocID="{D72DF0E1-FFC8-4B56-8CD7-A153708CF786}" presName="node" presStyleLbl="node1" presStyleIdx="0" presStyleCnt="5" custScaleX="121730">
        <dgm:presLayoutVars>
          <dgm:bulletEnabled val="1"/>
        </dgm:presLayoutVars>
      </dgm:prSet>
      <dgm:spPr/>
    </dgm:pt>
    <dgm:pt modelId="{C70B846B-3387-40BD-80D6-7270CABEB28E}" type="pres">
      <dgm:prSet presAssocID="{D72DF0E1-FFC8-4B56-8CD7-A153708CF786}" presName="spNode" presStyleCnt="0"/>
      <dgm:spPr/>
    </dgm:pt>
    <dgm:pt modelId="{9A6A8348-B35D-43CD-8D11-E0EC3B538F0B}" type="pres">
      <dgm:prSet presAssocID="{7E76F6BA-8CD6-4D0D-814E-DBDED92B9D22}" presName="sibTrans" presStyleLbl="sibTrans1D1" presStyleIdx="0" presStyleCnt="5"/>
      <dgm:spPr/>
    </dgm:pt>
    <dgm:pt modelId="{F3AD6EFC-375B-47C8-8738-4A0AC3D835A5}" type="pres">
      <dgm:prSet presAssocID="{10BC5697-ADAC-4EC2-A9A8-776A6EE1F950}" presName="node" presStyleLbl="node1" presStyleIdx="1" presStyleCnt="5" custScaleX="121730">
        <dgm:presLayoutVars>
          <dgm:bulletEnabled val="1"/>
        </dgm:presLayoutVars>
      </dgm:prSet>
      <dgm:spPr/>
    </dgm:pt>
    <dgm:pt modelId="{AD386553-6D38-44EE-BFE9-A26A5A44AB5B}" type="pres">
      <dgm:prSet presAssocID="{10BC5697-ADAC-4EC2-A9A8-776A6EE1F950}" presName="spNode" presStyleCnt="0"/>
      <dgm:spPr/>
    </dgm:pt>
    <dgm:pt modelId="{5EE6D040-1EEB-411A-AD4D-F1E323ABEC89}" type="pres">
      <dgm:prSet presAssocID="{DEF77A24-DB37-4A34-8C0F-0A315ECC19E8}" presName="sibTrans" presStyleLbl="sibTrans1D1" presStyleIdx="1" presStyleCnt="5"/>
      <dgm:spPr/>
    </dgm:pt>
    <dgm:pt modelId="{7236B339-2566-4786-B216-73D63DBE6C74}" type="pres">
      <dgm:prSet presAssocID="{C5DD2AD5-C05A-418F-92FC-4BFBB5B152B5}" presName="node" presStyleLbl="node1" presStyleIdx="2" presStyleCnt="5" custScaleX="121730">
        <dgm:presLayoutVars>
          <dgm:bulletEnabled val="1"/>
        </dgm:presLayoutVars>
      </dgm:prSet>
      <dgm:spPr/>
    </dgm:pt>
    <dgm:pt modelId="{BB86BF80-F524-4660-ABBE-629D9004BDD1}" type="pres">
      <dgm:prSet presAssocID="{C5DD2AD5-C05A-418F-92FC-4BFBB5B152B5}" presName="spNode" presStyleCnt="0"/>
      <dgm:spPr/>
    </dgm:pt>
    <dgm:pt modelId="{A80B3AA9-D823-4063-A6D9-9E943418FC87}" type="pres">
      <dgm:prSet presAssocID="{4161A0E3-A5DD-4B28-B0AF-6843D56825AA}" presName="sibTrans" presStyleLbl="sibTrans1D1" presStyleIdx="2" presStyleCnt="5"/>
      <dgm:spPr/>
    </dgm:pt>
    <dgm:pt modelId="{83DE7D03-04C8-47A3-8BAF-B70E6BB2BD62}" type="pres">
      <dgm:prSet presAssocID="{79B07D04-1A2B-415A-B1ED-4ADB418D8AE3}" presName="node" presStyleLbl="node1" presStyleIdx="3" presStyleCnt="5" custScaleX="121730">
        <dgm:presLayoutVars>
          <dgm:bulletEnabled val="1"/>
        </dgm:presLayoutVars>
      </dgm:prSet>
      <dgm:spPr/>
    </dgm:pt>
    <dgm:pt modelId="{DBE52D29-EB73-4F37-9B6A-A907B12AC53F}" type="pres">
      <dgm:prSet presAssocID="{79B07D04-1A2B-415A-B1ED-4ADB418D8AE3}" presName="spNode" presStyleCnt="0"/>
      <dgm:spPr/>
    </dgm:pt>
    <dgm:pt modelId="{8B8F8E38-3D4A-4E1E-8806-8D7BA7DC72AB}" type="pres">
      <dgm:prSet presAssocID="{CAACF8B2-43BB-4312-B48C-72D8E6C74260}" presName="sibTrans" presStyleLbl="sibTrans1D1" presStyleIdx="3" presStyleCnt="5"/>
      <dgm:spPr/>
    </dgm:pt>
    <dgm:pt modelId="{2015E73A-5621-4B83-B2BA-651D51F5B4A9}" type="pres">
      <dgm:prSet presAssocID="{9DDFA6D3-3EFD-4A4B-9477-B5BE4142016B}" presName="node" presStyleLbl="node1" presStyleIdx="4" presStyleCnt="5" custScaleX="121730">
        <dgm:presLayoutVars>
          <dgm:bulletEnabled val="1"/>
        </dgm:presLayoutVars>
      </dgm:prSet>
      <dgm:spPr/>
    </dgm:pt>
    <dgm:pt modelId="{42F1C995-E0FA-47A3-AE9D-0F3FD47E5841}" type="pres">
      <dgm:prSet presAssocID="{9DDFA6D3-3EFD-4A4B-9477-B5BE4142016B}" presName="spNode" presStyleCnt="0"/>
      <dgm:spPr/>
    </dgm:pt>
    <dgm:pt modelId="{E4E60B60-1150-45B7-9AEE-E4698FA04F03}" type="pres">
      <dgm:prSet presAssocID="{F205A392-08B3-4F37-AFCB-2BC3E6703BA8}" presName="sibTrans" presStyleLbl="sibTrans1D1" presStyleIdx="4" presStyleCnt="5"/>
      <dgm:spPr/>
    </dgm:pt>
  </dgm:ptLst>
  <dgm:cxnLst>
    <dgm:cxn modelId="{8529881C-EEA6-4988-8406-C5A763434786}" type="presOf" srcId="{4161A0E3-A5DD-4B28-B0AF-6843D56825AA}" destId="{A80B3AA9-D823-4063-A6D9-9E943418FC87}" srcOrd="0" destOrd="0" presId="urn:microsoft.com/office/officeart/2005/8/layout/cycle6"/>
    <dgm:cxn modelId="{61A41866-2328-4FC0-8A4B-CD4B422125D0}" type="presOf" srcId="{DEF77A24-DB37-4A34-8C0F-0A315ECC19E8}" destId="{5EE6D040-1EEB-411A-AD4D-F1E323ABEC89}" srcOrd="0" destOrd="0" presId="urn:microsoft.com/office/officeart/2005/8/layout/cycle6"/>
    <dgm:cxn modelId="{DF58D366-4A38-45A3-98A9-59C3CAE5E961}" type="presOf" srcId="{10BC5697-ADAC-4EC2-A9A8-776A6EE1F950}" destId="{F3AD6EFC-375B-47C8-8738-4A0AC3D835A5}" srcOrd="0" destOrd="0" presId="urn:microsoft.com/office/officeart/2005/8/layout/cycle6"/>
    <dgm:cxn modelId="{77B20A6E-5367-4CDA-893E-3924A2EEDF40}" type="presOf" srcId="{7E76F6BA-8CD6-4D0D-814E-DBDED92B9D22}" destId="{9A6A8348-B35D-43CD-8D11-E0EC3B538F0B}" srcOrd="0" destOrd="0" presId="urn:microsoft.com/office/officeart/2005/8/layout/cycle6"/>
    <dgm:cxn modelId="{FF9E8D6E-7F93-4D70-B1A9-803D091AC8D7}" srcId="{5DEEE103-B4EE-4BF9-BB62-69197281ED13}" destId="{D72DF0E1-FFC8-4B56-8CD7-A153708CF786}" srcOrd="0" destOrd="0" parTransId="{5D3C3FEE-8CB5-4B6B-A400-A080EF2379ED}" sibTransId="{7E76F6BA-8CD6-4D0D-814E-DBDED92B9D22}"/>
    <dgm:cxn modelId="{9FAA1657-E890-4CF4-950A-CB0375F05493}" type="presOf" srcId="{5DEEE103-B4EE-4BF9-BB62-69197281ED13}" destId="{4B751565-1E5F-47AC-BDCA-AB5A68691DB5}" srcOrd="0" destOrd="0" presId="urn:microsoft.com/office/officeart/2005/8/layout/cycle6"/>
    <dgm:cxn modelId="{66490259-2BD4-4EF0-A93A-E1BF710B48EE}" srcId="{5DEEE103-B4EE-4BF9-BB62-69197281ED13}" destId="{10BC5697-ADAC-4EC2-A9A8-776A6EE1F950}" srcOrd="1" destOrd="0" parTransId="{C3C4ABD0-D239-4F9C-BC3F-FF2E7EC9DA0C}" sibTransId="{DEF77A24-DB37-4A34-8C0F-0A315ECC19E8}"/>
    <dgm:cxn modelId="{5B31557A-6B13-4B99-90A6-4B83E6B7DCA1}" type="presOf" srcId="{F205A392-08B3-4F37-AFCB-2BC3E6703BA8}" destId="{E4E60B60-1150-45B7-9AEE-E4698FA04F03}" srcOrd="0" destOrd="0" presId="urn:microsoft.com/office/officeart/2005/8/layout/cycle6"/>
    <dgm:cxn modelId="{3CB1D582-4017-4377-A1BE-80799E85AA47}" srcId="{5DEEE103-B4EE-4BF9-BB62-69197281ED13}" destId="{79B07D04-1A2B-415A-B1ED-4ADB418D8AE3}" srcOrd="3" destOrd="0" parTransId="{3C1E7F24-FA61-44BE-96FC-85173B92997F}" sibTransId="{CAACF8B2-43BB-4312-B48C-72D8E6C74260}"/>
    <dgm:cxn modelId="{B44D3E93-B254-457E-8BFB-84069B6094B7}" type="presOf" srcId="{D72DF0E1-FFC8-4B56-8CD7-A153708CF786}" destId="{5690D7C0-F660-43F5-9ADD-00672113DEC9}" srcOrd="0" destOrd="0" presId="urn:microsoft.com/office/officeart/2005/8/layout/cycle6"/>
    <dgm:cxn modelId="{BE873AA8-CC96-415D-93D8-050F612CEEC3}" type="presOf" srcId="{79B07D04-1A2B-415A-B1ED-4ADB418D8AE3}" destId="{83DE7D03-04C8-47A3-8BAF-B70E6BB2BD62}" srcOrd="0" destOrd="0" presId="urn:microsoft.com/office/officeart/2005/8/layout/cycle6"/>
    <dgm:cxn modelId="{28C89BBA-5F97-44A5-A428-9EE573686A93}" type="presOf" srcId="{9DDFA6D3-3EFD-4A4B-9477-B5BE4142016B}" destId="{2015E73A-5621-4B83-B2BA-651D51F5B4A9}" srcOrd="0" destOrd="0" presId="urn:microsoft.com/office/officeart/2005/8/layout/cycle6"/>
    <dgm:cxn modelId="{1E4F3EBD-BAC7-4FC0-89D9-A39DF6BD355A}" type="presOf" srcId="{CAACF8B2-43BB-4312-B48C-72D8E6C74260}" destId="{8B8F8E38-3D4A-4E1E-8806-8D7BA7DC72AB}" srcOrd="0" destOrd="0" presId="urn:microsoft.com/office/officeart/2005/8/layout/cycle6"/>
    <dgm:cxn modelId="{E9BA8BD2-2CC7-4526-9CB0-A17B81F80D87}" type="presOf" srcId="{C5DD2AD5-C05A-418F-92FC-4BFBB5B152B5}" destId="{7236B339-2566-4786-B216-73D63DBE6C74}" srcOrd="0" destOrd="0" presId="urn:microsoft.com/office/officeart/2005/8/layout/cycle6"/>
    <dgm:cxn modelId="{A065EFD4-2D20-4F9D-BBED-51880135D1D4}" srcId="{5DEEE103-B4EE-4BF9-BB62-69197281ED13}" destId="{9DDFA6D3-3EFD-4A4B-9477-B5BE4142016B}" srcOrd="4" destOrd="0" parTransId="{D5E0A01D-97D1-4195-AC75-3B686C9DA0F1}" sibTransId="{F205A392-08B3-4F37-AFCB-2BC3E6703BA8}"/>
    <dgm:cxn modelId="{DBA5E3DA-C9D0-4048-81B1-A97A1FB66126}" srcId="{5DEEE103-B4EE-4BF9-BB62-69197281ED13}" destId="{C5DD2AD5-C05A-418F-92FC-4BFBB5B152B5}" srcOrd="2" destOrd="0" parTransId="{333520B3-E516-4218-A68B-D9AECF622B4A}" sibTransId="{4161A0E3-A5DD-4B28-B0AF-6843D56825AA}"/>
    <dgm:cxn modelId="{CD9718F7-AC8C-4725-920F-49D09FA8C972}" type="presParOf" srcId="{4B751565-1E5F-47AC-BDCA-AB5A68691DB5}" destId="{5690D7C0-F660-43F5-9ADD-00672113DEC9}" srcOrd="0" destOrd="0" presId="urn:microsoft.com/office/officeart/2005/8/layout/cycle6"/>
    <dgm:cxn modelId="{A4D03D33-8008-4F96-98B9-305D475B6D59}" type="presParOf" srcId="{4B751565-1E5F-47AC-BDCA-AB5A68691DB5}" destId="{C70B846B-3387-40BD-80D6-7270CABEB28E}" srcOrd="1" destOrd="0" presId="urn:microsoft.com/office/officeart/2005/8/layout/cycle6"/>
    <dgm:cxn modelId="{7424A6E6-8DDA-4520-952A-4D7B6664E562}" type="presParOf" srcId="{4B751565-1E5F-47AC-BDCA-AB5A68691DB5}" destId="{9A6A8348-B35D-43CD-8D11-E0EC3B538F0B}" srcOrd="2" destOrd="0" presId="urn:microsoft.com/office/officeart/2005/8/layout/cycle6"/>
    <dgm:cxn modelId="{D3799714-A4CD-4E69-BC74-34350075F9BC}" type="presParOf" srcId="{4B751565-1E5F-47AC-BDCA-AB5A68691DB5}" destId="{F3AD6EFC-375B-47C8-8738-4A0AC3D835A5}" srcOrd="3" destOrd="0" presId="urn:microsoft.com/office/officeart/2005/8/layout/cycle6"/>
    <dgm:cxn modelId="{569B923A-C994-4324-95A9-7247A269A751}" type="presParOf" srcId="{4B751565-1E5F-47AC-BDCA-AB5A68691DB5}" destId="{AD386553-6D38-44EE-BFE9-A26A5A44AB5B}" srcOrd="4" destOrd="0" presId="urn:microsoft.com/office/officeart/2005/8/layout/cycle6"/>
    <dgm:cxn modelId="{3277D3DB-706F-4B61-A321-50E6F680DEC9}" type="presParOf" srcId="{4B751565-1E5F-47AC-BDCA-AB5A68691DB5}" destId="{5EE6D040-1EEB-411A-AD4D-F1E323ABEC89}" srcOrd="5" destOrd="0" presId="urn:microsoft.com/office/officeart/2005/8/layout/cycle6"/>
    <dgm:cxn modelId="{29443F63-239F-4434-B37F-14545D768986}" type="presParOf" srcId="{4B751565-1E5F-47AC-BDCA-AB5A68691DB5}" destId="{7236B339-2566-4786-B216-73D63DBE6C74}" srcOrd="6" destOrd="0" presId="urn:microsoft.com/office/officeart/2005/8/layout/cycle6"/>
    <dgm:cxn modelId="{6D955710-4F2A-4313-B8D5-B4F53A569864}" type="presParOf" srcId="{4B751565-1E5F-47AC-BDCA-AB5A68691DB5}" destId="{BB86BF80-F524-4660-ABBE-629D9004BDD1}" srcOrd="7" destOrd="0" presId="urn:microsoft.com/office/officeart/2005/8/layout/cycle6"/>
    <dgm:cxn modelId="{200F2A08-5980-4473-BF10-E5F219739D6B}" type="presParOf" srcId="{4B751565-1E5F-47AC-BDCA-AB5A68691DB5}" destId="{A80B3AA9-D823-4063-A6D9-9E943418FC87}" srcOrd="8" destOrd="0" presId="urn:microsoft.com/office/officeart/2005/8/layout/cycle6"/>
    <dgm:cxn modelId="{9EF3F25C-0B68-44B4-AA8D-7AC7AAB03026}" type="presParOf" srcId="{4B751565-1E5F-47AC-BDCA-AB5A68691DB5}" destId="{83DE7D03-04C8-47A3-8BAF-B70E6BB2BD62}" srcOrd="9" destOrd="0" presId="urn:microsoft.com/office/officeart/2005/8/layout/cycle6"/>
    <dgm:cxn modelId="{4421A9B7-585E-4C03-A60A-270514B01249}" type="presParOf" srcId="{4B751565-1E5F-47AC-BDCA-AB5A68691DB5}" destId="{DBE52D29-EB73-4F37-9B6A-A907B12AC53F}" srcOrd="10" destOrd="0" presId="urn:microsoft.com/office/officeart/2005/8/layout/cycle6"/>
    <dgm:cxn modelId="{1215CFC7-496E-4D87-806A-E31C649A420A}" type="presParOf" srcId="{4B751565-1E5F-47AC-BDCA-AB5A68691DB5}" destId="{8B8F8E38-3D4A-4E1E-8806-8D7BA7DC72AB}" srcOrd="11" destOrd="0" presId="urn:microsoft.com/office/officeart/2005/8/layout/cycle6"/>
    <dgm:cxn modelId="{95F0151C-F232-4419-BA80-DC7B96B5AC24}" type="presParOf" srcId="{4B751565-1E5F-47AC-BDCA-AB5A68691DB5}" destId="{2015E73A-5621-4B83-B2BA-651D51F5B4A9}" srcOrd="12" destOrd="0" presId="urn:microsoft.com/office/officeart/2005/8/layout/cycle6"/>
    <dgm:cxn modelId="{1D1F24D7-9D28-4A2A-A687-79CE2B34F0CC}" type="presParOf" srcId="{4B751565-1E5F-47AC-BDCA-AB5A68691DB5}" destId="{42F1C995-E0FA-47A3-AE9D-0F3FD47E5841}" srcOrd="13" destOrd="0" presId="urn:microsoft.com/office/officeart/2005/8/layout/cycle6"/>
    <dgm:cxn modelId="{3A85BF58-E2FF-489D-A0B9-EAFA19ACA29C}" type="presParOf" srcId="{4B751565-1E5F-47AC-BDCA-AB5A68691DB5}" destId="{E4E60B60-1150-45B7-9AEE-E4698FA04F0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D2232-510C-48BF-9497-8329B0D912EF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07FB202D-1984-4841-8000-88F8365DEE6B}">
      <dgm:prSet phldrT="[Texto]" custT="1"/>
      <dgm:spPr/>
      <dgm:t>
        <a:bodyPr/>
        <a:lstStyle/>
        <a:p>
          <a:r>
            <a:rPr lang="es-CO" sz="2800" b="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Desarrolla</a:t>
          </a:r>
          <a:endParaRPr lang="es-CO" sz="2800" b="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87340BFD-09E6-4F05-AE7C-C27834FBE715}" type="parTrans" cxnId="{CE4DE053-8246-429B-BC94-73453F1E9D1E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39F0661A-6F56-4E02-9353-DC36C8F13557}" type="sibTrans" cxnId="{CE4DE053-8246-429B-BC94-73453F1E9D1E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76CBF39D-F281-4D90-AF90-7A5D6C07A665}">
      <dgm:prSet phldrT="[Texto]" custT="1"/>
      <dgm:spPr/>
      <dgm:t>
        <a:bodyPr/>
        <a:lstStyle/>
        <a:p>
          <a:r>
            <a:rPr lang="es-CO" sz="2800" b="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Asimila</a:t>
          </a:r>
          <a:endParaRPr lang="es-CO" sz="2800" b="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F95CB8A0-CE99-4EE6-844F-850C6E08F11D}" type="parTrans" cxnId="{995FB4F8-C58B-48E0-9745-3E81D3DC0ED5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5B5478F7-741A-47D0-A641-42151B98C336}" type="sibTrans" cxnId="{995FB4F8-C58B-48E0-9745-3E81D3DC0ED5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4C2C5E7D-3D9D-48A3-9D0F-7BB0B4144734}">
      <dgm:prSet phldrT="[Texto]" custT="1"/>
      <dgm:spPr/>
      <dgm:t>
        <a:bodyPr/>
        <a:lstStyle/>
        <a:p>
          <a:r>
            <a:rPr lang="es-CO" sz="2800" b="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Implementa </a:t>
          </a:r>
          <a:endParaRPr lang="es-CO" sz="2800" b="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128F542B-7032-4AC5-AEEB-706FF3A29A81}" type="parTrans" cxnId="{27FCF603-30F8-4CEE-8A6E-BF718B86F66C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32BF05A8-B701-4F8D-9DEF-3113094EDDD9}" type="sibTrans" cxnId="{27FCF603-30F8-4CEE-8A6E-BF718B86F66C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CFAD3D54-5AA2-49FB-8A22-96610FF7345F}" type="pres">
      <dgm:prSet presAssocID="{B08D2232-510C-48BF-9497-8329B0D912EF}" presName="CompostProcess" presStyleCnt="0">
        <dgm:presLayoutVars>
          <dgm:dir/>
          <dgm:resizeHandles val="exact"/>
        </dgm:presLayoutVars>
      </dgm:prSet>
      <dgm:spPr/>
    </dgm:pt>
    <dgm:pt modelId="{572D55E6-7345-412B-8C9E-FC7E14273A20}" type="pres">
      <dgm:prSet presAssocID="{B08D2232-510C-48BF-9497-8329B0D912EF}" presName="arrow" presStyleLbl="bgShp" presStyleIdx="0" presStyleCnt="1"/>
      <dgm:spPr/>
    </dgm:pt>
    <dgm:pt modelId="{5282CB46-5E24-41C3-9427-15A8C8B6C78D}" type="pres">
      <dgm:prSet presAssocID="{B08D2232-510C-48BF-9497-8329B0D912EF}" presName="linearProcess" presStyleCnt="0"/>
      <dgm:spPr/>
    </dgm:pt>
    <dgm:pt modelId="{2E4A44F9-29EF-4360-ACBC-3369BB31F524}" type="pres">
      <dgm:prSet presAssocID="{07FB202D-1984-4841-8000-88F8365DEE6B}" presName="textNode" presStyleLbl="node1" presStyleIdx="0" presStyleCnt="3">
        <dgm:presLayoutVars>
          <dgm:bulletEnabled val="1"/>
        </dgm:presLayoutVars>
      </dgm:prSet>
      <dgm:spPr/>
    </dgm:pt>
    <dgm:pt modelId="{F8ACEB0F-6185-4CDA-AB73-B005861A5E96}" type="pres">
      <dgm:prSet presAssocID="{39F0661A-6F56-4E02-9353-DC36C8F13557}" presName="sibTrans" presStyleCnt="0"/>
      <dgm:spPr/>
    </dgm:pt>
    <dgm:pt modelId="{6F5BDDCD-98D4-4755-BF62-57A69BE7F45A}" type="pres">
      <dgm:prSet presAssocID="{76CBF39D-F281-4D90-AF90-7A5D6C07A665}" presName="textNode" presStyleLbl="node1" presStyleIdx="1" presStyleCnt="3">
        <dgm:presLayoutVars>
          <dgm:bulletEnabled val="1"/>
        </dgm:presLayoutVars>
      </dgm:prSet>
      <dgm:spPr/>
    </dgm:pt>
    <dgm:pt modelId="{0E11379B-29F2-4119-A567-6B2813F28C20}" type="pres">
      <dgm:prSet presAssocID="{5B5478F7-741A-47D0-A641-42151B98C336}" presName="sibTrans" presStyleCnt="0"/>
      <dgm:spPr/>
    </dgm:pt>
    <dgm:pt modelId="{DA7D801B-47AD-498D-A44C-160717668CBD}" type="pres">
      <dgm:prSet presAssocID="{4C2C5E7D-3D9D-48A3-9D0F-7BB0B4144734}" presName="textNode" presStyleLbl="node1" presStyleIdx="2" presStyleCnt="3" custScaleX="115081">
        <dgm:presLayoutVars>
          <dgm:bulletEnabled val="1"/>
        </dgm:presLayoutVars>
      </dgm:prSet>
      <dgm:spPr/>
    </dgm:pt>
  </dgm:ptLst>
  <dgm:cxnLst>
    <dgm:cxn modelId="{27FCF603-30F8-4CEE-8A6E-BF718B86F66C}" srcId="{B08D2232-510C-48BF-9497-8329B0D912EF}" destId="{4C2C5E7D-3D9D-48A3-9D0F-7BB0B4144734}" srcOrd="2" destOrd="0" parTransId="{128F542B-7032-4AC5-AEEB-706FF3A29A81}" sibTransId="{32BF05A8-B701-4F8D-9DEF-3113094EDDD9}"/>
    <dgm:cxn modelId="{8BCD841B-C717-45E2-84BB-3BED66D4966C}" type="presOf" srcId="{76CBF39D-F281-4D90-AF90-7A5D6C07A665}" destId="{6F5BDDCD-98D4-4755-BF62-57A69BE7F45A}" srcOrd="0" destOrd="0" presId="urn:microsoft.com/office/officeart/2005/8/layout/hProcess9"/>
    <dgm:cxn modelId="{0BF18366-5577-4359-9B76-3948A73ADE94}" type="presOf" srcId="{B08D2232-510C-48BF-9497-8329B0D912EF}" destId="{CFAD3D54-5AA2-49FB-8A22-96610FF7345F}" srcOrd="0" destOrd="0" presId="urn:microsoft.com/office/officeart/2005/8/layout/hProcess9"/>
    <dgm:cxn modelId="{F9DE1C4A-53F9-4AE3-9A94-AFC29D81F60B}" type="presOf" srcId="{4C2C5E7D-3D9D-48A3-9D0F-7BB0B4144734}" destId="{DA7D801B-47AD-498D-A44C-160717668CBD}" srcOrd="0" destOrd="0" presId="urn:microsoft.com/office/officeart/2005/8/layout/hProcess9"/>
    <dgm:cxn modelId="{CE4DE053-8246-429B-BC94-73453F1E9D1E}" srcId="{B08D2232-510C-48BF-9497-8329B0D912EF}" destId="{07FB202D-1984-4841-8000-88F8365DEE6B}" srcOrd="0" destOrd="0" parTransId="{87340BFD-09E6-4F05-AE7C-C27834FBE715}" sibTransId="{39F0661A-6F56-4E02-9353-DC36C8F13557}"/>
    <dgm:cxn modelId="{FA63EDAD-C750-470F-821D-9BB6F6E47758}" type="presOf" srcId="{07FB202D-1984-4841-8000-88F8365DEE6B}" destId="{2E4A44F9-29EF-4360-ACBC-3369BB31F524}" srcOrd="0" destOrd="0" presId="urn:microsoft.com/office/officeart/2005/8/layout/hProcess9"/>
    <dgm:cxn modelId="{995FB4F8-C58B-48E0-9745-3E81D3DC0ED5}" srcId="{B08D2232-510C-48BF-9497-8329B0D912EF}" destId="{76CBF39D-F281-4D90-AF90-7A5D6C07A665}" srcOrd="1" destOrd="0" parTransId="{F95CB8A0-CE99-4EE6-844F-850C6E08F11D}" sibTransId="{5B5478F7-741A-47D0-A641-42151B98C336}"/>
    <dgm:cxn modelId="{4DED9752-AC25-4F3E-8F3D-06CC7927918F}" type="presParOf" srcId="{CFAD3D54-5AA2-49FB-8A22-96610FF7345F}" destId="{572D55E6-7345-412B-8C9E-FC7E14273A20}" srcOrd="0" destOrd="0" presId="urn:microsoft.com/office/officeart/2005/8/layout/hProcess9"/>
    <dgm:cxn modelId="{88FEE85A-353C-45AE-8FAC-1F64F900E472}" type="presParOf" srcId="{CFAD3D54-5AA2-49FB-8A22-96610FF7345F}" destId="{5282CB46-5E24-41C3-9427-15A8C8B6C78D}" srcOrd="1" destOrd="0" presId="urn:microsoft.com/office/officeart/2005/8/layout/hProcess9"/>
    <dgm:cxn modelId="{EFEBE0A8-A397-49C0-A156-E69C3A292533}" type="presParOf" srcId="{5282CB46-5E24-41C3-9427-15A8C8B6C78D}" destId="{2E4A44F9-29EF-4360-ACBC-3369BB31F524}" srcOrd="0" destOrd="0" presId="urn:microsoft.com/office/officeart/2005/8/layout/hProcess9"/>
    <dgm:cxn modelId="{8E35409D-8580-4B03-93E1-BB52ED20FD39}" type="presParOf" srcId="{5282CB46-5E24-41C3-9427-15A8C8B6C78D}" destId="{F8ACEB0F-6185-4CDA-AB73-B005861A5E96}" srcOrd="1" destOrd="0" presId="urn:microsoft.com/office/officeart/2005/8/layout/hProcess9"/>
    <dgm:cxn modelId="{AFC42E7C-3C06-42A1-A3BE-B61B269DC375}" type="presParOf" srcId="{5282CB46-5E24-41C3-9427-15A8C8B6C78D}" destId="{6F5BDDCD-98D4-4755-BF62-57A69BE7F45A}" srcOrd="2" destOrd="0" presId="urn:microsoft.com/office/officeart/2005/8/layout/hProcess9"/>
    <dgm:cxn modelId="{CF97BF83-6B62-4845-81C9-D7F7BC090691}" type="presParOf" srcId="{5282CB46-5E24-41C3-9427-15A8C8B6C78D}" destId="{0E11379B-29F2-4119-A567-6B2813F28C20}" srcOrd="3" destOrd="0" presId="urn:microsoft.com/office/officeart/2005/8/layout/hProcess9"/>
    <dgm:cxn modelId="{028BD621-B696-4AAA-BC94-2053A7272F2E}" type="presParOf" srcId="{5282CB46-5E24-41C3-9427-15A8C8B6C78D}" destId="{DA7D801B-47AD-498D-A44C-160717668CB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0D7C0-F660-43F5-9ADD-00672113DEC9}">
      <dsp:nvSpPr>
        <dsp:cNvPr id="0" name=""/>
        <dsp:cNvSpPr/>
      </dsp:nvSpPr>
      <dsp:spPr>
        <a:xfrm>
          <a:off x="2016977" y="2108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>
              <a:solidFill>
                <a:schemeClr val="tx1"/>
              </a:solidFill>
              <a:latin typeface="Barlow" panose="00000500000000000000" pitchFamily="2" charset="0"/>
            </a:rPr>
            <a:t>Sector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2055255" y="40386"/>
        <a:ext cx="1391927" cy="707568"/>
      </dsp:txXfrm>
    </dsp:sp>
    <dsp:sp modelId="{9A6A8348-B35D-43CD-8D11-E0EC3B538F0B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2306611" y="186411"/>
              </a:moveTo>
              <a:arcTo wR="1565683" hR="1565683" stAng="17894650" swAng="1647738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D6EFC-375B-47C8-8738-4A0AC3D835A5}">
      <dsp:nvSpPr>
        <dsp:cNvPr id="0" name=""/>
        <dsp:cNvSpPr/>
      </dsp:nvSpPr>
      <dsp:spPr>
        <a:xfrm>
          <a:off x="3506030" y="1083969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493701"/>
                <a:satOff val="21326"/>
                <a:lumOff val="-25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493701"/>
                <a:satOff val="21326"/>
                <a:lumOff val="-25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493701"/>
                <a:satOff val="21326"/>
                <a:lumOff val="-25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>
              <a:solidFill>
                <a:schemeClr val="tx1"/>
              </a:solidFill>
              <a:latin typeface="Barlow" panose="00000500000000000000" pitchFamily="2" charset="0"/>
            </a:rPr>
            <a:t>Competitividad estratégica</a:t>
          </a:r>
        </a:p>
      </dsp:txBody>
      <dsp:txXfrm>
        <a:off x="3544308" y="1122247"/>
        <a:ext cx="1391927" cy="707568"/>
      </dsp:txXfrm>
    </dsp:sp>
    <dsp:sp modelId="{5EE6D040-1EEB-411A-AD4D-F1E323ABEC89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3129230" y="1483925"/>
              </a:moveTo>
              <a:arcTo wR="1565683" hR="1565683" stAng="21420405" swAng="2195170"/>
            </a:path>
          </a:pathLst>
        </a:custGeom>
        <a:noFill/>
        <a:ln w="6350" cap="flat" cmpd="sng" algn="ctr">
          <a:solidFill>
            <a:schemeClr val="accent3">
              <a:hueOff val="493701"/>
              <a:satOff val="21326"/>
              <a:lumOff val="-250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6B339-2566-4786-B216-73D63DBE6C74}">
      <dsp:nvSpPr>
        <dsp:cNvPr id="0" name=""/>
        <dsp:cNvSpPr/>
      </dsp:nvSpPr>
      <dsp:spPr>
        <a:xfrm>
          <a:off x="2937262" y="2834456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987403"/>
                <a:satOff val="42652"/>
                <a:lumOff val="-50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87403"/>
                <a:satOff val="42652"/>
                <a:lumOff val="-50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87403"/>
                <a:satOff val="42652"/>
                <a:lumOff val="-50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>
              <a:solidFill>
                <a:schemeClr val="tx1"/>
              </a:solidFill>
              <a:latin typeface="Barlow" panose="00000500000000000000" pitchFamily="2" charset="0"/>
            </a:rPr>
            <a:t>Entorno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2975540" y="2872734"/>
        <a:ext cx="1391927" cy="707568"/>
      </dsp:txXfrm>
    </dsp:sp>
    <dsp:sp modelId="{A80B3AA9-D823-4063-A6D9-9E943418FC87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1748031" y="3120711"/>
              </a:moveTo>
              <a:arcTo wR="1565683" hR="1565683" stAng="4998709" swAng="802581"/>
            </a:path>
          </a:pathLst>
        </a:custGeom>
        <a:noFill/>
        <a:ln w="6350" cap="flat" cmpd="sng" algn="ctr">
          <a:solidFill>
            <a:schemeClr val="accent3">
              <a:hueOff val="987403"/>
              <a:satOff val="42652"/>
              <a:lumOff val="-50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E7D03-04C8-47A3-8BAF-B70E6BB2BD62}">
      <dsp:nvSpPr>
        <dsp:cNvPr id="0" name=""/>
        <dsp:cNvSpPr/>
      </dsp:nvSpPr>
      <dsp:spPr>
        <a:xfrm>
          <a:off x="1096691" y="2834456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1481104"/>
                <a:satOff val="63978"/>
                <a:lumOff val="-75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481104"/>
                <a:satOff val="63978"/>
                <a:lumOff val="-75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481104"/>
                <a:satOff val="63978"/>
                <a:lumOff val="-75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>
              <a:solidFill>
                <a:schemeClr val="tx1"/>
              </a:solidFill>
              <a:latin typeface="Barlow" panose="00000500000000000000" pitchFamily="2" charset="0"/>
            </a:rPr>
            <a:t>Temporales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1134969" y="2872734"/>
        <a:ext cx="1391927" cy="707568"/>
      </dsp:txXfrm>
    </dsp:sp>
    <dsp:sp modelId="{8B8F8E38-3D4A-4E1E-8806-8D7BA7DC72AB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261485" y="2431957"/>
              </a:moveTo>
              <a:arcTo wR="1565683" hR="1565683" stAng="8784425" swAng="2195170"/>
            </a:path>
          </a:pathLst>
        </a:custGeom>
        <a:noFill/>
        <a:ln w="6350" cap="flat" cmpd="sng" algn="ctr">
          <a:solidFill>
            <a:schemeClr val="accent3">
              <a:hueOff val="1481104"/>
              <a:satOff val="63978"/>
              <a:lumOff val="-75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5E73A-5621-4B83-B2BA-651D51F5B4A9}">
      <dsp:nvSpPr>
        <dsp:cNvPr id="0" name=""/>
        <dsp:cNvSpPr/>
      </dsp:nvSpPr>
      <dsp:spPr>
        <a:xfrm>
          <a:off x="527923" y="1083969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1974806"/>
                <a:satOff val="85304"/>
                <a:lumOff val="-100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974806"/>
                <a:satOff val="85304"/>
                <a:lumOff val="-100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974806"/>
                <a:satOff val="85304"/>
                <a:lumOff val="-100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>
              <a:solidFill>
                <a:schemeClr val="tx1"/>
              </a:solidFill>
              <a:latin typeface="Barlow" panose="00000500000000000000" pitchFamily="2" charset="0"/>
            </a:rPr>
            <a:t>Gestión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566201" y="1122247"/>
        <a:ext cx="1391927" cy="707568"/>
      </dsp:txXfrm>
    </dsp:sp>
    <dsp:sp modelId="{E4E60B60-1150-45B7-9AEE-E4698FA04F03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272175" y="683525"/>
              </a:moveTo>
              <a:arcTo wR="1565683" hR="1565683" stAng="12857612" swAng="1647738"/>
            </a:path>
          </a:pathLst>
        </a:custGeom>
        <a:noFill/>
        <a:ln w="6350" cap="flat" cmpd="sng" algn="ctr">
          <a:solidFill>
            <a:schemeClr val="accent3">
              <a:hueOff val="1974806"/>
              <a:satOff val="85304"/>
              <a:lumOff val="-100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D55E6-7345-412B-8C9E-FC7E14273A20}">
      <dsp:nvSpPr>
        <dsp:cNvPr id="0" name=""/>
        <dsp:cNvSpPr/>
      </dsp:nvSpPr>
      <dsp:spPr>
        <a:xfrm>
          <a:off x="526235" y="0"/>
          <a:ext cx="5963997" cy="282408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4A44F9-29EF-4360-ACBC-3369BB31F524}">
      <dsp:nvSpPr>
        <dsp:cNvPr id="0" name=""/>
        <dsp:cNvSpPr/>
      </dsp:nvSpPr>
      <dsp:spPr>
        <a:xfrm>
          <a:off x="275" y="847226"/>
          <a:ext cx="2026848" cy="11296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0" kern="120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Desarrolla</a:t>
          </a:r>
          <a:endParaRPr lang="es-CO" sz="2800" b="0" kern="120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sp:txBody>
      <dsp:txXfrm>
        <a:off x="55419" y="902370"/>
        <a:ext cx="1916560" cy="1019347"/>
      </dsp:txXfrm>
    </dsp:sp>
    <dsp:sp modelId="{6F5BDDCD-98D4-4755-BF62-57A69BE7F45A}">
      <dsp:nvSpPr>
        <dsp:cNvPr id="0" name=""/>
        <dsp:cNvSpPr/>
      </dsp:nvSpPr>
      <dsp:spPr>
        <a:xfrm>
          <a:off x="2341975" y="847226"/>
          <a:ext cx="2026848" cy="112963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0" kern="120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Asimila</a:t>
          </a:r>
          <a:endParaRPr lang="es-CO" sz="2800" b="0" kern="120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sp:txBody>
      <dsp:txXfrm>
        <a:off x="2397119" y="902370"/>
        <a:ext cx="1916560" cy="1019347"/>
      </dsp:txXfrm>
    </dsp:sp>
    <dsp:sp modelId="{DA7D801B-47AD-498D-A44C-160717668CBD}">
      <dsp:nvSpPr>
        <dsp:cNvPr id="0" name=""/>
        <dsp:cNvSpPr/>
      </dsp:nvSpPr>
      <dsp:spPr>
        <a:xfrm>
          <a:off x="4683674" y="847226"/>
          <a:ext cx="2332517" cy="11296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0" kern="120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Implementa </a:t>
          </a:r>
          <a:endParaRPr lang="es-CO" sz="2800" b="0" kern="120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sp:txBody>
      <dsp:txXfrm>
        <a:off x="4738818" y="902370"/>
        <a:ext cx="2222229" cy="1019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1825A3-5E8D-E14B-9B75-FA6A73B1CF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F7451-E530-3440-AEB4-28294603F1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25DDB-9F0A-5540-BDCD-C25C272090A8}" type="datetimeFigureOut">
              <a:rPr lang="es-ES_tradnl" smtClean="0"/>
              <a:t>21/10/2022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7B6FA-38E5-D047-9FE3-1588F5A05A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470E5-484E-A046-B2CD-96C06FD3BC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EDB7E-5476-EF42-A43B-B3078DB47CF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522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21015-457E-46C5-911E-71C2116799E5}" type="datetimeFigureOut">
              <a:rPr lang="es-CO" smtClean="0"/>
              <a:t>21/10/2022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B6A18-00CF-48A0-B160-972B37518C8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124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C3B274-3C61-0048-9A3A-EA52213F0E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1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719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98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61B3AD4-AD00-9B40-916B-1D1F9695DE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496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4279BB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4279BB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CCB668-9A55-8A41-B33F-0A67D76BB8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28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Separador">
    <p:bg>
      <p:bgPr>
        <a:solidFill>
          <a:srgbClr val="EE9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CE801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82429-6CE8-AC49-8162-9EF65ABB5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40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77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Anaranj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1951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Anaranj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2554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8CF10F10-07BF-7E45-9611-97870879D9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4818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Anaranj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B66765A-7CB9-9841-9830-371157F3C11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B595A84-F0E3-2048-887F-B8C0995BD6E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77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4631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0A02C-758C-B84A-8015-33AC1BE9AA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3BABAB9-AD30-EE4F-A402-D43CEDD7F837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10EC7CD-66C0-754D-B02F-5644F706313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8383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ción Mor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3320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Separador">
    <p:bg>
      <p:bgPr>
        <a:solidFill>
          <a:srgbClr val="9C24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891C6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7C5CA9-8C2F-064E-8AFD-14F1A3DF1E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10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9260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Mor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3949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Mor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DAFE29A-0DDE-824E-A716-169A0662C46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3277F2B-3158-5B4C-886F-69DB3486C096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66122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C16C1C93-C775-9344-978C-73E4D1EAA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3460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Mor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8843C4A-22A8-F844-8ABE-5CA8E17F4DDD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4C2D563-B0D7-3744-A4E5-26CEC70004BF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6036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0FAF9-0406-6743-A9D1-223F3FD09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659" y="1"/>
            <a:ext cx="12204659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B4D430A-132F-244B-B0BC-AAE8E391A692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73CE1D25-DF2A-7144-BAC9-B0B5B225D5C4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8157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Separador">
    <p:bg>
      <p:bgPr>
        <a:solidFill>
          <a:srgbClr val="CE21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B41C38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AD3D6B6-1BBA-EC45-B2F3-957F8F58FD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1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948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3111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Rojo Vivo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7896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Rojo Vivo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7162C7F-4439-2D45-B87D-8D36AD9C71E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9A337EE-8DFE-8F4F-86AC-683E3A83AF53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86373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DC642E9E-CD96-6C4B-BCBB-3664A2E7A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50758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Rojo Vivo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41C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52B9C77-6EDD-F845-A58D-0DB07474792E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D60E140-D82D-1F4D-B814-D81EC93F5D7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81702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5ED1CA-32D7-6543-922D-0C4F67C8C4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D13E50-AA43-3645-82B4-ACBD65A01A6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571C5A2-48B6-674A-8715-E055C8505C98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151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7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AFBE7-0F6B-E54D-A0BB-A47BD0D0071D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B452125D-FD17-A241-ACCE-4E5ADC0F9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213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3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6BAE45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6BAE45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96431-39AC-134E-91B0-42CF045B64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 flipH="1"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D868C9-EA00-9543-8CC3-869A08DA1F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9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443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01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04" r:id="rId2"/>
    <p:sldLayoutId id="2147483705" r:id="rId3"/>
    <p:sldLayoutId id="2147483706" r:id="rId4"/>
    <p:sldLayoutId id="2147483650" r:id="rId5"/>
    <p:sldLayoutId id="2147483715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0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566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71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95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5DA87-A4AC-7E43-A9D5-4097C108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61780-3FA4-4744-B78B-EEB12521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9E6B-2422-FB46-90CD-E86539C8B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7A37B-9DED-3E4A-A442-7A8EED74A98D}" type="datetimeFigureOut">
              <a:rPr lang="es-ES_tradnl" smtClean="0"/>
              <a:t>21/10/2022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BD7E8-FBA0-BE42-B7E4-DD717C327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4F2BC-EBE0-2E4A-ACB1-354C1C8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42AFA-6D50-F949-8C55-C0D5730A94A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397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70" r:id="rId3"/>
    <p:sldLayoutId id="2147483653" r:id="rId4"/>
    <p:sldLayoutId id="2147483667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Maestría en Administración de Proyectos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s-ES" sz="3200" b="1" dirty="0"/>
              <a:t>Planeamiento y Análisis Estratégico de la Empresa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Presentación – Semana 3: </a:t>
            </a:r>
            <a:r>
              <a:rPr lang="es-ES_tradnl" b="1" dirty="0">
                <a:solidFill>
                  <a:schemeClr val="tx1"/>
                </a:solidFill>
              </a:rPr>
              <a:t>Aseguramiento estratégico (</a:t>
            </a:r>
            <a:r>
              <a:rPr lang="es-ES_tradnl" b="1" dirty="0" err="1">
                <a:solidFill>
                  <a:schemeClr val="tx1"/>
                </a:solidFill>
              </a:rPr>
              <a:t>PMO</a:t>
            </a:r>
            <a:r>
              <a:rPr lang="es-ES_tradnl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912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8365" y="1552138"/>
            <a:ext cx="6400800" cy="3829269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Cada modelo utiliza sus propios instrumentos  o cuestionarios para diagnosticar el nivel de madurez.</a:t>
            </a:r>
          </a:p>
          <a:p>
            <a:pPr algn="just"/>
            <a:r>
              <a:rPr lang="es-ES" dirty="0"/>
              <a:t>Para la aplicación de los instrumentos, es crítico seleccionar personas vinculadas al ámbito de proyectos.</a:t>
            </a:r>
          </a:p>
          <a:p>
            <a:pPr algn="just"/>
            <a:r>
              <a:rPr lang="es-ES" dirty="0"/>
              <a:t>Respuestas erróneas o sesgadas pueden conducir a diagnósticos alejados de la realidad.</a:t>
            </a:r>
          </a:p>
        </p:txBody>
      </p:sp>
      <p:pic>
        <p:nvPicPr>
          <p:cNvPr id="6" name="Picture 4" descr="http://www.parttimeworld.com/images/survey-software.jpg">
            <a:extLst>
              <a:ext uri="{FF2B5EF4-FFF2-40B4-BE49-F238E27FC236}">
                <a16:creationId xmlns:a16="http://schemas.microsoft.com/office/drawing/2014/main" id="{439FDB48-3991-2E79-9C2B-1A8760E8B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330" y="1750042"/>
            <a:ext cx="3744416" cy="3357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860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4108" y="1552138"/>
            <a:ext cx="5839691" cy="3829269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Permiten identificar niveles de comportamiento organizacional determinantes para la formulación de un plan de desarrollo organizacional.</a:t>
            </a:r>
          </a:p>
          <a:p>
            <a:pPr algn="just"/>
            <a:r>
              <a:rPr lang="es-ES" dirty="0"/>
              <a:t>Facilitan la identificación de fortalezas y debilidades con respecto a las áreas de proceso.</a:t>
            </a:r>
          </a:p>
        </p:txBody>
      </p:sp>
      <p:pic>
        <p:nvPicPr>
          <p:cNvPr id="7" name="Picture 2" descr="Resultado de imagen para maturity model">
            <a:extLst>
              <a:ext uri="{FF2B5EF4-FFF2-40B4-BE49-F238E27FC236}">
                <a16:creationId xmlns:a16="http://schemas.microsoft.com/office/drawing/2014/main" id="{AEBC3527-0697-A1BC-DABF-B84ADDE3F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7" y="1552138"/>
            <a:ext cx="4843310" cy="358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244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255" y="2175592"/>
            <a:ext cx="10044544" cy="3829269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KPM3 - Modelo de Madurez de Gestión de Proyectos de Harold </a:t>
            </a:r>
            <a:r>
              <a:rPr lang="es-ES" sz="2400" dirty="0" err="1"/>
              <a:t>Kerzner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OPM3 - Modelo de Madurez de Gestión de Proyectos Organizacional del </a:t>
            </a:r>
            <a:r>
              <a:rPr lang="es-ES" sz="2400" dirty="0" err="1"/>
              <a:t>PMI</a:t>
            </a:r>
            <a:endParaRPr lang="es-ES" sz="2400" dirty="0"/>
          </a:p>
          <a:p>
            <a:pPr algn="just"/>
            <a:r>
              <a:rPr lang="es-ES" sz="2400" dirty="0"/>
              <a:t>Modelo P3M3 - Modelo de Madurez de Gestión de Portafolio, Programa y Proyecto.</a:t>
            </a:r>
          </a:p>
          <a:p>
            <a:pPr algn="just"/>
            <a:r>
              <a:rPr lang="es-ES" sz="2400" dirty="0"/>
              <a:t>Modelo Berkeley PM2 (Madurez de procesos en la gestión de proyectos)</a:t>
            </a:r>
          </a:p>
          <a:p>
            <a:pPr algn="just"/>
            <a:r>
              <a:rPr lang="es-ES" sz="2400" dirty="0" err="1"/>
              <a:t>PMMMSM</a:t>
            </a:r>
            <a:r>
              <a:rPr lang="es-ES" sz="2400" dirty="0"/>
              <a:t> - Modelo de Madurez de Gestión de Proyectos de PM </a:t>
            </a:r>
            <a:r>
              <a:rPr lang="es-ES" sz="2400" dirty="0" err="1"/>
              <a:t>Solutions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Modelo PRINCE 2</a:t>
            </a:r>
          </a:p>
          <a:p>
            <a:pPr algn="just"/>
            <a:r>
              <a:rPr lang="es-ES" sz="2400" dirty="0"/>
              <a:t>Modelo de Erling S. Anderson &amp; </a:t>
            </a:r>
            <a:r>
              <a:rPr lang="es-ES" sz="2400" dirty="0" err="1"/>
              <a:t>Svein</a:t>
            </a:r>
            <a:r>
              <a:rPr lang="es-ES" sz="2400" dirty="0"/>
              <a:t> Arne Jessen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A3F64F3-E1BC-F520-B3C2-EC9B284E52DA}"/>
              </a:ext>
            </a:extLst>
          </p:cNvPr>
          <p:cNvSpPr txBox="1"/>
          <p:nvPr/>
        </p:nvSpPr>
        <p:spPr>
          <a:xfrm>
            <a:off x="975013" y="1446208"/>
            <a:ext cx="10241973" cy="867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es-CO" dirty="0"/>
              <a:t>Algunos de los modelos más conocidos son:</a:t>
            </a:r>
          </a:p>
        </p:txBody>
      </p:sp>
    </p:spTree>
    <p:extLst>
      <p:ext uri="{BB962C8B-B14F-4D97-AF65-F5344CB8AC3E}">
        <p14:creationId xmlns:p14="http://schemas.microsoft.com/office/powerpoint/2010/main" val="734389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El Modelo </a:t>
            </a:r>
            <a:r>
              <a:rPr lang="es-ES" sz="4200" dirty="0" err="1"/>
              <a:t>Kerzner</a:t>
            </a:r>
            <a:r>
              <a:rPr lang="es-ES" sz="4200" dirty="0"/>
              <a:t> 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29590" y="1593703"/>
            <a:ext cx="10124209" cy="4633556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Fue desarrollado por el ingeniero y consultor en administración de proyectos estadounidense Harold </a:t>
            </a:r>
            <a:r>
              <a:rPr lang="es-ES" dirty="0" err="1"/>
              <a:t>Kerzner</a:t>
            </a:r>
            <a:r>
              <a:rPr lang="es-ES" dirty="0"/>
              <a:t>. </a:t>
            </a:r>
          </a:p>
          <a:p>
            <a:pPr algn="just"/>
            <a:r>
              <a:rPr lang="es-ES" dirty="0"/>
              <a:t>El Dr. </a:t>
            </a:r>
            <a:r>
              <a:rPr lang="es-ES" dirty="0" err="1"/>
              <a:t>Kerzner</a:t>
            </a:r>
            <a:r>
              <a:rPr lang="es-ES" dirty="0"/>
              <a:t> desarrolló el modelo durante siete años a partir de extensos estudios realizados en importantes compañías de todo el mundo.</a:t>
            </a:r>
          </a:p>
          <a:p>
            <a:pPr algn="just"/>
            <a:r>
              <a:rPr lang="es-ES" dirty="0"/>
              <a:t>El modelo KPM3</a:t>
            </a:r>
            <a:r>
              <a:rPr lang="es-ES" baseline="30000" dirty="0"/>
              <a:t>TM</a:t>
            </a:r>
            <a:r>
              <a:rPr lang="es-ES" dirty="0"/>
              <a:t> está basado en el </a:t>
            </a:r>
            <a:r>
              <a:rPr lang="es-ES" dirty="0" err="1"/>
              <a:t>CMM</a:t>
            </a:r>
            <a:r>
              <a:rPr lang="es-ES" dirty="0"/>
              <a:t>® y se alinea con la Guía del PMBOK®. </a:t>
            </a:r>
          </a:p>
          <a:p>
            <a:pPr algn="just"/>
            <a:r>
              <a:rPr lang="es-ES" dirty="0"/>
              <a:t>Se basa en un cuestionario que mide la madurez organizacional de la gestión de proyectos en una escala de cinco niveles.</a:t>
            </a:r>
          </a:p>
        </p:txBody>
      </p:sp>
    </p:spTree>
    <p:extLst>
      <p:ext uri="{BB962C8B-B14F-4D97-AF65-F5344CB8AC3E}">
        <p14:creationId xmlns:p14="http://schemas.microsoft.com/office/powerpoint/2010/main" val="90340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El Modelo </a:t>
            </a:r>
            <a:r>
              <a:rPr lang="es-ES" sz="4200" dirty="0" err="1"/>
              <a:t>Kerzner</a:t>
            </a:r>
            <a:r>
              <a:rPr lang="es-ES" sz="4200" dirty="0"/>
              <a:t> 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60" y="1759527"/>
            <a:ext cx="5726740" cy="4467732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/>
              <a:t>La Administración de Proyectos es de interés personal antes que corporativo.</a:t>
            </a:r>
          </a:p>
          <a:p>
            <a:pPr algn="just"/>
            <a:r>
              <a:rPr lang="es-ES" dirty="0"/>
              <a:t>Se incorpora terminología estándar.</a:t>
            </a:r>
          </a:p>
          <a:p>
            <a:pPr algn="just"/>
            <a:r>
              <a:rPr lang="es-ES" dirty="0"/>
              <a:t>Prácticamente no hay soporte a nivel gerencial.</a:t>
            </a:r>
          </a:p>
          <a:p>
            <a:pPr algn="just"/>
            <a:r>
              <a:rPr lang="es-ES" dirty="0"/>
              <a:t>No hay claridad sobre los beneficios de la AP.</a:t>
            </a:r>
          </a:p>
          <a:p>
            <a:pPr algn="just"/>
            <a:r>
              <a:rPr lang="es-ES" dirty="0"/>
              <a:t>No hay inversión en entrenamiento ni formación en AP.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>
                <a:latin typeface="Barlow Medium" panose="00000600000000000000" pitchFamily="2" charset="0"/>
              </a:rPr>
              <a:t>Nivel 1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7" name="37 Rectángulo">
            <a:extLst>
              <a:ext uri="{FF2B5EF4-FFF2-40B4-BE49-F238E27FC236}">
                <a16:creationId xmlns:a16="http://schemas.microsoft.com/office/drawing/2014/main" id="{7D1CA092-A948-6712-EE81-4F9026C84FD2}"/>
              </a:ext>
            </a:extLst>
          </p:cNvPr>
          <p:cNvSpPr/>
          <p:nvPr/>
        </p:nvSpPr>
        <p:spPr>
          <a:xfrm>
            <a:off x="1139537" y="2214654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5. Mejoramiento continuo</a:t>
            </a:r>
          </a:p>
        </p:txBody>
      </p:sp>
      <p:sp>
        <p:nvSpPr>
          <p:cNvPr id="8" name="38 Rectángulo">
            <a:extLst>
              <a:ext uri="{FF2B5EF4-FFF2-40B4-BE49-F238E27FC236}">
                <a16:creationId xmlns:a16="http://schemas.microsoft.com/office/drawing/2014/main" id="{76DF767B-0CFD-30E1-6ED8-75F67B902CCB}"/>
              </a:ext>
            </a:extLst>
          </p:cNvPr>
          <p:cNvSpPr/>
          <p:nvPr/>
        </p:nvSpPr>
        <p:spPr>
          <a:xfrm>
            <a:off x="1566938" y="2817330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9" name="39 Rectángulo">
            <a:extLst>
              <a:ext uri="{FF2B5EF4-FFF2-40B4-BE49-F238E27FC236}">
                <a16:creationId xmlns:a16="http://schemas.microsoft.com/office/drawing/2014/main" id="{D81A0862-92FC-4AB1-3E0B-E22BC45B5CC9}"/>
              </a:ext>
            </a:extLst>
          </p:cNvPr>
          <p:cNvSpPr/>
          <p:nvPr/>
        </p:nvSpPr>
        <p:spPr>
          <a:xfrm>
            <a:off x="2070574" y="3438790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3. Metodología única</a:t>
            </a:r>
          </a:p>
        </p:txBody>
      </p:sp>
      <p:sp>
        <p:nvSpPr>
          <p:cNvPr id="10" name="40 Rectángulo">
            <a:extLst>
              <a:ext uri="{FF2B5EF4-FFF2-40B4-BE49-F238E27FC236}">
                <a16:creationId xmlns:a16="http://schemas.microsoft.com/office/drawing/2014/main" id="{50A45777-60A7-6B04-A48C-B5DD68276398}"/>
              </a:ext>
            </a:extLst>
          </p:cNvPr>
          <p:cNvSpPr/>
          <p:nvPr/>
        </p:nvSpPr>
        <p:spPr>
          <a:xfrm>
            <a:off x="2507688" y="4087786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2. Procesos comunes</a:t>
            </a:r>
          </a:p>
        </p:txBody>
      </p:sp>
      <p:sp>
        <p:nvSpPr>
          <p:cNvPr id="11" name="41 Rectángulo">
            <a:extLst>
              <a:ext uri="{FF2B5EF4-FFF2-40B4-BE49-F238E27FC236}">
                <a16:creationId xmlns:a16="http://schemas.microsoft.com/office/drawing/2014/main" id="{9B8DFC7C-BED7-B2C9-8131-8B2E24BFA4E4}"/>
              </a:ext>
            </a:extLst>
          </p:cNvPr>
          <p:cNvSpPr/>
          <p:nvPr/>
        </p:nvSpPr>
        <p:spPr>
          <a:xfrm>
            <a:off x="3011744" y="4723012"/>
            <a:ext cx="2406802" cy="6352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Lenguaje común</a:t>
            </a:r>
          </a:p>
        </p:txBody>
      </p:sp>
    </p:spTree>
    <p:extLst>
      <p:ext uri="{BB962C8B-B14F-4D97-AF65-F5344CB8AC3E}">
        <p14:creationId xmlns:p14="http://schemas.microsoft.com/office/powerpoint/2010/main" val="442098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El Modelo </a:t>
            </a:r>
            <a:r>
              <a:rPr lang="es-ES" sz="4200" dirty="0" err="1"/>
              <a:t>Kerzner</a:t>
            </a:r>
            <a:r>
              <a:rPr lang="es-ES" sz="4200" dirty="0"/>
              <a:t> 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60" y="1759527"/>
            <a:ext cx="5726740" cy="4467732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/>
              <a:t>Reconocimiento de la necesidad de procesos estandarizados que puedan ser repetidos.</a:t>
            </a:r>
          </a:p>
          <a:p>
            <a:pPr algn="just"/>
            <a:r>
              <a:rPr lang="es-ES" dirty="0"/>
              <a:t>Necesidad de control de costos</a:t>
            </a:r>
          </a:p>
          <a:p>
            <a:pPr algn="just"/>
            <a:r>
              <a:rPr lang="es-ES" dirty="0"/>
              <a:t>Se incorporan procesos particulares</a:t>
            </a:r>
          </a:p>
          <a:p>
            <a:pPr algn="just"/>
            <a:r>
              <a:rPr lang="es-ES" dirty="0"/>
              <a:t>Se reconocen los beneficios de la AP.</a:t>
            </a:r>
          </a:p>
          <a:p>
            <a:pPr algn="just"/>
            <a:r>
              <a:rPr lang="es-ES" dirty="0"/>
              <a:t>Apoyo organizacional a todos los niveles</a:t>
            </a:r>
          </a:p>
          <a:p>
            <a:pPr algn="just"/>
            <a:r>
              <a:rPr lang="es-ES" dirty="0"/>
              <a:t>Desarrollo de un programa de entrenamiento.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>
                <a:latin typeface="Barlow Medium" panose="00000600000000000000" pitchFamily="2" charset="0"/>
              </a:rPr>
              <a:t>Nivel 2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2" name="13 Rectángulo">
            <a:extLst>
              <a:ext uri="{FF2B5EF4-FFF2-40B4-BE49-F238E27FC236}">
                <a16:creationId xmlns:a16="http://schemas.microsoft.com/office/drawing/2014/main" id="{CCAEC0BE-4004-FF4E-97DF-C0807F6D096C}"/>
              </a:ext>
            </a:extLst>
          </p:cNvPr>
          <p:cNvSpPr/>
          <p:nvPr/>
        </p:nvSpPr>
        <p:spPr>
          <a:xfrm>
            <a:off x="1139537" y="2214654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5. Mejoramiento continuo</a:t>
            </a:r>
          </a:p>
        </p:txBody>
      </p:sp>
      <p:sp>
        <p:nvSpPr>
          <p:cNvPr id="13" name="14 Rectángulo">
            <a:extLst>
              <a:ext uri="{FF2B5EF4-FFF2-40B4-BE49-F238E27FC236}">
                <a16:creationId xmlns:a16="http://schemas.microsoft.com/office/drawing/2014/main" id="{88C54990-25F9-FCA9-2F22-A63C570CC39B}"/>
              </a:ext>
            </a:extLst>
          </p:cNvPr>
          <p:cNvSpPr/>
          <p:nvPr/>
        </p:nvSpPr>
        <p:spPr>
          <a:xfrm>
            <a:off x="1566938" y="2817330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14" name="15 Rectángulo">
            <a:extLst>
              <a:ext uri="{FF2B5EF4-FFF2-40B4-BE49-F238E27FC236}">
                <a16:creationId xmlns:a16="http://schemas.microsoft.com/office/drawing/2014/main" id="{8608FABE-3696-DBDC-D5A5-A02953E1421A}"/>
              </a:ext>
            </a:extLst>
          </p:cNvPr>
          <p:cNvSpPr/>
          <p:nvPr/>
        </p:nvSpPr>
        <p:spPr>
          <a:xfrm>
            <a:off x="2070574" y="3438790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3. Metodología única</a:t>
            </a:r>
          </a:p>
        </p:txBody>
      </p:sp>
      <p:sp>
        <p:nvSpPr>
          <p:cNvPr id="15" name="16 Rectángulo">
            <a:extLst>
              <a:ext uri="{FF2B5EF4-FFF2-40B4-BE49-F238E27FC236}">
                <a16:creationId xmlns:a16="http://schemas.microsoft.com/office/drawing/2014/main" id="{538996FD-2CDD-0ED1-22BC-E1E0A9146714}"/>
              </a:ext>
            </a:extLst>
          </p:cNvPr>
          <p:cNvSpPr/>
          <p:nvPr/>
        </p:nvSpPr>
        <p:spPr>
          <a:xfrm>
            <a:off x="2507688" y="4087786"/>
            <a:ext cx="2910858" cy="127045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Procesos comunes</a:t>
            </a:r>
          </a:p>
        </p:txBody>
      </p:sp>
      <p:sp>
        <p:nvSpPr>
          <p:cNvPr id="16" name="17 Rectángulo">
            <a:extLst>
              <a:ext uri="{FF2B5EF4-FFF2-40B4-BE49-F238E27FC236}">
                <a16:creationId xmlns:a16="http://schemas.microsoft.com/office/drawing/2014/main" id="{882ECDFD-FF63-6B47-2636-AA6AD8D8C27F}"/>
              </a:ext>
            </a:extLst>
          </p:cNvPr>
          <p:cNvSpPr/>
          <p:nvPr/>
        </p:nvSpPr>
        <p:spPr>
          <a:xfrm>
            <a:off x="3011744" y="4723012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000" b="1" dirty="0">
                <a:solidFill>
                  <a:schemeClr val="tx1"/>
                </a:solidFill>
              </a:rPr>
              <a:t>1. Lenguaje común</a:t>
            </a:r>
          </a:p>
        </p:txBody>
      </p:sp>
    </p:spTree>
    <p:extLst>
      <p:ext uri="{BB962C8B-B14F-4D97-AF65-F5344CB8AC3E}">
        <p14:creationId xmlns:p14="http://schemas.microsoft.com/office/powerpoint/2010/main" val="2294948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El Modelo </a:t>
            </a:r>
            <a:r>
              <a:rPr lang="es-ES" sz="4200" dirty="0" err="1"/>
              <a:t>Kerzner</a:t>
            </a:r>
            <a:r>
              <a:rPr lang="es-ES" sz="4200" dirty="0"/>
              <a:t> 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60" y="1759527"/>
            <a:ext cx="5498140" cy="4467732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/>
              <a:t>Procesos integrados</a:t>
            </a:r>
          </a:p>
          <a:p>
            <a:pPr algn="just"/>
            <a:r>
              <a:rPr lang="es-ES" dirty="0"/>
              <a:t>Apoyo cultural</a:t>
            </a:r>
          </a:p>
          <a:p>
            <a:pPr algn="just"/>
            <a:r>
              <a:rPr lang="es-ES" dirty="0"/>
              <a:t>Apoyo gerencial a todos los niveles</a:t>
            </a:r>
          </a:p>
          <a:p>
            <a:pPr algn="just"/>
            <a:r>
              <a:rPr lang="es-ES" dirty="0"/>
              <a:t>Metodología estandarizada para la AP</a:t>
            </a:r>
          </a:p>
          <a:p>
            <a:pPr algn="just"/>
            <a:r>
              <a:rPr lang="es-ES" dirty="0"/>
              <a:t>Se reconoce cuantitativa y cualitativamente el </a:t>
            </a:r>
            <a:r>
              <a:rPr lang="es-ES" dirty="0" err="1"/>
              <a:t>ROI</a:t>
            </a:r>
            <a:r>
              <a:rPr lang="es-ES" dirty="0"/>
              <a:t> en entrenamiento de AP</a:t>
            </a:r>
          </a:p>
          <a:p>
            <a:pPr algn="just"/>
            <a:r>
              <a:rPr lang="es-ES" dirty="0"/>
              <a:t>Se reconocen las mejoras debido a la AP.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>
                <a:latin typeface="Barlow Medium" panose="00000600000000000000" pitchFamily="2" charset="0"/>
              </a:rPr>
              <a:t>Nivel 3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F6C9F2E8-7D34-51A5-FF97-8E550D858A9E}"/>
              </a:ext>
            </a:extLst>
          </p:cNvPr>
          <p:cNvSpPr/>
          <p:nvPr/>
        </p:nvSpPr>
        <p:spPr>
          <a:xfrm>
            <a:off x="1139536" y="2218623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5. Mejoramiento continuo</a:t>
            </a:r>
          </a:p>
        </p:txBody>
      </p:sp>
      <p:sp>
        <p:nvSpPr>
          <p:cNvPr id="11" name="9 Rectángulo">
            <a:extLst>
              <a:ext uri="{FF2B5EF4-FFF2-40B4-BE49-F238E27FC236}">
                <a16:creationId xmlns:a16="http://schemas.microsoft.com/office/drawing/2014/main" id="{E517DF2A-7A15-3CDF-8ADE-C2229F1DCD64}"/>
              </a:ext>
            </a:extLst>
          </p:cNvPr>
          <p:cNvSpPr/>
          <p:nvPr/>
        </p:nvSpPr>
        <p:spPr>
          <a:xfrm>
            <a:off x="1566937" y="2821299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17" name="10 Rectángulo">
            <a:extLst>
              <a:ext uri="{FF2B5EF4-FFF2-40B4-BE49-F238E27FC236}">
                <a16:creationId xmlns:a16="http://schemas.microsoft.com/office/drawing/2014/main" id="{6E5067F4-4E31-13F2-018D-4687F01F1525}"/>
              </a:ext>
            </a:extLst>
          </p:cNvPr>
          <p:cNvSpPr/>
          <p:nvPr/>
        </p:nvSpPr>
        <p:spPr>
          <a:xfrm>
            <a:off x="2070573" y="3442759"/>
            <a:ext cx="3347972" cy="191945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Metodología única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B4B4F2FB-A2B0-D892-C4E3-78BC76752415}"/>
              </a:ext>
            </a:extLst>
          </p:cNvPr>
          <p:cNvSpPr/>
          <p:nvPr/>
        </p:nvSpPr>
        <p:spPr>
          <a:xfrm>
            <a:off x="2507687" y="4091755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2. Procesos comunes</a:t>
            </a:r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id="{B147BC74-485A-38A1-5B8E-3302F282FA6B}"/>
              </a:ext>
            </a:extLst>
          </p:cNvPr>
          <p:cNvSpPr/>
          <p:nvPr/>
        </p:nvSpPr>
        <p:spPr>
          <a:xfrm>
            <a:off x="3011743" y="4726981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000" b="1" dirty="0">
                <a:solidFill>
                  <a:schemeClr val="tx1"/>
                </a:solidFill>
              </a:rPr>
              <a:t>1. Lenguaje común</a:t>
            </a:r>
          </a:p>
        </p:txBody>
      </p:sp>
    </p:spTree>
    <p:extLst>
      <p:ext uri="{BB962C8B-B14F-4D97-AF65-F5344CB8AC3E}">
        <p14:creationId xmlns:p14="http://schemas.microsoft.com/office/powerpoint/2010/main" val="2500398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El Modelo </a:t>
            </a:r>
            <a:r>
              <a:rPr lang="es-ES" sz="4200" dirty="0" err="1"/>
              <a:t>Kerzner</a:t>
            </a:r>
            <a:r>
              <a:rPr lang="es-ES" sz="4200" dirty="0"/>
              <a:t> 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59" y="1759527"/>
            <a:ext cx="5602049" cy="4467732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Existe una oficina de proyectos (</a:t>
            </a:r>
            <a:r>
              <a:rPr lang="es-ES" dirty="0" err="1"/>
              <a:t>PMO</a:t>
            </a:r>
            <a:r>
              <a:rPr lang="es-ES" dirty="0"/>
              <a:t>) o un centro de excelencia</a:t>
            </a:r>
          </a:p>
          <a:p>
            <a:pPr algn="just"/>
            <a:r>
              <a:rPr lang="es-ES" dirty="0"/>
              <a:t>Optimización de procesos para generar ventajas competitivas.</a:t>
            </a:r>
          </a:p>
          <a:p>
            <a:pPr algn="just"/>
            <a:r>
              <a:rPr lang="es-ES" dirty="0"/>
              <a:t>Benchmarking con industrias similares y distintas</a:t>
            </a:r>
          </a:p>
          <a:p>
            <a:pPr algn="just"/>
            <a:r>
              <a:rPr lang="es-ES" dirty="0"/>
              <a:t>Benchmarking cuantitativo en procesos y metodologías</a:t>
            </a:r>
          </a:p>
          <a:p>
            <a:pPr algn="just"/>
            <a:r>
              <a:rPr lang="es-ES" dirty="0"/>
              <a:t>Benchmarking cualitativo en la aplicación de la AP.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>
                <a:latin typeface="Barlow Medium" panose="00000600000000000000" pitchFamily="2" charset="0"/>
              </a:rPr>
              <a:t>Nivel 4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2" name="8 Rectángulo">
            <a:extLst>
              <a:ext uri="{FF2B5EF4-FFF2-40B4-BE49-F238E27FC236}">
                <a16:creationId xmlns:a16="http://schemas.microsoft.com/office/drawing/2014/main" id="{3FEACF10-54E6-BD66-926B-023A8868EBAB}"/>
              </a:ext>
            </a:extLst>
          </p:cNvPr>
          <p:cNvSpPr/>
          <p:nvPr/>
        </p:nvSpPr>
        <p:spPr>
          <a:xfrm>
            <a:off x="1139537" y="2214654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5. Mejoramiento continuo</a:t>
            </a:r>
          </a:p>
        </p:txBody>
      </p:sp>
      <p:sp>
        <p:nvSpPr>
          <p:cNvPr id="13" name="9 Rectángulo">
            <a:extLst>
              <a:ext uri="{FF2B5EF4-FFF2-40B4-BE49-F238E27FC236}">
                <a16:creationId xmlns:a16="http://schemas.microsoft.com/office/drawing/2014/main" id="{135F7792-B76D-B785-77A5-731448C9B2A4}"/>
              </a:ext>
            </a:extLst>
          </p:cNvPr>
          <p:cNvSpPr/>
          <p:nvPr/>
        </p:nvSpPr>
        <p:spPr>
          <a:xfrm>
            <a:off x="1566938" y="2817330"/>
            <a:ext cx="3851609" cy="25409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Benchmarking</a:t>
            </a:r>
          </a:p>
        </p:txBody>
      </p:sp>
      <p:sp>
        <p:nvSpPr>
          <p:cNvPr id="14" name="10 Rectángulo">
            <a:extLst>
              <a:ext uri="{FF2B5EF4-FFF2-40B4-BE49-F238E27FC236}">
                <a16:creationId xmlns:a16="http://schemas.microsoft.com/office/drawing/2014/main" id="{5E0A0CC1-260B-171C-C8BF-055081265983}"/>
              </a:ext>
            </a:extLst>
          </p:cNvPr>
          <p:cNvSpPr/>
          <p:nvPr/>
        </p:nvSpPr>
        <p:spPr>
          <a:xfrm>
            <a:off x="2070574" y="3438790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3. Metodología única</a:t>
            </a: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C6CB663A-0EE1-52F5-B457-3B901DD11469}"/>
              </a:ext>
            </a:extLst>
          </p:cNvPr>
          <p:cNvSpPr/>
          <p:nvPr/>
        </p:nvSpPr>
        <p:spPr>
          <a:xfrm>
            <a:off x="2507688" y="4087786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2. Procesos comunes</a:t>
            </a:r>
          </a:p>
        </p:txBody>
      </p:sp>
      <p:sp>
        <p:nvSpPr>
          <p:cNvPr id="16" name="12 Rectángulo">
            <a:extLst>
              <a:ext uri="{FF2B5EF4-FFF2-40B4-BE49-F238E27FC236}">
                <a16:creationId xmlns:a16="http://schemas.microsoft.com/office/drawing/2014/main" id="{A08889D0-DB7C-D7F2-9458-34A87D010DF6}"/>
              </a:ext>
            </a:extLst>
          </p:cNvPr>
          <p:cNvSpPr/>
          <p:nvPr/>
        </p:nvSpPr>
        <p:spPr>
          <a:xfrm>
            <a:off x="3011744" y="4723012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000" b="1" dirty="0">
                <a:solidFill>
                  <a:schemeClr val="tx1"/>
                </a:solidFill>
              </a:rPr>
              <a:t>1. Lenguaje común</a:t>
            </a:r>
          </a:p>
        </p:txBody>
      </p:sp>
    </p:spTree>
    <p:extLst>
      <p:ext uri="{BB962C8B-B14F-4D97-AF65-F5344CB8AC3E}">
        <p14:creationId xmlns:p14="http://schemas.microsoft.com/office/powerpoint/2010/main" val="155233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El Modelo </a:t>
            </a:r>
            <a:r>
              <a:rPr lang="es-ES" sz="4200" dirty="0" err="1"/>
              <a:t>Kerzner</a:t>
            </a:r>
            <a:r>
              <a:rPr lang="es-ES" sz="4200" dirty="0"/>
              <a:t> 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59" y="1759527"/>
            <a:ext cx="5602049" cy="4467732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Los resultados se utilizan para optimizar metodologías.</a:t>
            </a:r>
          </a:p>
          <a:p>
            <a:pPr algn="just"/>
            <a:r>
              <a:rPr lang="es-ES" dirty="0"/>
              <a:t>Registro de las lecciones aprendidas</a:t>
            </a:r>
          </a:p>
          <a:p>
            <a:pPr algn="just"/>
            <a:r>
              <a:rPr lang="es-ES" dirty="0"/>
              <a:t>Transferencia de conocimiento</a:t>
            </a:r>
          </a:p>
          <a:p>
            <a:pPr algn="just"/>
            <a:r>
              <a:rPr lang="es-ES" dirty="0"/>
              <a:t>Programa de coaching a través de la </a:t>
            </a:r>
            <a:r>
              <a:rPr lang="es-ES" dirty="0" err="1"/>
              <a:t>PMO</a:t>
            </a:r>
            <a:endParaRPr lang="es-ES" dirty="0"/>
          </a:p>
          <a:p>
            <a:pPr algn="just"/>
            <a:r>
              <a:rPr lang="es-ES" dirty="0"/>
              <a:t>Planeación estratégica para la AP.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>
                <a:latin typeface="Barlow Medium" panose="00000600000000000000" pitchFamily="2" charset="0"/>
              </a:rPr>
              <a:t>Nivel 5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3B3CF67D-9D14-F649-5C8A-ACFF9EF783E5}"/>
              </a:ext>
            </a:extLst>
          </p:cNvPr>
          <p:cNvSpPr/>
          <p:nvPr/>
        </p:nvSpPr>
        <p:spPr>
          <a:xfrm>
            <a:off x="1139537" y="2235940"/>
            <a:ext cx="4279009" cy="31435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Mejoramiento continuo</a:t>
            </a:r>
          </a:p>
        </p:txBody>
      </p:sp>
      <p:sp>
        <p:nvSpPr>
          <p:cNvPr id="11" name="9 Rectángulo">
            <a:extLst>
              <a:ext uri="{FF2B5EF4-FFF2-40B4-BE49-F238E27FC236}">
                <a16:creationId xmlns:a16="http://schemas.microsoft.com/office/drawing/2014/main" id="{2AADB386-3FF5-FEAE-0D8F-94E3A19C3EA2}"/>
              </a:ext>
            </a:extLst>
          </p:cNvPr>
          <p:cNvSpPr/>
          <p:nvPr/>
        </p:nvSpPr>
        <p:spPr>
          <a:xfrm>
            <a:off x="1566938" y="2838616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17" name="10 Rectángulo">
            <a:extLst>
              <a:ext uri="{FF2B5EF4-FFF2-40B4-BE49-F238E27FC236}">
                <a16:creationId xmlns:a16="http://schemas.microsoft.com/office/drawing/2014/main" id="{5353CB25-8E5A-02DE-78E7-3FE32080472B}"/>
              </a:ext>
            </a:extLst>
          </p:cNvPr>
          <p:cNvSpPr/>
          <p:nvPr/>
        </p:nvSpPr>
        <p:spPr>
          <a:xfrm>
            <a:off x="2070574" y="3460076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3. Metodología única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DF5C3D40-9E46-DBB1-CB8F-DDBB8FB74399}"/>
              </a:ext>
            </a:extLst>
          </p:cNvPr>
          <p:cNvSpPr/>
          <p:nvPr/>
        </p:nvSpPr>
        <p:spPr>
          <a:xfrm>
            <a:off x="2507688" y="4109072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O" sz="2000" b="1" dirty="0">
                <a:solidFill>
                  <a:schemeClr val="tx1"/>
                </a:solidFill>
              </a:rPr>
              <a:t>2. Procesos comunes</a:t>
            </a:r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id="{55BB03D8-C154-627E-1EAC-F432B19903A5}"/>
              </a:ext>
            </a:extLst>
          </p:cNvPr>
          <p:cNvSpPr/>
          <p:nvPr/>
        </p:nvSpPr>
        <p:spPr>
          <a:xfrm>
            <a:off x="3011744" y="4744298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CO" sz="2000" b="1" dirty="0">
                <a:solidFill>
                  <a:schemeClr val="tx1"/>
                </a:solidFill>
              </a:rPr>
              <a:t>1. Lenguaje común</a:t>
            </a:r>
          </a:p>
        </p:txBody>
      </p:sp>
    </p:spTree>
    <p:extLst>
      <p:ext uri="{BB962C8B-B14F-4D97-AF65-F5344CB8AC3E}">
        <p14:creationId xmlns:p14="http://schemas.microsoft.com/office/powerpoint/2010/main" val="552776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Maestría en Administración de Proyectos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s-ES" sz="3200" b="1" dirty="0"/>
              <a:t>Planeamiento y Análisis Estratégico de la Empresa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Presentación – Semana 3: </a:t>
            </a:r>
            <a:r>
              <a:rPr lang="es-ES_tradnl" b="1" dirty="0">
                <a:solidFill>
                  <a:schemeClr val="tx1"/>
                </a:solidFill>
              </a:rPr>
              <a:t>Aseguramiento estratégico (</a:t>
            </a:r>
            <a:r>
              <a:rPr lang="es-ES_tradnl" b="1" dirty="0" err="1">
                <a:solidFill>
                  <a:schemeClr val="tx1"/>
                </a:solidFill>
              </a:rPr>
              <a:t>PMO</a:t>
            </a:r>
            <a:r>
              <a:rPr lang="es-ES_tradnl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522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682CC-C2BE-BB41-8A97-4103C56EE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909454"/>
            <a:ext cx="6219217" cy="1553819"/>
          </a:xfrm>
        </p:spPr>
        <p:txBody>
          <a:bodyPr>
            <a:normAutofit fontScale="90000"/>
          </a:bodyPr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Madurez organizacional en Administración de proyectos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C8DEC5-433E-4A48-918E-26C30FEB34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¿Cómo producir buenos resultados, de forma repetible en la gestión de proyectos, y  su alineación con el logro de metas estratégicas?</a:t>
            </a:r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E53B3528-204D-2A0E-B733-F736F5D2CC7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30902" r="309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679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Factores Críticos de Éxito</a:t>
            </a:r>
            <a:endParaRPr lang="es-CO" sz="4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398" y="1524721"/>
            <a:ext cx="5246130" cy="4058661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dirty="0"/>
              <a:t>Se definen como aquellos elementos de negocio que son comprensibles y medibles con un valor estratégico tal, que tienen que ejecutarse correctamente para que la organización tenga éxito.</a:t>
            </a:r>
          </a:p>
          <a:p>
            <a:pPr algn="just"/>
            <a:r>
              <a:rPr lang="es-ES" dirty="0"/>
              <a:t>Son aspectos considerados como los ​más conducentes para el logro del éxito.</a:t>
            </a:r>
          </a:p>
        </p:txBody>
      </p:sp>
      <p:graphicFrame>
        <p:nvGraphicFramePr>
          <p:cNvPr id="8" name="4 Diagrama">
            <a:extLst>
              <a:ext uri="{FF2B5EF4-FFF2-40B4-BE49-F238E27FC236}">
                <a16:creationId xmlns:a16="http://schemas.microsoft.com/office/drawing/2014/main" id="{D6D97A1C-A1C9-2ED9-C178-73BEDD3D74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661958"/>
              </p:ext>
            </p:extLst>
          </p:nvPr>
        </p:nvGraphicFramePr>
        <p:xfrm>
          <a:off x="6689562" y="1592796"/>
          <a:ext cx="550243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8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Factores Críticos de Éxito</a:t>
            </a:r>
            <a:endParaRPr lang="es-CO" sz="4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0654" y="1410740"/>
            <a:ext cx="10273145" cy="209121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buNone/>
            </a:pPr>
            <a:r>
              <a:rPr lang="es-ES" dirty="0"/>
              <a:t>Son elementos en la organización sobre los cuales es preciso actuar para conseguir resultados favorables con respecto a las metas trazadas.</a:t>
            </a:r>
          </a:p>
        </p:txBody>
      </p:sp>
      <p:pic>
        <p:nvPicPr>
          <p:cNvPr id="7" name="Picture 2" descr="Resultado de imagen para critical success factors">
            <a:extLst>
              <a:ext uri="{FF2B5EF4-FFF2-40B4-BE49-F238E27FC236}">
                <a16:creationId xmlns:a16="http://schemas.microsoft.com/office/drawing/2014/main" id="{040A4E54-DE0A-7FBC-D7B1-E3B25C340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20" y="3071617"/>
            <a:ext cx="3932960" cy="27002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09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1" y="1698695"/>
            <a:ext cx="10134600" cy="11553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dirty="0"/>
              <a:t>En administración de proyectos se conoce como nivel de madurez al grado en el cual una organización: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76CEABFB-F135-FD16-EFE1-6767E23944FA}"/>
              </a:ext>
            </a:extLst>
          </p:cNvPr>
          <p:cNvSpPr/>
          <p:nvPr/>
        </p:nvSpPr>
        <p:spPr>
          <a:xfrm>
            <a:off x="8701165" y="3327930"/>
            <a:ext cx="2532020" cy="18762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ts val="2700"/>
              </a:lnSpc>
              <a:spcBef>
                <a:spcPts val="1000"/>
              </a:spcBef>
              <a:buClr>
                <a:srgbClr val="0070C0"/>
              </a:buClr>
              <a:buSzPct val="150000"/>
            </a:pPr>
            <a:r>
              <a:rPr lang="es-CO" sz="2400" dirty="0">
                <a:solidFill>
                  <a:schemeClr val="tx1"/>
                </a:solidFill>
                <a:latin typeface="Barlow" panose="00000500000000000000" pitchFamily="2" charset="0"/>
                <a:ea typeface="Tahoma" pitchFamily="34" charset="0"/>
                <a:cs typeface="Tahoma" pitchFamily="34" charset="0"/>
              </a:rPr>
              <a:t>Buenas prácticas en dirección de proyectos, programas y portafolios.</a:t>
            </a:r>
          </a:p>
        </p:txBody>
      </p:sp>
      <p:graphicFrame>
        <p:nvGraphicFramePr>
          <p:cNvPr id="7" name="6 Diagrama">
            <a:extLst>
              <a:ext uri="{FF2B5EF4-FFF2-40B4-BE49-F238E27FC236}">
                <a16:creationId xmlns:a16="http://schemas.microsoft.com/office/drawing/2014/main" id="{68EB8AFA-147A-25FA-3B67-8E48F05025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1476243"/>
              </p:ext>
            </p:extLst>
          </p:nvPr>
        </p:nvGraphicFramePr>
        <p:xfrm>
          <a:off x="1517932" y="2854036"/>
          <a:ext cx="7016468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755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1" y="1698695"/>
            <a:ext cx="10134600" cy="11553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dirty="0"/>
              <a:t>La madurez está relacionada con las capacidades para:</a:t>
            </a:r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A68ECC67-1642-0D42-C87F-ECBF89510EF6}"/>
              </a:ext>
            </a:extLst>
          </p:cNvPr>
          <p:cNvSpPr txBox="1">
            <a:spLocks/>
          </p:cNvSpPr>
          <p:nvPr/>
        </p:nvSpPr>
        <p:spPr>
          <a:xfrm>
            <a:off x="1518169" y="2669732"/>
            <a:ext cx="5305465" cy="26684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CO" dirty="0"/>
              <a:t>Producir buenos resultados.</a:t>
            </a:r>
          </a:p>
          <a:p>
            <a:r>
              <a:rPr lang="es-CO" dirty="0"/>
              <a:t>De forma repetible en la gestión de proyectos, y </a:t>
            </a:r>
          </a:p>
          <a:p>
            <a:r>
              <a:rPr lang="es-CO" dirty="0"/>
              <a:t>Su alineación con el logro de metas estratégicas.</a:t>
            </a:r>
          </a:p>
          <a:p>
            <a:endParaRPr lang="es-CO" dirty="0"/>
          </a:p>
        </p:txBody>
      </p:sp>
      <p:pic>
        <p:nvPicPr>
          <p:cNvPr id="9" name="Picture 2" descr="http://comprarmejor.files.wordpress.com/2012/11/integracion-empresarial.jpg">
            <a:extLst>
              <a:ext uri="{FF2B5EF4-FFF2-40B4-BE49-F238E27FC236}">
                <a16:creationId xmlns:a16="http://schemas.microsoft.com/office/drawing/2014/main" id="{DA636B9C-4E6B-1944-41A5-B8EA26FA9F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97150" y="2530130"/>
            <a:ext cx="3675649" cy="2850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42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7746" y="2175164"/>
            <a:ext cx="6186054" cy="3602182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Un modelo de madurez, es un conjunto estructurado de buenas prácticas, herramientas de medición y criterios de análisis, entre otros.</a:t>
            </a:r>
          </a:p>
          <a:p>
            <a:pPr algn="just"/>
            <a:r>
              <a:rPr lang="es-ES" dirty="0"/>
              <a:t>Que permiten evaluar las capacidades de los procesos de la organización, con respecto a las mejores prácticas de la industria en un determinado ámbito.</a:t>
            </a:r>
          </a:p>
        </p:txBody>
      </p:sp>
      <p:pic>
        <p:nvPicPr>
          <p:cNvPr id="7" name="3 Imagen">
            <a:extLst>
              <a:ext uri="{FF2B5EF4-FFF2-40B4-BE49-F238E27FC236}">
                <a16:creationId xmlns:a16="http://schemas.microsoft.com/office/drawing/2014/main" id="{0FFAAA29-C0A1-E4F7-DC31-43A7463F3F7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82" y="2445296"/>
            <a:ext cx="3061917" cy="306191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6417DEB-C71F-380B-3429-1D540758D136}"/>
              </a:ext>
            </a:extLst>
          </p:cNvPr>
          <p:cNvSpPr txBox="1"/>
          <p:nvPr/>
        </p:nvSpPr>
        <p:spPr>
          <a:xfrm>
            <a:off x="1139537" y="1447922"/>
            <a:ext cx="387580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>
                <a:latin typeface="Barlow Medium" panose="00000600000000000000" pitchFamily="2" charset="0"/>
              </a:rPr>
              <a:t>Modelos de madurez</a:t>
            </a:r>
            <a:endParaRPr lang="es-CO" sz="2800" dirty="0">
              <a:latin typeface="Barlow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27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1698695"/>
            <a:ext cx="10134600" cy="1325563"/>
          </a:xfrm>
        </p:spPr>
        <p:txBody>
          <a:bodyPr>
            <a:noAutofit/>
          </a:bodyPr>
          <a:lstStyle/>
          <a:p>
            <a:pPr algn="just"/>
            <a:r>
              <a:rPr lang="es-CO" dirty="0"/>
              <a:t>Los modelos de madurez difieren en los conceptos que incorporan y las sugerencias que realizan sobre cómo debe de ser la curva de la madurez.</a:t>
            </a:r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A68ECC67-1642-0D42-C87F-ECBF89510EF6}"/>
              </a:ext>
            </a:extLst>
          </p:cNvPr>
          <p:cNvSpPr txBox="1">
            <a:spLocks/>
          </p:cNvSpPr>
          <p:nvPr/>
        </p:nvSpPr>
        <p:spPr>
          <a:xfrm>
            <a:off x="1219200" y="3170815"/>
            <a:ext cx="4045527" cy="26760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just"/>
            <a:r>
              <a:rPr lang="es-CO" dirty="0"/>
              <a:t>Cada modelo identifica unos niveles incrementales que señalan el plan de mejoramiento organizacional.</a:t>
            </a:r>
          </a:p>
          <a:p>
            <a:pPr algn="just"/>
            <a:endParaRPr lang="es-CO" dirty="0"/>
          </a:p>
        </p:txBody>
      </p:sp>
      <p:pic>
        <p:nvPicPr>
          <p:cNvPr id="6" name="Picture 2" descr="http://www.ilxconsulting.com/images/diagrams/maturity-models.gif">
            <a:extLst>
              <a:ext uri="{FF2B5EF4-FFF2-40B4-BE49-F238E27FC236}">
                <a16:creationId xmlns:a16="http://schemas.microsoft.com/office/drawing/2014/main" id="{37E69CDB-68C5-FB05-4E58-0094893F9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246" y="2897070"/>
            <a:ext cx="5614554" cy="3251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34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Madurez en la administración de proyectos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698695"/>
            <a:ext cx="5257799" cy="3829269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Para cada nivel se identifican los procesos estructurados (capacidades) con los que debería contar una organización.</a:t>
            </a:r>
          </a:p>
          <a:p>
            <a:pPr algn="just"/>
            <a:r>
              <a:rPr lang="es-ES" dirty="0"/>
              <a:t>El diagnóstico facilita la identificación de fortalezas y debilidades con respecto a las áreas de proceso.</a:t>
            </a:r>
          </a:p>
        </p:txBody>
      </p:sp>
      <p:pic>
        <p:nvPicPr>
          <p:cNvPr id="1026" name="Picture 2" descr="CMMI, qué es? (Capability Maturity Model Integration) | El Blog de Salvador  Vilalta">
            <a:extLst>
              <a:ext uri="{FF2B5EF4-FFF2-40B4-BE49-F238E27FC236}">
                <a16:creationId xmlns:a16="http://schemas.microsoft.com/office/drawing/2014/main" id="{A9E83FC1-6297-EB55-E0EF-3B18619D2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98768"/>
            <a:ext cx="5078124" cy="406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78083"/>
      </p:ext>
    </p:extLst>
  </p:cSld>
  <p:clrMapOvr>
    <a:masterClrMapping/>
  </p:clrMapOvr>
</p:sld>
</file>

<file path=ppt/theme/theme1.xml><?xml version="1.0" encoding="utf-8"?>
<a:theme xmlns:a="http://schemas.openxmlformats.org/drawingml/2006/main" name="Principal Verde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131FF56C-BAF6-C942-A89A-7E300801CF1D}"/>
    </a:ext>
  </a:extLst>
</a:theme>
</file>

<file path=ppt/theme/theme2.xml><?xml version="1.0" encoding="utf-8"?>
<a:theme xmlns:a="http://schemas.openxmlformats.org/drawingml/2006/main" name="Principal Azul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21E463-9042-E049-8462-9D56BF9D53BA}"/>
    </a:ext>
  </a:extLst>
</a:theme>
</file>

<file path=ppt/theme/theme3.xml><?xml version="1.0" encoding="utf-8"?>
<a:theme xmlns:a="http://schemas.openxmlformats.org/drawingml/2006/main" name="Sección Anaranaj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7F3C2A67-4D81-434B-8437-434C5A7CA9A5}"/>
    </a:ext>
  </a:extLst>
</a:theme>
</file>

<file path=ppt/theme/theme4.xml><?xml version="1.0" encoding="utf-8"?>
<a:theme xmlns:a="http://schemas.openxmlformats.org/drawingml/2006/main" name="Sección Mor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27935772-539B-0F4E-AD6B-25A4EB94CA29}"/>
    </a:ext>
  </a:extLst>
</a:theme>
</file>

<file path=ppt/theme/theme5.xml><?xml version="1.0" encoding="utf-8"?>
<a:theme xmlns:a="http://schemas.openxmlformats.org/drawingml/2006/main" name="Sección Rojo Viv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B892B2-1885-4C4A-AE08-7D7466B7CFC7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Principal Verde</Template>
  <TotalTime>1684</TotalTime>
  <Words>968</Words>
  <Application>Microsoft Office PowerPoint</Application>
  <PresentationFormat>Widescreen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Barlow</vt:lpstr>
      <vt:lpstr>Barlow Medium</vt:lpstr>
      <vt:lpstr>Barlow SemiBold</vt:lpstr>
      <vt:lpstr>Calibri</vt:lpstr>
      <vt:lpstr>Principal Verde</vt:lpstr>
      <vt:lpstr>Principal Azul</vt:lpstr>
      <vt:lpstr>Sección Anaranajada</vt:lpstr>
      <vt:lpstr>Sección Morada</vt:lpstr>
      <vt:lpstr>Sección Rojo Vivo</vt:lpstr>
      <vt:lpstr>Maestría en Administración de Proyectos</vt:lpstr>
      <vt:lpstr>Madurez organizacional en Administración de proyectos</vt:lpstr>
      <vt:lpstr>Factores Críticos de Éxito</vt:lpstr>
      <vt:lpstr>Factores Críticos de Éxito</vt:lpstr>
      <vt:lpstr>Madurez en la administración de proyectos</vt:lpstr>
      <vt:lpstr>Madurez en la administración de proyectos</vt:lpstr>
      <vt:lpstr>Madurez en la administración de proyectos</vt:lpstr>
      <vt:lpstr>Madurez en la administración de proyectos</vt:lpstr>
      <vt:lpstr>Madurez en la administración de proyectos</vt:lpstr>
      <vt:lpstr>Madurez en la administración de proyectos</vt:lpstr>
      <vt:lpstr>Madurez en la administración de proyectos</vt:lpstr>
      <vt:lpstr>Madurez en la administración de proyectos</vt:lpstr>
      <vt:lpstr>El Modelo Kerzner - KPM3</vt:lpstr>
      <vt:lpstr>El Modelo Kerzner - KPM3</vt:lpstr>
      <vt:lpstr>El Modelo Kerzner - KPM3</vt:lpstr>
      <vt:lpstr>El Modelo Kerzner - KPM3</vt:lpstr>
      <vt:lpstr>El Modelo Kerzner - KPM3</vt:lpstr>
      <vt:lpstr>El Modelo Kerzner - KPM3</vt:lpstr>
      <vt:lpstr>Maestría en Administración de Proyectos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presentaciones</dc:title>
  <dc:creator>Alberto Redondo Salas</dc:creator>
  <cp:lastModifiedBy>Maria Ibarra</cp:lastModifiedBy>
  <cp:revision>107</cp:revision>
  <cp:lastPrinted>2018-06-20T11:59:15Z</cp:lastPrinted>
  <dcterms:created xsi:type="dcterms:W3CDTF">2018-06-20T21:30:45Z</dcterms:created>
  <dcterms:modified xsi:type="dcterms:W3CDTF">2022-10-21T16:48:00Z</dcterms:modified>
</cp:coreProperties>
</file>