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2C271BAD-03CC-4948-8B98-D7705D766D6F}" type="datetimeFigureOut">
              <a:rPr lang="es-ES" smtClean="0"/>
              <a:t>03/09/2014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C0D1127-CCF7-420E-B498-BFDDEED32491}" type="slidenum">
              <a:rPr lang="es-ES" smtClean="0"/>
              <a:t>‹Nº›</a:t>
            </a:fld>
            <a:endParaRPr lang="es-ES"/>
          </a:p>
        </p:txBody>
      </p:sp>
    </p:spTree>
    <p:extLst>
      <p:ext uri="{BB962C8B-B14F-4D97-AF65-F5344CB8AC3E}">
        <p14:creationId xmlns:p14="http://schemas.microsoft.com/office/powerpoint/2010/main" val="2271818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C271BAD-03CC-4948-8B98-D7705D766D6F}" type="datetimeFigureOut">
              <a:rPr lang="es-ES" smtClean="0"/>
              <a:t>03/09/2014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C0D1127-CCF7-420E-B498-BFDDEED32491}" type="slidenum">
              <a:rPr lang="es-ES" smtClean="0"/>
              <a:t>‹Nº›</a:t>
            </a:fld>
            <a:endParaRPr lang="es-ES"/>
          </a:p>
        </p:txBody>
      </p:sp>
    </p:spTree>
    <p:extLst>
      <p:ext uri="{BB962C8B-B14F-4D97-AF65-F5344CB8AC3E}">
        <p14:creationId xmlns:p14="http://schemas.microsoft.com/office/powerpoint/2010/main" val="1720918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C271BAD-03CC-4948-8B98-D7705D766D6F}" type="datetimeFigureOut">
              <a:rPr lang="es-ES" smtClean="0"/>
              <a:t>03/09/2014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C0D1127-CCF7-420E-B498-BFDDEED32491}" type="slidenum">
              <a:rPr lang="es-ES" smtClean="0"/>
              <a:t>‹Nº›</a:t>
            </a:fld>
            <a:endParaRPr lang="es-ES"/>
          </a:p>
        </p:txBody>
      </p:sp>
    </p:spTree>
    <p:extLst>
      <p:ext uri="{BB962C8B-B14F-4D97-AF65-F5344CB8AC3E}">
        <p14:creationId xmlns:p14="http://schemas.microsoft.com/office/powerpoint/2010/main" val="1411966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C271BAD-03CC-4948-8B98-D7705D766D6F}" type="datetimeFigureOut">
              <a:rPr lang="es-ES" smtClean="0"/>
              <a:t>03/09/2014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C0D1127-CCF7-420E-B498-BFDDEED32491}" type="slidenum">
              <a:rPr lang="es-ES" smtClean="0"/>
              <a:t>‹Nº›</a:t>
            </a:fld>
            <a:endParaRPr lang="es-ES"/>
          </a:p>
        </p:txBody>
      </p:sp>
    </p:spTree>
    <p:extLst>
      <p:ext uri="{BB962C8B-B14F-4D97-AF65-F5344CB8AC3E}">
        <p14:creationId xmlns:p14="http://schemas.microsoft.com/office/powerpoint/2010/main" val="66459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C271BAD-03CC-4948-8B98-D7705D766D6F}" type="datetimeFigureOut">
              <a:rPr lang="es-ES" smtClean="0"/>
              <a:t>03/09/2014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C0D1127-CCF7-420E-B498-BFDDEED32491}" type="slidenum">
              <a:rPr lang="es-ES" smtClean="0"/>
              <a:t>‹Nº›</a:t>
            </a:fld>
            <a:endParaRPr lang="es-ES"/>
          </a:p>
        </p:txBody>
      </p:sp>
    </p:spTree>
    <p:extLst>
      <p:ext uri="{BB962C8B-B14F-4D97-AF65-F5344CB8AC3E}">
        <p14:creationId xmlns:p14="http://schemas.microsoft.com/office/powerpoint/2010/main" val="4229039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2C271BAD-03CC-4948-8B98-D7705D766D6F}" type="datetimeFigureOut">
              <a:rPr lang="es-ES" smtClean="0"/>
              <a:t>03/09/2014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C0D1127-CCF7-420E-B498-BFDDEED32491}" type="slidenum">
              <a:rPr lang="es-ES" smtClean="0"/>
              <a:t>‹Nº›</a:t>
            </a:fld>
            <a:endParaRPr lang="es-ES"/>
          </a:p>
        </p:txBody>
      </p:sp>
    </p:spTree>
    <p:extLst>
      <p:ext uri="{BB962C8B-B14F-4D97-AF65-F5344CB8AC3E}">
        <p14:creationId xmlns:p14="http://schemas.microsoft.com/office/powerpoint/2010/main" val="3225561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2C271BAD-03CC-4948-8B98-D7705D766D6F}" type="datetimeFigureOut">
              <a:rPr lang="es-ES" smtClean="0"/>
              <a:t>03/09/2014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C0D1127-CCF7-420E-B498-BFDDEED32491}" type="slidenum">
              <a:rPr lang="es-ES" smtClean="0"/>
              <a:t>‹Nº›</a:t>
            </a:fld>
            <a:endParaRPr lang="es-ES"/>
          </a:p>
        </p:txBody>
      </p:sp>
    </p:spTree>
    <p:extLst>
      <p:ext uri="{BB962C8B-B14F-4D97-AF65-F5344CB8AC3E}">
        <p14:creationId xmlns:p14="http://schemas.microsoft.com/office/powerpoint/2010/main" val="1606738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2C271BAD-03CC-4948-8B98-D7705D766D6F}" type="datetimeFigureOut">
              <a:rPr lang="es-ES" smtClean="0"/>
              <a:t>03/09/2014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C0D1127-CCF7-420E-B498-BFDDEED32491}" type="slidenum">
              <a:rPr lang="es-ES" smtClean="0"/>
              <a:t>‹Nº›</a:t>
            </a:fld>
            <a:endParaRPr lang="es-ES"/>
          </a:p>
        </p:txBody>
      </p:sp>
    </p:spTree>
    <p:extLst>
      <p:ext uri="{BB962C8B-B14F-4D97-AF65-F5344CB8AC3E}">
        <p14:creationId xmlns:p14="http://schemas.microsoft.com/office/powerpoint/2010/main" val="3698554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C271BAD-03CC-4948-8B98-D7705D766D6F}" type="datetimeFigureOut">
              <a:rPr lang="es-ES" smtClean="0"/>
              <a:t>03/09/2014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C0D1127-CCF7-420E-B498-BFDDEED32491}" type="slidenum">
              <a:rPr lang="es-ES" smtClean="0"/>
              <a:t>‹Nº›</a:t>
            </a:fld>
            <a:endParaRPr lang="es-ES"/>
          </a:p>
        </p:txBody>
      </p:sp>
    </p:spTree>
    <p:extLst>
      <p:ext uri="{BB962C8B-B14F-4D97-AF65-F5344CB8AC3E}">
        <p14:creationId xmlns:p14="http://schemas.microsoft.com/office/powerpoint/2010/main" val="3656108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C271BAD-03CC-4948-8B98-D7705D766D6F}" type="datetimeFigureOut">
              <a:rPr lang="es-ES" smtClean="0"/>
              <a:t>03/09/2014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C0D1127-CCF7-420E-B498-BFDDEED32491}" type="slidenum">
              <a:rPr lang="es-ES" smtClean="0"/>
              <a:t>‹Nº›</a:t>
            </a:fld>
            <a:endParaRPr lang="es-ES"/>
          </a:p>
        </p:txBody>
      </p:sp>
    </p:spTree>
    <p:extLst>
      <p:ext uri="{BB962C8B-B14F-4D97-AF65-F5344CB8AC3E}">
        <p14:creationId xmlns:p14="http://schemas.microsoft.com/office/powerpoint/2010/main" val="3222309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C271BAD-03CC-4948-8B98-D7705D766D6F}" type="datetimeFigureOut">
              <a:rPr lang="es-ES" smtClean="0"/>
              <a:t>03/09/2014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C0D1127-CCF7-420E-B498-BFDDEED32491}" type="slidenum">
              <a:rPr lang="es-ES" smtClean="0"/>
              <a:t>‹Nº›</a:t>
            </a:fld>
            <a:endParaRPr lang="es-ES"/>
          </a:p>
        </p:txBody>
      </p:sp>
    </p:spTree>
    <p:extLst>
      <p:ext uri="{BB962C8B-B14F-4D97-AF65-F5344CB8AC3E}">
        <p14:creationId xmlns:p14="http://schemas.microsoft.com/office/powerpoint/2010/main" val="262163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71BAD-03CC-4948-8B98-D7705D766D6F}" type="datetimeFigureOut">
              <a:rPr lang="es-ES" smtClean="0"/>
              <a:t>03/09/2014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0D1127-CCF7-420E-B498-BFDDEED32491}" type="slidenum">
              <a:rPr lang="es-ES" smtClean="0"/>
              <a:t>‹Nº›</a:t>
            </a:fld>
            <a:endParaRPr lang="es-ES"/>
          </a:p>
        </p:txBody>
      </p:sp>
    </p:spTree>
    <p:extLst>
      <p:ext uri="{BB962C8B-B14F-4D97-AF65-F5344CB8AC3E}">
        <p14:creationId xmlns:p14="http://schemas.microsoft.com/office/powerpoint/2010/main" val="1217739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LA(s) HISTORIA(s) DE LA CÁRCEL</a:t>
            </a:r>
            <a:endParaRPr lang="es-ES" dirty="0"/>
          </a:p>
        </p:txBody>
      </p:sp>
      <p:sp>
        <p:nvSpPr>
          <p:cNvPr id="3" name="2 Subtítulo"/>
          <p:cNvSpPr>
            <a:spLocks noGrp="1"/>
          </p:cNvSpPr>
          <p:nvPr>
            <p:ph type="subTitle" idx="1"/>
          </p:nvPr>
        </p:nvSpPr>
        <p:spPr/>
        <p:txBody>
          <a:bodyPr>
            <a:normAutofit fontScale="92500" lnSpcReduction="20000"/>
          </a:bodyPr>
          <a:lstStyle/>
          <a:p>
            <a:r>
              <a:rPr lang="es-ES" dirty="0" smtClean="0"/>
              <a:t>IÑAKI RIVERA BEIRAS</a:t>
            </a:r>
          </a:p>
          <a:p>
            <a:r>
              <a:rPr lang="es-ES" dirty="0" err="1" smtClean="0"/>
              <a:t>Observatori</a:t>
            </a:r>
            <a:r>
              <a:rPr lang="es-ES" dirty="0" smtClean="0"/>
              <a:t> del Sistema penal i </a:t>
            </a:r>
            <a:r>
              <a:rPr lang="es-ES" dirty="0" err="1" smtClean="0"/>
              <a:t>els</a:t>
            </a:r>
            <a:r>
              <a:rPr lang="es-ES" dirty="0" smtClean="0"/>
              <a:t> </a:t>
            </a:r>
            <a:r>
              <a:rPr lang="es-ES" dirty="0" err="1" smtClean="0"/>
              <a:t>drets</a:t>
            </a:r>
            <a:r>
              <a:rPr lang="es-ES" dirty="0" smtClean="0"/>
              <a:t> </a:t>
            </a:r>
            <a:r>
              <a:rPr lang="es-ES" dirty="0" err="1" smtClean="0"/>
              <a:t>humans</a:t>
            </a:r>
            <a:endParaRPr lang="es-ES" dirty="0" smtClean="0"/>
          </a:p>
          <a:p>
            <a:r>
              <a:rPr lang="es-ES" dirty="0" err="1" smtClean="0"/>
              <a:t>Universitat</a:t>
            </a:r>
            <a:r>
              <a:rPr lang="es-ES" dirty="0" smtClean="0"/>
              <a:t> de Barcelona</a:t>
            </a:r>
            <a:endParaRPr lang="es-ES" dirty="0"/>
          </a:p>
        </p:txBody>
      </p:sp>
    </p:spTree>
    <p:extLst>
      <p:ext uri="{BB962C8B-B14F-4D97-AF65-F5344CB8AC3E}">
        <p14:creationId xmlns:p14="http://schemas.microsoft.com/office/powerpoint/2010/main" val="35794124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spTree>
    <p:extLst>
      <p:ext uri="{BB962C8B-B14F-4D97-AF65-F5344CB8AC3E}">
        <p14:creationId xmlns:p14="http://schemas.microsoft.com/office/powerpoint/2010/main" val="692240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6 LÍNEAS DE APROXIMACIÓN HISTÓRICA</a:t>
            </a:r>
            <a:endParaRPr lang="es-ES" dirty="0"/>
          </a:p>
        </p:txBody>
      </p:sp>
      <p:sp>
        <p:nvSpPr>
          <p:cNvPr id="3" name="2 Marcador de contenido"/>
          <p:cNvSpPr>
            <a:spLocks noGrp="1"/>
          </p:cNvSpPr>
          <p:nvPr>
            <p:ph idx="1"/>
          </p:nvPr>
        </p:nvSpPr>
        <p:spPr/>
        <p:txBody>
          <a:bodyPr>
            <a:normAutofit fontScale="92500" lnSpcReduction="20000"/>
          </a:bodyPr>
          <a:lstStyle/>
          <a:p>
            <a:pPr marL="514350" indent="-514350">
              <a:buAutoNum type="arabicParenR"/>
            </a:pPr>
            <a:r>
              <a:rPr lang="es-ES" dirty="0" smtClean="0"/>
              <a:t>Antecedente del entramado de “</a:t>
            </a:r>
            <a:r>
              <a:rPr lang="es-ES" dirty="0" err="1" smtClean="0"/>
              <a:t>workhouses</a:t>
            </a:r>
            <a:r>
              <a:rPr lang="es-ES" dirty="0" smtClean="0"/>
              <a:t>” en Europa (siglos XVI a XVIII)</a:t>
            </a:r>
          </a:p>
          <a:p>
            <a:pPr marL="514350" indent="-514350">
              <a:buAutoNum type="arabicParenR"/>
            </a:pPr>
            <a:r>
              <a:rPr lang="es-ES" dirty="0" smtClean="0"/>
              <a:t>Antecedente del Derecho penal y penitencial de la Inquisición</a:t>
            </a:r>
          </a:p>
          <a:p>
            <a:pPr marL="514350" indent="-514350">
              <a:buAutoNum type="arabicParenR"/>
            </a:pPr>
            <a:r>
              <a:rPr lang="es-ES" dirty="0" smtClean="0"/>
              <a:t>Antecedente de los sistemas norteamericanos (</a:t>
            </a:r>
            <a:r>
              <a:rPr lang="es-ES" dirty="0" err="1" smtClean="0"/>
              <a:t>solitary</a:t>
            </a:r>
            <a:r>
              <a:rPr lang="es-ES" dirty="0" smtClean="0"/>
              <a:t> </a:t>
            </a:r>
            <a:r>
              <a:rPr lang="es-ES" dirty="0" err="1" smtClean="0"/>
              <a:t>confinment</a:t>
            </a:r>
            <a:r>
              <a:rPr lang="es-ES" dirty="0" smtClean="0"/>
              <a:t> y </a:t>
            </a:r>
            <a:r>
              <a:rPr lang="es-ES" dirty="0" err="1" smtClean="0"/>
              <a:t>silent</a:t>
            </a:r>
            <a:r>
              <a:rPr lang="es-ES" dirty="0" smtClean="0"/>
              <a:t> </a:t>
            </a:r>
            <a:r>
              <a:rPr lang="es-ES" dirty="0" err="1" smtClean="0"/>
              <a:t>system</a:t>
            </a:r>
            <a:r>
              <a:rPr lang="es-ES" dirty="0" smtClean="0"/>
              <a:t>)</a:t>
            </a:r>
          </a:p>
          <a:p>
            <a:pPr marL="514350" indent="-514350">
              <a:buAutoNum type="arabicParenR"/>
            </a:pPr>
            <a:r>
              <a:rPr lang="es-ES" dirty="0" err="1" smtClean="0"/>
              <a:t>Perpectiva</a:t>
            </a:r>
            <a:r>
              <a:rPr lang="es-ES" dirty="0" smtClean="0"/>
              <a:t> “humanista o pietista” (la historia oficial)</a:t>
            </a:r>
          </a:p>
          <a:p>
            <a:pPr marL="514350" indent="-514350">
              <a:buAutoNum type="arabicParenR"/>
            </a:pPr>
            <a:r>
              <a:rPr lang="es-ES" dirty="0" smtClean="0"/>
              <a:t>Perspectiva “disciplinaria” </a:t>
            </a:r>
          </a:p>
          <a:p>
            <a:pPr marL="514350" indent="-514350">
              <a:buAutoNum type="arabicParenR"/>
            </a:pPr>
            <a:r>
              <a:rPr lang="es-ES" dirty="0" smtClean="0"/>
              <a:t>Perspectiva “económico-estructural”</a:t>
            </a:r>
            <a:endParaRPr lang="es-ES" dirty="0"/>
          </a:p>
        </p:txBody>
      </p:sp>
    </p:spTree>
    <p:extLst>
      <p:ext uri="{BB962C8B-B14F-4D97-AF65-F5344CB8AC3E}">
        <p14:creationId xmlns:p14="http://schemas.microsoft.com/office/powerpoint/2010/main" val="402234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100" b="1" dirty="0" smtClean="0"/>
              <a:t/>
            </a:r>
            <a:br>
              <a:rPr lang="es-ES" sz="3100" b="1" dirty="0" smtClean="0"/>
            </a:br>
            <a:r>
              <a:rPr lang="es-ES" b="1" dirty="0" smtClean="0"/>
              <a:t>I) Antecedente del entramado de “</a:t>
            </a:r>
            <a:r>
              <a:rPr lang="es-ES" b="1" dirty="0" err="1" smtClean="0"/>
              <a:t>workhouses</a:t>
            </a:r>
            <a:r>
              <a:rPr lang="es-ES" b="1" dirty="0" smtClean="0"/>
              <a:t>” en Europa (siglos XVI a XVIII)</a:t>
            </a:r>
            <a:r>
              <a:rPr lang="es-ES" dirty="0" smtClean="0"/>
              <a:t/>
            </a:r>
            <a:br>
              <a:rPr lang="es-ES" dirty="0" smtClean="0"/>
            </a:br>
            <a:endParaRPr lang="es-ES" dirty="0"/>
          </a:p>
        </p:txBody>
      </p:sp>
      <p:sp>
        <p:nvSpPr>
          <p:cNvPr id="3" name="2 Marcador de contenido"/>
          <p:cNvSpPr>
            <a:spLocks noGrp="1"/>
          </p:cNvSpPr>
          <p:nvPr>
            <p:ph idx="1"/>
          </p:nvPr>
        </p:nvSpPr>
        <p:spPr/>
        <p:txBody>
          <a:bodyPr/>
          <a:lstStyle/>
          <a:p>
            <a:r>
              <a:rPr lang="es-ES" dirty="0" err="1" smtClean="0"/>
              <a:t>Bridwell</a:t>
            </a:r>
            <a:r>
              <a:rPr lang="es-ES" dirty="0" smtClean="0"/>
              <a:t> británico, casa di </a:t>
            </a:r>
            <a:r>
              <a:rPr lang="es-ES" dirty="0" err="1" smtClean="0"/>
              <a:t>lavoro</a:t>
            </a:r>
            <a:r>
              <a:rPr lang="es-ES" dirty="0" smtClean="0"/>
              <a:t>, </a:t>
            </a:r>
            <a:r>
              <a:rPr lang="es-ES" dirty="0" err="1" smtClean="0"/>
              <a:t>hopital</a:t>
            </a:r>
            <a:r>
              <a:rPr lang="es-ES" dirty="0" smtClean="0"/>
              <a:t> general, </a:t>
            </a:r>
            <a:r>
              <a:rPr lang="es-ES" dirty="0" err="1" smtClean="0"/>
              <a:t>rasp</a:t>
            </a:r>
            <a:r>
              <a:rPr lang="es-ES" dirty="0" smtClean="0"/>
              <a:t>-huis y spin-huis, casas de la </a:t>
            </a:r>
            <a:r>
              <a:rPr lang="es-ES" dirty="0" err="1" smtClean="0"/>
              <a:t>misecordia</a:t>
            </a:r>
            <a:r>
              <a:rPr lang="es-ES" dirty="0" smtClean="0"/>
              <a:t> y hospicio de pobreza …</a:t>
            </a:r>
          </a:p>
          <a:p>
            <a:r>
              <a:rPr lang="es-ES" dirty="0" smtClean="0"/>
              <a:t>Carácter mixto:</a:t>
            </a:r>
          </a:p>
          <a:p>
            <a:pPr>
              <a:buFontTx/>
              <a:buChar char="-"/>
            </a:pPr>
            <a:r>
              <a:rPr lang="es-ES" dirty="0" smtClean="0"/>
              <a:t>público-privado</a:t>
            </a:r>
          </a:p>
          <a:p>
            <a:pPr>
              <a:buFontTx/>
              <a:buChar char="-"/>
            </a:pPr>
            <a:r>
              <a:rPr lang="es-ES" dirty="0" smtClean="0"/>
              <a:t>tutelar-punitivo</a:t>
            </a:r>
          </a:p>
          <a:p>
            <a:pPr marL="0" indent="0">
              <a:buNone/>
            </a:pPr>
            <a:r>
              <a:rPr lang="es-ES" dirty="0" smtClean="0"/>
              <a:t>Instalación primeros talleres textiles – función: proletarización masas sin cualificación laboral</a:t>
            </a:r>
          </a:p>
          <a:p>
            <a:pPr marL="0" indent="0">
              <a:buNone/>
            </a:pPr>
            <a:endParaRPr lang="es-ES" dirty="0" smtClean="0"/>
          </a:p>
          <a:p>
            <a:endParaRPr lang="es-ES" dirty="0"/>
          </a:p>
        </p:txBody>
      </p:sp>
    </p:spTree>
    <p:extLst>
      <p:ext uri="{BB962C8B-B14F-4D97-AF65-F5344CB8AC3E}">
        <p14:creationId xmlns:p14="http://schemas.microsoft.com/office/powerpoint/2010/main" val="765358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II) ANTECEDENTE DEL DERECHO PENAL Y PENITENCIAL INQUISITORIAL</a:t>
            </a:r>
            <a:endParaRPr lang="es-ES" b="1" dirty="0"/>
          </a:p>
        </p:txBody>
      </p:sp>
      <p:sp>
        <p:nvSpPr>
          <p:cNvPr id="3" name="2 Marcador de contenido"/>
          <p:cNvSpPr>
            <a:spLocks noGrp="1"/>
          </p:cNvSpPr>
          <p:nvPr>
            <p:ph idx="1"/>
          </p:nvPr>
        </p:nvSpPr>
        <p:spPr/>
        <p:txBody>
          <a:bodyPr/>
          <a:lstStyle/>
          <a:p>
            <a:r>
              <a:rPr lang="es-ES" dirty="0" smtClean="0"/>
              <a:t>Minuciosa regulación penal y penitencial</a:t>
            </a:r>
          </a:p>
          <a:p>
            <a:r>
              <a:rPr lang="es-ES" dirty="0" smtClean="0"/>
              <a:t>Diseño de “modernos” sistemas penitenciales con: penas perpetuas (conmutación pena de muerte), indeterminadas, determinadas, vade in pace…</a:t>
            </a:r>
          </a:p>
          <a:p>
            <a:r>
              <a:rPr lang="es-ES" dirty="0" smtClean="0"/>
              <a:t>Valor de la “PENITENCIA” (aislamiento, silencio, sagradas escrituras, reducción dieta)</a:t>
            </a:r>
          </a:p>
          <a:p>
            <a:r>
              <a:rPr lang="es-ES" dirty="0" smtClean="0"/>
              <a:t>¿PRIMERA FUNCIÓN? La “expiación”</a:t>
            </a:r>
            <a:endParaRPr lang="es-ES" dirty="0"/>
          </a:p>
        </p:txBody>
      </p:sp>
    </p:spTree>
    <p:extLst>
      <p:ext uri="{BB962C8B-B14F-4D97-AF65-F5344CB8AC3E}">
        <p14:creationId xmlns:p14="http://schemas.microsoft.com/office/powerpoint/2010/main" val="21026944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b="1" dirty="0" smtClean="0"/>
              <a:t/>
            </a:r>
            <a:br>
              <a:rPr lang="es-ES" sz="3600" b="1" dirty="0" smtClean="0"/>
            </a:br>
            <a:r>
              <a:rPr lang="es-ES" sz="3600" b="1" dirty="0" smtClean="0"/>
              <a:t>III) Antecedente de los sistemas norteamericanos (</a:t>
            </a:r>
            <a:r>
              <a:rPr lang="es-ES" sz="3600" b="1" dirty="0" err="1" smtClean="0"/>
              <a:t>solitary</a:t>
            </a:r>
            <a:r>
              <a:rPr lang="es-ES" sz="3600" b="1" dirty="0" smtClean="0"/>
              <a:t> </a:t>
            </a:r>
            <a:r>
              <a:rPr lang="es-ES" sz="3600" b="1" dirty="0" err="1" smtClean="0"/>
              <a:t>confinment</a:t>
            </a:r>
            <a:r>
              <a:rPr lang="es-ES" sz="3600" b="1" dirty="0" smtClean="0"/>
              <a:t> y </a:t>
            </a:r>
            <a:r>
              <a:rPr lang="es-ES" sz="3600" b="1" dirty="0" err="1" smtClean="0"/>
              <a:t>silent</a:t>
            </a:r>
            <a:r>
              <a:rPr lang="es-ES" sz="3600" b="1" dirty="0" smtClean="0"/>
              <a:t> </a:t>
            </a:r>
            <a:r>
              <a:rPr lang="es-ES" sz="3600" b="1" dirty="0" err="1" smtClean="0"/>
              <a:t>system</a:t>
            </a:r>
            <a:r>
              <a:rPr lang="es-ES" sz="3600" b="1" dirty="0" smtClean="0"/>
              <a:t>)</a:t>
            </a:r>
            <a:br>
              <a:rPr lang="es-ES" sz="3600" b="1" dirty="0" smtClean="0"/>
            </a:br>
            <a:endParaRPr lang="es-ES" sz="3600" b="1" dirty="0"/>
          </a:p>
        </p:txBody>
      </p:sp>
      <p:sp>
        <p:nvSpPr>
          <p:cNvPr id="3" name="2 Marcador de contenido"/>
          <p:cNvSpPr>
            <a:spLocks noGrp="1"/>
          </p:cNvSpPr>
          <p:nvPr>
            <p:ph idx="1"/>
          </p:nvPr>
        </p:nvSpPr>
        <p:spPr/>
        <p:txBody>
          <a:bodyPr>
            <a:normAutofit fontScale="32500" lnSpcReduction="20000"/>
          </a:bodyPr>
          <a:lstStyle/>
          <a:p>
            <a:r>
              <a:rPr lang="es-ES" sz="4300" dirty="0" smtClean="0"/>
              <a:t>el CP francés de 1791 -que instituyó por primera vez esta forma de sanción penal- se limitó a reproducir las instituciones que ya existían en la ciudad norteamericana de Filadelfia.</a:t>
            </a:r>
          </a:p>
          <a:p>
            <a:r>
              <a:rPr lang="es-ES" sz="4300" dirty="0" smtClean="0"/>
              <a:t> La influencia de los cuáqueros -quienes insistían desde Pensilvania en la abolición de las leyes inglesas cuyas sanciones suponían sufrimiento corporal a los infractores penales- fue notoria en la primera legislación del país recién independizado. Por otra parte, el Preámbulo del "Bill" de 1779 -redactado por </a:t>
            </a:r>
            <a:r>
              <a:rPr lang="es-ES" sz="4300" dirty="0" err="1" smtClean="0"/>
              <a:t>Blackstone</a:t>
            </a:r>
            <a:r>
              <a:rPr lang="es-ES" sz="4300" dirty="0" smtClean="0"/>
              <a:t> y Howard- instaba a que tales personas fuesen sometidas a una detención aislada, a un trabajo regular y a la influencia de la instrucción religiosa. Ello fue provocando una paulatina reducción de las medidas que tenían por objeto el cuerpo de los condenados. En 1790 se abolieron los trabajos forzados, las mutilaciones y los azotes. Asimismo, se aprobó -por un período de prueba de cinco años- una forma de privación de libertad en una sección de la "</a:t>
            </a:r>
            <a:r>
              <a:rPr lang="es-ES" sz="4300" dirty="0" err="1" smtClean="0"/>
              <a:t>Walnut</a:t>
            </a:r>
            <a:r>
              <a:rPr lang="es-ES" sz="4300" dirty="0" smtClean="0"/>
              <a:t> Street </a:t>
            </a:r>
            <a:r>
              <a:rPr lang="es-ES" sz="4300" dirty="0" err="1" smtClean="0"/>
              <a:t>Jail</a:t>
            </a:r>
            <a:r>
              <a:rPr lang="es-ES" sz="4300" dirty="0" smtClean="0"/>
              <a:t>" en la ciudad de Filadelfia (que afectó solamente a treinta reclusos). </a:t>
            </a:r>
          </a:p>
          <a:p>
            <a:r>
              <a:rPr lang="es-ES" sz="4300" dirty="0" smtClean="0"/>
              <a:t>Pero, en realidad, fue en 1829 cuando se inauguró, también en Filadelfia, la "Eastern </a:t>
            </a:r>
            <a:r>
              <a:rPr lang="es-ES" sz="4300" dirty="0" err="1" smtClean="0"/>
              <a:t>Penitentiary</a:t>
            </a:r>
            <a:r>
              <a:rPr lang="es-ES" sz="4300" dirty="0" smtClean="0"/>
              <a:t>", primer establecimiento destinado a ejecutar el llamado "sistema </a:t>
            </a:r>
            <a:r>
              <a:rPr lang="es-ES" sz="4300" dirty="0" err="1" smtClean="0"/>
              <a:t>filadélfico</a:t>
            </a:r>
            <a:r>
              <a:rPr lang="es-ES" sz="4300" dirty="0" smtClean="0"/>
              <a:t>". Sandoval Huertas menciona cuatro elementos característicos de este sistema: "aislamiento o segregación celular permanente, prohibición de trabajar, educación religiosa y silencio absoluto" (1982: 86).</a:t>
            </a:r>
          </a:p>
          <a:p>
            <a:r>
              <a:rPr lang="es-ES" sz="4300" dirty="0" smtClean="0"/>
              <a:t>Por otra parte, en 1818, en la ciudad de Auburn, en el Estado de Nueva York, se inauguró otro establecimiento penitenciario en el cual se aplicó el régimen de Filadelfia. Sin embargo, cuando </a:t>
            </a:r>
            <a:r>
              <a:rPr lang="es-ES" sz="4300" dirty="0" err="1" smtClean="0"/>
              <a:t>Elam</a:t>
            </a:r>
            <a:r>
              <a:rPr lang="es-ES" sz="4300" dirty="0" smtClean="0"/>
              <a:t> </a:t>
            </a:r>
            <a:r>
              <a:rPr lang="es-ES" sz="4300" dirty="0" err="1" smtClean="0"/>
              <a:t>Lynds</a:t>
            </a:r>
            <a:r>
              <a:rPr lang="es-ES" sz="4300" dirty="0" smtClean="0"/>
              <a:t> fue nombrado director del mismo, instituyó una variante de aquel sistema: aislamiento celular nocturno, trabajo en común, disciplina severísima y silencio absoluto.</a:t>
            </a:r>
          </a:p>
          <a:p>
            <a:pPr marL="0" indent="0">
              <a:buNone/>
            </a:pPr>
            <a:endParaRPr lang="es-ES" dirty="0"/>
          </a:p>
        </p:txBody>
      </p:sp>
    </p:spTree>
    <p:extLst>
      <p:ext uri="{BB962C8B-B14F-4D97-AF65-F5344CB8AC3E}">
        <p14:creationId xmlns:p14="http://schemas.microsoft.com/office/powerpoint/2010/main" val="5142492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IV) PERSPECTIVA HUMANISTA o PIETISTA (la historia oficial)</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afirma que fue el humanismo del liberalismo clásico quien propició una paulatina reducción del uso de otras penas crueles y, en consecuencia, abrió paso al nacimiento de la cárcel punitiva. Sin embargo…</a:t>
            </a:r>
          </a:p>
          <a:p>
            <a:r>
              <a:rPr lang="es-ES" dirty="0" smtClean="0"/>
              <a:t>a)	Howard, quien publicó </a:t>
            </a:r>
            <a:r>
              <a:rPr lang="es-ES" dirty="0" err="1" smtClean="0"/>
              <a:t>The</a:t>
            </a:r>
            <a:r>
              <a:rPr lang="es-ES" dirty="0" smtClean="0"/>
              <a:t> </a:t>
            </a:r>
            <a:r>
              <a:rPr lang="es-ES" dirty="0" err="1" smtClean="0"/>
              <a:t>State</a:t>
            </a:r>
            <a:r>
              <a:rPr lang="es-ES" dirty="0" smtClean="0"/>
              <a:t> of </a:t>
            </a:r>
            <a:r>
              <a:rPr lang="es-ES" dirty="0" err="1" smtClean="0"/>
              <a:t>Prison</a:t>
            </a:r>
            <a:r>
              <a:rPr lang="es-ES" dirty="0" smtClean="0"/>
              <a:t> in </a:t>
            </a:r>
            <a:r>
              <a:rPr lang="es-ES" dirty="0" err="1" smtClean="0"/>
              <a:t>England</a:t>
            </a:r>
            <a:r>
              <a:rPr lang="es-ES" dirty="0" smtClean="0"/>
              <a:t> and </a:t>
            </a:r>
            <a:r>
              <a:rPr lang="es-ES" dirty="0" err="1" smtClean="0"/>
              <a:t>Wales</a:t>
            </a:r>
            <a:r>
              <a:rPr lang="es-ES" dirty="0" smtClean="0"/>
              <a:t> ...  en 1776, efectuó una conmovedora denuncia sobre los establecimientos que visitó y jamás abogó por institucionalizar, como pena, semejante reclusión</a:t>
            </a:r>
          </a:p>
          <a:p>
            <a:endParaRPr lang="es-ES" dirty="0"/>
          </a:p>
        </p:txBody>
      </p:sp>
    </p:spTree>
    <p:extLst>
      <p:ext uri="{BB962C8B-B14F-4D97-AF65-F5344CB8AC3E}">
        <p14:creationId xmlns:p14="http://schemas.microsoft.com/office/powerpoint/2010/main" val="31676412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PERSPECTIVA HUMANISTA PIETISTA</a:t>
            </a:r>
            <a:endParaRPr lang="es-ES" dirty="0"/>
          </a:p>
        </p:txBody>
      </p:sp>
      <p:sp>
        <p:nvSpPr>
          <p:cNvPr id="3" name="2 Marcador de contenido"/>
          <p:cNvSpPr>
            <a:spLocks noGrp="1"/>
          </p:cNvSpPr>
          <p:nvPr>
            <p:ph idx="1"/>
          </p:nvPr>
        </p:nvSpPr>
        <p:spPr/>
        <p:txBody>
          <a:bodyPr>
            <a:normAutofit fontScale="77500" lnSpcReduction="20000"/>
          </a:bodyPr>
          <a:lstStyle/>
          <a:p>
            <a:r>
              <a:rPr lang="es-ES" dirty="0" smtClean="0"/>
              <a:t>b) Bentham publicó su obra Tratado de Legislación Civil y Penal precedido por principios generales de legislación en 1802, es decir, once años después de haberse implantado la primera cárcel punitiva en el Código Penal francés de 1791.</a:t>
            </a:r>
          </a:p>
          <a:p>
            <a:pPr marL="0" indent="0">
              <a:buNone/>
            </a:pPr>
            <a:endParaRPr lang="es-ES" dirty="0" smtClean="0"/>
          </a:p>
          <a:p>
            <a:r>
              <a:rPr lang="es-ES" dirty="0"/>
              <a:t>c</a:t>
            </a:r>
            <a:r>
              <a:rPr lang="es-ES" dirty="0" smtClean="0"/>
              <a:t>) </a:t>
            </a:r>
            <a:r>
              <a:rPr lang="es-ES" dirty="0" err="1" smtClean="0"/>
              <a:t>Beccaria</a:t>
            </a:r>
            <a:r>
              <a:rPr lang="es-ES" dirty="0" smtClean="0"/>
              <a:t>, quien publicó De los Delitos y de las Penas en 1764, señaló expresamente que "la cárcel es sólo la simple custodia de un ciudadano hasta tanto sea declarado reo" (p.61). Y es más, </a:t>
            </a:r>
            <a:r>
              <a:rPr lang="es-ES" dirty="0" err="1" smtClean="0"/>
              <a:t>Beccaria</a:t>
            </a:r>
            <a:r>
              <a:rPr lang="es-ES" dirty="0" smtClean="0"/>
              <a:t> es el gran defensor de la idea de "proporcionalidad" entre el delito y la pena, para lo cual propuso toda una pluralidad de sanciones punitivas (las corporales, las pecuniarias, el destierro, la esclavitud, la infamia) pero jamás incluyó a la cárcel entre ellas.</a:t>
            </a:r>
          </a:p>
          <a:p>
            <a:endParaRPr lang="es-ES" dirty="0"/>
          </a:p>
        </p:txBody>
      </p:sp>
    </p:spTree>
    <p:extLst>
      <p:ext uri="{BB962C8B-B14F-4D97-AF65-F5344CB8AC3E}">
        <p14:creationId xmlns:p14="http://schemas.microsoft.com/office/powerpoint/2010/main" val="1009356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V) PERSPECTIVA “DISCIPLINARIA”</a:t>
            </a:r>
            <a:endParaRPr lang="es-ES" b="1" dirty="0"/>
          </a:p>
        </p:txBody>
      </p:sp>
      <p:sp>
        <p:nvSpPr>
          <p:cNvPr id="3" name="2 Marcador de contenido"/>
          <p:cNvSpPr>
            <a:spLocks noGrp="1"/>
          </p:cNvSpPr>
          <p:nvPr>
            <p:ph idx="1"/>
          </p:nvPr>
        </p:nvSpPr>
        <p:spPr/>
        <p:txBody>
          <a:bodyPr>
            <a:normAutofit fontScale="62500" lnSpcReduction="20000"/>
          </a:bodyPr>
          <a:lstStyle/>
          <a:p>
            <a:r>
              <a:rPr lang="es-ES" dirty="0" smtClean="0"/>
              <a:t>Foucault,  señala que "la forma-prisión </a:t>
            </a:r>
            <a:r>
              <a:rPr lang="es-ES" dirty="0" err="1" smtClean="0"/>
              <a:t>preexiste</a:t>
            </a:r>
            <a:r>
              <a:rPr lang="es-ES" dirty="0" smtClean="0"/>
              <a:t> a su utilización sistemática en las leyes penales. Se ha constituido en el exterior del aparato judicial, cuando se elaboraron, a través de todo el cuerpo social, los procedimientos para repartir a los individuos, fijarlos y distribuirlos espacialmente, clasificarlos, obtener de ellos el máximo de tiempo y el máximo de fuerzas, educar su cuerpo, codificar su comportamiento continuo, mantenerlos en una visibilidad sin lagunas, formar en torno de ellos todo un aparato de observación, de registro y de notaciones, constituir sobre ellos un saber que se acumula y se centraliza. La forma general de un equipo para volver a los individuos dóciles y útiles, por un trabajo preciso sobre su cuerpo, ha diseñado la institución-prisión, antes que la ley la definiera como la pena por excelencia. Hay, en el viraje decisivo de los siglos XVIII y XIX, el paso a una penalidad de detención, es cierto; y ello era algo nuevo. Pero se trataba de hecho de la apertura de la penalidad a unos mecanismos de coerción elaborados ya en otra parte" (1986: 233).</a:t>
            </a:r>
          </a:p>
          <a:p>
            <a:r>
              <a:rPr lang="es-ES" dirty="0" smtClean="0"/>
              <a:t>GRAN ENCIERRO y/o SECUESTROS INSTITUCIONALES …</a:t>
            </a:r>
            <a:endParaRPr lang="es-ES" dirty="0"/>
          </a:p>
        </p:txBody>
      </p:sp>
    </p:spTree>
    <p:extLst>
      <p:ext uri="{BB962C8B-B14F-4D97-AF65-F5344CB8AC3E}">
        <p14:creationId xmlns:p14="http://schemas.microsoft.com/office/powerpoint/2010/main" val="7858448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VII PERSPECTIVA ECONÓMICO ESTRUCTURAL</a:t>
            </a:r>
            <a:endParaRPr lang="es-ES" b="1" dirty="0"/>
          </a:p>
        </p:txBody>
      </p:sp>
      <p:sp>
        <p:nvSpPr>
          <p:cNvPr id="3" name="2 Marcador de contenido"/>
          <p:cNvSpPr>
            <a:spLocks noGrp="1"/>
          </p:cNvSpPr>
          <p:nvPr>
            <p:ph idx="1"/>
          </p:nvPr>
        </p:nvSpPr>
        <p:spPr/>
        <p:txBody>
          <a:bodyPr>
            <a:noAutofit/>
          </a:bodyPr>
          <a:lstStyle/>
          <a:p>
            <a:r>
              <a:rPr lang="es-ES" sz="2000" b="1" dirty="0" err="1" smtClean="0"/>
              <a:t>Melossi</a:t>
            </a:r>
            <a:r>
              <a:rPr lang="es-ES" sz="2000" b="1" dirty="0" smtClean="0"/>
              <a:t> y </a:t>
            </a:r>
            <a:r>
              <a:rPr lang="es-ES" sz="2000" b="1" dirty="0" err="1" smtClean="0"/>
              <a:t>Pavarini</a:t>
            </a:r>
            <a:r>
              <a:rPr lang="es-ES" sz="2000" b="1" dirty="0" smtClean="0"/>
              <a:t> </a:t>
            </a:r>
            <a:r>
              <a:rPr lang="es-ES" sz="2000" dirty="0" smtClean="0"/>
              <a:t>cuando, reconstruyendo el camino iniciado en la Escuela de Frankfurt por </a:t>
            </a:r>
            <a:r>
              <a:rPr lang="es-ES" sz="2000" b="1" dirty="0" err="1" smtClean="0"/>
              <a:t>Rusche</a:t>
            </a:r>
            <a:r>
              <a:rPr lang="es-ES" sz="2000" b="1" dirty="0" smtClean="0"/>
              <a:t> y </a:t>
            </a:r>
            <a:r>
              <a:rPr lang="es-ES" sz="2000" b="1" dirty="0" err="1" smtClean="0"/>
              <a:t>Kirchheimer</a:t>
            </a:r>
            <a:r>
              <a:rPr lang="es-ES" sz="2000" dirty="0" smtClean="0"/>
              <a:t>, señalaron en la Introducción de su obra que:</a:t>
            </a:r>
          </a:p>
          <a:p>
            <a:r>
              <a:rPr lang="es-ES" sz="2000" dirty="0" smtClean="0"/>
              <a:t>"Llegamos así a establecer una conexión entre el surgimiento del modo capitalista de producción y el origen de la institución carcelaria moderna. Este es el objeto de los dos ensayos que siguen (...). En un sistema de producción </a:t>
            </a:r>
            <a:r>
              <a:rPr lang="es-ES" sz="2000" dirty="0" err="1" smtClean="0"/>
              <a:t>precapitalista</a:t>
            </a:r>
            <a:r>
              <a:rPr lang="es-ES" sz="2000" dirty="0" smtClean="0"/>
              <a:t> la cárcel como pena no existe; esta afirmación es históricamente verificable con la advertencia de que no se refiere tanto a la cárcel como institución ignorada en el sistema feudal cuanto a la pena de la internación como privación de la libertad (...). En efecto, respecto de la naturaleza de la equivalencia, &lt;&lt;para que pudiese aflorar la idea de la posibilidad de expiar el delito con un 'quantum' de libertad abstractamente predeterminado era necesario que todas las formas de la riqueza fueran reducidas a la forma más simple y abstracta del trabajo humano medido por el tiempo&gt;&gt; (...). El modo capitalista de producción y la institución carcelaria (y otras 'instituciones subalternas') surgieron al mismo tiempo en una relación determinada" (1987: 18-23)</a:t>
            </a:r>
          </a:p>
        </p:txBody>
      </p:sp>
    </p:spTree>
    <p:extLst>
      <p:ext uri="{BB962C8B-B14F-4D97-AF65-F5344CB8AC3E}">
        <p14:creationId xmlns:p14="http://schemas.microsoft.com/office/powerpoint/2010/main" val="90328142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1123</Words>
  <Application>Microsoft Office PowerPoint</Application>
  <PresentationFormat>Presentación en pantalla (4:3)</PresentationFormat>
  <Paragraphs>40</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Tema de Office</vt:lpstr>
      <vt:lpstr>LA(s) HISTORIA(s) DE LA CÁRCEL</vt:lpstr>
      <vt:lpstr>6 LÍNEAS DE APROXIMACIÓN HISTÓRICA</vt:lpstr>
      <vt:lpstr> I) Antecedente del entramado de “workhouses” en Europa (siglos XVI a XVIII) </vt:lpstr>
      <vt:lpstr>II) ANTECEDENTE DEL DERECHO PENAL Y PENITENCIAL INQUISITORIAL</vt:lpstr>
      <vt:lpstr> III) Antecedente de los sistemas norteamericanos (solitary confinment y silent system) </vt:lpstr>
      <vt:lpstr>IV) PERSPECTIVA HUMANISTA o PIETISTA (la historia oficial)</vt:lpstr>
      <vt:lpstr>PERSPECTIVA HUMANISTA PIETISTA</vt:lpstr>
      <vt:lpstr>V) PERSPECTIVA “DISCIPLINARIA”</vt:lpstr>
      <vt:lpstr>VII PERSPECTIVA ECONÓMICO ESTRUCTURAL</vt:lpstr>
      <vt:lpstr>Presentación de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 HISTORIA(s) DE LA CÁRCEL</dc:title>
  <dc:creator>Iñaki</dc:creator>
  <cp:lastModifiedBy>Ericka Gutierrez</cp:lastModifiedBy>
  <cp:revision>16</cp:revision>
  <dcterms:created xsi:type="dcterms:W3CDTF">2012-04-03T15:27:34Z</dcterms:created>
  <dcterms:modified xsi:type="dcterms:W3CDTF">2014-09-03T14:48:43Z</dcterms:modified>
</cp:coreProperties>
</file>