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3" r:id="rId3"/>
  </p:sldMasterIdLst>
  <p:notesMasterIdLst>
    <p:notesMasterId r:id="rId5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302"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embeddedFontLst>
    <p:embeddedFont>
      <p:font typeface="Aharoni" panose="02010803020104030203" pitchFamily="2" charset="-79"/>
      <p:bold r:id="rId51"/>
    </p:embeddedFont>
    <p:embeddedFont>
      <p:font typeface="Architects Daughter" panose="020B0604020202020204" charset="0"/>
      <p:regular r:id="rId52"/>
    </p:embeddedFont>
    <p:embeddedFont>
      <p:font typeface="Barlow" panose="00000500000000000000" pitchFamily="2" charset="0"/>
      <p:regular r:id="rId53"/>
      <p:bold r:id="rId54"/>
      <p:italic r:id="rId55"/>
      <p:boldItalic r:id="rId56"/>
    </p:embeddedFont>
    <p:embeddedFont>
      <p:font typeface="Barlow Medium" panose="00000600000000000000" pitchFamily="2" charset="0"/>
      <p:regular r:id="rId57"/>
      <p:bold r:id="rId58"/>
      <p:italic r:id="rId59"/>
      <p:boldItalic r:id="rId60"/>
    </p:embeddedFont>
    <p:embeddedFont>
      <p:font typeface="Barlow SemiBold" panose="00000700000000000000" pitchFamily="2" charset="0"/>
      <p:regular r:id="rId61"/>
      <p:bold r:id="rId62"/>
      <p:italic r:id="rId63"/>
      <p:boldItalic r:id="rId64"/>
    </p:embeddedFont>
    <p:embeddedFont>
      <p:font typeface="Calibri" panose="020F0502020204030204" pitchFamily="34" charset="0"/>
      <p:regular r:id="rId65"/>
      <p:bold r:id="rId66"/>
      <p:italic r:id="rId67"/>
      <p:boldItalic r:id="rId68"/>
    </p:embeddedFont>
    <p:embeddedFont>
      <p:font typeface="Open Sans" panose="020B0606030504020204" pitchFamily="34" charset="0"/>
      <p:regular r:id="rId69"/>
      <p:bold r:id="rId70"/>
      <p:italic r:id="rId71"/>
      <p:boldItalic r:id="rId72"/>
    </p:embeddedFont>
    <p:embeddedFont>
      <p:font typeface="Roboto" panose="02000000000000000000" pitchFamily="2"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jAQuRIBz6zY7VtpJIVFtPeKwp+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font" Target="fonts/font3.fntdata"/><Relationship Id="rId58" Type="http://schemas.openxmlformats.org/officeDocument/2006/relationships/font" Target="fonts/font8.fntdata"/><Relationship Id="rId74" Type="http://schemas.openxmlformats.org/officeDocument/2006/relationships/font" Target="fonts/font24.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customschemas.google.com/relationships/presentationmetadata" Target="metadata"/><Relationship Id="rId8" Type="http://schemas.openxmlformats.org/officeDocument/2006/relationships/slide" Target="slides/slide5.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font" Target="fonts/font26.fntdata"/><Relationship Id="rId7" Type="http://schemas.openxmlformats.org/officeDocument/2006/relationships/slide" Target="slides/slide4.xml"/><Relationship Id="rId71" Type="http://schemas.openxmlformats.org/officeDocument/2006/relationships/font" Target="fonts/font21.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6.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21709967517972"/>
          <c:y val="0"/>
          <c:w val="0.71864077195113785"/>
          <c:h val="1"/>
        </c:manualLayout>
      </c:layout>
      <c:pieChart>
        <c:varyColors val="1"/>
        <c:ser>
          <c:idx val="0"/>
          <c:order val="0"/>
          <c:tx>
            <c:strRef>
              <c:f>Hoja1!$B$1</c:f>
              <c:strCache>
                <c:ptCount val="1"/>
                <c:pt idx="0">
                  <c:v>Columna1</c:v>
                </c:pt>
              </c:strCache>
            </c:strRef>
          </c:tx>
          <c:dLbls>
            <c:spPr>
              <a:noFill/>
              <a:ln>
                <a:noFill/>
              </a:ln>
              <a:effectLst/>
            </c:spPr>
            <c:txPr>
              <a:bodyPr/>
              <a:lstStyle/>
              <a:p>
                <a:pPr>
                  <a:defRPr>
                    <a:solidFill>
                      <a:schemeClr val="tx1"/>
                    </a:solidFill>
                    <a:effectLst>
                      <a:outerShdw blurRad="38100" dist="38100" dir="2700000" algn="tl">
                        <a:srgbClr val="000000">
                          <a:alpha val="43137"/>
                        </a:srgbClr>
                      </a:outerShdw>
                    </a:effectLst>
                    <a:latin typeface="Aharoni" pitchFamily="2" charset="-79"/>
                    <a:cs typeface="Aharoni" pitchFamily="2" charset="-79"/>
                  </a:defRPr>
                </a:pPr>
                <a:endParaRPr lang="es-CR"/>
              </a:p>
            </c:txPr>
            <c:showLegendKey val="0"/>
            <c:showVal val="1"/>
            <c:showCatName val="1"/>
            <c:showSerName val="0"/>
            <c:showPercent val="0"/>
            <c:showBubbleSize val="0"/>
            <c:showLeaderLines val="1"/>
            <c:extLst>
              <c:ext xmlns:c15="http://schemas.microsoft.com/office/drawing/2012/chart" uri="{CE6537A1-D6FC-4f65-9D91-7224C49458BB}"/>
            </c:extLst>
          </c:dLbls>
          <c:cat>
            <c:strRef>
              <c:f>Hoja1!$A$2:$A$6</c:f>
              <c:strCache>
                <c:ptCount val="5"/>
                <c:pt idx="0">
                  <c:v>Nunca</c:v>
                </c:pt>
                <c:pt idx="1">
                  <c:v>Casi nunca</c:v>
                </c:pt>
                <c:pt idx="2">
                  <c:v>A veces</c:v>
                </c:pt>
                <c:pt idx="3">
                  <c:v>A menudo</c:v>
                </c:pt>
                <c:pt idx="4">
                  <c:v>Siempre</c:v>
                </c:pt>
              </c:strCache>
            </c:strRef>
          </c:cat>
          <c:val>
            <c:numRef>
              <c:f>Hoja1!$B$2:$B$6</c:f>
              <c:numCache>
                <c:formatCode>0%</c:formatCode>
                <c:ptCount val="5"/>
                <c:pt idx="0">
                  <c:v>0.45</c:v>
                </c:pt>
                <c:pt idx="1">
                  <c:v>0.19000000000000022</c:v>
                </c:pt>
                <c:pt idx="2">
                  <c:v>0.16000000000000023</c:v>
                </c:pt>
                <c:pt idx="3">
                  <c:v>0.13</c:v>
                </c:pt>
                <c:pt idx="4">
                  <c:v>7.0000000000000034E-2</c:v>
                </c:pt>
              </c:numCache>
            </c:numRef>
          </c:val>
          <c:extLst>
            <c:ext xmlns:c16="http://schemas.microsoft.com/office/drawing/2014/chart" uri="{C3380CC4-5D6E-409C-BE32-E72D297353CC}">
              <c16:uniqueId val="{00000000-61C1-4144-97DB-1CFE7177B29B}"/>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s-C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0" name="Google Shape;5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2" name="Google Shape;5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CR"/>
              <a:t>Carlos S.</a:t>
            </a:r>
            <a:endParaRPr/>
          </a:p>
        </p:txBody>
      </p:sp>
      <p:sp>
        <p:nvSpPr>
          <p:cNvPr id="550" name="Google Shape;5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C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CR"/>
              <a:t>2 Palabra clave ventaja competitiva</a:t>
            </a:r>
            <a:endParaRPr/>
          </a:p>
          <a:p>
            <a:pPr marL="0" lvl="0" indent="0" algn="l" rtl="0">
              <a:lnSpc>
                <a:spcPct val="100000"/>
              </a:lnSpc>
              <a:spcBef>
                <a:spcPts val="0"/>
              </a:spcBef>
              <a:spcAft>
                <a:spcPts val="0"/>
              </a:spcAft>
              <a:buClr>
                <a:schemeClr val="dk1"/>
              </a:buClr>
              <a:buSzPts val="1200"/>
              <a:buFont typeface="Calibri"/>
              <a:buNone/>
            </a:pPr>
            <a:r>
              <a:rPr lang="es-CR"/>
              <a:t>3. Acortar los tiempos</a:t>
            </a:r>
            <a:endParaRPr/>
          </a:p>
          <a:p>
            <a:pPr marL="0" lvl="0" indent="0" algn="l" rtl="0">
              <a:lnSpc>
                <a:spcPct val="100000"/>
              </a:lnSpc>
              <a:spcBef>
                <a:spcPts val="0"/>
              </a:spcBef>
              <a:spcAft>
                <a:spcPts val="0"/>
              </a:spcAft>
              <a:buClr>
                <a:schemeClr val="dk1"/>
              </a:buClr>
              <a:buSzPts val="1200"/>
              <a:buFont typeface="Calibri"/>
              <a:buNone/>
            </a:pPr>
            <a:r>
              <a:rPr lang="es-CR"/>
              <a:t>4. Asegurarse de tener toda la gente que se necesita</a:t>
            </a:r>
            <a:endParaRPr/>
          </a:p>
          <a:p>
            <a:pPr marL="0" lvl="0" indent="0" algn="l" rtl="0">
              <a:lnSpc>
                <a:spcPct val="100000"/>
              </a:lnSpc>
              <a:spcBef>
                <a:spcPts val="0"/>
              </a:spcBef>
              <a:spcAft>
                <a:spcPts val="0"/>
              </a:spcAft>
              <a:buClr>
                <a:schemeClr val="dk1"/>
              </a:buClr>
              <a:buSzPts val="1200"/>
              <a:buFont typeface="Calibri"/>
              <a:buNone/>
            </a:pPr>
            <a:r>
              <a:rPr lang="es-CR"/>
              <a:t>5. Motivación –Recursos necesarios</a:t>
            </a:r>
            <a:endParaRPr/>
          </a:p>
          <a:p>
            <a:pPr marL="0" lvl="0" indent="0" algn="l" rtl="0">
              <a:lnSpc>
                <a:spcPct val="100000"/>
              </a:lnSpc>
              <a:spcBef>
                <a:spcPts val="0"/>
              </a:spcBef>
              <a:spcAft>
                <a:spcPts val="0"/>
              </a:spcAft>
              <a:buClr>
                <a:schemeClr val="dk1"/>
              </a:buClr>
              <a:buSzPts val="1200"/>
              <a:buFont typeface="Calibri"/>
              <a:buNone/>
            </a:pPr>
            <a:r>
              <a:rPr lang="es-CR"/>
              <a:t>6. Real Time</a:t>
            </a:r>
            <a:endParaRPr/>
          </a:p>
          <a:p>
            <a:pPr marL="0" lvl="0" indent="0" algn="l" rtl="0">
              <a:lnSpc>
                <a:spcPct val="100000"/>
              </a:lnSpc>
              <a:spcBef>
                <a:spcPts val="0"/>
              </a:spcBef>
              <a:spcAft>
                <a:spcPts val="0"/>
              </a:spcAft>
              <a:buClr>
                <a:schemeClr val="dk1"/>
              </a:buClr>
              <a:buSzPts val="1200"/>
              <a:buFont typeface="Calibri"/>
              <a:buNone/>
            </a:pPr>
            <a:r>
              <a:rPr lang="es-CR"/>
              <a:t>7. </a:t>
            </a:r>
            <a:endParaRPr/>
          </a:p>
          <a:p>
            <a:pPr marL="0" lvl="0" indent="0" algn="l" rtl="0">
              <a:lnSpc>
                <a:spcPct val="100000"/>
              </a:lnSpc>
              <a:spcBef>
                <a:spcPts val="0"/>
              </a:spcBef>
              <a:spcAft>
                <a:spcPts val="0"/>
              </a:spcAft>
              <a:buClr>
                <a:schemeClr val="dk1"/>
              </a:buClr>
              <a:buSzPts val="1200"/>
              <a:buFont typeface="Calibri"/>
              <a:buNone/>
            </a:pPr>
            <a:r>
              <a:rPr lang="es-CR"/>
              <a:t>8. Resultados sostenidos en el tiempo</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s-CR"/>
              <a:t>10 a 15 minutos</a:t>
            </a:r>
            <a:endParaRPr/>
          </a:p>
        </p:txBody>
      </p:sp>
      <p:sp>
        <p:nvSpPr>
          <p:cNvPr id="563" name="Google Shape;56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C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18" name="Google Shape;6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CR"/>
              <a:t>Este termino se crea por le éjercito de los EEUU después de la Guerra Fría</a:t>
            </a:r>
            <a:endParaRPr/>
          </a:p>
          <a:p>
            <a:pPr marL="0" lvl="0" indent="0" algn="l" rtl="0">
              <a:lnSpc>
                <a:spcPct val="100000"/>
              </a:lnSpc>
              <a:spcBef>
                <a:spcPts val="0"/>
              </a:spcBef>
              <a:spcAft>
                <a:spcPts val="0"/>
              </a:spcAft>
              <a:buSzPts val="1400"/>
              <a:buNone/>
            </a:pPr>
            <a:r>
              <a:rPr lang="es-CR"/>
              <a:t>Con el fin de describir como era el nuevo contexto mundial, donde la cantidad de variables era imposible de contabilizar para poder determinar el curso de los eventos y planear pensando en ello.</a:t>
            </a:r>
            <a:endParaRPr/>
          </a:p>
          <a:p>
            <a:pPr marL="0" lvl="0" indent="0" algn="l" rtl="0">
              <a:lnSpc>
                <a:spcPct val="100000"/>
              </a:lnSpc>
              <a:spcBef>
                <a:spcPts val="0"/>
              </a:spcBef>
              <a:spcAft>
                <a:spcPts val="0"/>
              </a:spcAft>
              <a:buSzPts val="1400"/>
              <a:buNone/>
            </a:pPr>
            <a:r>
              <a:rPr lang="es-CR"/>
              <a:t>Tenemos un mundo acelerado por la tecnología donde los cambios se vuelven impredecibles.</a:t>
            </a:r>
            <a:endParaRPr/>
          </a:p>
          <a:p>
            <a:pPr marL="0" lvl="0" indent="0" algn="l" rtl="0">
              <a:lnSpc>
                <a:spcPct val="100000"/>
              </a:lnSpc>
              <a:spcBef>
                <a:spcPts val="0"/>
              </a:spcBef>
              <a:spcAft>
                <a:spcPts val="0"/>
              </a:spcAft>
              <a:buSzPts val="1400"/>
              <a:buNone/>
            </a:pPr>
            <a:r>
              <a:rPr lang="es-CR"/>
              <a:t>Y donde se requiere adaptabilidad y revisión constante del ritmo de los eventos para poder operar eficazmente. </a:t>
            </a:r>
            <a:endParaRPr/>
          </a:p>
          <a:p>
            <a:pPr marL="0" lvl="0" indent="0" algn="l" rtl="0">
              <a:lnSpc>
                <a:spcPct val="100000"/>
              </a:lnSpc>
              <a:spcBef>
                <a:spcPts val="0"/>
              </a:spcBef>
              <a:spcAft>
                <a:spcPts val="0"/>
              </a:spcAft>
              <a:buSzPts val="1400"/>
              <a:buNone/>
            </a:pPr>
            <a:endParaRPr/>
          </a:p>
        </p:txBody>
      </p:sp>
      <p:sp>
        <p:nvSpPr>
          <p:cNvPr id="638" name="Google Shape;63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R"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52" name="Google Shape;6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05" name="Google Shape;70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400"/>
          </a:p>
        </p:txBody>
      </p:sp>
      <p:sp>
        <p:nvSpPr>
          <p:cNvPr id="713" name="Google Shape;71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CR"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02" name="Google Shape;8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09" name="Google Shape;80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16" name="Google Shape;8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CR"/>
              <a:t>Enfatizar que el Liderazgo Servicial es parte del Mindset Ágil. </a:t>
            </a:r>
            <a:endParaRPr/>
          </a:p>
          <a:p>
            <a:pPr marL="0" lvl="0" indent="0" algn="l" rtl="0">
              <a:lnSpc>
                <a:spcPct val="100000"/>
              </a:lnSpc>
              <a:spcBef>
                <a:spcPts val="0"/>
              </a:spcBef>
              <a:spcAft>
                <a:spcPts val="0"/>
              </a:spcAft>
              <a:buSzPts val="1400"/>
              <a:buNone/>
            </a:pPr>
            <a:r>
              <a:rPr lang="es-CR"/>
              <a:t>Como soy yo como líder. </a:t>
            </a:r>
            <a:endParaRPr/>
          </a:p>
        </p:txBody>
      </p:sp>
      <p:sp>
        <p:nvSpPr>
          <p:cNvPr id="829" name="Google Shape;82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R"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CR"/>
              <a:t>Cambio de mentalidad en la forma de liderar. </a:t>
            </a:r>
            <a:endParaRPr/>
          </a:p>
          <a:p>
            <a:pPr marL="0" lvl="0" indent="0" algn="l" rtl="0">
              <a:lnSpc>
                <a:spcPct val="100000"/>
              </a:lnSpc>
              <a:spcBef>
                <a:spcPts val="0"/>
              </a:spcBef>
              <a:spcAft>
                <a:spcPts val="0"/>
              </a:spcAft>
              <a:buSzPts val="1400"/>
              <a:buNone/>
            </a:pPr>
            <a:r>
              <a:rPr lang="es-CR"/>
              <a:t>Buscar el desarrollo del equipo que utilicen la creatividad en vez dar la solución.</a:t>
            </a:r>
            <a:endParaRPr/>
          </a:p>
          <a:p>
            <a:pPr marL="0" lvl="0" indent="0" algn="l" rtl="0">
              <a:lnSpc>
                <a:spcPct val="100000"/>
              </a:lnSpc>
              <a:spcBef>
                <a:spcPts val="0"/>
              </a:spcBef>
              <a:spcAft>
                <a:spcPts val="0"/>
              </a:spcAft>
              <a:buSzPts val="1400"/>
              <a:buNone/>
            </a:pPr>
            <a:r>
              <a:rPr lang="es-CR"/>
              <a:t>Antes de ser jefe ser coach que trasmita confianza y guía y empodera al equipo a que encuentre las solución a los problemas y a que crezca.</a:t>
            </a:r>
            <a:endParaRPr/>
          </a:p>
          <a:p>
            <a:pPr marL="0" lvl="0" indent="0" algn="l" rtl="0">
              <a:lnSpc>
                <a:spcPct val="100000"/>
              </a:lnSpc>
              <a:spcBef>
                <a:spcPts val="0"/>
              </a:spcBef>
              <a:spcAft>
                <a:spcPts val="0"/>
              </a:spcAft>
              <a:buSzPts val="1400"/>
              <a:buNone/>
            </a:pPr>
            <a:r>
              <a:rPr lang="es-CR"/>
              <a:t>Transmitir visión y propósito al equipo. Responden el por que se hacen las cosas. </a:t>
            </a:r>
            <a:endParaRPr/>
          </a:p>
          <a:p>
            <a:pPr marL="0" lvl="0" indent="0" algn="l" rtl="0">
              <a:lnSpc>
                <a:spcPct val="100000"/>
              </a:lnSpc>
              <a:spcBef>
                <a:spcPts val="0"/>
              </a:spcBef>
              <a:spcAft>
                <a:spcPts val="0"/>
              </a:spcAft>
              <a:buSzPts val="1400"/>
              <a:buNone/>
            </a:pPr>
            <a:r>
              <a:rPr lang="es-CR"/>
              <a:t>Se da un ambiente propicio para la autogestión : este es el modo mas eficiente y más  poderoso de hacer las cosas, lo que permite que el equipo utilice su inteligencia en propósitos más productivos e innovadores.</a:t>
            </a:r>
            <a:endParaRPr/>
          </a:p>
          <a:p>
            <a:pPr marL="0" lvl="0" indent="0" algn="l" rtl="0">
              <a:lnSpc>
                <a:spcPct val="100000"/>
              </a:lnSpc>
              <a:spcBef>
                <a:spcPts val="0"/>
              </a:spcBef>
              <a:spcAft>
                <a:spcPts val="0"/>
              </a:spcAft>
              <a:buSzPts val="1400"/>
              <a:buNone/>
            </a:pPr>
            <a:endParaRPr/>
          </a:p>
        </p:txBody>
      </p:sp>
      <p:sp>
        <p:nvSpPr>
          <p:cNvPr id="873" name="Google Shape;87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CR"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96" name="Google Shape;8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03" name="Google Shape;9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09" name="Google Shape;90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0" name="Google Shape;92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6" name="Google Shape;92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35" name="Google Shape;93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76" name="Google Shape;97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82" name="Google Shape;98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88" name="Google Shape;98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7" name="Google Shape;100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12" name="Google Shape;101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2" name="Google Shape;104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7" name="Google Shape;104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ular - Azul" type="secHead">
  <p:cSld name="SECTION_HEADER">
    <p:spTree>
      <p:nvGrpSpPr>
        <p:cNvPr id="1" name="Shape 12"/>
        <p:cNvGrpSpPr/>
        <p:nvPr/>
      </p:nvGrpSpPr>
      <p:grpSpPr>
        <a:xfrm>
          <a:off x="0" y="0"/>
          <a:ext cx="0" cy="0"/>
          <a:chOff x="0" y="0"/>
          <a:chExt cx="0" cy="0"/>
        </a:xfrm>
      </p:grpSpPr>
      <p:sp>
        <p:nvSpPr>
          <p:cNvPr id="13" name="Google Shape;13;p47"/>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279BB"/>
              </a:buClr>
              <a:buSzPts val="6000"/>
              <a:buFont typeface="Barlow SemiBold"/>
              <a:buNone/>
              <a:defRPr sz="6000">
                <a:solidFill>
                  <a:srgbClr val="4279B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7"/>
          <p:cNvSpPr txBox="1">
            <a:spLocks noGrp="1"/>
          </p:cNvSpPr>
          <p:nvPr>
            <p:ph type="body" idx="1"/>
          </p:nvPr>
        </p:nvSpPr>
        <p:spPr>
          <a:xfrm>
            <a:off x="831850" y="312216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 name="Google Shape;15;p47"/>
          <p:cNvSpPr/>
          <p:nvPr/>
        </p:nvSpPr>
        <p:spPr>
          <a:xfrm flipH="1">
            <a:off x="-26753" y="4051497"/>
            <a:ext cx="12247056" cy="2829868"/>
          </a:xfrm>
          <a:custGeom>
            <a:avLst/>
            <a:gdLst/>
            <a:ahLst/>
            <a:cxnLst/>
            <a:rect l="l" t="t" r="r" b="b"/>
            <a:pathLst>
              <a:path w="12247056" h="2829868" extrusionOk="0">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47"/>
          <p:cNvPicPr preferRelativeResize="0"/>
          <p:nvPr/>
        </p:nvPicPr>
        <p:blipFill rotWithShape="1">
          <a:blip r:embed="rId2">
            <a:alphaModFix/>
          </a:blip>
          <a:srcRect/>
          <a:stretch/>
        </p:blipFill>
        <p:spPr>
          <a:xfrm>
            <a:off x="830107" y="92498"/>
            <a:ext cx="3211632" cy="14696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ción Morada: Título" type="titleOnly">
  <p:cSld name="TITLE_ONLY">
    <p:spTree>
      <p:nvGrpSpPr>
        <p:cNvPr id="1" name="Shape 66"/>
        <p:cNvGrpSpPr/>
        <p:nvPr/>
      </p:nvGrpSpPr>
      <p:grpSpPr>
        <a:xfrm>
          <a:off x="0" y="0"/>
          <a:ext cx="0" cy="0"/>
          <a:chOff x="0" y="0"/>
          <a:chExt cx="0" cy="0"/>
        </a:xfrm>
      </p:grpSpPr>
      <p:sp>
        <p:nvSpPr>
          <p:cNvPr id="67" name="Google Shape;6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SemiBold"/>
              <a:buNone/>
              <a:defRPr>
                <a:solidFill>
                  <a:srgbClr val="9C247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7"/>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57"/>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ción Morada: Separador">
  <p:cSld name="Sección Morada: Separador">
    <p:bg>
      <p:bgPr>
        <a:solidFill>
          <a:srgbClr val="9C247B"/>
        </a:solidFill>
        <a:effectLst/>
      </p:bgPr>
    </p:bg>
    <p:spTree>
      <p:nvGrpSpPr>
        <p:cNvPr id="1" name="Shape 70"/>
        <p:cNvGrpSpPr/>
        <p:nvPr/>
      </p:nvGrpSpPr>
      <p:grpSpPr>
        <a:xfrm>
          <a:off x="0" y="0"/>
          <a:ext cx="0" cy="0"/>
          <a:chOff x="0" y="0"/>
          <a:chExt cx="0" cy="0"/>
        </a:xfrm>
      </p:grpSpPr>
      <p:sp>
        <p:nvSpPr>
          <p:cNvPr id="71" name="Google Shape;71;p62"/>
          <p:cNvSpPr>
            <a:spLocks noGrp="1"/>
          </p:cNvSpPr>
          <p:nvPr>
            <p:ph type="pic" idx="2"/>
          </p:nvPr>
        </p:nvSpPr>
        <p:spPr>
          <a:xfrm>
            <a:off x="7196547" y="-19585"/>
            <a:ext cx="5013871" cy="6893644"/>
          </a:xfrm>
          <a:prstGeom prst="rect">
            <a:avLst/>
          </a:prstGeom>
          <a:solidFill>
            <a:srgbClr val="891C6C"/>
          </a:solidFill>
          <a:ln>
            <a:noFill/>
          </a:ln>
        </p:spPr>
      </p:sp>
      <p:sp>
        <p:nvSpPr>
          <p:cNvPr id="72" name="Google Shape;72;p62"/>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Barlow SemiBold"/>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2"/>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4" name="Google Shape;74;p62"/>
          <p:cNvPicPr preferRelativeResize="0"/>
          <p:nvPr/>
        </p:nvPicPr>
        <p:blipFill rotWithShape="1">
          <a:blip r:embed="rId2">
            <a:alphaModFix/>
          </a:blip>
          <a:srcRect/>
          <a:stretch/>
        </p:blipFill>
        <p:spPr>
          <a:xfrm>
            <a:off x="551234" y="290065"/>
            <a:ext cx="3211632" cy="146960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ción Morada: Título y Contenido - 2 Subtítulos" type="twoTxTwoObj">
  <p:cSld name="TWO_OBJECTS_WITH_TEXT">
    <p:spTree>
      <p:nvGrpSpPr>
        <p:cNvPr id="1" name="Shape 75"/>
        <p:cNvGrpSpPr/>
        <p:nvPr/>
      </p:nvGrpSpPr>
      <p:grpSpPr>
        <a:xfrm>
          <a:off x="0" y="0"/>
          <a:ext cx="0" cy="0"/>
          <a:chOff x="0" y="0"/>
          <a:chExt cx="0" cy="0"/>
        </a:xfrm>
      </p:grpSpPr>
      <p:sp>
        <p:nvSpPr>
          <p:cNvPr id="76" name="Google Shape;76;p6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SemiBold"/>
              <a:buNone/>
              <a:defRPr>
                <a:solidFill>
                  <a:srgbClr val="9C247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891C6C"/>
              </a:buClr>
              <a:buSzPts val="2400"/>
              <a:buNone/>
              <a:defRPr sz="2400" b="1">
                <a:solidFill>
                  <a:srgbClr val="891C6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6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6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891C6C"/>
              </a:buClr>
              <a:buSzPts val="2400"/>
              <a:buNone/>
              <a:defRPr sz="2400" b="1">
                <a:solidFill>
                  <a:srgbClr val="891C6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6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3"/>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63"/>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ción Morada: Título, Contenido y Fotografía">
  <p:cSld name="Sección Morada: Título, Contenido y Fotografía">
    <p:spTree>
      <p:nvGrpSpPr>
        <p:cNvPr id="1" name="Shape 83"/>
        <p:cNvGrpSpPr/>
        <p:nvPr/>
      </p:nvGrpSpPr>
      <p:grpSpPr>
        <a:xfrm>
          <a:off x="0" y="0"/>
          <a:ext cx="0" cy="0"/>
          <a:chOff x="0" y="0"/>
          <a:chExt cx="0" cy="0"/>
        </a:xfrm>
      </p:grpSpPr>
      <p:sp>
        <p:nvSpPr>
          <p:cNvPr id="84" name="Google Shape;84;p64"/>
          <p:cNvSpPr/>
          <p:nvPr/>
        </p:nvSpPr>
        <p:spPr>
          <a:xfrm>
            <a:off x="7144686" y="-56271"/>
            <a:ext cx="5122342" cy="7005711"/>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64"/>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SemiBold"/>
              <a:buNone/>
              <a:defRPr>
                <a:solidFill>
                  <a:srgbClr val="9C247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4"/>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64"/>
          <p:cNvSpPr>
            <a:spLocks noGrp="1"/>
          </p:cNvSpPr>
          <p:nvPr>
            <p:ph type="pic" idx="2"/>
          </p:nvPr>
        </p:nvSpPr>
        <p:spPr>
          <a:xfrm>
            <a:off x="7198921" y="-3446"/>
            <a:ext cx="5013871" cy="689709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99"/>
        <p:cNvGrpSpPr/>
        <p:nvPr/>
      </p:nvGrpSpPr>
      <p:grpSpPr>
        <a:xfrm>
          <a:off x="0" y="0"/>
          <a:ext cx="0" cy="0"/>
          <a:chOff x="0" y="0"/>
          <a:chExt cx="0" cy="0"/>
        </a:xfrm>
      </p:grpSpPr>
      <p:sp>
        <p:nvSpPr>
          <p:cNvPr id="100" name="Google Shape;10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3" name="Google Shape;10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4" name="Google Shape;10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extLst>
      <p:ext uri="{BB962C8B-B14F-4D97-AF65-F5344CB8AC3E}">
        <p14:creationId xmlns:p14="http://schemas.microsoft.com/office/powerpoint/2010/main" val="297397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ción Morada: Título y Contenido">
  <p:cSld name="Sección Morada: Título y Contenido">
    <p:spTree>
      <p:nvGrpSpPr>
        <p:cNvPr id="1" name="Shape 94"/>
        <p:cNvGrpSpPr/>
        <p:nvPr/>
      </p:nvGrpSpPr>
      <p:grpSpPr>
        <a:xfrm>
          <a:off x="0" y="0"/>
          <a:ext cx="0" cy="0"/>
          <a:chOff x="0" y="0"/>
          <a:chExt cx="0" cy="0"/>
        </a:xfrm>
      </p:grpSpPr>
      <p:sp>
        <p:nvSpPr>
          <p:cNvPr id="95" name="Google Shape;9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9C247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7" name="Google Shape;97;p53"/>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53"/>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9"/>
        <p:cNvGrpSpPr/>
        <p:nvPr/>
      </p:nvGrpSpPr>
      <p:grpSpPr>
        <a:xfrm>
          <a:off x="0" y="0"/>
          <a:ext cx="0" cy="0"/>
          <a:chOff x="0" y="0"/>
          <a:chExt cx="0" cy="0"/>
        </a:xfrm>
      </p:grpSpPr>
      <p:sp>
        <p:nvSpPr>
          <p:cNvPr id="100" name="Google Shape;10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3" name="Google Shape;10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4" name="Google Shape;10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105"/>
        <p:cNvGrpSpPr/>
        <p:nvPr/>
      </p:nvGrpSpPr>
      <p:grpSpPr>
        <a:xfrm>
          <a:off x="0" y="0"/>
          <a:ext cx="0" cy="0"/>
          <a:chOff x="0" y="0"/>
          <a:chExt cx="0" cy="0"/>
        </a:xfrm>
      </p:grpSpPr>
      <p:sp>
        <p:nvSpPr>
          <p:cNvPr id="106" name="Google Shape;106;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6"/>
          <p:cNvSpPr txBox="1">
            <a:spLocks noGrp="1"/>
          </p:cNvSpPr>
          <p:nvPr>
            <p:ph type="body" idx="1"/>
          </p:nvPr>
        </p:nvSpPr>
        <p:spPr>
          <a:xfrm>
            <a:off x="609600" y="1828800"/>
            <a:ext cx="4880947" cy="427024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55600" algn="l">
              <a:lnSpc>
                <a:spcPct val="90000"/>
              </a:lnSpc>
              <a:spcBef>
                <a:spcPts val="500"/>
              </a:spcBef>
              <a:spcAft>
                <a:spcPts val="0"/>
              </a:spcAft>
              <a:buClr>
                <a:schemeClr val="dk1"/>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14325" algn="l">
              <a:lnSpc>
                <a:spcPct val="90000"/>
              </a:lnSpc>
              <a:spcBef>
                <a:spcPts val="500"/>
              </a:spcBef>
              <a:spcAft>
                <a:spcPts val="0"/>
              </a:spcAft>
              <a:buClr>
                <a:schemeClr val="dk1"/>
              </a:buClr>
              <a:buSzPts val="1350"/>
              <a:buChar char="•"/>
              <a:defRPr sz="1350"/>
            </a:lvl6pPr>
            <a:lvl7pPr marL="3200400" lvl="6" indent="-314325" algn="l">
              <a:lnSpc>
                <a:spcPct val="90000"/>
              </a:lnSpc>
              <a:spcBef>
                <a:spcPts val="500"/>
              </a:spcBef>
              <a:spcAft>
                <a:spcPts val="0"/>
              </a:spcAft>
              <a:buClr>
                <a:schemeClr val="dk1"/>
              </a:buClr>
              <a:buSzPts val="1350"/>
              <a:buChar char="•"/>
              <a:defRPr sz="1350"/>
            </a:lvl7pPr>
            <a:lvl8pPr marL="3657600" lvl="7" indent="-314325" algn="l">
              <a:lnSpc>
                <a:spcPct val="90000"/>
              </a:lnSpc>
              <a:spcBef>
                <a:spcPts val="500"/>
              </a:spcBef>
              <a:spcAft>
                <a:spcPts val="0"/>
              </a:spcAft>
              <a:buClr>
                <a:schemeClr val="dk1"/>
              </a:buClr>
              <a:buSzPts val="1350"/>
              <a:buChar char="•"/>
              <a:defRPr sz="1350"/>
            </a:lvl8pPr>
            <a:lvl9pPr marL="4114800" lvl="8" indent="-314325" algn="l">
              <a:lnSpc>
                <a:spcPct val="90000"/>
              </a:lnSpc>
              <a:spcBef>
                <a:spcPts val="500"/>
              </a:spcBef>
              <a:spcAft>
                <a:spcPts val="0"/>
              </a:spcAft>
              <a:buClr>
                <a:schemeClr val="dk1"/>
              </a:buClr>
              <a:buSzPts val="1350"/>
              <a:buChar char="•"/>
              <a:defRPr sz="1350"/>
            </a:lvl9pPr>
          </a:lstStyle>
          <a:p>
            <a:endParaRPr/>
          </a:p>
        </p:txBody>
      </p:sp>
      <p:sp>
        <p:nvSpPr>
          <p:cNvPr id="108" name="Google Shape;108;p56"/>
          <p:cNvSpPr>
            <a:spLocks noGrp="1"/>
          </p:cNvSpPr>
          <p:nvPr>
            <p:ph type="pic" idx="2"/>
          </p:nvPr>
        </p:nvSpPr>
        <p:spPr>
          <a:xfrm>
            <a:off x="6142568" y="1828800"/>
            <a:ext cx="5439833" cy="4270248"/>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09"/>
        <p:cNvGrpSpPr/>
        <p:nvPr/>
      </p:nvGrpSpPr>
      <p:grpSpPr>
        <a:xfrm>
          <a:off x="0" y="0"/>
          <a:ext cx="0" cy="0"/>
          <a:chOff x="0" y="0"/>
          <a:chExt cx="0" cy="0"/>
        </a:xfrm>
      </p:grpSpPr>
      <p:sp>
        <p:nvSpPr>
          <p:cNvPr id="110" name="Google Shape;110;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3" name="Google Shape;1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4" name="Google Shape;1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5"/>
        <p:cNvGrpSpPr/>
        <p:nvPr/>
      </p:nvGrpSpPr>
      <p:grpSpPr>
        <a:xfrm>
          <a:off x="0" y="0"/>
          <a:ext cx="0" cy="0"/>
          <a:chOff x="0" y="0"/>
          <a:chExt cx="0" cy="0"/>
        </a:xfrm>
      </p:grpSpPr>
      <p:sp>
        <p:nvSpPr>
          <p:cNvPr id="116" name="Google Shape;11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7" name="Google Shape;11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8" name="Google Shape;11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Contenido y Fotografía">
  <p:cSld name="Título, Contenido y Fotografía">
    <p:spTree>
      <p:nvGrpSpPr>
        <p:cNvPr id="1" name="Shape 17"/>
        <p:cNvGrpSpPr/>
        <p:nvPr/>
      </p:nvGrpSpPr>
      <p:grpSpPr>
        <a:xfrm>
          <a:off x="0" y="0"/>
          <a:ext cx="0" cy="0"/>
          <a:chOff x="0" y="0"/>
          <a:chExt cx="0" cy="0"/>
        </a:xfrm>
      </p:grpSpPr>
      <p:sp>
        <p:nvSpPr>
          <p:cNvPr id="18" name="Google Shape;18;p48"/>
          <p:cNvSpPr/>
          <p:nvPr/>
        </p:nvSpPr>
        <p:spPr>
          <a:xfrm>
            <a:off x="7144686" y="-56271"/>
            <a:ext cx="5122342" cy="7005711"/>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48"/>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279BB"/>
              </a:buClr>
              <a:buSzPts val="4400"/>
              <a:buFont typeface="Barlow SemiBold"/>
              <a:buNone/>
              <a:defRPr>
                <a:solidFill>
                  <a:srgbClr val="4279B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8"/>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8"/>
          <p:cNvSpPr>
            <a:spLocks noGrp="1"/>
          </p:cNvSpPr>
          <p:nvPr>
            <p:ph type="pic" idx="2"/>
          </p:nvPr>
        </p:nvSpPr>
        <p:spPr>
          <a:xfrm>
            <a:off x="7198921" y="-3446"/>
            <a:ext cx="5013871" cy="689709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19"/>
        <p:cNvGrpSpPr/>
        <p:nvPr/>
      </p:nvGrpSpPr>
      <p:grpSpPr>
        <a:xfrm>
          <a:off x="0" y="0"/>
          <a:ext cx="0" cy="0"/>
          <a:chOff x="0" y="0"/>
          <a:chExt cx="0" cy="0"/>
        </a:xfrm>
      </p:grpSpPr>
      <p:sp>
        <p:nvSpPr>
          <p:cNvPr id="120" name="Google Shape;12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2" name="Google Shape;122;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3" name="Google Shape;123;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24"/>
        <p:cNvGrpSpPr/>
        <p:nvPr/>
      </p:nvGrpSpPr>
      <p:grpSpPr>
        <a:xfrm>
          <a:off x="0" y="0"/>
          <a:ext cx="0" cy="0"/>
          <a:chOff x="0" y="0"/>
          <a:chExt cx="0" cy="0"/>
        </a:xfrm>
      </p:grpSpPr>
      <p:sp>
        <p:nvSpPr>
          <p:cNvPr id="125" name="Google Shape;125;p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6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6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6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6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1" name="Google Shape;13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2" name="Google Shape;13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ca">
  <p:cSld name="Blanca">
    <p:spTree>
      <p:nvGrpSpPr>
        <p:cNvPr id="1" name="Shape 133"/>
        <p:cNvGrpSpPr/>
        <p:nvPr/>
      </p:nvGrpSpPr>
      <p:grpSpPr>
        <a:xfrm>
          <a:off x="0" y="0"/>
          <a:ext cx="0" cy="0"/>
          <a:chOff x="0" y="0"/>
          <a:chExt cx="0" cy="0"/>
        </a:xfrm>
      </p:grpSpPr>
      <p:cxnSp>
        <p:nvCxnSpPr>
          <p:cNvPr id="134" name="Google Shape;134;p69"/>
          <p:cNvCxnSpPr/>
          <p:nvPr/>
        </p:nvCxnSpPr>
        <p:spPr>
          <a:xfrm rot="10800000">
            <a:off x="-7433" y="811213"/>
            <a:ext cx="3184070" cy="0"/>
          </a:xfrm>
          <a:prstGeom prst="straightConnector1">
            <a:avLst/>
          </a:prstGeom>
          <a:noFill/>
          <a:ln w="12700" cap="flat" cmpd="sng">
            <a:solidFill>
              <a:schemeClr val="accent1"/>
            </a:solidFill>
            <a:prstDash val="solid"/>
            <a:miter lim="800000"/>
            <a:headEnd type="none" w="sm" len="sm"/>
            <a:tailEnd type="none" w="sm" len="sm"/>
          </a:ln>
        </p:spPr>
      </p:cxnSp>
      <p:cxnSp>
        <p:nvCxnSpPr>
          <p:cNvPr id="135" name="Google Shape;135;p69"/>
          <p:cNvCxnSpPr/>
          <p:nvPr/>
        </p:nvCxnSpPr>
        <p:spPr>
          <a:xfrm rot="10800000">
            <a:off x="9249431" y="6136442"/>
            <a:ext cx="2942569" cy="0"/>
          </a:xfrm>
          <a:prstGeom prst="straightConnector1">
            <a:avLst/>
          </a:prstGeom>
          <a:noFill/>
          <a:ln w="12700" cap="flat" cmpd="sng">
            <a:solidFill>
              <a:schemeClr val="accent1"/>
            </a:solidFill>
            <a:prstDash val="solid"/>
            <a:miter lim="800000"/>
            <a:headEnd type="none" w="sm" len="sm"/>
            <a:tailEnd type="none" w="sm" len="sm"/>
          </a:ln>
        </p:spPr>
      </p:cxnSp>
      <p:pic>
        <p:nvPicPr>
          <p:cNvPr id="136" name="Google Shape;136;p69"/>
          <p:cNvPicPr preferRelativeResize="0"/>
          <p:nvPr/>
        </p:nvPicPr>
        <p:blipFill rotWithShape="1">
          <a:blip r:embed="rId2">
            <a:alphaModFix/>
          </a:blip>
          <a:srcRect/>
          <a:stretch/>
        </p:blipFill>
        <p:spPr>
          <a:xfrm>
            <a:off x="550486" y="6246056"/>
            <a:ext cx="829316" cy="267933"/>
          </a:xfrm>
          <a:prstGeom prst="rect">
            <a:avLst/>
          </a:prstGeom>
          <a:noFill/>
          <a:ln>
            <a:noFill/>
          </a:ln>
        </p:spPr>
      </p:pic>
      <p:cxnSp>
        <p:nvCxnSpPr>
          <p:cNvPr id="137" name="Google Shape;137;p69"/>
          <p:cNvCxnSpPr/>
          <p:nvPr/>
        </p:nvCxnSpPr>
        <p:spPr>
          <a:xfrm>
            <a:off x="1658639" y="6136105"/>
            <a:ext cx="0" cy="543192"/>
          </a:xfrm>
          <a:prstGeom prst="straightConnector1">
            <a:avLst/>
          </a:prstGeom>
          <a:noFill/>
          <a:ln w="9525" cap="flat" cmpd="sng">
            <a:solidFill>
              <a:schemeClr val="dk1">
                <a:alpha val="7058"/>
              </a:schemeClr>
            </a:solidFill>
            <a:prstDash val="solid"/>
            <a:miter lim="800000"/>
            <a:headEnd type="none" w="sm" len="sm"/>
            <a:tailEnd type="none" w="sm" len="sm"/>
          </a:ln>
        </p:spPr>
      </p:cxnSp>
      <p:sp>
        <p:nvSpPr>
          <p:cNvPr id="138" name="Google Shape;138;p69"/>
          <p:cNvSpPr/>
          <p:nvPr/>
        </p:nvSpPr>
        <p:spPr>
          <a:xfrm>
            <a:off x="11790949" y="6469558"/>
            <a:ext cx="130628" cy="1426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88"/>
              <a:buFont typeface="Arial"/>
              <a:buNone/>
            </a:pPr>
            <a:endParaRPr sz="1188" b="0" i="0" u="none" strike="noStrike" cap="none">
              <a:solidFill>
                <a:schemeClr val="lt1"/>
              </a:solidFill>
              <a:latin typeface="Calibri"/>
              <a:ea typeface="Calibri"/>
              <a:cs typeface="Calibri"/>
              <a:sym typeface="Calibri"/>
            </a:endParaRPr>
          </a:p>
        </p:txBody>
      </p:sp>
      <p:sp>
        <p:nvSpPr>
          <p:cNvPr id="139" name="Google Shape;139;p69"/>
          <p:cNvSpPr txBox="1"/>
          <p:nvPr/>
        </p:nvSpPr>
        <p:spPr>
          <a:xfrm>
            <a:off x="11663001" y="6437197"/>
            <a:ext cx="407324"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800"/>
              <a:buFont typeface="Calibri"/>
              <a:buNone/>
            </a:pPr>
            <a:fld id="{00000000-1234-1234-1234-123412341234}" type="slidenum">
              <a:rPr lang="es-CR" sz="800" b="0" i="0" u="none" strike="noStrike" cap="none">
                <a:solidFill>
                  <a:schemeClr val="accent1"/>
                </a:solidFill>
                <a:latin typeface="Calibri"/>
                <a:ea typeface="Calibri"/>
                <a:cs typeface="Calibri"/>
                <a:sym typeface="Calibri"/>
              </a:rPr>
              <a:t>‹Nº›</a:t>
            </a:fld>
            <a:endParaRPr sz="800" b="0" i="0" u="none" strike="noStrike" cap="none">
              <a:solidFill>
                <a:schemeClr val="accent1"/>
              </a:solidFill>
              <a:latin typeface="Calibri"/>
              <a:ea typeface="Calibri"/>
              <a:cs typeface="Calibri"/>
              <a:sym typeface="Calibri"/>
            </a:endParaRPr>
          </a:p>
        </p:txBody>
      </p:sp>
      <p:sp>
        <p:nvSpPr>
          <p:cNvPr id="140" name="Google Shape;140;p69"/>
          <p:cNvSpPr txBox="1">
            <a:spLocks noGrp="1"/>
          </p:cNvSpPr>
          <p:nvPr>
            <p:ph type="body" idx="1"/>
          </p:nvPr>
        </p:nvSpPr>
        <p:spPr>
          <a:xfrm>
            <a:off x="504978" y="246589"/>
            <a:ext cx="11285969" cy="3996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2800"/>
              <a:buNone/>
              <a:defRPr sz="2800" b="1">
                <a:solidFill>
                  <a:schemeClr val="accen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69"/>
          <p:cNvSpPr txBox="1"/>
          <p:nvPr/>
        </p:nvSpPr>
        <p:spPr>
          <a:xfrm>
            <a:off x="11663001" y="6437197"/>
            <a:ext cx="407324"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800"/>
              <a:buFont typeface="Calibri"/>
              <a:buNone/>
            </a:pPr>
            <a:fld id="{00000000-1234-1234-1234-123412341234}" type="slidenum">
              <a:rPr lang="es-CR" sz="800" b="0" i="0" u="none" strike="noStrike" cap="none">
                <a:solidFill>
                  <a:schemeClr val="accent1"/>
                </a:solidFill>
                <a:latin typeface="Calibri"/>
                <a:ea typeface="Calibri"/>
                <a:cs typeface="Calibri"/>
                <a:sym typeface="Calibri"/>
              </a:rPr>
              <a:t>‹Nº›</a:t>
            </a:fld>
            <a:endParaRPr sz="800" b="0" i="0" u="none" strike="noStrike" cap="none">
              <a:solidFill>
                <a:schemeClr val="accen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26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42"/>
        <p:cNvGrpSpPr/>
        <p:nvPr/>
      </p:nvGrpSpPr>
      <p:grpSpPr>
        <a:xfrm>
          <a:off x="0" y="0"/>
          <a:ext cx="0" cy="0"/>
          <a:chOff x="0" y="0"/>
          <a:chExt cx="0" cy="0"/>
        </a:xfrm>
      </p:grpSpPr>
      <p:sp>
        <p:nvSpPr>
          <p:cNvPr id="143" name="Google Shape;143;p7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7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5" name="Google Shape;14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6" name="Google Shape;14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7" name="Google Shape;14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48"/>
        <p:cNvGrpSpPr/>
        <p:nvPr/>
      </p:nvGrpSpPr>
      <p:grpSpPr>
        <a:xfrm>
          <a:off x="0" y="0"/>
          <a:ext cx="0" cy="0"/>
          <a:chOff x="0" y="0"/>
          <a:chExt cx="0" cy="0"/>
        </a:xfrm>
      </p:grpSpPr>
      <p:sp>
        <p:nvSpPr>
          <p:cNvPr id="149" name="Google Shape;149;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7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7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3" name="Google Shape;153;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4" name="Google Shape;154;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55"/>
        <p:cNvGrpSpPr/>
        <p:nvPr/>
      </p:nvGrpSpPr>
      <p:grpSpPr>
        <a:xfrm>
          <a:off x="0" y="0"/>
          <a:ext cx="0" cy="0"/>
          <a:chOff x="0" y="0"/>
          <a:chExt cx="0" cy="0"/>
        </a:xfrm>
      </p:grpSpPr>
      <p:sp>
        <p:nvSpPr>
          <p:cNvPr id="156" name="Google Shape;156;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7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8" name="Google Shape;158;p7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9" name="Google Shape;15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0" name="Google Shape;16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1" name="Google Shape;16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62"/>
        <p:cNvGrpSpPr/>
        <p:nvPr/>
      </p:nvGrpSpPr>
      <p:grpSpPr>
        <a:xfrm>
          <a:off x="0" y="0"/>
          <a:ext cx="0" cy="0"/>
          <a:chOff x="0" y="0"/>
          <a:chExt cx="0" cy="0"/>
        </a:xfrm>
      </p:grpSpPr>
      <p:sp>
        <p:nvSpPr>
          <p:cNvPr id="163" name="Google Shape;163;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3"/>
          <p:cNvSpPr>
            <a:spLocks noGrp="1"/>
          </p:cNvSpPr>
          <p:nvPr>
            <p:ph type="pic" idx="2"/>
          </p:nvPr>
        </p:nvSpPr>
        <p:spPr>
          <a:xfrm>
            <a:off x="5183188" y="987425"/>
            <a:ext cx="6172200" cy="4873625"/>
          </a:xfrm>
          <a:prstGeom prst="rect">
            <a:avLst/>
          </a:prstGeom>
          <a:noFill/>
          <a:ln>
            <a:noFill/>
          </a:ln>
        </p:spPr>
      </p:sp>
      <p:sp>
        <p:nvSpPr>
          <p:cNvPr id="165" name="Google Shape;165;p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7" name="Google Shape;167;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8" name="Google Shape;168;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69"/>
        <p:cNvGrpSpPr/>
        <p:nvPr/>
      </p:nvGrpSpPr>
      <p:grpSpPr>
        <a:xfrm>
          <a:off x="0" y="0"/>
          <a:ext cx="0" cy="0"/>
          <a:chOff x="0" y="0"/>
          <a:chExt cx="0" cy="0"/>
        </a:xfrm>
      </p:grpSpPr>
      <p:sp>
        <p:nvSpPr>
          <p:cNvPr id="170" name="Google Shape;170;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73" name="Google Shape;173;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74" name="Google Shape;174;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75"/>
        <p:cNvGrpSpPr/>
        <p:nvPr/>
      </p:nvGrpSpPr>
      <p:grpSpPr>
        <a:xfrm>
          <a:off x="0" y="0"/>
          <a:ext cx="0" cy="0"/>
          <a:chOff x="0" y="0"/>
          <a:chExt cx="0" cy="0"/>
        </a:xfrm>
      </p:grpSpPr>
      <p:sp>
        <p:nvSpPr>
          <p:cNvPr id="176" name="Google Shape;176;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79" name="Google Shape;179;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80" name="Google Shape;180;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ierre">
  <p:cSld name="Cierre">
    <p:spTree>
      <p:nvGrpSpPr>
        <p:cNvPr id="1" name="Shape 22"/>
        <p:cNvGrpSpPr/>
        <p:nvPr/>
      </p:nvGrpSpPr>
      <p:grpSpPr>
        <a:xfrm>
          <a:off x="0" y="0"/>
          <a:ext cx="0" cy="0"/>
          <a:chOff x="0" y="0"/>
          <a:chExt cx="0" cy="0"/>
        </a:xfrm>
      </p:grpSpPr>
      <p:sp>
        <p:nvSpPr>
          <p:cNvPr id="23" name="Google Shape;23;p58"/>
          <p:cNvSpPr/>
          <p:nvPr/>
        </p:nvSpPr>
        <p:spPr>
          <a:xfrm>
            <a:off x="-61437" y="-41952"/>
            <a:ext cx="12298576" cy="6123875"/>
          </a:xfrm>
          <a:custGeom>
            <a:avLst/>
            <a:gdLst/>
            <a:ahLst/>
            <a:cxnLst/>
            <a:rect l="l" t="t" r="r" b="b"/>
            <a:pathLst>
              <a:path w="12298576" h="6123875" extrusionOk="0">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58"/>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Barlow SemiBold"/>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8"/>
          <p:cNvSpPr txBox="1">
            <a:spLocks noGrp="1"/>
          </p:cNvSpPr>
          <p:nvPr>
            <p:ph type="body" idx="1"/>
          </p:nvPr>
        </p:nvSpPr>
        <p:spPr>
          <a:xfrm>
            <a:off x="831850" y="6351814"/>
            <a:ext cx="3413579" cy="2866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4279BB"/>
              </a:buClr>
              <a:buSzPts val="2400"/>
              <a:buNone/>
              <a:defRPr sz="2400" b="0" i="0">
                <a:solidFill>
                  <a:srgbClr val="4279BB"/>
                </a:solidFill>
                <a:latin typeface="Barlow Medium"/>
                <a:ea typeface="Barlow Medium"/>
                <a:cs typeface="Barlow Medium"/>
                <a:sym typeface="Barlow Medium"/>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8"/>
          <p:cNvSpPr txBox="1">
            <a:spLocks noGrp="1"/>
          </p:cNvSpPr>
          <p:nvPr>
            <p:ph type="body" idx="2"/>
          </p:nvPr>
        </p:nvSpPr>
        <p:spPr>
          <a:xfrm>
            <a:off x="7478486" y="6081923"/>
            <a:ext cx="4114800" cy="55654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4279BB"/>
              </a:buClr>
              <a:buSzPts val="2000"/>
              <a:buNone/>
              <a:defRPr sz="2000" b="1" i="0">
                <a:solidFill>
                  <a:srgbClr val="4279BB"/>
                </a:solidFill>
                <a:latin typeface="Barlow SemiBold"/>
                <a:ea typeface="Barlow SemiBold"/>
                <a:cs typeface="Barlow SemiBold"/>
                <a:sym typeface="Barlow SemiBold"/>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58"/>
          <p:cNvSpPr txBox="1">
            <a:spLocks noGrp="1"/>
          </p:cNvSpPr>
          <p:nvPr>
            <p:ph type="body" idx="3"/>
          </p:nvPr>
        </p:nvSpPr>
        <p:spPr>
          <a:xfrm>
            <a:off x="831850" y="3281363"/>
            <a:ext cx="105156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58"/>
          <p:cNvPicPr preferRelativeResize="0"/>
          <p:nvPr/>
        </p:nvPicPr>
        <p:blipFill rotWithShape="1">
          <a:blip r:embed="rId2">
            <a:alphaModFix/>
          </a:blip>
          <a:srcRect/>
          <a:stretch/>
        </p:blipFill>
        <p:spPr>
          <a:xfrm>
            <a:off x="821315" y="56983"/>
            <a:ext cx="3211632" cy="146960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Contenido">
  <p:cSld name="Título y Contenido">
    <p:spTree>
      <p:nvGrpSpPr>
        <p:cNvPr id="1" name="Shape 29"/>
        <p:cNvGrpSpPr/>
        <p:nvPr/>
      </p:nvGrpSpPr>
      <p:grpSpPr>
        <a:xfrm>
          <a:off x="0" y="0"/>
          <a:ext cx="0" cy="0"/>
          <a:chOff x="0" y="0"/>
          <a:chExt cx="0" cy="0"/>
        </a:xfrm>
      </p:grpSpPr>
      <p:sp>
        <p:nvSpPr>
          <p:cNvPr id="30" name="Google Shape;30;p59"/>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279BB"/>
              </a:buClr>
              <a:buSzPts val="4400"/>
              <a:buFont typeface="Barlow SemiBold"/>
              <a:buNone/>
              <a:defRPr>
                <a:solidFill>
                  <a:srgbClr val="4279B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9"/>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Contenido - 2 Columnas" type="twoObj">
  <p:cSld name="TWO_OBJECTS">
    <p:spTree>
      <p:nvGrpSpPr>
        <p:cNvPr id="1" name="Shape 34"/>
        <p:cNvGrpSpPr/>
        <p:nvPr/>
      </p:nvGrpSpPr>
      <p:grpSpPr>
        <a:xfrm>
          <a:off x="0" y="0"/>
          <a:ext cx="0" cy="0"/>
          <a:chOff x="0" y="0"/>
          <a:chExt cx="0" cy="0"/>
        </a:xfrm>
      </p:grpSpPr>
      <p:sp>
        <p:nvSpPr>
          <p:cNvPr id="35" name="Google Shape;35;p60"/>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279BB"/>
              </a:buClr>
              <a:buSzPts val="4400"/>
              <a:buFont typeface="Barlow SemiBold"/>
              <a:buNone/>
              <a:defRPr>
                <a:solidFill>
                  <a:srgbClr val="4279B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0"/>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Contenido - 2 Subtítulos" type="twoTxTwoObj">
  <p:cSld name="TWO_OBJECTS_WITH_TEXT">
    <p:spTree>
      <p:nvGrpSpPr>
        <p:cNvPr id="1" name="Shape 40"/>
        <p:cNvGrpSpPr/>
        <p:nvPr/>
      </p:nvGrpSpPr>
      <p:grpSpPr>
        <a:xfrm>
          <a:off x="0" y="0"/>
          <a:ext cx="0" cy="0"/>
          <a:chOff x="0" y="0"/>
          <a:chExt cx="0" cy="0"/>
        </a:xfrm>
      </p:grpSpPr>
      <p:sp>
        <p:nvSpPr>
          <p:cNvPr id="41" name="Google Shape;41;p61"/>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279BB"/>
              </a:buClr>
              <a:buSzPts val="4400"/>
              <a:buFont typeface="Barlow SemiBold"/>
              <a:buNone/>
              <a:defRPr>
                <a:solidFill>
                  <a:srgbClr val="4279B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279BB"/>
              </a:buClr>
              <a:buSzPts val="2400"/>
              <a:buNone/>
              <a:defRPr sz="2400" b="1">
                <a:solidFill>
                  <a:srgbClr val="4279BB"/>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279BB"/>
              </a:buClr>
              <a:buSzPts val="2400"/>
              <a:buNone/>
              <a:defRPr sz="2400" b="1">
                <a:solidFill>
                  <a:srgbClr val="4279BB"/>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1"/>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ción Morada: Título y Contenido">
  <p:cSld name="Sección Morada: Título y Contenido">
    <p:spTree>
      <p:nvGrpSpPr>
        <p:cNvPr id="1" name="Shape 51"/>
        <p:cNvGrpSpPr/>
        <p:nvPr/>
      </p:nvGrpSpPr>
      <p:grpSpPr>
        <a:xfrm>
          <a:off x="0" y="0"/>
          <a:ext cx="0" cy="0"/>
          <a:chOff x="0" y="0"/>
          <a:chExt cx="0" cy="0"/>
        </a:xfrm>
      </p:grpSpPr>
      <p:sp>
        <p:nvSpPr>
          <p:cNvPr id="52" name="Google Shape;5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SemiBold"/>
              <a:buNone/>
              <a:defRPr>
                <a:solidFill>
                  <a:srgbClr val="9C247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0"/>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50"/>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ción Morada: Título y Contenido - 2 Columnas" type="twoObj">
  <p:cSld name="TWO_OBJECTS">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C247B"/>
              </a:buClr>
              <a:buSzPts val="4400"/>
              <a:buFont typeface="Barlow SemiBold"/>
              <a:buNone/>
              <a:defRPr>
                <a:solidFill>
                  <a:srgbClr val="9C247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1"/>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51"/>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ción Morada: Fotografía Completa">
  <p:cSld name="Sección Morada: Fotografía Completa">
    <p:spTree>
      <p:nvGrpSpPr>
        <p:cNvPr id="1" name="Shape 62"/>
        <p:cNvGrpSpPr/>
        <p:nvPr/>
      </p:nvGrpSpPr>
      <p:grpSpPr>
        <a:xfrm>
          <a:off x="0" y="0"/>
          <a:ext cx="0" cy="0"/>
          <a:chOff x="0" y="0"/>
          <a:chExt cx="0" cy="0"/>
        </a:xfrm>
      </p:grpSpPr>
      <p:sp>
        <p:nvSpPr>
          <p:cNvPr id="63" name="Google Shape;63;p54"/>
          <p:cNvSpPr>
            <a:spLocks noGrp="1"/>
          </p:cNvSpPr>
          <p:nvPr>
            <p:ph type="pic" idx="2"/>
          </p:nvPr>
        </p:nvSpPr>
        <p:spPr>
          <a:xfrm>
            <a:off x="-12659" y="1"/>
            <a:ext cx="12204659" cy="6858000"/>
          </a:xfrm>
          <a:prstGeom prst="rect">
            <a:avLst/>
          </a:prstGeom>
          <a:noFill/>
          <a:ln>
            <a:noFill/>
          </a:ln>
        </p:spPr>
      </p:sp>
      <p:sp>
        <p:nvSpPr>
          <p:cNvPr id="64" name="Google Shape;64;p54"/>
          <p:cNvSpPr/>
          <p:nvPr/>
        </p:nvSpPr>
        <p:spPr>
          <a:xfrm flipH="1">
            <a:off x="-12659" y="6333512"/>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54"/>
          <p:cNvSpPr/>
          <p:nvPr/>
        </p:nvSpPr>
        <p:spPr>
          <a:xfrm>
            <a:off x="-9297" y="6350924"/>
            <a:ext cx="12204659" cy="524488"/>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arlow SemiBold"/>
              <a:buNone/>
              <a:defRPr sz="4400" b="1" i="0" u="none" strike="noStrike" cap="none">
                <a:solidFill>
                  <a:schemeClr val="dk1"/>
                </a:solidFill>
                <a:latin typeface="Barlow SemiBold"/>
                <a:ea typeface="Barlow SemiBold"/>
                <a:cs typeface="Barlow SemiBold"/>
                <a:sym typeface="Barlow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arlow SemiBold"/>
              <a:buNone/>
              <a:defRPr sz="4400" b="1" i="0" u="none" strike="noStrike" cap="none">
                <a:solidFill>
                  <a:schemeClr val="dk1"/>
                </a:solidFill>
                <a:latin typeface="Barlow SemiBold"/>
                <a:ea typeface="Barlow SemiBold"/>
                <a:cs typeface="Barlow SemiBold"/>
                <a:sym typeface="Barlow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ezp2CgLXMAhWDJB4KHRrvAP8QjRwIBw&amp;url=http://www.clker.com/clipart-outline-smiley-icons.html&amp;bvm=bv.121070826,d.dmo&amp;psig=AFQjCNEsG0RITa5cuIPseLj6HD5dcdtYug&amp;ust=1462058821318158"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ezp2CgLXMAhWDJB4KHRrvAP8QjRwIBw&amp;url=http://www.clker.com/clipart-outline-smiley-icons.html&amp;bvm=bv.121070826,d.dmo&amp;psig=AFQjCNEsG0RITa5cuIPseLj6HD5dcdtYug&amp;ust=1462058821318158"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hyperlink" Target="http://www.google.com/url?sa=i&amp;rct=j&amp;q=&amp;esrc=s&amp;source=images&amp;cd=&amp;cad=rja&amp;uact=8&amp;ved=0ahUKEwiezp2CgLXMAhWDJB4KHRrvAP8QjRwIBw&amp;url=http://www.clker.com/clipart-outline-smiley-icons.html&amp;bvm=bv.121070826,d.dmo&amp;psig=AFQjCNEsG0RITa5cuIPseLj6HD5dcdtYug&amp;ust=146205882131815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https://www.scrum.org/team/ken-schwabe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cr/url?sa=i&amp;rct=j&amp;q=&amp;esrc=s&amp;source=images&amp;cd=&amp;cad=rja&amp;uact=8&amp;ved=2ahUKEwiWq_CDiP_cAhWSr1kKHVx6DxkQjRx6BAgBEAU&amp;url=https://jordanjob.me/scrum/&amp;psig=AOvVaw1NwcVQlbH5IJXu1ByNP_F4&amp;ust=1534972422971452"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www.google.com/url?sa=i&amp;rct=j&amp;q=&amp;esrc=s&amp;source=images&amp;cd=&amp;cad=rja&amp;uact=8&amp;ved=0ahUKEwiezp2CgLXMAhWDJB4KHRrvAP8QjRwIBw&amp;url=http://www.clker.com/clipart-outline-smiley-icons.html&amp;bvm=bv.121070826,d.dmo&amp;psig=AFQjCNEsG0RITa5cuIPseLj6HD5dcdtYug&amp;ust=1462058821318158"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ts val="4000"/>
              <a:buFont typeface="Barlow SemiBold"/>
              <a:buNone/>
            </a:pPr>
            <a:r>
              <a:rPr lang="es-CR" sz="4000">
                <a:solidFill>
                  <a:srgbClr val="000000"/>
                </a:solidFill>
              </a:rPr>
              <a:t>Curso de </a:t>
            </a:r>
            <a:r>
              <a:rPr lang="es-CR" sz="4400">
                <a:solidFill>
                  <a:srgbClr val="000000"/>
                </a:solidFill>
              </a:rPr>
              <a:t>preparación para la certificación Scrum Master  - Semana 1</a:t>
            </a:r>
            <a:endParaRPr sz="4400"/>
          </a:p>
        </p:txBody>
      </p:sp>
      <p:sp>
        <p:nvSpPr>
          <p:cNvPr id="269" name="Google Shape;269;p1"/>
          <p:cNvSpPr txBox="1">
            <a:spLocks noGrp="1"/>
          </p:cNvSpPr>
          <p:nvPr>
            <p:ph type="body" idx="1"/>
          </p:nvPr>
        </p:nvSpPr>
        <p:spPr>
          <a:xfrm>
            <a:off x="831850" y="3122169"/>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s-CR" dirty="0"/>
              <a:t>Universidad para Cooperación Internacional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En un ciclo predictivo de proyectos:</a:t>
            </a:r>
            <a:endParaRPr/>
          </a:p>
        </p:txBody>
      </p:sp>
      <p:sp>
        <p:nvSpPr>
          <p:cNvPr id="389" name="Google Shape;389;p10"/>
          <p:cNvSpPr txBox="1">
            <a:spLocks noGrp="1"/>
          </p:cNvSpPr>
          <p:nvPr>
            <p:ph type="body" idx="1"/>
          </p:nvPr>
        </p:nvSpPr>
        <p:spPr>
          <a:xfrm>
            <a:off x="838200" y="1940579"/>
            <a:ext cx="5693229" cy="41310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9A1730"/>
              </a:buClr>
              <a:buSzPts val="3000"/>
              <a:buNone/>
            </a:pPr>
            <a:r>
              <a:rPr lang="es-CR" sz="3000" b="1">
                <a:solidFill>
                  <a:srgbClr val="9A1730"/>
                </a:solidFill>
                <a:latin typeface="Times New Roman"/>
                <a:ea typeface="Times New Roman"/>
                <a:cs typeface="Times New Roman"/>
                <a:sym typeface="Times New Roman"/>
              </a:rPr>
              <a:t>¡Idea!</a:t>
            </a:r>
            <a:endParaRPr/>
          </a:p>
          <a:p>
            <a:pPr marL="0" lvl="0" indent="0" algn="just" rtl="0">
              <a:lnSpc>
                <a:spcPct val="90000"/>
              </a:lnSpc>
              <a:spcBef>
                <a:spcPts val="1000"/>
              </a:spcBef>
              <a:spcAft>
                <a:spcPts val="0"/>
              </a:spcAft>
              <a:buClr>
                <a:schemeClr val="dk1"/>
              </a:buClr>
              <a:buSzPts val="3000"/>
              <a:buNone/>
            </a:pPr>
            <a:endParaRPr sz="3000" b="1">
              <a:solidFill>
                <a:srgbClr val="9A1730"/>
              </a:solidFill>
              <a:latin typeface="Times New Roman"/>
              <a:ea typeface="Times New Roman"/>
              <a:cs typeface="Times New Roman"/>
              <a:sym typeface="Times New Roman"/>
            </a:endParaRPr>
          </a:p>
          <a:p>
            <a:pPr marL="0" lvl="0" indent="0" algn="just" rtl="0">
              <a:lnSpc>
                <a:spcPct val="90000"/>
              </a:lnSpc>
              <a:spcBef>
                <a:spcPts val="1000"/>
              </a:spcBef>
              <a:spcAft>
                <a:spcPts val="0"/>
              </a:spcAft>
              <a:buClr>
                <a:schemeClr val="dk1"/>
              </a:buClr>
              <a:buSzPts val="3000"/>
              <a:buNone/>
            </a:pPr>
            <a:r>
              <a:rPr lang="es-CR" sz="3000">
                <a:latin typeface="Times New Roman"/>
                <a:ea typeface="Times New Roman"/>
                <a:cs typeface="Times New Roman"/>
                <a:sym typeface="Times New Roman"/>
              </a:rPr>
              <a:t>Se reserva las entregas para el final del proyecto. En algunos casos, debemos discernir si es mejor utilizar este tipo de ciclo de vida en nuestros proyectos. </a:t>
            </a:r>
            <a:endParaRPr/>
          </a:p>
        </p:txBody>
      </p:sp>
      <p:pic>
        <p:nvPicPr>
          <p:cNvPr id="390" name="Google Shape;390;p10" descr="http://www.clker.com/cliparts/0/1/3/5/1220547309380591430portablejim_Greyscale_Smiley_Set.svg.hi.png">
            <a:hlinkClick r:id="rId3"/>
          </p:cNvPr>
          <p:cNvPicPr preferRelativeResize="0"/>
          <p:nvPr/>
        </p:nvPicPr>
        <p:blipFill rotWithShape="1">
          <a:blip r:embed="rId4">
            <a:alphaModFix/>
          </a:blip>
          <a:srcRect r="79840" b="66678"/>
          <a:stretch/>
        </p:blipFill>
        <p:spPr>
          <a:xfrm>
            <a:off x="6573784" y="3109541"/>
            <a:ext cx="792088" cy="792088"/>
          </a:xfrm>
          <a:prstGeom prst="rect">
            <a:avLst/>
          </a:prstGeom>
          <a:noFill/>
          <a:ln>
            <a:noFill/>
          </a:ln>
        </p:spPr>
      </p:pic>
      <p:pic>
        <p:nvPicPr>
          <p:cNvPr id="391" name="Google Shape;391;p10"/>
          <p:cNvPicPr preferRelativeResize="0"/>
          <p:nvPr/>
        </p:nvPicPr>
        <p:blipFill rotWithShape="1">
          <a:blip r:embed="rId5">
            <a:alphaModFix/>
          </a:blip>
          <a:srcRect t="15830" b="20100"/>
          <a:stretch/>
        </p:blipFill>
        <p:spPr>
          <a:xfrm>
            <a:off x="8051680" y="1453357"/>
            <a:ext cx="2524760" cy="1008112"/>
          </a:xfrm>
          <a:prstGeom prst="rect">
            <a:avLst/>
          </a:prstGeom>
          <a:noFill/>
          <a:ln>
            <a:noFill/>
          </a:ln>
        </p:spPr>
      </p:pic>
      <p:sp>
        <p:nvSpPr>
          <p:cNvPr id="392" name="Google Shape;392;p10"/>
          <p:cNvSpPr/>
          <p:nvPr/>
        </p:nvSpPr>
        <p:spPr>
          <a:xfrm>
            <a:off x="7403608" y="1237333"/>
            <a:ext cx="3672408" cy="1656184"/>
          </a:xfrm>
          <a:prstGeom prst="cloudCallout">
            <a:avLst>
              <a:gd name="adj1" fmla="val -53171"/>
              <a:gd name="adj2" fmla="val 60084"/>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3" name="Google Shape;393;p10"/>
          <p:cNvSpPr/>
          <p:nvPr/>
        </p:nvSpPr>
        <p:spPr>
          <a:xfrm>
            <a:off x="8059425" y="3541589"/>
            <a:ext cx="72008" cy="172819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4" name="Google Shape;394;p10"/>
          <p:cNvSpPr/>
          <p:nvPr/>
        </p:nvSpPr>
        <p:spPr>
          <a:xfrm rot="-5400000">
            <a:off x="9751613" y="3505585"/>
            <a:ext cx="72008" cy="345638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5" name="Google Shape;395;p10"/>
          <p:cNvSpPr txBox="1"/>
          <p:nvPr/>
        </p:nvSpPr>
        <p:spPr>
          <a:xfrm>
            <a:off x="11470328" y="4333677"/>
            <a:ext cx="72167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B050"/>
                </a:solidFill>
                <a:latin typeface="Calibri"/>
                <a:ea typeface="Calibri"/>
                <a:cs typeface="Calibri"/>
                <a:sym typeface="Calibri"/>
              </a:rPr>
              <a:t>Valor </a:t>
            </a:r>
            <a:endParaRPr sz="1400" b="0" i="0" u="none" strike="noStrike" cap="none">
              <a:solidFill>
                <a:srgbClr val="000000"/>
              </a:solidFill>
              <a:latin typeface="Arial"/>
              <a:ea typeface="Arial"/>
              <a:cs typeface="Arial"/>
              <a:sym typeface="Arial"/>
            </a:endParaRPr>
          </a:p>
        </p:txBody>
      </p:sp>
      <p:sp>
        <p:nvSpPr>
          <p:cNvPr id="396" name="Google Shape;396;p10"/>
          <p:cNvSpPr txBox="1"/>
          <p:nvPr/>
        </p:nvSpPr>
        <p:spPr>
          <a:xfrm>
            <a:off x="10097250" y="4540409"/>
            <a:ext cx="7970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Calibri"/>
                <a:ea typeface="Calibri"/>
                <a:cs typeface="Calibri"/>
                <a:sym typeface="Calibri"/>
              </a:rPr>
              <a:t>Riesgo</a:t>
            </a:r>
            <a:endParaRPr sz="1400" b="0" i="0" u="none" strike="noStrike" cap="none">
              <a:solidFill>
                <a:srgbClr val="000000"/>
              </a:solidFill>
              <a:latin typeface="Arial"/>
              <a:ea typeface="Arial"/>
              <a:cs typeface="Arial"/>
              <a:sym typeface="Arial"/>
            </a:endParaRPr>
          </a:p>
        </p:txBody>
      </p:sp>
      <p:sp>
        <p:nvSpPr>
          <p:cNvPr id="397" name="Google Shape;397;p10"/>
          <p:cNvSpPr txBox="1"/>
          <p:nvPr/>
        </p:nvSpPr>
        <p:spPr>
          <a:xfrm rot="-1482106">
            <a:off x="8847246" y="3963064"/>
            <a:ext cx="181011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70C0"/>
                </a:solidFill>
                <a:latin typeface="Calibri"/>
                <a:ea typeface="Calibri"/>
                <a:cs typeface="Calibri"/>
                <a:sym typeface="Calibri"/>
              </a:rPr>
              <a:t>Costo acumulado</a:t>
            </a:r>
            <a:endParaRPr sz="1400" b="0" i="0" u="none" strike="noStrike" cap="none">
              <a:solidFill>
                <a:srgbClr val="000000"/>
              </a:solidFill>
              <a:latin typeface="Arial"/>
              <a:ea typeface="Arial"/>
              <a:cs typeface="Arial"/>
              <a:sym typeface="Arial"/>
            </a:endParaRPr>
          </a:p>
        </p:txBody>
      </p:sp>
      <p:sp>
        <p:nvSpPr>
          <p:cNvPr id="398" name="Google Shape;398;p10"/>
          <p:cNvSpPr/>
          <p:nvPr/>
        </p:nvSpPr>
        <p:spPr>
          <a:xfrm flipH="1">
            <a:off x="8662015" y="3829621"/>
            <a:ext cx="2592289" cy="1224136"/>
          </a:xfrm>
          <a:prstGeom prst="rtTriangle">
            <a:avLst/>
          </a:prstGeom>
          <a:solidFill>
            <a:srgbClr val="D9D9D9">
              <a:alpha val="69019"/>
            </a:srgbClr>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99" name="Google Shape;399;p10"/>
          <p:cNvCxnSpPr/>
          <p:nvPr/>
        </p:nvCxnSpPr>
        <p:spPr>
          <a:xfrm>
            <a:off x="8275449" y="5125765"/>
            <a:ext cx="3096300" cy="0"/>
          </a:xfrm>
          <a:prstGeom prst="straightConnector1">
            <a:avLst/>
          </a:prstGeom>
          <a:noFill/>
          <a:ln w="28575" cap="flat" cmpd="sng">
            <a:solidFill>
              <a:srgbClr val="00B050"/>
            </a:solidFill>
            <a:prstDash val="solid"/>
            <a:miter lim="800000"/>
            <a:headEnd type="none" w="sm" len="sm"/>
            <a:tailEnd type="none" w="sm" len="sm"/>
          </a:ln>
        </p:spPr>
      </p:cxnSp>
      <p:cxnSp>
        <p:nvCxnSpPr>
          <p:cNvPr id="400" name="Google Shape;400;p10"/>
          <p:cNvCxnSpPr/>
          <p:nvPr/>
        </p:nvCxnSpPr>
        <p:spPr>
          <a:xfrm rot="10800000">
            <a:off x="11371793" y="3685465"/>
            <a:ext cx="0" cy="1440300"/>
          </a:xfrm>
          <a:prstGeom prst="straightConnector1">
            <a:avLst/>
          </a:prstGeom>
          <a:noFill/>
          <a:ln w="28575" cap="flat" cmpd="sng">
            <a:solidFill>
              <a:srgbClr val="00B050"/>
            </a:solidFill>
            <a:prstDash val="solid"/>
            <a:miter lim="800000"/>
            <a:headEnd type="none" w="sm" len="sm"/>
            <a:tailEnd type="none" w="sm" len="sm"/>
          </a:ln>
        </p:spPr>
      </p:cxnSp>
      <p:cxnSp>
        <p:nvCxnSpPr>
          <p:cNvPr id="401" name="Google Shape;401;p10"/>
          <p:cNvCxnSpPr/>
          <p:nvPr/>
        </p:nvCxnSpPr>
        <p:spPr>
          <a:xfrm rot="10800000" flipH="1">
            <a:off x="8301976" y="3685605"/>
            <a:ext cx="3096344" cy="1440160"/>
          </a:xfrm>
          <a:prstGeom prst="straightConnector1">
            <a:avLst/>
          </a:prstGeom>
          <a:noFill/>
          <a:ln w="19050" cap="flat" cmpd="sng">
            <a:solidFill>
              <a:srgbClr val="0070C0"/>
            </a:solidFill>
            <a:prstDash val="solid"/>
            <a:miter lim="800000"/>
            <a:headEnd type="none" w="sm" len="sm"/>
            <a:tailEnd type="none" w="sm" len="sm"/>
          </a:ln>
        </p:spPr>
      </p:cxnSp>
      <p:pic>
        <p:nvPicPr>
          <p:cNvPr id="402" name="Google Shape;402;p10"/>
          <p:cNvPicPr preferRelativeResize="0"/>
          <p:nvPr/>
        </p:nvPicPr>
        <p:blipFill rotWithShape="1">
          <a:blip r:embed="rId6">
            <a:alphaModFix/>
          </a:blip>
          <a:srcRect/>
          <a:stretch/>
        </p:blipFill>
        <p:spPr>
          <a:xfrm flipH="1">
            <a:off x="11182297" y="2965525"/>
            <a:ext cx="724811" cy="676846"/>
          </a:xfrm>
          <a:prstGeom prst="rect">
            <a:avLst/>
          </a:prstGeom>
          <a:noFill/>
          <a:ln>
            <a:noFill/>
          </a:ln>
        </p:spPr>
      </p:pic>
      <p:sp>
        <p:nvSpPr>
          <p:cNvPr id="403" name="Google Shape;403;p10"/>
          <p:cNvSpPr/>
          <p:nvPr/>
        </p:nvSpPr>
        <p:spPr>
          <a:xfrm>
            <a:off x="11398320" y="3541589"/>
            <a:ext cx="144016" cy="144016"/>
          </a:xfrm>
          <a:prstGeom prst="ellipse">
            <a:avLst/>
          </a:prstGeom>
          <a:solidFill>
            <a:srgbClr val="FF0000"/>
          </a:solidFill>
          <a:ln w="9525" cap="flat" cmpd="thickThin">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Ejemplo de utilizar en desarrollo de software un ciclo predictivo: </a:t>
            </a:r>
            <a:endParaRPr/>
          </a:p>
        </p:txBody>
      </p:sp>
      <p:sp>
        <p:nvSpPr>
          <p:cNvPr id="409" name="Google Shape;409;p11"/>
          <p:cNvSpPr txBox="1">
            <a:spLocks noGrp="1"/>
          </p:cNvSpPr>
          <p:nvPr>
            <p:ph type="body" idx="1"/>
          </p:nvPr>
        </p:nvSpPr>
        <p:spPr>
          <a:xfrm>
            <a:off x="723900" y="3097212"/>
            <a:ext cx="56769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R"/>
              <a:t>Existe un alto desperdicio en las entregas que se hacen. </a:t>
            </a:r>
            <a:endParaRPr/>
          </a:p>
        </p:txBody>
      </p:sp>
      <p:graphicFrame>
        <p:nvGraphicFramePr>
          <p:cNvPr id="410" name="Google Shape;410;p11"/>
          <p:cNvGraphicFramePr/>
          <p:nvPr/>
        </p:nvGraphicFramePr>
        <p:xfrm>
          <a:off x="5451985" y="1124744"/>
          <a:ext cx="7128792"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411" name="Google Shape;411;p11"/>
          <p:cNvSpPr txBox="1"/>
          <p:nvPr/>
        </p:nvSpPr>
        <p:spPr>
          <a:xfrm>
            <a:off x="6892145" y="6453336"/>
            <a:ext cx="435907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R" sz="1600" b="0" i="0" u="none" strike="noStrike" cap="none">
                <a:solidFill>
                  <a:srgbClr val="BFBFBF"/>
                </a:solidFill>
                <a:latin typeface="Calibri"/>
                <a:ea typeface="Calibri"/>
                <a:cs typeface="Calibri"/>
                <a:sym typeface="Calibri"/>
              </a:rPr>
              <a:t>Fuente: Standish Group study reported at XP 2002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¿Porqué sucede esto?</a:t>
            </a:r>
            <a:endParaRPr/>
          </a:p>
        </p:txBody>
      </p:sp>
      <p:sp>
        <p:nvSpPr>
          <p:cNvPr id="417" name="Google Shape;417;p12"/>
          <p:cNvSpPr txBox="1">
            <a:spLocks noGrp="1"/>
          </p:cNvSpPr>
          <p:nvPr>
            <p:ph type="body" idx="1"/>
          </p:nvPr>
        </p:nvSpPr>
        <p:spPr>
          <a:xfrm>
            <a:off x="643128" y="1921420"/>
            <a:ext cx="5362303" cy="41310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9A1730"/>
              </a:buClr>
              <a:buSzPts val="3000"/>
              <a:buNone/>
            </a:pPr>
            <a:r>
              <a:rPr lang="es-CR" sz="3000" b="1">
                <a:solidFill>
                  <a:srgbClr val="9A1730"/>
                </a:solidFill>
                <a:latin typeface="Times New Roman"/>
                <a:ea typeface="Times New Roman"/>
                <a:cs typeface="Times New Roman"/>
                <a:sym typeface="Times New Roman"/>
              </a:rPr>
              <a:t>Por naturaleza partimos de premisas.</a:t>
            </a:r>
            <a:endParaRPr/>
          </a:p>
          <a:p>
            <a:pPr marL="228600" lvl="0" indent="-38100" algn="just" rtl="0">
              <a:lnSpc>
                <a:spcPct val="90000"/>
              </a:lnSpc>
              <a:spcBef>
                <a:spcPts val="1000"/>
              </a:spcBef>
              <a:spcAft>
                <a:spcPts val="0"/>
              </a:spcAft>
              <a:buClr>
                <a:schemeClr val="dk1"/>
              </a:buClr>
              <a:buSzPts val="3000"/>
              <a:buNone/>
            </a:pPr>
            <a:endParaRPr sz="3000" b="1">
              <a:solidFill>
                <a:srgbClr val="9A1730"/>
              </a:solidFill>
              <a:latin typeface="Times New Roman"/>
              <a:ea typeface="Times New Roman"/>
              <a:cs typeface="Times New Roman"/>
              <a:sym typeface="Times New Roman"/>
            </a:endParaRPr>
          </a:p>
          <a:p>
            <a:pPr marL="0" lvl="0" indent="-114300" algn="l" rtl="0">
              <a:lnSpc>
                <a:spcPct val="100000"/>
              </a:lnSpc>
              <a:spcBef>
                <a:spcPts val="0"/>
              </a:spcBef>
              <a:spcAft>
                <a:spcPts val="0"/>
              </a:spcAft>
              <a:buClr>
                <a:srgbClr val="000000"/>
              </a:buClr>
              <a:buSzPts val="1800"/>
              <a:buFont typeface="Arial"/>
              <a:buChar char="•"/>
            </a:pPr>
            <a:r>
              <a:rPr lang="es-CR" sz="3200">
                <a:solidFill>
                  <a:srgbClr val="000000"/>
                </a:solidFill>
                <a:latin typeface="Calibri"/>
                <a:ea typeface="Calibri"/>
                <a:cs typeface="Calibri"/>
                <a:sym typeface="Calibri"/>
              </a:rPr>
              <a:t>El </a:t>
            </a:r>
            <a:r>
              <a:rPr lang="es-CR">
                <a:solidFill>
                  <a:srgbClr val="000000"/>
                </a:solidFill>
                <a:latin typeface="Calibri"/>
                <a:ea typeface="Calibri"/>
                <a:cs typeface="Calibri"/>
                <a:sym typeface="Calibri"/>
              </a:rPr>
              <a:t>cliente</a:t>
            </a:r>
            <a:r>
              <a:rPr lang="es-CR" sz="3200">
                <a:solidFill>
                  <a:srgbClr val="000000"/>
                </a:solidFill>
                <a:latin typeface="Calibri"/>
                <a:ea typeface="Calibri"/>
                <a:cs typeface="Calibri"/>
                <a:sym typeface="Calibri"/>
              </a:rPr>
              <a:t> sabe lo que quiere</a:t>
            </a:r>
            <a:endParaRPr sz="2400">
              <a:solidFill>
                <a:srgbClr val="000000"/>
              </a:solidFill>
              <a:latin typeface="Arial"/>
              <a:ea typeface="Arial"/>
              <a:cs typeface="Arial"/>
              <a:sym typeface="Arial"/>
            </a:endParaRPr>
          </a:p>
          <a:p>
            <a:pPr marL="0" lvl="0" indent="-114300" algn="l" rtl="0">
              <a:lnSpc>
                <a:spcPct val="100000"/>
              </a:lnSpc>
              <a:spcBef>
                <a:spcPts val="0"/>
              </a:spcBef>
              <a:spcAft>
                <a:spcPts val="0"/>
              </a:spcAft>
              <a:buClr>
                <a:srgbClr val="000000"/>
              </a:buClr>
              <a:buSzPts val="1800"/>
              <a:buFont typeface="Arial"/>
              <a:buChar char="•"/>
            </a:pPr>
            <a:r>
              <a:rPr lang="es-CR" sz="3200">
                <a:solidFill>
                  <a:srgbClr val="000000"/>
                </a:solidFill>
                <a:latin typeface="Calibri"/>
                <a:ea typeface="Calibri"/>
                <a:cs typeface="Calibri"/>
                <a:sym typeface="Calibri"/>
              </a:rPr>
              <a:t> El equipo sabe cómo hacerlo</a:t>
            </a:r>
            <a:endParaRPr sz="2400">
              <a:solidFill>
                <a:srgbClr val="000000"/>
              </a:solidFill>
              <a:latin typeface="Arial"/>
              <a:ea typeface="Arial"/>
              <a:cs typeface="Arial"/>
              <a:sym typeface="Arial"/>
            </a:endParaRPr>
          </a:p>
          <a:p>
            <a:pPr marL="0" lvl="0" indent="-114300" algn="l" rtl="0">
              <a:lnSpc>
                <a:spcPct val="100000"/>
              </a:lnSpc>
              <a:spcBef>
                <a:spcPts val="0"/>
              </a:spcBef>
              <a:spcAft>
                <a:spcPts val="0"/>
              </a:spcAft>
              <a:buClr>
                <a:srgbClr val="000000"/>
              </a:buClr>
              <a:buSzPts val="1800"/>
              <a:buFont typeface="Arial"/>
              <a:buChar char="•"/>
            </a:pPr>
            <a:r>
              <a:rPr lang="es-CR" sz="3200">
                <a:solidFill>
                  <a:srgbClr val="000000"/>
                </a:solidFill>
                <a:latin typeface="Calibri"/>
                <a:ea typeface="Calibri"/>
                <a:cs typeface="Calibri"/>
                <a:sym typeface="Calibri"/>
              </a:rPr>
              <a:t> Nada va a cambiar en el camino</a:t>
            </a:r>
            <a:endParaRPr sz="2400">
              <a:solidFill>
                <a:srgbClr val="000000"/>
              </a:solidFill>
              <a:latin typeface="Arial"/>
              <a:ea typeface="Arial"/>
              <a:cs typeface="Arial"/>
              <a:sym typeface="Arial"/>
            </a:endParaRPr>
          </a:p>
        </p:txBody>
      </p:sp>
      <p:pic>
        <p:nvPicPr>
          <p:cNvPr id="418" name="Google Shape;418;p12"/>
          <p:cNvPicPr preferRelativeResize="0"/>
          <p:nvPr/>
        </p:nvPicPr>
        <p:blipFill rotWithShape="1">
          <a:blip r:embed="rId3">
            <a:alphaModFix/>
          </a:blip>
          <a:srcRect/>
          <a:stretch/>
        </p:blipFill>
        <p:spPr>
          <a:xfrm rot="-746738">
            <a:off x="4764467" y="4230510"/>
            <a:ext cx="1943100" cy="1943100"/>
          </a:xfrm>
          <a:prstGeom prst="rect">
            <a:avLst/>
          </a:prstGeom>
          <a:noFill/>
          <a:ln>
            <a:noFill/>
          </a:ln>
        </p:spPr>
      </p:pic>
      <p:sp>
        <p:nvSpPr>
          <p:cNvPr id="419" name="Google Shape;419;p12"/>
          <p:cNvSpPr/>
          <p:nvPr/>
        </p:nvSpPr>
        <p:spPr>
          <a:xfrm>
            <a:off x="6586538" y="2506337"/>
            <a:ext cx="4962334" cy="1880927"/>
          </a:xfrm>
          <a:custGeom>
            <a:avLst/>
            <a:gdLst/>
            <a:ahLst/>
            <a:cxnLst/>
            <a:rect l="l" t="t" r="r" b="b"/>
            <a:pathLst>
              <a:path w="6268598" h="1845325" extrusionOk="0">
                <a:moveTo>
                  <a:pt x="0" y="1845325"/>
                </a:moveTo>
                <a:cubicBezTo>
                  <a:pt x="438838" y="1467079"/>
                  <a:pt x="877677" y="1088833"/>
                  <a:pt x="1421176" y="798722"/>
                </a:cubicBezTo>
                <a:cubicBezTo>
                  <a:pt x="1964675" y="508611"/>
                  <a:pt x="2658738" y="209320"/>
                  <a:pt x="3260993" y="104660"/>
                </a:cubicBezTo>
                <a:cubicBezTo>
                  <a:pt x="3863248" y="0"/>
                  <a:pt x="4533441" y="71609"/>
                  <a:pt x="5034708" y="170761"/>
                </a:cubicBezTo>
                <a:cubicBezTo>
                  <a:pt x="5535975" y="269913"/>
                  <a:pt x="6268598" y="699570"/>
                  <a:pt x="6268598" y="699570"/>
                </a:cubicBezTo>
              </a:path>
            </a:pathLst>
          </a:custGeom>
          <a:noFill/>
          <a:ln w="762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0" name="Google Shape;420;p12"/>
          <p:cNvSpPr/>
          <p:nvPr/>
        </p:nvSpPr>
        <p:spPr>
          <a:xfrm>
            <a:off x="11548871" y="3061128"/>
            <a:ext cx="504056" cy="504056"/>
          </a:xfrm>
          <a:prstGeom prst="ellipse">
            <a:avLst/>
          </a:prstGeom>
          <a:gradFill>
            <a:gsLst>
              <a:gs pos="0">
                <a:srgbClr val="474747"/>
              </a:gs>
              <a:gs pos="50000">
                <a:schemeClr val="dk1"/>
              </a:gs>
              <a:gs pos="100000">
                <a:schemeClr val="dk1"/>
              </a:gs>
            </a:gsLst>
            <a:lin ang="5400000" scaled="0"/>
          </a:gra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21" name="Google Shape;421;p12" descr="C:\Users\csanchezdi\AppData\Local\Microsoft\Windows\Temporary Internet Files\Content.IE5\1JNV3JOU\1024px-Archery_Target_80cm.svg[1].png"/>
          <p:cNvPicPr preferRelativeResize="0"/>
          <p:nvPr/>
        </p:nvPicPr>
        <p:blipFill rotWithShape="1">
          <a:blip r:embed="rId4">
            <a:alphaModFix/>
          </a:blip>
          <a:srcRect/>
          <a:stretch/>
        </p:blipFill>
        <p:spPr>
          <a:xfrm>
            <a:off x="10612767" y="1188920"/>
            <a:ext cx="1412776" cy="1412776"/>
          </a:xfrm>
          <a:prstGeom prst="rect">
            <a:avLst/>
          </a:prstGeom>
          <a:noFill/>
          <a:ln>
            <a:noFill/>
          </a:ln>
        </p:spPr>
      </p:pic>
      <p:pic>
        <p:nvPicPr>
          <p:cNvPr id="422" name="Google Shape;422;p12" descr="C:\Program Files (x86)\Microsoft Office\MEDIA\CAGCAT10\j0293828.wmf"/>
          <p:cNvPicPr preferRelativeResize="0"/>
          <p:nvPr/>
        </p:nvPicPr>
        <p:blipFill rotWithShape="1">
          <a:blip r:embed="rId5">
            <a:alphaModFix/>
          </a:blip>
          <a:srcRect/>
          <a:stretch/>
        </p:blipFill>
        <p:spPr>
          <a:xfrm>
            <a:off x="7193233" y="428611"/>
            <a:ext cx="1744675" cy="1836115"/>
          </a:xfrm>
          <a:prstGeom prst="rect">
            <a:avLst/>
          </a:prstGeom>
          <a:noFill/>
          <a:ln>
            <a:noFill/>
          </a:ln>
        </p:spPr>
      </p:pic>
      <p:sp>
        <p:nvSpPr>
          <p:cNvPr id="423" name="Google Shape;423;p12"/>
          <p:cNvSpPr txBox="1"/>
          <p:nvPr/>
        </p:nvSpPr>
        <p:spPr>
          <a:xfrm>
            <a:off x="8701088" y="5457825"/>
            <a:ext cx="12942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chemeClr val="dk1"/>
                </a:solidFill>
                <a:latin typeface="Calibri"/>
                <a:ea typeface="Calibri"/>
                <a:cs typeface="Calibri"/>
                <a:sym typeface="Calibri"/>
              </a:rPr>
              <a:t>Realidad</a:t>
            </a:r>
            <a:endParaRPr sz="1400" b="0" i="0" u="none" strike="noStrike" cap="none">
              <a:solidFill>
                <a:srgbClr val="000000"/>
              </a:solidFill>
              <a:latin typeface="Arial"/>
              <a:ea typeface="Arial"/>
              <a:cs typeface="Arial"/>
              <a:sym typeface="Arial"/>
            </a:endParaRPr>
          </a:p>
        </p:txBody>
      </p:sp>
      <p:sp>
        <p:nvSpPr>
          <p:cNvPr id="424" name="Google Shape;424;p12"/>
          <p:cNvSpPr txBox="1"/>
          <p:nvPr/>
        </p:nvSpPr>
        <p:spPr>
          <a:xfrm>
            <a:off x="2398367" y="5457825"/>
            <a:ext cx="7409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chemeClr val="dk1"/>
                </a:solidFill>
                <a:latin typeface="Calibri"/>
                <a:ea typeface="Calibri"/>
                <a:cs typeface="Calibri"/>
                <a:sym typeface="Calibri"/>
              </a:rPr>
              <a:t>Plan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9"/>
                                        </p:tgtEl>
                                        <p:attrNameLst>
                                          <p:attrName>style.visibility</p:attrName>
                                        </p:attrNameLst>
                                      </p:cBhvr>
                                      <p:to>
                                        <p:strVal val="visible"/>
                                      </p:to>
                                    </p:set>
                                    <p:animEffect transition="in" filter="fade">
                                      <p:cBhvr>
                                        <p:cTn id="11" dur="500"/>
                                        <p:tgtEl>
                                          <p:spTgt spid="41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3"/>
          <p:cNvSpPr txBox="1">
            <a:spLocks noGrp="1"/>
          </p:cNvSpPr>
          <p:nvPr>
            <p:ph type="title"/>
          </p:nvPr>
        </p:nvSpPr>
        <p:spPr>
          <a:xfrm>
            <a:off x="838200" y="-16842"/>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¿Cómo cambia las cosas en la agilidad?</a:t>
            </a:r>
            <a:endParaRPr/>
          </a:p>
        </p:txBody>
      </p:sp>
      <p:sp>
        <p:nvSpPr>
          <p:cNvPr id="430" name="Google Shape;430;p13"/>
          <p:cNvSpPr/>
          <p:nvPr/>
        </p:nvSpPr>
        <p:spPr>
          <a:xfrm>
            <a:off x="2783632" y="2000415"/>
            <a:ext cx="2808312" cy="72008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FFFFFF"/>
                </a:solidFill>
                <a:latin typeface="Aharoni"/>
                <a:ea typeface="Aharoni"/>
                <a:cs typeface="Aharoni"/>
                <a:sym typeface="Aharoni"/>
              </a:rPr>
              <a:t>Individuos e interacciones</a:t>
            </a:r>
            <a:endParaRPr sz="1400" b="0" i="0" u="none" strike="noStrike" cap="none">
              <a:solidFill>
                <a:srgbClr val="000000"/>
              </a:solidFill>
              <a:latin typeface="Arial"/>
              <a:ea typeface="Arial"/>
              <a:cs typeface="Arial"/>
              <a:sym typeface="Arial"/>
            </a:endParaRPr>
          </a:p>
        </p:txBody>
      </p:sp>
      <p:sp>
        <p:nvSpPr>
          <p:cNvPr id="431" name="Google Shape;431;p13"/>
          <p:cNvSpPr/>
          <p:nvPr/>
        </p:nvSpPr>
        <p:spPr>
          <a:xfrm>
            <a:off x="2783632" y="2792503"/>
            <a:ext cx="2808312" cy="72008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FFFFFF"/>
                </a:solidFill>
                <a:latin typeface="Aharoni"/>
                <a:ea typeface="Aharoni"/>
                <a:cs typeface="Aharoni"/>
                <a:sym typeface="Aharoni"/>
              </a:rPr>
              <a:t>Software funcionando</a:t>
            </a:r>
            <a:endParaRPr sz="1400" b="0" i="0" u="none" strike="noStrike" cap="none">
              <a:solidFill>
                <a:srgbClr val="000000"/>
              </a:solidFill>
              <a:latin typeface="Arial"/>
              <a:ea typeface="Arial"/>
              <a:cs typeface="Arial"/>
              <a:sym typeface="Arial"/>
            </a:endParaRPr>
          </a:p>
        </p:txBody>
      </p:sp>
      <p:sp>
        <p:nvSpPr>
          <p:cNvPr id="432" name="Google Shape;432;p13"/>
          <p:cNvSpPr/>
          <p:nvPr/>
        </p:nvSpPr>
        <p:spPr>
          <a:xfrm>
            <a:off x="2783632" y="3584591"/>
            <a:ext cx="2808312" cy="72008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FFFFFF"/>
                </a:solidFill>
                <a:latin typeface="Aharoni"/>
                <a:ea typeface="Aharoni"/>
                <a:cs typeface="Aharoni"/>
                <a:sym typeface="Aharoni"/>
              </a:rPr>
              <a:t>Colaboración con el cliente</a:t>
            </a:r>
            <a:endParaRPr sz="1400" b="0" i="0" u="none" strike="noStrike" cap="none">
              <a:solidFill>
                <a:srgbClr val="000000"/>
              </a:solidFill>
              <a:latin typeface="Arial"/>
              <a:ea typeface="Arial"/>
              <a:cs typeface="Arial"/>
              <a:sym typeface="Arial"/>
            </a:endParaRPr>
          </a:p>
        </p:txBody>
      </p:sp>
      <p:sp>
        <p:nvSpPr>
          <p:cNvPr id="433" name="Google Shape;433;p13"/>
          <p:cNvSpPr/>
          <p:nvPr/>
        </p:nvSpPr>
        <p:spPr>
          <a:xfrm>
            <a:off x="2783632" y="4376679"/>
            <a:ext cx="2808312" cy="72008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FFFFFF"/>
                </a:solidFill>
                <a:latin typeface="Aharoni"/>
                <a:ea typeface="Aharoni"/>
                <a:cs typeface="Aharoni"/>
                <a:sym typeface="Aharoni"/>
              </a:rPr>
              <a:t>Respuesta ante el cambio</a:t>
            </a:r>
            <a:endParaRPr sz="1400" b="0" i="0" u="none" strike="noStrike" cap="none">
              <a:solidFill>
                <a:srgbClr val="000000"/>
              </a:solidFill>
              <a:latin typeface="Arial"/>
              <a:ea typeface="Arial"/>
              <a:cs typeface="Arial"/>
              <a:sym typeface="Arial"/>
            </a:endParaRPr>
          </a:p>
        </p:txBody>
      </p:sp>
      <p:sp>
        <p:nvSpPr>
          <p:cNvPr id="434" name="Google Shape;434;p13"/>
          <p:cNvSpPr/>
          <p:nvPr/>
        </p:nvSpPr>
        <p:spPr>
          <a:xfrm>
            <a:off x="6168008" y="2000415"/>
            <a:ext cx="2808312" cy="720080"/>
          </a:xfrm>
          <a:prstGeom prst="rect">
            <a:avLst/>
          </a:prstGeom>
          <a:solidFill>
            <a:schemeClr val="lt1"/>
          </a:solidFill>
          <a:ln w="12700" cap="flat" cmpd="sng">
            <a:solidFill>
              <a:srgbClr val="7B7B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A5A5A5"/>
                </a:solidFill>
                <a:latin typeface="Aharoni"/>
                <a:ea typeface="Aharoni"/>
                <a:cs typeface="Aharoni"/>
                <a:sym typeface="Aharoni"/>
              </a:rPr>
              <a:t>sobre procesos y herramientas</a:t>
            </a:r>
            <a:endParaRPr sz="1400" b="0" i="0" u="none" strike="noStrike" cap="none">
              <a:solidFill>
                <a:srgbClr val="000000"/>
              </a:solidFill>
              <a:latin typeface="Arial"/>
              <a:ea typeface="Arial"/>
              <a:cs typeface="Arial"/>
              <a:sym typeface="Arial"/>
            </a:endParaRPr>
          </a:p>
        </p:txBody>
      </p:sp>
      <p:sp>
        <p:nvSpPr>
          <p:cNvPr id="435" name="Google Shape;435;p13"/>
          <p:cNvSpPr/>
          <p:nvPr/>
        </p:nvSpPr>
        <p:spPr>
          <a:xfrm>
            <a:off x="6168008" y="2792503"/>
            <a:ext cx="2808312" cy="720080"/>
          </a:xfrm>
          <a:prstGeom prst="rect">
            <a:avLst/>
          </a:prstGeom>
          <a:solidFill>
            <a:schemeClr val="lt1"/>
          </a:solidFill>
          <a:ln w="12700" cap="flat" cmpd="sng">
            <a:solidFill>
              <a:srgbClr val="7B7B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A5A5A5"/>
                </a:solidFill>
                <a:latin typeface="Aharoni"/>
                <a:ea typeface="Aharoni"/>
                <a:cs typeface="Aharoni"/>
                <a:sym typeface="Aharoni"/>
              </a:rPr>
              <a:t>sobre documentación extensiva</a:t>
            </a:r>
            <a:endParaRPr sz="1400" b="0" i="0" u="none" strike="noStrike" cap="none">
              <a:solidFill>
                <a:srgbClr val="000000"/>
              </a:solidFill>
              <a:latin typeface="Arial"/>
              <a:ea typeface="Arial"/>
              <a:cs typeface="Arial"/>
              <a:sym typeface="Arial"/>
            </a:endParaRPr>
          </a:p>
        </p:txBody>
      </p:sp>
      <p:sp>
        <p:nvSpPr>
          <p:cNvPr id="436" name="Google Shape;436;p13"/>
          <p:cNvSpPr/>
          <p:nvPr/>
        </p:nvSpPr>
        <p:spPr>
          <a:xfrm>
            <a:off x="6168008" y="3584591"/>
            <a:ext cx="2808312" cy="720080"/>
          </a:xfrm>
          <a:prstGeom prst="rect">
            <a:avLst/>
          </a:prstGeom>
          <a:solidFill>
            <a:schemeClr val="lt1"/>
          </a:solidFill>
          <a:ln w="12700" cap="flat" cmpd="sng">
            <a:solidFill>
              <a:srgbClr val="7B7B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A5A5A5"/>
                </a:solidFill>
                <a:latin typeface="Aharoni"/>
                <a:ea typeface="Aharoni"/>
                <a:cs typeface="Aharoni"/>
                <a:sym typeface="Aharoni"/>
              </a:rPr>
              <a:t>sobre negociación contractual</a:t>
            </a:r>
            <a:endParaRPr sz="1400" b="0" i="0" u="none" strike="noStrike" cap="none">
              <a:solidFill>
                <a:srgbClr val="000000"/>
              </a:solidFill>
              <a:latin typeface="Arial"/>
              <a:ea typeface="Arial"/>
              <a:cs typeface="Arial"/>
              <a:sym typeface="Arial"/>
            </a:endParaRPr>
          </a:p>
        </p:txBody>
      </p:sp>
      <p:sp>
        <p:nvSpPr>
          <p:cNvPr id="437" name="Google Shape;437;p13"/>
          <p:cNvSpPr/>
          <p:nvPr/>
        </p:nvSpPr>
        <p:spPr>
          <a:xfrm>
            <a:off x="6168008" y="4376679"/>
            <a:ext cx="2808312" cy="720080"/>
          </a:xfrm>
          <a:prstGeom prst="rect">
            <a:avLst/>
          </a:prstGeom>
          <a:solidFill>
            <a:schemeClr val="lt1"/>
          </a:solidFill>
          <a:ln w="12700" cap="flat" cmpd="sng">
            <a:solidFill>
              <a:srgbClr val="7B7B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A5A5A5"/>
                </a:solidFill>
                <a:latin typeface="Aharoni"/>
                <a:ea typeface="Aharoni"/>
                <a:cs typeface="Aharoni"/>
                <a:sym typeface="Aharoni"/>
              </a:rPr>
              <a:t>sobre seguir un plan</a:t>
            </a:r>
            <a:endParaRPr sz="1400" b="0" i="0" u="none" strike="noStrike" cap="none">
              <a:solidFill>
                <a:srgbClr val="000000"/>
              </a:solidFill>
              <a:latin typeface="Arial"/>
              <a:ea typeface="Arial"/>
              <a:cs typeface="Arial"/>
              <a:sym typeface="Arial"/>
            </a:endParaRPr>
          </a:p>
        </p:txBody>
      </p:sp>
      <p:sp>
        <p:nvSpPr>
          <p:cNvPr id="438" name="Google Shape;438;p13"/>
          <p:cNvSpPr txBox="1"/>
          <p:nvPr/>
        </p:nvSpPr>
        <p:spPr>
          <a:xfrm>
            <a:off x="838200" y="97858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s-CR" sz="4400" b="1" i="0" u="none" strike="noStrike" cap="none">
                <a:solidFill>
                  <a:srgbClr val="9C247B"/>
                </a:solidFill>
                <a:latin typeface="Barlow SemiBold"/>
                <a:ea typeface="Barlow SemiBold"/>
                <a:cs typeface="Barlow SemiBold"/>
                <a:sym typeface="Barlow SemiBold"/>
              </a:rPr>
              <a:t>Manifiesto ágil</a:t>
            </a:r>
            <a:endParaRPr sz="4400" b="1" i="0" u="none" strike="noStrike" cap="none">
              <a:solidFill>
                <a:srgbClr val="9C247B"/>
              </a:solidFill>
              <a:latin typeface="Barlow SemiBold"/>
              <a:ea typeface="Barlow SemiBold"/>
              <a:cs typeface="Barlow SemiBold"/>
              <a:sym typeface="Barlow SemiBold"/>
            </a:endParaRPr>
          </a:p>
        </p:txBody>
      </p:sp>
      <p:sp>
        <p:nvSpPr>
          <p:cNvPr id="439" name="Google Shape;439;p13"/>
          <p:cNvSpPr txBox="1"/>
          <p:nvPr/>
        </p:nvSpPr>
        <p:spPr>
          <a:xfrm>
            <a:off x="3215680" y="5672823"/>
            <a:ext cx="5328592" cy="6480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CR" sz="2000" b="0" i="0" u="none" strike="noStrike" cap="none">
                <a:solidFill>
                  <a:srgbClr val="7F7F7F"/>
                </a:solidFill>
                <a:latin typeface="Calibri"/>
                <a:ea typeface="Calibri"/>
                <a:cs typeface="Calibri"/>
                <a:sym typeface="Calibri"/>
              </a:rPr>
              <a:t>Aunque valoramos los elementos de la derecha, valoramos más los de la izquierda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Logros en la agilidad</a:t>
            </a:r>
            <a:endParaRPr/>
          </a:p>
        </p:txBody>
      </p:sp>
      <p:sp>
        <p:nvSpPr>
          <p:cNvPr id="445" name="Google Shape;445;p14"/>
          <p:cNvSpPr txBox="1">
            <a:spLocks noGrp="1"/>
          </p:cNvSpPr>
          <p:nvPr>
            <p:ph type="body" idx="1"/>
          </p:nvPr>
        </p:nvSpPr>
        <p:spPr>
          <a:xfrm>
            <a:off x="643128" y="1921420"/>
            <a:ext cx="4274765" cy="183611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9A1730"/>
              </a:buClr>
              <a:buSzPts val="2800"/>
              <a:buNone/>
            </a:pPr>
            <a:r>
              <a:rPr lang="es-CR" b="1">
                <a:solidFill>
                  <a:srgbClr val="9A1730"/>
                </a:solidFill>
                <a:latin typeface="Times New Roman"/>
                <a:ea typeface="Times New Roman"/>
                <a:cs typeface="Times New Roman"/>
                <a:sym typeface="Times New Roman"/>
              </a:rPr>
              <a:t>Se parte de premisas:</a:t>
            </a:r>
            <a:endParaRPr/>
          </a:p>
          <a:p>
            <a:pPr marL="228600" lvl="0" indent="-50800" algn="just" rtl="0">
              <a:lnSpc>
                <a:spcPct val="90000"/>
              </a:lnSpc>
              <a:spcBef>
                <a:spcPts val="1000"/>
              </a:spcBef>
              <a:spcAft>
                <a:spcPts val="0"/>
              </a:spcAft>
              <a:buClr>
                <a:schemeClr val="dk1"/>
              </a:buClr>
              <a:buSzPts val="2800"/>
              <a:buNone/>
            </a:pPr>
            <a:endParaRPr b="1">
              <a:solidFill>
                <a:srgbClr val="9A1730"/>
              </a:solidFill>
              <a:latin typeface="Times New Roman"/>
              <a:ea typeface="Times New Roman"/>
              <a:cs typeface="Times New Roman"/>
              <a:sym typeface="Times New Roman"/>
            </a:endParaRPr>
          </a:p>
          <a:p>
            <a:pPr marL="228600" lvl="0" indent="-228600" algn="l" rtl="0">
              <a:lnSpc>
                <a:spcPct val="100000"/>
              </a:lnSpc>
              <a:spcBef>
                <a:spcPts val="0"/>
              </a:spcBef>
              <a:spcAft>
                <a:spcPts val="0"/>
              </a:spcAft>
              <a:buClr>
                <a:srgbClr val="000000"/>
              </a:buClr>
              <a:buSzPts val="2800"/>
              <a:buChar char="•"/>
            </a:pPr>
            <a:r>
              <a:rPr lang="es-CR">
                <a:solidFill>
                  <a:srgbClr val="000000"/>
                </a:solidFill>
                <a:latin typeface="Calibri"/>
                <a:ea typeface="Calibri"/>
                <a:cs typeface="Calibri"/>
                <a:sym typeface="Calibri"/>
              </a:rPr>
              <a:t>El cliente descubre lo que quiere</a:t>
            </a:r>
            <a:endParaRPr sz="2000">
              <a:solidFill>
                <a:srgbClr val="000000"/>
              </a:solidFill>
              <a:latin typeface="Arial"/>
              <a:ea typeface="Arial"/>
              <a:cs typeface="Arial"/>
              <a:sym typeface="Arial"/>
            </a:endParaRPr>
          </a:p>
          <a:p>
            <a:pPr marL="0" lvl="0" indent="-114300" algn="l" rtl="0">
              <a:lnSpc>
                <a:spcPct val="100000"/>
              </a:lnSpc>
              <a:spcBef>
                <a:spcPts val="0"/>
              </a:spcBef>
              <a:spcAft>
                <a:spcPts val="0"/>
              </a:spcAft>
              <a:buClr>
                <a:srgbClr val="000000"/>
              </a:buClr>
              <a:buSzPts val="1800"/>
              <a:buFont typeface="Arial"/>
              <a:buChar char="•"/>
            </a:pPr>
            <a:r>
              <a:rPr lang="es-CR">
                <a:solidFill>
                  <a:srgbClr val="000000"/>
                </a:solidFill>
                <a:latin typeface="Calibri"/>
                <a:ea typeface="Calibri"/>
                <a:cs typeface="Calibri"/>
                <a:sym typeface="Calibri"/>
              </a:rPr>
              <a:t> El equipo descubre cómo hacerlo</a:t>
            </a:r>
            <a:endParaRPr sz="2000">
              <a:solidFill>
                <a:srgbClr val="000000"/>
              </a:solidFill>
              <a:latin typeface="Arial"/>
              <a:ea typeface="Arial"/>
              <a:cs typeface="Arial"/>
              <a:sym typeface="Arial"/>
            </a:endParaRPr>
          </a:p>
          <a:p>
            <a:pPr marL="0" lvl="0" indent="-114300" algn="l" rtl="0">
              <a:lnSpc>
                <a:spcPct val="100000"/>
              </a:lnSpc>
              <a:spcBef>
                <a:spcPts val="0"/>
              </a:spcBef>
              <a:spcAft>
                <a:spcPts val="0"/>
              </a:spcAft>
              <a:buClr>
                <a:srgbClr val="000000"/>
              </a:buClr>
              <a:buSzPts val="1800"/>
              <a:buFont typeface="Arial"/>
              <a:buChar char="•"/>
            </a:pPr>
            <a:r>
              <a:rPr lang="es-CR">
                <a:solidFill>
                  <a:srgbClr val="000000"/>
                </a:solidFill>
                <a:latin typeface="Calibri"/>
                <a:ea typeface="Calibri"/>
                <a:cs typeface="Calibri"/>
                <a:sym typeface="Calibri"/>
              </a:rPr>
              <a:t> Hay cambios en el camino</a:t>
            </a:r>
            <a:endParaRPr sz="2000">
              <a:solidFill>
                <a:srgbClr val="000000"/>
              </a:solidFill>
              <a:latin typeface="Arial"/>
              <a:ea typeface="Arial"/>
              <a:cs typeface="Arial"/>
              <a:sym typeface="Arial"/>
            </a:endParaRPr>
          </a:p>
        </p:txBody>
      </p:sp>
      <p:sp>
        <p:nvSpPr>
          <p:cNvPr id="446" name="Google Shape;446;p14"/>
          <p:cNvSpPr txBox="1"/>
          <p:nvPr/>
        </p:nvSpPr>
        <p:spPr>
          <a:xfrm>
            <a:off x="8701088" y="5457825"/>
            <a:ext cx="12942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chemeClr val="dk1"/>
                </a:solidFill>
                <a:latin typeface="Calibri"/>
                <a:ea typeface="Calibri"/>
                <a:cs typeface="Calibri"/>
                <a:sym typeface="Calibri"/>
              </a:rPr>
              <a:t>Realidad</a:t>
            </a:r>
            <a:endParaRPr sz="1400" b="0" i="0" u="none" strike="noStrike" cap="none">
              <a:solidFill>
                <a:srgbClr val="000000"/>
              </a:solidFill>
              <a:latin typeface="Arial"/>
              <a:ea typeface="Arial"/>
              <a:cs typeface="Arial"/>
              <a:sym typeface="Arial"/>
            </a:endParaRPr>
          </a:p>
        </p:txBody>
      </p:sp>
      <p:sp>
        <p:nvSpPr>
          <p:cNvPr id="447" name="Google Shape;447;p14"/>
          <p:cNvSpPr txBox="1"/>
          <p:nvPr/>
        </p:nvSpPr>
        <p:spPr>
          <a:xfrm>
            <a:off x="2398367" y="5457825"/>
            <a:ext cx="7409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chemeClr val="dk1"/>
                </a:solidFill>
                <a:latin typeface="Calibri"/>
                <a:ea typeface="Calibri"/>
                <a:cs typeface="Calibri"/>
                <a:sym typeface="Calibri"/>
              </a:rPr>
              <a:t>Plan</a:t>
            </a:r>
            <a:endParaRPr sz="1400" b="0" i="0" u="none" strike="noStrike" cap="none">
              <a:solidFill>
                <a:srgbClr val="000000"/>
              </a:solidFill>
              <a:latin typeface="Arial"/>
              <a:ea typeface="Arial"/>
              <a:cs typeface="Arial"/>
              <a:sym typeface="Arial"/>
            </a:endParaRPr>
          </a:p>
        </p:txBody>
      </p:sp>
      <p:pic>
        <p:nvPicPr>
          <p:cNvPr id="448" name="Google Shape;448;p14" descr="C:\Program Files (x86)\Microsoft Office\MEDIA\CAGCAT10\j0293828.wmf"/>
          <p:cNvPicPr preferRelativeResize="0"/>
          <p:nvPr/>
        </p:nvPicPr>
        <p:blipFill rotWithShape="1">
          <a:blip r:embed="rId3">
            <a:alphaModFix/>
          </a:blip>
          <a:srcRect/>
          <a:stretch/>
        </p:blipFill>
        <p:spPr>
          <a:xfrm>
            <a:off x="7813840" y="1921419"/>
            <a:ext cx="1744675" cy="1836115"/>
          </a:xfrm>
          <a:prstGeom prst="rect">
            <a:avLst/>
          </a:prstGeom>
          <a:noFill/>
          <a:ln>
            <a:noFill/>
          </a:ln>
        </p:spPr>
      </p:pic>
      <p:grpSp>
        <p:nvGrpSpPr>
          <p:cNvPr id="449" name="Google Shape;449;p14"/>
          <p:cNvGrpSpPr/>
          <p:nvPr/>
        </p:nvGrpSpPr>
        <p:grpSpPr>
          <a:xfrm>
            <a:off x="5071467" y="4712556"/>
            <a:ext cx="1437073" cy="1381647"/>
            <a:chOff x="-33742" y="5412643"/>
            <a:chExt cx="1437073" cy="1381647"/>
          </a:xfrm>
        </p:grpSpPr>
        <p:pic>
          <p:nvPicPr>
            <p:cNvPr id="450" name="Google Shape;450;p14"/>
            <p:cNvPicPr preferRelativeResize="0"/>
            <p:nvPr/>
          </p:nvPicPr>
          <p:blipFill rotWithShape="1">
            <a:blip r:embed="rId4">
              <a:alphaModFix/>
            </a:blip>
            <a:srcRect/>
            <a:stretch/>
          </p:blipFill>
          <p:spPr>
            <a:xfrm rot="1280646">
              <a:off x="276492" y="5548921"/>
              <a:ext cx="957851" cy="1109091"/>
            </a:xfrm>
            <a:prstGeom prst="rect">
              <a:avLst/>
            </a:prstGeom>
            <a:noFill/>
            <a:ln>
              <a:noFill/>
            </a:ln>
          </p:spPr>
        </p:pic>
        <p:pic>
          <p:nvPicPr>
            <p:cNvPr id="451" name="Google Shape;451;p14" descr="C:\Users\csanchezdi\AppData\Local\Microsoft\Windows\Temporary Internet Files\Content.IE5\K4DJACIV\200px-FireIcon.svg[1].png"/>
            <p:cNvPicPr preferRelativeResize="0"/>
            <p:nvPr/>
          </p:nvPicPr>
          <p:blipFill rotWithShape="1">
            <a:blip r:embed="rId5">
              <a:alphaModFix/>
            </a:blip>
            <a:srcRect/>
            <a:stretch/>
          </p:blipFill>
          <p:spPr>
            <a:xfrm rot="-6238248" flipH="1">
              <a:off x="9698" y="6262142"/>
              <a:ext cx="270359" cy="300866"/>
            </a:xfrm>
            <a:prstGeom prst="rect">
              <a:avLst/>
            </a:prstGeom>
            <a:noFill/>
            <a:ln>
              <a:noFill/>
            </a:ln>
          </p:spPr>
        </p:pic>
      </p:grpSp>
      <p:grpSp>
        <p:nvGrpSpPr>
          <p:cNvPr id="452" name="Google Shape;452;p14"/>
          <p:cNvGrpSpPr/>
          <p:nvPr/>
        </p:nvGrpSpPr>
        <p:grpSpPr>
          <a:xfrm>
            <a:off x="7057786" y="4050775"/>
            <a:ext cx="1412962" cy="1315332"/>
            <a:chOff x="1952577" y="4750862"/>
            <a:chExt cx="1412962" cy="1315332"/>
          </a:xfrm>
        </p:grpSpPr>
        <p:pic>
          <p:nvPicPr>
            <p:cNvPr id="453" name="Google Shape;453;p14"/>
            <p:cNvPicPr preferRelativeResize="0"/>
            <p:nvPr/>
          </p:nvPicPr>
          <p:blipFill rotWithShape="1">
            <a:blip r:embed="rId4">
              <a:alphaModFix/>
            </a:blip>
            <a:srcRect/>
            <a:stretch/>
          </p:blipFill>
          <p:spPr>
            <a:xfrm rot="2672941">
              <a:off x="2277853" y="4909732"/>
              <a:ext cx="861556" cy="997591"/>
            </a:xfrm>
            <a:prstGeom prst="rect">
              <a:avLst/>
            </a:prstGeom>
            <a:noFill/>
            <a:ln>
              <a:noFill/>
            </a:ln>
          </p:spPr>
        </p:pic>
        <p:pic>
          <p:nvPicPr>
            <p:cNvPr id="454" name="Google Shape;454;p14" descr="C:\Users\csanchezdi\AppData\Local\Microsoft\Windows\Temporary Internet Files\Content.IE5\K4DJACIV\200px-FireIcon.svg[1].png"/>
            <p:cNvPicPr preferRelativeResize="0"/>
            <p:nvPr/>
          </p:nvPicPr>
          <p:blipFill rotWithShape="1">
            <a:blip r:embed="rId6">
              <a:alphaModFix/>
            </a:blip>
            <a:srcRect/>
            <a:stretch/>
          </p:blipFill>
          <p:spPr>
            <a:xfrm rot="-6238248" flipH="1">
              <a:off x="1995419" y="5353358"/>
              <a:ext cx="246931" cy="281320"/>
            </a:xfrm>
            <a:prstGeom prst="rect">
              <a:avLst/>
            </a:prstGeom>
            <a:noFill/>
            <a:ln>
              <a:noFill/>
            </a:ln>
          </p:spPr>
        </p:pic>
      </p:grpSp>
      <p:grpSp>
        <p:nvGrpSpPr>
          <p:cNvPr id="455" name="Google Shape;455;p14"/>
          <p:cNvGrpSpPr/>
          <p:nvPr/>
        </p:nvGrpSpPr>
        <p:grpSpPr>
          <a:xfrm>
            <a:off x="9155861" y="3595027"/>
            <a:ext cx="1354706" cy="1363169"/>
            <a:chOff x="4050650" y="4295115"/>
            <a:chExt cx="1354706" cy="1363169"/>
          </a:xfrm>
        </p:grpSpPr>
        <p:pic>
          <p:nvPicPr>
            <p:cNvPr id="456" name="Google Shape;456;p14"/>
            <p:cNvPicPr preferRelativeResize="0"/>
            <p:nvPr/>
          </p:nvPicPr>
          <p:blipFill rotWithShape="1">
            <a:blip r:embed="rId4">
              <a:alphaModFix/>
            </a:blip>
            <a:srcRect/>
            <a:stretch/>
          </p:blipFill>
          <p:spPr>
            <a:xfrm rot="1083308">
              <a:off x="4289539" y="4417303"/>
              <a:ext cx="966231" cy="1118794"/>
            </a:xfrm>
            <a:prstGeom prst="rect">
              <a:avLst/>
            </a:prstGeom>
            <a:noFill/>
            <a:ln>
              <a:noFill/>
            </a:ln>
          </p:spPr>
        </p:pic>
        <p:pic>
          <p:nvPicPr>
            <p:cNvPr id="457" name="Google Shape;457;p14" descr="C:\Users\csanchezdi\AppData\Local\Microsoft\Windows\Temporary Internet Files\Content.IE5\K4DJACIV\200px-FireIcon.svg[1].png"/>
            <p:cNvPicPr preferRelativeResize="0"/>
            <p:nvPr/>
          </p:nvPicPr>
          <p:blipFill rotWithShape="1">
            <a:blip r:embed="rId7">
              <a:alphaModFix/>
            </a:blip>
            <a:srcRect/>
            <a:stretch/>
          </p:blipFill>
          <p:spPr>
            <a:xfrm rot="-7043305" flipH="1">
              <a:off x="4080040" y="5224533"/>
              <a:ext cx="286511" cy="240441"/>
            </a:xfrm>
            <a:prstGeom prst="rect">
              <a:avLst/>
            </a:prstGeom>
            <a:noFill/>
            <a:ln>
              <a:noFill/>
            </a:ln>
          </p:spPr>
        </p:pic>
      </p:grpSp>
      <p:grpSp>
        <p:nvGrpSpPr>
          <p:cNvPr id="458" name="Google Shape;458;p14"/>
          <p:cNvGrpSpPr/>
          <p:nvPr/>
        </p:nvGrpSpPr>
        <p:grpSpPr>
          <a:xfrm>
            <a:off x="10541638" y="2150284"/>
            <a:ext cx="1199236" cy="1409559"/>
            <a:chOff x="5436429" y="2850372"/>
            <a:chExt cx="1199236" cy="1409559"/>
          </a:xfrm>
        </p:grpSpPr>
        <p:pic>
          <p:nvPicPr>
            <p:cNvPr id="459" name="Google Shape;459;p14"/>
            <p:cNvPicPr preferRelativeResize="0"/>
            <p:nvPr/>
          </p:nvPicPr>
          <p:blipFill rotWithShape="1">
            <a:blip r:embed="rId4">
              <a:alphaModFix/>
            </a:blip>
            <a:srcRect/>
            <a:stretch/>
          </p:blipFill>
          <p:spPr>
            <a:xfrm rot="-1443268">
              <a:off x="5603148" y="2983294"/>
              <a:ext cx="865798" cy="1002503"/>
            </a:xfrm>
            <a:prstGeom prst="rect">
              <a:avLst/>
            </a:prstGeom>
            <a:noFill/>
            <a:ln>
              <a:noFill/>
            </a:ln>
          </p:spPr>
        </p:pic>
        <p:pic>
          <p:nvPicPr>
            <p:cNvPr id="460" name="Google Shape;460;p14" descr="C:\Users\csanchezdi\AppData\Local\Microsoft\Windows\Temporary Internet Files\Content.IE5\K4DJACIV\200px-FireIcon.svg[1].png"/>
            <p:cNvPicPr preferRelativeResize="0"/>
            <p:nvPr/>
          </p:nvPicPr>
          <p:blipFill rotWithShape="1">
            <a:blip r:embed="rId8">
              <a:alphaModFix/>
            </a:blip>
            <a:srcRect/>
            <a:stretch/>
          </p:blipFill>
          <p:spPr>
            <a:xfrm rot="-9430827" flipH="1">
              <a:off x="5738872" y="3938228"/>
              <a:ext cx="286511" cy="276984"/>
            </a:xfrm>
            <a:prstGeom prst="rect">
              <a:avLst/>
            </a:prstGeom>
            <a:noFill/>
            <a:ln>
              <a:noFill/>
            </a:ln>
          </p:spPr>
        </p:pic>
      </p:grpSp>
      <p:pic>
        <p:nvPicPr>
          <p:cNvPr id="461" name="Google Shape;461;p14" descr="http://vidsor.net/static/img/like.png"/>
          <p:cNvPicPr preferRelativeResize="0"/>
          <p:nvPr/>
        </p:nvPicPr>
        <p:blipFill rotWithShape="1">
          <a:blip r:embed="rId9">
            <a:alphaModFix/>
          </a:blip>
          <a:srcRect b="14286"/>
          <a:stretch/>
        </p:blipFill>
        <p:spPr>
          <a:xfrm>
            <a:off x="9877864" y="995896"/>
            <a:ext cx="420000" cy="360000"/>
          </a:xfrm>
          <a:prstGeom prst="rect">
            <a:avLst/>
          </a:prstGeom>
          <a:noFill/>
          <a:ln>
            <a:noFill/>
          </a:ln>
        </p:spPr>
      </p:pic>
      <p:pic>
        <p:nvPicPr>
          <p:cNvPr id="462" name="Google Shape;462;p14" descr="C:\Users\csanchezdi\AppData\Local\Microsoft\Windows\Temporary Internet Files\Content.IE5\1JNV3JOU\1024px-Archery_Target_80cm.svg[1].png"/>
          <p:cNvPicPr preferRelativeResize="0"/>
          <p:nvPr/>
        </p:nvPicPr>
        <p:blipFill rotWithShape="1">
          <a:blip r:embed="rId10">
            <a:alphaModFix/>
          </a:blip>
          <a:srcRect/>
          <a:stretch/>
        </p:blipFill>
        <p:spPr>
          <a:xfrm>
            <a:off x="10711227" y="681991"/>
            <a:ext cx="1412776" cy="1412776"/>
          </a:xfrm>
          <a:prstGeom prst="rect">
            <a:avLst/>
          </a:prstGeom>
          <a:noFill/>
          <a:ln>
            <a:noFill/>
          </a:ln>
        </p:spPr>
      </p:pic>
      <p:sp>
        <p:nvSpPr>
          <p:cNvPr id="463" name="Google Shape;463;p14"/>
          <p:cNvSpPr/>
          <p:nvPr/>
        </p:nvSpPr>
        <p:spPr>
          <a:xfrm>
            <a:off x="5190934" y="1028700"/>
            <a:ext cx="6357938" cy="4800600"/>
          </a:xfrm>
          <a:custGeom>
            <a:avLst/>
            <a:gdLst/>
            <a:ahLst/>
            <a:cxnLst/>
            <a:rect l="l" t="t" r="r" b="b"/>
            <a:pathLst>
              <a:path w="6357938" h="4800600" extrusionOk="0">
                <a:moveTo>
                  <a:pt x="0" y="4800600"/>
                </a:moveTo>
                <a:cubicBezTo>
                  <a:pt x="581025" y="4388643"/>
                  <a:pt x="1162050" y="3976687"/>
                  <a:pt x="1828800" y="3771900"/>
                </a:cubicBezTo>
                <a:cubicBezTo>
                  <a:pt x="2495550" y="3567113"/>
                  <a:pt x="3352800" y="3790950"/>
                  <a:pt x="4000500" y="3571875"/>
                </a:cubicBezTo>
                <a:cubicBezTo>
                  <a:pt x="4648200" y="3352800"/>
                  <a:pt x="5322094" y="3052763"/>
                  <a:pt x="5715000" y="2457450"/>
                </a:cubicBezTo>
                <a:cubicBezTo>
                  <a:pt x="6107906" y="1862137"/>
                  <a:pt x="6232922" y="931068"/>
                  <a:pt x="6357938" y="0"/>
                </a:cubicBezTo>
              </a:path>
            </a:pathLst>
          </a:custGeom>
          <a:noFill/>
          <a:ln w="19050" cap="flat" cmpd="sng">
            <a:solidFill>
              <a:srgbClr val="A5A5A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8"/>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63"/>
                                        </p:tgtEl>
                                        <p:attrNameLst>
                                          <p:attrName>style.visibility</p:attrName>
                                        </p:attrNameLst>
                                      </p:cBhvr>
                                      <p:to>
                                        <p:strVal val="visible"/>
                                      </p:to>
                                    </p:set>
                                    <p:animEffect transition="in" filter="fade">
                                      <p:cBhvr>
                                        <p:cTn id="15" dur="2000"/>
                                        <p:tgtEl>
                                          <p:spTgt spid="463"/>
                                        </p:tgtEl>
                                      </p:cBhvr>
                                    </p:animEffect>
                                  </p:childTnLst>
                                </p:cTn>
                              </p:par>
                              <p:par>
                                <p:cTn id="16" presetID="1" presetClass="entr" presetSubtype="0" fill="hold" nodeType="withEffect">
                                  <p:stCondLst>
                                    <p:cond delay="0"/>
                                  </p:stCondLst>
                                  <p:childTnLst>
                                    <p:set>
                                      <p:cBhvr>
                                        <p:cTn id="17"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247B"/>
              </a:buClr>
              <a:buSzPts val="4400"/>
              <a:buFont typeface="Barlow SemiBold"/>
              <a:buNone/>
            </a:pPr>
            <a:r>
              <a:rPr lang="es-CR"/>
              <a:t>Cambio de predictivo a Adaptable (Ágil)</a:t>
            </a:r>
            <a:endParaRPr/>
          </a:p>
        </p:txBody>
      </p:sp>
      <p:pic>
        <p:nvPicPr>
          <p:cNvPr id="469" name="Google Shape;469;p15" descr="http://www.clker.com/cliparts/0/1/3/5/1220547309380591430portablejim_Greyscale_Smiley_Set.svg.hi.png">
            <a:hlinkClick r:id="rId3"/>
          </p:cNvPr>
          <p:cNvPicPr preferRelativeResize="0"/>
          <p:nvPr/>
        </p:nvPicPr>
        <p:blipFill rotWithShape="1">
          <a:blip r:embed="rId4">
            <a:alphaModFix/>
          </a:blip>
          <a:srcRect r="79840" b="66678"/>
          <a:stretch/>
        </p:blipFill>
        <p:spPr>
          <a:xfrm>
            <a:off x="2256426" y="3308247"/>
            <a:ext cx="792088" cy="792088"/>
          </a:xfrm>
          <a:prstGeom prst="rect">
            <a:avLst/>
          </a:prstGeom>
          <a:noFill/>
          <a:ln>
            <a:noFill/>
          </a:ln>
        </p:spPr>
      </p:pic>
      <p:pic>
        <p:nvPicPr>
          <p:cNvPr id="470" name="Google Shape;470;p15"/>
          <p:cNvPicPr preferRelativeResize="0"/>
          <p:nvPr/>
        </p:nvPicPr>
        <p:blipFill rotWithShape="1">
          <a:blip r:embed="rId5">
            <a:alphaModFix/>
          </a:blip>
          <a:srcRect t="15830" b="20100"/>
          <a:stretch/>
        </p:blipFill>
        <p:spPr>
          <a:xfrm>
            <a:off x="3764114" y="1796079"/>
            <a:ext cx="2524760" cy="1008112"/>
          </a:xfrm>
          <a:prstGeom prst="rect">
            <a:avLst/>
          </a:prstGeom>
          <a:noFill/>
          <a:ln>
            <a:noFill/>
          </a:ln>
        </p:spPr>
      </p:pic>
      <p:sp>
        <p:nvSpPr>
          <p:cNvPr id="471" name="Google Shape;471;p15"/>
          <p:cNvSpPr/>
          <p:nvPr/>
        </p:nvSpPr>
        <p:spPr>
          <a:xfrm>
            <a:off x="3192530" y="1580055"/>
            <a:ext cx="3672408" cy="1656184"/>
          </a:xfrm>
          <a:prstGeom prst="cloudCallout">
            <a:avLst>
              <a:gd name="adj1" fmla="val -53171"/>
              <a:gd name="adj2" fmla="val 60084"/>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2" name="Google Shape;472;p15"/>
          <p:cNvSpPr/>
          <p:nvPr/>
        </p:nvSpPr>
        <p:spPr>
          <a:xfrm flipH="1">
            <a:off x="6973458" y="6035259"/>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3" name="Google Shape;473;p15"/>
          <p:cNvSpPr/>
          <p:nvPr/>
        </p:nvSpPr>
        <p:spPr>
          <a:xfrm>
            <a:off x="6829442" y="4748407"/>
            <a:ext cx="72008" cy="172819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4" name="Google Shape;474;p15"/>
          <p:cNvSpPr/>
          <p:nvPr/>
        </p:nvSpPr>
        <p:spPr>
          <a:xfrm rot="-5400000">
            <a:off x="8521630" y="4712403"/>
            <a:ext cx="72008" cy="345638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5" name="Google Shape;475;p15"/>
          <p:cNvSpPr txBox="1"/>
          <p:nvPr/>
        </p:nvSpPr>
        <p:spPr>
          <a:xfrm rot="-1482106">
            <a:off x="8050978" y="5168659"/>
            <a:ext cx="71365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70C0"/>
                </a:solidFill>
                <a:latin typeface="Calibri"/>
                <a:ea typeface="Calibri"/>
                <a:cs typeface="Calibri"/>
                <a:sym typeface="Calibri"/>
              </a:rPr>
              <a:t>Costo</a:t>
            </a:r>
            <a:endParaRPr sz="1400" b="0" i="0" u="none" strike="noStrike" cap="none">
              <a:solidFill>
                <a:srgbClr val="000000"/>
              </a:solidFill>
              <a:latin typeface="Arial"/>
              <a:ea typeface="Arial"/>
              <a:cs typeface="Arial"/>
              <a:sym typeface="Arial"/>
            </a:endParaRPr>
          </a:p>
        </p:txBody>
      </p:sp>
      <p:sp>
        <p:nvSpPr>
          <p:cNvPr id="476" name="Google Shape;476;p15"/>
          <p:cNvSpPr/>
          <p:nvPr/>
        </p:nvSpPr>
        <p:spPr>
          <a:xfrm flipH="1">
            <a:off x="7621530" y="5747227"/>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7" name="Google Shape;477;p15"/>
          <p:cNvSpPr/>
          <p:nvPr/>
        </p:nvSpPr>
        <p:spPr>
          <a:xfrm flipH="1">
            <a:off x="8269602" y="5459195"/>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8" name="Google Shape;478;p15"/>
          <p:cNvSpPr/>
          <p:nvPr/>
        </p:nvSpPr>
        <p:spPr>
          <a:xfrm flipH="1">
            <a:off x="8845666" y="5171163"/>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9" name="Google Shape;479;p15"/>
          <p:cNvSpPr/>
          <p:nvPr/>
        </p:nvSpPr>
        <p:spPr>
          <a:xfrm flipH="1">
            <a:off x="9493738" y="4883131"/>
            <a:ext cx="576064" cy="288032"/>
          </a:xfrm>
          <a:prstGeom prst="rtTriangle">
            <a:avLst/>
          </a:prstGeom>
          <a:solidFill>
            <a:srgbClr val="D9D9D9"/>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80" name="Google Shape;480;p15"/>
          <p:cNvCxnSpPr/>
          <p:nvPr/>
        </p:nvCxnSpPr>
        <p:spPr>
          <a:xfrm rot="10800000" flipH="1">
            <a:off x="6973458" y="4883131"/>
            <a:ext cx="3096344" cy="1440160"/>
          </a:xfrm>
          <a:prstGeom prst="straightConnector1">
            <a:avLst/>
          </a:prstGeom>
          <a:noFill/>
          <a:ln w="38100" cap="flat" cmpd="sng">
            <a:solidFill>
              <a:srgbClr val="0070C0"/>
            </a:solidFill>
            <a:prstDash val="solid"/>
            <a:miter lim="800000"/>
            <a:headEnd type="none" w="sm" len="sm"/>
            <a:tailEnd type="none" w="sm" len="sm"/>
          </a:ln>
        </p:spPr>
      </p:cxnSp>
      <p:sp>
        <p:nvSpPr>
          <p:cNvPr id="481" name="Google Shape;481;p15"/>
          <p:cNvSpPr txBox="1"/>
          <p:nvPr/>
        </p:nvSpPr>
        <p:spPr>
          <a:xfrm>
            <a:off x="10031698" y="5756519"/>
            <a:ext cx="72167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B050"/>
                </a:solidFill>
                <a:latin typeface="Calibri"/>
                <a:ea typeface="Calibri"/>
                <a:cs typeface="Calibri"/>
                <a:sym typeface="Calibri"/>
              </a:rPr>
              <a:t>Valor </a:t>
            </a:r>
            <a:endParaRPr sz="1400" b="0" i="0" u="none" strike="noStrike" cap="none">
              <a:solidFill>
                <a:srgbClr val="000000"/>
              </a:solidFill>
              <a:latin typeface="Arial"/>
              <a:ea typeface="Arial"/>
              <a:cs typeface="Arial"/>
              <a:sym typeface="Arial"/>
            </a:endParaRPr>
          </a:p>
        </p:txBody>
      </p:sp>
      <p:cxnSp>
        <p:nvCxnSpPr>
          <p:cNvPr id="482" name="Google Shape;482;p15"/>
          <p:cNvCxnSpPr>
            <a:stCxn id="481" idx="1"/>
            <a:endCxn id="472" idx="1"/>
          </p:cNvCxnSpPr>
          <p:nvPr/>
        </p:nvCxnSpPr>
        <p:spPr>
          <a:xfrm flipH="1">
            <a:off x="7549498" y="5941185"/>
            <a:ext cx="2482200" cy="238200"/>
          </a:xfrm>
          <a:prstGeom prst="straightConnector1">
            <a:avLst/>
          </a:prstGeom>
          <a:noFill/>
          <a:ln w="9525" cap="flat" cmpd="sng">
            <a:solidFill>
              <a:srgbClr val="00B050"/>
            </a:solidFill>
            <a:prstDash val="solid"/>
            <a:miter lim="800000"/>
            <a:headEnd type="none" w="sm" len="sm"/>
            <a:tailEnd type="stealth" w="med" len="med"/>
          </a:ln>
        </p:spPr>
      </p:cxnSp>
      <p:cxnSp>
        <p:nvCxnSpPr>
          <p:cNvPr id="483" name="Google Shape;483;p15"/>
          <p:cNvCxnSpPr>
            <a:stCxn id="481" idx="1"/>
            <a:endCxn id="476" idx="1"/>
          </p:cNvCxnSpPr>
          <p:nvPr/>
        </p:nvCxnSpPr>
        <p:spPr>
          <a:xfrm rot="10800000">
            <a:off x="8197498" y="5891385"/>
            <a:ext cx="1834200" cy="49800"/>
          </a:xfrm>
          <a:prstGeom prst="straightConnector1">
            <a:avLst/>
          </a:prstGeom>
          <a:noFill/>
          <a:ln w="9525" cap="flat" cmpd="sng">
            <a:solidFill>
              <a:srgbClr val="00B050"/>
            </a:solidFill>
            <a:prstDash val="solid"/>
            <a:miter lim="800000"/>
            <a:headEnd type="none" w="sm" len="sm"/>
            <a:tailEnd type="stealth" w="med" len="med"/>
          </a:ln>
        </p:spPr>
      </p:cxnSp>
      <p:cxnSp>
        <p:nvCxnSpPr>
          <p:cNvPr id="484" name="Google Shape;484;p15"/>
          <p:cNvCxnSpPr>
            <a:stCxn id="481" idx="1"/>
            <a:endCxn id="477" idx="1"/>
          </p:cNvCxnSpPr>
          <p:nvPr/>
        </p:nvCxnSpPr>
        <p:spPr>
          <a:xfrm rot="10800000">
            <a:off x="8845798" y="5603085"/>
            <a:ext cx="1185900" cy="338100"/>
          </a:xfrm>
          <a:prstGeom prst="straightConnector1">
            <a:avLst/>
          </a:prstGeom>
          <a:noFill/>
          <a:ln w="9525" cap="flat" cmpd="sng">
            <a:solidFill>
              <a:srgbClr val="00B050"/>
            </a:solidFill>
            <a:prstDash val="solid"/>
            <a:miter lim="800000"/>
            <a:headEnd type="none" w="sm" len="sm"/>
            <a:tailEnd type="stealth" w="med" len="med"/>
          </a:ln>
        </p:spPr>
      </p:cxnSp>
      <p:cxnSp>
        <p:nvCxnSpPr>
          <p:cNvPr id="485" name="Google Shape;485;p15"/>
          <p:cNvCxnSpPr>
            <a:stCxn id="481" idx="1"/>
            <a:endCxn id="478" idx="1"/>
          </p:cNvCxnSpPr>
          <p:nvPr/>
        </p:nvCxnSpPr>
        <p:spPr>
          <a:xfrm rot="10800000">
            <a:off x="9421798" y="5315085"/>
            <a:ext cx="609900" cy="626100"/>
          </a:xfrm>
          <a:prstGeom prst="straightConnector1">
            <a:avLst/>
          </a:prstGeom>
          <a:noFill/>
          <a:ln w="9525" cap="flat" cmpd="sng">
            <a:solidFill>
              <a:srgbClr val="00B050"/>
            </a:solidFill>
            <a:prstDash val="solid"/>
            <a:miter lim="800000"/>
            <a:headEnd type="none" w="sm" len="sm"/>
            <a:tailEnd type="stealth" w="med" len="med"/>
          </a:ln>
        </p:spPr>
      </p:cxnSp>
      <p:cxnSp>
        <p:nvCxnSpPr>
          <p:cNvPr id="486" name="Google Shape;486;p15"/>
          <p:cNvCxnSpPr>
            <a:stCxn id="481" idx="1"/>
            <a:endCxn id="479" idx="1"/>
          </p:cNvCxnSpPr>
          <p:nvPr/>
        </p:nvCxnSpPr>
        <p:spPr>
          <a:xfrm rot="10800000" flipH="1">
            <a:off x="10031698" y="5027085"/>
            <a:ext cx="38100" cy="914100"/>
          </a:xfrm>
          <a:prstGeom prst="straightConnector1">
            <a:avLst/>
          </a:prstGeom>
          <a:noFill/>
          <a:ln w="9525" cap="flat" cmpd="sng">
            <a:solidFill>
              <a:srgbClr val="00B050"/>
            </a:solidFill>
            <a:prstDash val="solid"/>
            <a:miter lim="800000"/>
            <a:headEnd type="none" w="sm" len="sm"/>
            <a:tailEnd type="stealth" w="med" len="med"/>
          </a:ln>
        </p:spPr>
      </p:cxnSp>
      <p:sp>
        <p:nvSpPr>
          <p:cNvPr id="487" name="Google Shape;487;p15"/>
          <p:cNvSpPr/>
          <p:nvPr/>
        </p:nvSpPr>
        <p:spPr>
          <a:xfrm>
            <a:off x="5784818" y="5324471"/>
            <a:ext cx="864096" cy="720080"/>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8" name="Google Shape;488;p15"/>
          <p:cNvSpPr/>
          <p:nvPr/>
        </p:nvSpPr>
        <p:spPr>
          <a:xfrm flipH="1">
            <a:off x="1824379" y="4892423"/>
            <a:ext cx="3096344" cy="1440160"/>
          </a:xfrm>
          <a:prstGeom prst="rtTriangl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9" name="Google Shape;489;p15"/>
          <p:cNvSpPr/>
          <p:nvPr/>
        </p:nvSpPr>
        <p:spPr>
          <a:xfrm>
            <a:off x="1608355" y="4748407"/>
            <a:ext cx="72008" cy="172819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0" name="Google Shape;490;p15"/>
          <p:cNvSpPr/>
          <p:nvPr/>
        </p:nvSpPr>
        <p:spPr>
          <a:xfrm rot="-5400000">
            <a:off x="3300543" y="4712403"/>
            <a:ext cx="72008" cy="345638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1" name="Google Shape;491;p15"/>
          <p:cNvSpPr txBox="1"/>
          <p:nvPr/>
        </p:nvSpPr>
        <p:spPr>
          <a:xfrm>
            <a:off x="4919130" y="5540495"/>
            <a:ext cx="72167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B050"/>
                </a:solidFill>
                <a:latin typeface="Calibri"/>
                <a:ea typeface="Calibri"/>
                <a:cs typeface="Calibri"/>
                <a:sym typeface="Calibri"/>
              </a:rPr>
              <a:t>Valor </a:t>
            </a:r>
            <a:endParaRPr sz="1400" b="0" i="0" u="none" strike="noStrike" cap="none">
              <a:solidFill>
                <a:srgbClr val="000000"/>
              </a:solidFill>
              <a:latin typeface="Arial"/>
              <a:ea typeface="Arial"/>
              <a:cs typeface="Arial"/>
              <a:sym typeface="Arial"/>
            </a:endParaRPr>
          </a:p>
        </p:txBody>
      </p:sp>
      <p:sp>
        <p:nvSpPr>
          <p:cNvPr id="492" name="Google Shape;492;p15"/>
          <p:cNvSpPr txBox="1"/>
          <p:nvPr/>
        </p:nvSpPr>
        <p:spPr>
          <a:xfrm>
            <a:off x="3646180" y="5747227"/>
            <a:ext cx="7970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Calibri"/>
                <a:ea typeface="Calibri"/>
                <a:cs typeface="Calibri"/>
                <a:sym typeface="Calibri"/>
              </a:rPr>
              <a:t>Riesgo</a:t>
            </a:r>
            <a:endParaRPr sz="1400" b="0" i="0" u="none" strike="noStrike" cap="none">
              <a:solidFill>
                <a:srgbClr val="000000"/>
              </a:solidFill>
              <a:latin typeface="Arial"/>
              <a:ea typeface="Arial"/>
              <a:cs typeface="Arial"/>
              <a:sym typeface="Arial"/>
            </a:endParaRPr>
          </a:p>
        </p:txBody>
      </p:sp>
      <p:sp>
        <p:nvSpPr>
          <p:cNvPr id="493" name="Google Shape;493;p15"/>
          <p:cNvSpPr txBox="1"/>
          <p:nvPr/>
        </p:nvSpPr>
        <p:spPr>
          <a:xfrm rot="-1482106">
            <a:off x="2396176" y="5169882"/>
            <a:ext cx="181011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70C0"/>
                </a:solidFill>
                <a:latin typeface="Calibri"/>
                <a:ea typeface="Calibri"/>
                <a:cs typeface="Calibri"/>
                <a:sym typeface="Calibri"/>
              </a:rPr>
              <a:t>Costo acumulado</a:t>
            </a:r>
            <a:endParaRPr sz="1400" b="0" i="0" u="none" strike="noStrike" cap="none">
              <a:solidFill>
                <a:srgbClr val="000000"/>
              </a:solidFill>
              <a:latin typeface="Arial"/>
              <a:ea typeface="Arial"/>
              <a:cs typeface="Arial"/>
              <a:sym typeface="Arial"/>
            </a:endParaRPr>
          </a:p>
        </p:txBody>
      </p:sp>
      <p:sp>
        <p:nvSpPr>
          <p:cNvPr id="494" name="Google Shape;494;p15"/>
          <p:cNvSpPr/>
          <p:nvPr/>
        </p:nvSpPr>
        <p:spPr>
          <a:xfrm flipH="1">
            <a:off x="2210945" y="5036439"/>
            <a:ext cx="2592289" cy="1224136"/>
          </a:xfrm>
          <a:prstGeom prst="rtTriangle">
            <a:avLst/>
          </a:prstGeom>
          <a:solidFill>
            <a:srgbClr val="D9D9D9">
              <a:alpha val="69019"/>
            </a:srgbClr>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95" name="Google Shape;495;p15"/>
          <p:cNvCxnSpPr>
            <a:stCxn id="488" idx="4"/>
            <a:endCxn id="488" idx="2"/>
          </p:cNvCxnSpPr>
          <p:nvPr/>
        </p:nvCxnSpPr>
        <p:spPr>
          <a:xfrm>
            <a:off x="1824379" y="6332583"/>
            <a:ext cx="3096300" cy="0"/>
          </a:xfrm>
          <a:prstGeom prst="straightConnector1">
            <a:avLst/>
          </a:prstGeom>
          <a:noFill/>
          <a:ln w="28575" cap="flat" cmpd="sng">
            <a:solidFill>
              <a:srgbClr val="00B050"/>
            </a:solidFill>
            <a:prstDash val="solid"/>
            <a:miter lim="800000"/>
            <a:headEnd type="none" w="sm" len="sm"/>
            <a:tailEnd type="none" w="sm" len="sm"/>
          </a:ln>
        </p:spPr>
      </p:cxnSp>
      <p:cxnSp>
        <p:nvCxnSpPr>
          <p:cNvPr id="496" name="Google Shape;496;p15"/>
          <p:cNvCxnSpPr>
            <a:stCxn id="488" idx="2"/>
            <a:endCxn id="488" idx="0"/>
          </p:cNvCxnSpPr>
          <p:nvPr/>
        </p:nvCxnSpPr>
        <p:spPr>
          <a:xfrm rot="10800000">
            <a:off x="4920723" y="4892283"/>
            <a:ext cx="0" cy="1440300"/>
          </a:xfrm>
          <a:prstGeom prst="straightConnector1">
            <a:avLst/>
          </a:prstGeom>
          <a:noFill/>
          <a:ln w="28575" cap="flat" cmpd="sng">
            <a:solidFill>
              <a:srgbClr val="00B050"/>
            </a:solidFill>
            <a:prstDash val="solid"/>
            <a:miter lim="800000"/>
            <a:headEnd type="none" w="sm" len="sm"/>
            <a:tailEnd type="none" w="sm" len="sm"/>
          </a:ln>
        </p:spPr>
      </p:cxnSp>
      <p:sp>
        <p:nvSpPr>
          <p:cNvPr id="497" name="Google Shape;497;p15"/>
          <p:cNvSpPr txBox="1"/>
          <p:nvPr/>
        </p:nvSpPr>
        <p:spPr>
          <a:xfrm>
            <a:off x="7441002" y="1580055"/>
            <a:ext cx="2821926" cy="14401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Calibri"/>
                <a:ea typeface="Calibri"/>
                <a:cs typeface="Calibri"/>
                <a:sym typeface="Calibri"/>
              </a:rPr>
              <a:t>✔No tratar de definirlo todo bien desde el principio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s-CR" sz="1800" b="0" i="0" u="none" strike="noStrike" cap="none">
                <a:solidFill>
                  <a:srgbClr val="000000"/>
                </a:solidFill>
                <a:latin typeface="Calibri"/>
                <a:ea typeface="Calibri"/>
                <a:cs typeface="Calibri"/>
                <a:sym typeface="Calibri"/>
              </a:rPr>
              <a:t>✔No hacerlo todo al mismo tiempo</a:t>
            </a: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16"/>
          <p:cNvPicPr preferRelativeResize="0"/>
          <p:nvPr/>
        </p:nvPicPr>
        <p:blipFill rotWithShape="1">
          <a:blip r:embed="rId3">
            <a:alphaModFix/>
          </a:blip>
          <a:srcRect t="15830" b="20100"/>
          <a:stretch/>
        </p:blipFill>
        <p:spPr>
          <a:xfrm>
            <a:off x="8328248" y="1903862"/>
            <a:ext cx="2016224" cy="805059"/>
          </a:xfrm>
          <a:prstGeom prst="rect">
            <a:avLst/>
          </a:prstGeom>
          <a:noFill/>
          <a:ln>
            <a:noFill/>
          </a:ln>
        </p:spPr>
      </p:pic>
      <p:grpSp>
        <p:nvGrpSpPr>
          <p:cNvPr id="503" name="Google Shape;503;p16"/>
          <p:cNvGrpSpPr/>
          <p:nvPr/>
        </p:nvGrpSpPr>
        <p:grpSpPr>
          <a:xfrm>
            <a:off x="1631504" y="1831854"/>
            <a:ext cx="2160240" cy="877067"/>
            <a:chOff x="107504" y="1831853"/>
            <a:chExt cx="2160240" cy="877067"/>
          </a:xfrm>
        </p:grpSpPr>
        <p:pic>
          <p:nvPicPr>
            <p:cNvPr id="504" name="Google Shape;504;p16"/>
            <p:cNvPicPr preferRelativeResize="0"/>
            <p:nvPr/>
          </p:nvPicPr>
          <p:blipFill rotWithShape="1">
            <a:blip r:embed="rId3">
              <a:alphaModFix/>
            </a:blip>
            <a:srcRect t="15830" b="20100"/>
            <a:stretch/>
          </p:blipFill>
          <p:spPr>
            <a:xfrm>
              <a:off x="251520" y="1903861"/>
              <a:ext cx="2016224" cy="805059"/>
            </a:xfrm>
            <a:prstGeom prst="rect">
              <a:avLst/>
            </a:prstGeom>
            <a:noFill/>
            <a:ln>
              <a:noFill/>
            </a:ln>
          </p:spPr>
        </p:pic>
        <p:sp>
          <p:nvSpPr>
            <p:cNvPr id="505" name="Google Shape;505;p16"/>
            <p:cNvSpPr/>
            <p:nvPr/>
          </p:nvSpPr>
          <p:spPr>
            <a:xfrm>
              <a:off x="107504" y="2132856"/>
              <a:ext cx="432048" cy="432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6" name="Google Shape;506;p16"/>
            <p:cNvSpPr/>
            <p:nvPr/>
          </p:nvSpPr>
          <p:spPr>
            <a:xfrm>
              <a:off x="467544" y="1831853"/>
              <a:ext cx="1656184" cy="432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7" name="Google Shape;507;p16"/>
            <p:cNvSpPr/>
            <p:nvPr/>
          </p:nvSpPr>
          <p:spPr>
            <a:xfrm>
              <a:off x="971600" y="2191893"/>
              <a:ext cx="1296144" cy="5040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08" name="Google Shape;508;p16"/>
          <p:cNvGrpSpPr/>
          <p:nvPr/>
        </p:nvGrpSpPr>
        <p:grpSpPr>
          <a:xfrm>
            <a:off x="3143672" y="1759846"/>
            <a:ext cx="2223864" cy="949075"/>
            <a:chOff x="1763688" y="1700808"/>
            <a:chExt cx="2223864" cy="949075"/>
          </a:xfrm>
        </p:grpSpPr>
        <p:pic>
          <p:nvPicPr>
            <p:cNvPr id="509" name="Google Shape;509;p16"/>
            <p:cNvPicPr preferRelativeResize="0"/>
            <p:nvPr/>
          </p:nvPicPr>
          <p:blipFill rotWithShape="1">
            <a:blip r:embed="rId3">
              <a:alphaModFix/>
            </a:blip>
            <a:srcRect t="15830" b="20100"/>
            <a:stretch/>
          </p:blipFill>
          <p:spPr>
            <a:xfrm>
              <a:off x="1931707" y="1844824"/>
              <a:ext cx="2016224" cy="805059"/>
            </a:xfrm>
            <a:prstGeom prst="rect">
              <a:avLst/>
            </a:prstGeom>
            <a:noFill/>
            <a:ln>
              <a:noFill/>
            </a:ln>
          </p:spPr>
        </p:pic>
        <p:sp>
          <p:nvSpPr>
            <p:cNvPr id="510" name="Google Shape;510;p16"/>
            <p:cNvSpPr/>
            <p:nvPr/>
          </p:nvSpPr>
          <p:spPr>
            <a:xfrm>
              <a:off x="1907704" y="1700808"/>
              <a:ext cx="2016224" cy="5040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1" name="Google Shape;511;p16"/>
            <p:cNvSpPr/>
            <p:nvPr/>
          </p:nvSpPr>
          <p:spPr>
            <a:xfrm>
              <a:off x="1763688" y="2132856"/>
              <a:ext cx="432048" cy="432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2" name="Google Shape;512;p16"/>
            <p:cNvSpPr/>
            <p:nvPr/>
          </p:nvSpPr>
          <p:spPr>
            <a:xfrm>
              <a:off x="3779912" y="2132856"/>
              <a:ext cx="207640" cy="4320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13" name="Google Shape;513;p16"/>
          <p:cNvGrpSpPr/>
          <p:nvPr/>
        </p:nvGrpSpPr>
        <p:grpSpPr>
          <a:xfrm>
            <a:off x="5807968" y="1903862"/>
            <a:ext cx="2016224" cy="805059"/>
            <a:chOff x="4283968" y="1844824"/>
            <a:chExt cx="2016224" cy="805059"/>
          </a:xfrm>
        </p:grpSpPr>
        <p:pic>
          <p:nvPicPr>
            <p:cNvPr id="514" name="Google Shape;514;p16"/>
            <p:cNvPicPr preferRelativeResize="0"/>
            <p:nvPr/>
          </p:nvPicPr>
          <p:blipFill rotWithShape="1">
            <a:blip r:embed="rId3">
              <a:alphaModFix/>
            </a:blip>
            <a:srcRect t="15830" b="20100"/>
            <a:stretch/>
          </p:blipFill>
          <p:spPr>
            <a:xfrm>
              <a:off x="4283968" y="1844824"/>
              <a:ext cx="2016224" cy="805059"/>
            </a:xfrm>
            <a:prstGeom prst="rect">
              <a:avLst/>
            </a:prstGeom>
            <a:noFill/>
            <a:ln>
              <a:noFill/>
            </a:ln>
          </p:spPr>
        </p:pic>
        <p:sp>
          <p:nvSpPr>
            <p:cNvPr id="515" name="Google Shape;515;p16"/>
            <p:cNvSpPr/>
            <p:nvPr/>
          </p:nvSpPr>
          <p:spPr>
            <a:xfrm>
              <a:off x="5028050" y="1988864"/>
              <a:ext cx="288032" cy="216000"/>
            </a:xfrm>
            <a:prstGeom prst="rect">
              <a:avLst/>
            </a:prstGeom>
            <a:solidFill>
              <a:schemeClr val="lt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6" name="Google Shape;516;p16"/>
            <p:cNvSpPr/>
            <p:nvPr/>
          </p:nvSpPr>
          <p:spPr>
            <a:xfrm>
              <a:off x="5244074" y="1988840"/>
              <a:ext cx="216024" cy="2160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7" name="Google Shape;517;p16"/>
            <p:cNvSpPr/>
            <p:nvPr/>
          </p:nvSpPr>
          <p:spPr>
            <a:xfrm>
              <a:off x="5388090" y="2060848"/>
              <a:ext cx="216024" cy="144016"/>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8" name="Google Shape;518;p16"/>
            <p:cNvSpPr/>
            <p:nvPr/>
          </p:nvSpPr>
          <p:spPr>
            <a:xfrm>
              <a:off x="4884034" y="1988840"/>
              <a:ext cx="216024" cy="1440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9" name="Google Shape;519;p16"/>
            <p:cNvSpPr/>
            <p:nvPr/>
          </p:nvSpPr>
          <p:spPr>
            <a:xfrm>
              <a:off x="4812026" y="2060848"/>
              <a:ext cx="216024" cy="72008"/>
            </a:xfrm>
            <a:prstGeom prst="rect">
              <a:avLst/>
            </a:prstGeom>
            <a:solidFill>
              <a:schemeClr val="lt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0" name="Google Shape;520;p16"/>
            <p:cNvSpPr/>
            <p:nvPr/>
          </p:nvSpPr>
          <p:spPr>
            <a:xfrm>
              <a:off x="5460098" y="2132856"/>
              <a:ext cx="216024" cy="72008"/>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21" name="Google Shape;521;p16"/>
            <p:cNvCxnSpPr>
              <a:endCxn id="518" idx="0"/>
            </p:cNvCxnSpPr>
            <p:nvPr/>
          </p:nvCxnSpPr>
          <p:spPr>
            <a:xfrm rot="10800000" flipH="1">
              <a:off x="4644046" y="1988840"/>
              <a:ext cx="348000" cy="216000"/>
            </a:xfrm>
            <a:prstGeom prst="straightConnector1">
              <a:avLst/>
            </a:prstGeom>
            <a:noFill/>
            <a:ln w="76200" cap="flat" cmpd="sng">
              <a:solidFill>
                <a:schemeClr val="lt1"/>
              </a:solidFill>
              <a:prstDash val="solid"/>
              <a:miter lim="800000"/>
              <a:headEnd type="none" w="sm" len="sm"/>
              <a:tailEnd type="none" w="sm" len="sm"/>
            </a:ln>
          </p:spPr>
        </p:cxnSp>
        <p:cxnSp>
          <p:nvCxnSpPr>
            <p:cNvPr id="522" name="Google Shape;522;p16"/>
            <p:cNvCxnSpPr>
              <a:stCxn id="516" idx="0"/>
            </p:cNvCxnSpPr>
            <p:nvPr/>
          </p:nvCxnSpPr>
          <p:spPr>
            <a:xfrm>
              <a:off x="5352086" y="1988840"/>
              <a:ext cx="264000" cy="144000"/>
            </a:xfrm>
            <a:prstGeom prst="straightConnector1">
              <a:avLst/>
            </a:prstGeom>
            <a:noFill/>
            <a:ln w="76200" cap="flat" cmpd="sng">
              <a:solidFill>
                <a:schemeClr val="lt1"/>
              </a:solidFill>
              <a:prstDash val="solid"/>
              <a:miter lim="800000"/>
              <a:headEnd type="none" w="sm" len="sm"/>
              <a:tailEnd type="none" w="sm" len="sm"/>
            </a:ln>
          </p:spPr>
        </p:cxnSp>
      </p:grpSp>
      <p:pic>
        <p:nvPicPr>
          <p:cNvPr id="523" name="Google Shape;523;p16"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8868308" y="1111773"/>
            <a:ext cx="576064" cy="576064"/>
          </a:xfrm>
          <a:prstGeom prst="rect">
            <a:avLst/>
          </a:prstGeom>
          <a:noFill/>
          <a:ln>
            <a:noFill/>
          </a:ln>
        </p:spPr>
      </p:pic>
      <p:pic>
        <p:nvPicPr>
          <p:cNvPr id="524" name="Google Shape;524;p16" descr="http://www.clker.com/cliparts/0/1/3/5/1220547309380591430portablejim_Greyscale_Smiley_Set.svg.hi.png">
            <a:hlinkClick r:id="rId4"/>
          </p:cNvPr>
          <p:cNvPicPr preferRelativeResize="0"/>
          <p:nvPr/>
        </p:nvPicPr>
        <p:blipFill rotWithShape="1">
          <a:blip r:embed="rId5">
            <a:alphaModFix/>
          </a:blip>
          <a:srcRect l="40319" t="33322" r="40781" b="33356"/>
          <a:stretch/>
        </p:blipFill>
        <p:spPr>
          <a:xfrm>
            <a:off x="6576054" y="1111773"/>
            <a:ext cx="540060" cy="576064"/>
          </a:xfrm>
          <a:prstGeom prst="rect">
            <a:avLst/>
          </a:prstGeom>
          <a:noFill/>
          <a:ln>
            <a:noFill/>
          </a:ln>
        </p:spPr>
      </p:pic>
      <p:pic>
        <p:nvPicPr>
          <p:cNvPr id="525" name="Google Shape;525;p16" descr="http://www.clker.com/cliparts/0/1/3/5/1220547309380591430portablejim_Greyscale_Smiley_Set.svg.hi.png">
            <a:hlinkClick r:id="rId4"/>
          </p:cNvPr>
          <p:cNvPicPr preferRelativeResize="0"/>
          <p:nvPr/>
        </p:nvPicPr>
        <p:blipFill rotWithShape="1">
          <a:blip r:embed="rId5">
            <a:alphaModFix/>
          </a:blip>
          <a:srcRect l="40319" t="33322" r="40781" b="33356"/>
          <a:stretch/>
        </p:blipFill>
        <p:spPr>
          <a:xfrm>
            <a:off x="4151784" y="1111773"/>
            <a:ext cx="540060" cy="576064"/>
          </a:xfrm>
          <a:prstGeom prst="rect">
            <a:avLst/>
          </a:prstGeom>
          <a:noFill/>
          <a:ln>
            <a:noFill/>
          </a:ln>
        </p:spPr>
      </p:pic>
      <p:pic>
        <p:nvPicPr>
          <p:cNvPr id="526" name="Google Shape;526;p16" descr="http://www.clker.com/cliparts/0/1/3/5/1220547309380591430portablejim_Greyscale_Smiley_Set.svg.hi.png">
            <a:hlinkClick r:id="rId4"/>
          </p:cNvPr>
          <p:cNvPicPr preferRelativeResize="0"/>
          <p:nvPr/>
        </p:nvPicPr>
        <p:blipFill rotWithShape="1">
          <a:blip r:embed="rId5">
            <a:alphaModFix/>
          </a:blip>
          <a:srcRect l="40319" t="33322" r="40781" b="33356"/>
          <a:stretch/>
        </p:blipFill>
        <p:spPr>
          <a:xfrm>
            <a:off x="1991544" y="1111773"/>
            <a:ext cx="540060" cy="576064"/>
          </a:xfrm>
          <a:prstGeom prst="rect">
            <a:avLst/>
          </a:prstGeom>
          <a:noFill/>
          <a:ln>
            <a:noFill/>
          </a:ln>
        </p:spPr>
      </p:pic>
      <p:pic>
        <p:nvPicPr>
          <p:cNvPr id="527" name="Google Shape;527;p16"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1991544" y="4365104"/>
            <a:ext cx="576064" cy="576064"/>
          </a:xfrm>
          <a:prstGeom prst="rect">
            <a:avLst/>
          </a:prstGeom>
          <a:noFill/>
          <a:ln>
            <a:noFill/>
          </a:ln>
        </p:spPr>
      </p:pic>
      <p:pic>
        <p:nvPicPr>
          <p:cNvPr id="528" name="Google Shape;528;p16"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4151784" y="4365104"/>
            <a:ext cx="576064" cy="576064"/>
          </a:xfrm>
          <a:prstGeom prst="rect">
            <a:avLst/>
          </a:prstGeom>
          <a:noFill/>
          <a:ln>
            <a:noFill/>
          </a:ln>
        </p:spPr>
      </p:pic>
      <p:pic>
        <p:nvPicPr>
          <p:cNvPr id="529" name="Google Shape;529;p16"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6528048" y="4365104"/>
            <a:ext cx="576064" cy="576064"/>
          </a:xfrm>
          <a:prstGeom prst="rect">
            <a:avLst/>
          </a:prstGeom>
          <a:noFill/>
          <a:ln>
            <a:noFill/>
          </a:ln>
        </p:spPr>
      </p:pic>
      <p:pic>
        <p:nvPicPr>
          <p:cNvPr id="530" name="Google Shape;530;p16" descr="http://www.clker.com/cliparts/0/1/3/5/1220547309380591430portablejim_Greyscale_Smiley_Set.svg.hi.png">
            <a:hlinkClick r:id="rId4"/>
          </p:cNvPr>
          <p:cNvPicPr preferRelativeResize="0"/>
          <p:nvPr/>
        </p:nvPicPr>
        <p:blipFill rotWithShape="1">
          <a:blip r:embed="rId5">
            <a:alphaModFix/>
          </a:blip>
          <a:srcRect r="79840" b="66678"/>
          <a:stretch/>
        </p:blipFill>
        <p:spPr>
          <a:xfrm>
            <a:off x="8904312" y="4365104"/>
            <a:ext cx="576064" cy="576064"/>
          </a:xfrm>
          <a:prstGeom prst="rect">
            <a:avLst/>
          </a:prstGeom>
          <a:noFill/>
          <a:ln>
            <a:noFill/>
          </a:ln>
        </p:spPr>
      </p:pic>
      <p:cxnSp>
        <p:nvCxnSpPr>
          <p:cNvPr id="531" name="Google Shape;531;p16"/>
          <p:cNvCxnSpPr/>
          <p:nvPr/>
        </p:nvCxnSpPr>
        <p:spPr>
          <a:xfrm>
            <a:off x="1775520" y="3212976"/>
            <a:ext cx="8568952" cy="0"/>
          </a:xfrm>
          <a:prstGeom prst="straightConnector1">
            <a:avLst/>
          </a:prstGeom>
          <a:noFill/>
          <a:ln w="19050" cap="flat" cmpd="sng">
            <a:solidFill>
              <a:schemeClr val="accent2"/>
            </a:solidFill>
            <a:prstDash val="solid"/>
            <a:miter lim="800000"/>
            <a:headEnd type="none" w="sm" len="sm"/>
            <a:tailEnd type="none" w="sm" len="sm"/>
          </a:ln>
        </p:spPr>
      </p:cxnSp>
      <p:pic>
        <p:nvPicPr>
          <p:cNvPr id="532" name="Google Shape;532;p16"/>
          <p:cNvPicPr preferRelativeResize="0"/>
          <p:nvPr/>
        </p:nvPicPr>
        <p:blipFill rotWithShape="1">
          <a:blip r:embed="rId6">
            <a:alphaModFix/>
          </a:blip>
          <a:srcRect t="35523" b="21045"/>
          <a:stretch/>
        </p:blipFill>
        <p:spPr>
          <a:xfrm>
            <a:off x="1775520" y="5517233"/>
            <a:ext cx="1049714" cy="424287"/>
          </a:xfrm>
          <a:prstGeom prst="rect">
            <a:avLst/>
          </a:prstGeom>
          <a:noFill/>
          <a:ln>
            <a:noFill/>
          </a:ln>
        </p:spPr>
      </p:pic>
      <p:pic>
        <p:nvPicPr>
          <p:cNvPr id="533" name="Google Shape;533;p16"/>
          <p:cNvPicPr preferRelativeResize="0"/>
          <p:nvPr/>
        </p:nvPicPr>
        <p:blipFill rotWithShape="1">
          <a:blip r:embed="rId7">
            <a:alphaModFix/>
          </a:blip>
          <a:srcRect t="11678" b="18646"/>
          <a:stretch/>
        </p:blipFill>
        <p:spPr>
          <a:xfrm>
            <a:off x="3789344" y="5157192"/>
            <a:ext cx="1226537" cy="795922"/>
          </a:xfrm>
          <a:prstGeom prst="rect">
            <a:avLst/>
          </a:prstGeom>
          <a:noFill/>
          <a:ln>
            <a:noFill/>
          </a:ln>
        </p:spPr>
      </p:pic>
      <p:pic>
        <p:nvPicPr>
          <p:cNvPr id="534" name="Google Shape;534;p16"/>
          <p:cNvPicPr preferRelativeResize="0"/>
          <p:nvPr/>
        </p:nvPicPr>
        <p:blipFill rotWithShape="1">
          <a:blip r:embed="rId8">
            <a:alphaModFix/>
          </a:blip>
          <a:srcRect t="12200" b="8419"/>
          <a:stretch/>
        </p:blipFill>
        <p:spPr>
          <a:xfrm flipH="1">
            <a:off x="6096000" y="5229200"/>
            <a:ext cx="1368152" cy="761004"/>
          </a:xfrm>
          <a:prstGeom prst="rect">
            <a:avLst/>
          </a:prstGeom>
          <a:noFill/>
          <a:ln>
            <a:noFill/>
          </a:ln>
        </p:spPr>
      </p:pic>
      <p:pic>
        <p:nvPicPr>
          <p:cNvPr id="535" name="Google Shape;535;p16"/>
          <p:cNvPicPr preferRelativeResize="0"/>
          <p:nvPr/>
        </p:nvPicPr>
        <p:blipFill rotWithShape="1">
          <a:blip r:embed="rId3">
            <a:alphaModFix/>
          </a:blip>
          <a:srcRect t="15830" b="20100"/>
          <a:stretch/>
        </p:blipFill>
        <p:spPr>
          <a:xfrm>
            <a:off x="8328248" y="5229201"/>
            <a:ext cx="2016224" cy="805059"/>
          </a:xfrm>
          <a:prstGeom prst="rect">
            <a:avLst/>
          </a:prstGeom>
          <a:noFill/>
          <a:ln>
            <a:noFill/>
          </a:ln>
        </p:spPr>
      </p:pic>
      <p:sp>
        <p:nvSpPr>
          <p:cNvPr id="536" name="Google Shape;536;p16"/>
          <p:cNvSpPr txBox="1"/>
          <p:nvPr/>
        </p:nvSpPr>
        <p:spPr>
          <a:xfrm>
            <a:off x="4295800" y="260649"/>
            <a:ext cx="33480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0" i="0" u="none" strike="noStrike" cap="none">
                <a:solidFill>
                  <a:srgbClr val="000000"/>
                </a:solidFill>
                <a:latin typeface="Calibri"/>
                <a:ea typeface="Calibri"/>
                <a:cs typeface="Calibri"/>
                <a:sym typeface="Calibri"/>
              </a:rPr>
              <a:t>Incrementos horizontales</a:t>
            </a:r>
            <a:endParaRPr sz="1400" b="0" i="0" u="none" strike="noStrike" cap="none">
              <a:solidFill>
                <a:srgbClr val="000000"/>
              </a:solidFill>
              <a:latin typeface="Arial"/>
              <a:ea typeface="Arial"/>
              <a:cs typeface="Arial"/>
              <a:sym typeface="Arial"/>
            </a:endParaRPr>
          </a:p>
        </p:txBody>
      </p:sp>
      <p:sp>
        <p:nvSpPr>
          <p:cNvPr id="537" name="Google Shape;537;p16"/>
          <p:cNvSpPr txBox="1"/>
          <p:nvPr/>
        </p:nvSpPr>
        <p:spPr>
          <a:xfrm>
            <a:off x="4439816" y="3573017"/>
            <a:ext cx="300967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0" i="0" u="none" strike="noStrike" cap="none">
                <a:solidFill>
                  <a:srgbClr val="000000"/>
                </a:solidFill>
                <a:latin typeface="Calibri"/>
                <a:ea typeface="Calibri"/>
                <a:cs typeface="Calibri"/>
                <a:sym typeface="Calibri"/>
              </a:rPr>
              <a:t>Incrementos verticales</a:t>
            </a:r>
            <a:endParaRPr sz="1400" b="0" i="0" u="none" strike="noStrike" cap="none">
              <a:solidFill>
                <a:srgbClr val="000000"/>
              </a:solidFill>
              <a:latin typeface="Arial"/>
              <a:ea typeface="Arial"/>
              <a:cs typeface="Arial"/>
              <a:sym typeface="Arial"/>
            </a:endParaRPr>
          </a:p>
        </p:txBody>
      </p:sp>
      <p:sp>
        <p:nvSpPr>
          <p:cNvPr id="538" name="Google Shape;538;p16"/>
          <p:cNvSpPr txBox="1"/>
          <p:nvPr/>
        </p:nvSpPr>
        <p:spPr>
          <a:xfrm>
            <a:off x="350536" y="4858797"/>
            <a:ext cx="159652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chemeClr val="dk1"/>
                </a:solidFill>
                <a:latin typeface="Calibri"/>
                <a:ea typeface="Calibri"/>
                <a:cs typeface="Calibri"/>
                <a:sym typeface="Calibri"/>
              </a:rPr>
              <a:t>Adaptativo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chemeClr val="dk1"/>
                </a:solidFill>
                <a:latin typeface="Calibri"/>
                <a:ea typeface="Calibri"/>
                <a:cs typeface="Calibri"/>
                <a:sym typeface="Calibri"/>
              </a:rPr>
              <a:t>(Ágil)</a:t>
            </a:r>
            <a:endParaRPr sz="1400" b="0" i="0" u="none" strike="noStrike" cap="none">
              <a:solidFill>
                <a:srgbClr val="000000"/>
              </a:solidFill>
              <a:latin typeface="Arial"/>
              <a:ea typeface="Arial"/>
              <a:cs typeface="Arial"/>
              <a:sym typeface="Arial"/>
            </a:endParaRPr>
          </a:p>
        </p:txBody>
      </p:sp>
      <p:sp>
        <p:nvSpPr>
          <p:cNvPr id="539" name="Google Shape;539;p16"/>
          <p:cNvSpPr txBox="1"/>
          <p:nvPr/>
        </p:nvSpPr>
        <p:spPr>
          <a:xfrm>
            <a:off x="350536" y="1781041"/>
            <a:ext cx="14687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chemeClr val="dk1"/>
                </a:solidFill>
                <a:latin typeface="Calibri"/>
                <a:ea typeface="Calibri"/>
                <a:cs typeface="Calibri"/>
                <a:sym typeface="Calibri"/>
              </a:rPr>
              <a:t>Predictivo</a:t>
            </a:r>
            <a:endParaRPr sz="24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18CD2-78CF-EFA2-E185-2A7E87B11977}"/>
              </a:ext>
            </a:extLst>
          </p:cNvPr>
          <p:cNvSpPr>
            <a:spLocks noGrp="1"/>
          </p:cNvSpPr>
          <p:nvPr>
            <p:ph type="title" idx="4294967295"/>
          </p:nvPr>
        </p:nvSpPr>
        <p:spPr>
          <a:xfrm>
            <a:off x="520700" y="78974"/>
            <a:ext cx="10515600" cy="1325563"/>
          </a:xfrm>
        </p:spPr>
        <p:txBody>
          <a:bodyPr/>
          <a:lstStyle/>
          <a:p>
            <a:r>
              <a:rPr lang="es-ES" dirty="0"/>
              <a:t>Desarrollo Predictivo versus Agilidad</a:t>
            </a:r>
            <a:endParaRPr lang="es-CR" dirty="0"/>
          </a:p>
        </p:txBody>
      </p:sp>
      <p:sp>
        <p:nvSpPr>
          <p:cNvPr id="6" name="Título 1">
            <a:extLst>
              <a:ext uri="{FF2B5EF4-FFF2-40B4-BE49-F238E27FC236}">
                <a16:creationId xmlns:a16="http://schemas.microsoft.com/office/drawing/2014/main" id="{527B523E-97E0-253C-E91D-22173F35E537}"/>
              </a:ext>
            </a:extLst>
          </p:cNvPr>
          <p:cNvSpPr txBox="1">
            <a:spLocks/>
          </p:cNvSpPr>
          <p:nvPr/>
        </p:nvSpPr>
        <p:spPr>
          <a:xfrm>
            <a:off x="838200" y="85099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ES" dirty="0"/>
              <a:t>Predictivo</a:t>
            </a:r>
            <a:endParaRPr lang="es-CR" dirty="0"/>
          </a:p>
        </p:txBody>
      </p:sp>
      <p:sp>
        <p:nvSpPr>
          <p:cNvPr id="7" name="Título 1">
            <a:extLst>
              <a:ext uri="{FF2B5EF4-FFF2-40B4-BE49-F238E27FC236}">
                <a16:creationId xmlns:a16="http://schemas.microsoft.com/office/drawing/2014/main" id="{F3AAF282-F614-7455-C616-DFC5E5F8A189}"/>
              </a:ext>
            </a:extLst>
          </p:cNvPr>
          <p:cNvSpPr txBox="1">
            <a:spLocks/>
          </p:cNvSpPr>
          <p:nvPr/>
        </p:nvSpPr>
        <p:spPr>
          <a:xfrm>
            <a:off x="6734797" y="86768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ES" dirty="0"/>
              <a:t>Agilidad</a:t>
            </a:r>
            <a:endParaRPr lang="es-CR" dirty="0"/>
          </a:p>
        </p:txBody>
      </p:sp>
      <p:pic>
        <p:nvPicPr>
          <p:cNvPr id="11" name="Imagen 10">
            <a:extLst>
              <a:ext uri="{FF2B5EF4-FFF2-40B4-BE49-F238E27FC236}">
                <a16:creationId xmlns:a16="http://schemas.microsoft.com/office/drawing/2014/main" id="{45CB83B4-BA95-5747-4BA9-AEA5F4448E5E}"/>
              </a:ext>
            </a:extLst>
          </p:cNvPr>
          <p:cNvPicPr>
            <a:picLocks noChangeAspect="1"/>
          </p:cNvPicPr>
          <p:nvPr/>
        </p:nvPicPr>
        <p:blipFill>
          <a:blip r:embed="rId2"/>
          <a:stretch>
            <a:fillRect/>
          </a:stretch>
        </p:blipFill>
        <p:spPr>
          <a:xfrm>
            <a:off x="361043" y="2193245"/>
            <a:ext cx="4038600" cy="3495675"/>
          </a:xfrm>
          <a:prstGeom prst="rect">
            <a:avLst/>
          </a:prstGeom>
        </p:spPr>
      </p:pic>
      <p:pic>
        <p:nvPicPr>
          <p:cNvPr id="13" name="Imagen 12">
            <a:extLst>
              <a:ext uri="{FF2B5EF4-FFF2-40B4-BE49-F238E27FC236}">
                <a16:creationId xmlns:a16="http://schemas.microsoft.com/office/drawing/2014/main" id="{3AA8C5A8-82D4-E52A-4C1E-AF6D135D3497}"/>
              </a:ext>
            </a:extLst>
          </p:cNvPr>
          <p:cNvPicPr>
            <a:picLocks noChangeAspect="1"/>
          </p:cNvPicPr>
          <p:nvPr/>
        </p:nvPicPr>
        <p:blipFill>
          <a:blip r:embed="rId3"/>
          <a:stretch>
            <a:fillRect/>
          </a:stretch>
        </p:blipFill>
        <p:spPr>
          <a:xfrm>
            <a:off x="5618002" y="2209934"/>
            <a:ext cx="4880295" cy="4072522"/>
          </a:xfrm>
          <a:prstGeom prst="rect">
            <a:avLst/>
          </a:prstGeom>
        </p:spPr>
      </p:pic>
    </p:spTree>
    <p:extLst>
      <p:ext uri="{BB962C8B-B14F-4D97-AF65-F5344CB8AC3E}">
        <p14:creationId xmlns:p14="http://schemas.microsoft.com/office/powerpoint/2010/main" val="161316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17" descr="http://www.lsansimon.com/wp-content/uploads/crucero.jpg"/>
          <p:cNvPicPr preferRelativeResize="0"/>
          <p:nvPr/>
        </p:nvPicPr>
        <p:blipFill rotWithShape="1">
          <a:blip r:embed="rId3">
            <a:alphaModFix/>
          </a:blip>
          <a:srcRect/>
          <a:stretch/>
        </p:blipFill>
        <p:spPr>
          <a:xfrm>
            <a:off x="1631504" y="2132856"/>
            <a:ext cx="4464496" cy="3528392"/>
          </a:xfrm>
          <a:prstGeom prst="rect">
            <a:avLst/>
          </a:prstGeom>
          <a:noFill/>
          <a:ln>
            <a:noFill/>
          </a:ln>
        </p:spPr>
      </p:pic>
      <p:pic>
        <p:nvPicPr>
          <p:cNvPr id="545" name="Google Shape;545;p17"/>
          <p:cNvPicPr preferRelativeResize="0"/>
          <p:nvPr/>
        </p:nvPicPr>
        <p:blipFill rotWithShape="1">
          <a:blip r:embed="rId4">
            <a:alphaModFix/>
          </a:blip>
          <a:srcRect l="6082" r="11352"/>
          <a:stretch/>
        </p:blipFill>
        <p:spPr>
          <a:xfrm>
            <a:off x="6168008" y="2132857"/>
            <a:ext cx="4392488" cy="3546749"/>
          </a:xfrm>
          <a:prstGeom prst="rect">
            <a:avLst/>
          </a:prstGeom>
          <a:noFill/>
          <a:ln>
            <a:noFill/>
          </a:ln>
        </p:spPr>
      </p:pic>
      <p:sp>
        <p:nvSpPr>
          <p:cNvPr id="546" name="Google Shape;546;p17"/>
          <p:cNvSpPr txBox="1"/>
          <p:nvPr/>
        </p:nvSpPr>
        <p:spPr>
          <a:xfrm>
            <a:off x="1524000" y="0"/>
            <a:ext cx="9144000" cy="957326"/>
          </a:xfrm>
          <a:prstGeom prst="rect">
            <a:avLst/>
          </a:prstGeom>
          <a:solidFill>
            <a:schemeClr val="dk1"/>
          </a:solid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800"/>
              <a:buFont typeface="Arial"/>
              <a:buNone/>
            </a:pPr>
            <a:r>
              <a:rPr lang="es-CR" sz="2800" b="1" i="0" u="none" strike="noStrike" cap="none">
                <a:solidFill>
                  <a:srgbClr val="FFFFFF"/>
                </a:solidFill>
                <a:latin typeface="Calibri"/>
                <a:ea typeface="Calibri"/>
                <a:cs typeface="Calibri"/>
                <a:sym typeface="Calibri"/>
              </a:rPr>
              <a:t>La planificación es más fácil con entregas frecuentas: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18"/>
          <p:cNvPicPr preferRelativeResize="0"/>
          <p:nvPr/>
        </p:nvPicPr>
        <p:blipFill rotWithShape="1">
          <a:blip r:embed="rId3">
            <a:alphaModFix/>
          </a:blip>
          <a:srcRect t="30769" b="17241"/>
          <a:stretch/>
        </p:blipFill>
        <p:spPr>
          <a:xfrm>
            <a:off x="2667000" y="2030021"/>
            <a:ext cx="6858000" cy="2674059"/>
          </a:xfrm>
          <a:prstGeom prst="rect">
            <a:avLst/>
          </a:prstGeom>
          <a:noFill/>
          <a:ln>
            <a:noFill/>
          </a:ln>
        </p:spPr>
      </p:pic>
      <p:sp>
        <p:nvSpPr>
          <p:cNvPr id="553" name="Google Shape;553;p18"/>
          <p:cNvSpPr/>
          <p:nvPr/>
        </p:nvSpPr>
        <p:spPr>
          <a:xfrm>
            <a:off x="6802582" y="4539095"/>
            <a:ext cx="2251364" cy="164985"/>
          </a:xfrm>
          <a:prstGeom prst="rect">
            <a:avLst/>
          </a:prstGeom>
          <a:solidFill>
            <a:srgbClr val="F9F9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Calibri"/>
              <a:ea typeface="Calibri"/>
              <a:cs typeface="Calibri"/>
              <a:sym typeface="Calibri"/>
            </a:endParaRPr>
          </a:p>
        </p:txBody>
      </p:sp>
      <p:sp>
        <p:nvSpPr>
          <p:cNvPr id="554" name="Google Shape;554;p18"/>
          <p:cNvSpPr txBox="1"/>
          <p:nvPr/>
        </p:nvSpPr>
        <p:spPr>
          <a:xfrm rot="-281718">
            <a:off x="3556147" y="904928"/>
            <a:ext cx="678172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0" i="0" u="none" strike="noStrike" cap="none">
                <a:solidFill>
                  <a:srgbClr val="F7CAAC"/>
                </a:solidFill>
                <a:latin typeface="Architects Daughter"/>
                <a:ea typeface="Architects Daughter"/>
                <a:cs typeface="Architects Daughter"/>
                <a:sym typeface="Architects Daughter"/>
              </a:rPr>
              <a:t>La </a:t>
            </a:r>
            <a:r>
              <a:rPr lang="es-CR" sz="2400" b="1" i="0" u="none" strike="noStrike" cap="none">
                <a:solidFill>
                  <a:srgbClr val="F7CAAC"/>
                </a:solidFill>
                <a:latin typeface="Architects Daughter"/>
                <a:ea typeface="Architects Daughter"/>
                <a:cs typeface="Architects Daughter"/>
                <a:sym typeface="Architects Daughter"/>
              </a:rPr>
              <a:t>AGILIDAD</a:t>
            </a:r>
            <a:r>
              <a:rPr lang="es-CR" sz="2400" b="0" i="0" u="none" strike="noStrike" cap="none">
                <a:solidFill>
                  <a:srgbClr val="F7CAAC"/>
                </a:solidFill>
                <a:latin typeface="Architects Daughter"/>
                <a:ea typeface="Architects Daughter"/>
                <a:cs typeface="Architects Daughter"/>
                <a:sym typeface="Architects Daughter"/>
              </a:rPr>
              <a:t> es una </a:t>
            </a:r>
            <a:r>
              <a:rPr lang="es-CR" sz="2400" b="1" i="0" u="none" strike="noStrike" cap="none">
                <a:solidFill>
                  <a:srgbClr val="F7CAAC"/>
                </a:solidFill>
                <a:latin typeface="Architects Daughter"/>
                <a:ea typeface="Architects Daughter"/>
                <a:cs typeface="Architects Daughter"/>
                <a:sym typeface="Architects Daughter"/>
              </a:rPr>
              <a:t>MENTALIDAD  </a:t>
            </a:r>
            <a:endParaRPr sz="2400" b="1" i="0" u="none" strike="noStrike" cap="none">
              <a:solidFill>
                <a:srgbClr val="F7CAAC"/>
              </a:solidFill>
              <a:latin typeface="Architects Daughter"/>
              <a:ea typeface="Architects Daughter"/>
              <a:cs typeface="Architects Daughter"/>
              <a:sym typeface="Architects Daughter"/>
            </a:endParaRPr>
          </a:p>
        </p:txBody>
      </p:sp>
      <p:sp>
        <p:nvSpPr>
          <p:cNvPr id="555" name="Google Shape;555;p18"/>
          <p:cNvSpPr/>
          <p:nvPr/>
        </p:nvSpPr>
        <p:spPr>
          <a:xfrm rot="-208494">
            <a:off x="2805064" y="822106"/>
            <a:ext cx="6702736" cy="770861"/>
          </a:xfrm>
          <a:prstGeom prst="cloud">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Calibri"/>
              <a:ea typeface="Calibri"/>
              <a:cs typeface="Calibri"/>
              <a:sym typeface="Calibri"/>
            </a:endParaRPr>
          </a:p>
        </p:txBody>
      </p:sp>
      <p:pic>
        <p:nvPicPr>
          <p:cNvPr id="556" name="Google Shape;556;p18"/>
          <p:cNvPicPr preferRelativeResize="0"/>
          <p:nvPr/>
        </p:nvPicPr>
        <p:blipFill rotWithShape="1">
          <a:blip r:embed="rId4">
            <a:alphaModFix/>
          </a:blip>
          <a:srcRect/>
          <a:stretch/>
        </p:blipFill>
        <p:spPr>
          <a:xfrm>
            <a:off x="3150397" y="2096231"/>
            <a:ext cx="2278856" cy="514350"/>
          </a:xfrm>
          <a:prstGeom prst="rect">
            <a:avLst/>
          </a:prstGeom>
          <a:noFill/>
          <a:ln>
            <a:noFill/>
          </a:ln>
        </p:spPr>
      </p:pic>
      <p:sp>
        <p:nvSpPr>
          <p:cNvPr id="557" name="Google Shape;557;p18"/>
          <p:cNvSpPr txBox="1"/>
          <p:nvPr/>
        </p:nvSpPr>
        <p:spPr>
          <a:xfrm>
            <a:off x="3185986" y="2127260"/>
            <a:ext cx="1612557" cy="461665"/>
          </a:xfrm>
          <a:prstGeom prst="rect">
            <a:avLst/>
          </a:prstGeom>
          <a:solidFill>
            <a:srgbClr val="F9F9F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rgbClr val="000000"/>
                </a:solidFill>
                <a:latin typeface="Arial"/>
                <a:ea typeface="Arial"/>
                <a:cs typeface="Arial"/>
                <a:sym typeface="Arial"/>
              </a:rPr>
              <a:t>Tu plan</a:t>
            </a:r>
            <a:endParaRPr sz="2400" b="1" i="0" u="none" strike="noStrike" cap="none">
              <a:solidFill>
                <a:srgbClr val="000000"/>
              </a:solidFill>
              <a:latin typeface="Arial"/>
              <a:ea typeface="Arial"/>
              <a:cs typeface="Arial"/>
              <a:sym typeface="Arial"/>
            </a:endParaRPr>
          </a:p>
        </p:txBody>
      </p:sp>
      <p:pic>
        <p:nvPicPr>
          <p:cNvPr id="558" name="Google Shape;558;p18"/>
          <p:cNvPicPr preferRelativeResize="0"/>
          <p:nvPr/>
        </p:nvPicPr>
        <p:blipFill rotWithShape="1">
          <a:blip r:embed="rId4">
            <a:alphaModFix/>
          </a:blip>
          <a:srcRect/>
          <a:stretch/>
        </p:blipFill>
        <p:spPr>
          <a:xfrm>
            <a:off x="6096000" y="2299875"/>
            <a:ext cx="2278856" cy="514350"/>
          </a:xfrm>
          <a:prstGeom prst="rect">
            <a:avLst/>
          </a:prstGeom>
          <a:noFill/>
          <a:ln>
            <a:noFill/>
          </a:ln>
        </p:spPr>
      </p:pic>
      <p:sp>
        <p:nvSpPr>
          <p:cNvPr id="559" name="Google Shape;559;p18"/>
          <p:cNvSpPr txBox="1"/>
          <p:nvPr/>
        </p:nvSpPr>
        <p:spPr>
          <a:xfrm>
            <a:off x="6237263" y="2146762"/>
            <a:ext cx="1612557" cy="830997"/>
          </a:xfrm>
          <a:prstGeom prst="rect">
            <a:avLst/>
          </a:prstGeom>
          <a:solidFill>
            <a:srgbClr val="F9F9F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R" sz="2400" b="1" i="0" u="none" strike="noStrike" cap="none">
                <a:solidFill>
                  <a:srgbClr val="000000"/>
                </a:solidFill>
                <a:latin typeface="Arial"/>
                <a:ea typeface="Arial"/>
                <a:cs typeface="Arial"/>
                <a:sym typeface="Arial"/>
              </a:rPr>
              <a:t>La realidad</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Índice</a:t>
            </a:r>
            <a:endParaRPr/>
          </a:p>
        </p:txBody>
      </p:sp>
      <p:sp>
        <p:nvSpPr>
          <p:cNvPr id="275" name="Google Shape;275;p2"/>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chemeClr val="dk1"/>
              </a:buClr>
              <a:buSzPct val="100000"/>
              <a:buNone/>
            </a:pP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¿Que esperamos de esta semana?</a:t>
            </a:r>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Historia de la agilidad</a:t>
            </a:r>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Ciclos de vida de proyectos y la agilidad</a:t>
            </a:r>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Agilidad </a:t>
            </a:r>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Principios de la agilidad</a:t>
            </a:r>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Marco trabajo Cynefin</a:t>
            </a:r>
            <a:endParaRPr sz="36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¿Dónde funciona la agilidad?</a:t>
            </a:r>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Mitos y Realidads</a:t>
            </a:r>
            <a:endParaRPr sz="36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Arquitectura ágil</a:t>
            </a:r>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Liderazgo ágil</a:t>
            </a:r>
            <a:endParaRPr/>
          </a:p>
          <a:p>
            <a:pPr marL="228600" lvl="0" indent="-228600" algn="l" rtl="0">
              <a:lnSpc>
                <a:spcPct val="90000"/>
              </a:lnSpc>
              <a:spcBef>
                <a:spcPts val="1000"/>
              </a:spcBef>
              <a:spcAft>
                <a:spcPts val="0"/>
              </a:spcAft>
              <a:buClr>
                <a:schemeClr val="dk1"/>
              </a:buClr>
              <a:buSzPct val="100000"/>
              <a:buChar char="•"/>
            </a:pPr>
            <a:r>
              <a:rPr lang="es-CR" sz="3600">
                <a:latin typeface="Times New Roman"/>
                <a:ea typeface="Times New Roman"/>
                <a:cs typeface="Times New Roman"/>
                <a:sym typeface="Times New Roman"/>
              </a:rPr>
              <a:t>Scrum</a:t>
            </a:r>
            <a:endParaRPr/>
          </a:p>
          <a:p>
            <a:pPr marL="228600" lvl="0" indent="-102870" algn="l" rtl="0">
              <a:lnSpc>
                <a:spcPct val="90000"/>
              </a:lnSpc>
              <a:spcBef>
                <a:spcPts val="1000"/>
              </a:spcBef>
              <a:spcAft>
                <a:spcPts val="0"/>
              </a:spcAft>
              <a:buClr>
                <a:schemeClr val="dk1"/>
              </a:buClr>
              <a:buSzPct val="100000"/>
              <a:buNone/>
            </a:pPr>
            <a:endParaRPr sz="3600">
              <a:latin typeface="Times New Roman"/>
              <a:ea typeface="Times New Roman"/>
              <a:cs typeface="Times New Roman"/>
              <a:sym typeface="Times New Roman"/>
            </a:endParaRPr>
          </a:p>
        </p:txBody>
      </p:sp>
      <p:sp>
        <p:nvSpPr>
          <p:cNvPr id="3" name="Marcador de posición de imagen 2">
            <a:extLst>
              <a:ext uri="{FF2B5EF4-FFF2-40B4-BE49-F238E27FC236}">
                <a16:creationId xmlns:a16="http://schemas.microsoft.com/office/drawing/2014/main" id="{2F3A3AC9-EB0A-D46C-FF69-9869A6A57154}"/>
              </a:ext>
            </a:extLst>
          </p:cNvPr>
          <p:cNvSpPr>
            <a:spLocks noGrp="1"/>
          </p:cNvSpPr>
          <p:nvPr>
            <p:ph type="pic" idx="2"/>
          </p:nvPr>
        </p:nvSpPr>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CR">
                <a:solidFill>
                  <a:schemeClr val="lt1"/>
                </a:solidFill>
              </a:rPr>
              <a:t>Principios de la Agilidad</a:t>
            </a:r>
            <a:endParaRPr/>
          </a:p>
        </p:txBody>
      </p:sp>
      <p:grpSp>
        <p:nvGrpSpPr>
          <p:cNvPr id="566" name="Google Shape;566;p19"/>
          <p:cNvGrpSpPr/>
          <p:nvPr/>
        </p:nvGrpSpPr>
        <p:grpSpPr>
          <a:xfrm>
            <a:off x="3534961" y="1208540"/>
            <a:ext cx="4998871" cy="4762573"/>
            <a:chOff x="1078000" y="3670"/>
            <a:chExt cx="4998871" cy="4762573"/>
          </a:xfrm>
        </p:grpSpPr>
        <p:sp>
          <p:nvSpPr>
            <p:cNvPr id="567" name="Google Shape;567;p19"/>
            <p:cNvSpPr/>
            <p:nvPr/>
          </p:nvSpPr>
          <p:spPr>
            <a:xfrm>
              <a:off x="3239867" y="3670"/>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9"/>
            <p:cNvSpPr txBox="1"/>
            <p:nvPr/>
          </p:nvSpPr>
          <p:spPr>
            <a:xfrm>
              <a:off x="3261289" y="25092"/>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69" name="Google Shape;569;p19"/>
            <p:cNvSpPr/>
            <p:nvPr/>
          </p:nvSpPr>
          <p:spPr>
            <a:xfrm>
              <a:off x="1415568" y="223089"/>
              <a:ext cx="4323735" cy="4323735"/>
            </a:xfrm>
            <a:custGeom>
              <a:avLst/>
              <a:gdLst/>
              <a:ahLst/>
              <a:cxnLst/>
              <a:rect l="l" t="t" r="r" b="b"/>
              <a:pathLst>
                <a:path w="120000" h="120000" extrusionOk="0">
                  <a:moveTo>
                    <a:pt x="69484" y="754"/>
                  </a:moveTo>
                  <a:lnTo>
                    <a:pt x="69484" y="754"/>
                  </a:lnTo>
                  <a:cubicBezTo>
                    <a:pt x="73246" y="1356"/>
                    <a:pt x="76942" y="2315"/>
                    <a:pt x="80522" y="3618"/>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9"/>
            <p:cNvSpPr/>
            <p:nvPr/>
          </p:nvSpPr>
          <p:spPr>
            <a:xfrm>
              <a:off x="4320801" y="293305"/>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9"/>
            <p:cNvSpPr txBox="1"/>
            <p:nvPr/>
          </p:nvSpPr>
          <p:spPr>
            <a:xfrm>
              <a:off x="4342223" y="314727"/>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72" name="Google Shape;572;p19"/>
            <p:cNvSpPr/>
            <p:nvPr/>
          </p:nvSpPr>
          <p:spPr>
            <a:xfrm>
              <a:off x="1415568" y="223089"/>
              <a:ext cx="4323735" cy="4323735"/>
            </a:xfrm>
            <a:custGeom>
              <a:avLst/>
              <a:gdLst/>
              <a:ahLst/>
              <a:cxnLst/>
              <a:rect l="l" t="t" r="r" b="b"/>
              <a:pathLst>
                <a:path w="120000" h="120000" extrusionOk="0">
                  <a:moveTo>
                    <a:pt x="98778" y="14215"/>
                  </a:moveTo>
                  <a:lnTo>
                    <a:pt x="98778" y="14215"/>
                  </a:lnTo>
                  <a:cubicBezTo>
                    <a:pt x="102146" y="17067"/>
                    <a:pt x="105189" y="20283"/>
                    <a:pt x="107851" y="23803"/>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9"/>
            <p:cNvSpPr/>
            <p:nvPr/>
          </p:nvSpPr>
          <p:spPr>
            <a:xfrm>
              <a:off x="5112100" y="1084604"/>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9"/>
            <p:cNvSpPr txBox="1"/>
            <p:nvPr/>
          </p:nvSpPr>
          <p:spPr>
            <a:xfrm>
              <a:off x="5133522" y="1106026"/>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575" name="Google Shape;575;p19"/>
            <p:cNvSpPr/>
            <p:nvPr/>
          </p:nvSpPr>
          <p:spPr>
            <a:xfrm>
              <a:off x="1415568" y="223089"/>
              <a:ext cx="4323735" cy="4323735"/>
            </a:xfrm>
            <a:custGeom>
              <a:avLst/>
              <a:gdLst/>
              <a:ahLst/>
              <a:cxnLst/>
              <a:rect l="l" t="t" r="r" b="b"/>
              <a:pathLst>
                <a:path w="120000" h="120000" extrusionOk="0">
                  <a:moveTo>
                    <a:pt x="115103" y="36259"/>
                  </a:moveTo>
                  <a:lnTo>
                    <a:pt x="115103" y="36259"/>
                  </a:lnTo>
                  <a:cubicBezTo>
                    <a:pt x="117498" y="41818"/>
                    <a:pt x="119038" y="47707"/>
                    <a:pt x="119671" y="53727"/>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9"/>
            <p:cNvSpPr/>
            <p:nvPr/>
          </p:nvSpPr>
          <p:spPr>
            <a:xfrm>
              <a:off x="5401735" y="2165538"/>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9"/>
            <p:cNvSpPr txBox="1"/>
            <p:nvPr/>
          </p:nvSpPr>
          <p:spPr>
            <a:xfrm>
              <a:off x="5423157" y="2186960"/>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578" name="Google Shape;578;p19"/>
            <p:cNvSpPr/>
            <p:nvPr/>
          </p:nvSpPr>
          <p:spPr>
            <a:xfrm>
              <a:off x="1415568" y="223089"/>
              <a:ext cx="4323735" cy="4323735"/>
            </a:xfrm>
            <a:custGeom>
              <a:avLst/>
              <a:gdLst/>
              <a:ahLst/>
              <a:cxnLst/>
              <a:rect l="l" t="t" r="r" b="b"/>
              <a:pathLst>
                <a:path w="120000" h="120000" extrusionOk="0">
                  <a:moveTo>
                    <a:pt x="119671" y="66273"/>
                  </a:moveTo>
                  <a:cubicBezTo>
                    <a:pt x="119038" y="72293"/>
                    <a:pt x="117498" y="78182"/>
                    <a:pt x="115103" y="8374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9"/>
            <p:cNvSpPr/>
            <p:nvPr/>
          </p:nvSpPr>
          <p:spPr>
            <a:xfrm>
              <a:off x="5112100" y="3246472"/>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9"/>
            <p:cNvSpPr txBox="1"/>
            <p:nvPr/>
          </p:nvSpPr>
          <p:spPr>
            <a:xfrm>
              <a:off x="5133522" y="3267894"/>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581" name="Google Shape;581;p19"/>
            <p:cNvSpPr/>
            <p:nvPr/>
          </p:nvSpPr>
          <p:spPr>
            <a:xfrm>
              <a:off x="1415568" y="223089"/>
              <a:ext cx="4323735" cy="4323735"/>
            </a:xfrm>
            <a:custGeom>
              <a:avLst/>
              <a:gdLst/>
              <a:ahLst/>
              <a:cxnLst/>
              <a:rect l="l" t="t" r="r" b="b"/>
              <a:pathLst>
                <a:path w="120000" h="120000" extrusionOk="0">
                  <a:moveTo>
                    <a:pt x="107851" y="96197"/>
                  </a:moveTo>
                  <a:cubicBezTo>
                    <a:pt x="105188" y="99717"/>
                    <a:pt x="102146" y="102932"/>
                    <a:pt x="98778" y="10578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9"/>
            <p:cNvSpPr/>
            <p:nvPr/>
          </p:nvSpPr>
          <p:spPr>
            <a:xfrm>
              <a:off x="4320801" y="4037770"/>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9"/>
            <p:cNvSpPr txBox="1"/>
            <p:nvPr/>
          </p:nvSpPr>
          <p:spPr>
            <a:xfrm>
              <a:off x="4342223" y="4059192"/>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584" name="Google Shape;584;p19"/>
            <p:cNvSpPr/>
            <p:nvPr/>
          </p:nvSpPr>
          <p:spPr>
            <a:xfrm>
              <a:off x="1415568" y="223089"/>
              <a:ext cx="4323735" cy="4323735"/>
            </a:xfrm>
            <a:custGeom>
              <a:avLst/>
              <a:gdLst/>
              <a:ahLst/>
              <a:cxnLst/>
              <a:rect l="l" t="t" r="r" b="b"/>
              <a:pathLst>
                <a:path w="120000" h="120000" extrusionOk="0">
                  <a:moveTo>
                    <a:pt x="80522" y="116381"/>
                  </a:moveTo>
                  <a:lnTo>
                    <a:pt x="80522" y="116381"/>
                  </a:lnTo>
                  <a:cubicBezTo>
                    <a:pt x="76942" y="117684"/>
                    <a:pt x="73246" y="118643"/>
                    <a:pt x="69484" y="11924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9"/>
            <p:cNvSpPr/>
            <p:nvPr/>
          </p:nvSpPr>
          <p:spPr>
            <a:xfrm>
              <a:off x="3239867" y="4327405"/>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9"/>
            <p:cNvSpPr txBox="1"/>
            <p:nvPr/>
          </p:nvSpPr>
          <p:spPr>
            <a:xfrm>
              <a:off x="3261289" y="4348827"/>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587" name="Google Shape;587;p19"/>
            <p:cNvSpPr/>
            <p:nvPr/>
          </p:nvSpPr>
          <p:spPr>
            <a:xfrm>
              <a:off x="1415568" y="223089"/>
              <a:ext cx="4323735" cy="4323735"/>
            </a:xfrm>
            <a:custGeom>
              <a:avLst/>
              <a:gdLst/>
              <a:ahLst/>
              <a:cxnLst/>
              <a:rect l="l" t="t" r="r" b="b"/>
              <a:pathLst>
                <a:path w="120000" h="120000" extrusionOk="0">
                  <a:moveTo>
                    <a:pt x="50516" y="119246"/>
                  </a:moveTo>
                  <a:lnTo>
                    <a:pt x="50516" y="119246"/>
                  </a:lnTo>
                  <a:cubicBezTo>
                    <a:pt x="46754" y="118644"/>
                    <a:pt x="43058" y="117685"/>
                    <a:pt x="39478" y="11638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9"/>
            <p:cNvSpPr/>
            <p:nvPr/>
          </p:nvSpPr>
          <p:spPr>
            <a:xfrm>
              <a:off x="2158933" y="4037770"/>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9"/>
            <p:cNvSpPr txBox="1"/>
            <p:nvPr/>
          </p:nvSpPr>
          <p:spPr>
            <a:xfrm>
              <a:off x="2180355" y="4059192"/>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590" name="Google Shape;590;p19"/>
            <p:cNvSpPr/>
            <p:nvPr/>
          </p:nvSpPr>
          <p:spPr>
            <a:xfrm>
              <a:off x="1415568" y="223089"/>
              <a:ext cx="4323735" cy="4323735"/>
            </a:xfrm>
            <a:custGeom>
              <a:avLst/>
              <a:gdLst/>
              <a:ahLst/>
              <a:cxnLst/>
              <a:rect l="l" t="t" r="r" b="b"/>
              <a:pathLst>
                <a:path w="120000" h="120000" extrusionOk="0">
                  <a:moveTo>
                    <a:pt x="21222" y="105785"/>
                  </a:moveTo>
                  <a:lnTo>
                    <a:pt x="21222" y="105785"/>
                  </a:lnTo>
                  <a:cubicBezTo>
                    <a:pt x="17854" y="102933"/>
                    <a:pt x="14811" y="99717"/>
                    <a:pt x="12149" y="96197"/>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9"/>
            <p:cNvSpPr/>
            <p:nvPr/>
          </p:nvSpPr>
          <p:spPr>
            <a:xfrm>
              <a:off x="1367635" y="3246472"/>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9"/>
            <p:cNvSpPr txBox="1"/>
            <p:nvPr/>
          </p:nvSpPr>
          <p:spPr>
            <a:xfrm>
              <a:off x="1389057" y="3267894"/>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593" name="Google Shape;593;p19"/>
            <p:cNvSpPr/>
            <p:nvPr/>
          </p:nvSpPr>
          <p:spPr>
            <a:xfrm>
              <a:off x="1415568" y="223089"/>
              <a:ext cx="4323735" cy="4323735"/>
            </a:xfrm>
            <a:custGeom>
              <a:avLst/>
              <a:gdLst/>
              <a:ahLst/>
              <a:cxnLst/>
              <a:rect l="l" t="t" r="r" b="b"/>
              <a:pathLst>
                <a:path w="120000" h="120000" extrusionOk="0">
                  <a:moveTo>
                    <a:pt x="4897" y="83741"/>
                  </a:moveTo>
                  <a:cubicBezTo>
                    <a:pt x="2502" y="78182"/>
                    <a:pt x="962" y="72293"/>
                    <a:pt x="329" y="66273"/>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9"/>
            <p:cNvSpPr/>
            <p:nvPr/>
          </p:nvSpPr>
          <p:spPr>
            <a:xfrm>
              <a:off x="1078000" y="2165538"/>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9"/>
            <p:cNvSpPr txBox="1"/>
            <p:nvPr/>
          </p:nvSpPr>
          <p:spPr>
            <a:xfrm>
              <a:off x="1099422" y="2186960"/>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sp>
          <p:nvSpPr>
            <p:cNvPr id="596" name="Google Shape;596;p19"/>
            <p:cNvSpPr/>
            <p:nvPr/>
          </p:nvSpPr>
          <p:spPr>
            <a:xfrm>
              <a:off x="1415568" y="223089"/>
              <a:ext cx="4323735" cy="4323735"/>
            </a:xfrm>
            <a:custGeom>
              <a:avLst/>
              <a:gdLst/>
              <a:ahLst/>
              <a:cxnLst/>
              <a:rect l="l" t="t" r="r" b="b"/>
              <a:pathLst>
                <a:path w="120000" h="120000" extrusionOk="0">
                  <a:moveTo>
                    <a:pt x="329" y="53727"/>
                  </a:moveTo>
                  <a:lnTo>
                    <a:pt x="329" y="53727"/>
                  </a:lnTo>
                  <a:cubicBezTo>
                    <a:pt x="962" y="47707"/>
                    <a:pt x="2502" y="41818"/>
                    <a:pt x="4897" y="36259"/>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9"/>
            <p:cNvSpPr/>
            <p:nvPr/>
          </p:nvSpPr>
          <p:spPr>
            <a:xfrm>
              <a:off x="1367635" y="1084604"/>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9"/>
            <p:cNvSpPr txBox="1"/>
            <p:nvPr/>
          </p:nvSpPr>
          <p:spPr>
            <a:xfrm>
              <a:off x="1389057" y="1106026"/>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599" name="Google Shape;599;p19"/>
            <p:cNvSpPr/>
            <p:nvPr/>
          </p:nvSpPr>
          <p:spPr>
            <a:xfrm>
              <a:off x="1415568" y="223089"/>
              <a:ext cx="4323735" cy="4323735"/>
            </a:xfrm>
            <a:custGeom>
              <a:avLst/>
              <a:gdLst/>
              <a:ahLst/>
              <a:cxnLst/>
              <a:rect l="l" t="t" r="r" b="b"/>
              <a:pathLst>
                <a:path w="120000" h="120000" extrusionOk="0">
                  <a:moveTo>
                    <a:pt x="12149" y="23803"/>
                  </a:moveTo>
                  <a:lnTo>
                    <a:pt x="12149" y="23803"/>
                  </a:lnTo>
                  <a:cubicBezTo>
                    <a:pt x="14812" y="20283"/>
                    <a:pt x="17854" y="17068"/>
                    <a:pt x="21222" y="1421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9"/>
            <p:cNvSpPr/>
            <p:nvPr/>
          </p:nvSpPr>
          <p:spPr>
            <a:xfrm>
              <a:off x="2158933" y="293305"/>
              <a:ext cx="675136" cy="43883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9"/>
            <p:cNvSpPr txBox="1"/>
            <p:nvPr/>
          </p:nvSpPr>
          <p:spPr>
            <a:xfrm>
              <a:off x="2180355" y="314727"/>
              <a:ext cx="632292" cy="39599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602" name="Google Shape;602;p19"/>
            <p:cNvSpPr/>
            <p:nvPr/>
          </p:nvSpPr>
          <p:spPr>
            <a:xfrm>
              <a:off x="1415568" y="223089"/>
              <a:ext cx="4323735" cy="4323735"/>
            </a:xfrm>
            <a:custGeom>
              <a:avLst/>
              <a:gdLst/>
              <a:ahLst/>
              <a:cxnLst/>
              <a:rect l="l" t="t" r="r" b="b"/>
              <a:pathLst>
                <a:path w="120000" h="120000" extrusionOk="0">
                  <a:moveTo>
                    <a:pt x="39478" y="3619"/>
                  </a:moveTo>
                  <a:lnTo>
                    <a:pt x="39478" y="3619"/>
                  </a:lnTo>
                  <a:cubicBezTo>
                    <a:pt x="43058" y="2316"/>
                    <a:pt x="46754" y="1357"/>
                    <a:pt x="50516" y="75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3" name="Google Shape;603;p19"/>
          <p:cNvSpPr txBox="1"/>
          <p:nvPr/>
        </p:nvSpPr>
        <p:spPr>
          <a:xfrm>
            <a:off x="4953011" y="796051"/>
            <a:ext cx="2162772"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R" sz="1500" b="1" i="0" u="none" strike="noStrike" cap="none">
                <a:solidFill>
                  <a:srgbClr val="000000"/>
                </a:solidFill>
                <a:latin typeface="Calibri"/>
                <a:ea typeface="Calibri"/>
                <a:cs typeface="Calibri"/>
                <a:sym typeface="Calibri"/>
              </a:rPr>
              <a:t>El Cliente</a:t>
            </a:r>
            <a:r>
              <a:rPr lang="es-CR" sz="1500" b="0" i="0" u="none" strike="noStrike" cap="none">
                <a:solidFill>
                  <a:srgbClr val="000000"/>
                </a:solidFill>
                <a:latin typeface="Calibri"/>
                <a:ea typeface="Calibri"/>
                <a:cs typeface="Calibri"/>
                <a:sym typeface="Calibri"/>
              </a:rPr>
              <a:t> en el Centro</a:t>
            </a:r>
            <a:endParaRPr sz="1400" b="0" i="0" u="none" strike="noStrike" cap="none">
              <a:solidFill>
                <a:srgbClr val="000000"/>
              </a:solidFill>
              <a:latin typeface="Arial"/>
              <a:ea typeface="Arial"/>
              <a:cs typeface="Arial"/>
              <a:sym typeface="Arial"/>
            </a:endParaRPr>
          </a:p>
        </p:txBody>
      </p:sp>
      <p:sp>
        <p:nvSpPr>
          <p:cNvPr id="604" name="Google Shape;604;p19"/>
          <p:cNvSpPr txBox="1"/>
          <p:nvPr/>
        </p:nvSpPr>
        <p:spPr>
          <a:xfrm>
            <a:off x="7490322" y="1439497"/>
            <a:ext cx="294194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R" sz="1500" b="1" i="0" u="none" strike="noStrike" cap="none">
                <a:solidFill>
                  <a:srgbClr val="000000"/>
                </a:solidFill>
                <a:latin typeface="Calibri"/>
                <a:ea typeface="Calibri"/>
                <a:cs typeface="Calibri"/>
                <a:sym typeface="Calibri"/>
              </a:rPr>
              <a:t>Aprovechar los cambios</a:t>
            </a:r>
            <a:r>
              <a:rPr lang="es-CR" sz="1500" b="0" i="0" u="none" strike="noStrike" cap="none">
                <a:solidFill>
                  <a:srgbClr val="000000"/>
                </a:solidFill>
                <a:latin typeface="Calibri"/>
                <a:ea typeface="Calibri"/>
                <a:cs typeface="Calibri"/>
                <a:sym typeface="Calibri"/>
              </a:rPr>
              <a:t> buscando la ventaja competitiva</a:t>
            </a:r>
            <a:endParaRPr sz="1400" b="0" i="0" u="none" strike="noStrike" cap="none">
              <a:solidFill>
                <a:srgbClr val="000000"/>
              </a:solidFill>
              <a:latin typeface="Arial"/>
              <a:ea typeface="Arial"/>
              <a:cs typeface="Arial"/>
              <a:sym typeface="Arial"/>
            </a:endParaRPr>
          </a:p>
        </p:txBody>
      </p:sp>
      <p:sp>
        <p:nvSpPr>
          <p:cNvPr id="605" name="Google Shape;605;p19"/>
          <p:cNvSpPr txBox="1"/>
          <p:nvPr/>
        </p:nvSpPr>
        <p:spPr>
          <a:xfrm>
            <a:off x="8264714" y="2080145"/>
            <a:ext cx="3317686"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Realizar </a:t>
            </a:r>
            <a:r>
              <a:rPr lang="es-CR" sz="1500" b="1" i="0" u="none" strike="noStrike" cap="none">
                <a:solidFill>
                  <a:srgbClr val="000000"/>
                </a:solidFill>
                <a:latin typeface="Calibri"/>
                <a:ea typeface="Calibri"/>
                <a:cs typeface="Calibri"/>
                <a:sym typeface="Calibri"/>
              </a:rPr>
              <a:t>entregas de valor frecuentemente </a:t>
            </a:r>
            <a:r>
              <a:rPr lang="es-CR" sz="1500" b="0" i="0" u="none" strike="noStrike" cap="none">
                <a:solidFill>
                  <a:srgbClr val="000000"/>
                </a:solidFill>
                <a:latin typeface="Calibri"/>
                <a:ea typeface="Calibri"/>
                <a:cs typeface="Calibri"/>
                <a:sym typeface="Calibri"/>
              </a:rPr>
              <a:t>y acortar tiempos de entrega</a:t>
            </a:r>
            <a:endParaRPr sz="1400" b="0" i="0" u="none" strike="noStrike" cap="none">
              <a:solidFill>
                <a:srgbClr val="000000"/>
              </a:solidFill>
              <a:latin typeface="Arial"/>
              <a:ea typeface="Arial"/>
              <a:cs typeface="Arial"/>
              <a:sym typeface="Arial"/>
            </a:endParaRPr>
          </a:p>
        </p:txBody>
      </p:sp>
      <p:sp>
        <p:nvSpPr>
          <p:cNvPr id="606" name="Google Shape;606;p19"/>
          <p:cNvSpPr txBox="1"/>
          <p:nvPr/>
        </p:nvSpPr>
        <p:spPr>
          <a:xfrm>
            <a:off x="8597513" y="3390491"/>
            <a:ext cx="2986715"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R" sz="1500" b="1" i="0" u="none" strike="noStrike" cap="none">
                <a:solidFill>
                  <a:srgbClr val="000000"/>
                </a:solidFill>
                <a:latin typeface="Calibri"/>
                <a:ea typeface="Calibri"/>
                <a:cs typeface="Calibri"/>
                <a:sym typeface="Calibri"/>
              </a:rPr>
              <a:t>Involucrar</a:t>
            </a:r>
            <a:r>
              <a:rPr lang="es-CR" sz="1500" b="0" i="0" u="none" strike="noStrike" cap="none">
                <a:solidFill>
                  <a:srgbClr val="000000"/>
                </a:solidFill>
                <a:latin typeface="Calibri"/>
                <a:ea typeface="Calibri"/>
                <a:cs typeface="Calibri"/>
                <a:sym typeface="Calibri"/>
              </a:rPr>
              <a:t> a </a:t>
            </a:r>
            <a:r>
              <a:rPr lang="es-CR" sz="1500" b="1" i="0" u="none" strike="noStrike" cap="none">
                <a:solidFill>
                  <a:srgbClr val="000000"/>
                </a:solidFill>
                <a:latin typeface="Calibri"/>
                <a:ea typeface="Calibri"/>
                <a:cs typeface="Calibri"/>
                <a:sym typeface="Calibri"/>
              </a:rPr>
              <a:t>todas</a:t>
            </a:r>
            <a:r>
              <a:rPr lang="es-CR" sz="1500" b="0" i="0" u="none" strike="noStrike" cap="none">
                <a:solidFill>
                  <a:srgbClr val="000000"/>
                </a:solidFill>
                <a:latin typeface="Calibri"/>
                <a:ea typeface="Calibri"/>
                <a:cs typeface="Calibri"/>
                <a:sym typeface="Calibri"/>
              </a:rPr>
              <a:t> las personas</a:t>
            </a:r>
            <a:endParaRPr sz="1400" b="0" i="0" u="none" strike="noStrike" cap="none">
              <a:solidFill>
                <a:srgbClr val="000000"/>
              </a:solidFill>
              <a:latin typeface="Arial"/>
              <a:ea typeface="Arial"/>
              <a:cs typeface="Arial"/>
              <a:sym typeface="Arial"/>
            </a:endParaRPr>
          </a:p>
        </p:txBody>
      </p:sp>
      <p:sp>
        <p:nvSpPr>
          <p:cNvPr id="607" name="Google Shape;607;p19"/>
          <p:cNvSpPr txBox="1"/>
          <p:nvPr/>
        </p:nvSpPr>
        <p:spPr>
          <a:xfrm>
            <a:off x="8285904" y="4385006"/>
            <a:ext cx="287558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Construir Productos o Servicios con </a:t>
            </a:r>
            <a:r>
              <a:rPr lang="es-CR" sz="1500" b="1" i="0" u="none" strike="noStrike" cap="none">
                <a:solidFill>
                  <a:srgbClr val="000000"/>
                </a:solidFill>
                <a:latin typeface="Calibri"/>
                <a:ea typeface="Calibri"/>
                <a:cs typeface="Calibri"/>
                <a:sym typeface="Calibri"/>
              </a:rPr>
              <a:t>Personas Motivadas</a:t>
            </a:r>
            <a:endParaRPr sz="1400" b="0" i="0" u="none" strike="noStrike" cap="none">
              <a:solidFill>
                <a:srgbClr val="000000"/>
              </a:solidFill>
              <a:latin typeface="Arial"/>
              <a:ea typeface="Arial"/>
              <a:cs typeface="Arial"/>
              <a:sym typeface="Arial"/>
            </a:endParaRPr>
          </a:p>
        </p:txBody>
      </p:sp>
      <p:sp>
        <p:nvSpPr>
          <p:cNvPr id="608" name="Google Shape;608;p19"/>
          <p:cNvSpPr txBox="1"/>
          <p:nvPr/>
        </p:nvSpPr>
        <p:spPr>
          <a:xfrm>
            <a:off x="7524153" y="5177412"/>
            <a:ext cx="272935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La </a:t>
            </a:r>
            <a:r>
              <a:rPr lang="es-CR" sz="1500" b="1" i="0" u="none" strike="noStrike" cap="none">
                <a:solidFill>
                  <a:srgbClr val="000000"/>
                </a:solidFill>
                <a:latin typeface="Calibri"/>
                <a:ea typeface="Calibri"/>
                <a:cs typeface="Calibri"/>
                <a:sym typeface="Calibri"/>
              </a:rPr>
              <a:t>comunicación personal</a:t>
            </a:r>
            <a:r>
              <a:rPr lang="es-CR" sz="1500" b="0" i="0" u="none" strike="noStrike" cap="none">
                <a:solidFill>
                  <a:srgbClr val="000000"/>
                </a:solidFill>
                <a:latin typeface="Calibri"/>
                <a:ea typeface="Calibri"/>
                <a:cs typeface="Calibri"/>
                <a:sym typeface="Calibri"/>
              </a:rPr>
              <a:t> es la más eficiente y efectiva</a:t>
            </a:r>
            <a:endParaRPr sz="1400" b="0" i="0" u="none" strike="noStrike" cap="none">
              <a:solidFill>
                <a:srgbClr val="000000"/>
              </a:solidFill>
              <a:latin typeface="Arial"/>
              <a:ea typeface="Arial"/>
              <a:cs typeface="Arial"/>
              <a:sym typeface="Arial"/>
            </a:endParaRPr>
          </a:p>
        </p:txBody>
      </p:sp>
      <p:sp>
        <p:nvSpPr>
          <p:cNvPr id="609" name="Google Shape;609;p19"/>
          <p:cNvSpPr txBox="1"/>
          <p:nvPr/>
        </p:nvSpPr>
        <p:spPr>
          <a:xfrm>
            <a:off x="1992296" y="5175733"/>
            <a:ext cx="260985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500"/>
              <a:buFont typeface="Arial"/>
              <a:buNone/>
            </a:pPr>
            <a:r>
              <a:rPr lang="es-CR" sz="1500" b="1" i="0" u="none" strike="noStrike" cap="none">
                <a:solidFill>
                  <a:srgbClr val="000000"/>
                </a:solidFill>
                <a:latin typeface="Calibri"/>
                <a:ea typeface="Calibri"/>
                <a:cs typeface="Calibri"/>
                <a:sym typeface="Calibri"/>
              </a:rPr>
              <a:t>Servicios funcionando</a:t>
            </a:r>
            <a:r>
              <a:rPr lang="es-CR" sz="1500" b="0" i="0" u="none" strike="noStrike" cap="none">
                <a:solidFill>
                  <a:srgbClr val="000000"/>
                </a:solidFill>
                <a:latin typeface="Calibri"/>
                <a:ea typeface="Calibri"/>
                <a:cs typeface="Calibri"/>
                <a:sym typeface="Calibri"/>
              </a:rPr>
              <a:t> son la principal medida de éxito</a:t>
            </a:r>
            <a:endParaRPr sz="1400" b="0" i="0" u="none" strike="noStrike" cap="none">
              <a:solidFill>
                <a:srgbClr val="000000"/>
              </a:solidFill>
              <a:latin typeface="Arial"/>
              <a:ea typeface="Arial"/>
              <a:cs typeface="Arial"/>
              <a:sym typeface="Arial"/>
            </a:endParaRPr>
          </a:p>
        </p:txBody>
      </p:sp>
      <p:sp>
        <p:nvSpPr>
          <p:cNvPr id="610" name="Google Shape;610;p19"/>
          <p:cNvSpPr txBox="1"/>
          <p:nvPr/>
        </p:nvSpPr>
        <p:spPr>
          <a:xfrm>
            <a:off x="758287" y="4376682"/>
            <a:ext cx="3043681"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La agilidad promueve entornos de </a:t>
            </a:r>
            <a:r>
              <a:rPr lang="es-CR" sz="1500" b="1" i="0" u="none" strike="noStrike" cap="none">
                <a:solidFill>
                  <a:srgbClr val="000000"/>
                </a:solidFill>
                <a:latin typeface="Calibri"/>
                <a:ea typeface="Calibri"/>
                <a:cs typeface="Calibri"/>
                <a:sym typeface="Calibri"/>
              </a:rPr>
              <a:t>trabajo sostenibles</a:t>
            </a:r>
            <a:endParaRPr sz="1400" b="0" i="0" u="none" strike="noStrike" cap="none">
              <a:solidFill>
                <a:srgbClr val="000000"/>
              </a:solidFill>
              <a:latin typeface="Arial"/>
              <a:ea typeface="Arial"/>
              <a:cs typeface="Arial"/>
              <a:sym typeface="Arial"/>
            </a:endParaRPr>
          </a:p>
        </p:txBody>
      </p:sp>
      <p:sp>
        <p:nvSpPr>
          <p:cNvPr id="611" name="Google Shape;611;p19"/>
          <p:cNvSpPr txBox="1"/>
          <p:nvPr/>
        </p:nvSpPr>
        <p:spPr>
          <a:xfrm>
            <a:off x="1391088" y="3312828"/>
            <a:ext cx="212032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Agilidad es sinónimo de </a:t>
            </a:r>
            <a:r>
              <a:rPr lang="es-CR" sz="1500" b="1" i="0" u="none" strike="noStrike" cap="none">
                <a:solidFill>
                  <a:srgbClr val="000000"/>
                </a:solidFill>
                <a:latin typeface="Calibri"/>
                <a:ea typeface="Calibri"/>
                <a:cs typeface="Calibri"/>
                <a:sym typeface="Calibri"/>
              </a:rPr>
              <a:t>excelencia</a:t>
            </a:r>
            <a:endParaRPr sz="1400" b="0" i="0" u="none" strike="noStrike" cap="none">
              <a:solidFill>
                <a:srgbClr val="000000"/>
              </a:solidFill>
              <a:latin typeface="Arial"/>
              <a:ea typeface="Arial"/>
              <a:cs typeface="Arial"/>
              <a:sym typeface="Arial"/>
            </a:endParaRPr>
          </a:p>
        </p:txBody>
      </p:sp>
      <p:sp>
        <p:nvSpPr>
          <p:cNvPr id="612" name="Google Shape;612;p19"/>
          <p:cNvSpPr txBox="1"/>
          <p:nvPr/>
        </p:nvSpPr>
        <p:spPr>
          <a:xfrm>
            <a:off x="4822254" y="6025778"/>
            <a:ext cx="254749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La </a:t>
            </a:r>
            <a:r>
              <a:rPr lang="es-CR" sz="1500" b="1" i="0" u="none" strike="noStrike" cap="none">
                <a:solidFill>
                  <a:srgbClr val="000000"/>
                </a:solidFill>
                <a:latin typeface="Calibri"/>
                <a:ea typeface="Calibri"/>
                <a:cs typeface="Calibri"/>
                <a:sym typeface="Calibri"/>
              </a:rPr>
              <a:t>simplicidad</a:t>
            </a:r>
            <a:r>
              <a:rPr lang="es-CR" sz="1500" b="0" i="0" u="none" strike="noStrike" cap="none">
                <a:solidFill>
                  <a:srgbClr val="000000"/>
                </a:solidFill>
                <a:latin typeface="Calibri"/>
                <a:ea typeface="Calibri"/>
                <a:cs typeface="Calibri"/>
                <a:sym typeface="Calibri"/>
              </a:rPr>
              <a:t> es Esencial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(Eliminar Desperdicio)</a:t>
            </a:r>
            <a:endParaRPr sz="1400" b="0" i="0" u="none" strike="noStrike" cap="none">
              <a:solidFill>
                <a:srgbClr val="000000"/>
              </a:solidFill>
              <a:latin typeface="Arial"/>
              <a:ea typeface="Arial"/>
              <a:cs typeface="Arial"/>
              <a:sym typeface="Arial"/>
            </a:endParaRPr>
          </a:p>
        </p:txBody>
      </p:sp>
      <p:sp>
        <p:nvSpPr>
          <p:cNvPr id="613" name="Google Shape;613;p19"/>
          <p:cNvSpPr txBox="1"/>
          <p:nvPr/>
        </p:nvSpPr>
        <p:spPr>
          <a:xfrm>
            <a:off x="1815283" y="2327809"/>
            <a:ext cx="2002471" cy="3231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Equipos </a:t>
            </a:r>
            <a:r>
              <a:rPr lang="es-CR" sz="1500" b="1" i="0" u="none" strike="noStrike" cap="none">
                <a:solidFill>
                  <a:srgbClr val="000000"/>
                </a:solidFill>
                <a:latin typeface="Calibri"/>
                <a:ea typeface="Calibri"/>
                <a:cs typeface="Calibri"/>
                <a:sym typeface="Calibri"/>
              </a:rPr>
              <a:t>Autónomos</a:t>
            </a:r>
            <a:endParaRPr sz="1400" b="0" i="0" u="none" strike="noStrike" cap="none">
              <a:solidFill>
                <a:srgbClr val="000000"/>
              </a:solidFill>
              <a:latin typeface="Arial"/>
              <a:ea typeface="Arial"/>
              <a:cs typeface="Arial"/>
              <a:sym typeface="Arial"/>
            </a:endParaRPr>
          </a:p>
        </p:txBody>
      </p:sp>
      <p:sp>
        <p:nvSpPr>
          <p:cNvPr id="614" name="Google Shape;614;p19"/>
          <p:cNvSpPr/>
          <p:nvPr/>
        </p:nvSpPr>
        <p:spPr>
          <a:xfrm>
            <a:off x="2420670" y="1439497"/>
            <a:ext cx="2181476"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500"/>
              <a:buFont typeface="Arial"/>
              <a:buNone/>
            </a:pPr>
            <a:r>
              <a:rPr lang="es-CR" sz="1500" b="0" i="0" u="none" strike="noStrike" cap="none">
                <a:solidFill>
                  <a:srgbClr val="000000"/>
                </a:solidFill>
                <a:latin typeface="Calibri"/>
                <a:ea typeface="Calibri"/>
                <a:cs typeface="Calibri"/>
                <a:sym typeface="Calibri"/>
              </a:rPr>
              <a:t>Mejora Basada en el </a:t>
            </a:r>
            <a:r>
              <a:rPr lang="es-CR" sz="1500" b="1" i="0" u="none" strike="noStrike" cap="none">
                <a:solidFill>
                  <a:srgbClr val="000000"/>
                </a:solidFill>
                <a:latin typeface="Calibri"/>
                <a:ea typeface="Calibri"/>
                <a:cs typeface="Calibri"/>
                <a:sym typeface="Calibri"/>
              </a:rPr>
              <a:t>Feedback Continuo</a:t>
            </a:r>
            <a:endParaRPr sz="1400" b="0" i="0" u="none" strike="noStrike" cap="none">
              <a:solidFill>
                <a:srgbClr val="000000"/>
              </a:solidFill>
              <a:latin typeface="Arial"/>
              <a:ea typeface="Arial"/>
              <a:cs typeface="Arial"/>
              <a:sym typeface="Arial"/>
            </a:endParaRPr>
          </a:p>
        </p:txBody>
      </p:sp>
      <p:sp>
        <p:nvSpPr>
          <p:cNvPr id="615" name="Google Shape;615;p19"/>
          <p:cNvSpPr txBox="1"/>
          <p:nvPr/>
        </p:nvSpPr>
        <p:spPr>
          <a:xfrm>
            <a:off x="5150895" y="2592867"/>
            <a:ext cx="1890209"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R" sz="2800" b="0" i="0" u="none" strike="noStrike" cap="none">
                <a:solidFill>
                  <a:srgbClr val="4472C4"/>
                </a:solidFill>
                <a:latin typeface="Calibri"/>
                <a:ea typeface="Calibri"/>
                <a:cs typeface="Calibri"/>
                <a:sym typeface="Calibri"/>
              </a:rPr>
              <a:t>Cuáles son nuestros principios de la agilidad</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
                                        </p:tgtEl>
                                        <p:attrNameLst>
                                          <p:attrName>style.visibility</p:attrName>
                                        </p:attrNameLst>
                                      </p:cBhvr>
                                      <p:to>
                                        <p:strVal val="visible"/>
                                      </p:to>
                                    </p:set>
                                    <p:animEffect transition="in" filter="fade">
                                      <p:cBhvr>
                                        <p:cTn id="12" dur="500"/>
                                        <p:tgtEl>
                                          <p:spTgt spid="6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5"/>
                                        </p:tgtEl>
                                        <p:attrNameLst>
                                          <p:attrName>style.visibility</p:attrName>
                                        </p:attrNameLst>
                                      </p:cBhvr>
                                      <p:to>
                                        <p:strVal val="visible"/>
                                      </p:to>
                                    </p:set>
                                    <p:animEffect transition="in" filter="fade">
                                      <p:cBhvr>
                                        <p:cTn id="17" dur="500"/>
                                        <p:tgtEl>
                                          <p:spTgt spid="6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6"/>
                                        </p:tgtEl>
                                        <p:attrNameLst>
                                          <p:attrName>style.visibility</p:attrName>
                                        </p:attrNameLst>
                                      </p:cBhvr>
                                      <p:to>
                                        <p:strVal val="visible"/>
                                      </p:to>
                                    </p:set>
                                    <p:animEffect transition="in" filter="fade">
                                      <p:cBhvr>
                                        <p:cTn id="22" dur="500"/>
                                        <p:tgtEl>
                                          <p:spTgt spid="6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7"/>
                                        </p:tgtEl>
                                        <p:attrNameLst>
                                          <p:attrName>style.visibility</p:attrName>
                                        </p:attrNameLst>
                                      </p:cBhvr>
                                      <p:to>
                                        <p:strVal val="visible"/>
                                      </p:to>
                                    </p:set>
                                    <p:animEffect transition="in" filter="fade">
                                      <p:cBhvr>
                                        <p:cTn id="27" dur="500"/>
                                        <p:tgtEl>
                                          <p:spTgt spid="6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8"/>
                                        </p:tgtEl>
                                        <p:attrNameLst>
                                          <p:attrName>style.visibility</p:attrName>
                                        </p:attrNameLst>
                                      </p:cBhvr>
                                      <p:to>
                                        <p:strVal val="visible"/>
                                      </p:to>
                                    </p:set>
                                    <p:animEffect transition="in" filter="fade">
                                      <p:cBhvr>
                                        <p:cTn id="32" dur="500"/>
                                        <p:tgtEl>
                                          <p:spTgt spid="6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2"/>
                                        </p:tgtEl>
                                        <p:attrNameLst>
                                          <p:attrName>style.visibility</p:attrName>
                                        </p:attrNameLst>
                                      </p:cBhvr>
                                      <p:to>
                                        <p:strVal val="visible"/>
                                      </p:to>
                                    </p:set>
                                    <p:animEffect transition="in" filter="fade">
                                      <p:cBhvr>
                                        <p:cTn id="37" dur="500"/>
                                        <p:tgtEl>
                                          <p:spTgt spid="6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9"/>
                                        </p:tgtEl>
                                        <p:attrNameLst>
                                          <p:attrName>style.visibility</p:attrName>
                                        </p:attrNameLst>
                                      </p:cBhvr>
                                      <p:to>
                                        <p:strVal val="visible"/>
                                      </p:to>
                                    </p:set>
                                    <p:animEffect transition="in" filter="fade">
                                      <p:cBhvr>
                                        <p:cTn id="42" dur="500"/>
                                        <p:tgtEl>
                                          <p:spTgt spid="6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0"/>
                                        </p:tgtEl>
                                        <p:attrNameLst>
                                          <p:attrName>style.visibility</p:attrName>
                                        </p:attrNameLst>
                                      </p:cBhvr>
                                      <p:to>
                                        <p:strVal val="visible"/>
                                      </p:to>
                                    </p:set>
                                    <p:animEffect transition="in" filter="fade">
                                      <p:cBhvr>
                                        <p:cTn id="47" dur="500"/>
                                        <p:tgtEl>
                                          <p:spTgt spid="6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1"/>
                                        </p:tgtEl>
                                        <p:attrNameLst>
                                          <p:attrName>style.visibility</p:attrName>
                                        </p:attrNameLst>
                                      </p:cBhvr>
                                      <p:to>
                                        <p:strVal val="visible"/>
                                      </p:to>
                                    </p:set>
                                    <p:animEffect transition="in" filter="fade">
                                      <p:cBhvr>
                                        <p:cTn id="52" dur="500"/>
                                        <p:tgtEl>
                                          <p:spTgt spid="6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13"/>
                                        </p:tgtEl>
                                        <p:attrNameLst>
                                          <p:attrName>style.visibility</p:attrName>
                                        </p:attrNameLst>
                                      </p:cBhvr>
                                      <p:to>
                                        <p:strVal val="visible"/>
                                      </p:to>
                                    </p:set>
                                    <p:animEffect transition="in" filter="fade">
                                      <p:cBhvr>
                                        <p:cTn id="57" dur="500"/>
                                        <p:tgtEl>
                                          <p:spTgt spid="6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4"/>
                                        </p:tgtEl>
                                        <p:attrNameLst>
                                          <p:attrName>style.visibility</p:attrName>
                                        </p:attrNameLst>
                                      </p:cBhvr>
                                      <p:to>
                                        <p:strVal val="visible"/>
                                      </p:to>
                                    </p:set>
                                    <p:animEffect transition="in" filter="fade">
                                      <p:cBhvr>
                                        <p:cTn id="62" dur="500"/>
                                        <p:tgtEl>
                                          <p:spTgt spid="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9"/>
        <p:cNvGrpSpPr/>
        <p:nvPr/>
      </p:nvGrpSpPr>
      <p:grpSpPr>
        <a:xfrm>
          <a:off x="0" y="0"/>
          <a:ext cx="0" cy="0"/>
          <a:chOff x="0" y="0"/>
          <a:chExt cx="0" cy="0"/>
        </a:xfrm>
      </p:grpSpPr>
      <p:sp>
        <p:nvSpPr>
          <p:cNvPr id="620" name="Google Shape;620;p20"/>
          <p:cNvSpPr/>
          <p:nvPr/>
        </p:nvSpPr>
        <p:spPr>
          <a:xfrm>
            <a:off x="475488" y="0"/>
            <a:ext cx="10910292"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21" name="Google Shape;621;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22" name="Google Shape;622;p20"/>
          <p:cNvSpPr txBox="1">
            <a:spLocks noGrp="1"/>
          </p:cNvSpPr>
          <p:nvPr>
            <p:ph type="title"/>
          </p:nvPr>
        </p:nvSpPr>
        <p:spPr>
          <a:xfrm>
            <a:off x="672834" y="2103437"/>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Open Sans"/>
              <a:buNone/>
            </a:pPr>
            <a:r>
              <a:rPr lang="es-CR" sz="3600">
                <a:solidFill>
                  <a:schemeClr val="lt1"/>
                </a:solidFill>
                <a:latin typeface="Open Sans"/>
                <a:ea typeface="Open Sans"/>
                <a:cs typeface="Open Sans"/>
                <a:sym typeface="Open Sans"/>
              </a:rPr>
              <a:t>El Marco trabajo Cynefin</a:t>
            </a:r>
            <a:endParaRPr sz="3600">
              <a:solidFill>
                <a:schemeClr val="lt1"/>
              </a:solidFill>
            </a:endParaRPr>
          </a:p>
        </p:txBody>
      </p:sp>
      <p:sp>
        <p:nvSpPr>
          <p:cNvPr id="623" name="Google Shape;6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247B"/>
              </a:buClr>
              <a:buSzPts val="4400"/>
              <a:buFont typeface="Barlow SemiBold"/>
              <a:buNone/>
            </a:pPr>
            <a:r>
              <a:rPr lang="es-CR"/>
              <a:t>¿Dónde funciona Agilidad?</a:t>
            </a:r>
            <a:endParaRPr/>
          </a:p>
        </p:txBody>
      </p:sp>
      <p:pic>
        <p:nvPicPr>
          <p:cNvPr id="629" name="Google Shape;629;p21"/>
          <p:cNvPicPr preferRelativeResize="0"/>
          <p:nvPr/>
        </p:nvPicPr>
        <p:blipFill rotWithShape="1">
          <a:blip r:embed="rId3">
            <a:alphaModFix/>
          </a:blip>
          <a:srcRect/>
          <a:stretch/>
        </p:blipFill>
        <p:spPr>
          <a:xfrm>
            <a:off x="5265840" y="1825625"/>
            <a:ext cx="6260918" cy="4351338"/>
          </a:xfrm>
          <a:prstGeom prst="rect">
            <a:avLst/>
          </a:prstGeom>
          <a:noFill/>
          <a:ln>
            <a:noFill/>
          </a:ln>
        </p:spPr>
      </p:pic>
      <p:pic>
        <p:nvPicPr>
          <p:cNvPr id="630" name="Google Shape;630;p21" descr="http://vidsor.net/static/img/like.png"/>
          <p:cNvPicPr preferRelativeResize="0"/>
          <p:nvPr/>
        </p:nvPicPr>
        <p:blipFill rotWithShape="1">
          <a:blip r:embed="rId4">
            <a:alphaModFix/>
          </a:blip>
          <a:srcRect b="14286"/>
          <a:stretch/>
        </p:blipFill>
        <p:spPr>
          <a:xfrm>
            <a:off x="5791647" y="2067458"/>
            <a:ext cx="420000" cy="360000"/>
          </a:xfrm>
          <a:prstGeom prst="rect">
            <a:avLst/>
          </a:prstGeom>
          <a:noFill/>
          <a:ln>
            <a:noFill/>
          </a:ln>
        </p:spPr>
      </p:pic>
      <p:pic>
        <p:nvPicPr>
          <p:cNvPr id="631" name="Google Shape;631;p21" descr="http://vidsor.net/static/img/like.png"/>
          <p:cNvPicPr preferRelativeResize="0"/>
          <p:nvPr/>
        </p:nvPicPr>
        <p:blipFill rotWithShape="1">
          <a:blip r:embed="rId4">
            <a:alphaModFix/>
          </a:blip>
          <a:srcRect b="14286"/>
          <a:stretch/>
        </p:blipFill>
        <p:spPr>
          <a:xfrm rot="10800000">
            <a:off x="10973250" y="2067458"/>
            <a:ext cx="420000" cy="360000"/>
          </a:xfrm>
          <a:prstGeom prst="rect">
            <a:avLst/>
          </a:prstGeom>
          <a:noFill/>
          <a:ln>
            <a:noFill/>
          </a:ln>
        </p:spPr>
      </p:pic>
      <p:pic>
        <p:nvPicPr>
          <p:cNvPr id="632" name="Google Shape;632;p21" descr="http://vidsor.net/static/img/like.png"/>
          <p:cNvPicPr preferRelativeResize="0"/>
          <p:nvPr/>
        </p:nvPicPr>
        <p:blipFill rotWithShape="1">
          <a:blip r:embed="rId4">
            <a:alphaModFix/>
          </a:blip>
          <a:srcRect b="14286"/>
          <a:stretch/>
        </p:blipFill>
        <p:spPr>
          <a:xfrm rot="10800000">
            <a:off x="10973250" y="5816963"/>
            <a:ext cx="420000" cy="360000"/>
          </a:xfrm>
          <a:prstGeom prst="rect">
            <a:avLst/>
          </a:prstGeom>
          <a:noFill/>
          <a:ln>
            <a:noFill/>
          </a:ln>
        </p:spPr>
      </p:pic>
      <p:pic>
        <p:nvPicPr>
          <p:cNvPr id="633" name="Google Shape;633;p21" descr="http://vidsor.net/static/img/like.png"/>
          <p:cNvPicPr preferRelativeResize="0"/>
          <p:nvPr/>
        </p:nvPicPr>
        <p:blipFill rotWithShape="1">
          <a:blip r:embed="rId4">
            <a:alphaModFix/>
          </a:blip>
          <a:srcRect b="14286"/>
          <a:stretch/>
        </p:blipFill>
        <p:spPr>
          <a:xfrm>
            <a:off x="5791647" y="5816963"/>
            <a:ext cx="420000" cy="360000"/>
          </a:xfrm>
          <a:prstGeom prst="rect">
            <a:avLst/>
          </a:prstGeom>
          <a:noFill/>
          <a:ln>
            <a:noFill/>
          </a:ln>
        </p:spPr>
      </p:pic>
      <p:sp>
        <p:nvSpPr>
          <p:cNvPr id="634" name="Google Shape;634;p21"/>
          <p:cNvSpPr txBox="1">
            <a:spLocks noGrp="1"/>
          </p:cNvSpPr>
          <p:nvPr>
            <p:ph type="body" idx="1"/>
          </p:nvPr>
        </p:nvSpPr>
        <p:spPr>
          <a:xfrm>
            <a:off x="643129" y="1921420"/>
            <a:ext cx="4271772" cy="38955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A1730"/>
              </a:buClr>
              <a:buSzPts val="2000"/>
              <a:buNone/>
            </a:pPr>
            <a:r>
              <a:rPr lang="es-CR" sz="2000" b="1">
                <a:solidFill>
                  <a:srgbClr val="9A1730"/>
                </a:solidFill>
                <a:latin typeface="Times New Roman"/>
                <a:ea typeface="Times New Roman"/>
                <a:cs typeface="Times New Roman"/>
                <a:sym typeface="Times New Roman"/>
              </a:rPr>
              <a:t>Scrum funciona correctamente donde tenemos un problema complejo o caótico. </a:t>
            </a:r>
            <a:endParaRPr/>
          </a:p>
          <a:p>
            <a:pPr marL="0" lvl="0" indent="0" algn="ctr" rtl="0">
              <a:lnSpc>
                <a:spcPct val="90000"/>
              </a:lnSpc>
              <a:spcBef>
                <a:spcPts val="0"/>
              </a:spcBef>
              <a:spcAft>
                <a:spcPts val="0"/>
              </a:spcAft>
              <a:buClr>
                <a:srgbClr val="9A1730"/>
              </a:buClr>
              <a:buSzPts val="2000"/>
              <a:buNone/>
            </a:pPr>
            <a:r>
              <a:rPr lang="es-CR" sz="2000" b="1">
                <a:solidFill>
                  <a:srgbClr val="9A1730"/>
                </a:solidFill>
                <a:latin typeface="Times New Roman"/>
                <a:ea typeface="Times New Roman"/>
                <a:cs typeface="Times New Roman"/>
                <a:sym typeface="Times New Roman"/>
              </a:rPr>
              <a:t>Scrum NO funciona ante problemas simples de resolver donde aplicamos una buena práctica o donde exista un problema complicado donde una buena práctica y un experto den la solución a la misma. </a:t>
            </a:r>
            <a:endParaRPr sz="20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39"/>
        <p:cNvGrpSpPr/>
        <p:nvPr/>
      </p:nvGrpSpPr>
      <p:grpSpPr>
        <a:xfrm>
          <a:off x="0" y="0"/>
          <a:ext cx="0" cy="0"/>
          <a:chOff x="0" y="0"/>
          <a:chExt cx="0" cy="0"/>
        </a:xfrm>
      </p:grpSpPr>
      <p:sp>
        <p:nvSpPr>
          <p:cNvPr id="640" name="Google Shape;640;p22"/>
          <p:cNvSpPr txBox="1"/>
          <p:nvPr/>
        </p:nvSpPr>
        <p:spPr>
          <a:xfrm>
            <a:off x="1362446" y="1848995"/>
            <a:ext cx="6096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CR" sz="3200" b="1" i="0" u="none" strike="noStrike" cap="none">
                <a:solidFill>
                  <a:srgbClr val="FFFFFF"/>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sp>
        <p:nvSpPr>
          <p:cNvPr id="641" name="Google Shape;641;p22"/>
          <p:cNvSpPr txBox="1"/>
          <p:nvPr/>
        </p:nvSpPr>
        <p:spPr>
          <a:xfrm>
            <a:off x="1642631" y="1848995"/>
            <a:ext cx="82441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CR" sz="3200" b="0" i="0" u="none" strike="noStrike" cap="none">
                <a:solidFill>
                  <a:srgbClr val="FFFFFF"/>
                </a:solidFill>
                <a:latin typeface="Arial"/>
                <a:ea typeface="Arial"/>
                <a:cs typeface="Arial"/>
                <a:sym typeface="Arial"/>
              </a:rPr>
              <a:t>olátil, con retos </a:t>
            </a:r>
            <a:r>
              <a:rPr lang="es-CR" sz="3200" b="0" i="0" u="none" strike="noStrike" cap="none">
                <a:solidFill>
                  <a:srgbClr val="C8102E"/>
                </a:solidFill>
                <a:latin typeface="Arial"/>
                <a:ea typeface="Arial"/>
                <a:cs typeface="Arial"/>
                <a:sym typeface="Arial"/>
              </a:rPr>
              <a:t>inesperados</a:t>
            </a:r>
            <a:r>
              <a:rPr lang="es-CR" sz="3200" b="0" i="0" u="none" strike="noStrike" cap="none">
                <a:solidFill>
                  <a:srgbClr val="FFFFFF"/>
                </a:solidFill>
                <a:latin typeface="Arial"/>
                <a:ea typeface="Arial"/>
                <a:cs typeface="Arial"/>
                <a:sym typeface="Arial"/>
              </a:rPr>
              <a:t> e </a:t>
            </a:r>
            <a:r>
              <a:rPr lang="es-CR" sz="3200" b="0" i="0" u="none" strike="noStrike" cap="none">
                <a:solidFill>
                  <a:srgbClr val="C8102E"/>
                </a:solidFill>
                <a:latin typeface="Arial"/>
                <a:ea typeface="Arial"/>
                <a:cs typeface="Arial"/>
                <a:sym typeface="Arial"/>
              </a:rPr>
              <a:t>inestables. </a:t>
            </a:r>
            <a:endParaRPr sz="1400" b="0" i="0" u="none" strike="noStrike" cap="none">
              <a:solidFill>
                <a:srgbClr val="000000"/>
              </a:solidFill>
              <a:latin typeface="Arial"/>
              <a:ea typeface="Arial"/>
              <a:cs typeface="Arial"/>
              <a:sym typeface="Arial"/>
            </a:endParaRPr>
          </a:p>
        </p:txBody>
      </p:sp>
      <p:sp>
        <p:nvSpPr>
          <p:cNvPr id="642" name="Google Shape;642;p22"/>
          <p:cNvSpPr txBox="1"/>
          <p:nvPr/>
        </p:nvSpPr>
        <p:spPr>
          <a:xfrm>
            <a:off x="1362446" y="2611991"/>
            <a:ext cx="6096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CR" sz="3200" b="1" i="0" u="none" strike="noStrike" cap="none">
                <a:solidFill>
                  <a:srgbClr val="FFFFFF"/>
                </a:solidFill>
                <a:latin typeface="Arial"/>
                <a:ea typeface="Arial"/>
                <a:cs typeface="Arial"/>
                <a:sym typeface="Arial"/>
              </a:rPr>
              <a:t>U</a:t>
            </a:r>
            <a:endParaRPr sz="1400" b="0" i="0" u="none" strike="noStrike" cap="none">
              <a:solidFill>
                <a:srgbClr val="000000"/>
              </a:solidFill>
              <a:latin typeface="Arial"/>
              <a:ea typeface="Arial"/>
              <a:cs typeface="Arial"/>
              <a:sym typeface="Arial"/>
            </a:endParaRPr>
          </a:p>
        </p:txBody>
      </p:sp>
      <p:sp>
        <p:nvSpPr>
          <p:cNvPr id="643" name="Google Shape;643;p22"/>
          <p:cNvSpPr txBox="1"/>
          <p:nvPr/>
        </p:nvSpPr>
        <p:spPr>
          <a:xfrm>
            <a:off x="1642631" y="2611991"/>
            <a:ext cx="991326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CR" sz="3200" b="0" i="0" u="none" strike="noStrike" cap="none">
                <a:solidFill>
                  <a:srgbClr val="FFFFFF"/>
                </a:solidFill>
                <a:latin typeface="Arial"/>
                <a:ea typeface="Arial"/>
                <a:cs typeface="Arial"/>
                <a:sym typeface="Arial"/>
              </a:rPr>
              <a:t>npredictable (impredecible), con resultados </a:t>
            </a:r>
            <a:r>
              <a:rPr lang="es-CR" sz="3200" b="0" i="0" u="none" strike="noStrike" cap="none">
                <a:solidFill>
                  <a:srgbClr val="C8102E"/>
                </a:solidFill>
                <a:latin typeface="Arial"/>
                <a:ea typeface="Arial"/>
                <a:cs typeface="Arial"/>
                <a:sym typeface="Arial"/>
              </a:rPr>
              <a:t>desconocidos.</a:t>
            </a:r>
            <a:endParaRPr sz="1400" b="0" i="0" u="none" strike="noStrike" cap="none">
              <a:solidFill>
                <a:srgbClr val="000000"/>
              </a:solidFill>
              <a:latin typeface="Arial"/>
              <a:ea typeface="Arial"/>
              <a:cs typeface="Arial"/>
              <a:sym typeface="Arial"/>
            </a:endParaRPr>
          </a:p>
        </p:txBody>
      </p:sp>
      <p:sp>
        <p:nvSpPr>
          <p:cNvPr id="644" name="Google Shape;644;p22"/>
          <p:cNvSpPr txBox="1"/>
          <p:nvPr/>
        </p:nvSpPr>
        <p:spPr>
          <a:xfrm>
            <a:off x="1362446" y="3367046"/>
            <a:ext cx="6096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CR" sz="3200" b="1" i="0" u="none" strike="noStrike" cap="none">
                <a:solidFill>
                  <a:srgbClr val="FFFFFF"/>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45" name="Google Shape;645;p22"/>
          <p:cNvSpPr txBox="1"/>
          <p:nvPr/>
        </p:nvSpPr>
        <p:spPr>
          <a:xfrm>
            <a:off x="1642631" y="3367046"/>
            <a:ext cx="991326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CR" sz="3200" b="0" i="0" u="none" strike="noStrike" cap="none">
                <a:solidFill>
                  <a:srgbClr val="FFFFFF"/>
                </a:solidFill>
                <a:latin typeface="Arial"/>
                <a:ea typeface="Arial"/>
                <a:cs typeface="Arial"/>
                <a:sym typeface="Arial"/>
              </a:rPr>
              <a:t>omplejo, con muchas variables y </a:t>
            </a:r>
            <a:r>
              <a:rPr lang="es-CR" sz="3200" b="0" i="0" u="none" strike="noStrike" cap="none">
                <a:solidFill>
                  <a:srgbClr val="C8102E"/>
                </a:solidFill>
                <a:latin typeface="Arial"/>
                <a:ea typeface="Arial"/>
                <a:cs typeface="Arial"/>
                <a:sym typeface="Arial"/>
              </a:rPr>
              <a:t>sin causa-efecto</a:t>
            </a:r>
            <a:r>
              <a:rPr lang="es-CR" sz="3200" b="0" i="0" u="none" strike="noStrike" cap="none">
                <a:solidFill>
                  <a:srgbClr val="FFFFFF"/>
                </a:solidFill>
                <a:latin typeface="Arial"/>
                <a:ea typeface="Arial"/>
                <a:cs typeface="Arial"/>
                <a:sym typeface="Arial"/>
              </a:rPr>
              <a:t> aparente.</a:t>
            </a:r>
            <a:endParaRPr sz="1400" b="0" i="0" u="none" strike="noStrike" cap="none">
              <a:solidFill>
                <a:srgbClr val="000000"/>
              </a:solidFill>
              <a:latin typeface="Arial"/>
              <a:ea typeface="Arial"/>
              <a:cs typeface="Arial"/>
              <a:sym typeface="Arial"/>
            </a:endParaRPr>
          </a:p>
        </p:txBody>
      </p:sp>
      <p:sp>
        <p:nvSpPr>
          <p:cNvPr id="646" name="Google Shape;646;p22"/>
          <p:cNvSpPr txBox="1"/>
          <p:nvPr/>
        </p:nvSpPr>
        <p:spPr>
          <a:xfrm>
            <a:off x="1362446" y="4177418"/>
            <a:ext cx="6096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CR" sz="3200" b="1" i="0" u="none" strike="noStrike" cap="none">
                <a:solidFill>
                  <a:srgbClr val="FFFFFF"/>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47" name="Google Shape;647;p22"/>
          <p:cNvSpPr txBox="1"/>
          <p:nvPr/>
        </p:nvSpPr>
        <p:spPr>
          <a:xfrm>
            <a:off x="1642631" y="4177418"/>
            <a:ext cx="858804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CR" sz="3200" b="0" i="0" u="none" strike="noStrike" cap="none">
                <a:solidFill>
                  <a:srgbClr val="FFFFFF"/>
                </a:solidFill>
                <a:latin typeface="Arial"/>
                <a:ea typeface="Arial"/>
                <a:cs typeface="Arial"/>
                <a:sym typeface="Arial"/>
              </a:rPr>
              <a:t>mbiguo, con falta de </a:t>
            </a:r>
            <a:r>
              <a:rPr lang="es-CR" sz="3200" b="0" i="0" u="none" strike="noStrike" cap="none">
                <a:solidFill>
                  <a:srgbClr val="C8102E"/>
                </a:solidFill>
                <a:latin typeface="Arial"/>
                <a:ea typeface="Arial"/>
                <a:cs typeface="Arial"/>
                <a:sym typeface="Arial"/>
              </a:rPr>
              <a:t>claridad.</a:t>
            </a:r>
            <a:endParaRPr sz="1400" b="0" i="0" u="none" strike="noStrike" cap="none">
              <a:solidFill>
                <a:srgbClr val="000000"/>
              </a:solidFill>
              <a:latin typeface="Arial"/>
              <a:ea typeface="Arial"/>
              <a:cs typeface="Arial"/>
              <a:sym typeface="Arial"/>
            </a:endParaRPr>
          </a:p>
        </p:txBody>
      </p:sp>
      <p:sp>
        <p:nvSpPr>
          <p:cNvPr id="648" name="Google Shape;648;p22"/>
          <p:cNvSpPr>
            <a:spLocks noGrp="1"/>
          </p:cNvSpPr>
          <p:nvPr>
            <p:ph type="pic" idx="2"/>
          </p:nvPr>
        </p:nvSpPr>
        <p:spPr>
          <a:xfrm>
            <a:off x="-12659" y="1"/>
            <a:ext cx="12204659" cy="6858000"/>
          </a:xfrm>
          <a:prstGeom prst="rect">
            <a:avLst/>
          </a:prstGeom>
          <a:noFill/>
          <a:ln>
            <a:noFill/>
          </a:ln>
        </p:spPr>
      </p:sp>
      <p:sp>
        <p:nvSpPr>
          <p:cNvPr id="649" name="Google Shape;649;p22"/>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Barlow SemiBold"/>
              <a:buNone/>
            </a:pPr>
            <a:r>
              <a:rPr lang="es-CR" sz="4400" b="1" i="0" u="none" strike="noStrike" cap="none">
                <a:solidFill>
                  <a:schemeClr val="lt1"/>
                </a:solidFill>
                <a:latin typeface="Barlow SemiBold"/>
                <a:ea typeface="Barlow SemiBold"/>
                <a:cs typeface="Barlow SemiBold"/>
                <a:sym typeface="Barlow SemiBold"/>
              </a:rPr>
              <a:t>¿Dónde funciona Agilidad?</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500"/>
                                        <p:tgtEl>
                                          <p:spTgt spid="6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2"/>
                                        </p:tgtEl>
                                        <p:attrNameLst>
                                          <p:attrName>style.visibility</p:attrName>
                                        </p:attrNameLst>
                                      </p:cBhvr>
                                      <p:to>
                                        <p:strVal val="visible"/>
                                      </p:to>
                                    </p:set>
                                    <p:animEffect transition="in" filter="fade">
                                      <p:cBhvr>
                                        <p:cTn id="11" dur="500"/>
                                        <p:tgtEl>
                                          <p:spTgt spid="6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4"/>
                                        </p:tgtEl>
                                        <p:attrNameLst>
                                          <p:attrName>style.visibility</p:attrName>
                                        </p:attrNameLst>
                                      </p:cBhvr>
                                      <p:to>
                                        <p:strVal val="visible"/>
                                      </p:to>
                                    </p:set>
                                    <p:animEffect transition="in" filter="fade">
                                      <p:cBhvr>
                                        <p:cTn id="15" dur="500"/>
                                        <p:tgtEl>
                                          <p:spTgt spid="6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6"/>
                                        </p:tgtEl>
                                        <p:attrNameLst>
                                          <p:attrName>style.visibility</p:attrName>
                                        </p:attrNameLst>
                                      </p:cBhvr>
                                      <p:to>
                                        <p:strVal val="visible"/>
                                      </p:to>
                                    </p:set>
                                    <p:animEffect transition="in" filter="fade">
                                      <p:cBhvr>
                                        <p:cTn id="19" dur="500"/>
                                        <p:tgtEl>
                                          <p:spTgt spid="6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41"/>
                                        </p:tgtEl>
                                        <p:attrNameLst>
                                          <p:attrName>style.visibility</p:attrName>
                                        </p:attrNameLst>
                                      </p:cBhvr>
                                      <p:to>
                                        <p:strVal val="visible"/>
                                      </p:to>
                                    </p:set>
                                    <p:anim calcmode="lin" valueType="num">
                                      <p:cBhvr additive="base">
                                        <p:cTn id="24" dur="500"/>
                                        <p:tgtEl>
                                          <p:spTgt spid="641"/>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43"/>
                                        </p:tgtEl>
                                        <p:attrNameLst>
                                          <p:attrName>style.visibility</p:attrName>
                                        </p:attrNameLst>
                                      </p:cBhvr>
                                      <p:to>
                                        <p:strVal val="visible"/>
                                      </p:to>
                                    </p:set>
                                    <p:anim calcmode="lin" valueType="num">
                                      <p:cBhvr additive="base">
                                        <p:cTn id="29" dur="500"/>
                                        <p:tgtEl>
                                          <p:spTgt spid="643"/>
                                        </p:tgtEl>
                                        <p:attrNameLst>
                                          <p:attrName>ppt_x</p:attrName>
                                        </p:attrNameLst>
                                      </p:cBhvr>
                                      <p:tavLst>
                                        <p:tav tm="0">
                                          <p:val>
                                            <p:strVal val="#ppt_x-1"/>
                                          </p:val>
                                        </p:tav>
                                        <p:tav tm="100000">
                                          <p:val>
                                            <p:strVal val="#ppt_x"/>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45"/>
                                        </p:tgtEl>
                                        <p:attrNameLst>
                                          <p:attrName>style.visibility</p:attrName>
                                        </p:attrNameLst>
                                      </p:cBhvr>
                                      <p:to>
                                        <p:strVal val="visible"/>
                                      </p:to>
                                    </p:set>
                                    <p:anim calcmode="lin" valueType="num">
                                      <p:cBhvr additive="base">
                                        <p:cTn id="34" dur="500"/>
                                        <p:tgtEl>
                                          <p:spTgt spid="645"/>
                                        </p:tgtEl>
                                        <p:attrNameLst>
                                          <p:attrName>ppt_x</p:attrName>
                                        </p:attrNameLst>
                                      </p:cBhvr>
                                      <p:tavLst>
                                        <p:tav tm="0">
                                          <p:val>
                                            <p:strVal val="#ppt_x-1"/>
                                          </p:val>
                                        </p:tav>
                                        <p:tav tm="100000">
                                          <p:val>
                                            <p:strVal val="#ppt_x"/>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47"/>
                                        </p:tgtEl>
                                        <p:attrNameLst>
                                          <p:attrName>style.visibility</p:attrName>
                                        </p:attrNameLst>
                                      </p:cBhvr>
                                      <p:to>
                                        <p:strVal val="visible"/>
                                      </p:to>
                                    </p:set>
                                    <p:anim calcmode="lin" valueType="num">
                                      <p:cBhvr additive="base">
                                        <p:cTn id="39" dur="500"/>
                                        <p:tgtEl>
                                          <p:spTgt spid="6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es-CR">
                <a:solidFill>
                  <a:srgbClr val="0070C0"/>
                </a:solidFill>
              </a:rPr>
              <a:t>Mitos y realidades relacionados con procesos ágiles</a:t>
            </a:r>
            <a:endParaRPr/>
          </a:p>
        </p:txBody>
      </p:sp>
      <p:grpSp>
        <p:nvGrpSpPr>
          <p:cNvPr id="655" name="Google Shape;655;p23"/>
          <p:cNvGrpSpPr/>
          <p:nvPr/>
        </p:nvGrpSpPr>
        <p:grpSpPr>
          <a:xfrm>
            <a:off x="3048520" y="1689563"/>
            <a:ext cx="6094958" cy="2004657"/>
            <a:chOff x="520" y="292563"/>
            <a:chExt cx="6094958" cy="2004657"/>
          </a:xfrm>
        </p:grpSpPr>
        <p:sp>
          <p:nvSpPr>
            <p:cNvPr id="656" name="Google Shape;656;p23"/>
            <p:cNvSpPr/>
            <p:nvPr/>
          </p:nvSpPr>
          <p:spPr>
            <a:xfrm>
              <a:off x="668461" y="626533"/>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3"/>
            <p:cNvSpPr txBox="1"/>
            <p:nvPr/>
          </p:nvSpPr>
          <p:spPr>
            <a:xfrm>
              <a:off x="868843" y="626533"/>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rgbClr val="000000"/>
                </a:buClr>
                <a:buSzPts val="1300"/>
                <a:buFont typeface="Calibri"/>
                <a:buNone/>
              </a:pPr>
              <a:r>
                <a:rPr lang="es-CR" sz="1300" b="1" i="0" u="none" strike="noStrike" cap="none">
                  <a:solidFill>
                    <a:srgbClr val="000000"/>
                  </a:solidFill>
                  <a:latin typeface="Calibri"/>
                  <a:ea typeface="Calibri"/>
                  <a:cs typeface="Calibri"/>
                  <a:sym typeface="Calibri"/>
                </a:rPr>
                <a:t>MITO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300"/>
                <a:buFont typeface="Calibri"/>
                <a:buNone/>
              </a:pPr>
              <a:r>
                <a:rPr lang="es-CR" sz="1300" b="0" i="0" u="none" strike="noStrike" cap="none">
                  <a:solidFill>
                    <a:srgbClr val="000000"/>
                  </a:solidFill>
                  <a:latin typeface="Calibri"/>
                  <a:ea typeface="Calibri"/>
                  <a:cs typeface="Calibri"/>
                  <a:sym typeface="Calibri"/>
                </a:rPr>
                <a:t>Agile </a:t>
              </a:r>
              <a:r>
                <a:rPr lang="es-CR" sz="1300" b="0" i="0" u="none" strike="noStrike" cap="none">
                  <a:solidFill>
                    <a:srgbClr val="000000"/>
                  </a:solidFill>
                  <a:latin typeface="Times New Roman"/>
                  <a:ea typeface="Times New Roman"/>
                  <a:cs typeface="Times New Roman"/>
                  <a:sym typeface="Times New Roman"/>
                </a:rPr>
                <a:t>≠ Rápido</a:t>
              </a:r>
              <a:endParaRPr sz="1300" b="0" i="0" u="none" strike="noStrike" cap="none">
                <a:solidFill>
                  <a:srgbClr val="000000"/>
                </a:solidFill>
                <a:latin typeface="Calibri"/>
                <a:ea typeface="Calibri"/>
                <a:cs typeface="Calibri"/>
                <a:sym typeface="Calibri"/>
              </a:endParaRPr>
            </a:p>
          </p:txBody>
        </p:sp>
        <p:sp>
          <p:nvSpPr>
            <p:cNvPr id="658" name="Google Shape;658;p23"/>
            <p:cNvSpPr/>
            <p:nvPr/>
          </p:nvSpPr>
          <p:spPr>
            <a:xfrm>
              <a:off x="668461" y="1461877"/>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3"/>
            <p:cNvSpPr txBox="1"/>
            <p:nvPr/>
          </p:nvSpPr>
          <p:spPr>
            <a:xfrm>
              <a:off x="868843" y="1461877"/>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rgbClr val="000000"/>
                </a:buClr>
                <a:buSzPts val="1300"/>
                <a:buFont typeface="Calibri"/>
                <a:buNone/>
              </a:pPr>
              <a:r>
                <a:rPr lang="es-CR" sz="1300" b="1" i="0" u="none" strike="noStrike" cap="none">
                  <a:solidFill>
                    <a:srgbClr val="000000"/>
                  </a:solidFill>
                  <a:latin typeface="Calibri"/>
                  <a:ea typeface="Calibri"/>
                  <a:cs typeface="Calibri"/>
                  <a:sym typeface="Calibri"/>
                </a:rPr>
                <a:t>REALIDAD</a:t>
              </a:r>
              <a:endParaRPr sz="13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300"/>
                <a:buFont typeface="Calibri"/>
                <a:buNone/>
              </a:pPr>
              <a:r>
                <a:rPr lang="es-CR" sz="1300" b="0" i="0" u="none" strike="noStrike" cap="none">
                  <a:solidFill>
                    <a:srgbClr val="000000"/>
                  </a:solidFill>
                  <a:latin typeface="Calibri"/>
                  <a:ea typeface="Calibri"/>
                  <a:cs typeface="Calibri"/>
                  <a:sym typeface="Calibri"/>
                </a:rPr>
                <a:t>Agile </a:t>
              </a:r>
              <a:r>
                <a:rPr lang="es-CR" sz="1300" b="0" i="0" u="none" strike="noStrike" cap="none">
                  <a:solidFill>
                    <a:srgbClr val="000000"/>
                  </a:solidFill>
                  <a:latin typeface="Times New Roman"/>
                  <a:ea typeface="Times New Roman"/>
                  <a:cs typeface="Times New Roman"/>
                  <a:sym typeface="Times New Roman"/>
                </a:rPr>
                <a:t>≈ Simple</a:t>
              </a:r>
              <a:endParaRPr sz="1300" b="0" i="0" u="none" strike="noStrike" cap="none">
                <a:solidFill>
                  <a:srgbClr val="000000"/>
                </a:solidFill>
                <a:latin typeface="Calibri"/>
                <a:ea typeface="Calibri"/>
                <a:cs typeface="Calibri"/>
                <a:sym typeface="Calibri"/>
              </a:endParaRPr>
            </a:p>
          </p:txBody>
        </p:sp>
        <p:sp>
          <p:nvSpPr>
            <p:cNvPr id="660" name="Google Shape;660;p23"/>
            <p:cNvSpPr/>
            <p:nvPr/>
          </p:nvSpPr>
          <p:spPr>
            <a:xfrm>
              <a:off x="520"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23"/>
            <p:cNvSpPr txBox="1"/>
            <p:nvPr/>
          </p:nvSpPr>
          <p:spPr>
            <a:xfrm>
              <a:off x="122792"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s-CR" sz="1500" b="0" i="0" u="none" strike="noStrike" cap="none">
                  <a:solidFill>
                    <a:srgbClr val="FFFFFF"/>
                  </a:solidFill>
                  <a:latin typeface="Calibri"/>
                  <a:ea typeface="Calibri"/>
                  <a:cs typeface="Calibri"/>
                  <a:sym typeface="Calibri"/>
                </a:rPr>
                <a:t>Meta</a:t>
              </a:r>
              <a:endParaRPr sz="1400" b="0" i="0" u="none" strike="noStrike" cap="none">
                <a:solidFill>
                  <a:srgbClr val="000000"/>
                </a:solidFill>
                <a:latin typeface="Arial"/>
                <a:ea typeface="Arial"/>
                <a:cs typeface="Arial"/>
                <a:sym typeface="Arial"/>
              </a:endParaRPr>
            </a:p>
          </p:txBody>
        </p:sp>
        <p:sp>
          <p:nvSpPr>
            <p:cNvPr id="662" name="Google Shape;662;p23"/>
            <p:cNvSpPr/>
            <p:nvPr/>
          </p:nvSpPr>
          <p:spPr>
            <a:xfrm>
              <a:off x="2755775" y="626533"/>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23"/>
            <p:cNvSpPr txBox="1"/>
            <p:nvPr/>
          </p:nvSpPr>
          <p:spPr>
            <a:xfrm>
              <a:off x="2956158" y="626533"/>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s-CR" sz="1300" b="1" i="0" u="none" strike="noStrike" cap="none">
                  <a:solidFill>
                    <a:srgbClr val="000000"/>
                  </a:solidFill>
                  <a:latin typeface="Calibri"/>
                  <a:ea typeface="Calibri"/>
                  <a:cs typeface="Calibri"/>
                  <a:sym typeface="Calibri"/>
                </a:rPr>
                <a:t>MITO</a:t>
              </a:r>
              <a:endParaRPr sz="13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300"/>
                <a:buFont typeface="Calibri"/>
                <a:buNone/>
              </a:pPr>
              <a:r>
                <a:rPr lang="es-CR" sz="1300" b="0" i="0" u="none" strike="noStrike" cap="none">
                  <a:solidFill>
                    <a:srgbClr val="000000"/>
                  </a:solidFill>
                  <a:latin typeface="Calibri"/>
                  <a:ea typeface="Calibri"/>
                  <a:cs typeface="Calibri"/>
                  <a:sym typeface="Calibri"/>
                </a:rPr>
                <a:t>Indisciplinado</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55"/>
                </a:spcBef>
                <a:spcAft>
                  <a:spcPts val="0"/>
                </a:spcAft>
                <a:buClr>
                  <a:srgbClr val="000000"/>
                </a:buClr>
                <a:buSzPts val="1300"/>
                <a:buFont typeface="Calibri"/>
                <a:buNone/>
              </a:pPr>
              <a:r>
                <a:rPr lang="es-CR" sz="1300" b="0" i="0" u="none" strike="noStrike" cap="none">
                  <a:solidFill>
                    <a:srgbClr val="000000"/>
                  </a:solidFill>
                  <a:latin typeface="Calibri"/>
                  <a:ea typeface="Calibri"/>
                  <a:cs typeface="Calibri"/>
                  <a:sym typeface="Calibri"/>
                </a:rPr>
                <a:t>Sin plazos ni indicadores</a:t>
              </a:r>
              <a:endParaRPr sz="1400" b="0" i="0" u="none" strike="noStrike" cap="none">
                <a:solidFill>
                  <a:srgbClr val="000000"/>
                </a:solidFill>
                <a:latin typeface="Arial"/>
                <a:ea typeface="Arial"/>
                <a:cs typeface="Arial"/>
                <a:sym typeface="Arial"/>
              </a:endParaRPr>
            </a:p>
          </p:txBody>
        </p:sp>
        <p:sp>
          <p:nvSpPr>
            <p:cNvPr id="664" name="Google Shape;664;p23"/>
            <p:cNvSpPr/>
            <p:nvPr/>
          </p:nvSpPr>
          <p:spPr>
            <a:xfrm>
              <a:off x="2755775" y="1461877"/>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3"/>
            <p:cNvSpPr txBox="1"/>
            <p:nvPr/>
          </p:nvSpPr>
          <p:spPr>
            <a:xfrm>
              <a:off x="2956158" y="1461877"/>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s-CR" sz="1300" b="1" i="0" u="none" strike="noStrike" cap="none">
                  <a:solidFill>
                    <a:srgbClr val="000000"/>
                  </a:solidFill>
                  <a:latin typeface="Calibri"/>
                  <a:ea typeface="Calibri"/>
                  <a:cs typeface="Calibri"/>
                  <a:sym typeface="Calibri"/>
                </a:rPr>
                <a:t>REALIDAD</a:t>
              </a:r>
              <a:endParaRPr sz="13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300"/>
                <a:buFont typeface="Calibri"/>
                <a:buNone/>
              </a:pPr>
              <a:r>
                <a:rPr lang="es-CR" sz="1300" b="0" i="0" u="none" strike="noStrike" cap="none">
                  <a:solidFill>
                    <a:srgbClr val="000000"/>
                  </a:solidFill>
                  <a:latin typeface="Calibri"/>
                  <a:ea typeface="Calibri"/>
                  <a:cs typeface="Calibri"/>
                  <a:sym typeface="Calibri"/>
                </a:rPr>
                <a:t>Monitoreo Constante</a:t>
              </a:r>
              <a:endParaRPr sz="1400" b="0" i="0" u="none" strike="noStrike" cap="none">
                <a:solidFill>
                  <a:srgbClr val="000000"/>
                </a:solidFill>
                <a:latin typeface="Arial"/>
                <a:ea typeface="Arial"/>
                <a:cs typeface="Arial"/>
                <a:sym typeface="Arial"/>
              </a:endParaRPr>
            </a:p>
          </p:txBody>
        </p:sp>
        <p:sp>
          <p:nvSpPr>
            <p:cNvPr id="666" name="Google Shape;666;p23"/>
            <p:cNvSpPr/>
            <p:nvPr/>
          </p:nvSpPr>
          <p:spPr>
            <a:xfrm>
              <a:off x="2087835"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3"/>
            <p:cNvSpPr txBox="1"/>
            <p:nvPr/>
          </p:nvSpPr>
          <p:spPr>
            <a:xfrm>
              <a:off x="2210107"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s-CR" sz="1500" b="0" i="0" u="none" strike="noStrike" cap="none">
                  <a:solidFill>
                    <a:srgbClr val="FFFFFF"/>
                  </a:solidFill>
                  <a:latin typeface="Calibri"/>
                  <a:ea typeface="Calibri"/>
                  <a:cs typeface="Calibri"/>
                  <a:sym typeface="Calibri"/>
                </a:rPr>
                <a:t>Caos</a:t>
              </a:r>
              <a:endParaRPr sz="1400" b="0" i="0" u="none" strike="noStrike" cap="none">
                <a:solidFill>
                  <a:srgbClr val="000000"/>
                </a:solidFill>
                <a:latin typeface="Arial"/>
                <a:ea typeface="Arial"/>
                <a:cs typeface="Arial"/>
                <a:sym typeface="Arial"/>
              </a:endParaRPr>
            </a:p>
          </p:txBody>
        </p:sp>
        <p:sp>
          <p:nvSpPr>
            <p:cNvPr id="668" name="Google Shape;668;p23"/>
            <p:cNvSpPr/>
            <p:nvPr/>
          </p:nvSpPr>
          <p:spPr>
            <a:xfrm>
              <a:off x="4843090" y="626533"/>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3"/>
            <p:cNvSpPr txBox="1"/>
            <p:nvPr/>
          </p:nvSpPr>
          <p:spPr>
            <a:xfrm>
              <a:off x="5043472" y="626533"/>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s-CR" sz="1300" b="1" i="0" u="none" strike="noStrike" cap="none">
                  <a:solidFill>
                    <a:srgbClr val="000000"/>
                  </a:solidFill>
                  <a:latin typeface="Calibri"/>
                  <a:ea typeface="Calibri"/>
                  <a:cs typeface="Calibri"/>
                  <a:sym typeface="Calibri"/>
                </a:rPr>
                <a:t>MITO</a:t>
              </a:r>
              <a:endParaRPr sz="13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300"/>
                <a:buFont typeface="Calibri"/>
                <a:buNone/>
              </a:pPr>
              <a:r>
                <a:rPr lang="es-CR" sz="1300" b="0" i="0" u="none" strike="noStrike" cap="none">
                  <a:solidFill>
                    <a:srgbClr val="000000"/>
                  </a:solidFill>
                  <a:latin typeface="Calibri"/>
                  <a:ea typeface="Calibri"/>
                  <a:cs typeface="Calibri"/>
                  <a:sym typeface="Calibri"/>
                </a:rPr>
                <a:t>Sin gestión o en el proceso tradicional</a:t>
              </a:r>
              <a:endParaRPr sz="1400" b="0" i="0" u="none" strike="noStrike" cap="none">
                <a:solidFill>
                  <a:srgbClr val="000000"/>
                </a:solidFill>
                <a:latin typeface="Arial"/>
                <a:ea typeface="Arial"/>
                <a:cs typeface="Arial"/>
                <a:sym typeface="Arial"/>
              </a:endParaRPr>
            </a:p>
          </p:txBody>
        </p:sp>
        <p:sp>
          <p:nvSpPr>
            <p:cNvPr id="670" name="Google Shape;670;p23"/>
            <p:cNvSpPr/>
            <p:nvPr/>
          </p:nvSpPr>
          <p:spPr>
            <a:xfrm>
              <a:off x="4843090" y="1461877"/>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3"/>
            <p:cNvSpPr txBox="1"/>
            <p:nvPr/>
          </p:nvSpPr>
          <p:spPr>
            <a:xfrm>
              <a:off x="5043472" y="1461877"/>
              <a:ext cx="1052006" cy="835343"/>
            </a:xfrm>
            <a:prstGeom prst="rect">
              <a:avLst/>
            </a:prstGeom>
            <a:noFill/>
            <a:ln>
              <a:noFill/>
            </a:ln>
          </p:spPr>
          <p:txBody>
            <a:bodyPr spcFirstLastPara="1" wrap="square" lIns="0" tIns="92450" rIns="92450" bIns="9245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s-CR" sz="1300" b="1" i="0" u="none" strike="noStrike" cap="none">
                  <a:solidFill>
                    <a:srgbClr val="000000"/>
                  </a:solidFill>
                  <a:latin typeface="Calibri"/>
                  <a:ea typeface="Calibri"/>
                  <a:cs typeface="Calibri"/>
                  <a:sym typeface="Calibri"/>
                </a:rPr>
                <a:t>REALIDAD</a:t>
              </a:r>
              <a:endParaRPr sz="13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300"/>
                <a:buFont typeface="Calibri"/>
                <a:buNone/>
              </a:pPr>
              <a:r>
                <a:rPr lang="es-CR" sz="1300" b="0" i="0" u="none" strike="noStrike" cap="none">
                  <a:solidFill>
                    <a:srgbClr val="000000"/>
                  </a:solidFill>
                  <a:latin typeface="Calibri"/>
                  <a:ea typeface="Calibri"/>
                  <a:cs typeface="Calibri"/>
                  <a:sym typeface="Calibri"/>
                </a:rPr>
                <a:t>En continua Gestión</a:t>
              </a:r>
              <a:endParaRPr sz="1400" b="0" i="0" u="none" strike="noStrike" cap="none">
                <a:solidFill>
                  <a:srgbClr val="000000"/>
                </a:solidFill>
                <a:latin typeface="Arial"/>
                <a:ea typeface="Arial"/>
                <a:cs typeface="Arial"/>
                <a:sym typeface="Arial"/>
              </a:endParaRPr>
            </a:p>
          </p:txBody>
        </p:sp>
        <p:sp>
          <p:nvSpPr>
            <p:cNvPr id="672" name="Google Shape;672;p23"/>
            <p:cNvSpPr/>
            <p:nvPr/>
          </p:nvSpPr>
          <p:spPr>
            <a:xfrm>
              <a:off x="4175149"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3"/>
            <p:cNvSpPr txBox="1"/>
            <p:nvPr/>
          </p:nvSpPr>
          <p:spPr>
            <a:xfrm>
              <a:off x="4297421"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s-CR" sz="1500" b="0" i="0" u="none" strike="noStrike" cap="none">
                  <a:solidFill>
                    <a:srgbClr val="FFFFFF"/>
                  </a:solidFill>
                  <a:latin typeface="Calibri"/>
                  <a:ea typeface="Calibri"/>
                  <a:cs typeface="Calibri"/>
                  <a:sym typeface="Calibri"/>
                </a:rPr>
                <a:t>Riesgos</a:t>
              </a:r>
              <a:endParaRPr sz="1400" b="0" i="0" u="none" strike="noStrike" cap="none">
                <a:solidFill>
                  <a:srgbClr val="000000"/>
                </a:solidFill>
                <a:latin typeface="Arial"/>
                <a:ea typeface="Arial"/>
                <a:cs typeface="Arial"/>
                <a:sym typeface="Arial"/>
              </a:endParaRPr>
            </a:p>
          </p:txBody>
        </p:sp>
      </p:grpSp>
      <p:grpSp>
        <p:nvGrpSpPr>
          <p:cNvPr id="674" name="Google Shape;674;p23"/>
          <p:cNvGrpSpPr/>
          <p:nvPr/>
        </p:nvGrpSpPr>
        <p:grpSpPr>
          <a:xfrm>
            <a:off x="3042424" y="3792683"/>
            <a:ext cx="6094958" cy="2004657"/>
            <a:chOff x="520" y="292563"/>
            <a:chExt cx="6094958" cy="2004657"/>
          </a:xfrm>
        </p:grpSpPr>
        <p:sp>
          <p:nvSpPr>
            <p:cNvPr id="675" name="Google Shape;675;p23"/>
            <p:cNvSpPr/>
            <p:nvPr/>
          </p:nvSpPr>
          <p:spPr>
            <a:xfrm>
              <a:off x="668461" y="626533"/>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3"/>
            <p:cNvSpPr txBox="1"/>
            <p:nvPr/>
          </p:nvSpPr>
          <p:spPr>
            <a:xfrm>
              <a:off x="868843" y="626533"/>
              <a:ext cx="1052006" cy="835343"/>
            </a:xfrm>
            <a:prstGeom prst="rect">
              <a:avLst/>
            </a:prstGeom>
            <a:noFill/>
            <a:ln>
              <a:noFill/>
            </a:ln>
          </p:spPr>
          <p:txBody>
            <a:bodyPr spcFirstLastPara="1" wrap="square" lIns="0" tIns="85325" rIns="85325" bIns="85325" anchor="ctr" anchorCtr="0">
              <a:noAutofit/>
            </a:bodyPr>
            <a:lstStyle/>
            <a:p>
              <a:pPr marL="0" marR="0" lvl="0" indent="0" algn="l" rtl="0">
                <a:lnSpc>
                  <a:spcPct val="9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Arial"/>
                <a:buNone/>
              </a:pPr>
              <a:r>
                <a:rPr lang="es-CR" sz="1200" b="1" i="0" u="none" strike="noStrike" cap="none">
                  <a:solidFill>
                    <a:srgbClr val="000000"/>
                  </a:solidFill>
                  <a:latin typeface="Calibri"/>
                  <a:ea typeface="Calibri"/>
                  <a:cs typeface="Calibri"/>
                  <a:sym typeface="Calibri"/>
                </a:rPr>
                <a:t>MITO</a:t>
              </a:r>
              <a:endParaRPr sz="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Calibri"/>
                <a:buNone/>
              </a:pPr>
              <a:r>
                <a:rPr lang="es-CR" sz="1200" b="0" i="0" u="none" strike="noStrike" cap="none">
                  <a:solidFill>
                    <a:srgbClr val="000000"/>
                  </a:solidFill>
                  <a:latin typeface="Calibri"/>
                  <a:ea typeface="Calibri"/>
                  <a:cs typeface="Calibri"/>
                  <a:sym typeface="Calibri"/>
                </a:rPr>
                <a:t>Solo proyectos / procesos pequeños</a:t>
              </a:r>
              <a:endParaRPr sz="1400" b="0" i="0" u="none" strike="noStrike" cap="none">
                <a:solidFill>
                  <a:srgbClr val="000000"/>
                </a:solidFill>
                <a:latin typeface="Arial"/>
                <a:ea typeface="Arial"/>
                <a:cs typeface="Arial"/>
                <a:sym typeface="Arial"/>
              </a:endParaRPr>
            </a:p>
          </p:txBody>
        </p:sp>
        <p:sp>
          <p:nvSpPr>
            <p:cNvPr id="677" name="Google Shape;677;p23"/>
            <p:cNvSpPr/>
            <p:nvPr/>
          </p:nvSpPr>
          <p:spPr>
            <a:xfrm>
              <a:off x="668461" y="1461877"/>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23"/>
            <p:cNvSpPr txBox="1"/>
            <p:nvPr/>
          </p:nvSpPr>
          <p:spPr>
            <a:xfrm>
              <a:off x="868843" y="1461877"/>
              <a:ext cx="1052006" cy="835343"/>
            </a:xfrm>
            <a:prstGeom prst="rect">
              <a:avLst/>
            </a:prstGeom>
            <a:noFill/>
            <a:ln>
              <a:noFill/>
            </a:ln>
          </p:spPr>
          <p:txBody>
            <a:bodyPr spcFirstLastPara="1" wrap="square" lIns="0" tIns="85325" rIns="85325" bIns="8532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R" sz="1200" b="1" i="0" u="none" strike="noStrike" cap="none">
                  <a:solidFill>
                    <a:srgbClr val="000000"/>
                  </a:solidFill>
                  <a:latin typeface="Calibri"/>
                  <a:ea typeface="Calibri"/>
                  <a:cs typeface="Calibri"/>
                  <a:sym typeface="Calibri"/>
                </a:rPr>
                <a:t>REALIDAD</a:t>
              </a:r>
              <a:endParaRPr sz="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Calibri"/>
                <a:buNone/>
              </a:pPr>
              <a:r>
                <a:rPr lang="es-CR" sz="1200" b="0" i="0" u="none" strike="noStrike" cap="none">
                  <a:solidFill>
                    <a:srgbClr val="000000"/>
                  </a:solidFill>
                  <a:latin typeface="Calibri"/>
                  <a:ea typeface="Calibri"/>
                  <a:cs typeface="Calibri"/>
                  <a:sym typeface="Calibri"/>
                </a:rPr>
                <a:t>Proyectos de cualquier tamaño</a:t>
              </a:r>
              <a:endParaRPr sz="1400" b="0" i="0" u="none" strike="noStrike" cap="none">
                <a:solidFill>
                  <a:srgbClr val="000000"/>
                </a:solidFill>
                <a:latin typeface="Arial"/>
                <a:ea typeface="Arial"/>
                <a:cs typeface="Arial"/>
                <a:sym typeface="Arial"/>
              </a:endParaRPr>
            </a:p>
          </p:txBody>
        </p:sp>
        <p:sp>
          <p:nvSpPr>
            <p:cNvPr id="679" name="Google Shape;679;p23"/>
            <p:cNvSpPr/>
            <p:nvPr/>
          </p:nvSpPr>
          <p:spPr>
            <a:xfrm>
              <a:off x="520"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3"/>
            <p:cNvSpPr txBox="1"/>
            <p:nvPr/>
          </p:nvSpPr>
          <p:spPr>
            <a:xfrm>
              <a:off x="122792"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0" i="0" u="none" strike="noStrike" cap="none">
                  <a:solidFill>
                    <a:srgbClr val="FFFFFF"/>
                  </a:solidFill>
                  <a:latin typeface="Calibri"/>
                  <a:ea typeface="Calibri"/>
                  <a:cs typeface="Calibri"/>
                  <a:sym typeface="Calibri"/>
                </a:rPr>
                <a:t>Escala</a:t>
              </a:r>
              <a:endParaRPr sz="1400" b="0" i="0" u="none" strike="noStrike" cap="none">
                <a:solidFill>
                  <a:srgbClr val="000000"/>
                </a:solidFill>
                <a:latin typeface="Arial"/>
                <a:ea typeface="Arial"/>
                <a:cs typeface="Arial"/>
                <a:sym typeface="Arial"/>
              </a:endParaRPr>
            </a:p>
          </p:txBody>
        </p:sp>
        <p:sp>
          <p:nvSpPr>
            <p:cNvPr id="681" name="Google Shape;681;p23"/>
            <p:cNvSpPr/>
            <p:nvPr/>
          </p:nvSpPr>
          <p:spPr>
            <a:xfrm>
              <a:off x="2755775" y="626533"/>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3"/>
            <p:cNvSpPr txBox="1"/>
            <p:nvPr/>
          </p:nvSpPr>
          <p:spPr>
            <a:xfrm>
              <a:off x="2956158" y="626533"/>
              <a:ext cx="1052006" cy="835343"/>
            </a:xfrm>
            <a:prstGeom prst="rect">
              <a:avLst/>
            </a:prstGeom>
            <a:noFill/>
            <a:ln>
              <a:noFill/>
            </a:ln>
          </p:spPr>
          <p:txBody>
            <a:bodyPr spcFirstLastPara="1" wrap="square" lIns="0" tIns="85325" rIns="85325" bIns="8532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R" sz="1200" b="1" i="0" u="none" strike="noStrike" cap="none">
                  <a:solidFill>
                    <a:srgbClr val="000000"/>
                  </a:solidFill>
                  <a:latin typeface="Calibri"/>
                  <a:ea typeface="Calibri"/>
                  <a:cs typeface="Calibri"/>
                  <a:sym typeface="Calibri"/>
                </a:rPr>
                <a:t>MITO</a:t>
              </a:r>
              <a:endParaRPr sz="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Calibri"/>
                <a:buNone/>
              </a:pPr>
              <a:r>
                <a:rPr lang="es-CR" sz="1200" b="0" i="0" u="none" strike="noStrike" cap="none">
                  <a:solidFill>
                    <a:srgbClr val="000000"/>
                  </a:solidFill>
                  <a:latin typeface="Calibri"/>
                  <a:ea typeface="Calibri"/>
                  <a:cs typeface="Calibri"/>
                  <a:sym typeface="Calibri"/>
                </a:rPr>
                <a:t>Sin procesos documentados </a:t>
              </a:r>
              <a:endParaRPr sz="1400" b="0" i="0" u="none" strike="noStrike" cap="none">
                <a:solidFill>
                  <a:srgbClr val="000000"/>
                </a:solidFill>
                <a:latin typeface="Arial"/>
                <a:ea typeface="Arial"/>
                <a:cs typeface="Arial"/>
                <a:sym typeface="Arial"/>
              </a:endParaRPr>
            </a:p>
          </p:txBody>
        </p:sp>
        <p:sp>
          <p:nvSpPr>
            <p:cNvPr id="683" name="Google Shape;683;p23"/>
            <p:cNvSpPr/>
            <p:nvPr/>
          </p:nvSpPr>
          <p:spPr>
            <a:xfrm>
              <a:off x="2755775" y="1461877"/>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3"/>
            <p:cNvSpPr txBox="1"/>
            <p:nvPr/>
          </p:nvSpPr>
          <p:spPr>
            <a:xfrm>
              <a:off x="2956158" y="1461877"/>
              <a:ext cx="1052006" cy="835343"/>
            </a:xfrm>
            <a:prstGeom prst="rect">
              <a:avLst/>
            </a:prstGeom>
            <a:noFill/>
            <a:ln>
              <a:noFill/>
            </a:ln>
          </p:spPr>
          <p:txBody>
            <a:bodyPr spcFirstLastPara="1" wrap="square" lIns="0" tIns="85325" rIns="85325" bIns="8532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R" sz="1200" b="1" i="0" u="none" strike="noStrike" cap="none">
                  <a:solidFill>
                    <a:srgbClr val="000000"/>
                  </a:solidFill>
                  <a:latin typeface="Calibri"/>
                  <a:ea typeface="Calibri"/>
                  <a:cs typeface="Calibri"/>
                  <a:sym typeface="Calibri"/>
                </a:rPr>
                <a:t>REALIDAD</a:t>
              </a:r>
              <a:endParaRPr sz="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Calibri"/>
                <a:buNone/>
              </a:pPr>
              <a:r>
                <a:rPr lang="es-CR" sz="1200" b="0" i="0" u="none" strike="noStrike" cap="none">
                  <a:solidFill>
                    <a:srgbClr val="000000"/>
                  </a:solidFill>
                  <a:latin typeface="Calibri"/>
                  <a:ea typeface="Calibri"/>
                  <a:cs typeface="Calibri"/>
                  <a:sym typeface="Calibri"/>
                </a:rPr>
                <a:t>Una forma diferente de documentar</a:t>
              </a:r>
              <a:endParaRPr sz="1400" b="0" i="0" u="none" strike="noStrike" cap="none">
                <a:solidFill>
                  <a:srgbClr val="000000"/>
                </a:solidFill>
                <a:latin typeface="Arial"/>
                <a:ea typeface="Arial"/>
                <a:cs typeface="Arial"/>
                <a:sym typeface="Arial"/>
              </a:endParaRPr>
            </a:p>
          </p:txBody>
        </p:sp>
        <p:sp>
          <p:nvSpPr>
            <p:cNvPr id="685" name="Google Shape;685;p23"/>
            <p:cNvSpPr/>
            <p:nvPr/>
          </p:nvSpPr>
          <p:spPr>
            <a:xfrm>
              <a:off x="2087835"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3"/>
            <p:cNvSpPr txBox="1"/>
            <p:nvPr/>
          </p:nvSpPr>
          <p:spPr>
            <a:xfrm>
              <a:off x="2210107"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0" i="0" u="none" strike="noStrike" cap="none">
                  <a:solidFill>
                    <a:srgbClr val="FFFFFF"/>
                  </a:solidFill>
                  <a:latin typeface="Calibri"/>
                  <a:ea typeface="Calibri"/>
                  <a:cs typeface="Calibri"/>
                  <a:sym typeface="Calibri"/>
                </a:rPr>
                <a:t>Escueto</a:t>
              </a:r>
              <a:endParaRPr sz="1400" b="0" i="0" u="none" strike="noStrike" cap="none">
                <a:solidFill>
                  <a:srgbClr val="000000"/>
                </a:solidFill>
                <a:latin typeface="Arial"/>
                <a:ea typeface="Arial"/>
                <a:cs typeface="Arial"/>
                <a:sym typeface="Arial"/>
              </a:endParaRPr>
            </a:p>
          </p:txBody>
        </p:sp>
        <p:sp>
          <p:nvSpPr>
            <p:cNvPr id="687" name="Google Shape;687;p23"/>
            <p:cNvSpPr/>
            <p:nvPr/>
          </p:nvSpPr>
          <p:spPr>
            <a:xfrm>
              <a:off x="4843090" y="626533"/>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3"/>
            <p:cNvSpPr txBox="1"/>
            <p:nvPr/>
          </p:nvSpPr>
          <p:spPr>
            <a:xfrm>
              <a:off x="5043472" y="626533"/>
              <a:ext cx="1052006" cy="835343"/>
            </a:xfrm>
            <a:prstGeom prst="rect">
              <a:avLst/>
            </a:prstGeom>
            <a:noFill/>
            <a:ln>
              <a:noFill/>
            </a:ln>
          </p:spPr>
          <p:txBody>
            <a:bodyPr spcFirstLastPara="1" wrap="square" lIns="0" tIns="85325" rIns="85325" bIns="8532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R" sz="1200" b="1" i="0" u="none" strike="noStrike" cap="none">
                  <a:solidFill>
                    <a:srgbClr val="000000"/>
                  </a:solidFill>
                  <a:latin typeface="Calibri"/>
                  <a:ea typeface="Calibri"/>
                  <a:cs typeface="Calibri"/>
                  <a:sym typeface="Calibri"/>
                </a:rPr>
                <a:t>MITO</a:t>
              </a:r>
              <a:endParaRPr sz="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Calibri"/>
                <a:buNone/>
              </a:pPr>
              <a:r>
                <a:rPr lang="es-CR" sz="1200" b="0" i="0" u="none" strike="noStrike" cap="none">
                  <a:solidFill>
                    <a:srgbClr val="000000"/>
                  </a:solidFill>
                  <a:latin typeface="Calibri"/>
                  <a:ea typeface="Calibri"/>
                  <a:cs typeface="Calibri"/>
                  <a:sym typeface="Calibri"/>
                </a:rPr>
                <a:t>Es otra de tantas Modas</a:t>
              </a:r>
              <a:endParaRPr sz="1400" b="0" i="0" u="none" strike="noStrike" cap="none">
                <a:solidFill>
                  <a:srgbClr val="000000"/>
                </a:solidFill>
                <a:latin typeface="Arial"/>
                <a:ea typeface="Arial"/>
                <a:cs typeface="Arial"/>
                <a:sym typeface="Arial"/>
              </a:endParaRPr>
            </a:p>
          </p:txBody>
        </p:sp>
        <p:sp>
          <p:nvSpPr>
            <p:cNvPr id="689" name="Google Shape;689;p23"/>
            <p:cNvSpPr/>
            <p:nvPr/>
          </p:nvSpPr>
          <p:spPr>
            <a:xfrm>
              <a:off x="4843090" y="1461877"/>
              <a:ext cx="1252388" cy="835343"/>
            </a:xfrm>
            <a:prstGeom prst="rect">
              <a:avLst/>
            </a:prstGeom>
            <a:solidFill>
              <a:srgbClr val="CCD3EA">
                <a:alpha val="89019"/>
              </a:srgbClr>
            </a:solidFill>
            <a:ln w="12700" cap="flat" cmpd="sng">
              <a:solidFill>
                <a:srgbClr val="CCD3EA">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3"/>
            <p:cNvSpPr txBox="1"/>
            <p:nvPr/>
          </p:nvSpPr>
          <p:spPr>
            <a:xfrm>
              <a:off x="5043472" y="1461877"/>
              <a:ext cx="1052006" cy="835343"/>
            </a:xfrm>
            <a:prstGeom prst="rect">
              <a:avLst/>
            </a:prstGeom>
            <a:noFill/>
            <a:ln>
              <a:noFill/>
            </a:ln>
          </p:spPr>
          <p:txBody>
            <a:bodyPr spcFirstLastPara="1" wrap="square" lIns="0" tIns="85325" rIns="85325" bIns="8532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R" sz="1200" b="1" i="0" u="none" strike="noStrike" cap="none">
                  <a:solidFill>
                    <a:srgbClr val="000000"/>
                  </a:solidFill>
                  <a:latin typeface="Calibri"/>
                  <a:ea typeface="Calibri"/>
                  <a:cs typeface="Calibri"/>
                  <a:sym typeface="Calibri"/>
                </a:rPr>
                <a:t>REALIDAD</a:t>
              </a:r>
              <a:endParaRPr sz="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Calibri"/>
                <a:buNone/>
              </a:pPr>
              <a:r>
                <a:rPr lang="es-CR" sz="1200" b="0" i="0" u="none" strike="noStrike" cap="none">
                  <a:solidFill>
                    <a:srgbClr val="000000"/>
                  </a:solidFill>
                  <a:latin typeface="Calibri"/>
                  <a:ea typeface="Calibri"/>
                  <a:cs typeface="Calibri"/>
                  <a:sym typeface="Calibri"/>
                </a:rPr>
                <a:t>Una Filosofía</a:t>
              </a:r>
              <a:endParaRPr sz="1400" b="0" i="0" u="none" strike="noStrike" cap="none">
                <a:solidFill>
                  <a:srgbClr val="000000"/>
                </a:solidFill>
                <a:latin typeface="Arial"/>
                <a:ea typeface="Arial"/>
                <a:cs typeface="Arial"/>
                <a:sym typeface="Arial"/>
              </a:endParaRPr>
            </a:p>
          </p:txBody>
        </p:sp>
        <p:sp>
          <p:nvSpPr>
            <p:cNvPr id="691" name="Google Shape;691;p23"/>
            <p:cNvSpPr/>
            <p:nvPr/>
          </p:nvSpPr>
          <p:spPr>
            <a:xfrm>
              <a:off x="4175149" y="292563"/>
              <a:ext cx="834925" cy="83492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3"/>
            <p:cNvSpPr txBox="1"/>
            <p:nvPr/>
          </p:nvSpPr>
          <p:spPr>
            <a:xfrm>
              <a:off x="4297421" y="414835"/>
              <a:ext cx="590381" cy="5903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0" i="0" u="none" strike="noStrike" cap="none">
                  <a:solidFill>
                    <a:srgbClr val="FFFFFF"/>
                  </a:solidFill>
                  <a:latin typeface="Calibri"/>
                  <a:ea typeface="Calibri"/>
                  <a:cs typeface="Calibri"/>
                  <a:sym typeface="Calibri"/>
                </a:rPr>
                <a:t>Moda</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4"/>
          <p:cNvSpPr/>
          <p:nvPr/>
        </p:nvSpPr>
        <p:spPr>
          <a:xfrm>
            <a:off x="1220460" y="1338470"/>
            <a:ext cx="3790122" cy="379012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698" name="Google Shape;698;p24"/>
          <p:cNvSpPr txBox="1"/>
          <p:nvPr/>
        </p:nvSpPr>
        <p:spPr>
          <a:xfrm>
            <a:off x="1220460" y="2541033"/>
            <a:ext cx="3790122"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s-CR" sz="2800" b="1" i="0" u="none" strike="noStrike" cap="none">
                <a:solidFill>
                  <a:srgbClr val="FFFFFF"/>
                </a:solidFill>
                <a:latin typeface="Arial"/>
                <a:ea typeface="Arial"/>
                <a:cs typeface="Arial"/>
                <a:sym typeface="Arial"/>
              </a:rPr>
              <a:t>La Agilidad es una filosofía centrada en las personas para</a:t>
            </a:r>
            <a:endParaRPr sz="1400" b="0" i="0" u="none" strike="noStrike" cap="none">
              <a:solidFill>
                <a:srgbClr val="000000"/>
              </a:solidFill>
              <a:latin typeface="Arial"/>
              <a:ea typeface="Arial"/>
              <a:cs typeface="Arial"/>
              <a:sym typeface="Arial"/>
            </a:endParaRPr>
          </a:p>
        </p:txBody>
      </p:sp>
      <p:sp>
        <p:nvSpPr>
          <p:cNvPr id="699" name="Google Shape;699;p24"/>
          <p:cNvSpPr txBox="1"/>
          <p:nvPr/>
        </p:nvSpPr>
        <p:spPr>
          <a:xfrm>
            <a:off x="6235143" y="1036911"/>
            <a:ext cx="534062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102E"/>
              </a:buClr>
              <a:buSzPts val="2800"/>
              <a:buFont typeface="Arial"/>
              <a:buNone/>
            </a:pPr>
            <a:r>
              <a:rPr lang="es-CR" sz="2800" b="1" i="0" u="none" strike="noStrike" cap="none">
                <a:solidFill>
                  <a:srgbClr val="C5102E"/>
                </a:solidFill>
                <a:latin typeface="Arial"/>
                <a:ea typeface="Arial"/>
                <a:cs typeface="Arial"/>
                <a:sym typeface="Arial"/>
              </a:rPr>
              <a:t>Colaborar y entregar valor constante y rápido al cliente</a:t>
            </a:r>
            <a:endParaRPr sz="1400" b="0" i="0" u="none" strike="noStrike" cap="none">
              <a:solidFill>
                <a:srgbClr val="000000"/>
              </a:solidFill>
              <a:latin typeface="Arial"/>
              <a:ea typeface="Arial"/>
              <a:cs typeface="Arial"/>
              <a:sym typeface="Arial"/>
            </a:endParaRPr>
          </a:p>
        </p:txBody>
      </p:sp>
      <p:sp>
        <p:nvSpPr>
          <p:cNvPr id="700" name="Google Shape;700;p24"/>
          <p:cNvSpPr txBox="1"/>
          <p:nvPr/>
        </p:nvSpPr>
        <p:spPr>
          <a:xfrm>
            <a:off x="6235143" y="2971921"/>
            <a:ext cx="534062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102E"/>
              </a:buClr>
              <a:buSzPts val="2800"/>
              <a:buFont typeface="Arial"/>
              <a:buNone/>
            </a:pPr>
            <a:r>
              <a:rPr lang="es-CR" sz="2800" b="1" i="0" u="none" strike="noStrike" cap="none">
                <a:solidFill>
                  <a:srgbClr val="C5102E"/>
                </a:solidFill>
                <a:latin typeface="Arial"/>
                <a:ea typeface="Arial"/>
                <a:cs typeface="Arial"/>
                <a:sym typeface="Arial"/>
              </a:rPr>
              <a:t>Iterar, aprender y Mejorar</a:t>
            </a:r>
            <a:endParaRPr sz="1400" b="0" i="0" u="none" strike="noStrike" cap="none">
              <a:solidFill>
                <a:srgbClr val="000000"/>
              </a:solidFill>
              <a:latin typeface="Arial"/>
              <a:ea typeface="Arial"/>
              <a:cs typeface="Arial"/>
              <a:sym typeface="Arial"/>
            </a:endParaRPr>
          </a:p>
        </p:txBody>
      </p:sp>
      <p:sp>
        <p:nvSpPr>
          <p:cNvPr id="701" name="Google Shape;701;p24"/>
          <p:cNvSpPr txBox="1"/>
          <p:nvPr/>
        </p:nvSpPr>
        <p:spPr>
          <a:xfrm>
            <a:off x="6235143" y="4866982"/>
            <a:ext cx="534062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102E"/>
              </a:buClr>
              <a:buSzPts val="2800"/>
              <a:buFont typeface="Arial"/>
              <a:buNone/>
            </a:pPr>
            <a:r>
              <a:rPr lang="es-CR" sz="2800" b="1" i="0" u="none" strike="noStrike" cap="none">
                <a:solidFill>
                  <a:srgbClr val="C5102E"/>
                </a:solidFill>
                <a:latin typeface="Arial"/>
                <a:ea typeface="Arial"/>
                <a:cs typeface="Arial"/>
                <a:sym typeface="Arial"/>
              </a:rPr>
              <a:t>Experimentar e innovar</a:t>
            </a:r>
            <a:endParaRPr sz="1400" b="0" i="0" u="none" strike="noStrike" cap="none">
              <a:solidFill>
                <a:srgbClr val="000000"/>
              </a:solidFill>
              <a:latin typeface="Arial"/>
              <a:ea typeface="Arial"/>
              <a:cs typeface="Arial"/>
              <a:sym typeface="Arial"/>
            </a:endParaRPr>
          </a:p>
        </p:txBody>
      </p:sp>
      <p:sp>
        <p:nvSpPr>
          <p:cNvPr id="702" name="Google Shape;702;p24"/>
          <p:cNvSpPr>
            <a:spLocks noGrp="1"/>
          </p:cNvSpPr>
          <p:nvPr>
            <p:ph type="pic" idx="2"/>
          </p:nvPr>
        </p:nvSpPr>
        <p:spPr>
          <a:xfrm>
            <a:off x="-12659" y="1"/>
            <a:ext cx="12204659" cy="6858000"/>
          </a:xfrm>
          <a:prstGeom prst="rect">
            <a:avLst/>
          </a:prstGeom>
          <a:noFill/>
          <a:ln>
            <a:no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6"/>
        <p:cNvGrpSpPr/>
        <p:nvPr/>
      </p:nvGrpSpPr>
      <p:grpSpPr>
        <a:xfrm>
          <a:off x="0" y="0"/>
          <a:ext cx="0" cy="0"/>
          <a:chOff x="0" y="0"/>
          <a:chExt cx="0" cy="0"/>
        </a:xfrm>
      </p:grpSpPr>
      <p:sp>
        <p:nvSpPr>
          <p:cNvPr id="707" name="Google Shape;707;p25"/>
          <p:cNvSpPr/>
          <p:nvPr/>
        </p:nvSpPr>
        <p:spPr>
          <a:xfrm>
            <a:off x="475488" y="0"/>
            <a:ext cx="10910292"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08" name="Google Shape;708;p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09" name="Google Shape;709;p25"/>
          <p:cNvSpPr txBox="1">
            <a:spLocks noGrp="1"/>
          </p:cNvSpPr>
          <p:nvPr>
            <p:ph type="title"/>
          </p:nvPr>
        </p:nvSpPr>
        <p:spPr>
          <a:xfrm>
            <a:off x="2679585" y="2413472"/>
            <a:ext cx="6610350" cy="20310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Roboto"/>
              <a:buNone/>
            </a:pPr>
            <a:r>
              <a:rPr lang="es-CR" sz="6000">
                <a:solidFill>
                  <a:schemeClr val="lt1"/>
                </a:solidFill>
                <a:latin typeface="Roboto"/>
                <a:ea typeface="Roboto"/>
                <a:cs typeface="Roboto"/>
                <a:sym typeface="Roboto"/>
              </a:rPr>
              <a:t>Arquitectura organizacional</a:t>
            </a:r>
            <a:endParaRPr sz="60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26"/>
          <p:cNvSpPr txBox="1">
            <a:spLocks noGrp="1"/>
          </p:cNvSpPr>
          <p:nvPr>
            <p:ph type="title"/>
          </p:nvPr>
        </p:nvSpPr>
        <p:spPr>
          <a:xfrm>
            <a:off x="838200" y="17881"/>
            <a:ext cx="10515600"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s-CR" sz="3200"/>
              <a:t>Arquitectura Operacional – Cambio importante en la arquitectura es el liderazgo servicial</a:t>
            </a:r>
            <a:endParaRPr sz="3200"/>
          </a:p>
        </p:txBody>
      </p:sp>
      <p:sp>
        <p:nvSpPr>
          <p:cNvPr id="716" name="Google Shape;71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2800"/>
              <a:buNone/>
            </a:pPr>
            <a:endParaRPr/>
          </a:p>
        </p:txBody>
      </p:sp>
      <p:sp>
        <p:nvSpPr>
          <p:cNvPr id="717" name="Google Shape;717;p26"/>
          <p:cNvSpPr/>
          <p:nvPr/>
        </p:nvSpPr>
        <p:spPr>
          <a:xfrm>
            <a:off x="940906" y="2531167"/>
            <a:ext cx="3207026" cy="3048001"/>
          </a:xfrm>
          <a:prstGeom prst="triangle">
            <a:avLst>
              <a:gd name="adj" fmla="val 5000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18" name="Google Shape;718;p26"/>
          <p:cNvCxnSpPr/>
          <p:nvPr/>
        </p:nvCxnSpPr>
        <p:spPr>
          <a:xfrm>
            <a:off x="2080593" y="3339552"/>
            <a:ext cx="901148" cy="0"/>
          </a:xfrm>
          <a:prstGeom prst="straightConnector1">
            <a:avLst/>
          </a:prstGeom>
          <a:noFill/>
          <a:ln w="28575" cap="flat" cmpd="sng">
            <a:solidFill>
              <a:schemeClr val="lt1"/>
            </a:solidFill>
            <a:prstDash val="solid"/>
            <a:miter lim="800000"/>
            <a:headEnd type="none" w="sm" len="sm"/>
            <a:tailEnd type="none" w="sm" len="sm"/>
          </a:ln>
        </p:spPr>
      </p:cxnSp>
      <p:cxnSp>
        <p:nvCxnSpPr>
          <p:cNvPr id="719" name="Google Shape;719;p26"/>
          <p:cNvCxnSpPr/>
          <p:nvPr/>
        </p:nvCxnSpPr>
        <p:spPr>
          <a:xfrm>
            <a:off x="1762541" y="3916023"/>
            <a:ext cx="1543876" cy="0"/>
          </a:xfrm>
          <a:prstGeom prst="straightConnector1">
            <a:avLst/>
          </a:prstGeom>
          <a:noFill/>
          <a:ln w="28575" cap="flat" cmpd="sng">
            <a:solidFill>
              <a:schemeClr val="lt1"/>
            </a:solidFill>
            <a:prstDash val="solid"/>
            <a:miter lim="800000"/>
            <a:headEnd type="none" w="sm" len="sm"/>
            <a:tailEnd type="none" w="sm" len="sm"/>
          </a:ln>
        </p:spPr>
      </p:cxnSp>
      <p:cxnSp>
        <p:nvCxnSpPr>
          <p:cNvPr id="720" name="Google Shape;720;p26"/>
          <p:cNvCxnSpPr/>
          <p:nvPr/>
        </p:nvCxnSpPr>
        <p:spPr>
          <a:xfrm>
            <a:off x="1484245" y="4578628"/>
            <a:ext cx="2140225" cy="0"/>
          </a:xfrm>
          <a:prstGeom prst="straightConnector1">
            <a:avLst/>
          </a:prstGeom>
          <a:noFill/>
          <a:ln w="28575" cap="flat" cmpd="sng">
            <a:solidFill>
              <a:schemeClr val="lt1"/>
            </a:solidFill>
            <a:prstDash val="solid"/>
            <a:miter lim="800000"/>
            <a:headEnd type="none" w="sm" len="sm"/>
            <a:tailEnd type="none" w="sm" len="sm"/>
          </a:ln>
        </p:spPr>
      </p:cxnSp>
      <p:cxnSp>
        <p:nvCxnSpPr>
          <p:cNvPr id="721" name="Google Shape;721;p26"/>
          <p:cNvCxnSpPr/>
          <p:nvPr/>
        </p:nvCxnSpPr>
        <p:spPr>
          <a:xfrm rot="10800000">
            <a:off x="2080595" y="4578629"/>
            <a:ext cx="0" cy="1000539"/>
          </a:xfrm>
          <a:prstGeom prst="straightConnector1">
            <a:avLst/>
          </a:prstGeom>
          <a:noFill/>
          <a:ln w="28575" cap="flat" cmpd="sng">
            <a:solidFill>
              <a:schemeClr val="lt1"/>
            </a:solidFill>
            <a:prstDash val="solid"/>
            <a:miter lim="800000"/>
            <a:headEnd type="none" w="sm" len="sm"/>
            <a:tailEnd type="none" w="sm" len="sm"/>
          </a:ln>
        </p:spPr>
      </p:cxnSp>
      <p:cxnSp>
        <p:nvCxnSpPr>
          <p:cNvPr id="722" name="Google Shape;722;p26"/>
          <p:cNvCxnSpPr/>
          <p:nvPr/>
        </p:nvCxnSpPr>
        <p:spPr>
          <a:xfrm rot="10800000">
            <a:off x="2975117" y="4585252"/>
            <a:ext cx="0" cy="1000539"/>
          </a:xfrm>
          <a:prstGeom prst="straightConnector1">
            <a:avLst/>
          </a:prstGeom>
          <a:noFill/>
          <a:ln w="28575" cap="flat" cmpd="sng">
            <a:solidFill>
              <a:schemeClr val="lt1"/>
            </a:solidFill>
            <a:prstDash val="solid"/>
            <a:miter lim="800000"/>
            <a:headEnd type="none" w="sm" len="sm"/>
            <a:tailEnd type="none" w="sm" len="sm"/>
          </a:ln>
        </p:spPr>
      </p:cxnSp>
      <p:sp>
        <p:nvSpPr>
          <p:cNvPr id="723" name="Google Shape;723;p26"/>
          <p:cNvSpPr/>
          <p:nvPr/>
        </p:nvSpPr>
        <p:spPr>
          <a:xfrm>
            <a:off x="1550506" y="4735998"/>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4" name="Google Shape;724;p26"/>
          <p:cNvSpPr/>
          <p:nvPr/>
        </p:nvSpPr>
        <p:spPr>
          <a:xfrm>
            <a:off x="1656523" y="4971221"/>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5" name="Google Shape;725;p26"/>
          <p:cNvSpPr/>
          <p:nvPr/>
        </p:nvSpPr>
        <p:spPr>
          <a:xfrm>
            <a:off x="1417981" y="4964598"/>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6" name="Google Shape;726;p26"/>
          <p:cNvSpPr/>
          <p:nvPr/>
        </p:nvSpPr>
        <p:spPr>
          <a:xfrm>
            <a:off x="1808922" y="5219703"/>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7" name="Google Shape;727;p26"/>
          <p:cNvSpPr/>
          <p:nvPr/>
        </p:nvSpPr>
        <p:spPr>
          <a:xfrm>
            <a:off x="1523998" y="5239580"/>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8" name="Google Shape;728;p26"/>
          <p:cNvSpPr/>
          <p:nvPr/>
        </p:nvSpPr>
        <p:spPr>
          <a:xfrm>
            <a:off x="1278831" y="5219703"/>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9" name="Google Shape;729;p26"/>
          <p:cNvSpPr/>
          <p:nvPr/>
        </p:nvSpPr>
        <p:spPr>
          <a:xfrm>
            <a:off x="2431774" y="4702863"/>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0" name="Google Shape;730;p26"/>
          <p:cNvSpPr/>
          <p:nvPr/>
        </p:nvSpPr>
        <p:spPr>
          <a:xfrm>
            <a:off x="2537791" y="4938086"/>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1" name="Google Shape;731;p26"/>
          <p:cNvSpPr/>
          <p:nvPr/>
        </p:nvSpPr>
        <p:spPr>
          <a:xfrm>
            <a:off x="2299249" y="4931463"/>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2" name="Google Shape;732;p26"/>
          <p:cNvSpPr/>
          <p:nvPr/>
        </p:nvSpPr>
        <p:spPr>
          <a:xfrm>
            <a:off x="2690190" y="5186568"/>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3" name="Google Shape;733;p26"/>
          <p:cNvSpPr/>
          <p:nvPr/>
        </p:nvSpPr>
        <p:spPr>
          <a:xfrm>
            <a:off x="2418519" y="5193193"/>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4" name="Google Shape;734;p26"/>
          <p:cNvSpPr/>
          <p:nvPr/>
        </p:nvSpPr>
        <p:spPr>
          <a:xfrm>
            <a:off x="2160099" y="5186568"/>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5" name="Google Shape;735;p26"/>
          <p:cNvSpPr/>
          <p:nvPr/>
        </p:nvSpPr>
        <p:spPr>
          <a:xfrm>
            <a:off x="3366053" y="4775751"/>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6" name="Google Shape;736;p26"/>
          <p:cNvSpPr/>
          <p:nvPr/>
        </p:nvSpPr>
        <p:spPr>
          <a:xfrm>
            <a:off x="3472070" y="5010974"/>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7" name="Google Shape;737;p26"/>
          <p:cNvSpPr/>
          <p:nvPr/>
        </p:nvSpPr>
        <p:spPr>
          <a:xfrm>
            <a:off x="3233528" y="5004351"/>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8" name="Google Shape;738;p26"/>
          <p:cNvSpPr/>
          <p:nvPr/>
        </p:nvSpPr>
        <p:spPr>
          <a:xfrm>
            <a:off x="3624469" y="5259456"/>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9" name="Google Shape;739;p26"/>
          <p:cNvSpPr/>
          <p:nvPr/>
        </p:nvSpPr>
        <p:spPr>
          <a:xfrm>
            <a:off x="3352798" y="5266081"/>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0" name="Google Shape;740;p26"/>
          <p:cNvSpPr/>
          <p:nvPr/>
        </p:nvSpPr>
        <p:spPr>
          <a:xfrm>
            <a:off x="3094378" y="5259456"/>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1" name="Google Shape;741;p26"/>
          <p:cNvSpPr txBox="1"/>
          <p:nvPr/>
        </p:nvSpPr>
        <p:spPr>
          <a:xfrm>
            <a:off x="2166729" y="5565915"/>
            <a:ext cx="12125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SILOS</a:t>
            </a:r>
            <a:endParaRPr sz="1400" b="0" i="0" u="none" strike="noStrike" cap="none">
              <a:solidFill>
                <a:srgbClr val="000000"/>
              </a:solidFill>
              <a:latin typeface="Calibri"/>
              <a:ea typeface="Calibri"/>
              <a:cs typeface="Calibri"/>
              <a:sym typeface="Calibri"/>
            </a:endParaRPr>
          </a:p>
        </p:txBody>
      </p:sp>
      <p:sp>
        <p:nvSpPr>
          <p:cNvPr id="742" name="Google Shape;742;p26"/>
          <p:cNvSpPr txBox="1"/>
          <p:nvPr/>
        </p:nvSpPr>
        <p:spPr>
          <a:xfrm>
            <a:off x="384311" y="5784575"/>
            <a:ext cx="17095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Instrucciones detalladas</a:t>
            </a:r>
            <a:endParaRPr sz="1400" b="0" i="0" u="none" strike="noStrike" cap="none">
              <a:solidFill>
                <a:srgbClr val="000000"/>
              </a:solidFill>
              <a:latin typeface="Calibri"/>
              <a:ea typeface="Calibri"/>
              <a:cs typeface="Calibri"/>
              <a:sym typeface="Calibri"/>
            </a:endParaRPr>
          </a:p>
        </p:txBody>
      </p:sp>
      <p:cxnSp>
        <p:nvCxnSpPr>
          <p:cNvPr id="743" name="Google Shape;743;p26"/>
          <p:cNvCxnSpPr/>
          <p:nvPr/>
        </p:nvCxnSpPr>
        <p:spPr>
          <a:xfrm rot="10800000" flipH="1">
            <a:off x="1537252" y="5579168"/>
            <a:ext cx="225289" cy="513184"/>
          </a:xfrm>
          <a:prstGeom prst="straightConnector1">
            <a:avLst/>
          </a:prstGeom>
          <a:noFill/>
          <a:ln w="28575" cap="flat" cmpd="sng">
            <a:solidFill>
              <a:schemeClr val="dk1"/>
            </a:solidFill>
            <a:prstDash val="solid"/>
            <a:miter lim="800000"/>
            <a:headEnd type="none" w="sm" len="sm"/>
            <a:tailEnd type="triangle" w="med" len="med"/>
          </a:ln>
        </p:spPr>
      </p:cxnSp>
      <p:sp>
        <p:nvSpPr>
          <p:cNvPr id="744" name="Google Shape;744;p26"/>
          <p:cNvSpPr txBox="1"/>
          <p:nvPr/>
        </p:nvSpPr>
        <p:spPr>
          <a:xfrm>
            <a:off x="218661" y="3896139"/>
            <a:ext cx="17095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Burocracia</a:t>
            </a:r>
            <a:endParaRPr sz="1400" b="0" i="0" u="none" strike="noStrike" cap="none">
              <a:solidFill>
                <a:srgbClr val="000000"/>
              </a:solidFill>
              <a:latin typeface="Calibri"/>
              <a:ea typeface="Calibri"/>
              <a:cs typeface="Calibri"/>
              <a:sym typeface="Calibri"/>
            </a:endParaRPr>
          </a:p>
        </p:txBody>
      </p:sp>
      <p:sp>
        <p:nvSpPr>
          <p:cNvPr id="745" name="Google Shape;745;p26"/>
          <p:cNvSpPr txBox="1"/>
          <p:nvPr/>
        </p:nvSpPr>
        <p:spPr>
          <a:xfrm>
            <a:off x="3067872" y="3261103"/>
            <a:ext cx="17095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Jerarquía vertical</a:t>
            </a:r>
            <a:endParaRPr sz="1400" b="0" i="0" u="none" strike="noStrike" cap="none">
              <a:solidFill>
                <a:srgbClr val="000000"/>
              </a:solidFill>
              <a:latin typeface="Calibri"/>
              <a:ea typeface="Calibri"/>
              <a:cs typeface="Calibri"/>
              <a:sym typeface="Calibri"/>
            </a:endParaRPr>
          </a:p>
        </p:txBody>
      </p:sp>
      <p:cxnSp>
        <p:nvCxnSpPr>
          <p:cNvPr id="746" name="Google Shape;746;p26"/>
          <p:cNvCxnSpPr/>
          <p:nvPr/>
        </p:nvCxnSpPr>
        <p:spPr>
          <a:xfrm flipH="1">
            <a:off x="3233506" y="3568879"/>
            <a:ext cx="450600" cy="181500"/>
          </a:xfrm>
          <a:prstGeom prst="bentConnector3">
            <a:avLst>
              <a:gd name="adj1" fmla="val 0"/>
            </a:avLst>
          </a:prstGeom>
          <a:noFill/>
          <a:ln w="38100" cap="flat" cmpd="sng">
            <a:solidFill>
              <a:schemeClr val="dk1"/>
            </a:solidFill>
            <a:prstDash val="solid"/>
            <a:miter lim="800000"/>
            <a:headEnd type="none" w="sm" len="sm"/>
            <a:tailEnd type="triangle" w="med" len="med"/>
          </a:ln>
        </p:spPr>
      </p:cxnSp>
      <p:cxnSp>
        <p:nvCxnSpPr>
          <p:cNvPr id="747" name="Google Shape;747;p26"/>
          <p:cNvCxnSpPr/>
          <p:nvPr/>
        </p:nvCxnSpPr>
        <p:spPr>
          <a:xfrm>
            <a:off x="675861" y="4203916"/>
            <a:ext cx="603000" cy="209100"/>
          </a:xfrm>
          <a:prstGeom prst="bentConnector3">
            <a:avLst>
              <a:gd name="adj1" fmla="val -550"/>
            </a:avLst>
          </a:prstGeom>
          <a:noFill/>
          <a:ln w="38100" cap="flat" cmpd="sng">
            <a:solidFill>
              <a:schemeClr val="dk1"/>
            </a:solidFill>
            <a:prstDash val="solid"/>
            <a:miter lim="800000"/>
            <a:headEnd type="none" w="sm" len="sm"/>
            <a:tailEnd type="triangle" w="med" len="med"/>
          </a:ln>
        </p:spPr>
      </p:cxnSp>
      <p:grpSp>
        <p:nvGrpSpPr>
          <p:cNvPr id="748" name="Google Shape;748;p26"/>
          <p:cNvGrpSpPr/>
          <p:nvPr/>
        </p:nvGrpSpPr>
        <p:grpSpPr>
          <a:xfrm>
            <a:off x="1073426" y="967409"/>
            <a:ext cx="4134678" cy="957326"/>
            <a:chOff x="1073426" y="1219200"/>
            <a:chExt cx="4134678" cy="957326"/>
          </a:xfrm>
        </p:grpSpPr>
        <p:sp>
          <p:nvSpPr>
            <p:cNvPr id="749" name="Google Shape;749;p26"/>
            <p:cNvSpPr/>
            <p:nvPr/>
          </p:nvSpPr>
          <p:spPr>
            <a:xfrm>
              <a:off x="1073426" y="1219200"/>
              <a:ext cx="2955235" cy="95732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FFFFFF"/>
                  </a:solidFill>
                  <a:latin typeface="Calibri"/>
                  <a:ea typeface="Calibri"/>
                  <a:cs typeface="Calibri"/>
                  <a:sym typeface="Calibri"/>
                </a:rPr>
                <a:t>Enfoque tradicional, organizaciones como “Maquinas”</a:t>
              </a:r>
              <a:endParaRPr sz="1800" b="0" i="0" u="none" strike="noStrike" cap="none">
                <a:solidFill>
                  <a:srgbClr val="FFFFFF"/>
                </a:solidFill>
                <a:latin typeface="Calibri"/>
                <a:ea typeface="Calibri"/>
                <a:cs typeface="Calibri"/>
                <a:sym typeface="Calibri"/>
              </a:endParaRPr>
            </a:p>
          </p:txBody>
        </p:sp>
        <p:sp>
          <p:nvSpPr>
            <p:cNvPr id="750" name="Google Shape;750;p26"/>
            <p:cNvSpPr/>
            <p:nvPr/>
          </p:nvSpPr>
          <p:spPr>
            <a:xfrm>
              <a:off x="4028661" y="1338470"/>
              <a:ext cx="1179443" cy="665778"/>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751" name="Google Shape;751;p26"/>
          <p:cNvSpPr/>
          <p:nvPr/>
        </p:nvSpPr>
        <p:spPr>
          <a:xfrm>
            <a:off x="7182686" y="967093"/>
            <a:ext cx="3207026" cy="957326"/>
          </a:xfrm>
          <a:prstGeom prst="rect">
            <a:avLst/>
          </a:prstGeom>
          <a:solidFill>
            <a:srgbClr val="2A9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FFFFFF"/>
                </a:solidFill>
                <a:latin typeface="Calibri"/>
                <a:ea typeface="Calibri"/>
                <a:cs typeface="Calibri"/>
                <a:sym typeface="Calibri"/>
              </a:rPr>
              <a:t>Organizaciones como “Organismos”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CR" sz="1800" b="1" i="0" u="none" strike="noStrike" cap="none">
                <a:solidFill>
                  <a:srgbClr val="FFFFFF"/>
                </a:solidFill>
                <a:latin typeface="Calibri"/>
                <a:ea typeface="Calibri"/>
                <a:cs typeface="Calibri"/>
                <a:sym typeface="Calibri"/>
              </a:rPr>
              <a:t>Equipos Agiles</a:t>
            </a:r>
            <a:endParaRPr sz="1800" b="1" i="0" u="none" strike="noStrike" cap="none">
              <a:solidFill>
                <a:srgbClr val="FFFFFF"/>
              </a:solidFill>
              <a:latin typeface="Calibri"/>
              <a:ea typeface="Calibri"/>
              <a:cs typeface="Calibri"/>
              <a:sym typeface="Calibri"/>
            </a:endParaRPr>
          </a:p>
        </p:txBody>
      </p:sp>
      <p:sp>
        <p:nvSpPr>
          <p:cNvPr id="752" name="Google Shape;752;p26"/>
          <p:cNvSpPr/>
          <p:nvPr/>
        </p:nvSpPr>
        <p:spPr>
          <a:xfrm>
            <a:off x="7116429" y="2602469"/>
            <a:ext cx="3935885" cy="3692073"/>
          </a:xfrm>
          <a:prstGeom prst="flowChartConnector">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3" name="Google Shape;753;p26"/>
          <p:cNvSpPr/>
          <p:nvPr/>
        </p:nvSpPr>
        <p:spPr>
          <a:xfrm>
            <a:off x="8504575" y="2669798"/>
            <a:ext cx="1159591" cy="1172823"/>
          </a:xfrm>
          <a:prstGeom prst="flowChartConnector">
            <a:avLst/>
          </a:prstGeom>
          <a:solidFill>
            <a:srgbClr val="1075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4" name="Google Shape;754;p26"/>
          <p:cNvSpPr/>
          <p:nvPr/>
        </p:nvSpPr>
        <p:spPr>
          <a:xfrm>
            <a:off x="7364867" y="3840388"/>
            <a:ext cx="1159591" cy="1172823"/>
          </a:xfrm>
          <a:prstGeom prst="flowChartConnector">
            <a:avLst/>
          </a:prstGeom>
          <a:solidFill>
            <a:srgbClr val="1075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5" name="Google Shape;755;p26"/>
          <p:cNvSpPr/>
          <p:nvPr/>
        </p:nvSpPr>
        <p:spPr>
          <a:xfrm>
            <a:off x="8978352" y="2781303"/>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6" name="Google Shape;756;p26"/>
          <p:cNvSpPr/>
          <p:nvPr/>
        </p:nvSpPr>
        <p:spPr>
          <a:xfrm>
            <a:off x="9276525" y="2960207"/>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7" name="Google Shape;757;p26"/>
          <p:cNvSpPr/>
          <p:nvPr/>
        </p:nvSpPr>
        <p:spPr>
          <a:xfrm>
            <a:off x="8627171" y="2986703"/>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8" name="Google Shape;758;p26"/>
          <p:cNvSpPr/>
          <p:nvPr/>
        </p:nvSpPr>
        <p:spPr>
          <a:xfrm>
            <a:off x="8912091" y="3139103"/>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9" name="Google Shape;759;p26"/>
          <p:cNvSpPr/>
          <p:nvPr/>
        </p:nvSpPr>
        <p:spPr>
          <a:xfrm>
            <a:off x="8700059" y="3404147"/>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0" name="Google Shape;760;p26"/>
          <p:cNvSpPr/>
          <p:nvPr/>
        </p:nvSpPr>
        <p:spPr>
          <a:xfrm>
            <a:off x="8978354" y="3510172"/>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1" name="Google Shape;761;p26"/>
          <p:cNvSpPr/>
          <p:nvPr/>
        </p:nvSpPr>
        <p:spPr>
          <a:xfrm>
            <a:off x="9263274" y="3304763"/>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2" name="Google Shape;762;p26"/>
          <p:cNvSpPr/>
          <p:nvPr/>
        </p:nvSpPr>
        <p:spPr>
          <a:xfrm>
            <a:off x="7686268" y="4616732"/>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3" name="Google Shape;763;p26"/>
          <p:cNvSpPr/>
          <p:nvPr/>
        </p:nvSpPr>
        <p:spPr>
          <a:xfrm>
            <a:off x="7520617" y="4358314"/>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4" name="Google Shape;764;p26"/>
          <p:cNvSpPr/>
          <p:nvPr/>
        </p:nvSpPr>
        <p:spPr>
          <a:xfrm>
            <a:off x="7997692" y="4596855"/>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5" name="Google Shape;765;p26"/>
          <p:cNvSpPr/>
          <p:nvPr/>
        </p:nvSpPr>
        <p:spPr>
          <a:xfrm>
            <a:off x="7871795" y="4285417"/>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6" name="Google Shape;766;p26"/>
          <p:cNvSpPr/>
          <p:nvPr/>
        </p:nvSpPr>
        <p:spPr>
          <a:xfrm>
            <a:off x="8229605" y="4311921"/>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7" name="Google Shape;767;p26"/>
          <p:cNvSpPr/>
          <p:nvPr/>
        </p:nvSpPr>
        <p:spPr>
          <a:xfrm>
            <a:off x="7560369" y="4013749"/>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8" name="Google Shape;768;p26"/>
          <p:cNvSpPr/>
          <p:nvPr/>
        </p:nvSpPr>
        <p:spPr>
          <a:xfrm>
            <a:off x="7825411" y="3934241"/>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9" name="Google Shape;769;p26"/>
          <p:cNvSpPr/>
          <p:nvPr/>
        </p:nvSpPr>
        <p:spPr>
          <a:xfrm>
            <a:off x="8136835" y="4033633"/>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0" name="Google Shape;770;p26"/>
          <p:cNvSpPr/>
          <p:nvPr/>
        </p:nvSpPr>
        <p:spPr>
          <a:xfrm>
            <a:off x="8603965" y="4837048"/>
            <a:ext cx="1159591" cy="1172823"/>
          </a:xfrm>
          <a:prstGeom prst="flowChartConnector">
            <a:avLst/>
          </a:prstGeom>
          <a:solidFill>
            <a:srgbClr val="1075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1" name="Google Shape;771;p26"/>
          <p:cNvSpPr/>
          <p:nvPr/>
        </p:nvSpPr>
        <p:spPr>
          <a:xfrm>
            <a:off x="9077744" y="4961285"/>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2" name="Google Shape;772;p26"/>
          <p:cNvSpPr/>
          <p:nvPr/>
        </p:nvSpPr>
        <p:spPr>
          <a:xfrm>
            <a:off x="9375917" y="5140189"/>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3" name="Google Shape;773;p26"/>
          <p:cNvSpPr/>
          <p:nvPr/>
        </p:nvSpPr>
        <p:spPr>
          <a:xfrm>
            <a:off x="8726563" y="5166685"/>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4" name="Google Shape;774;p26"/>
          <p:cNvSpPr/>
          <p:nvPr/>
        </p:nvSpPr>
        <p:spPr>
          <a:xfrm>
            <a:off x="9011483" y="5319085"/>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5" name="Google Shape;775;p26"/>
          <p:cNvSpPr/>
          <p:nvPr/>
        </p:nvSpPr>
        <p:spPr>
          <a:xfrm>
            <a:off x="8799451" y="5584129"/>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6" name="Google Shape;776;p26"/>
          <p:cNvSpPr/>
          <p:nvPr/>
        </p:nvSpPr>
        <p:spPr>
          <a:xfrm>
            <a:off x="9077746" y="5690154"/>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7" name="Google Shape;777;p26"/>
          <p:cNvSpPr/>
          <p:nvPr/>
        </p:nvSpPr>
        <p:spPr>
          <a:xfrm>
            <a:off x="9362666" y="5484745"/>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8" name="Google Shape;778;p26"/>
          <p:cNvSpPr/>
          <p:nvPr/>
        </p:nvSpPr>
        <p:spPr>
          <a:xfrm>
            <a:off x="9717133" y="3754250"/>
            <a:ext cx="1159591" cy="1172823"/>
          </a:xfrm>
          <a:prstGeom prst="flowChartConnector">
            <a:avLst/>
          </a:prstGeom>
          <a:solidFill>
            <a:srgbClr val="1075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9" name="Google Shape;779;p26"/>
          <p:cNvSpPr/>
          <p:nvPr/>
        </p:nvSpPr>
        <p:spPr>
          <a:xfrm>
            <a:off x="10038534" y="4530594"/>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0" name="Google Shape;780;p26"/>
          <p:cNvSpPr/>
          <p:nvPr/>
        </p:nvSpPr>
        <p:spPr>
          <a:xfrm>
            <a:off x="9872883" y="4272176"/>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1" name="Google Shape;781;p26"/>
          <p:cNvSpPr/>
          <p:nvPr/>
        </p:nvSpPr>
        <p:spPr>
          <a:xfrm>
            <a:off x="10349958" y="4510717"/>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2" name="Google Shape;782;p26"/>
          <p:cNvSpPr/>
          <p:nvPr/>
        </p:nvSpPr>
        <p:spPr>
          <a:xfrm>
            <a:off x="10224061" y="4199279"/>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3" name="Google Shape;783;p26"/>
          <p:cNvSpPr/>
          <p:nvPr/>
        </p:nvSpPr>
        <p:spPr>
          <a:xfrm>
            <a:off x="10581871" y="4225783"/>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4" name="Google Shape;784;p26"/>
          <p:cNvSpPr/>
          <p:nvPr/>
        </p:nvSpPr>
        <p:spPr>
          <a:xfrm>
            <a:off x="9912635" y="3927611"/>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5" name="Google Shape;785;p26"/>
          <p:cNvSpPr/>
          <p:nvPr/>
        </p:nvSpPr>
        <p:spPr>
          <a:xfrm>
            <a:off x="10177677" y="3848103"/>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6" name="Google Shape;786;p26"/>
          <p:cNvSpPr/>
          <p:nvPr/>
        </p:nvSpPr>
        <p:spPr>
          <a:xfrm>
            <a:off x="10489101" y="3947495"/>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7" name="Google Shape;787;p26"/>
          <p:cNvSpPr/>
          <p:nvPr/>
        </p:nvSpPr>
        <p:spPr>
          <a:xfrm>
            <a:off x="8741454" y="3904028"/>
            <a:ext cx="841496" cy="810043"/>
          </a:xfrm>
          <a:prstGeom prst="flowChartConnector">
            <a:avLst/>
          </a:prstGeom>
          <a:solidFill>
            <a:srgbClr val="0035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8" name="Google Shape;788;p26"/>
          <p:cNvSpPr txBox="1"/>
          <p:nvPr/>
        </p:nvSpPr>
        <p:spPr>
          <a:xfrm>
            <a:off x="6096000" y="5945018"/>
            <a:ext cx="192157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El Liderazgo muestra el rumbo y habilita la acción</a:t>
            </a:r>
            <a:endParaRPr sz="1400" b="0" i="0" u="none" strike="noStrike" cap="none">
              <a:solidFill>
                <a:srgbClr val="000000"/>
              </a:solidFill>
              <a:latin typeface="Calibri"/>
              <a:ea typeface="Calibri"/>
              <a:cs typeface="Calibri"/>
              <a:sym typeface="Calibri"/>
            </a:endParaRPr>
          </a:p>
        </p:txBody>
      </p:sp>
      <p:sp>
        <p:nvSpPr>
          <p:cNvPr id="789" name="Google Shape;789;p26"/>
          <p:cNvSpPr txBox="1"/>
          <p:nvPr/>
        </p:nvSpPr>
        <p:spPr>
          <a:xfrm>
            <a:off x="10328418" y="5688058"/>
            <a:ext cx="192157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Equipo construidos alrededor de principio a fin</a:t>
            </a:r>
            <a:endParaRPr sz="1400" b="0" i="0" u="none" strike="noStrike" cap="none">
              <a:solidFill>
                <a:srgbClr val="000000"/>
              </a:solidFill>
              <a:latin typeface="Calibri"/>
              <a:ea typeface="Calibri"/>
              <a:cs typeface="Calibri"/>
              <a:sym typeface="Calibri"/>
            </a:endParaRPr>
          </a:p>
        </p:txBody>
      </p:sp>
      <p:sp>
        <p:nvSpPr>
          <p:cNvPr id="790" name="Google Shape;790;p26"/>
          <p:cNvSpPr txBox="1"/>
          <p:nvPr/>
        </p:nvSpPr>
        <p:spPr>
          <a:xfrm>
            <a:off x="5890591" y="2704858"/>
            <a:ext cx="19215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Cambios rápidos, recursos Flexibles</a:t>
            </a:r>
            <a:endParaRPr sz="1400" b="0" i="0" u="none" strike="noStrike" cap="none">
              <a:solidFill>
                <a:srgbClr val="000000"/>
              </a:solidFill>
              <a:latin typeface="Calibri"/>
              <a:ea typeface="Calibri"/>
              <a:cs typeface="Calibri"/>
              <a:sym typeface="Calibri"/>
            </a:endParaRPr>
          </a:p>
        </p:txBody>
      </p:sp>
      <p:sp>
        <p:nvSpPr>
          <p:cNvPr id="791" name="Google Shape;791;p26"/>
          <p:cNvSpPr txBox="1"/>
          <p:nvPr/>
        </p:nvSpPr>
        <p:spPr>
          <a:xfrm>
            <a:off x="10336710" y="2470289"/>
            <a:ext cx="19215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Comparten una meta</a:t>
            </a:r>
            <a:endParaRPr sz="1400" b="0" i="0" u="none" strike="noStrike" cap="none">
              <a:solidFill>
                <a:srgbClr val="000000"/>
              </a:solidFill>
              <a:latin typeface="Calibri"/>
              <a:ea typeface="Calibri"/>
              <a:cs typeface="Calibri"/>
              <a:sym typeface="Calibri"/>
            </a:endParaRPr>
          </a:p>
        </p:txBody>
      </p:sp>
      <p:cxnSp>
        <p:nvCxnSpPr>
          <p:cNvPr id="792" name="Google Shape;792;p26"/>
          <p:cNvCxnSpPr/>
          <p:nvPr/>
        </p:nvCxnSpPr>
        <p:spPr>
          <a:xfrm>
            <a:off x="6950770" y="3282889"/>
            <a:ext cx="603000" cy="209100"/>
          </a:xfrm>
          <a:prstGeom prst="bentConnector3">
            <a:avLst>
              <a:gd name="adj1" fmla="val -550"/>
            </a:avLst>
          </a:prstGeom>
          <a:noFill/>
          <a:ln w="38100" cap="flat" cmpd="sng">
            <a:solidFill>
              <a:schemeClr val="dk1"/>
            </a:solidFill>
            <a:prstDash val="solid"/>
            <a:miter lim="800000"/>
            <a:headEnd type="none" w="sm" len="sm"/>
            <a:tailEnd type="triangle" w="med" len="med"/>
          </a:ln>
        </p:spPr>
      </p:cxnSp>
      <p:cxnSp>
        <p:nvCxnSpPr>
          <p:cNvPr id="793" name="Google Shape;793;p26"/>
          <p:cNvCxnSpPr/>
          <p:nvPr/>
        </p:nvCxnSpPr>
        <p:spPr>
          <a:xfrm flipH="1">
            <a:off x="10336658" y="2805217"/>
            <a:ext cx="1133100" cy="477600"/>
          </a:xfrm>
          <a:prstGeom prst="bentConnector3">
            <a:avLst>
              <a:gd name="adj1" fmla="val 2046"/>
            </a:avLst>
          </a:prstGeom>
          <a:noFill/>
          <a:ln w="38100" cap="flat" cmpd="sng">
            <a:solidFill>
              <a:schemeClr val="dk1"/>
            </a:solidFill>
            <a:prstDash val="solid"/>
            <a:miter lim="800000"/>
            <a:headEnd type="none" w="sm" len="sm"/>
            <a:tailEnd type="triangle" w="med" len="med"/>
          </a:ln>
        </p:spPr>
      </p:cxnSp>
      <p:cxnSp>
        <p:nvCxnSpPr>
          <p:cNvPr id="794" name="Google Shape;794;p26"/>
          <p:cNvCxnSpPr/>
          <p:nvPr/>
        </p:nvCxnSpPr>
        <p:spPr>
          <a:xfrm rot="10800000">
            <a:off x="10701252" y="5125202"/>
            <a:ext cx="715500" cy="383100"/>
          </a:xfrm>
          <a:prstGeom prst="bentConnector3">
            <a:avLst>
              <a:gd name="adj1" fmla="val -1852"/>
            </a:avLst>
          </a:prstGeom>
          <a:noFill/>
          <a:ln w="38100" cap="flat" cmpd="sng">
            <a:solidFill>
              <a:schemeClr val="dk1"/>
            </a:solidFill>
            <a:prstDash val="solid"/>
            <a:miter lim="800000"/>
            <a:headEnd type="none" w="sm" len="sm"/>
            <a:tailEnd type="triangle" w="med" len="med"/>
          </a:ln>
        </p:spPr>
      </p:cxnSp>
      <p:cxnSp>
        <p:nvCxnSpPr>
          <p:cNvPr id="795" name="Google Shape;795;p26"/>
          <p:cNvCxnSpPr/>
          <p:nvPr/>
        </p:nvCxnSpPr>
        <p:spPr>
          <a:xfrm rot="10800000" flipH="1">
            <a:off x="7509830" y="4575424"/>
            <a:ext cx="1403895" cy="1312632"/>
          </a:xfrm>
          <a:prstGeom prst="straightConnector1">
            <a:avLst/>
          </a:prstGeom>
          <a:noFill/>
          <a:ln w="38100" cap="flat" cmpd="sng">
            <a:solidFill>
              <a:schemeClr val="dk1"/>
            </a:solidFill>
            <a:prstDash val="solid"/>
            <a:miter lim="800000"/>
            <a:headEnd type="none" w="sm" len="sm"/>
            <a:tailEnd type="triangle" w="med" len="med"/>
          </a:ln>
        </p:spPr>
      </p:cxnSp>
      <p:cxnSp>
        <p:nvCxnSpPr>
          <p:cNvPr id="796" name="Google Shape;796;p26"/>
          <p:cNvCxnSpPr/>
          <p:nvPr/>
        </p:nvCxnSpPr>
        <p:spPr>
          <a:xfrm>
            <a:off x="1485643" y="4580026"/>
            <a:ext cx="2140225" cy="0"/>
          </a:xfrm>
          <a:prstGeom prst="straightConnector1">
            <a:avLst/>
          </a:prstGeom>
          <a:noFill/>
          <a:ln w="28575" cap="flat" cmpd="sng">
            <a:solidFill>
              <a:schemeClr val="lt1"/>
            </a:solidFill>
            <a:prstDash val="solid"/>
            <a:miter lim="800000"/>
            <a:headEnd type="none" w="sm" len="sm"/>
            <a:tailEnd type="none" w="sm" len="sm"/>
          </a:ln>
        </p:spPr>
      </p:cxnSp>
      <p:sp>
        <p:nvSpPr>
          <p:cNvPr id="797" name="Google Shape;797;p26"/>
          <p:cNvSpPr/>
          <p:nvPr/>
        </p:nvSpPr>
        <p:spPr>
          <a:xfrm>
            <a:off x="8887238" y="4285417"/>
            <a:ext cx="212035" cy="22860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8" name="Google Shape;798;p26"/>
          <p:cNvSpPr/>
          <p:nvPr/>
        </p:nvSpPr>
        <p:spPr>
          <a:xfrm>
            <a:off x="9212986" y="4324658"/>
            <a:ext cx="212035" cy="2286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9" name="Google Shape;799;p26"/>
          <p:cNvSpPr/>
          <p:nvPr/>
        </p:nvSpPr>
        <p:spPr>
          <a:xfrm>
            <a:off x="9120216" y="4046370"/>
            <a:ext cx="212035" cy="2286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5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5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5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5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5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5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6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6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7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7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8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8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8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8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8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8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8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7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7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7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7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7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7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7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7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5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6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6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6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6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66"/>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67"/>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6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6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79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79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791"/>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793"/>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79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78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788"/>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787"/>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79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797"/>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798"/>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3"/>
        <p:cNvGrpSpPr/>
        <p:nvPr/>
      </p:nvGrpSpPr>
      <p:grpSpPr>
        <a:xfrm>
          <a:off x="0" y="0"/>
          <a:ext cx="0" cy="0"/>
          <a:chOff x="0" y="0"/>
          <a:chExt cx="0" cy="0"/>
        </a:xfrm>
      </p:grpSpPr>
      <p:sp>
        <p:nvSpPr>
          <p:cNvPr id="804" name="Google Shape;804;p27"/>
          <p:cNvSpPr/>
          <p:nvPr/>
        </p:nvSpPr>
        <p:spPr>
          <a:xfrm>
            <a:off x="626600" y="0"/>
            <a:ext cx="3248025" cy="3400426"/>
          </a:xfrm>
          <a:prstGeom prst="flowChartDocument">
            <a:avLst/>
          </a:prstGeom>
          <a:solidFill>
            <a:srgbClr val="6483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5" name="Google Shape;805;p27"/>
          <p:cNvSpPr txBox="1">
            <a:spLocks noGrp="1"/>
          </p:cNvSpPr>
          <p:nvPr>
            <p:ph type="title"/>
          </p:nvPr>
        </p:nvSpPr>
        <p:spPr>
          <a:xfrm>
            <a:off x="838200" y="171162"/>
            <a:ext cx="2840182" cy="2371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700"/>
              <a:buNone/>
            </a:pPr>
            <a:r>
              <a:rPr lang="es-CR" sz="2700">
                <a:solidFill>
                  <a:srgbClr val="FFFFFF"/>
                </a:solidFill>
                <a:latin typeface="Calibri"/>
                <a:ea typeface="Calibri"/>
                <a:cs typeface="Calibri"/>
                <a:sym typeface="Calibri"/>
              </a:rPr>
              <a:t>CARÁCTERÍSTICAS DE LAS </a:t>
            </a:r>
            <a:r>
              <a:rPr lang="es-CR" sz="2700">
                <a:solidFill>
                  <a:srgbClr val="FFFFFF"/>
                </a:solidFill>
              </a:rPr>
              <a:t>ORGANIZACIONES ÁGILES </a:t>
            </a:r>
            <a:endParaRPr/>
          </a:p>
        </p:txBody>
      </p:sp>
      <p:pic>
        <p:nvPicPr>
          <p:cNvPr id="3" name="Imagen 2">
            <a:extLst>
              <a:ext uri="{FF2B5EF4-FFF2-40B4-BE49-F238E27FC236}">
                <a16:creationId xmlns:a16="http://schemas.microsoft.com/office/drawing/2014/main" id="{66A501BE-6F2B-DB1F-FA1C-E56CD828593B}"/>
              </a:ext>
            </a:extLst>
          </p:cNvPr>
          <p:cNvPicPr>
            <a:picLocks noChangeAspect="1"/>
          </p:cNvPicPr>
          <p:nvPr/>
        </p:nvPicPr>
        <p:blipFill>
          <a:blip r:embed="rId3"/>
          <a:stretch>
            <a:fillRect/>
          </a:stretch>
        </p:blipFill>
        <p:spPr>
          <a:xfrm>
            <a:off x="4269107" y="171161"/>
            <a:ext cx="7267575" cy="65659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0"/>
        <p:cNvGrpSpPr/>
        <p:nvPr/>
      </p:nvGrpSpPr>
      <p:grpSpPr>
        <a:xfrm>
          <a:off x="0" y="0"/>
          <a:ext cx="0" cy="0"/>
          <a:chOff x="0" y="0"/>
          <a:chExt cx="0" cy="0"/>
        </a:xfrm>
      </p:grpSpPr>
      <p:sp>
        <p:nvSpPr>
          <p:cNvPr id="811" name="Google Shape;811;p2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2" name="Google Shape;81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alibri"/>
              <a:buNone/>
            </a:pPr>
            <a:r>
              <a:rPr lang="es-CR" sz="5200"/>
              <a:t>Arquitectura Operacional tradicional</a:t>
            </a:r>
            <a:endParaRPr/>
          </a:p>
        </p:txBody>
      </p:sp>
      <p:pic>
        <p:nvPicPr>
          <p:cNvPr id="813" name="Google Shape;813;p28"/>
          <p:cNvPicPr preferRelativeResize="0">
            <a:picLocks noGrp="1"/>
          </p:cNvPicPr>
          <p:nvPr>
            <p:ph type="body" idx="1"/>
          </p:nvPr>
        </p:nvPicPr>
        <p:blipFill rotWithShape="1">
          <a:blip r:embed="rId3">
            <a:alphaModFix/>
          </a:blip>
          <a:srcRect/>
          <a:stretch/>
        </p:blipFill>
        <p:spPr>
          <a:xfrm>
            <a:off x="2774950" y="2432844"/>
            <a:ext cx="6642100" cy="313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279BB"/>
              </a:buClr>
              <a:buSzPts val="4400"/>
              <a:buFont typeface="Barlow SemiBold"/>
              <a:buNone/>
            </a:pPr>
            <a:r>
              <a:rPr lang="es-CR"/>
              <a:t>¿Qué esperamos?</a:t>
            </a:r>
            <a:endParaRPr/>
          </a:p>
        </p:txBody>
      </p:sp>
      <p:sp>
        <p:nvSpPr>
          <p:cNvPr id="282" name="Google Shape;282;p3"/>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s-CR"/>
              <a:t>Sabiduría</a:t>
            </a:r>
            <a:endParaRPr/>
          </a:p>
          <a:p>
            <a:pPr marL="228600" lvl="0" indent="-228600" algn="l" rtl="0">
              <a:lnSpc>
                <a:spcPct val="90000"/>
              </a:lnSpc>
              <a:spcBef>
                <a:spcPts val="1000"/>
              </a:spcBef>
              <a:spcAft>
                <a:spcPts val="0"/>
              </a:spcAft>
              <a:buClr>
                <a:schemeClr val="dk1"/>
              </a:buClr>
              <a:buSzPts val="2800"/>
              <a:buChar char="•"/>
            </a:pPr>
            <a:r>
              <a:rPr lang="es-CR"/>
              <a:t>Conocimiento</a:t>
            </a:r>
            <a:endParaRPr/>
          </a:p>
          <a:p>
            <a:pPr marL="228600" lvl="0" indent="-228600" algn="l" rtl="0">
              <a:lnSpc>
                <a:spcPct val="90000"/>
              </a:lnSpc>
              <a:spcBef>
                <a:spcPts val="1000"/>
              </a:spcBef>
              <a:spcAft>
                <a:spcPts val="0"/>
              </a:spcAft>
              <a:buClr>
                <a:schemeClr val="dk1"/>
              </a:buClr>
              <a:buSzPts val="2800"/>
              <a:buChar char="•"/>
            </a:pPr>
            <a:r>
              <a:rPr lang="es-CR"/>
              <a:t>saber implementar los conocimientos</a:t>
            </a:r>
            <a:endParaRPr/>
          </a:p>
          <a:p>
            <a:pPr marL="228600" lvl="0" indent="-228600" algn="l" rtl="0">
              <a:lnSpc>
                <a:spcPct val="90000"/>
              </a:lnSpc>
              <a:spcBef>
                <a:spcPts val="1000"/>
              </a:spcBef>
              <a:spcAft>
                <a:spcPts val="0"/>
              </a:spcAft>
              <a:buClr>
                <a:schemeClr val="dk1"/>
              </a:buClr>
              <a:buSzPts val="2800"/>
              <a:buChar char="•"/>
            </a:pPr>
            <a:r>
              <a:rPr lang="es-CR"/>
              <a:t>Entender la mejor forma de implementarlo</a:t>
            </a:r>
            <a:endParaRPr/>
          </a:p>
          <a:p>
            <a:pPr marL="228600" lvl="0" indent="-228600" algn="l" rtl="0">
              <a:lnSpc>
                <a:spcPct val="90000"/>
              </a:lnSpc>
              <a:spcBef>
                <a:spcPts val="1000"/>
              </a:spcBef>
              <a:spcAft>
                <a:spcPts val="0"/>
              </a:spcAft>
              <a:buClr>
                <a:schemeClr val="dk1"/>
              </a:buClr>
              <a:buSzPts val="2800"/>
              <a:buChar char="•"/>
            </a:pPr>
            <a:r>
              <a:rPr lang="es-CR"/>
              <a:t>Enpoderamiento</a:t>
            </a:r>
            <a:endParaRPr/>
          </a:p>
          <a:p>
            <a:pPr marL="228600" lvl="0" indent="-228600" algn="l" rtl="0">
              <a:lnSpc>
                <a:spcPct val="90000"/>
              </a:lnSpc>
              <a:spcBef>
                <a:spcPts val="1000"/>
              </a:spcBef>
              <a:spcAft>
                <a:spcPts val="0"/>
              </a:spcAft>
              <a:buClr>
                <a:schemeClr val="dk1"/>
              </a:buClr>
              <a:buSzPts val="2800"/>
              <a:buChar char="•"/>
            </a:pPr>
            <a:r>
              <a:rPr lang="es-CR"/>
              <a:t>La certificación de una vez</a:t>
            </a:r>
            <a:endParaRPr/>
          </a:p>
          <a:p>
            <a:pPr marL="228600" lvl="0" indent="-228600" algn="l" rtl="0">
              <a:lnSpc>
                <a:spcPct val="90000"/>
              </a:lnSpc>
              <a:spcBef>
                <a:spcPts val="1000"/>
              </a:spcBef>
              <a:spcAft>
                <a:spcPts val="0"/>
              </a:spcAft>
              <a:buClr>
                <a:schemeClr val="dk1"/>
              </a:buClr>
              <a:buSzPts val="2800"/>
              <a:buChar char="•"/>
            </a:pPr>
            <a:r>
              <a:rPr lang="es-CR"/>
              <a:t>Aprender a identificar Oportunidades aplicar la certificación</a:t>
            </a:r>
            <a:endParaRPr/>
          </a:p>
        </p:txBody>
      </p:sp>
      <p:sp>
        <p:nvSpPr>
          <p:cNvPr id="283" name="Google Shape;283;p3"/>
          <p:cNvSpPr>
            <a:spLocks noGrp="1"/>
          </p:cNvSpPr>
          <p:nvPr>
            <p:ph type="pic" idx="2"/>
          </p:nvPr>
        </p:nvSpPr>
        <p:spPr>
          <a:xfrm>
            <a:off x="7198921" y="-3446"/>
            <a:ext cx="5013871" cy="6897090"/>
          </a:xfrm>
          <a:prstGeom prst="rect">
            <a:avLst/>
          </a:prstGeom>
          <a:noFill/>
          <a:ln>
            <a:no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7"/>
        <p:cNvGrpSpPr/>
        <p:nvPr/>
      </p:nvGrpSpPr>
      <p:grpSpPr>
        <a:xfrm>
          <a:off x="0" y="0"/>
          <a:ext cx="0" cy="0"/>
          <a:chOff x="0" y="0"/>
          <a:chExt cx="0" cy="0"/>
        </a:xfrm>
      </p:grpSpPr>
      <p:sp>
        <p:nvSpPr>
          <p:cNvPr id="818" name="Google Shape;818;p2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9" name="Google Shape;81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0638"/>
              <a:buFont typeface="Calibri"/>
              <a:buNone/>
            </a:pPr>
            <a:r>
              <a:rPr lang="es-CR" sz="4700"/>
              <a:t>Arquitectura organizacional Ágil Ejemplo </a:t>
            </a:r>
            <a:r>
              <a:rPr lang="es-CR" sz="4680"/>
              <a:t>Banco Privado</a:t>
            </a:r>
            <a:endParaRPr sz="4680">
              <a:solidFill>
                <a:schemeClr val="dk1"/>
              </a:solidFill>
              <a:latin typeface="Calibri"/>
              <a:ea typeface="Calibri"/>
              <a:cs typeface="Calibri"/>
              <a:sym typeface="Calibri"/>
            </a:endParaRPr>
          </a:p>
        </p:txBody>
      </p:sp>
      <p:pic>
        <p:nvPicPr>
          <p:cNvPr id="820" name="Google Shape;820;p29" descr="Imagen que contiene tabla&#10;&#10;Descripción generada automáticamente"/>
          <p:cNvPicPr preferRelativeResize="0"/>
          <p:nvPr/>
        </p:nvPicPr>
        <p:blipFill rotWithShape="1">
          <a:blip r:embed="rId3">
            <a:alphaModFix/>
          </a:blip>
          <a:srcRect/>
          <a:stretch/>
        </p:blipFill>
        <p:spPr>
          <a:xfrm>
            <a:off x="1458740" y="1845426"/>
            <a:ext cx="9271466" cy="445030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0"/>
          <p:cNvSpPr txBox="1">
            <a:spLocks noGrp="1"/>
          </p:cNvSpPr>
          <p:nvPr>
            <p:ph type="title"/>
          </p:nvPr>
        </p:nvSpPr>
        <p:spPr>
          <a:xfrm>
            <a:off x="838200" y="2274947"/>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s-CR" sz="6000">
                <a:solidFill>
                  <a:schemeClr val="dk1"/>
                </a:solidFill>
                <a:latin typeface="Calibri"/>
                <a:ea typeface="Calibri"/>
                <a:cs typeface="Calibri"/>
                <a:sym typeface="Calibri"/>
              </a:rPr>
              <a:t>Liderazgo Ágil</a:t>
            </a:r>
            <a:endParaRPr sz="60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30"/>
        <p:cNvGrpSpPr/>
        <p:nvPr/>
      </p:nvGrpSpPr>
      <p:grpSpPr>
        <a:xfrm>
          <a:off x="0" y="0"/>
          <a:ext cx="0" cy="0"/>
          <a:chOff x="0" y="0"/>
          <a:chExt cx="0" cy="0"/>
        </a:xfrm>
      </p:grpSpPr>
      <p:sp>
        <p:nvSpPr>
          <p:cNvPr id="831" name="Google Shape;83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Barlow SemiBold"/>
              <a:buNone/>
            </a:pPr>
            <a:r>
              <a:rPr lang="es-CR">
                <a:solidFill>
                  <a:schemeClr val="lt1"/>
                </a:solidFill>
              </a:rPr>
              <a:t>Evolución del Liderazgo</a:t>
            </a:r>
            <a:endParaRPr/>
          </a:p>
        </p:txBody>
      </p:sp>
      <p:grpSp>
        <p:nvGrpSpPr>
          <p:cNvPr id="832" name="Google Shape;832;p31"/>
          <p:cNvGrpSpPr/>
          <p:nvPr/>
        </p:nvGrpSpPr>
        <p:grpSpPr>
          <a:xfrm>
            <a:off x="609600" y="1535489"/>
            <a:ext cx="4452259" cy="4005339"/>
            <a:chOff x="0" y="0"/>
            <a:chExt cx="4452259" cy="4005339"/>
          </a:xfrm>
        </p:grpSpPr>
        <p:cxnSp>
          <p:nvCxnSpPr>
            <p:cNvPr id="833" name="Google Shape;833;p31"/>
            <p:cNvCxnSpPr/>
            <p:nvPr/>
          </p:nvCxnSpPr>
          <p:spPr>
            <a:xfrm>
              <a:off x="0" y="0"/>
              <a:ext cx="4452259" cy="0"/>
            </a:xfrm>
            <a:prstGeom prst="straightConnector1">
              <a:avLst/>
            </a:prstGeom>
            <a:solidFill>
              <a:srgbClr val="69AE44"/>
            </a:solidFill>
            <a:ln w="12700" cap="flat" cmpd="sng">
              <a:solidFill>
                <a:srgbClr val="69AE44"/>
              </a:solidFill>
              <a:prstDash val="solid"/>
              <a:miter lim="800000"/>
              <a:headEnd type="none" w="sm" len="sm"/>
              <a:tailEnd type="none" w="sm" len="sm"/>
            </a:ln>
          </p:spPr>
        </p:cxnSp>
        <p:sp>
          <p:nvSpPr>
            <p:cNvPr id="834" name="Google Shape;834;p31"/>
            <p:cNvSpPr/>
            <p:nvPr/>
          </p:nvSpPr>
          <p:spPr>
            <a:xfrm>
              <a:off x="0" y="0"/>
              <a:ext cx="890451" cy="4005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31"/>
            <p:cNvSpPr txBox="1"/>
            <p:nvPr/>
          </p:nvSpPr>
          <p:spPr>
            <a:xfrm>
              <a:off x="0" y="0"/>
              <a:ext cx="890451" cy="4005339"/>
            </a:xfrm>
            <a:prstGeom prst="rect">
              <a:avLst/>
            </a:prstGeom>
            <a:noFill/>
            <a:ln>
              <a:noFill/>
            </a:ln>
          </p:spPr>
          <p:txBody>
            <a:bodyPr spcFirstLastPara="1" wrap="square" lIns="106675" tIns="106675" rIns="106675" bIns="106675" anchor="t" anchorCtr="0">
              <a:noAutofit/>
            </a:bodyPr>
            <a:lstStyle/>
            <a:p>
              <a:pPr marL="0" marR="0" lvl="0" indent="0" algn="r" rtl="0">
                <a:lnSpc>
                  <a:spcPct val="90000"/>
                </a:lnSpc>
                <a:spcBef>
                  <a:spcPts val="0"/>
                </a:spcBef>
                <a:spcAft>
                  <a:spcPts val="0"/>
                </a:spcAft>
                <a:buClr>
                  <a:schemeClr val="lt1"/>
                </a:buClr>
                <a:buSzPts val="2800"/>
                <a:buFont typeface="Calibri"/>
                <a:buNone/>
              </a:pPr>
              <a:r>
                <a:rPr lang="es-CR" sz="2800" b="1" i="0" u="none" strike="noStrike" cap="none">
                  <a:solidFill>
                    <a:schemeClr val="lt1"/>
                  </a:solidFill>
                  <a:latin typeface="Calibri"/>
                  <a:ea typeface="Calibri"/>
                  <a:cs typeface="Calibri"/>
                  <a:sym typeface="Calibri"/>
                </a:rPr>
                <a:t>Liderazgo Tradicional</a:t>
              </a:r>
              <a:endParaRPr sz="1400" b="0" i="0" u="none" strike="noStrike" cap="none">
                <a:solidFill>
                  <a:srgbClr val="000000"/>
                </a:solidFill>
                <a:latin typeface="Arial"/>
                <a:ea typeface="Arial"/>
                <a:cs typeface="Arial"/>
                <a:sym typeface="Arial"/>
              </a:endParaRPr>
            </a:p>
          </p:txBody>
        </p:sp>
        <p:sp>
          <p:nvSpPr>
            <p:cNvPr id="836" name="Google Shape;836;p31"/>
            <p:cNvSpPr/>
            <p:nvPr/>
          </p:nvSpPr>
          <p:spPr>
            <a:xfrm>
              <a:off x="957235" y="37745"/>
              <a:ext cx="3495023" cy="75491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31"/>
            <p:cNvSpPr txBox="1"/>
            <p:nvPr/>
          </p:nvSpPr>
          <p:spPr>
            <a:xfrm>
              <a:off x="957235" y="37745"/>
              <a:ext cx="3495023" cy="754912"/>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Arial"/>
                <a:buNone/>
              </a:pPr>
              <a:r>
                <a:rPr lang="es-CR" sz="2100" b="0" i="0" u="none" strike="noStrike" cap="none">
                  <a:solidFill>
                    <a:schemeClr val="lt1"/>
                  </a:solidFill>
                  <a:latin typeface="Calibri"/>
                  <a:ea typeface="Calibri"/>
                  <a:cs typeface="Calibri"/>
                  <a:sym typeface="Calibri"/>
                </a:rPr>
                <a:t>Ve el liderazgo como un rango a obtener.</a:t>
              </a:r>
              <a:endParaRPr sz="1400" b="0" i="0" u="none" strike="noStrike" cap="none">
                <a:solidFill>
                  <a:srgbClr val="000000"/>
                </a:solidFill>
                <a:latin typeface="Arial"/>
                <a:ea typeface="Arial"/>
                <a:cs typeface="Arial"/>
                <a:sym typeface="Arial"/>
              </a:endParaRPr>
            </a:p>
          </p:txBody>
        </p:sp>
        <p:cxnSp>
          <p:nvCxnSpPr>
            <p:cNvPr id="838" name="Google Shape;838;p31"/>
            <p:cNvCxnSpPr/>
            <p:nvPr/>
          </p:nvCxnSpPr>
          <p:spPr>
            <a:xfrm>
              <a:off x="890451" y="792658"/>
              <a:ext cx="3561807" cy="0"/>
            </a:xfrm>
            <a:prstGeom prst="straightConnector1">
              <a:avLst/>
            </a:prstGeom>
            <a:solidFill>
              <a:srgbClr val="C70E2E"/>
            </a:solidFill>
            <a:ln w="25400" cap="flat" cmpd="sng">
              <a:solidFill>
                <a:schemeClr val="lt1"/>
              </a:solidFill>
              <a:prstDash val="solid"/>
              <a:miter lim="800000"/>
              <a:headEnd type="none" w="sm" len="sm"/>
              <a:tailEnd type="none" w="sm" len="sm"/>
            </a:ln>
          </p:spPr>
        </p:cxnSp>
        <p:sp>
          <p:nvSpPr>
            <p:cNvPr id="839" name="Google Shape;839;p31"/>
            <p:cNvSpPr/>
            <p:nvPr/>
          </p:nvSpPr>
          <p:spPr>
            <a:xfrm>
              <a:off x="957235" y="830403"/>
              <a:ext cx="3495023" cy="7549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31"/>
            <p:cNvSpPr txBox="1"/>
            <p:nvPr/>
          </p:nvSpPr>
          <p:spPr>
            <a:xfrm>
              <a:off x="957235" y="830403"/>
              <a:ext cx="3495023" cy="754912"/>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Calibri"/>
                <a:buNone/>
              </a:pPr>
              <a:r>
                <a:rPr lang="es-CR" sz="2100" b="0" i="0" u="none" strike="noStrike" cap="none">
                  <a:solidFill>
                    <a:schemeClr val="lt1"/>
                  </a:solidFill>
                  <a:latin typeface="Calibri"/>
                  <a:ea typeface="Calibri"/>
                  <a:cs typeface="Calibri"/>
                  <a:sym typeface="Calibri"/>
                </a:rPr>
                <a:t>Utiliza poder y control para impulsar el rendimiento.</a:t>
              </a:r>
              <a:endParaRPr sz="1400" b="0" i="0" u="none" strike="noStrike" cap="none">
                <a:solidFill>
                  <a:srgbClr val="000000"/>
                </a:solidFill>
                <a:latin typeface="Arial"/>
                <a:ea typeface="Arial"/>
                <a:cs typeface="Arial"/>
                <a:sym typeface="Arial"/>
              </a:endParaRPr>
            </a:p>
          </p:txBody>
        </p:sp>
        <p:cxnSp>
          <p:nvCxnSpPr>
            <p:cNvPr id="841" name="Google Shape;841;p31"/>
            <p:cNvCxnSpPr/>
            <p:nvPr/>
          </p:nvCxnSpPr>
          <p:spPr>
            <a:xfrm>
              <a:off x="890451" y="1585316"/>
              <a:ext cx="3561807" cy="0"/>
            </a:xfrm>
            <a:prstGeom prst="straightConnector1">
              <a:avLst/>
            </a:prstGeom>
            <a:solidFill>
              <a:srgbClr val="C70E2E"/>
            </a:solidFill>
            <a:ln w="25400" cap="flat" cmpd="sng">
              <a:solidFill>
                <a:schemeClr val="lt1"/>
              </a:solidFill>
              <a:prstDash val="solid"/>
              <a:miter lim="800000"/>
              <a:headEnd type="none" w="sm" len="sm"/>
              <a:tailEnd type="none" w="sm" len="sm"/>
            </a:ln>
          </p:spPr>
        </p:cxnSp>
        <p:sp>
          <p:nvSpPr>
            <p:cNvPr id="842" name="Google Shape;842;p31"/>
            <p:cNvSpPr/>
            <p:nvPr/>
          </p:nvSpPr>
          <p:spPr>
            <a:xfrm>
              <a:off x="957235" y="1623061"/>
              <a:ext cx="3495023" cy="7549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31"/>
            <p:cNvSpPr txBox="1"/>
            <p:nvPr/>
          </p:nvSpPr>
          <p:spPr>
            <a:xfrm>
              <a:off x="957235" y="1623061"/>
              <a:ext cx="3495023" cy="754912"/>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Calibri"/>
                <a:buNone/>
              </a:pPr>
              <a:r>
                <a:rPr lang="es-CR" sz="2100" b="0" i="0" u="none" strike="noStrike" cap="none">
                  <a:solidFill>
                    <a:schemeClr val="lt1"/>
                  </a:solidFill>
                  <a:latin typeface="Calibri"/>
                  <a:ea typeface="Calibri"/>
                  <a:cs typeface="Calibri"/>
                  <a:sym typeface="Calibri"/>
                </a:rPr>
                <a:t>Mide el éxito a través de la producción.</a:t>
              </a:r>
              <a:endParaRPr sz="1400" b="0" i="0" u="none" strike="noStrike" cap="none">
                <a:solidFill>
                  <a:srgbClr val="000000"/>
                </a:solidFill>
                <a:latin typeface="Arial"/>
                <a:ea typeface="Arial"/>
                <a:cs typeface="Arial"/>
                <a:sym typeface="Arial"/>
              </a:endParaRPr>
            </a:p>
          </p:txBody>
        </p:sp>
        <p:cxnSp>
          <p:nvCxnSpPr>
            <p:cNvPr id="844" name="Google Shape;844;p31"/>
            <p:cNvCxnSpPr/>
            <p:nvPr/>
          </p:nvCxnSpPr>
          <p:spPr>
            <a:xfrm>
              <a:off x="890451" y="2377974"/>
              <a:ext cx="3561807" cy="0"/>
            </a:xfrm>
            <a:prstGeom prst="straightConnector1">
              <a:avLst/>
            </a:prstGeom>
            <a:solidFill>
              <a:srgbClr val="C70E2E"/>
            </a:solidFill>
            <a:ln w="25400" cap="flat" cmpd="sng">
              <a:solidFill>
                <a:schemeClr val="lt1"/>
              </a:solidFill>
              <a:prstDash val="solid"/>
              <a:miter lim="800000"/>
              <a:headEnd type="none" w="sm" len="sm"/>
              <a:tailEnd type="none" w="sm" len="sm"/>
            </a:ln>
          </p:spPr>
        </p:cxnSp>
        <p:sp>
          <p:nvSpPr>
            <p:cNvPr id="845" name="Google Shape;845;p31"/>
            <p:cNvSpPr/>
            <p:nvPr/>
          </p:nvSpPr>
          <p:spPr>
            <a:xfrm>
              <a:off x="957235" y="2415720"/>
              <a:ext cx="3495023" cy="7549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1"/>
            <p:cNvSpPr txBox="1"/>
            <p:nvPr/>
          </p:nvSpPr>
          <p:spPr>
            <a:xfrm>
              <a:off x="957235" y="2415720"/>
              <a:ext cx="3495023" cy="754912"/>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Calibri"/>
                <a:buNone/>
              </a:pPr>
              <a:r>
                <a:rPr lang="es-CR" sz="2100" b="0" i="0" u="none" strike="noStrike" cap="none">
                  <a:solidFill>
                    <a:schemeClr val="lt1"/>
                  </a:solidFill>
                  <a:latin typeface="Calibri"/>
                  <a:ea typeface="Calibri"/>
                  <a:cs typeface="Calibri"/>
                  <a:sym typeface="Calibri"/>
                </a:rPr>
                <a:t>Habla.</a:t>
              </a:r>
              <a:endParaRPr sz="1400" b="0" i="0" u="none" strike="noStrike" cap="none">
                <a:solidFill>
                  <a:srgbClr val="000000"/>
                </a:solidFill>
                <a:latin typeface="Arial"/>
                <a:ea typeface="Arial"/>
                <a:cs typeface="Arial"/>
                <a:sym typeface="Arial"/>
              </a:endParaRPr>
            </a:p>
          </p:txBody>
        </p:sp>
        <p:cxnSp>
          <p:nvCxnSpPr>
            <p:cNvPr id="847" name="Google Shape;847;p31"/>
            <p:cNvCxnSpPr/>
            <p:nvPr/>
          </p:nvCxnSpPr>
          <p:spPr>
            <a:xfrm>
              <a:off x="890451" y="3170632"/>
              <a:ext cx="3561807" cy="0"/>
            </a:xfrm>
            <a:prstGeom prst="straightConnector1">
              <a:avLst/>
            </a:prstGeom>
            <a:solidFill>
              <a:srgbClr val="C70E2E"/>
            </a:solidFill>
            <a:ln w="25400" cap="flat" cmpd="sng">
              <a:solidFill>
                <a:schemeClr val="lt1"/>
              </a:solidFill>
              <a:prstDash val="solid"/>
              <a:miter lim="800000"/>
              <a:headEnd type="none" w="sm" len="sm"/>
              <a:tailEnd type="none" w="sm" len="sm"/>
            </a:ln>
          </p:spPr>
        </p:cxnSp>
        <p:sp>
          <p:nvSpPr>
            <p:cNvPr id="848" name="Google Shape;848;p31"/>
            <p:cNvSpPr/>
            <p:nvPr/>
          </p:nvSpPr>
          <p:spPr>
            <a:xfrm>
              <a:off x="957235" y="3208378"/>
              <a:ext cx="3495023" cy="7549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1"/>
            <p:cNvSpPr txBox="1"/>
            <p:nvPr/>
          </p:nvSpPr>
          <p:spPr>
            <a:xfrm>
              <a:off x="957235" y="3208378"/>
              <a:ext cx="3495023" cy="754912"/>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Calibri"/>
                <a:buNone/>
              </a:pPr>
              <a:r>
                <a:rPr lang="es-CR" sz="2100" b="0" i="0" u="none" strike="noStrike" cap="none">
                  <a:solidFill>
                    <a:schemeClr val="lt1"/>
                  </a:solidFill>
                  <a:latin typeface="Calibri"/>
                  <a:ea typeface="Calibri"/>
                  <a:cs typeface="Calibri"/>
                  <a:sym typeface="Calibri"/>
                </a:rPr>
                <a:t>Cree que se trata de ellos.</a:t>
              </a:r>
              <a:endParaRPr sz="1400" b="0" i="0" u="none" strike="noStrike" cap="none">
                <a:solidFill>
                  <a:srgbClr val="000000"/>
                </a:solidFill>
                <a:latin typeface="Arial"/>
                <a:ea typeface="Arial"/>
                <a:cs typeface="Arial"/>
                <a:sym typeface="Arial"/>
              </a:endParaRPr>
            </a:p>
          </p:txBody>
        </p:sp>
        <p:cxnSp>
          <p:nvCxnSpPr>
            <p:cNvPr id="850" name="Google Shape;850;p31"/>
            <p:cNvCxnSpPr/>
            <p:nvPr/>
          </p:nvCxnSpPr>
          <p:spPr>
            <a:xfrm>
              <a:off x="890451" y="3963290"/>
              <a:ext cx="3561807" cy="0"/>
            </a:xfrm>
            <a:prstGeom prst="straightConnector1">
              <a:avLst/>
            </a:prstGeom>
            <a:solidFill>
              <a:srgbClr val="69AE44"/>
            </a:solidFill>
            <a:ln w="12700" cap="flat" cmpd="sng">
              <a:solidFill>
                <a:schemeClr val="lt1"/>
              </a:solidFill>
              <a:prstDash val="solid"/>
              <a:miter lim="800000"/>
              <a:headEnd type="none" w="sm" len="sm"/>
              <a:tailEnd type="none" w="sm" len="sm"/>
            </a:ln>
          </p:spPr>
        </p:cxnSp>
      </p:grpSp>
      <p:grpSp>
        <p:nvGrpSpPr>
          <p:cNvPr id="851" name="Google Shape;851;p31"/>
          <p:cNvGrpSpPr/>
          <p:nvPr/>
        </p:nvGrpSpPr>
        <p:grpSpPr>
          <a:xfrm>
            <a:off x="5958837" y="1537444"/>
            <a:ext cx="6087389" cy="4001427"/>
            <a:chOff x="0" y="1955"/>
            <a:chExt cx="6087389" cy="4001427"/>
          </a:xfrm>
        </p:grpSpPr>
        <p:cxnSp>
          <p:nvCxnSpPr>
            <p:cNvPr id="852" name="Google Shape;852;p31"/>
            <p:cNvCxnSpPr/>
            <p:nvPr/>
          </p:nvCxnSpPr>
          <p:spPr>
            <a:xfrm>
              <a:off x="0" y="1955"/>
              <a:ext cx="6087389" cy="0"/>
            </a:xfrm>
            <a:prstGeom prst="straightConnector1">
              <a:avLst/>
            </a:prstGeom>
            <a:solidFill>
              <a:srgbClr val="69AE44"/>
            </a:solidFill>
            <a:ln w="12700" cap="flat" cmpd="sng">
              <a:solidFill>
                <a:srgbClr val="69AE44"/>
              </a:solidFill>
              <a:prstDash val="solid"/>
              <a:miter lim="800000"/>
              <a:headEnd type="none" w="sm" len="sm"/>
              <a:tailEnd type="none" w="sm" len="sm"/>
            </a:ln>
          </p:spPr>
        </p:cxnSp>
        <p:sp>
          <p:nvSpPr>
            <p:cNvPr id="853" name="Google Shape;853;p31"/>
            <p:cNvSpPr/>
            <p:nvPr/>
          </p:nvSpPr>
          <p:spPr>
            <a:xfrm>
              <a:off x="0" y="1955"/>
              <a:ext cx="1217477" cy="40014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1"/>
            <p:cNvSpPr txBox="1"/>
            <p:nvPr/>
          </p:nvSpPr>
          <p:spPr>
            <a:xfrm>
              <a:off x="0" y="1955"/>
              <a:ext cx="1217477" cy="4001427"/>
            </a:xfrm>
            <a:prstGeom prst="rect">
              <a:avLst/>
            </a:prstGeom>
            <a:noFill/>
            <a:ln>
              <a:noFill/>
            </a:ln>
          </p:spPr>
          <p:txBody>
            <a:bodyPr spcFirstLastPara="1" wrap="square" lIns="106675" tIns="106675" rIns="106675" bIns="106675" anchor="t" anchorCtr="0">
              <a:noAutofit/>
            </a:bodyPr>
            <a:lstStyle/>
            <a:p>
              <a:pPr marL="0" marR="0" lvl="0" indent="0" algn="r" rtl="0">
                <a:lnSpc>
                  <a:spcPct val="90000"/>
                </a:lnSpc>
                <a:spcBef>
                  <a:spcPts val="0"/>
                </a:spcBef>
                <a:spcAft>
                  <a:spcPts val="0"/>
                </a:spcAft>
                <a:buClr>
                  <a:schemeClr val="lt1"/>
                </a:buClr>
                <a:buSzPts val="2800"/>
                <a:buFont typeface="Calibri"/>
                <a:buNone/>
              </a:pPr>
              <a:r>
                <a:rPr lang="es-CR" sz="2800" b="1" i="0" u="none" strike="noStrike" cap="none">
                  <a:solidFill>
                    <a:schemeClr val="lt1"/>
                  </a:solidFill>
                  <a:latin typeface="Calibri"/>
                  <a:ea typeface="Calibri"/>
                  <a:cs typeface="Calibri"/>
                  <a:sym typeface="Calibri"/>
                </a:rPr>
                <a:t>Liderazgo Servicial</a:t>
              </a:r>
              <a:endParaRPr sz="1400" b="0" i="0" u="none" strike="noStrike" cap="none">
                <a:solidFill>
                  <a:srgbClr val="000000"/>
                </a:solidFill>
                <a:latin typeface="Arial"/>
                <a:ea typeface="Arial"/>
                <a:cs typeface="Arial"/>
                <a:sym typeface="Arial"/>
              </a:endParaRPr>
            </a:p>
          </p:txBody>
        </p:sp>
        <p:sp>
          <p:nvSpPr>
            <p:cNvPr id="855" name="Google Shape;855;p31"/>
            <p:cNvSpPr/>
            <p:nvPr/>
          </p:nvSpPr>
          <p:spPr>
            <a:xfrm>
              <a:off x="1308788" y="39664"/>
              <a:ext cx="4778600" cy="754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31"/>
            <p:cNvSpPr txBox="1"/>
            <p:nvPr/>
          </p:nvSpPr>
          <p:spPr>
            <a:xfrm>
              <a:off x="1308788" y="39664"/>
              <a:ext cx="4778600" cy="7541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Arial"/>
                <a:buNone/>
              </a:pPr>
              <a:r>
                <a:rPr lang="es-CR" sz="2200" b="0" i="0" u="none" strike="noStrike" cap="none">
                  <a:solidFill>
                    <a:schemeClr val="lt1"/>
                  </a:solidFill>
                  <a:latin typeface="Calibri"/>
                  <a:ea typeface="Calibri"/>
                  <a:cs typeface="Calibri"/>
                  <a:sym typeface="Calibri"/>
                </a:rPr>
                <a:t>Ve el liderazgo como una oportunidad para servir a los demás.</a:t>
              </a:r>
              <a:endParaRPr sz="1400" b="0" i="0" u="none" strike="noStrike" cap="none">
                <a:solidFill>
                  <a:srgbClr val="000000"/>
                </a:solidFill>
                <a:latin typeface="Arial"/>
                <a:ea typeface="Arial"/>
                <a:cs typeface="Arial"/>
                <a:sym typeface="Arial"/>
              </a:endParaRPr>
            </a:p>
          </p:txBody>
        </p:sp>
        <p:cxnSp>
          <p:nvCxnSpPr>
            <p:cNvPr id="857" name="Google Shape;857;p31"/>
            <p:cNvCxnSpPr/>
            <p:nvPr/>
          </p:nvCxnSpPr>
          <p:spPr>
            <a:xfrm>
              <a:off x="1217477" y="793839"/>
              <a:ext cx="4869911" cy="0"/>
            </a:xfrm>
            <a:prstGeom prst="straightConnector1">
              <a:avLst/>
            </a:prstGeom>
            <a:solidFill>
              <a:srgbClr val="69AE44"/>
            </a:solidFill>
            <a:ln w="12700" cap="flat" cmpd="sng">
              <a:solidFill>
                <a:srgbClr val="C6DBBF"/>
              </a:solidFill>
              <a:prstDash val="solid"/>
              <a:miter lim="800000"/>
              <a:headEnd type="none" w="sm" len="sm"/>
              <a:tailEnd type="none" w="sm" len="sm"/>
            </a:ln>
          </p:spPr>
        </p:cxnSp>
        <p:sp>
          <p:nvSpPr>
            <p:cNvPr id="858" name="Google Shape;858;p31"/>
            <p:cNvSpPr/>
            <p:nvPr/>
          </p:nvSpPr>
          <p:spPr>
            <a:xfrm>
              <a:off x="1308788" y="831548"/>
              <a:ext cx="4778600" cy="754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1"/>
            <p:cNvSpPr txBox="1"/>
            <p:nvPr/>
          </p:nvSpPr>
          <p:spPr>
            <a:xfrm>
              <a:off x="1308788" y="831548"/>
              <a:ext cx="4778600" cy="7541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Arial"/>
                <a:buNone/>
              </a:pPr>
              <a:r>
                <a:rPr lang="es-CR" sz="2200" b="0" i="0" u="none" strike="noStrike" cap="none">
                  <a:solidFill>
                    <a:schemeClr val="lt1"/>
                  </a:solidFill>
                  <a:latin typeface="Calibri"/>
                  <a:ea typeface="Calibri"/>
                  <a:cs typeface="Calibri"/>
                  <a:sym typeface="Calibri"/>
                </a:rPr>
                <a:t>Comparte poder y control para impulsar el compromiso.</a:t>
              </a:r>
              <a:endParaRPr sz="1400" b="0" i="0" u="none" strike="noStrike" cap="none">
                <a:solidFill>
                  <a:srgbClr val="000000"/>
                </a:solidFill>
                <a:latin typeface="Arial"/>
                <a:ea typeface="Arial"/>
                <a:cs typeface="Arial"/>
                <a:sym typeface="Arial"/>
              </a:endParaRPr>
            </a:p>
          </p:txBody>
        </p:sp>
        <p:cxnSp>
          <p:nvCxnSpPr>
            <p:cNvPr id="860" name="Google Shape;860;p31"/>
            <p:cNvCxnSpPr/>
            <p:nvPr/>
          </p:nvCxnSpPr>
          <p:spPr>
            <a:xfrm>
              <a:off x="1217477" y="1585723"/>
              <a:ext cx="4869911" cy="0"/>
            </a:xfrm>
            <a:prstGeom prst="straightConnector1">
              <a:avLst/>
            </a:prstGeom>
            <a:solidFill>
              <a:srgbClr val="69AE44"/>
            </a:solidFill>
            <a:ln w="12700" cap="flat" cmpd="sng">
              <a:solidFill>
                <a:srgbClr val="C6DBBF"/>
              </a:solidFill>
              <a:prstDash val="solid"/>
              <a:miter lim="800000"/>
              <a:headEnd type="none" w="sm" len="sm"/>
              <a:tailEnd type="none" w="sm" len="sm"/>
            </a:ln>
          </p:spPr>
        </p:cxnSp>
        <p:sp>
          <p:nvSpPr>
            <p:cNvPr id="861" name="Google Shape;861;p31"/>
            <p:cNvSpPr/>
            <p:nvPr/>
          </p:nvSpPr>
          <p:spPr>
            <a:xfrm>
              <a:off x="1308788" y="1623432"/>
              <a:ext cx="4778600" cy="754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31"/>
            <p:cNvSpPr txBox="1"/>
            <p:nvPr/>
          </p:nvSpPr>
          <p:spPr>
            <a:xfrm>
              <a:off x="1308788" y="1623432"/>
              <a:ext cx="4778600" cy="7541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Arial"/>
                <a:buNone/>
              </a:pPr>
              <a:r>
                <a:rPr lang="es-CR" sz="2200" b="0" i="0" u="none" strike="noStrike" cap="none">
                  <a:solidFill>
                    <a:schemeClr val="lt1"/>
                  </a:solidFill>
                  <a:latin typeface="Calibri"/>
                  <a:ea typeface="Calibri"/>
                  <a:cs typeface="Calibri"/>
                  <a:sym typeface="Calibri"/>
                </a:rPr>
                <a:t>Mide el éxito a través del crecimiento y el desarrollo.</a:t>
              </a:r>
              <a:endParaRPr sz="1400" b="0" i="0" u="none" strike="noStrike" cap="none">
                <a:solidFill>
                  <a:srgbClr val="000000"/>
                </a:solidFill>
                <a:latin typeface="Arial"/>
                <a:ea typeface="Arial"/>
                <a:cs typeface="Arial"/>
                <a:sym typeface="Arial"/>
              </a:endParaRPr>
            </a:p>
          </p:txBody>
        </p:sp>
        <p:cxnSp>
          <p:nvCxnSpPr>
            <p:cNvPr id="863" name="Google Shape;863;p31"/>
            <p:cNvCxnSpPr/>
            <p:nvPr/>
          </p:nvCxnSpPr>
          <p:spPr>
            <a:xfrm>
              <a:off x="1217477" y="2377607"/>
              <a:ext cx="4869911" cy="0"/>
            </a:xfrm>
            <a:prstGeom prst="straightConnector1">
              <a:avLst/>
            </a:prstGeom>
            <a:solidFill>
              <a:srgbClr val="69AE44"/>
            </a:solidFill>
            <a:ln w="12700" cap="flat" cmpd="sng">
              <a:solidFill>
                <a:srgbClr val="C6DBBF"/>
              </a:solidFill>
              <a:prstDash val="solid"/>
              <a:miter lim="800000"/>
              <a:headEnd type="none" w="sm" len="sm"/>
              <a:tailEnd type="none" w="sm" len="sm"/>
            </a:ln>
          </p:spPr>
        </p:cxnSp>
        <p:sp>
          <p:nvSpPr>
            <p:cNvPr id="864" name="Google Shape;864;p31"/>
            <p:cNvSpPr/>
            <p:nvPr/>
          </p:nvSpPr>
          <p:spPr>
            <a:xfrm>
              <a:off x="1308788" y="2415316"/>
              <a:ext cx="4778600" cy="754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31"/>
            <p:cNvSpPr txBox="1"/>
            <p:nvPr/>
          </p:nvSpPr>
          <p:spPr>
            <a:xfrm>
              <a:off x="1308788" y="2415316"/>
              <a:ext cx="4778600" cy="7541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Arial"/>
                <a:buNone/>
              </a:pPr>
              <a:r>
                <a:rPr lang="es-CR" sz="2200" b="0" i="0" u="none" strike="noStrike" cap="none">
                  <a:solidFill>
                    <a:schemeClr val="lt1"/>
                  </a:solidFill>
                  <a:latin typeface="Calibri"/>
                  <a:ea typeface="Calibri"/>
                  <a:cs typeface="Calibri"/>
                  <a:sym typeface="Calibri"/>
                </a:rPr>
                <a:t>Escucha.</a:t>
              </a:r>
              <a:endParaRPr sz="1400" b="0" i="0" u="none" strike="noStrike" cap="none">
                <a:solidFill>
                  <a:srgbClr val="000000"/>
                </a:solidFill>
                <a:latin typeface="Arial"/>
                <a:ea typeface="Arial"/>
                <a:cs typeface="Arial"/>
                <a:sym typeface="Arial"/>
              </a:endParaRPr>
            </a:p>
          </p:txBody>
        </p:sp>
        <p:cxnSp>
          <p:nvCxnSpPr>
            <p:cNvPr id="866" name="Google Shape;866;p31"/>
            <p:cNvCxnSpPr/>
            <p:nvPr/>
          </p:nvCxnSpPr>
          <p:spPr>
            <a:xfrm>
              <a:off x="1217477" y="3169492"/>
              <a:ext cx="4869911" cy="0"/>
            </a:xfrm>
            <a:prstGeom prst="straightConnector1">
              <a:avLst/>
            </a:prstGeom>
            <a:solidFill>
              <a:srgbClr val="69AE44"/>
            </a:solidFill>
            <a:ln w="12700" cap="flat" cmpd="sng">
              <a:solidFill>
                <a:srgbClr val="C6DBBF"/>
              </a:solidFill>
              <a:prstDash val="solid"/>
              <a:miter lim="800000"/>
              <a:headEnd type="none" w="sm" len="sm"/>
              <a:tailEnd type="none" w="sm" len="sm"/>
            </a:ln>
          </p:spPr>
        </p:cxnSp>
        <p:sp>
          <p:nvSpPr>
            <p:cNvPr id="867" name="Google Shape;867;p31"/>
            <p:cNvSpPr/>
            <p:nvPr/>
          </p:nvSpPr>
          <p:spPr>
            <a:xfrm>
              <a:off x="1308788" y="3207200"/>
              <a:ext cx="4778600" cy="7541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1"/>
            <p:cNvSpPr txBox="1"/>
            <p:nvPr/>
          </p:nvSpPr>
          <p:spPr>
            <a:xfrm>
              <a:off x="1308788" y="3207200"/>
              <a:ext cx="4778600" cy="7541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Arial"/>
                <a:buNone/>
              </a:pPr>
              <a:r>
                <a:rPr lang="es-CR" sz="2200" b="0" i="0" u="none" strike="noStrike" cap="none">
                  <a:solidFill>
                    <a:schemeClr val="lt1"/>
                  </a:solidFill>
                  <a:latin typeface="Calibri"/>
                  <a:ea typeface="Calibri"/>
                  <a:cs typeface="Calibri"/>
                  <a:sym typeface="Calibri"/>
                </a:rPr>
                <a:t>Entiende que no se trata de ellos.</a:t>
              </a:r>
              <a:endParaRPr sz="1400" b="0" i="0" u="none" strike="noStrike" cap="none">
                <a:solidFill>
                  <a:srgbClr val="000000"/>
                </a:solidFill>
                <a:latin typeface="Arial"/>
                <a:ea typeface="Arial"/>
                <a:cs typeface="Arial"/>
                <a:sym typeface="Arial"/>
              </a:endParaRPr>
            </a:p>
          </p:txBody>
        </p:sp>
        <p:cxnSp>
          <p:nvCxnSpPr>
            <p:cNvPr id="869" name="Google Shape;869;p31"/>
            <p:cNvCxnSpPr/>
            <p:nvPr/>
          </p:nvCxnSpPr>
          <p:spPr>
            <a:xfrm>
              <a:off x="1217477" y="3961376"/>
              <a:ext cx="4869911" cy="0"/>
            </a:xfrm>
            <a:prstGeom prst="straightConnector1">
              <a:avLst/>
            </a:prstGeom>
            <a:solidFill>
              <a:srgbClr val="69AE44"/>
            </a:solidFill>
            <a:ln w="12700" cap="flat" cmpd="sng">
              <a:solidFill>
                <a:srgbClr val="C6DBBF"/>
              </a:solidFill>
              <a:prstDash val="solid"/>
              <a:miter lim="800000"/>
              <a:headEnd type="none" w="sm" len="sm"/>
              <a:tailEnd type="none" w="sm" len="sm"/>
            </a:ln>
          </p:spPr>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32"/>
          <p:cNvSpPr txBox="1">
            <a:spLocks noGrp="1"/>
          </p:cNvSpPr>
          <p:nvPr>
            <p:ph type="title"/>
          </p:nvPr>
        </p:nvSpPr>
        <p:spPr>
          <a:xfrm>
            <a:off x="838200" y="8733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247B"/>
              </a:buClr>
              <a:buSzPts val="4400"/>
              <a:buFont typeface="Barlow SemiBold"/>
              <a:buNone/>
            </a:pPr>
            <a:r>
              <a:rPr lang="es-CR"/>
              <a:t>Mindset que debo Desarrollar en un Entorno Ágil</a:t>
            </a:r>
            <a:endParaRPr/>
          </a:p>
        </p:txBody>
      </p:sp>
      <p:pic>
        <p:nvPicPr>
          <p:cNvPr id="876" name="Google Shape;876;p32"/>
          <p:cNvPicPr preferRelativeResize="0"/>
          <p:nvPr/>
        </p:nvPicPr>
        <p:blipFill rotWithShape="1">
          <a:blip r:embed="rId3">
            <a:alphaModFix/>
          </a:blip>
          <a:srcRect/>
          <a:stretch/>
        </p:blipFill>
        <p:spPr>
          <a:xfrm>
            <a:off x="2472398" y="1714090"/>
            <a:ext cx="1021951" cy="1021951"/>
          </a:xfrm>
          <a:prstGeom prst="rect">
            <a:avLst/>
          </a:prstGeom>
          <a:noFill/>
          <a:ln>
            <a:noFill/>
          </a:ln>
        </p:spPr>
      </p:pic>
      <p:pic>
        <p:nvPicPr>
          <p:cNvPr id="877" name="Google Shape;877;p32" descr="Creative Thinking Svg Png Icon Free Download (#502604) - OnlineWebFonts.COM"/>
          <p:cNvPicPr preferRelativeResize="0"/>
          <p:nvPr/>
        </p:nvPicPr>
        <p:blipFill rotWithShape="1">
          <a:blip r:embed="rId4">
            <a:alphaModFix/>
          </a:blip>
          <a:srcRect/>
          <a:stretch/>
        </p:blipFill>
        <p:spPr>
          <a:xfrm>
            <a:off x="8350371" y="1760609"/>
            <a:ext cx="784246" cy="928912"/>
          </a:xfrm>
          <a:prstGeom prst="rect">
            <a:avLst/>
          </a:prstGeom>
          <a:noFill/>
          <a:ln>
            <a:noFill/>
          </a:ln>
        </p:spPr>
      </p:pic>
      <p:sp>
        <p:nvSpPr>
          <p:cNvPr id="878" name="Google Shape;878;p32"/>
          <p:cNvSpPr txBox="1"/>
          <p:nvPr/>
        </p:nvSpPr>
        <p:spPr>
          <a:xfrm>
            <a:off x="193238" y="1901900"/>
            <a:ext cx="195438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Mente Rígida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Certeza Reactiva</a:t>
            </a:r>
            <a:endParaRPr sz="1400" b="0" i="0" u="none" strike="noStrike" cap="none">
              <a:solidFill>
                <a:srgbClr val="000000"/>
              </a:solidFill>
              <a:latin typeface="Arial"/>
              <a:ea typeface="Arial"/>
              <a:cs typeface="Arial"/>
              <a:sym typeface="Arial"/>
            </a:endParaRPr>
          </a:p>
        </p:txBody>
      </p:sp>
      <p:sp>
        <p:nvSpPr>
          <p:cNvPr id="879" name="Google Shape;879;p32"/>
          <p:cNvSpPr txBox="1"/>
          <p:nvPr/>
        </p:nvSpPr>
        <p:spPr>
          <a:xfrm>
            <a:off x="9746869" y="1763400"/>
            <a:ext cx="200113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Mente Creativa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Descubrimiento Proactivo</a:t>
            </a:r>
            <a:endParaRPr sz="1400" b="0" i="0" u="none" strike="noStrike" cap="none">
              <a:solidFill>
                <a:srgbClr val="000000"/>
              </a:solidFill>
              <a:latin typeface="Arial"/>
              <a:ea typeface="Arial"/>
              <a:cs typeface="Arial"/>
              <a:sym typeface="Arial"/>
            </a:endParaRPr>
          </a:p>
        </p:txBody>
      </p:sp>
      <p:sp>
        <p:nvSpPr>
          <p:cNvPr id="880" name="Google Shape;880;p32"/>
          <p:cNvSpPr/>
          <p:nvPr/>
        </p:nvSpPr>
        <p:spPr>
          <a:xfrm>
            <a:off x="4310743" y="1883227"/>
            <a:ext cx="3570514" cy="683677"/>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pic>
        <p:nvPicPr>
          <p:cNvPr id="881" name="Google Shape;881;p32" descr="Authority Icons - Free Download, PNG and SVG"/>
          <p:cNvPicPr preferRelativeResize="0"/>
          <p:nvPr/>
        </p:nvPicPr>
        <p:blipFill rotWithShape="1">
          <a:blip r:embed="rId5">
            <a:alphaModFix/>
          </a:blip>
          <a:srcRect/>
          <a:stretch/>
        </p:blipFill>
        <p:spPr>
          <a:xfrm>
            <a:off x="2478121" y="3437597"/>
            <a:ext cx="901644" cy="901644"/>
          </a:xfrm>
          <a:prstGeom prst="rect">
            <a:avLst/>
          </a:prstGeom>
          <a:noFill/>
          <a:ln>
            <a:noFill/>
          </a:ln>
        </p:spPr>
      </p:pic>
      <p:pic>
        <p:nvPicPr>
          <p:cNvPr id="882" name="Google Shape;882;p32" descr="Collaboration - icon by Adioma"/>
          <p:cNvPicPr preferRelativeResize="0"/>
          <p:nvPr/>
        </p:nvPicPr>
        <p:blipFill rotWithShape="1">
          <a:blip r:embed="rId6">
            <a:alphaModFix/>
          </a:blip>
          <a:srcRect/>
          <a:stretch/>
        </p:blipFill>
        <p:spPr>
          <a:xfrm>
            <a:off x="8199701" y="3335867"/>
            <a:ext cx="1105105" cy="1105105"/>
          </a:xfrm>
          <a:prstGeom prst="rect">
            <a:avLst/>
          </a:prstGeom>
          <a:noFill/>
          <a:ln>
            <a:noFill/>
          </a:ln>
        </p:spPr>
      </p:pic>
      <p:sp>
        <p:nvSpPr>
          <p:cNvPr id="883" name="Google Shape;883;p32"/>
          <p:cNvSpPr txBox="1"/>
          <p:nvPr/>
        </p:nvSpPr>
        <p:spPr>
          <a:xfrm>
            <a:off x="331084" y="3426754"/>
            <a:ext cx="167868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Relaciones de Superior a Subordinados</a:t>
            </a:r>
            <a:endParaRPr sz="1400" b="0" i="0" u="none" strike="noStrike" cap="none">
              <a:solidFill>
                <a:srgbClr val="000000"/>
              </a:solidFill>
              <a:latin typeface="Arial"/>
              <a:ea typeface="Arial"/>
              <a:cs typeface="Arial"/>
              <a:sym typeface="Arial"/>
            </a:endParaRPr>
          </a:p>
        </p:txBody>
      </p:sp>
      <p:sp>
        <p:nvSpPr>
          <p:cNvPr id="884" name="Google Shape;884;p32"/>
          <p:cNvSpPr txBox="1"/>
          <p:nvPr/>
        </p:nvSpPr>
        <p:spPr>
          <a:xfrm>
            <a:off x="9534634" y="3288255"/>
            <a:ext cx="242560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Colaboración acordada en libertad, confianza y responsabilidad</a:t>
            </a:r>
            <a:endParaRPr sz="1400" b="0" i="0" u="none" strike="noStrike" cap="none">
              <a:solidFill>
                <a:srgbClr val="000000"/>
              </a:solidFill>
              <a:latin typeface="Arial"/>
              <a:ea typeface="Arial"/>
              <a:cs typeface="Arial"/>
              <a:sym typeface="Arial"/>
            </a:endParaRPr>
          </a:p>
        </p:txBody>
      </p:sp>
      <p:pic>
        <p:nvPicPr>
          <p:cNvPr id="885" name="Google Shape;885;p32" descr="Drought Scarcity Rainlessness Need Want Dearth Aridity Svg Png Icon Free  Download (#450534) - OnlineWebFonts.COM"/>
          <p:cNvPicPr preferRelativeResize="0"/>
          <p:nvPr/>
        </p:nvPicPr>
        <p:blipFill rotWithShape="1">
          <a:blip r:embed="rId7">
            <a:alphaModFix/>
          </a:blip>
          <a:srcRect/>
          <a:stretch/>
        </p:blipFill>
        <p:spPr>
          <a:xfrm>
            <a:off x="2417968" y="4979607"/>
            <a:ext cx="1102464" cy="1102464"/>
          </a:xfrm>
          <a:prstGeom prst="rect">
            <a:avLst/>
          </a:prstGeom>
          <a:noFill/>
          <a:ln>
            <a:noFill/>
          </a:ln>
        </p:spPr>
      </p:pic>
      <p:sp>
        <p:nvSpPr>
          <p:cNvPr id="886" name="Google Shape;886;p32"/>
          <p:cNvSpPr txBox="1"/>
          <p:nvPr/>
        </p:nvSpPr>
        <p:spPr>
          <a:xfrm>
            <a:off x="220453" y="4930675"/>
            <a:ext cx="189995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Visión Ganar/Perder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Recursos limitados</a:t>
            </a:r>
            <a:endParaRPr sz="1400" b="0" i="0" u="none" strike="noStrike" cap="none">
              <a:solidFill>
                <a:srgbClr val="000000"/>
              </a:solidFill>
              <a:latin typeface="Arial"/>
              <a:ea typeface="Arial"/>
              <a:cs typeface="Arial"/>
              <a:sym typeface="Arial"/>
            </a:endParaRPr>
          </a:p>
        </p:txBody>
      </p:sp>
      <p:pic>
        <p:nvPicPr>
          <p:cNvPr id="887" name="Google Shape;887;p32" descr="Abundance Icons - Download Free Vector Icons | Noun Project"/>
          <p:cNvPicPr preferRelativeResize="0"/>
          <p:nvPr/>
        </p:nvPicPr>
        <p:blipFill rotWithShape="1">
          <a:blip r:embed="rId8">
            <a:alphaModFix/>
          </a:blip>
          <a:srcRect/>
          <a:stretch/>
        </p:blipFill>
        <p:spPr>
          <a:xfrm>
            <a:off x="8199701" y="4899844"/>
            <a:ext cx="1261991" cy="1261991"/>
          </a:xfrm>
          <a:prstGeom prst="rect">
            <a:avLst/>
          </a:prstGeom>
          <a:noFill/>
          <a:ln>
            <a:noFill/>
          </a:ln>
        </p:spPr>
      </p:pic>
      <p:sp>
        <p:nvSpPr>
          <p:cNvPr id="888" name="Google Shape;888;p32"/>
          <p:cNvSpPr txBox="1"/>
          <p:nvPr/>
        </p:nvSpPr>
        <p:spPr>
          <a:xfrm>
            <a:off x="9204779" y="5069174"/>
            <a:ext cx="308531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Recursos Abundantes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a:solidFill>
                  <a:srgbClr val="000000"/>
                </a:solidFill>
                <a:latin typeface="Arial"/>
                <a:ea typeface="Arial"/>
                <a:cs typeface="Arial"/>
                <a:sym typeface="Arial"/>
              </a:rPr>
              <a:t>Creatividad en las oportunidades</a:t>
            </a:r>
            <a:endParaRPr sz="1400" b="0" i="0" u="none" strike="noStrike" cap="none">
              <a:solidFill>
                <a:srgbClr val="000000"/>
              </a:solidFill>
              <a:latin typeface="Arial"/>
              <a:ea typeface="Arial"/>
              <a:cs typeface="Arial"/>
              <a:sym typeface="Arial"/>
            </a:endParaRPr>
          </a:p>
        </p:txBody>
      </p:sp>
      <p:sp>
        <p:nvSpPr>
          <p:cNvPr id="889" name="Google Shape;889;p32"/>
          <p:cNvSpPr/>
          <p:nvPr/>
        </p:nvSpPr>
        <p:spPr>
          <a:xfrm>
            <a:off x="4310743" y="3562169"/>
            <a:ext cx="3570514" cy="683677"/>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890" name="Google Shape;890;p32"/>
          <p:cNvSpPr/>
          <p:nvPr/>
        </p:nvSpPr>
        <p:spPr>
          <a:xfrm>
            <a:off x="4310743" y="5308827"/>
            <a:ext cx="3570514" cy="683677"/>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891" name="Google Shape;891;p32"/>
          <p:cNvSpPr txBox="1"/>
          <p:nvPr/>
        </p:nvSpPr>
        <p:spPr>
          <a:xfrm>
            <a:off x="2716566" y="1202482"/>
            <a:ext cx="5052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R" sz="1800" b="1" i="0" u="none" strike="noStrike" cap="none">
                <a:solidFill>
                  <a:srgbClr val="000000"/>
                </a:solidFill>
                <a:latin typeface="Arial"/>
                <a:ea typeface="Arial"/>
                <a:cs typeface="Arial"/>
                <a:sym typeface="Arial"/>
              </a:rPr>
              <a:t>DE</a:t>
            </a:r>
            <a:endParaRPr sz="1400" b="0" i="0" u="none" strike="noStrike" cap="none">
              <a:solidFill>
                <a:srgbClr val="000000"/>
              </a:solidFill>
              <a:latin typeface="Arial"/>
              <a:ea typeface="Arial"/>
              <a:cs typeface="Arial"/>
              <a:sym typeface="Arial"/>
            </a:endParaRPr>
          </a:p>
        </p:txBody>
      </p:sp>
      <p:sp>
        <p:nvSpPr>
          <p:cNvPr id="892" name="Google Shape;892;p32"/>
          <p:cNvSpPr txBox="1"/>
          <p:nvPr/>
        </p:nvSpPr>
        <p:spPr>
          <a:xfrm>
            <a:off x="8284676" y="1202482"/>
            <a:ext cx="9156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R" sz="1800" b="1" i="0" u="none" strike="noStrike" cap="none">
                <a:solidFill>
                  <a:srgbClr val="000000"/>
                </a:solidFill>
                <a:latin typeface="Arial"/>
                <a:ea typeface="Arial"/>
                <a:cs typeface="Arial"/>
                <a:sym typeface="Arial"/>
              </a:rPr>
              <a:t>HACIA</a:t>
            </a:r>
            <a:endParaRPr sz="1400" b="0" i="0" u="none" strike="noStrike" cap="none">
              <a:solidFill>
                <a:srgbClr val="000000"/>
              </a:solidFill>
              <a:latin typeface="Arial"/>
              <a:ea typeface="Arial"/>
              <a:cs typeface="Arial"/>
              <a:sym typeface="Arial"/>
            </a:endParaRPr>
          </a:p>
        </p:txBody>
      </p:sp>
      <p:sp>
        <p:nvSpPr>
          <p:cNvPr id="893" name="Google Shape;893;p32"/>
          <p:cNvSpPr/>
          <p:nvPr/>
        </p:nvSpPr>
        <p:spPr>
          <a:xfrm>
            <a:off x="2131290" y="6617657"/>
            <a:ext cx="761874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R" sz="1000" b="0" i="0" u="none" strike="noStrike" cap="none">
                <a:solidFill>
                  <a:srgbClr val="000000"/>
                </a:solidFill>
                <a:latin typeface="Arial"/>
                <a:ea typeface="Arial"/>
                <a:cs typeface="Arial"/>
                <a:sym typeface="Arial"/>
              </a:rPr>
              <a:t>Fuente: Leading agile transformation: The new capabilities leaders need to build 21st-century organizations, McKinsey&amp;Company.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7"/>
        <p:cNvGrpSpPr/>
        <p:nvPr/>
      </p:nvGrpSpPr>
      <p:grpSpPr>
        <a:xfrm>
          <a:off x="0" y="0"/>
          <a:ext cx="0" cy="0"/>
          <a:chOff x="0" y="0"/>
          <a:chExt cx="0" cy="0"/>
        </a:xfrm>
      </p:grpSpPr>
      <p:sp>
        <p:nvSpPr>
          <p:cNvPr id="898" name="Google Shape;898;p33"/>
          <p:cNvSpPr/>
          <p:nvPr/>
        </p:nvSpPr>
        <p:spPr>
          <a:xfrm>
            <a:off x="475488" y="0"/>
            <a:ext cx="10910292"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99" name="Google Shape;899;p3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0" name="Google Shape;900;p33"/>
          <p:cNvSpPr txBox="1">
            <a:spLocks noGrp="1"/>
          </p:cNvSpPr>
          <p:nvPr>
            <p:ph type="title"/>
          </p:nvPr>
        </p:nvSpPr>
        <p:spPr>
          <a:xfrm>
            <a:off x="2733675" y="2043663"/>
            <a:ext cx="6610350" cy="20310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s-CR" sz="6000">
                <a:solidFill>
                  <a:srgbClr val="FFFFFF"/>
                </a:solidFill>
              </a:rPr>
              <a:t>Marcos de trabajo Ágiles</a:t>
            </a:r>
            <a:endParaRPr sz="6000">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s-CR"/>
              <a:t>Diferentes Marcos de trabajo dentro de la filosofía de la agilidad</a:t>
            </a:r>
            <a:endParaRPr/>
          </a:p>
        </p:txBody>
      </p:sp>
      <p:pic>
        <p:nvPicPr>
          <p:cNvPr id="906" name="Google Shape;906;p34" descr="http://1.bp.blogspot.com/-D9O9QFni9Os/VJpbrNfl2lI/AAAAAAAAJL8/AdpJsffCGhc/s1600/agile-umbrella.png"/>
          <p:cNvPicPr preferRelativeResize="0"/>
          <p:nvPr/>
        </p:nvPicPr>
        <p:blipFill rotWithShape="1">
          <a:blip r:embed="rId3">
            <a:alphaModFix/>
          </a:blip>
          <a:srcRect/>
          <a:stretch/>
        </p:blipFill>
        <p:spPr>
          <a:xfrm>
            <a:off x="2572650" y="1825625"/>
            <a:ext cx="7046700" cy="43513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0"/>
        <p:cNvGrpSpPr/>
        <p:nvPr/>
      </p:nvGrpSpPr>
      <p:grpSpPr>
        <a:xfrm>
          <a:off x="0" y="0"/>
          <a:ext cx="0" cy="0"/>
          <a:chOff x="0" y="0"/>
          <a:chExt cx="0" cy="0"/>
        </a:xfrm>
      </p:grpSpPr>
      <p:sp>
        <p:nvSpPr>
          <p:cNvPr id="911" name="Google Shape;911;p3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2" name="Google Shape;912;p35"/>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3" name="Google Shape;913;p35"/>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4" name="Google Shape;914;p3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5" name="Google Shape;915;p35"/>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16" name="Google Shape;916;p35" descr="Safari - Apr 2, 2019 at 250 AM.pdf - Adobe Reader"/>
          <p:cNvPicPr preferRelativeResize="0"/>
          <p:nvPr/>
        </p:nvPicPr>
        <p:blipFill rotWithShape="1">
          <a:blip r:embed="rId3">
            <a:alphaModFix/>
          </a:blip>
          <a:srcRect l="15219" t="12243" r="10714" b="1786"/>
          <a:stretch/>
        </p:blipFill>
        <p:spPr>
          <a:xfrm>
            <a:off x="2062572" y="643467"/>
            <a:ext cx="8066855" cy="5571065"/>
          </a:xfrm>
          <a:prstGeom prst="rect">
            <a:avLst/>
          </a:prstGeom>
          <a:noFill/>
          <a:ln>
            <a:noFill/>
          </a:ln>
        </p:spPr>
      </p:pic>
      <p:sp>
        <p:nvSpPr>
          <p:cNvPr id="917" name="Google Shape;917;p35"/>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6000"/>
              <a:buFont typeface="Calibri"/>
              <a:buNone/>
            </a:pPr>
            <a:r>
              <a:rPr lang="es-CR"/>
              <a:t>Ya que hemos comprendido la agilidad, veamos un marco de trabajo ¨SCRUM¨</a:t>
            </a:r>
            <a:endParaRPr/>
          </a:p>
        </p:txBody>
      </p:sp>
      <p:pic>
        <p:nvPicPr>
          <p:cNvPr id="923" name="Google Shape;923;p36" descr="Piezas metálicas de tres en raya"/>
          <p:cNvPicPr preferRelativeResize="0"/>
          <p:nvPr/>
        </p:nvPicPr>
        <p:blipFill rotWithShape="1">
          <a:blip r:embed="rId3">
            <a:alphaModFix/>
          </a:blip>
          <a:srcRect t="29153" b="15674"/>
          <a:stretch/>
        </p:blipFill>
        <p:spPr>
          <a:xfrm>
            <a:off x="838200" y="1825625"/>
            <a:ext cx="10515600" cy="435133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7"/>
        <p:cNvGrpSpPr/>
        <p:nvPr/>
      </p:nvGrpSpPr>
      <p:grpSpPr>
        <a:xfrm>
          <a:off x="0" y="0"/>
          <a:ext cx="0" cy="0"/>
          <a:chOff x="0" y="0"/>
          <a:chExt cx="0" cy="0"/>
        </a:xfrm>
      </p:grpSpPr>
      <p:sp>
        <p:nvSpPr>
          <p:cNvPr id="928" name="Google Shape;928;p37"/>
          <p:cNvSpPr/>
          <p:nvPr/>
        </p:nvSpPr>
        <p:spPr>
          <a:xfrm>
            <a:off x="327546" y="4572000"/>
            <a:ext cx="7058307" cy="1964266"/>
          </a:xfrm>
          <a:prstGeom prst="rect">
            <a:avLst/>
          </a:prstGeom>
          <a:solidFill>
            <a:srgbClr val="6A5D4B">
              <a:alpha val="9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9" name="Google Shape;929;p37"/>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s-CR">
                <a:solidFill>
                  <a:srgbClr val="FFFFFF"/>
                </a:solidFill>
              </a:rPr>
              <a:t>Scrum.org</a:t>
            </a:r>
            <a:endParaRPr>
              <a:solidFill>
                <a:srgbClr val="FFFFFF"/>
              </a:solidFill>
            </a:endParaRPr>
          </a:p>
        </p:txBody>
      </p:sp>
      <p:pic>
        <p:nvPicPr>
          <p:cNvPr id="930" name="Google Shape;930;p37"/>
          <p:cNvPicPr preferRelativeResize="0"/>
          <p:nvPr/>
        </p:nvPicPr>
        <p:blipFill rotWithShape="1">
          <a:blip r:embed="rId3">
            <a:alphaModFix/>
          </a:blip>
          <a:srcRect r="1" b="3417"/>
          <a:stretch/>
        </p:blipFill>
        <p:spPr>
          <a:xfrm>
            <a:off x="327547" y="321733"/>
            <a:ext cx="7058306" cy="4107392"/>
          </a:xfrm>
          <a:prstGeom prst="rect">
            <a:avLst/>
          </a:prstGeom>
          <a:noFill/>
          <a:ln>
            <a:noFill/>
          </a:ln>
        </p:spPr>
      </p:pic>
      <p:sp>
        <p:nvSpPr>
          <p:cNvPr id="931" name="Google Shape;931;p37"/>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2" name="Google Shape;932;p37"/>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s-CR" sz="2000">
                <a:solidFill>
                  <a:srgbClr val="FFFFFF"/>
                </a:solidFill>
              </a:rPr>
              <a:t>Fundado por  </a:t>
            </a:r>
            <a:r>
              <a:rPr lang="es-CR" sz="2000" u="sng">
                <a:solidFill>
                  <a:srgbClr val="FFFFFF"/>
                </a:solidFill>
                <a:hlinkClick r:id="rId4">
                  <a:extLst>
                    <a:ext uri="{A12FA001-AC4F-418D-AE19-62706E023703}">
                      <ahyp:hlinkClr xmlns:ahyp="http://schemas.microsoft.com/office/drawing/2018/hyperlinkcolor" val="tx"/>
                    </a:ext>
                  </a:extLst>
                </a:hlinkClick>
              </a:rPr>
              <a:t>Ken Schwaber</a:t>
            </a:r>
            <a:r>
              <a:rPr lang="es-CR" sz="2000">
                <a:solidFill>
                  <a:srgbClr val="FFFFFF"/>
                </a:solidFill>
              </a:rPr>
              <a:t> quien fue co-fundador de Scrum junto con Jeff Sutherland</a:t>
            </a:r>
            <a:endParaRPr/>
          </a:p>
          <a:p>
            <a:pPr marL="228600" lvl="0" indent="-228600" algn="l" rtl="0">
              <a:lnSpc>
                <a:spcPct val="90000"/>
              </a:lnSpc>
              <a:spcBef>
                <a:spcPts val="1000"/>
              </a:spcBef>
              <a:spcAft>
                <a:spcPts val="0"/>
              </a:spcAft>
              <a:buClr>
                <a:srgbClr val="FFFFFF"/>
              </a:buClr>
              <a:buSzPts val="2000"/>
              <a:buChar char="•"/>
            </a:pPr>
            <a:r>
              <a:rPr lang="es-CR" sz="2000">
                <a:solidFill>
                  <a:srgbClr val="FFFFFF"/>
                </a:solidFill>
              </a:rPr>
              <a:t>Fue fundado desde 2009 </a:t>
            </a:r>
            <a:endParaRPr/>
          </a:p>
          <a:p>
            <a:pPr marL="685800" lvl="1" indent="-101600" algn="l" rtl="0">
              <a:lnSpc>
                <a:spcPct val="90000"/>
              </a:lnSpc>
              <a:spcBef>
                <a:spcPts val="500"/>
              </a:spcBef>
              <a:spcAft>
                <a:spcPts val="0"/>
              </a:spcAft>
              <a:buClr>
                <a:schemeClr val="dk1"/>
              </a:buClr>
              <a:buSzPts val="2000"/>
              <a:buNone/>
            </a:pPr>
            <a:endParaRPr sz="20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R"/>
              <a:t>¿Qué es Scrum?</a:t>
            </a:r>
            <a:endParaRPr/>
          </a:p>
        </p:txBody>
      </p:sp>
      <p:sp>
        <p:nvSpPr>
          <p:cNvPr id="938" name="Google Shape;938;p38"/>
          <p:cNvSpPr txBox="1"/>
          <p:nvPr/>
        </p:nvSpPr>
        <p:spPr>
          <a:xfrm>
            <a:off x="3764280" y="1862131"/>
            <a:ext cx="4663440" cy="3330399"/>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rgbClr val="000000"/>
              </a:buClr>
              <a:buSzPts val="1800"/>
              <a:buFont typeface="Arial"/>
              <a:buNone/>
            </a:pPr>
            <a:r>
              <a:rPr lang="es-CR" sz="1800" b="1" i="0" u="none" strike="noStrike" cap="none">
                <a:solidFill>
                  <a:srgbClr val="595959"/>
                </a:solidFill>
                <a:latin typeface="Calibri"/>
                <a:ea typeface="Calibri"/>
                <a:cs typeface="Calibri"/>
                <a:sym typeface="Calibri"/>
              </a:rPr>
              <a:t>Un Marco de Trabajo liviano para hacer </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1800"/>
              <a:buFont typeface="Arial"/>
              <a:buNone/>
            </a:pPr>
            <a:r>
              <a:rPr lang="es-CR" sz="1800" b="1" i="0" u="none" strike="noStrike" cap="none">
                <a:solidFill>
                  <a:srgbClr val="FF0000"/>
                </a:solidFill>
                <a:latin typeface="Calibri"/>
                <a:ea typeface="Calibri"/>
                <a:cs typeface="Calibri"/>
                <a:sym typeface="Calibri"/>
              </a:rPr>
              <a:t>Producción Lean</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1800"/>
              <a:buFont typeface="Arial"/>
              <a:buNone/>
            </a:pPr>
            <a:r>
              <a:rPr lang="es-CR" sz="1800" b="1" i="0" u="none" strike="noStrike" cap="none">
                <a:solidFill>
                  <a:srgbClr val="595959"/>
                </a:solidFill>
                <a:latin typeface="Calibri"/>
                <a:ea typeface="Calibri"/>
                <a:cs typeface="Calibri"/>
                <a:sym typeface="Calibri"/>
              </a:rPr>
              <a:t>Desde una</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1800"/>
              <a:buFont typeface="Arial"/>
              <a:buNone/>
            </a:pPr>
            <a:r>
              <a:rPr lang="es-CR" sz="1800" b="1" i="0" u="none" strike="noStrike" cap="none">
                <a:solidFill>
                  <a:srgbClr val="FF0000"/>
                </a:solidFill>
                <a:latin typeface="Calibri"/>
                <a:ea typeface="Calibri"/>
                <a:cs typeface="Calibri"/>
                <a:sym typeface="Calibri"/>
              </a:rPr>
              <a:t>Perspectiva Ágil</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1800"/>
              <a:buFont typeface="Arial"/>
              <a:buNone/>
            </a:pPr>
            <a:r>
              <a:rPr lang="es-CR" sz="1800" b="1" i="0" u="none" strike="noStrike" cap="none">
                <a:solidFill>
                  <a:srgbClr val="595959"/>
                </a:solidFill>
                <a:latin typeface="Calibri"/>
                <a:ea typeface="Calibri"/>
                <a:cs typeface="Calibri"/>
                <a:sym typeface="Calibri"/>
              </a:rPr>
              <a:t>Para dar valor al</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1800"/>
              <a:buFont typeface="Arial"/>
              <a:buNone/>
            </a:pPr>
            <a:r>
              <a:rPr lang="es-CR" sz="1800" b="1" i="0" u="none" strike="noStrike" cap="none">
                <a:solidFill>
                  <a:srgbClr val="FF0000"/>
                </a:solidFill>
                <a:latin typeface="Calibri"/>
                <a:ea typeface="Calibri"/>
                <a:cs typeface="Calibri"/>
                <a:sym typeface="Calibri"/>
              </a:rPr>
              <a:t>Cliente</a:t>
            </a:r>
            <a:endParaRPr sz="1400" b="0" i="0" u="none" strike="noStrike" cap="none">
              <a:solidFill>
                <a:srgbClr val="000000"/>
              </a:solidFill>
              <a:latin typeface="Arial"/>
              <a:ea typeface="Arial"/>
              <a:cs typeface="Arial"/>
              <a:sym typeface="Arial"/>
            </a:endParaRPr>
          </a:p>
        </p:txBody>
      </p:sp>
      <p:grpSp>
        <p:nvGrpSpPr>
          <p:cNvPr id="939" name="Google Shape;939;p38"/>
          <p:cNvGrpSpPr/>
          <p:nvPr/>
        </p:nvGrpSpPr>
        <p:grpSpPr>
          <a:xfrm>
            <a:off x="624599" y="2322915"/>
            <a:ext cx="3293457" cy="2869614"/>
            <a:chOff x="505482" y="0"/>
            <a:chExt cx="3293457" cy="2869614"/>
          </a:xfrm>
        </p:grpSpPr>
        <p:sp>
          <p:nvSpPr>
            <p:cNvPr id="940" name="Google Shape;940;p38"/>
            <p:cNvSpPr/>
            <p:nvPr/>
          </p:nvSpPr>
          <p:spPr>
            <a:xfrm>
              <a:off x="1068664" y="547235"/>
              <a:ext cx="1605560" cy="160583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38"/>
            <p:cNvSpPr txBox="1"/>
            <p:nvPr/>
          </p:nvSpPr>
          <p:spPr>
            <a:xfrm>
              <a:off x="1303793" y="782404"/>
              <a:ext cx="1135302" cy="113549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s-CR" sz="1200" b="0" i="0" u="none" strike="noStrike" cap="none">
                  <a:solidFill>
                    <a:srgbClr val="FFFFFF"/>
                  </a:solidFill>
                  <a:latin typeface="Calibri"/>
                  <a:ea typeface="Calibri"/>
                  <a:cs typeface="Calibri"/>
                  <a:sym typeface="Calibri"/>
                </a:rPr>
                <a:t>Eliminar Desperdicios e Impedimentos</a:t>
              </a:r>
              <a:endParaRPr sz="1400" b="0" i="0" u="none" strike="noStrike" cap="none">
                <a:solidFill>
                  <a:srgbClr val="000000"/>
                </a:solidFill>
                <a:latin typeface="Arial"/>
                <a:ea typeface="Arial"/>
                <a:cs typeface="Arial"/>
                <a:sym typeface="Arial"/>
              </a:endParaRPr>
            </a:p>
          </p:txBody>
        </p:sp>
        <p:sp>
          <p:nvSpPr>
            <p:cNvPr id="942" name="Google Shape;942;p38"/>
            <p:cNvSpPr/>
            <p:nvPr/>
          </p:nvSpPr>
          <p:spPr>
            <a:xfrm>
              <a:off x="1562353" y="2033696"/>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38"/>
            <p:cNvSpPr/>
            <p:nvPr/>
          </p:nvSpPr>
          <p:spPr>
            <a:xfrm>
              <a:off x="2777639" y="1198925"/>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38"/>
            <p:cNvSpPr/>
            <p:nvPr/>
          </p:nvSpPr>
          <p:spPr>
            <a:xfrm>
              <a:off x="2159127" y="2171437"/>
              <a:ext cx="178505" cy="17877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38"/>
            <p:cNvSpPr/>
            <p:nvPr/>
          </p:nvSpPr>
          <p:spPr>
            <a:xfrm>
              <a:off x="1598581" y="727734"/>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38"/>
            <p:cNvSpPr/>
            <p:nvPr/>
          </p:nvSpPr>
          <p:spPr>
            <a:xfrm>
              <a:off x="1191180" y="1468381"/>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38"/>
            <p:cNvSpPr/>
            <p:nvPr/>
          </p:nvSpPr>
          <p:spPr>
            <a:xfrm>
              <a:off x="566741" y="837066"/>
              <a:ext cx="652763" cy="6528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38"/>
            <p:cNvSpPr txBox="1"/>
            <p:nvPr/>
          </p:nvSpPr>
          <p:spPr>
            <a:xfrm>
              <a:off x="662336" y="932672"/>
              <a:ext cx="461573" cy="4616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s-CR" sz="1200" b="0" i="0" u="none" strike="noStrike" cap="none">
                  <a:solidFill>
                    <a:srgbClr val="FFFFFF"/>
                  </a:solidFill>
                  <a:latin typeface="Calibri"/>
                  <a:ea typeface="Calibri"/>
                  <a:cs typeface="Calibri"/>
                  <a:sym typeface="Calibri"/>
                </a:rPr>
                <a:t>Mura</a:t>
              </a:r>
              <a:endParaRPr sz="1400" b="0" i="0" u="none" strike="noStrike" cap="none">
                <a:solidFill>
                  <a:srgbClr val="000000"/>
                </a:solidFill>
                <a:latin typeface="Arial"/>
                <a:ea typeface="Arial"/>
                <a:cs typeface="Arial"/>
                <a:sym typeface="Arial"/>
              </a:endParaRPr>
            </a:p>
          </p:txBody>
        </p:sp>
        <p:sp>
          <p:nvSpPr>
            <p:cNvPr id="949" name="Google Shape;949;p38"/>
            <p:cNvSpPr/>
            <p:nvPr/>
          </p:nvSpPr>
          <p:spPr>
            <a:xfrm>
              <a:off x="1804422" y="733473"/>
              <a:ext cx="178505" cy="17877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38"/>
            <p:cNvSpPr/>
            <p:nvPr/>
          </p:nvSpPr>
          <p:spPr>
            <a:xfrm>
              <a:off x="628328" y="1681020"/>
              <a:ext cx="322758" cy="322831"/>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38"/>
            <p:cNvSpPr/>
            <p:nvPr/>
          </p:nvSpPr>
          <p:spPr>
            <a:xfrm>
              <a:off x="2839226" y="530017"/>
              <a:ext cx="652763" cy="6528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38"/>
            <p:cNvSpPr txBox="1"/>
            <p:nvPr/>
          </p:nvSpPr>
          <p:spPr>
            <a:xfrm>
              <a:off x="2934821" y="625623"/>
              <a:ext cx="461573" cy="4616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s-CR" sz="1200" b="0" i="0" u="none" strike="noStrike" cap="none">
                  <a:solidFill>
                    <a:srgbClr val="FFFFFF"/>
                  </a:solidFill>
                  <a:latin typeface="Calibri"/>
                  <a:ea typeface="Calibri"/>
                  <a:cs typeface="Calibri"/>
                  <a:sym typeface="Calibri"/>
                </a:rPr>
                <a:t>Muda</a:t>
              </a:r>
              <a:endParaRPr sz="1400" b="0" i="0" u="none" strike="noStrike" cap="none">
                <a:solidFill>
                  <a:srgbClr val="000000"/>
                </a:solidFill>
                <a:latin typeface="Arial"/>
                <a:ea typeface="Arial"/>
                <a:cs typeface="Arial"/>
                <a:sym typeface="Arial"/>
              </a:endParaRPr>
            </a:p>
          </p:txBody>
        </p:sp>
        <p:sp>
          <p:nvSpPr>
            <p:cNvPr id="953" name="Google Shape;953;p38"/>
            <p:cNvSpPr/>
            <p:nvPr/>
          </p:nvSpPr>
          <p:spPr>
            <a:xfrm>
              <a:off x="2547755" y="980547"/>
              <a:ext cx="178505" cy="17877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38"/>
            <p:cNvSpPr/>
            <p:nvPr/>
          </p:nvSpPr>
          <p:spPr>
            <a:xfrm>
              <a:off x="505482" y="2065261"/>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38"/>
            <p:cNvSpPr/>
            <p:nvPr/>
          </p:nvSpPr>
          <p:spPr>
            <a:xfrm>
              <a:off x="1795200" y="1881032"/>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38"/>
            <p:cNvSpPr/>
            <p:nvPr/>
          </p:nvSpPr>
          <p:spPr>
            <a:xfrm>
              <a:off x="3146176" y="1658063"/>
              <a:ext cx="652763" cy="6528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38"/>
            <p:cNvSpPr txBox="1"/>
            <p:nvPr/>
          </p:nvSpPr>
          <p:spPr>
            <a:xfrm>
              <a:off x="3241771" y="1753669"/>
              <a:ext cx="461573" cy="4616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s-CR" sz="1200" b="0" i="0" u="none" strike="noStrike" cap="none">
                  <a:solidFill>
                    <a:srgbClr val="FFFFFF"/>
                  </a:solidFill>
                  <a:latin typeface="Calibri"/>
                  <a:ea typeface="Calibri"/>
                  <a:cs typeface="Calibri"/>
                  <a:sym typeface="Calibri"/>
                </a:rPr>
                <a:t>Muri</a:t>
              </a:r>
              <a:endParaRPr sz="1200" b="0" i="0" u="none" strike="noStrike" cap="none">
                <a:solidFill>
                  <a:srgbClr val="FFFFFF"/>
                </a:solidFill>
                <a:latin typeface="Calibri"/>
                <a:ea typeface="Calibri"/>
                <a:cs typeface="Calibri"/>
                <a:sym typeface="Calibri"/>
              </a:endParaRPr>
            </a:p>
          </p:txBody>
        </p:sp>
        <p:sp>
          <p:nvSpPr>
            <p:cNvPr id="958" name="Google Shape;958;p38"/>
            <p:cNvSpPr/>
            <p:nvPr/>
          </p:nvSpPr>
          <p:spPr>
            <a:xfrm>
              <a:off x="2962072" y="1635393"/>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38"/>
            <p:cNvSpPr/>
            <p:nvPr/>
          </p:nvSpPr>
          <p:spPr>
            <a:xfrm>
              <a:off x="1272529" y="2216777"/>
              <a:ext cx="652763" cy="6528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38"/>
            <p:cNvSpPr txBox="1"/>
            <p:nvPr/>
          </p:nvSpPr>
          <p:spPr>
            <a:xfrm>
              <a:off x="1368124" y="2312383"/>
              <a:ext cx="461573" cy="4616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s-CR" sz="1200" b="0" i="0" u="none" strike="noStrike" cap="none">
                  <a:solidFill>
                    <a:srgbClr val="FFFFFF"/>
                  </a:solidFill>
                  <a:latin typeface="Calibri"/>
                  <a:ea typeface="Calibri"/>
                  <a:cs typeface="Calibri"/>
                  <a:sym typeface="Calibri"/>
                </a:rPr>
                <a:t>Pull</a:t>
              </a:r>
              <a:endParaRPr sz="1200" b="0" i="0" u="none" strike="noStrike" cap="none">
                <a:solidFill>
                  <a:srgbClr val="FFFFFF"/>
                </a:solidFill>
                <a:latin typeface="Calibri"/>
                <a:ea typeface="Calibri"/>
                <a:cs typeface="Calibri"/>
                <a:sym typeface="Calibri"/>
              </a:endParaRPr>
            </a:p>
          </p:txBody>
        </p:sp>
        <p:sp>
          <p:nvSpPr>
            <p:cNvPr id="961" name="Google Shape;961;p38"/>
            <p:cNvSpPr/>
            <p:nvPr/>
          </p:nvSpPr>
          <p:spPr>
            <a:xfrm>
              <a:off x="1855471" y="2194681"/>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38"/>
            <p:cNvSpPr/>
            <p:nvPr/>
          </p:nvSpPr>
          <p:spPr>
            <a:xfrm>
              <a:off x="1894992" y="0"/>
              <a:ext cx="652763" cy="65283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38"/>
            <p:cNvSpPr txBox="1"/>
            <p:nvPr/>
          </p:nvSpPr>
          <p:spPr>
            <a:xfrm>
              <a:off x="1990587" y="95606"/>
              <a:ext cx="461573" cy="4616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s-CR" sz="1200" b="0" i="0" u="none" strike="noStrike" cap="none">
                  <a:solidFill>
                    <a:srgbClr val="FFFFFF"/>
                  </a:solidFill>
                  <a:latin typeface="Calibri"/>
                  <a:ea typeface="Calibri"/>
                  <a:cs typeface="Calibri"/>
                  <a:sym typeface="Calibri"/>
                </a:rPr>
                <a:t>Sprint</a:t>
              </a:r>
              <a:endParaRPr sz="1400" b="0" i="0" u="none" strike="noStrike" cap="none">
                <a:solidFill>
                  <a:srgbClr val="000000"/>
                </a:solidFill>
                <a:latin typeface="Arial"/>
                <a:ea typeface="Arial"/>
                <a:cs typeface="Arial"/>
                <a:sym typeface="Arial"/>
              </a:endParaRPr>
            </a:p>
          </p:txBody>
        </p:sp>
        <p:sp>
          <p:nvSpPr>
            <p:cNvPr id="964" name="Google Shape;964;p38"/>
            <p:cNvSpPr/>
            <p:nvPr/>
          </p:nvSpPr>
          <p:spPr>
            <a:xfrm>
              <a:off x="1090071" y="707647"/>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38"/>
            <p:cNvSpPr/>
            <p:nvPr/>
          </p:nvSpPr>
          <p:spPr>
            <a:xfrm>
              <a:off x="2597157" y="160698"/>
              <a:ext cx="129432" cy="12941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66" name="Google Shape;966;p38" descr="Flecha lineal: curva en sentido de las agujas del reloj"/>
          <p:cNvPicPr preferRelativeResize="0"/>
          <p:nvPr/>
        </p:nvPicPr>
        <p:blipFill rotWithShape="1">
          <a:blip r:embed="rId3">
            <a:alphaModFix/>
          </a:blip>
          <a:srcRect/>
          <a:stretch/>
        </p:blipFill>
        <p:spPr>
          <a:xfrm rot="4064372" flipH="1">
            <a:off x="7303585" y="3520725"/>
            <a:ext cx="914400" cy="1066998"/>
          </a:xfrm>
          <a:prstGeom prst="rect">
            <a:avLst/>
          </a:prstGeom>
          <a:noFill/>
          <a:ln>
            <a:noFill/>
          </a:ln>
        </p:spPr>
      </p:pic>
      <p:pic>
        <p:nvPicPr>
          <p:cNvPr id="967" name="Google Shape;967;p38" descr="Flecha lineal: curva en sentido contrario de las agujas del reloj"/>
          <p:cNvPicPr preferRelativeResize="0"/>
          <p:nvPr/>
        </p:nvPicPr>
        <p:blipFill rotWithShape="1">
          <a:blip r:embed="rId4">
            <a:alphaModFix/>
          </a:blip>
          <a:srcRect/>
          <a:stretch/>
        </p:blipFill>
        <p:spPr>
          <a:xfrm rot="-5400000">
            <a:off x="4095880" y="2392400"/>
            <a:ext cx="914400" cy="914400"/>
          </a:xfrm>
          <a:prstGeom prst="rect">
            <a:avLst/>
          </a:prstGeom>
          <a:noFill/>
          <a:ln>
            <a:noFill/>
          </a:ln>
        </p:spPr>
      </p:pic>
      <p:grpSp>
        <p:nvGrpSpPr>
          <p:cNvPr id="968" name="Google Shape;968;p38" descr="Piezas de rompecabezas"/>
          <p:cNvGrpSpPr/>
          <p:nvPr/>
        </p:nvGrpSpPr>
        <p:grpSpPr>
          <a:xfrm>
            <a:off x="9325454" y="3115574"/>
            <a:ext cx="1439945" cy="1410074"/>
            <a:chOff x="9325454" y="3115574"/>
            <a:chExt cx="1439945" cy="1410074"/>
          </a:xfrm>
        </p:grpSpPr>
        <p:sp>
          <p:nvSpPr>
            <p:cNvPr id="969" name="Google Shape;969;p38"/>
            <p:cNvSpPr/>
            <p:nvPr/>
          </p:nvSpPr>
          <p:spPr>
            <a:xfrm>
              <a:off x="9985546" y="3115574"/>
              <a:ext cx="779853" cy="699103"/>
            </a:xfrm>
            <a:custGeom>
              <a:avLst/>
              <a:gdLst/>
              <a:ahLst/>
              <a:cxnLst/>
              <a:rect l="l" t="t" r="r" b="b"/>
              <a:pathLst>
                <a:path w="779853" h="699103" extrusionOk="0">
                  <a:moveTo>
                    <a:pt x="79522" y="493690"/>
                  </a:moveTo>
                  <a:lnTo>
                    <a:pt x="79522" y="493690"/>
                  </a:lnTo>
                  <a:lnTo>
                    <a:pt x="194709" y="541361"/>
                  </a:lnTo>
                  <a:cubicBezTo>
                    <a:pt x="198823" y="465767"/>
                    <a:pt x="263441" y="407821"/>
                    <a:pt x="339037" y="411935"/>
                  </a:cubicBezTo>
                  <a:cubicBezTo>
                    <a:pt x="391698" y="414802"/>
                    <a:pt x="438045" y="447625"/>
                    <a:pt x="458229" y="496349"/>
                  </a:cubicBezTo>
                  <a:cubicBezTo>
                    <a:pt x="477757" y="545133"/>
                    <a:pt x="468530" y="600728"/>
                    <a:pt x="434291" y="640590"/>
                  </a:cubicBezTo>
                  <a:lnTo>
                    <a:pt x="573007" y="698081"/>
                  </a:lnTo>
                  <a:lnTo>
                    <a:pt x="575462" y="699104"/>
                  </a:lnTo>
                  <a:lnTo>
                    <a:pt x="779853" y="204596"/>
                  </a:lnTo>
                  <a:lnTo>
                    <a:pt x="283913" y="0"/>
                  </a:lnTo>
                  <a:lnTo>
                    <a:pt x="206780" y="189660"/>
                  </a:lnTo>
                  <a:lnTo>
                    <a:pt x="206780" y="189660"/>
                  </a:lnTo>
                  <a:lnTo>
                    <a:pt x="200847" y="203777"/>
                  </a:lnTo>
                  <a:lnTo>
                    <a:pt x="199210" y="197230"/>
                  </a:lnTo>
                  <a:cubicBezTo>
                    <a:pt x="176690" y="143139"/>
                    <a:pt x="114675" y="117436"/>
                    <a:pt x="60494" y="139739"/>
                  </a:cubicBezTo>
                  <a:cubicBezTo>
                    <a:pt x="36741" y="149995"/>
                    <a:pt x="17386" y="168333"/>
                    <a:pt x="5867" y="191502"/>
                  </a:cubicBezTo>
                  <a:cubicBezTo>
                    <a:pt x="-13291" y="246808"/>
                    <a:pt x="16011" y="307176"/>
                    <a:pt x="71319" y="326334"/>
                  </a:cubicBezTo>
                  <a:cubicBezTo>
                    <a:pt x="95850" y="334833"/>
                    <a:pt x="122648" y="334031"/>
                    <a:pt x="146629" y="324080"/>
                  </a:cubicBezTo>
                  <a:lnTo>
                    <a:pt x="153176" y="321420"/>
                  </a:lnTo>
                  <a:lnTo>
                    <a:pt x="149289" y="330831"/>
                  </a:lnTo>
                  <a:lnTo>
                    <a:pt x="149289" y="330831"/>
                  </a:lnTo>
                  <a:close/>
                </a:path>
              </a:pathLst>
            </a:custGeom>
            <a:solidFill>
              <a:srgbClr val="5959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38"/>
            <p:cNvSpPr/>
            <p:nvPr/>
          </p:nvSpPr>
          <p:spPr>
            <a:xfrm>
              <a:off x="9325454" y="3993699"/>
              <a:ext cx="758041" cy="531949"/>
            </a:xfrm>
            <a:custGeom>
              <a:avLst/>
              <a:gdLst/>
              <a:ahLst/>
              <a:cxnLst/>
              <a:rect l="l" t="t" r="r" b="b"/>
              <a:pathLst>
                <a:path w="758041" h="531949" extrusionOk="0">
                  <a:moveTo>
                    <a:pt x="687851" y="341266"/>
                  </a:moveTo>
                  <a:cubicBezTo>
                    <a:pt x="741488" y="323517"/>
                    <a:pt x="770584" y="265647"/>
                    <a:pt x="752835" y="212010"/>
                  </a:cubicBezTo>
                  <a:cubicBezTo>
                    <a:pt x="735086" y="158374"/>
                    <a:pt x="677216" y="129280"/>
                    <a:pt x="623579" y="147027"/>
                  </a:cubicBezTo>
                  <a:cubicBezTo>
                    <a:pt x="603202" y="153770"/>
                    <a:pt x="585459" y="166752"/>
                    <a:pt x="572868" y="184136"/>
                  </a:cubicBezTo>
                  <a:lnTo>
                    <a:pt x="572868" y="0"/>
                  </a:lnTo>
                  <a:lnTo>
                    <a:pt x="448679" y="0"/>
                  </a:lnTo>
                  <a:cubicBezTo>
                    <a:pt x="449577" y="6784"/>
                    <a:pt x="450056" y="13616"/>
                    <a:pt x="450111" y="20460"/>
                  </a:cubicBezTo>
                  <a:cubicBezTo>
                    <a:pt x="450111" y="110856"/>
                    <a:pt x="376831" y="184136"/>
                    <a:pt x="286434" y="184136"/>
                  </a:cubicBezTo>
                  <a:cubicBezTo>
                    <a:pt x="196038" y="184136"/>
                    <a:pt x="122758" y="110856"/>
                    <a:pt x="122758" y="20460"/>
                  </a:cubicBezTo>
                  <a:cubicBezTo>
                    <a:pt x="122813" y="13616"/>
                    <a:pt x="123292" y="6784"/>
                    <a:pt x="124190" y="0"/>
                  </a:cubicBezTo>
                  <a:lnTo>
                    <a:pt x="0" y="0"/>
                  </a:lnTo>
                  <a:lnTo>
                    <a:pt x="0" y="531949"/>
                  </a:lnTo>
                  <a:lnTo>
                    <a:pt x="572868" y="531949"/>
                  </a:lnTo>
                  <a:lnTo>
                    <a:pt x="572868" y="306894"/>
                  </a:lnTo>
                  <a:cubicBezTo>
                    <a:pt x="575150" y="310034"/>
                    <a:pt x="577609" y="313040"/>
                    <a:pt x="580234" y="315896"/>
                  </a:cubicBezTo>
                  <a:cubicBezTo>
                    <a:pt x="581337" y="317993"/>
                    <a:pt x="582638" y="319980"/>
                    <a:pt x="584121" y="321829"/>
                  </a:cubicBezTo>
                  <a:cubicBezTo>
                    <a:pt x="608304" y="344987"/>
                    <a:pt x="642791" y="353902"/>
                    <a:pt x="675166" y="345358"/>
                  </a:cubicBezTo>
                  <a:cubicBezTo>
                    <a:pt x="678644" y="345358"/>
                    <a:pt x="681918" y="343312"/>
                    <a:pt x="685192" y="3422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38"/>
            <p:cNvSpPr/>
            <p:nvPr/>
          </p:nvSpPr>
          <p:spPr>
            <a:xfrm>
              <a:off x="9959701" y="3810405"/>
              <a:ext cx="531949" cy="714834"/>
            </a:xfrm>
            <a:custGeom>
              <a:avLst/>
              <a:gdLst/>
              <a:ahLst/>
              <a:cxnLst/>
              <a:rect l="l" t="t" r="r" b="b"/>
              <a:pathLst>
                <a:path w="531949" h="714834" extrusionOk="0">
                  <a:moveTo>
                    <a:pt x="306894" y="182885"/>
                  </a:moveTo>
                  <a:cubicBezTo>
                    <a:pt x="310069" y="180575"/>
                    <a:pt x="313077" y="178046"/>
                    <a:pt x="315896" y="175315"/>
                  </a:cubicBezTo>
                  <a:cubicBezTo>
                    <a:pt x="318130" y="174462"/>
                    <a:pt x="320156" y="173136"/>
                    <a:pt x="321829" y="171428"/>
                  </a:cubicBezTo>
                  <a:cubicBezTo>
                    <a:pt x="346978" y="144476"/>
                    <a:pt x="355305" y="105898"/>
                    <a:pt x="343516" y="70971"/>
                  </a:cubicBezTo>
                  <a:lnTo>
                    <a:pt x="343516" y="67902"/>
                  </a:lnTo>
                  <a:cubicBezTo>
                    <a:pt x="324505" y="14699"/>
                    <a:pt x="265964" y="-13018"/>
                    <a:pt x="212761" y="5993"/>
                  </a:cubicBezTo>
                  <a:cubicBezTo>
                    <a:pt x="159558" y="25004"/>
                    <a:pt x="131842" y="83546"/>
                    <a:pt x="150853" y="136749"/>
                  </a:cubicBezTo>
                  <a:cubicBezTo>
                    <a:pt x="157361" y="154966"/>
                    <a:pt x="168902" y="170963"/>
                    <a:pt x="184136" y="182885"/>
                  </a:cubicBezTo>
                  <a:lnTo>
                    <a:pt x="0" y="182885"/>
                  </a:lnTo>
                  <a:lnTo>
                    <a:pt x="0" y="266769"/>
                  </a:lnTo>
                  <a:cubicBezTo>
                    <a:pt x="6788" y="265947"/>
                    <a:pt x="13622" y="265538"/>
                    <a:pt x="20460" y="265542"/>
                  </a:cubicBezTo>
                  <a:cubicBezTo>
                    <a:pt x="110856" y="265542"/>
                    <a:pt x="184136" y="338822"/>
                    <a:pt x="184136" y="429218"/>
                  </a:cubicBezTo>
                  <a:cubicBezTo>
                    <a:pt x="184136" y="519615"/>
                    <a:pt x="110856" y="592895"/>
                    <a:pt x="20460" y="592895"/>
                  </a:cubicBezTo>
                  <a:cubicBezTo>
                    <a:pt x="13618" y="592832"/>
                    <a:pt x="6784" y="592355"/>
                    <a:pt x="0" y="591463"/>
                  </a:cubicBezTo>
                  <a:lnTo>
                    <a:pt x="0" y="714834"/>
                  </a:lnTo>
                  <a:lnTo>
                    <a:pt x="531949" y="714834"/>
                  </a:lnTo>
                  <a:lnTo>
                    <a:pt x="531949" y="1828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38"/>
            <p:cNvSpPr/>
            <p:nvPr/>
          </p:nvSpPr>
          <p:spPr>
            <a:xfrm>
              <a:off x="9325454" y="3359043"/>
              <a:ext cx="572868" cy="757004"/>
            </a:xfrm>
            <a:custGeom>
              <a:avLst/>
              <a:gdLst/>
              <a:ahLst/>
              <a:cxnLst/>
              <a:rect l="l" t="t" r="r" b="b"/>
              <a:pathLst>
                <a:path w="572868" h="757004" extrusionOk="0">
                  <a:moveTo>
                    <a:pt x="572868" y="212370"/>
                  </a:moveTo>
                  <a:lnTo>
                    <a:pt x="572868" y="0"/>
                  </a:lnTo>
                  <a:lnTo>
                    <a:pt x="0" y="0"/>
                  </a:lnTo>
                  <a:lnTo>
                    <a:pt x="0" y="572868"/>
                  </a:lnTo>
                  <a:lnTo>
                    <a:pt x="225055" y="572868"/>
                  </a:lnTo>
                  <a:cubicBezTo>
                    <a:pt x="199297" y="592188"/>
                    <a:pt x="184136" y="622507"/>
                    <a:pt x="184136" y="654707"/>
                  </a:cubicBezTo>
                  <a:cubicBezTo>
                    <a:pt x="184136" y="711204"/>
                    <a:pt x="229937" y="757005"/>
                    <a:pt x="286434" y="757005"/>
                  </a:cubicBezTo>
                  <a:cubicBezTo>
                    <a:pt x="342931" y="757005"/>
                    <a:pt x="388732" y="711204"/>
                    <a:pt x="388732" y="654707"/>
                  </a:cubicBezTo>
                  <a:cubicBezTo>
                    <a:pt x="388732" y="622507"/>
                    <a:pt x="373572" y="592188"/>
                    <a:pt x="347813" y="572868"/>
                  </a:cubicBezTo>
                  <a:lnTo>
                    <a:pt x="572868" y="572868"/>
                  </a:lnTo>
                  <a:lnTo>
                    <a:pt x="572868" y="362544"/>
                  </a:lnTo>
                  <a:cubicBezTo>
                    <a:pt x="528866" y="403833"/>
                    <a:pt x="460355" y="403833"/>
                    <a:pt x="416353" y="362544"/>
                  </a:cubicBezTo>
                  <a:cubicBezTo>
                    <a:pt x="374883" y="322042"/>
                    <a:pt x="374099" y="255591"/>
                    <a:pt x="414601" y="214122"/>
                  </a:cubicBezTo>
                  <a:cubicBezTo>
                    <a:pt x="415178" y="213531"/>
                    <a:pt x="415761" y="212947"/>
                    <a:pt x="416353" y="212370"/>
                  </a:cubicBezTo>
                  <a:cubicBezTo>
                    <a:pt x="460355" y="171081"/>
                    <a:pt x="528866" y="171081"/>
                    <a:pt x="572868" y="2123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73" name="Google Shape;973;p38"/>
          <p:cNvSpPr txBox="1"/>
          <p:nvPr/>
        </p:nvSpPr>
        <p:spPr>
          <a:xfrm>
            <a:off x="8909237" y="2795553"/>
            <a:ext cx="19781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R" sz="1400" b="0" i="0" u="none" strike="noStrike" cap="none">
                <a:solidFill>
                  <a:srgbClr val="000000"/>
                </a:solidFill>
                <a:latin typeface="Calibri"/>
                <a:ea typeface="Calibri"/>
                <a:cs typeface="Calibri"/>
                <a:sym typeface="Calibri"/>
              </a:rPr>
              <a:t>Trabajar con el Cliente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70C0"/>
              </a:buClr>
              <a:buSzPts val="4000"/>
              <a:buFont typeface="Barlow SemiBold"/>
              <a:buNone/>
            </a:pPr>
            <a:r>
              <a:rPr lang="es-CR" sz="4000">
                <a:solidFill>
                  <a:srgbClr val="0070C0"/>
                </a:solidFill>
              </a:rPr>
              <a:t>¿Qué vamos a desarrollar para pasar el examen?</a:t>
            </a:r>
            <a:endParaRPr sz="4000">
              <a:solidFill>
                <a:srgbClr val="9A1730"/>
              </a:solidFill>
              <a:latin typeface="Times New Roman"/>
              <a:ea typeface="Times New Roman"/>
              <a:cs typeface="Times New Roman"/>
              <a:sym typeface="Times New Roman"/>
            </a:endParaRPr>
          </a:p>
        </p:txBody>
      </p:sp>
      <p:cxnSp>
        <p:nvCxnSpPr>
          <p:cNvPr id="289" name="Google Shape;289;p4"/>
          <p:cNvCxnSpPr>
            <a:stCxn id="290" idx="6"/>
          </p:cNvCxnSpPr>
          <p:nvPr/>
        </p:nvCxnSpPr>
        <p:spPr>
          <a:xfrm>
            <a:off x="2621844" y="2869921"/>
            <a:ext cx="3279000" cy="26400"/>
          </a:xfrm>
          <a:prstGeom prst="straightConnector1">
            <a:avLst/>
          </a:prstGeom>
          <a:noFill/>
          <a:ln w="28575" cap="flat" cmpd="sng">
            <a:solidFill>
              <a:srgbClr val="D8D8D8"/>
            </a:solidFill>
            <a:prstDash val="solid"/>
            <a:miter lim="800000"/>
            <a:headEnd type="none" w="sm" len="sm"/>
            <a:tailEnd type="none" w="sm" len="sm"/>
          </a:ln>
        </p:spPr>
      </p:cxnSp>
      <p:grpSp>
        <p:nvGrpSpPr>
          <p:cNvPr id="291" name="Google Shape;291;p4"/>
          <p:cNvGrpSpPr/>
          <p:nvPr/>
        </p:nvGrpSpPr>
        <p:grpSpPr>
          <a:xfrm>
            <a:off x="5858217" y="2763668"/>
            <a:ext cx="251670" cy="260059"/>
            <a:chOff x="1031846" y="3338818"/>
            <a:chExt cx="251670" cy="260059"/>
          </a:xfrm>
        </p:grpSpPr>
        <p:sp>
          <p:nvSpPr>
            <p:cNvPr id="292" name="Google Shape;292;p4"/>
            <p:cNvSpPr/>
            <p:nvPr/>
          </p:nvSpPr>
          <p:spPr>
            <a:xfrm>
              <a:off x="1031846" y="3338818"/>
              <a:ext cx="251670" cy="260059"/>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3" name="Google Shape;293;p4"/>
            <p:cNvSpPr/>
            <p:nvPr/>
          </p:nvSpPr>
          <p:spPr>
            <a:xfrm>
              <a:off x="1077339" y="3395496"/>
              <a:ext cx="160684" cy="146701"/>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cxnSp>
        <p:nvCxnSpPr>
          <p:cNvPr id="294" name="Google Shape;294;p4"/>
          <p:cNvCxnSpPr>
            <a:endCxn id="295" idx="2"/>
          </p:cNvCxnSpPr>
          <p:nvPr/>
        </p:nvCxnSpPr>
        <p:spPr>
          <a:xfrm rot="10800000" flipH="1">
            <a:off x="6107042" y="2878389"/>
            <a:ext cx="3294000" cy="12600"/>
          </a:xfrm>
          <a:prstGeom prst="straightConnector1">
            <a:avLst/>
          </a:prstGeom>
          <a:noFill/>
          <a:ln w="28575" cap="flat" cmpd="sng">
            <a:solidFill>
              <a:srgbClr val="D8D8D8"/>
            </a:solidFill>
            <a:prstDash val="solid"/>
            <a:miter lim="800000"/>
            <a:headEnd type="none" w="sm" len="sm"/>
            <a:tailEnd type="none" w="sm" len="sm"/>
          </a:ln>
        </p:spPr>
      </p:cxnSp>
      <p:grpSp>
        <p:nvGrpSpPr>
          <p:cNvPr id="296" name="Google Shape;296;p4"/>
          <p:cNvGrpSpPr/>
          <p:nvPr/>
        </p:nvGrpSpPr>
        <p:grpSpPr>
          <a:xfrm>
            <a:off x="5344035" y="1268836"/>
            <a:ext cx="1249555" cy="1255659"/>
            <a:chOff x="220484" y="2537406"/>
            <a:chExt cx="1249555" cy="1255659"/>
          </a:xfrm>
        </p:grpSpPr>
        <p:sp>
          <p:nvSpPr>
            <p:cNvPr id="297" name="Google Shape;297;p4"/>
            <p:cNvSpPr/>
            <p:nvPr/>
          </p:nvSpPr>
          <p:spPr>
            <a:xfrm rot="7926502">
              <a:off x="380441" y="2743200"/>
              <a:ext cx="929640" cy="844072"/>
            </a:xfrm>
            <a:prstGeom prst="teardrop">
              <a:avLst>
                <a:gd name="adj" fmla="val 13454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8" name="Google Shape;298;p4"/>
            <p:cNvSpPr/>
            <p:nvPr/>
          </p:nvSpPr>
          <p:spPr>
            <a:xfrm>
              <a:off x="504978" y="2804160"/>
              <a:ext cx="691362" cy="6934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299" name="Google Shape;299;p4" descr="Reunión"/>
          <p:cNvPicPr preferRelativeResize="0"/>
          <p:nvPr/>
        </p:nvPicPr>
        <p:blipFill rotWithShape="1">
          <a:blip r:embed="rId3">
            <a:alphaModFix/>
          </a:blip>
          <a:srcRect/>
          <a:stretch/>
        </p:blipFill>
        <p:spPr>
          <a:xfrm>
            <a:off x="5713135" y="1589485"/>
            <a:ext cx="541833" cy="541833"/>
          </a:xfrm>
          <a:prstGeom prst="rect">
            <a:avLst/>
          </a:prstGeom>
          <a:noFill/>
          <a:ln>
            <a:noFill/>
          </a:ln>
        </p:spPr>
      </p:pic>
      <p:sp>
        <p:nvSpPr>
          <p:cNvPr id="300" name="Google Shape;300;p4"/>
          <p:cNvSpPr txBox="1"/>
          <p:nvPr/>
        </p:nvSpPr>
        <p:spPr>
          <a:xfrm>
            <a:off x="1876138" y="3613389"/>
            <a:ext cx="1661657" cy="2172903"/>
          </a:xfrm>
          <a:prstGeom prst="rect">
            <a:avLst/>
          </a:prstGeom>
          <a:noFill/>
          <a:ln>
            <a:noFill/>
          </a:ln>
        </p:spPr>
        <p:txBody>
          <a:bodyPr spcFirstLastPara="1" wrap="square" lIns="91425" tIns="45700" rIns="91425" bIns="45700" anchor="t" anchorCtr="0">
            <a:spAutoFit/>
          </a:bodyPr>
          <a:lstStyle/>
          <a:p>
            <a:pPr marL="228600" marR="0" lvl="0" indent="-165100" algn="ctr" rtl="0">
              <a:lnSpc>
                <a:spcPct val="200000"/>
              </a:lnSpc>
              <a:spcBef>
                <a:spcPts val="0"/>
              </a:spcBef>
              <a:spcAft>
                <a:spcPts val="0"/>
              </a:spcAft>
              <a:buClr>
                <a:srgbClr val="000000"/>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Empirismo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Valores de Scrum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Pilares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Roles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Eventos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Artifactos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Ready y Done</a:t>
            </a:r>
            <a:endParaRPr sz="1400" b="0" i="0" u="none" strike="noStrike" cap="none">
              <a:solidFill>
                <a:srgbClr val="000000"/>
              </a:solidFill>
              <a:latin typeface="Calibri"/>
              <a:ea typeface="Calibri"/>
              <a:cs typeface="Calibri"/>
              <a:sym typeface="Calibri"/>
            </a:endParaRPr>
          </a:p>
          <a:p>
            <a:pPr marL="228600" marR="0" lvl="0" indent="-165100" algn="ctr" rtl="0">
              <a:lnSpc>
                <a:spcPct val="200000"/>
              </a:lnSpc>
              <a:spcBef>
                <a:spcPts val="0"/>
              </a:spcBef>
              <a:spcAft>
                <a:spcPts val="0"/>
              </a:spcAft>
              <a:buClr>
                <a:srgbClr val="000000"/>
              </a:buClr>
              <a:buSzPts val="1000"/>
              <a:buFont typeface="Calibri"/>
              <a:buNone/>
            </a:pPr>
            <a:endParaRPr sz="1000" b="0" i="0" u="none" strike="noStrike" cap="none">
              <a:solidFill>
                <a:srgbClr val="4472C4"/>
              </a:solidFill>
              <a:latin typeface="Calibri"/>
              <a:ea typeface="Calibri"/>
              <a:cs typeface="Calibri"/>
              <a:sym typeface="Calibri"/>
            </a:endParaRPr>
          </a:p>
        </p:txBody>
      </p:sp>
      <p:sp>
        <p:nvSpPr>
          <p:cNvPr id="301" name="Google Shape;301;p4"/>
          <p:cNvSpPr txBox="1"/>
          <p:nvPr/>
        </p:nvSpPr>
        <p:spPr>
          <a:xfrm>
            <a:off x="5086551" y="3053234"/>
            <a:ext cx="184726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CR" sz="1600" b="1" i="0" u="none" strike="noStrike" cap="none">
                <a:solidFill>
                  <a:srgbClr val="4472C4"/>
                </a:solidFill>
                <a:latin typeface="Calibri"/>
                <a:ea typeface="Calibri"/>
                <a:cs typeface="Calibri"/>
                <a:sym typeface="Calibri"/>
              </a:rPr>
              <a:t>Desarrollar personas y al equipo</a:t>
            </a:r>
            <a:endParaRPr sz="1600" b="1" i="0" u="none" strike="noStrike" cap="none">
              <a:solidFill>
                <a:srgbClr val="4472C4"/>
              </a:solidFill>
              <a:latin typeface="Calibri"/>
              <a:ea typeface="Calibri"/>
              <a:cs typeface="Calibri"/>
              <a:sym typeface="Calibri"/>
            </a:endParaRPr>
          </a:p>
        </p:txBody>
      </p:sp>
      <p:sp>
        <p:nvSpPr>
          <p:cNvPr id="302" name="Google Shape;302;p4"/>
          <p:cNvSpPr txBox="1"/>
          <p:nvPr/>
        </p:nvSpPr>
        <p:spPr>
          <a:xfrm>
            <a:off x="5033922" y="3908453"/>
            <a:ext cx="2017261" cy="13515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Autogestión  Facilitación</a:t>
            </a:r>
            <a:endParaRPr sz="1400" b="1"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Estilos de liderazgo Coaching</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Mentoring</a:t>
            </a:r>
            <a:endParaRPr sz="1400" b="1" i="0" u="none" strike="noStrike" cap="none">
              <a:solidFill>
                <a:srgbClr val="000000"/>
              </a:solidFill>
              <a:latin typeface="Calibri"/>
              <a:ea typeface="Calibri"/>
              <a:cs typeface="Calibri"/>
              <a:sym typeface="Calibri"/>
            </a:endParaRPr>
          </a:p>
        </p:txBody>
      </p:sp>
      <p:sp>
        <p:nvSpPr>
          <p:cNvPr id="303" name="Google Shape;303;p4"/>
          <p:cNvSpPr txBox="1"/>
          <p:nvPr/>
        </p:nvSpPr>
        <p:spPr>
          <a:xfrm>
            <a:off x="8434086" y="3874668"/>
            <a:ext cx="2429657" cy="199791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Forecasting &amp; Release Planning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Valor del product Gestión del Product Backlog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s-CR" sz="1400" b="1" i="0" u="none" strike="noStrike" cap="none">
                <a:solidFill>
                  <a:srgbClr val="000000"/>
                </a:solidFill>
                <a:latin typeface="Calibri"/>
                <a:ea typeface="Calibri"/>
                <a:cs typeface="Calibri"/>
                <a:sym typeface="Calibri"/>
              </a:rPr>
              <a:t>Gestión de involucrados y clientes</a:t>
            </a:r>
            <a:endParaRPr sz="1400" b="1" i="0" u="none" strike="noStrike" cap="none">
              <a:solidFill>
                <a:srgbClr val="000000"/>
              </a:solidFill>
              <a:latin typeface="Calibri"/>
              <a:ea typeface="Calibri"/>
              <a:cs typeface="Calibri"/>
              <a:sym typeface="Calibri"/>
            </a:endParaRPr>
          </a:p>
        </p:txBody>
      </p:sp>
      <p:sp>
        <p:nvSpPr>
          <p:cNvPr id="304" name="Google Shape;304;p4"/>
          <p:cNvSpPr txBox="1"/>
          <p:nvPr/>
        </p:nvSpPr>
        <p:spPr>
          <a:xfrm>
            <a:off x="8599939" y="3053716"/>
            <a:ext cx="184726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CR" sz="1600" b="1" i="0" u="none" strike="noStrike" cap="none">
                <a:solidFill>
                  <a:srgbClr val="00B0F0"/>
                </a:solidFill>
                <a:latin typeface="Calibri"/>
                <a:ea typeface="Calibri"/>
                <a:cs typeface="Calibri"/>
                <a:sym typeface="Calibri"/>
              </a:rPr>
              <a:t>Gestionando Productos con agilidad:</a:t>
            </a:r>
            <a:endParaRPr sz="1400" b="0" i="0" u="none" strike="noStrike" cap="none">
              <a:solidFill>
                <a:srgbClr val="000000"/>
              </a:solidFill>
              <a:latin typeface="Arial"/>
              <a:ea typeface="Arial"/>
              <a:cs typeface="Arial"/>
              <a:sym typeface="Arial"/>
            </a:endParaRPr>
          </a:p>
        </p:txBody>
      </p:sp>
      <p:grpSp>
        <p:nvGrpSpPr>
          <p:cNvPr id="305" name="Google Shape;305;p4"/>
          <p:cNvGrpSpPr/>
          <p:nvPr/>
        </p:nvGrpSpPr>
        <p:grpSpPr>
          <a:xfrm>
            <a:off x="1876139" y="1249625"/>
            <a:ext cx="1249555" cy="1255659"/>
            <a:chOff x="220484" y="2537406"/>
            <a:chExt cx="1249555" cy="1255659"/>
          </a:xfrm>
        </p:grpSpPr>
        <p:sp>
          <p:nvSpPr>
            <p:cNvPr id="306" name="Google Shape;306;p4"/>
            <p:cNvSpPr/>
            <p:nvPr/>
          </p:nvSpPr>
          <p:spPr>
            <a:xfrm rot="7926502">
              <a:off x="380441" y="2743200"/>
              <a:ext cx="929640" cy="844072"/>
            </a:xfrm>
            <a:prstGeom prst="teardrop">
              <a:avLst>
                <a:gd name="adj" fmla="val 134545"/>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7" name="Google Shape;307;p4"/>
            <p:cNvSpPr/>
            <p:nvPr/>
          </p:nvSpPr>
          <p:spPr>
            <a:xfrm>
              <a:off x="504978" y="2804160"/>
              <a:ext cx="691362" cy="6934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308" name="Google Shape;308;p4"/>
          <p:cNvSpPr txBox="1"/>
          <p:nvPr/>
        </p:nvSpPr>
        <p:spPr>
          <a:xfrm>
            <a:off x="1375793" y="2967058"/>
            <a:ext cx="2162001"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CR" sz="1600" b="1" i="0" u="none" strike="noStrike" cap="none">
                <a:solidFill>
                  <a:srgbClr val="548135"/>
                </a:solidFill>
                <a:latin typeface="Calibri"/>
                <a:ea typeface="Calibri"/>
                <a:cs typeface="Calibri"/>
                <a:sym typeface="Calibri"/>
              </a:rPr>
              <a:t>Entender la filosofía de la Agilidad el  marco de trabajo Scrum y poderlo aplicar</a:t>
            </a:r>
            <a:endParaRPr sz="1600" b="1" i="0" u="none" strike="noStrike" cap="none">
              <a:solidFill>
                <a:srgbClr val="548135"/>
              </a:solidFill>
              <a:latin typeface="Calibri"/>
              <a:ea typeface="Calibri"/>
              <a:cs typeface="Calibri"/>
              <a:sym typeface="Calibri"/>
            </a:endParaRPr>
          </a:p>
        </p:txBody>
      </p:sp>
      <p:pic>
        <p:nvPicPr>
          <p:cNvPr id="309" name="Google Shape;309;p4" descr="Lista RTL"/>
          <p:cNvPicPr preferRelativeResize="0"/>
          <p:nvPr/>
        </p:nvPicPr>
        <p:blipFill rotWithShape="1">
          <a:blip r:embed="rId4">
            <a:alphaModFix/>
          </a:blip>
          <a:srcRect/>
          <a:stretch/>
        </p:blipFill>
        <p:spPr>
          <a:xfrm>
            <a:off x="2285457" y="1630747"/>
            <a:ext cx="430918" cy="430918"/>
          </a:xfrm>
          <a:prstGeom prst="rect">
            <a:avLst/>
          </a:prstGeom>
          <a:noFill/>
          <a:ln>
            <a:noFill/>
          </a:ln>
        </p:spPr>
      </p:pic>
      <p:grpSp>
        <p:nvGrpSpPr>
          <p:cNvPr id="310" name="Google Shape;310;p4"/>
          <p:cNvGrpSpPr/>
          <p:nvPr/>
        </p:nvGrpSpPr>
        <p:grpSpPr>
          <a:xfrm>
            <a:off x="9355549" y="2748360"/>
            <a:ext cx="251670" cy="260059"/>
            <a:chOff x="1031846" y="3338818"/>
            <a:chExt cx="251670" cy="260059"/>
          </a:xfrm>
        </p:grpSpPr>
        <p:sp>
          <p:nvSpPr>
            <p:cNvPr id="311" name="Google Shape;311;p4"/>
            <p:cNvSpPr/>
            <p:nvPr/>
          </p:nvSpPr>
          <p:spPr>
            <a:xfrm>
              <a:off x="1031846" y="3338818"/>
              <a:ext cx="251670" cy="260059"/>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5" name="Google Shape;295;p4"/>
            <p:cNvSpPr/>
            <p:nvPr/>
          </p:nvSpPr>
          <p:spPr>
            <a:xfrm>
              <a:off x="1077339" y="3395496"/>
              <a:ext cx="160684" cy="146701"/>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12" name="Google Shape;312;p4"/>
          <p:cNvGrpSpPr/>
          <p:nvPr/>
        </p:nvGrpSpPr>
        <p:grpSpPr>
          <a:xfrm>
            <a:off x="8856606" y="1284243"/>
            <a:ext cx="1249555" cy="1255659"/>
            <a:chOff x="220484" y="2537406"/>
            <a:chExt cx="1249555" cy="1255659"/>
          </a:xfrm>
        </p:grpSpPr>
        <p:sp>
          <p:nvSpPr>
            <p:cNvPr id="313" name="Google Shape;313;p4"/>
            <p:cNvSpPr/>
            <p:nvPr/>
          </p:nvSpPr>
          <p:spPr>
            <a:xfrm rot="7926502">
              <a:off x="380441" y="2743200"/>
              <a:ext cx="929640" cy="844072"/>
            </a:xfrm>
            <a:prstGeom prst="teardrop">
              <a:avLst>
                <a:gd name="adj" fmla="val 134545"/>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4" name="Google Shape;314;p4"/>
            <p:cNvSpPr/>
            <p:nvPr/>
          </p:nvSpPr>
          <p:spPr>
            <a:xfrm>
              <a:off x="504978" y="2804160"/>
              <a:ext cx="691362" cy="6934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315" name="Google Shape;315;p4" descr="Flujo de trabajo"/>
          <p:cNvPicPr preferRelativeResize="0"/>
          <p:nvPr/>
        </p:nvPicPr>
        <p:blipFill rotWithShape="1">
          <a:blip r:embed="rId5">
            <a:alphaModFix/>
          </a:blip>
          <a:srcRect/>
          <a:stretch/>
        </p:blipFill>
        <p:spPr>
          <a:xfrm>
            <a:off x="9214433" y="1606106"/>
            <a:ext cx="564504" cy="564504"/>
          </a:xfrm>
          <a:prstGeom prst="rect">
            <a:avLst/>
          </a:prstGeom>
          <a:noFill/>
          <a:ln>
            <a:noFill/>
          </a:ln>
        </p:spPr>
      </p:pic>
      <p:grpSp>
        <p:nvGrpSpPr>
          <p:cNvPr id="316" name="Google Shape;316;p4"/>
          <p:cNvGrpSpPr/>
          <p:nvPr/>
        </p:nvGrpSpPr>
        <p:grpSpPr>
          <a:xfrm>
            <a:off x="2370174" y="2739891"/>
            <a:ext cx="251670" cy="260059"/>
            <a:chOff x="1031846" y="3338818"/>
            <a:chExt cx="251670" cy="260059"/>
          </a:xfrm>
        </p:grpSpPr>
        <p:sp>
          <p:nvSpPr>
            <p:cNvPr id="290" name="Google Shape;290;p4"/>
            <p:cNvSpPr/>
            <p:nvPr/>
          </p:nvSpPr>
          <p:spPr>
            <a:xfrm>
              <a:off x="1031846" y="3338818"/>
              <a:ext cx="251670" cy="260059"/>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7" name="Google Shape;317;p4"/>
            <p:cNvSpPr/>
            <p:nvPr/>
          </p:nvSpPr>
          <p:spPr>
            <a:xfrm>
              <a:off x="1068527" y="3383979"/>
              <a:ext cx="160684" cy="146701"/>
            </a:xfrm>
            <a:prstGeom prst="ellipse">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250"/>
                                        <p:tgtEl>
                                          <p:spTgt spid="305"/>
                                        </p:tgtEl>
                                        <p:attrNameLst>
                                          <p:attrName>ppt_w</p:attrName>
                                        </p:attrNameLst>
                                      </p:cBhvr>
                                      <p:tavLst>
                                        <p:tav tm="0">
                                          <p:val>
                                            <p:strVal val="0"/>
                                          </p:val>
                                        </p:tav>
                                        <p:tav tm="100000">
                                          <p:val>
                                            <p:strVal val="#ppt_w"/>
                                          </p:val>
                                        </p:tav>
                                      </p:tavLst>
                                    </p:anim>
                                    <p:anim calcmode="lin" valueType="num">
                                      <p:cBhvr additive="base">
                                        <p:cTn id="8" dur="250"/>
                                        <p:tgtEl>
                                          <p:spTgt spid="305"/>
                                        </p:tgtEl>
                                        <p:attrNameLst>
                                          <p:attrName>ppt_h</p:attrName>
                                        </p:attrNameLst>
                                      </p:cBhvr>
                                      <p:tavLst>
                                        <p:tav tm="0">
                                          <p:val>
                                            <p:strVal val="0"/>
                                          </p:val>
                                        </p:tav>
                                        <p:tav tm="100000">
                                          <p:val>
                                            <p:strVal val="#ppt_h"/>
                                          </p:val>
                                        </p:tav>
                                      </p:tavLst>
                                    </p:anim>
                                  </p:childTnLst>
                                </p:cTn>
                              </p:par>
                            </p:childTnLst>
                          </p:cTn>
                        </p:par>
                        <p:par>
                          <p:cTn id="9" fill="hold">
                            <p:stCondLst>
                              <p:cond delay="250"/>
                            </p:stCondLst>
                            <p:childTnLst>
                              <p:par>
                                <p:cTn id="10" presetID="23" presetClass="entr" presetSubtype="16" fill="hold" nodeType="afterEffect">
                                  <p:stCondLst>
                                    <p:cond delay="0"/>
                                  </p:stCondLst>
                                  <p:childTnLst>
                                    <p:set>
                                      <p:cBhvr>
                                        <p:cTn id="11" dur="1" fill="hold">
                                          <p:stCondLst>
                                            <p:cond delay="0"/>
                                          </p:stCondLst>
                                        </p:cTn>
                                        <p:tgtEl>
                                          <p:spTgt spid="309"/>
                                        </p:tgtEl>
                                        <p:attrNameLst>
                                          <p:attrName>style.visibility</p:attrName>
                                        </p:attrNameLst>
                                      </p:cBhvr>
                                      <p:to>
                                        <p:strVal val="visible"/>
                                      </p:to>
                                    </p:set>
                                    <p:anim calcmode="lin" valueType="num">
                                      <p:cBhvr additive="base">
                                        <p:cTn id="12" dur="250"/>
                                        <p:tgtEl>
                                          <p:spTgt spid="309"/>
                                        </p:tgtEl>
                                        <p:attrNameLst>
                                          <p:attrName>ppt_w</p:attrName>
                                        </p:attrNameLst>
                                      </p:cBhvr>
                                      <p:tavLst>
                                        <p:tav tm="0">
                                          <p:val>
                                            <p:strVal val="0"/>
                                          </p:val>
                                        </p:tav>
                                        <p:tav tm="100000">
                                          <p:val>
                                            <p:strVal val="#ppt_w"/>
                                          </p:val>
                                        </p:tav>
                                      </p:tavLst>
                                    </p:anim>
                                    <p:anim calcmode="lin" valueType="num">
                                      <p:cBhvr additive="base">
                                        <p:cTn id="13" dur="250"/>
                                        <p:tgtEl>
                                          <p:spTgt spid="309"/>
                                        </p:tgtEl>
                                        <p:attrNameLst>
                                          <p:attrName>ppt_h</p:attrName>
                                        </p:attrNameLst>
                                      </p:cBhvr>
                                      <p:tavLst>
                                        <p:tav tm="0">
                                          <p:val>
                                            <p:strVal val="0"/>
                                          </p:val>
                                        </p:tav>
                                        <p:tav tm="100000">
                                          <p:val>
                                            <p:strVal val="#ppt_h"/>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00"/>
                                        </p:tgtEl>
                                        <p:attrNameLst>
                                          <p:attrName>style.visibility</p:attrName>
                                        </p:attrNameLst>
                                      </p:cBhvr>
                                      <p:to>
                                        <p:strVal val="visible"/>
                                      </p:to>
                                    </p:set>
                                    <p:animEffect transition="in" filter="fade">
                                      <p:cBhvr>
                                        <p:cTn id="17" dur="250"/>
                                        <p:tgtEl>
                                          <p:spTgt spid="300"/>
                                        </p:tgtEl>
                                      </p:cBhvr>
                                    </p:animEffect>
                                  </p:childTnLst>
                                </p:cTn>
                              </p:par>
                            </p:childTnLst>
                          </p:cTn>
                        </p:par>
                        <p:par>
                          <p:cTn id="18" fill="hold">
                            <p:stCondLst>
                              <p:cond delay="750"/>
                            </p:stCondLst>
                            <p:childTnLst>
                              <p:par>
                                <p:cTn id="19" presetID="10" presetClass="entr" presetSubtype="0" fill="hold" nodeType="afterEffect">
                                  <p:stCondLst>
                                    <p:cond delay="0"/>
                                  </p:stCondLst>
                                  <p:childTnLst>
                                    <p:set>
                                      <p:cBhvr>
                                        <p:cTn id="20" dur="1" fill="hold">
                                          <p:stCondLst>
                                            <p:cond delay="0"/>
                                          </p:stCondLst>
                                        </p:cTn>
                                        <p:tgtEl>
                                          <p:spTgt spid="289"/>
                                        </p:tgtEl>
                                        <p:attrNameLst>
                                          <p:attrName>style.visibility</p:attrName>
                                        </p:attrNameLst>
                                      </p:cBhvr>
                                      <p:to>
                                        <p:strVal val="visible"/>
                                      </p:to>
                                    </p:set>
                                    <p:animEffect transition="in" filter="fade">
                                      <p:cBhvr>
                                        <p:cTn id="21" dur="500"/>
                                        <p:tgtEl>
                                          <p:spTgt spid="289"/>
                                        </p:tgtEl>
                                      </p:cBhvr>
                                    </p:animEffect>
                                  </p:childTnLst>
                                </p:cTn>
                              </p:par>
                            </p:childTnLst>
                          </p:cTn>
                        </p:par>
                        <p:par>
                          <p:cTn id="22" fill="hold">
                            <p:stCondLst>
                              <p:cond delay="1250"/>
                            </p:stCondLst>
                            <p:childTnLst>
                              <p:par>
                                <p:cTn id="23" presetID="23" presetClass="entr" presetSubtype="16" fill="hold" nodeType="afterEffect">
                                  <p:stCondLst>
                                    <p:cond delay="0"/>
                                  </p:stCondLst>
                                  <p:childTnLst>
                                    <p:set>
                                      <p:cBhvr>
                                        <p:cTn id="24" dur="1" fill="hold">
                                          <p:stCondLst>
                                            <p:cond delay="0"/>
                                          </p:stCondLst>
                                        </p:cTn>
                                        <p:tgtEl>
                                          <p:spTgt spid="316"/>
                                        </p:tgtEl>
                                        <p:attrNameLst>
                                          <p:attrName>style.visibility</p:attrName>
                                        </p:attrNameLst>
                                      </p:cBhvr>
                                      <p:to>
                                        <p:strVal val="visible"/>
                                      </p:to>
                                    </p:set>
                                    <p:anim calcmode="lin" valueType="num">
                                      <p:cBhvr additive="base">
                                        <p:cTn id="25" dur="250"/>
                                        <p:tgtEl>
                                          <p:spTgt spid="316"/>
                                        </p:tgtEl>
                                        <p:attrNameLst>
                                          <p:attrName>ppt_w</p:attrName>
                                        </p:attrNameLst>
                                      </p:cBhvr>
                                      <p:tavLst>
                                        <p:tav tm="0">
                                          <p:val>
                                            <p:strVal val="0"/>
                                          </p:val>
                                        </p:tav>
                                        <p:tav tm="100000">
                                          <p:val>
                                            <p:strVal val="#ppt_w"/>
                                          </p:val>
                                        </p:tav>
                                      </p:tavLst>
                                    </p:anim>
                                    <p:anim calcmode="lin" valueType="num">
                                      <p:cBhvr additive="base">
                                        <p:cTn id="26" dur="250"/>
                                        <p:tgtEl>
                                          <p:spTgt spid="316"/>
                                        </p:tgtEl>
                                        <p:attrNameLst>
                                          <p:attrName>ppt_h</p:attrName>
                                        </p:attrNameLst>
                                      </p:cBhvr>
                                      <p:tavLst>
                                        <p:tav tm="0">
                                          <p:val>
                                            <p:strVal val="0"/>
                                          </p:val>
                                        </p:tav>
                                        <p:tav tm="100000">
                                          <p:val>
                                            <p:strVal val="#ppt_h"/>
                                          </p:val>
                                        </p:tav>
                                      </p:tavLst>
                                    </p:anim>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308"/>
                                        </p:tgtEl>
                                        <p:attrNameLst>
                                          <p:attrName>style.visibility</p:attrName>
                                        </p:attrNameLst>
                                      </p:cBhvr>
                                      <p:to>
                                        <p:strVal val="visible"/>
                                      </p:to>
                                    </p:set>
                                    <p:anim calcmode="lin" valueType="num">
                                      <p:cBhvr additive="base">
                                        <p:cTn id="30" dur="250"/>
                                        <p:tgtEl>
                                          <p:spTgt spid="308"/>
                                        </p:tgtEl>
                                        <p:attrNameLst>
                                          <p:attrName>ppt_w</p:attrName>
                                        </p:attrNameLst>
                                      </p:cBhvr>
                                      <p:tavLst>
                                        <p:tav tm="0">
                                          <p:val>
                                            <p:strVal val="0"/>
                                          </p:val>
                                        </p:tav>
                                        <p:tav tm="100000">
                                          <p:val>
                                            <p:strVal val="#ppt_w"/>
                                          </p:val>
                                        </p:tav>
                                      </p:tavLst>
                                    </p:anim>
                                    <p:anim calcmode="lin" valueType="num">
                                      <p:cBhvr additive="base">
                                        <p:cTn id="31" dur="250"/>
                                        <p:tgtEl>
                                          <p:spTgt spid="308"/>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91"/>
                                        </p:tgtEl>
                                        <p:attrNameLst>
                                          <p:attrName>style.visibility</p:attrName>
                                        </p:attrNameLst>
                                      </p:cBhvr>
                                      <p:to>
                                        <p:strVal val="visible"/>
                                      </p:to>
                                    </p:set>
                                    <p:anim calcmode="lin" valueType="num">
                                      <p:cBhvr additive="base">
                                        <p:cTn id="36" dur="250"/>
                                        <p:tgtEl>
                                          <p:spTgt spid="291"/>
                                        </p:tgtEl>
                                        <p:attrNameLst>
                                          <p:attrName>ppt_w</p:attrName>
                                        </p:attrNameLst>
                                      </p:cBhvr>
                                      <p:tavLst>
                                        <p:tav tm="0">
                                          <p:val>
                                            <p:strVal val="0"/>
                                          </p:val>
                                        </p:tav>
                                        <p:tav tm="100000">
                                          <p:val>
                                            <p:strVal val="#ppt_w"/>
                                          </p:val>
                                        </p:tav>
                                      </p:tavLst>
                                    </p:anim>
                                    <p:anim calcmode="lin" valueType="num">
                                      <p:cBhvr additive="base">
                                        <p:cTn id="37" dur="250"/>
                                        <p:tgtEl>
                                          <p:spTgt spid="291"/>
                                        </p:tgtEl>
                                        <p:attrNameLst>
                                          <p:attrName>ppt_h</p:attrName>
                                        </p:attrNameLst>
                                      </p:cBhvr>
                                      <p:tavLst>
                                        <p:tav tm="0">
                                          <p:val>
                                            <p:strVal val="0"/>
                                          </p:val>
                                        </p:tav>
                                        <p:tav tm="100000">
                                          <p:val>
                                            <p:strVal val="#ppt_h"/>
                                          </p:val>
                                        </p:tav>
                                      </p:tavLst>
                                    </p:anim>
                                  </p:childTnLst>
                                </p:cTn>
                              </p:par>
                            </p:childTnLst>
                          </p:cTn>
                        </p:par>
                        <p:par>
                          <p:cTn id="38" fill="hold">
                            <p:stCondLst>
                              <p:cond delay="250"/>
                            </p:stCondLst>
                            <p:childTnLst>
                              <p:par>
                                <p:cTn id="39" presetID="23" presetClass="entr" presetSubtype="16" fill="hold" nodeType="afterEffect">
                                  <p:stCondLst>
                                    <p:cond delay="0"/>
                                  </p:stCondLst>
                                  <p:childTnLst>
                                    <p:set>
                                      <p:cBhvr>
                                        <p:cTn id="40" dur="1" fill="hold">
                                          <p:stCondLst>
                                            <p:cond delay="0"/>
                                          </p:stCondLst>
                                        </p:cTn>
                                        <p:tgtEl>
                                          <p:spTgt spid="296"/>
                                        </p:tgtEl>
                                        <p:attrNameLst>
                                          <p:attrName>style.visibility</p:attrName>
                                        </p:attrNameLst>
                                      </p:cBhvr>
                                      <p:to>
                                        <p:strVal val="visible"/>
                                      </p:to>
                                    </p:set>
                                    <p:anim calcmode="lin" valueType="num">
                                      <p:cBhvr additive="base">
                                        <p:cTn id="41" dur="250"/>
                                        <p:tgtEl>
                                          <p:spTgt spid="296"/>
                                        </p:tgtEl>
                                        <p:attrNameLst>
                                          <p:attrName>ppt_w</p:attrName>
                                        </p:attrNameLst>
                                      </p:cBhvr>
                                      <p:tavLst>
                                        <p:tav tm="0">
                                          <p:val>
                                            <p:strVal val="0"/>
                                          </p:val>
                                        </p:tav>
                                        <p:tav tm="100000">
                                          <p:val>
                                            <p:strVal val="#ppt_w"/>
                                          </p:val>
                                        </p:tav>
                                      </p:tavLst>
                                    </p:anim>
                                    <p:anim calcmode="lin" valueType="num">
                                      <p:cBhvr additive="base">
                                        <p:cTn id="42" dur="250"/>
                                        <p:tgtEl>
                                          <p:spTgt spid="296"/>
                                        </p:tgtEl>
                                        <p:attrNameLst>
                                          <p:attrName>ppt_h</p:attrName>
                                        </p:attrNameLst>
                                      </p:cBhvr>
                                      <p:tavLst>
                                        <p:tav tm="0">
                                          <p:val>
                                            <p:strVal val="0"/>
                                          </p:val>
                                        </p:tav>
                                        <p:tav tm="100000">
                                          <p:val>
                                            <p:strVal val="#ppt_h"/>
                                          </p:val>
                                        </p:tav>
                                      </p:tavLst>
                                    </p:anim>
                                  </p:childTnLst>
                                </p:cTn>
                              </p:par>
                            </p:childTnLst>
                          </p:cTn>
                        </p:par>
                        <p:par>
                          <p:cTn id="43" fill="hold">
                            <p:stCondLst>
                              <p:cond delay="500"/>
                            </p:stCondLst>
                            <p:childTnLst>
                              <p:par>
                                <p:cTn id="44" presetID="23" presetClass="entr" presetSubtype="16" fill="hold" nodeType="afterEffect">
                                  <p:stCondLst>
                                    <p:cond delay="0"/>
                                  </p:stCondLst>
                                  <p:childTnLst>
                                    <p:set>
                                      <p:cBhvr>
                                        <p:cTn id="45" dur="1" fill="hold">
                                          <p:stCondLst>
                                            <p:cond delay="0"/>
                                          </p:stCondLst>
                                        </p:cTn>
                                        <p:tgtEl>
                                          <p:spTgt spid="299"/>
                                        </p:tgtEl>
                                        <p:attrNameLst>
                                          <p:attrName>style.visibility</p:attrName>
                                        </p:attrNameLst>
                                      </p:cBhvr>
                                      <p:to>
                                        <p:strVal val="visible"/>
                                      </p:to>
                                    </p:set>
                                    <p:anim calcmode="lin" valueType="num">
                                      <p:cBhvr additive="base">
                                        <p:cTn id="46" dur="250"/>
                                        <p:tgtEl>
                                          <p:spTgt spid="299"/>
                                        </p:tgtEl>
                                        <p:attrNameLst>
                                          <p:attrName>ppt_w</p:attrName>
                                        </p:attrNameLst>
                                      </p:cBhvr>
                                      <p:tavLst>
                                        <p:tav tm="0">
                                          <p:val>
                                            <p:strVal val="0"/>
                                          </p:val>
                                        </p:tav>
                                        <p:tav tm="100000">
                                          <p:val>
                                            <p:strVal val="#ppt_w"/>
                                          </p:val>
                                        </p:tav>
                                      </p:tavLst>
                                    </p:anim>
                                    <p:anim calcmode="lin" valueType="num">
                                      <p:cBhvr additive="base">
                                        <p:cTn id="47" dur="250"/>
                                        <p:tgtEl>
                                          <p:spTgt spid="299"/>
                                        </p:tgtEl>
                                        <p:attrNameLst>
                                          <p:attrName>ppt_h</p:attrName>
                                        </p:attrNameLst>
                                      </p:cBhvr>
                                      <p:tavLst>
                                        <p:tav tm="0">
                                          <p:val>
                                            <p:strVal val="0"/>
                                          </p:val>
                                        </p:tav>
                                        <p:tav tm="100000">
                                          <p:val>
                                            <p:strVal val="#ppt_h"/>
                                          </p:val>
                                        </p:tav>
                                      </p:tavLst>
                                    </p:anim>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294"/>
                                        </p:tgtEl>
                                        <p:attrNameLst>
                                          <p:attrName>style.visibility</p:attrName>
                                        </p:attrNameLst>
                                      </p:cBhvr>
                                      <p:to>
                                        <p:strVal val="visible"/>
                                      </p:to>
                                    </p:set>
                                    <p:animEffect transition="in" filter="fade">
                                      <p:cBhvr>
                                        <p:cTn id="51" dur="500"/>
                                        <p:tgtEl>
                                          <p:spTgt spid="294"/>
                                        </p:tgtEl>
                                      </p:cBhvr>
                                    </p:animEffect>
                                  </p:childTnLst>
                                </p:cTn>
                              </p:par>
                            </p:childTnLst>
                          </p:cTn>
                        </p:par>
                        <p:par>
                          <p:cTn id="52" fill="hold">
                            <p:stCondLst>
                              <p:cond delay="1250"/>
                            </p:stCondLst>
                            <p:childTnLst>
                              <p:par>
                                <p:cTn id="53" presetID="23" presetClass="entr" presetSubtype="16" fill="hold" nodeType="afterEffect">
                                  <p:stCondLst>
                                    <p:cond delay="0"/>
                                  </p:stCondLst>
                                  <p:childTnLst>
                                    <p:set>
                                      <p:cBhvr>
                                        <p:cTn id="54" dur="1" fill="hold">
                                          <p:stCondLst>
                                            <p:cond delay="0"/>
                                          </p:stCondLst>
                                        </p:cTn>
                                        <p:tgtEl>
                                          <p:spTgt spid="301"/>
                                        </p:tgtEl>
                                        <p:attrNameLst>
                                          <p:attrName>style.visibility</p:attrName>
                                        </p:attrNameLst>
                                      </p:cBhvr>
                                      <p:to>
                                        <p:strVal val="visible"/>
                                      </p:to>
                                    </p:set>
                                    <p:anim calcmode="lin" valueType="num">
                                      <p:cBhvr additive="base">
                                        <p:cTn id="55" dur="250"/>
                                        <p:tgtEl>
                                          <p:spTgt spid="301"/>
                                        </p:tgtEl>
                                        <p:attrNameLst>
                                          <p:attrName>ppt_w</p:attrName>
                                        </p:attrNameLst>
                                      </p:cBhvr>
                                      <p:tavLst>
                                        <p:tav tm="0">
                                          <p:val>
                                            <p:strVal val="0"/>
                                          </p:val>
                                        </p:tav>
                                        <p:tav tm="100000">
                                          <p:val>
                                            <p:strVal val="#ppt_w"/>
                                          </p:val>
                                        </p:tav>
                                      </p:tavLst>
                                    </p:anim>
                                    <p:anim calcmode="lin" valueType="num">
                                      <p:cBhvr additive="base">
                                        <p:cTn id="56" dur="250"/>
                                        <p:tgtEl>
                                          <p:spTgt spid="301"/>
                                        </p:tgtEl>
                                        <p:attrNameLst>
                                          <p:attrName>ppt_h</p:attrName>
                                        </p:attrNameLst>
                                      </p:cBhvr>
                                      <p:tavLst>
                                        <p:tav tm="0">
                                          <p:val>
                                            <p:strVal val="0"/>
                                          </p:val>
                                        </p:tav>
                                        <p:tav tm="100000">
                                          <p:val>
                                            <p:strVal val="#ppt_h"/>
                                          </p:val>
                                        </p:tav>
                                      </p:tavLst>
                                    </p:anim>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302"/>
                                        </p:tgtEl>
                                        <p:attrNameLst>
                                          <p:attrName>style.visibility</p:attrName>
                                        </p:attrNameLst>
                                      </p:cBhvr>
                                      <p:to>
                                        <p:strVal val="visible"/>
                                      </p:to>
                                    </p:set>
                                    <p:animEffect transition="in" filter="fade">
                                      <p:cBhvr>
                                        <p:cTn id="60" dur="250"/>
                                        <p:tgtEl>
                                          <p:spTgt spid="302"/>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312"/>
                                        </p:tgtEl>
                                        <p:attrNameLst>
                                          <p:attrName>style.visibility</p:attrName>
                                        </p:attrNameLst>
                                      </p:cBhvr>
                                      <p:to>
                                        <p:strVal val="visible"/>
                                      </p:to>
                                    </p:set>
                                    <p:anim calcmode="lin" valueType="num">
                                      <p:cBhvr additive="base">
                                        <p:cTn id="65" dur="250"/>
                                        <p:tgtEl>
                                          <p:spTgt spid="312"/>
                                        </p:tgtEl>
                                        <p:attrNameLst>
                                          <p:attrName>ppt_w</p:attrName>
                                        </p:attrNameLst>
                                      </p:cBhvr>
                                      <p:tavLst>
                                        <p:tav tm="0">
                                          <p:val>
                                            <p:strVal val="0"/>
                                          </p:val>
                                        </p:tav>
                                        <p:tav tm="100000">
                                          <p:val>
                                            <p:strVal val="#ppt_w"/>
                                          </p:val>
                                        </p:tav>
                                      </p:tavLst>
                                    </p:anim>
                                    <p:anim calcmode="lin" valueType="num">
                                      <p:cBhvr additive="base">
                                        <p:cTn id="66" dur="250"/>
                                        <p:tgtEl>
                                          <p:spTgt spid="312"/>
                                        </p:tgtEl>
                                        <p:attrNameLst>
                                          <p:attrName>ppt_h</p:attrName>
                                        </p:attrNameLst>
                                      </p:cBhvr>
                                      <p:tavLst>
                                        <p:tav tm="0">
                                          <p:val>
                                            <p:strVal val="0"/>
                                          </p:val>
                                        </p:tav>
                                        <p:tav tm="100000">
                                          <p:val>
                                            <p:strVal val="#ppt_h"/>
                                          </p:val>
                                        </p:tav>
                                      </p:tavLst>
                                    </p:anim>
                                  </p:childTnLst>
                                </p:cTn>
                              </p:par>
                            </p:childTnLst>
                          </p:cTn>
                        </p:par>
                        <p:par>
                          <p:cTn id="67" fill="hold">
                            <p:stCondLst>
                              <p:cond delay="250"/>
                            </p:stCondLst>
                            <p:childTnLst>
                              <p:par>
                                <p:cTn id="68" presetID="10" presetClass="entr" presetSubtype="0" fill="hold" nodeType="afterEffect">
                                  <p:stCondLst>
                                    <p:cond delay="0"/>
                                  </p:stCondLst>
                                  <p:childTnLst>
                                    <p:set>
                                      <p:cBhvr>
                                        <p:cTn id="69" dur="1" fill="hold">
                                          <p:stCondLst>
                                            <p:cond delay="0"/>
                                          </p:stCondLst>
                                        </p:cTn>
                                        <p:tgtEl>
                                          <p:spTgt spid="303"/>
                                        </p:tgtEl>
                                        <p:attrNameLst>
                                          <p:attrName>style.visibility</p:attrName>
                                        </p:attrNameLst>
                                      </p:cBhvr>
                                      <p:to>
                                        <p:strVal val="visible"/>
                                      </p:to>
                                    </p:set>
                                    <p:animEffect transition="in" filter="fade">
                                      <p:cBhvr>
                                        <p:cTn id="70" dur="250"/>
                                        <p:tgtEl>
                                          <p:spTgt spid="303"/>
                                        </p:tgtEl>
                                      </p:cBhvr>
                                    </p:animEffect>
                                  </p:childTnLst>
                                </p:cTn>
                              </p:par>
                            </p:childTnLst>
                          </p:cTn>
                        </p:par>
                        <p:par>
                          <p:cTn id="71" fill="hold">
                            <p:stCondLst>
                              <p:cond delay="500"/>
                            </p:stCondLst>
                            <p:childTnLst>
                              <p:par>
                                <p:cTn id="72" presetID="23" presetClass="entr" presetSubtype="16" fill="hold" nodeType="afterEffect">
                                  <p:stCondLst>
                                    <p:cond delay="0"/>
                                  </p:stCondLst>
                                  <p:childTnLst>
                                    <p:set>
                                      <p:cBhvr>
                                        <p:cTn id="73" dur="1" fill="hold">
                                          <p:stCondLst>
                                            <p:cond delay="0"/>
                                          </p:stCondLst>
                                        </p:cTn>
                                        <p:tgtEl>
                                          <p:spTgt spid="310"/>
                                        </p:tgtEl>
                                        <p:attrNameLst>
                                          <p:attrName>style.visibility</p:attrName>
                                        </p:attrNameLst>
                                      </p:cBhvr>
                                      <p:to>
                                        <p:strVal val="visible"/>
                                      </p:to>
                                    </p:set>
                                    <p:anim calcmode="lin" valueType="num">
                                      <p:cBhvr additive="base">
                                        <p:cTn id="74" dur="250"/>
                                        <p:tgtEl>
                                          <p:spTgt spid="310"/>
                                        </p:tgtEl>
                                        <p:attrNameLst>
                                          <p:attrName>ppt_w</p:attrName>
                                        </p:attrNameLst>
                                      </p:cBhvr>
                                      <p:tavLst>
                                        <p:tav tm="0">
                                          <p:val>
                                            <p:strVal val="0"/>
                                          </p:val>
                                        </p:tav>
                                        <p:tav tm="100000">
                                          <p:val>
                                            <p:strVal val="#ppt_w"/>
                                          </p:val>
                                        </p:tav>
                                      </p:tavLst>
                                    </p:anim>
                                    <p:anim calcmode="lin" valueType="num">
                                      <p:cBhvr additive="base">
                                        <p:cTn id="75" dur="250"/>
                                        <p:tgtEl>
                                          <p:spTgt spid="310"/>
                                        </p:tgtEl>
                                        <p:attrNameLst>
                                          <p:attrName>ppt_h</p:attrName>
                                        </p:attrNameLst>
                                      </p:cBhvr>
                                      <p:tavLst>
                                        <p:tav tm="0">
                                          <p:val>
                                            <p:strVal val="0"/>
                                          </p:val>
                                        </p:tav>
                                        <p:tav tm="100000">
                                          <p:val>
                                            <p:strVal val="#ppt_h"/>
                                          </p:val>
                                        </p:tav>
                                      </p:tavLst>
                                    </p:anim>
                                  </p:childTnLst>
                                </p:cTn>
                              </p:par>
                            </p:childTnLst>
                          </p:cTn>
                        </p:par>
                        <p:par>
                          <p:cTn id="76" fill="hold">
                            <p:stCondLst>
                              <p:cond delay="750"/>
                            </p:stCondLst>
                            <p:childTnLst>
                              <p:par>
                                <p:cTn id="77" presetID="23" presetClass="entr" presetSubtype="16" fill="hold" nodeType="afterEffect">
                                  <p:stCondLst>
                                    <p:cond delay="0"/>
                                  </p:stCondLst>
                                  <p:childTnLst>
                                    <p:set>
                                      <p:cBhvr>
                                        <p:cTn id="78" dur="1" fill="hold">
                                          <p:stCondLst>
                                            <p:cond delay="0"/>
                                          </p:stCondLst>
                                        </p:cTn>
                                        <p:tgtEl>
                                          <p:spTgt spid="304"/>
                                        </p:tgtEl>
                                        <p:attrNameLst>
                                          <p:attrName>style.visibility</p:attrName>
                                        </p:attrNameLst>
                                      </p:cBhvr>
                                      <p:to>
                                        <p:strVal val="visible"/>
                                      </p:to>
                                    </p:set>
                                    <p:anim calcmode="lin" valueType="num">
                                      <p:cBhvr additive="base">
                                        <p:cTn id="79" dur="250"/>
                                        <p:tgtEl>
                                          <p:spTgt spid="304"/>
                                        </p:tgtEl>
                                        <p:attrNameLst>
                                          <p:attrName>ppt_w</p:attrName>
                                        </p:attrNameLst>
                                      </p:cBhvr>
                                      <p:tavLst>
                                        <p:tav tm="0">
                                          <p:val>
                                            <p:strVal val="0"/>
                                          </p:val>
                                        </p:tav>
                                        <p:tav tm="100000">
                                          <p:val>
                                            <p:strVal val="#ppt_w"/>
                                          </p:val>
                                        </p:tav>
                                      </p:tavLst>
                                    </p:anim>
                                    <p:anim calcmode="lin" valueType="num">
                                      <p:cBhvr additive="base">
                                        <p:cTn id="80" dur="250"/>
                                        <p:tgtEl>
                                          <p:spTgt spid="304"/>
                                        </p:tgtEl>
                                        <p:attrNameLst>
                                          <p:attrName>ppt_h</p:attrName>
                                        </p:attrNameLst>
                                      </p:cBhvr>
                                      <p:tavLst>
                                        <p:tav tm="0">
                                          <p:val>
                                            <p:strVal val="0"/>
                                          </p:val>
                                        </p:tav>
                                        <p:tav tm="100000">
                                          <p:val>
                                            <p:strVal val="#ppt_h"/>
                                          </p:val>
                                        </p:tav>
                                      </p:tavLst>
                                    </p:anim>
                                  </p:childTnLst>
                                </p:cTn>
                              </p:par>
                            </p:childTnLst>
                          </p:cTn>
                        </p:par>
                        <p:par>
                          <p:cTn id="81" fill="hold">
                            <p:stCondLst>
                              <p:cond delay="1000"/>
                            </p:stCondLst>
                            <p:childTnLst>
                              <p:par>
                                <p:cTn id="82" presetID="23" presetClass="entr" presetSubtype="16" fill="hold" nodeType="afterEffect">
                                  <p:stCondLst>
                                    <p:cond delay="0"/>
                                  </p:stCondLst>
                                  <p:childTnLst>
                                    <p:set>
                                      <p:cBhvr>
                                        <p:cTn id="83" dur="1" fill="hold">
                                          <p:stCondLst>
                                            <p:cond delay="0"/>
                                          </p:stCondLst>
                                        </p:cTn>
                                        <p:tgtEl>
                                          <p:spTgt spid="315"/>
                                        </p:tgtEl>
                                        <p:attrNameLst>
                                          <p:attrName>style.visibility</p:attrName>
                                        </p:attrNameLst>
                                      </p:cBhvr>
                                      <p:to>
                                        <p:strVal val="visible"/>
                                      </p:to>
                                    </p:set>
                                    <p:anim calcmode="lin" valueType="num">
                                      <p:cBhvr additive="base">
                                        <p:cTn id="84" dur="250"/>
                                        <p:tgtEl>
                                          <p:spTgt spid="315"/>
                                        </p:tgtEl>
                                        <p:attrNameLst>
                                          <p:attrName>ppt_w</p:attrName>
                                        </p:attrNameLst>
                                      </p:cBhvr>
                                      <p:tavLst>
                                        <p:tav tm="0">
                                          <p:val>
                                            <p:strVal val="0"/>
                                          </p:val>
                                        </p:tav>
                                        <p:tav tm="100000">
                                          <p:val>
                                            <p:strVal val="#ppt_w"/>
                                          </p:val>
                                        </p:tav>
                                      </p:tavLst>
                                    </p:anim>
                                    <p:anim calcmode="lin" valueType="num">
                                      <p:cBhvr additive="base">
                                        <p:cTn id="85" dur="250"/>
                                        <p:tgtEl>
                                          <p:spTgt spid="3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6000"/>
              <a:buFont typeface="Calibri"/>
              <a:buNone/>
            </a:pPr>
            <a:r>
              <a:rPr lang="es-CR"/>
              <a:t>Pilares de scrum</a:t>
            </a:r>
            <a:endParaRPr/>
          </a:p>
        </p:txBody>
      </p:sp>
      <p:pic>
        <p:nvPicPr>
          <p:cNvPr id="979" name="Google Shape;979;p39"/>
          <p:cNvPicPr preferRelativeResize="0"/>
          <p:nvPr/>
        </p:nvPicPr>
        <p:blipFill rotWithShape="1">
          <a:blip r:embed="rId3">
            <a:alphaModFix/>
          </a:blip>
          <a:srcRect/>
          <a:stretch/>
        </p:blipFill>
        <p:spPr>
          <a:xfrm>
            <a:off x="3074237" y="1825625"/>
            <a:ext cx="6043526" cy="435133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6000"/>
              <a:buFont typeface="Calibri"/>
              <a:buNone/>
            </a:pPr>
            <a:r>
              <a:rPr lang="es-CR"/>
              <a:t>Valores de Scrum</a:t>
            </a:r>
            <a:endParaRPr/>
          </a:p>
        </p:txBody>
      </p:sp>
      <p:pic>
        <p:nvPicPr>
          <p:cNvPr id="985" name="Google Shape;985;p40"/>
          <p:cNvPicPr preferRelativeResize="0"/>
          <p:nvPr/>
        </p:nvPicPr>
        <p:blipFill rotWithShape="1">
          <a:blip r:embed="rId3">
            <a:alphaModFix/>
          </a:blip>
          <a:srcRect/>
          <a:stretch/>
        </p:blipFill>
        <p:spPr>
          <a:xfrm>
            <a:off x="1631950" y="1458919"/>
            <a:ext cx="8928100" cy="4368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6000"/>
              <a:buFont typeface="Calibri"/>
              <a:buNone/>
            </a:pPr>
            <a:r>
              <a:rPr lang="es-CR"/>
              <a:t>¿Cómo es el proceso de Scrum?</a:t>
            </a:r>
            <a:endParaRPr/>
          </a:p>
        </p:txBody>
      </p:sp>
      <p:grpSp>
        <p:nvGrpSpPr>
          <p:cNvPr id="991" name="Google Shape;991;p41"/>
          <p:cNvGrpSpPr/>
          <p:nvPr/>
        </p:nvGrpSpPr>
        <p:grpSpPr>
          <a:xfrm>
            <a:off x="838200" y="1861876"/>
            <a:ext cx="4933950" cy="4255021"/>
            <a:chOff x="0" y="36251"/>
            <a:chExt cx="4933950" cy="4255021"/>
          </a:xfrm>
        </p:grpSpPr>
        <p:sp>
          <p:nvSpPr>
            <p:cNvPr id="992" name="Google Shape;992;p41"/>
            <p:cNvSpPr/>
            <p:nvPr/>
          </p:nvSpPr>
          <p:spPr>
            <a:xfrm>
              <a:off x="0" y="242891"/>
              <a:ext cx="4933950" cy="1014300"/>
            </a:xfrm>
            <a:prstGeom prst="rect">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1"/>
            <p:cNvSpPr txBox="1"/>
            <p:nvPr/>
          </p:nvSpPr>
          <p:spPr>
            <a:xfrm>
              <a:off x="0" y="242891"/>
              <a:ext cx="4933950" cy="1014300"/>
            </a:xfrm>
            <a:prstGeom prst="rect">
              <a:avLst/>
            </a:prstGeom>
            <a:noFill/>
            <a:ln>
              <a:noFill/>
            </a:ln>
          </p:spPr>
          <p:txBody>
            <a:bodyPr spcFirstLastPara="1" wrap="square" lIns="382925" tIns="291575" rIns="382925"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Product Owner</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Scrum Master</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Equipo Desarrollo </a:t>
              </a:r>
              <a:endParaRPr sz="1400" b="0" i="0" u="none" strike="noStrike" cap="none">
                <a:solidFill>
                  <a:srgbClr val="000000"/>
                </a:solidFill>
                <a:latin typeface="Arial"/>
                <a:ea typeface="Arial"/>
                <a:cs typeface="Arial"/>
                <a:sym typeface="Arial"/>
              </a:endParaRPr>
            </a:p>
          </p:txBody>
        </p:sp>
        <p:sp>
          <p:nvSpPr>
            <p:cNvPr id="994" name="Google Shape;994;p41"/>
            <p:cNvSpPr/>
            <p:nvPr/>
          </p:nvSpPr>
          <p:spPr>
            <a:xfrm>
              <a:off x="246697" y="36251"/>
              <a:ext cx="3453765" cy="41328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1"/>
            <p:cNvSpPr txBox="1"/>
            <p:nvPr/>
          </p:nvSpPr>
          <p:spPr>
            <a:xfrm>
              <a:off x="266872" y="56426"/>
              <a:ext cx="3413415" cy="372930"/>
            </a:xfrm>
            <a:prstGeom prst="rect">
              <a:avLst/>
            </a:prstGeom>
            <a:noFill/>
            <a:ln>
              <a:noFill/>
            </a:ln>
          </p:spPr>
          <p:txBody>
            <a:bodyPr spcFirstLastPara="1" wrap="square" lIns="130525" tIns="0" rIns="130525"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s-CR" sz="2000" b="0" i="0" u="none" strike="noStrike" cap="none">
                  <a:solidFill>
                    <a:schemeClr val="lt1"/>
                  </a:solidFill>
                  <a:latin typeface="Arial"/>
                  <a:ea typeface="Arial"/>
                  <a:cs typeface="Arial"/>
                  <a:sym typeface="Arial"/>
                </a:rPr>
                <a:t>3 Roles</a:t>
              </a:r>
              <a:endParaRPr sz="1400" b="0" i="0" u="none" strike="noStrike" cap="none">
                <a:solidFill>
                  <a:srgbClr val="000000"/>
                </a:solidFill>
                <a:latin typeface="Arial"/>
                <a:ea typeface="Arial"/>
                <a:cs typeface="Arial"/>
                <a:sym typeface="Arial"/>
              </a:endParaRPr>
            </a:p>
          </p:txBody>
        </p:sp>
        <p:sp>
          <p:nvSpPr>
            <p:cNvPr id="996" name="Google Shape;996;p41"/>
            <p:cNvSpPr/>
            <p:nvPr/>
          </p:nvSpPr>
          <p:spPr>
            <a:xfrm>
              <a:off x="0" y="1539432"/>
              <a:ext cx="4933950" cy="1455299"/>
            </a:xfrm>
            <a:prstGeom prst="rect">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41"/>
            <p:cNvSpPr txBox="1"/>
            <p:nvPr/>
          </p:nvSpPr>
          <p:spPr>
            <a:xfrm>
              <a:off x="0" y="1539432"/>
              <a:ext cx="4933950" cy="1455299"/>
            </a:xfrm>
            <a:prstGeom prst="rect">
              <a:avLst/>
            </a:prstGeom>
            <a:noFill/>
            <a:ln>
              <a:noFill/>
            </a:ln>
          </p:spPr>
          <p:txBody>
            <a:bodyPr spcFirstLastPara="1" wrap="square" lIns="382925" tIns="291575" rIns="382925"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Sprint Planning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Daily Meeting</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Refinement</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Sprint Review</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Sprint Retrospective </a:t>
              </a:r>
              <a:endParaRPr sz="1400" b="0" i="0" u="none" strike="noStrike" cap="none">
                <a:solidFill>
                  <a:srgbClr val="000000"/>
                </a:solidFill>
                <a:latin typeface="Arial"/>
                <a:ea typeface="Arial"/>
                <a:cs typeface="Arial"/>
                <a:sym typeface="Arial"/>
              </a:endParaRPr>
            </a:p>
          </p:txBody>
        </p:sp>
        <p:sp>
          <p:nvSpPr>
            <p:cNvPr id="998" name="Google Shape;998;p41"/>
            <p:cNvSpPr/>
            <p:nvPr/>
          </p:nvSpPr>
          <p:spPr>
            <a:xfrm>
              <a:off x="246697" y="1332792"/>
              <a:ext cx="3453765" cy="41328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1"/>
            <p:cNvSpPr txBox="1"/>
            <p:nvPr/>
          </p:nvSpPr>
          <p:spPr>
            <a:xfrm>
              <a:off x="266872" y="1352967"/>
              <a:ext cx="3413415" cy="372930"/>
            </a:xfrm>
            <a:prstGeom prst="rect">
              <a:avLst/>
            </a:prstGeom>
            <a:noFill/>
            <a:ln>
              <a:noFill/>
            </a:ln>
          </p:spPr>
          <p:txBody>
            <a:bodyPr spcFirstLastPara="1" wrap="square" lIns="130525" tIns="0" rIns="130525"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s-CR" sz="2000" b="0" i="0" u="none" strike="noStrike" cap="none">
                  <a:solidFill>
                    <a:schemeClr val="lt1"/>
                  </a:solidFill>
                  <a:latin typeface="Arial"/>
                  <a:ea typeface="Arial"/>
                  <a:cs typeface="Arial"/>
                  <a:sym typeface="Arial"/>
                </a:rPr>
                <a:t>5 Ceremonias</a:t>
              </a:r>
              <a:endParaRPr sz="1400" b="0" i="0" u="none" strike="noStrike" cap="none">
                <a:solidFill>
                  <a:srgbClr val="000000"/>
                </a:solidFill>
                <a:latin typeface="Arial"/>
                <a:ea typeface="Arial"/>
                <a:cs typeface="Arial"/>
                <a:sym typeface="Arial"/>
              </a:endParaRPr>
            </a:p>
          </p:txBody>
        </p:sp>
        <p:sp>
          <p:nvSpPr>
            <p:cNvPr id="1000" name="Google Shape;1000;p41"/>
            <p:cNvSpPr/>
            <p:nvPr/>
          </p:nvSpPr>
          <p:spPr>
            <a:xfrm>
              <a:off x="0" y="3276972"/>
              <a:ext cx="4933950" cy="1014300"/>
            </a:xfrm>
            <a:prstGeom prst="rect">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1"/>
            <p:cNvSpPr txBox="1"/>
            <p:nvPr/>
          </p:nvSpPr>
          <p:spPr>
            <a:xfrm>
              <a:off x="0" y="3276972"/>
              <a:ext cx="4933950" cy="1014300"/>
            </a:xfrm>
            <a:prstGeom prst="rect">
              <a:avLst/>
            </a:prstGeom>
            <a:noFill/>
            <a:ln>
              <a:noFill/>
            </a:ln>
          </p:spPr>
          <p:txBody>
            <a:bodyPr spcFirstLastPara="1" wrap="square" lIns="382925" tIns="291575" rIns="382925"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Product Backlog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Sprint Backlog</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s-CR" sz="1400" b="0" i="0" u="none" strike="noStrike" cap="none">
                  <a:solidFill>
                    <a:schemeClr val="dk1"/>
                  </a:solidFill>
                  <a:latin typeface="Arial"/>
                  <a:ea typeface="Arial"/>
                  <a:cs typeface="Arial"/>
                  <a:sym typeface="Arial"/>
                </a:rPr>
                <a:t>Product Increment </a:t>
              </a:r>
              <a:endParaRPr sz="1400" b="0" i="0" u="none" strike="noStrike" cap="none">
                <a:solidFill>
                  <a:srgbClr val="000000"/>
                </a:solidFill>
                <a:latin typeface="Arial"/>
                <a:ea typeface="Arial"/>
                <a:cs typeface="Arial"/>
                <a:sym typeface="Arial"/>
              </a:endParaRPr>
            </a:p>
          </p:txBody>
        </p:sp>
        <p:sp>
          <p:nvSpPr>
            <p:cNvPr id="1002" name="Google Shape;1002;p41"/>
            <p:cNvSpPr/>
            <p:nvPr/>
          </p:nvSpPr>
          <p:spPr>
            <a:xfrm>
              <a:off x="246697" y="3070332"/>
              <a:ext cx="3453765" cy="41328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41"/>
            <p:cNvSpPr txBox="1"/>
            <p:nvPr/>
          </p:nvSpPr>
          <p:spPr>
            <a:xfrm>
              <a:off x="266872" y="3090507"/>
              <a:ext cx="3413415" cy="372930"/>
            </a:xfrm>
            <a:prstGeom prst="rect">
              <a:avLst/>
            </a:prstGeom>
            <a:noFill/>
            <a:ln>
              <a:noFill/>
            </a:ln>
          </p:spPr>
          <p:txBody>
            <a:bodyPr spcFirstLastPara="1" wrap="square" lIns="130525" tIns="0" rIns="130525"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s-CR" sz="2000" b="0" i="0" u="none" strike="noStrike" cap="none">
                  <a:solidFill>
                    <a:schemeClr val="lt1"/>
                  </a:solidFill>
                  <a:latin typeface="Arial"/>
                  <a:ea typeface="Arial"/>
                  <a:cs typeface="Arial"/>
                  <a:sym typeface="Arial"/>
                </a:rPr>
                <a:t>3 Artefactos </a:t>
              </a:r>
              <a:endParaRPr sz="1400" b="0" i="0" u="none" strike="noStrike" cap="none">
                <a:solidFill>
                  <a:srgbClr val="000000"/>
                </a:solidFill>
                <a:latin typeface="Arial"/>
                <a:ea typeface="Arial"/>
                <a:cs typeface="Arial"/>
                <a:sym typeface="Arial"/>
              </a:endParaRPr>
            </a:p>
          </p:txBody>
        </p:sp>
      </p:grpSp>
      <p:pic>
        <p:nvPicPr>
          <p:cNvPr id="1004" name="Google Shape;1004;p41" descr="Image result for scrum">
            <a:hlinkClick r:id="rId3"/>
          </p:cNvPr>
          <p:cNvPicPr preferRelativeResize="0"/>
          <p:nvPr/>
        </p:nvPicPr>
        <p:blipFill rotWithShape="1">
          <a:blip r:embed="rId4">
            <a:alphaModFix/>
          </a:blip>
          <a:srcRect b="4195"/>
          <a:stretch/>
        </p:blipFill>
        <p:spPr>
          <a:xfrm>
            <a:off x="6272212" y="1690688"/>
            <a:ext cx="5476875" cy="42243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42"/>
          <p:cNvSpPr txBox="1">
            <a:spLocks noGrp="1"/>
          </p:cNvSpPr>
          <p:nvPr>
            <p:ph type="title"/>
          </p:nvPr>
        </p:nvSpPr>
        <p:spPr>
          <a:xfrm>
            <a:off x="838200" y="2274947"/>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s-CR" sz="6000">
                <a:solidFill>
                  <a:schemeClr val="dk1"/>
                </a:solidFill>
                <a:latin typeface="Calibri"/>
                <a:ea typeface="Calibri"/>
                <a:cs typeface="Calibri"/>
                <a:sym typeface="Calibri"/>
              </a:rPr>
              <a:t>Ventajas y Desventajas</a:t>
            </a:r>
            <a:endParaRPr sz="60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3"/>
        <p:cNvGrpSpPr/>
        <p:nvPr/>
      </p:nvGrpSpPr>
      <p:grpSpPr>
        <a:xfrm>
          <a:off x="0" y="0"/>
          <a:ext cx="0" cy="0"/>
          <a:chOff x="0" y="0"/>
          <a:chExt cx="0" cy="0"/>
        </a:xfrm>
      </p:grpSpPr>
      <p:grpSp>
        <p:nvGrpSpPr>
          <p:cNvPr id="1014" name="Google Shape;1014;p43"/>
          <p:cNvGrpSpPr/>
          <p:nvPr/>
        </p:nvGrpSpPr>
        <p:grpSpPr>
          <a:xfrm>
            <a:off x="1071563" y="288471"/>
            <a:ext cx="9568534" cy="6281058"/>
            <a:chOff x="2835728" y="2721"/>
            <a:chExt cx="4710793" cy="6281058"/>
          </a:xfrm>
        </p:grpSpPr>
        <p:sp>
          <p:nvSpPr>
            <p:cNvPr id="1015" name="Google Shape;1015;p43"/>
            <p:cNvSpPr/>
            <p:nvPr/>
          </p:nvSpPr>
          <p:spPr>
            <a:xfrm>
              <a:off x="2835728" y="2721"/>
              <a:ext cx="2093686" cy="1046843"/>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43"/>
            <p:cNvSpPr txBox="1"/>
            <p:nvPr/>
          </p:nvSpPr>
          <p:spPr>
            <a:xfrm>
              <a:off x="2866389" y="33382"/>
              <a:ext cx="2032364" cy="985521"/>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FFFFFF"/>
                </a:buClr>
                <a:buSzPts val="3100"/>
                <a:buFont typeface="Calibri"/>
                <a:buNone/>
              </a:pPr>
              <a:r>
                <a:rPr lang="es-CR" sz="3100" b="0" i="0" u="none" strike="noStrike" cap="none">
                  <a:solidFill>
                    <a:srgbClr val="FFFFFF"/>
                  </a:solidFill>
                  <a:latin typeface="Calibri"/>
                  <a:ea typeface="Calibri"/>
                  <a:cs typeface="Calibri"/>
                  <a:sym typeface="Calibri"/>
                </a:rPr>
                <a:t>Ventajas</a:t>
              </a:r>
              <a:endParaRPr sz="3100" b="0" i="0" u="none" strike="noStrike" cap="none">
                <a:solidFill>
                  <a:srgbClr val="FFFFFF"/>
                </a:solidFill>
                <a:latin typeface="Calibri"/>
                <a:ea typeface="Calibri"/>
                <a:cs typeface="Calibri"/>
                <a:sym typeface="Calibri"/>
              </a:endParaRPr>
            </a:p>
          </p:txBody>
        </p:sp>
        <p:sp>
          <p:nvSpPr>
            <p:cNvPr id="1017" name="Google Shape;1017;p43"/>
            <p:cNvSpPr/>
            <p:nvPr/>
          </p:nvSpPr>
          <p:spPr>
            <a:xfrm>
              <a:off x="3045096" y="1049564"/>
              <a:ext cx="209368" cy="785132"/>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018" name="Google Shape;1018;p43"/>
            <p:cNvSpPr/>
            <p:nvPr/>
          </p:nvSpPr>
          <p:spPr>
            <a:xfrm>
              <a:off x="3254465" y="1311275"/>
              <a:ext cx="1674948" cy="1046843"/>
            </a:xfrm>
            <a:prstGeom prst="roundRect">
              <a:avLst>
                <a:gd name="adj" fmla="val 10000"/>
              </a:avLst>
            </a:prstGeom>
            <a:solidFill>
              <a:schemeClr val="lt1">
                <a:alpha val="89019"/>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43"/>
            <p:cNvSpPr txBox="1"/>
            <p:nvPr/>
          </p:nvSpPr>
          <p:spPr>
            <a:xfrm>
              <a:off x="3285126" y="1341936"/>
              <a:ext cx="1613626" cy="985521"/>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1" i="0" u="none" strike="noStrike" cap="none">
                  <a:solidFill>
                    <a:schemeClr val="dk1"/>
                  </a:solidFill>
                  <a:latin typeface="Calibri"/>
                  <a:ea typeface="Calibri"/>
                  <a:cs typeface="Calibri"/>
                  <a:sym typeface="Calibri"/>
                </a:rPr>
                <a:t>Gestión de las expectativas del usuario</a:t>
              </a:r>
              <a:endParaRPr sz="1400" b="0" i="0" u="none" strike="noStrike" cap="none">
                <a:solidFill>
                  <a:schemeClr val="dk1"/>
                </a:solidFill>
                <a:latin typeface="Calibri"/>
                <a:ea typeface="Calibri"/>
                <a:cs typeface="Calibri"/>
                <a:sym typeface="Calibri"/>
              </a:endParaRPr>
            </a:p>
          </p:txBody>
        </p:sp>
        <p:sp>
          <p:nvSpPr>
            <p:cNvPr id="1020" name="Google Shape;1020;p43"/>
            <p:cNvSpPr/>
            <p:nvPr/>
          </p:nvSpPr>
          <p:spPr>
            <a:xfrm>
              <a:off x="3045096" y="1049564"/>
              <a:ext cx="209368" cy="2093686"/>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021" name="Google Shape;1021;p43"/>
            <p:cNvSpPr/>
            <p:nvPr/>
          </p:nvSpPr>
          <p:spPr>
            <a:xfrm>
              <a:off x="3254465" y="2619828"/>
              <a:ext cx="1674948" cy="1046843"/>
            </a:xfrm>
            <a:prstGeom prst="roundRect">
              <a:avLst>
                <a:gd name="adj" fmla="val 10000"/>
              </a:avLst>
            </a:prstGeom>
            <a:solidFill>
              <a:schemeClr val="lt1">
                <a:alpha val="89019"/>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43"/>
            <p:cNvSpPr txBox="1"/>
            <p:nvPr/>
          </p:nvSpPr>
          <p:spPr>
            <a:xfrm>
              <a:off x="3285126" y="2650489"/>
              <a:ext cx="1613626" cy="985521"/>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1" i="0" u="none" strike="noStrike" cap="none">
                  <a:solidFill>
                    <a:schemeClr val="dk1"/>
                  </a:solidFill>
                  <a:latin typeface="Calibri"/>
                  <a:ea typeface="Calibri"/>
                  <a:cs typeface="Calibri"/>
                  <a:sym typeface="Calibri"/>
                </a:rPr>
                <a:t>Resultados anticipados</a:t>
              </a:r>
              <a:endParaRPr sz="1400" b="0" i="0" u="none" strike="noStrike" cap="none">
                <a:solidFill>
                  <a:schemeClr val="dk1"/>
                </a:solidFill>
                <a:latin typeface="Arial"/>
                <a:ea typeface="Arial"/>
                <a:cs typeface="Arial"/>
                <a:sym typeface="Arial"/>
              </a:endParaRPr>
            </a:p>
          </p:txBody>
        </p:sp>
        <p:sp>
          <p:nvSpPr>
            <p:cNvPr id="1023" name="Google Shape;1023;p43"/>
            <p:cNvSpPr/>
            <p:nvPr/>
          </p:nvSpPr>
          <p:spPr>
            <a:xfrm>
              <a:off x="3045096" y="1049564"/>
              <a:ext cx="209368" cy="340224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024" name="Google Shape;1024;p43"/>
            <p:cNvSpPr/>
            <p:nvPr/>
          </p:nvSpPr>
          <p:spPr>
            <a:xfrm>
              <a:off x="3254465" y="3928382"/>
              <a:ext cx="1674948" cy="1046843"/>
            </a:xfrm>
            <a:prstGeom prst="roundRect">
              <a:avLst>
                <a:gd name="adj" fmla="val 10000"/>
              </a:avLst>
            </a:prstGeom>
            <a:solidFill>
              <a:schemeClr val="lt1">
                <a:alpha val="89019"/>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43"/>
            <p:cNvSpPr txBox="1"/>
            <p:nvPr/>
          </p:nvSpPr>
          <p:spPr>
            <a:xfrm>
              <a:off x="3285126" y="3959043"/>
              <a:ext cx="1613626" cy="985521"/>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1" i="0" u="none" strike="noStrike" cap="none">
                  <a:solidFill>
                    <a:schemeClr val="dk1"/>
                  </a:solidFill>
                  <a:latin typeface="Calibri"/>
                  <a:ea typeface="Calibri"/>
                  <a:cs typeface="Calibri"/>
                  <a:sym typeface="Calibri"/>
                </a:rPr>
                <a:t>Flexibilidad y adaptación a los contextos</a:t>
              </a:r>
              <a:endParaRPr sz="1400" b="1" i="0" u="none" strike="noStrike" cap="none">
                <a:solidFill>
                  <a:schemeClr val="dk1"/>
                </a:solidFill>
                <a:latin typeface="Calibri"/>
                <a:ea typeface="Calibri"/>
                <a:cs typeface="Calibri"/>
                <a:sym typeface="Calibri"/>
              </a:endParaRPr>
            </a:p>
          </p:txBody>
        </p:sp>
        <p:sp>
          <p:nvSpPr>
            <p:cNvPr id="1026" name="Google Shape;1026;p43"/>
            <p:cNvSpPr/>
            <p:nvPr/>
          </p:nvSpPr>
          <p:spPr>
            <a:xfrm>
              <a:off x="3045096" y="1049564"/>
              <a:ext cx="209368" cy="4710793"/>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027" name="Google Shape;1027;p43"/>
            <p:cNvSpPr/>
            <p:nvPr/>
          </p:nvSpPr>
          <p:spPr>
            <a:xfrm>
              <a:off x="3254465" y="5236936"/>
              <a:ext cx="1674948" cy="1046843"/>
            </a:xfrm>
            <a:prstGeom prst="roundRect">
              <a:avLst>
                <a:gd name="adj" fmla="val 10000"/>
              </a:avLst>
            </a:prstGeom>
            <a:solidFill>
              <a:schemeClr val="lt1">
                <a:alpha val="89019"/>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43"/>
            <p:cNvSpPr txBox="1"/>
            <p:nvPr/>
          </p:nvSpPr>
          <p:spPr>
            <a:xfrm>
              <a:off x="3285126" y="5267597"/>
              <a:ext cx="1613626" cy="985521"/>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1" i="0" u="none" strike="noStrike" cap="none">
                  <a:solidFill>
                    <a:schemeClr val="dk1"/>
                  </a:solidFill>
                  <a:latin typeface="Calibri"/>
                  <a:ea typeface="Calibri"/>
                  <a:cs typeface="Calibri"/>
                  <a:sym typeface="Calibri"/>
                </a:rPr>
                <a:t>Gestión sistemática de riesgos</a:t>
              </a:r>
              <a:endParaRPr sz="1400" b="1" i="0" u="none" strike="noStrike" cap="none">
                <a:solidFill>
                  <a:schemeClr val="dk1"/>
                </a:solidFill>
                <a:latin typeface="Calibri"/>
                <a:ea typeface="Calibri"/>
                <a:cs typeface="Calibri"/>
                <a:sym typeface="Calibri"/>
              </a:endParaRPr>
            </a:p>
          </p:txBody>
        </p:sp>
        <p:sp>
          <p:nvSpPr>
            <p:cNvPr id="1029" name="Google Shape;1029;p43"/>
            <p:cNvSpPr/>
            <p:nvPr/>
          </p:nvSpPr>
          <p:spPr>
            <a:xfrm>
              <a:off x="5452835" y="2721"/>
              <a:ext cx="2093686" cy="1046843"/>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43"/>
            <p:cNvSpPr txBox="1"/>
            <p:nvPr/>
          </p:nvSpPr>
          <p:spPr>
            <a:xfrm>
              <a:off x="5483496" y="33382"/>
              <a:ext cx="2032364" cy="985521"/>
            </a:xfrm>
            <a:prstGeom prst="rect">
              <a:avLst/>
            </a:prstGeom>
            <a:noFill/>
            <a:ln>
              <a:noFill/>
            </a:ln>
          </p:spPr>
          <p:txBody>
            <a:bodyPr spcFirstLastPara="1" wrap="square" lIns="59050" tIns="39350" rIns="59050" bIns="39350" anchor="ctr" anchorCtr="0">
              <a:noAutofit/>
            </a:bodyPr>
            <a:lstStyle/>
            <a:p>
              <a:pPr marL="0" marR="0" lvl="0" indent="0" algn="ctr" rtl="0">
                <a:lnSpc>
                  <a:spcPct val="90000"/>
                </a:lnSpc>
                <a:spcBef>
                  <a:spcPts val="0"/>
                </a:spcBef>
                <a:spcAft>
                  <a:spcPts val="0"/>
                </a:spcAft>
                <a:buClr>
                  <a:srgbClr val="FFFFFF"/>
                </a:buClr>
                <a:buSzPts val="3100"/>
                <a:buFont typeface="Calibri"/>
                <a:buNone/>
              </a:pPr>
              <a:r>
                <a:rPr lang="es-CR" sz="3100" b="0" i="0" u="none" strike="noStrike" cap="none">
                  <a:solidFill>
                    <a:srgbClr val="FFFFFF"/>
                  </a:solidFill>
                  <a:latin typeface="Calibri"/>
                  <a:ea typeface="Calibri"/>
                  <a:cs typeface="Calibri"/>
                  <a:sym typeface="Calibri"/>
                </a:rPr>
                <a:t>Desventajas</a:t>
              </a:r>
              <a:endParaRPr sz="3100" b="0" i="0" u="none" strike="noStrike" cap="none">
                <a:solidFill>
                  <a:srgbClr val="FFFFFF"/>
                </a:solidFill>
                <a:latin typeface="Calibri"/>
                <a:ea typeface="Calibri"/>
                <a:cs typeface="Calibri"/>
                <a:sym typeface="Calibri"/>
              </a:endParaRPr>
            </a:p>
          </p:txBody>
        </p:sp>
        <p:sp>
          <p:nvSpPr>
            <p:cNvPr id="1031" name="Google Shape;1031;p43"/>
            <p:cNvSpPr/>
            <p:nvPr/>
          </p:nvSpPr>
          <p:spPr>
            <a:xfrm>
              <a:off x="5662204" y="1049564"/>
              <a:ext cx="209368" cy="785132"/>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032" name="Google Shape;1032;p43"/>
            <p:cNvSpPr/>
            <p:nvPr/>
          </p:nvSpPr>
          <p:spPr>
            <a:xfrm>
              <a:off x="5871573" y="1311275"/>
              <a:ext cx="1674948" cy="1046843"/>
            </a:xfrm>
            <a:prstGeom prst="roundRect">
              <a:avLst>
                <a:gd name="adj" fmla="val 10000"/>
              </a:avLst>
            </a:prstGeom>
            <a:solidFill>
              <a:schemeClr val="lt1">
                <a:alpha val="89019"/>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43"/>
            <p:cNvSpPr txBox="1"/>
            <p:nvPr/>
          </p:nvSpPr>
          <p:spPr>
            <a:xfrm>
              <a:off x="5902234" y="1341936"/>
              <a:ext cx="1613626" cy="985521"/>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1" i="0" u="none" strike="noStrike" cap="none">
                  <a:solidFill>
                    <a:schemeClr val="dk1"/>
                  </a:solidFill>
                  <a:latin typeface="Calibri"/>
                  <a:ea typeface="Calibri"/>
                  <a:cs typeface="Calibri"/>
                  <a:sym typeface="Calibri"/>
                </a:rPr>
                <a:t>Funciona más que nada con equipos reducidos</a:t>
              </a:r>
              <a:endParaRPr sz="1400" b="0" i="0" u="none" strike="noStrike" cap="none">
                <a:solidFill>
                  <a:schemeClr val="dk1"/>
                </a:solidFill>
                <a:latin typeface="Calibri"/>
                <a:ea typeface="Calibri"/>
                <a:cs typeface="Calibri"/>
                <a:sym typeface="Calibri"/>
              </a:endParaRPr>
            </a:p>
          </p:txBody>
        </p:sp>
        <p:sp>
          <p:nvSpPr>
            <p:cNvPr id="1034" name="Google Shape;1034;p43"/>
            <p:cNvSpPr/>
            <p:nvPr/>
          </p:nvSpPr>
          <p:spPr>
            <a:xfrm>
              <a:off x="5662204" y="1049564"/>
              <a:ext cx="209368" cy="2093686"/>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035" name="Google Shape;1035;p43"/>
            <p:cNvSpPr/>
            <p:nvPr/>
          </p:nvSpPr>
          <p:spPr>
            <a:xfrm>
              <a:off x="5871573" y="2619828"/>
              <a:ext cx="1674948" cy="1046843"/>
            </a:xfrm>
            <a:prstGeom prst="roundRect">
              <a:avLst>
                <a:gd name="adj" fmla="val 10000"/>
              </a:avLst>
            </a:prstGeom>
            <a:solidFill>
              <a:schemeClr val="lt1">
                <a:alpha val="89019"/>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43"/>
            <p:cNvSpPr txBox="1"/>
            <p:nvPr/>
          </p:nvSpPr>
          <p:spPr>
            <a:xfrm>
              <a:off x="5902234" y="2650489"/>
              <a:ext cx="1613626" cy="985521"/>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1" i="0" u="none" strike="noStrike" cap="none">
                  <a:solidFill>
                    <a:schemeClr val="dk1"/>
                  </a:solidFill>
                  <a:latin typeface="Calibri"/>
                  <a:ea typeface="Calibri"/>
                  <a:cs typeface="Calibri"/>
                  <a:sym typeface="Calibri"/>
                </a:rPr>
                <a:t>Requiere una exhaustiva definición de las tareas y sus plazos</a:t>
              </a:r>
              <a:endParaRPr sz="1400" b="0" i="0" u="none" strike="noStrike" cap="none">
                <a:solidFill>
                  <a:schemeClr val="dk1"/>
                </a:solidFill>
                <a:latin typeface="Arial"/>
                <a:ea typeface="Arial"/>
                <a:cs typeface="Arial"/>
                <a:sym typeface="Arial"/>
              </a:endParaRPr>
            </a:p>
          </p:txBody>
        </p:sp>
        <p:sp>
          <p:nvSpPr>
            <p:cNvPr id="1037" name="Google Shape;1037;p43"/>
            <p:cNvSpPr/>
            <p:nvPr/>
          </p:nvSpPr>
          <p:spPr>
            <a:xfrm>
              <a:off x="5662204" y="1049564"/>
              <a:ext cx="209368" cy="340224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1038" name="Google Shape;1038;p43"/>
            <p:cNvSpPr/>
            <p:nvPr/>
          </p:nvSpPr>
          <p:spPr>
            <a:xfrm>
              <a:off x="5871573" y="3928382"/>
              <a:ext cx="1674948" cy="1046843"/>
            </a:xfrm>
            <a:prstGeom prst="roundRect">
              <a:avLst>
                <a:gd name="adj" fmla="val 10000"/>
              </a:avLst>
            </a:prstGeom>
            <a:solidFill>
              <a:schemeClr val="lt1">
                <a:alpha val="89019"/>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43"/>
            <p:cNvSpPr txBox="1"/>
            <p:nvPr/>
          </p:nvSpPr>
          <p:spPr>
            <a:xfrm>
              <a:off x="5902234" y="3959043"/>
              <a:ext cx="1613626" cy="985521"/>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rgbClr val="FFFFFF"/>
                </a:buClr>
                <a:buSzPts val="1400"/>
                <a:buFont typeface="Calibri"/>
                <a:buNone/>
              </a:pPr>
              <a:r>
                <a:rPr lang="es-CR" sz="1400" b="1" i="0" u="none" strike="noStrike" cap="none">
                  <a:solidFill>
                    <a:schemeClr val="dk1"/>
                  </a:solidFill>
                  <a:latin typeface="Calibri"/>
                  <a:ea typeface="Calibri"/>
                  <a:cs typeface="Calibri"/>
                  <a:sym typeface="Calibri"/>
                </a:rPr>
                <a:t>Exige que quienes la utilicen cuenten con una alta cualificación o formación</a:t>
              </a:r>
              <a:endParaRPr sz="1400" b="1" i="0" u="none" strike="noStrike" cap="none">
                <a:solidFill>
                  <a:schemeClr val="dk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44"/>
          <p:cNvSpPr txBox="1">
            <a:spLocks noGrp="1"/>
          </p:cNvSpPr>
          <p:nvPr>
            <p:ph type="body" idx="1"/>
          </p:nvPr>
        </p:nvSpPr>
        <p:spPr>
          <a:xfrm>
            <a:off x="1038496" y="633776"/>
            <a:ext cx="9873343" cy="5070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800"/>
              <a:buNone/>
            </a:pPr>
            <a:r>
              <a:rPr lang="es-CR" sz="4400" b="1">
                <a:solidFill>
                  <a:srgbClr val="548135"/>
                </a:solidFill>
                <a:latin typeface="Times New Roman"/>
                <a:ea typeface="Times New Roman"/>
                <a:cs typeface="Times New Roman"/>
                <a:sym typeface="Times New Roman"/>
              </a:rPr>
              <a:t>Bibliografía</a:t>
            </a:r>
            <a:endParaRPr/>
          </a:p>
          <a:p>
            <a:pPr marL="0" lvl="0" indent="0" algn="ctr" rtl="0">
              <a:lnSpc>
                <a:spcPct val="90000"/>
              </a:lnSpc>
              <a:spcBef>
                <a:spcPts val="1000"/>
              </a:spcBef>
              <a:spcAft>
                <a:spcPts val="0"/>
              </a:spcAft>
              <a:buSzPts val="2800"/>
              <a:buNone/>
            </a:pPr>
            <a:r>
              <a:rPr lang="es-CR" sz="2400">
                <a:latin typeface="Times New Roman"/>
                <a:ea typeface="Times New Roman"/>
                <a:cs typeface="Times New Roman"/>
                <a:sym typeface="Times New Roman"/>
              </a:rPr>
              <a:t>https://agilemanifesto.org/iso/es/manifesto.html</a:t>
            </a:r>
            <a:endParaRPr sz="2400">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45"/>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Barlow SemiBold"/>
              <a:buNone/>
            </a:pPr>
            <a:r>
              <a:rPr lang="es-CR" sz="3600"/>
              <a:t>Carlos Castro Torres</a:t>
            </a:r>
            <a:endParaRPr/>
          </a:p>
        </p:txBody>
      </p:sp>
      <p:sp>
        <p:nvSpPr>
          <p:cNvPr id="1050" name="Google Shape;1050;p45"/>
          <p:cNvSpPr txBox="1">
            <a:spLocks noGrp="1"/>
          </p:cNvSpPr>
          <p:nvPr>
            <p:ph type="body" idx="1"/>
          </p:nvPr>
        </p:nvSpPr>
        <p:spPr>
          <a:xfrm>
            <a:off x="0" y="6245623"/>
            <a:ext cx="2647406" cy="61237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279BB"/>
              </a:buClr>
              <a:buSzPts val="3200"/>
              <a:buNone/>
            </a:pPr>
            <a:endParaRPr sz="3200"/>
          </a:p>
        </p:txBody>
      </p:sp>
      <p:sp>
        <p:nvSpPr>
          <p:cNvPr id="1051" name="Google Shape;1051;p45"/>
          <p:cNvSpPr txBox="1">
            <a:spLocks noGrp="1"/>
          </p:cNvSpPr>
          <p:nvPr>
            <p:ph type="body" idx="3"/>
          </p:nvPr>
        </p:nvSpPr>
        <p:spPr>
          <a:xfrm>
            <a:off x="831850" y="3281363"/>
            <a:ext cx="105156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s-CR"/>
              <a:t>t. +506 87130754</a:t>
            </a:r>
            <a:endParaRPr/>
          </a:p>
          <a:p>
            <a:pPr marL="0" lvl="0" indent="0" algn="l" rtl="0">
              <a:lnSpc>
                <a:spcPct val="90000"/>
              </a:lnSpc>
              <a:spcBef>
                <a:spcPts val="1000"/>
              </a:spcBef>
              <a:spcAft>
                <a:spcPts val="0"/>
              </a:spcAft>
              <a:buClr>
                <a:schemeClr val="lt1"/>
              </a:buClr>
              <a:buSzPts val="2800"/>
              <a:buNone/>
            </a:pPr>
            <a:r>
              <a:rPr lang="es-CR"/>
              <a:t>ccastro@uci.ar.cr</a:t>
            </a:r>
            <a:endParaRPr/>
          </a:p>
        </p:txBody>
      </p:sp>
      <p:sp>
        <p:nvSpPr>
          <p:cNvPr id="1052" name="Google Shape;1052;p45"/>
          <p:cNvSpPr txBox="1"/>
          <p:nvPr/>
        </p:nvSpPr>
        <p:spPr>
          <a:xfrm>
            <a:off x="3061934" y="6251729"/>
            <a:ext cx="89837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CR" sz="2000" b="1" i="0" u="none" strike="noStrike" cap="none">
                <a:solidFill>
                  <a:srgbClr val="0070C0"/>
                </a:solidFill>
                <a:latin typeface="Calibri"/>
                <a:ea typeface="Calibri"/>
                <a:cs typeface="Calibri"/>
                <a:sym typeface="Calibri"/>
              </a:rPr>
              <a:t>Experiencias educativas de calidad en una comunidad de aprendizaje internacional</a:t>
            </a:r>
            <a:endParaRPr sz="2000" b="1" i="0" u="none" strike="noStrike" cap="none">
              <a:solidFill>
                <a:srgbClr val="0070C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247B"/>
              </a:buClr>
              <a:buSzPts val="4400"/>
              <a:buFont typeface="Barlow SemiBold"/>
              <a:buNone/>
            </a:pPr>
            <a:r>
              <a:rPr lang="es-CR"/>
              <a:t>Historia de la agilidad</a:t>
            </a:r>
            <a:endParaRPr/>
          </a:p>
        </p:txBody>
      </p:sp>
      <p:pic>
        <p:nvPicPr>
          <p:cNvPr id="323" name="Google Shape;323;p5"/>
          <p:cNvPicPr preferRelativeResize="0"/>
          <p:nvPr/>
        </p:nvPicPr>
        <p:blipFill rotWithShape="1">
          <a:blip r:embed="rId3">
            <a:alphaModFix/>
          </a:blip>
          <a:srcRect/>
          <a:stretch/>
        </p:blipFill>
        <p:spPr>
          <a:xfrm>
            <a:off x="183918" y="2200275"/>
            <a:ext cx="5835882" cy="3238912"/>
          </a:xfrm>
          <a:prstGeom prst="rect">
            <a:avLst/>
          </a:prstGeom>
          <a:noFill/>
          <a:ln>
            <a:noFill/>
          </a:ln>
        </p:spPr>
      </p:pic>
      <p:sp>
        <p:nvSpPr>
          <p:cNvPr id="324" name="Google Shape;3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s-CR" sz="2800"/>
              <a:t>2001 Se reúnen varios impulsadores de marcos de trabajo diferente (Lean, Scrum) y forman el Manifiesto ágil como la respuesta a mejorar el proceso de desarrollo de proyectos.</a:t>
            </a:r>
            <a:endParaRPr/>
          </a:p>
          <a:p>
            <a:pPr marL="228600" lvl="0" indent="-228600" algn="l" rtl="0">
              <a:lnSpc>
                <a:spcPct val="90000"/>
              </a:lnSpc>
              <a:spcBef>
                <a:spcPts val="1000"/>
              </a:spcBef>
              <a:spcAft>
                <a:spcPts val="0"/>
              </a:spcAft>
              <a:buClr>
                <a:schemeClr val="dk1"/>
              </a:buClr>
              <a:buSzPct val="100000"/>
              <a:buChar char="•"/>
            </a:pPr>
            <a:r>
              <a:rPr lang="es-CR"/>
              <a:t>Años siguiente se unieron más creadores de marcos de trabajo y forman lo que conocemos hoy la Agilidad. </a:t>
            </a:r>
            <a:r>
              <a:rPr lang="es-CR" sz="2800"/>
              <a:t> </a:t>
            </a:r>
            <a:endParaRPr/>
          </a:p>
          <a:p>
            <a:pPr marL="228600" lvl="0" indent="-228600" algn="l" rtl="0">
              <a:lnSpc>
                <a:spcPct val="90000"/>
              </a:lnSpc>
              <a:spcBef>
                <a:spcPts val="1000"/>
              </a:spcBef>
              <a:spcAft>
                <a:spcPts val="0"/>
              </a:spcAft>
              <a:buClr>
                <a:schemeClr val="dk1"/>
              </a:buClr>
              <a:buSzPct val="100000"/>
              <a:buChar char="•"/>
            </a:pPr>
            <a:r>
              <a:rPr lang="es-CR" sz="2800"/>
              <a:t>Concluyeron que la agilidad es una filosofía que permite enfocarse en el objetivo, optimización de medios y la eliminación de desperdicio.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247B"/>
              </a:buClr>
              <a:buSzPts val="4400"/>
              <a:buFont typeface="Barlow SemiBold"/>
              <a:buNone/>
            </a:pPr>
            <a:r>
              <a:rPr lang="es-CR"/>
              <a:t>4 Ciclos de vida de proyectos:</a:t>
            </a:r>
            <a:endParaRPr/>
          </a:p>
        </p:txBody>
      </p:sp>
      <p:sp>
        <p:nvSpPr>
          <p:cNvPr id="330" name="Google Shape;33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CR"/>
              <a:t>La figura muestra como el ciclo de vida Adaptativo o Ágil funciona más en proyectos donde se espera que los cambios serán muy muchos (por buscar la ventaja competitiva) lo que permitirá gestionar de manera más eficiente los riesgos del mismo. </a:t>
            </a:r>
            <a:endParaRPr/>
          </a:p>
        </p:txBody>
      </p:sp>
      <p:pic>
        <p:nvPicPr>
          <p:cNvPr id="331" name="Google Shape;331;p6"/>
          <p:cNvPicPr preferRelativeResize="0"/>
          <p:nvPr/>
        </p:nvPicPr>
        <p:blipFill rotWithShape="1">
          <a:blip r:embed="rId3">
            <a:alphaModFix/>
          </a:blip>
          <a:srcRect/>
          <a:stretch/>
        </p:blipFill>
        <p:spPr>
          <a:xfrm>
            <a:off x="6172200" y="2647601"/>
            <a:ext cx="5181600" cy="27073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Ágil es: </a:t>
            </a:r>
            <a:endParaRPr/>
          </a:p>
        </p:txBody>
      </p:sp>
      <p:grpSp>
        <p:nvGrpSpPr>
          <p:cNvPr id="337" name="Google Shape;337;p7"/>
          <p:cNvGrpSpPr/>
          <p:nvPr/>
        </p:nvGrpSpPr>
        <p:grpSpPr>
          <a:xfrm>
            <a:off x="2761612" y="190740"/>
            <a:ext cx="6524758" cy="6287576"/>
            <a:chOff x="914084" y="2100"/>
            <a:chExt cx="6524758" cy="6287576"/>
          </a:xfrm>
        </p:grpSpPr>
        <p:sp>
          <p:nvSpPr>
            <p:cNvPr id="338" name="Google Shape;338;p7"/>
            <p:cNvSpPr/>
            <p:nvPr/>
          </p:nvSpPr>
          <p:spPr>
            <a:xfrm>
              <a:off x="1568328" y="781036"/>
              <a:ext cx="5216271" cy="5216271"/>
            </a:xfrm>
            <a:prstGeom prst="blockArc">
              <a:avLst>
                <a:gd name="adj1" fmla="val 11880000"/>
                <a:gd name="adj2" fmla="val 16200000"/>
                <a:gd name="adj3" fmla="val 4634"/>
              </a:avLst>
            </a:prstGeom>
            <a:gradFill>
              <a:gsLst>
                <a:gs pos="0">
                  <a:srgbClr val="5C417C"/>
                </a:gs>
                <a:gs pos="80000">
                  <a:srgbClr val="7955A4"/>
                </a:gs>
                <a:gs pos="100000">
                  <a:srgbClr val="7955A6"/>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
            <p:cNvSpPr/>
            <p:nvPr/>
          </p:nvSpPr>
          <p:spPr>
            <a:xfrm>
              <a:off x="1568328" y="781036"/>
              <a:ext cx="5216271" cy="5216271"/>
            </a:xfrm>
            <a:prstGeom prst="blockArc">
              <a:avLst>
                <a:gd name="adj1" fmla="val 7560000"/>
                <a:gd name="adj2" fmla="val 11880000"/>
                <a:gd name="adj3" fmla="val 4634"/>
              </a:avLst>
            </a:prstGeom>
            <a:gradFill>
              <a:gsLst>
                <a:gs pos="0">
                  <a:srgbClr val="3E5582"/>
                </a:gs>
                <a:gs pos="80000">
                  <a:srgbClr val="5170AC"/>
                </a:gs>
                <a:gs pos="100000">
                  <a:srgbClr val="506FAF"/>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7"/>
            <p:cNvSpPr/>
            <p:nvPr/>
          </p:nvSpPr>
          <p:spPr>
            <a:xfrm>
              <a:off x="1568328" y="781036"/>
              <a:ext cx="5216271" cy="5216271"/>
            </a:xfrm>
            <a:prstGeom prst="blockArc">
              <a:avLst>
                <a:gd name="adj1" fmla="val 3240000"/>
                <a:gd name="adj2" fmla="val 7560000"/>
                <a:gd name="adj3" fmla="val 4634"/>
              </a:avLst>
            </a:prstGeom>
            <a:gradFill>
              <a:gsLst>
                <a:gs pos="0">
                  <a:srgbClr val="3A897F"/>
                </a:gs>
                <a:gs pos="80000">
                  <a:srgbClr val="4DB3A8"/>
                </a:gs>
                <a:gs pos="100000">
                  <a:srgbClr val="4CB6AA"/>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7"/>
            <p:cNvSpPr/>
            <p:nvPr/>
          </p:nvSpPr>
          <p:spPr>
            <a:xfrm>
              <a:off x="1568328" y="781036"/>
              <a:ext cx="5216271" cy="5216271"/>
            </a:xfrm>
            <a:prstGeom prst="blockArc">
              <a:avLst>
                <a:gd name="adj1" fmla="val 20520000"/>
                <a:gd name="adj2" fmla="val 3240000"/>
                <a:gd name="adj3" fmla="val 4634"/>
              </a:avLst>
            </a:prstGeom>
            <a:gradFill>
              <a:gsLst>
                <a:gs pos="0">
                  <a:srgbClr val="388D3F"/>
                </a:gs>
                <a:gs pos="80000">
                  <a:srgbClr val="49BB54"/>
                </a:gs>
                <a:gs pos="100000">
                  <a:srgbClr val="47BE53"/>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7"/>
            <p:cNvSpPr/>
            <p:nvPr/>
          </p:nvSpPr>
          <p:spPr>
            <a:xfrm>
              <a:off x="1568328" y="781036"/>
              <a:ext cx="5216271" cy="5216271"/>
            </a:xfrm>
            <a:prstGeom prst="blockArc">
              <a:avLst>
                <a:gd name="adj1" fmla="val 16200000"/>
                <a:gd name="adj2" fmla="val 20520000"/>
                <a:gd name="adj3" fmla="val 4634"/>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7"/>
            <p:cNvSpPr/>
            <p:nvPr/>
          </p:nvSpPr>
          <p:spPr>
            <a:xfrm>
              <a:off x="2977362" y="2190070"/>
              <a:ext cx="2398203" cy="2398203"/>
            </a:xfrm>
            <a:prstGeom prst="ellipse">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7"/>
            <p:cNvSpPr txBox="1"/>
            <p:nvPr/>
          </p:nvSpPr>
          <p:spPr>
            <a:xfrm>
              <a:off x="3328571" y="2541279"/>
              <a:ext cx="1695785" cy="169578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FFFFF"/>
                </a:buClr>
                <a:buSzPts val="6000"/>
                <a:buFont typeface="Calibri"/>
                <a:buNone/>
              </a:pPr>
              <a:r>
                <a:rPr lang="es-CR" sz="6000" dirty="0">
                  <a:solidFill>
                    <a:srgbClr val="FFFFFF"/>
                  </a:solidFill>
                  <a:latin typeface="Calibri"/>
                  <a:ea typeface="Calibri"/>
                  <a:cs typeface="Calibri"/>
                  <a:sym typeface="Calibri"/>
                </a:rPr>
                <a:t>Á</a:t>
              </a:r>
              <a:r>
                <a:rPr lang="es-CR" sz="6000" b="0" i="0" u="none" strike="noStrike" cap="none" dirty="0">
                  <a:solidFill>
                    <a:srgbClr val="FFFFFF"/>
                  </a:solidFill>
                  <a:latin typeface="Calibri"/>
                  <a:ea typeface="Calibri"/>
                  <a:cs typeface="Calibri"/>
                  <a:sym typeface="Calibri"/>
                </a:rPr>
                <a:t>gil</a:t>
              </a:r>
              <a:endParaRPr sz="1400" b="0" i="0" u="none" strike="noStrike" cap="none" dirty="0">
                <a:solidFill>
                  <a:srgbClr val="000000"/>
                </a:solidFill>
                <a:latin typeface="Arial"/>
                <a:ea typeface="Arial"/>
                <a:cs typeface="Arial"/>
                <a:sym typeface="Arial"/>
              </a:endParaRPr>
            </a:p>
          </p:txBody>
        </p:sp>
        <p:sp>
          <p:nvSpPr>
            <p:cNvPr id="345" name="Google Shape;345;p7"/>
            <p:cNvSpPr/>
            <p:nvPr/>
          </p:nvSpPr>
          <p:spPr>
            <a:xfrm>
              <a:off x="3222065" y="2100"/>
              <a:ext cx="1908797" cy="1678742"/>
            </a:xfrm>
            <a:prstGeom prst="ellipse">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7"/>
            <p:cNvSpPr txBox="1"/>
            <p:nvPr/>
          </p:nvSpPr>
          <p:spPr>
            <a:xfrm>
              <a:off x="3501602" y="247946"/>
              <a:ext cx="1349723" cy="118705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dirty="0">
                  <a:solidFill>
                    <a:srgbClr val="FFFFFF"/>
                  </a:solidFill>
                  <a:latin typeface="Calibri"/>
                  <a:ea typeface="Calibri"/>
                  <a:cs typeface="Calibri"/>
                  <a:sym typeface="Calibri"/>
                </a:rPr>
                <a:t>+</a:t>
              </a:r>
              <a:r>
                <a:rPr lang="es-CR" sz="1500" b="0" i="0" u="none" strike="noStrike" cap="none" dirty="0">
                  <a:solidFill>
                    <a:srgbClr val="FFFFFF"/>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FFFFFF"/>
                </a:buClr>
                <a:buSzPts val="1800"/>
                <a:buFont typeface="Calibri"/>
                <a:buNone/>
              </a:pPr>
              <a:r>
                <a:rPr lang="es-CR" sz="1800" b="0" i="0" u="none" strike="noStrike" cap="none" dirty="0">
                  <a:solidFill>
                    <a:srgbClr val="FFFFFF"/>
                  </a:solidFill>
                  <a:latin typeface="Calibri"/>
                  <a:ea typeface="Calibri"/>
                  <a:cs typeface="Calibri"/>
                  <a:sym typeface="Calibri"/>
                </a:rPr>
                <a:t>Colaboración</a:t>
              </a:r>
              <a:endParaRPr sz="1500" b="0" i="0" u="none" strike="noStrike" cap="none" dirty="0">
                <a:solidFill>
                  <a:srgbClr val="FFFFFF"/>
                </a:solidFill>
                <a:latin typeface="Calibri"/>
                <a:ea typeface="Calibri"/>
                <a:cs typeface="Calibri"/>
                <a:sym typeface="Calibri"/>
              </a:endParaRPr>
            </a:p>
          </p:txBody>
        </p:sp>
        <p:sp>
          <p:nvSpPr>
            <p:cNvPr id="347" name="Google Shape;347;p7"/>
            <p:cNvSpPr/>
            <p:nvPr/>
          </p:nvSpPr>
          <p:spPr>
            <a:xfrm>
              <a:off x="5760100" y="1762518"/>
              <a:ext cx="1678742" cy="1678742"/>
            </a:xfrm>
            <a:prstGeom prst="ellipse">
              <a:avLst/>
            </a:prstGeom>
            <a:gradFill>
              <a:gsLst>
                <a:gs pos="0">
                  <a:srgbClr val="388D3F"/>
                </a:gs>
                <a:gs pos="80000">
                  <a:srgbClr val="49BB54"/>
                </a:gs>
                <a:gs pos="100000">
                  <a:srgbClr val="47BE53"/>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7"/>
            <p:cNvSpPr txBox="1"/>
            <p:nvPr/>
          </p:nvSpPr>
          <p:spPr>
            <a:xfrm>
              <a:off x="6005946" y="2008364"/>
              <a:ext cx="1187050" cy="118705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FFFFFF"/>
                </a:buClr>
                <a:buSzPts val="2000"/>
                <a:buFont typeface="Calibri"/>
                <a:buNone/>
              </a:pPr>
              <a:r>
                <a:rPr lang="es-CR" sz="2000" b="0" i="0" u="none" strike="noStrike" cap="none">
                  <a:solidFill>
                    <a:srgbClr val="FFFFFF"/>
                  </a:solidFill>
                  <a:latin typeface="Calibri"/>
                  <a:ea typeface="Calibri"/>
                  <a:cs typeface="Calibri"/>
                  <a:sym typeface="Calibri"/>
                </a:rPr>
                <a:t>Burocracia</a:t>
              </a:r>
              <a:endParaRPr sz="1400" b="0" i="0" u="none" strike="noStrike" cap="none">
                <a:solidFill>
                  <a:srgbClr val="FFFFFF"/>
                </a:solidFill>
                <a:latin typeface="Calibri"/>
                <a:ea typeface="Calibri"/>
                <a:cs typeface="Calibri"/>
                <a:sym typeface="Calibri"/>
              </a:endParaRPr>
            </a:p>
          </p:txBody>
        </p:sp>
        <p:sp>
          <p:nvSpPr>
            <p:cNvPr id="349" name="Google Shape;349;p7"/>
            <p:cNvSpPr/>
            <p:nvPr/>
          </p:nvSpPr>
          <p:spPr>
            <a:xfrm>
              <a:off x="4834593" y="4610934"/>
              <a:ext cx="1678742" cy="1678742"/>
            </a:xfrm>
            <a:prstGeom prst="ellipse">
              <a:avLst/>
            </a:prstGeom>
            <a:gradFill>
              <a:gsLst>
                <a:gs pos="0">
                  <a:srgbClr val="3A897F"/>
                </a:gs>
                <a:gs pos="80000">
                  <a:srgbClr val="4DB3A8"/>
                </a:gs>
                <a:gs pos="100000">
                  <a:srgbClr val="4CB6AA"/>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7"/>
            <p:cNvSpPr txBox="1"/>
            <p:nvPr/>
          </p:nvSpPr>
          <p:spPr>
            <a:xfrm>
              <a:off x="5080439" y="4856780"/>
              <a:ext cx="1187050" cy="11870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a:t>
              </a:r>
              <a:r>
                <a:rPr lang="es-CR" sz="14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FFFFFF"/>
                </a:buClr>
                <a:buSzPts val="1600"/>
                <a:buFont typeface="Calibri"/>
                <a:buNone/>
              </a:pPr>
              <a:r>
                <a:rPr lang="es-CR" sz="1600" b="0" i="0" u="none" strike="noStrike" cap="none">
                  <a:solidFill>
                    <a:srgbClr val="FFFFFF"/>
                  </a:solidFill>
                  <a:latin typeface="Calibri"/>
                  <a:ea typeface="Calibri"/>
                  <a:cs typeface="Calibri"/>
                  <a:sym typeface="Calibri"/>
                </a:rPr>
                <a:t>Adaptabilidad</a:t>
              </a:r>
              <a:endParaRPr sz="1400" b="0" i="0" u="none" strike="noStrike" cap="none">
                <a:solidFill>
                  <a:srgbClr val="000000"/>
                </a:solidFill>
                <a:latin typeface="Arial"/>
                <a:ea typeface="Arial"/>
                <a:cs typeface="Arial"/>
                <a:sym typeface="Arial"/>
              </a:endParaRPr>
            </a:p>
          </p:txBody>
        </p:sp>
        <p:sp>
          <p:nvSpPr>
            <p:cNvPr id="351" name="Google Shape;351;p7"/>
            <p:cNvSpPr/>
            <p:nvPr/>
          </p:nvSpPr>
          <p:spPr>
            <a:xfrm>
              <a:off x="1839591" y="4610934"/>
              <a:ext cx="1678742" cy="1678742"/>
            </a:xfrm>
            <a:prstGeom prst="ellipse">
              <a:avLst/>
            </a:prstGeom>
            <a:gradFill>
              <a:gsLst>
                <a:gs pos="0">
                  <a:srgbClr val="3E5582"/>
                </a:gs>
                <a:gs pos="80000">
                  <a:srgbClr val="5170AC"/>
                </a:gs>
                <a:gs pos="100000">
                  <a:srgbClr val="506FAF"/>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7"/>
            <p:cNvSpPr txBox="1"/>
            <p:nvPr/>
          </p:nvSpPr>
          <p:spPr>
            <a:xfrm>
              <a:off x="2085437" y="4856780"/>
              <a:ext cx="1187050" cy="118705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rgbClr val="FFFFFF"/>
                </a:buClr>
                <a:buSzPts val="1900"/>
                <a:buFont typeface="Calibri"/>
                <a:buNone/>
              </a:pPr>
              <a:r>
                <a:rPr lang="es-CR" sz="19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65"/>
                </a:spcBef>
                <a:spcAft>
                  <a:spcPts val="0"/>
                </a:spcAft>
                <a:buClr>
                  <a:srgbClr val="FFFFFF"/>
                </a:buClr>
                <a:buSzPts val="1800"/>
                <a:buFont typeface="Calibri"/>
                <a:buNone/>
              </a:pPr>
              <a:r>
                <a:rPr lang="es-CR" sz="1800" b="0" i="0" u="none" strike="noStrike" cap="none">
                  <a:solidFill>
                    <a:srgbClr val="FFFFFF"/>
                  </a:solidFill>
                  <a:latin typeface="Calibri"/>
                  <a:ea typeface="Calibri"/>
                  <a:cs typeface="Calibri"/>
                  <a:sym typeface="Calibri"/>
                </a:rPr>
                <a:t>Valor para el negocio</a:t>
              </a:r>
              <a:endParaRPr sz="1400" b="0" i="0" u="none" strike="noStrike" cap="none">
                <a:solidFill>
                  <a:srgbClr val="000000"/>
                </a:solidFill>
                <a:latin typeface="Arial"/>
                <a:ea typeface="Arial"/>
                <a:cs typeface="Arial"/>
                <a:sym typeface="Arial"/>
              </a:endParaRPr>
            </a:p>
          </p:txBody>
        </p:sp>
        <p:sp>
          <p:nvSpPr>
            <p:cNvPr id="353" name="Google Shape;353;p7"/>
            <p:cNvSpPr/>
            <p:nvPr/>
          </p:nvSpPr>
          <p:spPr>
            <a:xfrm>
              <a:off x="914084" y="1762518"/>
              <a:ext cx="1678742" cy="1678742"/>
            </a:xfrm>
            <a:prstGeom prst="ellipse">
              <a:avLst/>
            </a:prstGeom>
            <a:gradFill>
              <a:gsLst>
                <a:gs pos="0">
                  <a:srgbClr val="5C417C"/>
                </a:gs>
                <a:gs pos="80000">
                  <a:srgbClr val="7955A4"/>
                </a:gs>
                <a:gs pos="100000">
                  <a:srgbClr val="7955A6"/>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7"/>
            <p:cNvSpPr txBox="1"/>
            <p:nvPr/>
          </p:nvSpPr>
          <p:spPr>
            <a:xfrm>
              <a:off x="1159930" y="2008364"/>
              <a:ext cx="1187050" cy="118705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s-CR" sz="2200" b="0" i="0" u="none" strike="noStrike" cap="none">
                  <a:solidFill>
                    <a:srgbClr val="FFFFF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rgbClr val="FFFFFF"/>
                </a:buClr>
                <a:buSzPts val="2200"/>
                <a:buFont typeface="Calibri"/>
                <a:buNone/>
              </a:pPr>
              <a:r>
                <a:rPr lang="es-CR" sz="2200" b="0" i="0" u="none" strike="noStrike" cap="none">
                  <a:solidFill>
                    <a:srgbClr val="FFFFFF"/>
                  </a:solidFill>
                  <a:latin typeface="Calibri"/>
                  <a:ea typeface="Calibri"/>
                  <a:cs typeface="Calibri"/>
                  <a:sym typeface="Calibri"/>
                </a:rPr>
                <a:t>Entregas continuas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Ágil esta compuesto de una serie de marcos de trabajo</a:t>
            </a:r>
            <a:endParaRPr/>
          </a:p>
        </p:txBody>
      </p:sp>
      <p:pic>
        <p:nvPicPr>
          <p:cNvPr id="360" name="Google Shape;360;p8" descr="http://1.bp.blogspot.com/-D9O9QFni9Os/VJpbrNfl2lI/AAAAAAAAJL8/AdpJsffCGhc/s1600/agile-umbrella.png"/>
          <p:cNvPicPr preferRelativeResize="0">
            <a:picLocks noGrp="1"/>
          </p:cNvPicPr>
          <p:nvPr>
            <p:ph type="body" idx="1"/>
          </p:nvPr>
        </p:nvPicPr>
        <p:blipFill rotWithShape="1">
          <a:blip r:embed="rId3">
            <a:alphaModFix/>
          </a:blip>
          <a:srcRect/>
          <a:stretch/>
        </p:blipFill>
        <p:spPr>
          <a:xfrm>
            <a:off x="2300288" y="1843087"/>
            <a:ext cx="7600950" cy="425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9A1730"/>
              </a:buClr>
              <a:buSzPts val="4400"/>
              <a:buFont typeface="Times New Roman"/>
              <a:buNone/>
            </a:pPr>
            <a:r>
              <a:rPr lang="es-CR">
                <a:solidFill>
                  <a:srgbClr val="9A1730"/>
                </a:solidFill>
                <a:latin typeface="Times New Roman"/>
                <a:ea typeface="Times New Roman"/>
                <a:cs typeface="Times New Roman"/>
                <a:sym typeface="Times New Roman"/>
              </a:rPr>
              <a:t>Ágil se trata también de reforzar que la realidad es muy diferente a lo planeado</a:t>
            </a:r>
            <a:endParaRPr/>
          </a:p>
        </p:txBody>
      </p:sp>
      <p:sp>
        <p:nvSpPr>
          <p:cNvPr id="366" name="Google Shape;366;p9"/>
          <p:cNvSpPr txBox="1"/>
          <p:nvPr/>
        </p:nvSpPr>
        <p:spPr>
          <a:xfrm>
            <a:off x="9178834" y="5651863"/>
            <a:ext cx="246452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R" sz="1800" b="0" i="0" u="none" strike="noStrike" cap="none">
                <a:solidFill>
                  <a:schemeClr val="dk1"/>
                </a:solidFill>
                <a:latin typeface="Calibri"/>
                <a:ea typeface="Calibri"/>
                <a:cs typeface="Calibri"/>
                <a:sym typeface="Calibri"/>
              </a:rPr>
              <a:t>¡Demasiado!</a:t>
            </a:r>
            <a:endParaRPr sz="1800" b="0" i="0" u="none" strike="noStrike" cap="none">
              <a:solidFill>
                <a:schemeClr val="dk1"/>
              </a:solidFill>
              <a:latin typeface="Calibri"/>
              <a:ea typeface="Calibri"/>
              <a:cs typeface="Calibri"/>
              <a:sym typeface="Calibri"/>
            </a:endParaRPr>
          </a:p>
        </p:txBody>
      </p:sp>
      <p:pic>
        <p:nvPicPr>
          <p:cNvPr id="367" name="Google Shape;367;p9" descr="C:\Users\csanchezdi\AppData\Local\Microsoft\Windows\Temporary Internet Files\Content.IE5\OOKPG5A4\Millet-Seed_Sandstone_Macro[1].jpg"/>
          <p:cNvPicPr preferRelativeResize="0"/>
          <p:nvPr/>
        </p:nvPicPr>
        <p:blipFill rotWithShape="1">
          <a:blip r:embed="rId3">
            <a:alphaModFix/>
          </a:blip>
          <a:srcRect/>
          <a:stretch/>
        </p:blipFill>
        <p:spPr>
          <a:xfrm>
            <a:off x="8184232" y="4534273"/>
            <a:ext cx="2483768" cy="1862826"/>
          </a:xfrm>
          <a:prstGeom prst="rect">
            <a:avLst/>
          </a:prstGeom>
          <a:noFill/>
          <a:ln>
            <a:noFill/>
          </a:ln>
        </p:spPr>
      </p:pic>
      <p:sp>
        <p:nvSpPr>
          <p:cNvPr id="368" name="Google Shape;368;p9"/>
          <p:cNvSpPr/>
          <p:nvPr/>
        </p:nvSpPr>
        <p:spPr>
          <a:xfrm>
            <a:off x="7896200" y="2627220"/>
            <a:ext cx="1440160" cy="792088"/>
          </a:xfrm>
          <a:prstGeom prst="cube">
            <a:avLst>
              <a:gd name="adj" fmla="val 25000"/>
            </a:avLst>
          </a:prstGeom>
          <a:solidFill>
            <a:srgbClr val="F6EB0A"/>
          </a:solidFill>
          <a:ln w="12700" cap="flat" cmpd="sng">
            <a:solidFill>
              <a:srgbClr val="F6EB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69" name="Google Shape;369;p9" descr="C:\Users\csanchezdi\AppData\Local\Microsoft\Windows\Temporary Internet Files\Content.IE5\12CV0FOG\ideas-millonarias[1].jpg"/>
          <p:cNvPicPr preferRelativeResize="0"/>
          <p:nvPr/>
        </p:nvPicPr>
        <p:blipFill rotWithShape="1">
          <a:blip r:embed="rId4">
            <a:alphaModFix/>
          </a:blip>
          <a:srcRect/>
          <a:stretch/>
        </p:blipFill>
        <p:spPr>
          <a:xfrm>
            <a:off x="2207568" y="2627220"/>
            <a:ext cx="1152128" cy="1152128"/>
          </a:xfrm>
          <a:prstGeom prst="rect">
            <a:avLst/>
          </a:prstGeom>
          <a:noFill/>
          <a:ln>
            <a:noFill/>
          </a:ln>
        </p:spPr>
      </p:pic>
      <p:cxnSp>
        <p:nvCxnSpPr>
          <p:cNvPr id="370" name="Google Shape;370;p9"/>
          <p:cNvCxnSpPr/>
          <p:nvPr/>
        </p:nvCxnSpPr>
        <p:spPr>
          <a:xfrm>
            <a:off x="3647728" y="3131276"/>
            <a:ext cx="4032448" cy="0"/>
          </a:xfrm>
          <a:prstGeom prst="straightConnector1">
            <a:avLst/>
          </a:prstGeom>
          <a:noFill/>
          <a:ln w="76200" cap="flat" cmpd="sng">
            <a:solidFill>
              <a:schemeClr val="dk1"/>
            </a:solidFill>
            <a:prstDash val="dash"/>
            <a:miter lim="800000"/>
            <a:headEnd type="none" w="sm" len="sm"/>
            <a:tailEnd type="triangle" w="med" len="med"/>
          </a:ln>
        </p:spPr>
      </p:cxnSp>
      <p:pic>
        <p:nvPicPr>
          <p:cNvPr id="371" name="Google Shape;371;p9" descr="C:\Users\csanchezdi\AppData\Local\Microsoft\Windows\Temporary Internet Files\Content.IE5\12CV0FOG\ideas-millonarias[1].jpg"/>
          <p:cNvPicPr preferRelativeResize="0"/>
          <p:nvPr/>
        </p:nvPicPr>
        <p:blipFill rotWithShape="1">
          <a:blip r:embed="rId4">
            <a:alphaModFix/>
          </a:blip>
          <a:srcRect/>
          <a:stretch/>
        </p:blipFill>
        <p:spPr>
          <a:xfrm>
            <a:off x="2063552" y="4616760"/>
            <a:ext cx="1152128" cy="1152128"/>
          </a:xfrm>
          <a:prstGeom prst="rect">
            <a:avLst/>
          </a:prstGeom>
          <a:noFill/>
          <a:ln>
            <a:noFill/>
          </a:ln>
        </p:spPr>
      </p:pic>
      <p:sp>
        <p:nvSpPr>
          <p:cNvPr id="372" name="Google Shape;372;p9"/>
          <p:cNvSpPr/>
          <p:nvPr/>
        </p:nvSpPr>
        <p:spPr>
          <a:xfrm>
            <a:off x="3351207" y="4690571"/>
            <a:ext cx="5121057" cy="1211855"/>
          </a:xfrm>
          <a:custGeom>
            <a:avLst/>
            <a:gdLst/>
            <a:ahLst/>
            <a:cxnLst/>
            <a:rect l="l" t="t" r="r" b="b"/>
            <a:pathLst>
              <a:path w="4704202" h="1211855" extrusionOk="0">
                <a:moveTo>
                  <a:pt x="0" y="493923"/>
                </a:moveTo>
                <a:cubicBezTo>
                  <a:pt x="138629" y="852889"/>
                  <a:pt x="277258" y="1211855"/>
                  <a:pt x="649995" y="1143918"/>
                </a:cubicBezTo>
                <a:cubicBezTo>
                  <a:pt x="1022732" y="1075981"/>
                  <a:pt x="1803094" y="172598"/>
                  <a:pt x="2236424" y="86299"/>
                </a:cubicBezTo>
                <a:cubicBezTo>
                  <a:pt x="2669754" y="0"/>
                  <a:pt x="2954356" y="585730"/>
                  <a:pt x="3249975" y="626125"/>
                </a:cubicBezTo>
                <a:cubicBezTo>
                  <a:pt x="3545594" y="666520"/>
                  <a:pt x="3813672" y="336015"/>
                  <a:pt x="4010139" y="328670"/>
                </a:cubicBezTo>
                <a:cubicBezTo>
                  <a:pt x="4206607" y="321326"/>
                  <a:pt x="4313103" y="537991"/>
                  <a:pt x="4428780" y="582058"/>
                </a:cubicBezTo>
                <a:cubicBezTo>
                  <a:pt x="4544457" y="626125"/>
                  <a:pt x="4704202" y="593075"/>
                  <a:pt x="4704202" y="593075"/>
                </a:cubicBezTo>
              </a:path>
            </a:pathLst>
          </a:custGeom>
          <a:noFill/>
          <a:ln w="762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9"/>
          <p:cNvSpPr txBox="1"/>
          <p:nvPr/>
        </p:nvSpPr>
        <p:spPr>
          <a:xfrm>
            <a:off x="2311266" y="1907141"/>
            <a:ext cx="90441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CR" sz="3200" b="0" i="0" u="none" strike="noStrike" cap="none">
                <a:solidFill>
                  <a:srgbClr val="000000"/>
                </a:solidFill>
                <a:latin typeface="Calibri"/>
                <a:ea typeface="Calibri"/>
                <a:cs typeface="Calibri"/>
                <a:sym typeface="Calibri"/>
              </a:rPr>
              <a:t>Plan</a:t>
            </a:r>
            <a:endParaRPr sz="1400" b="0" i="0" u="none" strike="noStrike" cap="none">
              <a:solidFill>
                <a:srgbClr val="000000"/>
              </a:solidFill>
              <a:latin typeface="Arial"/>
              <a:ea typeface="Arial"/>
              <a:cs typeface="Arial"/>
              <a:sym typeface="Arial"/>
            </a:endParaRPr>
          </a:p>
        </p:txBody>
      </p:sp>
      <p:sp>
        <p:nvSpPr>
          <p:cNvPr id="374" name="Google Shape;374;p9"/>
          <p:cNvSpPr txBox="1"/>
          <p:nvPr/>
        </p:nvSpPr>
        <p:spPr>
          <a:xfrm>
            <a:off x="1849715" y="3886202"/>
            <a:ext cx="162012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CR" sz="3200" b="0" i="0" u="none" strike="noStrike" cap="none">
                <a:solidFill>
                  <a:srgbClr val="000000"/>
                </a:solidFill>
                <a:latin typeface="Calibri"/>
                <a:ea typeface="Calibri"/>
                <a:cs typeface="Calibri"/>
                <a:sym typeface="Calibri"/>
              </a:rPr>
              <a:t>Realidad</a:t>
            </a:r>
            <a:endParaRPr sz="1400" b="0" i="0" u="none" strike="noStrike" cap="none">
              <a:solidFill>
                <a:srgbClr val="000000"/>
              </a:solidFill>
              <a:latin typeface="Arial"/>
              <a:ea typeface="Arial"/>
              <a:cs typeface="Arial"/>
              <a:sym typeface="Arial"/>
            </a:endParaRPr>
          </a:p>
        </p:txBody>
      </p:sp>
      <p:pic>
        <p:nvPicPr>
          <p:cNvPr id="375" name="Google Shape;375;p9"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8256240" y="1835132"/>
            <a:ext cx="576064" cy="576064"/>
          </a:xfrm>
          <a:prstGeom prst="rect">
            <a:avLst/>
          </a:prstGeom>
          <a:noFill/>
          <a:ln>
            <a:noFill/>
          </a:ln>
        </p:spPr>
      </p:pic>
      <p:pic>
        <p:nvPicPr>
          <p:cNvPr id="376" name="Google Shape;376;p9" descr="http://www.clker.com/cliparts/0/1/3/5/1220547309380591430portablejim_Greyscale_Smiley_Set.svg.hi.png">
            <a:hlinkClick r:id="rId5"/>
          </p:cNvPr>
          <p:cNvPicPr preferRelativeResize="0"/>
          <p:nvPr/>
        </p:nvPicPr>
        <p:blipFill rotWithShape="1">
          <a:blip r:embed="rId6">
            <a:alphaModFix/>
          </a:blip>
          <a:srcRect l="40319" t="33322" r="40781" b="33356"/>
          <a:stretch/>
        </p:blipFill>
        <p:spPr>
          <a:xfrm>
            <a:off x="9552384" y="4462265"/>
            <a:ext cx="540060" cy="576064"/>
          </a:xfrm>
          <a:prstGeom prst="rect">
            <a:avLst/>
          </a:prstGeom>
          <a:noFill/>
          <a:ln>
            <a:noFill/>
          </a:ln>
        </p:spPr>
      </p:pic>
      <p:pic>
        <p:nvPicPr>
          <p:cNvPr id="377" name="Google Shape;377;p9"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8472264" y="3419308"/>
            <a:ext cx="576064" cy="576064"/>
          </a:xfrm>
          <a:prstGeom prst="rect">
            <a:avLst/>
          </a:prstGeom>
          <a:noFill/>
          <a:ln>
            <a:noFill/>
          </a:ln>
        </p:spPr>
      </p:pic>
      <p:pic>
        <p:nvPicPr>
          <p:cNvPr id="378" name="Google Shape;378;p9"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9408368" y="2555212"/>
            <a:ext cx="576064" cy="576064"/>
          </a:xfrm>
          <a:prstGeom prst="rect">
            <a:avLst/>
          </a:prstGeom>
          <a:noFill/>
          <a:ln>
            <a:noFill/>
          </a:ln>
        </p:spPr>
      </p:pic>
      <p:pic>
        <p:nvPicPr>
          <p:cNvPr id="379" name="Google Shape;379;p9"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7248128" y="2195172"/>
            <a:ext cx="576064" cy="576064"/>
          </a:xfrm>
          <a:prstGeom prst="rect">
            <a:avLst/>
          </a:prstGeom>
          <a:noFill/>
          <a:ln>
            <a:noFill/>
          </a:ln>
        </p:spPr>
      </p:pic>
      <p:pic>
        <p:nvPicPr>
          <p:cNvPr id="380" name="Google Shape;380;p9" descr="http://www.clker.com/cliparts/0/1/3/5/1220547309380591430portablejim_Greyscale_Smiley_Set.svg.hi.png">
            <a:hlinkClick r:id="rId5"/>
          </p:cNvPr>
          <p:cNvPicPr preferRelativeResize="0"/>
          <p:nvPr/>
        </p:nvPicPr>
        <p:blipFill rotWithShape="1">
          <a:blip r:embed="rId6">
            <a:alphaModFix/>
          </a:blip>
          <a:srcRect r="79840" b="66678"/>
          <a:stretch/>
        </p:blipFill>
        <p:spPr>
          <a:xfrm>
            <a:off x="9264352" y="1691116"/>
            <a:ext cx="576064" cy="576064"/>
          </a:xfrm>
          <a:prstGeom prst="rect">
            <a:avLst/>
          </a:prstGeom>
          <a:noFill/>
          <a:ln>
            <a:noFill/>
          </a:ln>
        </p:spPr>
      </p:pic>
      <p:pic>
        <p:nvPicPr>
          <p:cNvPr id="381" name="Google Shape;381;p9" descr="http://www.clker.com/cliparts/0/1/3/5/1220547309380591430portablejim_Greyscale_Smiley_Set.svg.hi.png">
            <a:hlinkClick r:id="rId5"/>
          </p:cNvPr>
          <p:cNvPicPr preferRelativeResize="0"/>
          <p:nvPr/>
        </p:nvPicPr>
        <p:blipFill rotWithShape="1">
          <a:blip r:embed="rId6">
            <a:alphaModFix/>
          </a:blip>
          <a:srcRect l="40319" t="33322" r="40781" b="33356"/>
          <a:stretch/>
        </p:blipFill>
        <p:spPr>
          <a:xfrm>
            <a:off x="8616280" y="4318249"/>
            <a:ext cx="540060" cy="576064"/>
          </a:xfrm>
          <a:prstGeom prst="rect">
            <a:avLst/>
          </a:prstGeom>
          <a:noFill/>
          <a:ln>
            <a:noFill/>
          </a:ln>
        </p:spPr>
      </p:pic>
      <p:pic>
        <p:nvPicPr>
          <p:cNvPr id="382" name="Google Shape;382;p9" descr="http://www.clker.com/cliparts/0/1/3/5/1220547309380591430portablejim_Greyscale_Smiley_Set.svg.hi.png">
            <a:hlinkClick r:id="rId5"/>
          </p:cNvPr>
          <p:cNvPicPr preferRelativeResize="0"/>
          <p:nvPr/>
        </p:nvPicPr>
        <p:blipFill rotWithShape="1">
          <a:blip r:embed="rId6">
            <a:alphaModFix/>
          </a:blip>
          <a:srcRect l="40319" t="33322" r="40781" b="33356"/>
          <a:stretch/>
        </p:blipFill>
        <p:spPr>
          <a:xfrm>
            <a:off x="8328248" y="5902425"/>
            <a:ext cx="540060" cy="576064"/>
          </a:xfrm>
          <a:prstGeom prst="rect">
            <a:avLst/>
          </a:prstGeom>
          <a:noFill/>
          <a:ln>
            <a:noFill/>
          </a:ln>
        </p:spPr>
      </p:pic>
      <p:pic>
        <p:nvPicPr>
          <p:cNvPr id="383" name="Google Shape;383;p9" descr="http://www.clker.com/cliparts/0/1/3/5/1220547309380591430portablejim_Greyscale_Smiley_Set.svg.hi.png">
            <a:hlinkClick r:id="rId5"/>
          </p:cNvPr>
          <p:cNvPicPr preferRelativeResize="0"/>
          <p:nvPr/>
        </p:nvPicPr>
        <p:blipFill rotWithShape="1">
          <a:blip r:embed="rId6">
            <a:alphaModFix/>
          </a:blip>
          <a:srcRect l="40319" t="33322" r="40781" b="33356"/>
          <a:stretch/>
        </p:blipFill>
        <p:spPr>
          <a:xfrm>
            <a:off x="9624392" y="6262465"/>
            <a:ext cx="540060" cy="5760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Panorámica</PresentationFormat>
  <Paragraphs>322</Paragraphs>
  <Slides>46</Slides>
  <Notes>45</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46</vt:i4>
      </vt:variant>
    </vt:vector>
  </HeadingPairs>
  <TitlesOfParts>
    <vt:vector size="59" baseType="lpstr">
      <vt:lpstr>Roboto</vt:lpstr>
      <vt:lpstr>Barlow Medium</vt:lpstr>
      <vt:lpstr>Arial</vt:lpstr>
      <vt:lpstr>Architects Daughter</vt:lpstr>
      <vt:lpstr>Calibri</vt:lpstr>
      <vt:lpstr>Barlow</vt:lpstr>
      <vt:lpstr>Barlow SemiBold</vt:lpstr>
      <vt:lpstr>Aharoni</vt:lpstr>
      <vt:lpstr>Times New Roman</vt:lpstr>
      <vt:lpstr>Open Sans</vt:lpstr>
      <vt:lpstr>Principal Azul</vt:lpstr>
      <vt:lpstr>Sección Morada</vt:lpstr>
      <vt:lpstr>Tema de Office</vt:lpstr>
      <vt:lpstr>Curso de preparación para la certificación Scrum Master  - Semana 1</vt:lpstr>
      <vt:lpstr>Índice</vt:lpstr>
      <vt:lpstr>¿Qué esperamos?</vt:lpstr>
      <vt:lpstr>¿Qué vamos a desarrollar para pasar el examen?</vt:lpstr>
      <vt:lpstr>Historia de la agilidad</vt:lpstr>
      <vt:lpstr>4 Ciclos de vida de proyectos:</vt:lpstr>
      <vt:lpstr>Ágil es: </vt:lpstr>
      <vt:lpstr>Ágil esta compuesto de una serie de marcos de trabajo</vt:lpstr>
      <vt:lpstr>Ágil se trata también de reforzar que la realidad es muy diferente a lo planeado</vt:lpstr>
      <vt:lpstr>En un ciclo predictivo de proyectos:</vt:lpstr>
      <vt:lpstr>Ejemplo de utilizar en desarrollo de software un ciclo predictivo: </vt:lpstr>
      <vt:lpstr>¿Porqué sucede esto?</vt:lpstr>
      <vt:lpstr>¿Cómo cambia las cosas en la agilidad?</vt:lpstr>
      <vt:lpstr>Logros en la agilidad</vt:lpstr>
      <vt:lpstr>Cambio de predictivo a Adaptable (Ágil)</vt:lpstr>
      <vt:lpstr>Presentación de PowerPoint</vt:lpstr>
      <vt:lpstr>Desarrollo Predictivo versus Agilidad</vt:lpstr>
      <vt:lpstr>Presentación de PowerPoint</vt:lpstr>
      <vt:lpstr>Presentación de PowerPoint</vt:lpstr>
      <vt:lpstr>Principios de la Agilidad</vt:lpstr>
      <vt:lpstr>El Marco trabajo Cynefin</vt:lpstr>
      <vt:lpstr>¿Dónde funciona Agilidad?</vt:lpstr>
      <vt:lpstr>Presentación de PowerPoint</vt:lpstr>
      <vt:lpstr>Mitos y realidades relacionados con procesos ágiles</vt:lpstr>
      <vt:lpstr>Presentación de PowerPoint</vt:lpstr>
      <vt:lpstr>Arquitectura organizacional</vt:lpstr>
      <vt:lpstr>Arquitectura Operacional – Cambio importante en la arquitectura es el liderazgo servicial</vt:lpstr>
      <vt:lpstr>CARÁCTERÍSTICAS DE LAS ORGANIZACIONES ÁGILES </vt:lpstr>
      <vt:lpstr>Arquitectura Operacional tradicional</vt:lpstr>
      <vt:lpstr>Arquitectura organizacional Ágil Ejemplo Banco Privado</vt:lpstr>
      <vt:lpstr>Liderazgo Ágil</vt:lpstr>
      <vt:lpstr>Evolución del Liderazgo</vt:lpstr>
      <vt:lpstr>Mindset que debo Desarrollar en un Entorno Ágil</vt:lpstr>
      <vt:lpstr>Marcos de trabajo Ágiles</vt:lpstr>
      <vt:lpstr>Diferentes Marcos de trabajo dentro de la filosofía de la agilidad</vt:lpstr>
      <vt:lpstr>Presentación de PowerPoint</vt:lpstr>
      <vt:lpstr>Ya que hemos comprendido la agilidad, veamos un marco de trabajo ¨SCRUM¨</vt:lpstr>
      <vt:lpstr>Scrum.org</vt:lpstr>
      <vt:lpstr>¿Qué es Scrum?</vt:lpstr>
      <vt:lpstr>Pilares de scrum</vt:lpstr>
      <vt:lpstr>Valores de Scrum</vt:lpstr>
      <vt:lpstr>¿Cómo es el proceso de Scrum?</vt:lpstr>
      <vt:lpstr>Ventajas y Desventajas</vt:lpstr>
      <vt:lpstr>Presentación de PowerPoint</vt:lpstr>
      <vt:lpstr>Presentación de PowerPoint</vt:lpstr>
      <vt:lpstr>Carlos Castro Torres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preparación para la certificación Scrum Master  - Semana 1</dc:title>
  <dc:creator>Microsoft Office User</dc:creator>
  <cp:lastModifiedBy>Carlos</cp:lastModifiedBy>
  <cp:revision>2</cp:revision>
  <dcterms:created xsi:type="dcterms:W3CDTF">2018-06-20T21:30:45Z</dcterms:created>
  <dcterms:modified xsi:type="dcterms:W3CDTF">2023-06-27T15:47:10Z</dcterms:modified>
</cp:coreProperties>
</file>