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7" r:id="rId2"/>
    <p:sldMasterId id="2147483673" r:id="rId3"/>
    <p:sldMasterId id="2147483689" r:id="rId4"/>
    <p:sldMasterId id="2147483672" r:id="rId5"/>
  </p:sldMasterIdLst>
  <p:handoutMasterIdLst>
    <p:handoutMasterId r:id="rId38"/>
  </p:handoutMasterIdLst>
  <p:sldIdLst>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79BB"/>
    <a:srgbClr val="6BAE45"/>
    <a:srgbClr val="9C247B"/>
    <a:srgbClr val="891C6C"/>
    <a:srgbClr val="EE9121"/>
    <a:srgbClr val="CE801C"/>
    <a:srgbClr val="CE2142"/>
    <a:srgbClr val="B41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p:restoredTop sz="94624"/>
  </p:normalViewPr>
  <p:slideViewPr>
    <p:cSldViewPr snapToGrid="0" snapToObjects="1">
      <p:cViewPr varScale="1">
        <p:scale>
          <a:sx n="45" d="100"/>
          <a:sy n="45" d="100"/>
        </p:scale>
        <p:origin x="252" y="48"/>
      </p:cViewPr>
      <p:guideLst/>
    </p:cSldViewPr>
  </p:slideViewPr>
  <p:notesTextViewPr>
    <p:cViewPr>
      <p:scale>
        <a:sx n="1" d="1"/>
        <a:sy n="1" d="1"/>
      </p:scale>
      <p:origin x="0" y="0"/>
    </p:cViewPr>
  </p:notesTextViewPr>
  <p:notesViewPr>
    <p:cSldViewPr snapToGrid="0" snapToObjects="1">
      <p:cViewPr varScale="1">
        <p:scale>
          <a:sx n="89" d="100"/>
          <a:sy n="89" d="100"/>
        </p:scale>
        <p:origin x="367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1825A3-5E8D-E14B-9B75-FA6A73B1CF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a:extLst>
              <a:ext uri="{FF2B5EF4-FFF2-40B4-BE49-F238E27FC236}">
                <a16:creationId xmlns:a16="http://schemas.microsoft.com/office/drawing/2014/main" id="{12DF7451-E530-3440-AEB4-28294603F19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9225DDB-9F0A-5540-BDCD-C25C272090A8}" type="datetimeFigureOut">
              <a:rPr lang="es-ES_tradnl" smtClean="0"/>
              <a:t>13/08/2020</a:t>
            </a:fld>
            <a:endParaRPr lang="es-ES_tradnl"/>
          </a:p>
        </p:txBody>
      </p:sp>
      <p:sp>
        <p:nvSpPr>
          <p:cNvPr id="4" name="Footer Placeholder 3">
            <a:extLst>
              <a:ext uri="{FF2B5EF4-FFF2-40B4-BE49-F238E27FC236}">
                <a16:creationId xmlns:a16="http://schemas.microsoft.com/office/drawing/2014/main" id="{2617B6FA-38E5-D047-9FE3-1588F5A05A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5" name="Slide Number Placeholder 4">
            <a:extLst>
              <a:ext uri="{FF2B5EF4-FFF2-40B4-BE49-F238E27FC236}">
                <a16:creationId xmlns:a16="http://schemas.microsoft.com/office/drawing/2014/main" id="{06A470E5-484E-A046-B2CD-96C06FD3BC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74EDB7E-5476-EF42-A43B-B3078DB47CF1}" type="slidenum">
              <a:rPr lang="es-ES_tradnl" smtClean="0"/>
              <a:t>‹Nº›</a:t>
            </a:fld>
            <a:endParaRPr lang="es-ES_tradnl"/>
          </a:p>
        </p:txBody>
      </p:sp>
    </p:spTree>
    <p:extLst>
      <p:ext uri="{BB962C8B-B14F-4D97-AF65-F5344CB8AC3E}">
        <p14:creationId xmlns:p14="http://schemas.microsoft.com/office/powerpoint/2010/main" val="25552239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Titular - Ver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16" name="Picture 15">
            <a:extLst>
              <a:ext uri="{FF2B5EF4-FFF2-40B4-BE49-F238E27FC236}">
                <a16:creationId xmlns:a16="http://schemas.microsoft.com/office/drawing/2014/main" id="{4BC3B274-3C61-0048-9A3A-EA52213F0E30}"/>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141213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07984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1">
            <a:extLst>
              <a:ext uri="{FF2B5EF4-FFF2-40B4-BE49-F238E27FC236}">
                <a16:creationId xmlns:a16="http://schemas.microsoft.com/office/drawing/2014/main" id="{161B3AD4-AD00-9B40-916B-1D1F9695DEDA}"/>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3496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4279BB"/>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4279BB"/>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8" name="Picture 7">
            <a:extLst>
              <a:ext uri="{FF2B5EF4-FFF2-40B4-BE49-F238E27FC236}">
                <a16:creationId xmlns:a16="http://schemas.microsoft.com/office/drawing/2014/main" id="{42CCB668-9A55-8A41-B33F-0A67D76BB82A}"/>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1540028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ción Anaranjada: Separador">
    <p:bg>
      <p:bgPr>
        <a:solidFill>
          <a:srgbClr val="EE9121"/>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CE801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AA582429-6CE8-AC49-8162-9EF65ABB542D}"/>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8944400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ción Anaranj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37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Sección Anaranj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271951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ección Anaranj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EE912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CE801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232554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ción Anaranj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EE912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8CF10F10-07BF-7E45-9611-97870879D996}"/>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155481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ección Anaranj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EE9121"/>
                </a:solidFill>
              </a:defRPr>
            </a:lvl1pPr>
          </a:lstStyle>
          <a:p>
            <a:r>
              <a:rPr lang="en-US" dirty="0"/>
              <a:t>Click to edit Master title style</a:t>
            </a:r>
          </a:p>
        </p:txBody>
      </p:sp>
      <p:sp>
        <p:nvSpPr>
          <p:cNvPr id="5" name="Freeform 4">
            <a:extLst>
              <a:ext uri="{FF2B5EF4-FFF2-40B4-BE49-F238E27FC236}">
                <a16:creationId xmlns:a16="http://schemas.microsoft.com/office/drawing/2014/main" id="{CB66765A-7CB9-9841-9830-371157F3C11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Freeform 7">
            <a:extLst>
              <a:ext uri="{FF2B5EF4-FFF2-40B4-BE49-F238E27FC236}">
                <a16:creationId xmlns:a16="http://schemas.microsoft.com/office/drawing/2014/main" id="{3B595A84-F0E3-2048-887F-B8C0995BD6E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977735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ción Anaranj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4F0A02C-758C-B84A-8015-33AC1BE9AA37}"/>
              </a:ext>
            </a:extLst>
          </p:cNvPr>
          <p:cNvSpPr>
            <a:spLocks noGrp="1"/>
          </p:cNvSpPr>
          <p:nvPr>
            <p:ph type="pic" sz="quarter" idx="10"/>
          </p:nvPr>
        </p:nvSpPr>
        <p:spPr>
          <a:xfrm>
            <a:off x="-12700" y="0"/>
            <a:ext cx="12204700" cy="6858000"/>
          </a:xfrm>
        </p:spPr>
        <p:txBody>
          <a:bodyPr/>
          <a:lstStyle/>
          <a:p>
            <a:endParaRPr lang="es-ES_tradnl"/>
          </a:p>
        </p:txBody>
      </p:sp>
      <p:sp>
        <p:nvSpPr>
          <p:cNvPr id="4" name="Freeform 3">
            <a:extLst>
              <a:ext uri="{FF2B5EF4-FFF2-40B4-BE49-F238E27FC236}">
                <a16:creationId xmlns:a16="http://schemas.microsoft.com/office/drawing/2014/main" id="{33BABAB9-AD30-EE4F-A402-D43CEDD7F837}"/>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8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Freeform 4">
            <a:extLst>
              <a:ext uri="{FF2B5EF4-FFF2-40B4-BE49-F238E27FC236}">
                <a16:creationId xmlns:a16="http://schemas.microsoft.com/office/drawing/2014/main" id="{810EC7CD-66C0-754D-B02F-5644F706313A}"/>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EE9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04838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8246310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ción Morada: Separador">
    <p:bg>
      <p:bgPr>
        <a:solidFill>
          <a:srgbClr val="9C247B"/>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891C6C"/>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FF2B5EF4-FFF2-40B4-BE49-F238E27FC236}">
                <a16:creationId xmlns:a16="http://schemas.microsoft.com/office/drawing/2014/main" id="{517C5CA9-8C2F-064E-8AFD-14F1A3DF1E9F}"/>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1666410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cción Morada: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889260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Sección Morada: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5639499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Sección Morada: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9C247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891C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reeform 12">
            <a:extLst>
              <a:ext uri="{FF2B5EF4-FFF2-40B4-BE49-F238E27FC236}">
                <a16:creationId xmlns:a16="http://schemas.microsoft.com/office/drawing/2014/main" id="{8DAFE29A-0DDE-824E-A716-169A0662C46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4" name="Freeform 13">
            <a:extLst>
              <a:ext uri="{FF2B5EF4-FFF2-40B4-BE49-F238E27FC236}">
                <a16:creationId xmlns:a16="http://schemas.microsoft.com/office/drawing/2014/main" id="{F3277F2B-3158-5B4C-886F-69DB3486C096}"/>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4266122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ción Morada: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9C247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Picture Placeholder 11">
            <a:extLst>
              <a:ext uri="{FF2B5EF4-FFF2-40B4-BE49-F238E27FC236}">
                <a16:creationId xmlns:a16="http://schemas.microsoft.com/office/drawing/2014/main" id="{C16C1C93-C775-9344-978C-73E4D1EAA033}"/>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08346001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ección Morada: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9C247B"/>
                </a:solidFill>
              </a:defRPr>
            </a:lvl1pPr>
          </a:lstStyle>
          <a:p>
            <a:r>
              <a:rPr lang="en-US" dirty="0"/>
              <a:t>Click to edit Master title style</a:t>
            </a:r>
          </a:p>
        </p:txBody>
      </p:sp>
      <p:sp>
        <p:nvSpPr>
          <p:cNvPr id="9" name="Freeform 8">
            <a:extLst>
              <a:ext uri="{FF2B5EF4-FFF2-40B4-BE49-F238E27FC236}">
                <a16:creationId xmlns:a16="http://schemas.microsoft.com/office/drawing/2014/main" id="{E8843C4A-22A8-F844-8ABE-5CA8E17F4DDD}"/>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0" name="Freeform 9">
            <a:extLst>
              <a:ext uri="{FF2B5EF4-FFF2-40B4-BE49-F238E27FC236}">
                <a16:creationId xmlns:a16="http://schemas.microsoft.com/office/drawing/2014/main" id="{74C2D563-B0D7-3744-A4E5-26CEC70004BF}"/>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560369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ción Morada: Fotografía Completa">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060FAF9-0406-6743-A9D1-223F3FD09C91}"/>
              </a:ext>
            </a:extLst>
          </p:cNvPr>
          <p:cNvSpPr>
            <a:spLocks noGrp="1"/>
          </p:cNvSpPr>
          <p:nvPr>
            <p:ph type="pic" sz="quarter" idx="10"/>
          </p:nvPr>
        </p:nvSpPr>
        <p:spPr>
          <a:xfrm>
            <a:off x="-12659" y="1"/>
            <a:ext cx="12204659" cy="6858000"/>
          </a:xfrm>
        </p:spPr>
        <p:txBody>
          <a:bodyPr/>
          <a:lstStyle/>
          <a:p>
            <a:endParaRPr lang="es-ES_tradnl"/>
          </a:p>
        </p:txBody>
      </p:sp>
      <p:sp>
        <p:nvSpPr>
          <p:cNvPr id="6" name="Freeform 5">
            <a:extLst>
              <a:ext uri="{FF2B5EF4-FFF2-40B4-BE49-F238E27FC236}">
                <a16:creationId xmlns:a16="http://schemas.microsoft.com/office/drawing/2014/main" id="{4B4D430A-132F-244B-B0BC-AAE8E391A692}"/>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891C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73CE1D25-DF2A-7144-BAC9-B0B5B225D5C4}"/>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9C24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88157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ción Rojo Vivo: Separador">
    <p:bg>
      <p:bgPr>
        <a:solidFill>
          <a:srgbClr val="CE2142"/>
        </a:solidFill>
        <a:effectLst/>
      </p:bgPr>
    </p:bg>
    <p:spTree>
      <p:nvGrpSpPr>
        <p:cNvPr id="1" name=""/>
        <p:cNvGrpSpPr/>
        <p:nvPr/>
      </p:nvGrpSpPr>
      <p:grpSpPr>
        <a:xfrm>
          <a:off x="0" y="0"/>
          <a:ext cx="0" cy="0"/>
          <a:chOff x="0" y="0"/>
          <a:chExt cx="0" cy="0"/>
        </a:xfrm>
      </p:grpSpPr>
      <p:sp>
        <p:nvSpPr>
          <p:cNvPr id="22" name="Picture Placeholder 11">
            <a:extLst>
              <a:ext uri="{FF2B5EF4-FFF2-40B4-BE49-F238E27FC236}">
                <a16:creationId xmlns:a16="http://schemas.microsoft.com/office/drawing/2014/main" id="{6999E94D-06D3-E341-8621-045E011C3BFB}"/>
              </a:ext>
            </a:extLst>
          </p:cNvPr>
          <p:cNvSpPr>
            <a:spLocks noGrp="1"/>
          </p:cNvSpPr>
          <p:nvPr>
            <p:ph type="pic" sz="quarter" idx="13"/>
          </p:nvPr>
        </p:nvSpPr>
        <p:spPr>
          <a:xfrm>
            <a:off x="7196547" y="-19585"/>
            <a:ext cx="5013871" cy="6893644"/>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2">
                <a:moveTo>
                  <a:pt x="1673" y="0"/>
                </a:moveTo>
                <a:lnTo>
                  <a:pt x="9963" y="8"/>
                </a:lnTo>
                <a:cubicBezTo>
                  <a:pt x="9964" y="1660"/>
                  <a:pt x="10000" y="9451"/>
                  <a:pt x="10000" y="10000"/>
                </a:cubicBezTo>
                <a:lnTo>
                  <a:pt x="2216" y="10002"/>
                </a:lnTo>
                <a:cubicBezTo>
                  <a:pt x="2330" y="9065"/>
                  <a:pt x="2232" y="8404"/>
                  <a:pt x="1382" y="6880"/>
                </a:cubicBezTo>
                <a:cubicBezTo>
                  <a:pt x="-1046" y="2494"/>
                  <a:pt x="162" y="1705"/>
                  <a:pt x="1673" y="0"/>
                </a:cubicBezTo>
                <a:close/>
              </a:path>
            </a:pathLst>
          </a:custGeom>
          <a:solidFill>
            <a:srgbClr val="B41C38"/>
          </a:solidFill>
        </p:spPr>
        <p:txBody>
          <a:bodyPr/>
          <a:lstStyle/>
          <a:p>
            <a:endParaRPr lang="es-ES_tradnl"/>
          </a:p>
        </p:txBody>
      </p:sp>
      <p:sp>
        <p:nvSpPr>
          <p:cNvPr id="2" name="Title 1">
            <a:extLst>
              <a:ext uri="{FF2B5EF4-FFF2-40B4-BE49-F238E27FC236}">
                <a16:creationId xmlns:a16="http://schemas.microsoft.com/office/drawing/2014/main" id="{23A0BFFD-E82A-DF4A-BFAD-921982BB6C31}"/>
              </a:ext>
            </a:extLst>
          </p:cNvPr>
          <p:cNvSpPr>
            <a:spLocks noGrp="1"/>
          </p:cNvSpPr>
          <p:nvPr>
            <p:ph type="ctrTitle"/>
          </p:nvPr>
        </p:nvSpPr>
        <p:spPr>
          <a:xfrm>
            <a:off x="551234" y="2075674"/>
            <a:ext cx="6219217" cy="2387600"/>
          </a:xfrm>
        </p:spPr>
        <p:txBody>
          <a:bodyPr anchor="b">
            <a:normAutofit/>
          </a:bodyPr>
          <a:lstStyle>
            <a:lvl1pPr algn="l">
              <a:defRPr sz="48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0CD78CC9-E261-874C-807E-F03588E264AF}"/>
              </a:ext>
            </a:extLst>
          </p:cNvPr>
          <p:cNvSpPr>
            <a:spLocks noGrp="1"/>
          </p:cNvSpPr>
          <p:nvPr>
            <p:ph type="subTitle" idx="1"/>
          </p:nvPr>
        </p:nvSpPr>
        <p:spPr>
          <a:xfrm>
            <a:off x="551234" y="4555349"/>
            <a:ext cx="6219217" cy="16557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26" name="Picture 25">
            <a:extLst>
              <a:ext uri="{FF2B5EF4-FFF2-40B4-BE49-F238E27FC236}">
                <a16:creationId xmlns:a16="http://schemas.microsoft.com/office/drawing/2014/main" id="{7AD3D6B6-1BBA-EC45-B2F3-957F8F58FD51}"/>
              </a:ext>
            </a:extLst>
          </p:cNvPr>
          <p:cNvPicPr>
            <a:picLocks noChangeAspect="1"/>
          </p:cNvPicPr>
          <p:nvPr userDrawn="1"/>
        </p:nvPicPr>
        <p:blipFill>
          <a:blip r:embed="rId2"/>
          <a:stretch>
            <a:fillRect/>
          </a:stretch>
        </p:blipFill>
        <p:spPr>
          <a:xfrm>
            <a:off x="551234" y="290065"/>
            <a:ext cx="3211632" cy="1469607"/>
          </a:xfrm>
          <a:prstGeom prst="rect">
            <a:avLst/>
          </a:prstGeom>
        </p:spPr>
      </p:pic>
    </p:spTree>
    <p:extLst>
      <p:ext uri="{BB962C8B-B14F-4D97-AF65-F5344CB8AC3E}">
        <p14:creationId xmlns:p14="http://schemas.microsoft.com/office/powerpoint/2010/main" val="3392316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ción Rojo Vivo: Título y Conteni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8431114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Sección Rojo Vivo: 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97896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259485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Sección Rojo Vivo: 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CE2142"/>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B41C38"/>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reeform 9">
            <a:extLst>
              <a:ext uri="{FF2B5EF4-FFF2-40B4-BE49-F238E27FC236}">
                <a16:creationId xmlns:a16="http://schemas.microsoft.com/office/drawing/2014/main" id="{97162C7F-4439-2D45-B87D-8D36AD9C71E1}"/>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A9A337EE-8DFE-8F4F-86AC-683E3A83AF53}"/>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0486373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ción Rojo Vivo: Título, Contenido y Fotografía">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B27D48FB-F0D9-884F-815F-2E4F33398619}"/>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CE214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Picture Placeholder 11">
            <a:extLst>
              <a:ext uri="{FF2B5EF4-FFF2-40B4-BE49-F238E27FC236}">
                <a16:creationId xmlns:a16="http://schemas.microsoft.com/office/drawing/2014/main" id="{DC642E9E-CD96-6C4B-BCBB-3664A2E7A9C9}"/>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endParaRPr lang="es-ES_tradnl" dirty="0"/>
          </a:p>
        </p:txBody>
      </p:sp>
    </p:spTree>
    <p:extLst>
      <p:ext uri="{BB962C8B-B14F-4D97-AF65-F5344CB8AC3E}">
        <p14:creationId xmlns:p14="http://schemas.microsoft.com/office/powerpoint/2010/main" val="25450758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Sección Rojo Vivo: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B3C8-FC8C-8B4C-84DC-2F6E066F020A}"/>
              </a:ext>
            </a:extLst>
          </p:cNvPr>
          <p:cNvSpPr>
            <a:spLocks noGrp="1"/>
          </p:cNvSpPr>
          <p:nvPr>
            <p:ph type="title"/>
          </p:nvPr>
        </p:nvSpPr>
        <p:spPr/>
        <p:txBody>
          <a:bodyPr/>
          <a:lstStyle>
            <a:lvl1pPr>
              <a:defRPr>
                <a:solidFill>
                  <a:srgbClr val="B41C38"/>
                </a:solidFill>
              </a:defRPr>
            </a:lvl1pPr>
          </a:lstStyle>
          <a:p>
            <a:r>
              <a:rPr lang="en-US" dirty="0"/>
              <a:t>Click to edit Master title style</a:t>
            </a:r>
          </a:p>
        </p:txBody>
      </p:sp>
      <p:sp>
        <p:nvSpPr>
          <p:cNvPr id="6" name="Freeform 5">
            <a:extLst>
              <a:ext uri="{FF2B5EF4-FFF2-40B4-BE49-F238E27FC236}">
                <a16:creationId xmlns:a16="http://schemas.microsoft.com/office/drawing/2014/main" id="{052B9C77-6EDD-F845-A58D-0DB07474792E}"/>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Freeform 6">
            <a:extLst>
              <a:ext uri="{FF2B5EF4-FFF2-40B4-BE49-F238E27FC236}">
                <a16:creationId xmlns:a16="http://schemas.microsoft.com/office/drawing/2014/main" id="{DD60E140-D82D-1F4D-B814-D81EC93F5D7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41781702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ción Rojo Vivo: Fotografía Completa">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35ED1CA-32D7-6543-922D-0C4F67C8C426}"/>
              </a:ext>
            </a:extLst>
          </p:cNvPr>
          <p:cNvSpPr>
            <a:spLocks noGrp="1"/>
          </p:cNvSpPr>
          <p:nvPr>
            <p:ph type="pic" sz="quarter" idx="10"/>
          </p:nvPr>
        </p:nvSpPr>
        <p:spPr>
          <a:xfrm>
            <a:off x="-12700" y="0"/>
            <a:ext cx="12204700" cy="6858000"/>
          </a:xfrm>
        </p:spPr>
        <p:txBody>
          <a:bodyPr/>
          <a:lstStyle/>
          <a:p>
            <a:endParaRPr lang="es-ES_tradnl"/>
          </a:p>
        </p:txBody>
      </p:sp>
      <p:sp>
        <p:nvSpPr>
          <p:cNvPr id="12" name="Freeform 11">
            <a:extLst>
              <a:ext uri="{FF2B5EF4-FFF2-40B4-BE49-F238E27FC236}">
                <a16:creationId xmlns:a16="http://schemas.microsoft.com/office/drawing/2014/main" id="{17D13E50-AA43-3645-82B4-ACBD65A01A6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B41C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1" name="Freeform 10">
            <a:extLst>
              <a:ext uri="{FF2B5EF4-FFF2-40B4-BE49-F238E27FC236}">
                <a16:creationId xmlns:a16="http://schemas.microsoft.com/office/drawing/2014/main" id="{C571C5A2-48B6-674A-8715-E055C8505C98}"/>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CE21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12151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Título y Contenido - 2 Subtítul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D725-8808-ED48-9697-9E9AF6F006E8}"/>
              </a:ext>
            </a:extLst>
          </p:cNvPr>
          <p:cNvSpPr>
            <a:spLocks noGrp="1"/>
          </p:cNvSpPr>
          <p:nvPr>
            <p:ph type="title"/>
          </p:nvPr>
        </p:nvSpPr>
        <p:spPr>
          <a:xfrm>
            <a:off x="839788" y="365125"/>
            <a:ext cx="10515600" cy="1325563"/>
          </a:xfrm>
        </p:spPr>
        <p:txBody>
          <a:bodyPr/>
          <a:lstStyle>
            <a:lvl1pPr>
              <a:defRPr>
                <a:solidFill>
                  <a:srgbClr val="6BAE4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311FED8-8D38-494B-9D67-00424FB1CC4F}"/>
              </a:ext>
            </a:extLst>
          </p:cNvPr>
          <p:cNvSpPr>
            <a:spLocks noGrp="1"/>
          </p:cNvSpPr>
          <p:nvPr>
            <p:ph type="body" idx="1"/>
          </p:nvPr>
        </p:nvSpPr>
        <p:spPr>
          <a:xfrm>
            <a:off x="839788" y="1681163"/>
            <a:ext cx="5157787"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9FD050-8171-6442-A10E-81E136EF84A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3B2A0F-BCB8-F449-A397-0123A6AA24D7}"/>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279B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D9CB4F-77C1-4B4C-9786-F3A91EEA8A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reeform 8">
            <a:extLst>
              <a:ext uri="{FF2B5EF4-FFF2-40B4-BE49-F238E27FC236}">
                <a16:creationId xmlns:a16="http://schemas.microsoft.com/office/drawing/2014/main" id="{F229CF89-CFA5-B847-9D67-FD5BF2EA0619}"/>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2" name="Freeform 11">
            <a:extLst>
              <a:ext uri="{FF2B5EF4-FFF2-40B4-BE49-F238E27FC236}">
                <a16:creationId xmlns:a16="http://schemas.microsoft.com/office/drawing/2014/main" id="{DAE39FE0-18D8-E344-AE64-9E904E4024A2}"/>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3329766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ítulo, Contenido y Fotografí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BBF1B-53F4-7E47-AEEB-3031FA4E321C}"/>
              </a:ext>
            </a:extLst>
          </p:cNvPr>
          <p:cNvSpPr>
            <a:spLocks noGrp="1"/>
          </p:cNvSpPr>
          <p:nvPr>
            <p:ph type="title"/>
          </p:nvPr>
        </p:nvSpPr>
        <p:spPr>
          <a:xfrm>
            <a:off x="838201" y="365125"/>
            <a:ext cx="6034088" cy="1325563"/>
          </a:xfrm>
        </p:spPr>
        <p:txBody>
          <a:bodyPr/>
          <a:lstStyle>
            <a:lvl1pPr>
              <a:defRPr>
                <a:solidFill>
                  <a:srgbClr val="6BAE4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39DD4CA-775D-2845-82D8-4FD3A62FD47F}"/>
              </a:ext>
            </a:extLst>
          </p:cNvPr>
          <p:cNvSpPr>
            <a:spLocks noGrp="1"/>
          </p:cNvSpPr>
          <p:nvPr>
            <p:ph idx="1"/>
          </p:nvPr>
        </p:nvSpPr>
        <p:spPr>
          <a:xfrm>
            <a:off x="838200" y="1825625"/>
            <a:ext cx="6034088"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Freeform 18">
            <a:extLst>
              <a:ext uri="{FF2B5EF4-FFF2-40B4-BE49-F238E27FC236}">
                <a16:creationId xmlns:a16="http://schemas.microsoft.com/office/drawing/2014/main" id="{808AFBE7-0F6B-E54D-A0BB-A47BD0D0071D}"/>
              </a:ext>
            </a:extLst>
          </p:cNvPr>
          <p:cNvSpPr/>
          <p:nvPr userDrawn="1"/>
        </p:nvSpPr>
        <p:spPr>
          <a:xfrm>
            <a:off x="7144686" y="-56271"/>
            <a:ext cx="5122342" cy="7005711"/>
          </a:xfrm>
          <a:custGeom>
            <a:avLst/>
            <a:gdLst>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311191 w 1066464"/>
              <a:gd name="connsiteY5" fmla="*/ 0 h 6991643"/>
              <a:gd name="connsiteX0" fmla="*/ 311191 w 1066464"/>
              <a:gd name="connsiteY0" fmla="*/ 0 h 6991643"/>
              <a:gd name="connsiteX1" fmla="*/ 29837 w 1066464"/>
              <a:gd name="connsiteY1" fmla="*/ 2630659 h 6991643"/>
              <a:gd name="connsiteX2" fmla="*/ 944237 w 1066464"/>
              <a:gd name="connsiteY2" fmla="*/ 6020973 h 6991643"/>
              <a:gd name="connsiteX3" fmla="*/ 1056779 w 1066464"/>
              <a:gd name="connsiteY3" fmla="*/ 6991643 h 6991643"/>
              <a:gd name="connsiteX4" fmla="*/ 1056779 w 1066464"/>
              <a:gd name="connsiteY4" fmla="*/ 6991643 h 6991643"/>
              <a:gd name="connsiteX5" fmla="*/ 859831 w 1066464"/>
              <a:gd name="connsiteY5" fmla="*/ 5359791 h 6991643"/>
              <a:gd name="connsiteX6" fmla="*/ 311191 w 1066464"/>
              <a:gd name="connsiteY6" fmla="*/ 0 h 6991643"/>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311191 w 5122342"/>
              <a:gd name="connsiteY6"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1521012 w 5122342"/>
              <a:gd name="connsiteY6" fmla="*/ 1758462 h 7005711"/>
              <a:gd name="connsiteX7" fmla="*/ 311191 w 5122342"/>
              <a:gd name="connsiteY7" fmla="*/ 0 h 7005711"/>
              <a:gd name="connsiteX0" fmla="*/ 311191 w 5122342"/>
              <a:gd name="connsiteY0" fmla="*/ 0 h 7005711"/>
              <a:gd name="connsiteX1" fmla="*/ 29837 w 5122342"/>
              <a:gd name="connsiteY1" fmla="*/ 2630659 h 7005711"/>
              <a:gd name="connsiteX2" fmla="*/ 944237 w 5122342"/>
              <a:gd name="connsiteY2" fmla="*/ 6020973 h 7005711"/>
              <a:gd name="connsiteX3" fmla="*/ 1056779 w 5122342"/>
              <a:gd name="connsiteY3" fmla="*/ 6991643 h 7005711"/>
              <a:gd name="connsiteX4" fmla="*/ 1056779 w 5122342"/>
              <a:gd name="connsiteY4" fmla="*/ 6991643 h 7005711"/>
              <a:gd name="connsiteX5" fmla="*/ 5122342 w 5122342"/>
              <a:gd name="connsiteY5" fmla="*/ 7005711 h 7005711"/>
              <a:gd name="connsiteX6" fmla="*/ 5108274 w 5122342"/>
              <a:gd name="connsiteY6" fmla="*/ 14069 h 7005711"/>
              <a:gd name="connsiteX7" fmla="*/ 311191 w 5122342"/>
              <a:gd name="connsiteY7" fmla="*/ 0 h 7005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22342" h="7005711">
                <a:moveTo>
                  <a:pt x="311191" y="0"/>
                </a:moveTo>
                <a:cubicBezTo>
                  <a:pt x="117760" y="813582"/>
                  <a:pt x="-75671" y="1627164"/>
                  <a:pt x="29837" y="2630659"/>
                </a:cubicBezTo>
                <a:cubicBezTo>
                  <a:pt x="135345" y="3634154"/>
                  <a:pt x="773080" y="5294142"/>
                  <a:pt x="944237" y="6020973"/>
                </a:cubicBezTo>
                <a:cubicBezTo>
                  <a:pt x="1115394" y="6747804"/>
                  <a:pt x="1056779" y="6991643"/>
                  <a:pt x="1056779" y="6991643"/>
                </a:cubicBezTo>
                <a:lnTo>
                  <a:pt x="1056779" y="6991643"/>
                </a:lnTo>
                <a:lnTo>
                  <a:pt x="5122342" y="7005711"/>
                </a:lnTo>
                <a:cubicBezTo>
                  <a:pt x="5117653" y="4675164"/>
                  <a:pt x="5112963" y="2344616"/>
                  <a:pt x="5108274" y="14069"/>
                </a:cubicBezTo>
                <a:lnTo>
                  <a:pt x="311191" y="0"/>
                </a:ln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0" name="Picture Placeholder 11">
            <a:extLst>
              <a:ext uri="{FF2B5EF4-FFF2-40B4-BE49-F238E27FC236}">
                <a16:creationId xmlns:a16="http://schemas.microsoft.com/office/drawing/2014/main" id="{B452125D-FD17-A241-ACCE-4E5ADC0F9211}"/>
              </a:ext>
            </a:extLst>
          </p:cNvPr>
          <p:cNvSpPr>
            <a:spLocks noGrp="1"/>
          </p:cNvSpPr>
          <p:nvPr>
            <p:ph type="pic" sz="quarter" idx="13"/>
          </p:nvPr>
        </p:nvSpPr>
        <p:spPr>
          <a:xfrm>
            <a:off x="7198921" y="-3446"/>
            <a:ext cx="5013871" cy="6897090"/>
          </a:xfrm>
          <a:custGeom>
            <a:avLst/>
            <a:gdLst>
              <a:gd name="connsiteX0" fmla="*/ 0 w 10000"/>
              <a:gd name="connsiteY0" fmla="*/ 1000 h 10000"/>
              <a:gd name="connsiteX1" fmla="*/ 2500 w 10000"/>
              <a:gd name="connsiteY1" fmla="*/ 2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0 w 10000"/>
              <a:gd name="connsiteY9" fmla="*/ 9000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5000 w 10000"/>
              <a:gd name="connsiteY7" fmla="*/ 9000 h 10000"/>
              <a:gd name="connsiteX8" fmla="*/ 2500 w 10000"/>
              <a:gd name="connsiteY8" fmla="*/ 10000 h 10000"/>
              <a:gd name="connsiteX9" fmla="*/ 1918 w 10000"/>
              <a:gd name="connsiteY9" fmla="*/ 8062 h 10000"/>
              <a:gd name="connsiteX10" fmla="*/ 0 w 10000"/>
              <a:gd name="connsiteY10" fmla="*/ 1000 h 10000"/>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10000 w 10000"/>
              <a:gd name="connsiteY5" fmla="*/ 9000 h 10000"/>
              <a:gd name="connsiteX6" fmla="*/ 7500 w 10000"/>
              <a:gd name="connsiteY6" fmla="*/ 8000 h 10000"/>
              <a:gd name="connsiteX7" fmla="*/ 2500 w 10000"/>
              <a:gd name="connsiteY7" fmla="*/ 10000 h 10000"/>
              <a:gd name="connsiteX8" fmla="*/ 1918 w 10000"/>
              <a:gd name="connsiteY8" fmla="*/ 8062 h 10000"/>
              <a:gd name="connsiteX9" fmla="*/ 0 w 10000"/>
              <a:gd name="connsiteY9" fmla="*/ 1000 h 10000"/>
              <a:gd name="connsiteX0" fmla="*/ 0 w 10000"/>
              <a:gd name="connsiteY0" fmla="*/ 1000 h 10147"/>
              <a:gd name="connsiteX1" fmla="*/ 2214 w 10000"/>
              <a:gd name="connsiteY1" fmla="*/ 1000 h 10147"/>
              <a:gd name="connsiteX2" fmla="*/ 5000 w 10000"/>
              <a:gd name="connsiteY2" fmla="*/ 1000 h 10147"/>
              <a:gd name="connsiteX3" fmla="*/ 7500 w 10000"/>
              <a:gd name="connsiteY3" fmla="*/ 0 h 10147"/>
              <a:gd name="connsiteX4" fmla="*/ 10000 w 10000"/>
              <a:gd name="connsiteY4" fmla="*/ 1000 h 10147"/>
              <a:gd name="connsiteX5" fmla="*/ 10000 w 10000"/>
              <a:gd name="connsiteY5" fmla="*/ 9000 h 10147"/>
              <a:gd name="connsiteX6" fmla="*/ 2500 w 10000"/>
              <a:gd name="connsiteY6" fmla="*/ 10000 h 10147"/>
              <a:gd name="connsiteX7" fmla="*/ 1918 w 10000"/>
              <a:gd name="connsiteY7" fmla="*/ 8062 h 10147"/>
              <a:gd name="connsiteX8" fmla="*/ 0 w 10000"/>
              <a:gd name="connsiteY8" fmla="*/ 1000 h 10147"/>
              <a:gd name="connsiteX0" fmla="*/ 0 w 10000"/>
              <a:gd name="connsiteY0" fmla="*/ 1000 h 10000"/>
              <a:gd name="connsiteX1" fmla="*/ 2214 w 10000"/>
              <a:gd name="connsiteY1" fmla="*/ 1000 h 10000"/>
              <a:gd name="connsiteX2" fmla="*/ 5000 w 10000"/>
              <a:gd name="connsiteY2" fmla="*/ 1000 h 10000"/>
              <a:gd name="connsiteX3" fmla="*/ 7500 w 10000"/>
              <a:gd name="connsiteY3" fmla="*/ 0 h 10000"/>
              <a:gd name="connsiteX4" fmla="*/ 10000 w 10000"/>
              <a:gd name="connsiteY4" fmla="*/ 1000 h 10000"/>
              <a:gd name="connsiteX5" fmla="*/ 2500 w 10000"/>
              <a:gd name="connsiteY5" fmla="*/ 10000 h 10000"/>
              <a:gd name="connsiteX6" fmla="*/ 1918 w 10000"/>
              <a:gd name="connsiteY6" fmla="*/ 8062 h 10000"/>
              <a:gd name="connsiteX7" fmla="*/ 0 w 10000"/>
              <a:gd name="connsiteY7" fmla="*/ 1000 h 10000"/>
              <a:gd name="connsiteX0" fmla="*/ 0 w 10000"/>
              <a:gd name="connsiteY0" fmla="*/ 1494 h 10494"/>
              <a:gd name="connsiteX1" fmla="*/ 2214 w 10000"/>
              <a:gd name="connsiteY1" fmla="*/ 1494 h 10494"/>
              <a:gd name="connsiteX2" fmla="*/ 5000 w 10000"/>
              <a:gd name="connsiteY2" fmla="*/ 1494 h 10494"/>
              <a:gd name="connsiteX3" fmla="*/ 7500 w 10000"/>
              <a:gd name="connsiteY3" fmla="*/ 494 h 10494"/>
              <a:gd name="connsiteX4" fmla="*/ 10000 w 10000"/>
              <a:gd name="connsiteY4" fmla="*/ 10411 h 10494"/>
              <a:gd name="connsiteX5" fmla="*/ 2500 w 10000"/>
              <a:gd name="connsiteY5" fmla="*/ 10494 h 10494"/>
              <a:gd name="connsiteX6" fmla="*/ 1918 w 10000"/>
              <a:gd name="connsiteY6" fmla="*/ 8556 h 10494"/>
              <a:gd name="connsiteX7" fmla="*/ 0 w 10000"/>
              <a:gd name="connsiteY7" fmla="*/ 1494 h 10494"/>
              <a:gd name="connsiteX0" fmla="*/ 0 w 9971"/>
              <a:gd name="connsiteY0" fmla="*/ 1503 h 10545"/>
              <a:gd name="connsiteX1" fmla="*/ 2214 w 9971"/>
              <a:gd name="connsiteY1" fmla="*/ 1503 h 10545"/>
              <a:gd name="connsiteX2" fmla="*/ 5000 w 9971"/>
              <a:gd name="connsiteY2" fmla="*/ 1503 h 10545"/>
              <a:gd name="connsiteX3" fmla="*/ 7500 w 9971"/>
              <a:gd name="connsiteY3" fmla="*/ 503 h 10545"/>
              <a:gd name="connsiteX4" fmla="*/ 9971 w 9971"/>
              <a:gd name="connsiteY4" fmla="*/ 10545 h 10545"/>
              <a:gd name="connsiteX5" fmla="*/ 2500 w 9971"/>
              <a:gd name="connsiteY5" fmla="*/ 10503 h 10545"/>
              <a:gd name="connsiteX6" fmla="*/ 1918 w 9971"/>
              <a:gd name="connsiteY6" fmla="*/ 8565 h 10545"/>
              <a:gd name="connsiteX7" fmla="*/ 0 w 9971"/>
              <a:gd name="connsiteY7" fmla="*/ 1503 h 10545"/>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59"/>
              <a:gd name="connsiteX1" fmla="*/ 2220 w 10000"/>
              <a:gd name="connsiteY1" fmla="*/ 1425 h 10059"/>
              <a:gd name="connsiteX2" fmla="*/ 5015 w 10000"/>
              <a:gd name="connsiteY2" fmla="*/ 1425 h 10059"/>
              <a:gd name="connsiteX3" fmla="*/ 7522 w 10000"/>
              <a:gd name="connsiteY3" fmla="*/ 477 h 10059"/>
              <a:gd name="connsiteX4" fmla="*/ 10000 w 10000"/>
              <a:gd name="connsiteY4" fmla="*/ 10000 h 10059"/>
              <a:gd name="connsiteX5" fmla="*/ 2450 w 10000"/>
              <a:gd name="connsiteY5" fmla="*/ 10059 h 10059"/>
              <a:gd name="connsiteX6" fmla="*/ 1924 w 10000"/>
              <a:gd name="connsiteY6" fmla="*/ 8122 h 10059"/>
              <a:gd name="connsiteX7" fmla="*/ 0 w 10000"/>
              <a:gd name="connsiteY7" fmla="*/ 1425 h 10059"/>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36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924 w 10000"/>
              <a:gd name="connsiteY6" fmla="*/ 8122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2220 w 10000"/>
              <a:gd name="connsiteY1" fmla="*/ 1425 h 10000"/>
              <a:gd name="connsiteX2" fmla="*/ 5015 w 10000"/>
              <a:gd name="connsiteY2" fmla="*/ 1425 h 10000"/>
              <a:gd name="connsiteX3" fmla="*/ 7522 w 10000"/>
              <a:gd name="connsiteY3" fmla="*/ 477 h 10000"/>
              <a:gd name="connsiteX4" fmla="*/ 10000 w 10000"/>
              <a:gd name="connsiteY4" fmla="*/ 10000 h 10000"/>
              <a:gd name="connsiteX5" fmla="*/ 2270 w 10000"/>
              <a:gd name="connsiteY5" fmla="*/ 9982 h 10000"/>
              <a:gd name="connsiteX6" fmla="*/ 1409 w 10000"/>
              <a:gd name="connsiteY6" fmla="*/ 6996 h 10000"/>
              <a:gd name="connsiteX7" fmla="*/ 0 w 10000"/>
              <a:gd name="connsiteY7" fmla="*/ 1425 h 10000"/>
              <a:gd name="connsiteX0" fmla="*/ 0 w 10000"/>
              <a:gd name="connsiteY0" fmla="*/ 1425 h 10000"/>
              <a:gd name="connsiteX1" fmla="*/ 5015 w 10000"/>
              <a:gd name="connsiteY1" fmla="*/ 1425 h 10000"/>
              <a:gd name="connsiteX2" fmla="*/ 7522 w 10000"/>
              <a:gd name="connsiteY2" fmla="*/ 477 h 10000"/>
              <a:gd name="connsiteX3" fmla="*/ 10000 w 10000"/>
              <a:gd name="connsiteY3" fmla="*/ 10000 h 10000"/>
              <a:gd name="connsiteX4" fmla="*/ 2270 w 10000"/>
              <a:gd name="connsiteY4" fmla="*/ 9982 h 10000"/>
              <a:gd name="connsiteX5" fmla="*/ 1409 w 10000"/>
              <a:gd name="connsiteY5" fmla="*/ 6996 h 10000"/>
              <a:gd name="connsiteX6" fmla="*/ 0 w 10000"/>
              <a:gd name="connsiteY6" fmla="*/ 1425 h 10000"/>
              <a:gd name="connsiteX0" fmla="*/ 0 w 10000"/>
              <a:gd name="connsiteY0" fmla="*/ 1580 h 10155"/>
              <a:gd name="connsiteX1" fmla="*/ 7522 w 10000"/>
              <a:gd name="connsiteY1" fmla="*/ 632 h 10155"/>
              <a:gd name="connsiteX2" fmla="*/ 10000 w 10000"/>
              <a:gd name="connsiteY2" fmla="*/ 10155 h 10155"/>
              <a:gd name="connsiteX3" fmla="*/ 2270 w 10000"/>
              <a:gd name="connsiteY3" fmla="*/ 10137 h 10155"/>
              <a:gd name="connsiteX4" fmla="*/ 1409 w 10000"/>
              <a:gd name="connsiteY4" fmla="*/ 7151 h 10155"/>
              <a:gd name="connsiteX5" fmla="*/ 0 w 10000"/>
              <a:gd name="connsiteY5" fmla="*/ 1580 h 10155"/>
              <a:gd name="connsiteX0" fmla="*/ 1159 w 9501"/>
              <a:gd name="connsiteY0" fmla="*/ 1007 h 10538"/>
              <a:gd name="connsiteX1" fmla="*/ 7023 w 9501"/>
              <a:gd name="connsiteY1" fmla="*/ 1015 h 10538"/>
              <a:gd name="connsiteX2" fmla="*/ 9501 w 9501"/>
              <a:gd name="connsiteY2" fmla="*/ 10538 h 10538"/>
              <a:gd name="connsiteX3" fmla="*/ 1771 w 9501"/>
              <a:gd name="connsiteY3" fmla="*/ 10520 h 10538"/>
              <a:gd name="connsiteX4" fmla="*/ 910 w 9501"/>
              <a:gd name="connsiteY4" fmla="*/ 7534 h 10538"/>
              <a:gd name="connsiteX5" fmla="*/ 1159 w 9501"/>
              <a:gd name="connsiteY5" fmla="*/ 1007 h 10538"/>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956 h 10000"/>
              <a:gd name="connsiteX1" fmla="*/ 7918 w 10526"/>
              <a:gd name="connsiteY1" fmla="*/ 963 h 10000"/>
              <a:gd name="connsiteX2" fmla="*/ 10526 w 10526"/>
              <a:gd name="connsiteY2" fmla="*/ 10000 h 10000"/>
              <a:gd name="connsiteX3" fmla="*/ 2390 w 10526"/>
              <a:gd name="connsiteY3" fmla="*/ 9983 h 10000"/>
              <a:gd name="connsiteX4" fmla="*/ 1484 w 10526"/>
              <a:gd name="connsiteY4" fmla="*/ 7149 h 10000"/>
              <a:gd name="connsiteX5" fmla="*/ 1746 w 10526"/>
              <a:gd name="connsiteY5" fmla="*/ 956 h 10000"/>
              <a:gd name="connsiteX0" fmla="*/ 1746 w 10526"/>
              <a:gd name="connsiteY0" fmla="*/ 645 h 9689"/>
              <a:gd name="connsiteX1" fmla="*/ 7918 w 10526"/>
              <a:gd name="connsiteY1" fmla="*/ 652 h 9689"/>
              <a:gd name="connsiteX2" fmla="*/ 10526 w 10526"/>
              <a:gd name="connsiteY2" fmla="*/ 9689 h 9689"/>
              <a:gd name="connsiteX3" fmla="*/ 2390 w 10526"/>
              <a:gd name="connsiteY3" fmla="*/ 9672 h 9689"/>
              <a:gd name="connsiteX4" fmla="*/ 1484 w 10526"/>
              <a:gd name="connsiteY4" fmla="*/ 6838 h 9689"/>
              <a:gd name="connsiteX5" fmla="*/ 1746 w 10526"/>
              <a:gd name="connsiteY5" fmla="*/ 645 h 9689"/>
              <a:gd name="connsiteX0" fmla="*/ 1659 w 10000"/>
              <a:gd name="connsiteY0" fmla="*/ 665 h 9999"/>
              <a:gd name="connsiteX1" fmla="*/ 7522 w 10000"/>
              <a:gd name="connsiteY1" fmla="*/ 672 h 9999"/>
              <a:gd name="connsiteX2" fmla="*/ 10000 w 10000"/>
              <a:gd name="connsiteY2" fmla="*/ 9999 h 9999"/>
              <a:gd name="connsiteX3" fmla="*/ 2271 w 10000"/>
              <a:gd name="connsiteY3" fmla="*/ 9981 h 9999"/>
              <a:gd name="connsiteX4" fmla="*/ 1410 w 10000"/>
              <a:gd name="connsiteY4" fmla="*/ 7056 h 9999"/>
              <a:gd name="connsiteX5" fmla="*/ 1659 w 10000"/>
              <a:gd name="connsiteY5" fmla="*/ 665 h 9999"/>
              <a:gd name="connsiteX0" fmla="*/ 1659 w 10692"/>
              <a:gd name="connsiteY0" fmla="*/ 609 h 9944"/>
              <a:gd name="connsiteX1" fmla="*/ 10099 w 10692"/>
              <a:gd name="connsiteY1" fmla="*/ 692 h 9944"/>
              <a:gd name="connsiteX2" fmla="*/ 10000 w 10692"/>
              <a:gd name="connsiteY2" fmla="*/ 9944 h 9944"/>
              <a:gd name="connsiteX3" fmla="*/ 2271 w 10692"/>
              <a:gd name="connsiteY3" fmla="*/ 9926 h 9944"/>
              <a:gd name="connsiteX4" fmla="*/ 1410 w 10692"/>
              <a:gd name="connsiteY4" fmla="*/ 7001 h 9944"/>
              <a:gd name="connsiteX5" fmla="*/ 1659 w 10692"/>
              <a:gd name="connsiteY5" fmla="*/ 609 h 9944"/>
              <a:gd name="connsiteX0" fmla="*/ 1552 w 9999"/>
              <a:gd name="connsiteY0" fmla="*/ 0 h 9388"/>
              <a:gd name="connsiteX1" fmla="*/ 9445 w 9999"/>
              <a:gd name="connsiteY1" fmla="*/ 84 h 9388"/>
              <a:gd name="connsiteX2" fmla="*/ 9353 w 9999"/>
              <a:gd name="connsiteY2" fmla="*/ 9388 h 9388"/>
              <a:gd name="connsiteX3" fmla="*/ 2124 w 9999"/>
              <a:gd name="connsiteY3" fmla="*/ 9370 h 9388"/>
              <a:gd name="connsiteX4" fmla="*/ 1319 w 9999"/>
              <a:gd name="connsiteY4" fmla="*/ 6428 h 9388"/>
              <a:gd name="connsiteX5" fmla="*/ 1552 w 9999"/>
              <a:gd name="connsiteY5" fmla="*/ 0 h 9388"/>
              <a:gd name="connsiteX0" fmla="*/ 1552 w 9446"/>
              <a:gd name="connsiteY0" fmla="*/ 0 h 10000"/>
              <a:gd name="connsiteX1" fmla="*/ 9446 w 9446"/>
              <a:gd name="connsiteY1" fmla="*/ 89 h 10000"/>
              <a:gd name="connsiteX2" fmla="*/ 9354 w 9446"/>
              <a:gd name="connsiteY2" fmla="*/ 10000 h 10000"/>
              <a:gd name="connsiteX3" fmla="*/ 2124 w 9446"/>
              <a:gd name="connsiteY3" fmla="*/ 9981 h 10000"/>
              <a:gd name="connsiteX4" fmla="*/ 1319 w 9446"/>
              <a:gd name="connsiteY4" fmla="*/ 6847 h 10000"/>
              <a:gd name="connsiteX5" fmla="*/ 1552 w 9446"/>
              <a:gd name="connsiteY5" fmla="*/ 0 h 10000"/>
              <a:gd name="connsiteX0" fmla="*/ 1643 w 9956"/>
              <a:gd name="connsiteY0" fmla="*/ 24 h 10024"/>
              <a:gd name="connsiteX1" fmla="*/ 9956 w 9956"/>
              <a:gd name="connsiteY1" fmla="*/ 0 h 10024"/>
              <a:gd name="connsiteX2" fmla="*/ 9903 w 9956"/>
              <a:gd name="connsiteY2" fmla="*/ 10024 h 10024"/>
              <a:gd name="connsiteX3" fmla="*/ 2249 w 9956"/>
              <a:gd name="connsiteY3" fmla="*/ 10005 h 10024"/>
              <a:gd name="connsiteX4" fmla="*/ 1396 w 9956"/>
              <a:gd name="connsiteY4" fmla="*/ 6871 h 10024"/>
              <a:gd name="connsiteX5" fmla="*/ 1643 w 9956"/>
              <a:gd name="connsiteY5" fmla="*/ 24 h 10024"/>
              <a:gd name="connsiteX0" fmla="*/ 1650 w 10000"/>
              <a:gd name="connsiteY0" fmla="*/ 24 h 10000"/>
              <a:gd name="connsiteX1" fmla="*/ 10000 w 10000"/>
              <a:gd name="connsiteY1" fmla="*/ 0 h 10000"/>
              <a:gd name="connsiteX2" fmla="*/ 9947 w 10000"/>
              <a:gd name="connsiteY2" fmla="*/ 10000 h 10000"/>
              <a:gd name="connsiteX3" fmla="*/ 2259 w 10000"/>
              <a:gd name="connsiteY3" fmla="*/ 9981 h 10000"/>
              <a:gd name="connsiteX4" fmla="*/ 1402 w 10000"/>
              <a:gd name="connsiteY4" fmla="*/ 6855 h 10000"/>
              <a:gd name="connsiteX5" fmla="*/ 1650 w 10000"/>
              <a:gd name="connsiteY5" fmla="*/ 24 h 10000"/>
              <a:gd name="connsiteX0" fmla="*/ 1707 w 9968"/>
              <a:gd name="connsiteY0" fmla="*/ 0 h 10234"/>
              <a:gd name="connsiteX1" fmla="*/ 9968 w 9968"/>
              <a:gd name="connsiteY1" fmla="*/ 234 h 10234"/>
              <a:gd name="connsiteX2" fmla="*/ 9915 w 9968"/>
              <a:gd name="connsiteY2" fmla="*/ 10234 h 10234"/>
              <a:gd name="connsiteX3" fmla="*/ 2227 w 9968"/>
              <a:gd name="connsiteY3" fmla="*/ 10215 h 10234"/>
              <a:gd name="connsiteX4" fmla="*/ 1370 w 9968"/>
              <a:gd name="connsiteY4" fmla="*/ 7089 h 10234"/>
              <a:gd name="connsiteX5" fmla="*/ 1707 w 9968"/>
              <a:gd name="connsiteY5" fmla="*/ 0 h 10234"/>
              <a:gd name="connsiteX0" fmla="*/ 1682 w 10015"/>
              <a:gd name="connsiteY0" fmla="*/ 0 h 9779"/>
              <a:gd name="connsiteX1" fmla="*/ 10015 w 10015"/>
              <a:gd name="connsiteY1" fmla="*/ 8 h 9779"/>
              <a:gd name="connsiteX2" fmla="*/ 9962 w 10015"/>
              <a:gd name="connsiteY2" fmla="*/ 9779 h 9779"/>
              <a:gd name="connsiteX3" fmla="*/ 2249 w 10015"/>
              <a:gd name="connsiteY3" fmla="*/ 9760 h 9779"/>
              <a:gd name="connsiteX4" fmla="*/ 1389 w 10015"/>
              <a:gd name="connsiteY4" fmla="*/ 6706 h 9779"/>
              <a:gd name="connsiteX5" fmla="*/ 1682 w 10015"/>
              <a:gd name="connsiteY5" fmla="*/ 0 h 9779"/>
              <a:gd name="connsiteX0" fmla="*/ 1679 w 10000"/>
              <a:gd name="connsiteY0" fmla="*/ 0 h 10000"/>
              <a:gd name="connsiteX1" fmla="*/ 10000 w 10000"/>
              <a:gd name="connsiteY1" fmla="*/ 8 h 10000"/>
              <a:gd name="connsiteX2" fmla="*/ 9947 w 10000"/>
              <a:gd name="connsiteY2" fmla="*/ 10000 h 10000"/>
              <a:gd name="connsiteX3" fmla="*/ 2224 w 10000"/>
              <a:gd name="connsiteY3" fmla="*/ 9949 h 10000"/>
              <a:gd name="connsiteX4" fmla="*/ 1387 w 10000"/>
              <a:gd name="connsiteY4" fmla="*/ 6858 h 10000"/>
              <a:gd name="connsiteX5" fmla="*/ 1679 w 10000"/>
              <a:gd name="connsiteY5" fmla="*/ 0 h 10000"/>
              <a:gd name="connsiteX0" fmla="*/ 1679 w 10059"/>
              <a:gd name="connsiteY0" fmla="*/ 0 h 9984"/>
              <a:gd name="connsiteX1" fmla="*/ 10000 w 10059"/>
              <a:gd name="connsiteY1" fmla="*/ 8 h 9984"/>
              <a:gd name="connsiteX2" fmla="*/ 10059 w 10059"/>
              <a:gd name="connsiteY2" fmla="*/ 9984 h 9984"/>
              <a:gd name="connsiteX3" fmla="*/ 2224 w 10059"/>
              <a:gd name="connsiteY3" fmla="*/ 9949 h 9984"/>
              <a:gd name="connsiteX4" fmla="*/ 1387 w 10059"/>
              <a:gd name="connsiteY4" fmla="*/ 6858 h 9984"/>
              <a:gd name="connsiteX5" fmla="*/ 1679 w 10059"/>
              <a:gd name="connsiteY5" fmla="*/ 0 h 9984"/>
              <a:gd name="connsiteX0" fmla="*/ 1669 w 10244"/>
              <a:gd name="connsiteY0" fmla="*/ 0 h 10016"/>
              <a:gd name="connsiteX1" fmla="*/ 9941 w 10244"/>
              <a:gd name="connsiteY1" fmla="*/ 8 h 10016"/>
              <a:gd name="connsiteX2" fmla="*/ 10244 w 10244"/>
              <a:gd name="connsiteY2" fmla="*/ 10016 h 10016"/>
              <a:gd name="connsiteX3" fmla="*/ 2211 w 10244"/>
              <a:gd name="connsiteY3" fmla="*/ 9965 h 10016"/>
              <a:gd name="connsiteX4" fmla="*/ 1379 w 10244"/>
              <a:gd name="connsiteY4" fmla="*/ 6869 h 10016"/>
              <a:gd name="connsiteX5" fmla="*/ 1669 w 10244"/>
              <a:gd name="connsiteY5" fmla="*/ 0 h 10016"/>
              <a:gd name="connsiteX0" fmla="*/ 1669 w 9978"/>
              <a:gd name="connsiteY0" fmla="*/ 0 h 9984"/>
              <a:gd name="connsiteX1" fmla="*/ 9941 w 9978"/>
              <a:gd name="connsiteY1" fmla="*/ 8 h 9984"/>
              <a:gd name="connsiteX2" fmla="*/ 9978 w 9978"/>
              <a:gd name="connsiteY2" fmla="*/ 9984 h 9984"/>
              <a:gd name="connsiteX3" fmla="*/ 2211 w 9978"/>
              <a:gd name="connsiteY3" fmla="*/ 9965 h 9984"/>
              <a:gd name="connsiteX4" fmla="*/ 1379 w 9978"/>
              <a:gd name="connsiteY4" fmla="*/ 6869 h 9984"/>
              <a:gd name="connsiteX5" fmla="*/ 1669 w 9978"/>
              <a:gd name="connsiteY5" fmla="*/ 0 h 9984"/>
              <a:gd name="connsiteX0" fmla="*/ 1673 w 10000"/>
              <a:gd name="connsiteY0" fmla="*/ 0 h 10000"/>
              <a:gd name="connsiteX1" fmla="*/ 9963 w 10000"/>
              <a:gd name="connsiteY1" fmla="*/ 8 h 10000"/>
              <a:gd name="connsiteX2" fmla="*/ 10000 w 10000"/>
              <a:gd name="connsiteY2" fmla="*/ 10000 h 10000"/>
              <a:gd name="connsiteX3" fmla="*/ 2216 w 10000"/>
              <a:gd name="connsiteY3" fmla="*/ 9981 h 10000"/>
              <a:gd name="connsiteX4" fmla="*/ 1382 w 10000"/>
              <a:gd name="connsiteY4" fmla="*/ 6880 h 10000"/>
              <a:gd name="connsiteX5" fmla="*/ 1673 w 10000"/>
              <a:gd name="connsiteY5" fmla="*/ 0 h 10000"/>
              <a:gd name="connsiteX0" fmla="*/ 1673 w 10000"/>
              <a:gd name="connsiteY0" fmla="*/ 0 h 10002"/>
              <a:gd name="connsiteX1" fmla="*/ 9963 w 10000"/>
              <a:gd name="connsiteY1" fmla="*/ 8 h 10002"/>
              <a:gd name="connsiteX2" fmla="*/ 10000 w 10000"/>
              <a:gd name="connsiteY2" fmla="*/ 10000 h 10002"/>
              <a:gd name="connsiteX3" fmla="*/ 2216 w 10000"/>
              <a:gd name="connsiteY3" fmla="*/ 10002 h 10002"/>
              <a:gd name="connsiteX4" fmla="*/ 1382 w 10000"/>
              <a:gd name="connsiteY4" fmla="*/ 6880 h 10002"/>
              <a:gd name="connsiteX5" fmla="*/ 1673 w 10000"/>
              <a:gd name="connsiteY5" fmla="*/ 0 h 10002"/>
              <a:gd name="connsiteX0" fmla="*/ 1673 w 10000"/>
              <a:gd name="connsiteY0" fmla="*/ 5 h 10007"/>
              <a:gd name="connsiteX1" fmla="*/ 9998 w 10000"/>
              <a:gd name="connsiteY1" fmla="*/ 0 h 10007"/>
              <a:gd name="connsiteX2" fmla="*/ 10000 w 10000"/>
              <a:gd name="connsiteY2" fmla="*/ 10005 h 10007"/>
              <a:gd name="connsiteX3" fmla="*/ 2216 w 10000"/>
              <a:gd name="connsiteY3" fmla="*/ 10007 h 10007"/>
              <a:gd name="connsiteX4" fmla="*/ 1382 w 10000"/>
              <a:gd name="connsiteY4" fmla="*/ 6885 h 10007"/>
              <a:gd name="connsiteX5" fmla="*/ 1673 w 10000"/>
              <a:gd name="connsiteY5" fmla="*/ 5 h 1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7">
                <a:moveTo>
                  <a:pt x="1673" y="5"/>
                </a:moveTo>
                <a:lnTo>
                  <a:pt x="9998" y="0"/>
                </a:lnTo>
                <a:cubicBezTo>
                  <a:pt x="9999" y="1652"/>
                  <a:pt x="10000" y="9456"/>
                  <a:pt x="10000" y="10005"/>
                </a:cubicBezTo>
                <a:lnTo>
                  <a:pt x="2216" y="10007"/>
                </a:lnTo>
                <a:cubicBezTo>
                  <a:pt x="2330" y="9070"/>
                  <a:pt x="2232" y="8409"/>
                  <a:pt x="1382" y="6885"/>
                </a:cubicBezTo>
                <a:cubicBezTo>
                  <a:pt x="-1046" y="2499"/>
                  <a:pt x="162" y="1710"/>
                  <a:pt x="1673" y="5"/>
                </a:cubicBezTo>
                <a:close/>
              </a:path>
            </a:pathLst>
          </a:custGeom>
        </p:spPr>
        <p:txBody>
          <a:bodyPr/>
          <a:lstStyle/>
          <a:p>
            <a:r>
              <a:rPr lang="en-US"/>
              <a:t>Click icon to add picture</a:t>
            </a:r>
            <a:endParaRPr lang="es-ES_tradnl" dirty="0"/>
          </a:p>
        </p:txBody>
      </p:sp>
    </p:spTree>
    <p:extLst>
      <p:ext uri="{BB962C8B-B14F-4D97-AF65-F5344CB8AC3E}">
        <p14:creationId xmlns:p14="http://schemas.microsoft.com/office/powerpoint/2010/main" val="150213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ierre">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1CBE74B8-7FEA-B947-95E1-179FCD7C7B6C}"/>
              </a:ext>
            </a:extLst>
          </p:cNvPr>
          <p:cNvSpPr/>
          <p:nvPr userDrawn="1"/>
        </p:nvSpPr>
        <p:spPr>
          <a:xfrm>
            <a:off x="-61437" y="-41952"/>
            <a:ext cx="12298576" cy="6123875"/>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 name="connsiteX0" fmla="*/ 15449 w 12262505"/>
              <a:gd name="connsiteY0" fmla="*/ 5530723 h 7045513"/>
              <a:gd name="connsiteX1" fmla="*/ 3657599 w 12262505"/>
              <a:gd name="connsiteY1" fmla="*/ 5007958 h 7045513"/>
              <a:gd name="connsiteX2" fmla="*/ 8468750 w 12262505"/>
              <a:gd name="connsiteY2" fmla="*/ 5514394 h 7045513"/>
              <a:gd name="connsiteX3" fmla="*/ 12252959 w 12262505"/>
              <a:gd name="connsiteY3" fmla="*/ 4220167 h 7045513"/>
              <a:gd name="connsiteX4" fmla="*/ 12262505 w 12262505"/>
              <a:gd name="connsiteY4" fmla="*/ 7045513 h 7045513"/>
              <a:gd name="connsiteX5" fmla="*/ 0 w 12262505"/>
              <a:gd name="connsiteY5" fmla="*/ 77735 h 7045513"/>
              <a:gd name="connsiteX6" fmla="*/ 15449 w 12262505"/>
              <a:gd name="connsiteY6" fmla="*/ 5530723 h 7045513"/>
              <a:gd name="connsiteX0" fmla="*/ 15449 w 12278834"/>
              <a:gd name="connsiteY0" fmla="*/ 5532908 h 5555121"/>
              <a:gd name="connsiteX1" fmla="*/ 3657599 w 12278834"/>
              <a:gd name="connsiteY1" fmla="*/ 5010143 h 5555121"/>
              <a:gd name="connsiteX2" fmla="*/ 8468750 w 12278834"/>
              <a:gd name="connsiteY2" fmla="*/ 5516579 h 5555121"/>
              <a:gd name="connsiteX3" fmla="*/ 12252959 w 12278834"/>
              <a:gd name="connsiteY3" fmla="*/ 4222352 h 5555121"/>
              <a:gd name="connsiteX4" fmla="*/ 12278834 w 12278834"/>
              <a:gd name="connsiteY4" fmla="*/ 91727 h 5555121"/>
              <a:gd name="connsiteX5" fmla="*/ 0 w 12278834"/>
              <a:gd name="connsiteY5" fmla="*/ 79920 h 5555121"/>
              <a:gd name="connsiteX6" fmla="*/ 15449 w 12278834"/>
              <a:gd name="connsiteY6" fmla="*/ 5532908 h 5555121"/>
              <a:gd name="connsiteX0" fmla="*/ 15449 w 12279342"/>
              <a:gd name="connsiteY0" fmla="*/ 5530724 h 5552937"/>
              <a:gd name="connsiteX1" fmla="*/ 3657599 w 12279342"/>
              <a:gd name="connsiteY1" fmla="*/ 5007959 h 5552937"/>
              <a:gd name="connsiteX2" fmla="*/ 8468750 w 12279342"/>
              <a:gd name="connsiteY2" fmla="*/ 5514395 h 5552937"/>
              <a:gd name="connsiteX3" fmla="*/ 12252959 w 12279342"/>
              <a:gd name="connsiteY3" fmla="*/ 4220168 h 5552937"/>
              <a:gd name="connsiteX4" fmla="*/ 12278834 w 12279342"/>
              <a:gd name="connsiteY4" fmla="*/ 89543 h 5552937"/>
              <a:gd name="connsiteX5" fmla="*/ 0 w 12279342"/>
              <a:gd name="connsiteY5" fmla="*/ 77736 h 5552937"/>
              <a:gd name="connsiteX6" fmla="*/ 15449 w 12279342"/>
              <a:gd name="connsiteY6" fmla="*/ 5530724 h 5552937"/>
              <a:gd name="connsiteX0" fmla="*/ 15449 w 12279342"/>
              <a:gd name="connsiteY0" fmla="*/ 6094324 h 6116537"/>
              <a:gd name="connsiteX1" fmla="*/ 3657599 w 12279342"/>
              <a:gd name="connsiteY1" fmla="*/ 5571559 h 6116537"/>
              <a:gd name="connsiteX2" fmla="*/ 8468750 w 12279342"/>
              <a:gd name="connsiteY2" fmla="*/ 6077995 h 6116537"/>
              <a:gd name="connsiteX3" fmla="*/ 12252959 w 12279342"/>
              <a:gd name="connsiteY3" fmla="*/ 4783768 h 6116537"/>
              <a:gd name="connsiteX4" fmla="*/ 12278834 w 12279342"/>
              <a:gd name="connsiteY4" fmla="*/ 0 h 6116537"/>
              <a:gd name="connsiteX5" fmla="*/ 0 w 12279342"/>
              <a:gd name="connsiteY5" fmla="*/ 641336 h 6116537"/>
              <a:gd name="connsiteX6" fmla="*/ 15449 w 12279342"/>
              <a:gd name="connsiteY6" fmla="*/ 6094324 h 6116537"/>
              <a:gd name="connsiteX0" fmla="*/ 15449 w 12279342"/>
              <a:gd name="connsiteY0" fmla="*/ 6094324 h 6125261"/>
              <a:gd name="connsiteX1" fmla="*/ 3657599 w 12279342"/>
              <a:gd name="connsiteY1" fmla="*/ 5571559 h 6125261"/>
              <a:gd name="connsiteX2" fmla="*/ 8468750 w 12279342"/>
              <a:gd name="connsiteY2" fmla="*/ 6077995 h 6125261"/>
              <a:gd name="connsiteX3" fmla="*/ 12252959 w 12279342"/>
              <a:gd name="connsiteY3" fmla="*/ 4783768 h 6125261"/>
              <a:gd name="connsiteX4" fmla="*/ 12278834 w 12279342"/>
              <a:gd name="connsiteY4" fmla="*/ 0 h 6125261"/>
              <a:gd name="connsiteX5" fmla="*/ 0 w 12279342"/>
              <a:gd name="connsiteY5" fmla="*/ 641336 h 6125261"/>
              <a:gd name="connsiteX6" fmla="*/ 15449 w 12279342"/>
              <a:gd name="connsiteY6" fmla="*/ 6094324 h 6125261"/>
              <a:gd name="connsiteX0" fmla="*/ 31778 w 12295671"/>
              <a:gd name="connsiteY0" fmla="*/ 6122459 h 6149807"/>
              <a:gd name="connsiteX1" fmla="*/ 3673928 w 12295671"/>
              <a:gd name="connsiteY1" fmla="*/ 5599694 h 6149807"/>
              <a:gd name="connsiteX2" fmla="*/ 8485079 w 12295671"/>
              <a:gd name="connsiteY2" fmla="*/ 6106130 h 6149807"/>
              <a:gd name="connsiteX3" fmla="*/ 12269288 w 12295671"/>
              <a:gd name="connsiteY3" fmla="*/ 4811903 h 6149807"/>
              <a:gd name="connsiteX4" fmla="*/ 12295163 w 12295671"/>
              <a:gd name="connsiteY4" fmla="*/ 28135 h 6149807"/>
              <a:gd name="connsiteX5" fmla="*/ 0 w 12295671"/>
              <a:gd name="connsiteY5" fmla="*/ 0 h 6149807"/>
              <a:gd name="connsiteX6" fmla="*/ 31778 w 12295671"/>
              <a:gd name="connsiteY6" fmla="*/ 6122459 h 6149807"/>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49731"/>
              <a:gd name="connsiteX1" fmla="*/ 3676833 w 12298576"/>
              <a:gd name="connsiteY1" fmla="*/ 5599694 h 6149731"/>
              <a:gd name="connsiteX2" fmla="*/ 8487984 w 12298576"/>
              <a:gd name="connsiteY2" fmla="*/ 6106130 h 6149731"/>
              <a:gd name="connsiteX3" fmla="*/ 12272193 w 12298576"/>
              <a:gd name="connsiteY3" fmla="*/ 4811903 h 6149731"/>
              <a:gd name="connsiteX4" fmla="*/ 12298068 w 12298576"/>
              <a:gd name="connsiteY4" fmla="*/ 28135 h 6149731"/>
              <a:gd name="connsiteX5" fmla="*/ 2905 w 12298576"/>
              <a:gd name="connsiteY5" fmla="*/ 0 h 6149731"/>
              <a:gd name="connsiteX6" fmla="*/ 34683 w 12298576"/>
              <a:gd name="connsiteY6" fmla="*/ 6122459 h 6149731"/>
              <a:gd name="connsiteX0" fmla="*/ 34683 w 12298576"/>
              <a:gd name="connsiteY0" fmla="*/ 6122459 h 6123875"/>
              <a:gd name="connsiteX1" fmla="*/ 3676833 w 12298576"/>
              <a:gd name="connsiteY1" fmla="*/ 5599694 h 6123875"/>
              <a:gd name="connsiteX2" fmla="*/ 8487984 w 12298576"/>
              <a:gd name="connsiteY2" fmla="*/ 6106130 h 6123875"/>
              <a:gd name="connsiteX3" fmla="*/ 12272193 w 12298576"/>
              <a:gd name="connsiteY3" fmla="*/ 4811903 h 6123875"/>
              <a:gd name="connsiteX4" fmla="*/ 12298068 w 12298576"/>
              <a:gd name="connsiteY4" fmla="*/ 28135 h 6123875"/>
              <a:gd name="connsiteX5" fmla="*/ 2905 w 12298576"/>
              <a:gd name="connsiteY5" fmla="*/ 0 h 6123875"/>
              <a:gd name="connsiteX6" fmla="*/ 34683 w 12298576"/>
              <a:gd name="connsiteY6" fmla="*/ 6122459 h 6123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98576" h="6123875">
                <a:moveTo>
                  <a:pt x="34683" y="6122459"/>
                </a:moveTo>
                <a:cubicBezTo>
                  <a:pt x="1248022" y="5797730"/>
                  <a:pt x="2267950" y="5602416"/>
                  <a:pt x="3676833" y="5599694"/>
                </a:cubicBezTo>
                <a:cubicBezTo>
                  <a:pt x="5085717" y="5596973"/>
                  <a:pt x="7055424" y="6237428"/>
                  <a:pt x="8487984" y="6106130"/>
                </a:cubicBezTo>
                <a:cubicBezTo>
                  <a:pt x="9920544" y="5974832"/>
                  <a:pt x="12101036" y="4931478"/>
                  <a:pt x="12272193" y="4811903"/>
                </a:cubicBezTo>
                <a:cubicBezTo>
                  <a:pt x="12274537" y="4105002"/>
                  <a:pt x="12302674" y="1112938"/>
                  <a:pt x="12298068" y="28135"/>
                </a:cubicBezTo>
                <a:lnTo>
                  <a:pt x="2905" y="0"/>
                </a:lnTo>
                <a:cubicBezTo>
                  <a:pt x="-12293" y="1135005"/>
                  <a:pt x="37195" y="5617027"/>
                  <a:pt x="34683" y="6122459"/>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 name="Title 1">
            <a:extLst>
              <a:ext uri="{FF2B5EF4-FFF2-40B4-BE49-F238E27FC236}">
                <a16:creationId xmlns:a16="http://schemas.microsoft.com/office/drawing/2014/main" id="{4A1EF435-1E90-124A-B476-04F9D01663DF}"/>
              </a:ext>
            </a:extLst>
          </p:cNvPr>
          <p:cNvSpPr>
            <a:spLocks noGrp="1"/>
          </p:cNvSpPr>
          <p:nvPr>
            <p:ph type="title" hasCustomPrompt="1"/>
          </p:nvPr>
        </p:nvSpPr>
        <p:spPr>
          <a:xfrm>
            <a:off x="831850" y="1637413"/>
            <a:ext cx="10515600" cy="1457768"/>
          </a:xfrm>
        </p:spPr>
        <p:txBody>
          <a:bodyPr anchor="b">
            <a:normAutofit/>
          </a:bodyPr>
          <a:lstStyle>
            <a:lvl1pPr>
              <a:defRPr sz="3200">
                <a:solidFill>
                  <a:schemeClr val="bg1"/>
                </a:solidFill>
              </a:defRPr>
            </a:lvl1pPr>
          </a:lstStyle>
          <a:p>
            <a:r>
              <a:rPr lang="en-US" dirty="0" err="1"/>
              <a:t>Nombre</a:t>
            </a:r>
            <a:r>
              <a:rPr lang="en-US" dirty="0"/>
              <a:t> </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hasCustomPrompt="1"/>
          </p:nvPr>
        </p:nvSpPr>
        <p:spPr>
          <a:xfrm>
            <a:off x="831850" y="6351814"/>
            <a:ext cx="3413579" cy="286651"/>
          </a:xfrm>
        </p:spPr>
        <p:txBody>
          <a:bodyPr/>
          <a:lstStyle>
            <a:lvl1pPr marL="0" indent="0">
              <a:buNone/>
              <a:defRPr sz="2400" b="0" i="0">
                <a:solidFill>
                  <a:srgbClr val="6BAE45"/>
                </a:solidFill>
                <a:latin typeface="Barlow Medium"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www.uci.ac.cr</a:t>
            </a:r>
            <a:endParaRPr lang="en-US" dirty="0"/>
          </a:p>
        </p:txBody>
      </p:sp>
      <p:sp>
        <p:nvSpPr>
          <p:cNvPr id="7" name="Text Placeholder 2">
            <a:extLst>
              <a:ext uri="{FF2B5EF4-FFF2-40B4-BE49-F238E27FC236}">
                <a16:creationId xmlns:a16="http://schemas.microsoft.com/office/drawing/2014/main" id="{67A94FB1-3E87-CF44-98E6-AFED63B94A68}"/>
              </a:ext>
            </a:extLst>
          </p:cNvPr>
          <p:cNvSpPr>
            <a:spLocks noGrp="1"/>
          </p:cNvSpPr>
          <p:nvPr>
            <p:ph type="body" idx="11" hasCustomPrompt="1"/>
          </p:nvPr>
        </p:nvSpPr>
        <p:spPr>
          <a:xfrm>
            <a:off x="7478486" y="6081923"/>
            <a:ext cx="4114800" cy="556542"/>
          </a:xfrm>
        </p:spPr>
        <p:txBody>
          <a:bodyPr>
            <a:noAutofit/>
          </a:bodyPr>
          <a:lstStyle>
            <a:lvl1pPr marL="0" indent="0" algn="r">
              <a:buNone/>
              <a:defRPr sz="2000" b="1" i="0">
                <a:solidFill>
                  <a:srgbClr val="6BAE45"/>
                </a:solidFill>
                <a:latin typeface="Barlow SemiBold"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Promoviendo</a:t>
            </a:r>
            <a:r>
              <a:rPr lang="en-US" dirty="0"/>
              <a:t> el </a:t>
            </a:r>
            <a:r>
              <a:rPr lang="en-US" dirty="0" err="1"/>
              <a:t>desarrollo</a:t>
            </a:r>
            <a:r>
              <a:rPr lang="en-US" dirty="0"/>
              <a:t> </a:t>
            </a:r>
            <a:r>
              <a:rPr lang="en-US" dirty="0" err="1"/>
              <a:t>regenerativo</a:t>
            </a:r>
            <a:r>
              <a:rPr lang="en-US" dirty="0"/>
              <a:t> para el </a:t>
            </a:r>
            <a:r>
              <a:rPr lang="en-US" dirty="0" err="1"/>
              <a:t>bienestar</a:t>
            </a:r>
            <a:endParaRPr lang="en-US" dirty="0"/>
          </a:p>
        </p:txBody>
      </p:sp>
      <p:sp>
        <p:nvSpPr>
          <p:cNvPr id="10" name="Text Placeholder 9">
            <a:extLst>
              <a:ext uri="{FF2B5EF4-FFF2-40B4-BE49-F238E27FC236}">
                <a16:creationId xmlns:a16="http://schemas.microsoft.com/office/drawing/2014/main" id="{F315162D-96C4-BB43-93D5-E3FCD1035B1F}"/>
              </a:ext>
            </a:extLst>
          </p:cNvPr>
          <p:cNvSpPr>
            <a:spLocks noGrp="1"/>
          </p:cNvSpPr>
          <p:nvPr>
            <p:ph type="body" sz="quarter" idx="12" hasCustomPrompt="1"/>
          </p:nvPr>
        </p:nvSpPr>
        <p:spPr>
          <a:xfrm>
            <a:off x="831850" y="3281363"/>
            <a:ext cx="10515600" cy="1143000"/>
          </a:xfrm>
        </p:spPr>
        <p:txBody>
          <a:bodyPr/>
          <a:lstStyle>
            <a:lvl1pPr marL="0" indent="0">
              <a:buNone/>
              <a:defRPr>
                <a:solidFill>
                  <a:schemeClr val="bg1"/>
                </a:solidFill>
              </a:defRPr>
            </a:lvl1pPr>
          </a:lstStyle>
          <a:p>
            <a:pPr lvl="0"/>
            <a:r>
              <a:rPr lang="en-US" dirty="0" err="1"/>
              <a:t>Información</a:t>
            </a:r>
            <a:r>
              <a:rPr lang="en-US" dirty="0"/>
              <a:t> de </a:t>
            </a:r>
            <a:r>
              <a:rPr lang="en-US" dirty="0" err="1"/>
              <a:t>contacto</a:t>
            </a:r>
            <a:endParaRPr lang="en-US" dirty="0"/>
          </a:p>
        </p:txBody>
      </p:sp>
      <p:pic>
        <p:nvPicPr>
          <p:cNvPr id="11" name="Picture 10">
            <a:extLst>
              <a:ext uri="{FF2B5EF4-FFF2-40B4-BE49-F238E27FC236}">
                <a16:creationId xmlns:a16="http://schemas.microsoft.com/office/drawing/2014/main" id="{9E696431-39AC-134E-91B0-42CF045B64C2}"/>
              </a:ext>
            </a:extLst>
          </p:cNvPr>
          <p:cNvPicPr>
            <a:picLocks noChangeAspect="1"/>
          </p:cNvPicPr>
          <p:nvPr userDrawn="1"/>
        </p:nvPicPr>
        <p:blipFill>
          <a:blip r:embed="rId2"/>
          <a:stretch>
            <a:fillRect/>
          </a:stretch>
        </p:blipFill>
        <p:spPr>
          <a:xfrm>
            <a:off x="821315" y="56983"/>
            <a:ext cx="3211632" cy="1469607"/>
          </a:xfrm>
          <a:prstGeom prst="rect">
            <a:avLst/>
          </a:prstGeom>
        </p:spPr>
      </p:pic>
    </p:spTree>
    <p:extLst>
      <p:ext uri="{BB962C8B-B14F-4D97-AF65-F5344CB8AC3E}">
        <p14:creationId xmlns:p14="http://schemas.microsoft.com/office/powerpoint/2010/main" val="386624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Titular - Azu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F435-1E90-124A-B476-04F9D01663DF}"/>
              </a:ext>
            </a:extLst>
          </p:cNvPr>
          <p:cNvSpPr>
            <a:spLocks noGrp="1"/>
          </p:cNvSpPr>
          <p:nvPr>
            <p:ph type="title"/>
          </p:nvPr>
        </p:nvSpPr>
        <p:spPr>
          <a:xfrm>
            <a:off x="831850" y="1637413"/>
            <a:ext cx="10515600" cy="1457768"/>
          </a:xfrm>
        </p:spPr>
        <p:txBody>
          <a:bodyPr anchor="b"/>
          <a:lstStyle>
            <a:lvl1pPr>
              <a:defRPr sz="6000">
                <a:solidFill>
                  <a:srgbClr val="4279BB"/>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79BB89C8-C1A4-B041-BE52-3D48DC18E168}"/>
              </a:ext>
            </a:extLst>
          </p:cNvPr>
          <p:cNvSpPr>
            <a:spLocks noGrp="1"/>
          </p:cNvSpPr>
          <p:nvPr>
            <p:ph type="body" idx="1"/>
          </p:nvPr>
        </p:nvSpPr>
        <p:spPr>
          <a:xfrm>
            <a:off x="831850" y="31221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Freeform 8">
            <a:extLst>
              <a:ext uri="{FF2B5EF4-FFF2-40B4-BE49-F238E27FC236}">
                <a16:creationId xmlns:a16="http://schemas.microsoft.com/office/drawing/2014/main" id="{1CBE74B8-7FEA-B947-95E1-179FCD7C7B6C}"/>
              </a:ext>
            </a:extLst>
          </p:cNvPr>
          <p:cNvSpPr/>
          <p:nvPr userDrawn="1"/>
        </p:nvSpPr>
        <p:spPr>
          <a:xfrm flipH="1">
            <a:off x="-26753" y="4051497"/>
            <a:ext cx="12247056" cy="2829868"/>
          </a:xfrm>
          <a:custGeom>
            <a:avLst/>
            <a:gdLst>
              <a:gd name="connsiteX0" fmla="*/ 0 w 12196689"/>
              <a:gd name="connsiteY0" fmla="*/ 1294228 h 1294228"/>
              <a:gd name="connsiteX1" fmla="*/ 4656406 w 12196689"/>
              <a:gd name="connsiteY1" fmla="*/ 844062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294228"/>
              <a:gd name="connsiteX1" fmla="*/ 3601329 w 12196689"/>
              <a:gd name="connsiteY1" fmla="*/ 787791 h 1294228"/>
              <a:gd name="connsiteX2" fmla="*/ 9326880 w 12196689"/>
              <a:gd name="connsiteY2" fmla="*/ 1139483 h 1294228"/>
              <a:gd name="connsiteX3" fmla="*/ 12196689 w 12196689"/>
              <a:gd name="connsiteY3" fmla="*/ 0 h 1294228"/>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0" fmla="*/ 0 w 12196689"/>
              <a:gd name="connsiteY0" fmla="*/ 1294228 h 1312036"/>
              <a:gd name="connsiteX1" fmla="*/ 3601329 w 12196689"/>
              <a:gd name="connsiteY1" fmla="*/ 787791 h 1312036"/>
              <a:gd name="connsiteX2" fmla="*/ 8412480 w 12196689"/>
              <a:gd name="connsiteY2" fmla="*/ 1294227 h 1312036"/>
              <a:gd name="connsiteX3" fmla="*/ 12196689 w 12196689"/>
              <a:gd name="connsiteY3" fmla="*/ 0 h 1312036"/>
              <a:gd name="connsiteX4" fmla="*/ 0 w 12196689"/>
              <a:gd name="connsiteY4" fmla="*/ 1294228 h 1312036"/>
              <a:gd name="connsiteX0" fmla="*/ 0 w 12196689"/>
              <a:gd name="connsiteY0" fmla="*/ 1294228 h 1559433"/>
              <a:gd name="connsiteX1" fmla="*/ 3601329 w 12196689"/>
              <a:gd name="connsiteY1" fmla="*/ 787791 h 1559433"/>
              <a:gd name="connsiteX2" fmla="*/ 8412480 w 12196689"/>
              <a:gd name="connsiteY2" fmla="*/ 1294227 h 1559433"/>
              <a:gd name="connsiteX3" fmla="*/ 12196689 w 12196689"/>
              <a:gd name="connsiteY3" fmla="*/ 0 h 1559433"/>
              <a:gd name="connsiteX4" fmla="*/ 0 w 12196689"/>
              <a:gd name="connsiteY4" fmla="*/ 1294228 h 1559433"/>
              <a:gd name="connsiteX0" fmla="*/ 0 w 12196689"/>
              <a:gd name="connsiteY0" fmla="*/ 1294228 h 1960531"/>
              <a:gd name="connsiteX1" fmla="*/ 3601329 w 12196689"/>
              <a:gd name="connsiteY1" fmla="*/ 787791 h 1960531"/>
              <a:gd name="connsiteX2" fmla="*/ 8412480 w 12196689"/>
              <a:gd name="connsiteY2" fmla="*/ 1294227 h 1960531"/>
              <a:gd name="connsiteX3" fmla="*/ 12196689 w 12196689"/>
              <a:gd name="connsiteY3" fmla="*/ 0 h 1960531"/>
              <a:gd name="connsiteX4" fmla="*/ 0 w 12196689"/>
              <a:gd name="connsiteY4" fmla="*/ 1294228 h 1960531"/>
              <a:gd name="connsiteX0" fmla="*/ 397070 w 12844687"/>
              <a:gd name="connsiteY0" fmla="*/ 1296595 h 1734128"/>
              <a:gd name="connsiteX1" fmla="*/ 3998399 w 12844687"/>
              <a:gd name="connsiteY1" fmla="*/ 790158 h 1734128"/>
              <a:gd name="connsiteX2" fmla="*/ 8809550 w 12844687"/>
              <a:gd name="connsiteY2" fmla="*/ 1296594 h 1734128"/>
              <a:gd name="connsiteX3" fmla="*/ 12593759 w 12844687"/>
              <a:gd name="connsiteY3" fmla="*/ 2367 h 1734128"/>
              <a:gd name="connsiteX4" fmla="*/ 1466214 w 12844687"/>
              <a:gd name="connsiteY4" fmla="*/ 1676423 h 1734128"/>
              <a:gd name="connsiteX5" fmla="*/ 397070 w 12844687"/>
              <a:gd name="connsiteY5" fmla="*/ 1296595 h 1734128"/>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1043933 w 13491550"/>
              <a:gd name="connsiteY0" fmla="*/ 1296595 h 2836017"/>
              <a:gd name="connsiteX1" fmla="*/ 4645262 w 13491550"/>
              <a:gd name="connsiteY1" fmla="*/ 790158 h 2836017"/>
              <a:gd name="connsiteX2" fmla="*/ 9456413 w 13491550"/>
              <a:gd name="connsiteY2" fmla="*/ 1296594 h 2836017"/>
              <a:gd name="connsiteX3" fmla="*/ 13240622 w 13491550"/>
              <a:gd name="connsiteY3" fmla="*/ 2367 h 2836017"/>
              <a:gd name="connsiteX4" fmla="*/ 987662 w 13491550"/>
              <a:gd name="connsiteY4" fmla="*/ 2815906 h 2836017"/>
              <a:gd name="connsiteX5" fmla="*/ 1043933 w 13491550"/>
              <a:gd name="connsiteY5" fmla="*/ 1296595 h 2836017"/>
              <a:gd name="connsiteX0" fmla="*/ 205161 w 12652778"/>
              <a:gd name="connsiteY0" fmla="*/ 1296595 h 2815906"/>
              <a:gd name="connsiteX1" fmla="*/ 3806490 w 12652778"/>
              <a:gd name="connsiteY1" fmla="*/ 790158 h 2815906"/>
              <a:gd name="connsiteX2" fmla="*/ 8617641 w 12652778"/>
              <a:gd name="connsiteY2" fmla="*/ 1296594 h 2815906"/>
              <a:gd name="connsiteX3" fmla="*/ 12401850 w 12652778"/>
              <a:gd name="connsiteY3" fmla="*/ 2367 h 2815906"/>
              <a:gd name="connsiteX4" fmla="*/ 148890 w 12652778"/>
              <a:gd name="connsiteY4" fmla="*/ 2815906 h 2815906"/>
              <a:gd name="connsiteX5" fmla="*/ 205161 w 12652778"/>
              <a:gd name="connsiteY5" fmla="*/ 1296595 h 2815906"/>
              <a:gd name="connsiteX0" fmla="*/ 205161 w 12422576"/>
              <a:gd name="connsiteY0" fmla="*/ 1325693 h 2845004"/>
              <a:gd name="connsiteX1" fmla="*/ 3806490 w 12422576"/>
              <a:gd name="connsiteY1" fmla="*/ 819256 h 2845004"/>
              <a:gd name="connsiteX2" fmla="*/ 8617641 w 12422576"/>
              <a:gd name="connsiteY2" fmla="*/ 1325692 h 2845004"/>
              <a:gd name="connsiteX3" fmla="*/ 12401850 w 12422576"/>
              <a:gd name="connsiteY3" fmla="*/ 31465 h 2845004"/>
              <a:gd name="connsiteX4" fmla="*/ 9644582 w 12422576"/>
              <a:gd name="connsiteY4" fmla="*/ 608241 h 2845004"/>
              <a:gd name="connsiteX5" fmla="*/ 148890 w 12422576"/>
              <a:gd name="connsiteY5" fmla="*/ 2845004 h 2845004"/>
              <a:gd name="connsiteX6" fmla="*/ 205161 w 12422576"/>
              <a:gd name="connsiteY6" fmla="*/ 1325693 h 2845004"/>
              <a:gd name="connsiteX0" fmla="*/ 205161 w 13268544"/>
              <a:gd name="connsiteY0" fmla="*/ 1298414 h 3013168"/>
              <a:gd name="connsiteX1" fmla="*/ 3806490 w 13268544"/>
              <a:gd name="connsiteY1" fmla="*/ 791977 h 3013168"/>
              <a:gd name="connsiteX2" fmla="*/ 8617641 w 13268544"/>
              <a:gd name="connsiteY2" fmla="*/ 1298413 h 3013168"/>
              <a:gd name="connsiteX3" fmla="*/ 12401850 w 13268544"/>
              <a:gd name="connsiteY3" fmla="*/ 4186 h 3013168"/>
              <a:gd name="connsiteX4" fmla="*/ 12289308 w 13268544"/>
              <a:gd name="connsiteY4" fmla="*/ 2831793 h 3013168"/>
              <a:gd name="connsiteX5" fmla="*/ 148890 w 13268544"/>
              <a:gd name="connsiteY5" fmla="*/ 2817725 h 3013168"/>
              <a:gd name="connsiteX6" fmla="*/ 205161 w 13268544"/>
              <a:gd name="connsiteY6" fmla="*/ 1298414 h 3013168"/>
              <a:gd name="connsiteX0" fmla="*/ 205161 w 13268544"/>
              <a:gd name="connsiteY0" fmla="*/ 1298414 h 2833416"/>
              <a:gd name="connsiteX1" fmla="*/ 3806490 w 13268544"/>
              <a:gd name="connsiteY1" fmla="*/ 791977 h 2833416"/>
              <a:gd name="connsiteX2" fmla="*/ 8617641 w 13268544"/>
              <a:gd name="connsiteY2" fmla="*/ 1298413 h 2833416"/>
              <a:gd name="connsiteX3" fmla="*/ 12401850 w 13268544"/>
              <a:gd name="connsiteY3" fmla="*/ 4186 h 2833416"/>
              <a:gd name="connsiteX4" fmla="*/ 12289308 w 13268544"/>
              <a:gd name="connsiteY4" fmla="*/ 2831793 h 2833416"/>
              <a:gd name="connsiteX5" fmla="*/ 148890 w 13268544"/>
              <a:gd name="connsiteY5" fmla="*/ 2817725 h 2833416"/>
              <a:gd name="connsiteX6" fmla="*/ 205161 w 13268544"/>
              <a:gd name="connsiteY6" fmla="*/ 1298414 h 2833416"/>
              <a:gd name="connsiteX0" fmla="*/ 205161 w 12455332"/>
              <a:gd name="connsiteY0" fmla="*/ 1299228 h 2834230"/>
              <a:gd name="connsiteX1" fmla="*/ 3806490 w 12455332"/>
              <a:gd name="connsiteY1" fmla="*/ 792791 h 2834230"/>
              <a:gd name="connsiteX2" fmla="*/ 8617641 w 12455332"/>
              <a:gd name="connsiteY2" fmla="*/ 1299227 h 2834230"/>
              <a:gd name="connsiteX3" fmla="*/ 12401850 w 12455332"/>
              <a:gd name="connsiteY3" fmla="*/ 5000 h 2834230"/>
              <a:gd name="connsiteX4" fmla="*/ 12289308 w 12455332"/>
              <a:gd name="connsiteY4" fmla="*/ 2832607 h 2834230"/>
              <a:gd name="connsiteX5" fmla="*/ 148890 w 12455332"/>
              <a:gd name="connsiteY5" fmla="*/ 2818539 h 2834230"/>
              <a:gd name="connsiteX6" fmla="*/ 205161 w 12455332"/>
              <a:gd name="connsiteY6" fmla="*/ 1299228 h 2834230"/>
              <a:gd name="connsiteX0" fmla="*/ 205161 w 12478986"/>
              <a:gd name="connsiteY0" fmla="*/ 1299133 h 2876000"/>
              <a:gd name="connsiteX1" fmla="*/ 3806490 w 12478986"/>
              <a:gd name="connsiteY1" fmla="*/ 792696 h 2876000"/>
              <a:gd name="connsiteX2" fmla="*/ 8617641 w 12478986"/>
              <a:gd name="connsiteY2" fmla="*/ 1299132 h 2876000"/>
              <a:gd name="connsiteX3" fmla="*/ 12401850 w 12478986"/>
              <a:gd name="connsiteY3" fmla="*/ 4905 h 2876000"/>
              <a:gd name="connsiteX4" fmla="*/ 12415918 w 12478986"/>
              <a:gd name="connsiteY4" fmla="*/ 2874715 h 2876000"/>
              <a:gd name="connsiteX5" fmla="*/ 148890 w 12478986"/>
              <a:gd name="connsiteY5" fmla="*/ 2818444 h 2876000"/>
              <a:gd name="connsiteX6" fmla="*/ 205161 w 12478986"/>
              <a:gd name="connsiteY6" fmla="*/ 1299133 h 2876000"/>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87363"/>
              <a:gd name="connsiteY0" fmla="*/ 1299195 h 2848133"/>
              <a:gd name="connsiteX1" fmla="*/ 3806490 w 12487363"/>
              <a:gd name="connsiteY1" fmla="*/ 792758 h 2848133"/>
              <a:gd name="connsiteX2" fmla="*/ 8617641 w 12487363"/>
              <a:gd name="connsiteY2" fmla="*/ 1299194 h 2848133"/>
              <a:gd name="connsiteX3" fmla="*/ 12401850 w 12487363"/>
              <a:gd name="connsiteY3" fmla="*/ 4967 h 2848133"/>
              <a:gd name="connsiteX4" fmla="*/ 12444053 w 12487363"/>
              <a:gd name="connsiteY4" fmla="*/ 2846641 h 2848133"/>
              <a:gd name="connsiteX5" fmla="*/ 148890 w 12487363"/>
              <a:gd name="connsiteY5" fmla="*/ 2818506 h 2848133"/>
              <a:gd name="connsiteX6" fmla="*/ 205161 w 12487363"/>
              <a:gd name="connsiteY6" fmla="*/ 1299195 h 2848133"/>
              <a:gd name="connsiteX0" fmla="*/ 205161 w 12444053"/>
              <a:gd name="connsiteY0" fmla="*/ 1294228 h 2843166"/>
              <a:gd name="connsiteX1" fmla="*/ 3806490 w 12444053"/>
              <a:gd name="connsiteY1" fmla="*/ 787791 h 2843166"/>
              <a:gd name="connsiteX2" fmla="*/ 8617641 w 12444053"/>
              <a:gd name="connsiteY2" fmla="*/ 1294227 h 2843166"/>
              <a:gd name="connsiteX3" fmla="*/ 12401850 w 12444053"/>
              <a:gd name="connsiteY3" fmla="*/ 0 h 2843166"/>
              <a:gd name="connsiteX4" fmla="*/ 12444053 w 12444053"/>
              <a:gd name="connsiteY4" fmla="*/ 2841674 h 2843166"/>
              <a:gd name="connsiteX5" fmla="*/ 148890 w 12444053"/>
              <a:gd name="connsiteY5" fmla="*/ 2813539 h 2843166"/>
              <a:gd name="connsiteX6" fmla="*/ 205161 w 12444053"/>
              <a:gd name="connsiteY6" fmla="*/ 1294228 h 2843166"/>
              <a:gd name="connsiteX0" fmla="*/ 205161 w 12411396"/>
              <a:gd name="connsiteY0" fmla="*/ 1294228 h 2826992"/>
              <a:gd name="connsiteX1" fmla="*/ 3806490 w 12411396"/>
              <a:gd name="connsiteY1" fmla="*/ 787791 h 2826992"/>
              <a:gd name="connsiteX2" fmla="*/ 8617641 w 12411396"/>
              <a:gd name="connsiteY2" fmla="*/ 1294227 h 2826992"/>
              <a:gd name="connsiteX3" fmla="*/ 12401850 w 12411396"/>
              <a:gd name="connsiteY3" fmla="*/ 0 h 2826992"/>
              <a:gd name="connsiteX4" fmla="*/ 12411396 w 12411396"/>
              <a:gd name="connsiteY4" fmla="*/ 2825346 h 2826992"/>
              <a:gd name="connsiteX5" fmla="*/ 148890 w 12411396"/>
              <a:gd name="connsiteY5" fmla="*/ 2813539 h 2826992"/>
              <a:gd name="connsiteX6" fmla="*/ 205161 w 12411396"/>
              <a:gd name="connsiteY6" fmla="*/ 1294228 h 2826992"/>
              <a:gd name="connsiteX0" fmla="*/ 205161 w 12411396"/>
              <a:gd name="connsiteY0" fmla="*/ 1294228 h 2825346"/>
              <a:gd name="connsiteX1" fmla="*/ 3806490 w 12411396"/>
              <a:gd name="connsiteY1" fmla="*/ 787791 h 2825346"/>
              <a:gd name="connsiteX2" fmla="*/ 8617641 w 12411396"/>
              <a:gd name="connsiteY2" fmla="*/ 1294227 h 2825346"/>
              <a:gd name="connsiteX3" fmla="*/ 12401850 w 12411396"/>
              <a:gd name="connsiteY3" fmla="*/ 0 h 2825346"/>
              <a:gd name="connsiteX4" fmla="*/ 12411396 w 12411396"/>
              <a:gd name="connsiteY4" fmla="*/ 2825346 h 2825346"/>
              <a:gd name="connsiteX5" fmla="*/ 148890 w 12411396"/>
              <a:gd name="connsiteY5" fmla="*/ 2813539 h 2825346"/>
              <a:gd name="connsiteX6" fmla="*/ 205161 w 12411396"/>
              <a:gd name="connsiteY6" fmla="*/ 1294228 h 2825346"/>
              <a:gd name="connsiteX0" fmla="*/ 56798 w 12263033"/>
              <a:gd name="connsiteY0" fmla="*/ 1294228 h 2825346"/>
              <a:gd name="connsiteX1" fmla="*/ 3658127 w 12263033"/>
              <a:gd name="connsiteY1" fmla="*/ 787791 h 2825346"/>
              <a:gd name="connsiteX2" fmla="*/ 8469278 w 12263033"/>
              <a:gd name="connsiteY2" fmla="*/ 1294227 h 2825346"/>
              <a:gd name="connsiteX3" fmla="*/ 12253487 w 12263033"/>
              <a:gd name="connsiteY3" fmla="*/ 0 h 2825346"/>
              <a:gd name="connsiteX4" fmla="*/ 12263033 w 12263033"/>
              <a:gd name="connsiteY4" fmla="*/ 2825346 h 2825346"/>
              <a:gd name="connsiteX5" fmla="*/ 527 w 12263033"/>
              <a:gd name="connsiteY5" fmla="*/ 2813539 h 2825346"/>
              <a:gd name="connsiteX6" fmla="*/ 56798 w 12263033"/>
              <a:gd name="connsiteY6" fmla="*/ 1294228 h 2825346"/>
              <a:gd name="connsiteX0" fmla="*/ 16702 w 12263758"/>
              <a:gd name="connsiteY0" fmla="*/ 1310556 h 2825346"/>
              <a:gd name="connsiteX1" fmla="*/ 3658852 w 12263758"/>
              <a:gd name="connsiteY1" fmla="*/ 787791 h 2825346"/>
              <a:gd name="connsiteX2" fmla="*/ 8470003 w 12263758"/>
              <a:gd name="connsiteY2" fmla="*/ 1294227 h 2825346"/>
              <a:gd name="connsiteX3" fmla="*/ 12254212 w 12263758"/>
              <a:gd name="connsiteY3" fmla="*/ 0 h 2825346"/>
              <a:gd name="connsiteX4" fmla="*/ 12263758 w 12263758"/>
              <a:gd name="connsiteY4" fmla="*/ 2825346 h 2825346"/>
              <a:gd name="connsiteX5" fmla="*/ 1252 w 12263758"/>
              <a:gd name="connsiteY5" fmla="*/ 2813539 h 2825346"/>
              <a:gd name="connsiteX6" fmla="*/ 16702 w 12263758"/>
              <a:gd name="connsiteY6" fmla="*/ 1310556 h 2825346"/>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9043 w 12247056"/>
              <a:gd name="connsiteY5" fmla="*/ 2829868 h 2829868"/>
              <a:gd name="connsiteX6" fmla="*/ 0 w 12247056"/>
              <a:gd name="connsiteY6" fmla="*/ 1310556 h 2829868"/>
              <a:gd name="connsiteX0" fmla="*/ 1938 w 12248994"/>
              <a:gd name="connsiteY0" fmla="*/ 1310556 h 2829868"/>
              <a:gd name="connsiteX1" fmla="*/ 3644088 w 12248994"/>
              <a:gd name="connsiteY1" fmla="*/ 787791 h 2829868"/>
              <a:gd name="connsiteX2" fmla="*/ 8455239 w 12248994"/>
              <a:gd name="connsiteY2" fmla="*/ 1294227 h 2829868"/>
              <a:gd name="connsiteX3" fmla="*/ 12239448 w 12248994"/>
              <a:gd name="connsiteY3" fmla="*/ 0 h 2829868"/>
              <a:gd name="connsiteX4" fmla="*/ 12248994 w 12248994"/>
              <a:gd name="connsiteY4" fmla="*/ 2825346 h 2829868"/>
              <a:gd name="connsiteX5" fmla="*/ 2817 w 12248994"/>
              <a:gd name="connsiteY5" fmla="*/ 2829868 h 2829868"/>
              <a:gd name="connsiteX6" fmla="*/ 1938 w 12248994"/>
              <a:gd name="connsiteY6" fmla="*/ 1310556 h 2829868"/>
              <a:gd name="connsiteX0" fmla="*/ 5555 w 12252611"/>
              <a:gd name="connsiteY0" fmla="*/ 1310556 h 2829868"/>
              <a:gd name="connsiteX1" fmla="*/ 3647705 w 12252611"/>
              <a:gd name="connsiteY1" fmla="*/ 787791 h 2829868"/>
              <a:gd name="connsiteX2" fmla="*/ 8458856 w 12252611"/>
              <a:gd name="connsiteY2" fmla="*/ 1294227 h 2829868"/>
              <a:gd name="connsiteX3" fmla="*/ 12243065 w 12252611"/>
              <a:gd name="connsiteY3" fmla="*/ 0 h 2829868"/>
              <a:gd name="connsiteX4" fmla="*/ 12252611 w 12252611"/>
              <a:gd name="connsiteY4" fmla="*/ 2825346 h 2829868"/>
              <a:gd name="connsiteX5" fmla="*/ 6434 w 12252611"/>
              <a:gd name="connsiteY5" fmla="*/ 2829868 h 2829868"/>
              <a:gd name="connsiteX6" fmla="*/ 5555 w 12252611"/>
              <a:gd name="connsiteY6" fmla="*/ 1310556 h 2829868"/>
              <a:gd name="connsiteX0" fmla="*/ 0 w 12247056"/>
              <a:gd name="connsiteY0" fmla="*/ 1310556 h 2829868"/>
              <a:gd name="connsiteX1" fmla="*/ 3642150 w 12247056"/>
              <a:gd name="connsiteY1" fmla="*/ 787791 h 2829868"/>
              <a:gd name="connsiteX2" fmla="*/ 8453301 w 12247056"/>
              <a:gd name="connsiteY2" fmla="*/ 1294227 h 2829868"/>
              <a:gd name="connsiteX3" fmla="*/ 12237510 w 12247056"/>
              <a:gd name="connsiteY3" fmla="*/ 0 h 2829868"/>
              <a:gd name="connsiteX4" fmla="*/ 12247056 w 12247056"/>
              <a:gd name="connsiteY4" fmla="*/ 2825346 h 2829868"/>
              <a:gd name="connsiteX5" fmla="*/ 879 w 12247056"/>
              <a:gd name="connsiteY5" fmla="*/ 2829868 h 2829868"/>
              <a:gd name="connsiteX6" fmla="*/ 0 w 12247056"/>
              <a:gd name="connsiteY6" fmla="*/ 1310556 h 282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47056" h="2829868">
                <a:moveTo>
                  <a:pt x="0" y="1310556"/>
                </a:moveTo>
                <a:cubicBezTo>
                  <a:pt x="1213339" y="985827"/>
                  <a:pt x="2233267" y="790513"/>
                  <a:pt x="3642150" y="787791"/>
                </a:cubicBezTo>
                <a:cubicBezTo>
                  <a:pt x="5051034" y="785070"/>
                  <a:pt x="7020741" y="1425525"/>
                  <a:pt x="8453301" y="1294227"/>
                </a:cubicBezTo>
                <a:cubicBezTo>
                  <a:pt x="9885861" y="1162929"/>
                  <a:pt x="12066353" y="119575"/>
                  <a:pt x="12237510" y="0"/>
                </a:cubicBezTo>
                <a:cubicBezTo>
                  <a:pt x="12239854" y="893299"/>
                  <a:pt x="12235333" y="1934392"/>
                  <a:pt x="12247056" y="2825346"/>
                </a:cubicBezTo>
                <a:lnTo>
                  <a:pt x="879" y="2829868"/>
                </a:lnTo>
                <a:cubicBezTo>
                  <a:pt x="2009" y="1956458"/>
                  <a:pt x="2512" y="1768510"/>
                  <a:pt x="0" y="1310556"/>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pic>
        <p:nvPicPr>
          <p:cNvPr id="5" name="Picture 4">
            <a:extLst>
              <a:ext uri="{FF2B5EF4-FFF2-40B4-BE49-F238E27FC236}">
                <a16:creationId xmlns:a16="http://schemas.microsoft.com/office/drawing/2014/main" id="{93D868C9-EA00-9543-8CC3-869A08DA1FD8}"/>
              </a:ext>
            </a:extLst>
          </p:cNvPr>
          <p:cNvPicPr>
            <a:picLocks noChangeAspect="1"/>
          </p:cNvPicPr>
          <p:nvPr userDrawn="1"/>
        </p:nvPicPr>
        <p:blipFill>
          <a:blip r:embed="rId2"/>
          <a:stretch>
            <a:fillRect/>
          </a:stretch>
        </p:blipFill>
        <p:spPr>
          <a:xfrm>
            <a:off x="830107" y="92498"/>
            <a:ext cx="3211632" cy="1469607"/>
          </a:xfrm>
          <a:prstGeom prst="rect">
            <a:avLst/>
          </a:prstGeom>
        </p:spPr>
      </p:pic>
    </p:spTree>
    <p:extLst>
      <p:ext uri="{BB962C8B-B14F-4D97-AF65-F5344CB8AC3E}">
        <p14:creationId xmlns:p14="http://schemas.microsoft.com/office/powerpoint/2010/main" val="3832895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123443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ítulo y Contenido - 2 Columnas">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9AE7244-A577-EC48-BC7D-472AE0A95B70}"/>
              </a:ext>
            </a:extLst>
          </p:cNvPr>
          <p:cNvSpPr/>
          <p:nvPr userDrawn="1"/>
        </p:nvSpPr>
        <p:spPr>
          <a:xfrm>
            <a:off x="-9297" y="6350924"/>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6BA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itle 1">
            <a:extLst>
              <a:ext uri="{FF2B5EF4-FFF2-40B4-BE49-F238E27FC236}">
                <a16:creationId xmlns:a16="http://schemas.microsoft.com/office/drawing/2014/main" id="{6A0BFE55-5BEC-4C4E-A044-BF93FDAB953E}"/>
              </a:ext>
            </a:extLst>
          </p:cNvPr>
          <p:cNvSpPr>
            <a:spLocks noGrp="1"/>
          </p:cNvSpPr>
          <p:nvPr>
            <p:ph type="title"/>
          </p:nvPr>
        </p:nvSpPr>
        <p:spPr/>
        <p:txBody>
          <a:bodyPr/>
          <a:lstStyle>
            <a:lvl1pPr>
              <a:defRPr>
                <a:solidFill>
                  <a:srgbClr val="4279BB"/>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3CF13947-BBBE-C04E-AD62-B8F23971496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F7CA54-F8AF-3141-B351-4E4A0605AE1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reeform 7">
            <a:extLst>
              <a:ext uri="{FF2B5EF4-FFF2-40B4-BE49-F238E27FC236}">
                <a16:creationId xmlns:a16="http://schemas.microsoft.com/office/drawing/2014/main" id="{65C8B017-DC40-C141-BE0D-DE8F8C6E17FC}"/>
              </a:ext>
            </a:extLst>
          </p:cNvPr>
          <p:cNvSpPr/>
          <p:nvPr userDrawn="1"/>
        </p:nvSpPr>
        <p:spPr>
          <a:xfrm flipH="1">
            <a:off x="-12659" y="6333512"/>
            <a:ext cx="12204659" cy="524488"/>
          </a:xfrm>
          <a:custGeom>
            <a:avLst/>
            <a:gdLst>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1089562 w 14318616"/>
              <a:gd name="connsiteY0" fmla="*/ 136929 h 575730"/>
              <a:gd name="connsiteX1" fmla="*/ 5312427 w 14318616"/>
              <a:gd name="connsiteY1" fmla="*/ 37177 h 575730"/>
              <a:gd name="connsiteX2" fmla="*/ 9635046 w 14318616"/>
              <a:gd name="connsiteY2" fmla="*/ 269933 h 575730"/>
              <a:gd name="connsiteX3" fmla="*/ 13276020 w 14318616"/>
              <a:gd name="connsiteY3" fmla="*/ 3926 h 575730"/>
              <a:gd name="connsiteX4" fmla="*/ 13259395 w 14318616"/>
              <a:gd name="connsiteY4" fmla="*/ 519315 h 575730"/>
              <a:gd name="connsiteX5" fmla="*/ 1072937 w 14318616"/>
              <a:gd name="connsiteY5" fmla="*/ 519315 h 575730"/>
              <a:gd name="connsiteX6" fmla="*/ 1089562 w 14318616"/>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910858 w 14139912"/>
              <a:gd name="connsiteY0" fmla="*/ 136929 h 575730"/>
              <a:gd name="connsiteX1" fmla="*/ 5133723 w 14139912"/>
              <a:gd name="connsiteY1" fmla="*/ 37177 h 575730"/>
              <a:gd name="connsiteX2" fmla="*/ 9456342 w 14139912"/>
              <a:gd name="connsiteY2" fmla="*/ 269933 h 575730"/>
              <a:gd name="connsiteX3" fmla="*/ 13097316 w 14139912"/>
              <a:gd name="connsiteY3" fmla="*/ 3926 h 575730"/>
              <a:gd name="connsiteX4" fmla="*/ 13080691 w 14139912"/>
              <a:gd name="connsiteY4" fmla="*/ 519315 h 575730"/>
              <a:gd name="connsiteX5" fmla="*/ 894233 w 14139912"/>
              <a:gd name="connsiteY5" fmla="*/ 519315 h 575730"/>
              <a:gd name="connsiteX6" fmla="*/ 910858 w 14139912"/>
              <a:gd name="connsiteY6" fmla="*/ 136929 h 575730"/>
              <a:gd name="connsiteX0" fmla="*/ 18762 w 13247816"/>
              <a:gd name="connsiteY0" fmla="*/ 136929 h 575730"/>
              <a:gd name="connsiteX1" fmla="*/ 4241627 w 13247816"/>
              <a:gd name="connsiteY1" fmla="*/ 37177 h 575730"/>
              <a:gd name="connsiteX2" fmla="*/ 8564246 w 13247816"/>
              <a:gd name="connsiteY2" fmla="*/ 269933 h 575730"/>
              <a:gd name="connsiteX3" fmla="*/ 12205220 w 13247816"/>
              <a:gd name="connsiteY3" fmla="*/ 3926 h 575730"/>
              <a:gd name="connsiteX4" fmla="*/ 12188595 w 13247816"/>
              <a:gd name="connsiteY4" fmla="*/ 519315 h 575730"/>
              <a:gd name="connsiteX5" fmla="*/ 2137 w 13247816"/>
              <a:gd name="connsiteY5" fmla="*/ 519315 h 575730"/>
              <a:gd name="connsiteX6" fmla="*/ 18762 w 13247816"/>
              <a:gd name="connsiteY6" fmla="*/ 136929 h 575730"/>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58827"/>
              <a:gd name="connsiteX1" fmla="*/ 4241627 w 13247816"/>
              <a:gd name="connsiteY1" fmla="*/ 37177 h 558827"/>
              <a:gd name="connsiteX2" fmla="*/ 8564246 w 13247816"/>
              <a:gd name="connsiteY2" fmla="*/ 269933 h 558827"/>
              <a:gd name="connsiteX3" fmla="*/ 12205220 w 13247816"/>
              <a:gd name="connsiteY3" fmla="*/ 3926 h 558827"/>
              <a:gd name="connsiteX4" fmla="*/ 12188595 w 13247816"/>
              <a:gd name="connsiteY4" fmla="*/ 519315 h 558827"/>
              <a:gd name="connsiteX5" fmla="*/ 2137 w 13247816"/>
              <a:gd name="connsiteY5" fmla="*/ 519315 h 558827"/>
              <a:gd name="connsiteX6" fmla="*/ 18762 w 13247816"/>
              <a:gd name="connsiteY6" fmla="*/ 136929 h 558827"/>
              <a:gd name="connsiteX0" fmla="*/ 18762 w 13247816"/>
              <a:gd name="connsiteY0" fmla="*/ 136929 h 519315"/>
              <a:gd name="connsiteX1" fmla="*/ 4241627 w 13247816"/>
              <a:gd name="connsiteY1" fmla="*/ 37177 h 519315"/>
              <a:gd name="connsiteX2" fmla="*/ 8564246 w 13247816"/>
              <a:gd name="connsiteY2" fmla="*/ 269933 h 519315"/>
              <a:gd name="connsiteX3" fmla="*/ 12205220 w 13247816"/>
              <a:gd name="connsiteY3" fmla="*/ 3926 h 519315"/>
              <a:gd name="connsiteX4" fmla="*/ 12188595 w 13247816"/>
              <a:gd name="connsiteY4" fmla="*/ 519315 h 519315"/>
              <a:gd name="connsiteX5" fmla="*/ 2137 w 13247816"/>
              <a:gd name="connsiteY5" fmla="*/ 519315 h 519315"/>
              <a:gd name="connsiteX6" fmla="*/ 18762 w 13247816"/>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473792"/>
              <a:gd name="connsiteY0" fmla="*/ 136929 h 519315"/>
              <a:gd name="connsiteX1" fmla="*/ 4241627 w 12473792"/>
              <a:gd name="connsiteY1" fmla="*/ 37177 h 519315"/>
              <a:gd name="connsiteX2" fmla="*/ 8564246 w 12473792"/>
              <a:gd name="connsiteY2" fmla="*/ 269933 h 519315"/>
              <a:gd name="connsiteX3" fmla="*/ 12205220 w 12473792"/>
              <a:gd name="connsiteY3" fmla="*/ 3926 h 519315"/>
              <a:gd name="connsiteX4" fmla="*/ 12188595 w 12473792"/>
              <a:gd name="connsiteY4" fmla="*/ 519315 h 519315"/>
              <a:gd name="connsiteX5" fmla="*/ 2137 w 12473792"/>
              <a:gd name="connsiteY5" fmla="*/ 519315 h 519315"/>
              <a:gd name="connsiteX6" fmla="*/ 18762 w 12473792"/>
              <a:gd name="connsiteY6" fmla="*/ 136929 h 519315"/>
              <a:gd name="connsiteX0" fmla="*/ 18762 w 12205220"/>
              <a:gd name="connsiteY0" fmla="*/ 136929 h 519315"/>
              <a:gd name="connsiteX1" fmla="*/ 4241627 w 12205220"/>
              <a:gd name="connsiteY1" fmla="*/ 37177 h 519315"/>
              <a:gd name="connsiteX2" fmla="*/ 8564246 w 12205220"/>
              <a:gd name="connsiteY2" fmla="*/ 269933 h 519315"/>
              <a:gd name="connsiteX3" fmla="*/ 12205220 w 12205220"/>
              <a:gd name="connsiteY3" fmla="*/ 3926 h 519315"/>
              <a:gd name="connsiteX4" fmla="*/ 12188595 w 12205220"/>
              <a:gd name="connsiteY4" fmla="*/ 519315 h 519315"/>
              <a:gd name="connsiteX5" fmla="*/ 2137 w 12205220"/>
              <a:gd name="connsiteY5" fmla="*/ 519315 h 519315"/>
              <a:gd name="connsiteX6" fmla="*/ 18762 w 12205220"/>
              <a:gd name="connsiteY6" fmla="*/ 136929 h 519315"/>
              <a:gd name="connsiteX0" fmla="*/ 18762 w 12205220"/>
              <a:gd name="connsiteY0" fmla="*/ 133003 h 515389"/>
              <a:gd name="connsiteX1" fmla="*/ 4241627 w 12205220"/>
              <a:gd name="connsiteY1" fmla="*/ 33251 h 515389"/>
              <a:gd name="connsiteX2" fmla="*/ 8564246 w 12205220"/>
              <a:gd name="connsiteY2" fmla="*/ 266007 h 515389"/>
              <a:gd name="connsiteX3" fmla="*/ 12205220 w 12205220"/>
              <a:gd name="connsiteY3" fmla="*/ 0 h 515389"/>
              <a:gd name="connsiteX4" fmla="*/ 12188595 w 12205220"/>
              <a:gd name="connsiteY4" fmla="*/ 515389 h 515389"/>
              <a:gd name="connsiteX5" fmla="*/ 2137 w 12205220"/>
              <a:gd name="connsiteY5" fmla="*/ 515389 h 515389"/>
              <a:gd name="connsiteX6" fmla="*/ 18762 w 12205220"/>
              <a:gd name="connsiteY6" fmla="*/ 133003 h 515389"/>
              <a:gd name="connsiteX0" fmla="*/ 18762 w 12224581"/>
              <a:gd name="connsiteY0" fmla="*/ 133003 h 515389"/>
              <a:gd name="connsiteX1" fmla="*/ 4241627 w 12224581"/>
              <a:gd name="connsiteY1" fmla="*/ 33251 h 515389"/>
              <a:gd name="connsiteX2" fmla="*/ 8564246 w 12224581"/>
              <a:gd name="connsiteY2" fmla="*/ 266007 h 515389"/>
              <a:gd name="connsiteX3" fmla="*/ 12205220 w 12224581"/>
              <a:gd name="connsiteY3" fmla="*/ 0 h 515389"/>
              <a:gd name="connsiteX4" fmla="*/ 12218674 w 12224581"/>
              <a:gd name="connsiteY4" fmla="*/ 515389 h 515389"/>
              <a:gd name="connsiteX5" fmla="*/ 2137 w 12224581"/>
              <a:gd name="connsiteY5" fmla="*/ 515389 h 515389"/>
              <a:gd name="connsiteX6" fmla="*/ 18762 w 12224581"/>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05220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8674"/>
              <a:gd name="connsiteY0" fmla="*/ 133003 h 515389"/>
              <a:gd name="connsiteX1" fmla="*/ 4241627 w 12218674"/>
              <a:gd name="connsiteY1" fmla="*/ 33251 h 515389"/>
              <a:gd name="connsiteX2" fmla="*/ 8564246 w 12218674"/>
              <a:gd name="connsiteY2" fmla="*/ 266007 h 515389"/>
              <a:gd name="connsiteX3" fmla="*/ 12211235 w 12218674"/>
              <a:gd name="connsiteY3" fmla="*/ 0 h 515389"/>
              <a:gd name="connsiteX4" fmla="*/ 12218674 w 12218674"/>
              <a:gd name="connsiteY4" fmla="*/ 515389 h 515389"/>
              <a:gd name="connsiteX5" fmla="*/ 2137 w 12218674"/>
              <a:gd name="connsiteY5" fmla="*/ 515389 h 515389"/>
              <a:gd name="connsiteX6" fmla="*/ 18762 w 12218674"/>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50791"/>
              <a:gd name="connsiteX1" fmla="*/ 4241627 w 12214125"/>
              <a:gd name="connsiteY1" fmla="*/ 33251 h 550791"/>
              <a:gd name="connsiteX2" fmla="*/ 8564246 w 12214125"/>
              <a:gd name="connsiteY2" fmla="*/ 266007 h 550791"/>
              <a:gd name="connsiteX3" fmla="*/ 12211235 w 12214125"/>
              <a:gd name="connsiteY3" fmla="*/ 0 h 550791"/>
              <a:gd name="connsiteX4" fmla="*/ 12214125 w 12214125"/>
              <a:gd name="connsiteY4" fmla="*/ 510840 h 550791"/>
              <a:gd name="connsiteX5" fmla="*/ 2137 w 12214125"/>
              <a:gd name="connsiteY5" fmla="*/ 515389 h 550791"/>
              <a:gd name="connsiteX6" fmla="*/ 18762 w 12214125"/>
              <a:gd name="connsiteY6" fmla="*/ 133003 h 550791"/>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8762 w 12214125"/>
              <a:gd name="connsiteY0" fmla="*/ 133003 h 515389"/>
              <a:gd name="connsiteX1" fmla="*/ 4241627 w 12214125"/>
              <a:gd name="connsiteY1" fmla="*/ 33251 h 515389"/>
              <a:gd name="connsiteX2" fmla="*/ 8564246 w 12214125"/>
              <a:gd name="connsiteY2" fmla="*/ 266007 h 515389"/>
              <a:gd name="connsiteX3" fmla="*/ 12211235 w 12214125"/>
              <a:gd name="connsiteY3" fmla="*/ 0 h 515389"/>
              <a:gd name="connsiteX4" fmla="*/ 12214125 w 12214125"/>
              <a:gd name="connsiteY4" fmla="*/ 510840 h 515389"/>
              <a:gd name="connsiteX5" fmla="*/ 2137 w 12214125"/>
              <a:gd name="connsiteY5" fmla="*/ 515389 h 515389"/>
              <a:gd name="connsiteX6" fmla="*/ 18762 w 12214125"/>
              <a:gd name="connsiteY6" fmla="*/ 133003 h 515389"/>
              <a:gd name="connsiteX0" fmla="*/ 14472 w 12209835"/>
              <a:gd name="connsiteY0" fmla="*/ 133003 h 519938"/>
              <a:gd name="connsiteX1" fmla="*/ 4237337 w 12209835"/>
              <a:gd name="connsiteY1" fmla="*/ 33251 h 519938"/>
              <a:gd name="connsiteX2" fmla="*/ 8559956 w 12209835"/>
              <a:gd name="connsiteY2" fmla="*/ 266007 h 519938"/>
              <a:gd name="connsiteX3" fmla="*/ 12206945 w 12209835"/>
              <a:gd name="connsiteY3" fmla="*/ 0 h 519938"/>
              <a:gd name="connsiteX4" fmla="*/ 12209835 w 12209835"/>
              <a:gd name="connsiteY4" fmla="*/ 510840 h 519938"/>
              <a:gd name="connsiteX5" fmla="*/ 2397 w 12209835"/>
              <a:gd name="connsiteY5" fmla="*/ 519938 h 519938"/>
              <a:gd name="connsiteX6" fmla="*/ 14472 w 12209835"/>
              <a:gd name="connsiteY6" fmla="*/ 133003 h 519938"/>
              <a:gd name="connsiteX0" fmla="*/ 12075 w 12207438"/>
              <a:gd name="connsiteY0" fmla="*/ 133003 h 519938"/>
              <a:gd name="connsiteX1" fmla="*/ 4234940 w 12207438"/>
              <a:gd name="connsiteY1" fmla="*/ 33251 h 519938"/>
              <a:gd name="connsiteX2" fmla="*/ 8557559 w 12207438"/>
              <a:gd name="connsiteY2" fmla="*/ 266007 h 519938"/>
              <a:gd name="connsiteX3" fmla="*/ 12204548 w 12207438"/>
              <a:gd name="connsiteY3" fmla="*/ 0 h 519938"/>
              <a:gd name="connsiteX4" fmla="*/ 12207438 w 12207438"/>
              <a:gd name="connsiteY4" fmla="*/ 510840 h 519938"/>
              <a:gd name="connsiteX5" fmla="*/ 0 w 12207438"/>
              <a:gd name="connsiteY5" fmla="*/ 519938 h 519938"/>
              <a:gd name="connsiteX6" fmla="*/ 12075 w 12207438"/>
              <a:gd name="connsiteY6" fmla="*/ 133003 h 519938"/>
              <a:gd name="connsiteX0" fmla="*/ 71215 w 12266578"/>
              <a:gd name="connsiteY0" fmla="*/ 133003 h 519938"/>
              <a:gd name="connsiteX1" fmla="*/ 4294080 w 12266578"/>
              <a:gd name="connsiteY1" fmla="*/ 33251 h 519938"/>
              <a:gd name="connsiteX2" fmla="*/ 8616699 w 12266578"/>
              <a:gd name="connsiteY2" fmla="*/ 266007 h 519938"/>
              <a:gd name="connsiteX3" fmla="*/ 12263688 w 12266578"/>
              <a:gd name="connsiteY3" fmla="*/ 0 h 519938"/>
              <a:gd name="connsiteX4" fmla="*/ 12266578 w 12266578"/>
              <a:gd name="connsiteY4" fmla="*/ 510840 h 519938"/>
              <a:gd name="connsiteX5" fmla="*/ 0 w 12266578"/>
              <a:gd name="connsiteY5" fmla="*/ 519938 h 519938"/>
              <a:gd name="connsiteX6" fmla="*/ 71215 w 12266578"/>
              <a:gd name="connsiteY6" fmla="*/ 133003 h 519938"/>
              <a:gd name="connsiteX0" fmla="*/ 2976 w 12198339"/>
              <a:gd name="connsiteY0" fmla="*/ 133003 h 524488"/>
              <a:gd name="connsiteX1" fmla="*/ 4225841 w 12198339"/>
              <a:gd name="connsiteY1" fmla="*/ 33251 h 524488"/>
              <a:gd name="connsiteX2" fmla="*/ 8548460 w 12198339"/>
              <a:gd name="connsiteY2" fmla="*/ 266007 h 524488"/>
              <a:gd name="connsiteX3" fmla="*/ 12195449 w 12198339"/>
              <a:gd name="connsiteY3" fmla="*/ 0 h 524488"/>
              <a:gd name="connsiteX4" fmla="*/ 12198339 w 12198339"/>
              <a:gd name="connsiteY4" fmla="*/ 510840 h 524488"/>
              <a:gd name="connsiteX5" fmla="*/ 0 w 12198339"/>
              <a:gd name="connsiteY5" fmla="*/ 524488 h 524488"/>
              <a:gd name="connsiteX6" fmla="*/ 2976 w 12198339"/>
              <a:gd name="connsiteY6" fmla="*/ 133003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26851 w 12231313"/>
              <a:gd name="connsiteY0" fmla="*/ 137552 h 524488"/>
              <a:gd name="connsiteX1" fmla="*/ 4258815 w 12231313"/>
              <a:gd name="connsiteY1" fmla="*/ 33251 h 524488"/>
              <a:gd name="connsiteX2" fmla="*/ 8581434 w 12231313"/>
              <a:gd name="connsiteY2" fmla="*/ 266007 h 524488"/>
              <a:gd name="connsiteX3" fmla="*/ 12228423 w 12231313"/>
              <a:gd name="connsiteY3" fmla="*/ 0 h 524488"/>
              <a:gd name="connsiteX4" fmla="*/ 12231313 w 12231313"/>
              <a:gd name="connsiteY4" fmla="*/ 510840 h 524488"/>
              <a:gd name="connsiteX5" fmla="*/ 32974 w 12231313"/>
              <a:gd name="connsiteY5" fmla="*/ 524488 h 524488"/>
              <a:gd name="connsiteX6" fmla="*/ 26851 w 12231313"/>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37552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37552 h 524488"/>
              <a:gd name="connsiteX0" fmla="*/ 0 w 12204462"/>
              <a:gd name="connsiteY0" fmla="*/ 160298 h 524488"/>
              <a:gd name="connsiteX1" fmla="*/ 4231964 w 12204462"/>
              <a:gd name="connsiteY1" fmla="*/ 33251 h 524488"/>
              <a:gd name="connsiteX2" fmla="*/ 8554583 w 12204462"/>
              <a:gd name="connsiteY2" fmla="*/ 266007 h 524488"/>
              <a:gd name="connsiteX3" fmla="*/ 12201572 w 12204462"/>
              <a:gd name="connsiteY3" fmla="*/ 0 h 524488"/>
              <a:gd name="connsiteX4" fmla="*/ 12204462 w 12204462"/>
              <a:gd name="connsiteY4" fmla="*/ 510840 h 524488"/>
              <a:gd name="connsiteX5" fmla="*/ 6123 w 12204462"/>
              <a:gd name="connsiteY5" fmla="*/ 524488 h 524488"/>
              <a:gd name="connsiteX6" fmla="*/ 0 w 12204462"/>
              <a:gd name="connsiteY6" fmla="*/ 160298 h 524488"/>
              <a:gd name="connsiteX0" fmla="*/ 197 w 12204659"/>
              <a:gd name="connsiteY0" fmla="*/ 160298 h 524488"/>
              <a:gd name="connsiteX1" fmla="*/ 4232161 w 12204659"/>
              <a:gd name="connsiteY1" fmla="*/ 33251 h 524488"/>
              <a:gd name="connsiteX2" fmla="*/ 8554780 w 12204659"/>
              <a:gd name="connsiteY2" fmla="*/ 266007 h 524488"/>
              <a:gd name="connsiteX3" fmla="*/ 12201769 w 12204659"/>
              <a:gd name="connsiteY3" fmla="*/ 0 h 524488"/>
              <a:gd name="connsiteX4" fmla="*/ 12204659 w 12204659"/>
              <a:gd name="connsiteY4" fmla="*/ 510840 h 524488"/>
              <a:gd name="connsiteX5" fmla="*/ 6320 w 12204659"/>
              <a:gd name="connsiteY5" fmla="*/ 524488 h 524488"/>
              <a:gd name="connsiteX6" fmla="*/ 197 w 12204659"/>
              <a:gd name="connsiteY6" fmla="*/ 160298 h 524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204659" h="524488">
                <a:moveTo>
                  <a:pt x="197" y="160298"/>
                </a:moveTo>
                <a:cubicBezTo>
                  <a:pt x="706779" y="79942"/>
                  <a:pt x="2806397" y="15633"/>
                  <a:pt x="4232161" y="33251"/>
                </a:cubicBezTo>
                <a:cubicBezTo>
                  <a:pt x="5657925" y="50869"/>
                  <a:pt x="7226512" y="271549"/>
                  <a:pt x="8554780" y="266007"/>
                </a:cubicBezTo>
                <a:cubicBezTo>
                  <a:pt x="9883048" y="260465"/>
                  <a:pt x="11573648" y="138909"/>
                  <a:pt x="12201769" y="0"/>
                </a:cubicBezTo>
                <a:cubicBezTo>
                  <a:pt x="12198232" y="222037"/>
                  <a:pt x="12200448" y="300703"/>
                  <a:pt x="12204659" y="510840"/>
                </a:cubicBezTo>
                <a:lnTo>
                  <a:pt x="6320" y="524488"/>
                </a:lnTo>
                <a:cubicBezTo>
                  <a:pt x="4421" y="293856"/>
                  <a:pt x="-1108" y="288563"/>
                  <a:pt x="197" y="160298"/>
                </a:cubicBezTo>
                <a:close/>
              </a:path>
            </a:pathLst>
          </a:custGeom>
          <a:solidFill>
            <a:srgbClr val="4279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extLst>
      <p:ext uri="{BB962C8B-B14F-4D97-AF65-F5344CB8AC3E}">
        <p14:creationId xmlns:p14="http://schemas.microsoft.com/office/powerpoint/2010/main" val="26571963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4019006"/>
      </p:ext>
    </p:extLst>
  </p:cSld>
  <p:clrMap bg1="lt1" tx1="dk1" bg2="lt2" tx2="dk2" accent1="accent1" accent2="accent2" accent3="accent3" accent4="accent4" accent5="accent5" accent6="accent6" hlink="hlink" folHlink="folHlink"/>
  <p:sldLayoutIdLst>
    <p:sldLayoutId id="2147483651" r:id="rId1"/>
    <p:sldLayoutId id="2147483704" r:id="rId2"/>
    <p:sldLayoutId id="2147483705" r:id="rId3"/>
    <p:sldLayoutId id="2147483706" r:id="rId4"/>
    <p:sldLayoutId id="2147483650" r:id="rId5"/>
    <p:sldLayoutId id="2147483671"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0808403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256651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400D6-A38D-0E48-9C05-F35FBFBEE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65EE15ED-2E27-A645-AD1A-5D4DF60681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199576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5DA87-A4AC-7E43-A9D5-4097C1088F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s-ES_tradnl" dirty="0"/>
          </a:p>
        </p:txBody>
      </p:sp>
      <p:sp>
        <p:nvSpPr>
          <p:cNvPr id="3" name="Text Placeholder 2">
            <a:extLst>
              <a:ext uri="{FF2B5EF4-FFF2-40B4-BE49-F238E27FC236}">
                <a16:creationId xmlns:a16="http://schemas.microsoft.com/office/drawing/2014/main" id="{18F61780-3FA4-4744-B78B-EEB125215F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s-ES_tradnl" dirty="0"/>
          </a:p>
        </p:txBody>
      </p:sp>
      <p:sp>
        <p:nvSpPr>
          <p:cNvPr id="4" name="Date Placeholder 3">
            <a:extLst>
              <a:ext uri="{FF2B5EF4-FFF2-40B4-BE49-F238E27FC236}">
                <a16:creationId xmlns:a16="http://schemas.microsoft.com/office/drawing/2014/main" id="{871F9E6B-2422-FB46-90CD-E86539C8BA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7A37B-9DED-3E4A-A442-7A8EED74A98D}" type="datetimeFigureOut">
              <a:rPr lang="es-ES_tradnl" smtClean="0"/>
              <a:t>13/08/2020</a:t>
            </a:fld>
            <a:endParaRPr lang="es-ES_tradnl"/>
          </a:p>
        </p:txBody>
      </p:sp>
      <p:sp>
        <p:nvSpPr>
          <p:cNvPr id="5" name="Footer Placeholder 4">
            <a:extLst>
              <a:ext uri="{FF2B5EF4-FFF2-40B4-BE49-F238E27FC236}">
                <a16:creationId xmlns:a16="http://schemas.microsoft.com/office/drawing/2014/main" id="{D09BD7E8-FBA0-BE42-B7E4-DD717C3272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Slide Number Placeholder 5">
            <a:extLst>
              <a:ext uri="{FF2B5EF4-FFF2-40B4-BE49-F238E27FC236}">
                <a16:creationId xmlns:a16="http://schemas.microsoft.com/office/drawing/2014/main" id="{77C4F2BC-EBE0-2E4A-ACB1-354C1C8BBE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D42AFA-6D50-F949-8C55-C0D5730A94A6}" type="slidenum">
              <a:rPr lang="es-ES_tradnl" smtClean="0"/>
              <a:t>‹Nº›</a:t>
            </a:fld>
            <a:endParaRPr lang="es-ES_tradnl"/>
          </a:p>
        </p:txBody>
      </p:sp>
    </p:spTree>
    <p:extLst>
      <p:ext uri="{BB962C8B-B14F-4D97-AF65-F5344CB8AC3E}">
        <p14:creationId xmlns:p14="http://schemas.microsoft.com/office/powerpoint/2010/main" val="115397453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53" r:id="rId4"/>
    <p:sldLayoutId id="2147483667" r:id="rId5"/>
    <p:sldLayoutId id="2147483654" r:id="rId6"/>
    <p:sldLayoutId id="2147483655" r:id="rId7"/>
  </p:sldLayoutIdLst>
  <p:txStyles>
    <p:titleStyle>
      <a:lvl1pPr algn="l" defTabSz="914400" rtl="0" eaLnBrk="1" latinLnBrk="0" hangingPunct="1">
        <a:lnSpc>
          <a:spcPct val="90000"/>
        </a:lnSpc>
        <a:spcBef>
          <a:spcPct val="0"/>
        </a:spcBef>
        <a:buNone/>
        <a:defRPr sz="4400" b="1" i="0" kern="1200">
          <a:solidFill>
            <a:schemeClr val="tx1"/>
          </a:solidFill>
          <a:latin typeface="Barlow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arlow"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arlow"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arlow"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865A4-5C33-7F41-8D5F-DEA0684C44EE}"/>
              </a:ext>
            </a:extLst>
          </p:cNvPr>
          <p:cNvSpPr>
            <a:spLocks noGrp="1"/>
          </p:cNvSpPr>
          <p:nvPr>
            <p:ph type="title"/>
          </p:nvPr>
        </p:nvSpPr>
        <p:spPr>
          <a:xfrm>
            <a:off x="831850" y="2414494"/>
            <a:ext cx="10515600" cy="1457768"/>
          </a:xfrm>
        </p:spPr>
        <p:txBody>
          <a:bodyPr>
            <a:normAutofit fontScale="90000"/>
          </a:bodyPr>
          <a:lstStyle/>
          <a:p>
            <a:pPr algn="ctr"/>
            <a:r>
              <a:rPr lang="es-CR" sz="3500" dirty="0">
                <a:solidFill>
                  <a:schemeClr val="tx1"/>
                </a:solidFill>
                <a:latin typeface="+mj-lt"/>
              </a:rPr>
              <a:t>LEY DE FORTALECIMIENTO DE LA</a:t>
            </a:r>
            <a:br>
              <a:rPr lang="es-CR" sz="3500" dirty="0">
                <a:solidFill>
                  <a:schemeClr val="tx1"/>
                </a:solidFill>
                <a:latin typeface="+mj-lt"/>
              </a:rPr>
            </a:br>
            <a:r>
              <a:rPr lang="es-CR" sz="3500" dirty="0">
                <a:solidFill>
                  <a:schemeClr val="tx1"/>
                </a:solidFill>
                <a:latin typeface="+mj-lt"/>
              </a:rPr>
              <a:t>GESTIÓN TRIBUTARIA: </a:t>
            </a:r>
            <a:r>
              <a:rPr lang="es-ES" sz="3500" dirty="0">
                <a:solidFill>
                  <a:schemeClr val="tx1"/>
                </a:solidFill>
                <a:latin typeface="+mj-lt"/>
              </a:rPr>
              <a:t>TÍTULO VI.- DERECHOS Y GARANTÍAS DEL CONTRIBUYENTE CNPT</a:t>
            </a:r>
            <a:br>
              <a:rPr lang="es-ES" sz="3500" dirty="0">
                <a:solidFill>
                  <a:schemeClr val="tx1"/>
                </a:solidFill>
                <a:latin typeface="+mj-lt"/>
              </a:rPr>
            </a:br>
            <a:r>
              <a:rPr lang="es-CR" sz="3500" dirty="0">
                <a:solidFill>
                  <a:schemeClr val="tx1"/>
                </a:solidFill>
                <a:latin typeface="+mj-lt"/>
              </a:rPr>
              <a:t>Gaceta </a:t>
            </a:r>
            <a:r>
              <a:rPr lang="es-CR" sz="3500" dirty="0" err="1">
                <a:solidFill>
                  <a:schemeClr val="tx1"/>
                </a:solidFill>
                <a:latin typeface="+mj-lt"/>
              </a:rPr>
              <a:t>N°</a:t>
            </a:r>
            <a:r>
              <a:rPr lang="es-CR" sz="3500" dirty="0">
                <a:solidFill>
                  <a:schemeClr val="tx1"/>
                </a:solidFill>
                <a:latin typeface="+mj-lt"/>
              </a:rPr>
              <a:t> 188, 28 setiembre 2012</a:t>
            </a:r>
            <a:br>
              <a:rPr lang="es-CR" sz="3500" dirty="0">
                <a:solidFill>
                  <a:schemeClr val="tx1"/>
                </a:solidFill>
                <a:latin typeface="+mj-lt"/>
              </a:rPr>
            </a:br>
            <a:r>
              <a:rPr lang="es-CR" sz="3500" dirty="0">
                <a:solidFill>
                  <a:schemeClr val="tx1"/>
                </a:solidFill>
                <a:latin typeface="+mj-lt"/>
              </a:rPr>
              <a:t>Alcance Digital </a:t>
            </a:r>
            <a:r>
              <a:rPr lang="es-CR" sz="3500" dirty="0" err="1">
                <a:solidFill>
                  <a:schemeClr val="tx1"/>
                </a:solidFill>
                <a:latin typeface="+mj-lt"/>
              </a:rPr>
              <a:t>N°</a:t>
            </a:r>
            <a:r>
              <a:rPr lang="es-CR" sz="3500" dirty="0">
                <a:solidFill>
                  <a:schemeClr val="tx1"/>
                </a:solidFill>
                <a:latin typeface="+mj-lt"/>
              </a:rPr>
              <a:t> 143</a:t>
            </a:r>
          </a:p>
        </p:txBody>
      </p:sp>
      <p:sp>
        <p:nvSpPr>
          <p:cNvPr id="3" name="Text Placeholder 2">
            <a:extLst>
              <a:ext uri="{FF2B5EF4-FFF2-40B4-BE49-F238E27FC236}">
                <a16:creationId xmlns:a16="http://schemas.microsoft.com/office/drawing/2014/main" id="{8C765047-4BE7-A64A-ACF1-BBAE1011DEBB}"/>
              </a:ext>
            </a:extLst>
          </p:cNvPr>
          <p:cNvSpPr>
            <a:spLocks noGrp="1"/>
          </p:cNvSpPr>
          <p:nvPr>
            <p:ph type="body" idx="1"/>
          </p:nvPr>
        </p:nvSpPr>
        <p:spPr>
          <a:xfrm>
            <a:off x="1014671" y="4224152"/>
            <a:ext cx="10515600" cy="1500187"/>
          </a:xfrm>
        </p:spPr>
        <p:txBody>
          <a:bodyPr>
            <a:normAutofit/>
          </a:bodyPr>
          <a:lstStyle/>
          <a:p>
            <a:pPr algn="ctr"/>
            <a:r>
              <a:rPr lang="es-ES_tradnl" sz="3600" dirty="0">
                <a:solidFill>
                  <a:schemeClr val="tx1"/>
                </a:solidFill>
              </a:rPr>
              <a:t>Prof.. Lorna Medina Calvo </a:t>
            </a:r>
          </a:p>
        </p:txBody>
      </p:sp>
    </p:spTree>
    <p:extLst>
      <p:ext uri="{BB962C8B-B14F-4D97-AF65-F5344CB8AC3E}">
        <p14:creationId xmlns:p14="http://schemas.microsoft.com/office/powerpoint/2010/main" val="72912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969908-BF4B-486F-8447-C867F7CDA014}"/>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DA452981-A220-4335-A814-31F9A114A4C7}"/>
              </a:ext>
            </a:extLst>
          </p:cNvPr>
          <p:cNvSpPr>
            <a:spLocks noGrp="1"/>
          </p:cNvSpPr>
          <p:nvPr>
            <p:ph sz="half" idx="1"/>
          </p:nvPr>
        </p:nvSpPr>
        <p:spPr/>
        <p:txBody>
          <a:bodyPr/>
          <a:lstStyle/>
          <a:p>
            <a:pPr marL="0" indent="0">
              <a:buNone/>
            </a:pPr>
            <a:r>
              <a:rPr lang="es-CR" dirty="0"/>
              <a:t>5) Derecho a una </a:t>
            </a:r>
            <a:r>
              <a:rPr lang="es-CR" b="1" dirty="0"/>
              <a:t>calificación única de los documentos </a:t>
            </a:r>
            <a:r>
              <a:rPr lang="es-CR" dirty="0"/>
              <a:t>que sustenten sus peticiones y a ser informado por escrito de los </a:t>
            </a:r>
            <a:r>
              <a:rPr lang="es-CR" b="1" dirty="0"/>
              <a:t>requisitos omitidos </a:t>
            </a:r>
            <a:r>
              <a:rPr lang="es-CR" dirty="0"/>
              <a:t>en la solicitud o el trámite o que aclare la información. </a:t>
            </a:r>
          </a:p>
          <a:p>
            <a:pPr marL="0" indent="0">
              <a:buNone/>
            </a:pPr>
            <a:r>
              <a:rPr lang="es-CR" dirty="0"/>
              <a:t>6) Derecho a conocer, cuando así lo solicite, el </a:t>
            </a:r>
            <a:r>
              <a:rPr lang="es-CR" b="1" dirty="0"/>
              <a:t>estado de tramitación </a:t>
            </a:r>
            <a:r>
              <a:rPr lang="es-CR" dirty="0"/>
              <a:t>de los procedimientos en que sea parte. </a:t>
            </a:r>
          </a:p>
          <a:p>
            <a:pPr marL="0" indent="0">
              <a:buNone/>
            </a:pPr>
            <a:r>
              <a:rPr lang="es-CR" dirty="0"/>
              <a:t>7) Derecho a conocer la </a:t>
            </a:r>
            <a:r>
              <a:rPr lang="es-CR" b="1" dirty="0"/>
              <a:t>identidad de las autoridades y personas del servicio de la Administración Tributaria</a:t>
            </a:r>
            <a:r>
              <a:rPr lang="es-CR" dirty="0"/>
              <a:t>, bajo cuya responsabilidad se tramitan los procedimientos de gestión, fiscalización y recaudación tributaria, en los que tenga la condición de interesados. </a:t>
            </a:r>
          </a:p>
          <a:p>
            <a:endParaRPr lang="es-CR" dirty="0"/>
          </a:p>
        </p:txBody>
      </p:sp>
    </p:spTree>
    <p:extLst>
      <p:ext uri="{BB962C8B-B14F-4D97-AF65-F5344CB8AC3E}">
        <p14:creationId xmlns:p14="http://schemas.microsoft.com/office/powerpoint/2010/main" val="2688479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5E07CA-2249-4323-8D60-16DA11092F65}"/>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9C2AEC84-AA89-4974-832C-65A7AA78DDC6}"/>
              </a:ext>
            </a:extLst>
          </p:cNvPr>
          <p:cNvSpPr>
            <a:spLocks noGrp="1"/>
          </p:cNvSpPr>
          <p:nvPr>
            <p:ph sz="half" idx="1"/>
          </p:nvPr>
        </p:nvSpPr>
        <p:spPr/>
        <p:txBody>
          <a:bodyPr/>
          <a:lstStyle/>
          <a:p>
            <a:pPr marL="0" indent="0">
              <a:buNone/>
            </a:pPr>
            <a:r>
              <a:rPr lang="es-CR" dirty="0"/>
              <a:t>8) </a:t>
            </a:r>
            <a:r>
              <a:rPr lang="es-CR" b="1" dirty="0"/>
              <a:t>Derecho a no aportar los documentos ya presentados y recibidos</a:t>
            </a:r>
            <a:r>
              <a:rPr lang="es-CR" dirty="0"/>
              <a:t>, que deberían encontrarse en poder de la administración actuante, salvo razones justificadas. </a:t>
            </a:r>
          </a:p>
          <a:p>
            <a:pPr marL="0" indent="0">
              <a:buNone/>
            </a:pPr>
            <a:r>
              <a:rPr lang="es-CR" dirty="0"/>
              <a:t>9) Derecho, en los términos legalmente previstos, al </a:t>
            </a:r>
            <a:r>
              <a:rPr lang="es-CR" b="1" dirty="0"/>
              <a:t>carácter confidencial de los datos, informes y antecedentes obtenidos por la Administración Tributaria</a:t>
            </a:r>
            <a:r>
              <a:rPr lang="es-CR" dirty="0"/>
              <a:t>, que solo podrán ser utilizados para la efectiva aplicación de los tributos, sin que puedan ser cedidos o comunicados a terceros, salvo en los supuestos previstos expresa y específicamente en las leyes. </a:t>
            </a:r>
          </a:p>
          <a:p>
            <a:endParaRPr lang="es-CR" dirty="0"/>
          </a:p>
        </p:txBody>
      </p:sp>
    </p:spTree>
    <p:extLst>
      <p:ext uri="{BB962C8B-B14F-4D97-AF65-F5344CB8AC3E}">
        <p14:creationId xmlns:p14="http://schemas.microsoft.com/office/powerpoint/2010/main" val="124010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2E03F1-D656-47B4-A167-11C515C14862}"/>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8FB71C1F-FF1A-4FAE-9A2C-416BE393D97F}"/>
              </a:ext>
            </a:extLst>
          </p:cNvPr>
          <p:cNvSpPr>
            <a:spLocks noGrp="1"/>
          </p:cNvSpPr>
          <p:nvPr>
            <p:ph sz="half" idx="1"/>
          </p:nvPr>
        </p:nvSpPr>
        <p:spPr/>
        <p:txBody>
          <a:bodyPr/>
          <a:lstStyle/>
          <a:p>
            <a:pPr marL="0" indent="0">
              <a:buNone/>
            </a:pPr>
            <a:r>
              <a:rPr lang="es-CR" dirty="0"/>
              <a:t>10) Derecho a ser tratado con el </a:t>
            </a:r>
            <a:r>
              <a:rPr lang="es-CR" b="1" dirty="0"/>
              <a:t>debido respeto y consideración </a:t>
            </a:r>
            <a:r>
              <a:rPr lang="es-CR" dirty="0"/>
              <a:t>por el personal al servicio de la Administración Tributaria. </a:t>
            </a:r>
          </a:p>
          <a:p>
            <a:pPr marL="0" indent="0">
              <a:buNone/>
            </a:pPr>
            <a:r>
              <a:rPr lang="es-CR" dirty="0"/>
              <a:t>11) </a:t>
            </a:r>
            <a:r>
              <a:rPr lang="es-CR" b="1" dirty="0"/>
              <a:t>Derecho a formular</a:t>
            </a:r>
            <a:r>
              <a:rPr lang="es-CR" dirty="0"/>
              <a:t>, en los casos en que sea parte, </a:t>
            </a:r>
            <a:r>
              <a:rPr lang="es-CR" b="1" dirty="0"/>
              <a:t>alegaciones y aportar documentos </a:t>
            </a:r>
            <a:r>
              <a:rPr lang="es-CR" dirty="0"/>
              <a:t>que deberán ser tomados en cuenta por los órganos competentes en la redacción de las resoluciones y los actos jurídicos en general. </a:t>
            </a:r>
          </a:p>
          <a:p>
            <a:pPr marL="0" indent="0">
              <a:buNone/>
            </a:pPr>
            <a:r>
              <a:rPr lang="es-CR" dirty="0"/>
              <a:t>12</a:t>
            </a:r>
            <a:r>
              <a:rPr lang="es-CR" b="1" dirty="0"/>
              <a:t>) Derecho a ser oído en el trámite de audiencia </a:t>
            </a:r>
            <a:r>
              <a:rPr lang="es-CR" b="1" u="sng" dirty="0"/>
              <a:t>con carácter previo </a:t>
            </a:r>
            <a:r>
              <a:rPr lang="es-CR" b="1" dirty="0"/>
              <a:t>al dictado de la resolución o acto que tendrá efectos jurídicos para los sujetos pasivos</a:t>
            </a:r>
            <a:r>
              <a:rPr lang="es-CR" dirty="0"/>
              <a:t>, de conformidad con la ley. </a:t>
            </a:r>
          </a:p>
          <a:p>
            <a:endParaRPr lang="es-CR" dirty="0"/>
          </a:p>
        </p:txBody>
      </p:sp>
    </p:spTree>
    <p:extLst>
      <p:ext uri="{BB962C8B-B14F-4D97-AF65-F5344CB8AC3E}">
        <p14:creationId xmlns:p14="http://schemas.microsoft.com/office/powerpoint/2010/main" val="302414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AFEB21-A7D8-43A5-96E3-1D71C478B076}"/>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6223B2F2-038E-4B89-B51C-DBA69D99EEAD}"/>
              </a:ext>
            </a:extLst>
          </p:cNvPr>
          <p:cNvSpPr>
            <a:spLocks noGrp="1"/>
          </p:cNvSpPr>
          <p:nvPr>
            <p:ph sz="half" idx="1"/>
          </p:nvPr>
        </p:nvSpPr>
        <p:spPr/>
        <p:txBody>
          <a:bodyPr/>
          <a:lstStyle/>
          <a:p>
            <a:pPr marL="0" indent="0">
              <a:buNone/>
            </a:pPr>
            <a:r>
              <a:rPr lang="es-CR" dirty="0"/>
              <a:t>13) Derecho a ser informado de los </a:t>
            </a:r>
            <a:r>
              <a:rPr lang="es-CR" b="1" dirty="0"/>
              <a:t>valores y los parámetros </a:t>
            </a:r>
            <a:r>
              <a:rPr lang="es-CR" dirty="0"/>
              <a:t>de valores que se empleen para fines tributarios. </a:t>
            </a:r>
          </a:p>
          <a:p>
            <a:pPr marL="0" indent="0">
              <a:buNone/>
            </a:pPr>
            <a:r>
              <a:rPr lang="es-CR" dirty="0"/>
              <a:t>14) Derecho a ser </a:t>
            </a:r>
            <a:r>
              <a:rPr lang="es-CR" b="1" dirty="0"/>
              <a:t>informado</a:t>
            </a:r>
            <a:r>
              <a:rPr lang="es-CR" dirty="0"/>
              <a:t>, al inicio de las </a:t>
            </a:r>
            <a:r>
              <a:rPr lang="es-CR" b="1" dirty="0"/>
              <a:t>actuaciones de comprobación y fiscalización</a:t>
            </a:r>
            <a:r>
              <a:rPr lang="es-CR" dirty="0"/>
              <a:t> llevadas a cabo por la Administración Tributaria, acerca de </a:t>
            </a:r>
            <a:r>
              <a:rPr lang="es-CR" b="1" dirty="0"/>
              <a:t>la naturaleza y el alcance </a:t>
            </a:r>
            <a:r>
              <a:rPr lang="es-CR" dirty="0"/>
              <a:t>de estas, a que </a:t>
            </a:r>
            <a:r>
              <a:rPr lang="es-CR" b="1" dirty="0"/>
              <a:t>no puedan ser modificados sus fines sin previo aviso</a:t>
            </a:r>
            <a:r>
              <a:rPr lang="es-CR" dirty="0"/>
              <a:t>, así como de sus </a:t>
            </a:r>
            <a:r>
              <a:rPr lang="es-CR" b="1" dirty="0"/>
              <a:t>derechos y obligaciones en el curso de tales actuaciones</a:t>
            </a:r>
            <a:r>
              <a:rPr lang="es-CR" dirty="0"/>
              <a:t>, y a que se desarrollen mediante los procedimientos y plazos previstos en la ley. </a:t>
            </a:r>
          </a:p>
          <a:p>
            <a:endParaRPr lang="es-CR" dirty="0"/>
          </a:p>
        </p:txBody>
      </p:sp>
    </p:spTree>
    <p:extLst>
      <p:ext uri="{BB962C8B-B14F-4D97-AF65-F5344CB8AC3E}">
        <p14:creationId xmlns:p14="http://schemas.microsoft.com/office/powerpoint/2010/main" val="3069360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1F39E-4049-4841-83E5-3DD3A946DFF8}"/>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6AF68DBB-1F6C-452A-8F26-C4F5F8319C4B}"/>
              </a:ext>
            </a:extLst>
          </p:cNvPr>
          <p:cNvSpPr>
            <a:spLocks noGrp="1"/>
          </p:cNvSpPr>
          <p:nvPr>
            <p:ph sz="half" idx="1"/>
          </p:nvPr>
        </p:nvSpPr>
        <p:spPr/>
        <p:txBody>
          <a:bodyPr>
            <a:normAutofit fontScale="92500" lnSpcReduction="20000"/>
          </a:bodyPr>
          <a:lstStyle/>
          <a:p>
            <a:pPr marL="0" indent="0">
              <a:buNone/>
            </a:pPr>
            <a:r>
              <a:rPr lang="es-CR" dirty="0"/>
              <a:t>15) Derecho a que la Administración Tributaria </a:t>
            </a:r>
            <a:r>
              <a:rPr lang="es-CR" b="1" dirty="0"/>
              <a:t>le advierta </a:t>
            </a:r>
            <a:r>
              <a:rPr lang="es-CR" dirty="0"/>
              <a:t>de manera explícita, concluida la actualización fiscalizadora y antes de dictado el acto final, de las </a:t>
            </a:r>
            <a:r>
              <a:rPr lang="es-CR" b="1" dirty="0"/>
              <a:t>consecuencias jurídicas y económicas que conlleva la aceptación de la determinación de oficio o de las infracciones cometidas</a:t>
            </a:r>
            <a:r>
              <a:rPr lang="es-CR" dirty="0"/>
              <a:t>, tanto en cuanto al tributo a pagar, como a los accesorios. </a:t>
            </a:r>
          </a:p>
          <a:p>
            <a:pPr marL="0" indent="0">
              <a:buNone/>
            </a:pPr>
            <a:r>
              <a:rPr lang="es-CR" dirty="0"/>
              <a:t>16) </a:t>
            </a:r>
            <a:r>
              <a:rPr lang="es-CR" b="1" dirty="0"/>
              <a:t>Derecho de hacerse acompañar por un profesional competente en materia tributaria</a:t>
            </a:r>
            <a:r>
              <a:rPr lang="es-CR" dirty="0"/>
              <a:t>, para que le aconseje y asesore en el proceso, sin que esto constituya una obligación del contribuyente. </a:t>
            </a:r>
          </a:p>
          <a:p>
            <a:pPr marL="0" indent="0">
              <a:buNone/>
            </a:pPr>
            <a:r>
              <a:rPr lang="es-CR" dirty="0"/>
              <a:t>Ninguna de las disposiciones anteriores se entenderá que restringe la posibilidad de la Administración Tributaria de publicar, en cualquier medio electrónico, la información que le sea proporcionada, incluyendo las declaraciones aduaneras transmitidas electrónicamente al Servicio Aduanero, debiendo salvaguardar, la Administración, el principio de confidencialidad. </a:t>
            </a:r>
          </a:p>
          <a:p>
            <a:endParaRPr lang="es-CR" dirty="0"/>
          </a:p>
        </p:txBody>
      </p:sp>
    </p:spTree>
    <p:extLst>
      <p:ext uri="{BB962C8B-B14F-4D97-AF65-F5344CB8AC3E}">
        <p14:creationId xmlns:p14="http://schemas.microsoft.com/office/powerpoint/2010/main" val="2895725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0BA115-4CF5-433C-B784-E116B2A5DCDC}"/>
              </a:ext>
            </a:extLst>
          </p:cNvPr>
          <p:cNvSpPr>
            <a:spLocks noGrp="1"/>
          </p:cNvSpPr>
          <p:nvPr>
            <p:ph type="title"/>
          </p:nvPr>
        </p:nvSpPr>
        <p:spPr/>
        <p:txBody>
          <a:bodyPr/>
          <a:lstStyle/>
          <a:p>
            <a:pPr algn="ctr"/>
            <a:r>
              <a:rPr lang="es-CR" b="0" dirty="0">
                <a:solidFill>
                  <a:schemeClr val="tx1"/>
                </a:solidFill>
              </a:rPr>
              <a:t>Respeto a los derechos de los contribuyentes</a:t>
            </a:r>
          </a:p>
        </p:txBody>
      </p:sp>
      <p:sp>
        <p:nvSpPr>
          <p:cNvPr id="3" name="Marcador de contenido 2">
            <a:extLst>
              <a:ext uri="{FF2B5EF4-FFF2-40B4-BE49-F238E27FC236}">
                <a16:creationId xmlns:a16="http://schemas.microsoft.com/office/drawing/2014/main" id="{2FAE90E0-11E8-4630-BB02-7270FCEF04C3}"/>
              </a:ext>
            </a:extLst>
          </p:cNvPr>
          <p:cNvSpPr>
            <a:spLocks noGrp="1"/>
          </p:cNvSpPr>
          <p:nvPr>
            <p:ph sz="half" idx="1"/>
          </p:nvPr>
        </p:nvSpPr>
        <p:spPr/>
        <p:txBody>
          <a:bodyPr/>
          <a:lstStyle/>
          <a:p>
            <a:pPr marL="0" indent="0">
              <a:buNone/>
            </a:pPr>
            <a:r>
              <a:rPr lang="es-CR" b="1" dirty="0"/>
              <a:t>Artículo 172.- Respeto a los derechos de los contribuyentes </a:t>
            </a:r>
          </a:p>
          <a:p>
            <a:pPr marL="0" indent="0">
              <a:buNone/>
            </a:pPr>
            <a:r>
              <a:rPr lang="es-CR" dirty="0"/>
              <a:t>La Administración Tributaria en su actividad deberá respetar los derechos y las garantías del contribuyente, establecidos en el artículo anterior, así como en el resto del ordenamiento jurídico, integrado por las normas escritas y no escritas necesarias para garantizar un </a:t>
            </a:r>
            <a:r>
              <a:rPr lang="es-CR" b="1" dirty="0"/>
              <a:t>equilibrio entre la eficiencia y la dignidad, la libertad y los demás derechos fundamentales consagrados en la Constitución Política y en las leyes. </a:t>
            </a:r>
          </a:p>
          <a:p>
            <a:endParaRPr lang="es-CR" dirty="0"/>
          </a:p>
        </p:txBody>
      </p:sp>
    </p:spTree>
    <p:extLst>
      <p:ext uri="{BB962C8B-B14F-4D97-AF65-F5344CB8AC3E}">
        <p14:creationId xmlns:p14="http://schemas.microsoft.com/office/powerpoint/2010/main" val="1132767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EDF28B-2824-41A6-B06E-23C07D23FA28}"/>
              </a:ext>
            </a:extLst>
          </p:cNvPr>
          <p:cNvSpPr>
            <a:spLocks noGrp="1"/>
          </p:cNvSpPr>
          <p:nvPr>
            <p:ph type="title"/>
          </p:nvPr>
        </p:nvSpPr>
        <p:spPr/>
        <p:txBody>
          <a:bodyPr/>
          <a:lstStyle/>
          <a:p>
            <a:pPr algn="ctr"/>
            <a:r>
              <a:rPr lang="es-CR" b="0" dirty="0">
                <a:solidFill>
                  <a:schemeClr val="tx1"/>
                </a:solidFill>
              </a:rPr>
              <a:t>Derecho a la información</a:t>
            </a:r>
          </a:p>
        </p:txBody>
      </p:sp>
      <p:sp>
        <p:nvSpPr>
          <p:cNvPr id="3" name="Marcador de contenido 2">
            <a:extLst>
              <a:ext uri="{FF2B5EF4-FFF2-40B4-BE49-F238E27FC236}">
                <a16:creationId xmlns:a16="http://schemas.microsoft.com/office/drawing/2014/main" id="{CD92E989-F172-4D39-BA3A-2CA3376D6DE3}"/>
              </a:ext>
            </a:extLst>
          </p:cNvPr>
          <p:cNvSpPr>
            <a:spLocks noGrp="1"/>
          </p:cNvSpPr>
          <p:nvPr>
            <p:ph sz="half" idx="1"/>
          </p:nvPr>
        </p:nvSpPr>
        <p:spPr/>
        <p:txBody>
          <a:bodyPr>
            <a:normAutofit fontScale="85000" lnSpcReduction="20000"/>
          </a:bodyPr>
          <a:lstStyle/>
          <a:p>
            <a:pPr marL="0" indent="0">
              <a:buNone/>
            </a:pPr>
            <a:r>
              <a:rPr lang="es-CR" b="1" dirty="0"/>
              <a:t>Artículo 173.- Derecho a la información</a:t>
            </a:r>
            <a:r>
              <a:rPr lang="es-CR" dirty="0"/>
              <a:t> </a:t>
            </a:r>
          </a:p>
          <a:p>
            <a:pPr marL="0" indent="0">
              <a:buNone/>
            </a:pPr>
            <a:r>
              <a:rPr lang="es-CR" dirty="0"/>
              <a:t>Todo contribuyente tiene </a:t>
            </a:r>
            <a:r>
              <a:rPr lang="es-CR" b="1" dirty="0"/>
              <a:t>derecho a conocer la jurisprudencia administrativa tributaria</a:t>
            </a:r>
            <a:r>
              <a:rPr lang="es-CR" dirty="0"/>
              <a:t> que se genera en las direcciones generales, sus dependencias, así como en los tribunales administrativos. </a:t>
            </a:r>
          </a:p>
          <a:p>
            <a:pPr marL="0" indent="0">
              <a:buNone/>
            </a:pPr>
            <a:r>
              <a:rPr lang="es-CR" dirty="0"/>
              <a:t>La Administración Tributaria pondrá a disposición de los usuarios, el texto íntegro de las consultas, los fallos o las sentencias dictadas por los citados tribunales, las directrices internas interpretativas, las resoluciones de carácter general, el criterio institucional, entre otros, con </a:t>
            </a:r>
            <a:r>
              <a:rPr lang="es-CR" b="1" dirty="0"/>
              <a:t>supresión de toda referencia a los datos que permitan la identificación de las personas a las que se refiere</a:t>
            </a:r>
            <a:r>
              <a:rPr lang="es-CR" dirty="0"/>
              <a:t>. </a:t>
            </a:r>
          </a:p>
          <a:p>
            <a:pPr marL="0" indent="0">
              <a:buNone/>
            </a:pPr>
            <a:r>
              <a:rPr lang="es-CR" dirty="0"/>
              <a:t>Para estos efectos, el usuario podrá ingresar al módulo del </a:t>
            </a:r>
            <a:r>
              <a:rPr lang="es-CR" b="1" dirty="0"/>
              <a:t>digesto</a:t>
            </a:r>
            <a:r>
              <a:rPr lang="es-CR" dirty="0"/>
              <a:t>, que se encuentra en la página web del Ministerio de Hacienda, de Tributación o cualquier otro sitio electrónico empleado oficialmente por la Administración Tributaria. De igual forma, podrá obtener información general disponible en el sitio web del Ministerio de Hacienda. Lo anterior de acuerdo con lo establecido en este Código, en cuanto a la confidencialidad de la información. </a:t>
            </a:r>
          </a:p>
          <a:p>
            <a:endParaRPr lang="es-CR" dirty="0"/>
          </a:p>
        </p:txBody>
      </p:sp>
    </p:spTree>
    <p:extLst>
      <p:ext uri="{BB962C8B-B14F-4D97-AF65-F5344CB8AC3E}">
        <p14:creationId xmlns:p14="http://schemas.microsoft.com/office/powerpoint/2010/main" val="793616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3FF65C-94F4-4325-B6D1-D7CF93983BB7}"/>
              </a:ext>
            </a:extLst>
          </p:cNvPr>
          <p:cNvSpPr>
            <a:spLocks noGrp="1"/>
          </p:cNvSpPr>
          <p:nvPr>
            <p:ph type="title"/>
          </p:nvPr>
        </p:nvSpPr>
        <p:spPr/>
        <p:txBody>
          <a:bodyPr>
            <a:normAutofit/>
          </a:bodyPr>
          <a:lstStyle/>
          <a:p>
            <a:pPr algn="ctr"/>
            <a:r>
              <a:rPr lang="es-CR" sz="4000" b="0" dirty="0">
                <a:solidFill>
                  <a:schemeClr val="tx1"/>
                </a:solidFill>
              </a:rPr>
              <a:t>Publicidad de los proyectos de reglamentación</a:t>
            </a:r>
          </a:p>
        </p:txBody>
      </p:sp>
      <p:sp>
        <p:nvSpPr>
          <p:cNvPr id="3" name="Marcador de contenido 2">
            <a:extLst>
              <a:ext uri="{FF2B5EF4-FFF2-40B4-BE49-F238E27FC236}">
                <a16:creationId xmlns:a16="http://schemas.microsoft.com/office/drawing/2014/main" id="{DEF8810D-3189-4C17-B463-1D334EAE86BF}"/>
              </a:ext>
            </a:extLst>
          </p:cNvPr>
          <p:cNvSpPr>
            <a:spLocks noGrp="1"/>
          </p:cNvSpPr>
          <p:nvPr>
            <p:ph sz="half" idx="1"/>
          </p:nvPr>
        </p:nvSpPr>
        <p:spPr/>
        <p:txBody>
          <a:bodyPr>
            <a:normAutofit fontScale="77500" lnSpcReduction="20000"/>
          </a:bodyPr>
          <a:lstStyle/>
          <a:p>
            <a:pPr marL="0" indent="0">
              <a:buNone/>
            </a:pPr>
            <a:r>
              <a:rPr lang="es-CR" b="1" dirty="0"/>
              <a:t>Artículo 174.- Publicidad de los proyectos de reglamentación </a:t>
            </a:r>
          </a:p>
          <a:p>
            <a:pPr marL="0" indent="0">
              <a:buNone/>
            </a:pPr>
            <a:r>
              <a:rPr lang="es-CR" dirty="0"/>
              <a:t>Los </a:t>
            </a:r>
            <a:r>
              <a:rPr lang="es-CR" b="1" dirty="0"/>
              <a:t>proyectos de reglamentación de las leyes tributarias deberán hacerse del conocimiento general de los contribuyentes a través del sitio en Internet de la Administración Tributaria</a:t>
            </a:r>
            <a:r>
              <a:rPr lang="es-CR" dirty="0"/>
              <a:t>, ya sea por las redes sociales o por los medios científicos y tecnológicos disponibles, procurando siempre la mayor difusión posible. Para estos efectos, será publicado </a:t>
            </a:r>
            <a:r>
              <a:rPr lang="es-CR" b="1" dirty="0"/>
              <a:t>un aviso en un diario de circulación nacional </a:t>
            </a:r>
            <a:r>
              <a:rPr lang="es-CR" dirty="0"/>
              <a:t>en el cual se haga, de conocimiento general, la existencia de la información electrónica y la dirección por medio de la cual se puede ingresar. </a:t>
            </a:r>
          </a:p>
          <a:p>
            <a:pPr marL="0" indent="0">
              <a:buNone/>
            </a:pPr>
            <a:r>
              <a:rPr lang="es-CR" dirty="0"/>
              <a:t>Se concederá, obligatoriamente, a las </a:t>
            </a:r>
            <a:r>
              <a:rPr lang="es-CR" b="1" dirty="0"/>
              <a:t>entidades representativas de intereses de carácter general o corporativo o de intereses difusos</a:t>
            </a:r>
            <a:r>
              <a:rPr lang="es-CR" dirty="0"/>
              <a:t>, afectadas por los proyectos de disposición referidos en el párrafo anterior, ya sean reglamentos, directrices o normas generales que llegue a dictar la Administración Tributaria, la oportunidad de exponer su parecer sobre tales proyectos, dentro del </a:t>
            </a:r>
            <a:r>
              <a:rPr lang="es-CR" b="1" dirty="0"/>
              <a:t>plazo de diez días </a:t>
            </a:r>
            <a:r>
              <a:rPr lang="es-CR" dirty="0"/>
              <a:t>contado desde su primera publicación en el diario oficial, salvo cuando se opongan a ello razones calificadas de interés público o de urgencia, debidamente consignadas en el proyecto de disposición general. </a:t>
            </a:r>
          </a:p>
          <a:p>
            <a:endParaRPr lang="es-CR" dirty="0"/>
          </a:p>
        </p:txBody>
      </p:sp>
    </p:spTree>
    <p:extLst>
      <p:ext uri="{BB962C8B-B14F-4D97-AF65-F5344CB8AC3E}">
        <p14:creationId xmlns:p14="http://schemas.microsoft.com/office/powerpoint/2010/main" val="1920371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45103-1070-4FD1-A91C-985BA3C9D215}"/>
              </a:ext>
            </a:extLst>
          </p:cNvPr>
          <p:cNvSpPr>
            <a:spLocks noGrp="1"/>
          </p:cNvSpPr>
          <p:nvPr>
            <p:ph type="title"/>
          </p:nvPr>
        </p:nvSpPr>
        <p:spPr/>
        <p:txBody>
          <a:bodyPr/>
          <a:lstStyle/>
          <a:p>
            <a:pPr algn="ctr"/>
            <a:r>
              <a:rPr lang="es-CR" b="0" dirty="0">
                <a:solidFill>
                  <a:schemeClr val="tx1"/>
                </a:solidFill>
              </a:rPr>
              <a:t>Publicaciones</a:t>
            </a:r>
          </a:p>
        </p:txBody>
      </p:sp>
      <p:sp>
        <p:nvSpPr>
          <p:cNvPr id="3" name="Marcador de contenido 2">
            <a:extLst>
              <a:ext uri="{FF2B5EF4-FFF2-40B4-BE49-F238E27FC236}">
                <a16:creationId xmlns:a16="http://schemas.microsoft.com/office/drawing/2014/main" id="{61951B30-838A-4270-9DD4-1EC80562B657}"/>
              </a:ext>
            </a:extLst>
          </p:cNvPr>
          <p:cNvSpPr>
            <a:spLocks noGrp="1"/>
          </p:cNvSpPr>
          <p:nvPr>
            <p:ph sz="half" idx="1"/>
          </p:nvPr>
        </p:nvSpPr>
        <p:spPr/>
        <p:txBody>
          <a:bodyPr/>
          <a:lstStyle/>
          <a:p>
            <a:pPr marL="0" indent="0">
              <a:buNone/>
            </a:pPr>
            <a:r>
              <a:rPr lang="es-ES" b="1" dirty="0"/>
              <a:t>Artículo 175.- Publicaciones </a:t>
            </a:r>
            <a:endParaRPr lang="es-CR" dirty="0"/>
          </a:p>
          <a:p>
            <a:pPr marL="0" indent="0">
              <a:buNone/>
            </a:pPr>
            <a:r>
              <a:rPr lang="es-ES" dirty="0"/>
              <a:t>El Sistema Nacional de Legislación Vigente (</a:t>
            </a:r>
            <a:r>
              <a:rPr lang="es-ES" dirty="0" err="1"/>
              <a:t>Sinalevi</a:t>
            </a:r>
            <a:r>
              <a:rPr lang="es-ES" dirty="0"/>
              <a:t>) ordenará y publicará los textos actualizados de la normativa en materia tributaria, respecto de los cuales se hayan producido variaciones en los textos vigentes en el ejercicio precedente. </a:t>
            </a:r>
            <a:endParaRPr lang="es-CR" dirty="0"/>
          </a:p>
          <a:p>
            <a:endParaRPr lang="es-CR" dirty="0"/>
          </a:p>
        </p:txBody>
      </p:sp>
    </p:spTree>
    <p:extLst>
      <p:ext uri="{BB962C8B-B14F-4D97-AF65-F5344CB8AC3E}">
        <p14:creationId xmlns:p14="http://schemas.microsoft.com/office/powerpoint/2010/main" val="1896882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162E04-38BE-4442-9E4A-7E7BD417C22B}"/>
              </a:ext>
            </a:extLst>
          </p:cNvPr>
          <p:cNvSpPr>
            <a:spLocks noGrp="1"/>
          </p:cNvSpPr>
          <p:nvPr>
            <p:ph sz="half" idx="1"/>
          </p:nvPr>
        </p:nvSpPr>
        <p:spPr/>
        <p:txBody>
          <a:bodyPr/>
          <a:lstStyle/>
          <a:p>
            <a:pPr marL="0" indent="0" algn="ctr">
              <a:spcBef>
                <a:spcPct val="0"/>
              </a:spcBef>
              <a:buNone/>
            </a:pPr>
            <a:r>
              <a:rPr lang="es-CR" sz="6000" b="1" dirty="0">
                <a:latin typeface="+mj-lt"/>
                <a:ea typeface="+mj-ea"/>
                <a:cs typeface="+mj-cs"/>
              </a:rPr>
              <a:t>CAPÍTULO III.- GARANTÍAS PROCESALES </a:t>
            </a:r>
          </a:p>
        </p:txBody>
      </p:sp>
    </p:spTree>
    <p:extLst>
      <p:ext uri="{BB962C8B-B14F-4D97-AF65-F5344CB8AC3E}">
        <p14:creationId xmlns:p14="http://schemas.microsoft.com/office/powerpoint/2010/main" val="2645098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22E4A6-F7F1-442F-A948-C78C2DC53F77}"/>
              </a:ext>
            </a:extLst>
          </p:cNvPr>
          <p:cNvSpPr>
            <a:spLocks noGrp="1"/>
          </p:cNvSpPr>
          <p:nvPr>
            <p:ph type="title"/>
          </p:nvPr>
        </p:nvSpPr>
        <p:spPr/>
        <p:txBody>
          <a:bodyPr/>
          <a:lstStyle/>
          <a:p>
            <a:pPr algn="ctr"/>
            <a:r>
              <a:rPr lang="es-CR" b="1" dirty="0"/>
              <a:t>Disposiciones generales</a:t>
            </a:r>
            <a:endParaRPr lang="es-CR" dirty="0"/>
          </a:p>
        </p:txBody>
      </p:sp>
      <p:sp>
        <p:nvSpPr>
          <p:cNvPr id="3" name="Marcador de contenido 2">
            <a:extLst>
              <a:ext uri="{FF2B5EF4-FFF2-40B4-BE49-F238E27FC236}">
                <a16:creationId xmlns:a16="http://schemas.microsoft.com/office/drawing/2014/main" id="{961841F7-119D-4CF9-A5DD-F5FFA7E285C3}"/>
              </a:ext>
            </a:extLst>
          </p:cNvPr>
          <p:cNvSpPr>
            <a:spLocks noGrp="1"/>
          </p:cNvSpPr>
          <p:nvPr>
            <p:ph sz="half" idx="1"/>
          </p:nvPr>
        </p:nvSpPr>
        <p:spPr/>
        <p:txBody>
          <a:bodyPr>
            <a:normAutofit fontScale="70000" lnSpcReduction="20000"/>
          </a:bodyPr>
          <a:lstStyle/>
          <a:p>
            <a:pPr marL="0" indent="0">
              <a:buNone/>
            </a:pPr>
            <a:r>
              <a:rPr lang="es-CR" b="1" dirty="0"/>
              <a:t>Artículo 166.- Objeto y campo de aplicación </a:t>
            </a:r>
          </a:p>
          <a:p>
            <a:pPr marL="0" indent="0">
              <a:buNone/>
            </a:pPr>
            <a:r>
              <a:rPr lang="es-CR" dirty="0"/>
              <a:t>El presente capítulo regula los </a:t>
            </a:r>
            <a:r>
              <a:rPr lang="es-CR" dirty="0">
                <a:solidFill>
                  <a:srgbClr val="FF0000"/>
                </a:solidFill>
              </a:rPr>
              <a:t>derechos y las garantías fundamentales </a:t>
            </a:r>
            <a:r>
              <a:rPr lang="es-CR" dirty="0"/>
              <a:t>de los sujetos pasivos del cumplimiento de la obligación tributaria, ya sea en su condición de contribuyentes, responsables y de toda persona física o jurídica a la cual la ley creadora del tributo le asigne el cumplimiento de deberes u obligaciones, sea como retenedores, obligados a ingresar a cuenta, sucesores de la deuda tributaria, representantes legales o voluntarios y obligados a suministrar información o a prestar colaboración a las direcciones generales de Aduanas, Hacienda, Tributación, así como de la Dirección General de Policía de Control Fiscal del Ministerio de Hacienda, todos los cuales se denominan en el presente título como "contribuyentes". </a:t>
            </a:r>
          </a:p>
          <a:p>
            <a:pPr marL="0" indent="0">
              <a:buNone/>
            </a:pPr>
            <a:r>
              <a:rPr lang="es-CR" dirty="0">
                <a:solidFill>
                  <a:srgbClr val="0070C0"/>
                </a:solidFill>
              </a:rPr>
              <a:t>Los derechos y las garantías contenidos en el presente Código se entienden sin perjuicio de los demás reconocidos en el resto del ordenamiento jurídico</a:t>
            </a:r>
            <a:r>
              <a:rPr lang="es-CR" dirty="0"/>
              <a:t>. </a:t>
            </a:r>
          </a:p>
          <a:p>
            <a:pPr marL="0" indent="0">
              <a:buNone/>
            </a:pPr>
            <a:r>
              <a:rPr lang="es-CR" dirty="0"/>
              <a:t>Para los fines de aplicación e interpretación del presente título se entenderá por "Administración Tributaria" el órgano, sea la Dirección General de Tributación, la Dirección General de Aduanas, así como la Dirección General de Hacienda y la Dirección General de Policía de Control Fiscal, a la cual la ley le atribuye las competencias de gestión, normativa, fiscalización y recaudación del tributo. </a:t>
            </a:r>
          </a:p>
          <a:p>
            <a:endParaRPr lang="es-CR" dirty="0"/>
          </a:p>
        </p:txBody>
      </p:sp>
    </p:spTree>
    <p:extLst>
      <p:ext uri="{BB962C8B-B14F-4D97-AF65-F5344CB8AC3E}">
        <p14:creationId xmlns:p14="http://schemas.microsoft.com/office/powerpoint/2010/main" val="427074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A55D06-D30A-4562-B265-2261BAC4E59A}"/>
              </a:ext>
            </a:extLst>
          </p:cNvPr>
          <p:cNvSpPr>
            <a:spLocks noGrp="1"/>
          </p:cNvSpPr>
          <p:nvPr>
            <p:ph type="title"/>
          </p:nvPr>
        </p:nvSpPr>
        <p:spPr/>
        <p:txBody>
          <a:bodyPr/>
          <a:lstStyle/>
          <a:p>
            <a:pPr algn="ctr"/>
            <a:r>
              <a:rPr lang="es-CR" b="0" dirty="0">
                <a:solidFill>
                  <a:schemeClr val="tx1"/>
                </a:solidFill>
              </a:rPr>
              <a:t>Observancia del procedimiento</a:t>
            </a:r>
          </a:p>
        </p:txBody>
      </p:sp>
      <p:sp>
        <p:nvSpPr>
          <p:cNvPr id="3" name="Marcador de contenido 2">
            <a:extLst>
              <a:ext uri="{FF2B5EF4-FFF2-40B4-BE49-F238E27FC236}">
                <a16:creationId xmlns:a16="http://schemas.microsoft.com/office/drawing/2014/main" id="{1DFF196D-81AC-478E-A54E-7DC6E982BAE3}"/>
              </a:ext>
            </a:extLst>
          </p:cNvPr>
          <p:cNvSpPr>
            <a:spLocks noGrp="1"/>
          </p:cNvSpPr>
          <p:nvPr>
            <p:ph sz="half" idx="1"/>
          </p:nvPr>
        </p:nvSpPr>
        <p:spPr/>
        <p:txBody>
          <a:bodyPr>
            <a:normAutofit fontScale="92500"/>
          </a:bodyPr>
          <a:lstStyle/>
          <a:p>
            <a:pPr marL="0" indent="0">
              <a:buNone/>
            </a:pPr>
            <a:r>
              <a:rPr lang="es-CR" b="1" dirty="0"/>
              <a:t>Artículo 176.- Observancia del procedimiento </a:t>
            </a:r>
          </a:p>
          <a:p>
            <a:pPr marL="0" indent="0">
              <a:buNone/>
            </a:pPr>
            <a:r>
              <a:rPr lang="es-CR" dirty="0"/>
              <a:t>Las </a:t>
            </a:r>
            <a:r>
              <a:rPr lang="es-CR" b="1" dirty="0"/>
              <a:t>normas del procedimiento administrativo tributario </a:t>
            </a:r>
            <a:r>
              <a:rPr lang="es-CR" dirty="0"/>
              <a:t>serán de observancia obligatoria para la Administración Tributaria, como </a:t>
            </a:r>
            <a:r>
              <a:rPr lang="es-CR" b="1" dirty="0"/>
              <a:t>garantía de eficiencia y defensa </a:t>
            </a:r>
            <a:r>
              <a:rPr lang="es-CR" dirty="0"/>
              <a:t>de los derechos del contribuyente. El órgano administrativo competente de conocer en grado, de oficio o en virtud de recurso declarará la </a:t>
            </a:r>
            <a:r>
              <a:rPr lang="es-CR" b="1" dirty="0"/>
              <a:t>nulidad del acto</a:t>
            </a:r>
            <a:r>
              <a:rPr lang="es-CR" dirty="0"/>
              <a:t>, prima facie, antes de conocer sobre el fondo del asunto, cuando exista una violación al procedimiento o a los derechos del contribuyente. </a:t>
            </a:r>
          </a:p>
          <a:p>
            <a:pPr marL="0" indent="0">
              <a:buNone/>
            </a:pPr>
            <a:r>
              <a:rPr lang="es-CR" dirty="0"/>
              <a:t>Las actuaciones administrativas contrarias a derecho, así como la información y las demás </a:t>
            </a:r>
            <a:r>
              <a:rPr lang="es-CR" b="1" dirty="0"/>
              <a:t>pruebas obtenidas </a:t>
            </a:r>
            <a:r>
              <a:rPr lang="es-CR" dirty="0"/>
              <a:t>por la Administración Tributaria </a:t>
            </a:r>
            <a:r>
              <a:rPr lang="es-CR" b="1" dirty="0"/>
              <a:t>de forma ilegal</a:t>
            </a:r>
            <a:r>
              <a:rPr lang="es-CR" dirty="0"/>
              <a:t>, no podrán surtir efecto alguno en contra del contribuyente. </a:t>
            </a:r>
          </a:p>
          <a:p>
            <a:endParaRPr lang="es-CR" dirty="0"/>
          </a:p>
        </p:txBody>
      </p:sp>
    </p:spTree>
    <p:extLst>
      <p:ext uri="{BB962C8B-B14F-4D97-AF65-F5344CB8AC3E}">
        <p14:creationId xmlns:p14="http://schemas.microsoft.com/office/powerpoint/2010/main" val="1340922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F644C7-E5F9-45C2-BAA9-0A8A71200FA1}"/>
              </a:ext>
            </a:extLst>
          </p:cNvPr>
          <p:cNvSpPr>
            <a:spLocks noGrp="1"/>
          </p:cNvSpPr>
          <p:nvPr>
            <p:ph type="title"/>
          </p:nvPr>
        </p:nvSpPr>
        <p:spPr/>
        <p:txBody>
          <a:bodyPr/>
          <a:lstStyle/>
          <a:p>
            <a:pPr algn="ctr"/>
            <a:r>
              <a:rPr lang="es-CR" b="0" dirty="0">
                <a:solidFill>
                  <a:schemeClr val="tx1"/>
                </a:solidFill>
              </a:rPr>
              <a:t>Límites de la avocación</a:t>
            </a:r>
          </a:p>
        </p:txBody>
      </p:sp>
      <p:sp>
        <p:nvSpPr>
          <p:cNvPr id="3" name="Marcador de contenido 2">
            <a:extLst>
              <a:ext uri="{FF2B5EF4-FFF2-40B4-BE49-F238E27FC236}">
                <a16:creationId xmlns:a16="http://schemas.microsoft.com/office/drawing/2014/main" id="{BCE007D7-700B-43CD-858A-C05343543586}"/>
              </a:ext>
            </a:extLst>
          </p:cNvPr>
          <p:cNvSpPr>
            <a:spLocks noGrp="1"/>
          </p:cNvSpPr>
          <p:nvPr>
            <p:ph sz="half" idx="1"/>
          </p:nvPr>
        </p:nvSpPr>
        <p:spPr/>
        <p:txBody>
          <a:bodyPr/>
          <a:lstStyle/>
          <a:p>
            <a:pPr marL="0" indent="0">
              <a:buNone/>
            </a:pPr>
            <a:r>
              <a:rPr lang="es-CR" b="1" dirty="0"/>
              <a:t>Artículo 177.- Límites de la avocación </a:t>
            </a:r>
          </a:p>
          <a:p>
            <a:pPr marL="0" indent="0">
              <a:buNone/>
            </a:pPr>
            <a:r>
              <a:rPr lang="es-CR" dirty="0"/>
              <a:t>El superior jerárquico de la Administración Tributaria no puede avocar el conocimiento y la decisión de un asunto confiado con carácter general para su decisión al inferior jerárquico, cuando a dicho superior no le corresponda resolver en grado el recurso. </a:t>
            </a:r>
          </a:p>
          <a:p>
            <a:endParaRPr lang="es-CR" dirty="0"/>
          </a:p>
        </p:txBody>
      </p:sp>
    </p:spTree>
    <p:extLst>
      <p:ext uri="{BB962C8B-B14F-4D97-AF65-F5344CB8AC3E}">
        <p14:creationId xmlns:p14="http://schemas.microsoft.com/office/powerpoint/2010/main" val="4050818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93463-3C9E-4B62-9152-FE8F002B35E0}"/>
              </a:ext>
            </a:extLst>
          </p:cNvPr>
          <p:cNvSpPr>
            <a:spLocks noGrp="1"/>
          </p:cNvSpPr>
          <p:nvPr>
            <p:ph type="title"/>
          </p:nvPr>
        </p:nvSpPr>
        <p:spPr/>
        <p:txBody>
          <a:bodyPr/>
          <a:lstStyle/>
          <a:p>
            <a:pPr algn="ctr"/>
            <a:r>
              <a:rPr lang="es-CR" b="0" dirty="0">
                <a:solidFill>
                  <a:schemeClr val="tx1"/>
                </a:solidFill>
              </a:rPr>
              <a:t>Objeto del procedimiento</a:t>
            </a:r>
          </a:p>
        </p:txBody>
      </p:sp>
      <p:sp>
        <p:nvSpPr>
          <p:cNvPr id="3" name="Marcador de contenido 2">
            <a:extLst>
              <a:ext uri="{FF2B5EF4-FFF2-40B4-BE49-F238E27FC236}">
                <a16:creationId xmlns:a16="http://schemas.microsoft.com/office/drawing/2014/main" id="{5DFBBBE9-5CAB-4BFA-A429-45BE322F2508}"/>
              </a:ext>
            </a:extLst>
          </p:cNvPr>
          <p:cNvSpPr>
            <a:spLocks noGrp="1"/>
          </p:cNvSpPr>
          <p:nvPr>
            <p:ph sz="half" idx="1"/>
          </p:nvPr>
        </p:nvSpPr>
        <p:spPr/>
        <p:txBody>
          <a:bodyPr/>
          <a:lstStyle/>
          <a:p>
            <a:pPr marL="0" indent="0">
              <a:buNone/>
            </a:pPr>
            <a:r>
              <a:rPr lang="es-CR" b="1" dirty="0"/>
              <a:t>Artículo 178.- Objeto del procedimiento </a:t>
            </a:r>
          </a:p>
          <a:p>
            <a:pPr marL="0" indent="0">
              <a:buNone/>
            </a:pPr>
            <a:r>
              <a:rPr lang="es-CR" dirty="0"/>
              <a:t>El procedimiento administrativo tributario servirá para </a:t>
            </a:r>
            <a:r>
              <a:rPr lang="es-CR" b="1" dirty="0"/>
              <a:t>asegurar el mejor cumplimiento posible de los fines de la Administración Tributaria</a:t>
            </a:r>
            <a:r>
              <a:rPr lang="es-CR" dirty="0"/>
              <a:t>, </a:t>
            </a:r>
            <a:r>
              <a:rPr lang="es-CR" b="1" dirty="0"/>
              <a:t>con respeto para los derechos subjetivos e intereses legítimos de los contribuyentes</a:t>
            </a:r>
            <a:r>
              <a:rPr lang="es-CR" dirty="0"/>
              <a:t>, de acuerdo con el ordenamiento jurídico. Su objeto más importante es la </a:t>
            </a:r>
            <a:r>
              <a:rPr lang="es-CR" b="1" dirty="0"/>
              <a:t>verificación de los hechos dispuestos en las normas, que sirve de motivo al acto final</a:t>
            </a:r>
            <a:r>
              <a:rPr lang="es-CR" dirty="0"/>
              <a:t>. </a:t>
            </a:r>
          </a:p>
          <a:p>
            <a:endParaRPr lang="es-CR" dirty="0"/>
          </a:p>
        </p:txBody>
      </p:sp>
    </p:spTree>
    <p:extLst>
      <p:ext uri="{BB962C8B-B14F-4D97-AF65-F5344CB8AC3E}">
        <p14:creationId xmlns:p14="http://schemas.microsoft.com/office/powerpoint/2010/main" val="1730144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3E8ABA-B624-4E18-88E6-960843792566}"/>
              </a:ext>
            </a:extLst>
          </p:cNvPr>
          <p:cNvSpPr>
            <a:spLocks noGrp="1"/>
          </p:cNvSpPr>
          <p:nvPr>
            <p:ph type="title"/>
          </p:nvPr>
        </p:nvSpPr>
        <p:spPr/>
        <p:txBody>
          <a:bodyPr/>
          <a:lstStyle/>
          <a:p>
            <a:pPr algn="ctr"/>
            <a:r>
              <a:rPr lang="es-CR" sz="4400" b="0" dirty="0">
                <a:solidFill>
                  <a:schemeClr val="tx1"/>
                </a:solidFill>
              </a:rPr>
              <a:t>Términos y plazos</a:t>
            </a:r>
            <a:endParaRPr lang="es-CR" b="0" dirty="0">
              <a:solidFill>
                <a:schemeClr val="tx1"/>
              </a:solidFill>
            </a:endParaRPr>
          </a:p>
        </p:txBody>
      </p:sp>
      <p:sp>
        <p:nvSpPr>
          <p:cNvPr id="3" name="Marcador de contenido 2">
            <a:extLst>
              <a:ext uri="{FF2B5EF4-FFF2-40B4-BE49-F238E27FC236}">
                <a16:creationId xmlns:a16="http://schemas.microsoft.com/office/drawing/2014/main" id="{E0F73083-B733-4C85-9DC0-F5C235EC5F0A}"/>
              </a:ext>
            </a:extLst>
          </p:cNvPr>
          <p:cNvSpPr>
            <a:spLocks noGrp="1"/>
          </p:cNvSpPr>
          <p:nvPr>
            <p:ph sz="half" idx="1"/>
          </p:nvPr>
        </p:nvSpPr>
        <p:spPr/>
        <p:txBody>
          <a:bodyPr/>
          <a:lstStyle/>
          <a:p>
            <a:pPr marL="0" indent="0">
              <a:buNone/>
            </a:pPr>
            <a:r>
              <a:rPr lang="es-CR" b="1" dirty="0"/>
              <a:t>Artículo 179.- Términos y plazos </a:t>
            </a:r>
          </a:p>
          <a:p>
            <a:pPr marL="0" indent="0">
              <a:buNone/>
            </a:pPr>
            <a:r>
              <a:rPr lang="es-CR" dirty="0"/>
              <a:t>En los casos en los cuales las normas legales o reglamentarias</a:t>
            </a:r>
            <a:r>
              <a:rPr lang="es-CR" b="1" dirty="0"/>
              <a:t> no establecen términos </a:t>
            </a:r>
            <a:r>
              <a:rPr lang="es-CR" dirty="0"/>
              <a:t>o plazos dentro de los cuales los sujetos pasivos están obligados a cumplir una prestación o un deber ante la Administración, dichos</a:t>
            </a:r>
            <a:r>
              <a:rPr lang="es-CR" b="1" dirty="0"/>
              <a:t> plazos o términos no podrán ser inferiores a diez días</a:t>
            </a:r>
            <a:r>
              <a:rPr lang="es-CR" dirty="0"/>
              <a:t>, sin perjuicio del derecho del interesado de obtener una ampliación, cuando existan </a:t>
            </a:r>
            <a:r>
              <a:rPr lang="es-CR" b="1" dirty="0"/>
              <a:t>motivos razonables </a:t>
            </a:r>
            <a:r>
              <a:rPr lang="es-CR" dirty="0"/>
              <a:t>que justifiquen, a juicio de la Administración, la </a:t>
            </a:r>
            <a:r>
              <a:rPr lang="es-CR" b="1" dirty="0"/>
              <a:t>prórroga respectiva</a:t>
            </a:r>
            <a:r>
              <a:rPr lang="es-CR" dirty="0"/>
              <a:t>. </a:t>
            </a:r>
          </a:p>
          <a:p>
            <a:endParaRPr lang="es-CR" dirty="0"/>
          </a:p>
        </p:txBody>
      </p:sp>
    </p:spTree>
    <p:extLst>
      <p:ext uri="{BB962C8B-B14F-4D97-AF65-F5344CB8AC3E}">
        <p14:creationId xmlns:p14="http://schemas.microsoft.com/office/powerpoint/2010/main" val="3486335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42992F-9678-42DA-A2DA-CE96AE1BADEA}"/>
              </a:ext>
            </a:extLst>
          </p:cNvPr>
          <p:cNvSpPr>
            <a:spLocks noGrp="1"/>
          </p:cNvSpPr>
          <p:nvPr>
            <p:ph type="title"/>
          </p:nvPr>
        </p:nvSpPr>
        <p:spPr/>
        <p:txBody>
          <a:bodyPr/>
          <a:lstStyle/>
          <a:p>
            <a:pPr algn="ctr"/>
            <a:r>
              <a:rPr lang="es-CR" b="0" dirty="0">
                <a:solidFill>
                  <a:schemeClr val="tx1"/>
                </a:solidFill>
              </a:rPr>
              <a:t>Presunción de buena fe</a:t>
            </a:r>
          </a:p>
        </p:txBody>
      </p:sp>
      <p:sp>
        <p:nvSpPr>
          <p:cNvPr id="3" name="Marcador de contenido 2">
            <a:extLst>
              <a:ext uri="{FF2B5EF4-FFF2-40B4-BE49-F238E27FC236}">
                <a16:creationId xmlns:a16="http://schemas.microsoft.com/office/drawing/2014/main" id="{34F6978A-6120-49C8-9D50-3328E90814D0}"/>
              </a:ext>
            </a:extLst>
          </p:cNvPr>
          <p:cNvSpPr>
            <a:spLocks noGrp="1"/>
          </p:cNvSpPr>
          <p:nvPr>
            <p:ph sz="half" idx="1"/>
          </p:nvPr>
        </p:nvSpPr>
        <p:spPr/>
        <p:txBody>
          <a:bodyPr/>
          <a:lstStyle/>
          <a:p>
            <a:pPr marL="0" indent="0">
              <a:buNone/>
            </a:pPr>
            <a:r>
              <a:rPr lang="es-CR" b="1" dirty="0"/>
              <a:t>Artículo 180.- Presunción de buena fe </a:t>
            </a:r>
          </a:p>
          <a:p>
            <a:pPr marL="0" indent="0">
              <a:buNone/>
            </a:pPr>
            <a:r>
              <a:rPr lang="es-CR" dirty="0"/>
              <a:t>La actuación de los contribuyentes </a:t>
            </a:r>
            <a:r>
              <a:rPr lang="es-CR" b="1" dirty="0"/>
              <a:t>se presume realizada de buena fe</a:t>
            </a:r>
            <a:r>
              <a:rPr lang="es-CR" dirty="0"/>
              <a:t>. Corresponde a la Administración Tributaria la prueba de que concurren las circunstancias que determinan </a:t>
            </a:r>
            <a:r>
              <a:rPr lang="es-CR" b="1" dirty="0"/>
              <a:t>la culpabilidad del infractor </a:t>
            </a:r>
            <a:r>
              <a:rPr lang="es-CR" dirty="0"/>
              <a:t>en la comisión de ilícitos tributarios</a:t>
            </a:r>
          </a:p>
          <a:p>
            <a:endParaRPr lang="es-CR" dirty="0"/>
          </a:p>
        </p:txBody>
      </p:sp>
    </p:spTree>
    <p:extLst>
      <p:ext uri="{BB962C8B-B14F-4D97-AF65-F5344CB8AC3E}">
        <p14:creationId xmlns:p14="http://schemas.microsoft.com/office/powerpoint/2010/main" val="1209658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1F188D-9F28-4B52-A391-0FF431BA553E}"/>
              </a:ext>
            </a:extLst>
          </p:cNvPr>
          <p:cNvSpPr>
            <a:spLocks noGrp="1"/>
          </p:cNvSpPr>
          <p:nvPr>
            <p:ph type="title"/>
          </p:nvPr>
        </p:nvSpPr>
        <p:spPr/>
        <p:txBody>
          <a:bodyPr/>
          <a:lstStyle/>
          <a:p>
            <a:pPr algn="ctr"/>
            <a:r>
              <a:rPr lang="es-CR" b="0" dirty="0">
                <a:solidFill>
                  <a:schemeClr val="tx1"/>
                </a:solidFill>
              </a:rPr>
              <a:t>Impulso procesal</a:t>
            </a:r>
          </a:p>
        </p:txBody>
      </p:sp>
      <p:sp>
        <p:nvSpPr>
          <p:cNvPr id="3" name="Marcador de contenido 2">
            <a:extLst>
              <a:ext uri="{FF2B5EF4-FFF2-40B4-BE49-F238E27FC236}">
                <a16:creationId xmlns:a16="http://schemas.microsoft.com/office/drawing/2014/main" id="{9B4D51C7-9A67-433D-9B98-1EBDA22CE083}"/>
              </a:ext>
            </a:extLst>
          </p:cNvPr>
          <p:cNvSpPr>
            <a:spLocks noGrp="1"/>
          </p:cNvSpPr>
          <p:nvPr>
            <p:ph sz="half" idx="1"/>
          </p:nvPr>
        </p:nvSpPr>
        <p:spPr/>
        <p:txBody>
          <a:bodyPr/>
          <a:lstStyle/>
          <a:p>
            <a:pPr marL="0" indent="0">
              <a:buNone/>
            </a:pPr>
            <a:r>
              <a:rPr lang="es-CR" b="1" dirty="0"/>
              <a:t>Artículo 181.- Impulso procesal </a:t>
            </a:r>
          </a:p>
          <a:p>
            <a:pPr marL="0" indent="0">
              <a:buNone/>
            </a:pPr>
            <a:r>
              <a:rPr lang="es-CR" dirty="0"/>
              <a:t>La Administración Tributaria </a:t>
            </a:r>
            <a:r>
              <a:rPr lang="es-CR" b="1" dirty="0"/>
              <a:t>deberá conducir el procedimiento con la intención de lograr un máximo de celeridad y eficiencia</a:t>
            </a:r>
            <a:r>
              <a:rPr lang="es-CR" dirty="0"/>
              <a:t>, dentro del respeto al ordenamiento jurídico y a los derechos e intereses legítimos del contribuyente. </a:t>
            </a:r>
          </a:p>
          <a:p>
            <a:endParaRPr lang="es-CR" dirty="0"/>
          </a:p>
        </p:txBody>
      </p:sp>
    </p:spTree>
    <p:extLst>
      <p:ext uri="{BB962C8B-B14F-4D97-AF65-F5344CB8AC3E}">
        <p14:creationId xmlns:p14="http://schemas.microsoft.com/office/powerpoint/2010/main" val="87350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0655D8-BE7C-4ECE-BDB2-238D6A992AC0}"/>
              </a:ext>
            </a:extLst>
          </p:cNvPr>
          <p:cNvSpPr>
            <a:spLocks noGrp="1"/>
          </p:cNvSpPr>
          <p:nvPr>
            <p:ph type="title"/>
          </p:nvPr>
        </p:nvSpPr>
        <p:spPr/>
        <p:txBody>
          <a:bodyPr/>
          <a:lstStyle/>
          <a:p>
            <a:pPr algn="ctr"/>
            <a:r>
              <a:rPr lang="es-CR" b="0" dirty="0">
                <a:solidFill>
                  <a:schemeClr val="tx1"/>
                </a:solidFill>
              </a:rPr>
              <a:t>Límites del procedimiento</a:t>
            </a:r>
          </a:p>
        </p:txBody>
      </p:sp>
      <p:sp>
        <p:nvSpPr>
          <p:cNvPr id="3" name="Marcador de contenido 2">
            <a:extLst>
              <a:ext uri="{FF2B5EF4-FFF2-40B4-BE49-F238E27FC236}">
                <a16:creationId xmlns:a16="http://schemas.microsoft.com/office/drawing/2014/main" id="{43D9D7A3-E2D6-4963-8B6F-4F6179F4BE52}"/>
              </a:ext>
            </a:extLst>
          </p:cNvPr>
          <p:cNvSpPr>
            <a:spLocks noGrp="1"/>
          </p:cNvSpPr>
          <p:nvPr>
            <p:ph sz="half" idx="1"/>
          </p:nvPr>
        </p:nvSpPr>
        <p:spPr/>
        <p:txBody>
          <a:bodyPr/>
          <a:lstStyle/>
          <a:p>
            <a:pPr marL="0" indent="0">
              <a:buNone/>
            </a:pPr>
            <a:r>
              <a:rPr lang="es-CR" b="1" dirty="0"/>
              <a:t>Artículo 182.- Límites del procedimiento </a:t>
            </a:r>
          </a:p>
          <a:p>
            <a:pPr marL="0" indent="0">
              <a:buNone/>
            </a:pPr>
            <a:r>
              <a:rPr lang="es-CR" dirty="0"/>
              <a:t>La Administración Tributaria debe adoptar sus </a:t>
            </a:r>
            <a:r>
              <a:rPr lang="es-CR" b="1" dirty="0"/>
              <a:t>resoluciones</a:t>
            </a:r>
            <a:r>
              <a:rPr lang="es-CR" dirty="0"/>
              <a:t> dentro del procedimiento administrativo, </a:t>
            </a:r>
            <a:r>
              <a:rPr lang="es-CR" b="1" dirty="0"/>
              <a:t>con estricto apego al ordenamiento jurídico </a:t>
            </a:r>
            <a:r>
              <a:rPr lang="es-CR" dirty="0"/>
              <a:t>y, en el caso de </a:t>
            </a:r>
            <a:r>
              <a:rPr lang="es-CR" b="1" dirty="0"/>
              <a:t>decisiones discrecionales</a:t>
            </a:r>
            <a:r>
              <a:rPr lang="es-CR" dirty="0"/>
              <a:t>, estará sujeta a los límites de </a:t>
            </a:r>
            <a:r>
              <a:rPr lang="es-CR" b="1" dirty="0"/>
              <a:t>racionalidad y razonabilidad</a:t>
            </a:r>
            <a:r>
              <a:rPr lang="es-CR" dirty="0"/>
              <a:t>, así como al respeto a los derechos de los contribuyentes. </a:t>
            </a:r>
          </a:p>
          <a:p>
            <a:endParaRPr lang="es-CR" dirty="0"/>
          </a:p>
        </p:txBody>
      </p:sp>
    </p:spTree>
    <p:extLst>
      <p:ext uri="{BB962C8B-B14F-4D97-AF65-F5344CB8AC3E}">
        <p14:creationId xmlns:p14="http://schemas.microsoft.com/office/powerpoint/2010/main" val="1834914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DD9622-2EF9-40C0-B436-3FD62A6389B9}"/>
              </a:ext>
            </a:extLst>
          </p:cNvPr>
          <p:cNvSpPr>
            <a:spLocks noGrp="1"/>
          </p:cNvSpPr>
          <p:nvPr>
            <p:ph type="title"/>
          </p:nvPr>
        </p:nvSpPr>
        <p:spPr/>
        <p:txBody>
          <a:bodyPr>
            <a:normAutofit/>
          </a:bodyPr>
          <a:lstStyle/>
          <a:p>
            <a:pPr algn="ctr"/>
            <a:r>
              <a:rPr lang="es-CR" sz="4000" b="0" dirty="0">
                <a:solidFill>
                  <a:schemeClr val="tx1"/>
                </a:solidFill>
              </a:rPr>
              <a:t>Derecho de acceso al expediente administrativo</a:t>
            </a:r>
          </a:p>
        </p:txBody>
      </p:sp>
      <p:sp>
        <p:nvSpPr>
          <p:cNvPr id="3" name="Marcador de contenido 2">
            <a:extLst>
              <a:ext uri="{FF2B5EF4-FFF2-40B4-BE49-F238E27FC236}">
                <a16:creationId xmlns:a16="http://schemas.microsoft.com/office/drawing/2014/main" id="{D3D6729C-7248-4D33-8BF2-8EAF1A66D55F}"/>
              </a:ext>
            </a:extLst>
          </p:cNvPr>
          <p:cNvSpPr>
            <a:spLocks noGrp="1"/>
          </p:cNvSpPr>
          <p:nvPr>
            <p:ph sz="half" idx="1"/>
          </p:nvPr>
        </p:nvSpPr>
        <p:spPr>
          <a:xfrm>
            <a:off x="838200" y="1587413"/>
            <a:ext cx="10515600" cy="4912242"/>
          </a:xfrm>
        </p:spPr>
        <p:txBody>
          <a:bodyPr>
            <a:normAutofit fontScale="32500" lnSpcReduction="20000"/>
          </a:bodyPr>
          <a:lstStyle/>
          <a:p>
            <a:pPr marL="0" indent="0">
              <a:buNone/>
            </a:pPr>
            <a:r>
              <a:rPr lang="es-CR" sz="4900" b="1" dirty="0">
                <a:latin typeface="Calibri" panose="020F0502020204030204" pitchFamily="34" charset="0"/>
                <a:cs typeface="Calibri" panose="020F0502020204030204" pitchFamily="34" charset="0"/>
              </a:rPr>
              <a:t>Artículo 183.- Derecho de acceso al expediente administrativo </a:t>
            </a:r>
          </a:p>
          <a:p>
            <a:pPr marL="0" indent="0">
              <a:buNone/>
            </a:pPr>
            <a:r>
              <a:rPr lang="es-CR" sz="4900" dirty="0">
                <a:latin typeface="Calibri" panose="020F0502020204030204" pitchFamily="34" charset="0"/>
                <a:cs typeface="Calibri" panose="020F0502020204030204" pitchFamily="34" charset="0"/>
              </a:rPr>
              <a:t>1. Los contribuyentes tienen </a:t>
            </a:r>
            <a:r>
              <a:rPr lang="es-CR" sz="4900" b="1" dirty="0">
                <a:latin typeface="Calibri" panose="020F0502020204030204" pitchFamily="34" charset="0"/>
                <a:cs typeface="Calibri" panose="020F0502020204030204" pitchFamily="34" charset="0"/>
              </a:rPr>
              <a:t>derecho a conocer el expediente administrativo </a:t>
            </a:r>
            <a:r>
              <a:rPr lang="es-CR" sz="4900" dirty="0">
                <a:latin typeface="Calibri" panose="020F0502020204030204" pitchFamily="34" charset="0"/>
                <a:cs typeface="Calibri" panose="020F0502020204030204" pitchFamily="34" charset="0"/>
              </a:rPr>
              <a:t>y a </a:t>
            </a:r>
            <a:r>
              <a:rPr lang="es-CR" sz="4900" b="1" dirty="0">
                <a:latin typeface="Calibri" panose="020F0502020204030204" pitchFamily="34" charset="0"/>
                <a:cs typeface="Calibri" panose="020F0502020204030204" pitchFamily="34" charset="0"/>
              </a:rPr>
              <a:t>obtener copia </a:t>
            </a:r>
            <a:r>
              <a:rPr lang="es-CR" sz="4900" dirty="0">
                <a:latin typeface="Calibri" panose="020F0502020204030204" pitchFamily="34" charset="0"/>
                <a:cs typeface="Calibri" panose="020F0502020204030204" pitchFamily="34" charset="0"/>
              </a:rPr>
              <a:t>a su costo de los documentos que lo integren en el trámite de puesta de manifiesto de este, en los términos previstos por la ley. </a:t>
            </a:r>
          </a:p>
          <a:p>
            <a:pPr marL="0" indent="0">
              <a:buNone/>
            </a:pPr>
            <a:r>
              <a:rPr lang="es-CR" sz="4900" dirty="0">
                <a:latin typeface="Calibri" panose="020F0502020204030204" pitchFamily="34" charset="0"/>
                <a:cs typeface="Calibri" panose="020F0502020204030204" pitchFamily="34" charset="0"/>
              </a:rPr>
              <a:t>2. Por su parte, la Administración Tributaria está obligada a </a:t>
            </a:r>
            <a:r>
              <a:rPr lang="es-CR" sz="4900" b="1" dirty="0">
                <a:latin typeface="Calibri" panose="020F0502020204030204" pitchFamily="34" charset="0"/>
                <a:cs typeface="Calibri" panose="020F0502020204030204" pitchFamily="34" charset="0"/>
              </a:rPr>
              <a:t>facilitar al interesado el expediente administrativo</a:t>
            </a:r>
            <a:r>
              <a:rPr lang="es-CR" sz="4900" dirty="0">
                <a:latin typeface="Calibri" panose="020F0502020204030204" pitchFamily="34" charset="0"/>
                <a:cs typeface="Calibri" panose="020F0502020204030204" pitchFamily="34" charset="0"/>
              </a:rPr>
              <a:t>. El servidor público que se niegue a facilitar el expediente o se niegue a permitir el fotocopiado incurrirá en el delito de incumplimiento de deberes, sancionado en el artículo 332 del Código Penal. </a:t>
            </a:r>
          </a:p>
          <a:p>
            <a:pPr marL="0" indent="0">
              <a:buNone/>
            </a:pPr>
            <a:r>
              <a:rPr lang="es-CR" sz="4900" dirty="0">
                <a:latin typeface="Calibri" panose="020F0502020204030204" pitchFamily="34" charset="0"/>
                <a:cs typeface="Calibri" panose="020F0502020204030204" pitchFamily="34" charset="0"/>
              </a:rPr>
              <a:t>3. Como garantía del derecho del contribuyente al acceso del expediente, este deberá mantenerse identificado, </a:t>
            </a:r>
            <a:r>
              <a:rPr lang="es-CR" sz="4900" b="1" dirty="0">
                <a:latin typeface="Calibri" panose="020F0502020204030204" pitchFamily="34" charset="0"/>
                <a:cs typeface="Calibri" panose="020F0502020204030204" pitchFamily="34" charset="0"/>
              </a:rPr>
              <a:t>foliado</a:t>
            </a:r>
            <a:r>
              <a:rPr lang="es-CR" sz="4900" dirty="0">
                <a:latin typeface="Calibri" panose="020F0502020204030204" pitchFamily="34" charset="0"/>
                <a:cs typeface="Calibri" panose="020F0502020204030204" pitchFamily="34" charset="0"/>
              </a:rPr>
              <a:t> de forma consecutiva en su numeración, completo y en </a:t>
            </a:r>
            <a:r>
              <a:rPr lang="es-CR" sz="4900" b="1" dirty="0">
                <a:latin typeface="Calibri" panose="020F0502020204030204" pitchFamily="34" charset="0"/>
                <a:cs typeface="Calibri" panose="020F0502020204030204" pitchFamily="34" charset="0"/>
              </a:rPr>
              <a:t>estricto orden cronológico</a:t>
            </a:r>
            <a:r>
              <a:rPr lang="es-CR" sz="4900" dirty="0">
                <a:latin typeface="Calibri" panose="020F0502020204030204" pitchFamily="34" charset="0"/>
                <a:cs typeface="Calibri" panose="020F0502020204030204" pitchFamily="34" charset="0"/>
              </a:rPr>
              <a:t>. La citada numeración deberá hacerse mediante sistemas electrónicos o digitales, si procede, a fin de garantizar su </a:t>
            </a:r>
            <a:r>
              <a:rPr lang="es-CR" sz="4900" dirty="0" err="1">
                <a:latin typeface="Calibri" panose="020F0502020204030204" pitchFamily="34" charset="0"/>
                <a:cs typeface="Calibri" panose="020F0502020204030204" pitchFamily="34" charset="0"/>
              </a:rPr>
              <a:t>consecutividad</a:t>
            </a:r>
            <a:r>
              <a:rPr lang="es-CR" sz="4900" dirty="0">
                <a:latin typeface="Calibri" panose="020F0502020204030204" pitchFamily="34" charset="0"/>
                <a:cs typeface="Calibri" panose="020F0502020204030204" pitchFamily="34" charset="0"/>
              </a:rPr>
              <a:t>, veracidad y exactitud. </a:t>
            </a:r>
          </a:p>
          <a:p>
            <a:pPr marL="0" indent="0">
              <a:buNone/>
            </a:pPr>
            <a:r>
              <a:rPr lang="es-CR" sz="4900" dirty="0">
                <a:latin typeface="Calibri" panose="020F0502020204030204" pitchFamily="34" charset="0"/>
                <a:cs typeface="Calibri" panose="020F0502020204030204" pitchFamily="34" charset="0"/>
              </a:rPr>
              <a:t>4. Ningún documento o pieza del expediente debe separarse, bajo ningún motivo, de él, a fin de que esté completo. El contenido del expediente así conformado, así como el </a:t>
            </a:r>
            <a:r>
              <a:rPr lang="es-CR" sz="4900" b="1" dirty="0">
                <a:latin typeface="Calibri" panose="020F0502020204030204" pitchFamily="34" charset="0"/>
                <a:cs typeface="Calibri" panose="020F0502020204030204" pitchFamily="34" charset="0"/>
              </a:rPr>
              <a:t>expediente accesorio </a:t>
            </a:r>
            <a:r>
              <a:rPr lang="es-CR" sz="4900" dirty="0">
                <a:latin typeface="Calibri" panose="020F0502020204030204" pitchFamily="34" charset="0"/>
                <a:cs typeface="Calibri" panose="020F0502020204030204" pitchFamily="34" charset="0"/>
              </a:rPr>
              <a:t>referido en el párrafo siguiente, si lo hay, constituyen los únicos elementos probatorios en que puede fundamentar la Administración su resolución o actuación. Los documentos o elementos probatorios que no estén en el expediente principal o en el accesorio, así conformados, no surtirán efecto jurídico alguno en contra del contribuyente. </a:t>
            </a:r>
          </a:p>
          <a:p>
            <a:pPr marL="0" indent="0">
              <a:buNone/>
            </a:pPr>
            <a:r>
              <a:rPr lang="es-CR" sz="4900" dirty="0">
                <a:latin typeface="Calibri" panose="020F0502020204030204" pitchFamily="34" charset="0"/>
                <a:cs typeface="Calibri" panose="020F0502020204030204" pitchFamily="34" charset="0"/>
              </a:rPr>
              <a:t>5. </a:t>
            </a:r>
            <a:r>
              <a:rPr lang="es-CR" sz="4900" b="1" dirty="0">
                <a:latin typeface="Calibri" panose="020F0502020204030204" pitchFamily="34" charset="0"/>
                <a:cs typeface="Calibri" panose="020F0502020204030204" pitchFamily="34" charset="0"/>
              </a:rPr>
              <a:t>Si el expediente principal se encuentra sustentado en sus probanzas en otro legajo, compuesto por hojas de trabajo y de otros elementos probatorios, dicho legajo se denominará expediente accesorio</a:t>
            </a:r>
            <a:r>
              <a:rPr lang="es-CR" sz="4900" dirty="0">
                <a:latin typeface="Calibri" panose="020F0502020204030204" pitchFamily="34" charset="0"/>
                <a:cs typeface="Calibri" panose="020F0502020204030204" pitchFamily="34" charset="0"/>
              </a:rPr>
              <a:t>, que deberá formarse con las mismas formalidades y los requisitos señalados en el párrafo anterior</a:t>
            </a:r>
            <a:r>
              <a:rPr lang="es-CR" sz="4900" b="1" dirty="0">
                <a:latin typeface="Calibri" panose="020F0502020204030204" pitchFamily="34" charset="0"/>
                <a:cs typeface="Calibri" panose="020F0502020204030204" pitchFamily="34" charset="0"/>
              </a:rPr>
              <a:t>. En el expediente principal se indicará la existencia del citado expediente accesorio y el número de folios que contiene. </a:t>
            </a:r>
          </a:p>
          <a:p>
            <a:pPr marL="0" indent="0">
              <a:buNone/>
            </a:pPr>
            <a:r>
              <a:rPr lang="es-CR" sz="4900" dirty="0">
                <a:latin typeface="Calibri" panose="020F0502020204030204" pitchFamily="34" charset="0"/>
                <a:cs typeface="Calibri" panose="020F0502020204030204" pitchFamily="34" charset="0"/>
              </a:rPr>
              <a:t>6. Cuando se hace referencia al expediente administrativo se alude al expediente principal y al expediente o a los expedientes accesorios, los cuales forman parte integral e indivisible de aquel para todos los efectos, tanto internos de la Administración, como a los derechos derivados a favor del contribuyente a que se ha hecho referencia. </a:t>
            </a:r>
          </a:p>
          <a:p>
            <a:endParaRPr lang="es-CR" dirty="0"/>
          </a:p>
        </p:txBody>
      </p:sp>
    </p:spTree>
    <p:extLst>
      <p:ext uri="{BB962C8B-B14F-4D97-AF65-F5344CB8AC3E}">
        <p14:creationId xmlns:p14="http://schemas.microsoft.com/office/powerpoint/2010/main" val="499293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1362ED-402A-4C15-B1CB-5113CCBB3717}"/>
              </a:ext>
            </a:extLst>
          </p:cNvPr>
          <p:cNvSpPr>
            <a:spLocks noGrp="1"/>
          </p:cNvSpPr>
          <p:nvPr>
            <p:ph type="title"/>
          </p:nvPr>
        </p:nvSpPr>
        <p:spPr/>
        <p:txBody>
          <a:bodyPr/>
          <a:lstStyle/>
          <a:p>
            <a:pPr algn="ctr"/>
            <a:r>
              <a:rPr lang="es-CR" b="0" dirty="0">
                <a:solidFill>
                  <a:schemeClr val="tx1"/>
                </a:solidFill>
              </a:rPr>
              <a:t>Derecho de defensa</a:t>
            </a:r>
          </a:p>
        </p:txBody>
      </p:sp>
      <p:sp>
        <p:nvSpPr>
          <p:cNvPr id="3" name="Marcador de contenido 2">
            <a:extLst>
              <a:ext uri="{FF2B5EF4-FFF2-40B4-BE49-F238E27FC236}">
                <a16:creationId xmlns:a16="http://schemas.microsoft.com/office/drawing/2014/main" id="{39D13DD9-FC34-4360-873C-F6F2A111042A}"/>
              </a:ext>
            </a:extLst>
          </p:cNvPr>
          <p:cNvSpPr>
            <a:spLocks noGrp="1"/>
          </p:cNvSpPr>
          <p:nvPr>
            <p:ph sz="half" idx="1"/>
          </p:nvPr>
        </p:nvSpPr>
        <p:spPr>
          <a:xfrm>
            <a:off x="838200" y="1488558"/>
            <a:ext cx="10515600" cy="4688405"/>
          </a:xfrm>
        </p:spPr>
        <p:txBody>
          <a:bodyPr>
            <a:normAutofit fontScale="77500" lnSpcReduction="20000"/>
          </a:bodyPr>
          <a:lstStyle/>
          <a:p>
            <a:pPr marL="0" indent="0">
              <a:buNone/>
            </a:pPr>
            <a:r>
              <a:rPr lang="es-CR" b="1" dirty="0"/>
              <a:t>Artículo 184.- Derecho de defensa </a:t>
            </a:r>
          </a:p>
          <a:p>
            <a:pPr marL="0" indent="0">
              <a:buNone/>
            </a:pPr>
            <a:r>
              <a:rPr lang="es-CR" dirty="0"/>
              <a:t>1. El </a:t>
            </a:r>
            <a:r>
              <a:rPr lang="es-CR" b="1" dirty="0"/>
              <a:t>derecho de defensa </a:t>
            </a:r>
            <a:r>
              <a:rPr lang="es-CR" dirty="0"/>
              <a:t>del contribuyente deberá ser </a:t>
            </a:r>
            <a:r>
              <a:rPr lang="es-CR" b="1" dirty="0"/>
              <a:t>ejercido de forma razonable</a:t>
            </a:r>
            <a:r>
              <a:rPr lang="es-CR" dirty="0"/>
              <a:t>. </a:t>
            </a:r>
          </a:p>
          <a:p>
            <a:pPr marL="0" indent="0">
              <a:buNone/>
            </a:pPr>
            <a:r>
              <a:rPr lang="es-CR" dirty="0"/>
              <a:t>2. La Administración Tributaria está </a:t>
            </a:r>
            <a:r>
              <a:rPr lang="es-CR" b="1" dirty="0"/>
              <a:t>obligada a evacuar la prueba ofrecida en tiempo y forma, so pena de incurrir en nulidad absoluta</a:t>
            </a:r>
            <a:r>
              <a:rPr lang="es-CR" dirty="0"/>
              <a:t>; salvo la prueba impertinente. Caerá en abandono la prueba ofrecida y no evacuada por culpa del interesado, si transcurre un plazo de treinta días hábiles, contado desde la fecha en que la Administración instó su diligenciamiento, sin que lo haya hecho, según resolución motivada que así lo disponga. </a:t>
            </a:r>
          </a:p>
          <a:p>
            <a:pPr marL="0" indent="0">
              <a:buNone/>
            </a:pPr>
            <a:r>
              <a:rPr lang="es-CR" dirty="0"/>
              <a:t>3. El contribuyente puede invocar para su defensa </a:t>
            </a:r>
            <a:r>
              <a:rPr lang="es-CR" b="1" dirty="0"/>
              <a:t>todos los medios de prueba indicados en el Código Procesal Civil, a excepción de la confesión a los servidores de la Administración Tributaria</a:t>
            </a:r>
            <a:r>
              <a:rPr lang="es-CR" dirty="0"/>
              <a:t>. </a:t>
            </a:r>
          </a:p>
          <a:p>
            <a:pPr marL="0" indent="0">
              <a:buNone/>
            </a:pPr>
            <a:r>
              <a:rPr lang="es-CR" dirty="0"/>
              <a:t>4</a:t>
            </a:r>
            <a:r>
              <a:rPr lang="es-CR" b="1" dirty="0"/>
              <a:t>. El contribuyente podrá hacerse representar </a:t>
            </a:r>
            <a:r>
              <a:rPr lang="es-CR" dirty="0"/>
              <a:t>en los términos del presente Código y conforme a otras normativas que así lo establezcan. </a:t>
            </a:r>
          </a:p>
          <a:p>
            <a:pPr marL="0" indent="0">
              <a:buNone/>
            </a:pPr>
            <a:r>
              <a:rPr lang="es-CR" dirty="0"/>
              <a:t>5. A efectos de que el contribuyente pueda ejercer, de manera efectiva, el derecho de defensa en contra de los actos jurídicos y las actuaciones materiales de la Administración Tributaria, esta </a:t>
            </a:r>
            <a:r>
              <a:rPr lang="es-CR" b="1" dirty="0">
                <a:solidFill>
                  <a:srgbClr val="FF0000"/>
                </a:solidFill>
              </a:rPr>
              <a:t>debe pronunciarse sobre todos los alegatos y valorar las pruebas aportadas de manera razonable. </a:t>
            </a:r>
          </a:p>
          <a:p>
            <a:endParaRPr lang="es-CR" dirty="0"/>
          </a:p>
        </p:txBody>
      </p:sp>
    </p:spTree>
    <p:extLst>
      <p:ext uri="{BB962C8B-B14F-4D97-AF65-F5344CB8AC3E}">
        <p14:creationId xmlns:p14="http://schemas.microsoft.com/office/powerpoint/2010/main" val="1809844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3FFAD9-065B-41F6-BA3F-181488BB4402}"/>
              </a:ext>
            </a:extLst>
          </p:cNvPr>
          <p:cNvSpPr>
            <a:spLocks noGrp="1"/>
          </p:cNvSpPr>
          <p:nvPr>
            <p:ph type="title"/>
          </p:nvPr>
        </p:nvSpPr>
        <p:spPr/>
        <p:txBody>
          <a:bodyPr/>
          <a:lstStyle/>
          <a:p>
            <a:pPr algn="ctr"/>
            <a:r>
              <a:rPr lang="es-CR" b="0" dirty="0">
                <a:solidFill>
                  <a:schemeClr val="tx1"/>
                </a:solidFill>
              </a:rPr>
              <a:t>Carga de la prueba</a:t>
            </a:r>
          </a:p>
        </p:txBody>
      </p:sp>
      <p:sp>
        <p:nvSpPr>
          <p:cNvPr id="3" name="Marcador de contenido 2">
            <a:extLst>
              <a:ext uri="{FF2B5EF4-FFF2-40B4-BE49-F238E27FC236}">
                <a16:creationId xmlns:a16="http://schemas.microsoft.com/office/drawing/2014/main" id="{4F1A8508-5BF9-403B-ACD1-C7D123133BCA}"/>
              </a:ext>
            </a:extLst>
          </p:cNvPr>
          <p:cNvSpPr>
            <a:spLocks noGrp="1"/>
          </p:cNvSpPr>
          <p:nvPr>
            <p:ph sz="half" idx="1"/>
          </p:nvPr>
        </p:nvSpPr>
        <p:spPr>
          <a:xfrm>
            <a:off x="838200" y="1690687"/>
            <a:ext cx="10515600" cy="4486275"/>
          </a:xfrm>
        </p:spPr>
        <p:txBody>
          <a:bodyPr/>
          <a:lstStyle/>
          <a:p>
            <a:pPr marL="0" indent="0">
              <a:buNone/>
            </a:pPr>
            <a:r>
              <a:rPr lang="es-CR" b="1" dirty="0"/>
              <a:t>Artículo 185.- Carga de la prueba </a:t>
            </a:r>
          </a:p>
          <a:p>
            <a:pPr marL="0" indent="0">
              <a:buNone/>
            </a:pPr>
            <a:r>
              <a:rPr lang="es-CR" dirty="0"/>
              <a:t>La carga de la prueba incumbe a la Administración Tributaria respecto de los </a:t>
            </a:r>
            <a:r>
              <a:rPr lang="es-CR" b="1" dirty="0">
                <a:solidFill>
                  <a:srgbClr val="FF0000"/>
                </a:solidFill>
              </a:rPr>
              <a:t>hechos constitutivos de la obligación tributaria material</a:t>
            </a:r>
            <a:r>
              <a:rPr lang="es-CR" dirty="0"/>
              <a:t>, mientras que incumbe al contribuyente respecto de los hechos </a:t>
            </a:r>
            <a:r>
              <a:rPr lang="es-CR" b="1" dirty="0">
                <a:solidFill>
                  <a:srgbClr val="FF0000"/>
                </a:solidFill>
              </a:rPr>
              <a:t>impeditivos, modificativos o extintivos de la obligación tributaria</a:t>
            </a:r>
            <a:r>
              <a:rPr lang="es-CR" dirty="0"/>
              <a:t>. En ese sentido, corresponde a este último, según el caso, demostrar los hechos o actos que configuren sus costos, gastos, pasivos, créditos fiscales, exenciones, no sujeciones, descuentos y, en general, los beneficios fiscales que alega existentes a su favor. </a:t>
            </a:r>
          </a:p>
          <a:p>
            <a:endParaRPr lang="es-CR" dirty="0"/>
          </a:p>
        </p:txBody>
      </p:sp>
    </p:spTree>
    <p:extLst>
      <p:ext uri="{BB962C8B-B14F-4D97-AF65-F5344CB8AC3E}">
        <p14:creationId xmlns:p14="http://schemas.microsoft.com/office/powerpoint/2010/main" val="180943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3DD4B-2944-48C3-8A26-31FDB0899D5E}"/>
              </a:ext>
            </a:extLst>
          </p:cNvPr>
          <p:cNvSpPr>
            <a:spLocks noGrp="1"/>
          </p:cNvSpPr>
          <p:nvPr>
            <p:ph type="title"/>
          </p:nvPr>
        </p:nvSpPr>
        <p:spPr/>
        <p:txBody>
          <a:bodyPr/>
          <a:lstStyle/>
          <a:p>
            <a:pPr algn="ctr"/>
            <a:r>
              <a:rPr lang="es-CR" b="1" dirty="0"/>
              <a:t>Principios generales tributarios</a:t>
            </a:r>
            <a:endParaRPr lang="es-CR" dirty="0"/>
          </a:p>
        </p:txBody>
      </p:sp>
      <p:sp>
        <p:nvSpPr>
          <p:cNvPr id="3" name="Marcador de contenido 2">
            <a:extLst>
              <a:ext uri="{FF2B5EF4-FFF2-40B4-BE49-F238E27FC236}">
                <a16:creationId xmlns:a16="http://schemas.microsoft.com/office/drawing/2014/main" id="{C2DAEFC8-BCB8-41AC-8BA8-AEEDD540E2A2}"/>
              </a:ext>
            </a:extLst>
          </p:cNvPr>
          <p:cNvSpPr>
            <a:spLocks noGrp="1"/>
          </p:cNvSpPr>
          <p:nvPr>
            <p:ph sz="half" idx="1"/>
          </p:nvPr>
        </p:nvSpPr>
        <p:spPr/>
        <p:txBody>
          <a:bodyPr>
            <a:normAutofit fontScale="85000" lnSpcReduction="20000"/>
          </a:bodyPr>
          <a:lstStyle/>
          <a:p>
            <a:pPr marL="0" indent="0">
              <a:buNone/>
            </a:pPr>
            <a:r>
              <a:rPr lang="es-CR" b="1" dirty="0"/>
              <a:t>Artículo 167.- Principios generales tributarios </a:t>
            </a:r>
          </a:p>
          <a:p>
            <a:pPr marL="0" indent="0">
              <a:buNone/>
            </a:pPr>
            <a:r>
              <a:rPr lang="es-CR" dirty="0">
                <a:solidFill>
                  <a:srgbClr val="FF0000"/>
                </a:solidFill>
              </a:rPr>
              <a:t>Por medio de la tributación no deberá sustraerse una porción sustancial de la riqueza del contribuyente, en tal medida que haga nugatorio, desaliente o limite, de manera significativa, el ejercicio de un derecho o la libertad fundamental tutelados por la Constitución Política. </a:t>
            </a:r>
          </a:p>
          <a:p>
            <a:pPr marL="0" indent="0">
              <a:buNone/>
            </a:pPr>
            <a:r>
              <a:rPr lang="es-CR" dirty="0"/>
              <a:t>La aplicación del sistema tributario se basará en los </a:t>
            </a:r>
            <a:r>
              <a:rPr lang="es-CR" b="1" dirty="0"/>
              <a:t>principios de generalidad, neutralidad, proporcionalidad y eficacia</a:t>
            </a:r>
            <a:r>
              <a:rPr lang="es-CR" dirty="0"/>
              <a:t>. Asimismo, asegurará el respeto de los derechos y las garantías de los contribuyentes establecidos en el presente título. En las materias que corresponda, se adoptarán técnicas modernas, tales como gestión de riesgo y controles basados en auditorías, así como el mayor aprovechamiento de la tecnología de la información, la simplificación y la armonización de los procedimientos. </a:t>
            </a:r>
          </a:p>
          <a:p>
            <a:pPr marL="0" indent="0">
              <a:buNone/>
            </a:pPr>
            <a:r>
              <a:rPr lang="es-CR" b="1" dirty="0"/>
              <a:t>Los citados principios deberán ser interpretados en consideración a criterios de razonabilidad, racionalidad, proporcionalidad, no discriminación y equidad. </a:t>
            </a:r>
          </a:p>
          <a:p>
            <a:endParaRPr lang="es-CR" dirty="0"/>
          </a:p>
        </p:txBody>
      </p:sp>
    </p:spTree>
    <p:extLst>
      <p:ext uri="{BB962C8B-B14F-4D97-AF65-F5344CB8AC3E}">
        <p14:creationId xmlns:p14="http://schemas.microsoft.com/office/powerpoint/2010/main" val="948166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82AD79-96B2-4C72-A48D-C7BC51DD4603}"/>
              </a:ext>
            </a:extLst>
          </p:cNvPr>
          <p:cNvSpPr>
            <a:spLocks noGrp="1"/>
          </p:cNvSpPr>
          <p:nvPr>
            <p:ph type="title"/>
          </p:nvPr>
        </p:nvSpPr>
        <p:spPr/>
        <p:txBody>
          <a:bodyPr/>
          <a:lstStyle/>
          <a:p>
            <a:pPr algn="ctr"/>
            <a:r>
              <a:rPr lang="es-CR" sz="4400" b="0" dirty="0">
                <a:solidFill>
                  <a:schemeClr val="tx1"/>
                </a:solidFill>
              </a:rPr>
              <a:t>Principios de lealtad en el debate y la seguridad jurídica </a:t>
            </a:r>
            <a:endParaRPr lang="es-CR" b="0" dirty="0">
              <a:solidFill>
                <a:schemeClr val="tx1"/>
              </a:solidFill>
            </a:endParaRPr>
          </a:p>
        </p:txBody>
      </p:sp>
      <p:sp>
        <p:nvSpPr>
          <p:cNvPr id="3" name="Marcador de contenido 2">
            <a:extLst>
              <a:ext uri="{FF2B5EF4-FFF2-40B4-BE49-F238E27FC236}">
                <a16:creationId xmlns:a16="http://schemas.microsoft.com/office/drawing/2014/main" id="{695406B0-0D45-44A2-AE3C-EE99A90DE016}"/>
              </a:ext>
            </a:extLst>
          </p:cNvPr>
          <p:cNvSpPr>
            <a:spLocks noGrp="1"/>
          </p:cNvSpPr>
          <p:nvPr>
            <p:ph sz="half" idx="1"/>
          </p:nvPr>
        </p:nvSpPr>
        <p:spPr/>
        <p:txBody>
          <a:bodyPr>
            <a:normAutofit fontScale="77500" lnSpcReduction="20000"/>
          </a:bodyPr>
          <a:lstStyle/>
          <a:p>
            <a:pPr marL="0" indent="0">
              <a:buNone/>
            </a:pPr>
            <a:r>
              <a:rPr lang="es-CR" b="1" dirty="0"/>
              <a:t>Artículo 186.- Principios de lealtad en el debate y la seguridad jurídica </a:t>
            </a:r>
          </a:p>
          <a:p>
            <a:pPr marL="0" indent="0">
              <a:buNone/>
            </a:pPr>
            <a:r>
              <a:rPr lang="es-CR" dirty="0"/>
              <a:t>En el procedimiento administrativo tributario se deberán </a:t>
            </a:r>
            <a:r>
              <a:rPr lang="es-CR" b="1" dirty="0"/>
              <a:t>verificar los hechos que sirven de motivo al acto final de la forma más fiel y completa posible</a:t>
            </a:r>
            <a:r>
              <a:rPr lang="es-CR" dirty="0"/>
              <a:t>; para ello, el órgano que lo dirige debe adoptar todas las medidas probatorias pertinentes o necesarias. </a:t>
            </a:r>
          </a:p>
          <a:p>
            <a:pPr marL="0" indent="0">
              <a:buNone/>
            </a:pPr>
            <a:r>
              <a:rPr lang="es-CR" dirty="0"/>
              <a:t>Como garantía de los principios de lealtad en el debate y la seguridad jurídica, las resoluciones que se dicten en el procedimiento de determinación de la obligación tributaria o en el sancionatorio </a:t>
            </a:r>
            <a:r>
              <a:rPr lang="es-CR" b="1" dirty="0"/>
              <a:t>no podrán invocar hechos o elementos probatorios no debatidos y sobre los cuales el contribuyente no ha podido ejercer su defensa</a:t>
            </a:r>
            <a:r>
              <a:rPr lang="es-CR" dirty="0"/>
              <a:t>. Lo anterior, </a:t>
            </a:r>
            <a:r>
              <a:rPr lang="es-CR" b="1" dirty="0"/>
              <a:t>sin perjuicio de que proceda una recalificación de los hechos en materia sancionatoria, siempre que los hechos que dieron sustento al procedimiento sean los mismos. </a:t>
            </a:r>
          </a:p>
          <a:p>
            <a:pPr marL="0" indent="0">
              <a:buNone/>
            </a:pPr>
            <a:r>
              <a:rPr lang="es-CR" b="1" dirty="0">
                <a:solidFill>
                  <a:srgbClr val="FF0000"/>
                </a:solidFill>
              </a:rPr>
              <a:t>No podrá dictarse el acto final en el procedimiento sancionatorio, vinculado al de determinación de la obligación tributaria, hasta tanto no se encuentre firme el acto administrativo de la determinación de la obligación tributaria dictado en sede administrativa</a:t>
            </a:r>
            <a:r>
              <a:rPr lang="es-CR" dirty="0"/>
              <a:t>. </a:t>
            </a:r>
          </a:p>
          <a:p>
            <a:endParaRPr lang="es-CR" dirty="0"/>
          </a:p>
        </p:txBody>
      </p:sp>
    </p:spTree>
    <p:extLst>
      <p:ext uri="{BB962C8B-B14F-4D97-AF65-F5344CB8AC3E}">
        <p14:creationId xmlns:p14="http://schemas.microsoft.com/office/powerpoint/2010/main" val="34709589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CB32D5-EE31-409A-9CB5-06715297D0E4}"/>
              </a:ext>
            </a:extLst>
          </p:cNvPr>
          <p:cNvSpPr>
            <a:spLocks noGrp="1"/>
          </p:cNvSpPr>
          <p:nvPr>
            <p:ph type="title"/>
          </p:nvPr>
        </p:nvSpPr>
        <p:spPr/>
        <p:txBody>
          <a:bodyPr/>
          <a:lstStyle/>
          <a:p>
            <a:pPr algn="ctr"/>
            <a:r>
              <a:rPr lang="es-CR" b="0" dirty="0">
                <a:solidFill>
                  <a:schemeClr val="tx1"/>
                </a:solidFill>
              </a:rPr>
              <a:t>Motivación de los actos</a:t>
            </a:r>
          </a:p>
        </p:txBody>
      </p:sp>
      <p:sp>
        <p:nvSpPr>
          <p:cNvPr id="3" name="Marcador de contenido 2">
            <a:extLst>
              <a:ext uri="{FF2B5EF4-FFF2-40B4-BE49-F238E27FC236}">
                <a16:creationId xmlns:a16="http://schemas.microsoft.com/office/drawing/2014/main" id="{8BDF66C2-5630-4025-92F1-1F4F87B71ED3}"/>
              </a:ext>
            </a:extLst>
          </p:cNvPr>
          <p:cNvSpPr>
            <a:spLocks noGrp="1"/>
          </p:cNvSpPr>
          <p:nvPr>
            <p:ph sz="half" idx="1"/>
          </p:nvPr>
        </p:nvSpPr>
        <p:spPr/>
        <p:txBody>
          <a:bodyPr>
            <a:normAutofit fontScale="92500"/>
          </a:bodyPr>
          <a:lstStyle/>
          <a:p>
            <a:pPr marL="0" indent="0">
              <a:buNone/>
            </a:pPr>
            <a:r>
              <a:rPr lang="es-CR" b="1" dirty="0"/>
              <a:t>Artículo 187.- Motivación de los actos </a:t>
            </a:r>
          </a:p>
          <a:p>
            <a:pPr marL="0" indent="0">
              <a:buNone/>
            </a:pPr>
            <a:r>
              <a:rPr lang="es-CR" dirty="0"/>
              <a:t>Los actos jurídicos y las actuaciones materiales de la Administración Tributaria deben ser motivados, cuando establezcan deberes u obligaciones a cargo de los contribuyentes. </a:t>
            </a:r>
            <a:r>
              <a:rPr lang="es-CR" b="1" dirty="0"/>
              <a:t>La motivación consistirá en la referencia explícita o inequívoca a los motivos de hecho y de derecho que sirven de fundamento a la decisión</a:t>
            </a:r>
            <a:r>
              <a:rPr lang="es-CR" dirty="0"/>
              <a:t>. La falta de motivación de un acto o de una actuación material de la Administración, en los términos expresados, causa su nulidad. </a:t>
            </a:r>
          </a:p>
          <a:p>
            <a:pPr marL="0" indent="0">
              <a:buNone/>
            </a:pPr>
            <a:r>
              <a:rPr lang="es-CR" dirty="0"/>
              <a:t>Toda resolución de la Administración Tributaria debe reunir los requisitos establecidos por la normativa aplicable, así como indicar, si es del caso, las infracciones cometidas, las sanciones y los recargos que procedan.</a:t>
            </a:r>
          </a:p>
          <a:p>
            <a:endParaRPr lang="es-CR" dirty="0"/>
          </a:p>
        </p:txBody>
      </p:sp>
    </p:spTree>
    <p:extLst>
      <p:ext uri="{BB962C8B-B14F-4D97-AF65-F5344CB8AC3E}">
        <p14:creationId xmlns:p14="http://schemas.microsoft.com/office/powerpoint/2010/main" val="2546925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EA1897-C3CE-4E7E-ABC1-80110FF401FD}"/>
              </a:ext>
            </a:extLst>
          </p:cNvPr>
          <p:cNvSpPr>
            <a:spLocks noGrp="1"/>
          </p:cNvSpPr>
          <p:nvPr>
            <p:ph type="title"/>
          </p:nvPr>
        </p:nvSpPr>
        <p:spPr/>
        <p:txBody>
          <a:bodyPr/>
          <a:lstStyle/>
          <a:p>
            <a:pPr algn="ctr"/>
            <a:r>
              <a:rPr lang="es-CR" b="0" dirty="0">
                <a:solidFill>
                  <a:schemeClr val="tx1"/>
                </a:solidFill>
              </a:rPr>
              <a:t>Nulidades</a:t>
            </a:r>
          </a:p>
        </p:txBody>
      </p:sp>
      <p:sp>
        <p:nvSpPr>
          <p:cNvPr id="3" name="Marcador de contenido 2">
            <a:extLst>
              <a:ext uri="{FF2B5EF4-FFF2-40B4-BE49-F238E27FC236}">
                <a16:creationId xmlns:a16="http://schemas.microsoft.com/office/drawing/2014/main" id="{CE443568-8605-4B5C-91A2-EF2626992E45}"/>
              </a:ext>
            </a:extLst>
          </p:cNvPr>
          <p:cNvSpPr>
            <a:spLocks noGrp="1"/>
          </p:cNvSpPr>
          <p:nvPr>
            <p:ph sz="half" idx="1"/>
          </p:nvPr>
        </p:nvSpPr>
        <p:spPr/>
        <p:txBody>
          <a:bodyPr/>
          <a:lstStyle/>
          <a:p>
            <a:pPr marL="0" indent="0">
              <a:buNone/>
            </a:pPr>
            <a:r>
              <a:rPr lang="es-ES" b="1" dirty="0"/>
              <a:t>Artículo 188.- Nulidades </a:t>
            </a:r>
            <a:endParaRPr lang="es-CR" dirty="0"/>
          </a:p>
          <a:p>
            <a:pPr marL="0" indent="0">
              <a:buNone/>
            </a:pPr>
            <a:r>
              <a:rPr lang="es-ES" b="1" dirty="0"/>
              <a:t>Solo causará nulidad de lo actuado, la omisión de formalidades sustanciales del procedimiento o la violación del ordenamiento jurídico. </a:t>
            </a:r>
            <a:endParaRPr lang="es-CR" b="1" dirty="0"/>
          </a:p>
          <a:p>
            <a:pPr marL="0" indent="0">
              <a:buNone/>
            </a:pPr>
            <a:r>
              <a:rPr lang="es-ES" dirty="0"/>
              <a:t>Se entenderá como sustancial la formalidad cuya realización correcta hubiera impedido o cambiado la decisión final en aspectos importantes, o cuya omisión cause indefensión. </a:t>
            </a:r>
            <a:endParaRPr lang="es-CR" dirty="0"/>
          </a:p>
          <a:p>
            <a:endParaRPr lang="es-CR" dirty="0"/>
          </a:p>
        </p:txBody>
      </p:sp>
    </p:spTree>
    <p:extLst>
      <p:ext uri="{BB962C8B-B14F-4D97-AF65-F5344CB8AC3E}">
        <p14:creationId xmlns:p14="http://schemas.microsoft.com/office/powerpoint/2010/main" val="219502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E1CD9F-1701-4D49-BBFE-9AE992EA67C5}"/>
              </a:ext>
            </a:extLst>
          </p:cNvPr>
          <p:cNvSpPr>
            <a:spLocks noGrp="1"/>
          </p:cNvSpPr>
          <p:nvPr>
            <p:ph type="title"/>
          </p:nvPr>
        </p:nvSpPr>
        <p:spPr/>
        <p:txBody>
          <a:bodyPr/>
          <a:lstStyle/>
          <a:p>
            <a:pPr algn="ctr"/>
            <a:r>
              <a:rPr lang="es-CR" b="1" dirty="0"/>
              <a:t>Fuentes del ordenamiento tributario</a:t>
            </a:r>
            <a:endParaRPr lang="es-CR" dirty="0"/>
          </a:p>
        </p:txBody>
      </p:sp>
      <p:sp>
        <p:nvSpPr>
          <p:cNvPr id="3" name="Marcador de contenido 2">
            <a:extLst>
              <a:ext uri="{FF2B5EF4-FFF2-40B4-BE49-F238E27FC236}">
                <a16:creationId xmlns:a16="http://schemas.microsoft.com/office/drawing/2014/main" id="{510973FE-68E2-4211-9920-196BB0758BC8}"/>
              </a:ext>
            </a:extLst>
          </p:cNvPr>
          <p:cNvSpPr>
            <a:spLocks noGrp="1"/>
          </p:cNvSpPr>
          <p:nvPr>
            <p:ph sz="half" idx="1"/>
          </p:nvPr>
        </p:nvSpPr>
        <p:spPr/>
        <p:txBody>
          <a:bodyPr>
            <a:normAutofit lnSpcReduction="10000"/>
          </a:bodyPr>
          <a:lstStyle/>
          <a:p>
            <a:pPr marL="0" indent="0">
              <a:buNone/>
            </a:pPr>
            <a:r>
              <a:rPr lang="es-CR" b="1" dirty="0"/>
              <a:t>Artículo 168.- Fuentes del ordenamiento jurídico tributario </a:t>
            </a:r>
          </a:p>
          <a:p>
            <a:pPr marL="0" indent="0">
              <a:buNone/>
            </a:pPr>
            <a:r>
              <a:rPr lang="es-CR" dirty="0"/>
              <a:t>Las fuentes del ordenamiento jurídico tributario se sujetarán al mismo orden dispuesto en la </a:t>
            </a:r>
            <a:r>
              <a:rPr lang="es-CR" b="1" dirty="0"/>
              <a:t>Ley General de la Administración Pública</a:t>
            </a:r>
            <a:r>
              <a:rPr lang="es-CR" dirty="0"/>
              <a:t>. </a:t>
            </a:r>
          </a:p>
          <a:p>
            <a:pPr marL="0" indent="0">
              <a:buNone/>
            </a:pPr>
            <a:r>
              <a:rPr lang="es-CR" b="1" dirty="0">
                <a:solidFill>
                  <a:srgbClr val="FF0000"/>
                </a:solidFill>
              </a:rPr>
              <a:t>Las resoluciones y las directrices generales de la Administración Tributaria serán de carácter interpretativos de las leyes y los reglamentos, pero no podrán ser innovativas de situaciones jurídicas objetivas</a:t>
            </a:r>
            <a:r>
              <a:rPr lang="es-CR" dirty="0"/>
              <a:t>. </a:t>
            </a:r>
            <a:r>
              <a:rPr lang="es-CR" dirty="0">
                <a:solidFill>
                  <a:srgbClr val="FF0000"/>
                </a:solidFill>
              </a:rPr>
              <a:t>Las citadas resoluciones y directrices deberán ajustarse a las fuentes primarias, y no podrán suplir los reglamentos que en esta materia únicamente el Poder Ejecutivo puede dictarlos</a:t>
            </a:r>
            <a:r>
              <a:rPr lang="es-CR" dirty="0"/>
              <a:t>, de conformidad con el artículo 140, incisos 3) y 18) de la Constitución Política. </a:t>
            </a:r>
          </a:p>
          <a:p>
            <a:endParaRPr lang="es-CR" dirty="0"/>
          </a:p>
        </p:txBody>
      </p:sp>
    </p:spTree>
    <p:extLst>
      <p:ext uri="{BB962C8B-B14F-4D97-AF65-F5344CB8AC3E}">
        <p14:creationId xmlns:p14="http://schemas.microsoft.com/office/powerpoint/2010/main" val="4862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1EC3CD-425A-4ED3-9F57-CDD3403DEA1C}"/>
              </a:ext>
            </a:extLst>
          </p:cNvPr>
          <p:cNvSpPr>
            <a:spLocks noGrp="1"/>
          </p:cNvSpPr>
          <p:nvPr>
            <p:ph type="title"/>
          </p:nvPr>
        </p:nvSpPr>
        <p:spPr/>
        <p:txBody>
          <a:bodyPr/>
          <a:lstStyle/>
          <a:p>
            <a:pPr algn="ctr"/>
            <a:r>
              <a:rPr lang="es-CR" b="1" dirty="0"/>
              <a:t>Normativa tributaria</a:t>
            </a:r>
            <a:endParaRPr lang="es-CR" dirty="0"/>
          </a:p>
        </p:txBody>
      </p:sp>
      <p:sp>
        <p:nvSpPr>
          <p:cNvPr id="3" name="Marcador de contenido 2">
            <a:extLst>
              <a:ext uri="{FF2B5EF4-FFF2-40B4-BE49-F238E27FC236}">
                <a16:creationId xmlns:a16="http://schemas.microsoft.com/office/drawing/2014/main" id="{4B34D149-228E-4983-8B6C-26A0D0532BEC}"/>
              </a:ext>
            </a:extLst>
          </p:cNvPr>
          <p:cNvSpPr>
            <a:spLocks noGrp="1"/>
          </p:cNvSpPr>
          <p:nvPr>
            <p:ph sz="half" idx="1"/>
          </p:nvPr>
        </p:nvSpPr>
        <p:spPr/>
        <p:txBody>
          <a:bodyPr>
            <a:normAutofit fontScale="92500" lnSpcReduction="20000"/>
          </a:bodyPr>
          <a:lstStyle/>
          <a:p>
            <a:pPr marL="0" indent="0">
              <a:buNone/>
            </a:pPr>
            <a:r>
              <a:rPr lang="es-ES" b="1" dirty="0"/>
              <a:t>Artículo 169.- Normativa tributaria </a:t>
            </a:r>
            <a:endParaRPr lang="es-CR" dirty="0"/>
          </a:p>
          <a:p>
            <a:pPr marL="0" indent="0">
              <a:buNone/>
            </a:pPr>
            <a:r>
              <a:rPr lang="es-ES" dirty="0"/>
              <a:t>Las leyes y los reglamentos que contengan normas tributarias deberán </a:t>
            </a:r>
            <a:r>
              <a:rPr lang="es-ES" b="1" dirty="0"/>
              <a:t>mencionarlo expresamente en su título </a:t>
            </a:r>
            <a:r>
              <a:rPr lang="es-ES" dirty="0"/>
              <a:t>y en un epígrafe con el cual debe titularse cada uno de los artículos, a fin de facilitar su comprensión y manejo. </a:t>
            </a:r>
            <a:endParaRPr lang="es-CR" dirty="0"/>
          </a:p>
          <a:p>
            <a:pPr marL="0" indent="0">
              <a:buNone/>
            </a:pPr>
            <a:r>
              <a:rPr lang="es-ES" dirty="0"/>
              <a:t>Las leyes y los reglamentos que modifiquen normas tributarias contendrán una </a:t>
            </a:r>
            <a:r>
              <a:rPr lang="es-ES" b="1" dirty="0"/>
              <a:t>relación completa de las normas derogadas </a:t>
            </a:r>
            <a:r>
              <a:rPr lang="es-ES" dirty="0"/>
              <a:t>y la nueva redacción de las que resulten modificadas. </a:t>
            </a:r>
            <a:endParaRPr lang="es-CR" dirty="0"/>
          </a:p>
          <a:p>
            <a:pPr marL="0" indent="0">
              <a:buNone/>
            </a:pPr>
            <a:r>
              <a:rPr lang="es-ES" b="1" dirty="0">
                <a:solidFill>
                  <a:srgbClr val="FF0000"/>
                </a:solidFill>
              </a:rPr>
              <a:t>Las normas que regulen el régimen de infracciones y sanciones tributarias, así como el de recargos, multas e intereses, tendrán efectos retroactivos cuando su aplicación resulte más favorable para el afectado. </a:t>
            </a:r>
            <a:endParaRPr lang="es-CR" b="1" dirty="0">
              <a:solidFill>
                <a:srgbClr val="FF0000"/>
              </a:solidFill>
            </a:endParaRPr>
          </a:p>
          <a:p>
            <a:pPr marL="0" indent="0">
              <a:buNone/>
            </a:pPr>
            <a:r>
              <a:rPr lang="es-ES" dirty="0">
                <a:solidFill>
                  <a:srgbClr val="0070C0"/>
                </a:solidFill>
              </a:rPr>
              <a:t>Las presunciones establecidas por las leyes tributarias pueden combatirse mediante prueba en contrario, excepto en los casos en que aquellas expresamente lo prohíban</a:t>
            </a:r>
            <a:r>
              <a:rPr lang="es-ES" dirty="0"/>
              <a:t>. </a:t>
            </a:r>
            <a:endParaRPr lang="es-CR" dirty="0"/>
          </a:p>
          <a:p>
            <a:endParaRPr lang="es-CR" dirty="0"/>
          </a:p>
        </p:txBody>
      </p:sp>
    </p:spTree>
    <p:extLst>
      <p:ext uri="{BB962C8B-B14F-4D97-AF65-F5344CB8AC3E}">
        <p14:creationId xmlns:p14="http://schemas.microsoft.com/office/powerpoint/2010/main" val="3409386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9ED95A-6A88-4E49-B0D6-69A02DA4F564}"/>
              </a:ext>
            </a:extLst>
          </p:cNvPr>
          <p:cNvSpPr>
            <a:spLocks noGrp="1"/>
          </p:cNvSpPr>
          <p:nvPr>
            <p:ph type="title"/>
          </p:nvPr>
        </p:nvSpPr>
        <p:spPr/>
        <p:txBody>
          <a:bodyPr/>
          <a:lstStyle/>
          <a:p>
            <a:pPr algn="ctr"/>
            <a:r>
              <a:rPr lang="es-CR" b="1" dirty="0">
                <a:solidFill>
                  <a:schemeClr val="tx1"/>
                </a:solidFill>
              </a:rPr>
              <a:t>Responsabilidad del servidor público</a:t>
            </a:r>
            <a:endParaRPr lang="es-CR" dirty="0">
              <a:solidFill>
                <a:schemeClr val="tx1"/>
              </a:solidFill>
            </a:endParaRPr>
          </a:p>
        </p:txBody>
      </p:sp>
      <p:sp>
        <p:nvSpPr>
          <p:cNvPr id="3" name="Marcador de contenido 2">
            <a:extLst>
              <a:ext uri="{FF2B5EF4-FFF2-40B4-BE49-F238E27FC236}">
                <a16:creationId xmlns:a16="http://schemas.microsoft.com/office/drawing/2014/main" id="{869BD49B-D303-46EA-BDA4-EAEF09D0D34D}"/>
              </a:ext>
            </a:extLst>
          </p:cNvPr>
          <p:cNvSpPr>
            <a:spLocks noGrp="1"/>
          </p:cNvSpPr>
          <p:nvPr>
            <p:ph sz="half" idx="1"/>
          </p:nvPr>
        </p:nvSpPr>
        <p:spPr/>
        <p:txBody>
          <a:bodyPr/>
          <a:lstStyle/>
          <a:p>
            <a:pPr marL="0" indent="0">
              <a:buNone/>
            </a:pPr>
            <a:r>
              <a:rPr lang="es-CR" b="1" dirty="0"/>
              <a:t>Artículo 170.- Responsabilidad del servidor público </a:t>
            </a:r>
          </a:p>
          <a:p>
            <a:pPr marL="0" indent="0">
              <a:buNone/>
            </a:pPr>
            <a:r>
              <a:rPr lang="es-CR" dirty="0"/>
              <a:t>Incurren en </a:t>
            </a:r>
            <a:r>
              <a:rPr lang="es-CR" dirty="0">
                <a:solidFill>
                  <a:srgbClr val="FF0000"/>
                </a:solidFill>
              </a:rPr>
              <a:t>responsabilidad personal</a:t>
            </a:r>
            <a:r>
              <a:rPr lang="es-CR" dirty="0"/>
              <a:t>, sin perjuicio de la responsabilidad objetiva de la Administración, a tenor de lo preceptuado en el artículo 190 de la Ley General de la Administración Pública, los servidores públicos de la Administración Tributaria que violen el ordenamiento jurídico, </a:t>
            </a:r>
            <a:r>
              <a:rPr lang="es-CR" dirty="0">
                <a:solidFill>
                  <a:srgbClr val="FF0000"/>
                </a:solidFill>
              </a:rPr>
              <a:t>cuando hayan actuado con dolo o culpa grave en el desempeño de sus deberes o con ocasión de este</a:t>
            </a:r>
            <a:r>
              <a:rPr lang="es-CR" dirty="0"/>
              <a:t>. </a:t>
            </a:r>
          </a:p>
          <a:p>
            <a:endParaRPr lang="es-CR" dirty="0"/>
          </a:p>
        </p:txBody>
      </p:sp>
    </p:spTree>
    <p:extLst>
      <p:ext uri="{BB962C8B-B14F-4D97-AF65-F5344CB8AC3E}">
        <p14:creationId xmlns:p14="http://schemas.microsoft.com/office/powerpoint/2010/main" val="1472601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F5DA354-F3CA-4E6A-8712-327622D90409}"/>
              </a:ext>
            </a:extLst>
          </p:cNvPr>
          <p:cNvSpPr>
            <a:spLocks noGrp="1"/>
          </p:cNvSpPr>
          <p:nvPr>
            <p:ph sz="half" idx="1"/>
          </p:nvPr>
        </p:nvSpPr>
        <p:spPr/>
        <p:txBody>
          <a:bodyPr/>
          <a:lstStyle/>
          <a:p>
            <a:pPr marL="0" indent="0" algn="ctr">
              <a:buNone/>
            </a:pPr>
            <a:r>
              <a:rPr lang="es-ES" sz="5400" b="1" dirty="0">
                <a:latin typeface="+mj-lt"/>
                <a:ea typeface="+mj-ea"/>
                <a:cs typeface="+mj-cs"/>
              </a:rPr>
              <a:t>CAPÍTULO II.- DERECHOS DE LOS CONTRIBUYENTES</a:t>
            </a:r>
            <a:endParaRPr lang="es-CR" sz="5400" b="1" dirty="0">
              <a:latin typeface="+mj-lt"/>
              <a:ea typeface="+mj-ea"/>
              <a:cs typeface="+mj-cs"/>
            </a:endParaRPr>
          </a:p>
        </p:txBody>
      </p:sp>
    </p:spTree>
    <p:extLst>
      <p:ext uri="{BB962C8B-B14F-4D97-AF65-F5344CB8AC3E}">
        <p14:creationId xmlns:p14="http://schemas.microsoft.com/office/powerpoint/2010/main" val="351412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79EE46-0696-41D9-A8E9-58E50CB9CB46}"/>
              </a:ext>
            </a:extLst>
          </p:cNvPr>
          <p:cNvSpPr>
            <a:spLocks noGrp="1"/>
          </p:cNvSpPr>
          <p:nvPr>
            <p:ph type="title"/>
          </p:nvPr>
        </p:nvSpPr>
        <p:spPr/>
        <p:txBody>
          <a:bodyPr>
            <a:normAutofit/>
          </a:bodyPr>
          <a:lstStyle/>
          <a:p>
            <a:r>
              <a:rPr lang="es-CR" b="0" dirty="0">
                <a:solidFill>
                  <a:schemeClr val="tx1"/>
                </a:solidFill>
              </a:rPr>
              <a:t>Derechos generales de los contribuyentes</a:t>
            </a:r>
            <a:endParaRPr lang="es-CR" b="0" dirty="0">
              <a:solidFill>
                <a:schemeClr val="tx1"/>
              </a:solidFill>
              <a:latin typeface="+mj-lt"/>
            </a:endParaRPr>
          </a:p>
        </p:txBody>
      </p:sp>
      <p:sp>
        <p:nvSpPr>
          <p:cNvPr id="3" name="Marcador de contenido 2">
            <a:extLst>
              <a:ext uri="{FF2B5EF4-FFF2-40B4-BE49-F238E27FC236}">
                <a16:creationId xmlns:a16="http://schemas.microsoft.com/office/drawing/2014/main" id="{9C2E2F5B-E547-4BB7-8CC1-09168DCEF213}"/>
              </a:ext>
            </a:extLst>
          </p:cNvPr>
          <p:cNvSpPr>
            <a:spLocks noGrp="1"/>
          </p:cNvSpPr>
          <p:nvPr>
            <p:ph sz="half" idx="1"/>
          </p:nvPr>
        </p:nvSpPr>
        <p:spPr/>
        <p:txBody>
          <a:bodyPr>
            <a:normAutofit lnSpcReduction="10000"/>
          </a:bodyPr>
          <a:lstStyle/>
          <a:p>
            <a:pPr marL="0" indent="0">
              <a:buNone/>
            </a:pPr>
            <a:r>
              <a:rPr lang="es-CR" b="1" dirty="0"/>
              <a:t>Artículo 171.- Derechos generales de los contribuyentes </a:t>
            </a:r>
          </a:p>
          <a:p>
            <a:pPr marL="0" indent="0">
              <a:buNone/>
            </a:pPr>
            <a:r>
              <a:rPr lang="es-CR" dirty="0"/>
              <a:t>Constituyen derechos generales de los sujetos pasivos los siguientes: </a:t>
            </a:r>
          </a:p>
          <a:p>
            <a:pPr marL="0" indent="0">
              <a:buNone/>
            </a:pPr>
            <a:r>
              <a:rPr lang="es-CR" dirty="0"/>
              <a:t>1) </a:t>
            </a:r>
            <a:r>
              <a:rPr lang="es-CR" b="1" dirty="0"/>
              <a:t>Derecho al debido proceso y al derecho de defensa </a:t>
            </a:r>
            <a:r>
              <a:rPr lang="es-CR" dirty="0"/>
              <a:t>de los sujetos pasivos en los procedimientos ante la Administración Tributaria y el Tribunal Fiscal Administrativo, y a la </a:t>
            </a:r>
            <a:r>
              <a:rPr lang="es-CR" b="1" dirty="0"/>
              <a:t>exención en el pago de impuestos de timbres </a:t>
            </a:r>
            <a:r>
              <a:rPr lang="es-CR" dirty="0"/>
              <a:t>y de cualquier otra naturaleza, que graven las gestiones y las actuaciones ante tales órganos de los citados sujetos. </a:t>
            </a:r>
          </a:p>
          <a:p>
            <a:pPr marL="0" indent="0">
              <a:buNone/>
            </a:pPr>
            <a:r>
              <a:rPr lang="es-CR" dirty="0"/>
              <a:t>2) </a:t>
            </a:r>
            <a:r>
              <a:rPr lang="es-CR" b="1" dirty="0"/>
              <a:t>Derecho a ser informado y asistido por la Administración Tributaria </a:t>
            </a:r>
            <a:r>
              <a:rPr lang="es-CR" dirty="0"/>
              <a:t>en el ejercicio de sus derechos o en relación con el cumplimiento de sus obligaciones y deberes tributarios, así como del contenido y el alcance de estos. </a:t>
            </a:r>
          </a:p>
          <a:p>
            <a:endParaRPr lang="es-CR" dirty="0"/>
          </a:p>
        </p:txBody>
      </p:sp>
    </p:spTree>
    <p:extLst>
      <p:ext uri="{BB962C8B-B14F-4D97-AF65-F5344CB8AC3E}">
        <p14:creationId xmlns:p14="http://schemas.microsoft.com/office/powerpoint/2010/main" val="18296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9DBE72-44DF-4564-87CA-91E8EE2BC57E}"/>
              </a:ext>
            </a:extLst>
          </p:cNvPr>
          <p:cNvSpPr>
            <a:spLocks noGrp="1"/>
          </p:cNvSpPr>
          <p:nvPr>
            <p:ph type="title"/>
          </p:nvPr>
        </p:nvSpPr>
        <p:spPr/>
        <p:txBody>
          <a:bodyPr/>
          <a:lstStyle/>
          <a:p>
            <a:pPr algn="ctr"/>
            <a:r>
              <a:rPr lang="es-CR" b="0" dirty="0">
                <a:solidFill>
                  <a:schemeClr val="tx1"/>
                </a:solidFill>
              </a:rPr>
              <a:t>Derechos generales de los contribuyentes</a:t>
            </a:r>
          </a:p>
        </p:txBody>
      </p:sp>
      <p:sp>
        <p:nvSpPr>
          <p:cNvPr id="3" name="Marcador de contenido 2">
            <a:extLst>
              <a:ext uri="{FF2B5EF4-FFF2-40B4-BE49-F238E27FC236}">
                <a16:creationId xmlns:a16="http://schemas.microsoft.com/office/drawing/2014/main" id="{DA923D97-D3A9-4F71-89F6-A735B51522D2}"/>
              </a:ext>
            </a:extLst>
          </p:cNvPr>
          <p:cNvSpPr>
            <a:spLocks noGrp="1"/>
          </p:cNvSpPr>
          <p:nvPr>
            <p:ph sz="half" idx="1"/>
          </p:nvPr>
        </p:nvSpPr>
        <p:spPr/>
        <p:txBody>
          <a:bodyPr/>
          <a:lstStyle/>
          <a:p>
            <a:pPr marL="0" indent="0">
              <a:buNone/>
            </a:pPr>
            <a:r>
              <a:rPr lang="es-CR" dirty="0"/>
              <a:t>3) Derecho a obtener, de forma pronta, las </a:t>
            </a:r>
            <a:r>
              <a:rPr lang="es-CR" b="1" dirty="0"/>
              <a:t>devoluciones de ingresos indebidos y las devoluciones de oficio</a:t>
            </a:r>
            <a:r>
              <a:rPr lang="es-CR" dirty="0"/>
              <a:t>, más los intereses que correspondan, de conformidad con la normativa aplicable al efecto. </a:t>
            </a:r>
          </a:p>
          <a:p>
            <a:pPr marL="0" indent="0">
              <a:buNone/>
            </a:pPr>
            <a:r>
              <a:rPr lang="es-CR" dirty="0"/>
              <a:t>4) </a:t>
            </a:r>
            <a:r>
              <a:rPr lang="es-CR" b="1" dirty="0"/>
              <a:t>Derecho a consultar</a:t>
            </a:r>
            <a:r>
              <a:rPr lang="es-CR" dirty="0"/>
              <a:t>, en los términos previstos por la normativa aplicable, a la Administración Tributaria y a </a:t>
            </a:r>
            <a:r>
              <a:rPr lang="es-CR" b="1" dirty="0"/>
              <a:t>obtener respuesta oportun</a:t>
            </a:r>
            <a:r>
              <a:rPr lang="es-CR" dirty="0"/>
              <a:t>a, de acuerdo con los plazos legales establecidos. Tratándose de </a:t>
            </a:r>
            <a:r>
              <a:rPr lang="es-CR" b="1" dirty="0"/>
              <a:t>solicitudes que consisten en un mero derecho a ser informado</a:t>
            </a:r>
            <a:r>
              <a:rPr lang="es-CR" dirty="0"/>
              <a:t>, la respuesta debe ser obtenida dentro del </a:t>
            </a:r>
            <a:r>
              <a:rPr lang="es-CR" b="1" dirty="0"/>
              <a:t>plazo de diez días hábiles </a:t>
            </a:r>
            <a:r>
              <a:rPr lang="es-CR" dirty="0"/>
              <a:t>desde su presentación. </a:t>
            </a:r>
          </a:p>
          <a:p>
            <a:endParaRPr lang="es-CR" dirty="0"/>
          </a:p>
        </p:txBody>
      </p:sp>
    </p:spTree>
    <p:extLst>
      <p:ext uri="{BB962C8B-B14F-4D97-AF65-F5344CB8AC3E}">
        <p14:creationId xmlns:p14="http://schemas.microsoft.com/office/powerpoint/2010/main" val="3701296625"/>
      </p:ext>
    </p:extLst>
  </p:cSld>
  <p:clrMapOvr>
    <a:masterClrMapping/>
  </p:clrMapOvr>
</p:sld>
</file>

<file path=ppt/theme/theme1.xml><?xml version="1.0" encoding="utf-8"?>
<a:theme xmlns:a="http://schemas.openxmlformats.org/drawingml/2006/main" name="Principal Verde">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131FF56C-BAF6-C942-A89A-7E300801CF1D}"/>
    </a:ext>
  </a:extLst>
</a:theme>
</file>

<file path=ppt/theme/theme2.xml><?xml version="1.0" encoding="utf-8"?>
<a:theme xmlns:a="http://schemas.openxmlformats.org/drawingml/2006/main" name="Principal Azul">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21E463-9042-E049-8462-9D56BF9D53BA}"/>
    </a:ext>
  </a:extLst>
</a:theme>
</file>

<file path=ppt/theme/theme3.xml><?xml version="1.0" encoding="utf-8"?>
<a:theme xmlns:a="http://schemas.openxmlformats.org/drawingml/2006/main" name="Sección Anaranaj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7F3C2A67-4D81-434B-8437-434C5A7CA9A5}"/>
    </a:ext>
  </a:extLst>
</a:theme>
</file>

<file path=ppt/theme/theme4.xml><?xml version="1.0" encoding="utf-8"?>
<a:theme xmlns:a="http://schemas.openxmlformats.org/drawingml/2006/main" name="Sección Morada">
  <a:themeElements>
    <a:clrScheme name="UCI">
      <a:dk1>
        <a:srgbClr val="000000"/>
      </a:dk1>
      <a:lt1>
        <a:srgbClr val="FFFFFF"/>
      </a:lt1>
      <a:dk2>
        <a:srgbClr val="515354"/>
      </a:dk2>
      <a:lt2>
        <a:srgbClr val="E7E6E6"/>
      </a:lt2>
      <a:accent1>
        <a:srgbClr val="6BAE45"/>
      </a:accent1>
      <a:accent2>
        <a:srgbClr val="4179BB"/>
      </a:accent2>
      <a:accent3>
        <a:srgbClr val="A1A0A0"/>
      </a:accent3>
      <a:accent4>
        <a:srgbClr val="EE9120"/>
      </a:accent4>
      <a:accent5>
        <a:srgbClr val="9C247B"/>
      </a:accent5>
      <a:accent6>
        <a:srgbClr val="CE2041"/>
      </a:accent6>
      <a:hlink>
        <a:srgbClr val="305B8F"/>
      </a:hlink>
      <a:folHlink>
        <a:srgbClr val="80072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27935772-539B-0F4E-AD6B-25A4EB94CA29}"/>
    </a:ext>
  </a:extLst>
</a:theme>
</file>

<file path=ppt/theme/theme5.xml><?xml version="1.0" encoding="utf-8"?>
<a:theme xmlns:a="http://schemas.openxmlformats.org/drawingml/2006/main" name="Sección Rojo Viv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idad para la Cooperación Internacional" id="{CF74F77C-62B1-A245-808C-BBABED72D156}" vid="{03B892B2-1885-4C4A-AE08-7D7466B7CFC7}"/>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Principal Verde</Template>
  <TotalTime>116</TotalTime>
  <Words>3601</Words>
  <Application>Microsoft Office PowerPoint</Application>
  <PresentationFormat>Panorámica</PresentationFormat>
  <Paragraphs>121</Paragraphs>
  <Slides>32</Slides>
  <Notes>0</Notes>
  <HiddenSlides>0</HiddenSlides>
  <MMClips>0</MMClips>
  <ScaleCrop>false</ScaleCrop>
  <HeadingPairs>
    <vt:vector size="6" baseType="variant">
      <vt:variant>
        <vt:lpstr>Fuentes usadas</vt:lpstr>
      </vt:variant>
      <vt:variant>
        <vt:i4>6</vt:i4>
      </vt:variant>
      <vt:variant>
        <vt:lpstr>Tema</vt:lpstr>
      </vt:variant>
      <vt:variant>
        <vt:i4>5</vt:i4>
      </vt:variant>
      <vt:variant>
        <vt:lpstr>Títulos de diapositiva</vt:lpstr>
      </vt:variant>
      <vt:variant>
        <vt:i4>32</vt:i4>
      </vt:variant>
    </vt:vector>
  </HeadingPairs>
  <TitlesOfParts>
    <vt:vector size="43" baseType="lpstr">
      <vt:lpstr>Arial</vt:lpstr>
      <vt:lpstr>Barlow</vt:lpstr>
      <vt:lpstr>Barlow Medium</vt:lpstr>
      <vt:lpstr>Barlow SemiBold</vt:lpstr>
      <vt:lpstr>Calibri</vt:lpstr>
      <vt:lpstr>Calibri Light</vt:lpstr>
      <vt:lpstr>Principal Verde</vt:lpstr>
      <vt:lpstr>Principal Azul</vt:lpstr>
      <vt:lpstr>Sección Anaranajada</vt:lpstr>
      <vt:lpstr>Sección Morada</vt:lpstr>
      <vt:lpstr>Sección Rojo Vivo</vt:lpstr>
      <vt:lpstr>LEY DE FORTALECIMIENTO DE LA GESTIÓN TRIBUTARIA: TÍTULO VI.- DERECHOS Y GARANTÍAS DEL CONTRIBUYENTE CNPT Gaceta N° 188, 28 setiembre 2012 Alcance Digital N° 143</vt:lpstr>
      <vt:lpstr>Disposiciones generales</vt:lpstr>
      <vt:lpstr>Principios generales tributarios</vt:lpstr>
      <vt:lpstr>Fuentes del ordenamiento tributario</vt:lpstr>
      <vt:lpstr>Normativa tributaria</vt:lpstr>
      <vt:lpstr>Responsabilidad del servidor público</vt:lpstr>
      <vt:lpstr>Presentación de PowerPoint</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Derechos generales de los contribuyentes</vt:lpstr>
      <vt:lpstr>Respeto a los derechos de los contribuyentes</vt:lpstr>
      <vt:lpstr>Derecho a la información</vt:lpstr>
      <vt:lpstr>Publicidad de los proyectos de reglamentación</vt:lpstr>
      <vt:lpstr>Publicaciones</vt:lpstr>
      <vt:lpstr>Presentación de PowerPoint</vt:lpstr>
      <vt:lpstr>Observancia del procedimiento</vt:lpstr>
      <vt:lpstr>Límites de la avocación</vt:lpstr>
      <vt:lpstr>Objeto del procedimiento</vt:lpstr>
      <vt:lpstr>Términos y plazos</vt:lpstr>
      <vt:lpstr>Presunción de buena fe</vt:lpstr>
      <vt:lpstr>Impulso procesal</vt:lpstr>
      <vt:lpstr>Límites del procedimiento</vt:lpstr>
      <vt:lpstr>Derecho de acceso al expediente administrativo</vt:lpstr>
      <vt:lpstr>Derecho de defensa</vt:lpstr>
      <vt:lpstr>Carga de la prueba</vt:lpstr>
      <vt:lpstr>Principios de lealtad en el debate y la seguridad jurídica </vt:lpstr>
      <vt:lpstr>Motivación de los actos</vt:lpstr>
      <vt:lpstr>Nulidades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 de presentaciones</dc:title>
  <dc:creator>Microsoft Office User</dc:creator>
  <cp:lastModifiedBy>UCI</cp:lastModifiedBy>
  <cp:revision>10</cp:revision>
  <cp:lastPrinted>2018-06-20T11:59:15Z</cp:lastPrinted>
  <dcterms:created xsi:type="dcterms:W3CDTF">2018-06-20T21:30:45Z</dcterms:created>
  <dcterms:modified xsi:type="dcterms:W3CDTF">2020-08-13T19:09:34Z</dcterms:modified>
</cp:coreProperties>
</file>