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notesMasterIdLst>
    <p:notesMasterId r:id="rId34"/>
  </p:notesMasterIdLst>
  <p:handoutMasterIdLst>
    <p:handoutMasterId r:id="rId35"/>
  </p:handoutMasterIdLst>
  <p:sldIdLst>
    <p:sldId id="257" r:id="rId6"/>
    <p:sldId id="263" r:id="rId7"/>
    <p:sldId id="266" r:id="rId8"/>
    <p:sldId id="341" r:id="rId9"/>
    <p:sldId id="331" r:id="rId10"/>
    <p:sldId id="349" r:id="rId11"/>
    <p:sldId id="334" r:id="rId12"/>
    <p:sldId id="342" r:id="rId13"/>
    <p:sldId id="343" r:id="rId14"/>
    <p:sldId id="344" r:id="rId15"/>
    <p:sldId id="345" r:id="rId16"/>
    <p:sldId id="265" r:id="rId17"/>
    <p:sldId id="332" r:id="rId18"/>
    <p:sldId id="333" r:id="rId19"/>
    <p:sldId id="335" r:id="rId20"/>
    <p:sldId id="336" r:id="rId21"/>
    <p:sldId id="325" r:id="rId22"/>
    <p:sldId id="326" r:id="rId23"/>
    <p:sldId id="329" r:id="rId24"/>
    <p:sldId id="337" r:id="rId25"/>
    <p:sldId id="338" r:id="rId26"/>
    <p:sldId id="339" r:id="rId27"/>
    <p:sldId id="340" r:id="rId28"/>
    <p:sldId id="330" r:id="rId29"/>
    <p:sldId id="346" r:id="rId30"/>
    <p:sldId id="347" r:id="rId31"/>
    <p:sldId id="348" r:id="rId32"/>
    <p:sldId id="27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79BB"/>
    <a:srgbClr val="6BAE45"/>
    <a:srgbClr val="9C247B"/>
    <a:srgbClr val="891C6C"/>
    <a:srgbClr val="EE9121"/>
    <a:srgbClr val="CE801C"/>
    <a:srgbClr val="CE2142"/>
    <a:srgbClr val="B41C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5"/>
    <p:restoredTop sz="94624"/>
  </p:normalViewPr>
  <p:slideViewPr>
    <p:cSldViewPr snapToGrid="0" snapToObjects="1">
      <p:cViewPr varScale="1">
        <p:scale>
          <a:sx n="94" d="100"/>
          <a:sy n="94" d="100"/>
        </p:scale>
        <p:origin x="168" y="86"/>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2D49FD-D9A9-4370-BFEA-E072F5EF1ED5}" type="doc">
      <dgm:prSet loTypeId="urn:microsoft.com/office/officeart/2005/8/layout/gear1" loCatId="process" qsTypeId="urn:microsoft.com/office/officeart/2005/8/quickstyle/simple1" qsCatId="simple" csTypeId="urn:microsoft.com/office/officeart/2005/8/colors/accent1_2" csCatId="accent1" phldr="1"/>
      <dgm:spPr/>
    </dgm:pt>
    <dgm:pt modelId="{A77B7263-C715-4B32-A395-65A9E3823DC4}">
      <dgm:prSet phldrT="[Texto]"/>
      <dgm:spPr>
        <a:solidFill>
          <a:schemeClr val="accent1">
            <a:lumMod val="50000"/>
          </a:schemeClr>
        </a:solidFill>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Administración Tributaria</a:t>
          </a:r>
          <a:endParaRPr lang="es-ES" b="1" dirty="0">
            <a:effectLst>
              <a:outerShdw blurRad="38100" dist="38100" dir="2700000" algn="tl">
                <a:srgbClr val="000000">
                  <a:alpha val="43137"/>
                </a:srgbClr>
              </a:outerShdw>
            </a:effectLst>
          </a:endParaRPr>
        </a:p>
      </dgm:t>
    </dgm:pt>
    <dgm:pt modelId="{BCA33F37-95A2-48F5-8BD3-D75BB2D090E4}" type="parTrans" cxnId="{FA85FEE4-1F19-4481-B279-1C7AA4C14654}">
      <dgm:prSet/>
      <dgm:spPr/>
      <dgm:t>
        <a:bodyPr/>
        <a:lstStyle/>
        <a:p>
          <a:endParaRPr lang="es-ES"/>
        </a:p>
      </dgm:t>
    </dgm:pt>
    <dgm:pt modelId="{3E838FB8-9A01-4511-8029-478FB2F2081F}" type="sibTrans" cxnId="{FA85FEE4-1F19-4481-B279-1C7AA4C14654}">
      <dgm:prSet/>
      <dgm:spPr/>
      <dgm:t>
        <a:bodyPr/>
        <a:lstStyle/>
        <a:p>
          <a:endParaRPr lang="es-ES"/>
        </a:p>
      </dgm:t>
    </dgm:pt>
    <dgm:pt modelId="{95D6C86A-2606-4F55-A4B2-60637AB54EEB}">
      <dgm:prSet phldrT="[Texto]"/>
      <dgm:spPr>
        <a:solidFill>
          <a:schemeClr val="accent6">
            <a:lumMod val="50000"/>
          </a:schemeClr>
        </a:solidFill>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Leyes especiales</a:t>
          </a:r>
          <a:endParaRPr lang="es-ES" b="1" dirty="0">
            <a:effectLst>
              <a:outerShdw blurRad="38100" dist="38100" dir="2700000" algn="tl">
                <a:srgbClr val="000000">
                  <a:alpha val="43137"/>
                </a:srgbClr>
              </a:outerShdw>
            </a:effectLst>
          </a:endParaRPr>
        </a:p>
      </dgm:t>
    </dgm:pt>
    <dgm:pt modelId="{491DB208-6DE7-400C-A547-DCBE23F163E6}" type="parTrans" cxnId="{F42FB453-77DA-4D2A-92FF-98D19141BBFE}">
      <dgm:prSet/>
      <dgm:spPr/>
      <dgm:t>
        <a:bodyPr/>
        <a:lstStyle/>
        <a:p>
          <a:endParaRPr lang="es-ES"/>
        </a:p>
      </dgm:t>
    </dgm:pt>
    <dgm:pt modelId="{46487F2E-622A-489B-9336-A57C1EDCF752}" type="sibTrans" cxnId="{F42FB453-77DA-4D2A-92FF-98D19141BBFE}">
      <dgm:prSet/>
      <dgm:spPr/>
      <dgm:t>
        <a:bodyPr/>
        <a:lstStyle/>
        <a:p>
          <a:endParaRPr lang="es-ES"/>
        </a:p>
      </dgm:t>
    </dgm:pt>
    <dgm:pt modelId="{51D3F941-6739-4663-BD30-4A1055871850}">
      <dgm:prSet phldrT="[Texto]"/>
      <dgm:spPr>
        <a:solidFill>
          <a:schemeClr val="accent3">
            <a:lumMod val="50000"/>
          </a:schemeClr>
        </a:solidFill>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Ley General</a:t>
          </a:r>
        </a:p>
        <a:p>
          <a:r>
            <a:rPr lang="es-CR" b="1" dirty="0">
              <a:effectLst>
                <a:outerShdw blurRad="38100" dist="38100" dir="2700000" algn="tl">
                  <a:srgbClr val="000000">
                    <a:alpha val="43137"/>
                  </a:srgbClr>
                </a:outerShdw>
              </a:effectLst>
            </a:rPr>
            <a:t>Tributaria</a:t>
          </a:r>
          <a:endParaRPr lang="es-ES" b="1" dirty="0">
            <a:effectLst>
              <a:outerShdw blurRad="38100" dist="38100" dir="2700000" algn="tl">
                <a:srgbClr val="000000">
                  <a:alpha val="43137"/>
                </a:srgbClr>
              </a:outerShdw>
            </a:effectLst>
          </a:endParaRPr>
        </a:p>
      </dgm:t>
    </dgm:pt>
    <dgm:pt modelId="{1907A697-E014-4B71-B32F-8E368907A5B5}" type="parTrans" cxnId="{A4390F50-597A-4F65-A5F2-A2C40DD34343}">
      <dgm:prSet/>
      <dgm:spPr/>
      <dgm:t>
        <a:bodyPr/>
        <a:lstStyle/>
        <a:p>
          <a:endParaRPr lang="es-ES"/>
        </a:p>
      </dgm:t>
    </dgm:pt>
    <dgm:pt modelId="{39DCCA21-AA16-4B12-8762-DA1E1CE8B781}" type="sibTrans" cxnId="{A4390F50-597A-4F65-A5F2-A2C40DD34343}">
      <dgm:prSet/>
      <dgm:spPr/>
      <dgm:t>
        <a:bodyPr/>
        <a:lstStyle/>
        <a:p>
          <a:endParaRPr lang="es-ES"/>
        </a:p>
      </dgm:t>
    </dgm:pt>
    <dgm:pt modelId="{B3B61BBF-043C-43F2-B65F-557C75D259C7}" type="pres">
      <dgm:prSet presAssocID="{522D49FD-D9A9-4370-BFEA-E072F5EF1ED5}" presName="composite" presStyleCnt="0">
        <dgm:presLayoutVars>
          <dgm:chMax val="3"/>
          <dgm:animLvl val="lvl"/>
          <dgm:resizeHandles val="exact"/>
        </dgm:presLayoutVars>
      </dgm:prSet>
      <dgm:spPr/>
    </dgm:pt>
    <dgm:pt modelId="{CD93651A-5225-4E3B-AA0F-E318C03F0297}" type="pres">
      <dgm:prSet presAssocID="{A77B7263-C715-4B32-A395-65A9E3823DC4}" presName="gear1" presStyleLbl="node1" presStyleIdx="0" presStyleCnt="3">
        <dgm:presLayoutVars>
          <dgm:chMax val="1"/>
          <dgm:bulletEnabled val="1"/>
        </dgm:presLayoutVars>
      </dgm:prSet>
      <dgm:spPr/>
    </dgm:pt>
    <dgm:pt modelId="{8D5DBDDF-2594-456E-AB00-F5C9B2E843CC}" type="pres">
      <dgm:prSet presAssocID="{A77B7263-C715-4B32-A395-65A9E3823DC4}" presName="gear1srcNode" presStyleLbl="node1" presStyleIdx="0" presStyleCnt="3"/>
      <dgm:spPr/>
    </dgm:pt>
    <dgm:pt modelId="{63062772-09D5-4764-8BC1-D37FB18BE59C}" type="pres">
      <dgm:prSet presAssocID="{A77B7263-C715-4B32-A395-65A9E3823DC4}" presName="gear1dstNode" presStyleLbl="node1" presStyleIdx="0" presStyleCnt="3"/>
      <dgm:spPr/>
    </dgm:pt>
    <dgm:pt modelId="{9BB5746A-B866-4E8F-98F0-7476F53CC551}" type="pres">
      <dgm:prSet presAssocID="{95D6C86A-2606-4F55-A4B2-60637AB54EEB}" presName="gear2" presStyleLbl="node1" presStyleIdx="1" presStyleCnt="3">
        <dgm:presLayoutVars>
          <dgm:chMax val="1"/>
          <dgm:bulletEnabled val="1"/>
        </dgm:presLayoutVars>
      </dgm:prSet>
      <dgm:spPr/>
    </dgm:pt>
    <dgm:pt modelId="{B39976FD-00CE-40BE-86ED-DC625514F886}" type="pres">
      <dgm:prSet presAssocID="{95D6C86A-2606-4F55-A4B2-60637AB54EEB}" presName="gear2srcNode" presStyleLbl="node1" presStyleIdx="1" presStyleCnt="3"/>
      <dgm:spPr/>
    </dgm:pt>
    <dgm:pt modelId="{087D788C-92C0-4431-AF31-321BD3ADC63E}" type="pres">
      <dgm:prSet presAssocID="{95D6C86A-2606-4F55-A4B2-60637AB54EEB}" presName="gear2dstNode" presStyleLbl="node1" presStyleIdx="1" presStyleCnt="3"/>
      <dgm:spPr/>
    </dgm:pt>
    <dgm:pt modelId="{9DD0F5A8-B830-4468-BB85-68ED1B4F7FC5}" type="pres">
      <dgm:prSet presAssocID="{51D3F941-6739-4663-BD30-4A1055871850}" presName="gear3" presStyleLbl="node1" presStyleIdx="2" presStyleCnt="3"/>
      <dgm:spPr/>
    </dgm:pt>
    <dgm:pt modelId="{959076DF-EB8C-4BE3-AA04-7377E5F45A53}" type="pres">
      <dgm:prSet presAssocID="{51D3F941-6739-4663-BD30-4A1055871850}" presName="gear3tx" presStyleLbl="node1" presStyleIdx="2" presStyleCnt="3">
        <dgm:presLayoutVars>
          <dgm:chMax val="1"/>
          <dgm:bulletEnabled val="1"/>
        </dgm:presLayoutVars>
      </dgm:prSet>
      <dgm:spPr/>
    </dgm:pt>
    <dgm:pt modelId="{A2B1AF04-03B8-468F-964D-D05BA68C244C}" type="pres">
      <dgm:prSet presAssocID="{51D3F941-6739-4663-BD30-4A1055871850}" presName="gear3srcNode" presStyleLbl="node1" presStyleIdx="2" presStyleCnt="3"/>
      <dgm:spPr/>
    </dgm:pt>
    <dgm:pt modelId="{D82626BF-47CD-4F05-BB95-6B9A858AB663}" type="pres">
      <dgm:prSet presAssocID="{51D3F941-6739-4663-BD30-4A1055871850}" presName="gear3dstNode" presStyleLbl="node1" presStyleIdx="2" presStyleCnt="3"/>
      <dgm:spPr/>
    </dgm:pt>
    <dgm:pt modelId="{0961BC86-1DB7-4A6D-ACDF-0C5B139D535D}" type="pres">
      <dgm:prSet presAssocID="{3E838FB8-9A01-4511-8029-478FB2F2081F}" presName="connector1" presStyleLbl="sibTrans2D1" presStyleIdx="0" presStyleCnt="3"/>
      <dgm:spPr/>
    </dgm:pt>
    <dgm:pt modelId="{689CC449-3C05-4ADF-A5B7-FAFA5B916759}" type="pres">
      <dgm:prSet presAssocID="{46487F2E-622A-489B-9336-A57C1EDCF752}" presName="connector2" presStyleLbl="sibTrans2D1" presStyleIdx="1" presStyleCnt="3"/>
      <dgm:spPr/>
    </dgm:pt>
    <dgm:pt modelId="{C30593C3-226C-4D57-BD09-C344F3E9D2EA}" type="pres">
      <dgm:prSet presAssocID="{39DCCA21-AA16-4B12-8762-DA1E1CE8B781}" presName="connector3" presStyleLbl="sibTrans2D1" presStyleIdx="2" presStyleCnt="3"/>
      <dgm:spPr/>
    </dgm:pt>
  </dgm:ptLst>
  <dgm:cxnLst>
    <dgm:cxn modelId="{50BB3F0D-D16D-45CE-91D1-4B313D17C9EF}" type="presOf" srcId="{95D6C86A-2606-4F55-A4B2-60637AB54EEB}" destId="{B39976FD-00CE-40BE-86ED-DC625514F886}" srcOrd="1" destOrd="0" presId="urn:microsoft.com/office/officeart/2005/8/layout/gear1"/>
    <dgm:cxn modelId="{8B657A5D-3D7C-455C-8B15-BBD4A23564D5}" type="presOf" srcId="{51D3F941-6739-4663-BD30-4A1055871850}" destId="{D82626BF-47CD-4F05-BB95-6B9A858AB663}" srcOrd="3" destOrd="0" presId="urn:microsoft.com/office/officeart/2005/8/layout/gear1"/>
    <dgm:cxn modelId="{88EEBD61-2DBF-4A14-9FDC-8CA190E366EC}" type="presOf" srcId="{A77B7263-C715-4B32-A395-65A9E3823DC4}" destId="{63062772-09D5-4764-8BC1-D37FB18BE59C}" srcOrd="2" destOrd="0" presId="urn:microsoft.com/office/officeart/2005/8/layout/gear1"/>
    <dgm:cxn modelId="{FCD47369-E537-487B-ABDE-FB0AB1C2166B}" type="presOf" srcId="{A77B7263-C715-4B32-A395-65A9E3823DC4}" destId="{8D5DBDDF-2594-456E-AB00-F5C9B2E843CC}" srcOrd="1" destOrd="0" presId="urn:microsoft.com/office/officeart/2005/8/layout/gear1"/>
    <dgm:cxn modelId="{5101CE4F-138E-4424-98B4-D5C2DC2D7CD5}" type="presOf" srcId="{95D6C86A-2606-4F55-A4B2-60637AB54EEB}" destId="{087D788C-92C0-4431-AF31-321BD3ADC63E}" srcOrd="2" destOrd="0" presId="urn:microsoft.com/office/officeart/2005/8/layout/gear1"/>
    <dgm:cxn modelId="{A4390F50-597A-4F65-A5F2-A2C40DD34343}" srcId="{522D49FD-D9A9-4370-BFEA-E072F5EF1ED5}" destId="{51D3F941-6739-4663-BD30-4A1055871850}" srcOrd="2" destOrd="0" parTransId="{1907A697-E014-4B71-B32F-8E368907A5B5}" sibTransId="{39DCCA21-AA16-4B12-8762-DA1E1CE8B781}"/>
    <dgm:cxn modelId="{F42FB453-77DA-4D2A-92FF-98D19141BBFE}" srcId="{522D49FD-D9A9-4370-BFEA-E072F5EF1ED5}" destId="{95D6C86A-2606-4F55-A4B2-60637AB54EEB}" srcOrd="1" destOrd="0" parTransId="{491DB208-6DE7-400C-A547-DCBE23F163E6}" sibTransId="{46487F2E-622A-489B-9336-A57C1EDCF752}"/>
    <dgm:cxn modelId="{15EBD783-240E-4720-B25A-F63D48B437BB}" type="presOf" srcId="{39DCCA21-AA16-4B12-8762-DA1E1CE8B781}" destId="{C30593C3-226C-4D57-BD09-C344F3E9D2EA}" srcOrd="0" destOrd="0" presId="urn:microsoft.com/office/officeart/2005/8/layout/gear1"/>
    <dgm:cxn modelId="{D46E368D-DAA2-4163-A901-4EC0930A9326}" type="presOf" srcId="{51D3F941-6739-4663-BD30-4A1055871850}" destId="{9DD0F5A8-B830-4468-BB85-68ED1B4F7FC5}" srcOrd="0" destOrd="0" presId="urn:microsoft.com/office/officeart/2005/8/layout/gear1"/>
    <dgm:cxn modelId="{7BE9BAC2-FB15-438A-B486-80B5B30EDFBF}" type="presOf" srcId="{A77B7263-C715-4B32-A395-65A9E3823DC4}" destId="{CD93651A-5225-4E3B-AA0F-E318C03F0297}" srcOrd="0" destOrd="0" presId="urn:microsoft.com/office/officeart/2005/8/layout/gear1"/>
    <dgm:cxn modelId="{52681FCA-F046-428E-8FD4-A72A80453D05}" type="presOf" srcId="{51D3F941-6739-4663-BD30-4A1055871850}" destId="{959076DF-EB8C-4BE3-AA04-7377E5F45A53}" srcOrd="1" destOrd="0" presId="urn:microsoft.com/office/officeart/2005/8/layout/gear1"/>
    <dgm:cxn modelId="{FA85FEE4-1F19-4481-B279-1C7AA4C14654}" srcId="{522D49FD-D9A9-4370-BFEA-E072F5EF1ED5}" destId="{A77B7263-C715-4B32-A395-65A9E3823DC4}" srcOrd="0" destOrd="0" parTransId="{BCA33F37-95A2-48F5-8BD3-D75BB2D090E4}" sibTransId="{3E838FB8-9A01-4511-8029-478FB2F2081F}"/>
    <dgm:cxn modelId="{184254EA-BA84-4B30-98DB-2EFBD598027B}" type="presOf" srcId="{46487F2E-622A-489B-9336-A57C1EDCF752}" destId="{689CC449-3C05-4ADF-A5B7-FAFA5B916759}" srcOrd="0" destOrd="0" presId="urn:microsoft.com/office/officeart/2005/8/layout/gear1"/>
    <dgm:cxn modelId="{F73179EE-51ED-4321-BAC9-8B426F73B607}" type="presOf" srcId="{3E838FB8-9A01-4511-8029-478FB2F2081F}" destId="{0961BC86-1DB7-4A6D-ACDF-0C5B139D535D}" srcOrd="0" destOrd="0" presId="urn:microsoft.com/office/officeart/2005/8/layout/gear1"/>
    <dgm:cxn modelId="{9EB795EF-D6CF-403C-A836-3B0E4981EFB8}" type="presOf" srcId="{51D3F941-6739-4663-BD30-4A1055871850}" destId="{A2B1AF04-03B8-468F-964D-D05BA68C244C}" srcOrd="2" destOrd="0" presId="urn:microsoft.com/office/officeart/2005/8/layout/gear1"/>
    <dgm:cxn modelId="{F3043FF6-8735-44A2-9B75-7ACBD9301F8E}" type="presOf" srcId="{95D6C86A-2606-4F55-A4B2-60637AB54EEB}" destId="{9BB5746A-B866-4E8F-98F0-7476F53CC551}" srcOrd="0" destOrd="0" presId="urn:microsoft.com/office/officeart/2005/8/layout/gear1"/>
    <dgm:cxn modelId="{3B3DC1F9-27E3-42F7-8C06-1B0117D8704A}" type="presOf" srcId="{522D49FD-D9A9-4370-BFEA-E072F5EF1ED5}" destId="{B3B61BBF-043C-43F2-B65F-557C75D259C7}" srcOrd="0" destOrd="0" presId="urn:microsoft.com/office/officeart/2005/8/layout/gear1"/>
    <dgm:cxn modelId="{D5D767F3-4EBB-48B0-A8AC-40050973F36D}" type="presParOf" srcId="{B3B61BBF-043C-43F2-B65F-557C75D259C7}" destId="{CD93651A-5225-4E3B-AA0F-E318C03F0297}" srcOrd="0" destOrd="0" presId="urn:microsoft.com/office/officeart/2005/8/layout/gear1"/>
    <dgm:cxn modelId="{ECCC6D55-0469-4C7A-8221-385EF302D5B5}" type="presParOf" srcId="{B3B61BBF-043C-43F2-B65F-557C75D259C7}" destId="{8D5DBDDF-2594-456E-AB00-F5C9B2E843CC}" srcOrd="1" destOrd="0" presId="urn:microsoft.com/office/officeart/2005/8/layout/gear1"/>
    <dgm:cxn modelId="{6E0B2256-D107-4EA6-85D7-858093AA11FE}" type="presParOf" srcId="{B3B61BBF-043C-43F2-B65F-557C75D259C7}" destId="{63062772-09D5-4764-8BC1-D37FB18BE59C}" srcOrd="2" destOrd="0" presId="urn:microsoft.com/office/officeart/2005/8/layout/gear1"/>
    <dgm:cxn modelId="{1F43B6B2-AF0C-4D96-9299-CCD79976AAD3}" type="presParOf" srcId="{B3B61BBF-043C-43F2-B65F-557C75D259C7}" destId="{9BB5746A-B866-4E8F-98F0-7476F53CC551}" srcOrd="3" destOrd="0" presId="urn:microsoft.com/office/officeart/2005/8/layout/gear1"/>
    <dgm:cxn modelId="{6C69B305-CD71-47E6-9231-4EF400E6F0C1}" type="presParOf" srcId="{B3B61BBF-043C-43F2-B65F-557C75D259C7}" destId="{B39976FD-00CE-40BE-86ED-DC625514F886}" srcOrd="4" destOrd="0" presId="urn:microsoft.com/office/officeart/2005/8/layout/gear1"/>
    <dgm:cxn modelId="{5BD587A4-38C4-4715-9C5B-AC7C417EA554}" type="presParOf" srcId="{B3B61BBF-043C-43F2-B65F-557C75D259C7}" destId="{087D788C-92C0-4431-AF31-321BD3ADC63E}" srcOrd="5" destOrd="0" presId="urn:microsoft.com/office/officeart/2005/8/layout/gear1"/>
    <dgm:cxn modelId="{B9208CB0-21F3-43F5-A22B-FF2D18A517EE}" type="presParOf" srcId="{B3B61BBF-043C-43F2-B65F-557C75D259C7}" destId="{9DD0F5A8-B830-4468-BB85-68ED1B4F7FC5}" srcOrd="6" destOrd="0" presId="urn:microsoft.com/office/officeart/2005/8/layout/gear1"/>
    <dgm:cxn modelId="{8AF252FB-2F3E-4A3E-9E78-88301DFFF838}" type="presParOf" srcId="{B3B61BBF-043C-43F2-B65F-557C75D259C7}" destId="{959076DF-EB8C-4BE3-AA04-7377E5F45A53}" srcOrd="7" destOrd="0" presId="urn:microsoft.com/office/officeart/2005/8/layout/gear1"/>
    <dgm:cxn modelId="{C5C96E28-AB37-4E2D-86C1-9E9888C60703}" type="presParOf" srcId="{B3B61BBF-043C-43F2-B65F-557C75D259C7}" destId="{A2B1AF04-03B8-468F-964D-D05BA68C244C}" srcOrd="8" destOrd="0" presId="urn:microsoft.com/office/officeart/2005/8/layout/gear1"/>
    <dgm:cxn modelId="{F3D3AEDA-0104-4600-9323-0B7C18759BC8}" type="presParOf" srcId="{B3B61BBF-043C-43F2-B65F-557C75D259C7}" destId="{D82626BF-47CD-4F05-BB95-6B9A858AB663}" srcOrd="9" destOrd="0" presId="urn:microsoft.com/office/officeart/2005/8/layout/gear1"/>
    <dgm:cxn modelId="{46CA41B2-1FB3-491B-BFFF-70A3EE8C89E3}" type="presParOf" srcId="{B3B61BBF-043C-43F2-B65F-557C75D259C7}" destId="{0961BC86-1DB7-4A6D-ACDF-0C5B139D535D}" srcOrd="10" destOrd="0" presId="urn:microsoft.com/office/officeart/2005/8/layout/gear1"/>
    <dgm:cxn modelId="{CF294E70-AFA0-4713-891B-361BEBB43527}" type="presParOf" srcId="{B3B61BBF-043C-43F2-B65F-557C75D259C7}" destId="{689CC449-3C05-4ADF-A5B7-FAFA5B916759}" srcOrd="11" destOrd="0" presId="urn:microsoft.com/office/officeart/2005/8/layout/gear1"/>
    <dgm:cxn modelId="{D8E31A0A-8824-40F1-9D76-A14D4E55ACAD}" type="presParOf" srcId="{B3B61BBF-043C-43F2-B65F-557C75D259C7}" destId="{C30593C3-226C-4D57-BD09-C344F3E9D2EA}"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5288EE-8C2D-439D-AA40-DDE74D844494}" type="doc">
      <dgm:prSet loTypeId="urn:microsoft.com/office/officeart/2005/8/layout/cycle4#1" loCatId="cycle" qsTypeId="urn:microsoft.com/office/officeart/2005/8/quickstyle/simple5" qsCatId="simple" csTypeId="urn:microsoft.com/office/officeart/2005/8/colors/accent1_2" csCatId="accent1" phldr="1"/>
      <dgm:spPr/>
      <dgm:t>
        <a:bodyPr/>
        <a:lstStyle/>
        <a:p>
          <a:endParaRPr lang="es-ES"/>
        </a:p>
      </dgm:t>
    </dgm:pt>
    <dgm:pt modelId="{54977FF9-FF18-4795-9B6C-6782D5D0F7BD}">
      <dgm:prSet phldrT="[Texto]" custT="1"/>
      <dgm:spPr>
        <a:solidFill>
          <a:schemeClr val="accent3">
            <a:lumMod val="75000"/>
          </a:schemeClr>
        </a:solidFill>
        <a:ln>
          <a:solidFill>
            <a:schemeClr val="tx1">
              <a:lumMod val="95000"/>
              <a:lumOff val="5000"/>
            </a:schemeClr>
          </a:solidFill>
        </a:ln>
      </dgm:spPr>
      <dgm:t>
        <a:bodyPr/>
        <a:lstStyle/>
        <a:p>
          <a:r>
            <a:rPr lang="es-CR" sz="1400" b="1" dirty="0">
              <a:effectLst>
                <a:outerShdw blurRad="38100" dist="38100" dir="2700000" algn="tl">
                  <a:srgbClr val="000000">
                    <a:alpha val="43137"/>
                  </a:srgbClr>
                </a:outerShdw>
              </a:effectLst>
            </a:rPr>
            <a:t>Se inscribe</a:t>
          </a:r>
          <a:endParaRPr lang="es-ES" sz="1400" b="1" dirty="0">
            <a:effectLst>
              <a:outerShdw blurRad="38100" dist="38100" dir="2700000" algn="tl">
                <a:srgbClr val="000000">
                  <a:alpha val="43137"/>
                </a:srgbClr>
              </a:outerShdw>
            </a:effectLst>
          </a:endParaRPr>
        </a:p>
      </dgm:t>
    </dgm:pt>
    <dgm:pt modelId="{84D6DB54-3D18-4FD8-B11F-415E7FE7AB5D}" type="parTrans" cxnId="{CBA46951-3080-4DE4-AD78-1C1F91E53D5B}">
      <dgm:prSet/>
      <dgm:spPr/>
      <dgm:t>
        <a:bodyPr/>
        <a:lstStyle/>
        <a:p>
          <a:endParaRPr lang="es-ES" b="1">
            <a:effectLst>
              <a:outerShdw blurRad="38100" dist="38100" dir="2700000" algn="tl">
                <a:srgbClr val="000000">
                  <a:alpha val="43137"/>
                </a:srgbClr>
              </a:outerShdw>
            </a:effectLst>
          </a:endParaRPr>
        </a:p>
      </dgm:t>
    </dgm:pt>
    <dgm:pt modelId="{ED3AD3EF-EFAB-45D6-9BCC-7105208472B5}" type="sibTrans" cxnId="{CBA46951-3080-4DE4-AD78-1C1F91E53D5B}">
      <dgm:prSet/>
      <dgm:spPr/>
      <dgm:t>
        <a:bodyPr/>
        <a:lstStyle/>
        <a:p>
          <a:endParaRPr lang="es-ES" b="1">
            <a:effectLst>
              <a:outerShdw blurRad="38100" dist="38100" dir="2700000" algn="tl">
                <a:srgbClr val="000000">
                  <a:alpha val="43137"/>
                </a:srgbClr>
              </a:outerShdw>
            </a:effectLst>
          </a:endParaRPr>
        </a:p>
      </dgm:t>
    </dgm:pt>
    <dgm:pt modelId="{871587B7-174F-4FEE-8A10-E533BB64DDE8}">
      <dgm:prSet phldrT="[Texto]"/>
      <dgm:spPr>
        <a:solidFill>
          <a:schemeClr val="accent3">
            <a:lumMod val="60000"/>
            <a:lumOff val="40000"/>
            <a:alpha val="90000"/>
          </a:schemeClr>
        </a:solidFill>
        <a:ln>
          <a:solidFill>
            <a:schemeClr val="tx1">
              <a:lumMod val="95000"/>
              <a:lumOff val="5000"/>
            </a:schemeClr>
          </a:solidFill>
        </a:ln>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Oculto</a:t>
          </a:r>
          <a:endParaRPr lang="es-ES" b="1" dirty="0">
            <a:effectLst>
              <a:outerShdw blurRad="38100" dist="38100" dir="2700000" algn="tl">
                <a:srgbClr val="000000">
                  <a:alpha val="43137"/>
                </a:srgbClr>
              </a:outerShdw>
            </a:effectLst>
          </a:endParaRPr>
        </a:p>
      </dgm:t>
    </dgm:pt>
    <dgm:pt modelId="{D6FCC986-B076-4ECC-A7DA-00B821462237}" type="parTrans" cxnId="{FF0BAA26-A20C-42F0-8B2B-88590744420A}">
      <dgm:prSet/>
      <dgm:spPr/>
      <dgm:t>
        <a:bodyPr/>
        <a:lstStyle/>
        <a:p>
          <a:endParaRPr lang="es-ES" b="1">
            <a:effectLst>
              <a:outerShdw blurRad="38100" dist="38100" dir="2700000" algn="tl">
                <a:srgbClr val="000000">
                  <a:alpha val="43137"/>
                </a:srgbClr>
              </a:outerShdw>
            </a:effectLst>
          </a:endParaRPr>
        </a:p>
      </dgm:t>
    </dgm:pt>
    <dgm:pt modelId="{13B0E68C-C4A5-4996-844F-D1FA966E24AE}" type="sibTrans" cxnId="{FF0BAA26-A20C-42F0-8B2B-88590744420A}">
      <dgm:prSet/>
      <dgm:spPr/>
      <dgm:t>
        <a:bodyPr/>
        <a:lstStyle/>
        <a:p>
          <a:endParaRPr lang="es-ES" b="1">
            <a:effectLst>
              <a:outerShdw blurRad="38100" dist="38100" dir="2700000" algn="tl">
                <a:srgbClr val="000000">
                  <a:alpha val="43137"/>
                </a:srgbClr>
              </a:outerShdw>
            </a:effectLst>
          </a:endParaRPr>
        </a:p>
      </dgm:t>
    </dgm:pt>
    <dgm:pt modelId="{6DFC2EB4-CF99-416F-938D-51685971C890}">
      <dgm:prSet phldrT="[Texto]" custT="1"/>
      <dgm:spPr>
        <a:solidFill>
          <a:schemeClr val="accent6">
            <a:lumMod val="75000"/>
          </a:schemeClr>
        </a:solidFill>
        <a:ln>
          <a:solidFill>
            <a:schemeClr val="tx1">
              <a:lumMod val="95000"/>
              <a:lumOff val="5000"/>
            </a:schemeClr>
          </a:solidFill>
        </a:ln>
      </dgm:spPr>
      <dgm:t>
        <a:bodyPr/>
        <a:lstStyle/>
        <a:p>
          <a:r>
            <a:rPr lang="es-CR" sz="1400" b="1" dirty="0">
              <a:effectLst>
                <a:outerShdw blurRad="38100" dist="38100" dir="2700000" algn="tl">
                  <a:srgbClr val="000000">
                    <a:alpha val="43137"/>
                  </a:srgbClr>
                </a:outerShdw>
              </a:effectLst>
            </a:rPr>
            <a:t>Presenta declaraciones</a:t>
          </a:r>
          <a:endParaRPr lang="es-ES" sz="1400" b="1" dirty="0">
            <a:effectLst>
              <a:outerShdw blurRad="38100" dist="38100" dir="2700000" algn="tl">
                <a:srgbClr val="000000">
                  <a:alpha val="43137"/>
                </a:srgbClr>
              </a:outerShdw>
            </a:effectLst>
          </a:endParaRPr>
        </a:p>
      </dgm:t>
    </dgm:pt>
    <dgm:pt modelId="{DB7F2533-D487-4387-8755-48C5136392E4}" type="parTrans" cxnId="{8E831626-C731-478C-BCA5-C02275365C54}">
      <dgm:prSet/>
      <dgm:spPr/>
      <dgm:t>
        <a:bodyPr/>
        <a:lstStyle/>
        <a:p>
          <a:endParaRPr lang="es-ES" b="1">
            <a:effectLst>
              <a:outerShdw blurRad="38100" dist="38100" dir="2700000" algn="tl">
                <a:srgbClr val="000000">
                  <a:alpha val="43137"/>
                </a:srgbClr>
              </a:outerShdw>
            </a:effectLst>
          </a:endParaRPr>
        </a:p>
      </dgm:t>
    </dgm:pt>
    <dgm:pt modelId="{B1681F27-8FCB-4178-BE01-D69AAC7602A5}" type="sibTrans" cxnId="{8E831626-C731-478C-BCA5-C02275365C54}">
      <dgm:prSet/>
      <dgm:spPr/>
      <dgm:t>
        <a:bodyPr/>
        <a:lstStyle/>
        <a:p>
          <a:endParaRPr lang="es-ES" b="1">
            <a:effectLst>
              <a:outerShdw blurRad="38100" dist="38100" dir="2700000" algn="tl">
                <a:srgbClr val="000000">
                  <a:alpha val="43137"/>
                </a:srgbClr>
              </a:outerShdw>
            </a:effectLst>
          </a:endParaRPr>
        </a:p>
      </dgm:t>
    </dgm:pt>
    <dgm:pt modelId="{80D5D8EA-34CF-4B76-BE0B-9A30C9739F0F}">
      <dgm:prSet phldrT="[Texto]"/>
      <dgm:spPr>
        <a:solidFill>
          <a:schemeClr val="accent6">
            <a:lumMod val="60000"/>
            <a:lumOff val="40000"/>
            <a:alpha val="90000"/>
          </a:schemeClr>
        </a:solidFill>
        <a:ln>
          <a:solidFill>
            <a:schemeClr val="tx1">
              <a:lumMod val="95000"/>
              <a:lumOff val="5000"/>
            </a:schemeClr>
          </a:solidFill>
        </a:ln>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Omiso</a:t>
          </a:r>
          <a:endParaRPr lang="es-ES" b="1" dirty="0">
            <a:effectLst>
              <a:outerShdw blurRad="38100" dist="38100" dir="2700000" algn="tl">
                <a:srgbClr val="000000">
                  <a:alpha val="43137"/>
                </a:srgbClr>
              </a:outerShdw>
            </a:effectLst>
          </a:endParaRPr>
        </a:p>
      </dgm:t>
    </dgm:pt>
    <dgm:pt modelId="{2F41CC07-F1A8-495B-9C52-42511B37CD72}" type="parTrans" cxnId="{5DCF2534-5C23-4852-9510-434D2EB0BD4D}">
      <dgm:prSet/>
      <dgm:spPr/>
      <dgm:t>
        <a:bodyPr/>
        <a:lstStyle/>
        <a:p>
          <a:endParaRPr lang="es-ES" b="1">
            <a:effectLst>
              <a:outerShdw blurRad="38100" dist="38100" dir="2700000" algn="tl">
                <a:srgbClr val="000000">
                  <a:alpha val="43137"/>
                </a:srgbClr>
              </a:outerShdw>
            </a:effectLst>
          </a:endParaRPr>
        </a:p>
      </dgm:t>
    </dgm:pt>
    <dgm:pt modelId="{FFE911EC-1EE9-4EEA-860B-FCEF842CF0ED}" type="sibTrans" cxnId="{5DCF2534-5C23-4852-9510-434D2EB0BD4D}">
      <dgm:prSet/>
      <dgm:spPr/>
      <dgm:t>
        <a:bodyPr/>
        <a:lstStyle/>
        <a:p>
          <a:endParaRPr lang="es-ES" b="1">
            <a:effectLst>
              <a:outerShdw blurRad="38100" dist="38100" dir="2700000" algn="tl">
                <a:srgbClr val="000000">
                  <a:alpha val="43137"/>
                </a:srgbClr>
              </a:outerShdw>
            </a:effectLst>
          </a:endParaRPr>
        </a:p>
      </dgm:t>
    </dgm:pt>
    <dgm:pt modelId="{954CE40D-B1B5-4737-BE7D-35662046AD4A}">
      <dgm:prSet phldrT="[Texto]"/>
      <dgm:spPr>
        <a:solidFill>
          <a:schemeClr val="accent1">
            <a:lumMod val="75000"/>
          </a:schemeClr>
        </a:solidFill>
        <a:ln>
          <a:solidFill>
            <a:schemeClr val="tx1">
              <a:lumMod val="95000"/>
              <a:lumOff val="5000"/>
            </a:schemeClr>
          </a:solidFill>
        </a:ln>
      </dgm:spPr>
      <dgm:t>
        <a:bodyPr/>
        <a:lstStyle/>
        <a:p>
          <a:r>
            <a:rPr lang="es-CR" b="1" dirty="0">
              <a:effectLst>
                <a:outerShdw blurRad="38100" dist="38100" dir="2700000" algn="tl">
                  <a:srgbClr val="000000">
                    <a:alpha val="43137"/>
                  </a:srgbClr>
                </a:outerShdw>
              </a:effectLst>
            </a:rPr>
            <a:t>Declara correctamente</a:t>
          </a:r>
          <a:endParaRPr lang="es-ES" b="1" dirty="0">
            <a:effectLst>
              <a:outerShdw blurRad="38100" dist="38100" dir="2700000" algn="tl">
                <a:srgbClr val="000000">
                  <a:alpha val="43137"/>
                </a:srgbClr>
              </a:outerShdw>
            </a:effectLst>
          </a:endParaRPr>
        </a:p>
      </dgm:t>
    </dgm:pt>
    <dgm:pt modelId="{523947EA-07A6-4F1F-8A49-266146CE6EC5}" type="parTrans" cxnId="{30CAFED0-9119-405E-BF8F-545767A6A770}">
      <dgm:prSet/>
      <dgm:spPr/>
      <dgm:t>
        <a:bodyPr/>
        <a:lstStyle/>
        <a:p>
          <a:endParaRPr lang="es-ES" b="1">
            <a:effectLst>
              <a:outerShdw blurRad="38100" dist="38100" dir="2700000" algn="tl">
                <a:srgbClr val="000000">
                  <a:alpha val="43137"/>
                </a:srgbClr>
              </a:outerShdw>
            </a:effectLst>
          </a:endParaRPr>
        </a:p>
      </dgm:t>
    </dgm:pt>
    <dgm:pt modelId="{ED911BA0-4981-471B-B3FD-779A67EA8B9F}" type="sibTrans" cxnId="{30CAFED0-9119-405E-BF8F-545767A6A770}">
      <dgm:prSet/>
      <dgm:spPr/>
      <dgm:t>
        <a:bodyPr/>
        <a:lstStyle/>
        <a:p>
          <a:endParaRPr lang="es-ES" b="1">
            <a:effectLst>
              <a:outerShdw blurRad="38100" dist="38100" dir="2700000" algn="tl">
                <a:srgbClr val="000000">
                  <a:alpha val="43137"/>
                </a:srgbClr>
              </a:outerShdw>
            </a:effectLst>
          </a:endParaRPr>
        </a:p>
      </dgm:t>
    </dgm:pt>
    <dgm:pt modelId="{4E31B415-8D65-4287-ADBF-F2F81B205DED}">
      <dgm:prSet phldrT="[Texto]"/>
      <dgm:spPr>
        <a:solidFill>
          <a:schemeClr val="accent1">
            <a:lumMod val="60000"/>
            <a:lumOff val="40000"/>
          </a:schemeClr>
        </a:solidFill>
        <a:ln>
          <a:solidFill>
            <a:schemeClr val="tx1">
              <a:lumMod val="95000"/>
              <a:lumOff val="5000"/>
            </a:schemeClr>
          </a:solidFill>
        </a:ln>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Inexacto</a:t>
          </a:r>
          <a:endParaRPr lang="es-ES" b="1" dirty="0">
            <a:effectLst>
              <a:outerShdw blurRad="38100" dist="38100" dir="2700000" algn="tl">
                <a:srgbClr val="000000">
                  <a:alpha val="43137"/>
                </a:srgbClr>
              </a:outerShdw>
            </a:effectLst>
          </a:endParaRPr>
        </a:p>
      </dgm:t>
    </dgm:pt>
    <dgm:pt modelId="{EC12E1A1-19F1-48E9-BE3D-3A623D13EF53}" type="parTrans" cxnId="{71D2A8F1-41FE-4568-8957-30DFE53BEDD6}">
      <dgm:prSet/>
      <dgm:spPr/>
      <dgm:t>
        <a:bodyPr/>
        <a:lstStyle/>
        <a:p>
          <a:endParaRPr lang="es-ES" b="1">
            <a:effectLst>
              <a:outerShdw blurRad="38100" dist="38100" dir="2700000" algn="tl">
                <a:srgbClr val="000000">
                  <a:alpha val="43137"/>
                </a:srgbClr>
              </a:outerShdw>
            </a:effectLst>
          </a:endParaRPr>
        </a:p>
      </dgm:t>
    </dgm:pt>
    <dgm:pt modelId="{2E847B63-14FC-459A-8104-319B9EDCD23D}" type="sibTrans" cxnId="{71D2A8F1-41FE-4568-8957-30DFE53BEDD6}">
      <dgm:prSet/>
      <dgm:spPr/>
      <dgm:t>
        <a:bodyPr/>
        <a:lstStyle/>
        <a:p>
          <a:endParaRPr lang="es-ES" b="1">
            <a:effectLst>
              <a:outerShdw blurRad="38100" dist="38100" dir="2700000" algn="tl">
                <a:srgbClr val="000000">
                  <a:alpha val="43137"/>
                </a:srgbClr>
              </a:outerShdw>
            </a:effectLst>
          </a:endParaRPr>
        </a:p>
      </dgm:t>
    </dgm:pt>
    <dgm:pt modelId="{CAAEE42A-F22C-442B-83A8-FA74DED901A8}">
      <dgm:prSet phldrT="[Texto]"/>
      <dgm:spPr>
        <a:solidFill>
          <a:schemeClr val="accent2">
            <a:lumMod val="75000"/>
          </a:schemeClr>
        </a:solidFill>
        <a:ln>
          <a:solidFill>
            <a:schemeClr val="tx1">
              <a:lumMod val="95000"/>
              <a:lumOff val="5000"/>
            </a:schemeClr>
          </a:solidFill>
        </a:ln>
      </dgm:spPr>
      <dgm:t>
        <a:bodyPr/>
        <a:lstStyle/>
        <a:p>
          <a:r>
            <a:rPr lang="es-CR" b="1" dirty="0">
              <a:effectLst>
                <a:outerShdw blurRad="38100" dist="38100" dir="2700000" algn="tl">
                  <a:srgbClr val="000000">
                    <a:alpha val="43137"/>
                  </a:srgbClr>
                </a:outerShdw>
              </a:effectLst>
            </a:rPr>
            <a:t>Paga</a:t>
          </a:r>
          <a:endParaRPr lang="es-ES" b="1" dirty="0">
            <a:effectLst>
              <a:outerShdw blurRad="38100" dist="38100" dir="2700000" algn="tl">
                <a:srgbClr val="000000">
                  <a:alpha val="43137"/>
                </a:srgbClr>
              </a:outerShdw>
            </a:effectLst>
          </a:endParaRPr>
        </a:p>
      </dgm:t>
    </dgm:pt>
    <dgm:pt modelId="{C83E7B98-852C-48E5-B4DE-9D7B712186B9}" type="parTrans" cxnId="{2A202CF1-1106-4CE7-9E07-ACD71A274B3A}">
      <dgm:prSet/>
      <dgm:spPr/>
      <dgm:t>
        <a:bodyPr/>
        <a:lstStyle/>
        <a:p>
          <a:endParaRPr lang="es-ES" b="1">
            <a:effectLst>
              <a:outerShdw blurRad="38100" dist="38100" dir="2700000" algn="tl">
                <a:srgbClr val="000000">
                  <a:alpha val="43137"/>
                </a:srgbClr>
              </a:outerShdw>
            </a:effectLst>
          </a:endParaRPr>
        </a:p>
      </dgm:t>
    </dgm:pt>
    <dgm:pt modelId="{73832333-E577-420C-B13D-9577CAE9305C}" type="sibTrans" cxnId="{2A202CF1-1106-4CE7-9E07-ACD71A274B3A}">
      <dgm:prSet/>
      <dgm:spPr/>
      <dgm:t>
        <a:bodyPr/>
        <a:lstStyle/>
        <a:p>
          <a:endParaRPr lang="es-ES" b="1">
            <a:effectLst>
              <a:outerShdw blurRad="38100" dist="38100" dir="2700000" algn="tl">
                <a:srgbClr val="000000">
                  <a:alpha val="43137"/>
                </a:srgbClr>
              </a:outerShdw>
            </a:effectLst>
          </a:endParaRPr>
        </a:p>
      </dgm:t>
    </dgm:pt>
    <dgm:pt modelId="{7A140BEF-8D05-42C1-811C-568D7C30BDD3}">
      <dgm:prSet phldrT="[Texto]"/>
      <dgm:spPr>
        <a:solidFill>
          <a:schemeClr val="accent2">
            <a:lumMod val="60000"/>
            <a:lumOff val="40000"/>
          </a:schemeClr>
        </a:solidFill>
        <a:ln>
          <a:solidFill>
            <a:schemeClr val="tx1">
              <a:lumMod val="95000"/>
              <a:lumOff val="5000"/>
            </a:schemeClr>
          </a:solidFill>
        </a:ln>
        <a:scene3d>
          <a:camera prst="orthographicFront"/>
          <a:lightRig rig="threePt" dir="t"/>
        </a:scene3d>
        <a:sp3d>
          <a:bevelT prst="angle"/>
        </a:sp3d>
      </dgm:spPr>
      <dgm:t>
        <a:bodyPr/>
        <a:lstStyle/>
        <a:p>
          <a:r>
            <a:rPr lang="es-CR" b="1" dirty="0">
              <a:effectLst>
                <a:outerShdw blurRad="38100" dist="38100" dir="2700000" algn="tl">
                  <a:srgbClr val="000000">
                    <a:alpha val="43137"/>
                  </a:srgbClr>
                </a:outerShdw>
              </a:effectLst>
            </a:rPr>
            <a:t>Moroso</a:t>
          </a:r>
          <a:endParaRPr lang="es-ES" b="1" dirty="0">
            <a:effectLst>
              <a:outerShdw blurRad="38100" dist="38100" dir="2700000" algn="tl">
                <a:srgbClr val="000000">
                  <a:alpha val="43137"/>
                </a:srgbClr>
              </a:outerShdw>
            </a:effectLst>
          </a:endParaRPr>
        </a:p>
      </dgm:t>
    </dgm:pt>
    <dgm:pt modelId="{A748CC5D-AFC6-4857-9548-16F0DF92C16B}" type="parTrans" cxnId="{09C7505F-CFC1-46A1-BB6B-F5F9B96C8537}">
      <dgm:prSet/>
      <dgm:spPr/>
      <dgm:t>
        <a:bodyPr/>
        <a:lstStyle/>
        <a:p>
          <a:endParaRPr lang="es-ES" b="1">
            <a:effectLst>
              <a:outerShdw blurRad="38100" dist="38100" dir="2700000" algn="tl">
                <a:srgbClr val="000000">
                  <a:alpha val="43137"/>
                </a:srgbClr>
              </a:outerShdw>
            </a:effectLst>
          </a:endParaRPr>
        </a:p>
      </dgm:t>
    </dgm:pt>
    <dgm:pt modelId="{D57723D8-E341-43D2-B632-C86430A32CEC}" type="sibTrans" cxnId="{09C7505F-CFC1-46A1-BB6B-F5F9B96C8537}">
      <dgm:prSet/>
      <dgm:spPr/>
      <dgm:t>
        <a:bodyPr/>
        <a:lstStyle/>
        <a:p>
          <a:endParaRPr lang="es-ES" b="1">
            <a:effectLst>
              <a:outerShdw blurRad="38100" dist="38100" dir="2700000" algn="tl">
                <a:srgbClr val="000000">
                  <a:alpha val="43137"/>
                </a:srgbClr>
              </a:outerShdw>
            </a:effectLst>
          </a:endParaRPr>
        </a:p>
      </dgm:t>
    </dgm:pt>
    <dgm:pt modelId="{BD025693-144C-4C9F-A00F-5EB3FFE0E40F}">
      <dgm:prSet phldrT="[Texto]"/>
      <dgm:spPr>
        <a:solidFill>
          <a:schemeClr val="accent3">
            <a:lumMod val="60000"/>
            <a:lumOff val="40000"/>
            <a:alpha val="90000"/>
          </a:schemeClr>
        </a:solidFill>
        <a:ln>
          <a:solidFill>
            <a:schemeClr val="tx1">
              <a:lumMod val="95000"/>
              <a:lumOff val="5000"/>
            </a:schemeClr>
          </a:solidFill>
        </a:ln>
        <a:scene3d>
          <a:camera prst="orthographicFront"/>
          <a:lightRig rig="threePt" dir="t"/>
        </a:scene3d>
        <a:sp3d>
          <a:bevelT prst="angle"/>
        </a:sp3d>
      </dgm:spPr>
      <dgm:t>
        <a:bodyPr/>
        <a:lstStyle/>
        <a:p>
          <a:endParaRPr lang="es-ES" b="1" dirty="0">
            <a:effectLst>
              <a:outerShdw blurRad="38100" dist="38100" dir="2700000" algn="tl">
                <a:srgbClr val="000000">
                  <a:alpha val="43137"/>
                </a:srgbClr>
              </a:outerShdw>
            </a:effectLst>
          </a:endParaRPr>
        </a:p>
      </dgm:t>
    </dgm:pt>
    <dgm:pt modelId="{3546132B-A59C-4D72-AFE2-35D0D870491C}" type="parTrans" cxnId="{4D40F4DC-9EB7-4684-82A9-36BD4E432F0F}">
      <dgm:prSet/>
      <dgm:spPr/>
      <dgm:t>
        <a:bodyPr/>
        <a:lstStyle/>
        <a:p>
          <a:endParaRPr lang="es-ES"/>
        </a:p>
      </dgm:t>
    </dgm:pt>
    <dgm:pt modelId="{802A829B-DB1D-4ABE-9F2B-C6EAD698FC45}" type="sibTrans" cxnId="{4D40F4DC-9EB7-4684-82A9-36BD4E432F0F}">
      <dgm:prSet/>
      <dgm:spPr/>
      <dgm:t>
        <a:bodyPr/>
        <a:lstStyle/>
        <a:p>
          <a:endParaRPr lang="es-ES"/>
        </a:p>
      </dgm:t>
    </dgm:pt>
    <dgm:pt modelId="{73C7952E-E8B7-4E6F-9963-E9B673FB1D1B}">
      <dgm:prSet phldrT="[Texto]"/>
      <dgm:spPr>
        <a:solidFill>
          <a:schemeClr val="accent6">
            <a:lumMod val="60000"/>
            <a:lumOff val="40000"/>
            <a:alpha val="90000"/>
          </a:schemeClr>
        </a:solidFill>
        <a:ln>
          <a:solidFill>
            <a:schemeClr val="tx1">
              <a:lumMod val="95000"/>
              <a:lumOff val="5000"/>
            </a:schemeClr>
          </a:solidFill>
        </a:ln>
        <a:scene3d>
          <a:camera prst="orthographicFront"/>
          <a:lightRig rig="threePt" dir="t"/>
        </a:scene3d>
        <a:sp3d>
          <a:bevelT prst="angle"/>
        </a:sp3d>
      </dgm:spPr>
      <dgm:t>
        <a:bodyPr/>
        <a:lstStyle/>
        <a:p>
          <a:endParaRPr lang="es-ES" b="1" dirty="0">
            <a:effectLst>
              <a:outerShdw blurRad="38100" dist="38100" dir="2700000" algn="tl">
                <a:srgbClr val="000000">
                  <a:alpha val="43137"/>
                </a:srgbClr>
              </a:outerShdw>
            </a:effectLst>
          </a:endParaRPr>
        </a:p>
      </dgm:t>
    </dgm:pt>
    <dgm:pt modelId="{440BC4C1-DC9C-4DF7-9D50-9560E6FA0ACD}" type="parTrans" cxnId="{A677AB69-5DFA-4FB1-9BB9-86317CD65A6C}">
      <dgm:prSet/>
      <dgm:spPr/>
      <dgm:t>
        <a:bodyPr/>
        <a:lstStyle/>
        <a:p>
          <a:endParaRPr lang="es-ES"/>
        </a:p>
      </dgm:t>
    </dgm:pt>
    <dgm:pt modelId="{F8344CF1-63B5-4B18-9584-4D4CA16B8358}" type="sibTrans" cxnId="{A677AB69-5DFA-4FB1-9BB9-86317CD65A6C}">
      <dgm:prSet/>
      <dgm:spPr/>
      <dgm:t>
        <a:bodyPr/>
        <a:lstStyle/>
        <a:p>
          <a:endParaRPr lang="es-ES"/>
        </a:p>
      </dgm:t>
    </dgm:pt>
    <dgm:pt modelId="{A828F71D-BCEE-4696-8107-4BB117A7A787}" type="pres">
      <dgm:prSet presAssocID="{865288EE-8C2D-439D-AA40-DDE74D844494}" presName="cycleMatrixDiagram" presStyleCnt="0">
        <dgm:presLayoutVars>
          <dgm:chMax val="1"/>
          <dgm:dir/>
          <dgm:animLvl val="lvl"/>
          <dgm:resizeHandles val="exact"/>
        </dgm:presLayoutVars>
      </dgm:prSet>
      <dgm:spPr/>
    </dgm:pt>
    <dgm:pt modelId="{BE3E13A3-3C6E-4A6D-A6CB-0C56AC7CE18D}" type="pres">
      <dgm:prSet presAssocID="{865288EE-8C2D-439D-AA40-DDE74D844494}" presName="children" presStyleCnt="0"/>
      <dgm:spPr/>
    </dgm:pt>
    <dgm:pt modelId="{93690D35-33F9-480A-8763-1DD47E62AE91}" type="pres">
      <dgm:prSet presAssocID="{865288EE-8C2D-439D-AA40-DDE74D844494}" presName="child1group" presStyleCnt="0"/>
      <dgm:spPr/>
    </dgm:pt>
    <dgm:pt modelId="{14A39BF2-5EDE-4A20-9C21-01E748B6C6BD}" type="pres">
      <dgm:prSet presAssocID="{865288EE-8C2D-439D-AA40-DDE74D844494}" presName="child1" presStyleLbl="bgAcc1" presStyleIdx="0" presStyleCnt="4"/>
      <dgm:spPr/>
    </dgm:pt>
    <dgm:pt modelId="{27098D80-5C34-4453-869A-210481892A03}" type="pres">
      <dgm:prSet presAssocID="{865288EE-8C2D-439D-AA40-DDE74D844494}" presName="child1Text" presStyleLbl="bgAcc1" presStyleIdx="0" presStyleCnt="4">
        <dgm:presLayoutVars>
          <dgm:bulletEnabled val="1"/>
        </dgm:presLayoutVars>
      </dgm:prSet>
      <dgm:spPr/>
    </dgm:pt>
    <dgm:pt modelId="{931BA57E-5E61-46C8-A1AF-C8445704A393}" type="pres">
      <dgm:prSet presAssocID="{865288EE-8C2D-439D-AA40-DDE74D844494}" presName="child2group" presStyleCnt="0"/>
      <dgm:spPr/>
    </dgm:pt>
    <dgm:pt modelId="{E2C52C8F-D543-4C49-9316-A532D65F111E}" type="pres">
      <dgm:prSet presAssocID="{865288EE-8C2D-439D-AA40-DDE74D844494}" presName="child2" presStyleLbl="bgAcc1" presStyleIdx="1" presStyleCnt="4"/>
      <dgm:spPr/>
    </dgm:pt>
    <dgm:pt modelId="{E2BCB95A-6223-4F7D-BB2E-8D15B998D024}" type="pres">
      <dgm:prSet presAssocID="{865288EE-8C2D-439D-AA40-DDE74D844494}" presName="child2Text" presStyleLbl="bgAcc1" presStyleIdx="1" presStyleCnt="4">
        <dgm:presLayoutVars>
          <dgm:bulletEnabled val="1"/>
        </dgm:presLayoutVars>
      </dgm:prSet>
      <dgm:spPr/>
    </dgm:pt>
    <dgm:pt modelId="{989D1F31-3859-4221-BBAF-F2727DAAF0FD}" type="pres">
      <dgm:prSet presAssocID="{865288EE-8C2D-439D-AA40-DDE74D844494}" presName="child3group" presStyleCnt="0"/>
      <dgm:spPr/>
    </dgm:pt>
    <dgm:pt modelId="{3135CBBB-E8C2-4004-BC03-5D5C64DFADED}" type="pres">
      <dgm:prSet presAssocID="{865288EE-8C2D-439D-AA40-DDE74D844494}" presName="child3" presStyleLbl="bgAcc1" presStyleIdx="2" presStyleCnt="4"/>
      <dgm:spPr/>
    </dgm:pt>
    <dgm:pt modelId="{595A7DB7-098C-4D76-A01A-1A492567274D}" type="pres">
      <dgm:prSet presAssocID="{865288EE-8C2D-439D-AA40-DDE74D844494}" presName="child3Text" presStyleLbl="bgAcc1" presStyleIdx="2" presStyleCnt="4">
        <dgm:presLayoutVars>
          <dgm:bulletEnabled val="1"/>
        </dgm:presLayoutVars>
      </dgm:prSet>
      <dgm:spPr/>
    </dgm:pt>
    <dgm:pt modelId="{2C60DA61-B04C-40FF-87D3-EAC3CA95E6A1}" type="pres">
      <dgm:prSet presAssocID="{865288EE-8C2D-439D-AA40-DDE74D844494}" presName="child4group" presStyleCnt="0"/>
      <dgm:spPr/>
    </dgm:pt>
    <dgm:pt modelId="{BCCBA50D-C2C9-4DA7-BF77-51D9C6A52968}" type="pres">
      <dgm:prSet presAssocID="{865288EE-8C2D-439D-AA40-DDE74D844494}" presName="child4" presStyleLbl="bgAcc1" presStyleIdx="3" presStyleCnt="4"/>
      <dgm:spPr/>
    </dgm:pt>
    <dgm:pt modelId="{BE6A2DB8-53E2-40E1-9D19-7F2F5062CA36}" type="pres">
      <dgm:prSet presAssocID="{865288EE-8C2D-439D-AA40-DDE74D844494}" presName="child4Text" presStyleLbl="bgAcc1" presStyleIdx="3" presStyleCnt="4">
        <dgm:presLayoutVars>
          <dgm:bulletEnabled val="1"/>
        </dgm:presLayoutVars>
      </dgm:prSet>
      <dgm:spPr/>
    </dgm:pt>
    <dgm:pt modelId="{9A762FF6-45C6-40B2-9075-5776B4B39C5B}" type="pres">
      <dgm:prSet presAssocID="{865288EE-8C2D-439D-AA40-DDE74D844494}" presName="childPlaceholder" presStyleCnt="0"/>
      <dgm:spPr/>
    </dgm:pt>
    <dgm:pt modelId="{C208F9F7-6410-472B-8D5C-A2FC895B9CAA}" type="pres">
      <dgm:prSet presAssocID="{865288EE-8C2D-439D-AA40-DDE74D844494}" presName="circle" presStyleCnt="0"/>
      <dgm:spPr/>
    </dgm:pt>
    <dgm:pt modelId="{B99EF80E-142B-41CD-AC6C-A0ECD036F752}" type="pres">
      <dgm:prSet presAssocID="{865288EE-8C2D-439D-AA40-DDE74D844494}" presName="quadrant1" presStyleLbl="node1" presStyleIdx="0" presStyleCnt="4">
        <dgm:presLayoutVars>
          <dgm:chMax val="1"/>
          <dgm:bulletEnabled val="1"/>
        </dgm:presLayoutVars>
      </dgm:prSet>
      <dgm:spPr/>
    </dgm:pt>
    <dgm:pt modelId="{C1506BC4-F8EF-4327-84C9-A94D99491264}" type="pres">
      <dgm:prSet presAssocID="{865288EE-8C2D-439D-AA40-DDE74D844494}" presName="quadrant2" presStyleLbl="node1" presStyleIdx="1" presStyleCnt="4">
        <dgm:presLayoutVars>
          <dgm:chMax val="1"/>
          <dgm:bulletEnabled val="1"/>
        </dgm:presLayoutVars>
      </dgm:prSet>
      <dgm:spPr/>
    </dgm:pt>
    <dgm:pt modelId="{ECC9FA6A-5477-46FD-96AC-04E2139D0299}" type="pres">
      <dgm:prSet presAssocID="{865288EE-8C2D-439D-AA40-DDE74D844494}" presName="quadrant3" presStyleLbl="node1" presStyleIdx="2" presStyleCnt="4">
        <dgm:presLayoutVars>
          <dgm:chMax val="1"/>
          <dgm:bulletEnabled val="1"/>
        </dgm:presLayoutVars>
      </dgm:prSet>
      <dgm:spPr/>
    </dgm:pt>
    <dgm:pt modelId="{F27C6096-54F5-4DE2-92FE-AC2D476E92A9}" type="pres">
      <dgm:prSet presAssocID="{865288EE-8C2D-439D-AA40-DDE74D844494}" presName="quadrant4" presStyleLbl="node1" presStyleIdx="3" presStyleCnt="4">
        <dgm:presLayoutVars>
          <dgm:chMax val="1"/>
          <dgm:bulletEnabled val="1"/>
        </dgm:presLayoutVars>
      </dgm:prSet>
      <dgm:spPr/>
    </dgm:pt>
    <dgm:pt modelId="{7D4EF120-544F-4A30-9CAE-37EE4E17F972}" type="pres">
      <dgm:prSet presAssocID="{865288EE-8C2D-439D-AA40-DDE74D844494}" presName="quadrantPlaceholder" presStyleCnt="0"/>
      <dgm:spPr/>
    </dgm:pt>
    <dgm:pt modelId="{A182A7F9-CEBA-4FE2-A301-8E68A0D6A73E}" type="pres">
      <dgm:prSet presAssocID="{865288EE-8C2D-439D-AA40-DDE74D844494}" presName="center1" presStyleLbl="fgShp" presStyleIdx="0" presStyleCnt="2"/>
      <dgm:spPr/>
    </dgm:pt>
    <dgm:pt modelId="{16C4DD2F-22E6-4F04-B0DE-9C027EC10AC4}" type="pres">
      <dgm:prSet presAssocID="{865288EE-8C2D-439D-AA40-DDE74D844494}" presName="center2" presStyleLbl="fgShp" presStyleIdx="1" presStyleCnt="2"/>
      <dgm:spPr/>
    </dgm:pt>
  </dgm:ptLst>
  <dgm:cxnLst>
    <dgm:cxn modelId="{16D0840D-2119-4EB7-B1A0-A3EA6DFFFB9A}" type="presOf" srcId="{BD025693-144C-4C9F-A00F-5EB3FFE0E40F}" destId="{27098D80-5C34-4453-869A-210481892A03}" srcOrd="1" destOrd="0" presId="urn:microsoft.com/office/officeart/2005/8/layout/cycle4#1"/>
    <dgm:cxn modelId="{D176B50E-45E5-4373-8AB7-9FCE0E9F4241}" type="presOf" srcId="{4E31B415-8D65-4287-ADBF-F2F81B205DED}" destId="{595A7DB7-098C-4D76-A01A-1A492567274D}" srcOrd="1" destOrd="0" presId="urn:microsoft.com/office/officeart/2005/8/layout/cycle4#1"/>
    <dgm:cxn modelId="{9EE2101F-6E49-4262-B22E-DF5803DC4421}" type="presOf" srcId="{954CE40D-B1B5-4737-BE7D-35662046AD4A}" destId="{ECC9FA6A-5477-46FD-96AC-04E2139D0299}" srcOrd="0" destOrd="0" presId="urn:microsoft.com/office/officeart/2005/8/layout/cycle4#1"/>
    <dgm:cxn modelId="{8E831626-C731-478C-BCA5-C02275365C54}" srcId="{865288EE-8C2D-439D-AA40-DDE74D844494}" destId="{6DFC2EB4-CF99-416F-938D-51685971C890}" srcOrd="1" destOrd="0" parTransId="{DB7F2533-D487-4387-8755-48C5136392E4}" sibTransId="{B1681F27-8FCB-4178-BE01-D69AAC7602A5}"/>
    <dgm:cxn modelId="{FF0BAA26-A20C-42F0-8B2B-88590744420A}" srcId="{54977FF9-FF18-4795-9B6C-6782D5D0F7BD}" destId="{871587B7-174F-4FEE-8A10-E533BB64DDE8}" srcOrd="1" destOrd="0" parTransId="{D6FCC986-B076-4ECC-A7DA-00B821462237}" sibTransId="{13B0E68C-C4A5-4996-844F-D1FA966E24AE}"/>
    <dgm:cxn modelId="{5DCF2534-5C23-4852-9510-434D2EB0BD4D}" srcId="{6DFC2EB4-CF99-416F-938D-51685971C890}" destId="{80D5D8EA-34CF-4B76-BE0B-9A30C9739F0F}" srcOrd="1" destOrd="0" parTransId="{2F41CC07-F1A8-495B-9C52-42511B37CD72}" sibTransId="{FFE911EC-1EE9-4EEA-860B-FCEF842CF0ED}"/>
    <dgm:cxn modelId="{2425D43B-56E8-49D4-B6D2-6CE98AE81AC0}" type="presOf" srcId="{54977FF9-FF18-4795-9B6C-6782D5D0F7BD}" destId="{B99EF80E-142B-41CD-AC6C-A0ECD036F752}" srcOrd="0" destOrd="0" presId="urn:microsoft.com/office/officeart/2005/8/layout/cycle4#1"/>
    <dgm:cxn modelId="{09C7505F-CFC1-46A1-BB6B-F5F9B96C8537}" srcId="{CAAEE42A-F22C-442B-83A8-FA74DED901A8}" destId="{7A140BEF-8D05-42C1-811C-568D7C30BDD3}" srcOrd="0" destOrd="0" parTransId="{A748CC5D-AFC6-4857-9548-16F0DF92C16B}" sibTransId="{D57723D8-E341-43D2-B632-C86430A32CEC}"/>
    <dgm:cxn modelId="{46BED564-94C8-44ED-A296-0B7A36C52EC7}" type="presOf" srcId="{871587B7-174F-4FEE-8A10-E533BB64DDE8}" destId="{27098D80-5C34-4453-869A-210481892A03}" srcOrd="1" destOrd="1" presId="urn:microsoft.com/office/officeart/2005/8/layout/cycle4#1"/>
    <dgm:cxn modelId="{94FD6F68-BC1E-4BD5-8AAE-6A2B4DB37D2A}" type="presOf" srcId="{7A140BEF-8D05-42C1-811C-568D7C30BDD3}" destId="{BCCBA50D-C2C9-4DA7-BF77-51D9C6A52968}" srcOrd="0" destOrd="0" presId="urn:microsoft.com/office/officeart/2005/8/layout/cycle4#1"/>
    <dgm:cxn modelId="{A677AB69-5DFA-4FB1-9BB9-86317CD65A6C}" srcId="{6DFC2EB4-CF99-416F-938D-51685971C890}" destId="{73C7952E-E8B7-4E6F-9963-E9B673FB1D1B}" srcOrd="0" destOrd="0" parTransId="{440BC4C1-DC9C-4DF7-9D50-9560E6FA0ACD}" sibTransId="{F8344CF1-63B5-4B18-9584-4D4CA16B8358}"/>
    <dgm:cxn modelId="{CBA46951-3080-4DE4-AD78-1C1F91E53D5B}" srcId="{865288EE-8C2D-439D-AA40-DDE74D844494}" destId="{54977FF9-FF18-4795-9B6C-6782D5D0F7BD}" srcOrd="0" destOrd="0" parTransId="{84D6DB54-3D18-4FD8-B11F-415E7FE7AB5D}" sibTransId="{ED3AD3EF-EFAB-45D6-9BCC-7105208472B5}"/>
    <dgm:cxn modelId="{D9DE0B74-5BDE-4363-A858-624FF5664641}" type="presOf" srcId="{73C7952E-E8B7-4E6F-9963-E9B673FB1D1B}" destId="{E2BCB95A-6223-4F7D-BB2E-8D15B998D024}" srcOrd="1" destOrd="0" presId="urn:microsoft.com/office/officeart/2005/8/layout/cycle4#1"/>
    <dgm:cxn modelId="{92FFCE78-5816-444D-8622-8FF94EF49DA7}" type="presOf" srcId="{6DFC2EB4-CF99-416F-938D-51685971C890}" destId="{C1506BC4-F8EF-4327-84C9-A94D99491264}" srcOrd="0" destOrd="0" presId="urn:microsoft.com/office/officeart/2005/8/layout/cycle4#1"/>
    <dgm:cxn modelId="{D9C8A87F-3279-4418-9644-B0B5020A64FD}" type="presOf" srcId="{7A140BEF-8D05-42C1-811C-568D7C30BDD3}" destId="{BE6A2DB8-53E2-40E1-9D19-7F2F5062CA36}" srcOrd="1" destOrd="0" presId="urn:microsoft.com/office/officeart/2005/8/layout/cycle4#1"/>
    <dgm:cxn modelId="{FCD5468B-114A-4092-9732-74A1B04EFCCE}" type="presOf" srcId="{73C7952E-E8B7-4E6F-9963-E9B673FB1D1B}" destId="{E2C52C8F-D543-4C49-9316-A532D65F111E}" srcOrd="0" destOrd="0" presId="urn:microsoft.com/office/officeart/2005/8/layout/cycle4#1"/>
    <dgm:cxn modelId="{5A91448D-D3F2-444F-B6F1-03D24A3E5CC4}" type="presOf" srcId="{CAAEE42A-F22C-442B-83A8-FA74DED901A8}" destId="{F27C6096-54F5-4DE2-92FE-AC2D476E92A9}" srcOrd="0" destOrd="0" presId="urn:microsoft.com/office/officeart/2005/8/layout/cycle4#1"/>
    <dgm:cxn modelId="{5E3B639C-2BA9-498A-9051-3A1381A34FA1}" type="presOf" srcId="{80D5D8EA-34CF-4B76-BE0B-9A30C9739F0F}" destId="{E2BCB95A-6223-4F7D-BB2E-8D15B998D024}" srcOrd="1" destOrd="1" presId="urn:microsoft.com/office/officeart/2005/8/layout/cycle4#1"/>
    <dgm:cxn modelId="{B4F7FD9E-B9FA-43B1-9F8C-5FBCAD51250B}" type="presOf" srcId="{80D5D8EA-34CF-4B76-BE0B-9A30C9739F0F}" destId="{E2C52C8F-D543-4C49-9316-A532D65F111E}" srcOrd="0" destOrd="1" presId="urn:microsoft.com/office/officeart/2005/8/layout/cycle4#1"/>
    <dgm:cxn modelId="{D0FE20A6-815C-489F-8A16-54B58F394DCB}" type="presOf" srcId="{BD025693-144C-4C9F-A00F-5EB3FFE0E40F}" destId="{14A39BF2-5EDE-4A20-9C21-01E748B6C6BD}" srcOrd="0" destOrd="0" presId="urn:microsoft.com/office/officeart/2005/8/layout/cycle4#1"/>
    <dgm:cxn modelId="{F1A1AFA9-E611-400C-A7FC-AB8BE066CC9F}" type="presOf" srcId="{865288EE-8C2D-439D-AA40-DDE74D844494}" destId="{A828F71D-BCEE-4696-8107-4BB117A7A787}" srcOrd="0" destOrd="0" presId="urn:microsoft.com/office/officeart/2005/8/layout/cycle4#1"/>
    <dgm:cxn modelId="{93FDDAC0-07B1-421E-8CD3-5A906C1334F7}" type="presOf" srcId="{871587B7-174F-4FEE-8A10-E533BB64DDE8}" destId="{14A39BF2-5EDE-4A20-9C21-01E748B6C6BD}" srcOrd="0" destOrd="1" presId="urn:microsoft.com/office/officeart/2005/8/layout/cycle4#1"/>
    <dgm:cxn modelId="{30CAFED0-9119-405E-BF8F-545767A6A770}" srcId="{865288EE-8C2D-439D-AA40-DDE74D844494}" destId="{954CE40D-B1B5-4737-BE7D-35662046AD4A}" srcOrd="2" destOrd="0" parTransId="{523947EA-07A6-4F1F-8A49-266146CE6EC5}" sibTransId="{ED911BA0-4981-471B-B3FD-779A67EA8B9F}"/>
    <dgm:cxn modelId="{4D40F4DC-9EB7-4684-82A9-36BD4E432F0F}" srcId="{54977FF9-FF18-4795-9B6C-6782D5D0F7BD}" destId="{BD025693-144C-4C9F-A00F-5EB3FFE0E40F}" srcOrd="0" destOrd="0" parTransId="{3546132B-A59C-4D72-AFE2-35D0D870491C}" sibTransId="{802A829B-DB1D-4ABE-9F2B-C6EAD698FC45}"/>
    <dgm:cxn modelId="{793563E1-EA8D-4BBE-82B3-ED898A7C88CB}" type="presOf" srcId="{4E31B415-8D65-4287-ADBF-F2F81B205DED}" destId="{3135CBBB-E8C2-4004-BC03-5D5C64DFADED}" srcOrd="0" destOrd="0" presId="urn:microsoft.com/office/officeart/2005/8/layout/cycle4#1"/>
    <dgm:cxn modelId="{2A202CF1-1106-4CE7-9E07-ACD71A274B3A}" srcId="{865288EE-8C2D-439D-AA40-DDE74D844494}" destId="{CAAEE42A-F22C-442B-83A8-FA74DED901A8}" srcOrd="3" destOrd="0" parTransId="{C83E7B98-852C-48E5-B4DE-9D7B712186B9}" sibTransId="{73832333-E577-420C-B13D-9577CAE9305C}"/>
    <dgm:cxn modelId="{71D2A8F1-41FE-4568-8957-30DFE53BEDD6}" srcId="{954CE40D-B1B5-4737-BE7D-35662046AD4A}" destId="{4E31B415-8D65-4287-ADBF-F2F81B205DED}" srcOrd="0" destOrd="0" parTransId="{EC12E1A1-19F1-48E9-BE3D-3A623D13EF53}" sibTransId="{2E847B63-14FC-459A-8104-319B9EDCD23D}"/>
    <dgm:cxn modelId="{87CD7E3D-1016-437C-A799-903F01543286}" type="presParOf" srcId="{A828F71D-BCEE-4696-8107-4BB117A7A787}" destId="{BE3E13A3-3C6E-4A6D-A6CB-0C56AC7CE18D}" srcOrd="0" destOrd="0" presId="urn:microsoft.com/office/officeart/2005/8/layout/cycle4#1"/>
    <dgm:cxn modelId="{AF1FC1F9-2369-4E4C-BFC8-A19C0B1C81C4}" type="presParOf" srcId="{BE3E13A3-3C6E-4A6D-A6CB-0C56AC7CE18D}" destId="{93690D35-33F9-480A-8763-1DD47E62AE91}" srcOrd="0" destOrd="0" presId="urn:microsoft.com/office/officeart/2005/8/layout/cycle4#1"/>
    <dgm:cxn modelId="{6DFBCDFE-073B-4B59-ACEB-CE0EC5696368}" type="presParOf" srcId="{93690D35-33F9-480A-8763-1DD47E62AE91}" destId="{14A39BF2-5EDE-4A20-9C21-01E748B6C6BD}" srcOrd="0" destOrd="0" presId="urn:microsoft.com/office/officeart/2005/8/layout/cycle4#1"/>
    <dgm:cxn modelId="{386CF42D-A22B-4D4A-AD84-BB7386837850}" type="presParOf" srcId="{93690D35-33F9-480A-8763-1DD47E62AE91}" destId="{27098D80-5C34-4453-869A-210481892A03}" srcOrd="1" destOrd="0" presId="urn:microsoft.com/office/officeart/2005/8/layout/cycle4#1"/>
    <dgm:cxn modelId="{AF8F6A09-F8CF-405F-A873-B4E4F27726F2}" type="presParOf" srcId="{BE3E13A3-3C6E-4A6D-A6CB-0C56AC7CE18D}" destId="{931BA57E-5E61-46C8-A1AF-C8445704A393}" srcOrd="1" destOrd="0" presId="urn:microsoft.com/office/officeart/2005/8/layout/cycle4#1"/>
    <dgm:cxn modelId="{A5686E72-2F88-4723-BB21-BDD7FB437DBA}" type="presParOf" srcId="{931BA57E-5E61-46C8-A1AF-C8445704A393}" destId="{E2C52C8F-D543-4C49-9316-A532D65F111E}" srcOrd="0" destOrd="0" presId="urn:microsoft.com/office/officeart/2005/8/layout/cycle4#1"/>
    <dgm:cxn modelId="{356C5B8F-ED17-46F1-916B-89E9A1B32CC2}" type="presParOf" srcId="{931BA57E-5E61-46C8-A1AF-C8445704A393}" destId="{E2BCB95A-6223-4F7D-BB2E-8D15B998D024}" srcOrd="1" destOrd="0" presId="urn:microsoft.com/office/officeart/2005/8/layout/cycle4#1"/>
    <dgm:cxn modelId="{EA5D4E7B-DFCB-46AA-B9AE-137E1DDAE4A0}" type="presParOf" srcId="{BE3E13A3-3C6E-4A6D-A6CB-0C56AC7CE18D}" destId="{989D1F31-3859-4221-BBAF-F2727DAAF0FD}" srcOrd="2" destOrd="0" presId="urn:microsoft.com/office/officeart/2005/8/layout/cycle4#1"/>
    <dgm:cxn modelId="{04B316CE-3640-4CEB-B74E-D2EF02CFDDC5}" type="presParOf" srcId="{989D1F31-3859-4221-BBAF-F2727DAAF0FD}" destId="{3135CBBB-E8C2-4004-BC03-5D5C64DFADED}" srcOrd="0" destOrd="0" presId="urn:microsoft.com/office/officeart/2005/8/layout/cycle4#1"/>
    <dgm:cxn modelId="{1E1F8F71-7CB3-48E0-AE7D-1E366304DEB5}" type="presParOf" srcId="{989D1F31-3859-4221-BBAF-F2727DAAF0FD}" destId="{595A7DB7-098C-4D76-A01A-1A492567274D}" srcOrd="1" destOrd="0" presId="urn:microsoft.com/office/officeart/2005/8/layout/cycle4#1"/>
    <dgm:cxn modelId="{C35BC69F-C4FC-4431-A848-7A4918F66479}" type="presParOf" srcId="{BE3E13A3-3C6E-4A6D-A6CB-0C56AC7CE18D}" destId="{2C60DA61-B04C-40FF-87D3-EAC3CA95E6A1}" srcOrd="3" destOrd="0" presId="urn:microsoft.com/office/officeart/2005/8/layout/cycle4#1"/>
    <dgm:cxn modelId="{FCD2CF5B-B91A-4A58-89E7-118E5EB568F6}" type="presParOf" srcId="{2C60DA61-B04C-40FF-87D3-EAC3CA95E6A1}" destId="{BCCBA50D-C2C9-4DA7-BF77-51D9C6A52968}" srcOrd="0" destOrd="0" presId="urn:microsoft.com/office/officeart/2005/8/layout/cycle4#1"/>
    <dgm:cxn modelId="{29A9E4FA-68A0-4A18-956F-655063F086AC}" type="presParOf" srcId="{2C60DA61-B04C-40FF-87D3-EAC3CA95E6A1}" destId="{BE6A2DB8-53E2-40E1-9D19-7F2F5062CA36}" srcOrd="1" destOrd="0" presId="urn:microsoft.com/office/officeart/2005/8/layout/cycle4#1"/>
    <dgm:cxn modelId="{54F03125-2894-4F76-8068-73F62EF7C684}" type="presParOf" srcId="{BE3E13A3-3C6E-4A6D-A6CB-0C56AC7CE18D}" destId="{9A762FF6-45C6-40B2-9075-5776B4B39C5B}" srcOrd="4" destOrd="0" presId="urn:microsoft.com/office/officeart/2005/8/layout/cycle4#1"/>
    <dgm:cxn modelId="{D0E308E0-7513-4A96-8441-E0601E66B07C}" type="presParOf" srcId="{A828F71D-BCEE-4696-8107-4BB117A7A787}" destId="{C208F9F7-6410-472B-8D5C-A2FC895B9CAA}" srcOrd="1" destOrd="0" presId="urn:microsoft.com/office/officeart/2005/8/layout/cycle4#1"/>
    <dgm:cxn modelId="{ACAD0632-3430-455B-B5F7-E3750907E842}" type="presParOf" srcId="{C208F9F7-6410-472B-8D5C-A2FC895B9CAA}" destId="{B99EF80E-142B-41CD-AC6C-A0ECD036F752}" srcOrd="0" destOrd="0" presId="urn:microsoft.com/office/officeart/2005/8/layout/cycle4#1"/>
    <dgm:cxn modelId="{E7DA4058-EB12-4CFC-BFB4-7A4C5823F437}" type="presParOf" srcId="{C208F9F7-6410-472B-8D5C-A2FC895B9CAA}" destId="{C1506BC4-F8EF-4327-84C9-A94D99491264}" srcOrd="1" destOrd="0" presId="urn:microsoft.com/office/officeart/2005/8/layout/cycle4#1"/>
    <dgm:cxn modelId="{2F0D691F-CC52-4E33-AB81-74CC88224D96}" type="presParOf" srcId="{C208F9F7-6410-472B-8D5C-A2FC895B9CAA}" destId="{ECC9FA6A-5477-46FD-96AC-04E2139D0299}" srcOrd="2" destOrd="0" presId="urn:microsoft.com/office/officeart/2005/8/layout/cycle4#1"/>
    <dgm:cxn modelId="{2F9692DC-0B34-4413-8929-88288A2D8EEF}" type="presParOf" srcId="{C208F9F7-6410-472B-8D5C-A2FC895B9CAA}" destId="{F27C6096-54F5-4DE2-92FE-AC2D476E92A9}" srcOrd="3" destOrd="0" presId="urn:microsoft.com/office/officeart/2005/8/layout/cycle4#1"/>
    <dgm:cxn modelId="{C987EFB9-20FF-473C-89A2-7B0D5BD0CF6D}" type="presParOf" srcId="{C208F9F7-6410-472B-8D5C-A2FC895B9CAA}" destId="{7D4EF120-544F-4A30-9CAE-37EE4E17F972}" srcOrd="4" destOrd="0" presId="urn:microsoft.com/office/officeart/2005/8/layout/cycle4#1"/>
    <dgm:cxn modelId="{70F99871-0209-49A5-AEA0-86E38F77F458}" type="presParOf" srcId="{A828F71D-BCEE-4696-8107-4BB117A7A787}" destId="{A182A7F9-CEBA-4FE2-A301-8E68A0D6A73E}" srcOrd="2" destOrd="0" presId="urn:microsoft.com/office/officeart/2005/8/layout/cycle4#1"/>
    <dgm:cxn modelId="{6ACEACE9-B0CD-4E5B-8778-14E630CC8DE0}" type="presParOf" srcId="{A828F71D-BCEE-4696-8107-4BB117A7A787}" destId="{16C4DD2F-22E6-4F04-B0DE-9C027EC10AC4}"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D409D8-6067-4F81-89EB-0B85221B377F}"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ES"/>
        </a:p>
      </dgm:t>
    </dgm:pt>
    <dgm:pt modelId="{9D796A92-5813-42CC-817F-AACF204CAC01}">
      <dgm:prSet phldrT="[Texto]" custT="1"/>
      <dgm:spPr>
        <a:solidFill>
          <a:schemeClr val="accent3">
            <a:lumMod val="60000"/>
            <a:lumOff val="40000"/>
          </a:schemeClr>
        </a:solidFill>
        <a:ln>
          <a:solidFill>
            <a:schemeClr val="tx1">
              <a:lumMod val="95000"/>
              <a:lumOff val="5000"/>
            </a:schemeClr>
          </a:solidFill>
        </a:ln>
        <a:scene3d>
          <a:camera prst="orthographicFront">
            <a:rot lat="0" lon="0" rev="0"/>
          </a:camera>
          <a:lightRig rig="threePt" dir="t">
            <a:rot lat="0" lon="0" rev="1200000"/>
          </a:lightRig>
        </a:scene3d>
        <a:sp3d>
          <a:bevelT w="63500" h="25400" prst="angle"/>
        </a:sp3d>
      </dgm:spPr>
      <dgm:t>
        <a:bodyPr/>
        <a:lstStyle/>
        <a:p>
          <a:r>
            <a:rPr lang="es-CR" sz="2800" b="1" dirty="0">
              <a:solidFill>
                <a:schemeClr val="tx1">
                  <a:lumMod val="95000"/>
                  <a:lumOff val="5000"/>
                </a:schemeClr>
              </a:solidFill>
            </a:rPr>
            <a:t>Oculto: </a:t>
          </a:r>
        </a:p>
        <a:p>
          <a:r>
            <a:rPr lang="es-CR" sz="2000" dirty="0">
              <a:solidFill>
                <a:schemeClr val="tx1">
                  <a:lumMod val="95000"/>
                  <a:lumOff val="5000"/>
                </a:schemeClr>
              </a:solidFill>
            </a:rPr>
            <a:t>Tiene actividad económica y no se inscribe</a:t>
          </a:r>
          <a:endParaRPr lang="es-ES" sz="2000" dirty="0">
            <a:solidFill>
              <a:schemeClr val="tx1">
                <a:lumMod val="95000"/>
                <a:lumOff val="5000"/>
              </a:schemeClr>
            </a:solidFill>
          </a:endParaRPr>
        </a:p>
      </dgm:t>
    </dgm:pt>
    <dgm:pt modelId="{3EF1297B-FFC2-4E71-9C59-3DE9B0C42554}" type="parTrans" cxnId="{5B6957E3-875D-4299-9ABC-AD7AD0CFBE3B}">
      <dgm:prSet/>
      <dgm:spPr/>
      <dgm:t>
        <a:bodyPr/>
        <a:lstStyle/>
        <a:p>
          <a:endParaRPr lang="es-ES" sz="2400"/>
        </a:p>
      </dgm:t>
    </dgm:pt>
    <dgm:pt modelId="{EF56AE12-C936-4FF4-AB07-CC7BCE0DE200}" type="sibTrans" cxnId="{5B6957E3-875D-4299-9ABC-AD7AD0CFBE3B}">
      <dgm:prSet/>
      <dgm:spPr/>
      <dgm:t>
        <a:bodyPr/>
        <a:lstStyle/>
        <a:p>
          <a:endParaRPr lang="es-ES" sz="2400"/>
        </a:p>
      </dgm:t>
    </dgm:pt>
    <dgm:pt modelId="{2532EE44-C94F-4C5A-9B2A-FD17505C28D4}">
      <dgm:prSet phldrT="[Texto]" custT="1"/>
      <dgm:spPr>
        <a:solidFill>
          <a:schemeClr val="accent1">
            <a:lumMod val="60000"/>
            <a:lumOff val="40000"/>
          </a:schemeClr>
        </a:solidFill>
        <a:ln>
          <a:solidFill>
            <a:schemeClr val="tx1">
              <a:lumMod val="95000"/>
              <a:lumOff val="5000"/>
            </a:schemeClr>
          </a:solidFill>
        </a:ln>
        <a:scene3d>
          <a:camera prst="orthographicFront">
            <a:rot lat="0" lon="0" rev="0"/>
          </a:camera>
          <a:lightRig rig="threePt" dir="t">
            <a:rot lat="0" lon="0" rev="1200000"/>
          </a:lightRig>
        </a:scene3d>
        <a:sp3d>
          <a:bevelT w="63500" h="25400" prst="angle"/>
        </a:sp3d>
      </dgm:spPr>
      <dgm:t>
        <a:bodyPr/>
        <a:lstStyle/>
        <a:p>
          <a:r>
            <a:rPr lang="es-CR" sz="2800" b="1" dirty="0">
              <a:solidFill>
                <a:schemeClr val="tx1">
                  <a:lumMod val="95000"/>
                  <a:lumOff val="5000"/>
                </a:schemeClr>
              </a:solidFill>
            </a:rPr>
            <a:t>Inexacto: </a:t>
          </a:r>
        </a:p>
        <a:p>
          <a:r>
            <a:rPr lang="es-CR" sz="2000" dirty="0">
              <a:solidFill>
                <a:schemeClr val="tx1">
                  <a:lumMod val="95000"/>
                  <a:lumOff val="5000"/>
                </a:schemeClr>
              </a:solidFill>
            </a:rPr>
            <a:t>Presenta declaraciones con datos falsos</a:t>
          </a:r>
          <a:endParaRPr lang="es-ES" sz="2000" dirty="0">
            <a:solidFill>
              <a:schemeClr val="tx1">
                <a:lumMod val="95000"/>
                <a:lumOff val="5000"/>
              </a:schemeClr>
            </a:solidFill>
          </a:endParaRPr>
        </a:p>
      </dgm:t>
    </dgm:pt>
    <dgm:pt modelId="{CBDD9580-CC00-4B28-B2AA-16EE8AFEE119}" type="parTrans" cxnId="{9D71A68C-2814-445B-ABEF-726182618CE1}">
      <dgm:prSet/>
      <dgm:spPr/>
      <dgm:t>
        <a:bodyPr/>
        <a:lstStyle/>
        <a:p>
          <a:endParaRPr lang="es-ES" sz="2400"/>
        </a:p>
      </dgm:t>
    </dgm:pt>
    <dgm:pt modelId="{2CA36BCD-AADE-446C-8E8B-5D34A3FC4281}" type="sibTrans" cxnId="{9D71A68C-2814-445B-ABEF-726182618CE1}">
      <dgm:prSet/>
      <dgm:spPr/>
      <dgm:t>
        <a:bodyPr/>
        <a:lstStyle/>
        <a:p>
          <a:endParaRPr lang="es-ES" sz="2400"/>
        </a:p>
      </dgm:t>
    </dgm:pt>
    <dgm:pt modelId="{ABFC42C6-679D-4006-89F5-D496E1CCAC2A}">
      <dgm:prSet phldrT="[Texto]" custT="1"/>
      <dgm:spPr>
        <a:solidFill>
          <a:schemeClr val="accent2">
            <a:lumMod val="60000"/>
            <a:lumOff val="40000"/>
          </a:schemeClr>
        </a:solidFill>
        <a:scene3d>
          <a:camera prst="orthographicFront">
            <a:rot lat="0" lon="0" rev="0"/>
          </a:camera>
          <a:lightRig rig="threePt" dir="t">
            <a:rot lat="0" lon="0" rev="1200000"/>
          </a:lightRig>
        </a:scene3d>
        <a:sp3d>
          <a:bevelT w="63500" h="25400" prst="angle"/>
        </a:sp3d>
      </dgm:spPr>
      <dgm:t>
        <a:bodyPr/>
        <a:lstStyle/>
        <a:p>
          <a:r>
            <a:rPr lang="es-CR" sz="2800" b="1" dirty="0">
              <a:solidFill>
                <a:schemeClr val="tx1">
                  <a:lumMod val="95000"/>
                  <a:lumOff val="5000"/>
                </a:schemeClr>
              </a:solidFill>
            </a:rPr>
            <a:t>Moroso:</a:t>
          </a:r>
        </a:p>
        <a:p>
          <a:r>
            <a:rPr lang="es-CR" sz="2000" b="1" dirty="0">
              <a:solidFill>
                <a:schemeClr val="tx1">
                  <a:lumMod val="95000"/>
                  <a:lumOff val="5000"/>
                </a:schemeClr>
              </a:solidFill>
            </a:rPr>
            <a:t> </a:t>
          </a:r>
          <a:r>
            <a:rPr lang="es-CR" sz="2000" dirty="0">
              <a:solidFill>
                <a:schemeClr val="tx1">
                  <a:lumMod val="95000"/>
                  <a:lumOff val="5000"/>
                </a:schemeClr>
              </a:solidFill>
            </a:rPr>
            <a:t>No paga el monto del impuesto que declaró</a:t>
          </a:r>
          <a:endParaRPr lang="es-ES" sz="2000" dirty="0">
            <a:solidFill>
              <a:schemeClr val="tx1">
                <a:lumMod val="95000"/>
                <a:lumOff val="5000"/>
              </a:schemeClr>
            </a:solidFill>
          </a:endParaRPr>
        </a:p>
      </dgm:t>
    </dgm:pt>
    <dgm:pt modelId="{8CDF4976-9BCE-4A54-A8D0-6E44EBDC3F7A}" type="parTrans" cxnId="{031ACFAC-A98E-4A5A-969C-08B55328EEF6}">
      <dgm:prSet/>
      <dgm:spPr/>
      <dgm:t>
        <a:bodyPr/>
        <a:lstStyle/>
        <a:p>
          <a:endParaRPr lang="es-ES" sz="2400"/>
        </a:p>
      </dgm:t>
    </dgm:pt>
    <dgm:pt modelId="{F7460319-9616-44B0-89D5-760BF59130D0}" type="sibTrans" cxnId="{031ACFAC-A98E-4A5A-969C-08B55328EEF6}">
      <dgm:prSet/>
      <dgm:spPr/>
      <dgm:t>
        <a:bodyPr/>
        <a:lstStyle/>
        <a:p>
          <a:endParaRPr lang="es-ES" sz="2400"/>
        </a:p>
      </dgm:t>
    </dgm:pt>
    <dgm:pt modelId="{91578CA0-4321-4115-8D9B-FF9D91A0A3B0}">
      <dgm:prSet custT="1"/>
      <dgm:spPr>
        <a:solidFill>
          <a:schemeClr val="accent6">
            <a:lumMod val="60000"/>
            <a:lumOff val="40000"/>
          </a:schemeClr>
        </a:solidFill>
        <a:ln>
          <a:solidFill>
            <a:schemeClr val="tx1">
              <a:lumMod val="95000"/>
              <a:lumOff val="5000"/>
            </a:schemeClr>
          </a:solidFill>
        </a:ln>
        <a:scene3d>
          <a:camera prst="orthographicFront">
            <a:rot lat="0" lon="0" rev="0"/>
          </a:camera>
          <a:lightRig rig="threePt" dir="t">
            <a:rot lat="0" lon="0" rev="1200000"/>
          </a:lightRig>
        </a:scene3d>
        <a:sp3d>
          <a:bevelT w="63500" h="25400" prst="angle"/>
        </a:sp3d>
      </dgm:spPr>
      <dgm:t>
        <a:bodyPr/>
        <a:lstStyle/>
        <a:p>
          <a:r>
            <a:rPr lang="es-CR" sz="2800" b="1" dirty="0">
              <a:solidFill>
                <a:schemeClr val="tx1">
                  <a:lumMod val="95000"/>
                  <a:lumOff val="5000"/>
                </a:schemeClr>
              </a:solidFill>
            </a:rPr>
            <a:t>Omiso:</a:t>
          </a:r>
        </a:p>
        <a:p>
          <a:r>
            <a:rPr lang="es-CR" sz="2000" b="1" dirty="0">
              <a:solidFill>
                <a:schemeClr val="tx1">
                  <a:lumMod val="95000"/>
                  <a:lumOff val="5000"/>
                </a:schemeClr>
              </a:solidFill>
            </a:rPr>
            <a:t> </a:t>
          </a:r>
          <a:r>
            <a:rPr lang="es-CR" sz="2000" dirty="0">
              <a:solidFill>
                <a:schemeClr val="tx1">
                  <a:lumMod val="95000"/>
                  <a:lumOff val="5000"/>
                </a:schemeClr>
              </a:solidFill>
            </a:rPr>
            <a:t>Está inscrito y no presenta declaraciones</a:t>
          </a:r>
          <a:endParaRPr lang="es-ES" sz="2000" dirty="0">
            <a:solidFill>
              <a:schemeClr val="tx1">
                <a:lumMod val="95000"/>
                <a:lumOff val="5000"/>
              </a:schemeClr>
            </a:solidFill>
          </a:endParaRPr>
        </a:p>
      </dgm:t>
    </dgm:pt>
    <dgm:pt modelId="{C249E0EA-8782-4C68-8DB5-4DEF019E2495}" type="parTrans" cxnId="{9F4746FA-1D37-46FD-BC72-5D3719B7FB6F}">
      <dgm:prSet/>
      <dgm:spPr/>
      <dgm:t>
        <a:bodyPr/>
        <a:lstStyle/>
        <a:p>
          <a:endParaRPr lang="es-ES" sz="2400"/>
        </a:p>
      </dgm:t>
    </dgm:pt>
    <dgm:pt modelId="{F79955B6-8C14-40E0-8F85-4EE8B6733A64}" type="sibTrans" cxnId="{9F4746FA-1D37-46FD-BC72-5D3719B7FB6F}">
      <dgm:prSet/>
      <dgm:spPr/>
      <dgm:t>
        <a:bodyPr/>
        <a:lstStyle/>
        <a:p>
          <a:endParaRPr lang="es-ES" sz="2400"/>
        </a:p>
      </dgm:t>
    </dgm:pt>
    <dgm:pt modelId="{A29BB4F7-CC36-4A44-95D7-3605E035F008}" type="pres">
      <dgm:prSet presAssocID="{40D409D8-6067-4F81-89EB-0B85221B377F}" presName="linear" presStyleCnt="0">
        <dgm:presLayoutVars>
          <dgm:dir/>
          <dgm:animLvl val="lvl"/>
          <dgm:resizeHandles val="exact"/>
        </dgm:presLayoutVars>
      </dgm:prSet>
      <dgm:spPr/>
    </dgm:pt>
    <dgm:pt modelId="{EA8DD97D-6DE1-439C-ADA8-4DFC5043BFE6}" type="pres">
      <dgm:prSet presAssocID="{9D796A92-5813-42CC-817F-AACF204CAC01}" presName="parentLin" presStyleCnt="0"/>
      <dgm:spPr/>
    </dgm:pt>
    <dgm:pt modelId="{4EE99EC0-F362-43DC-9245-5DF4E1070E85}" type="pres">
      <dgm:prSet presAssocID="{9D796A92-5813-42CC-817F-AACF204CAC01}" presName="parentLeftMargin" presStyleLbl="node1" presStyleIdx="0" presStyleCnt="4"/>
      <dgm:spPr/>
    </dgm:pt>
    <dgm:pt modelId="{720F9BBC-2214-40EC-B134-B4C7AB2AC94A}" type="pres">
      <dgm:prSet presAssocID="{9D796A92-5813-42CC-817F-AACF204CAC01}" presName="parentText" presStyleLbl="node1" presStyleIdx="0" presStyleCnt="4" custScaleY="163703" custLinFactX="24642" custLinFactNeighborX="100000">
        <dgm:presLayoutVars>
          <dgm:chMax val="0"/>
          <dgm:bulletEnabled val="1"/>
        </dgm:presLayoutVars>
      </dgm:prSet>
      <dgm:spPr/>
    </dgm:pt>
    <dgm:pt modelId="{B7FD15C5-742D-4E36-AF97-1FB34CFC7F68}" type="pres">
      <dgm:prSet presAssocID="{9D796A92-5813-42CC-817F-AACF204CAC01}" presName="negativeSpace" presStyleCnt="0"/>
      <dgm:spPr/>
    </dgm:pt>
    <dgm:pt modelId="{F948313D-C491-44DE-AF85-58F81A388F02}" type="pres">
      <dgm:prSet presAssocID="{9D796A92-5813-42CC-817F-AACF204CAC01}" presName="childText" presStyleLbl="conFgAcc1" presStyleIdx="0" presStyleCnt="4">
        <dgm:presLayoutVars>
          <dgm:bulletEnabled val="1"/>
        </dgm:presLayoutVars>
      </dgm:prSet>
      <dgm:spPr/>
    </dgm:pt>
    <dgm:pt modelId="{E69FAB37-ED76-4619-9FC7-97D4FCE41D09}" type="pres">
      <dgm:prSet presAssocID="{EF56AE12-C936-4FF4-AB07-CC7BCE0DE200}" presName="spaceBetweenRectangles" presStyleCnt="0"/>
      <dgm:spPr/>
    </dgm:pt>
    <dgm:pt modelId="{AF528108-70E5-44AF-9BA3-E366B3088057}" type="pres">
      <dgm:prSet presAssocID="{91578CA0-4321-4115-8D9B-FF9D91A0A3B0}" presName="parentLin" presStyleCnt="0"/>
      <dgm:spPr/>
    </dgm:pt>
    <dgm:pt modelId="{5CE975B1-D881-4241-96C1-E948BBBE5B2A}" type="pres">
      <dgm:prSet presAssocID="{91578CA0-4321-4115-8D9B-FF9D91A0A3B0}" presName="parentLeftMargin" presStyleLbl="node1" presStyleIdx="0" presStyleCnt="4"/>
      <dgm:spPr/>
    </dgm:pt>
    <dgm:pt modelId="{FA6F9D2C-221D-44B7-A5E3-EDC3734ACE4B}" type="pres">
      <dgm:prSet presAssocID="{91578CA0-4321-4115-8D9B-FF9D91A0A3B0}" presName="parentText" presStyleLbl="node1" presStyleIdx="1" presStyleCnt="4" custScaleY="161654" custLinFactNeighborX="-44987">
        <dgm:presLayoutVars>
          <dgm:chMax val="0"/>
          <dgm:bulletEnabled val="1"/>
        </dgm:presLayoutVars>
      </dgm:prSet>
      <dgm:spPr/>
    </dgm:pt>
    <dgm:pt modelId="{9E5E29AB-0A7C-462D-A186-3D3AAFC2EFA8}" type="pres">
      <dgm:prSet presAssocID="{91578CA0-4321-4115-8D9B-FF9D91A0A3B0}" presName="negativeSpace" presStyleCnt="0"/>
      <dgm:spPr/>
    </dgm:pt>
    <dgm:pt modelId="{CF1713B8-75FB-4174-9671-95AFF456EA01}" type="pres">
      <dgm:prSet presAssocID="{91578CA0-4321-4115-8D9B-FF9D91A0A3B0}" presName="childText" presStyleLbl="conFgAcc1" presStyleIdx="1" presStyleCnt="4">
        <dgm:presLayoutVars>
          <dgm:bulletEnabled val="1"/>
        </dgm:presLayoutVars>
      </dgm:prSet>
      <dgm:spPr/>
    </dgm:pt>
    <dgm:pt modelId="{8F47AA9A-EE19-4EC5-A8B1-B0963839EC9B}" type="pres">
      <dgm:prSet presAssocID="{F79955B6-8C14-40E0-8F85-4EE8B6733A64}" presName="spaceBetweenRectangles" presStyleCnt="0"/>
      <dgm:spPr/>
    </dgm:pt>
    <dgm:pt modelId="{8F902AD8-A8A5-407C-8DAE-F1E428985AF4}" type="pres">
      <dgm:prSet presAssocID="{2532EE44-C94F-4C5A-9B2A-FD17505C28D4}" presName="parentLin" presStyleCnt="0"/>
      <dgm:spPr/>
    </dgm:pt>
    <dgm:pt modelId="{B0F96B7C-4424-4B70-9482-4EDA538E882F}" type="pres">
      <dgm:prSet presAssocID="{2532EE44-C94F-4C5A-9B2A-FD17505C28D4}" presName="parentLeftMargin" presStyleLbl="node1" presStyleIdx="1" presStyleCnt="4"/>
      <dgm:spPr/>
    </dgm:pt>
    <dgm:pt modelId="{D23B0C79-F8B1-41EC-9BEF-460E7E331C9F}" type="pres">
      <dgm:prSet presAssocID="{2532EE44-C94F-4C5A-9B2A-FD17505C28D4}" presName="parentText" presStyleLbl="node1" presStyleIdx="2" presStyleCnt="4" custScaleY="157557" custLinFactX="26329" custLinFactNeighborX="100000">
        <dgm:presLayoutVars>
          <dgm:chMax val="0"/>
          <dgm:bulletEnabled val="1"/>
        </dgm:presLayoutVars>
      </dgm:prSet>
      <dgm:spPr/>
    </dgm:pt>
    <dgm:pt modelId="{B335F127-0D14-4B5B-BAE0-CD7FFFA6D152}" type="pres">
      <dgm:prSet presAssocID="{2532EE44-C94F-4C5A-9B2A-FD17505C28D4}" presName="negativeSpace" presStyleCnt="0"/>
      <dgm:spPr/>
    </dgm:pt>
    <dgm:pt modelId="{4307363B-1F91-459E-8A1C-34B049003DDA}" type="pres">
      <dgm:prSet presAssocID="{2532EE44-C94F-4C5A-9B2A-FD17505C28D4}" presName="childText" presStyleLbl="conFgAcc1" presStyleIdx="2" presStyleCnt="4">
        <dgm:presLayoutVars>
          <dgm:bulletEnabled val="1"/>
        </dgm:presLayoutVars>
      </dgm:prSet>
      <dgm:spPr/>
    </dgm:pt>
    <dgm:pt modelId="{B1B96B05-6F1E-4842-A45B-6DEF59FD4593}" type="pres">
      <dgm:prSet presAssocID="{2CA36BCD-AADE-446C-8E8B-5D34A3FC4281}" presName="spaceBetweenRectangles" presStyleCnt="0"/>
      <dgm:spPr/>
    </dgm:pt>
    <dgm:pt modelId="{EEFA476E-5392-494F-B46F-DAC341CFEA85}" type="pres">
      <dgm:prSet presAssocID="{ABFC42C6-679D-4006-89F5-D496E1CCAC2A}" presName="parentLin" presStyleCnt="0"/>
      <dgm:spPr/>
    </dgm:pt>
    <dgm:pt modelId="{46459E4A-2594-4FD0-A4D0-ED7A78744176}" type="pres">
      <dgm:prSet presAssocID="{ABFC42C6-679D-4006-89F5-D496E1CCAC2A}" presName="parentLeftMargin" presStyleLbl="node1" presStyleIdx="2" presStyleCnt="4"/>
      <dgm:spPr/>
    </dgm:pt>
    <dgm:pt modelId="{91889CE8-1383-4570-A9F2-9B44A4E73C3E}" type="pres">
      <dgm:prSet presAssocID="{ABFC42C6-679D-4006-89F5-D496E1CCAC2A}" presName="parentText" presStyleLbl="node1" presStyleIdx="3" presStyleCnt="4" custScaleY="184248" custLinFactNeighborX="-68611">
        <dgm:presLayoutVars>
          <dgm:chMax val="0"/>
          <dgm:bulletEnabled val="1"/>
        </dgm:presLayoutVars>
      </dgm:prSet>
      <dgm:spPr/>
    </dgm:pt>
    <dgm:pt modelId="{9E3B5E3F-6066-4461-B523-E35CABAEE6AE}" type="pres">
      <dgm:prSet presAssocID="{ABFC42C6-679D-4006-89F5-D496E1CCAC2A}" presName="negativeSpace" presStyleCnt="0"/>
      <dgm:spPr/>
    </dgm:pt>
    <dgm:pt modelId="{AC1EFD47-7F13-43CA-ACD9-F70380D4D7C1}" type="pres">
      <dgm:prSet presAssocID="{ABFC42C6-679D-4006-89F5-D496E1CCAC2A}" presName="childText" presStyleLbl="conFgAcc1" presStyleIdx="3" presStyleCnt="4">
        <dgm:presLayoutVars>
          <dgm:bulletEnabled val="1"/>
        </dgm:presLayoutVars>
      </dgm:prSet>
      <dgm:spPr/>
    </dgm:pt>
  </dgm:ptLst>
  <dgm:cxnLst>
    <dgm:cxn modelId="{55301521-17C2-494E-9A66-EAB033CB7ABB}" type="presOf" srcId="{9D796A92-5813-42CC-817F-AACF204CAC01}" destId="{720F9BBC-2214-40EC-B134-B4C7AB2AC94A}" srcOrd="1" destOrd="0" presId="urn:microsoft.com/office/officeart/2005/8/layout/list1"/>
    <dgm:cxn modelId="{3D1DC422-4F01-4270-8BBB-C57A137D5A82}" type="presOf" srcId="{2532EE44-C94F-4C5A-9B2A-FD17505C28D4}" destId="{B0F96B7C-4424-4B70-9482-4EDA538E882F}" srcOrd="0" destOrd="0" presId="urn:microsoft.com/office/officeart/2005/8/layout/list1"/>
    <dgm:cxn modelId="{7B45FE6D-79D3-4E8E-ACA8-070B7899EA74}" type="presOf" srcId="{91578CA0-4321-4115-8D9B-FF9D91A0A3B0}" destId="{FA6F9D2C-221D-44B7-A5E3-EDC3734ACE4B}" srcOrd="1" destOrd="0" presId="urn:microsoft.com/office/officeart/2005/8/layout/list1"/>
    <dgm:cxn modelId="{2902A87E-A600-40B8-B4F1-AD893F04CBBA}" type="presOf" srcId="{2532EE44-C94F-4C5A-9B2A-FD17505C28D4}" destId="{D23B0C79-F8B1-41EC-9BEF-460E7E331C9F}" srcOrd="1" destOrd="0" presId="urn:microsoft.com/office/officeart/2005/8/layout/list1"/>
    <dgm:cxn modelId="{9D71A68C-2814-445B-ABEF-726182618CE1}" srcId="{40D409D8-6067-4F81-89EB-0B85221B377F}" destId="{2532EE44-C94F-4C5A-9B2A-FD17505C28D4}" srcOrd="2" destOrd="0" parTransId="{CBDD9580-CC00-4B28-B2AA-16EE8AFEE119}" sibTransId="{2CA36BCD-AADE-446C-8E8B-5D34A3FC4281}"/>
    <dgm:cxn modelId="{031ACFAC-A98E-4A5A-969C-08B55328EEF6}" srcId="{40D409D8-6067-4F81-89EB-0B85221B377F}" destId="{ABFC42C6-679D-4006-89F5-D496E1CCAC2A}" srcOrd="3" destOrd="0" parTransId="{8CDF4976-9BCE-4A54-A8D0-6E44EBDC3F7A}" sibTransId="{F7460319-9616-44B0-89D5-760BF59130D0}"/>
    <dgm:cxn modelId="{5B6957E3-875D-4299-9ABC-AD7AD0CFBE3B}" srcId="{40D409D8-6067-4F81-89EB-0B85221B377F}" destId="{9D796A92-5813-42CC-817F-AACF204CAC01}" srcOrd="0" destOrd="0" parTransId="{3EF1297B-FFC2-4E71-9C59-3DE9B0C42554}" sibTransId="{EF56AE12-C936-4FF4-AB07-CC7BCE0DE200}"/>
    <dgm:cxn modelId="{006AC4EA-FF5C-489D-AA95-C72BE53D49FC}" type="presOf" srcId="{ABFC42C6-679D-4006-89F5-D496E1CCAC2A}" destId="{46459E4A-2594-4FD0-A4D0-ED7A78744176}" srcOrd="0" destOrd="0" presId="urn:microsoft.com/office/officeart/2005/8/layout/list1"/>
    <dgm:cxn modelId="{E49460EE-1F0D-45EE-8D17-60BC0821EE8C}" type="presOf" srcId="{ABFC42C6-679D-4006-89F5-D496E1CCAC2A}" destId="{91889CE8-1383-4570-A9F2-9B44A4E73C3E}" srcOrd="1" destOrd="0" presId="urn:microsoft.com/office/officeart/2005/8/layout/list1"/>
    <dgm:cxn modelId="{ECC67CF4-F011-41E0-A495-6D7333F0041B}" type="presOf" srcId="{40D409D8-6067-4F81-89EB-0B85221B377F}" destId="{A29BB4F7-CC36-4A44-95D7-3605E035F008}" srcOrd="0" destOrd="0" presId="urn:microsoft.com/office/officeart/2005/8/layout/list1"/>
    <dgm:cxn modelId="{7CF9D2F9-903E-4B68-97AF-34FC878BD53D}" type="presOf" srcId="{9D796A92-5813-42CC-817F-AACF204CAC01}" destId="{4EE99EC0-F362-43DC-9245-5DF4E1070E85}" srcOrd="0" destOrd="0" presId="urn:microsoft.com/office/officeart/2005/8/layout/list1"/>
    <dgm:cxn modelId="{9F4746FA-1D37-46FD-BC72-5D3719B7FB6F}" srcId="{40D409D8-6067-4F81-89EB-0B85221B377F}" destId="{91578CA0-4321-4115-8D9B-FF9D91A0A3B0}" srcOrd="1" destOrd="0" parTransId="{C249E0EA-8782-4C68-8DB5-4DEF019E2495}" sibTransId="{F79955B6-8C14-40E0-8F85-4EE8B6733A64}"/>
    <dgm:cxn modelId="{0DC0D9FD-F912-4D58-88D9-C362F3435A66}" type="presOf" srcId="{91578CA0-4321-4115-8D9B-FF9D91A0A3B0}" destId="{5CE975B1-D881-4241-96C1-E948BBBE5B2A}" srcOrd="0" destOrd="0" presId="urn:microsoft.com/office/officeart/2005/8/layout/list1"/>
    <dgm:cxn modelId="{22EE8681-D023-4DF1-9E2B-094E2C9F4D0E}" type="presParOf" srcId="{A29BB4F7-CC36-4A44-95D7-3605E035F008}" destId="{EA8DD97D-6DE1-439C-ADA8-4DFC5043BFE6}" srcOrd="0" destOrd="0" presId="urn:microsoft.com/office/officeart/2005/8/layout/list1"/>
    <dgm:cxn modelId="{06DF61F7-554C-40F7-AF53-A6D54FF628D6}" type="presParOf" srcId="{EA8DD97D-6DE1-439C-ADA8-4DFC5043BFE6}" destId="{4EE99EC0-F362-43DC-9245-5DF4E1070E85}" srcOrd="0" destOrd="0" presId="urn:microsoft.com/office/officeart/2005/8/layout/list1"/>
    <dgm:cxn modelId="{799FCE3E-A106-4A59-8005-5FBEB3DEB280}" type="presParOf" srcId="{EA8DD97D-6DE1-439C-ADA8-4DFC5043BFE6}" destId="{720F9BBC-2214-40EC-B134-B4C7AB2AC94A}" srcOrd="1" destOrd="0" presId="urn:microsoft.com/office/officeart/2005/8/layout/list1"/>
    <dgm:cxn modelId="{E7EBE910-CAC6-407D-96F4-7E57CEA53F66}" type="presParOf" srcId="{A29BB4F7-CC36-4A44-95D7-3605E035F008}" destId="{B7FD15C5-742D-4E36-AF97-1FB34CFC7F68}" srcOrd="1" destOrd="0" presId="urn:microsoft.com/office/officeart/2005/8/layout/list1"/>
    <dgm:cxn modelId="{EB147036-7163-42F8-BCF7-2B3498A25DC6}" type="presParOf" srcId="{A29BB4F7-CC36-4A44-95D7-3605E035F008}" destId="{F948313D-C491-44DE-AF85-58F81A388F02}" srcOrd="2" destOrd="0" presId="urn:microsoft.com/office/officeart/2005/8/layout/list1"/>
    <dgm:cxn modelId="{5DAAAC17-4B0E-4FE8-A931-30DFA2C507F2}" type="presParOf" srcId="{A29BB4F7-CC36-4A44-95D7-3605E035F008}" destId="{E69FAB37-ED76-4619-9FC7-97D4FCE41D09}" srcOrd="3" destOrd="0" presId="urn:microsoft.com/office/officeart/2005/8/layout/list1"/>
    <dgm:cxn modelId="{742210ED-C717-47A8-84C2-F2C8D6ABA90D}" type="presParOf" srcId="{A29BB4F7-CC36-4A44-95D7-3605E035F008}" destId="{AF528108-70E5-44AF-9BA3-E366B3088057}" srcOrd="4" destOrd="0" presId="urn:microsoft.com/office/officeart/2005/8/layout/list1"/>
    <dgm:cxn modelId="{1DB1277D-F66E-4271-A376-3AA4768D0B0D}" type="presParOf" srcId="{AF528108-70E5-44AF-9BA3-E366B3088057}" destId="{5CE975B1-D881-4241-96C1-E948BBBE5B2A}" srcOrd="0" destOrd="0" presId="urn:microsoft.com/office/officeart/2005/8/layout/list1"/>
    <dgm:cxn modelId="{94EB3540-D2F3-4321-931F-BA511E15141B}" type="presParOf" srcId="{AF528108-70E5-44AF-9BA3-E366B3088057}" destId="{FA6F9D2C-221D-44B7-A5E3-EDC3734ACE4B}" srcOrd="1" destOrd="0" presId="urn:microsoft.com/office/officeart/2005/8/layout/list1"/>
    <dgm:cxn modelId="{D73DDE3F-281C-497B-9486-D6B09D906A98}" type="presParOf" srcId="{A29BB4F7-CC36-4A44-95D7-3605E035F008}" destId="{9E5E29AB-0A7C-462D-A186-3D3AAFC2EFA8}" srcOrd="5" destOrd="0" presId="urn:microsoft.com/office/officeart/2005/8/layout/list1"/>
    <dgm:cxn modelId="{F9FD2B4D-9D45-43DB-97AE-6854CBF113A3}" type="presParOf" srcId="{A29BB4F7-CC36-4A44-95D7-3605E035F008}" destId="{CF1713B8-75FB-4174-9671-95AFF456EA01}" srcOrd="6" destOrd="0" presId="urn:microsoft.com/office/officeart/2005/8/layout/list1"/>
    <dgm:cxn modelId="{0E7A64CD-550D-4BDE-98FA-662AA83B0EDA}" type="presParOf" srcId="{A29BB4F7-CC36-4A44-95D7-3605E035F008}" destId="{8F47AA9A-EE19-4EC5-A8B1-B0963839EC9B}" srcOrd="7" destOrd="0" presId="urn:microsoft.com/office/officeart/2005/8/layout/list1"/>
    <dgm:cxn modelId="{18A3C512-AF35-4297-A95F-181F26DE784C}" type="presParOf" srcId="{A29BB4F7-CC36-4A44-95D7-3605E035F008}" destId="{8F902AD8-A8A5-407C-8DAE-F1E428985AF4}" srcOrd="8" destOrd="0" presId="urn:microsoft.com/office/officeart/2005/8/layout/list1"/>
    <dgm:cxn modelId="{89C2F136-E96D-4499-8C1C-3ED486AC2545}" type="presParOf" srcId="{8F902AD8-A8A5-407C-8DAE-F1E428985AF4}" destId="{B0F96B7C-4424-4B70-9482-4EDA538E882F}" srcOrd="0" destOrd="0" presId="urn:microsoft.com/office/officeart/2005/8/layout/list1"/>
    <dgm:cxn modelId="{8FE2E3B7-3C69-471D-86BE-230E0A88D636}" type="presParOf" srcId="{8F902AD8-A8A5-407C-8DAE-F1E428985AF4}" destId="{D23B0C79-F8B1-41EC-9BEF-460E7E331C9F}" srcOrd="1" destOrd="0" presId="urn:microsoft.com/office/officeart/2005/8/layout/list1"/>
    <dgm:cxn modelId="{1826BCF0-8F40-44DF-93C5-C99FA41B5519}" type="presParOf" srcId="{A29BB4F7-CC36-4A44-95D7-3605E035F008}" destId="{B335F127-0D14-4B5B-BAE0-CD7FFFA6D152}" srcOrd="9" destOrd="0" presId="urn:microsoft.com/office/officeart/2005/8/layout/list1"/>
    <dgm:cxn modelId="{34D59066-2F9A-4DBA-AC93-4AA9692D4AFE}" type="presParOf" srcId="{A29BB4F7-CC36-4A44-95D7-3605E035F008}" destId="{4307363B-1F91-459E-8A1C-34B049003DDA}" srcOrd="10" destOrd="0" presId="urn:microsoft.com/office/officeart/2005/8/layout/list1"/>
    <dgm:cxn modelId="{319F8BFA-1DB8-4D81-9DD6-7BB99034FFE6}" type="presParOf" srcId="{A29BB4F7-CC36-4A44-95D7-3605E035F008}" destId="{B1B96B05-6F1E-4842-A45B-6DEF59FD4593}" srcOrd="11" destOrd="0" presId="urn:microsoft.com/office/officeart/2005/8/layout/list1"/>
    <dgm:cxn modelId="{812C0A26-3E94-4ED8-911D-1CEB717CDAD0}" type="presParOf" srcId="{A29BB4F7-CC36-4A44-95D7-3605E035F008}" destId="{EEFA476E-5392-494F-B46F-DAC341CFEA85}" srcOrd="12" destOrd="0" presId="urn:microsoft.com/office/officeart/2005/8/layout/list1"/>
    <dgm:cxn modelId="{A09CC453-CBB1-4445-9400-6A317324AC1D}" type="presParOf" srcId="{EEFA476E-5392-494F-B46F-DAC341CFEA85}" destId="{46459E4A-2594-4FD0-A4D0-ED7A78744176}" srcOrd="0" destOrd="0" presId="urn:microsoft.com/office/officeart/2005/8/layout/list1"/>
    <dgm:cxn modelId="{5642F489-4B63-41D8-A47E-E6382839D96C}" type="presParOf" srcId="{EEFA476E-5392-494F-B46F-DAC341CFEA85}" destId="{91889CE8-1383-4570-A9F2-9B44A4E73C3E}" srcOrd="1" destOrd="0" presId="urn:microsoft.com/office/officeart/2005/8/layout/list1"/>
    <dgm:cxn modelId="{3E3AD726-0952-48E2-85BC-9924F7CC01D8}" type="presParOf" srcId="{A29BB4F7-CC36-4A44-95D7-3605E035F008}" destId="{9E3B5E3F-6066-4461-B523-E35CABAEE6AE}" srcOrd="13" destOrd="0" presId="urn:microsoft.com/office/officeart/2005/8/layout/list1"/>
    <dgm:cxn modelId="{251DEC4F-6138-4820-A34F-97E8071A6D67}" type="presParOf" srcId="{A29BB4F7-CC36-4A44-95D7-3605E035F008}" destId="{AC1EFD47-7F13-43CA-ACD9-F70380D4D7C1}"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93651A-5225-4E3B-AA0F-E318C03F0297}">
      <dsp:nvSpPr>
        <dsp:cNvPr id="0" name=""/>
        <dsp:cNvSpPr/>
      </dsp:nvSpPr>
      <dsp:spPr>
        <a:xfrm>
          <a:off x="3410712" y="2398340"/>
          <a:ext cx="2931305" cy="2931305"/>
        </a:xfrm>
        <a:prstGeom prst="gear9">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R" sz="1800" b="1" kern="1200" dirty="0">
              <a:effectLst>
                <a:outerShdw blurRad="38100" dist="38100" dir="2700000" algn="tl">
                  <a:srgbClr val="000000">
                    <a:alpha val="43137"/>
                  </a:srgbClr>
                </a:outerShdw>
              </a:effectLst>
            </a:rPr>
            <a:t>Administración Tributaria</a:t>
          </a:r>
          <a:endParaRPr lang="es-ES" sz="1800" b="1" kern="1200" dirty="0">
            <a:effectLst>
              <a:outerShdw blurRad="38100" dist="38100" dir="2700000" algn="tl">
                <a:srgbClr val="000000">
                  <a:alpha val="43137"/>
                </a:srgbClr>
              </a:outerShdw>
            </a:effectLst>
          </a:endParaRPr>
        </a:p>
      </dsp:txBody>
      <dsp:txXfrm>
        <a:off x="4000035" y="3084984"/>
        <a:ext cx="1752659" cy="1506752"/>
      </dsp:txXfrm>
    </dsp:sp>
    <dsp:sp modelId="{9BB5746A-B866-4E8F-98F0-7476F53CC551}">
      <dsp:nvSpPr>
        <dsp:cNvPr id="0" name=""/>
        <dsp:cNvSpPr/>
      </dsp:nvSpPr>
      <dsp:spPr>
        <a:xfrm>
          <a:off x="1705225" y="1705486"/>
          <a:ext cx="2131858" cy="2131858"/>
        </a:xfrm>
        <a:prstGeom prst="gear6">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R" sz="1800" b="1" kern="1200" dirty="0">
              <a:effectLst>
                <a:outerShdw blurRad="38100" dist="38100" dir="2700000" algn="tl">
                  <a:srgbClr val="000000">
                    <a:alpha val="43137"/>
                  </a:srgbClr>
                </a:outerShdw>
              </a:effectLst>
            </a:rPr>
            <a:t>Leyes especiales</a:t>
          </a:r>
          <a:endParaRPr lang="es-ES" sz="1800" b="1" kern="1200" dirty="0">
            <a:effectLst>
              <a:outerShdw blurRad="38100" dist="38100" dir="2700000" algn="tl">
                <a:srgbClr val="000000">
                  <a:alpha val="43137"/>
                </a:srgbClr>
              </a:outerShdw>
            </a:effectLst>
          </a:endParaRPr>
        </a:p>
      </dsp:txBody>
      <dsp:txXfrm>
        <a:off x="2241927" y="2245431"/>
        <a:ext cx="1058454" cy="1051968"/>
      </dsp:txXfrm>
    </dsp:sp>
    <dsp:sp modelId="{9DD0F5A8-B830-4468-BB85-68ED1B4F7FC5}">
      <dsp:nvSpPr>
        <dsp:cNvPr id="0" name=""/>
        <dsp:cNvSpPr/>
      </dsp:nvSpPr>
      <dsp:spPr>
        <a:xfrm rot="20700000">
          <a:off x="2899283" y="234721"/>
          <a:ext cx="2088786" cy="2088786"/>
        </a:xfrm>
        <a:prstGeom prst="gear6">
          <a:avLst/>
        </a:prstGeom>
        <a:solidFill>
          <a:schemeClr val="accent3">
            <a:lumMod val="5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R" sz="1800" b="1" kern="1200" dirty="0">
              <a:effectLst>
                <a:outerShdw blurRad="38100" dist="38100" dir="2700000" algn="tl">
                  <a:srgbClr val="000000">
                    <a:alpha val="43137"/>
                  </a:srgbClr>
                </a:outerShdw>
              </a:effectLst>
            </a:rPr>
            <a:t>Ley General</a:t>
          </a:r>
        </a:p>
        <a:p>
          <a:pPr marL="0" lvl="0" indent="0" algn="ctr" defTabSz="800100">
            <a:lnSpc>
              <a:spcPct val="90000"/>
            </a:lnSpc>
            <a:spcBef>
              <a:spcPct val="0"/>
            </a:spcBef>
            <a:spcAft>
              <a:spcPct val="35000"/>
            </a:spcAft>
            <a:buNone/>
          </a:pPr>
          <a:r>
            <a:rPr lang="es-CR" sz="1800" b="1" kern="1200" dirty="0">
              <a:effectLst>
                <a:outerShdw blurRad="38100" dist="38100" dir="2700000" algn="tl">
                  <a:srgbClr val="000000">
                    <a:alpha val="43137"/>
                  </a:srgbClr>
                </a:outerShdw>
              </a:effectLst>
            </a:rPr>
            <a:t>Tributaria</a:t>
          </a:r>
          <a:endParaRPr lang="es-ES" sz="1800" b="1" kern="1200" dirty="0">
            <a:effectLst>
              <a:outerShdw blurRad="38100" dist="38100" dir="2700000" algn="tl">
                <a:srgbClr val="000000">
                  <a:alpha val="43137"/>
                </a:srgbClr>
              </a:outerShdw>
            </a:effectLst>
          </a:endParaRPr>
        </a:p>
      </dsp:txBody>
      <dsp:txXfrm rot="-20700000">
        <a:off x="3357415" y="692853"/>
        <a:ext cx="1172522" cy="1172522"/>
      </dsp:txXfrm>
    </dsp:sp>
    <dsp:sp modelId="{0961BC86-1DB7-4A6D-ACDF-0C5B139D535D}">
      <dsp:nvSpPr>
        <dsp:cNvPr id="0" name=""/>
        <dsp:cNvSpPr/>
      </dsp:nvSpPr>
      <dsp:spPr>
        <a:xfrm>
          <a:off x="3197978" y="1948772"/>
          <a:ext cx="3752070" cy="3752070"/>
        </a:xfrm>
        <a:prstGeom prst="circularArrow">
          <a:avLst>
            <a:gd name="adj1" fmla="val 4687"/>
            <a:gd name="adj2" fmla="val 299029"/>
            <a:gd name="adj3" fmla="val 2537939"/>
            <a:gd name="adj4" fmla="val 1581514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89CC449-3C05-4ADF-A5B7-FAFA5B916759}">
      <dsp:nvSpPr>
        <dsp:cNvPr id="0" name=""/>
        <dsp:cNvSpPr/>
      </dsp:nvSpPr>
      <dsp:spPr>
        <a:xfrm>
          <a:off x="1327677" y="1228914"/>
          <a:ext cx="2726113" cy="2726113"/>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0593C3-226C-4D57-BD09-C344F3E9D2EA}">
      <dsp:nvSpPr>
        <dsp:cNvPr id="0" name=""/>
        <dsp:cNvSpPr/>
      </dsp:nvSpPr>
      <dsp:spPr>
        <a:xfrm>
          <a:off x="2416125" y="-227673"/>
          <a:ext cx="2939299" cy="2939299"/>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5CBBB-E8C2-4004-BC03-5D5C64DFADED}">
      <dsp:nvSpPr>
        <dsp:cNvPr id="0" name=""/>
        <dsp:cNvSpPr/>
      </dsp:nvSpPr>
      <dsp:spPr>
        <a:xfrm>
          <a:off x="3724455" y="2948654"/>
          <a:ext cx="2142110" cy="1387601"/>
        </a:xfrm>
        <a:prstGeom prst="roundRect">
          <a:avLst>
            <a:gd name="adj" fmla="val 10000"/>
          </a:avLst>
        </a:prstGeom>
        <a:solidFill>
          <a:schemeClr val="accent1">
            <a:lumMod val="60000"/>
            <a:lumOff val="40000"/>
          </a:schemeClr>
        </a:solidFill>
        <a:ln w="6350" cap="flat" cmpd="sng" algn="ctr">
          <a:solidFill>
            <a:schemeClr val="tx1">
              <a:lumMod val="95000"/>
              <a:lumOff val="5000"/>
            </a:schemeClr>
          </a:solidFill>
          <a:prstDash val="solid"/>
          <a:miter lim="800000"/>
        </a:ln>
        <a:effectLst/>
        <a:scene3d>
          <a:camera prst="orthographicFront"/>
          <a:lightRig rig="threePt" dir="t"/>
        </a:scene3d>
        <a:sp3d>
          <a:bevelT prst="angle"/>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228600" lvl="1" indent="-228600" algn="l" defTabSz="977900">
            <a:lnSpc>
              <a:spcPct val="90000"/>
            </a:lnSpc>
            <a:spcBef>
              <a:spcPct val="0"/>
            </a:spcBef>
            <a:spcAft>
              <a:spcPct val="15000"/>
            </a:spcAft>
            <a:buChar char="•"/>
          </a:pPr>
          <a:r>
            <a:rPr lang="es-CR" sz="2200" b="1" kern="1200" dirty="0">
              <a:effectLst>
                <a:outerShdw blurRad="38100" dist="38100" dir="2700000" algn="tl">
                  <a:srgbClr val="000000">
                    <a:alpha val="43137"/>
                  </a:srgbClr>
                </a:outerShdw>
              </a:effectLst>
            </a:rPr>
            <a:t>Inexacto</a:t>
          </a:r>
          <a:endParaRPr lang="es-ES" sz="2200" b="1" kern="1200" dirty="0">
            <a:effectLst>
              <a:outerShdw blurRad="38100" dist="38100" dir="2700000" algn="tl">
                <a:srgbClr val="000000">
                  <a:alpha val="43137"/>
                </a:srgbClr>
              </a:outerShdw>
            </a:effectLst>
          </a:endParaRPr>
        </a:p>
      </dsp:txBody>
      <dsp:txXfrm>
        <a:off x="4397570" y="3326035"/>
        <a:ext cx="1438515" cy="979739"/>
      </dsp:txXfrm>
    </dsp:sp>
    <dsp:sp modelId="{BCCBA50D-C2C9-4DA7-BF77-51D9C6A52968}">
      <dsp:nvSpPr>
        <dsp:cNvPr id="0" name=""/>
        <dsp:cNvSpPr/>
      </dsp:nvSpPr>
      <dsp:spPr>
        <a:xfrm>
          <a:off x="229433" y="2948654"/>
          <a:ext cx="2142110" cy="1387601"/>
        </a:xfrm>
        <a:prstGeom prst="roundRect">
          <a:avLst>
            <a:gd name="adj" fmla="val 10000"/>
          </a:avLst>
        </a:prstGeom>
        <a:solidFill>
          <a:schemeClr val="accent2">
            <a:lumMod val="60000"/>
            <a:lumOff val="40000"/>
          </a:schemeClr>
        </a:solidFill>
        <a:ln w="6350" cap="flat" cmpd="sng" algn="ctr">
          <a:solidFill>
            <a:schemeClr val="tx1">
              <a:lumMod val="95000"/>
              <a:lumOff val="5000"/>
            </a:schemeClr>
          </a:solidFill>
          <a:prstDash val="solid"/>
          <a:miter lim="800000"/>
        </a:ln>
        <a:effectLst/>
        <a:scene3d>
          <a:camera prst="orthographicFront"/>
          <a:lightRig rig="threePt" dir="t"/>
        </a:scene3d>
        <a:sp3d>
          <a:bevelT prst="angle"/>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228600" lvl="1" indent="-228600" algn="l" defTabSz="977900">
            <a:lnSpc>
              <a:spcPct val="90000"/>
            </a:lnSpc>
            <a:spcBef>
              <a:spcPct val="0"/>
            </a:spcBef>
            <a:spcAft>
              <a:spcPct val="15000"/>
            </a:spcAft>
            <a:buChar char="•"/>
          </a:pPr>
          <a:r>
            <a:rPr lang="es-CR" sz="2200" b="1" kern="1200" dirty="0">
              <a:effectLst>
                <a:outerShdw blurRad="38100" dist="38100" dir="2700000" algn="tl">
                  <a:srgbClr val="000000">
                    <a:alpha val="43137"/>
                  </a:srgbClr>
                </a:outerShdw>
              </a:effectLst>
            </a:rPr>
            <a:t>Moroso</a:t>
          </a:r>
          <a:endParaRPr lang="es-ES" sz="2200" b="1" kern="1200" dirty="0">
            <a:effectLst>
              <a:outerShdw blurRad="38100" dist="38100" dir="2700000" algn="tl">
                <a:srgbClr val="000000">
                  <a:alpha val="43137"/>
                </a:srgbClr>
              </a:outerShdw>
            </a:effectLst>
          </a:endParaRPr>
        </a:p>
      </dsp:txBody>
      <dsp:txXfrm>
        <a:off x="259914" y="3326035"/>
        <a:ext cx="1438515" cy="979739"/>
      </dsp:txXfrm>
    </dsp:sp>
    <dsp:sp modelId="{E2C52C8F-D543-4C49-9316-A532D65F111E}">
      <dsp:nvSpPr>
        <dsp:cNvPr id="0" name=""/>
        <dsp:cNvSpPr/>
      </dsp:nvSpPr>
      <dsp:spPr>
        <a:xfrm>
          <a:off x="3724455" y="0"/>
          <a:ext cx="2142110" cy="1387601"/>
        </a:xfrm>
        <a:prstGeom prst="roundRect">
          <a:avLst>
            <a:gd name="adj" fmla="val 10000"/>
          </a:avLst>
        </a:prstGeom>
        <a:solidFill>
          <a:schemeClr val="accent6">
            <a:lumMod val="60000"/>
            <a:lumOff val="40000"/>
            <a:alpha val="90000"/>
          </a:schemeClr>
        </a:solidFill>
        <a:ln w="6350" cap="flat" cmpd="sng" algn="ctr">
          <a:solidFill>
            <a:schemeClr val="tx1">
              <a:lumMod val="95000"/>
              <a:lumOff val="5000"/>
            </a:schemeClr>
          </a:solidFill>
          <a:prstDash val="solid"/>
          <a:miter lim="800000"/>
        </a:ln>
        <a:effectLst/>
        <a:scene3d>
          <a:camera prst="orthographicFront"/>
          <a:lightRig rig="threePt" dir="t"/>
        </a:scene3d>
        <a:sp3d>
          <a:bevelT prst="angle"/>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228600" lvl="1" indent="-228600" algn="l" defTabSz="977900">
            <a:lnSpc>
              <a:spcPct val="90000"/>
            </a:lnSpc>
            <a:spcBef>
              <a:spcPct val="0"/>
            </a:spcBef>
            <a:spcAft>
              <a:spcPct val="15000"/>
            </a:spcAft>
            <a:buChar char="•"/>
          </a:pPr>
          <a:endParaRPr lang="es-ES" sz="2200" b="1" kern="1200" dirty="0">
            <a:effectLst>
              <a:outerShdw blurRad="38100" dist="38100" dir="2700000" algn="tl">
                <a:srgbClr val="000000">
                  <a:alpha val="43137"/>
                </a:srgbClr>
              </a:outerShdw>
            </a:effectLst>
          </a:endParaRPr>
        </a:p>
        <a:p>
          <a:pPr marL="228600" lvl="1" indent="-228600" algn="l" defTabSz="977900">
            <a:lnSpc>
              <a:spcPct val="90000"/>
            </a:lnSpc>
            <a:spcBef>
              <a:spcPct val="0"/>
            </a:spcBef>
            <a:spcAft>
              <a:spcPct val="15000"/>
            </a:spcAft>
            <a:buChar char="•"/>
          </a:pPr>
          <a:r>
            <a:rPr lang="es-CR" sz="2200" b="1" kern="1200" dirty="0">
              <a:effectLst>
                <a:outerShdw blurRad="38100" dist="38100" dir="2700000" algn="tl">
                  <a:srgbClr val="000000">
                    <a:alpha val="43137"/>
                  </a:srgbClr>
                </a:outerShdw>
              </a:effectLst>
            </a:rPr>
            <a:t>Omiso</a:t>
          </a:r>
          <a:endParaRPr lang="es-ES" sz="2200" b="1" kern="1200" dirty="0">
            <a:effectLst>
              <a:outerShdw blurRad="38100" dist="38100" dir="2700000" algn="tl">
                <a:srgbClr val="000000">
                  <a:alpha val="43137"/>
                </a:srgbClr>
              </a:outerShdw>
            </a:effectLst>
          </a:endParaRPr>
        </a:p>
      </dsp:txBody>
      <dsp:txXfrm>
        <a:off x="4397570" y="30481"/>
        <a:ext cx="1438515" cy="979739"/>
      </dsp:txXfrm>
    </dsp:sp>
    <dsp:sp modelId="{14A39BF2-5EDE-4A20-9C21-01E748B6C6BD}">
      <dsp:nvSpPr>
        <dsp:cNvPr id="0" name=""/>
        <dsp:cNvSpPr/>
      </dsp:nvSpPr>
      <dsp:spPr>
        <a:xfrm>
          <a:off x="229433" y="0"/>
          <a:ext cx="2142110" cy="1387601"/>
        </a:xfrm>
        <a:prstGeom prst="roundRect">
          <a:avLst>
            <a:gd name="adj" fmla="val 10000"/>
          </a:avLst>
        </a:prstGeom>
        <a:solidFill>
          <a:schemeClr val="accent3">
            <a:lumMod val="60000"/>
            <a:lumOff val="40000"/>
            <a:alpha val="90000"/>
          </a:schemeClr>
        </a:solidFill>
        <a:ln w="6350" cap="flat" cmpd="sng" algn="ctr">
          <a:solidFill>
            <a:schemeClr val="tx1">
              <a:lumMod val="95000"/>
              <a:lumOff val="5000"/>
            </a:schemeClr>
          </a:solidFill>
          <a:prstDash val="solid"/>
          <a:miter lim="800000"/>
        </a:ln>
        <a:effectLst/>
        <a:scene3d>
          <a:camera prst="orthographicFront"/>
          <a:lightRig rig="threePt" dir="t"/>
        </a:scene3d>
        <a:sp3d>
          <a:bevelT prst="angle"/>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228600" lvl="1" indent="-228600" algn="l" defTabSz="977900">
            <a:lnSpc>
              <a:spcPct val="90000"/>
            </a:lnSpc>
            <a:spcBef>
              <a:spcPct val="0"/>
            </a:spcBef>
            <a:spcAft>
              <a:spcPct val="15000"/>
            </a:spcAft>
            <a:buChar char="•"/>
          </a:pPr>
          <a:endParaRPr lang="es-ES" sz="2200" b="1" kern="1200" dirty="0">
            <a:effectLst>
              <a:outerShdw blurRad="38100" dist="38100" dir="2700000" algn="tl">
                <a:srgbClr val="000000">
                  <a:alpha val="43137"/>
                </a:srgbClr>
              </a:outerShdw>
            </a:effectLst>
          </a:endParaRPr>
        </a:p>
        <a:p>
          <a:pPr marL="228600" lvl="1" indent="-228600" algn="l" defTabSz="977900">
            <a:lnSpc>
              <a:spcPct val="90000"/>
            </a:lnSpc>
            <a:spcBef>
              <a:spcPct val="0"/>
            </a:spcBef>
            <a:spcAft>
              <a:spcPct val="15000"/>
            </a:spcAft>
            <a:buChar char="•"/>
          </a:pPr>
          <a:r>
            <a:rPr lang="es-CR" sz="2200" b="1" kern="1200" dirty="0">
              <a:effectLst>
                <a:outerShdw blurRad="38100" dist="38100" dir="2700000" algn="tl">
                  <a:srgbClr val="000000">
                    <a:alpha val="43137"/>
                  </a:srgbClr>
                </a:outerShdw>
              </a:effectLst>
            </a:rPr>
            <a:t>Oculto</a:t>
          </a:r>
          <a:endParaRPr lang="es-ES" sz="2200" b="1" kern="1200" dirty="0">
            <a:effectLst>
              <a:outerShdw blurRad="38100" dist="38100" dir="2700000" algn="tl">
                <a:srgbClr val="000000">
                  <a:alpha val="43137"/>
                </a:srgbClr>
              </a:outerShdw>
            </a:effectLst>
          </a:endParaRPr>
        </a:p>
      </dsp:txBody>
      <dsp:txXfrm>
        <a:off x="259914" y="30481"/>
        <a:ext cx="1438515" cy="979739"/>
      </dsp:txXfrm>
    </dsp:sp>
    <dsp:sp modelId="{B99EF80E-142B-41CD-AC6C-A0ECD036F752}">
      <dsp:nvSpPr>
        <dsp:cNvPr id="0" name=""/>
        <dsp:cNvSpPr/>
      </dsp:nvSpPr>
      <dsp:spPr>
        <a:xfrm>
          <a:off x="1127038" y="247166"/>
          <a:ext cx="1877598" cy="1877598"/>
        </a:xfrm>
        <a:prstGeom prst="pieWedge">
          <a:avLst/>
        </a:prstGeom>
        <a:solidFill>
          <a:schemeClr val="accent3">
            <a:lumMod val="75000"/>
          </a:schemeClr>
        </a:solidFill>
        <a:ln>
          <a:solidFill>
            <a:schemeClr val="tx1">
              <a:lumMod val="95000"/>
              <a:lumOff val="5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R" sz="1400" b="1" kern="1200" dirty="0">
              <a:effectLst>
                <a:outerShdw blurRad="38100" dist="38100" dir="2700000" algn="tl">
                  <a:srgbClr val="000000">
                    <a:alpha val="43137"/>
                  </a:srgbClr>
                </a:outerShdw>
              </a:effectLst>
            </a:rPr>
            <a:t>Se inscribe</a:t>
          </a:r>
          <a:endParaRPr lang="es-ES" sz="1400" b="1" kern="1200" dirty="0">
            <a:effectLst>
              <a:outerShdw blurRad="38100" dist="38100" dir="2700000" algn="tl">
                <a:srgbClr val="000000">
                  <a:alpha val="43137"/>
                </a:srgbClr>
              </a:outerShdw>
            </a:effectLst>
          </a:endParaRPr>
        </a:p>
      </dsp:txBody>
      <dsp:txXfrm>
        <a:off x="1676974" y="797102"/>
        <a:ext cx="1327662" cy="1327662"/>
      </dsp:txXfrm>
    </dsp:sp>
    <dsp:sp modelId="{C1506BC4-F8EF-4327-84C9-A94D99491264}">
      <dsp:nvSpPr>
        <dsp:cNvPr id="0" name=""/>
        <dsp:cNvSpPr/>
      </dsp:nvSpPr>
      <dsp:spPr>
        <a:xfrm rot="5400000">
          <a:off x="3091362" y="247166"/>
          <a:ext cx="1877598" cy="1877598"/>
        </a:xfrm>
        <a:prstGeom prst="pieWedge">
          <a:avLst/>
        </a:prstGeom>
        <a:solidFill>
          <a:schemeClr val="accent6">
            <a:lumMod val="75000"/>
          </a:schemeClr>
        </a:solidFill>
        <a:ln>
          <a:solidFill>
            <a:schemeClr val="tx1">
              <a:lumMod val="95000"/>
              <a:lumOff val="5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R" sz="1400" b="1" kern="1200" dirty="0">
              <a:effectLst>
                <a:outerShdw blurRad="38100" dist="38100" dir="2700000" algn="tl">
                  <a:srgbClr val="000000">
                    <a:alpha val="43137"/>
                  </a:srgbClr>
                </a:outerShdw>
              </a:effectLst>
            </a:rPr>
            <a:t>Presenta declaraciones</a:t>
          </a:r>
          <a:endParaRPr lang="es-ES" sz="1400" b="1" kern="1200" dirty="0">
            <a:effectLst>
              <a:outerShdw blurRad="38100" dist="38100" dir="2700000" algn="tl">
                <a:srgbClr val="000000">
                  <a:alpha val="43137"/>
                </a:srgbClr>
              </a:outerShdw>
            </a:effectLst>
          </a:endParaRPr>
        </a:p>
      </dsp:txBody>
      <dsp:txXfrm rot="-5400000">
        <a:off x="3091362" y="797102"/>
        <a:ext cx="1327662" cy="1327662"/>
      </dsp:txXfrm>
    </dsp:sp>
    <dsp:sp modelId="{ECC9FA6A-5477-46FD-96AC-04E2139D0299}">
      <dsp:nvSpPr>
        <dsp:cNvPr id="0" name=""/>
        <dsp:cNvSpPr/>
      </dsp:nvSpPr>
      <dsp:spPr>
        <a:xfrm rot="10800000">
          <a:off x="3091362" y="2211490"/>
          <a:ext cx="1877598" cy="1877598"/>
        </a:xfrm>
        <a:prstGeom prst="pieWedge">
          <a:avLst/>
        </a:prstGeom>
        <a:solidFill>
          <a:schemeClr val="accent1">
            <a:lumMod val="75000"/>
          </a:schemeClr>
        </a:solidFill>
        <a:ln>
          <a:solidFill>
            <a:schemeClr val="tx1">
              <a:lumMod val="95000"/>
              <a:lumOff val="5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R" sz="1400" b="1" kern="1200" dirty="0">
              <a:effectLst>
                <a:outerShdw blurRad="38100" dist="38100" dir="2700000" algn="tl">
                  <a:srgbClr val="000000">
                    <a:alpha val="43137"/>
                  </a:srgbClr>
                </a:outerShdw>
              </a:effectLst>
            </a:rPr>
            <a:t>Declara correctamente</a:t>
          </a:r>
          <a:endParaRPr lang="es-ES" sz="1400" b="1" kern="1200" dirty="0">
            <a:effectLst>
              <a:outerShdw blurRad="38100" dist="38100" dir="2700000" algn="tl">
                <a:srgbClr val="000000">
                  <a:alpha val="43137"/>
                </a:srgbClr>
              </a:outerShdw>
            </a:effectLst>
          </a:endParaRPr>
        </a:p>
      </dsp:txBody>
      <dsp:txXfrm rot="10800000">
        <a:off x="3091362" y="2211490"/>
        <a:ext cx="1327662" cy="1327662"/>
      </dsp:txXfrm>
    </dsp:sp>
    <dsp:sp modelId="{F27C6096-54F5-4DE2-92FE-AC2D476E92A9}">
      <dsp:nvSpPr>
        <dsp:cNvPr id="0" name=""/>
        <dsp:cNvSpPr/>
      </dsp:nvSpPr>
      <dsp:spPr>
        <a:xfrm rot="16200000">
          <a:off x="1127038" y="2211490"/>
          <a:ext cx="1877598" cy="1877598"/>
        </a:xfrm>
        <a:prstGeom prst="pieWedge">
          <a:avLst/>
        </a:prstGeom>
        <a:solidFill>
          <a:schemeClr val="accent2">
            <a:lumMod val="75000"/>
          </a:schemeClr>
        </a:solidFill>
        <a:ln>
          <a:solidFill>
            <a:schemeClr val="tx1">
              <a:lumMod val="95000"/>
              <a:lumOff val="5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R" sz="1400" b="1" kern="1200" dirty="0">
              <a:effectLst>
                <a:outerShdw blurRad="38100" dist="38100" dir="2700000" algn="tl">
                  <a:srgbClr val="000000">
                    <a:alpha val="43137"/>
                  </a:srgbClr>
                </a:outerShdw>
              </a:effectLst>
            </a:rPr>
            <a:t>Paga</a:t>
          </a:r>
          <a:endParaRPr lang="es-ES" sz="1400" b="1" kern="1200" dirty="0">
            <a:effectLst>
              <a:outerShdw blurRad="38100" dist="38100" dir="2700000" algn="tl">
                <a:srgbClr val="000000">
                  <a:alpha val="43137"/>
                </a:srgbClr>
              </a:outerShdw>
            </a:effectLst>
          </a:endParaRPr>
        </a:p>
      </dsp:txBody>
      <dsp:txXfrm rot="5400000">
        <a:off x="1676974" y="2211490"/>
        <a:ext cx="1327662" cy="1327662"/>
      </dsp:txXfrm>
    </dsp:sp>
    <dsp:sp modelId="{A182A7F9-CEBA-4FE2-A301-8E68A0D6A73E}">
      <dsp:nvSpPr>
        <dsp:cNvPr id="0" name=""/>
        <dsp:cNvSpPr/>
      </dsp:nvSpPr>
      <dsp:spPr>
        <a:xfrm>
          <a:off x="2723864" y="1777864"/>
          <a:ext cx="648270" cy="563713"/>
        </a:xfrm>
        <a:prstGeom prst="circularArrow">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 modelId="{16C4DD2F-22E6-4F04-B0DE-9C027EC10AC4}">
      <dsp:nvSpPr>
        <dsp:cNvPr id="0" name=""/>
        <dsp:cNvSpPr/>
      </dsp:nvSpPr>
      <dsp:spPr>
        <a:xfrm rot="10800000">
          <a:off x="2723864" y="1994677"/>
          <a:ext cx="648270" cy="563713"/>
        </a:xfrm>
        <a:prstGeom prst="circularArrow">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8313D-C491-44DE-AF85-58F81A388F02}">
      <dsp:nvSpPr>
        <dsp:cNvPr id="0" name=""/>
        <dsp:cNvSpPr/>
      </dsp:nvSpPr>
      <dsp:spPr>
        <a:xfrm>
          <a:off x="0" y="630380"/>
          <a:ext cx="8821270" cy="453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720F9BBC-2214-40EC-B134-B4C7AB2AC94A}">
      <dsp:nvSpPr>
        <dsp:cNvPr id="0" name=""/>
        <dsp:cNvSpPr/>
      </dsp:nvSpPr>
      <dsp:spPr>
        <a:xfrm>
          <a:off x="2403743" y="26208"/>
          <a:ext cx="6174889" cy="869852"/>
        </a:xfrm>
        <a:prstGeom prst="roundRect">
          <a:avLst/>
        </a:prstGeom>
        <a:solidFill>
          <a:schemeClr val="accent3">
            <a:lumMod val="60000"/>
            <a:lumOff val="40000"/>
          </a:schemeClr>
        </a:solidFill>
        <a:ln>
          <a:solidFill>
            <a:schemeClr val="tx1">
              <a:lumMod val="95000"/>
              <a:lumOff val="5000"/>
            </a:schemeClr>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prst="angle"/>
        </a:sp3d>
      </dsp:spPr>
      <dsp:style>
        <a:lnRef idx="0">
          <a:scrgbClr r="0" g="0" b="0"/>
        </a:lnRef>
        <a:fillRef idx="3">
          <a:scrgbClr r="0" g="0" b="0"/>
        </a:fillRef>
        <a:effectRef idx="3">
          <a:scrgbClr r="0" g="0" b="0"/>
        </a:effectRef>
        <a:fontRef idx="minor">
          <a:schemeClr val="lt1"/>
        </a:fontRef>
      </dsp:style>
      <dsp:txBody>
        <a:bodyPr spcFirstLastPara="0" vert="horz" wrap="square" lIns="233396" tIns="0" rIns="233396" bIns="0" numCol="1" spcCol="1270" anchor="ctr" anchorCtr="0">
          <a:noAutofit/>
        </a:bodyPr>
        <a:lstStyle/>
        <a:p>
          <a:pPr marL="0" lvl="0" indent="0" algn="l" defTabSz="1244600">
            <a:lnSpc>
              <a:spcPct val="90000"/>
            </a:lnSpc>
            <a:spcBef>
              <a:spcPct val="0"/>
            </a:spcBef>
            <a:spcAft>
              <a:spcPct val="35000"/>
            </a:spcAft>
            <a:buNone/>
          </a:pPr>
          <a:r>
            <a:rPr lang="es-CR" sz="2800" b="1" kern="1200" dirty="0">
              <a:solidFill>
                <a:schemeClr val="tx1">
                  <a:lumMod val="95000"/>
                  <a:lumOff val="5000"/>
                </a:schemeClr>
              </a:solidFill>
            </a:rPr>
            <a:t>Oculto: </a:t>
          </a:r>
        </a:p>
        <a:p>
          <a:pPr marL="0" lvl="0" indent="0" algn="l" defTabSz="1244600">
            <a:lnSpc>
              <a:spcPct val="90000"/>
            </a:lnSpc>
            <a:spcBef>
              <a:spcPct val="0"/>
            </a:spcBef>
            <a:spcAft>
              <a:spcPct val="35000"/>
            </a:spcAft>
            <a:buNone/>
          </a:pPr>
          <a:r>
            <a:rPr lang="es-CR" sz="2000" kern="1200" dirty="0">
              <a:solidFill>
                <a:schemeClr val="tx1">
                  <a:lumMod val="95000"/>
                  <a:lumOff val="5000"/>
                </a:schemeClr>
              </a:solidFill>
            </a:rPr>
            <a:t>Tiene actividad económica y no se inscribe</a:t>
          </a:r>
          <a:endParaRPr lang="es-ES" sz="2000" kern="1200" dirty="0">
            <a:solidFill>
              <a:schemeClr val="tx1">
                <a:lumMod val="95000"/>
                <a:lumOff val="5000"/>
              </a:schemeClr>
            </a:solidFill>
          </a:endParaRPr>
        </a:p>
      </dsp:txBody>
      <dsp:txXfrm>
        <a:off x="2446206" y="68671"/>
        <a:ext cx="6089963" cy="784926"/>
      </dsp:txXfrm>
    </dsp:sp>
    <dsp:sp modelId="{CF1713B8-75FB-4174-9671-95AFF456EA01}">
      <dsp:nvSpPr>
        <dsp:cNvPr id="0" name=""/>
        <dsp:cNvSpPr/>
      </dsp:nvSpPr>
      <dsp:spPr>
        <a:xfrm>
          <a:off x="0" y="1774465"/>
          <a:ext cx="8821270" cy="453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FA6F9D2C-221D-44B7-A5E3-EDC3734ACE4B}">
      <dsp:nvSpPr>
        <dsp:cNvPr id="0" name=""/>
        <dsp:cNvSpPr/>
      </dsp:nvSpPr>
      <dsp:spPr>
        <a:xfrm>
          <a:off x="242642" y="1181180"/>
          <a:ext cx="6174889" cy="858964"/>
        </a:xfrm>
        <a:prstGeom prst="roundRect">
          <a:avLst/>
        </a:prstGeom>
        <a:solidFill>
          <a:schemeClr val="accent6">
            <a:lumMod val="60000"/>
            <a:lumOff val="40000"/>
          </a:schemeClr>
        </a:solidFill>
        <a:ln>
          <a:solidFill>
            <a:schemeClr val="tx1">
              <a:lumMod val="95000"/>
              <a:lumOff val="5000"/>
            </a:schemeClr>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prst="angle"/>
        </a:sp3d>
      </dsp:spPr>
      <dsp:style>
        <a:lnRef idx="0">
          <a:scrgbClr r="0" g="0" b="0"/>
        </a:lnRef>
        <a:fillRef idx="3">
          <a:scrgbClr r="0" g="0" b="0"/>
        </a:fillRef>
        <a:effectRef idx="3">
          <a:scrgbClr r="0" g="0" b="0"/>
        </a:effectRef>
        <a:fontRef idx="minor">
          <a:schemeClr val="lt1"/>
        </a:fontRef>
      </dsp:style>
      <dsp:txBody>
        <a:bodyPr spcFirstLastPara="0" vert="horz" wrap="square" lIns="233396" tIns="0" rIns="233396" bIns="0" numCol="1" spcCol="1270" anchor="ctr" anchorCtr="0">
          <a:noAutofit/>
        </a:bodyPr>
        <a:lstStyle/>
        <a:p>
          <a:pPr marL="0" lvl="0" indent="0" algn="l" defTabSz="1244600">
            <a:lnSpc>
              <a:spcPct val="90000"/>
            </a:lnSpc>
            <a:spcBef>
              <a:spcPct val="0"/>
            </a:spcBef>
            <a:spcAft>
              <a:spcPct val="35000"/>
            </a:spcAft>
            <a:buNone/>
          </a:pPr>
          <a:r>
            <a:rPr lang="es-CR" sz="2800" b="1" kern="1200" dirty="0">
              <a:solidFill>
                <a:schemeClr val="tx1">
                  <a:lumMod val="95000"/>
                  <a:lumOff val="5000"/>
                </a:schemeClr>
              </a:solidFill>
            </a:rPr>
            <a:t>Omiso:</a:t>
          </a:r>
        </a:p>
        <a:p>
          <a:pPr marL="0" lvl="0" indent="0" algn="l" defTabSz="1244600">
            <a:lnSpc>
              <a:spcPct val="90000"/>
            </a:lnSpc>
            <a:spcBef>
              <a:spcPct val="0"/>
            </a:spcBef>
            <a:spcAft>
              <a:spcPct val="35000"/>
            </a:spcAft>
            <a:buNone/>
          </a:pPr>
          <a:r>
            <a:rPr lang="es-CR" sz="2000" b="1" kern="1200" dirty="0">
              <a:solidFill>
                <a:schemeClr val="tx1">
                  <a:lumMod val="95000"/>
                  <a:lumOff val="5000"/>
                </a:schemeClr>
              </a:solidFill>
            </a:rPr>
            <a:t> </a:t>
          </a:r>
          <a:r>
            <a:rPr lang="es-CR" sz="2000" kern="1200" dirty="0">
              <a:solidFill>
                <a:schemeClr val="tx1">
                  <a:lumMod val="95000"/>
                  <a:lumOff val="5000"/>
                </a:schemeClr>
              </a:solidFill>
            </a:rPr>
            <a:t>Está inscrito y no presenta declaraciones</a:t>
          </a:r>
          <a:endParaRPr lang="es-ES" sz="2000" kern="1200" dirty="0">
            <a:solidFill>
              <a:schemeClr val="tx1">
                <a:lumMod val="95000"/>
                <a:lumOff val="5000"/>
              </a:schemeClr>
            </a:solidFill>
          </a:endParaRPr>
        </a:p>
      </dsp:txBody>
      <dsp:txXfrm>
        <a:off x="284573" y="1223111"/>
        <a:ext cx="6091027" cy="775102"/>
      </dsp:txXfrm>
    </dsp:sp>
    <dsp:sp modelId="{4307363B-1F91-459E-8A1C-34B049003DDA}">
      <dsp:nvSpPr>
        <dsp:cNvPr id="0" name=""/>
        <dsp:cNvSpPr/>
      </dsp:nvSpPr>
      <dsp:spPr>
        <a:xfrm>
          <a:off x="0" y="2896780"/>
          <a:ext cx="8821270" cy="453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D23B0C79-F8B1-41EC-9BEF-460E7E331C9F}">
      <dsp:nvSpPr>
        <dsp:cNvPr id="0" name=""/>
        <dsp:cNvSpPr/>
      </dsp:nvSpPr>
      <dsp:spPr>
        <a:xfrm>
          <a:off x="2507913" y="2325265"/>
          <a:ext cx="6174889" cy="837194"/>
        </a:xfrm>
        <a:prstGeom prst="roundRect">
          <a:avLst/>
        </a:prstGeom>
        <a:solidFill>
          <a:schemeClr val="accent1">
            <a:lumMod val="60000"/>
            <a:lumOff val="40000"/>
          </a:schemeClr>
        </a:solidFill>
        <a:ln>
          <a:solidFill>
            <a:schemeClr val="tx1">
              <a:lumMod val="95000"/>
              <a:lumOff val="5000"/>
            </a:schemeClr>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prst="angle"/>
        </a:sp3d>
      </dsp:spPr>
      <dsp:style>
        <a:lnRef idx="0">
          <a:scrgbClr r="0" g="0" b="0"/>
        </a:lnRef>
        <a:fillRef idx="3">
          <a:scrgbClr r="0" g="0" b="0"/>
        </a:fillRef>
        <a:effectRef idx="3">
          <a:scrgbClr r="0" g="0" b="0"/>
        </a:effectRef>
        <a:fontRef idx="minor">
          <a:schemeClr val="lt1"/>
        </a:fontRef>
      </dsp:style>
      <dsp:txBody>
        <a:bodyPr spcFirstLastPara="0" vert="horz" wrap="square" lIns="233396" tIns="0" rIns="233396" bIns="0" numCol="1" spcCol="1270" anchor="ctr" anchorCtr="0">
          <a:noAutofit/>
        </a:bodyPr>
        <a:lstStyle/>
        <a:p>
          <a:pPr marL="0" lvl="0" indent="0" algn="l" defTabSz="1244600">
            <a:lnSpc>
              <a:spcPct val="90000"/>
            </a:lnSpc>
            <a:spcBef>
              <a:spcPct val="0"/>
            </a:spcBef>
            <a:spcAft>
              <a:spcPct val="35000"/>
            </a:spcAft>
            <a:buNone/>
          </a:pPr>
          <a:r>
            <a:rPr lang="es-CR" sz="2800" b="1" kern="1200" dirty="0">
              <a:solidFill>
                <a:schemeClr val="tx1">
                  <a:lumMod val="95000"/>
                  <a:lumOff val="5000"/>
                </a:schemeClr>
              </a:solidFill>
            </a:rPr>
            <a:t>Inexacto: </a:t>
          </a:r>
        </a:p>
        <a:p>
          <a:pPr marL="0" lvl="0" indent="0" algn="l" defTabSz="1244600">
            <a:lnSpc>
              <a:spcPct val="90000"/>
            </a:lnSpc>
            <a:spcBef>
              <a:spcPct val="0"/>
            </a:spcBef>
            <a:spcAft>
              <a:spcPct val="35000"/>
            </a:spcAft>
            <a:buNone/>
          </a:pPr>
          <a:r>
            <a:rPr lang="es-CR" sz="2000" kern="1200" dirty="0">
              <a:solidFill>
                <a:schemeClr val="tx1">
                  <a:lumMod val="95000"/>
                  <a:lumOff val="5000"/>
                </a:schemeClr>
              </a:solidFill>
            </a:rPr>
            <a:t>Presenta declaraciones con datos falsos</a:t>
          </a:r>
          <a:endParaRPr lang="es-ES" sz="2000" kern="1200" dirty="0">
            <a:solidFill>
              <a:schemeClr val="tx1">
                <a:lumMod val="95000"/>
                <a:lumOff val="5000"/>
              </a:schemeClr>
            </a:solidFill>
          </a:endParaRPr>
        </a:p>
      </dsp:txBody>
      <dsp:txXfrm>
        <a:off x="2548781" y="2366133"/>
        <a:ext cx="6093153" cy="755458"/>
      </dsp:txXfrm>
    </dsp:sp>
    <dsp:sp modelId="{AC1EFD47-7F13-43CA-ACD9-F70380D4D7C1}">
      <dsp:nvSpPr>
        <dsp:cNvPr id="0" name=""/>
        <dsp:cNvSpPr/>
      </dsp:nvSpPr>
      <dsp:spPr>
        <a:xfrm>
          <a:off x="0" y="4160920"/>
          <a:ext cx="8821270" cy="453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1889CE8-1383-4570-A9F2-9B44A4E73C3E}">
      <dsp:nvSpPr>
        <dsp:cNvPr id="0" name=""/>
        <dsp:cNvSpPr/>
      </dsp:nvSpPr>
      <dsp:spPr>
        <a:xfrm>
          <a:off x="138445" y="3447580"/>
          <a:ext cx="6174889" cy="979020"/>
        </a:xfrm>
        <a:prstGeom prst="roundRect">
          <a:avLst/>
        </a:prstGeom>
        <a:solidFill>
          <a:schemeClr val="accent2">
            <a:lumMod val="60000"/>
            <a:lumOff val="4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prst="angle"/>
        </a:sp3d>
      </dsp:spPr>
      <dsp:style>
        <a:lnRef idx="0">
          <a:scrgbClr r="0" g="0" b="0"/>
        </a:lnRef>
        <a:fillRef idx="3">
          <a:scrgbClr r="0" g="0" b="0"/>
        </a:fillRef>
        <a:effectRef idx="3">
          <a:scrgbClr r="0" g="0" b="0"/>
        </a:effectRef>
        <a:fontRef idx="minor">
          <a:schemeClr val="lt1"/>
        </a:fontRef>
      </dsp:style>
      <dsp:txBody>
        <a:bodyPr spcFirstLastPara="0" vert="horz" wrap="square" lIns="233396" tIns="0" rIns="233396" bIns="0" numCol="1" spcCol="1270" anchor="ctr" anchorCtr="0">
          <a:noAutofit/>
        </a:bodyPr>
        <a:lstStyle/>
        <a:p>
          <a:pPr marL="0" lvl="0" indent="0" algn="l" defTabSz="1244600">
            <a:lnSpc>
              <a:spcPct val="90000"/>
            </a:lnSpc>
            <a:spcBef>
              <a:spcPct val="0"/>
            </a:spcBef>
            <a:spcAft>
              <a:spcPct val="35000"/>
            </a:spcAft>
            <a:buNone/>
          </a:pPr>
          <a:r>
            <a:rPr lang="es-CR" sz="2800" b="1" kern="1200" dirty="0">
              <a:solidFill>
                <a:schemeClr val="tx1">
                  <a:lumMod val="95000"/>
                  <a:lumOff val="5000"/>
                </a:schemeClr>
              </a:solidFill>
            </a:rPr>
            <a:t>Moroso:</a:t>
          </a:r>
        </a:p>
        <a:p>
          <a:pPr marL="0" lvl="0" indent="0" algn="l" defTabSz="1244600">
            <a:lnSpc>
              <a:spcPct val="90000"/>
            </a:lnSpc>
            <a:spcBef>
              <a:spcPct val="0"/>
            </a:spcBef>
            <a:spcAft>
              <a:spcPct val="35000"/>
            </a:spcAft>
            <a:buNone/>
          </a:pPr>
          <a:r>
            <a:rPr lang="es-CR" sz="2000" b="1" kern="1200" dirty="0">
              <a:solidFill>
                <a:schemeClr val="tx1">
                  <a:lumMod val="95000"/>
                  <a:lumOff val="5000"/>
                </a:schemeClr>
              </a:solidFill>
            </a:rPr>
            <a:t> </a:t>
          </a:r>
          <a:r>
            <a:rPr lang="es-CR" sz="2000" kern="1200" dirty="0">
              <a:solidFill>
                <a:schemeClr val="tx1">
                  <a:lumMod val="95000"/>
                  <a:lumOff val="5000"/>
                </a:schemeClr>
              </a:solidFill>
            </a:rPr>
            <a:t>No paga el monto del impuesto que declaró</a:t>
          </a:r>
          <a:endParaRPr lang="es-ES" sz="2000" kern="1200" dirty="0">
            <a:solidFill>
              <a:schemeClr val="tx1">
                <a:lumMod val="95000"/>
                <a:lumOff val="5000"/>
              </a:schemeClr>
            </a:solidFill>
          </a:endParaRPr>
        </a:p>
      </dsp:txBody>
      <dsp:txXfrm>
        <a:off x="186237" y="3495372"/>
        <a:ext cx="6079305" cy="883436"/>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15/02/2022</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37E52F-E9ED-4604-A0D1-C3F66206A618}" type="datetimeFigureOut">
              <a:rPr lang="en-US" smtClean="0"/>
              <a:t>2/15/2022</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759B16-8962-448E-873C-2CEB7409F4CE}" type="slidenum">
              <a:rPr lang="en-US" smtClean="0"/>
              <a:t>‹Nº›</a:t>
            </a:fld>
            <a:endParaRPr lang="en-US"/>
          </a:p>
        </p:txBody>
      </p:sp>
    </p:spTree>
    <p:extLst>
      <p:ext uri="{BB962C8B-B14F-4D97-AF65-F5344CB8AC3E}">
        <p14:creationId xmlns:p14="http://schemas.microsoft.com/office/powerpoint/2010/main" val="801220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A37B-9DED-3E4A-A442-7A8EED74A98D}" type="datetimeFigureOut">
              <a:rPr lang="es-ES_tradnl" smtClean="0"/>
              <a:t>15/02/2022</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831850" y="1637413"/>
            <a:ext cx="10515600" cy="628709"/>
          </a:xfrm>
        </p:spPr>
        <p:txBody>
          <a:bodyPr>
            <a:normAutofit/>
          </a:bodyPr>
          <a:lstStyle/>
          <a:p>
            <a:pPr algn="ctr"/>
            <a:r>
              <a:rPr lang="es-ES" altLang="fr-FR" sz="3600" dirty="0">
                <a:latin typeface="Garamond" panose="02020404030301010803" pitchFamily="18" charset="0"/>
              </a:rPr>
              <a:t>Maestría en Asesoría Fiscal</a:t>
            </a:r>
            <a:endParaRPr lang="es-ES_tradnl" sz="3600" dirty="0">
              <a:latin typeface="Garamond" panose="02020404030301010803" pitchFamily="18" charset="0"/>
            </a:endParaRPr>
          </a:p>
        </p:txBody>
      </p:sp>
      <p:sp>
        <p:nvSpPr>
          <p:cNvPr id="4" name="Marcador de texto 3">
            <a:extLst>
              <a:ext uri="{FF2B5EF4-FFF2-40B4-BE49-F238E27FC236}">
                <a16:creationId xmlns:a16="http://schemas.microsoft.com/office/drawing/2014/main" id="{184AEF3E-15E4-43AA-A162-FA18526F2856}"/>
              </a:ext>
            </a:extLst>
          </p:cNvPr>
          <p:cNvSpPr>
            <a:spLocks noGrp="1"/>
          </p:cNvSpPr>
          <p:nvPr>
            <p:ph type="body" idx="1"/>
          </p:nvPr>
        </p:nvSpPr>
        <p:spPr>
          <a:xfrm>
            <a:off x="3474387" y="4319077"/>
            <a:ext cx="5230525" cy="463022"/>
          </a:xfrm>
        </p:spPr>
        <p:txBody>
          <a:bodyPr>
            <a:normAutofit lnSpcReduction="10000"/>
          </a:bodyPr>
          <a:lstStyle/>
          <a:p>
            <a:r>
              <a:rPr lang="es-ES" altLang="fr-FR" sz="2800" dirty="0">
                <a:solidFill>
                  <a:schemeClr val="tx1"/>
                </a:solidFill>
                <a:latin typeface="Garamond" panose="02020404030301010803" pitchFamily="18" charset="0"/>
              </a:rPr>
              <a:t>Profesora: Flor Rodríguez Gamboa</a:t>
            </a:r>
            <a:endParaRPr lang="es-ES_tradnl" sz="2800" dirty="0">
              <a:latin typeface="Garamond" panose="02020404030301010803" pitchFamily="18" charset="0"/>
            </a:endParaRPr>
          </a:p>
          <a:p>
            <a:endParaRPr lang="es-CR" dirty="0"/>
          </a:p>
        </p:txBody>
      </p:sp>
      <p:sp>
        <p:nvSpPr>
          <p:cNvPr id="5" name="Marcador de texto 4">
            <a:extLst>
              <a:ext uri="{FF2B5EF4-FFF2-40B4-BE49-F238E27FC236}">
                <a16:creationId xmlns:a16="http://schemas.microsoft.com/office/drawing/2014/main" id="{07A15C5D-B128-4BA2-9EE7-782DC43F244A}"/>
              </a:ext>
            </a:extLst>
          </p:cNvPr>
          <p:cNvSpPr>
            <a:spLocks noGrp="1"/>
          </p:cNvSpPr>
          <p:nvPr>
            <p:ph type="body" sz="quarter" idx="4294967295"/>
          </p:nvPr>
        </p:nvSpPr>
        <p:spPr>
          <a:xfrm>
            <a:off x="838753" y="2857500"/>
            <a:ext cx="10515600" cy="1143000"/>
          </a:xfrm>
        </p:spPr>
        <p:txBody>
          <a:bodyPr/>
          <a:lstStyle/>
          <a:p>
            <a:pPr marL="0" indent="0" algn="ctr">
              <a:buNone/>
            </a:pPr>
            <a:r>
              <a:rPr lang="es-ES" altLang="fr-FR" b="1" dirty="0">
                <a:solidFill>
                  <a:schemeClr val="tx1"/>
                </a:solidFill>
                <a:latin typeface="Garamond" panose="02020404030301010803" pitchFamily="18" charset="0"/>
              </a:rPr>
              <a:t>DEBERES FORMALES Y PROCEDIMIENTOS TRIBUTARIOS</a:t>
            </a:r>
          </a:p>
          <a:p>
            <a:endParaRPr lang="es-CR" dirty="0"/>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536576" y="242047"/>
            <a:ext cx="5351930" cy="523220"/>
          </a:xfrm>
          <a:prstGeom prst="rect">
            <a:avLst/>
          </a:prstGeom>
          <a:solidFill>
            <a:srgbClr val="4279BB"/>
          </a:solidFill>
        </p:spPr>
        <p:txBody>
          <a:bodyPr wrap="square" rtlCol="0">
            <a:spAutoFit/>
          </a:bodyPr>
          <a:lstStyle/>
          <a:p>
            <a:r>
              <a:rPr lang="es-419" sz="2800" dirty="0">
                <a:solidFill>
                  <a:schemeClr val="bg1"/>
                </a:solidFill>
              </a:rPr>
              <a:t>Régimen Especial Agropecuario</a:t>
            </a:r>
            <a:endParaRPr lang="en-US" sz="2800" dirty="0">
              <a:solidFill>
                <a:schemeClr val="bg1"/>
              </a:solidFill>
            </a:endParaRPr>
          </a:p>
        </p:txBody>
      </p:sp>
      <p:sp>
        <p:nvSpPr>
          <p:cNvPr id="2" name="Rectángulo 1"/>
          <p:cNvSpPr/>
          <p:nvPr/>
        </p:nvSpPr>
        <p:spPr>
          <a:xfrm>
            <a:off x="632012" y="994857"/>
            <a:ext cx="11161058" cy="4955203"/>
          </a:xfrm>
          <a:prstGeom prst="rect">
            <a:avLst/>
          </a:prstGeom>
        </p:spPr>
        <p:txBody>
          <a:bodyPr wrap="square">
            <a:spAutoFit/>
          </a:bodyPr>
          <a:lstStyle/>
          <a:p>
            <a:pPr algn="just"/>
            <a:endParaRPr lang="es-ES" sz="2000" dirty="0">
              <a:solidFill>
                <a:srgbClr val="6F6F6E"/>
              </a:solidFill>
              <a:latin typeface="Arial" panose="020B0604020202020204" pitchFamily="34" charset="0"/>
            </a:endParaRPr>
          </a:p>
          <a:p>
            <a:pPr algn="just"/>
            <a:r>
              <a:rPr lang="es-ES" sz="2000" dirty="0">
                <a:solidFill>
                  <a:schemeClr val="tx1">
                    <a:lumMod val="95000"/>
                    <a:lumOff val="5000"/>
                  </a:schemeClr>
                </a:solidFill>
                <a:latin typeface="Arial" panose="020B0604020202020204" pitchFamily="34" charset="0"/>
              </a:rPr>
              <a:t>Para quienes realizar una o las dos actividades siguientes:</a:t>
            </a:r>
          </a:p>
          <a:p>
            <a:pPr marL="342900" indent="-342900" algn="just">
              <a:buAutoNum type="arabicParenR"/>
            </a:pPr>
            <a:endParaRPr lang="es-ES" sz="2000" dirty="0">
              <a:solidFill>
                <a:srgbClr val="6F6F6E"/>
              </a:solidFill>
              <a:latin typeface="Arial" panose="020B0604020202020204" pitchFamily="34" charset="0"/>
            </a:endParaRPr>
          </a:p>
          <a:p>
            <a:pPr algn="just"/>
            <a:r>
              <a:rPr lang="es-ES" sz="2000" b="1" dirty="0">
                <a:solidFill>
                  <a:srgbClr val="FF0000"/>
                </a:solidFill>
                <a:latin typeface="Arial" panose="020B0604020202020204" pitchFamily="34" charset="0"/>
              </a:rPr>
              <a:t>a. Actividad agropecuaria:</a:t>
            </a:r>
          </a:p>
          <a:p>
            <a:pPr algn="just"/>
            <a:endParaRPr lang="es-ES" sz="2000" dirty="0">
              <a:solidFill>
                <a:srgbClr val="FF0000"/>
              </a:solidFill>
              <a:latin typeface="Arial" panose="020B0604020202020204" pitchFamily="34" charset="0"/>
            </a:endParaRPr>
          </a:p>
          <a:p>
            <a:pPr algn="just"/>
            <a:r>
              <a:rPr lang="es-ES" sz="2400" dirty="0">
                <a:solidFill>
                  <a:schemeClr val="tx1">
                    <a:lumMod val="95000"/>
                    <a:lumOff val="5000"/>
                  </a:schemeClr>
                </a:solidFill>
                <a:latin typeface="Arial" panose="020B0604020202020204" pitchFamily="34" charset="0"/>
              </a:rPr>
              <a:t>Cultivo de la tierra, el agua, de ambientes protegidos o de tecnología hidropónica u </a:t>
            </a:r>
            <a:r>
              <a:rPr lang="es-ES" sz="2400" dirty="0" err="1">
                <a:solidFill>
                  <a:schemeClr val="tx1">
                    <a:lumMod val="95000"/>
                    <a:lumOff val="5000"/>
                  </a:schemeClr>
                </a:solidFill>
                <a:latin typeface="Arial" panose="020B0604020202020204" pitchFamily="34" charset="0"/>
              </a:rPr>
              <a:t>organopónica</a:t>
            </a:r>
            <a:r>
              <a:rPr lang="es-ES" sz="2400" dirty="0">
                <a:solidFill>
                  <a:schemeClr val="tx1">
                    <a:lumMod val="95000"/>
                    <a:lumOff val="5000"/>
                  </a:schemeClr>
                </a:solidFill>
                <a:latin typeface="Arial" panose="020B0604020202020204" pitchFamily="34" charset="0"/>
              </a:rPr>
              <a:t>, incluye la producción de alimentos vegetales, producción pecuaria, avícola, pesca, acuicultura, apicultura, flores, plantas, follajes y forestal, orientadas al mercado; no incluye, la pesca deportiva ni la pesca turística comercial.</a:t>
            </a:r>
          </a:p>
          <a:p>
            <a:pPr algn="just"/>
            <a:endParaRPr lang="es-ES" sz="2400" dirty="0">
              <a:solidFill>
                <a:schemeClr val="tx1">
                  <a:lumMod val="95000"/>
                  <a:lumOff val="5000"/>
                </a:schemeClr>
              </a:solidFill>
              <a:latin typeface="Arial" panose="020B0604020202020204" pitchFamily="34" charset="0"/>
            </a:endParaRPr>
          </a:p>
          <a:p>
            <a:pPr algn="just"/>
            <a:r>
              <a:rPr lang="es-ES" sz="2400" dirty="0">
                <a:solidFill>
                  <a:schemeClr val="tx1">
                    <a:lumMod val="95000"/>
                    <a:lumOff val="5000"/>
                  </a:schemeClr>
                </a:solidFill>
                <a:latin typeface="Arial" panose="020B0604020202020204" pitchFamily="34" charset="0"/>
              </a:rPr>
              <a:t>Incluye las actividades relacionadas con la producción de materiales de siembra, como almácigos, injertos, propagación clonal, entre otros; se excluyen los viveros de venta directa al consumidor final.</a:t>
            </a:r>
          </a:p>
        </p:txBody>
      </p:sp>
    </p:spTree>
    <p:extLst>
      <p:ext uri="{BB962C8B-B14F-4D97-AF65-F5344CB8AC3E}">
        <p14:creationId xmlns:p14="http://schemas.microsoft.com/office/powerpoint/2010/main" val="3982053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536576" y="242047"/>
            <a:ext cx="5351930" cy="523220"/>
          </a:xfrm>
          <a:prstGeom prst="rect">
            <a:avLst/>
          </a:prstGeom>
          <a:solidFill>
            <a:srgbClr val="4279BB"/>
          </a:solidFill>
        </p:spPr>
        <p:txBody>
          <a:bodyPr wrap="square" rtlCol="0">
            <a:spAutoFit/>
          </a:bodyPr>
          <a:lstStyle/>
          <a:p>
            <a:r>
              <a:rPr lang="es-419" sz="2800" dirty="0">
                <a:solidFill>
                  <a:schemeClr val="bg1"/>
                </a:solidFill>
              </a:rPr>
              <a:t>Régimen Especial Agropecuario</a:t>
            </a:r>
            <a:endParaRPr lang="en-US" sz="2800" dirty="0">
              <a:solidFill>
                <a:schemeClr val="bg1"/>
              </a:solidFill>
            </a:endParaRPr>
          </a:p>
        </p:txBody>
      </p:sp>
      <p:sp>
        <p:nvSpPr>
          <p:cNvPr id="2" name="Rectángulo 1"/>
          <p:cNvSpPr/>
          <p:nvPr/>
        </p:nvSpPr>
        <p:spPr>
          <a:xfrm>
            <a:off x="632012" y="818830"/>
            <a:ext cx="11161058" cy="5355312"/>
          </a:xfrm>
          <a:prstGeom prst="rect">
            <a:avLst/>
          </a:prstGeom>
        </p:spPr>
        <p:txBody>
          <a:bodyPr wrap="square">
            <a:spAutoFit/>
          </a:bodyPr>
          <a:lstStyle/>
          <a:p>
            <a:pPr algn="just"/>
            <a:r>
              <a:rPr lang="es-ES" b="1" dirty="0">
                <a:solidFill>
                  <a:srgbClr val="FF0000"/>
                </a:solidFill>
                <a:latin typeface="Arial" panose="020B0604020202020204" pitchFamily="34" charset="0"/>
              </a:rPr>
              <a:t>b. Brindar servicios agropecuarios:</a:t>
            </a:r>
            <a:endParaRPr lang="es-ES" dirty="0">
              <a:solidFill>
                <a:srgbClr val="FF0000"/>
              </a:solidFill>
              <a:latin typeface="Arial" panose="020B0604020202020204" pitchFamily="34" charset="0"/>
            </a:endParaRPr>
          </a:p>
          <a:p>
            <a:pPr algn="just"/>
            <a:r>
              <a:rPr lang="es-ES" dirty="0">
                <a:solidFill>
                  <a:schemeClr val="tx1">
                    <a:lumMod val="95000"/>
                    <a:lumOff val="5000"/>
                  </a:schemeClr>
                </a:solidFill>
                <a:latin typeface="Arial" panose="020B0604020202020204" pitchFamily="34" charset="0"/>
              </a:rPr>
              <a:t>Los servicios agropecuarios que se pueden brindar son los siguientes:</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Preparación de terreno.</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Mantenimiento de cultivos.</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Fertilización.</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Manejo fitosanitario.</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Manejo de plagas y enfermedades.</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Manejo de maleza mecánico y manual.</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Poda y derrama.</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Corta, recolección o cosecha.</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Fermentación o secado.</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Servicio de corta y </a:t>
            </a:r>
            <a:r>
              <a:rPr lang="es-ES" dirty="0" err="1">
                <a:solidFill>
                  <a:schemeClr val="tx1">
                    <a:lumMod val="95000"/>
                    <a:lumOff val="5000"/>
                  </a:schemeClr>
                </a:solidFill>
                <a:latin typeface="Arial" panose="020B0604020202020204" pitchFamily="34" charset="0"/>
              </a:rPr>
              <a:t>enfardaje</a:t>
            </a:r>
            <a:r>
              <a:rPr lang="es-ES" dirty="0">
                <a:solidFill>
                  <a:schemeClr val="tx1">
                    <a:lumMod val="95000"/>
                    <a:lumOff val="5000"/>
                  </a:schemeClr>
                </a:solidFill>
                <a:latin typeface="Arial" panose="020B0604020202020204" pitchFamily="34" charset="0"/>
              </a:rPr>
              <a:t> de pacas.</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Servicio de engorde de animales.</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Servicios ambientales de conformidad con la Ley Forestal.</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Servicio de descarga de producto pesquero para embarcación.</a:t>
            </a:r>
          </a:p>
          <a:p>
            <a:pPr algn="just">
              <a:buFont typeface="Arial" panose="020B0604020202020204" pitchFamily="34" charset="0"/>
              <a:buChar char="•"/>
            </a:pPr>
            <a:r>
              <a:rPr lang="es-ES" dirty="0">
                <a:solidFill>
                  <a:schemeClr val="tx1">
                    <a:lumMod val="95000"/>
                    <a:lumOff val="5000"/>
                  </a:schemeClr>
                </a:solidFill>
                <a:latin typeface="Arial" panose="020B0604020202020204" pitchFamily="34" charset="0"/>
              </a:rPr>
              <a:t>Servicio de custodia de embarcaciones y equipo de pesca.</a:t>
            </a:r>
          </a:p>
          <a:p>
            <a:pPr algn="just"/>
            <a:r>
              <a:rPr lang="es-ES" dirty="0">
                <a:solidFill>
                  <a:schemeClr val="tx1">
                    <a:lumMod val="95000"/>
                    <a:lumOff val="5000"/>
                  </a:schemeClr>
                </a:solidFill>
                <a:latin typeface="Arial" panose="020B0604020202020204" pitchFamily="34" charset="0"/>
              </a:rPr>
              <a:t>2) Encontrarse inscrito en el registro de productores agropecuarios en el </a:t>
            </a:r>
            <a:r>
              <a:rPr lang="es-ES" b="1" dirty="0">
                <a:solidFill>
                  <a:schemeClr val="tx1">
                    <a:lumMod val="95000"/>
                    <a:lumOff val="5000"/>
                  </a:schemeClr>
                </a:solidFill>
                <a:latin typeface="Arial" panose="020B0604020202020204" pitchFamily="34" charset="0"/>
              </a:rPr>
              <a:t>Ministerio de Agricultura y Ganadería (MAG)</a:t>
            </a:r>
            <a:r>
              <a:rPr lang="es-ES" dirty="0">
                <a:solidFill>
                  <a:schemeClr val="tx1">
                    <a:lumMod val="95000"/>
                    <a:lumOff val="5000"/>
                  </a:schemeClr>
                </a:solidFill>
                <a:latin typeface="Arial" panose="020B0604020202020204" pitchFamily="34" charset="0"/>
              </a:rPr>
              <a:t> o contar con licencia o autorización de pescadores o productores acuícolas del </a:t>
            </a:r>
            <a:r>
              <a:rPr lang="es-ES" b="1" dirty="0">
                <a:solidFill>
                  <a:schemeClr val="tx1">
                    <a:lumMod val="95000"/>
                    <a:lumOff val="5000"/>
                  </a:schemeClr>
                </a:solidFill>
                <a:latin typeface="Arial" panose="020B0604020202020204" pitchFamily="34" charset="0"/>
              </a:rPr>
              <a:t>Instituto Costarricense de Pesca y Acuicultura (INCOPESCA).</a:t>
            </a:r>
            <a:endParaRPr lang="es-ES" b="0" i="0" dirty="0">
              <a:solidFill>
                <a:schemeClr val="tx1">
                  <a:lumMod val="95000"/>
                  <a:lumOff val="5000"/>
                </a:schemeClr>
              </a:solidFill>
              <a:effectLst/>
              <a:latin typeface="Arial" panose="020B0604020202020204" pitchFamily="34" charset="0"/>
            </a:endParaRPr>
          </a:p>
        </p:txBody>
      </p:sp>
    </p:spTree>
    <p:extLst>
      <p:ext uri="{BB962C8B-B14F-4D97-AF65-F5344CB8AC3E}">
        <p14:creationId xmlns:p14="http://schemas.microsoft.com/office/powerpoint/2010/main" val="3964467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inisterio de Hacienda - República de Costa Rica">
            <a:extLst>
              <a:ext uri="{FF2B5EF4-FFF2-40B4-BE49-F238E27FC236}">
                <a16:creationId xmlns:a16="http://schemas.microsoft.com/office/drawing/2014/main" id="{B9C33D71-EFCC-4FC3-96CC-6A2D53A2F0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79" y="322530"/>
            <a:ext cx="11740242" cy="6358391"/>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6">
            <a:extLst>
              <a:ext uri="{FF2B5EF4-FFF2-40B4-BE49-F238E27FC236}">
                <a16:creationId xmlns:a16="http://schemas.microsoft.com/office/drawing/2014/main" id="{B7E34101-46B8-4256-BE69-BF8D4F697F22}"/>
              </a:ext>
            </a:extLst>
          </p:cNvPr>
          <p:cNvSpPr>
            <a:spLocks noGrp="1"/>
          </p:cNvSpPr>
          <p:nvPr>
            <p:ph type="title"/>
          </p:nvPr>
        </p:nvSpPr>
        <p:spPr>
          <a:xfrm>
            <a:off x="397328" y="322530"/>
            <a:ext cx="3995057" cy="671739"/>
          </a:xfrm>
          <a:solidFill>
            <a:schemeClr val="bg1"/>
          </a:solidFill>
        </p:spPr>
        <p:txBody>
          <a:bodyPr>
            <a:normAutofit/>
          </a:bodyPr>
          <a:lstStyle/>
          <a:p>
            <a:pPr algn="ctr"/>
            <a:r>
              <a:rPr lang="en-US" sz="3200" dirty="0" err="1">
                <a:effectLst>
                  <a:outerShdw blurRad="38100" dist="38100" dir="2700000" algn="tl">
                    <a:srgbClr val="000000">
                      <a:alpha val="43137"/>
                    </a:srgbClr>
                  </a:outerShdw>
                </a:effectLst>
              </a:rPr>
              <a:t>Organigrama</a:t>
            </a:r>
            <a:r>
              <a:rPr lang="en-US" sz="3200" dirty="0">
                <a:effectLst>
                  <a:outerShdw blurRad="38100" dist="38100" dir="2700000" algn="tl">
                    <a:srgbClr val="000000">
                      <a:alpha val="43137"/>
                    </a:srgbClr>
                  </a:outerShdw>
                </a:effectLst>
              </a:rPr>
              <a:t> DGT</a:t>
            </a:r>
          </a:p>
        </p:txBody>
      </p:sp>
    </p:spTree>
    <p:extLst>
      <p:ext uri="{BB962C8B-B14F-4D97-AF65-F5344CB8AC3E}">
        <p14:creationId xmlns:p14="http://schemas.microsoft.com/office/powerpoint/2010/main" val="62879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2622176" y="365125"/>
            <a:ext cx="7732059" cy="629957"/>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s-CR" dirty="0">
                <a:solidFill>
                  <a:schemeClr val="bg1"/>
                </a:solidFill>
              </a:rPr>
              <a:t>Administración Tributaria </a:t>
            </a:r>
            <a:r>
              <a:rPr lang="es-CR" sz="2200" dirty="0">
                <a:solidFill>
                  <a:schemeClr val="bg1"/>
                </a:solidFill>
              </a:rPr>
              <a:t>Art. 99 CNPT</a:t>
            </a:r>
            <a:endParaRPr lang="es-ES" sz="2200" dirty="0">
              <a:solidFill>
                <a:schemeClr val="bg1"/>
              </a:solidFill>
            </a:endParaRPr>
          </a:p>
        </p:txBody>
      </p:sp>
      <p:sp>
        <p:nvSpPr>
          <p:cNvPr id="4" name="7 CuadroTexto"/>
          <p:cNvSpPr txBox="1"/>
          <p:nvPr/>
        </p:nvSpPr>
        <p:spPr>
          <a:xfrm>
            <a:off x="779929" y="1626054"/>
            <a:ext cx="10542495" cy="4154984"/>
          </a:xfrm>
          <a:prstGeom prst="rect">
            <a:avLst/>
          </a:prstGeom>
          <a:noFill/>
        </p:spPr>
        <p:txBody>
          <a:bodyPr wrap="square" rtlCol="0">
            <a:spAutoFit/>
          </a:bodyPr>
          <a:lstStyle/>
          <a:p>
            <a:pPr algn="just"/>
            <a:r>
              <a:rPr lang="es-ES" sz="2400" dirty="0"/>
              <a:t>La AT es el órgano encargado de </a:t>
            </a:r>
            <a:r>
              <a:rPr lang="es-ES" sz="2400" dirty="0">
                <a:solidFill>
                  <a:srgbClr val="FF0000"/>
                </a:solidFill>
              </a:rPr>
              <a:t>gestionar y fiscalizar </a:t>
            </a:r>
            <a:r>
              <a:rPr lang="es-ES" sz="2400" dirty="0"/>
              <a:t>los tributos, se trate del fisco o de otros entes públicos que sean sujetos activos, conforme a los art. 11 y 14 del CNPT. </a:t>
            </a:r>
          </a:p>
          <a:p>
            <a:pPr algn="just"/>
            <a:endParaRPr lang="en-US" sz="2400" dirty="0"/>
          </a:p>
          <a:p>
            <a:pPr algn="just"/>
            <a:r>
              <a:rPr lang="es-ES" sz="2400" dirty="0"/>
              <a:t>Mediante resolución puede </a:t>
            </a:r>
            <a:r>
              <a:rPr lang="es-ES" sz="2400" dirty="0">
                <a:solidFill>
                  <a:srgbClr val="FF0000"/>
                </a:solidFill>
              </a:rPr>
              <a:t>dictar normas generales </a:t>
            </a:r>
            <a:r>
              <a:rPr lang="es-ES" sz="2400" dirty="0"/>
              <a:t>para la aplicación correcta de las leyes tributarias, éstas serán consideradas criterios institucionales, que deben ser tomados en cuenta en la emisión de todos los actos administrativos, de lo contrario, los actos serán nulos. </a:t>
            </a:r>
          </a:p>
          <a:p>
            <a:pPr algn="just"/>
            <a:endParaRPr lang="en-US" sz="2400" dirty="0"/>
          </a:p>
          <a:p>
            <a:pPr algn="just"/>
            <a:r>
              <a:rPr lang="es-ES" sz="2400" dirty="0"/>
              <a:t>Cuando el CNPT otorga una potestad o facultad a la DGT, también es aplicable a la DGA, a la DGH y a la DGPCF, conforme con su competencia. </a:t>
            </a:r>
            <a:endParaRPr lang="en-US" sz="2400" dirty="0"/>
          </a:p>
        </p:txBody>
      </p:sp>
    </p:spTree>
    <p:extLst>
      <p:ext uri="{BB962C8B-B14F-4D97-AF65-F5344CB8AC3E}">
        <p14:creationId xmlns:p14="http://schemas.microsoft.com/office/powerpoint/2010/main" val="2615004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1623" y="345473"/>
            <a:ext cx="7212305" cy="652462"/>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Autofit/>
          </a:bodyPr>
          <a:lstStyle/>
          <a:p>
            <a:pPr algn="ctr"/>
            <a:r>
              <a:rPr lang="es-CR" sz="3600" dirty="0">
                <a:solidFill>
                  <a:schemeClr val="bg1"/>
                </a:solidFill>
              </a:rPr>
              <a:t>Administración Tributaria: Objetivo</a:t>
            </a:r>
            <a:endParaRPr lang="es-ES" sz="3600" dirty="0">
              <a:solidFill>
                <a:schemeClr val="bg1"/>
              </a:solidFill>
            </a:endParaRPr>
          </a:p>
        </p:txBody>
      </p:sp>
      <p:sp>
        <p:nvSpPr>
          <p:cNvPr id="3" name="5 Rectángulo"/>
          <p:cNvSpPr/>
          <p:nvPr/>
        </p:nvSpPr>
        <p:spPr>
          <a:xfrm>
            <a:off x="1855694" y="1918446"/>
            <a:ext cx="8619566" cy="3354765"/>
          </a:xfrm>
          <a:prstGeom prst="rect">
            <a:avLst/>
          </a:prstGeom>
        </p:spPr>
        <p:txBody>
          <a:bodyPr wrap="square">
            <a:spAutoFit/>
          </a:bodyPr>
          <a:lstStyle/>
          <a:p>
            <a:pPr algn="just"/>
            <a:r>
              <a:rPr lang="es-ES" sz="3600" dirty="0">
                <a:solidFill>
                  <a:srgbClr val="C00000"/>
                </a:solidFill>
                <a:effectLst>
                  <a:outerShdw blurRad="38100" dist="38100" dir="2700000" algn="tl">
                    <a:srgbClr val="000000">
                      <a:alpha val="43137"/>
                    </a:srgbClr>
                  </a:outerShdw>
                </a:effectLst>
              </a:rPr>
              <a:t>Recaudar:</a:t>
            </a:r>
          </a:p>
          <a:p>
            <a:pPr algn="just"/>
            <a:endParaRPr lang="es-ES" sz="3600" dirty="0">
              <a:solidFill>
                <a:srgbClr val="C00000"/>
              </a:solidFill>
              <a:effectLst>
                <a:outerShdw blurRad="38100" dist="38100" dir="2700000" algn="tl">
                  <a:srgbClr val="000000">
                    <a:alpha val="43137"/>
                  </a:srgbClr>
                </a:outerShdw>
              </a:effectLst>
            </a:endParaRPr>
          </a:p>
          <a:p>
            <a:pPr algn="just"/>
            <a:r>
              <a:rPr lang="es-ES" sz="3600" dirty="0">
                <a:solidFill>
                  <a:srgbClr val="00B050"/>
                </a:solidFill>
                <a:effectLst>
                  <a:outerShdw blurRad="38100" dist="38100" dir="2700000" algn="tl">
                    <a:srgbClr val="000000">
                      <a:alpha val="43137"/>
                    </a:srgbClr>
                  </a:outerShdw>
                </a:effectLst>
              </a:rPr>
              <a:t>Proveer al Estado de los fondos necesarios para su funcionamiento</a:t>
            </a:r>
          </a:p>
          <a:p>
            <a:pPr algn="just"/>
            <a:endParaRPr lang="es-ES" sz="3600" dirty="0">
              <a:solidFill>
                <a:srgbClr val="C00000"/>
              </a:solidFill>
              <a:effectLst>
                <a:outerShdw blurRad="38100" dist="38100" dir="2700000" algn="tl">
                  <a:srgbClr val="000000">
                    <a:alpha val="43137"/>
                  </a:srgbClr>
                </a:outerShdw>
              </a:effectLst>
            </a:endParaRPr>
          </a:p>
          <a:p>
            <a:pPr algn="just"/>
            <a:endParaRPr lang="es-ES" sz="3200" dirty="0"/>
          </a:p>
        </p:txBody>
      </p:sp>
    </p:spTree>
    <p:extLst>
      <p:ext uri="{BB962C8B-B14F-4D97-AF65-F5344CB8AC3E}">
        <p14:creationId xmlns:p14="http://schemas.microsoft.com/office/powerpoint/2010/main" val="702089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1855694" y="695690"/>
            <a:ext cx="8834718" cy="864096"/>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Control Tributario </a:t>
            </a:r>
            <a:r>
              <a:rPr lang="es-CR" sz="1600" dirty="0">
                <a:solidFill>
                  <a:schemeClr val="bg1"/>
                </a:solidFill>
              </a:rPr>
              <a:t>Art.103 CNPT</a:t>
            </a:r>
            <a:endParaRPr lang="es-ES" sz="1600" dirty="0">
              <a:solidFill>
                <a:schemeClr val="bg1"/>
              </a:solidFill>
            </a:endParaRPr>
          </a:p>
        </p:txBody>
      </p:sp>
      <p:sp>
        <p:nvSpPr>
          <p:cNvPr id="4" name="Rectangle 1"/>
          <p:cNvSpPr>
            <a:spLocks noChangeArrowheads="1"/>
          </p:cNvSpPr>
          <p:nvPr/>
        </p:nvSpPr>
        <p:spPr bwMode="auto">
          <a:xfrm>
            <a:off x="1331259" y="2486673"/>
            <a:ext cx="9641541"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3200" i="1" dirty="0">
                <a:latin typeface="Arial" pitchFamily="34" charset="0"/>
                <a:cs typeface="Arial" pitchFamily="34" charset="0"/>
              </a:rPr>
              <a:t>“La Administración Tributaria  está facultada para </a:t>
            </a:r>
            <a:r>
              <a:rPr lang="es-ES" sz="3200" i="1" dirty="0">
                <a:solidFill>
                  <a:srgbClr val="C00000"/>
                </a:solidFill>
                <a:effectLst>
                  <a:outerShdw blurRad="38100" dist="38100" dir="2700000" algn="tl">
                    <a:srgbClr val="000000">
                      <a:alpha val="43137"/>
                    </a:srgbClr>
                  </a:outerShdw>
                </a:effectLst>
                <a:latin typeface="Arial" pitchFamily="34" charset="0"/>
                <a:cs typeface="Arial" pitchFamily="34" charset="0"/>
              </a:rPr>
              <a:t>verificar el correcto cumplimiento </a:t>
            </a:r>
            <a:r>
              <a:rPr lang="es-ES" sz="3200" i="1" dirty="0">
                <a:latin typeface="Arial" pitchFamily="34" charset="0"/>
                <a:cs typeface="Arial" pitchFamily="34" charset="0"/>
              </a:rPr>
              <a:t>de las obligaciones tributarias por todos los medios y procedimientos legales.”  </a:t>
            </a:r>
          </a:p>
        </p:txBody>
      </p:sp>
    </p:spTree>
    <p:extLst>
      <p:ext uri="{BB962C8B-B14F-4D97-AF65-F5344CB8AC3E}">
        <p14:creationId xmlns:p14="http://schemas.microsoft.com/office/powerpoint/2010/main" val="1714376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5800" y="5269832"/>
            <a:ext cx="3336758" cy="445168"/>
          </a:xfrm>
          <a:prstGeom prst="rect">
            <a:avLst/>
          </a:prstGeom>
          <a:solidFill>
            <a:schemeClr val="bg1"/>
          </a:solidFill>
        </p:spPr>
        <p:txBody>
          <a:bodyPr wrap="square" rtlCol="0">
            <a:spAutoFit/>
          </a:bodyPr>
          <a:lstStyle/>
          <a:p>
            <a:endParaRPr lang="en-US" dirty="0"/>
          </a:p>
        </p:txBody>
      </p:sp>
      <p:sp>
        <p:nvSpPr>
          <p:cNvPr id="3" name="1 Título"/>
          <p:cNvSpPr>
            <a:spLocks noGrp="1"/>
          </p:cNvSpPr>
          <p:nvPr>
            <p:ph type="title"/>
          </p:nvPr>
        </p:nvSpPr>
        <p:spPr>
          <a:xfrm>
            <a:off x="1909482" y="332656"/>
            <a:ext cx="8579224" cy="823044"/>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Control Tributario </a:t>
            </a:r>
            <a:r>
              <a:rPr lang="es-CR" sz="1600" dirty="0">
                <a:solidFill>
                  <a:schemeClr val="bg1"/>
                </a:solidFill>
              </a:rPr>
              <a:t>Art.103 CNPT</a:t>
            </a:r>
            <a:endParaRPr lang="es-ES" sz="1600" dirty="0">
              <a:solidFill>
                <a:schemeClr val="bg1"/>
              </a:solidFill>
            </a:endParaRPr>
          </a:p>
        </p:txBody>
      </p:sp>
      <p:sp>
        <p:nvSpPr>
          <p:cNvPr id="4" name="Rectangle 1"/>
          <p:cNvSpPr>
            <a:spLocks noChangeArrowheads="1"/>
          </p:cNvSpPr>
          <p:nvPr/>
        </p:nvSpPr>
        <p:spPr bwMode="auto">
          <a:xfrm>
            <a:off x="1304365" y="1782108"/>
            <a:ext cx="9762564"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800" dirty="0">
                <a:latin typeface="Arial" pitchFamily="34" charset="0"/>
                <a:cs typeface="Arial" pitchFamily="34" charset="0"/>
              </a:rPr>
              <a:t>La Administración está autorizada para: </a:t>
            </a:r>
          </a:p>
          <a:p>
            <a:pPr algn="just"/>
            <a:endParaRPr lang="es-ES" sz="800" dirty="0">
              <a:latin typeface="Arial" pitchFamily="34" charset="0"/>
              <a:cs typeface="Arial" pitchFamily="34" charset="0"/>
            </a:endParaRPr>
          </a:p>
          <a:p>
            <a:pPr lvl="0" algn="just"/>
            <a:r>
              <a:rPr lang="es-ES" sz="2800" dirty="0">
                <a:solidFill>
                  <a:srgbClr val="C00000"/>
                </a:solidFill>
                <a:latin typeface="Arial" pitchFamily="34" charset="0"/>
                <a:cs typeface="Arial" pitchFamily="34" charset="0"/>
              </a:rPr>
              <a:t>Requerir a cualquier persona física o jurídica</a:t>
            </a:r>
            <a:r>
              <a:rPr lang="es-ES" sz="2800" dirty="0">
                <a:latin typeface="Arial" pitchFamily="34" charset="0"/>
                <a:cs typeface="Arial" pitchFamily="34" charset="0"/>
              </a:rPr>
              <a:t>, </a:t>
            </a:r>
            <a:r>
              <a:rPr lang="es-ES" sz="2800" b="1" dirty="0">
                <a:solidFill>
                  <a:srgbClr val="C00000"/>
                </a:solidFill>
                <a:effectLst>
                  <a:outerShdw blurRad="38100" dist="38100" dir="2700000" algn="tl">
                    <a:srgbClr val="000000">
                      <a:alpha val="43137"/>
                    </a:srgbClr>
                  </a:outerShdw>
                </a:effectLst>
                <a:latin typeface="Arial" pitchFamily="34" charset="0"/>
                <a:cs typeface="Arial" pitchFamily="34" charset="0"/>
              </a:rPr>
              <a:t>esté o no inscrita</a:t>
            </a:r>
            <a:r>
              <a:rPr lang="es-ES" sz="2800" dirty="0">
                <a:solidFill>
                  <a:srgbClr val="C00000"/>
                </a:solidFill>
                <a:effectLst>
                  <a:outerShdw blurRad="38100" dist="38100" dir="2700000" algn="tl">
                    <a:srgbClr val="000000">
                      <a:alpha val="43137"/>
                    </a:srgbClr>
                  </a:outerShdw>
                </a:effectLst>
                <a:latin typeface="Arial" pitchFamily="34" charset="0"/>
                <a:cs typeface="Arial" pitchFamily="34" charset="0"/>
              </a:rPr>
              <a:t> </a:t>
            </a:r>
            <a:r>
              <a:rPr lang="es-ES" sz="2800" dirty="0">
                <a:latin typeface="Arial" pitchFamily="34" charset="0"/>
                <a:cs typeface="Arial" pitchFamily="34" charset="0"/>
              </a:rPr>
              <a:t>el pago de los tributos, que </a:t>
            </a:r>
            <a:r>
              <a:rPr lang="es-ES" sz="2800" dirty="0">
                <a:solidFill>
                  <a:srgbClr val="FF0000"/>
                </a:solidFill>
                <a:latin typeface="Arial" pitchFamily="34" charset="0"/>
                <a:cs typeface="Arial" pitchFamily="34" charset="0"/>
              </a:rPr>
              <a:t>declare sus obligaciones tributarias</a:t>
            </a:r>
            <a:r>
              <a:rPr lang="es-ES" sz="2800" dirty="0">
                <a:latin typeface="Arial" pitchFamily="34" charset="0"/>
                <a:cs typeface="Arial" pitchFamily="34" charset="0"/>
              </a:rPr>
              <a:t> dentro del plazo que al efecto le señale, por los medios que conforme al avance de la ciencia y la técnica disponga como obligatorios para los obligados tributarios, </a:t>
            </a:r>
            <a:r>
              <a:rPr lang="es-ES" sz="2800" dirty="0">
                <a:solidFill>
                  <a:srgbClr val="FF0000"/>
                </a:solidFill>
                <a:latin typeface="Arial" pitchFamily="34" charset="0"/>
                <a:cs typeface="Arial" pitchFamily="34" charset="0"/>
              </a:rPr>
              <a:t>garantizando a la vez que las personas que no tengan acceso a las tecnologías requeridas para declarar cuenten con facilidades</a:t>
            </a:r>
            <a:r>
              <a:rPr lang="es-ES" sz="2800" dirty="0">
                <a:latin typeface="Arial" pitchFamily="34" charset="0"/>
                <a:cs typeface="Arial" pitchFamily="34" charset="0"/>
              </a:rPr>
              <a:t>. </a:t>
            </a:r>
          </a:p>
        </p:txBody>
      </p:sp>
    </p:spTree>
    <p:extLst>
      <p:ext uri="{BB962C8B-B14F-4D97-AF65-F5344CB8AC3E}">
        <p14:creationId xmlns:p14="http://schemas.microsoft.com/office/powerpoint/2010/main" val="2065407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5800" y="5269832"/>
            <a:ext cx="3336758" cy="445168"/>
          </a:xfrm>
          <a:prstGeom prst="rect">
            <a:avLst/>
          </a:prstGeom>
          <a:solidFill>
            <a:schemeClr val="bg1"/>
          </a:solidFill>
        </p:spPr>
        <p:txBody>
          <a:bodyPr wrap="square" rtlCol="0">
            <a:spAutoFit/>
          </a:bodyPr>
          <a:lstStyle/>
          <a:p>
            <a:endParaRPr lang="en-US" dirty="0"/>
          </a:p>
        </p:txBody>
      </p:sp>
      <p:sp>
        <p:nvSpPr>
          <p:cNvPr id="3" name="1 Título"/>
          <p:cNvSpPr>
            <a:spLocks noGrp="1"/>
          </p:cNvSpPr>
          <p:nvPr>
            <p:ph type="title"/>
          </p:nvPr>
        </p:nvSpPr>
        <p:spPr>
          <a:xfrm>
            <a:off x="1909482" y="332656"/>
            <a:ext cx="8579224" cy="823044"/>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Control Tributario </a:t>
            </a:r>
            <a:r>
              <a:rPr lang="es-CR" sz="1600" dirty="0">
                <a:solidFill>
                  <a:schemeClr val="bg1"/>
                </a:solidFill>
              </a:rPr>
              <a:t>Art.103 CNPT</a:t>
            </a:r>
            <a:endParaRPr lang="es-ES" sz="1600" dirty="0">
              <a:solidFill>
                <a:schemeClr val="bg1"/>
              </a:solidFill>
            </a:endParaRPr>
          </a:p>
        </p:txBody>
      </p:sp>
      <p:sp>
        <p:nvSpPr>
          <p:cNvPr id="6" name="Rectangle 1"/>
          <p:cNvSpPr>
            <a:spLocks noChangeArrowheads="1"/>
          </p:cNvSpPr>
          <p:nvPr/>
        </p:nvSpPr>
        <p:spPr bwMode="auto">
          <a:xfrm>
            <a:off x="1492623" y="2038926"/>
            <a:ext cx="9211235"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ES" sz="3600" dirty="0"/>
              <a:t>Cerciorarse de la </a:t>
            </a:r>
            <a:r>
              <a:rPr lang="es-ES" sz="3600" dirty="0">
                <a:solidFill>
                  <a:srgbClr val="C00000"/>
                </a:solidFill>
              </a:rPr>
              <a:t>veracidad del contenido de las declaraciones </a:t>
            </a:r>
            <a:r>
              <a:rPr lang="es-ES" sz="3600" dirty="0"/>
              <a:t>juradas por los medios y procedimientos de análisis e investigación legales que estime convenientes. </a:t>
            </a:r>
          </a:p>
          <a:p>
            <a:pPr algn="just"/>
            <a:r>
              <a:rPr lang="es-ES" sz="3600" dirty="0"/>
              <a:t> </a:t>
            </a:r>
          </a:p>
        </p:txBody>
      </p:sp>
    </p:spTree>
    <p:extLst>
      <p:ext uri="{BB962C8B-B14F-4D97-AF65-F5344CB8AC3E}">
        <p14:creationId xmlns:p14="http://schemas.microsoft.com/office/powerpoint/2010/main" val="1193301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5800" y="5269832"/>
            <a:ext cx="3336758" cy="445168"/>
          </a:xfrm>
          <a:prstGeom prst="rect">
            <a:avLst/>
          </a:prstGeom>
          <a:solidFill>
            <a:schemeClr val="bg1"/>
          </a:solidFill>
        </p:spPr>
        <p:txBody>
          <a:bodyPr wrap="square" rtlCol="0">
            <a:spAutoFit/>
          </a:bodyPr>
          <a:lstStyle/>
          <a:p>
            <a:endParaRPr lang="en-US" dirty="0"/>
          </a:p>
        </p:txBody>
      </p:sp>
      <p:sp>
        <p:nvSpPr>
          <p:cNvPr id="3" name="1 Título"/>
          <p:cNvSpPr>
            <a:spLocks noGrp="1"/>
          </p:cNvSpPr>
          <p:nvPr>
            <p:ph type="title"/>
          </p:nvPr>
        </p:nvSpPr>
        <p:spPr>
          <a:xfrm>
            <a:off x="1909482" y="332656"/>
            <a:ext cx="8579224" cy="823044"/>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Control Tributario </a:t>
            </a:r>
            <a:r>
              <a:rPr lang="es-CR" sz="1600" dirty="0">
                <a:solidFill>
                  <a:schemeClr val="bg1"/>
                </a:solidFill>
              </a:rPr>
              <a:t>Art.103 CNPT</a:t>
            </a:r>
            <a:endParaRPr lang="es-ES" sz="1600" dirty="0">
              <a:solidFill>
                <a:schemeClr val="bg1"/>
              </a:solidFill>
            </a:endParaRPr>
          </a:p>
        </p:txBody>
      </p:sp>
      <p:sp>
        <p:nvSpPr>
          <p:cNvPr id="7" name="Rectangle 1"/>
          <p:cNvSpPr>
            <a:spLocks noChangeArrowheads="1"/>
          </p:cNvSpPr>
          <p:nvPr/>
        </p:nvSpPr>
        <p:spPr bwMode="auto">
          <a:xfrm>
            <a:off x="1270747" y="2131184"/>
            <a:ext cx="985669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3600" dirty="0"/>
              <a:t> </a:t>
            </a:r>
            <a:r>
              <a:rPr lang="es-ES" sz="3600" dirty="0">
                <a:solidFill>
                  <a:srgbClr val="C00000"/>
                </a:solidFill>
                <a:effectLst>
                  <a:outerShdw blurRad="38100" dist="38100" dir="2700000" algn="tl">
                    <a:srgbClr val="000000">
                      <a:alpha val="43137"/>
                    </a:srgbClr>
                  </a:outerShdw>
                </a:effectLst>
              </a:rPr>
              <a:t>Requerir el pago</a:t>
            </a:r>
            <a:r>
              <a:rPr lang="es-ES" sz="3600" dirty="0"/>
              <a:t> y percibir de los contribuyentes y los responsables los tributos adeudados y, en su caso, </a:t>
            </a:r>
            <a:r>
              <a:rPr lang="es-ES" sz="3600" dirty="0">
                <a:solidFill>
                  <a:srgbClr val="C00000"/>
                </a:solidFill>
                <a:effectLst>
                  <a:outerShdw blurRad="38100" dist="38100" dir="2700000" algn="tl">
                    <a:srgbClr val="000000">
                      <a:alpha val="43137"/>
                    </a:srgbClr>
                  </a:outerShdw>
                </a:effectLst>
              </a:rPr>
              <a:t>el interés, los recargos y las multas </a:t>
            </a:r>
            <a:r>
              <a:rPr lang="es-ES" sz="3600" dirty="0"/>
              <a:t>previstos en este Código y las leyes tributarias respectivas. </a:t>
            </a:r>
          </a:p>
        </p:txBody>
      </p:sp>
    </p:spTree>
    <p:extLst>
      <p:ext uri="{BB962C8B-B14F-4D97-AF65-F5344CB8AC3E}">
        <p14:creationId xmlns:p14="http://schemas.microsoft.com/office/powerpoint/2010/main" val="2631071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5800" y="5269832"/>
            <a:ext cx="3336758" cy="445168"/>
          </a:xfrm>
          <a:prstGeom prst="rect">
            <a:avLst/>
          </a:prstGeom>
          <a:solidFill>
            <a:schemeClr val="bg1"/>
          </a:solidFill>
        </p:spPr>
        <p:txBody>
          <a:bodyPr wrap="square" rtlCol="0">
            <a:spAutoFit/>
          </a:bodyPr>
          <a:lstStyle/>
          <a:p>
            <a:endParaRPr lang="en-US" dirty="0"/>
          </a:p>
        </p:txBody>
      </p:sp>
      <p:sp>
        <p:nvSpPr>
          <p:cNvPr id="3" name="1 Título"/>
          <p:cNvSpPr>
            <a:spLocks noGrp="1"/>
          </p:cNvSpPr>
          <p:nvPr>
            <p:ph type="title"/>
          </p:nvPr>
        </p:nvSpPr>
        <p:spPr>
          <a:xfrm>
            <a:off x="1909482" y="332656"/>
            <a:ext cx="8579224" cy="823044"/>
          </a:xfrm>
          <a:solidFill>
            <a:schemeClr val="accent1">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Control Tributario </a:t>
            </a:r>
            <a:r>
              <a:rPr lang="es-CR" sz="1600" dirty="0">
                <a:solidFill>
                  <a:schemeClr val="bg1"/>
                </a:solidFill>
              </a:rPr>
              <a:t>Art.103 CNPT</a:t>
            </a:r>
            <a:endParaRPr lang="es-ES" sz="1600" dirty="0">
              <a:solidFill>
                <a:schemeClr val="bg1"/>
              </a:solidFill>
            </a:endParaRPr>
          </a:p>
        </p:txBody>
      </p:sp>
      <p:sp>
        <p:nvSpPr>
          <p:cNvPr id="6" name="Rectangle 1"/>
          <p:cNvSpPr>
            <a:spLocks noChangeArrowheads="1"/>
          </p:cNvSpPr>
          <p:nvPr/>
        </p:nvSpPr>
        <p:spPr bwMode="auto">
          <a:xfrm>
            <a:off x="1317811" y="1838849"/>
            <a:ext cx="9466729"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800" dirty="0"/>
              <a:t> </a:t>
            </a:r>
            <a:r>
              <a:rPr lang="es-ES" sz="2800" dirty="0">
                <a:solidFill>
                  <a:srgbClr val="C00000"/>
                </a:solidFill>
                <a:effectLst>
                  <a:outerShdw blurRad="38100" dist="38100" dir="2700000" algn="tl">
                    <a:srgbClr val="000000">
                      <a:alpha val="43137"/>
                    </a:srgbClr>
                  </a:outerShdw>
                </a:effectLst>
              </a:rPr>
              <a:t>Interpretar administrativamente </a:t>
            </a:r>
            <a:r>
              <a:rPr lang="es-ES" sz="2800" dirty="0"/>
              <a:t>las disposiciones del Código, las de las leyes tributarias y sus respectivos reglamentos, y para </a:t>
            </a:r>
            <a:r>
              <a:rPr lang="es-ES" sz="2800" dirty="0">
                <a:solidFill>
                  <a:srgbClr val="C00000"/>
                </a:solidFill>
                <a:effectLst>
                  <a:outerShdw blurRad="38100" dist="38100" dir="2700000" algn="tl">
                    <a:srgbClr val="000000">
                      <a:alpha val="43137"/>
                    </a:srgbClr>
                  </a:outerShdw>
                </a:effectLst>
              </a:rPr>
              <a:t>evacuar consultas </a:t>
            </a:r>
            <a:r>
              <a:rPr lang="es-ES" sz="2800" dirty="0"/>
              <a:t>en los casos particulares fijando en cada caso la posición de la Administración, sin perjuicio de la interpretación auténtica que la Constitución Política le otorga a la Asamblea Legislativa y la de los organismos jurisdiccionales competentes. </a:t>
            </a:r>
          </a:p>
        </p:txBody>
      </p:sp>
    </p:spTree>
    <p:extLst>
      <p:ext uri="{BB962C8B-B14F-4D97-AF65-F5344CB8AC3E}">
        <p14:creationId xmlns:p14="http://schemas.microsoft.com/office/powerpoint/2010/main" val="1587924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4 Flecha izquierda y derecha"/>
          <p:cNvSpPr/>
          <p:nvPr/>
        </p:nvSpPr>
        <p:spPr>
          <a:xfrm>
            <a:off x="3431704" y="116632"/>
            <a:ext cx="5328592" cy="1152128"/>
          </a:xfrm>
          <a:prstGeom prst="leftRightArrow">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sz="3600" dirty="0">
              <a:effectLst>
                <a:outerShdw blurRad="38100" dist="38100" dir="2700000" algn="tl">
                  <a:srgbClr val="000000">
                    <a:alpha val="43137"/>
                  </a:srgbClr>
                </a:outerShdw>
              </a:effectLst>
            </a:endParaRPr>
          </a:p>
          <a:p>
            <a:pPr algn="ctr"/>
            <a:r>
              <a:rPr lang="es-CR" sz="3600" dirty="0">
                <a:effectLst>
                  <a:outerShdw blurRad="38100" dist="38100" dir="2700000" algn="tl">
                    <a:srgbClr val="000000">
                      <a:alpha val="43137"/>
                    </a:srgbClr>
                  </a:outerShdw>
                </a:effectLst>
              </a:rPr>
              <a:t>Sistema tributario</a:t>
            </a:r>
            <a:endParaRPr lang="es-ES" sz="3600" dirty="0">
              <a:effectLst>
                <a:outerShdw blurRad="38100" dist="38100" dir="2700000" algn="tl">
                  <a:srgbClr val="000000">
                    <a:alpha val="43137"/>
                  </a:srgbClr>
                </a:outerShdw>
              </a:effectLst>
            </a:endParaRPr>
          </a:p>
          <a:p>
            <a:pPr algn="ctr"/>
            <a:endParaRPr lang="es-ES" sz="3600" dirty="0">
              <a:effectLst>
                <a:outerShdw blurRad="38100" dist="38100" dir="2700000" algn="tl">
                  <a:srgbClr val="000000">
                    <a:alpha val="43137"/>
                  </a:srgbClr>
                </a:outerShdw>
              </a:effectLst>
            </a:endParaRPr>
          </a:p>
        </p:txBody>
      </p:sp>
      <p:graphicFrame>
        <p:nvGraphicFramePr>
          <p:cNvPr id="7" name="12 Diagrama"/>
          <p:cNvGraphicFramePr/>
          <p:nvPr>
            <p:extLst>
              <p:ext uri="{D42A27DB-BD31-4B8C-83A1-F6EECF244321}">
                <p14:modId xmlns:p14="http://schemas.microsoft.com/office/powerpoint/2010/main" val="3314577079"/>
              </p:ext>
            </p:extLst>
          </p:nvPr>
        </p:nvGraphicFramePr>
        <p:xfrm>
          <a:off x="2259873" y="992777"/>
          <a:ext cx="7354389" cy="5329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398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2400300" y="332656"/>
            <a:ext cx="7440116" cy="823044"/>
          </a:xfrm>
          <a:solidFill>
            <a:schemeClr val="accent2">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a:bodyPr>
          <a:lstStyle/>
          <a:p>
            <a:r>
              <a:rPr lang="es-CR" sz="3100" dirty="0">
                <a:solidFill>
                  <a:schemeClr val="bg1"/>
                </a:solidFill>
              </a:rPr>
              <a:t>Administración Tributaria: potestades </a:t>
            </a:r>
            <a:r>
              <a:rPr lang="es-CR" sz="1600" dirty="0">
                <a:solidFill>
                  <a:schemeClr val="bg1"/>
                </a:solidFill>
              </a:rPr>
              <a:t>Art. 75 RPT</a:t>
            </a:r>
            <a:endParaRPr lang="es-ES" sz="1600" dirty="0">
              <a:solidFill>
                <a:schemeClr val="bg1"/>
              </a:solidFill>
            </a:endParaRPr>
          </a:p>
        </p:txBody>
      </p:sp>
      <p:sp>
        <p:nvSpPr>
          <p:cNvPr id="4" name="Rectangle 1"/>
          <p:cNvSpPr>
            <a:spLocks noChangeArrowheads="1"/>
          </p:cNvSpPr>
          <p:nvPr/>
        </p:nvSpPr>
        <p:spPr bwMode="auto">
          <a:xfrm>
            <a:off x="1360099" y="1516008"/>
            <a:ext cx="9520518" cy="41703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ES" sz="900" dirty="0"/>
          </a:p>
          <a:p>
            <a:pPr algn="just"/>
            <a:r>
              <a:rPr lang="es-ES" sz="3200" dirty="0">
                <a:solidFill>
                  <a:srgbClr val="C00000"/>
                </a:solidFill>
                <a:effectLst>
                  <a:outerShdw blurRad="38100" dist="38100" dir="2700000" algn="tl">
                    <a:srgbClr val="000000">
                      <a:alpha val="43137"/>
                    </a:srgbClr>
                  </a:outerShdw>
                </a:effectLst>
              </a:rPr>
              <a:t>La potestad </a:t>
            </a:r>
            <a:r>
              <a:rPr lang="es-ES" sz="3200" dirty="0"/>
              <a:t>de la AT </a:t>
            </a:r>
            <a:r>
              <a:rPr lang="es-ES" sz="3200" dirty="0">
                <a:solidFill>
                  <a:srgbClr val="C00000"/>
                </a:solidFill>
                <a:effectLst>
                  <a:outerShdw blurRad="38100" dist="38100" dir="2700000" algn="tl">
                    <a:srgbClr val="000000">
                      <a:alpha val="43137"/>
                    </a:srgbClr>
                  </a:outerShdw>
                </a:effectLst>
              </a:rPr>
              <a:t>surge de forma expresa del ordenamiento jurídico</a:t>
            </a:r>
            <a:r>
              <a:rPr lang="es-ES" sz="3200" dirty="0"/>
              <a:t>, cuyo propósito es la implementación, ejecución de sistemas, procedimientos eficientes de planificación, coordinación y control, para </a:t>
            </a:r>
            <a:r>
              <a:rPr lang="es-ES" sz="3200" dirty="0">
                <a:solidFill>
                  <a:srgbClr val="C00000"/>
                </a:solidFill>
                <a:effectLst>
                  <a:outerShdw blurRad="38100" dist="38100" dir="2700000" algn="tl">
                    <a:srgbClr val="000000">
                      <a:alpha val="43137"/>
                    </a:srgbClr>
                  </a:outerShdw>
                </a:effectLst>
              </a:rPr>
              <a:t>lograr al máximo el cumplimiento voluntario</a:t>
            </a:r>
            <a:r>
              <a:rPr lang="es-ES" sz="3200" dirty="0"/>
              <a:t> de los deberes y obligaciones tributarias, por parte de los obligados tributarios y la detección oportuna de los incumplimientos de las obligaciones tributarias.</a:t>
            </a:r>
            <a:endParaRPr lang="es-ES" sz="2800" dirty="0"/>
          </a:p>
        </p:txBody>
      </p:sp>
    </p:spTree>
    <p:extLst>
      <p:ext uri="{BB962C8B-B14F-4D97-AF65-F5344CB8AC3E}">
        <p14:creationId xmlns:p14="http://schemas.microsoft.com/office/powerpoint/2010/main" val="4132636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264024" y="1333504"/>
            <a:ext cx="9654988" cy="41703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ES" sz="900" dirty="0"/>
          </a:p>
          <a:p>
            <a:pPr algn="just"/>
            <a:r>
              <a:rPr lang="es-ES" sz="3200" dirty="0"/>
              <a:t>“La Administración Tributaria es la </a:t>
            </a:r>
            <a:r>
              <a:rPr lang="es-ES" sz="3200" dirty="0">
                <a:solidFill>
                  <a:srgbClr val="C00000"/>
                </a:solidFill>
                <a:effectLst>
                  <a:outerShdw blurRad="38100" dist="38100" dir="2700000" algn="tl">
                    <a:srgbClr val="000000">
                      <a:alpha val="43137"/>
                    </a:srgbClr>
                  </a:outerShdw>
                </a:effectLst>
              </a:rPr>
              <a:t>encargada de aplicar las leyes tributarias y desarrollar un conjunto de acciones tendientes a lograr una correcta percepción, fiscalización, control y cobro de los tributos</a:t>
            </a:r>
            <a:r>
              <a:rPr lang="es-ES" sz="3200" dirty="0"/>
              <a:t>; puede utilizar todos los recursos necesarios para el cumplimiento de las potestades otorgadas, incluyendo los medios tecnológicos que se encuentren disponibles y que le permitan hacer más eficiente y eficaz su labor.”</a:t>
            </a:r>
          </a:p>
        </p:txBody>
      </p:sp>
      <p:sp>
        <p:nvSpPr>
          <p:cNvPr id="3" name="1 Título"/>
          <p:cNvSpPr>
            <a:spLocks noGrp="1"/>
          </p:cNvSpPr>
          <p:nvPr>
            <p:ph type="title"/>
          </p:nvPr>
        </p:nvSpPr>
        <p:spPr>
          <a:xfrm>
            <a:off x="2351584" y="323074"/>
            <a:ext cx="7704856" cy="725470"/>
          </a:xfrm>
          <a:solidFill>
            <a:schemeClr val="accent6">
              <a:lumMod val="75000"/>
            </a:schemeClr>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fontScale="90000"/>
          </a:bodyPr>
          <a:lstStyle/>
          <a:p>
            <a:r>
              <a:rPr lang="es-CR" sz="3600" dirty="0">
                <a:solidFill>
                  <a:schemeClr val="bg1"/>
                </a:solidFill>
              </a:rPr>
              <a:t>Administración Tributaria: facultades </a:t>
            </a:r>
            <a:r>
              <a:rPr lang="es-ES" sz="1800" dirty="0">
                <a:solidFill>
                  <a:schemeClr val="bg1"/>
                </a:solidFill>
              </a:rPr>
              <a:t>Art 76 RPT</a:t>
            </a:r>
          </a:p>
        </p:txBody>
      </p:sp>
    </p:spTree>
    <p:extLst>
      <p:ext uri="{BB962C8B-B14F-4D97-AF65-F5344CB8AC3E}">
        <p14:creationId xmlns:p14="http://schemas.microsoft.com/office/powerpoint/2010/main" val="3642067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5800" y="5269832"/>
            <a:ext cx="3336758" cy="445168"/>
          </a:xfrm>
          <a:prstGeom prst="rect">
            <a:avLst/>
          </a:prstGeom>
          <a:solidFill>
            <a:schemeClr val="bg1"/>
          </a:solidFill>
        </p:spPr>
        <p:txBody>
          <a:bodyPr wrap="square" rtlCol="0">
            <a:spAutoFit/>
          </a:bodyPr>
          <a:lstStyle/>
          <a:p>
            <a:endParaRPr lang="en-US" dirty="0"/>
          </a:p>
        </p:txBody>
      </p:sp>
      <p:sp>
        <p:nvSpPr>
          <p:cNvPr id="3" name="1 Título"/>
          <p:cNvSpPr>
            <a:spLocks noGrp="1"/>
          </p:cNvSpPr>
          <p:nvPr>
            <p:ph type="title"/>
          </p:nvPr>
        </p:nvSpPr>
        <p:spPr>
          <a:xfrm>
            <a:off x="1991544" y="274638"/>
            <a:ext cx="8208912" cy="725470"/>
          </a:xfrm>
          <a:solidFill>
            <a:srgbClr val="0070C0"/>
          </a:solidFill>
          <a:scene3d>
            <a:camera prst="orthographicFront"/>
            <a:lightRig rig="threePt" dir="t"/>
          </a:scene3d>
          <a:sp3d>
            <a:bevelT w="165100" prst="coolSlant"/>
          </a:sp3d>
        </p:spPr>
        <p:style>
          <a:lnRef idx="1">
            <a:schemeClr val="accent3"/>
          </a:lnRef>
          <a:fillRef idx="2">
            <a:schemeClr val="accent3"/>
          </a:fillRef>
          <a:effectRef idx="1">
            <a:schemeClr val="accent3"/>
          </a:effectRef>
          <a:fontRef idx="minor">
            <a:schemeClr val="dk1"/>
          </a:fontRef>
        </p:style>
        <p:txBody>
          <a:bodyPr>
            <a:normAutofit fontScale="90000"/>
          </a:bodyPr>
          <a:lstStyle/>
          <a:p>
            <a:br>
              <a:rPr lang="es-ES" sz="3600" dirty="0">
                <a:solidFill>
                  <a:schemeClr val="bg1"/>
                </a:solidFill>
              </a:rPr>
            </a:br>
            <a:r>
              <a:rPr lang="es-ES" sz="3600" dirty="0">
                <a:solidFill>
                  <a:schemeClr val="bg1"/>
                </a:solidFill>
              </a:rPr>
              <a:t>Elaboración de criterios institucionales </a:t>
            </a:r>
            <a:r>
              <a:rPr lang="es-ES" sz="1800" dirty="0">
                <a:solidFill>
                  <a:schemeClr val="bg1"/>
                </a:solidFill>
              </a:rPr>
              <a:t>Art. 104 RPT</a:t>
            </a:r>
            <a:br>
              <a:rPr lang="es-ES" sz="1800" dirty="0">
                <a:solidFill>
                  <a:schemeClr val="bg1"/>
                </a:solidFill>
              </a:rPr>
            </a:br>
            <a:br>
              <a:rPr lang="es-ES" sz="1800" dirty="0">
                <a:solidFill>
                  <a:schemeClr val="bg1"/>
                </a:solidFill>
              </a:rPr>
            </a:br>
            <a:endParaRPr lang="es-ES" sz="1800" dirty="0">
              <a:solidFill>
                <a:schemeClr val="bg1"/>
              </a:solidFill>
            </a:endParaRPr>
          </a:p>
        </p:txBody>
      </p:sp>
      <p:sp>
        <p:nvSpPr>
          <p:cNvPr id="4" name="Rectangle 1"/>
          <p:cNvSpPr>
            <a:spLocks noChangeArrowheads="1"/>
          </p:cNvSpPr>
          <p:nvPr/>
        </p:nvSpPr>
        <p:spPr bwMode="auto">
          <a:xfrm>
            <a:off x="1370302" y="1465552"/>
            <a:ext cx="9587753"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800" dirty="0"/>
              <a:t> </a:t>
            </a:r>
            <a:r>
              <a:rPr lang="es-ES" sz="3200" dirty="0"/>
              <a:t>Corresponde a la AT, exclusivamente de oficio, la emisión de </a:t>
            </a:r>
            <a:r>
              <a:rPr lang="es-ES" sz="3200" dirty="0">
                <a:solidFill>
                  <a:srgbClr val="C00000"/>
                </a:solidFill>
                <a:effectLst>
                  <a:outerShdw blurRad="38100" dist="38100" dir="2700000" algn="tl">
                    <a:srgbClr val="000000">
                      <a:alpha val="43137"/>
                    </a:srgbClr>
                  </a:outerShdw>
                </a:effectLst>
              </a:rPr>
              <a:t>criterios institucionales</a:t>
            </a:r>
            <a:r>
              <a:rPr lang="es-ES" sz="3200" dirty="0"/>
              <a:t> que se considera pueden resolver e interpretar temas de relevancia en materia tributaria.</a:t>
            </a:r>
          </a:p>
          <a:p>
            <a:pPr algn="just"/>
            <a:endParaRPr lang="es-ES" sz="3200" dirty="0"/>
          </a:p>
          <a:p>
            <a:pPr algn="just"/>
            <a:r>
              <a:rPr lang="es-ES" sz="3200" dirty="0"/>
              <a:t>Estos </a:t>
            </a:r>
            <a:r>
              <a:rPr lang="es-ES" sz="3200" dirty="0">
                <a:solidFill>
                  <a:srgbClr val="C00000"/>
                </a:solidFill>
              </a:rPr>
              <a:t>criterios institucionales tienen carácter obligatorio para todos los funcionarios </a:t>
            </a:r>
            <a:r>
              <a:rPr lang="es-ES" sz="3200" dirty="0"/>
              <a:t>de la AT que haya emitido el criterio institucional.</a:t>
            </a:r>
          </a:p>
        </p:txBody>
      </p:sp>
    </p:spTree>
    <p:extLst>
      <p:ext uri="{BB962C8B-B14F-4D97-AF65-F5344CB8AC3E}">
        <p14:creationId xmlns:p14="http://schemas.microsoft.com/office/powerpoint/2010/main" val="2766727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761564" y="516685"/>
            <a:ext cx="8754035" cy="728662"/>
          </a:xfrm>
          <a:solidFill>
            <a:schemeClr val="accent1">
              <a:lumMod val="75000"/>
            </a:schemeClr>
          </a:solidFill>
        </p:spPr>
        <p:style>
          <a:lnRef idx="1">
            <a:schemeClr val="accent3"/>
          </a:lnRef>
          <a:fillRef idx="2">
            <a:schemeClr val="accent3"/>
          </a:fillRef>
          <a:effectRef idx="1">
            <a:schemeClr val="accent3"/>
          </a:effectRef>
          <a:fontRef idx="minor">
            <a:schemeClr val="dk1"/>
          </a:fontRef>
        </p:style>
        <p:txBody>
          <a:bodyPr>
            <a:noAutofit/>
          </a:bodyPr>
          <a:lstStyle/>
          <a:p>
            <a:br>
              <a:rPr lang="es-ES" sz="3200" dirty="0">
                <a:solidFill>
                  <a:schemeClr val="bg1"/>
                </a:solidFill>
              </a:rPr>
            </a:br>
            <a:r>
              <a:rPr lang="es-ES" sz="3200" dirty="0">
                <a:solidFill>
                  <a:schemeClr val="bg1"/>
                </a:solidFill>
              </a:rPr>
              <a:t>Publicación de los criterios institucionales </a:t>
            </a:r>
            <a:r>
              <a:rPr lang="es-ES" sz="1800" dirty="0">
                <a:solidFill>
                  <a:schemeClr val="bg1"/>
                </a:solidFill>
              </a:rPr>
              <a:t>Art. 105 RPT</a:t>
            </a:r>
            <a:br>
              <a:rPr lang="es-ES" sz="2800" dirty="0">
                <a:solidFill>
                  <a:schemeClr val="bg1"/>
                </a:solidFill>
              </a:rPr>
            </a:br>
            <a:endParaRPr lang="es-ES" dirty="0">
              <a:solidFill>
                <a:schemeClr val="bg1"/>
              </a:solidFill>
            </a:endParaRPr>
          </a:p>
        </p:txBody>
      </p:sp>
      <p:sp>
        <p:nvSpPr>
          <p:cNvPr id="5" name="Rectangle 1"/>
          <p:cNvSpPr>
            <a:spLocks noChangeArrowheads="1"/>
          </p:cNvSpPr>
          <p:nvPr/>
        </p:nvSpPr>
        <p:spPr bwMode="auto">
          <a:xfrm>
            <a:off x="1479175" y="1721490"/>
            <a:ext cx="9318811" cy="36779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ES" sz="900" dirty="0"/>
          </a:p>
          <a:p>
            <a:pPr algn="just"/>
            <a:r>
              <a:rPr lang="es-ES" sz="3200" dirty="0"/>
              <a:t>El Digesto Tributario contiene en el Sitio Web un apartado destinado a criterios institucionales, en el que se publica y mantienen actualizados los criterios que emita la AT.</a:t>
            </a:r>
          </a:p>
          <a:p>
            <a:pPr algn="just"/>
            <a:r>
              <a:rPr lang="es-ES" sz="3200" dirty="0"/>
              <a:t> </a:t>
            </a:r>
          </a:p>
          <a:p>
            <a:pPr algn="just"/>
            <a:r>
              <a:rPr lang="es-ES" sz="3200" dirty="0"/>
              <a:t>Estos criterios </a:t>
            </a:r>
            <a:r>
              <a:rPr lang="es-ES" sz="3200" dirty="0">
                <a:solidFill>
                  <a:srgbClr val="C00000"/>
                </a:solidFill>
                <a:effectLst>
                  <a:outerShdw blurRad="38100" dist="38100" dir="2700000" algn="tl">
                    <a:srgbClr val="000000">
                      <a:alpha val="43137"/>
                    </a:srgbClr>
                  </a:outerShdw>
                </a:effectLst>
              </a:rPr>
              <a:t>se publican en el sitio Web </a:t>
            </a:r>
            <a:r>
              <a:rPr lang="es-ES" sz="3200" dirty="0"/>
              <a:t>del Ministerio de Hacienda</a:t>
            </a:r>
          </a:p>
        </p:txBody>
      </p:sp>
    </p:spTree>
    <p:extLst>
      <p:ext uri="{BB962C8B-B14F-4D97-AF65-F5344CB8AC3E}">
        <p14:creationId xmlns:p14="http://schemas.microsoft.com/office/powerpoint/2010/main" val="577426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479175" y="418654"/>
            <a:ext cx="9574304" cy="994122"/>
          </a:xfrm>
          <a:solidFill>
            <a:schemeClr val="accent6">
              <a:lumMod val="75000"/>
            </a:schemeClr>
          </a:solidFill>
        </p:spPr>
        <p:style>
          <a:lnRef idx="1">
            <a:schemeClr val="accent3"/>
          </a:lnRef>
          <a:fillRef idx="2">
            <a:schemeClr val="accent3"/>
          </a:fillRef>
          <a:effectRef idx="1">
            <a:schemeClr val="accent3"/>
          </a:effectRef>
          <a:fontRef idx="minor">
            <a:schemeClr val="dk1"/>
          </a:fontRef>
        </p:style>
        <p:txBody>
          <a:bodyPr>
            <a:noAutofit/>
          </a:bodyPr>
          <a:lstStyle/>
          <a:p>
            <a:pPr algn="ctr"/>
            <a:r>
              <a:rPr lang="es-ES" sz="2800" dirty="0">
                <a:solidFill>
                  <a:schemeClr val="bg1"/>
                </a:solidFill>
              </a:rPr>
              <a:t>Responsabilidad penal del funcionario público por acción u omisión culposa </a:t>
            </a:r>
            <a:r>
              <a:rPr lang="es-ES" sz="1600" dirty="0">
                <a:solidFill>
                  <a:schemeClr val="bg1"/>
                </a:solidFill>
              </a:rPr>
              <a:t>Art. 98 bis CNPT</a:t>
            </a:r>
          </a:p>
        </p:txBody>
      </p:sp>
      <p:sp>
        <p:nvSpPr>
          <p:cNvPr id="7" name="Rectangle 1"/>
          <p:cNvSpPr>
            <a:spLocks noChangeArrowheads="1"/>
          </p:cNvSpPr>
          <p:nvPr/>
        </p:nvSpPr>
        <p:spPr bwMode="auto">
          <a:xfrm>
            <a:off x="1143000" y="1875305"/>
            <a:ext cx="9910479"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3200" b="1" dirty="0"/>
              <a:t>“</a:t>
            </a:r>
            <a:r>
              <a:rPr lang="es-ES" sz="3200" dirty="0"/>
              <a:t>Será sancionado con </a:t>
            </a:r>
            <a:r>
              <a:rPr lang="es-ES" sz="3200" u="sng" dirty="0">
                <a:solidFill>
                  <a:srgbClr val="FF0000"/>
                </a:solidFill>
              </a:rPr>
              <a:t>prisión de uno a tres años y con inhabilitación de diez a veinte años para ejercer cargos y empleos públicos, el servidor público </a:t>
            </a:r>
            <a:r>
              <a:rPr lang="es-ES" sz="3200" dirty="0"/>
              <a:t>que por </a:t>
            </a:r>
            <a:r>
              <a:rPr lang="es-ES" sz="3200" dirty="0">
                <a:solidFill>
                  <a:srgbClr val="C00000"/>
                </a:solidFill>
                <a:effectLst>
                  <a:outerShdw blurRad="38100" dist="38100" dir="2700000" algn="tl">
                    <a:srgbClr val="000000">
                      <a:alpha val="43137"/>
                    </a:srgbClr>
                  </a:outerShdw>
                </a:effectLst>
              </a:rPr>
              <a:t>imprudencia, negligencia o descuido inexcusable </a:t>
            </a:r>
            <a:r>
              <a:rPr lang="es-ES" sz="3200" dirty="0"/>
              <a:t>en el ejercicio de sus funciones, </a:t>
            </a:r>
            <a:r>
              <a:rPr lang="es-ES" sz="3200" dirty="0">
                <a:solidFill>
                  <a:srgbClr val="C00000"/>
                </a:solidFill>
                <a:effectLst>
                  <a:outerShdw blurRad="38100" dist="38100" dir="2700000" algn="tl">
                    <a:srgbClr val="000000">
                      <a:alpha val="43137"/>
                    </a:srgbClr>
                  </a:outerShdw>
                </a:effectLst>
              </a:rPr>
              <a:t>posibilite o favorezca en cualquier forma, el incumplimiento de las obligaciones tributarias, o entorpezca las investigaciones en torno a dicho incumplimiento</a:t>
            </a:r>
            <a:r>
              <a:rPr lang="es-ES" sz="3200" dirty="0"/>
              <a:t>.” </a:t>
            </a:r>
          </a:p>
        </p:txBody>
      </p:sp>
    </p:spTree>
    <p:extLst>
      <p:ext uri="{BB962C8B-B14F-4D97-AF65-F5344CB8AC3E}">
        <p14:creationId xmlns:p14="http://schemas.microsoft.com/office/powerpoint/2010/main" val="4071574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39034" y="274638"/>
            <a:ext cx="7171765" cy="850106"/>
          </a:xfrm>
        </p:spPr>
        <p:txBody>
          <a:bodyPr>
            <a:normAutofit/>
          </a:bodyPr>
          <a:lstStyle/>
          <a:p>
            <a:r>
              <a:rPr lang="es-CR" sz="3600" dirty="0"/>
              <a:t>Brechas de incumplimiento</a:t>
            </a:r>
            <a:endParaRPr lang="es-ES" sz="3600" dirty="0"/>
          </a:p>
        </p:txBody>
      </p:sp>
      <p:graphicFrame>
        <p:nvGraphicFramePr>
          <p:cNvPr id="3" name="7 Diagrama"/>
          <p:cNvGraphicFramePr/>
          <p:nvPr/>
        </p:nvGraphicFramePr>
        <p:xfrm>
          <a:off x="3048000" y="1397000"/>
          <a:ext cx="6096000"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1802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39034" y="274638"/>
            <a:ext cx="7171765" cy="850106"/>
          </a:xfrm>
        </p:spPr>
        <p:txBody>
          <a:bodyPr>
            <a:normAutofit/>
          </a:bodyPr>
          <a:lstStyle/>
          <a:p>
            <a:r>
              <a:rPr lang="es-CR" sz="3600" dirty="0"/>
              <a:t>Brechas de incumplimiento</a:t>
            </a:r>
            <a:endParaRPr lang="es-ES" sz="3600" dirty="0"/>
          </a:p>
        </p:txBody>
      </p:sp>
      <p:graphicFrame>
        <p:nvGraphicFramePr>
          <p:cNvPr id="4" name="5 Diagrama"/>
          <p:cNvGraphicFramePr/>
          <p:nvPr/>
        </p:nvGraphicFramePr>
        <p:xfrm>
          <a:off x="1976718" y="1396999"/>
          <a:ext cx="8821270" cy="4640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26514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39034" y="66815"/>
            <a:ext cx="7171765" cy="850106"/>
          </a:xfrm>
        </p:spPr>
        <p:txBody>
          <a:bodyPr>
            <a:normAutofit/>
          </a:bodyPr>
          <a:lstStyle/>
          <a:p>
            <a:r>
              <a:rPr lang="es-CR" sz="3600" dirty="0"/>
              <a:t>Brechas de incumplimiento</a:t>
            </a:r>
            <a:endParaRPr lang="es-ES" sz="3600" dirty="0"/>
          </a:p>
        </p:txBody>
      </p:sp>
      <p:graphicFrame>
        <p:nvGraphicFramePr>
          <p:cNvPr id="5" name="5 Tabla"/>
          <p:cNvGraphicFramePr>
            <a:graphicFrameLocks noGrp="1"/>
          </p:cNvGraphicFramePr>
          <p:nvPr>
            <p:extLst>
              <p:ext uri="{D42A27DB-BD31-4B8C-83A1-F6EECF244321}">
                <p14:modId xmlns:p14="http://schemas.microsoft.com/office/powerpoint/2010/main" val="2062063097"/>
              </p:ext>
            </p:extLst>
          </p:nvPr>
        </p:nvGraphicFramePr>
        <p:xfrm>
          <a:off x="1363436" y="726622"/>
          <a:ext cx="9617528" cy="5738533"/>
        </p:xfrm>
        <a:graphic>
          <a:graphicData uri="http://schemas.openxmlformats.org/drawingml/2006/table">
            <a:tbl>
              <a:tblPr firstRow="1" bandRow="1">
                <a:effectLst>
                  <a:innerShdw blurRad="114300">
                    <a:prstClr val="black"/>
                  </a:innerShdw>
                </a:effectLst>
                <a:tableStyleId>{5C22544A-7EE6-4342-B048-85BDC9FD1C3A}</a:tableStyleId>
              </a:tblPr>
              <a:tblGrid>
                <a:gridCol w="2735259">
                  <a:extLst>
                    <a:ext uri="{9D8B030D-6E8A-4147-A177-3AD203B41FA5}">
                      <a16:colId xmlns:a16="http://schemas.microsoft.com/office/drawing/2014/main" val="20000"/>
                    </a:ext>
                  </a:extLst>
                </a:gridCol>
                <a:gridCol w="3705836">
                  <a:extLst>
                    <a:ext uri="{9D8B030D-6E8A-4147-A177-3AD203B41FA5}">
                      <a16:colId xmlns:a16="http://schemas.microsoft.com/office/drawing/2014/main" val="20001"/>
                    </a:ext>
                  </a:extLst>
                </a:gridCol>
                <a:gridCol w="3176433">
                  <a:extLst>
                    <a:ext uri="{9D8B030D-6E8A-4147-A177-3AD203B41FA5}">
                      <a16:colId xmlns:a16="http://schemas.microsoft.com/office/drawing/2014/main" val="20002"/>
                    </a:ext>
                  </a:extLst>
                </a:gridCol>
              </a:tblGrid>
              <a:tr h="495973">
                <a:tc>
                  <a:txBody>
                    <a:bodyPr/>
                    <a:lstStyle/>
                    <a:p>
                      <a:pPr algn="ctr"/>
                      <a:r>
                        <a:rPr lang="es-ES" sz="2400" dirty="0">
                          <a:solidFill>
                            <a:schemeClr val="tx1"/>
                          </a:solidFill>
                        </a:rPr>
                        <a:t>BRECHA</a:t>
                      </a:r>
                    </a:p>
                  </a:txBody>
                  <a:tcPr marL="91439" marR="91439">
                    <a:solidFill>
                      <a:srgbClr val="FFFFCC"/>
                    </a:solidFill>
                  </a:tcPr>
                </a:tc>
                <a:tc>
                  <a:txBody>
                    <a:bodyPr/>
                    <a:lstStyle/>
                    <a:p>
                      <a:pPr algn="ctr"/>
                      <a:r>
                        <a:rPr lang="es-ES" sz="2400" dirty="0">
                          <a:solidFill>
                            <a:schemeClr val="tx1"/>
                          </a:solidFill>
                        </a:rPr>
                        <a:t>ORGANO RESPONSABLE</a:t>
                      </a:r>
                    </a:p>
                  </a:txBody>
                  <a:tcPr marL="91439" marR="91439">
                    <a:solidFill>
                      <a:srgbClr val="FFFFCC"/>
                    </a:solidFill>
                  </a:tcPr>
                </a:tc>
                <a:tc>
                  <a:txBody>
                    <a:bodyPr/>
                    <a:lstStyle/>
                    <a:p>
                      <a:pPr algn="ctr">
                        <a:buFont typeface="Webdings" pitchFamily="18" charset="2"/>
                        <a:buNone/>
                      </a:pPr>
                      <a:r>
                        <a:rPr lang="es-MX" sz="2400" b="1" dirty="0">
                          <a:solidFill>
                            <a:schemeClr val="tx1"/>
                          </a:solidFill>
                          <a:sym typeface="Webdings" pitchFamily="18" charset="2"/>
                        </a:rPr>
                        <a:t>TIPO DE CONTROL</a:t>
                      </a:r>
                      <a:endParaRPr lang="es-ES" sz="2400" dirty="0">
                        <a:solidFill>
                          <a:schemeClr val="tx1"/>
                        </a:solidFill>
                      </a:endParaRPr>
                    </a:p>
                  </a:txBody>
                  <a:tcPr marL="91439" marR="91439">
                    <a:solidFill>
                      <a:srgbClr val="FFFFCC"/>
                    </a:solidFill>
                  </a:tcPr>
                </a:tc>
                <a:extLst>
                  <a:ext uri="{0D108BD9-81ED-4DB2-BD59-A6C34878D82A}">
                    <a16:rowId xmlns:a16="http://schemas.microsoft.com/office/drawing/2014/main" val="10000"/>
                  </a:ext>
                </a:extLst>
              </a:tr>
              <a:tr h="1204512">
                <a:tc>
                  <a:txBody>
                    <a:bodyPr/>
                    <a:lstStyle/>
                    <a:p>
                      <a:endParaRPr lang="es-ES" sz="2400" dirty="0"/>
                    </a:p>
                    <a:p>
                      <a:r>
                        <a:rPr lang="es-ES" sz="2400" dirty="0"/>
                        <a:t>OCULTOS</a:t>
                      </a:r>
                    </a:p>
                  </a:txBody>
                  <a:tcPr marL="91439" marR="91439"/>
                </a:tc>
                <a:tc>
                  <a:txBody>
                    <a:bodyPr/>
                    <a:lstStyle/>
                    <a:p>
                      <a:endParaRPr lang="es-ES" sz="2400" dirty="0"/>
                    </a:p>
                    <a:p>
                      <a:r>
                        <a:rPr lang="es-ES" sz="2400" dirty="0"/>
                        <a:t>Control</a:t>
                      </a:r>
                      <a:r>
                        <a:rPr lang="es-ES" sz="2400" baseline="0" dirty="0"/>
                        <a:t> Extensivo y Recaudación</a:t>
                      </a:r>
                      <a:endParaRPr lang="es-ES" sz="2400" dirty="0"/>
                    </a:p>
                  </a:txBody>
                  <a:tcPr marL="91439" marR="91439"/>
                </a:tc>
                <a:tc>
                  <a:txBody>
                    <a:bodyPr/>
                    <a:lstStyle/>
                    <a:p>
                      <a:pPr>
                        <a:buFont typeface="Webdings" pitchFamily="18" charset="2"/>
                        <a:buChar char="="/>
                      </a:pPr>
                      <a:r>
                        <a:rPr lang="es-MX" sz="2000" b="1" dirty="0">
                          <a:solidFill>
                            <a:srgbClr val="993300"/>
                          </a:solidFill>
                          <a:sym typeface="Webdings" pitchFamily="18" charset="2"/>
                        </a:rPr>
                        <a:t>Formal</a:t>
                      </a:r>
                    </a:p>
                    <a:p>
                      <a:pPr>
                        <a:buFont typeface="Wingdings" pitchFamily="2" charset="2"/>
                        <a:buChar char="ü"/>
                      </a:pPr>
                      <a:r>
                        <a:rPr lang="es-MX" sz="2000" b="0" dirty="0">
                          <a:sym typeface="Webdings" pitchFamily="18" charset="2"/>
                        </a:rPr>
                        <a:t>Masivo</a:t>
                      </a:r>
                    </a:p>
                    <a:p>
                      <a:pPr>
                        <a:buFont typeface="Wingdings" pitchFamily="2" charset="2"/>
                        <a:buChar char="ü"/>
                      </a:pPr>
                      <a:r>
                        <a:rPr lang="es-MX" sz="2000" b="0" dirty="0">
                          <a:sym typeface="Webdings" pitchFamily="18" charset="2"/>
                        </a:rPr>
                        <a:t>Informatizado</a:t>
                      </a:r>
                    </a:p>
                    <a:p>
                      <a:pPr>
                        <a:buFont typeface="Wingdings" pitchFamily="2" charset="2"/>
                        <a:buChar char="ü"/>
                      </a:pPr>
                      <a:r>
                        <a:rPr lang="es-ES" sz="2000" b="0" dirty="0">
                          <a:sym typeface="Webdings" pitchFamily="18" charset="2"/>
                        </a:rPr>
                        <a:t>Manual</a:t>
                      </a:r>
                      <a:endParaRPr lang="es-ES" sz="2000" b="0" dirty="0"/>
                    </a:p>
                  </a:txBody>
                  <a:tcPr marL="91439" marR="91439"/>
                </a:tc>
                <a:extLst>
                  <a:ext uri="{0D108BD9-81ED-4DB2-BD59-A6C34878D82A}">
                    <a16:rowId xmlns:a16="http://schemas.microsoft.com/office/drawing/2014/main" val="10001"/>
                  </a:ext>
                </a:extLst>
              </a:tr>
              <a:tr h="1119394">
                <a:tc>
                  <a:txBody>
                    <a:bodyPr/>
                    <a:lstStyle/>
                    <a:p>
                      <a:endParaRPr lang="es-ES" sz="2400" dirty="0"/>
                    </a:p>
                    <a:p>
                      <a:r>
                        <a:rPr lang="es-ES" sz="2400" dirty="0"/>
                        <a:t>OMISOS</a:t>
                      </a:r>
                    </a:p>
                  </a:txBody>
                  <a:tcPr marL="91439" marR="91439"/>
                </a:tc>
                <a:tc>
                  <a:txBody>
                    <a:bodyPr/>
                    <a:lstStyle/>
                    <a:p>
                      <a:endParaRPr lang="es-ES" sz="2400" dirty="0"/>
                    </a:p>
                    <a:p>
                      <a:r>
                        <a:rPr lang="es-ES" sz="2400" dirty="0"/>
                        <a:t>Control Extensivo</a:t>
                      </a:r>
                    </a:p>
                  </a:txBody>
                  <a:tcPr marL="91439" marR="91439"/>
                </a:tc>
                <a:tc>
                  <a:txBody>
                    <a:bodyPr/>
                    <a:lstStyle/>
                    <a:p>
                      <a:pPr>
                        <a:buFont typeface="Webdings" pitchFamily="18" charset="2"/>
                        <a:buChar char="="/>
                      </a:pPr>
                      <a:r>
                        <a:rPr lang="es-MX" sz="2000" b="1" dirty="0">
                          <a:solidFill>
                            <a:srgbClr val="993300"/>
                          </a:solidFill>
                          <a:sym typeface="Webdings" pitchFamily="18" charset="2"/>
                        </a:rPr>
                        <a:t>Formal</a:t>
                      </a:r>
                    </a:p>
                    <a:p>
                      <a:pPr>
                        <a:buFont typeface="Wingdings" pitchFamily="2" charset="2"/>
                        <a:buChar char="ü"/>
                      </a:pPr>
                      <a:r>
                        <a:rPr lang="es-MX" sz="2000" b="0" dirty="0"/>
                        <a:t>Sobre declaraciones</a:t>
                      </a:r>
                    </a:p>
                    <a:p>
                      <a:pPr>
                        <a:buFont typeface="Wingdings" pitchFamily="2" charset="2"/>
                        <a:buChar char="ü"/>
                      </a:pPr>
                      <a:r>
                        <a:rPr lang="es-MX" sz="2000" b="0" dirty="0">
                          <a:sym typeface="Webdings" pitchFamily="18" charset="2"/>
                        </a:rPr>
                        <a:t>Masivo</a:t>
                      </a:r>
                    </a:p>
                    <a:p>
                      <a:pPr>
                        <a:buFont typeface="Wingdings" pitchFamily="2" charset="2"/>
                        <a:buChar char="ü"/>
                      </a:pPr>
                      <a:r>
                        <a:rPr lang="es-MX" sz="2000" b="0" dirty="0">
                          <a:sym typeface="Webdings" pitchFamily="18" charset="2"/>
                        </a:rPr>
                        <a:t>Informatizado</a:t>
                      </a:r>
                      <a:endParaRPr lang="es-ES" sz="2000" b="0" dirty="0"/>
                    </a:p>
                  </a:txBody>
                  <a:tcPr marL="91439" marR="91439"/>
                </a:tc>
                <a:extLst>
                  <a:ext uri="{0D108BD9-81ED-4DB2-BD59-A6C34878D82A}">
                    <a16:rowId xmlns:a16="http://schemas.microsoft.com/office/drawing/2014/main" val="10002"/>
                  </a:ext>
                </a:extLst>
              </a:tr>
              <a:tr h="1313984">
                <a:tc>
                  <a:txBody>
                    <a:bodyPr/>
                    <a:lstStyle/>
                    <a:p>
                      <a:endParaRPr lang="es-ES" sz="2400" dirty="0"/>
                    </a:p>
                    <a:p>
                      <a:r>
                        <a:rPr lang="es-ES" sz="2400" dirty="0"/>
                        <a:t>INEXACTOS</a:t>
                      </a:r>
                    </a:p>
                  </a:txBody>
                  <a:tcPr marL="91439" marR="91439"/>
                </a:tc>
                <a:tc>
                  <a:txBody>
                    <a:bodyPr/>
                    <a:lstStyle/>
                    <a:p>
                      <a:endParaRPr lang="es-ES" sz="2400" dirty="0"/>
                    </a:p>
                    <a:p>
                      <a:r>
                        <a:rPr lang="es-ES" sz="2400" dirty="0"/>
                        <a:t>Control Extensivo y Fiscalización</a:t>
                      </a:r>
                    </a:p>
                  </a:txBody>
                  <a:tcPr marL="91439" marR="91439"/>
                </a:tc>
                <a:tc>
                  <a:txBody>
                    <a:bodyPr/>
                    <a:lstStyle/>
                    <a:p>
                      <a:pPr marL="0" algn="l" defTabSz="914400" rtl="0" eaLnBrk="1" latinLnBrk="0" hangingPunct="1">
                        <a:buFont typeface="Webdings" pitchFamily="18" charset="2"/>
                        <a:buChar char="="/>
                      </a:pPr>
                      <a:r>
                        <a:rPr lang="es-MX" sz="2000" b="1" kern="1200" dirty="0">
                          <a:solidFill>
                            <a:srgbClr val="993300"/>
                          </a:solidFill>
                          <a:latin typeface="+mn-lt"/>
                          <a:ea typeface="+mn-ea"/>
                          <a:cs typeface="+mn-cs"/>
                          <a:sym typeface="Webdings" pitchFamily="18" charset="2"/>
                        </a:rPr>
                        <a:t>Material</a:t>
                      </a:r>
                      <a:endParaRPr lang="es-MX" sz="2000" b="0" kern="1200" dirty="0">
                        <a:solidFill>
                          <a:schemeClr val="dk1"/>
                        </a:solidFill>
                        <a:latin typeface="+mn-lt"/>
                        <a:ea typeface="+mn-ea"/>
                        <a:cs typeface="+mn-cs"/>
                        <a:sym typeface="Webdings" pitchFamily="18" charset="2"/>
                      </a:endParaRPr>
                    </a:p>
                    <a:p>
                      <a:pPr>
                        <a:buFont typeface="Wingdings" pitchFamily="2" charset="2"/>
                        <a:buChar char="ü"/>
                      </a:pPr>
                      <a:r>
                        <a:rPr lang="es-MX" sz="2000" b="0" kern="1200" dirty="0">
                          <a:solidFill>
                            <a:schemeClr val="dk1"/>
                          </a:solidFill>
                          <a:latin typeface="+mn-lt"/>
                          <a:ea typeface="+mn-ea"/>
                          <a:cs typeface="+mn-cs"/>
                          <a:sym typeface="Webdings" pitchFamily="18" charset="2"/>
                        </a:rPr>
                        <a:t> Sobre </a:t>
                      </a:r>
                      <a:r>
                        <a:rPr lang="es-MX" sz="2000" b="0" dirty="0">
                          <a:sym typeface="Webdings" pitchFamily="18" charset="2"/>
                        </a:rPr>
                        <a:t>contribuyentes</a:t>
                      </a:r>
                    </a:p>
                    <a:p>
                      <a:pPr>
                        <a:buFont typeface="Wingdings" pitchFamily="2" charset="2"/>
                        <a:buChar char="ü"/>
                      </a:pPr>
                      <a:r>
                        <a:rPr lang="es-MX" sz="2000" b="0" dirty="0">
                          <a:sym typeface="Webdings" pitchFamily="18" charset="2"/>
                        </a:rPr>
                        <a:t>Selectivo</a:t>
                      </a:r>
                    </a:p>
                    <a:p>
                      <a:pPr>
                        <a:buFont typeface="Wingdings" pitchFamily="2" charset="2"/>
                        <a:buChar char="ü"/>
                      </a:pPr>
                      <a:r>
                        <a:rPr lang="es-MX" sz="2000" b="0" dirty="0">
                          <a:sym typeface="Webdings" pitchFamily="18" charset="2"/>
                        </a:rPr>
                        <a:t>Investigación</a:t>
                      </a:r>
                    </a:p>
                    <a:p>
                      <a:pPr>
                        <a:buFont typeface="Wingdings" pitchFamily="2" charset="2"/>
                        <a:buNone/>
                      </a:pPr>
                      <a:r>
                        <a:rPr lang="es-MX" sz="2000" b="0" dirty="0">
                          <a:sym typeface="Webdings" pitchFamily="18" charset="2"/>
                        </a:rPr>
                        <a:t> Provisional y Definitivo</a:t>
                      </a:r>
                      <a:endParaRPr lang="es-ES" sz="2000" b="0" dirty="0"/>
                    </a:p>
                  </a:txBody>
                  <a:tcPr marL="91439" marR="91439"/>
                </a:tc>
                <a:extLst>
                  <a:ext uri="{0D108BD9-81ED-4DB2-BD59-A6C34878D82A}">
                    <a16:rowId xmlns:a16="http://schemas.microsoft.com/office/drawing/2014/main" val="10003"/>
                  </a:ext>
                </a:extLst>
              </a:tr>
              <a:tr h="844857">
                <a:tc>
                  <a:txBody>
                    <a:bodyPr/>
                    <a:lstStyle/>
                    <a:p>
                      <a:endParaRPr lang="es-ES" sz="2400" dirty="0"/>
                    </a:p>
                    <a:p>
                      <a:r>
                        <a:rPr lang="es-ES" sz="2400" dirty="0"/>
                        <a:t>MOROSOS</a:t>
                      </a:r>
                    </a:p>
                  </a:txBody>
                  <a:tcPr marL="91439" marR="91439"/>
                </a:tc>
                <a:tc>
                  <a:txBody>
                    <a:bodyPr/>
                    <a:lstStyle/>
                    <a:p>
                      <a:endParaRPr lang="es-ES" sz="2400" dirty="0"/>
                    </a:p>
                    <a:p>
                      <a:r>
                        <a:rPr lang="es-ES" sz="2400" dirty="0"/>
                        <a:t>Recaudación</a:t>
                      </a: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 typeface="Webdings" pitchFamily="18" charset="2"/>
                        <a:buChar char="="/>
                        <a:tabLst/>
                        <a:defRPr/>
                      </a:pPr>
                      <a:r>
                        <a:rPr lang="es-ES" sz="2000" b="1" kern="1200" dirty="0">
                          <a:solidFill>
                            <a:srgbClr val="993300"/>
                          </a:solidFill>
                          <a:latin typeface="+mn-lt"/>
                          <a:ea typeface="+mn-ea"/>
                          <a:cs typeface="+mn-cs"/>
                          <a:sym typeface="Webdings" pitchFamily="18" charset="2"/>
                        </a:rPr>
                        <a:t>Material</a:t>
                      </a:r>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ES" sz="2000" b="0" dirty="0">
                          <a:solidFill>
                            <a:schemeClr val="tx1"/>
                          </a:solidFill>
                        </a:rPr>
                        <a:t>Masivo</a:t>
                      </a:r>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ES" sz="2000" b="0" dirty="0">
                          <a:solidFill>
                            <a:schemeClr val="tx1"/>
                          </a:solidFill>
                        </a:rPr>
                        <a:t>Informatizado</a:t>
                      </a:r>
                    </a:p>
                  </a:txBody>
                  <a:tcPr marL="91439" marR="91439"/>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445701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4180114" y="2422525"/>
            <a:ext cx="4033157" cy="1325563"/>
          </a:xfrm>
        </p:spPr>
        <p:txBody>
          <a:bodyPr/>
          <a:lstStyle/>
          <a:p>
            <a:r>
              <a:rPr lang="en-US" dirty="0" err="1"/>
              <a:t>Buenas</a:t>
            </a:r>
            <a:r>
              <a:rPr lang="en-US" dirty="0"/>
              <a:t> </a:t>
            </a:r>
            <a:r>
              <a:rPr lang="en-US" dirty="0" err="1"/>
              <a:t>noches</a:t>
            </a:r>
            <a:endParaRPr lang="en-US" dirty="0"/>
          </a:p>
        </p:txBody>
      </p:sp>
    </p:spTree>
    <p:extLst>
      <p:ext uri="{BB962C8B-B14F-4D97-AF65-F5344CB8AC3E}">
        <p14:creationId xmlns:p14="http://schemas.microsoft.com/office/powerpoint/2010/main" val="3985253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6850A2E-76AD-436D-8C16-1B5139E25F8F}"/>
              </a:ext>
            </a:extLst>
          </p:cNvPr>
          <p:cNvSpPr txBox="1"/>
          <p:nvPr/>
        </p:nvSpPr>
        <p:spPr>
          <a:xfrm>
            <a:off x="1045029" y="920621"/>
            <a:ext cx="10229850" cy="5016758"/>
          </a:xfrm>
          <a:prstGeom prst="rect">
            <a:avLst/>
          </a:prstGeom>
          <a:noFill/>
        </p:spPr>
        <p:txBody>
          <a:bodyPr wrap="square" rtlCol="0">
            <a:spAutoFit/>
          </a:bodyPr>
          <a:lstStyle/>
          <a:p>
            <a:pPr algn="ctr"/>
            <a:r>
              <a:rPr lang="es-CR" sz="3200" dirty="0">
                <a:solidFill>
                  <a:srgbClr val="00B050"/>
                </a:solidFill>
                <a:effectLst>
                  <a:outerShdw blurRad="38100" dist="38100" dir="2700000" algn="tl">
                    <a:srgbClr val="000000">
                      <a:alpha val="43137"/>
                    </a:srgbClr>
                  </a:outerShdw>
                </a:effectLst>
              </a:rPr>
              <a:t>Algunas dudas:</a:t>
            </a:r>
          </a:p>
          <a:p>
            <a:endParaRPr lang="es-CR" sz="3200" dirty="0"/>
          </a:p>
          <a:p>
            <a:pPr marL="457200" indent="-457200" algn="ctr">
              <a:buFont typeface="Wingdings" panose="05000000000000000000" pitchFamily="2" charset="2"/>
              <a:buChar char="Ø"/>
            </a:pPr>
            <a:r>
              <a:rPr lang="es-CR" sz="3200" dirty="0"/>
              <a:t>¿Cuántas Administraciones Tributarias hay en  Costa Rica?</a:t>
            </a:r>
          </a:p>
          <a:p>
            <a:pPr marL="457200" indent="-457200" algn="ctr">
              <a:buFont typeface="Wingdings" panose="05000000000000000000" pitchFamily="2" charset="2"/>
              <a:buChar char="Ø"/>
            </a:pPr>
            <a:endParaRPr lang="es-CR" sz="3200" dirty="0"/>
          </a:p>
          <a:p>
            <a:pPr marL="457200" indent="-457200" algn="ctr">
              <a:buFont typeface="Wingdings" panose="05000000000000000000" pitchFamily="2" charset="2"/>
              <a:buChar char="Ø"/>
            </a:pPr>
            <a:r>
              <a:rPr lang="es-CR" sz="3200" dirty="0"/>
              <a:t>¿Que hace la Dirección General de Tributación?</a:t>
            </a:r>
          </a:p>
          <a:p>
            <a:pPr marL="457200" indent="-457200" algn="ctr">
              <a:buFont typeface="Wingdings" panose="05000000000000000000" pitchFamily="2" charset="2"/>
              <a:buChar char="Ø"/>
            </a:pPr>
            <a:endParaRPr lang="es-CR" sz="3200" dirty="0"/>
          </a:p>
          <a:p>
            <a:pPr marL="457200" indent="-457200" algn="ctr">
              <a:buFont typeface="Wingdings" panose="05000000000000000000" pitchFamily="2" charset="2"/>
              <a:buChar char="Ø"/>
            </a:pPr>
            <a:r>
              <a:rPr lang="es-CR" sz="3200" dirty="0"/>
              <a:t>¿Para quién trabaja la DGT?</a:t>
            </a:r>
          </a:p>
          <a:p>
            <a:pPr marL="457200" indent="-457200" algn="ctr">
              <a:buFont typeface="Wingdings" panose="05000000000000000000" pitchFamily="2" charset="2"/>
              <a:buChar char="Ø"/>
            </a:pPr>
            <a:endParaRPr lang="es-CR" sz="3200" dirty="0"/>
          </a:p>
          <a:p>
            <a:pPr marL="457200" indent="-457200" algn="ctr">
              <a:buFont typeface="Wingdings" panose="05000000000000000000" pitchFamily="2" charset="2"/>
              <a:buChar char="Ø"/>
            </a:pPr>
            <a:r>
              <a:rPr lang="es-CR" sz="3200" dirty="0"/>
              <a:t>¿Cómo se organiza la DGT?</a:t>
            </a:r>
          </a:p>
          <a:p>
            <a:endParaRPr lang="es-CR" sz="3200" dirty="0"/>
          </a:p>
        </p:txBody>
      </p:sp>
    </p:spTree>
    <p:extLst>
      <p:ext uri="{BB962C8B-B14F-4D97-AF65-F5344CB8AC3E}">
        <p14:creationId xmlns:p14="http://schemas.microsoft.com/office/powerpoint/2010/main" val="1359856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3575720" y="467962"/>
            <a:ext cx="5328592" cy="584775"/>
          </a:xfrm>
          <a:prstGeom prst="rect">
            <a:avLst/>
          </a:prstGeom>
          <a:solidFill>
            <a:schemeClr val="accent1">
              <a:lumMod val="50000"/>
            </a:schemeClr>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CR" sz="3200" dirty="0">
                <a:solidFill>
                  <a:schemeClr val="bg1"/>
                </a:solidFill>
              </a:rPr>
              <a:t>ADMINISTRACION TRIBUTARIA</a:t>
            </a:r>
            <a:endParaRPr lang="es-ES" sz="3200" dirty="0">
              <a:solidFill>
                <a:schemeClr val="bg1"/>
              </a:solidFill>
            </a:endParaRPr>
          </a:p>
        </p:txBody>
      </p:sp>
      <p:sp>
        <p:nvSpPr>
          <p:cNvPr id="5" name="5 CuadroTexto"/>
          <p:cNvSpPr txBox="1"/>
          <p:nvPr/>
        </p:nvSpPr>
        <p:spPr>
          <a:xfrm>
            <a:off x="1021976" y="1556792"/>
            <a:ext cx="10004612" cy="5455340"/>
          </a:xfrm>
          <a:prstGeom prst="rect">
            <a:avLst/>
          </a:prstGeom>
          <a:noFill/>
        </p:spPr>
        <p:txBody>
          <a:bodyPr wrap="square" rtlCol="0">
            <a:spAutoFit/>
          </a:bodyPr>
          <a:lstStyle/>
          <a:p>
            <a:pPr algn="just">
              <a:buFont typeface="Wingdings" pitchFamily="2" charset="2"/>
              <a:buChar char="Ø"/>
            </a:pPr>
            <a:r>
              <a:rPr lang="es-ES" sz="3200" dirty="0"/>
              <a:t>Decreto Nº 35688 Reglamento de Organización y Funciones de la DGT</a:t>
            </a:r>
            <a:r>
              <a:rPr lang="es-ES_tradnl" sz="3200" dirty="0"/>
              <a:t> del 17 de noviembre del 2009 Publicado el 21 de enero de 2010</a:t>
            </a:r>
            <a:endParaRPr lang="es-ES" sz="3200" dirty="0"/>
          </a:p>
          <a:p>
            <a:pPr algn="just"/>
            <a:r>
              <a:rPr lang="es-ES" sz="3200" dirty="0"/>
              <a:t>  </a:t>
            </a:r>
          </a:p>
          <a:p>
            <a:pPr algn="just">
              <a:buFont typeface="Wingdings" pitchFamily="2" charset="2"/>
              <a:buChar char="Ø"/>
            </a:pPr>
            <a:r>
              <a:rPr lang="es-ES" sz="3200" dirty="0"/>
              <a:t>Decreto N° 36505-H, </a:t>
            </a:r>
            <a:r>
              <a:rPr lang="es-ES_tradnl" sz="3200" dirty="0"/>
              <a:t>La Gaceta Nº 70 del 8 de abril del 2011.</a:t>
            </a:r>
          </a:p>
          <a:p>
            <a:pPr algn="just"/>
            <a:endParaRPr lang="es-ES" sz="3200" dirty="0"/>
          </a:p>
          <a:p>
            <a:pPr algn="just">
              <a:buFont typeface="Wingdings" pitchFamily="2" charset="2"/>
              <a:buChar char="Ø"/>
            </a:pPr>
            <a:r>
              <a:rPr lang="es-ES" sz="3200" dirty="0"/>
              <a:t>Decreto Nº 37065-H Publicado en Alcance 49 a La Gaceta N° 76 de 19 de abril del 2012. </a:t>
            </a:r>
          </a:p>
          <a:p>
            <a:pPr algn="just"/>
            <a:endParaRPr lang="es-ES" sz="3200" dirty="0"/>
          </a:p>
          <a:p>
            <a:pPr algn="just"/>
            <a:br>
              <a:rPr lang="es-ES" sz="1100" dirty="0"/>
            </a:br>
            <a:endParaRPr lang="es-ES" sz="2000" dirty="0"/>
          </a:p>
        </p:txBody>
      </p:sp>
    </p:spTree>
    <p:extLst>
      <p:ext uri="{BB962C8B-B14F-4D97-AF65-F5344CB8AC3E}">
        <p14:creationId xmlns:p14="http://schemas.microsoft.com/office/powerpoint/2010/main" val="581006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ision Arrow Indicating Mission Aim 3d Rendering - 62324975">
            <a:extLst>
              <a:ext uri="{FF2B5EF4-FFF2-40B4-BE49-F238E27FC236}">
                <a16:creationId xmlns:a16="http://schemas.microsoft.com/office/drawing/2014/main" id="{10934F24-BE06-4192-B9F1-4A4C5F89A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705" y="1685599"/>
            <a:ext cx="5327309" cy="4388630"/>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C38E1C21-9541-4B2B-8252-09C4018FDDFB}"/>
              </a:ext>
            </a:extLst>
          </p:cNvPr>
          <p:cNvSpPr txBox="1"/>
          <p:nvPr/>
        </p:nvSpPr>
        <p:spPr>
          <a:xfrm rot="20802864">
            <a:off x="5106079" y="1378893"/>
            <a:ext cx="6106886" cy="2369880"/>
          </a:xfrm>
          <a:prstGeom prst="rect">
            <a:avLst/>
          </a:prstGeom>
          <a:noFill/>
        </p:spPr>
        <p:txBody>
          <a:bodyPr wrap="square">
            <a:spAutoFit/>
          </a:bodyPr>
          <a:lstStyle/>
          <a:p>
            <a:pPr algn="ctr"/>
            <a:r>
              <a:rPr lang="es-ES" sz="2800" dirty="0"/>
              <a:t>Ser una organización </a:t>
            </a:r>
            <a:r>
              <a:rPr lang="es-ES" sz="3200" dirty="0">
                <a:solidFill>
                  <a:srgbClr val="FF0000"/>
                </a:solidFill>
              </a:rPr>
              <a:t>líder en la gestión tributaria</a:t>
            </a:r>
            <a:r>
              <a:rPr lang="es-ES" sz="2800" dirty="0"/>
              <a:t>, mediante un modelo de organización orientado por procesos, que permita enfocar el trabajo hacia el </a:t>
            </a:r>
            <a:endParaRPr lang="es-CR" sz="2800" dirty="0"/>
          </a:p>
        </p:txBody>
      </p:sp>
    </p:spTree>
    <p:extLst>
      <p:ext uri="{BB962C8B-B14F-4D97-AF65-F5344CB8AC3E}">
        <p14:creationId xmlns:p14="http://schemas.microsoft.com/office/powerpoint/2010/main" val="3681310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BB658CAB-9D87-4173-BC21-4439CD72F5BF}"/>
              </a:ext>
            </a:extLst>
          </p:cNvPr>
          <p:cNvSpPr txBox="1"/>
          <p:nvPr/>
        </p:nvSpPr>
        <p:spPr>
          <a:xfrm>
            <a:off x="996043" y="947058"/>
            <a:ext cx="6286500" cy="4832092"/>
          </a:xfrm>
          <a:prstGeom prst="rect">
            <a:avLst/>
          </a:prstGeom>
          <a:noFill/>
        </p:spPr>
        <p:txBody>
          <a:bodyPr wrap="square">
            <a:spAutoFit/>
          </a:bodyPr>
          <a:lstStyle/>
          <a:p>
            <a:pPr algn="just"/>
            <a:r>
              <a:rPr lang="es-MX" sz="2800" b="0" i="0" dirty="0">
                <a:solidFill>
                  <a:schemeClr val="tx2">
                    <a:lumMod val="50000"/>
                  </a:schemeClr>
                </a:solidFill>
                <a:effectLst/>
                <a:latin typeface="Arial" panose="020B0604020202020204" pitchFamily="34" charset="0"/>
              </a:rPr>
              <a:t>Somos la organización que administra tributos nacionales, promueve el cumplimiento voluntario y ejerce el control de las obligaciones tributarias, mediante procesos integrados, en el marco de una relación tributaria justa y respetuosa de los derechos y garantías de los contribuyentes, para que el Estado Costarricense disponga de recursos internos que coadyuven en el desarrollo del país.</a:t>
            </a:r>
            <a:endParaRPr lang="es-CR" sz="2800" dirty="0">
              <a:solidFill>
                <a:schemeClr val="tx2">
                  <a:lumMod val="50000"/>
                </a:schemeClr>
              </a:solidFill>
            </a:endParaRPr>
          </a:p>
        </p:txBody>
      </p:sp>
      <p:pic>
        <p:nvPicPr>
          <p:cNvPr id="2050" name="Picture 2">
            <a:extLst>
              <a:ext uri="{FF2B5EF4-FFF2-40B4-BE49-F238E27FC236}">
                <a16:creationId xmlns:a16="http://schemas.microsoft.com/office/drawing/2014/main" id="{FAF2C310-E736-4601-A4BA-73C41D00D8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1122" y="815263"/>
            <a:ext cx="324612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395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1 Flecha abajo"/>
          <p:cNvSpPr/>
          <p:nvPr/>
        </p:nvSpPr>
        <p:spPr>
          <a:xfrm>
            <a:off x="2215883" y="209390"/>
            <a:ext cx="8041341" cy="1674785"/>
          </a:xfrm>
          <a:prstGeom prst="downArrow">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2800" b="1" dirty="0">
                <a:effectLst>
                  <a:outerShdw blurRad="38100" dist="38100" dir="2700000" algn="tl">
                    <a:srgbClr val="000000">
                      <a:alpha val="43137"/>
                    </a:srgbClr>
                  </a:outerShdw>
                </a:effectLst>
              </a:rPr>
              <a:t>Principios básicos de organización</a:t>
            </a:r>
            <a:endParaRPr lang="es-ES" sz="2800" b="1" dirty="0">
              <a:effectLst>
                <a:outerShdw blurRad="38100" dist="38100" dir="2700000" algn="tl">
                  <a:srgbClr val="000000">
                    <a:alpha val="43137"/>
                  </a:srgbClr>
                </a:outerShdw>
              </a:effectLst>
            </a:endParaRPr>
          </a:p>
        </p:txBody>
      </p:sp>
      <p:graphicFrame>
        <p:nvGraphicFramePr>
          <p:cNvPr id="5" name="8 Tabla"/>
          <p:cNvGraphicFramePr>
            <a:graphicFrameLocks noGrp="1"/>
          </p:cNvGraphicFramePr>
          <p:nvPr>
            <p:extLst>
              <p:ext uri="{D42A27DB-BD31-4B8C-83A1-F6EECF244321}">
                <p14:modId xmlns:p14="http://schemas.microsoft.com/office/powerpoint/2010/main" val="1292352885"/>
              </p:ext>
            </p:extLst>
          </p:nvPr>
        </p:nvGraphicFramePr>
        <p:xfrm>
          <a:off x="808264" y="1942916"/>
          <a:ext cx="10633022" cy="4358640"/>
        </p:xfrm>
        <a:graphic>
          <a:graphicData uri="http://schemas.openxmlformats.org/drawingml/2006/table">
            <a:tbl>
              <a:tblPr firstRow="1" bandRow="1">
                <a:effectLst>
                  <a:innerShdw blurRad="114300">
                    <a:prstClr val="black"/>
                  </a:innerShdw>
                </a:effectLst>
                <a:tableStyleId>{5C22544A-7EE6-4342-B048-85BDC9FD1C3A}</a:tableStyleId>
              </a:tblPr>
              <a:tblGrid>
                <a:gridCol w="5316511">
                  <a:extLst>
                    <a:ext uri="{9D8B030D-6E8A-4147-A177-3AD203B41FA5}">
                      <a16:colId xmlns:a16="http://schemas.microsoft.com/office/drawing/2014/main" val="20000"/>
                    </a:ext>
                  </a:extLst>
                </a:gridCol>
                <a:gridCol w="5316511">
                  <a:extLst>
                    <a:ext uri="{9D8B030D-6E8A-4147-A177-3AD203B41FA5}">
                      <a16:colId xmlns:a16="http://schemas.microsoft.com/office/drawing/2014/main" val="20001"/>
                    </a:ext>
                  </a:extLst>
                </a:gridCol>
              </a:tblGrid>
              <a:tr h="3923573">
                <a:tc>
                  <a:txBody>
                    <a:bodyPr/>
                    <a:lstStyle/>
                    <a:p>
                      <a:pPr marL="457200" indent="-457200">
                        <a:buFont typeface="Wingdings" panose="05000000000000000000" pitchFamily="2" charset="2"/>
                        <a:buChar char="Ø"/>
                      </a:pPr>
                      <a:r>
                        <a:rPr lang="es-ES" sz="2800" b="0" dirty="0">
                          <a:solidFill>
                            <a:schemeClr val="tx1">
                              <a:lumMod val="95000"/>
                              <a:lumOff val="5000"/>
                            </a:schemeClr>
                          </a:solidFill>
                        </a:rPr>
                        <a:t>Segmentación de contribuyentes</a:t>
                      </a:r>
                    </a:p>
                    <a:p>
                      <a:pPr marL="457200" indent="-457200">
                        <a:buFont typeface="Wingdings" panose="05000000000000000000" pitchFamily="2" charset="2"/>
                        <a:buChar char="Ø"/>
                      </a:pPr>
                      <a:endParaRPr lang="es-ES" sz="2800" b="0" dirty="0">
                        <a:solidFill>
                          <a:schemeClr val="tx1">
                            <a:lumMod val="95000"/>
                            <a:lumOff val="5000"/>
                          </a:schemeClr>
                        </a:solidFill>
                      </a:endParaRPr>
                    </a:p>
                    <a:p>
                      <a:pPr marL="457200" indent="-457200">
                        <a:buFont typeface="Wingdings" panose="05000000000000000000" pitchFamily="2" charset="2"/>
                        <a:buChar char="Ø"/>
                      </a:pPr>
                      <a:r>
                        <a:rPr lang="es-ES" sz="2800" b="0" dirty="0">
                          <a:solidFill>
                            <a:schemeClr val="tx1">
                              <a:lumMod val="95000"/>
                              <a:lumOff val="5000"/>
                            </a:schemeClr>
                          </a:solidFill>
                        </a:rPr>
                        <a:t>Proximidad de la gestión</a:t>
                      </a:r>
                    </a:p>
                    <a:p>
                      <a:pPr marL="457200" indent="-457200">
                        <a:buFont typeface="Wingdings" panose="05000000000000000000" pitchFamily="2" charset="2"/>
                        <a:buChar char="Ø"/>
                      </a:pPr>
                      <a:endParaRPr lang="es-ES" sz="2800" b="0" dirty="0">
                        <a:solidFill>
                          <a:schemeClr val="tx1">
                            <a:lumMod val="95000"/>
                            <a:lumOff val="5000"/>
                          </a:schemeClr>
                        </a:solidFill>
                      </a:endParaRPr>
                    </a:p>
                    <a:p>
                      <a:pPr marL="457200" indent="-457200">
                        <a:buFont typeface="Wingdings" panose="05000000000000000000" pitchFamily="2" charset="2"/>
                        <a:buChar char="Ø"/>
                      </a:pPr>
                      <a:r>
                        <a:rPr lang="es-ES" sz="2800" b="0" dirty="0">
                          <a:solidFill>
                            <a:schemeClr val="tx1">
                              <a:lumMod val="95000"/>
                              <a:lumOff val="5000"/>
                            </a:schemeClr>
                          </a:solidFill>
                        </a:rPr>
                        <a:t>Actuación planificada</a:t>
                      </a:r>
                    </a:p>
                    <a:p>
                      <a:pPr marL="457200" indent="-457200">
                        <a:buFont typeface="Wingdings" panose="05000000000000000000" pitchFamily="2" charset="2"/>
                        <a:buChar char="Ø"/>
                      </a:pPr>
                      <a:endParaRPr lang="es-ES" sz="2800" b="0" dirty="0">
                        <a:solidFill>
                          <a:schemeClr val="tx1">
                            <a:lumMod val="95000"/>
                            <a:lumOff val="5000"/>
                          </a:schemeClr>
                        </a:solidFill>
                      </a:endParaRPr>
                    </a:p>
                    <a:p>
                      <a:pPr marL="457200" indent="-457200">
                        <a:buFont typeface="Wingdings" panose="05000000000000000000" pitchFamily="2" charset="2"/>
                        <a:buChar char="Ø"/>
                      </a:pPr>
                      <a:r>
                        <a:rPr lang="es-ES" sz="2800" b="0" dirty="0">
                          <a:solidFill>
                            <a:schemeClr val="tx1">
                              <a:lumMod val="95000"/>
                              <a:lumOff val="5000"/>
                            </a:schemeClr>
                          </a:solidFill>
                        </a:rPr>
                        <a:t>Especialización Funcional</a:t>
                      </a:r>
                    </a:p>
                    <a:p>
                      <a:endParaRPr lang="es-ES" sz="2800" b="0" dirty="0">
                        <a:solidFill>
                          <a:schemeClr val="tx1">
                            <a:lumMod val="95000"/>
                            <a:lumOff val="5000"/>
                          </a:schemeClr>
                        </a:solidFill>
                      </a:endParaRPr>
                    </a:p>
                  </a:txBody>
                  <a:tcPr>
                    <a:solidFill>
                      <a:schemeClr val="accent1">
                        <a:lumMod val="60000"/>
                        <a:lumOff val="40000"/>
                      </a:schemeClr>
                    </a:solidFill>
                  </a:tcPr>
                </a:tc>
                <a:tc>
                  <a:txBody>
                    <a:bodyPr/>
                    <a:lstStyle/>
                    <a:p>
                      <a:pPr>
                        <a:buFont typeface="Wingdings" pitchFamily="2" charset="2"/>
                        <a:buChar char="ü"/>
                      </a:pPr>
                      <a:r>
                        <a:rPr lang="es-ES" sz="2800" b="0" dirty="0">
                          <a:solidFill>
                            <a:schemeClr val="tx1">
                              <a:lumMod val="95000"/>
                              <a:lumOff val="5000"/>
                            </a:schemeClr>
                          </a:solidFill>
                        </a:rPr>
                        <a:t>GCN, RTS, REA, los demás</a:t>
                      </a:r>
                    </a:p>
                    <a:p>
                      <a:pPr>
                        <a:buFont typeface="Wingdings" pitchFamily="2" charset="2"/>
                        <a:buNone/>
                      </a:pPr>
                      <a:endParaRPr lang="es-ES" sz="2800" b="0" dirty="0">
                        <a:solidFill>
                          <a:schemeClr val="tx1">
                            <a:lumMod val="95000"/>
                            <a:lumOff val="5000"/>
                          </a:schemeClr>
                        </a:solidFill>
                      </a:endParaRPr>
                    </a:p>
                    <a:p>
                      <a:pPr>
                        <a:buFont typeface="Wingdings" pitchFamily="2" charset="2"/>
                        <a:buChar char="ü"/>
                      </a:pPr>
                      <a:r>
                        <a:rPr lang="es-ES" sz="2800" b="0" dirty="0">
                          <a:solidFill>
                            <a:schemeClr val="tx1">
                              <a:lumMod val="95000"/>
                              <a:lumOff val="5000"/>
                            </a:schemeClr>
                          </a:solidFill>
                        </a:rPr>
                        <a:t>Desconcentración territorial</a:t>
                      </a:r>
                    </a:p>
                    <a:p>
                      <a:pPr>
                        <a:buFont typeface="Wingdings" pitchFamily="2" charset="2"/>
                        <a:buNone/>
                      </a:pPr>
                      <a:endParaRPr lang="es-ES" sz="2800" b="0" dirty="0">
                        <a:solidFill>
                          <a:schemeClr val="tx1">
                            <a:lumMod val="95000"/>
                            <a:lumOff val="5000"/>
                          </a:schemeClr>
                        </a:solidFill>
                      </a:endParaRPr>
                    </a:p>
                    <a:p>
                      <a:pPr>
                        <a:buFont typeface="Wingdings" pitchFamily="2" charset="2"/>
                        <a:buChar char="ü"/>
                      </a:pPr>
                      <a:r>
                        <a:rPr lang="es-ES" sz="2800" b="0" dirty="0">
                          <a:solidFill>
                            <a:schemeClr val="tx1">
                              <a:lumMod val="95000"/>
                              <a:lumOff val="5000"/>
                            </a:schemeClr>
                          </a:solidFill>
                        </a:rPr>
                        <a:t>Planes conforme a Plan Nacional de Desarrollo y Plan Estratégico Institucional</a:t>
                      </a:r>
                    </a:p>
                    <a:p>
                      <a:pPr>
                        <a:buFont typeface="Wingdings" pitchFamily="2" charset="2"/>
                        <a:buNone/>
                      </a:pPr>
                      <a:endParaRPr lang="es-ES" sz="2800" b="0" dirty="0">
                        <a:solidFill>
                          <a:schemeClr val="tx1">
                            <a:lumMod val="95000"/>
                            <a:lumOff val="5000"/>
                          </a:schemeClr>
                        </a:solidFill>
                      </a:endParaRPr>
                    </a:p>
                    <a:p>
                      <a:pPr>
                        <a:buFont typeface="Wingdings" pitchFamily="2" charset="2"/>
                        <a:buChar char="ü"/>
                      </a:pPr>
                      <a:r>
                        <a:rPr lang="es-ES" sz="2800" b="0" dirty="0">
                          <a:solidFill>
                            <a:schemeClr val="tx1">
                              <a:lumMod val="95000"/>
                              <a:lumOff val="5000"/>
                            </a:schemeClr>
                          </a:solidFill>
                        </a:rPr>
                        <a:t>Órganos especializados</a:t>
                      </a:r>
                    </a:p>
                    <a:p>
                      <a:endParaRPr lang="es-ES" sz="2800" b="0" dirty="0">
                        <a:solidFill>
                          <a:schemeClr val="tx1">
                            <a:lumMod val="95000"/>
                            <a:lumOff val="5000"/>
                          </a:schemeClr>
                        </a:solidFill>
                      </a:endParaRPr>
                    </a:p>
                  </a:txBody>
                  <a:tcPr>
                    <a:solidFill>
                      <a:schemeClr val="accent1">
                        <a:lumMod val="60000"/>
                        <a:lumOff val="4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52803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0686" y="365126"/>
            <a:ext cx="8626608" cy="712560"/>
          </a:xfrm>
        </p:spPr>
        <p:txBody>
          <a:bodyPr/>
          <a:lstStyle/>
          <a:p>
            <a:r>
              <a:rPr lang="es-419" sz="4000" dirty="0"/>
              <a:t>Gran Contribuyente Nacional </a:t>
            </a:r>
            <a:r>
              <a:rPr lang="es-419" sz="1400" dirty="0"/>
              <a:t>DGT-R-22-2021</a:t>
            </a:r>
            <a:endParaRPr lang="en-US" sz="1400" dirty="0"/>
          </a:p>
        </p:txBody>
      </p:sp>
      <p:graphicFrame>
        <p:nvGraphicFramePr>
          <p:cNvPr id="3" name="Tabla 2"/>
          <p:cNvGraphicFramePr>
            <a:graphicFrameLocks noGrp="1"/>
          </p:cNvGraphicFramePr>
          <p:nvPr>
            <p:extLst>
              <p:ext uri="{D42A27DB-BD31-4B8C-83A1-F6EECF244321}">
                <p14:modId xmlns:p14="http://schemas.microsoft.com/office/powerpoint/2010/main" val="1351400812"/>
              </p:ext>
            </p:extLst>
          </p:nvPr>
        </p:nvGraphicFramePr>
        <p:xfrm>
          <a:off x="1226003" y="1338943"/>
          <a:ext cx="9967233" cy="4318906"/>
        </p:xfrm>
        <a:graphic>
          <a:graphicData uri="http://schemas.openxmlformats.org/drawingml/2006/table">
            <a:tbl>
              <a:tblPr firstRow="1" bandRow="1">
                <a:tableStyleId>{5A111915-BE36-4E01-A7E5-04B1672EAD32}</a:tableStyleId>
              </a:tblPr>
              <a:tblGrid>
                <a:gridCol w="9967233">
                  <a:extLst>
                    <a:ext uri="{9D8B030D-6E8A-4147-A177-3AD203B41FA5}">
                      <a16:colId xmlns:a16="http://schemas.microsoft.com/office/drawing/2014/main" val="3095545757"/>
                    </a:ext>
                  </a:extLst>
                </a:gridCol>
              </a:tblGrid>
              <a:tr h="659581">
                <a:tc>
                  <a:txBody>
                    <a:bodyPr/>
                    <a:lstStyle/>
                    <a:p>
                      <a:pPr algn="ctr"/>
                      <a:r>
                        <a:rPr lang="es-ES" sz="2800" dirty="0"/>
                        <a:t>Criterios</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7161095"/>
                  </a:ext>
                </a:extLst>
              </a:tr>
              <a:tr h="1219775">
                <a:tc>
                  <a:txBody>
                    <a:bodyPr/>
                    <a:lstStyle/>
                    <a:p>
                      <a:r>
                        <a:rPr lang="es-MX" sz="2400" kern="1200" dirty="0">
                          <a:effectLst/>
                        </a:rPr>
                        <a:t>Promedio de la recaudación tributaria de los últimos tres periodos fiscales igual o superior a </a:t>
                      </a:r>
                      <a:r>
                        <a:rPr lang="es-MX" sz="2400" b="1" kern="1200" dirty="0">
                          <a:solidFill>
                            <a:srgbClr val="C00000"/>
                          </a:solidFill>
                          <a:effectLst/>
                        </a:rPr>
                        <a:t>425 millones </a:t>
                      </a:r>
                      <a:r>
                        <a:rPr lang="es-MX" sz="2400" kern="1200" dirty="0">
                          <a:effectLst/>
                        </a:rPr>
                        <a:t>de colones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7378428"/>
                  </a:ext>
                </a:extLst>
              </a:tr>
              <a:tr h="1219775">
                <a:tc>
                  <a:txBody>
                    <a:bodyPr/>
                    <a:lstStyle/>
                    <a:p>
                      <a:r>
                        <a:rPr lang="es-MX" sz="2400" kern="1200" dirty="0">
                          <a:effectLst/>
                        </a:rPr>
                        <a:t>Promedio de la renta bruta de los últimos tres períodos fiscales igual o superior a </a:t>
                      </a:r>
                      <a:r>
                        <a:rPr lang="es-MX" sz="2400" b="1" kern="1200" dirty="0">
                          <a:solidFill>
                            <a:srgbClr val="C00000"/>
                          </a:solidFill>
                          <a:effectLst/>
                        </a:rPr>
                        <a:t>60.000 millones</a:t>
                      </a:r>
                      <a:r>
                        <a:rPr lang="es-MX" sz="2400" kern="1200" dirty="0">
                          <a:effectLst/>
                        </a:rPr>
                        <a:t> de colones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1437020"/>
                  </a:ext>
                </a:extLst>
              </a:tr>
              <a:tr h="1219775">
                <a:tc>
                  <a:txBody>
                    <a:bodyPr/>
                    <a:lstStyle/>
                    <a:p>
                      <a:r>
                        <a:rPr lang="es-MX" sz="2400" kern="1200" dirty="0">
                          <a:effectLst/>
                        </a:rPr>
                        <a:t>Promedio de su activo total de los últimos tres períodos fiscales igual o superior a </a:t>
                      </a:r>
                      <a:r>
                        <a:rPr lang="es-MX" sz="2400" b="1" kern="1200" dirty="0">
                          <a:solidFill>
                            <a:srgbClr val="C00000"/>
                          </a:solidFill>
                          <a:effectLst/>
                        </a:rPr>
                        <a:t>60.000 millones</a:t>
                      </a:r>
                      <a:r>
                        <a:rPr lang="es-MX" sz="2400" kern="1200" dirty="0">
                          <a:effectLst/>
                        </a:rPr>
                        <a:t> de colones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9696385"/>
                  </a:ext>
                </a:extLst>
              </a:tr>
            </a:tbl>
          </a:graphicData>
        </a:graphic>
      </p:graphicFrame>
    </p:spTree>
    <p:extLst>
      <p:ext uri="{BB962C8B-B14F-4D97-AF65-F5344CB8AC3E}">
        <p14:creationId xmlns:p14="http://schemas.microsoft.com/office/powerpoint/2010/main" val="2268968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213847" y="242047"/>
            <a:ext cx="5674659" cy="523220"/>
          </a:xfrm>
          <a:prstGeom prst="rect">
            <a:avLst/>
          </a:prstGeom>
          <a:solidFill>
            <a:srgbClr val="4279BB"/>
          </a:solidFill>
        </p:spPr>
        <p:txBody>
          <a:bodyPr wrap="square" rtlCol="0">
            <a:spAutoFit/>
          </a:bodyPr>
          <a:lstStyle/>
          <a:p>
            <a:r>
              <a:rPr lang="es-419" sz="2800" dirty="0">
                <a:solidFill>
                  <a:schemeClr val="bg1"/>
                </a:solidFill>
              </a:rPr>
              <a:t>Régimen de Tributación Simplificada</a:t>
            </a:r>
            <a:endParaRPr lang="en-US" sz="2800" dirty="0">
              <a:solidFill>
                <a:schemeClr val="bg1"/>
              </a:solidFill>
            </a:endParaRPr>
          </a:p>
        </p:txBody>
      </p:sp>
      <p:graphicFrame>
        <p:nvGraphicFramePr>
          <p:cNvPr id="6" name="Tabla 5"/>
          <p:cNvGraphicFramePr>
            <a:graphicFrameLocks noGrp="1"/>
          </p:cNvGraphicFramePr>
          <p:nvPr/>
        </p:nvGraphicFramePr>
        <p:xfrm>
          <a:off x="927848" y="1082737"/>
          <a:ext cx="10192870" cy="4398284"/>
        </p:xfrm>
        <a:graphic>
          <a:graphicData uri="http://schemas.openxmlformats.org/drawingml/2006/table">
            <a:tbl>
              <a:tblPr firstRow="1" bandRow="1">
                <a:tableStyleId>{5C22544A-7EE6-4342-B048-85BDC9FD1C3A}</a:tableStyleId>
              </a:tblPr>
              <a:tblGrid>
                <a:gridCol w="4419286">
                  <a:extLst>
                    <a:ext uri="{9D8B030D-6E8A-4147-A177-3AD203B41FA5}">
                      <a16:colId xmlns:a16="http://schemas.microsoft.com/office/drawing/2014/main" val="1216146606"/>
                    </a:ext>
                  </a:extLst>
                </a:gridCol>
                <a:gridCol w="3991614">
                  <a:extLst>
                    <a:ext uri="{9D8B030D-6E8A-4147-A177-3AD203B41FA5}">
                      <a16:colId xmlns:a16="http://schemas.microsoft.com/office/drawing/2014/main" val="4206725658"/>
                    </a:ext>
                  </a:extLst>
                </a:gridCol>
                <a:gridCol w="1781970">
                  <a:extLst>
                    <a:ext uri="{9D8B030D-6E8A-4147-A177-3AD203B41FA5}">
                      <a16:colId xmlns:a16="http://schemas.microsoft.com/office/drawing/2014/main" val="831376012"/>
                    </a:ext>
                  </a:extLst>
                </a:gridCol>
              </a:tblGrid>
              <a:tr h="370840">
                <a:tc>
                  <a:txBody>
                    <a:bodyPr/>
                    <a:lstStyle/>
                    <a:p>
                      <a:r>
                        <a:rPr lang="es-419" dirty="0"/>
                        <a:t>Elemento a considerar</a:t>
                      </a:r>
                      <a:endParaRPr lang="en-US" dirty="0"/>
                    </a:p>
                  </a:txBody>
                  <a:tcPr/>
                </a:tc>
                <a:tc>
                  <a:txBody>
                    <a:bodyPr/>
                    <a:lstStyle/>
                    <a:p>
                      <a:r>
                        <a:rPr lang="es-419" dirty="0"/>
                        <a:t>Límite</a:t>
                      </a:r>
                      <a:endParaRPr lang="en-US" dirty="0"/>
                    </a:p>
                  </a:txBody>
                  <a:tcPr/>
                </a:tc>
                <a:tc>
                  <a:txBody>
                    <a:bodyPr/>
                    <a:lstStyle/>
                    <a:p>
                      <a:r>
                        <a:rPr lang="es-419" dirty="0"/>
                        <a:t>Monto</a:t>
                      </a:r>
                      <a:endParaRPr lang="en-US" dirty="0"/>
                    </a:p>
                  </a:txBody>
                  <a:tcPr/>
                </a:tc>
                <a:extLst>
                  <a:ext uri="{0D108BD9-81ED-4DB2-BD59-A6C34878D82A}">
                    <a16:rowId xmlns:a16="http://schemas.microsoft.com/office/drawing/2014/main" val="1974782451"/>
                  </a:ext>
                </a:extLst>
              </a:tr>
              <a:tr h="370840">
                <a:tc>
                  <a:txBody>
                    <a:bodyPr/>
                    <a:lstStyle/>
                    <a:p>
                      <a:r>
                        <a:rPr lang="es-419" dirty="0"/>
                        <a:t>1.</a:t>
                      </a:r>
                      <a:r>
                        <a:rPr lang="es-419" baseline="0" dirty="0"/>
                        <a:t> </a:t>
                      </a:r>
                      <a:r>
                        <a:rPr lang="es-419" dirty="0"/>
                        <a:t>Compras</a:t>
                      </a:r>
                      <a:endParaRPr lang="en-US" dirty="0"/>
                    </a:p>
                  </a:txBody>
                  <a:tcPr/>
                </a:tc>
                <a:tc>
                  <a:txBody>
                    <a:bodyPr/>
                    <a:lstStyle/>
                    <a:p>
                      <a:r>
                        <a:rPr lang="es-419" dirty="0"/>
                        <a:t>150 salarios base</a:t>
                      </a:r>
                      <a:endParaRPr lang="en-US" dirty="0"/>
                    </a:p>
                  </a:txBody>
                  <a:tcPr/>
                </a:tc>
                <a:tc>
                  <a:txBody>
                    <a:bodyPr/>
                    <a:lstStyle/>
                    <a:p>
                      <a:r>
                        <a:rPr lang="es-CR" dirty="0"/>
                        <a:t>¢69.330.000</a:t>
                      </a:r>
                      <a:endParaRPr lang="en-US" dirty="0"/>
                    </a:p>
                  </a:txBody>
                  <a:tcPr/>
                </a:tc>
                <a:extLst>
                  <a:ext uri="{0D108BD9-81ED-4DB2-BD59-A6C34878D82A}">
                    <a16:rowId xmlns:a16="http://schemas.microsoft.com/office/drawing/2014/main" val="4217646902"/>
                  </a:ext>
                </a:extLst>
              </a:tr>
              <a:tr h="370840">
                <a:tc>
                  <a:txBody>
                    <a:bodyPr/>
                    <a:lstStyle/>
                    <a:p>
                      <a:r>
                        <a:rPr lang="es-419" dirty="0"/>
                        <a:t>2. Empleados</a:t>
                      </a:r>
                      <a:endParaRPr lang="en-US" dirty="0"/>
                    </a:p>
                  </a:txBody>
                  <a:tcPr/>
                </a:tc>
                <a:tc>
                  <a:txBody>
                    <a:bodyPr/>
                    <a:lstStyle/>
                    <a:p>
                      <a:r>
                        <a:rPr lang="es-419" dirty="0"/>
                        <a:t>Máximo 5 no incluye al contribuyente</a:t>
                      </a:r>
                      <a:endParaRPr lang="en-US" dirty="0"/>
                    </a:p>
                  </a:txBody>
                  <a:tcPr/>
                </a:tc>
                <a:tc>
                  <a:txBody>
                    <a:bodyPr/>
                    <a:lstStyle/>
                    <a:p>
                      <a:endParaRPr lang="en-US" dirty="0"/>
                    </a:p>
                  </a:txBody>
                  <a:tcPr/>
                </a:tc>
                <a:extLst>
                  <a:ext uri="{0D108BD9-81ED-4DB2-BD59-A6C34878D82A}">
                    <a16:rowId xmlns:a16="http://schemas.microsoft.com/office/drawing/2014/main" val="1253593660"/>
                  </a:ext>
                </a:extLst>
              </a:tr>
              <a:tr h="370840">
                <a:tc>
                  <a:txBody>
                    <a:bodyPr/>
                    <a:lstStyle/>
                    <a:p>
                      <a:r>
                        <a:rPr lang="es-419" dirty="0"/>
                        <a:t>3.  Taxi</a:t>
                      </a:r>
                      <a:endParaRPr lang="en-US" dirty="0"/>
                    </a:p>
                  </a:txBody>
                  <a:tcPr/>
                </a:tc>
                <a:tc>
                  <a:txBody>
                    <a:bodyPr/>
                    <a:lstStyle/>
                    <a:p>
                      <a:r>
                        <a:rPr lang="es-419" dirty="0"/>
                        <a:t>Una unidad</a:t>
                      </a:r>
                      <a:endParaRPr lang="en-US" dirty="0"/>
                    </a:p>
                  </a:txBody>
                  <a:tcPr/>
                </a:tc>
                <a:tc>
                  <a:txBody>
                    <a:bodyPr/>
                    <a:lstStyle/>
                    <a:p>
                      <a:endParaRPr lang="en-US"/>
                    </a:p>
                  </a:txBody>
                  <a:tcPr/>
                </a:tc>
                <a:extLst>
                  <a:ext uri="{0D108BD9-81ED-4DB2-BD59-A6C34878D82A}">
                    <a16:rowId xmlns:a16="http://schemas.microsoft.com/office/drawing/2014/main" val="2849789329"/>
                  </a:ext>
                </a:extLst>
              </a:tr>
              <a:tr h="446044">
                <a:tc>
                  <a:txBody>
                    <a:bodyPr/>
                    <a:lstStyle/>
                    <a:p>
                      <a:r>
                        <a:rPr lang="es-419" dirty="0"/>
                        <a:t>4. Valor de activos </a:t>
                      </a:r>
                      <a:endParaRPr lang="en-US" dirty="0"/>
                    </a:p>
                  </a:txBody>
                  <a:tcPr/>
                </a:tc>
                <a:tc>
                  <a:txBody>
                    <a:bodyPr/>
                    <a:lstStyle/>
                    <a:p>
                      <a:r>
                        <a:rPr lang="es-419" dirty="0"/>
                        <a:t>350 salarios base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R" dirty="0"/>
                        <a:t>¢161.770.000</a:t>
                      </a:r>
                      <a:endParaRPr lang="en-US" dirty="0"/>
                    </a:p>
                  </a:txBody>
                  <a:tcPr/>
                </a:tc>
                <a:extLst>
                  <a:ext uri="{0D108BD9-81ED-4DB2-BD59-A6C34878D82A}">
                    <a16:rowId xmlns:a16="http://schemas.microsoft.com/office/drawing/2014/main" val="3832947300"/>
                  </a:ext>
                </a:extLst>
              </a:tr>
              <a:tr h="370840">
                <a:tc>
                  <a:txBody>
                    <a:bodyPr/>
                    <a:lstStyle/>
                    <a:p>
                      <a:r>
                        <a:rPr lang="es-419" dirty="0"/>
                        <a:t>5. </a:t>
                      </a:r>
                      <a:r>
                        <a:rPr lang="en-US" sz="1800" kern="1200" dirty="0">
                          <a:solidFill>
                            <a:schemeClr val="dk1"/>
                          </a:solidFill>
                          <a:latin typeface="+mn-lt"/>
                          <a:ea typeface="+mn-ea"/>
                          <a:cs typeface="+mn-cs"/>
                        </a:rPr>
                        <a:t>Bares, cantinas, </a:t>
                      </a:r>
                      <a:r>
                        <a:rPr lang="en-US" sz="1800" kern="1200" dirty="0" err="1">
                          <a:solidFill>
                            <a:schemeClr val="dk1"/>
                          </a:solidFill>
                          <a:latin typeface="+mn-lt"/>
                          <a:ea typeface="+mn-ea"/>
                          <a:cs typeface="+mn-cs"/>
                        </a:rPr>
                        <a:t>tabernas</a:t>
                      </a:r>
                      <a:r>
                        <a:rPr lang="en-US" sz="1800" kern="1200" dirty="0">
                          <a:solidFill>
                            <a:schemeClr val="dk1"/>
                          </a:solidFill>
                          <a:latin typeface="+mn-lt"/>
                          <a:ea typeface="+mn-ea"/>
                          <a:cs typeface="+mn-cs"/>
                        </a:rPr>
                        <a:t> o </a:t>
                      </a:r>
                      <a:r>
                        <a:rPr lang="en-US" sz="1800" kern="1200" dirty="0" err="1">
                          <a:solidFill>
                            <a:schemeClr val="dk1"/>
                          </a:solidFill>
                          <a:latin typeface="+mn-lt"/>
                          <a:ea typeface="+mn-ea"/>
                          <a:cs typeface="+mn-cs"/>
                        </a:rPr>
                        <a:t>establecimientos</a:t>
                      </a:r>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similares</a:t>
                      </a:r>
                      <a:endParaRPr lang="en-US" sz="1800" kern="1200" dirty="0">
                        <a:solidFill>
                          <a:schemeClr val="dk1"/>
                        </a:solidFill>
                        <a:latin typeface="+mn-lt"/>
                        <a:ea typeface="+mn-ea"/>
                        <a:cs typeface="+mn-cs"/>
                      </a:endParaRPr>
                    </a:p>
                  </a:txBody>
                  <a:tcPr/>
                </a:tc>
                <a:tc>
                  <a:txBody>
                    <a:bodyPr/>
                    <a:lstStyle/>
                    <a:p>
                      <a:r>
                        <a:rPr lang="es-419" dirty="0"/>
                        <a:t>Unidad de bebida no supere el</a:t>
                      </a:r>
                      <a:r>
                        <a:rPr lang="es-419" baseline="0" dirty="0"/>
                        <a:t> valor de 1% de salario base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R" dirty="0"/>
                        <a:t>¢</a:t>
                      </a:r>
                      <a:r>
                        <a:rPr lang="es-419" dirty="0"/>
                        <a:t>4.633</a:t>
                      </a:r>
                      <a:endParaRPr lang="en-US" dirty="0"/>
                    </a:p>
                    <a:p>
                      <a:endParaRPr lang="en-US" dirty="0"/>
                    </a:p>
                  </a:txBody>
                  <a:tcPr/>
                </a:tc>
                <a:extLst>
                  <a:ext uri="{0D108BD9-81ED-4DB2-BD59-A6C34878D82A}">
                    <a16:rowId xmlns:a16="http://schemas.microsoft.com/office/drawing/2014/main" val="317016448"/>
                  </a:ext>
                </a:extLst>
              </a:tr>
              <a:tr h="370840">
                <a:tc>
                  <a:txBody>
                    <a:bodyPr/>
                    <a:lstStyle/>
                    <a:p>
                      <a:r>
                        <a:rPr lang="es-419" dirty="0"/>
                        <a:t>6. </a:t>
                      </a:r>
                      <a:r>
                        <a:rPr lang="es-ES" sz="1800" kern="1200" dirty="0">
                          <a:solidFill>
                            <a:schemeClr val="dk1"/>
                          </a:solidFill>
                          <a:latin typeface="+mn-lt"/>
                          <a:ea typeface="+mn-ea"/>
                          <a:cs typeface="+mn-cs"/>
                        </a:rPr>
                        <a:t>Restaurantes, cafés, sodas y otros establecimientos que vendan comidas, bebidas o ambo</a:t>
                      </a:r>
                      <a:endParaRPr lang="en-US" sz="1800" kern="1200" dirty="0">
                        <a:solidFill>
                          <a:schemeClr val="dk1"/>
                        </a:solidFill>
                        <a:latin typeface="+mn-lt"/>
                        <a:ea typeface="+mn-ea"/>
                        <a:cs typeface="+mn-cs"/>
                      </a:endParaRPr>
                    </a:p>
                  </a:txBody>
                  <a:tcPr/>
                </a:tc>
                <a:tc>
                  <a:txBody>
                    <a:bodyPr/>
                    <a:lstStyle/>
                    <a:p>
                      <a:r>
                        <a:rPr lang="es-419" dirty="0"/>
                        <a:t>Unidad de menó no supere</a:t>
                      </a:r>
                      <a:r>
                        <a:rPr lang="es-419" baseline="0" dirty="0"/>
                        <a:t> el valor de 1.5% salario base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R" dirty="0"/>
                        <a:t>¢</a:t>
                      </a:r>
                      <a:r>
                        <a:rPr lang="es-419" dirty="0"/>
                        <a:t>6.933</a:t>
                      </a:r>
                      <a:endParaRPr lang="en-US" dirty="0"/>
                    </a:p>
                    <a:p>
                      <a:endParaRPr lang="en-US" dirty="0"/>
                    </a:p>
                  </a:txBody>
                  <a:tcPr/>
                </a:tc>
                <a:extLst>
                  <a:ext uri="{0D108BD9-81ED-4DB2-BD59-A6C34878D82A}">
                    <a16:rowId xmlns:a16="http://schemas.microsoft.com/office/drawing/2014/main" val="1143187674"/>
                  </a:ext>
                </a:extLst>
              </a:tr>
              <a:tr h="370840">
                <a:tc gridSpan="3">
                  <a:txBody>
                    <a:bodyPr/>
                    <a:lstStyle/>
                    <a:p>
                      <a:r>
                        <a:rPr lang="es-ES" sz="1800" b="0" i="0" kern="1200" dirty="0">
                          <a:solidFill>
                            <a:schemeClr val="dk1"/>
                          </a:solidFill>
                          <a:effectLst/>
                          <a:latin typeface="+mn-lt"/>
                          <a:ea typeface="+mn-ea"/>
                          <a:cs typeface="+mn-cs"/>
                        </a:rPr>
                        <a:t>7.No debe explotar</a:t>
                      </a:r>
                      <a:r>
                        <a:rPr lang="es-ES" sz="1800" b="0" i="0" kern="1200" baseline="0" dirty="0">
                          <a:solidFill>
                            <a:schemeClr val="dk1"/>
                          </a:solidFill>
                          <a:effectLst/>
                          <a:latin typeface="+mn-lt"/>
                          <a:ea typeface="+mn-ea"/>
                          <a:cs typeface="+mn-cs"/>
                        </a:rPr>
                        <a:t> </a:t>
                      </a:r>
                      <a:r>
                        <a:rPr lang="es-ES" sz="1800" b="0" i="0" kern="1200" dirty="0">
                          <a:solidFill>
                            <a:schemeClr val="dk1"/>
                          </a:solidFill>
                          <a:effectLst/>
                          <a:latin typeface="+mn-lt"/>
                          <a:ea typeface="+mn-ea"/>
                          <a:cs typeface="+mn-cs"/>
                        </a:rPr>
                        <a:t>una franquicia, marca, nombre comercial, o en mantener la condición de comercializador exclusivo o único de otro ente económico, o que la misma persona mantenga más de un establecimiento abierto al público, dedicados a cualquiera de las actividades cubiertas por este régimen</a:t>
                      </a:r>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4124501295"/>
                  </a:ext>
                </a:extLst>
              </a:tr>
            </a:tbl>
          </a:graphicData>
        </a:graphic>
      </p:graphicFrame>
      <p:sp>
        <p:nvSpPr>
          <p:cNvPr id="7" name="CuadroTexto 6"/>
          <p:cNvSpPr txBox="1"/>
          <p:nvPr/>
        </p:nvSpPr>
        <p:spPr>
          <a:xfrm>
            <a:off x="5177118" y="5812941"/>
            <a:ext cx="3859306" cy="369332"/>
          </a:xfrm>
          <a:prstGeom prst="rect">
            <a:avLst/>
          </a:prstGeom>
          <a:noFill/>
        </p:spPr>
        <p:txBody>
          <a:bodyPr wrap="square" rtlCol="0">
            <a:spAutoFit/>
          </a:bodyPr>
          <a:lstStyle/>
          <a:p>
            <a:r>
              <a:rPr lang="es-419" dirty="0"/>
              <a:t>Salario base 2021  </a:t>
            </a:r>
            <a:r>
              <a:rPr lang="es-CR" dirty="0"/>
              <a:t>¢462.200,00 </a:t>
            </a:r>
            <a:endParaRPr lang="en-US" dirty="0"/>
          </a:p>
        </p:txBody>
      </p:sp>
    </p:spTree>
    <p:extLst>
      <p:ext uri="{BB962C8B-B14F-4D97-AF65-F5344CB8AC3E}">
        <p14:creationId xmlns:p14="http://schemas.microsoft.com/office/powerpoint/2010/main" val="676880099"/>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752</TotalTime>
  <Words>1567</Words>
  <Application>Microsoft Office PowerPoint</Application>
  <PresentationFormat>Panorámica</PresentationFormat>
  <Paragraphs>193</Paragraphs>
  <Slides>28</Slides>
  <Notes>0</Notes>
  <HiddenSlides>0</HiddenSlides>
  <MMClips>0</MMClips>
  <ScaleCrop>false</ScaleCrop>
  <HeadingPairs>
    <vt:vector size="6" baseType="variant">
      <vt:variant>
        <vt:lpstr>Fuentes usadas</vt:lpstr>
      </vt:variant>
      <vt:variant>
        <vt:i4>8</vt:i4>
      </vt:variant>
      <vt:variant>
        <vt:lpstr>Tema</vt:lpstr>
      </vt:variant>
      <vt:variant>
        <vt:i4>5</vt:i4>
      </vt:variant>
      <vt:variant>
        <vt:lpstr>Títulos de diapositiva</vt:lpstr>
      </vt:variant>
      <vt:variant>
        <vt:i4>28</vt:i4>
      </vt:variant>
    </vt:vector>
  </HeadingPairs>
  <TitlesOfParts>
    <vt:vector size="41" baseType="lpstr">
      <vt:lpstr>Arial</vt:lpstr>
      <vt:lpstr>Barlow</vt:lpstr>
      <vt:lpstr>Barlow Medium</vt:lpstr>
      <vt:lpstr>Barlow SemiBold</vt:lpstr>
      <vt:lpstr>Calibri</vt:lpstr>
      <vt:lpstr>Garamond</vt:lpstr>
      <vt:lpstr>Webdings</vt:lpstr>
      <vt:lpstr>Wingdings</vt:lpstr>
      <vt:lpstr>Principal Verde</vt:lpstr>
      <vt:lpstr>Principal Azul</vt:lpstr>
      <vt:lpstr>Sección Anaranajada</vt:lpstr>
      <vt:lpstr>Sección Morada</vt:lpstr>
      <vt:lpstr>Sección Rojo Vivo</vt:lpstr>
      <vt:lpstr>Maestría en Asesoría Fiscal</vt:lpstr>
      <vt:lpstr>Presentación de PowerPoint</vt:lpstr>
      <vt:lpstr>Presentación de PowerPoint</vt:lpstr>
      <vt:lpstr>Presentación de PowerPoint</vt:lpstr>
      <vt:lpstr>Presentación de PowerPoint</vt:lpstr>
      <vt:lpstr>Presentación de PowerPoint</vt:lpstr>
      <vt:lpstr>Presentación de PowerPoint</vt:lpstr>
      <vt:lpstr>Gran Contribuyente Nacional DGT-R-22-2021</vt:lpstr>
      <vt:lpstr>Presentación de PowerPoint</vt:lpstr>
      <vt:lpstr>Presentación de PowerPoint</vt:lpstr>
      <vt:lpstr>Presentación de PowerPoint</vt:lpstr>
      <vt:lpstr>Organigrama DGT</vt:lpstr>
      <vt:lpstr>Administración Tributaria Art. 99 CNPT</vt:lpstr>
      <vt:lpstr>Administración Tributaria: Objetivo</vt:lpstr>
      <vt:lpstr>Administración Tributaria Control Tributario Art.103 CNPT</vt:lpstr>
      <vt:lpstr>Administración Tributaria Control Tributario Art.103 CNPT</vt:lpstr>
      <vt:lpstr>Administración Tributaria Control Tributario Art.103 CNPT</vt:lpstr>
      <vt:lpstr>Administración Tributaria Control Tributario Art.103 CNPT</vt:lpstr>
      <vt:lpstr>Administración Tributaria Control Tributario Art.103 CNPT</vt:lpstr>
      <vt:lpstr>Administración Tributaria: potestades Art. 75 RPT</vt:lpstr>
      <vt:lpstr>Administración Tributaria: facultades Art 76 RPT</vt:lpstr>
      <vt:lpstr> Elaboración de criterios institucionales Art. 104 RPT  </vt:lpstr>
      <vt:lpstr> Publicación de los criterios institucionales Art. 105 RPT </vt:lpstr>
      <vt:lpstr>Responsabilidad penal del funcionario público por acción u omisión culposa Art. 98 bis CNPT</vt:lpstr>
      <vt:lpstr>Brechas de incumplimiento</vt:lpstr>
      <vt:lpstr>Brechas de incumplimiento</vt:lpstr>
      <vt:lpstr>Brechas de incumplimiento</vt:lpstr>
      <vt:lpstr>Buenas noches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Flor María Rodríguez Gamboa</cp:lastModifiedBy>
  <cp:revision>92</cp:revision>
  <cp:lastPrinted>2018-06-20T11:59:15Z</cp:lastPrinted>
  <dcterms:created xsi:type="dcterms:W3CDTF">2018-06-20T21:30:45Z</dcterms:created>
  <dcterms:modified xsi:type="dcterms:W3CDTF">2022-02-16T01:19:27Z</dcterms:modified>
</cp:coreProperties>
</file>