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 id="2147483665" r:id="rId3"/>
    <p:sldMasterId id="2147483668" r:id="rId4"/>
    <p:sldMasterId id="2147483678" r:id="rId5"/>
  </p:sldMasterIdLst>
  <p:notesMasterIdLst>
    <p:notesMasterId r:id="rId29"/>
  </p:notesMasterIdLst>
  <p:sldIdLst>
    <p:sldId id="256" r:id="rId6"/>
    <p:sldId id="286" r:id="rId7"/>
    <p:sldId id="287" r:id="rId8"/>
    <p:sldId id="303"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5" r:id="rId23"/>
    <p:sldId id="276" r:id="rId24"/>
    <p:sldId id="277" r:id="rId25"/>
    <p:sldId id="279" r:id="rId26"/>
    <p:sldId id="284" r:id="rId27"/>
    <p:sldId id="285"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dMTqg9BWmcKXwTj4s4KNetRbJ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6.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21709967517972"/>
          <c:y val="0"/>
          <c:w val="0.71864077195113785"/>
          <c:h val="1"/>
        </c:manualLayout>
      </c:layout>
      <c:pieChart>
        <c:varyColors val="1"/>
        <c:ser>
          <c:idx val="0"/>
          <c:order val="0"/>
          <c:tx>
            <c:strRef>
              <c:f>Hoja1!$B$1</c:f>
              <c:strCache>
                <c:ptCount val="1"/>
                <c:pt idx="0">
                  <c:v>Columna1</c:v>
                </c:pt>
              </c:strCache>
            </c:strRef>
          </c:tx>
          <c:dLbls>
            <c:dLbl>
              <c:idx val="0"/>
              <c:tx>
                <c:rich>
                  <a:bodyPr/>
                  <a:lstStyle/>
                  <a:p>
                    <a:r>
                      <a:rPr lang="en-US"/>
                      <a:t>Never</a:t>
                    </a:r>
                    <a:r>
                      <a:rPr lang="en-US" baseline="0"/>
                      <a:t>; </a:t>
                    </a:r>
                    <a:fld id="{A9A4E10B-98CC-4FCF-B7F0-3F648C47C6D0}"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FA-4116-AFBC-7FDA72670B1A}"/>
                </c:ext>
              </c:extLst>
            </c:dLbl>
            <c:dLbl>
              <c:idx val="1"/>
              <c:tx>
                <c:rich>
                  <a:bodyPr/>
                  <a:lstStyle/>
                  <a:p>
                    <a:r>
                      <a:rPr lang="en-US"/>
                      <a:t>Almost</a:t>
                    </a:r>
                    <a:r>
                      <a:rPr lang="en-US" baseline="0"/>
                      <a:t> never; </a:t>
                    </a:r>
                    <a:fld id="{0E3E01B1-9CF5-429A-9495-C9A0A598F293}"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AFA-4116-AFBC-7FDA72670B1A}"/>
                </c:ext>
              </c:extLst>
            </c:dLbl>
            <c:dLbl>
              <c:idx val="2"/>
              <c:tx>
                <c:rich>
                  <a:bodyPr/>
                  <a:lstStyle/>
                  <a:p>
                    <a:r>
                      <a:rPr lang="en-US"/>
                      <a:t>Sometimes</a:t>
                    </a:r>
                    <a:r>
                      <a:rPr lang="en-US" baseline="0"/>
                      <a:t>; </a:t>
                    </a:r>
                    <a:fld id="{EA4DCEF9-F725-4551-82C4-47CB7CF80809}"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AFA-4116-AFBC-7FDA72670B1A}"/>
                </c:ext>
              </c:extLst>
            </c:dLbl>
            <c:dLbl>
              <c:idx val="3"/>
              <c:tx>
                <c:rich>
                  <a:bodyPr/>
                  <a:lstStyle/>
                  <a:p>
                    <a:r>
                      <a:rPr lang="en-US" baseline="0" dirty="0"/>
                      <a:t>Often; </a:t>
                    </a:r>
                    <a:fld id="{775D6A4B-0D40-4455-9E47-B83EB1E6884A}" type="VALUE">
                      <a:rPr lang="en-US" baseline="0"/>
                      <a:pPr/>
                      <a:t>[VALOR]</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AFA-4116-AFBC-7FDA72670B1A}"/>
                </c:ext>
              </c:extLst>
            </c:dLbl>
            <c:dLbl>
              <c:idx val="4"/>
              <c:tx>
                <c:rich>
                  <a:bodyPr/>
                  <a:lstStyle/>
                  <a:p>
                    <a:r>
                      <a:rPr lang="en-US" baseline="0"/>
                      <a:t>Always; </a:t>
                    </a:r>
                    <a:fld id="{B0C193BE-F9EF-47DC-BD30-991B4601D290}"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FA-4116-AFBC-7FDA72670B1A}"/>
                </c:ext>
              </c:extLst>
            </c:dLbl>
            <c:spPr>
              <a:noFill/>
              <a:ln>
                <a:noFill/>
              </a:ln>
              <a:effectLst/>
            </c:spPr>
            <c:txPr>
              <a:bodyPr/>
              <a:lstStyle/>
              <a:p>
                <a:pPr>
                  <a:defRPr>
                    <a:solidFill>
                      <a:schemeClr val="tx1"/>
                    </a:solidFill>
                    <a:effectLst>
                      <a:outerShdw blurRad="38100" dist="38100" dir="2700000" algn="tl">
                        <a:srgbClr val="000000">
                          <a:alpha val="43137"/>
                        </a:srgbClr>
                      </a:outerShdw>
                    </a:effectLst>
                    <a:latin typeface="Aharoni" pitchFamily="2" charset="-79"/>
                    <a:cs typeface="Aharoni" pitchFamily="2" charset="-79"/>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Hoja1!$A$2:$A$6</c:f>
              <c:strCache>
                <c:ptCount val="5"/>
                <c:pt idx="0">
                  <c:v>Nunca</c:v>
                </c:pt>
                <c:pt idx="1">
                  <c:v>Casi nunca</c:v>
                </c:pt>
                <c:pt idx="2">
                  <c:v>A veces</c:v>
                </c:pt>
                <c:pt idx="3">
                  <c:v>A menudo</c:v>
                </c:pt>
                <c:pt idx="4">
                  <c:v>Siempre</c:v>
                </c:pt>
              </c:strCache>
            </c:strRef>
          </c:cat>
          <c:val>
            <c:numRef>
              <c:f>Hoja1!$B$2:$B$6</c:f>
              <c:numCache>
                <c:formatCode>0%</c:formatCode>
                <c:ptCount val="5"/>
                <c:pt idx="0">
                  <c:v>0.45</c:v>
                </c:pt>
                <c:pt idx="1">
                  <c:v>0.19000000000000022</c:v>
                </c:pt>
                <c:pt idx="2">
                  <c:v>0.16000000000000023</c:v>
                </c:pt>
                <c:pt idx="3">
                  <c:v>0.13</c:v>
                </c:pt>
                <c:pt idx="4">
                  <c:v>7.0000000000000034E-2</c:v>
                </c:pt>
              </c:numCache>
            </c:numRef>
          </c:val>
          <c:extLst>
            <c:ext xmlns:c16="http://schemas.microsoft.com/office/drawing/2014/chart" uri="{C3380CC4-5D6E-409C-BE32-E72D297353CC}">
              <c16:uniqueId val="{00000000-5B02-4EDE-9443-45F36BE9C6FE}"/>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R"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R"/>
              <a:t>2 Palabra clave ventaja competitiva</a:t>
            </a:r>
            <a:endParaRPr/>
          </a:p>
          <a:p>
            <a:pPr marL="0" lvl="0" indent="0" algn="l" rtl="0">
              <a:spcBef>
                <a:spcPts val="0"/>
              </a:spcBef>
              <a:spcAft>
                <a:spcPts val="0"/>
              </a:spcAft>
              <a:buNone/>
            </a:pPr>
            <a:r>
              <a:rPr lang="es-CR"/>
              <a:t>3. Acortar los tiempos</a:t>
            </a:r>
            <a:endParaRPr/>
          </a:p>
          <a:p>
            <a:pPr marL="0" lvl="0" indent="0" algn="l" rtl="0">
              <a:spcBef>
                <a:spcPts val="0"/>
              </a:spcBef>
              <a:spcAft>
                <a:spcPts val="0"/>
              </a:spcAft>
              <a:buNone/>
            </a:pPr>
            <a:r>
              <a:rPr lang="es-CR"/>
              <a:t>4. Asegurarse de tener toda la gente que se necesita</a:t>
            </a:r>
            <a:endParaRPr/>
          </a:p>
          <a:p>
            <a:pPr marL="0" lvl="0" indent="0" algn="l" rtl="0">
              <a:spcBef>
                <a:spcPts val="0"/>
              </a:spcBef>
              <a:spcAft>
                <a:spcPts val="0"/>
              </a:spcAft>
              <a:buNone/>
            </a:pPr>
            <a:r>
              <a:rPr lang="es-CR"/>
              <a:t>5. Motivación –Recursos necesarios</a:t>
            </a:r>
            <a:endParaRPr/>
          </a:p>
          <a:p>
            <a:pPr marL="0" lvl="0" indent="0" algn="l" rtl="0">
              <a:spcBef>
                <a:spcPts val="0"/>
              </a:spcBef>
              <a:spcAft>
                <a:spcPts val="0"/>
              </a:spcAft>
              <a:buNone/>
            </a:pPr>
            <a:r>
              <a:rPr lang="es-CR"/>
              <a:t>6. Real Time</a:t>
            </a:r>
            <a:endParaRPr/>
          </a:p>
          <a:p>
            <a:pPr marL="0" lvl="0" indent="0" algn="l" rtl="0">
              <a:spcBef>
                <a:spcPts val="0"/>
              </a:spcBef>
              <a:spcAft>
                <a:spcPts val="0"/>
              </a:spcAft>
              <a:buNone/>
            </a:pPr>
            <a:r>
              <a:rPr lang="es-CR"/>
              <a:t>7. </a:t>
            </a:r>
            <a:endParaRPr/>
          </a:p>
          <a:p>
            <a:pPr marL="0" lvl="0" indent="0" algn="l" rtl="0">
              <a:spcBef>
                <a:spcPts val="0"/>
              </a:spcBef>
              <a:spcAft>
                <a:spcPts val="0"/>
              </a:spcAft>
              <a:buNone/>
            </a:pPr>
            <a:r>
              <a:rPr lang="es-CR"/>
              <a:t>8. Resultados sostenidos en el tiempo</a:t>
            </a:r>
            <a:endParaRPr/>
          </a:p>
          <a:p>
            <a:pPr marL="0" lvl="0" indent="0" algn="l" rtl="0">
              <a:spcBef>
                <a:spcPts val="0"/>
              </a:spcBef>
              <a:spcAft>
                <a:spcPts val="0"/>
              </a:spcAft>
              <a:buNone/>
            </a:pPr>
            <a:endParaRPr/>
          </a:p>
          <a:p>
            <a:pPr marL="0" lvl="0" indent="0" algn="l" rtl="0">
              <a:spcBef>
                <a:spcPts val="0"/>
              </a:spcBef>
              <a:spcAft>
                <a:spcPts val="0"/>
              </a:spcAft>
              <a:buNone/>
            </a:pPr>
            <a:r>
              <a:rPr lang="es-CR"/>
              <a:t>10 a 15 minutos</a:t>
            </a:r>
            <a:endParaRPr/>
          </a:p>
        </p:txBody>
      </p:sp>
      <p:sp>
        <p:nvSpPr>
          <p:cNvPr id="229" name="Google Shape;2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ular - Azul" type="secHead">
  <p:cSld name="SECTION_HEADER">
    <p:spTree>
      <p:nvGrpSpPr>
        <p:cNvPr id="1" name="Shape 12"/>
        <p:cNvGrpSpPr/>
        <p:nvPr/>
      </p:nvGrpSpPr>
      <p:grpSpPr>
        <a:xfrm>
          <a:off x="0" y="0"/>
          <a:ext cx="0" cy="0"/>
          <a:chOff x="0" y="0"/>
          <a:chExt cx="0" cy="0"/>
        </a:xfrm>
      </p:grpSpPr>
      <p:sp>
        <p:nvSpPr>
          <p:cNvPr id="13" name="Google Shape;13;p32"/>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279BB"/>
              </a:buClr>
              <a:buSzPts val="6000"/>
              <a:buFont typeface="Barlow"/>
              <a:buNone/>
              <a:defRPr sz="6000">
                <a:solidFill>
                  <a:srgbClr val="4279B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2"/>
          <p:cNvSpPr txBox="1">
            <a:spLocks noGrp="1"/>
          </p:cNvSpPr>
          <p:nvPr>
            <p:ph type="body" idx="1"/>
          </p:nvPr>
        </p:nvSpPr>
        <p:spPr>
          <a:xfrm>
            <a:off x="831850" y="312216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 name="Google Shape;15;p32"/>
          <p:cNvSpPr/>
          <p:nvPr/>
        </p:nvSpPr>
        <p:spPr>
          <a:xfrm flipH="1">
            <a:off x="-26753" y="4051497"/>
            <a:ext cx="12247056" cy="2829868"/>
          </a:xfrm>
          <a:custGeom>
            <a:avLst/>
            <a:gdLst/>
            <a:ahLst/>
            <a:cxnLst/>
            <a:rect l="l" t="t" r="r" b="b"/>
            <a:pathLst>
              <a:path w="12247056" h="2829868" extrusionOk="0">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32"/>
          <p:cNvPicPr preferRelativeResize="0"/>
          <p:nvPr/>
        </p:nvPicPr>
        <p:blipFill rotWithShape="1">
          <a:blip r:embed="rId2">
            <a:alphaModFix/>
          </a:blip>
          <a:srcRect/>
          <a:stretch/>
        </p:blipFill>
        <p:spPr>
          <a:xfrm>
            <a:off x="830107" y="92498"/>
            <a:ext cx="3211632" cy="14696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ción Rojo Vivo: Título" type="titleOnly">
  <p:cSld name="TITLE_ONLY">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41C38"/>
              </a:buClr>
              <a:buSzPts val="4400"/>
              <a:buFont typeface="Barlow"/>
              <a:buNone/>
              <a:defRPr>
                <a:solidFill>
                  <a:srgbClr val="B41C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40"/>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8"/>
        <p:cNvGrpSpPr/>
        <p:nvPr/>
      </p:nvGrpSpPr>
      <p:grpSpPr>
        <a:xfrm>
          <a:off x="0" y="0"/>
          <a:ext cx="0" cy="0"/>
          <a:chOff x="0" y="0"/>
          <a:chExt cx="0" cy="0"/>
        </a:xfrm>
      </p:grpSpPr>
      <p:sp>
        <p:nvSpPr>
          <p:cNvPr id="79" name="Google Shape;7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ción Rojo Vivo: Título y Contenido - 2 Columnas" type="twoObj">
  <p:cSld name="TWO_OBJECTS">
    <p:spTree>
      <p:nvGrpSpPr>
        <p:cNvPr id="1" name="Shape 90"/>
        <p:cNvGrpSpPr/>
        <p:nvPr/>
      </p:nvGrpSpPr>
      <p:grpSpPr>
        <a:xfrm>
          <a:off x="0" y="0"/>
          <a:ext cx="0" cy="0"/>
          <a:chOff x="0" y="0"/>
          <a:chExt cx="0" cy="0"/>
        </a:xfrm>
      </p:grpSpPr>
      <p:sp>
        <p:nvSpPr>
          <p:cNvPr id="91" name="Google Shape;9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E2142"/>
              </a:buClr>
              <a:buSzPts val="4400"/>
              <a:buFont typeface="Barlow"/>
              <a:buNone/>
              <a:defRPr>
                <a:solidFill>
                  <a:srgbClr val="CE21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9"/>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59"/>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ción Rojo Vivo: Título, Contenido y Fotografía">
  <p:cSld name="Sección Rojo Vivo: Título, Contenido y Fotografía">
    <p:spTree>
      <p:nvGrpSpPr>
        <p:cNvPr id="1" name="Shape 96"/>
        <p:cNvGrpSpPr/>
        <p:nvPr/>
      </p:nvGrpSpPr>
      <p:grpSpPr>
        <a:xfrm>
          <a:off x="0" y="0"/>
          <a:ext cx="0" cy="0"/>
          <a:chOff x="0" y="0"/>
          <a:chExt cx="0" cy="0"/>
        </a:xfrm>
      </p:grpSpPr>
      <p:sp>
        <p:nvSpPr>
          <p:cNvPr id="97" name="Google Shape;97;p60"/>
          <p:cNvSpPr/>
          <p:nvPr/>
        </p:nvSpPr>
        <p:spPr>
          <a:xfrm>
            <a:off x="7144686" y="-56271"/>
            <a:ext cx="5122342" cy="7005711"/>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60"/>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E2142"/>
              </a:buClr>
              <a:buSzPts val="4400"/>
              <a:buFont typeface="Barlow"/>
              <a:buNone/>
              <a:defRPr>
                <a:solidFill>
                  <a:srgbClr val="CE21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60"/>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60"/>
          <p:cNvSpPr>
            <a:spLocks noGrp="1"/>
          </p:cNvSpPr>
          <p:nvPr>
            <p:ph type="pic" idx="2"/>
          </p:nvPr>
        </p:nvSpPr>
        <p:spPr>
          <a:xfrm>
            <a:off x="7198921" y="-3446"/>
            <a:ext cx="5013871" cy="689709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ción Rojo Vivo: Título y Contenido">
  <p:cSld name="Sección Rojo Vivo: Título y Contenido">
    <p:spTree>
      <p:nvGrpSpPr>
        <p:cNvPr id="1" name="Shape 107"/>
        <p:cNvGrpSpPr/>
        <p:nvPr/>
      </p:nvGrpSpPr>
      <p:grpSpPr>
        <a:xfrm>
          <a:off x="0" y="0"/>
          <a:ext cx="0" cy="0"/>
          <a:chOff x="0" y="0"/>
          <a:chExt cx="0" cy="0"/>
        </a:xfrm>
      </p:grpSpPr>
      <p:sp>
        <p:nvSpPr>
          <p:cNvPr id="108" name="Google Shape;10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E2142"/>
              </a:buClr>
              <a:buSzPts val="4400"/>
              <a:buFont typeface="Barlow"/>
              <a:buNone/>
              <a:defRPr>
                <a:solidFill>
                  <a:srgbClr val="CE21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9"/>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9"/>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9"/>
        <p:cNvGrpSpPr/>
        <p:nvPr/>
      </p:nvGrpSpPr>
      <p:grpSpPr>
        <a:xfrm>
          <a:off x="0" y="0"/>
          <a:ext cx="0" cy="0"/>
          <a:chOff x="0" y="0"/>
          <a:chExt cx="0" cy="0"/>
        </a:xfrm>
      </p:grpSpPr>
      <p:sp>
        <p:nvSpPr>
          <p:cNvPr id="120" name="Google Shape;120;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ierre">
  <p:cSld name="Cierre">
    <p:spTree>
      <p:nvGrpSpPr>
        <p:cNvPr id="1" name="Shape 123"/>
        <p:cNvGrpSpPr/>
        <p:nvPr/>
      </p:nvGrpSpPr>
      <p:grpSpPr>
        <a:xfrm>
          <a:off x="0" y="0"/>
          <a:ext cx="0" cy="0"/>
          <a:chOff x="0" y="0"/>
          <a:chExt cx="0" cy="0"/>
        </a:xfrm>
      </p:grpSpPr>
      <p:sp>
        <p:nvSpPr>
          <p:cNvPr id="124" name="Google Shape;124;p46"/>
          <p:cNvSpPr/>
          <p:nvPr/>
        </p:nvSpPr>
        <p:spPr>
          <a:xfrm>
            <a:off x="-61437" y="-41952"/>
            <a:ext cx="12298576" cy="6123875"/>
          </a:xfrm>
          <a:custGeom>
            <a:avLst/>
            <a:gdLst/>
            <a:ahLst/>
            <a:cxnLst/>
            <a:rect l="l" t="t" r="r" b="b"/>
            <a:pathLst>
              <a:path w="12298576" h="6123875" extrusionOk="0">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6"/>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Barlow"/>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6"/>
          <p:cNvSpPr txBox="1">
            <a:spLocks noGrp="1"/>
          </p:cNvSpPr>
          <p:nvPr>
            <p:ph type="body" idx="1"/>
          </p:nvPr>
        </p:nvSpPr>
        <p:spPr>
          <a:xfrm>
            <a:off x="831850" y="6351814"/>
            <a:ext cx="3413579" cy="2866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4279BB"/>
              </a:buClr>
              <a:buSzPts val="2400"/>
              <a:buNone/>
              <a:defRPr sz="2400" b="0" i="0">
                <a:solidFill>
                  <a:srgbClr val="4279BB"/>
                </a:solidFill>
                <a:latin typeface="Barlow"/>
                <a:ea typeface="Barlow"/>
                <a:cs typeface="Barlow"/>
                <a:sym typeface="Barlow"/>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7" name="Google Shape;127;p46"/>
          <p:cNvSpPr txBox="1">
            <a:spLocks noGrp="1"/>
          </p:cNvSpPr>
          <p:nvPr>
            <p:ph type="body" idx="2"/>
          </p:nvPr>
        </p:nvSpPr>
        <p:spPr>
          <a:xfrm>
            <a:off x="7478486" y="6081923"/>
            <a:ext cx="4114800" cy="55654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4279BB"/>
              </a:buClr>
              <a:buSzPts val="2000"/>
              <a:buNone/>
              <a:defRPr sz="2000" b="1" i="0">
                <a:solidFill>
                  <a:srgbClr val="4279BB"/>
                </a:solidFill>
                <a:latin typeface="Barlow"/>
                <a:ea typeface="Barlow"/>
                <a:cs typeface="Barlow"/>
                <a:sym typeface="Barlow"/>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 name="Google Shape;128;p46"/>
          <p:cNvSpPr txBox="1">
            <a:spLocks noGrp="1"/>
          </p:cNvSpPr>
          <p:nvPr>
            <p:ph type="body" idx="3"/>
          </p:nvPr>
        </p:nvSpPr>
        <p:spPr>
          <a:xfrm>
            <a:off x="831850" y="3281363"/>
            <a:ext cx="105156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46"/>
          <p:cNvPicPr preferRelativeResize="0"/>
          <p:nvPr/>
        </p:nvPicPr>
        <p:blipFill rotWithShape="1">
          <a:blip r:embed="rId2">
            <a:alphaModFix/>
          </a:blip>
          <a:srcRect/>
          <a:stretch/>
        </p:blipFill>
        <p:spPr>
          <a:xfrm>
            <a:off x="821315" y="56983"/>
            <a:ext cx="3211632" cy="146960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ción Morada: Separador">
  <p:cSld name="Sección Morada: Separador">
    <p:bg>
      <p:bgPr>
        <a:solidFill>
          <a:srgbClr val="9C247B"/>
        </a:solidFill>
        <a:effectLst/>
      </p:bgPr>
    </p:bg>
    <p:spTree>
      <p:nvGrpSpPr>
        <p:cNvPr id="1" name="Shape 130"/>
        <p:cNvGrpSpPr/>
        <p:nvPr/>
      </p:nvGrpSpPr>
      <p:grpSpPr>
        <a:xfrm>
          <a:off x="0" y="0"/>
          <a:ext cx="0" cy="0"/>
          <a:chOff x="0" y="0"/>
          <a:chExt cx="0" cy="0"/>
        </a:xfrm>
      </p:grpSpPr>
      <p:sp>
        <p:nvSpPr>
          <p:cNvPr id="131" name="Google Shape;131;p52"/>
          <p:cNvSpPr>
            <a:spLocks noGrp="1"/>
          </p:cNvSpPr>
          <p:nvPr>
            <p:ph type="pic" idx="2"/>
          </p:nvPr>
        </p:nvSpPr>
        <p:spPr>
          <a:xfrm>
            <a:off x="7196547" y="-19585"/>
            <a:ext cx="5013871" cy="6893644"/>
          </a:xfrm>
          <a:prstGeom prst="rect">
            <a:avLst/>
          </a:prstGeom>
          <a:solidFill>
            <a:srgbClr val="891C6C"/>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52"/>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Barlow"/>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52"/>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4" name="Google Shape;134;p52"/>
          <p:cNvPicPr preferRelativeResize="0"/>
          <p:nvPr/>
        </p:nvPicPr>
        <p:blipFill rotWithShape="1">
          <a:blip r:embed="rId2">
            <a:alphaModFix/>
          </a:blip>
          <a:srcRect/>
          <a:stretch/>
        </p:blipFill>
        <p:spPr>
          <a:xfrm>
            <a:off x="551234" y="290065"/>
            <a:ext cx="3211632" cy="146960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ción Morada: Título y Contenido">
  <p:cSld name="Sección Morada: Título y Contenido">
    <p:spTree>
      <p:nvGrpSpPr>
        <p:cNvPr id="1" name="Shape 135"/>
        <p:cNvGrpSpPr/>
        <p:nvPr/>
      </p:nvGrpSpPr>
      <p:grpSpPr>
        <a:xfrm>
          <a:off x="0" y="0"/>
          <a:ext cx="0" cy="0"/>
          <a:chOff x="0" y="0"/>
          <a:chExt cx="0" cy="0"/>
        </a:xfrm>
      </p:grpSpPr>
      <p:sp>
        <p:nvSpPr>
          <p:cNvPr id="136" name="Google Shape;136;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a:buNone/>
              <a:defRPr>
                <a:solidFill>
                  <a:srgbClr val="9C24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3"/>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53"/>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ción Morada: Título y Contenido - 2 Columnas" type="twoObj">
  <p:cSld name="TWO_OBJECTS">
    <p:spTree>
      <p:nvGrpSpPr>
        <p:cNvPr id="1" name="Shape 140"/>
        <p:cNvGrpSpPr/>
        <p:nvPr/>
      </p:nvGrpSpPr>
      <p:grpSpPr>
        <a:xfrm>
          <a:off x="0" y="0"/>
          <a:ext cx="0" cy="0"/>
          <a:chOff x="0" y="0"/>
          <a:chExt cx="0" cy="0"/>
        </a:xfrm>
      </p:grpSpPr>
      <p:sp>
        <p:nvSpPr>
          <p:cNvPr id="141" name="Google Shape;141;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a:buNone/>
              <a:defRPr>
                <a:solidFill>
                  <a:srgbClr val="9C24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4"/>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54"/>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Contenido">
  <p:cSld name="Título y Contenido">
    <p:spTree>
      <p:nvGrpSpPr>
        <p:cNvPr id="1" name="Shape 17"/>
        <p:cNvGrpSpPr/>
        <p:nvPr/>
      </p:nvGrpSpPr>
      <p:grpSpPr>
        <a:xfrm>
          <a:off x="0" y="0"/>
          <a:ext cx="0" cy="0"/>
          <a:chOff x="0" y="0"/>
          <a:chExt cx="0" cy="0"/>
        </a:xfrm>
      </p:grpSpPr>
      <p:sp>
        <p:nvSpPr>
          <p:cNvPr id="18" name="Google Shape;18;p47"/>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279BB"/>
              </a:buClr>
              <a:buSzPts val="4400"/>
              <a:buFont typeface="Barlow"/>
              <a:buNone/>
              <a:defRPr>
                <a:solidFill>
                  <a:srgbClr val="4279B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7"/>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ción Morada: Título y Contenido - 2 Subtítulos" type="twoTxTwoObj">
  <p:cSld name="TWO_OBJECTS_WITH_TEXT">
    <p:spTree>
      <p:nvGrpSpPr>
        <p:cNvPr id="1" name="Shape 146"/>
        <p:cNvGrpSpPr/>
        <p:nvPr/>
      </p:nvGrpSpPr>
      <p:grpSpPr>
        <a:xfrm>
          <a:off x="0" y="0"/>
          <a:ext cx="0" cy="0"/>
          <a:chOff x="0" y="0"/>
          <a:chExt cx="0" cy="0"/>
        </a:xfrm>
      </p:grpSpPr>
      <p:sp>
        <p:nvSpPr>
          <p:cNvPr id="147" name="Google Shape;147;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a:buNone/>
              <a:defRPr>
                <a:solidFill>
                  <a:srgbClr val="9C24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891C6C"/>
              </a:buClr>
              <a:buSzPts val="2400"/>
              <a:buNone/>
              <a:defRPr sz="2400" b="1">
                <a:solidFill>
                  <a:srgbClr val="891C6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891C6C"/>
              </a:buClr>
              <a:buSzPts val="2400"/>
              <a:buNone/>
              <a:defRPr sz="2400" b="1">
                <a:solidFill>
                  <a:srgbClr val="891C6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5"/>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55"/>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ción Morada: Título, Contenido y Fotografía">
  <p:cSld name="Sección Morada: Título, Contenido y Fotografía">
    <p:spTree>
      <p:nvGrpSpPr>
        <p:cNvPr id="1" name="Shape 154"/>
        <p:cNvGrpSpPr/>
        <p:nvPr/>
      </p:nvGrpSpPr>
      <p:grpSpPr>
        <a:xfrm>
          <a:off x="0" y="0"/>
          <a:ext cx="0" cy="0"/>
          <a:chOff x="0" y="0"/>
          <a:chExt cx="0" cy="0"/>
        </a:xfrm>
      </p:grpSpPr>
      <p:sp>
        <p:nvSpPr>
          <p:cNvPr id="155" name="Google Shape;155;p56"/>
          <p:cNvSpPr/>
          <p:nvPr/>
        </p:nvSpPr>
        <p:spPr>
          <a:xfrm>
            <a:off x="7144686" y="-56271"/>
            <a:ext cx="5122342" cy="7005711"/>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56"/>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a:buNone/>
              <a:defRPr>
                <a:solidFill>
                  <a:srgbClr val="9C24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56"/>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a:spLocks noGrp="1"/>
          </p:cNvSpPr>
          <p:nvPr>
            <p:ph type="pic" idx="2"/>
          </p:nvPr>
        </p:nvSpPr>
        <p:spPr>
          <a:xfrm>
            <a:off x="7198921" y="-3446"/>
            <a:ext cx="5013871" cy="689709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ción Morada: Título" type="titleOnly">
  <p:cSld name="TITLE_ONLY">
    <p:spTree>
      <p:nvGrpSpPr>
        <p:cNvPr id="1" name="Shape 159"/>
        <p:cNvGrpSpPr/>
        <p:nvPr/>
      </p:nvGrpSpPr>
      <p:grpSpPr>
        <a:xfrm>
          <a:off x="0" y="0"/>
          <a:ext cx="0" cy="0"/>
          <a:chOff x="0" y="0"/>
          <a:chExt cx="0" cy="0"/>
        </a:xfrm>
      </p:grpSpPr>
      <p:sp>
        <p:nvSpPr>
          <p:cNvPr id="160" name="Google Shape;16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a:buNone/>
              <a:defRPr>
                <a:solidFill>
                  <a:srgbClr val="9C24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57"/>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57"/>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ción Morada: Fotografía Completa">
  <p:cSld name="Sección Morada: Fotografía Completa">
    <p:spTree>
      <p:nvGrpSpPr>
        <p:cNvPr id="1" name="Shape 163"/>
        <p:cNvGrpSpPr/>
        <p:nvPr/>
      </p:nvGrpSpPr>
      <p:grpSpPr>
        <a:xfrm>
          <a:off x="0" y="0"/>
          <a:ext cx="0" cy="0"/>
          <a:chOff x="0" y="0"/>
          <a:chExt cx="0" cy="0"/>
        </a:xfrm>
      </p:grpSpPr>
      <p:sp>
        <p:nvSpPr>
          <p:cNvPr id="164" name="Google Shape;164;p58"/>
          <p:cNvSpPr>
            <a:spLocks noGrp="1"/>
          </p:cNvSpPr>
          <p:nvPr>
            <p:ph type="pic" idx="2"/>
          </p:nvPr>
        </p:nvSpPr>
        <p:spPr>
          <a:xfrm>
            <a:off x="-12659" y="1"/>
            <a:ext cx="12204659"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58"/>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8"/>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ción Anaranjada: Separador">
  <p:cSld name="Sección Anaranjada: Separador">
    <p:bg>
      <p:bgPr>
        <a:solidFill>
          <a:srgbClr val="EE9121"/>
        </a:solidFill>
        <a:effectLst/>
      </p:bgPr>
    </p:bg>
    <p:spTree>
      <p:nvGrpSpPr>
        <p:cNvPr id="1" name="Shape 170"/>
        <p:cNvGrpSpPr/>
        <p:nvPr/>
      </p:nvGrpSpPr>
      <p:grpSpPr>
        <a:xfrm>
          <a:off x="0" y="0"/>
          <a:ext cx="0" cy="0"/>
          <a:chOff x="0" y="0"/>
          <a:chExt cx="0" cy="0"/>
        </a:xfrm>
      </p:grpSpPr>
      <p:sp>
        <p:nvSpPr>
          <p:cNvPr id="171" name="Google Shape;171;p62"/>
          <p:cNvSpPr>
            <a:spLocks noGrp="1"/>
          </p:cNvSpPr>
          <p:nvPr>
            <p:ph type="pic" idx="2"/>
          </p:nvPr>
        </p:nvSpPr>
        <p:spPr>
          <a:xfrm>
            <a:off x="7196547" y="-19585"/>
            <a:ext cx="5013871" cy="6893644"/>
          </a:xfrm>
          <a:prstGeom prst="rect">
            <a:avLst/>
          </a:prstGeom>
          <a:solidFill>
            <a:srgbClr val="CE801C"/>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62"/>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Barlow"/>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62"/>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4" name="Google Shape;174;p62"/>
          <p:cNvPicPr preferRelativeResize="0"/>
          <p:nvPr/>
        </p:nvPicPr>
        <p:blipFill rotWithShape="1">
          <a:blip r:embed="rId2">
            <a:alphaModFix/>
          </a:blip>
          <a:srcRect/>
          <a:stretch/>
        </p:blipFill>
        <p:spPr>
          <a:xfrm>
            <a:off x="551234" y="290065"/>
            <a:ext cx="3211632" cy="146960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ción Anaranjada: Título y Contenido">
  <p:cSld name="Sección Anaranjada: Título y Contenido">
    <p:spTree>
      <p:nvGrpSpPr>
        <p:cNvPr id="1" name="Shape 175"/>
        <p:cNvGrpSpPr/>
        <p:nvPr/>
      </p:nvGrpSpPr>
      <p:grpSpPr>
        <a:xfrm>
          <a:off x="0" y="0"/>
          <a:ext cx="0" cy="0"/>
          <a:chOff x="0" y="0"/>
          <a:chExt cx="0" cy="0"/>
        </a:xfrm>
      </p:grpSpPr>
      <p:sp>
        <p:nvSpPr>
          <p:cNvPr id="176" name="Google Shape;176;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9121"/>
              </a:buClr>
              <a:buSzPts val="4400"/>
              <a:buFont typeface="Barlow"/>
              <a:buNone/>
              <a:defRPr>
                <a:solidFill>
                  <a:srgbClr val="EE912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63"/>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63"/>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ción Anaranjada: Título y Contenido - 2 Columnas" type="twoObj">
  <p:cSld name="TWO_OBJECTS">
    <p:spTree>
      <p:nvGrpSpPr>
        <p:cNvPr id="1" name="Shape 180"/>
        <p:cNvGrpSpPr/>
        <p:nvPr/>
      </p:nvGrpSpPr>
      <p:grpSpPr>
        <a:xfrm>
          <a:off x="0" y="0"/>
          <a:ext cx="0" cy="0"/>
          <a:chOff x="0" y="0"/>
          <a:chExt cx="0" cy="0"/>
        </a:xfrm>
      </p:grpSpPr>
      <p:sp>
        <p:nvSpPr>
          <p:cNvPr id="181" name="Google Shape;181;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9121"/>
              </a:buClr>
              <a:buSzPts val="4400"/>
              <a:buFont typeface="Barlow"/>
              <a:buNone/>
              <a:defRPr>
                <a:solidFill>
                  <a:srgbClr val="EE912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64"/>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4"/>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ción Anaranjada: Título y Contenido - 2 Subtítulos" type="twoTxTwoObj">
  <p:cSld name="TWO_OBJECTS_WITH_TEXT">
    <p:spTree>
      <p:nvGrpSpPr>
        <p:cNvPr id="1" name="Shape 186"/>
        <p:cNvGrpSpPr/>
        <p:nvPr/>
      </p:nvGrpSpPr>
      <p:grpSpPr>
        <a:xfrm>
          <a:off x="0" y="0"/>
          <a:ext cx="0" cy="0"/>
          <a:chOff x="0" y="0"/>
          <a:chExt cx="0" cy="0"/>
        </a:xfrm>
      </p:grpSpPr>
      <p:sp>
        <p:nvSpPr>
          <p:cNvPr id="187" name="Google Shape;187;p6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9121"/>
              </a:buClr>
              <a:buSzPts val="4400"/>
              <a:buFont typeface="Barlow"/>
              <a:buNone/>
              <a:defRPr>
                <a:solidFill>
                  <a:srgbClr val="EE912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6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CE801C"/>
              </a:buClr>
              <a:buSzPts val="2400"/>
              <a:buNone/>
              <a:defRPr sz="2400" b="1">
                <a:solidFill>
                  <a:srgbClr val="CE801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6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CE801C"/>
              </a:buClr>
              <a:buSzPts val="2400"/>
              <a:buNone/>
              <a:defRPr sz="2400" b="1">
                <a:solidFill>
                  <a:srgbClr val="CE801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1" name="Google Shape;191;p6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65"/>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65"/>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ción Anaranjada: Título, Contenido y Fotografía">
  <p:cSld name="Sección Anaranjada: Título, Contenido y Fotografía">
    <p:spTree>
      <p:nvGrpSpPr>
        <p:cNvPr id="1" name="Shape 194"/>
        <p:cNvGrpSpPr/>
        <p:nvPr/>
      </p:nvGrpSpPr>
      <p:grpSpPr>
        <a:xfrm>
          <a:off x="0" y="0"/>
          <a:ext cx="0" cy="0"/>
          <a:chOff x="0" y="0"/>
          <a:chExt cx="0" cy="0"/>
        </a:xfrm>
      </p:grpSpPr>
      <p:sp>
        <p:nvSpPr>
          <p:cNvPr id="195" name="Google Shape;195;p66"/>
          <p:cNvSpPr/>
          <p:nvPr/>
        </p:nvSpPr>
        <p:spPr>
          <a:xfrm>
            <a:off x="7144686" y="-56271"/>
            <a:ext cx="5122342" cy="7005711"/>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66"/>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9121"/>
              </a:buClr>
              <a:buSzPts val="4400"/>
              <a:buFont typeface="Barlow"/>
              <a:buNone/>
              <a:defRPr>
                <a:solidFill>
                  <a:srgbClr val="EE912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66"/>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6"/>
          <p:cNvSpPr>
            <a:spLocks noGrp="1"/>
          </p:cNvSpPr>
          <p:nvPr>
            <p:ph type="pic" idx="2"/>
          </p:nvPr>
        </p:nvSpPr>
        <p:spPr>
          <a:xfrm>
            <a:off x="7198921" y="-3446"/>
            <a:ext cx="5013871" cy="689709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ción Anaranjada: Título" type="titleOnly">
  <p:cSld name="TITLE_ONLY">
    <p:spTree>
      <p:nvGrpSpPr>
        <p:cNvPr id="1" name="Shape 199"/>
        <p:cNvGrpSpPr/>
        <p:nvPr/>
      </p:nvGrpSpPr>
      <p:grpSpPr>
        <a:xfrm>
          <a:off x="0" y="0"/>
          <a:ext cx="0" cy="0"/>
          <a:chOff x="0" y="0"/>
          <a:chExt cx="0" cy="0"/>
        </a:xfrm>
      </p:grpSpPr>
      <p:sp>
        <p:nvSpPr>
          <p:cNvPr id="200" name="Google Shape;20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9121"/>
              </a:buClr>
              <a:buSzPts val="4400"/>
              <a:buFont typeface="Barlow"/>
              <a:buNone/>
              <a:defRPr>
                <a:solidFill>
                  <a:srgbClr val="EE912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67"/>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67"/>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Contenido - 2 Columnas" type="twoObj">
  <p:cSld name="TWO_OBJECTS">
    <p:spTree>
      <p:nvGrpSpPr>
        <p:cNvPr id="1" name="Shape 22"/>
        <p:cNvGrpSpPr/>
        <p:nvPr/>
      </p:nvGrpSpPr>
      <p:grpSpPr>
        <a:xfrm>
          <a:off x="0" y="0"/>
          <a:ext cx="0" cy="0"/>
          <a:chOff x="0" y="0"/>
          <a:chExt cx="0" cy="0"/>
        </a:xfrm>
      </p:grpSpPr>
      <p:sp>
        <p:nvSpPr>
          <p:cNvPr id="23" name="Google Shape;23;p48"/>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279BB"/>
              </a:buClr>
              <a:buSzPts val="4400"/>
              <a:buFont typeface="Barlow"/>
              <a:buNone/>
              <a:defRPr>
                <a:solidFill>
                  <a:srgbClr val="4279B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8"/>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ción Anaranjada: Fotografía Completa">
  <p:cSld name="Sección Anaranjada: Fotografía Completa">
    <p:spTree>
      <p:nvGrpSpPr>
        <p:cNvPr id="1" name="Shape 203"/>
        <p:cNvGrpSpPr/>
        <p:nvPr/>
      </p:nvGrpSpPr>
      <p:grpSpPr>
        <a:xfrm>
          <a:off x="0" y="0"/>
          <a:ext cx="0" cy="0"/>
          <a:chOff x="0" y="0"/>
          <a:chExt cx="0" cy="0"/>
        </a:xfrm>
      </p:grpSpPr>
      <p:sp>
        <p:nvSpPr>
          <p:cNvPr id="204" name="Google Shape;204;p68"/>
          <p:cNvSpPr>
            <a:spLocks noGrp="1"/>
          </p:cNvSpPr>
          <p:nvPr>
            <p:ph type="pic" idx="2"/>
          </p:nvPr>
        </p:nvSpPr>
        <p:spPr>
          <a:xfrm>
            <a:off x="-12700" y="0"/>
            <a:ext cx="12204700"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68"/>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68"/>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Contenido - 2 Subtítulos" type="twoTxTwoObj">
  <p:cSld name="TWO_OBJECTS_WITH_TEXT">
    <p:spTree>
      <p:nvGrpSpPr>
        <p:cNvPr id="1" name="Shape 28"/>
        <p:cNvGrpSpPr/>
        <p:nvPr/>
      </p:nvGrpSpPr>
      <p:grpSpPr>
        <a:xfrm>
          <a:off x="0" y="0"/>
          <a:ext cx="0" cy="0"/>
          <a:chOff x="0" y="0"/>
          <a:chExt cx="0" cy="0"/>
        </a:xfrm>
      </p:grpSpPr>
      <p:sp>
        <p:nvSpPr>
          <p:cNvPr id="29" name="Google Shape;29;p49"/>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279BB"/>
              </a:buClr>
              <a:buSzPts val="4400"/>
              <a:buFont typeface="Barlow"/>
              <a:buNone/>
              <a:defRPr>
                <a:solidFill>
                  <a:srgbClr val="4279B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279BB"/>
              </a:buClr>
              <a:buSzPts val="2400"/>
              <a:buNone/>
              <a:defRPr sz="2400" b="1">
                <a:solidFill>
                  <a:srgbClr val="4279BB"/>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279BB"/>
              </a:buClr>
              <a:buSzPts val="2400"/>
              <a:buNone/>
              <a:defRPr sz="2400" b="1">
                <a:solidFill>
                  <a:srgbClr val="4279BB"/>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9"/>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Contenido y Fotografía">
  <p:cSld name="Título, Contenido y Fotografía">
    <p:spTree>
      <p:nvGrpSpPr>
        <p:cNvPr id="1" name="Shape 36"/>
        <p:cNvGrpSpPr/>
        <p:nvPr/>
      </p:nvGrpSpPr>
      <p:grpSpPr>
        <a:xfrm>
          <a:off x="0" y="0"/>
          <a:ext cx="0" cy="0"/>
          <a:chOff x="0" y="0"/>
          <a:chExt cx="0" cy="0"/>
        </a:xfrm>
      </p:grpSpPr>
      <p:sp>
        <p:nvSpPr>
          <p:cNvPr id="37" name="Google Shape;37;p50"/>
          <p:cNvSpPr/>
          <p:nvPr/>
        </p:nvSpPr>
        <p:spPr>
          <a:xfrm>
            <a:off x="7144686" y="-56271"/>
            <a:ext cx="5122342" cy="7005711"/>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50"/>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279BB"/>
              </a:buClr>
              <a:buSzPts val="4400"/>
              <a:buFont typeface="Barlow"/>
              <a:buNone/>
              <a:defRPr>
                <a:solidFill>
                  <a:srgbClr val="4279B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0"/>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0"/>
          <p:cNvSpPr>
            <a:spLocks noGrp="1"/>
          </p:cNvSpPr>
          <p:nvPr>
            <p:ph type="pic" idx="2"/>
          </p:nvPr>
        </p:nvSpPr>
        <p:spPr>
          <a:xfrm>
            <a:off x="7198921" y="-3446"/>
            <a:ext cx="5013871" cy="689709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ierre">
  <p:cSld name="Cierre">
    <p:spTree>
      <p:nvGrpSpPr>
        <p:cNvPr id="1" name="Shape 41"/>
        <p:cNvGrpSpPr/>
        <p:nvPr/>
      </p:nvGrpSpPr>
      <p:grpSpPr>
        <a:xfrm>
          <a:off x="0" y="0"/>
          <a:ext cx="0" cy="0"/>
          <a:chOff x="0" y="0"/>
          <a:chExt cx="0" cy="0"/>
        </a:xfrm>
      </p:grpSpPr>
      <p:sp>
        <p:nvSpPr>
          <p:cNvPr id="42" name="Google Shape;42;p51"/>
          <p:cNvSpPr/>
          <p:nvPr/>
        </p:nvSpPr>
        <p:spPr>
          <a:xfrm>
            <a:off x="-61437" y="-41952"/>
            <a:ext cx="12298576" cy="6123875"/>
          </a:xfrm>
          <a:custGeom>
            <a:avLst/>
            <a:gdLst/>
            <a:ahLst/>
            <a:cxnLst/>
            <a:rect l="l" t="t" r="r" b="b"/>
            <a:pathLst>
              <a:path w="12298576" h="6123875" extrusionOk="0">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51"/>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Barlow"/>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1"/>
          <p:cNvSpPr txBox="1">
            <a:spLocks noGrp="1"/>
          </p:cNvSpPr>
          <p:nvPr>
            <p:ph type="body" idx="1"/>
          </p:nvPr>
        </p:nvSpPr>
        <p:spPr>
          <a:xfrm>
            <a:off x="831850" y="6351814"/>
            <a:ext cx="3413579" cy="2866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4279BB"/>
              </a:buClr>
              <a:buSzPts val="2400"/>
              <a:buNone/>
              <a:defRPr sz="2400" b="0" i="0">
                <a:solidFill>
                  <a:srgbClr val="4279BB"/>
                </a:solidFill>
                <a:latin typeface="Barlow"/>
                <a:ea typeface="Barlow"/>
                <a:cs typeface="Barlow"/>
                <a:sym typeface="Barlow"/>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51"/>
          <p:cNvSpPr txBox="1">
            <a:spLocks noGrp="1"/>
          </p:cNvSpPr>
          <p:nvPr>
            <p:ph type="body" idx="2"/>
          </p:nvPr>
        </p:nvSpPr>
        <p:spPr>
          <a:xfrm>
            <a:off x="7478486" y="6081923"/>
            <a:ext cx="4114800" cy="55654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4279BB"/>
              </a:buClr>
              <a:buSzPts val="2000"/>
              <a:buNone/>
              <a:defRPr sz="2000" b="1" i="0">
                <a:solidFill>
                  <a:srgbClr val="4279BB"/>
                </a:solidFill>
                <a:latin typeface="Barlow"/>
                <a:ea typeface="Barlow"/>
                <a:cs typeface="Barlow"/>
                <a:sym typeface="Barlow"/>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51"/>
          <p:cNvSpPr txBox="1">
            <a:spLocks noGrp="1"/>
          </p:cNvSpPr>
          <p:nvPr>
            <p:ph type="body" idx="3"/>
          </p:nvPr>
        </p:nvSpPr>
        <p:spPr>
          <a:xfrm>
            <a:off x="831850" y="3281363"/>
            <a:ext cx="105156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51"/>
          <p:cNvPicPr preferRelativeResize="0"/>
          <p:nvPr/>
        </p:nvPicPr>
        <p:blipFill rotWithShape="1">
          <a:blip r:embed="rId2">
            <a:alphaModFix/>
          </a:blip>
          <a:srcRect/>
          <a:stretch/>
        </p:blipFill>
        <p:spPr>
          <a:xfrm>
            <a:off x="821315" y="56983"/>
            <a:ext cx="3211632" cy="146960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ción Rojo Vivo: Título y Contenido">
  <p:cSld name="Sección Rojo Vivo: Título y Contenido">
    <p:spTree>
      <p:nvGrpSpPr>
        <p:cNvPr id="1" name="Shape 59"/>
        <p:cNvGrpSpPr/>
        <p:nvPr/>
      </p:nvGrpSpPr>
      <p:grpSpPr>
        <a:xfrm>
          <a:off x="0" y="0"/>
          <a:ext cx="0" cy="0"/>
          <a:chOff x="0" y="0"/>
          <a:chExt cx="0" cy="0"/>
        </a:xfrm>
      </p:grpSpPr>
      <p:sp>
        <p:nvSpPr>
          <p:cNvPr id="60" name="Google Shape;6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E2142"/>
              </a:buClr>
              <a:buSzPts val="4400"/>
              <a:buFont typeface="Barlow"/>
              <a:buNone/>
              <a:defRPr>
                <a:solidFill>
                  <a:srgbClr val="CE21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5"/>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35"/>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ción Rojo Vivo: Fotografía Completa">
  <p:cSld name="Sección Rojo Vivo: Fotografía Completa">
    <p:spTree>
      <p:nvGrpSpPr>
        <p:cNvPr id="1" name="Shape 64"/>
        <p:cNvGrpSpPr/>
        <p:nvPr/>
      </p:nvGrpSpPr>
      <p:grpSpPr>
        <a:xfrm>
          <a:off x="0" y="0"/>
          <a:ext cx="0" cy="0"/>
          <a:chOff x="0" y="0"/>
          <a:chExt cx="0" cy="0"/>
        </a:xfrm>
      </p:grpSpPr>
      <p:sp>
        <p:nvSpPr>
          <p:cNvPr id="65" name="Google Shape;65;p36"/>
          <p:cNvSpPr>
            <a:spLocks noGrp="1"/>
          </p:cNvSpPr>
          <p:nvPr>
            <p:ph type="pic" idx="2"/>
          </p:nvPr>
        </p:nvSpPr>
        <p:spPr>
          <a:xfrm>
            <a:off x="-12700" y="0"/>
            <a:ext cx="12204700"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36"/>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36"/>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arlow"/>
              <a:buNone/>
              <a:defRPr sz="4400" b="1" i="0" u="none" strike="noStrike" cap="none">
                <a:solidFill>
                  <a:schemeClr val="dk1"/>
                </a:solidFill>
                <a:latin typeface="Barlow"/>
                <a:ea typeface="Barlow"/>
                <a:cs typeface="Barlow"/>
                <a:sym typeface="Barl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arlow"/>
              <a:buNone/>
              <a:defRPr sz="4400" b="1" i="0" u="none" strike="noStrike" cap="none">
                <a:solidFill>
                  <a:schemeClr val="dk1"/>
                </a:solidFill>
                <a:latin typeface="Barlow"/>
                <a:ea typeface="Barlow"/>
                <a:cs typeface="Barlow"/>
                <a:sym typeface="Barl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3" r:id="rId6"/>
    <p:sldLayoutId id="214748366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arlow"/>
              <a:buNone/>
              <a:defRPr sz="4400" b="1" i="0" u="none" strike="noStrike" cap="none">
                <a:solidFill>
                  <a:schemeClr val="dk1"/>
                </a:solidFill>
                <a:latin typeface="Barlow"/>
                <a:ea typeface="Barlow"/>
                <a:cs typeface="Barlow"/>
                <a:sym typeface="Barl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arlow"/>
              <a:buNone/>
              <a:defRPr sz="4400" b="1" i="0" u="none" strike="noStrike" cap="none">
                <a:solidFill>
                  <a:schemeClr val="dk1"/>
                </a:solidFill>
                <a:latin typeface="Barlow"/>
                <a:ea typeface="Barlow"/>
                <a:cs typeface="Barlow"/>
                <a:sym typeface="Barl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arlow"/>
              <a:buNone/>
              <a:defRPr sz="4400" b="1" i="0" u="none" strike="noStrike" cap="none">
                <a:solidFill>
                  <a:schemeClr val="dk1"/>
                </a:solidFill>
                <a:latin typeface="Barlow"/>
                <a:ea typeface="Barlow"/>
                <a:cs typeface="Barlow"/>
                <a:sym typeface="Barl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www.google.com/url?sa=i&amp;rct=j&amp;q=&amp;esrc=s&amp;source=images&amp;cd=&amp;cad=rja&amp;uact=8&amp;ved=0ahUKEwiezp2CgLXMAhWDJB4KHRrvAP8QjRwIBw&amp;url=http://www.clker.com/clipart-outline-smiley-icons.html&amp;bvm=bv.121070826,d.dmo&amp;psig=AFQjCNEsG0RITa5cuIPseLj6HD5dcdtYug&amp;ust=1462058821318158"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ezp2CgLXMAhWDJB4KHRrvAP8QjRwIBw&amp;url=http://www.clker.com/clipart-outline-smiley-icons.html&amp;bvm=bv.121070826,d.dmo&amp;psig=AFQjCNEsG0RITa5cuIPseLj6HD5dcdtYug&amp;ust=1462058821318158"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ezp2CgLXMAhWDJB4KHRrvAP8QjRwIBw&amp;url=http://www.clker.com/clipart-outline-smiley-icons.html&amp;bvm=bv.121070826,d.dmo&amp;psig=AFQjCNEsG0RITa5cuIPseLj6HD5dcdtYug&amp;ust=1462058821318158"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hyperlink" Target="http://www.google.com/url?sa=i&amp;rct=j&amp;q=&amp;esrc=s&amp;source=images&amp;cd=&amp;cad=rja&amp;uact=8&amp;ved=0ahUKEwiezp2CgLXMAhWDJB4KHRrvAP8QjRwIBw&amp;url=http://www.clker.com/clipart-outline-smiley-icons.html&amp;bvm=bv.121070826,d.dmo&amp;psig=AFQjCNEsG0RITa5cuIPseLj6HD5dcdtYug&amp;ust=146205882131815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455A64"/>
              </a:buClr>
              <a:buSzPct val="100000"/>
              <a:buFont typeface="Poppins"/>
              <a:buNone/>
            </a:pPr>
            <a:r>
              <a:rPr lang="en-US" dirty="0">
                <a:solidFill>
                  <a:srgbClr val="455A64"/>
                </a:solidFill>
                <a:latin typeface="Poppins"/>
                <a:ea typeface="Poppins"/>
                <a:cs typeface="Poppins"/>
                <a:sym typeface="Poppins"/>
              </a:rPr>
              <a:t>Introduction to Agile Week1</a:t>
            </a:r>
            <a:endParaRPr lang="en-US" dirty="0"/>
          </a:p>
        </p:txBody>
      </p:sp>
      <p:sp>
        <p:nvSpPr>
          <p:cNvPr id="212" name="Google Shape;212;p1"/>
          <p:cNvSpPr txBox="1">
            <a:spLocks noGrp="1"/>
          </p:cNvSpPr>
          <p:nvPr>
            <p:ph type="body" idx="1"/>
          </p:nvPr>
        </p:nvSpPr>
        <p:spPr>
          <a:xfrm>
            <a:off x="831850" y="3122169"/>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s-CR"/>
              <a:t>Universidad para la Cooperación Internacional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E2142"/>
              </a:buClr>
              <a:buSzPts val="4400"/>
              <a:buFont typeface="Barlow"/>
              <a:buNone/>
            </a:pPr>
            <a:r>
              <a:rPr lang="es-CR"/>
              <a:t>Agile Framework</a:t>
            </a:r>
            <a:endParaRPr/>
          </a:p>
        </p:txBody>
      </p:sp>
      <p:pic>
        <p:nvPicPr>
          <p:cNvPr id="326" name="Google Shape;326;p8" descr="Diagram&#10;&#10;Description automatically generated"/>
          <p:cNvPicPr preferRelativeResize="0">
            <a:picLocks noGrp="1"/>
          </p:cNvPicPr>
          <p:nvPr>
            <p:ph type="body" idx="1"/>
          </p:nvPr>
        </p:nvPicPr>
        <p:blipFill rotWithShape="1">
          <a:blip r:embed="rId3">
            <a:alphaModFix/>
          </a:blip>
          <a:srcRect/>
          <a:stretch/>
        </p:blipFill>
        <p:spPr>
          <a:xfrm>
            <a:off x="838200" y="1871885"/>
            <a:ext cx="10515600" cy="42588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9" descr="http://1.bp.blogspot.com/-D9O9QFni9Os/VJpbrNfl2lI/AAAAAAAAJL8/AdpJsffCGhc/s1600/agile-umbrella.png"/>
          <p:cNvPicPr preferRelativeResize="0"/>
          <p:nvPr/>
        </p:nvPicPr>
        <p:blipFill rotWithShape="1">
          <a:blip r:embed="rId3">
            <a:alphaModFix/>
          </a:blip>
          <a:srcRect/>
          <a:stretch/>
        </p:blipFill>
        <p:spPr>
          <a:xfrm>
            <a:off x="1077701" y="68263"/>
            <a:ext cx="10036598" cy="6197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0" descr="http://esphoto500x500.mnstatic.com/cascada-la-periquera_429097.jpg"/>
          <p:cNvPicPr preferRelativeResize="0"/>
          <p:nvPr/>
        </p:nvPicPr>
        <p:blipFill rotWithShape="1">
          <a:blip r:embed="rId3">
            <a:alphaModFix/>
          </a:blip>
          <a:srcRect/>
          <a:stretch/>
        </p:blipFill>
        <p:spPr>
          <a:xfrm>
            <a:off x="1964267" y="68263"/>
            <a:ext cx="8263466" cy="6197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pic>
        <p:nvPicPr>
          <p:cNvPr id="341" name="Google Shape;341;p11" descr="C:\Users\csanchezdi\AppData\Local\Microsoft\Windows\Temporary Internet Files\Content.IE5\OOKPG5A4\Millet-Seed_Sandstone_Macro[1].jpg"/>
          <p:cNvPicPr preferRelativeResize="0"/>
          <p:nvPr/>
        </p:nvPicPr>
        <p:blipFill rotWithShape="1">
          <a:blip r:embed="rId3">
            <a:alphaModFix/>
          </a:blip>
          <a:srcRect/>
          <a:stretch/>
        </p:blipFill>
        <p:spPr>
          <a:xfrm>
            <a:off x="8184232" y="4077072"/>
            <a:ext cx="2483768" cy="1862826"/>
          </a:xfrm>
          <a:prstGeom prst="rect">
            <a:avLst/>
          </a:prstGeom>
          <a:noFill/>
          <a:ln>
            <a:noFill/>
          </a:ln>
        </p:spPr>
      </p:pic>
      <p:sp>
        <p:nvSpPr>
          <p:cNvPr id="342" name="Google Shape;342;p11"/>
          <p:cNvSpPr/>
          <p:nvPr/>
        </p:nvSpPr>
        <p:spPr>
          <a:xfrm>
            <a:off x="7896200" y="1412776"/>
            <a:ext cx="1440160" cy="792088"/>
          </a:xfrm>
          <a:prstGeom prst="cube">
            <a:avLst>
              <a:gd name="adj" fmla="val 25000"/>
            </a:avLst>
          </a:prstGeom>
          <a:solidFill>
            <a:srgbClr val="F6EB0A"/>
          </a:solidFill>
          <a:ln w="12700" cap="flat" cmpd="sng">
            <a:solidFill>
              <a:srgbClr val="F6EB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3" name="Google Shape;343;p11" descr="C:\Users\csanchezdi\AppData\Local\Microsoft\Windows\Temporary Internet Files\Content.IE5\12CV0FOG\ideas-millonarias[1].jpg"/>
          <p:cNvPicPr preferRelativeResize="0"/>
          <p:nvPr/>
        </p:nvPicPr>
        <p:blipFill rotWithShape="1">
          <a:blip r:embed="rId4">
            <a:alphaModFix/>
          </a:blip>
          <a:srcRect/>
          <a:stretch/>
        </p:blipFill>
        <p:spPr>
          <a:xfrm>
            <a:off x="2207568" y="1412776"/>
            <a:ext cx="1152128" cy="1152128"/>
          </a:xfrm>
          <a:prstGeom prst="rect">
            <a:avLst/>
          </a:prstGeom>
          <a:noFill/>
          <a:ln>
            <a:noFill/>
          </a:ln>
        </p:spPr>
      </p:pic>
      <p:cxnSp>
        <p:nvCxnSpPr>
          <p:cNvPr id="344" name="Google Shape;344;p11"/>
          <p:cNvCxnSpPr/>
          <p:nvPr/>
        </p:nvCxnSpPr>
        <p:spPr>
          <a:xfrm>
            <a:off x="3647728" y="1916832"/>
            <a:ext cx="4032448" cy="0"/>
          </a:xfrm>
          <a:prstGeom prst="straightConnector1">
            <a:avLst/>
          </a:prstGeom>
          <a:noFill/>
          <a:ln w="76200" cap="flat" cmpd="sng">
            <a:solidFill>
              <a:schemeClr val="dk1"/>
            </a:solidFill>
            <a:prstDash val="dash"/>
            <a:miter lim="800000"/>
            <a:headEnd type="none" w="sm" len="sm"/>
            <a:tailEnd type="triangle" w="med" len="med"/>
          </a:ln>
        </p:spPr>
      </p:cxnSp>
      <p:pic>
        <p:nvPicPr>
          <p:cNvPr id="345" name="Google Shape;345;p11" descr="C:\Users\csanchezdi\AppData\Local\Microsoft\Windows\Temporary Internet Files\Content.IE5\12CV0FOG\ideas-millonarias[1].jpg"/>
          <p:cNvPicPr preferRelativeResize="0"/>
          <p:nvPr/>
        </p:nvPicPr>
        <p:blipFill rotWithShape="1">
          <a:blip r:embed="rId4">
            <a:alphaModFix/>
          </a:blip>
          <a:srcRect/>
          <a:stretch/>
        </p:blipFill>
        <p:spPr>
          <a:xfrm>
            <a:off x="2063552" y="4159559"/>
            <a:ext cx="1152128" cy="1152128"/>
          </a:xfrm>
          <a:prstGeom prst="rect">
            <a:avLst/>
          </a:prstGeom>
          <a:noFill/>
          <a:ln>
            <a:noFill/>
          </a:ln>
        </p:spPr>
      </p:pic>
      <p:sp>
        <p:nvSpPr>
          <p:cNvPr id="346" name="Google Shape;346;p11"/>
          <p:cNvSpPr/>
          <p:nvPr/>
        </p:nvSpPr>
        <p:spPr>
          <a:xfrm>
            <a:off x="3351207" y="4233370"/>
            <a:ext cx="5121057" cy="1211855"/>
          </a:xfrm>
          <a:custGeom>
            <a:avLst/>
            <a:gdLst/>
            <a:ahLst/>
            <a:cxnLst/>
            <a:rect l="l" t="t" r="r" b="b"/>
            <a:pathLst>
              <a:path w="4704202" h="1211855" extrusionOk="0">
                <a:moveTo>
                  <a:pt x="0" y="493923"/>
                </a:moveTo>
                <a:cubicBezTo>
                  <a:pt x="138629" y="852889"/>
                  <a:pt x="277258" y="1211855"/>
                  <a:pt x="649995" y="1143918"/>
                </a:cubicBezTo>
                <a:cubicBezTo>
                  <a:pt x="1022732" y="1075981"/>
                  <a:pt x="1803094" y="172598"/>
                  <a:pt x="2236424" y="86299"/>
                </a:cubicBezTo>
                <a:cubicBezTo>
                  <a:pt x="2669754" y="0"/>
                  <a:pt x="2954356" y="585730"/>
                  <a:pt x="3249975" y="626125"/>
                </a:cubicBezTo>
                <a:cubicBezTo>
                  <a:pt x="3545594" y="666520"/>
                  <a:pt x="3813672" y="336015"/>
                  <a:pt x="4010139" y="328670"/>
                </a:cubicBezTo>
                <a:cubicBezTo>
                  <a:pt x="4206607" y="321326"/>
                  <a:pt x="4313103" y="537991"/>
                  <a:pt x="4428780" y="582058"/>
                </a:cubicBezTo>
                <a:cubicBezTo>
                  <a:pt x="4544457" y="626125"/>
                  <a:pt x="4704202" y="593075"/>
                  <a:pt x="4704202" y="593075"/>
                </a:cubicBezTo>
              </a:path>
            </a:pathLst>
          </a:custGeom>
          <a:noFill/>
          <a:ln w="762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1"/>
          <p:cNvSpPr txBox="1"/>
          <p:nvPr/>
        </p:nvSpPr>
        <p:spPr>
          <a:xfrm>
            <a:off x="2311266" y="692697"/>
            <a:ext cx="9044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3200">
                <a:solidFill>
                  <a:schemeClr val="dk1"/>
                </a:solidFill>
                <a:latin typeface="Calibri"/>
                <a:ea typeface="Calibri"/>
                <a:cs typeface="Calibri"/>
                <a:sym typeface="Calibri"/>
              </a:rPr>
              <a:t>Plan</a:t>
            </a:r>
            <a:endParaRPr/>
          </a:p>
        </p:txBody>
      </p:sp>
      <p:sp>
        <p:nvSpPr>
          <p:cNvPr id="348" name="Google Shape;348;p11"/>
          <p:cNvSpPr txBox="1"/>
          <p:nvPr/>
        </p:nvSpPr>
        <p:spPr>
          <a:xfrm>
            <a:off x="2002803" y="3429001"/>
            <a:ext cx="131394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3200">
                <a:solidFill>
                  <a:schemeClr val="dk1"/>
                </a:solidFill>
                <a:latin typeface="Calibri"/>
                <a:ea typeface="Calibri"/>
                <a:cs typeface="Calibri"/>
                <a:sym typeface="Calibri"/>
              </a:rPr>
              <a:t>Reality</a:t>
            </a:r>
            <a:endParaRPr sz="3200">
              <a:solidFill>
                <a:schemeClr val="dk1"/>
              </a:solidFill>
              <a:latin typeface="Calibri"/>
              <a:ea typeface="Calibri"/>
              <a:cs typeface="Calibri"/>
              <a:sym typeface="Calibri"/>
            </a:endParaRPr>
          </a:p>
        </p:txBody>
      </p:sp>
      <p:pic>
        <p:nvPicPr>
          <p:cNvPr id="349" name="Google Shape;349;p11"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8256240" y="620688"/>
            <a:ext cx="576064" cy="576064"/>
          </a:xfrm>
          <a:prstGeom prst="rect">
            <a:avLst/>
          </a:prstGeom>
          <a:noFill/>
          <a:ln>
            <a:noFill/>
          </a:ln>
        </p:spPr>
      </p:pic>
      <p:pic>
        <p:nvPicPr>
          <p:cNvPr id="350" name="Google Shape;350;p11" descr="http://www.clker.com/cliparts/0/1/3/5/1220547309380591430portablejim_Greyscale_Smiley_Set.svg.hi.png">
            <a:hlinkClick r:id="rId5"/>
          </p:cNvPr>
          <p:cNvPicPr preferRelativeResize="0"/>
          <p:nvPr/>
        </p:nvPicPr>
        <p:blipFill rotWithShape="1">
          <a:blip r:embed="rId6">
            <a:alphaModFix/>
          </a:blip>
          <a:srcRect l="40319" t="33322" r="40781" b="33356"/>
          <a:stretch/>
        </p:blipFill>
        <p:spPr>
          <a:xfrm>
            <a:off x="9552384" y="4005064"/>
            <a:ext cx="540060" cy="576064"/>
          </a:xfrm>
          <a:prstGeom prst="rect">
            <a:avLst/>
          </a:prstGeom>
          <a:noFill/>
          <a:ln>
            <a:noFill/>
          </a:ln>
        </p:spPr>
      </p:pic>
      <p:pic>
        <p:nvPicPr>
          <p:cNvPr id="351" name="Google Shape;351;p11"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8472264" y="2204864"/>
            <a:ext cx="576064" cy="576064"/>
          </a:xfrm>
          <a:prstGeom prst="rect">
            <a:avLst/>
          </a:prstGeom>
          <a:noFill/>
          <a:ln>
            <a:noFill/>
          </a:ln>
        </p:spPr>
      </p:pic>
      <p:pic>
        <p:nvPicPr>
          <p:cNvPr id="352" name="Google Shape;352;p11"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9408368" y="1340768"/>
            <a:ext cx="576064" cy="576064"/>
          </a:xfrm>
          <a:prstGeom prst="rect">
            <a:avLst/>
          </a:prstGeom>
          <a:noFill/>
          <a:ln>
            <a:noFill/>
          </a:ln>
        </p:spPr>
      </p:pic>
      <p:pic>
        <p:nvPicPr>
          <p:cNvPr id="353" name="Google Shape;353;p11"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7248128" y="980728"/>
            <a:ext cx="576064" cy="576064"/>
          </a:xfrm>
          <a:prstGeom prst="rect">
            <a:avLst/>
          </a:prstGeom>
          <a:noFill/>
          <a:ln>
            <a:noFill/>
          </a:ln>
        </p:spPr>
      </p:pic>
      <p:pic>
        <p:nvPicPr>
          <p:cNvPr id="354" name="Google Shape;354;p11"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9264352" y="476672"/>
            <a:ext cx="576064" cy="576064"/>
          </a:xfrm>
          <a:prstGeom prst="rect">
            <a:avLst/>
          </a:prstGeom>
          <a:noFill/>
          <a:ln>
            <a:noFill/>
          </a:ln>
        </p:spPr>
      </p:pic>
      <p:pic>
        <p:nvPicPr>
          <p:cNvPr id="355" name="Google Shape;355;p11" descr="http://www.clker.com/cliparts/0/1/3/5/1220547309380591430portablejim_Greyscale_Smiley_Set.svg.hi.png">
            <a:hlinkClick r:id="rId5"/>
          </p:cNvPr>
          <p:cNvPicPr preferRelativeResize="0"/>
          <p:nvPr/>
        </p:nvPicPr>
        <p:blipFill rotWithShape="1">
          <a:blip r:embed="rId6">
            <a:alphaModFix/>
          </a:blip>
          <a:srcRect l="40319" t="33322" r="40781" b="33356"/>
          <a:stretch/>
        </p:blipFill>
        <p:spPr>
          <a:xfrm>
            <a:off x="8616280" y="3861048"/>
            <a:ext cx="540060" cy="576064"/>
          </a:xfrm>
          <a:prstGeom prst="rect">
            <a:avLst/>
          </a:prstGeom>
          <a:noFill/>
          <a:ln>
            <a:noFill/>
          </a:ln>
        </p:spPr>
      </p:pic>
      <p:pic>
        <p:nvPicPr>
          <p:cNvPr id="356" name="Google Shape;356;p11" descr="http://www.clker.com/cliparts/0/1/3/5/1220547309380591430portablejim_Greyscale_Smiley_Set.svg.hi.png">
            <a:hlinkClick r:id="rId5"/>
          </p:cNvPr>
          <p:cNvPicPr preferRelativeResize="0"/>
          <p:nvPr/>
        </p:nvPicPr>
        <p:blipFill rotWithShape="1">
          <a:blip r:embed="rId6">
            <a:alphaModFix/>
          </a:blip>
          <a:srcRect l="40319" t="33322" r="40781" b="33356"/>
          <a:stretch/>
        </p:blipFill>
        <p:spPr>
          <a:xfrm>
            <a:off x="8328248" y="5445224"/>
            <a:ext cx="540060" cy="576064"/>
          </a:xfrm>
          <a:prstGeom prst="rect">
            <a:avLst/>
          </a:prstGeom>
          <a:noFill/>
          <a:ln>
            <a:noFill/>
          </a:ln>
        </p:spPr>
      </p:pic>
      <p:pic>
        <p:nvPicPr>
          <p:cNvPr id="357" name="Google Shape;357;p11" descr="http://www.clker.com/cliparts/0/1/3/5/1220547309380591430portablejim_Greyscale_Smiley_Set.svg.hi.png">
            <a:hlinkClick r:id="rId5"/>
          </p:cNvPr>
          <p:cNvPicPr preferRelativeResize="0"/>
          <p:nvPr/>
        </p:nvPicPr>
        <p:blipFill rotWithShape="1">
          <a:blip r:embed="rId6">
            <a:alphaModFix/>
          </a:blip>
          <a:srcRect l="40319" t="33322" r="40781" b="33356"/>
          <a:stretch/>
        </p:blipFill>
        <p:spPr>
          <a:xfrm>
            <a:off x="9624392" y="5805264"/>
            <a:ext cx="540060" cy="5760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pic>
        <p:nvPicPr>
          <p:cNvPr id="364" name="Google Shape;364;p12" descr="http://www.clker.com/cliparts/0/1/3/5/1220547309380591430portablejim_Greyscale_Smiley_Set.svg.hi.png">
            <a:hlinkClick r:id="rId3"/>
          </p:cNvPr>
          <p:cNvPicPr preferRelativeResize="0"/>
          <p:nvPr/>
        </p:nvPicPr>
        <p:blipFill rotWithShape="1">
          <a:blip r:embed="rId4">
            <a:alphaModFix/>
          </a:blip>
          <a:srcRect r="79840" b="66678"/>
          <a:stretch/>
        </p:blipFill>
        <p:spPr>
          <a:xfrm>
            <a:off x="2279576" y="2636912"/>
            <a:ext cx="792088" cy="792088"/>
          </a:xfrm>
          <a:prstGeom prst="rect">
            <a:avLst/>
          </a:prstGeom>
          <a:noFill/>
          <a:ln>
            <a:noFill/>
          </a:ln>
        </p:spPr>
      </p:pic>
      <p:pic>
        <p:nvPicPr>
          <p:cNvPr id="365" name="Google Shape;365;p12"/>
          <p:cNvPicPr preferRelativeResize="0"/>
          <p:nvPr/>
        </p:nvPicPr>
        <p:blipFill rotWithShape="1">
          <a:blip r:embed="rId5">
            <a:alphaModFix/>
          </a:blip>
          <a:srcRect t="15830" b="20102"/>
          <a:stretch/>
        </p:blipFill>
        <p:spPr>
          <a:xfrm>
            <a:off x="3863752" y="1124744"/>
            <a:ext cx="2524760" cy="1008112"/>
          </a:xfrm>
          <a:prstGeom prst="rect">
            <a:avLst/>
          </a:prstGeom>
          <a:noFill/>
          <a:ln>
            <a:noFill/>
          </a:ln>
        </p:spPr>
      </p:pic>
      <p:sp>
        <p:nvSpPr>
          <p:cNvPr id="366" name="Google Shape;366;p12"/>
          <p:cNvSpPr/>
          <p:nvPr/>
        </p:nvSpPr>
        <p:spPr>
          <a:xfrm>
            <a:off x="3215680" y="908720"/>
            <a:ext cx="3672408" cy="1656184"/>
          </a:xfrm>
          <a:prstGeom prst="cloudCallout">
            <a:avLst>
              <a:gd name="adj1" fmla="val -53171"/>
              <a:gd name="adj2" fmla="val 60084"/>
            </a:avLst>
          </a:prstGeom>
          <a:noFill/>
          <a:ln w="12700" cap="flat" cmpd="sng">
            <a:solidFill>
              <a:srgbClr val="4E7E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12"/>
          <p:cNvSpPr/>
          <p:nvPr/>
        </p:nvSpPr>
        <p:spPr>
          <a:xfrm>
            <a:off x="4557305" y="3212976"/>
            <a:ext cx="72008" cy="172819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12"/>
          <p:cNvSpPr/>
          <p:nvPr/>
        </p:nvSpPr>
        <p:spPr>
          <a:xfrm rot="-5400000">
            <a:off x="6249493" y="3176972"/>
            <a:ext cx="72008" cy="345638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2"/>
          <p:cNvSpPr txBox="1"/>
          <p:nvPr/>
        </p:nvSpPr>
        <p:spPr>
          <a:xfrm>
            <a:off x="7950575" y="4005064"/>
            <a:ext cx="75693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a:solidFill>
                  <a:srgbClr val="00B050"/>
                </a:solidFill>
                <a:latin typeface="Calibri"/>
                <a:ea typeface="Calibri"/>
                <a:cs typeface="Calibri"/>
                <a:sym typeface="Calibri"/>
              </a:rPr>
              <a:t>Value </a:t>
            </a:r>
            <a:endParaRPr/>
          </a:p>
        </p:txBody>
      </p:sp>
      <p:sp>
        <p:nvSpPr>
          <p:cNvPr id="370" name="Google Shape;370;p12"/>
          <p:cNvSpPr txBox="1"/>
          <p:nvPr/>
        </p:nvSpPr>
        <p:spPr>
          <a:xfrm>
            <a:off x="6715354" y="4211796"/>
            <a:ext cx="5565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a:solidFill>
                  <a:schemeClr val="dk1"/>
                </a:solidFill>
                <a:latin typeface="Calibri"/>
                <a:ea typeface="Calibri"/>
                <a:cs typeface="Calibri"/>
                <a:sym typeface="Calibri"/>
              </a:rPr>
              <a:t>Risk</a:t>
            </a:r>
            <a:endParaRPr sz="1800">
              <a:solidFill>
                <a:schemeClr val="dk1"/>
              </a:solidFill>
              <a:latin typeface="Calibri"/>
              <a:ea typeface="Calibri"/>
              <a:cs typeface="Calibri"/>
              <a:sym typeface="Calibri"/>
            </a:endParaRPr>
          </a:p>
        </p:txBody>
      </p:sp>
      <p:sp>
        <p:nvSpPr>
          <p:cNvPr id="371" name="Google Shape;371;p12"/>
          <p:cNvSpPr txBox="1"/>
          <p:nvPr/>
        </p:nvSpPr>
        <p:spPr>
          <a:xfrm rot="-1482106">
            <a:off x="5953146" y="3634451"/>
            <a:ext cx="59407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a:solidFill>
                  <a:srgbClr val="0070C0"/>
                </a:solidFill>
                <a:latin typeface="Calibri"/>
                <a:ea typeface="Calibri"/>
                <a:cs typeface="Calibri"/>
                <a:sym typeface="Calibri"/>
              </a:rPr>
              <a:t>Cost</a:t>
            </a:r>
            <a:endParaRPr/>
          </a:p>
        </p:txBody>
      </p:sp>
      <p:sp>
        <p:nvSpPr>
          <p:cNvPr id="372" name="Google Shape;372;p12"/>
          <p:cNvSpPr/>
          <p:nvPr/>
        </p:nvSpPr>
        <p:spPr>
          <a:xfrm flipH="1">
            <a:off x="5192112" y="3493778"/>
            <a:ext cx="2592289" cy="1224136"/>
          </a:xfrm>
          <a:prstGeom prst="rtTriangle">
            <a:avLst/>
          </a:prstGeom>
          <a:solidFill>
            <a:srgbClr val="D9D9D9">
              <a:alpha val="69803"/>
            </a:srgbClr>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73" name="Google Shape;373;p12"/>
          <p:cNvCxnSpPr/>
          <p:nvPr/>
        </p:nvCxnSpPr>
        <p:spPr>
          <a:xfrm>
            <a:off x="4773329" y="4797152"/>
            <a:ext cx="3122871" cy="0"/>
          </a:xfrm>
          <a:prstGeom prst="straightConnector1">
            <a:avLst/>
          </a:prstGeom>
          <a:noFill/>
          <a:ln w="28575" cap="flat" cmpd="sng">
            <a:solidFill>
              <a:srgbClr val="00B050"/>
            </a:solidFill>
            <a:prstDash val="solid"/>
            <a:miter lim="800000"/>
            <a:headEnd type="none" w="sm" len="sm"/>
            <a:tailEnd type="none" w="sm" len="sm"/>
          </a:ln>
        </p:spPr>
      </p:cxnSp>
      <p:cxnSp>
        <p:nvCxnSpPr>
          <p:cNvPr id="374" name="Google Shape;374;p12"/>
          <p:cNvCxnSpPr/>
          <p:nvPr/>
        </p:nvCxnSpPr>
        <p:spPr>
          <a:xfrm rot="10800000">
            <a:off x="7869674" y="3429000"/>
            <a:ext cx="0" cy="1368152"/>
          </a:xfrm>
          <a:prstGeom prst="straightConnector1">
            <a:avLst/>
          </a:prstGeom>
          <a:noFill/>
          <a:ln w="28575" cap="flat" cmpd="sng">
            <a:solidFill>
              <a:srgbClr val="00B050"/>
            </a:solidFill>
            <a:prstDash val="solid"/>
            <a:miter lim="800000"/>
            <a:headEnd type="none" w="sm" len="sm"/>
            <a:tailEnd type="none" w="sm" len="sm"/>
          </a:ln>
        </p:spPr>
      </p:cxnSp>
      <p:cxnSp>
        <p:nvCxnSpPr>
          <p:cNvPr id="375" name="Google Shape;375;p12"/>
          <p:cNvCxnSpPr/>
          <p:nvPr/>
        </p:nvCxnSpPr>
        <p:spPr>
          <a:xfrm rot="10800000" flipH="1">
            <a:off x="4799856" y="3356992"/>
            <a:ext cx="3096344" cy="1440160"/>
          </a:xfrm>
          <a:prstGeom prst="straightConnector1">
            <a:avLst/>
          </a:prstGeom>
          <a:noFill/>
          <a:ln w="19050" cap="flat" cmpd="sng">
            <a:solidFill>
              <a:srgbClr val="0070C0"/>
            </a:solidFill>
            <a:prstDash val="solid"/>
            <a:miter lim="800000"/>
            <a:headEnd type="none" w="sm" len="sm"/>
            <a:tailEnd type="none" w="sm" len="sm"/>
          </a:ln>
        </p:spPr>
      </p:cxnSp>
      <p:pic>
        <p:nvPicPr>
          <p:cNvPr id="376" name="Google Shape;376;p12"/>
          <p:cNvPicPr preferRelativeResize="0"/>
          <p:nvPr/>
        </p:nvPicPr>
        <p:blipFill rotWithShape="1">
          <a:blip r:embed="rId6">
            <a:alphaModFix/>
          </a:blip>
          <a:srcRect/>
          <a:stretch/>
        </p:blipFill>
        <p:spPr>
          <a:xfrm flipH="1">
            <a:off x="7680177" y="2636912"/>
            <a:ext cx="724811" cy="676846"/>
          </a:xfrm>
          <a:prstGeom prst="rect">
            <a:avLst/>
          </a:prstGeom>
          <a:noFill/>
          <a:ln>
            <a:noFill/>
          </a:ln>
        </p:spPr>
      </p:pic>
      <p:sp>
        <p:nvSpPr>
          <p:cNvPr id="377" name="Google Shape;377;p12"/>
          <p:cNvSpPr/>
          <p:nvPr/>
        </p:nvSpPr>
        <p:spPr>
          <a:xfrm>
            <a:off x="7896200" y="3212976"/>
            <a:ext cx="144016" cy="144016"/>
          </a:xfrm>
          <a:prstGeom prst="ellipse">
            <a:avLst/>
          </a:prstGeom>
          <a:solidFill>
            <a:srgbClr val="FF0000"/>
          </a:solidFill>
          <a:ln w="9525" cap="flat" cmpd="thickThin">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aphicFrame>
        <p:nvGraphicFramePr>
          <p:cNvPr id="384" name="Google Shape;384;p13"/>
          <p:cNvGraphicFramePr/>
          <p:nvPr/>
        </p:nvGraphicFramePr>
        <p:xfrm>
          <a:off x="2351584" y="1124744"/>
          <a:ext cx="7128792"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385" name="Google Shape;385;p13"/>
          <p:cNvSpPr txBox="1"/>
          <p:nvPr/>
        </p:nvSpPr>
        <p:spPr>
          <a:xfrm>
            <a:off x="3791744" y="6453336"/>
            <a:ext cx="435907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a:solidFill>
                  <a:srgbClr val="BFBFBF"/>
                </a:solidFill>
                <a:latin typeface="Calibri"/>
                <a:ea typeface="Calibri"/>
                <a:cs typeface="Calibri"/>
                <a:sym typeface="Calibri"/>
              </a:rPr>
              <a:t>Fuente: Standish Group study reported at XP 2002</a:t>
            </a:r>
            <a:endParaRPr/>
          </a:p>
        </p:txBody>
      </p:sp>
      <p:sp>
        <p:nvSpPr>
          <p:cNvPr id="386" name="Google Shape;386;p13"/>
          <p:cNvSpPr txBox="1"/>
          <p:nvPr/>
        </p:nvSpPr>
        <p:spPr>
          <a:xfrm>
            <a:off x="0" y="0"/>
            <a:ext cx="12192000" cy="957326"/>
          </a:xfrm>
          <a:prstGeom prst="rect">
            <a:avLst/>
          </a:prstGeom>
          <a:solidFill>
            <a:schemeClr val="dk1"/>
          </a:solidFill>
          <a:ln>
            <a:noFill/>
          </a:ln>
        </p:spPr>
        <p:txBody>
          <a:bodyPr spcFirstLastPara="1" wrap="square" lIns="0" tIns="0" rIns="0" bIns="0" anchor="t" anchorCtr="0">
            <a:normAutofit/>
          </a:bodyPr>
          <a:lstStyle/>
          <a:p>
            <a:pPr marL="0" marR="0" lvl="0" indent="0" algn="l" rtl="0">
              <a:spcBef>
                <a:spcPts val="0"/>
              </a:spcBef>
              <a:spcAft>
                <a:spcPts val="0"/>
              </a:spcAft>
              <a:buNone/>
            </a:pPr>
            <a:endParaRPr sz="2800" b="1">
              <a:solidFill>
                <a:schemeClr val="lt1"/>
              </a:solidFill>
              <a:latin typeface="Calibri"/>
              <a:ea typeface="Calibri"/>
              <a:cs typeface="Calibri"/>
              <a:sym typeface="Calibri"/>
            </a:endParaRPr>
          </a:p>
        </p:txBody>
      </p:sp>
      <p:sp>
        <p:nvSpPr>
          <p:cNvPr id="387" name="Google Shape;387;p13"/>
          <p:cNvSpPr/>
          <p:nvPr/>
        </p:nvSpPr>
        <p:spPr>
          <a:xfrm>
            <a:off x="723900" y="79837"/>
            <a:ext cx="10934700" cy="297525"/>
          </a:xfrm>
          <a:prstGeom prst="rect">
            <a:avLst/>
          </a:prstGeom>
          <a:solidFill>
            <a:schemeClr val="dk1"/>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lt1"/>
              </a:buClr>
              <a:buSzPts val="2100"/>
              <a:buFont typeface="Arial"/>
              <a:buNone/>
            </a:pPr>
            <a:r>
              <a:rPr lang="es-CR" sz="2100" b="0" i="0" u="none" strike="noStrike" cap="none">
                <a:solidFill>
                  <a:schemeClr val="lt1"/>
                </a:solidFill>
                <a:latin typeface="Arial"/>
                <a:ea typeface="Arial"/>
                <a:cs typeface="Arial"/>
                <a:sym typeface="Arial"/>
              </a:rPr>
              <a:t>Characteristics and functions of a system</a:t>
            </a:r>
            <a:r>
              <a:rPr lang="es-CR" sz="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14" descr="C:\Users\csanchezdi\AppData\Local\Microsoft\Windows\Temporary Internet Files\Content.IE5\1JNV3JOU\1024px-Archery_Target_80cm.svg[1].png"/>
          <p:cNvPicPr preferRelativeResize="0"/>
          <p:nvPr/>
        </p:nvPicPr>
        <p:blipFill rotWithShape="1">
          <a:blip r:embed="rId3">
            <a:alphaModFix/>
          </a:blip>
          <a:srcRect/>
          <a:stretch/>
        </p:blipFill>
        <p:spPr>
          <a:xfrm>
            <a:off x="8544272" y="1772816"/>
            <a:ext cx="1412776" cy="1412776"/>
          </a:xfrm>
          <a:prstGeom prst="rect">
            <a:avLst/>
          </a:prstGeom>
          <a:noFill/>
          <a:ln>
            <a:noFill/>
          </a:ln>
        </p:spPr>
      </p:pic>
      <p:pic>
        <p:nvPicPr>
          <p:cNvPr id="393" name="Google Shape;393;p14"/>
          <p:cNvPicPr preferRelativeResize="0"/>
          <p:nvPr/>
        </p:nvPicPr>
        <p:blipFill rotWithShape="1">
          <a:blip r:embed="rId4">
            <a:alphaModFix/>
          </a:blip>
          <a:srcRect/>
          <a:stretch/>
        </p:blipFill>
        <p:spPr>
          <a:xfrm rot="-746738">
            <a:off x="1924446" y="4730054"/>
            <a:ext cx="1943100" cy="1943100"/>
          </a:xfrm>
          <a:prstGeom prst="rect">
            <a:avLst/>
          </a:prstGeom>
          <a:noFill/>
          <a:ln>
            <a:noFill/>
          </a:ln>
        </p:spPr>
      </p:pic>
      <p:sp>
        <p:nvSpPr>
          <p:cNvPr id="394" name="Google Shape;394;p14"/>
          <p:cNvSpPr/>
          <p:nvPr/>
        </p:nvSpPr>
        <p:spPr>
          <a:xfrm>
            <a:off x="3771442" y="3090233"/>
            <a:ext cx="5708935" cy="1845325"/>
          </a:xfrm>
          <a:custGeom>
            <a:avLst/>
            <a:gdLst/>
            <a:ahLst/>
            <a:cxnLst/>
            <a:rect l="l" t="t" r="r" b="b"/>
            <a:pathLst>
              <a:path w="6268598" h="1845325" extrusionOk="0">
                <a:moveTo>
                  <a:pt x="0" y="1845325"/>
                </a:moveTo>
                <a:cubicBezTo>
                  <a:pt x="438838" y="1467079"/>
                  <a:pt x="877677" y="1088833"/>
                  <a:pt x="1421176" y="798722"/>
                </a:cubicBezTo>
                <a:cubicBezTo>
                  <a:pt x="1964675" y="508611"/>
                  <a:pt x="2658738" y="209320"/>
                  <a:pt x="3260993" y="104660"/>
                </a:cubicBezTo>
                <a:cubicBezTo>
                  <a:pt x="3863248" y="0"/>
                  <a:pt x="4533441" y="71609"/>
                  <a:pt x="5034708" y="170761"/>
                </a:cubicBezTo>
                <a:cubicBezTo>
                  <a:pt x="5535975" y="269913"/>
                  <a:pt x="6268598" y="699570"/>
                  <a:pt x="6268598" y="699570"/>
                </a:cubicBezTo>
              </a:path>
            </a:pathLst>
          </a:custGeom>
          <a:noFill/>
          <a:ln w="762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4"/>
          <p:cNvSpPr/>
          <p:nvPr/>
        </p:nvSpPr>
        <p:spPr>
          <a:xfrm>
            <a:off x="9480376" y="3645024"/>
            <a:ext cx="504056" cy="504056"/>
          </a:xfrm>
          <a:prstGeom prst="ellipse">
            <a:avLst/>
          </a:prstGeom>
          <a:gradFill>
            <a:gsLst>
              <a:gs pos="0">
                <a:srgbClr val="474747"/>
              </a:gs>
              <a:gs pos="50000">
                <a:schemeClr val="dk1"/>
              </a:gs>
              <a:gs pos="100000">
                <a:schemeClr val="dk1"/>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14"/>
          <p:cNvSpPr/>
          <p:nvPr/>
        </p:nvSpPr>
        <p:spPr>
          <a:xfrm>
            <a:off x="8400256" y="1556792"/>
            <a:ext cx="1656184" cy="1656184"/>
          </a:xfrm>
          <a:prstGeom prst="rect">
            <a:avLst/>
          </a:prstGeom>
          <a:solidFill>
            <a:srgbClr val="FFFFFF">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7" name="Google Shape;397;p14" descr="C:\Users\csanchezdi\AppData\Local\Microsoft\Windows\Temporary Internet Files\Content.IE5\1JNV3JOU\1024px-Archery_Target_80cm.svg[1].png"/>
          <p:cNvPicPr preferRelativeResize="0"/>
          <p:nvPr/>
        </p:nvPicPr>
        <p:blipFill rotWithShape="1">
          <a:blip r:embed="rId3">
            <a:alphaModFix/>
          </a:blip>
          <a:srcRect/>
          <a:stretch/>
        </p:blipFill>
        <p:spPr>
          <a:xfrm>
            <a:off x="8544272" y="1772816"/>
            <a:ext cx="1412776" cy="1412776"/>
          </a:xfrm>
          <a:prstGeom prst="rect">
            <a:avLst/>
          </a:prstGeom>
          <a:noFill/>
          <a:ln>
            <a:noFill/>
          </a:ln>
        </p:spPr>
      </p:pic>
      <p:pic>
        <p:nvPicPr>
          <p:cNvPr id="398" name="Google Shape;398;p14" descr="C:\Program Files (x86)\Microsoft Office\MEDIA\CAGCAT10\j0293828.wmf"/>
          <p:cNvPicPr preferRelativeResize="0"/>
          <p:nvPr/>
        </p:nvPicPr>
        <p:blipFill rotWithShape="1">
          <a:blip r:embed="rId5">
            <a:alphaModFix/>
          </a:blip>
          <a:srcRect/>
          <a:stretch/>
        </p:blipFill>
        <p:spPr>
          <a:xfrm>
            <a:off x="5124738" y="1012507"/>
            <a:ext cx="1744675" cy="1836115"/>
          </a:xfrm>
          <a:prstGeom prst="rect">
            <a:avLst/>
          </a:prstGeom>
          <a:noFill/>
          <a:ln>
            <a:noFill/>
          </a:ln>
        </p:spPr>
      </p:pic>
      <p:sp>
        <p:nvSpPr>
          <p:cNvPr id="399" name="Google Shape;399;p14"/>
          <p:cNvSpPr txBox="1"/>
          <p:nvPr/>
        </p:nvSpPr>
        <p:spPr>
          <a:xfrm>
            <a:off x="1524000" y="0"/>
            <a:ext cx="9144000" cy="957326"/>
          </a:xfrm>
          <a:prstGeom prst="rect">
            <a:avLst/>
          </a:prstGeom>
          <a:solidFill>
            <a:schemeClr val="dk1"/>
          </a:solidFill>
          <a:ln>
            <a:noFill/>
          </a:ln>
        </p:spPr>
        <p:txBody>
          <a:bodyPr spcFirstLastPara="1" wrap="square" lIns="0" tIns="0" rIns="0" bIns="0" anchor="t" anchorCtr="0">
            <a:normAutofit/>
          </a:bodyPr>
          <a:lstStyle/>
          <a:p>
            <a:pPr marL="0" marR="0" lvl="0" indent="0" algn="l" rtl="0">
              <a:spcBef>
                <a:spcPts val="0"/>
              </a:spcBef>
              <a:spcAft>
                <a:spcPts val="0"/>
              </a:spcAft>
              <a:buNone/>
            </a:pPr>
            <a:r>
              <a:rPr lang="es-CR" sz="2800">
                <a:solidFill>
                  <a:schemeClr val="lt1"/>
                </a:solidFill>
                <a:latin typeface="Arial"/>
                <a:ea typeface="Arial"/>
                <a:cs typeface="Arial"/>
                <a:sym typeface="Arial"/>
              </a:rPr>
              <a:t>Premises </a:t>
            </a:r>
            <a:r>
              <a:rPr lang="es-CR" sz="2800" b="1">
                <a:solidFill>
                  <a:schemeClr val="lt1"/>
                </a:solidFill>
                <a:latin typeface="Calibri"/>
                <a:ea typeface="Calibri"/>
                <a:cs typeface="Calibri"/>
                <a:sym typeface="Calibri"/>
              </a:rPr>
              <a:t>:</a:t>
            </a:r>
            <a:endParaRPr/>
          </a:p>
        </p:txBody>
      </p:sp>
      <p:sp>
        <p:nvSpPr>
          <p:cNvPr id="400" name="Google Shape;400;p14"/>
          <p:cNvSpPr txBox="1"/>
          <p:nvPr/>
        </p:nvSpPr>
        <p:spPr>
          <a:xfrm>
            <a:off x="1524001" y="1828191"/>
            <a:ext cx="371050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202124"/>
              </a:buClr>
              <a:buSzPts val="1800"/>
              <a:buFont typeface="Arial"/>
              <a:buChar char="•"/>
            </a:pPr>
            <a:r>
              <a:rPr lang="es-CR" sz="1800">
                <a:solidFill>
                  <a:srgbClr val="202124"/>
                </a:solidFill>
                <a:latin typeface="Arial"/>
                <a:ea typeface="Arial"/>
                <a:cs typeface="Arial"/>
                <a:sym typeface="Arial"/>
              </a:rPr>
              <a:t>The client knows what he wants </a:t>
            </a:r>
            <a:endParaRPr/>
          </a:p>
          <a:p>
            <a:pPr marL="285750" marR="0" lvl="0" indent="-285750" algn="l" rtl="0">
              <a:spcBef>
                <a:spcPts val="0"/>
              </a:spcBef>
              <a:spcAft>
                <a:spcPts val="0"/>
              </a:spcAft>
              <a:buClr>
                <a:srgbClr val="202124"/>
              </a:buClr>
              <a:buSzPts val="1800"/>
              <a:buFont typeface="Arial"/>
              <a:buChar char="•"/>
            </a:pPr>
            <a:r>
              <a:rPr lang="es-CR" sz="1800">
                <a:solidFill>
                  <a:srgbClr val="202124"/>
                </a:solidFill>
                <a:latin typeface="Arial"/>
                <a:ea typeface="Arial"/>
                <a:cs typeface="Arial"/>
                <a:sym typeface="Arial"/>
              </a:rPr>
              <a:t>Developers know how to do it </a:t>
            </a:r>
            <a:endParaRPr/>
          </a:p>
          <a:p>
            <a:pPr marL="285750" marR="0" lvl="0" indent="-285750" algn="l" rtl="0">
              <a:spcBef>
                <a:spcPts val="0"/>
              </a:spcBef>
              <a:spcAft>
                <a:spcPts val="0"/>
              </a:spcAft>
              <a:buClr>
                <a:srgbClr val="202124"/>
              </a:buClr>
              <a:buSzPts val="1800"/>
              <a:buFont typeface="Arial"/>
              <a:buChar char="•"/>
            </a:pPr>
            <a:r>
              <a:rPr lang="es-CR" sz="1800">
                <a:solidFill>
                  <a:srgbClr val="202124"/>
                </a:solidFill>
                <a:latin typeface="Arial"/>
                <a:ea typeface="Arial"/>
                <a:cs typeface="Arial"/>
                <a:sym typeface="Arial"/>
              </a:rPr>
              <a:t>Nothing will change along the way</a:t>
            </a:r>
            <a:r>
              <a:rPr lang="es-CR" sz="600">
                <a:solidFill>
                  <a:schemeClr val="dk1"/>
                </a:solidFill>
                <a:latin typeface="Calibri"/>
                <a:ea typeface="Calibri"/>
                <a:cs typeface="Calibri"/>
                <a:sym typeface="Calibri"/>
              </a:rPr>
              <a:t> </a:t>
            </a:r>
            <a:endParaRPr sz="1400">
              <a:solidFill>
                <a:schemeClr val="dk1"/>
              </a:solidFill>
              <a:latin typeface="Arial"/>
              <a:ea typeface="Arial"/>
              <a:cs typeface="Arial"/>
              <a:sym typeface="Arial"/>
            </a:endParaRPr>
          </a:p>
        </p:txBody>
      </p:sp>
      <p:sp>
        <p:nvSpPr>
          <p:cNvPr id="401" name="Google Shape;401;p14"/>
          <p:cNvSpPr/>
          <p:nvPr/>
        </p:nvSpPr>
        <p:spPr>
          <a:xfrm>
            <a:off x="0" y="102920"/>
            <a:ext cx="65" cy="25135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94"/>
                                        </p:tgtEl>
                                        <p:attrNameLst>
                                          <p:attrName>style.visibility</p:attrName>
                                        </p:attrNameLst>
                                      </p:cBhvr>
                                      <p:to>
                                        <p:strVal val="visible"/>
                                      </p:to>
                                    </p:set>
                                    <p:animEffect transition="in" filter="fade">
                                      <p:cBhvr>
                                        <p:cTn id="11" dur="500"/>
                                        <p:tgtEl>
                                          <p:spTgt spid="394"/>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3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5"/>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s-CR" sz="4400" b="1" i="0">
                <a:solidFill>
                  <a:srgbClr val="CE2142"/>
                </a:solidFill>
                <a:latin typeface="Barlow"/>
                <a:ea typeface="Barlow"/>
                <a:cs typeface="Barlow"/>
                <a:sym typeface="Barlow"/>
              </a:rPr>
              <a:t>Agile Manifesto</a:t>
            </a:r>
            <a:endParaRPr/>
          </a:p>
        </p:txBody>
      </p:sp>
      <p:pic>
        <p:nvPicPr>
          <p:cNvPr id="408" name="Google Shape;408;p15"/>
          <p:cNvPicPr preferRelativeResize="0"/>
          <p:nvPr/>
        </p:nvPicPr>
        <p:blipFill rotWithShape="1">
          <a:blip r:embed="rId3">
            <a:alphaModFix/>
          </a:blip>
          <a:srcRect/>
          <a:stretch/>
        </p:blipFill>
        <p:spPr>
          <a:xfrm>
            <a:off x="4437052" y="1825625"/>
            <a:ext cx="3317895" cy="43513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20" descr="C:\Users\csanchezdi\AppData\Local\Microsoft\Windows\Temporary Internet Files\Content.IE5\1JNV3JOU\1024px-Archery_Target_80cm.svg[1].png"/>
          <p:cNvPicPr preferRelativeResize="0"/>
          <p:nvPr/>
        </p:nvPicPr>
        <p:blipFill rotWithShape="1">
          <a:blip r:embed="rId3">
            <a:alphaModFix/>
          </a:blip>
          <a:srcRect/>
          <a:stretch/>
        </p:blipFill>
        <p:spPr>
          <a:xfrm>
            <a:off x="8976320" y="1556792"/>
            <a:ext cx="1412776" cy="1412776"/>
          </a:xfrm>
          <a:prstGeom prst="rect">
            <a:avLst/>
          </a:prstGeom>
          <a:noFill/>
          <a:ln>
            <a:noFill/>
          </a:ln>
        </p:spPr>
      </p:pic>
      <p:sp>
        <p:nvSpPr>
          <p:cNvPr id="434" name="Google Shape;434;p20"/>
          <p:cNvSpPr/>
          <p:nvPr/>
        </p:nvSpPr>
        <p:spPr>
          <a:xfrm>
            <a:off x="8832304" y="1340768"/>
            <a:ext cx="1656184" cy="1656184"/>
          </a:xfrm>
          <a:prstGeom prst="rect">
            <a:avLst/>
          </a:prstGeom>
          <a:solidFill>
            <a:srgbClr val="FFFFFF">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5" name="Google Shape;435;p20" descr="C:\Program Files (x86)\Microsoft Office\MEDIA\CAGCAT10\j0293828.wmf"/>
          <p:cNvPicPr preferRelativeResize="0"/>
          <p:nvPr/>
        </p:nvPicPr>
        <p:blipFill rotWithShape="1">
          <a:blip r:embed="rId4">
            <a:alphaModFix/>
          </a:blip>
          <a:srcRect/>
          <a:stretch/>
        </p:blipFill>
        <p:spPr>
          <a:xfrm>
            <a:off x="4221292" y="2472004"/>
            <a:ext cx="1744675" cy="1836115"/>
          </a:xfrm>
          <a:prstGeom prst="rect">
            <a:avLst/>
          </a:prstGeom>
          <a:noFill/>
          <a:ln>
            <a:noFill/>
          </a:ln>
        </p:spPr>
      </p:pic>
      <p:grpSp>
        <p:nvGrpSpPr>
          <p:cNvPr id="436" name="Google Shape;436;p20"/>
          <p:cNvGrpSpPr/>
          <p:nvPr/>
        </p:nvGrpSpPr>
        <p:grpSpPr>
          <a:xfrm>
            <a:off x="1490258" y="5412644"/>
            <a:ext cx="1437073" cy="1381647"/>
            <a:chOff x="-33742" y="5412643"/>
            <a:chExt cx="1437073" cy="1381647"/>
          </a:xfrm>
        </p:grpSpPr>
        <p:pic>
          <p:nvPicPr>
            <p:cNvPr id="437" name="Google Shape;437;p20"/>
            <p:cNvPicPr preferRelativeResize="0"/>
            <p:nvPr/>
          </p:nvPicPr>
          <p:blipFill rotWithShape="1">
            <a:blip r:embed="rId5">
              <a:alphaModFix/>
            </a:blip>
            <a:srcRect/>
            <a:stretch/>
          </p:blipFill>
          <p:spPr>
            <a:xfrm rot="1280646">
              <a:off x="276492" y="5548921"/>
              <a:ext cx="957851" cy="1109091"/>
            </a:xfrm>
            <a:prstGeom prst="rect">
              <a:avLst/>
            </a:prstGeom>
            <a:noFill/>
            <a:ln>
              <a:noFill/>
            </a:ln>
          </p:spPr>
        </p:pic>
        <p:pic>
          <p:nvPicPr>
            <p:cNvPr id="438" name="Google Shape;438;p20" descr="C:\Users\csanchezdi\AppData\Local\Microsoft\Windows\Temporary Internet Files\Content.IE5\K4DJACIV\200px-FireIcon.svg[1].png"/>
            <p:cNvPicPr preferRelativeResize="0"/>
            <p:nvPr/>
          </p:nvPicPr>
          <p:blipFill rotWithShape="1">
            <a:blip r:embed="rId6">
              <a:alphaModFix/>
            </a:blip>
            <a:srcRect/>
            <a:stretch/>
          </p:blipFill>
          <p:spPr>
            <a:xfrm rot="-6238248" flipH="1">
              <a:off x="9698" y="6262142"/>
              <a:ext cx="270359" cy="300866"/>
            </a:xfrm>
            <a:prstGeom prst="rect">
              <a:avLst/>
            </a:prstGeom>
            <a:noFill/>
            <a:ln>
              <a:noFill/>
            </a:ln>
          </p:spPr>
        </p:pic>
      </p:grpSp>
      <p:grpSp>
        <p:nvGrpSpPr>
          <p:cNvPr id="439" name="Google Shape;439;p20"/>
          <p:cNvGrpSpPr/>
          <p:nvPr/>
        </p:nvGrpSpPr>
        <p:grpSpPr>
          <a:xfrm>
            <a:off x="3476577" y="4750863"/>
            <a:ext cx="1412962" cy="1315332"/>
            <a:chOff x="1952577" y="4750862"/>
            <a:chExt cx="1412962" cy="1315332"/>
          </a:xfrm>
        </p:grpSpPr>
        <p:pic>
          <p:nvPicPr>
            <p:cNvPr id="440" name="Google Shape;440;p20"/>
            <p:cNvPicPr preferRelativeResize="0"/>
            <p:nvPr/>
          </p:nvPicPr>
          <p:blipFill rotWithShape="1">
            <a:blip r:embed="rId5">
              <a:alphaModFix/>
            </a:blip>
            <a:srcRect/>
            <a:stretch/>
          </p:blipFill>
          <p:spPr>
            <a:xfrm rot="2672941">
              <a:off x="2277853" y="4909732"/>
              <a:ext cx="861556" cy="997591"/>
            </a:xfrm>
            <a:prstGeom prst="rect">
              <a:avLst/>
            </a:prstGeom>
            <a:noFill/>
            <a:ln>
              <a:noFill/>
            </a:ln>
          </p:spPr>
        </p:pic>
        <p:pic>
          <p:nvPicPr>
            <p:cNvPr id="441" name="Google Shape;441;p20" descr="C:\Users\csanchezdi\AppData\Local\Microsoft\Windows\Temporary Internet Files\Content.IE5\K4DJACIV\200px-FireIcon.svg[1].png"/>
            <p:cNvPicPr preferRelativeResize="0"/>
            <p:nvPr/>
          </p:nvPicPr>
          <p:blipFill rotWithShape="1">
            <a:blip r:embed="rId7">
              <a:alphaModFix/>
            </a:blip>
            <a:srcRect/>
            <a:stretch/>
          </p:blipFill>
          <p:spPr>
            <a:xfrm rot="-6238248" flipH="1">
              <a:off x="1995419" y="5353358"/>
              <a:ext cx="246931" cy="281320"/>
            </a:xfrm>
            <a:prstGeom prst="rect">
              <a:avLst/>
            </a:prstGeom>
            <a:noFill/>
            <a:ln>
              <a:noFill/>
            </a:ln>
          </p:spPr>
        </p:pic>
      </p:grpSp>
      <p:grpSp>
        <p:nvGrpSpPr>
          <p:cNvPr id="442" name="Google Shape;442;p20"/>
          <p:cNvGrpSpPr/>
          <p:nvPr/>
        </p:nvGrpSpPr>
        <p:grpSpPr>
          <a:xfrm>
            <a:off x="5574651" y="4295116"/>
            <a:ext cx="1354705" cy="1363169"/>
            <a:chOff x="4050650" y="4295116"/>
            <a:chExt cx="1354705" cy="1363169"/>
          </a:xfrm>
        </p:grpSpPr>
        <p:pic>
          <p:nvPicPr>
            <p:cNvPr id="443" name="Google Shape;443;p20"/>
            <p:cNvPicPr preferRelativeResize="0"/>
            <p:nvPr/>
          </p:nvPicPr>
          <p:blipFill rotWithShape="1">
            <a:blip r:embed="rId5">
              <a:alphaModFix/>
            </a:blip>
            <a:srcRect/>
            <a:stretch/>
          </p:blipFill>
          <p:spPr>
            <a:xfrm rot="1083308">
              <a:off x="4289539" y="4417303"/>
              <a:ext cx="966231" cy="1118794"/>
            </a:xfrm>
            <a:prstGeom prst="rect">
              <a:avLst/>
            </a:prstGeom>
            <a:noFill/>
            <a:ln>
              <a:noFill/>
            </a:ln>
          </p:spPr>
        </p:pic>
        <p:pic>
          <p:nvPicPr>
            <p:cNvPr id="444" name="Google Shape;444;p20" descr="C:\Users\csanchezdi\AppData\Local\Microsoft\Windows\Temporary Internet Files\Content.IE5\K4DJACIV\200px-FireIcon.svg[1].png"/>
            <p:cNvPicPr preferRelativeResize="0"/>
            <p:nvPr/>
          </p:nvPicPr>
          <p:blipFill rotWithShape="1">
            <a:blip r:embed="rId8">
              <a:alphaModFix/>
            </a:blip>
            <a:srcRect/>
            <a:stretch/>
          </p:blipFill>
          <p:spPr>
            <a:xfrm rot="-7043305" flipH="1">
              <a:off x="4080040" y="5224533"/>
              <a:ext cx="286511" cy="240441"/>
            </a:xfrm>
            <a:prstGeom prst="rect">
              <a:avLst/>
            </a:prstGeom>
            <a:noFill/>
            <a:ln>
              <a:noFill/>
            </a:ln>
          </p:spPr>
        </p:pic>
      </p:grpSp>
      <p:grpSp>
        <p:nvGrpSpPr>
          <p:cNvPr id="445" name="Google Shape;445;p20"/>
          <p:cNvGrpSpPr/>
          <p:nvPr/>
        </p:nvGrpSpPr>
        <p:grpSpPr>
          <a:xfrm>
            <a:off x="6960429" y="2850372"/>
            <a:ext cx="1199236" cy="1409560"/>
            <a:chOff x="5436429" y="2850372"/>
            <a:chExt cx="1199236" cy="1409560"/>
          </a:xfrm>
        </p:grpSpPr>
        <p:pic>
          <p:nvPicPr>
            <p:cNvPr id="446" name="Google Shape;446;p20"/>
            <p:cNvPicPr preferRelativeResize="0"/>
            <p:nvPr/>
          </p:nvPicPr>
          <p:blipFill rotWithShape="1">
            <a:blip r:embed="rId5">
              <a:alphaModFix/>
            </a:blip>
            <a:srcRect/>
            <a:stretch/>
          </p:blipFill>
          <p:spPr>
            <a:xfrm rot="-1443268">
              <a:off x="5603148" y="2983294"/>
              <a:ext cx="865798" cy="1002503"/>
            </a:xfrm>
            <a:prstGeom prst="rect">
              <a:avLst/>
            </a:prstGeom>
            <a:noFill/>
            <a:ln>
              <a:noFill/>
            </a:ln>
          </p:spPr>
        </p:pic>
        <p:pic>
          <p:nvPicPr>
            <p:cNvPr id="447" name="Google Shape;447;p20" descr="C:\Users\csanchezdi\AppData\Local\Microsoft\Windows\Temporary Internet Files\Content.IE5\K4DJACIV\200px-FireIcon.svg[1].png"/>
            <p:cNvPicPr preferRelativeResize="0"/>
            <p:nvPr/>
          </p:nvPicPr>
          <p:blipFill rotWithShape="1">
            <a:blip r:embed="rId9">
              <a:alphaModFix/>
            </a:blip>
            <a:srcRect/>
            <a:stretch/>
          </p:blipFill>
          <p:spPr>
            <a:xfrm rot="-9430827" flipH="1">
              <a:off x="5738872" y="3938228"/>
              <a:ext cx="286511" cy="276984"/>
            </a:xfrm>
            <a:prstGeom prst="rect">
              <a:avLst/>
            </a:prstGeom>
            <a:noFill/>
            <a:ln>
              <a:noFill/>
            </a:ln>
          </p:spPr>
        </p:pic>
      </p:grpSp>
      <p:sp>
        <p:nvSpPr>
          <p:cNvPr id="448" name="Google Shape;448;p20"/>
          <p:cNvSpPr txBox="1"/>
          <p:nvPr/>
        </p:nvSpPr>
        <p:spPr>
          <a:xfrm>
            <a:off x="1753749" y="1070382"/>
            <a:ext cx="4393832" cy="106182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202124"/>
              </a:buClr>
              <a:buSzPts val="2100"/>
              <a:buFont typeface="Arial"/>
              <a:buChar char="•"/>
            </a:pPr>
            <a:r>
              <a:rPr lang="es-CR" sz="2100">
                <a:solidFill>
                  <a:srgbClr val="202124"/>
                </a:solidFill>
                <a:latin typeface="Arial"/>
                <a:ea typeface="Arial"/>
                <a:cs typeface="Arial"/>
                <a:sym typeface="Arial"/>
              </a:rPr>
              <a:t>The client discovers what he wants </a:t>
            </a:r>
            <a:endParaRPr/>
          </a:p>
          <a:p>
            <a:pPr marL="342900" marR="0" lvl="0" indent="-342900" algn="l" rtl="0">
              <a:spcBef>
                <a:spcPts val="0"/>
              </a:spcBef>
              <a:spcAft>
                <a:spcPts val="0"/>
              </a:spcAft>
              <a:buClr>
                <a:srgbClr val="202124"/>
              </a:buClr>
              <a:buSzPts val="2100"/>
              <a:buFont typeface="Arial"/>
              <a:buChar char="•"/>
            </a:pPr>
            <a:r>
              <a:rPr lang="es-CR" sz="2100">
                <a:solidFill>
                  <a:srgbClr val="202124"/>
                </a:solidFill>
                <a:latin typeface="Arial"/>
                <a:ea typeface="Arial"/>
                <a:cs typeface="Arial"/>
                <a:sym typeface="Arial"/>
              </a:rPr>
              <a:t>Developers discover how to do it </a:t>
            </a:r>
            <a:endParaRPr/>
          </a:p>
          <a:p>
            <a:pPr marL="342900" marR="0" lvl="0" indent="-342900" algn="l" rtl="0">
              <a:spcBef>
                <a:spcPts val="0"/>
              </a:spcBef>
              <a:spcAft>
                <a:spcPts val="0"/>
              </a:spcAft>
              <a:buClr>
                <a:srgbClr val="202124"/>
              </a:buClr>
              <a:buSzPts val="2100"/>
              <a:buFont typeface="Arial"/>
              <a:buChar char="•"/>
            </a:pPr>
            <a:r>
              <a:rPr lang="es-CR" sz="2100">
                <a:solidFill>
                  <a:srgbClr val="202124"/>
                </a:solidFill>
                <a:latin typeface="Arial"/>
                <a:ea typeface="Arial"/>
                <a:cs typeface="Arial"/>
                <a:sym typeface="Arial"/>
              </a:rPr>
              <a:t>There are changes on the way</a:t>
            </a:r>
            <a:r>
              <a:rPr lang="es-CR" sz="8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p:txBody>
      </p:sp>
      <p:pic>
        <p:nvPicPr>
          <p:cNvPr id="449" name="Google Shape;449;p20" descr="http://vidsor.net/static/img/like.png"/>
          <p:cNvPicPr preferRelativeResize="0"/>
          <p:nvPr/>
        </p:nvPicPr>
        <p:blipFill rotWithShape="1">
          <a:blip r:embed="rId10">
            <a:alphaModFix/>
          </a:blip>
          <a:srcRect b="14286"/>
          <a:stretch/>
        </p:blipFill>
        <p:spPr>
          <a:xfrm>
            <a:off x="6986516" y="1075748"/>
            <a:ext cx="420000" cy="360000"/>
          </a:xfrm>
          <a:prstGeom prst="rect">
            <a:avLst/>
          </a:prstGeom>
          <a:noFill/>
          <a:ln>
            <a:noFill/>
          </a:ln>
        </p:spPr>
      </p:pic>
      <p:pic>
        <p:nvPicPr>
          <p:cNvPr id="450" name="Google Shape;450;p20" descr="C:\Users\csanchezdi\AppData\Local\Microsoft\Windows\Temporary Internet Files\Content.IE5\1JNV3JOU\1024px-Archery_Target_80cm.svg[1].png"/>
          <p:cNvPicPr preferRelativeResize="0"/>
          <p:nvPr/>
        </p:nvPicPr>
        <p:blipFill rotWithShape="1">
          <a:blip r:embed="rId3">
            <a:alphaModFix/>
          </a:blip>
          <a:srcRect/>
          <a:stretch/>
        </p:blipFill>
        <p:spPr>
          <a:xfrm>
            <a:off x="8976320" y="1556792"/>
            <a:ext cx="1412776" cy="1412776"/>
          </a:xfrm>
          <a:prstGeom prst="rect">
            <a:avLst/>
          </a:prstGeom>
          <a:noFill/>
          <a:ln>
            <a:noFill/>
          </a:ln>
        </p:spPr>
      </p:pic>
      <p:sp>
        <p:nvSpPr>
          <p:cNvPr id="451" name="Google Shape;451;p20"/>
          <p:cNvSpPr/>
          <p:nvPr/>
        </p:nvSpPr>
        <p:spPr>
          <a:xfrm>
            <a:off x="1609725" y="1728788"/>
            <a:ext cx="6357938" cy="4800600"/>
          </a:xfrm>
          <a:custGeom>
            <a:avLst/>
            <a:gdLst/>
            <a:ahLst/>
            <a:cxnLst/>
            <a:rect l="l" t="t" r="r" b="b"/>
            <a:pathLst>
              <a:path w="6357938" h="4800600" extrusionOk="0">
                <a:moveTo>
                  <a:pt x="0" y="4800600"/>
                </a:moveTo>
                <a:cubicBezTo>
                  <a:pt x="581025" y="4388643"/>
                  <a:pt x="1162050" y="3976687"/>
                  <a:pt x="1828800" y="3771900"/>
                </a:cubicBezTo>
                <a:cubicBezTo>
                  <a:pt x="2495550" y="3567113"/>
                  <a:pt x="3352800" y="3790950"/>
                  <a:pt x="4000500" y="3571875"/>
                </a:cubicBezTo>
                <a:cubicBezTo>
                  <a:pt x="4648200" y="3352800"/>
                  <a:pt x="5322094" y="3052763"/>
                  <a:pt x="5715000" y="2457450"/>
                </a:cubicBezTo>
                <a:cubicBezTo>
                  <a:pt x="6107906" y="1862137"/>
                  <a:pt x="6232922" y="931068"/>
                  <a:pt x="6357938" y="0"/>
                </a:cubicBezTo>
              </a:path>
            </a:pathLst>
          </a:custGeom>
          <a:noFill/>
          <a:ln w="19050" cap="flat" cmpd="sng">
            <a:solidFill>
              <a:srgbClr val="A5A5A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0"/>
          <p:cNvSpPr txBox="1"/>
          <p:nvPr/>
        </p:nvSpPr>
        <p:spPr>
          <a:xfrm>
            <a:off x="1524000" y="0"/>
            <a:ext cx="9144000" cy="957326"/>
          </a:xfrm>
          <a:prstGeom prst="rect">
            <a:avLst/>
          </a:prstGeom>
          <a:solidFill>
            <a:schemeClr val="dk1"/>
          </a:solidFill>
          <a:ln>
            <a:noFill/>
          </a:ln>
        </p:spPr>
        <p:txBody>
          <a:bodyPr spcFirstLastPara="1" wrap="square" lIns="0" tIns="0" rIns="0" bIns="0" anchor="t" anchorCtr="0">
            <a:normAutofit/>
          </a:bodyPr>
          <a:lstStyle/>
          <a:p>
            <a:pPr marL="0" marR="0" lvl="0" indent="0" algn="l" rtl="0">
              <a:spcBef>
                <a:spcPts val="0"/>
              </a:spcBef>
              <a:spcAft>
                <a:spcPts val="0"/>
              </a:spcAft>
              <a:buNone/>
            </a:pPr>
            <a:r>
              <a:rPr lang="es-CR" sz="2800">
                <a:solidFill>
                  <a:schemeClr val="lt1"/>
                </a:solidFill>
                <a:latin typeface="Arial"/>
                <a:ea typeface="Arial"/>
                <a:cs typeface="Arial"/>
                <a:sym typeface="Arial"/>
              </a:rPr>
              <a:t>Premises </a:t>
            </a:r>
            <a:r>
              <a:rPr lang="es-CR" sz="2800" b="1">
                <a:solidFill>
                  <a:schemeClr val="lt1"/>
                </a:solidFill>
                <a:latin typeface="Calibri"/>
                <a:ea typeface="Calibri"/>
                <a:cs typeface="Calibri"/>
                <a:sym typeface="Calibri"/>
              </a:rPr>
              <a:t>:</a:t>
            </a:r>
            <a:endParaRPr/>
          </a:p>
          <a:p>
            <a:pPr marL="0" marR="0" lvl="0" indent="0" algn="l" rtl="0">
              <a:spcBef>
                <a:spcPts val="0"/>
              </a:spcBef>
              <a:spcAft>
                <a:spcPts val="0"/>
              </a:spcAft>
              <a:buNone/>
            </a:pPr>
            <a:endParaRPr sz="2800" b="1">
              <a:solidFill>
                <a:schemeClr val="lt1"/>
              </a:solidFill>
              <a:latin typeface="Calibri"/>
              <a:ea typeface="Calibri"/>
              <a:cs typeface="Calibri"/>
              <a:sym typeface="Calibri"/>
            </a:endParaRPr>
          </a:p>
        </p:txBody>
      </p:sp>
      <p:sp>
        <p:nvSpPr>
          <p:cNvPr id="453" name="Google Shape;453;p20"/>
          <p:cNvSpPr/>
          <p:nvPr/>
        </p:nvSpPr>
        <p:spPr>
          <a:xfrm>
            <a:off x="0" y="102920"/>
            <a:ext cx="65" cy="25135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5"/>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51"/>
                                        </p:tgtEl>
                                        <p:attrNameLst>
                                          <p:attrName>style.visibility</p:attrName>
                                        </p:attrNameLst>
                                      </p:cBhvr>
                                      <p:to>
                                        <p:strVal val="visible"/>
                                      </p:to>
                                    </p:set>
                                    <p:animEffect transition="in" filter="fade">
                                      <p:cBhvr>
                                        <p:cTn id="15" dur="2000"/>
                                        <p:tgtEl>
                                          <p:spTgt spid="45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4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7"/>
        <p:cNvGrpSpPr/>
        <p:nvPr/>
      </p:nvGrpSpPr>
      <p:grpSpPr>
        <a:xfrm>
          <a:off x="0" y="0"/>
          <a:ext cx="0" cy="0"/>
          <a:chOff x="0" y="0"/>
          <a:chExt cx="0" cy="0"/>
        </a:xfrm>
      </p:grpSpPr>
      <p:pic>
        <p:nvPicPr>
          <p:cNvPr id="458" name="Google Shape;458;p21" descr="http://www.clker.com/cliparts/0/1/3/5/1220547309380591430portablejim_Greyscale_Smiley_Set.svg.hi.png">
            <a:hlinkClick r:id="rId3"/>
          </p:cNvPr>
          <p:cNvPicPr preferRelativeResize="0"/>
          <p:nvPr/>
        </p:nvPicPr>
        <p:blipFill rotWithShape="1">
          <a:blip r:embed="rId4">
            <a:alphaModFix/>
          </a:blip>
          <a:srcRect r="79840" b="66678"/>
          <a:stretch/>
        </p:blipFill>
        <p:spPr>
          <a:xfrm>
            <a:off x="2279576" y="2636912"/>
            <a:ext cx="792088" cy="792088"/>
          </a:xfrm>
          <a:prstGeom prst="rect">
            <a:avLst/>
          </a:prstGeom>
          <a:noFill/>
          <a:ln>
            <a:noFill/>
          </a:ln>
        </p:spPr>
      </p:pic>
      <p:pic>
        <p:nvPicPr>
          <p:cNvPr id="459" name="Google Shape;459;p21"/>
          <p:cNvPicPr preferRelativeResize="0"/>
          <p:nvPr/>
        </p:nvPicPr>
        <p:blipFill rotWithShape="1">
          <a:blip r:embed="rId5">
            <a:alphaModFix/>
          </a:blip>
          <a:srcRect t="15830" b="20102"/>
          <a:stretch/>
        </p:blipFill>
        <p:spPr>
          <a:xfrm>
            <a:off x="3787264" y="1124744"/>
            <a:ext cx="2524760" cy="1008112"/>
          </a:xfrm>
          <a:prstGeom prst="rect">
            <a:avLst/>
          </a:prstGeom>
          <a:noFill/>
          <a:ln>
            <a:noFill/>
          </a:ln>
        </p:spPr>
      </p:pic>
      <p:sp>
        <p:nvSpPr>
          <p:cNvPr id="460" name="Google Shape;460;p21"/>
          <p:cNvSpPr/>
          <p:nvPr/>
        </p:nvSpPr>
        <p:spPr>
          <a:xfrm>
            <a:off x="3215680" y="908720"/>
            <a:ext cx="3672408" cy="1656184"/>
          </a:xfrm>
          <a:prstGeom prst="cloudCallout">
            <a:avLst>
              <a:gd name="adj1" fmla="val -53171"/>
              <a:gd name="adj2" fmla="val 60084"/>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21"/>
          <p:cNvSpPr/>
          <p:nvPr/>
        </p:nvSpPr>
        <p:spPr>
          <a:xfrm flipH="1">
            <a:off x="6996608" y="5363924"/>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1"/>
          <p:cNvSpPr/>
          <p:nvPr/>
        </p:nvSpPr>
        <p:spPr>
          <a:xfrm>
            <a:off x="6852592" y="4077072"/>
            <a:ext cx="72008" cy="172819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1"/>
          <p:cNvSpPr/>
          <p:nvPr/>
        </p:nvSpPr>
        <p:spPr>
          <a:xfrm rot="-5400000">
            <a:off x="8544780" y="4041068"/>
            <a:ext cx="72008" cy="345638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1"/>
          <p:cNvSpPr txBox="1"/>
          <p:nvPr/>
        </p:nvSpPr>
        <p:spPr>
          <a:xfrm rot="-1482106">
            <a:off x="8133920" y="4497324"/>
            <a:ext cx="59407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a:solidFill>
                  <a:srgbClr val="0070C0"/>
                </a:solidFill>
                <a:latin typeface="Calibri"/>
                <a:ea typeface="Calibri"/>
                <a:cs typeface="Calibri"/>
                <a:sym typeface="Calibri"/>
              </a:rPr>
              <a:t>Cost</a:t>
            </a:r>
            <a:endParaRPr/>
          </a:p>
        </p:txBody>
      </p:sp>
      <p:sp>
        <p:nvSpPr>
          <p:cNvPr id="465" name="Google Shape;465;p21"/>
          <p:cNvSpPr/>
          <p:nvPr/>
        </p:nvSpPr>
        <p:spPr>
          <a:xfrm flipH="1">
            <a:off x="7644680" y="5075892"/>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1"/>
          <p:cNvSpPr/>
          <p:nvPr/>
        </p:nvSpPr>
        <p:spPr>
          <a:xfrm flipH="1">
            <a:off x="8292752" y="4787860"/>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21"/>
          <p:cNvSpPr/>
          <p:nvPr/>
        </p:nvSpPr>
        <p:spPr>
          <a:xfrm flipH="1">
            <a:off x="8868816" y="4499828"/>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1"/>
          <p:cNvSpPr/>
          <p:nvPr/>
        </p:nvSpPr>
        <p:spPr>
          <a:xfrm flipH="1">
            <a:off x="9516888" y="4211796"/>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69" name="Google Shape;469;p21"/>
          <p:cNvCxnSpPr/>
          <p:nvPr/>
        </p:nvCxnSpPr>
        <p:spPr>
          <a:xfrm rot="10800000" flipH="1">
            <a:off x="6996608" y="4211796"/>
            <a:ext cx="3096344" cy="1440160"/>
          </a:xfrm>
          <a:prstGeom prst="straightConnector1">
            <a:avLst/>
          </a:prstGeom>
          <a:noFill/>
          <a:ln w="38100" cap="flat" cmpd="sng">
            <a:solidFill>
              <a:srgbClr val="0070C0"/>
            </a:solidFill>
            <a:prstDash val="solid"/>
            <a:miter lim="800000"/>
            <a:headEnd type="none" w="sm" len="sm"/>
            <a:tailEnd type="none" w="sm" len="sm"/>
          </a:ln>
        </p:spPr>
      </p:cxnSp>
      <p:sp>
        <p:nvSpPr>
          <p:cNvPr id="470" name="Google Shape;470;p21"/>
          <p:cNvSpPr txBox="1"/>
          <p:nvPr/>
        </p:nvSpPr>
        <p:spPr>
          <a:xfrm>
            <a:off x="10037215" y="5085184"/>
            <a:ext cx="75693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a:solidFill>
                  <a:srgbClr val="00B050"/>
                </a:solidFill>
                <a:latin typeface="Calibri"/>
                <a:ea typeface="Calibri"/>
                <a:cs typeface="Calibri"/>
                <a:sym typeface="Calibri"/>
              </a:rPr>
              <a:t>Value </a:t>
            </a:r>
            <a:endParaRPr/>
          </a:p>
        </p:txBody>
      </p:sp>
      <p:cxnSp>
        <p:nvCxnSpPr>
          <p:cNvPr id="471" name="Google Shape;471;p21"/>
          <p:cNvCxnSpPr>
            <a:stCxn id="470" idx="1"/>
            <a:endCxn id="461" idx="1"/>
          </p:cNvCxnSpPr>
          <p:nvPr/>
        </p:nvCxnSpPr>
        <p:spPr>
          <a:xfrm flipH="1">
            <a:off x="7572715" y="5269850"/>
            <a:ext cx="2464500" cy="238200"/>
          </a:xfrm>
          <a:prstGeom prst="straightConnector1">
            <a:avLst/>
          </a:prstGeom>
          <a:noFill/>
          <a:ln w="9525" cap="flat" cmpd="sng">
            <a:solidFill>
              <a:srgbClr val="00B050"/>
            </a:solidFill>
            <a:prstDash val="solid"/>
            <a:miter lim="800000"/>
            <a:headEnd type="none" w="sm" len="sm"/>
            <a:tailEnd type="stealth" w="med" len="med"/>
          </a:ln>
        </p:spPr>
      </p:cxnSp>
      <p:cxnSp>
        <p:nvCxnSpPr>
          <p:cNvPr id="472" name="Google Shape;472;p21"/>
          <p:cNvCxnSpPr>
            <a:stCxn id="470" idx="1"/>
            <a:endCxn id="465" idx="1"/>
          </p:cNvCxnSpPr>
          <p:nvPr/>
        </p:nvCxnSpPr>
        <p:spPr>
          <a:xfrm rot="10800000">
            <a:off x="8220715" y="5220050"/>
            <a:ext cx="1816500" cy="49800"/>
          </a:xfrm>
          <a:prstGeom prst="straightConnector1">
            <a:avLst/>
          </a:prstGeom>
          <a:noFill/>
          <a:ln w="9525" cap="flat" cmpd="sng">
            <a:solidFill>
              <a:srgbClr val="00B050"/>
            </a:solidFill>
            <a:prstDash val="solid"/>
            <a:miter lim="800000"/>
            <a:headEnd type="none" w="sm" len="sm"/>
            <a:tailEnd type="stealth" w="med" len="med"/>
          </a:ln>
        </p:spPr>
      </p:cxnSp>
      <p:cxnSp>
        <p:nvCxnSpPr>
          <p:cNvPr id="473" name="Google Shape;473;p21"/>
          <p:cNvCxnSpPr>
            <a:stCxn id="470" idx="1"/>
            <a:endCxn id="466" idx="1"/>
          </p:cNvCxnSpPr>
          <p:nvPr/>
        </p:nvCxnSpPr>
        <p:spPr>
          <a:xfrm rot="10800000">
            <a:off x="8868715" y="4931750"/>
            <a:ext cx="1168500" cy="338100"/>
          </a:xfrm>
          <a:prstGeom prst="straightConnector1">
            <a:avLst/>
          </a:prstGeom>
          <a:noFill/>
          <a:ln w="9525" cap="flat" cmpd="sng">
            <a:solidFill>
              <a:srgbClr val="00B050"/>
            </a:solidFill>
            <a:prstDash val="solid"/>
            <a:miter lim="800000"/>
            <a:headEnd type="none" w="sm" len="sm"/>
            <a:tailEnd type="stealth" w="med" len="med"/>
          </a:ln>
        </p:spPr>
      </p:cxnSp>
      <p:cxnSp>
        <p:nvCxnSpPr>
          <p:cNvPr id="474" name="Google Shape;474;p21"/>
          <p:cNvCxnSpPr>
            <a:stCxn id="470" idx="1"/>
            <a:endCxn id="467" idx="1"/>
          </p:cNvCxnSpPr>
          <p:nvPr/>
        </p:nvCxnSpPr>
        <p:spPr>
          <a:xfrm rot="10800000">
            <a:off x="9445015" y="4643750"/>
            <a:ext cx="592200" cy="626100"/>
          </a:xfrm>
          <a:prstGeom prst="straightConnector1">
            <a:avLst/>
          </a:prstGeom>
          <a:noFill/>
          <a:ln w="9525" cap="flat" cmpd="sng">
            <a:solidFill>
              <a:srgbClr val="00B050"/>
            </a:solidFill>
            <a:prstDash val="solid"/>
            <a:miter lim="800000"/>
            <a:headEnd type="none" w="sm" len="sm"/>
            <a:tailEnd type="stealth" w="med" len="med"/>
          </a:ln>
        </p:spPr>
      </p:cxnSp>
      <p:cxnSp>
        <p:nvCxnSpPr>
          <p:cNvPr id="475" name="Google Shape;475;p21"/>
          <p:cNvCxnSpPr>
            <a:stCxn id="470" idx="1"/>
            <a:endCxn id="468" idx="1"/>
          </p:cNvCxnSpPr>
          <p:nvPr/>
        </p:nvCxnSpPr>
        <p:spPr>
          <a:xfrm rot="10800000" flipH="1">
            <a:off x="10037215" y="4355750"/>
            <a:ext cx="55800" cy="914100"/>
          </a:xfrm>
          <a:prstGeom prst="straightConnector1">
            <a:avLst/>
          </a:prstGeom>
          <a:noFill/>
          <a:ln w="9525" cap="flat" cmpd="sng">
            <a:solidFill>
              <a:srgbClr val="00B050"/>
            </a:solidFill>
            <a:prstDash val="solid"/>
            <a:miter lim="800000"/>
            <a:headEnd type="none" w="sm" len="sm"/>
            <a:tailEnd type="stealth" w="med" len="med"/>
          </a:ln>
        </p:spPr>
      </p:cxnSp>
      <p:sp>
        <p:nvSpPr>
          <p:cNvPr id="476" name="Google Shape;476;p21"/>
          <p:cNvSpPr/>
          <p:nvPr/>
        </p:nvSpPr>
        <p:spPr>
          <a:xfrm>
            <a:off x="5807968" y="4653136"/>
            <a:ext cx="864096" cy="72008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1"/>
          <p:cNvSpPr txBox="1"/>
          <p:nvPr/>
        </p:nvSpPr>
        <p:spPr>
          <a:xfrm>
            <a:off x="7464152" y="908720"/>
            <a:ext cx="2844824" cy="159346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202124"/>
              </a:buClr>
              <a:buSzPts val="1800"/>
              <a:buFont typeface="Arial"/>
              <a:buChar char="•"/>
            </a:pPr>
            <a:r>
              <a:rPr lang="es-CR" sz="1800">
                <a:solidFill>
                  <a:srgbClr val="202124"/>
                </a:solidFill>
                <a:latin typeface="Arial"/>
                <a:ea typeface="Arial"/>
                <a:cs typeface="Arial"/>
                <a:sym typeface="Arial"/>
              </a:rPr>
              <a:t>Not trying to define everything right from the start </a:t>
            </a:r>
            <a:endParaRPr/>
          </a:p>
          <a:p>
            <a:pPr marL="285750" marR="0" lvl="0" indent="-285750" algn="l" rtl="0">
              <a:spcBef>
                <a:spcPts val="1200"/>
              </a:spcBef>
              <a:spcAft>
                <a:spcPts val="0"/>
              </a:spcAft>
              <a:buClr>
                <a:srgbClr val="202124"/>
              </a:buClr>
              <a:buSzPts val="1800"/>
              <a:buFont typeface="Arial"/>
              <a:buChar char="•"/>
            </a:pPr>
            <a:r>
              <a:rPr lang="es-CR" sz="1800">
                <a:solidFill>
                  <a:srgbClr val="202124"/>
                </a:solidFill>
                <a:latin typeface="Arial"/>
                <a:ea typeface="Arial"/>
                <a:cs typeface="Arial"/>
                <a:sym typeface="Arial"/>
              </a:rPr>
              <a:t>Don't do it all at the same time</a:t>
            </a:r>
            <a:r>
              <a:rPr lang="es-CR" sz="600">
                <a:solidFill>
                  <a:schemeClr val="dk1"/>
                </a:solidFill>
                <a:latin typeface="Calibri"/>
                <a:ea typeface="Calibri"/>
                <a:cs typeface="Calibri"/>
                <a:sym typeface="Calibri"/>
              </a:rPr>
              <a:t> </a:t>
            </a:r>
            <a:endParaRPr sz="1400">
              <a:solidFill>
                <a:schemeClr val="dk1"/>
              </a:solidFill>
              <a:latin typeface="Arial"/>
              <a:ea typeface="Arial"/>
              <a:cs typeface="Arial"/>
              <a:sym typeface="Arial"/>
            </a:endParaRPr>
          </a:p>
          <a:p>
            <a:pPr marL="0" marR="0" lvl="0" indent="0" algn="l" rtl="0">
              <a:spcBef>
                <a:spcPts val="1200"/>
              </a:spcBef>
              <a:spcAft>
                <a:spcPts val="0"/>
              </a:spcAft>
              <a:buNone/>
            </a:pPr>
            <a:endParaRPr sz="1800">
              <a:solidFill>
                <a:schemeClr val="dk1"/>
              </a:solidFill>
              <a:latin typeface="Calibri"/>
              <a:ea typeface="Calibri"/>
              <a:cs typeface="Calibri"/>
              <a:sym typeface="Calibri"/>
            </a:endParaRPr>
          </a:p>
        </p:txBody>
      </p:sp>
      <p:sp>
        <p:nvSpPr>
          <p:cNvPr id="478" name="Google Shape;478;p21"/>
          <p:cNvSpPr/>
          <p:nvPr/>
        </p:nvSpPr>
        <p:spPr>
          <a:xfrm>
            <a:off x="1581068" y="4113076"/>
            <a:ext cx="72008" cy="172819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1"/>
          <p:cNvSpPr/>
          <p:nvPr/>
        </p:nvSpPr>
        <p:spPr>
          <a:xfrm rot="-5400000">
            <a:off x="3273256" y="4077072"/>
            <a:ext cx="72008" cy="345638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21"/>
          <p:cNvSpPr txBox="1"/>
          <p:nvPr/>
        </p:nvSpPr>
        <p:spPr>
          <a:xfrm>
            <a:off x="4974338" y="4905164"/>
            <a:ext cx="75693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a:solidFill>
                  <a:srgbClr val="00B050"/>
                </a:solidFill>
                <a:latin typeface="Calibri"/>
                <a:ea typeface="Calibri"/>
                <a:cs typeface="Calibri"/>
                <a:sym typeface="Calibri"/>
              </a:rPr>
              <a:t>Value </a:t>
            </a:r>
            <a:endParaRPr/>
          </a:p>
        </p:txBody>
      </p:sp>
      <p:sp>
        <p:nvSpPr>
          <p:cNvPr id="481" name="Google Shape;481;p21"/>
          <p:cNvSpPr txBox="1"/>
          <p:nvPr/>
        </p:nvSpPr>
        <p:spPr>
          <a:xfrm>
            <a:off x="3739117" y="5111896"/>
            <a:ext cx="5565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a:solidFill>
                  <a:schemeClr val="dk1"/>
                </a:solidFill>
                <a:latin typeface="Calibri"/>
                <a:ea typeface="Calibri"/>
                <a:cs typeface="Calibri"/>
                <a:sym typeface="Calibri"/>
              </a:rPr>
              <a:t>Risk</a:t>
            </a:r>
            <a:endParaRPr sz="1800">
              <a:solidFill>
                <a:schemeClr val="dk1"/>
              </a:solidFill>
              <a:latin typeface="Calibri"/>
              <a:ea typeface="Calibri"/>
              <a:cs typeface="Calibri"/>
              <a:sym typeface="Calibri"/>
            </a:endParaRPr>
          </a:p>
        </p:txBody>
      </p:sp>
      <p:sp>
        <p:nvSpPr>
          <p:cNvPr id="482" name="Google Shape;482;p21"/>
          <p:cNvSpPr txBox="1"/>
          <p:nvPr/>
        </p:nvSpPr>
        <p:spPr>
          <a:xfrm rot="-1482106">
            <a:off x="2976909" y="4534551"/>
            <a:ext cx="59407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a:solidFill>
                  <a:srgbClr val="0070C0"/>
                </a:solidFill>
                <a:latin typeface="Calibri"/>
                <a:ea typeface="Calibri"/>
                <a:cs typeface="Calibri"/>
                <a:sym typeface="Calibri"/>
              </a:rPr>
              <a:t>Cost</a:t>
            </a:r>
            <a:endParaRPr/>
          </a:p>
        </p:txBody>
      </p:sp>
      <p:sp>
        <p:nvSpPr>
          <p:cNvPr id="483" name="Google Shape;483;p21"/>
          <p:cNvSpPr/>
          <p:nvPr/>
        </p:nvSpPr>
        <p:spPr>
          <a:xfrm flipH="1">
            <a:off x="2215875" y="4393878"/>
            <a:ext cx="2592289" cy="1224136"/>
          </a:xfrm>
          <a:prstGeom prst="rtTriangle">
            <a:avLst/>
          </a:prstGeom>
          <a:solidFill>
            <a:srgbClr val="D9D9D9">
              <a:alpha val="69803"/>
            </a:srgbClr>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84" name="Google Shape;484;p21"/>
          <p:cNvCxnSpPr/>
          <p:nvPr/>
        </p:nvCxnSpPr>
        <p:spPr>
          <a:xfrm>
            <a:off x="1797092" y="5697252"/>
            <a:ext cx="3096344" cy="0"/>
          </a:xfrm>
          <a:prstGeom prst="straightConnector1">
            <a:avLst/>
          </a:prstGeom>
          <a:noFill/>
          <a:ln w="28575" cap="flat" cmpd="sng">
            <a:solidFill>
              <a:srgbClr val="00B050"/>
            </a:solidFill>
            <a:prstDash val="solid"/>
            <a:miter lim="800000"/>
            <a:headEnd type="none" w="sm" len="sm"/>
            <a:tailEnd type="none" w="sm" len="sm"/>
          </a:ln>
        </p:spPr>
      </p:cxnSp>
      <p:cxnSp>
        <p:nvCxnSpPr>
          <p:cNvPr id="485" name="Google Shape;485;p21"/>
          <p:cNvCxnSpPr/>
          <p:nvPr/>
        </p:nvCxnSpPr>
        <p:spPr>
          <a:xfrm rot="10800000">
            <a:off x="4893436" y="4257092"/>
            <a:ext cx="0" cy="1440160"/>
          </a:xfrm>
          <a:prstGeom prst="straightConnector1">
            <a:avLst/>
          </a:prstGeom>
          <a:noFill/>
          <a:ln w="28575" cap="flat" cmpd="sng">
            <a:solidFill>
              <a:srgbClr val="00B050"/>
            </a:solidFill>
            <a:prstDash val="solid"/>
            <a:miter lim="800000"/>
            <a:headEnd type="none" w="sm" len="sm"/>
            <a:tailEnd type="none" w="sm" len="sm"/>
          </a:ln>
        </p:spPr>
      </p:cxnSp>
      <p:cxnSp>
        <p:nvCxnSpPr>
          <p:cNvPr id="486" name="Google Shape;486;p21"/>
          <p:cNvCxnSpPr/>
          <p:nvPr/>
        </p:nvCxnSpPr>
        <p:spPr>
          <a:xfrm rot="10800000" flipH="1">
            <a:off x="1823619" y="4257092"/>
            <a:ext cx="3096344" cy="1440160"/>
          </a:xfrm>
          <a:prstGeom prst="straightConnector1">
            <a:avLst/>
          </a:prstGeom>
          <a:noFill/>
          <a:ln w="19050" cap="flat" cmpd="sng">
            <a:solidFill>
              <a:srgbClr val="0070C0"/>
            </a:solidFill>
            <a:prstDash val="solid"/>
            <a:miter lim="800000"/>
            <a:headEnd type="none" w="sm" len="sm"/>
            <a:tailEnd type="none" w="sm" len="sm"/>
          </a:ln>
        </p:spPr>
      </p:cxnSp>
      <p:pic>
        <p:nvPicPr>
          <p:cNvPr id="487" name="Google Shape;487;p21"/>
          <p:cNvPicPr preferRelativeResize="0"/>
          <p:nvPr/>
        </p:nvPicPr>
        <p:blipFill rotWithShape="1">
          <a:blip r:embed="rId6">
            <a:alphaModFix/>
          </a:blip>
          <a:srcRect/>
          <a:stretch/>
        </p:blipFill>
        <p:spPr>
          <a:xfrm flipH="1">
            <a:off x="4703940" y="3537012"/>
            <a:ext cx="724811" cy="676846"/>
          </a:xfrm>
          <a:prstGeom prst="rect">
            <a:avLst/>
          </a:prstGeom>
          <a:noFill/>
          <a:ln>
            <a:noFill/>
          </a:ln>
        </p:spPr>
      </p:pic>
      <p:sp>
        <p:nvSpPr>
          <p:cNvPr id="488" name="Google Shape;488;p21"/>
          <p:cNvSpPr/>
          <p:nvPr/>
        </p:nvSpPr>
        <p:spPr>
          <a:xfrm>
            <a:off x="4919963" y="4113076"/>
            <a:ext cx="144016" cy="144016"/>
          </a:xfrm>
          <a:prstGeom prst="ellipse">
            <a:avLst/>
          </a:prstGeom>
          <a:solidFill>
            <a:srgbClr val="FF0000"/>
          </a:solidFill>
          <a:ln w="9525" cap="flat" cmpd="thickThin">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1"/>
          <p:cNvSpPr/>
          <p:nvPr/>
        </p:nvSpPr>
        <p:spPr>
          <a:xfrm>
            <a:off x="0" y="102920"/>
            <a:ext cx="65" cy="25135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CR"/>
              <a:t>History of agility
</a:t>
            </a:r>
            <a:endParaRPr dirty="0"/>
          </a:p>
        </p:txBody>
      </p:sp>
      <p:sp>
        <p:nvSpPr>
          <p:cNvPr id="324" name="Google Shape;324;p5"/>
          <p:cNvSpPr txBox="1">
            <a:spLocks noGrp="1"/>
          </p:cNvSpPr>
          <p:nvPr>
            <p:ph type="body" idx="2"/>
          </p:nvPr>
        </p:nvSpPr>
        <p:spPr>
          <a:xfrm>
            <a:off x="1169233" y="1253331"/>
            <a:ext cx="10184567"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ct val="100000"/>
            </a:pPr>
            <a:r>
              <a:rPr lang="en-US" dirty="0"/>
              <a:t>2001 Several different framework experts (Lean, Scrum) gather and form the Agile Manifesto as the answer to improving the project development process.
In the following years, more framework creators joined and formed what we know today as Agility.  
They concluded that agility is a philosophy that allows focusing on the objective, optimization of means and the elimination of waste. </a:t>
            </a:r>
            <a:endParaRPr dirty="0"/>
          </a:p>
        </p:txBody>
      </p:sp>
      <p:pic>
        <p:nvPicPr>
          <p:cNvPr id="3" name="Imagen 2">
            <a:extLst>
              <a:ext uri="{FF2B5EF4-FFF2-40B4-BE49-F238E27FC236}">
                <a16:creationId xmlns:a16="http://schemas.microsoft.com/office/drawing/2014/main" id="{C93206B2-165E-C7DE-BA92-A85A0F80F798}"/>
              </a:ext>
            </a:extLst>
          </p:cNvPr>
          <p:cNvPicPr>
            <a:picLocks noChangeAspect="1"/>
          </p:cNvPicPr>
          <p:nvPr/>
        </p:nvPicPr>
        <p:blipFill>
          <a:blip r:embed="rId3"/>
          <a:stretch>
            <a:fillRect/>
          </a:stretch>
        </p:blipFill>
        <p:spPr>
          <a:xfrm>
            <a:off x="1813809" y="4599781"/>
            <a:ext cx="8814217" cy="20097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pic>
        <p:nvPicPr>
          <p:cNvPr id="494" name="Google Shape;494;p22"/>
          <p:cNvPicPr preferRelativeResize="0"/>
          <p:nvPr/>
        </p:nvPicPr>
        <p:blipFill rotWithShape="1">
          <a:blip r:embed="rId3">
            <a:alphaModFix/>
          </a:blip>
          <a:srcRect t="15830" b="20102"/>
          <a:stretch/>
        </p:blipFill>
        <p:spPr>
          <a:xfrm>
            <a:off x="8328248" y="1903862"/>
            <a:ext cx="2016224" cy="805059"/>
          </a:xfrm>
          <a:prstGeom prst="rect">
            <a:avLst/>
          </a:prstGeom>
          <a:noFill/>
          <a:ln>
            <a:noFill/>
          </a:ln>
        </p:spPr>
      </p:pic>
      <p:grpSp>
        <p:nvGrpSpPr>
          <p:cNvPr id="495" name="Google Shape;495;p22"/>
          <p:cNvGrpSpPr/>
          <p:nvPr/>
        </p:nvGrpSpPr>
        <p:grpSpPr>
          <a:xfrm>
            <a:off x="1631504" y="1831854"/>
            <a:ext cx="2160240" cy="877067"/>
            <a:chOff x="107504" y="1831853"/>
            <a:chExt cx="2160240" cy="877067"/>
          </a:xfrm>
        </p:grpSpPr>
        <p:pic>
          <p:nvPicPr>
            <p:cNvPr id="496" name="Google Shape;496;p22"/>
            <p:cNvPicPr preferRelativeResize="0"/>
            <p:nvPr/>
          </p:nvPicPr>
          <p:blipFill rotWithShape="1">
            <a:blip r:embed="rId3">
              <a:alphaModFix/>
            </a:blip>
            <a:srcRect t="15830" b="20102"/>
            <a:stretch/>
          </p:blipFill>
          <p:spPr>
            <a:xfrm>
              <a:off x="251520" y="1903861"/>
              <a:ext cx="2016224" cy="805059"/>
            </a:xfrm>
            <a:prstGeom prst="rect">
              <a:avLst/>
            </a:prstGeom>
            <a:noFill/>
            <a:ln>
              <a:noFill/>
            </a:ln>
          </p:spPr>
        </p:pic>
        <p:sp>
          <p:nvSpPr>
            <p:cNvPr id="497" name="Google Shape;497;p22"/>
            <p:cNvSpPr/>
            <p:nvPr/>
          </p:nvSpPr>
          <p:spPr>
            <a:xfrm>
              <a:off x="107504" y="2132856"/>
              <a:ext cx="432048" cy="432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22"/>
            <p:cNvSpPr/>
            <p:nvPr/>
          </p:nvSpPr>
          <p:spPr>
            <a:xfrm>
              <a:off x="467544" y="1831853"/>
              <a:ext cx="1656184" cy="432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2"/>
            <p:cNvSpPr/>
            <p:nvPr/>
          </p:nvSpPr>
          <p:spPr>
            <a:xfrm>
              <a:off x="971600" y="2191893"/>
              <a:ext cx="1296144" cy="5040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00" name="Google Shape;500;p22"/>
          <p:cNvGrpSpPr/>
          <p:nvPr/>
        </p:nvGrpSpPr>
        <p:grpSpPr>
          <a:xfrm>
            <a:off x="3143672" y="1759846"/>
            <a:ext cx="2223864" cy="949075"/>
            <a:chOff x="1763688" y="1700808"/>
            <a:chExt cx="2223864" cy="949075"/>
          </a:xfrm>
        </p:grpSpPr>
        <p:pic>
          <p:nvPicPr>
            <p:cNvPr id="501" name="Google Shape;501;p22"/>
            <p:cNvPicPr preferRelativeResize="0"/>
            <p:nvPr/>
          </p:nvPicPr>
          <p:blipFill rotWithShape="1">
            <a:blip r:embed="rId3">
              <a:alphaModFix/>
            </a:blip>
            <a:srcRect t="15830" b="20102"/>
            <a:stretch/>
          </p:blipFill>
          <p:spPr>
            <a:xfrm>
              <a:off x="1931707" y="1844824"/>
              <a:ext cx="2016224" cy="805059"/>
            </a:xfrm>
            <a:prstGeom prst="rect">
              <a:avLst/>
            </a:prstGeom>
            <a:noFill/>
            <a:ln>
              <a:noFill/>
            </a:ln>
          </p:spPr>
        </p:pic>
        <p:sp>
          <p:nvSpPr>
            <p:cNvPr id="502" name="Google Shape;502;p22"/>
            <p:cNvSpPr/>
            <p:nvPr/>
          </p:nvSpPr>
          <p:spPr>
            <a:xfrm>
              <a:off x="1907704" y="1700808"/>
              <a:ext cx="2016224" cy="5040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2"/>
            <p:cNvSpPr/>
            <p:nvPr/>
          </p:nvSpPr>
          <p:spPr>
            <a:xfrm>
              <a:off x="1763688" y="2132856"/>
              <a:ext cx="432048" cy="432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2"/>
            <p:cNvSpPr/>
            <p:nvPr/>
          </p:nvSpPr>
          <p:spPr>
            <a:xfrm>
              <a:off x="3779912" y="2132856"/>
              <a:ext cx="207640" cy="432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05" name="Google Shape;505;p22"/>
          <p:cNvGrpSpPr/>
          <p:nvPr/>
        </p:nvGrpSpPr>
        <p:grpSpPr>
          <a:xfrm>
            <a:off x="5807968" y="1903862"/>
            <a:ext cx="2016224" cy="805059"/>
            <a:chOff x="4283968" y="1844824"/>
            <a:chExt cx="2016224" cy="805059"/>
          </a:xfrm>
        </p:grpSpPr>
        <p:pic>
          <p:nvPicPr>
            <p:cNvPr id="506" name="Google Shape;506;p22"/>
            <p:cNvPicPr preferRelativeResize="0"/>
            <p:nvPr/>
          </p:nvPicPr>
          <p:blipFill rotWithShape="1">
            <a:blip r:embed="rId3">
              <a:alphaModFix/>
            </a:blip>
            <a:srcRect t="15830" b="20102"/>
            <a:stretch/>
          </p:blipFill>
          <p:spPr>
            <a:xfrm>
              <a:off x="4283968" y="1844824"/>
              <a:ext cx="2016224" cy="805059"/>
            </a:xfrm>
            <a:prstGeom prst="rect">
              <a:avLst/>
            </a:prstGeom>
            <a:noFill/>
            <a:ln>
              <a:noFill/>
            </a:ln>
          </p:spPr>
        </p:pic>
        <p:sp>
          <p:nvSpPr>
            <p:cNvPr id="507" name="Google Shape;507;p22"/>
            <p:cNvSpPr/>
            <p:nvPr/>
          </p:nvSpPr>
          <p:spPr>
            <a:xfrm>
              <a:off x="5028050" y="1988864"/>
              <a:ext cx="288032" cy="216000"/>
            </a:xfrm>
            <a:prstGeom prst="rect">
              <a:avLst/>
            </a:prstGeom>
            <a:solidFill>
              <a:schemeClr val="lt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2"/>
            <p:cNvSpPr/>
            <p:nvPr/>
          </p:nvSpPr>
          <p:spPr>
            <a:xfrm>
              <a:off x="5244074" y="1988840"/>
              <a:ext cx="216024" cy="2160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2"/>
            <p:cNvSpPr/>
            <p:nvPr/>
          </p:nvSpPr>
          <p:spPr>
            <a:xfrm>
              <a:off x="5388090" y="2060848"/>
              <a:ext cx="216024" cy="144016"/>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2"/>
            <p:cNvSpPr/>
            <p:nvPr/>
          </p:nvSpPr>
          <p:spPr>
            <a:xfrm>
              <a:off x="4884034" y="1988840"/>
              <a:ext cx="216024" cy="1440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2"/>
            <p:cNvSpPr/>
            <p:nvPr/>
          </p:nvSpPr>
          <p:spPr>
            <a:xfrm>
              <a:off x="4812026" y="2060848"/>
              <a:ext cx="216024" cy="72008"/>
            </a:xfrm>
            <a:prstGeom prst="rect">
              <a:avLst/>
            </a:prstGeom>
            <a:solidFill>
              <a:schemeClr val="lt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2"/>
            <p:cNvSpPr/>
            <p:nvPr/>
          </p:nvSpPr>
          <p:spPr>
            <a:xfrm>
              <a:off x="5460098" y="2132856"/>
              <a:ext cx="216024" cy="72008"/>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13" name="Google Shape;513;p22"/>
            <p:cNvCxnSpPr>
              <a:endCxn id="510" idx="0"/>
            </p:cNvCxnSpPr>
            <p:nvPr/>
          </p:nvCxnSpPr>
          <p:spPr>
            <a:xfrm rot="10800000" flipH="1">
              <a:off x="4644046" y="1988840"/>
              <a:ext cx="348000" cy="216000"/>
            </a:xfrm>
            <a:prstGeom prst="straightConnector1">
              <a:avLst/>
            </a:prstGeom>
            <a:noFill/>
            <a:ln w="76200" cap="flat" cmpd="sng">
              <a:solidFill>
                <a:schemeClr val="lt1"/>
              </a:solidFill>
              <a:prstDash val="solid"/>
              <a:miter lim="800000"/>
              <a:headEnd type="none" w="sm" len="sm"/>
              <a:tailEnd type="none" w="sm" len="sm"/>
            </a:ln>
          </p:spPr>
        </p:cxnSp>
        <p:cxnSp>
          <p:nvCxnSpPr>
            <p:cNvPr id="514" name="Google Shape;514;p22"/>
            <p:cNvCxnSpPr>
              <a:stCxn id="508" idx="0"/>
            </p:cNvCxnSpPr>
            <p:nvPr/>
          </p:nvCxnSpPr>
          <p:spPr>
            <a:xfrm>
              <a:off x="5352086" y="1988840"/>
              <a:ext cx="264000" cy="144000"/>
            </a:xfrm>
            <a:prstGeom prst="straightConnector1">
              <a:avLst/>
            </a:prstGeom>
            <a:noFill/>
            <a:ln w="76200" cap="flat" cmpd="sng">
              <a:solidFill>
                <a:schemeClr val="lt1"/>
              </a:solidFill>
              <a:prstDash val="solid"/>
              <a:miter lim="800000"/>
              <a:headEnd type="none" w="sm" len="sm"/>
              <a:tailEnd type="none" w="sm" len="sm"/>
            </a:ln>
          </p:spPr>
        </p:cxnSp>
      </p:grpSp>
      <p:pic>
        <p:nvPicPr>
          <p:cNvPr id="515" name="Google Shape;515;p22"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8868308" y="1111773"/>
            <a:ext cx="576064" cy="576064"/>
          </a:xfrm>
          <a:prstGeom prst="rect">
            <a:avLst/>
          </a:prstGeom>
          <a:noFill/>
          <a:ln>
            <a:noFill/>
          </a:ln>
        </p:spPr>
      </p:pic>
      <p:pic>
        <p:nvPicPr>
          <p:cNvPr id="516" name="Google Shape;516;p22" descr="http://www.clker.com/cliparts/0/1/3/5/1220547309380591430portablejim_Greyscale_Smiley_Set.svg.hi.png">
            <a:hlinkClick r:id="rId4"/>
          </p:cNvPr>
          <p:cNvPicPr preferRelativeResize="0"/>
          <p:nvPr/>
        </p:nvPicPr>
        <p:blipFill rotWithShape="1">
          <a:blip r:embed="rId5">
            <a:alphaModFix/>
          </a:blip>
          <a:srcRect l="40319" t="33322" r="40781" b="33356"/>
          <a:stretch/>
        </p:blipFill>
        <p:spPr>
          <a:xfrm>
            <a:off x="6576054" y="1111773"/>
            <a:ext cx="540060" cy="576064"/>
          </a:xfrm>
          <a:prstGeom prst="rect">
            <a:avLst/>
          </a:prstGeom>
          <a:noFill/>
          <a:ln>
            <a:noFill/>
          </a:ln>
        </p:spPr>
      </p:pic>
      <p:pic>
        <p:nvPicPr>
          <p:cNvPr id="517" name="Google Shape;517;p22" descr="http://www.clker.com/cliparts/0/1/3/5/1220547309380591430portablejim_Greyscale_Smiley_Set.svg.hi.png">
            <a:hlinkClick r:id="rId4"/>
          </p:cNvPr>
          <p:cNvPicPr preferRelativeResize="0"/>
          <p:nvPr/>
        </p:nvPicPr>
        <p:blipFill rotWithShape="1">
          <a:blip r:embed="rId5">
            <a:alphaModFix/>
          </a:blip>
          <a:srcRect l="40319" t="33322" r="40781" b="33356"/>
          <a:stretch/>
        </p:blipFill>
        <p:spPr>
          <a:xfrm>
            <a:off x="4151784" y="1111773"/>
            <a:ext cx="540060" cy="576064"/>
          </a:xfrm>
          <a:prstGeom prst="rect">
            <a:avLst/>
          </a:prstGeom>
          <a:noFill/>
          <a:ln>
            <a:noFill/>
          </a:ln>
        </p:spPr>
      </p:pic>
      <p:pic>
        <p:nvPicPr>
          <p:cNvPr id="518" name="Google Shape;518;p22" descr="http://www.clker.com/cliparts/0/1/3/5/1220547309380591430portablejim_Greyscale_Smiley_Set.svg.hi.png">
            <a:hlinkClick r:id="rId4"/>
          </p:cNvPr>
          <p:cNvPicPr preferRelativeResize="0"/>
          <p:nvPr/>
        </p:nvPicPr>
        <p:blipFill rotWithShape="1">
          <a:blip r:embed="rId5">
            <a:alphaModFix/>
          </a:blip>
          <a:srcRect l="40319" t="33322" r="40781" b="33356"/>
          <a:stretch/>
        </p:blipFill>
        <p:spPr>
          <a:xfrm>
            <a:off x="1991544" y="1111773"/>
            <a:ext cx="540060" cy="576064"/>
          </a:xfrm>
          <a:prstGeom prst="rect">
            <a:avLst/>
          </a:prstGeom>
          <a:noFill/>
          <a:ln>
            <a:noFill/>
          </a:ln>
        </p:spPr>
      </p:pic>
      <p:pic>
        <p:nvPicPr>
          <p:cNvPr id="519" name="Google Shape;519;p22"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1991544" y="4365104"/>
            <a:ext cx="576064" cy="576064"/>
          </a:xfrm>
          <a:prstGeom prst="rect">
            <a:avLst/>
          </a:prstGeom>
          <a:noFill/>
          <a:ln>
            <a:noFill/>
          </a:ln>
        </p:spPr>
      </p:pic>
      <p:pic>
        <p:nvPicPr>
          <p:cNvPr id="520" name="Google Shape;520;p22"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4151784" y="4365104"/>
            <a:ext cx="576064" cy="576064"/>
          </a:xfrm>
          <a:prstGeom prst="rect">
            <a:avLst/>
          </a:prstGeom>
          <a:noFill/>
          <a:ln>
            <a:noFill/>
          </a:ln>
        </p:spPr>
      </p:pic>
      <p:pic>
        <p:nvPicPr>
          <p:cNvPr id="521" name="Google Shape;521;p22"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6528048" y="4365104"/>
            <a:ext cx="576064" cy="576064"/>
          </a:xfrm>
          <a:prstGeom prst="rect">
            <a:avLst/>
          </a:prstGeom>
          <a:noFill/>
          <a:ln>
            <a:noFill/>
          </a:ln>
        </p:spPr>
      </p:pic>
      <p:pic>
        <p:nvPicPr>
          <p:cNvPr id="522" name="Google Shape;522;p22"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8904312" y="4365104"/>
            <a:ext cx="576064" cy="576064"/>
          </a:xfrm>
          <a:prstGeom prst="rect">
            <a:avLst/>
          </a:prstGeom>
          <a:noFill/>
          <a:ln>
            <a:noFill/>
          </a:ln>
        </p:spPr>
      </p:pic>
      <p:cxnSp>
        <p:nvCxnSpPr>
          <p:cNvPr id="523" name="Google Shape;523;p22"/>
          <p:cNvCxnSpPr/>
          <p:nvPr/>
        </p:nvCxnSpPr>
        <p:spPr>
          <a:xfrm>
            <a:off x="1775520" y="3212976"/>
            <a:ext cx="8568952" cy="0"/>
          </a:xfrm>
          <a:prstGeom prst="straightConnector1">
            <a:avLst/>
          </a:prstGeom>
          <a:noFill/>
          <a:ln w="19050" cap="flat" cmpd="sng">
            <a:solidFill>
              <a:schemeClr val="accent2"/>
            </a:solidFill>
            <a:prstDash val="solid"/>
            <a:miter lim="800000"/>
            <a:headEnd type="none" w="sm" len="sm"/>
            <a:tailEnd type="none" w="sm" len="sm"/>
          </a:ln>
        </p:spPr>
      </p:cxnSp>
      <p:pic>
        <p:nvPicPr>
          <p:cNvPr id="524" name="Google Shape;524;p22"/>
          <p:cNvPicPr preferRelativeResize="0"/>
          <p:nvPr/>
        </p:nvPicPr>
        <p:blipFill rotWithShape="1">
          <a:blip r:embed="rId6">
            <a:alphaModFix/>
          </a:blip>
          <a:srcRect t="35523" b="21047"/>
          <a:stretch/>
        </p:blipFill>
        <p:spPr>
          <a:xfrm>
            <a:off x="1775520" y="5517233"/>
            <a:ext cx="1049714" cy="424287"/>
          </a:xfrm>
          <a:prstGeom prst="rect">
            <a:avLst/>
          </a:prstGeom>
          <a:noFill/>
          <a:ln>
            <a:noFill/>
          </a:ln>
        </p:spPr>
      </p:pic>
      <p:pic>
        <p:nvPicPr>
          <p:cNvPr id="525" name="Google Shape;525;p22"/>
          <p:cNvPicPr preferRelativeResize="0"/>
          <p:nvPr/>
        </p:nvPicPr>
        <p:blipFill rotWithShape="1">
          <a:blip r:embed="rId7">
            <a:alphaModFix/>
          </a:blip>
          <a:srcRect t="11678" b="18646"/>
          <a:stretch/>
        </p:blipFill>
        <p:spPr>
          <a:xfrm>
            <a:off x="3789344" y="5157192"/>
            <a:ext cx="1226537" cy="795922"/>
          </a:xfrm>
          <a:prstGeom prst="rect">
            <a:avLst/>
          </a:prstGeom>
          <a:noFill/>
          <a:ln>
            <a:noFill/>
          </a:ln>
        </p:spPr>
      </p:pic>
      <p:pic>
        <p:nvPicPr>
          <p:cNvPr id="526" name="Google Shape;526;p22"/>
          <p:cNvPicPr preferRelativeResize="0"/>
          <p:nvPr/>
        </p:nvPicPr>
        <p:blipFill rotWithShape="1">
          <a:blip r:embed="rId8">
            <a:alphaModFix/>
          </a:blip>
          <a:srcRect t="12200" b="8420"/>
          <a:stretch/>
        </p:blipFill>
        <p:spPr>
          <a:xfrm flipH="1">
            <a:off x="6096000" y="5229200"/>
            <a:ext cx="1368152" cy="761004"/>
          </a:xfrm>
          <a:prstGeom prst="rect">
            <a:avLst/>
          </a:prstGeom>
          <a:noFill/>
          <a:ln>
            <a:noFill/>
          </a:ln>
        </p:spPr>
      </p:pic>
      <p:pic>
        <p:nvPicPr>
          <p:cNvPr id="527" name="Google Shape;527;p22"/>
          <p:cNvPicPr preferRelativeResize="0"/>
          <p:nvPr/>
        </p:nvPicPr>
        <p:blipFill rotWithShape="1">
          <a:blip r:embed="rId3">
            <a:alphaModFix/>
          </a:blip>
          <a:srcRect t="15830" b="20102"/>
          <a:stretch/>
        </p:blipFill>
        <p:spPr>
          <a:xfrm>
            <a:off x="8328248" y="5229201"/>
            <a:ext cx="2016224" cy="805059"/>
          </a:xfrm>
          <a:prstGeom prst="rect">
            <a:avLst/>
          </a:prstGeom>
          <a:noFill/>
          <a:ln>
            <a:noFill/>
          </a:ln>
        </p:spPr>
      </p:pic>
      <p:sp>
        <p:nvSpPr>
          <p:cNvPr id="528" name="Google Shape;528;p22"/>
          <p:cNvSpPr txBox="1"/>
          <p:nvPr/>
        </p:nvSpPr>
        <p:spPr>
          <a:xfrm>
            <a:off x="4295800" y="260649"/>
            <a:ext cx="29455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2400">
                <a:solidFill>
                  <a:schemeClr val="dk1"/>
                </a:solidFill>
                <a:latin typeface="Calibri"/>
                <a:ea typeface="Calibri"/>
                <a:cs typeface="Calibri"/>
                <a:sym typeface="Calibri"/>
              </a:rPr>
              <a:t>Horizontal Increments</a:t>
            </a:r>
            <a:endParaRPr sz="2400">
              <a:solidFill>
                <a:schemeClr val="dk1"/>
              </a:solidFill>
              <a:latin typeface="Calibri"/>
              <a:ea typeface="Calibri"/>
              <a:cs typeface="Calibri"/>
              <a:sym typeface="Calibri"/>
            </a:endParaRPr>
          </a:p>
        </p:txBody>
      </p:sp>
      <p:sp>
        <p:nvSpPr>
          <p:cNvPr id="529" name="Google Shape;529;p22"/>
          <p:cNvSpPr txBox="1"/>
          <p:nvPr/>
        </p:nvSpPr>
        <p:spPr>
          <a:xfrm>
            <a:off x="4439816" y="3573017"/>
            <a:ext cx="25996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2400">
                <a:solidFill>
                  <a:schemeClr val="dk1"/>
                </a:solidFill>
                <a:latin typeface="Calibri"/>
                <a:ea typeface="Calibri"/>
                <a:cs typeface="Calibri"/>
                <a:sym typeface="Calibri"/>
              </a:rPr>
              <a:t>Vertical Increments</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
        <p:cNvGrpSpPr/>
        <p:nvPr/>
      </p:nvGrpSpPr>
      <p:grpSpPr>
        <a:xfrm>
          <a:off x="0" y="0"/>
          <a:ext cx="0" cy="0"/>
          <a:chOff x="0" y="0"/>
          <a:chExt cx="0" cy="0"/>
        </a:xfrm>
      </p:grpSpPr>
      <p:sp>
        <p:nvSpPr>
          <p:cNvPr id="542" name="Google Shape;542;p24"/>
          <p:cNvSpPr txBox="1">
            <a:spLocks noGrp="1"/>
          </p:cNvSpPr>
          <p:nvPr>
            <p:ph type="title"/>
          </p:nvPr>
        </p:nvSpPr>
        <p:spPr>
          <a:xfrm>
            <a:off x="349542" y="218913"/>
            <a:ext cx="10972800" cy="95732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Barlow"/>
              <a:buNone/>
            </a:pPr>
            <a:br>
              <a:rPr lang="es-CR"/>
            </a:br>
            <a:r>
              <a:rPr lang="es-CR">
                <a:solidFill>
                  <a:srgbClr val="202124"/>
                </a:solidFill>
                <a:latin typeface="Arial"/>
                <a:ea typeface="Arial"/>
                <a:cs typeface="Arial"/>
                <a:sym typeface="Arial"/>
              </a:rPr>
              <a:t>Myths related to agile processes</a:t>
            </a:r>
            <a:endParaRPr>
              <a:solidFill>
                <a:srgbClr val="0070C0"/>
              </a:solidFill>
            </a:endParaRPr>
          </a:p>
        </p:txBody>
      </p:sp>
      <p:grpSp>
        <p:nvGrpSpPr>
          <p:cNvPr id="543" name="Google Shape;543;p24"/>
          <p:cNvGrpSpPr/>
          <p:nvPr/>
        </p:nvGrpSpPr>
        <p:grpSpPr>
          <a:xfrm>
            <a:off x="3048520" y="1689563"/>
            <a:ext cx="6094958" cy="2004657"/>
            <a:chOff x="520" y="292563"/>
            <a:chExt cx="6094958" cy="2004657"/>
          </a:xfrm>
        </p:grpSpPr>
        <p:sp>
          <p:nvSpPr>
            <p:cNvPr id="544" name="Google Shape;544;p24"/>
            <p:cNvSpPr/>
            <p:nvPr/>
          </p:nvSpPr>
          <p:spPr>
            <a:xfrm>
              <a:off x="668461" y="626533"/>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txBox="1"/>
            <p:nvPr/>
          </p:nvSpPr>
          <p:spPr>
            <a:xfrm>
              <a:off x="868843" y="626533"/>
              <a:ext cx="1052006" cy="835343"/>
            </a:xfrm>
            <a:prstGeom prst="rect">
              <a:avLst/>
            </a:prstGeom>
            <a:noFill/>
            <a:ln>
              <a:noFill/>
            </a:ln>
          </p:spPr>
          <p:txBody>
            <a:bodyPr spcFirstLastPara="1" wrap="square" lIns="0" tIns="78225" rIns="78225" bIns="78225"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s-CR" sz="1100">
                  <a:solidFill>
                    <a:schemeClr val="dk1"/>
                  </a:solidFill>
                  <a:latin typeface="Calibri"/>
                  <a:ea typeface="Calibri"/>
                  <a:cs typeface="Calibri"/>
                  <a:sym typeface="Calibri"/>
                </a:rPr>
                <a:t>Agile </a:t>
              </a:r>
              <a:r>
                <a:rPr lang="es-CR" sz="1100">
                  <a:solidFill>
                    <a:schemeClr val="dk1"/>
                  </a:solidFill>
                  <a:latin typeface="Times New Roman"/>
                  <a:ea typeface="Times New Roman"/>
                  <a:cs typeface="Times New Roman"/>
                  <a:sym typeface="Times New Roman"/>
                </a:rPr>
                <a:t>≠ Faster</a:t>
              </a:r>
              <a:endParaRPr sz="1100">
                <a:solidFill>
                  <a:schemeClr val="dk1"/>
                </a:solidFill>
                <a:latin typeface="Calibri"/>
                <a:ea typeface="Calibri"/>
                <a:cs typeface="Calibri"/>
                <a:sym typeface="Calibri"/>
              </a:endParaRPr>
            </a:p>
          </p:txBody>
        </p:sp>
        <p:sp>
          <p:nvSpPr>
            <p:cNvPr id="546" name="Google Shape;546;p24"/>
            <p:cNvSpPr/>
            <p:nvPr/>
          </p:nvSpPr>
          <p:spPr>
            <a:xfrm>
              <a:off x="668461" y="1461877"/>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txBox="1"/>
            <p:nvPr/>
          </p:nvSpPr>
          <p:spPr>
            <a:xfrm>
              <a:off x="868843" y="1461877"/>
              <a:ext cx="1052006" cy="835343"/>
            </a:xfrm>
            <a:prstGeom prst="rect">
              <a:avLst/>
            </a:prstGeom>
            <a:noFill/>
            <a:ln>
              <a:noFill/>
            </a:ln>
          </p:spPr>
          <p:txBody>
            <a:bodyPr spcFirstLastPara="1" wrap="square" lIns="0" tIns="78225" rIns="78225" bIns="78225"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s-CR" sz="1100">
                  <a:solidFill>
                    <a:schemeClr val="dk1"/>
                  </a:solidFill>
                  <a:latin typeface="Calibri"/>
                  <a:ea typeface="Calibri"/>
                  <a:cs typeface="Calibri"/>
                  <a:sym typeface="Calibri"/>
                </a:rPr>
                <a:t>Agile </a:t>
              </a:r>
              <a:r>
                <a:rPr lang="es-CR" sz="1100">
                  <a:solidFill>
                    <a:schemeClr val="dk1"/>
                  </a:solidFill>
                  <a:latin typeface="Times New Roman"/>
                  <a:ea typeface="Times New Roman"/>
                  <a:cs typeface="Times New Roman"/>
                  <a:sym typeface="Times New Roman"/>
                </a:rPr>
                <a:t>≈ Simple</a:t>
              </a:r>
              <a:endParaRPr sz="1100">
                <a:solidFill>
                  <a:schemeClr val="dk1"/>
                </a:solidFill>
                <a:latin typeface="Calibri"/>
                <a:ea typeface="Calibri"/>
                <a:cs typeface="Calibri"/>
                <a:sym typeface="Calibri"/>
              </a:endParaRPr>
            </a:p>
          </p:txBody>
        </p:sp>
        <p:sp>
          <p:nvSpPr>
            <p:cNvPr id="548" name="Google Shape;548;p24"/>
            <p:cNvSpPr/>
            <p:nvPr/>
          </p:nvSpPr>
          <p:spPr>
            <a:xfrm>
              <a:off x="520"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txBox="1"/>
            <p:nvPr/>
          </p:nvSpPr>
          <p:spPr>
            <a:xfrm>
              <a:off x="122792"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CR" sz="2400">
                  <a:solidFill>
                    <a:schemeClr val="lt1"/>
                  </a:solidFill>
                  <a:latin typeface="Calibri"/>
                  <a:ea typeface="Calibri"/>
                  <a:cs typeface="Calibri"/>
                  <a:sym typeface="Calibri"/>
                </a:rPr>
                <a:t>Goal</a:t>
              </a:r>
              <a:endParaRPr/>
            </a:p>
          </p:txBody>
        </p:sp>
        <p:sp>
          <p:nvSpPr>
            <p:cNvPr id="550" name="Google Shape;550;p24"/>
            <p:cNvSpPr/>
            <p:nvPr/>
          </p:nvSpPr>
          <p:spPr>
            <a:xfrm>
              <a:off x="2755775" y="626533"/>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txBox="1"/>
            <p:nvPr/>
          </p:nvSpPr>
          <p:spPr>
            <a:xfrm>
              <a:off x="2956158" y="626533"/>
              <a:ext cx="1052006" cy="835343"/>
            </a:xfrm>
            <a:prstGeom prst="rect">
              <a:avLst/>
            </a:prstGeom>
            <a:noFill/>
            <a:ln>
              <a:noFill/>
            </a:ln>
          </p:spPr>
          <p:txBody>
            <a:bodyPr spcFirstLastPara="1" wrap="square" lIns="0" tIns="78225" rIns="78225" bIns="78225"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s-CR" sz="1100">
                  <a:solidFill>
                    <a:schemeClr val="dk1"/>
                  </a:solidFill>
                  <a:latin typeface="Calibri"/>
                  <a:ea typeface="Calibri"/>
                  <a:cs typeface="Calibri"/>
                  <a:sym typeface="Calibri"/>
                </a:rPr>
                <a:t>Undisciplined No deadlines or indicators</a:t>
              </a:r>
              <a:endParaRPr/>
            </a:p>
          </p:txBody>
        </p:sp>
        <p:sp>
          <p:nvSpPr>
            <p:cNvPr id="552" name="Google Shape;552;p24"/>
            <p:cNvSpPr/>
            <p:nvPr/>
          </p:nvSpPr>
          <p:spPr>
            <a:xfrm>
              <a:off x="2755775" y="1461877"/>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txBox="1"/>
            <p:nvPr/>
          </p:nvSpPr>
          <p:spPr>
            <a:xfrm>
              <a:off x="2956158" y="1461877"/>
              <a:ext cx="1052006" cy="835343"/>
            </a:xfrm>
            <a:prstGeom prst="rect">
              <a:avLst/>
            </a:prstGeom>
            <a:noFill/>
            <a:ln>
              <a:noFill/>
            </a:ln>
          </p:spPr>
          <p:txBody>
            <a:bodyPr spcFirstLastPara="1" wrap="square" lIns="0" tIns="78225" rIns="78225" bIns="78225"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s-CR" sz="1100">
                  <a:solidFill>
                    <a:schemeClr val="dk1"/>
                  </a:solidFill>
                  <a:latin typeface="Calibri"/>
                  <a:ea typeface="Calibri"/>
                  <a:cs typeface="Calibri"/>
                  <a:sym typeface="Calibri"/>
                </a:rPr>
                <a:t>Constant Monitoring</a:t>
              </a:r>
              <a:endParaRPr/>
            </a:p>
          </p:txBody>
        </p:sp>
        <p:sp>
          <p:nvSpPr>
            <p:cNvPr id="554" name="Google Shape;554;p24"/>
            <p:cNvSpPr/>
            <p:nvPr/>
          </p:nvSpPr>
          <p:spPr>
            <a:xfrm>
              <a:off x="2087835"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txBox="1"/>
            <p:nvPr/>
          </p:nvSpPr>
          <p:spPr>
            <a:xfrm>
              <a:off x="2210107"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CR" sz="2400">
                  <a:solidFill>
                    <a:schemeClr val="lt1"/>
                  </a:solidFill>
                  <a:latin typeface="Calibri"/>
                  <a:ea typeface="Calibri"/>
                  <a:cs typeface="Calibri"/>
                  <a:sym typeface="Calibri"/>
                </a:rPr>
                <a:t>Caos</a:t>
              </a:r>
              <a:endParaRPr sz="2400">
                <a:solidFill>
                  <a:schemeClr val="lt1"/>
                </a:solidFill>
                <a:latin typeface="Calibri"/>
                <a:ea typeface="Calibri"/>
                <a:cs typeface="Calibri"/>
                <a:sym typeface="Calibri"/>
              </a:endParaRPr>
            </a:p>
          </p:txBody>
        </p:sp>
        <p:sp>
          <p:nvSpPr>
            <p:cNvPr id="556" name="Google Shape;556;p24"/>
            <p:cNvSpPr/>
            <p:nvPr/>
          </p:nvSpPr>
          <p:spPr>
            <a:xfrm>
              <a:off x="4843090" y="626533"/>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txBox="1"/>
            <p:nvPr/>
          </p:nvSpPr>
          <p:spPr>
            <a:xfrm>
              <a:off x="5043472" y="626533"/>
              <a:ext cx="1052006" cy="835343"/>
            </a:xfrm>
            <a:prstGeom prst="rect">
              <a:avLst/>
            </a:prstGeom>
            <a:noFill/>
            <a:ln>
              <a:noFill/>
            </a:ln>
          </p:spPr>
          <p:txBody>
            <a:bodyPr spcFirstLastPara="1" wrap="square" lIns="0" tIns="78225" rIns="78225" bIns="78225"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s-CR" sz="1100">
                  <a:solidFill>
                    <a:schemeClr val="dk1"/>
                  </a:solidFill>
                  <a:latin typeface="Calibri"/>
                  <a:ea typeface="Calibri"/>
                  <a:cs typeface="Calibri"/>
                  <a:sym typeface="Calibri"/>
                </a:rPr>
                <a:t>Without management or in the traditional process</a:t>
              </a:r>
              <a:endParaRPr/>
            </a:p>
          </p:txBody>
        </p:sp>
        <p:sp>
          <p:nvSpPr>
            <p:cNvPr id="558" name="Google Shape;558;p24"/>
            <p:cNvSpPr/>
            <p:nvPr/>
          </p:nvSpPr>
          <p:spPr>
            <a:xfrm>
              <a:off x="4843090" y="1461877"/>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txBox="1"/>
            <p:nvPr/>
          </p:nvSpPr>
          <p:spPr>
            <a:xfrm>
              <a:off x="5043472" y="1461877"/>
              <a:ext cx="1052006" cy="835343"/>
            </a:xfrm>
            <a:prstGeom prst="rect">
              <a:avLst/>
            </a:prstGeom>
            <a:noFill/>
            <a:ln>
              <a:noFill/>
            </a:ln>
          </p:spPr>
          <p:txBody>
            <a:bodyPr spcFirstLastPara="1" wrap="square" lIns="0" tIns="78225" rIns="78225" bIns="78225"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s-CR" sz="1100" b="0" i="0">
                  <a:solidFill>
                    <a:schemeClr val="dk1"/>
                  </a:solidFill>
                  <a:latin typeface="Calibri"/>
                  <a:ea typeface="Calibri"/>
                  <a:cs typeface="Calibri"/>
                  <a:sym typeface="Calibri"/>
                </a:rPr>
                <a:t>In continuous management</a:t>
              </a:r>
              <a:endParaRPr sz="1100">
                <a:solidFill>
                  <a:schemeClr val="dk1"/>
                </a:solidFill>
                <a:latin typeface="Calibri"/>
                <a:ea typeface="Calibri"/>
                <a:cs typeface="Calibri"/>
                <a:sym typeface="Calibri"/>
              </a:endParaRPr>
            </a:p>
          </p:txBody>
        </p:sp>
        <p:sp>
          <p:nvSpPr>
            <p:cNvPr id="560" name="Google Shape;560;p24"/>
            <p:cNvSpPr/>
            <p:nvPr/>
          </p:nvSpPr>
          <p:spPr>
            <a:xfrm>
              <a:off x="4175149"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txBox="1"/>
            <p:nvPr/>
          </p:nvSpPr>
          <p:spPr>
            <a:xfrm>
              <a:off x="4297421"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CR" sz="2400">
                  <a:solidFill>
                    <a:schemeClr val="lt1"/>
                  </a:solidFill>
                  <a:latin typeface="Calibri"/>
                  <a:ea typeface="Calibri"/>
                  <a:cs typeface="Calibri"/>
                  <a:sym typeface="Calibri"/>
                </a:rPr>
                <a:t>Risk</a:t>
              </a:r>
              <a:endParaRPr/>
            </a:p>
          </p:txBody>
        </p:sp>
      </p:grpSp>
      <p:grpSp>
        <p:nvGrpSpPr>
          <p:cNvPr id="562" name="Google Shape;562;p24"/>
          <p:cNvGrpSpPr/>
          <p:nvPr/>
        </p:nvGrpSpPr>
        <p:grpSpPr>
          <a:xfrm>
            <a:off x="3042424" y="3792683"/>
            <a:ext cx="6094958" cy="2004657"/>
            <a:chOff x="520" y="292563"/>
            <a:chExt cx="6094958" cy="2004657"/>
          </a:xfrm>
        </p:grpSpPr>
        <p:sp>
          <p:nvSpPr>
            <p:cNvPr id="563" name="Google Shape;563;p24"/>
            <p:cNvSpPr/>
            <p:nvPr/>
          </p:nvSpPr>
          <p:spPr>
            <a:xfrm>
              <a:off x="668461" y="626533"/>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txBox="1"/>
            <p:nvPr/>
          </p:nvSpPr>
          <p:spPr>
            <a:xfrm>
              <a:off x="868843" y="626533"/>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s-CR" sz="1300">
                  <a:solidFill>
                    <a:schemeClr val="dk1"/>
                  </a:solidFill>
                  <a:latin typeface="Calibri"/>
                  <a:ea typeface="Calibri"/>
                  <a:cs typeface="Calibri"/>
                  <a:sym typeface="Calibri"/>
                </a:rPr>
                <a:t>Small projects / processes only</a:t>
              </a:r>
              <a:endParaRPr/>
            </a:p>
          </p:txBody>
        </p:sp>
        <p:sp>
          <p:nvSpPr>
            <p:cNvPr id="565" name="Google Shape;565;p24"/>
            <p:cNvSpPr/>
            <p:nvPr/>
          </p:nvSpPr>
          <p:spPr>
            <a:xfrm>
              <a:off x="668461" y="1461877"/>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txBox="1"/>
            <p:nvPr/>
          </p:nvSpPr>
          <p:spPr>
            <a:xfrm>
              <a:off x="868843" y="1461877"/>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s-CR" sz="1300">
                  <a:solidFill>
                    <a:schemeClr val="dk1"/>
                  </a:solidFill>
                  <a:latin typeface="Calibri"/>
                  <a:ea typeface="Calibri"/>
                  <a:cs typeface="Calibri"/>
                  <a:sym typeface="Calibri"/>
                </a:rPr>
                <a:t>Projects of any size</a:t>
              </a:r>
              <a:endParaRPr/>
            </a:p>
          </p:txBody>
        </p:sp>
        <p:sp>
          <p:nvSpPr>
            <p:cNvPr id="567" name="Google Shape;567;p24"/>
            <p:cNvSpPr/>
            <p:nvPr/>
          </p:nvSpPr>
          <p:spPr>
            <a:xfrm>
              <a:off x="520"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txBox="1"/>
            <p:nvPr/>
          </p:nvSpPr>
          <p:spPr>
            <a:xfrm>
              <a:off x="122792"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R" sz="1400">
                  <a:solidFill>
                    <a:schemeClr val="lt1"/>
                  </a:solidFill>
                  <a:latin typeface="Calibri"/>
                  <a:ea typeface="Calibri"/>
                  <a:cs typeface="Calibri"/>
                  <a:sym typeface="Calibri"/>
                </a:rPr>
                <a:t>Scale</a:t>
              </a:r>
              <a:endParaRPr/>
            </a:p>
          </p:txBody>
        </p:sp>
        <p:sp>
          <p:nvSpPr>
            <p:cNvPr id="569" name="Google Shape;569;p24"/>
            <p:cNvSpPr/>
            <p:nvPr/>
          </p:nvSpPr>
          <p:spPr>
            <a:xfrm>
              <a:off x="2755775" y="626533"/>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txBox="1"/>
            <p:nvPr/>
          </p:nvSpPr>
          <p:spPr>
            <a:xfrm>
              <a:off x="2956158" y="626533"/>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s-CR" sz="1300">
                  <a:solidFill>
                    <a:schemeClr val="dk1"/>
                  </a:solidFill>
                  <a:latin typeface="Calibri"/>
                  <a:ea typeface="Calibri"/>
                  <a:cs typeface="Calibri"/>
                  <a:sym typeface="Calibri"/>
                </a:rPr>
                <a:t>No documented processes</a:t>
              </a:r>
              <a:endParaRPr/>
            </a:p>
          </p:txBody>
        </p:sp>
        <p:sp>
          <p:nvSpPr>
            <p:cNvPr id="571" name="Google Shape;571;p24"/>
            <p:cNvSpPr/>
            <p:nvPr/>
          </p:nvSpPr>
          <p:spPr>
            <a:xfrm>
              <a:off x="2755775" y="1461877"/>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txBox="1"/>
            <p:nvPr/>
          </p:nvSpPr>
          <p:spPr>
            <a:xfrm>
              <a:off x="2956158" y="1461877"/>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s-CR" sz="1300" b="0" i="0">
                  <a:solidFill>
                    <a:schemeClr val="dk1"/>
                  </a:solidFill>
                  <a:latin typeface="Calibri"/>
                  <a:ea typeface="Calibri"/>
                  <a:cs typeface="Calibri"/>
                  <a:sym typeface="Calibri"/>
                </a:rPr>
                <a:t>A different way to document</a:t>
              </a:r>
              <a:endParaRPr sz="1300">
                <a:solidFill>
                  <a:schemeClr val="dk1"/>
                </a:solidFill>
                <a:latin typeface="Calibri"/>
                <a:ea typeface="Calibri"/>
                <a:cs typeface="Calibri"/>
                <a:sym typeface="Calibri"/>
              </a:endParaRPr>
            </a:p>
          </p:txBody>
        </p:sp>
        <p:sp>
          <p:nvSpPr>
            <p:cNvPr id="573" name="Google Shape;573;p24"/>
            <p:cNvSpPr/>
            <p:nvPr/>
          </p:nvSpPr>
          <p:spPr>
            <a:xfrm>
              <a:off x="2087835"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txBox="1"/>
            <p:nvPr/>
          </p:nvSpPr>
          <p:spPr>
            <a:xfrm>
              <a:off x="2210107"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R" sz="1400">
                  <a:solidFill>
                    <a:schemeClr val="lt1"/>
                  </a:solidFill>
                  <a:latin typeface="Calibri"/>
                  <a:ea typeface="Calibri"/>
                  <a:cs typeface="Calibri"/>
                  <a:sym typeface="Calibri"/>
                </a:rPr>
                <a:t>Short</a:t>
              </a:r>
              <a:endParaRPr/>
            </a:p>
          </p:txBody>
        </p:sp>
        <p:sp>
          <p:nvSpPr>
            <p:cNvPr id="575" name="Google Shape;575;p24"/>
            <p:cNvSpPr/>
            <p:nvPr/>
          </p:nvSpPr>
          <p:spPr>
            <a:xfrm>
              <a:off x="4843090" y="626533"/>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txBox="1"/>
            <p:nvPr/>
          </p:nvSpPr>
          <p:spPr>
            <a:xfrm>
              <a:off x="5043472" y="626533"/>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s-CR" sz="1300">
                  <a:solidFill>
                    <a:schemeClr val="dk1"/>
                  </a:solidFill>
                  <a:latin typeface="Calibri"/>
                  <a:ea typeface="Calibri"/>
                  <a:cs typeface="Calibri"/>
                  <a:sym typeface="Calibri"/>
                </a:rPr>
                <a:t>It is another of many fashions</a:t>
              </a:r>
              <a:endParaRPr/>
            </a:p>
          </p:txBody>
        </p:sp>
        <p:sp>
          <p:nvSpPr>
            <p:cNvPr id="577" name="Google Shape;577;p24"/>
            <p:cNvSpPr/>
            <p:nvPr/>
          </p:nvSpPr>
          <p:spPr>
            <a:xfrm>
              <a:off x="4843090" y="1461877"/>
              <a:ext cx="1252388" cy="83534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txBox="1"/>
            <p:nvPr/>
          </p:nvSpPr>
          <p:spPr>
            <a:xfrm>
              <a:off x="5043472" y="1461877"/>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s-CR" sz="1300" b="0" i="0">
                  <a:solidFill>
                    <a:schemeClr val="dk1"/>
                  </a:solidFill>
                  <a:latin typeface="Calibri"/>
                  <a:ea typeface="Calibri"/>
                  <a:cs typeface="Calibri"/>
                  <a:sym typeface="Calibri"/>
                </a:rPr>
                <a:t>A philosophy</a:t>
              </a:r>
              <a:endParaRPr sz="1300">
                <a:solidFill>
                  <a:schemeClr val="dk1"/>
                </a:solidFill>
                <a:latin typeface="Calibri"/>
                <a:ea typeface="Calibri"/>
                <a:cs typeface="Calibri"/>
                <a:sym typeface="Calibri"/>
              </a:endParaRPr>
            </a:p>
          </p:txBody>
        </p:sp>
        <p:sp>
          <p:nvSpPr>
            <p:cNvPr id="579" name="Google Shape;579;p24"/>
            <p:cNvSpPr/>
            <p:nvPr/>
          </p:nvSpPr>
          <p:spPr>
            <a:xfrm>
              <a:off x="4175149"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txBox="1"/>
            <p:nvPr/>
          </p:nvSpPr>
          <p:spPr>
            <a:xfrm>
              <a:off x="4297421"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R" sz="1400">
                  <a:solidFill>
                    <a:schemeClr val="lt1"/>
                  </a:solidFill>
                  <a:latin typeface="Calibri"/>
                  <a:ea typeface="Calibri"/>
                  <a:cs typeface="Calibri"/>
                  <a:sym typeface="Calibri"/>
                </a:rPr>
                <a:t>Fashion</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9"/>
          <p:cNvSpPr/>
          <p:nvPr/>
        </p:nvSpPr>
        <p:spPr>
          <a:xfrm>
            <a:off x="9184671" y="4696"/>
            <a:ext cx="3007329" cy="6853303"/>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89"/>
              <a:buFont typeface="Calibri"/>
              <a:buNone/>
            </a:pPr>
            <a:endParaRPr sz="1189" b="0" i="0" u="none" strike="noStrike" cap="none">
              <a:solidFill>
                <a:srgbClr val="FFFFFF"/>
              </a:solidFill>
              <a:latin typeface="Arial"/>
              <a:ea typeface="Arial"/>
              <a:cs typeface="Arial"/>
              <a:sym typeface="Arial"/>
            </a:endParaRPr>
          </a:p>
        </p:txBody>
      </p:sp>
      <p:sp>
        <p:nvSpPr>
          <p:cNvPr id="620" name="Google Shape;620;p29"/>
          <p:cNvSpPr/>
          <p:nvPr/>
        </p:nvSpPr>
        <p:spPr>
          <a:xfrm>
            <a:off x="3024351" y="-4696"/>
            <a:ext cx="3094576" cy="6858000"/>
          </a:xfrm>
          <a:prstGeom prst="rect">
            <a:avLst/>
          </a:prstGeom>
          <a:solidFill>
            <a:srgbClr val="ACB8C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89"/>
              <a:buFont typeface="Calibri"/>
              <a:buNone/>
            </a:pPr>
            <a:endParaRPr sz="1189" b="0" i="0" u="none" strike="noStrike" cap="none">
              <a:solidFill>
                <a:srgbClr val="FFFFFF"/>
              </a:solidFill>
              <a:latin typeface="Arial"/>
              <a:ea typeface="Arial"/>
              <a:cs typeface="Arial"/>
              <a:sym typeface="Arial"/>
            </a:endParaRPr>
          </a:p>
        </p:txBody>
      </p:sp>
      <p:sp>
        <p:nvSpPr>
          <p:cNvPr id="621" name="Google Shape;621;p29"/>
          <p:cNvSpPr/>
          <p:nvPr/>
        </p:nvSpPr>
        <p:spPr>
          <a:xfrm>
            <a:off x="0" y="0"/>
            <a:ext cx="3065744" cy="6858000"/>
          </a:xfrm>
          <a:prstGeom prst="rect">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89"/>
              <a:buFont typeface="Calibri"/>
              <a:buNone/>
            </a:pPr>
            <a:endParaRPr sz="1189" b="0" i="0" u="none" strike="noStrike" cap="none">
              <a:solidFill>
                <a:srgbClr val="000000"/>
              </a:solidFill>
              <a:latin typeface="Arial"/>
              <a:ea typeface="Arial"/>
              <a:cs typeface="Arial"/>
              <a:sym typeface="Arial"/>
            </a:endParaRPr>
          </a:p>
        </p:txBody>
      </p:sp>
      <p:sp>
        <p:nvSpPr>
          <p:cNvPr id="622" name="Google Shape;622;p29"/>
          <p:cNvSpPr/>
          <p:nvPr/>
        </p:nvSpPr>
        <p:spPr>
          <a:xfrm>
            <a:off x="6118927" y="-4696"/>
            <a:ext cx="3065744" cy="6858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89"/>
              <a:buFont typeface="Calibri"/>
              <a:buNone/>
            </a:pPr>
            <a:endParaRPr sz="1189" b="0" i="0" u="none" strike="noStrike" cap="none">
              <a:solidFill>
                <a:srgbClr val="FFFFFF"/>
              </a:solidFill>
              <a:latin typeface="Arial"/>
              <a:ea typeface="Arial"/>
              <a:cs typeface="Arial"/>
              <a:sym typeface="Arial"/>
            </a:endParaRPr>
          </a:p>
        </p:txBody>
      </p:sp>
      <p:pic>
        <p:nvPicPr>
          <p:cNvPr id="623" name="Google Shape;623;p29"/>
          <p:cNvPicPr preferRelativeResize="0"/>
          <p:nvPr/>
        </p:nvPicPr>
        <p:blipFill rotWithShape="1">
          <a:blip r:embed="rId3">
            <a:alphaModFix/>
          </a:blip>
          <a:srcRect/>
          <a:stretch/>
        </p:blipFill>
        <p:spPr>
          <a:xfrm>
            <a:off x="1031618" y="1702146"/>
            <a:ext cx="707293" cy="1066800"/>
          </a:xfrm>
          <a:prstGeom prst="rect">
            <a:avLst/>
          </a:prstGeom>
          <a:noFill/>
          <a:ln>
            <a:noFill/>
          </a:ln>
        </p:spPr>
      </p:pic>
      <p:pic>
        <p:nvPicPr>
          <p:cNvPr id="624" name="Google Shape;624;p29" descr="Playbook"/>
          <p:cNvPicPr preferRelativeResize="0"/>
          <p:nvPr/>
        </p:nvPicPr>
        <p:blipFill rotWithShape="1">
          <a:blip r:embed="rId4">
            <a:alphaModFix/>
          </a:blip>
          <a:srcRect/>
          <a:stretch/>
        </p:blipFill>
        <p:spPr>
          <a:xfrm>
            <a:off x="4156256" y="1797687"/>
            <a:ext cx="811094" cy="811094"/>
          </a:xfrm>
          <a:prstGeom prst="rect">
            <a:avLst/>
          </a:prstGeom>
          <a:noFill/>
          <a:ln>
            <a:noFill/>
          </a:ln>
        </p:spPr>
      </p:pic>
      <p:pic>
        <p:nvPicPr>
          <p:cNvPr id="625" name="Google Shape;625;p29" descr="Business Growth"/>
          <p:cNvPicPr preferRelativeResize="0"/>
          <p:nvPr/>
        </p:nvPicPr>
        <p:blipFill rotWithShape="1">
          <a:blip r:embed="rId5">
            <a:alphaModFix/>
          </a:blip>
          <a:srcRect/>
          <a:stretch/>
        </p:blipFill>
        <p:spPr>
          <a:xfrm>
            <a:off x="7285082" y="1769466"/>
            <a:ext cx="867537" cy="867537"/>
          </a:xfrm>
          <a:prstGeom prst="rect">
            <a:avLst/>
          </a:prstGeom>
          <a:noFill/>
          <a:ln>
            <a:noFill/>
          </a:ln>
        </p:spPr>
      </p:pic>
      <p:sp>
        <p:nvSpPr>
          <p:cNvPr id="626" name="Google Shape;626;p29"/>
          <p:cNvSpPr txBox="1"/>
          <p:nvPr/>
        </p:nvSpPr>
        <p:spPr>
          <a:xfrm>
            <a:off x="199568" y="3638550"/>
            <a:ext cx="2539790"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3200">
                <a:solidFill>
                  <a:schemeClr val="lt1"/>
                </a:solidFill>
                <a:latin typeface="arial"/>
                <a:ea typeface="arial"/>
                <a:cs typeface="arial"/>
                <a:sym typeface="arial"/>
              </a:rPr>
              <a:t>Set your </a:t>
            </a:r>
            <a:r>
              <a:rPr lang="es-CR" sz="3200" b="1">
                <a:solidFill>
                  <a:schemeClr val="lt1"/>
                </a:solidFill>
                <a:latin typeface="arial"/>
                <a:ea typeface="arial"/>
                <a:cs typeface="arial"/>
                <a:sym typeface="arial"/>
              </a:rPr>
              <a:t>project</a:t>
            </a:r>
            <a:r>
              <a:rPr lang="es-CR" sz="3200">
                <a:solidFill>
                  <a:schemeClr val="lt1"/>
                </a:solidFill>
                <a:latin typeface="arial"/>
                <a:ea typeface="arial"/>
                <a:cs typeface="arial"/>
                <a:sym typeface="arial"/>
              </a:rPr>
              <a:t> vision and scope </a:t>
            </a:r>
            <a:endParaRPr sz="1050" b="0" i="0" u="none" strike="noStrike" cap="none">
              <a:solidFill>
                <a:schemeClr val="lt1"/>
              </a:solidFill>
              <a:latin typeface="Arial"/>
              <a:ea typeface="Arial"/>
              <a:cs typeface="Arial"/>
              <a:sym typeface="Arial"/>
            </a:endParaRPr>
          </a:p>
        </p:txBody>
      </p:sp>
      <p:sp>
        <p:nvSpPr>
          <p:cNvPr id="627" name="Google Shape;627;p29"/>
          <p:cNvSpPr txBox="1"/>
          <p:nvPr/>
        </p:nvSpPr>
        <p:spPr>
          <a:xfrm>
            <a:off x="3381871" y="3638549"/>
            <a:ext cx="2400817"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3200">
                <a:solidFill>
                  <a:schemeClr val="lt1"/>
                </a:solidFill>
                <a:latin typeface="arial"/>
                <a:ea typeface="arial"/>
                <a:cs typeface="arial"/>
                <a:sym typeface="arial"/>
              </a:rPr>
              <a:t>Build out your product roadmap</a:t>
            </a:r>
            <a:endParaRPr sz="1050" b="0" i="0" u="none" strike="noStrike" cap="none">
              <a:solidFill>
                <a:schemeClr val="lt1"/>
              </a:solidFill>
              <a:latin typeface="Arial"/>
              <a:ea typeface="Arial"/>
              <a:cs typeface="Arial"/>
              <a:sym typeface="Arial"/>
            </a:endParaRPr>
          </a:p>
        </p:txBody>
      </p:sp>
      <p:sp>
        <p:nvSpPr>
          <p:cNvPr id="628" name="Google Shape;628;p29"/>
          <p:cNvSpPr txBox="1"/>
          <p:nvPr/>
        </p:nvSpPr>
        <p:spPr>
          <a:xfrm>
            <a:off x="6592170" y="3686507"/>
            <a:ext cx="2425188"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s-CR" sz="3200">
                <a:solidFill>
                  <a:srgbClr val="FFFFFF"/>
                </a:solidFill>
                <a:latin typeface="Arial"/>
                <a:ea typeface="Arial"/>
                <a:cs typeface="Arial"/>
                <a:sym typeface="Arial"/>
              </a:rPr>
              <a:t>Select Your Agile Framework</a:t>
            </a:r>
            <a:endParaRPr sz="1050" b="0" i="0" u="none" strike="noStrike" cap="none">
              <a:solidFill>
                <a:srgbClr val="FFFFFF"/>
              </a:solidFill>
              <a:latin typeface="Arial"/>
              <a:ea typeface="Arial"/>
              <a:cs typeface="Arial"/>
              <a:sym typeface="Arial"/>
            </a:endParaRPr>
          </a:p>
        </p:txBody>
      </p:sp>
      <p:sp>
        <p:nvSpPr>
          <p:cNvPr id="629" name="Google Shape;629;p29"/>
          <p:cNvSpPr txBox="1">
            <a:spLocks noGrp="1"/>
          </p:cNvSpPr>
          <p:nvPr>
            <p:ph type="title"/>
          </p:nvPr>
        </p:nvSpPr>
        <p:spPr>
          <a:xfrm>
            <a:off x="815274" y="176302"/>
            <a:ext cx="10515599"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Barlow"/>
              <a:buNone/>
            </a:pPr>
            <a:r>
              <a:rPr lang="es-CR" b="1">
                <a:solidFill>
                  <a:schemeClr val="lt1"/>
                </a:solidFill>
              </a:rPr>
              <a:t>Major steps required to successfully plan and execute an agile software project</a:t>
            </a:r>
            <a:endParaRPr b="1">
              <a:solidFill>
                <a:schemeClr val="lt1"/>
              </a:solidFill>
            </a:endParaRPr>
          </a:p>
        </p:txBody>
      </p:sp>
      <p:sp>
        <p:nvSpPr>
          <p:cNvPr id="630" name="Google Shape;630;p29"/>
          <p:cNvSpPr txBox="1"/>
          <p:nvPr/>
        </p:nvSpPr>
        <p:spPr>
          <a:xfrm>
            <a:off x="9857586" y="3686507"/>
            <a:ext cx="204402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s-CR" sz="3600">
                <a:solidFill>
                  <a:srgbClr val="FFFFFF"/>
                </a:solidFill>
                <a:latin typeface="Arial"/>
                <a:ea typeface="Arial"/>
                <a:cs typeface="Arial"/>
                <a:sym typeface="Arial"/>
              </a:rPr>
              <a:t>Define your team</a:t>
            </a:r>
            <a:endParaRPr sz="1100" b="0" i="0" u="none" strike="noStrike" cap="none">
              <a:solidFill>
                <a:srgbClr val="FFFFFF"/>
              </a:solidFill>
              <a:latin typeface="Arial"/>
              <a:ea typeface="Arial"/>
              <a:cs typeface="Arial"/>
              <a:sym typeface="Arial"/>
            </a:endParaRPr>
          </a:p>
        </p:txBody>
      </p:sp>
      <p:pic>
        <p:nvPicPr>
          <p:cNvPr id="631" name="Google Shape;631;p29" descr="Meeting"/>
          <p:cNvPicPr preferRelativeResize="0"/>
          <p:nvPr/>
        </p:nvPicPr>
        <p:blipFill rotWithShape="1">
          <a:blip r:embed="rId6">
            <a:alphaModFix/>
          </a:blip>
          <a:srcRect/>
          <a:stretch/>
        </p:blipFill>
        <p:spPr>
          <a:xfrm>
            <a:off x="10231135" y="1770125"/>
            <a:ext cx="9144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5"/>
        <p:cNvGrpSpPr/>
        <p:nvPr/>
      </p:nvGrpSpPr>
      <p:grpSpPr>
        <a:xfrm>
          <a:off x="0" y="0"/>
          <a:ext cx="0" cy="0"/>
          <a:chOff x="0" y="0"/>
          <a:chExt cx="0" cy="0"/>
        </a:xfrm>
      </p:grpSpPr>
      <p:sp>
        <p:nvSpPr>
          <p:cNvPr id="636" name="Google Shape;636;p30"/>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Barlow"/>
              <a:buNone/>
            </a:pPr>
            <a:r>
              <a:rPr lang="es-CR" sz="3600"/>
              <a:t>Professor Carlos Castro Torres</a:t>
            </a:r>
            <a:endParaRPr/>
          </a:p>
        </p:txBody>
      </p:sp>
      <p:sp>
        <p:nvSpPr>
          <p:cNvPr id="637" name="Google Shape;637;p30"/>
          <p:cNvSpPr txBox="1">
            <a:spLocks noGrp="1"/>
          </p:cNvSpPr>
          <p:nvPr>
            <p:ph type="body" idx="1"/>
          </p:nvPr>
        </p:nvSpPr>
        <p:spPr>
          <a:xfrm>
            <a:off x="831850" y="6351814"/>
            <a:ext cx="3413579" cy="28665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4279BB"/>
              </a:buClr>
              <a:buSzPct val="100000"/>
              <a:buNone/>
            </a:pPr>
            <a:endParaRPr/>
          </a:p>
        </p:txBody>
      </p:sp>
      <p:sp>
        <p:nvSpPr>
          <p:cNvPr id="638" name="Google Shape;638;p30"/>
          <p:cNvSpPr txBox="1">
            <a:spLocks noGrp="1"/>
          </p:cNvSpPr>
          <p:nvPr>
            <p:ph type="body" idx="2"/>
          </p:nvPr>
        </p:nvSpPr>
        <p:spPr>
          <a:xfrm>
            <a:off x="7478486" y="6081923"/>
            <a:ext cx="4114800" cy="556542"/>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4279BB"/>
              </a:buClr>
              <a:buSzPts val="2000"/>
              <a:buNone/>
            </a:pPr>
            <a:endParaRPr/>
          </a:p>
        </p:txBody>
      </p:sp>
      <p:sp>
        <p:nvSpPr>
          <p:cNvPr id="639" name="Google Shape;639;p30"/>
          <p:cNvSpPr txBox="1">
            <a:spLocks noGrp="1"/>
          </p:cNvSpPr>
          <p:nvPr>
            <p:ph type="body" idx="3"/>
          </p:nvPr>
        </p:nvSpPr>
        <p:spPr>
          <a:xfrm>
            <a:off x="831850" y="3281363"/>
            <a:ext cx="105156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s-CR"/>
              <a:t>ccasto2512@gmail.com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CR" dirty="0"/>
              <a:t>4 Project </a:t>
            </a:r>
            <a:r>
              <a:rPr lang="es-CR" dirty="0" err="1"/>
              <a:t>life</a:t>
            </a:r>
            <a:r>
              <a:rPr lang="es-CR" dirty="0"/>
              <a:t> </a:t>
            </a:r>
            <a:r>
              <a:rPr lang="es-CR" dirty="0" err="1"/>
              <a:t>cycles</a:t>
            </a:r>
            <a:r>
              <a:rPr lang="es-CR" dirty="0"/>
              <a:t>:
</a:t>
            </a:r>
            <a:endParaRPr dirty="0"/>
          </a:p>
        </p:txBody>
      </p:sp>
      <p:sp>
        <p:nvSpPr>
          <p:cNvPr id="5" name="Rectángulo 4">
            <a:extLst>
              <a:ext uri="{FF2B5EF4-FFF2-40B4-BE49-F238E27FC236}">
                <a16:creationId xmlns:a16="http://schemas.microsoft.com/office/drawing/2014/main" id="{42300966-1BD0-6FD9-1BAE-C58258685CD4}"/>
              </a:ext>
            </a:extLst>
          </p:cNvPr>
          <p:cNvSpPr/>
          <p:nvPr/>
        </p:nvSpPr>
        <p:spPr>
          <a:xfrm>
            <a:off x="1201889" y="2038705"/>
            <a:ext cx="1412671" cy="358346"/>
          </a:xfrm>
          <a:prstGeom prst="rect">
            <a:avLst/>
          </a:prstGeom>
          <a:solidFill>
            <a:srgbClr val="EA8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latin typeface="Helvetica Condensed Light" charset="0"/>
            </a:endParaRPr>
          </a:p>
        </p:txBody>
      </p:sp>
      <p:sp>
        <p:nvSpPr>
          <p:cNvPr id="6" name="Rectángulo 5">
            <a:extLst>
              <a:ext uri="{FF2B5EF4-FFF2-40B4-BE49-F238E27FC236}">
                <a16:creationId xmlns:a16="http://schemas.microsoft.com/office/drawing/2014/main" id="{AF2DD7D8-1160-3FC9-069A-DC786096BFEF}"/>
              </a:ext>
            </a:extLst>
          </p:cNvPr>
          <p:cNvSpPr/>
          <p:nvPr/>
        </p:nvSpPr>
        <p:spPr>
          <a:xfrm>
            <a:off x="1372149" y="2038705"/>
            <a:ext cx="1072153" cy="369332"/>
          </a:xfrm>
          <a:prstGeom prst="rect">
            <a:avLst/>
          </a:prstGeom>
        </p:spPr>
        <p:txBody>
          <a:bodyPr wrap="none">
            <a:spAutoFit/>
          </a:bodyPr>
          <a:lstStyle/>
          <a:p>
            <a:r>
              <a:rPr lang="es-CR" b="1" dirty="0">
                <a:solidFill>
                  <a:schemeClr val="bg1"/>
                </a:solidFill>
              </a:rPr>
              <a:t>Life </a:t>
            </a:r>
            <a:r>
              <a:rPr lang="es-CR" b="1" dirty="0" err="1">
                <a:solidFill>
                  <a:schemeClr val="bg1"/>
                </a:solidFill>
              </a:rPr>
              <a:t>Cycle</a:t>
            </a:r>
            <a:endParaRPr lang="es-CR" b="1" dirty="0">
              <a:solidFill>
                <a:schemeClr val="bg1"/>
              </a:solidFill>
            </a:endParaRPr>
          </a:p>
        </p:txBody>
      </p:sp>
      <p:sp>
        <p:nvSpPr>
          <p:cNvPr id="7" name="Rectángulo 6">
            <a:extLst>
              <a:ext uri="{FF2B5EF4-FFF2-40B4-BE49-F238E27FC236}">
                <a16:creationId xmlns:a16="http://schemas.microsoft.com/office/drawing/2014/main" id="{9228FAEF-8C6C-402A-3CE4-DDD49840E908}"/>
              </a:ext>
            </a:extLst>
          </p:cNvPr>
          <p:cNvSpPr/>
          <p:nvPr/>
        </p:nvSpPr>
        <p:spPr>
          <a:xfrm>
            <a:off x="3442581" y="2059898"/>
            <a:ext cx="1412671" cy="358346"/>
          </a:xfrm>
          <a:prstGeom prst="rect">
            <a:avLst/>
          </a:prstGeom>
          <a:solidFill>
            <a:srgbClr val="EA8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ángulo 7">
            <a:extLst>
              <a:ext uri="{FF2B5EF4-FFF2-40B4-BE49-F238E27FC236}">
                <a16:creationId xmlns:a16="http://schemas.microsoft.com/office/drawing/2014/main" id="{47EEF836-8086-D09F-B599-7AB3C37E4454}"/>
              </a:ext>
            </a:extLst>
          </p:cNvPr>
          <p:cNvSpPr/>
          <p:nvPr/>
        </p:nvSpPr>
        <p:spPr>
          <a:xfrm>
            <a:off x="3458158" y="2027719"/>
            <a:ext cx="1364476" cy="369332"/>
          </a:xfrm>
          <a:prstGeom prst="rect">
            <a:avLst/>
          </a:prstGeom>
        </p:spPr>
        <p:txBody>
          <a:bodyPr wrap="none">
            <a:spAutoFit/>
          </a:bodyPr>
          <a:lstStyle/>
          <a:p>
            <a:r>
              <a:rPr lang="es-CR" b="1" dirty="0" err="1">
                <a:solidFill>
                  <a:schemeClr val="bg1"/>
                </a:solidFill>
                <a:latin typeface="Helvetica Condensed Light" charset="0"/>
              </a:rPr>
              <a:t>Requirements</a:t>
            </a:r>
            <a:endParaRPr lang="es-CR" b="1" dirty="0">
              <a:solidFill>
                <a:schemeClr val="bg1"/>
              </a:solidFill>
              <a:latin typeface="Helvetica Condensed Light" charset="0"/>
            </a:endParaRPr>
          </a:p>
        </p:txBody>
      </p:sp>
      <p:sp>
        <p:nvSpPr>
          <p:cNvPr id="9" name="Rectángulo 8">
            <a:extLst>
              <a:ext uri="{FF2B5EF4-FFF2-40B4-BE49-F238E27FC236}">
                <a16:creationId xmlns:a16="http://schemas.microsoft.com/office/drawing/2014/main" id="{947714EC-C782-004C-77A0-9235F7507EBD}"/>
              </a:ext>
            </a:extLst>
          </p:cNvPr>
          <p:cNvSpPr/>
          <p:nvPr/>
        </p:nvSpPr>
        <p:spPr>
          <a:xfrm>
            <a:off x="6103617" y="2019828"/>
            <a:ext cx="1412671" cy="358346"/>
          </a:xfrm>
          <a:prstGeom prst="rect">
            <a:avLst/>
          </a:prstGeom>
          <a:solidFill>
            <a:srgbClr val="EA8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latin typeface="Helvetica Condensed Light" charset="0"/>
            </a:endParaRPr>
          </a:p>
        </p:txBody>
      </p:sp>
      <p:sp>
        <p:nvSpPr>
          <p:cNvPr id="10" name="Rectángulo 9">
            <a:extLst>
              <a:ext uri="{FF2B5EF4-FFF2-40B4-BE49-F238E27FC236}">
                <a16:creationId xmlns:a16="http://schemas.microsoft.com/office/drawing/2014/main" id="{396782AE-9052-46FD-22DD-316E009DB6BA}"/>
              </a:ext>
            </a:extLst>
          </p:cNvPr>
          <p:cNvSpPr/>
          <p:nvPr/>
        </p:nvSpPr>
        <p:spPr>
          <a:xfrm>
            <a:off x="9133607" y="2031062"/>
            <a:ext cx="1412671" cy="358346"/>
          </a:xfrm>
          <a:prstGeom prst="rect">
            <a:avLst/>
          </a:prstGeom>
          <a:solidFill>
            <a:srgbClr val="EA8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Rectángulo 10">
            <a:extLst>
              <a:ext uri="{FF2B5EF4-FFF2-40B4-BE49-F238E27FC236}">
                <a16:creationId xmlns:a16="http://schemas.microsoft.com/office/drawing/2014/main" id="{724E4C5D-BA0B-B864-99FF-5EA52988FFF9}"/>
              </a:ext>
            </a:extLst>
          </p:cNvPr>
          <p:cNvSpPr/>
          <p:nvPr/>
        </p:nvSpPr>
        <p:spPr>
          <a:xfrm>
            <a:off x="6239212" y="2045298"/>
            <a:ext cx="1043876" cy="369332"/>
          </a:xfrm>
          <a:prstGeom prst="rect">
            <a:avLst/>
          </a:prstGeom>
        </p:spPr>
        <p:txBody>
          <a:bodyPr wrap="none">
            <a:spAutoFit/>
          </a:bodyPr>
          <a:lstStyle/>
          <a:p>
            <a:pPr algn="ctr"/>
            <a:r>
              <a:rPr lang="es-CR" b="1" dirty="0">
                <a:solidFill>
                  <a:schemeClr val="bg1"/>
                </a:solidFill>
                <a:latin typeface="Helvetica Condensed Light" charset="0"/>
              </a:rPr>
              <a:t>Deliveries</a:t>
            </a:r>
          </a:p>
        </p:txBody>
      </p:sp>
      <p:sp>
        <p:nvSpPr>
          <p:cNvPr id="12" name="Rectángulo 11">
            <a:extLst>
              <a:ext uri="{FF2B5EF4-FFF2-40B4-BE49-F238E27FC236}">
                <a16:creationId xmlns:a16="http://schemas.microsoft.com/office/drawing/2014/main" id="{DA5A385B-DA34-068F-1554-F93CD88204BE}"/>
              </a:ext>
            </a:extLst>
          </p:cNvPr>
          <p:cNvSpPr/>
          <p:nvPr/>
        </p:nvSpPr>
        <p:spPr>
          <a:xfrm>
            <a:off x="9394840" y="2059406"/>
            <a:ext cx="896399" cy="369332"/>
          </a:xfrm>
          <a:prstGeom prst="rect">
            <a:avLst/>
          </a:prstGeom>
        </p:spPr>
        <p:txBody>
          <a:bodyPr wrap="none">
            <a:spAutoFit/>
          </a:bodyPr>
          <a:lstStyle/>
          <a:p>
            <a:pPr algn="ctr"/>
            <a:r>
              <a:rPr lang="es-CR" b="1" dirty="0" err="1">
                <a:solidFill>
                  <a:schemeClr val="bg1"/>
                </a:solidFill>
                <a:latin typeface="Helvetica Condensed Light" charset="0"/>
              </a:rPr>
              <a:t>Purpose</a:t>
            </a:r>
            <a:endParaRPr lang="es-CR" b="1" dirty="0">
              <a:solidFill>
                <a:schemeClr val="bg1"/>
              </a:solidFill>
              <a:latin typeface="Helvetica Condensed Light" charset="0"/>
            </a:endParaRPr>
          </a:p>
        </p:txBody>
      </p:sp>
      <p:sp>
        <p:nvSpPr>
          <p:cNvPr id="13" name="Rectángulo 12">
            <a:extLst>
              <a:ext uri="{FF2B5EF4-FFF2-40B4-BE49-F238E27FC236}">
                <a16:creationId xmlns:a16="http://schemas.microsoft.com/office/drawing/2014/main" id="{EE59C124-D585-36D6-C67A-11E2BE8BBA7F}"/>
              </a:ext>
            </a:extLst>
          </p:cNvPr>
          <p:cNvSpPr/>
          <p:nvPr/>
        </p:nvSpPr>
        <p:spPr>
          <a:xfrm>
            <a:off x="1372149" y="2582567"/>
            <a:ext cx="889948" cy="2842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CuadroTexto 13">
            <a:extLst>
              <a:ext uri="{FF2B5EF4-FFF2-40B4-BE49-F238E27FC236}">
                <a16:creationId xmlns:a16="http://schemas.microsoft.com/office/drawing/2014/main" id="{3917DE23-2769-FDC4-8578-DF5019F997CF}"/>
              </a:ext>
            </a:extLst>
          </p:cNvPr>
          <p:cNvSpPr txBox="1"/>
          <p:nvPr/>
        </p:nvSpPr>
        <p:spPr>
          <a:xfrm>
            <a:off x="1307324" y="2592835"/>
            <a:ext cx="854721" cy="307777"/>
          </a:xfrm>
          <a:prstGeom prst="rect">
            <a:avLst/>
          </a:prstGeom>
          <a:noFill/>
        </p:spPr>
        <p:txBody>
          <a:bodyPr wrap="none" rtlCol="0">
            <a:spAutoFit/>
          </a:bodyPr>
          <a:lstStyle/>
          <a:p>
            <a:r>
              <a:rPr lang="en-US" b="1" dirty="0">
                <a:latin typeface="Helvetica Condensed Light" charset="0"/>
              </a:rPr>
              <a:t>Predictive</a:t>
            </a:r>
          </a:p>
        </p:txBody>
      </p:sp>
      <p:sp>
        <p:nvSpPr>
          <p:cNvPr id="15" name="Rectángulo 14">
            <a:extLst>
              <a:ext uri="{FF2B5EF4-FFF2-40B4-BE49-F238E27FC236}">
                <a16:creationId xmlns:a16="http://schemas.microsoft.com/office/drawing/2014/main" id="{F46E4AB9-83AA-32AA-1CC6-79F1BCB90D05}"/>
              </a:ext>
            </a:extLst>
          </p:cNvPr>
          <p:cNvSpPr/>
          <p:nvPr/>
        </p:nvSpPr>
        <p:spPr>
          <a:xfrm>
            <a:off x="1333667" y="3216787"/>
            <a:ext cx="1060014" cy="29452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CuadroTexto 15">
            <a:extLst>
              <a:ext uri="{FF2B5EF4-FFF2-40B4-BE49-F238E27FC236}">
                <a16:creationId xmlns:a16="http://schemas.microsoft.com/office/drawing/2014/main" id="{30B64340-2266-3F50-E111-E525879E9AF1}"/>
              </a:ext>
            </a:extLst>
          </p:cNvPr>
          <p:cNvSpPr txBox="1"/>
          <p:nvPr/>
        </p:nvSpPr>
        <p:spPr>
          <a:xfrm>
            <a:off x="1352733" y="3157951"/>
            <a:ext cx="720069" cy="307777"/>
          </a:xfrm>
          <a:prstGeom prst="rect">
            <a:avLst/>
          </a:prstGeom>
          <a:noFill/>
        </p:spPr>
        <p:txBody>
          <a:bodyPr wrap="none" rtlCol="0">
            <a:spAutoFit/>
          </a:bodyPr>
          <a:lstStyle/>
          <a:p>
            <a:r>
              <a:rPr lang="en-US" b="1" dirty="0">
                <a:latin typeface="Helvetica Condensed Light" charset="0"/>
              </a:rPr>
              <a:t>Iterative</a:t>
            </a:r>
          </a:p>
        </p:txBody>
      </p:sp>
      <p:sp>
        <p:nvSpPr>
          <p:cNvPr id="17" name="Rectángulo 16">
            <a:extLst>
              <a:ext uri="{FF2B5EF4-FFF2-40B4-BE49-F238E27FC236}">
                <a16:creationId xmlns:a16="http://schemas.microsoft.com/office/drawing/2014/main" id="{DC028330-A93D-8748-96E0-D81B6990E15B}"/>
              </a:ext>
            </a:extLst>
          </p:cNvPr>
          <p:cNvSpPr/>
          <p:nvPr/>
        </p:nvSpPr>
        <p:spPr>
          <a:xfrm>
            <a:off x="1330028" y="3773559"/>
            <a:ext cx="974189" cy="3212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CuadroTexto 17">
            <a:extLst>
              <a:ext uri="{FF2B5EF4-FFF2-40B4-BE49-F238E27FC236}">
                <a16:creationId xmlns:a16="http://schemas.microsoft.com/office/drawing/2014/main" id="{293B642F-1CED-3FAD-1B38-D2F676C19142}"/>
              </a:ext>
            </a:extLst>
          </p:cNvPr>
          <p:cNvSpPr txBox="1"/>
          <p:nvPr/>
        </p:nvSpPr>
        <p:spPr>
          <a:xfrm>
            <a:off x="1242272" y="3678165"/>
            <a:ext cx="970137" cy="307777"/>
          </a:xfrm>
          <a:prstGeom prst="rect">
            <a:avLst/>
          </a:prstGeom>
          <a:noFill/>
        </p:spPr>
        <p:txBody>
          <a:bodyPr wrap="none" rtlCol="0">
            <a:spAutoFit/>
          </a:bodyPr>
          <a:lstStyle/>
          <a:p>
            <a:r>
              <a:rPr lang="en-US" b="1" dirty="0">
                <a:latin typeface="Helvetica Condensed Light" charset="0"/>
              </a:rPr>
              <a:t>Incremental</a:t>
            </a:r>
          </a:p>
        </p:txBody>
      </p:sp>
      <p:sp>
        <p:nvSpPr>
          <p:cNvPr id="19" name="Rectángulo 18">
            <a:extLst>
              <a:ext uri="{FF2B5EF4-FFF2-40B4-BE49-F238E27FC236}">
                <a16:creationId xmlns:a16="http://schemas.microsoft.com/office/drawing/2014/main" id="{CA6F1988-11FC-F6EA-9A79-8D731DCB232E}"/>
              </a:ext>
            </a:extLst>
          </p:cNvPr>
          <p:cNvSpPr/>
          <p:nvPr/>
        </p:nvSpPr>
        <p:spPr>
          <a:xfrm>
            <a:off x="1582475" y="4263905"/>
            <a:ext cx="469557" cy="3592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CuadroTexto 19">
            <a:extLst>
              <a:ext uri="{FF2B5EF4-FFF2-40B4-BE49-F238E27FC236}">
                <a16:creationId xmlns:a16="http://schemas.microsoft.com/office/drawing/2014/main" id="{48AE9BEC-627D-7916-66AC-CEA6852E729E}"/>
              </a:ext>
            </a:extLst>
          </p:cNvPr>
          <p:cNvSpPr txBox="1"/>
          <p:nvPr/>
        </p:nvSpPr>
        <p:spPr>
          <a:xfrm>
            <a:off x="1503574" y="4227307"/>
            <a:ext cx="529312" cy="307777"/>
          </a:xfrm>
          <a:prstGeom prst="rect">
            <a:avLst/>
          </a:prstGeom>
          <a:noFill/>
        </p:spPr>
        <p:txBody>
          <a:bodyPr wrap="none" rtlCol="0">
            <a:spAutoFit/>
          </a:bodyPr>
          <a:lstStyle/>
          <a:p>
            <a:r>
              <a:rPr lang="en-US" b="1" dirty="0">
                <a:latin typeface="Helvetica Condensed Light" charset="0"/>
              </a:rPr>
              <a:t>Agile</a:t>
            </a:r>
          </a:p>
        </p:txBody>
      </p:sp>
      <p:sp>
        <p:nvSpPr>
          <p:cNvPr id="21" name="Rectángulo 20">
            <a:extLst>
              <a:ext uri="{FF2B5EF4-FFF2-40B4-BE49-F238E27FC236}">
                <a16:creationId xmlns:a16="http://schemas.microsoft.com/office/drawing/2014/main" id="{915DF844-F944-11A6-152A-6D310552F812}"/>
              </a:ext>
            </a:extLst>
          </p:cNvPr>
          <p:cNvSpPr/>
          <p:nvPr/>
        </p:nvSpPr>
        <p:spPr>
          <a:xfrm>
            <a:off x="3064892" y="2551251"/>
            <a:ext cx="2168047" cy="452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Rectángulo 21">
            <a:extLst>
              <a:ext uri="{FF2B5EF4-FFF2-40B4-BE49-F238E27FC236}">
                <a16:creationId xmlns:a16="http://schemas.microsoft.com/office/drawing/2014/main" id="{5B673F23-A956-4A99-CEDB-2AD2760CA2EE}"/>
              </a:ext>
            </a:extLst>
          </p:cNvPr>
          <p:cNvSpPr/>
          <p:nvPr/>
        </p:nvSpPr>
        <p:spPr>
          <a:xfrm>
            <a:off x="2973360" y="2525237"/>
            <a:ext cx="2351110" cy="523220"/>
          </a:xfrm>
          <a:prstGeom prst="rect">
            <a:avLst/>
          </a:prstGeom>
        </p:spPr>
        <p:txBody>
          <a:bodyPr wrap="square">
            <a:spAutoFit/>
          </a:bodyPr>
          <a:lstStyle/>
          <a:p>
            <a:pPr algn="ctr"/>
            <a:r>
              <a:rPr lang="en-US" sz="1400" b="1" dirty="0">
                <a:latin typeface="Helvetica Condensed Light" charset="0"/>
              </a:rPr>
              <a:t>They can be identified in the early stages of the project</a:t>
            </a:r>
          </a:p>
        </p:txBody>
      </p:sp>
      <p:sp>
        <p:nvSpPr>
          <p:cNvPr id="23" name="Rectángulo 22">
            <a:extLst>
              <a:ext uri="{FF2B5EF4-FFF2-40B4-BE49-F238E27FC236}">
                <a16:creationId xmlns:a16="http://schemas.microsoft.com/office/drawing/2014/main" id="{EC8BCB38-C2B0-5CB7-9744-31D2C73663A2}"/>
              </a:ext>
            </a:extLst>
          </p:cNvPr>
          <p:cNvSpPr/>
          <p:nvPr/>
        </p:nvSpPr>
        <p:spPr>
          <a:xfrm>
            <a:off x="3670906" y="3157951"/>
            <a:ext cx="1099335" cy="3693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a:extLst>
              <a:ext uri="{FF2B5EF4-FFF2-40B4-BE49-F238E27FC236}">
                <a16:creationId xmlns:a16="http://schemas.microsoft.com/office/drawing/2014/main" id="{04DA7243-72B3-F09F-EAB3-F30E1FF52037}"/>
              </a:ext>
            </a:extLst>
          </p:cNvPr>
          <p:cNvSpPr/>
          <p:nvPr/>
        </p:nvSpPr>
        <p:spPr>
          <a:xfrm>
            <a:off x="3653176" y="4264523"/>
            <a:ext cx="1099335" cy="3693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Rectángulo 24">
            <a:extLst>
              <a:ext uri="{FF2B5EF4-FFF2-40B4-BE49-F238E27FC236}">
                <a16:creationId xmlns:a16="http://schemas.microsoft.com/office/drawing/2014/main" id="{4D3B8F7C-BED5-1BE1-669C-2941AD988080}"/>
              </a:ext>
            </a:extLst>
          </p:cNvPr>
          <p:cNvSpPr/>
          <p:nvPr/>
        </p:nvSpPr>
        <p:spPr>
          <a:xfrm>
            <a:off x="3653175" y="3718362"/>
            <a:ext cx="1099335"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Helvetica Condensed Light" charset="0"/>
            </a:endParaRPr>
          </a:p>
        </p:txBody>
      </p:sp>
      <p:sp>
        <p:nvSpPr>
          <p:cNvPr id="26" name="Rectángulo 25">
            <a:extLst>
              <a:ext uri="{FF2B5EF4-FFF2-40B4-BE49-F238E27FC236}">
                <a16:creationId xmlns:a16="http://schemas.microsoft.com/office/drawing/2014/main" id="{00917BF3-9A2E-E151-2F6A-9A877071A288}"/>
              </a:ext>
            </a:extLst>
          </p:cNvPr>
          <p:cNvSpPr/>
          <p:nvPr/>
        </p:nvSpPr>
        <p:spPr>
          <a:xfrm>
            <a:off x="3652397" y="3166132"/>
            <a:ext cx="769763" cy="307777"/>
          </a:xfrm>
          <a:prstGeom prst="rect">
            <a:avLst/>
          </a:prstGeom>
        </p:spPr>
        <p:txBody>
          <a:bodyPr wrap="none">
            <a:spAutoFit/>
          </a:bodyPr>
          <a:lstStyle/>
          <a:p>
            <a:r>
              <a:rPr lang="es-CR" sz="1400" b="1" dirty="0">
                <a:latin typeface="Helvetica Condensed Light" charset="0"/>
              </a:rPr>
              <a:t>Dynamic</a:t>
            </a:r>
            <a:endParaRPr lang="es-CR" b="1" dirty="0">
              <a:latin typeface="Helvetica Condensed Light" charset="0"/>
            </a:endParaRPr>
          </a:p>
        </p:txBody>
      </p:sp>
      <p:sp>
        <p:nvSpPr>
          <p:cNvPr id="27" name="Rectángulo 26">
            <a:extLst>
              <a:ext uri="{FF2B5EF4-FFF2-40B4-BE49-F238E27FC236}">
                <a16:creationId xmlns:a16="http://schemas.microsoft.com/office/drawing/2014/main" id="{6E181FEA-2862-FCA9-CF34-3E720DBB14A5}"/>
              </a:ext>
            </a:extLst>
          </p:cNvPr>
          <p:cNvSpPr/>
          <p:nvPr/>
        </p:nvSpPr>
        <p:spPr>
          <a:xfrm>
            <a:off x="3649419" y="3697846"/>
            <a:ext cx="931665" cy="307777"/>
          </a:xfrm>
          <a:prstGeom prst="rect">
            <a:avLst/>
          </a:prstGeom>
        </p:spPr>
        <p:txBody>
          <a:bodyPr wrap="none">
            <a:spAutoFit/>
          </a:bodyPr>
          <a:lstStyle/>
          <a:p>
            <a:r>
              <a:rPr lang="en-US" sz="1400" b="1" dirty="0"/>
              <a:t>Dynamic</a:t>
            </a:r>
          </a:p>
        </p:txBody>
      </p:sp>
      <p:sp>
        <p:nvSpPr>
          <p:cNvPr id="28" name="Rectángulo 27">
            <a:extLst>
              <a:ext uri="{FF2B5EF4-FFF2-40B4-BE49-F238E27FC236}">
                <a16:creationId xmlns:a16="http://schemas.microsoft.com/office/drawing/2014/main" id="{0CC09B7A-4C3B-BAD4-6312-145896259044}"/>
              </a:ext>
            </a:extLst>
          </p:cNvPr>
          <p:cNvSpPr/>
          <p:nvPr/>
        </p:nvSpPr>
        <p:spPr>
          <a:xfrm>
            <a:off x="3638193" y="4184371"/>
            <a:ext cx="769763" cy="307777"/>
          </a:xfrm>
          <a:prstGeom prst="rect">
            <a:avLst/>
          </a:prstGeom>
        </p:spPr>
        <p:txBody>
          <a:bodyPr wrap="none">
            <a:spAutoFit/>
          </a:bodyPr>
          <a:lstStyle/>
          <a:p>
            <a:r>
              <a:rPr lang="en-US" sz="1400" b="1" dirty="0">
                <a:latin typeface="Helvetica Condensed Light" charset="0"/>
              </a:rPr>
              <a:t>Dynamic</a:t>
            </a:r>
            <a:endParaRPr lang="en-US" sz="1600" b="1" dirty="0">
              <a:latin typeface="Helvetica Condensed Light" charset="0"/>
            </a:endParaRPr>
          </a:p>
        </p:txBody>
      </p:sp>
      <p:sp>
        <p:nvSpPr>
          <p:cNvPr id="29" name="Rectángulo 28">
            <a:extLst>
              <a:ext uri="{FF2B5EF4-FFF2-40B4-BE49-F238E27FC236}">
                <a16:creationId xmlns:a16="http://schemas.microsoft.com/office/drawing/2014/main" id="{CEBC8421-9792-2D5C-2DF5-C9BF1183FAB8}"/>
              </a:ext>
            </a:extLst>
          </p:cNvPr>
          <p:cNvSpPr/>
          <p:nvPr/>
        </p:nvSpPr>
        <p:spPr>
          <a:xfrm>
            <a:off x="5509980" y="2582567"/>
            <a:ext cx="2198670" cy="4043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Helvetica Condensed Light" charset="0"/>
            </a:endParaRPr>
          </a:p>
        </p:txBody>
      </p:sp>
      <p:sp>
        <p:nvSpPr>
          <p:cNvPr id="30" name="Rectángulo 29">
            <a:extLst>
              <a:ext uri="{FF2B5EF4-FFF2-40B4-BE49-F238E27FC236}">
                <a16:creationId xmlns:a16="http://schemas.microsoft.com/office/drawing/2014/main" id="{CB097E9A-4C5C-7F9B-9636-6E816EA92321}"/>
              </a:ext>
            </a:extLst>
          </p:cNvPr>
          <p:cNvSpPr/>
          <p:nvPr/>
        </p:nvSpPr>
        <p:spPr>
          <a:xfrm>
            <a:off x="5509980" y="3098967"/>
            <a:ext cx="1884068" cy="4043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Rectángulo 30">
            <a:extLst>
              <a:ext uri="{FF2B5EF4-FFF2-40B4-BE49-F238E27FC236}">
                <a16:creationId xmlns:a16="http://schemas.microsoft.com/office/drawing/2014/main" id="{24510E43-3681-5F87-DCB0-031E9E5D65B8}"/>
              </a:ext>
            </a:extLst>
          </p:cNvPr>
          <p:cNvSpPr/>
          <p:nvPr/>
        </p:nvSpPr>
        <p:spPr>
          <a:xfrm>
            <a:off x="5479518" y="3660663"/>
            <a:ext cx="2485985" cy="4043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Rectángulo 31">
            <a:extLst>
              <a:ext uri="{FF2B5EF4-FFF2-40B4-BE49-F238E27FC236}">
                <a16:creationId xmlns:a16="http://schemas.microsoft.com/office/drawing/2014/main" id="{810DDE22-714C-4862-75DB-BA23BB7D5F8C}"/>
              </a:ext>
            </a:extLst>
          </p:cNvPr>
          <p:cNvSpPr/>
          <p:nvPr/>
        </p:nvSpPr>
        <p:spPr>
          <a:xfrm>
            <a:off x="5520615" y="4220025"/>
            <a:ext cx="2444888" cy="4043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Rectángulo 32">
            <a:extLst>
              <a:ext uri="{FF2B5EF4-FFF2-40B4-BE49-F238E27FC236}">
                <a16:creationId xmlns:a16="http://schemas.microsoft.com/office/drawing/2014/main" id="{A1E2B76E-A29B-A4E4-8A5E-88D2229317A5}"/>
              </a:ext>
            </a:extLst>
          </p:cNvPr>
          <p:cNvSpPr/>
          <p:nvPr/>
        </p:nvSpPr>
        <p:spPr>
          <a:xfrm>
            <a:off x="6009598" y="2592835"/>
            <a:ext cx="1447832" cy="307777"/>
          </a:xfrm>
          <a:prstGeom prst="rect">
            <a:avLst/>
          </a:prstGeom>
        </p:spPr>
        <p:txBody>
          <a:bodyPr wrap="none">
            <a:spAutoFit/>
          </a:bodyPr>
          <a:lstStyle/>
          <a:p>
            <a:r>
              <a:rPr lang="en-US" sz="1400" b="1" dirty="0"/>
              <a:t>Single delivery</a:t>
            </a:r>
          </a:p>
        </p:txBody>
      </p:sp>
      <p:sp>
        <p:nvSpPr>
          <p:cNvPr id="34" name="Rectángulo 33">
            <a:extLst>
              <a:ext uri="{FF2B5EF4-FFF2-40B4-BE49-F238E27FC236}">
                <a16:creationId xmlns:a16="http://schemas.microsoft.com/office/drawing/2014/main" id="{CE73DBF5-2490-131A-DB61-78323139A213}"/>
              </a:ext>
            </a:extLst>
          </p:cNvPr>
          <p:cNvSpPr/>
          <p:nvPr/>
        </p:nvSpPr>
        <p:spPr>
          <a:xfrm>
            <a:off x="6047466" y="3153055"/>
            <a:ext cx="1192955" cy="307777"/>
          </a:xfrm>
          <a:prstGeom prst="rect">
            <a:avLst/>
          </a:prstGeom>
        </p:spPr>
        <p:txBody>
          <a:bodyPr wrap="none">
            <a:spAutoFit/>
          </a:bodyPr>
          <a:lstStyle/>
          <a:p>
            <a:r>
              <a:rPr lang="en-US" sz="1400" b="1" dirty="0">
                <a:latin typeface="Helvetica Condensed Light" charset="0"/>
              </a:rPr>
              <a:t>Single delivery</a:t>
            </a:r>
          </a:p>
        </p:txBody>
      </p:sp>
      <p:sp>
        <p:nvSpPr>
          <p:cNvPr id="35" name="Rectángulo 34">
            <a:extLst>
              <a:ext uri="{FF2B5EF4-FFF2-40B4-BE49-F238E27FC236}">
                <a16:creationId xmlns:a16="http://schemas.microsoft.com/office/drawing/2014/main" id="{9343FE17-9BAC-7B41-0459-0788B3D768CE}"/>
              </a:ext>
            </a:extLst>
          </p:cNvPr>
          <p:cNvSpPr/>
          <p:nvPr/>
        </p:nvSpPr>
        <p:spPr>
          <a:xfrm>
            <a:off x="5646808" y="3599596"/>
            <a:ext cx="2126751" cy="523220"/>
          </a:xfrm>
          <a:prstGeom prst="rect">
            <a:avLst/>
          </a:prstGeom>
        </p:spPr>
        <p:txBody>
          <a:bodyPr wrap="square">
            <a:spAutoFit/>
          </a:bodyPr>
          <a:lstStyle/>
          <a:p>
            <a:pPr algn="ctr"/>
            <a:r>
              <a:rPr lang="en-US" sz="1400" b="1" dirty="0">
                <a:latin typeface="Helvetica Condensed Light" charset="0"/>
              </a:rPr>
              <a:t>Small and frequent deliveries</a:t>
            </a:r>
          </a:p>
        </p:txBody>
      </p:sp>
      <p:sp>
        <p:nvSpPr>
          <p:cNvPr id="36" name="Rectángulo 35">
            <a:extLst>
              <a:ext uri="{FF2B5EF4-FFF2-40B4-BE49-F238E27FC236}">
                <a16:creationId xmlns:a16="http://schemas.microsoft.com/office/drawing/2014/main" id="{85711027-09FD-BF84-7504-56EA98BE6A9E}"/>
              </a:ext>
            </a:extLst>
          </p:cNvPr>
          <p:cNvSpPr/>
          <p:nvPr/>
        </p:nvSpPr>
        <p:spPr>
          <a:xfrm>
            <a:off x="5679683" y="4129804"/>
            <a:ext cx="2126751" cy="523220"/>
          </a:xfrm>
          <a:prstGeom prst="rect">
            <a:avLst/>
          </a:prstGeom>
        </p:spPr>
        <p:txBody>
          <a:bodyPr wrap="square">
            <a:spAutoFit/>
          </a:bodyPr>
          <a:lstStyle/>
          <a:p>
            <a:pPr algn="ctr"/>
            <a:r>
              <a:rPr lang="en-US" sz="1400" b="1" dirty="0">
                <a:latin typeface="Helvetica Condensed Light" charset="0"/>
              </a:rPr>
              <a:t>Small and frequent deliveries</a:t>
            </a:r>
          </a:p>
        </p:txBody>
      </p:sp>
      <p:sp>
        <p:nvSpPr>
          <p:cNvPr id="37" name="Rectángulo 36">
            <a:extLst>
              <a:ext uri="{FF2B5EF4-FFF2-40B4-BE49-F238E27FC236}">
                <a16:creationId xmlns:a16="http://schemas.microsoft.com/office/drawing/2014/main" id="{12DCD5D4-1542-0505-8023-CFF419E1B6DE}"/>
              </a:ext>
            </a:extLst>
          </p:cNvPr>
          <p:cNvSpPr/>
          <p:nvPr/>
        </p:nvSpPr>
        <p:spPr>
          <a:xfrm>
            <a:off x="8524788" y="2534403"/>
            <a:ext cx="2917861" cy="51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Rectángulo 37">
            <a:extLst>
              <a:ext uri="{FF2B5EF4-FFF2-40B4-BE49-F238E27FC236}">
                <a16:creationId xmlns:a16="http://schemas.microsoft.com/office/drawing/2014/main" id="{5D1258BB-BD43-EB50-A46A-5132915F52E3}"/>
              </a:ext>
            </a:extLst>
          </p:cNvPr>
          <p:cNvSpPr/>
          <p:nvPr/>
        </p:nvSpPr>
        <p:spPr>
          <a:xfrm>
            <a:off x="8121930" y="2503277"/>
            <a:ext cx="3723575" cy="523220"/>
          </a:xfrm>
          <a:prstGeom prst="rect">
            <a:avLst/>
          </a:prstGeom>
        </p:spPr>
        <p:txBody>
          <a:bodyPr wrap="square">
            <a:spAutoFit/>
          </a:bodyPr>
          <a:lstStyle/>
          <a:p>
            <a:pPr algn="ctr"/>
            <a:r>
              <a:rPr lang="en-US" sz="1400" b="1" dirty="0">
                <a:latin typeface="Helvetica Condensed Light" charset="0"/>
              </a:rPr>
              <a:t>Execute the project within the established time and costs.</a:t>
            </a:r>
          </a:p>
        </p:txBody>
      </p:sp>
      <p:sp>
        <p:nvSpPr>
          <p:cNvPr id="39" name="Rectángulo 38">
            <a:extLst>
              <a:ext uri="{FF2B5EF4-FFF2-40B4-BE49-F238E27FC236}">
                <a16:creationId xmlns:a16="http://schemas.microsoft.com/office/drawing/2014/main" id="{0391DEAF-82A1-24AB-64DD-308C5CDBE861}"/>
              </a:ext>
            </a:extLst>
          </p:cNvPr>
          <p:cNvSpPr/>
          <p:nvPr/>
        </p:nvSpPr>
        <p:spPr>
          <a:xfrm>
            <a:off x="8178241" y="3109860"/>
            <a:ext cx="3264408" cy="47142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Helvetica Condensed Light" charset="0"/>
            </a:endParaRPr>
          </a:p>
        </p:txBody>
      </p:sp>
      <p:sp>
        <p:nvSpPr>
          <p:cNvPr id="40" name="Rectángulo 39">
            <a:extLst>
              <a:ext uri="{FF2B5EF4-FFF2-40B4-BE49-F238E27FC236}">
                <a16:creationId xmlns:a16="http://schemas.microsoft.com/office/drawing/2014/main" id="{4B5BA53E-0BD6-2A56-7953-4943B0D69B38}"/>
              </a:ext>
            </a:extLst>
          </p:cNvPr>
          <p:cNvSpPr/>
          <p:nvPr/>
        </p:nvSpPr>
        <p:spPr>
          <a:xfrm>
            <a:off x="8663600" y="3027632"/>
            <a:ext cx="2672617" cy="523220"/>
          </a:xfrm>
          <a:prstGeom prst="rect">
            <a:avLst/>
          </a:prstGeom>
        </p:spPr>
        <p:txBody>
          <a:bodyPr wrap="square">
            <a:spAutoFit/>
          </a:bodyPr>
          <a:lstStyle/>
          <a:p>
            <a:pPr algn="ctr"/>
            <a:r>
              <a:rPr lang="en-US" sz="1400" b="1" dirty="0">
                <a:latin typeface="Helvetica Condensed Light" charset="0"/>
              </a:rPr>
              <a:t>Approach the scope of the solution to be developed.</a:t>
            </a:r>
          </a:p>
        </p:txBody>
      </p:sp>
      <p:sp>
        <p:nvSpPr>
          <p:cNvPr id="41" name="Rectángulo 40">
            <a:extLst>
              <a:ext uri="{FF2B5EF4-FFF2-40B4-BE49-F238E27FC236}">
                <a16:creationId xmlns:a16="http://schemas.microsoft.com/office/drawing/2014/main" id="{AA716F04-7CF7-24A7-387D-2E89826CA2F2}"/>
              </a:ext>
            </a:extLst>
          </p:cNvPr>
          <p:cNvSpPr/>
          <p:nvPr/>
        </p:nvSpPr>
        <p:spPr>
          <a:xfrm>
            <a:off x="8329577" y="3766059"/>
            <a:ext cx="3308279" cy="273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Rectángulo 41">
            <a:extLst>
              <a:ext uri="{FF2B5EF4-FFF2-40B4-BE49-F238E27FC236}">
                <a16:creationId xmlns:a16="http://schemas.microsoft.com/office/drawing/2014/main" id="{869DE8A8-6D49-0E7E-F371-131F3C39BFB7}"/>
              </a:ext>
            </a:extLst>
          </p:cNvPr>
          <p:cNvSpPr/>
          <p:nvPr/>
        </p:nvSpPr>
        <p:spPr>
          <a:xfrm>
            <a:off x="8409590" y="3726444"/>
            <a:ext cx="3291137" cy="307777"/>
          </a:xfrm>
          <a:prstGeom prst="rect">
            <a:avLst/>
          </a:prstGeom>
        </p:spPr>
        <p:txBody>
          <a:bodyPr wrap="square">
            <a:spAutoFit/>
          </a:bodyPr>
          <a:lstStyle/>
          <a:p>
            <a:pPr algn="ctr"/>
            <a:r>
              <a:rPr lang="en-US" sz="1400" b="1" dirty="0">
                <a:latin typeface="Helvetica Condensed Light" charset="0"/>
              </a:rPr>
              <a:t>Deliver value to the business early</a:t>
            </a:r>
          </a:p>
        </p:txBody>
      </p:sp>
      <p:sp>
        <p:nvSpPr>
          <p:cNvPr id="43" name="Rectángulo 42">
            <a:extLst>
              <a:ext uri="{FF2B5EF4-FFF2-40B4-BE49-F238E27FC236}">
                <a16:creationId xmlns:a16="http://schemas.microsoft.com/office/drawing/2014/main" id="{A82EF696-3256-AC46-6192-B585C0A2EB2C}"/>
              </a:ext>
            </a:extLst>
          </p:cNvPr>
          <p:cNvSpPr/>
          <p:nvPr/>
        </p:nvSpPr>
        <p:spPr>
          <a:xfrm>
            <a:off x="8298141" y="4220025"/>
            <a:ext cx="3371150" cy="432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Rectángulo 43">
            <a:extLst>
              <a:ext uri="{FF2B5EF4-FFF2-40B4-BE49-F238E27FC236}">
                <a16:creationId xmlns:a16="http://schemas.microsoft.com/office/drawing/2014/main" id="{E0CA3E18-1223-3DD9-C918-D02302E0F86C}"/>
              </a:ext>
            </a:extLst>
          </p:cNvPr>
          <p:cNvSpPr/>
          <p:nvPr/>
        </p:nvSpPr>
        <p:spPr>
          <a:xfrm>
            <a:off x="8145281" y="4150615"/>
            <a:ext cx="3676870" cy="523220"/>
          </a:xfrm>
          <a:prstGeom prst="rect">
            <a:avLst/>
          </a:prstGeom>
        </p:spPr>
        <p:txBody>
          <a:bodyPr wrap="square">
            <a:spAutoFit/>
          </a:bodyPr>
          <a:lstStyle/>
          <a:p>
            <a:pPr algn="ctr"/>
            <a:r>
              <a:rPr lang="en-US" sz="1400" b="1">
                <a:latin typeface="Helvetica Condensed Light" charset="0"/>
              </a:rPr>
              <a:t>Adding value to the business through frequent deliveries that incorporate learnings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29;p6">
            <a:extLst>
              <a:ext uri="{FF2B5EF4-FFF2-40B4-BE49-F238E27FC236}">
                <a16:creationId xmlns:a16="http://schemas.microsoft.com/office/drawing/2014/main" id="{4762820B-681A-7281-7099-3D5EEDDEF47E}"/>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CR" dirty="0"/>
              <a:t>4 Project </a:t>
            </a:r>
            <a:r>
              <a:rPr lang="es-CR" dirty="0" err="1"/>
              <a:t>life</a:t>
            </a:r>
            <a:r>
              <a:rPr lang="es-CR" dirty="0"/>
              <a:t> </a:t>
            </a:r>
            <a:r>
              <a:rPr lang="es-CR" dirty="0" err="1"/>
              <a:t>cycles</a:t>
            </a:r>
            <a:r>
              <a:rPr lang="es-CR" dirty="0"/>
              <a:t>:
</a:t>
            </a:r>
            <a:endParaRPr dirty="0"/>
          </a:p>
        </p:txBody>
      </p:sp>
      <p:sp>
        <p:nvSpPr>
          <p:cNvPr id="6" name="Triángulo isósceles 5">
            <a:extLst>
              <a:ext uri="{FF2B5EF4-FFF2-40B4-BE49-F238E27FC236}">
                <a16:creationId xmlns:a16="http://schemas.microsoft.com/office/drawing/2014/main" id="{46646D7D-A48F-6207-3A3B-E8B0B366C51A}"/>
              </a:ext>
            </a:extLst>
          </p:cNvPr>
          <p:cNvSpPr/>
          <p:nvPr/>
        </p:nvSpPr>
        <p:spPr>
          <a:xfrm>
            <a:off x="1695692" y="2850293"/>
            <a:ext cx="2268000" cy="20520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riángulo isósceles 6">
            <a:extLst>
              <a:ext uri="{FF2B5EF4-FFF2-40B4-BE49-F238E27FC236}">
                <a16:creationId xmlns:a16="http://schemas.microsoft.com/office/drawing/2014/main" id="{E4C3A6DE-46C4-8DBD-265F-16D3AEE40FBD}"/>
              </a:ext>
            </a:extLst>
          </p:cNvPr>
          <p:cNvSpPr/>
          <p:nvPr/>
        </p:nvSpPr>
        <p:spPr>
          <a:xfrm>
            <a:off x="1695692" y="2739201"/>
            <a:ext cx="3139918" cy="1911179"/>
          </a:xfrm>
          <a:prstGeom prst="triangle">
            <a:avLst/>
          </a:prstGeom>
          <a:noFill/>
          <a:ln>
            <a:solidFill>
              <a:srgbClr val="EA8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riángulo isósceles 7">
            <a:extLst>
              <a:ext uri="{FF2B5EF4-FFF2-40B4-BE49-F238E27FC236}">
                <a16:creationId xmlns:a16="http://schemas.microsoft.com/office/drawing/2014/main" id="{AF532FD4-6E14-172D-0551-E768437C06CE}"/>
              </a:ext>
            </a:extLst>
          </p:cNvPr>
          <p:cNvSpPr/>
          <p:nvPr/>
        </p:nvSpPr>
        <p:spPr>
          <a:xfrm rot="10800000">
            <a:off x="8050170" y="2902274"/>
            <a:ext cx="2075935" cy="19111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Helvetica Condensed Light" charset="0"/>
            </a:endParaRPr>
          </a:p>
        </p:txBody>
      </p:sp>
      <p:sp>
        <p:nvSpPr>
          <p:cNvPr id="9" name="CuadroTexto 8">
            <a:extLst>
              <a:ext uri="{FF2B5EF4-FFF2-40B4-BE49-F238E27FC236}">
                <a16:creationId xmlns:a16="http://schemas.microsoft.com/office/drawing/2014/main" id="{901F1710-FC12-DB36-67AD-1734B0DF4E5F}"/>
              </a:ext>
            </a:extLst>
          </p:cNvPr>
          <p:cNvSpPr txBox="1"/>
          <p:nvPr/>
        </p:nvSpPr>
        <p:spPr>
          <a:xfrm>
            <a:off x="2542366" y="3574245"/>
            <a:ext cx="1508649" cy="307777"/>
          </a:xfrm>
          <a:prstGeom prst="rect">
            <a:avLst/>
          </a:prstGeom>
          <a:noFill/>
        </p:spPr>
        <p:txBody>
          <a:bodyPr wrap="square" rtlCol="0">
            <a:spAutoFit/>
          </a:bodyPr>
          <a:lstStyle/>
          <a:p>
            <a:pPr lvl="0" algn="ctr">
              <a:defRPr/>
            </a:pPr>
            <a:r>
              <a:rPr lang="en-US" b="1" dirty="0">
                <a:solidFill>
                  <a:prstClr val="black"/>
                </a:solidFill>
                <a:latin typeface="Helvetica Condensed Light" charset="0"/>
              </a:rPr>
              <a:t>Driven by a plan</a:t>
            </a:r>
          </a:p>
        </p:txBody>
      </p:sp>
      <p:sp>
        <p:nvSpPr>
          <p:cNvPr id="10" name="CuadroTexto 9">
            <a:extLst>
              <a:ext uri="{FF2B5EF4-FFF2-40B4-BE49-F238E27FC236}">
                <a16:creationId xmlns:a16="http://schemas.microsoft.com/office/drawing/2014/main" id="{93087904-3EAC-1290-E77C-030C70D52876}"/>
              </a:ext>
            </a:extLst>
          </p:cNvPr>
          <p:cNvSpPr txBox="1"/>
          <p:nvPr/>
        </p:nvSpPr>
        <p:spPr>
          <a:xfrm>
            <a:off x="8447525" y="3229962"/>
            <a:ext cx="1342017" cy="307777"/>
          </a:xfrm>
          <a:prstGeom prst="rect">
            <a:avLst/>
          </a:prstGeom>
          <a:noFill/>
        </p:spPr>
        <p:txBody>
          <a:bodyPr wrap="square" rtlCol="0">
            <a:spAutoFit/>
          </a:bodyPr>
          <a:lstStyle/>
          <a:p>
            <a:pPr lvl="0" algn="ctr">
              <a:defRPr/>
            </a:pPr>
            <a:r>
              <a:rPr lang="en-US" dirty="0">
                <a:solidFill>
                  <a:prstClr val="black"/>
                </a:solidFill>
                <a:latin typeface="Helvetica Condensed Light" charset="0"/>
              </a:rPr>
              <a:t>Value-driven</a:t>
            </a:r>
            <a:endParaRPr kumimoji="0" lang="en-US" sz="1800" b="0" i="0" u="none" strike="noStrike" kern="1200" cap="none" spc="0" normalizeH="0" baseline="0" dirty="0">
              <a:ln>
                <a:noFill/>
              </a:ln>
              <a:solidFill>
                <a:prstClr val="black"/>
              </a:solidFill>
              <a:effectLst/>
              <a:uLnTx/>
              <a:uFillTx/>
              <a:latin typeface="Helvetica Condensed Light" charset="0"/>
            </a:endParaRPr>
          </a:p>
        </p:txBody>
      </p:sp>
      <p:sp>
        <p:nvSpPr>
          <p:cNvPr id="11" name="CuadroTexto 10">
            <a:extLst>
              <a:ext uri="{FF2B5EF4-FFF2-40B4-BE49-F238E27FC236}">
                <a16:creationId xmlns:a16="http://schemas.microsoft.com/office/drawing/2014/main" id="{C93E1AC5-A3FA-28DD-DEB6-E7700736B341}"/>
              </a:ext>
            </a:extLst>
          </p:cNvPr>
          <p:cNvSpPr txBox="1"/>
          <p:nvPr/>
        </p:nvSpPr>
        <p:spPr>
          <a:xfrm>
            <a:off x="954024" y="4902293"/>
            <a:ext cx="1225386" cy="584775"/>
          </a:xfrm>
          <a:prstGeom prst="rect">
            <a:avLst/>
          </a:prstGeom>
          <a:noFill/>
        </p:spPr>
        <p:txBody>
          <a:bodyPr wrap="square" rtlCol="0">
            <a:spAutoFit/>
          </a:bodyPr>
          <a:lstStyle/>
          <a:p>
            <a:pPr lvl="0" algn="ctr">
              <a:defRPr/>
            </a:pPr>
            <a:r>
              <a:rPr lang="en-US" sz="2400" baseline="30000" dirty="0">
                <a:solidFill>
                  <a:prstClr val="black"/>
                </a:solidFill>
                <a:latin typeface="Helvetica Condensed Light" charset="0"/>
                <a:ea typeface="+mj-ea"/>
                <a:cs typeface="+mj-cs"/>
              </a:rPr>
              <a:t>Estimated resources</a:t>
            </a:r>
          </a:p>
        </p:txBody>
      </p:sp>
      <p:sp>
        <p:nvSpPr>
          <p:cNvPr id="12" name="CuadroTexto 11">
            <a:extLst>
              <a:ext uri="{FF2B5EF4-FFF2-40B4-BE49-F238E27FC236}">
                <a16:creationId xmlns:a16="http://schemas.microsoft.com/office/drawing/2014/main" id="{294B1282-7062-BA18-6124-CEF8F0223EE2}"/>
              </a:ext>
            </a:extLst>
          </p:cNvPr>
          <p:cNvSpPr txBox="1"/>
          <p:nvPr/>
        </p:nvSpPr>
        <p:spPr>
          <a:xfrm>
            <a:off x="4235518" y="4884799"/>
            <a:ext cx="1380318" cy="584775"/>
          </a:xfrm>
          <a:prstGeom prst="rect">
            <a:avLst/>
          </a:prstGeom>
          <a:noFill/>
        </p:spPr>
        <p:txBody>
          <a:bodyPr wrap="square" rtlCol="0">
            <a:spAutoFit/>
          </a:bodyPr>
          <a:lstStyle>
            <a:defPPr>
              <a:defRPr lang="es-ES"/>
            </a:defPPr>
            <a:lvl1pPr marR="0" lvl="0" indent="0" algn="ctr" fontAlgn="auto">
              <a:lnSpc>
                <a:spcPct val="100000"/>
              </a:lnSpc>
              <a:spcBef>
                <a:spcPts val="0"/>
              </a:spcBef>
              <a:spcAft>
                <a:spcPts val="0"/>
              </a:spcAft>
              <a:buClrTx/>
              <a:buSzTx/>
              <a:buFontTx/>
              <a:buNone/>
              <a:tabLst/>
              <a:defRPr sz="2400" baseline="30000">
                <a:solidFill>
                  <a:prstClr val="black"/>
                </a:solidFill>
                <a:latin typeface="Helvetica Condensed Light"/>
                <a:ea typeface="+mj-ea"/>
                <a:cs typeface="+mj-cs"/>
              </a:defRPr>
            </a:lvl1pPr>
          </a:lstStyle>
          <a:p>
            <a:r>
              <a:rPr lang="en-US" dirty="0">
                <a:latin typeface="Helvetica Condensed Light" charset="0"/>
              </a:rPr>
              <a:t>Estimated Timeline</a:t>
            </a:r>
          </a:p>
        </p:txBody>
      </p:sp>
      <p:sp>
        <p:nvSpPr>
          <p:cNvPr id="13" name="CuadroTexto 12">
            <a:extLst>
              <a:ext uri="{FF2B5EF4-FFF2-40B4-BE49-F238E27FC236}">
                <a16:creationId xmlns:a16="http://schemas.microsoft.com/office/drawing/2014/main" id="{B8AFC777-5204-90FC-997E-6172E1D7CC88}"/>
              </a:ext>
            </a:extLst>
          </p:cNvPr>
          <p:cNvSpPr txBox="1"/>
          <p:nvPr/>
        </p:nvSpPr>
        <p:spPr>
          <a:xfrm>
            <a:off x="2344870" y="2315723"/>
            <a:ext cx="1890648" cy="338554"/>
          </a:xfrm>
          <a:prstGeom prst="rect">
            <a:avLst/>
          </a:prstGeom>
          <a:noFill/>
        </p:spPr>
        <p:txBody>
          <a:bodyPr wrap="square" rtlCol="0">
            <a:spAutoFit/>
          </a:bodyPr>
          <a:lstStyle/>
          <a:p>
            <a:pPr lvl="0" algn="ctr">
              <a:defRPr/>
            </a:pPr>
            <a:r>
              <a:rPr lang="en-US" sz="2400" b="1" baseline="30000" dirty="0">
                <a:solidFill>
                  <a:prstClr val="black"/>
                </a:solidFill>
                <a:latin typeface="Helvetica Condensed Light" charset="0"/>
                <a:ea typeface="+mj-ea"/>
                <a:cs typeface="+mj-cs"/>
              </a:rPr>
              <a:t>Fixed requirements</a:t>
            </a:r>
          </a:p>
        </p:txBody>
      </p:sp>
      <p:sp>
        <p:nvSpPr>
          <p:cNvPr id="14" name="CuadroTexto 13">
            <a:extLst>
              <a:ext uri="{FF2B5EF4-FFF2-40B4-BE49-F238E27FC236}">
                <a16:creationId xmlns:a16="http://schemas.microsoft.com/office/drawing/2014/main" id="{2B6B8910-F382-6592-86CD-63DD5A3A7257}"/>
              </a:ext>
            </a:extLst>
          </p:cNvPr>
          <p:cNvSpPr txBox="1"/>
          <p:nvPr/>
        </p:nvSpPr>
        <p:spPr>
          <a:xfrm>
            <a:off x="6850720" y="2193647"/>
            <a:ext cx="1054443" cy="584775"/>
          </a:xfrm>
          <a:prstGeom prst="rect">
            <a:avLst/>
          </a:prstGeom>
          <a:noFill/>
        </p:spPr>
        <p:txBody>
          <a:bodyPr wrap="square" rtlCol="0">
            <a:spAutoFit/>
          </a:bodyPr>
          <a:lstStyle/>
          <a:p>
            <a:pPr lvl="0" algn="ctr">
              <a:defRPr/>
            </a:pPr>
            <a:r>
              <a:rPr lang="en-US" sz="2400" baseline="30000" dirty="0">
                <a:solidFill>
                  <a:prstClr val="black"/>
                </a:solidFill>
                <a:latin typeface="Helvetica Condensed Light" charset="0"/>
                <a:ea typeface="+mj-ea"/>
                <a:cs typeface="+mj-cs"/>
              </a:rPr>
              <a:t>Stable Resources</a:t>
            </a:r>
          </a:p>
        </p:txBody>
      </p:sp>
      <p:sp>
        <p:nvSpPr>
          <p:cNvPr id="15" name="CuadroTexto 14">
            <a:extLst>
              <a:ext uri="{FF2B5EF4-FFF2-40B4-BE49-F238E27FC236}">
                <a16:creationId xmlns:a16="http://schemas.microsoft.com/office/drawing/2014/main" id="{637E532D-5803-06DC-C51C-F695C7BD06F2}"/>
              </a:ext>
            </a:extLst>
          </p:cNvPr>
          <p:cNvSpPr txBox="1"/>
          <p:nvPr/>
        </p:nvSpPr>
        <p:spPr>
          <a:xfrm>
            <a:off x="10126105" y="2122894"/>
            <a:ext cx="1311873" cy="584775"/>
          </a:xfrm>
          <a:prstGeom prst="rect">
            <a:avLst/>
          </a:prstGeom>
          <a:noFill/>
        </p:spPr>
        <p:txBody>
          <a:bodyPr wrap="square" rtlCol="0">
            <a:spAutoFit/>
          </a:bodyPr>
          <a:lstStyle>
            <a:defPPr>
              <a:defRPr lang="es-ES"/>
            </a:defPPr>
            <a:lvl1pPr marR="0" lvl="0" indent="0" algn="ctr" fontAlgn="auto">
              <a:lnSpc>
                <a:spcPct val="100000"/>
              </a:lnSpc>
              <a:spcBef>
                <a:spcPts val="0"/>
              </a:spcBef>
              <a:spcAft>
                <a:spcPts val="0"/>
              </a:spcAft>
              <a:buClrTx/>
              <a:buSzTx/>
              <a:buFontTx/>
              <a:buNone/>
              <a:tabLst/>
              <a:defRPr sz="2400" baseline="30000">
                <a:solidFill>
                  <a:prstClr val="black"/>
                </a:solidFill>
                <a:latin typeface="Helvetica Condensed Light"/>
                <a:ea typeface="+mj-ea"/>
                <a:cs typeface="+mj-cs"/>
              </a:defRPr>
            </a:lvl1pPr>
          </a:lstStyle>
          <a:p>
            <a:r>
              <a:rPr lang="en-US" dirty="0">
                <a:latin typeface="Helvetica Condensed Light" charset="0"/>
              </a:rPr>
              <a:t>Stable Schedule</a:t>
            </a:r>
          </a:p>
        </p:txBody>
      </p:sp>
      <p:sp>
        <p:nvSpPr>
          <p:cNvPr id="16" name="CuadroTexto 15">
            <a:extLst>
              <a:ext uri="{FF2B5EF4-FFF2-40B4-BE49-F238E27FC236}">
                <a16:creationId xmlns:a16="http://schemas.microsoft.com/office/drawing/2014/main" id="{30B9F96F-0D1A-B308-5EDD-8CD53FB9C46A}"/>
              </a:ext>
            </a:extLst>
          </p:cNvPr>
          <p:cNvSpPr txBox="1"/>
          <p:nvPr/>
        </p:nvSpPr>
        <p:spPr>
          <a:xfrm>
            <a:off x="8303736" y="4908725"/>
            <a:ext cx="1629593" cy="584775"/>
          </a:xfrm>
          <a:prstGeom prst="rect">
            <a:avLst/>
          </a:prstGeom>
          <a:noFill/>
        </p:spPr>
        <p:txBody>
          <a:bodyPr wrap="square" rtlCol="0">
            <a:spAutoFit/>
          </a:bodyPr>
          <a:lstStyle/>
          <a:p>
            <a:pPr lvl="0" algn="ctr">
              <a:defRPr/>
            </a:pPr>
            <a:r>
              <a:rPr lang="en-US" sz="2400" baseline="30000" dirty="0">
                <a:solidFill>
                  <a:prstClr val="black"/>
                </a:solidFill>
                <a:latin typeface="Helvetica Condensed Light" charset="0"/>
                <a:ea typeface="+mj-ea"/>
                <a:cs typeface="+mj-cs"/>
              </a:rPr>
              <a:t>Estimated characteristics</a:t>
            </a:r>
          </a:p>
        </p:txBody>
      </p:sp>
      <p:sp>
        <p:nvSpPr>
          <p:cNvPr id="17" name="CuadroTexto 16">
            <a:extLst>
              <a:ext uri="{FF2B5EF4-FFF2-40B4-BE49-F238E27FC236}">
                <a16:creationId xmlns:a16="http://schemas.microsoft.com/office/drawing/2014/main" id="{2D389B5A-1045-836D-18E1-74C1D260C095}"/>
              </a:ext>
            </a:extLst>
          </p:cNvPr>
          <p:cNvSpPr txBox="1"/>
          <p:nvPr/>
        </p:nvSpPr>
        <p:spPr>
          <a:xfrm>
            <a:off x="2601046" y="1385437"/>
            <a:ext cx="1329210" cy="830997"/>
          </a:xfrm>
          <a:prstGeom prst="rect">
            <a:avLst/>
          </a:prstGeom>
          <a:noFill/>
        </p:spPr>
        <p:txBody>
          <a:bodyPr wrap="none" rtlCol="0">
            <a:spAutoFit/>
          </a:bodyPr>
          <a:lstStyle/>
          <a:p>
            <a:pPr lvl="0" algn="ctr">
              <a:defRPr/>
            </a:pPr>
            <a:r>
              <a:rPr lang="en-US" sz="2400" b="1" dirty="0">
                <a:solidFill>
                  <a:prstClr val="black"/>
                </a:solidFill>
                <a:latin typeface="Helvetica Condensed Light" charset="0"/>
                <a:ea typeface="+mj-ea"/>
                <a:cs typeface="+mj-cs"/>
              </a:rPr>
              <a:t>Predictive
</a:t>
            </a:r>
          </a:p>
        </p:txBody>
      </p:sp>
      <p:sp>
        <p:nvSpPr>
          <p:cNvPr id="18" name="CuadroTexto 17">
            <a:extLst>
              <a:ext uri="{FF2B5EF4-FFF2-40B4-BE49-F238E27FC236}">
                <a16:creationId xmlns:a16="http://schemas.microsoft.com/office/drawing/2014/main" id="{43A71F60-7CF3-F70F-1D10-46BF3326BF18}"/>
              </a:ext>
            </a:extLst>
          </p:cNvPr>
          <p:cNvSpPr txBox="1"/>
          <p:nvPr/>
        </p:nvSpPr>
        <p:spPr>
          <a:xfrm>
            <a:off x="8796168" y="1368079"/>
            <a:ext cx="772969" cy="461665"/>
          </a:xfrm>
          <a:prstGeom prst="rect">
            <a:avLst/>
          </a:prstGeom>
          <a:noFill/>
        </p:spPr>
        <p:txBody>
          <a:bodyPr wrap="none" rtlCol="0">
            <a:spAutoFit/>
          </a:bodyPr>
          <a:lstStyle>
            <a:defPPr>
              <a:defRPr lang="es-ES"/>
            </a:defPPr>
            <a:lvl1pPr marR="0" lvl="0" indent="0" fontAlgn="auto">
              <a:lnSpc>
                <a:spcPct val="100000"/>
              </a:lnSpc>
              <a:spcBef>
                <a:spcPts val="0"/>
              </a:spcBef>
              <a:spcAft>
                <a:spcPts val="0"/>
              </a:spcAft>
              <a:buClrTx/>
              <a:buSzTx/>
              <a:buFontTx/>
              <a:buNone/>
              <a:tabLst/>
              <a:defRPr sz="2400" b="1">
                <a:solidFill>
                  <a:prstClr val="black"/>
                </a:solidFill>
                <a:latin typeface="Helvetica Condensed Light"/>
                <a:ea typeface="+mj-ea"/>
                <a:cs typeface="+mj-cs"/>
              </a:defRPr>
            </a:lvl1pPr>
          </a:lstStyle>
          <a:p>
            <a:r>
              <a:rPr lang="en-US" dirty="0">
                <a:latin typeface="Helvetica Condensed Light" charset="0"/>
              </a:rPr>
              <a:t>Agile</a:t>
            </a:r>
          </a:p>
        </p:txBody>
      </p:sp>
      <p:sp>
        <p:nvSpPr>
          <p:cNvPr id="19" name="CuadroTexto 18">
            <a:extLst>
              <a:ext uri="{FF2B5EF4-FFF2-40B4-BE49-F238E27FC236}">
                <a16:creationId xmlns:a16="http://schemas.microsoft.com/office/drawing/2014/main" id="{CF20B015-BC73-C5A8-4B44-2969CEC01419}"/>
              </a:ext>
            </a:extLst>
          </p:cNvPr>
          <p:cNvSpPr txBox="1"/>
          <p:nvPr/>
        </p:nvSpPr>
        <p:spPr>
          <a:xfrm>
            <a:off x="6358955" y="5832578"/>
            <a:ext cx="5458364" cy="584775"/>
          </a:xfrm>
          <a:prstGeom prst="rect">
            <a:avLst/>
          </a:prstGeom>
          <a:noFill/>
        </p:spPr>
        <p:txBody>
          <a:bodyPr wrap="square" rtlCol="0">
            <a:spAutoFit/>
          </a:bodyPr>
          <a:lstStyle/>
          <a:p>
            <a:pPr algn="ctr">
              <a:defRPr/>
            </a:pPr>
            <a:r>
              <a:rPr lang="en-US" sz="2400" baseline="30000" dirty="0">
                <a:solidFill>
                  <a:prstClr val="black"/>
                </a:solidFill>
                <a:latin typeface="Helvetica Condensed Light" charset="0"/>
                <a:ea typeface="+mj-ea"/>
                <a:cs typeface="+mj-cs"/>
              </a:rPr>
              <a:t>Are we delivering the right product, at the right time, within the expected profitability?</a:t>
            </a:r>
          </a:p>
        </p:txBody>
      </p:sp>
      <p:sp>
        <p:nvSpPr>
          <p:cNvPr id="20" name="Triángulo isósceles 19">
            <a:extLst>
              <a:ext uri="{FF2B5EF4-FFF2-40B4-BE49-F238E27FC236}">
                <a16:creationId xmlns:a16="http://schemas.microsoft.com/office/drawing/2014/main" id="{58692E52-113B-793B-E847-D67E86957652}"/>
              </a:ext>
            </a:extLst>
          </p:cNvPr>
          <p:cNvSpPr/>
          <p:nvPr/>
        </p:nvSpPr>
        <p:spPr>
          <a:xfrm rot="10800000">
            <a:off x="7548575" y="2809200"/>
            <a:ext cx="3139918" cy="1911179"/>
          </a:xfrm>
          <a:prstGeom prst="triangle">
            <a:avLst/>
          </a:prstGeom>
          <a:noFill/>
          <a:ln>
            <a:solidFill>
              <a:srgbClr val="EA8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BE21C50B-D4D9-1998-6498-2B06470331F1}"/>
              </a:ext>
            </a:extLst>
          </p:cNvPr>
          <p:cNvSpPr txBox="1"/>
          <p:nvPr/>
        </p:nvSpPr>
        <p:spPr>
          <a:xfrm>
            <a:off x="-277647" y="5832579"/>
            <a:ext cx="6666999" cy="584775"/>
          </a:xfrm>
          <a:prstGeom prst="rect">
            <a:avLst/>
          </a:prstGeom>
          <a:noFill/>
        </p:spPr>
        <p:txBody>
          <a:bodyPr wrap="square" rtlCol="0">
            <a:spAutoFit/>
          </a:bodyPr>
          <a:lstStyle/>
          <a:p>
            <a:pPr lvl="0" algn="ctr">
              <a:defRPr/>
            </a:pPr>
            <a:r>
              <a:rPr lang="en-US" sz="2400" baseline="30000" dirty="0">
                <a:solidFill>
                  <a:prstClr val="black"/>
                </a:solidFill>
                <a:latin typeface="Helvetica Condensed Light" charset="0"/>
                <a:ea typeface="+mj-ea"/>
                <a:cs typeface="+mj-cs"/>
              </a:rPr>
              <a:t>Are we delivering the project on time and on budget? </a:t>
            </a:r>
          </a:p>
          <a:p>
            <a:pPr lvl="0" algn="ctr">
              <a:defRPr/>
            </a:pPr>
            <a:r>
              <a:rPr lang="en-US" sz="2400" baseline="30000" dirty="0">
                <a:solidFill>
                  <a:prstClr val="black"/>
                </a:solidFill>
                <a:latin typeface="Helvetica Condensed Light" charset="0"/>
                <a:ea typeface="+mj-ea"/>
                <a:cs typeface="+mj-cs"/>
              </a:rPr>
              <a:t>and budget?</a:t>
            </a:r>
          </a:p>
        </p:txBody>
      </p:sp>
    </p:spTree>
    <p:extLst>
      <p:ext uri="{BB962C8B-B14F-4D97-AF65-F5344CB8AC3E}">
        <p14:creationId xmlns:p14="http://schemas.microsoft.com/office/powerpoint/2010/main" val="258283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E2142"/>
              </a:buClr>
              <a:buSzPts val="4400"/>
              <a:buFont typeface="Barlow"/>
              <a:buNone/>
            </a:pPr>
            <a:r>
              <a:rPr lang="es-CR"/>
              <a:t>Ágile is in your mind</a:t>
            </a:r>
            <a:endParaRPr/>
          </a:p>
        </p:txBody>
      </p:sp>
      <p:pic>
        <p:nvPicPr>
          <p:cNvPr id="225" name="Google Shape;225;p3"/>
          <p:cNvPicPr preferRelativeResize="0"/>
          <p:nvPr/>
        </p:nvPicPr>
        <p:blipFill rotWithShape="1">
          <a:blip r:embed="rId3">
            <a:alphaModFix/>
          </a:blip>
          <a:srcRect t="30769" b="17241"/>
          <a:stretch/>
        </p:blipFill>
        <p:spPr>
          <a:xfrm>
            <a:off x="838200" y="1951147"/>
            <a:ext cx="10515600" cy="41002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
          <p:cNvSpPr>
            <a:spLocks noGrp="1"/>
          </p:cNvSpPr>
          <p:nvPr>
            <p:ph type="pic" idx="2"/>
          </p:nvPr>
        </p:nvSpPr>
        <p:spPr>
          <a:xfrm>
            <a:off x="-12700" y="0"/>
            <a:ext cx="12204700" cy="6858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232" name="Google Shape;232;p4"/>
          <p:cNvSpPr txBox="1">
            <a:spLocks noGrp="1"/>
          </p:cNvSpPr>
          <p:nvPr>
            <p:ph type="title" idx="4294967295"/>
          </p:nvPr>
        </p:nvSpPr>
        <p:spPr>
          <a:xfrm>
            <a:off x="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Barlow"/>
              <a:buNone/>
            </a:pPr>
            <a:r>
              <a:rPr lang="es-CR">
                <a:solidFill>
                  <a:schemeClr val="lt1"/>
                </a:solidFill>
              </a:rPr>
              <a:t>Principios de la Agilidad</a:t>
            </a:r>
            <a:endParaRPr/>
          </a:p>
        </p:txBody>
      </p:sp>
      <p:grpSp>
        <p:nvGrpSpPr>
          <p:cNvPr id="233" name="Google Shape;233;p4"/>
          <p:cNvGrpSpPr/>
          <p:nvPr/>
        </p:nvGrpSpPr>
        <p:grpSpPr>
          <a:xfrm>
            <a:off x="3534961" y="1208540"/>
            <a:ext cx="4998871" cy="4762573"/>
            <a:chOff x="1078000" y="3670"/>
            <a:chExt cx="4998871" cy="4762573"/>
          </a:xfrm>
        </p:grpSpPr>
        <p:sp>
          <p:nvSpPr>
            <p:cNvPr id="234" name="Google Shape;234;p4"/>
            <p:cNvSpPr/>
            <p:nvPr/>
          </p:nvSpPr>
          <p:spPr>
            <a:xfrm>
              <a:off x="3239867" y="3670"/>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txBox="1"/>
            <p:nvPr/>
          </p:nvSpPr>
          <p:spPr>
            <a:xfrm>
              <a:off x="3261289" y="25092"/>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1</a:t>
              </a:r>
              <a:endParaRPr/>
            </a:p>
          </p:txBody>
        </p:sp>
        <p:sp>
          <p:nvSpPr>
            <p:cNvPr id="236" name="Google Shape;236;p4"/>
            <p:cNvSpPr/>
            <p:nvPr/>
          </p:nvSpPr>
          <p:spPr>
            <a:xfrm>
              <a:off x="1415568" y="223089"/>
              <a:ext cx="4323735" cy="4323735"/>
            </a:xfrm>
            <a:custGeom>
              <a:avLst/>
              <a:gdLst/>
              <a:ahLst/>
              <a:cxnLst/>
              <a:rect l="l" t="t" r="r" b="b"/>
              <a:pathLst>
                <a:path w="120000" h="120000" extrusionOk="0">
                  <a:moveTo>
                    <a:pt x="69484" y="754"/>
                  </a:moveTo>
                  <a:lnTo>
                    <a:pt x="69484" y="754"/>
                  </a:lnTo>
                  <a:cubicBezTo>
                    <a:pt x="73246" y="1356"/>
                    <a:pt x="76942" y="2315"/>
                    <a:pt x="80522" y="3618"/>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320801" y="293305"/>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txBox="1"/>
            <p:nvPr/>
          </p:nvSpPr>
          <p:spPr>
            <a:xfrm>
              <a:off x="4342223" y="314727"/>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2</a:t>
              </a:r>
              <a:endParaRPr/>
            </a:p>
          </p:txBody>
        </p:sp>
        <p:sp>
          <p:nvSpPr>
            <p:cNvPr id="239" name="Google Shape;239;p4"/>
            <p:cNvSpPr/>
            <p:nvPr/>
          </p:nvSpPr>
          <p:spPr>
            <a:xfrm>
              <a:off x="1415568" y="223089"/>
              <a:ext cx="4323735" cy="4323735"/>
            </a:xfrm>
            <a:custGeom>
              <a:avLst/>
              <a:gdLst/>
              <a:ahLst/>
              <a:cxnLst/>
              <a:rect l="l" t="t" r="r" b="b"/>
              <a:pathLst>
                <a:path w="120000" h="120000" extrusionOk="0">
                  <a:moveTo>
                    <a:pt x="98778" y="14215"/>
                  </a:moveTo>
                  <a:lnTo>
                    <a:pt x="98778" y="14215"/>
                  </a:lnTo>
                  <a:cubicBezTo>
                    <a:pt x="102146" y="17067"/>
                    <a:pt x="105189" y="20283"/>
                    <a:pt x="107851" y="23803"/>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112100" y="1084604"/>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txBox="1"/>
            <p:nvPr/>
          </p:nvSpPr>
          <p:spPr>
            <a:xfrm>
              <a:off x="5133522" y="1106026"/>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3</a:t>
              </a:r>
              <a:endParaRPr/>
            </a:p>
          </p:txBody>
        </p:sp>
        <p:sp>
          <p:nvSpPr>
            <p:cNvPr id="242" name="Google Shape;242;p4"/>
            <p:cNvSpPr/>
            <p:nvPr/>
          </p:nvSpPr>
          <p:spPr>
            <a:xfrm>
              <a:off x="1415568" y="223089"/>
              <a:ext cx="4323735" cy="4323735"/>
            </a:xfrm>
            <a:custGeom>
              <a:avLst/>
              <a:gdLst/>
              <a:ahLst/>
              <a:cxnLst/>
              <a:rect l="l" t="t" r="r" b="b"/>
              <a:pathLst>
                <a:path w="120000" h="120000" extrusionOk="0">
                  <a:moveTo>
                    <a:pt x="115103" y="36259"/>
                  </a:moveTo>
                  <a:cubicBezTo>
                    <a:pt x="117498" y="41818"/>
                    <a:pt x="119038" y="47707"/>
                    <a:pt x="119671" y="53727"/>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5401735" y="2165538"/>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txBox="1"/>
            <p:nvPr/>
          </p:nvSpPr>
          <p:spPr>
            <a:xfrm>
              <a:off x="5423157" y="2186960"/>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4</a:t>
              </a:r>
              <a:endParaRPr/>
            </a:p>
          </p:txBody>
        </p:sp>
        <p:sp>
          <p:nvSpPr>
            <p:cNvPr id="245" name="Google Shape;245;p4"/>
            <p:cNvSpPr/>
            <p:nvPr/>
          </p:nvSpPr>
          <p:spPr>
            <a:xfrm>
              <a:off x="1415568" y="223089"/>
              <a:ext cx="4323735" cy="4323735"/>
            </a:xfrm>
            <a:custGeom>
              <a:avLst/>
              <a:gdLst/>
              <a:ahLst/>
              <a:cxnLst/>
              <a:rect l="l" t="t" r="r" b="b"/>
              <a:pathLst>
                <a:path w="120000" h="120000" extrusionOk="0">
                  <a:moveTo>
                    <a:pt x="119671" y="66273"/>
                  </a:moveTo>
                  <a:cubicBezTo>
                    <a:pt x="119038" y="72293"/>
                    <a:pt x="117498" y="78182"/>
                    <a:pt x="115103" y="8374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112100" y="3246472"/>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txBox="1"/>
            <p:nvPr/>
          </p:nvSpPr>
          <p:spPr>
            <a:xfrm>
              <a:off x="5133522" y="3267894"/>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5</a:t>
              </a:r>
              <a:endParaRPr/>
            </a:p>
          </p:txBody>
        </p:sp>
        <p:sp>
          <p:nvSpPr>
            <p:cNvPr id="248" name="Google Shape;248;p4"/>
            <p:cNvSpPr/>
            <p:nvPr/>
          </p:nvSpPr>
          <p:spPr>
            <a:xfrm>
              <a:off x="1415568" y="223089"/>
              <a:ext cx="4323735" cy="4323735"/>
            </a:xfrm>
            <a:custGeom>
              <a:avLst/>
              <a:gdLst/>
              <a:ahLst/>
              <a:cxnLst/>
              <a:rect l="l" t="t" r="r" b="b"/>
              <a:pathLst>
                <a:path w="120000" h="120000" extrusionOk="0">
                  <a:moveTo>
                    <a:pt x="107851" y="96197"/>
                  </a:moveTo>
                  <a:cubicBezTo>
                    <a:pt x="105188" y="99717"/>
                    <a:pt x="102146" y="102932"/>
                    <a:pt x="98778" y="10578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320801" y="4037770"/>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txBox="1"/>
            <p:nvPr/>
          </p:nvSpPr>
          <p:spPr>
            <a:xfrm>
              <a:off x="4342223" y="4059192"/>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6</a:t>
              </a:r>
              <a:endParaRPr/>
            </a:p>
          </p:txBody>
        </p:sp>
        <p:sp>
          <p:nvSpPr>
            <p:cNvPr id="251" name="Google Shape;251;p4"/>
            <p:cNvSpPr/>
            <p:nvPr/>
          </p:nvSpPr>
          <p:spPr>
            <a:xfrm>
              <a:off x="1415568" y="223089"/>
              <a:ext cx="4323735" cy="4323735"/>
            </a:xfrm>
            <a:custGeom>
              <a:avLst/>
              <a:gdLst/>
              <a:ahLst/>
              <a:cxnLst/>
              <a:rect l="l" t="t" r="r" b="b"/>
              <a:pathLst>
                <a:path w="120000" h="120000" extrusionOk="0">
                  <a:moveTo>
                    <a:pt x="80522" y="116381"/>
                  </a:moveTo>
                  <a:lnTo>
                    <a:pt x="80522" y="116381"/>
                  </a:lnTo>
                  <a:cubicBezTo>
                    <a:pt x="76942" y="117684"/>
                    <a:pt x="73246" y="118643"/>
                    <a:pt x="69484" y="11924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3239867" y="4327405"/>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txBox="1"/>
            <p:nvPr/>
          </p:nvSpPr>
          <p:spPr>
            <a:xfrm>
              <a:off x="3261289" y="4348827"/>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7</a:t>
              </a:r>
              <a:endParaRPr/>
            </a:p>
          </p:txBody>
        </p:sp>
        <p:sp>
          <p:nvSpPr>
            <p:cNvPr id="254" name="Google Shape;254;p4"/>
            <p:cNvSpPr/>
            <p:nvPr/>
          </p:nvSpPr>
          <p:spPr>
            <a:xfrm>
              <a:off x="1415568" y="223089"/>
              <a:ext cx="4323735" cy="4323735"/>
            </a:xfrm>
            <a:custGeom>
              <a:avLst/>
              <a:gdLst/>
              <a:ahLst/>
              <a:cxnLst/>
              <a:rect l="l" t="t" r="r" b="b"/>
              <a:pathLst>
                <a:path w="120000" h="120000" extrusionOk="0">
                  <a:moveTo>
                    <a:pt x="50516" y="119246"/>
                  </a:moveTo>
                  <a:lnTo>
                    <a:pt x="50516" y="119246"/>
                  </a:lnTo>
                  <a:cubicBezTo>
                    <a:pt x="46754" y="118644"/>
                    <a:pt x="43058" y="117685"/>
                    <a:pt x="39478" y="11638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2158933" y="4037770"/>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txBox="1"/>
            <p:nvPr/>
          </p:nvSpPr>
          <p:spPr>
            <a:xfrm>
              <a:off x="2180355" y="4059192"/>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8</a:t>
              </a:r>
              <a:endParaRPr/>
            </a:p>
          </p:txBody>
        </p:sp>
        <p:sp>
          <p:nvSpPr>
            <p:cNvPr id="257" name="Google Shape;257;p4"/>
            <p:cNvSpPr/>
            <p:nvPr/>
          </p:nvSpPr>
          <p:spPr>
            <a:xfrm>
              <a:off x="1415568" y="223089"/>
              <a:ext cx="4323735" cy="4323735"/>
            </a:xfrm>
            <a:custGeom>
              <a:avLst/>
              <a:gdLst/>
              <a:ahLst/>
              <a:cxnLst/>
              <a:rect l="l" t="t" r="r" b="b"/>
              <a:pathLst>
                <a:path w="120000" h="120000" extrusionOk="0">
                  <a:moveTo>
                    <a:pt x="21222" y="105785"/>
                  </a:moveTo>
                  <a:lnTo>
                    <a:pt x="21222" y="105785"/>
                  </a:lnTo>
                  <a:cubicBezTo>
                    <a:pt x="17854" y="102933"/>
                    <a:pt x="14811" y="99717"/>
                    <a:pt x="12149" y="96197"/>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367635" y="3246472"/>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txBox="1"/>
            <p:nvPr/>
          </p:nvSpPr>
          <p:spPr>
            <a:xfrm>
              <a:off x="1389057" y="3267894"/>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9</a:t>
              </a:r>
              <a:endParaRPr/>
            </a:p>
          </p:txBody>
        </p:sp>
        <p:sp>
          <p:nvSpPr>
            <p:cNvPr id="260" name="Google Shape;260;p4"/>
            <p:cNvSpPr/>
            <p:nvPr/>
          </p:nvSpPr>
          <p:spPr>
            <a:xfrm>
              <a:off x="1415568" y="223089"/>
              <a:ext cx="4323735" cy="4323735"/>
            </a:xfrm>
            <a:custGeom>
              <a:avLst/>
              <a:gdLst/>
              <a:ahLst/>
              <a:cxnLst/>
              <a:rect l="l" t="t" r="r" b="b"/>
              <a:pathLst>
                <a:path w="120000" h="120000" extrusionOk="0">
                  <a:moveTo>
                    <a:pt x="4897" y="83741"/>
                  </a:moveTo>
                  <a:lnTo>
                    <a:pt x="4897" y="83741"/>
                  </a:lnTo>
                  <a:cubicBezTo>
                    <a:pt x="2502" y="78182"/>
                    <a:pt x="962" y="72293"/>
                    <a:pt x="329" y="66273"/>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078000" y="2165538"/>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txBox="1"/>
            <p:nvPr/>
          </p:nvSpPr>
          <p:spPr>
            <a:xfrm>
              <a:off x="1099422" y="2186960"/>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10</a:t>
              </a:r>
              <a:endParaRPr/>
            </a:p>
          </p:txBody>
        </p:sp>
        <p:sp>
          <p:nvSpPr>
            <p:cNvPr id="263" name="Google Shape;263;p4"/>
            <p:cNvSpPr/>
            <p:nvPr/>
          </p:nvSpPr>
          <p:spPr>
            <a:xfrm>
              <a:off x="1415568" y="223089"/>
              <a:ext cx="4323735" cy="4323735"/>
            </a:xfrm>
            <a:custGeom>
              <a:avLst/>
              <a:gdLst/>
              <a:ahLst/>
              <a:cxnLst/>
              <a:rect l="l" t="t" r="r" b="b"/>
              <a:pathLst>
                <a:path w="120000" h="120000" extrusionOk="0">
                  <a:moveTo>
                    <a:pt x="329" y="53727"/>
                  </a:moveTo>
                  <a:lnTo>
                    <a:pt x="329" y="53727"/>
                  </a:lnTo>
                  <a:cubicBezTo>
                    <a:pt x="962" y="47707"/>
                    <a:pt x="2502" y="41818"/>
                    <a:pt x="4897" y="36259"/>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367635" y="1084604"/>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txBox="1"/>
            <p:nvPr/>
          </p:nvSpPr>
          <p:spPr>
            <a:xfrm>
              <a:off x="1389057" y="1106026"/>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11</a:t>
              </a:r>
              <a:endParaRPr/>
            </a:p>
          </p:txBody>
        </p:sp>
        <p:sp>
          <p:nvSpPr>
            <p:cNvPr id="266" name="Google Shape;266;p4"/>
            <p:cNvSpPr/>
            <p:nvPr/>
          </p:nvSpPr>
          <p:spPr>
            <a:xfrm>
              <a:off x="1415568" y="223089"/>
              <a:ext cx="4323735" cy="4323735"/>
            </a:xfrm>
            <a:custGeom>
              <a:avLst/>
              <a:gdLst/>
              <a:ahLst/>
              <a:cxnLst/>
              <a:rect l="l" t="t" r="r" b="b"/>
              <a:pathLst>
                <a:path w="120000" h="120000" extrusionOk="0">
                  <a:moveTo>
                    <a:pt x="12149" y="23803"/>
                  </a:moveTo>
                  <a:lnTo>
                    <a:pt x="12149" y="23803"/>
                  </a:lnTo>
                  <a:cubicBezTo>
                    <a:pt x="14812" y="20283"/>
                    <a:pt x="17854" y="17068"/>
                    <a:pt x="21222" y="1421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158933" y="293305"/>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txBox="1"/>
            <p:nvPr/>
          </p:nvSpPr>
          <p:spPr>
            <a:xfrm>
              <a:off x="2180355" y="314727"/>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CR" sz="1800" b="0" i="0" u="none" strike="noStrike" cap="none">
                  <a:solidFill>
                    <a:schemeClr val="lt1"/>
                  </a:solidFill>
                  <a:latin typeface="Calibri"/>
                  <a:ea typeface="Calibri"/>
                  <a:cs typeface="Calibri"/>
                  <a:sym typeface="Calibri"/>
                </a:rPr>
                <a:t>12</a:t>
              </a:r>
              <a:endParaRPr/>
            </a:p>
          </p:txBody>
        </p:sp>
        <p:sp>
          <p:nvSpPr>
            <p:cNvPr id="269" name="Google Shape;269;p4"/>
            <p:cNvSpPr/>
            <p:nvPr/>
          </p:nvSpPr>
          <p:spPr>
            <a:xfrm>
              <a:off x="1415568" y="223089"/>
              <a:ext cx="4323735" cy="4323735"/>
            </a:xfrm>
            <a:custGeom>
              <a:avLst/>
              <a:gdLst/>
              <a:ahLst/>
              <a:cxnLst/>
              <a:rect l="l" t="t" r="r" b="b"/>
              <a:pathLst>
                <a:path w="120000" h="120000" extrusionOk="0">
                  <a:moveTo>
                    <a:pt x="39478" y="3619"/>
                  </a:moveTo>
                  <a:lnTo>
                    <a:pt x="39478" y="3619"/>
                  </a:lnTo>
                  <a:cubicBezTo>
                    <a:pt x="43058" y="2316"/>
                    <a:pt x="46754" y="1357"/>
                    <a:pt x="50516" y="75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4"/>
          <p:cNvSpPr txBox="1"/>
          <p:nvPr/>
        </p:nvSpPr>
        <p:spPr>
          <a:xfrm>
            <a:off x="5207786" y="585026"/>
            <a:ext cx="1653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i="0" u="none" strike="noStrike" cap="none">
                <a:solidFill>
                  <a:srgbClr val="14639A"/>
                </a:solidFill>
                <a:latin typeface="Montserrat"/>
                <a:ea typeface="Montserrat"/>
                <a:cs typeface="Montserrat"/>
                <a:sym typeface="Montserrat"/>
              </a:rPr>
              <a:t>Customer Centric</a:t>
            </a:r>
            <a:endParaRPr/>
          </a:p>
        </p:txBody>
      </p:sp>
      <p:sp>
        <p:nvSpPr>
          <p:cNvPr id="271" name="Google Shape;271;p4"/>
          <p:cNvSpPr txBox="1"/>
          <p:nvPr/>
        </p:nvSpPr>
        <p:spPr>
          <a:xfrm>
            <a:off x="7490322" y="1439497"/>
            <a:ext cx="29419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i="0" u="none" strike="noStrike" cap="none">
                <a:solidFill>
                  <a:srgbClr val="14639A"/>
                </a:solidFill>
                <a:latin typeface="Montserrat"/>
                <a:ea typeface="Montserrat"/>
                <a:cs typeface="Montserrat"/>
                <a:sym typeface="Montserrat"/>
              </a:rPr>
              <a:t>Embrace Change</a:t>
            </a:r>
            <a:endParaRPr sz="1600">
              <a:solidFill>
                <a:srgbClr val="14639A"/>
              </a:solidFill>
              <a:latin typeface="Montserrat"/>
              <a:ea typeface="Montserrat"/>
              <a:cs typeface="Montserrat"/>
              <a:sym typeface="Montserrat"/>
            </a:endParaRPr>
          </a:p>
        </p:txBody>
      </p:sp>
      <p:sp>
        <p:nvSpPr>
          <p:cNvPr id="272" name="Google Shape;272;p4"/>
          <p:cNvSpPr txBox="1"/>
          <p:nvPr/>
        </p:nvSpPr>
        <p:spPr>
          <a:xfrm>
            <a:off x="8264714" y="2080145"/>
            <a:ext cx="331768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Early and Continuous Delivery of Valuable Software</a:t>
            </a:r>
            <a:endParaRPr sz="1600">
              <a:solidFill>
                <a:srgbClr val="14639A"/>
              </a:solidFill>
              <a:latin typeface="Montserrat"/>
              <a:ea typeface="Montserrat"/>
              <a:cs typeface="Montserrat"/>
              <a:sym typeface="Montserrat"/>
            </a:endParaRPr>
          </a:p>
          <a:p>
            <a:pPr marL="0" marR="0" lvl="0" indent="0" algn="l" rtl="0">
              <a:spcBef>
                <a:spcPts val="0"/>
              </a:spcBef>
              <a:spcAft>
                <a:spcPts val="0"/>
              </a:spcAft>
              <a:buNone/>
            </a:pPr>
            <a:endParaRPr sz="1600">
              <a:solidFill>
                <a:srgbClr val="14639A"/>
              </a:solidFill>
              <a:latin typeface="Montserrat"/>
              <a:ea typeface="Montserrat"/>
              <a:cs typeface="Montserrat"/>
              <a:sym typeface="Montserrat"/>
            </a:endParaRPr>
          </a:p>
        </p:txBody>
      </p:sp>
      <p:sp>
        <p:nvSpPr>
          <p:cNvPr id="273" name="Google Shape;273;p4"/>
          <p:cNvSpPr txBox="1"/>
          <p:nvPr/>
        </p:nvSpPr>
        <p:spPr>
          <a:xfrm>
            <a:off x="8597513" y="3390491"/>
            <a:ext cx="308494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Business and Developers Together</a:t>
            </a:r>
            <a:endParaRPr sz="1600">
              <a:solidFill>
                <a:srgbClr val="14639A"/>
              </a:solidFill>
              <a:latin typeface="Montserrat"/>
              <a:ea typeface="Montserrat"/>
              <a:cs typeface="Montserrat"/>
              <a:sym typeface="Montserrat"/>
            </a:endParaRPr>
          </a:p>
        </p:txBody>
      </p:sp>
      <p:sp>
        <p:nvSpPr>
          <p:cNvPr id="274" name="Google Shape;274;p4"/>
          <p:cNvSpPr txBox="1"/>
          <p:nvPr/>
        </p:nvSpPr>
        <p:spPr>
          <a:xfrm>
            <a:off x="8297248" y="4418986"/>
            <a:ext cx="28755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Motivated Individuals</a:t>
            </a:r>
            <a:endParaRPr sz="1600">
              <a:solidFill>
                <a:srgbClr val="14639A"/>
              </a:solidFill>
              <a:latin typeface="Montserrat"/>
              <a:ea typeface="Montserrat"/>
              <a:cs typeface="Montserrat"/>
              <a:sym typeface="Montserrat"/>
            </a:endParaRPr>
          </a:p>
        </p:txBody>
      </p:sp>
      <p:sp>
        <p:nvSpPr>
          <p:cNvPr id="275" name="Google Shape;275;p4"/>
          <p:cNvSpPr txBox="1"/>
          <p:nvPr/>
        </p:nvSpPr>
        <p:spPr>
          <a:xfrm>
            <a:off x="7524153" y="5177412"/>
            <a:ext cx="272935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Face-to-Face Conversation</a:t>
            </a:r>
            <a:endParaRPr sz="1600">
              <a:solidFill>
                <a:srgbClr val="14639A"/>
              </a:solidFill>
              <a:latin typeface="Montserrat"/>
              <a:ea typeface="Montserrat"/>
              <a:cs typeface="Montserrat"/>
              <a:sym typeface="Montserrat"/>
            </a:endParaRPr>
          </a:p>
        </p:txBody>
      </p:sp>
      <p:sp>
        <p:nvSpPr>
          <p:cNvPr id="276" name="Google Shape;276;p4"/>
          <p:cNvSpPr txBox="1"/>
          <p:nvPr/>
        </p:nvSpPr>
        <p:spPr>
          <a:xfrm>
            <a:off x="2799998" y="5377090"/>
            <a:ext cx="260985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Working Software</a:t>
            </a:r>
            <a:endParaRPr sz="1600">
              <a:solidFill>
                <a:srgbClr val="14639A"/>
              </a:solidFill>
              <a:latin typeface="Montserrat"/>
              <a:ea typeface="Montserrat"/>
              <a:cs typeface="Montserrat"/>
              <a:sym typeface="Montserrat"/>
            </a:endParaRPr>
          </a:p>
        </p:txBody>
      </p:sp>
      <p:sp>
        <p:nvSpPr>
          <p:cNvPr id="277" name="Google Shape;277;p4"/>
          <p:cNvSpPr txBox="1"/>
          <p:nvPr/>
        </p:nvSpPr>
        <p:spPr>
          <a:xfrm>
            <a:off x="708911" y="4413133"/>
            <a:ext cx="304368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R" sz="1400" b="1">
                <a:solidFill>
                  <a:srgbClr val="14639A"/>
                </a:solidFill>
                <a:latin typeface="Montserrat"/>
                <a:ea typeface="Montserrat"/>
                <a:cs typeface="Montserrat"/>
                <a:sym typeface="Montserrat"/>
              </a:rPr>
              <a:t>Frequent Delivery</a:t>
            </a:r>
            <a:endParaRPr sz="1500" b="1">
              <a:solidFill>
                <a:schemeClr val="dk1"/>
              </a:solidFill>
              <a:latin typeface="Calibri"/>
              <a:ea typeface="Calibri"/>
              <a:cs typeface="Calibri"/>
              <a:sym typeface="Calibri"/>
            </a:endParaRPr>
          </a:p>
        </p:txBody>
      </p:sp>
      <p:sp>
        <p:nvSpPr>
          <p:cNvPr id="278" name="Google Shape;278;p4"/>
          <p:cNvSpPr txBox="1"/>
          <p:nvPr/>
        </p:nvSpPr>
        <p:spPr>
          <a:xfrm>
            <a:off x="1391088" y="3312828"/>
            <a:ext cx="212032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Technical Excellence</a:t>
            </a:r>
            <a:endParaRPr sz="1600">
              <a:solidFill>
                <a:srgbClr val="14639A"/>
              </a:solidFill>
              <a:latin typeface="Montserrat"/>
              <a:ea typeface="Montserrat"/>
              <a:cs typeface="Montserrat"/>
              <a:sym typeface="Montserrat"/>
            </a:endParaRPr>
          </a:p>
        </p:txBody>
      </p:sp>
      <p:sp>
        <p:nvSpPr>
          <p:cNvPr id="279" name="Google Shape;279;p4"/>
          <p:cNvSpPr txBox="1"/>
          <p:nvPr/>
        </p:nvSpPr>
        <p:spPr>
          <a:xfrm>
            <a:off x="5501815" y="6060439"/>
            <a:ext cx="101341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Simplicity</a:t>
            </a:r>
            <a:endParaRPr sz="1600">
              <a:solidFill>
                <a:srgbClr val="14639A"/>
              </a:solidFill>
              <a:latin typeface="Montserrat"/>
              <a:ea typeface="Montserrat"/>
              <a:cs typeface="Montserrat"/>
              <a:sym typeface="Montserrat"/>
            </a:endParaRPr>
          </a:p>
        </p:txBody>
      </p:sp>
      <p:sp>
        <p:nvSpPr>
          <p:cNvPr id="280" name="Google Shape;280;p4"/>
          <p:cNvSpPr txBox="1"/>
          <p:nvPr/>
        </p:nvSpPr>
        <p:spPr>
          <a:xfrm>
            <a:off x="1815283" y="2327809"/>
            <a:ext cx="20508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Self-Organizing Teams</a:t>
            </a:r>
            <a:endParaRPr sz="1600">
              <a:solidFill>
                <a:srgbClr val="14639A"/>
              </a:solidFill>
              <a:latin typeface="Montserrat"/>
              <a:ea typeface="Montserrat"/>
              <a:cs typeface="Montserrat"/>
              <a:sym typeface="Montserrat"/>
            </a:endParaRPr>
          </a:p>
        </p:txBody>
      </p:sp>
      <p:sp>
        <p:nvSpPr>
          <p:cNvPr id="281" name="Google Shape;281;p4"/>
          <p:cNvSpPr/>
          <p:nvPr/>
        </p:nvSpPr>
        <p:spPr>
          <a:xfrm>
            <a:off x="2420670" y="1439497"/>
            <a:ext cx="21814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600" b="1">
                <a:solidFill>
                  <a:srgbClr val="14639A"/>
                </a:solidFill>
                <a:latin typeface="Montserrat"/>
                <a:ea typeface="Montserrat"/>
                <a:cs typeface="Montserrat"/>
                <a:sym typeface="Montserrat"/>
              </a:rPr>
              <a:t>Regular Reflection and Adjustment</a:t>
            </a:r>
            <a:endParaRPr sz="1600">
              <a:solidFill>
                <a:srgbClr val="14639A"/>
              </a:solidFill>
              <a:latin typeface="Montserrat"/>
              <a:ea typeface="Montserrat"/>
              <a:cs typeface="Montserrat"/>
              <a:sym typeface="Montserrat"/>
            </a:endParaRPr>
          </a:p>
        </p:txBody>
      </p:sp>
      <p:sp>
        <p:nvSpPr>
          <p:cNvPr id="282" name="Google Shape;282;p4"/>
          <p:cNvSpPr txBox="1"/>
          <p:nvPr/>
        </p:nvSpPr>
        <p:spPr>
          <a:xfrm>
            <a:off x="5150895" y="2592867"/>
            <a:ext cx="18903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2800">
                <a:solidFill>
                  <a:schemeClr val="accent1"/>
                </a:solidFill>
                <a:latin typeface="Calibri"/>
                <a:ea typeface="Calibri"/>
                <a:cs typeface="Calibri"/>
                <a:sym typeface="Calibri"/>
              </a:rPr>
              <a:t>Agile Principles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5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fade">
                                      <p:cBhvr>
                                        <p:cTn id="22" dur="500"/>
                                        <p:tgtEl>
                                          <p:spTgt spid="2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4"/>
                                        </p:tgtEl>
                                        <p:attrNameLst>
                                          <p:attrName>style.visibility</p:attrName>
                                        </p:attrNameLst>
                                      </p:cBhvr>
                                      <p:to>
                                        <p:strVal val="visible"/>
                                      </p:to>
                                    </p:set>
                                    <p:animEffect transition="in" filter="fade">
                                      <p:cBhvr>
                                        <p:cTn id="27" dur="500"/>
                                        <p:tgtEl>
                                          <p:spTgt spid="2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gtEl>
                                        <p:attrNameLst>
                                          <p:attrName>style.visibility</p:attrName>
                                        </p:attrNameLst>
                                      </p:cBhvr>
                                      <p:to>
                                        <p:strVal val="visible"/>
                                      </p:to>
                                    </p:set>
                                    <p:animEffect transition="in" filter="fade">
                                      <p:cBhvr>
                                        <p:cTn id="32" dur="500"/>
                                        <p:tgtEl>
                                          <p:spTgt spid="2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9"/>
                                        </p:tgtEl>
                                        <p:attrNameLst>
                                          <p:attrName>style.visibility</p:attrName>
                                        </p:attrNameLst>
                                      </p:cBhvr>
                                      <p:to>
                                        <p:strVal val="visible"/>
                                      </p:to>
                                    </p:set>
                                    <p:animEffect transition="in" filter="fade">
                                      <p:cBhvr>
                                        <p:cTn id="37" dur="500"/>
                                        <p:tgtEl>
                                          <p:spTgt spid="27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6"/>
                                        </p:tgtEl>
                                        <p:attrNameLst>
                                          <p:attrName>style.visibility</p:attrName>
                                        </p:attrNameLst>
                                      </p:cBhvr>
                                      <p:to>
                                        <p:strVal val="visible"/>
                                      </p:to>
                                    </p:set>
                                    <p:animEffect transition="in" filter="fade">
                                      <p:cBhvr>
                                        <p:cTn id="42" dur="500"/>
                                        <p:tgtEl>
                                          <p:spTgt spid="2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7"/>
                                        </p:tgtEl>
                                        <p:attrNameLst>
                                          <p:attrName>style.visibility</p:attrName>
                                        </p:attrNameLst>
                                      </p:cBhvr>
                                      <p:to>
                                        <p:strVal val="visible"/>
                                      </p:to>
                                    </p:set>
                                    <p:animEffect transition="in" filter="fade">
                                      <p:cBhvr>
                                        <p:cTn id="47" dur="500"/>
                                        <p:tgtEl>
                                          <p:spTgt spid="2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8"/>
                                        </p:tgtEl>
                                        <p:attrNameLst>
                                          <p:attrName>style.visibility</p:attrName>
                                        </p:attrNameLst>
                                      </p:cBhvr>
                                      <p:to>
                                        <p:strVal val="visible"/>
                                      </p:to>
                                    </p:set>
                                    <p:animEffect transition="in" filter="fade">
                                      <p:cBhvr>
                                        <p:cTn id="52" dur="500"/>
                                        <p:tgtEl>
                                          <p:spTgt spid="27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0"/>
                                        </p:tgtEl>
                                        <p:attrNameLst>
                                          <p:attrName>style.visibility</p:attrName>
                                        </p:attrNameLst>
                                      </p:cBhvr>
                                      <p:to>
                                        <p:strVal val="visible"/>
                                      </p:to>
                                    </p:set>
                                    <p:animEffect transition="in" filter="fade">
                                      <p:cBhvr>
                                        <p:cTn id="57" dur="500"/>
                                        <p:tgtEl>
                                          <p:spTgt spid="28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1"/>
                                        </p:tgtEl>
                                        <p:attrNameLst>
                                          <p:attrName>style.visibility</p:attrName>
                                        </p:attrNameLst>
                                      </p:cBhvr>
                                      <p:to>
                                        <p:strVal val="visible"/>
                                      </p:to>
                                    </p:set>
                                    <p:animEffect transition="in" filter="fade">
                                      <p:cBhvr>
                                        <p:cTn id="62"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5"/>
          <p:cNvSpPr txBox="1">
            <a:spLocks noGrp="1"/>
          </p:cNvSpPr>
          <p:nvPr>
            <p:ph type="title" idx="4294967295"/>
          </p:nvPr>
        </p:nvSpPr>
        <p:spPr>
          <a:xfrm>
            <a:off x="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arlow"/>
              <a:buNone/>
            </a:pPr>
            <a:r>
              <a:rPr lang="es-CR"/>
              <a:t>Cynefin Framework </a:t>
            </a:r>
            <a:endParaRPr/>
          </a:p>
        </p:txBody>
      </p:sp>
      <p:pic>
        <p:nvPicPr>
          <p:cNvPr id="289" name="Google Shape;289;p5"/>
          <p:cNvPicPr preferRelativeResize="0"/>
          <p:nvPr/>
        </p:nvPicPr>
        <p:blipFill rotWithShape="1">
          <a:blip r:embed="rId3">
            <a:alphaModFix/>
          </a:blip>
          <a:srcRect t="13114" r="-1" b="13529"/>
          <a:stretch/>
        </p:blipFill>
        <p:spPr>
          <a:xfrm>
            <a:off x="838200" y="1825625"/>
            <a:ext cx="10515600" cy="43513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5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6"/>
          <p:cNvPicPr preferRelativeResize="0"/>
          <p:nvPr/>
        </p:nvPicPr>
        <p:blipFill rotWithShape="1">
          <a:blip r:embed="rId3">
            <a:alphaModFix/>
          </a:blip>
          <a:srcRect/>
          <a:stretch/>
        </p:blipFill>
        <p:spPr>
          <a:xfrm>
            <a:off x="1865890" y="266572"/>
            <a:ext cx="8682038" cy="6897526"/>
          </a:xfrm>
          <a:prstGeom prst="rect">
            <a:avLst/>
          </a:prstGeom>
          <a:noFill/>
          <a:ln>
            <a:noFill/>
          </a:ln>
        </p:spPr>
      </p:pic>
      <p:sp>
        <p:nvSpPr>
          <p:cNvPr id="295" name="Google Shape;295;p6"/>
          <p:cNvSpPr/>
          <p:nvPr/>
        </p:nvSpPr>
        <p:spPr>
          <a:xfrm>
            <a:off x="6179128" y="517236"/>
            <a:ext cx="3980873" cy="258618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6" name="Google Shape;296;p6"/>
          <p:cNvSpPr/>
          <p:nvPr/>
        </p:nvSpPr>
        <p:spPr>
          <a:xfrm>
            <a:off x="2179783" y="517236"/>
            <a:ext cx="3445163" cy="273858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7" name="Google Shape;297;p6"/>
          <p:cNvSpPr/>
          <p:nvPr/>
        </p:nvSpPr>
        <p:spPr>
          <a:xfrm>
            <a:off x="1524001" y="4013200"/>
            <a:ext cx="3980873" cy="258618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5"/>
                                        </p:tgtEl>
                                      </p:cBhvr>
                                    </p:animEffect>
                                    <p:set>
                                      <p:cBhvr>
                                        <p:cTn id="7" dur="1" fill="hold">
                                          <p:stCondLst>
                                            <p:cond delay="500"/>
                                          </p:stCondLst>
                                        </p:cTn>
                                        <p:tgtEl>
                                          <p:spTgt spid="29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6"/>
                                        </p:tgtEl>
                                      </p:cBhvr>
                                    </p:animEffect>
                                    <p:set>
                                      <p:cBhvr>
                                        <p:cTn id="12" dur="1" fill="hold">
                                          <p:stCondLst>
                                            <p:cond delay="500"/>
                                          </p:stCondLst>
                                        </p:cTn>
                                        <p:tgtEl>
                                          <p:spTgt spid="2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97"/>
                                        </p:tgtEl>
                                      </p:cBhvr>
                                    </p:animEffect>
                                    <p:set>
                                      <p:cBhvr>
                                        <p:cTn id="17" dur="1" fill="hold">
                                          <p:stCondLst>
                                            <p:cond delay="500"/>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E2142"/>
              </a:buClr>
              <a:buSzPts val="4400"/>
              <a:buFont typeface="Barlow"/>
              <a:buNone/>
            </a:pPr>
            <a:r>
              <a:rPr lang="en-US"/>
              <a:t>Agile is …</a:t>
            </a:r>
          </a:p>
        </p:txBody>
      </p:sp>
      <p:grpSp>
        <p:nvGrpSpPr>
          <p:cNvPr id="303" name="Google Shape;303;p7"/>
          <p:cNvGrpSpPr/>
          <p:nvPr/>
        </p:nvGrpSpPr>
        <p:grpSpPr>
          <a:xfrm>
            <a:off x="3855016" y="365125"/>
            <a:ext cx="6133046" cy="5780013"/>
            <a:chOff x="3016816" y="443"/>
            <a:chExt cx="4481966" cy="4319070"/>
          </a:xfrm>
        </p:grpSpPr>
        <p:sp>
          <p:nvSpPr>
            <p:cNvPr id="304" name="Google Shape;304;p7"/>
            <p:cNvSpPr/>
            <p:nvPr/>
          </p:nvSpPr>
          <p:spPr>
            <a:xfrm>
              <a:off x="3466511" y="535777"/>
              <a:ext cx="3582576" cy="3582576"/>
            </a:xfrm>
            <a:prstGeom prst="blockArc">
              <a:avLst>
                <a:gd name="adj1" fmla="val 11880000"/>
                <a:gd name="adj2" fmla="val 16200000"/>
                <a:gd name="adj3" fmla="val 4634"/>
              </a:avLst>
            </a:prstGeom>
            <a:solidFill>
              <a:srgbClr val="F4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3466511" y="535777"/>
              <a:ext cx="3582576" cy="3582576"/>
            </a:xfrm>
            <a:prstGeom prst="blockArc">
              <a:avLst>
                <a:gd name="adj1" fmla="val 7560000"/>
                <a:gd name="adj2" fmla="val 11880000"/>
                <a:gd name="adj3" fmla="val 4634"/>
              </a:avLst>
            </a:prstGeom>
            <a:solidFill>
              <a:srgbClr val="F4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3466511" y="535777"/>
              <a:ext cx="3582576" cy="3582576"/>
            </a:xfrm>
            <a:prstGeom prst="blockArc">
              <a:avLst>
                <a:gd name="adj1" fmla="val 3240000"/>
                <a:gd name="adj2" fmla="val 7560000"/>
                <a:gd name="adj3" fmla="val 4634"/>
              </a:avLst>
            </a:prstGeom>
            <a:solidFill>
              <a:srgbClr val="F4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3466511" y="535777"/>
              <a:ext cx="3582576" cy="3582576"/>
            </a:xfrm>
            <a:prstGeom prst="blockArc">
              <a:avLst>
                <a:gd name="adj1" fmla="val 20520000"/>
                <a:gd name="adj2" fmla="val 3240000"/>
                <a:gd name="adj3" fmla="val 4634"/>
              </a:avLst>
            </a:prstGeom>
            <a:solidFill>
              <a:srgbClr val="F4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3466511" y="535777"/>
              <a:ext cx="3582576" cy="3582576"/>
            </a:xfrm>
            <a:prstGeom prst="blockArc">
              <a:avLst>
                <a:gd name="adj1" fmla="val 16200000"/>
                <a:gd name="adj2" fmla="val 20520000"/>
                <a:gd name="adj3" fmla="val 4634"/>
              </a:avLst>
            </a:prstGeom>
            <a:solidFill>
              <a:srgbClr val="F4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4433701" y="1502967"/>
              <a:ext cx="1648197" cy="1648197"/>
            </a:xfrm>
            <a:prstGeom prst="ellipse">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txBox="1"/>
            <p:nvPr/>
          </p:nvSpPr>
          <p:spPr>
            <a:xfrm>
              <a:off x="4675074" y="1744340"/>
              <a:ext cx="1165451" cy="1165451"/>
            </a:xfrm>
            <a:prstGeom prst="rect">
              <a:avLst/>
            </a:prstGeom>
            <a:noFill/>
            <a:ln>
              <a:noFill/>
            </a:ln>
          </p:spPr>
          <p:txBody>
            <a:bodyPr spcFirstLastPara="1" wrap="square" lIns="52050" tIns="52050" rIns="52050" bIns="52050" anchor="ctr" anchorCtr="0">
              <a:noAutofit/>
            </a:bodyPr>
            <a:lstStyle/>
            <a:p>
              <a:pPr marL="0" marR="0" lvl="0" indent="0" algn="ctr" rtl="0">
                <a:lnSpc>
                  <a:spcPct val="90000"/>
                </a:lnSpc>
                <a:spcBef>
                  <a:spcPts val="0"/>
                </a:spcBef>
                <a:spcAft>
                  <a:spcPts val="0"/>
                </a:spcAft>
                <a:buClr>
                  <a:schemeClr val="lt1"/>
                </a:buClr>
                <a:buSzPts val="4100"/>
                <a:buFont typeface="Calibri"/>
                <a:buNone/>
              </a:pPr>
              <a:r>
                <a:rPr lang="es-CR" sz="4100">
                  <a:solidFill>
                    <a:schemeClr val="lt1"/>
                  </a:solidFill>
                  <a:latin typeface="Calibri"/>
                  <a:ea typeface="Calibri"/>
                  <a:cs typeface="Calibri"/>
                  <a:sym typeface="Calibri"/>
                </a:rPr>
                <a:t>Agile</a:t>
              </a:r>
              <a:endParaRPr/>
            </a:p>
          </p:txBody>
        </p:sp>
        <p:sp>
          <p:nvSpPr>
            <p:cNvPr id="311" name="Google Shape;311;p7"/>
            <p:cNvSpPr/>
            <p:nvPr/>
          </p:nvSpPr>
          <p:spPr>
            <a:xfrm>
              <a:off x="4680931" y="443"/>
              <a:ext cx="1153737" cy="1153737"/>
            </a:xfrm>
            <a:prstGeom prst="ellipse">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txBox="1"/>
            <p:nvPr/>
          </p:nvSpPr>
          <p:spPr>
            <a:xfrm>
              <a:off x="4849892" y="169404"/>
              <a:ext cx="859518" cy="8158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s-CR" sz="1600" dirty="0">
                  <a:solidFill>
                    <a:schemeClr val="lt1"/>
                  </a:solidFill>
                  <a:latin typeface="Calibri"/>
                  <a:ea typeface="Calibri"/>
                  <a:cs typeface="Calibri"/>
                  <a:sym typeface="Calibri"/>
                </a:rPr>
                <a:t>+ </a:t>
              </a:r>
              <a:endParaRPr sz="1600" dirty="0"/>
            </a:p>
            <a:p>
              <a:pPr marL="0" marR="0" lvl="0" indent="0" algn="ctr" rtl="0">
                <a:lnSpc>
                  <a:spcPct val="90000"/>
                </a:lnSpc>
                <a:spcBef>
                  <a:spcPts val="385"/>
                </a:spcBef>
                <a:spcAft>
                  <a:spcPts val="0"/>
                </a:spcAft>
                <a:buClr>
                  <a:schemeClr val="lt1"/>
                </a:buClr>
                <a:buSzPts val="1100"/>
                <a:buFont typeface="Calibri"/>
                <a:buNone/>
              </a:pPr>
              <a:r>
                <a:rPr lang="en-US" sz="1600" dirty="0">
                  <a:solidFill>
                    <a:schemeClr val="lt1"/>
                  </a:solidFill>
                  <a:latin typeface="Calibri"/>
                  <a:ea typeface="Calibri"/>
                  <a:cs typeface="Calibri"/>
                  <a:sym typeface="Calibri"/>
                </a:rPr>
                <a:t>Collaboration</a:t>
              </a:r>
              <a:endParaRPr lang="en-US" sz="1600" dirty="0"/>
            </a:p>
          </p:txBody>
        </p:sp>
        <p:sp>
          <p:nvSpPr>
            <p:cNvPr id="313" name="Google Shape;313;p7"/>
            <p:cNvSpPr/>
            <p:nvPr/>
          </p:nvSpPr>
          <p:spPr>
            <a:xfrm>
              <a:off x="6345045" y="1209493"/>
              <a:ext cx="1153737" cy="1153737"/>
            </a:xfrm>
            <a:prstGeom prst="ellipse">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txBox="1"/>
            <p:nvPr/>
          </p:nvSpPr>
          <p:spPr>
            <a:xfrm>
              <a:off x="6514006" y="1378454"/>
              <a:ext cx="815815" cy="8158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s-CR" sz="1600">
                  <a:solidFill>
                    <a:schemeClr val="lt1"/>
                  </a:solidFill>
                  <a:latin typeface="Calibri"/>
                  <a:ea typeface="Calibri"/>
                  <a:cs typeface="Calibri"/>
                  <a:sym typeface="Calibri"/>
                </a:rPr>
                <a:t>- </a:t>
              </a:r>
              <a:endParaRPr sz="1600"/>
            </a:p>
            <a:p>
              <a:pPr marL="0" marR="0" lvl="0" indent="0" algn="ctr" rtl="0">
                <a:lnSpc>
                  <a:spcPct val="90000"/>
                </a:lnSpc>
                <a:spcBef>
                  <a:spcPts val="385"/>
                </a:spcBef>
                <a:spcAft>
                  <a:spcPts val="0"/>
                </a:spcAft>
                <a:buClr>
                  <a:schemeClr val="lt1"/>
                </a:buClr>
                <a:buSzPts val="1100"/>
                <a:buFont typeface="Calibri"/>
                <a:buNone/>
              </a:pPr>
              <a:r>
                <a:rPr lang="es-CR" sz="1600">
                  <a:solidFill>
                    <a:schemeClr val="lt1"/>
                  </a:solidFill>
                  <a:latin typeface="Calibri"/>
                  <a:ea typeface="Calibri"/>
                  <a:cs typeface="Calibri"/>
                  <a:sym typeface="Calibri"/>
                </a:rPr>
                <a:t>Bureaucracy</a:t>
              </a:r>
              <a:endParaRPr sz="1600"/>
            </a:p>
          </p:txBody>
        </p:sp>
        <p:sp>
          <p:nvSpPr>
            <p:cNvPr id="315" name="Google Shape;315;p7"/>
            <p:cNvSpPr/>
            <p:nvPr/>
          </p:nvSpPr>
          <p:spPr>
            <a:xfrm>
              <a:off x="5709410" y="3165776"/>
              <a:ext cx="1153737" cy="1153737"/>
            </a:xfrm>
            <a:prstGeom prst="ellipse">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txBox="1"/>
            <p:nvPr/>
          </p:nvSpPr>
          <p:spPr>
            <a:xfrm>
              <a:off x="5878371" y="3334737"/>
              <a:ext cx="815815" cy="8158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s-CR" sz="1600">
                  <a:solidFill>
                    <a:schemeClr val="lt1"/>
                  </a:solidFill>
                  <a:latin typeface="Calibri"/>
                  <a:ea typeface="Calibri"/>
                  <a:cs typeface="Calibri"/>
                  <a:sym typeface="Calibri"/>
                </a:rPr>
                <a:t>+ </a:t>
              </a:r>
              <a:endParaRPr sz="1600"/>
            </a:p>
            <a:p>
              <a:pPr marL="0" marR="0" lvl="0" indent="0" algn="ctr" rtl="0">
                <a:lnSpc>
                  <a:spcPct val="90000"/>
                </a:lnSpc>
                <a:spcBef>
                  <a:spcPts val="385"/>
                </a:spcBef>
                <a:spcAft>
                  <a:spcPts val="0"/>
                </a:spcAft>
                <a:buClr>
                  <a:schemeClr val="lt1"/>
                </a:buClr>
                <a:buSzPts val="1100"/>
                <a:buFont typeface="Calibri"/>
                <a:buNone/>
              </a:pPr>
              <a:r>
                <a:rPr lang="es-CR" sz="1600">
                  <a:solidFill>
                    <a:schemeClr val="lt1"/>
                  </a:solidFill>
                  <a:latin typeface="Calibri"/>
                  <a:ea typeface="Calibri"/>
                  <a:cs typeface="Calibri"/>
                  <a:sym typeface="Calibri"/>
                </a:rPr>
                <a:t>Adaptabiliy</a:t>
              </a:r>
              <a:endParaRPr sz="1600"/>
            </a:p>
          </p:txBody>
        </p:sp>
        <p:sp>
          <p:nvSpPr>
            <p:cNvPr id="317" name="Google Shape;317;p7"/>
            <p:cNvSpPr/>
            <p:nvPr/>
          </p:nvSpPr>
          <p:spPr>
            <a:xfrm>
              <a:off x="3652451" y="3165776"/>
              <a:ext cx="1153737" cy="1153737"/>
            </a:xfrm>
            <a:prstGeom prst="ellipse">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txBox="1"/>
            <p:nvPr/>
          </p:nvSpPr>
          <p:spPr>
            <a:xfrm>
              <a:off x="3821412" y="3334737"/>
              <a:ext cx="815815" cy="8158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s-CR" sz="1600">
                  <a:solidFill>
                    <a:schemeClr val="lt1"/>
                  </a:solidFill>
                  <a:latin typeface="Calibri"/>
                  <a:ea typeface="Calibri"/>
                  <a:cs typeface="Calibri"/>
                  <a:sym typeface="Calibri"/>
                </a:rPr>
                <a:t>+ </a:t>
              </a:r>
              <a:endParaRPr sz="1600"/>
            </a:p>
            <a:p>
              <a:pPr marL="0" marR="0" lvl="0" indent="0" algn="ctr" rtl="0">
                <a:lnSpc>
                  <a:spcPct val="90000"/>
                </a:lnSpc>
                <a:spcBef>
                  <a:spcPts val="385"/>
                </a:spcBef>
                <a:spcAft>
                  <a:spcPts val="0"/>
                </a:spcAft>
                <a:buClr>
                  <a:schemeClr val="lt1"/>
                </a:buClr>
                <a:buSzPts val="1100"/>
                <a:buFont typeface="Calibri"/>
                <a:buNone/>
              </a:pPr>
              <a:r>
                <a:rPr lang="es-CR" sz="1600">
                  <a:solidFill>
                    <a:schemeClr val="lt1"/>
                  </a:solidFill>
                  <a:latin typeface="Calibri"/>
                  <a:ea typeface="Calibri"/>
                  <a:cs typeface="Calibri"/>
                  <a:sym typeface="Calibri"/>
                </a:rPr>
                <a:t>Business Value</a:t>
              </a:r>
              <a:endParaRPr sz="1600"/>
            </a:p>
          </p:txBody>
        </p:sp>
        <p:sp>
          <p:nvSpPr>
            <p:cNvPr id="319" name="Google Shape;319;p7"/>
            <p:cNvSpPr/>
            <p:nvPr/>
          </p:nvSpPr>
          <p:spPr>
            <a:xfrm>
              <a:off x="3016816" y="1209493"/>
              <a:ext cx="1153737" cy="1153737"/>
            </a:xfrm>
            <a:prstGeom prst="ellipse">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txBox="1"/>
            <p:nvPr/>
          </p:nvSpPr>
          <p:spPr>
            <a:xfrm>
              <a:off x="3185777" y="1378454"/>
              <a:ext cx="815815" cy="8158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s-CR" sz="1600">
                  <a:solidFill>
                    <a:schemeClr val="lt1"/>
                  </a:solidFill>
                  <a:latin typeface="Calibri"/>
                  <a:ea typeface="Calibri"/>
                  <a:cs typeface="Calibri"/>
                  <a:sym typeface="Calibri"/>
                </a:rPr>
                <a:t>+</a:t>
              </a:r>
              <a:endParaRPr sz="1600"/>
            </a:p>
            <a:p>
              <a:pPr marL="0" marR="0" lvl="0" indent="0" algn="ctr" rtl="0">
                <a:lnSpc>
                  <a:spcPct val="90000"/>
                </a:lnSpc>
                <a:spcBef>
                  <a:spcPts val="385"/>
                </a:spcBef>
                <a:spcAft>
                  <a:spcPts val="0"/>
                </a:spcAft>
                <a:buClr>
                  <a:schemeClr val="lt1"/>
                </a:buClr>
                <a:buSzPts val="1100"/>
                <a:buFont typeface="Calibri"/>
                <a:buNone/>
              </a:pPr>
              <a:r>
                <a:rPr lang="es-CR" sz="1600">
                  <a:solidFill>
                    <a:schemeClr val="lt1"/>
                  </a:solidFill>
                  <a:latin typeface="Calibri"/>
                  <a:ea typeface="Calibri"/>
                  <a:cs typeface="Calibri"/>
                  <a:sym typeface="Calibri"/>
                </a:rPr>
                <a:t>Deliveries</a:t>
              </a:r>
              <a:endParaRPr sz="1600"/>
            </a:p>
          </p:txBody>
        </p:sp>
      </p:grpSp>
    </p:spTree>
  </p:cSld>
  <p:clrMapOvr>
    <a:masterClrMapping/>
  </p:clrMapOvr>
</p:sld>
</file>

<file path=ppt/theme/theme1.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ción Rojo Viv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ción Rojo Vivo">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ción Anaranaj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540</Words>
  <Application>Microsoft Office PowerPoint</Application>
  <PresentationFormat>Panorámica</PresentationFormat>
  <Paragraphs>148</Paragraphs>
  <Slides>23</Slides>
  <Notes>22</Notes>
  <HiddenSlides>0</HiddenSlides>
  <MMClips>0</MMClips>
  <ScaleCrop>false</ScaleCrop>
  <HeadingPairs>
    <vt:vector size="6" baseType="variant">
      <vt:variant>
        <vt:lpstr>Fuentes usadas</vt:lpstr>
      </vt:variant>
      <vt:variant>
        <vt:i4>9</vt:i4>
      </vt:variant>
      <vt:variant>
        <vt:lpstr>Tema</vt:lpstr>
      </vt:variant>
      <vt:variant>
        <vt:i4>5</vt:i4>
      </vt:variant>
      <vt:variant>
        <vt:lpstr>Títulos de diapositiva</vt:lpstr>
      </vt:variant>
      <vt:variant>
        <vt:i4>23</vt:i4>
      </vt:variant>
    </vt:vector>
  </HeadingPairs>
  <TitlesOfParts>
    <vt:vector size="37" baseType="lpstr">
      <vt:lpstr>Aharoni</vt:lpstr>
      <vt:lpstr>Arial</vt:lpstr>
      <vt:lpstr>Arial</vt:lpstr>
      <vt:lpstr>Barlow</vt:lpstr>
      <vt:lpstr>Calibri</vt:lpstr>
      <vt:lpstr>Helvetica Condensed Light</vt:lpstr>
      <vt:lpstr>Montserrat</vt:lpstr>
      <vt:lpstr>Poppins</vt:lpstr>
      <vt:lpstr>Times New Roman</vt:lpstr>
      <vt:lpstr>Principal Azul</vt:lpstr>
      <vt:lpstr>Sección Rojo Vivo</vt:lpstr>
      <vt:lpstr>Sección Rojo Vivo</vt:lpstr>
      <vt:lpstr>Sección Morada</vt:lpstr>
      <vt:lpstr>Sección Anaranajada</vt:lpstr>
      <vt:lpstr>Introduction to Agile Week1</vt:lpstr>
      <vt:lpstr>History of agility
</vt:lpstr>
      <vt:lpstr>4 Project life cycles:
</vt:lpstr>
      <vt:lpstr>4 Project life cycles:
</vt:lpstr>
      <vt:lpstr>Ágile is in your mind</vt:lpstr>
      <vt:lpstr>Principios de la Agilidad</vt:lpstr>
      <vt:lpstr>Cynefin Framework </vt:lpstr>
      <vt:lpstr>Presentación de PowerPoint</vt:lpstr>
      <vt:lpstr>Agile is …</vt:lpstr>
      <vt:lpstr>Agile Framework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Myths related to agile processes</vt:lpstr>
      <vt:lpstr>Major steps required to successfully plan and execute an agile software project</vt:lpstr>
      <vt:lpstr>Professor Carlos Castro Torres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Agile Wk1</dc:title>
  <dc:creator>Microsoft Office User</dc:creator>
  <cp:lastModifiedBy>Juan Antonio Cordoba Rodriguez</cp:lastModifiedBy>
  <cp:revision>6</cp:revision>
  <dcterms:created xsi:type="dcterms:W3CDTF">2018-06-20T21:30:45Z</dcterms:created>
  <dcterms:modified xsi:type="dcterms:W3CDTF">2023-07-19T16:27:23Z</dcterms:modified>
</cp:coreProperties>
</file>