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Lst>
  <p:notesMasterIdLst>
    <p:notesMasterId r:id="rId38"/>
  </p:notesMasterIdLst>
  <p:handoutMasterIdLst>
    <p:handoutMasterId r:id="rId39"/>
  </p:handoutMasterIdLst>
  <p:sldIdLst>
    <p:sldId id="257" r:id="rId6"/>
    <p:sldId id="263" r:id="rId7"/>
    <p:sldId id="266" r:id="rId8"/>
    <p:sldId id="265" r:id="rId9"/>
    <p:sldId id="341" r:id="rId10"/>
    <p:sldId id="331" r:id="rId11"/>
    <p:sldId id="349" r:id="rId12"/>
    <p:sldId id="334" r:id="rId13"/>
    <p:sldId id="342" r:id="rId14"/>
    <p:sldId id="343" r:id="rId15"/>
    <p:sldId id="353" r:id="rId16"/>
    <p:sldId id="354" r:id="rId17"/>
    <p:sldId id="344" r:id="rId18"/>
    <p:sldId id="345" r:id="rId19"/>
    <p:sldId id="332" r:id="rId20"/>
    <p:sldId id="333" r:id="rId21"/>
    <p:sldId id="335" r:id="rId22"/>
    <p:sldId id="336" r:id="rId23"/>
    <p:sldId id="325" r:id="rId24"/>
    <p:sldId id="329" r:id="rId25"/>
    <p:sldId id="339" r:id="rId26"/>
    <p:sldId id="337" r:id="rId27"/>
    <p:sldId id="338" r:id="rId28"/>
    <p:sldId id="340" r:id="rId29"/>
    <p:sldId id="330" r:id="rId30"/>
    <p:sldId id="346" r:id="rId31"/>
    <p:sldId id="347" r:id="rId32"/>
    <p:sldId id="348" r:id="rId33"/>
    <p:sldId id="350" r:id="rId34"/>
    <p:sldId id="351" r:id="rId35"/>
    <p:sldId id="352" r:id="rId36"/>
    <p:sldId id="2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9BB"/>
    <a:srgbClr val="6BAE45"/>
    <a:srgbClr val="9C247B"/>
    <a:srgbClr val="891C6C"/>
    <a:srgbClr val="EE9121"/>
    <a:srgbClr val="CE801C"/>
    <a:srgbClr val="CE2142"/>
    <a:srgbClr val="B41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624"/>
  </p:normalViewPr>
  <p:slideViewPr>
    <p:cSldViewPr snapToGrid="0" snapToObjects="1">
      <p:cViewPr varScale="1">
        <p:scale>
          <a:sx n="94" d="100"/>
          <a:sy n="94" d="100"/>
        </p:scale>
        <p:origin x="168" y="86"/>
      </p:cViewPr>
      <p:guideLst/>
    </p:cSldViewPr>
  </p:slideViewPr>
  <p:notesTextViewPr>
    <p:cViewPr>
      <p:scale>
        <a:sx n="1" d="1"/>
        <a:sy n="1" d="1"/>
      </p:scale>
      <p:origin x="0" y="0"/>
    </p:cViewPr>
  </p:notesText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D49FD-D9A9-4370-BFEA-E072F5EF1ED5}" type="doc">
      <dgm:prSet loTypeId="urn:microsoft.com/office/officeart/2005/8/layout/gear1" loCatId="process" qsTypeId="urn:microsoft.com/office/officeart/2005/8/quickstyle/simple1" qsCatId="simple" csTypeId="urn:microsoft.com/office/officeart/2005/8/colors/accent1_2" csCatId="accent1" phldr="1"/>
      <dgm:spPr/>
    </dgm:pt>
    <dgm:pt modelId="{A77B7263-C715-4B32-A395-65A9E3823DC4}">
      <dgm:prSet phldrT="[Texto]"/>
      <dgm:spPr>
        <a:solidFill>
          <a:schemeClr val="accent1">
            <a:lumMod val="50000"/>
          </a:schemeClr>
        </a:solidFill>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Administración Tributaria</a:t>
          </a:r>
          <a:endParaRPr lang="es-ES" b="1" dirty="0">
            <a:effectLst>
              <a:outerShdw blurRad="38100" dist="38100" dir="2700000" algn="tl">
                <a:srgbClr val="000000">
                  <a:alpha val="43137"/>
                </a:srgbClr>
              </a:outerShdw>
            </a:effectLst>
          </a:endParaRPr>
        </a:p>
      </dgm:t>
    </dgm:pt>
    <dgm:pt modelId="{BCA33F37-95A2-48F5-8BD3-D75BB2D090E4}" type="parTrans" cxnId="{FA85FEE4-1F19-4481-B279-1C7AA4C14654}">
      <dgm:prSet/>
      <dgm:spPr/>
      <dgm:t>
        <a:bodyPr/>
        <a:lstStyle/>
        <a:p>
          <a:endParaRPr lang="es-ES"/>
        </a:p>
      </dgm:t>
    </dgm:pt>
    <dgm:pt modelId="{3E838FB8-9A01-4511-8029-478FB2F2081F}" type="sibTrans" cxnId="{FA85FEE4-1F19-4481-B279-1C7AA4C14654}">
      <dgm:prSet/>
      <dgm:spPr/>
      <dgm:t>
        <a:bodyPr/>
        <a:lstStyle/>
        <a:p>
          <a:endParaRPr lang="es-ES"/>
        </a:p>
      </dgm:t>
    </dgm:pt>
    <dgm:pt modelId="{95D6C86A-2606-4F55-A4B2-60637AB54EEB}">
      <dgm:prSet phldrT="[Texto]"/>
      <dgm:spPr>
        <a:solidFill>
          <a:schemeClr val="accent6">
            <a:lumMod val="50000"/>
          </a:schemeClr>
        </a:solidFill>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Leyes de Impuestos</a:t>
          </a:r>
          <a:endParaRPr lang="es-ES" b="1" dirty="0">
            <a:effectLst>
              <a:outerShdw blurRad="38100" dist="38100" dir="2700000" algn="tl">
                <a:srgbClr val="000000">
                  <a:alpha val="43137"/>
                </a:srgbClr>
              </a:outerShdw>
            </a:effectLst>
          </a:endParaRPr>
        </a:p>
      </dgm:t>
    </dgm:pt>
    <dgm:pt modelId="{491DB208-6DE7-400C-A547-DCBE23F163E6}" type="parTrans" cxnId="{F42FB453-77DA-4D2A-92FF-98D19141BBFE}">
      <dgm:prSet/>
      <dgm:spPr/>
      <dgm:t>
        <a:bodyPr/>
        <a:lstStyle/>
        <a:p>
          <a:endParaRPr lang="es-ES"/>
        </a:p>
      </dgm:t>
    </dgm:pt>
    <dgm:pt modelId="{46487F2E-622A-489B-9336-A57C1EDCF752}" type="sibTrans" cxnId="{F42FB453-77DA-4D2A-92FF-98D19141BBFE}">
      <dgm:prSet/>
      <dgm:spPr/>
      <dgm:t>
        <a:bodyPr/>
        <a:lstStyle/>
        <a:p>
          <a:endParaRPr lang="es-ES"/>
        </a:p>
      </dgm:t>
    </dgm:pt>
    <dgm:pt modelId="{51D3F941-6739-4663-BD30-4A1055871850}">
      <dgm:prSet phldrT="[Texto]"/>
      <dgm:spPr>
        <a:solidFill>
          <a:schemeClr val="accent3">
            <a:lumMod val="50000"/>
          </a:schemeClr>
        </a:solidFill>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CNPT</a:t>
          </a:r>
          <a:endParaRPr lang="es-ES" b="1" dirty="0">
            <a:effectLst>
              <a:outerShdw blurRad="38100" dist="38100" dir="2700000" algn="tl">
                <a:srgbClr val="000000">
                  <a:alpha val="43137"/>
                </a:srgbClr>
              </a:outerShdw>
            </a:effectLst>
          </a:endParaRPr>
        </a:p>
      </dgm:t>
    </dgm:pt>
    <dgm:pt modelId="{1907A697-E014-4B71-B32F-8E368907A5B5}" type="parTrans" cxnId="{A4390F50-597A-4F65-A5F2-A2C40DD34343}">
      <dgm:prSet/>
      <dgm:spPr/>
      <dgm:t>
        <a:bodyPr/>
        <a:lstStyle/>
        <a:p>
          <a:endParaRPr lang="es-ES"/>
        </a:p>
      </dgm:t>
    </dgm:pt>
    <dgm:pt modelId="{39DCCA21-AA16-4B12-8762-DA1E1CE8B781}" type="sibTrans" cxnId="{A4390F50-597A-4F65-A5F2-A2C40DD34343}">
      <dgm:prSet/>
      <dgm:spPr/>
      <dgm:t>
        <a:bodyPr/>
        <a:lstStyle/>
        <a:p>
          <a:endParaRPr lang="es-ES"/>
        </a:p>
      </dgm:t>
    </dgm:pt>
    <dgm:pt modelId="{B3B61BBF-043C-43F2-B65F-557C75D259C7}" type="pres">
      <dgm:prSet presAssocID="{522D49FD-D9A9-4370-BFEA-E072F5EF1ED5}" presName="composite" presStyleCnt="0">
        <dgm:presLayoutVars>
          <dgm:chMax val="3"/>
          <dgm:animLvl val="lvl"/>
          <dgm:resizeHandles val="exact"/>
        </dgm:presLayoutVars>
      </dgm:prSet>
      <dgm:spPr/>
    </dgm:pt>
    <dgm:pt modelId="{CD93651A-5225-4E3B-AA0F-E318C03F0297}" type="pres">
      <dgm:prSet presAssocID="{A77B7263-C715-4B32-A395-65A9E3823DC4}" presName="gear1" presStyleLbl="node1" presStyleIdx="0" presStyleCnt="3">
        <dgm:presLayoutVars>
          <dgm:chMax val="1"/>
          <dgm:bulletEnabled val="1"/>
        </dgm:presLayoutVars>
      </dgm:prSet>
      <dgm:spPr/>
    </dgm:pt>
    <dgm:pt modelId="{8D5DBDDF-2594-456E-AB00-F5C9B2E843CC}" type="pres">
      <dgm:prSet presAssocID="{A77B7263-C715-4B32-A395-65A9E3823DC4}" presName="gear1srcNode" presStyleLbl="node1" presStyleIdx="0" presStyleCnt="3"/>
      <dgm:spPr/>
    </dgm:pt>
    <dgm:pt modelId="{63062772-09D5-4764-8BC1-D37FB18BE59C}" type="pres">
      <dgm:prSet presAssocID="{A77B7263-C715-4B32-A395-65A9E3823DC4}" presName="gear1dstNode" presStyleLbl="node1" presStyleIdx="0" presStyleCnt="3"/>
      <dgm:spPr/>
    </dgm:pt>
    <dgm:pt modelId="{9BB5746A-B866-4E8F-98F0-7476F53CC551}" type="pres">
      <dgm:prSet presAssocID="{95D6C86A-2606-4F55-A4B2-60637AB54EEB}" presName="gear2" presStyleLbl="node1" presStyleIdx="1" presStyleCnt="3">
        <dgm:presLayoutVars>
          <dgm:chMax val="1"/>
          <dgm:bulletEnabled val="1"/>
        </dgm:presLayoutVars>
      </dgm:prSet>
      <dgm:spPr/>
    </dgm:pt>
    <dgm:pt modelId="{B39976FD-00CE-40BE-86ED-DC625514F886}" type="pres">
      <dgm:prSet presAssocID="{95D6C86A-2606-4F55-A4B2-60637AB54EEB}" presName="gear2srcNode" presStyleLbl="node1" presStyleIdx="1" presStyleCnt="3"/>
      <dgm:spPr/>
    </dgm:pt>
    <dgm:pt modelId="{087D788C-92C0-4431-AF31-321BD3ADC63E}" type="pres">
      <dgm:prSet presAssocID="{95D6C86A-2606-4F55-A4B2-60637AB54EEB}" presName="gear2dstNode" presStyleLbl="node1" presStyleIdx="1" presStyleCnt="3"/>
      <dgm:spPr/>
    </dgm:pt>
    <dgm:pt modelId="{9DD0F5A8-B830-4468-BB85-68ED1B4F7FC5}" type="pres">
      <dgm:prSet presAssocID="{51D3F941-6739-4663-BD30-4A1055871850}" presName="gear3" presStyleLbl="node1" presStyleIdx="2" presStyleCnt="3"/>
      <dgm:spPr/>
    </dgm:pt>
    <dgm:pt modelId="{959076DF-EB8C-4BE3-AA04-7377E5F45A53}" type="pres">
      <dgm:prSet presAssocID="{51D3F941-6739-4663-BD30-4A1055871850}" presName="gear3tx" presStyleLbl="node1" presStyleIdx="2" presStyleCnt="3">
        <dgm:presLayoutVars>
          <dgm:chMax val="1"/>
          <dgm:bulletEnabled val="1"/>
        </dgm:presLayoutVars>
      </dgm:prSet>
      <dgm:spPr/>
    </dgm:pt>
    <dgm:pt modelId="{A2B1AF04-03B8-468F-964D-D05BA68C244C}" type="pres">
      <dgm:prSet presAssocID="{51D3F941-6739-4663-BD30-4A1055871850}" presName="gear3srcNode" presStyleLbl="node1" presStyleIdx="2" presStyleCnt="3"/>
      <dgm:spPr/>
    </dgm:pt>
    <dgm:pt modelId="{D82626BF-47CD-4F05-BB95-6B9A858AB663}" type="pres">
      <dgm:prSet presAssocID="{51D3F941-6739-4663-BD30-4A1055871850}" presName="gear3dstNode" presStyleLbl="node1" presStyleIdx="2" presStyleCnt="3"/>
      <dgm:spPr/>
    </dgm:pt>
    <dgm:pt modelId="{0961BC86-1DB7-4A6D-ACDF-0C5B139D535D}" type="pres">
      <dgm:prSet presAssocID="{3E838FB8-9A01-4511-8029-478FB2F2081F}" presName="connector1" presStyleLbl="sibTrans2D1" presStyleIdx="0" presStyleCnt="3"/>
      <dgm:spPr/>
    </dgm:pt>
    <dgm:pt modelId="{689CC449-3C05-4ADF-A5B7-FAFA5B916759}" type="pres">
      <dgm:prSet presAssocID="{46487F2E-622A-489B-9336-A57C1EDCF752}" presName="connector2" presStyleLbl="sibTrans2D1" presStyleIdx="1" presStyleCnt="3"/>
      <dgm:spPr/>
    </dgm:pt>
    <dgm:pt modelId="{C30593C3-226C-4D57-BD09-C344F3E9D2EA}" type="pres">
      <dgm:prSet presAssocID="{39DCCA21-AA16-4B12-8762-DA1E1CE8B781}" presName="connector3" presStyleLbl="sibTrans2D1" presStyleIdx="2" presStyleCnt="3"/>
      <dgm:spPr/>
    </dgm:pt>
  </dgm:ptLst>
  <dgm:cxnLst>
    <dgm:cxn modelId="{50BB3F0D-D16D-45CE-91D1-4B313D17C9EF}" type="presOf" srcId="{95D6C86A-2606-4F55-A4B2-60637AB54EEB}" destId="{B39976FD-00CE-40BE-86ED-DC625514F886}" srcOrd="1" destOrd="0" presId="urn:microsoft.com/office/officeart/2005/8/layout/gear1"/>
    <dgm:cxn modelId="{8B657A5D-3D7C-455C-8B15-BBD4A23564D5}" type="presOf" srcId="{51D3F941-6739-4663-BD30-4A1055871850}" destId="{D82626BF-47CD-4F05-BB95-6B9A858AB663}" srcOrd="3" destOrd="0" presId="urn:microsoft.com/office/officeart/2005/8/layout/gear1"/>
    <dgm:cxn modelId="{88EEBD61-2DBF-4A14-9FDC-8CA190E366EC}" type="presOf" srcId="{A77B7263-C715-4B32-A395-65A9E3823DC4}" destId="{63062772-09D5-4764-8BC1-D37FB18BE59C}" srcOrd="2" destOrd="0" presId="urn:microsoft.com/office/officeart/2005/8/layout/gear1"/>
    <dgm:cxn modelId="{FCD47369-E537-487B-ABDE-FB0AB1C2166B}" type="presOf" srcId="{A77B7263-C715-4B32-A395-65A9E3823DC4}" destId="{8D5DBDDF-2594-456E-AB00-F5C9B2E843CC}" srcOrd="1" destOrd="0" presId="urn:microsoft.com/office/officeart/2005/8/layout/gear1"/>
    <dgm:cxn modelId="{5101CE4F-138E-4424-98B4-D5C2DC2D7CD5}" type="presOf" srcId="{95D6C86A-2606-4F55-A4B2-60637AB54EEB}" destId="{087D788C-92C0-4431-AF31-321BD3ADC63E}" srcOrd="2" destOrd="0" presId="urn:microsoft.com/office/officeart/2005/8/layout/gear1"/>
    <dgm:cxn modelId="{A4390F50-597A-4F65-A5F2-A2C40DD34343}" srcId="{522D49FD-D9A9-4370-BFEA-E072F5EF1ED5}" destId="{51D3F941-6739-4663-BD30-4A1055871850}" srcOrd="2" destOrd="0" parTransId="{1907A697-E014-4B71-B32F-8E368907A5B5}" sibTransId="{39DCCA21-AA16-4B12-8762-DA1E1CE8B781}"/>
    <dgm:cxn modelId="{F42FB453-77DA-4D2A-92FF-98D19141BBFE}" srcId="{522D49FD-D9A9-4370-BFEA-E072F5EF1ED5}" destId="{95D6C86A-2606-4F55-A4B2-60637AB54EEB}" srcOrd="1" destOrd="0" parTransId="{491DB208-6DE7-400C-A547-DCBE23F163E6}" sibTransId="{46487F2E-622A-489B-9336-A57C1EDCF752}"/>
    <dgm:cxn modelId="{15EBD783-240E-4720-B25A-F63D48B437BB}" type="presOf" srcId="{39DCCA21-AA16-4B12-8762-DA1E1CE8B781}" destId="{C30593C3-226C-4D57-BD09-C344F3E9D2EA}" srcOrd="0" destOrd="0" presId="urn:microsoft.com/office/officeart/2005/8/layout/gear1"/>
    <dgm:cxn modelId="{D46E368D-DAA2-4163-A901-4EC0930A9326}" type="presOf" srcId="{51D3F941-6739-4663-BD30-4A1055871850}" destId="{9DD0F5A8-B830-4468-BB85-68ED1B4F7FC5}" srcOrd="0" destOrd="0" presId="urn:microsoft.com/office/officeart/2005/8/layout/gear1"/>
    <dgm:cxn modelId="{7BE9BAC2-FB15-438A-B486-80B5B30EDFBF}" type="presOf" srcId="{A77B7263-C715-4B32-A395-65A9E3823DC4}" destId="{CD93651A-5225-4E3B-AA0F-E318C03F0297}" srcOrd="0" destOrd="0" presId="urn:microsoft.com/office/officeart/2005/8/layout/gear1"/>
    <dgm:cxn modelId="{52681FCA-F046-428E-8FD4-A72A80453D05}" type="presOf" srcId="{51D3F941-6739-4663-BD30-4A1055871850}" destId="{959076DF-EB8C-4BE3-AA04-7377E5F45A53}" srcOrd="1" destOrd="0" presId="urn:microsoft.com/office/officeart/2005/8/layout/gear1"/>
    <dgm:cxn modelId="{FA85FEE4-1F19-4481-B279-1C7AA4C14654}" srcId="{522D49FD-D9A9-4370-BFEA-E072F5EF1ED5}" destId="{A77B7263-C715-4B32-A395-65A9E3823DC4}" srcOrd="0" destOrd="0" parTransId="{BCA33F37-95A2-48F5-8BD3-D75BB2D090E4}" sibTransId="{3E838FB8-9A01-4511-8029-478FB2F2081F}"/>
    <dgm:cxn modelId="{184254EA-BA84-4B30-98DB-2EFBD598027B}" type="presOf" srcId="{46487F2E-622A-489B-9336-A57C1EDCF752}" destId="{689CC449-3C05-4ADF-A5B7-FAFA5B916759}" srcOrd="0" destOrd="0" presId="urn:microsoft.com/office/officeart/2005/8/layout/gear1"/>
    <dgm:cxn modelId="{F73179EE-51ED-4321-BAC9-8B426F73B607}" type="presOf" srcId="{3E838FB8-9A01-4511-8029-478FB2F2081F}" destId="{0961BC86-1DB7-4A6D-ACDF-0C5B139D535D}" srcOrd="0" destOrd="0" presId="urn:microsoft.com/office/officeart/2005/8/layout/gear1"/>
    <dgm:cxn modelId="{9EB795EF-D6CF-403C-A836-3B0E4981EFB8}" type="presOf" srcId="{51D3F941-6739-4663-BD30-4A1055871850}" destId="{A2B1AF04-03B8-468F-964D-D05BA68C244C}" srcOrd="2" destOrd="0" presId="urn:microsoft.com/office/officeart/2005/8/layout/gear1"/>
    <dgm:cxn modelId="{F3043FF6-8735-44A2-9B75-7ACBD9301F8E}" type="presOf" srcId="{95D6C86A-2606-4F55-A4B2-60637AB54EEB}" destId="{9BB5746A-B866-4E8F-98F0-7476F53CC551}" srcOrd="0" destOrd="0" presId="urn:microsoft.com/office/officeart/2005/8/layout/gear1"/>
    <dgm:cxn modelId="{3B3DC1F9-27E3-42F7-8C06-1B0117D8704A}" type="presOf" srcId="{522D49FD-D9A9-4370-BFEA-E072F5EF1ED5}" destId="{B3B61BBF-043C-43F2-B65F-557C75D259C7}" srcOrd="0" destOrd="0" presId="urn:microsoft.com/office/officeart/2005/8/layout/gear1"/>
    <dgm:cxn modelId="{D5D767F3-4EBB-48B0-A8AC-40050973F36D}" type="presParOf" srcId="{B3B61BBF-043C-43F2-B65F-557C75D259C7}" destId="{CD93651A-5225-4E3B-AA0F-E318C03F0297}" srcOrd="0" destOrd="0" presId="urn:microsoft.com/office/officeart/2005/8/layout/gear1"/>
    <dgm:cxn modelId="{ECCC6D55-0469-4C7A-8221-385EF302D5B5}" type="presParOf" srcId="{B3B61BBF-043C-43F2-B65F-557C75D259C7}" destId="{8D5DBDDF-2594-456E-AB00-F5C9B2E843CC}" srcOrd="1" destOrd="0" presId="urn:microsoft.com/office/officeart/2005/8/layout/gear1"/>
    <dgm:cxn modelId="{6E0B2256-D107-4EA6-85D7-858093AA11FE}" type="presParOf" srcId="{B3B61BBF-043C-43F2-B65F-557C75D259C7}" destId="{63062772-09D5-4764-8BC1-D37FB18BE59C}" srcOrd="2" destOrd="0" presId="urn:microsoft.com/office/officeart/2005/8/layout/gear1"/>
    <dgm:cxn modelId="{1F43B6B2-AF0C-4D96-9299-CCD79976AAD3}" type="presParOf" srcId="{B3B61BBF-043C-43F2-B65F-557C75D259C7}" destId="{9BB5746A-B866-4E8F-98F0-7476F53CC551}" srcOrd="3" destOrd="0" presId="urn:microsoft.com/office/officeart/2005/8/layout/gear1"/>
    <dgm:cxn modelId="{6C69B305-CD71-47E6-9231-4EF400E6F0C1}" type="presParOf" srcId="{B3B61BBF-043C-43F2-B65F-557C75D259C7}" destId="{B39976FD-00CE-40BE-86ED-DC625514F886}" srcOrd="4" destOrd="0" presId="urn:microsoft.com/office/officeart/2005/8/layout/gear1"/>
    <dgm:cxn modelId="{5BD587A4-38C4-4715-9C5B-AC7C417EA554}" type="presParOf" srcId="{B3B61BBF-043C-43F2-B65F-557C75D259C7}" destId="{087D788C-92C0-4431-AF31-321BD3ADC63E}" srcOrd="5" destOrd="0" presId="urn:microsoft.com/office/officeart/2005/8/layout/gear1"/>
    <dgm:cxn modelId="{B9208CB0-21F3-43F5-A22B-FF2D18A517EE}" type="presParOf" srcId="{B3B61BBF-043C-43F2-B65F-557C75D259C7}" destId="{9DD0F5A8-B830-4468-BB85-68ED1B4F7FC5}" srcOrd="6" destOrd="0" presId="urn:microsoft.com/office/officeart/2005/8/layout/gear1"/>
    <dgm:cxn modelId="{8AF252FB-2F3E-4A3E-9E78-88301DFFF838}" type="presParOf" srcId="{B3B61BBF-043C-43F2-B65F-557C75D259C7}" destId="{959076DF-EB8C-4BE3-AA04-7377E5F45A53}" srcOrd="7" destOrd="0" presId="urn:microsoft.com/office/officeart/2005/8/layout/gear1"/>
    <dgm:cxn modelId="{C5C96E28-AB37-4E2D-86C1-9E9888C60703}" type="presParOf" srcId="{B3B61BBF-043C-43F2-B65F-557C75D259C7}" destId="{A2B1AF04-03B8-468F-964D-D05BA68C244C}" srcOrd="8" destOrd="0" presId="urn:microsoft.com/office/officeart/2005/8/layout/gear1"/>
    <dgm:cxn modelId="{F3D3AEDA-0104-4600-9323-0B7C18759BC8}" type="presParOf" srcId="{B3B61BBF-043C-43F2-B65F-557C75D259C7}" destId="{D82626BF-47CD-4F05-BB95-6B9A858AB663}" srcOrd="9" destOrd="0" presId="urn:microsoft.com/office/officeart/2005/8/layout/gear1"/>
    <dgm:cxn modelId="{46CA41B2-1FB3-491B-BFFF-70A3EE8C89E3}" type="presParOf" srcId="{B3B61BBF-043C-43F2-B65F-557C75D259C7}" destId="{0961BC86-1DB7-4A6D-ACDF-0C5B139D535D}" srcOrd="10" destOrd="0" presId="urn:microsoft.com/office/officeart/2005/8/layout/gear1"/>
    <dgm:cxn modelId="{CF294E70-AFA0-4713-891B-361BEBB43527}" type="presParOf" srcId="{B3B61BBF-043C-43F2-B65F-557C75D259C7}" destId="{689CC449-3C05-4ADF-A5B7-FAFA5B916759}" srcOrd="11" destOrd="0" presId="urn:microsoft.com/office/officeart/2005/8/layout/gear1"/>
    <dgm:cxn modelId="{D8E31A0A-8824-40F1-9D76-A14D4E55ACAD}" type="presParOf" srcId="{B3B61BBF-043C-43F2-B65F-557C75D259C7}" destId="{C30593C3-226C-4D57-BD09-C344F3E9D2E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288EE-8C2D-439D-AA40-DDE74D844494}" type="doc">
      <dgm:prSet loTypeId="urn:microsoft.com/office/officeart/2005/8/layout/cycle4#1" loCatId="cycle" qsTypeId="urn:microsoft.com/office/officeart/2005/8/quickstyle/simple5" qsCatId="simple" csTypeId="urn:microsoft.com/office/officeart/2005/8/colors/accent1_2" csCatId="accent1" phldr="1"/>
      <dgm:spPr/>
      <dgm:t>
        <a:bodyPr/>
        <a:lstStyle/>
        <a:p>
          <a:endParaRPr lang="es-ES"/>
        </a:p>
      </dgm:t>
    </dgm:pt>
    <dgm:pt modelId="{54977FF9-FF18-4795-9B6C-6782D5D0F7BD}">
      <dgm:prSet phldrT="[Texto]" custT="1"/>
      <dgm:spPr>
        <a:solidFill>
          <a:schemeClr val="accent3">
            <a:lumMod val="75000"/>
          </a:schemeClr>
        </a:solidFill>
        <a:ln>
          <a:solidFill>
            <a:schemeClr val="tx1">
              <a:lumMod val="95000"/>
              <a:lumOff val="5000"/>
            </a:schemeClr>
          </a:solidFill>
        </a:ln>
      </dgm:spPr>
      <dgm:t>
        <a:bodyPr/>
        <a:lstStyle/>
        <a:p>
          <a:r>
            <a:rPr lang="es-CR" sz="1400" b="1" dirty="0">
              <a:effectLst>
                <a:outerShdw blurRad="38100" dist="38100" dir="2700000" algn="tl">
                  <a:srgbClr val="000000">
                    <a:alpha val="43137"/>
                  </a:srgbClr>
                </a:outerShdw>
              </a:effectLst>
            </a:rPr>
            <a:t>Se inscribe</a:t>
          </a:r>
          <a:endParaRPr lang="es-ES" sz="1400" b="1" dirty="0">
            <a:effectLst>
              <a:outerShdw blurRad="38100" dist="38100" dir="2700000" algn="tl">
                <a:srgbClr val="000000">
                  <a:alpha val="43137"/>
                </a:srgbClr>
              </a:outerShdw>
            </a:effectLst>
          </a:endParaRPr>
        </a:p>
      </dgm:t>
    </dgm:pt>
    <dgm:pt modelId="{84D6DB54-3D18-4FD8-B11F-415E7FE7AB5D}" type="parTrans" cxnId="{CBA46951-3080-4DE4-AD78-1C1F91E53D5B}">
      <dgm:prSet/>
      <dgm:spPr/>
      <dgm:t>
        <a:bodyPr/>
        <a:lstStyle/>
        <a:p>
          <a:endParaRPr lang="es-ES" b="1">
            <a:effectLst>
              <a:outerShdw blurRad="38100" dist="38100" dir="2700000" algn="tl">
                <a:srgbClr val="000000">
                  <a:alpha val="43137"/>
                </a:srgbClr>
              </a:outerShdw>
            </a:effectLst>
          </a:endParaRPr>
        </a:p>
      </dgm:t>
    </dgm:pt>
    <dgm:pt modelId="{ED3AD3EF-EFAB-45D6-9BCC-7105208472B5}" type="sibTrans" cxnId="{CBA46951-3080-4DE4-AD78-1C1F91E53D5B}">
      <dgm:prSet/>
      <dgm:spPr/>
      <dgm:t>
        <a:bodyPr/>
        <a:lstStyle/>
        <a:p>
          <a:endParaRPr lang="es-ES" b="1">
            <a:effectLst>
              <a:outerShdw blurRad="38100" dist="38100" dir="2700000" algn="tl">
                <a:srgbClr val="000000">
                  <a:alpha val="43137"/>
                </a:srgbClr>
              </a:outerShdw>
            </a:effectLst>
          </a:endParaRPr>
        </a:p>
      </dgm:t>
    </dgm:pt>
    <dgm:pt modelId="{871587B7-174F-4FEE-8A10-E533BB64DDE8}">
      <dgm:prSet phldrT="[Texto]"/>
      <dgm:spPr>
        <a:solidFill>
          <a:schemeClr val="accent3">
            <a:lumMod val="60000"/>
            <a:lumOff val="40000"/>
            <a:alpha val="90000"/>
          </a:schemeClr>
        </a:solidFill>
        <a:ln>
          <a:solidFill>
            <a:schemeClr val="tx1">
              <a:lumMod val="95000"/>
              <a:lumOff val="5000"/>
            </a:schemeClr>
          </a:solidFill>
        </a:ln>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Oculto</a:t>
          </a:r>
          <a:endParaRPr lang="es-ES" b="1" dirty="0">
            <a:effectLst>
              <a:outerShdw blurRad="38100" dist="38100" dir="2700000" algn="tl">
                <a:srgbClr val="000000">
                  <a:alpha val="43137"/>
                </a:srgbClr>
              </a:outerShdw>
            </a:effectLst>
          </a:endParaRPr>
        </a:p>
      </dgm:t>
    </dgm:pt>
    <dgm:pt modelId="{D6FCC986-B076-4ECC-A7DA-00B821462237}" type="parTrans" cxnId="{FF0BAA26-A20C-42F0-8B2B-88590744420A}">
      <dgm:prSet/>
      <dgm:spPr/>
      <dgm:t>
        <a:bodyPr/>
        <a:lstStyle/>
        <a:p>
          <a:endParaRPr lang="es-ES" b="1">
            <a:effectLst>
              <a:outerShdw blurRad="38100" dist="38100" dir="2700000" algn="tl">
                <a:srgbClr val="000000">
                  <a:alpha val="43137"/>
                </a:srgbClr>
              </a:outerShdw>
            </a:effectLst>
          </a:endParaRPr>
        </a:p>
      </dgm:t>
    </dgm:pt>
    <dgm:pt modelId="{13B0E68C-C4A5-4996-844F-D1FA966E24AE}" type="sibTrans" cxnId="{FF0BAA26-A20C-42F0-8B2B-88590744420A}">
      <dgm:prSet/>
      <dgm:spPr/>
      <dgm:t>
        <a:bodyPr/>
        <a:lstStyle/>
        <a:p>
          <a:endParaRPr lang="es-ES" b="1">
            <a:effectLst>
              <a:outerShdw blurRad="38100" dist="38100" dir="2700000" algn="tl">
                <a:srgbClr val="000000">
                  <a:alpha val="43137"/>
                </a:srgbClr>
              </a:outerShdw>
            </a:effectLst>
          </a:endParaRPr>
        </a:p>
      </dgm:t>
    </dgm:pt>
    <dgm:pt modelId="{6DFC2EB4-CF99-416F-938D-51685971C890}">
      <dgm:prSet phldrT="[Texto]" custT="1"/>
      <dgm:spPr>
        <a:solidFill>
          <a:schemeClr val="accent6">
            <a:lumMod val="75000"/>
          </a:schemeClr>
        </a:solidFill>
        <a:ln>
          <a:solidFill>
            <a:schemeClr val="tx1">
              <a:lumMod val="95000"/>
              <a:lumOff val="5000"/>
            </a:schemeClr>
          </a:solidFill>
        </a:ln>
      </dgm:spPr>
      <dgm:t>
        <a:bodyPr/>
        <a:lstStyle/>
        <a:p>
          <a:r>
            <a:rPr lang="es-CR" sz="1400" b="1" dirty="0">
              <a:effectLst>
                <a:outerShdw blurRad="38100" dist="38100" dir="2700000" algn="tl">
                  <a:srgbClr val="000000">
                    <a:alpha val="43137"/>
                  </a:srgbClr>
                </a:outerShdw>
              </a:effectLst>
            </a:rPr>
            <a:t>Presenta declaraciones</a:t>
          </a:r>
          <a:endParaRPr lang="es-ES" sz="1400" b="1" dirty="0">
            <a:effectLst>
              <a:outerShdw blurRad="38100" dist="38100" dir="2700000" algn="tl">
                <a:srgbClr val="000000">
                  <a:alpha val="43137"/>
                </a:srgbClr>
              </a:outerShdw>
            </a:effectLst>
          </a:endParaRPr>
        </a:p>
      </dgm:t>
    </dgm:pt>
    <dgm:pt modelId="{DB7F2533-D487-4387-8755-48C5136392E4}" type="parTrans" cxnId="{8E831626-C731-478C-BCA5-C02275365C54}">
      <dgm:prSet/>
      <dgm:spPr/>
      <dgm:t>
        <a:bodyPr/>
        <a:lstStyle/>
        <a:p>
          <a:endParaRPr lang="es-ES" b="1">
            <a:effectLst>
              <a:outerShdw blurRad="38100" dist="38100" dir="2700000" algn="tl">
                <a:srgbClr val="000000">
                  <a:alpha val="43137"/>
                </a:srgbClr>
              </a:outerShdw>
            </a:effectLst>
          </a:endParaRPr>
        </a:p>
      </dgm:t>
    </dgm:pt>
    <dgm:pt modelId="{B1681F27-8FCB-4178-BE01-D69AAC7602A5}" type="sibTrans" cxnId="{8E831626-C731-478C-BCA5-C02275365C54}">
      <dgm:prSet/>
      <dgm:spPr/>
      <dgm:t>
        <a:bodyPr/>
        <a:lstStyle/>
        <a:p>
          <a:endParaRPr lang="es-ES" b="1">
            <a:effectLst>
              <a:outerShdw blurRad="38100" dist="38100" dir="2700000" algn="tl">
                <a:srgbClr val="000000">
                  <a:alpha val="43137"/>
                </a:srgbClr>
              </a:outerShdw>
            </a:effectLst>
          </a:endParaRPr>
        </a:p>
      </dgm:t>
    </dgm:pt>
    <dgm:pt modelId="{80D5D8EA-34CF-4B76-BE0B-9A30C9739F0F}">
      <dgm:prSet phldrT="[Texto]"/>
      <dgm:spPr>
        <a:solidFill>
          <a:schemeClr val="accent6">
            <a:lumMod val="60000"/>
            <a:lumOff val="40000"/>
            <a:alpha val="90000"/>
          </a:schemeClr>
        </a:solidFill>
        <a:ln>
          <a:solidFill>
            <a:schemeClr val="tx1">
              <a:lumMod val="95000"/>
              <a:lumOff val="5000"/>
            </a:schemeClr>
          </a:solidFill>
        </a:ln>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Omiso</a:t>
          </a:r>
          <a:endParaRPr lang="es-ES" b="1" dirty="0">
            <a:effectLst>
              <a:outerShdw blurRad="38100" dist="38100" dir="2700000" algn="tl">
                <a:srgbClr val="000000">
                  <a:alpha val="43137"/>
                </a:srgbClr>
              </a:outerShdw>
            </a:effectLst>
          </a:endParaRPr>
        </a:p>
      </dgm:t>
    </dgm:pt>
    <dgm:pt modelId="{2F41CC07-F1A8-495B-9C52-42511B37CD72}" type="parTrans" cxnId="{5DCF2534-5C23-4852-9510-434D2EB0BD4D}">
      <dgm:prSet/>
      <dgm:spPr/>
      <dgm:t>
        <a:bodyPr/>
        <a:lstStyle/>
        <a:p>
          <a:endParaRPr lang="es-ES" b="1">
            <a:effectLst>
              <a:outerShdw blurRad="38100" dist="38100" dir="2700000" algn="tl">
                <a:srgbClr val="000000">
                  <a:alpha val="43137"/>
                </a:srgbClr>
              </a:outerShdw>
            </a:effectLst>
          </a:endParaRPr>
        </a:p>
      </dgm:t>
    </dgm:pt>
    <dgm:pt modelId="{FFE911EC-1EE9-4EEA-860B-FCEF842CF0ED}" type="sibTrans" cxnId="{5DCF2534-5C23-4852-9510-434D2EB0BD4D}">
      <dgm:prSet/>
      <dgm:spPr/>
      <dgm:t>
        <a:bodyPr/>
        <a:lstStyle/>
        <a:p>
          <a:endParaRPr lang="es-ES" b="1">
            <a:effectLst>
              <a:outerShdw blurRad="38100" dist="38100" dir="2700000" algn="tl">
                <a:srgbClr val="000000">
                  <a:alpha val="43137"/>
                </a:srgbClr>
              </a:outerShdw>
            </a:effectLst>
          </a:endParaRPr>
        </a:p>
      </dgm:t>
    </dgm:pt>
    <dgm:pt modelId="{954CE40D-B1B5-4737-BE7D-35662046AD4A}">
      <dgm:prSet phldrT="[Texto]"/>
      <dgm:spPr>
        <a:solidFill>
          <a:schemeClr val="accent1">
            <a:lumMod val="75000"/>
          </a:schemeClr>
        </a:solidFill>
        <a:ln>
          <a:solidFill>
            <a:schemeClr val="tx1">
              <a:lumMod val="95000"/>
              <a:lumOff val="5000"/>
            </a:schemeClr>
          </a:solidFill>
        </a:ln>
      </dgm:spPr>
      <dgm:t>
        <a:bodyPr/>
        <a:lstStyle/>
        <a:p>
          <a:r>
            <a:rPr lang="es-CR" b="1" dirty="0">
              <a:effectLst>
                <a:outerShdw blurRad="38100" dist="38100" dir="2700000" algn="tl">
                  <a:srgbClr val="000000">
                    <a:alpha val="43137"/>
                  </a:srgbClr>
                </a:outerShdw>
              </a:effectLst>
            </a:rPr>
            <a:t>Declara correctamente</a:t>
          </a:r>
          <a:endParaRPr lang="es-ES" b="1" dirty="0">
            <a:effectLst>
              <a:outerShdw blurRad="38100" dist="38100" dir="2700000" algn="tl">
                <a:srgbClr val="000000">
                  <a:alpha val="43137"/>
                </a:srgbClr>
              </a:outerShdw>
            </a:effectLst>
          </a:endParaRPr>
        </a:p>
      </dgm:t>
    </dgm:pt>
    <dgm:pt modelId="{523947EA-07A6-4F1F-8A49-266146CE6EC5}" type="parTrans" cxnId="{30CAFED0-9119-405E-BF8F-545767A6A770}">
      <dgm:prSet/>
      <dgm:spPr/>
      <dgm:t>
        <a:bodyPr/>
        <a:lstStyle/>
        <a:p>
          <a:endParaRPr lang="es-ES" b="1">
            <a:effectLst>
              <a:outerShdw blurRad="38100" dist="38100" dir="2700000" algn="tl">
                <a:srgbClr val="000000">
                  <a:alpha val="43137"/>
                </a:srgbClr>
              </a:outerShdw>
            </a:effectLst>
          </a:endParaRPr>
        </a:p>
      </dgm:t>
    </dgm:pt>
    <dgm:pt modelId="{ED911BA0-4981-471B-B3FD-779A67EA8B9F}" type="sibTrans" cxnId="{30CAFED0-9119-405E-BF8F-545767A6A770}">
      <dgm:prSet/>
      <dgm:spPr/>
      <dgm:t>
        <a:bodyPr/>
        <a:lstStyle/>
        <a:p>
          <a:endParaRPr lang="es-ES" b="1">
            <a:effectLst>
              <a:outerShdw blurRad="38100" dist="38100" dir="2700000" algn="tl">
                <a:srgbClr val="000000">
                  <a:alpha val="43137"/>
                </a:srgbClr>
              </a:outerShdw>
            </a:effectLst>
          </a:endParaRPr>
        </a:p>
      </dgm:t>
    </dgm:pt>
    <dgm:pt modelId="{4E31B415-8D65-4287-ADBF-F2F81B205DED}">
      <dgm:prSet phldrT="[Texto]"/>
      <dgm:spPr>
        <a:solidFill>
          <a:schemeClr val="accent1">
            <a:lumMod val="60000"/>
            <a:lumOff val="40000"/>
          </a:schemeClr>
        </a:solidFill>
        <a:ln>
          <a:solidFill>
            <a:schemeClr val="tx1">
              <a:lumMod val="95000"/>
              <a:lumOff val="5000"/>
            </a:schemeClr>
          </a:solidFill>
        </a:ln>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Inexacto</a:t>
          </a:r>
          <a:endParaRPr lang="es-ES" b="1" dirty="0">
            <a:effectLst>
              <a:outerShdw blurRad="38100" dist="38100" dir="2700000" algn="tl">
                <a:srgbClr val="000000">
                  <a:alpha val="43137"/>
                </a:srgbClr>
              </a:outerShdw>
            </a:effectLst>
          </a:endParaRPr>
        </a:p>
      </dgm:t>
    </dgm:pt>
    <dgm:pt modelId="{EC12E1A1-19F1-48E9-BE3D-3A623D13EF53}" type="parTrans" cxnId="{71D2A8F1-41FE-4568-8957-30DFE53BEDD6}">
      <dgm:prSet/>
      <dgm:spPr/>
      <dgm:t>
        <a:bodyPr/>
        <a:lstStyle/>
        <a:p>
          <a:endParaRPr lang="es-ES" b="1">
            <a:effectLst>
              <a:outerShdw blurRad="38100" dist="38100" dir="2700000" algn="tl">
                <a:srgbClr val="000000">
                  <a:alpha val="43137"/>
                </a:srgbClr>
              </a:outerShdw>
            </a:effectLst>
          </a:endParaRPr>
        </a:p>
      </dgm:t>
    </dgm:pt>
    <dgm:pt modelId="{2E847B63-14FC-459A-8104-319B9EDCD23D}" type="sibTrans" cxnId="{71D2A8F1-41FE-4568-8957-30DFE53BEDD6}">
      <dgm:prSet/>
      <dgm:spPr/>
      <dgm:t>
        <a:bodyPr/>
        <a:lstStyle/>
        <a:p>
          <a:endParaRPr lang="es-ES" b="1">
            <a:effectLst>
              <a:outerShdw blurRad="38100" dist="38100" dir="2700000" algn="tl">
                <a:srgbClr val="000000">
                  <a:alpha val="43137"/>
                </a:srgbClr>
              </a:outerShdw>
            </a:effectLst>
          </a:endParaRPr>
        </a:p>
      </dgm:t>
    </dgm:pt>
    <dgm:pt modelId="{CAAEE42A-F22C-442B-83A8-FA74DED901A8}">
      <dgm:prSet phldrT="[Texto]"/>
      <dgm:spPr>
        <a:solidFill>
          <a:schemeClr val="accent2">
            <a:lumMod val="75000"/>
          </a:schemeClr>
        </a:solidFill>
        <a:ln>
          <a:solidFill>
            <a:schemeClr val="tx1">
              <a:lumMod val="95000"/>
              <a:lumOff val="5000"/>
            </a:schemeClr>
          </a:solidFill>
        </a:ln>
      </dgm:spPr>
      <dgm:t>
        <a:bodyPr/>
        <a:lstStyle/>
        <a:p>
          <a:r>
            <a:rPr lang="es-CR" b="1" dirty="0">
              <a:effectLst>
                <a:outerShdw blurRad="38100" dist="38100" dir="2700000" algn="tl">
                  <a:srgbClr val="000000">
                    <a:alpha val="43137"/>
                  </a:srgbClr>
                </a:outerShdw>
              </a:effectLst>
            </a:rPr>
            <a:t>Paga</a:t>
          </a:r>
          <a:endParaRPr lang="es-ES" b="1" dirty="0">
            <a:effectLst>
              <a:outerShdw blurRad="38100" dist="38100" dir="2700000" algn="tl">
                <a:srgbClr val="000000">
                  <a:alpha val="43137"/>
                </a:srgbClr>
              </a:outerShdw>
            </a:effectLst>
          </a:endParaRPr>
        </a:p>
      </dgm:t>
    </dgm:pt>
    <dgm:pt modelId="{C83E7B98-852C-48E5-B4DE-9D7B712186B9}" type="parTrans" cxnId="{2A202CF1-1106-4CE7-9E07-ACD71A274B3A}">
      <dgm:prSet/>
      <dgm:spPr/>
      <dgm:t>
        <a:bodyPr/>
        <a:lstStyle/>
        <a:p>
          <a:endParaRPr lang="es-ES" b="1">
            <a:effectLst>
              <a:outerShdw blurRad="38100" dist="38100" dir="2700000" algn="tl">
                <a:srgbClr val="000000">
                  <a:alpha val="43137"/>
                </a:srgbClr>
              </a:outerShdw>
            </a:effectLst>
          </a:endParaRPr>
        </a:p>
      </dgm:t>
    </dgm:pt>
    <dgm:pt modelId="{73832333-E577-420C-B13D-9577CAE9305C}" type="sibTrans" cxnId="{2A202CF1-1106-4CE7-9E07-ACD71A274B3A}">
      <dgm:prSet/>
      <dgm:spPr/>
      <dgm:t>
        <a:bodyPr/>
        <a:lstStyle/>
        <a:p>
          <a:endParaRPr lang="es-ES" b="1">
            <a:effectLst>
              <a:outerShdw blurRad="38100" dist="38100" dir="2700000" algn="tl">
                <a:srgbClr val="000000">
                  <a:alpha val="43137"/>
                </a:srgbClr>
              </a:outerShdw>
            </a:effectLst>
          </a:endParaRPr>
        </a:p>
      </dgm:t>
    </dgm:pt>
    <dgm:pt modelId="{7A140BEF-8D05-42C1-811C-568D7C30BDD3}">
      <dgm:prSet phldrT="[Texto]"/>
      <dgm:spPr>
        <a:solidFill>
          <a:schemeClr val="accent2">
            <a:lumMod val="60000"/>
            <a:lumOff val="40000"/>
          </a:schemeClr>
        </a:solidFill>
        <a:ln>
          <a:solidFill>
            <a:schemeClr val="tx1">
              <a:lumMod val="95000"/>
              <a:lumOff val="5000"/>
            </a:schemeClr>
          </a:solidFill>
        </a:ln>
        <a:scene3d>
          <a:camera prst="orthographicFront"/>
          <a:lightRig rig="threePt" dir="t"/>
        </a:scene3d>
        <a:sp3d>
          <a:bevelT prst="angle"/>
        </a:sp3d>
      </dgm:spPr>
      <dgm:t>
        <a:bodyPr/>
        <a:lstStyle/>
        <a:p>
          <a:r>
            <a:rPr lang="es-CR" b="1" dirty="0">
              <a:effectLst>
                <a:outerShdw blurRad="38100" dist="38100" dir="2700000" algn="tl">
                  <a:srgbClr val="000000">
                    <a:alpha val="43137"/>
                  </a:srgbClr>
                </a:outerShdw>
              </a:effectLst>
            </a:rPr>
            <a:t>Moroso</a:t>
          </a:r>
          <a:endParaRPr lang="es-ES" b="1" dirty="0">
            <a:effectLst>
              <a:outerShdw blurRad="38100" dist="38100" dir="2700000" algn="tl">
                <a:srgbClr val="000000">
                  <a:alpha val="43137"/>
                </a:srgbClr>
              </a:outerShdw>
            </a:effectLst>
          </a:endParaRPr>
        </a:p>
      </dgm:t>
    </dgm:pt>
    <dgm:pt modelId="{A748CC5D-AFC6-4857-9548-16F0DF92C16B}" type="parTrans" cxnId="{09C7505F-CFC1-46A1-BB6B-F5F9B96C8537}">
      <dgm:prSet/>
      <dgm:spPr/>
      <dgm:t>
        <a:bodyPr/>
        <a:lstStyle/>
        <a:p>
          <a:endParaRPr lang="es-ES" b="1">
            <a:effectLst>
              <a:outerShdw blurRad="38100" dist="38100" dir="2700000" algn="tl">
                <a:srgbClr val="000000">
                  <a:alpha val="43137"/>
                </a:srgbClr>
              </a:outerShdw>
            </a:effectLst>
          </a:endParaRPr>
        </a:p>
      </dgm:t>
    </dgm:pt>
    <dgm:pt modelId="{D57723D8-E341-43D2-B632-C86430A32CEC}" type="sibTrans" cxnId="{09C7505F-CFC1-46A1-BB6B-F5F9B96C8537}">
      <dgm:prSet/>
      <dgm:spPr/>
      <dgm:t>
        <a:bodyPr/>
        <a:lstStyle/>
        <a:p>
          <a:endParaRPr lang="es-ES" b="1">
            <a:effectLst>
              <a:outerShdw blurRad="38100" dist="38100" dir="2700000" algn="tl">
                <a:srgbClr val="000000">
                  <a:alpha val="43137"/>
                </a:srgbClr>
              </a:outerShdw>
            </a:effectLst>
          </a:endParaRPr>
        </a:p>
      </dgm:t>
    </dgm:pt>
    <dgm:pt modelId="{BD025693-144C-4C9F-A00F-5EB3FFE0E40F}">
      <dgm:prSet phldrT="[Texto]"/>
      <dgm:spPr>
        <a:solidFill>
          <a:schemeClr val="accent3">
            <a:lumMod val="60000"/>
            <a:lumOff val="40000"/>
            <a:alpha val="90000"/>
          </a:schemeClr>
        </a:solidFill>
        <a:ln>
          <a:solidFill>
            <a:schemeClr val="tx1">
              <a:lumMod val="95000"/>
              <a:lumOff val="5000"/>
            </a:schemeClr>
          </a:solidFill>
        </a:ln>
        <a:scene3d>
          <a:camera prst="orthographicFront"/>
          <a:lightRig rig="threePt" dir="t"/>
        </a:scene3d>
        <a:sp3d>
          <a:bevelT prst="angle"/>
        </a:sp3d>
      </dgm:spPr>
      <dgm:t>
        <a:bodyPr/>
        <a:lstStyle/>
        <a:p>
          <a:endParaRPr lang="es-ES" b="1" dirty="0">
            <a:effectLst>
              <a:outerShdw blurRad="38100" dist="38100" dir="2700000" algn="tl">
                <a:srgbClr val="000000">
                  <a:alpha val="43137"/>
                </a:srgbClr>
              </a:outerShdw>
            </a:effectLst>
          </a:endParaRPr>
        </a:p>
      </dgm:t>
    </dgm:pt>
    <dgm:pt modelId="{3546132B-A59C-4D72-AFE2-35D0D870491C}" type="parTrans" cxnId="{4D40F4DC-9EB7-4684-82A9-36BD4E432F0F}">
      <dgm:prSet/>
      <dgm:spPr/>
      <dgm:t>
        <a:bodyPr/>
        <a:lstStyle/>
        <a:p>
          <a:endParaRPr lang="es-ES"/>
        </a:p>
      </dgm:t>
    </dgm:pt>
    <dgm:pt modelId="{802A829B-DB1D-4ABE-9F2B-C6EAD698FC45}" type="sibTrans" cxnId="{4D40F4DC-9EB7-4684-82A9-36BD4E432F0F}">
      <dgm:prSet/>
      <dgm:spPr/>
      <dgm:t>
        <a:bodyPr/>
        <a:lstStyle/>
        <a:p>
          <a:endParaRPr lang="es-ES"/>
        </a:p>
      </dgm:t>
    </dgm:pt>
    <dgm:pt modelId="{73C7952E-E8B7-4E6F-9963-E9B673FB1D1B}">
      <dgm:prSet phldrT="[Texto]"/>
      <dgm:spPr>
        <a:solidFill>
          <a:schemeClr val="accent6">
            <a:lumMod val="60000"/>
            <a:lumOff val="40000"/>
            <a:alpha val="90000"/>
          </a:schemeClr>
        </a:solidFill>
        <a:ln>
          <a:solidFill>
            <a:schemeClr val="tx1">
              <a:lumMod val="95000"/>
              <a:lumOff val="5000"/>
            </a:schemeClr>
          </a:solidFill>
        </a:ln>
        <a:scene3d>
          <a:camera prst="orthographicFront"/>
          <a:lightRig rig="threePt" dir="t"/>
        </a:scene3d>
        <a:sp3d>
          <a:bevelT prst="angle"/>
        </a:sp3d>
      </dgm:spPr>
      <dgm:t>
        <a:bodyPr/>
        <a:lstStyle/>
        <a:p>
          <a:endParaRPr lang="es-ES" b="1" dirty="0">
            <a:effectLst>
              <a:outerShdw blurRad="38100" dist="38100" dir="2700000" algn="tl">
                <a:srgbClr val="000000">
                  <a:alpha val="43137"/>
                </a:srgbClr>
              </a:outerShdw>
            </a:effectLst>
          </a:endParaRPr>
        </a:p>
      </dgm:t>
    </dgm:pt>
    <dgm:pt modelId="{440BC4C1-DC9C-4DF7-9D50-9560E6FA0ACD}" type="parTrans" cxnId="{A677AB69-5DFA-4FB1-9BB9-86317CD65A6C}">
      <dgm:prSet/>
      <dgm:spPr/>
      <dgm:t>
        <a:bodyPr/>
        <a:lstStyle/>
        <a:p>
          <a:endParaRPr lang="es-ES"/>
        </a:p>
      </dgm:t>
    </dgm:pt>
    <dgm:pt modelId="{F8344CF1-63B5-4B18-9584-4D4CA16B8358}" type="sibTrans" cxnId="{A677AB69-5DFA-4FB1-9BB9-86317CD65A6C}">
      <dgm:prSet/>
      <dgm:spPr/>
      <dgm:t>
        <a:bodyPr/>
        <a:lstStyle/>
        <a:p>
          <a:endParaRPr lang="es-ES"/>
        </a:p>
      </dgm:t>
    </dgm:pt>
    <dgm:pt modelId="{A828F71D-BCEE-4696-8107-4BB117A7A787}" type="pres">
      <dgm:prSet presAssocID="{865288EE-8C2D-439D-AA40-DDE74D844494}" presName="cycleMatrixDiagram" presStyleCnt="0">
        <dgm:presLayoutVars>
          <dgm:chMax val="1"/>
          <dgm:dir/>
          <dgm:animLvl val="lvl"/>
          <dgm:resizeHandles val="exact"/>
        </dgm:presLayoutVars>
      </dgm:prSet>
      <dgm:spPr/>
    </dgm:pt>
    <dgm:pt modelId="{BE3E13A3-3C6E-4A6D-A6CB-0C56AC7CE18D}" type="pres">
      <dgm:prSet presAssocID="{865288EE-8C2D-439D-AA40-DDE74D844494}" presName="children" presStyleCnt="0"/>
      <dgm:spPr/>
    </dgm:pt>
    <dgm:pt modelId="{93690D35-33F9-480A-8763-1DD47E62AE91}" type="pres">
      <dgm:prSet presAssocID="{865288EE-8C2D-439D-AA40-DDE74D844494}" presName="child1group" presStyleCnt="0"/>
      <dgm:spPr/>
    </dgm:pt>
    <dgm:pt modelId="{14A39BF2-5EDE-4A20-9C21-01E748B6C6BD}" type="pres">
      <dgm:prSet presAssocID="{865288EE-8C2D-439D-AA40-DDE74D844494}" presName="child1" presStyleLbl="bgAcc1" presStyleIdx="0" presStyleCnt="4"/>
      <dgm:spPr/>
    </dgm:pt>
    <dgm:pt modelId="{27098D80-5C34-4453-869A-210481892A03}" type="pres">
      <dgm:prSet presAssocID="{865288EE-8C2D-439D-AA40-DDE74D844494}" presName="child1Text" presStyleLbl="bgAcc1" presStyleIdx="0" presStyleCnt="4">
        <dgm:presLayoutVars>
          <dgm:bulletEnabled val="1"/>
        </dgm:presLayoutVars>
      </dgm:prSet>
      <dgm:spPr/>
    </dgm:pt>
    <dgm:pt modelId="{931BA57E-5E61-46C8-A1AF-C8445704A393}" type="pres">
      <dgm:prSet presAssocID="{865288EE-8C2D-439D-AA40-DDE74D844494}" presName="child2group" presStyleCnt="0"/>
      <dgm:spPr/>
    </dgm:pt>
    <dgm:pt modelId="{E2C52C8F-D543-4C49-9316-A532D65F111E}" type="pres">
      <dgm:prSet presAssocID="{865288EE-8C2D-439D-AA40-DDE74D844494}" presName="child2" presStyleLbl="bgAcc1" presStyleIdx="1" presStyleCnt="4"/>
      <dgm:spPr/>
    </dgm:pt>
    <dgm:pt modelId="{E2BCB95A-6223-4F7D-BB2E-8D15B998D024}" type="pres">
      <dgm:prSet presAssocID="{865288EE-8C2D-439D-AA40-DDE74D844494}" presName="child2Text" presStyleLbl="bgAcc1" presStyleIdx="1" presStyleCnt="4">
        <dgm:presLayoutVars>
          <dgm:bulletEnabled val="1"/>
        </dgm:presLayoutVars>
      </dgm:prSet>
      <dgm:spPr/>
    </dgm:pt>
    <dgm:pt modelId="{989D1F31-3859-4221-BBAF-F2727DAAF0FD}" type="pres">
      <dgm:prSet presAssocID="{865288EE-8C2D-439D-AA40-DDE74D844494}" presName="child3group" presStyleCnt="0"/>
      <dgm:spPr/>
    </dgm:pt>
    <dgm:pt modelId="{3135CBBB-E8C2-4004-BC03-5D5C64DFADED}" type="pres">
      <dgm:prSet presAssocID="{865288EE-8C2D-439D-AA40-DDE74D844494}" presName="child3" presStyleLbl="bgAcc1" presStyleIdx="2" presStyleCnt="4"/>
      <dgm:spPr/>
    </dgm:pt>
    <dgm:pt modelId="{595A7DB7-098C-4D76-A01A-1A492567274D}" type="pres">
      <dgm:prSet presAssocID="{865288EE-8C2D-439D-AA40-DDE74D844494}" presName="child3Text" presStyleLbl="bgAcc1" presStyleIdx="2" presStyleCnt="4">
        <dgm:presLayoutVars>
          <dgm:bulletEnabled val="1"/>
        </dgm:presLayoutVars>
      </dgm:prSet>
      <dgm:spPr/>
    </dgm:pt>
    <dgm:pt modelId="{2C60DA61-B04C-40FF-87D3-EAC3CA95E6A1}" type="pres">
      <dgm:prSet presAssocID="{865288EE-8C2D-439D-AA40-DDE74D844494}" presName="child4group" presStyleCnt="0"/>
      <dgm:spPr/>
    </dgm:pt>
    <dgm:pt modelId="{BCCBA50D-C2C9-4DA7-BF77-51D9C6A52968}" type="pres">
      <dgm:prSet presAssocID="{865288EE-8C2D-439D-AA40-DDE74D844494}" presName="child4" presStyleLbl="bgAcc1" presStyleIdx="3" presStyleCnt="4"/>
      <dgm:spPr/>
    </dgm:pt>
    <dgm:pt modelId="{BE6A2DB8-53E2-40E1-9D19-7F2F5062CA36}" type="pres">
      <dgm:prSet presAssocID="{865288EE-8C2D-439D-AA40-DDE74D844494}" presName="child4Text" presStyleLbl="bgAcc1" presStyleIdx="3" presStyleCnt="4">
        <dgm:presLayoutVars>
          <dgm:bulletEnabled val="1"/>
        </dgm:presLayoutVars>
      </dgm:prSet>
      <dgm:spPr/>
    </dgm:pt>
    <dgm:pt modelId="{9A762FF6-45C6-40B2-9075-5776B4B39C5B}" type="pres">
      <dgm:prSet presAssocID="{865288EE-8C2D-439D-AA40-DDE74D844494}" presName="childPlaceholder" presStyleCnt="0"/>
      <dgm:spPr/>
    </dgm:pt>
    <dgm:pt modelId="{C208F9F7-6410-472B-8D5C-A2FC895B9CAA}" type="pres">
      <dgm:prSet presAssocID="{865288EE-8C2D-439D-AA40-DDE74D844494}" presName="circle" presStyleCnt="0"/>
      <dgm:spPr/>
    </dgm:pt>
    <dgm:pt modelId="{B99EF80E-142B-41CD-AC6C-A0ECD036F752}" type="pres">
      <dgm:prSet presAssocID="{865288EE-8C2D-439D-AA40-DDE74D844494}" presName="quadrant1" presStyleLbl="node1" presStyleIdx="0" presStyleCnt="4">
        <dgm:presLayoutVars>
          <dgm:chMax val="1"/>
          <dgm:bulletEnabled val="1"/>
        </dgm:presLayoutVars>
      </dgm:prSet>
      <dgm:spPr/>
    </dgm:pt>
    <dgm:pt modelId="{C1506BC4-F8EF-4327-84C9-A94D99491264}" type="pres">
      <dgm:prSet presAssocID="{865288EE-8C2D-439D-AA40-DDE74D844494}" presName="quadrant2" presStyleLbl="node1" presStyleIdx="1" presStyleCnt="4">
        <dgm:presLayoutVars>
          <dgm:chMax val="1"/>
          <dgm:bulletEnabled val="1"/>
        </dgm:presLayoutVars>
      </dgm:prSet>
      <dgm:spPr/>
    </dgm:pt>
    <dgm:pt modelId="{ECC9FA6A-5477-46FD-96AC-04E2139D0299}" type="pres">
      <dgm:prSet presAssocID="{865288EE-8C2D-439D-AA40-DDE74D844494}" presName="quadrant3" presStyleLbl="node1" presStyleIdx="2" presStyleCnt="4">
        <dgm:presLayoutVars>
          <dgm:chMax val="1"/>
          <dgm:bulletEnabled val="1"/>
        </dgm:presLayoutVars>
      </dgm:prSet>
      <dgm:spPr/>
    </dgm:pt>
    <dgm:pt modelId="{F27C6096-54F5-4DE2-92FE-AC2D476E92A9}" type="pres">
      <dgm:prSet presAssocID="{865288EE-8C2D-439D-AA40-DDE74D844494}" presName="quadrant4" presStyleLbl="node1" presStyleIdx="3" presStyleCnt="4">
        <dgm:presLayoutVars>
          <dgm:chMax val="1"/>
          <dgm:bulletEnabled val="1"/>
        </dgm:presLayoutVars>
      </dgm:prSet>
      <dgm:spPr/>
    </dgm:pt>
    <dgm:pt modelId="{7D4EF120-544F-4A30-9CAE-37EE4E17F972}" type="pres">
      <dgm:prSet presAssocID="{865288EE-8C2D-439D-AA40-DDE74D844494}" presName="quadrantPlaceholder" presStyleCnt="0"/>
      <dgm:spPr/>
    </dgm:pt>
    <dgm:pt modelId="{A182A7F9-CEBA-4FE2-A301-8E68A0D6A73E}" type="pres">
      <dgm:prSet presAssocID="{865288EE-8C2D-439D-AA40-DDE74D844494}" presName="center1" presStyleLbl="fgShp" presStyleIdx="0" presStyleCnt="2"/>
      <dgm:spPr/>
    </dgm:pt>
    <dgm:pt modelId="{16C4DD2F-22E6-4F04-B0DE-9C027EC10AC4}" type="pres">
      <dgm:prSet presAssocID="{865288EE-8C2D-439D-AA40-DDE74D844494}" presName="center2" presStyleLbl="fgShp" presStyleIdx="1" presStyleCnt="2"/>
      <dgm:spPr/>
    </dgm:pt>
  </dgm:ptLst>
  <dgm:cxnLst>
    <dgm:cxn modelId="{16D0840D-2119-4EB7-B1A0-A3EA6DFFFB9A}" type="presOf" srcId="{BD025693-144C-4C9F-A00F-5EB3FFE0E40F}" destId="{27098D80-5C34-4453-869A-210481892A03}" srcOrd="1" destOrd="0" presId="urn:microsoft.com/office/officeart/2005/8/layout/cycle4#1"/>
    <dgm:cxn modelId="{D176B50E-45E5-4373-8AB7-9FCE0E9F4241}" type="presOf" srcId="{4E31B415-8D65-4287-ADBF-F2F81B205DED}" destId="{595A7DB7-098C-4D76-A01A-1A492567274D}" srcOrd="1" destOrd="0" presId="urn:microsoft.com/office/officeart/2005/8/layout/cycle4#1"/>
    <dgm:cxn modelId="{9EE2101F-6E49-4262-B22E-DF5803DC4421}" type="presOf" srcId="{954CE40D-B1B5-4737-BE7D-35662046AD4A}" destId="{ECC9FA6A-5477-46FD-96AC-04E2139D0299}" srcOrd="0" destOrd="0" presId="urn:microsoft.com/office/officeart/2005/8/layout/cycle4#1"/>
    <dgm:cxn modelId="{8E831626-C731-478C-BCA5-C02275365C54}" srcId="{865288EE-8C2D-439D-AA40-DDE74D844494}" destId="{6DFC2EB4-CF99-416F-938D-51685971C890}" srcOrd="1" destOrd="0" parTransId="{DB7F2533-D487-4387-8755-48C5136392E4}" sibTransId="{B1681F27-8FCB-4178-BE01-D69AAC7602A5}"/>
    <dgm:cxn modelId="{FF0BAA26-A20C-42F0-8B2B-88590744420A}" srcId="{54977FF9-FF18-4795-9B6C-6782D5D0F7BD}" destId="{871587B7-174F-4FEE-8A10-E533BB64DDE8}" srcOrd="1" destOrd="0" parTransId="{D6FCC986-B076-4ECC-A7DA-00B821462237}" sibTransId="{13B0E68C-C4A5-4996-844F-D1FA966E24AE}"/>
    <dgm:cxn modelId="{5DCF2534-5C23-4852-9510-434D2EB0BD4D}" srcId="{6DFC2EB4-CF99-416F-938D-51685971C890}" destId="{80D5D8EA-34CF-4B76-BE0B-9A30C9739F0F}" srcOrd="1" destOrd="0" parTransId="{2F41CC07-F1A8-495B-9C52-42511B37CD72}" sibTransId="{FFE911EC-1EE9-4EEA-860B-FCEF842CF0ED}"/>
    <dgm:cxn modelId="{2425D43B-56E8-49D4-B6D2-6CE98AE81AC0}" type="presOf" srcId="{54977FF9-FF18-4795-9B6C-6782D5D0F7BD}" destId="{B99EF80E-142B-41CD-AC6C-A0ECD036F752}" srcOrd="0" destOrd="0" presId="urn:microsoft.com/office/officeart/2005/8/layout/cycle4#1"/>
    <dgm:cxn modelId="{09C7505F-CFC1-46A1-BB6B-F5F9B96C8537}" srcId="{CAAEE42A-F22C-442B-83A8-FA74DED901A8}" destId="{7A140BEF-8D05-42C1-811C-568D7C30BDD3}" srcOrd="0" destOrd="0" parTransId="{A748CC5D-AFC6-4857-9548-16F0DF92C16B}" sibTransId="{D57723D8-E341-43D2-B632-C86430A32CEC}"/>
    <dgm:cxn modelId="{46BED564-94C8-44ED-A296-0B7A36C52EC7}" type="presOf" srcId="{871587B7-174F-4FEE-8A10-E533BB64DDE8}" destId="{27098D80-5C34-4453-869A-210481892A03}" srcOrd="1" destOrd="1" presId="urn:microsoft.com/office/officeart/2005/8/layout/cycle4#1"/>
    <dgm:cxn modelId="{94FD6F68-BC1E-4BD5-8AAE-6A2B4DB37D2A}" type="presOf" srcId="{7A140BEF-8D05-42C1-811C-568D7C30BDD3}" destId="{BCCBA50D-C2C9-4DA7-BF77-51D9C6A52968}" srcOrd="0" destOrd="0" presId="urn:microsoft.com/office/officeart/2005/8/layout/cycle4#1"/>
    <dgm:cxn modelId="{A677AB69-5DFA-4FB1-9BB9-86317CD65A6C}" srcId="{6DFC2EB4-CF99-416F-938D-51685971C890}" destId="{73C7952E-E8B7-4E6F-9963-E9B673FB1D1B}" srcOrd="0" destOrd="0" parTransId="{440BC4C1-DC9C-4DF7-9D50-9560E6FA0ACD}" sibTransId="{F8344CF1-63B5-4B18-9584-4D4CA16B8358}"/>
    <dgm:cxn modelId="{CBA46951-3080-4DE4-AD78-1C1F91E53D5B}" srcId="{865288EE-8C2D-439D-AA40-DDE74D844494}" destId="{54977FF9-FF18-4795-9B6C-6782D5D0F7BD}" srcOrd="0" destOrd="0" parTransId="{84D6DB54-3D18-4FD8-B11F-415E7FE7AB5D}" sibTransId="{ED3AD3EF-EFAB-45D6-9BCC-7105208472B5}"/>
    <dgm:cxn modelId="{D9DE0B74-5BDE-4363-A858-624FF5664641}" type="presOf" srcId="{73C7952E-E8B7-4E6F-9963-E9B673FB1D1B}" destId="{E2BCB95A-6223-4F7D-BB2E-8D15B998D024}" srcOrd="1" destOrd="0" presId="urn:microsoft.com/office/officeart/2005/8/layout/cycle4#1"/>
    <dgm:cxn modelId="{92FFCE78-5816-444D-8622-8FF94EF49DA7}" type="presOf" srcId="{6DFC2EB4-CF99-416F-938D-51685971C890}" destId="{C1506BC4-F8EF-4327-84C9-A94D99491264}" srcOrd="0" destOrd="0" presId="urn:microsoft.com/office/officeart/2005/8/layout/cycle4#1"/>
    <dgm:cxn modelId="{D9C8A87F-3279-4418-9644-B0B5020A64FD}" type="presOf" srcId="{7A140BEF-8D05-42C1-811C-568D7C30BDD3}" destId="{BE6A2DB8-53E2-40E1-9D19-7F2F5062CA36}" srcOrd="1" destOrd="0" presId="urn:microsoft.com/office/officeart/2005/8/layout/cycle4#1"/>
    <dgm:cxn modelId="{FCD5468B-114A-4092-9732-74A1B04EFCCE}" type="presOf" srcId="{73C7952E-E8B7-4E6F-9963-E9B673FB1D1B}" destId="{E2C52C8F-D543-4C49-9316-A532D65F111E}" srcOrd="0" destOrd="0" presId="urn:microsoft.com/office/officeart/2005/8/layout/cycle4#1"/>
    <dgm:cxn modelId="{5A91448D-D3F2-444F-B6F1-03D24A3E5CC4}" type="presOf" srcId="{CAAEE42A-F22C-442B-83A8-FA74DED901A8}" destId="{F27C6096-54F5-4DE2-92FE-AC2D476E92A9}" srcOrd="0" destOrd="0" presId="urn:microsoft.com/office/officeart/2005/8/layout/cycle4#1"/>
    <dgm:cxn modelId="{5E3B639C-2BA9-498A-9051-3A1381A34FA1}" type="presOf" srcId="{80D5D8EA-34CF-4B76-BE0B-9A30C9739F0F}" destId="{E2BCB95A-6223-4F7D-BB2E-8D15B998D024}" srcOrd="1" destOrd="1" presId="urn:microsoft.com/office/officeart/2005/8/layout/cycle4#1"/>
    <dgm:cxn modelId="{B4F7FD9E-B9FA-43B1-9F8C-5FBCAD51250B}" type="presOf" srcId="{80D5D8EA-34CF-4B76-BE0B-9A30C9739F0F}" destId="{E2C52C8F-D543-4C49-9316-A532D65F111E}" srcOrd="0" destOrd="1" presId="urn:microsoft.com/office/officeart/2005/8/layout/cycle4#1"/>
    <dgm:cxn modelId="{D0FE20A6-815C-489F-8A16-54B58F394DCB}" type="presOf" srcId="{BD025693-144C-4C9F-A00F-5EB3FFE0E40F}" destId="{14A39BF2-5EDE-4A20-9C21-01E748B6C6BD}" srcOrd="0" destOrd="0" presId="urn:microsoft.com/office/officeart/2005/8/layout/cycle4#1"/>
    <dgm:cxn modelId="{F1A1AFA9-E611-400C-A7FC-AB8BE066CC9F}" type="presOf" srcId="{865288EE-8C2D-439D-AA40-DDE74D844494}" destId="{A828F71D-BCEE-4696-8107-4BB117A7A787}" srcOrd="0" destOrd="0" presId="urn:microsoft.com/office/officeart/2005/8/layout/cycle4#1"/>
    <dgm:cxn modelId="{93FDDAC0-07B1-421E-8CD3-5A906C1334F7}" type="presOf" srcId="{871587B7-174F-4FEE-8A10-E533BB64DDE8}" destId="{14A39BF2-5EDE-4A20-9C21-01E748B6C6BD}" srcOrd="0" destOrd="1" presId="urn:microsoft.com/office/officeart/2005/8/layout/cycle4#1"/>
    <dgm:cxn modelId="{30CAFED0-9119-405E-BF8F-545767A6A770}" srcId="{865288EE-8C2D-439D-AA40-DDE74D844494}" destId="{954CE40D-B1B5-4737-BE7D-35662046AD4A}" srcOrd="2" destOrd="0" parTransId="{523947EA-07A6-4F1F-8A49-266146CE6EC5}" sibTransId="{ED911BA0-4981-471B-B3FD-779A67EA8B9F}"/>
    <dgm:cxn modelId="{4D40F4DC-9EB7-4684-82A9-36BD4E432F0F}" srcId="{54977FF9-FF18-4795-9B6C-6782D5D0F7BD}" destId="{BD025693-144C-4C9F-A00F-5EB3FFE0E40F}" srcOrd="0" destOrd="0" parTransId="{3546132B-A59C-4D72-AFE2-35D0D870491C}" sibTransId="{802A829B-DB1D-4ABE-9F2B-C6EAD698FC45}"/>
    <dgm:cxn modelId="{793563E1-EA8D-4BBE-82B3-ED898A7C88CB}" type="presOf" srcId="{4E31B415-8D65-4287-ADBF-F2F81B205DED}" destId="{3135CBBB-E8C2-4004-BC03-5D5C64DFADED}" srcOrd="0" destOrd="0" presId="urn:microsoft.com/office/officeart/2005/8/layout/cycle4#1"/>
    <dgm:cxn modelId="{2A202CF1-1106-4CE7-9E07-ACD71A274B3A}" srcId="{865288EE-8C2D-439D-AA40-DDE74D844494}" destId="{CAAEE42A-F22C-442B-83A8-FA74DED901A8}" srcOrd="3" destOrd="0" parTransId="{C83E7B98-852C-48E5-B4DE-9D7B712186B9}" sibTransId="{73832333-E577-420C-B13D-9577CAE9305C}"/>
    <dgm:cxn modelId="{71D2A8F1-41FE-4568-8957-30DFE53BEDD6}" srcId="{954CE40D-B1B5-4737-BE7D-35662046AD4A}" destId="{4E31B415-8D65-4287-ADBF-F2F81B205DED}" srcOrd="0" destOrd="0" parTransId="{EC12E1A1-19F1-48E9-BE3D-3A623D13EF53}" sibTransId="{2E847B63-14FC-459A-8104-319B9EDCD23D}"/>
    <dgm:cxn modelId="{87CD7E3D-1016-437C-A799-903F01543286}" type="presParOf" srcId="{A828F71D-BCEE-4696-8107-4BB117A7A787}" destId="{BE3E13A3-3C6E-4A6D-A6CB-0C56AC7CE18D}" srcOrd="0" destOrd="0" presId="urn:microsoft.com/office/officeart/2005/8/layout/cycle4#1"/>
    <dgm:cxn modelId="{AF1FC1F9-2369-4E4C-BFC8-A19C0B1C81C4}" type="presParOf" srcId="{BE3E13A3-3C6E-4A6D-A6CB-0C56AC7CE18D}" destId="{93690D35-33F9-480A-8763-1DD47E62AE91}" srcOrd="0" destOrd="0" presId="urn:microsoft.com/office/officeart/2005/8/layout/cycle4#1"/>
    <dgm:cxn modelId="{6DFBCDFE-073B-4B59-ACEB-CE0EC5696368}" type="presParOf" srcId="{93690D35-33F9-480A-8763-1DD47E62AE91}" destId="{14A39BF2-5EDE-4A20-9C21-01E748B6C6BD}" srcOrd="0" destOrd="0" presId="urn:microsoft.com/office/officeart/2005/8/layout/cycle4#1"/>
    <dgm:cxn modelId="{386CF42D-A22B-4D4A-AD84-BB7386837850}" type="presParOf" srcId="{93690D35-33F9-480A-8763-1DD47E62AE91}" destId="{27098D80-5C34-4453-869A-210481892A03}" srcOrd="1" destOrd="0" presId="urn:microsoft.com/office/officeart/2005/8/layout/cycle4#1"/>
    <dgm:cxn modelId="{AF8F6A09-F8CF-405F-A873-B4E4F27726F2}" type="presParOf" srcId="{BE3E13A3-3C6E-4A6D-A6CB-0C56AC7CE18D}" destId="{931BA57E-5E61-46C8-A1AF-C8445704A393}" srcOrd="1" destOrd="0" presId="urn:microsoft.com/office/officeart/2005/8/layout/cycle4#1"/>
    <dgm:cxn modelId="{A5686E72-2F88-4723-BB21-BDD7FB437DBA}" type="presParOf" srcId="{931BA57E-5E61-46C8-A1AF-C8445704A393}" destId="{E2C52C8F-D543-4C49-9316-A532D65F111E}" srcOrd="0" destOrd="0" presId="urn:microsoft.com/office/officeart/2005/8/layout/cycle4#1"/>
    <dgm:cxn modelId="{356C5B8F-ED17-46F1-916B-89E9A1B32CC2}" type="presParOf" srcId="{931BA57E-5E61-46C8-A1AF-C8445704A393}" destId="{E2BCB95A-6223-4F7D-BB2E-8D15B998D024}" srcOrd="1" destOrd="0" presId="urn:microsoft.com/office/officeart/2005/8/layout/cycle4#1"/>
    <dgm:cxn modelId="{EA5D4E7B-DFCB-46AA-B9AE-137E1DDAE4A0}" type="presParOf" srcId="{BE3E13A3-3C6E-4A6D-A6CB-0C56AC7CE18D}" destId="{989D1F31-3859-4221-BBAF-F2727DAAF0FD}" srcOrd="2" destOrd="0" presId="urn:microsoft.com/office/officeart/2005/8/layout/cycle4#1"/>
    <dgm:cxn modelId="{04B316CE-3640-4CEB-B74E-D2EF02CFDDC5}" type="presParOf" srcId="{989D1F31-3859-4221-BBAF-F2727DAAF0FD}" destId="{3135CBBB-E8C2-4004-BC03-5D5C64DFADED}" srcOrd="0" destOrd="0" presId="urn:microsoft.com/office/officeart/2005/8/layout/cycle4#1"/>
    <dgm:cxn modelId="{1E1F8F71-7CB3-48E0-AE7D-1E366304DEB5}" type="presParOf" srcId="{989D1F31-3859-4221-BBAF-F2727DAAF0FD}" destId="{595A7DB7-098C-4D76-A01A-1A492567274D}" srcOrd="1" destOrd="0" presId="urn:microsoft.com/office/officeart/2005/8/layout/cycle4#1"/>
    <dgm:cxn modelId="{C35BC69F-C4FC-4431-A848-7A4918F66479}" type="presParOf" srcId="{BE3E13A3-3C6E-4A6D-A6CB-0C56AC7CE18D}" destId="{2C60DA61-B04C-40FF-87D3-EAC3CA95E6A1}" srcOrd="3" destOrd="0" presId="urn:microsoft.com/office/officeart/2005/8/layout/cycle4#1"/>
    <dgm:cxn modelId="{FCD2CF5B-B91A-4A58-89E7-118E5EB568F6}" type="presParOf" srcId="{2C60DA61-B04C-40FF-87D3-EAC3CA95E6A1}" destId="{BCCBA50D-C2C9-4DA7-BF77-51D9C6A52968}" srcOrd="0" destOrd="0" presId="urn:microsoft.com/office/officeart/2005/8/layout/cycle4#1"/>
    <dgm:cxn modelId="{29A9E4FA-68A0-4A18-956F-655063F086AC}" type="presParOf" srcId="{2C60DA61-B04C-40FF-87D3-EAC3CA95E6A1}" destId="{BE6A2DB8-53E2-40E1-9D19-7F2F5062CA36}" srcOrd="1" destOrd="0" presId="urn:microsoft.com/office/officeart/2005/8/layout/cycle4#1"/>
    <dgm:cxn modelId="{54F03125-2894-4F76-8068-73F62EF7C684}" type="presParOf" srcId="{BE3E13A3-3C6E-4A6D-A6CB-0C56AC7CE18D}" destId="{9A762FF6-45C6-40B2-9075-5776B4B39C5B}" srcOrd="4" destOrd="0" presId="urn:microsoft.com/office/officeart/2005/8/layout/cycle4#1"/>
    <dgm:cxn modelId="{D0E308E0-7513-4A96-8441-E0601E66B07C}" type="presParOf" srcId="{A828F71D-BCEE-4696-8107-4BB117A7A787}" destId="{C208F9F7-6410-472B-8D5C-A2FC895B9CAA}" srcOrd="1" destOrd="0" presId="urn:microsoft.com/office/officeart/2005/8/layout/cycle4#1"/>
    <dgm:cxn modelId="{ACAD0632-3430-455B-B5F7-E3750907E842}" type="presParOf" srcId="{C208F9F7-6410-472B-8D5C-A2FC895B9CAA}" destId="{B99EF80E-142B-41CD-AC6C-A0ECD036F752}" srcOrd="0" destOrd="0" presId="urn:microsoft.com/office/officeart/2005/8/layout/cycle4#1"/>
    <dgm:cxn modelId="{E7DA4058-EB12-4CFC-BFB4-7A4C5823F437}" type="presParOf" srcId="{C208F9F7-6410-472B-8D5C-A2FC895B9CAA}" destId="{C1506BC4-F8EF-4327-84C9-A94D99491264}" srcOrd="1" destOrd="0" presId="urn:microsoft.com/office/officeart/2005/8/layout/cycle4#1"/>
    <dgm:cxn modelId="{2F0D691F-CC52-4E33-AB81-74CC88224D96}" type="presParOf" srcId="{C208F9F7-6410-472B-8D5C-A2FC895B9CAA}" destId="{ECC9FA6A-5477-46FD-96AC-04E2139D0299}" srcOrd="2" destOrd="0" presId="urn:microsoft.com/office/officeart/2005/8/layout/cycle4#1"/>
    <dgm:cxn modelId="{2F9692DC-0B34-4413-8929-88288A2D8EEF}" type="presParOf" srcId="{C208F9F7-6410-472B-8D5C-A2FC895B9CAA}" destId="{F27C6096-54F5-4DE2-92FE-AC2D476E92A9}" srcOrd="3" destOrd="0" presId="urn:microsoft.com/office/officeart/2005/8/layout/cycle4#1"/>
    <dgm:cxn modelId="{C987EFB9-20FF-473C-89A2-7B0D5BD0CF6D}" type="presParOf" srcId="{C208F9F7-6410-472B-8D5C-A2FC895B9CAA}" destId="{7D4EF120-544F-4A30-9CAE-37EE4E17F972}" srcOrd="4" destOrd="0" presId="urn:microsoft.com/office/officeart/2005/8/layout/cycle4#1"/>
    <dgm:cxn modelId="{70F99871-0209-49A5-AEA0-86E38F77F458}" type="presParOf" srcId="{A828F71D-BCEE-4696-8107-4BB117A7A787}" destId="{A182A7F9-CEBA-4FE2-A301-8E68A0D6A73E}" srcOrd="2" destOrd="0" presId="urn:microsoft.com/office/officeart/2005/8/layout/cycle4#1"/>
    <dgm:cxn modelId="{6ACEACE9-B0CD-4E5B-8778-14E630CC8DE0}" type="presParOf" srcId="{A828F71D-BCEE-4696-8107-4BB117A7A787}" destId="{16C4DD2F-22E6-4F04-B0DE-9C027EC10AC4}"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409D8-6067-4F81-89EB-0B85221B377F}"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S"/>
        </a:p>
      </dgm:t>
    </dgm:pt>
    <dgm:pt modelId="{9D796A92-5813-42CC-817F-AACF204CAC01}">
      <dgm:prSet phldrT="[Texto]" custT="1"/>
      <dgm:spPr>
        <a:solidFill>
          <a:schemeClr val="accent3">
            <a:lumMod val="60000"/>
            <a:lumOff val="40000"/>
          </a:schemeClr>
        </a:solidFill>
        <a:ln>
          <a:solidFill>
            <a:schemeClr val="tx1">
              <a:lumMod val="95000"/>
              <a:lumOff val="5000"/>
            </a:schemeClr>
          </a:solidFill>
        </a:ln>
        <a:scene3d>
          <a:camera prst="orthographicFront">
            <a:rot lat="0" lon="0" rev="0"/>
          </a:camera>
          <a:lightRig rig="threePt" dir="t">
            <a:rot lat="0" lon="0" rev="1200000"/>
          </a:lightRig>
        </a:scene3d>
        <a:sp3d>
          <a:bevelT w="63500" h="25400" prst="angle"/>
        </a:sp3d>
      </dgm:spPr>
      <dgm:t>
        <a:bodyPr/>
        <a:lstStyle/>
        <a:p>
          <a:r>
            <a:rPr lang="es-CR" sz="2800" b="1" dirty="0">
              <a:solidFill>
                <a:schemeClr val="tx1">
                  <a:lumMod val="95000"/>
                  <a:lumOff val="5000"/>
                </a:schemeClr>
              </a:solidFill>
            </a:rPr>
            <a:t>Oculto: </a:t>
          </a:r>
        </a:p>
        <a:p>
          <a:r>
            <a:rPr lang="es-CR" sz="2000" dirty="0">
              <a:solidFill>
                <a:schemeClr val="tx1">
                  <a:lumMod val="95000"/>
                  <a:lumOff val="5000"/>
                </a:schemeClr>
              </a:solidFill>
            </a:rPr>
            <a:t>Tiene actividad económica y no se inscribe</a:t>
          </a:r>
          <a:endParaRPr lang="es-ES" sz="2000" dirty="0">
            <a:solidFill>
              <a:schemeClr val="tx1">
                <a:lumMod val="95000"/>
                <a:lumOff val="5000"/>
              </a:schemeClr>
            </a:solidFill>
          </a:endParaRPr>
        </a:p>
      </dgm:t>
    </dgm:pt>
    <dgm:pt modelId="{3EF1297B-FFC2-4E71-9C59-3DE9B0C42554}" type="parTrans" cxnId="{5B6957E3-875D-4299-9ABC-AD7AD0CFBE3B}">
      <dgm:prSet/>
      <dgm:spPr/>
      <dgm:t>
        <a:bodyPr/>
        <a:lstStyle/>
        <a:p>
          <a:endParaRPr lang="es-ES" sz="2400"/>
        </a:p>
      </dgm:t>
    </dgm:pt>
    <dgm:pt modelId="{EF56AE12-C936-4FF4-AB07-CC7BCE0DE200}" type="sibTrans" cxnId="{5B6957E3-875D-4299-9ABC-AD7AD0CFBE3B}">
      <dgm:prSet/>
      <dgm:spPr/>
      <dgm:t>
        <a:bodyPr/>
        <a:lstStyle/>
        <a:p>
          <a:endParaRPr lang="es-ES" sz="2400"/>
        </a:p>
      </dgm:t>
    </dgm:pt>
    <dgm:pt modelId="{2532EE44-C94F-4C5A-9B2A-FD17505C28D4}">
      <dgm:prSet phldrT="[Texto]" custT="1"/>
      <dgm:spPr>
        <a:solidFill>
          <a:schemeClr val="accent1">
            <a:lumMod val="60000"/>
            <a:lumOff val="40000"/>
          </a:schemeClr>
        </a:solidFill>
        <a:ln>
          <a:solidFill>
            <a:schemeClr val="tx1">
              <a:lumMod val="95000"/>
              <a:lumOff val="5000"/>
            </a:schemeClr>
          </a:solidFill>
        </a:ln>
        <a:scene3d>
          <a:camera prst="orthographicFront">
            <a:rot lat="0" lon="0" rev="0"/>
          </a:camera>
          <a:lightRig rig="threePt" dir="t">
            <a:rot lat="0" lon="0" rev="1200000"/>
          </a:lightRig>
        </a:scene3d>
        <a:sp3d>
          <a:bevelT w="63500" h="25400" prst="angle"/>
        </a:sp3d>
      </dgm:spPr>
      <dgm:t>
        <a:bodyPr/>
        <a:lstStyle/>
        <a:p>
          <a:r>
            <a:rPr lang="es-CR" sz="2800" b="1" dirty="0">
              <a:solidFill>
                <a:schemeClr val="tx1">
                  <a:lumMod val="95000"/>
                  <a:lumOff val="5000"/>
                </a:schemeClr>
              </a:solidFill>
            </a:rPr>
            <a:t>Inexacto: </a:t>
          </a:r>
        </a:p>
        <a:p>
          <a:r>
            <a:rPr lang="es-CR" sz="2000" dirty="0">
              <a:solidFill>
                <a:schemeClr val="tx1">
                  <a:lumMod val="95000"/>
                  <a:lumOff val="5000"/>
                </a:schemeClr>
              </a:solidFill>
            </a:rPr>
            <a:t>Presenta declaraciones con datos falsos</a:t>
          </a:r>
          <a:endParaRPr lang="es-ES" sz="2000" dirty="0">
            <a:solidFill>
              <a:schemeClr val="tx1">
                <a:lumMod val="95000"/>
                <a:lumOff val="5000"/>
              </a:schemeClr>
            </a:solidFill>
          </a:endParaRPr>
        </a:p>
      </dgm:t>
    </dgm:pt>
    <dgm:pt modelId="{CBDD9580-CC00-4B28-B2AA-16EE8AFEE119}" type="parTrans" cxnId="{9D71A68C-2814-445B-ABEF-726182618CE1}">
      <dgm:prSet/>
      <dgm:spPr/>
      <dgm:t>
        <a:bodyPr/>
        <a:lstStyle/>
        <a:p>
          <a:endParaRPr lang="es-ES" sz="2400"/>
        </a:p>
      </dgm:t>
    </dgm:pt>
    <dgm:pt modelId="{2CA36BCD-AADE-446C-8E8B-5D34A3FC4281}" type="sibTrans" cxnId="{9D71A68C-2814-445B-ABEF-726182618CE1}">
      <dgm:prSet/>
      <dgm:spPr/>
      <dgm:t>
        <a:bodyPr/>
        <a:lstStyle/>
        <a:p>
          <a:endParaRPr lang="es-ES" sz="2400"/>
        </a:p>
      </dgm:t>
    </dgm:pt>
    <dgm:pt modelId="{ABFC42C6-679D-4006-89F5-D496E1CCAC2A}">
      <dgm:prSet phldrT="[Texto]" custT="1"/>
      <dgm:spPr>
        <a:solidFill>
          <a:schemeClr val="accent2">
            <a:lumMod val="60000"/>
            <a:lumOff val="40000"/>
          </a:schemeClr>
        </a:solidFill>
        <a:scene3d>
          <a:camera prst="orthographicFront">
            <a:rot lat="0" lon="0" rev="0"/>
          </a:camera>
          <a:lightRig rig="threePt" dir="t">
            <a:rot lat="0" lon="0" rev="1200000"/>
          </a:lightRig>
        </a:scene3d>
        <a:sp3d>
          <a:bevelT w="63500" h="25400" prst="angle"/>
        </a:sp3d>
      </dgm:spPr>
      <dgm:t>
        <a:bodyPr/>
        <a:lstStyle/>
        <a:p>
          <a:r>
            <a:rPr lang="es-CR" sz="2800" b="1" dirty="0">
              <a:solidFill>
                <a:schemeClr val="tx1">
                  <a:lumMod val="95000"/>
                  <a:lumOff val="5000"/>
                </a:schemeClr>
              </a:solidFill>
            </a:rPr>
            <a:t>Moroso:</a:t>
          </a:r>
        </a:p>
        <a:p>
          <a:r>
            <a:rPr lang="es-CR" sz="2000" b="1" dirty="0">
              <a:solidFill>
                <a:schemeClr val="tx1">
                  <a:lumMod val="95000"/>
                  <a:lumOff val="5000"/>
                </a:schemeClr>
              </a:solidFill>
            </a:rPr>
            <a:t> </a:t>
          </a:r>
          <a:r>
            <a:rPr lang="es-CR" sz="2000" dirty="0">
              <a:solidFill>
                <a:schemeClr val="tx1">
                  <a:lumMod val="95000"/>
                  <a:lumOff val="5000"/>
                </a:schemeClr>
              </a:solidFill>
            </a:rPr>
            <a:t>No paga el monto del impuesto que declaró</a:t>
          </a:r>
          <a:endParaRPr lang="es-ES" sz="2000" dirty="0">
            <a:solidFill>
              <a:schemeClr val="tx1">
                <a:lumMod val="95000"/>
                <a:lumOff val="5000"/>
              </a:schemeClr>
            </a:solidFill>
          </a:endParaRPr>
        </a:p>
      </dgm:t>
    </dgm:pt>
    <dgm:pt modelId="{8CDF4976-9BCE-4A54-A8D0-6E44EBDC3F7A}" type="parTrans" cxnId="{031ACFAC-A98E-4A5A-969C-08B55328EEF6}">
      <dgm:prSet/>
      <dgm:spPr/>
      <dgm:t>
        <a:bodyPr/>
        <a:lstStyle/>
        <a:p>
          <a:endParaRPr lang="es-ES" sz="2400"/>
        </a:p>
      </dgm:t>
    </dgm:pt>
    <dgm:pt modelId="{F7460319-9616-44B0-89D5-760BF59130D0}" type="sibTrans" cxnId="{031ACFAC-A98E-4A5A-969C-08B55328EEF6}">
      <dgm:prSet/>
      <dgm:spPr/>
      <dgm:t>
        <a:bodyPr/>
        <a:lstStyle/>
        <a:p>
          <a:endParaRPr lang="es-ES" sz="2400"/>
        </a:p>
      </dgm:t>
    </dgm:pt>
    <dgm:pt modelId="{91578CA0-4321-4115-8D9B-FF9D91A0A3B0}">
      <dgm:prSet custT="1"/>
      <dgm:spPr>
        <a:solidFill>
          <a:schemeClr val="accent6">
            <a:lumMod val="60000"/>
            <a:lumOff val="40000"/>
          </a:schemeClr>
        </a:solidFill>
        <a:ln>
          <a:solidFill>
            <a:schemeClr val="tx1">
              <a:lumMod val="95000"/>
              <a:lumOff val="5000"/>
            </a:schemeClr>
          </a:solidFill>
        </a:ln>
        <a:scene3d>
          <a:camera prst="orthographicFront">
            <a:rot lat="0" lon="0" rev="0"/>
          </a:camera>
          <a:lightRig rig="threePt" dir="t">
            <a:rot lat="0" lon="0" rev="1200000"/>
          </a:lightRig>
        </a:scene3d>
        <a:sp3d>
          <a:bevelT w="63500" h="25400" prst="angle"/>
        </a:sp3d>
      </dgm:spPr>
      <dgm:t>
        <a:bodyPr/>
        <a:lstStyle/>
        <a:p>
          <a:r>
            <a:rPr lang="es-CR" sz="2800" b="1" dirty="0">
              <a:solidFill>
                <a:schemeClr val="tx1">
                  <a:lumMod val="95000"/>
                  <a:lumOff val="5000"/>
                </a:schemeClr>
              </a:solidFill>
            </a:rPr>
            <a:t>Omiso:</a:t>
          </a:r>
        </a:p>
        <a:p>
          <a:r>
            <a:rPr lang="es-CR" sz="2000" b="1" dirty="0">
              <a:solidFill>
                <a:schemeClr val="tx1">
                  <a:lumMod val="95000"/>
                  <a:lumOff val="5000"/>
                </a:schemeClr>
              </a:solidFill>
            </a:rPr>
            <a:t> </a:t>
          </a:r>
          <a:r>
            <a:rPr lang="es-CR" sz="2000" dirty="0">
              <a:solidFill>
                <a:schemeClr val="tx1">
                  <a:lumMod val="95000"/>
                  <a:lumOff val="5000"/>
                </a:schemeClr>
              </a:solidFill>
            </a:rPr>
            <a:t>Está inscrito y no presenta declaraciones</a:t>
          </a:r>
          <a:endParaRPr lang="es-ES" sz="2000" dirty="0">
            <a:solidFill>
              <a:schemeClr val="tx1">
                <a:lumMod val="95000"/>
                <a:lumOff val="5000"/>
              </a:schemeClr>
            </a:solidFill>
          </a:endParaRPr>
        </a:p>
      </dgm:t>
    </dgm:pt>
    <dgm:pt modelId="{C249E0EA-8782-4C68-8DB5-4DEF019E2495}" type="parTrans" cxnId="{9F4746FA-1D37-46FD-BC72-5D3719B7FB6F}">
      <dgm:prSet/>
      <dgm:spPr/>
      <dgm:t>
        <a:bodyPr/>
        <a:lstStyle/>
        <a:p>
          <a:endParaRPr lang="es-ES" sz="2400"/>
        </a:p>
      </dgm:t>
    </dgm:pt>
    <dgm:pt modelId="{F79955B6-8C14-40E0-8F85-4EE8B6733A64}" type="sibTrans" cxnId="{9F4746FA-1D37-46FD-BC72-5D3719B7FB6F}">
      <dgm:prSet/>
      <dgm:spPr/>
      <dgm:t>
        <a:bodyPr/>
        <a:lstStyle/>
        <a:p>
          <a:endParaRPr lang="es-ES" sz="2400"/>
        </a:p>
      </dgm:t>
    </dgm:pt>
    <dgm:pt modelId="{A29BB4F7-CC36-4A44-95D7-3605E035F008}" type="pres">
      <dgm:prSet presAssocID="{40D409D8-6067-4F81-89EB-0B85221B377F}" presName="linear" presStyleCnt="0">
        <dgm:presLayoutVars>
          <dgm:dir/>
          <dgm:animLvl val="lvl"/>
          <dgm:resizeHandles val="exact"/>
        </dgm:presLayoutVars>
      </dgm:prSet>
      <dgm:spPr/>
    </dgm:pt>
    <dgm:pt modelId="{EA8DD97D-6DE1-439C-ADA8-4DFC5043BFE6}" type="pres">
      <dgm:prSet presAssocID="{9D796A92-5813-42CC-817F-AACF204CAC01}" presName="parentLin" presStyleCnt="0"/>
      <dgm:spPr/>
    </dgm:pt>
    <dgm:pt modelId="{4EE99EC0-F362-43DC-9245-5DF4E1070E85}" type="pres">
      <dgm:prSet presAssocID="{9D796A92-5813-42CC-817F-AACF204CAC01}" presName="parentLeftMargin" presStyleLbl="node1" presStyleIdx="0" presStyleCnt="4"/>
      <dgm:spPr/>
    </dgm:pt>
    <dgm:pt modelId="{720F9BBC-2214-40EC-B134-B4C7AB2AC94A}" type="pres">
      <dgm:prSet presAssocID="{9D796A92-5813-42CC-817F-AACF204CAC01}" presName="parentText" presStyleLbl="node1" presStyleIdx="0" presStyleCnt="4" custScaleY="163703" custLinFactX="24642" custLinFactNeighborX="100000">
        <dgm:presLayoutVars>
          <dgm:chMax val="0"/>
          <dgm:bulletEnabled val="1"/>
        </dgm:presLayoutVars>
      </dgm:prSet>
      <dgm:spPr/>
    </dgm:pt>
    <dgm:pt modelId="{B7FD15C5-742D-4E36-AF97-1FB34CFC7F68}" type="pres">
      <dgm:prSet presAssocID="{9D796A92-5813-42CC-817F-AACF204CAC01}" presName="negativeSpace" presStyleCnt="0"/>
      <dgm:spPr/>
    </dgm:pt>
    <dgm:pt modelId="{F948313D-C491-44DE-AF85-58F81A388F02}" type="pres">
      <dgm:prSet presAssocID="{9D796A92-5813-42CC-817F-AACF204CAC01}" presName="childText" presStyleLbl="conFgAcc1" presStyleIdx="0" presStyleCnt="4">
        <dgm:presLayoutVars>
          <dgm:bulletEnabled val="1"/>
        </dgm:presLayoutVars>
      </dgm:prSet>
      <dgm:spPr/>
    </dgm:pt>
    <dgm:pt modelId="{E69FAB37-ED76-4619-9FC7-97D4FCE41D09}" type="pres">
      <dgm:prSet presAssocID="{EF56AE12-C936-4FF4-AB07-CC7BCE0DE200}" presName="spaceBetweenRectangles" presStyleCnt="0"/>
      <dgm:spPr/>
    </dgm:pt>
    <dgm:pt modelId="{AF528108-70E5-44AF-9BA3-E366B3088057}" type="pres">
      <dgm:prSet presAssocID="{91578CA0-4321-4115-8D9B-FF9D91A0A3B0}" presName="parentLin" presStyleCnt="0"/>
      <dgm:spPr/>
    </dgm:pt>
    <dgm:pt modelId="{5CE975B1-D881-4241-96C1-E948BBBE5B2A}" type="pres">
      <dgm:prSet presAssocID="{91578CA0-4321-4115-8D9B-FF9D91A0A3B0}" presName="parentLeftMargin" presStyleLbl="node1" presStyleIdx="0" presStyleCnt="4"/>
      <dgm:spPr/>
    </dgm:pt>
    <dgm:pt modelId="{FA6F9D2C-221D-44B7-A5E3-EDC3734ACE4B}" type="pres">
      <dgm:prSet presAssocID="{91578CA0-4321-4115-8D9B-FF9D91A0A3B0}" presName="parentText" presStyleLbl="node1" presStyleIdx="1" presStyleCnt="4" custScaleY="161654" custLinFactNeighborX="-44987">
        <dgm:presLayoutVars>
          <dgm:chMax val="0"/>
          <dgm:bulletEnabled val="1"/>
        </dgm:presLayoutVars>
      </dgm:prSet>
      <dgm:spPr/>
    </dgm:pt>
    <dgm:pt modelId="{9E5E29AB-0A7C-462D-A186-3D3AAFC2EFA8}" type="pres">
      <dgm:prSet presAssocID="{91578CA0-4321-4115-8D9B-FF9D91A0A3B0}" presName="negativeSpace" presStyleCnt="0"/>
      <dgm:spPr/>
    </dgm:pt>
    <dgm:pt modelId="{CF1713B8-75FB-4174-9671-95AFF456EA01}" type="pres">
      <dgm:prSet presAssocID="{91578CA0-4321-4115-8D9B-FF9D91A0A3B0}" presName="childText" presStyleLbl="conFgAcc1" presStyleIdx="1" presStyleCnt="4">
        <dgm:presLayoutVars>
          <dgm:bulletEnabled val="1"/>
        </dgm:presLayoutVars>
      </dgm:prSet>
      <dgm:spPr/>
    </dgm:pt>
    <dgm:pt modelId="{8F47AA9A-EE19-4EC5-A8B1-B0963839EC9B}" type="pres">
      <dgm:prSet presAssocID="{F79955B6-8C14-40E0-8F85-4EE8B6733A64}" presName="spaceBetweenRectangles" presStyleCnt="0"/>
      <dgm:spPr/>
    </dgm:pt>
    <dgm:pt modelId="{8F902AD8-A8A5-407C-8DAE-F1E428985AF4}" type="pres">
      <dgm:prSet presAssocID="{2532EE44-C94F-4C5A-9B2A-FD17505C28D4}" presName="parentLin" presStyleCnt="0"/>
      <dgm:spPr/>
    </dgm:pt>
    <dgm:pt modelId="{B0F96B7C-4424-4B70-9482-4EDA538E882F}" type="pres">
      <dgm:prSet presAssocID="{2532EE44-C94F-4C5A-9B2A-FD17505C28D4}" presName="parentLeftMargin" presStyleLbl="node1" presStyleIdx="1" presStyleCnt="4"/>
      <dgm:spPr/>
    </dgm:pt>
    <dgm:pt modelId="{D23B0C79-F8B1-41EC-9BEF-460E7E331C9F}" type="pres">
      <dgm:prSet presAssocID="{2532EE44-C94F-4C5A-9B2A-FD17505C28D4}" presName="parentText" presStyleLbl="node1" presStyleIdx="2" presStyleCnt="4" custScaleY="157557" custLinFactX="26329" custLinFactNeighborX="100000">
        <dgm:presLayoutVars>
          <dgm:chMax val="0"/>
          <dgm:bulletEnabled val="1"/>
        </dgm:presLayoutVars>
      </dgm:prSet>
      <dgm:spPr/>
    </dgm:pt>
    <dgm:pt modelId="{B335F127-0D14-4B5B-BAE0-CD7FFFA6D152}" type="pres">
      <dgm:prSet presAssocID="{2532EE44-C94F-4C5A-9B2A-FD17505C28D4}" presName="negativeSpace" presStyleCnt="0"/>
      <dgm:spPr/>
    </dgm:pt>
    <dgm:pt modelId="{4307363B-1F91-459E-8A1C-34B049003DDA}" type="pres">
      <dgm:prSet presAssocID="{2532EE44-C94F-4C5A-9B2A-FD17505C28D4}" presName="childText" presStyleLbl="conFgAcc1" presStyleIdx="2" presStyleCnt="4">
        <dgm:presLayoutVars>
          <dgm:bulletEnabled val="1"/>
        </dgm:presLayoutVars>
      </dgm:prSet>
      <dgm:spPr/>
    </dgm:pt>
    <dgm:pt modelId="{B1B96B05-6F1E-4842-A45B-6DEF59FD4593}" type="pres">
      <dgm:prSet presAssocID="{2CA36BCD-AADE-446C-8E8B-5D34A3FC4281}" presName="spaceBetweenRectangles" presStyleCnt="0"/>
      <dgm:spPr/>
    </dgm:pt>
    <dgm:pt modelId="{EEFA476E-5392-494F-B46F-DAC341CFEA85}" type="pres">
      <dgm:prSet presAssocID="{ABFC42C6-679D-4006-89F5-D496E1CCAC2A}" presName="parentLin" presStyleCnt="0"/>
      <dgm:spPr/>
    </dgm:pt>
    <dgm:pt modelId="{46459E4A-2594-4FD0-A4D0-ED7A78744176}" type="pres">
      <dgm:prSet presAssocID="{ABFC42C6-679D-4006-89F5-D496E1CCAC2A}" presName="parentLeftMargin" presStyleLbl="node1" presStyleIdx="2" presStyleCnt="4"/>
      <dgm:spPr/>
    </dgm:pt>
    <dgm:pt modelId="{91889CE8-1383-4570-A9F2-9B44A4E73C3E}" type="pres">
      <dgm:prSet presAssocID="{ABFC42C6-679D-4006-89F5-D496E1CCAC2A}" presName="parentText" presStyleLbl="node1" presStyleIdx="3" presStyleCnt="4" custScaleY="184248" custLinFactNeighborX="-68611">
        <dgm:presLayoutVars>
          <dgm:chMax val="0"/>
          <dgm:bulletEnabled val="1"/>
        </dgm:presLayoutVars>
      </dgm:prSet>
      <dgm:spPr/>
    </dgm:pt>
    <dgm:pt modelId="{9E3B5E3F-6066-4461-B523-E35CABAEE6AE}" type="pres">
      <dgm:prSet presAssocID="{ABFC42C6-679D-4006-89F5-D496E1CCAC2A}" presName="negativeSpace" presStyleCnt="0"/>
      <dgm:spPr/>
    </dgm:pt>
    <dgm:pt modelId="{AC1EFD47-7F13-43CA-ACD9-F70380D4D7C1}" type="pres">
      <dgm:prSet presAssocID="{ABFC42C6-679D-4006-89F5-D496E1CCAC2A}" presName="childText" presStyleLbl="conFgAcc1" presStyleIdx="3" presStyleCnt="4">
        <dgm:presLayoutVars>
          <dgm:bulletEnabled val="1"/>
        </dgm:presLayoutVars>
      </dgm:prSet>
      <dgm:spPr/>
    </dgm:pt>
  </dgm:ptLst>
  <dgm:cxnLst>
    <dgm:cxn modelId="{55301521-17C2-494E-9A66-EAB033CB7ABB}" type="presOf" srcId="{9D796A92-5813-42CC-817F-AACF204CAC01}" destId="{720F9BBC-2214-40EC-B134-B4C7AB2AC94A}" srcOrd="1" destOrd="0" presId="urn:microsoft.com/office/officeart/2005/8/layout/list1"/>
    <dgm:cxn modelId="{3D1DC422-4F01-4270-8BBB-C57A137D5A82}" type="presOf" srcId="{2532EE44-C94F-4C5A-9B2A-FD17505C28D4}" destId="{B0F96B7C-4424-4B70-9482-4EDA538E882F}" srcOrd="0" destOrd="0" presId="urn:microsoft.com/office/officeart/2005/8/layout/list1"/>
    <dgm:cxn modelId="{7B45FE6D-79D3-4E8E-ACA8-070B7899EA74}" type="presOf" srcId="{91578CA0-4321-4115-8D9B-FF9D91A0A3B0}" destId="{FA6F9D2C-221D-44B7-A5E3-EDC3734ACE4B}" srcOrd="1" destOrd="0" presId="urn:microsoft.com/office/officeart/2005/8/layout/list1"/>
    <dgm:cxn modelId="{2902A87E-A600-40B8-B4F1-AD893F04CBBA}" type="presOf" srcId="{2532EE44-C94F-4C5A-9B2A-FD17505C28D4}" destId="{D23B0C79-F8B1-41EC-9BEF-460E7E331C9F}" srcOrd="1" destOrd="0" presId="urn:microsoft.com/office/officeart/2005/8/layout/list1"/>
    <dgm:cxn modelId="{9D71A68C-2814-445B-ABEF-726182618CE1}" srcId="{40D409D8-6067-4F81-89EB-0B85221B377F}" destId="{2532EE44-C94F-4C5A-9B2A-FD17505C28D4}" srcOrd="2" destOrd="0" parTransId="{CBDD9580-CC00-4B28-B2AA-16EE8AFEE119}" sibTransId="{2CA36BCD-AADE-446C-8E8B-5D34A3FC4281}"/>
    <dgm:cxn modelId="{031ACFAC-A98E-4A5A-969C-08B55328EEF6}" srcId="{40D409D8-6067-4F81-89EB-0B85221B377F}" destId="{ABFC42C6-679D-4006-89F5-D496E1CCAC2A}" srcOrd="3" destOrd="0" parTransId="{8CDF4976-9BCE-4A54-A8D0-6E44EBDC3F7A}" sibTransId="{F7460319-9616-44B0-89D5-760BF59130D0}"/>
    <dgm:cxn modelId="{5B6957E3-875D-4299-9ABC-AD7AD0CFBE3B}" srcId="{40D409D8-6067-4F81-89EB-0B85221B377F}" destId="{9D796A92-5813-42CC-817F-AACF204CAC01}" srcOrd="0" destOrd="0" parTransId="{3EF1297B-FFC2-4E71-9C59-3DE9B0C42554}" sibTransId="{EF56AE12-C936-4FF4-AB07-CC7BCE0DE200}"/>
    <dgm:cxn modelId="{006AC4EA-FF5C-489D-AA95-C72BE53D49FC}" type="presOf" srcId="{ABFC42C6-679D-4006-89F5-D496E1CCAC2A}" destId="{46459E4A-2594-4FD0-A4D0-ED7A78744176}" srcOrd="0" destOrd="0" presId="urn:microsoft.com/office/officeart/2005/8/layout/list1"/>
    <dgm:cxn modelId="{E49460EE-1F0D-45EE-8D17-60BC0821EE8C}" type="presOf" srcId="{ABFC42C6-679D-4006-89F5-D496E1CCAC2A}" destId="{91889CE8-1383-4570-A9F2-9B44A4E73C3E}" srcOrd="1" destOrd="0" presId="urn:microsoft.com/office/officeart/2005/8/layout/list1"/>
    <dgm:cxn modelId="{ECC67CF4-F011-41E0-A495-6D7333F0041B}" type="presOf" srcId="{40D409D8-6067-4F81-89EB-0B85221B377F}" destId="{A29BB4F7-CC36-4A44-95D7-3605E035F008}" srcOrd="0" destOrd="0" presId="urn:microsoft.com/office/officeart/2005/8/layout/list1"/>
    <dgm:cxn modelId="{7CF9D2F9-903E-4B68-97AF-34FC878BD53D}" type="presOf" srcId="{9D796A92-5813-42CC-817F-AACF204CAC01}" destId="{4EE99EC0-F362-43DC-9245-5DF4E1070E85}" srcOrd="0" destOrd="0" presId="urn:microsoft.com/office/officeart/2005/8/layout/list1"/>
    <dgm:cxn modelId="{9F4746FA-1D37-46FD-BC72-5D3719B7FB6F}" srcId="{40D409D8-6067-4F81-89EB-0B85221B377F}" destId="{91578CA0-4321-4115-8D9B-FF9D91A0A3B0}" srcOrd="1" destOrd="0" parTransId="{C249E0EA-8782-4C68-8DB5-4DEF019E2495}" sibTransId="{F79955B6-8C14-40E0-8F85-4EE8B6733A64}"/>
    <dgm:cxn modelId="{0DC0D9FD-F912-4D58-88D9-C362F3435A66}" type="presOf" srcId="{91578CA0-4321-4115-8D9B-FF9D91A0A3B0}" destId="{5CE975B1-D881-4241-96C1-E948BBBE5B2A}" srcOrd="0" destOrd="0" presId="urn:microsoft.com/office/officeart/2005/8/layout/list1"/>
    <dgm:cxn modelId="{22EE8681-D023-4DF1-9E2B-094E2C9F4D0E}" type="presParOf" srcId="{A29BB4F7-CC36-4A44-95D7-3605E035F008}" destId="{EA8DD97D-6DE1-439C-ADA8-4DFC5043BFE6}" srcOrd="0" destOrd="0" presId="urn:microsoft.com/office/officeart/2005/8/layout/list1"/>
    <dgm:cxn modelId="{06DF61F7-554C-40F7-AF53-A6D54FF628D6}" type="presParOf" srcId="{EA8DD97D-6DE1-439C-ADA8-4DFC5043BFE6}" destId="{4EE99EC0-F362-43DC-9245-5DF4E1070E85}" srcOrd="0" destOrd="0" presId="urn:microsoft.com/office/officeart/2005/8/layout/list1"/>
    <dgm:cxn modelId="{799FCE3E-A106-4A59-8005-5FBEB3DEB280}" type="presParOf" srcId="{EA8DD97D-6DE1-439C-ADA8-4DFC5043BFE6}" destId="{720F9BBC-2214-40EC-B134-B4C7AB2AC94A}" srcOrd="1" destOrd="0" presId="urn:microsoft.com/office/officeart/2005/8/layout/list1"/>
    <dgm:cxn modelId="{E7EBE910-CAC6-407D-96F4-7E57CEA53F66}" type="presParOf" srcId="{A29BB4F7-CC36-4A44-95D7-3605E035F008}" destId="{B7FD15C5-742D-4E36-AF97-1FB34CFC7F68}" srcOrd="1" destOrd="0" presId="urn:microsoft.com/office/officeart/2005/8/layout/list1"/>
    <dgm:cxn modelId="{EB147036-7163-42F8-BCF7-2B3498A25DC6}" type="presParOf" srcId="{A29BB4F7-CC36-4A44-95D7-3605E035F008}" destId="{F948313D-C491-44DE-AF85-58F81A388F02}" srcOrd="2" destOrd="0" presId="urn:microsoft.com/office/officeart/2005/8/layout/list1"/>
    <dgm:cxn modelId="{5DAAAC17-4B0E-4FE8-A931-30DFA2C507F2}" type="presParOf" srcId="{A29BB4F7-CC36-4A44-95D7-3605E035F008}" destId="{E69FAB37-ED76-4619-9FC7-97D4FCE41D09}" srcOrd="3" destOrd="0" presId="urn:microsoft.com/office/officeart/2005/8/layout/list1"/>
    <dgm:cxn modelId="{742210ED-C717-47A8-84C2-F2C8D6ABA90D}" type="presParOf" srcId="{A29BB4F7-CC36-4A44-95D7-3605E035F008}" destId="{AF528108-70E5-44AF-9BA3-E366B3088057}" srcOrd="4" destOrd="0" presId="urn:microsoft.com/office/officeart/2005/8/layout/list1"/>
    <dgm:cxn modelId="{1DB1277D-F66E-4271-A376-3AA4768D0B0D}" type="presParOf" srcId="{AF528108-70E5-44AF-9BA3-E366B3088057}" destId="{5CE975B1-D881-4241-96C1-E948BBBE5B2A}" srcOrd="0" destOrd="0" presId="urn:microsoft.com/office/officeart/2005/8/layout/list1"/>
    <dgm:cxn modelId="{94EB3540-D2F3-4321-931F-BA511E15141B}" type="presParOf" srcId="{AF528108-70E5-44AF-9BA3-E366B3088057}" destId="{FA6F9D2C-221D-44B7-A5E3-EDC3734ACE4B}" srcOrd="1" destOrd="0" presId="urn:microsoft.com/office/officeart/2005/8/layout/list1"/>
    <dgm:cxn modelId="{D73DDE3F-281C-497B-9486-D6B09D906A98}" type="presParOf" srcId="{A29BB4F7-CC36-4A44-95D7-3605E035F008}" destId="{9E5E29AB-0A7C-462D-A186-3D3AAFC2EFA8}" srcOrd="5" destOrd="0" presId="urn:microsoft.com/office/officeart/2005/8/layout/list1"/>
    <dgm:cxn modelId="{F9FD2B4D-9D45-43DB-97AE-6854CBF113A3}" type="presParOf" srcId="{A29BB4F7-CC36-4A44-95D7-3605E035F008}" destId="{CF1713B8-75FB-4174-9671-95AFF456EA01}" srcOrd="6" destOrd="0" presId="urn:microsoft.com/office/officeart/2005/8/layout/list1"/>
    <dgm:cxn modelId="{0E7A64CD-550D-4BDE-98FA-662AA83B0EDA}" type="presParOf" srcId="{A29BB4F7-CC36-4A44-95D7-3605E035F008}" destId="{8F47AA9A-EE19-4EC5-A8B1-B0963839EC9B}" srcOrd="7" destOrd="0" presId="urn:microsoft.com/office/officeart/2005/8/layout/list1"/>
    <dgm:cxn modelId="{18A3C512-AF35-4297-A95F-181F26DE784C}" type="presParOf" srcId="{A29BB4F7-CC36-4A44-95D7-3605E035F008}" destId="{8F902AD8-A8A5-407C-8DAE-F1E428985AF4}" srcOrd="8" destOrd="0" presId="urn:microsoft.com/office/officeart/2005/8/layout/list1"/>
    <dgm:cxn modelId="{89C2F136-E96D-4499-8C1C-3ED486AC2545}" type="presParOf" srcId="{8F902AD8-A8A5-407C-8DAE-F1E428985AF4}" destId="{B0F96B7C-4424-4B70-9482-4EDA538E882F}" srcOrd="0" destOrd="0" presId="urn:microsoft.com/office/officeart/2005/8/layout/list1"/>
    <dgm:cxn modelId="{8FE2E3B7-3C69-471D-86BE-230E0A88D636}" type="presParOf" srcId="{8F902AD8-A8A5-407C-8DAE-F1E428985AF4}" destId="{D23B0C79-F8B1-41EC-9BEF-460E7E331C9F}" srcOrd="1" destOrd="0" presId="urn:microsoft.com/office/officeart/2005/8/layout/list1"/>
    <dgm:cxn modelId="{1826BCF0-8F40-44DF-93C5-C99FA41B5519}" type="presParOf" srcId="{A29BB4F7-CC36-4A44-95D7-3605E035F008}" destId="{B335F127-0D14-4B5B-BAE0-CD7FFFA6D152}" srcOrd="9" destOrd="0" presId="urn:microsoft.com/office/officeart/2005/8/layout/list1"/>
    <dgm:cxn modelId="{34D59066-2F9A-4DBA-AC93-4AA9692D4AFE}" type="presParOf" srcId="{A29BB4F7-CC36-4A44-95D7-3605E035F008}" destId="{4307363B-1F91-459E-8A1C-34B049003DDA}" srcOrd="10" destOrd="0" presId="urn:microsoft.com/office/officeart/2005/8/layout/list1"/>
    <dgm:cxn modelId="{319F8BFA-1DB8-4D81-9DD6-7BB99034FFE6}" type="presParOf" srcId="{A29BB4F7-CC36-4A44-95D7-3605E035F008}" destId="{B1B96B05-6F1E-4842-A45B-6DEF59FD4593}" srcOrd="11" destOrd="0" presId="urn:microsoft.com/office/officeart/2005/8/layout/list1"/>
    <dgm:cxn modelId="{812C0A26-3E94-4ED8-911D-1CEB717CDAD0}" type="presParOf" srcId="{A29BB4F7-CC36-4A44-95D7-3605E035F008}" destId="{EEFA476E-5392-494F-B46F-DAC341CFEA85}" srcOrd="12" destOrd="0" presId="urn:microsoft.com/office/officeart/2005/8/layout/list1"/>
    <dgm:cxn modelId="{A09CC453-CBB1-4445-9400-6A317324AC1D}" type="presParOf" srcId="{EEFA476E-5392-494F-B46F-DAC341CFEA85}" destId="{46459E4A-2594-4FD0-A4D0-ED7A78744176}" srcOrd="0" destOrd="0" presId="urn:microsoft.com/office/officeart/2005/8/layout/list1"/>
    <dgm:cxn modelId="{5642F489-4B63-41D8-A47E-E6382839D96C}" type="presParOf" srcId="{EEFA476E-5392-494F-B46F-DAC341CFEA85}" destId="{91889CE8-1383-4570-A9F2-9B44A4E73C3E}" srcOrd="1" destOrd="0" presId="urn:microsoft.com/office/officeart/2005/8/layout/list1"/>
    <dgm:cxn modelId="{3E3AD726-0952-48E2-85BC-9924F7CC01D8}" type="presParOf" srcId="{A29BB4F7-CC36-4A44-95D7-3605E035F008}" destId="{9E3B5E3F-6066-4461-B523-E35CABAEE6AE}" srcOrd="13" destOrd="0" presId="urn:microsoft.com/office/officeart/2005/8/layout/list1"/>
    <dgm:cxn modelId="{251DEC4F-6138-4820-A34F-97E8071A6D67}" type="presParOf" srcId="{A29BB4F7-CC36-4A44-95D7-3605E035F008}" destId="{AC1EFD47-7F13-43CA-ACD9-F70380D4D7C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3651A-5225-4E3B-AA0F-E318C03F0297}">
      <dsp:nvSpPr>
        <dsp:cNvPr id="0" name=""/>
        <dsp:cNvSpPr/>
      </dsp:nvSpPr>
      <dsp:spPr>
        <a:xfrm>
          <a:off x="3410712" y="2398340"/>
          <a:ext cx="2931305" cy="2931305"/>
        </a:xfrm>
        <a:prstGeom prst="gear9">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R" sz="1800" b="1" kern="1200" dirty="0">
              <a:effectLst>
                <a:outerShdw blurRad="38100" dist="38100" dir="2700000" algn="tl">
                  <a:srgbClr val="000000">
                    <a:alpha val="43137"/>
                  </a:srgbClr>
                </a:outerShdw>
              </a:effectLst>
            </a:rPr>
            <a:t>Administración Tributaria</a:t>
          </a:r>
          <a:endParaRPr lang="es-ES" sz="1800" b="1" kern="1200" dirty="0">
            <a:effectLst>
              <a:outerShdw blurRad="38100" dist="38100" dir="2700000" algn="tl">
                <a:srgbClr val="000000">
                  <a:alpha val="43137"/>
                </a:srgbClr>
              </a:outerShdw>
            </a:effectLst>
          </a:endParaRPr>
        </a:p>
      </dsp:txBody>
      <dsp:txXfrm>
        <a:off x="4000035" y="3084984"/>
        <a:ext cx="1752659" cy="1506752"/>
      </dsp:txXfrm>
    </dsp:sp>
    <dsp:sp modelId="{9BB5746A-B866-4E8F-98F0-7476F53CC551}">
      <dsp:nvSpPr>
        <dsp:cNvPr id="0" name=""/>
        <dsp:cNvSpPr/>
      </dsp:nvSpPr>
      <dsp:spPr>
        <a:xfrm>
          <a:off x="1705225" y="1705486"/>
          <a:ext cx="2131858" cy="2131858"/>
        </a:xfrm>
        <a:prstGeom prst="gear6">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R" sz="1800" b="1" kern="1200" dirty="0">
              <a:effectLst>
                <a:outerShdw blurRad="38100" dist="38100" dir="2700000" algn="tl">
                  <a:srgbClr val="000000">
                    <a:alpha val="43137"/>
                  </a:srgbClr>
                </a:outerShdw>
              </a:effectLst>
            </a:rPr>
            <a:t>Leyes de Impuestos</a:t>
          </a:r>
          <a:endParaRPr lang="es-ES" sz="1800" b="1" kern="1200" dirty="0">
            <a:effectLst>
              <a:outerShdw blurRad="38100" dist="38100" dir="2700000" algn="tl">
                <a:srgbClr val="000000">
                  <a:alpha val="43137"/>
                </a:srgbClr>
              </a:outerShdw>
            </a:effectLst>
          </a:endParaRPr>
        </a:p>
      </dsp:txBody>
      <dsp:txXfrm>
        <a:off x="2241927" y="2245431"/>
        <a:ext cx="1058454" cy="1051968"/>
      </dsp:txXfrm>
    </dsp:sp>
    <dsp:sp modelId="{9DD0F5A8-B830-4468-BB85-68ED1B4F7FC5}">
      <dsp:nvSpPr>
        <dsp:cNvPr id="0" name=""/>
        <dsp:cNvSpPr/>
      </dsp:nvSpPr>
      <dsp:spPr>
        <a:xfrm rot="20700000">
          <a:off x="2899283" y="234721"/>
          <a:ext cx="2088786" cy="2088786"/>
        </a:xfrm>
        <a:prstGeom prst="gear6">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R" sz="1800" b="1" kern="1200" dirty="0">
              <a:effectLst>
                <a:outerShdw blurRad="38100" dist="38100" dir="2700000" algn="tl">
                  <a:srgbClr val="000000">
                    <a:alpha val="43137"/>
                  </a:srgbClr>
                </a:outerShdw>
              </a:effectLst>
            </a:rPr>
            <a:t>CNPT</a:t>
          </a:r>
          <a:endParaRPr lang="es-ES" sz="1800" b="1" kern="1200" dirty="0">
            <a:effectLst>
              <a:outerShdw blurRad="38100" dist="38100" dir="2700000" algn="tl">
                <a:srgbClr val="000000">
                  <a:alpha val="43137"/>
                </a:srgbClr>
              </a:outerShdw>
            </a:effectLst>
          </a:endParaRPr>
        </a:p>
      </dsp:txBody>
      <dsp:txXfrm rot="-20700000">
        <a:off x="3357415" y="692853"/>
        <a:ext cx="1172522" cy="1172522"/>
      </dsp:txXfrm>
    </dsp:sp>
    <dsp:sp modelId="{0961BC86-1DB7-4A6D-ACDF-0C5B139D535D}">
      <dsp:nvSpPr>
        <dsp:cNvPr id="0" name=""/>
        <dsp:cNvSpPr/>
      </dsp:nvSpPr>
      <dsp:spPr>
        <a:xfrm>
          <a:off x="3197978" y="1948772"/>
          <a:ext cx="3752070" cy="3752070"/>
        </a:xfrm>
        <a:prstGeom prst="circularArrow">
          <a:avLst>
            <a:gd name="adj1" fmla="val 4687"/>
            <a:gd name="adj2" fmla="val 299029"/>
            <a:gd name="adj3" fmla="val 2537939"/>
            <a:gd name="adj4" fmla="val 1581514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9CC449-3C05-4ADF-A5B7-FAFA5B916759}">
      <dsp:nvSpPr>
        <dsp:cNvPr id="0" name=""/>
        <dsp:cNvSpPr/>
      </dsp:nvSpPr>
      <dsp:spPr>
        <a:xfrm>
          <a:off x="1327677" y="1228914"/>
          <a:ext cx="2726113" cy="272611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593C3-226C-4D57-BD09-C344F3E9D2EA}">
      <dsp:nvSpPr>
        <dsp:cNvPr id="0" name=""/>
        <dsp:cNvSpPr/>
      </dsp:nvSpPr>
      <dsp:spPr>
        <a:xfrm>
          <a:off x="2416125" y="-227673"/>
          <a:ext cx="2939299" cy="293929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CBBB-E8C2-4004-BC03-5D5C64DFADED}">
      <dsp:nvSpPr>
        <dsp:cNvPr id="0" name=""/>
        <dsp:cNvSpPr/>
      </dsp:nvSpPr>
      <dsp:spPr>
        <a:xfrm>
          <a:off x="4974749" y="3374826"/>
          <a:ext cx="2451712" cy="1588153"/>
        </a:xfrm>
        <a:prstGeom prst="roundRect">
          <a:avLst>
            <a:gd name="adj" fmla="val 10000"/>
          </a:avLst>
        </a:prstGeom>
        <a:solidFill>
          <a:schemeClr val="accent1">
            <a:lumMod val="60000"/>
            <a:lumOff val="40000"/>
          </a:schemeClr>
        </a:solidFill>
        <a:ln w="6350" cap="flat" cmpd="sng" algn="ctr">
          <a:solidFill>
            <a:schemeClr val="tx1">
              <a:lumMod val="95000"/>
              <a:lumOff val="5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s-CR" sz="2600" b="1" kern="1200" dirty="0">
              <a:effectLst>
                <a:outerShdw blurRad="38100" dist="38100" dir="2700000" algn="tl">
                  <a:srgbClr val="000000">
                    <a:alpha val="43137"/>
                  </a:srgbClr>
                </a:outerShdw>
              </a:effectLst>
            </a:rPr>
            <a:t>Inexacto</a:t>
          </a:r>
          <a:endParaRPr lang="es-ES" sz="2600" b="1" kern="1200" dirty="0">
            <a:effectLst>
              <a:outerShdw blurRad="38100" dist="38100" dir="2700000" algn="tl">
                <a:srgbClr val="000000">
                  <a:alpha val="43137"/>
                </a:srgbClr>
              </a:outerShdw>
            </a:effectLst>
          </a:endParaRPr>
        </a:p>
      </dsp:txBody>
      <dsp:txXfrm>
        <a:off x="5745150" y="3806751"/>
        <a:ext cx="1646424" cy="1121341"/>
      </dsp:txXfrm>
    </dsp:sp>
    <dsp:sp modelId="{BCCBA50D-C2C9-4DA7-BF77-51D9C6A52968}">
      <dsp:nvSpPr>
        <dsp:cNvPr id="0" name=""/>
        <dsp:cNvSpPr/>
      </dsp:nvSpPr>
      <dsp:spPr>
        <a:xfrm>
          <a:off x="974587" y="3374826"/>
          <a:ext cx="2451712" cy="1588153"/>
        </a:xfrm>
        <a:prstGeom prst="roundRect">
          <a:avLst>
            <a:gd name="adj" fmla="val 10000"/>
          </a:avLst>
        </a:prstGeom>
        <a:solidFill>
          <a:schemeClr val="accent2">
            <a:lumMod val="60000"/>
            <a:lumOff val="40000"/>
          </a:schemeClr>
        </a:solidFill>
        <a:ln w="6350" cap="flat" cmpd="sng" algn="ctr">
          <a:solidFill>
            <a:schemeClr val="tx1">
              <a:lumMod val="95000"/>
              <a:lumOff val="5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s-CR" sz="2600" b="1" kern="1200" dirty="0">
              <a:effectLst>
                <a:outerShdw blurRad="38100" dist="38100" dir="2700000" algn="tl">
                  <a:srgbClr val="000000">
                    <a:alpha val="43137"/>
                  </a:srgbClr>
                </a:outerShdw>
              </a:effectLst>
            </a:rPr>
            <a:t>Moroso</a:t>
          </a:r>
          <a:endParaRPr lang="es-ES" sz="2600" b="1" kern="1200" dirty="0">
            <a:effectLst>
              <a:outerShdw blurRad="38100" dist="38100" dir="2700000" algn="tl">
                <a:srgbClr val="000000">
                  <a:alpha val="43137"/>
                </a:srgbClr>
              </a:outerShdw>
            </a:effectLst>
          </a:endParaRPr>
        </a:p>
      </dsp:txBody>
      <dsp:txXfrm>
        <a:off x="1009474" y="3806751"/>
        <a:ext cx="1646424" cy="1121341"/>
      </dsp:txXfrm>
    </dsp:sp>
    <dsp:sp modelId="{E2C52C8F-D543-4C49-9316-A532D65F111E}">
      <dsp:nvSpPr>
        <dsp:cNvPr id="0" name=""/>
        <dsp:cNvSpPr/>
      </dsp:nvSpPr>
      <dsp:spPr>
        <a:xfrm>
          <a:off x="4974749" y="0"/>
          <a:ext cx="2451712" cy="1588153"/>
        </a:xfrm>
        <a:prstGeom prst="roundRect">
          <a:avLst>
            <a:gd name="adj" fmla="val 10000"/>
          </a:avLst>
        </a:prstGeom>
        <a:solidFill>
          <a:schemeClr val="accent6">
            <a:lumMod val="60000"/>
            <a:lumOff val="40000"/>
            <a:alpha val="90000"/>
          </a:schemeClr>
        </a:solidFill>
        <a:ln w="6350" cap="flat" cmpd="sng" algn="ctr">
          <a:solidFill>
            <a:schemeClr val="tx1">
              <a:lumMod val="95000"/>
              <a:lumOff val="5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endParaRPr lang="es-ES" sz="2600" b="1" kern="1200" dirty="0">
            <a:effectLst>
              <a:outerShdw blurRad="38100" dist="38100" dir="2700000" algn="tl">
                <a:srgbClr val="000000">
                  <a:alpha val="43137"/>
                </a:srgbClr>
              </a:outerShdw>
            </a:effectLst>
          </a:endParaRPr>
        </a:p>
        <a:p>
          <a:pPr marL="228600" lvl="1" indent="-228600" algn="l" defTabSz="1155700">
            <a:lnSpc>
              <a:spcPct val="90000"/>
            </a:lnSpc>
            <a:spcBef>
              <a:spcPct val="0"/>
            </a:spcBef>
            <a:spcAft>
              <a:spcPct val="15000"/>
            </a:spcAft>
            <a:buChar char="•"/>
          </a:pPr>
          <a:r>
            <a:rPr lang="es-CR" sz="2600" b="1" kern="1200" dirty="0">
              <a:effectLst>
                <a:outerShdw blurRad="38100" dist="38100" dir="2700000" algn="tl">
                  <a:srgbClr val="000000">
                    <a:alpha val="43137"/>
                  </a:srgbClr>
                </a:outerShdw>
              </a:effectLst>
            </a:rPr>
            <a:t>Omiso</a:t>
          </a:r>
          <a:endParaRPr lang="es-ES" sz="2600" b="1" kern="1200" dirty="0">
            <a:effectLst>
              <a:outerShdw blurRad="38100" dist="38100" dir="2700000" algn="tl">
                <a:srgbClr val="000000">
                  <a:alpha val="43137"/>
                </a:srgbClr>
              </a:outerShdw>
            </a:effectLst>
          </a:endParaRPr>
        </a:p>
      </dsp:txBody>
      <dsp:txXfrm>
        <a:off x="5745150" y="34887"/>
        <a:ext cx="1646424" cy="1121341"/>
      </dsp:txXfrm>
    </dsp:sp>
    <dsp:sp modelId="{14A39BF2-5EDE-4A20-9C21-01E748B6C6BD}">
      <dsp:nvSpPr>
        <dsp:cNvPr id="0" name=""/>
        <dsp:cNvSpPr/>
      </dsp:nvSpPr>
      <dsp:spPr>
        <a:xfrm>
          <a:off x="974587" y="0"/>
          <a:ext cx="2451712" cy="1588153"/>
        </a:xfrm>
        <a:prstGeom prst="roundRect">
          <a:avLst>
            <a:gd name="adj" fmla="val 10000"/>
          </a:avLst>
        </a:prstGeom>
        <a:solidFill>
          <a:schemeClr val="accent3">
            <a:lumMod val="60000"/>
            <a:lumOff val="40000"/>
            <a:alpha val="90000"/>
          </a:schemeClr>
        </a:solidFill>
        <a:ln w="6350" cap="flat" cmpd="sng" algn="ctr">
          <a:solidFill>
            <a:schemeClr val="tx1">
              <a:lumMod val="95000"/>
              <a:lumOff val="5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endParaRPr lang="es-ES" sz="2600" b="1" kern="1200" dirty="0">
            <a:effectLst>
              <a:outerShdw blurRad="38100" dist="38100" dir="2700000" algn="tl">
                <a:srgbClr val="000000">
                  <a:alpha val="43137"/>
                </a:srgbClr>
              </a:outerShdw>
            </a:effectLst>
          </a:endParaRPr>
        </a:p>
        <a:p>
          <a:pPr marL="228600" lvl="1" indent="-228600" algn="l" defTabSz="1155700">
            <a:lnSpc>
              <a:spcPct val="90000"/>
            </a:lnSpc>
            <a:spcBef>
              <a:spcPct val="0"/>
            </a:spcBef>
            <a:spcAft>
              <a:spcPct val="15000"/>
            </a:spcAft>
            <a:buChar char="•"/>
          </a:pPr>
          <a:r>
            <a:rPr lang="es-CR" sz="2600" b="1" kern="1200" dirty="0">
              <a:effectLst>
                <a:outerShdw blurRad="38100" dist="38100" dir="2700000" algn="tl">
                  <a:srgbClr val="000000">
                    <a:alpha val="43137"/>
                  </a:srgbClr>
                </a:outerShdw>
              </a:effectLst>
            </a:rPr>
            <a:t>Oculto</a:t>
          </a:r>
          <a:endParaRPr lang="es-ES" sz="2600" b="1" kern="1200" dirty="0">
            <a:effectLst>
              <a:outerShdw blurRad="38100" dist="38100" dir="2700000" algn="tl">
                <a:srgbClr val="000000">
                  <a:alpha val="43137"/>
                </a:srgbClr>
              </a:outerShdw>
            </a:effectLst>
          </a:endParaRPr>
        </a:p>
      </dsp:txBody>
      <dsp:txXfrm>
        <a:off x="1009474" y="34887"/>
        <a:ext cx="1646424" cy="1121341"/>
      </dsp:txXfrm>
    </dsp:sp>
    <dsp:sp modelId="{B99EF80E-142B-41CD-AC6C-A0ECD036F752}">
      <dsp:nvSpPr>
        <dsp:cNvPr id="0" name=""/>
        <dsp:cNvSpPr/>
      </dsp:nvSpPr>
      <dsp:spPr>
        <a:xfrm>
          <a:off x="2001924" y="282889"/>
          <a:ext cx="2148970" cy="2148970"/>
        </a:xfrm>
        <a:prstGeom prst="pieWedge">
          <a:avLst/>
        </a:prstGeom>
        <a:solidFill>
          <a:schemeClr val="accent3">
            <a:lumMod val="75000"/>
          </a:schemeClr>
        </a:solidFill>
        <a:ln>
          <a:solidFill>
            <a:schemeClr val="tx1">
              <a:lumMod val="95000"/>
              <a:lumOff val="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R" sz="1400" b="1" kern="1200" dirty="0">
              <a:effectLst>
                <a:outerShdw blurRad="38100" dist="38100" dir="2700000" algn="tl">
                  <a:srgbClr val="000000">
                    <a:alpha val="43137"/>
                  </a:srgbClr>
                </a:outerShdw>
              </a:effectLst>
            </a:rPr>
            <a:t>Se inscribe</a:t>
          </a:r>
          <a:endParaRPr lang="es-ES" sz="1400" b="1" kern="1200" dirty="0">
            <a:effectLst>
              <a:outerShdw blurRad="38100" dist="38100" dir="2700000" algn="tl">
                <a:srgbClr val="000000">
                  <a:alpha val="43137"/>
                </a:srgbClr>
              </a:outerShdw>
            </a:effectLst>
          </a:endParaRPr>
        </a:p>
      </dsp:txBody>
      <dsp:txXfrm>
        <a:off x="2631343" y="912308"/>
        <a:ext cx="1519551" cy="1519551"/>
      </dsp:txXfrm>
    </dsp:sp>
    <dsp:sp modelId="{C1506BC4-F8EF-4327-84C9-A94D99491264}">
      <dsp:nvSpPr>
        <dsp:cNvPr id="0" name=""/>
        <dsp:cNvSpPr/>
      </dsp:nvSpPr>
      <dsp:spPr>
        <a:xfrm rot="5400000">
          <a:off x="4250154" y="282889"/>
          <a:ext cx="2148970" cy="2148970"/>
        </a:xfrm>
        <a:prstGeom prst="pieWedge">
          <a:avLst/>
        </a:prstGeom>
        <a:solidFill>
          <a:schemeClr val="accent6">
            <a:lumMod val="75000"/>
          </a:schemeClr>
        </a:solidFill>
        <a:ln>
          <a:solidFill>
            <a:schemeClr val="tx1">
              <a:lumMod val="95000"/>
              <a:lumOff val="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R" sz="1400" b="1" kern="1200" dirty="0">
              <a:effectLst>
                <a:outerShdw blurRad="38100" dist="38100" dir="2700000" algn="tl">
                  <a:srgbClr val="000000">
                    <a:alpha val="43137"/>
                  </a:srgbClr>
                </a:outerShdw>
              </a:effectLst>
            </a:rPr>
            <a:t>Presenta declaraciones</a:t>
          </a:r>
          <a:endParaRPr lang="es-ES" sz="1400" b="1" kern="1200" dirty="0">
            <a:effectLst>
              <a:outerShdw blurRad="38100" dist="38100" dir="2700000" algn="tl">
                <a:srgbClr val="000000">
                  <a:alpha val="43137"/>
                </a:srgbClr>
              </a:outerShdw>
            </a:effectLst>
          </a:endParaRPr>
        </a:p>
      </dsp:txBody>
      <dsp:txXfrm rot="-5400000">
        <a:off x="4250154" y="912308"/>
        <a:ext cx="1519551" cy="1519551"/>
      </dsp:txXfrm>
    </dsp:sp>
    <dsp:sp modelId="{ECC9FA6A-5477-46FD-96AC-04E2139D0299}">
      <dsp:nvSpPr>
        <dsp:cNvPr id="0" name=""/>
        <dsp:cNvSpPr/>
      </dsp:nvSpPr>
      <dsp:spPr>
        <a:xfrm rot="10800000">
          <a:off x="4250154" y="2531119"/>
          <a:ext cx="2148970" cy="2148970"/>
        </a:xfrm>
        <a:prstGeom prst="pieWedge">
          <a:avLst/>
        </a:prstGeom>
        <a:solidFill>
          <a:schemeClr val="accent1">
            <a:lumMod val="75000"/>
          </a:schemeClr>
        </a:solidFill>
        <a:ln>
          <a:solidFill>
            <a:schemeClr val="tx1">
              <a:lumMod val="95000"/>
              <a:lumOff val="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effectLst>
                <a:outerShdw blurRad="38100" dist="38100" dir="2700000" algn="tl">
                  <a:srgbClr val="000000">
                    <a:alpha val="43137"/>
                  </a:srgbClr>
                </a:outerShdw>
              </a:effectLst>
            </a:rPr>
            <a:t>Declara correctamente</a:t>
          </a:r>
          <a:endParaRPr lang="es-ES" sz="1600" b="1" kern="1200" dirty="0">
            <a:effectLst>
              <a:outerShdw blurRad="38100" dist="38100" dir="2700000" algn="tl">
                <a:srgbClr val="000000">
                  <a:alpha val="43137"/>
                </a:srgbClr>
              </a:outerShdw>
            </a:effectLst>
          </a:endParaRPr>
        </a:p>
      </dsp:txBody>
      <dsp:txXfrm rot="10800000">
        <a:off x="4250154" y="2531119"/>
        <a:ext cx="1519551" cy="1519551"/>
      </dsp:txXfrm>
    </dsp:sp>
    <dsp:sp modelId="{F27C6096-54F5-4DE2-92FE-AC2D476E92A9}">
      <dsp:nvSpPr>
        <dsp:cNvPr id="0" name=""/>
        <dsp:cNvSpPr/>
      </dsp:nvSpPr>
      <dsp:spPr>
        <a:xfrm rot="16200000">
          <a:off x="2001924" y="2531119"/>
          <a:ext cx="2148970" cy="2148970"/>
        </a:xfrm>
        <a:prstGeom prst="pieWedge">
          <a:avLst/>
        </a:prstGeom>
        <a:solidFill>
          <a:schemeClr val="accent2">
            <a:lumMod val="75000"/>
          </a:schemeClr>
        </a:solidFill>
        <a:ln>
          <a:solidFill>
            <a:schemeClr val="tx1">
              <a:lumMod val="95000"/>
              <a:lumOff val="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effectLst>
                <a:outerShdw blurRad="38100" dist="38100" dir="2700000" algn="tl">
                  <a:srgbClr val="000000">
                    <a:alpha val="43137"/>
                  </a:srgbClr>
                </a:outerShdw>
              </a:effectLst>
            </a:rPr>
            <a:t>Paga</a:t>
          </a:r>
          <a:endParaRPr lang="es-ES" sz="1600" b="1" kern="1200" dirty="0">
            <a:effectLst>
              <a:outerShdw blurRad="38100" dist="38100" dir="2700000" algn="tl">
                <a:srgbClr val="000000">
                  <a:alpha val="43137"/>
                </a:srgbClr>
              </a:outerShdw>
            </a:effectLst>
          </a:endParaRPr>
        </a:p>
      </dsp:txBody>
      <dsp:txXfrm rot="5400000">
        <a:off x="2631343" y="2531119"/>
        <a:ext cx="1519551" cy="1519551"/>
      </dsp:txXfrm>
    </dsp:sp>
    <dsp:sp modelId="{A182A7F9-CEBA-4FE2-A301-8E68A0D6A73E}">
      <dsp:nvSpPr>
        <dsp:cNvPr id="0" name=""/>
        <dsp:cNvSpPr/>
      </dsp:nvSpPr>
      <dsp:spPr>
        <a:xfrm>
          <a:off x="3829541" y="2034821"/>
          <a:ext cx="741965" cy="645187"/>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16C4DD2F-22E6-4F04-B0DE-9C027EC10AC4}">
      <dsp:nvSpPr>
        <dsp:cNvPr id="0" name=""/>
        <dsp:cNvSpPr/>
      </dsp:nvSpPr>
      <dsp:spPr>
        <a:xfrm rot="10800000">
          <a:off x="3829541" y="2282970"/>
          <a:ext cx="741965" cy="645187"/>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8313D-C491-44DE-AF85-58F81A388F02}">
      <dsp:nvSpPr>
        <dsp:cNvPr id="0" name=""/>
        <dsp:cNvSpPr/>
      </dsp:nvSpPr>
      <dsp:spPr>
        <a:xfrm>
          <a:off x="0" y="630380"/>
          <a:ext cx="8821270"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20F9BBC-2214-40EC-B134-B4C7AB2AC94A}">
      <dsp:nvSpPr>
        <dsp:cNvPr id="0" name=""/>
        <dsp:cNvSpPr/>
      </dsp:nvSpPr>
      <dsp:spPr>
        <a:xfrm>
          <a:off x="2403743" y="26208"/>
          <a:ext cx="6174889" cy="869852"/>
        </a:xfrm>
        <a:prstGeom prst="roundRect">
          <a:avLst/>
        </a:prstGeom>
        <a:solidFill>
          <a:schemeClr val="accent3">
            <a:lumMod val="60000"/>
            <a:lumOff val="40000"/>
          </a:schemeClr>
        </a:solidFill>
        <a:ln>
          <a:solidFill>
            <a:schemeClr val="tx1">
              <a:lumMod val="95000"/>
              <a:lumOff val="5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angle"/>
        </a:sp3d>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marL="0" lvl="0" indent="0" algn="l" defTabSz="1244600">
            <a:lnSpc>
              <a:spcPct val="90000"/>
            </a:lnSpc>
            <a:spcBef>
              <a:spcPct val="0"/>
            </a:spcBef>
            <a:spcAft>
              <a:spcPct val="35000"/>
            </a:spcAft>
            <a:buNone/>
          </a:pPr>
          <a:r>
            <a:rPr lang="es-CR" sz="2800" b="1" kern="1200" dirty="0">
              <a:solidFill>
                <a:schemeClr val="tx1">
                  <a:lumMod val="95000"/>
                  <a:lumOff val="5000"/>
                </a:schemeClr>
              </a:solidFill>
            </a:rPr>
            <a:t>Oculto: </a:t>
          </a:r>
        </a:p>
        <a:p>
          <a:pPr marL="0" lvl="0" indent="0" algn="l" defTabSz="1244600">
            <a:lnSpc>
              <a:spcPct val="90000"/>
            </a:lnSpc>
            <a:spcBef>
              <a:spcPct val="0"/>
            </a:spcBef>
            <a:spcAft>
              <a:spcPct val="35000"/>
            </a:spcAft>
            <a:buNone/>
          </a:pPr>
          <a:r>
            <a:rPr lang="es-CR" sz="2000" kern="1200" dirty="0">
              <a:solidFill>
                <a:schemeClr val="tx1">
                  <a:lumMod val="95000"/>
                  <a:lumOff val="5000"/>
                </a:schemeClr>
              </a:solidFill>
            </a:rPr>
            <a:t>Tiene actividad económica y no se inscribe</a:t>
          </a:r>
          <a:endParaRPr lang="es-ES" sz="2000" kern="1200" dirty="0">
            <a:solidFill>
              <a:schemeClr val="tx1">
                <a:lumMod val="95000"/>
                <a:lumOff val="5000"/>
              </a:schemeClr>
            </a:solidFill>
          </a:endParaRPr>
        </a:p>
      </dsp:txBody>
      <dsp:txXfrm>
        <a:off x="2446206" y="68671"/>
        <a:ext cx="6089963" cy="784926"/>
      </dsp:txXfrm>
    </dsp:sp>
    <dsp:sp modelId="{CF1713B8-75FB-4174-9671-95AFF456EA01}">
      <dsp:nvSpPr>
        <dsp:cNvPr id="0" name=""/>
        <dsp:cNvSpPr/>
      </dsp:nvSpPr>
      <dsp:spPr>
        <a:xfrm>
          <a:off x="0" y="1774465"/>
          <a:ext cx="8821270"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A6F9D2C-221D-44B7-A5E3-EDC3734ACE4B}">
      <dsp:nvSpPr>
        <dsp:cNvPr id="0" name=""/>
        <dsp:cNvSpPr/>
      </dsp:nvSpPr>
      <dsp:spPr>
        <a:xfrm>
          <a:off x="242642" y="1181180"/>
          <a:ext cx="6174889" cy="858964"/>
        </a:xfrm>
        <a:prstGeom prst="roundRect">
          <a:avLst/>
        </a:prstGeom>
        <a:solidFill>
          <a:schemeClr val="accent6">
            <a:lumMod val="60000"/>
            <a:lumOff val="40000"/>
          </a:schemeClr>
        </a:solidFill>
        <a:ln>
          <a:solidFill>
            <a:schemeClr val="tx1">
              <a:lumMod val="95000"/>
              <a:lumOff val="5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angle"/>
        </a:sp3d>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marL="0" lvl="0" indent="0" algn="l" defTabSz="1244600">
            <a:lnSpc>
              <a:spcPct val="90000"/>
            </a:lnSpc>
            <a:spcBef>
              <a:spcPct val="0"/>
            </a:spcBef>
            <a:spcAft>
              <a:spcPct val="35000"/>
            </a:spcAft>
            <a:buNone/>
          </a:pPr>
          <a:r>
            <a:rPr lang="es-CR" sz="2800" b="1" kern="1200" dirty="0">
              <a:solidFill>
                <a:schemeClr val="tx1">
                  <a:lumMod val="95000"/>
                  <a:lumOff val="5000"/>
                </a:schemeClr>
              </a:solidFill>
            </a:rPr>
            <a:t>Omiso:</a:t>
          </a:r>
        </a:p>
        <a:p>
          <a:pPr marL="0" lvl="0" indent="0" algn="l" defTabSz="1244600">
            <a:lnSpc>
              <a:spcPct val="90000"/>
            </a:lnSpc>
            <a:spcBef>
              <a:spcPct val="0"/>
            </a:spcBef>
            <a:spcAft>
              <a:spcPct val="35000"/>
            </a:spcAft>
            <a:buNone/>
          </a:pPr>
          <a:r>
            <a:rPr lang="es-CR" sz="2000" b="1" kern="1200" dirty="0">
              <a:solidFill>
                <a:schemeClr val="tx1">
                  <a:lumMod val="95000"/>
                  <a:lumOff val="5000"/>
                </a:schemeClr>
              </a:solidFill>
            </a:rPr>
            <a:t> </a:t>
          </a:r>
          <a:r>
            <a:rPr lang="es-CR" sz="2000" kern="1200" dirty="0">
              <a:solidFill>
                <a:schemeClr val="tx1">
                  <a:lumMod val="95000"/>
                  <a:lumOff val="5000"/>
                </a:schemeClr>
              </a:solidFill>
            </a:rPr>
            <a:t>Está inscrito y no presenta declaraciones</a:t>
          </a:r>
          <a:endParaRPr lang="es-ES" sz="2000" kern="1200" dirty="0">
            <a:solidFill>
              <a:schemeClr val="tx1">
                <a:lumMod val="95000"/>
                <a:lumOff val="5000"/>
              </a:schemeClr>
            </a:solidFill>
          </a:endParaRPr>
        </a:p>
      </dsp:txBody>
      <dsp:txXfrm>
        <a:off x="284573" y="1223111"/>
        <a:ext cx="6091027" cy="775102"/>
      </dsp:txXfrm>
    </dsp:sp>
    <dsp:sp modelId="{4307363B-1F91-459E-8A1C-34B049003DDA}">
      <dsp:nvSpPr>
        <dsp:cNvPr id="0" name=""/>
        <dsp:cNvSpPr/>
      </dsp:nvSpPr>
      <dsp:spPr>
        <a:xfrm>
          <a:off x="0" y="2896780"/>
          <a:ext cx="8821270"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23B0C79-F8B1-41EC-9BEF-460E7E331C9F}">
      <dsp:nvSpPr>
        <dsp:cNvPr id="0" name=""/>
        <dsp:cNvSpPr/>
      </dsp:nvSpPr>
      <dsp:spPr>
        <a:xfrm>
          <a:off x="2507913" y="2325265"/>
          <a:ext cx="6174889" cy="837194"/>
        </a:xfrm>
        <a:prstGeom prst="roundRect">
          <a:avLst/>
        </a:prstGeom>
        <a:solidFill>
          <a:schemeClr val="accent1">
            <a:lumMod val="60000"/>
            <a:lumOff val="40000"/>
          </a:schemeClr>
        </a:solidFill>
        <a:ln>
          <a:solidFill>
            <a:schemeClr val="tx1">
              <a:lumMod val="95000"/>
              <a:lumOff val="5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angle"/>
        </a:sp3d>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marL="0" lvl="0" indent="0" algn="l" defTabSz="1244600">
            <a:lnSpc>
              <a:spcPct val="90000"/>
            </a:lnSpc>
            <a:spcBef>
              <a:spcPct val="0"/>
            </a:spcBef>
            <a:spcAft>
              <a:spcPct val="35000"/>
            </a:spcAft>
            <a:buNone/>
          </a:pPr>
          <a:r>
            <a:rPr lang="es-CR" sz="2800" b="1" kern="1200" dirty="0">
              <a:solidFill>
                <a:schemeClr val="tx1">
                  <a:lumMod val="95000"/>
                  <a:lumOff val="5000"/>
                </a:schemeClr>
              </a:solidFill>
            </a:rPr>
            <a:t>Inexacto: </a:t>
          </a:r>
        </a:p>
        <a:p>
          <a:pPr marL="0" lvl="0" indent="0" algn="l" defTabSz="1244600">
            <a:lnSpc>
              <a:spcPct val="90000"/>
            </a:lnSpc>
            <a:spcBef>
              <a:spcPct val="0"/>
            </a:spcBef>
            <a:spcAft>
              <a:spcPct val="35000"/>
            </a:spcAft>
            <a:buNone/>
          </a:pPr>
          <a:r>
            <a:rPr lang="es-CR" sz="2000" kern="1200" dirty="0">
              <a:solidFill>
                <a:schemeClr val="tx1">
                  <a:lumMod val="95000"/>
                  <a:lumOff val="5000"/>
                </a:schemeClr>
              </a:solidFill>
            </a:rPr>
            <a:t>Presenta declaraciones con datos falsos</a:t>
          </a:r>
          <a:endParaRPr lang="es-ES" sz="2000" kern="1200" dirty="0">
            <a:solidFill>
              <a:schemeClr val="tx1">
                <a:lumMod val="95000"/>
                <a:lumOff val="5000"/>
              </a:schemeClr>
            </a:solidFill>
          </a:endParaRPr>
        </a:p>
      </dsp:txBody>
      <dsp:txXfrm>
        <a:off x="2548781" y="2366133"/>
        <a:ext cx="6093153" cy="755458"/>
      </dsp:txXfrm>
    </dsp:sp>
    <dsp:sp modelId="{AC1EFD47-7F13-43CA-ACD9-F70380D4D7C1}">
      <dsp:nvSpPr>
        <dsp:cNvPr id="0" name=""/>
        <dsp:cNvSpPr/>
      </dsp:nvSpPr>
      <dsp:spPr>
        <a:xfrm>
          <a:off x="0" y="4160920"/>
          <a:ext cx="8821270"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1889CE8-1383-4570-A9F2-9B44A4E73C3E}">
      <dsp:nvSpPr>
        <dsp:cNvPr id="0" name=""/>
        <dsp:cNvSpPr/>
      </dsp:nvSpPr>
      <dsp:spPr>
        <a:xfrm>
          <a:off x="138445" y="3447580"/>
          <a:ext cx="6174889" cy="979020"/>
        </a:xfrm>
        <a:prstGeom prst="roundRect">
          <a:avLst/>
        </a:prstGeom>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angle"/>
        </a:sp3d>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marL="0" lvl="0" indent="0" algn="l" defTabSz="1244600">
            <a:lnSpc>
              <a:spcPct val="90000"/>
            </a:lnSpc>
            <a:spcBef>
              <a:spcPct val="0"/>
            </a:spcBef>
            <a:spcAft>
              <a:spcPct val="35000"/>
            </a:spcAft>
            <a:buNone/>
          </a:pPr>
          <a:r>
            <a:rPr lang="es-CR" sz="2800" b="1" kern="1200" dirty="0">
              <a:solidFill>
                <a:schemeClr val="tx1">
                  <a:lumMod val="95000"/>
                  <a:lumOff val="5000"/>
                </a:schemeClr>
              </a:solidFill>
            </a:rPr>
            <a:t>Moroso:</a:t>
          </a:r>
        </a:p>
        <a:p>
          <a:pPr marL="0" lvl="0" indent="0" algn="l" defTabSz="1244600">
            <a:lnSpc>
              <a:spcPct val="90000"/>
            </a:lnSpc>
            <a:spcBef>
              <a:spcPct val="0"/>
            </a:spcBef>
            <a:spcAft>
              <a:spcPct val="35000"/>
            </a:spcAft>
            <a:buNone/>
          </a:pPr>
          <a:r>
            <a:rPr lang="es-CR" sz="2000" b="1" kern="1200" dirty="0">
              <a:solidFill>
                <a:schemeClr val="tx1">
                  <a:lumMod val="95000"/>
                  <a:lumOff val="5000"/>
                </a:schemeClr>
              </a:solidFill>
            </a:rPr>
            <a:t> </a:t>
          </a:r>
          <a:r>
            <a:rPr lang="es-CR" sz="2000" kern="1200" dirty="0">
              <a:solidFill>
                <a:schemeClr val="tx1">
                  <a:lumMod val="95000"/>
                  <a:lumOff val="5000"/>
                </a:schemeClr>
              </a:solidFill>
            </a:rPr>
            <a:t>No paga el monto del impuesto que declaró</a:t>
          </a:r>
          <a:endParaRPr lang="es-ES" sz="2000" kern="1200" dirty="0">
            <a:solidFill>
              <a:schemeClr val="tx1">
                <a:lumMod val="95000"/>
                <a:lumOff val="5000"/>
              </a:schemeClr>
            </a:solidFill>
          </a:endParaRPr>
        </a:p>
      </dsp:txBody>
      <dsp:txXfrm>
        <a:off x="186237" y="3495372"/>
        <a:ext cx="6079305" cy="88343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825A3-5E8D-E14B-9B75-FA6A73B1CF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12DF7451-E530-3440-AEB4-28294603F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25DDB-9F0A-5540-BDCD-C25C272090A8}" type="datetimeFigureOut">
              <a:rPr lang="es-ES_tradnl" smtClean="0"/>
              <a:t>30/12/2024</a:t>
            </a:fld>
            <a:endParaRPr lang="es-ES_tradnl"/>
          </a:p>
        </p:txBody>
      </p:sp>
      <p:sp>
        <p:nvSpPr>
          <p:cNvPr id="4" name="Footer Placeholder 3">
            <a:extLst>
              <a:ext uri="{FF2B5EF4-FFF2-40B4-BE49-F238E27FC236}">
                <a16:creationId xmlns:a16="http://schemas.microsoft.com/office/drawing/2014/main" id="{2617B6FA-38E5-D047-9FE3-1588F5A05A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06A470E5-484E-A046-B2CD-96C06FD3B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4EDB7E-5476-EF42-A43B-B3078DB47CF1}" type="slidenum">
              <a:rPr lang="es-ES_tradnl" smtClean="0"/>
              <a:t>‹Nº›</a:t>
            </a:fld>
            <a:endParaRPr lang="es-ES_tradnl"/>
          </a:p>
        </p:txBody>
      </p:sp>
    </p:spTree>
    <p:extLst>
      <p:ext uri="{BB962C8B-B14F-4D97-AF65-F5344CB8AC3E}">
        <p14:creationId xmlns:p14="http://schemas.microsoft.com/office/powerpoint/2010/main" val="255522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7E52F-E9ED-4604-A0D1-C3F66206A618}" type="datetimeFigureOut">
              <a:rPr lang="en-US" smtClean="0"/>
              <a:t>12/30/2024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59B16-8962-448E-873C-2CEB7409F4CE}" type="slidenum">
              <a:rPr lang="en-US" smtClean="0"/>
              <a:t>‹Nº›</a:t>
            </a:fld>
            <a:endParaRPr lang="en-US"/>
          </a:p>
        </p:txBody>
      </p:sp>
    </p:spTree>
    <p:extLst>
      <p:ext uri="{BB962C8B-B14F-4D97-AF65-F5344CB8AC3E}">
        <p14:creationId xmlns:p14="http://schemas.microsoft.com/office/powerpoint/2010/main" val="80122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6" name="Picture 15">
            <a:extLst>
              <a:ext uri="{FF2B5EF4-FFF2-40B4-BE49-F238E27FC236}">
                <a16:creationId xmlns:a16="http://schemas.microsoft.com/office/drawing/2014/main" id="{4BC3B274-3C61-0048-9A3A-EA52213F0E30}"/>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14121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798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a:extLst>
              <a:ext uri="{FF2B5EF4-FFF2-40B4-BE49-F238E27FC236}">
                <a16:creationId xmlns:a16="http://schemas.microsoft.com/office/drawing/2014/main" id="{161B3AD4-AD00-9B40-916B-1D1F9695DEDA}"/>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3496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8" name="Picture 7">
            <a:extLst>
              <a:ext uri="{FF2B5EF4-FFF2-40B4-BE49-F238E27FC236}">
                <a16:creationId xmlns:a16="http://schemas.microsoft.com/office/drawing/2014/main" id="{42CCB668-9A55-8A41-B33F-0A67D76BB82A}"/>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154002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89444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377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7195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32554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8CF10F10-07BF-7E45-9611-97870879D996}"/>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1554818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5" name="Freeform 4">
            <a:extLst>
              <a:ext uri="{FF2B5EF4-FFF2-40B4-BE49-F238E27FC236}">
                <a16:creationId xmlns:a16="http://schemas.microsoft.com/office/drawing/2014/main" id="{CB66765A-7CB9-9841-9830-371157F3C11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a:extLst>
              <a:ext uri="{FF2B5EF4-FFF2-40B4-BE49-F238E27FC236}">
                <a16:creationId xmlns:a16="http://schemas.microsoft.com/office/drawing/2014/main" id="{3B595A84-F0E3-2048-887F-B8C0995BD6E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97773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F0A02C-758C-B84A-8015-33AC1BE9AA37}"/>
              </a:ext>
            </a:extLst>
          </p:cNvPr>
          <p:cNvSpPr>
            <a:spLocks noGrp="1"/>
          </p:cNvSpPr>
          <p:nvPr>
            <p:ph type="pic" sz="quarter" idx="10"/>
          </p:nvPr>
        </p:nvSpPr>
        <p:spPr>
          <a:xfrm>
            <a:off x="-12700" y="0"/>
            <a:ext cx="12204700" cy="6858000"/>
          </a:xfrm>
        </p:spPr>
        <p:txBody>
          <a:bodyPr/>
          <a:lstStyle/>
          <a:p>
            <a:endParaRPr lang="es-ES_tradnl"/>
          </a:p>
        </p:txBody>
      </p:sp>
      <p:sp>
        <p:nvSpPr>
          <p:cNvPr id="4" name="Freeform 3">
            <a:extLst>
              <a:ext uri="{FF2B5EF4-FFF2-40B4-BE49-F238E27FC236}">
                <a16:creationId xmlns:a16="http://schemas.microsoft.com/office/drawing/2014/main" id="{33BABAB9-AD30-EE4F-A402-D43CEDD7F837}"/>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reeform 4">
            <a:extLst>
              <a:ext uri="{FF2B5EF4-FFF2-40B4-BE49-F238E27FC236}">
                <a16:creationId xmlns:a16="http://schemas.microsoft.com/office/drawing/2014/main" id="{810EC7CD-66C0-754D-B02F-5644F706313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838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2463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517C5CA9-8C2F-064E-8AFD-14F1A3DF1E9F}"/>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66641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89260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6394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8DAFE29A-0DDE-824E-A716-169A0662C46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13">
            <a:extLst>
              <a:ext uri="{FF2B5EF4-FFF2-40B4-BE49-F238E27FC236}">
                <a16:creationId xmlns:a16="http://schemas.microsoft.com/office/drawing/2014/main" id="{F3277F2B-3158-5B4C-886F-69DB3486C096}"/>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26612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C16C1C93-C775-9344-978C-73E4D1EAA033}"/>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083460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9" name="Freeform 8">
            <a:extLst>
              <a:ext uri="{FF2B5EF4-FFF2-40B4-BE49-F238E27FC236}">
                <a16:creationId xmlns:a16="http://schemas.microsoft.com/office/drawing/2014/main" id="{E8843C4A-22A8-F844-8ABE-5CA8E17F4DDD}"/>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a:extLst>
              <a:ext uri="{FF2B5EF4-FFF2-40B4-BE49-F238E27FC236}">
                <a16:creationId xmlns:a16="http://schemas.microsoft.com/office/drawing/2014/main" id="{74C2D563-B0D7-3744-A4E5-26CEC70004BF}"/>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5603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60FAF9-0406-6743-A9D1-223F3FD09C91}"/>
              </a:ext>
            </a:extLst>
          </p:cNvPr>
          <p:cNvSpPr>
            <a:spLocks noGrp="1"/>
          </p:cNvSpPr>
          <p:nvPr>
            <p:ph type="pic" sz="quarter" idx="10"/>
          </p:nvPr>
        </p:nvSpPr>
        <p:spPr>
          <a:xfrm>
            <a:off x="-12659" y="1"/>
            <a:ext cx="12204659" cy="6858000"/>
          </a:xfrm>
        </p:spPr>
        <p:txBody>
          <a:bodyPr/>
          <a:lstStyle/>
          <a:p>
            <a:endParaRPr lang="es-ES_tradnl"/>
          </a:p>
        </p:txBody>
      </p:sp>
      <p:sp>
        <p:nvSpPr>
          <p:cNvPr id="6" name="Freeform 5">
            <a:extLst>
              <a:ext uri="{FF2B5EF4-FFF2-40B4-BE49-F238E27FC236}">
                <a16:creationId xmlns:a16="http://schemas.microsoft.com/office/drawing/2014/main" id="{4B4D430A-132F-244B-B0BC-AAE8E391A692}"/>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73CE1D25-DF2A-7144-BAC9-B0B5B225D5C4}"/>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88157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a:extLst>
              <a:ext uri="{FF2B5EF4-FFF2-40B4-BE49-F238E27FC236}">
                <a16:creationId xmlns:a16="http://schemas.microsoft.com/office/drawing/2014/main" id="{7AD3D6B6-1BBA-EC45-B2F3-957F8F58FD51}"/>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339231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4311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9789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59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97162C7F-4439-2D45-B87D-8D36AD9C71E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A9A337EE-8DFE-8F4F-86AC-683E3A83AF53}"/>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48637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45075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B41C38"/>
                </a:solidFill>
              </a:defRPr>
            </a:lvl1pPr>
          </a:lstStyle>
          <a:p>
            <a:r>
              <a:rPr lang="en-US" dirty="0"/>
              <a:t>Click to edit Master title style</a:t>
            </a:r>
          </a:p>
        </p:txBody>
      </p:sp>
      <p:sp>
        <p:nvSpPr>
          <p:cNvPr id="6" name="Freeform 5">
            <a:extLst>
              <a:ext uri="{FF2B5EF4-FFF2-40B4-BE49-F238E27FC236}">
                <a16:creationId xmlns:a16="http://schemas.microsoft.com/office/drawing/2014/main" id="{052B9C77-6EDD-F845-A58D-0DB07474792E}"/>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DD60E140-D82D-1F4D-B814-D81EC93F5D7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78170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35ED1CA-32D7-6543-922D-0C4F67C8C426}"/>
              </a:ext>
            </a:extLst>
          </p:cNvPr>
          <p:cNvSpPr>
            <a:spLocks noGrp="1"/>
          </p:cNvSpPr>
          <p:nvPr>
            <p:ph type="pic" sz="quarter" idx="10"/>
          </p:nvPr>
        </p:nvSpPr>
        <p:spPr>
          <a:xfrm>
            <a:off x="-12700" y="0"/>
            <a:ext cx="12204700" cy="6858000"/>
          </a:xfrm>
        </p:spPr>
        <p:txBody>
          <a:bodyPr/>
          <a:lstStyle/>
          <a:p>
            <a:endParaRPr lang="es-ES_tradnl"/>
          </a:p>
        </p:txBody>
      </p:sp>
      <p:sp>
        <p:nvSpPr>
          <p:cNvPr id="12" name="Freeform 11">
            <a:extLst>
              <a:ext uri="{FF2B5EF4-FFF2-40B4-BE49-F238E27FC236}">
                <a16:creationId xmlns:a16="http://schemas.microsoft.com/office/drawing/2014/main" id="{17D13E50-AA43-3645-82B4-ACBD65A01A6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C571C5A2-48B6-674A-8715-E055C8505C98}"/>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215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2976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reeform 18">
            <a:extLst>
              <a:ext uri="{FF2B5EF4-FFF2-40B4-BE49-F238E27FC236}">
                <a16:creationId xmlns:a16="http://schemas.microsoft.com/office/drawing/2014/main" id="{808AFBE7-0F6B-E54D-A0BB-A47BD0D0071D}"/>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Picture Placeholder 11">
            <a:extLst>
              <a:ext uri="{FF2B5EF4-FFF2-40B4-BE49-F238E27FC236}">
                <a16:creationId xmlns:a16="http://schemas.microsoft.com/office/drawing/2014/main" id="{B452125D-FD17-A241-ACCE-4E5ADC0F9211}"/>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r>
              <a:rPr lang="en-US"/>
              <a:t>Click icon to add picture</a:t>
            </a:r>
            <a:endParaRPr lang="es-ES_tradnl" dirty="0"/>
          </a:p>
        </p:txBody>
      </p:sp>
    </p:spTree>
    <p:extLst>
      <p:ext uri="{BB962C8B-B14F-4D97-AF65-F5344CB8AC3E}">
        <p14:creationId xmlns:p14="http://schemas.microsoft.com/office/powerpoint/2010/main" val="150213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11" name="Picture 10">
            <a:extLst>
              <a:ext uri="{FF2B5EF4-FFF2-40B4-BE49-F238E27FC236}">
                <a16:creationId xmlns:a16="http://schemas.microsoft.com/office/drawing/2014/main" id="{9E696431-39AC-134E-91B0-42CF045B64C2}"/>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386624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flipH="1">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93D868C9-EA00-9543-8CC3-869A08DA1FD8}"/>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83289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3443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57196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019006"/>
      </p:ext>
    </p:extLst>
  </p:cSld>
  <p:clrMap bg1="lt1" tx1="dk1" bg2="lt2" tx2="dk2" accent1="accent1" accent2="accent2" accent3="accent3" accent4="accent4" accent5="accent5" accent6="accent6" hlink="hlink" folHlink="folHlink"/>
  <p:sldLayoutIdLst>
    <p:sldLayoutId id="2147483651" r:id="rId1"/>
    <p:sldLayoutId id="2147483704" r:id="rId2"/>
    <p:sldLayoutId id="2147483705" r:id="rId3"/>
    <p:sldLayoutId id="2147483706" r:id="rId4"/>
    <p:sldLayoutId id="2147483650" r:id="rId5"/>
    <p:sldLayoutId id="2147483671" r:id="rId6"/>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0840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665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9957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DA87-A4AC-7E43-A9D5-4097C1088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18F61780-3FA4-4744-B78B-EEB12521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871F9E6B-2422-FB46-90CD-E86539C8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7A37B-9DED-3E4A-A442-7A8EED74A98D}" type="datetimeFigureOut">
              <a:rPr lang="es-ES_tradnl" smtClean="0"/>
              <a:t>30/12/2024</a:t>
            </a:fld>
            <a:endParaRPr lang="es-ES_tradnl"/>
          </a:p>
        </p:txBody>
      </p:sp>
      <p:sp>
        <p:nvSpPr>
          <p:cNvPr id="5" name="Footer Placeholder 4">
            <a:extLst>
              <a:ext uri="{FF2B5EF4-FFF2-40B4-BE49-F238E27FC236}">
                <a16:creationId xmlns:a16="http://schemas.microsoft.com/office/drawing/2014/main" id="{D09BD7E8-FBA0-BE42-B7E4-DD717C327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77C4F2BC-EBE0-2E4A-ACB1-354C1C8BB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2AFA-6D50-F949-8C55-C0D5730A94A6}" type="slidenum">
              <a:rPr lang="es-ES_tradnl" smtClean="0"/>
              <a:t>‹Nº›</a:t>
            </a:fld>
            <a:endParaRPr lang="es-ES_tradnl"/>
          </a:p>
        </p:txBody>
      </p:sp>
    </p:spTree>
    <p:extLst>
      <p:ext uri="{BB962C8B-B14F-4D97-AF65-F5344CB8AC3E}">
        <p14:creationId xmlns:p14="http://schemas.microsoft.com/office/powerpoint/2010/main" val="115397453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0" r:id="rId3"/>
    <p:sldLayoutId id="2147483653" r:id="rId4"/>
    <p:sldLayoutId id="214748366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a:xfrm>
            <a:off x="831850" y="1637413"/>
            <a:ext cx="10515600" cy="628709"/>
          </a:xfrm>
        </p:spPr>
        <p:txBody>
          <a:bodyPr>
            <a:normAutofit/>
          </a:bodyPr>
          <a:lstStyle/>
          <a:p>
            <a:pPr algn="ctr"/>
            <a:r>
              <a:rPr lang="es-ES" altLang="fr-FR" sz="3600" dirty="0">
                <a:latin typeface="Garamond" panose="02020404030301010803" pitchFamily="18" charset="0"/>
              </a:rPr>
              <a:t>Maestría en Asesoría Fiscal</a:t>
            </a:r>
            <a:endParaRPr lang="es-ES_tradnl" sz="3600" dirty="0">
              <a:latin typeface="Garamond" panose="02020404030301010803" pitchFamily="18" charset="0"/>
            </a:endParaRPr>
          </a:p>
        </p:txBody>
      </p:sp>
      <p:sp>
        <p:nvSpPr>
          <p:cNvPr id="4" name="Marcador de texto 3">
            <a:extLst>
              <a:ext uri="{FF2B5EF4-FFF2-40B4-BE49-F238E27FC236}">
                <a16:creationId xmlns:a16="http://schemas.microsoft.com/office/drawing/2014/main" id="{184AEF3E-15E4-43AA-A162-FA18526F2856}"/>
              </a:ext>
            </a:extLst>
          </p:cNvPr>
          <p:cNvSpPr>
            <a:spLocks noGrp="1"/>
          </p:cNvSpPr>
          <p:nvPr>
            <p:ph type="body" idx="1"/>
          </p:nvPr>
        </p:nvSpPr>
        <p:spPr>
          <a:xfrm>
            <a:off x="3474387" y="4319077"/>
            <a:ext cx="5230525" cy="463022"/>
          </a:xfrm>
        </p:spPr>
        <p:txBody>
          <a:bodyPr>
            <a:normAutofit lnSpcReduction="10000"/>
          </a:bodyPr>
          <a:lstStyle/>
          <a:p>
            <a:r>
              <a:rPr lang="es-ES" altLang="fr-FR" sz="2800" dirty="0">
                <a:solidFill>
                  <a:schemeClr val="tx1"/>
                </a:solidFill>
                <a:latin typeface="Garamond" panose="02020404030301010803" pitchFamily="18" charset="0"/>
              </a:rPr>
              <a:t>Profesora: </a:t>
            </a:r>
            <a:r>
              <a:rPr lang="es-MX" altLang="fr-FR" sz="2800" dirty="0">
                <a:solidFill>
                  <a:schemeClr val="tx1"/>
                </a:solidFill>
                <a:latin typeface="Garamond" panose="02020404030301010803" pitchFamily="18" charset="0"/>
              </a:rPr>
              <a:t>Flor Rodríguez G.</a:t>
            </a:r>
            <a:endParaRPr lang="es-ES_tradnl" sz="2800" dirty="0">
              <a:latin typeface="Garamond" panose="02020404030301010803" pitchFamily="18" charset="0"/>
            </a:endParaRPr>
          </a:p>
          <a:p>
            <a:endParaRPr lang="es-CR" dirty="0"/>
          </a:p>
        </p:txBody>
      </p:sp>
      <p:sp>
        <p:nvSpPr>
          <p:cNvPr id="5" name="Marcador de texto 4">
            <a:extLst>
              <a:ext uri="{FF2B5EF4-FFF2-40B4-BE49-F238E27FC236}">
                <a16:creationId xmlns:a16="http://schemas.microsoft.com/office/drawing/2014/main" id="{07A15C5D-B128-4BA2-9EE7-782DC43F244A}"/>
              </a:ext>
            </a:extLst>
          </p:cNvPr>
          <p:cNvSpPr>
            <a:spLocks noGrp="1"/>
          </p:cNvSpPr>
          <p:nvPr>
            <p:ph type="body" sz="quarter" idx="4294967295"/>
          </p:nvPr>
        </p:nvSpPr>
        <p:spPr>
          <a:xfrm>
            <a:off x="838753" y="2857500"/>
            <a:ext cx="10515600" cy="1143000"/>
          </a:xfrm>
        </p:spPr>
        <p:txBody>
          <a:bodyPr/>
          <a:lstStyle/>
          <a:p>
            <a:pPr marL="0" indent="0" algn="ctr">
              <a:buNone/>
            </a:pPr>
            <a:r>
              <a:rPr lang="es-ES" altLang="fr-FR" b="1" dirty="0">
                <a:solidFill>
                  <a:schemeClr val="tx1"/>
                </a:solidFill>
                <a:latin typeface="Garamond" panose="02020404030301010803" pitchFamily="18" charset="0"/>
              </a:rPr>
              <a:t>DEBERES FORMALES Y PROCEDIMIENTOS TRIBUTARIOS</a:t>
            </a:r>
          </a:p>
          <a:p>
            <a:endParaRPr lang="es-CR" dirty="0"/>
          </a:p>
        </p:txBody>
      </p:sp>
    </p:spTree>
    <p:extLst>
      <p:ext uri="{BB962C8B-B14F-4D97-AF65-F5344CB8AC3E}">
        <p14:creationId xmlns:p14="http://schemas.microsoft.com/office/powerpoint/2010/main" val="7291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83972" y="369364"/>
            <a:ext cx="7886699" cy="523220"/>
          </a:xfrm>
          <a:prstGeom prst="rect">
            <a:avLst/>
          </a:prstGeom>
          <a:solidFill>
            <a:srgbClr val="4279BB"/>
          </a:solidFill>
        </p:spPr>
        <p:txBody>
          <a:bodyPr wrap="square" rtlCol="0">
            <a:spAutoFit/>
          </a:bodyPr>
          <a:lstStyle/>
          <a:p>
            <a:pPr algn="ctr"/>
            <a:r>
              <a:rPr lang="es-419" sz="2800" dirty="0">
                <a:solidFill>
                  <a:schemeClr val="bg1"/>
                </a:solidFill>
              </a:rPr>
              <a:t>Régimen de Tributación Simplificada </a:t>
            </a:r>
            <a:r>
              <a:rPr lang="es-419" sz="2000" dirty="0">
                <a:solidFill>
                  <a:schemeClr val="bg1"/>
                </a:solidFill>
              </a:rPr>
              <a:t>DE-43881-H, Feb 2023</a:t>
            </a:r>
            <a:endParaRPr lang="en-US" sz="2800"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549253815"/>
              </p:ext>
            </p:extLst>
          </p:nvPr>
        </p:nvGraphicFramePr>
        <p:xfrm>
          <a:off x="604157" y="1242909"/>
          <a:ext cx="11121676" cy="3108960"/>
        </p:xfrm>
        <a:graphic>
          <a:graphicData uri="http://schemas.openxmlformats.org/drawingml/2006/table">
            <a:tbl>
              <a:tblPr firstRow="1" bandRow="1">
                <a:tableStyleId>{5C22544A-7EE6-4342-B048-85BDC9FD1C3A}</a:tableStyleId>
              </a:tblPr>
              <a:tblGrid>
                <a:gridCol w="3665764">
                  <a:extLst>
                    <a:ext uri="{9D8B030D-6E8A-4147-A177-3AD203B41FA5}">
                      <a16:colId xmlns:a16="http://schemas.microsoft.com/office/drawing/2014/main" val="1216146606"/>
                    </a:ext>
                  </a:extLst>
                </a:gridCol>
                <a:gridCol w="5029200">
                  <a:extLst>
                    <a:ext uri="{9D8B030D-6E8A-4147-A177-3AD203B41FA5}">
                      <a16:colId xmlns:a16="http://schemas.microsoft.com/office/drawing/2014/main" val="4206725658"/>
                    </a:ext>
                  </a:extLst>
                </a:gridCol>
                <a:gridCol w="2426712">
                  <a:extLst>
                    <a:ext uri="{9D8B030D-6E8A-4147-A177-3AD203B41FA5}">
                      <a16:colId xmlns:a16="http://schemas.microsoft.com/office/drawing/2014/main" val="831376012"/>
                    </a:ext>
                  </a:extLst>
                </a:gridCol>
              </a:tblGrid>
              <a:tr h="370840">
                <a:tc>
                  <a:txBody>
                    <a:bodyPr/>
                    <a:lstStyle/>
                    <a:p>
                      <a:r>
                        <a:rPr lang="es-419" sz="2400" dirty="0"/>
                        <a:t>Elemento a considerar</a:t>
                      </a:r>
                      <a:endParaRPr lang="en-US" sz="2400" dirty="0"/>
                    </a:p>
                  </a:txBody>
                  <a:tcPr/>
                </a:tc>
                <a:tc>
                  <a:txBody>
                    <a:bodyPr/>
                    <a:lstStyle/>
                    <a:p>
                      <a:r>
                        <a:rPr lang="es-419" sz="2400" dirty="0"/>
                        <a:t>Límite</a:t>
                      </a:r>
                      <a:endParaRPr lang="en-US" sz="2400" dirty="0"/>
                    </a:p>
                  </a:txBody>
                  <a:tcPr/>
                </a:tc>
                <a:tc>
                  <a:txBody>
                    <a:bodyPr/>
                    <a:lstStyle/>
                    <a:p>
                      <a:r>
                        <a:rPr lang="es-419" sz="2400" dirty="0"/>
                        <a:t>Monto</a:t>
                      </a:r>
                      <a:endParaRPr lang="en-US" sz="2400" dirty="0"/>
                    </a:p>
                  </a:txBody>
                  <a:tcPr/>
                </a:tc>
                <a:extLst>
                  <a:ext uri="{0D108BD9-81ED-4DB2-BD59-A6C34878D82A}">
                    <a16:rowId xmlns:a16="http://schemas.microsoft.com/office/drawing/2014/main" val="1974782451"/>
                  </a:ext>
                </a:extLst>
              </a:tr>
              <a:tr h="370840">
                <a:tc>
                  <a:txBody>
                    <a:bodyPr/>
                    <a:lstStyle/>
                    <a:p>
                      <a:r>
                        <a:rPr lang="es-419" sz="2400" dirty="0"/>
                        <a:t>1.</a:t>
                      </a:r>
                      <a:r>
                        <a:rPr lang="es-419" sz="2400" baseline="0" dirty="0"/>
                        <a:t> </a:t>
                      </a:r>
                      <a:r>
                        <a:rPr lang="es-419" sz="2400" dirty="0"/>
                        <a:t>Compras</a:t>
                      </a:r>
                      <a:endParaRPr lang="en-US" sz="2400" dirty="0"/>
                    </a:p>
                  </a:txBody>
                  <a:tcPr/>
                </a:tc>
                <a:tc>
                  <a:txBody>
                    <a:bodyPr/>
                    <a:lstStyle/>
                    <a:p>
                      <a:r>
                        <a:rPr lang="es-419" sz="2400" dirty="0"/>
                        <a:t>186 salarios base</a:t>
                      </a:r>
                      <a:endParaRPr lang="en-US" sz="2400" dirty="0"/>
                    </a:p>
                  </a:txBody>
                  <a:tcPr/>
                </a:tc>
                <a:tc>
                  <a:txBody>
                    <a:bodyPr/>
                    <a:lstStyle/>
                    <a:p>
                      <a:r>
                        <a:rPr lang="es-CR" sz="2400" dirty="0"/>
                        <a:t>¢85.969.200</a:t>
                      </a:r>
                      <a:endParaRPr lang="en-US" sz="2400" dirty="0"/>
                    </a:p>
                  </a:txBody>
                  <a:tcPr/>
                </a:tc>
                <a:extLst>
                  <a:ext uri="{0D108BD9-81ED-4DB2-BD59-A6C34878D82A}">
                    <a16:rowId xmlns:a16="http://schemas.microsoft.com/office/drawing/2014/main" val="4217646902"/>
                  </a:ext>
                </a:extLst>
              </a:tr>
              <a:tr h="370840">
                <a:tc>
                  <a:txBody>
                    <a:bodyPr/>
                    <a:lstStyle/>
                    <a:p>
                      <a:r>
                        <a:rPr lang="es-419" sz="2400" dirty="0"/>
                        <a:t>2. Empleados</a:t>
                      </a:r>
                      <a:endParaRPr lang="en-US" sz="2400" dirty="0"/>
                    </a:p>
                  </a:txBody>
                  <a:tcPr/>
                </a:tc>
                <a:tc>
                  <a:txBody>
                    <a:bodyPr/>
                    <a:lstStyle/>
                    <a:p>
                      <a:r>
                        <a:rPr lang="es-419" sz="2400" dirty="0"/>
                        <a:t>Máximo 5 no incluye al contribuyente</a:t>
                      </a:r>
                      <a:endParaRPr lang="en-US" sz="2400" dirty="0"/>
                    </a:p>
                  </a:txBody>
                  <a:tcPr/>
                </a:tc>
                <a:tc>
                  <a:txBody>
                    <a:bodyPr/>
                    <a:lstStyle/>
                    <a:p>
                      <a:endParaRPr lang="en-US" sz="2400" dirty="0"/>
                    </a:p>
                  </a:txBody>
                  <a:tcPr/>
                </a:tc>
                <a:extLst>
                  <a:ext uri="{0D108BD9-81ED-4DB2-BD59-A6C34878D82A}">
                    <a16:rowId xmlns:a16="http://schemas.microsoft.com/office/drawing/2014/main" val="1253593660"/>
                  </a:ext>
                </a:extLst>
              </a:tr>
              <a:tr h="370840">
                <a:tc>
                  <a:txBody>
                    <a:bodyPr/>
                    <a:lstStyle/>
                    <a:p>
                      <a:r>
                        <a:rPr lang="es-419" sz="2400" dirty="0"/>
                        <a:t>3.  Taxi</a:t>
                      </a:r>
                      <a:endParaRPr lang="en-US" sz="2400" dirty="0"/>
                    </a:p>
                  </a:txBody>
                  <a:tcPr/>
                </a:tc>
                <a:tc>
                  <a:txBody>
                    <a:bodyPr/>
                    <a:lstStyle/>
                    <a:p>
                      <a:r>
                        <a:rPr lang="es-419" sz="2400" dirty="0"/>
                        <a:t>Una unidad</a:t>
                      </a:r>
                      <a:endParaRPr lang="en-US" sz="2400" dirty="0"/>
                    </a:p>
                  </a:txBody>
                  <a:tcPr/>
                </a:tc>
                <a:tc>
                  <a:txBody>
                    <a:bodyPr/>
                    <a:lstStyle/>
                    <a:p>
                      <a:endParaRPr lang="en-US" sz="2400"/>
                    </a:p>
                  </a:txBody>
                  <a:tcPr/>
                </a:tc>
                <a:extLst>
                  <a:ext uri="{0D108BD9-81ED-4DB2-BD59-A6C34878D82A}">
                    <a16:rowId xmlns:a16="http://schemas.microsoft.com/office/drawing/2014/main" val="2849789329"/>
                  </a:ext>
                </a:extLst>
              </a:tr>
              <a:tr h="446044">
                <a:tc>
                  <a:txBody>
                    <a:bodyPr/>
                    <a:lstStyle/>
                    <a:p>
                      <a:r>
                        <a:rPr lang="es-419" sz="2400" dirty="0"/>
                        <a:t>4. Valor de activos </a:t>
                      </a:r>
                      <a:endParaRPr lang="en-US" sz="2400" dirty="0"/>
                    </a:p>
                  </a:txBody>
                  <a:tcPr/>
                </a:tc>
                <a:tc>
                  <a:txBody>
                    <a:bodyPr/>
                    <a:lstStyle/>
                    <a:p>
                      <a:r>
                        <a:rPr lang="es-419" sz="2400" dirty="0"/>
                        <a:t>350 salarios base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2400" dirty="0"/>
                        <a:t>¢161.770.000</a:t>
                      </a:r>
                      <a:endParaRPr lang="en-US" sz="2400" dirty="0"/>
                    </a:p>
                  </a:txBody>
                  <a:tcPr/>
                </a:tc>
                <a:extLst>
                  <a:ext uri="{0D108BD9-81ED-4DB2-BD59-A6C34878D82A}">
                    <a16:rowId xmlns:a16="http://schemas.microsoft.com/office/drawing/2014/main" val="3832947300"/>
                  </a:ext>
                </a:extLst>
              </a:tr>
              <a:tr h="446044">
                <a:tc gridSpan="3">
                  <a:txBody>
                    <a:bodyPr/>
                    <a:lstStyle/>
                    <a:p>
                      <a:r>
                        <a:rPr lang="en-US" sz="2400" dirty="0"/>
                        <a:t>5. No </a:t>
                      </a:r>
                      <a:r>
                        <a:rPr lang="en-US" sz="2400" dirty="0" err="1"/>
                        <a:t>tener</a:t>
                      </a:r>
                      <a:r>
                        <a:rPr lang="en-US" sz="2400" dirty="0"/>
                        <a:t> </a:t>
                      </a:r>
                      <a:r>
                        <a:rPr lang="en-US" sz="2400" dirty="0" err="1"/>
                        <a:t>más</a:t>
                      </a:r>
                      <a:r>
                        <a:rPr lang="en-US" sz="2400" dirty="0"/>
                        <a:t> de un local para </a:t>
                      </a:r>
                      <a:r>
                        <a:rPr lang="en-US" sz="2400" dirty="0" err="1"/>
                        <a:t>explotar</a:t>
                      </a:r>
                      <a:r>
                        <a:rPr lang="en-US" sz="2400" dirty="0"/>
                        <a:t> la </a:t>
                      </a:r>
                      <a:r>
                        <a:rPr lang="en-US" sz="2400" dirty="0" err="1"/>
                        <a:t>actividad</a:t>
                      </a:r>
                      <a:r>
                        <a:rPr lang="en-US" sz="2400" dirty="0"/>
                        <a:t> </a:t>
                      </a:r>
                      <a:r>
                        <a:rPr lang="en-US" sz="2400" dirty="0" err="1"/>
                        <a:t>económica</a:t>
                      </a:r>
                      <a:r>
                        <a:rPr lang="en-US" sz="2400" dirty="0"/>
                        <a:t>, </a:t>
                      </a:r>
                      <a:r>
                        <a:rPr lang="en-US" sz="2400" dirty="0" err="1"/>
                        <a:t>aunque</a:t>
                      </a:r>
                      <a:r>
                        <a:rPr lang="en-US" sz="2400" dirty="0"/>
                        <a:t> las </a:t>
                      </a:r>
                      <a:r>
                        <a:rPr lang="en-US" sz="2400" dirty="0" err="1"/>
                        <a:t>actividades</a:t>
                      </a:r>
                      <a:r>
                        <a:rPr lang="en-US" sz="2400" dirty="0"/>
                        <a:t> </a:t>
                      </a:r>
                      <a:r>
                        <a:rPr lang="en-US" sz="2400" dirty="0" err="1"/>
                        <a:t>sean</a:t>
                      </a:r>
                      <a:r>
                        <a:rPr lang="en-US" sz="2400" dirty="0"/>
                        <a:t> </a:t>
                      </a:r>
                      <a:r>
                        <a:rPr lang="en-US" sz="2400" dirty="0" err="1"/>
                        <a:t>permitidas</a:t>
                      </a:r>
                      <a:r>
                        <a:rPr lang="en-US" sz="2400" dirty="0"/>
                        <a:t> </a:t>
                      </a:r>
                      <a:r>
                        <a:rPr lang="en-US" sz="2400" dirty="0" err="1"/>
                        <a:t>en</a:t>
                      </a:r>
                      <a:r>
                        <a:rPr lang="en-US" sz="2400" dirty="0"/>
                        <a:t> </a:t>
                      </a:r>
                      <a:r>
                        <a:rPr lang="en-US" sz="2400" dirty="0" err="1"/>
                        <a:t>el</a:t>
                      </a:r>
                      <a:r>
                        <a:rPr lang="en-US" sz="2400" dirty="0"/>
                        <a:t> RTS</a:t>
                      </a:r>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868808820"/>
                  </a:ext>
                </a:extLst>
              </a:tr>
            </a:tbl>
          </a:graphicData>
        </a:graphic>
      </p:graphicFrame>
      <p:sp>
        <p:nvSpPr>
          <p:cNvPr id="7" name="CuadroTexto 6"/>
          <p:cNvSpPr txBox="1"/>
          <p:nvPr/>
        </p:nvSpPr>
        <p:spPr>
          <a:xfrm>
            <a:off x="111658" y="5052519"/>
            <a:ext cx="11879036" cy="738664"/>
          </a:xfrm>
          <a:prstGeom prst="rect">
            <a:avLst/>
          </a:prstGeom>
          <a:noFill/>
        </p:spPr>
        <p:txBody>
          <a:bodyPr wrap="square" rtlCol="0">
            <a:spAutoFit/>
          </a:bodyPr>
          <a:lstStyle/>
          <a:p>
            <a:pPr algn="ctr"/>
            <a:r>
              <a:rPr lang="es-419" sz="2400" dirty="0"/>
              <a:t>Salario base 2025  </a:t>
            </a:r>
            <a:r>
              <a:rPr lang="es-CR" sz="2400" dirty="0"/>
              <a:t>¢462.200,00</a:t>
            </a:r>
          </a:p>
          <a:p>
            <a:pPr algn="ctr"/>
            <a:r>
              <a:rPr lang="es-CR" dirty="0"/>
              <a:t>Sesión No 114-2024 del 12 de diciembre de 2024, art. XXI Oficio No DJ-2895-2024 La Gaceta No 230 6 de diciembre de 2024 </a:t>
            </a:r>
            <a:endParaRPr lang="en-US" dirty="0"/>
          </a:p>
        </p:txBody>
      </p:sp>
    </p:spTree>
    <p:extLst>
      <p:ext uri="{BB962C8B-B14F-4D97-AF65-F5344CB8AC3E}">
        <p14:creationId xmlns:p14="http://schemas.microsoft.com/office/powerpoint/2010/main" val="67688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31FFD-C966-9368-BDC7-7FF917AAA85E}"/>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B450470A-020F-0BFF-7AF1-6C62F4A0FD2C}"/>
              </a:ext>
            </a:extLst>
          </p:cNvPr>
          <p:cNvSpPr txBox="1"/>
          <p:nvPr/>
        </p:nvSpPr>
        <p:spPr>
          <a:xfrm>
            <a:off x="3213847" y="242047"/>
            <a:ext cx="5674659" cy="523220"/>
          </a:xfrm>
          <a:prstGeom prst="rect">
            <a:avLst/>
          </a:prstGeom>
          <a:solidFill>
            <a:srgbClr val="4279BB"/>
          </a:solidFill>
        </p:spPr>
        <p:txBody>
          <a:bodyPr wrap="square" rtlCol="0">
            <a:spAutoFit/>
          </a:bodyPr>
          <a:lstStyle/>
          <a:p>
            <a:r>
              <a:rPr lang="es-419" sz="2800" dirty="0">
                <a:solidFill>
                  <a:schemeClr val="bg1"/>
                </a:solidFill>
              </a:rPr>
              <a:t>Régimen de Tributación Simplificada</a:t>
            </a:r>
            <a:endParaRPr lang="en-US" sz="2800" dirty="0">
              <a:solidFill>
                <a:schemeClr val="bg1"/>
              </a:solidFill>
            </a:endParaRPr>
          </a:p>
        </p:txBody>
      </p:sp>
      <p:sp>
        <p:nvSpPr>
          <p:cNvPr id="9" name="CuadroTexto 8">
            <a:extLst>
              <a:ext uri="{FF2B5EF4-FFF2-40B4-BE49-F238E27FC236}">
                <a16:creationId xmlns:a16="http://schemas.microsoft.com/office/drawing/2014/main" id="{7C88A119-CE47-94EC-E338-6EFFDBC691DE}"/>
              </a:ext>
            </a:extLst>
          </p:cNvPr>
          <p:cNvSpPr txBox="1"/>
          <p:nvPr/>
        </p:nvSpPr>
        <p:spPr>
          <a:xfrm>
            <a:off x="636813" y="1028343"/>
            <a:ext cx="11160579" cy="5078313"/>
          </a:xfrm>
          <a:prstGeom prst="rect">
            <a:avLst/>
          </a:prstGeom>
          <a:noFill/>
        </p:spPr>
        <p:txBody>
          <a:bodyPr wrap="square">
            <a:spAutoFit/>
          </a:bodyPr>
          <a:lstStyle/>
          <a:p>
            <a:pPr algn="just"/>
            <a:r>
              <a:rPr lang="es-MX" dirty="0">
                <a:solidFill>
                  <a:srgbClr val="000000"/>
                </a:solidFill>
                <a:latin typeface="Arial" panose="020B0604020202020204" pitchFamily="34" charset="0"/>
              </a:rPr>
              <a:t>E</a:t>
            </a:r>
            <a:r>
              <a:rPr lang="es-MX" sz="1800" b="0" i="0" u="none" strike="noStrike" baseline="0" dirty="0">
                <a:solidFill>
                  <a:srgbClr val="000000"/>
                </a:solidFill>
                <a:latin typeface="Arial" panose="020B0604020202020204" pitchFamily="34" charset="0"/>
              </a:rPr>
              <a:t>ste régimen aplicarán los siguientes factores: </a:t>
            </a:r>
          </a:p>
          <a:p>
            <a:pPr algn="just"/>
            <a:endParaRPr lang="es-MX" sz="1800" b="0" i="0" u="none" strike="noStrike" baseline="0" dirty="0">
              <a:solidFill>
                <a:srgbClr val="000000"/>
              </a:solidFill>
              <a:latin typeface="Arial" panose="020B0604020202020204" pitchFamily="34" charset="0"/>
            </a:endParaRPr>
          </a:p>
          <a:p>
            <a:r>
              <a:rPr lang="es-MX" sz="1800" b="1" i="0" u="none" strike="noStrike" baseline="0" dirty="0">
                <a:solidFill>
                  <a:srgbClr val="000000"/>
                </a:solidFill>
                <a:latin typeface="Arial" panose="020B0604020202020204" pitchFamily="34" charset="0"/>
              </a:rPr>
              <a:t>  Actividad lucrativa</a:t>
            </a:r>
            <a:r>
              <a:rPr lang="es-MX" sz="1800" b="0" i="0" u="none" strike="noStrike" baseline="0" dirty="0">
                <a:solidFill>
                  <a:srgbClr val="000000"/>
                </a:solidFill>
                <a:latin typeface="Arial" panose="020B0604020202020204" pitchFamily="34" charset="0"/>
              </a:rPr>
              <a:t>	                                                                       </a:t>
            </a:r>
            <a:r>
              <a:rPr lang="es-MX" sz="1800" b="1" i="0" u="none" strike="noStrike" baseline="0" dirty="0">
                <a:solidFill>
                  <a:srgbClr val="000000"/>
                </a:solidFill>
                <a:latin typeface="Arial" panose="020B0604020202020204" pitchFamily="34" charset="0"/>
              </a:rPr>
              <a:t>Impuesto sobre la Renta </a:t>
            </a:r>
            <a:r>
              <a:rPr lang="es-MX" sz="1800" b="0" i="0" u="none" strike="noStrike" baseline="0" dirty="0">
                <a:solidFill>
                  <a:srgbClr val="000000"/>
                </a:solidFill>
                <a:latin typeface="Arial" panose="020B0604020202020204" pitchFamily="34" charset="0"/>
              </a:rPr>
              <a:t>	</a:t>
            </a:r>
            <a:r>
              <a:rPr lang="es-MX" sz="1800" b="1" i="0" u="none" strike="noStrike" baseline="0" dirty="0">
                <a:solidFill>
                  <a:srgbClr val="000000"/>
                </a:solidFill>
                <a:latin typeface="Arial" panose="020B0604020202020204" pitchFamily="34" charset="0"/>
              </a:rPr>
              <a:t>IVA </a:t>
            </a:r>
            <a:r>
              <a:rPr lang="es-MX" sz="1800" b="0" i="0" u="none" strike="noStrike" baseline="0" dirty="0">
                <a:solidFill>
                  <a:srgbClr val="000000"/>
                </a:solidFill>
                <a:latin typeface="Arial" panose="020B0604020202020204" pitchFamily="34" charset="0"/>
              </a:rPr>
              <a:t>	</a:t>
            </a:r>
          </a:p>
          <a:p>
            <a:r>
              <a:rPr lang="es-CR" sz="1800" b="0" i="0" u="none" strike="noStrike" baseline="0" dirty="0">
                <a:solidFill>
                  <a:srgbClr val="000000"/>
                </a:solidFill>
                <a:latin typeface="Arial" panose="020B0604020202020204" pitchFamily="34" charset="0"/>
              </a:rPr>
              <a:t>a) Comercio minorista: 	</a:t>
            </a:r>
          </a:p>
          <a:p>
            <a:r>
              <a:rPr lang="es-CR" sz="1800" b="0" i="0" u="none" strike="noStrike" baseline="0" dirty="0">
                <a:solidFill>
                  <a:srgbClr val="000000"/>
                </a:solidFill>
                <a:latin typeface="Arial" panose="020B0604020202020204" pitchFamily="34" charset="0"/>
              </a:rPr>
              <a:t>- Compras al 2% 	                                                                                                                                  0,02 	</a:t>
            </a:r>
          </a:p>
          <a:p>
            <a:r>
              <a:rPr lang="es-MX" sz="1800" b="0" i="0" u="none" strike="noStrike" baseline="0" dirty="0">
                <a:solidFill>
                  <a:srgbClr val="000000"/>
                </a:solidFill>
                <a:latin typeface="Arial" panose="020B0604020202020204" pitchFamily="34" charset="0"/>
              </a:rPr>
              <a:t>- Compras al 13% 	                                                                                                  0,01 	 0,0033 	</a:t>
            </a:r>
          </a:p>
          <a:p>
            <a:r>
              <a:rPr lang="es-CR" sz="1800" b="0" i="0" u="none" strike="noStrike" baseline="0" dirty="0">
                <a:solidFill>
                  <a:srgbClr val="000000"/>
                </a:solidFill>
                <a:latin typeface="Arial" panose="020B0604020202020204" pitchFamily="34" charset="0"/>
              </a:rPr>
              <a:t>- Compras al 1% 	                                                                                                                                   0,00125 b) Bares, cantinas, tabernas o establecimientos similares 	                                         0,02 	 0,04 	</a:t>
            </a:r>
          </a:p>
          <a:p>
            <a:r>
              <a:rPr lang="es-MX" sz="1800" b="0" i="0" u="none" strike="noStrike" baseline="0" dirty="0">
                <a:solidFill>
                  <a:srgbClr val="000000"/>
                </a:solidFill>
                <a:latin typeface="Arial" panose="020B0604020202020204" pitchFamily="34" charset="0"/>
              </a:rPr>
              <a:t>c) Elaboración y venta de comidas y bebidas 	                                                        0,02 	  0,04 	</a:t>
            </a:r>
          </a:p>
          <a:p>
            <a:r>
              <a:rPr lang="es-MX" sz="1800" b="0" i="0" u="none" strike="noStrike" baseline="0" dirty="0">
                <a:solidFill>
                  <a:srgbClr val="000000"/>
                </a:solidFill>
                <a:latin typeface="Arial" panose="020B0604020202020204" pitchFamily="34" charset="0"/>
              </a:rPr>
              <a:t>d) Elaboración y venta de todo tipo de repostería y pastelería 	                                          0,01 	  0,025 	</a:t>
            </a:r>
          </a:p>
          <a:p>
            <a:r>
              <a:rPr lang="es-CR" sz="1800" b="0" i="0" u="none" strike="noStrike" baseline="0" dirty="0">
                <a:solidFill>
                  <a:srgbClr val="000000"/>
                </a:solidFill>
                <a:latin typeface="Arial" panose="020B0604020202020204" pitchFamily="34" charset="0"/>
              </a:rPr>
              <a:t>e) Panaderías 	                                                                                                                  0,01 	  0,02 	</a:t>
            </a:r>
          </a:p>
          <a:p>
            <a:r>
              <a:rPr lang="es-CR" sz="1800" b="0" i="0" u="none" strike="noStrike" baseline="0" dirty="0">
                <a:solidFill>
                  <a:srgbClr val="000000"/>
                </a:solidFill>
                <a:latin typeface="Arial" panose="020B0604020202020204" pitchFamily="34" charset="0"/>
              </a:rPr>
              <a:t>f) Pequeños productores agrícolas: 	</a:t>
            </a:r>
          </a:p>
          <a:p>
            <a:r>
              <a:rPr lang="es-MX" sz="1800" b="0" i="0" u="none" strike="noStrike" baseline="0" dirty="0">
                <a:solidFill>
                  <a:srgbClr val="000000"/>
                </a:solidFill>
                <a:latin typeface="Arial" panose="020B0604020202020204" pitchFamily="34" charset="0"/>
              </a:rPr>
              <a:t>Monto de las compras y de lo pagado por mano de obra para la producción de productos </a:t>
            </a:r>
          </a:p>
          <a:p>
            <a:r>
              <a:rPr lang="es-MX" sz="1800" b="0" i="0" u="none" strike="noStrike" baseline="0" dirty="0">
                <a:solidFill>
                  <a:srgbClr val="000000"/>
                </a:solidFill>
                <a:latin typeface="Arial" panose="020B0604020202020204" pitchFamily="34" charset="0"/>
              </a:rPr>
              <a:t>sujetos a tarifa general del 13% 	                                                                                      0,01 	   0,02 	</a:t>
            </a:r>
          </a:p>
          <a:p>
            <a:r>
              <a:rPr lang="es-MX" sz="1800" b="0" i="0" u="none" strike="noStrike" baseline="0" dirty="0">
                <a:solidFill>
                  <a:srgbClr val="000000"/>
                </a:solidFill>
                <a:latin typeface="Arial" panose="020B0604020202020204" pitchFamily="34" charset="0"/>
              </a:rPr>
              <a:t>Monto de las compras y de lo pagado por mano de obra para la producción de productos </a:t>
            </a:r>
          </a:p>
          <a:p>
            <a:r>
              <a:rPr lang="es-MX" sz="1800" b="0" i="0" u="none" strike="noStrike" baseline="0" dirty="0">
                <a:solidFill>
                  <a:srgbClr val="000000"/>
                </a:solidFill>
                <a:latin typeface="Arial" panose="020B0604020202020204" pitchFamily="34" charset="0"/>
              </a:rPr>
              <a:t>sujetos a tarifa general del 1% 	                                                                                      0,01 	 0,00125 g) Viveros de plantas ornamentales, suculentas, plantas de jardín y elaboración de </a:t>
            </a:r>
          </a:p>
          <a:p>
            <a:r>
              <a:rPr lang="es-MX" sz="1800" b="0" i="0" u="none" strike="noStrike" baseline="0" dirty="0">
                <a:solidFill>
                  <a:srgbClr val="000000"/>
                </a:solidFill>
                <a:latin typeface="Arial" panose="020B0604020202020204" pitchFamily="34" charset="0"/>
              </a:rPr>
              <a:t>terrarios 	                                                                                                                                  0,02 	0,025 	</a:t>
            </a:r>
          </a:p>
        </p:txBody>
      </p:sp>
    </p:spTree>
    <p:extLst>
      <p:ext uri="{BB962C8B-B14F-4D97-AF65-F5344CB8AC3E}">
        <p14:creationId xmlns:p14="http://schemas.microsoft.com/office/powerpoint/2010/main" val="81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795A-EA9F-91B0-8671-37C40C3C9D8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21D956C5-75AE-2576-82AD-3F0C225F501F}"/>
              </a:ext>
            </a:extLst>
          </p:cNvPr>
          <p:cNvSpPr txBox="1"/>
          <p:nvPr/>
        </p:nvSpPr>
        <p:spPr>
          <a:xfrm>
            <a:off x="3213847" y="242047"/>
            <a:ext cx="5674659" cy="523220"/>
          </a:xfrm>
          <a:prstGeom prst="rect">
            <a:avLst/>
          </a:prstGeom>
          <a:solidFill>
            <a:srgbClr val="4279BB"/>
          </a:solidFill>
        </p:spPr>
        <p:txBody>
          <a:bodyPr wrap="square" rtlCol="0">
            <a:spAutoFit/>
          </a:bodyPr>
          <a:lstStyle/>
          <a:p>
            <a:r>
              <a:rPr lang="es-419" sz="2800" dirty="0">
                <a:solidFill>
                  <a:schemeClr val="bg1"/>
                </a:solidFill>
              </a:rPr>
              <a:t>Régimen de Tributación Simplificada</a:t>
            </a:r>
            <a:endParaRPr lang="en-US" sz="2800" dirty="0">
              <a:solidFill>
                <a:schemeClr val="bg1"/>
              </a:solidFill>
            </a:endParaRPr>
          </a:p>
        </p:txBody>
      </p:sp>
      <p:sp>
        <p:nvSpPr>
          <p:cNvPr id="4" name="CuadroTexto 3">
            <a:extLst>
              <a:ext uri="{FF2B5EF4-FFF2-40B4-BE49-F238E27FC236}">
                <a16:creationId xmlns:a16="http://schemas.microsoft.com/office/drawing/2014/main" id="{5D8DC51A-E80A-553B-587D-0D768772A5D4}"/>
              </a:ext>
            </a:extLst>
          </p:cNvPr>
          <p:cNvSpPr txBox="1"/>
          <p:nvPr/>
        </p:nvSpPr>
        <p:spPr>
          <a:xfrm>
            <a:off x="742949" y="991629"/>
            <a:ext cx="11054443" cy="5016758"/>
          </a:xfrm>
          <a:prstGeom prst="rect">
            <a:avLst/>
          </a:prstGeom>
          <a:noFill/>
        </p:spPr>
        <p:txBody>
          <a:bodyPr wrap="square">
            <a:spAutoFit/>
          </a:bodyPr>
          <a:lstStyle/>
          <a:p>
            <a:r>
              <a:rPr lang="es-MX" sz="1600" b="1" i="0" u="none" strike="noStrike" baseline="0" dirty="0">
                <a:solidFill>
                  <a:srgbClr val="000000"/>
                </a:solidFill>
                <a:latin typeface="Arial" panose="020B0604020202020204" pitchFamily="34" charset="0"/>
              </a:rPr>
              <a:t>Actividad lucrativa </a:t>
            </a:r>
            <a:r>
              <a:rPr lang="es-MX" sz="1600" b="0" i="0" u="none" strike="noStrike" baseline="0" dirty="0">
                <a:solidFill>
                  <a:srgbClr val="000000"/>
                </a:solidFill>
                <a:latin typeface="Arial" panose="020B0604020202020204" pitchFamily="34" charset="0"/>
              </a:rPr>
              <a:t>	                                                                                </a:t>
            </a:r>
            <a:r>
              <a:rPr lang="es-MX" sz="1600" b="1" i="0" u="none" strike="noStrike" baseline="0" dirty="0">
                <a:solidFill>
                  <a:srgbClr val="000000"/>
                </a:solidFill>
                <a:latin typeface="Arial" panose="020B0604020202020204" pitchFamily="34" charset="0"/>
              </a:rPr>
              <a:t>Impuesto sobre la Renta        IVA </a:t>
            </a:r>
            <a:r>
              <a:rPr lang="es-MX" sz="1600" b="0" i="0" u="none" strike="noStrike" baseline="0" dirty="0">
                <a:solidFill>
                  <a:srgbClr val="000000"/>
                </a:solidFill>
                <a:latin typeface="Arial" panose="020B0604020202020204" pitchFamily="34" charset="0"/>
              </a:rPr>
              <a:t>	</a:t>
            </a:r>
          </a:p>
          <a:p>
            <a:r>
              <a:rPr lang="es-MX" sz="1600" b="0" i="0" u="none" strike="noStrike" baseline="0" dirty="0">
                <a:solidFill>
                  <a:srgbClr val="000000"/>
                </a:solidFill>
                <a:latin typeface="Arial" panose="020B0604020202020204" pitchFamily="34" charset="0"/>
              </a:rPr>
              <a:t>h) Fabricación artesanal de calzado, maletas, bolsos de mano </a:t>
            </a:r>
          </a:p>
          <a:p>
            <a:r>
              <a:rPr lang="es-MX" sz="1600" b="0" i="0" u="none" strike="noStrike" baseline="0" dirty="0">
                <a:solidFill>
                  <a:srgbClr val="000000"/>
                </a:solidFill>
                <a:latin typeface="Arial" panose="020B0604020202020204" pitchFamily="34" charset="0"/>
              </a:rPr>
              <a:t>y artículos similares, así como su reparación 	                                                                               0,01 	  0,026 </a:t>
            </a:r>
            <a:endParaRPr lang="es-MX" sz="1600" dirty="0">
              <a:solidFill>
                <a:srgbClr val="000000"/>
              </a:solidFill>
              <a:latin typeface="Arial" panose="020B0604020202020204" pitchFamily="34" charset="0"/>
            </a:endParaRPr>
          </a:p>
          <a:p>
            <a:pPr marL="400050" indent="-400050">
              <a:buAutoNum type="romanLcParenR"/>
            </a:pPr>
            <a:r>
              <a:rPr lang="es-MX" sz="1600" b="0" i="0" u="none" strike="noStrike" baseline="0" dirty="0">
                <a:solidFill>
                  <a:srgbClr val="000000"/>
                </a:solidFill>
                <a:latin typeface="Arial" panose="020B0604020202020204" pitchFamily="34" charset="0"/>
              </a:rPr>
              <a:t>Fabricación artesanal de muebles, así como su reparación 	                                               0,01 	  0,065 </a:t>
            </a:r>
            <a:endParaRPr lang="es-MX" sz="1600" dirty="0">
              <a:solidFill>
                <a:srgbClr val="000000"/>
              </a:solidFill>
              <a:latin typeface="Arial" panose="020B0604020202020204" pitchFamily="34" charset="0"/>
            </a:endParaRPr>
          </a:p>
          <a:p>
            <a:r>
              <a:rPr lang="es-MX" sz="1600" b="0" i="0" u="none" strike="noStrike" baseline="0" dirty="0">
                <a:solidFill>
                  <a:srgbClr val="000000"/>
                </a:solidFill>
                <a:latin typeface="Arial" panose="020B0604020202020204" pitchFamily="34" charset="0"/>
              </a:rPr>
              <a:t>j) Fabricación de productos metálicos estructurales, así como su reparación 	                               0,01 	   0,052</a:t>
            </a:r>
          </a:p>
          <a:p>
            <a:r>
              <a:rPr lang="es-MX" sz="1600" b="0" i="0" u="none" strike="noStrike" baseline="0" dirty="0">
                <a:solidFill>
                  <a:srgbClr val="000000"/>
                </a:solidFill>
                <a:latin typeface="Arial" panose="020B0604020202020204" pitchFamily="34" charset="0"/>
              </a:rPr>
              <a:t>k) Elaboración de todo tipo de bisutería, así como su reparación 	                                               0,02 	   0,03</a:t>
            </a:r>
          </a:p>
          <a:p>
            <a:r>
              <a:rPr lang="es-MX" sz="1600" b="0" i="0" u="none" strike="noStrike" baseline="0" dirty="0">
                <a:solidFill>
                  <a:srgbClr val="000000"/>
                </a:solidFill>
                <a:latin typeface="Arial" panose="020B0604020202020204" pitchFamily="34" charset="0"/>
              </a:rPr>
              <a:t>l) Elaboración de artesanías y de obras de arte, así como su reparación 	                                0,02 	   0,03</a:t>
            </a:r>
          </a:p>
          <a:p>
            <a:r>
              <a:rPr lang="es-MX" sz="1600" b="0" i="0" u="none" strike="noStrike" baseline="0" dirty="0">
                <a:solidFill>
                  <a:srgbClr val="000000"/>
                </a:solidFill>
                <a:latin typeface="Arial" panose="020B0604020202020204" pitchFamily="34" charset="0"/>
              </a:rPr>
              <a:t>m) Fabricación de objetos de barro, loza, cerámica y porcelana, así como su restauración 	                0,01 	   0,02</a:t>
            </a:r>
          </a:p>
          <a:p>
            <a:r>
              <a:rPr lang="es-MX" sz="1600" b="0" i="0" u="none" strike="noStrike" baseline="0" dirty="0">
                <a:solidFill>
                  <a:srgbClr val="000000"/>
                </a:solidFill>
                <a:latin typeface="Arial" panose="020B0604020202020204" pitchFamily="34" charset="0"/>
              </a:rPr>
              <a:t>n) Confección de productos textiles para personas, así como su reparación 	                                0,02 	   0,03</a:t>
            </a:r>
          </a:p>
          <a:p>
            <a:r>
              <a:rPr lang="es-MX" sz="1600" b="0" i="0" u="none" strike="noStrike" baseline="0" dirty="0">
                <a:solidFill>
                  <a:srgbClr val="000000"/>
                </a:solidFill>
                <a:latin typeface="Arial" panose="020B0604020202020204" pitchFamily="34" charset="0"/>
              </a:rPr>
              <a:t>o) Confección de productos textiles y accesorios, para mascotas, así como su reparación 	                0,02 	   0,03</a:t>
            </a:r>
          </a:p>
          <a:p>
            <a:r>
              <a:rPr lang="es-CR" sz="1600" b="0" i="0" u="none" strike="noStrike" baseline="0" dirty="0">
                <a:solidFill>
                  <a:srgbClr val="000000"/>
                </a:solidFill>
                <a:latin typeface="Arial" panose="020B0604020202020204" pitchFamily="34" charset="0"/>
              </a:rPr>
              <a:t>p) Floristerías 	                                                                                                                                0,01 	   0,058</a:t>
            </a:r>
          </a:p>
          <a:p>
            <a:r>
              <a:rPr lang="es-CR" sz="1600" b="0" i="0" u="none" strike="noStrike" baseline="0" dirty="0">
                <a:solidFill>
                  <a:srgbClr val="000000"/>
                </a:solidFill>
                <a:latin typeface="Arial" panose="020B0604020202020204" pitchFamily="34" charset="0"/>
              </a:rPr>
              <a:t>q) Estudios fotográficos 	                                                                                                                0,01 	   0,02</a:t>
            </a:r>
          </a:p>
          <a:p>
            <a:r>
              <a:rPr lang="es-CR" sz="1600" b="0" i="0" u="none" strike="noStrike" baseline="0" dirty="0">
                <a:solidFill>
                  <a:srgbClr val="000000"/>
                </a:solidFill>
                <a:latin typeface="Arial" panose="020B0604020202020204" pitchFamily="34" charset="0"/>
              </a:rPr>
              <a:t>r) Servicios de serigrafía 	                                                                                                                0,02 	   0,03</a:t>
            </a:r>
          </a:p>
          <a:p>
            <a:r>
              <a:rPr lang="es-MX" sz="1600" b="0" i="0" u="none" strike="noStrike" baseline="0" dirty="0">
                <a:solidFill>
                  <a:srgbClr val="000000"/>
                </a:solidFill>
                <a:latin typeface="Arial" panose="020B0604020202020204" pitchFamily="34" charset="0"/>
              </a:rPr>
              <a:t>s) Servicios de sublimación 	                                                                                                                0,02 	   0,03</a:t>
            </a:r>
          </a:p>
          <a:p>
            <a:r>
              <a:rPr lang="es-MX" sz="1600" b="0" i="0" u="none" strike="noStrike" baseline="0" dirty="0">
                <a:solidFill>
                  <a:srgbClr val="000000"/>
                </a:solidFill>
                <a:latin typeface="Arial" panose="020B0604020202020204" pitchFamily="34" charset="0"/>
              </a:rPr>
              <a:t>t) Pesca artesanal en pequeña escala 	                                                                                                 0,025 	   0,02</a:t>
            </a:r>
          </a:p>
          <a:p>
            <a:r>
              <a:rPr lang="es-MX" sz="1600" b="0" i="0" u="none" strike="noStrike" baseline="0" dirty="0">
                <a:solidFill>
                  <a:srgbClr val="000000"/>
                </a:solidFill>
                <a:latin typeface="Arial" panose="020B0604020202020204" pitchFamily="34" charset="0"/>
              </a:rPr>
              <a:t>u) Pesca artesanal en mediana escala 	                                                                                                 0,033 	   0,02</a:t>
            </a:r>
          </a:p>
          <a:p>
            <a:r>
              <a:rPr lang="es-MX" sz="1600" b="0" i="0" u="none" strike="noStrike" baseline="0" dirty="0">
                <a:solidFill>
                  <a:srgbClr val="000000"/>
                </a:solidFill>
                <a:latin typeface="Arial" panose="020B0604020202020204" pitchFamily="34" charset="0"/>
              </a:rPr>
              <a:t>v) Transporte terrestre remunerado de personas mediante la modalidad de taxi aplicarán el factor</a:t>
            </a:r>
          </a:p>
          <a:p>
            <a:r>
              <a:rPr lang="es-MX" sz="1600" b="0" i="0" u="none" strike="noStrike" baseline="0" dirty="0">
                <a:solidFill>
                  <a:srgbClr val="000000"/>
                </a:solidFill>
                <a:latin typeface="Arial" panose="020B0604020202020204" pitchFamily="34" charset="0"/>
              </a:rPr>
              <a:t> de 0,50 céntimos de colón 	                                                                                                                 0,50 	    0,00 	</a:t>
            </a:r>
          </a:p>
        </p:txBody>
      </p:sp>
    </p:spTree>
    <p:extLst>
      <p:ext uri="{BB962C8B-B14F-4D97-AF65-F5344CB8AC3E}">
        <p14:creationId xmlns:p14="http://schemas.microsoft.com/office/powerpoint/2010/main" val="890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36576" y="242047"/>
            <a:ext cx="5351930" cy="523220"/>
          </a:xfrm>
          <a:prstGeom prst="rect">
            <a:avLst/>
          </a:prstGeom>
          <a:solidFill>
            <a:srgbClr val="4279BB"/>
          </a:solidFill>
        </p:spPr>
        <p:txBody>
          <a:bodyPr wrap="square" rtlCol="0">
            <a:spAutoFit/>
          </a:bodyPr>
          <a:lstStyle/>
          <a:p>
            <a:r>
              <a:rPr lang="es-419" sz="2800" dirty="0">
                <a:solidFill>
                  <a:schemeClr val="bg1"/>
                </a:solidFill>
              </a:rPr>
              <a:t>Régimen Especial Agropecuario</a:t>
            </a:r>
            <a:endParaRPr lang="en-US" sz="2800" dirty="0">
              <a:solidFill>
                <a:schemeClr val="bg1"/>
              </a:solidFill>
            </a:endParaRPr>
          </a:p>
        </p:txBody>
      </p:sp>
      <p:sp>
        <p:nvSpPr>
          <p:cNvPr id="2" name="Rectángulo 1"/>
          <p:cNvSpPr/>
          <p:nvPr/>
        </p:nvSpPr>
        <p:spPr>
          <a:xfrm>
            <a:off x="632012" y="994857"/>
            <a:ext cx="11161058" cy="4955203"/>
          </a:xfrm>
          <a:prstGeom prst="rect">
            <a:avLst/>
          </a:prstGeom>
        </p:spPr>
        <p:txBody>
          <a:bodyPr wrap="square">
            <a:spAutoFit/>
          </a:bodyPr>
          <a:lstStyle/>
          <a:p>
            <a:pPr algn="just"/>
            <a:endParaRPr lang="es-ES" sz="2000" dirty="0">
              <a:solidFill>
                <a:srgbClr val="6F6F6E"/>
              </a:solidFill>
              <a:latin typeface="Arial" panose="020B0604020202020204" pitchFamily="34" charset="0"/>
            </a:endParaRPr>
          </a:p>
          <a:p>
            <a:pPr algn="just"/>
            <a:r>
              <a:rPr lang="es-ES" sz="2000" dirty="0">
                <a:solidFill>
                  <a:schemeClr val="tx1">
                    <a:lumMod val="95000"/>
                    <a:lumOff val="5000"/>
                  </a:schemeClr>
                </a:solidFill>
                <a:latin typeface="Arial" panose="020B0604020202020204" pitchFamily="34" charset="0"/>
              </a:rPr>
              <a:t>Para quienes realizar una o las dos actividades siguientes:</a:t>
            </a:r>
          </a:p>
          <a:p>
            <a:pPr marL="342900" indent="-342900" algn="just">
              <a:buAutoNum type="arabicParenR"/>
            </a:pPr>
            <a:endParaRPr lang="es-ES" sz="2000" dirty="0">
              <a:solidFill>
                <a:srgbClr val="6F6F6E"/>
              </a:solidFill>
              <a:latin typeface="Arial" panose="020B0604020202020204" pitchFamily="34" charset="0"/>
            </a:endParaRPr>
          </a:p>
          <a:p>
            <a:pPr algn="just"/>
            <a:r>
              <a:rPr lang="es-ES" sz="2000" b="1" dirty="0">
                <a:solidFill>
                  <a:srgbClr val="FF0000"/>
                </a:solidFill>
                <a:latin typeface="Arial" panose="020B0604020202020204" pitchFamily="34" charset="0"/>
              </a:rPr>
              <a:t>a. Actividad agropecuaria:</a:t>
            </a:r>
          </a:p>
          <a:p>
            <a:pPr algn="just"/>
            <a:endParaRPr lang="es-ES" sz="2000" dirty="0">
              <a:solidFill>
                <a:srgbClr val="FF0000"/>
              </a:solidFill>
              <a:latin typeface="Arial" panose="020B0604020202020204" pitchFamily="34" charset="0"/>
            </a:endParaRPr>
          </a:p>
          <a:p>
            <a:pPr algn="just"/>
            <a:r>
              <a:rPr lang="es-ES" sz="2400" dirty="0">
                <a:solidFill>
                  <a:schemeClr val="tx1">
                    <a:lumMod val="95000"/>
                    <a:lumOff val="5000"/>
                  </a:schemeClr>
                </a:solidFill>
                <a:latin typeface="Arial" panose="020B0604020202020204" pitchFamily="34" charset="0"/>
              </a:rPr>
              <a:t>Cultivo de la tierra, el agua, de ambientes protegidos o de tecnología hidropónica u </a:t>
            </a:r>
            <a:r>
              <a:rPr lang="es-ES" sz="2400" dirty="0" err="1">
                <a:solidFill>
                  <a:schemeClr val="tx1">
                    <a:lumMod val="95000"/>
                    <a:lumOff val="5000"/>
                  </a:schemeClr>
                </a:solidFill>
                <a:latin typeface="Arial" panose="020B0604020202020204" pitchFamily="34" charset="0"/>
              </a:rPr>
              <a:t>organopónica</a:t>
            </a:r>
            <a:r>
              <a:rPr lang="es-ES" sz="2400" dirty="0">
                <a:solidFill>
                  <a:schemeClr val="tx1">
                    <a:lumMod val="95000"/>
                    <a:lumOff val="5000"/>
                  </a:schemeClr>
                </a:solidFill>
                <a:latin typeface="Arial" panose="020B0604020202020204" pitchFamily="34" charset="0"/>
              </a:rPr>
              <a:t>, incluye la producción de alimentos vegetales, producción pecuaria, avícola, pesca, acuicultura, apicultura, flores, plantas, follajes y forestal, orientadas al mercado; no incluye, la pesca deportiva ni la pesca turística comercial.</a:t>
            </a:r>
          </a:p>
          <a:p>
            <a:pPr algn="just"/>
            <a:endParaRPr lang="es-ES" sz="2400" dirty="0">
              <a:solidFill>
                <a:schemeClr val="tx1">
                  <a:lumMod val="95000"/>
                  <a:lumOff val="5000"/>
                </a:schemeClr>
              </a:solidFill>
              <a:latin typeface="Arial" panose="020B0604020202020204" pitchFamily="34" charset="0"/>
            </a:endParaRPr>
          </a:p>
          <a:p>
            <a:pPr algn="just"/>
            <a:r>
              <a:rPr lang="es-ES" sz="2400" dirty="0">
                <a:solidFill>
                  <a:schemeClr val="tx1">
                    <a:lumMod val="95000"/>
                    <a:lumOff val="5000"/>
                  </a:schemeClr>
                </a:solidFill>
                <a:latin typeface="Arial" panose="020B0604020202020204" pitchFamily="34" charset="0"/>
              </a:rPr>
              <a:t>Incluye las actividades relacionadas con la producción de materiales de siembra, como almácigos, injertos, propagación clonal, entre otros; se excluyen los viveros de venta directa al consumidor final.</a:t>
            </a:r>
          </a:p>
        </p:txBody>
      </p:sp>
    </p:spTree>
    <p:extLst>
      <p:ext uri="{BB962C8B-B14F-4D97-AF65-F5344CB8AC3E}">
        <p14:creationId xmlns:p14="http://schemas.microsoft.com/office/powerpoint/2010/main" val="398205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36576" y="242047"/>
            <a:ext cx="5351930" cy="523220"/>
          </a:xfrm>
          <a:prstGeom prst="rect">
            <a:avLst/>
          </a:prstGeom>
          <a:solidFill>
            <a:srgbClr val="4279BB"/>
          </a:solidFill>
        </p:spPr>
        <p:txBody>
          <a:bodyPr wrap="square" rtlCol="0">
            <a:spAutoFit/>
          </a:bodyPr>
          <a:lstStyle/>
          <a:p>
            <a:r>
              <a:rPr lang="es-419" sz="2800" dirty="0">
                <a:solidFill>
                  <a:schemeClr val="bg1"/>
                </a:solidFill>
              </a:rPr>
              <a:t>Régimen Especial Agropecuario</a:t>
            </a:r>
            <a:endParaRPr lang="en-US" sz="2800" dirty="0">
              <a:solidFill>
                <a:schemeClr val="bg1"/>
              </a:solidFill>
            </a:endParaRPr>
          </a:p>
        </p:txBody>
      </p:sp>
      <p:sp>
        <p:nvSpPr>
          <p:cNvPr id="2" name="Rectángulo 1"/>
          <p:cNvSpPr/>
          <p:nvPr/>
        </p:nvSpPr>
        <p:spPr>
          <a:xfrm>
            <a:off x="632012" y="818830"/>
            <a:ext cx="11161058" cy="5355312"/>
          </a:xfrm>
          <a:prstGeom prst="rect">
            <a:avLst/>
          </a:prstGeom>
        </p:spPr>
        <p:txBody>
          <a:bodyPr wrap="square">
            <a:spAutoFit/>
          </a:bodyPr>
          <a:lstStyle/>
          <a:p>
            <a:pPr algn="just"/>
            <a:r>
              <a:rPr lang="es-ES" b="1" dirty="0">
                <a:solidFill>
                  <a:srgbClr val="FF0000"/>
                </a:solidFill>
                <a:latin typeface="Arial" panose="020B0604020202020204" pitchFamily="34" charset="0"/>
              </a:rPr>
              <a:t>b. Brindar servicios agropecuarios:</a:t>
            </a:r>
            <a:endParaRPr lang="es-ES" dirty="0">
              <a:solidFill>
                <a:srgbClr val="FF0000"/>
              </a:solidFill>
              <a:latin typeface="Arial" panose="020B0604020202020204" pitchFamily="34" charset="0"/>
            </a:endParaRPr>
          </a:p>
          <a:p>
            <a:pPr algn="just"/>
            <a:r>
              <a:rPr lang="es-ES" dirty="0">
                <a:solidFill>
                  <a:schemeClr val="tx1">
                    <a:lumMod val="95000"/>
                    <a:lumOff val="5000"/>
                  </a:schemeClr>
                </a:solidFill>
                <a:latin typeface="Arial" panose="020B0604020202020204" pitchFamily="34" charset="0"/>
              </a:rPr>
              <a:t>Los servicios agropecuarios que se pueden brindar son los siguientes:</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Preparación de terreno.</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Mantenimiento de cultivos.</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Fertilización.</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Manejo fitosanitario.</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Manejo de plagas y enfermedades.</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Manejo de maleza mecánico y manual.</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Poda y derrama.</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Corta, recolección o cosecha.</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Fermentación o secado.</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Servicio de corta y </a:t>
            </a:r>
            <a:r>
              <a:rPr lang="es-ES" dirty="0" err="1">
                <a:solidFill>
                  <a:schemeClr val="tx1">
                    <a:lumMod val="95000"/>
                    <a:lumOff val="5000"/>
                  </a:schemeClr>
                </a:solidFill>
                <a:latin typeface="Arial" panose="020B0604020202020204" pitchFamily="34" charset="0"/>
              </a:rPr>
              <a:t>enfardaje</a:t>
            </a:r>
            <a:r>
              <a:rPr lang="es-ES" dirty="0">
                <a:solidFill>
                  <a:schemeClr val="tx1">
                    <a:lumMod val="95000"/>
                    <a:lumOff val="5000"/>
                  </a:schemeClr>
                </a:solidFill>
                <a:latin typeface="Arial" panose="020B0604020202020204" pitchFamily="34" charset="0"/>
              </a:rPr>
              <a:t> de pacas.</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Servicio de engorde de animales.</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Servicios ambientales de conformidad con la Ley Forestal.</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Servicio de descarga de producto pesquero para embarcación.</a:t>
            </a:r>
          </a:p>
          <a:p>
            <a:pPr algn="just">
              <a:buFont typeface="Arial" panose="020B0604020202020204" pitchFamily="34" charset="0"/>
              <a:buChar char="•"/>
            </a:pPr>
            <a:r>
              <a:rPr lang="es-ES" dirty="0">
                <a:solidFill>
                  <a:schemeClr val="tx1">
                    <a:lumMod val="95000"/>
                    <a:lumOff val="5000"/>
                  </a:schemeClr>
                </a:solidFill>
                <a:latin typeface="Arial" panose="020B0604020202020204" pitchFamily="34" charset="0"/>
              </a:rPr>
              <a:t>Servicio de custodia de embarcaciones y equipo de pesca.</a:t>
            </a:r>
          </a:p>
          <a:p>
            <a:pPr algn="just"/>
            <a:r>
              <a:rPr lang="es-ES" dirty="0">
                <a:solidFill>
                  <a:schemeClr val="tx1">
                    <a:lumMod val="95000"/>
                    <a:lumOff val="5000"/>
                  </a:schemeClr>
                </a:solidFill>
                <a:latin typeface="Arial" panose="020B0604020202020204" pitchFamily="34" charset="0"/>
              </a:rPr>
              <a:t>2) Encontrarse inscrito en el registro de productores agropecuarios en el </a:t>
            </a:r>
            <a:r>
              <a:rPr lang="es-ES" b="1" dirty="0">
                <a:solidFill>
                  <a:schemeClr val="tx1">
                    <a:lumMod val="95000"/>
                    <a:lumOff val="5000"/>
                  </a:schemeClr>
                </a:solidFill>
                <a:latin typeface="Arial" panose="020B0604020202020204" pitchFamily="34" charset="0"/>
              </a:rPr>
              <a:t>Ministerio de Agricultura y Ganadería (MAG)</a:t>
            </a:r>
            <a:r>
              <a:rPr lang="es-ES" dirty="0">
                <a:solidFill>
                  <a:schemeClr val="tx1">
                    <a:lumMod val="95000"/>
                    <a:lumOff val="5000"/>
                  </a:schemeClr>
                </a:solidFill>
                <a:latin typeface="Arial" panose="020B0604020202020204" pitchFamily="34" charset="0"/>
              </a:rPr>
              <a:t> o contar con licencia o autorización de pescadores o productores acuícolas del </a:t>
            </a:r>
            <a:r>
              <a:rPr lang="es-ES" b="1" dirty="0">
                <a:solidFill>
                  <a:schemeClr val="tx1">
                    <a:lumMod val="95000"/>
                    <a:lumOff val="5000"/>
                  </a:schemeClr>
                </a:solidFill>
                <a:latin typeface="Arial" panose="020B0604020202020204" pitchFamily="34" charset="0"/>
              </a:rPr>
              <a:t>Instituto Costarricense de Pesca y Acuicultura (INCOPESCA).</a:t>
            </a:r>
            <a:endParaRPr lang="es-ES" b="0" i="0" dirty="0">
              <a:solidFill>
                <a:schemeClr val="tx1">
                  <a:lumMod val="95000"/>
                  <a:lumOff val="5000"/>
                </a:schemeClr>
              </a:solidFill>
              <a:effectLst/>
              <a:latin typeface="Arial" panose="020B0604020202020204" pitchFamily="34" charset="0"/>
            </a:endParaRPr>
          </a:p>
        </p:txBody>
      </p:sp>
    </p:spTree>
    <p:extLst>
      <p:ext uri="{BB962C8B-B14F-4D97-AF65-F5344CB8AC3E}">
        <p14:creationId xmlns:p14="http://schemas.microsoft.com/office/powerpoint/2010/main" val="396446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343150" y="365125"/>
            <a:ext cx="8011085" cy="629957"/>
          </a:xfrm>
          <a:solidFill>
            <a:schemeClr val="accent1">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s-CR" dirty="0">
                <a:solidFill>
                  <a:schemeClr val="bg1"/>
                </a:solidFill>
              </a:rPr>
              <a:t>Administración Tributaria </a:t>
            </a:r>
            <a:r>
              <a:rPr lang="es-CR" sz="2200" dirty="0">
                <a:solidFill>
                  <a:schemeClr val="bg1"/>
                </a:solidFill>
              </a:rPr>
              <a:t>Art. 11, 14 y 99 CNPT</a:t>
            </a:r>
            <a:endParaRPr lang="es-ES" sz="2200" dirty="0">
              <a:solidFill>
                <a:schemeClr val="bg1"/>
              </a:solidFill>
            </a:endParaRPr>
          </a:p>
        </p:txBody>
      </p:sp>
      <p:sp>
        <p:nvSpPr>
          <p:cNvPr id="4" name="7 CuadroTexto"/>
          <p:cNvSpPr txBox="1"/>
          <p:nvPr/>
        </p:nvSpPr>
        <p:spPr>
          <a:xfrm>
            <a:off x="269421" y="1291319"/>
            <a:ext cx="11715750" cy="5078313"/>
          </a:xfrm>
          <a:prstGeom prst="rect">
            <a:avLst/>
          </a:prstGeom>
          <a:noFill/>
        </p:spPr>
        <p:txBody>
          <a:bodyPr wrap="square" rtlCol="0">
            <a:spAutoFit/>
          </a:bodyPr>
          <a:lstStyle/>
          <a:p>
            <a:pPr algn="just"/>
            <a:r>
              <a:rPr lang="es-ES" sz="3200" dirty="0"/>
              <a:t>La AT es el órgano encargado de </a:t>
            </a:r>
            <a:r>
              <a:rPr lang="es-ES" sz="3200" dirty="0">
                <a:solidFill>
                  <a:srgbClr val="FF0000"/>
                </a:solidFill>
              </a:rPr>
              <a:t>gestionar y fiscalizar </a:t>
            </a:r>
            <a:r>
              <a:rPr lang="es-ES" sz="3200" dirty="0"/>
              <a:t>los tributos</a:t>
            </a:r>
          </a:p>
          <a:p>
            <a:pPr algn="just"/>
            <a:endParaRPr lang="en-US" sz="1600" dirty="0"/>
          </a:p>
          <a:p>
            <a:pPr algn="just"/>
            <a:r>
              <a:rPr lang="es-ES" sz="3200" dirty="0"/>
              <a:t>Mediante resolución puede </a:t>
            </a:r>
            <a:r>
              <a:rPr lang="es-ES" sz="3200" dirty="0">
                <a:solidFill>
                  <a:srgbClr val="FF0000"/>
                </a:solidFill>
              </a:rPr>
              <a:t>dictar normas generales </a:t>
            </a:r>
            <a:r>
              <a:rPr lang="es-ES" sz="3200" dirty="0"/>
              <a:t>para la aplicación correcta de las leyes tributarias, éstas serán consideradas criterios institucionales, que deben ser tomados en cuenta en la emisión de todos los actos administrativos, de lo contrario, los actos serán nulos. </a:t>
            </a:r>
          </a:p>
          <a:p>
            <a:pPr algn="just"/>
            <a:endParaRPr lang="en-US" sz="1600" dirty="0"/>
          </a:p>
          <a:p>
            <a:pPr algn="just"/>
            <a:r>
              <a:rPr lang="es-ES" sz="3200" dirty="0"/>
              <a:t>Cuando el CNPT otorga una potestad o facultad a la DGT, también es aplicable a la DGA, a la DGH y a la DGPCF, conforme con su competencia. </a:t>
            </a:r>
            <a:endParaRPr lang="en-US" sz="3200" dirty="0"/>
          </a:p>
        </p:txBody>
      </p:sp>
    </p:spTree>
    <p:extLst>
      <p:ext uri="{BB962C8B-B14F-4D97-AF65-F5344CB8AC3E}">
        <p14:creationId xmlns:p14="http://schemas.microsoft.com/office/powerpoint/2010/main" val="261500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11623" y="345473"/>
            <a:ext cx="7212305" cy="652462"/>
          </a:xfrm>
          <a:solidFill>
            <a:schemeClr val="accent1">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Autofit/>
          </a:bodyPr>
          <a:lstStyle/>
          <a:p>
            <a:pPr algn="ctr"/>
            <a:r>
              <a:rPr lang="es-CR" sz="3600" dirty="0">
                <a:solidFill>
                  <a:schemeClr val="bg1"/>
                </a:solidFill>
              </a:rPr>
              <a:t>Administración Tributaria: Objetivo</a:t>
            </a:r>
            <a:endParaRPr lang="es-ES" sz="3600" dirty="0">
              <a:solidFill>
                <a:schemeClr val="bg1"/>
              </a:solidFill>
            </a:endParaRPr>
          </a:p>
        </p:txBody>
      </p:sp>
      <p:sp>
        <p:nvSpPr>
          <p:cNvPr id="3" name="5 Rectángulo"/>
          <p:cNvSpPr/>
          <p:nvPr/>
        </p:nvSpPr>
        <p:spPr>
          <a:xfrm>
            <a:off x="1855694" y="1918446"/>
            <a:ext cx="8619566" cy="3354765"/>
          </a:xfrm>
          <a:prstGeom prst="rect">
            <a:avLst/>
          </a:prstGeom>
        </p:spPr>
        <p:txBody>
          <a:bodyPr wrap="square">
            <a:spAutoFit/>
          </a:bodyPr>
          <a:lstStyle/>
          <a:p>
            <a:pPr algn="just"/>
            <a:r>
              <a:rPr lang="es-ES" sz="3600" dirty="0">
                <a:solidFill>
                  <a:srgbClr val="C00000"/>
                </a:solidFill>
                <a:effectLst>
                  <a:outerShdw blurRad="38100" dist="38100" dir="2700000" algn="tl">
                    <a:srgbClr val="000000">
                      <a:alpha val="43137"/>
                    </a:srgbClr>
                  </a:outerShdw>
                </a:effectLst>
              </a:rPr>
              <a:t>Recaudar:</a:t>
            </a:r>
          </a:p>
          <a:p>
            <a:pPr algn="just"/>
            <a:endParaRPr lang="es-ES" sz="3600" dirty="0">
              <a:solidFill>
                <a:srgbClr val="C00000"/>
              </a:solidFill>
              <a:effectLst>
                <a:outerShdw blurRad="38100" dist="38100" dir="2700000" algn="tl">
                  <a:srgbClr val="000000">
                    <a:alpha val="43137"/>
                  </a:srgbClr>
                </a:outerShdw>
              </a:effectLst>
            </a:endParaRPr>
          </a:p>
          <a:p>
            <a:pPr algn="just"/>
            <a:r>
              <a:rPr lang="es-ES" sz="3600" dirty="0">
                <a:solidFill>
                  <a:srgbClr val="00B050"/>
                </a:solidFill>
                <a:effectLst>
                  <a:outerShdw blurRad="38100" dist="38100" dir="2700000" algn="tl">
                    <a:srgbClr val="000000">
                      <a:alpha val="43137"/>
                    </a:srgbClr>
                  </a:outerShdw>
                </a:effectLst>
              </a:rPr>
              <a:t>Proveer al Estado de los fondos necesarios para su funcionamiento</a:t>
            </a:r>
          </a:p>
          <a:p>
            <a:pPr algn="just"/>
            <a:endParaRPr lang="es-ES" sz="3600" dirty="0">
              <a:solidFill>
                <a:srgbClr val="C00000"/>
              </a:solidFill>
              <a:effectLst>
                <a:outerShdw blurRad="38100" dist="38100" dir="2700000" algn="tl">
                  <a:srgbClr val="000000">
                    <a:alpha val="43137"/>
                  </a:srgbClr>
                </a:outerShdw>
              </a:effectLst>
            </a:endParaRPr>
          </a:p>
          <a:p>
            <a:pPr algn="just"/>
            <a:endParaRPr lang="es-ES" sz="3200" dirty="0"/>
          </a:p>
        </p:txBody>
      </p:sp>
    </p:spTree>
    <p:extLst>
      <p:ext uri="{BB962C8B-B14F-4D97-AF65-F5344CB8AC3E}">
        <p14:creationId xmlns:p14="http://schemas.microsoft.com/office/powerpoint/2010/main" val="70208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855694" y="695690"/>
            <a:ext cx="8834718" cy="864096"/>
          </a:xfrm>
          <a:solidFill>
            <a:schemeClr val="accent1">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a:bodyPr>
          <a:lstStyle/>
          <a:p>
            <a:r>
              <a:rPr lang="es-CR" sz="3100" dirty="0">
                <a:solidFill>
                  <a:schemeClr val="bg1"/>
                </a:solidFill>
              </a:rPr>
              <a:t>Administración Tributaria Control Tributario </a:t>
            </a:r>
            <a:r>
              <a:rPr lang="es-CR" sz="1600" dirty="0">
                <a:solidFill>
                  <a:schemeClr val="bg1"/>
                </a:solidFill>
              </a:rPr>
              <a:t>Art.103 CNPT</a:t>
            </a:r>
            <a:endParaRPr lang="es-ES" sz="1600" dirty="0">
              <a:solidFill>
                <a:schemeClr val="bg1"/>
              </a:solidFill>
            </a:endParaRPr>
          </a:p>
        </p:txBody>
      </p:sp>
      <p:sp>
        <p:nvSpPr>
          <p:cNvPr id="4" name="Rectangle 1"/>
          <p:cNvSpPr>
            <a:spLocks noChangeArrowheads="1"/>
          </p:cNvSpPr>
          <p:nvPr/>
        </p:nvSpPr>
        <p:spPr bwMode="auto">
          <a:xfrm>
            <a:off x="1331259" y="2486673"/>
            <a:ext cx="9641541"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3200" i="1" dirty="0">
                <a:latin typeface="Arial" pitchFamily="34" charset="0"/>
                <a:cs typeface="Arial" pitchFamily="34" charset="0"/>
              </a:rPr>
              <a:t>“La Administración Tributaria  está facultada para </a:t>
            </a:r>
            <a:r>
              <a:rPr lang="es-ES" sz="3200" i="1" dirty="0">
                <a:solidFill>
                  <a:srgbClr val="C00000"/>
                </a:solidFill>
                <a:effectLst>
                  <a:outerShdw blurRad="38100" dist="38100" dir="2700000" algn="tl">
                    <a:srgbClr val="000000">
                      <a:alpha val="43137"/>
                    </a:srgbClr>
                  </a:outerShdw>
                </a:effectLst>
                <a:latin typeface="Arial" pitchFamily="34" charset="0"/>
                <a:cs typeface="Arial" pitchFamily="34" charset="0"/>
              </a:rPr>
              <a:t>verificar el correcto cumplimiento </a:t>
            </a:r>
            <a:r>
              <a:rPr lang="es-ES" sz="3200" i="1" dirty="0">
                <a:latin typeface="Arial" pitchFamily="34" charset="0"/>
                <a:cs typeface="Arial" pitchFamily="34" charset="0"/>
              </a:rPr>
              <a:t>de las obligaciones tributarias por todos los medios y procedimientos legales.”  </a:t>
            </a:r>
          </a:p>
        </p:txBody>
      </p:sp>
    </p:spTree>
    <p:extLst>
      <p:ext uri="{BB962C8B-B14F-4D97-AF65-F5344CB8AC3E}">
        <p14:creationId xmlns:p14="http://schemas.microsoft.com/office/powerpoint/2010/main" val="171437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5269832"/>
            <a:ext cx="3336758" cy="445168"/>
          </a:xfrm>
          <a:prstGeom prst="rect">
            <a:avLst/>
          </a:prstGeom>
          <a:solidFill>
            <a:schemeClr val="bg1"/>
          </a:solidFill>
        </p:spPr>
        <p:txBody>
          <a:bodyPr wrap="square" rtlCol="0">
            <a:spAutoFit/>
          </a:bodyPr>
          <a:lstStyle/>
          <a:p>
            <a:endParaRPr lang="en-US" dirty="0"/>
          </a:p>
        </p:txBody>
      </p:sp>
      <p:sp>
        <p:nvSpPr>
          <p:cNvPr id="3" name="1 Título"/>
          <p:cNvSpPr>
            <a:spLocks noGrp="1"/>
          </p:cNvSpPr>
          <p:nvPr>
            <p:ph type="title"/>
          </p:nvPr>
        </p:nvSpPr>
        <p:spPr>
          <a:xfrm>
            <a:off x="1909482" y="332656"/>
            <a:ext cx="8579224" cy="823044"/>
          </a:xfrm>
          <a:solidFill>
            <a:schemeClr val="accent1">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a:bodyPr>
          <a:lstStyle/>
          <a:p>
            <a:r>
              <a:rPr lang="es-CR" sz="3100" dirty="0">
                <a:solidFill>
                  <a:schemeClr val="bg1"/>
                </a:solidFill>
              </a:rPr>
              <a:t>Administración Tributaria Control Tributario </a:t>
            </a:r>
            <a:r>
              <a:rPr lang="es-CR" sz="1600" dirty="0">
                <a:solidFill>
                  <a:schemeClr val="bg1"/>
                </a:solidFill>
              </a:rPr>
              <a:t>Art.103 CNPT</a:t>
            </a:r>
            <a:endParaRPr lang="es-ES" sz="1600" dirty="0">
              <a:solidFill>
                <a:schemeClr val="bg1"/>
              </a:solidFill>
            </a:endParaRPr>
          </a:p>
        </p:txBody>
      </p:sp>
      <p:sp>
        <p:nvSpPr>
          <p:cNvPr id="4" name="Rectangle 1"/>
          <p:cNvSpPr>
            <a:spLocks noChangeArrowheads="1"/>
          </p:cNvSpPr>
          <p:nvPr/>
        </p:nvSpPr>
        <p:spPr bwMode="auto">
          <a:xfrm>
            <a:off x="514350" y="1400207"/>
            <a:ext cx="10552579"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800" dirty="0">
                <a:latin typeface="Arial" pitchFamily="34" charset="0"/>
                <a:cs typeface="Arial" pitchFamily="34" charset="0"/>
              </a:rPr>
              <a:t>La Administración está autorizada para: </a:t>
            </a:r>
          </a:p>
          <a:p>
            <a:pPr algn="just"/>
            <a:endParaRPr lang="es-ES" sz="800" dirty="0">
              <a:latin typeface="Arial" pitchFamily="34" charset="0"/>
              <a:cs typeface="Arial" pitchFamily="34" charset="0"/>
            </a:endParaRPr>
          </a:p>
          <a:p>
            <a:pPr marL="914400" lvl="1" indent="-457200" algn="just">
              <a:buFont typeface="Wingdings" panose="05000000000000000000" pitchFamily="2" charset="2"/>
              <a:buChar char="Ø"/>
            </a:pPr>
            <a:r>
              <a:rPr lang="es-ES" sz="2800" dirty="0">
                <a:solidFill>
                  <a:srgbClr val="C00000"/>
                </a:solidFill>
                <a:latin typeface="Arial" pitchFamily="34" charset="0"/>
                <a:cs typeface="Arial" pitchFamily="34" charset="0"/>
              </a:rPr>
              <a:t>Requerir a cualquier persona física o jurídica</a:t>
            </a:r>
            <a:r>
              <a:rPr lang="es-ES" sz="2800" dirty="0">
                <a:latin typeface="Arial" pitchFamily="34" charset="0"/>
                <a:cs typeface="Arial" pitchFamily="34" charset="0"/>
              </a:rPr>
              <a:t>, </a:t>
            </a:r>
            <a:r>
              <a:rPr lang="es-ES" sz="2800" b="1" dirty="0">
                <a:solidFill>
                  <a:srgbClr val="C00000"/>
                </a:solidFill>
                <a:effectLst>
                  <a:outerShdw blurRad="38100" dist="38100" dir="2700000" algn="tl">
                    <a:srgbClr val="000000">
                      <a:alpha val="43137"/>
                    </a:srgbClr>
                  </a:outerShdw>
                </a:effectLst>
                <a:latin typeface="Arial" pitchFamily="34" charset="0"/>
                <a:cs typeface="Arial" pitchFamily="34" charset="0"/>
              </a:rPr>
              <a:t>esté o no inscrita</a:t>
            </a:r>
            <a:r>
              <a:rPr lang="es-ES" sz="2800"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s-ES" sz="2800" dirty="0">
                <a:latin typeface="Arial" pitchFamily="34" charset="0"/>
                <a:cs typeface="Arial" pitchFamily="34" charset="0"/>
              </a:rPr>
              <a:t>el pago de los tributos, intereses y recargos.</a:t>
            </a:r>
          </a:p>
          <a:p>
            <a:pPr marL="914400" lvl="1" indent="-457200" algn="just">
              <a:buFont typeface="Wingdings" panose="05000000000000000000" pitchFamily="2" charset="2"/>
              <a:buChar char="Ø"/>
            </a:pPr>
            <a:endParaRPr lang="es-ES" sz="2800" dirty="0">
              <a:latin typeface="Arial" pitchFamily="34" charset="0"/>
              <a:cs typeface="Arial" pitchFamily="34" charset="0"/>
            </a:endParaRPr>
          </a:p>
          <a:p>
            <a:pPr marL="914400" lvl="1" indent="-457200" algn="just">
              <a:buFont typeface="Wingdings" panose="05000000000000000000" pitchFamily="2" charset="2"/>
              <a:buChar char="Ø"/>
            </a:pPr>
            <a:r>
              <a:rPr lang="es-ES" sz="2800" dirty="0">
                <a:latin typeface="Arial" pitchFamily="34" charset="0"/>
                <a:cs typeface="Arial" pitchFamily="34" charset="0"/>
              </a:rPr>
              <a:t>Exigir que </a:t>
            </a:r>
            <a:r>
              <a:rPr lang="es-ES" sz="2800" dirty="0">
                <a:solidFill>
                  <a:srgbClr val="FF0000"/>
                </a:solidFill>
                <a:latin typeface="Arial" pitchFamily="34" charset="0"/>
                <a:cs typeface="Arial" pitchFamily="34" charset="0"/>
              </a:rPr>
              <a:t>declare sus obligaciones tributarias</a:t>
            </a:r>
            <a:r>
              <a:rPr lang="es-ES" sz="2800" dirty="0">
                <a:latin typeface="Arial" pitchFamily="34" charset="0"/>
                <a:cs typeface="Arial" pitchFamily="34" charset="0"/>
              </a:rPr>
              <a:t> dentro del plazo que al efecto le señale, por los medios que conforme al avance de la ciencia y la técnica disponga como obligatorios para los obligados tributarios,</a:t>
            </a:r>
          </a:p>
          <a:p>
            <a:pPr marL="914400" lvl="1" indent="-457200" algn="just">
              <a:buFont typeface="Wingdings" panose="05000000000000000000" pitchFamily="2" charset="2"/>
              <a:buChar char="Ø"/>
            </a:pPr>
            <a:endParaRPr lang="es-ES" sz="2800" dirty="0">
              <a:latin typeface="Arial" pitchFamily="34" charset="0"/>
              <a:cs typeface="Arial" pitchFamily="34" charset="0"/>
            </a:endParaRPr>
          </a:p>
          <a:p>
            <a:pPr marL="914400" lvl="1" indent="-457200" algn="just">
              <a:buFont typeface="Wingdings" panose="05000000000000000000" pitchFamily="2" charset="2"/>
              <a:buChar char="Ø"/>
            </a:pPr>
            <a:r>
              <a:rPr lang="es-ES" sz="2800" dirty="0">
                <a:latin typeface="Arial" pitchFamily="34" charset="0"/>
                <a:cs typeface="Arial" pitchFamily="34" charset="0"/>
              </a:rPr>
              <a:t>Garantizar </a:t>
            </a:r>
            <a:r>
              <a:rPr lang="es-ES" sz="2800" dirty="0">
                <a:solidFill>
                  <a:srgbClr val="FF0000"/>
                </a:solidFill>
                <a:latin typeface="Arial" pitchFamily="34" charset="0"/>
                <a:cs typeface="Arial" pitchFamily="34" charset="0"/>
              </a:rPr>
              <a:t>facilidades a las personas que no tengan acceso a las tecnologías requeridas para declarar.</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val="206540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5269832"/>
            <a:ext cx="3336758" cy="445168"/>
          </a:xfrm>
          <a:prstGeom prst="rect">
            <a:avLst/>
          </a:prstGeom>
          <a:solidFill>
            <a:schemeClr val="bg1"/>
          </a:solidFill>
        </p:spPr>
        <p:txBody>
          <a:bodyPr wrap="square" rtlCol="0">
            <a:spAutoFit/>
          </a:bodyPr>
          <a:lstStyle/>
          <a:p>
            <a:endParaRPr lang="en-US" dirty="0"/>
          </a:p>
        </p:txBody>
      </p:sp>
      <p:sp>
        <p:nvSpPr>
          <p:cNvPr id="3" name="1 Título"/>
          <p:cNvSpPr>
            <a:spLocks noGrp="1"/>
          </p:cNvSpPr>
          <p:nvPr>
            <p:ph type="title"/>
          </p:nvPr>
        </p:nvSpPr>
        <p:spPr>
          <a:xfrm>
            <a:off x="1909482" y="332656"/>
            <a:ext cx="8579224" cy="823044"/>
          </a:xfrm>
          <a:solidFill>
            <a:schemeClr val="accent1">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a:bodyPr>
          <a:lstStyle/>
          <a:p>
            <a:r>
              <a:rPr lang="es-CR" sz="3100" dirty="0">
                <a:solidFill>
                  <a:schemeClr val="bg1"/>
                </a:solidFill>
              </a:rPr>
              <a:t>Administración Tributaria Control Tributario </a:t>
            </a:r>
            <a:r>
              <a:rPr lang="es-CR" sz="1600" dirty="0">
                <a:solidFill>
                  <a:schemeClr val="bg1"/>
                </a:solidFill>
              </a:rPr>
              <a:t>Art.103 CNPT</a:t>
            </a:r>
            <a:endParaRPr lang="es-ES" sz="1600" dirty="0">
              <a:solidFill>
                <a:schemeClr val="bg1"/>
              </a:solidFill>
            </a:endParaRPr>
          </a:p>
        </p:txBody>
      </p:sp>
      <p:sp>
        <p:nvSpPr>
          <p:cNvPr id="6" name="Rectangle 1"/>
          <p:cNvSpPr>
            <a:spLocks noChangeArrowheads="1"/>
          </p:cNvSpPr>
          <p:nvPr/>
        </p:nvSpPr>
        <p:spPr bwMode="auto">
          <a:xfrm>
            <a:off x="1492623" y="2038926"/>
            <a:ext cx="921123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S" sz="3600" dirty="0"/>
              <a:t>Cerciorarse de la </a:t>
            </a:r>
            <a:r>
              <a:rPr lang="es-ES" sz="3600" dirty="0">
                <a:solidFill>
                  <a:srgbClr val="C00000"/>
                </a:solidFill>
              </a:rPr>
              <a:t>veracidad del contenido de las declaraciones </a:t>
            </a:r>
            <a:r>
              <a:rPr lang="es-ES" sz="3600" dirty="0"/>
              <a:t>juradas por los medios y procedimientos de análisis e investigación legales que estime convenientes. </a:t>
            </a:r>
          </a:p>
          <a:p>
            <a:pPr algn="just"/>
            <a:r>
              <a:rPr lang="es-ES" sz="3600" dirty="0"/>
              <a:t> </a:t>
            </a:r>
          </a:p>
        </p:txBody>
      </p:sp>
    </p:spTree>
    <p:extLst>
      <p:ext uri="{BB962C8B-B14F-4D97-AF65-F5344CB8AC3E}">
        <p14:creationId xmlns:p14="http://schemas.microsoft.com/office/powerpoint/2010/main" val="119330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Flecha izquierda y derecha"/>
          <p:cNvSpPr/>
          <p:nvPr/>
        </p:nvSpPr>
        <p:spPr>
          <a:xfrm>
            <a:off x="2259873" y="116632"/>
            <a:ext cx="7672254" cy="1152128"/>
          </a:xfrm>
          <a:prstGeom prst="lef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3600" dirty="0">
              <a:effectLst>
                <a:outerShdw blurRad="38100" dist="38100" dir="2700000" algn="tl">
                  <a:srgbClr val="000000">
                    <a:alpha val="43137"/>
                  </a:srgbClr>
                </a:outerShdw>
              </a:effectLst>
            </a:endParaRPr>
          </a:p>
          <a:p>
            <a:pPr algn="ctr"/>
            <a:r>
              <a:rPr lang="es-CR" sz="3600" dirty="0">
                <a:effectLst>
                  <a:outerShdw blurRad="38100" dist="38100" dir="2700000" algn="tl">
                    <a:srgbClr val="000000">
                      <a:alpha val="43137"/>
                    </a:srgbClr>
                  </a:outerShdw>
                </a:effectLst>
              </a:rPr>
              <a:t>Sistema tributario costarricense</a:t>
            </a:r>
            <a:endParaRPr lang="es-ES" sz="3600" dirty="0">
              <a:effectLst>
                <a:outerShdw blurRad="38100" dist="38100" dir="2700000" algn="tl">
                  <a:srgbClr val="000000">
                    <a:alpha val="43137"/>
                  </a:srgbClr>
                </a:outerShdw>
              </a:effectLst>
            </a:endParaRPr>
          </a:p>
          <a:p>
            <a:pPr algn="ctr"/>
            <a:endParaRPr lang="es-ES" sz="3600" dirty="0">
              <a:effectLst>
                <a:outerShdw blurRad="38100" dist="38100" dir="2700000" algn="tl">
                  <a:srgbClr val="000000">
                    <a:alpha val="43137"/>
                  </a:srgbClr>
                </a:outerShdw>
              </a:effectLst>
            </a:endParaRPr>
          </a:p>
        </p:txBody>
      </p:sp>
      <p:graphicFrame>
        <p:nvGraphicFramePr>
          <p:cNvPr id="7" name="12 Diagrama"/>
          <p:cNvGraphicFramePr/>
          <p:nvPr>
            <p:extLst>
              <p:ext uri="{D42A27DB-BD31-4B8C-83A1-F6EECF244321}">
                <p14:modId xmlns:p14="http://schemas.microsoft.com/office/powerpoint/2010/main" val="3147948028"/>
              </p:ext>
            </p:extLst>
          </p:nvPr>
        </p:nvGraphicFramePr>
        <p:xfrm>
          <a:off x="2259873" y="992777"/>
          <a:ext cx="7354389" cy="5329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9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5269832"/>
            <a:ext cx="3336758" cy="445168"/>
          </a:xfrm>
          <a:prstGeom prst="rect">
            <a:avLst/>
          </a:prstGeom>
          <a:solidFill>
            <a:schemeClr val="bg1"/>
          </a:solidFill>
        </p:spPr>
        <p:txBody>
          <a:bodyPr wrap="square" rtlCol="0">
            <a:spAutoFit/>
          </a:bodyPr>
          <a:lstStyle/>
          <a:p>
            <a:endParaRPr lang="en-US" dirty="0"/>
          </a:p>
        </p:txBody>
      </p:sp>
      <p:sp>
        <p:nvSpPr>
          <p:cNvPr id="3" name="1 Título"/>
          <p:cNvSpPr>
            <a:spLocks noGrp="1"/>
          </p:cNvSpPr>
          <p:nvPr>
            <p:ph type="title"/>
          </p:nvPr>
        </p:nvSpPr>
        <p:spPr>
          <a:xfrm>
            <a:off x="1909482" y="332656"/>
            <a:ext cx="8579224" cy="823044"/>
          </a:xfrm>
          <a:solidFill>
            <a:schemeClr val="accent1">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a:bodyPr>
          <a:lstStyle/>
          <a:p>
            <a:r>
              <a:rPr lang="es-CR" sz="3100" dirty="0">
                <a:solidFill>
                  <a:schemeClr val="bg1"/>
                </a:solidFill>
              </a:rPr>
              <a:t>Administración Tributaria Control Tributario </a:t>
            </a:r>
            <a:r>
              <a:rPr lang="es-CR" sz="1600" dirty="0">
                <a:solidFill>
                  <a:schemeClr val="bg1"/>
                </a:solidFill>
              </a:rPr>
              <a:t>Art.103 CNPT</a:t>
            </a:r>
            <a:endParaRPr lang="es-ES" sz="1600" dirty="0">
              <a:solidFill>
                <a:schemeClr val="bg1"/>
              </a:solidFill>
            </a:endParaRPr>
          </a:p>
        </p:txBody>
      </p:sp>
      <p:sp>
        <p:nvSpPr>
          <p:cNvPr id="6" name="Rectangle 1"/>
          <p:cNvSpPr>
            <a:spLocks noChangeArrowheads="1"/>
          </p:cNvSpPr>
          <p:nvPr/>
        </p:nvSpPr>
        <p:spPr bwMode="auto">
          <a:xfrm>
            <a:off x="440871" y="1637149"/>
            <a:ext cx="1099729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3600" dirty="0"/>
              <a:t> </a:t>
            </a:r>
            <a:r>
              <a:rPr lang="es-ES" sz="3600" dirty="0">
                <a:solidFill>
                  <a:srgbClr val="C00000"/>
                </a:solidFill>
                <a:effectLst>
                  <a:outerShdw blurRad="38100" dist="38100" dir="2700000" algn="tl">
                    <a:srgbClr val="000000">
                      <a:alpha val="43137"/>
                    </a:srgbClr>
                  </a:outerShdw>
                </a:effectLst>
              </a:rPr>
              <a:t>Interpretar administrativamente </a:t>
            </a:r>
            <a:r>
              <a:rPr lang="es-ES" sz="3600" dirty="0"/>
              <a:t>las disposiciones del Código, las de las leyes tributarias y sus respectivos reglamentos, y para </a:t>
            </a:r>
            <a:r>
              <a:rPr lang="es-ES" sz="3600" dirty="0">
                <a:solidFill>
                  <a:srgbClr val="C00000"/>
                </a:solidFill>
                <a:effectLst>
                  <a:outerShdw blurRad="38100" dist="38100" dir="2700000" algn="tl">
                    <a:srgbClr val="000000">
                      <a:alpha val="43137"/>
                    </a:srgbClr>
                  </a:outerShdw>
                </a:effectLst>
              </a:rPr>
              <a:t>evacuar consultas </a:t>
            </a:r>
            <a:r>
              <a:rPr lang="es-ES" sz="3600" dirty="0"/>
              <a:t>en los casos particulares fijando en cada caso la posición de la Administración, sin perjuicio de la interpretación auténtica que la Constitución Política le otorga a la Asamblea Legislativa y la de los organismos jurisdiccionales competentes. </a:t>
            </a:r>
          </a:p>
        </p:txBody>
      </p:sp>
    </p:spTree>
    <p:extLst>
      <p:ext uri="{BB962C8B-B14F-4D97-AF65-F5344CB8AC3E}">
        <p14:creationId xmlns:p14="http://schemas.microsoft.com/office/powerpoint/2010/main" val="158792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5269832"/>
            <a:ext cx="3336758" cy="445168"/>
          </a:xfrm>
          <a:prstGeom prst="rect">
            <a:avLst/>
          </a:prstGeom>
          <a:solidFill>
            <a:schemeClr val="bg1"/>
          </a:solidFill>
        </p:spPr>
        <p:txBody>
          <a:bodyPr wrap="square" rtlCol="0">
            <a:spAutoFit/>
          </a:bodyPr>
          <a:lstStyle/>
          <a:p>
            <a:endParaRPr lang="en-US" dirty="0"/>
          </a:p>
        </p:txBody>
      </p:sp>
      <p:sp>
        <p:nvSpPr>
          <p:cNvPr id="3" name="1 Título"/>
          <p:cNvSpPr>
            <a:spLocks noGrp="1"/>
          </p:cNvSpPr>
          <p:nvPr>
            <p:ph type="title"/>
          </p:nvPr>
        </p:nvSpPr>
        <p:spPr>
          <a:xfrm>
            <a:off x="1991544" y="274638"/>
            <a:ext cx="8208912" cy="725470"/>
          </a:xfrm>
          <a:solidFill>
            <a:srgbClr val="0070C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s-ES" sz="3600" dirty="0">
                <a:solidFill>
                  <a:schemeClr val="bg1"/>
                </a:solidFill>
              </a:rPr>
            </a:br>
            <a:r>
              <a:rPr lang="es-ES" sz="3600" dirty="0">
                <a:solidFill>
                  <a:schemeClr val="bg1"/>
                </a:solidFill>
              </a:rPr>
              <a:t>Elaboración de criterios institucionales </a:t>
            </a:r>
            <a:r>
              <a:rPr lang="es-ES" sz="1800" dirty="0">
                <a:solidFill>
                  <a:schemeClr val="bg1"/>
                </a:solidFill>
              </a:rPr>
              <a:t>Art. 104 RPT</a:t>
            </a:r>
            <a:br>
              <a:rPr lang="es-ES" sz="1800" dirty="0">
                <a:solidFill>
                  <a:schemeClr val="bg1"/>
                </a:solidFill>
              </a:rPr>
            </a:br>
            <a:br>
              <a:rPr lang="es-ES" sz="1800" dirty="0">
                <a:solidFill>
                  <a:schemeClr val="bg1"/>
                </a:solidFill>
              </a:rPr>
            </a:br>
            <a:endParaRPr lang="es-ES" sz="1800" dirty="0">
              <a:solidFill>
                <a:schemeClr val="bg1"/>
              </a:solidFill>
            </a:endParaRPr>
          </a:p>
        </p:txBody>
      </p:sp>
      <p:sp>
        <p:nvSpPr>
          <p:cNvPr id="4" name="Rectangle 1"/>
          <p:cNvSpPr>
            <a:spLocks noChangeArrowheads="1"/>
          </p:cNvSpPr>
          <p:nvPr/>
        </p:nvSpPr>
        <p:spPr bwMode="auto">
          <a:xfrm>
            <a:off x="1370302" y="1465552"/>
            <a:ext cx="9587753"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800" dirty="0"/>
              <a:t> </a:t>
            </a:r>
            <a:r>
              <a:rPr lang="es-ES" sz="3200" dirty="0"/>
              <a:t>Corresponde a la AT, exclusivamente de oficio, la emisión de </a:t>
            </a:r>
            <a:r>
              <a:rPr lang="es-ES" sz="3200" dirty="0">
                <a:solidFill>
                  <a:srgbClr val="C00000"/>
                </a:solidFill>
                <a:effectLst>
                  <a:outerShdw blurRad="38100" dist="38100" dir="2700000" algn="tl">
                    <a:srgbClr val="000000">
                      <a:alpha val="43137"/>
                    </a:srgbClr>
                  </a:outerShdw>
                </a:effectLst>
              </a:rPr>
              <a:t>criterios institucionales</a:t>
            </a:r>
            <a:r>
              <a:rPr lang="es-ES" sz="3200" dirty="0"/>
              <a:t> que se considera pueden resolver e interpretar temas de relevancia en materia tributaria.</a:t>
            </a:r>
          </a:p>
          <a:p>
            <a:pPr algn="just"/>
            <a:endParaRPr lang="es-ES" sz="3200" dirty="0"/>
          </a:p>
          <a:p>
            <a:pPr algn="just"/>
            <a:r>
              <a:rPr lang="es-ES" sz="3200" dirty="0"/>
              <a:t>Estos </a:t>
            </a:r>
            <a:r>
              <a:rPr lang="es-ES" sz="3200" dirty="0">
                <a:solidFill>
                  <a:srgbClr val="C00000"/>
                </a:solidFill>
              </a:rPr>
              <a:t>criterios institucionales tienen carácter obligatorio para todos los funcionarios </a:t>
            </a:r>
            <a:r>
              <a:rPr lang="es-ES" sz="3200" dirty="0"/>
              <a:t>de la AT que haya emitido el criterio institucional.</a:t>
            </a:r>
          </a:p>
        </p:txBody>
      </p:sp>
    </p:spTree>
    <p:extLst>
      <p:ext uri="{BB962C8B-B14F-4D97-AF65-F5344CB8AC3E}">
        <p14:creationId xmlns:p14="http://schemas.microsoft.com/office/powerpoint/2010/main" val="276672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400300" y="332656"/>
            <a:ext cx="7440116" cy="823044"/>
          </a:xfrm>
          <a:solidFill>
            <a:schemeClr val="accent2">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a:bodyPr>
          <a:lstStyle/>
          <a:p>
            <a:r>
              <a:rPr lang="es-CR" sz="3100" dirty="0">
                <a:solidFill>
                  <a:schemeClr val="bg1"/>
                </a:solidFill>
              </a:rPr>
              <a:t>Administración Tributaria: potestades </a:t>
            </a:r>
            <a:r>
              <a:rPr lang="es-CR" sz="1600" dirty="0">
                <a:solidFill>
                  <a:schemeClr val="bg1"/>
                </a:solidFill>
              </a:rPr>
              <a:t>Art. 75 RPT</a:t>
            </a:r>
            <a:endParaRPr lang="es-ES" sz="1600" dirty="0">
              <a:solidFill>
                <a:schemeClr val="bg1"/>
              </a:solidFill>
            </a:endParaRPr>
          </a:p>
        </p:txBody>
      </p:sp>
      <p:sp>
        <p:nvSpPr>
          <p:cNvPr id="4" name="Rectangle 1"/>
          <p:cNvSpPr>
            <a:spLocks noChangeArrowheads="1"/>
          </p:cNvSpPr>
          <p:nvPr/>
        </p:nvSpPr>
        <p:spPr bwMode="auto">
          <a:xfrm>
            <a:off x="914400" y="1762229"/>
            <a:ext cx="10891157"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s-ES" sz="900" dirty="0"/>
          </a:p>
          <a:p>
            <a:pPr algn="just"/>
            <a:r>
              <a:rPr lang="es-ES" sz="3200" dirty="0">
                <a:solidFill>
                  <a:srgbClr val="C00000"/>
                </a:solidFill>
                <a:effectLst>
                  <a:outerShdw blurRad="38100" dist="38100" dir="2700000" algn="tl">
                    <a:srgbClr val="000000">
                      <a:alpha val="43137"/>
                    </a:srgbClr>
                  </a:outerShdw>
                </a:effectLst>
              </a:rPr>
              <a:t>La potestad </a:t>
            </a:r>
            <a:r>
              <a:rPr lang="es-ES" sz="3200" dirty="0"/>
              <a:t>de la AT </a:t>
            </a:r>
            <a:r>
              <a:rPr lang="es-ES" sz="3200" dirty="0">
                <a:solidFill>
                  <a:srgbClr val="C00000"/>
                </a:solidFill>
                <a:effectLst>
                  <a:outerShdw blurRad="38100" dist="38100" dir="2700000" algn="tl">
                    <a:srgbClr val="000000">
                      <a:alpha val="43137"/>
                    </a:srgbClr>
                  </a:outerShdw>
                </a:effectLst>
              </a:rPr>
              <a:t>surge de forma expresa del ordenamiento jurídico</a:t>
            </a:r>
            <a:r>
              <a:rPr lang="es-ES" sz="3200" dirty="0"/>
              <a:t>, cuyo propósito es la implementación, ejecución de sistemas, procedimientos eficientes de planificación, coordinación y control, para </a:t>
            </a:r>
            <a:r>
              <a:rPr lang="es-ES" sz="3200" dirty="0">
                <a:solidFill>
                  <a:srgbClr val="C00000"/>
                </a:solidFill>
                <a:effectLst>
                  <a:outerShdw blurRad="38100" dist="38100" dir="2700000" algn="tl">
                    <a:srgbClr val="000000">
                      <a:alpha val="43137"/>
                    </a:srgbClr>
                  </a:outerShdw>
                </a:effectLst>
              </a:rPr>
              <a:t>lograr al máximo el cumplimiento voluntario</a:t>
            </a:r>
            <a:r>
              <a:rPr lang="es-ES" sz="3200" dirty="0"/>
              <a:t> de los deberes y obligaciones tributarias, por parte de los obligados tributarios y la </a:t>
            </a:r>
            <a:r>
              <a:rPr lang="es-ES" sz="3200" dirty="0">
                <a:solidFill>
                  <a:srgbClr val="FF0000"/>
                </a:solidFill>
              </a:rPr>
              <a:t>detección oportuna de los incumplimientos </a:t>
            </a:r>
            <a:r>
              <a:rPr lang="es-ES" sz="3200" dirty="0"/>
              <a:t>de las obligaciones tributarias.</a:t>
            </a:r>
            <a:endParaRPr lang="es-ES" sz="2800" dirty="0"/>
          </a:p>
        </p:txBody>
      </p:sp>
    </p:spTree>
    <p:extLst>
      <p:ext uri="{BB962C8B-B14F-4D97-AF65-F5344CB8AC3E}">
        <p14:creationId xmlns:p14="http://schemas.microsoft.com/office/powerpoint/2010/main" val="413263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64024" y="1333504"/>
            <a:ext cx="9654988"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s-ES" sz="900" dirty="0"/>
          </a:p>
          <a:p>
            <a:pPr algn="just"/>
            <a:r>
              <a:rPr lang="es-ES" sz="3200" dirty="0"/>
              <a:t>“La Administración Tributaria es la </a:t>
            </a:r>
            <a:r>
              <a:rPr lang="es-ES" sz="3200" dirty="0">
                <a:solidFill>
                  <a:srgbClr val="C00000"/>
                </a:solidFill>
                <a:effectLst>
                  <a:outerShdw blurRad="38100" dist="38100" dir="2700000" algn="tl">
                    <a:srgbClr val="000000">
                      <a:alpha val="43137"/>
                    </a:srgbClr>
                  </a:outerShdw>
                </a:effectLst>
              </a:rPr>
              <a:t>encargada de aplicar las leyes tributarias y desarrollar un conjunto de acciones tendientes a lograr una correcta percepción, fiscalización, control y cobro de los tributos</a:t>
            </a:r>
            <a:r>
              <a:rPr lang="es-ES" sz="3200" dirty="0"/>
              <a:t>; puede utilizar todos los recursos necesarios para el cumplimiento de las potestades otorgadas, incluyendo los medios tecnológicos que se encuentren disponibles y que le permitan hacer más eficiente y eficaz su labor.”</a:t>
            </a:r>
          </a:p>
        </p:txBody>
      </p:sp>
      <p:sp>
        <p:nvSpPr>
          <p:cNvPr id="3" name="1 Título"/>
          <p:cNvSpPr>
            <a:spLocks noGrp="1"/>
          </p:cNvSpPr>
          <p:nvPr>
            <p:ph type="title"/>
          </p:nvPr>
        </p:nvSpPr>
        <p:spPr>
          <a:xfrm>
            <a:off x="2351584" y="323074"/>
            <a:ext cx="7704856" cy="725470"/>
          </a:xfrm>
          <a:solidFill>
            <a:schemeClr val="accent6">
              <a:lumMod val="75000"/>
            </a:schemeClr>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R" sz="3600" dirty="0">
                <a:solidFill>
                  <a:schemeClr val="bg1"/>
                </a:solidFill>
              </a:rPr>
              <a:t>Administración Tributaria: facultades </a:t>
            </a:r>
            <a:r>
              <a:rPr lang="es-ES" sz="1800" dirty="0">
                <a:solidFill>
                  <a:schemeClr val="bg1"/>
                </a:solidFill>
              </a:rPr>
              <a:t>Art 76 RPT</a:t>
            </a:r>
          </a:p>
        </p:txBody>
      </p:sp>
    </p:spTree>
    <p:extLst>
      <p:ext uri="{BB962C8B-B14F-4D97-AF65-F5344CB8AC3E}">
        <p14:creationId xmlns:p14="http://schemas.microsoft.com/office/powerpoint/2010/main" val="364206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1564" y="516685"/>
            <a:ext cx="8754035" cy="728662"/>
          </a:xfrm>
          <a:solidFill>
            <a:schemeClr val="accent1">
              <a:lumMod val="75000"/>
            </a:schemeClr>
          </a:solidFill>
        </p:spPr>
        <p:style>
          <a:lnRef idx="1">
            <a:schemeClr val="accent3"/>
          </a:lnRef>
          <a:fillRef idx="2">
            <a:schemeClr val="accent3"/>
          </a:fillRef>
          <a:effectRef idx="1">
            <a:schemeClr val="accent3"/>
          </a:effectRef>
          <a:fontRef idx="minor">
            <a:schemeClr val="dk1"/>
          </a:fontRef>
        </p:style>
        <p:txBody>
          <a:bodyPr>
            <a:noAutofit/>
          </a:bodyPr>
          <a:lstStyle/>
          <a:p>
            <a:br>
              <a:rPr lang="es-ES" sz="3200" dirty="0">
                <a:solidFill>
                  <a:schemeClr val="bg1"/>
                </a:solidFill>
              </a:rPr>
            </a:br>
            <a:r>
              <a:rPr lang="es-ES" sz="3200" dirty="0">
                <a:solidFill>
                  <a:schemeClr val="bg1"/>
                </a:solidFill>
              </a:rPr>
              <a:t>Publicación de los criterios institucionales </a:t>
            </a:r>
            <a:r>
              <a:rPr lang="es-ES" sz="1800" dirty="0">
                <a:solidFill>
                  <a:schemeClr val="bg1"/>
                </a:solidFill>
              </a:rPr>
              <a:t>Art. 105 RPT</a:t>
            </a:r>
            <a:br>
              <a:rPr lang="es-ES" sz="2800" dirty="0">
                <a:solidFill>
                  <a:schemeClr val="bg1"/>
                </a:solidFill>
              </a:rPr>
            </a:br>
            <a:endParaRPr lang="es-ES" dirty="0">
              <a:solidFill>
                <a:schemeClr val="bg1"/>
              </a:solidFill>
            </a:endParaRPr>
          </a:p>
        </p:txBody>
      </p:sp>
      <p:sp>
        <p:nvSpPr>
          <p:cNvPr id="5" name="Rectangle 1"/>
          <p:cNvSpPr>
            <a:spLocks noChangeArrowheads="1"/>
          </p:cNvSpPr>
          <p:nvPr/>
        </p:nvSpPr>
        <p:spPr bwMode="auto">
          <a:xfrm>
            <a:off x="759279" y="1752855"/>
            <a:ext cx="10687050"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s-ES" sz="900" dirty="0"/>
          </a:p>
          <a:p>
            <a:pPr algn="just"/>
            <a:r>
              <a:rPr lang="es-ES" sz="3200" dirty="0"/>
              <a:t>El Digesto Tributario contiene en el Sitio Web un apartado destinado a criterios institucionales, en el que se publica y mantienen actualizados los criterios que emita la AT.</a:t>
            </a:r>
          </a:p>
          <a:p>
            <a:pPr algn="just"/>
            <a:r>
              <a:rPr lang="es-ES" sz="3200" dirty="0"/>
              <a:t> </a:t>
            </a:r>
          </a:p>
          <a:p>
            <a:pPr algn="just"/>
            <a:r>
              <a:rPr lang="es-ES" sz="3200" dirty="0"/>
              <a:t>Estos criterios </a:t>
            </a:r>
            <a:r>
              <a:rPr lang="es-ES" sz="3200" dirty="0">
                <a:solidFill>
                  <a:srgbClr val="C00000"/>
                </a:solidFill>
                <a:effectLst>
                  <a:outerShdw blurRad="38100" dist="38100" dir="2700000" algn="tl">
                    <a:srgbClr val="000000">
                      <a:alpha val="43137"/>
                    </a:srgbClr>
                  </a:outerShdw>
                </a:effectLst>
              </a:rPr>
              <a:t>se publican en el sitio Web </a:t>
            </a:r>
            <a:r>
              <a:rPr lang="es-ES" sz="3200" dirty="0"/>
              <a:t>del Ministerio de Hacienda</a:t>
            </a:r>
          </a:p>
          <a:p>
            <a:pPr algn="just"/>
            <a:endParaRPr lang="es-ES" sz="3200" dirty="0"/>
          </a:p>
          <a:p>
            <a:pPr algn="just"/>
            <a:r>
              <a:rPr lang="es-ES" sz="3200" dirty="0"/>
              <a:t>Con el hackeo se perdió alguna información</a:t>
            </a:r>
          </a:p>
        </p:txBody>
      </p:sp>
    </p:spTree>
    <p:extLst>
      <p:ext uri="{BB962C8B-B14F-4D97-AF65-F5344CB8AC3E}">
        <p14:creationId xmlns:p14="http://schemas.microsoft.com/office/powerpoint/2010/main" val="577426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479175" y="418654"/>
            <a:ext cx="9574304" cy="994122"/>
          </a:xfr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oAutofit/>
          </a:bodyPr>
          <a:lstStyle/>
          <a:p>
            <a:pPr algn="ctr"/>
            <a:r>
              <a:rPr lang="es-ES" sz="2800" dirty="0">
                <a:solidFill>
                  <a:schemeClr val="bg1"/>
                </a:solidFill>
              </a:rPr>
              <a:t>Responsabilidad penal del funcionario público por acción u omisión culposa </a:t>
            </a:r>
            <a:r>
              <a:rPr lang="es-ES" sz="1600" dirty="0">
                <a:solidFill>
                  <a:schemeClr val="bg1"/>
                </a:solidFill>
              </a:rPr>
              <a:t>Art. 98 bis CNPT</a:t>
            </a:r>
          </a:p>
        </p:txBody>
      </p:sp>
      <p:sp>
        <p:nvSpPr>
          <p:cNvPr id="7" name="Rectangle 1"/>
          <p:cNvSpPr>
            <a:spLocks noChangeArrowheads="1"/>
          </p:cNvSpPr>
          <p:nvPr/>
        </p:nvSpPr>
        <p:spPr bwMode="auto">
          <a:xfrm>
            <a:off x="1143000" y="1875305"/>
            <a:ext cx="991047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3200" b="1" dirty="0"/>
              <a:t>“</a:t>
            </a:r>
            <a:r>
              <a:rPr lang="es-ES" sz="3200" dirty="0"/>
              <a:t>Será sancionado con </a:t>
            </a:r>
            <a:r>
              <a:rPr lang="es-ES" sz="3200" u="sng" dirty="0">
                <a:solidFill>
                  <a:srgbClr val="FF0000"/>
                </a:solidFill>
              </a:rPr>
              <a:t>prisión de uno a tres años y con inhabilitación de diez a veinte años para ejercer cargos y empleos públicos, el servidor público </a:t>
            </a:r>
            <a:r>
              <a:rPr lang="es-ES" sz="3200" dirty="0"/>
              <a:t>que por </a:t>
            </a:r>
            <a:r>
              <a:rPr lang="es-ES" sz="3200" dirty="0">
                <a:solidFill>
                  <a:srgbClr val="C00000"/>
                </a:solidFill>
                <a:effectLst>
                  <a:outerShdw blurRad="38100" dist="38100" dir="2700000" algn="tl">
                    <a:srgbClr val="000000">
                      <a:alpha val="43137"/>
                    </a:srgbClr>
                  </a:outerShdw>
                </a:effectLst>
              </a:rPr>
              <a:t>imprudencia, negligencia o descuido inexcusable </a:t>
            </a:r>
            <a:r>
              <a:rPr lang="es-ES" sz="3200" dirty="0"/>
              <a:t>en el ejercicio de sus funciones, </a:t>
            </a:r>
            <a:r>
              <a:rPr lang="es-ES" sz="3200" dirty="0">
                <a:solidFill>
                  <a:srgbClr val="C00000"/>
                </a:solidFill>
                <a:effectLst>
                  <a:outerShdw blurRad="38100" dist="38100" dir="2700000" algn="tl">
                    <a:srgbClr val="000000">
                      <a:alpha val="43137"/>
                    </a:srgbClr>
                  </a:outerShdw>
                </a:effectLst>
              </a:rPr>
              <a:t>posibilite o favorezca en cualquier forma, el incumplimiento de las obligaciones tributarias, o entorpezca las investigaciones en torno a dicho incumplimiento</a:t>
            </a:r>
            <a:r>
              <a:rPr lang="es-ES" sz="3200" dirty="0"/>
              <a:t>.” </a:t>
            </a:r>
          </a:p>
        </p:txBody>
      </p:sp>
    </p:spTree>
    <p:extLst>
      <p:ext uri="{BB962C8B-B14F-4D97-AF65-F5344CB8AC3E}">
        <p14:creationId xmlns:p14="http://schemas.microsoft.com/office/powerpoint/2010/main" val="407157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4750" y="274639"/>
            <a:ext cx="5061857" cy="476476"/>
          </a:xfrm>
        </p:spPr>
        <p:txBody>
          <a:bodyPr>
            <a:normAutofit fontScale="90000"/>
          </a:bodyPr>
          <a:lstStyle/>
          <a:p>
            <a:r>
              <a:rPr lang="es-CR" sz="3600" dirty="0"/>
              <a:t>Brechas de incumplimiento</a:t>
            </a:r>
            <a:endParaRPr lang="es-ES" sz="3600" dirty="0"/>
          </a:p>
        </p:txBody>
      </p:sp>
      <p:graphicFrame>
        <p:nvGraphicFramePr>
          <p:cNvPr id="3" name="7 Diagrama"/>
          <p:cNvGraphicFramePr/>
          <p:nvPr>
            <p:extLst>
              <p:ext uri="{D42A27DB-BD31-4B8C-83A1-F6EECF244321}">
                <p14:modId xmlns:p14="http://schemas.microsoft.com/office/powerpoint/2010/main" val="2036543182"/>
              </p:ext>
            </p:extLst>
          </p:nvPr>
        </p:nvGraphicFramePr>
        <p:xfrm>
          <a:off x="1973036" y="947510"/>
          <a:ext cx="8401049" cy="4962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80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39034" y="274638"/>
            <a:ext cx="7171765" cy="850106"/>
          </a:xfrm>
        </p:spPr>
        <p:txBody>
          <a:bodyPr>
            <a:normAutofit/>
          </a:bodyPr>
          <a:lstStyle/>
          <a:p>
            <a:r>
              <a:rPr lang="es-CR" sz="3600" dirty="0"/>
              <a:t>Brechas de incumplimiento</a:t>
            </a:r>
            <a:endParaRPr lang="es-ES" sz="3600" dirty="0"/>
          </a:p>
        </p:txBody>
      </p:sp>
      <p:graphicFrame>
        <p:nvGraphicFramePr>
          <p:cNvPr id="4" name="5 Diagrama"/>
          <p:cNvGraphicFramePr/>
          <p:nvPr/>
        </p:nvGraphicFramePr>
        <p:xfrm>
          <a:off x="1976718" y="1396999"/>
          <a:ext cx="8821270" cy="464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65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39034" y="66815"/>
            <a:ext cx="7171765" cy="850106"/>
          </a:xfrm>
        </p:spPr>
        <p:txBody>
          <a:bodyPr>
            <a:normAutofit/>
          </a:bodyPr>
          <a:lstStyle/>
          <a:p>
            <a:r>
              <a:rPr lang="es-CR" sz="3600" dirty="0"/>
              <a:t>Brechas de incumplimiento</a:t>
            </a:r>
            <a:endParaRPr lang="es-ES" sz="3600" dirty="0"/>
          </a:p>
        </p:txBody>
      </p:sp>
      <p:graphicFrame>
        <p:nvGraphicFramePr>
          <p:cNvPr id="5" name="5 Tabla"/>
          <p:cNvGraphicFramePr>
            <a:graphicFrameLocks noGrp="1"/>
          </p:cNvGraphicFramePr>
          <p:nvPr>
            <p:extLst>
              <p:ext uri="{D42A27DB-BD31-4B8C-83A1-F6EECF244321}">
                <p14:modId xmlns:p14="http://schemas.microsoft.com/office/powerpoint/2010/main" val="400120469"/>
              </p:ext>
            </p:extLst>
          </p:nvPr>
        </p:nvGraphicFramePr>
        <p:xfrm>
          <a:off x="1363436" y="726622"/>
          <a:ext cx="9617528" cy="5738533"/>
        </p:xfrm>
        <a:graphic>
          <a:graphicData uri="http://schemas.openxmlformats.org/drawingml/2006/table">
            <a:tbl>
              <a:tblPr firstRow="1" bandRow="1">
                <a:effectLst>
                  <a:innerShdw blurRad="114300">
                    <a:prstClr val="black"/>
                  </a:innerShdw>
                </a:effectLst>
                <a:tableStyleId>{5C22544A-7EE6-4342-B048-85BDC9FD1C3A}</a:tableStyleId>
              </a:tblPr>
              <a:tblGrid>
                <a:gridCol w="2735259">
                  <a:extLst>
                    <a:ext uri="{9D8B030D-6E8A-4147-A177-3AD203B41FA5}">
                      <a16:colId xmlns:a16="http://schemas.microsoft.com/office/drawing/2014/main" val="20000"/>
                    </a:ext>
                  </a:extLst>
                </a:gridCol>
                <a:gridCol w="3705836">
                  <a:extLst>
                    <a:ext uri="{9D8B030D-6E8A-4147-A177-3AD203B41FA5}">
                      <a16:colId xmlns:a16="http://schemas.microsoft.com/office/drawing/2014/main" val="20001"/>
                    </a:ext>
                  </a:extLst>
                </a:gridCol>
                <a:gridCol w="3176433">
                  <a:extLst>
                    <a:ext uri="{9D8B030D-6E8A-4147-A177-3AD203B41FA5}">
                      <a16:colId xmlns:a16="http://schemas.microsoft.com/office/drawing/2014/main" val="20002"/>
                    </a:ext>
                  </a:extLst>
                </a:gridCol>
              </a:tblGrid>
              <a:tr h="495973">
                <a:tc>
                  <a:txBody>
                    <a:bodyPr/>
                    <a:lstStyle/>
                    <a:p>
                      <a:pPr algn="ctr"/>
                      <a:r>
                        <a:rPr lang="es-ES" sz="2400" dirty="0">
                          <a:solidFill>
                            <a:schemeClr val="tx1"/>
                          </a:solidFill>
                        </a:rPr>
                        <a:t>BRECHA</a:t>
                      </a:r>
                    </a:p>
                  </a:txBody>
                  <a:tcPr marL="91439" marR="91439">
                    <a:solidFill>
                      <a:srgbClr val="FFFFCC"/>
                    </a:solidFill>
                  </a:tcPr>
                </a:tc>
                <a:tc>
                  <a:txBody>
                    <a:bodyPr/>
                    <a:lstStyle/>
                    <a:p>
                      <a:pPr algn="ctr"/>
                      <a:r>
                        <a:rPr lang="es-ES" sz="2400" dirty="0">
                          <a:solidFill>
                            <a:schemeClr val="tx1"/>
                          </a:solidFill>
                        </a:rPr>
                        <a:t>ORGANO RESPONSABLE</a:t>
                      </a:r>
                    </a:p>
                  </a:txBody>
                  <a:tcPr marL="91439" marR="91439">
                    <a:solidFill>
                      <a:srgbClr val="FFFFCC"/>
                    </a:solidFill>
                  </a:tcPr>
                </a:tc>
                <a:tc>
                  <a:txBody>
                    <a:bodyPr/>
                    <a:lstStyle/>
                    <a:p>
                      <a:pPr algn="ctr">
                        <a:buFont typeface="Webdings" pitchFamily="18" charset="2"/>
                        <a:buNone/>
                      </a:pPr>
                      <a:r>
                        <a:rPr lang="es-MX" sz="2400" b="1" dirty="0">
                          <a:solidFill>
                            <a:schemeClr val="tx1"/>
                          </a:solidFill>
                          <a:sym typeface="Webdings" pitchFamily="18" charset="2"/>
                        </a:rPr>
                        <a:t>TIPO DE CONTROL</a:t>
                      </a:r>
                      <a:endParaRPr lang="es-ES" sz="2400" dirty="0">
                        <a:solidFill>
                          <a:schemeClr val="tx1"/>
                        </a:solidFill>
                      </a:endParaRPr>
                    </a:p>
                  </a:txBody>
                  <a:tcPr marL="91439" marR="91439">
                    <a:solidFill>
                      <a:srgbClr val="FFFFCC"/>
                    </a:solidFill>
                  </a:tcPr>
                </a:tc>
                <a:extLst>
                  <a:ext uri="{0D108BD9-81ED-4DB2-BD59-A6C34878D82A}">
                    <a16:rowId xmlns:a16="http://schemas.microsoft.com/office/drawing/2014/main" val="10000"/>
                  </a:ext>
                </a:extLst>
              </a:tr>
              <a:tr h="1204512">
                <a:tc>
                  <a:txBody>
                    <a:bodyPr/>
                    <a:lstStyle/>
                    <a:p>
                      <a:endParaRPr lang="es-ES" sz="2400" dirty="0"/>
                    </a:p>
                    <a:p>
                      <a:r>
                        <a:rPr lang="es-ES" sz="2400" dirty="0"/>
                        <a:t>OCULTOS </a:t>
                      </a:r>
                    </a:p>
                    <a:p>
                      <a:r>
                        <a:rPr lang="es-ES" sz="2400" dirty="0"/>
                        <a:t>(No inscritos)</a:t>
                      </a:r>
                    </a:p>
                  </a:txBody>
                  <a:tcPr marL="91439" marR="91439"/>
                </a:tc>
                <a:tc>
                  <a:txBody>
                    <a:bodyPr/>
                    <a:lstStyle/>
                    <a:p>
                      <a:endParaRPr lang="es-ES" sz="2400" dirty="0"/>
                    </a:p>
                    <a:p>
                      <a:r>
                        <a:rPr lang="es-ES" sz="2400" dirty="0"/>
                        <a:t>Control</a:t>
                      </a:r>
                      <a:r>
                        <a:rPr lang="es-ES" sz="2400" baseline="0" dirty="0"/>
                        <a:t> Extensivo y Recaudación</a:t>
                      </a:r>
                      <a:endParaRPr lang="es-ES" sz="2400" dirty="0"/>
                    </a:p>
                  </a:txBody>
                  <a:tcPr marL="91439" marR="91439"/>
                </a:tc>
                <a:tc>
                  <a:txBody>
                    <a:bodyPr/>
                    <a:lstStyle/>
                    <a:p>
                      <a:pPr>
                        <a:buFont typeface="Webdings" pitchFamily="18" charset="2"/>
                        <a:buChar char="="/>
                      </a:pPr>
                      <a:r>
                        <a:rPr lang="es-MX" sz="2000" b="1" dirty="0">
                          <a:solidFill>
                            <a:srgbClr val="993300"/>
                          </a:solidFill>
                          <a:sym typeface="Webdings" pitchFamily="18" charset="2"/>
                        </a:rPr>
                        <a:t>Formal</a:t>
                      </a:r>
                    </a:p>
                    <a:p>
                      <a:pPr>
                        <a:buFont typeface="Wingdings" pitchFamily="2" charset="2"/>
                        <a:buChar char="ü"/>
                      </a:pPr>
                      <a:r>
                        <a:rPr lang="es-MX" sz="2000" b="0" dirty="0">
                          <a:sym typeface="Webdings" pitchFamily="18" charset="2"/>
                        </a:rPr>
                        <a:t>Masivo</a:t>
                      </a:r>
                    </a:p>
                    <a:p>
                      <a:pPr>
                        <a:buFont typeface="Wingdings" pitchFamily="2" charset="2"/>
                        <a:buChar char="ü"/>
                      </a:pPr>
                      <a:r>
                        <a:rPr lang="es-MX" sz="2000" b="0" dirty="0">
                          <a:sym typeface="Webdings" pitchFamily="18" charset="2"/>
                        </a:rPr>
                        <a:t>Informatizado</a:t>
                      </a:r>
                    </a:p>
                    <a:p>
                      <a:pPr>
                        <a:buFont typeface="Wingdings" pitchFamily="2" charset="2"/>
                        <a:buChar char="ü"/>
                      </a:pPr>
                      <a:r>
                        <a:rPr lang="es-ES" sz="2000" b="0" dirty="0">
                          <a:sym typeface="Webdings" pitchFamily="18" charset="2"/>
                        </a:rPr>
                        <a:t>Manual</a:t>
                      </a:r>
                      <a:endParaRPr lang="es-ES" sz="2000" b="0" dirty="0"/>
                    </a:p>
                  </a:txBody>
                  <a:tcPr marL="91439" marR="91439"/>
                </a:tc>
                <a:extLst>
                  <a:ext uri="{0D108BD9-81ED-4DB2-BD59-A6C34878D82A}">
                    <a16:rowId xmlns:a16="http://schemas.microsoft.com/office/drawing/2014/main" val="10001"/>
                  </a:ext>
                </a:extLst>
              </a:tr>
              <a:tr h="1119394">
                <a:tc>
                  <a:txBody>
                    <a:bodyPr/>
                    <a:lstStyle/>
                    <a:p>
                      <a:endParaRPr lang="es-ES" sz="2400" dirty="0"/>
                    </a:p>
                    <a:p>
                      <a:r>
                        <a:rPr lang="es-ES" sz="2400" dirty="0"/>
                        <a:t>OMISOS</a:t>
                      </a:r>
                    </a:p>
                  </a:txBody>
                  <a:tcPr marL="91439" marR="91439"/>
                </a:tc>
                <a:tc>
                  <a:txBody>
                    <a:bodyPr/>
                    <a:lstStyle/>
                    <a:p>
                      <a:endParaRPr lang="es-ES" sz="2400" dirty="0"/>
                    </a:p>
                    <a:p>
                      <a:r>
                        <a:rPr lang="es-ES" sz="2400" dirty="0"/>
                        <a:t>Control Extensivo</a:t>
                      </a:r>
                    </a:p>
                  </a:txBody>
                  <a:tcPr marL="91439" marR="91439"/>
                </a:tc>
                <a:tc>
                  <a:txBody>
                    <a:bodyPr/>
                    <a:lstStyle/>
                    <a:p>
                      <a:pPr>
                        <a:buFont typeface="Webdings" pitchFamily="18" charset="2"/>
                        <a:buChar char="="/>
                      </a:pPr>
                      <a:r>
                        <a:rPr lang="es-MX" sz="2000" b="1" dirty="0">
                          <a:solidFill>
                            <a:srgbClr val="993300"/>
                          </a:solidFill>
                          <a:sym typeface="Webdings" pitchFamily="18" charset="2"/>
                        </a:rPr>
                        <a:t>Formal</a:t>
                      </a:r>
                    </a:p>
                    <a:p>
                      <a:pPr>
                        <a:buFont typeface="Wingdings" pitchFamily="2" charset="2"/>
                        <a:buChar char="ü"/>
                      </a:pPr>
                      <a:r>
                        <a:rPr lang="es-MX" sz="2000" b="0" dirty="0"/>
                        <a:t>Sobre declaraciones</a:t>
                      </a:r>
                    </a:p>
                    <a:p>
                      <a:pPr>
                        <a:buFont typeface="Wingdings" pitchFamily="2" charset="2"/>
                        <a:buChar char="ü"/>
                      </a:pPr>
                      <a:r>
                        <a:rPr lang="es-MX" sz="2000" b="0" dirty="0">
                          <a:sym typeface="Webdings" pitchFamily="18" charset="2"/>
                        </a:rPr>
                        <a:t>Masivo</a:t>
                      </a:r>
                    </a:p>
                    <a:p>
                      <a:pPr>
                        <a:buFont typeface="Wingdings" pitchFamily="2" charset="2"/>
                        <a:buChar char="ü"/>
                      </a:pPr>
                      <a:r>
                        <a:rPr lang="es-MX" sz="2000" b="0" dirty="0">
                          <a:sym typeface="Webdings" pitchFamily="18" charset="2"/>
                        </a:rPr>
                        <a:t>Informatizado</a:t>
                      </a:r>
                      <a:endParaRPr lang="es-ES" sz="2000" b="0" dirty="0"/>
                    </a:p>
                  </a:txBody>
                  <a:tcPr marL="91439" marR="91439"/>
                </a:tc>
                <a:extLst>
                  <a:ext uri="{0D108BD9-81ED-4DB2-BD59-A6C34878D82A}">
                    <a16:rowId xmlns:a16="http://schemas.microsoft.com/office/drawing/2014/main" val="10002"/>
                  </a:ext>
                </a:extLst>
              </a:tr>
              <a:tr h="1313984">
                <a:tc>
                  <a:txBody>
                    <a:bodyPr/>
                    <a:lstStyle/>
                    <a:p>
                      <a:endParaRPr lang="es-ES" sz="2400" dirty="0"/>
                    </a:p>
                    <a:p>
                      <a:r>
                        <a:rPr lang="es-ES" sz="2400" dirty="0"/>
                        <a:t>INEXACTOS</a:t>
                      </a:r>
                    </a:p>
                  </a:txBody>
                  <a:tcPr marL="91439" marR="91439"/>
                </a:tc>
                <a:tc>
                  <a:txBody>
                    <a:bodyPr/>
                    <a:lstStyle/>
                    <a:p>
                      <a:endParaRPr lang="es-ES" sz="2400" dirty="0"/>
                    </a:p>
                    <a:p>
                      <a:r>
                        <a:rPr lang="es-ES" sz="2400" dirty="0"/>
                        <a:t>Control Extensivo y Fiscalización</a:t>
                      </a:r>
                    </a:p>
                  </a:txBody>
                  <a:tcPr marL="91439" marR="91439"/>
                </a:tc>
                <a:tc>
                  <a:txBody>
                    <a:bodyPr/>
                    <a:lstStyle/>
                    <a:p>
                      <a:pPr marL="0" algn="l" defTabSz="914400" rtl="0" eaLnBrk="1" latinLnBrk="0" hangingPunct="1">
                        <a:buFont typeface="Webdings" pitchFamily="18" charset="2"/>
                        <a:buChar char="="/>
                      </a:pPr>
                      <a:r>
                        <a:rPr lang="es-MX" sz="2000" b="1" kern="1200" dirty="0">
                          <a:solidFill>
                            <a:srgbClr val="993300"/>
                          </a:solidFill>
                          <a:latin typeface="+mn-lt"/>
                          <a:ea typeface="+mn-ea"/>
                          <a:cs typeface="+mn-cs"/>
                          <a:sym typeface="Webdings" pitchFamily="18" charset="2"/>
                        </a:rPr>
                        <a:t>Material</a:t>
                      </a:r>
                      <a:endParaRPr lang="es-MX" sz="2000" b="0" kern="1200" dirty="0">
                        <a:solidFill>
                          <a:schemeClr val="dk1"/>
                        </a:solidFill>
                        <a:latin typeface="+mn-lt"/>
                        <a:ea typeface="+mn-ea"/>
                        <a:cs typeface="+mn-cs"/>
                        <a:sym typeface="Webdings" pitchFamily="18" charset="2"/>
                      </a:endParaRPr>
                    </a:p>
                    <a:p>
                      <a:pPr>
                        <a:buFont typeface="Wingdings" pitchFamily="2" charset="2"/>
                        <a:buChar char="ü"/>
                      </a:pPr>
                      <a:r>
                        <a:rPr lang="es-MX" sz="2000" b="0" kern="1200" dirty="0">
                          <a:solidFill>
                            <a:schemeClr val="dk1"/>
                          </a:solidFill>
                          <a:latin typeface="+mn-lt"/>
                          <a:ea typeface="+mn-ea"/>
                          <a:cs typeface="+mn-cs"/>
                          <a:sym typeface="Webdings" pitchFamily="18" charset="2"/>
                        </a:rPr>
                        <a:t> Sobre </a:t>
                      </a:r>
                      <a:r>
                        <a:rPr lang="es-MX" sz="2000" b="0" dirty="0">
                          <a:sym typeface="Webdings" pitchFamily="18" charset="2"/>
                        </a:rPr>
                        <a:t>contribuyentes</a:t>
                      </a:r>
                    </a:p>
                    <a:p>
                      <a:pPr>
                        <a:buFont typeface="Wingdings" pitchFamily="2" charset="2"/>
                        <a:buChar char="ü"/>
                      </a:pPr>
                      <a:r>
                        <a:rPr lang="es-MX" sz="2000" b="0" dirty="0">
                          <a:sym typeface="Webdings" pitchFamily="18" charset="2"/>
                        </a:rPr>
                        <a:t>Selectivo</a:t>
                      </a:r>
                    </a:p>
                    <a:p>
                      <a:pPr>
                        <a:buFont typeface="Wingdings" pitchFamily="2" charset="2"/>
                        <a:buChar char="ü"/>
                      </a:pPr>
                      <a:r>
                        <a:rPr lang="es-MX" sz="2000" b="0" dirty="0">
                          <a:sym typeface="Webdings" pitchFamily="18" charset="2"/>
                        </a:rPr>
                        <a:t>Investigación</a:t>
                      </a:r>
                    </a:p>
                    <a:p>
                      <a:pPr>
                        <a:buFont typeface="Wingdings" pitchFamily="2" charset="2"/>
                        <a:buNone/>
                      </a:pPr>
                      <a:r>
                        <a:rPr lang="es-MX" sz="2000" b="0" dirty="0">
                          <a:sym typeface="Webdings" pitchFamily="18" charset="2"/>
                        </a:rPr>
                        <a:t> Provisional y Definitivo</a:t>
                      </a:r>
                      <a:endParaRPr lang="es-ES" sz="2000" b="0" dirty="0"/>
                    </a:p>
                  </a:txBody>
                  <a:tcPr marL="91439" marR="91439"/>
                </a:tc>
                <a:extLst>
                  <a:ext uri="{0D108BD9-81ED-4DB2-BD59-A6C34878D82A}">
                    <a16:rowId xmlns:a16="http://schemas.microsoft.com/office/drawing/2014/main" val="10003"/>
                  </a:ext>
                </a:extLst>
              </a:tr>
              <a:tr h="844857">
                <a:tc>
                  <a:txBody>
                    <a:bodyPr/>
                    <a:lstStyle/>
                    <a:p>
                      <a:endParaRPr lang="es-ES" sz="2400" dirty="0"/>
                    </a:p>
                    <a:p>
                      <a:r>
                        <a:rPr lang="es-ES" sz="2400" dirty="0"/>
                        <a:t>MOROSOS</a:t>
                      </a:r>
                    </a:p>
                  </a:txBody>
                  <a:tcPr marL="91439" marR="91439"/>
                </a:tc>
                <a:tc>
                  <a:txBody>
                    <a:bodyPr/>
                    <a:lstStyle/>
                    <a:p>
                      <a:endParaRPr lang="es-ES" sz="2400" dirty="0"/>
                    </a:p>
                    <a:p>
                      <a:r>
                        <a:rPr lang="es-ES" sz="2400" dirty="0"/>
                        <a:t>Recaudación</a:t>
                      </a:r>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 typeface="Webdings" pitchFamily="18" charset="2"/>
                        <a:buChar char="="/>
                        <a:tabLst/>
                        <a:defRPr/>
                      </a:pPr>
                      <a:r>
                        <a:rPr lang="es-ES" sz="2000" b="1" kern="1200" dirty="0">
                          <a:solidFill>
                            <a:srgbClr val="993300"/>
                          </a:solidFill>
                          <a:latin typeface="+mn-lt"/>
                          <a:ea typeface="+mn-ea"/>
                          <a:cs typeface="+mn-cs"/>
                          <a:sym typeface="Webdings" pitchFamily="18" charset="2"/>
                        </a:rPr>
                        <a:t>Material</a:t>
                      </a: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ES" sz="2000" b="0" dirty="0">
                          <a:solidFill>
                            <a:schemeClr val="tx1"/>
                          </a:solidFill>
                        </a:rPr>
                        <a:t>Masivo</a:t>
                      </a: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ES" sz="2000" b="0" dirty="0">
                          <a:solidFill>
                            <a:schemeClr val="tx1"/>
                          </a:solidFill>
                        </a:rPr>
                        <a:t>Informatizado</a:t>
                      </a:r>
                    </a:p>
                  </a:txBody>
                  <a:tcPr marL="91439" marR="9143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4570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1564" y="152354"/>
            <a:ext cx="8754035" cy="728662"/>
          </a:xfrm>
          <a:solidFill>
            <a:schemeClr val="accent1">
              <a:lumMod val="75000"/>
            </a:schemeClr>
          </a:solidFill>
        </p:spPr>
        <p:style>
          <a:lnRef idx="1">
            <a:schemeClr val="accent3"/>
          </a:lnRef>
          <a:fillRef idx="2">
            <a:schemeClr val="accent3"/>
          </a:fillRef>
          <a:effectRef idx="1">
            <a:schemeClr val="accent3"/>
          </a:effectRef>
          <a:fontRef idx="minor">
            <a:schemeClr val="dk1"/>
          </a:fontRef>
        </p:style>
        <p:txBody>
          <a:bodyPr>
            <a:noAutofit/>
          </a:bodyPr>
          <a:lstStyle/>
          <a:p>
            <a:pPr algn="ctr"/>
            <a:br>
              <a:rPr lang="es-ES" sz="3200" dirty="0">
                <a:solidFill>
                  <a:schemeClr val="bg1"/>
                </a:solidFill>
              </a:rPr>
            </a:br>
            <a:r>
              <a:rPr lang="es-ES" sz="3200" dirty="0">
                <a:solidFill>
                  <a:schemeClr val="bg1"/>
                </a:solidFill>
              </a:rPr>
              <a:t>Carga Tributaria</a:t>
            </a:r>
            <a:endParaRPr lang="es-ES" dirty="0">
              <a:solidFill>
                <a:schemeClr val="bg1"/>
              </a:solidFill>
            </a:endParaRPr>
          </a:p>
        </p:txBody>
      </p:sp>
      <p:sp>
        <p:nvSpPr>
          <p:cNvPr id="5" name="Rectangle 1"/>
          <p:cNvSpPr>
            <a:spLocks noChangeArrowheads="1"/>
          </p:cNvSpPr>
          <p:nvPr/>
        </p:nvSpPr>
        <p:spPr bwMode="auto">
          <a:xfrm>
            <a:off x="906237" y="1285083"/>
            <a:ext cx="106543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sng" strike="noStrike" kern="1200" cap="none" spc="0" normalizeH="0" baseline="0" noProof="0" dirty="0">
                <a:ln>
                  <a:noFill/>
                </a:ln>
                <a:solidFill>
                  <a:srgbClr val="000000"/>
                </a:solidFill>
                <a:effectLst/>
                <a:uLnTx/>
                <a:uFillTx/>
                <a:latin typeface="Calibri" panose="020F0502020204030204"/>
                <a:ea typeface="+mn-ea"/>
                <a:cs typeface="+mn-cs"/>
              </a:rPr>
              <a:t>Total recaudado por impuestos </a:t>
            </a: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rPr>
              <a:t>PIB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Nivel general de impuestos que paga un país.</a:t>
            </a: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Fracción del ingreso que los habitantes entregan al gobierno, en forma de impuestos.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*Difiere del total recaudado por tributos.</a:t>
            </a:r>
            <a:endParaRPr kumimoji="0" lang="es-E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4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850A2E-76AD-436D-8C16-1B5139E25F8F}"/>
              </a:ext>
            </a:extLst>
          </p:cNvPr>
          <p:cNvSpPr txBox="1"/>
          <p:nvPr/>
        </p:nvSpPr>
        <p:spPr>
          <a:xfrm>
            <a:off x="1045029" y="561392"/>
            <a:ext cx="10229850" cy="5386090"/>
          </a:xfrm>
          <a:prstGeom prst="rect">
            <a:avLst/>
          </a:prstGeom>
          <a:noFill/>
        </p:spPr>
        <p:txBody>
          <a:bodyPr wrap="square" rtlCol="0">
            <a:spAutoFit/>
          </a:bodyPr>
          <a:lstStyle/>
          <a:p>
            <a:pPr algn="ctr"/>
            <a:r>
              <a:rPr lang="es-CR" sz="4400" dirty="0">
                <a:solidFill>
                  <a:srgbClr val="00B050"/>
                </a:solidFill>
                <a:effectLst>
                  <a:outerShdw blurRad="38100" dist="38100" dir="2700000" algn="tl">
                    <a:srgbClr val="000000">
                      <a:alpha val="43137"/>
                    </a:srgbClr>
                  </a:outerShdw>
                </a:effectLst>
              </a:rPr>
              <a:t>Lo sabemos?</a:t>
            </a:r>
          </a:p>
          <a:p>
            <a:pPr algn="ctr"/>
            <a:endParaRPr lang="es-CR" sz="4400" dirty="0">
              <a:solidFill>
                <a:srgbClr val="00B050"/>
              </a:solidFill>
              <a:effectLst>
                <a:outerShdw blurRad="38100" dist="38100" dir="2700000" algn="tl">
                  <a:srgbClr val="000000">
                    <a:alpha val="43137"/>
                  </a:srgbClr>
                </a:outerShdw>
              </a:effectLst>
            </a:endParaRPr>
          </a:p>
          <a:p>
            <a:pPr algn="ctr"/>
            <a:r>
              <a:rPr lang="es-CR" sz="3200" dirty="0"/>
              <a:t>¿Que hace la DGT de CR?</a:t>
            </a:r>
          </a:p>
          <a:p>
            <a:pPr marL="457200" indent="-457200" algn="ctr">
              <a:buFont typeface="Wingdings" panose="05000000000000000000" pitchFamily="2" charset="2"/>
              <a:buChar char="Ø"/>
            </a:pPr>
            <a:endParaRPr lang="es-CR" sz="3200" dirty="0"/>
          </a:p>
          <a:p>
            <a:pPr marL="457200" indent="-457200" algn="ctr">
              <a:buFont typeface="Wingdings" panose="05000000000000000000" pitchFamily="2" charset="2"/>
              <a:buChar char="Ø"/>
            </a:pPr>
            <a:r>
              <a:rPr lang="es-CR" sz="3200" dirty="0"/>
              <a:t>¿Cuántas AATT hay en  CR?</a:t>
            </a:r>
          </a:p>
          <a:p>
            <a:pPr marL="457200" indent="-457200" algn="ctr">
              <a:buFont typeface="Wingdings" panose="05000000000000000000" pitchFamily="2" charset="2"/>
              <a:buChar char="Ø"/>
            </a:pPr>
            <a:endParaRPr lang="es-CR" sz="3200" dirty="0"/>
          </a:p>
          <a:p>
            <a:pPr marL="457200" indent="-457200" algn="ctr">
              <a:buFont typeface="Wingdings" panose="05000000000000000000" pitchFamily="2" charset="2"/>
              <a:buChar char="Ø"/>
            </a:pPr>
            <a:r>
              <a:rPr lang="es-CR" sz="3200" dirty="0"/>
              <a:t>¿Para quién trabaja la DGT?</a:t>
            </a:r>
          </a:p>
          <a:p>
            <a:pPr marL="457200" indent="-457200" algn="ctr">
              <a:buFont typeface="Wingdings" panose="05000000000000000000" pitchFamily="2" charset="2"/>
              <a:buChar char="Ø"/>
            </a:pPr>
            <a:endParaRPr lang="es-CR" sz="3200" dirty="0"/>
          </a:p>
          <a:p>
            <a:pPr marL="457200" indent="-457200" algn="ctr">
              <a:buFont typeface="Wingdings" panose="05000000000000000000" pitchFamily="2" charset="2"/>
              <a:buChar char="Ø"/>
            </a:pPr>
            <a:r>
              <a:rPr lang="es-CR" sz="3200" dirty="0"/>
              <a:t>¿Cómo se organiza la DGT?</a:t>
            </a:r>
          </a:p>
          <a:p>
            <a:endParaRPr lang="es-CR" sz="3200" dirty="0"/>
          </a:p>
        </p:txBody>
      </p:sp>
    </p:spTree>
    <p:extLst>
      <p:ext uri="{BB962C8B-B14F-4D97-AF65-F5344CB8AC3E}">
        <p14:creationId xmlns:p14="http://schemas.microsoft.com/office/powerpoint/2010/main" val="1359856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1564" y="152354"/>
            <a:ext cx="8754035" cy="728662"/>
          </a:xfrm>
          <a:solidFill>
            <a:schemeClr val="accent1">
              <a:lumMod val="75000"/>
            </a:schemeClr>
          </a:solidFill>
        </p:spPr>
        <p:style>
          <a:lnRef idx="1">
            <a:schemeClr val="accent3"/>
          </a:lnRef>
          <a:fillRef idx="2">
            <a:schemeClr val="accent3"/>
          </a:fillRef>
          <a:effectRef idx="1">
            <a:schemeClr val="accent3"/>
          </a:effectRef>
          <a:fontRef idx="minor">
            <a:schemeClr val="dk1"/>
          </a:fontRef>
        </p:style>
        <p:txBody>
          <a:bodyPr>
            <a:noAutofit/>
          </a:bodyPr>
          <a:lstStyle/>
          <a:p>
            <a:pPr algn="ctr"/>
            <a:br>
              <a:rPr lang="es-ES" sz="3200" dirty="0">
                <a:solidFill>
                  <a:schemeClr val="bg1"/>
                </a:solidFill>
              </a:rPr>
            </a:br>
            <a:r>
              <a:rPr lang="es-ES" sz="3200" dirty="0">
                <a:solidFill>
                  <a:schemeClr val="bg1"/>
                </a:solidFill>
              </a:rPr>
              <a:t>Carga Tributaria</a:t>
            </a:r>
            <a:endParaRPr lang="es-ES" dirty="0">
              <a:solidFill>
                <a:schemeClr val="bg1"/>
              </a:solidFill>
            </a:endParaRPr>
          </a:p>
        </p:txBody>
      </p:sp>
      <p:sp>
        <p:nvSpPr>
          <p:cNvPr id="5" name="Rectangle 1"/>
          <p:cNvSpPr>
            <a:spLocks noChangeArrowheads="1"/>
          </p:cNvSpPr>
          <p:nvPr/>
        </p:nvSpPr>
        <p:spPr bwMode="auto">
          <a:xfrm>
            <a:off x="564697" y="1097587"/>
            <a:ext cx="1106260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Impacto de la reforma fiscal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Mayor carga fiscal, y eficiente uso de los recursos implicará mayor efectividad en la gestión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Desarrollo humano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*Esperanza de vida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*Nivel de escolaridad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*Salud (fecundación in vitro)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3200" b="0" i="0" u="none" strike="noStrike" kern="1200" cap="none" spc="0" normalizeH="0" baseline="0" noProof="0" dirty="0" err="1">
                <a:ln>
                  <a:noFill/>
                </a:ln>
                <a:solidFill>
                  <a:srgbClr val="000000"/>
                </a:solidFill>
                <a:effectLst/>
                <a:uLnTx/>
                <a:uFillTx/>
                <a:latin typeface="Calibri" panose="020F0502020204030204"/>
                <a:ea typeface="+mn-ea"/>
                <a:cs typeface="+mn-cs"/>
              </a:rPr>
              <a:t>Indice</a:t>
            </a: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 de alfabetismo</a:t>
            </a:r>
          </a:p>
        </p:txBody>
      </p:sp>
    </p:spTree>
    <p:extLst>
      <p:ext uri="{BB962C8B-B14F-4D97-AF65-F5344CB8AC3E}">
        <p14:creationId xmlns:p14="http://schemas.microsoft.com/office/powerpoint/2010/main" val="2029319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1564" y="516685"/>
            <a:ext cx="8754035" cy="728662"/>
          </a:xfrm>
          <a:solidFill>
            <a:schemeClr val="accent1">
              <a:lumMod val="75000"/>
            </a:schemeClr>
          </a:solidFill>
        </p:spPr>
        <p:style>
          <a:lnRef idx="1">
            <a:schemeClr val="accent3"/>
          </a:lnRef>
          <a:fillRef idx="2">
            <a:schemeClr val="accent3"/>
          </a:fillRef>
          <a:effectRef idx="1">
            <a:schemeClr val="accent3"/>
          </a:effectRef>
          <a:fontRef idx="minor">
            <a:schemeClr val="dk1"/>
          </a:fontRef>
        </p:style>
        <p:txBody>
          <a:bodyPr>
            <a:noAutofit/>
          </a:bodyPr>
          <a:lstStyle/>
          <a:p>
            <a:pPr algn="ctr"/>
            <a:br>
              <a:rPr lang="es-ES" sz="3200" dirty="0">
                <a:solidFill>
                  <a:schemeClr val="bg1"/>
                </a:solidFill>
              </a:rPr>
            </a:br>
            <a:r>
              <a:rPr lang="es-ES" sz="3200" dirty="0">
                <a:solidFill>
                  <a:schemeClr val="bg1"/>
                </a:solidFill>
              </a:rPr>
              <a:t>Carga Tributaria</a:t>
            </a:r>
            <a:endParaRPr lang="es-ES" dirty="0">
              <a:solidFill>
                <a:schemeClr val="bg1"/>
              </a:solidFill>
            </a:endParaRPr>
          </a:p>
        </p:txBody>
      </p:sp>
      <p:sp>
        <p:nvSpPr>
          <p:cNvPr id="5" name="Rectangle 1"/>
          <p:cNvSpPr>
            <a:spLocks noChangeArrowheads="1"/>
          </p:cNvSpPr>
          <p:nvPr/>
        </p:nvSpPr>
        <p:spPr bwMode="auto">
          <a:xfrm>
            <a:off x="1479175" y="590417"/>
            <a:ext cx="9318811"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6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Carga tributaria por impuestos: 14% a 15%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rPr>
              <a:t>Carga tributaria por tributos: 58% a 60%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Calibri" panose="020F0502020204030204"/>
                <a:ea typeface="+mn-ea"/>
                <a:cs typeface="+mn-cs"/>
              </a:rPr>
              <a:t>Incorpora CCSS, IMAS, Municipalidad, Colegios profesionales, otros.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04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180114" y="2422525"/>
            <a:ext cx="4033157" cy="1325563"/>
          </a:xfrm>
        </p:spPr>
        <p:txBody>
          <a:bodyPr/>
          <a:lstStyle/>
          <a:p>
            <a:r>
              <a:rPr lang="en-US" dirty="0" err="1"/>
              <a:t>Buenas</a:t>
            </a:r>
            <a:r>
              <a:rPr lang="en-US" dirty="0"/>
              <a:t> </a:t>
            </a:r>
            <a:r>
              <a:rPr lang="en-US" dirty="0" err="1"/>
              <a:t>noches</a:t>
            </a:r>
            <a:endParaRPr lang="en-US" dirty="0"/>
          </a:p>
        </p:txBody>
      </p:sp>
    </p:spTree>
    <p:extLst>
      <p:ext uri="{BB962C8B-B14F-4D97-AF65-F5344CB8AC3E}">
        <p14:creationId xmlns:p14="http://schemas.microsoft.com/office/powerpoint/2010/main" val="398525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nisterio de Hacienda - República de Costa Rica">
            <a:extLst>
              <a:ext uri="{FF2B5EF4-FFF2-40B4-BE49-F238E27FC236}">
                <a16:creationId xmlns:a16="http://schemas.microsoft.com/office/drawing/2014/main" id="{B9C33D71-EFCC-4FC3-96CC-6A2D53A2F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79" y="322530"/>
            <a:ext cx="11740242" cy="635839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6">
            <a:extLst>
              <a:ext uri="{FF2B5EF4-FFF2-40B4-BE49-F238E27FC236}">
                <a16:creationId xmlns:a16="http://schemas.microsoft.com/office/drawing/2014/main" id="{B7E34101-46B8-4256-BE69-BF8D4F697F22}"/>
              </a:ext>
            </a:extLst>
          </p:cNvPr>
          <p:cNvSpPr>
            <a:spLocks noGrp="1"/>
          </p:cNvSpPr>
          <p:nvPr>
            <p:ph type="title"/>
          </p:nvPr>
        </p:nvSpPr>
        <p:spPr>
          <a:xfrm>
            <a:off x="397328" y="322530"/>
            <a:ext cx="3995057" cy="671739"/>
          </a:xfrm>
          <a:solidFill>
            <a:schemeClr val="bg1"/>
          </a:solidFill>
        </p:spPr>
        <p:txBody>
          <a:bodyPr>
            <a:normAutofit/>
          </a:bodyPr>
          <a:lstStyle/>
          <a:p>
            <a:pPr algn="ctr"/>
            <a:r>
              <a:rPr lang="en-US" sz="3200" dirty="0" err="1">
                <a:effectLst>
                  <a:outerShdw blurRad="38100" dist="38100" dir="2700000" algn="tl">
                    <a:srgbClr val="000000">
                      <a:alpha val="43137"/>
                    </a:srgbClr>
                  </a:outerShdw>
                </a:effectLst>
              </a:rPr>
              <a:t>Organigrama</a:t>
            </a:r>
            <a:r>
              <a:rPr lang="en-US" sz="3200" dirty="0">
                <a:effectLst>
                  <a:outerShdw blurRad="38100" dist="38100" dir="2700000" algn="tl">
                    <a:srgbClr val="000000">
                      <a:alpha val="43137"/>
                    </a:srgbClr>
                  </a:outerShdw>
                </a:effectLst>
              </a:rPr>
              <a:t> DGT</a:t>
            </a:r>
          </a:p>
        </p:txBody>
      </p:sp>
    </p:spTree>
    <p:extLst>
      <p:ext uri="{BB962C8B-B14F-4D97-AF65-F5344CB8AC3E}">
        <p14:creationId xmlns:p14="http://schemas.microsoft.com/office/powerpoint/2010/main" val="6287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3575720" y="467962"/>
            <a:ext cx="5328592" cy="584775"/>
          </a:xfrm>
          <a:prstGeom prst="rect">
            <a:avLst/>
          </a:prstGeom>
          <a:solidFill>
            <a:schemeClr val="accent1">
              <a:lumMod val="5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R" sz="3200" dirty="0">
                <a:solidFill>
                  <a:schemeClr val="bg1"/>
                </a:solidFill>
              </a:rPr>
              <a:t>ADMINISTRACION TRIBUTARIA</a:t>
            </a:r>
            <a:endParaRPr lang="es-ES" sz="3200" dirty="0">
              <a:solidFill>
                <a:schemeClr val="bg1"/>
              </a:solidFill>
            </a:endParaRPr>
          </a:p>
        </p:txBody>
      </p:sp>
      <p:sp>
        <p:nvSpPr>
          <p:cNvPr id="5" name="5 CuadroTexto"/>
          <p:cNvSpPr txBox="1"/>
          <p:nvPr/>
        </p:nvSpPr>
        <p:spPr>
          <a:xfrm>
            <a:off x="1021976" y="1556792"/>
            <a:ext cx="10004612" cy="5455340"/>
          </a:xfrm>
          <a:prstGeom prst="rect">
            <a:avLst/>
          </a:prstGeom>
          <a:noFill/>
        </p:spPr>
        <p:txBody>
          <a:bodyPr wrap="square" rtlCol="0">
            <a:spAutoFit/>
          </a:bodyPr>
          <a:lstStyle/>
          <a:p>
            <a:pPr algn="just">
              <a:buFont typeface="Wingdings" pitchFamily="2" charset="2"/>
              <a:buChar char="Ø"/>
            </a:pPr>
            <a:r>
              <a:rPr lang="es-ES" sz="3200" dirty="0"/>
              <a:t>Decreto Nº 35688 Reglamento de Organización y Funciones de la DGT</a:t>
            </a:r>
            <a:r>
              <a:rPr lang="es-ES_tradnl" sz="3200" dirty="0"/>
              <a:t> del 17 de noviembre del 2009 Publicado el 21 de enero de 2010</a:t>
            </a:r>
            <a:endParaRPr lang="es-ES" sz="3200" dirty="0"/>
          </a:p>
          <a:p>
            <a:pPr algn="just"/>
            <a:r>
              <a:rPr lang="es-ES" sz="3200" dirty="0"/>
              <a:t>  </a:t>
            </a:r>
          </a:p>
          <a:p>
            <a:pPr algn="just">
              <a:buFont typeface="Wingdings" pitchFamily="2" charset="2"/>
              <a:buChar char="Ø"/>
            </a:pPr>
            <a:r>
              <a:rPr lang="es-ES" sz="3200" dirty="0"/>
              <a:t>Decreto N° 36505-H, </a:t>
            </a:r>
            <a:r>
              <a:rPr lang="es-ES_tradnl" sz="3200" dirty="0"/>
              <a:t>La Gaceta Nº 70 del 8 de abril del 2011.</a:t>
            </a:r>
          </a:p>
          <a:p>
            <a:pPr algn="just"/>
            <a:endParaRPr lang="es-ES" sz="3200" dirty="0"/>
          </a:p>
          <a:p>
            <a:pPr algn="just">
              <a:buFont typeface="Wingdings" pitchFamily="2" charset="2"/>
              <a:buChar char="Ø"/>
            </a:pPr>
            <a:r>
              <a:rPr lang="es-ES" sz="3200" dirty="0"/>
              <a:t>Decreto Nº 37065-H Publicado en Alcance 49 a La Gaceta N° 76 de 19 de abril del 2012. </a:t>
            </a:r>
          </a:p>
          <a:p>
            <a:pPr algn="just"/>
            <a:endParaRPr lang="es-ES" sz="3200" dirty="0"/>
          </a:p>
          <a:p>
            <a:pPr algn="just"/>
            <a:br>
              <a:rPr lang="es-ES" sz="1100" dirty="0"/>
            </a:br>
            <a:endParaRPr lang="es-ES" sz="2000" dirty="0"/>
          </a:p>
        </p:txBody>
      </p:sp>
    </p:spTree>
    <p:extLst>
      <p:ext uri="{BB962C8B-B14F-4D97-AF65-F5344CB8AC3E}">
        <p14:creationId xmlns:p14="http://schemas.microsoft.com/office/powerpoint/2010/main" val="58100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ion Arrow Indicating Mission Aim 3d Rendering - 62324975">
            <a:extLst>
              <a:ext uri="{FF2B5EF4-FFF2-40B4-BE49-F238E27FC236}">
                <a16:creationId xmlns:a16="http://schemas.microsoft.com/office/drawing/2014/main" id="{10934F24-BE06-4192-B9F1-4A4C5F89A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05" y="1685599"/>
            <a:ext cx="5327309" cy="438863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38E1C21-9541-4B2B-8252-09C4018FDDFB}"/>
              </a:ext>
            </a:extLst>
          </p:cNvPr>
          <p:cNvSpPr txBox="1"/>
          <p:nvPr/>
        </p:nvSpPr>
        <p:spPr>
          <a:xfrm rot="20802864">
            <a:off x="5333153" y="980336"/>
            <a:ext cx="6160981" cy="3046988"/>
          </a:xfrm>
          <a:prstGeom prst="rect">
            <a:avLst/>
          </a:prstGeom>
          <a:noFill/>
        </p:spPr>
        <p:txBody>
          <a:bodyPr wrap="square">
            <a:spAutoFit/>
          </a:bodyPr>
          <a:lstStyle/>
          <a:p>
            <a:pPr algn="ct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“Ser una organización </a:t>
            </a:r>
            <a:r>
              <a:rPr lang="es-ES_tradnl" sz="2400" b="1" i="1" dirty="0">
                <a:solidFill>
                  <a:srgbClr val="FF0000"/>
                </a:solidFill>
                <a:effectLst/>
                <a:latin typeface="Arial Narrow" panose="020B0606020202030204" pitchFamily="34" charset="0"/>
                <a:ea typeface="HGSMinchoE" panose="02020800000000000000" pitchFamily="18" charset="-128"/>
                <a:cs typeface="Times New Roman" panose="02020603050405020304" pitchFamily="18" charset="0"/>
              </a:rPr>
              <a:t>innovadora y transparente</a:t>
            </a: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 con </a:t>
            </a:r>
            <a:r>
              <a:rPr lang="es-ES_tradnl" sz="2400" i="1" dirty="0">
                <a:solidFill>
                  <a:srgbClr val="FF0000"/>
                </a:solidFill>
                <a:effectLst/>
                <a:latin typeface="Arial Narrow" panose="020B0606020202030204" pitchFamily="34" charset="0"/>
                <a:ea typeface="HGSMinchoE" panose="02020800000000000000" pitchFamily="18" charset="-128"/>
                <a:cs typeface="Times New Roman" panose="02020603050405020304" pitchFamily="18" charset="0"/>
              </a:rPr>
              <a:t>personal comprometido, orientada al servicio </a:t>
            </a: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del contribuyente y a la </a:t>
            </a:r>
            <a:r>
              <a:rPr lang="es-ES_tradnl" sz="2400" b="1" i="1" dirty="0">
                <a:solidFill>
                  <a:srgbClr val="FF0000"/>
                </a:solidFill>
                <a:effectLst/>
                <a:latin typeface="Arial Narrow" panose="020B0606020202030204" pitchFamily="34" charset="0"/>
                <a:ea typeface="HGSMinchoE" panose="02020800000000000000" pitchFamily="18" charset="-128"/>
                <a:cs typeface="Times New Roman" panose="02020603050405020304" pitchFamily="18" charset="0"/>
              </a:rPr>
              <a:t>gestión por riesgos </a:t>
            </a: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de cumplimiento tributario, con </a:t>
            </a:r>
            <a:r>
              <a:rPr lang="es-ES_tradnl" sz="2400" i="1" dirty="0">
                <a:solidFill>
                  <a:srgbClr val="FF0000"/>
                </a:solidFill>
                <a:effectLst/>
                <a:latin typeface="Arial Narrow" panose="020B0606020202030204" pitchFamily="34" charset="0"/>
                <a:ea typeface="HGSMinchoE" panose="02020800000000000000" pitchFamily="18" charset="-128"/>
                <a:cs typeface="Times New Roman" panose="02020603050405020304" pitchFamily="18" charset="0"/>
              </a:rPr>
              <a:t>procesos integrados </a:t>
            </a: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y </a:t>
            </a:r>
            <a:r>
              <a:rPr lang="es-ES_tradnl" sz="2400" i="1" dirty="0">
                <a:solidFill>
                  <a:srgbClr val="FF0000"/>
                </a:solidFill>
                <a:effectLst/>
                <a:latin typeface="Arial Narrow" panose="020B0606020202030204" pitchFamily="34" charset="0"/>
                <a:ea typeface="HGSMinchoE" panose="02020800000000000000" pitchFamily="18" charset="-128"/>
                <a:cs typeface="Times New Roman" panose="02020603050405020304" pitchFamily="18" charset="0"/>
              </a:rPr>
              <a:t>apoyados en herramientas y sistemas de información</a:t>
            </a: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 para </a:t>
            </a:r>
            <a:r>
              <a:rPr lang="es-ES_tradnl" sz="2400" i="1" dirty="0">
                <a:solidFill>
                  <a:srgbClr val="FF0000"/>
                </a:solidFill>
                <a:effectLst/>
                <a:latin typeface="Arial Narrow" panose="020B0606020202030204" pitchFamily="34" charset="0"/>
                <a:ea typeface="HGSMinchoE" panose="02020800000000000000" pitchFamily="18" charset="-128"/>
                <a:cs typeface="Times New Roman" panose="02020603050405020304" pitchFamily="18" charset="0"/>
              </a:rPr>
              <a:t>alcanzar el potencial recaudatorio </a:t>
            </a:r>
            <a:r>
              <a:rPr lang="es-ES_tradnl" sz="2400" i="1" dirty="0">
                <a:solidFill>
                  <a:srgbClr val="262626"/>
                </a:solidFill>
                <a:effectLst/>
                <a:latin typeface="Arial Narrow" panose="020B0606020202030204" pitchFamily="34" charset="0"/>
                <a:ea typeface="HGSMinchoE" panose="02020800000000000000" pitchFamily="18" charset="-128"/>
                <a:cs typeface="Times New Roman" panose="02020603050405020304" pitchFamily="18" charset="0"/>
              </a:rPr>
              <a:t>de los tributos que le han sido encomendados        por ley”.</a:t>
            </a:r>
            <a:endParaRPr lang="es-CR" sz="3600" dirty="0"/>
          </a:p>
        </p:txBody>
      </p:sp>
    </p:spTree>
    <p:extLst>
      <p:ext uri="{BB962C8B-B14F-4D97-AF65-F5344CB8AC3E}">
        <p14:creationId xmlns:p14="http://schemas.microsoft.com/office/powerpoint/2010/main" val="368131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658CAB-9D87-4173-BC21-4439CD72F5BF}"/>
              </a:ext>
            </a:extLst>
          </p:cNvPr>
          <p:cNvSpPr txBox="1"/>
          <p:nvPr/>
        </p:nvSpPr>
        <p:spPr>
          <a:xfrm>
            <a:off x="996043" y="947058"/>
            <a:ext cx="6286500" cy="4832092"/>
          </a:xfrm>
          <a:prstGeom prst="rect">
            <a:avLst/>
          </a:prstGeom>
          <a:noFill/>
        </p:spPr>
        <p:txBody>
          <a:bodyPr wrap="square">
            <a:spAutoFit/>
          </a:bodyPr>
          <a:lstStyle/>
          <a:p>
            <a:pPr algn="just"/>
            <a:r>
              <a:rPr lang="es-MX" sz="2800" b="0" i="0" dirty="0">
                <a:solidFill>
                  <a:schemeClr val="tx2">
                    <a:lumMod val="50000"/>
                  </a:schemeClr>
                </a:solidFill>
                <a:effectLst/>
                <a:latin typeface="Arial" panose="020B0604020202020204" pitchFamily="34" charset="0"/>
              </a:rPr>
              <a:t>Somos la organización que </a:t>
            </a:r>
            <a:r>
              <a:rPr lang="es-MX" sz="2800" b="0" i="0" dirty="0">
                <a:solidFill>
                  <a:srgbClr val="FF0000"/>
                </a:solidFill>
                <a:effectLst/>
                <a:latin typeface="Arial" panose="020B0604020202020204" pitchFamily="34" charset="0"/>
              </a:rPr>
              <a:t>administra tributos nacionales</a:t>
            </a:r>
            <a:r>
              <a:rPr lang="es-MX" sz="2800" b="0" i="0" dirty="0">
                <a:solidFill>
                  <a:schemeClr val="tx2">
                    <a:lumMod val="50000"/>
                  </a:schemeClr>
                </a:solidFill>
                <a:effectLst/>
                <a:latin typeface="Arial" panose="020B0604020202020204" pitchFamily="34" charset="0"/>
              </a:rPr>
              <a:t>, promueve el </a:t>
            </a:r>
            <a:r>
              <a:rPr lang="es-MX" sz="2800" b="0" i="0" dirty="0">
                <a:solidFill>
                  <a:srgbClr val="FF0000"/>
                </a:solidFill>
                <a:effectLst/>
                <a:latin typeface="Arial" panose="020B0604020202020204" pitchFamily="34" charset="0"/>
              </a:rPr>
              <a:t>cumplimiento voluntario </a:t>
            </a:r>
            <a:r>
              <a:rPr lang="es-MX" sz="2800" b="0" i="0" dirty="0">
                <a:solidFill>
                  <a:schemeClr val="tx2">
                    <a:lumMod val="50000"/>
                  </a:schemeClr>
                </a:solidFill>
                <a:effectLst/>
                <a:latin typeface="Arial" panose="020B0604020202020204" pitchFamily="34" charset="0"/>
              </a:rPr>
              <a:t>y ejerce el </a:t>
            </a:r>
            <a:r>
              <a:rPr lang="es-MX" sz="2800" b="0" i="0" dirty="0">
                <a:solidFill>
                  <a:srgbClr val="FF0000"/>
                </a:solidFill>
                <a:effectLst/>
                <a:latin typeface="Arial" panose="020B0604020202020204" pitchFamily="34" charset="0"/>
              </a:rPr>
              <a:t>control de las obligaciones tributarias</a:t>
            </a:r>
            <a:r>
              <a:rPr lang="es-MX" sz="2800" b="0" i="0" dirty="0">
                <a:solidFill>
                  <a:schemeClr val="tx2">
                    <a:lumMod val="50000"/>
                  </a:schemeClr>
                </a:solidFill>
                <a:effectLst/>
                <a:latin typeface="Arial" panose="020B0604020202020204" pitchFamily="34" charset="0"/>
              </a:rPr>
              <a:t>, mediante </a:t>
            </a:r>
            <a:r>
              <a:rPr lang="es-MX" sz="2800" b="0" i="0" dirty="0">
                <a:solidFill>
                  <a:srgbClr val="FF0000"/>
                </a:solidFill>
                <a:effectLst/>
                <a:latin typeface="Arial" panose="020B0604020202020204" pitchFamily="34" charset="0"/>
              </a:rPr>
              <a:t>procesos integrados</a:t>
            </a:r>
            <a:r>
              <a:rPr lang="es-MX" sz="2800" b="0" i="0" dirty="0">
                <a:solidFill>
                  <a:schemeClr val="tx2">
                    <a:lumMod val="50000"/>
                  </a:schemeClr>
                </a:solidFill>
                <a:effectLst/>
                <a:latin typeface="Arial" panose="020B0604020202020204" pitchFamily="34" charset="0"/>
              </a:rPr>
              <a:t>, en el marco de una relación tributaria justa y </a:t>
            </a:r>
            <a:r>
              <a:rPr lang="es-MX" sz="2800" b="0" i="0" dirty="0">
                <a:solidFill>
                  <a:srgbClr val="FF0000"/>
                </a:solidFill>
                <a:effectLst/>
                <a:latin typeface="Arial" panose="020B0604020202020204" pitchFamily="34" charset="0"/>
              </a:rPr>
              <a:t>respetuosa de los derechos y garantías</a:t>
            </a:r>
            <a:r>
              <a:rPr lang="es-MX" sz="2800" b="0" i="0" dirty="0">
                <a:solidFill>
                  <a:schemeClr val="tx2">
                    <a:lumMod val="50000"/>
                  </a:schemeClr>
                </a:solidFill>
                <a:effectLst/>
                <a:latin typeface="Arial" panose="020B0604020202020204" pitchFamily="34" charset="0"/>
              </a:rPr>
              <a:t> de los contribuyentes, para que el Estado Costarricense disponga de recursos internos que coadyuven en el desarrollo del país.</a:t>
            </a:r>
            <a:endParaRPr lang="es-CR" sz="2800" dirty="0">
              <a:solidFill>
                <a:schemeClr val="tx2">
                  <a:lumMod val="50000"/>
                </a:schemeClr>
              </a:solidFill>
            </a:endParaRPr>
          </a:p>
        </p:txBody>
      </p:sp>
      <p:pic>
        <p:nvPicPr>
          <p:cNvPr id="2050" name="Picture 2">
            <a:extLst>
              <a:ext uri="{FF2B5EF4-FFF2-40B4-BE49-F238E27FC236}">
                <a16:creationId xmlns:a16="http://schemas.microsoft.com/office/drawing/2014/main" id="{FAF2C310-E736-4601-A4BA-73C41D00D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122" y="815263"/>
            <a:ext cx="324612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9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Flecha abajo"/>
          <p:cNvSpPr/>
          <p:nvPr/>
        </p:nvSpPr>
        <p:spPr>
          <a:xfrm>
            <a:off x="2215883" y="209390"/>
            <a:ext cx="8041341" cy="1674785"/>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b="1" dirty="0">
                <a:effectLst>
                  <a:outerShdw blurRad="38100" dist="38100" dir="2700000" algn="tl">
                    <a:srgbClr val="000000">
                      <a:alpha val="43137"/>
                    </a:srgbClr>
                  </a:outerShdw>
                </a:effectLst>
              </a:rPr>
              <a:t>Principios básicos de organización</a:t>
            </a:r>
            <a:endParaRPr lang="es-ES" sz="2800" b="1" dirty="0">
              <a:effectLst>
                <a:outerShdw blurRad="38100" dist="38100" dir="2700000" algn="tl">
                  <a:srgbClr val="000000">
                    <a:alpha val="43137"/>
                  </a:srgbClr>
                </a:outerShdw>
              </a:effectLst>
            </a:endParaRPr>
          </a:p>
        </p:txBody>
      </p:sp>
      <p:graphicFrame>
        <p:nvGraphicFramePr>
          <p:cNvPr id="5" name="8 Tabla"/>
          <p:cNvGraphicFramePr>
            <a:graphicFrameLocks noGrp="1"/>
          </p:cNvGraphicFramePr>
          <p:nvPr>
            <p:extLst>
              <p:ext uri="{D42A27DB-BD31-4B8C-83A1-F6EECF244321}">
                <p14:modId xmlns:p14="http://schemas.microsoft.com/office/powerpoint/2010/main" val="2952768143"/>
              </p:ext>
            </p:extLst>
          </p:nvPr>
        </p:nvGraphicFramePr>
        <p:xfrm>
          <a:off x="808264" y="1942916"/>
          <a:ext cx="10633022" cy="4358640"/>
        </p:xfrm>
        <a:graphic>
          <a:graphicData uri="http://schemas.openxmlformats.org/drawingml/2006/table">
            <a:tbl>
              <a:tblPr firstRow="1" bandRow="1">
                <a:effectLst>
                  <a:innerShdw blurRad="114300">
                    <a:prstClr val="black"/>
                  </a:innerShdw>
                </a:effectLst>
                <a:tableStyleId>{5C22544A-7EE6-4342-B048-85BDC9FD1C3A}</a:tableStyleId>
              </a:tblPr>
              <a:tblGrid>
                <a:gridCol w="5316511">
                  <a:extLst>
                    <a:ext uri="{9D8B030D-6E8A-4147-A177-3AD203B41FA5}">
                      <a16:colId xmlns:a16="http://schemas.microsoft.com/office/drawing/2014/main" val="20000"/>
                    </a:ext>
                  </a:extLst>
                </a:gridCol>
                <a:gridCol w="5316511">
                  <a:extLst>
                    <a:ext uri="{9D8B030D-6E8A-4147-A177-3AD203B41FA5}">
                      <a16:colId xmlns:a16="http://schemas.microsoft.com/office/drawing/2014/main" val="20001"/>
                    </a:ext>
                  </a:extLst>
                </a:gridCol>
              </a:tblGrid>
              <a:tr h="3923573">
                <a:tc>
                  <a:txBody>
                    <a:bodyPr/>
                    <a:lstStyle/>
                    <a:p>
                      <a:pPr marL="457200" indent="-457200">
                        <a:buFont typeface="Wingdings" panose="05000000000000000000" pitchFamily="2" charset="2"/>
                        <a:buChar char="Ø"/>
                      </a:pPr>
                      <a:r>
                        <a:rPr lang="es-ES" sz="2800" b="0" dirty="0">
                          <a:solidFill>
                            <a:schemeClr val="tx1">
                              <a:lumMod val="95000"/>
                              <a:lumOff val="5000"/>
                            </a:schemeClr>
                          </a:solidFill>
                        </a:rPr>
                        <a:t>Segmentación de contribuyentes</a:t>
                      </a:r>
                    </a:p>
                    <a:p>
                      <a:pPr marL="457200" indent="-457200">
                        <a:buFont typeface="Wingdings" panose="05000000000000000000" pitchFamily="2" charset="2"/>
                        <a:buChar char="Ø"/>
                      </a:pPr>
                      <a:endParaRPr lang="es-ES" sz="2800" b="0" dirty="0">
                        <a:solidFill>
                          <a:schemeClr val="tx1">
                            <a:lumMod val="95000"/>
                            <a:lumOff val="5000"/>
                          </a:schemeClr>
                        </a:solidFill>
                      </a:endParaRPr>
                    </a:p>
                    <a:p>
                      <a:pPr marL="457200" indent="-457200">
                        <a:buFont typeface="Wingdings" panose="05000000000000000000" pitchFamily="2" charset="2"/>
                        <a:buChar char="Ø"/>
                      </a:pPr>
                      <a:r>
                        <a:rPr lang="es-ES" sz="2800" b="0" dirty="0">
                          <a:solidFill>
                            <a:schemeClr val="tx1">
                              <a:lumMod val="95000"/>
                              <a:lumOff val="5000"/>
                            </a:schemeClr>
                          </a:solidFill>
                        </a:rPr>
                        <a:t>Proximidad de la gestión</a:t>
                      </a:r>
                    </a:p>
                    <a:p>
                      <a:pPr marL="457200" indent="-457200">
                        <a:buFont typeface="Wingdings" panose="05000000000000000000" pitchFamily="2" charset="2"/>
                        <a:buChar char="Ø"/>
                      </a:pPr>
                      <a:endParaRPr lang="es-ES" sz="2800" b="0" dirty="0">
                        <a:solidFill>
                          <a:schemeClr val="tx1">
                            <a:lumMod val="95000"/>
                            <a:lumOff val="5000"/>
                          </a:schemeClr>
                        </a:solidFill>
                      </a:endParaRPr>
                    </a:p>
                    <a:p>
                      <a:pPr marL="457200" indent="-457200">
                        <a:buFont typeface="Wingdings" panose="05000000000000000000" pitchFamily="2" charset="2"/>
                        <a:buChar char="Ø"/>
                      </a:pPr>
                      <a:r>
                        <a:rPr lang="es-ES" sz="2800" b="0" dirty="0">
                          <a:solidFill>
                            <a:schemeClr val="tx1">
                              <a:lumMod val="95000"/>
                              <a:lumOff val="5000"/>
                            </a:schemeClr>
                          </a:solidFill>
                        </a:rPr>
                        <a:t>Actuación planificada</a:t>
                      </a:r>
                    </a:p>
                    <a:p>
                      <a:pPr marL="457200" indent="-457200">
                        <a:buFont typeface="Wingdings" panose="05000000000000000000" pitchFamily="2" charset="2"/>
                        <a:buChar char="Ø"/>
                      </a:pPr>
                      <a:endParaRPr lang="es-ES" sz="2800" b="0" dirty="0">
                        <a:solidFill>
                          <a:schemeClr val="tx1">
                            <a:lumMod val="95000"/>
                            <a:lumOff val="5000"/>
                          </a:schemeClr>
                        </a:solidFill>
                      </a:endParaRPr>
                    </a:p>
                    <a:p>
                      <a:pPr marL="457200" indent="-457200">
                        <a:buFont typeface="Wingdings" panose="05000000000000000000" pitchFamily="2" charset="2"/>
                        <a:buChar char="Ø"/>
                      </a:pPr>
                      <a:r>
                        <a:rPr lang="es-ES" sz="2800" b="0" dirty="0">
                          <a:solidFill>
                            <a:schemeClr val="tx1">
                              <a:lumMod val="95000"/>
                              <a:lumOff val="5000"/>
                            </a:schemeClr>
                          </a:solidFill>
                        </a:rPr>
                        <a:t>Especialización Funcional</a:t>
                      </a:r>
                    </a:p>
                    <a:p>
                      <a:endParaRPr lang="es-ES" sz="2800" b="0" dirty="0">
                        <a:solidFill>
                          <a:schemeClr val="tx1">
                            <a:lumMod val="95000"/>
                            <a:lumOff val="5000"/>
                          </a:schemeClr>
                        </a:solidFill>
                      </a:endParaRPr>
                    </a:p>
                  </a:txBody>
                  <a:tcPr>
                    <a:solidFill>
                      <a:schemeClr val="accent1">
                        <a:lumMod val="60000"/>
                        <a:lumOff val="40000"/>
                      </a:schemeClr>
                    </a:solidFill>
                  </a:tcPr>
                </a:tc>
                <a:tc>
                  <a:txBody>
                    <a:bodyPr/>
                    <a:lstStyle/>
                    <a:p>
                      <a:pPr>
                        <a:buFont typeface="Wingdings" pitchFamily="2" charset="2"/>
                        <a:buChar char="ü"/>
                      </a:pPr>
                      <a:r>
                        <a:rPr lang="es-ES" sz="2800" b="0" dirty="0">
                          <a:solidFill>
                            <a:schemeClr val="tx1">
                              <a:lumMod val="95000"/>
                              <a:lumOff val="5000"/>
                            </a:schemeClr>
                          </a:solidFill>
                        </a:rPr>
                        <a:t>GCN, RTS, REA, los demás</a:t>
                      </a:r>
                    </a:p>
                    <a:p>
                      <a:pPr>
                        <a:buFont typeface="Wingdings" pitchFamily="2" charset="2"/>
                        <a:buNone/>
                      </a:pPr>
                      <a:endParaRPr lang="es-ES" sz="2800" b="0" dirty="0">
                        <a:solidFill>
                          <a:schemeClr val="tx1">
                            <a:lumMod val="95000"/>
                            <a:lumOff val="5000"/>
                          </a:schemeClr>
                        </a:solidFill>
                      </a:endParaRPr>
                    </a:p>
                    <a:p>
                      <a:pPr>
                        <a:buFont typeface="Wingdings" pitchFamily="2" charset="2"/>
                        <a:buChar char="ü"/>
                      </a:pPr>
                      <a:r>
                        <a:rPr lang="es-ES" sz="2800" b="0" dirty="0">
                          <a:solidFill>
                            <a:schemeClr val="tx1">
                              <a:lumMod val="95000"/>
                              <a:lumOff val="5000"/>
                            </a:schemeClr>
                          </a:solidFill>
                        </a:rPr>
                        <a:t>Desconcentración territorial</a:t>
                      </a:r>
                    </a:p>
                    <a:p>
                      <a:pPr>
                        <a:buFont typeface="Wingdings" pitchFamily="2" charset="2"/>
                        <a:buNone/>
                      </a:pPr>
                      <a:endParaRPr lang="es-ES" sz="2800" b="0" dirty="0">
                        <a:solidFill>
                          <a:schemeClr val="tx1">
                            <a:lumMod val="95000"/>
                            <a:lumOff val="5000"/>
                          </a:schemeClr>
                        </a:solidFill>
                      </a:endParaRPr>
                    </a:p>
                    <a:p>
                      <a:pPr>
                        <a:buFont typeface="Wingdings" pitchFamily="2" charset="2"/>
                        <a:buChar char="ü"/>
                      </a:pPr>
                      <a:r>
                        <a:rPr lang="es-ES" sz="2800" b="0" dirty="0">
                          <a:solidFill>
                            <a:schemeClr val="tx1">
                              <a:lumMod val="95000"/>
                              <a:lumOff val="5000"/>
                            </a:schemeClr>
                          </a:solidFill>
                        </a:rPr>
                        <a:t>Planes conforme a Plan Nacional de Desarrollo y Plan Estratégico Institucional</a:t>
                      </a:r>
                    </a:p>
                    <a:p>
                      <a:pPr>
                        <a:buFont typeface="Wingdings" pitchFamily="2" charset="2"/>
                        <a:buNone/>
                      </a:pPr>
                      <a:endParaRPr lang="es-ES" sz="2800" b="0" dirty="0">
                        <a:solidFill>
                          <a:schemeClr val="tx1">
                            <a:lumMod val="95000"/>
                            <a:lumOff val="5000"/>
                          </a:schemeClr>
                        </a:solidFill>
                      </a:endParaRPr>
                    </a:p>
                    <a:p>
                      <a:pPr>
                        <a:buFont typeface="Wingdings" pitchFamily="2" charset="2"/>
                        <a:buChar char="ü"/>
                      </a:pPr>
                      <a:r>
                        <a:rPr lang="es-ES" sz="2800" b="0" dirty="0">
                          <a:solidFill>
                            <a:schemeClr val="tx1">
                              <a:lumMod val="95000"/>
                              <a:lumOff val="5000"/>
                            </a:schemeClr>
                          </a:solidFill>
                        </a:rPr>
                        <a:t>Órganos especializados</a:t>
                      </a:r>
                    </a:p>
                    <a:p>
                      <a:endParaRPr lang="es-ES" sz="2800" b="0" dirty="0">
                        <a:solidFill>
                          <a:schemeClr val="tx1">
                            <a:lumMod val="95000"/>
                            <a:lumOff val="5000"/>
                          </a:schemeClr>
                        </a:solidFill>
                      </a:endParaRPr>
                    </a:p>
                  </a:txBody>
                  <a:tcP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280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0686" y="365126"/>
            <a:ext cx="8626608" cy="712560"/>
          </a:xfrm>
        </p:spPr>
        <p:txBody>
          <a:bodyPr/>
          <a:lstStyle/>
          <a:p>
            <a:r>
              <a:rPr lang="es-419" sz="4000" dirty="0"/>
              <a:t>Gran Contribuyente Nacional </a:t>
            </a:r>
            <a:r>
              <a:rPr lang="es-419" sz="1400" dirty="0"/>
              <a:t>DGT-R-22-2021</a:t>
            </a:r>
            <a:endParaRPr lang="en-US" sz="1400" dirty="0"/>
          </a:p>
        </p:txBody>
      </p:sp>
      <p:graphicFrame>
        <p:nvGraphicFramePr>
          <p:cNvPr id="3" name="Tabla 2"/>
          <p:cNvGraphicFramePr>
            <a:graphicFrameLocks noGrp="1"/>
          </p:cNvGraphicFramePr>
          <p:nvPr>
            <p:extLst>
              <p:ext uri="{D42A27DB-BD31-4B8C-83A1-F6EECF244321}">
                <p14:modId xmlns:p14="http://schemas.microsoft.com/office/powerpoint/2010/main" val="3839465421"/>
              </p:ext>
            </p:extLst>
          </p:nvPr>
        </p:nvGraphicFramePr>
        <p:xfrm>
          <a:off x="767443" y="1338944"/>
          <a:ext cx="10425793" cy="4931230"/>
        </p:xfrm>
        <a:graphic>
          <a:graphicData uri="http://schemas.openxmlformats.org/drawingml/2006/table">
            <a:tbl>
              <a:tblPr firstRow="1" bandRow="1">
                <a:tableStyleId>{5A111915-BE36-4E01-A7E5-04B1672EAD32}</a:tableStyleId>
              </a:tblPr>
              <a:tblGrid>
                <a:gridCol w="10425793">
                  <a:extLst>
                    <a:ext uri="{9D8B030D-6E8A-4147-A177-3AD203B41FA5}">
                      <a16:colId xmlns:a16="http://schemas.microsoft.com/office/drawing/2014/main" val="3095545757"/>
                    </a:ext>
                  </a:extLst>
                </a:gridCol>
              </a:tblGrid>
              <a:tr h="587242">
                <a:tc>
                  <a:txBody>
                    <a:bodyPr/>
                    <a:lstStyle/>
                    <a:p>
                      <a:pPr algn="ctr"/>
                      <a:r>
                        <a:rPr lang="es-ES" sz="2800" dirty="0"/>
                        <a:t>Criterios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7161095"/>
                  </a:ext>
                </a:extLst>
              </a:tr>
              <a:tr h="1085997">
                <a:tc>
                  <a:txBody>
                    <a:bodyPr/>
                    <a:lstStyle/>
                    <a:p>
                      <a:r>
                        <a:rPr lang="es-MX" sz="2400" kern="1200" dirty="0">
                          <a:effectLst/>
                        </a:rPr>
                        <a:t>Promedio de la recaudación tributaria de los últimos tres periodos fiscales igual o superior a </a:t>
                      </a:r>
                      <a:r>
                        <a:rPr lang="es-MX" sz="2400" b="1" kern="1200" dirty="0">
                          <a:solidFill>
                            <a:srgbClr val="C00000"/>
                          </a:solidFill>
                          <a:effectLst/>
                        </a:rPr>
                        <a:t>425 millones </a:t>
                      </a:r>
                      <a:r>
                        <a:rPr lang="es-MX" sz="2400" kern="1200" dirty="0">
                          <a:effectLst/>
                        </a:rPr>
                        <a:t>de colones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378428"/>
                  </a:ext>
                </a:extLst>
              </a:tr>
              <a:tr h="1085997">
                <a:tc>
                  <a:txBody>
                    <a:bodyPr/>
                    <a:lstStyle/>
                    <a:p>
                      <a:r>
                        <a:rPr lang="es-MX" sz="2400" kern="1200" dirty="0">
                          <a:effectLst/>
                        </a:rPr>
                        <a:t>Promedio de la renta bruta de los últimos tres períodos fiscales igual o superior a </a:t>
                      </a:r>
                      <a:r>
                        <a:rPr lang="es-MX" sz="2400" b="1" kern="1200" dirty="0">
                          <a:solidFill>
                            <a:srgbClr val="C00000"/>
                          </a:solidFill>
                          <a:effectLst/>
                        </a:rPr>
                        <a:t>60.000 millones</a:t>
                      </a:r>
                      <a:r>
                        <a:rPr lang="es-MX" sz="2400" kern="1200" dirty="0">
                          <a:effectLst/>
                        </a:rPr>
                        <a:t> de colones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437020"/>
                  </a:ext>
                </a:extLst>
              </a:tr>
              <a:tr h="1085997">
                <a:tc>
                  <a:txBody>
                    <a:bodyPr/>
                    <a:lstStyle/>
                    <a:p>
                      <a:r>
                        <a:rPr lang="es-MX" sz="2400" kern="1200" dirty="0">
                          <a:effectLst/>
                        </a:rPr>
                        <a:t>Promedio de su activo total de los últimos tres períodos fiscales igual o superior a </a:t>
                      </a:r>
                      <a:r>
                        <a:rPr lang="es-MX" sz="2400" b="1" kern="1200" dirty="0">
                          <a:solidFill>
                            <a:srgbClr val="C00000"/>
                          </a:solidFill>
                          <a:effectLst/>
                        </a:rPr>
                        <a:t>60.000 millones</a:t>
                      </a:r>
                      <a:r>
                        <a:rPr lang="es-MX" sz="2400" kern="1200" dirty="0">
                          <a:effectLst/>
                        </a:rPr>
                        <a:t> de colones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696385"/>
                  </a:ext>
                </a:extLst>
              </a:tr>
              <a:tr h="1085997">
                <a:tc>
                  <a:txBody>
                    <a:bodyPr/>
                    <a:lstStyle/>
                    <a:p>
                      <a:r>
                        <a:rPr lang="en-US" sz="2400" dirty="0" err="1"/>
                        <a:t>Otros</a:t>
                      </a:r>
                      <a:r>
                        <a:rPr lang="en-US" sz="2400" dirty="0"/>
                        <a:t> </a:t>
                      </a:r>
                      <a:r>
                        <a:rPr lang="en-US" sz="2400" dirty="0" err="1"/>
                        <a:t>según</a:t>
                      </a:r>
                      <a:r>
                        <a:rPr lang="en-US" sz="2400" dirty="0"/>
                        <a:t> </a:t>
                      </a:r>
                      <a:r>
                        <a:rPr lang="en-US" sz="2400" dirty="0" err="1"/>
                        <a:t>resolución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186886"/>
                  </a:ext>
                </a:extLst>
              </a:tr>
            </a:tbl>
          </a:graphicData>
        </a:graphic>
      </p:graphicFrame>
    </p:spTree>
    <p:extLst>
      <p:ext uri="{BB962C8B-B14F-4D97-AF65-F5344CB8AC3E}">
        <p14:creationId xmlns:p14="http://schemas.microsoft.com/office/powerpoint/2010/main" val="2268968169"/>
      </p:ext>
    </p:extLst>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Principal Verde</Template>
  <TotalTime>1447</TotalTime>
  <Words>2088</Words>
  <Application>Microsoft Office PowerPoint</Application>
  <PresentationFormat>Panorámica</PresentationFormat>
  <Paragraphs>259</Paragraphs>
  <Slides>32</Slides>
  <Notes>0</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32</vt:i4>
      </vt:variant>
    </vt:vector>
  </HeadingPairs>
  <TitlesOfParts>
    <vt:vector size="46" baseType="lpstr">
      <vt:lpstr>Arial</vt:lpstr>
      <vt:lpstr>Arial Narrow</vt:lpstr>
      <vt:lpstr>Barlow</vt:lpstr>
      <vt:lpstr>Barlow Medium</vt:lpstr>
      <vt:lpstr>Barlow SemiBold</vt:lpstr>
      <vt:lpstr>Calibri</vt:lpstr>
      <vt:lpstr>Garamond</vt:lpstr>
      <vt:lpstr>Webdings</vt:lpstr>
      <vt:lpstr>Wingdings</vt:lpstr>
      <vt:lpstr>Principal Verde</vt:lpstr>
      <vt:lpstr>Principal Azul</vt:lpstr>
      <vt:lpstr>Sección Anaranajada</vt:lpstr>
      <vt:lpstr>Sección Morada</vt:lpstr>
      <vt:lpstr>Sección Rojo Vivo</vt:lpstr>
      <vt:lpstr>Maestría en Asesoría Fiscal</vt:lpstr>
      <vt:lpstr>Presentación de PowerPoint</vt:lpstr>
      <vt:lpstr>Presentación de PowerPoint</vt:lpstr>
      <vt:lpstr>Organigrama DGT</vt:lpstr>
      <vt:lpstr>Presentación de PowerPoint</vt:lpstr>
      <vt:lpstr>Presentación de PowerPoint</vt:lpstr>
      <vt:lpstr>Presentación de PowerPoint</vt:lpstr>
      <vt:lpstr>Presentación de PowerPoint</vt:lpstr>
      <vt:lpstr>Gran Contribuyente Nacional DGT-R-22-2021</vt:lpstr>
      <vt:lpstr>Presentación de PowerPoint</vt:lpstr>
      <vt:lpstr>Presentación de PowerPoint</vt:lpstr>
      <vt:lpstr>Presentación de PowerPoint</vt:lpstr>
      <vt:lpstr>Presentación de PowerPoint</vt:lpstr>
      <vt:lpstr>Presentación de PowerPoint</vt:lpstr>
      <vt:lpstr>Administración Tributaria Art. 11, 14 y 99 CNPT</vt:lpstr>
      <vt:lpstr>Administración Tributaria: Objetivo</vt:lpstr>
      <vt:lpstr>Administración Tributaria Control Tributario Art.103 CNPT</vt:lpstr>
      <vt:lpstr>Administración Tributaria Control Tributario Art.103 CNPT</vt:lpstr>
      <vt:lpstr>Administración Tributaria Control Tributario Art.103 CNPT</vt:lpstr>
      <vt:lpstr>Administración Tributaria Control Tributario Art.103 CNPT</vt:lpstr>
      <vt:lpstr> Elaboración de criterios institucionales Art. 104 RPT  </vt:lpstr>
      <vt:lpstr>Administración Tributaria: potestades Art. 75 RPT</vt:lpstr>
      <vt:lpstr>Administración Tributaria: facultades Art 76 RPT</vt:lpstr>
      <vt:lpstr> Publicación de los criterios institucionales Art. 105 RPT </vt:lpstr>
      <vt:lpstr>Responsabilidad penal del funcionario público por acción u omisión culposa Art. 98 bis CNPT</vt:lpstr>
      <vt:lpstr>Brechas de incumplimiento</vt:lpstr>
      <vt:lpstr>Brechas de incumplimiento</vt:lpstr>
      <vt:lpstr>Brechas de incumplimiento</vt:lpstr>
      <vt:lpstr> Carga Tributaria</vt:lpstr>
      <vt:lpstr> Carga Tributaria</vt:lpstr>
      <vt:lpstr> Carga Tributaria</vt:lpstr>
      <vt:lpstr>Buenas noches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Microsoft Office User</dc:creator>
  <cp:lastModifiedBy>Flor Rodriguez</cp:lastModifiedBy>
  <cp:revision>117</cp:revision>
  <cp:lastPrinted>2018-06-20T11:59:15Z</cp:lastPrinted>
  <dcterms:created xsi:type="dcterms:W3CDTF">2018-06-20T21:30:45Z</dcterms:created>
  <dcterms:modified xsi:type="dcterms:W3CDTF">2024-12-31T07:08:39Z</dcterms:modified>
</cp:coreProperties>
</file>