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8"/>
  </p:notesMasterIdLst>
  <p:sldIdLst>
    <p:sldId id="430" r:id="rId3"/>
    <p:sldId id="404" r:id="rId4"/>
    <p:sldId id="396" r:id="rId5"/>
    <p:sldId id="405" r:id="rId6"/>
    <p:sldId id="406" r:id="rId7"/>
    <p:sldId id="407" r:id="rId8"/>
    <p:sldId id="408" r:id="rId9"/>
    <p:sldId id="394" r:id="rId10"/>
    <p:sldId id="395" r:id="rId11"/>
    <p:sldId id="257" r:id="rId12"/>
    <p:sldId id="428" r:id="rId13"/>
    <p:sldId id="420" r:id="rId14"/>
    <p:sldId id="421" r:id="rId15"/>
    <p:sldId id="422" r:id="rId16"/>
    <p:sldId id="423" r:id="rId17"/>
    <p:sldId id="424" r:id="rId18"/>
    <p:sldId id="425" r:id="rId19"/>
    <p:sldId id="328" r:id="rId20"/>
    <p:sldId id="386" r:id="rId21"/>
    <p:sldId id="260" r:id="rId22"/>
    <p:sldId id="387" r:id="rId23"/>
    <p:sldId id="322" r:id="rId24"/>
    <p:sldId id="323" r:id="rId25"/>
    <p:sldId id="263" r:id="rId26"/>
    <p:sldId id="331" r:id="rId27"/>
    <p:sldId id="286" r:id="rId28"/>
    <p:sldId id="380" r:id="rId29"/>
    <p:sldId id="379" r:id="rId30"/>
    <p:sldId id="411" r:id="rId31"/>
    <p:sldId id="412" r:id="rId32"/>
    <p:sldId id="266" r:id="rId33"/>
    <p:sldId id="291" r:id="rId34"/>
    <p:sldId id="292" r:id="rId35"/>
    <p:sldId id="332" r:id="rId36"/>
    <p:sldId id="333" r:id="rId37"/>
    <p:sldId id="290" r:id="rId38"/>
    <p:sldId id="334" r:id="rId39"/>
    <p:sldId id="335" r:id="rId40"/>
    <p:sldId id="288" r:id="rId41"/>
    <p:sldId id="289" r:id="rId42"/>
    <p:sldId id="336" r:id="rId43"/>
    <p:sldId id="337" r:id="rId44"/>
    <p:sldId id="339" r:id="rId45"/>
    <p:sldId id="340" r:id="rId46"/>
    <p:sldId id="341" r:id="rId4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FF00"/>
    <a:srgbClr val="5DFD9E"/>
    <a:srgbClr val="DA8632"/>
    <a:srgbClr val="3C9F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624" autoAdjust="0"/>
  </p:normalViewPr>
  <p:slideViewPr>
    <p:cSldViewPr>
      <p:cViewPr varScale="1">
        <p:scale>
          <a:sx n="36" d="100"/>
          <a:sy n="36" d="100"/>
        </p:scale>
        <p:origin x="150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ED5514-6FEC-40BE-A8B6-095A6601068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8C35DE3E-DC03-46F0-9044-11799063F93A}">
      <dgm:prSet phldrT="[Text]"/>
      <dgm:spPr>
        <a:solidFill>
          <a:schemeClr val="accent2">
            <a:lumMod val="75000"/>
          </a:schemeClr>
        </a:solidFill>
        <a:scene3d>
          <a:camera prst="orthographicFront"/>
          <a:lightRig rig="threePt" dir="t"/>
        </a:scene3d>
        <a:sp3d>
          <a:bevelT w="165100" prst="coolSlant"/>
        </a:sp3d>
      </dgm:spPr>
      <dgm:t>
        <a:bodyPr/>
        <a:lstStyle/>
        <a:p>
          <a:r>
            <a:rPr lang="en-US" dirty="0" err="1"/>
            <a:t>Comprobar</a:t>
          </a:r>
          <a:r>
            <a:rPr lang="en-US" dirty="0"/>
            <a:t> </a:t>
          </a:r>
          <a:r>
            <a:rPr lang="en-US" dirty="0" err="1"/>
            <a:t>situación</a:t>
          </a:r>
          <a:r>
            <a:rPr lang="en-US" dirty="0"/>
            <a:t> </a:t>
          </a:r>
          <a:r>
            <a:rPr lang="en-US" dirty="0" err="1"/>
            <a:t>tributaria</a:t>
          </a:r>
          <a:r>
            <a:rPr lang="en-US" dirty="0"/>
            <a:t> de </a:t>
          </a:r>
          <a:r>
            <a:rPr lang="en-US" dirty="0" err="1"/>
            <a:t>los</a:t>
          </a:r>
          <a:r>
            <a:rPr lang="en-US" dirty="0"/>
            <a:t> O.T</a:t>
          </a:r>
        </a:p>
      </dgm:t>
    </dgm:pt>
    <dgm:pt modelId="{96C72896-80F2-4BEB-A8F6-DC3FFC767DCB}" type="parTrans" cxnId="{6BBBFC2D-F408-4144-96BB-093E0F69ECAE}">
      <dgm:prSet/>
      <dgm:spPr/>
      <dgm:t>
        <a:bodyPr/>
        <a:lstStyle/>
        <a:p>
          <a:endParaRPr lang="en-US"/>
        </a:p>
      </dgm:t>
    </dgm:pt>
    <dgm:pt modelId="{5C2A5FDB-61B4-472F-B95D-D1BF4816AD04}" type="sibTrans" cxnId="{6BBBFC2D-F408-4144-96BB-093E0F69ECAE}">
      <dgm:prSet/>
      <dgm:spPr/>
      <dgm:t>
        <a:bodyPr/>
        <a:lstStyle/>
        <a:p>
          <a:endParaRPr lang="en-US"/>
        </a:p>
      </dgm:t>
    </dgm:pt>
    <dgm:pt modelId="{455A8267-21A2-45E5-BFC9-EC196EB6473D}">
      <dgm:prSet phldrT="[Text]"/>
      <dgm:spPr>
        <a:solidFill>
          <a:schemeClr val="accent1">
            <a:lumMod val="75000"/>
          </a:schemeClr>
        </a:solidFill>
        <a:scene3d>
          <a:camera prst="orthographicFront"/>
          <a:lightRig rig="threePt" dir="t"/>
        </a:scene3d>
        <a:sp3d>
          <a:bevelT w="165100" prst="coolSlant"/>
        </a:sp3d>
      </dgm:spPr>
      <dgm:t>
        <a:bodyPr/>
        <a:lstStyle/>
        <a:p>
          <a:r>
            <a:rPr lang="en-US" dirty="0" err="1"/>
            <a:t>Verificar</a:t>
          </a:r>
          <a:r>
            <a:rPr lang="en-US" dirty="0"/>
            <a:t> el </a:t>
          </a:r>
          <a:r>
            <a:rPr lang="en-US" dirty="0" err="1"/>
            <a:t>cumplimiento</a:t>
          </a:r>
          <a:r>
            <a:rPr lang="en-US" dirty="0"/>
            <a:t> </a:t>
          </a:r>
          <a:r>
            <a:rPr lang="en-US" dirty="0" err="1"/>
            <a:t>exacto</a:t>
          </a:r>
          <a:r>
            <a:rPr lang="en-US" dirty="0"/>
            <a:t> de </a:t>
          </a:r>
          <a:r>
            <a:rPr lang="en-US" dirty="0" err="1"/>
            <a:t>sus</a:t>
          </a:r>
          <a:r>
            <a:rPr lang="en-US" dirty="0"/>
            <a:t> </a:t>
          </a:r>
          <a:r>
            <a:rPr lang="en-US" dirty="0" err="1"/>
            <a:t>obligaciones</a:t>
          </a:r>
          <a:r>
            <a:rPr lang="en-US" dirty="0"/>
            <a:t> y </a:t>
          </a:r>
          <a:r>
            <a:rPr lang="en-US" dirty="0" err="1"/>
            <a:t>deberes</a:t>
          </a:r>
          <a:r>
            <a:rPr lang="en-US" dirty="0"/>
            <a:t> </a:t>
          </a:r>
          <a:r>
            <a:rPr lang="en-US" dirty="0" err="1"/>
            <a:t>materiales</a:t>
          </a:r>
          <a:endParaRPr lang="en-US" dirty="0"/>
        </a:p>
      </dgm:t>
    </dgm:pt>
    <dgm:pt modelId="{78C4D9CE-0F21-461B-A36F-24B6E03FDC2F}" type="parTrans" cxnId="{A0B48B07-B77F-402A-AEDE-BB33B137FD0D}">
      <dgm:prSet/>
      <dgm:spPr/>
      <dgm:t>
        <a:bodyPr/>
        <a:lstStyle/>
        <a:p>
          <a:endParaRPr lang="en-US"/>
        </a:p>
      </dgm:t>
    </dgm:pt>
    <dgm:pt modelId="{004933EA-7148-42D1-A8FA-38B65D897A40}" type="sibTrans" cxnId="{A0B48B07-B77F-402A-AEDE-BB33B137FD0D}">
      <dgm:prSet/>
      <dgm:spPr/>
      <dgm:t>
        <a:bodyPr/>
        <a:lstStyle/>
        <a:p>
          <a:endParaRPr lang="en-US"/>
        </a:p>
      </dgm:t>
    </dgm:pt>
    <dgm:pt modelId="{A3A13C3F-AB00-45DA-B2DB-92D2B7394FD0}">
      <dgm:prSet phldrT="[Text]"/>
      <dgm:spPr>
        <a:solidFill>
          <a:srgbClr val="00B050"/>
        </a:solidFill>
        <a:scene3d>
          <a:camera prst="orthographicFront"/>
          <a:lightRig rig="threePt" dir="t"/>
        </a:scene3d>
        <a:sp3d>
          <a:bevelT w="165100" prst="coolSlant"/>
        </a:sp3d>
      </dgm:spPr>
      <dgm:t>
        <a:bodyPr/>
        <a:lstStyle/>
        <a:p>
          <a:r>
            <a:rPr lang="en-US" dirty="0" err="1"/>
            <a:t>Propiciar</a:t>
          </a:r>
          <a:r>
            <a:rPr lang="en-US" dirty="0"/>
            <a:t> la </a:t>
          </a:r>
          <a:r>
            <a:rPr lang="en-US" dirty="0" err="1"/>
            <a:t>regularización</a:t>
          </a:r>
          <a:r>
            <a:rPr lang="en-US" dirty="0"/>
            <a:t> y </a:t>
          </a:r>
          <a:r>
            <a:rPr lang="en-US" dirty="0" err="1"/>
            <a:t>aplicar</a:t>
          </a:r>
          <a:r>
            <a:rPr lang="en-US" dirty="0"/>
            <a:t> las </a:t>
          </a:r>
          <a:r>
            <a:rPr lang="en-US" dirty="0" err="1"/>
            <a:t>sanciones</a:t>
          </a:r>
          <a:r>
            <a:rPr lang="en-US" dirty="0"/>
            <a:t> que </a:t>
          </a:r>
          <a:r>
            <a:rPr lang="en-US" dirty="0" err="1"/>
            <a:t>correspondan</a:t>
          </a:r>
          <a:endParaRPr lang="en-US" dirty="0"/>
        </a:p>
      </dgm:t>
    </dgm:pt>
    <dgm:pt modelId="{BD632724-39F9-4909-8183-FE8D22228E57}" type="parTrans" cxnId="{23114A9C-620C-4AC2-AF04-8ED6F870D55A}">
      <dgm:prSet/>
      <dgm:spPr/>
      <dgm:t>
        <a:bodyPr/>
        <a:lstStyle/>
        <a:p>
          <a:endParaRPr lang="en-US"/>
        </a:p>
      </dgm:t>
    </dgm:pt>
    <dgm:pt modelId="{B3C1D571-6AA5-469F-989C-78CA3C5AAB10}" type="sibTrans" cxnId="{23114A9C-620C-4AC2-AF04-8ED6F870D55A}">
      <dgm:prSet/>
      <dgm:spPr/>
      <dgm:t>
        <a:bodyPr/>
        <a:lstStyle/>
        <a:p>
          <a:endParaRPr lang="en-US"/>
        </a:p>
      </dgm:t>
    </dgm:pt>
    <dgm:pt modelId="{74451EC0-8B18-4E45-A6CD-46C612C3F117}" type="pres">
      <dgm:prSet presAssocID="{45ED5514-6FEC-40BE-A8B6-095A66010689}" presName="Name0" presStyleCnt="0">
        <dgm:presLayoutVars>
          <dgm:dir/>
          <dgm:resizeHandles val="exact"/>
        </dgm:presLayoutVars>
      </dgm:prSet>
      <dgm:spPr/>
    </dgm:pt>
    <dgm:pt modelId="{2697C452-1E59-4A33-9D99-070FD4821212}" type="pres">
      <dgm:prSet presAssocID="{8C35DE3E-DC03-46F0-9044-11799063F93A}" presName="node" presStyleLbl="node1" presStyleIdx="0" presStyleCnt="3" custLinFactX="-18138" custLinFactNeighborX="-100000" custLinFactNeighborY="7812">
        <dgm:presLayoutVars>
          <dgm:bulletEnabled val="1"/>
        </dgm:presLayoutVars>
      </dgm:prSet>
      <dgm:spPr/>
    </dgm:pt>
    <dgm:pt modelId="{2A424259-B039-4F04-90C7-D19F30E7A189}" type="pres">
      <dgm:prSet presAssocID="{5C2A5FDB-61B4-472F-B95D-D1BF4816AD04}" presName="sibTrans" presStyleCnt="0"/>
      <dgm:spPr/>
    </dgm:pt>
    <dgm:pt modelId="{F50BD3B3-2A09-4990-B80E-880A154059C8}" type="pres">
      <dgm:prSet presAssocID="{455A8267-21A2-45E5-BFC9-EC196EB6473D}" presName="node" presStyleLbl="node1" presStyleIdx="1" presStyleCnt="3">
        <dgm:presLayoutVars>
          <dgm:bulletEnabled val="1"/>
        </dgm:presLayoutVars>
      </dgm:prSet>
      <dgm:spPr/>
    </dgm:pt>
    <dgm:pt modelId="{66D5B2DB-8036-4FD9-8BD8-3885A42E9207}" type="pres">
      <dgm:prSet presAssocID="{004933EA-7148-42D1-A8FA-38B65D897A40}" presName="sibTrans" presStyleCnt="0"/>
      <dgm:spPr/>
    </dgm:pt>
    <dgm:pt modelId="{C374BA25-5542-4215-8EFA-2E4DA8683CDF}" type="pres">
      <dgm:prSet presAssocID="{A3A13C3F-AB00-45DA-B2DB-92D2B7394FD0}" presName="node" presStyleLbl="node1" presStyleIdx="2" presStyleCnt="3">
        <dgm:presLayoutVars>
          <dgm:bulletEnabled val="1"/>
        </dgm:presLayoutVars>
      </dgm:prSet>
      <dgm:spPr/>
    </dgm:pt>
  </dgm:ptLst>
  <dgm:cxnLst>
    <dgm:cxn modelId="{A0B48B07-B77F-402A-AEDE-BB33B137FD0D}" srcId="{45ED5514-6FEC-40BE-A8B6-095A66010689}" destId="{455A8267-21A2-45E5-BFC9-EC196EB6473D}" srcOrd="1" destOrd="0" parTransId="{78C4D9CE-0F21-461B-A36F-24B6E03FDC2F}" sibTransId="{004933EA-7148-42D1-A8FA-38B65D897A40}"/>
    <dgm:cxn modelId="{4F4C7F12-E12B-43A9-B8F3-C7F7CAD3F3FC}" type="presOf" srcId="{45ED5514-6FEC-40BE-A8B6-095A66010689}" destId="{74451EC0-8B18-4E45-A6CD-46C612C3F117}" srcOrd="0" destOrd="0" presId="urn:microsoft.com/office/officeart/2005/8/layout/hList6"/>
    <dgm:cxn modelId="{8046AA1B-4261-4615-86AA-150CF672A7A5}" type="presOf" srcId="{A3A13C3F-AB00-45DA-B2DB-92D2B7394FD0}" destId="{C374BA25-5542-4215-8EFA-2E4DA8683CDF}" srcOrd="0" destOrd="0" presId="urn:microsoft.com/office/officeart/2005/8/layout/hList6"/>
    <dgm:cxn modelId="{6BBBFC2D-F408-4144-96BB-093E0F69ECAE}" srcId="{45ED5514-6FEC-40BE-A8B6-095A66010689}" destId="{8C35DE3E-DC03-46F0-9044-11799063F93A}" srcOrd="0" destOrd="0" parTransId="{96C72896-80F2-4BEB-A8F6-DC3FFC767DCB}" sibTransId="{5C2A5FDB-61B4-472F-B95D-D1BF4816AD04}"/>
    <dgm:cxn modelId="{23114A9C-620C-4AC2-AF04-8ED6F870D55A}" srcId="{45ED5514-6FEC-40BE-A8B6-095A66010689}" destId="{A3A13C3F-AB00-45DA-B2DB-92D2B7394FD0}" srcOrd="2" destOrd="0" parTransId="{BD632724-39F9-4909-8183-FE8D22228E57}" sibTransId="{B3C1D571-6AA5-469F-989C-78CA3C5AAB10}"/>
    <dgm:cxn modelId="{272E44F5-EC94-4CE1-ACCD-F69346F36FF6}" type="presOf" srcId="{8C35DE3E-DC03-46F0-9044-11799063F93A}" destId="{2697C452-1E59-4A33-9D99-070FD4821212}" srcOrd="0" destOrd="0" presId="urn:microsoft.com/office/officeart/2005/8/layout/hList6"/>
    <dgm:cxn modelId="{06D068F6-93BC-413D-B5A6-6824167F5B2E}" type="presOf" srcId="{455A8267-21A2-45E5-BFC9-EC196EB6473D}" destId="{F50BD3B3-2A09-4990-B80E-880A154059C8}" srcOrd="0" destOrd="0" presId="urn:microsoft.com/office/officeart/2005/8/layout/hList6"/>
    <dgm:cxn modelId="{954D6922-1C89-467C-B458-A9E359C31040}" type="presParOf" srcId="{74451EC0-8B18-4E45-A6CD-46C612C3F117}" destId="{2697C452-1E59-4A33-9D99-070FD4821212}" srcOrd="0" destOrd="0" presId="urn:microsoft.com/office/officeart/2005/8/layout/hList6"/>
    <dgm:cxn modelId="{6367C27B-8FB1-4356-B9F3-AF35DE1B1BB3}" type="presParOf" srcId="{74451EC0-8B18-4E45-A6CD-46C612C3F117}" destId="{2A424259-B039-4F04-90C7-D19F30E7A189}" srcOrd="1" destOrd="0" presId="urn:microsoft.com/office/officeart/2005/8/layout/hList6"/>
    <dgm:cxn modelId="{69B2308E-745B-45DF-BDF6-1D4C955B312A}" type="presParOf" srcId="{74451EC0-8B18-4E45-A6CD-46C612C3F117}" destId="{F50BD3B3-2A09-4990-B80E-880A154059C8}" srcOrd="2" destOrd="0" presId="urn:microsoft.com/office/officeart/2005/8/layout/hList6"/>
    <dgm:cxn modelId="{DCC20561-5D1B-4644-8197-A9E0613A4DE0}" type="presParOf" srcId="{74451EC0-8B18-4E45-A6CD-46C612C3F117}" destId="{66D5B2DB-8036-4FD9-8BD8-3885A42E9207}" srcOrd="3" destOrd="0" presId="urn:microsoft.com/office/officeart/2005/8/layout/hList6"/>
    <dgm:cxn modelId="{627C81C8-DAC9-4C21-966F-7635E16E90B2}" type="presParOf" srcId="{74451EC0-8B18-4E45-A6CD-46C612C3F117}" destId="{C374BA25-5542-4215-8EFA-2E4DA8683CDF}"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7C452-1E59-4A33-9D99-070FD4821212}">
      <dsp:nvSpPr>
        <dsp:cNvPr id="0" name=""/>
        <dsp:cNvSpPr/>
      </dsp:nvSpPr>
      <dsp:spPr>
        <a:xfrm rot="16200000">
          <a:off x="-775378" y="775378"/>
          <a:ext cx="4064000" cy="2513242"/>
        </a:xfrm>
        <a:prstGeom prst="flowChartManualOperation">
          <a:avLst/>
        </a:prstGeom>
        <a:solidFill>
          <a:schemeClr val="accent2">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84150" tIns="0" rIns="185927" bIns="0" numCol="1" spcCol="1270" anchor="ctr" anchorCtr="0">
          <a:noAutofit/>
        </a:bodyPr>
        <a:lstStyle/>
        <a:p>
          <a:pPr marL="0" lvl="0" indent="0" algn="ctr" defTabSz="1289050">
            <a:lnSpc>
              <a:spcPct val="90000"/>
            </a:lnSpc>
            <a:spcBef>
              <a:spcPct val="0"/>
            </a:spcBef>
            <a:spcAft>
              <a:spcPct val="35000"/>
            </a:spcAft>
            <a:buNone/>
          </a:pPr>
          <a:r>
            <a:rPr lang="en-US" sz="2900" kern="1200" dirty="0" err="1"/>
            <a:t>Comprobar</a:t>
          </a:r>
          <a:r>
            <a:rPr lang="en-US" sz="2900" kern="1200" dirty="0"/>
            <a:t> </a:t>
          </a:r>
          <a:r>
            <a:rPr lang="en-US" sz="2900" kern="1200" dirty="0" err="1"/>
            <a:t>situación</a:t>
          </a:r>
          <a:r>
            <a:rPr lang="en-US" sz="2900" kern="1200" dirty="0"/>
            <a:t> </a:t>
          </a:r>
          <a:r>
            <a:rPr lang="en-US" sz="2900" kern="1200" dirty="0" err="1"/>
            <a:t>tributaria</a:t>
          </a:r>
          <a:r>
            <a:rPr lang="en-US" sz="2900" kern="1200" dirty="0"/>
            <a:t> de </a:t>
          </a:r>
          <a:r>
            <a:rPr lang="en-US" sz="2900" kern="1200" dirty="0" err="1"/>
            <a:t>los</a:t>
          </a:r>
          <a:r>
            <a:rPr lang="en-US" sz="2900" kern="1200" dirty="0"/>
            <a:t> O.T</a:t>
          </a:r>
        </a:p>
      </dsp:txBody>
      <dsp:txXfrm rot="5400000">
        <a:off x="1" y="812799"/>
        <a:ext cx="2513242" cy="2438400"/>
      </dsp:txXfrm>
    </dsp:sp>
    <dsp:sp modelId="{F50BD3B3-2A09-4990-B80E-880A154059C8}">
      <dsp:nvSpPr>
        <dsp:cNvPr id="0" name=""/>
        <dsp:cNvSpPr/>
      </dsp:nvSpPr>
      <dsp:spPr>
        <a:xfrm rot="16200000">
          <a:off x="1927323" y="775378"/>
          <a:ext cx="4064000" cy="2513242"/>
        </a:xfrm>
        <a:prstGeom prst="flowChartManualOperation">
          <a:avLst/>
        </a:prstGeom>
        <a:solidFill>
          <a:schemeClr val="accent1">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84150" tIns="0" rIns="185927" bIns="0" numCol="1" spcCol="1270" anchor="ctr" anchorCtr="0">
          <a:noAutofit/>
        </a:bodyPr>
        <a:lstStyle/>
        <a:p>
          <a:pPr marL="0" lvl="0" indent="0" algn="ctr" defTabSz="1289050">
            <a:lnSpc>
              <a:spcPct val="90000"/>
            </a:lnSpc>
            <a:spcBef>
              <a:spcPct val="0"/>
            </a:spcBef>
            <a:spcAft>
              <a:spcPct val="35000"/>
            </a:spcAft>
            <a:buNone/>
          </a:pPr>
          <a:r>
            <a:rPr lang="en-US" sz="2900" kern="1200" dirty="0" err="1"/>
            <a:t>Verificar</a:t>
          </a:r>
          <a:r>
            <a:rPr lang="en-US" sz="2900" kern="1200" dirty="0"/>
            <a:t> el </a:t>
          </a:r>
          <a:r>
            <a:rPr lang="en-US" sz="2900" kern="1200" dirty="0" err="1"/>
            <a:t>cumplimiento</a:t>
          </a:r>
          <a:r>
            <a:rPr lang="en-US" sz="2900" kern="1200" dirty="0"/>
            <a:t> </a:t>
          </a:r>
          <a:r>
            <a:rPr lang="en-US" sz="2900" kern="1200" dirty="0" err="1"/>
            <a:t>exacto</a:t>
          </a:r>
          <a:r>
            <a:rPr lang="en-US" sz="2900" kern="1200" dirty="0"/>
            <a:t> de </a:t>
          </a:r>
          <a:r>
            <a:rPr lang="en-US" sz="2900" kern="1200" dirty="0" err="1"/>
            <a:t>sus</a:t>
          </a:r>
          <a:r>
            <a:rPr lang="en-US" sz="2900" kern="1200" dirty="0"/>
            <a:t> </a:t>
          </a:r>
          <a:r>
            <a:rPr lang="en-US" sz="2900" kern="1200" dirty="0" err="1"/>
            <a:t>obligaciones</a:t>
          </a:r>
          <a:r>
            <a:rPr lang="en-US" sz="2900" kern="1200" dirty="0"/>
            <a:t> y </a:t>
          </a:r>
          <a:r>
            <a:rPr lang="en-US" sz="2900" kern="1200" dirty="0" err="1"/>
            <a:t>deberes</a:t>
          </a:r>
          <a:r>
            <a:rPr lang="en-US" sz="2900" kern="1200" dirty="0"/>
            <a:t> </a:t>
          </a:r>
          <a:r>
            <a:rPr lang="en-US" sz="2900" kern="1200" dirty="0" err="1"/>
            <a:t>materiales</a:t>
          </a:r>
          <a:endParaRPr lang="en-US" sz="2900" kern="1200" dirty="0"/>
        </a:p>
      </dsp:txBody>
      <dsp:txXfrm rot="5400000">
        <a:off x="2702702" y="812799"/>
        <a:ext cx="2513242" cy="2438400"/>
      </dsp:txXfrm>
    </dsp:sp>
    <dsp:sp modelId="{C374BA25-5542-4215-8EFA-2E4DA8683CDF}">
      <dsp:nvSpPr>
        <dsp:cNvPr id="0" name=""/>
        <dsp:cNvSpPr/>
      </dsp:nvSpPr>
      <dsp:spPr>
        <a:xfrm rot="16200000">
          <a:off x="4629059" y="775378"/>
          <a:ext cx="4064000" cy="2513242"/>
        </a:xfrm>
        <a:prstGeom prst="flowChartManualOperation">
          <a:avLst/>
        </a:prstGeom>
        <a:solidFill>
          <a:srgbClr val="00B050"/>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184150" tIns="0" rIns="185927" bIns="0" numCol="1" spcCol="1270" anchor="ctr" anchorCtr="0">
          <a:noAutofit/>
        </a:bodyPr>
        <a:lstStyle/>
        <a:p>
          <a:pPr marL="0" lvl="0" indent="0" algn="ctr" defTabSz="1289050">
            <a:lnSpc>
              <a:spcPct val="90000"/>
            </a:lnSpc>
            <a:spcBef>
              <a:spcPct val="0"/>
            </a:spcBef>
            <a:spcAft>
              <a:spcPct val="35000"/>
            </a:spcAft>
            <a:buNone/>
          </a:pPr>
          <a:r>
            <a:rPr lang="en-US" sz="2900" kern="1200" dirty="0" err="1"/>
            <a:t>Propiciar</a:t>
          </a:r>
          <a:r>
            <a:rPr lang="en-US" sz="2900" kern="1200" dirty="0"/>
            <a:t> la </a:t>
          </a:r>
          <a:r>
            <a:rPr lang="en-US" sz="2900" kern="1200" dirty="0" err="1"/>
            <a:t>regularización</a:t>
          </a:r>
          <a:r>
            <a:rPr lang="en-US" sz="2900" kern="1200" dirty="0"/>
            <a:t> y </a:t>
          </a:r>
          <a:r>
            <a:rPr lang="en-US" sz="2900" kern="1200" dirty="0" err="1"/>
            <a:t>aplicar</a:t>
          </a:r>
          <a:r>
            <a:rPr lang="en-US" sz="2900" kern="1200" dirty="0"/>
            <a:t> las </a:t>
          </a:r>
          <a:r>
            <a:rPr lang="en-US" sz="2900" kern="1200" dirty="0" err="1"/>
            <a:t>sanciones</a:t>
          </a:r>
          <a:r>
            <a:rPr lang="en-US" sz="2900" kern="1200" dirty="0"/>
            <a:t> que </a:t>
          </a:r>
          <a:r>
            <a:rPr lang="en-US" sz="2900" kern="1200" dirty="0" err="1"/>
            <a:t>correspondan</a:t>
          </a:r>
          <a:endParaRPr lang="en-US" sz="2900" kern="1200" dirty="0"/>
        </a:p>
      </dsp:txBody>
      <dsp:txXfrm rot="5400000">
        <a:off x="5404438" y="812799"/>
        <a:ext cx="2513242" cy="243840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5E1F7B-3206-4289-A8C6-BA3A17B2605B}" type="datetimeFigureOut">
              <a:rPr lang="en-US" smtClean="0"/>
              <a:t>4/1/2024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374E47-8CDF-47B5-A73C-BF219C4EEB71}" type="slidenum">
              <a:rPr lang="en-US" smtClean="0"/>
              <a:t>‹Nº›</a:t>
            </a:fld>
            <a:endParaRPr lang="en-US"/>
          </a:p>
        </p:txBody>
      </p:sp>
    </p:spTree>
    <p:extLst>
      <p:ext uri="{BB962C8B-B14F-4D97-AF65-F5344CB8AC3E}">
        <p14:creationId xmlns:p14="http://schemas.microsoft.com/office/powerpoint/2010/main" val="3143471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Titular - Ver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623888" y="1637413"/>
            <a:ext cx="7886700" cy="1457768"/>
          </a:xfrm>
        </p:spPr>
        <p:txBody>
          <a:bodyPr anchor="b"/>
          <a:lstStyle>
            <a:lvl1pPr>
              <a:defRPr sz="4500">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623888" y="3122170"/>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a:off x="-20065" y="4051497"/>
            <a:ext cx="9185292"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dirty="0"/>
          </a:p>
        </p:txBody>
      </p:sp>
      <p:pic>
        <p:nvPicPr>
          <p:cNvPr id="16" name="Picture 15">
            <a:extLst>
              <a:ext uri="{FF2B5EF4-FFF2-40B4-BE49-F238E27FC236}">
                <a16:creationId xmlns:a16="http://schemas.microsoft.com/office/drawing/2014/main" id="{4BC3B274-3C61-0048-9A3A-EA52213F0E30}"/>
              </a:ext>
            </a:extLst>
          </p:cNvPr>
          <p:cNvPicPr>
            <a:picLocks noChangeAspect="1"/>
          </p:cNvPicPr>
          <p:nvPr userDrawn="1"/>
        </p:nvPicPr>
        <p:blipFill>
          <a:blip r:embed="rId2"/>
          <a:stretch>
            <a:fillRect/>
          </a:stretch>
        </p:blipFill>
        <p:spPr>
          <a:xfrm>
            <a:off x="622580" y="92499"/>
            <a:ext cx="2408724" cy="1469607"/>
          </a:xfrm>
          <a:prstGeom prst="rect">
            <a:avLst/>
          </a:prstGeom>
        </p:spPr>
      </p:pic>
    </p:spTree>
    <p:extLst>
      <p:ext uri="{BB962C8B-B14F-4D97-AF65-F5344CB8AC3E}">
        <p14:creationId xmlns:p14="http://schemas.microsoft.com/office/powerpoint/2010/main" val="2100236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628650" y="1825625"/>
            <a:ext cx="78867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9494" y="6333512"/>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
        <p:nvSpPr>
          <p:cNvPr id="9" name="Freeform 8">
            <a:extLst>
              <a:ext uri="{FF2B5EF4-FFF2-40B4-BE49-F238E27FC236}">
                <a16:creationId xmlns:a16="http://schemas.microsoft.com/office/drawing/2014/main" id="{E9AE7244-A577-EC48-BC7D-472AE0A95B70}"/>
              </a:ext>
            </a:extLst>
          </p:cNvPr>
          <p:cNvSpPr/>
          <p:nvPr userDrawn="1"/>
        </p:nvSpPr>
        <p:spPr>
          <a:xfrm>
            <a:off x="-6972" y="6350924"/>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Tree>
    <p:extLst>
      <p:ext uri="{BB962C8B-B14F-4D97-AF65-F5344CB8AC3E}">
        <p14:creationId xmlns:p14="http://schemas.microsoft.com/office/powerpoint/2010/main" val="3933938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9494" y="6333512"/>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
        <p:nvSpPr>
          <p:cNvPr id="9" name="Freeform 8">
            <a:extLst>
              <a:ext uri="{FF2B5EF4-FFF2-40B4-BE49-F238E27FC236}">
                <a16:creationId xmlns:a16="http://schemas.microsoft.com/office/drawing/2014/main" id="{E9AE7244-A577-EC48-BC7D-472AE0A95B70}"/>
              </a:ext>
            </a:extLst>
          </p:cNvPr>
          <p:cNvSpPr/>
          <p:nvPr userDrawn="1"/>
        </p:nvSpPr>
        <p:spPr>
          <a:xfrm>
            <a:off x="-6972" y="6350924"/>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Tree>
    <p:extLst>
      <p:ext uri="{BB962C8B-B14F-4D97-AF65-F5344CB8AC3E}">
        <p14:creationId xmlns:p14="http://schemas.microsoft.com/office/powerpoint/2010/main" val="3222615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629841" y="365126"/>
            <a:ext cx="7886700" cy="1325563"/>
          </a:xfrm>
        </p:spPr>
        <p:txBody>
          <a:bodyPr/>
          <a:lstStyle>
            <a:lvl1pPr>
              <a:defRPr>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629842" y="1681163"/>
            <a:ext cx="3868340" cy="823912"/>
          </a:xfrm>
        </p:spPr>
        <p:txBody>
          <a:bodyPr anchor="b"/>
          <a:lstStyle>
            <a:lvl1pPr marL="0" indent="0">
              <a:buNone/>
              <a:defRPr sz="1800" b="1">
                <a:solidFill>
                  <a:srgbClr val="4279BB"/>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4629150" y="1681163"/>
            <a:ext cx="3887391" cy="823912"/>
          </a:xfrm>
        </p:spPr>
        <p:txBody>
          <a:bodyPr anchor="b"/>
          <a:lstStyle>
            <a:lvl1pPr marL="0" indent="0">
              <a:buNone/>
              <a:defRPr sz="1800" b="1">
                <a:solidFill>
                  <a:srgbClr val="4279BB"/>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9494" y="6333512"/>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
        <p:nvSpPr>
          <p:cNvPr id="12" name="Freeform 11">
            <a:extLst>
              <a:ext uri="{FF2B5EF4-FFF2-40B4-BE49-F238E27FC236}">
                <a16:creationId xmlns:a16="http://schemas.microsoft.com/office/drawing/2014/main" id="{DAE39FE0-18D8-E344-AE64-9E904E4024A2}"/>
              </a:ext>
            </a:extLst>
          </p:cNvPr>
          <p:cNvSpPr/>
          <p:nvPr userDrawn="1"/>
        </p:nvSpPr>
        <p:spPr>
          <a:xfrm>
            <a:off x="-6972" y="6350924"/>
            <a:ext cx="9153494"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Tree>
    <p:extLst>
      <p:ext uri="{BB962C8B-B14F-4D97-AF65-F5344CB8AC3E}">
        <p14:creationId xmlns:p14="http://schemas.microsoft.com/office/powerpoint/2010/main" val="3060067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628651" y="365126"/>
            <a:ext cx="4525566" cy="1325563"/>
          </a:xfrm>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628650" y="1825625"/>
            <a:ext cx="4525566"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Freeform 18">
            <a:extLst>
              <a:ext uri="{FF2B5EF4-FFF2-40B4-BE49-F238E27FC236}">
                <a16:creationId xmlns:a16="http://schemas.microsoft.com/office/drawing/2014/main" id="{808AFBE7-0F6B-E54D-A0BB-A47BD0D0071D}"/>
              </a:ext>
            </a:extLst>
          </p:cNvPr>
          <p:cNvSpPr/>
          <p:nvPr userDrawn="1"/>
        </p:nvSpPr>
        <p:spPr>
          <a:xfrm>
            <a:off x="5358514" y="-56271"/>
            <a:ext cx="3841757"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a:p>
        </p:txBody>
      </p:sp>
      <p:sp>
        <p:nvSpPr>
          <p:cNvPr id="20" name="Picture Placeholder 11">
            <a:extLst>
              <a:ext uri="{FF2B5EF4-FFF2-40B4-BE49-F238E27FC236}">
                <a16:creationId xmlns:a16="http://schemas.microsoft.com/office/drawing/2014/main" id="{B452125D-FD17-A241-ACCE-4E5ADC0F9211}"/>
              </a:ext>
            </a:extLst>
          </p:cNvPr>
          <p:cNvSpPr>
            <a:spLocks noGrp="1"/>
          </p:cNvSpPr>
          <p:nvPr>
            <p:ph type="pic" sz="quarter" idx="13"/>
          </p:nvPr>
        </p:nvSpPr>
        <p:spPr>
          <a:xfrm>
            <a:off x="5399191" y="-3446"/>
            <a:ext cx="3760403"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r>
              <a:rPr lang="en-US"/>
              <a:t>Click icon to add picture</a:t>
            </a:r>
            <a:endParaRPr lang="es-ES_tradnl" dirty="0"/>
          </a:p>
        </p:txBody>
      </p:sp>
    </p:spTree>
    <p:extLst>
      <p:ext uri="{BB962C8B-B14F-4D97-AF65-F5344CB8AC3E}">
        <p14:creationId xmlns:p14="http://schemas.microsoft.com/office/powerpoint/2010/main" val="2015052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46078" y="-41952"/>
            <a:ext cx="9223932"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1350"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623888" y="1637413"/>
            <a:ext cx="7886700" cy="1457768"/>
          </a:xfrm>
        </p:spPr>
        <p:txBody>
          <a:bodyPr anchor="b">
            <a:normAutofit/>
          </a:bodyPr>
          <a:lstStyle>
            <a:lvl1pPr>
              <a:defRPr sz="24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623888" y="6351815"/>
            <a:ext cx="2560184" cy="286651"/>
          </a:xfrm>
        </p:spPr>
        <p:txBody>
          <a:bodyPr/>
          <a:lstStyle>
            <a:lvl1pPr marL="0" indent="0">
              <a:buNone/>
              <a:defRPr sz="1800" b="0" i="0">
                <a:solidFill>
                  <a:srgbClr val="6BAE45"/>
                </a:solidFill>
                <a:latin typeface="Barlow Medium" pitchFamily="2" charset="77"/>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5608865" y="6081923"/>
            <a:ext cx="3086100" cy="556542"/>
          </a:xfrm>
        </p:spPr>
        <p:txBody>
          <a:bodyPr>
            <a:noAutofit/>
          </a:bodyPr>
          <a:lstStyle>
            <a:lvl1pPr marL="0" indent="0" algn="r">
              <a:buNone/>
              <a:defRPr sz="1500" b="1" i="0">
                <a:solidFill>
                  <a:srgbClr val="6BAE45"/>
                </a:solidFill>
                <a:latin typeface="Barlow SemiBold" pitchFamily="2" charset="77"/>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623888" y="3281363"/>
            <a:ext cx="78867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11" name="Picture 10">
            <a:extLst>
              <a:ext uri="{FF2B5EF4-FFF2-40B4-BE49-F238E27FC236}">
                <a16:creationId xmlns:a16="http://schemas.microsoft.com/office/drawing/2014/main" id="{9E696431-39AC-134E-91B0-42CF045B64C2}"/>
              </a:ext>
            </a:extLst>
          </p:cNvPr>
          <p:cNvPicPr>
            <a:picLocks noChangeAspect="1"/>
          </p:cNvPicPr>
          <p:nvPr userDrawn="1"/>
        </p:nvPicPr>
        <p:blipFill>
          <a:blip r:embed="rId2"/>
          <a:stretch>
            <a:fillRect/>
          </a:stretch>
        </p:blipFill>
        <p:spPr>
          <a:xfrm>
            <a:off x="615986" y="56984"/>
            <a:ext cx="2408724" cy="1469607"/>
          </a:xfrm>
          <a:prstGeom prst="rect">
            <a:avLst/>
          </a:prstGeom>
        </p:spPr>
      </p:pic>
    </p:spTree>
    <p:extLst>
      <p:ext uri="{BB962C8B-B14F-4D97-AF65-F5344CB8AC3E}">
        <p14:creationId xmlns:p14="http://schemas.microsoft.com/office/powerpoint/2010/main" val="3800342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extLst>
      <p:ext uri="{BB962C8B-B14F-4D97-AF65-F5344CB8AC3E}">
        <p14:creationId xmlns:p14="http://schemas.microsoft.com/office/powerpoint/2010/main" val="17209011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extLst>
      <p:ext uri="{BB962C8B-B14F-4D97-AF65-F5344CB8AC3E}">
        <p14:creationId xmlns:p14="http://schemas.microsoft.com/office/powerpoint/2010/main" val="336329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95ACBB1-C0E9-4147-A805-3E18E48BADFE}" type="datetimeFigureOut">
              <a:rPr lang="es-ES" smtClean="0"/>
              <a:pPr/>
              <a:t>01/04/2024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333DCBA-B5A6-405F-894D-A80B65604C99}"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ACBB1-C0E9-4147-A805-3E18E48BADFE}" type="datetimeFigureOut">
              <a:rPr lang="es-ES" smtClean="0"/>
              <a:pPr/>
              <a:t>01/04/2024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3DCBA-B5A6-405F-894D-A80B65604C9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82467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685800" rtl="0" eaLnBrk="1" latinLnBrk="0" hangingPunct="1">
        <a:lnSpc>
          <a:spcPct val="90000"/>
        </a:lnSpc>
        <a:spcBef>
          <a:spcPct val="0"/>
        </a:spcBef>
        <a:buNone/>
        <a:defRPr sz="3300" b="1" i="0" kern="1200">
          <a:solidFill>
            <a:schemeClr val="tx1"/>
          </a:solidFill>
          <a:latin typeface="Barlow SemiBold" pitchFamily="2"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Barlow" pitchFamily="2"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Barlow" pitchFamily="2"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Barlow" pitchFamily="2"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Barlow" pitchFamily="2"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Barlow" pitchFamily="2"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65A4-5C33-7F41-8D5F-DEA0684C44EE}"/>
              </a:ext>
            </a:extLst>
          </p:cNvPr>
          <p:cNvSpPr>
            <a:spLocks noGrp="1"/>
          </p:cNvSpPr>
          <p:nvPr>
            <p:ph type="title"/>
          </p:nvPr>
        </p:nvSpPr>
        <p:spPr>
          <a:xfrm>
            <a:off x="623888" y="2085310"/>
            <a:ext cx="7886700" cy="471532"/>
          </a:xfrm>
        </p:spPr>
        <p:txBody>
          <a:bodyPr>
            <a:normAutofit/>
          </a:bodyPr>
          <a:lstStyle/>
          <a:p>
            <a:pPr algn="ctr"/>
            <a:r>
              <a:rPr lang="es-ES" altLang="fr-FR" sz="2700" dirty="0">
                <a:latin typeface="Garamond" panose="02020404030301010803" pitchFamily="18" charset="0"/>
              </a:rPr>
              <a:t>Maestría en Asesoría Fiscal</a:t>
            </a:r>
            <a:endParaRPr lang="es-ES_tradnl" sz="2700" dirty="0">
              <a:latin typeface="Garamond" panose="02020404030301010803" pitchFamily="18" charset="0"/>
            </a:endParaRPr>
          </a:p>
        </p:txBody>
      </p:sp>
      <p:sp>
        <p:nvSpPr>
          <p:cNvPr id="4" name="Marcador de texto 3">
            <a:extLst>
              <a:ext uri="{FF2B5EF4-FFF2-40B4-BE49-F238E27FC236}">
                <a16:creationId xmlns:a16="http://schemas.microsoft.com/office/drawing/2014/main" id="{184AEF3E-15E4-43AA-A162-FA18526F2856}"/>
              </a:ext>
            </a:extLst>
          </p:cNvPr>
          <p:cNvSpPr>
            <a:spLocks noGrp="1"/>
          </p:cNvSpPr>
          <p:nvPr>
            <p:ph type="body" idx="1"/>
          </p:nvPr>
        </p:nvSpPr>
        <p:spPr>
          <a:xfrm>
            <a:off x="2605791" y="4096558"/>
            <a:ext cx="3922894" cy="347267"/>
          </a:xfrm>
        </p:spPr>
        <p:txBody>
          <a:bodyPr>
            <a:normAutofit fontScale="92500" lnSpcReduction="10000"/>
          </a:bodyPr>
          <a:lstStyle/>
          <a:p>
            <a:r>
              <a:rPr lang="es-ES" altLang="fr-FR" sz="2100" dirty="0">
                <a:solidFill>
                  <a:schemeClr val="tx1"/>
                </a:solidFill>
                <a:latin typeface="Garamond" panose="02020404030301010803" pitchFamily="18" charset="0"/>
              </a:rPr>
              <a:t>Profesora: Marianela Monge Granados</a:t>
            </a:r>
            <a:endParaRPr lang="es-ES_tradnl" sz="2100" dirty="0">
              <a:latin typeface="Garamond" panose="02020404030301010803" pitchFamily="18" charset="0"/>
            </a:endParaRPr>
          </a:p>
          <a:p>
            <a:endParaRPr lang="es-CR" dirty="0"/>
          </a:p>
        </p:txBody>
      </p:sp>
      <p:sp>
        <p:nvSpPr>
          <p:cNvPr id="5" name="Marcador de texto 4">
            <a:extLst>
              <a:ext uri="{FF2B5EF4-FFF2-40B4-BE49-F238E27FC236}">
                <a16:creationId xmlns:a16="http://schemas.microsoft.com/office/drawing/2014/main" id="{07A15C5D-B128-4BA2-9EE7-782DC43F244A}"/>
              </a:ext>
            </a:extLst>
          </p:cNvPr>
          <p:cNvSpPr>
            <a:spLocks noGrp="1"/>
          </p:cNvSpPr>
          <p:nvPr>
            <p:ph type="body" sz="quarter" idx="4294967295"/>
          </p:nvPr>
        </p:nvSpPr>
        <p:spPr>
          <a:xfrm>
            <a:off x="629065" y="3000375"/>
            <a:ext cx="7886700" cy="857250"/>
          </a:xfrm>
        </p:spPr>
        <p:txBody>
          <a:bodyPr/>
          <a:lstStyle/>
          <a:p>
            <a:pPr marL="0" indent="0" algn="ctr">
              <a:buNone/>
            </a:pPr>
            <a:r>
              <a:rPr lang="es-ES" altLang="fr-FR" b="1" dirty="0">
                <a:solidFill>
                  <a:schemeClr val="tx1"/>
                </a:solidFill>
                <a:latin typeface="Garamond" panose="02020404030301010803" pitchFamily="18" charset="0"/>
              </a:rPr>
              <a:t>DEBERES FORMALES Y PROCEDIMIENTOS TRIBUTARIOS</a:t>
            </a:r>
          </a:p>
          <a:p>
            <a:endParaRPr lang="es-CR" dirty="0"/>
          </a:p>
        </p:txBody>
      </p:sp>
    </p:spTree>
    <p:extLst>
      <p:ext uri="{BB962C8B-B14F-4D97-AF65-F5344CB8AC3E}">
        <p14:creationId xmlns:p14="http://schemas.microsoft.com/office/powerpoint/2010/main" val="729122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br>
              <a:rPr lang="es-CR" dirty="0"/>
            </a:br>
            <a:br>
              <a:rPr lang="es-ES" dirty="0"/>
            </a:br>
            <a:br>
              <a:rPr lang="es-ES" dirty="0"/>
            </a:br>
            <a:br>
              <a:rPr lang="es-ES" dirty="0"/>
            </a:br>
            <a:br>
              <a:rPr lang="es-ES" dirty="0"/>
            </a:br>
            <a:endParaRPr lang="es-ES" dirty="0"/>
          </a:p>
        </p:txBody>
      </p:sp>
      <p:sp>
        <p:nvSpPr>
          <p:cNvPr id="3" name="2 Subtítulo"/>
          <p:cNvSpPr>
            <a:spLocks noGrp="1"/>
          </p:cNvSpPr>
          <p:nvPr>
            <p:ph type="subTitle" idx="1"/>
          </p:nvPr>
        </p:nvSpPr>
        <p:spPr/>
        <p:txBody>
          <a:bodyPr/>
          <a:lstStyle/>
          <a:p>
            <a:endParaRPr lang="es-CR" dirty="0"/>
          </a:p>
          <a:p>
            <a:endParaRPr lang="es-ES" dirty="0"/>
          </a:p>
        </p:txBody>
      </p:sp>
      <p:pic>
        <p:nvPicPr>
          <p:cNvPr id="4" name="3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516216" y="5661248"/>
            <a:ext cx="901700" cy="812800"/>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404100" y="5733256"/>
            <a:ext cx="1560388" cy="673100"/>
          </a:xfrm>
          <a:prstGeom prst="rect">
            <a:avLst/>
          </a:prstGeom>
          <a:noFill/>
          <a:ln>
            <a:noFill/>
          </a:ln>
        </p:spPr>
      </p:pic>
      <p:sp>
        <p:nvSpPr>
          <p:cNvPr id="6" name="5 CuadroTexto"/>
          <p:cNvSpPr txBox="1"/>
          <p:nvPr/>
        </p:nvSpPr>
        <p:spPr>
          <a:xfrm>
            <a:off x="1028700" y="304800"/>
            <a:ext cx="7143700" cy="889631"/>
          </a:xfrm>
          <a:prstGeom prst="rect">
            <a:avLst/>
          </a:prstGeom>
          <a:solidFill>
            <a:srgbClr val="FFC000"/>
          </a:solidFill>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s-ES" sz="3200" b="1" dirty="0">
                <a:solidFill>
                  <a:schemeClr val="tx1">
                    <a:lumMod val="95000"/>
                    <a:lumOff val="5000"/>
                  </a:schemeClr>
                </a:solidFill>
              </a:rPr>
              <a:t>Funciones </a:t>
            </a:r>
            <a:r>
              <a:rPr lang="es-ES" sz="3200" b="1" dirty="0"/>
              <a:t>de control tributario Intensivo </a:t>
            </a:r>
            <a:r>
              <a:rPr lang="es-ES" b="1" dirty="0"/>
              <a:t>Art. 129 RPT</a:t>
            </a:r>
            <a:endParaRPr lang="es-ES" dirty="0">
              <a:solidFill>
                <a:schemeClr val="tx1">
                  <a:lumMod val="95000"/>
                  <a:lumOff val="5000"/>
                </a:schemeClr>
              </a:solidFill>
            </a:endParaRPr>
          </a:p>
        </p:txBody>
      </p:sp>
      <p:graphicFrame>
        <p:nvGraphicFramePr>
          <p:cNvPr id="8" name="Diagram 7"/>
          <p:cNvGraphicFramePr/>
          <p:nvPr>
            <p:extLst>
              <p:ext uri="{D42A27DB-BD31-4B8C-83A1-F6EECF244321}">
                <p14:modId xmlns:p14="http://schemas.microsoft.com/office/powerpoint/2010/main" val="1944617164"/>
              </p:ext>
            </p:extLst>
          </p:nvPr>
        </p:nvGraphicFramePr>
        <p:xfrm>
          <a:off x="685800" y="1669256"/>
          <a:ext cx="791864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189138"/>
            <a:ext cx="7416824" cy="576064"/>
          </a:xfrm>
          <a:solidFill>
            <a:schemeClr val="accent6">
              <a:lumMod val="40000"/>
              <a:lumOff val="60000"/>
            </a:schemeClr>
          </a:solidFill>
          <a:scene3d>
            <a:camera prst="orthographicFront"/>
            <a:lightRig rig="threePt" dir="t"/>
          </a:scene3d>
          <a:sp3d>
            <a:bevelT w="165100" prst="coolSlant"/>
          </a:sp3d>
        </p:spPr>
        <p:style>
          <a:lnRef idx="2">
            <a:schemeClr val="accent3"/>
          </a:lnRef>
          <a:fillRef idx="1">
            <a:schemeClr val="lt1"/>
          </a:fillRef>
          <a:effectRef idx="0">
            <a:schemeClr val="accent3"/>
          </a:effectRef>
          <a:fontRef idx="minor">
            <a:schemeClr val="dk1"/>
          </a:fontRef>
        </p:style>
        <p:txBody>
          <a:bodyPr>
            <a:normAutofit fontScale="90000"/>
          </a:bodyPr>
          <a:lstStyle/>
          <a:p>
            <a:r>
              <a:rPr lang="es-ES" sz="3200" b="1" dirty="0"/>
              <a:t>DGT-R-01-2022 Extracción de Información RTBF</a:t>
            </a:r>
            <a:endParaRPr lang="es-ES" sz="20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CuadroTexto 7">
            <a:extLst>
              <a:ext uri="{FF2B5EF4-FFF2-40B4-BE49-F238E27FC236}">
                <a16:creationId xmlns:a16="http://schemas.microsoft.com/office/drawing/2014/main" id="{9EEA9945-4C53-4712-B660-8F6FAB06F3D0}"/>
              </a:ext>
            </a:extLst>
          </p:cNvPr>
          <p:cNvSpPr txBox="1"/>
          <p:nvPr/>
        </p:nvSpPr>
        <p:spPr>
          <a:xfrm>
            <a:off x="164093" y="1105845"/>
            <a:ext cx="8785484" cy="4704686"/>
          </a:xfrm>
          <a:prstGeom prst="rect">
            <a:avLst/>
          </a:prstGeom>
          <a:noFill/>
        </p:spPr>
        <p:txBody>
          <a:bodyPr wrap="square">
            <a:spAutoFit/>
          </a:bodyPr>
          <a:lstStyle/>
          <a:p>
            <a:pPr marR="31115" algn="just">
              <a:lnSpc>
                <a:spcPct val="107000"/>
              </a:lnSpc>
              <a:spcAft>
                <a:spcPts val="800"/>
              </a:spcAft>
            </a:pPr>
            <a:r>
              <a:rPr lang="es-CR" sz="16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“Artículo 4.- Causas legítimas para el uso de la información.</a:t>
            </a:r>
            <a:r>
              <a:rPr lang="es-CR"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 Conforme al artículo 9 de la Ley 9416, la AT puede utilizar la información del RTBF cuando ésta sea previsiblemente pertinente para los siguientes efectos:</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31115" indent="-228600" algn="just">
              <a:lnSpc>
                <a:spcPct val="107000"/>
              </a:lnSpc>
              <a:spcAft>
                <a:spcPts val="800"/>
              </a:spcAft>
            </a:pPr>
            <a:r>
              <a:rPr lang="es-CR"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a:t>
            </a:r>
            <a:r>
              <a:rPr lang="es-CR"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CR"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Para los casos en que iniciada y notificada debidamente a un sujeto una actuación de control para determinar de oficio una potencial deuda tributaria y para el cobro relacionado con tal determinación de oficio.</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31115" indent="-228600" algn="just">
              <a:lnSpc>
                <a:spcPct val="107000"/>
              </a:lnSpc>
              <a:spcAft>
                <a:spcPts val="800"/>
              </a:spcAft>
            </a:pPr>
            <a:r>
              <a:rPr lang="es-CR"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a:t>
            </a:r>
            <a:r>
              <a:rPr lang="es-CR"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CR"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Para elaborar planes de gestión de riesgo, los cuales se determinarán con base en criterios previamente definidos por la AT y tendrán como objeto evaluar y diagnosticar, mediante la utilización de procesos técnicos, el riesgo de un comportamiento irregular de un grupo de contribuyentes, de manera que pueda presumirse un eventual fraude fiscal o un incumplimiento tributario formal o material.  La AT deberá hacer públicos los criterios objetivos de selección, simultáneamente y con la misma regularidad con que se publican los criterios objetivos de fiscalización.  Su ejecución estará a cargo de las áreas competentes de la DGT y deberá asignarse formalmente, en cada caso, a un funcionario específico para su análisis, por medio exclusivamente de las áreas de la DGT encargadas de los procesos de Inteligencia Tributaria, de Investigación y Represión del Fraude Tributario, Grandes Contribuyentes Nacionales.</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31115" indent="-228600" algn="just">
              <a:lnSpc>
                <a:spcPct val="107000"/>
              </a:lnSpc>
              <a:spcAft>
                <a:spcPts val="800"/>
              </a:spcAft>
            </a:pPr>
            <a:r>
              <a:rPr lang="es-CR"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a:t>
            </a:r>
            <a:r>
              <a:rPr lang="es-CR"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CR"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Para intercambiar información de conformidad con las disposiciones de los instrumentos internacionales.</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31115" indent="-228600" algn="just">
              <a:lnSpc>
                <a:spcPct val="107000"/>
              </a:lnSpc>
              <a:spcAft>
                <a:spcPts val="800"/>
              </a:spcAft>
            </a:pPr>
            <a:r>
              <a:rPr lang="es-CR"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a:t>
            </a:r>
            <a:r>
              <a:rPr lang="es-CR" sz="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CR" sz="16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Para ejecutar inspecciones tributarias, por medio de los funcionarios de las áreas de fiscalización de las ATT, la DGCN y la DF y asignando formalmente, en cada caso, a un funcionario específico para su análisis.”</a:t>
            </a:r>
            <a:endParaRPr lang="es-C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962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6 Título"/>
          <p:cNvSpPr>
            <a:spLocks noGrp="1"/>
          </p:cNvSpPr>
          <p:nvPr>
            <p:ph type="title"/>
          </p:nvPr>
        </p:nvSpPr>
        <p:spPr>
          <a:xfrm>
            <a:off x="1403648" y="332656"/>
            <a:ext cx="6624736" cy="576064"/>
          </a:xfr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a:normAutofit/>
          </a:bodyPr>
          <a:lstStyle/>
          <a:p>
            <a:r>
              <a:rPr lang="es-ES" sz="3100" b="1" dirty="0"/>
              <a:t>Facultades y competencias </a:t>
            </a:r>
            <a:r>
              <a:rPr lang="es-ES" sz="2000" b="1" dirty="0"/>
              <a:t>Art. 132 RPT</a:t>
            </a:r>
            <a:endParaRPr lang="es-ES" sz="2000" dirty="0"/>
          </a:p>
        </p:txBody>
      </p:sp>
      <p:sp>
        <p:nvSpPr>
          <p:cNvPr id="8" name="7 CuadroTexto"/>
          <p:cNvSpPr txBox="1"/>
          <p:nvPr/>
        </p:nvSpPr>
        <p:spPr>
          <a:xfrm>
            <a:off x="611560" y="1268760"/>
            <a:ext cx="7992888" cy="4524315"/>
          </a:xfrm>
          <a:prstGeom prst="rect">
            <a:avLst/>
          </a:prstGeom>
          <a:noFill/>
        </p:spPr>
        <p:txBody>
          <a:bodyPr wrap="square" rtlCol="0">
            <a:spAutoFit/>
          </a:bodyPr>
          <a:lstStyle/>
          <a:p>
            <a:pPr algn="just"/>
            <a:r>
              <a:rPr lang="es-ES" sz="2400" dirty="0"/>
              <a:t>Los órganos fiscalizadores podrán llevar a cabo:</a:t>
            </a:r>
          </a:p>
          <a:p>
            <a:pPr marL="342900" indent="-342900" algn="just">
              <a:buFont typeface="Arial" panose="020B0604020202020204" pitchFamily="34" charset="0"/>
              <a:buChar char="•"/>
            </a:pPr>
            <a:r>
              <a:rPr lang="es-ES" sz="2400" dirty="0"/>
              <a:t> Cuantas actuaciones sean necesarias con el fin de </a:t>
            </a:r>
            <a:r>
              <a:rPr lang="es-ES" sz="2400" dirty="0">
                <a:solidFill>
                  <a:srgbClr val="FF0000"/>
                </a:solidFill>
              </a:rPr>
              <a:t>determinar la ocurrencia de los hechos generadores de los impuestos </a:t>
            </a:r>
            <a:r>
              <a:rPr lang="es-ES" sz="2400" dirty="0"/>
              <a:t>que administra la DGT, </a:t>
            </a:r>
            <a:r>
              <a:rPr lang="es-ES" sz="2400" dirty="0">
                <a:solidFill>
                  <a:srgbClr val="FF0000"/>
                </a:solidFill>
              </a:rPr>
              <a:t>cuantificar las bases imponibles </a:t>
            </a:r>
            <a:r>
              <a:rPr lang="es-ES" sz="2400" dirty="0"/>
              <a:t>de éstos, sus respectivas </a:t>
            </a:r>
            <a:r>
              <a:rPr lang="es-ES" sz="2400" dirty="0">
                <a:solidFill>
                  <a:srgbClr val="FF0000"/>
                </a:solidFill>
              </a:rPr>
              <a:t>cuotas tributarias </a:t>
            </a:r>
            <a:r>
              <a:rPr lang="es-ES" sz="2400" dirty="0"/>
              <a:t>y en general, verificar los elementos que configuran la obligación tributaria objeto de fiscalización; </a:t>
            </a:r>
            <a:r>
              <a:rPr lang="es-ES" sz="2400" dirty="0">
                <a:solidFill>
                  <a:srgbClr val="FF0000"/>
                </a:solidFill>
              </a:rPr>
              <a:t>formular la regularización </a:t>
            </a:r>
            <a:r>
              <a:rPr lang="es-ES" sz="2400" dirty="0"/>
              <a:t>que proceda, </a:t>
            </a:r>
            <a:r>
              <a:rPr lang="es-ES" sz="2400" dirty="0">
                <a:solidFill>
                  <a:srgbClr val="FF0000"/>
                </a:solidFill>
              </a:rPr>
              <a:t>preparar los traslados de cargos</a:t>
            </a:r>
            <a:r>
              <a:rPr lang="es-ES" sz="2400" dirty="0"/>
              <a:t>, la </a:t>
            </a:r>
            <a:r>
              <a:rPr lang="es-ES" sz="2400" dirty="0">
                <a:solidFill>
                  <a:srgbClr val="FF0000"/>
                </a:solidFill>
              </a:rPr>
              <a:t>resolución que determina la obligación tributaria </a:t>
            </a:r>
            <a:r>
              <a:rPr lang="es-ES" sz="2400" dirty="0"/>
              <a:t>y </a:t>
            </a:r>
            <a:r>
              <a:rPr lang="es-ES" sz="2400" dirty="0">
                <a:solidFill>
                  <a:srgbClr val="FF0000"/>
                </a:solidFill>
              </a:rPr>
              <a:t>aplicar las sanciones </a:t>
            </a:r>
            <a:r>
              <a:rPr lang="es-ES" sz="2400" dirty="0"/>
              <a:t>dispuestas normativamente, cuando corresponda, así como </a:t>
            </a:r>
            <a:r>
              <a:rPr lang="es-ES" sz="2400" dirty="0">
                <a:solidFill>
                  <a:srgbClr val="FF0000"/>
                </a:solidFill>
              </a:rPr>
              <a:t>resolver el recurso de revocatoria </a:t>
            </a:r>
            <a:r>
              <a:rPr lang="es-ES" sz="2400" dirty="0"/>
              <a:t>dispuesto en los artículos 145 y 150 del Código.</a:t>
            </a:r>
          </a:p>
        </p:txBody>
      </p:sp>
    </p:spTree>
    <p:extLst>
      <p:ext uri="{BB962C8B-B14F-4D97-AF65-F5344CB8AC3E}">
        <p14:creationId xmlns:p14="http://schemas.microsoft.com/office/powerpoint/2010/main" val="2604848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6 Título"/>
          <p:cNvSpPr>
            <a:spLocks noGrp="1"/>
          </p:cNvSpPr>
          <p:nvPr>
            <p:ph type="title"/>
          </p:nvPr>
        </p:nvSpPr>
        <p:spPr>
          <a:xfrm>
            <a:off x="1403648" y="332656"/>
            <a:ext cx="6624736" cy="576064"/>
          </a:xfr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a:normAutofit/>
          </a:bodyPr>
          <a:lstStyle/>
          <a:p>
            <a:r>
              <a:rPr lang="es-ES" sz="3100" b="1" dirty="0"/>
              <a:t>Facultades y competencias </a:t>
            </a:r>
            <a:r>
              <a:rPr lang="es-ES" sz="2000" b="1" dirty="0"/>
              <a:t>Art. 132 RPT</a:t>
            </a:r>
            <a:endParaRPr lang="es-ES" sz="2000" dirty="0"/>
          </a:p>
        </p:txBody>
      </p:sp>
      <p:sp>
        <p:nvSpPr>
          <p:cNvPr id="8" name="7 CuadroTexto"/>
          <p:cNvSpPr txBox="1"/>
          <p:nvPr/>
        </p:nvSpPr>
        <p:spPr>
          <a:xfrm>
            <a:off x="611560" y="1268760"/>
            <a:ext cx="7992888" cy="4154984"/>
          </a:xfrm>
          <a:prstGeom prst="rect">
            <a:avLst/>
          </a:prstGeom>
          <a:noFill/>
        </p:spPr>
        <p:txBody>
          <a:bodyPr wrap="square" rtlCol="0">
            <a:spAutoFit/>
          </a:bodyPr>
          <a:lstStyle/>
          <a:p>
            <a:pPr lvl="0" algn="just"/>
            <a:r>
              <a:rPr lang="es-ES" sz="2400" dirty="0"/>
              <a:t>Realizar el </a:t>
            </a:r>
            <a:r>
              <a:rPr lang="es-ES" sz="2400" dirty="0">
                <a:solidFill>
                  <a:srgbClr val="FF0000"/>
                </a:solidFill>
              </a:rPr>
              <a:t>examen de los comprobantes, libros, registros, sistemas, programas y archivos de contabilidad manual, mecánica o computarizada </a:t>
            </a:r>
            <a:r>
              <a:rPr lang="es-ES" sz="2400" dirty="0"/>
              <a:t>del sujeto pasivo a fiscalizar. Igualmente podrán examinar la información previsiblemente pertinente para efectos tributarios que se halle </a:t>
            </a:r>
            <a:r>
              <a:rPr lang="es-ES" sz="2400" dirty="0">
                <a:solidFill>
                  <a:srgbClr val="FF0000"/>
                </a:solidFill>
              </a:rPr>
              <a:t>en poder del sujeto pasivo o terceros</a:t>
            </a:r>
            <a:r>
              <a:rPr lang="es-ES" sz="2400" dirty="0"/>
              <a:t>.</a:t>
            </a:r>
          </a:p>
          <a:p>
            <a:pPr lvl="0" algn="just"/>
            <a:endParaRPr lang="es-ES" sz="2400" dirty="0"/>
          </a:p>
          <a:p>
            <a:pPr lvl="0" algn="just"/>
            <a:r>
              <a:rPr lang="es-ES" sz="2400" dirty="0">
                <a:solidFill>
                  <a:srgbClr val="FF0000"/>
                </a:solidFill>
              </a:rPr>
              <a:t>Verificar las cantidades, calidades y valores de bienes y mercaderías, confeccionar inventarios </a:t>
            </a:r>
            <a:r>
              <a:rPr lang="es-ES" sz="2400" dirty="0"/>
              <a:t>de estos, controlar su confección o confrontar en cualquier momento los inventarios contra las existencias reales.</a:t>
            </a:r>
          </a:p>
        </p:txBody>
      </p:sp>
    </p:spTree>
    <p:extLst>
      <p:ext uri="{BB962C8B-B14F-4D97-AF65-F5344CB8AC3E}">
        <p14:creationId xmlns:p14="http://schemas.microsoft.com/office/powerpoint/2010/main" val="2276562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6 Título"/>
          <p:cNvSpPr>
            <a:spLocks noGrp="1"/>
          </p:cNvSpPr>
          <p:nvPr>
            <p:ph type="title"/>
          </p:nvPr>
        </p:nvSpPr>
        <p:spPr>
          <a:xfrm>
            <a:off x="1403648" y="332656"/>
            <a:ext cx="6624736" cy="576064"/>
          </a:xfr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a:normAutofit/>
          </a:bodyPr>
          <a:lstStyle/>
          <a:p>
            <a:r>
              <a:rPr lang="es-ES" sz="3100" b="1" dirty="0"/>
              <a:t>Facultades y competencias </a:t>
            </a:r>
            <a:r>
              <a:rPr lang="es-ES" sz="2000" b="1" dirty="0"/>
              <a:t>Art. 132 RPT</a:t>
            </a:r>
            <a:endParaRPr lang="es-ES" sz="2000" dirty="0"/>
          </a:p>
        </p:txBody>
      </p:sp>
      <p:sp>
        <p:nvSpPr>
          <p:cNvPr id="8" name="7 CuadroTexto"/>
          <p:cNvSpPr txBox="1"/>
          <p:nvPr/>
        </p:nvSpPr>
        <p:spPr>
          <a:xfrm>
            <a:off x="611560" y="1268760"/>
            <a:ext cx="7992888" cy="4524315"/>
          </a:xfrm>
          <a:prstGeom prst="rect">
            <a:avLst/>
          </a:prstGeom>
          <a:noFill/>
        </p:spPr>
        <p:txBody>
          <a:bodyPr wrap="square" rtlCol="0">
            <a:spAutoFit/>
          </a:bodyPr>
          <a:lstStyle/>
          <a:p>
            <a:pPr lvl="0" algn="just"/>
            <a:r>
              <a:rPr lang="es-ES" sz="2400" dirty="0">
                <a:solidFill>
                  <a:srgbClr val="FF0000"/>
                </a:solidFill>
              </a:rPr>
              <a:t>Verificar</a:t>
            </a:r>
            <a:r>
              <a:rPr lang="es-ES" sz="2400" dirty="0"/>
              <a:t> en todas sus </a:t>
            </a:r>
            <a:r>
              <a:rPr lang="es-ES" sz="2400" dirty="0">
                <a:solidFill>
                  <a:srgbClr val="FF0000"/>
                </a:solidFill>
              </a:rPr>
              <a:t>etapas el proceso de producción y comercialización </a:t>
            </a:r>
            <a:r>
              <a:rPr lang="es-ES" sz="2400" dirty="0"/>
              <a:t>de bienes y servicios.</a:t>
            </a:r>
          </a:p>
          <a:p>
            <a:pPr lvl="0" algn="just"/>
            <a:endParaRPr lang="es-ES" sz="2400" dirty="0">
              <a:solidFill>
                <a:srgbClr val="FF0000"/>
              </a:solidFill>
            </a:endParaRPr>
          </a:p>
          <a:p>
            <a:pPr lvl="0" algn="just"/>
            <a:r>
              <a:rPr lang="es-ES" sz="2400" dirty="0">
                <a:solidFill>
                  <a:srgbClr val="FF0000"/>
                </a:solidFill>
              </a:rPr>
              <a:t>Entrar o acceder a fincas, locales de negocios </a:t>
            </a:r>
            <a:r>
              <a:rPr lang="es-ES" sz="2400" dirty="0"/>
              <a:t>y en general, a </a:t>
            </a:r>
            <a:r>
              <a:rPr lang="es-ES" sz="2400" dirty="0">
                <a:solidFill>
                  <a:srgbClr val="FF0000"/>
                </a:solidFill>
              </a:rPr>
              <a:t>inmuebles o muebles </a:t>
            </a:r>
            <a:r>
              <a:rPr lang="es-ES" sz="2400" dirty="0"/>
              <a:t>donde se encuentren documentos o información previsiblemente pertinente para la determinación de los tributos.</a:t>
            </a:r>
          </a:p>
          <a:p>
            <a:pPr lvl="0" algn="just"/>
            <a:endParaRPr lang="es-ES" sz="2400" dirty="0">
              <a:solidFill>
                <a:srgbClr val="FF0000"/>
              </a:solidFill>
            </a:endParaRPr>
          </a:p>
          <a:p>
            <a:pPr lvl="0" algn="just"/>
            <a:r>
              <a:rPr lang="es-ES" sz="2400" dirty="0">
                <a:solidFill>
                  <a:srgbClr val="FF0000"/>
                </a:solidFill>
              </a:rPr>
              <a:t>Requerir a los sujetos pasivos y terceros </a:t>
            </a:r>
            <a:r>
              <a:rPr lang="es-ES" sz="2400" dirty="0"/>
              <a:t>para que, en los casos y bajo las condiciones que establece la ley, aporten cualquier tipo de documentos o información que pueda ser previsiblemente pertinente.</a:t>
            </a:r>
          </a:p>
        </p:txBody>
      </p:sp>
    </p:spTree>
    <p:extLst>
      <p:ext uri="{BB962C8B-B14F-4D97-AF65-F5344CB8AC3E}">
        <p14:creationId xmlns:p14="http://schemas.microsoft.com/office/powerpoint/2010/main" val="1463536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6 Título"/>
          <p:cNvSpPr>
            <a:spLocks noGrp="1"/>
          </p:cNvSpPr>
          <p:nvPr>
            <p:ph type="title"/>
          </p:nvPr>
        </p:nvSpPr>
        <p:spPr>
          <a:xfrm>
            <a:off x="1403648" y="332656"/>
            <a:ext cx="6624736" cy="576064"/>
          </a:xfr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a:normAutofit/>
          </a:bodyPr>
          <a:lstStyle/>
          <a:p>
            <a:r>
              <a:rPr lang="es-ES" sz="3100" b="1" dirty="0"/>
              <a:t>Facultades y competencias </a:t>
            </a:r>
            <a:r>
              <a:rPr lang="es-ES" sz="2000" b="1" dirty="0"/>
              <a:t>Art. 132 RPT</a:t>
            </a:r>
            <a:endParaRPr lang="es-ES" sz="2000" dirty="0"/>
          </a:p>
        </p:txBody>
      </p:sp>
      <p:sp>
        <p:nvSpPr>
          <p:cNvPr id="8" name="7 CuadroTexto"/>
          <p:cNvSpPr txBox="1"/>
          <p:nvPr/>
        </p:nvSpPr>
        <p:spPr>
          <a:xfrm>
            <a:off x="611560" y="1268760"/>
            <a:ext cx="7992888" cy="4154984"/>
          </a:xfrm>
          <a:prstGeom prst="rect">
            <a:avLst/>
          </a:prstGeom>
          <a:noFill/>
        </p:spPr>
        <p:txBody>
          <a:bodyPr wrap="square" rtlCol="0">
            <a:spAutoFit/>
          </a:bodyPr>
          <a:lstStyle/>
          <a:p>
            <a:pPr lvl="0" algn="just"/>
            <a:r>
              <a:rPr lang="es-ES" sz="2400" dirty="0">
                <a:solidFill>
                  <a:srgbClr val="FF0000"/>
                </a:solidFill>
              </a:rPr>
              <a:t>Requerir de toda persona física o jurídica, pública o privada, la información </a:t>
            </a:r>
            <a:r>
              <a:rPr lang="es-ES" sz="2400" dirty="0"/>
              <a:t>previsiblemente pertinente para efectos tributarios, que se deduzca de sus relaciones económicas, financieras y profesionales con otras personas.</a:t>
            </a:r>
          </a:p>
          <a:p>
            <a:pPr lvl="0" algn="just"/>
            <a:endParaRPr lang="es-ES" sz="2400" dirty="0">
              <a:solidFill>
                <a:srgbClr val="FF0000"/>
              </a:solidFill>
            </a:endParaRPr>
          </a:p>
          <a:p>
            <a:pPr lvl="0" algn="just"/>
            <a:r>
              <a:rPr lang="es-ES" sz="2400" dirty="0">
                <a:solidFill>
                  <a:srgbClr val="FF0000"/>
                </a:solidFill>
              </a:rPr>
              <a:t>Obtener de otras entidades públicas</a:t>
            </a:r>
            <a:r>
              <a:rPr lang="es-ES" sz="2400" dirty="0"/>
              <a:t>, en los casos y bajo las condiciones que establece la ley, </a:t>
            </a:r>
            <a:r>
              <a:rPr lang="es-ES" sz="2400" dirty="0">
                <a:solidFill>
                  <a:srgbClr val="FF0000"/>
                </a:solidFill>
              </a:rPr>
              <a:t>copia de los informes </a:t>
            </a:r>
            <a:r>
              <a:rPr lang="es-ES" sz="2400" dirty="0"/>
              <a:t>que en el ejercicio de sus tareas de control hayan efectuado en relación con los contribuyentes, responsables o declarantes investigados, y </a:t>
            </a:r>
            <a:r>
              <a:rPr lang="es-ES" sz="2400" dirty="0">
                <a:solidFill>
                  <a:srgbClr val="FF0000"/>
                </a:solidFill>
              </a:rPr>
              <a:t>recabar de aquellas el apoyo técnico necesario </a:t>
            </a:r>
            <a:r>
              <a:rPr lang="es-ES" sz="2400" dirty="0"/>
              <a:t>para el cumplimiento de sus tareas.</a:t>
            </a:r>
          </a:p>
        </p:txBody>
      </p:sp>
    </p:spTree>
    <p:extLst>
      <p:ext uri="{BB962C8B-B14F-4D97-AF65-F5344CB8AC3E}">
        <p14:creationId xmlns:p14="http://schemas.microsoft.com/office/powerpoint/2010/main" val="3184805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6 Título"/>
          <p:cNvSpPr>
            <a:spLocks noGrp="1"/>
          </p:cNvSpPr>
          <p:nvPr>
            <p:ph type="title"/>
          </p:nvPr>
        </p:nvSpPr>
        <p:spPr>
          <a:xfrm>
            <a:off x="1403648" y="188640"/>
            <a:ext cx="6624736" cy="576064"/>
          </a:xfr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a:normAutofit/>
          </a:bodyPr>
          <a:lstStyle/>
          <a:p>
            <a:r>
              <a:rPr lang="es-ES" sz="3100" b="1" dirty="0"/>
              <a:t>Facultades y competencias </a:t>
            </a:r>
            <a:r>
              <a:rPr lang="es-ES" sz="2000" b="1" dirty="0"/>
              <a:t>Art. 132 RPT</a:t>
            </a:r>
            <a:endParaRPr lang="es-ES" sz="2000" dirty="0"/>
          </a:p>
        </p:txBody>
      </p:sp>
      <p:sp>
        <p:nvSpPr>
          <p:cNvPr id="8" name="7 CuadroTexto"/>
          <p:cNvSpPr txBox="1"/>
          <p:nvPr/>
        </p:nvSpPr>
        <p:spPr>
          <a:xfrm>
            <a:off x="611560" y="836712"/>
            <a:ext cx="7992888" cy="5386090"/>
          </a:xfrm>
          <a:prstGeom prst="rect">
            <a:avLst/>
          </a:prstGeom>
          <a:noFill/>
        </p:spPr>
        <p:txBody>
          <a:bodyPr wrap="square" rtlCol="0">
            <a:spAutoFit/>
          </a:bodyPr>
          <a:lstStyle/>
          <a:p>
            <a:pPr lvl="0" algn="just"/>
            <a:r>
              <a:rPr lang="es-ES" sz="2400" dirty="0"/>
              <a:t>Realizar el </a:t>
            </a:r>
            <a:r>
              <a:rPr lang="es-ES" sz="2400" dirty="0">
                <a:solidFill>
                  <a:srgbClr val="FF0000"/>
                </a:solidFill>
              </a:rPr>
              <a:t>control de ingresos </a:t>
            </a:r>
            <a:r>
              <a:rPr lang="es-ES" sz="2400" dirty="0"/>
              <a:t>por ventas o prestación de servicios gravados.</a:t>
            </a:r>
          </a:p>
          <a:p>
            <a:pPr algn="just"/>
            <a:r>
              <a:rPr lang="es-ES" sz="1600" dirty="0"/>
              <a:t> </a:t>
            </a:r>
          </a:p>
          <a:p>
            <a:pPr lvl="0" algn="just"/>
            <a:r>
              <a:rPr lang="es-ES" sz="2400" dirty="0"/>
              <a:t>En general, efectuar todas las </a:t>
            </a:r>
            <a:r>
              <a:rPr lang="es-ES" sz="2400" dirty="0">
                <a:solidFill>
                  <a:srgbClr val="FF0000"/>
                </a:solidFill>
              </a:rPr>
              <a:t>actuaciones necesarias para la correcta y oportuna determinación de los impuestos </a:t>
            </a:r>
            <a:r>
              <a:rPr lang="es-ES" sz="2400" dirty="0"/>
              <a:t>que permita la ley.</a:t>
            </a:r>
          </a:p>
          <a:p>
            <a:pPr lvl="0" algn="just"/>
            <a:endParaRPr lang="es-ES" sz="1400" dirty="0">
              <a:solidFill>
                <a:srgbClr val="FF0000"/>
              </a:solidFill>
            </a:endParaRPr>
          </a:p>
          <a:p>
            <a:pPr lvl="0" algn="just"/>
            <a:r>
              <a:rPr lang="es-ES" sz="2400" dirty="0">
                <a:solidFill>
                  <a:srgbClr val="FF0000"/>
                </a:solidFill>
              </a:rPr>
              <a:t>Generar la resolución que determina la obligación tributaria</a:t>
            </a:r>
            <a:r>
              <a:rPr lang="es-ES" sz="2400" dirty="0"/>
              <a:t>, determinando la correcta cuantía de la obligación tributaria a cargo del sujeto fiscalizado con carácter de liquidación previa o definitiva de conformidad con lo establecido el artículo 126 del Código, </a:t>
            </a:r>
            <a:r>
              <a:rPr lang="es-ES" sz="2400" dirty="0">
                <a:solidFill>
                  <a:srgbClr val="FF0000"/>
                </a:solidFill>
              </a:rPr>
              <a:t>así como los intereses </a:t>
            </a:r>
            <a:r>
              <a:rPr lang="es-ES" sz="2400" dirty="0"/>
              <a:t>que correspondan y proponer la regularización que proceda, todo con arreglo a lo establecido en el artículo 144 del Código y en los artículos 152 y 157 del presente Reglamento.</a:t>
            </a:r>
          </a:p>
        </p:txBody>
      </p:sp>
    </p:spTree>
    <p:extLst>
      <p:ext uri="{BB962C8B-B14F-4D97-AF65-F5344CB8AC3E}">
        <p14:creationId xmlns:p14="http://schemas.microsoft.com/office/powerpoint/2010/main" val="393769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6 Título"/>
          <p:cNvSpPr>
            <a:spLocks noGrp="1"/>
          </p:cNvSpPr>
          <p:nvPr>
            <p:ph type="title"/>
          </p:nvPr>
        </p:nvSpPr>
        <p:spPr>
          <a:xfrm>
            <a:off x="1403648" y="332656"/>
            <a:ext cx="6624736" cy="576064"/>
          </a:xfr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a:normAutofit/>
          </a:bodyPr>
          <a:lstStyle/>
          <a:p>
            <a:r>
              <a:rPr lang="es-ES" sz="3100" b="1" dirty="0"/>
              <a:t>Facultades y competencias </a:t>
            </a:r>
            <a:r>
              <a:rPr lang="es-ES" sz="2000" b="1" dirty="0"/>
              <a:t>Art. 132 RPT</a:t>
            </a:r>
            <a:endParaRPr lang="es-ES" sz="2000" dirty="0"/>
          </a:p>
        </p:txBody>
      </p:sp>
      <p:sp>
        <p:nvSpPr>
          <p:cNvPr id="8" name="7 CuadroTexto"/>
          <p:cNvSpPr txBox="1"/>
          <p:nvPr/>
        </p:nvSpPr>
        <p:spPr>
          <a:xfrm>
            <a:off x="611560" y="1543432"/>
            <a:ext cx="7992888" cy="3046988"/>
          </a:xfrm>
          <a:prstGeom prst="rect">
            <a:avLst/>
          </a:prstGeom>
          <a:noFill/>
        </p:spPr>
        <p:txBody>
          <a:bodyPr wrap="square" rtlCol="0">
            <a:spAutoFit/>
          </a:bodyPr>
          <a:lstStyle/>
          <a:p>
            <a:pPr lvl="0" algn="just"/>
            <a:r>
              <a:rPr lang="es-ES" sz="2400" dirty="0">
                <a:solidFill>
                  <a:srgbClr val="FF0000"/>
                </a:solidFill>
              </a:rPr>
              <a:t>Aplicar las sanciones </a:t>
            </a:r>
            <a:r>
              <a:rPr lang="es-ES" sz="2400" dirty="0"/>
              <a:t>por las infracciones administrativas que hubieren cometido los sujetos pasivos objeto de las actuaciones fiscalizadoras.</a:t>
            </a:r>
          </a:p>
          <a:p>
            <a:pPr lvl="0" algn="just"/>
            <a:endParaRPr lang="es-ES" sz="2400" dirty="0"/>
          </a:p>
          <a:p>
            <a:pPr lvl="0" algn="just"/>
            <a:r>
              <a:rPr lang="es-ES" sz="2400" dirty="0">
                <a:solidFill>
                  <a:srgbClr val="FF0000"/>
                </a:solidFill>
              </a:rPr>
              <a:t>Resolver el recurso de revocatoria </a:t>
            </a:r>
            <a:r>
              <a:rPr lang="es-ES" sz="2400" dirty="0"/>
              <a:t>regulado en los ordinales 145 y 150 del Código.</a:t>
            </a:r>
          </a:p>
          <a:p>
            <a:pPr algn="just"/>
            <a:r>
              <a:rPr lang="es-ES" sz="2400" dirty="0"/>
              <a:t> </a:t>
            </a:r>
          </a:p>
          <a:p>
            <a:pPr algn="just"/>
            <a:r>
              <a:rPr lang="es-ES" sz="2400" dirty="0"/>
              <a:t>Para tales efectos, podrá requerir prueba para mejor resolver.</a:t>
            </a:r>
          </a:p>
        </p:txBody>
      </p:sp>
    </p:spTree>
    <p:extLst>
      <p:ext uri="{BB962C8B-B14F-4D97-AF65-F5344CB8AC3E}">
        <p14:creationId xmlns:p14="http://schemas.microsoft.com/office/powerpoint/2010/main" val="3627229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6 Título"/>
          <p:cNvSpPr>
            <a:spLocks noGrp="1"/>
          </p:cNvSpPr>
          <p:nvPr>
            <p:ph type="title"/>
          </p:nvPr>
        </p:nvSpPr>
        <p:spPr>
          <a:xfrm>
            <a:off x="1331640" y="260648"/>
            <a:ext cx="6552728" cy="9409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Otras facultades de los órganos fiscalizadores </a:t>
            </a:r>
            <a:r>
              <a:rPr lang="es-ES" sz="2000" b="1" dirty="0"/>
              <a:t>Art. 133RPT</a:t>
            </a:r>
            <a:endParaRPr lang="es-ES" sz="2000" dirty="0"/>
          </a:p>
        </p:txBody>
      </p:sp>
      <p:sp>
        <p:nvSpPr>
          <p:cNvPr id="8" name="7 CuadroTexto"/>
          <p:cNvSpPr txBox="1"/>
          <p:nvPr/>
        </p:nvSpPr>
        <p:spPr>
          <a:xfrm>
            <a:off x="467544" y="1405220"/>
            <a:ext cx="8280920" cy="4832092"/>
          </a:xfrm>
          <a:prstGeom prst="rect">
            <a:avLst/>
          </a:prstGeom>
          <a:noFill/>
        </p:spPr>
        <p:txBody>
          <a:bodyPr wrap="square" rtlCol="0">
            <a:spAutoFit/>
          </a:bodyPr>
          <a:lstStyle/>
          <a:p>
            <a:pPr algn="just"/>
            <a:r>
              <a:rPr lang="es-ES" sz="2800" dirty="0"/>
              <a:t>Además los funcionarios de la fiscalización podrán:</a:t>
            </a:r>
          </a:p>
          <a:p>
            <a:pPr algn="just"/>
            <a:endParaRPr lang="es-ES" sz="1400" dirty="0"/>
          </a:p>
          <a:p>
            <a:pPr marL="514350" indent="-514350" algn="just">
              <a:buAutoNum type="alphaLcParenR"/>
            </a:pPr>
            <a:r>
              <a:rPr lang="es-ES" sz="2800" dirty="0"/>
              <a:t>Verificar los sistemas de </a:t>
            </a:r>
            <a:r>
              <a:rPr lang="es-ES" sz="2800" dirty="0">
                <a:solidFill>
                  <a:srgbClr val="FF0000"/>
                </a:solidFill>
              </a:rPr>
              <a:t>control interno </a:t>
            </a:r>
            <a:r>
              <a:rPr lang="es-ES" sz="2800" dirty="0"/>
              <a:t>de las empresas en cuanto puedan facilitar la comprobación de la situación tributaria del investigado.</a:t>
            </a:r>
          </a:p>
          <a:p>
            <a:pPr marL="514350" indent="-514350" algn="just">
              <a:buAutoNum type="alphaLcParenR"/>
            </a:pPr>
            <a:endParaRPr lang="es-ES" sz="1400" dirty="0"/>
          </a:p>
          <a:p>
            <a:pPr algn="just"/>
            <a:r>
              <a:rPr lang="es-ES" sz="2800" dirty="0"/>
              <a:t>b) Realizar </a:t>
            </a:r>
            <a:r>
              <a:rPr lang="es-ES" sz="2800" dirty="0">
                <a:solidFill>
                  <a:srgbClr val="FF0000"/>
                </a:solidFill>
              </a:rPr>
              <a:t>mediciones, valoraciones o tomas de muestras</a:t>
            </a:r>
            <a:r>
              <a:rPr lang="es-ES" sz="2800" dirty="0"/>
              <a:t>, así como </a:t>
            </a:r>
            <a:r>
              <a:rPr lang="es-ES" sz="2800" dirty="0">
                <a:solidFill>
                  <a:srgbClr val="FF0000"/>
                </a:solidFill>
              </a:rPr>
              <a:t>fotografiar, </a:t>
            </a:r>
            <a:r>
              <a:rPr lang="es-ES" sz="2800" dirty="0"/>
              <a:t>realizar croquis o planos. Estas operaciones podrán ser ejecutadas por los propios funcionarios de la fiscalización o por personas designadas conforme a la ley.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6 Título"/>
          <p:cNvSpPr>
            <a:spLocks noGrp="1"/>
          </p:cNvSpPr>
          <p:nvPr>
            <p:ph type="title"/>
          </p:nvPr>
        </p:nvSpPr>
        <p:spPr>
          <a:xfrm>
            <a:off x="1331640" y="260648"/>
            <a:ext cx="6552728" cy="94096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Otras facultades de los órganos fiscalizadores </a:t>
            </a:r>
            <a:r>
              <a:rPr lang="es-ES" sz="2000" b="1" dirty="0"/>
              <a:t>Art. 133 RPT</a:t>
            </a:r>
            <a:endParaRPr lang="es-ES" sz="2000" dirty="0"/>
          </a:p>
        </p:txBody>
      </p:sp>
      <p:sp>
        <p:nvSpPr>
          <p:cNvPr id="8" name="7 CuadroTexto"/>
          <p:cNvSpPr txBox="1"/>
          <p:nvPr/>
        </p:nvSpPr>
        <p:spPr>
          <a:xfrm>
            <a:off x="395536" y="1340768"/>
            <a:ext cx="8352928" cy="5262979"/>
          </a:xfrm>
          <a:prstGeom prst="rect">
            <a:avLst/>
          </a:prstGeom>
          <a:noFill/>
        </p:spPr>
        <p:txBody>
          <a:bodyPr wrap="square" rtlCol="0">
            <a:spAutoFit/>
          </a:bodyPr>
          <a:lstStyle/>
          <a:p>
            <a:pPr algn="just"/>
            <a:r>
              <a:rPr lang="es-ES" sz="2800" dirty="0"/>
              <a:t>c) </a:t>
            </a:r>
            <a:r>
              <a:rPr lang="es-ES" sz="2800" dirty="0">
                <a:solidFill>
                  <a:srgbClr val="FF0000"/>
                </a:solidFill>
              </a:rPr>
              <a:t>Recabar información de los trabajadores o empleados </a:t>
            </a:r>
            <a:r>
              <a:rPr lang="es-ES" sz="2800" dirty="0"/>
              <a:t>del sujeto pasivo investigado sobre cuestiones relativas a las actividades en que participen conforme a su labor, en las condiciones establecidas en el presente Reglamento.</a:t>
            </a:r>
          </a:p>
          <a:p>
            <a:pPr algn="just"/>
            <a:r>
              <a:rPr lang="es-ES" sz="2800" dirty="0"/>
              <a:t>d) </a:t>
            </a:r>
            <a:r>
              <a:rPr lang="es-ES" sz="2800" dirty="0">
                <a:solidFill>
                  <a:srgbClr val="FF0000"/>
                </a:solidFill>
              </a:rPr>
              <a:t>Solicitar el dictamen de peritos y traductores oficiales.</a:t>
            </a:r>
          </a:p>
          <a:p>
            <a:pPr algn="just"/>
            <a:r>
              <a:rPr lang="es-ES" sz="2800" dirty="0"/>
              <a:t>e) Requerir del sujeto pasivo </a:t>
            </a:r>
            <a:r>
              <a:rPr lang="es-ES" sz="2800" dirty="0">
                <a:solidFill>
                  <a:srgbClr val="FF0000"/>
                </a:solidFill>
              </a:rPr>
              <a:t>la traducción oficial o notarial </a:t>
            </a:r>
            <a:r>
              <a:rPr lang="es-ES" sz="2800" dirty="0"/>
              <a:t>de cualquier documento con trascendencia probatoria para efectos tributarios, que se encuentre redactado en un idioma distinto al español.</a:t>
            </a:r>
          </a:p>
          <a:p>
            <a:pPr algn="just"/>
            <a:endParaRPr lang="es-E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3" y="332656"/>
            <a:ext cx="8482033" cy="741970"/>
          </a:xfrm>
          <a:solidFill>
            <a:schemeClr val="accent3">
              <a:lumMod val="40000"/>
              <a:lumOff val="60000"/>
            </a:schemeClr>
          </a:solidFill>
          <a:ln>
            <a:solidFill>
              <a:schemeClr val="accent3">
                <a:lumMod val="40000"/>
                <a:lumOff val="60000"/>
              </a:schemeClr>
            </a:solidFill>
          </a:ln>
          <a:scene3d>
            <a:camera prst="orthographicFront"/>
            <a:lightRig rig="threePt" dir="t"/>
          </a:scene3d>
          <a:sp3d>
            <a:bevelT w="165100" prst="coolSlant"/>
          </a:sp3d>
        </p:spPr>
        <p:style>
          <a:lnRef idx="2">
            <a:schemeClr val="accent3"/>
          </a:lnRef>
          <a:fillRef idx="1">
            <a:schemeClr val="lt1"/>
          </a:fillRef>
          <a:effectRef idx="0">
            <a:schemeClr val="accent3"/>
          </a:effectRef>
          <a:fontRef idx="minor">
            <a:schemeClr val="dk1"/>
          </a:fontRef>
        </p:style>
        <p:txBody>
          <a:bodyPr>
            <a:normAutofit fontScale="90000"/>
          </a:bodyPr>
          <a:lstStyle/>
          <a:p>
            <a:r>
              <a:rPr lang="es-ES" sz="2700" b="1" dirty="0"/>
              <a:t>Procedimiento cuando se solicite información o se practiquen actuaciones adicionales </a:t>
            </a:r>
            <a:r>
              <a:rPr lang="es-ES" sz="2000" b="1" dirty="0"/>
              <a:t>Art. 123 RPT</a:t>
            </a:r>
            <a:endParaRPr lang="es-ES" sz="20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CuadroTexto"/>
          <p:cNvSpPr txBox="1"/>
          <p:nvPr/>
        </p:nvSpPr>
        <p:spPr>
          <a:xfrm>
            <a:off x="539552" y="1568981"/>
            <a:ext cx="8147248" cy="4524315"/>
          </a:xfrm>
          <a:prstGeom prst="rect">
            <a:avLst/>
          </a:prstGeom>
          <a:noFill/>
        </p:spPr>
        <p:txBody>
          <a:bodyPr wrap="square" rtlCol="0">
            <a:spAutoFit/>
          </a:bodyPr>
          <a:lstStyle/>
          <a:p>
            <a:pPr algn="just"/>
            <a:r>
              <a:rPr lang="es-ES" sz="2400" dirty="0"/>
              <a:t>Previo o </a:t>
            </a:r>
            <a:r>
              <a:rPr lang="es-ES" sz="2400" dirty="0">
                <a:solidFill>
                  <a:srgbClr val="FF0000"/>
                </a:solidFill>
              </a:rPr>
              <a:t>junto con la notificación del inicio </a:t>
            </a:r>
            <a:r>
              <a:rPr lang="es-ES" sz="2400" dirty="0"/>
              <a:t>del procedimiento de liquidación previa, la AT </a:t>
            </a:r>
            <a:r>
              <a:rPr lang="es-ES" sz="2400" dirty="0">
                <a:solidFill>
                  <a:srgbClr val="FF0000"/>
                </a:solidFill>
              </a:rPr>
              <a:t>podrá solicitar datos o justificantes </a:t>
            </a:r>
            <a:r>
              <a:rPr lang="es-ES" sz="2400" dirty="0"/>
              <a:t>al sujeto pasivo o bien, realizar actuaciones adicionales. Una vez </a:t>
            </a:r>
            <a:r>
              <a:rPr lang="es-ES" sz="2400" dirty="0">
                <a:solidFill>
                  <a:srgbClr val="FF0000"/>
                </a:solidFill>
              </a:rPr>
              <a:t>vencido el plazo </a:t>
            </a:r>
            <a:r>
              <a:rPr lang="es-ES" sz="2400" dirty="0"/>
              <a:t>otorgado o practicadas las actuaciones, y en el tanto persistan aumentos o diferencias de impuesto, se </a:t>
            </a:r>
            <a:r>
              <a:rPr lang="es-ES" sz="2400" dirty="0">
                <a:solidFill>
                  <a:srgbClr val="FF0000"/>
                </a:solidFill>
              </a:rPr>
              <a:t>notificará al sujeto pasivo los resultados de la comprobación y se le extenderá una propuesta de regularización </a:t>
            </a:r>
            <a:r>
              <a:rPr lang="es-ES" sz="2400" dirty="0"/>
              <a:t>en los términos del artículo 122 de este Reglamento.</a:t>
            </a:r>
          </a:p>
          <a:p>
            <a:pPr algn="just"/>
            <a:endParaRPr lang="en-US" sz="2400" dirty="0"/>
          </a:p>
          <a:p>
            <a:pPr algn="just"/>
            <a:r>
              <a:rPr lang="es-ES" sz="2400" dirty="0"/>
              <a:t>Cuando el sujeto pasivo </a:t>
            </a:r>
            <a:r>
              <a:rPr lang="es-ES" sz="2400" dirty="0">
                <a:solidFill>
                  <a:srgbClr val="FF0000"/>
                </a:solidFill>
              </a:rPr>
              <a:t>no aporte los datos o justificantes </a:t>
            </a:r>
            <a:r>
              <a:rPr lang="es-ES" sz="2400" dirty="0"/>
              <a:t>solicitados, podrá aplicarse el método de </a:t>
            </a:r>
            <a:r>
              <a:rPr lang="es-ES" sz="2400" dirty="0">
                <a:solidFill>
                  <a:srgbClr val="FF0000"/>
                </a:solidFill>
              </a:rPr>
              <a:t>base presunta </a:t>
            </a:r>
            <a:r>
              <a:rPr lang="es-ES" sz="2400" dirty="0"/>
              <a:t>a que se refiere el artículo 125 inciso b) del Código.</a:t>
            </a:r>
            <a:endParaRPr lang="en-US" sz="2400" dirty="0"/>
          </a:p>
        </p:txBody>
      </p:sp>
    </p:spTree>
    <p:extLst>
      <p:ext uri="{BB962C8B-B14F-4D97-AF65-F5344CB8AC3E}">
        <p14:creationId xmlns:p14="http://schemas.microsoft.com/office/powerpoint/2010/main" val="67599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2"/>
          <p:cNvSpPr>
            <a:spLocks noGrp="1" noChangeArrowheads="1"/>
          </p:cNvSpPr>
          <p:nvPr>
            <p:ph type="title"/>
          </p:nvPr>
        </p:nvSpPr>
        <p:spPr>
          <a:xfrm>
            <a:off x="1177280" y="404664"/>
            <a:ext cx="6923112" cy="720080"/>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200" b="1" dirty="0"/>
              <a:t>Instrumentos para la revisión  </a:t>
            </a:r>
            <a:br>
              <a:rPr lang="es-ES" sz="3200" b="1" dirty="0"/>
            </a:br>
            <a:r>
              <a:rPr lang="es-ES" sz="1800" dirty="0"/>
              <a:t>A</a:t>
            </a:r>
            <a:r>
              <a:rPr lang="es-ES" sz="1800" dirty="0">
                <a:solidFill>
                  <a:schemeClr val="tx1">
                    <a:lumMod val="95000"/>
                    <a:lumOff val="5000"/>
                  </a:schemeClr>
                </a:solidFill>
              </a:rPr>
              <a:t>rt. 134 RPT y 116 CNPT</a:t>
            </a:r>
          </a:p>
        </p:txBody>
      </p:sp>
      <p:sp>
        <p:nvSpPr>
          <p:cNvPr id="7" name="6 CuadroTexto"/>
          <p:cNvSpPr txBox="1"/>
          <p:nvPr/>
        </p:nvSpPr>
        <p:spPr>
          <a:xfrm>
            <a:off x="611560" y="1268760"/>
            <a:ext cx="8064896" cy="5262979"/>
          </a:xfrm>
          <a:prstGeom prst="rect">
            <a:avLst/>
          </a:prstGeom>
          <a:noFill/>
        </p:spPr>
        <p:txBody>
          <a:bodyPr wrap="square" rtlCol="0">
            <a:spAutoFit/>
          </a:bodyPr>
          <a:lstStyle/>
          <a:p>
            <a:pPr algn="just"/>
            <a:r>
              <a:rPr lang="es-ES" sz="2800" dirty="0"/>
              <a:t>Los funcionarios de la fiscalización podrán utilizar para su análisis, los instrumentos que consideren convenientes, entre los cuales podrán figurar:</a:t>
            </a:r>
          </a:p>
          <a:p>
            <a:pPr algn="just"/>
            <a:endParaRPr lang="es-ES" sz="2800" dirty="0"/>
          </a:p>
          <a:p>
            <a:pPr marL="514350" indent="-514350" algn="just">
              <a:buAutoNum type="alphaLcParenR"/>
            </a:pPr>
            <a:r>
              <a:rPr lang="es-ES" sz="2800" dirty="0">
                <a:solidFill>
                  <a:srgbClr val="FF0000"/>
                </a:solidFill>
              </a:rPr>
              <a:t>Declaraciones de impuestos</a:t>
            </a:r>
          </a:p>
          <a:p>
            <a:pPr marL="514350" indent="-514350" algn="just">
              <a:buAutoNum type="alphaLcParenR"/>
            </a:pPr>
            <a:r>
              <a:rPr lang="es-ES" sz="2800" dirty="0">
                <a:solidFill>
                  <a:srgbClr val="FF0000"/>
                </a:solidFill>
              </a:rPr>
              <a:t>Contabilidad del sujeto pasivo</a:t>
            </a:r>
            <a:r>
              <a:rPr lang="es-ES" sz="2800" dirty="0"/>
              <a:t>, comprendiendo tanto los estados financieros, los registros y soportes contables, como los justificantes de las anotaciones realizadas y las hojas previas o accesorias de dichas anotaciones, así como los contratos y documentos con trascendencia tributaria.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2"/>
          <p:cNvSpPr>
            <a:spLocks noGrp="1" noChangeArrowheads="1"/>
          </p:cNvSpPr>
          <p:nvPr>
            <p:ph type="title"/>
          </p:nvPr>
        </p:nvSpPr>
        <p:spPr>
          <a:xfrm>
            <a:off x="1177280" y="404664"/>
            <a:ext cx="6923112" cy="720080"/>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200" b="1" dirty="0"/>
              <a:t>Instrumentos para la revisión  </a:t>
            </a:r>
            <a:br>
              <a:rPr lang="es-ES" sz="3200" b="1" dirty="0"/>
            </a:br>
            <a:r>
              <a:rPr lang="es-ES" sz="1800" dirty="0"/>
              <a:t>A</a:t>
            </a:r>
            <a:r>
              <a:rPr lang="es-ES" sz="1800" dirty="0">
                <a:solidFill>
                  <a:schemeClr val="tx1">
                    <a:lumMod val="95000"/>
                    <a:lumOff val="5000"/>
                  </a:schemeClr>
                </a:solidFill>
              </a:rPr>
              <a:t>rt. 134 RPT y 116 CNPT</a:t>
            </a:r>
          </a:p>
        </p:txBody>
      </p:sp>
      <p:sp>
        <p:nvSpPr>
          <p:cNvPr id="7" name="6 CuadroTexto"/>
          <p:cNvSpPr txBox="1"/>
          <p:nvPr/>
        </p:nvSpPr>
        <p:spPr>
          <a:xfrm>
            <a:off x="611560" y="1476067"/>
            <a:ext cx="8064896" cy="4401205"/>
          </a:xfrm>
          <a:prstGeom prst="rect">
            <a:avLst/>
          </a:prstGeom>
          <a:noFill/>
        </p:spPr>
        <p:txBody>
          <a:bodyPr wrap="square" rtlCol="0">
            <a:spAutoFit/>
          </a:bodyPr>
          <a:lstStyle/>
          <a:p>
            <a:pPr algn="just"/>
            <a:r>
              <a:rPr lang="es-ES" sz="2800" dirty="0"/>
              <a:t>c) Datos o antecedentes obtenidos directa o indirectamente de otras personas o entidades y que afecten al sujeto pasivo.</a:t>
            </a:r>
          </a:p>
          <a:p>
            <a:pPr algn="just"/>
            <a:r>
              <a:rPr lang="es-ES" sz="2800" dirty="0"/>
              <a:t>d) Datos o informes obtenidos como consecuencia de denuncias que, a juicio de la Administración, tengan un sustento razonable.</a:t>
            </a:r>
          </a:p>
          <a:p>
            <a:pPr algn="just"/>
            <a:r>
              <a:rPr lang="es-ES" sz="2800" dirty="0"/>
              <a:t>e) Cuantos datos, informes y antecedentes puedan procurarse legalmente.</a:t>
            </a:r>
          </a:p>
          <a:p>
            <a:pPr algn="just"/>
            <a:r>
              <a:rPr lang="es-ES" sz="2800" dirty="0"/>
              <a:t>f) Copias de los soportes magnéticos que contengan información tributaria.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algn="just"/>
            <a:r>
              <a:rPr lang="es-ES" sz="3200" dirty="0"/>
              <a:t>“En sus funciones de fiscalización, la Administración Tributaria puede utilizar como elementos para la verificación y, en su caso, para la determinación de la obligación tributaria de los contribuyentes y de los responsables:  </a:t>
            </a:r>
          </a:p>
          <a:p>
            <a:pPr lvl="0" algn="just"/>
            <a:r>
              <a:rPr lang="es-ES" sz="3200" dirty="0">
                <a:solidFill>
                  <a:srgbClr val="FF0000"/>
                </a:solidFill>
                <a:effectLst>
                  <a:outerShdw blurRad="38100" dist="38100" dir="2700000" algn="tl">
                    <a:srgbClr val="000000">
                      <a:alpha val="43137"/>
                    </a:srgbClr>
                  </a:outerShdw>
                </a:effectLst>
              </a:rPr>
              <a:t>Los registros financieros, contables y de cualquier índole que comprueben las operaciones efectuadas.</a:t>
            </a:r>
            <a:r>
              <a:rPr lang="es-ES" sz="3200" dirty="0"/>
              <a:t>” </a:t>
            </a:r>
          </a:p>
          <a:p>
            <a:pPr algn="just"/>
            <a:r>
              <a:rPr lang="es-ES" sz="3200" dirty="0"/>
              <a:t>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1 Título"/>
          <p:cNvSpPr>
            <a:spLocks noGrp="1"/>
          </p:cNvSpPr>
          <p:nvPr>
            <p:ph type="title"/>
          </p:nvPr>
        </p:nvSpPr>
        <p:spPr>
          <a:xfrm>
            <a:off x="1249288" y="274638"/>
            <a:ext cx="6923112"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Elementos para verificar y determinar la obligación tributaria </a:t>
            </a:r>
            <a:r>
              <a:rPr lang="es-ES" sz="1800" b="1" dirty="0"/>
              <a:t>Art. 116 CNPT</a:t>
            </a:r>
            <a:endParaRPr lang="es-ES"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998122"/>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6000576"/>
            <a:ext cx="901700" cy="812800"/>
          </a:xfrm>
          <a:prstGeom prst="rect">
            <a:avLst/>
          </a:prstGeom>
          <a:noFill/>
          <a:ln>
            <a:noFill/>
          </a:ln>
        </p:spPr>
      </p:pic>
      <p:sp>
        <p:nvSpPr>
          <p:cNvPr id="6" name="Rectangle 3"/>
          <p:cNvSpPr txBox="1">
            <a:spLocks noChangeArrowheads="1"/>
          </p:cNvSpPr>
          <p:nvPr/>
        </p:nvSpPr>
        <p:spPr>
          <a:xfrm>
            <a:off x="755576" y="1412776"/>
            <a:ext cx="7704856" cy="4968552"/>
          </a:xfrm>
          <a:prstGeom prst="rect">
            <a:avLst/>
          </a:prstGeom>
        </p:spPr>
        <p:txBody>
          <a:bodyPr vert="horz" lIns="91440" tIns="45720" rIns="91440" bIns="45720" rtlCol="0">
            <a:normAutofit fontScale="70000" lnSpcReduction="20000"/>
          </a:bodyPr>
          <a:lstStyle/>
          <a:p>
            <a:pPr algn="just"/>
            <a:r>
              <a:rPr lang="es-ES" sz="3200" dirty="0"/>
              <a:t>“</a:t>
            </a:r>
            <a:r>
              <a:rPr lang="es-ES" sz="3200" dirty="0">
                <a:solidFill>
                  <a:srgbClr val="FF0000"/>
                </a:solidFill>
                <a:effectLst>
                  <a:outerShdw blurRad="38100" dist="38100" dir="2700000" algn="tl">
                    <a:srgbClr val="000000">
                      <a:alpha val="43137"/>
                    </a:srgbClr>
                  </a:outerShdw>
                </a:effectLst>
              </a:rPr>
              <a:t>A falta de tales registros</a:t>
            </a:r>
            <a:r>
              <a:rPr lang="es-ES" sz="3200" dirty="0"/>
              <a:t>, de documentación o de ambos, o cuando a juicio de la Administración estos sean </a:t>
            </a:r>
            <a:r>
              <a:rPr lang="es-ES" sz="3200" dirty="0">
                <a:solidFill>
                  <a:srgbClr val="FF0000"/>
                </a:solidFill>
              </a:rPr>
              <a:t>insuficientes o contradictorios</a:t>
            </a:r>
            <a:r>
              <a:rPr lang="es-ES" sz="3200" dirty="0"/>
              <a:t>, se deben </a:t>
            </a:r>
            <a:r>
              <a:rPr lang="es-ES" sz="3200" dirty="0">
                <a:solidFill>
                  <a:srgbClr val="FF0000"/>
                </a:solidFill>
                <a:effectLst>
                  <a:outerShdw blurRad="38100" dist="38100" dir="2700000" algn="tl">
                    <a:srgbClr val="000000">
                      <a:alpha val="43137"/>
                    </a:srgbClr>
                  </a:outerShdw>
                </a:effectLst>
              </a:rPr>
              <a:t>tener en cuenta los </a:t>
            </a:r>
            <a:r>
              <a:rPr lang="es-ES" sz="4000" dirty="0">
                <a:solidFill>
                  <a:srgbClr val="FF0000"/>
                </a:solidFill>
                <a:effectLst>
                  <a:outerShdw blurRad="38100" dist="38100" dir="2700000" algn="tl">
                    <a:srgbClr val="000000">
                      <a:alpha val="43137"/>
                    </a:srgbClr>
                  </a:outerShdw>
                </a:effectLst>
              </a:rPr>
              <a:t>indicios que permitan estimar la existencia y medida de la obligación tributaria</a:t>
            </a:r>
            <a:r>
              <a:rPr lang="es-ES" sz="3200" dirty="0"/>
              <a:t>. Sirven especialmente como indicios: el capital invertido en la explotación, el volumen de las transacciones de toda clase e ingresos de otros períodos, la existencia de mercaderías y productos, el monto de las compras y ventas efectuadas, el rendimiento normal del negocio o la explotación objeto de la investigación, o el de empresas similares ubicadas en la misma plaza, los salarios, el alquiler del negocio, los combustibles, la energía eléctrica y otros gastos generales, el alquiler de la casa de habitación, los gastos particulares del contribuyente y de su familia, el monto de su patrimonio y cualesquiera otros elementos de juicio que obren en poder de la Administración Tributaria o que esta reciba o requiera de terceros.”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1 Título"/>
          <p:cNvSpPr>
            <a:spLocks noGrp="1"/>
          </p:cNvSpPr>
          <p:nvPr>
            <p:ph type="title"/>
          </p:nvPr>
        </p:nvSpPr>
        <p:spPr>
          <a:xfrm>
            <a:off x="1177280" y="274638"/>
            <a:ext cx="6851104" cy="92211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Elementos para verificar y determinar la obligación tributaria</a:t>
            </a:r>
            <a:endParaRPr lang="es-ES"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93304" y="418654"/>
            <a:ext cx="6347048" cy="634082"/>
          </a:xfrm>
        </p:spPr>
        <p:style>
          <a:lnRef idx="1">
            <a:schemeClr val="accent1"/>
          </a:lnRef>
          <a:fillRef idx="2">
            <a:schemeClr val="accent1"/>
          </a:fillRef>
          <a:effectRef idx="1">
            <a:schemeClr val="accent1"/>
          </a:effectRef>
          <a:fontRef idx="minor">
            <a:schemeClr val="dk1"/>
          </a:fontRef>
        </p:style>
        <p:txBody>
          <a:bodyPr>
            <a:normAutofit fontScale="90000"/>
          </a:bodyPr>
          <a:lstStyle/>
          <a:p>
            <a:br>
              <a:rPr lang="es-ES" b="1" dirty="0"/>
            </a:br>
            <a:r>
              <a:rPr lang="es-ES" b="1" dirty="0"/>
              <a:t>Clases de actuaciones </a:t>
            </a:r>
            <a:r>
              <a:rPr lang="es-ES" sz="2000" b="1" dirty="0"/>
              <a:t>Art. 135 RPT</a:t>
            </a:r>
            <a:br>
              <a:rPr lang="es-ES" dirty="0"/>
            </a:br>
            <a:endParaRPr lang="es-ES"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3"/>
          <p:cNvSpPr txBox="1">
            <a:spLocks noChangeArrowheads="1"/>
          </p:cNvSpPr>
          <p:nvPr/>
        </p:nvSpPr>
        <p:spPr>
          <a:xfrm>
            <a:off x="179512" y="1423317"/>
            <a:ext cx="8568952" cy="4525963"/>
          </a:xfrm>
          <a:prstGeom prst="rect">
            <a:avLst/>
          </a:prstGeom>
        </p:spPr>
        <p:txBody>
          <a:bodyPr vert="horz" lIns="91440" tIns="45720" rIns="91440" bIns="45720" rtlCol="0">
            <a:noAutofit/>
          </a:bodyPr>
          <a:lstStyle/>
          <a:p>
            <a:pPr marL="514350" indent="-514350" algn="just">
              <a:buAutoNum type="alphaLcParenR"/>
            </a:pPr>
            <a:r>
              <a:rPr lang="es-ES" sz="2400" b="1" dirty="0">
                <a:solidFill>
                  <a:srgbClr val="FF0000"/>
                </a:solidFill>
              </a:rPr>
              <a:t>De comprobación e investigación: </a:t>
            </a:r>
          </a:p>
          <a:p>
            <a:pPr marL="514350" indent="-514350" algn="just">
              <a:buAutoNum type="alphaLcParenR"/>
            </a:pPr>
            <a:endParaRPr lang="es-ES" sz="2000" b="1" dirty="0">
              <a:solidFill>
                <a:srgbClr val="FF0000"/>
              </a:solidFill>
            </a:endParaRPr>
          </a:p>
          <a:p>
            <a:pPr marL="514350" indent="-514350" algn="just"/>
            <a:r>
              <a:rPr lang="es-ES" sz="2000" b="1" dirty="0">
                <a:solidFill>
                  <a:srgbClr val="FF0000"/>
                </a:solidFill>
              </a:rPr>
              <a:t>        </a:t>
            </a:r>
            <a:r>
              <a:rPr lang="es-ES" sz="2000" dirty="0"/>
              <a:t>Se comprueba la </a:t>
            </a:r>
            <a:r>
              <a:rPr lang="es-ES" sz="2000" dirty="0">
                <a:solidFill>
                  <a:srgbClr val="FF0000"/>
                </a:solidFill>
              </a:rPr>
              <a:t>exactitud y veracidad </a:t>
            </a:r>
            <a:r>
              <a:rPr lang="es-ES" sz="2000" dirty="0"/>
              <a:t>de los hechos y circunstancias de cualquier naturaleza consignados por los sujetos pasivos u obligados tributarios, en cuantas declaraciones y comunicaciones se exijan.</a:t>
            </a:r>
          </a:p>
          <a:p>
            <a:pPr marL="514350" indent="-514350" algn="just"/>
            <a:endParaRPr lang="es-ES" sz="2000" dirty="0"/>
          </a:p>
          <a:p>
            <a:pPr marL="514350" indent="-514350" algn="just"/>
            <a:r>
              <a:rPr lang="es-ES" sz="2000" dirty="0"/>
              <a:t>         Asimismo, se investiga la posible existencia de elementos de hecho u otros antecedentes con trascendencia tributaria que sean desconocidos totalmente por la Administración. </a:t>
            </a:r>
            <a:r>
              <a:rPr lang="es-ES" sz="2000" dirty="0">
                <a:solidFill>
                  <a:srgbClr val="FF0000"/>
                </a:solidFill>
                <a:effectLst>
                  <a:outerShdw blurRad="38100" dist="38100" dir="2700000" algn="tl">
                    <a:srgbClr val="000000">
                      <a:alpha val="43137"/>
                    </a:srgbClr>
                  </a:outerShdw>
                </a:effectLst>
              </a:rPr>
              <a:t>Cuando los órganos de la fiscalización desarrollan estas actuaciones, deben obtener cuantos datos o antecedentes obren en poder del obligado tributario o terceros y puedan ser, que consideren, de especial relevancia tributaria para la comprobación de la obligación tributaria </a:t>
            </a:r>
            <a:r>
              <a:rPr lang="es-ES" sz="2000" dirty="0"/>
              <a:t>del sujeto pasivo fiscalizado, así como los que sean trascendentes para comprobar a cualquier otro sujeto pasivo.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93304" y="260648"/>
            <a:ext cx="6347048" cy="634082"/>
          </a:xfrm>
        </p:spPr>
        <p:style>
          <a:lnRef idx="1">
            <a:schemeClr val="accent1"/>
          </a:lnRef>
          <a:fillRef idx="2">
            <a:schemeClr val="accent1"/>
          </a:fillRef>
          <a:effectRef idx="1">
            <a:schemeClr val="accent1"/>
          </a:effectRef>
          <a:fontRef idx="minor">
            <a:schemeClr val="dk1"/>
          </a:fontRef>
        </p:style>
        <p:txBody>
          <a:bodyPr>
            <a:normAutofit fontScale="90000"/>
          </a:bodyPr>
          <a:lstStyle/>
          <a:p>
            <a:br>
              <a:rPr lang="es-ES" b="1" dirty="0"/>
            </a:br>
            <a:r>
              <a:rPr lang="es-ES" b="1" dirty="0"/>
              <a:t>Clases de actuaciones </a:t>
            </a:r>
            <a:r>
              <a:rPr lang="es-ES" sz="2000" b="1" dirty="0"/>
              <a:t>Art. 135 RPT</a:t>
            </a:r>
            <a:br>
              <a:rPr lang="es-ES" dirty="0"/>
            </a:br>
            <a:endParaRPr lang="es-ES"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3"/>
          <p:cNvSpPr txBox="1">
            <a:spLocks noChangeArrowheads="1"/>
          </p:cNvSpPr>
          <p:nvPr/>
        </p:nvSpPr>
        <p:spPr>
          <a:xfrm>
            <a:off x="611560" y="980728"/>
            <a:ext cx="7920880" cy="5256584"/>
          </a:xfrm>
          <a:prstGeom prst="rect">
            <a:avLst/>
          </a:prstGeom>
        </p:spPr>
        <p:txBody>
          <a:bodyPr vert="horz" lIns="91440" tIns="45720" rIns="91440" bIns="45720" rtlCol="0">
            <a:noAutofit/>
          </a:bodyPr>
          <a:lstStyle/>
          <a:p>
            <a:pPr algn="just"/>
            <a:r>
              <a:rPr lang="es-ES" sz="2000" b="1" dirty="0">
                <a:solidFill>
                  <a:srgbClr val="FF0000"/>
                </a:solidFill>
              </a:rPr>
              <a:t>b) De valoración. </a:t>
            </a:r>
            <a:r>
              <a:rPr lang="es-ES" sz="2000" dirty="0"/>
              <a:t>Las actuaciones de valoración de bienes, rentas, productos, derechos y patrimonios en general, de personas y entidades públicas y privadas, tendrán por Decreto Ejecutivo 102-H Página 60 de 114 objeto la </a:t>
            </a:r>
            <a:r>
              <a:rPr lang="es-ES" sz="2000" dirty="0">
                <a:solidFill>
                  <a:srgbClr val="FF0000"/>
                </a:solidFill>
              </a:rPr>
              <a:t>tasación o comprobación del valor declarado, </a:t>
            </a:r>
            <a:r>
              <a:rPr lang="es-ES" sz="2000" dirty="0"/>
              <a:t>así como también la </a:t>
            </a:r>
            <a:r>
              <a:rPr lang="es-ES" sz="2000" dirty="0">
                <a:solidFill>
                  <a:srgbClr val="FF0000"/>
                </a:solidFill>
              </a:rPr>
              <a:t>valoración de los bienes no declarados, </a:t>
            </a:r>
            <a:r>
              <a:rPr lang="es-ES" sz="2000" dirty="0"/>
              <a:t>por cualquiera de los medios admitidos por el ordenamiento jurídico vigente. No se considerarán actuaciones de valoración aquellas en las cuales el valor de los bienes, rentas, productos, derechos y patrimonios resulte directamente de la aplicación de normas legales o reglamentarias. </a:t>
            </a:r>
            <a:r>
              <a:rPr lang="es-ES" sz="2000" dirty="0">
                <a:solidFill>
                  <a:srgbClr val="FF0000"/>
                </a:solidFill>
                <a:effectLst>
                  <a:outerShdw blurRad="38100" dist="38100" dir="2700000" algn="tl">
                    <a:srgbClr val="000000">
                      <a:alpha val="43137"/>
                    </a:srgbClr>
                  </a:outerShdw>
                </a:effectLst>
              </a:rPr>
              <a:t>Estas actuaciones podrán desarrollarse por la propia iniciativa de los funcionarios de la fiscalización o en casos en que la naturaleza especialmente compleja de la valoración lo recomiende</a:t>
            </a:r>
            <a:r>
              <a:rPr lang="es-ES" sz="2000" dirty="0"/>
              <a:t>, por otros órganos de la Administración Tributaria o bien de otras instituciones públicas.</a:t>
            </a:r>
          </a:p>
          <a:p>
            <a:pPr algn="just"/>
            <a:r>
              <a:rPr lang="es-ES" sz="2000" dirty="0"/>
              <a:t>Entre los criterios utilizables para la valoración de bienes objeto de tráfico común, podrá válidamente utilizarse el precio corriente en plaza, entendiendo por éste el valor que tienen tales bienes en los mercados en que usualmente se venden.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07704" y="476672"/>
            <a:ext cx="5760640" cy="72494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Formas de determinación.</a:t>
            </a:r>
            <a:r>
              <a:rPr lang="es-ES" sz="3200" dirty="0"/>
              <a:t> </a:t>
            </a:r>
            <a:r>
              <a:rPr lang="es-ES" sz="1800" b="1" dirty="0"/>
              <a:t>Art. 125 CNPT</a:t>
            </a:r>
            <a:endParaRPr lang="es-ES" sz="18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3"/>
          <p:cNvSpPr txBox="1">
            <a:spLocks noChangeArrowheads="1"/>
          </p:cNvSpPr>
          <p:nvPr/>
        </p:nvSpPr>
        <p:spPr>
          <a:xfrm>
            <a:off x="755576" y="1567333"/>
            <a:ext cx="7632848" cy="4525963"/>
          </a:xfrm>
          <a:prstGeom prst="rect">
            <a:avLst/>
          </a:prstGeom>
        </p:spPr>
        <p:txBody>
          <a:bodyPr vert="horz" lIns="91440" tIns="45720" rIns="91440" bIns="45720" rtlCol="0">
            <a:noAutofit/>
          </a:bodyPr>
          <a:lstStyle/>
          <a:p>
            <a:pPr lvl="0" algn="just"/>
            <a:r>
              <a:rPr lang="es-ES" sz="2800" dirty="0"/>
              <a:t>a) Sobre </a:t>
            </a:r>
            <a:r>
              <a:rPr lang="es-ES" sz="2800" b="1" dirty="0">
                <a:solidFill>
                  <a:srgbClr val="FF0000"/>
                </a:solidFill>
              </a:rPr>
              <a:t>base cierta</a:t>
            </a:r>
            <a:r>
              <a:rPr lang="es-ES" sz="2800" dirty="0"/>
              <a:t>, tomando en cuenta los elementos que permitan conocer en forma directa los hechos generadores de la obligación tributaria.</a:t>
            </a:r>
          </a:p>
          <a:p>
            <a:pPr algn="just"/>
            <a:r>
              <a:rPr lang="es-ES" sz="2800" dirty="0"/>
              <a:t> </a:t>
            </a:r>
          </a:p>
          <a:p>
            <a:pPr lvl="0" algn="just"/>
            <a:r>
              <a:rPr lang="es-ES" sz="2800" dirty="0"/>
              <a:t>b) Sobre </a:t>
            </a:r>
            <a:r>
              <a:rPr lang="es-ES" sz="2800" b="1" dirty="0">
                <a:solidFill>
                  <a:srgbClr val="FF0000"/>
                </a:solidFill>
              </a:rPr>
              <a:t>base presunta</a:t>
            </a:r>
            <a:r>
              <a:rPr lang="es-ES" sz="2800" dirty="0"/>
              <a:t>, tomando en cuenta los hechos y circunstancias que, por su vinculación o conexión normal con el hecho generador de la obligación tributaria, permitan determinar la existencia y cuantía de dicha obligación.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476672"/>
            <a:ext cx="7344816" cy="864096"/>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Efectos de las liquidaciones o determinaciones tributarias de oficio </a:t>
            </a:r>
            <a:r>
              <a:rPr lang="es-ES" sz="1800" b="1" dirty="0"/>
              <a:t>Art. 126 CNPT</a:t>
            </a:r>
            <a:endParaRPr lang="es-ES" sz="18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3"/>
          <p:cNvSpPr txBox="1">
            <a:spLocks noChangeArrowheads="1"/>
          </p:cNvSpPr>
          <p:nvPr/>
        </p:nvSpPr>
        <p:spPr>
          <a:xfrm>
            <a:off x="755576" y="1567333"/>
            <a:ext cx="7632848" cy="4525963"/>
          </a:xfrm>
          <a:prstGeom prst="rect">
            <a:avLst/>
          </a:prstGeom>
        </p:spPr>
        <p:txBody>
          <a:bodyPr vert="horz" lIns="91440" tIns="45720" rIns="91440" bIns="45720" rtlCol="0">
            <a:normAutofit/>
          </a:bodyPr>
          <a:lstStyle/>
          <a:p>
            <a:pPr algn="just"/>
            <a:r>
              <a:rPr lang="es-ES" sz="2400" dirty="0"/>
              <a:t>Son </a:t>
            </a:r>
            <a:r>
              <a:rPr lang="es-ES" sz="2400" dirty="0">
                <a:solidFill>
                  <a:srgbClr val="FF0000"/>
                </a:solidFill>
                <a:effectLst>
                  <a:outerShdw blurRad="38100" dist="38100" dir="2700000" algn="tl">
                    <a:srgbClr val="000000">
                      <a:alpha val="43137"/>
                    </a:srgbClr>
                  </a:outerShdw>
                </a:effectLst>
              </a:rPr>
              <a:t>definitivas todas las practicadas mediante la comprobación por parte de los órganos de la fiscalización</a:t>
            </a:r>
            <a:r>
              <a:rPr lang="es-ES" sz="2400" dirty="0"/>
              <a:t>, de los hechos imponibles y su valoración, </a:t>
            </a:r>
            <a:r>
              <a:rPr lang="es-ES" sz="2400" b="1" dirty="0">
                <a:solidFill>
                  <a:srgbClr val="7030A0"/>
                </a:solidFill>
                <a:effectLst>
                  <a:outerShdw blurRad="38100" dist="38100" dir="2700000" algn="tl">
                    <a:srgbClr val="000000">
                      <a:alpha val="43137"/>
                    </a:srgbClr>
                  </a:outerShdw>
                </a:effectLst>
              </a:rPr>
              <a:t>exista o no liquidación previa</a:t>
            </a:r>
            <a:r>
              <a:rPr lang="es-ES" sz="2400" dirty="0"/>
              <a:t>. </a:t>
            </a:r>
            <a:r>
              <a:rPr lang="es-ES" sz="2400" dirty="0">
                <a:solidFill>
                  <a:srgbClr val="FF0000"/>
                </a:solidFill>
                <a:effectLst>
                  <a:outerShdw blurRad="38100" dist="38100" dir="2700000" algn="tl">
                    <a:srgbClr val="000000">
                      <a:alpha val="43137"/>
                    </a:srgbClr>
                  </a:outerShdw>
                </a:effectLst>
              </a:rPr>
              <a:t>Todas las demás tendrán carácter de determinaciones o liquidaciones previas</a:t>
            </a:r>
            <a:r>
              <a:rPr lang="es-ES" sz="2400" dirty="0"/>
              <a:t>. </a:t>
            </a:r>
          </a:p>
          <a:p>
            <a:pPr algn="just"/>
            <a:r>
              <a:rPr lang="es-ES" sz="2400" dirty="0"/>
              <a:t>Las obligaciones de los contribuyentes, determinadas de oficio por la AT, </a:t>
            </a:r>
            <a:r>
              <a:rPr lang="es-ES" sz="2400" b="1" dirty="0">
                <a:solidFill>
                  <a:srgbClr val="7030A0"/>
                </a:solidFill>
                <a:effectLst>
                  <a:outerShdw blurRad="38100" dist="38100" dir="2700000" algn="tl">
                    <a:srgbClr val="000000">
                      <a:alpha val="43137"/>
                    </a:srgbClr>
                  </a:outerShdw>
                </a:effectLst>
              </a:rPr>
              <a:t>solo podrán modificarse en contra del sujeto pasivo, cuando correspondan a determinaciones o liquidaciones previas</a:t>
            </a:r>
            <a:r>
              <a:rPr lang="es-ES" sz="2400" dirty="0"/>
              <a:t>. En estos casos deberá dejarse constancia expresa del carácter previo de la liquidación practicada, los elementos comprobados y los medios de prueba concretos que se utilizaron.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85392" y="476672"/>
            <a:ext cx="5050904" cy="57606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Medidas cautelares </a:t>
            </a:r>
            <a:r>
              <a:rPr lang="es-ES" sz="1800" b="1" dirty="0"/>
              <a:t>Art. 136 RPT</a:t>
            </a:r>
            <a:endParaRPr lang="es-ES" sz="18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3"/>
          <p:cNvSpPr txBox="1">
            <a:spLocks noChangeArrowheads="1"/>
          </p:cNvSpPr>
          <p:nvPr/>
        </p:nvSpPr>
        <p:spPr>
          <a:xfrm>
            <a:off x="539552" y="1580800"/>
            <a:ext cx="8064896" cy="5088560"/>
          </a:xfrm>
          <a:prstGeom prst="rect">
            <a:avLst/>
          </a:prstGeom>
        </p:spPr>
        <p:txBody>
          <a:bodyPr vert="horz" lIns="91440" tIns="45720" rIns="91440" bIns="45720" rtlCol="0">
            <a:noAutofit/>
          </a:bodyPr>
          <a:lstStyle/>
          <a:p>
            <a:pPr algn="just"/>
            <a:r>
              <a:rPr lang="es-ES" sz="2400" dirty="0"/>
              <a:t>En cualquier momento en el desarrollo de las actuaciones, los funcionarios de la fiscalización </a:t>
            </a:r>
            <a:r>
              <a:rPr lang="es-ES" sz="2400" dirty="0">
                <a:solidFill>
                  <a:srgbClr val="FF0000"/>
                </a:solidFill>
              </a:rPr>
              <a:t>podrán solicitar a la autoridad judicial la adopción de las medidas cautelares para la inspección de locales o el secuestro de bienes o información previsiblemente pertinente </a:t>
            </a:r>
            <a:r>
              <a:rPr lang="es-ES" sz="2400" dirty="0"/>
              <a:t>para efectos tributarios, a los fines de determinar la cuantía de la obligación tributaria, de conformidad con lo establecido en los artículos</a:t>
            </a:r>
            <a:r>
              <a:rPr lang="en-US" sz="2400" dirty="0"/>
              <a:t> </a:t>
            </a:r>
            <a:r>
              <a:rPr lang="es-ES" sz="2400" dirty="0"/>
              <a:t>113 y 114 del Código.</a:t>
            </a:r>
            <a:endParaRPr lang="en-US" sz="2400" dirty="0"/>
          </a:p>
          <a:p>
            <a:pPr algn="just"/>
            <a:r>
              <a:rPr lang="es-ES" sz="2400" dirty="0"/>
              <a:t> </a:t>
            </a: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85392" y="476672"/>
            <a:ext cx="5050904" cy="57606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Medidas cautelares </a:t>
            </a:r>
            <a:r>
              <a:rPr lang="es-ES" sz="1800" b="1" dirty="0"/>
              <a:t>Art. 136 RPT</a:t>
            </a:r>
            <a:endParaRPr lang="es-ES" sz="18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3"/>
          <p:cNvSpPr txBox="1">
            <a:spLocks noChangeArrowheads="1"/>
          </p:cNvSpPr>
          <p:nvPr/>
        </p:nvSpPr>
        <p:spPr>
          <a:xfrm>
            <a:off x="539552" y="1399610"/>
            <a:ext cx="8064896" cy="5197742"/>
          </a:xfrm>
          <a:prstGeom prst="rect">
            <a:avLst/>
          </a:prstGeom>
        </p:spPr>
        <p:txBody>
          <a:bodyPr vert="horz" lIns="91440" tIns="45720" rIns="91440" bIns="45720" rtlCol="0">
            <a:noAutofit/>
          </a:bodyPr>
          <a:lstStyle/>
          <a:p>
            <a:pPr algn="just"/>
            <a:r>
              <a:rPr lang="es-ES" sz="2400" dirty="0"/>
              <a:t>También podrán solicitar al Jefe de la </a:t>
            </a:r>
            <a:r>
              <a:rPr lang="es-ES" sz="2400" dirty="0">
                <a:solidFill>
                  <a:srgbClr val="FF0000"/>
                </a:solidFill>
              </a:rPr>
              <a:t>Oficina de Cobro Judicial que realice las gestiones pertinentes ante la autoridad judicial competente</a:t>
            </a:r>
            <a:r>
              <a:rPr lang="es-ES" sz="2400" dirty="0"/>
              <a:t>, a fin de que esta ordene como medida cautelar, el </a:t>
            </a:r>
            <a:r>
              <a:rPr lang="es-ES" sz="2400" dirty="0">
                <a:solidFill>
                  <a:srgbClr val="FF0000"/>
                </a:solidFill>
              </a:rPr>
              <a:t>embargo de los bienes </a:t>
            </a:r>
            <a:r>
              <a:rPr lang="es-ES" sz="2400" dirty="0"/>
              <a:t>del sujeto fiscalizado dispuesto en el artículo 196 bis del Código, en los casos en que existiere peligro de que este se ausente, enajene u oculte sus bienes, o realice cualquier maniobra tendiente a dejar insoluto el crédito.</a:t>
            </a:r>
            <a:endParaRPr lang="en-US" sz="2400" dirty="0"/>
          </a:p>
          <a:p>
            <a:pPr algn="just"/>
            <a:endParaRPr lang="es-ES" sz="2400" dirty="0"/>
          </a:p>
          <a:p>
            <a:pPr algn="just"/>
            <a:r>
              <a:rPr lang="es-ES" sz="2400" dirty="0"/>
              <a:t>En la solicitud, la Administración Tributaria deberá justificar ante la oficina  de cobros competente, los hechos que fundamentan el peligro latente de que el sujeto fiscalizado pueda realizar las maniobras referidas en el párrafo anterior.</a:t>
            </a:r>
            <a:endParaRPr lang="en-US" sz="2400" dirty="0"/>
          </a:p>
        </p:txBody>
      </p:sp>
    </p:spTree>
    <p:extLst>
      <p:ext uri="{BB962C8B-B14F-4D97-AF65-F5344CB8AC3E}">
        <p14:creationId xmlns:p14="http://schemas.microsoft.com/office/powerpoint/2010/main" val="2164619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5212" y="548679"/>
            <a:ext cx="6845180" cy="557165"/>
          </a:xfrm>
          <a:solidFill>
            <a:schemeClr val="accent3">
              <a:lumMod val="40000"/>
              <a:lumOff val="60000"/>
            </a:schemeClr>
          </a:solidFill>
          <a:scene3d>
            <a:camera prst="orthographicFront"/>
            <a:lightRig rig="threePt" dir="t"/>
          </a:scene3d>
          <a:sp3d>
            <a:bevelT w="165100" prst="coolSlant"/>
          </a:sp3d>
        </p:spPr>
        <p:style>
          <a:lnRef idx="2">
            <a:schemeClr val="accent3"/>
          </a:lnRef>
          <a:fillRef idx="1">
            <a:schemeClr val="lt1"/>
          </a:fillRef>
          <a:effectRef idx="0">
            <a:schemeClr val="accent3"/>
          </a:effectRef>
          <a:fontRef idx="minor">
            <a:schemeClr val="dk1"/>
          </a:fontRef>
        </p:style>
        <p:txBody>
          <a:bodyPr>
            <a:normAutofit fontScale="90000"/>
          </a:bodyPr>
          <a:lstStyle/>
          <a:p>
            <a:r>
              <a:rPr lang="es-ES" sz="3200" b="1" dirty="0"/>
              <a:t>Rectificación de las declaraciones </a:t>
            </a:r>
            <a:r>
              <a:rPr lang="es-ES" sz="2000" b="1" dirty="0"/>
              <a:t>Art. 125 RPT</a:t>
            </a:r>
            <a:endParaRPr lang="es-ES" sz="20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CuadroTexto"/>
          <p:cNvSpPr txBox="1"/>
          <p:nvPr/>
        </p:nvSpPr>
        <p:spPr>
          <a:xfrm>
            <a:off x="558800" y="1532581"/>
            <a:ext cx="8045648" cy="4154984"/>
          </a:xfrm>
          <a:prstGeom prst="rect">
            <a:avLst/>
          </a:prstGeom>
          <a:noFill/>
        </p:spPr>
        <p:txBody>
          <a:bodyPr wrap="square" rtlCol="0">
            <a:spAutoFit/>
          </a:bodyPr>
          <a:lstStyle/>
          <a:p>
            <a:pPr lvl="0" algn="just"/>
            <a:r>
              <a:rPr lang="es-ES" sz="2400" dirty="0"/>
              <a:t>Los sujetos pasivos cuentan con un plazo de </a:t>
            </a:r>
            <a:r>
              <a:rPr lang="es-ES" sz="2400" dirty="0">
                <a:solidFill>
                  <a:srgbClr val="FF0000"/>
                </a:solidFill>
              </a:rPr>
              <a:t>tres días hábiles </a:t>
            </a:r>
            <a:r>
              <a:rPr lang="es-ES" sz="2400" dirty="0"/>
              <a:t>para rectificar, por única vez, las declaraciones tributarias, después de </a:t>
            </a:r>
            <a:r>
              <a:rPr lang="es-ES" sz="2400" dirty="0">
                <a:solidFill>
                  <a:srgbClr val="FF0000"/>
                </a:solidFill>
              </a:rPr>
              <a:t>notificado el inicio </a:t>
            </a:r>
            <a:r>
              <a:rPr lang="es-ES" sz="2400" dirty="0"/>
              <a:t>de un procedimiento de liquidación previa.</a:t>
            </a:r>
          </a:p>
          <a:p>
            <a:pPr lvl="0" algn="just"/>
            <a:endParaRPr lang="en-US" sz="2400" dirty="0"/>
          </a:p>
          <a:p>
            <a:pPr algn="just"/>
            <a:r>
              <a:rPr lang="es-ES" sz="2400" dirty="0"/>
              <a:t>El funcionario tributario debe proceder a </a:t>
            </a:r>
            <a:r>
              <a:rPr lang="es-ES" sz="2400" dirty="0">
                <a:solidFill>
                  <a:srgbClr val="FF0000"/>
                </a:solidFill>
              </a:rPr>
              <a:t>verificar que los montos de la nueva declaración presentada guarden relación con la información en poder de la AT y con los márgenes de utilidad</a:t>
            </a:r>
            <a:r>
              <a:rPr lang="es-ES" sz="2400" dirty="0"/>
              <a:t> establecidos para el período en estudio, en cuyo caso procederá a dar el caso por concluido.</a:t>
            </a:r>
          </a:p>
          <a:p>
            <a:pPr algn="just"/>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85392" y="476672"/>
            <a:ext cx="5050904" cy="57606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200" b="1" dirty="0"/>
              <a:t>Medidas cautelares </a:t>
            </a:r>
            <a:r>
              <a:rPr lang="es-ES" sz="1800" b="1" dirty="0"/>
              <a:t>Art. 136 RPT</a:t>
            </a:r>
            <a:endParaRPr lang="es-ES" sz="18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3"/>
          <p:cNvSpPr txBox="1">
            <a:spLocks noChangeArrowheads="1"/>
          </p:cNvSpPr>
          <p:nvPr/>
        </p:nvSpPr>
        <p:spPr>
          <a:xfrm>
            <a:off x="539552" y="1467849"/>
            <a:ext cx="8064896" cy="5129503"/>
          </a:xfrm>
          <a:prstGeom prst="rect">
            <a:avLst/>
          </a:prstGeom>
        </p:spPr>
        <p:txBody>
          <a:bodyPr vert="horz" lIns="91440" tIns="45720" rIns="91440" bIns="45720" rtlCol="0">
            <a:noAutofit/>
          </a:bodyPr>
          <a:lstStyle/>
          <a:p>
            <a:pPr algn="just"/>
            <a:r>
              <a:rPr lang="es-ES" sz="2400" dirty="0"/>
              <a:t>La solicitud deberá </a:t>
            </a:r>
            <a:r>
              <a:rPr lang="es-ES" sz="2400" dirty="0">
                <a:solidFill>
                  <a:srgbClr val="FF0000"/>
                </a:solidFill>
              </a:rPr>
              <a:t>suscribirse por el Subgerente de Fiscalización de la ATT competente o por el Subdirector de Fiscalización de la DGCN</a:t>
            </a:r>
            <a:r>
              <a:rPr lang="es-ES" sz="2400" dirty="0"/>
              <a:t>, o por el </a:t>
            </a:r>
            <a:r>
              <a:rPr lang="es-ES" sz="2400" dirty="0">
                <a:solidFill>
                  <a:srgbClr val="FF0000"/>
                </a:solidFill>
              </a:rPr>
              <a:t>Subdirector de Investigación del Fraude Tributario </a:t>
            </a:r>
            <a:r>
              <a:rPr lang="es-ES" sz="2400" dirty="0"/>
              <a:t>de la Dirección de Fiscalización, según corresponda.</a:t>
            </a:r>
          </a:p>
          <a:p>
            <a:pPr algn="just"/>
            <a:endParaRPr lang="en-US" sz="2400" dirty="0"/>
          </a:p>
          <a:p>
            <a:pPr algn="just"/>
            <a:r>
              <a:rPr lang="es-ES" sz="2400" dirty="0"/>
              <a:t>El Jefe de la Oficina de Cobro Judicial deberá analizar la solicitud en </a:t>
            </a:r>
            <a:r>
              <a:rPr lang="es-ES" sz="2400" dirty="0">
                <a:solidFill>
                  <a:srgbClr val="FF0000"/>
                </a:solidFill>
              </a:rPr>
              <a:t>un plazo no mayor de cinco días</a:t>
            </a:r>
            <a:r>
              <a:rPr lang="es-ES" sz="2400" dirty="0"/>
              <a:t>, plazo dentro del cual podrá requerir mayor información a la Administración Tributaria, caso contrario deberá remitir al juez competente la misma, a efectos de que se siga el procedimiento establecido en los artículos 196 y 197 del Código.</a:t>
            </a:r>
            <a:endParaRPr lang="en-US" sz="2400" dirty="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s-ES" sz="4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452478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ES" sz="3600" b="1" dirty="0"/>
              <a:t>Información en poder de entidades financieras </a:t>
            </a:r>
            <a:r>
              <a:rPr lang="es-ES" sz="2000" b="1" dirty="0"/>
              <a:t>Art. 137 RPT</a:t>
            </a:r>
            <a:endParaRPr lang="es-ES" sz="20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601216" y="1600200"/>
            <a:ext cx="8003232" cy="4525963"/>
          </a:xfrm>
          <a:prstGeom prst="rect">
            <a:avLst/>
          </a:prstGeom>
        </p:spPr>
        <p:txBody>
          <a:bodyPr vert="horz" lIns="91440" tIns="45720" rIns="91440" bIns="45720" rtlCol="0">
            <a:normAutofit/>
          </a:bodyPr>
          <a:lstStyle/>
          <a:p>
            <a:pPr algn="just"/>
            <a:r>
              <a:rPr lang="es-ES" sz="3200" dirty="0"/>
              <a:t>En los casos en que en el desarrollo de las actuaciones de comprobación e investigación se requiera </a:t>
            </a:r>
            <a:r>
              <a:rPr lang="es-ES" sz="3200" b="1" dirty="0">
                <a:solidFill>
                  <a:srgbClr val="FF0000"/>
                </a:solidFill>
                <a:effectLst>
                  <a:outerShdw blurRad="38100" dist="38100" dir="2700000" algn="tl">
                    <a:srgbClr val="000000">
                      <a:alpha val="43137"/>
                    </a:srgbClr>
                  </a:outerShdw>
                </a:effectLst>
              </a:rPr>
              <a:t>información previsiblemente pertinente</a:t>
            </a:r>
            <a:r>
              <a:rPr lang="es-ES" sz="3200" dirty="0"/>
              <a:t> para efectos tributarios, </a:t>
            </a:r>
            <a:r>
              <a:rPr lang="es-ES" sz="3200" b="1" dirty="0">
                <a:solidFill>
                  <a:srgbClr val="FF0000"/>
                </a:solidFill>
                <a:effectLst>
                  <a:outerShdw blurRad="38100" dist="38100" dir="2700000" algn="tl">
                    <a:srgbClr val="000000">
                      <a:alpha val="43137"/>
                    </a:srgbClr>
                  </a:outerShdw>
                </a:effectLst>
              </a:rPr>
              <a:t>que esté en poder de entidades financieras</a:t>
            </a:r>
            <a:r>
              <a:rPr lang="es-ES" sz="3200" dirty="0"/>
              <a:t>, los funcionarios de fiscalización podrán requerirla atendiendo a lo regulado en los numerales 106 bis y 106 ter del Código</a:t>
            </a: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73224" y="332656"/>
            <a:ext cx="8003232" cy="1084982"/>
          </a:xfrm>
        </p:spPr>
        <p:style>
          <a:lnRef idx="1">
            <a:schemeClr val="accent1"/>
          </a:lnRef>
          <a:fillRef idx="2">
            <a:schemeClr val="accent1"/>
          </a:fillRef>
          <a:effectRef idx="1">
            <a:schemeClr val="accent1"/>
          </a:effectRef>
          <a:fontRef idx="minor">
            <a:schemeClr val="dk1"/>
          </a:fontRef>
        </p:style>
        <p:txBody>
          <a:bodyPr>
            <a:normAutofit/>
          </a:bodyPr>
          <a:lstStyle/>
          <a:p>
            <a:r>
              <a:rPr lang="es-ES" sz="3600" b="1" dirty="0"/>
              <a:t>Iniciación de actuaciones de fiscalización </a:t>
            </a:r>
            <a:r>
              <a:rPr lang="es-ES" sz="2200" b="1" dirty="0"/>
              <a:t>Art. 138 RPT</a:t>
            </a:r>
            <a:endParaRPr lang="es-ES" sz="2200" dirty="0">
              <a:solidFill>
                <a:schemeClr val="tx1">
                  <a:lumMod val="95000"/>
                  <a:lumOff val="5000"/>
                </a:schemeClr>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5 CuadroTexto"/>
          <p:cNvSpPr txBox="1"/>
          <p:nvPr/>
        </p:nvSpPr>
        <p:spPr>
          <a:xfrm>
            <a:off x="611560" y="1772816"/>
            <a:ext cx="7992888" cy="4031873"/>
          </a:xfrm>
          <a:prstGeom prst="rect">
            <a:avLst/>
          </a:prstGeom>
          <a:noFill/>
        </p:spPr>
        <p:txBody>
          <a:bodyPr wrap="square" rtlCol="0">
            <a:spAutoFit/>
          </a:bodyPr>
          <a:lstStyle/>
          <a:p>
            <a:pPr algn="just"/>
            <a:r>
              <a:rPr lang="es-ES" sz="3200" dirty="0"/>
              <a:t>Para el inicio de las actuaciones de comprobación e investigación se aplicará lo expresamente regulado en el artículo 139 del RPT. </a:t>
            </a:r>
          </a:p>
          <a:p>
            <a:pPr algn="just"/>
            <a:r>
              <a:rPr lang="es-ES" sz="3200" dirty="0"/>
              <a:t>Para iniciar las actuaciones  de valoración del inciso b) del artículo 135 del RPT, bastará con una comunicación escrita por parte del órgano competente.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200" b="1" dirty="0"/>
              <a:t>Iniciación de las actuaciones de comprobación e investigación </a:t>
            </a:r>
            <a:r>
              <a:rPr lang="es-ES" sz="1800" b="1" dirty="0"/>
              <a:t>Art. 139 RPT</a:t>
            </a:r>
            <a:endParaRPr lang="es-ES" sz="1800" dirty="0">
              <a:solidFill>
                <a:schemeClr val="tx1">
                  <a:lumMod val="95000"/>
                  <a:lumOff val="5000"/>
                </a:schemeClr>
              </a:solidFill>
            </a:endParaRPr>
          </a:p>
        </p:txBody>
      </p:sp>
      <p:sp>
        <p:nvSpPr>
          <p:cNvPr id="7" name="Rectangle 3"/>
          <p:cNvSpPr txBox="1">
            <a:spLocks noChangeArrowheads="1"/>
          </p:cNvSpPr>
          <p:nvPr/>
        </p:nvSpPr>
        <p:spPr>
          <a:xfrm>
            <a:off x="755576" y="1711349"/>
            <a:ext cx="7704856" cy="4525963"/>
          </a:xfrm>
          <a:prstGeom prst="rect">
            <a:avLst/>
          </a:prstGeom>
        </p:spPr>
        <p:txBody>
          <a:bodyPr vert="horz" lIns="91440" tIns="45720" rIns="91440" bIns="45720" rtlCol="0">
            <a:noAutofit/>
          </a:bodyPr>
          <a:lstStyle/>
          <a:p>
            <a:pPr algn="just"/>
            <a:r>
              <a:rPr lang="es-ES" sz="2400" dirty="0"/>
              <a:t>La actuación de comprobación e investigación </a:t>
            </a:r>
            <a:r>
              <a:rPr lang="es-ES" sz="2400" b="1" dirty="0">
                <a:solidFill>
                  <a:srgbClr val="FF0000"/>
                </a:solidFill>
                <a:effectLst>
                  <a:outerShdw blurRad="38100" dist="38100" dir="2700000" algn="tl">
                    <a:srgbClr val="000000">
                      <a:alpha val="43137"/>
                    </a:srgbClr>
                  </a:outerShdw>
                </a:effectLst>
              </a:rPr>
              <a:t>deberá iniciarse mediante comunicación escrita </a:t>
            </a:r>
            <a:r>
              <a:rPr lang="es-ES" sz="2400" dirty="0"/>
              <a:t>notificada al sujeto pasivo</a:t>
            </a:r>
            <a:r>
              <a:rPr lang="es-ES" sz="2400" b="1" dirty="0">
                <a:solidFill>
                  <a:srgbClr val="FF0000"/>
                </a:solidFill>
                <a:effectLst>
                  <a:outerShdw blurRad="38100" dist="38100" dir="2700000" algn="tl">
                    <a:srgbClr val="000000">
                      <a:alpha val="43137"/>
                    </a:srgbClr>
                  </a:outerShdw>
                </a:effectLst>
              </a:rPr>
              <a:t>, al menos diez días antes</a:t>
            </a:r>
            <a:r>
              <a:rPr lang="es-ES" sz="2400" dirty="0"/>
              <a:t> de realizar materialmente cualquier tipo de actuación frente al sujeto fiscalizado. En dicha comunicación se le informará al interesado:</a:t>
            </a:r>
          </a:p>
          <a:p>
            <a:pPr algn="just"/>
            <a:endParaRPr lang="es-ES" sz="900" dirty="0"/>
          </a:p>
          <a:p>
            <a:pPr marL="457200" indent="-457200" algn="just">
              <a:buAutoNum type="alphaLcParenR"/>
            </a:pPr>
            <a:r>
              <a:rPr lang="es-ES" sz="2400" dirty="0"/>
              <a:t>El nombre de los funcionarios encargados de las actuaciones.</a:t>
            </a:r>
          </a:p>
          <a:p>
            <a:pPr marL="457200" indent="-457200" algn="just"/>
            <a:endParaRPr lang="es-ES" sz="800" dirty="0"/>
          </a:p>
          <a:p>
            <a:pPr algn="just"/>
            <a:r>
              <a:rPr lang="es-ES" sz="2400" dirty="0"/>
              <a:t>b) Criterio o criterios por los cuales fue seleccionado.</a:t>
            </a:r>
          </a:p>
          <a:p>
            <a:pPr algn="just"/>
            <a:endParaRPr lang="es-ES" sz="800" dirty="0"/>
          </a:p>
          <a:p>
            <a:pPr algn="just"/>
            <a:r>
              <a:rPr lang="es-ES" sz="2400" dirty="0"/>
              <a:t>c) El alcance de la actuación, detallando los tributos y períodos fiscales que comprenderá.</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200" b="1" dirty="0"/>
              <a:t>Iniciación de las actuaciones de comprobación e investigación </a:t>
            </a:r>
            <a:r>
              <a:rPr lang="es-ES" sz="1800" b="1" dirty="0"/>
              <a:t>Art. 139 RPT</a:t>
            </a:r>
            <a:endParaRPr lang="es-ES" sz="1800" dirty="0">
              <a:solidFill>
                <a:schemeClr val="tx1">
                  <a:lumMod val="95000"/>
                  <a:lumOff val="5000"/>
                </a:schemeClr>
              </a:solidFill>
            </a:endParaRPr>
          </a:p>
        </p:txBody>
      </p:sp>
      <p:sp>
        <p:nvSpPr>
          <p:cNvPr id="7" name="Rectangle 3"/>
          <p:cNvSpPr txBox="1">
            <a:spLocks noChangeArrowheads="1"/>
          </p:cNvSpPr>
          <p:nvPr/>
        </p:nvSpPr>
        <p:spPr>
          <a:xfrm>
            <a:off x="827584" y="1783357"/>
            <a:ext cx="7488832" cy="4525963"/>
          </a:xfrm>
          <a:prstGeom prst="rect">
            <a:avLst/>
          </a:prstGeom>
        </p:spPr>
        <p:txBody>
          <a:bodyPr vert="horz" lIns="91440" tIns="45720" rIns="91440" bIns="45720" rtlCol="0">
            <a:noAutofit/>
          </a:bodyPr>
          <a:lstStyle/>
          <a:p>
            <a:pPr algn="just"/>
            <a:r>
              <a:rPr lang="es-ES" sz="2400" dirty="0"/>
              <a:t>d) Registros, documentos y bienes que debe tener a disposición de los funcionarios.</a:t>
            </a:r>
          </a:p>
          <a:p>
            <a:pPr algn="just"/>
            <a:endParaRPr lang="es-ES" sz="2400" dirty="0"/>
          </a:p>
          <a:p>
            <a:pPr algn="just"/>
            <a:r>
              <a:rPr lang="es-ES" sz="2400" dirty="0"/>
              <a:t>e) </a:t>
            </a:r>
            <a:r>
              <a:rPr lang="es-ES" sz="2400" dirty="0">
                <a:solidFill>
                  <a:srgbClr val="FF0000"/>
                </a:solidFill>
              </a:rPr>
              <a:t>Fecha en que se iniciarán </a:t>
            </a:r>
            <a:r>
              <a:rPr lang="es-ES" sz="2400" dirty="0"/>
              <a:t>materialmente las actuaciones frente al sujeto fiscalizado.</a:t>
            </a:r>
          </a:p>
          <a:p>
            <a:pPr algn="just"/>
            <a:endParaRPr lang="es-ES" sz="2400" dirty="0"/>
          </a:p>
          <a:p>
            <a:pPr algn="just"/>
            <a:r>
              <a:rPr lang="es-ES" sz="2400" dirty="0"/>
              <a:t>f) Los derechos que le asisten durante el procedimiento, así como las obligaciones que debe cumplir.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Rectangle 2"/>
          <p:cNvSpPr>
            <a:spLocks noGrp="1" noChangeArrowheads="1"/>
          </p:cNvSpPr>
          <p:nvPr>
            <p:ph type="title"/>
          </p:nvPr>
        </p:nvSpPr>
        <p:spPr>
          <a:xfrm>
            <a:off x="457200" y="404664"/>
            <a:ext cx="8229600" cy="1012974"/>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200" b="1" dirty="0"/>
              <a:t>Iniciación de las actuaciones de comprobación e investigación </a:t>
            </a:r>
            <a:r>
              <a:rPr lang="es-ES" sz="1800" b="1" dirty="0"/>
              <a:t>Art. 139 RPT</a:t>
            </a:r>
            <a:endParaRPr lang="es-ES" sz="1800" dirty="0">
              <a:solidFill>
                <a:schemeClr val="tx1">
                  <a:lumMod val="95000"/>
                  <a:lumOff val="5000"/>
                </a:schemeClr>
              </a:solidFill>
            </a:endParaRPr>
          </a:p>
        </p:txBody>
      </p:sp>
      <p:sp>
        <p:nvSpPr>
          <p:cNvPr id="7" name="Rectangle 3"/>
          <p:cNvSpPr txBox="1">
            <a:spLocks noChangeArrowheads="1"/>
          </p:cNvSpPr>
          <p:nvPr/>
        </p:nvSpPr>
        <p:spPr>
          <a:xfrm>
            <a:off x="755576" y="1783357"/>
            <a:ext cx="7632848" cy="4525963"/>
          </a:xfrm>
          <a:prstGeom prst="rect">
            <a:avLst/>
          </a:prstGeom>
        </p:spPr>
        <p:txBody>
          <a:bodyPr vert="horz" lIns="91440" tIns="45720" rIns="91440" bIns="45720" rtlCol="0">
            <a:noAutofit/>
          </a:bodyPr>
          <a:lstStyle/>
          <a:p>
            <a:pPr algn="just"/>
            <a:r>
              <a:rPr lang="es-ES" sz="2400" dirty="0"/>
              <a:t>El alcance de la actuación </a:t>
            </a:r>
            <a:r>
              <a:rPr lang="es-ES" sz="2400" b="1" dirty="0">
                <a:solidFill>
                  <a:srgbClr val="FF0000"/>
                </a:solidFill>
              </a:rPr>
              <a:t>podrá ampliarse con respecto a los períodos e impuestos comunicados originalmente</a:t>
            </a:r>
            <a:r>
              <a:rPr lang="es-ES" sz="2400" dirty="0"/>
              <a:t>. </a:t>
            </a:r>
          </a:p>
          <a:p>
            <a:pPr algn="just"/>
            <a:endParaRPr lang="es-ES" sz="2400" dirty="0"/>
          </a:p>
          <a:p>
            <a:pPr algn="just"/>
            <a:r>
              <a:rPr lang="es-ES" sz="2400" dirty="0"/>
              <a:t>La ampliación deberá notificársele al sujeto fiscalizado tal ampliación, indicándole los alcances concretos de esta, </a:t>
            </a:r>
            <a:r>
              <a:rPr lang="es-ES" sz="2400" dirty="0">
                <a:solidFill>
                  <a:srgbClr val="FF0000"/>
                </a:solidFill>
              </a:rPr>
              <a:t>entendiéndose interrumpida la prescripción </a:t>
            </a:r>
            <a:r>
              <a:rPr lang="es-ES" sz="2400" dirty="0"/>
              <a:t>sobre los impuestos y períodos ampliados, a partir de tal notificación.</a:t>
            </a:r>
          </a:p>
          <a:p>
            <a:pPr algn="just"/>
            <a:endParaRPr lang="es-ES" sz="2400" dirty="0"/>
          </a:p>
          <a:p>
            <a:pPr algn="just"/>
            <a:r>
              <a:rPr lang="es-ES" sz="2400" b="1" dirty="0">
                <a:solidFill>
                  <a:srgbClr val="FF0000"/>
                </a:solidFill>
              </a:rPr>
              <a:t>Contra la comunicación de inicio o ampliación no cabe recurso alguno,</a:t>
            </a:r>
            <a:r>
              <a:rPr lang="es-ES" sz="2400" dirty="0"/>
              <a:t> debiendo indicarse así en dichos documentos.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1105272" y="413792"/>
            <a:ext cx="6995120" cy="998984"/>
          </a:xfrm>
        </p:spPr>
        <p:style>
          <a:lnRef idx="1">
            <a:schemeClr val="accent1"/>
          </a:lnRef>
          <a:fillRef idx="2">
            <a:schemeClr val="accent1"/>
          </a:fillRef>
          <a:effectRef idx="1">
            <a:schemeClr val="accent1"/>
          </a:effectRef>
          <a:fontRef idx="minor">
            <a:schemeClr val="dk1"/>
          </a:fontRef>
        </p:style>
        <p:txBody>
          <a:bodyPr>
            <a:normAutofit fontScale="90000"/>
          </a:bodyPr>
          <a:lstStyle/>
          <a:p>
            <a:pPr>
              <a:defRPr/>
            </a:pPr>
            <a:r>
              <a:rPr lang="es-ES" sz="3200" b="1" dirty="0"/>
              <a:t> Efectos del inicio de una actuación de comprobación e investigación </a:t>
            </a:r>
            <a:r>
              <a:rPr lang="es-ES" sz="1600" b="1" dirty="0"/>
              <a:t>Art. 140 RPT</a:t>
            </a:r>
            <a:endParaRPr lang="es-ES" sz="1600" dirty="0">
              <a:solidFill>
                <a:schemeClr val="tx1">
                  <a:lumMod val="95000"/>
                  <a:lumOff val="5000"/>
                </a:schemeClr>
              </a:solidFill>
            </a:endParaRPr>
          </a:p>
        </p:txBody>
      </p:sp>
      <p:sp>
        <p:nvSpPr>
          <p:cNvPr id="7"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s-ES" sz="3200" b="0" i="0" u="none" strike="noStrike" kern="1200" cap="none" spc="0" normalizeH="0" baseline="0" noProof="0" dirty="0">
              <a:ln>
                <a:noFill/>
              </a:ln>
              <a:solidFill>
                <a:srgbClr val="D6D622"/>
              </a:solidFill>
              <a:effectLst/>
              <a:uLnTx/>
              <a:uFillTx/>
              <a:latin typeface="+mn-lt"/>
              <a:ea typeface="+mn-ea"/>
              <a:cs typeface="+mn-cs"/>
            </a:endParaRPr>
          </a:p>
        </p:txBody>
      </p:sp>
      <p:sp>
        <p:nvSpPr>
          <p:cNvPr id="8" name="7 CuadroTexto"/>
          <p:cNvSpPr txBox="1"/>
          <p:nvPr/>
        </p:nvSpPr>
        <p:spPr>
          <a:xfrm>
            <a:off x="539552" y="1700808"/>
            <a:ext cx="7992888" cy="4524315"/>
          </a:xfrm>
          <a:prstGeom prst="rect">
            <a:avLst/>
          </a:prstGeom>
          <a:noFill/>
        </p:spPr>
        <p:txBody>
          <a:bodyPr wrap="square" rtlCol="0">
            <a:spAutoFit/>
          </a:bodyPr>
          <a:lstStyle/>
          <a:p>
            <a:pPr algn="just"/>
            <a:r>
              <a:rPr lang="es-ES" sz="2400" dirty="0"/>
              <a:t>Notificado el inicio, se producirán los siguientes efectos:</a:t>
            </a:r>
          </a:p>
          <a:p>
            <a:pPr algn="just"/>
            <a:endParaRPr lang="es-ES" sz="2400" dirty="0"/>
          </a:p>
          <a:p>
            <a:pPr algn="just"/>
            <a:r>
              <a:rPr lang="es-ES" sz="2400" dirty="0"/>
              <a:t>1) El plazo de </a:t>
            </a:r>
            <a:r>
              <a:rPr lang="es-ES" sz="2400" b="1" dirty="0">
                <a:solidFill>
                  <a:srgbClr val="FF0000"/>
                </a:solidFill>
              </a:rPr>
              <a:t>prescripción</a:t>
            </a:r>
            <a:r>
              <a:rPr lang="es-ES" sz="2400" dirty="0"/>
              <a:t> para determinar la obligación tributaria </a:t>
            </a:r>
            <a:r>
              <a:rPr lang="es-ES" sz="2400" b="1" dirty="0">
                <a:solidFill>
                  <a:srgbClr val="FF0000"/>
                </a:solidFill>
              </a:rPr>
              <a:t>se interrumpe y el término</a:t>
            </a:r>
            <a:r>
              <a:rPr lang="es-ES" sz="2400" dirty="0"/>
              <a:t> comienza a computarse de nuevo a partir del 1 de enero del año calendario siguiente a aquel en el que se produjo la interrupción. (Art. 53 inciso a) CNPT)</a:t>
            </a:r>
          </a:p>
          <a:p>
            <a:pPr algn="just"/>
            <a:endParaRPr lang="es-ES" sz="2400" dirty="0"/>
          </a:p>
          <a:p>
            <a:pPr algn="just"/>
            <a:r>
              <a:rPr lang="es-ES" sz="2400" dirty="0"/>
              <a:t>2) Sin perjuicio de lo establecido en el art. 143 del RPT, </a:t>
            </a:r>
            <a:r>
              <a:rPr lang="es-ES" sz="2400" b="1" dirty="0">
                <a:solidFill>
                  <a:srgbClr val="FF0000"/>
                </a:solidFill>
              </a:rPr>
              <a:t>no procede la presentación de declaraciones autoliquidaciones tendientes a rectificar</a:t>
            </a:r>
            <a:r>
              <a:rPr lang="es-ES" sz="2400" dirty="0"/>
              <a:t> el impuesto y período objeto de comprobación. (Art. 130 inciso e) CNPT)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92611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928568"/>
            <a:ext cx="901700" cy="812800"/>
          </a:xfrm>
          <a:prstGeom prst="rect">
            <a:avLst/>
          </a:prstGeom>
          <a:noFill/>
          <a:ln>
            <a:noFill/>
          </a:ln>
        </p:spPr>
      </p:pic>
      <p:sp>
        <p:nvSpPr>
          <p:cNvPr id="6" name="1 Título"/>
          <p:cNvSpPr>
            <a:spLocks noGrp="1"/>
          </p:cNvSpPr>
          <p:nvPr>
            <p:ph type="title"/>
          </p:nvPr>
        </p:nvSpPr>
        <p:spPr>
          <a:xfrm>
            <a:off x="1105272" y="188640"/>
            <a:ext cx="6995120" cy="792088"/>
          </a:xfrm>
        </p:spPr>
        <p:style>
          <a:lnRef idx="1">
            <a:schemeClr val="accent1"/>
          </a:lnRef>
          <a:fillRef idx="2">
            <a:schemeClr val="accent1"/>
          </a:fillRef>
          <a:effectRef idx="1">
            <a:schemeClr val="accent1"/>
          </a:effectRef>
          <a:fontRef idx="minor">
            <a:schemeClr val="dk1"/>
          </a:fontRef>
        </p:style>
        <p:txBody>
          <a:bodyPr>
            <a:normAutofit fontScale="90000"/>
          </a:bodyPr>
          <a:lstStyle/>
          <a:p>
            <a:pPr>
              <a:defRPr/>
            </a:pPr>
            <a:r>
              <a:rPr lang="es-ES" sz="3200" b="1" dirty="0"/>
              <a:t> Efectos del inicio de una actuación de comprobación e investigación </a:t>
            </a:r>
            <a:r>
              <a:rPr lang="es-ES" sz="1600" b="1" dirty="0"/>
              <a:t>Art. 140 RPT</a:t>
            </a:r>
            <a:endParaRPr lang="es-ES" sz="1600" dirty="0">
              <a:solidFill>
                <a:schemeClr val="tx1">
                  <a:lumMod val="95000"/>
                  <a:lumOff val="5000"/>
                </a:schemeClr>
              </a:solidFill>
            </a:endParaRPr>
          </a:p>
        </p:txBody>
      </p:sp>
      <p:sp>
        <p:nvSpPr>
          <p:cNvPr id="7"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s-ES" sz="3200" b="0" i="0" u="none" strike="noStrike" kern="1200" cap="none" spc="0" normalizeH="0" baseline="0" noProof="0" dirty="0">
              <a:ln>
                <a:noFill/>
              </a:ln>
              <a:solidFill>
                <a:srgbClr val="D6D622"/>
              </a:solidFill>
              <a:effectLst/>
              <a:uLnTx/>
              <a:uFillTx/>
              <a:latin typeface="+mn-lt"/>
              <a:ea typeface="+mn-ea"/>
              <a:cs typeface="+mn-cs"/>
            </a:endParaRPr>
          </a:p>
        </p:txBody>
      </p:sp>
      <p:sp>
        <p:nvSpPr>
          <p:cNvPr id="8" name="7 CuadroTexto"/>
          <p:cNvSpPr txBox="1"/>
          <p:nvPr/>
        </p:nvSpPr>
        <p:spPr>
          <a:xfrm>
            <a:off x="251520" y="1124744"/>
            <a:ext cx="8568952" cy="4893647"/>
          </a:xfrm>
          <a:prstGeom prst="rect">
            <a:avLst/>
          </a:prstGeom>
          <a:noFill/>
        </p:spPr>
        <p:txBody>
          <a:bodyPr wrap="square" rtlCol="0">
            <a:spAutoFit/>
          </a:bodyPr>
          <a:lstStyle/>
          <a:p>
            <a:pPr algn="just"/>
            <a:r>
              <a:rPr lang="es-ES" sz="2400" dirty="0"/>
              <a:t>3) Cualquier </a:t>
            </a:r>
            <a:r>
              <a:rPr lang="es-ES" sz="2400" b="1" dirty="0">
                <a:solidFill>
                  <a:srgbClr val="FF0000"/>
                </a:solidFill>
              </a:rPr>
              <a:t>importe ingresado, se considera abono a cuenta </a:t>
            </a:r>
            <a:r>
              <a:rPr lang="es-ES" sz="2400" dirty="0"/>
              <a:t>de lo que en definitiva determine la AT.  </a:t>
            </a:r>
            <a:r>
              <a:rPr lang="es-ES" sz="1200" dirty="0"/>
              <a:t>(Art 143 RPT</a:t>
            </a:r>
            <a:r>
              <a:rPr lang="es-ES" sz="2400" dirty="0"/>
              <a:t>)</a:t>
            </a:r>
          </a:p>
          <a:p>
            <a:pPr algn="just"/>
            <a:endParaRPr lang="es-ES" sz="800" dirty="0"/>
          </a:p>
          <a:p>
            <a:pPr algn="just"/>
            <a:r>
              <a:rPr lang="es-ES" sz="2400" dirty="0"/>
              <a:t>4) </a:t>
            </a:r>
            <a:r>
              <a:rPr lang="es-ES" sz="2400" b="1" dirty="0">
                <a:solidFill>
                  <a:srgbClr val="FF0000"/>
                </a:solidFill>
              </a:rPr>
              <a:t>No procederá la respuesta a las consultas </a:t>
            </a:r>
            <a:r>
              <a:rPr lang="es-ES" sz="2400" dirty="0"/>
              <a:t>planteadas cuando la materia objeto de consulta forme parte de las cuestiones que se resolverán en el curso de la fiscalización. </a:t>
            </a:r>
            <a:r>
              <a:rPr lang="es-ES" sz="1200" dirty="0"/>
              <a:t>(Art. 119 inciso c) CNPT)</a:t>
            </a:r>
          </a:p>
          <a:p>
            <a:pPr algn="just"/>
            <a:endParaRPr lang="es-ES" sz="800" dirty="0"/>
          </a:p>
          <a:p>
            <a:pPr algn="just"/>
            <a:r>
              <a:rPr lang="es-ES" sz="2400" dirty="0"/>
              <a:t>S</a:t>
            </a:r>
            <a:r>
              <a:rPr lang="es-ES" sz="2400" b="1" dirty="0"/>
              <a:t>i</a:t>
            </a:r>
            <a:r>
              <a:rPr lang="es-ES" sz="2400" b="1" dirty="0">
                <a:solidFill>
                  <a:srgbClr val="FF0000"/>
                </a:solidFill>
              </a:rPr>
              <a:t> por causas imputables a la AT, la actuación material frente al sujeto fiscalizado no se iniciara efectivamente dentro del mes siguiente </a:t>
            </a:r>
            <a:r>
              <a:rPr lang="es-ES" sz="2400" dirty="0"/>
              <a:t>a la fecha de notificación de la comunicación de inicio, se entenderá </a:t>
            </a:r>
            <a:r>
              <a:rPr lang="es-ES" sz="2400" b="1" dirty="0">
                <a:solidFill>
                  <a:srgbClr val="FF0000"/>
                </a:solidFill>
              </a:rPr>
              <a:t>nulo el inicio </a:t>
            </a:r>
            <a:r>
              <a:rPr lang="es-ES" sz="2400" dirty="0"/>
              <a:t>de tal actuación y producidos en lo que corresponda, los siguientes efectos:</a:t>
            </a:r>
          </a:p>
          <a:p>
            <a:pPr algn="just"/>
            <a:endParaRPr lang="es-ES" sz="800" dirty="0"/>
          </a:p>
          <a:p>
            <a:pPr algn="just"/>
            <a:r>
              <a:rPr lang="es-ES" sz="2400" dirty="0"/>
              <a:t>a) </a:t>
            </a:r>
            <a:r>
              <a:rPr lang="es-ES" sz="2400" b="1" dirty="0">
                <a:solidFill>
                  <a:srgbClr val="FF0000"/>
                </a:solidFill>
                <a:effectLst>
                  <a:outerShdw blurRad="38100" dist="38100" dir="2700000" algn="tl">
                    <a:srgbClr val="000000">
                      <a:alpha val="43137"/>
                    </a:srgbClr>
                  </a:outerShdw>
                </a:effectLst>
              </a:rPr>
              <a:t>Se entenderá no producida la interrupción del cómputo de la prescripción </a:t>
            </a:r>
            <a:r>
              <a:rPr lang="es-ES" sz="2400" dirty="0"/>
              <a:t>como consecuencia del inicio de tales actuaciones.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1105272" y="413792"/>
            <a:ext cx="6995120" cy="998984"/>
          </a:xfrm>
        </p:spPr>
        <p:style>
          <a:lnRef idx="1">
            <a:schemeClr val="accent1"/>
          </a:lnRef>
          <a:fillRef idx="2">
            <a:schemeClr val="accent1"/>
          </a:fillRef>
          <a:effectRef idx="1">
            <a:schemeClr val="accent1"/>
          </a:effectRef>
          <a:fontRef idx="minor">
            <a:schemeClr val="dk1"/>
          </a:fontRef>
        </p:style>
        <p:txBody>
          <a:bodyPr>
            <a:normAutofit fontScale="90000"/>
          </a:bodyPr>
          <a:lstStyle/>
          <a:p>
            <a:pPr>
              <a:defRPr/>
            </a:pPr>
            <a:r>
              <a:rPr lang="es-ES" sz="3200" b="1" dirty="0"/>
              <a:t> Efectos del inicio de una actuación de comprobación e investigación </a:t>
            </a:r>
            <a:r>
              <a:rPr lang="es-ES" sz="1600" b="1" dirty="0"/>
              <a:t>Art. 140 RPT</a:t>
            </a:r>
            <a:endParaRPr lang="es-ES" sz="1600" dirty="0">
              <a:solidFill>
                <a:schemeClr val="tx1">
                  <a:lumMod val="95000"/>
                  <a:lumOff val="5000"/>
                </a:schemeClr>
              </a:solidFill>
            </a:endParaRPr>
          </a:p>
        </p:txBody>
      </p:sp>
      <p:sp>
        <p:nvSpPr>
          <p:cNvPr id="7"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s-ES" sz="3200" b="0" i="0" u="none" strike="noStrike" kern="1200" cap="none" spc="0" normalizeH="0" baseline="0" noProof="0" dirty="0">
              <a:ln>
                <a:noFill/>
              </a:ln>
              <a:solidFill>
                <a:srgbClr val="D6D622"/>
              </a:solidFill>
              <a:effectLst/>
              <a:uLnTx/>
              <a:uFillTx/>
              <a:latin typeface="+mn-lt"/>
              <a:ea typeface="+mn-ea"/>
              <a:cs typeface="+mn-cs"/>
            </a:endParaRPr>
          </a:p>
        </p:txBody>
      </p:sp>
      <p:sp>
        <p:nvSpPr>
          <p:cNvPr id="8" name="7 CuadroTexto"/>
          <p:cNvSpPr txBox="1"/>
          <p:nvPr/>
        </p:nvSpPr>
        <p:spPr>
          <a:xfrm>
            <a:off x="467544" y="1628800"/>
            <a:ext cx="8280920" cy="4832092"/>
          </a:xfrm>
          <a:prstGeom prst="rect">
            <a:avLst/>
          </a:prstGeom>
          <a:noFill/>
        </p:spPr>
        <p:txBody>
          <a:bodyPr wrap="square" rtlCol="0">
            <a:spAutoFit/>
          </a:bodyPr>
          <a:lstStyle/>
          <a:p>
            <a:pPr algn="just"/>
            <a:r>
              <a:rPr lang="es-ES" sz="2000" dirty="0"/>
              <a:t>b) Las declaraciones sobre los tributos y períodos objeto de las actuaciones, presentadas entre la fecha de interrupción y la de su reinicio, así como el ingreso de las cuotas correspondientes, se entenderán realizadas espontáneamente a los efectos de las reducciones de la sanción dispuestas en el art. 88 y de la </a:t>
            </a:r>
            <a:r>
              <a:rPr lang="es-ES" sz="2000" b="1" dirty="0">
                <a:solidFill>
                  <a:srgbClr val="FF0000"/>
                </a:solidFill>
                <a:effectLst>
                  <a:outerShdw blurRad="38100" dist="38100" dir="2700000" algn="tl">
                    <a:srgbClr val="000000">
                      <a:alpha val="43137"/>
                    </a:srgbClr>
                  </a:outerShdw>
                </a:effectLst>
              </a:rPr>
              <a:t>excusa legal absolutoria</a:t>
            </a:r>
            <a:r>
              <a:rPr lang="es-ES" sz="2000" dirty="0">
                <a:solidFill>
                  <a:srgbClr val="FF0000"/>
                </a:solidFill>
                <a:effectLst>
                  <a:outerShdw blurRad="38100" dist="38100" dir="2700000" algn="tl">
                    <a:srgbClr val="000000">
                      <a:alpha val="43137"/>
                    </a:srgbClr>
                  </a:outerShdw>
                </a:effectLst>
              </a:rPr>
              <a:t> contenida en el art. 92, </a:t>
            </a:r>
            <a:r>
              <a:rPr lang="es-ES" sz="2000" dirty="0"/>
              <a:t>ambos del CNPT, así como cualquier otro efecto que corresponda.</a:t>
            </a:r>
          </a:p>
          <a:p>
            <a:pPr algn="just"/>
            <a:endParaRPr lang="es-ES" sz="800" dirty="0"/>
          </a:p>
          <a:p>
            <a:pPr algn="just"/>
            <a:r>
              <a:rPr lang="es-ES" sz="2000" dirty="0"/>
              <a:t>c) </a:t>
            </a:r>
            <a:r>
              <a:rPr lang="es-ES" sz="2000" b="1" dirty="0">
                <a:solidFill>
                  <a:srgbClr val="FF0000"/>
                </a:solidFill>
                <a:effectLst>
                  <a:outerShdw blurRad="38100" dist="38100" dir="2700000" algn="tl">
                    <a:srgbClr val="000000">
                      <a:alpha val="43137"/>
                    </a:srgbClr>
                  </a:outerShdw>
                </a:effectLst>
              </a:rPr>
              <a:t>Procederá la respuesta de cualquier consulta </a:t>
            </a:r>
            <a:r>
              <a:rPr lang="es-ES" sz="2000" dirty="0"/>
              <a:t>que se hubieren planteado sobre la materia objeto del procedimiento y cuya respuesta se hubiere negado, a tenor de lo establecido en el inciso c) del artículo 119 del CNPT.</a:t>
            </a:r>
          </a:p>
          <a:p>
            <a:pPr algn="just"/>
            <a:endParaRPr lang="es-ES" sz="800" dirty="0"/>
          </a:p>
          <a:p>
            <a:pPr algn="just"/>
            <a:r>
              <a:rPr lang="es-ES" sz="2000" dirty="0"/>
              <a:t>Si posteriormente la AT decidiera realizar la actuación, deberá notificar nuevamente su inicio, entendiéndose interrumpida la prescripción y producidos todos los demás efectos que conlleva el inicio de las actuaciones, a partir de la fecha de esta última notificación.</a:t>
            </a:r>
          </a:p>
          <a:p>
            <a:pPr algn="just"/>
            <a:endParaRPr lang="es-ES"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899592" y="274638"/>
            <a:ext cx="7355160" cy="994122"/>
          </a:xfrm>
        </p:spPr>
        <p:style>
          <a:lnRef idx="1">
            <a:schemeClr val="accent1"/>
          </a:lnRef>
          <a:fillRef idx="2">
            <a:schemeClr val="accent1"/>
          </a:fillRef>
          <a:effectRef idx="1">
            <a:schemeClr val="accent1"/>
          </a:effectRef>
          <a:fontRef idx="minor">
            <a:schemeClr val="dk1"/>
          </a:fontRef>
        </p:style>
        <p:txBody>
          <a:bodyPr>
            <a:normAutofit/>
          </a:bodyPr>
          <a:lstStyle/>
          <a:p>
            <a:pPr>
              <a:defRPr/>
            </a:pPr>
            <a:r>
              <a:rPr lang="es-ES" sz="2800" b="1" dirty="0"/>
              <a:t>Alcance de las actuaciones de comprobación e investigación </a:t>
            </a:r>
            <a:r>
              <a:rPr lang="es-ES" sz="2000" b="1" dirty="0"/>
              <a:t>Art. 141 RPT</a:t>
            </a:r>
            <a:endParaRPr lang="es-ES" sz="2000" dirty="0">
              <a:solidFill>
                <a:schemeClr val="tx1">
                  <a:lumMod val="95000"/>
                  <a:lumOff val="5000"/>
                </a:schemeClr>
              </a:solidFill>
            </a:endParaRPr>
          </a:p>
        </p:txBody>
      </p:sp>
      <p:sp>
        <p:nvSpPr>
          <p:cNvPr id="7" name="2 Marcador de contenido"/>
          <p:cNvSpPr txBox="1">
            <a:spLocks/>
          </p:cNvSpPr>
          <p:nvPr/>
        </p:nvSpPr>
        <p:spPr>
          <a:xfrm>
            <a:off x="683568" y="1556792"/>
            <a:ext cx="7848872" cy="4525963"/>
          </a:xfrm>
          <a:prstGeom prst="rect">
            <a:avLst/>
          </a:prstGeom>
        </p:spPr>
        <p:txBody>
          <a:bodyPr vert="horz" lIns="91440" tIns="45720" rIns="91440" bIns="45720" rtlCol="0">
            <a:normAutofit fontScale="70000" lnSpcReduction="20000"/>
          </a:bodyPr>
          <a:lstStyle/>
          <a:p>
            <a:pPr algn="just"/>
            <a:endParaRPr lang="es-ES" sz="1100" dirty="0"/>
          </a:p>
          <a:p>
            <a:pPr algn="just">
              <a:buFont typeface="Wingdings" pitchFamily="2" charset="2"/>
              <a:buChar char="Ø"/>
            </a:pPr>
            <a:r>
              <a:rPr lang="es-ES" sz="3200" b="1" dirty="0">
                <a:solidFill>
                  <a:srgbClr val="FF0000"/>
                </a:solidFill>
                <a:effectLst>
                  <a:outerShdw blurRad="38100" dist="38100" dir="2700000" algn="tl">
                    <a:srgbClr val="000000">
                      <a:alpha val="43137"/>
                    </a:srgbClr>
                  </a:outerShdw>
                </a:effectLst>
              </a:rPr>
              <a:t>Tendrán carácter parcial </a:t>
            </a:r>
            <a:r>
              <a:rPr lang="es-ES" sz="3200" dirty="0"/>
              <a:t>cuando no afecten a la totalidad de los elementos de la obligación tributaria, en el período objeto de comprobación.</a:t>
            </a:r>
          </a:p>
          <a:p>
            <a:pPr algn="just"/>
            <a:endParaRPr lang="es-ES" sz="3200" dirty="0"/>
          </a:p>
          <a:p>
            <a:pPr algn="just">
              <a:buFont typeface="Wingdings" pitchFamily="2" charset="2"/>
              <a:buChar char="Ø"/>
            </a:pPr>
            <a:r>
              <a:rPr lang="es-ES" sz="3200" b="1" dirty="0">
                <a:solidFill>
                  <a:srgbClr val="FF0000"/>
                </a:solidFill>
                <a:effectLst>
                  <a:outerShdw blurRad="38100" dist="38100" dir="2700000" algn="tl">
                    <a:srgbClr val="000000">
                      <a:alpha val="43137"/>
                    </a:srgbClr>
                  </a:outerShdw>
                </a:effectLst>
              </a:rPr>
              <a:t>Tendrán carácter general </a:t>
            </a:r>
            <a:r>
              <a:rPr lang="es-ES" sz="3200" dirty="0"/>
              <a:t>en relación con la obligación tributaria y periodo comprobado.</a:t>
            </a:r>
          </a:p>
          <a:p>
            <a:pPr algn="just"/>
            <a:endParaRPr lang="es-ES" sz="3200" dirty="0"/>
          </a:p>
          <a:p>
            <a:pPr algn="just"/>
            <a:r>
              <a:rPr lang="es-ES" sz="3200" dirty="0"/>
              <a:t>Sean generales o parciales, </a:t>
            </a:r>
            <a:r>
              <a:rPr lang="es-ES" sz="3200" b="1" dirty="0">
                <a:solidFill>
                  <a:srgbClr val="FF0000"/>
                </a:solidFill>
                <a:effectLst>
                  <a:outerShdw blurRad="38100" dist="38100" dir="2700000" algn="tl">
                    <a:srgbClr val="000000">
                      <a:alpha val="43137"/>
                    </a:srgbClr>
                  </a:outerShdw>
                </a:effectLst>
              </a:rPr>
              <a:t>la conclusión del procedimiento tendrá como efecto la imposibilidad de que la Administración Tributaria pueda entrar a comprobar de nuevo la situación tributaria del sujeto pasivo</a:t>
            </a:r>
            <a:r>
              <a:rPr lang="es-ES" sz="3200" dirty="0"/>
              <a:t>, en relación con los aspectos de los tributos y períodos revisados y no objetados por la fiscalización y en caso de los objetados, si hay conformidad del sujeto pasivo con la propuesta de regularización.</a:t>
            </a:r>
          </a:p>
          <a:p>
            <a:pPr algn="just"/>
            <a:r>
              <a:rPr lang="es-ES" sz="320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CuadroTexto"/>
          <p:cNvSpPr txBox="1"/>
          <p:nvPr/>
        </p:nvSpPr>
        <p:spPr>
          <a:xfrm>
            <a:off x="617712" y="1484784"/>
            <a:ext cx="8045648" cy="3785652"/>
          </a:xfrm>
          <a:prstGeom prst="rect">
            <a:avLst/>
          </a:prstGeom>
          <a:noFill/>
        </p:spPr>
        <p:txBody>
          <a:bodyPr wrap="square" rtlCol="0">
            <a:spAutoFit/>
          </a:bodyPr>
          <a:lstStyle/>
          <a:p>
            <a:pPr lvl="0" algn="just"/>
            <a:r>
              <a:rPr lang="es-ES" sz="2400" dirty="0">
                <a:solidFill>
                  <a:srgbClr val="FF0000"/>
                </a:solidFill>
              </a:rPr>
              <a:t>Vencido el plazo de los tres días hábiles</a:t>
            </a:r>
            <a:r>
              <a:rPr lang="es-ES" sz="2400" dirty="0"/>
              <a:t>, el obligado tributario </a:t>
            </a:r>
            <a:r>
              <a:rPr lang="es-ES" sz="2400" dirty="0">
                <a:solidFill>
                  <a:srgbClr val="FF0000"/>
                </a:solidFill>
              </a:rPr>
              <a:t>podrá</a:t>
            </a:r>
            <a:r>
              <a:rPr lang="en-US" sz="2400" dirty="0">
                <a:solidFill>
                  <a:srgbClr val="FF0000"/>
                </a:solidFill>
              </a:rPr>
              <a:t> </a:t>
            </a:r>
            <a:r>
              <a:rPr lang="es-ES" sz="2400" dirty="0">
                <a:solidFill>
                  <a:srgbClr val="FF0000"/>
                </a:solidFill>
              </a:rPr>
              <a:t>hacer una petición de rectificación </a:t>
            </a:r>
            <a:r>
              <a:rPr lang="es-ES" sz="2400" dirty="0"/>
              <a:t>ante los funcionarios a cargo de la comprobación,</a:t>
            </a:r>
            <a:r>
              <a:rPr lang="en-US" sz="2400" dirty="0"/>
              <a:t> </a:t>
            </a:r>
            <a:r>
              <a:rPr lang="es-ES" sz="2400" dirty="0"/>
              <a:t>para que se consideren cualesquiera otros elementos que pudieran incidir en la determinación tributaria; </a:t>
            </a:r>
            <a:r>
              <a:rPr lang="es-ES" sz="2400" dirty="0">
                <a:solidFill>
                  <a:srgbClr val="FF0000"/>
                </a:solidFill>
              </a:rPr>
              <a:t>debiendo aportar en ese mismo acto las pruebas que los respalden</a:t>
            </a:r>
            <a:r>
              <a:rPr lang="es-ES" sz="2400" dirty="0"/>
              <a:t>.</a:t>
            </a:r>
          </a:p>
          <a:p>
            <a:pPr lvl="0" algn="just"/>
            <a:endParaRPr lang="es-ES" sz="2400" dirty="0"/>
          </a:p>
          <a:p>
            <a:pPr lvl="0" algn="just"/>
            <a:r>
              <a:rPr lang="es-ES" sz="2400" dirty="0"/>
              <a:t>La aceptación o rechazo de tales elementos </a:t>
            </a:r>
            <a:r>
              <a:rPr lang="es-ES" sz="2400" dirty="0">
                <a:solidFill>
                  <a:srgbClr val="FF0000"/>
                </a:solidFill>
              </a:rPr>
              <a:t>se valorarán </a:t>
            </a:r>
            <a:r>
              <a:rPr lang="es-ES" sz="2400" dirty="0"/>
              <a:t>en el </a:t>
            </a:r>
            <a:r>
              <a:rPr lang="es-ES" sz="2400" dirty="0">
                <a:solidFill>
                  <a:srgbClr val="FF0000"/>
                </a:solidFill>
              </a:rPr>
              <a:t>traslado de cargos </a:t>
            </a:r>
            <a:r>
              <a:rPr lang="es-ES" sz="2400" dirty="0"/>
              <a:t>y se incorporarán en la resolución que determina la obligación tributaria.</a:t>
            </a:r>
            <a:endParaRPr lang="en-US" sz="2400" dirty="0"/>
          </a:p>
        </p:txBody>
      </p:sp>
      <p:sp>
        <p:nvSpPr>
          <p:cNvPr id="8" name="1 Título"/>
          <p:cNvSpPr>
            <a:spLocks noGrp="1"/>
          </p:cNvSpPr>
          <p:nvPr>
            <p:ph type="title"/>
          </p:nvPr>
        </p:nvSpPr>
        <p:spPr>
          <a:xfrm>
            <a:off x="1255212" y="548680"/>
            <a:ext cx="6845180" cy="439830"/>
          </a:xfrm>
          <a:solidFill>
            <a:schemeClr val="accent3">
              <a:lumMod val="40000"/>
              <a:lumOff val="60000"/>
            </a:schemeClr>
          </a:solidFill>
          <a:scene3d>
            <a:camera prst="orthographicFront"/>
            <a:lightRig rig="threePt" dir="t"/>
          </a:scene3d>
          <a:sp3d>
            <a:bevelT w="165100" prst="coolSlant"/>
          </a:sp3d>
        </p:spPr>
        <p:style>
          <a:lnRef idx="2">
            <a:schemeClr val="accent3"/>
          </a:lnRef>
          <a:fillRef idx="1">
            <a:schemeClr val="lt1"/>
          </a:fillRef>
          <a:effectRef idx="0">
            <a:schemeClr val="accent3"/>
          </a:effectRef>
          <a:fontRef idx="minor">
            <a:schemeClr val="dk1"/>
          </a:fontRef>
        </p:style>
        <p:txBody>
          <a:bodyPr>
            <a:normAutofit fontScale="90000"/>
          </a:bodyPr>
          <a:lstStyle/>
          <a:p>
            <a:r>
              <a:rPr lang="es-ES" sz="3200" b="1" dirty="0"/>
              <a:t>Rectificación de las declaraciones </a:t>
            </a:r>
            <a:r>
              <a:rPr lang="es-ES" sz="2000" b="1" dirty="0"/>
              <a:t>Art. 125 RPT</a:t>
            </a:r>
            <a:endParaRPr lang="es-ES" sz="2000" dirty="0"/>
          </a:p>
        </p:txBody>
      </p:sp>
    </p:spTree>
    <p:extLst>
      <p:ext uri="{BB962C8B-B14F-4D97-AF65-F5344CB8AC3E}">
        <p14:creationId xmlns:p14="http://schemas.microsoft.com/office/powerpoint/2010/main" val="3011353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457200" y="485800"/>
            <a:ext cx="8229600" cy="1143000"/>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3200" b="1" dirty="0"/>
              <a:t>Sustitución de los funcionarios designados </a:t>
            </a:r>
            <a:r>
              <a:rPr lang="es-ES" sz="1800" b="1" dirty="0"/>
              <a:t>Art.142 RPT</a:t>
            </a:r>
            <a:endParaRPr lang="es-ES" sz="1800" dirty="0">
              <a:solidFill>
                <a:schemeClr val="tx1">
                  <a:lumMod val="95000"/>
                  <a:lumOff val="5000"/>
                </a:schemeClr>
              </a:solidFill>
            </a:endParaRPr>
          </a:p>
        </p:txBody>
      </p:sp>
      <p:sp>
        <p:nvSpPr>
          <p:cNvPr id="7" name="2 Marcador de contenido"/>
          <p:cNvSpPr txBox="1">
            <a:spLocks/>
          </p:cNvSpPr>
          <p:nvPr/>
        </p:nvSpPr>
        <p:spPr>
          <a:xfrm>
            <a:off x="899592" y="2143397"/>
            <a:ext cx="7272808" cy="2653755"/>
          </a:xfrm>
          <a:prstGeom prst="rect">
            <a:avLst/>
          </a:prstGeom>
        </p:spPr>
        <p:txBody>
          <a:bodyPr vert="horz" lIns="91440" tIns="45720" rIns="91440" bIns="45720" rtlCol="0">
            <a:normAutofit/>
          </a:bodyPr>
          <a:lstStyle/>
          <a:p>
            <a:pPr algn="just"/>
            <a:r>
              <a:rPr lang="es-ES" sz="2800" dirty="0"/>
              <a:t>La comprobación se llevará a cabo hasta su conclusión, </a:t>
            </a:r>
            <a:r>
              <a:rPr lang="es-ES" sz="2800" b="1" dirty="0">
                <a:solidFill>
                  <a:srgbClr val="FF0000"/>
                </a:solidFill>
                <a:effectLst>
                  <a:outerShdw blurRad="38100" dist="38100" dir="2700000" algn="tl">
                    <a:srgbClr val="000000">
                      <a:alpha val="43137"/>
                    </a:srgbClr>
                  </a:outerShdw>
                </a:effectLst>
              </a:rPr>
              <a:t>por los funcionarios que las hubiesen iniciado, salvo </a:t>
            </a:r>
            <a:r>
              <a:rPr lang="es-ES" sz="2800" dirty="0"/>
              <a:t>cese, traslado, enfermedad o bien otra causa justa de sustitución de estos, lo cual deberá ser comunicado al sujeto pasivo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889248" y="404664"/>
            <a:ext cx="7499176" cy="1012974"/>
          </a:xfrm>
        </p:spPr>
        <p:style>
          <a:lnRef idx="1">
            <a:schemeClr val="accent1"/>
          </a:lnRef>
          <a:fillRef idx="2">
            <a:schemeClr val="accent1"/>
          </a:fillRef>
          <a:effectRef idx="1">
            <a:schemeClr val="accent1"/>
          </a:effectRef>
          <a:fontRef idx="minor">
            <a:schemeClr val="dk1"/>
          </a:fontRef>
        </p:style>
        <p:txBody>
          <a:bodyPr>
            <a:noAutofit/>
          </a:bodyPr>
          <a:lstStyle/>
          <a:p>
            <a:pPr>
              <a:defRPr/>
            </a:pPr>
            <a:r>
              <a:rPr lang="es-ES" sz="2400" b="1" dirty="0"/>
              <a:t>Improcedencia de presentar declaraciones rectificativas </a:t>
            </a:r>
            <a:r>
              <a:rPr lang="es-ES" sz="1800" b="1" dirty="0"/>
              <a:t>Art. 143 RPT</a:t>
            </a:r>
            <a:endParaRPr lang="es-ES" sz="3600" dirty="0">
              <a:solidFill>
                <a:schemeClr val="tx1">
                  <a:lumMod val="95000"/>
                  <a:lumOff val="5000"/>
                </a:schemeClr>
              </a:solidFill>
            </a:endParaRPr>
          </a:p>
        </p:txBody>
      </p:sp>
      <p:sp>
        <p:nvSpPr>
          <p:cNvPr id="7" name="2 Marcador de contenido"/>
          <p:cNvSpPr txBox="1">
            <a:spLocks/>
          </p:cNvSpPr>
          <p:nvPr/>
        </p:nvSpPr>
        <p:spPr>
          <a:xfrm>
            <a:off x="611560" y="1711349"/>
            <a:ext cx="7920880" cy="4525963"/>
          </a:xfrm>
          <a:prstGeom prst="rect">
            <a:avLst/>
          </a:prstGeom>
        </p:spPr>
        <p:txBody>
          <a:bodyPr vert="horz" lIns="91440" tIns="45720" rIns="91440" bIns="45720" rtlCol="0">
            <a:normAutofit fontScale="77500" lnSpcReduction="20000"/>
          </a:bodyPr>
          <a:lstStyle/>
          <a:p>
            <a:pPr algn="just"/>
            <a:r>
              <a:rPr lang="es-ES" sz="2800" dirty="0"/>
              <a:t>Una vez notificado el inicio de la actuación de comprobación e investigación, </a:t>
            </a:r>
            <a:r>
              <a:rPr lang="es-ES" sz="2800" b="1" dirty="0">
                <a:solidFill>
                  <a:srgbClr val="FF0000"/>
                </a:solidFill>
              </a:rPr>
              <a:t>no procede la presentación de declaraciones autoliquidaciones tendientes a rectificar el impuesto y período objeto de las actuaciones</a:t>
            </a:r>
            <a:r>
              <a:rPr lang="es-ES" sz="2800" dirty="0">
                <a:solidFill>
                  <a:srgbClr val="FF0000"/>
                </a:solidFill>
              </a:rPr>
              <a:t>. </a:t>
            </a:r>
            <a:r>
              <a:rPr lang="es-ES" sz="2800" dirty="0"/>
              <a:t>Cualquier importe ingresado relacionado con tales impuestos y períodos se tendrá como ingreso a cuenta de lo que en definitiva se determine mediante el acto de liquidación de oficio.</a:t>
            </a:r>
          </a:p>
          <a:p>
            <a:pPr algn="just"/>
            <a:r>
              <a:rPr lang="es-ES" sz="2800" dirty="0"/>
              <a:t>No obstante, el sujeto inspeccionado podrá hacer una solicitud de rectificación ante los funcionarios a cargo de la comprobación, para que se consideren cualesquiera otros elementos que pudieran incidir en la liquidación tributaria y que fueren desconocidos por esos funcionarios, debiendo aportar en ese mismo acto los comprobantes que los respalden.</a:t>
            </a:r>
          </a:p>
          <a:p>
            <a:pPr algn="just"/>
            <a:r>
              <a:rPr lang="es-ES" sz="2800" dirty="0">
                <a:solidFill>
                  <a:srgbClr val="FF0000"/>
                </a:solidFill>
                <a:effectLst>
                  <a:outerShdw blurRad="38100" dist="38100" dir="2700000" algn="tl">
                    <a:srgbClr val="000000">
                      <a:alpha val="43137"/>
                    </a:srgbClr>
                  </a:outerShdw>
                </a:effectLst>
              </a:rPr>
              <a:t>La aceptación o no de tales elementos deberá informarse en la audiencia final </a:t>
            </a:r>
            <a:r>
              <a:rPr lang="es-ES" sz="2800" dirty="0"/>
              <a:t>a que se refiere el artículo 155 de este Reglamento y hacerse constar en el acta respectiva.</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457200" y="404664"/>
            <a:ext cx="8229600" cy="1012974"/>
          </a:xfrm>
        </p:spPr>
        <p:style>
          <a:lnRef idx="1">
            <a:schemeClr val="accent1"/>
          </a:lnRef>
          <a:fillRef idx="2">
            <a:schemeClr val="accent1"/>
          </a:fillRef>
          <a:effectRef idx="1">
            <a:schemeClr val="accent1"/>
          </a:effectRef>
          <a:fontRef idx="minor">
            <a:schemeClr val="dk1"/>
          </a:fontRef>
        </p:style>
        <p:txBody>
          <a:bodyPr>
            <a:noAutofit/>
          </a:bodyPr>
          <a:lstStyle/>
          <a:p>
            <a:pPr>
              <a:defRPr/>
            </a:pPr>
            <a:br>
              <a:rPr lang="es-ES" sz="3200" b="1" dirty="0"/>
            </a:br>
            <a:r>
              <a:rPr lang="es-ES" sz="3200" b="1" dirty="0"/>
              <a:t>Interrupción de la actuación de comprobación e investigación </a:t>
            </a:r>
            <a:r>
              <a:rPr lang="es-ES" sz="1800" b="1" dirty="0"/>
              <a:t>Art. 144 RPT</a:t>
            </a:r>
            <a:br>
              <a:rPr lang="es-ES" sz="3600" dirty="0"/>
            </a:br>
            <a:endParaRPr lang="es-ES" sz="3600" dirty="0">
              <a:solidFill>
                <a:schemeClr val="tx1">
                  <a:lumMod val="95000"/>
                  <a:lumOff val="5000"/>
                </a:schemeClr>
              </a:solidFill>
            </a:endParaRPr>
          </a:p>
        </p:txBody>
      </p:sp>
      <p:sp>
        <p:nvSpPr>
          <p:cNvPr id="7" name="2 Marcador de contenido"/>
          <p:cNvSpPr txBox="1">
            <a:spLocks/>
          </p:cNvSpPr>
          <p:nvPr/>
        </p:nvSpPr>
        <p:spPr>
          <a:xfrm>
            <a:off x="457200" y="1711349"/>
            <a:ext cx="8229600" cy="4525963"/>
          </a:xfrm>
          <a:prstGeom prst="rect">
            <a:avLst/>
          </a:prstGeom>
        </p:spPr>
        <p:txBody>
          <a:bodyPr vert="horz" lIns="91440" tIns="45720" rIns="91440" bIns="45720" rtlCol="0">
            <a:noAutofit/>
          </a:bodyPr>
          <a:lstStyle/>
          <a:p>
            <a:pPr algn="just"/>
            <a:r>
              <a:rPr lang="es-ES" sz="2400" dirty="0"/>
              <a:t>Iniciada la actuación deberá seguir hasta su terminación, de acuerdo con su naturaleza y carácter, evitándose interrupciones que retarden injustificadamente la conclusión del procedimiento. No obstante, cuando la </a:t>
            </a:r>
            <a:r>
              <a:rPr lang="es-ES" sz="2400" b="1" dirty="0">
                <a:solidFill>
                  <a:srgbClr val="FF0000"/>
                </a:solidFill>
                <a:effectLst>
                  <a:outerShdw blurRad="38100" dist="38100" dir="2700000" algn="tl">
                    <a:srgbClr val="000000">
                      <a:alpha val="43137"/>
                    </a:srgbClr>
                  </a:outerShdw>
                </a:effectLst>
              </a:rPr>
              <a:t>interrupción</a:t>
            </a:r>
            <a:r>
              <a:rPr lang="es-ES" sz="2400" dirty="0"/>
              <a:t> de las actuaciones por causas imputables a la Administración </a:t>
            </a:r>
            <a:r>
              <a:rPr lang="es-ES" sz="2400" b="1" dirty="0">
                <a:solidFill>
                  <a:srgbClr val="FF0000"/>
                </a:solidFill>
                <a:effectLst>
                  <a:outerShdw blurRad="38100" dist="38100" dir="2700000" algn="tl">
                    <a:srgbClr val="000000">
                      <a:alpha val="43137"/>
                    </a:srgbClr>
                  </a:outerShdw>
                </a:effectLst>
              </a:rPr>
              <a:t>supere los dos meses </a:t>
            </a:r>
            <a:r>
              <a:rPr lang="es-ES" sz="2400" dirty="0"/>
              <a:t>contados a partir de la última actuación practicada, se producirán los siguientes efectos:</a:t>
            </a:r>
          </a:p>
          <a:p>
            <a:pPr algn="just"/>
            <a:endParaRPr lang="es-ES" sz="2400" dirty="0"/>
          </a:p>
          <a:p>
            <a:pPr marL="457200" indent="-457200" algn="just">
              <a:buAutoNum type="alphaLcParenR"/>
            </a:pPr>
            <a:r>
              <a:rPr lang="es-ES" sz="2400" b="1" dirty="0">
                <a:solidFill>
                  <a:srgbClr val="FF0000"/>
                </a:solidFill>
                <a:effectLst>
                  <a:outerShdw blurRad="38100" dist="38100" dir="2700000" algn="tl">
                    <a:srgbClr val="000000">
                      <a:alpha val="43137"/>
                    </a:srgbClr>
                  </a:outerShdw>
                </a:effectLst>
              </a:rPr>
              <a:t>Se entenderá no producida la interrupción </a:t>
            </a:r>
            <a:r>
              <a:rPr lang="es-ES" sz="2400" dirty="0"/>
              <a:t>del cómputo de la prescripción como consecuencia del inicio de tales actuaciones.</a:t>
            </a:r>
          </a:p>
          <a:p>
            <a:pPr marL="457200" indent="-457200" algn="just"/>
            <a:endParaRPr lang="es-ES"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457200" y="404664"/>
            <a:ext cx="8229600" cy="1012974"/>
          </a:xfrm>
        </p:spPr>
        <p:style>
          <a:lnRef idx="1">
            <a:schemeClr val="accent1"/>
          </a:lnRef>
          <a:fillRef idx="2">
            <a:schemeClr val="accent1"/>
          </a:fillRef>
          <a:effectRef idx="1">
            <a:schemeClr val="accent1"/>
          </a:effectRef>
          <a:fontRef idx="minor">
            <a:schemeClr val="dk1"/>
          </a:fontRef>
        </p:style>
        <p:txBody>
          <a:bodyPr>
            <a:noAutofit/>
          </a:bodyPr>
          <a:lstStyle/>
          <a:p>
            <a:pPr>
              <a:defRPr/>
            </a:pPr>
            <a:br>
              <a:rPr lang="es-ES" sz="3200" b="1" dirty="0"/>
            </a:br>
            <a:r>
              <a:rPr lang="es-ES" sz="3200" b="1" dirty="0"/>
              <a:t>Interrupción de la actuación de comprobación e investigación </a:t>
            </a:r>
            <a:r>
              <a:rPr lang="es-ES" sz="1800" b="1" dirty="0"/>
              <a:t>Art. 144 RPT</a:t>
            </a:r>
            <a:br>
              <a:rPr lang="es-ES" sz="3600" dirty="0"/>
            </a:br>
            <a:endParaRPr lang="es-ES" sz="3600" dirty="0">
              <a:solidFill>
                <a:schemeClr val="tx1">
                  <a:lumMod val="95000"/>
                  <a:lumOff val="5000"/>
                </a:schemeClr>
              </a:solidFill>
            </a:endParaRPr>
          </a:p>
        </p:txBody>
      </p:sp>
      <p:sp>
        <p:nvSpPr>
          <p:cNvPr id="7" name="2 Marcador de contenido"/>
          <p:cNvSpPr txBox="1">
            <a:spLocks/>
          </p:cNvSpPr>
          <p:nvPr/>
        </p:nvSpPr>
        <p:spPr>
          <a:xfrm>
            <a:off x="457200" y="1855365"/>
            <a:ext cx="8229600" cy="4525963"/>
          </a:xfrm>
          <a:prstGeom prst="rect">
            <a:avLst/>
          </a:prstGeom>
        </p:spPr>
        <p:txBody>
          <a:bodyPr vert="horz" lIns="91440" tIns="45720" rIns="91440" bIns="45720" rtlCol="0">
            <a:noAutofit/>
          </a:bodyPr>
          <a:lstStyle/>
          <a:p>
            <a:pPr algn="just"/>
            <a:r>
              <a:rPr lang="es-ES" sz="2400" dirty="0"/>
              <a:t>b) Según lo regulado en el inciso e) del art. 130 del CNPT, aquellas declaraciones autoliquidaciones presentadas tendentes a </a:t>
            </a:r>
            <a:r>
              <a:rPr lang="es-ES" sz="2400" dirty="0">
                <a:solidFill>
                  <a:srgbClr val="FF0000"/>
                </a:solidFill>
              </a:rPr>
              <a:t>rectificar</a:t>
            </a:r>
            <a:r>
              <a:rPr lang="es-ES" sz="2400" dirty="0"/>
              <a:t> el impuesto y período objeto de verificación, se </a:t>
            </a:r>
            <a:r>
              <a:rPr lang="es-ES" sz="2400" dirty="0">
                <a:solidFill>
                  <a:srgbClr val="FF0000"/>
                </a:solidFill>
              </a:rPr>
              <a:t>considerarán válidas </a:t>
            </a:r>
            <a:r>
              <a:rPr lang="es-ES" sz="2400" dirty="0"/>
              <a:t>a cuantos efectos legales correspondan. </a:t>
            </a:r>
          </a:p>
          <a:p>
            <a:pPr algn="just"/>
            <a:endParaRPr lang="es-ES" sz="2400" dirty="0"/>
          </a:p>
          <a:p>
            <a:pPr algn="just"/>
            <a:r>
              <a:rPr lang="es-ES" sz="2400" dirty="0">
                <a:solidFill>
                  <a:srgbClr val="FF0000"/>
                </a:solidFill>
              </a:rPr>
              <a:t>Cualquier ingreso </a:t>
            </a:r>
            <a:r>
              <a:rPr lang="es-ES" sz="2400" dirty="0"/>
              <a:t>producto de dichas declaraciones </a:t>
            </a:r>
            <a:r>
              <a:rPr lang="es-ES" sz="2400" dirty="0">
                <a:solidFill>
                  <a:srgbClr val="FF0000"/>
                </a:solidFill>
              </a:rPr>
              <a:t>se entenderá realizado espontáneamente</a:t>
            </a:r>
            <a:r>
              <a:rPr lang="es-ES" sz="2400" dirty="0"/>
              <a:t> a los efectos de las reducciones de las sanciones establecidas en el artículo 88 y de la excusa legal absolutoria contenida en el artículo 92, ambos del Código.</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457200" y="404664"/>
            <a:ext cx="8229600" cy="1012974"/>
          </a:xfrm>
        </p:spPr>
        <p:style>
          <a:lnRef idx="1">
            <a:schemeClr val="accent1"/>
          </a:lnRef>
          <a:fillRef idx="2">
            <a:schemeClr val="accent1"/>
          </a:fillRef>
          <a:effectRef idx="1">
            <a:schemeClr val="accent1"/>
          </a:effectRef>
          <a:fontRef idx="minor">
            <a:schemeClr val="dk1"/>
          </a:fontRef>
        </p:style>
        <p:txBody>
          <a:bodyPr>
            <a:noAutofit/>
          </a:bodyPr>
          <a:lstStyle/>
          <a:p>
            <a:pPr>
              <a:defRPr/>
            </a:pPr>
            <a:br>
              <a:rPr lang="es-ES" sz="3200" b="1" dirty="0"/>
            </a:br>
            <a:r>
              <a:rPr lang="es-ES" sz="3200" b="1" dirty="0"/>
              <a:t>Interrupción de la actuación de comprobación e investigación </a:t>
            </a:r>
            <a:r>
              <a:rPr lang="es-ES" sz="1800" b="1" dirty="0"/>
              <a:t>Art. 144 RPT</a:t>
            </a:r>
            <a:br>
              <a:rPr lang="es-ES" sz="3600" dirty="0"/>
            </a:br>
            <a:endParaRPr lang="es-ES" sz="3600" dirty="0">
              <a:solidFill>
                <a:schemeClr val="tx1">
                  <a:lumMod val="95000"/>
                  <a:lumOff val="5000"/>
                </a:schemeClr>
              </a:solidFill>
            </a:endParaRPr>
          </a:p>
        </p:txBody>
      </p:sp>
      <p:sp>
        <p:nvSpPr>
          <p:cNvPr id="7" name="2 Marcador de contenido"/>
          <p:cNvSpPr txBox="1">
            <a:spLocks/>
          </p:cNvSpPr>
          <p:nvPr/>
        </p:nvSpPr>
        <p:spPr>
          <a:xfrm>
            <a:off x="457200" y="1711349"/>
            <a:ext cx="8229600" cy="4525963"/>
          </a:xfrm>
          <a:prstGeom prst="rect">
            <a:avLst/>
          </a:prstGeom>
        </p:spPr>
        <p:txBody>
          <a:bodyPr vert="horz" lIns="91440" tIns="45720" rIns="91440" bIns="45720" rtlCol="0">
            <a:noAutofit/>
          </a:bodyPr>
          <a:lstStyle/>
          <a:p>
            <a:pPr algn="just"/>
            <a:r>
              <a:rPr lang="es-ES" sz="2400" dirty="0"/>
              <a:t>c) </a:t>
            </a:r>
            <a:r>
              <a:rPr lang="es-ES" sz="2400" dirty="0">
                <a:solidFill>
                  <a:srgbClr val="FF0000"/>
                </a:solidFill>
              </a:rPr>
              <a:t>Procederá la respuesta de cualquier consulta </a:t>
            </a:r>
            <a:r>
              <a:rPr lang="es-ES" sz="2400" dirty="0"/>
              <a:t>que se hubiere planteado sobre la materia objeto del procedimiento y cuya respuesta se hubiere negado, a tenor de lo establecido en el inciso c) del artículo 119 del Código.</a:t>
            </a:r>
          </a:p>
          <a:p>
            <a:pPr algn="just"/>
            <a:endParaRPr lang="es-ES" sz="2400" dirty="0"/>
          </a:p>
          <a:p>
            <a:pPr algn="just"/>
            <a:r>
              <a:rPr lang="es-ES" sz="2400" dirty="0"/>
              <a:t>La continuación de las actuaciones deberá hacerse mediante notificación al sujeto fiscalizado, entendiéndose interrumpido a partir de la fecha de esta última notificación, el cómputo de la prescripción y válidas todas las actuaciones realizadas antes de la fecha de interrupción.</a:t>
            </a:r>
          </a:p>
          <a:p>
            <a:pPr algn="just"/>
            <a:endParaRPr lang="es-ES"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6" name="1 Título"/>
          <p:cNvSpPr>
            <a:spLocks noGrp="1"/>
          </p:cNvSpPr>
          <p:nvPr>
            <p:ph type="title"/>
          </p:nvPr>
        </p:nvSpPr>
        <p:spPr>
          <a:xfrm>
            <a:off x="457200" y="404664"/>
            <a:ext cx="8229600" cy="1012974"/>
          </a:xfrm>
        </p:spPr>
        <p:style>
          <a:lnRef idx="1">
            <a:schemeClr val="accent1"/>
          </a:lnRef>
          <a:fillRef idx="2">
            <a:schemeClr val="accent1"/>
          </a:fillRef>
          <a:effectRef idx="1">
            <a:schemeClr val="accent1"/>
          </a:effectRef>
          <a:fontRef idx="minor">
            <a:schemeClr val="dk1"/>
          </a:fontRef>
        </p:style>
        <p:txBody>
          <a:bodyPr>
            <a:noAutofit/>
          </a:bodyPr>
          <a:lstStyle/>
          <a:p>
            <a:pPr>
              <a:defRPr/>
            </a:pPr>
            <a:br>
              <a:rPr lang="es-ES" sz="3200" b="1" dirty="0"/>
            </a:br>
            <a:r>
              <a:rPr lang="es-ES" sz="3200" b="1" dirty="0"/>
              <a:t>Interrupción de la actuación de comprobación e investigación </a:t>
            </a:r>
            <a:r>
              <a:rPr lang="es-ES" sz="1800" b="1" dirty="0"/>
              <a:t>Art. 144 RPT</a:t>
            </a:r>
            <a:br>
              <a:rPr lang="es-ES" sz="3600" dirty="0"/>
            </a:br>
            <a:endParaRPr lang="es-ES" sz="3600" dirty="0">
              <a:solidFill>
                <a:schemeClr val="tx1">
                  <a:lumMod val="95000"/>
                  <a:lumOff val="5000"/>
                </a:schemeClr>
              </a:solidFill>
            </a:endParaRPr>
          </a:p>
        </p:txBody>
      </p:sp>
      <p:sp>
        <p:nvSpPr>
          <p:cNvPr id="7" name="2 Marcador de contenido"/>
          <p:cNvSpPr txBox="1">
            <a:spLocks/>
          </p:cNvSpPr>
          <p:nvPr/>
        </p:nvSpPr>
        <p:spPr>
          <a:xfrm>
            <a:off x="539552" y="2143397"/>
            <a:ext cx="7992888" cy="4525963"/>
          </a:xfrm>
          <a:prstGeom prst="rect">
            <a:avLst/>
          </a:prstGeom>
        </p:spPr>
        <p:txBody>
          <a:bodyPr vert="horz" lIns="91440" tIns="45720" rIns="91440" bIns="45720" rtlCol="0">
            <a:noAutofit/>
          </a:bodyPr>
          <a:lstStyle/>
          <a:p>
            <a:pPr algn="just"/>
            <a:r>
              <a:rPr lang="es-ES" sz="2400" dirty="0">
                <a:solidFill>
                  <a:srgbClr val="FF0000"/>
                </a:solidFill>
              </a:rPr>
              <a:t>No se considerarán interrumpidas las actuaciones ante el sujeto pasivo cuando se le hubiere notificado que se están llevando a cabo actuaciones ante terceros</a:t>
            </a:r>
            <a:r>
              <a:rPr lang="es-ES" sz="2400" dirty="0"/>
              <a:t>, a los efectos de obtener informes, estudios técnicos y en general, cualquier información previsiblemente pertinente para efectos tributarios necesaria para la correcta determinación de su obligación, lo cual deberá hacerse constar en el expediente administrativo.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CuadroTexto"/>
          <p:cNvSpPr txBox="1"/>
          <p:nvPr/>
        </p:nvSpPr>
        <p:spPr>
          <a:xfrm>
            <a:off x="617712" y="1484784"/>
            <a:ext cx="8045648" cy="3046988"/>
          </a:xfrm>
          <a:prstGeom prst="rect">
            <a:avLst/>
          </a:prstGeom>
          <a:noFill/>
        </p:spPr>
        <p:txBody>
          <a:bodyPr wrap="square" rtlCol="0">
            <a:spAutoFit/>
          </a:bodyPr>
          <a:lstStyle/>
          <a:p>
            <a:pPr algn="just"/>
            <a:r>
              <a:rPr lang="es-ES" sz="2400" dirty="0"/>
              <a:t>Mediante resolución general se establecerán los requisitos y condiciones en que deben aportarse las pruebas que se consideren pertinentes.</a:t>
            </a:r>
          </a:p>
          <a:p>
            <a:pPr algn="just"/>
            <a:endParaRPr lang="en-US" sz="2400" dirty="0"/>
          </a:p>
          <a:p>
            <a:pPr lvl="0" algn="just"/>
            <a:r>
              <a:rPr lang="es-ES" sz="2400" dirty="0"/>
              <a:t>Una vez </a:t>
            </a:r>
            <a:r>
              <a:rPr lang="es-ES" sz="2400" dirty="0">
                <a:solidFill>
                  <a:srgbClr val="FF0000"/>
                </a:solidFill>
              </a:rPr>
              <a:t>notificado el inicio de un procedimiento de liquidación previa no procede la presentación de declaraciones rectificativas</a:t>
            </a:r>
            <a:r>
              <a:rPr lang="es-ES" sz="2400" dirty="0"/>
              <a:t> si el sujeto pasivo no había presentado anteriormente la declaración inicial.</a:t>
            </a:r>
            <a:endParaRPr lang="en-US" sz="2400" dirty="0"/>
          </a:p>
        </p:txBody>
      </p:sp>
      <p:sp>
        <p:nvSpPr>
          <p:cNvPr id="8" name="1 Título"/>
          <p:cNvSpPr>
            <a:spLocks noGrp="1"/>
          </p:cNvSpPr>
          <p:nvPr>
            <p:ph type="title"/>
          </p:nvPr>
        </p:nvSpPr>
        <p:spPr>
          <a:xfrm>
            <a:off x="1255212" y="548680"/>
            <a:ext cx="6845180" cy="439830"/>
          </a:xfrm>
          <a:solidFill>
            <a:schemeClr val="accent3">
              <a:lumMod val="40000"/>
              <a:lumOff val="60000"/>
            </a:schemeClr>
          </a:solidFill>
          <a:scene3d>
            <a:camera prst="orthographicFront"/>
            <a:lightRig rig="threePt" dir="t"/>
          </a:scene3d>
          <a:sp3d>
            <a:bevelT w="165100" prst="coolSlant"/>
          </a:sp3d>
        </p:spPr>
        <p:style>
          <a:lnRef idx="2">
            <a:schemeClr val="accent3"/>
          </a:lnRef>
          <a:fillRef idx="1">
            <a:schemeClr val="lt1"/>
          </a:fillRef>
          <a:effectRef idx="0">
            <a:schemeClr val="accent3"/>
          </a:effectRef>
          <a:fontRef idx="minor">
            <a:schemeClr val="dk1"/>
          </a:fontRef>
        </p:style>
        <p:txBody>
          <a:bodyPr>
            <a:normAutofit fontScale="90000"/>
          </a:bodyPr>
          <a:lstStyle/>
          <a:p>
            <a:r>
              <a:rPr lang="es-ES" sz="3200" b="1" dirty="0"/>
              <a:t>Rectificación de las declaraciones </a:t>
            </a:r>
            <a:r>
              <a:rPr lang="es-ES" sz="2000" b="1" dirty="0"/>
              <a:t>Art. 125 RPT</a:t>
            </a:r>
            <a:endParaRPr lang="es-ES" sz="2000" dirty="0"/>
          </a:p>
        </p:txBody>
      </p:sp>
    </p:spTree>
    <p:extLst>
      <p:ext uri="{BB962C8B-B14F-4D97-AF65-F5344CB8AC3E}">
        <p14:creationId xmlns:p14="http://schemas.microsoft.com/office/powerpoint/2010/main" val="366529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711349"/>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CuadroTexto"/>
          <p:cNvSpPr txBox="1"/>
          <p:nvPr/>
        </p:nvSpPr>
        <p:spPr>
          <a:xfrm>
            <a:off x="617712" y="1587564"/>
            <a:ext cx="8045648" cy="3785652"/>
          </a:xfrm>
          <a:prstGeom prst="rect">
            <a:avLst/>
          </a:prstGeom>
          <a:noFill/>
        </p:spPr>
        <p:txBody>
          <a:bodyPr wrap="square" rtlCol="0">
            <a:spAutoFit/>
          </a:bodyPr>
          <a:lstStyle/>
          <a:p>
            <a:pPr algn="just"/>
            <a:r>
              <a:rPr lang="es-ES" sz="2400" dirty="0">
                <a:solidFill>
                  <a:srgbClr val="FF0000"/>
                </a:solidFill>
              </a:rPr>
              <a:t>De presentarse la declaración inicial con posterioridad a la notificación del inicio del procedimiento de liquidación previa</a:t>
            </a:r>
            <a:r>
              <a:rPr lang="es-ES" sz="2400" dirty="0"/>
              <a:t>, esta se incorporará al procedimiento careciendo de todo efecto rectificativo, para lo cual los aspectos declarados que coincidan con la propuesta de regularización se tendrán como una aceptación total o parcial de dicha propuesta.</a:t>
            </a:r>
          </a:p>
          <a:p>
            <a:pPr algn="just"/>
            <a:endParaRPr lang="en-US" sz="2400" dirty="0"/>
          </a:p>
          <a:p>
            <a:pPr algn="just"/>
            <a:r>
              <a:rPr lang="es-ES" sz="2400" dirty="0">
                <a:solidFill>
                  <a:srgbClr val="FF0000"/>
                </a:solidFill>
              </a:rPr>
              <a:t>Si persistieran aspectos de la propuesta de regularización no aceptados total o parcialmente</a:t>
            </a:r>
            <a:r>
              <a:rPr lang="es-ES" sz="2400" dirty="0"/>
              <a:t>, se procederá a notificar el </a:t>
            </a:r>
            <a:r>
              <a:rPr lang="es-ES" sz="2400" dirty="0">
                <a:solidFill>
                  <a:srgbClr val="FF0000"/>
                </a:solidFill>
              </a:rPr>
              <a:t>traslado de cargos u observaciones </a:t>
            </a:r>
            <a:r>
              <a:rPr lang="es-ES" sz="2400" dirty="0"/>
              <a:t>respectivo.</a:t>
            </a:r>
            <a:endParaRPr lang="en-US" sz="2400" dirty="0"/>
          </a:p>
        </p:txBody>
      </p:sp>
      <p:sp>
        <p:nvSpPr>
          <p:cNvPr id="8" name="1 Título"/>
          <p:cNvSpPr>
            <a:spLocks noGrp="1"/>
          </p:cNvSpPr>
          <p:nvPr>
            <p:ph type="title"/>
          </p:nvPr>
        </p:nvSpPr>
        <p:spPr>
          <a:xfrm>
            <a:off x="1255212" y="548680"/>
            <a:ext cx="6845180" cy="504056"/>
          </a:xfrm>
          <a:solidFill>
            <a:schemeClr val="accent3">
              <a:lumMod val="40000"/>
              <a:lumOff val="60000"/>
            </a:schemeClr>
          </a:solidFill>
          <a:scene3d>
            <a:camera prst="orthographicFront"/>
            <a:lightRig rig="threePt" dir="t"/>
          </a:scene3d>
          <a:sp3d>
            <a:bevelT w="165100" prst="coolSlant"/>
          </a:sp3d>
        </p:spPr>
        <p:style>
          <a:lnRef idx="2">
            <a:schemeClr val="accent3"/>
          </a:lnRef>
          <a:fillRef idx="1">
            <a:schemeClr val="lt1"/>
          </a:fillRef>
          <a:effectRef idx="0">
            <a:schemeClr val="accent3"/>
          </a:effectRef>
          <a:fontRef idx="minor">
            <a:schemeClr val="dk1"/>
          </a:fontRef>
        </p:style>
        <p:txBody>
          <a:bodyPr>
            <a:normAutofit fontScale="90000"/>
          </a:bodyPr>
          <a:lstStyle/>
          <a:p>
            <a:r>
              <a:rPr lang="es-ES" sz="3200" b="1" dirty="0"/>
              <a:t>Rectificación de las declaraciones </a:t>
            </a:r>
            <a:r>
              <a:rPr lang="es-ES" sz="2000" b="1" dirty="0"/>
              <a:t>Art. 125 RPT</a:t>
            </a:r>
            <a:endParaRPr lang="es-ES" sz="2000" dirty="0"/>
          </a:p>
        </p:txBody>
      </p:sp>
    </p:spTree>
    <p:extLst>
      <p:ext uri="{BB962C8B-B14F-4D97-AF65-F5344CB8AC3E}">
        <p14:creationId xmlns:p14="http://schemas.microsoft.com/office/powerpoint/2010/main" val="1199214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CuadroTexto"/>
          <p:cNvSpPr txBox="1"/>
          <p:nvPr/>
        </p:nvSpPr>
        <p:spPr>
          <a:xfrm>
            <a:off x="617712" y="1268760"/>
            <a:ext cx="8045648" cy="3970318"/>
          </a:xfrm>
          <a:prstGeom prst="rect">
            <a:avLst/>
          </a:prstGeom>
          <a:noFill/>
        </p:spPr>
        <p:txBody>
          <a:bodyPr wrap="square" rtlCol="0">
            <a:spAutoFit/>
          </a:bodyPr>
          <a:lstStyle/>
          <a:p>
            <a:pPr lvl="0" algn="just"/>
            <a:r>
              <a:rPr lang="es-ES" sz="2800" dirty="0"/>
              <a:t>Los sujetos pasivos que presenten una declaración inicial o rectifiquen las declaraciones, cuyos </a:t>
            </a:r>
            <a:r>
              <a:rPr lang="es-ES" sz="2800" dirty="0">
                <a:solidFill>
                  <a:srgbClr val="FF0000"/>
                </a:solidFill>
              </a:rPr>
              <a:t>montos sean diferentes a los suministrados por terceros </a:t>
            </a:r>
            <a:r>
              <a:rPr lang="es-ES" sz="2800" dirty="0"/>
              <a:t>informantes, que </a:t>
            </a:r>
            <a:r>
              <a:rPr lang="es-ES" sz="2800" dirty="0">
                <a:solidFill>
                  <a:srgbClr val="FF0000"/>
                </a:solidFill>
              </a:rPr>
              <a:t>no aporten prueba </a:t>
            </a:r>
            <a:r>
              <a:rPr lang="es-ES" sz="2800" dirty="0"/>
              <a:t>para justificar las diferencias, y/o que los </a:t>
            </a:r>
            <a:r>
              <a:rPr lang="es-ES" sz="2800" dirty="0">
                <a:solidFill>
                  <a:srgbClr val="FF0000"/>
                </a:solidFill>
              </a:rPr>
              <a:t>márgenes de utilidad aplicados presenten valores inferiores </a:t>
            </a:r>
            <a:r>
              <a:rPr lang="es-ES" sz="2800" dirty="0"/>
              <a:t>a los establecidos por la Administración Tributaria</a:t>
            </a:r>
            <a:r>
              <a:rPr lang="es-ES" sz="2800" dirty="0">
                <a:solidFill>
                  <a:srgbClr val="FF0000"/>
                </a:solidFill>
              </a:rPr>
              <a:t>, podrán ser seleccionados para practicarles una liquidación</a:t>
            </a:r>
            <a:endParaRPr lang="en-US" sz="2800" dirty="0">
              <a:solidFill>
                <a:srgbClr val="FF0000"/>
              </a:solidFill>
            </a:endParaRPr>
          </a:p>
          <a:p>
            <a:pPr algn="just"/>
            <a:r>
              <a:rPr lang="es-ES" sz="2800" dirty="0">
                <a:solidFill>
                  <a:srgbClr val="FF0000"/>
                </a:solidFill>
              </a:rPr>
              <a:t>definitiva</a:t>
            </a:r>
            <a:r>
              <a:rPr lang="es-ES" sz="2800" dirty="0"/>
              <a:t>.</a:t>
            </a:r>
            <a:endParaRPr lang="en-US" sz="2800" dirty="0"/>
          </a:p>
        </p:txBody>
      </p:sp>
      <p:sp>
        <p:nvSpPr>
          <p:cNvPr id="8" name="1 Título"/>
          <p:cNvSpPr>
            <a:spLocks noGrp="1"/>
          </p:cNvSpPr>
          <p:nvPr>
            <p:ph type="title"/>
          </p:nvPr>
        </p:nvSpPr>
        <p:spPr>
          <a:xfrm>
            <a:off x="1255212" y="548680"/>
            <a:ext cx="6845180" cy="439830"/>
          </a:xfrm>
          <a:solidFill>
            <a:schemeClr val="accent3">
              <a:lumMod val="40000"/>
              <a:lumOff val="60000"/>
            </a:schemeClr>
          </a:solidFill>
          <a:scene3d>
            <a:camera prst="orthographicFront"/>
            <a:lightRig rig="threePt" dir="t"/>
          </a:scene3d>
          <a:sp3d>
            <a:bevelT w="165100" prst="coolSlant"/>
          </a:sp3d>
        </p:spPr>
        <p:style>
          <a:lnRef idx="2">
            <a:schemeClr val="accent3"/>
          </a:lnRef>
          <a:fillRef idx="1">
            <a:schemeClr val="lt1"/>
          </a:fillRef>
          <a:effectRef idx="0">
            <a:schemeClr val="accent3"/>
          </a:effectRef>
          <a:fontRef idx="minor">
            <a:schemeClr val="dk1"/>
          </a:fontRef>
        </p:style>
        <p:txBody>
          <a:bodyPr>
            <a:normAutofit fontScale="90000"/>
          </a:bodyPr>
          <a:lstStyle/>
          <a:p>
            <a:r>
              <a:rPr lang="es-ES" sz="3200" b="1" dirty="0"/>
              <a:t>Rectificación de las declaraciones </a:t>
            </a:r>
            <a:r>
              <a:rPr lang="es-ES" sz="2000" b="1" dirty="0"/>
              <a:t>Art. 125 RPT</a:t>
            </a:r>
            <a:endParaRPr lang="es-ES" sz="2000" dirty="0"/>
          </a:p>
        </p:txBody>
      </p:sp>
    </p:spTree>
    <p:extLst>
      <p:ext uri="{BB962C8B-B14F-4D97-AF65-F5344CB8AC3E}">
        <p14:creationId xmlns:p14="http://schemas.microsoft.com/office/powerpoint/2010/main" val="3182818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19672" y="404664"/>
            <a:ext cx="6192688" cy="827852"/>
          </a:xfrm>
          <a:solidFill>
            <a:schemeClr val="accent3">
              <a:lumMod val="75000"/>
            </a:schemeClr>
          </a:solidFill>
          <a:scene3d>
            <a:camera prst="orthographicFront"/>
            <a:lightRig rig="threePt" dir="t"/>
          </a:scene3d>
          <a:sp3d>
            <a:bevelT w="165100" prst="coolSlant"/>
          </a:sp3d>
        </p:spPr>
        <p:style>
          <a:lnRef idx="2">
            <a:schemeClr val="accent3"/>
          </a:lnRef>
          <a:fillRef idx="1">
            <a:schemeClr val="lt1"/>
          </a:fillRef>
          <a:effectRef idx="0">
            <a:schemeClr val="accent3"/>
          </a:effectRef>
          <a:fontRef idx="minor">
            <a:schemeClr val="dk1"/>
          </a:fontRef>
        </p:style>
        <p:txBody>
          <a:bodyPr>
            <a:normAutofit fontScale="90000"/>
          </a:bodyPr>
          <a:lstStyle/>
          <a:p>
            <a:r>
              <a:rPr lang="es-ES" sz="3200" b="1" dirty="0">
                <a:solidFill>
                  <a:schemeClr val="bg1"/>
                </a:solidFill>
              </a:rPr>
              <a:t>Suspensión de las actuaciones </a:t>
            </a:r>
            <a:r>
              <a:rPr lang="es-ES" sz="2000" b="1" dirty="0">
                <a:solidFill>
                  <a:schemeClr val="bg1"/>
                </a:solidFill>
              </a:rPr>
              <a:t>Art. 126 RPT</a:t>
            </a:r>
            <a:endParaRPr lang="es-ES" sz="2000" dirty="0">
              <a:solidFill>
                <a:schemeClr val="bg1"/>
              </a:solidFill>
            </a:endParaRPr>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CuadroTexto"/>
          <p:cNvSpPr txBox="1"/>
          <p:nvPr/>
        </p:nvSpPr>
        <p:spPr>
          <a:xfrm>
            <a:off x="611560" y="1415673"/>
            <a:ext cx="7992888" cy="4893647"/>
          </a:xfrm>
          <a:prstGeom prst="rect">
            <a:avLst/>
          </a:prstGeom>
          <a:noFill/>
        </p:spPr>
        <p:txBody>
          <a:bodyPr wrap="square" rtlCol="0">
            <a:spAutoFit/>
          </a:bodyPr>
          <a:lstStyle/>
          <a:p>
            <a:pPr algn="just"/>
            <a:r>
              <a:rPr lang="es-ES" sz="2400" dirty="0"/>
              <a:t>Si en el proceso de liquidación previa </a:t>
            </a:r>
            <a:r>
              <a:rPr lang="es-ES" sz="2400" dirty="0">
                <a:solidFill>
                  <a:srgbClr val="FF0000"/>
                </a:solidFill>
              </a:rPr>
              <a:t>se determinan elementos que ameriten el inicio de una actuación fiscalizadora</a:t>
            </a:r>
            <a:r>
              <a:rPr lang="es-ES" sz="2400" dirty="0"/>
              <a:t>, tendiente a la liquidación definitiva de la obligación tributaria del sujeto pasivo, el órgano actuante </a:t>
            </a:r>
            <a:r>
              <a:rPr lang="es-ES" sz="2400" dirty="0">
                <a:solidFill>
                  <a:srgbClr val="FF0000"/>
                </a:solidFill>
              </a:rPr>
              <a:t>podrá suspender la comprobación abreviada para recomendar ante los órganos de fiscalización </a:t>
            </a:r>
            <a:r>
              <a:rPr lang="es-ES" sz="2400" dirty="0"/>
              <a:t>el inicio de actuaciones orientadas a la liquidación definitiva. Si en el transcurso de </a:t>
            </a:r>
            <a:r>
              <a:rPr lang="es-ES" sz="2400" b="1" dirty="0">
                <a:solidFill>
                  <a:srgbClr val="FF0000"/>
                </a:solidFill>
              </a:rPr>
              <a:t>treinta días hábiles </a:t>
            </a:r>
            <a:r>
              <a:rPr lang="es-ES" sz="2400" dirty="0">
                <a:solidFill>
                  <a:srgbClr val="FF0000"/>
                </a:solidFill>
              </a:rPr>
              <a:t>no se notifica el inicio de la actuación de liquidación definitiva</a:t>
            </a:r>
            <a:r>
              <a:rPr lang="es-ES" sz="2400" dirty="0"/>
              <a:t>, se continuará con el procedimiento de liquidación previa hasta su finalización, sin perjuicio de que posteriormente el órgano fiscalizador realice la liquidación definitiva. </a:t>
            </a:r>
            <a:r>
              <a:rPr lang="es-ES" sz="2400" dirty="0">
                <a:solidFill>
                  <a:srgbClr val="FF0000"/>
                </a:solidFill>
              </a:rPr>
              <a:t>La suspensión del proceso de liquidación previa debe comunicarse</a:t>
            </a:r>
            <a:r>
              <a:rPr lang="es-ES" sz="2400" dirty="0"/>
              <a:t> al contribuyente.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63688" y="332656"/>
            <a:ext cx="6192688" cy="576064"/>
          </a:xfrm>
          <a:solidFill>
            <a:schemeClr val="accent6">
              <a:lumMod val="40000"/>
              <a:lumOff val="60000"/>
            </a:schemeClr>
          </a:solidFill>
          <a:scene3d>
            <a:camera prst="orthographicFront"/>
            <a:lightRig rig="threePt" dir="t"/>
          </a:scene3d>
          <a:sp3d>
            <a:bevelT w="165100" prst="coolSlant"/>
          </a:sp3d>
        </p:spPr>
        <p:style>
          <a:lnRef idx="2">
            <a:schemeClr val="accent3"/>
          </a:lnRef>
          <a:fillRef idx="1">
            <a:schemeClr val="lt1"/>
          </a:fillRef>
          <a:effectRef idx="0">
            <a:schemeClr val="accent3"/>
          </a:effectRef>
          <a:fontRef idx="minor">
            <a:schemeClr val="dk1"/>
          </a:fontRef>
        </p:style>
        <p:txBody>
          <a:bodyPr>
            <a:normAutofit fontScale="90000"/>
          </a:bodyPr>
          <a:lstStyle/>
          <a:p>
            <a:r>
              <a:rPr lang="es-ES" sz="3200" b="1" dirty="0"/>
              <a:t>Efectos de la liquidación previa </a:t>
            </a:r>
            <a:r>
              <a:rPr lang="es-ES" sz="2000" b="1" dirty="0"/>
              <a:t>Art. 128 RPT  </a:t>
            </a:r>
            <a:endParaRPr lang="es-ES" sz="2000" dirty="0"/>
          </a:p>
        </p:txBody>
      </p:sp>
      <p:pic>
        <p:nvPicPr>
          <p:cNvPr id="4" name="3 Marcador de contenido" descr="http://www.uci.ac.cr/envios/2012/FIRMAS/bernardogonzalez.jpg"/>
          <p:cNvPicPr>
            <a:picLocks noGrp="1"/>
          </p:cNvPicPr>
          <p:nvPr>
            <p:ph idx="1"/>
          </p:nvPr>
        </p:nvPicPr>
        <p:blipFill>
          <a:blip r:embed="rId2" cstate="print">
            <a:extLst>
              <a:ext uri="{28A0092B-C50C-407E-A947-70E740481C1C}">
                <a14:useLocalDpi xmlns:a14="http://schemas.microsoft.com/office/drawing/2010/main" val="0"/>
              </a:ext>
            </a:extLst>
          </a:blip>
          <a:srcRect l="36441" b="22891"/>
          <a:stretch>
            <a:fillRect/>
          </a:stretch>
        </p:blipFill>
        <p:spPr bwMode="auto">
          <a:xfrm>
            <a:off x="7236296" y="5805264"/>
            <a:ext cx="1713281" cy="815254"/>
          </a:xfrm>
          <a:prstGeom prst="rect">
            <a:avLst/>
          </a:prstGeom>
          <a:noFill/>
          <a:ln>
            <a:noFill/>
          </a:ln>
        </p:spPr>
      </p:pic>
      <p:pic>
        <p:nvPicPr>
          <p:cNvPr id="5" name="4 Imagen" descr="http://www.uci.ac.cr/envios/2012/FIRMAS/bernardogonzalez.jpg"/>
          <p:cNvPicPr/>
          <p:nvPr/>
        </p:nvPicPr>
        <p:blipFill>
          <a:blip r:embed="rId2" cstate="print">
            <a:extLst>
              <a:ext uri="{28A0092B-C50C-407E-A947-70E740481C1C}">
                <a14:useLocalDpi xmlns:a14="http://schemas.microsoft.com/office/drawing/2010/main" val="0"/>
              </a:ext>
            </a:extLst>
          </a:blip>
          <a:srcRect r="63425"/>
          <a:stretch>
            <a:fillRect/>
          </a:stretch>
        </p:blipFill>
        <p:spPr bwMode="auto">
          <a:xfrm>
            <a:off x="6300192" y="5805264"/>
            <a:ext cx="901700" cy="812800"/>
          </a:xfrm>
          <a:prstGeom prst="rect">
            <a:avLst/>
          </a:prstGeom>
          <a:noFill/>
          <a:ln>
            <a:noFill/>
          </a:ln>
        </p:spPr>
      </p:pic>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s-ES"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9 CuadroTexto"/>
          <p:cNvSpPr txBox="1"/>
          <p:nvPr/>
        </p:nvSpPr>
        <p:spPr>
          <a:xfrm>
            <a:off x="755576" y="1472585"/>
            <a:ext cx="7632848" cy="3539430"/>
          </a:xfrm>
          <a:prstGeom prst="rect">
            <a:avLst/>
          </a:prstGeom>
          <a:noFill/>
        </p:spPr>
        <p:txBody>
          <a:bodyPr wrap="square" rtlCol="0">
            <a:spAutoFit/>
          </a:bodyPr>
          <a:lstStyle/>
          <a:p>
            <a:pPr algn="just"/>
            <a:r>
              <a:rPr lang="es-ES" sz="2800" dirty="0"/>
              <a:t>Una vez notificado el acto administrativo de liquidación previa, </a:t>
            </a:r>
            <a:r>
              <a:rPr lang="es-ES" sz="2800" dirty="0">
                <a:solidFill>
                  <a:srgbClr val="FF0000"/>
                </a:solidFill>
              </a:rPr>
              <a:t>se podrá realizar un procedimiento de liquidación definitiva </a:t>
            </a:r>
            <a:r>
              <a:rPr lang="es-ES" sz="2800" dirty="0"/>
              <a:t>de la obligación tributaria respecto de los </a:t>
            </a:r>
            <a:r>
              <a:rPr lang="es-ES" sz="2800" dirty="0">
                <a:solidFill>
                  <a:srgbClr val="FF0000"/>
                </a:solidFill>
              </a:rPr>
              <a:t>mismos impuestos y períodos fiscales </a:t>
            </a:r>
            <a:r>
              <a:rPr lang="es-ES" sz="2800" dirty="0"/>
              <a:t>investigados, únicamente sobre extremos específicos no considerados en la determinación de oficio por liquidación previa.</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incipal Verde">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131FF56C-BAF6-C942-A89A-7E300801CF1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2605</TotalTime>
  <Words>4515</Words>
  <Application>Microsoft Office PowerPoint</Application>
  <PresentationFormat>Presentación en pantalla (4:3)</PresentationFormat>
  <Paragraphs>196</Paragraphs>
  <Slides>45</Slides>
  <Notes>0</Notes>
  <HiddenSlides>0</HiddenSlides>
  <MMClips>0</MMClips>
  <ScaleCrop>false</ScaleCrop>
  <HeadingPairs>
    <vt:vector size="6" baseType="variant">
      <vt:variant>
        <vt:lpstr>Fuentes usadas</vt:lpstr>
      </vt:variant>
      <vt:variant>
        <vt:i4>9</vt:i4>
      </vt:variant>
      <vt:variant>
        <vt:lpstr>Tema</vt:lpstr>
      </vt:variant>
      <vt:variant>
        <vt:i4>2</vt:i4>
      </vt:variant>
      <vt:variant>
        <vt:lpstr>Títulos de diapositiva</vt:lpstr>
      </vt:variant>
      <vt:variant>
        <vt:i4>45</vt:i4>
      </vt:variant>
    </vt:vector>
  </HeadingPairs>
  <TitlesOfParts>
    <vt:vector size="56" baseType="lpstr">
      <vt:lpstr>Arial</vt:lpstr>
      <vt:lpstr>Arial Narrow</vt:lpstr>
      <vt:lpstr>Barlow</vt:lpstr>
      <vt:lpstr>Barlow Medium</vt:lpstr>
      <vt:lpstr>Barlow SemiBold</vt:lpstr>
      <vt:lpstr>Calibri</vt:lpstr>
      <vt:lpstr>Garamond</vt:lpstr>
      <vt:lpstr>Times New Roman</vt:lpstr>
      <vt:lpstr>Wingdings</vt:lpstr>
      <vt:lpstr>Tema de Office</vt:lpstr>
      <vt:lpstr>Principal Verde</vt:lpstr>
      <vt:lpstr>Maestría en Asesoría Fiscal</vt:lpstr>
      <vt:lpstr>Procedimiento cuando se solicite información o se practiquen actuaciones adicionales Art. 123 RPT</vt:lpstr>
      <vt:lpstr>Rectificación de las declaraciones Art. 125 RPT</vt:lpstr>
      <vt:lpstr>Rectificación de las declaraciones Art. 125 RPT</vt:lpstr>
      <vt:lpstr>Rectificación de las declaraciones Art. 125 RPT</vt:lpstr>
      <vt:lpstr>Rectificación de las declaraciones Art. 125 RPT</vt:lpstr>
      <vt:lpstr>Rectificación de las declaraciones Art. 125 RPT</vt:lpstr>
      <vt:lpstr>Suspensión de las actuaciones Art. 126 RPT</vt:lpstr>
      <vt:lpstr>Efectos de la liquidación previa Art. 128 RPT  </vt:lpstr>
      <vt:lpstr>     </vt:lpstr>
      <vt:lpstr>DGT-R-01-2022 Extracción de Información RTBF</vt:lpstr>
      <vt:lpstr>Facultades y competencias Art. 132 RPT</vt:lpstr>
      <vt:lpstr>Facultades y competencias Art. 132 RPT</vt:lpstr>
      <vt:lpstr>Facultades y competencias Art. 132 RPT</vt:lpstr>
      <vt:lpstr>Facultades y competencias Art. 132 RPT</vt:lpstr>
      <vt:lpstr>Facultades y competencias Art. 132 RPT</vt:lpstr>
      <vt:lpstr>Facultades y competencias Art. 132 RPT</vt:lpstr>
      <vt:lpstr>Otras facultades de los órganos fiscalizadores Art. 133RPT</vt:lpstr>
      <vt:lpstr>Otras facultades de los órganos fiscalizadores Art. 133 RPT</vt:lpstr>
      <vt:lpstr>Instrumentos para la revisión   Art. 134 RPT y 116 CNPT</vt:lpstr>
      <vt:lpstr>Instrumentos para la revisión   Art. 134 RPT y 116 CNPT</vt:lpstr>
      <vt:lpstr>Elementos para verificar y determinar la obligación tributaria Art. 116 CNPT</vt:lpstr>
      <vt:lpstr>Elementos para verificar y determinar la obligación tributaria</vt:lpstr>
      <vt:lpstr> Clases de actuaciones Art. 135 RPT </vt:lpstr>
      <vt:lpstr> Clases de actuaciones Art. 135 RPT </vt:lpstr>
      <vt:lpstr>Formas de determinación. Art. 125 CNPT</vt:lpstr>
      <vt:lpstr>Efectos de las liquidaciones o determinaciones tributarias de oficio Art. 126 CNPT</vt:lpstr>
      <vt:lpstr>Medidas cautelares Art. 136 RPT</vt:lpstr>
      <vt:lpstr>Medidas cautelares Art. 136 RPT</vt:lpstr>
      <vt:lpstr>Medidas cautelares Art. 136 RPT</vt:lpstr>
      <vt:lpstr>Información en poder de entidades financieras Art. 137 RPT</vt:lpstr>
      <vt:lpstr>Iniciación de actuaciones de fiscalización Art. 138 RPT</vt:lpstr>
      <vt:lpstr>Iniciación de las actuaciones de comprobación e investigación Art. 139 RPT</vt:lpstr>
      <vt:lpstr>Iniciación de las actuaciones de comprobación e investigación Art. 139 RPT</vt:lpstr>
      <vt:lpstr>Iniciación de las actuaciones de comprobación e investigación Art. 139 RPT</vt:lpstr>
      <vt:lpstr> Efectos del inicio de una actuación de comprobación e investigación Art. 140 RPT</vt:lpstr>
      <vt:lpstr> Efectos del inicio de una actuación de comprobación e investigación Art. 140 RPT</vt:lpstr>
      <vt:lpstr> Efectos del inicio de una actuación de comprobación e investigación Art. 140 RPT</vt:lpstr>
      <vt:lpstr>Alcance de las actuaciones de comprobación e investigación Art. 141 RPT</vt:lpstr>
      <vt:lpstr>Sustitución de los funcionarios designados Art.142 RPT</vt:lpstr>
      <vt:lpstr>Improcedencia de presentar declaraciones rectificativas Art. 143 RPT</vt:lpstr>
      <vt:lpstr> Interrupción de la actuación de comprobación e investigación Art. 144 RPT </vt:lpstr>
      <vt:lpstr> Interrupción de la actuación de comprobación e investigación Art. 144 RPT </vt:lpstr>
      <vt:lpstr> Interrupción de la actuación de comprobación e investigación Art. 144 RPT </vt:lpstr>
      <vt:lpstr> Interrupción de la actuación de comprobación e investigación Art. 144 RPT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flor</dc:creator>
  <cp:lastModifiedBy>Marianela Monge Granados</cp:lastModifiedBy>
  <cp:revision>269</cp:revision>
  <dcterms:created xsi:type="dcterms:W3CDTF">2014-01-29T04:19:16Z</dcterms:created>
  <dcterms:modified xsi:type="dcterms:W3CDTF">2024-04-01T18:12:53Z</dcterms:modified>
</cp:coreProperties>
</file>