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  <p:sldMasterId id="2147483686" r:id="rId3"/>
    <p:sldMasterId id="2147483694" r:id="rId4"/>
    <p:sldMasterId id="2147483704" r:id="rId5"/>
    <p:sldMasterId id="2147483706" r:id="rId6"/>
  </p:sldMasterIdLst>
  <p:notesMasterIdLst>
    <p:notesMasterId r:id="rId47"/>
  </p:notesMasterIdLst>
  <p:sldIdLst>
    <p:sldId id="256" r:id="rId7"/>
    <p:sldId id="257" r:id="rId8"/>
    <p:sldId id="258" r:id="rId9"/>
    <p:sldId id="259" r:id="rId10"/>
    <p:sldId id="352" r:id="rId11"/>
    <p:sldId id="351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0" r:id="rId46"/>
  </p:sldIdLst>
  <p:sldSz cx="12192000" cy="6858000"/>
  <p:notesSz cx="6858000" cy="9144000"/>
  <p:embeddedFontLst>
    <p:embeddedFont>
      <p:font typeface="Barlow" panose="00000500000000000000" pitchFamily="2" charset="0"/>
      <p:regular r:id="rId48"/>
      <p:bold r:id="rId49"/>
      <p:italic r:id="rId50"/>
      <p:boldItalic r:id="rId51"/>
    </p:embeddedFont>
    <p:embeddedFont>
      <p:font typeface="Barlow Medium" panose="00000600000000000000" pitchFamily="2" charset="0"/>
      <p:regular r:id="rId52"/>
      <p:bold r:id="rId53"/>
      <p:italic r:id="rId54"/>
      <p:boldItalic r:id="rId55"/>
    </p:embeddedFont>
    <p:embeddedFont>
      <p:font typeface="Barlow SemiBold" panose="00000700000000000000" pitchFamily="2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j+hfxx+D6A+9+NrZMRgNfcGw91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Sucesión de Fibonacci 13-21-34-55-89 </a:t>
            </a:r>
            <a:r>
              <a:rPr lang="es-ES" b="1"/>
              <a:t>3min Johnny</a:t>
            </a:r>
            <a:endParaRPr b="1"/>
          </a:p>
        </p:txBody>
      </p:sp>
      <p:sp>
        <p:nvSpPr>
          <p:cNvPr id="314" name="Google Shape;3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Artefactos </a:t>
            </a:r>
            <a:r>
              <a:rPr lang="es-ES" b="1"/>
              <a:t>5 min Johnny </a:t>
            </a:r>
            <a:endParaRPr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b="1"/>
              <a:t>https://quizizz.com/admin/quiz/5d91d600675aa9001ae47aba</a:t>
            </a:r>
            <a:endParaRPr/>
          </a:p>
        </p:txBody>
      </p:sp>
      <p:sp>
        <p:nvSpPr>
          <p:cNvPr id="358" name="Google Shape;35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68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Johnny </a:t>
            </a:r>
            <a:endParaRPr/>
          </a:p>
        </p:txBody>
      </p:sp>
      <p:sp>
        <p:nvSpPr>
          <p:cNvPr id="303" name="Google Shape;3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ar - Azul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7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  <a:defRPr sz="6000"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7"/>
          <p:cNvSpPr/>
          <p:nvPr/>
        </p:nvSpPr>
        <p:spPr>
          <a:xfrm flipH="1">
            <a:off x="-26753" y="4051497"/>
            <a:ext cx="12247056" cy="2829868"/>
          </a:xfrm>
          <a:custGeom>
            <a:avLst/>
            <a:gdLst/>
            <a:ahLst/>
            <a:cxnLst/>
            <a:rect l="l" t="t" r="r" b="b"/>
            <a:pathLst>
              <a:path w="12247056" h="2829868" extrusionOk="0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107" y="92498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 - 2 Subtítulos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801C"/>
              </a:buClr>
              <a:buSzPts val="2400"/>
              <a:buNone/>
              <a:defRPr sz="2400" b="1">
                <a:solidFill>
                  <a:srgbClr val="CE801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801C"/>
              </a:buClr>
              <a:buSzPts val="2400"/>
              <a:buNone/>
              <a:defRPr sz="2400" b="1">
                <a:solidFill>
                  <a:srgbClr val="CE801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8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, Contenido y Fotografía">
  <p:cSld name="Sección Anaranjada: Título, Contenido y Fotografía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1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1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" type="titleOnly">
  <p:cSld name="TITLE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2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2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Fotografía Completa">
  <p:cSld name="Sección Anaranjada: Fotografía Complet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>
            <a:spLocks noGrp="1"/>
          </p:cNvSpPr>
          <p:nvPr>
            <p:ph type="pic" idx="2"/>
          </p:nvPr>
        </p:nvSpPr>
        <p:spPr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8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Separador">
  <p:cSld name="Sección Rojo Vivo: Separador">
    <p:bg>
      <p:bgPr>
        <a:solidFill>
          <a:srgbClr val="CE214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5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85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1" name="Google Shape;23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">
  <p:cSld name="Sección Rojo Vivo: Título y Contenid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86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6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 - 2 Columnas" type="twoObj">
  <p:cSld name="TWO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87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7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 y Contenido - 2 Subtítulos" type="twoTxTwoObj">
  <p:cSld name="TWO_OBJECTS_WITH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1C38"/>
              </a:buClr>
              <a:buSzPts val="2400"/>
              <a:buNone/>
              <a:defRPr sz="2400" b="1">
                <a:solidFill>
                  <a:srgbClr val="B41C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6" name="Google Shape;246;p8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1C38"/>
              </a:buClr>
              <a:buSzPts val="2400"/>
              <a:buNone/>
              <a:defRPr sz="2400" b="1">
                <a:solidFill>
                  <a:srgbClr val="B41C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8" name="Google Shape;248;p8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8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, Contenido y Fotografía">
  <p:cSld name="Sección Rojo Vivo: Título, Contenido y Fotografía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9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2142"/>
              </a:buClr>
              <a:buSzPts val="4400"/>
              <a:buFont typeface="Barlow SemiBold"/>
              <a:buNone/>
              <a:defRPr>
                <a:solidFill>
                  <a:srgbClr val="CE214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89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Título" type="titleOnly">
  <p:cSld name="TITLE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1C38"/>
              </a:buClr>
              <a:buSzPts val="4400"/>
              <a:buFont typeface="Barlow SemiBold"/>
              <a:buNone/>
              <a:defRPr>
                <a:solidFill>
                  <a:srgbClr val="B41C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nido y Fotografía">
  <p:cSld name="Título, Contenido y Fotografí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Rojo Vivo: Fotografía Completa">
  <p:cSld name="Sección Rojo Vivo: Fotografía Completa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1"/>
          <p:cNvSpPr>
            <a:spLocks noGrp="1"/>
          </p:cNvSpPr>
          <p:nvPr>
            <p:ph type="pic" idx="2"/>
          </p:nvPr>
        </p:nvSpPr>
        <p:spPr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9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92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89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30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109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15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68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68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547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40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8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18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4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5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29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6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6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580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7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7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84800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06" name="Google Shape;106;p67"/>
          <p:cNvSpPr txBox="1">
            <a:spLocks noGrp="1"/>
          </p:cNvSpPr>
          <p:nvPr>
            <p:ph type="body" idx="2"/>
          </p:nvPr>
        </p:nvSpPr>
        <p:spPr>
          <a:xfrm>
            <a:off x="6197600" y="1828800"/>
            <a:ext cx="5384800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800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8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8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848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0" name="Google Shape;110;p68"/>
          <p:cNvSpPr txBox="1">
            <a:spLocks noGrp="1"/>
          </p:cNvSpPr>
          <p:nvPr>
            <p:ph type="body" idx="2"/>
          </p:nvPr>
        </p:nvSpPr>
        <p:spPr>
          <a:xfrm>
            <a:off x="6197600" y="1828800"/>
            <a:ext cx="53848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1" name="Google Shape;111;p68"/>
          <p:cNvSpPr txBox="1">
            <a:spLocks noGrp="1"/>
          </p:cNvSpPr>
          <p:nvPr>
            <p:ph type="body" idx="3"/>
          </p:nvPr>
        </p:nvSpPr>
        <p:spPr>
          <a:xfrm>
            <a:off x="609600" y="4090750"/>
            <a:ext cx="5384800" cy="200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2" name="Google Shape;112;p68"/>
          <p:cNvSpPr txBox="1">
            <a:spLocks noGrp="1"/>
          </p:cNvSpPr>
          <p:nvPr>
            <p:ph type="body" idx="4"/>
          </p:nvPr>
        </p:nvSpPr>
        <p:spPr>
          <a:xfrm>
            <a:off x="6197600" y="4090750"/>
            <a:ext cx="5384800" cy="200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602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ontent">
  <p:cSld name="Number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9"/>
          <p:cNvSpPr txBox="1">
            <a:spLocks noGrp="1"/>
          </p:cNvSpPr>
          <p:nvPr>
            <p:ph type="body" idx="1"/>
          </p:nvPr>
        </p:nvSpPr>
        <p:spPr>
          <a:xfrm>
            <a:off x="609601" y="467068"/>
            <a:ext cx="5205721" cy="56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0"/>
              <a:buNone/>
              <a:defRPr sz="31000" b="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5" name="Google Shape;115;p69"/>
          <p:cNvSpPr txBox="1">
            <a:spLocks noGrp="1"/>
          </p:cNvSpPr>
          <p:nvPr>
            <p:ph type="body" idx="2"/>
          </p:nvPr>
        </p:nvSpPr>
        <p:spPr>
          <a:xfrm>
            <a:off x="6192483" y="1434096"/>
            <a:ext cx="5389916" cy="466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320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0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0"/>
          <p:cNvSpPr txBox="1">
            <a:spLocks noGrp="1"/>
          </p:cNvSpPr>
          <p:nvPr>
            <p:ph type="body" idx="1"/>
          </p:nvPr>
        </p:nvSpPr>
        <p:spPr>
          <a:xfrm>
            <a:off x="6701453" y="1828799"/>
            <a:ext cx="4880947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9" name="Google Shape;119;p70"/>
          <p:cNvSpPr>
            <a:spLocks noGrp="1"/>
          </p:cNvSpPr>
          <p:nvPr>
            <p:ph type="pic" idx="2"/>
          </p:nvPr>
        </p:nvSpPr>
        <p:spPr>
          <a:xfrm>
            <a:off x="609601" y="1828799"/>
            <a:ext cx="5439833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25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1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1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4880947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23" name="Google Shape;123;p71"/>
          <p:cNvSpPr>
            <a:spLocks noGrp="1"/>
          </p:cNvSpPr>
          <p:nvPr>
            <p:ph type="pic" idx="2"/>
          </p:nvPr>
        </p:nvSpPr>
        <p:spPr>
          <a:xfrm>
            <a:off x="6142568" y="1828800"/>
            <a:ext cx="5439833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836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graph">
  <p:cSld name="Image and graph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2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2"/>
          <p:cNvSpPr>
            <a:spLocks noGrp="1"/>
          </p:cNvSpPr>
          <p:nvPr>
            <p:ph type="pic" idx="2"/>
          </p:nvPr>
        </p:nvSpPr>
        <p:spPr>
          <a:xfrm>
            <a:off x="609601" y="1828799"/>
            <a:ext cx="5439833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72"/>
          <p:cNvSpPr>
            <a:spLocks noGrp="1"/>
          </p:cNvSpPr>
          <p:nvPr>
            <p:ph type="chart" idx="3"/>
          </p:nvPr>
        </p:nvSpPr>
        <p:spPr>
          <a:xfrm>
            <a:off x="6701453" y="1828799"/>
            <a:ext cx="4880947" cy="427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23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3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3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86917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73"/>
          <p:cNvSpPr txBox="1">
            <a:spLocks noGrp="1"/>
          </p:cNvSpPr>
          <p:nvPr>
            <p:ph type="body" idx="2"/>
          </p:nvPr>
        </p:nvSpPr>
        <p:spPr>
          <a:xfrm>
            <a:off x="609600" y="2174874"/>
            <a:ext cx="5386917" cy="39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32" name="Google Shape;132;p73"/>
          <p:cNvSpPr txBox="1">
            <a:spLocks noGrp="1"/>
          </p:cNvSpPr>
          <p:nvPr>
            <p:ph type="body" idx="3"/>
          </p:nvPr>
        </p:nvSpPr>
        <p:spPr>
          <a:xfrm>
            <a:off x="6193369" y="1828800"/>
            <a:ext cx="5389033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73"/>
          <p:cNvSpPr txBox="1">
            <a:spLocks noGrp="1"/>
          </p:cNvSpPr>
          <p:nvPr>
            <p:ph type="body" idx="4"/>
          </p:nvPr>
        </p:nvSpPr>
        <p:spPr>
          <a:xfrm>
            <a:off x="6193369" y="2174874"/>
            <a:ext cx="5389033" cy="39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841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>
  <p:cSld name="Title and Content with Im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0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74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4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486400" cy="427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  <a:defRPr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  <a:defRPr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  <a:defRPr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-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932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5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822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>
  <p:cSld name="Encabezado de sección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6"/>
          <p:cNvSpPr txBox="1">
            <a:spLocks noGrp="1"/>
          </p:cNvSpPr>
          <p:nvPr>
            <p:ph type="title"/>
          </p:nvPr>
        </p:nvSpPr>
        <p:spPr>
          <a:xfrm>
            <a:off x="609600" y="548641"/>
            <a:ext cx="9753501" cy="306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6"/>
          <p:cNvSpPr txBox="1">
            <a:spLocks noGrp="1"/>
          </p:cNvSpPr>
          <p:nvPr>
            <p:ph type="ftr" idx="11"/>
          </p:nvPr>
        </p:nvSpPr>
        <p:spPr>
          <a:xfrm>
            <a:off x="4165600" y="6306111"/>
            <a:ext cx="3860800" cy="38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019" y="6278457"/>
            <a:ext cx="1306112" cy="40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1237" y="6328085"/>
            <a:ext cx="1133496" cy="26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693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Background">
  <p:cSld name="Title Slide Image Background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77"/>
          <p:cNvGrpSpPr/>
          <p:nvPr/>
        </p:nvGrpSpPr>
        <p:grpSpPr>
          <a:xfrm>
            <a:off x="559398" y="397395"/>
            <a:ext cx="8161468" cy="6121739"/>
            <a:chOff x="419548" y="397394"/>
            <a:chExt cx="6121101" cy="6121739"/>
          </a:xfrm>
        </p:grpSpPr>
        <p:sp>
          <p:nvSpPr>
            <p:cNvPr id="148" name="Google Shape;148;p77"/>
            <p:cNvSpPr/>
            <p:nvPr/>
          </p:nvSpPr>
          <p:spPr>
            <a:xfrm>
              <a:off x="419548" y="397394"/>
              <a:ext cx="6121101" cy="612173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1673" y="5375665"/>
              <a:ext cx="2251051" cy="92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16918" y="5829207"/>
              <a:ext cx="1162484" cy="3560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77"/>
          <p:cNvSpPr txBox="1">
            <a:spLocks noGrp="1"/>
          </p:cNvSpPr>
          <p:nvPr>
            <p:ph type="ctrTitle"/>
          </p:nvPr>
        </p:nvSpPr>
        <p:spPr>
          <a:xfrm>
            <a:off x="1061617" y="1105967"/>
            <a:ext cx="6819192" cy="23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7"/>
          <p:cNvSpPr txBox="1">
            <a:spLocks noGrp="1"/>
          </p:cNvSpPr>
          <p:nvPr>
            <p:ph type="subTitle" idx="1"/>
          </p:nvPr>
        </p:nvSpPr>
        <p:spPr>
          <a:xfrm>
            <a:off x="1061616" y="3542427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432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8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8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6" name="Google Shape;15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8"/>
          <p:cNvSpPr>
            <a:spLocks noGrp="1"/>
          </p:cNvSpPr>
          <p:nvPr>
            <p:ph type="pic" idx="2"/>
          </p:nvPr>
        </p:nvSpPr>
        <p:spPr>
          <a:xfrm>
            <a:off x="6347382" y="3082566"/>
            <a:ext cx="4774708" cy="229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155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osta Rica">
  <p:cSld name="Title Slide Costa Rica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048" y="1988163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9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9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3" name="Google Shape;16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87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El Salvador">
  <p:cSld name="Title Slide El Salvador"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048" y="1988165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0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0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9" name="Google Shape;16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292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Guatemala">
  <p:cSld name="Title Slide Guatemala">
    <p:bg>
      <p:bgPr>
        <a:solidFill>
          <a:schemeClr val="dk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048" y="1988163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1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1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5" name="Google Shape;17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04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Honduras">
  <p:cSld name="Title Slide Honduras">
    <p:bg>
      <p:bgPr>
        <a:solidFill>
          <a:schemeClr val="dk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048" y="1988163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2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2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1" name="Google Shape;18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6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Columna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icaragua">
  <p:cSld name="Title Slide Nicaragua">
    <p:bg>
      <p:bgPr>
        <a:solidFill>
          <a:schemeClr val="dk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2568" y="1988163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3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3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7" name="Google Shape;18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034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anama">
  <p:cSld name="Title Slide Panama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048" y="1988163"/>
            <a:ext cx="5657088" cy="34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4"/>
          <p:cNvSpPr txBox="1">
            <a:spLocks noGrp="1"/>
          </p:cNvSpPr>
          <p:nvPr>
            <p:ph type="ctrTitle"/>
          </p:nvPr>
        </p:nvSpPr>
        <p:spPr>
          <a:xfrm>
            <a:off x="1061617" y="547403"/>
            <a:ext cx="10060473" cy="16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4"/>
          <p:cNvSpPr txBox="1">
            <a:spLocks noGrp="1"/>
          </p:cNvSpPr>
          <p:nvPr>
            <p:ph type="subTitle" idx="1"/>
          </p:nvPr>
        </p:nvSpPr>
        <p:spPr>
          <a:xfrm>
            <a:off x="1061616" y="2486608"/>
            <a:ext cx="438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3" name="Google Shape;19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65" y="5375665"/>
            <a:ext cx="3001401" cy="9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1789" y="5829208"/>
            <a:ext cx="1549979" cy="35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1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Subtítulo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Separador">
  <p:cSld name="Sección Anaranjada: Separador">
    <p:bg>
      <p:bgPr>
        <a:solidFill>
          <a:srgbClr val="EE912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7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77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7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8" name="Google Shape;18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">
  <p:cSld name="Sección Anaranjada: Título y Contenid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Anaranjada: Título y Contenido - 2 Columnas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  <a:defRPr>
                <a:solidFill>
                  <a:srgbClr val="EE91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7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493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498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 txBox="1">
            <a:spLocks noGrp="1"/>
          </p:cNvSpPr>
          <p:nvPr>
            <p:ph type="title"/>
          </p:nvPr>
        </p:nvSpPr>
        <p:spPr>
          <a:xfrm>
            <a:off x="609600" y="478971"/>
            <a:ext cx="10972800" cy="9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0" name="Google Shape;90;p5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65020" y="6278457"/>
            <a:ext cx="1306113" cy="40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199993" y="6381750"/>
            <a:ext cx="1133499" cy="2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4"/>
          <p:cNvSpPr txBox="1">
            <a:spLocks noGrp="1"/>
          </p:cNvSpPr>
          <p:nvPr>
            <p:ph type="ftr" idx="11"/>
          </p:nvPr>
        </p:nvSpPr>
        <p:spPr>
          <a:xfrm>
            <a:off x="4178148" y="6424319"/>
            <a:ext cx="4667981" cy="20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014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google.com/url?sa=i&amp;rct=j&amp;q=&amp;esrc=s&amp;source=images&amp;cd=&amp;cad=rja&amp;uact=8&amp;ved=0ahUKEwiezp2CgLXMAhWDJB4KHRrvAP8QjRwIBw&amp;url=http://www.clker.com/clipart-outline-smiley-icons.html&amp;bvm=bv.121070826,d.dmo&amp;psig=AFQjCNEsG0RITa5cuIPseLj6HD5dcdtYug&amp;ust=146205882131815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hyperlink" Target="https://www.youtube.com/watch?v=9NWbQlRcdh0" TargetMode="External"/><Relationship Id="rId7" Type="http://schemas.openxmlformats.org/officeDocument/2006/relationships/image" Target="../media/image19.png"/><Relationship Id="rId12" Type="http://schemas.openxmlformats.org/officeDocument/2006/relationships/hyperlink" Target="https://www.youtube.com/watch?v=pSguy2FuC2c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11" Type="http://schemas.openxmlformats.org/officeDocument/2006/relationships/hyperlink" Target="https://www.youtube.com/watch?v=InXAS_zRvqQ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hyperlink" Target="https://www.youtube.com/watch?v=er9gntPjTJU" TargetMode="External"/><Relationship Id="rId4" Type="http://schemas.openxmlformats.org/officeDocument/2006/relationships/hyperlink" Target="https://confluence.corp.redbac.com/pages/viewpage.action?pageId=90274619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"/>
          <p:cNvSpPr txBox="1">
            <a:spLocks noGrp="1"/>
          </p:cNvSpPr>
          <p:nvPr>
            <p:ph type="title"/>
          </p:nvPr>
        </p:nvSpPr>
        <p:spPr>
          <a:xfrm>
            <a:off x="831850" y="1327638"/>
            <a:ext cx="10515600" cy="17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arlow SemiBold"/>
              <a:buNone/>
            </a:pPr>
            <a:r>
              <a:rPr lang="es-CR" sz="3600" dirty="0">
                <a:solidFill>
                  <a:srgbClr val="000000"/>
                </a:solidFill>
              </a:rPr>
              <a:t>Áreas de conocimiento para la AP II metodologías ágiles y </a:t>
            </a:r>
            <a:r>
              <a:rPr lang="es-CR" sz="4000" dirty="0">
                <a:solidFill>
                  <a:srgbClr val="000000"/>
                </a:solidFill>
              </a:rPr>
              <a:t>preparación para la certificación </a:t>
            </a:r>
            <a:r>
              <a:rPr lang="es-CR" sz="4000" dirty="0" err="1">
                <a:solidFill>
                  <a:srgbClr val="000000"/>
                </a:solidFill>
              </a:rPr>
              <a:t>Scrum</a:t>
            </a:r>
            <a:r>
              <a:rPr lang="es-CR" sz="4000" dirty="0">
                <a:solidFill>
                  <a:srgbClr val="000000"/>
                </a:solidFill>
              </a:rPr>
              <a:t> Master  - Semana 4</a:t>
            </a:r>
            <a:endParaRPr sz="4000" dirty="0"/>
          </a:p>
        </p:txBody>
      </p:sp>
      <p:sp>
        <p:nvSpPr>
          <p:cNvPr id="269" name="Google Shape;269;p1"/>
          <p:cNvSpPr txBox="1">
            <a:spLocks noGrp="1"/>
          </p:cNvSpPr>
          <p:nvPr>
            <p:ph type="body" idx="1"/>
          </p:nvPr>
        </p:nvSpPr>
        <p:spPr>
          <a:xfrm>
            <a:off x="831850" y="3122170"/>
            <a:ext cx="10515600" cy="5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CR" dirty="0"/>
              <a:t>Universidad para la  Cooperación Internacional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0" y="0"/>
            <a:ext cx="9272922" cy="6858000"/>
          </a:xfrm>
          <a:custGeom>
            <a:avLst/>
            <a:gdLst/>
            <a:ahLst/>
            <a:cxnLst/>
            <a:rect l="l" t="t" r="r" b="b"/>
            <a:pathLst>
              <a:path w="9272922" h="6858000" extrusionOk="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471084"/>
            <a:ext cx="7047923" cy="3911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3"/>
          <p:cNvGrpSpPr/>
          <p:nvPr/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9" name="Google Shape;309;p13"/>
            <p:cNvSpPr/>
            <p:nvPr/>
          </p:nvSpPr>
          <p:spPr>
            <a:xfrm>
              <a:off x="9160561" y="1423846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9960661" y="1075188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0" y="0"/>
            <a:ext cx="9272922" cy="6858000"/>
          </a:xfrm>
          <a:custGeom>
            <a:avLst/>
            <a:gdLst/>
            <a:ahLst/>
            <a:cxnLst/>
            <a:rect l="l" t="t" r="r" b="b"/>
            <a:pathLst>
              <a:path w="9272922" h="6858000" extrusionOk="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471084"/>
            <a:ext cx="7047923" cy="3911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4"/>
          <p:cNvGrpSpPr/>
          <p:nvPr/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20" name="Google Shape;320;p14"/>
            <p:cNvSpPr/>
            <p:nvPr/>
          </p:nvSpPr>
          <p:spPr>
            <a:xfrm>
              <a:off x="9160561" y="1423846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9960661" y="1075188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5"/>
          <p:cNvPicPr preferRelativeResize="0"/>
          <p:nvPr/>
        </p:nvPicPr>
        <p:blipFill rotWithShape="1">
          <a:blip r:embed="rId3">
            <a:alphaModFix/>
          </a:blip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529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 sz="4800" dirty="0"/>
              <a:t>Artefactos – Sprint  </a:t>
            </a:r>
            <a:r>
              <a:rPr lang="es-ES" sz="4800" dirty="0" err="1"/>
              <a:t>Backlog</a:t>
            </a:r>
            <a:r>
              <a:rPr lang="es-ES" sz="4800" dirty="0"/>
              <a:t>  </a:t>
            </a:r>
            <a:endParaRPr dirty="0"/>
          </a:p>
        </p:txBody>
      </p:sp>
      <p:sp>
        <p:nvSpPr>
          <p:cNvPr id="330" name="Google Shape;330;p15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084" r="-1" b="2125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s-ES" sz="4100"/>
              <a:t>La velocidad es la clave</a:t>
            </a:r>
            <a:endParaRPr/>
          </a:p>
        </p:txBody>
      </p:sp>
      <p:sp>
        <p:nvSpPr>
          <p:cNvPr id="343" name="Google Shape;343;p17"/>
          <p:cNvSpPr/>
          <p:nvPr/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 t="3954" r="1" b="5952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8"/>
          <p:cNvSpPr txBox="1"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Artefactos – Incremento</a:t>
            </a: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5857312" y="381000"/>
            <a:ext cx="6334689" cy="6477000"/>
          </a:xfrm>
          <a:custGeom>
            <a:avLst/>
            <a:gdLst/>
            <a:ahLst/>
            <a:cxnLst/>
            <a:rect l="l" t="t" r="r" b="b"/>
            <a:pathLst>
              <a:path w="6334689" h="6477000" extrusionOk="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 extrusionOk="0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8" descr="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424" y="1845770"/>
            <a:ext cx="43338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/>
          <p:nvPr/>
        </p:nvSpPr>
        <p:spPr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s-ES" sz="4800">
                <a:solidFill>
                  <a:srgbClr val="FFFFFF"/>
                </a:solidFill>
              </a:rPr>
              <a:t>Burndown Chart</a:t>
            </a:r>
            <a:endParaRPr/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3">
            <a:alphaModFix/>
          </a:blip>
          <a:srcRect t="4595"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1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/>
          <p:nvPr/>
        </p:nvSpPr>
        <p:spPr>
          <a:xfrm>
            <a:off x="1" y="0"/>
            <a:ext cx="60821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 txBox="1"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s-ES" sz="1100">
                <a:solidFill>
                  <a:srgbClr val="FFFFFF"/>
                </a:solidFill>
              </a:rPr>
              <a:t>https://www.youtube.com/watch?v=HV76WzqpSI0</a:t>
            </a: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>
                <a:solidFill>
                  <a:srgbClr val="000000"/>
                </a:solidFill>
              </a:rPr>
              <a:t>Burndown Chart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 t="15830" b="20101"/>
          <a:stretch/>
        </p:blipFill>
        <p:spPr>
          <a:xfrm>
            <a:off x="8328248" y="1903862"/>
            <a:ext cx="2016224" cy="805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21"/>
          <p:cNvGrpSpPr/>
          <p:nvPr/>
        </p:nvGrpSpPr>
        <p:grpSpPr>
          <a:xfrm>
            <a:off x="1631504" y="1831854"/>
            <a:ext cx="2160240" cy="877067"/>
            <a:chOff x="107504" y="1831853"/>
            <a:chExt cx="2160240" cy="877067"/>
          </a:xfrm>
        </p:grpSpPr>
        <p:pic>
          <p:nvPicPr>
            <p:cNvPr id="379" name="Google Shape;379;p21"/>
            <p:cNvPicPr preferRelativeResize="0"/>
            <p:nvPr/>
          </p:nvPicPr>
          <p:blipFill rotWithShape="1">
            <a:blip r:embed="rId3">
              <a:alphaModFix/>
            </a:blip>
            <a:srcRect t="15830" b="20101"/>
            <a:stretch/>
          </p:blipFill>
          <p:spPr>
            <a:xfrm>
              <a:off x="251520" y="1903861"/>
              <a:ext cx="2016224" cy="80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1"/>
            <p:cNvSpPr/>
            <p:nvPr/>
          </p:nvSpPr>
          <p:spPr>
            <a:xfrm>
              <a:off x="107504" y="2132856"/>
              <a:ext cx="432048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67544" y="1831853"/>
              <a:ext cx="1656184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971600" y="2191893"/>
              <a:ext cx="1296144" cy="5040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3143672" y="1759846"/>
            <a:ext cx="2223864" cy="949075"/>
            <a:chOff x="1763688" y="1700808"/>
            <a:chExt cx="2223864" cy="949075"/>
          </a:xfrm>
        </p:grpSpPr>
        <p:pic>
          <p:nvPicPr>
            <p:cNvPr id="384" name="Google Shape;384;p21"/>
            <p:cNvPicPr preferRelativeResize="0"/>
            <p:nvPr/>
          </p:nvPicPr>
          <p:blipFill rotWithShape="1">
            <a:blip r:embed="rId3">
              <a:alphaModFix/>
            </a:blip>
            <a:srcRect t="15830" b="20101"/>
            <a:stretch/>
          </p:blipFill>
          <p:spPr>
            <a:xfrm>
              <a:off x="1931707" y="1844824"/>
              <a:ext cx="2016224" cy="80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21"/>
            <p:cNvSpPr/>
            <p:nvPr/>
          </p:nvSpPr>
          <p:spPr>
            <a:xfrm>
              <a:off x="1907704" y="1700808"/>
              <a:ext cx="2016224" cy="5040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763688" y="2132856"/>
              <a:ext cx="432048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3779912" y="2132856"/>
              <a:ext cx="207640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5807968" y="1903862"/>
            <a:ext cx="2016224" cy="805059"/>
            <a:chOff x="4283968" y="1844824"/>
            <a:chExt cx="2016224" cy="805059"/>
          </a:xfrm>
        </p:grpSpPr>
        <p:pic>
          <p:nvPicPr>
            <p:cNvPr id="389" name="Google Shape;389;p21"/>
            <p:cNvPicPr preferRelativeResize="0"/>
            <p:nvPr/>
          </p:nvPicPr>
          <p:blipFill rotWithShape="1">
            <a:blip r:embed="rId3">
              <a:alphaModFix/>
            </a:blip>
            <a:srcRect t="15830" b="20101"/>
            <a:stretch/>
          </p:blipFill>
          <p:spPr>
            <a:xfrm>
              <a:off x="4283968" y="1844824"/>
              <a:ext cx="2016224" cy="80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1"/>
            <p:cNvSpPr/>
            <p:nvPr/>
          </p:nvSpPr>
          <p:spPr>
            <a:xfrm>
              <a:off x="5028050" y="1988864"/>
              <a:ext cx="288032" cy="2160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244074" y="1988840"/>
              <a:ext cx="216024" cy="2160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388090" y="2060848"/>
              <a:ext cx="216024" cy="144016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4884034" y="1988840"/>
              <a:ext cx="216024" cy="1440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812026" y="2060848"/>
              <a:ext cx="216024" cy="7200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460098" y="2132856"/>
              <a:ext cx="216024" cy="72008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6" name="Google Shape;396;p21"/>
            <p:cNvCxnSpPr>
              <a:endCxn id="393" idx="0"/>
            </p:cNvCxnSpPr>
            <p:nvPr/>
          </p:nvCxnSpPr>
          <p:spPr>
            <a:xfrm rot="10800000" flipH="1">
              <a:off x="4644046" y="1988840"/>
              <a:ext cx="348000" cy="2160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7" name="Google Shape;397;p21"/>
            <p:cNvCxnSpPr>
              <a:stCxn id="391" idx="0"/>
            </p:cNvCxnSpPr>
            <p:nvPr/>
          </p:nvCxnSpPr>
          <p:spPr>
            <a:xfrm>
              <a:off x="5352086" y="1988840"/>
              <a:ext cx="264000" cy="1440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98" name="Google Shape;398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9840" b="66678"/>
          <a:stretch/>
        </p:blipFill>
        <p:spPr>
          <a:xfrm>
            <a:off x="8868308" y="1111773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40319" t="33322" r="40781" b="33356"/>
          <a:stretch/>
        </p:blipFill>
        <p:spPr>
          <a:xfrm>
            <a:off x="6576054" y="1111773"/>
            <a:ext cx="54006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40319" t="33322" r="40781" b="33356"/>
          <a:stretch/>
        </p:blipFill>
        <p:spPr>
          <a:xfrm>
            <a:off x="4151784" y="1111773"/>
            <a:ext cx="54006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40319" t="33322" r="40781" b="33356"/>
          <a:stretch/>
        </p:blipFill>
        <p:spPr>
          <a:xfrm>
            <a:off x="1991544" y="1111773"/>
            <a:ext cx="54006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9840" b="66678"/>
          <a:stretch/>
        </p:blipFill>
        <p:spPr>
          <a:xfrm>
            <a:off x="1991544" y="43651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9840" b="66678"/>
          <a:stretch/>
        </p:blipFill>
        <p:spPr>
          <a:xfrm>
            <a:off x="4151784" y="43651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9840" b="66678"/>
          <a:stretch/>
        </p:blipFill>
        <p:spPr>
          <a:xfrm>
            <a:off x="6528048" y="43651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 descr="http://www.clker.com/cliparts/0/1/3/5/1220547309380591430portablejim_Greyscale_Smiley_Set.svg.hi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9840" b="66678"/>
          <a:stretch/>
        </p:blipFill>
        <p:spPr>
          <a:xfrm>
            <a:off x="8904312" y="4365104"/>
            <a:ext cx="576064" cy="576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21"/>
          <p:cNvCxnSpPr/>
          <p:nvPr/>
        </p:nvCxnSpPr>
        <p:spPr>
          <a:xfrm>
            <a:off x="1775520" y="3212976"/>
            <a:ext cx="856895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407" name="Google Shape;407;p21"/>
          <p:cNvPicPr preferRelativeResize="0"/>
          <p:nvPr/>
        </p:nvPicPr>
        <p:blipFill rotWithShape="1">
          <a:blip r:embed="rId6">
            <a:alphaModFix/>
          </a:blip>
          <a:srcRect t="35523" b="21046"/>
          <a:stretch/>
        </p:blipFill>
        <p:spPr>
          <a:xfrm>
            <a:off x="1775520" y="5517233"/>
            <a:ext cx="1049714" cy="42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 rotWithShape="1">
          <a:blip r:embed="rId7">
            <a:alphaModFix/>
          </a:blip>
          <a:srcRect t="11678" b="18646"/>
          <a:stretch/>
        </p:blipFill>
        <p:spPr>
          <a:xfrm>
            <a:off x="3789344" y="5157192"/>
            <a:ext cx="1226537" cy="79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1"/>
          <p:cNvPicPr preferRelativeResize="0"/>
          <p:nvPr/>
        </p:nvPicPr>
        <p:blipFill rotWithShape="1">
          <a:blip r:embed="rId8">
            <a:alphaModFix/>
          </a:blip>
          <a:srcRect t="12200" b="8419"/>
          <a:stretch/>
        </p:blipFill>
        <p:spPr>
          <a:xfrm flipH="1">
            <a:off x="6096000" y="5229200"/>
            <a:ext cx="1368152" cy="7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1"/>
          <p:cNvPicPr preferRelativeResize="0"/>
          <p:nvPr/>
        </p:nvPicPr>
        <p:blipFill rotWithShape="1">
          <a:blip r:embed="rId3">
            <a:alphaModFix/>
          </a:blip>
          <a:srcRect t="15830" b="20101"/>
          <a:stretch/>
        </p:blipFill>
        <p:spPr>
          <a:xfrm>
            <a:off x="8328248" y="5229201"/>
            <a:ext cx="2016224" cy="80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1"/>
          <p:cNvSpPr txBox="1"/>
          <p:nvPr/>
        </p:nvSpPr>
        <p:spPr>
          <a:xfrm>
            <a:off x="4295800" y="260649"/>
            <a:ext cx="3626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Incrementos horizontales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4439816" y="3573017"/>
            <a:ext cx="3265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Incrementos verticales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22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420" name="Google Shape;420;p22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s-E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Gestión de Riesgos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1730"/>
              </a:buClr>
              <a:buSzPts val="4400"/>
              <a:buFont typeface="Times New Roman"/>
              <a:buNone/>
            </a:pPr>
            <a:r>
              <a:rPr lang="es-CR" dirty="0">
                <a:solidFill>
                  <a:srgbClr val="9A17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</a:t>
            </a:r>
            <a:endParaRPr dirty="0"/>
          </a:p>
        </p:txBody>
      </p:sp>
      <p:sp>
        <p:nvSpPr>
          <p:cNvPr id="275" name="Google Shape;275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Retos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Auto organización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Eventos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Artefactos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R" sz="3600" dirty="0">
                <a:latin typeface="Times New Roman"/>
                <a:ea typeface="Times New Roman"/>
                <a:cs typeface="Times New Roman"/>
                <a:sym typeface="Times New Roman"/>
              </a:rPr>
              <a:t>Eventos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s-CR"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s-CR"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149" r="24149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76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 txBox="1"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</a:rPr>
              <a:t>Risk in normal project</a:t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704" b="371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"/>
          <p:cNvSpPr/>
          <p:nvPr/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928" r="5931" b="3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"/>
          <p:cNvSpPr txBox="1"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ES" sz="3200"/>
              <a:t>Scrum Risk Strategy</a:t>
            </a:r>
            <a:endParaRPr/>
          </a:p>
        </p:txBody>
      </p:sp>
      <p:pic>
        <p:nvPicPr>
          <p:cNvPr id="443" name="Google Shape;44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772" r="1" b="18969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1386"/>
          <a:stretch/>
        </p:blipFill>
        <p:spPr>
          <a:xfrm>
            <a:off x="4062964" y="796234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021"/>
          <a:stretch/>
        </p:blipFill>
        <p:spPr>
          <a:xfrm>
            <a:off x="1460597" y="10"/>
            <a:ext cx="9270806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8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28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64" name="Google Shape;464;p2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28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7" name="Google Shape;467;p28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8" r="1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62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44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30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89" name="Google Shape;489;p30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30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92" name="Google Shape;492;p30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9" name="Google Shape;49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809" r="1" b="8907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7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71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2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32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14" name="Google Shape;514;p3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2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17" name="Google Shape;517;p32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4" name="Google Shape;524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422" r="1" b="13483"/>
          <a:stretch/>
        </p:blipFill>
        <p:spPr>
          <a:xfrm>
            <a:off x="643130" y="598259"/>
            <a:ext cx="10889442" cy="568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 txBox="1"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Calibri"/>
              <a:buNone/>
            </a:pPr>
            <a:r>
              <a:rPr lang="es-ES" sz="6200" dirty="0">
                <a:solidFill>
                  <a:schemeClr val="lt1"/>
                </a:solidFill>
              </a:rPr>
              <a:t>Retos y oportunidades</a:t>
            </a:r>
            <a:endParaRPr sz="6200" dirty="0">
              <a:solidFill>
                <a:schemeClr val="lt1"/>
              </a:solidFill>
            </a:endParaRPr>
          </a:p>
        </p:txBody>
      </p:sp>
      <p:cxnSp>
        <p:nvCxnSpPr>
          <p:cNvPr id="241" name="Google Shape;241;p5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2000">
                <a:solidFill>
                  <a:schemeClr val="lt1"/>
                </a:solidFill>
              </a:rPr>
              <a:t>Members are committed to clear, short-term goals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2000">
                <a:solidFill>
                  <a:schemeClr val="lt1"/>
                </a:solidFill>
              </a:rPr>
              <a:t>Members can gauge the group’s progress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2000">
                <a:solidFill>
                  <a:schemeClr val="lt1"/>
                </a:solidFill>
              </a:rPr>
              <a:t>Members can observe each other’s contribution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ES" sz="2000">
                <a:solidFill>
                  <a:schemeClr val="lt1"/>
                </a:solidFill>
              </a:rPr>
              <a:t>Members feel safe to give each other unvarnished feedback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6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3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110" b="130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80" r="137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4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5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4215" r="1" b="475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6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7"/>
          <p:cNvSpPr/>
          <p:nvPr/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29411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26947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38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572" name="Google Shape;572;p38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38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s-E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Gestión de involucrados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0" name="Google Shape;58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0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0"/>
          <p:cNvSpPr/>
          <p:nvPr/>
        </p:nvSpPr>
        <p:spPr>
          <a:xfrm rot="-54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474" r="1" b="1210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54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1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262626"/>
                </a:solidFill>
              </a:rPr>
              <a:t>Scrum Scale</a:t>
            </a:r>
            <a:endParaRPr/>
          </a:p>
        </p:txBody>
      </p:sp>
      <p:cxnSp>
        <p:nvCxnSpPr>
          <p:cNvPr id="595" name="Google Shape;595;p4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6" name="Google Shape;596;p4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42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23" b="15443"/>
          <a:stretch/>
        </p:blipFill>
        <p:spPr>
          <a:xfrm>
            <a:off x="20" y="10"/>
            <a:ext cx="12191980" cy="6095990"/>
          </a:xfrm>
          <a:prstGeom prst="rect">
            <a:avLst/>
          </a:prstGeom>
          <a:noFill/>
          <a:ln>
            <a:noFill/>
          </a:ln>
          <a:effectLst>
            <a:outerShdw blurRad="381000" dist="152400" dir="5400000" algn="t" rotWithShape="0">
              <a:srgbClr val="000000">
                <a:alpha val="20000"/>
              </a:srgbClr>
            </a:outerShdw>
          </a:effectLst>
        </p:spPr>
      </p:pic>
      <p:grpSp>
        <p:nvGrpSpPr>
          <p:cNvPr id="603" name="Google Shape;603;p42"/>
          <p:cNvGrpSpPr/>
          <p:nvPr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04" name="Google Shape;604;p42"/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/>
              <a:ahLst/>
              <a:cxnLst/>
              <a:rect l="l" t="t" r="r" b="b"/>
              <a:pathLst>
                <a:path w="6095524" h="1424940" extrusionOk="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/>
              <a:ahLst/>
              <a:cxnLst/>
              <a:rect l="l" t="t" r="r" b="b"/>
              <a:pathLst>
                <a:path w="6095524" h="1424940" extrusionOk="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s-ES" sz="8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Autogestión </a:t>
            </a:r>
            <a:endParaRPr dirty="0"/>
          </a:p>
        </p:txBody>
      </p:sp>
      <p:sp>
        <p:nvSpPr>
          <p:cNvPr id="250" name="Google Shape;250;p4"/>
          <p:cNvSpPr txBox="1">
            <a:spLocks noGrp="1"/>
          </p:cNvSpPr>
          <p:nvPr>
            <p:ph type="body" idx="1"/>
          </p:nvPr>
        </p:nvSpPr>
        <p:spPr>
          <a:xfrm>
            <a:off x="2399234" y="1369077"/>
            <a:ext cx="6935759" cy="220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https://www.youtube.com/watch?v=eFB2BLpByXw</a:t>
            </a: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10862327" y="5308423"/>
            <a:ext cx="1203600" cy="14343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4"/>
          <p:cNvCxnSpPr/>
          <p:nvPr/>
        </p:nvCxnSpPr>
        <p:spPr>
          <a:xfrm rot="10800000">
            <a:off x="2399233" y="1883640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4"/>
          <p:cNvCxnSpPr/>
          <p:nvPr/>
        </p:nvCxnSpPr>
        <p:spPr>
          <a:xfrm rot="10800000">
            <a:off x="2399233" y="5066757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5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None/>
            </a:pPr>
            <a:r>
              <a:rPr lang="es-CR" sz="3600"/>
              <a:t>Carlos Castro Torres</a:t>
            </a:r>
            <a:endParaRPr/>
          </a:p>
        </p:txBody>
      </p:sp>
      <p:sp>
        <p:nvSpPr>
          <p:cNvPr id="1050" name="Google Shape;1050;p45"/>
          <p:cNvSpPr txBox="1">
            <a:spLocks noGrp="1"/>
          </p:cNvSpPr>
          <p:nvPr>
            <p:ph type="body" idx="1"/>
          </p:nvPr>
        </p:nvSpPr>
        <p:spPr>
          <a:xfrm>
            <a:off x="0" y="6245623"/>
            <a:ext cx="2647406" cy="6123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3200"/>
              <a:buNone/>
            </a:pPr>
            <a:endParaRPr sz="3200"/>
          </a:p>
        </p:txBody>
      </p:sp>
      <p:sp>
        <p:nvSpPr>
          <p:cNvPr id="1051" name="Google Shape;1051;p45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R" dirty="0"/>
              <a:t>t. +506 87130754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R" dirty="0" err="1"/>
              <a:t>ccastro@uci.ac.cr</a:t>
            </a:r>
            <a:endParaRPr dirty="0"/>
          </a:p>
        </p:txBody>
      </p:sp>
      <p:sp>
        <p:nvSpPr>
          <p:cNvPr id="1052" name="Google Shape;1052;p45"/>
          <p:cNvSpPr txBox="1"/>
          <p:nvPr/>
        </p:nvSpPr>
        <p:spPr>
          <a:xfrm>
            <a:off x="3061934" y="6251729"/>
            <a:ext cx="89837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Experiencias educativas de calidad en una comunidad de aprendizaje internacional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s-ES" sz="8800" dirty="0">
                <a:solidFill>
                  <a:schemeClr val="lt1"/>
                </a:solidFill>
              </a:rPr>
              <a:t>EVENTOS</a:t>
            </a:r>
            <a:endParaRPr dirty="0"/>
          </a:p>
        </p:txBody>
      </p:sp>
      <p:sp>
        <p:nvSpPr>
          <p:cNvPr id="251" name="Google Shape;251;p4"/>
          <p:cNvSpPr/>
          <p:nvPr/>
        </p:nvSpPr>
        <p:spPr>
          <a:xfrm>
            <a:off x="10862327" y="5308423"/>
            <a:ext cx="1203600" cy="14343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4"/>
          <p:cNvCxnSpPr/>
          <p:nvPr/>
        </p:nvCxnSpPr>
        <p:spPr>
          <a:xfrm rot="10800000">
            <a:off x="2399233" y="1883640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4"/>
          <p:cNvCxnSpPr/>
          <p:nvPr/>
        </p:nvCxnSpPr>
        <p:spPr>
          <a:xfrm rot="10800000">
            <a:off x="2399233" y="5066757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5CFE-506E-9840-9C20-B9A4074DA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043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28;p20">
            <a:extLst>
              <a:ext uri="{FF2B5EF4-FFF2-40B4-BE49-F238E27FC236}">
                <a16:creationId xmlns:a16="http://schemas.microsoft.com/office/drawing/2014/main" id="{B3039CDC-4A0E-E140-9648-2CEBF647B4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6846" y="5336566"/>
            <a:ext cx="8286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9;p20">
            <a:extLst>
              <a:ext uri="{FF2B5EF4-FFF2-40B4-BE49-F238E27FC236}">
                <a16:creationId xmlns:a16="http://schemas.microsoft.com/office/drawing/2014/main" id="{BFD30349-9995-434B-9269-618906A21CDC}"/>
              </a:ext>
            </a:extLst>
          </p:cNvPr>
          <p:cNvSpPr txBox="1">
            <a:spLocks/>
          </p:cNvSpPr>
          <p:nvPr/>
        </p:nvSpPr>
        <p:spPr>
          <a:xfrm>
            <a:off x="504978" y="246589"/>
            <a:ext cx="11285969" cy="3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Ceremonias de Scrum</a:t>
            </a:r>
          </a:p>
        </p:txBody>
      </p:sp>
      <p:cxnSp>
        <p:nvCxnSpPr>
          <p:cNvPr id="6" name="Google Shape;330;p20">
            <a:extLst>
              <a:ext uri="{FF2B5EF4-FFF2-40B4-BE49-F238E27FC236}">
                <a16:creationId xmlns:a16="http://schemas.microsoft.com/office/drawing/2014/main" id="{D9D0DB9D-E8E5-1842-8673-45452C59FD7F}"/>
              </a:ext>
            </a:extLst>
          </p:cNvPr>
          <p:cNvCxnSpPr/>
          <p:nvPr/>
        </p:nvCxnSpPr>
        <p:spPr>
          <a:xfrm>
            <a:off x="2555248" y="2140359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oogle Shape;331;p20">
            <a:extLst>
              <a:ext uri="{FF2B5EF4-FFF2-40B4-BE49-F238E27FC236}">
                <a16:creationId xmlns:a16="http://schemas.microsoft.com/office/drawing/2014/main" id="{A5D08A76-5023-8C4B-A195-65323DC194CE}"/>
              </a:ext>
            </a:extLst>
          </p:cNvPr>
          <p:cNvGrpSpPr/>
          <p:nvPr/>
        </p:nvGrpSpPr>
        <p:grpSpPr>
          <a:xfrm>
            <a:off x="2349071" y="2010331"/>
            <a:ext cx="251670" cy="260059"/>
            <a:chOff x="1031846" y="3338818"/>
            <a:chExt cx="251670" cy="260059"/>
          </a:xfrm>
        </p:grpSpPr>
        <p:sp>
          <p:nvSpPr>
            <p:cNvPr id="8" name="Google Shape;332;p20">
              <a:extLst>
                <a:ext uri="{FF2B5EF4-FFF2-40B4-BE49-F238E27FC236}">
                  <a16:creationId xmlns:a16="http://schemas.microsoft.com/office/drawing/2014/main" id="{0972D6E3-190C-8E46-9EE4-F73CCAA236D0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33;p20">
              <a:extLst>
                <a:ext uri="{FF2B5EF4-FFF2-40B4-BE49-F238E27FC236}">
                  <a16:creationId xmlns:a16="http://schemas.microsoft.com/office/drawing/2014/main" id="{D142B37C-FDCB-EB46-978E-F440732909B6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334;p20">
            <a:extLst>
              <a:ext uri="{FF2B5EF4-FFF2-40B4-BE49-F238E27FC236}">
                <a16:creationId xmlns:a16="http://schemas.microsoft.com/office/drawing/2014/main" id="{B2F74F84-0B08-544C-9198-4395C98F38AE}"/>
              </a:ext>
            </a:extLst>
          </p:cNvPr>
          <p:cNvCxnSpPr/>
          <p:nvPr/>
        </p:nvCxnSpPr>
        <p:spPr>
          <a:xfrm>
            <a:off x="4536885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" name="Google Shape;335;p20">
            <a:extLst>
              <a:ext uri="{FF2B5EF4-FFF2-40B4-BE49-F238E27FC236}">
                <a16:creationId xmlns:a16="http://schemas.microsoft.com/office/drawing/2014/main" id="{2C52B1C1-6D39-BD4D-B82E-8867A2DF998A}"/>
              </a:ext>
            </a:extLst>
          </p:cNvPr>
          <p:cNvGrpSpPr/>
          <p:nvPr/>
        </p:nvGrpSpPr>
        <p:grpSpPr>
          <a:xfrm>
            <a:off x="4330708" y="2004946"/>
            <a:ext cx="251670" cy="260059"/>
            <a:chOff x="1031846" y="3338818"/>
            <a:chExt cx="251670" cy="260059"/>
          </a:xfrm>
        </p:grpSpPr>
        <p:sp>
          <p:nvSpPr>
            <p:cNvPr id="12" name="Google Shape;336;p20">
              <a:extLst>
                <a:ext uri="{FF2B5EF4-FFF2-40B4-BE49-F238E27FC236}">
                  <a16:creationId xmlns:a16="http://schemas.microsoft.com/office/drawing/2014/main" id="{FE850FE4-F2E6-424C-BAC4-E145D05C6194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7;p20">
              <a:extLst>
                <a:ext uri="{FF2B5EF4-FFF2-40B4-BE49-F238E27FC236}">
                  <a16:creationId xmlns:a16="http://schemas.microsoft.com/office/drawing/2014/main" id="{F786DEFF-3310-0D41-8804-DDF6E4745232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338;p20">
            <a:extLst>
              <a:ext uri="{FF2B5EF4-FFF2-40B4-BE49-F238E27FC236}">
                <a16:creationId xmlns:a16="http://schemas.microsoft.com/office/drawing/2014/main" id="{6E708189-035F-B74B-BC4D-76FA3D8F3CE5}"/>
              </a:ext>
            </a:extLst>
          </p:cNvPr>
          <p:cNvCxnSpPr/>
          <p:nvPr/>
        </p:nvCxnSpPr>
        <p:spPr>
          <a:xfrm>
            <a:off x="6540926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" name="Google Shape;339;p20">
            <a:extLst>
              <a:ext uri="{FF2B5EF4-FFF2-40B4-BE49-F238E27FC236}">
                <a16:creationId xmlns:a16="http://schemas.microsoft.com/office/drawing/2014/main" id="{92129780-8B60-9440-A110-E5809C53B214}"/>
              </a:ext>
            </a:extLst>
          </p:cNvPr>
          <p:cNvGrpSpPr/>
          <p:nvPr/>
        </p:nvGrpSpPr>
        <p:grpSpPr>
          <a:xfrm>
            <a:off x="6312345" y="2004946"/>
            <a:ext cx="251670" cy="260059"/>
            <a:chOff x="1031846" y="3338818"/>
            <a:chExt cx="251670" cy="260059"/>
          </a:xfrm>
        </p:grpSpPr>
        <p:sp>
          <p:nvSpPr>
            <p:cNvPr id="16" name="Google Shape;340;p20">
              <a:extLst>
                <a:ext uri="{FF2B5EF4-FFF2-40B4-BE49-F238E27FC236}">
                  <a16:creationId xmlns:a16="http://schemas.microsoft.com/office/drawing/2014/main" id="{700CE432-29F0-294B-98E6-0FF406DFBE29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41;p20">
              <a:extLst>
                <a:ext uri="{FF2B5EF4-FFF2-40B4-BE49-F238E27FC236}">
                  <a16:creationId xmlns:a16="http://schemas.microsoft.com/office/drawing/2014/main" id="{342290A0-5F17-DC45-92E9-F7B2100CA3ED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342;p20">
            <a:extLst>
              <a:ext uri="{FF2B5EF4-FFF2-40B4-BE49-F238E27FC236}">
                <a16:creationId xmlns:a16="http://schemas.microsoft.com/office/drawing/2014/main" id="{7533CB20-B785-2845-9361-021346F4F78C}"/>
              </a:ext>
            </a:extLst>
          </p:cNvPr>
          <p:cNvGrpSpPr/>
          <p:nvPr/>
        </p:nvGrpSpPr>
        <p:grpSpPr>
          <a:xfrm>
            <a:off x="8316386" y="2004946"/>
            <a:ext cx="251670" cy="260059"/>
            <a:chOff x="1031846" y="3338818"/>
            <a:chExt cx="251670" cy="260059"/>
          </a:xfrm>
        </p:grpSpPr>
        <p:sp>
          <p:nvSpPr>
            <p:cNvPr id="19" name="Google Shape;343;p20">
              <a:extLst>
                <a:ext uri="{FF2B5EF4-FFF2-40B4-BE49-F238E27FC236}">
                  <a16:creationId xmlns:a16="http://schemas.microsoft.com/office/drawing/2014/main" id="{87401C00-9717-4E4B-9D81-97CFA7AE3703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4;p20">
              <a:extLst>
                <a:ext uri="{FF2B5EF4-FFF2-40B4-BE49-F238E27FC236}">
                  <a16:creationId xmlns:a16="http://schemas.microsoft.com/office/drawing/2014/main" id="{E28DAF7B-F357-5146-B28D-B750932E374D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45;p20">
            <a:extLst>
              <a:ext uri="{FF2B5EF4-FFF2-40B4-BE49-F238E27FC236}">
                <a16:creationId xmlns:a16="http://schemas.microsoft.com/office/drawing/2014/main" id="{4166CAB4-19E2-144E-8881-6885FD54CAB8}"/>
              </a:ext>
            </a:extLst>
          </p:cNvPr>
          <p:cNvGrpSpPr/>
          <p:nvPr/>
        </p:nvGrpSpPr>
        <p:grpSpPr>
          <a:xfrm>
            <a:off x="1834889" y="515499"/>
            <a:ext cx="1249554" cy="1255659"/>
            <a:chOff x="220484" y="2537406"/>
            <a:chExt cx="1249554" cy="1255659"/>
          </a:xfrm>
        </p:grpSpPr>
        <p:sp>
          <p:nvSpPr>
            <p:cNvPr id="22" name="Google Shape;346;p20">
              <a:extLst>
                <a:ext uri="{FF2B5EF4-FFF2-40B4-BE49-F238E27FC236}">
                  <a16:creationId xmlns:a16="http://schemas.microsoft.com/office/drawing/2014/main" id="{18D9AC77-692B-084C-AC44-299284F93C80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47;p20">
              <a:extLst>
                <a:ext uri="{FF2B5EF4-FFF2-40B4-BE49-F238E27FC236}">
                  <a16:creationId xmlns:a16="http://schemas.microsoft.com/office/drawing/2014/main" id="{FA8E8C3A-9BAD-AC4D-B5B4-55415E58291A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348;p20">
            <a:extLst>
              <a:ext uri="{FF2B5EF4-FFF2-40B4-BE49-F238E27FC236}">
                <a16:creationId xmlns:a16="http://schemas.microsoft.com/office/drawing/2014/main" id="{0CF84B5A-60EA-0D47-850E-3398E3A1EE96}"/>
              </a:ext>
            </a:extLst>
          </p:cNvPr>
          <p:cNvGrpSpPr/>
          <p:nvPr/>
        </p:nvGrpSpPr>
        <p:grpSpPr>
          <a:xfrm>
            <a:off x="3831766" y="540829"/>
            <a:ext cx="1249554" cy="1255659"/>
            <a:chOff x="220484" y="2537406"/>
            <a:chExt cx="1249554" cy="1255659"/>
          </a:xfrm>
        </p:grpSpPr>
        <p:sp>
          <p:nvSpPr>
            <p:cNvPr id="25" name="Google Shape;349;p20">
              <a:extLst>
                <a:ext uri="{FF2B5EF4-FFF2-40B4-BE49-F238E27FC236}">
                  <a16:creationId xmlns:a16="http://schemas.microsoft.com/office/drawing/2014/main" id="{4D6C980E-6B2E-D842-BC29-68D68CEA8987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0;p20">
              <a:extLst>
                <a:ext uri="{FF2B5EF4-FFF2-40B4-BE49-F238E27FC236}">
                  <a16:creationId xmlns:a16="http://schemas.microsoft.com/office/drawing/2014/main" id="{FD5ADDE3-60CF-D043-A29B-91DD7F730C54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351;p20">
            <a:extLst>
              <a:ext uri="{FF2B5EF4-FFF2-40B4-BE49-F238E27FC236}">
                <a16:creationId xmlns:a16="http://schemas.microsoft.com/office/drawing/2014/main" id="{DA412EFA-F0DB-E241-93B6-2673609B1DA1}"/>
              </a:ext>
            </a:extLst>
          </p:cNvPr>
          <p:cNvGrpSpPr/>
          <p:nvPr/>
        </p:nvGrpSpPr>
        <p:grpSpPr>
          <a:xfrm>
            <a:off x="5813403" y="540829"/>
            <a:ext cx="1249554" cy="1255659"/>
            <a:chOff x="220484" y="2537406"/>
            <a:chExt cx="1249554" cy="1255659"/>
          </a:xfrm>
        </p:grpSpPr>
        <p:sp>
          <p:nvSpPr>
            <p:cNvPr id="28" name="Google Shape;352;p20">
              <a:extLst>
                <a:ext uri="{FF2B5EF4-FFF2-40B4-BE49-F238E27FC236}">
                  <a16:creationId xmlns:a16="http://schemas.microsoft.com/office/drawing/2014/main" id="{2074867B-5E6A-0541-8079-E6F4CA759A27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53;p20">
              <a:extLst>
                <a:ext uri="{FF2B5EF4-FFF2-40B4-BE49-F238E27FC236}">
                  <a16:creationId xmlns:a16="http://schemas.microsoft.com/office/drawing/2014/main" id="{C57AB3AC-5183-574A-BE5F-4861CCB31DC7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54;p20">
            <a:extLst>
              <a:ext uri="{FF2B5EF4-FFF2-40B4-BE49-F238E27FC236}">
                <a16:creationId xmlns:a16="http://schemas.microsoft.com/office/drawing/2014/main" id="{9C0792A3-808C-C84F-BDFB-B82D5367A524}"/>
              </a:ext>
            </a:extLst>
          </p:cNvPr>
          <p:cNvGrpSpPr/>
          <p:nvPr/>
        </p:nvGrpSpPr>
        <p:grpSpPr>
          <a:xfrm>
            <a:off x="7817444" y="540829"/>
            <a:ext cx="1249554" cy="1255659"/>
            <a:chOff x="220484" y="2537406"/>
            <a:chExt cx="1249554" cy="1255659"/>
          </a:xfrm>
        </p:grpSpPr>
        <p:sp>
          <p:nvSpPr>
            <p:cNvPr id="31" name="Google Shape;355;p20">
              <a:extLst>
                <a:ext uri="{FF2B5EF4-FFF2-40B4-BE49-F238E27FC236}">
                  <a16:creationId xmlns:a16="http://schemas.microsoft.com/office/drawing/2014/main" id="{0155085B-D3AB-2E4F-8675-E055A15098BF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56;p20">
              <a:extLst>
                <a:ext uri="{FF2B5EF4-FFF2-40B4-BE49-F238E27FC236}">
                  <a16:creationId xmlns:a16="http://schemas.microsoft.com/office/drawing/2014/main" id="{45CDF46D-FE8A-2C45-8185-D8E58175DD0A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57;p20">
            <a:extLst>
              <a:ext uri="{FF2B5EF4-FFF2-40B4-BE49-F238E27FC236}">
                <a16:creationId xmlns:a16="http://schemas.microsoft.com/office/drawing/2014/main" id="{C24B4122-FA1E-1446-906B-F3F20A006D8D}"/>
              </a:ext>
            </a:extLst>
          </p:cNvPr>
          <p:cNvSpPr txBox="1"/>
          <p:nvPr/>
        </p:nvSpPr>
        <p:spPr>
          <a:xfrm>
            <a:off x="1644076" y="2364258"/>
            <a:ext cx="17831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PLANNING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58;p20">
            <a:extLst>
              <a:ext uri="{FF2B5EF4-FFF2-40B4-BE49-F238E27FC236}">
                <a16:creationId xmlns:a16="http://schemas.microsoft.com/office/drawing/2014/main" id="{8D954500-685F-CC45-862B-05564AC1AC5B}"/>
              </a:ext>
            </a:extLst>
          </p:cNvPr>
          <p:cNvSpPr txBox="1"/>
          <p:nvPr/>
        </p:nvSpPr>
        <p:spPr>
          <a:xfrm>
            <a:off x="1623332" y="2733459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sprint planning https://www.youtube.com/watch?v=9NWbQlRcdh0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9;p20">
            <a:extLst>
              <a:ext uri="{FF2B5EF4-FFF2-40B4-BE49-F238E27FC236}">
                <a16:creationId xmlns:a16="http://schemas.microsoft.com/office/drawing/2014/main" id="{C7B529E7-020E-FA4B-BBC3-AE1EFEF86354}"/>
              </a:ext>
            </a:extLst>
          </p:cNvPr>
          <p:cNvSpPr txBox="1"/>
          <p:nvPr/>
        </p:nvSpPr>
        <p:spPr>
          <a:xfrm>
            <a:off x="3831765" y="2380680"/>
            <a:ext cx="13106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Daily Scrum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0;p20">
            <a:extLst>
              <a:ext uri="{FF2B5EF4-FFF2-40B4-BE49-F238E27FC236}">
                <a16:creationId xmlns:a16="http://schemas.microsoft.com/office/drawing/2014/main" id="{119117DF-6E63-4741-8DF3-D44AB2DDFF94}"/>
              </a:ext>
            </a:extLst>
          </p:cNvPr>
          <p:cNvSpPr txBox="1"/>
          <p:nvPr/>
        </p:nvSpPr>
        <p:spPr>
          <a:xfrm>
            <a:off x="7817442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REVIEW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61;p20">
            <a:extLst>
              <a:ext uri="{FF2B5EF4-FFF2-40B4-BE49-F238E27FC236}">
                <a16:creationId xmlns:a16="http://schemas.microsoft.com/office/drawing/2014/main" id="{1D2DB5C9-FC10-9D4F-9E22-8FF69FEF61FE}"/>
              </a:ext>
            </a:extLst>
          </p:cNvPr>
          <p:cNvSpPr txBox="1"/>
          <p:nvPr/>
        </p:nvSpPr>
        <p:spPr>
          <a:xfrm>
            <a:off x="5759195" y="2358930"/>
            <a:ext cx="15352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REFINAMIENTO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Google Shape;362;p20">
            <a:extLst>
              <a:ext uri="{FF2B5EF4-FFF2-40B4-BE49-F238E27FC236}">
                <a16:creationId xmlns:a16="http://schemas.microsoft.com/office/drawing/2014/main" id="{BFB30097-A67E-7349-95E7-6D80AFE54352}"/>
              </a:ext>
            </a:extLst>
          </p:cNvPr>
          <p:cNvCxnSpPr/>
          <p:nvPr/>
        </p:nvCxnSpPr>
        <p:spPr>
          <a:xfrm>
            <a:off x="8539111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9" name="Google Shape;363;p20">
            <a:extLst>
              <a:ext uri="{FF2B5EF4-FFF2-40B4-BE49-F238E27FC236}">
                <a16:creationId xmlns:a16="http://schemas.microsoft.com/office/drawing/2014/main" id="{0E8B5CFC-8D04-9B48-A2FD-DD8E2B34FF98}"/>
              </a:ext>
            </a:extLst>
          </p:cNvPr>
          <p:cNvGrpSpPr/>
          <p:nvPr/>
        </p:nvGrpSpPr>
        <p:grpSpPr>
          <a:xfrm>
            <a:off x="10314571" y="2004946"/>
            <a:ext cx="251670" cy="260059"/>
            <a:chOff x="1031846" y="3338818"/>
            <a:chExt cx="251670" cy="260059"/>
          </a:xfrm>
        </p:grpSpPr>
        <p:sp>
          <p:nvSpPr>
            <p:cNvPr id="40" name="Google Shape;364;p20">
              <a:extLst>
                <a:ext uri="{FF2B5EF4-FFF2-40B4-BE49-F238E27FC236}">
                  <a16:creationId xmlns:a16="http://schemas.microsoft.com/office/drawing/2014/main" id="{D2BC818F-A8AD-2843-A055-355B3C75E9FC}"/>
                </a:ext>
              </a:extLst>
            </p:cNvPr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65;p20">
              <a:extLst>
                <a:ext uri="{FF2B5EF4-FFF2-40B4-BE49-F238E27FC236}">
                  <a16:creationId xmlns:a16="http://schemas.microsoft.com/office/drawing/2014/main" id="{2B4043E1-51CE-6547-B9CF-49CB44412584}"/>
                </a:ext>
              </a:extLst>
            </p:cNvPr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366;p20">
            <a:extLst>
              <a:ext uri="{FF2B5EF4-FFF2-40B4-BE49-F238E27FC236}">
                <a16:creationId xmlns:a16="http://schemas.microsoft.com/office/drawing/2014/main" id="{D7930F42-BE32-6E4D-A706-3A3626F8BEDD}"/>
              </a:ext>
            </a:extLst>
          </p:cNvPr>
          <p:cNvGrpSpPr/>
          <p:nvPr/>
        </p:nvGrpSpPr>
        <p:grpSpPr>
          <a:xfrm>
            <a:off x="9815629" y="540829"/>
            <a:ext cx="1249554" cy="1255659"/>
            <a:chOff x="220484" y="2537406"/>
            <a:chExt cx="1249554" cy="1255659"/>
          </a:xfrm>
        </p:grpSpPr>
        <p:sp>
          <p:nvSpPr>
            <p:cNvPr id="43" name="Google Shape;367;p20">
              <a:extLst>
                <a:ext uri="{FF2B5EF4-FFF2-40B4-BE49-F238E27FC236}">
                  <a16:creationId xmlns:a16="http://schemas.microsoft.com/office/drawing/2014/main" id="{D10D501B-FEF7-0543-AEC4-C188C810A50D}"/>
                </a:ext>
              </a:extLst>
            </p:cNvPr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68;p20">
              <a:extLst>
                <a:ext uri="{FF2B5EF4-FFF2-40B4-BE49-F238E27FC236}">
                  <a16:creationId xmlns:a16="http://schemas.microsoft.com/office/drawing/2014/main" id="{7EE62234-96C6-2740-8315-D9AFEF559448}"/>
                </a:ext>
              </a:extLst>
            </p:cNvPr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369;p20">
            <a:extLst>
              <a:ext uri="{FF2B5EF4-FFF2-40B4-BE49-F238E27FC236}">
                <a16:creationId xmlns:a16="http://schemas.microsoft.com/office/drawing/2014/main" id="{CF99E77E-C989-D444-90B8-E98093FEE215}"/>
              </a:ext>
            </a:extLst>
          </p:cNvPr>
          <p:cNvSpPr txBox="1"/>
          <p:nvPr/>
        </p:nvSpPr>
        <p:spPr>
          <a:xfrm>
            <a:off x="9815627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RETROSPECTIVA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370;p20">
            <a:extLst>
              <a:ext uri="{FF2B5EF4-FFF2-40B4-BE49-F238E27FC236}">
                <a16:creationId xmlns:a16="http://schemas.microsoft.com/office/drawing/2014/main" id="{442ECF97-42BF-8748-B8DC-D253ECAD0E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90" y="1000340"/>
            <a:ext cx="571348" cy="28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71;p20">
            <a:extLst>
              <a:ext uri="{FF2B5EF4-FFF2-40B4-BE49-F238E27FC236}">
                <a16:creationId xmlns:a16="http://schemas.microsoft.com/office/drawing/2014/main" id="{AE46240D-BCB7-BC4C-B4A8-6167572B3A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0113" y="919930"/>
            <a:ext cx="526212" cy="36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72;p20">
            <a:extLst>
              <a:ext uri="{FF2B5EF4-FFF2-40B4-BE49-F238E27FC236}">
                <a16:creationId xmlns:a16="http://schemas.microsoft.com/office/drawing/2014/main" id="{EC4DF9FD-60B2-4344-8606-E20865DC1D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1373" y="1005118"/>
            <a:ext cx="523685" cy="2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73;p20">
            <a:extLst>
              <a:ext uri="{FF2B5EF4-FFF2-40B4-BE49-F238E27FC236}">
                <a16:creationId xmlns:a16="http://schemas.microsoft.com/office/drawing/2014/main" id="{DA4AE8A2-6714-5E4A-9580-86331BC8B43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4287" y="973027"/>
            <a:ext cx="466527" cy="33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74;p20">
            <a:extLst>
              <a:ext uri="{FF2B5EF4-FFF2-40B4-BE49-F238E27FC236}">
                <a16:creationId xmlns:a16="http://schemas.microsoft.com/office/drawing/2014/main" id="{B3B4556A-6855-1543-B75C-4B3D1DB3B62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32566" y="983913"/>
            <a:ext cx="596987" cy="3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375;p20">
            <a:extLst>
              <a:ext uri="{FF2B5EF4-FFF2-40B4-BE49-F238E27FC236}">
                <a16:creationId xmlns:a16="http://schemas.microsoft.com/office/drawing/2014/main" id="{AC116C72-B394-2549-A31F-03F07614575D}"/>
              </a:ext>
            </a:extLst>
          </p:cNvPr>
          <p:cNvSpPr txBox="1"/>
          <p:nvPr/>
        </p:nvSpPr>
        <p:spPr>
          <a:xfrm>
            <a:off x="3625714" y="2732467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Stand up meeting https://www.youtube.com/watch?v=er9gntPjTJU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76;p20">
            <a:extLst>
              <a:ext uri="{FF2B5EF4-FFF2-40B4-BE49-F238E27FC236}">
                <a16:creationId xmlns:a16="http://schemas.microsoft.com/office/drawing/2014/main" id="{F610B0FE-1B53-C94B-8DB1-707EA6B0372D}"/>
              </a:ext>
            </a:extLst>
          </p:cNvPr>
          <p:cNvSpPr txBox="1"/>
          <p:nvPr/>
        </p:nvSpPr>
        <p:spPr>
          <a:xfrm>
            <a:off x="7609733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sprint review https://www.youtube.com/watch?v=InXAS_zRvqQ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77;p20">
            <a:extLst>
              <a:ext uri="{FF2B5EF4-FFF2-40B4-BE49-F238E27FC236}">
                <a16:creationId xmlns:a16="http://schemas.microsoft.com/office/drawing/2014/main" id="{D1536EF0-E8BF-5D4A-B489-D8C6245AF278}"/>
              </a:ext>
            </a:extLst>
          </p:cNvPr>
          <p:cNvSpPr txBox="1"/>
          <p:nvPr/>
        </p:nvSpPr>
        <p:spPr>
          <a:xfrm>
            <a:off x="5607351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 refinamiento https://www.youtube.com/watch?v=pSguy2FuC2c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378;p20">
            <a:extLst>
              <a:ext uri="{FF2B5EF4-FFF2-40B4-BE49-F238E27FC236}">
                <a16:creationId xmlns:a16="http://schemas.microsoft.com/office/drawing/2014/main" id="{4DB2359A-0697-AA4C-BEA9-19041CABCF57}"/>
              </a:ext>
            </a:extLst>
          </p:cNvPr>
          <p:cNvSpPr txBox="1"/>
          <p:nvPr/>
        </p:nvSpPr>
        <p:spPr>
          <a:xfrm>
            <a:off x="9619523" y="2773823"/>
            <a:ext cx="1661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hacer en una retrospectiva https://www.youtube.com/watch?v=9NWbQlRcdh0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https://confluence.corp.redbac.com/pages/viewpage.action?pageId=90274619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379;p20">
            <a:extLst>
              <a:ext uri="{FF2B5EF4-FFF2-40B4-BE49-F238E27FC236}">
                <a16:creationId xmlns:a16="http://schemas.microsoft.com/office/drawing/2014/main" id="{8397CD87-5BE5-A945-BC4D-F69BA0192420}"/>
              </a:ext>
            </a:extLst>
          </p:cNvPr>
          <p:cNvCxnSpPr/>
          <p:nvPr/>
        </p:nvCxnSpPr>
        <p:spPr>
          <a:xfrm rot="10800000">
            <a:off x="3473817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380;p20">
            <a:extLst>
              <a:ext uri="{FF2B5EF4-FFF2-40B4-BE49-F238E27FC236}">
                <a16:creationId xmlns:a16="http://schemas.microsoft.com/office/drawing/2014/main" id="{16DABA59-70E5-E444-ADD3-512139966F93}"/>
              </a:ext>
            </a:extLst>
          </p:cNvPr>
          <p:cNvCxnSpPr/>
          <p:nvPr/>
        </p:nvCxnSpPr>
        <p:spPr>
          <a:xfrm rot="10800000">
            <a:off x="54808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381;p20">
            <a:extLst>
              <a:ext uri="{FF2B5EF4-FFF2-40B4-BE49-F238E27FC236}">
                <a16:creationId xmlns:a16="http://schemas.microsoft.com/office/drawing/2014/main" id="{87FC60EB-74A1-3640-A9E9-09DC4DC3110B}"/>
              </a:ext>
            </a:extLst>
          </p:cNvPr>
          <p:cNvCxnSpPr/>
          <p:nvPr/>
        </p:nvCxnSpPr>
        <p:spPr>
          <a:xfrm rot="10800000">
            <a:off x="74620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382;p20">
            <a:extLst>
              <a:ext uri="{FF2B5EF4-FFF2-40B4-BE49-F238E27FC236}">
                <a16:creationId xmlns:a16="http://schemas.microsoft.com/office/drawing/2014/main" id="{DEBD681D-DF55-4B4F-B9B3-17299DBCC426}"/>
              </a:ext>
            </a:extLst>
          </p:cNvPr>
          <p:cNvCxnSpPr/>
          <p:nvPr/>
        </p:nvCxnSpPr>
        <p:spPr>
          <a:xfrm rot="10800000">
            <a:off x="9549688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383;p20">
            <a:extLst>
              <a:ext uri="{FF2B5EF4-FFF2-40B4-BE49-F238E27FC236}">
                <a16:creationId xmlns:a16="http://schemas.microsoft.com/office/drawing/2014/main" id="{D53D7E73-3B81-1B4D-8A29-F4E641CC6F4A}"/>
              </a:ext>
            </a:extLst>
          </p:cNvPr>
          <p:cNvSpPr txBox="1"/>
          <p:nvPr/>
        </p:nvSpPr>
        <p:spPr>
          <a:xfrm>
            <a:off x="286082" y="2998458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CEREMONIA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384;p20">
            <a:extLst>
              <a:ext uri="{FF2B5EF4-FFF2-40B4-BE49-F238E27FC236}">
                <a16:creationId xmlns:a16="http://schemas.microsoft.com/office/drawing/2014/main" id="{78E8F515-CB97-FD49-8B25-D969ACC6474A}"/>
              </a:ext>
            </a:extLst>
          </p:cNvPr>
          <p:cNvSpPr txBox="1"/>
          <p:nvPr/>
        </p:nvSpPr>
        <p:spPr>
          <a:xfrm>
            <a:off x="240733" y="4600326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385;p20">
            <a:extLst>
              <a:ext uri="{FF2B5EF4-FFF2-40B4-BE49-F238E27FC236}">
                <a16:creationId xmlns:a16="http://schemas.microsoft.com/office/drawing/2014/main" id="{D5A27012-E8A5-D840-8C1D-2285C7181AC6}"/>
              </a:ext>
            </a:extLst>
          </p:cNvPr>
          <p:cNvSpPr txBox="1"/>
          <p:nvPr/>
        </p:nvSpPr>
        <p:spPr>
          <a:xfrm>
            <a:off x="1648199" y="4341572"/>
            <a:ext cx="166165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Sprint Backlog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Impedimentos, mejoras y productos a trabajar (Historias) con sus respectivas estrategias (sub-task)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386;p20">
            <a:extLst>
              <a:ext uri="{FF2B5EF4-FFF2-40B4-BE49-F238E27FC236}">
                <a16:creationId xmlns:a16="http://schemas.microsoft.com/office/drawing/2014/main" id="{40ADCDDC-60C4-CC43-BCC7-A6A6285F092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59504" y="5233345"/>
            <a:ext cx="1733801" cy="127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387;p20">
            <a:extLst>
              <a:ext uri="{FF2B5EF4-FFF2-40B4-BE49-F238E27FC236}">
                <a16:creationId xmlns:a16="http://schemas.microsoft.com/office/drawing/2014/main" id="{E2FFF960-C208-C345-83B9-205D7C49F5C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45999" y="5404532"/>
            <a:ext cx="1836837" cy="8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388;p20">
            <a:extLst>
              <a:ext uri="{FF2B5EF4-FFF2-40B4-BE49-F238E27FC236}">
                <a16:creationId xmlns:a16="http://schemas.microsoft.com/office/drawing/2014/main" id="{62CD3CB8-B142-204A-A341-F92F6985D146}"/>
              </a:ext>
            </a:extLst>
          </p:cNvPr>
          <p:cNvSpPr txBox="1"/>
          <p:nvPr/>
        </p:nvSpPr>
        <p:spPr>
          <a:xfrm>
            <a:off x="3620115" y="4341572"/>
            <a:ext cx="166165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Estrategia del día: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¿Qué hice ayer?, ¿Qué voy hacer hoy? Y ¿Cuáles impedimentos tengo?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89;p20">
            <a:extLst>
              <a:ext uri="{FF2B5EF4-FFF2-40B4-BE49-F238E27FC236}">
                <a16:creationId xmlns:a16="http://schemas.microsoft.com/office/drawing/2014/main" id="{37DB9D48-11E5-4C4B-8C96-431CAFED29B8}"/>
              </a:ext>
            </a:extLst>
          </p:cNvPr>
          <p:cNvSpPr txBox="1"/>
          <p:nvPr/>
        </p:nvSpPr>
        <p:spPr>
          <a:xfrm>
            <a:off x="5759195" y="4341572"/>
            <a:ext cx="16616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Dos Sprint ¡READY!: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Historias, impedimentos y productos ¡ready! para trabajar.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6" name="Google Shape;390;p20">
            <a:extLst>
              <a:ext uri="{FF2B5EF4-FFF2-40B4-BE49-F238E27FC236}">
                <a16:creationId xmlns:a16="http://schemas.microsoft.com/office/drawing/2014/main" id="{DF53EF4E-D0B5-2140-A7B4-79AE750C4A3A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51245" y="5374708"/>
            <a:ext cx="1836835" cy="103352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391;p20">
            <a:extLst>
              <a:ext uri="{FF2B5EF4-FFF2-40B4-BE49-F238E27FC236}">
                <a16:creationId xmlns:a16="http://schemas.microsoft.com/office/drawing/2014/main" id="{CD92CABE-9848-0141-8AE5-7CE57326D950}"/>
              </a:ext>
            </a:extLst>
          </p:cNvPr>
          <p:cNvSpPr txBox="1"/>
          <p:nvPr/>
        </p:nvSpPr>
        <p:spPr>
          <a:xfrm>
            <a:off x="7708194" y="4363503"/>
            <a:ext cx="1661657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Demo de lo ¡DONE!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Historias, impedimentos y productos listos para entregar a los clientes.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Actualización de Métricas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Métricas de felicidad y agilidad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92;p20">
            <a:extLst>
              <a:ext uri="{FF2B5EF4-FFF2-40B4-BE49-F238E27FC236}">
                <a16:creationId xmlns:a16="http://schemas.microsoft.com/office/drawing/2014/main" id="{20B751C1-C8F9-874D-A4DE-E37F8C169AB5}"/>
              </a:ext>
            </a:extLst>
          </p:cNvPr>
          <p:cNvSpPr txBox="1"/>
          <p:nvPr/>
        </p:nvSpPr>
        <p:spPr>
          <a:xfrm>
            <a:off x="9648149" y="4363503"/>
            <a:ext cx="180928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de Mejora Continua: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¿Que hicimos bien? ¿Qué hicimos Mal? ¿Acciones?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Documentación en confluence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9" name="Google Shape;393;p20">
            <a:extLst>
              <a:ext uri="{FF2B5EF4-FFF2-40B4-BE49-F238E27FC236}">
                <a16:creationId xmlns:a16="http://schemas.microsoft.com/office/drawing/2014/main" id="{63B166B9-C413-EA48-9EBC-3B74DD3F92B1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11449" y="5339329"/>
            <a:ext cx="1269652" cy="1087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394;p20">
            <a:extLst>
              <a:ext uri="{FF2B5EF4-FFF2-40B4-BE49-F238E27FC236}">
                <a16:creationId xmlns:a16="http://schemas.microsoft.com/office/drawing/2014/main" id="{0BB4AFA9-0757-224E-AF60-F70DDB3A645A}"/>
              </a:ext>
            </a:extLst>
          </p:cNvPr>
          <p:cNvCxnSpPr/>
          <p:nvPr/>
        </p:nvCxnSpPr>
        <p:spPr>
          <a:xfrm>
            <a:off x="1713011" y="4251151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395;p20">
            <a:extLst>
              <a:ext uri="{FF2B5EF4-FFF2-40B4-BE49-F238E27FC236}">
                <a16:creationId xmlns:a16="http://schemas.microsoft.com/office/drawing/2014/main" id="{03DD6E02-A193-1246-9193-910F2C348569}"/>
              </a:ext>
            </a:extLst>
          </p:cNvPr>
          <p:cNvCxnSpPr/>
          <p:nvPr/>
        </p:nvCxnSpPr>
        <p:spPr>
          <a:xfrm>
            <a:off x="3473817" y="4254712"/>
            <a:ext cx="2007079" cy="732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396;p20">
            <a:extLst>
              <a:ext uri="{FF2B5EF4-FFF2-40B4-BE49-F238E27FC236}">
                <a16:creationId xmlns:a16="http://schemas.microsoft.com/office/drawing/2014/main" id="{23F45E02-1F6D-A24B-BAB7-970C62F1BAFD}"/>
              </a:ext>
            </a:extLst>
          </p:cNvPr>
          <p:cNvCxnSpPr/>
          <p:nvPr/>
        </p:nvCxnSpPr>
        <p:spPr>
          <a:xfrm>
            <a:off x="5459403" y="4262037"/>
            <a:ext cx="2002693" cy="956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397;p20">
            <a:extLst>
              <a:ext uri="{FF2B5EF4-FFF2-40B4-BE49-F238E27FC236}">
                <a16:creationId xmlns:a16="http://schemas.microsoft.com/office/drawing/2014/main" id="{CF46B0E7-4402-BE4F-BE11-677620002158}"/>
              </a:ext>
            </a:extLst>
          </p:cNvPr>
          <p:cNvCxnSpPr/>
          <p:nvPr/>
        </p:nvCxnSpPr>
        <p:spPr>
          <a:xfrm rot="10800000" flipH="1">
            <a:off x="7431735" y="4266819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398;p20">
            <a:extLst>
              <a:ext uri="{FF2B5EF4-FFF2-40B4-BE49-F238E27FC236}">
                <a16:creationId xmlns:a16="http://schemas.microsoft.com/office/drawing/2014/main" id="{9767F05E-BB50-0749-8A1C-06106559FBBE}"/>
              </a:ext>
            </a:extLst>
          </p:cNvPr>
          <p:cNvCxnSpPr/>
          <p:nvPr/>
        </p:nvCxnSpPr>
        <p:spPr>
          <a:xfrm rot="10800000" flipH="1">
            <a:off x="9567801" y="4256988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99;p20">
            <a:hlinkClick r:id="rId17" action="ppaction://hlinksldjump"/>
            <a:extLst>
              <a:ext uri="{FF2B5EF4-FFF2-40B4-BE49-F238E27FC236}">
                <a16:creationId xmlns:a16="http://schemas.microsoft.com/office/drawing/2014/main" id="{6F2F4711-4942-C04A-87A6-07BC7A4AE969}"/>
              </a:ext>
            </a:extLst>
          </p:cNvPr>
          <p:cNvSpPr/>
          <p:nvPr/>
        </p:nvSpPr>
        <p:spPr>
          <a:xfrm>
            <a:off x="9937715" y="6463083"/>
            <a:ext cx="1065561" cy="3949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Journey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5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7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0" y="0"/>
            <a:ext cx="7539505" cy="6857542"/>
          </a:xfrm>
          <a:custGeom>
            <a:avLst/>
            <a:gdLst/>
            <a:ahLst/>
            <a:cxnLst/>
            <a:rect l="l" t="t" r="r" b="b"/>
            <a:pathLst>
              <a:path w="7539505" h="6857542" extrusionOk="0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273" name="Google Shape;273;p10"/>
            <p:cNvSpPr/>
            <p:nvPr/>
          </p:nvSpPr>
          <p:spPr>
            <a:xfrm>
              <a:off x="7493121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8293221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s-ES" sz="7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Artefactos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1"/>
          <p:cNvPicPr preferRelativeResize="0"/>
          <p:nvPr/>
        </p:nvPicPr>
        <p:blipFill rotWithShape="1">
          <a:blip r:embed="rId3">
            <a:alphaModFix/>
          </a:blip>
          <a:srcRect l="3928" r="12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529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 sz="4800" dirty="0"/>
              <a:t>Artefactos - </a:t>
            </a:r>
            <a:r>
              <a:rPr lang="es-ES" sz="4800" dirty="0" err="1"/>
              <a:t>Product</a:t>
            </a:r>
            <a:r>
              <a:rPr lang="es-ES" sz="4800" dirty="0"/>
              <a:t> </a:t>
            </a:r>
            <a:r>
              <a:rPr lang="es-ES" sz="4800" dirty="0" err="1"/>
              <a:t>Backlog</a:t>
            </a:r>
            <a:r>
              <a:rPr lang="es-ES" sz="4800" dirty="0"/>
              <a:t>  </a:t>
            </a:r>
            <a:endParaRPr dirty="0"/>
          </a:p>
        </p:txBody>
      </p:sp>
      <p:sp>
        <p:nvSpPr>
          <p:cNvPr id="284" name="Google Shape;284;p1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3">
            <a:alphaModFix/>
          </a:blip>
          <a:srcRect l="15797" t="3866" r="19638" b="7935"/>
          <a:stretch/>
        </p:blipFill>
        <p:spPr>
          <a:xfrm>
            <a:off x="391902" y="794479"/>
            <a:ext cx="5274371" cy="520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12"/>
          <p:cNvCxnSpPr/>
          <p:nvPr/>
        </p:nvCxnSpPr>
        <p:spPr>
          <a:xfrm>
            <a:off x="6096000" y="1417320"/>
            <a:ext cx="0" cy="402336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12"/>
          <p:cNvSpPr txBox="1">
            <a:spLocks noGrp="1"/>
          </p:cNvSpPr>
          <p:nvPr>
            <p:ph type="body" idx="1"/>
          </p:nvPr>
        </p:nvSpPr>
        <p:spPr>
          <a:xfrm>
            <a:off x="6268456" y="596913"/>
            <a:ext cx="5103205" cy="43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Lista ordenada de funcionalidad deseada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Visible para todos los stakeholders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Cualquier stakeholder (incluido el equipo) puede agregar ítems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Constantemente re-priorizado por el Product Owner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Los Ítems superiores son más granulares que los inferiores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>
                <a:latin typeface="Open Sans"/>
                <a:ea typeface="Open Sans"/>
                <a:cs typeface="Open Sans"/>
                <a:sym typeface="Open Sans"/>
              </a:rPr>
              <a:t>Mantenido durante la reunión de Refinamiento del Backlog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Especifica el </a:t>
            </a:r>
            <a:r>
              <a:rPr lang="es-ES" sz="1600" i="1"/>
              <a:t>qué</a:t>
            </a:r>
            <a:r>
              <a:rPr lang="es-ES" sz="1600"/>
              <a:t> más que el </a:t>
            </a:r>
            <a:r>
              <a:rPr lang="es-ES" sz="1600" i="1"/>
              <a:t>cómo</a:t>
            </a:r>
            <a:r>
              <a:rPr lang="es-ES" sz="1600"/>
              <a:t> de una característica centrada en el cliente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A menudo escrita en forma de</a:t>
            </a:r>
            <a:r>
              <a:rPr lang="es-ES" sz="1600" i="1"/>
              <a:t> Historia de Usuario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Tiene una definición de “terminado” abarcadora de todo el producto para evitar la deuda técnica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Puede tener criterios de aceptación específicos del ítem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El esfuerzo es calculado por el equipo, de preferencia en unidades relativas (por ejemplo, puntos de la historia)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s-ES" sz="1600"/>
              <a:t>El esfuerzo es de aproximadamente 2-3 personas 2-3 días, o menos para equipos más avanzados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ción Rojo Viv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AC_template">
  <a:themeElements>
    <a:clrScheme name="Custom 2">
      <a:dk1>
        <a:srgbClr val="000000"/>
      </a:dk1>
      <a:lt1>
        <a:srgbClr val="FFFFFF"/>
      </a:lt1>
      <a:dk2>
        <a:srgbClr val="E4002B"/>
      </a:dk2>
      <a:lt2>
        <a:srgbClr val="F1F2F2"/>
      </a:lt2>
      <a:accent1>
        <a:srgbClr val="C8102E"/>
      </a:accent1>
      <a:accent2>
        <a:srgbClr val="A6192E"/>
      </a:accent2>
      <a:accent3>
        <a:srgbClr val="76232F"/>
      </a:accent3>
      <a:accent4>
        <a:srgbClr val="E6E6E6"/>
      </a:accent4>
      <a:accent5>
        <a:srgbClr val="BEBEBE"/>
      </a:accent5>
      <a:accent6>
        <a:srgbClr val="6D6E71"/>
      </a:accent6>
      <a:hlink>
        <a:srgbClr val="BEBEBE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CI">
    <a:dk1>
      <a:srgbClr val="000000"/>
    </a:dk1>
    <a:lt1>
      <a:srgbClr val="FFFFFF"/>
    </a:lt1>
    <a:dk2>
      <a:srgbClr val="515354"/>
    </a:dk2>
    <a:lt2>
      <a:srgbClr val="E7E6E6"/>
    </a:lt2>
    <a:accent1>
      <a:srgbClr val="6BAE45"/>
    </a:accent1>
    <a:accent2>
      <a:srgbClr val="4179BB"/>
    </a:accent2>
    <a:accent3>
      <a:srgbClr val="A1A0A0"/>
    </a:accent3>
    <a:accent4>
      <a:srgbClr val="EE9120"/>
    </a:accent4>
    <a:accent5>
      <a:srgbClr val="9C247B"/>
    </a:accent5>
    <a:accent6>
      <a:srgbClr val="CE2041"/>
    </a:accent6>
    <a:hlink>
      <a:srgbClr val="305B8F"/>
    </a:hlink>
    <a:folHlink>
      <a:srgbClr val="8007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624</Words>
  <Application>Microsoft Office PowerPoint</Application>
  <PresentationFormat>Panorámica</PresentationFormat>
  <Paragraphs>91</Paragraphs>
  <Slides>40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Barlow</vt:lpstr>
      <vt:lpstr>Barlow Medium</vt:lpstr>
      <vt:lpstr>Times New Roman</vt:lpstr>
      <vt:lpstr>Calibri</vt:lpstr>
      <vt:lpstr>Barlow SemiBold</vt:lpstr>
      <vt:lpstr>Arial</vt:lpstr>
      <vt:lpstr>Open Sans</vt:lpstr>
      <vt:lpstr>Principal Azul</vt:lpstr>
      <vt:lpstr>Sección Anaranajada</vt:lpstr>
      <vt:lpstr>Sección Rojo Vivo</vt:lpstr>
      <vt:lpstr>Tema de Office</vt:lpstr>
      <vt:lpstr>1_Tema de Office</vt:lpstr>
      <vt:lpstr>BAC_template</vt:lpstr>
      <vt:lpstr>Áreas de conocimiento para la AP II metodologías ágiles y preparación para la certificación Scrum Master  - Semana 4</vt:lpstr>
      <vt:lpstr>Índice</vt:lpstr>
      <vt:lpstr>Retos y oportunidades</vt:lpstr>
      <vt:lpstr>Autogestión </vt:lpstr>
      <vt:lpstr>EVENTOS</vt:lpstr>
      <vt:lpstr>Presentación de PowerPoint</vt:lpstr>
      <vt:lpstr>Artefactos</vt:lpstr>
      <vt:lpstr>Artefactos - Product Backlog  </vt:lpstr>
      <vt:lpstr>Presentación de PowerPoint</vt:lpstr>
      <vt:lpstr>Presentación de PowerPoint</vt:lpstr>
      <vt:lpstr>Presentación de PowerPoint</vt:lpstr>
      <vt:lpstr>Artefactos – Sprint  Backlog  </vt:lpstr>
      <vt:lpstr>Presentación de PowerPoint</vt:lpstr>
      <vt:lpstr>La velocidad es la clave</vt:lpstr>
      <vt:lpstr>Artefactos – Incremento</vt:lpstr>
      <vt:lpstr>Burndown Chart</vt:lpstr>
      <vt:lpstr>https://www.youtube.com/watch?v=HV76WzqpSI0</vt:lpstr>
      <vt:lpstr>Presentación de PowerPoint</vt:lpstr>
      <vt:lpstr>Gestión de Riesgos</vt:lpstr>
      <vt:lpstr>Risk in normal project</vt:lpstr>
      <vt:lpstr>Presentación de PowerPoint</vt:lpstr>
      <vt:lpstr>Scrum Risk Strategy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involucrados</vt:lpstr>
      <vt:lpstr>Presentación de PowerPoint</vt:lpstr>
      <vt:lpstr>Presentación de PowerPoint</vt:lpstr>
      <vt:lpstr>Scrum Scale</vt:lpstr>
      <vt:lpstr>Presentación de PowerPoint</vt:lpstr>
      <vt:lpstr>Carlos Castro Torres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Áreas de conocimiento para la AP II metodologías ágiles y preparación para la certificación Scrum Master  - Semana 2</dc:title>
  <dc:creator>Microsoft Office User</dc:creator>
  <cp:lastModifiedBy>Wendy Vives</cp:lastModifiedBy>
  <cp:revision>11</cp:revision>
  <dcterms:created xsi:type="dcterms:W3CDTF">2018-06-20T21:30:45Z</dcterms:created>
  <dcterms:modified xsi:type="dcterms:W3CDTF">2023-07-04T21:27:02Z</dcterms:modified>
</cp:coreProperties>
</file>