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64" r:id="rId4"/>
    <p:sldId id="265" r:id="rId5"/>
    <p:sldId id="273" r:id="rId6"/>
    <p:sldId id="266" r:id="rId7"/>
    <p:sldId id="267" r:id="rId8"/>
    <p:sldId id="268" r:id="rId9"/>
    <p:sldId id="270" r:id="rId10"/>
    <p:sldId id="271" r:id="rId11"/>
    <p:sldId id="272" r:id="rId12"/>
  </p:sldIdLst>
  <p:sldSz cx="12192000" cy="6858000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Barlow Medium" panose="00000600000000000000" pitchFamily="2" charset="0"/>
      <p:regular r:id="rId18"/>
      <p:bold r:id="rId19"/>
      <p:italic r:id="rId20"/>
      <p:boldItalic r:id="rId21"/>
    </p:embeddedFont>
    <p:embeddedFont>
      <p:font typeface="Barlow SemiBold" panose="000007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ihCdJYG1jVUQutCiSRZZmiJt0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Cómo se configura un ELT, sus objetivos (para que existen) y su relación con los equipos 360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Mostrar Estructura Propuesta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/>
              <a:t>Evitar el comando y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definen visión, enfoque, eliminar impedimentos, mejora continua,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Declarar experiencias, para lanzar equipos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 van a estar al servicio de ellos, apoyándolos, definiéndole la visión,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ar - Azul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6000"/>
              <a:buFont typeface="Barlow SemiBold"/>
              <a:buNone/>
              <a:defRPr sz="6000"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/>
          <p:nvPr/>
        </p:nvSpPr>
        <p:spPr>
          <a:xfrm flipH="1">
            <a:off x="-26753" y="4051497"/>
            <a:ext cx="12247056" cy="2829868"/>
          </a:xfrm>
          <a:custGeom>
            <a:avLst/>
            <a:gdLst/>
            <a:ahLst/>
            <a:cxnLst/>
            <a:rect l="l" t="t" r="r" b="b"/>
            <a:pathLst>
              <a:path w="12247056" h="2829868" extrusionOk="0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107" y="92498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">
  <p:cSld name="Sección Morada: Título y Contenid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9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 - 2 Columnas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 - 2 Subtítulos" type="twoTxTwoObj">
  <p:cSld name="TWO_OBJECTS_WITH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1C6C"/>
              </a:buClr>
              <a:buSzPts val="2400"/>
              <a:buNone/>
              <a:defRPr sz="2400" b="1">
                <a:solidFill>
                  <a:srgbClr val="891C6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1C6C"/>
              </a:buClr>
              <a:buSzPts val="2400"/>
              <a:buNone/>
              <a:defRPr sz="2400" b="1">
                <a:solidFill>
                  <a:srgbClr val="891C6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1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, Contenido y Fotografía">
  <p:cSld name="Sección Morada: Título, Contenido y Fotografía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2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2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3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3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Fotografía Completa">
  <p:cSld name="Sección Morada: Fotografía Completa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4"/>
          <p:cNvSpPr>
            <a:spLocks noGrp="1"/>
          </p:cNvSpPr>
          <p:nvPr>
            <p:ph type="pic" idx="2"/>
          </p:nvPr>
        </p:nvSpPr>
        <p:spPr>
          <a:xfrm>
            <a:off x="-12659" y="1"/>
            <a:ext cx="1220465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4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4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Columna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Contenido y Fotografía">
  <p:cSld name="Título, Contenido y Fotografí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Separador">
  <p:cSld name="Sección Morada: Separador">
    <p:bg>
      <p:bgPr>
        <a:solidFill>
          <a:srgbClr val="9C247B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>
            <a:spLocks noGrp="1"/>
          </p:cNvSpPr>
          <p:nvPr>
            <p:ph type="pic" idx="2"/>
          </p:nvPr>
        </p:nvSpPr>
        <p:spPr>
          <a:xfrm>
            <a:off x="7196547" y="-19585"/>
            <a:ext cx="5013871" cy="6893644"/>
          </a:xfrm>
          <a:prstGeom prst="rect">
            <a:avLst/>
          </a:pr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7" name="Google Shape;11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234" y="290065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cr/url?sa=i&amp;rct=j&amp;q=&amp;esrc=s&amp;source=images&amp;cd=&amp;cad=rja&amp;uact=8&amp;ved=2ahUKEwiWq_CDiP_cAhWSr1kKHVx6DxkQjRx6BAgBEAU&amp;url=https://jordanjob.me/scrum/&amp;psig=AOvVaw1NwcVQlbH5IJXu1ByNP_F4&amp;ust=153497242297145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youtube.com/watch?v=pSguy2FuC2c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hyperlink" Target="https://www.youtube.com/watch?v=InXAS_zRvqQ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confluence.corp.redbac.com/pages/viewpage.action?pageId=90274619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hyperlink" Target="https://www.youtube.com/watch?v=er9gntPjTJU" TargetMode="External"/><Relationship Id="rId4" Type="http://schemas.openxmlformats.org/officeDocument/2006/relationships/hyperlink" Target="https://www.youtube.com/watch?v=9NWbQlRcdh0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"/>
          <p:cNvSpPr txBox="1">
            <a:spLocks noGrp="1"/>
          </p:cNvSpPr>
          <p:nvPr>
            <p:ph type="title"/>
          </p:nvPr>
        </p:nvSpPr>
        <p:spPr>
          <a:xfrm>
            <a:off x="831850" y="2399413"/>
            <a:ext cx="105156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US" b="0" i="0" dirty="0">
                <a:solidFill>
                  <a:srgbClr val="455A64"/>
                </a:solidFill>
                <a:effectLst/>
                <a:latin typeface="Poppins" panose="00000500000000000000" pitchFamily="2" charset="0"/>
              </a:rPr>
              <a:t>The Scru</a:t>
            </a:r>
            <a:r>
              <a:rPr lang="en-US" b="0" dirty="0">
                <a:solidFill>
                  <a:srgbClr val="455A64"/>
                </a:solidFill>
                <a:latin typeface="Poppins" panose="00000500000000000000" pitchFamily="2" charset="0"/>
              </a:rPr>
              <a:t>m Process Week2</a:t>
            </a:r>
            <a:endParaRPr lang="en-US" b="0" i="0" dirty="0">
              <a:solidFill>
                <a:srgbClr val="455A64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198" name="Google Shape;198;p1"/>
          <p:cNvSpPr txBox="1">
            <a:spLocks noGrp="1"/>
          </p:cNvSpPr>
          <p:nvPr>
            <p:ph type="body" idx="1"/>
          </p:nvPr>
        </p:nvSpPr>
        <p:spPr>
          <a:xfrm>
            <a:off x="831850" y="3884169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s-CR" dirty="0"/>
              <a:t>Universidad para la Cooperación Internacional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None/>
            </a:pPr>
            <a:r>
              <a:rPr lang="es-CR" sz="3600"/>
              <a:t>Professor Carlos Castro Torres</a:t>
            </a:r>
            <a:endParaRPr/>
          </a:p>
        </p:txBody>
      </p:sp>
      <p:sp>
        <p:nvSpPr>
          <p:cNvPr id="531" name="Google Shape;531;p17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ct val="100000"/>
              <a:buNone/>
            </a:pPr>
            <a:endParaRPr/>
          </a:p>
        </p:txBody>
      </p:sp>
      <p:sp>
        <p:nvSpPr>
          <p:cNvPr id="532" name="Google Shape;532;p17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</a:pPr>
            <a:endParaRPr/>
          </a:p>
        </p:txBody>
      </p:sp>
      <p:sp>
        <p:nvSpPr>
          <p:cNvPr id="533" name="Google Shape;533;p17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R"/>
              <a:t>ccasto2512@gmail.com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"/>
          <p:cNvSpPr/>
          <p:nvPr/>
        </p:nvSpPr>
        <p:spPr>
          <a:xfrm>
            <a:off x="5588998" y="3215327"/>
            <a:ext cx="280557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CR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https://www.youtube.com/watch?v=2Vt7Ik8Ublw</a:t>
            </a:r>
            <a:endParaRPr/>
          </a:p>
        </p:txBody>
      </p:sp>
      <p:sp>
        <p:nvSpPr>
          <p:cNvPr id="335" name="Google Shape;335;p9"/>
          <p:cNvSpPr/>
          <p:nvPr/>
        </p:nvSpPr>
        <p:spPr>
          <a:xfrm>
            <a:off x="3321763" y="2865301"/>
            <a:ext cx="242239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Pts val="2600"/>
              <a:buFont typeface="Calibri"/>
              <a:buNone/>
            </a:pPr>
            <a:r>
              <a:rPr lang="es-CR" sz="2600" b="1" i="0" u="none" strike="noStrike" cap="none">
                <a:solidFill>
                  <a:srgbClr val="E4002B"/>
                </a:solidFill>
                <a:latin typeface="Calibri"/>
                <a:ea typeface="Calibri"/>
                <a:cs typeface="Calibri"/>
                <a:sym typeface="Calibri"/>
              </a:rPr>
              <a:t>¿What is Scrum?</a:t>
            </a:r>
            <a:endParaRPr/>
          </a:p>
        </p:txBody>
      </p:sp>
      <p:pic>
        <p:nvPicPr>
          <p:cNvPr id="336" name="Google Shape;3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377" y="3141867"/>
            <a:ext cx="591620" cy="425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</a:pPr>
            <a:r>
              <a:rPr lang="es-CR" dirty="0"/>
              <a:t>¿</a:t>
            </a:r>
            <a:r>
              <a:rPr lang="es-CR" dirty="0" err="1"/>
              <a:t>What</a:t>
            </a:r>
            <a:r>
              <a:rPr lang="es-CR" dirty="0"/>
              <a:t> </a:t>
            </a:r>
            <a:r>
              <a:rPr lang="es-CR" dirty="0" err="1"/>
              <a:t>is</a:t>
            </a:r>
            <a:r>
              <a:rPr lang="es-CR" dirty="0"/>
              <a:t> Scrum?</a:t>
            </a:r>
            <a:endParaRPr dirty="0"/>
          </a:p>
        </p:txBody>
      </p:sp>
      <p:sp>
        <p:nvSpPr>
          <p:cNvPr id="345" name="Google Shape;345;p10"/>
          <p:cNvSpPr txBox="1"/>
          <p:nvPr/>
        </p:nvSpPr>
        <p:spPr>
          <a:xfrm>
            <a:off x="3764280" y="1292287"/>
            <a:ext cx="4663440" cy="347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>
                <a:solidFill>
                  <a:srgbClr val="212529"/>
                </a:solidFill>
                <a:latin typeface="Poppins"/>
                <a:ea typeface="Poppins"/>
                <a:cs typeface="Poppins"/>
                <a:sym typeface="Poppins"/>
              </a:rPr>
              <a:t>A framework within which people can address complex adaptive problems, while productively and creatively delivering products of the highest possible value. </a:t>
            </a: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Lean Production</a:t>
            </a: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s-CR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s-CR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Agile perspective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es-CR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Focus on value to</a:t>
            </a: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s-CR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Customer</a:t>
            </a: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6" name="Google Shape;346;p10"/>
          <p:cNvGrpSpPr/>
          <p:nvPr/>
        </p:nvGrpSpPr>
        <p:grpSpPr>
          <a:xfrm>
            <a:off x="624599" y="2322915"/>
            <a:ext cx="3293457" cy="2869614"/>
            <a:chOff x="505482" y="0"/>
            <a:chExt cx="3293457" cy="2869614"/>
          </a:xfrm>
        </p:grpSpPr>
        <p:sp>
          <p:nvSpPr>
            <p:cNvPr id="347" name="Google Shape;347;p10"/>
            <p:cNvSpPr/>
            <p:nvPr/>
          </p:nvSpPr>
          <p:spPr>
            <a:xfrm>
              <a:off x="1068664" y="547235"/>
              <a:ext cx="1605560" cy="1605836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 txBox="1"/>
            <p:nvPr/>
          </p:nvSpPr>
          <p:spPr>
            <a:xfrm>
              <a:off x="1303793" y="782404"/>
              <a:ext cx="1135302" cy="113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s-C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Eliminated waste</a:t>
              </a: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562353" y="2033696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2777639" y="1198925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2159127" y="2171437"/>
              <a:ext cx="178505" cy="178777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1598581" y="727734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1191180" y="1468381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566741" y="837066"/>
              <a:ext cx="652763" cy="652837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 txBox="1"/>
            <p:nvPr/>
          </p:nvSpPr>
          <p:spPr>
            <a:xfrm>
              <a:off x="662336" y="932672"/>
              <a:ext cx="461573" cy="46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s-C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Mura</a:t>
              </a: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1804422" y="733473"/>
              <a:ext cx="178505" cy="178777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628328" y="1681020"/>
              <a:ext cx="322758" cy="322831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2839226" y="530017"/>
              <a:ext cx="652763" cy="652837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0"/>
            <p:cNvSpPr txBox="1"/>
            <p:nvPr/>
          </p:nvSpPr>
          <p:spPr>
            <a:xfrm>
              <a:off x="2934821" y="625623"/>
              <a:ext cx="461573" cy="46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s-C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Muda</a:t>
              </a:r>
              <a:endParaRPr/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2547755" y="980547"/>
              <a:ext cx="178505" cy="178777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05482" y="2065261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1795200" y="1881032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146176" y="1658063"/>
              <a:ext cx="652763" cy="652837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 txBox="1"/>
            <p:nvPr/>
          </p:nvSpPr>
          <p:spPr>
            <a:xfrm>
              <a:off x="3241771" y="1753669"/>
              <a:ext cx="461573" cy="46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s-C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Muri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2962072" y="1635393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1272529" y="2216777"/>
              <a:ext cx="652763" cy="652837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0"/>
            <p:cNvSpPr txBox="1"/>
            <p:nvPr/>
          </p:nvSpPr>
          <p:spPr>
            <a:xfrm>
              <a:off x="1368124" y="2312383"/>
              <a:ext cx="461573" cy="46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s-C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Pull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1855471" y="2194681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1894992" y="0"/>
              <a:ext cx="652763" cy="652837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 txBox="1"/>
            <p:nvPr/>
          </p:nvSpPr>
          <p:spPr>
            <a:xfrm>
              <a:off x="1990587" y="95606"/>
              <a:ext cx="461573" cy="46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s-C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Sprint</a:t>
              </a: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1090071" y="707647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2597157" y="160698"/>
              <a:ext cx="129432" cy="129419"/>
            </a:xfrm>
            <a:prstGeom prst="ellipse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3" name="Google Shape;373;p10" descr="Flecha lineal: curva en sentido de las agujas del reloj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64372" flipH="1">
            <a:off x="7303585" y="3520725"/>
            <a:ext cx="914400" cy="106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0" descr="Flecha lineal: curva en sentido contrario de las agujas del reloj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095880" y="2392400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10" descr="Piezas de rompecabezas"/>
          <p:cNvGrpSpPr/>
          <p:nvPr/>
        </p:nvGrpSpPr>
        <p:grpSpPr>
          <a:xfrm>
            <a:off x="9325454" y="3115574"/>
            <a:ext cx="1439945" cy="1410074"/>
            <a:chOff x="9325454" y="3115574"/>
            <a:chExt cx="1439945" cy="1410074"/>
          </a:xfrm>
        </p:grpSpPr>
        <p:sp>
          <p:nvSpPr>
            <p:cNvPr id="376" name="Google Shape;376;p10"/>
            <p:cNvSpPr/>
            <p:nvPr/>
          </p:nvSpPr>
          <p:spPr>
            <a:xfrm>
              <a:off x="9985546" y="3115574"/>
              <a:ext cx="779853" cy="699103"/>
            </a:xfrm>
            <a:custGeom>
              <a:avLst/>
              <a:gdLst/>
              <a:ahLst/>
              <a:cxnLst/>
              <a:rect l="l" t="t" r="r" b="b"/>
              <a:pathLst>
                <a:path w="779853" h="699103" extrusionOk="0">
                  <a:moveTo>
                    <a:pt x="79522" y="493690"/>
                  </a:moveTo>
                  <a:lnTo>
                    <a:pt x="79522" y="493690"/>
                  </a:lnTo>
                  <a:lnTo>
                    <a:pt x="194709" y="541361"/>
                  </a:lnTo>
                  <a:cubicBezTo>
                    <a:pt x="198823" y="465767"/>
                    <a:pt x="263441" y="407821"/>
                    <a:pt x="339037" y="411935"/>
                  </a:cubicBezTo>
                  <a:cubicBezTo>
                    <a:pt x="391698" y="414802"/>
                    <a:pt x="438045" y="447625"/>
                    <a:pt x="458229" y="496349"/>
                  </a:cubicBezTo>
                  <a:cubicBezTo>
                    <a:pt x="477757" y="545133"/>
                    <a:pt x="468530" y="600728"/>
                    <a:pt x="434291" y="640590"/>
                  </a:cubicBezTo>
                  <a:lnTo>
                    <a:pt x="573007" y="698081"/>
                  </a:lnTo>
                  <a:lnTo>
                    <a:pt x="575462" y="699104"/>
                  </a:lnTo>
                  <a:lnTo>
                    <a:pt x="779853" y="204596"/>
                  </a:lnTo>
                  <a:lnTo>
                    <a:pt x="283913" y="0"/>
                  </a:lnTo>
                  <a:lnTo>
                    <a:pt x="206780" y="189660"/>
                  </a:lnTo>
                  <a:lnTo>
                    <a:pt x="206780" y="189660"/>
                  </a:lnTo>
                  <a:lnTo>
                    <a:pt x="200847" y="203777"/>
                  </a:lnTo>
                  <a:lnTo>
                    <a:pt x="199210" y="197230"/>
                  </a:lnTo>
                  <a:cubicBezTo>
                    <a:pt x="176690" y="143139"/>
                    <a:pt x="114675" y="117436"/>
                    <a:pt x="60494" y="139739"/>
                  </a:cubicBezTo>
                  <a:cubicBezTo>
                    <a:pt x="36741" y="149995"/>
                    <a:pt x="17386" y="168333"/>
                    <a:pt x="5867" y="191502"/>
                  </a:cubicBezTo>
                  <a:cubicBezTo>
                    <a:pt x="-13291" y="246808"/>
                    <a:pt x="16011" y="307176"/>
                    <a:pt x="71319" y="326334"/>
                  </a:cubicBezTo>
                  <a:cubicBezTo>
                    <a:pt x="95850" y="334833"/>
                    <a:pt x="122648" y="334031"/>
                    <a:pt x="146629" y="324080"/>
                  </a:cubicBezTo>
                  <a:lnTo>
                    <a:pt x="153176" y="321420"/>
                  </a:lnTo>
                  <a:lnTo>
                    <a:pt x="149289" y="330831"/>
                  </a:lnTo>
                  <a:lnTo>
                    <a:pt x="149289" y="33083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9325454" y="3993699"/>
              <a:ext cx="758041" cy="531949"/>
            </a:xfrm>
            <a:custGeom>
              <a:avLst/>
              <a:gdLst/>
              <a:ahLst/>
              <a:cxnLst/>
              <a:rect l="l" t="t" r="r" b="b"/>
              <a:pathLst>
                <a:path w="758041" h="531949" extrusionOk="0">
                  <a:moveTo>
                    <a:pt x="687851" y="341266"/>
                  </a:moveTo>
                  <a:cubicBezTo>
                    <a:pt x="741488" y="323517"/>
                    <a:pt x="770584" y="265647"/>
                    <a:pt x="752835" y="212010"/>
                  </a:cubicBezTo>
                  <a:cubicBezTo>
                    <a:pt x="735086" y="158374"/>
                    <a:pt x="677216" y="129280"/>
                    <a:pt x="623579" y="147027"/>
                  </a:cubicBezTo>
                  <a:cubicBezTo>
                    <a:pt x="603202" y="153770"/>
                    <a:pt x="585459" y="166752"/>
                    <a:pt x="572868" y="184136"/>
                  </a:cubicBezTo>
                  <a:lnTo>
                    <a:pt x="572868" y="0"/>
                  </a:lnTo>
                  <a:lnTo>
                    <a:pt x="448679" y="0"/>
                  </a:lnTo>
                  <a:cubicBezTo>
                    <a:pt x="449577" y="6784"/>
                    <a:pt x="450056" y="13616"/>
                    <a:pt x="450111" y="20460"/>
                  </a:cubicBezTo>
                  <a:cubicBezTo>
                    <a:pt x="450111" y="110856"/>
                    <a:pt x="376831" y="184136"/>
                    <a:pt x="286434" y="184136"/>
                  </a:cubicBezTo>
                  <a:cubicBezTo>
                    <a:pt x="196038" y="184136"/>
                    <a:pt x="122758" y="110856"/>
                    <a:pt x="122758" y="20460"/>
                  </a:cubicBezTo>
                  <a:cubicBezTo>
                    <a:pt x="122813" y="13616"/>
                    <a:pt x="123292" y="6784"/>
                    <a:pt x="124190" y="0"/>
                  </a:cubicBezTo>
                  <a:lnTo>
                    <a:pt x="0" y="0"/>
                  </a:lnTo>
                  <a:lnTo>
                    <a:pt x="0" y="531949"/>
                  </a:lnTo>
                  <a:lnTo>
                    <a:pt x="572868" y="531949"/>
                  </a:lnTo>
                  <a:lnTo>
                    <a:pt x="572868" y="306894"/>
                  </a:lnTo>
                  <a:cubicBezTo>
                    <a:pt x="575150" y="310034"/>
                    <a:pt x="577609" y="313040"/>
                    <a:pt x="580234" y="315896"/>
                  </a:cubicBezTo>
                  <a:cubicBezTo>
                    <a:pt x="581337" y="317993"/>
                    <a:pt x="582638" y="319980"/>
                    <a:pt x="584121" y="321829"/>
                  </a:cubicBezTo>
                  <a:cubicBezTo>
                    <a:pt x="608304" y="344987"/>
                    <a:pt x="642791" y="353902"/>
                    <a:pt x="675166" y="345358"/>
                  </a:cubicBezTo>
                  <a:cubicBezTo>
                    <a:pt x="678644" y="345358"/>
                    <a:pt x="681918" y="343312"/>
                    <a:pt x="685192" y="342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9959701" y="3810405"/>
              <a:ext cx="531949" cy="714834"/>
            </a:xfrm>
            <a:custGeom>
              <a:avLst/>
              <a:gdLst/>
              <a:ahLst/>
              <a:cxnLst/>
              <a:rect l="l" t="t" r="r" b="b"/>
              <a:pathLst>
                <a:path w="531949" h="714834" extrusionOk="0">
                  <a:moveTo>
                    <a:pt x="306894" y="182885"/>
                  </a:moveTo>
                  <a:cubicBezTo>
                    <a:pt x="310069" y="180575"/>
                    <a:pt x="313077" y="178046"/>
                    <a:pt x="315896" y="175315"/>
                  </a:cubicBezTo>
                  <a:cubicBezTo>
                    <a:pt x="318130" y="174462"/>
                    <a:pt x="320156" y="173136"/>
                    <a:pt x="321829" y="171428"/>
                  </a:cubicBezTo>
                  <a:cubicBezTo>
                    <a:pt x="346978" y="144476"/>
                    <a:pt x="355305" y="105898"/>
                    <a:pt x="343516" y="70971"/>
                  </a:cubicBezTo>
                  <a:lnTo>
                    <a:pt x="343516" y="67902"/>
                  </a:lnTo>
                  <a:cubicBezTo>
                    <a:pt x="324505" y="14699"/>
                    <a:pt x="265964" y="-13018"/>
                    <a:pt x="212761" y="5993"/>
                  </a:cubicBezTo>
                  <a:cubicBezTo>
                    <a:pt x="159558" y="25004"/>
                    <a:pt x="131842" y="83546"/>
                    <a:pt x="150853" y="136749"/>
                  </a:cubicBezTo>
                  <a:cubicBezTo>
                    <a:pt x="157361" y="154966"/>
                    <a:pt x="168902" y="170963"/>
                    <a:pt x="184136" y="182885"/>
                  </a:cubicBezTo>
                  <a:lnTo>
                    <a:pt x="0" y="182885"/>
                  </a:lnTo>
                  <a:lnTo>
                    <a:pt x="0" y="266769"/>
                  </a:lnTo>
                  <a:cubicBezTo>
                    <a:pt x="6788" y="265947"/>
                    <a:pt x="13622" y="265538"/>
                    <a:pt x="20460" y="265542"/>
                  </a:cubicBezTo>
                  <a:cubicBezTo>
                    <a:pt x="110856" y="265542"/>
                    <a:pt x="184136" y="338822"/>
                    <a:pt x="184136" y="429218"/>
                  </a:cubicBezTo>
                  <a:cubicBezTo>
                    <a:pt x="184136" y="519615"/>
                    <a:pt x="110856" y="592895"/>
                    <a:pt x="20460" y="592895"/>
                  </a:cubicBezTo>
                  <a:cubicBezTo>
                    <a:pt x="13618" y="592832"/>
                    <a:pt x="6784" y="592355"/>
                    <a:pt x="0" y="591463"/>
                  </a:cubicBezTo>
                  <a:lnTo>
                    <a:pt x="0" y="714834"/>
                  </a:lnTo>
                  <a:lnTo>
                    <a:pt x="531949" y="714834"/>
                  </a:lnTo>
                  <a:lnTo>
                    <a:pt x="531949" y="1828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9325454" y="3359043"/>
              <a:ext cx="572868" cy="757004"/>
            </a:xfrm>
            <a:custGeom>
              <a:avLst/>
              <a:gdLst/>
              <a:ahLst/>
              <a:cxnLst/>
              <a:rect l="l" t="t" r="r" b="b"/>
              <a:pathLst>
                <a:path w="572868" h="757004" extrusionOk="0">
                  <a:moveTo>
                    <a:pt x="572868" y="212370"/>
                  </a:moveTo>
                  <a:lnTo>
                    <a:pt x="572868" y="0"/>
                  </a:lnTo>
                  <a:lnTo>
                    <a:pt x="0" y="0"/>
                  </a:lnTo>
                  <a:lnTo>
                    <a:pt x="0" y="572868"/>
                  </a:lnTo>
                  <a:lnTo>
                    <a:pt x="225055" y="572868"/>
                  </a:lnTo>
                  <a:cubicBezTo>
                    <a:pt x="199297" y="592188"/>
                    <a:pt x="184136" y="622507"/>
                    <a:pt x="184136" y="654707"/>
                  </a:cubicBezTo>
                  <a:cubicBezTo>
                    <a:pt x="184136" y="711204"/>
                    <a:pt x="229937" y="757005"/>
                    <a:pt x="286434" y="757005"/>
                  </a:cubicBezTo>
                  <a:cubicBezTo>
                    <a:pt x="342931" y="757005"/>
                    <a:pt x="388732" y="711204"/>
                    <a:pt x="388732" y="654707"/>
                  </a:cubicBezTo>
                  <a:cubicBezTo>
                    <a:pt x="388732" y="622507"/>
                    <a:pt x="373572" y="592188"/>
                    <a:pt x="347813" y="572868"/>
                  </a:cubicBezTo>
                  <a:lnTo>
                    <a:pt x="572868" y="572868"/>
                  </a:lnTo>
                  <a:lnTo>
                    <a:pt x="572868" y="362544"/>
                  </a:lnTo>
                  <a:cubicBezTo>
                    <a:pt x="528866" y="403833"/>
                    <a:pt x="460355" y="403833"/>
                    <a:pt x="416353" y="362544"/>
                  </a:cubicBezTo>
                  <a:cubicBezTo>
                    <a:pt x="374883" y="322042"/>
                    <a:pt x="374099" y="255591"/>
                    <a:pt x="414601" y="214122"/>
                  </a:cubicBezTo>
                  <a:cubicBezTo>
                    <a:pt x="415178" y="213531"/>
                    <a:pt x="415761" y="212947"/>
                    <a:pt x="416353" y="212370"/>
                  </a:cubicBezTo>
                  <a:cubicBezTo>
                    <a:pt x="460355" y="171081"/>
                    <a:pt x="528866" y="171081"/>
                    <a:pt x="572868" y="212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10"/>
          <p:cNvSpPr txBox="1"/>
          <p:nvPr/>
        </p:nvSpPr>
        <p:spPr>
          <a:xfrm>
            <a:off x="8909237" y="2795553"/>
            <a:ext cx="14312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C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centric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D8A1B81-51E8-504A-3B14-5BB1AE87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Process in Scrum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419D924-CB72-6F6E-1C34-D835B558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938" y="1449656"/>
            <a:ext cx="10067462" cy="2506579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Learn as we progress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Expect and embrace change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Inspect and adapt using short development cycles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Estimates are indicative only and may not be accurate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DA1A5E-B1AB-CC51-A88A-5EFB5749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90" y="4151583"/>
            <a:ext cx="4757742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DBA67AD2-3A14-7BCF-10A6-CD427CFD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99" y="4051096"/>
            <a:ext cx="3873501" cy="21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E20E4B38-9FAD-65F5-9726-327A45DCBFBC}"/>
              </a:ext>
            </a:extLst>
          </p:cNvPr>
          <p:cNvSpPr txBox="1">
            <a:spLocks/>
          </p:cNvSpPr>
          <p:nvPr/>
        </p:nvSpPr>
        <p:spPr>
          <a:xfrm>
            <a:off x="778729" y="3632924"/>
            <a:ext cx="3539272" cy="41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fontAlgn="base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Empirical Scrum Process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8E506D31-CC26-CDEB-F65D-7DAE69CDBC9C}"/>
              </a:ext>
            </a:extLst>
          </p:cNvPr>
          <p:cNvSpPr txBox="1">
            <a:spLocks/>
          </p:cNvSpPr>
          <p:nvPr/>
        </p:nvSpPr>
        <p:spPr>
          <a:xfrm>
            <a:off x="6096000" y="3643768"/>
            <a:ext cx="3539272" cy="41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fontAlgn="base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Regular Project Process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2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455"/>
          <a:stretch/>
        </p:blipFill>
        <p:spPr>
          <a:xfrm>
            <a:off x="1685342" y="1364974"/>
            <a:ext cx="8821316" cy="5235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3;p10">
            <a:extLst>
              <a:ext uri="{FF2B5EF4-FFF2-40B4-BE49-F238E27FC236}">
                <a16:creationId xmlns:a16="http://schemas.microsoft.com/office/drawing/2014/main" id="{B1FB63F9-F6CF-9B28-A152-5D48AD1FB6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9121"/>
              </a:buClr>
              <a:buSzPts val="4400"/>
              <a:buFont typeface="Barlow SemiBold"/>
              <a:buNone/>
            </a:pPr>
            <a:r>
              <a:rPr lang="en-US" dirty="0"/>
              <a:t>Scrum Pillars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"/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CR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FORCC</a:t>
            </a:r>
            <a:endParaRPr/>
          </a:p>
        </p:txBody>
      </p:sp>
      <p:pic>
        <p:nvPicPr>
          <p:cNvPr id="391" name="Google Shape;3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316" y="1393626"/>
            <a:ext cx="6780700" cy="406841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2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s-CR" dirty="0"/>
              <a:t>Scrum </a:t>
            </a:r>
            <a:r>
              <a:rPr lang="es-CR" dirty="0" err="1"/>
              <a:t>Values</a:t>
            </a:r>
            <a:endParaRPr dirty="0"/>
          </a:p>
        </p:txBody>
      </p:sp>
      <p:sp>
        <p:nvSpPr>
          <p:cNvPr id="393" name="Google Shape;39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3"/>
          <p:cNvGrpSpPr/>
          <p:nvPr/>
        </p:nvGrpSpPr>
        <p:grpSpPr>
          <a:xfrm>
            <a:off x="5940878" y="317045"/>
            <a:ext cx="4710793" cy="6281058"/>
            <a:chOff x="2835728" y="2721"/>
            <a:chExt cx="4710793" cy="6281058"/>
          </a:xfrm>
        </p:grpSpPr>
        <p:sp>
          <p:nvSpPr>
            <p:cNvPr id="399" name="Google Shape;399;p13"/>
            <p:cNvSpPr/>
            <p:nvPr/>
          </p:nvSpPr>
          <p:spPr>
            <a:xfrm>
              <a:off x="2835728" y="2721"/>
              <a:ext cx="2093686" cy="1046843"/>
            </a:xfrm>
            <a:prstGeom prst="roundRect">
              <a:avLst>
                <a:gd name="adj" fmla="val 10000"/>
              </a:avLst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 txBox="1"/>
            <p:nvPr/>
          </p:nvSpPr>
          <p:spPr>
            <a:xfrm>
              <a:off x="2866389" y="33382"/>
              <a:ext cx="2032364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C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Advantages</a:t>
              </a: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3045096" y="1049564"/>
              <a:ext cx="209368" cy="7851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38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02" name="Google Shape;402;p13"/>
            <p:cNvSpPr/>
            <p:nvPr/>
          </p:nvSpPr>
          <p:spPr>
            <a:xfrm>
              <a:off x="3254465" y="1311275"/>
              <a:ext cx="1674948" cy="104684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9A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 txBox="1"/>
            <p:nvPr/>
          </p:nvSpPr>
          <p:spPr>
            <a:xfrm>
              <a:off x="3285126" y="1341936"/>
              <a:ext cx="1613626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R" sz="1600" b="1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expectations management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3045096" y="1049564"/>
              <a:ext cx="209368" cy="20936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38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05" name="Google Shape;405;p13"/>
            <p:cNvSpPr/>
            <p:nvPr/>
          </p:nvSpPr>
          <p:spPr>
            <a:xfrm>
              <a:off x="3254465" y="2619828"/>
              <a:ext cx="1674948" cy="104684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9A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 txBox="1"/>
            <p:nvPr/>
          </p:nvSpPr>
          <p:spPr>
            <a:xfrm>
              <a:off x="3285126" y="2650489"/>
              <a:ext cx="1613626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Predict</a:t>
              </a:r>
              <a:r>
                <a:rPr lang="es-CR" sz="1600" b="1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results</a:t>
              </a: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3045096" y="1049564"/>
              <a:ext cx="209368" cy="3402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38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08" name="Google Shape;408;p13"/>
            <p:cNvSpPr/>
            <p:nvPr/>
          </p:nvSpPr>
          <p:spPr>
            <a:xfrm>
              <a:off x="3254465" y="3928382"/>
              <a:ext cx="1674948" cy="104684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9A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 txBox="1"/>
            <p:nvPr/>
          </p:nvSpPr>
          <p:spPr>
            <a:xfrm>
              <a:off x="3285126" y="3959043"/>
              <a:ext cx="1613626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R" sz="1600" b="1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Embracing change </a:t>
              </a:r>
              <a:endParaRPr sz="16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3045096" y="1049564"/>
              <a:ext cx="209368" cy="47107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38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11" name="Google Shape;411;p13"/>
            <p:cNvSpPr/>
            <p:nvPr/>
          </p:nvSpPr>
          <p:spPr>
            <a:xfrm>
              <a:off x="3254465" y="5236936"/>
              <a:ext cx="1674948" cy="104684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9A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 txBox="1"/>
            <p:nvPr/>
          </p:nvSpPr>
          <p:spPr>
            <a:xfrm>
              <a:off x="3285126" y="5267597"/>
              <a:ext cx="1613626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R" sz="1600" b="1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Systematic Risk Management</a:t>
              </a: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5452835" y="2721"/>
              <a:ext cx="2093686" cy="1046843"/>
            </a:xfrm>
            <a:prstGeom prst="roundRect">
              <a:avLst>
                <a:gd name="adj" fmla="val 10000"/>
              </a:avLst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 txBox="1"/>
            <p:nvPr/>
          </p:nvSpPr>
          <p:spPr>
            <a:xfrm>
              <a:off x="5483496" y="33382"/>
              <a:ext cx="2032364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C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Disadvantages</a:t>
              </a: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5662204" y="1049564"/>
              <a:ext cx="209368" cy="7851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38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16" name="Google Shape;416;p13"/>
            <p:cNvSpPr/>
            <p:nvPr/>
          </p:nvSpPr>
          <p:spPr>
            <a:xfrm>
              <a:off x="5871573" y="1311275"/>
              <a:ext cx="1674948" cy="104684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9A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 txBox="1"/>
            <p:nvPr/>
          </p:nvSpPr>
          <p:spPr>
            <a:xfrm>
              <a:off x="5902234" y="1341936"/>
              <a:ext cx="1613626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R" sz="1600" b="1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Works better in small groups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5662204" y="1049564"/>
              <a:ext cx="209368" cy="20936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38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19" name="Google Shape;419;p13"/>
            <p:cNvSpPr/>
            <p:nvPr/>
          </p:nvSpPr>
          <p:spPr>
            <a:xfrm>
              <a:off x="5871573" y="2619828"/>
              <a:ext cx="1674948" cy="104684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9A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 txBox="1"/>
            <p:nvPr/>
          </p:nvSpPr>
          <p:spPr>
            <a:xfrm>
              <a:off x="5902234" y="2650489"/>
              <a:ext cx="1613626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R" sz="1600" b="1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Required a exhaust effort to detail every task and plan </a:t>
              </a: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5662204" y="1049564"/>
              <a:ext cx="209368" cy="3402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3893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22" name="Google Shape;422;p13"/>
            <p:cNvSpPr/>
            <p:nvPr/>
          </p:nvSpPr>
          <p:spPr>
            <a:xfrm>
              <a:off x="5871573" y="3928382"/>
              <a:ext cx="1674948" cy="104684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9A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 txBox="1"/>
            <p:nvPr/>
          </p:nvSpPr>
          <p:spPr>
            <a:xfrm>
              <a:off x="5902234" y="3959043"/>
              <a:ext cx="1613626" cy="98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CR" sz="1600" b="1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qualification for those who are involved</a:t>
              </a:r>
              <a:endParaRPr/>
            </a:p>
          </p:txBody>
        </p:sp>
      </p:grpSp>
      <p:pic>
        <p:nvPicPr>
          <p:cNvPr id="424" name="Google Shape;4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708" y="2628900"/>
            <a:ext cx="22098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s-CR" dirty="0"/>
              <a:t>Scrum A/D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"/>
          <p:cNvSpPr txBox="1">
            <a:spLocks noGrp="1"/>
          </p:cNvSpPr>
          <p:nvPr>
            <p:ph type="title"/>
          </p:nvPr>
        </p:nvSpPr>
        <p:spPr>
          <a:xfrm>
            <a:off x="228600" y="-944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How does the scrum process work</a:t>
            </a:r>
            <a:r>
              <a:rPr lang="en-US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</p:txBody>
      </p:sp>
      <p:pic>
        <p:nvPicPr>
          <p:cNvPr id="439" name="Google Shape;439;p15" descr="Image result for scrum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195"/>
          <a:stretch/>
        </p:blipFill>
        <p:spPr>
          <a:xfrm>
            <a:off x="5772150" y="1231159"/>
            <a:ext cx="6419850" cy="4921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15"/>
          <p:cNvGrpSpPr/>
          <p:nvPr/>
        </p:nvGrpSpPr>
        <p:grpSpPr>
          <a:xfrm>
            <a:off x="1013230" y="1341344"/>
            <a:ext cx="3310715" cy="2049490"/>
            <a:chOff x="404" y="226919"/>
            <a:chExt cx="3310715" cy="2049490"/>
          </a:xfrm>
        </p:grpSpPr>
        <p:sp>
          <p:nvSpPr>
            <p:cNvPr id="441" name="Google Shape;441;p15"/>
            <p:cNvSpPr/>
            <p:nvPr/>
          </p:nvSpPr>
          <p:spPr>
            <a:xfrm>
              <a:off x="404" y="226919"/>
              <a:ext cx="1576531" cy="945918"/>
            </a:xfrm>
            <a:prstGeom prst="rect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 txBox="1"/>
            <p:nvPr/>
          </p:nvSpPr>
          <p:spPr>
            <a:xfrm>
              <a:off x="404" y="226919"/>
              <a:ext cx="1576531" cy="945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s-C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TRANSPARENCY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1734588" y="226919"/>
              <a:ext cx="1576531" cy="945918"/>
            </a:xfrm>
            <a:prstGeom prst="rect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 txBox="1"/>
            <p:nvPr/>
          </p:nvSpPr>
          <p:spPr>
            <a:xfrm>
              <a:off x="1734588" y="226919"/>
              <a:ext cx="1576531" cy="945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s-C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INSPECTION 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404" y="1330491"/>
              <a:ext cx="1576531" cy="945918"/>
            </a:xfrm>
            <a:prstGeom prst="rect">
              <a:avLst/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 txBox="1"/>
            <p:nvPr/>
          </p:nvSpPr>
          <p:spPr>
            <a:xfrm>
              <a:off x="404" y="1330491"/>
              <a:ext cx="1576531" cy="945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s-C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ADAPTATION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1734588" y="1330491"/>
              <a:ext cx="1576531" cy="945918"/>
            </a:xfrm>
            <a:prstGeom prst="rect">
              <a:avLst/>
            </a:prstGeom>
            <a:solidFill>
              <a:srgbClr val="1075B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 txBox="1"/>
            <p:nvPr/>
          </p:nvSpPr>
          <p:spPr>
            <a:xfrm>
              <a:off x="1734588" y="1330491"/>
              <a:ext cx="1576531" cy="945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s-C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PILLARS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9" name="Google Shape;44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623" y="3591624"/>
            <a:ext cx="4995325" cy="29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6846" y="5336566"/>
            <a:ext cx="82867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6"/>
          <p:cNvSpPr txBox="1"/>
          <p:nvPr/>
        </p:nvSpPr>
        <p:spPr>
          <a:xfrm>
            <a:off x="504978" y="246589"/>
            <a:ext cx="11285969" cy="3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20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Scrum </a:t>
            </a:r>
            <a:r>
              <a:rPr lang="es-CR" sz="200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es-CR" sz="20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cxnSp>
        <p:nvCxnSpPr>
          <p:cNvPr id="456" name="Google Shape;456;p16"/>
          <p:cNvCxnSpPr/>
          <p:nvPr/>
        </p:nvCxnSpPr>
        <p:spPr>
          <a:xfrm>
            <a:off x="2555248" y="2140359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57" name="Google Shape;457;p16"/>
          <p:cNvGrpSpPr/>
          <p:nvPr/>
        </p:nvGrpSpPr>
        <p:grpSpPr>
          <a:xfrm>
            <a:off x="2349071" y="2010331"/>
            <a:ext cx="251670" cy="260059"/>
            <a:chOff x="1031846" y="3338818"/>
            <a:chExt cx="251670" cy="260059"/>
          </a:xfrm>
        </p:grpSpPr>
        <p:sp>
          <p:nvSpPr>
            <p:cNvPr id="458" name="Google Shape;458;p16"/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0" name="Google Shape;460;p16"/>
          <p:cNvCxnSpPr/>
          <p:nvPr/>
        </p:nvCxnSpPr>
        <p:spPr>
          <a:xfrm>
            <a:off x="4536885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61" name="Google Shape;461;p16"/>
          <p:cNvGrpSpPr/>
          <p:nvPr/>
        </p:nvGrpSpPr>
        <p:grpSpPr>
          <a:xfrm>
            <a:off x="4330708" y="2004946"/>
            <a:ext cx="251670" cy="260059"/>
            <a:chOff x="1031846" y="3338818"/>
            <a:chExt cx="251670" cy="260059"/>
          </a:xfrm>
        </p:grpSpPr>
        <p:sp>
          <p:nvSpPr>
            <p:cNvPr id="462" name="Google Shape;462;p16"/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4" name="Google Shape;464;p16"/>
          <p:cNvCxnSpPr/>
          <p:nvPr/>
        </p:nvCxnSpPr>
        <p:spPr>
          <a:xfrm>
            <a:off x="6540926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65" name="Google Shape;465;p16"/>
          <p:cNvGrpSpPr/>
          <p:nvPr/>
        </p:nvGrpSpPr>
        <p:grpSpPr>
          <a:xfrm>
            <a:off x="6312345" y="2004946"/>
            <a:ext cx="251670" cy="260059"/>
            <a:chOff x="1031846" y="3338818"/>
            <a:chExt cx="251670" cy="260059"/>
          </a:xfrm>
        </p:grpSpPr>
        <p:sp>
          <p:nvSpPr>
            <p:cNvPr id="466" name="Google Shape;466;p16"/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16"/>
          <p:cNvGrpSpPr/>
          <p:nvPr/>
        </p:nvGrpSpPr>
        <p:grpSpPr>
          <a:xfrm>
            <a:off x="8316386" y="2004946"/>
            <a:ext cx="251670" cy="260059"/>
            <a:chOff x="1031846" y="3338818"/>
            <a:chExt cx="251670" cy="260059"/>
          </a:xfrm>
        </p:grpSpPr>
        <p:sp>
          <p:nvSpPr>
            <p:cNvPr id="469" name="Google Shape;469;p16"/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9A1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16"/>
          <p:cNvGrpSpPr/>
          <p:nvPr/>
        </p:nvGrpSpPr>
        <p:grpSpPr>
          <a:xfrm>
            <a:off x="1834889" y="515499"/>
            <a:ext cx="1249554" cy="1255659"/>
            <a:chOff x="220484" y="2537406"/>
            <a:chExt cx="1249554" cy="1255659"/>
          </a:xfrm>
        </p:grpSpPr>
        <p:sp>
          <p:nvSpPr>
            <p:cNvPr id="472" name="Google Shape;472;p16"/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16"/>
          <p:cNvGrpSpPr/>
          <p:nvPr/>
        </p:nvGrpSpPr>
        <p:grpSpPr>
          <a:xfrm>
            <a:off x="3831766" y="540829"/>
            <a:ext cx="1249554" cy="1255659"/>
            <a:chOff x="220484" y="2537406"/>
            <a:chExt cx="1249554" cy="1255659"/>
          </a:xfrm>
        </p:grpSpPr>
        <p:sp>
          <p:nvSpPr>
            <p:cNvPr id="475" name="Google Shape;475;p16"/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16"/>
          <p:cNvGrpSpPr/>
          <p:nvPr/>
        </p:nvGrpSpPr>
        <p:grpSpPr>
          <a:xfrm>
            <a:off x="5813403" y="540829"/>
            <a:ext cx="1249554" cy="1255659"/>
            <a:chOff x="220484" y="2537406"/>
            <a:chExt cx="1249554" cy="1255659"/>
          </a:xfrm>
        </p:grpSpPr>
        <p:sp>
          <p:nvSpPr>
            <p:cNvPr id="478" name="Google Shape;478;p16"/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16"/>
          <p:cNvGrpSpPr/>
          <p:nvPr/>
        </p:nvGrpSpPr>
        <p:grpSpPr>
          <a:xfrm>
            <a:off x="7817444" y="540829"/>
            <a:ext cx="1249554" cy="1255659"/>
            <a:chOff x="220484" y="2537406"/>
            <a:chExt cx="1249554" cy="1255659"/>
          </a:xfrm>
        </p:grpSpPr>
        <p:sp>
          <p:nvSpPr>
            <p:cNvPr id="481" name="Google Shape;481;p16"/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9A1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p16"/>
          <p:cNvSpPr txBox="1"/>
          <p:nvPr/>
        </p:nvSpPr>
        <p:spPr>
          <a:xfrm>
            <a:off x="1644076" y="2364258"/>
            <a:ext cx="17831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600"/>
              <a:buFont typeface="Calibri"/>
              <a:buNone/>
            </a:pPr>
            <a:r>
              <a:rPr lang="es-CR" sz="16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SPRINT PLANNING</a:t>
            </a:r>
            <a:endParaRPr sz="1600" b="1" i="0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6"/>
          <p:cNvSpPr txBox="1"/>
          <p:nvPr/>
        </p:nvSpPr>
        <p:spPr>
          <a:xfrm>
            <a:off x="1623332" y="2733459"/>
            <a:ext cx="166165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R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in a sprint plannin? https://www.youtube.com/watch?v=9NWbQlRcdh0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6"/>
          <p:cNvSpPr txBox="1"/>
          <p:nvPr/>
        </p:nvSpPr>
        <p:spPr>
          <a:xfrm>
            <a:off x="3696544" y="2380680"/>
            <a:ext cx="1612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Calibri"/>
              <a:buNone/>
            </a:pPr>
            <a:r>
              <a:rPr lang="es-CR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DAILY SCRUM</a:t>
            </a:r>
            <a:endParaRPr sz="1600" b="1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6"/>
          <p:cNvSpPr txBox="1"/>
          <p:nvPr/>
        </p:nvSpPr>
        <p:spPr>
          <a:xfrm>
            <a:off x="7817442" y="2366516"/>
            <a:ext cx="17754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600"/>
              <a:buFont typeface="Calibri"/>
              <a:buNone/>
            </a:pPr>
            <a:r>
              <a:rPr lang="es-CR" sz="1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SPRINT REVIEW</a:t>
            </a:r>
            <a:endParaRPr sz="16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6"/>
          <p:cNvSpPr txBox="1"/>
          <p:nvPr/>
        </p:nvSpPr>
        <p:spPr>
          <a:xfrm>
            <a:off x="5759195" y="2358930"/>
            <a:ext cx="15352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None/>
            </a:pPr>
            <a:r>
              <a:rPr lang="es-CR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REFINEMENT</a:t>
            </a:r>
            <a:endParaRPr sz="16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488;p16"/>
          <p:cNvCxnSpPr/>
          <p:nvPr/>
        </p:nvCxnSpPr>
        <p:spPr>
          <a:xfrm>
            <a:off x="8539111" y="2134974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9" name="Google Shape;489;p16"/>
          <p:cNvGrpSpPr/>
          <p:nvPr/>
        </p:nvGrpSpPr>
        <p:grpSpPr>
          <a:xfrm>
            <a:off x="10314571" y="2004946"/>
            <a:ext cx="251670" cy="260059"/>
            <a:chOff x="1031846" y="3338818"/>
            <a:chExt cx="251670" cy="260059"/>
          </a:xfrm>
        </p:grpSpPr>
        <p:sp>
          <p:nvSpPr>
            <p:cNvPr id="490" name="Google Shape;490;p16"/>
            <p:cNvSpPr/>
            <p:nvPr/>
          </p:nvSpPr>
          <p:spPr>
            <a:xfrm>
              <a:off x="1031846" y="3338818"/>
              <a:ext cx="251670" cy="26005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1077339" y="3395496"/>
              <a:ext cx="160684" cy="14670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16"/>
          <p:cNvGrpSpPr/>
          <p:nvPr/>
        </p:nvGrpSpPr>
        <p:grpSpPr>
          <a:xfrm>
            <a:off x="9815629" y="540829"/>
            <a:ext cx="1249554" cy="1255659"/>
            <a:chOff x="220484" y="2537406"/>
            <a:chExt cx="1249554" cy="1255659"/>
          </a:xfrm>
        </p:grpSpPr>
        <p:sp>
          <p:nvSpPr>
            <p:cNvPr id="493" name="Google Shape;493;p16"/>
            <p:cNvSpPr/>
            <p:nvPr/>
          </p:nvSpPr>
          <p:spPr>
            <a:xfrm rot="7926502">
              <a:off x="380441" y="2743200"/>
              <a:ext cx="929640" cy="844072"/>
            </a:xfrm>
            <a:prstGeom prst="teardrop">
              <a:avLst>
                <a:gd name="adj" fmla="val 134545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504978" y="2804160"/>
              <a:ext cx="691362" cy="6934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16"/>
          <p:cNvSpPr txBox="1"/>
          <p:nvPr/>
        </p:nvSpPr>
        <p:spPr>
          <a:xfrm>
            <a:off x="9815627" y="2366516"/>
            <a:ext cx="17754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Calibri"/>
              <a:buNone/>
            </a:pPr>
            <a:r>
              <a:rPr lang="es-CR" sz="1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RETROSPECTIVE</a:t>
            </a:r>
            <a:endParaRPr sz="16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9390" y="1000340"/>
            <a:ext cx="571348" cy="28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0113" y="919930"/>
            <a:ext cx="526212" cy="36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1373" y="1005118"/>
            <a:ext cx="523685" cy="29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04287" y="973027"/>
            <a:ext cx="466527" cy="33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32566" y="983913"/>
            <a:ext cx="596987" cy="310551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6"/>
          <p:cNvSpPr txBox="1"/>
          <p:nvPr/>
        </p:nvSpPr>
        <p:spPr>
          <a:xfrm>
            <a:off x="3625714" y="2732467"/>
            <a:ext cx="166165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R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in a Daily Scru? </a:t>
            </a:r>
            <a:r>
              <a:rPr lang="es-CR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https://www.youtube.com/watch?v=er9gntPjTJU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02" name="Google Shape;502;p16"/>
          <p:cNvSpPr txBox="1"/>
          <p:nvPr/>
        </p:nvSpPr>
        <p:spPr>
          <a:xfrm>
            <a:off x="7609733" y="2734067"/>
            <a:ext cx="166165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R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in a sprint review? https://www.youtube.com/watch?v=InXAS_zRvqQ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6"/>
          <p:cNvSpPr txBox="1"/>
          <p:nvPr/>
        </p:nvSpPr>
        <p:spPr>
          <a:xfrm>
            <a:off x="5607351" y="2720815"/>
            <a:ext cx="166165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R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in a Refinement? https://www.youtube.com/watch?v=pSguy2FuC2c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6"/>
          <p:cNvSpPr txBox="1"/>
          <p:nvPr/>
        </p:nvSpPr>
        <p:spPr>
          <a:xfrm>
            <a:off x="9619523" y="2734067"/>
            <a:ext cx="166165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CR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in a retrospective?</a:t>
            </a:r>
            <a:r>
              <a:rPr lang="es-CR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https://www.youtube.com/watch?v=9NWbQlRcdh0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16"/>
          <p:cNvCxnSpPr/>
          <p:nvPr/>
        </p:nvCxnSpPr>
        <p:spPr>
          <a:xfrm rot="10800000">
            <a:off x="3473817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6" name="Google Shape;506;p16"/>
          <p:cNvCxnSpPr/>
          <p:nvPr/>
        </p:nvCxnSpPr>
        <p:spPr>
          <a:xfrm rot="10800000">
            <a:off x="5480896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7" name="Google Shape;507;p16"/>
          <p:cNvCxnSpPr/>
          <p:nvPr/>
        </p:nvCxnSpPr>
        <p:spPr>
          <a:xfrm rot="10800000">
            <a:off x="7462096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8" name="Google Shape;508;p16"/>
          <p:cNvCxnSpPr/>
          <p:nvPr/>
        </p:nvCxnSpPr>
        <p:spPr>
          <a:xfrm rot="10800000">
            <a:off x="9549688" y="2134975"/>
            <a:ext cx="0" cy="427325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9" name="Google Shape;509;p16"/>
          <p:cNvSpPr txBox="1"/>
          <p:nvPr/>
        </p:nvSpPr>
        <p:spPr>
          <a:xfrm>
            <a:off x="286082" y="2998458"/>
            <a:ext cx="1833301" cy="51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600"/>
              <a:buFont typeface="Arial"/>
              <a:buNone/>
            </a:pPr>
            <a:r>
              <a:rPr lang="es-CR" sz="16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Ceremony</a:t>
            </a:r>
            <a:endParaRPr/>
          </a:p>
        </p:txBody>
      </p:sp>
      <p:sp>
        <p:nvSpPr>
          <p:cNvPr id="510" name="Google Shape;510;p16"/>
          <p:cNvSpPr txBox="1"/>
          <p:nvPr/>
        </p:nvSpPr>
        <p:spPr>
          <a:xfrm>
            <a:off x="240733" y="4600326"/>
            <a:ext cx="1833301" cy="51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600"/>
              <a:buFont typeface="Arial"/>
              <a:buNone/>
            </a:pPr>
            <a:r>
              <a:rPr lang="es-CR" sz="1600" b="1" i="0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RESULTS </a:t>
            </a:r>
            <a:endParaRPr sz="1600" b="1" i="0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6"/>
          <p:cNvSpPr txBox="1"/>
          <p:nvPr/>
        </p:nvSpPr>
        <p:spPr>
          <a:xfrm>
            <a:off x="1648199" y="4341572"/>
            <a:ext cx="16616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CR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Sprint Backlog 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to be done (user stories), impedments, identify improvements and the strategy (sub-task) to complete them</a:t>
            </a:r>
            <a:r>
              <a:rPr lang="es-CR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" name="Google Shape;512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59504" y="5233345"/>
            <a:ext cx="1733801" cy="127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545999" y="5404532"/>
            <a:ext cx="1836837" cy="87794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6"/>
          <p:cNvSpPr txBox="1"/>
          <p:nvPr/>
        </p:nvSpPr>
        <p:spPr>
          <a:xfrm>
            <a:off x="3620115" y="4341572"/>
            <a:ext cx="166165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CR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of the day: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s-CR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I do yesterday? What will you do today? Is there any impediment?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6"/>
          <p:cNvSpPr txBox="1"/>
          <p:nvPr/>
        </p:nvSpPr>
        <p:spPr>
          <a:xfrm>
            <a:off x="5759195" y="4341572"/>
            <a:ext cx="166165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CR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s-CR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Sprints ahead  ¡READY!: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s-CR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stories, impediments and improvements ready! To be work by the team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51245" y="5374708"/>
            <a:ext cx="1836835" cy="103352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6"/>
          <p:cNvSpPr txBox="1"/>
          <p:nvPr/>
        </p:nvSpPr>
        <p:spPr>
          <a:xfrm>
            <a:off x="7708194" y="4363503"/>
            <a:ext cx="16616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CR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  ¡DONE!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stories, impediments and improvements DONE! During the sprint by the team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s-CR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Metrics up-today. 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6"/>
          <p:cNvSpPr txBox="1"/>
          <p:nvPr/>
        </p:nvSpPr>
        <p:spPr>
          <a:xfrm>
            <a:off x="9648149" y="4363503"/>
            <a:ext cx="180928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arabicPeriod"/>
            </a:pPr>
            <a:r>
              <a:rPr lang="es-CR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 improvement plan: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R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we do right? What did we do wrong? What are the improve actions for the followings sprints?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1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911449" y="5339329"/>
            <a:ext cx="1269652" cy="1087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0" name="Google Shape;520;p16"/>
          <p:cNvCxnSpPr/>
          <p:nvPr/>
        </p:nvCxnSpPr>
        <p:spPr>
          <a:xfrm>
            <a:off x="1713011" y="4251151"/>
            <a:ext cx="1775460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1" name="Google Shape;521;p16"/>
          <p:cNvCxnSpPr/>
          <p:nvPr/>
        </p:nvCxnSpPr>
        <p:spPr>
          <a:xfrm>
            <a:off x="3473817" y="4254712"/>
            <a:ext cx="2007079" cy="732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16"/>
          <p:cNvCxnSpPr/>
          <p:nvPr/>
        </p:nvCxnSpPr>
        <p:spPr>
          <a:xfrm>
            <a:off x="5459403" y="4262037"/>
            <a:ext cx="2002693" cy="9565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16"/>
          <p:cNvCxnSpPr/>
          <p:nvPr/>
        </p:nvCxnSpPr>
        <p:spPr>
          <a:xfrm rot="10800000" flipH="1">
            <a:off x="7431735" y="4266819"/>
            <a:ext cx="2117953" cy="1226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4" name="Google Shape;524;p16"/>
          <p:cNvCxnSpPr/>
          <p:nvPr/>
        </p:nvCxnSpPr>
        <p:spPr>
          <a:xfrm rot="10800000" flipH="1">
            <a:off x="9567801" y="4256988"/>
            <a:ext cx="2117953" cy="1226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5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5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5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5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5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5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5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75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5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5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"/>
                            </p:stCondLst>
                            <p:childTnLst>
                              <p:par>
                                <p:cTn id="2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2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2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50"/>
                            </p:stCondLst>
                            <p:childTnLst>
                              <p:par>
                                <p:cTn id="2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5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5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Panorámica</PresentationFormat>
  <Paragraphs>80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Poppins</vt:lpstr>
      <vt:lpstr>Arial</vt:lpstr>
      <vt:lpstr>Calibri</vt:lpstr>
      <vt:lpstr>Barlow Medium</vt:lpstr>
      <vt:lpstr>Barlow</vt:lpstr>
      <vt:lpstr>Barlow SemiBold</vt:lpstr>
      <vt:lpstr>Principal Azul</vt:lpstr>
      <vt:lpstr>Sección Morada</vt:lpstr>
      <vt:lpstr>The Scrum Process Week2</vt:lpstr>
      <vt:lpstr>Presentación de PowerPoint</vt:lpstr>
      <vt:lpstr>¿What is Scrum?</vt:lpstr>
      <vt:lpstr>Empirical Process in Scrum</vt:lpstr>
      <vt:lpstr>Scrum Pillars </vt:lpstr>
      <vt:lpstr>Scrum Values</vt:lpstr>
      <vt:lpstr>Scrum A/D</vt:lpstr>
      <vt:lpstr>How does the scrum process work? </vt:lpstr>
      <vt:lpstr>Presentación de PowerPoint</vt:lpstr>
      <vt:lpstr>Professor Carlos Castro Torres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Scrum Process Wk2</dc:title>
  <dc:creator>Microsoft Office User</dc:creator>
  <cp:lastModifiedBy>Juan Antonio Cordoba Rodriguez</cp:lastModifiedBy>
  <cp:revision>2</cp:revision>
  <dcterms:created xsi:type="dcterms:W3CDTF">2018-06-20T21:30:45Z</dcterms:created>
  <dcterms:modified xsi:type="dcterms:W3CDTF">2023-07-19T18:26:43Z</dcterms:modified>
</cp:coreProperties>
</file>