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00"/>
  </p:notesMasterIdLst>
  <p:sldIdLst>
    <p:sldId id="256" r:id="rId2"/>
    <p:sldId id="388" r:id="rId3"/>
    <p:sldId id="398" r:id="rId4"/>
    <p:sldId id="397" r:id="rId5"/>
    <p:sldId id="389" r:id="rId6"/>
    <p:sldId id="390" r:id="rId7"/>
    <p:sldId id="401" r:id="rId8"/>
    <p:sldId id="392" r:id="rId9"/>
    <p:sldId id="402" r:id="rId10"/>
    <p:sldId id="403" r:id="rId11"/>
    <p:sldId id="404" r:id="rId12"/>
    <p:sldId id="396" r:id="rId13"/>
    <p:sldId id="405" r:id="rId14"/>
    <p:sldId id="406" r:id="rId15"/>
    <p:sldId id="407" r:id="rId16"/>
    <p:sldId id="408" r:id="rId17"/>
    <p:sldId id="394" r:id="rId18"/>
    <p:sldId id="395" r:id="rId19"/>
    <p:sldId id="257" r:id="rId20"/>
    <p:sldId id="428" r:id="rId21"/>
    <p:sldId id="420" r:id="rId22"/>
    <p:sldId id="421" r:id="rId23"/>
    <p:sldId id="422" r:id="rId24"/>
    <p:sldId id="423" r:id="rId25"/>
    <p:sldId id="424" r:id="rId26"/>
    <p:sldId id="425" r:id="rId27"/>
    <p:sldId id="328" r:id="rId28"/>
    <p:sldId id="386" r:id="rId29"/>
    <p:sldId id="260" r:id="rId30"/>
    <p:sldId id="387" r:id="rId31"/>
    <p:sldId id="322" r:id="rId32"/>
    <p:sldId id="323" r:id="rId33"/>
    <p:sldId id="263" r:id="rId34"/>
    <p:sldId id="331" r:id="rId35"/>
    <p:sldId id="286" r:id="rId36"/>
    <p:sldId id="380" r:id="rId37"/>
    <p:sldId id="379" r:id="rId38"/>
    <p:sldId id="411" r:id="rId39"/>
    <p:sldId id="412" r:id="rId40"/>
    <p:sldId id="266" r:id="rId41"/>
    <p:sldId id="291" r:id="rId42"/>
    <p:sldId id="292" r:id="rId43"/>
    <p:sldId id="332" r:id="rId44"/>
    <p:sldId id="333" r:id="rId45"/>
    <p:sldId id="290" r:id="rId46"/>
    <p:sldId id="334" r:id="rId47"/>
    <p:sldId id="335" r:id="rId48"/>
    <p:sldId id="288" r:id="rId49"/>
    <p:sldId id="289" r:id="rId50"/>
    <p:sldId id="336" r:id="rId51"/>
    <p:sldId id="337" r:id="rId52"/>
    <p:sldId id="339" r:id="rId53"/>
    <p:sldId id="340" r:id="rId54"/>
    <p:sldId id="341" r:id="rId55"/>
    <p:sldId id="338" r:id="rId56"/>
    <p:sldId id="342" r:id="rId57"/>
    <p:sldId id="343" r:id="rId58"/>
    <p:sldId id="426" r:id="rId59"/>
    <p:sldId id="344" r:id="rId60"/>
    <p:sldId id="345" r:id="rId61"/>
    <p:sldId id="347" r:id="rId62"/>
    <p:sldId id="346" r:id="rId63"/>
    <p:sldId id="348" r:id="rId64"/>
    <p:sldId id="349" r:id="rId65"/>
    <p:sldId id="265" r:id="rId66"/>
    <p:sldId id="414" r:id="rId67"/>
    <p:sldId id="278" r:id="rId68"/>
    <p:sldId id="415" r:id="rId69"/>
    <p:sldId id="351" r:id="rId70"/>
    <p:sldId id="416" r:id="rId71"/>
    <p:sldId id="417" r:id="rId72"/>
    <p:sldId id="418" r:id="rId73"/>
    <p:sldId id="353" r:id="rId74"/>
    <p:sldId id="357" r:id="rId75"/>
    <p:sldId id="359" r:id="rId76"/>
    <p:sldId id="358" r:id="rId77"/>
    <p:sldId id="361" r:id="rId78"/>
    <p:sldId id="362" r:id="rId79"/>
    <p:sldId id="363" r:id="rId80"/>
    <p:sldId id="364" r:id="rId81"/>
    <p:sldId id="360" r:id="rId82"/>
    <p:sldId id="366" r:id="rId83"/>
    <p:sldId id="365" r:id="rId84"/>
    <p:sldId id="368" r:id="rId85"/>
    <p:sldId id="429" r:id="rId86"/>
    <p:sldId id="367" r:id="rId87"/>
    <p:sldId id="374" r:id="rId88"/>
    <p:sldId id="373" r:id="rId89"/>
    <p:sldId id="419" r:id="rId90"/>
    <p:sldId id="377" r:id="rId91"/>
    <p:sldId id="270" r:id="rId92"/>
    <p:sldId id="314" r:id="rId93"/>
    <p:sldId id="399" r:id="rId94"/>
    <p:sldId id="312" r:id="rId95"/>
    <p:sldId id="317" r:id="rId96"/>
    <p:sldId id="381" r:id="rId97"/>
    <p:sldId id="382" r:id="rId98"/>
    <p:sldId id="320" r:id="rId99"/>
  </p:sldIdLst>
  <p:sldSz cx="9144000" cy="6858000" type="screen4x3"/>
  <p:notesSz cx="6858000" cy="9144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CCCC"/>
    <a:srgbClr val="00FF00"/>
    <a:srgbClr val="5DFD9E"/>
    <a:srgbClr val="DA8632"/>
    <a:srgbClr val="3C9FD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485" autoAdjust="0"/>
    <p:restoredTop sz="94624" autoAdjust="0"/>
  </p:normalViewPr>
  <p:slideViewPr>
    <p:cSldViewPr>
      <p:cViewPr varScale="1">
        <p:scale>
          <a:sx n="89" d="100"/>
          <a:sy n="89" d="100"/>
        </p:scale>
        <p:origin x="1262" y="77"/>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6" Type="http://schemas.openxmlformats.org/officeDocument/2006/relationships/slide" Target="slides/slide15.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102" Type="http://schemas.openxmlformats.org/officeDocument/2006/relationships/viewProps" Target="viewProps.xml"/><Relationship Id="rId5" Type="http://schemas.openxmlformats.org/officeDocument/2006/relationships/slide" Target="slides/slide4.xml"/><Relationship Id="rId90" Type="http://schemas.openxmlformats.org/officeDocument/2006/relationships/slide" Target="slides/slide89.xml"/><Relationship Id="rId95" Type="http://schemas.openxmlformats.org/officeDocument/2006/relationships/slide" Target="slides/slide94.xml"/><Relationship Id="rId22" Type="http://schemas.openxmlformats.org/officeDocument/2006/relationships/slide" Target="slides/slide21.xml"/><Relationship Id="rId27" Type="http://schemas.openxmlformats.org/officeDocument/2006/relationships/slide" Target="slides/slide26.xml"/><Relationship Id="rId43" Type="http://schemas.openxmlformats.org/officeDocument/2006/relationships/slide" Target="slides/slide42.xml"/><Relationship Id="rId48" Type="http://schemas.openxmlformats.org/officeDocument/2006/relationships/slide" Target="slides/slide47.xml"/><Relationship Id="rId64" Type="http://schemas.openxmlformats.org/officeDocument/2006/relationships/slide" Target="slides/slide63.xml"/><Relationship Id="rId69" Type="http://schemas.openxmlformats.org/officeDocument/2006/relationships/slide" Target="slides/slide68.xml"/><Relationship Id="rId80" Type="http://schemas.openxmlformats.org/officeDocument/2006/relationships/slide" Target="slides/slide79.xml"/><Relationship Id="rId85" Type="http://schemas.openxmlformats.org/officeDocument/2006/relationships/slide" Target="slides/slide84.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103" Type="http://schemas.openxmlformats.org/officeDocument/2006/relationships/theme" Target="theme/theme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tableStyles" Target="tableStyles.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61" Type="http://schemas.openxmlformats.org/officeDocument/2006/relationships/slide" Target="slides/slide60.xml"/><Relationship Id="rId82" Type="http://schemas.openxmlformats.org/officeDocument/2006/relationships/slide" Target="slides/slide81.xml"/><Relationship Id="rId19" Type="http://schemas.openxmlformats.org/officeDocument/2006/relationships/slide" Target="slides/slide18.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 Id="rId100"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93" Type="http://schemas.openxmlformats.org/officeDocument/2006/relationships/slide" Target="slides/slide92.xml"/><Relationship Id="rId98" Type="http://schemas.openxmlformats.org/officeDocument/2006/relationships/slide" Target="slides/slide97.xml"/><Relationship Id="rId3" Type="http://schemas.openxmlformats.org/officeDocument/2006/relationships/slide" Target="slides/slide2.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BABC42C-1B41-465E-AEAC-5A2050F9FD10}" type="doc">
      <dgm:prSet loTypeId="urn:microsoft.com/office/officeart/2005/8/layout/hProcess7" loCatId="list" qsTypeId="urn:microsoft.com/office/officeart/2005/8/quickstyle/simple1" qsCatId="simple" csTypeId="urn:microsoft.com/office/officeart/2005/8/colors/accent1_2" csCatId="accent1" phldr="1"/>
      <dgm:spPr/>
      <dgm:t>
        <a:bodyPr/>
        <a:lstStyle/>
        <a:p>
          <a:endParaRPr lang="en-US"/>
        </a:p>
      </dgm:t>
    </dgm:pt>
    <dgm:pt modelId="{D7C913CB-C52F-4311-932C-C3EAFF2DAFB3}">
      <dgm:prSet phldrT="[Text]" phldr="1" custT="1"/>
      <dgm:spPr>
        <a:solidFill>
          <a:srgbClr val="7030A0"/>
        </a:solidFill>
        <a:scene3d>
          <a:camera prst="orthographicFront"/>
          <a:lightRig rig="threePt" dir="t"/>
        </a:scene3d>
        <a:sp3d>
          <a:bevelT w="165100" prst="coolSlant"/>
        </a:sp3d>
      </dgm:spPr>
      <dgm:t>
        <a:bodyPr/>
        <a:lstStyle/>
        <a:p>
          <a:endParaRPr lang="en-US" sz="2000" dirty="0"/>
        </a:p>
      </dgm:t>
    </dgm:pt>
    <dgm:pt modelId="{9F0A2238-8FA9-4F38-91D3-6D611B8D6BAC}" type="parTrans" cxnId="{7DBA9FF8-811E-49CA-A74C-530602EEBD4F}">
      <dgm:prSet/>
      <dgm:spPr/>
      <dgm:t>
        <a:bodyPr/>
        <a:lstStyle/>
        <a:p>
          <a:endParaRPr lang="en-US"/>
        </a:p>
      </dgm:t>
    </dgm:pt>
    <dgm:pt modelId="{B88714CA-5F9C-429A-A80F-50C82BF1AFFC}" type="sibTrans" cxnId="{7DBA9FF8-811E-49CA-A74C-530602EEBD4F}">
      <dgm:prSet/>
      <dgm:spPr/>
      <dgm:t>
        <a:bodyPr/>
        <a:lstStyle/>
        <a:p>
          <a:endParaRPr lang="en-US"/>
        </a:p>
      </dgm:t>
    </dgm:pt>
    <dgm:pt modelId="{239B72BA-11DC-4E1F-9946-DD3D3951C864}">
      <dgm:prSet phldrT="[Text]"/>
      <dgm:spPr/>
      <dgm:t>
        <a:bodyPr/>
        <a:lstStyle/>
        <a:p>
          <a:endParaRPr lang="es-ES" dirty="0">
            <a:latin typeface="Times New Roman" panose="02020603050405020304" pitchFamily="18" charset="0"/>
            <a:ea typeface="Times New Roman" panose="02020603050405020304" pitchFamily="18" charset="0"/>
          </a:endParaRPr>
        </a:p>
        <a:p>
          <a:r>
            <a:rPr lang="es-ES" dirty="0">
              <a:latin typeface="Times New Roman" panose="02020603050405020304" pitchFamily="18" charset="0"/>
              <a:ea typeface="Times New Roman" panose="02020603050405020304" pitchFamily="18" charset="0"/>
            </a:rPr>
            <a:t>Se realizan utilizando los datos y </a:t>
          </a:r>
          <a:r>
            <a:rPr lang="es-ES" b="1" dirty="0">
              <a:solidFill>
                <a:schemeClr val="bg1"/>
              </a:solidFill>
              <a:latin typeface="Times New Roman" panose="02020603050405020304" pitchFamily="18" charset="0"/>
              <a:ea typeface="Times New Roman" panose="02020603050405020304" pitchFamily="18" charset="0"/>
            </a:rPr>
            <a:t>pruebas que estén en poder  de  la Administración </a:t>
          </a:r>
          <a:r>
            <a:rPr lang="es-ES" dirty="0">
              <a:latin typeface="Times New Roman" panose="02020603050405020304" pitchFamily="18" charset="0"/>
              <a:ea typeface="Times New Roman" panose="02020603050405020304" pitchFamily="18" charset="0"/>
            </a:rPr>
            <a:t>o que se  le soliciten al obligado tributario sobre un período o impuesto determinado, ya sea previo al inicio del procedimiento de dicha comprobación o durante su desarrollo</a:t>
          </a:r>
          <a:endParaRPr lang="en-US" dirty="0"/>
        </a:p>
      </dgm:t>
    </dgm:pt>
    <dgm:pt modelId="{C482408A-D569-4804-9FD2-9972EE2436E5}" type="parTrans" cxnId="{8040F419-85BA-41BC-A910-E4C0FBC11486}">
      <dgm:prSet/>
      <dgm:spPr/>
      <dgm:t>
        <a:bodyPr/>
        <a:lstStyle/>
        <a:p>
          <a:endParaRPr lang="en-US"/>
        </a:p>
      </dgm:t>
    </dgm:pt>
    <dgm:pt modelId="{9E00C5CC-5A72-4C15-B1F7-D407C7D665F0}" type="sibTrans" cxnId="{8040F419-85BA-41BC-A910-E4C0FBC11486}">
      <dgm:prSet/>
      <dgm:spPr/>
      <dgm:t>
        <a:bodyPr/>
        <a:lstStyle/>
        <a:p>
          <a:endParaRPr lang="en-US"/>
        </a:p>
      </dgm:t>
    </dgm:pt>
    <dgm:pt modelId="{7E2DFE15-326B-4F46-9302-29AA891BEDE2}">
      <dgm:prSet phldrT="[Text]" custT="1"/>
      <dgm:spPr/>
      <dgm:t>
        <a:bodyPr/>
        <a:lstStyle/>
        <a:p>
          <a:endParaRPr lang="es-ES" sz="1600" dirty="0">
            <a:solidFill>
              <a:srgbClr val="FF0000"/>
            </a:solidFill>
            <a:latin typeface="Times New Roman" panose="02020603050405020304" pitchFamily="18" charset="0"/>
            <a:ea typeface="Times New Roman" panose="02020603050405020304" pitchFamily="18" charset="0"/>
          </a:endParaRPr>
        </a:p>
        <a:p>
          <a:endParaRPr lang="es-ES" sz="2400" b="1" dirty="0">
            <a:solidFill>
              <a:schemeClr val="bg1"/>
            </a:solidFill>
            <a:latin typeface="Times New Roman" panose="02020603050405020304" pitchFamily="18" charset="0"/>
            <a:ea typeface="Times New Roman" panose="02020603050405020304" pitchFamily="18" charset="0"/>
          </a:endParaRPr>
        </a:p>
        <a:p>
          <a:r>
            <a:rPr lang="es-ES" sz="2400" b="1" dirty="0">
              <a:solidFill>
                <a:schemeClr val="bg1"/>
              </a:solidFill>
              <a:latin typeface="Times New Roman" panose="02020603050405020304" pitchFamily="18" charset="0"/>
              <a:ea typeface="Times New Roman" panose="02020603050405020304" pitchFamily="18" charset="0"/>
            </a:rPr>
            <a:t>No se puedan extender al examen de los libros de contabilidad </a:t>
          </a:r>
          <a:r>
            <a:rPr lang="es-ES" sz="2400" dirty="0">
              <a:latin typeface="Times New Roman" panose="02020603050405020304" pitchFamily="18" charset="0"/>
              <a:ea typeface="Times New Roman" panose="02020603050405020304" pitchFamily="18" charset="0"/>
            </a:rPr>
            <a:t>de las actividades empresariales o profesionales que se verifican</a:t>
          </a:r>
          <a:endParaRPr lang="en-US" sz="2400" dirty="0"/>
        </a:p>
      </dgm:t>
    </dgm:pt>
    <dgm:pt modelId="{64D55DCA-2FBE-4739-8A76-CCEB5BEBE04C}" type="parTrans" cxnId="{B5597457-9204-4201-BD02-09B424878371}">
      <dgm:prSet/>
      <dgm:spPr/>
      <dgm:t>
        <a:bodyPr/>
        <a:lstStyle/>
        <a:p>
          <a:endParaRPr lang="en-US"/>
        </a:p>
      </dgm:t>
    </dgm:pt>
    <dgm:pt modelId="{1E345387-CDA0-459D-9484-1FCAD34CFD51}" type="sibTrans" cxnId="{B5597457-9204-4201-BD02-09B424878371}">
      <dgm:prSet/>
      <dgm:spPr/>
      <dgm:t>
        <a:bodyPr/>
        <a:lstStyle/>
        <a:p>
          <a:endParaRPr lang="en-US"/>
        </a:p>
      </dgm:t>
    </dgm:pt>
    <dgm:pt modelId="{B63C0E56-01B9-4DB0-81F2-9D6B4F0C63D0}">
      <dgm:prSet phldrT="[Text]" phldr="1"/>
      <dgm:spPr>
        <a:solidFill>
          <a:srgbClr val="0070C0"/>
        </a:solidFill>
      </dgm:spPr>
      <dgm:t>
        <a:bodyPr/>
        <a:lstStyle/>
        <a:p>
          <a:endParaRPr lang="en-US"/>
        </a:p>
      </dgm:t>
    </dgm:pt>
    <dgm:pt modelId="{BCE4EDE8-24CC-4EFD-B513-CB04712569E3}" type="parTrans" cxnId="{F7B2437A-02E8-42B6-A401-64E5FB0692BB}">
      <dgm:prSet/>
      <dgm:spPr/>
      <dgm:t>
        <a:bodyPr/>
        <a:lstStyle/>
        <a:p>
          <a:endParaRPr lang="en-US"/>
        </a:p>
      </dgm:t>
    </dgm:pt>
    <dgm:pt modelId="{30E20BA5-027A-4E09-9C04-A1FAAF54107D}" type="sibTrans" cxnId="{F7B2437A-02E8-42B6-A401-64E5FB0692BB}">
      <dgm:prSet/>
      <dgm:spPr/>
      <dgm:t>
        <a:bodyPr/>
        <a:lstStyle/>
        <a:p>
          <a:endParaRPr lang="en-US"/>
        </a:p>
      </dgm:t>
    </dgm:pt>
    <dgm:pt modelId="{F88332C7-CBC5-49ED-ABEF-867F1B3EAC5C}">
      <dgm:prSet phldrT="[Text]" custT="1"/>
      <dgm:spPr/>
      <dgm:t>
        <a:bodyPr/>
        <a:lstStyle/>
        <a:p>
          <a:endParaRPr lang="es-ES" sz="2000" dirty="0">
            <a:solidFill>
              <a:schemeClr val="bg1"/>
            </a:solidFill>
            <a:latin typeface="Times New Roman" panose="02020603050405020304" pitchFamily="18" charset="0"/>
            <a:ea typeface="Times New Roman" panose="02020603050405020304" pitchFamily="18" charset="0"/>
          </a:endParaRPr>
        </a:p>
        <a:p>
          <a:r>
            <a:rPr lang="es-ES" sz="2000" dirty="0">
              <a:solidFill>
                <a:schemeClr val="bg1"/>
              </a:solidFill>
              <a:latin typeface="Times New Roman" panose="02020603050405020304" pitchFamily="18" charset="0"/>
              <a:ea typeface="Times New Roman" panose="02020603050405020304" pitchFamily="18" charset="0"/>
            </a:rPr>
            <a:t>No limita la facultad de verificación de datos o información específica de alguna(s) cuenta(s) o registro(s) contable(s), referidos a los datos o información en</a:t>
          </a:r>
          <a:r>
            <a:rPr lang="es-ES" sz="2000" spc="-5" dirty="0">
              <a:solidFill>
                <a:schemeClr val="bg1"/>
              </a:solidFill>
              <a:latin typeface="Times New Roman" panose="02020603050405020304" pitchFamily="18" charset="0"/>
              <a:ea typeface="Times New Roman" panose="02020603050405020304" pitchFamily="18" charset="0"/>
            </a:rPr>
            <a:t> </a:t>
          </a:r>
          <a:r>
            <a:rPr lang="es-ES" sz="2000" dirty="0">
              <a:solidFill>
                <a:schemeClr val="bg1"/>
              </a:solidFill>
              <a:latin typeface="Times New Roman" panose="02020603050405020304" pitchFamily="18" charset="0"/>
              <a:ea typeface="Times New Roman" panose="02020603050405020304" pitchFamily="18" charset="0"/>
            </a:rPr>
            <a:t>estudio.</a:t>
          </a:r>
          <a:endParaRPr lang="en-US" sz="2000" dirty="0">
            <a:solidFill>
              <a:schemeClr val="bg1"/>
            </a:solidFill>
          </a:endParaRPr>
        </a:p>
      </dgm:t>
    </dgm:pt>
    <dgm:pt modelId="{8F4E9A80-C12A-45ED-A5BC-D17F9FA99EA5}" type="parTrans" cxnId="{085B6D89-4AEE-46D4-9053-8CCD0AC0C4DA}">
      <dgm:prSet/>
      <dgm:spPr/>
      <dgm:t>
        <a:bodyPr/>
        <a:lstStyle/>
        <a:p>
          <a:endParaRPr lang="en-US"/>
        </a:p>
      </dgm:t>
    </dgm:pt>
    <dgm:pt modelId="{4C3CC576-57AE-4DB0-8264-76057346A953}" type="sibTrans" cxnId="{085B6D89-4AEE-46D4-9053-8CCD0AC0C4DA}">
      <dgm:prSet/>
      <dgm:spPr/>
      <dgm:t>
        <a:bodyPr/>
        <a:lstStyle/>
        <a:p>
          <a:endParaRPr lang="en-US"/>
        </a:p>
      </dgm:t>
    </dgm:pt>
    <dgm:pt modelId="{C21F5BA7-171B-4B19-827F-7DA6E486E027}">
      <dgm:prSet phldrT="[Text]" phldr="1"/>
      <dgm:spPr>
        <a:solidFill>
          <a:schemeClr val="accent3">
            <a:lumMod val="50000"/>
          </a:schemeClr>
        </a:solidFill>
      </dgm:spPr>
      <dgm:t>
        <a:bodyPr/>
        <a:lstStyle/>
        <a:p>
          <a:endParaRPr lang="en-US" dirty="0">
            <a:solidFill>
              <a:schemeClr val="bg1"/>
            </a:solidFill>
          </a:endParaRPr>
        </a:p>
      </dgm:t>
    </dgm:pt>
    <dgm:pt modelId="{5B0A953B-ACCF-42EF-8271-B8CDBA3386D6}" type="sibTrans" cxnId="{7461054E-4546-4A12-86FA-76CE9BBBF3AA}">
      <dgm:prSet/>
      <dgm:spPr/>
      <dgm:t>
        <a:bodyPr/>
        <a:lstStyle/>
        <a:p>
          <a:endParaRPr lang="en-US"/>
        </a:p>
      </dgm:t>
    </dgm:pt>
    <dgm:pt modelId="{13D464AC-DA60-4431-B6E6-A5C2B756902F}" type="parTrans" cxnId="{7461054E-4546-4A12-86FA-76CE9BBBF3AA}">
      <dgm:prSet/>
      <dgm:spPr/>
      <dgm:t>
        <a:bodyPr/>
        <a:lstStyle/>
        <a:p>
          <a:endParaRPr lang="en-US"/>
        </a:p>
      </dgm:t>
    </dgm:pt>
    <dgm:pt modelId="{642AFF16-5AB1-4E0F-83C5-015923DB2252}" type="pres">
      <dgm:prSet presAssocID="{ABABC42C-1B41-465E-AEAC-5A2050F9FD10}" presName="Name0" presStyleCnt="0">
        <dgm:presLayoutVars>
          <dgm:dir/>
          <dgm:animLvl val="lvl"/>
          <dgm:resizeHandles val="exact"/>
        </dgm:presLayoutVars>
      </dgm:prSet>
      <dgm:spPr/>
    </dgm:pt>
    <dgm:pt modelId="{7C74993C-5205-493C-8C49-657A9EA06B50}" type="pres">
      <dgm:prSet presAssocID="{D7C913CB-C52F-4311-932C-C3EAFF2DAFB3}" presName="compositeNode" presStyleCnt="0">
        <dgm:presLayoutVars>
          <dgm:bulletEnabled val="1"/>
        </dgm:presLayoutVars>
      </dgm:prSet>
      <dgm:spPr/>
    </dgm:pt>
    <dgm:pt modelId="{280A0D2D-3884-46A2-ADA0-72B90DA03424}" type="pres">
      <dgm:prSet presAssocID="{D7C913CB-C52F-4311-932C-C3EAFF2DAFB3}" presName="bgRect" presStyleLbl="node1" presStyleIdx="0" presStyleCnt="3" custScaleX="66240" custLinFactNeighborX="-9238" custLinFactNeighborY="-266"/>
      <dgm:spPr/>
    </dgm:pt>
    <dgm:pt modelId="{877674B1-E527-4B6D-9B1E-A23574178A44}" type="pres">
      <dgm:prSet presAssocID="{D7C913CB-C52F-4311-932C-C3EAFF2DAFB3}" presName="parentNode" presStyleLbl="node1" presStyleIdx="0" presStyleCnt="3">
        <dgm:presLayoutVars>
          <dgm:chMax val="0"/>
          <dgm:bulletEnabled val="1"/>
        </dgm:presLayoutVars>
      </dgm:prSet>
      <dgm:spPr/>
    </dgm:pt>
    <dgm:pt modelId="{AC574A4C-6D25-4E31-865B-397F9353F677}" type="pres">
      <dgm:prSet presAssocID="{D7C913CB-C52F-4311-932C-C3EAFF2DAFB3}" presName="childNode" presStyleLbl="node1" presStyleIdx="0" presStyleCnt="3">
        <dgm:presLayoutVars>
          <dgm:bulletEnabled val="1"/>
        </dgm:presLayoutVars>
      </dgm:prSet>
      <dgm:spPr/>
    </dgm:pt>
    <dgm:pt modelId="{2B0F6166-B8C5-411E-A8AE-D7464BF0C1EE}" type="pres">
      <dgm:prSet presAssocID="{B88714CA-5F9C-429A-A80F-50C82BF1AFFC}" presName="hSp" presStyleCnt="0"/>
      <dgm:spPr/>
    </dgm:pt>
    <dgm:pt modelId="{B1C41CE6-C423-4EF1-80D0-6649A1C5531A}" type="pres">
      <dgm:prSet presAssocID="{B88714CA-5F9C-429A-A80F-50C82BF1AFFC}" presName="vProcSp" presStyleCnt="0"/>
      <dgm:spPr/>
    </dgm:pt>
    <dgm:pt modelId="{EB6B858B-67A8-4A61-91E4-08CD4559B222}" type="pres">
      <dgm:prSet presAssocID="{B88714CA-5F9C-429A-A80F-50C82BF1AFFC}" presName="vSp1" presStyleCnt="0"/>
      <dgm:spPr/>
    </dgm:pt>
    <dgm:pt modelId="{80056730-421F-40D5-A7CE-EEC0C0B16691}" type="pres">
      <dgm:prSet presAssocID="{B88714CA-5F9C-429A-A80F-50C82BF1AFFC}" presName="simulatedConn" presStyleLbl="solidFgAcc1" presStyleIdx="0" presStyleCnt="2"/>
      <dgm:spPr/>
    </dgm:pt>
    <dgm:pt modelId="{B9D80D47-A121-4B8A-9396-58E26B50F4E2}" type="pres">
      <dgm:prSet presAssocID="{B88714CA-5F9C-429A-A80F-50C82BF1AFFC}" presName="vSp2" presStyleCnt="0"/>
      <dgm:spPr/>
    </dgm:pt>
    <dgm:pt modelId="{2DB4AA38-31CB-4B8C-A137-6F505B617D3B}" type="pres">
      <dgm:prSet presAssocID="{B88714CA-5F9C-429A-A80F-50C82BF1AFFC}" presName="sibTrans" presStyleCnt="0"/>
      <dgm:spPr/>
    </dgm:pt>
    <dgm:pt modelId="{35247CFF-46F0-4416-8272-B4C85988B539}" type="pres">
      <dgm:prSet presAssocID="{C21F5BA7-171B-4B19-827F-7DA6E486E027}" presName="compositeNode" presStyleCnt="0">
        <dgm:presLayoutVars>
          <dgm:bulletEnabled val="1"/>
        </dgm:presLayoutVars>
      </dgm:prSet>
      <dgm:spPr/>
    </dgm:pt>
    <dgm:pt modelId="{485EAEDB-C431-4C38-AC78-AFBA60D878EE}" type="pres">
      <dgm:prSet presAssocID="{C21F5BA7-171B-4B19-827F-7DA6E486E027}" presName="bgRect" presStyleLbl="node1" presStyleIdx="1" presStyleCnt="3" custScaleX="68302"/>
      <dgm:spPr/>
    </dgm:pt>
    <dgm:pt modelId="{968FAA1C-9DAC-403E-AEBA-A05598D23FA1}" type="pres">
      <dgm:prSet presAssocID="{C21F5BA7-171B-4B19-827F-7DA6E486E027}" presName="parentNode" presStyleLbl="node1" presStyleIdx="1" presStyleCnt="3">
        <dgm:presLayoutVars>
          <dgm:chMax val="0"/>
          <dgm:bulletEnabled val="1"/>
        </dgm:presLayoutVars>
      </dgm:prSet>
      <dgm:spPr/>
    </dgm:pt>
    <dgm:pt modelId="{9D5BAF26-4969-4FD8-9CBD-65FB446D76E9}" type="pres">
      <dgm:prSet presAssocID="{C21F5BA7-171B-4B19-827F-7DA6E486E027}" presName="childNode" presStyleLbl="node1" presStyleIdx="1" presStyleCnt="3">
        <dgm:presLayoutVars>
          <dgm:bulletEnabled val="1"/>
        </dgm:presLayoutVars>
      </dgm:prSet>
      <dgm:spPr/>
    </dgm:pt>
    <dgm:pt modelId="{A0643190-2222-4993-8D31-E520E7199F37}" type="pres">
      <dgm:prSet presAssocID="{5B0A953B-ACCF-42EF-8271-B8CDBA3386D6}" presName="hSp" presStyleCnt="0"/>
      <dgm:spPr/>
    </dgm:pt>
    <dgm:pt modelId="{B76F62E3-ECB5-447A-A96E-9074CECFCA96}" type="pres">
      <dgm:prSet presAssocID="{5B0A953B-ACCF-42EF-8271-B8CDBA3386D6}" presName="vProcSp" presStyleCnt="0"/>
      <dgm:spPr/>
    </dgm:pt>
    <dgm:pt modelId="{07DD9EF4-5FA6-479C-BFBD-F9661B59AB9F}" type="pres">
      <dgm:prSet presAssocID="{5B0A953B-ACCF-42EF-8271-B8CDBA3386D6}" presName="vSp1" presStyleCnt="0"/>
      <dgm:spPr/>
    </dgm:pt>
    <dgm:pt modelId="{A39914EA-797A-4C3F-B2C5-B012C8DF5D4D}" type="pres">
      <dgm:prSet presAssocID="{5B0A953B-ACCF-42EF-8271-B8CDBA3386D6}" presName="simulatedConn" presStyleLbl="solidFgAcc1" presStyleIdx="1" presStyleCnt="2"/>
      <dgm:spPr/>
    </dgm:pt>
    <dgm:pt modelId="{5360C65F-CDAB-4E98-9FA7-7E5035CE8062}" type="pres">
      <dgm:prSet presAssocID="{5B0A953B-ACCF-42EF-8271-B8CDBA3386D6}" presName="vSp2" presStyleCnt="0"/>
      <dgm:spPr/>
    </dgm:pt>
    <dgm:pt modelId="{74CF508B-8928-48AD-AEA8-D7EB1423AF56}" type="pres">
      <dgm:prSet presAssocID="{5B0A953B-ACCF-42EF-8271-B8CDBA3386D6}" presName="sibTrans" presStyleCnt="0"/>
      <dgm:spPr/>
    </dgm:pt>
    <dgm:pt modelId="{2A1D716B-1509-4407-96C2-3E257B60A030}" type="pres">
      <dgm:prSet presAssocID="{B63C0E56-01B9-4DB0-81F2-9D6B4F0C63D0}" presName="compositeNode" presStyleCnt="0">
        <dgm:presLayoutVars>
          <dgm:bulletEnabled val="1"/>
        </dgm:presLayoutVars>
      </dgm:prSet>
      <dgm:spPr/>
    </dgm:pt>
    <dgm:pt modelId="{21FF6CB9-806D-48B4-B942-56CFA66D4BB6}" type="pres">
      <dgm:prSet presAssocID="{B63C0E56-01B9-4DB0-81F2-9D6B4F0C63D0}" presName="bgRect" presStyleLbl="node1" presStyleIdx="2" presStyleCnt="3" custScaleX="67167"/>
      <dgm:spPr/>
    </dgm:pt>
    <dgm:pt modelId="{1650FAA3-C119-4531-9BD8-C3A4A871C92E}" type="pres">
      <dgm:prSet presAssocID="{B63C0E56-01B9-4DB0-81F2-9D6B4F0C63D0}" presName="parentNode" presStyleLbl="node1" presStyleIdx="2" presStyleCnt="3">
        <dgm:presLayoutVars>
          <dgm:chMax val="0"/>
          <dgm:bulletEnabled val="1"/>
        </dgm:presLayoutVars>
      </dgm:prSet>
      <dgm:spPr/>
    </dgm:pt>
    <dgm:pt modelId="{21AD36F5-28F6-4617-9BC0-367D656C8931}" type="pres">
      <dgm:prSet presAssocID="{B63C0E56-01B9-4DB0-81F2-9D6B4F0C63D0}" presName="childNode" presStyleLbl="node1" presStyleIdx="2" presStyleCnt="3">
        <dgm:presLayoutVars>
          <dgm:bulletEnabled val="1"/>
        </dgm:presLayoutVars>
      </dgm:prSet>
      <dgm:spPr/>
    </dgm:pt>
  </dgm:ptLst>
  <dgm:cxnLst>
    <dgm:cxn modelId="{6E474F0B-02C8-454D-8B84-1F67BFB424FA}" type="presOf" srcId="{C21F5BA7-171B-4B19-827F-7DA6E486E027}" destId="{968FAA1C-9DAC-403E-AEBA-A05598D23FA1}" srcOrd="1" destOrd="0" presId="urn:microsoft.com/office/officeart/2005/8/layout/hProcess7"/>
    <dgm:cxn modelId="{8040F419-85BA-41BC-A910-E4C0FBC11486}" srcId="{D7C913CB-C52F-4311-932C-C3EAFF2DAFB3}" destId="{239B72BA-11DC-4E1F-9946-DD3D3951C864}" srcOrd="0" destOrd="0" parTransId="{C482408A-D569-4804-9FD2-9972EE2436E5}" sibTransId="{9E00C5CC-5A72-4C15-B1F7-D407C7D665F0}"/>
    <dgm:cxn modelId="{2B0B4366-9D85-4293-B288-DE524ADF74E3}" type="presOf" srcId="{F88332C7-CBC5-49ED-ABEF-867F1B3EAC5C}" destId="{21AD36F5-28F6-4617-9BC0-367D656C8931}" srcOrd="0" destOrd="0" presId="urn:microsoft.com/office/officeart/2005/8/layout/hProcess7"/>
    <dgm:cxn modelId="{7461054E-4546-4A12-86FA-76CE9BBBF3AA}" srcId="{ABABC42C-1B41-465E-AEAC-5A2050F9FD10}" destId="{C21F5BA7-171B-4B19-827F-7DA6E486E027}" srcOrd="1" destOrd="0" parTransId="{13D464AC-DA60-4431-B6E6-A5C2B756902F}" sibTransId="{5B0A953B-ACCF-42EF-8271-B8CDBA3386D6}"/>
    <dgm:cxn modelId="{B5597457-9204-4201-BD02-09B424878371}" srcId="{C21F5BA7-171B-4B19-827F-7DA6E486E027}" destId="{7E2DFE15-326B-4F46-9302-29AA891BEDE2}" srcOrd="0" destOrd="0" parTransId="{64D55DCA-2FBE-4739-8A76-CCEB5BEBE04C}" sibTransId="{1E345387-CDA0-459D-9484-1FCAD34CFD51}"/>
    <dgm:cxn modelId="{F7B2437A-02E8-42B6-A401-64E5FB0692BB}" srcId="{ABABC42C-1B41-465E-AEAC-5A2050F9FD10}" destId="{B63C0E56-01B9-4DB0-81F2-9D6B4F0C63D0}" srcOrd="2" destOrd="0" parTransId="{BCE4EDE8-24CC-4EFD-B513-CB04712569E3}" sibTransId="{30E20BA5-027A-4E09-9C04-A1FAAF54107D}"/>
    <dgm:cxn modelId="{085B6D89-4AEE-46D4-9053-8CCD0AC0C4DA}" srcId="{B63C0E56-01B9-4DB0-81F2-9D6B4F0C63D0}" destId="{F88332C7-CBC5-49ED-ABEF-867F1B3EAC5C}" srcOrd="0" destOrd="0" parTransId="{8F4E9A80-C12A-45ED-A5BC-D17F9FA99EA5}" sibTransId="{4C3CC576-57AE-4DB0-8264-76057346A953}"/>
    <dgm:cxn modelId="{458E12A6-8C1D-4D39-A53C-399E919E307E}" type="presOf" srcId="{ABABC42C-1B41-465E-AEAC-5A2050F9FD10}" destId="{642AFF16-5AB1-4E0F-83C5-015923DB2252}" srcOrd="0" destOrd="0" presId="urn:microsoft.com/office/officeart/2005/8/layout/hProcess7"/>
    <dgm:cxn modelId="{FD4AF5B9-3DDA-4D0F-A493-8C99CBB14D17}" type="presOf" srcId="{B63C0E56-01B9-4DB0-81F2-9D6B4F0C63D0}" destId="{1650FAA3-C119-4531-9BD8-C3A4A871C92E}" srcOrd="1" destOrd="0" presId="urn:microsoft.com/office/officeart/2005/8/layout/hProcess7"/>
    <dgm:cxn modelId="{01537DD5-AE86-43D6-A828-B00259B37D28}" type="presOf" srcId="{239B72BA-11DC-4E1F-9946-DD3D3951C864}" destId="{AC574A4C-6D25-4E31-865B-397F9353F677}" srcOrd="0" destOrd="0" presId="urn:microsoft.com/office/officeart/2005/8/layout/hProcess7"/>
    <dgm:cxn modelId="{95A349EA-D81D-48D6-9613-EED8B5803FBB}" type="presOf" srcId="{7E2DFE15-326B-4F46-9302-29AA891BEDE2}" destId="{9D5BAF26-4969-4FD8-9CBD-65FB446D76E9}" srcOrd="0" destOrd="0" presId="urn:microsoft.com/office/officeart/2005/8/layout/hProcess7"/>
    <dgm:cxn modelId="{5BEBDAF0-73B6-48C5-9D44-363F0DCADD31}" type="presOf" srcId="{D7C913CB-C52F-4311-932C-C3EAFF2DAFB3}" destId="{877674B1-E527-4B6D-9B1E-A23574178A44}" srcOrd="1" destOrd="0" presId="urn:microsoft.com/office/officeart/2005/8/layout/hProcess7"/>
    <dgm:cxn modelId="{D67DF1F6-1920-4156-9AC2-7793C82A5EB0}" type="presOf" srcId="{C21F5BA7-171B-4B19-827F-7DA6E486E027}" destId="{485EAEDB-C431-4C38-AC78-AFBA60D878EE}" srcOrd="0" destOrd="0" presId="urn:microsoft.com/office/officeart/2005/8/layout/hProcess7"/>
    <dgm:cxn modelId="{E3DA0BF7-84EA-42E1-BD44-AC59A20CBED4}" type="presOf" srcId="{B63C0E56-01B9-4DB0-81F2-9D6B4F0C63D0}" destId="{21FF6CB9-806D-48B4-B942-56CFA66D4BB6}" srcOrd="0" destOrd="0" presId="urn:microsoft.com/office/officeart/2005/8/layout/hProcess7"/>
    <dgm:cxn modelId="{7DBA9FF8-811E-49CA-A74C-530602EEBD4F}" srcId="{ABABC42C-1B41-465E-AEAC-5A2050F9FD10}" destId="{D7C913CB-C52F-4311-932C-C3EAFF2DAFB3}" srcOrd="0" destOrd="0" parTransId="{9F0A2238-8FA9-4F38-91D3-6D611B8D6BAC}" sibTransId="{B88714CA-5F9C-429A-A80F-50C82BF1AFFC}"/>
    <dgm:cxn modelId="{AB8F04FE-E5B2-4574-8ABD-85B929C36B21}" type="presOf" srcId="{D7C913CB-C52F-4311-932C-C3EAFF2DAFB3}" destId="{280A0D2D-3884-46A2-ADA0-72B90DA03424}" srcOrd="0" destOrd="0" presId="urn:microsoft.com/office/officeart/2005/8/layout/hProcess7"/>
    <dgm:cxn modelId="{9CCD9A1A-3E22-4E66-8D5E-F34B13F7FD2E}" type="presParOf" srcId="{642AFF16-5AB1-4E0F-83C5-015923DB2252}" destId="{7C74993C-5205-493C-8C49-657A9EA06B50}" srcOrd="0" destOrd="0" presId="urn:microsoft.com/office/officeart/2005/8/layout/hProcess7"/>
    <dgm:cxn modelId="{53C81FDA-A29B-4FEA-89C7-B0C71650C4A8}" type="presParOf" srcId="{7C74993C-5205-493C-8C49-657A9EA06B50}" destId="{280A0D2D-3884-46A2-ADA0-72B90DA03424}" srcOrd="0" destOrd="0" presId="urn:microsoft.com/office/officeart/2005/8/layout/hProcess7"/>
    <dgm:cxn modelId="{36689C0A-F639-4488-B9B5-C909866EC195}" type="presParOf" srcId="{7C74993C-5205-493C-8C49-657A9EA06B50}" destId="{877674B1-E527-4B6D-9B1E-A23574178A44}" srcOrd="1" destOrd="0" presId="urn:microsoft.com/office/officeart/2005/8/layout/hProcess7"/>
    <dgm:cxn modelId="{5AB73DEC-9135-4F19-B6B8-D4FB1E3D00C7}" type="presParOf" srcId="{7C74993C-5205-493C-8C49-657A9EA06B50}" destId="{AC574A4C-6D25-4E31-865B-397F9353F677}" srcOrd="2" destOrd="0" presId="urn:microsoft.com/office/officeart/2005/8/layout/hProcess7"/>
    <dgm:cxn modelId="{231FD9E2-3437-429E-9D32-7534ED134E47}" type="presParOf" srcId="{642AFF16-5AB1-4E0F-83C5-015923DB2252}" destId="{2B0F6166-B8C5-411E-A8AE-D7464BF0C1EE}" srcOrd="1" destOrd="0" presId="urn:microsoft.com/office/officeart/2005/8/layout/hProcess7"/>
    <dgm:cxn modelId="{88CF438C-18FD-4683-AA99-874A75E7AEF1}" type="presParOf" srcId="{642AFF16-5AB1-4E0F-83C5-015923DB2252}" destId="{B1C41CE6-C423-4EF1-80D0-6649A1C5531A}" srcOrd="2" destOrd="0" presId="urn:microsoft.com/office/officeart/2005/8/layout/hProcess7"/>
    <dgm:cxn modelId="{2C9BB121-A006-43B1-9111-87072041B976}" type="presParOf" srcId="{B1C41CE6-C423-4EF1-80D0-6649A1C5531A}" destId="{EB6B858B-67A8-4A61-91E4-08CD4559B222}" srcOrd="0" destOrd="0" presId="urn:microsoft.com/office/officeart/2005/8/layout/hProcess7"/>
    <dgm:cxn modelId="{0E8EBE7A-707A-44B7-A022-D8BA3D98239A}" type="presParOf" srcId="{B1C41CE6-C423-4EF1-80D0-6649A1C5531A}" destId="{80056730-421F-40D5-A7CE-EEC0C0B16691}" srcOrd="1" destOrd="0" presId="urn:microsoft.com/office/officeart/2005/8/layout/hProcess7"/>
    <dgm:cxn modelId="{E623C932-2D42-40C4-AC5F-53D1D32E7B27}" type="presParOf" srcId="{B1C41CE6-C423-4EF1-80D0-6649A1C5531A}" destId="{B9D80D47-A121-4B8A-9396-58E26B50F4E2}" srcOrd="2" destOrd="0" presId="urn:microsoft.com/office/officeart/2005/8/layout/hProcess7"/>
    <dgm:cxn modelId="{8D0114D4-7E5B-4EA4-BF92-2351471C2DCA}" type="presParOf" srcId="{642AFF16-5AB1-4E0F-83C5-015923DB2252}" destId="{2DB4AA38-31CB-4B8C-A137-6F505B617D3B}" srcOrd="3" destOrd="0" presId="urn:microsoft.com/office/officeart/2005/8/layout/hProcess7"/>
    <dgm:cxn modelId="{6DB10CB7-9C82-42EC-B0C8-38ACF1DD4BDE}" type="presParOf" srcId="{642AFF16-5AB1-4E0F-83C5-015923DB2252}" destId="{35247CFF-46F0-4416-8272-B4C85988B539}" srcOrd="4" destOrd="0" presId="urn:microsoft.com/office/officeart/2005/8/layout/hProcess7"/>
    <dgm:cxn modelId="{D78A09E0-141E-4B86-AD32-65D4BED5CD67}" type="presParOf" srcId="{35247CFF-46F0-4416-8272-B4C85988B539}" destId="{485EAEDB-C431-4C38-AC78-AFBA60D878EE}" srcOrd="0" destOrd="0" presId="urn:microsoft.com/office/officeart/2005/8/layout/hProcess7"/>
    <dgm:cxn modelId="{9153FCE3-1B64-43A3-A38B-9AF2A20985BD}" type="presParOf" srcId="{35247CFF-46F0-4416-8272-B4C85988B539}" destId="{968FAA1C-9DAC-403E-AEBA-A05598D23FA1}" srcOrd="1" destOrd="0" presId="urn:microsoft.com/office/officeart/2005/8/layout/hProcess7"/>
    <dgm:cxn modelId="{571CE0B9-E02D-4775-B7AB-1BF081743005}" type="presParOf" srcId="{35247CFF-46F0-4416-8272-B4C85988B539}" destId="{9D5BAF26-4969-4FD8-9CBD-65FB446D76E9}" srcOrd="2" destOrd="0" presId="urn:microsoft.com/office/officeart/2005/8/layout/hProcess7"/>
    <dgm:cxn modelId="{9A7150FB-7D03-4867-961E-70D22DB5E5F8}" type="presParOf" srcId="{642AFF16-5AB1-4E0F-83C5-015923DB2252}" destId="{A0643190-2222-4993-8D31-E520E7199F37}" srcOrd="5" destOrd="0" presId="urn:microsoft.com/office/officeart/2005/8/layout/hProcess7"/>
    <dgm:cxn modelId="{AF5BB0DA-AC16-4305-976D-56A08288945A}" type="presParOf" srcId="{642AFF16-5AB1-4E0F-83C5-015923DB2252}" destId="{B76F62E3-ECB5-447A-A96E-9074CECFCA96}" srcOrd="6" destOrd="0" presId="urn:microsoft.com/office/officeart/2005/8/layout/hProcess7"/>
    <dgm:cxn modelId="{52D9198F-4785-4E73-BB1D-08A971E86552}" type="presParOf" srcId="{B76F62E3-ECB5-447A-A96E-9074CECFCA96}" destId="{07DD9EF4-5FA6-479C-BFBD-F9661B59AB9F}" srcOrd="0" destOrd="0" presId="urn:microsoft.com/office/officeart/2005/8/layout/hProcess7"/>
    <dgm:cxn modelId="{637AA236-5D79-49EB-B2B8-8B7498E5E45D}" type="presParOf" srcId="{B76F62E3-ECB5-447A-A96E-9074CECFCA96}" destId="{A39914EA-797A-4C3F-B2C5-B012C8DF5D4D}" srcOrd="1" destOrd="0" presId="urn:microsoft.com/office/officeart/2005/8/layout/hProcess7"/>
    <dgm:cxn modelId="{ACF8486A-64F4-4129-80AE-800F3DB4F0EA}" type="presParOf" srcId="{B76F62E3-ECB5-447A-A96E-9074CECFCA96}" destId="{5360C65F-CDAB-4E98-9FA7-7E5035CE8062}" srcOrd="2" destOrd="0" presId="urn:microsoft.com/office/officeart/2005/8/layout/hProcess7"/>
    <dgm:cxn modelId="{7225226C-B148-4FBE-95D8-7C0502A1ED91}" type="presParOf" srcId="{642AFF16-5AB1-4E0F-83C5-015923DB2252}" destId="{74CF508B-8928-48AD-AEA8-D7EB1423AF56}" srcOrd="7" destOrd="0" presId="urn:microsoft.com/office/officeart/2005/8/layout/hProcess7"/>
    <dgm:cxn modelId="{B3685FD3-EB06-430A-8919-0BC630852D7C}" type="presParOf" srcId="{642AFF16-5AB1-4E0F-83C5-015923DB2252}" destId="{2A1D716B-1509-4407-96C2-3E257B60A030}" srcOrd="8" destOrd="0" presId="urn:microsoft.com/office/officeart/2005/8/layout/hProcess7"/>
    <dgm:cxn modelId="{BD712F51-282B-4A1A-A19D-E2062284586F}" type="presParOf" srcId="{2A1D716B-1509-4407-96C2-3E257B60A030}" destId="{21FF6CB9-806D-48B4-B942-56CFA66D4BB6}" srcOrd="0" destOrd="0" presId="urn:microsoft.com/office/officeart/2005/8/layout/hProcess7"/>
    <dgm:cxn modelId="{C1895366-1879-40B4-A0A8-87D0B593E9A4}" type="presParOf" srcId="{2A1D716B-1509-4407-96C2-3E257B60A030}" destId="{1650FAA3-C119-4531-9BD8-C3A4A871C92E}" srcOrd="1" destOrd="0" presId="urn:microsoft.com/office/officeart/2005/8/layout/hProcess7"/>
    <dgm:cxn modelId="{A18D071B-AA8D-493A-A052-28D5A5834066}" type="presParOf" srcId="{2A1D716B-1509-4407-96C2-3E257B60A030}" destId="{21AD36F5-28F6-4617-9BC0-367D656C8931}" srcOrd="2" destOrd="0" presId="urn:microsoft.com/office/officeart/2005/8/layout/hProcess7"/>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45ED5514-6FEC-40BE-A8B6-095A66010689}" type="doc">
      <dgm:prSet loTypeId="urn:microsoft.com/office/officeart/2005/8/layout/hList6" loCatId="list" qsTypeId="urn:microsoft.com/office/officeart/2005/8/quickstyle/simple1" qsCatId="simple" csTypeId="urn:microsoft.com/office/officeart/2005/8/colors/accent1_2" csCatId="accent1" phldr="1"/>
      <dgm:spPr/>
      <dgm:t>
        <a:bodyPr/>
        <a:lstStyle/>
        <a:p>
          <a:endParaRPr lang="en-US"/>
        </a:p>
      </dgm:t>
    </dgm:pt>
    <dgm:pt modelId="{8C35DE3E-DC03-46F0-9044-11799063F93A}">
      <dgm:prSet phldrT="[Text]"/>
      <dgm:spPr>
        <a:solidFill>
          <a:schemeClr val="accent2">
            <a:lumMod val="75000"/>
          </a:schemeClr>
        </a:solidFill>
        <a:scene3d>
          <a:camera prst="orthographicFront"/>
          <a:lightRig rig="threePt" dir="t"/>
        </a:scene3d>
        <a:sp3d>
          <a:bevelT w="165100" prst="coolSlant"/>
        </a:sp3d>
      </dgm:spPr>
      <dgm:t>
        <a:bodyPr/>
        <a:lstStyle/>
        <a:p>
          <a:r>
            <a:rPr lang="en-US" dirty="0" err="1"/>
            <a:t>Comprobar</a:t>
          </a:r>
          <a:r>
            <a:rPr lang="en-US" dirty="0"/>
            <a:t> </a:t>
          </a:r>
          <a:r>
            <a:rPr lang="en-US" dirty="0" err="1"/>
            <a:t>situación</a:t>
          </a:r>
          <a:r>
            <a:rPr lang="en-US" dirty="0"/>
            <a:t> </a:t>
          </a:r>
          <a:r>
            <a:rPr lang="en-US" dirty="0" err="1"/>
            <a:t>tributaria</a:t>
          </a:r>
          <a:r>
            <a:rPr lang="en-US" dirty="0"/>
            <a:t> de </a:t>
          </a:r>
          <a:r>
            <a:rPr lang="en-US" dirty="0" err="1"/>
            <a:t>los</a:t>
          </a:r>
          <a:r>
            <a:rPr lang="en-US" dirty="0"/>
            <a:t> O.T</a:t>
          </a:r>
        </a:p>
      </dgm:t>
    </dgm:pt>
    <dgm:pt modelId="{96C72896-80F2-4BEB-A8F6-DC3FFC767DCB}" type="parTrans" cxnId="{6BBBFC2D-F408-4144-96BB-093E0F69ECAE}">
      <dgm:prSet/>
      <dgm:spPr/>
      <dgm:t>
        <a:bodyPr/>
        <a:lstStyle/>
        <a:p>
          <a:endParaRPr lang="en-US"/>
        </a:p>
      </dgm:t>
    </dgm:pt>
    <dgm:pt modelId="{5C2A5FDB-61B4-472F-B95D-D1BF4816AD04}" type="sibTrans" cxnId="{6BBBFC2D-F408-4144-96BB-093E0F69ECAE}">
      <dgm:prSet/>
      <dgm:spPr/>
      <dgm:t>
        <a:bodyPr/>
        <a:lstStyle/>
        <a:p>
          <a:endParaRPr lang="en-US"/>
        </a:p>
      </dgm:t>
    </dgm:pt>
    <dgm:pt modelId="{455A8267-21A2-45E5-BFC9-EC196EB6473D}">
      <dgm:prSet phldrT="[Text]"/>
      <dgm:spPr>
        <a:solidFill>
          <a:schemeClr val="accent1">
            <a:lumMod val="75000"/>
          </a:schemeClr>
        </a:solidFill>
        <a:scene3d>
          <a:camera prst="orthographicFront"/>
          <a:lightRig rig="threePt" dir="t"/>
        </a:scene3d>
        <a:sp3d>
          <a:bevelT w="165100" prst="coolSlant"/>
        </a:sp3d>
      </dgm:spPr>
      <dgm:t>
        <a:bodyPr/>
        <a:lstStyle/>
        <a:p>
          <a:r>
            <a:rPr lang="en-US" dirty="0" err="1"/>
            <a:t>Verificar</a:t>
          </a:r>
          <a:r>
            <a:rPr lang="en-US" dirty="0"/>
            <a:t> el </a:t>
          </a:r>
          <a:r>
            <a:rPr lang="en-US" dirty="0" err="1"/>
            <a:t>cumplimiento</a:t>
          </a:r>
          <a:r>
            <a:rPr lang="en-US" dirty="0"/>
            <a:t> </a:t>
          </a:r>
          <a:r>
            <a:rPr lang="en-US" dirty="0" err="1"/>
            <a:t>exacto</a:t>
          </a:r>
          <a:r>
            <a:rPr lang="en-US" dirty="0"/>
            <a:t> de </a:t>
          </a:r>
          <a:r>
            <a:rPr lang="en-US" dirty="0" err="1"/>
            <a:t>sus</a:t>
          </a:r>
          <a:r>
            <a:rPr lang="en-US" dirty="0"/>
            <a:t> </a:t>
          </a:r>
          <a:r>
            <a:rPr lang="en-US" dirty="0" err="1"/>
            <a:t>obligaciones</a:t>
          </a:r>
          <a:r>
            <a:rPr lang="en-US" dirty="0"/>
            <a:t> y </a:t>
          </a:r>
          <a:r>
            <a:rPr lang="en-US" dirty="0" err="1"/>
            <a:t>deberes</a:t>
          </a:r>
          <a:r>
            <a:rPr lang="en-US" dirty="0"/>
            <a:t> </a:t>
          </a:r>
          <a:r>
            <a:rPr lang="en-US" dirty="0" err="1"/>
            <a:t>materiales</a:t>
          </a:r>
          <a:endParaRPr lang="en-US" dirty="0"/>
        </a:p>
      </dgm:t>
    </dgm:pt>
    <dgm:pt modelId="{78C4D9CE-0F21-461B-A36F-24B6E03FDC2F}" type="parTrans" cxnId="{A0B48B07-B77F-402A-AEDE-BB33B137FD0D}">
      <dgm:prSet/>
      <dgm:spPr/>
      <dgm:t>
        <a:bodyPr/>
        <a:lstStyle/>
        <a:p>
          <a:endParaRPr lang="en-US"/>
        </a:p>
      </dgm:t>
    </dgm:pt>
    <dgm:pt modelId="{004933EA-7148-42D1-A8FA-38B65D897A40}" type="sibTrans" cxnId="{A0B48B07-B77F-402A-AEDE-BB33B137FD0D}">
      <dgm:prSet/>
      <dgm:spPr/>
      <dgm:t>
        <a:bodyPr/>
        <a:lstStyle/>
        <a:p>
          <a:endParaRPr lang="en-US"/>
        </a:p>
      </dgm:t>
    </dgm:pt>
    <dgm:pt modelId="{A3A13C3F-AB00-45DA-B2DB-92D2B7394FD0}">
      <dgm:prSet phldrT="[Text]"/>
      <dgm:spPr>
        <a:solidFill>
          <a:srgbClr val="00B050"/>
        </a:solidFill>
        <a:scene3d>
          <a:camera prst="orthographicFront"/>
          <a:lightRig rig="threePt" dir="t"/>
        </a:scene3d>
        <a:sp3d>
          <a:bevelT w="165100" prst="coolSlant"/>
        </a:sp3d>
      </dgm:spPr>
      <dgm:t>
        <a:bodyPr/>
        <a:lstStyle/>
        <a:p>
          <a:r>
            <a:rPr lang="en-US" dirty="0" err="1"/>
            <a:t>Propiciar</a:t>
          </a:r>
          <a:r>
            <a:rPr lang="en-US" dirty="0"/>
            <a:t> la </a:t>
          </a:r>
          <a:r>
            <a:rPr lang="en-US" dirty="0" err="1"/>
            <a:t>regularización</a:t>
          </a:r>
          <a:r>
            <a:rPr lang="en-US" dirty="0"/>
            <a:t> y </a:t>
          </a:r>
          <a:r>
            <a:rPr lang="en-US" dirty="0" err="1"/>
            <a:t>aplicar</a:t>
          </a:r>
          <a:r>
            <a:rPr lang="en-US" dirty="0"/>
            <a:t> las </a:t>
          </a:r>
          <a:r>
            <a:rPr lang="en-US" dirty="0" err="1"/>
            <a:t>sanciones</a:t>
          </a:r>
          <a:r>
            <a:rPr lang="en-US" dirty="0"/>
            <a:t> que </a:t>
          </a:r>
          <a:r>
            <a:rPr lang="en-US" dirty="0" err="1"/>
            <a:t>correspondan</a:t>
          </a:r>
          <a:endParaRPr lang="en-US" dirty="0"/>
        </a:p>
      </dgm:t>
    </dgm:pt>
    <dgm:pt modelId="{BD632724-39F9-4909-8183-FE8D22228E57}" type="parTrans" cxnId="{23114A9C-620C-4AC2-AF04-8ED6F870D55A}">
      <dgm:prSet/>
      <dgm:spPr/>
      <dgm:t>
        <a:bodyPr/>
        <a:lstStyle/>
        <a:p>
          <a:endParaRPr lang="en-US"/>
        </a:p>
      </dgm:t>
    </dgm:pt>
    <dgm:pt modelId="{B3C1D571-6AA5-469F-989C-78CA3C5AAB10}" type="sibTrans" cxnId="{23114A9C-620C-4AC2-AF04-8ED6F870D55A}">
      <dgm:prSet/>
      <dgm:spPr/>
      <dgm:t>
        <a:bodyPr/>
        <a:lstStyle/>
        <a:p>
          <a:endParaRPr lang="en-US"/>
        </a:p>
      </dgm:t>
    </dgm:pt>
    <dgm:pt modelId="{74451EC0-8B18-4E45-A6CD-46C612C3F117}" type="pres">
      <dgm:prSet presAssocID="{45ED5514-6FEC-40BE-A8B6-095A66010689}" presName="Name0" presStyleCnt="0">
        <dgm:presLayoutVars>
          <dgm:dir/>
          <dgm:resizeHandles val="exact"/>
        </dgm:presLayoutVars>
      </dgm:prSet>
      <dgm:spPr/>
    </dgm:pt>
    <dgm:pt modelId="{2697C452-1E59-4A33-9D99-070FD4821212}" type="pres">
      <dgm:prSet presAssocID="{8C35DE3E-DC03-46F0-9044-11799063F93A}" presName="node" presStyleLbl="node1" presStyleIdx="0" presStyleCnt="3" custLinFactX="-18138" custLinFactNeighborX="-100000" custLinFactNeighborY="7812">
        <dgm:presLayoutVars>
          <dgm:bulletEnabled val="1"/>
        </dgm:presLayoutVars>
      </dgm:prSet>
      <dgm:spPr/>
    </dgm:pt>
    <dgm:pt modelId="{2A424259-B039-4F04-90C7-D19F30E7A189}" type="pres">
      <dgm:prSet presAssocID="{5C2A5FDB-61B4-472F-B95D-D1BF4816AD04}" presName="sibTrans" presStyleCnt="0"/>
      <dgm:spPr/>
    </dgm:pt>
    <dgm:pt modelId="{F50BD3B3-2A09-4990-B80E-880A154059C8}" type="pres">
      <dgm:prSet presAssocID="{455A8267-21A2-45E5-BFC9-EC196EB6473D}" presName="node" presStyleLbl="node1" presStyleIdx="1" presStyleCnt="3">
        <dgm:presLayoutVars>
          <dgm:bulletEnabled val="1"/>
        </dgm:presLayoutVars>
      </dgm:prSet>
      <dgm:spPr/>
    </dgm:pt>
    <dgm:pt modelId="{66D5B2DB-8036-4FD9-8BD8-3885A42E9207}" type="pres">
      <dgm:prSet presAssocID="{004933EA-7148-42D1-A8FA-38B65D897A40}" presName="sibTrans" presStyleCnt="0"/>
      <dgm:spPr/>
    </dgm:pt>
    <dgm:pt modelId="{C374BA25-5542-4215-8EFA-2E4DA8683CDF}" type="pres">
      <dgm:prSet presAssocID="{A3A13C3F-AB00-45DA-B2DB-92D2B7394FD0}" presName="node" presStyleLbl="node1" presStyleIdx="2" presStyleCnt="3">
        <dgm:presLayoutVars>
          <dgm:bulletEnabled val="1"/>
        </dgm:presLayoutVars>
      </dgm:prSet>
      <dgm:spPr/>
    </dgm:pt>
  </dgm:ptLst>
  <dgm:cxnLst>
    <dgm:cxn modelId="{A0B48B07-B77F-402A-AEDE-BB33B137FD0D}" srcId="{45ED5514-6FEC-40BE-A8B6-095A66010689}" destId="{455A8267-21A2-45E5-BFC9-EC196EB6473D}" srcOrd="1" destOrd="0" parTransId="{78C4D9CE-0F21-461B-A36F-24B6E03FDC2F}" sibTransId="{004933EA-7148-42D1-A8FA-38B65D897A40}"/>
    <dgm:cxn modelId="{4F4C7F12-E12B-43A9-B8F3-C7F7CAD3F3FC}" type="presOf" srcId="{45ED5514-6FEC-40BE-A8B6-095A66010689}" destId="{74451EC0-8B18-4E45-A6CD-46C612C3F117}" srcOrd="0" destOrd="0" presId="urn:microsoft.com/office/officeart/2005/8/layout/hList6"/>
    <dgm:cxn modelId="{8046AA1B-4261-4615-86AA-150CF672A7A5}" type="presOf" srcId="{A3A13C3F-AB00-45DA-B2DB-92D2B7394FD0}" destId="{C374BA25-5542-4215-8EFA-2E4DA8683CDF}" srcOrd="0" destOrd="0" presId="urn:microsoft.com/office/officeart/2005/8/layout/hList6"/>
    <dgm:cxn modelId="{6BBBFC2D-F408-4144-96BB-093E0F69ECAE}" srcId="{45ED5514-6FEC-40BE-A8B6-095A66010689}" destId="{8C35DE3E-DC03-46F0-9044-11799063F93A}" srcOrd="0" destOrd="0" parTransId="{96C72896-80F2-4BEB-A8F6-DC3FFC767DCB}" sibTransId="{5C2A5FDB-61B4-472F-B95D-D1BF4816AD04}"/>
    <dgm:cxn modelId="{23114A9C-620C-4AC2-AF04-8ED6F870D55A}" srcId="{45ED5514-6FEC-40BE-A8B6-095A66010689}" destId="{A3A13C3F-AB00-45DA-B2DB-92D2B7394FD0}" srcOrd="2" destOrd="0" parTransId="{BD632724-39F9-4909-8183-FE8D22228E57}" sibTransId="{B3C1D571-6AA5-469F-989C-78CA3C5AAB10}"/>
    <dgm:cxn modelId="{272E44F5-EC94-4CE1-ACCD-F69346F36FF6}" type="presOf" srcId="{8C35DE3E-DC03-46F0-9044-11799063F93A}" destId="{2697C452-1E59-4A33-9D99-070FD4821212}" srcOrd="0" destOrd="0" presId="urn:microsoft.com/office/officeart/2005/8/layout/hList6"/>
    <dgm:cxn modelId="{06D068F6-93BC-413D-B5A6-6824167F5B2E}" type="presOf" srcId="{455A8267-21A2-45E5-BFC9-EC196EB6473D}" destId="{F50BD3B3-2A09-4990-B80E-880A154059C8}" srcOrd="0" destOrd="0" presId="urn:microsoft.com/office/officeart/2005/8/layout/hList6"/>
    <dgm:cxn modelId="{954D6922-1C89-467C-B458-A9E359C31040}" type="presParOf" srcId="{74451EC0-8B18-4E45-A6CD-46C612C3F117}" destId="{2697C452-1E59-4A33-9D99-070FD4821212}" srcOrd="0" destOrd="0" presId="urn:microsoft.com/office/officeart/2005/8/layout/hList6"/>
    <dgm:cxn modelId="{6367C27B-8FB1-4356-B9F3-AF35DE1B1BB3}" type="presParOf" srcId="{74451EC0-8B18-4E45-A6CD-46C612C3F117}" destId="{2A424259-B039-4F04-90C7-D19F30E7A189}" srcOrd="1" destOrd="0" presId="urn:microsoft.com/office/officeart/2005/8/layout/hList6"/>
    <dgm:cxn modelId="{69B2308E-745B-45DF-BDF6-1D4C955B312A}" type="presParOf" srcId="{74451EC0-8B18-4E45-A6CD-46C612C3F117}" destId="{F50BD3B3-2A09-4990-B80E-880A154059C8}" srcOrd="2" destOrd="0" presId="urn:microsoft.com/office/officeart/2005/8/layout/hList6"/>
    <dgm:cxn modelId="{DCC20561-5D1B-4644-8197-A9E0613A4DE0}" type="presParOf" srcId="{74451EC0-8B18-4E45-A6CD-46C612C3F117}" destId="{66D5B2DB-8036-4FD9-8BD8-3885A42E9207}" srcOrd="3" destOrd="0" presId="urn:microsoft.com/office/officeart/2005/8/layout/hList6"/>
    <dgm:cxn modelId="{627C81C8-DAC9-4C21-966F-7635E16E90B2}" type="presParOf" srcId="{74451EC0-8B18-4E45-A6CD-46C612C3F117}" destId="{C374BA25-5542-4215-8EFA-2E4DA8683CDF}" srcOrd="4" destOrd="0" presId="urn:microsoft.com/office/officeart/2005/8/layout/hList6"/>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80A0D2D-3884-46A2-ADA0-72B90DA03424}">
      <dsp:nvSpPr>
        <dsp:cNvPr id="0" name=""/>
        <dsp:cNvSpPr/>
      </dsp:nvSpPr>
      <dsp:spPr>
        <a:xfrm>
          <a:off x="0" y="0"/>
          <a:ext cx="2620112" cy="4552280"/>
        </a:xfrm>
        <a:prstGeom prst="roundRect">
          <a:avLst>
            <a:gd name="adj" fmla="val 5000"/>
          </a:avLst>
        </a:prstGeom>
        <a:solidFill>
          <a:srgbClr val="7030A0"/>
        </a:solidFill>
        <a:ln w="25400" cap="flat" cmpd="sng" algn="ctr">
          <a:solidFill>
            <a:schemeClr val="lt1">
              <a:hueOff val="0"/>
              <a:satOff val="0"/>
              <a:lumOff val="0"/>
              <a:alphaOff val="0"/>
            </a:schemeClr>
          </a:solidFill>
          <a:prstDash val="solid"/>
        </a:ln>
        <a:effectLst/>
        <a:scene3d>
          <a:camera prst="orthographicFront"/>
          <a:lightRig rig="threePt" dir="t"/>
        </a:scene3d>
        <a:sp3d>
          <a:bevelT w="165100" prst="coolSlant"/>
        </a:sp3d>
      </dsp:spPr>
      <dsp:style>
        <a:lnRef idx="2">
          <a:scrgbClr r="0" g="0" b="0"/>
        </a:lnRef>
        <a:fillRef idx="1">
          <a:scrgbClr r="0" g="0" b="0"/>
        </a:fillRef>
        <a:effectRef idx="0">
          <a:scrgbClr r="0" g="0" b="0"/>
        </a:effectRef>
        <a:fontRef idx="minor">
          <a:schemeClr val="lt1"/>
        </a:fontRef>
      </dsp:style>
      <dsp:txBody>
        <a:bodyPr spcFirstLastPara="0" vert="horz" wrap="square" lIns="0" tIns="68580" rIns="88900" bIns="0" numCol="1" spcCol="1270" anchor="t" anchorCtr="0">
          <a:noAutofit/>
        </a:bodyPr>
        <a:lstStyle/>
        <a:p>
          <a:pPr marL="0" lvl="0" indent="0" algn="r" defTabSz="889000">
            <a:lnSpc>
              <a:spcPct val="90000"/>
            </a:lnSpc>
            <a:spcBef>
              <a:spcPct val="0"/>
            </a:spcBef>
            <a:spcAft>
              <a:spcPct val="35000"/>
            </a:spcAft>
            <a:buNone/>
          </a:pPr>
          <a:endParaRPr lang="en-US" sz="2000" kern="1200" dirty="0"/>
        </a:p>
      </dsp:txBody>
      <dsp:txXfrm rot="16200000">
        <a:off x="-1604423" y="1604423"/>
        <a:ext cx="3732869" cy="524022"/>
      </dsp:txXfrm>
    </dsp:sp>
    <dsp:sp modelId="{AC574A4C-6D25-4E31-865B-397F9353F677}">
      <dsp:nvSpPr>
        <dsp:cNvPr id="0" name=""/>
        <dsp:cNvSpPr/>
      </dsp:nvSpPr>
      <dsp:spPr>
        <a:xfrm>
          <a:off x="620836" y="0"/>
          <a:ext cx="1951983" cy="4552280"/>
        </a:xfrm>
        <a:prstGeom prst="rect">
          <a:avLst/>
        </a:prstGeom>
        <a:noFill/>
        <a:ln w="25400" cap="flat" cmpd="sng" algn="ctr">
          <a:noFill/>
          <a:prstDash val="solid"/>
        </a:ln>
        <a:effectLst/>
        <a:sp3d/>
      </dsp:spPr>
      <dsp:style>
        <a:lnRef idx="2">
          <a:scrgbClr r="0" g="0" b="0"/>
        </a:lnRef>
        <a:fillRef idx="1">
          <a:scrgbClr r="0" g="0" b="0"/>
        </a:fillRef>
        <a:effectRef idx="0">
          <a:scrgbClr r="0" g="0" b="0"/>
        </a:effectRef>
        <a:fontRef idx="minor">
          <a:schemeClr val="lt1"/>
        </a:fontRef>
      </dsp:style>
      <dsp:txBody>
        <a:bodyPr spcFirstLastPara="0" vert="horz" wrap="square" lIns="0" tIns="61722" rIns="0" bIns="0" numCol="1" spcCol="1270" anchor="t" anchorCtr="0">
          <a:noAutofit/>
        </a:bodyPr>
        <a:lstStyle/>
        <a:p>
          <a:pPr marL="0" lvl="0" indent="0" algn="l" defTabSz="800100">
            <a:lnSpc>
              <a:spcPct val="90000"/>
            </a:lnSpc>
            <a:spcBef>
              <a:spcPct val="0"/>
            </a:spcBef>
            <a:spcAft>
              <a:spcPct val="35000"/>
            </a:spcAft>
            <a:buNone/>
          </a:pPr>
          <a:endParaRPr lang="es-ES" sz="1800" kern="1200" dirty="0">
            <a:latin typeface="Times New Roman" panose="02020603050405020304" pitchFamily="18" charset="0"/>
            <a:ea typeface="Times New Roman" panose="02020603050405020304" pitchFamily="18" charset="0"/>
          </a:endParaRPr>
        </a:p>
        <a:p>
          <a:pPr marL="0" lvl="0" indent="0" algn="l" defTabSz="800100">
            <a:lnSpc>
              <a:spcPct val="90000"/>
            </a:lnSpc>
            <a:spcBef>
              <a:spcPct val="0"/>
            </a:spcBef>
            <a:spcAft>
              <a:spcPct val="35000"/>
            </a:spcAft>
            <a:buNone/>
          </a:pPr>
          <a:r>
            <a:rPr lang="es-ES" sz="1800" kern="1200" dirty="0">
              <a:latin typeface="Times New Roman" panose="02020603050405020304" pitchFamily="18" charset="0"/>
              <a:ea typeface="Times New Roman" panose="02020603050405020304" pitchFamily="18" charset="0"/>
            </a:rPr>
            <a:t>Se realizan utilizando los datos y </a:t>
          </a:r>
          <a:r>
            <a:rPr lang="es-ES" sz="1800" b="1" kern="1200" dirty="0">
              <a:solidFill>
                <a:schemeClr val="bg1"/>
              </a:solidFill>
              <a:latin typeface="Times New Roman" panose="02020603050405020304" pitchFamily="18" charset="0"/>
              <a:ea typeface="Times New Roman" panose="02020603050405020304" pitchFamily="18" charset="0"/>
            </a:rPr>
            <a:t>pruebas que estén en poder  de  la Administración </a:t>
          </a:r>
          <a:r>
            <a:rPr lang="es-ES" sz="1800" kern="1200" dirty="0">
              <a:latin typeface="Times New Roman" panose="02020603050405020304" pitchFamily="18" charset="0"/>
              <a:ea typeface="Times New Roman" panose="02020603050405020304" pitchFamily="18" charset="0"/>
            </a:rPr>
            <a:t>o que se  le soliciten al obligado tributario sobre un período o impuesto determinado, ya sea previo al inicio del procedimiento de dicha comprobación o durante su desarrollo</a:t>
          </a:r>
          <a:endParaRPr lang="en-US" sz="1800" kern="1200" dirty="0"/>
        </a:p>
      </dsp:txBody>
      <dsp:txXfrm>
        <a:off x="620836" y="0"/>
        <a:ext cx="1951983" cy="4552280"/>
      </dsp:txXfrm>
    </dsp:sp>
    <dsp:sp modelId="{485EAEDB-C431-4C38-AC78-AFBA60D878EE}">
      <dsp:nvSpPr>
        <dsp:cNvPr id="0" name=""/>
        <dsp:cNvSpPr/>
      </dsp:nvSpPr>
      <dsp:spPr>
        <a:xfrm>
          <a:off x="2759693" y="0"/>
          <a:ext cx="2701674" cy="4552280"/>
        </a:xfrm>
        <a:prstGeom prst="roundRect">
          <a:avLst>
            <a:gd name="adj" fmla="val 5000"/>
          </a:avLst>
        </a:prstGeom>
        <a:solidFill>
          <a:schemeClr val="accent3">
            <a:lumMod val="5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106299" rIns="137795" bIns="0" numCol="1" spcCol="1270" anchor="t" anchorCtr="0">
          <a:noAutofit/>
        </a:bodyPr>
        <a:lstStyle/>
        <a:p>
          <a:pPr marL="0" lvl="0" indent="0" algn="r" defTabSz="1377950">
            <a:lnSpc>
              <a:spcPct val="90000"/>
            </a:lnSpc>
            <a:spcBef>
              <a:spcPct val="0"/>
            </a:spcBef>
            <a:spcAft>
              <a:spcPct val="35000"/>
            </a:spcAft>
            <a:buNone/>
          </a:pPr>
          <a:endParaRPr lang="en-US" sz="3100" kern="1200" dirty="0">
            <a:solidFill>
              <a:schemeClr val="bg1"/>
            </a:solidFill>
          </a:endParaRPr>
        </a:p>
      </dsp:txBody>
      <dsp:txXfrm rot="16200000">
        <a:off x="1163425" y="1596267"/>
        <a:ext cx="3732869" cy="540334"/>
      </dsp:txXfrm>
    </dsp:sp>
    <dsp:sp modelId="{80056730-421F-40D5-A7CE-EEC0C0B16691}">
      <dsp:nvSpPr>
        <dsp:cNvPr id="0" name=""/>
        <dsp:cNvSpPr/>
      </dsp:nvSpPr>
      <dsp:spPr>
        <a:xfrm rot="5400000">
          <a:off x="2445008" y="3605397"/>
          <a:ext cx="668924" cy="593322"/>
        </a:xfrm>
        <a:prstGeom prst="flowChartExtract">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9D5BAF26-4969-4FD8-9CBD-65FB446D76E9}">
      <dsp:nvSpPr>
        <dsp:cNvPr id="0" name=""/>
        <dsp:cNvSpPr/>
      </dsp:nvSpPr>
      <dsp:spPr>
        <a:xfrm>
          <a:off x="3390929" y="0"/>
          <a:ext cx="2012747" cy="4552280"/>
        </a:xfrm>
        <a:prstGeom prst="rect">
          <a:avLst/>
        </a:prstGeom>
        <a:noFill/>
        <a:ln w="25400" cap="flat" cmpd="sng" algn="ctr">
          <a:noFill/>
          <a:prstDash val="solid"/>
        </a:ln>
        <a:effectLst/>
        <a:sp3d/>
      </dsp:spPr>
      <dsp:style>
        <a:lnRef idx="2">
          <a:scrgbClr r="0" g="0" b="0"/>
        </a:lnRef>
        <a:fillRef idx="1">
          <a:scrgbClr r="0" g="0" b="0"/>
        </a:fillRef>
        <a:effectRef idx="0">
          <a:scrgbClr r="0" g="0" b="0"/>
        </a:effectRef>
        <a:fontRef idx="minor">
          <a:schemeClr val="lt1"/>
        </a:fontRef>
      </dsp:style>
      <dsp:txBody>
        <a:bodyPr spcFirstLastPara="0" vert="horz" wrap="square" lIns="0" tIns="54864" rIns="0" bIns="0" numCol="1" spcCol="1270" anchor="t" anchorCtr="0">
          <a:noAutofit/>
        </a:bodyPr>
        <a:lstStyle/>
        <a:p>
          <a:pPr marL="0" lvl="0" indent="0" algn="l" defTabSz="711200">
            <a:lnSpc>
              <a:spcPct val="90000"/>
            </a:lnSpc>
            <a:spcBef>
              <a:spcPct val="0"/>
            </a:spcBef>
            <a:spcAft>
              <a:spcPct val="35000"/>
            </a:spcAft>
            <a:buNone/>
          </a:pPr>
          <a:endParaRPr lang="es-ES" sz="1600" kern="1200" dirty="0">
            <a:solidFill>
              <a:srgbClr val="FF0000"/>
            </a:solidFill>
            <a:latin typeface="Times New Roman" panose="02020603050405020304" pitchFamily="18" charset="0"/>
            <a:ea typeface="Times New Roman" panose="02020603050405020304" pitchFamily="18" charset="0"/>
          </a:endParaRPr>
        </a:p>
        <a:p>
          <a:pPr marL="0" lvl="0" indent="0" algn="l" defTabSz="711200">
            <a:lnSpc>
              <a:spcPct val="90000"/>
            </a:lnSpc>
            <a:spcBef>
              <a:spcPct val="0"/>
            </a:spcBef>
            <a:spcAft>
              <a:spcPct val="35000"/>
            </a:spcAft>
            <a:buNone/>
          </a:pPr>
          <a:endParaRPr lang="es-ES" sz="2400" b="1" kern="1200" dirty="0">
            <a:solidFill>
              <a:schemeClr val="bg1"/>
            </a:solidFill>
            <a:latin typeface="Times New Roman" panose="02020603050405020304" pitchFamily="18" charset="0"/>
            <a:ea typeface="Times New Roman" panose="02020603050405020304" pitchFamily="18" charset="0"/>
          </a:endParaRPr>
        </a:p>
        <a:p>
          <a:pPr marL="0" lvl="0" indent="0" algn="l" defTabSz="711200">
            <a:lnSpc>
              <a:spcPct val="90000"/>
            </a:lnSpc>
            <a:spcBef>
              <a:spcPct val="0"/>
            </a:spcBef>
            <a:spcAft>
              <a:spcPct val="35000"/>
            </a:spcAft>
            <a:buNone/>
          </a:pPr>
          <a:r>
            <a:rPr lang="es-ES" sz="2400" b="1" kern="1200" dirty="0">
              <a:solidFill>
                <a:schemeClr val="bg1"/>
              </a:solidFill>
              <a:latin typeface="Times New Roman" panose="02020603050405020304" pitchFamily="18" charset="0"/>
              <a:ea typeface="Times New Roman" panose="02020603050405020304" pitchFamily="18" charset="0"/>
            </a:rPr>
            <a:t>No se puedan extender al examen de los libros de contabilidad </a:t>
          </a:r>
          <a:r>
            <a:rPr lang="es-ES" sz="2400" kern="1200" dirty="0">
              <a:latin typeface="Times New Roman" panose="02020603050405020304" pitchFamily="18" charset="0"/>
              <a:ea typeface="Times New Roman" panose="02020603050405020304" pitchFamily="18" charset="0"/>
            </a:rPr>
            <a:t>de las actividades empresariales o profesionales que se verifican</a:t>
          </a:r>
          <a:endParaRPr lang="en-US" sz="2400" kern="1200" dirty="0"/>
        </a:p>
      </dsp:txBody>
      <dsp:txXfrm>
        <a:off x="3390929" y="0"/>
        <a:ext cx="2012747" cy="4552280"/>
      </dsp:txXfrm>
    </dsp:sp>
    <dsp:sp modelId="{21FF6CB9-806D-48B4-B942-56CFA66D4BB6}">
      <dsp:nvSpPr>
        <dsp:cNvPr id="0" name=""/>
        <dsp:cNvSpPr/>
      </dsp:nvSpPr>
      <dsp:spPr>
        <a:xfrm>
          <a:off x="5599809" y="0"/>
          <a:ext cx="2656779" cy="4552280"/>
        </a:xfrm>
        <a:prstGeom prst="roundRect">
          <a:avLst>
            <a:gd name="adj" fmla="val 5000"/>
          </a:avLst>
        </a:prstGeom>
        <a:solidFill>
          <a:srgbClr val="0070C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102870" rIns="133350" bIns="0" numCol="1" spcCol="1270" anchor="t" anchorCtr="0">
          <a:noAutofit/>
        </a:bodyPr>
        <a:lstStyle/>
        <a:p>
          <a:pPr marL="0" lvl="0" indent="0" algn="r" defTabSz="1333500">
            <a:lnSpc>
              <a:spcPct val="90000"/>
            </a:lnSpc>
            <a:spcBef>
              <a:spcPct val="0"/>
            </a:spcBef>
            <a:spcAft>
              <a:spcPct val="35000"/>
            </a:spcAft>
            <a:buNone/>
          </a:pPr>
          <a:endParaRPr lang="en-US" sz="3000" kern="1200"/>
        </a:p>
      </dsp:txBody>
      <dsp:txXfrm rot="16200000">
        <a:off x="3999052" y="1600756"/>
        <a:ext cx="3732869" cy="531355"/>
      </dsp:txXfrm>
    </dsp:sp>
    <dsp:sp modelId="{A39914EA-797A-4C3F-B2C5-B012C8DF5D4D}">
      <dsp:nvSpPr>
        <dsp:cNvPr id="0" name=""/>
        <dsp:cNvSpPr/>
      </dsp:nvSpPr>
      <dsp:spPr>
        <a:xfrm rot="5400000">
          <a:off x="5285124" y="3605397"/>
          <a:ext cx="668924" cy="593322"/>
        </a:xfrm>
        <a:prstGeom prst="flowChartExtract">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21AD36F5-28F6-4617-9BC0-367D656C8931}">
      <dsp:nvSpPr>
        <dsp:cNvPr id="0" name=""/>
        <dsp:cNvSpPr/>
      </dsp:nvSpPr>
      <dsp:spPr>
        <a:xfrm>
          <a:off x="6225321" y="0"/>
          <a:ext cx="1979301" cy="4552280"/>
        </a:xfrm>
        <a:prstGeom prst="rect">
          <a:avLst/>
        </a:prstGeom>
        <a:noFill/>
        <a:ln w="25400" cap="flat" cmpd="sng" algn="ctr">
          <a:noFill/>
          <a:prstDash val="solid"/>
        </a:ln>
        <a:effectLst/>
        <a:sp3d/>
      </dsp:spPr>
      <dsp:style>
        <a:lnRef idx="2">
          <a:scrgbClr r="0" g="0" b="0"/>
        </a:lnRef>
        <a:fillRef idx="1">
          <a:scrgbClr r="0" g="0" b="0"/>
        </a:fillRef>
        <a:effectRef idx="0">
          <a:scrgbClr r="0" g="0" b="0"/>
        </a:effectRef>
        <a:fontRef idx="minor">
          <a:schemeClr val="lt1"/>
        </a:fontRef>
      </dsp:style>
      <dsp:txBody>
        <a:bodyPr spcFirstLastPara="0" vert="horz" wrap="square" lIns="0" tIns="68580" rIns="0" bIns="0" numCol="1" spcCol="1270" anchor="t" anchorCtr="0">
          <a:noAutofit/>
        </a:bodyPr>
        <a:lstStyle/>
        <a:p>
          <a:pPr marL="0" lvl="0" indent="0" algn="l" defTabSz="889000">
            <a:lnSpc>
              <a:spcPct val="90000"/>
            </a:lnSpc>
            <a:spcBef>
              <a:spcPct val="0"/>
            </a:spcBef>
            <a:spcAft>
              <a:spcPct val="35000"/>
            </a:spcAft>
            <a:buNone/>
          </a:pPr>
          <a:endParaRPr lang="es-ES" sz="2000" kern="1200" dirty="0">
            <a:solidFill>
              <a:schemeClr val="bg1"/>
            </a:solidFill>
            <a:latin typeface="Times New Roman" panose="02020603050405020304" pitchFamily="18" charset="0"/>
            <a:ea typeface="Times New Roman" panose="02020603050405020304" pitchFamily="18" charset="0"/>
          </a:endParaRPr>
        </a:p>
        <a:p>
          <a:pPr marL="0" lvl="0" indent="0" algn="l" defTabSz="889000">
            <a:lnSpc>
              <a:spcPct val="90000"/>
            </a:lnSpc>
            <a:spcBef>
              <a:spcPct val="0"/>
            </a:spcBef>
            <a:spcAft>
              <a:spcPct val="35000"/>
            </a:spcAft>
            <a:buNone/>
          </a:pPr>
          <a:r>
            <a:rPr lang="es-ES" sz="2000" kern="1200" dirty="0">
              <a:solidFill>
                <a:schemeClr val="bg1"/>
              </a:solidFill>
              <a:latin typeface="Times New Roman" panose="02020603050405020304" pitchFamily="18" charset="0"/>
              <a:ea typeface="Times New Roman" panose="02020603050405020304" pitchFamily="18" charset="0"/>
            </a:rPr>
            <a:t>No limita la facultad de verificación de datos o información específica de alguna(s) cuenta(s) o registro(s) contable(s), referidos a los datos o información en</a:t>
          </a:r>
          <a:r>
            <a:rPr lang="es-ES" sz="2000" kern="1200" spc="-5" dirty="0">
              <a:solidFill>
                <a:schemeClr val="bg1"/>
              </a:solidFill>
              <a:latin typeface="Times New Roman" panose="02020603050405020304" pitchFamily="18" charset="0"/>
              <a:ea typeface="Times New Roman" panose="02020603050405020304" pitchFamily="18" charset="0"/>
            </a:rPr>
            <a:t> </a:t>
          </a:r>
          <a:r>
            <a:rPr lang="es-ES" sz="2000" kern="1200" dirty="0">
              <a:solidFill>
                <a:schemeClr val="bg1"/>
              </a:solidFill>
              <a:latin typeface="Times New Roman" panose="02020603050405020304" pitchFamily="18" charset="0"/>
              <a:ea typeface="Times New Roman" panose="02020603050405020304" pitchFamily="18" charset="0"/>
            </a:rPr>
            <a:t>estudio.</a:t>
          </a:r>
          <a:endParaRPr lang="en-US" sz="2000" kern="1200" dirty="0">
            <a:solidFill>
              <a:schemeClr val="bg1"/>
            </a:solidFill>
          </a:endParaRPr>
        </a:p>
      </dsp:txBody>
      <dsp:txXfrm>
        <a:off x="6225321" y="0"/>
        <a:ext cx="1979301" cy="455228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697C452-1E59-4A33-9D99-070FD4821212}">
      <dsp:nvSpPr>
        <dsp:cNvPr id="0" name=""/>
        <dsp:cNvSpPr/>
      </dsp:nvSpPr>
      <dsp:spPr>
        <a:xfrm rot="16200000">
          <a:off x="-775378" y="775378"/>
          <a:ext cx="4064000" cy="2513242"/>
        </a:xfrm>
        <a:prstGeom prst="flowChartManualOperation">
          <a:avLst/>
        </a:prstGeom>
        <a:solidFill>
          <a:schemeClr val="accent2">
            <a:lumMod val="75000"/>
          </a:schemeClr>
        </a:solidFill>
        <a:ln w="25400" cap="flat" cmpd="sng" algn="ctr">
          <a:solidFill>
            <a:schemeClr val="lt1">
              <a:hueOff val="0"/>
              <a:satOff val="0"/>
              <a:lumOff val="0"/>
              <a:alphaOff val="0"/>
            </a:schemeClr>
          </a:solidFill>
          <a:prstDash val="solid"/>
        </a:ln>
        <a:effectLst/>
        <a:scene3d>
          <a:camera prst="orthographicFront"/>
          <a:lightRig rig="threePt" dir="t"/>
        </a:scene3d>
        <a:sp3d>
          <a:bevelT w="165100" prst="coolSlant"/>
        </a:sp3d>
      </dsp:spPr>
      <dsp:style>
        <a:lnRef idx="2">
          <a:scrgbClr r="0" g="0" b="0"/>
        </a:lnRef>
        <a:fillRef idx="1">
          <a:scrgbClr r="0" g="0" b="0"/>
        </a:fillRef>
        <a:effectRef idx="0">
          <a:scrgbClr r="0" g="0" b="0"/>
        </a:effectRef>
        <a:fontRef idx="minor">
          <a:schemeClr val="lt1"/>
        </a:fontRef>
      </dsp:style>
      <dsp:txBody>
        <a:bodyPr spcFirstLastPara="0" vert="horz" wrap="square" lIns="184150" tIns="0" rIns="185927" bIns="0" numCol="1" spcCol="1270" anchor="ctr" anchorCtr="0">
          <a:noAutofit/>
        </a:bodyPr>
        <a:lstStyle/>
        <a:p>
          <a:pPr marL="0" lvl="0" indent="0" algn="ctr" defTabSz="1289050">
            <a:lnSpc>
              <a:spcPct val="90000"/>
            </a:lnSpc>
            <a:spcBef>
              <a:spcPct val="0"/>
            </a:spcBef>
            <a:spcAft>
              <a:spcPct val="35000"/>
            </a:spcAft>
            <a:buNone/>
          </a:pPr>
          <a:r>
            <a:rPr lang="en-US" sz="2900" kern="1200" dirty="0" err="1"/>
            <a:t>Comprobar</a:t>
          </a:r>
          <a:r>
            <a:rPr lang="en-US" sz="2900" kern="1200" dirty="0"/>
            <a:t> </a:t>
          </a:r>
          <a:r>
            <a:rPr lang="en-US" sz="2900" kern="1200" dirty="0" err="1"/>
            <a:t>situación</a:t>
          </a:r>
          <a:r>
            <a:rPr lang="en-US" sz="2900" kern="1200" dirty="0"/>
            <a:t> </a:t>
          </a:r>
          <a:r>
            <a:rPr lang="en-US" sz="2900" kern="1200" dirty="0" err="1"/>
            <a:t>tributaria</a:t>
          </a:r>
          <a:r>
            <a:rPr lang="en-US" sz="2900" kern="1200" dirty="0"/>
            <a:t> de </a:t>
          </a:r>
          <a:r>
            <a:rPr lang="en-US" sz="2900" kern="1200" dirty="0" err="1"/>
            <a:t>los</a:t>
          </a:r>
          <a:r>
            <a:rPr lang="en-US" sz="2900" kern="1200" dirty="0"/>
            <a:t> O.T</a:t>
          </a:r>
        </a:p>
      </dsp:txBody>
      <dsp:txXfrm rot="5400000">
        <a:off x="1" y="812799"/>
        <a:ext cx="2513242" cy="2438400"/>
      </dsp:txXfrm>
    </dsp:sp>
    <dsp:sp modelId="{F50BD3B3-2A09-4990-B80E-880A154059C8}">
      <dsp:nvSpPr>
        <dsp:cNvPr id="0" name=""/>
        <dsp:cNvSpPr/>
      </dsp:nvSpPr>
      <dsp:spPr>
        <a:xfrm rot="16200000">
          <a:off x="1927323" y="775378"/>
          <a:ext cx="4064000" cy="2513242"/>
        </a:xfrm>
        <a:prstGeom prst="flowChartManualOperation">
          <a:avLst/>
        </a:prstGeom>
        <a:solidFill>
          <a:schemeClr val="accent1">
            <a:lumMod val="75000"/>
          </a:schemeClr>
        </a:solidFill>
        <a:ln w="25400" cap="flat" cmpd="sng" algn="ctr">
          <a:solidFill>
            <a:schemeClr val="lt1">
              <a:hueOff val="0"/>
              <a:satOff val="0"/>
              <a:lumOff val="0"/>
              <a:alphaOff val="0"/>
            </a:schemeClr>
          </a:solidFill>
          <a:prstDash val="solid"/>
        </a:ln>
        <a:effectLst/>
        <a:scene3d>
          <a:camera prst="orthographicFront"/>
          <a:lightRig rig="threePt" dir="t"/>
        </a:scene3d>
        <a:sp3d>
          <a:bevelT w="165100" prst="coolSlant"/>
        </a:sp3d>
      </dsp:spPr>
      <dsp:style>
        <a:lnRef idx="2">
          <a:scrgbClr r="0" g="0" b="0"/>
        </a:lnRef>
        <a:fillRef idx="1">
          <a:scrgbClr r="0" g="0" b="0"/>
        </a:fillRef>
        <a:effectRef idx="0">
          <a:scrgbClr r="0" g="0" b="0"/>
        </a:effectRef>
        <a:fontRef idx="minor">
          <a:schemeClr val="lt1"/>
        </a:fontRef>
      </dsp:style>
      <dsp:txBody>
        <a:bodyPr spcFirstLastPara="0" vert="horz" wrap="square" lIns="184150" tIns="0" rIns="185927" bIns="0" numCol="1" spcCol="1270" anchor="ctr" anchorCtr="0">
          <a:noAutofit/>
        </a:bodyPr>
        <a:lstStyle/>
        <a:p>
          <a:pPr marL="0" lvl="0" indent="0" algn="ctr" defTabSz="1289050">
            <a:lnSpc>
              <a:spcPct val="90000"/>
            </a:lnSpc>
            <a:spcBef>
              <a:spcPct val="0"/>
            </a:spcBef>
            <a:spcAft>
              <a:spcPct val="35000"/>
            </a:spcAft>
            <a:buNone/>
          </a:pPr>
          <a:r>
            <a:rPr lang="en-US" sz="2900" kern="1200" dirty="0" err="1"/>
            <a:t>Verificar</a:t>
          </a:r>
          <a:r>
            <a:rPr lang="en-US" sz="2900" kern="1200" dirty="0"/>
            <a:t> el </a:t>
          </a:r>
          <a:r>
            <a:rPr lang="en-US" sz="2900" kern="1200" dirty="0" err="1"/>
            <a:t>cumplimiento</a:t>
          </a:r>
          <a:r>
            <a:rPr lang="en-US" sz="2900" kern="1200" dirty="0"/>
            <a:t> </a:t>
          </a:r>
          <a:r>
            <a:rPr lang="en-US" sz="2900" kern="1200" dirty="0" err="1"/>
            <a:t>exacto</a:t>
          </a:r>
          <a:r>
            <a:rPr lang="en-US" sz="2900" kern="1200" dirty="0"/>
            <a:t> de </a:t>
          </a:r>
          <a:r>
            <a:rPr lang="en-US" sz="2900" kern="1200" dirty="0" err="1"/>
            <a:t>sus</a:t>
          </a:r>
          <a:r>
            <a:rPr lang="en-US" sz="2900" kern="1200" dirty="0"/>
            <a:t> </a:t>
          </a:r>
          <a:r>
            <a:rPr lang="en-US" sz="2900" kern="1200" dirty="0" err="1"/>
            <a:t>obligaciones</a:t>
          </a:r>
          <a:r>
            <a:rPr lang="en-US" sz="2900" kern="1200" dirty="0"/>
            <a:t> y </a:t>
          </a:r>
          <a:r>
            <a:rPr lang="en-US" sz="2900" kern="1200" dirty="0" err="1"/>
            <a:t>deberes</a:t>
          </a:r>
          <a:r>
            <a:rPr lang="en-US" sz="2900" kern="1200" dirty="0"/>
            <a:t> </a:t>
          </a:r>
          <a:r>
            <a:rPr lang="en-US" sz="2900" kern="1200" dirty="0" err="1"/>
            <a:t>materiales</a:t>
          </a:r>
          <a:endParaRPr lang="en-US" sz="2900" kern="1200" dirty="0"/>
        </a:p>
      </dsp:txBody>
      <dsp:txXfrm rot="5400000">
        <a:off x="2702702" y="812799"/>
        <a:ext cx="2513242" cy="2438400"/>
      </dsp:txXfrm>
    </dsp:sp>
    <dsp:sp modelId="{C374BA25-5542-4215-8EFA-2E4DA8683CDF}">
      <dsp:nvSpPr>
        <dsp:cNvPr id="0" name=""/>
        <dsp:cNvSpPr/>
      </dsp:nvSpPr>
      <dsp:spPr>
        <a:xfrm rot="16200000">
          <a:off x="4629059" y="775378"/>
          <a:ext cx="4064000" cy="2513242"/>
        </a:xfrm>
        <a:prstGeom prst="flowChartManualOperation">
          <a:avLst/>
        </a:prstGeom>
        <a:solidFill>
          <a:srgbClr val="00B050"/>
        </a:solidFill>
        <a:ln w="25400" cap="flat" cmpd="sng" algn="ctr">
          <a:solidFill>
            <a:schemeClr val="lt1">
              <a:hueOff val="0"/>
              <a:satOff val="0"/>
              <a:lumOff val="0"/>
              <a:alphaOff val="0"/>
            </a:schemeClr>
          </a:solidFill>
          <a:prstDash val="solid"/>
        </a:ln>
        <a:effectLst/>
        <a:scene3d>
          <a:camera prst="orthographicFront"/>
          <a:lightRig rig="threePt" dir="t"/>
        </a:scene3d>
        <a:sp3d>
          <a:bevelT w="165100" prst="coolSlant"/>
        </a:sp3d>
      </dsp:spPr>
      <dsp:style>
        <a:lnRef idx="2">
          <a:scrgbClr r="0" g="0" b="0"/>
        </a:lnRef>
        <a:fillRef idx="1">
          <a:scrgbClr r="0" g="0" b="0"/>
        </a:fillRef>
        <a:effectRef idx="0">
          <a:scrgbClr r="0" g="0" b="0"/>
        </a:effectRef>
        <a:fontRef idx="minor">
          <a:schemeClr val="lt1"/>
        </a:fontRef>
      </dsp:style>
      <dsp:txBody>
        <a:bodyPr spcFirstLastPara="0" vert="horz" wrap="square" lIns="184150" tIns="0" rIns="185927" bIns="0" numCol="1" spcCol="1270" anchor="ctr" anchorCtr="0">
          <a:noAutofit/>
        </a:bodyPr>
        <a:lstStyle/>
        <a:p>
          <a:pPr marL="0" lvl="0" indent="0" algn="ctr" defTabSz="1289050">
            <a:lnSpc>
              <a:spcPct val="90000"/>
            </a:lnSpc>
            <a:spcBef>
              <a:spcPct val="0"/>
            </a:spcBef>
            <a:spcAft>
              <a:spcPct val="35000"/>
            </a:spcAft>
            <a:buNone/>
          </a:pPr>
          <a:r>
            <a:rPr lang="en-US" sz="2900" kern="1200" dirty="0" err="1"/>
            <a:t>Propiciar</a:t>
          </a:r>
          <a:r>
            <a:rPr lang="en-US" sz="2900" kern="1200" dirty="0"/>
            <a:t> la </a:t>
          </a:r>
          <a:r>
            <a:rPr lang="en-US" sz="2900" kern="1200" dirty="0" err="1"/>
            <a:t>regularización</a:t>
          </a:r>
          <a:r>
            <a:rPr lang="en-US" sz="2900" kern="1200" dirty="0"/>
            <a:t> y </a:t>
          </a:r>
          <a:r>
            <a:rPr lang="en-US" sz="2900" kern="1200" dirty="0" err="1"/>
            <a:t>aplicar</a:t>
          </a:r>
          <a:r>
            <a:rPr lang="en-US" sz="2900" kern="1200" dirty="0"/>
            <a:t> las </a:t>
          </a:r>
          <a:r>
            <a:rPr lang="en-US" sz="2900" kern="1200" dirty="0" err="1"/>
            <a:t>sanciones</a:t>
          </a:r>
          <a:r>
            <a:rPr lang="en-US" sz="2900" kern="1200" dirty="0"/>
            <a:t> que </a:t>
          </a:r>
          <a:r>
            <a:rPr lang="en-US" sz="2900" kern="1200" dirty="0" err="1"/>
            <a:t>correspondan</a:t>
          </a:r>
          <a:endParaRPr lang="en-US" sz="2900" kern="1200" dirty="0"/>
        </a:p>
      </dsp:txBody>
      <dsp:txXfrm rot="5400000">
        <a:off x="5404438" y="812799"/>
        <a:ext cx="2513242" cy="2438400"/>
      </dsp:txXfrm>
    </dsp:sp>
  </dsp:spTree>
</dsp:drawing>
</file>

<file path=ppt/diagrams/layout1.xml><?xml version="1.0" encoding="utf-8"?>
<dgm:layoutDef xmlns:dgm="http://schemas.openxmlformats.org/drawingml/2006/diagram" xmlns:a="http://schemas.openxmlformats.org/drawingml/2006/main" uniqueId="urn:microsoft.com/office/officeart/2005/8/layout/hProcess7">
  <dgm:title val=""/>
  <dgm:desc val=""/>
  <dgm:catLst>
    <dgm:cat type="process" pri="21000"/>
    <dgm:cat type="list" pri="9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Lst>
      <dgm:cxnLst>
        <dgm:cxn modelId="4" srcId="0" destId="1" srcOrd="0" destOrd="0"/>
        <dgm:cxn modelId="5" srcId="0" destId="2" srcOrd="1" destOrd="0"/>
        <dgm:cxn modelId="6" srcId="0" destId="3" srcOrd="2" destOrd="0"/>
        <dgm:cxn modelId="13" srcId="1" destId="11" srcOrd="0" destOrd="0"/>
        <dgm:cxn modelId="23" srcId="2" destId="21" srcOrd="0" destOrd="0"/>
        <dgm:cxn modelId="33" srcId="3" destId="31" srcOrd="0"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h" for="ch" forName="compositeNode" refType="h"/>
      <dgm:constr type="w" for="ch" forName="compositeNode" refType="w"/>
      <dgm:constr type="w" for="ch" forName="hSp" refType="w" refFor="ch" refForName="compositeNode" fact="-0.035"/>
      <dgm:constr type="w" for="des" forName="simulatedConn" refType="w" refFor="ch" refForName="compositeNode" fact="0.15"/>
      <dgm:constr type="h" for="des" forName="simulatedConn" refType="w" refFor="des" refForName="simulatedConn"/>
      <dgm:constr type="h" for="des" forName="vSp1" refType="w" refFor="ch" refForName="compositeNode" fact="0.8"/>
      <dgm:constr type="h" for="des" forName="vSp2" refType="w" refFor="ch" refForName="compositeNode" fact="0.07"/>
      <dgm:constr type="w" for="ch" forName="vProcSp" refType="w" refFor="des" refForName="simulatedConn" op="equ"/>
      <dgm:constr type="h" for="ch" forName="vProcSp" refType="h" refFor="ch" refForName="compositeNode" op="equ"/>
      <dgm:constr type="w" for="ch" forName="sibTrans" refType="w" refFor="ch" refForName="compositeNode" fact="-0.08"/>
      <dgm:constr type="primFontSz" for="des" forName="parentNode" op="equ"/>
      <dgm:constr type="primFontSz" for="des" forName="childNode" op="equ"/>
    </dgm:constrLst>
    <dgm:ruleLst/>
    <dgm:forEach name="Name4" axis="ch" ptType="node">
      <dgm:layoutNode name="compositeNode">
        <dgm:varLst>
          <dgm:bulletEnabled val="1"/>
        </dgm:varLst>
        <dgm:alg type="composite"/>
        <dgm:choose name="Name5">
          <dgm:if name="Name6" func="var" arg="dir" op="equ" val="norm">
            <dgm:constrLst>
              <dgm:constr type="h" refType="w" op="lte" fact="1.2"/>
              <dgm:constr type="w" for="ch" forName="bgRect" refType="w"/>
              <dgm:constr type="h" for="ch" forName="bgRect" refType="h"/>
              <dgm:constr type="t" for="ch" forName="bgRect"/>
              <dgm:constr type="l" for="ch" forName="bgRect"/>
              <dgm:constr type="w" for="ch" forName="parentNode" refType="w" refFor="ch" refForName="bgRect" fact="0.2"/>
              <dgm:constr type="h" for="ch" forName="parentNode" refType="h" fact="0.82"/>
              <dgm:constr type="t" for="ch" forName="parentNode"/>
              <dgm:constr type="l" for="ch" forName="parentNode"/>
              <dgm:constr type="r" for="ch" forName="childNode" refType="r" refFor="ch" refForName="bgRect" fact="0.945"/>
              <dgm:constr type="h" for="ch" forName="childNode" refType="h" refFor="ch" refForName="bgRect" op="equ"/>
              <dgm:constr type="t" for="ch" forName="childNode"/>
              <dgm:constr type="l" for="ch" forName="childNode" refType="r" refFor="ch" refForName="parentNode"/>
            </dgm:constrLst>
          </dgm:if>
          <dgm:else name="Name7">
            <dgm:constrLst>
              <dgm:constr type="h" refType="w" op="lte" fact="1.2"/>
              <dgm:constr type="w" for="ch" forName="bgRect" refType="w"/>
              <dgm:constr type="h" for="ch" forName="bgRect" refType="h"/>
              <dgm:constr type="t" for="ch" forName="bgRect"/>
              <dgm:constr type="r" for="ch" forName="bgRect" refType="w"/>
              <dgm:constr type="w" for="ch" forName="parentNode" refType="w" refFor="ch" refForName="bgRect" fact="0.2"/>
              <dgm:constr type="h" for="ch" forName="parentNode" refType="h" fact="0.82"/>
              <dgm:constr type="t" for="ch" forName="parentNode"/>
              <dgm:constr type="r" for="ch" forName="parentNode" refType="w"/>
              <dgm:constr type="h" for="ch" forName="childNode" refType="h" refFor="ch" refForName="bgRect"/>
              <dgm:constr type="t" for="ch" forName="childNode"/>
              <dgm:constr type="r" for="ch" forName="childNode" refType="l" refFor="ch" refForName="parentNode"/>
              <dgm:constr type="l" for="ch" forName="childNode" refType="w" refFor="ch" refForName="bgRect" fact="0.055"/>
            </dgm:constrLst>
          </dgm:else>
        </dgm:choose>
        <dgm:ruleLst>
          <dgm:rule type="w" for="ch" forName="childNode" val="NaN" fact="NaN" max="30"/>
        </dgm:ruleLst>
        <dgm:layoutNode name="bgRect" styleLbl="node1">
          <dgm:alg type="sp"/>
          <dgm:shape xmlns:r="http://schemas.openxmlformats.org/officeDocument/2006/relationships" type="roundRect" r:blip="" zOrderOff="-1">
            <dgm:adjLst>
              <dgm:adj idx="1" val="0.05"/>
            </dgm:adjLst>
          </dgm:shape>
          <dgm:presOf axis="self"/>
          <dgm:constrLst/>
          <dgm:ruleLst/>
        </dgm:layoutNode>
        <dgm:layoutNode name="parentNode" styleLbl="node1">
          <dgm:varLst>
            <dgm:chMax val="0"/>
            <dgm:bulletEnabled val="1"/>
          </dgm:varLst>
          <dgm:presOf axis="self"/>
          <dgm:choose name="Name8">
            <dgm:if name="Name9" func="var" arg="dir" op="equ" val="norm">
              <dgm:alg type="tx">
                <dgm:param type="autoTxRot" val="grav"/>
                <dgm:param type="txAnchorVert" val="t"/>
                <dgm:param type="parTxLTRAlign" val="r"/>
                <dgm:param type="parTxRTLAlign" val="r"/>
              </dgm:alg>
              <dgm:shape xmlns:r="http://schemas.openxmlformats.org/officeDocument/2006/relationships" rot="270" type="rect" r:blip="" hideGeom="1">
                <dgm:adjLst/>
              </dgm:shape>
              <dgm:constrLst>
                <dgm:constr type="primFontSz" val="65"/>
                <dgm:constr type="lMarg"/>
                <dgm:constr type="rMarg" refType="primFontSz" fact="0.35"/>
                <dgm:constr type="tMarg" refType="primFontSz" fact="0.27"/>
                <dgm:constr type="bMarg"/>
              </dgm:constrLst>
            </dgm:if>
            <dgm:else name="Name10">
              <dgm:alg type="tx">
                <dgm:param type="autoTxRot" val="grav"/>
                <dgm:param type="txAnchorVert" val="t"/>
                <dgm:param type="parTxLTRAlign" val="l"/>
                <dgm:param type="parTxRTLAlign" val="l"/>
              </dgm:alg>
              <dgm:shape xmlns:r="http://schemas.openxmlformats.org/officeDocument/2006/relationships" rot="90" type="rect" r:blip="" hideGeom="1">
                <dgm:adjLst/>
              </dgm:shape>
              <dgm:constrLst>
                <dgm:constr type="primFontSz" val="65"/>
                <dgm:constr type="lMarg" refType="primFontSz" fact="0.35"/>
                <dgm:constr type="rMarg"/>
                <dgm:constr type="tMarg" refType="primFontSz" fact="0.27"/>
                <dgm:constr type="bMarg"/>
              </dgm:constrLst>
            </dgm:else>
          </dgm:choose>
          <dgm:ruleLst>
            <dgm:rule type="primFontSz" val="5" fact="NaN" max="NaN"/>
          </dgm:ruleLst>
        </dgm:layoutNode>
        <dgm:choose name="Name11">
          <dgm:if name="Name12" axis="ch" ptType="node" func="cnt" op="gte" val="1">
            <dgm:layoutNode name="childNode" styleLbl="node1" moveWith="bgRect">
              <dgm:varLst>
                <dgm:bulletEnabled val="1"/>
              </dgm:varLst>
              <dgm:alg type="tx">
                <dgm:param type="parTxLTRAlign" val="l"/>
                <dgm:param type="parTxRTLAlign" val="r"/>
                <dgm:param type="txAnchorVert" val="t"/>
              </dgm:alg>
              <dgm:shape xmlns:r="http://schemas.openxmlformats.org/officeDocument/2006/relationships" type="rect" r:blip="" hideGeom="1">
                <dgm:adjLst/>
              </dgm:shape>
              <dgm:presOf axis="des" ptType="node"/>
              <dgm:constrLst>
                <dgm:constr type="primFontSz" val="65"/>
                <dgm:constr type="lMarg"/>
                <dgm:constr type="bMarg"/>
                <dgm:constr type="tMarg" refType="primFontSz" fact="0.27"/>
                <dgm:constr type="rMarg"/>
              </dgm:constrLst>
              <dgm:ruleLst>
                <dgm:rule type="primFontSz" val="5" fact="NaN" max="NaN"/>
              </dgm:ruleLst>
            </dgm:layoutNode>
          </dgm:if>
          <dgm:else name="Name13"/>
        </dgm:choose>
      </dgm:layoutNode>
      <dgm:forEach name="Name14" axis="followSib" ptType="sibTrans" cnt="1">
        <dgm:layoutNode name="hSp">
          <dgm:alg type="sp"/>
          <dgm:shape xmlns:r="http://schemas.openxmlformats.org/officeDocument/2006/relationships" r:blip="">
            <dgm:adjLst/>
          </dgm:shape>
          <dgm:presOf/>
          <dgm:constrLst/>
          <dgm:ruleLst/>
        </dgm:layoutNode>
        <dgm:layoutNode name="vProcSp" moveWith="bgRect">
          <dgm:alg type="lin">
            <dgm:param type="linDir" val="fromT"/>
          </dgm:alg>
          <dgm:shape xmlns:r="http://schemas.openxmlformats.org/officeDocument/2006/relationships" r:blip="">
            <dgm:adjLst/>
          </dgm:shape>
          <dgm:presOf/>
          <dgm:constrLst>
            <dgm:constr type="w" for="ch" forName="vSp1" refType="w"/>
            <dgm:constr type="w" for="ch" forName="simulatedConn" refType="w"/>
            <dgm:constr type="w" for="ch" forName="vSp2" refType="w"/>
          </dgm:constrLst>
          <dgm:ruleLst/>
          <dgm:layoutNode name="vSp1">
            <dgm:alg type="sp"/>
            <dgm:shape xmlns:r="http://schemas.openxmlformats.org/officeDocument/2006/relationships" r:blip="">
              <dgm:adjLst/>
            </dgm:shape>
            <dgm:presOf/>
            <dgm:constrLst/>
            <dgm:ruleLst/>
          </dgm:layoutNode>
          <dgm:layoutNode name="simulatedConn" styleLbl="solidFgAcc1">
            <dgm:alg type="sp"/>
            <dgm:choose name="Name15">
              <dgm:if name="Name16" func="var" arg="dir" op="equ" val="norm">
                <dgm:shape xmlns:r="http://schemas.openxmlformats.org/officeDocument/2006/relationships" rot="90" type="flowChartExtract" r:blip="">
                  <dgm:adjLst/>
                </dgm:shape>
              </dgm:if>
              <dgm:else name="Name17">
                <dgm:shape xmlns:r="http://schemas.openxmlformats.org/officeDocument/2006/relationships" rot="-90" type="flowChartExtract" r:blip="">
                  <dgm:adjLst/>
                </dgm:shape>
              </dgm:else>
            </dgm:choose>
            <dgm:presOf/>
            <dgm:constrLst/>
            <dgm:ruleLst/>
          </dgm:layoutNode>
          <dgm:layoutNode name="vSp2">
            <dgm:alg type="sp"/>
            <dgm:shape xmlns:r="http://schemas.openxmlformats.org/officeDocument/2006/relationships" r:blip="">
              <dgm:adjLst/>
            </dgm:shape>
            <dgm:presOf/>
            <dgm:constrLst/>
            <dgm:ruleLst/>
          </dgm:layoutNode>
        </dgm:layoutNode>
        <dgm:layoutNode name="sibTran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List6">
  <dgm:title val=""/>
  <dgm:desc val=""/>
  <dgm:catLst>
    <dgm:cat type="list" pri="18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ptType="node" refType="h"/>
      <dgm:constr type="w" for="ch" ptType="node" refType="w"/>
      <dgm:constr type="primFontSz" for="ch" ptType="node" op="equ"/>
      <dgm:constr type="w" for="ch" forName="sibTrans" refType="w" fact="0.075"/>
    </dgm:constrLst>
    <dgm:ruleLst/>
    <dgm:forEach name="nodesForEach" axis="ch" ptType="node">
      <dgm:layoutNode name="node">
        <dgm:varLst>
          <dgm:bulletEnabled val="1"/>
        </dgm:varLst>
        <dgm:alg type="tx"/>
        <dgm:choose name="Name4">
          <dgm:if name="Name5" func="var" arg="dir" op="equ" val="norm">
            <dgm:shape xmlns:r="http://schemas.openxmlformats.org/officeDocument/2006/relationships" rot="-90" type="flowChartManualOperation" r:blip="">
              <dgm:adjLst/>
            </dgm:shape>
          </dgm:if>
          <dgm:else name="Name6">
            <dgm:shape xmlns:r="http://schemas.openxmlformats.org/officeDocument/2006/relationships" rot="90" type="flowChartManualOperation" r:blip="">
              <dgm:adjLst/>
            </dgm:shape>
          </dgm:else>
        </dgm:choose>
        <dgm:presOf axis="desOrSelf" ptType="node"/>
        <dgm:constrLst>
          <dgm:constr type="primFontSz" val="65"/>
          <dgm:constr type="tMarg"/>
          <dgm:constr type="bMarg"/>
          <dgm:constr type="lMarg" refType="primFontSz" fact="0.5"/>
          <dgm:constr type="rMarg" refType="lMarg"/>
        </dgm:constrLst>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15E1F7B-3206-4289-A8C6-BA3A17B2605B}" type="datetimeFigureOut">
              <a:rPr lang="en-US" smtClean="0"/>
              <a:t>8/4/2022</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8374E47-8CDF-47B5-A73C-BF219C4EEB71}" type="slidenum">
              <a:rPr lang="en-US" smtClean="0"/>
              <a:t>‹Nº›</a:t>
            </a:fld>
            <a:endParaRPr lang="en-US"/>
          </a:p>
        </p:txBody>
      </p:sp>
    </p:spTree>
    <p:extLst>
      <p:ext uri="{BB962C8B-B14F-4D97-AF65-F5344CB8AC3E}">
        <p14:creationId xmlns:p14="http://schemas.microsoft.com/office/powerpoint/2010/main" val="314347121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a:t>Haga clic para modificar el estilo de título del patrón</a:t>
            </a:r>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a:t>Haga clic para modificar el estilo de subtítulo del patrón</a:t>
            </a:r>
          </a:p>
        </p:txBody>
      </p:sp>
      <p:sp>
        <p:nvSpPr>
          <p:cNvPr id="4" name="3 Marcador de fecha"/>
          <p:cNvSpPr>
            <a:spLocks noGrp="1"/>
          </p:cNvSpPr>
          <p:nvPr>
            <p:ph type="dt" sz="half" idx="10"/>
          </p:nvPr>
        </p:nvSpPr>
        <p:spPr/>
        <p:txBody>
          <a:bodyPr/>
          <a:lstStyle/>
          <a:p>
            <a:fld id="{C95ACBB1-C0E9-4147-A805-3E18E48BADFE}" type="datetimeFigureOut">
              <a:rPr lang="es-ES" smtClean="0"/>
              <a:pPr/>
              <a:t>04/08/2022</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B333DCBA-B5A6-405F-894D-A80B65604C99}" type="slidenum">
              <a:rPr lang="es-ES" smtClean="0"/>
              <a:pPr/>
              <a:t>‹Nº›</a:t>
            </a:fld>
            <a:endParaRPr lang="es-E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p>
        </p:txBody>
      </p:sp>
      <p:sp>
        <p:nvSpPr>
          <p:cNvPr id="3" name="2 Marcador de texto vertical"/>
          <p:cNvSpPr>
            <a:spLocks noGrp="1"/>
          </p:cNvSpPr>
          <p:nvPr>
            <p:ph type="body" orient="vert" idx="1"/>
          </p:nvPr>
        </p:nvSpPr>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3 Marcador de fecha"/>
          <p:cNvSpPr>
            <a:spLocks noGrp="1"/>
          </p:cNvSpPr>
          <p:nvPr>
            <p:ph type="dt" sz="half" idx="10"/>
          </p:nvPr>
        </p:nvSpPr>
        <p:spPr/>
        <p:txBody>
          <a:bodyPr/>
          <a:lstStyle/>
          <a:p>
            <a:fld id="{C95ACBB1-C0E9-4147-A805-3E18E48BADFE}" type="datetimeFigureOut">
              <a:rPr lang="es-ES" smtClean="0"/>
              <a:pPr/>
              <a:t>04/08/2022</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B333DCBA-B5A6-405F-894D-A80B65604C99}" type="slidenum">
              <a:rPr lang="es-ES" smtClean="0"/>
              <a:pPr/>
              <a:t>‹Nº›</a:t>
            </a:fld>
            <a:endParaRPr lang="es-E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a:t>Haga clic para modificar el estilo de título del patrón</a:t>
            </a:r>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3 Marcador de fecha"/>
          <p:cNvSpPr>
            <a:spLocks noGrp="1"/>
          </p:cNvSpPr>
          <p:nvPr>
            <p:ph type="dt" sz="half" idx="10"/>
          </p:nvPr>
        </p:nvSpPr>
        <p:spPr/>
        <p:txBody>
          <a:bodyPr/>
          <a:lstStyle/>
          <a:p>
            <a:fld id="{C95ACBB1-C0E9-4147-A805-3E18E48BADFE}" type="datetimeFigureOut">
              <a:rPr lang="es-ES" smtClean="0"/>
              <a:pPr/>
              <a:t>04/08/2022</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B333DCBA-B5A6-405F-894D-A80B65604C99}" type="slidenum">
              <a:rPr lang="es-ES" smtClean="0"/>
              <a:pPr/>
              <a:t>‹Nº›</a:t>
            </a:fld>
            <a:endParaRPr lang="es-E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p>
        </p:txBody>
      </p:sp>
      <p:sp>
        <p:nvSpPr>
          <p:cNvPr id="3" name="2 Marcador de contenido"/>
          <p:cNvSpPr>
            <a:spLocks noGrp="1"/>
          </p:cNvSpPr>
          <p:nvPr>
            <p:ph idx="1"/>
          </p:nvPr>
        </p:nvSpPr>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3 Marcador de fecha"/>
          <p:cNvSpPr>
            <a:spLocks noGrp="1"/>
          </p:cNvSpPr>
          <p:nvPr>
            <p:ph type="dt" sz="half" idx="10"/>
          </p:nvPr>
        </p:nvSpPr>
        <p:spPr/>
        <p:txBody>
          <a:bodyPr/>
          <a:lstStyle/>
          <a:p>
            <a:fld id="{C95ACBB1-C0E9-4147-A805-3E18E48BADFE}" type="datetimeFigureOut">
              <a:rPr lang="es-ES" smtClean="0"/>
              <a:pPr/>
              <a:t>04/08/2022</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B333DCBA-B5A6-405F-894D-A80B65604C99}" type="slidenum">
              <a:rPr lang="es-ES" smtClean="0"/>
              <a:pPr/>
              <a:t>‹Nº›</a:t>
            </a:fld>
            <a:endParaRPr lang="es-E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a:t>Haga clic para modificar el estilo de título del patrón</a:t>
            </a:r>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el estilo de texto del patrón</a:t>
            </a:r>
          </a:p>
        </p:txBody>
      </p:sp>
      <p:sp>
        <p:nvSpPr>
          <p:cNvPr id="4" name="3 Marcador de fecha"/>
          <p:cNvSpPr>
            <a:spLocks noGrp="1"/>
          </p:cNvSpPr>
          <p:nvPr>
            <p:ph type="dt" sz="half" idx="10"/>
          </p:nvPr>
        </p:nvSpPr>
        <p:spPr/>
        <p:txBody>
          <a:bodyPr/>
          <a:lstStyle/>
          <a:p>
            <a:fld id="{C95ACBB1-C0E9-4147-A805-3E18E48BADFE}" type="datetimeFigureOut">
              <a:rPr lang="es-ES" smtClean="0"/>
              <a:pPr/>
              <a:t>04/08/2022</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B333DCBA-B5A6-405F-894D-A80B65604C99}" type="slidenum">
              <a:rPr lang="es-ES" smtClean="0"/>
              <a:pPr/>
              <a:t>‹Nº›</a:t>
            </a:fld>
            <a:endParaRPr lang="es-E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5" name="4 Marcador de fecha"/>
          <p:cNvSpPr>
            <a:spLocks noGrp="1"/>
          </p:cNvSpPr>
          <p:nvPr>
            <p:ph type="dt" sz="half" idx="10"/>
          </p:nvPr>
        </p:nvSpPr>
        <p:spPr/>
        <p:txBody>
          <a:bodyPr/>
          <a:lstStyle/>
          <a:p>
            <a:fld id="{C95ACBB1-C0E9-4147-A805-3E18E48BADFE}" type="datetimeFigureOut">
              <a:rPr lang="es-ES" smtClean="0"/>
              <a:pPr/>
              <a:t>04/08/2022</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B333DCBA-B5A6-405F-894D-A80B65604C99}" type="slidenum">
              <a:rPr lang="es-ES" smtClean="0"/>
              <a:pPr/>
              <a:t>‹Nº›</a:t>
            </a:fld>
            <a:endParaRPr lang="es-E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a:t>Haga clic para modificar el estilo de título del patrón</a:t>
            </a:r>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7" name="6 Marcador de fecha"/>
          <p:cNvSpPr>
            <a:spLocks noGrp="1"/>
          </p:cNvSpPr>
          <p:nvPr>
            <p:ph type="dt" sz="half" idx="10"/>
          </p:nvPr>
        </p:nvSpPr>
        <p:spPr/>
        <p:txBody>
          <a:bodyPr/>
          <a:lstStyle/>
          <a:p>
            <a:fld id="{C95ACBB1-C0E9-4147-A805-3E18E48BADFE}" type="datetimeFigureOut">
              <a:rPr lang="es-ES" smtClean="0"/>
              <a:pPr/>
              <a:t>04/08/2022</a:t>
            </a:fld>
            <a:endParaRPr lang="es-ES"/>
          </a:p>
        </p:txBody>
      </p:sp>
      <p:sp>
        <p:nvSpPr>
          <p:cNvPr id="8" name="7 Marcador de pie de página"/>
          <p:cNvSpPr>
            <a:spLocks noGrp="1"/>
          </p:cNvSpPr>
          <p:nvPr>
            <p:ph type="ftr" sz="quarter" idx="11"/>
          </p:nvPr>
        </p:nvSpPr>
        <p:spPr/>
        <p:txBody>
          <a:bodyPr/>
          <a:lstStyle/>
          <a:p>
            <a:endParaRPr lang="es-ES"/>
          </a:p>
        </p:txBody>
      </p:sp>
      <p:sp>
        <p:nvSpPr>
          <p:cNvPr id="9" name="8 Marcador de número de diapositiva"/>
          <p:cNvSpPr>
            <a:spLocks noGrp="1"/>
          </p:cNvSpPr>
          <p:nvPr>
            <p:ph type="sldNum" sz="quarter" idx="12"/>
          </p:nvPr>
        </p:nvSpPr>
        <p:spPr/>
        <p:txBody>
          <a:bodyPr/>
          <a:lstStyle/>
          <a:p>
            <a:fld id="{B333DCBA-B5A6-405F-894D-A80B65604C99}" type="slidenum">
              <a:rPr lang="es-ES" smtClean="0"/>
              <a:pPr/>
              <a:t>‹Nº›</a:t>
            </a:fld>
            <a:endParaRPr lang="es-E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p>
        </p:txBody>
      </p:sp>
      <p:sp>
        <p:nvSpPr>
          <p:cNvPr id="3" name="2 Marcador de fecha"/>
          <p:cNvSpPr>
            <a:spLocks noGrp="1"/>
          </p:cNvSpPr>
          <p:nvPr>
            <p:ph type="dt" sz="half" idx="10"/>
          </p:nvPr>
        </p:nvSpPr>
        <p:spPr/>
        <p:txBody>
          <a:bodyPr/>
          <a:lstStyle/>
          <a:p>
            <a:fld id="{C95ACBB1-C0E9-4147-A805-3E18E48BADFE}" type="datetimeFigureOut">
              <a:rPr lang="es-ES" smtClean="0"/>
              <a:pPr/>
              <a:t>04/08/2022</a:t>
            </a:fld>
            <a:endParaRPr lang="es-ES"/>
          </a:p>
        </p:txBody>
      </p:sp>
      <p:sp>
        <p:nvSpPr>
          <p:cNvPr id="4" name="3 Marcador de pie de página"/>
          <p:cNvSpPr>
            <a:spLocks noGrp="1"/>
          </p:cNvSpPr>
          <p:nvPr>
            <p:ph type="ftr" sz="quarter" idx="11"/>
          </p:nvPr>
        </p:nvSpPr>
        <p:spPr/>
        <p:txBody>
          <a:bodyPr/>
          <a:lstStyle/>
          <a:p>
            <a:endParaRPr lang="es-ES"/>
          </a:p>
        </p:txBody>
      </p:sp>
      <p:sp>
        <p:nvSpPr>
          <p:cNvPr id="5" name="4 Marcador de número de diapositiva"/>
          <p:cNvSpPr>
            <a:spLocks noGrp="1"/>
          </p:cNvSpPr>
          <p:nvPr>
            <p:ph type="sldNum" sz="quarter" idx="12"/>
          </p:nvPr>
        </p:nvSpPr>
        <p:spPr/>
        <p:txBody>
          <a:bodyPr/>
          <a:lstStyle/>
          <a:p>
            <a:fld id="{B333DCBA-B5A6-405F-894D-A80B65604C99}" type="slidenum">
              <a:rPr lang="es-ES" smtClean="0"/>
              <a:pPr/>
              <a:t>‹Nº›</a:t>
            </a:fld>
            <a:endParaRPr lang="es-E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C95ACBB1-C0E9-4147-A805-3E18E48BADFE}" type="datetimeFigureOut">
              <a:rPr lang="es-ES" smtClean="0"/>
              <a:pPr/>
              <a:t>04/08/2022</a:t>
            </a:fld>
            <a:endParaRPr lang="es-ES"/>
          </a:p>
        </p:txBody>
      </p:sp>
      <p:sp>
        <p:nvSpPr>
          <p:cNvPr id="3" name="2 Marcador de pie de página"/>
          <p:cNvSpPr>
            <a:spLocks noGrp="1"/>
          </p:cNvSpPr>
          <p:nvPr>
            <p:ph type="ftr" sz="quarter" idx="11"/>
          </p:nvPr>
        </p:nvSpPr>
        <p:spPr/>
        <p:txBody>
          <a:bodyPr/>
          <a:lstStyle/>
          <a:p>
            <a:endParaRPr lang="es-ES"/>
          </a:p>
        </p:txBody>
      </p:sp>
      <p:sp>
        <p:nvSpPr>
          <p:cNvPr id="4" name="3 Marcador de número de diapositiva"/>
          <p:cNvSpPr>
            <a:spLocks noGrp="1"/>
          </p:cNvSpPr>
          <p:nvPr>
            <p:ph type="sldNum" sz="quarter" idx="12"/>
          </p:nvPr>
        </p:nvSpPr>
        <p:spPr/>
        <p:txBody>
          <a:bodyPr/>
          <a:lstStyle/>
          <a:p>
            <a:fld id="{B333DCBA-B5A6-405F-894D-A80B65604C99}" type="slidenum">
              <a:rPr lang="es-ES" smtClean="0"/>
              <a:pPr/>
              <a:t>‹Nº›</a:t>
            </a:fld>
            <a:endParaRPr lang="es-E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a:t>Haga clic para modificar el estilo de título del patrón</a:t>
            </a:r>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4 Marcador de fecha"/>
          <p:cNvSpPr>
            <a:spLocks noGrp="1"/>
          </p:cNvSpPr>
          <p:nvPr>
            <p:ph type="dt" sz="half" idx="10"/>
          </p:nvPr>
        </p:nvSpPr>
        <p:spPr/>
        <p:txBody>
          <a:bodyPr/>
          <a:lstStyle/>
          <a:p>
            <a:fld id="{C95ACBB1-C0E9-4147-A805-3E18E48BADFE}" type="datetimeFigureOut">
              <a:rPr lang="es-ES" smtClean="0"/>
              <a:pPr/>
              <a:t>04/08/2022</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B333DCBA-B5A6-405F-894D-A80B65604C99}" type="slidenum">
              <a:rPr lang="es-ES" smtClean="0"/>
              <a:pPr/>
              <a:t>‹Nº›</a:t>
            </a:fld>
            <a:endParaRPr lang="es-E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a:t>Haga clic para modificar el estilo de título del patrón</a:t>
            </a:r>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4 Marcador de fecha"/>
          <p:cNvSpPr>
            <a:spLocks noGrp="1"/>
          </p:cNvSpPr>
          <p:nvPr>
            <p:ph type="dt" sz="half" idx="10"/>
          </p:nvPr>
        </p:nvSpPr>
        <p:spPr/>
        <p:txBody>
          <a:bodyPr/>
          <a:lstStyle/>
          <a:p>
            <a:fld id="{C95ACBB1-C0E9-4147-A805-3E18E48BADFE}" type="datetimeFigureOut">
              <a:rPr lang="es-ES" smtClean="0"/>
              <a:pPr/>
              <a:t>04/08/2022</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B333DCBA-B5A6-405F-894D-A80B65604C99}" type="slidenum">
              <a:rPr lang="es-ES" smtClean="0"/>
              <a:pPr/>
              <a:t>‹Nº›</a:t>
            </a:fld>
            <a:endParaRPr lang="es-E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a:t>Haga clic para modificar el estilo de título del patrón</a:t>
            </a:r>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95ACBB1-C0E9-4147-A805-3E18E48BADFE}" type="datetimeFigureOut">
              <a:rPr lang="es-ES" smtClean="0"/>
              <a:pPr/>
              <a:t>04/08/2022</a:t>
            </a:fld>
            <a:endParaRPr lang="es-ES"/>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ES"/>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333DCBA-B5A6-405F-894D-A80B65604C99}" type="slidenum">
              <a:rPr lang="es-ES" smtClean="0"/>
              <a:pPr/>
              <a:t>‹Nº›</a:t>
            </a:fld>
            <a:endParaRPr lang="es-E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xml"/><Relationship Id="rId5" Type="http://schemas.openxmlformats.org/officeDocument/2006/relationships/image" Target="../media/image4.jpeg"/><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1.jpeg"/><Relationship Id="rId1" Type="http://schemas.openxmlformats.org/officeDocument/2006/relationships/slideLayout" Target="../slideLayouts/slideLayout2.xml"/><Relationship Id="rId4" Type="http://schemas.openxmlformats.org/officeDocument/2006/relationships/image" Target="../media/image6.jpeg"/></Relationships>
</file>

<file path=ppt/slides/_rels/slide3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1.jpeg"/><Relationship Id="rId1" Type="http://schemas.openxmlformats.org/officeDocument/2006/relationships/slideLayout" Target="../slideLayouts/slideLayout1.xml"/><Relationship Id="rId4" Type="http://schemas.openxmlformats.org/officeDocument/2006/relationships/image" Target="../media/image8.jpeg"/></Relationships>
</file>

<file path=ppt/slides/_rels/slide5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image" Target="../media/image1.jpeg"/><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6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9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4 Imagen" descr="http://www.uci.ac.cr/envios/2012/FIRMAS/bernardogonzalez.jpg"/>
          <p:cNvPicPr/>
          <p:nvPr/>
        </p:nvPicPr>
        <p:blipFill>
          <a:blip r:embed="rId2" cstate="print">
            <a:extLst>
              <a:ext uri="{28A0092B-C50C-407E-A947-70E740481C1C}">
                <a14:useLocalDpi xmlns:a14="http://schemas.microsoft.com/office/drawing/2010/main" val="0"/>
              </a:ext>
            </a:extLst>
          </a:blip>
          <a:srcRect l="36441" b="22891"/>
          <a:stretch>
            <a:fillRect/>
          </a:stretch>
        </p:blipFill>
        <p:spPr bwMode="auto">
          <a:xfrm>
            <a:off x="7956376" y="6093296"/>
            <a:ext cx="1008112" cy="504056"/>
          </a:xfrm>
          <a:prstGeom prst="rect">
            <a:avLst/>
          </a:prstGeom>
          <a:noFill/>
          <a:ln>
            <a:noFill/>
          </a:ln>
        </p:spPr>
      </p:pic>
      <p:pic>
        <p:nvPicPr>
          <p:cNvPr id="9" name="8 Imagen" descr="http://www.uci.ac.cr/envios/2012/FIRMAS/bernardogonzalez.jpg"/>
          <p:cNvPicPr/>
          <p:nvPr/>
        </p:nvPicPr>
        <p:blipFill>
          <a:blip r:embed="rId2" cstate="print">
            <a:extLst>
              <a:ext uri="{28A0092B-C50C-407E-A947-70E740481C1C}">
                <a14:useLocalDpi xmlns:a14="http://schemas.microsoft.com/office/drawing/2010/main" val="0"/>
              </a:ext>
            </a:extLst>
          </a:blip>
          <a:srcRect r="63425"/>
          <a:stretch>
            <a:fillRect/>
          </a:stretch>
        </p:blipFill>
        <p:spPr bwMode="auto">
          <a:xfrm>
            <a:off x="7092280" y="5924550"/>
            <a:ext cx="848320" cy="831850"/>
          </a:xfrm>
          <a:prstGeom prst="rect">
            <a:avLst/>
          </a:prstGeom>
          <a:noFill/>
          <a:ln>
            <a:noFill/>
          </a:ln>
        </p:spPr>
      </p:pic>
      <p:pic>
        <p:nvPicPr>
          <p:cNvPr id="6" name="Picture 2" descr="Resultado de imagen para imagen de control"/>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7504" y="2946687"/>
            <a:ext cx="5280521" cy="3168313"/>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Resultado de imagen para imagen de control"/>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260031" y="168442"/>
            <a:ext cx="4704457" cy="3481298"/>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Resultado de imagen para imagen de control"/>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204001" y="3813078"/>
            <a:ext cx="2111472" cy="2111472"/>
          </a:xfrm>
          <a:prstGeom prst="rect">
            <a:avLst/>
          </a:prstGeom>
          <a:noFill/>
          <a:extLst>
            <a:ext uri="{909E8E84-426E-40DD-AFC4-6F175D3DCCD1}">
              <a14:hiddenFill xmlns:a14="http://schemas.microsoft.com/office/drawing/2010/main">
                <a:solidFill>
                  <a:srgbClr val="FFFFFF"/>
                </a:solidFill>
              </a14:hiddenFill>
            </a:ext>
          </a:extLst>
        </p:spPr>
      </p:pic>
      <p:sp>
        <p:nvSpPr>
          <p:cNvPr id="13" name="7 CuadroTexto"/>
          <p:cNvSpPr txBox="1"/>
          <p:nvPr/>
        </p:nvSpPr>
        <p:spPr>
          <a:xfrm>
            <a:off x="251520" y="1111905"/>
            <a:ext cx="4180780" cy="1508105"/>
          </a:xfrm>
          <a:prstGeom prst="rect">
            <a:avLst/>
          </a:prstGeom>
          <a:noFill/>
        </p:spPr>
        <p:txBody>
          <a:bodyPr wrap="square" rtlCol="0">
            <a:spAutoFit/>
          </a:bodyPr>
          <a:lstStyle/>
          <a:p>
            <a:pPr algn="ctr"/>
            <a:r>
              <a:rPr lang="es-ES" sz="3200" b="1" dirty="0">
                <a:solidFill>
                  <a:srgbClr val="00B050"/>
                </a:solidFill>
              </a:rPr>
              <a:t>El control tributario material</a:t>
            </a:r>
          </a:p>
          <a:p>
            <a:pPr algn="ctr"/>
            <a:r>
              <a:rPr lang="es-CR" sz="2800" b="1" dirty="0">
                <a:solidFill>
                  <a:srgbClr val="FF0000"/>
                </a:solidFill>
              </a:rPr>
              <a:t>Extensivo e Intensivo  </a:t>
            </a:r>
            <a:endParaRPr lang="es-ES" sz="2800" dirty="0">
              <a:solidFill>
                <a:srgbClr val="FF0000"/>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67543" y="404664"/>
            <a:ext cx="8482033" cy="576064"/>
          </a:xfrm>
          <a:solidFill>
            <a:schemeClr val="accent3">
              <a:lumMod val="20000"/>
              <a:lumOff val="80000"/>
            </a:schemeClr>
          </a:solidFill>
          <a:scene3d>
            <a:camera prst="orthographicFront"/>
            <a:lightRig rig="threePt" dir="t"/>
          </a:scene3d>
          <a:sp3d>
            <a:bevelT w="165100" prst="coolSlant"/>
          </a:sp3d>
        </p:spPr>
        <p:style>
          <a:lnRef idx="2">
            <a:schemeClr val="accent3"/>
          </a:lnRef>
          <a:fillRef idx="1">
            <a:schemeClr val="lt1"/>
          </a:fillRef>
          <a:effectRef idx="0">
            <a:schemeClr val="accent3"/>
          </a:effectRef>
          <a:fontRef idx="minor">
            <a:schemeClr val="dk1"/>
          </a:fontRef>
        </p:style>
        <p:txBody>
          <a:bodyPr>
            <a:normAutofit fontScale="90000"/>
          </a:bodyPr>
          <a:lstStyle/>
          <a:p>
            <a:r>
              <a:rPr lang="es-ES" sz="3200" b="1" dirty="0"/>
              <a:t> </a:t>
            </a:r>
            <a:r>
              <a:rPr lang="es-ES" sz="2700" b="1" dirty="0"/>
              <a:t>Inicio del procedimiento y propuesta de regularización </a:t>
            </a:r>
            <a:r>
              <a:rPr lang="es-ES" sz="2000" b="1" dirty="0"/>
              <a:t>Art. 122 RPT</a:t>
            </a:r>
            <a:endParaRPr lang="es-ES" sz="2000" dirty="0"/>
          </a:p>
        </p:txBody>
      </p:sp>
      <p:pic>
        <p:nvPicPr>
          <p:cNvPr id="4" name="3 Marcador de contenido" descr="http://www.uci.ac.cr/envios/2012/FIRMAS/bernardogonzalez.jpg"/>
          <p:cNvPicPr>
            <a:picLocks noGrp="1"/>
          </p:cNvPicPr>
          <p:nvPr>
            <p:ph idx="1"/>
          </p:nvPr>
        </p:nvPicPr>
        <p:blipFill>
          <a:blip r:embed="rId2" cstate="print">
            <a:extLst>
              <a:ext uri="{28A0092B-C50C-407E-A947-70E740481C1C}">
                <a14:useLocalDpi xmlns:a14="http://schemas.microsoft.com/office/drawing/2010/main" val="0"/>
              </a:ext>
            </a:extLst>
          </a:blip>
          <a:srcRect l="36441" b="22891"/>
          <a:stretch>
            <a:fillRect/>
          </a:stretch>
        </p:blipFill>
        <p:spPr bwMode="auto">
          <a:xfrm>
            <a:off x="7236296" y="5805264"/>
            <a:ext cx="1713281" cy="815254"/>
          </a:xfrm>
          <a:prstGeom prst="rect">
            <a:avLst/>
          </a:prstGeom>
          <a:noFill/>
          <a:ln>
            <a:noFill/>
          </a:ln>
        </p:spPr>
      </p:pic>
      <p:pic>
        <p:nvPicPr>
          <p:cNvPr id="5" name="4 Imagen" descr="http://www.uci.ac.cr/envios/2012/FIRMAS/bernardogonzalez.jpg"/>
          <p:cNvPicPr/>
          <p:nvPr/>
        </p:nvPicPr>
        <p:blipFill>
          <a:blip r:embed="rId2" cstate="print">
            <a:extLst>
              <a:ext uri="{28A0092B-C50C-407E-A947-70E740481C1C}">
                <a14:useLocalDpi xmlns:a14="http://schemas.microsoft.com/office/drawing/2010/main" val="0"/>
              </a:ext>
            </a:extLst>
          </a:blip>
          <a:srcRect r="63425"/>
          <a:stretch>
            <a:fillRect/>
          </a:stretch>
        </p:blipFill>
        <p:spPr bwMode="auto">
          <a:xfrm>
            <a:off x="6300192" y="5805264"/>
            <a:ext cx="901700" cy="812800"/>
          </a:xfrm>
          <a:prstGeom prst="rect">
            <a:avLst/>
          </a:prstGeom>
          <a:noFill/>
          <a:ln>
            <a:noFill/>
          </a:ln>
        </p:spPr>
      </p:pic>
      <p:sp>
        <p:nvSpPr>
          <p:cNvPr id="7" name="Rectangle 3"/>
          <p:cNvSpPr txBox="1">
            <a:spLocks noChangeArrowheads="1"/>
          </p:cNvSpPr>
          <p:nvPr/>
        </p:nvSpPr>
        <p:spPr>
          <a:xfrm>
            <a:off x="457200" y="1600200"/>
            <a:ext cx="8229600" cy="4525963"/>
          </a:xfrm>
          <a:prstGeom prst="rect">
            <a:avLst/>
          </a:prstGeom>
        </p:spPr>
        <p:txBody>
          <a:bodyPr vert="horz" lIns="91440" tIns="45720" rIns="91440" bIns="45720" rtlCol="0">
            <a:normAutofit/>
          </a:bodyPr>
          <a:lstStyle/>
          <a:p>
            <a:pPr marL="342900" marR="0" lvl="0" indent="-342900" algn="l" defTabSz="914400" rtl="0" eaLnBrk="1" fontAlgn="auto" latinLnBrk="0" hangingPunct="1">
              <a:lnSpc>
                <a:spcPct val="90000"/>
              </a:lnSpc>
              <a:spcBef>
                <a:spcPct val="20000"/>
              </a:spcBef>
              <a:spcAft>
                <a:spcPts val="0"/>
              </a:spcAft>
              <a:buClrTx/>
              <a:buSzTx/>
              <a:buFont typeface="Wingdings" pitchFamily="2" charset="2"/>
              <a:buNone/>
              <a:tabLst/>
              <a:defRPr/>
            </a:pPr>
            <a:endParaRPr kumimoji="0" lang="es-ES" sz="3200" b="0" i="0" u="none" strike="noStrike" kern="1200" cap="none" spc="0" normalizeH="0" baseline="0" noProof="0" dirty="0">
              <a:ln>
                <a:noFill/>
              </a:ln>
              <a:solidFill>
                <a:schemeClr val="tx1"/>
              </a:solidFill>
              <a:effectLst/>
              <a:uLnTx/>
              <a:uFillTx/>
              <a:latin typeface="+mn-lt"/>
              <a:ea typeface="+mn-ea"/>
              <a:cs typeface="+mn-cs"/>
            </a:endParaRPr>
          </a:p>
          <a:p>
            <a:pPr marL="342900" marR="0" lvl="0" indent="-342900" algn="l" defTabSz="914400" rtl="0" eaLnBrk="1" fontAlgn="auto" latinLnBrk="0" hangingPunct="1">
              <a:lnSpc>
                <a:spcPct val="90000"/>
              </a:lnSpc>
              <a:spcBef>
                <a:spcPct val="20000"/>
              </a:spcBef>
              <a:spcAft>
                <a:spcPts val="0"/>
              </a:spcAft>
              <a:buClrTx/>
              <a:buSzTx/>
              <a:buFont typeface="Wingdings" pitchFamily="2" charset="2"/>
              <a:buNone/>
              <a:tabLst/>
              <a:defRPr/>
            </a:pPr>
            <a:endParaRPr kumimoji="0" lang="es-ES" sz="3600" b="0" i="0" u="none" strike="noStrike" kern="1200" cap="none" spc="0" normalizeH="0" baseline="0" noProof="0" dirty="0">
              <a:ln>
                <a:noFill/>
              </a:ln>
              <a:solidFill>
                <a:schemeClr val="tx1"/>
              </a:solidFill>
              <a:effectLst/>
              <a:uLnTx/>
              <a:uFillTx/>
              <a:latin typeface="+mn-lt"/>
              <a:ea typeface="+mn-ea"/>
              <a:cs typeface="+mn-cs"/>
            </a:endParaRPr>
          </a:p>
        </p:txBody>
      </p:sp>
      <p:sp>
        <p:nvSpPr>
          <p:cNvPr id="10" name="9 CuadroTexto"/>
          <p:cNvSpPr txBox="1"/>
          <p:nvPr/>
        </p:nvSpPr>
        <p:spPr>
          <a:xfrm>
            <a:off x="539552" y="1124744"/>
            <a:ext cx="8147248" cy="4832092"/>
          </a:xfrm>
          <a:prstGeom prst="rect">
            <a:avLst/>
          </a:prstGeom>
          <a:noFill/>
        </p:spPr>
        <p:txBody>
          <a:bodyPr wrap="square" rtlCol="0">
            <a:spAutoFit/>
          </a:bodyPr>
          <a:lstStyle/>
          <a:p>
            <a:pPr algn="just"/>
            <a:r>
              <a:rPr lang="es-ES" sz="2800" dirty="0"/>
              <a:t>2.- En el mismo acto de </a:t>
            </a:r>
            <a:r>
              <a:rPr lang="es-ES" sz="2800" dirty="0">
                <a:solidFill>
                  <a:srgbClr val="FF0000"/>
                </a:solidFill>
              </a:rPr>
              <a:t>notificación del inicio de la actuación</a:t>
            </a:r>
            <a:r>
              <a:rPr lang="es-ES" sz="2800" dirty="0"/>
              <a:t>, se entregará al sujeto pasivo la </a:t>
            </a:r>
            <a:r>
              <a:rPr lang="es-ES" sz="2800" dirty="0">
                <a:solidFill>
                  <a:srgbClr val="FF0000"/>
                </a:solidFill>
              </a:rPr>
              <a:t>propuesta de regularización </a:t>
            </a:r>
            <a:r>
              <a:rPr lang="es-ES" sz="2800" dirty="0"/>
              <a:t>de la obligación tributaria, adjuntando el formulario oficial correspondiente. En esta etapa se debe indicar al sujeto pasivo que cuenta con un plazo de </a:t>
            </a:r>
            <a:r>
              <a:rPr lang="es-ES" sz="2800" dirty="0">
                <a:solidFill>
                  <a:srgbClr val="FF0000"/>
                </a:solidFill>
              </a:rPr>
              <a:t>cinco días hábiles</a:t>
            </a:r>
            <a:r>
              <a:rPr lang="es-ES" sz="2800" dirty="0"/>
              <a:t> contados a partir de la notificación del</a:t>
            </a:r>
            <a:r>
              <a:rPr lang="en-US" sz="2800" dirty="0"/>
              <a:t> </a:t>
            </a:r>
            <a:r>
              <a:rPr lang="es-ES" sz="2800" dirty="0"/>
              <a:t>inicio    de    actuaciones,   para    que   </a:t>
            </a:r>
            <a:r>
              <a:rPr lang="es-ES" sz="2800" dirty="0">
                <a:solidFill>
                  <a:srgbClr val="FF0000"/>
                </a:solidFill>
              </a:rPr>
              <a:t>regularice </a:t>
            </a:r>
            <a:r>
              <a:rPr lang="es-ES" sz="2800" dirty="0"/>
              <a:t>   su   obligación   o    manifieste su</a:t>
            </a:r>
            <a:r>
              <a:rPr lang="en-US" sz="2800" dirty="0"/>
              <a:t> </a:t>
            </a:r>
            <a:r>
              <a:rPr lang="es-ES" sz="2800" dirty="0">
                <a:solidFill>
                  <a:srgbClr val="FF0000"/>
                </a:solidFill>
              </a:rPr>
              <a:t>disconformidad, </a:t>
            </a:r>
            <a:r>
              <a:rPr lang="es-ES" sz="2800" dirty="0"/>
              <a:t>con la advertencia de que se entenderá puesta de manifiesto la disconformidad cuando no comparezca dentro del plazo fijado.</a:t>
            </a:r>
            <a:endParaRPr lang="en-US" sz="2800" dirty="0"/>
          </a:p>
        </p:txBody>
      </p:sp>
    </p:spTree>
    <p:extLst>
      <p:ext uri="{BB962C8B-B14F-4D97-AF65-F5344CB8AC3E}">
        <p14:creationId xmlns:p14="http://schemas.microsoft.com/office/powerpoint/2010/main" val="10692021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67543" y="332656"/>
            <a:ext cx="8482033" cy="741970"/>
          </a:xfrm>
          <a:solidFill>
            <a:schemeClr val="accent3">
              <a:lumMod val="40000"/>
              <a:lumOff val="60000"/>
            </a:schemeClr>
          </a:solidFill>
          <a:ln>
            <a:solidFill>
              <a:schemeClr val="accent3">
                <a:lumMod val="40000"/>
                <a:lumOff val="60000"/>
              </a:schemeClr>
            </a:solidFill>
          </a:ln>
          <a:scene3d>
            <a:camera prst="orthographicFront"/>
            <a:lightRig rig="threePt" dir="t"/>
          </a:scene3d>
          <a:sp3d>
            <a:bevelT w="165100" prst="coolSlant"/>
          </a:sp3d>
        </p:spPr>
        <p:style>
          <a:lnRef idx="2">
            <a:schemeClr val="accent3"/>
          </a:lnRef>
          <a:fillRef idx="1">
            <a:schemeClr val="lt1"/>
          </a:fillRef>
          <a:effectRef idx="0">
            <a:schemeClr val="accent3"/>
          </a:effectRef>
          <a:fontRef idx="minor">
            <a:schemeClr val="dk1"/>
          </a:fontRef>
        </p:style>
        <p:txBody>
          <a:bodyPr>
            <a:normAutofit fontScale="90000"/>
          </a:bodyPr>
          <a:lstStyle/>
          <a:p>
            <a:r>
              <a:rPr lang="es-ES" sz="2700" b="1" dirty="0"/>
              <a:t>Procedimiento cuando se solicite información o se practiquen actuaciones adicionales </a:t>
            </a:r>
            <a:r>
              <a:rPr lang="es-ES" sz="2000" b="1" dirty="0"/>
              <a:t>Art. 123 RPT</a:t>
            </a:r>
            <a:endParaRPr lang="es-ES" sz="2000" dirty="0"/>
          </a:p>
        </p:txBody>
      </p:sp>
      <p:pic>
        <p:nvPicPr>
          <p:cNvPr id="4" name="3 Marcador de contenido" descr="http://www.uci.ac.cr/envios/2012/FIRMAS/bernardogonzalez.jpg"/>
          <p:cNvPicPr>
            <a:picLocks noGrp="1"/>
          </p:cNvPicPr>
          <p:nvPr>
            <p:ph idx="1"/>
          </p:nvPr>
        </p:nvPicPr>
        <p:blipFill>
          <a:blip r:embed="rId2" cstate="print">
            <a:extLst>
              <a:ext uri="{28A0092B-C50C-407E-A947-70E740481C1C}">
                <a14:useLocalDpi xmlns:a14="http://schemas.microsoft.com/office/drawing/2010/main" val="0"/>
              </a:ext>
            </a:extLst>
          </a:blip>
          <a:srcRect l="36441" b="22891"/>
          <a:stretch>
            <a:fillRect/>
          </a:stretch>
        </p:blipFill>
        <p:spPr bwMode="auto">
          <a:xfrm>
            <a:off x="7236296" y="5805264"/>
            <a:ext cx="1713281" cy="815254"/>
          </a:xfrm>
          <a:prstGeom prst="rect">
            <a:avLst/>
          </a:prstGeom>
          <a:noFill/>
          <a:ln>
            <a:noFill/>
          </a:ln>
        </p:spPr>
      </p:pic>
      <p:pic>
        <p:nvPicPr>
          <p:cNvPr id="5" name="4 Imagen" descr="http://www.uci.ac.cr/envios/2012/FIRMAS/bernardogonzalez.jpg"/>
          <p:cNvPicPr/>
          <p:nvPr/>
        </p:nvPicPr>
        <p:blipFill>
          <a:blip r:embed="rId2" cstate="print">
            <a:extLst>
              <a:ext uri="{28A0092B-C50C-407E-A947-70E740481C1C}">
                <a14:useLocalDpi xmlns:a14="http://schemas.microsoft.com/office/drawing/2010/main" val="0"/>
              </a:ext>
            </a:extLst>
          </a:blip>
          <a:srcRect r="63425"/>
          <a:stretch>
            <a:fillRect/>
          </a:stretch>
        </p:blipFill>
        <p:spPr bwMode="auto">
          <a:xfrm>
            <a:off x="6300192" y="5805264"/>
            <a:ext cx="901700" cy="812800"/>
          </a:xfrm>
          <a:prstGeom prst="rect">
            <a:avLst/>
          </a:prstGeom>
          <a:noFill/>
          <a:ln>
            <a:noFill/>
          </a:ln>
        </p:spPr>
      </p:pic>
      <p:sp>
        <p:nvSpPr>
          <p:cNvPr id="7" name="Rectangle 3"/>
          <p:cNvSpPr txBox="1">
            <a:spLocks noChangeArrowheads="1"/>
          </p:cNvSpPr>
          <p:nvPr/>
        </p:nvSpPr>
        <p:spPr>
          <a:xfrm>
            <a:off x="457200" y="1600200"/>
            <a:ext cx="8229600" cy="4525963"/>
          </a:xfrm>
          <a:prstGeom prst="rect">
            <a:avLst/>
          </a:prstGeom>
        </p:spPr>
        <p:txBody>
          <a:bodyPr vert="horz" lIns="91440" tIns="45720" rIns="91440" bIns="45720" rtlCol="0">
            <a:normAutofit/>
          </a:bodyPr>
          <a:lstStyle/>
          <a:p>
            <a:pPr marL="342900" marR="0" lvl="0" indent="-342900" algn="l" defTabSz="914400" rtl="0" eaLnBrk="1" fontAlgn="auto" latinLnBrk="0" hangingPunct="1">
              <a:lnSpc>
                <a:spcPct val="90000"/>
              </a:lnSpc>
              <a:spcBef>
                <a:spcPct val="20000"/>
              </a:spcBef>
              <a:spcAft>
                <a:spcPts val="0"/>
              </a:spcAft>
              <a:buClrTx/>
              <a:buSzTx/>
              <a:buFont typeface="Wingdings" pitchFamily="2" charset="2"/>
              <a:buNone/>
              <a:tabLst/>
              <a:defRPr/>
            </a:pPr>
            <a:endParaRPr kumimoji="0" lang="es-ES" sz="3200" b="0" i="0" u="none" strike="noStrike" kern="1200" cap="none" spc="0" normalizeH="0" baseline="0" noProof="0" dirty="0">
              <a:ln>
                <a:noFill/>
              </a:ln>
              <a:solidFill>
                <a:schemeClr val="tx1"/>
              </a:solidFill>
              <a:effectLst/>
              <a:uLnTx/>
              <a:uFillTx/>
              <a:latin typeface="+mn-lt"/>
              <a:ea typeface="+mn-ea"/>
              <a:cs typeface="+mn-cs"/>
            </a:endParaRPr>
          </a:p>
          <a:p>
            <a:pPr marL="342900" marR="0" lvl="0" indent="-342900" algn="l" defTabSz="914400" rtl="0" eaLnBrk="1" fontAlgn="auto" latinLnBrk="0" hangingPunct="1">
              <a:lnSpc>
                <a:spcPct val="90000"/>
              </a:lnSpc>
              <a:spcBef>
                <a:spcPct val="20000"/>
              </a:spcBef>
              <a:spcAft>
                <a:spcPts val="0"/>
              </a:spcAft>
              <a:buClrTx/>
              <a:buSzTx/>
              <a:buFont typeface="Wingdings" pitchFamily="2" charset="2"/>
              <a:buNone/>
              <a:tabLst/>
              <a:defRPr/>
            </a:pPr>
            <a:endParaRPr kumimoji="0" lang="es-ES" sz="3600" b="0" i="0" u="none" strike="noStrike" kern="1200" cap="none" spc="0" normalizeH="0" baseline="0" noProof="0" dirty="0">
              <a:ln>
                <a:noFill/>
              </a:ln>
              <a:solidFill>
                <a:schemeClr val="tx1"/>
              </a:solidFill>
              <a:effectLst/>
              <a:uLnTx/>
              <a:uFillTx/>
              <a:latin typeface="+mn-lt"/>
              <a:ea typeface="+mn-ea"/>
              <a:cs typeface="+mn-cs"/>
            </a:endParaRPr>
          </a:p>
        </p:txBody>
      </p:sp>
      <p:sp>
        <p:nvSpPr>
          <p:cNvPr id="10" name="9 CuadroTexto"/>
          <p:cNvSpPr txBox="1"/>
          <p:nvPr/>
        </p:nvSpPr>
        <p:spPr>
          <a:xfrm>
            <a:off x="539552" y="1568981"/>
            <a:ext cx="8147248" cy="4524315"/>
          </a:xfrm>
          <a:prstGeom prst="rect">
            <a:avLst/>
          </a:prstGeom>
          <a:noFill/>
        </p:spPr>
        <p:txBody>
          <a:bodyPr wrap="square" rtlCol="0">
            <a:spAutoFit/>
          </a:bodyPr>
          <a:lstStyle/>
          <a:p>
            <a:pPr algn="just"/>
            <a:r>
              <a:rPr lang="es-ES" sz="2400" dirty="0"/>
              <a:t>Previo o </a:t>
            </a:r>
            <a:r>
              <a:rPr lang="es-ES" sz="2400" dirty="0">
                <a:solidFill>
                  <a:srgbClr val="FF0000"/>
                </a:solidFill>
              </a:rPr>
              <a:t>junto con la notificación del inicio </a:t>
            </a:r>
            <a:r>
              <a:rPr lang="es-ES" sz="2400" dirty="0"/>
              <a:t>del procedimiento de liquidación previa, la AT </a:t>
            </a:r>
            <a:r>
              <a:rPr lang="es-ES" sz="2400" dirty="0">
                <a:solidFill>
                  <a:srgbClr val="FF0000"/>
                </a:solidFill>
              </a:rPr>
              <a:t>podrá solicitar datos o justificantes </a:t>
            </a:r>
            <a:r>
              <a:rPr lang="es-ES" sz="2400" dirty="0"/>
              <a:t>al sujeto pasivo o bien, realizar actuaciones adicionales. Una vez </a:t>
            </a:r>
            <a:r>
              <a:rPr lang="es-ES" sz="2400" dirty="0">
                <a:solidFill>
                  <a:srgbClr val="FF0000"/>
                </a:solidFill>
              </a:rPr>
              <a:t>vencido el plazo </a:t>
            </a:r>
            <a:r>
              <a:rPr lang="es-ES" sz="2400" dirty="0"/>
              <a:t>otorgado o practicadas las actuaciones, y en el tanto persistan aumentos o diferencias de impuesto, se </a:t>
            </a:r>
            <a:r>
              <a:rPr lang="es-ES" sz="2400" dirty="0">
                <a:solidFill>
                  <a:srgbClr val="FF0000"/>
                </a:solidFill>
              </a:rPr>
              <a:t>notificará al sujeto pasivo los resultados de la comprobación y se le extenderá una propuesta de regularización </a:t>
            </a:r>
            <a:r>
              <a:rPr lang="es-ES" sz="2400" dirty="0"/>
              <a:t>en los términos del artículo 122 de este Reglamento.</a:t>
            </a:r>
          </a:p>
          <a:p>
            <a:pPr algn="just"/>
            <a:endParaRPr lang="en-US" sz="2400" dirty="0"/>
          </a:p>
          <a:p>
            <a:pPr algn="just"/>
            <a:r>
              <a:rPr lang="es-ES" sz="2400" dirty="0"/>
              <a:t>Cuando el sujeto pasivo </a:t>
            </a:r>
            <a:r>
              <a:rPr lang="es-ES" sz="2400" dirty="0">
                <a:solidFill>
                  <a:srgbClr val="FF0000"/>
                </a:solidFill>
              </a:rPr>
              <a:t>no aporte los datos o justificantes </a:t>
            </a:r>
            <a:r>
              <a:rPr lang="es-ES" sz="2400" dirty="0"/>
              <a:t>solicitados, podrá aplicarse el método de </a:t>
            </a:r>
            <a:r>
              <a:rPr lang="es-ES" sz="2400" dirty="0">
                <a:solidFill>
                  <a:srgbClr val="FF0000"/>
                </a:solidFill>
              </a:rPr>
              <a:t>base presunta </a:t>
            </a:r>
            <a:r>
              <a:rPr lang="es-ES" sz="2400" dirty="0"/>
              <a:t>a que se refiere el artículo 125 inciso b) del Código.</a:t>
            </a:r>
            <a:endParaRPr lang="en-US" sz="2400" dirty="0"/>
          </a:p>
        </p:txBody>
      </p:sp>
    </p:spTree>
    <p:extLst>
      <p:ext uri="{BB962C8B-B14F-4D97-AF65-F5344CB8AC3E}">
        <p14:creationId xmlns:p14="http://schemas.microsoft.com/office/powerpoint/2010/main" val="68722413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255212" y="548679"/>
            <a:ext cx="6845180" cy="557165"/>
          </a:xfrm>
          <a:solidFill>
            <a:schemeClr val="accent3">
              <a:lumMod val="40000"/>
              <a:lumOff val="60000"/>
            </a:schemeClr>
          </a:solidFill>
          <a:scene3d>
            <a:camera prst="orthographicFront"/>
            <a:lightRig rig="threePt" dir="t"/>
          </a:scene3d>
          <a:sp3d>
            <a:bevelT w="165100" prst="coolSlant"/>
          </a:sp3d>
        </p:spPr>
        <p:style>
          <a:lnRef idx="2">
            <a:schemeClr val="accent3"/>
          </a:lnRef>
          <a:fillRef idx="1">
            <a:schemeClr val="lt1"/>
          </a:fillRef>
          <a:effectRef idx="0">
            <a:schemeClr val="accent3"/>
          </a:effectRef>
          <a:fontRef idx="minor">
            <a:schemeClr val="dk1"/>
          </a:fontRef>
        </p:style>
        <p:txBody>
          <a:bodyPr>
            <a:normAutofit fontScale="90000"/>
          </a:bodyPr>
          <a:lstStyle/>
          <a:p>
            <a:r>
              <a:rPr lang="es-ES" sz="3200" b="1" dirty="0"/>
              <a:t>Rectificación de las declaraciones </a:t>
            </a:r>
            <a:r>
              <a:rPr lang="es-ES" sz="2000" b="1" dirty="0"/>
              <a:t>Art. 125 RPT</a:t>
            </a:r>
            <a:endParaRPr lang="es-ES" sz="2000" dirty="0"/>
          </a:p>
        </p:txBody>
      </p:sp>
      <p:pic>
        <p:nvPicPr>
          <p:cNvPr id="4" name="3 Marcador de contenido" descr="http://www.uci.ac.cr/envios/2012/FIRMAS/bernardogonzalez.jpg"/>
          <p:cNvPicPr>
            <a:picLocks noGrp="1"/>
          </p:cNvPicPr>
          <p:nvPr>
            <p:ph idx="1"/>
          </p:nvPr>
        </p:nvPicPr>
        <p:blipFill>
          <a:blip r:embed="rId2" cstate="print">
            <a:extLst>
              <a:ext uri="{28A0092B-C50C-407E-A947-70E740481C1C}">
                <a14:useLocalDpi xmlns:a14="http://schemas.microsoft.com/office/drawing/2010/main" val="0"/>
              </a:ext>
            </a:extLst>
          </a:blip>
          <a:srcRect l="36441" b="22891"/>
          <a:stretch>
            <a:fillRect/>
          </a:stretch>
        </p:blipFill>
        <p:spPr bwMode="auto">
          <a:xfrm>
            <a:off x="7236296" y="5805264"/>
            <a:ext cx="1713281" cy="815254"/>
          </a:xfrm>
          <a:prstGeom prst="rect">
            <a:avLst/>
          </a:prstGeom>
          <a:noFill/>
          <a:ln>
            <a:noFill/>
          </a:ln>
        </p:spPr>
      </p:pic>
      <p:pic>
        <p:nvPicPr>
          <p:cNvPr id="5" name="4 Imagen" descr="http://www.uci.ac.cr/envios/2012/FIRMAS/bernardogonzalez.jpg"/>
          <p:cNvPicPr/>
          <p:nvPr/>
        </p:nvPicPr>
        <p:blipFill>
          <a:blip r:embed="rId2" cstate="print">
            <a:extLst>
              <a:ext uri="{28A0092B-C50C-407E-A947-70E740481C1C}">
                <a14:useLocalDpi xmlns:a14="http://schemas.microsoft.com/office/drawing/2010/main" val="0"/>
              </a:ext>
            </a:extLst>
          </a:blip>
          <a:srcRect r="63425"/>
          <a:stretch>
            <a:fillRect/>
          </a:stretch>
        </p:blipFill>
        <p:spPr bwMode="auto">
          <a:xfrm>
            <a:off x="6300192" y="5805264"/>
            <a:ext cx="901700" cy="812800"/>
          </a:xfrm>
          <a:prstGeom prst="rect">
            <a:avLst/>
          </a:prstGeom>
          <a:noFill/>
          <a:ln>
            <a:noFill/>
          </a:ln>
        </p:spPr>
      </p:pic>
      <p:sp>
        <p:nvSpPr>
          <p:cNvPr id="7" name="Rectangle 3"/>
          <p:cNvSpPr txBox="1">
            <a:spLocks noChangeArrowheads="1"/>
          </p:cNvSpPr>
          <p:nvPr/>
        </p:nvSpPr>
        <p:spPr>
          <a:xfrm>
            <a:off x="457200" y="1600200"/>
            <a:ext cx="8229600" cy="4525963"/>
          </a:xfrm>
          <a:prstGeom prst="rect">
            <a:avLst/>
          </a:prstGeom>
        </p:spPr>
        <p:txBody>
          <a:bodyPr vert="horz" lIns="91440" tIns="45720" rIns="91440" bIns="45720" rtlCol="0">
            <a:normAutofit/>
          </a:bodyPr>
          <a:lstStyle/>
          <a:p>
            <a:pPr marL="342900" marR="0" lvl="0" indent="-342900" algn="l" defTabSz="914400" rtl="0" eaLnBrk="1" fontAlgn="auto" latinLnBrk="0" hangingPunct="1">
              <a:lnSpc>
                <a:spcPct val="90000"/>
              </a:lnSpc>
              <a:spcBef>
                <a:spcPct val="20000"/>
              </a:spcBef>
              <a:spcAft>
                <a:spcPts val="0"/>
              </a:spcAft>
              <a:buClrTx/>
              <a:buSzTx/>
              <a:buFont typeface="Wingdings" pitchFamily="2" charset="2"/>
              <a:buNone/>
              <a:tabLst/>
              <a:defRPr/>
            </a:pPr>
            <a:endParaRPr kumimoji="0" lang="es-ES" sz="3200" b="0" i="0" u="none" strike="noStrike" kern="1200" cap="none" spc="0" normalizeH="0" baseline="0" noProof="0" dirty="0">
              <a:ln>
                <a:noFill/>
              </a:ln>
              <a:solidFill>
                <a:schemeClr val="tx1"/>
              </a:solidFill>
              <a:effectLst/>
              <a:uLnTx/>
              <a:uFillTx/>
              <a:latin typeface="+mn-lt"/>
              <a:ea typeface="+mn-ea"/>
              <a:cs typeface="+mn-cs"/>
            </a:endParaRPr>
          </a:p>
          <a:p>
            <a:pPr marL="342900" marR="0" lvl="0" indent="-342900" algn="l" defTabSz="914400" rtl="0" eaLnBrk="1" fontAlgn="auto" latinLnBrk="0" hangingPunct="1">
              <a:lnSpc>
                <a:spcPct val="90000"/>
              </a:lnSpc>
              <a:spcBef>
                <a:spcPct val="20000"/>
              </a:spcBef>
              <a:spcAft>
                <a:spcPts val="0"/>
              </a:spcAft>
              <a:buClrTx/>
              <a:buSzTx/>
              <a:buFont typeface="Wingdings" pitchFamily="2" charset="2"/>
              <a:buNone/>
              <a:tabLst/>
              <a:defRPr/>
            </a:pPr>
            <a:endParaRPr kumimoji="0" lang="es-ES" sz="3600" b="0" i="0" u="none" strike="noStrike" kern="1200" cap="none" spc="0" normalizeH="0" baseline="0" noProof="0" dirty="0">
              <a:ln>
                <a:noFill/>
              </a:ln>
              <a:solidFill>
                <a:schemeClr val="tx1"/>
              </a:solidFill>
              <a:effectLst/>
              <a:uLnTx/>
              <a:uFillTx/>
              <a:latin typeface="+mn-lt"/>
              <a:ea typeface="+mn-ea"/>
              <a:cs typeface="+mn-cs"/>
            </a:endParaRPr>
          </a:p>
        </p:txBody>
      </p:sp>
      <p:sp>
        <p:nvSpPr>
          <p:cNvPr id="10" name="9 CuadroTexto"/>
          <p:cNvSpPr txBox="1"/>
          <p:nvPr/>
        </p:nvSpPr>
        <p:spPr>
          <a:xfrm>
            <a:off x="558800" y="1532581"/>
            <a:ext cx="8045648" cy="4154984"/>
          </a:xfrm>
          <a:prstGeom prst="rect">
            <a:avLst/>
          </a:prstGeom>
          <a:noFill/>
        </p:spPr>
        <p:txBody>
          <a:bodyPr wrap="square" rtlCol="0">
            <a:spAutoFit/>
          </a:bodyPr>
          <a:lstStyle/>
          <a:p>
            <a:pPr lvl="0" algn="just"/>
            <a:r>
              <a:rPr lang="es-ES" sz="2400" dirty="0"/>
              <a:t>Los sujetos pasivos cuentan con un plazo de </a:t>
            </a:r>
            <a:r>
              <a:rPr lang="es-ES" sz="2400" dirty="0">
                <a:solidFill>
                  <a:srgbClr val="FF0000"/>
                </a:solidFill>
              </a:rPr>
              <a:t>tres días hábiles </a:t>
            </a:r>
            <a:r>
              <a:rPr lang="es-ES" sz="2400" dirty="0"/>
              <a:t>para rectificar, por única vez, las declaraciones tributarias, después de </a:t>
            </a:r>
            <a:r>
              <a:rPr lang="es-ES" sz="2400" dirty="0">
                <a:solidFill>
                  <a:srgbClr val="FF0000"/>
                </a:solidFill>
              </a:rPr>
              <a:t>notificado el inicio </a:t>
            </a:r>
            <a:r>
              <a:rPr lang="es-ES" sz="2400" dirty="0"/>
              <a:t>de un procedimiento de liquidación previa.</a:t>
            </a:r>
          </a:p>
          <a:p>
            <a:pPr lvl="0" algn="just"/>
            <a:endParaRPr lang="en-US" sz="2400" dirty="0"/>
          </a:p>
          <a:p>
            <a:pPr algn="just"/>
            <a:r>
              <a:rPr lang="es-ES" sz="2400" dirty="0"/>
              <a:t>El funcionario tributario debe proceder a </a:t>
            </a:r>
            <a:r>
              <a:rPr lang="es-ES" sz="2400" dirty="0">
                <a:solidFill>
                  <a:srgbClr val="FF0000"/>
                </a:solidFill>
              </a:rPr>
              <a:t>verificar que los montos de la nueva declaración presentada guarden relación con la información en poder de la AT y con los márgenes de utilidad</a:t>
            </a:r>
            <a:r>
              <a:rPr lang="es-ES" sz="2400" dirty="0"/>
              <a:t> establecidos para el período en estudio, en cuyo caso procederá a dar el caso por concluido.</a:t>
            </a:r>
          </a:p>
          <a:p>
            <a:pPr algn="just"/>
            <a:endParaRPr lang="en-US" sz="2400"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 Marcador de contenido" descr="http://www.uci.ac.cr/envios/2012/FIRMAS/bernardogonzalez.jpg"/>
          <p:cNvPicPr>
            <a:picLocks noGrp="1"/>
          </p:cNvPicPr>
          <p:nvPr>
            <p:ph idx="1"/>
          </p:nvPr>
        </p:nvPicPr>
        <p:blipFill>
          <a:blip r:embed="rId2" cstate="print">
            <a:extLst>
              <a:ext uri="{28A0092B-C50C-407E-A947-70E740481C1C}">
                <a14:useLocalDpi xmlns:a14="http://schemas.microsoft.com/office/drawing/2010/main" val="0"/>
              </a:ext>
            </a:extLst>
          </a:blip>
          <a:srcRect l="36441" b="22891"/>
          <a:stretch>
            <a:fillRect/>
          </a:stretch>
        </p:blipFill>
        <p:spPr bwMode="auto">
          <a:xfrm>
            <a:off x="7236296" y="5805264"/>
            <a:ext cx="1713281" cy="815254"/>
          </a:xfrm>
          <a:prstGeom prst="rect">
            <a:avLst/>
          </a:prstGeom>
          <a:noFill/>
          <a:ln>
            <a:noFill/>
          </a:ln>
        </p:spPr>
      </p:pic>
      <p:pic>
        <p:nvPicPr>
          <p:cNvPr id="5" name="4 Imagen" descr="http://www.uci.ac.cr/envios/2012/FIRMAS/bernardogonzalez.jpg"/>
          <p:cNvPicPr/>
          <p:nvPr/>
        </p:nvPicPr>
        <p:blipFill>
          <a:blip r:embed="rId2" cstate="print">
            <a:extLst>
              <a:ext uri="{28A0092B-C50C-407E-A947-70E740481C1C}">
                <a14:useLocalDpi xmlns:a14="http://schemas.microsoft.com/office/drawing/2010/main" val="0"/>
              </a:ext>
            </a:extLst>
          </a:blip>
          <a:srcRect r="63425"/>
          <a:stretch>
            <a:fillRect/>
          </a:stretch>
        </p:blipFill>
        <p:spPr bwMode="auto">
          <a:xfrm>
            <a:off x="6300192" y="5805264"/>
            <a:ext cx="901700" cy="812800"/>
          </a:xfrm>
          <a:prstGeom prst="rect">
            <a:avLst/>
          </a:prstGeom>
          <a:noFill/>
          <a:ln>
            <a:noFill/>
          </a:ln>
        </p:spPr>
      </p:pic>
      <p:sp>
        <p:nvSpPr>
          <p:cNvPr id="7" name="Rectangle 3"/>
          <p:cNvSpPr txBox="1">
            <a:spLocks noChangeArrowheads="1"/>
          </p:cNvSpPr>
          <p:nvPr/>
        </p:nvSpPr>
        <p:spPr>
          <a:xfrm>
            <a:off x="457200" y="1600200"/>
            <a:ext cx="8229600" cy="4525963"/>
          </a:xfrm>
          <a:prstGeom prst="rect">
            <a:avLst/>
          </a:prstGeom>
        </p:spPr>
        <p:txBody>
          <a:bodyPr vert="horz" lIns="91440" tIns="45720" rIns="91440" bIns="45720" rtlCol="0">
            <a:normAutofit/>
          </a:bodyPr>
          <a:lstStyle/>
          <a:p>
            <a:pPr marL="342900" marR="0" lvl="0" indent="-342900" algn="l" defTabSz="914400" rtl="0" eaLnBrk="1" fontAlgn="auto" latinLnBrk="0" hangingPunct="1">
              <a:lnSpc>
                <a:spcPct val="90000"/>
              </a:lnSpc>
              <a:spcBef>
                <a:spcPct val="20000"/>
              </a:spcBef>
              <a:spcAft>
                <a:spcPts val="0"/>
              </a:spcAft>
              <a:buClrTx/>
              <a:buSzTx/>
              <a:buFont typeface="Wingdings" pitchFamily="2" charset="2"/>
              <a:buNone/>
              <a:tabLst/>
              <a:defRPr/>
            </a:pPr>
            <a:endParaRPr kumimoji="0" lang="es-ES" sz="3200" b="0" i="0" u="none" strike="noStrike" kern="1200" cap="none" spc="0" normalizeH="0" baseline="0" noProof="0" dirty="0">
              <a:ln>
                <a:noFill/>
              </a:ln>
              <a:solidFill>
                <a:schemeClr val="tx1"/>
              </a:solidFill>
              <a:effectLst/>
              <a:uLnTx/>
              <a:uFillTx/>
              <a:latin typeface="+mn-lt"/>
              <a:ea typeface="+mn-ea"/>
              <a:cs typeface="+mn-cs"/>
            </a:endParaRPr>
          </a:p>
          <a:p>
            <a:pPr marL="342900" marR="0" lvl="0" indent="-342900" algn="l" defTabSz="914400" rtl="0" eaLnBrk="1" fontAlgn="auto" latinLnBrk="0" hangingPunct="1">
              <a:lnSpc>
                <a:spcPct val="90000"/>
              </a:lnSpc>
              <a:spcBef>
                <a:spcPct val="20000"/>
              </a:spcBef>
              <a:spcAft>
                <a:spcPts val="0"/>
              </a:spcAft>
              <a:buClrTx/>
              <a:buSzTx/>
              <a:buFont typeface="Wingdings" pitchFamily="2" charset="2"/>
              <a:buNone/>
              <a:tabLst/>
              <a:defRPr/>
            </a:pPr>
            <a:endParaRPr kumimoji="0" lang="es-ES" sz="3600" b="0" i="0" u="none" strike="noStrike" kern="1200" cap="none" spc="0" normalizeH="0" baseline="0" noProof="0" dirty="0">
              <a:ln>
                <a:noFill/>
              </a:ln>
              <a:solidFill>
                <a:schemeClr val="tx1"/>
              </a:solidFill>
              <a:effectLst/>
              <a:uLnTx/>
              <a:uFillTx/>
              <a:latin typeface="+mn-lt"/>
              <a:ea typeface="+mn-ea"/>
              <a:cs typeface="+mn-cs"/>
            </a:endParaRPr>
          </a:p>
        </p:txBody>
      </p:sp>
      <p:sp>
        <p:nvSpPr>
          <p:cNvPr id="10" name="9 CuadroTexto"/>
          <p:cNvSpPr txBox="1"/>
          <p:nvPr/>
        </p:nvSpPr>
        <p:spPr>
          <a:xfrm>
            <a:off x="617712" y="1484784"/>
            <a:ext cx="8045648" cy="3785652"/>
          </a:xfrm>
          <a:prstGeom prst="rect">
            <a:avLst/>
          </a:prstGeom>
          <a:noFill/>
        </p:spPr>
        <p:txBody>
          <a:bodyPr wrap="square" rtlCol="0">
            <a:spAutoFit/>
          </a:bodyPr>
          <a:lstStyle/>
          <a:p>
            <a:pPr lvl="0" algn="just"/>
            <a:r>
              <a:rPr lang="es-ES" sz="2400" dirty="0">
                <a:solidFill>
                  <a:srgbClr val="FF0000"/>
                </a:solidFill>
              </a:rPr>
              <a:t>Vencido el plazo de los tres días hábiles</a:t>
            </a:r>
            <a:r>
              <a:rPr lang="es-ES" sz="2400" dirty="0"/>
              <a:t>, el obligado tributario </a:t>
            </a:r>
            <a:r>
              <a:rPr lang="es-ES" sz="2400" dirty="0">
                <a:solidFill>
                  <a:srgbClr val="FF0000"/>
                </a:solidFill>
              </a:rPr>
              <a:t>podrá</a:t>
            </a:r>
            <a:r>
              <a:rPr lang="en-US" sz="2400" dirty="0">
                <a:solidFill>
                  <a:srgbClr val="FF0000"/>
                </a:solidFill>
              </a:rPr>
              <a:t> </a:t>
            </a:r>
            <a:r>
              <a:rPr lang="es-ES" sz="2400" dirty="0">
                <a:solidFill>
                  <a:srgbClr val="FF0000"/>
                </a:solidFill>
              </a:rPr>
              <a:t>hacer una petición de rectificación </a:t>
            </a:r>
            <a:r>
              <a:rPr lang="es-ES" sz="2400" dirty="0"/>
              <a:t>ante los funcionarios a cargo de la comprobación,</a:t>
            </a:r>
            <a:r>
              <a:rPr lang="en-US" sz="2400" dirty="0"/>
              <a:t> </a:t>
            </a:r>
            <a:r>
              <a:rPr lang="es-ES" sz="2400" dirty="0"/>
              <a:t>para que se consideren cualesquiera otros elementos que pudieran incidir en la determinación tributaria; </a:t>
            </a:r>
            <a:r>
              <a:rPr lang="es-ES" sz="2400" dirty="0">
                <a:solidFill>
                  <a:srgbClr val="FF0000"/>
                </a:solidFill>
              </a:rPr>
              <a:t>debiendo aportar en ese mismo acto las pruebas que los respalden</a:t>
            </a:r>
            <a:r>
              <a:rPr lang="es-ES" sz="2400" dirty="0"/>
              <a:t>.</a:t>
            </a:r>
          </a:p>
          <a:p>
            <a:pPr lvl="0" algn="just"/>
            <a:endParaRPr lang="es-ES" sz="2400" dirty="0"/>
          </a:p>
          <a:p>
            <a:pPr lvl="0" algn="just"/>
            <a:r>
              <a:rPr lang="es-ES" sz="2400" dirty="0"/>
              <a:t>La aceptación o rechazo de tales elementos </a:t>
            </a:r>
            <a:r>
              <a:rPr lang="es-ES" sz="2400" dirty="0">
                <a:solidFill>
                  <a:srgbClr val="FF0000"/>
                </a:solidFill>
              </a:rPr>
              <a:t>se valorarán </a:t>
            </a:r>
            <a:r>
              <a:rPr lang="es-ES" sz="2400" dirty="0"/>
              <a:t>en el </a:t>
            </a:r>
            <a:r>
              <a:rPr lang="es-ES" sz="2400" dirty="0">
                <a:solidFill>
                  <a:srgbClr val="FF0000"/>
                </a:solidFill>
              </a:rPr>
              <a:t>traslado de cargos </a:t>
            </a:r>
            <a:r>
              <a:rPr lang="es-ES" sz="2400" dirty="0"/>
              <a:t>y se incorporarán en la resolución que determina la obligación tributaria.</a:t>
            </a:r>
            <a:endParaRPr lang="en-US" sz="2400" dirty="0"/>
          </a:p>
        </p:txBody>
      </p:sp>
      <p:sp>
        <p:nvSpPr>
          <p:cNvPr id="8" name="1 Título"/>
          <p:cNvSpPr>
            <a:spLocks noGrp="1"/>
          </p:cNvSpPr>
          <p:nvPr>
            <p:ph type="title"/>
          </p:nvPr>
        </p:nvSpPr>
        <p:spPr>
          <a:xfrm>
            <a:off x="1255212" y="548680"/>
            <a:ext cx="6845180" cy="439830"/>
          </a:xfrm>
          <a:solidFill>
            <a:schemeClr val="accent3">
              <a:lumMod val="40000"/>
              <a:lumOff val="60000"/>
            </a:schemeClr>
          </a:solidFill>
          <a:scene3d>
            <a:camera prst="orthographicFront"/>
            <a:lightRig rig="threePt" dir="t"/>
          </a:scene3d>
          <a:sp3d>
            <a:bevelT w="165100" prst="coolSlant"/>
          </a:sp3d>
        </p:spPr>
        <p:style>
          <a:lnRef idx="2">
            <a:schemeClr val="accent3"/>
          </a:lnRef>
          <a:fillRef idx="1">
            <a:schemeClr val="lt1"/>
          </a:fillRef>
          <a:effectRef idx="0">
            <a:schemeClr val="accent3"/>
          </a:effectRef>
          <a:fontRef idx="minor">
            <a:schemeClr val="dk1"/>
          </a:fontRef>
        </p:style>
        <p:txBody>
          <a:bodyPr>
            <a:normAutofit fontScale="90000"/>
          </a:bodyPr>
          <a:lstStyle/>
          <a:p>
            <a:r>
              <a:rPr lang="es-ES" sz="3200" b="1" dirty="0"/>
              <a:t>Rectificación de las declaraciones </a:t>
            </a:r>
            <a:r>
              <a:rPr lang="es-ES" sz="2000" b="1" dirty="0"/>
              <a:t>Art. 125 RPT</a:t>
            </a:r>
            <a:endParaRPr lang="es-ES" sz="2000" dirty="0"/>
          </a:p>
        </p:txBody>
      </p:sp>
    </p:spTree>
    <p:extLst>
      <p:ext uri="{BB962C8B-B14F-4D97-AF65-F5344CB8AC3E}">
        <p14:creationId xmlns:p14="http://schemas.microsoft.com/office/powerpoint/2010/main" val="301135333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 Marcador de contenido" descr="http://www.uci.ac.cr/envios/2012/FIRMAS/bernardogonzalez.jpg"/>
          <p:cNvPicPr>
            <a:picLocks noGrp="1"/>
          </p:cNvPicPr>
          <p:nvPr>
            <p:ph idx="1"/>
          </p:nvPr>
        </p:nvPicPr>
        <p:blipFill>
          <a:blip r:embed="rId2" cstate="print">
            <a:extLst>
              <a:ext uri="{28A0092B-C50C-407E-A947-70E740481C1C}">
                <a14:useLocalDpi xmlns:a14="http://schemas.microsoft.com/office/drawing/2010/main" val="0"/>
              </a:ext>
            </a:extLst>
          </a:blip>
          <a:srcRect l="36441" b="22891"/>
          <a:stretch>
            <a:fillRect/>
          </a:stretch>
        </p:blipFill>
        <p:spPr bwMode="auto">
          <a:xfrm>
            <a:off x="7236296" y="5805264"/>
            <a:ext cx="1713281" cy="815254"/>
          </a:xfrm>
          <a:prstGeom prst="rect">
            <a:avLst/>
          </a:prstGeom>
          <a:noFill/>
          <a:ln>
            <a:noFill/>
          </a:ln>
        </p:spPr>
      </p:pic>
      <p:pic>
        <p:nvPicPr>
          <p:cNvPr id="5" name="4 Imagen" descr="http://www.uci.ac.cr/envios/2012/FIRMAS/bernardogonzalez.jpg"/>
          <p:cNvPicPr/>
          <p:nvPr/>
        </p:nvPicPr>
        <p:blipFill>
          <a:blip r:embed="rId2" cstate="print">
            <a:extLst>
              <a:ext uri="{28A0092B-C50C-407E-A947-70E740481C1C}">
                <a14:useLocalDpi xmlns:a14="http://schemas.microsoft.com/office/drawing/2010/main" val="0"/>
              </a:ext>
            </a:extLst>
          </a:blip>
          <a:srcRect r="63425"/>
          <a:stretch>
            <a:fillRect/>
          </a:stretch>
        </p:blipFill>
        <p:spPr bwMode="auto">
          <a:xfrm>
            <a:off x="6300192" y="5805264"/>
            <a:ext cx="901700" cy="812800"/>
          </a:xfrm>
          <a:prstGeom prst="rect">
            <a:avLst/>
          </a:prstGeom>
          <a:noFill/>
          <a:ln>
            <a:noFill/>
          </a:ln>
        </p:spPr>
      </p:pic>
      <p:sp>
        <p:nvSpPr>
          <p:cNvPr id="7" name="Rectangle 3"/>
          <p:cNvSpPr txBox="1">
            <a:spLocks noChangeArrowheads="1"/>
          </p:cNvSpPr>
          <p:nvPr/>
        </p:nvSpPr>
        <p:spPr>
          <a:xfrm>
            <a:off x="457200" y="1600200"/>
            <a:ext cx="8229600" cy="4525963"/>
          </a:xfrm>
          <a:prstGeom prst="rect">
            <a:avLst/>
          </a:prstGeom>
        </p:spPr>
        <p:txBody>
          <a:bodyPr vert="horz" lIns="91440" tIns="45720" rIns="91440" bIns="45720" rtlCol="0">
            <a:normAutofit/>
          </a:bodyPr>
          <a:lstStyle/>
          <a:p>
            <a:pPr marL="342900" marR="0" lvl="0" indent="-342900" algn="l" defTabSz="914400" rtl="0" eaLnBrk="1" fontAlgn="auto" latinLnBrk="0" hangingPunct="1">
              <a:lnSpc>
                <a:spcPct val="90000"/>
              </a:lnSpc>
              <a:spcBef>
                <a:spcPct val="20000"/>
              </a:spcBef>
              <a:spcAft>
                <a:spcPts val="0"/>
              </a:spcAft>
              <a:buClrTx/>
              <a:buSzTx/>
              <a:buFont typeface="Wingdings" pitchFamily="2" charset="2"/>
              <a:buNone/>
              <a:tabLst/>
              <a:defRPr/>
            </a:pPr>
            <a:endParaRPr kumimoji="0" lang="es-ES" sz="3200" b="0" i="0" u="none" strike="noStrike" kern="1200" cap="none" spc="0" normalizeH="0" baseline="0" noProof="0" dirty="0">
              <a:ln>
                <a:noFill/>
              </a:ln>
              <a:solidFill>
                <a:schemeClr val="tx1"/>
              </a:solidFill>
              <a:effectLst/>
              <a:uLnTx/>
              <a:uFillTx/>
              <a:latin typeface="+mn-lt"/>
              <a:ea typeface="+mn-ea"/>
              <a:cs typeface="+mn-cs"/>
            </a:endParaRPr>
          </a:p>
          <a:p>
            <a:pPr marL="342900" marR="0" lvl="0" indent="-342900" algn="l" defTabSz="914400" rtl="0" eaLnBrk="1" fontAlgn="auto" latinLnBrk="0" hangingPunct="1">
              <a:lnSpc>
                <a:spcPct val="90000"/>
              </a:lnSpc>
              <a:spcBef>
                <a:spcPct val="20000"/>
              </a:spcBef>
              <a:spcAft>
                <a:spcPts val="0"/>
              </a:spcAft>
              <a:buClrTx/>
              <a:buSzTx/>
              <a:buFont typeface="Wingdings" pitchFamily="2" charset="2"/>
              <a:buNone/>
              <a:tabLst/>
              <a:defRPr/>
            </a:pPr>
            <a:endParaRPr kumimoji="0" lang="es-ES" sz="3600" b="0" i="0" u="none" strike="noStrike" kern="1200" cap="none" spc="0" normalizeH="0" baseline="0" noProof="0" dirty="0">
              <a:ln>
                <a:noFill/>
              </a:ln>
              <a:solidFill>
                <a:schemeClr val="tx1"/>
              </a:solidFill>
              <a:effectLst/>
              <a:uLnTx/>
              <a:uFillTx/>
              <a:latin typeface="+mn-lt"/>
              <a:ea typeface="+mn-ea"/>
              <a:cs typeface="+mn-cs"/>
            </a:endParaRPr>
          </a:p>
        </p:txBody>
      </p:sp>
      <p:sp>
        <p:nvSpPr>
          <p:cNvPr id="10" name="9 CuadroTexto"/>
          <p:cNvSpPr txBox="1"/>
          <p:nvPr/>
        </p:nvSpPr>
        <p:spPr>
          <a:xfrm>
            <a:off x="617712" y="1484784"/>
            <a:ext cx="8045648" cy="3046988"/>
          </a:xfrm>
          <a:prstGeom prst="rect">
            <a:avLst/>
          </a:prstGeom>
          <a:noFill/>
        </p:spPr>
        <p:txBody>
          <a:bodyPr wrap="square" rtlCol="0">
            <a:spAutoFit/>
          </a:bodyPr>
          <a:lstStyle/>
          <a:p>
            <a:pPr algn="just"/>
            <a:r>
              <a:rPr lang="es-ES" sz="2400" dirty="0"/>
              <a:t>Mediante resolución general se establecerán los requisitos y condiciones en que deben aportarse las pruebas que se consideren pertinentes.</a:t>
            </a:r>
          </a:p>
          <a:p>
            <a:pPr algn="just"/>
            <a:endParaRPr lang="en-US" sz="2400" dirty="0"/>
          </a:p>
          <a:p>
            <a:pPr lvl="0" algn="just"/>
            <a:r>
              <a:rPr lang="es-ES" sz="2400" dirty="0"/>
              <a:t>Una vez </a:t>
            </a:r>
            <a:r>
              <a:rPr lang="es-ES" sz="2400" dirty="0">
                <a:solidFill>
                  <a:srgbClr val="FF0000"/>
                </a:solidFill>
              </a:rPr>
              <a:t>notificado el inicio de un procedimiento de liquidación previa no procede la presentación de declaraciones rectificativas</a:t>
            </a:r>
            <a:r>
              <a:rPr lang="es-ES" sz="2400" dirty="0"/>
              <a:t> si el sujeto pasivo no había presentado anteriormente la declaración inicial.</a:t>
            </a:r>
            <a:endParaRPr lang="en-US" sz="2400" dirty="0"/>
          </a:p>
        </p:txBody>
      </p:sp>
      <p:sp>
        <p:nvSpPr>
          <p:cNvPr id="8" name="1 Título"/>
          <p:cNvSpPr>
            <a:spLocks noGrp="1"/>
          </p:cNvSpPr>
          <p:nvPr>
            <p:ph type="title"/>
          </p:nvPr>
        </p:nvSpPr>
        <p:spPr>
          <a:xfrm>
            <a:off x="1255212" y="548680"/>
            <a:ext cx="6845180" cy="439830"/>
          </a:xfrm>
          <a:solidFill>
            <a:schemeClr val="accent3">
              <a:lumMod val="40000"/>
              <a:lumOff val="60000"/>
            </a:schemeClr>
          </a:solidFill>
          <a:scene3d>
            <a:camera prst="orthographicFront"/>
            <a:lightRig rig="threePt" dir="t"/>
          </a:scene3d>
          <a:sp3d>
            <a:bevelT w="165100" prst="coolSlant"/>
          </a:sp3d>
        </p:spPr>
        <p:style>
          <a:lnRef idx="2">
            <a:schemeClr val="accent3"/>
          </a:lnRef>
          <a:fillRef idx="1">
            <a:schemeClr val="lt1"/>
          </a:fillRef>
          <a:effectRef idx="0">
            <a:schemeClr val="accent3"/>
          </a:effectRef>
          <a:fontRef idx="minor">
            <a:schemeClr val="dk1"/>
          </a:fontRef>
        </p:style>
        <p:txBody>
          <a:bodyPr>
            <a:normAutofit fontScale="90000"/>
          </a:bodyPr>
          <a:lstStyle/>
          <a:p>
            <a:r>
              <a:rPr lang="es-ES" sz="3200" b="1" dirty="0"/>
              <a:t>Rectificación de las declaraciones </a:t>
            </a:r>
            <a:r>
              <a:rPr lang="es-ES" sz="2000" b="1" dirty="0"/>
              <a:t>Art. 125 RPT</a:t>
            </a:r>
            <a:endParaRPr lang="es-ES" sz="2000" dirty="0"/>
          </a:p>
        </p:txBody>
      </p:sp>
    </p:spTree>
    <p:extLst>
      <p:ext uri="{BB962C8B-B14F-4D97-AF65-F5344CB8AC3E}">
        <p14:creationId xmlns:p14="http://schemas.microsoft.com/office/powerpoint/2010/main" val="366529405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 Marcador de contenido" descr="http://www.uci.ac.cr/envios/2012/FIRMAS/bernardogonzalez.jpg"/>
          <p:cNvPicPr>
            <a:picLocks noGrp="1"/>
          </p:cNvPicPr>
          <p:nvPr>
            <p:ph idx="1"/>
          </p:nvPr>
        </p:nvPicPr>
        <p:blipFill>
          <a:blip r:embed="rId2" cstate="print">
            <a:extLst>
              <a:ext uri="{28A0092B-C50C-407E-A947-70E740481C1C}">
                <a14:useLocalDpi xmlns:a14="http://schemas.microsoft.com/office/drawing/2010/main" val="0"/>
              </a:ext>
            </a:extLst>
          </a:blip>
          <a:srcRect l="36441" b="22891"/>
          <a:stretch>
            <a:fillRect/>
          </a:stretch>
        </p:blipFill>
        <p:spPr bwMode="auto">
          <a:xfrm>
            <a:off x="7236296" y="5805264"/>
            <a:ext cx="1713281" cy="815254"/>
          </a:xfrm>
          <a:prstGeom prst="rect">
            <a:avLst/>
          </a:prstGeom>
          <a:noFill/>
          <a:ln>
            <a:noFill/>
          </a:ln>
        </p:spPr>
      </p:pic>
      <p:pic>
        <p:nvPicPr>
          <p:cNvPr id="5" name="4 Imagen" descr="http://www.uci.ac.cr/envios/2012/FIRMAS/bernardogonzalez.jpg"/>
          <p:cNvPicPr/>
          <p:nvPr/>
        </p:nvPicPr>
        <p:blipFill>
          <a:blip r:embed="rId2" cstate="print">
            <a:extLst>
              <a:ext uri="{28A0092B-C50C-407E-A947-70E740481C1C}">
                <a14:useLocalDpi xmlns:a14="http://schemas.microsoft.com/office/drawing/2010/main" val="0"/>
              </a:ext>
            </a:extLst>
          </a:blip>
          <a:srcRect r="63425"/>
          <a:stretch>
            <a:fillRect/>
          </a:stretch>
        </p:blipFill>
        <p:spPr bwMode="auto">
          <a:xfrm>
            <a:off x="6300192" y="5805264"/>
            <a:ext cx="901700" cy="812800"/>
          </a:xfrm>
          <a:prstGeom prst="rect">
            <a:avLst/>
          </a:prstGeom>
          <a:noFill/>
          <a:ln>
            <a:noFill/>
          </a:ln>
        </p:spPr>
      </p:pic>
      <p:sp>
        <p:nvSpPr>
          <p:cNvPr id="7" name="Rectangle 3"/>
          <p:cNvSpPr txBox="1">
            <a:spLocks noChangeArrowheads="1"/>
          </p:cNvSpPr>
          <p:nvPr/>
        </p:nvSpPr>
        <p:spPr>
          <a:xfrm>
            <a:off x="457200" y="1711349"/>
            <a:ext cx="8229600" cy="4525963"/>
          </a:xfrm>
          <a:prstGeom prst="rect">
            <a:avLst/>
          </a:prstGeom>
        </p:spPr>
        <p:txBody>
          <a:bodyPr vert="horz" lIns="91440" tIns="45720" rIns="91440" bIns="45720" rtlCol="0">
            <a:normAutofit/>
          </a:bodyPr>
          <a:lstStyle/>
          <a:p>
            <a:pPr marL="342900" marR="0" lvl="0" indent="-342900" algn="l" defTabSz="914400" rtl="0" eaLnBrk="1" fontAlgn="auto" latinLnBrk="0" hangingPunct="1">
              <a:lnSpc>
                <a:spcPct val="90000"/>
              </a:lnSpc>
              <a:spcBef>
                <a:spcPct val="20000"/>
              </a:spcBef>
              <a:spcAft>
                <a:spcPts val="0"/>
              </a:spcAft>
              <a:buClrTx/>
              <a:buSzTx/>
              <a:buFont typeface="Wingdings" pitchFamily="2" charset="2"/>
              <a:buNone/>
              <a:tabLst/>
              <a:defRPr/>
            </a:pPr>
            <a:endParaRPr kumimoji="0" lang="es-ES" sz="3200" b="0" i="0" u="none" strike="noStrike" kern="1200" cap="none" spc="0" normalizeH="0" baseline="0" noProof="0" dirty="0">
              <a:ln>
                <a:noFill/>
              </a:ln>
              <a:solidFill>
                <a:schemeClr val="tx1"/>
              </a:solidFill>
              <a:effectLst/>
              <a:uLnTx/>
              <a:uFillTx/>
              <a:latin typeface="+mn-lt"/>
              <a:ea typeface="+mn-ea"/>
              <a:cs typeface="+mn-cs"/>
            </a:endParaRPr>
          </a:p>
          <a:p>
            <a:pPr marL="342900" marR="0" lvl="0" indent="-342900" algn="l" defTabSz="914400" rtl="0" eaLnBrk="1" fontAlgn="auto" latinLnBrk="0" hangingPunct="1">
              <a:lnSpc>
                <a:spcPct val="90000"/>
              </a:lnSpc>
              <a:spcBef>
                <a:spcPct val="20000"/>
              </a:spcBef>
              <a:spcAft>
                <a:spcPts val="0"/>
              </a:spcAft>
              <a:buClrTx/>
              <a:buSzTx/>
              <a:buFont typeface="Wingdings" pitchFamily="2" charset="2"/>
              <a:buNone/>
              <a:tabLst/>
              <a:defRPr/>
            </a:pPr>
            <a:endParaRPr kumimoji="0" lang="es-ES" sz="3600" b="0" i="0" u="none" strike="noStrike" kern="1200" cap="none" spc="0" normalizeH="0" baseline="0" noProof="0" dirty="0">
              <a:ln>
                <a:noFill/>
              </a:ln>
              <a:solidFill>
                <a:schemeClr val="tx1"/>
              </a:solidFill>
              <a:effectLst/>
              <a:uLnTx/>
              <a:uFillTx/>
              <a:latin typeface="+mn-lt"/>
              <a:ea typeface="+mn-ea"/>
              <a:cs typeface="+mn-cs"/>
            </a:endParaRPr>
          </a:p>
        </p:txBody>
      </p:sp>
      <p:sp>
        <p:nvSpPr>
          <p:cNvPr id="10" name="9 CuadroTexto"/>
          <p:cNvSpPr txBox="1"/>
          <p:nvPr/>
        </p:nvSpPr>
        <p:spPr>
          <a:xfrm>
            <a:off x="617712" y="1587564"/>
            <a:ext cx="8045648" cy="3785652"/>
          </a:xfrm>
          <a:prstGeom prst="rect">
            <a:avLst/>
          </a:prstGeom>
          <a:noFill/>
        </p:spPr>
        <p:txBody>
          <a:bodyPr wrap="square" rtlCol="0">
            <a:spAutoFit/>
          </a:bodyPr>
          <a:lstStyle/>
          <a:p>
            <a:pPr algn="just"/>
            <a:r>
              <a:rPr lang="es-ES" sz="2400" dirty="0">
                <a:solidFill>
                  <a:srgbClr val="FF0000"/>
                </a:solidFill>
              </a:rPr>
              <a:t>De presentarse la declaración inicial con posterioridad a la notificación del inicio del procedimiento de liquidación previa</a:t>
            </a:r>
            <a:r>
              <a:rPr lang="es-ES" sz="2400" dirty="0"/>
              <a:t>, esta se incorporará al procedimiento careciendo de todo efecto rectificativo, para lo cual los aspectos declarados que coincidan con la propuesta de regularización se tendrán como una aceptación total o parcial de dicha propuesta.</a:t>
            </a:r>
          </a:p>
          <a:p>
            <a:pPr algn="just"/>
            <a:endParaRPr lang="en-US" sz="2400" dirty="0"/>
          </a:p>
          <a:p>
            <a:pPr algn="just"/>
            <a:r>
              <a:rPr lang="es-ES" sz="2400" dirty="0">
                <a:solidFill>
                  <a:srgbClr val="FF0000"/>
                </a:solidFill>
              </a:rPr>
              <a:t>Si persistieran aspectos de la propuesta de regularización no aceptados total o parcialmente</a:t>
            </a:r>
            <a:r>
              <a:rPr lang="es-ES" sz="2400" dirty="0"/>
              <a:t>, se procederá a notificar el </a:t>
            </a:r>
            <a:r>
              <a:rPr lang="es-ES" sz="2400" dirty="0">
                <a:solidFill>
                  <a:srgbClr val="FF0000"/>
                </a:solidFill>
              </a:rPr>
              <a:t>traslado de cargos u observaciones </a:t>
            </a:r>
            <a:r>
              <a:rPr lang="es-ES" sz="2400" dirty="0"/>
              <a:t>respectivo.</a:t>
            </a:r>
            <a:endParaRPr lang="en-US" sz="2400" dirty="0"/>
          </a:p>
        </p:txBody>
      </p:sp>
      <p:sp>
        <p:nvSpPr>
          <p:cNvPr id="8" name="1 Título"/>
          <p:cNvSpPr>
            <a:spLocks noGrp="1"/>
          </p:cNvSpPr>
          <p:nvPr>
            <p:ph type="title"/>
          </p:nvPr>
        </p:nvSpPr>
        <p:spPr>
          <a:xfrm>
            <a:off x="1255212" y="548680"/>
            <a:ext cx="6845180" cy="504056"/>
          </a:xfrm>
          <a:solidFill>
            <a:schemeClr val="accent3">
              <a:lumMod val="40000"/>
              <a:lumOff val="60000"/>
            </a:schemeClr>
          </a:solidFill>
          <a:scene3d>
            <a:camera prst="orthographicFront"/>
            <a:lightRig rig="threePt" dir="t"/>
          </a:scene3d>
          <a:sp3d>
            <a:bevelT w="165100" prst="coolSlant"/>
          </a:sp3d>
        </p:spPr>
        <p:style>
          <a:lnRef idx="2">
            <a:schemeClr val="accent3"/>
          </a:lnRef>
          <a:fillRef idx="1">
            <a:schemeClr val="lt1"/>
          </a:fillRef>
          <a:effectRef idx="0">
            <a:schemeClr val="accent3"/>
          </a:effectRef>
          <a:fontRef idx="minor">
            <a:schemeClr val="dk1"/>
          </a:fontRef>
        </p:style>
        <p:txBody>
          <a:bodyPr>
            <a:normAutofit fontScale="90000"/>
          </a:bodyPr>
          <a:lstStyle/>
          <a:p>
            <a:r>
              <a:rPr lang="es-ES" sz="3200" b="1" dirty="0"/>
              <a:t>Rectificación de las declaraciones </a:t>
            </a:r>
            <a:r>
              <a:rPr lang="es-ES" sz="2000" b="1" dirty="0"/>
              <a:t>Art. 125 RPT</a:t>
            </a:r>
            <a:endParaRPr lang="es-ES" sz="2000" dirty="0"/>
          </a:p>
        </p:txBody>
      </p:sp>
    </p:spTree>
    <p:extLst>
      <p:ext uri="{BB962C8B-B14F-4D97-AF65-F5344CB8AC3E}">
        <p14:creationId xmlns:p14="http://schemas.microsoft.com/office/powerpoint/2010/main" val="119921463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 Marcador de contenido" descr="http://www.uci.ac.cr/envios/2012/FIRMAS/bernardogonzalez.jpg"/>
          <p:cNvPicPr>
            <a:picLocks noGrp="1"/>
          </p:cNvPicPr>
          <p:nvPr>
            <p:ph idx="1"/>
          </p:nvPr>
        </p:nvPicPr>
        <p:blipFill>
          <a:blip r:embed="rId2" cstate="print">
            <a:extLst>
              <a:ext uri="{28A0092B-C50C-407E-A947-70E740481C1C}">
                <a14:useLocalDpi xmlns:a14="http://schemas.microsoft.com/office/drawing/2010/main" val="0"/>
              </a:ext>
            </a:extLst>
          </a:blip>
          <a:srcRect l="36441" b="22891"/>
          <a:stretch>
            <a:fillRect/>
          </a:stretch>
        </p:blipFill>
        <p:spPr bwMode="auto">
          <a:xfrm>
            <a:off x="7236296" y="5805264"/>
            <a:ext cx="1713281" cy="815254"/>
          </a:xfrm>
          <a:prstGeom prst="rect">
            <a:avLst/>
          </a:prstGeom>
          <a:noFill/>
          <a:ln>
            <a:noFill/>
          </a:ln>
        </p:spPr>
      </p:pic>
      <p:pic>
        <p:nvPicPr>
          <p:cNvPr id="5" name="4 Imagen" descr="http://www.uci.ac.cr/envios/2012/FIRMAS/bernardogonzalez.jpg"/>
          <p:cNvPicPr/>
          <p:nvPr/>
        </p:nvPicPr>
        <p:blipFill>
          <a:blip r:embed="rId2" cstate="print">
            <a:extLst>
              <a:ext uri="{28A0092B-C50C-407E-A947-70E740481C1C}">
                <a14:useLocalDpi xmlns:a14="http://schemas.microsoft.com/office/drawing/2010/main" val="0"/>
              </a:ext>
            </a:extLst>
          </a:blip>
          <a:srcRect r="63425"/>
          <a:stretch>
            <a:fillRect/>
          </a:stretch>
        </p:blipFill>
        <p:spPr bwMode="auto">
          <a:xfrm>
            <a:off x="6300192" y="5805264"/>
            <a:ext cx="901700" cy="812800"/>
          </a:xfrm>
          <a:prstGeom prst="rect">
            <a:avLst/>
          </a:prstGeom>
          <a:noFill/>
          <a:ln>
            <a:noFill/>
          </a:ln>
        </p:spPr>
      </p:pic>
      <p:sp>
        <p:nvSpPr>
          <p:cNvPr id="7" name="Rectangle 3"/>
          <p:cNvSpPr txBox="1">
            <a:spLocks noChangeArrowheads="1"/>
          </p:cNvSpPr>
          <p:nvPr/>
        </p:nvSpPr>
        <p:spPr>
          <a:xfrm>
            <a:off x="457200" y="1600200"/>
            <a:ext cx="8229600" cy="4525963"/>
          </a:xfrm>
          <a:prstGeom prst="rect">
            <a:avLst/>
          </a:prstGeom>
        </p:spPr>
        <p:txBody>
          <a:bodyPr vert="horz" lIns="91440" tIns="45720" rIns="91440" bIns="45720" rtlCol="0">
            <a:normAutofit/>
          </a:bodyPr>
          <a:lstStyle/>
          <a:p>
            <a:pPr marL="342900" marR="0" lvl="0" indent="-342900" algn="l" defTabSz="914400" rtl="0" eaLnBrk="1" fontAlgn="auto" latinLnBrk="0" hangingPunct="1">
              <a:lnSpc>
                <a:spcPct val="90000"/>
              </a:lnSpc>
              <a:spcBef>
                <a:spcPct val="20000"/>
              </a:spcBef>
              <a:spcAft>
                <a:spcPts val="0"/>
              </a:spcAft>
              <a:buClrTx/>
              <a:buSzTx/>
              <a:buFont typeface="Wingdings" pitchFamily="2" charset="2"/>
              <a:buNone/>
              <a:tabLst/>
              <a:defRPr/>
            </a:pPr>
            <a:endParaRPr kumimoji="0" lang="es-ES" sz="3200" b="0" i="0" u="none" strike="noStrike" kern="1200" cap="none" spc="0" normalizeH="0" baseline="0" noProof="0" dirty="0">
              <a:ln>
                <a:noFill/>
              </a:ln>
              <a:solidFill>
                <a:schemeClr val="tx1"/>
              </a:solidFill>
              <a:effectLst/>
              <a:uLnTx/>
              <a:uFillTx/>
              <a:latin typeface="+mn-lt"/>
              <a:ea typeface="+mn-ea"/>
              <a:cs typeface="+mn-cs"/>
            </a:endParaRPr>
          </a:p>
          <a:p>
            <a:pPr marL="342900" marR="0" lvl="0" indent="-342900" algn="l" defTabSz="914400" rtl="0" eaLnBrk="1" fontAlgn="auto" latinLnBrk="0" hangingPunct="1">
              <a:lnSpc>
                <a:spcPct val="90000"/>
              </a:lnSpc>
              <a:spcBef>
                <a:spcPct val="20000"/>
              </a:spcBef>
              <a:spcAft>
                <a:spcPts val="0"/>
              </a:spcAft>
              <a:buClrTx/>
              <a:buSzTx/>
              <a:buFont typeface="Wingdings" pitchFamily="2" charset="2"/>
              <a:buNone/>
              <a:tabLst/>
              <a:defRPr/>
            </a:pPr>
            <a:endParaRPr kumimoji="0" lang="es-ES" sz="3600" b="0" i="0" u="none" strike="noStrike" kern="1200" cap="none" spc="0" normalizeH="0" baseline="0" noProof="0" dirty="0">
              <a:ln>
                <a:noFill/>
              </a:ln>
              <a:solidFill>
                <a:schemeClr val="tx1"/>
              </a:solidFill>
              <a:effectLst/>
              <a:uLnTx/>
              <a:uFillTx/>
              <a:latin typeface="+mn-lt"/>
              <a:ea typeface="+mn-ea"/>
              <a:cs typeface="+mn-cs"/>
            </a:endParaRPr>
          </a:p>
        </p:txBody>
      </p:sp>
      <p:sp>
        <p:nvSpPr>
          <p:cNvPr id="10" name="9 CuadroTexto"/>
          <p:cNvSpPr txBox="1"/>
          <p:nvPr/>
        </p:nvSpPr>
        <p:spPr>
          <a:xfrm>
            <a:off x="617712" y="1268760"/>
            <a:ext cx="8045648" cy="3970318"/>
          </a:xfrm>
          <a:prstGeom prst="rect">
            <a:avLst/>
          </a:prstGeom>
          <a:noFill/>
        </p:spPr>
        <p:txBody>
          <a:bodyPr wrap="square" rtlCol="0">
            <a:spAutoFit/>
          </a:bodyPr>
          <a:lstStyle/>
          <a:p>
            <a:pPr lvl="0" algn="just"/>
            <a:r>
              <a:rPr lang="es-ES" sz="2800" dirty="0"/>
              <a:t>Los sujetos pasivos que presenten una declaración inicial o rectifiquen las declaraciones, cuyos </a:t>
            </a:r>
            <a:r>
              <a:rPr lang="es-ES" sz="2800" dirty="0">
                <a:solidFill>
                  <a:srgbClr val="FF0000"/>
                </a:solidFill>
              </a:rPr>
              <a:t>montos sean diferentes a los suministrados por terceros </a:t>
            </a:r>
            <a:r>
              <a:rPr lang="es-ES" sz="2800" dirty="0"/>
              <a:t>informantes, que </a:t>
            </a:r>
            <a:r>
              <a:rPr lang="es-ES" sz="2800" dirty="0">
                <a:solidFill>
                  <a:srgbClr val="FF0000"/>
                </a:solidFill>
              </a:rPr>
              <a:t>no aporten prueba </a:t>
            </a:r>
            <a:r>
              <a:rPr lang="es-ES" sz="2800" dirty="0"/>
              <a:t>para justificar las diferencias, y/o que los </a:t>
            </a:r>
            <a:r>
              <a:rPr lang="es-ES" sz="2800" dirty="0">
                <a:solidFill>
                  <a:srgbClr val="FF0000"/>
                </a:solidFill>
              </a:rPr>
              <a:t>márgenes de utilidad aplicados presenten valores inferiores </a:t>
            </a:r>
            <a:r>
              <a:rPr lang="es-ES" sz="2800" dirty="0"/>
              <a:t>a los establecidos por la Administración Tributaria</a:t>
            </a:r>
            <a:r>
              <a:rPr lang="es-ES" sz="2800" dirty="0">
                <a:solidFill>
                  <a:srgbClr val="FF0000"/>
                </a:solidFill>
              </a:rPr>
              <a:t>, podrán ser seleccionados para practicarles una liquidación</a:t>
            </a:r>
            <a:endParaRPr lang="en-US" sz="2800" dirty="0">
              <a:solidFill>
                <a:srgbClr val="FF0000"/>
              </a:solidFill>
            </a:endParaRPr>
          </a:p>
          <a:p>
            <a:pPr algn="just"/>
            <a:r>
              <a:rPr lang="es-ES" sz="2800" dirty="0">
                <a:solidFill>
                  <a:srgbClr val="FF0000"/>
                </a:solidFill>
              </a:rPr>
              <a:t>definitiva</a:t>
            </a:r>
            <a:r>
              <a:rPr lang="es-ES" sz="2800" dirty="0"/>
              <a:t>.</a:t>
            </a:r>
            <a:endParaRPr lang="en-US" sz="2800" dirty="0"/>
          </a:p>
        </p:txBody>
      </p:sp>
      <p:sp>
        <p:nvSpPr>
          <p:cNvPr id="8" name="1 Título"/>
          <p:cNvSpPr>
            <a:spLocks noGrp="1"/>
          </p:cNvSpPr>
          <p:nvPr>
            <p:ph type="title"/>
          </p:nvPr>
        </p:nvSpPr>
        <p:spPr>
          <a:xfrm>
            <a:off x="1255212" y="548680"/>
            <a:ext cx="6845180" cy="439830"/>
          </a:xfrm>
          <a:solidFill>
            <a:schemeClr val="accent3">
              <a:lumMod val="40000"/>
              <a:lumOff val="60000"/>
            </a:schemeClr>
          </a:solidFill>
          <a:scene3d>
            <a:camera prst="orthographicFront"/>
            <a:lightRig rig="threePt" dir="t"/>
          </a:scene3d>
          <a:sp3d>
            <a:bevelT w="165100" prst="coolSlant"/>
          </a:sp3d>
        </p:spPr>
        <p:style>
          <a:lnRef idx="2">
            <a:schemeClr val="accent3"/>
          </a:lnRef>
          <a:fillRef idx="1">
            <a:schemeClr val="lt1"/>
          </a:fillRef>
          <a:effectRef idx="0">
            <a:schemeClr val="accent3"/>
          </a:effectRef>
          <a:fontRef idx="minor">
            <a:schemeClr val="dk1"/>
          </a:fontRef>
        </p:style>
        <p:txBody>
          <a:bodyPr>
            <a:normAutofit fontScale="90000"/>
          </a:bodyPr>
          <a:lstStyle/>
          <a:p>
            <a:r>
              <a:rPr lang="es-ES" sz="3200" b="1" dirty="0"/>
              <a:t>Rectificación de las declaraciones </a:t>
            </a:r>
            <a:r>
              <a:rPr lang="es-ES" sz="2000" b="1" dirty="0"/>
              <a:t>Art. 125 RPT</a:t>
            </a:r>
            <a:endParaRPr lang="es-ES" sz="2000" dirty="0"/>
          </a:p>
        </p:txBody>
      </p:sp>
    </p:spTree>
    <p:extLst>
      <p:ext uri="{BB962C8B-B14F-4D97-AF65-F5344CB8AC3E}">
        <p14:creationId xmlns:p14="http://schemas.microsoft.com/office/powerpoint/2010/main" val="318281837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619672" y="404664"/>
            <a:ext cx="6192688" cy="827852"/>
          </a:xfrm>
          <a:solidFill>
            <a:schemeClr val="accent3">
              <a:lumMod val="75000"/>
            </a:schemeClr>
          </a:solidFill>
          <a:scene3d>
            <a:camera prst="orthographicFront"/>
            <a:lightRig rig="threePt" dir="t"/>
          </a:scene3d>
          <a:sp3d>
            <a:bevelT w="165100" prst="coolSlant"/>
          </a:sp3d>
        </p:spPr>
        <p:style>
          <a:lnRef idx="2">
            <a:schemeClr val="accent3"/>
          </a:lnRef>
          <a:fillRef idx="1">
            <a:schemeClr val="lt1"/>
          </a:fillRef>
          <a:effectRef idx="0">
            <a:schemeClr val="accent3"/>
          </a:effectRef>
          <a:fontRef idx="minor">
            <a:schemeClr val="dk1"/>
          </a:fontRef>
        </p:style>
        <p:txBody>
          <a:bodyPr>
            <a:normAutofit fontScale="90000"/>
          </a:bodyPr>
          <a:lstStyle/>
          <a:p>
            <a:r>
              <a:rPr lang="es-ES" sz="3200" b="1" dirty="0">
                <a:solidFill>
                  <a:schemeClr val="bg1"/>
                </a:solidFill>
              </a:rPr>
              <a:t>Suspensión de las actuaciones </a:t>
            </a:r>
            <a:r>
              <a:rPr lang="es-ES" sz="2000" b="1" dirty="0">
                <a:solidFill>
                  <a:schemeClr val="bg1"/>
                </a:solidFill>
              </a:rPr>
              <a:t>Art. 126 RPT</a:t>
            </a:r>
            <a:endParaRPr lang="es-ES" sz="2000" dirty="0">
              <a:solidFill>
                <a:schemeClr val="bg1"/>
              </a:solidFill>
            </a:endParaRPr>
          </a:p>
        </p:txBody>
      </p:sp>
      <p:pic>
        <p:nvPicPr>
          <p:cNvPr id="4" name="3 Marcador de contenido" descr="http://www.uci.ac.cr/envios/2012/FIRMAS/bernardogonzalez.jpg"/>
          <p:cNvPicPr>
            <a:picLocks noGrp="1"/>
          </p:cNvPicPr>
          <p:nvPr>
            <p:ph idx="1"/>
          </p:nvPr>
        </p:nvPicPr>
        <p:blipFill>
          <a:blip r:embed="rId2" cstate="print">
            <a:extLst>
              <a:ext uri="{28A0092B-C50C-407E-A947-70E740481C1C}">
                <a14:useLocalDpi xmlns:a14="http://schemas.microsoft.com/office/drawing/2010/main" val="0"/>
              </a:ext>
            </a:extLst>
          </a:blip>
          <a:srcRect l="36441" b="22891"/>
          <a:stretch>
            <a:fillRect/>
          </a:stretch>
        </p:blipFill>
        <p:spPr bwMode="auto">
          <a:xfrm>
            <a:off x="7236296" y="5805264"/>
            <a:ext cx="1713281" cy="815254"/>
          </a:xfrm>
          <a:prstGeom prst="rect">
            <a:avLst/>
          </a:prstGeom>
          <a:noFill/>
          <a:ln>
            <a:noFill/>
          </a:ln>
        </p:spPr>
      </p:pic>
      <p:pic>
        <p:nvPicPr>
          <p:cNvPr id="5" name="4 Imagen" descr="http://www.uci.ac.cr/envios/2012/FIRMAS/bernardogonzalez.jpg"/>
          <p:cNvPicPr/>
          <p:nvPr/>
        </p:nvPicPr>
        <p:blipFill>
          <a:blip r:embed="rId2" cstate="print">
            <a:extLst>
              <a:ext uri="{28A0092B-C50C-407E-A947-70E740481C1C}">
                <a14:useLocalDpi xmlns:a14="http://schemas.microsoft.com/office/drawing/2010/main" val="0"/>
              </a:ext>
            </a:extLst>
          </a:blip>
          <a:srcRect r="63425"/>
          <a:stretch>
            <a:fillRect/>
          </a:stretch>
        </p:blipFill>
        <p:spPr bwMode="auto">
          <a:xfrm>
            <a:off x="6300192" y="5805264"/>
            <a:ext cx="901700" cy="812800"/>
          </a:xfrm>
          <a:prstGeom prst="rect">
            <a:avLst/>
          </a:prstGeom>
          <a:noFill/>
          <a:ln>
            <a:noFill/>
          </a:ln>
        </p:spPr>
      </p:pic>
      <p:sp>
        <p:nvSpPr>
          <p:cNvPr id="7" name="Rectangle 3"/>
          <p:cNvSpPr txBox="1">
            <a:spLocks noChangeArrowheads="1"/>
          </p:cNvSpPr>
          <p:nvPr/>
        </p:nvSpPr>
        <p:spPr>
          <a:xfrm>
            <a:off x="457200" y="1600200"/>
            <a:ext cx="8229600" cy="4525963"/>
          </a:xfrm>
          <a:prstGeom prst="rect">
            <a:avLst/>
          </a:prstGeom>
        </p:spPr>
        <p:txBody>
          <a:bodyPr vert="horz" lIns="91440" tIns="45720" rIns="91440" bIns="45720" rtlCol="0">
            <a:normAutofit/>
          </a:bodyPr>
          <a:lstStyle/>
          <a:p>
            <a:pPr marL="342900" marR="0" lvl="0" indent="-342900" algn="l" defTabSz="914400" rtl="0" eaLnBrk="1" fontAlgn="auto" latinLnBrk="0" hangingPunct="1">
              <a:lnSpc>
                <a:spcPct val="90000"/>
              </a:lnSpc>
              <a:spcBef>
                <a:spcPct val="20000"/>
              </a:spcBef>
              <a:spcAft>
                <a:spcPts val="0"/>
              </a:spcAft>
              <a:buClrTx/>
              <a:buSzTx/>
              <a:buFont typeface="Wingdings" pitchFamily="2" charset="2"/>
              <a:buNone/>
              <a:tabLst/>
              <a:defRPr/>
            </a:pPr>
            <a:endParaRPr kumimoji="0" lang="es-ES" sz="3200" b="0" i="0" u="none" strike="noStrike" kern="1200" cap="none" spc="0" normalizeH="0" baseline="0" noProof="0" dirty="0">
              <a:ln>
                <a:noFill/>
              </a:ln>
              <a:solidFill>
                <a:schemeClr val="tx1"/>
              </a:solidFill>
              <a:effectLst/>
              <a:uLnTx/>
              <a:uFillTx/>
              <a:latin typeface="+mn-lt"/>
              <a:ea typeface="+mn-ea"/>
              <a:cs typeface="+mn-cs"/>
            </a:endParaRPr>
          </a:p>
          <a:p>
            <a:pPr marL="342900" marR="0" lvl="0" indent="-342900" algn="l" defTabSz="914400" rtl="0" eaLnBrk="1" fontAlgn="auto" latinLnBrk="0" hangingPunct="1">
              <a:lnSpc>
                <a:spcPct val="90000"/>
              </a:lnSpc>
              <a:spcBef>
                <a:spcPct val="20000"/>
              </a:spcBef>
              <a:spcAft>
                <a:spcPts val="0"/>
              </a:spcAft>
              <a:buClrTx/>
              <a:buSzTx/>
              <a:buFont typeface="Wingdings" pitchFamily="2" charset="2"/>
              <a:buNone/>
              <a:tabLst/>
              <a:defRPr/>
            </a:pPr>
            <a:endParaRPr kumimoji="0" lang="es-ES" sz="3600" b="0" i="0" u="none" strike="noStrike" kern="1200" cap="none" spc="0" normalizeH="0" baseline="0" noProof="0" dirty="0">
              <a:ln>
                <a:noFill/>
              </a:ln>
              <a:solidFill>
                <a:schemeClr val="tx1"/>
              </a:solidFill>
              <a:effectLst/>
              <a:uLnTx/>
              <a:uFillTx/>
              <a:latin typeface="+mn-lt"/>
              <a:ea typeface="+mn-ea"/>
              <a:cs typeface="+mn-cs"/>
            </a:endParaRPr>
          </a:p>
        </p:txBody>
      </p:sp>
      <p:sp>
        <p:nvSpPr>
          <p:cNvPr id="10" name="9 CuadroTexto"/>
          <p:cNvSpPr txBox="1"/>
          <p:nvPr/>
        </p:nvSpPr>
        <p:spPr>
          <a:xfrm>
            <a:off x="611560" y="1415673"/>
            <a:ext cx="7992888" cy="4893647"/>
          </a:xfrm>
          <a:prstGeom prst="rect">
            <a:avLst/>
          </a:prstGeom>
          <a:noFill/>
        </p:spPr>
        <p:txBody>
          <a:bodyPr wrap="square" rtlCol="0">
            <a:spAutoFit/>
          </a:bodyPr>
          <a:lstStyle/>
          <a:p>
            <a:pPr algn="just"/>
            <a:r>
              <a:rPr lang="es-ES" sz="2400" dirty="0"/>
              <a:t>Si en el proceso de liquidación previa </a:t>
            </a:r>
            <a:r>
              <a:rPr lang="es-ES" sz="2400" dirty="0">
                <a:solidFill>
                  <a:srgbClr val="FF0000"/>
                </a:solidFill>
              </a:rPr>
              <a:t>se determinan elementos que ameriten el inicio de una actuación fiscalizadora</a:t>
            </a:r>
            <a:r>
              <a:rPr lang="es-ES" sz="2400" dirty="0"/>
              <a:t>, tendiente a la liquidación definitiva de la obligación tributaria del sujeto pasivo, el órgano actuante </a:t>
            </a:r>
            <a:r>
              <a:rPr lang="es-ES" sz="2400" dirty="0">
                <a:solidFill>
                  <a:srgbClr val="FF0000"/>
                </a:solidFill>
              </a:rPr>
              <a:t>podrá suspender la comprobación abreviada para recomendar ante los órganos de fiscalización </a:t>
            </a:r>
            <a:r>
              <a:rPr lang="es-ES" sz="2400" dirty="0"/>
              <a:t>el inicio de actuaciones orientadas a la liquidación definitiva. Si en el transcurso de </a:t>
            </a:r>
            <a:r>
              <a:rPr lang="es-ES" sz="2400" b="1" dirty="0">
                <a:solidFill>
                  <a:srgbClr val="FF0000"/>
                </a:solidFill>
              </a:rPr>
              <a:t>treinta días hábiles </a:t>
            </a:r>
            <a:r>
              <a:rPr lang="es-ES" sz="2400" dirty="0">
                <a:solidFill>
                  <a:srgbClr val="FF0000"/>
                </a:solidFill>
              </a:rPr>
              <a:t>no se notifica el inicio de la actuación de liquidación definitiva</a:t>
            </a:r>
            <a:r>
              <a:rPr lang="es-ES" sz="2400" dirty="0"/>
              <a:t>, se continuará con el procedimiento de liquidación previa hasta su finalización, sin perjuicio de que posteriormente el órgano fiscalizador realice la liquidación definitiva. </a:t>
            </a:r>
            <a:r>
              <a:rPr lang="es-ES" sz="2400" dirty="0">
                <a:solidFill>
                  <a:srgbClr val="FF0000"/>
                </a:solidFill>
              </a:rPr>
              <a:t>La suspensión del proceso de liquidación previa debe comunicarse</a:t>
            </a:r>
            <a:r>
              <a:rPr lang="es-ES" sz="2400" dirty="0"/>
              <a:t> al contribuyente.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763688" y="332656"/>
            <a:ext cx="6192688" cy="576064"/>
          </a:xfrm>
          <a:solidFill>
            <a:schemeClr val="accent6">
              <a:lumMod val="40000"/>
              <a:lumOff val="60000"/>
            </a:schemeClr>
          </a:solidFill>
          <a:scene3d>
            <a:camera prst="orthographicFront"/>
            <a:lightRig rig="threePt" dir="t"/>
          </a:scene3d>
          <a:sp3d>
            <a:bevelT w="165100" prst="coolSlant"/>
          </a:sp3d>
        </p:spPr>
        <p:style>
          <a:lnRef idx="2">
            <a:schemeClr val="accent3"/>
          </a:lnRef>
          <a:fillRef idx="1">
            <a:schemeClr val="lt1"/>
          </a:fillRef>
          <a:effectRef idx="0">
            <a:schemeClr val="accent3"/>
          </a:effectRef>
          <a:fontRef idx="minor">
            <a:schemeClr val="dk1"/>
          </a:fontRef>
        </p:style>
        <p:txBody>
          <a:bodyPr>
            <a:normAutofit fontScale="90000"/>
          </a:bodyPr>
          <a:lstStyle/>
          <a:p>
            <a:r>
              <a:rPr lang="es-ES" sz="3200" b="1" dirty="0"/>
              <a:t>Efectos de la liquidación previa </a:t>
            </a:r>
            <a:r>
              <a:rPr lang="es-ES" sz="2000" b="1" dirty="0"/>
              <a:t>Art. 128 RPT  </a:t>
            </a:r>
            <a:endParaRPr lang="es-ES" sz="2000" dirty="0"/>
          </a:p>
        </p:txBody>
      </p:sp>
      <p:pic>
        <p:nvPicPr>
          <p:cNvPr id="4" name="3 Marcador de contenido" descr="http://www.uci.ac.cr/envios/2012/FIRMAS/bernardogonzalez.jpg"/>
          <p:cNvPicPr>
            <a:picLocks noGrp="1"/>
          </p:cNvPicPr>
          <p:nvPr>
            <p:ph idx="1"/>
          </p:nvPr>
        </p:nvPicPr>
        <p:blipFill>
          <a:blip r:embed="rId2" cstate="print">
            <a:extLst>
              <a:ext uri="{28A0092B-C50C-407E-A947-70E740481C1C}">
                <a14:useLocalDpi xmlns:a14="http://schemas.microsoft.com/office/drawing/2010/main" val="0"/>
              </a:ext>
            </a:extLst>
          </a:blip>
          <a:srcRect l="36441" b="22891"/>
          <a:stretch>
            <a:fillRect/>
          </a:stretch>
        </p:blipFill>
        <p:spPr bwMode="auto">
          <a:xfrm>
            <a:off x="7236296" y="5805264"/>
            <a:ext cx="1713281" cy="815254"/>
          </a:xfrm>
          <a:prstGeom prst="rect">
            <a:avLst/>
          </a:prstGeom>
          <a:noFill/>
          <a:ln>
            <a:noFill/>
          </a:ln>
        </p:spPr>
      </p:pic>
      <p:pic>
        <p:nvPicPr>
          <p:cNvPr id="5" name="4 Imagen" descr="http://www.uci.ac.cr/envios/2012/FIRMAS/bernardogonzalez.jpg"/>
          <p:cNvPicPr/>
          <p:nvPr/>
        </p:nvPicPr>
        <p:blipFill>
          <a:blip r:embed="rId2" cstate="print">
            <a:extLst>
              <a:ext uri="{28A0092B-C50C-407E-A947-70E740481C1C}">
                <a14:useLocalDpi xmlns:a14="http://schemas.microsoft.com/office/drawing/2010/main" val="0"/>
              </a:ext>
            </a:extLst>
          </a:blip>
          <a:srcRect r="63425"/>
          <a:stretch>
            <a:fillRect/>
          </a:stretch>
        </p:blipFill>
        <p:spPr bwMode="auto">
          <a:xfrm>
            <a:off x="6300192" y="5805264"/>
            <a:ext cx="901700" cy="812800"/>
          </a:xfrm>
          <a:prstGeom prst="rect">
            <a:avLst/>
          </a:prstGeom>
          <a:noFill/>
          <a:ln>
            <a:noFill/>
          </a:ln>
        </p:spPr>
      </p:pic>
      <p:sp>
        <p:nvSpPr>
          <p:cNvPr id="7" name="Rectangle 3"/>
          <p:cNvSpPr txBox="1">
            <a:spLocks noChangeArrowheads="1"/>
          </p:cNvSpPr>
          <p:nvPr/>
        </p:nvSpPr>
        <p:spPr>
          <a:xfrm>
            <a:off x="457200" y="1600200"/>
            <a:ext cx="8229600" cy="4525963"/>
          </a:xfrm>
          <a:prstGeom prst="rect">
            <a:avLst/>
          </a:prstGeom>
        </p:spPr>
        <p:txBody>
          <a:bodyPr vert="horz" lIns="91440" tIns="45720" rIns="91440" bIns="45720" rtlCol="0">
            <a:normAutofit/>
          </a:bodyPr>
          <a:lstStyle/>
          <a:p>
            <a:pPr marL="342900" marR="0" lvl="0" indent="-342900" algn="l" defTabSz="914400" rtl="0" eaLnBrk="1" fontAlgn="auto" latinLnBrk="0" hangingPunct="1">
              <a:lnSpc>
                <a:spcPct val="90000"/>
              </a:lnSpc>
              <a:spcBef>
                <a:spcPct val="20000"/>
              </a:spcBef>
              <a:spcAft>
                <a:spcPts val="0"/>
              </a:spcAft>
              <a:buClrTx/>
              <a:buSzTx/>
              <a:buFont typeface="Wingdings" pitchFamily="2" charset="2"/>
              <a:buNone/>
              <a:tabLst/>
              <a:defRPr/>
            </a:pPr>
            <a:endParaRPr kumimoji="0" lang="es-ES" sz="3200" b="0" i="0" u="none" strike="noStrike" kern="1200" cap="none" spc="0" normalizeH="0" baseline="0" noProof="0" dirty="0">
              <a:ln>
                <a:noFill/>
              </a:ln>
              <a:solidFill>
                <a:schemeClr val="tx1"/>
              </a:solidFill>
              <a:effectLst/>
              <a:uLnTx/>
              <a:uFillTx/>
              <a:latin typeface="+mn-lt"/>
              <a:ea typeface="+mn-ea"/>
              <a:cs typeface="+mn-cs"/>
            </a:endParaRPr>
          </a:p>
          <a:p>
            <a:pPr marL="342900" marR="0" lvl="0" indent="-342900" algn="l" defTabSz="914400" rtl="0" eaLnBrk="1" fontAlgn="auto" latinLnBrk="0" hangingPunct="1">
              <a:lnSpc>
                <a:spcPct val="90000"/>
              </a:lnSpc>
              <a:spcBef>
                <a:spcPct val="20000"/>
              </a:spcBef>
              <a:spcAft>
                <a:spcPts val="0"/>
              </a:spcAft>
              <a:buClrTx/>
              <a:buSzTx/>
              <a:buFont typeface="Wingdings" pitchFamily="2" charset="2"/>
              <a:buNone/>
              <a:tabLst/>
              <a:defRPr/>
            </a:pPr>
            <a:endParaRPr kumimoji="0" lang="es-ES" sz="3600" b="0" i="0" u="none" strike="noStrike" kern="1200" cap="none" spc="0" normalizeH="0" baseline="0" noProof="0" dirty="0">
              <a:ln>
                <a:noFill/>
              </a:ln>
              <a:solidFill>
                <a:schemeClr val="tx1"/>
              </a:solidFill>
              <a:effectLst/>
              <a:uLnTx/>
              <a:uFillTx/>
              <a:latin typeface="+mn-lt"/>
              <a:ea typeface="+mn-ea"/>
              <a:cs typeface="+mn-cs"/>
            </a:endParaRPr>
          </a:p>
        </p:txBody>
      </p:sp>
      <p:sp>
        <p:nvSpPr>
          <p:cNvPr id="10" name="9 CuadroTexto"/>
          <p:cNvSpPr txBox="1"/>
          <p:nvPr/>
        </p:nvSpPr>
        <p:spPr>
          <a:xfrm>
            <a:off x="755576" y="1472585"/>
            <a:ext cx="7632848" cy="3539430"/>
          </a:xfrm>
          <a:prstGeom prst="rect">
            <a:avLst/>
          </a:prstGeom>
          <a:noFill/>
        </p:spPr>
        <p:txBody>
          <a:bodyPr wrap="square" rtlCol="0">
            <a:spAutoFit/>
          </a:bodyPr>
          <a:lstStyle/>
          <a:p>
            <a:pPr algn="just"/>
            <a:r>
              <a:rPr lang="es-ES" sz="2800" dirty="0"/>
              <a:t>Una vez notificado el acto administrativo de liquidación previa, </a:t>
            </a:r>
            <a:r>
              <a:rPr lang="es-ES" sz="2800" dirty="0">
                <a:solidFill>
                  <a:srgbClr val="FF0000"/>
                </a:solidFill>
              </a:rPr>
              <a:t>se podrá realizar un procedimiento de liquidación definitiva </a:t>
            </a:r>
            <a:r>
              <a:rPr lang="es-ES" sz="2800" dirty="0"/>
              <a:t>de la obligación tributaria respecto de los </a:t>
            </a:r>
            <a:r>
              <a:rPr lang="es-ES" sz="2800" dirty="0">
                <a:solidFill>
                  <a:srgbClr val="FF0000"/>
                </a:solidFill>
              </a:rPr>
              <a:t>mismos impuestos y períodos fiscales </a:t>
            </a:r>
            <a:r>
              <a:rPr lang="es-ES" sz="2800" dirty="0"/>
              <a:t>investigados, únicamente sobre extremos específicos no considerados en la determinación de oficio por liquidación previa.</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p:txBody>
          <a:bodyPr>
            <a:normAutofit fontScale="90000"/>
          </a:bodyPr>
          <a:lstStyle/>
          <a:p>
            <a:br>
              <a:rPr lang="es-CR" dirty="0"/>
            </a:br>
            <a:br>
              <a:rPr lang="es-ES" dirty="0"/>
            </a:br>
            <a:br>
              <a:rPr lang="es-ES" dirty="0"/>
            </a:br>
            <a:br>
              <a:rPr lang="es-ES" dirty="0"/>
            </a:br>
            <a:br>
              <a:rPr lang="es-ES" dirty="0"/>
            </a:br>
            <a:endParaRPr lang="es-ES" dirty="0"/>
          </a:p>
        </p:txBody>
      </p:sp>
      <p:sp>
        <p:nvSpPr>
          <p:cNvPr id="3" name="2 Subtítulo"/>
          <p:cNvSpPr>
            <a:spLocks noGrp="1"/>
          </p:cNvSpPr>
          <p:nvPr>
            <p:ph type="subTitle" idx="1"/>
          </p:nvPr>
        </p:nvSpPr>
        <p:spPr/>
        <p:txBody>
          <a:bodyPr/>
          <a:lstStyle/>
          <a:p>
            <a:endParaRPr lang="es-CR" dirty="0"/>
          </a:p>
          <a:p>
            <a:endParaRPr lang="es-ES" dirty="0"/>
          </a:p>
        </p:txBody>
      </p:sp>
      <p:pic>
        <p:nvPicPr>
          <p:cNvPr id="4" name="3 Imagen" descr="http://www.uci.ac.cr/envios/2012/FIRMAS/bernardogonzalez.jpg"/>
          <p:cNvPicPr/>
          <p:nvPr/>
        </p:nvPicPr>
        <p:blipFill>
          <a:blip r:embed="rId2" cstate="print">
            <a:extLst>
              <a:ext uri="{28A0092B-C50C-407E-A947-70E740481C1C}">
                <a14:useLocalDpi xmlns:a14="http://schemas.microsoft.com/office/drawing/2010/main" val="0"/>
              </a:ext>
            </a:extLst>
          </a:blip>
          <a:srcRect r="63425"/>
          <a:stretch>
            <a:fillRect/>
          </a:stretch>
        </p:blipFill>
        <p:spPr bwMode="auto">
          <a:xfrm>
            <a:off x="6516216" y="5661248"/>
            <a:ext cx="901700" cy="812800"/>
          </a:xfrm>
          <a:prstGeom prst="rect">
            <a:avLst/>
          </a:prstGeom>
          <a:noFill/>
          <a:ln>
            <a:noFill/>
          </a:ln>
        </p:spPr>
      </p:pic>
      <p:pic>
        <p:nvPicPr>
          <p:cNvPr id="5" name="4 Imagen" descr="http://www.uci.ac.cr/envios/2012/FIRMAS/bernardogonzalez.jpg"/>
          <p:cNvPicPr/>
          <p:nvPr/>
        </p:nvPicPr>
        <p:blipFill>
          <a:blip r:embed="rId2" cstate="print">
            <a:extLst>
              <a:ext uri="{28A0092B-C50C-407E-A947-70E740481C1C}">
                <a14:useLocalDpi xmlns:a14="http://schemas.microsoft.com/office/drawing/2010/main" val="0"/>
              </a:ext>
            </a:extLst>
          </a:blip>
          <a:srcRect l="36441" b="22891"/>
          <a:stretch>
            <a:fillRect/>
          </a:stretch>
        </p:blipFill>
        <p:spPr bwMode="auto">
          <a:xfrm>
            <a:off x="7404100" y="5733256"/>
            <a:ext cx="1560388" cy="673100"/>
          </a:xfrm>
          <a:prstGeom prst="rect">
            <a:avLst/>
          </a:prstGeom>
          <a:noFill/>
          <a:ln>
            <a:noFill/>
          </a:ln>
        </p:spPr>
      </p:pic>
      <p:sp>
        <p:nvSpPr>
          <p:cNvPr id="6" name="5 CuadroTexto"/>
          <p:cNvSpPr txBox="1"/>
          <p:nvPr/>
        </p:nvSpPr>
        <p:spPr>
          <a:xfrm>
            <a:off x="1028700" y="304800"/>
            <a:ext cx="7143700" cy="889631"/>
          </a:xfrm>
          <a:prstGeom prst="rect">
            <a:avLst/>
          </a:prstGeom>
          <a:solidFill>
            <a:srgbClr val="FFC000"/>
          </a:solidFill>
          <a:scene3d>
            <a:camera prst="orthographicFront"/>
            <a:lightRig rig="threePt" dir="t"/>
          </a:scene3d>
          <a:sp3d>
            <a:bevelT w="165100" prst="coolSlant"/>
          </a:sp3d>
        </p:spPr>
        <p:style>
          <a:lnRef idx="1">
            <a:schemeClr val="accent1"/>
          </a:lnRef>
          <a:fillRef idx="2">
            <a:schemeClr val="accent1"/>
          </a:fillRef>
          <a:effectRef idx="1">
            <a:schemeClr val="accent1"/>
          </a:effectRef>
          <a:fontRef idx="minor">
            <a:schemeClr val="dk1"/>
          </a:fontRef>
        </p:style>
        <p:txBody>
          <a:bodyPr wrap="square" rtlCol="0">
            <a:spAutoFit/>
          </a:bodyPr>
          <a:lstStyle/>
          <a:p>
            <a:pPr algn="ctr"/>
            <a:r>
              <a:rPr lang="es-ES" sz="3200" b="1" dirty="0">
                <a:solidFill>
                  <a:schemeClr val="tx1">
                    <a:lumMod val="95000"/>
                    <a:lumOff val="5000"/>
                  </a:schemeClr>
                </a:solidFill>
              </a:rPr>
              <a:t>Funciones </a:t>
            </a:r>
            <a:r>
              <a:rPr lang="es-ES" sz="3200" b="1" dirty="0"/>
              <a:t>de control tributario Intensivo </a:t>
            </a:r>
            <a:r>
              <a:rPr lang="es-ES" b="1" dirty="0"/>
              <a:t>Art. 129 RPT</a:t>
            </a:r>
            <a:endParaRPr lang="es-ES" dirty="0">
              <a:solidFill>
                <a:schemeClr val="tx1">
                  <a:lumMod val="95000"/>
                  <a:lumOff val="5000"/>
                </a:schemeClr>
              </a:solidFill>
            </a:endParaRPr>
          </a:p>
        </p:txBody>
      </p:sp>
      <p:graphicFrame>
        <p:nvGraphicFramePr>
          <p:cNvPr id="8" name="Diagram 7"/>
          <p:cNvGraphicFramePr/>
          <p:nvPr>
            <p:extLst>
              <p:ext uri="{D42A27DB-BD31-4B8C-83A1-F6EECF244321}">
                <p14:modId xmlns:p14="http://schemas.microsoft.com/office/powerpoint/2010/main" val="1944617164"/>
              </p:ext>
            </p:extLst>
          </p:nvPr>
        </p:nvGraphicFramePr>
        <p:xfrm>
          <a:off x="685800" y="1669256"/>
          <a:ext cx="7918648" cy="4064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683568" y="2132856"/>
            <a:ext cx="2088232" cy="2304256"/>
          </a:xfrm>
          <a:solidFill>
            <a:schemeClr val="accent3">
              <a:lumMod val="75000"/>
            </a:schemeClr>
          </a:solidFill>
          <a:ln>
            <a:solidFill>
              <a:schemeClr val="accent3">
                <a:lumMod val="50000"/>
              </a:schemeClr>
            </a:solidFill>
          </a:ln>
          <a:scene3d>
            <a:camera prst="orthographicFront"/>
            <a:lightRig rig="threePt" dir="t"/>
          </a:scene3d>
          <a:sp3d>
            <a:bevelT w="165100" prst="coolSlant"/>
          </a:sp3d>
        </p:spPr>
        <p:style>
          <a:lnRef idx="2">
            <a:schemeClr val="accent6"/>
          </a:lnRef>
          <a:fillRef idx="1">
            <a:schemeClr val="lt1"/>
          </a:fillRef>
          <a:effectRef idx="0">
            <a:schemeClr val="accent6"/>
          </a:effectRef>
          <a:fontRef idx="minor">
            <a:schemeClr val="dk1"/>
          </a:fontRef>
        </p:style>
        <p:txBody>
          <a:bodyPr>
            <a:normAutofit/>
          </a:bodyPr>
          <a:lstStyle/>
          <a:p>
            <a:r>
              <a:rPr lang="es-ES" sz="3600" b="1" dirty="0">
                <a:solidFill>
                  <a:schemeClr val="bg1"/>
                </a:solidFill>
              </a:rPr>
              <a:t>Control Tributario </a:t>
            </a:r>
            <a:r>
              <a:rPr lang="es-ES" sz="1800" b="1" dirty="0">
                <a:solidFill>
                  <a:schemeClr val="bg1"/>
                </a:solidFill>
              </a:rPr>
              <a:t>Art. 2 RPT</a:t>
            </a:r>
            <a:endParaRPr lang="es-ES" sz="1800" dirty="0">
              <a:solidFill>
                <a:schemeClr val="bg1"/>
              </a:solidFill>
            </a:endParaRPr>
          </a:p>
        </p:txBody>
      </p:sp>
      <p:sp>
        <p:nvSpPr>
          <p:cNvPr id="3" name="2 Marcador de contenido"/>
          <p:cNvSpPr>
            <a:spLocks noGrp="1"/>
          </p:cNvSpPr>
          <p:nvPr>
            <p:ph idx="1"/>
          </p:nvPr>
        </p:nvSpPr>
        <p:spPr>
          <a:xfrm>
            <a:off x="3347864" y="1198785"/>
            <a:ext cx="5205536" cy="4462463"/>
          </a:xfrm>
        </p:spPr>
        <p:style>
          <a:lnRef idx="2">
            <a:schemeClr val="dk1"/>
          </a:lnRef>
          <a:fillRef idx="1">
            <a:schemeClr val="lt1"/>
          </a:fillRef>
          <a:effectRef idx="0">
            <a:schemeClr val="dk1"/>
          </a:effectRef>
          <a:fontRef idx="minor">
            <a:schemeClr val="dk1"/>
          </a:fontRef>
        </p:style>
        <p:txBody>
          <a:bodyPr>
            <a:normAutofit fontScale="92500" lnSpcReduction="10000"/>
          </a:bodyPr>
          <a:lstStyle/>
          <a:p>
            <a:pPr algn="just">
              <a:buNone/>
            </a:pPr>
            <a:r>
              <a:rPr lang="es-ES" b="1" dirty="0"/>
              <a:t> </a:t>
            </a:r>
            <a:endParaRPr lang="es-ES" b="1" i="1" dirty="0"/>
          </a:p>
          <a:p>
            <a:pPr algn="just">
              <a:buNone/>
            </a:pPr>
            <a:r>
              <a:rPr lang="es-CR" b="1" i="1" dirty="0"/>
              <a:t>“</a:t>
            </a:r>
            <a:r>
              <a:rPr lang="es-CR" i="1" dirty="0"/>
              <a:t>Es aquel control que ejerce la Administración Tributaria mediante </a:t>
            </a:r>
            <a:r>
              <a:rPr lang="es-CR" i="1" dirty="0">
                <a:solidFill>
                  <a:srgbClr val="C00000"/>
                </a:solidFill>
              </a:rPr>
              <a:t>procesos masivos o selectivos</a:t>
            </a:r>
            <a:r>
              <a:rPr lang="es-CR" i="1" dirty="0"/>
              <a:t>, llevados a cabo con el fin de ejercer acciones preventivas y/o correctivas para gestionar y fiscalizar los tributos”.</a:t>
            </a:r>
            <a:endParaRPr lang="en-US" i="1" dirty="0"/>
          </a:p>
          <a:p>
            <a:pPr algn="just">
              <a:buNone/>
            </a:pPr>
            <a:r>
              <a:rPr lang="es-ES" dirty="0"/>
              <a:t>   </a:t>
            </a:r>
          </a:p>
        </p:txBody>
      </p:sp>
      <p:pic>
        <p:nvPicPr>
          <p:cNvPr id="8" name="7 Imagen" descr="http://www.uci.ac.cr/envios/2012/FIRMAS/bernardogonzalez.jpg"/>
          <p:cNvPicPr/>
          <p:nvPr/>
        </p:nvPicPr>
        <p:blipFill>
          <a:blip r:embed="rId2" cstate="print">
            <a:extLst>
              <a:ext uri="{28A0092B-C50C-407E-A947-70E740481C1C}">
                <a14:useLocalDpi xmlns:a14="http://schemas.microsoft.com/office/drawing/2010/main" val="0"/>
              </a:ext>
            </a:extLst>
          </a:blip>
          <a:srcRect r="63425"/>
          <a:stretch>
            <a:fillRect/>
          </a:stretch>
        </p:blipFill>
        <p:spPr bwMode="auto">
          <a:xfrm>
            <a:off x="6622628" y="5661248"/>
            <a:ext cx="901700" cy="812800"/>
          </a:xfrm>
          <a:prstGeom prst="rect">
            <a:avLst/>
          </a:prstGeom>
          <a:noFill/>
          <a:ln>
            <a:noFill/>
          </a:ln>
        </p:spPr>
      </p:pic>
      <p:pic>
        <p:nvPicPr>
          <p:cNvPr id="9" name="8 Imagen" descr="http://www.uci.ac.cr/envios/2012/FIRMAS/bernardogonzalez.jpg"/>
          <p:cNvPicPr/>
          <p:nvPr/>
        </p:nvPicPr>
        <p:blipFill>
          <a:blip r:embed="rId2" cstate="print">
            <a:extLst>
              <a:ext uri="{28A0092B-C50C-407E-A947-70E740481C1C}">
                <a14:useLocalDpi xmlns:a14="http://schemas.microsoft.com/office/drawing/2010/main" val="0"/>
              </a:ext>
            </a:extLst>
          </a:blip>
          <a:srcRect l="36441" b="22891"/>
          <a:stretch>
            <a:fillRect/>
          </a:stretch>
        </p:blipFill>
        <p:spPr bwMode="auto">
          <a:xfrm>
            <a:off x="7476108" y="5733256"/>
            <a:ext cx="1560388" cy="673100"/>
          </a:xfrm>
          <a:prstGeom prst="rect">
            <a:avLst/>
          </a:prstGeom>
          <a:noFill/>
          <a:ln>
            <a:noFill/>
          </a:ln>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971600" y="189138"/>
            <a:ext cx="7416824" cy="576064"/>
          </a:xfrm>
          <a:solidFill>
            <a:schemeClr val="accent6">
              <a:lumMod val="40000"/>
              <a:lumOff val="60000"/>
            </a:schemeClr>
          </a:solidFill>
          <a:scene3d>
            <a:camera prst="orthographicFront"/>
            <a:lightRig rig="threePt" dir="t"/>
          </a:scene3d>
          <a:sp3d>
            <a:bevelT w="165100" prst="coolSlant"/>
          </a:sp3d>
        </p:spPr>
        <p:style>
          <a:lnRef idx="2">
            <a:schemeClr val="accent3"/>
          </a:lnRef>
          <a:fillRef idx="1">
            <a:schemeClr val="lt1"/>
          </a:fillRef>
          <a:effectRef idx="0">
            <a:schemeClr val="accent3"/>
          </a:effectRef>
          <a:fontRef idx="minor">
            <a:schemeClr val="dk1"/>
          </a:fontRef>
        </p:style>
        <p:txBody>
          <a:bodyPr>
            <a:normAutofit fontScale="90000"/>
          </a:bodyPr>
          <a:lstStyle/>
          <a:p>
            <a:r>
              <a:rPr lang="es-ES" sz="3200" b="1" dirty="0"/>
              <a:t>DGT-R-01-2022 Extracción de Información RTBF</a:t>
            </a:r>
            <a:endParaRPr lang="es-ES" sz="2000" dirty="0"/>
          </a:p>
        </p:txBody>
      </p:sp>
      <p:pic>
        <p:nvPicPr>
          <p:cNvPr id="4" name="3 Marcador de contenido" descr="http://www.uci.ac.cr/envios/2012/FIRMAS/bernardogonzalez.jpg"/>
          <p:cNvPicPr>
            <a:picLocks noGrp="1"/>
          </p:cNvPicPr>
          <p:nvPr>
            <p:ph idx="1"/>
          </p:nvPr>
        </p:nvPicPr>
        <p:blipFill>
          <a:blip r:embed="rId2" cstate="print">
            <a:extLst>
              <a:ext uri="{28A0092B-C50C-407E-A947-70E740481C1C}">
                <a14:useLocalDpi xmlns:a14="http://schemas.microsoft.com/office/drawing/2010/main" val="0"/>
              </a:ext>
            </a:extLst>
          </a:blip>
          <a:srcRect l="36441" b="22891"/>
          <a:stretch>
            <a:fillRect/>
          </a:stretch>
        </p:blipFill>
        <p:spPr bwMode="auto">
          <a:xfrm>
            <a:off x="7236296" y="5805264"/>
            <a:ext cx="1713281" cy="815254"/>
          </a:xfrm>
          <a:prstGeom prst="rect">
            <a:avLst/>
          </a:prstGeom>
          <a:noFill/>
          <a:ln>
            <a:noFill/>
          </a:ln>
        </p:spPr>
      </p:pic>
      <p:pic>
        <p:nvPicPr>
          <p:cNvPr id="5" name="4 Imagen" descr="http://www.uci.ac.cr/envios/2012/FIRMAS/bernardogonzalez.jpg"/>
          <p:cNvPicPr/>
          <p:nvPr/>
        </p:nvPicPr>
        <p:blipFill>
          <a:blip r:embed="rId2" cstate="print">
            <a:extLst>
              <a:ext uri="{28A0092B-C50C-407E-A947-70E740481C1C}">
                <a14:useLocalDpi xmlns:a14="http://schemas.microsoft.com/office/drawing/2010/main" val="0"/>
              </a:ext>
            </a:extLst>
          </a:blip>
          <a:srcRect r="63425"/>
          <a:stretch>
            <a:fillRect/>
          </a:stretch>
        </p:blipFill>
        <p:spPr bwMode="auto">
          <a:xfrm>
            <a:off x="6300192" y="5805264"/>
            <a:ext cx="901700" cy="812800"/>
          </a:xfrm>
          <a:prstGeom prst="rect">
            <a:avLst/>
          </a:prstGeom>
          <a:noFill/>
          <a:ln>
            <a:noFill/>
          </a:ln>
        </p:spPr>
      </p:pic>
      <p:sp>
        <p:nvSpPr>
          <p:cNvPr id="7" name="Rectangle 3"/>
          <p:cNvSpPr txBox="1">
            <a:spLocks noChangeArrowheads="1"/>
          </p:cNvSpPr>
          <p:nvPr/>
        </p:nvSpPr>
        <p:spPr>
          <a:xfrm>
            <a:off x="457200" y="1600200"/>
            <a:ext cx="8229600" cy="4525963"/>
          </a:xfrm>
          <a:prstGeom prst="rect">
            <a:avLst/>
          </a:prstGeom>
        </p:spPr>
        <p:txBody>
          <a:bodyPr vert="horz" lIns="91440" tIns="45720" rIns="91440" bIns="45720" rtlCol="0">
            <a:normAutofit/>
          </a:bodyPr>
          <a:lstStyle/>
          <a:p>
            <a:pPr marL="342900" marR="0" lvl="0" indent="-342900" algn="l" defTabSz="914400" rtl="0" eaLnBrk="1" fontAlgn="auto" latinLnBrk="0" hangingPunct="1">
              <a:lnSpc>
                <a:spcPct val="90000"/>
              </a:lnSpc>
              <a:spcBef>
                <a:spcPct val="20000"/>
              </a:spcBef>
              <a:spcAft>
                <a:spcPts val="0"/>
              </a:spcAft>
              <a:buClrTx/>
              <a:buSzTx/>
              <a:buFont typeface="Wingdings" pitchFamily="2" charset="2"/>
              <a:buNone/>
              <a:tabLst/>
              <a:defRPr/>
            </a:pPr>
            <a:endParaRPr kumimoji="0" lang="es-ES" sz="3200" b="0" i="0" u="none" strike="noStrike" kern="1200" cap="none" spc="0" normalizeH="0" baseline="0" noProof="0" dirty="0">
              <a:ln>
                <a:noFill/>
              </a:ln>
              <a:solidFill>
                <a:schemeClr val="tx1"/>
              </a:solidFill>
              <a:effectLst/>
              <a:uLnTx/>
              <a:uFillTx/>
              <a:latin typeface="+mn-lt"/>
              <a:ea typeface="+mn-ea"/>
              <a:cs typeface="+mn-cs"/>
            </a:endParaRPr>
          </a:p>
          <a:p>
            <a:pPr marL="342900" marR="0" lvl="0" indent="-342900" algn="l" defTabSz="914400" rtl="0" eaLnBrk="1" fontAlgn="auto" latinLnBrk="0" hangingPunct="1">
              <a:lnSpc>
                <a:spcPct val="90000"/>
              </a:lnSpc>
              <a:spcBef>
                <a:spcPct val="20000"/>
              </a:spcBef>
              <a:spcAft>
                <a:spcPts val="0"/>
              </a:spcAft>
              <a:buClrTx/>
              <a:buSzTx/>
              <a:buFont typeface="Wingdings" pitchFamily="2" charset="2"/>
              <a:buNone/>
              <a:tabLst/>
              <a:defRPr/>
            </a:pPr>
            <a:endParaRPr kumimoji="0" lang="es-ES" sz="3600" b="0" i="0" u="none" strike="noStrike" kern="1200" cap="none" spc="0" normalizeH="0" baseline="0" noProof="0" dirty="0">
              <a:ln>
                <a:noFill/>
              </a:ln>
              <a:solidFill>
                <a:schemeClr val="tx1"/>
              </a:solidFill>
              <a:effectLst/>
              <a:uLnTx/>
              <a:uFillTx/>
              <a:latin typeface="+mn-lt"/>
              <a:ea typeface="+mn-ea"/>
              <a:cs typeface="+mn-cs"/>
            </a:endParaRPr>
          </a:p>
        </p:txBody>
      </p:sp>
      <p:sp>
        <p:nvSpPr>
          <p:cNvPr id="8" name="CuadroTexto 7">
            <a:extLst>
              <a:ext uri="{FF2B5EF4-FFF2-40B4-BE49-F238E27FC236}">
                <a16:creationId xmlns:a16="http://schemas.microsoft.com/office/drawing/2014/main" id="{9EEA9945-4C53-4712-B660-8F6FAB06F3D0}"/>
              </a:ext>
            </a:extLst>
          </p:cNvPr>
          <p:cNvSpPr txBox="1"/>
          <p:nvPr/>
        </p:nvSpPr>
        <p:spPr>
          <a:xfrm>
            <a:off x="164093" y="1105845"/>
            <a:ext cx="8785484" cy="4704686"/>
          </a:xfrm>
          <a:prstGeom prst="rect">
            <a:avLst/>
          </a:prstGeom>
          <a:noFill/>
        </p:spPr>
        <p:txBody>
          <a:bodyPr wrap="square">
            <a:spAutoFit/>
          </a:bodyPr>
          <a:lstStyle/>
          <a:p>
            <a:pPr marR="31115" algn="just">
              <a:lnSpc>
                <a:spcPct val="107000"/>
              </a:lnSpc>
              <a:spcAft>
                <a:spcPts val="800"/>
              </a:spcAft>
            </a:pPr>
            <a:r>
              <a:rPr lang="es-CR" sz="1600" b="1" dirty="0">
                <a:solidFill>
                  <a:srgbClr val="000000"/>
                </a:solidFill>
                <a:effectLst/>
                <a:latin typeface="Arial Narrow" panose="020B0606020202030204" pitchFamily="34" charset="0"/>
                <a:ea typeface="Times New Roman" panose="02020603050405020304" pitchFamily="18" charset="0"/>
                <a:cs typeface="Calibri" panose="020F0502020204030204" pitchFamily="34" charset="0"/>
              </a:rPr>
              <a:t>“Artículo 4.- Causas legítimas para el uso de la información.</a:t>
            </a:r>
            <a:r>
              <a:rPr lang="es-CR" sz="1600" dirty="0">
                <a:solidFill>
                  <a:srgbClr val="000000"/>
                </a:solidFill>
                <a:effectLst/>
                <a:latin typeface="Arial Narrow" panose="020B0606020202030204" pitchFamily="34" charset="0"/>
                <a:ea typeface="Times New Roman" panose="02020603050405020304" pitchFamily="18" charset="0"/>
                <a:cs typeface="Calibri" panose="020F0502020204030204" pitchFamily="34" charset="0"/>
              </a:rPr>
              <a:t> Conforme al artículo 9 de la Ley 9416, la AT puede utilizar la información del RTBF cuando ésta sea previsiblemente pertinente para los siguientes efectos:</a:t>
            </a:r>
            <a:endParaRPr lang="es-CR" sz="1400" dirty="0">
              <a:effectLst/>
              <a:latin typeface="Calibri" panose="020F0502020204030204" pitchFamily="34" charset="0"/>
              <a:ea typeface="Calibri" panose="020F0502020204030204" pitchFamily="34" charset="0"/>
              <a:cs typeface="Times New Roman" panose="02020603050405020304" pitchFamily="18" charset="0"/>
            </a:endParaRPr>
          </a:p>
          <a:p>
            <a:pPr marL="457200" marR="31115" indent="-228600" algn="just">
              <a:lnSpc>
                <a:spcPct val="107000"/>
              </a:lnSpc>
              <a:spcAft>
                <a:spcPts val="800"/>
              </a:spcAft>
            </a:pPr>
            <a:r>
              <a:rPr lang="es-CR" sz="1600" dirty="0">
                <a:solidFill>
                  <a:srgbClr val="000000"/>
                </a:solidFill>
                <a:effectLst/>
                <a:latin typeface="Arial Narrow" panose="020B0606020202030204" pitchFamily="34" charset="0"/>
                <a:ea typeface="Times New Roman" panose="02020603050405020304" pitchFamily="18" charset="0"/>
                <a:cs typeface="Calibri" panose="020F0502020204030204" pitchFamily="34" charset="0"/>
              </a:rPr>
              <a:t>1.</a:t>
            </a:r>
            <a:r>
              <a:rPr lang="es-CR" sz="7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r>
              <a:rPr lang="es-CR" sz="1600" dirty="0">
                <a:solidFill>
                  <a:srgbClr val="000000"/>
                </a:solidFill>
                <a:effectLst/>
                <a:latin typeface="Arial Narrow" panose="020B0606020202030204" pitchFamily="34" charset="0"/>
                <a:ea typeface="Times New Roman" panose="02020603050405020304" pitchFamily="18" charset="0"/>
                <a:cs typeface="Calibri" panose="020F0502020204030204" pitchFamily="34" charset="0"/>
              </a:rPr>
              <a:t>Para los casos en que iniciada y notificada debidamente a un sujeto una actuación de control para determinar de oficio una potencial deuda tributaria y para el cobro relacionado con tal determinación de oficio.</a:t>
            </a:r>
            <a:endParaRPr lang="es-CR" sz="1400" dirty="0">
              <a:effectLst/>
              <a:latin typeface="Calibri" panose="020F0502020204030204" pitchFamily="34" charset="0"/>
              <a:ea typeface="Calibri" panose="020F0502020204030204" pitchFamily="34" charset="0"/>
              <a:cs typeface="Times New Roman" panose="02020603050405020304" pitchFamily="18" charset="0"/>
            </a:endParaRPr>
          </a:p>
          <a:p>
            <a:pPr marL="457200" marR="31115" indent="-228600" algn="just">
              <a:lnSpc>
                <a:spcPct val="107000"/>
              </a:lnSpc>
              <a:spcAft>
                <a:spcPts val="800"/>
              </a:spcAft>
            </a:pPr>
            <a:r>
              <a:rPr lang="es-CR" sz="1600" dirty="0">
                <a:solidFill>
                  <a:srgbClr val="000000"/>
                </a:solidFill>
                <a:effectLst/>
                <a:latin typeface="Arial Narrow" panose="020B0606020202030204" pitchFamily="34" charset="0"/>
                <a:ea typeface="Times New Roman" panose="02020603050405020304" pitchFamily="18" charset="0"/>
                <a:cs typeface="Calibri" panose="020F0502020204030204" pitchFamily="34" charset="0"/>
              </a:rPr>
              <a:t>2.</a:t>
            </a:r>
            <a:r>
              <a:rPr lang="es-CR" sz="7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r>
              <a:rPr lang="es-CR" sz="1600" dirty="0">
                <a:solidFill>
                  <a:srgbClr val="000000"/>
                </a:solidFill>
                <a:effectLst/>
                <a:latin typeface="Arial Narrow" panose="020B0606020202030204" pitchFamily="34" charset="0"/>
                <a:ea typeface="Times New Roman" panose="02020603050405020304" pitchFamily="18" charset="0"/>
                <a:cs typeface="Calibri" panose="020F0502020204030204" pitchFamily="34" charset="0"/>
              </a:rPr>
              <a:t>Para elaborar planes de gestión de riesgo, los cuales se determinarán con base en criterios previamente definidos por la AT y tendrán como objeto evaluar y diagnosticar, mediante la utilización de procesos técnicos, el riesgo de un comportamiento irregular de un grupo de contribuyentes, de manera que pueda presumirse un eventual fraude fiscal o un incumplimiento tributario formal o material.  La AT deberá hacer públicos los criterios objetivos de selección, simultáneamente y con la misma regularidad con que se publican los criterios objetivos de fiscalización.  Su ejecución estará a cargo de las áreas competentes de la DGT y deberá asignarse formalmente, en cada caso, a un funcionario específico para su análisis, por medio exclusivamente de las áreas de la DGT encargadas de los procesos de Inteligencia Tributaria, de Investigación y Represión del Fraude Tributario, Grandes Contribuyentes Nacionales.</a:t>
            </a:r>
            <a:endParaRPr lang="es-CR" sz="1400" dirty="0">
              <a:effectLst/>
              <a:latin typeface="Calibri" panose="020F0502020204030204" pitchFamily="34" charset="0"/>
              <a:ea typeface="Calibri" panose="020F0502020204030204" pitchFamily="34" charset="0"/>
              <a:cs typeface="Times New Roman" panose="02020603050405020304" pitchFamily="18" charset="0"/>
            </a:endParaRPr>
          </a:p>
          <a:p>
            <a:pPr marL="457200" marR="31115" indent="-228600" algn="just">
              <a:lnSpc>
                <a:spcPct val="107000"/>
              </a:lnSpc>
              <a:spcAft>
                <a:spcPts val="800"/>
              </a:spcAft>
            </a:pPr>
            <a:r>
              <a:rPr lang="es-CR" sz="1600" dirty="0">
                <a:solidFill>
                  <a:srgbClr val="000000"/>
                </a:solidFill>
                <a:effectLst/>
                <a:latin typeface="Arial Narrow" panose="020B0606020202030204" pitchFamily="34" charset="0"/>
                <a:ea typeface="Times New Roman" panose="02020603050405020304" pitchFamily="18" charset="0"/>
                <a:cs typeface="Calibri" panose="020F0502020204030204" pitchFamily="34" charset="0"/>
              </a:rPr>
              <a:t>3.</a:t>
            </a:r>
            <a:r>
              <a:rPr lang="es-CR" sz="7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r>
              <a:rPr lang="es-CR" sz="1600" dirty="0">
                <a:solidFill>
                  <a:srgbClr val="000000"/>
                </a:solidFill>
                <a:effectLst/>
                <a:latin typeface="Arial Narrow" panose="020B0606020202030204" pitchFamily="34" charset="0"/>
                <a:ea typeface="Times New Roman" panose="02020603050405020304" pitchFamily="18" charset="0"/>
                <a:cs typeface="Calibri" panose="020F0502020204030204" pitchFamily="34" charset="0"/>
              </a:rPr>
              <a:t>Para intercambiar información de conformidad con las disposiciones de los instrumentos internacionales.</a:t>
            </a:r>
            <a:endParaRPr lang="es-CR" sz="1400" dirty="0">
              <a:effectLst/>
              <a:latin typeface="Calibri" panose="020F0502020204030204" pitchFamily="34" charset="0"/>
              <a:ea typeface="Calibri" panose="020F0502020204030204" pitchFamily="34" charset="0"/>
              <a:cs typeface="Times New Roman" panose="02020603050405020304" pitchFamily="18" charset="0"/>
            </a:endParaRPr>
          </a:p>
          <a:p>
            <a:pPr marL="457200" marR="31115" indent="-228600" algn="just">
              <a:lnSpc>
                <a:spcPct val="107000"/>
              </a:lnSpc>
              <a:spcAft>
                <a:spcPts val="800"/>
              </a:spcAft>
            </a:pPr>
            <a:r>
              <a:rPr lang="es-CR" sz="1600" dirty="0">
                <a:solidFill>
                  <a:srgbClr val="000000"/>
                </a:solidFill>
                <a:effectLst/>
                <a:latin typeface="Arial Narrow" panose="020B0606020202030204" pitchFamily="34" charset="0"/>
                <a:ea typeface="Times New Roman" panose="02020603050405020304" pitchFamily="18" charset="0"/>
                <a:cs typeface="Calibri" panose="020F0502020204030204" pitchFamily="34" charset="0"/>
              </a:rPr>
              <a:t>4.</a:t>
            </a:r>
            <a:r>
              <a:rPr lang="es-CR" sz="7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r>
              <a:rPr lang="es-CR" sz="1600" dirty="0">
                <a:solidFill>
                  <a:srgbClr val="000000"/>
                </a:solidFill>
                <a:effectLst/>
                <a:latin typeface="Arial Narrow" panose="020B0606020202030204" pitchFamily="34" charset="0"/>
                <a:ea typeface="Times New Roman" panose="02020603050405020304" pitchFamily="18" charset="0"/>
                <a:cs typeface="Calibri" panose="020F0502020204030204" pitchFamily="34" charset="0"/>
              </a:rPr>
              <a:t>Para ejecutar inspecciones tributarias, por medio de los funcionarios de las áreas de fiscalización de las ATT, la DGCN y la DF y asignando formalmente, en cada caso, a un funcionario específico para su análisis.”</a:t>
            </a:r>
            <a:endParaRPr lang="es-CR" sz="14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5896228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 Marcador de contenido" descr="http://www.uci.ac.cr/envios/2012/FIRMAS/bernardogonzalez.jpg"/>
          <p:cNvPicPr>
            <a:picLocks noGrp="1"/>
          </p:cNvPicPr>
          <p:nvPr>
            <p:ph idx="1"/>
          </p:nvPr>
        </p:nvPicPr>
        <p:blipFill>
          <a:blip r:embed="rId2" cstate="print">
            <a:extLst>
              <a:ext uri="{28A0092B-C50C-407E-A947-70E740481C1C}">
                <a14:useLocalDpi xmlns:a14="http://schemas.microsoft.com/office/drawing/2010/main" val="0"/>
              </a:ext>
            </a:extLst>
          </a:blip>
          <a:srcRect l="36441" b="22891"/>
          <a:stretch>
            <a:fillRect/>
          </a:stretch>
        </p:blipFill>
        <p:spPr bwMode="auto">
          <a:xfrm>
            <a:off x="7236296" y="5805264"/>
            <a:ext cx="1713281" cy="815254"/>
          </a:xfrm>
          <a:prstGeom prst="rect">
            <a:avLst/>
          </a:prstGeom>
          <a:noFill/>
          <a:ln>
            <a:noFill/>
          </a:ln>
        </p:spPr>
      </p:pic>
      <p:pic>
        <p:nvPicPr>
          <p:cNvPr id="5" name="4 Imagen" descr="http://www.uci.ac.cr/envios/2012/FIRMAS/bernardogonzalez.jpg"/>
          <p:cNvPicPr/>
          <p:nvPr/>
        </p:nvPicPr>
        <p:blipFill>
          <a:blip r:embed="rId2" cstate="print">
            <a:extLst>
              <a:ext uri="{28A0092B-C50C-407E-A947-70E740481C1C}">
                <a14:useLocalDpi xmlns:a14="http://schemas.microsoft.com/office/drawing/2010/main" val="0"/>
              </a:ext>
            </a:extLst>
          </a:blip>
          <a:srcRect r="63425"/>
          <a:stretch>
            <a:fillRect/>
          </a:stretch>
        </p:blipFill>
        <p:spPr bwMode="auto">
          <a:xfrm>
            <a:off x="6300192" y="5805264"/>
            <a:ext cx="901700" cy="812800"/>
          </a:xfrm>
          <a:prstGeom prst="rect">
            <a:avLst/>
          </a:prstGeom>
          <a:noFill/>
          <a:ln>
            <a:noFill/>
          </a:ln>
        </p:spPr>
      </p:pic>
      <p:sp>
        <p:nvSpPr>
          <p:cNvPr id="7" name="6 Título"/>
          <p:cNvSpPr>
            <a:spLocks noGrp="1"/>
          </p:cNvSpPr>
          <p:nvPr>
            <p:ph type="title"/>
          </p:nvPr>
        </p:nvSpPr>
        <p:spPr>
          <a:xfrm>
            <a:off x="1403648" y="332656"/>
            <a:ext cx="6624736" cy="576064"/>
          </a:xfrm>
          <a:scene3d>
            <a:camera prst="orthographicFront"/>
            <a:lightRig rig="threePt" dir="t"/>
          </a:scene3d>
          <a:sp3d>
            <a:bevelT w="165100" prst="coolSlant"/>
          </a:sp3d>
        </p:spPr>
        <p:style>
          <a:lnRef idx="1">
            <a:schemeClr val="accent1"/>
          </a:lnRef>
          <a:fillRef idx="2">
            <a:schemeClr val="accent1"/>
          </a:fillRef>
          <a:effectRef idx="1">
            <a:schemeClr val="accent1"/>
          </a:effectRef>
          <a:fontRef idx="minor">
            <a:schemeClr val="dk1"/>
          </a:fontRef>
        </p:style>
        <p:txBody>
          <a:bodyPr>
            <a:normAutofit/>
          </a:bodyPr>
          <a:lstStyle/>
          <a:p>
            <a:r>
              <a:rPr lang="es-ES" sz="3100" b="1" dirty="0"/>
              <a:t>Facultades y competencias </a:t>
            </a:r>
            <a:r>
              <a:rPr lang="es-ES" sz="2000" b="1" dirty="0"/>
              <a:t>Art. 132 RPT</a:t>
            </a:r>
            <a:endParaRPr lang="es-ES" sz="2000" dirty="0"/>
          </a:p>
        </p:txBody>
      </p:sp>
      <p:sp>
        <p:nvSpPr>
          <p:cNvPr id="8" name="7 CuadroTexto"/>
          <p:cNvSpPr txBox="1"/>
          <p:nvPr/>
        </p:nvSpPr>
        <p:spPr>
          <a:xfrm>
            <a:off x="611560" y="1268760"/>
            <a:ext cx="7992888" cy="4524315"/>
          </a:xfrm>
          <a:prstGeom prst="rect">
            <a:avLst/>
          </a:prstGeom>
          <a:noFill/>
        </p:spPr>
        <p:txBody>
          <a:bodyPr wrap="square" rtlCol="0">
            <a:spAutoFit/>
          </a:bodyPr>
          <a:lstStyle/>
          <a:p>
            <a:pPr algn="just"/>
            <a:r>
              <a:rPr lang="es-ES" sz="2400" dirty="0"/>
              <a:t>Los órganos fiscalizadores podrán llevar a cabo:</a:t>
            </a:r>
          </a:p>
          <a:p>
            <a:pPr marL="342900" indent="-342900" algn="just">
              <a:buFont typeface="Arial" panose="020B0604020202020204" pitchFamily="34" charset="0"/>
              <a:buChar char="•"/>
            </a:pPr>
            <a:r>
              <a:rPr lang="es-ES" sz="2400" dirty="0"/>
              <a:t> Cuantas actuaciones sean necesarias con el fin de </a:t>
            </a:r>
            <a:r>
              <a:rPr lang="es-ES" sz="2400" dirty="0">
                <a:solidFill>
                  <a:srgbClr val="FF0000"/>
                </a:solidFill>
              </a:rPr>
              <a:t>determinar la ocurrencia de los hechos generadores de los impuestos </a:t>
            </a:r>
            <a:r>
              <a:rPr lang="es-ES" sz="2400" dirty="0"/>
              <a:t>que administra la DGT, </a:t>
            </a:r>
            <a:r>
              <a:rPr lang="es-ES" sz="2400" dirty="0">
                <a:solidFill>
                  <a:srgbClr val="FF0000"/>
                </a:solidFill>
              </a:rPr>
              <a:t>cuantificar las bases imponibles </a:t>
            </a:r>
            <a:r>
              <a:rPr lang="es-ES" sz="2400" dirty="0"/>
              <a:t>de éstos, sus respectivas </a:t>
            </a:r>
            <a:r>
              <a:rPr lang="es-ES" sz="2400" dirty="0">
                <a:solidFill>
                  <a:srgbClr val="FF0000"/>
                </a:solidFill>
              </a:rPr>
              <a:t>cuotas tributarias </a:t>
            </a:r>
            <a:r>
              <a:rPr lang="es-ES" sz="2400" dirty="0"/>
              <a:t>y en general, verificar los elementos que configuran la obligación tributaria objeto de fiscalización; </a:t>
            </a:r>
            <a:r>
              <a:rPr lang="es-ES" sz="2400" dirty="0">
                <a:solidFill>
                  <a:srgbClr val="FF0000"/>
                </a:solidFill>
              </a:rPr>
              <a:t>formular la regularización </a:t>
            </a:r>
            <a:r>
              <a:rPr lang="es-ES" sz="2400" dirty="0"/>
              <a:t>que proceda, </a:t>
            </a:r>
            <a:r>
              <a:rPr lang="es-ES" sz="2400" dirty="0">
                <a:solidFill>
                  <a:srgbClr val="FF0000"/>
                </a:solidFill>
              </a:rPr>
              <a:t>preparar los traslados de cargos</a:t>
            </a:r>
            <a:r>
              <a:rPr lang="es-ES" sz="2400" dirty="0"/>
              <a:t>, la </a:t>
            </a:r>
            <a:r>
              <a:rPr lang="es-ES" sz="2400" dirty="0">
                <a:solidFill>
                  <a:srgbClr val="FF0000"/>
                </a:solidFill>
              </a:rPr>
              <a:t>resolución que determina la obligación tributaria </a:t>
            </a:r>
            <a:r>
              <a:rPr lang="es-ES" sz="2400" dirty="0"/>
              <a:t>y </a:t>
            </a:r>
            <a:r>
              <a:rPr lang="es-ES" sz="2400" dirty="0">
                <a:solidFill>
                  <a:srgbClr val="FF0000"/>
                </a:solidFill>
              </a:rPr>
              <a:t>aplicar las sanciones </a:t>
            </a:r>
            <a:r>
              <a:rPr lang="es-ES" sz="2400" dirty="0"/>
              <a:t>dispuestas normativamente, cuando corresponda, así como </a:t>
            </a:r>
            <a:r>
              <a:rPr lang="es-ES" sz="2400" dirty="0">
                <a:solidFill>
                  <a:srgbClr val="FF0000"/>
                </a:solidFill>
              </a:rPr>
              <a:t>resolver el recurso de revocatoria </a:t>
            </a:r>
            <a:r>
              <a:rPr lang="es-ES" sz="2400" dirty="0"/>
              <a:t>dispuesto en los artículos 145 y 150 del Código.</a:t>
            </a:r>
          </a:p>
        </p:txBody>
      </p:sp>
    </p:spTree>
    <p:extLst>
      <p:ext uri="{BB962C8B-B14F-4D97-AF65-F5344CB8AC3E}">
        <p14:creationId xmlns:p14="http://schemas.microsoft.com/office/powerpoint/2010/main" val="260484848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 Marcador de contenido" descr="http://www.uci.ac.cr/envios/2012/FIRMAS/bernardogonzalez.jpg"/>
          <p:cNvPicPr>
            <a:picLocks noGrp="1"/>
          </p:cNvPicPr>
          <p:nvPr>
            <p:ph idx="1"/>
          </p:nvPr>
        </p:nvPicPr>
        <p:blipFill>
          <a:blip r:embed="rId2" cstate="print">
            <a:extLst>
              <a:ext uri="{28A0092B-C50C-407E-A947-70E740481C1C}">
                <a14:useLocalDpi xmlns:a14="http://schemas.microsoft.com/office/drawing/2010/main" val="0"/>
              </a:ext>
            </a:extLst>
          </a:blip>
          <a:srcRect l="36441" b="22891"/>
          <a:stretch>
            <a:fillRect/>
          </a:stretch>
        </p:blipFill>
        <p:spPr bwMode="auto">
          <a:xfrm>
            <a:off x="7236296" y="5805264"/>
            <a:ext cx="1713281" cy="815254"/>
          </a:xfrm>
          <a:prstGeom prst="rect">
            <a:avLst/>
          </a:prstGeom>
          <a:noFill/>
          <a:ln>
            <a:noFill/>
          </a:ln>
        </p:spPr>
      </p:pic>
      <p:pic>
        <p:nvPicPr>
          <p:cNvPr id="5" name="4 Imagen" descr="http://www.uci.ac.cr/envios/2012/FIRMAS/bernardogonzalez.jpg"/>
          <p:cNvPicPr/>
          <p:nvPr/>
        </p:nvPicPr>
        <p:blipFill>
          <a:blip r:embed="rId2" cstate="print">
            <a:extLst>
              <a:ext uri="{28A0092B-C50C-407E-A947-70E740481C1C}">
                <a14:useLocalDpi xmlns:a14="http://schemas.microsoft.com/office/drawing/2010/main" val="0"/>
              </a:ext>
            </a:extLst>
          </a:blip>
          <a:srcRect r="63425"/>
          <a:stretch>
            <a:fillRect/>
          </a:stretch>
        </p:blipFill>
        <p:spPr bwMode="auto">
          <a:xfrm>
            <a:off x="6300192" y="5805264"/>
            <a:ext cx="901700" cy="812800"/>
          </a:xfrm>
          <a:prstGeom prst="rect">
            <a:avLst/>
          </a:prstGeom>
          <a:noFill/>
          <a:ln>
            <a:noFill/>
          </a:ln>
        </p:spPr>
      </p:pic>
      <p:sp>
        <p:nvSpPr>
          <p:cNvPr id="7" name="6 Título"/>
          <p:cNvSpPr>
            <a:spLocks noGrp="1"/>
          </p:cNvSpPr>
          <p:nvPr>
            <p:ph type="title"/>
          </p:nvPr>
        </p:nvSpPr>
        <p:spPr>
          <a:xfrm>
            <a:off x="1403648" y="332656"/>
            <a:ext cx="6624736" cy="576064"/>
          </a:xfrm>
          <a:scene3d>
            <a:camera prst="orthographicFront"/>
            <a:lightRig rig="threePt" dir="t"/>
          </a:scene3d>
          <a:sp3d>
            <a:bevelT w="165100" prst="coolSlant"/>
          </a:sp3d>
        </p:spPr>
        <p:style>
          <a:lnRef idx="1">
            <a:schemeClr val="accent1"/>
          </a:lnRef>
          <a:fillRef idx="2">
            <a:schemeClr val="accent1"/>
          </a:fillRef>
          <a:effectRef idx="1">
            <a:schemeClr val="accent1"/>
          </a:effectRef>
          <a:fontRef idx="minor">
            <a:schemeClr val="dk1"/>
          </a:fontRef>
        </p:style>
        <p:txBody>
          <a:bodyPr>
            <a:normAutofit/>
          </a:bodyPr>
          <a:lstStyle/>
          <a:p>
            <a:r>
              <a:rPr lang="es-ES" sz="3100" b="1" dirty="0"/>
              <a:t>Facultades y competencias </a:t>
            </a:r>
            <a:r>
              <a:rPr lang="es-ES" sz="2000" b="1" dirty="0"/>
              <a:t>Art. 132 RPT</a:t>
            </a:r>
            <a:endParaRPr lang="es-ES" sz="2000" dirty="0"/>
          </a:p>
        </p:txBody>
      </p:sp>
      <p:sp>
        <p:nvSpPr>
          <p:cNvPr id="8" name="7 CuadroTexto"/>
          <p:cNvSpPr txBox="1"/>
          <p:nvPr/>
        </p:nvSpPr>
        <p:spPr>
          <a:xfrm>
            <a:off x="611560" y="1268760"/>
            <a:ext cx="7992888" cy="4154984"/>
          </a:xfrm>
          <a:prstGeom prst="rect">
            <a:avLst/>
          </a:prstGeom>
          <a:noFill/>
        </p:spPr>
        <p:txBody>
          <a:bodyPr wrap="square" rtlCol="0">
            <a:spAutoFit/>
          </a:bodyPr>
          <a:lstStyle/>
          <a:p>
            <a:pPr lvl="0" algn="just"/>
            <a:r>
              <a:rPr lang="es-ES" sz="2400" dirty="0"/>
              <a:t>Realizar el </a:t>
            </a:r>
            <a:r>
              <a:rPr lang="es-ES" sz="2400" dirty="0">
                <a:solidFill>
                  <a:srgbClr val="FF0000"/>
                </a:solidFill>
              </a:rPr>
              <a:t>examen de los comprobantes, libros, registros, sistemas, programas y archivos de contabilidad manual, mecánica o computarizada </a:t>
            </a:r>
            <a:r>
              <a:rPr lang="es-ES" sz="2400" dirty="0"/>
              <a:t>del sujeto pasivo a fiscalizar. Igualmente podrán examinar la información previsiblemente pertinente para efectos tributarios que se halle </a:t>
            </a:r>
            <a:r>
              <a:rPr lang="es-ES" sz="2400" dirty="0">
                <a:solidFill>
                  <a:srgbClr val="FF0000"/>
                </a:solidFill>
              </a:rPr>
              <a:t>en poder del sujeto pasivo o terceros</a:t>
            </a:r>
            <a:r>
              <a:rPr lang="es-ES" sz="2400" dirty="0"/>
              <a:t>.</a:t>
            </a:r>
          </a:p>
          <a:p>
            <a:pPr lvl="0" algn="just"/>
            <a:endParaRPr lang="es-ES" sz="2400" dirty="0"/>
          </a:p>
          <a:p>
            <a:pPr lvl="0" algn="just"/>
            <a:r>
              <a:rPr lang="es-ES" sz="2400" dirty="0">
                <a:solidFill>
                  <a:srgbClr val="FF0000"/>
                </a:solidFill>
              </a:rPr>
              <a:t>Verificar las cantidades, calidades y valores de bienes y mercaderías, confeccionar inventarios </a:t>
            </a:r>
            <a:r>
              <a:rPr lang="es-ES" sz="2400" dirty="0"/>
              <a:t>de estos, controlar su confección o confrontar en cualquier momento los inventarios contra las existencias reales.</a:t>
            </a:r>
          </a:p>
        </p:txBody>
      </p:sp>
    </p:spTree>
    <p:extLst>
      <p:ext uri="{BB962C8B-B14F-4D97-AF65-F5344CB8AC3E}">
        <p14:creationId xmlns:p14="http://schemas.microsoft.com/office/powerpoint/2010/main" val="227656252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 Marcador de contenido" descr="http://www.uci.ac.cr/envios/2012/FIRMAS/bernardogonzalez.jpg"/>
          <p:cNvPicPr>
            <a:picLocks noGrp="1"/>
          </p:cNvPicPr>
          <p:nvPr>
            <p:ph idx="1"/>
          </p:nvPr>
        </p:nvPicPr>
        <p:blipFill>
          <a:blip r:embed="rId2" cstate="print">
            <a:extLst>
              <a:ext uri="{28A0092B-C50C-407E-A947-70E740481C1C}">
                <a14:useLocalDpi xmlns:a14="http://schemas.microsoft.com/office/drawing/2010/main" val="0"/>
              </a:ext>
            </a:extLst>
          </a:blip>
          <a:srcRect l="36441" b="22891"/>
          <a:stretch>
            <a:fillRect/>
          </a:stretch>
        </p:blipFill>
        <p:spPr bwMode="auto">
          <a:xfrm>
            <a:off x="7236296" y="5805264"/>
            <a:ext cx="1713281" cy="815254"/>
          </a:xfrm>
          <a:prstGeom prst="rect">
            <a:avLst/>
          </a:prstGeom>
          <a:noFill/>
          <a:ln>
            <a:noFill/>
          </a:ln>
        </p:spPr>
      </p:pic>
      <p:pic>
        <p:nvPicPr>
          <p:cNvPr id="5" name="4 Imagen" descr="http://www.uci.ac.cr/envios/2012/FIRMAS/bernardogonzalez.jpg"/>
          <p:cNvPicPr/>
          <p:nvPr/>
        </p:nvPicPr>
        <p:blipFill>
          <a:blip r:embed="rId2" cstate="print">
            <a:extLst>
              <a:ext uri="{28A0092B-C50C-407E-A947-70E740481C1C}">
                <a14:useLocalDpi xmlns:a14="http://schemas.microsoft.com/office/drawing/2010/main" val="0"/>
              </a:ext>
            </a:extLst>
          </a:blip>
          <a:srcRect r="63425"/>
          <a:stretch>
            <a:fillRect/>
          </a:stretch>
        </p:blipFill>
        <p:spPr bwMode="auto">
          <a:xfrm>
            <a:off x="6300192" y="5805264"/>
            <a:ext cx="901700" cy="812800"/>
          </a:xfrm>
          <a:prstGeom prst="rect">
            <a:avLst/>
          </a:prstGeom>
          <a:noFill/>
          <a:ln>
            <a:noFill/>
          </a:ln>
        </p:spPr>
      </p:pic>
      <p:sp>
        <p:nvSpPr>
          <p:cNvPr id="7" name="6 Título"/>
          <p:cNvSpPr>
            <a:spLocks noGrp="1"/>
          </p:cNvSpPr>
          <p:nvPr>
            <p:ph type="title"/>
          </p:nvPr>
        </p:nvSpPr>
        <p:spPr>
          <a:xfrm>
            <a:off x="1403648" y="332656"/>
            <a:ext cx="6624736" cy="576064"/>
          </a:xfrm>
          <a:scene3d>
            <a:camera prst="orthographicFront"/>
            <a:lightRig rig="threePt" dir="t"/>
          </a:scene3d>
          <a:sp3d>
            <a:bevelT w="165100" prst="coolSlant"/>
          </a:sp3d>
        </p:spPr>
        <p:style>
          <a:lnRef idx="1">
            <a:schemeClr val="accent1"/>
          </a:lnRef>
          <a:fillRef idx="2">
            <a:schemeClr val="accent1"/>
          </a:fillRef>
          <a:effectRef idx="1">
            <a:schemeClr val="accent1"/>
          </a:effectRef>
          <a:fontRef idx="minor">
            <a:schemeClr val="dk1"/>
          </a:fontRef>
        </p:style>
        <p:txBody>
          <a:bodyPr>
            <a:normAutofit/>
          </a:bodyPr>
          <a:lstStyle/>
          <a:p>
            <a:r>
              <a:rPr lang="es-ES" sz="3100" b="1" dirty="0"/>
              <a:t>Facultades y competencias </a:t>
            </a:r>
            <a:r>
              <a:rPr lang="es-ES" sz="2000" b="1" dirty="0"/>
              <a:t>Art. 132 RPT</a:t>
            </a:r>
            <a:endParaRPr lang="es-ES" sz="2000" dirty="0"/>
          </a:p>
        </p:txBody>
      </p:sp>
      <p:sp>
        <p:nvSpPr>
          <p:cNvPr id="8" name="7 CuadroTexto"/>
          <p:cNvSpPr txBox="1"/>
          <p:nvPr/>
        </p:nvSpPr>
        <p:spPr>
          <a:xfrm>
            <a:off x="611560" y="1268760"/>
            <a:ext cx="7992888" cy="4524315"/>
          </a:xfrm>
          <a:prstGeom prst="rect">
            <a:avLst/>
          </a:prstGeom>
          <a:noFill/>
        </p:spPr>
        <p:txBody>
          <a:bodyPr wrap="square" rtlCol="0">
            <a:spAutoFit/>
          </a:bodyPr>
          <a:lstStyle/>
          <a:p>
            <a:pPr lvl="0" algn="just"/>
            <a:r>
              <a:rPr lang="es-ES" sz="2400" dirty="0">
                <a:solidFill>
                  <a:srgbClr val="FF0000"/>
                </a:solidFill>
              </a:rPr>
              <a:t>Verificar</a:t>
            </a:r>
            <a:r>
              <a:rPr lang="es-ES" sz="2400" dirty="0"/>
              <a:t> en todas sus </a:t>
            </a:r>
            <a:r>
              <a:rPr lang="es-ES" sz="2400" dirty="0">
                <a:solidFill>
                  <a:srgbClr val="FF0000"/>
                </a:solidFill>
              </a:rPr>
              <a:t>etapas el proceso de producción y comercialización </a:t>
            </a:r>
            <a:r>
              <a:rPr lang="es-ES" sz="2400" dirty="0"/>
              <a:t>de bienes y servicios.</a:t>
            </a:r>
          </a:p>
          <a:p>
            <a:pPr lvl="0" algn="just"/>
            <a:endParaRPr lang="es-ES" sz="2400" dirty="0">
              <a:solidFill>
                <a:srgbClr val="FF0000"/>
              </a:solidFill>
            </a:endParaRPr>
          </a:p>
          <a:p>
            <a:pPr lvl="0" algn="just"/>
            <a:r>
              <a:rPr lang="es-ES" sz="2400" dirty="0">
                <a:solidFill>
                  <a:srgbClr val="FF0000"/>
                </a:solidFill>
              </a:rPr>
              <a:t>Entrar o acceder a fincas, locales de negocios </a:t>
            </a:r>
            <a:r>
              <a:rPr lang="es-ES" sz="2400" dirty="0"/>
              <a:t>y en general, a </a:t>
            </a:r>
            <a:r>
              <a:rPr lang="es-ES" sz="2400" dirty="0">
                <a:solidFill>
                  <a:srgbClr val="FF0000"/>
                </a:solidFill>
              </a:rPr>
              <a:t>inmuebles o muebles </a:t>
            </a:r>
            <a:r>
              <a:rPr lang="es-ES" sz="2400" dirty="0"/>
              <a:t>donde se encuentren documentos o información previsiblemente pertinente para la determinación de los tributos.</a:t>
            </a:r>
          </a:p>
          <a:p>
            <a:pPr lvl="0" algn="just"/>
            <a:endParaRPr lang="es-ES" sz="2400" dirty="0">
              <a:solidFill>
                <a:srgbClr val="FF0000"/>
              </a:solidFill>
            </a:endParaRPr>
          </a:p>
          <a:p>
            <a:pPr lvl="0" algn="just"/>
            <a:r>
              <a:rPr lang="es-ES" sz="2400" dirty="0">
                <a:solidFill>
                  <a:srgbClr val="FF0000"/>
                </a:solidFill>
              </a:rPr>
              <a:t>Requerir a los sujetos pasivos y terceros </a:t>
            </a:r>
            <a:r>
              <a:rPr lang="es-ES" sz="2400" dirty="0"/>
              <a:t>para que, en los casos y bajo las condiciones que establece la ley, aporten cualquier tipo de documentos o información que pueda ser previsiblemente pertinente.</a:t>
            </a:r>
          </a:p>
        </p:txBody>
      </p:sp>
    </p:spTree>
    <p:extLst>
      <p:ext uri="{BB962C8B-B14F-4D97-AF65-F5344CB8AC3E}">
        <p14:creationId xmlns:p14="http://schemas.microsoft.com/office/powerpoint/2010/main" val="146353663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 Marcador de contenido" descr="http://www.uci.ac.cr/envios/2012/FIRMAS/bernardogonzalez.jpg"/>
          <p:cNvPicPr>
            <a:picLocks noGrp="1"/>
          </p:cNvPicPr>
          <p:nvPr>
            <p:ph idx="1"/>
          </p:nvPr>
        </p:nvPicPr>
        <p:blipFill>
          <a:blip r:embed="rId2" cstate="print">
            <a:extLst>
              <a:ext uri="{28A0092B-C50C-407E-A947-70E740481C1C}">
                <a14:useLocalDpi xmlns:a14="http://schemas.microsoft.com/office/drawing/2010/main" val="0"/>
              </a:ext>
            </a:extLst>
          </a:blip>
          <a:srcRect l="36441" b="22891"/>
          <a:stretch>
            <a:fillRect/>
          </a:stretch>
        </p:blipFill>
        <p:spPr bwMode="auto">
          <a:xfrm>
            <a:off x="7236296" y="5805264"/>
            <a:ext cx="1713281" cy="815254"/>
          </a:xfrm>
          <a:prstGeom prst="rect">
            <a:avLst/>
          </a:prstGeom>
          <a:noFill/>
          <a:ln>
            <a:noFill/>
          </a:ln>
        </p:spPr>
      </p:pic>
      <p:pic>
        <p:nvPicPr>
          <p:cNvPr id="5" name="4 Imagen" descr="http://www.uci.ac.cr/envios/2012/FIRMAS/bernardogonzalez.jpg"/>
          <p:cNvPicPr/>
          <p:nvPr/>
        </p:nvPicPr>
        <p:blipFill>
          <a:blip r:embed="rId2" cstate="print">
            <a:extLst>
              <a:ext uri="{28A0092B-C50C-407E-A947-70E740481C1C}">
                <a14:useLocalDpi xmlns:a14="http://schemas.microsoft.com/office/drawing/2010/main" val="0"/>
              </a:ext>
            </a:extLst>
          </a:blip>
          <a:srcRect r="63425"/>
          <a:stretch>
            <a:fillRect/>
          </a:stretch>
        </p:blipFill>
        <p:spPr bwMode="auto">
          <a:xfrm>
            <a:off x="6300192" y="5805264"/>
            <a:ext cx="901700" cy="812800"/>
          </a:xfrm>
          <a:prstGeom prst="rect">
            <a:avLst/>
          </a:prstGeom>
          <a:noFill/>
          <a:ln>
            <a:noFill/>
          </a:ln>
        </p:spPr>
      </p:pic>
      <p:sp>
        <p:nvSpPr>
          <p:cNvPr id="7" name="6 Título"/>
          <p:cNvSpPr>
            <a:spLocks noGrp="1"/>
          </p:cNvSpPr>
          <p:nvPr>
            <p:ph type="title"/>
          </p:nvPr>
        </p:nvSpPr>
        <p:spPr>
          <a:xfrm>
            <a:off x="1403648" y="332656"/>
            <a:ext cx="6624736" cy="576064"/>
          </a:xfrm>
          <a:scene3d>
            <a:camera prst="orthographicFront"/>
            <a:lightRig rig="threePt" dir="t"/>
          </a:scene3d>
          <a:sp3d>
            <a:bevelT w="165100" prst="coolSlant"/>
          </a:sp3d>
        </p:spPr>
        <p:style>
          <a:lnRef idx="1">
            <a:schemeClr val="accent1"/>
          </a:lnRef>
          <a:fillRef idx="2">
            <a:schemeClr val="accent1"/>
          </a:fillRef>
          <a:effectRef idx="1">
            <a:schemeClr val="accent1"/>
          </a:effectRef>
          <a:fontRef idx="minor">
            <a:schemeClr val="dk1"/>
          </a:fontRef>
        </p:style>
        <p:txBody>
          <a:bodyPr>
            <a:normAutofit/>
          </a:bodyPr>
          <a:lstStyle/>
          <a:p>
            <a:r>
              <a:rPr lang="es-ES" sz="3100" b="1" dirty="0"/>
              <a:t>Facultades y competencias </a:t>
            </a:r>
            <a:r>
              <a:rPr lang="es-ES" sz="2000" b="1" dirty="0"/>
              <a:t>Art. 132 RPT</a:t>
            </a:r>
            <a:endParaRPr lang="es-ES" sz="2000" dirty="0"/>
          </a:p>
        </p:txBody>
      </p:sp>
      <p:sp>
        <p:nvSpPr>
          <p:cNvPr id="8" name="7 CuadroTexto"/>
          <p:cNvSpPr txBox="1"/>
          <p:nvPr/>
        </p:nvSpPr>
        <p:spPr>
          <a:xfrm>
            <a:off x="611560" y="1268760"/>
            <a:ext cx="7992888" cy="4154984"/>
          </a:xfrm>
          <a:prstGeom prst="rect">
            <a:avLst/>
          </a:prstGeom>
          <a:noFill/>
        </p:spPr>
        <p:txBody>
          <a:bodyPr wrap="square" rtlCol="0">
            <a:spAutoFit/>
          </a:bodyPr>
          <a:lstStyle/>
          <a:p>
            <a:pPr lvl="0" algn="just"/>
            <a:r>
              <a:rPr lang="es-ES" sz="2400" dirty="0">
                <a:solidFill>
                  <a:srgbClr val="FF0000"/>
                </a:solidFill>
              </a:rPr>
              <a:t>Requerir de toda persona física o jurídica, pública o privada, la información </a:t>
            </a:r>
            <a:r>
              <a:rPr lang="es-ES" sz="2400" dirty="0"/>
              <a:t>previsiblemente pertinente para efectos tributarios, que se deduzca de sus relaciones económicas, financieras y profesionales con otras personas.</a:t>
            </a:r>
          </a:p>
          <a:p>
            <a:pPr lvl="0" algn="just"/>
            <a:endParaRPr lang="es-ES" sz="2400" dirty="0">
              <a:solidFill>
                <a:srgbClr val="FF0000"/>
              </a:solidFill>
            </a:endParaRPr>
          </a:p>
          <a:p>
            <a:pPr lvl="0" algn="just"/>
            <a:r>
              <a:rPr lang="es-ES" sz="2400" dirty="0">
                <a:solidFill>
                  <a:srgbClr val="FF0000"/>
                </a:solidFill>
              </a:rPr>
              <a:t>Obtener de otras entidades públicas</a:t>
            </a:r>
            <a:r>
              <a:rPr lang="es-ES" sz="2400" dirty="0"/>
              <a:t>, en los casos y bajo las condiciones que establece la ley, </a:t>
            </a:r>
            <a:r>
              <a:rPr lang="es-ES" sz="2400" dirty="0">
                <a:solidFill>
                  <a:srgbClr val="FF0000"/>
                </a:solidFill>
              </a:rPr>
              <a:t>copia de los informes </a:t>
            </a:r>
            <a:r>
              <a:rPr lang="es-ES" sz="2400" dirty="0"/>
              <a:t>que en el ejercicio de sus tareas de control hayan efectuado en relación con los contribuyentes, responsables o declarantes investigados, y </a:t>
            </a:r>
            <a:r>
              <a:rPr lang="es-ES" sz="2400" dirty="0">
                <a:solidFill>
                  <a:srgbClr val="FF0000"/>
                </a:solidFill>
              </a:rPr>
              <a:t>recabar de aquellas el apoyo técnico necesario </a:t>
            </a:r>
            <a:r>
              <a:rPr lang="es-ES" sz="2400" dirty="0"/>
              <a:t>para el cumplimiento de sus tareas.</a:t>
            </a:r>
          </a:p>
        </p:txBody>
      </p:sp>
    </p:spTree>
    <p:extLst>
      <p:ext uri="{BB962C8B-B14F-4D97-AF65-F5344CB8AC3E}">
        <p14:creationId xmlns:p14="http://schemas.microsoft.com/office/powerpoint/2010/main" val="318480550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 Marcador de contenido" descr="http://www.uci.ac.cr/envios/2012/FIRMAS/bernardogonzalez.jpg"/>
          <p:cNvPicPr>
            <a:picLocks noGrp="1"/>
          </p:cNvPicPr>
          <p:nvPr>
            <p:ph idx="1"/>
          </p:nvPr>
        </p:nvPicPr>
        <p:blipFill>
          <a:blip r:embed="rId2" cstate="print">
            <a:extLst>
              <a:ext uri="{28A0092B-C50C-407E-A947-70E740481C1C}">
                <a14:useLocalDpi xmlns:a14="http://schemas.microsoft.com/office/drawing/2010/main" val="0"/>
              </a:ext>
            </a:extLst>
          </a:blip>
          <a:srcRect l="36441" b="22891"/>
          <a:stretch>
            <a:fillRect/>
          </a:stretch>
        </p:blipFill>
        <p:spPr bwMode="auto">
          <a:xfrm>
            <a:off x="7236296" y="5805264"/>
            <a:ext cx="1713281" cy="815254"/>
          </a:xfrm>
          <a:prstGeom prst="rect">
            <a:avLst/>
          </a:prstGeom>
          <a:noFill/>
          <a:ln>
            <a:noFill/>
          </a:ln>
        </p:spPr>
      </p:pic>
      <p:pic>
        <p:nvPicPr>
          <p:cNvPr id="5" name="4 Imagen" descr="http://www.uci.ac.cr/envios/2012/FIRMAS/bernardogonzalez.jpg"/>
          <p:cNvPicPr/>
          <p:nvPr/>
        </p:nvPicPr>
        <p:blipFill>
          <a:blip r:embed="rId2" cstate="print">
            <a:extLst>
              <a:ext uri="{28A0092B-C50C-407E-A947-70E740481C1C}">
                <a14:useLocalDpi xmlns:a14="http://schemas.microsoft.com/office/drawing/2010/main" val="0"/>
              </a:ext>
            </a:extLst>
          </a:blip>
          <a:srcRect r="63425"/>
          <a:stretch>
            <a:fillRect/>
          </a:stretch>
        </p:blipFill>
        <p:spPr bwMode="auto">
          <a:xfrm>
            <a:off x="6300192" y="5805264"/>
            <a:ext cx="901700" cy="812800"/>
          </a:xfrm>
          <a:prstGeom prst="rect">
            <a:avLst/>
          </a:prstGeom>
          <a:noFill/>
          <a:ln>
            <a:noFill/>
          </a:ln>
        </p:spPr>
      </p:pic>
      <p:sp>
        <p:nvSpPr>
          <p:cNvPr id="7" name="6 Título"/>
          <p:cNvSpPr>
            <a:spLocks noGrp="1"/>
          </p:cNvSpPr>
          <p:nvPr>
            <p:ph type="title"/>
          </p:nvPr>
        </p:nvSpPr>
        <p:spPr>
          <a:xfrm>
            <a:off x="1403648" y="188640"/>
            <a:ext cx="6624736" cy="576064"/>
          </a:xfrm>
          <a:scene3d>
            <a:camera prst="orthographicFront"/>
            <a:lightRig rig="threePt" dir="t"/>
          </a:scene3d>
          <a:sp3d>
            <a:bevelT w="165100" prst="coolSlant"/>
          </a:sp3d>
        </p:spPr>
        <p:style>
          <a:lnRef idx="1">
            <a:schemeClr val="accent1"/>
          </a:lnRef>
          <a:fillRef idx="2">
            <a:schemeClr val="accent1"/>
          </a:fillRef>
          <a:effectRef idx="1">
            <a:schemeClr val="accent1"/>
          </a:effectRef>
          <a:fontRef idx="minor">
            <a:schemeClr val="dk1"/>
          </a:fontRef>
        </p:style>
        <p:txBody>
          <a:bodyPr>
            <a:normAutofit/>
          </a:bodyPr>
          <a:lstStyle/>
          <a:p>
            <a:r>
              <a:rPr lang="es-ES" sz="3100" b="1" dirty="0"/>
              <a:t>Facultades y competencias </a:t>
            </a:r>
            <a:r>
              <a:rPr lang="es-ES" sz="2000" b="1" dirty="0"/>
              <a:t>Art. 132 RPT</a:t>
            </a:r>
            <a:endParaRPr lang="es-ES" sz="2000" dirty="0"/>
          </a:p>
        </p:txBody>
      </p:sp>
      <p:sp>
        <p:nvSpPr>
          <p:cNvPr id="8" name="7 CuadroTexto"/>
          <p:cNvSpPr txBox="1"/>
          <p:nvPr/>
        </p:nvSpPr>
        <p:spPr>
          <a:xfrm>
            <a:off x="611560" y="836712"/>
            <a:ext cx="7992888" cy="5386090"/>
          </a:xfrm>
          <a:prstGeom prst="rect">
            <a:avLst/>
          </a:prstGeom>
          <a:noFill/>
        </p:spPr>
        <p:txBody>
          <a:bodyPr wrap="square" rtlCol="0">
            <a:spAutoFit/>
          </a:bodyPr>
          <a:lstStyle/>
          <a:p>
            <a:pPr lvl="0" algn="just"/>
            <a:r>
              <a:rPr lang="es-ES" sz="2400" dirty="0"/>
              <a:t>Realizar el </a:t>
            </a:r>
            <a:r>
              <a:rPr lang="es-ES" sz="2400" dirty="0">
                <a:solidFill>
                  <a:srgbClr val="FF0000"/>
                </a:solidFill>
              </a:rPr>
              <a:t>control de ingresos </a:t>
            </a:r>
            <a:r>
              <a:rPr lang="es-ES" sz="2400" dirty="0"/>
              <a:t>por ventas o prestación de servicios gravados.</a:t>
            </a:r>
          </a:p>
          <a:p>
            <a:pPr algn="just"/>
            <a:r>
              <a:rPr lang="es-ES" sz="1600" dirty="0"/>
              <a:t> </a:t>
            </a:r>
          </a:p>
          <a:p>
            <a:pPr lvl="0" algn="just"/>
            <a:r>
              <a:rPr lang="es-ES" sz="2400" dirty="0"/>
              <a:t>En general, efectuar todas las </a:t>
            </a:r>
            <a:r>
              <a:rPr lang="es-ES" sz="2400" dirty="0">
                <a:solidFill>
                  <a:srgbClr val="FF0000"/>
                </a:solidFill>
              </a:rPr>
              <a:t>actuaciones necesarias para la correcta y oportuna determinación de los impuestos </a:t>
            </a:r>
            <a:r>
              <a:rPr lang="es-ES" sz="2400" dirty="0"/>
              <a:t>que permita la ley.</a:t>
            </a:r>
          </a:p>
          <a:p>
            <a:pPr lvl="0" algn="just"/>
            <a:endParaRPr lang="es-ES" sz="1400" dirty="0">
              <a:solidFill>
                <a:srgbClr val="FF0000"/>
              </a:solidFill>
            </a:endParaRPr>
          </a:p>
          <a:p>
            <a:pPr lvl="0" algn="just"/>
            <a:r>
              <a:rPr lang="es-ES" sz="2400" dirty="0">
                <a:solidFill>
                  <a:srgbClr val="FF0000"/>
                </a:solidFill>
              </a:rPr>
              <a:t>Generar la resolución que determina la obligación tributaria</a:t>
            </a:r>
            <a:r>
              <a:rPr lang="es-ES" sz="2400" dirty="0"/>
              <a:t>, determinando la correcta cuantía de la obligación tributaria a cargo del sujeto fiscalizado con carácter de liquidación previa o definitiva de conformidad con lo establecido el artículo 126 del Código, </a:t>
            </a:r>
            <a:r>
              <a:rPr lang="es-ES" sz="2400" dirty="0">
                <a:solidFill>
                  <a:srgbClr val="FF0000"/>
                </a:solidFill>
              </a:rPr>
              <a:t>así como los intereses </a:t>
            </a:r>
            <a:r>
              <a:rPr lang="es-ES" sz="2400" dirty="0"/>
              <a:t>que correspondan y proponer la regularización que proceda, todo con arreglo a lo establecido en el artículo 144 del Código y en los artículos 152 y 157 del presente Reglamento.</a:t>
            </a:r>
          </a:p>
        </p:txBody>
      </p:sp>
    </p:spTree>
    <p:extLst>
      <p:ext uri="{BB962C8B-B14F-4D97-AF65-F5344CB8AC3E}">
        <p14:creationId xmlns:p14="http://schemas.microsoft.com/office/powerpoint/2010/main" val="39376971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 Marcador de contenido" descr="http://www.uci.ac.cr/envios/2012/FIRMAS/bernardogonzalez.jpg"/>
          <p:cNvPicPr>
            <a:picLocks noGrp="1"/>
          </p:cNvPicPr>
          <p:nvPr>
            <p:ph idx="1"/>
          </p:nvPr>
        </p:nvPicPr>
        <p:blipFill>
          <a:blip r:embed="rId2" cstate="print">
            <a:extLst>
              <a:ext uri="{28A0092B-C50C-407E-A947-70E740481C1C}">
                <a14:useLocalDpi xmlns:a14="http://schemas.microsoft.com/office/drawing/2010/main" val="0"/>
              </a:ext>
            </a:extLst>
          </a:blip>
          <a:srcRect l="36441" b="22891"/>
          <a:stretch>
            <a:fillRect/>
          </a:stretch>
        </p:blipFill>
        <p:spPr bwMode="auto">
          <a:xfrm>
            <a:off x="7236296" y="5805264"/>
            <a:ext cx="1713281" cy="815254"/>
          </a:xfrm>
          <a:prstGeom prst="rect">
            <a:avLst/>
          </a:prstGeom>
          <a:noFill/>
          <a:ln>
            <a:noFill/>
          </a:ln>
        </p:spPr>
      </p:pic>
      <p:pic>
        <p:nvPicPr>
          <p:cNvPr id="5" name="4 Imagen" descr="http://www.uci.ac.cr/envios/2012/FIRMAS/bernardogonzalez.jpg"/>
          <p:cNvPicPr/>
          <p:nvPr/>
        </p:nvPicPr>
        <p:blipFill>
          <a:blip r:embed="rId2" cstate="print">
            <a:extLst>
              <a:ext uri="{28A0092B-C50C-407E-A947-70E740481C1C}">
                <a14:useLocalDpi xmlns:a14="http://schemas.microsoft.com/office/drawing/2010/main" val="0"/>
              </a:ext>
            </a:extLst>
          </a:blip>
          <a:srcRect r="63425"/>
          <a:stretch>
            <a:fillRect/>
          </a:stretch>
        </p:blipFill>
        <p:spPr bwMode="auto">
          <a:xfrm>
            <a:off x="6300192" y="5805264"/>
            <a:ext cx="901700" cy="812800"/>
          </a:xfrm>
          <a:prstGeom prst="rect">
            <a:avLst/>
          </a:prstGeom>
          <a:noFill/>
          <a:ln>
            <a:noFill/>
          </a:ln>
        </p:spPr>
      </p:pic>
      <p:sp>
        <p:nvSpPr>
          <p:cNvPr id="7" name="6 Título"/>
          <p:cNvSpPr>
            <a:spLocks noGrp="1"/>
          </p:cNvSpPr>
          <p:nvPr>
            <p:ph type="title"/>
          </p:nvPr>
        </p:nvSpPr>
        <p:spPr>
          <a:xfrm>
            <a:off x="1403648" y="332656"/>
            <a:ext cx="6624736" cy="576064"/>
          </a:xfrm>
          <a:scene3d>
            <a:camera prst="orthographicFront"/>
            <a:lightRig rig="threePt" dir="t"/>
          </a:scene3d>
          <a:sp3d>
            <a:bevelT w="165100" prst="coolSlant"/>
          </a:sp3d>
        </p:spPr>
        <p:style>
          <a:lnRef idx="1">
            <a:schemeClr val="accent1"/>
          </a:lnRef>
          <a:fillRef idx="2">
            <a:schemeClr val="accent1"/>
          </a:fillRef>
          <a:effectRef idx="1">
            <a:schemeClr val="accent1"/>
          </a:effectRef>
          <a:fontRef idx="minor">
            <a:schemeClr val="dk1"/>
          </a:fontRef>
        </p:style>
        <p:txBody>
          <a:bodyPr>
            <a:normAutofit/>
          </a:bodyPr>
          <a:lstStyle/>
          <a:p>
            <a:r>
              <a:rPr lang="es-ES" sz="3100" b="1" dirty="0"/>
              <a:t>Facultades y competencias </a:t>
            </a:r>
            <a:r>
              <a:rPr lang="es-ES" sz="2000" b="1" dirty="0"/>
              <a:t>Art. 132 RPT</a:t>
            </a:r>
            <a:endParaRPr lang="es-ES" sz="2000" dirty="0"/>
          </a:p>
        </p:txBody>
      </p:sp>
      <p:sp>
        <p:nvSpPr>
          <p:cNvPr id="8" name="7 CuadroTexto"/>
          <p:cNvSpPr txBox="1"/>
          <p:nvPr/>
        </p:nvSpPr>
        <p:spPr>
          <a:xfrm>
            <a:off x="611560" y="1543432"/>
            <a:ext cx="7992888" cy="3046988"/>
          </a:xfrm>
          <a:prstGeom prst="rect">
            <a:avLst/>
          </a:prstGeom>
          <a:noFill/>
        </p:spPr>
        <p:txBody>
          <a:bodyPr wrap="square" rtlCol="0">
            <a:spAutoFit/>
          </a:bodyPr>
          <a:lstStyle/>
          <a:p>
            <a:pPr lvl="0" algn="just"/>
            <a:r>
              <a:rPr lang="es-ES" sz="2400" dirty="0">
                <a:solidFill>
                  <a:srgbClr val="FF0000"/>
                </a:solidFill>
              </a:rPr>
              <a:t>Aplicar las sanciones </a:t>
            </a:r>
            <a:r>
              <a:rPr lang="es-ES" sz="2400" dirty="0"/>
              <a:t>por las infracciones administrativas que hubieren cometido los sujetos pasivos objeto de las actuaciones fiscalizadoras.</a:t>
            </a:r>
          </a:p>
          <a:p>
            <a:pPr lvl="0" algn="just"/>
            <a:endParaRPr lang="es-ES" sz="2400" dirty="0"/>
          </a:p>
          <a:p>
            <a:pPr lvl="0" algn="just"/>
            <a:r>
              <a:rPr lang="es-ES" sz="2400" dirty="0">
                <a:solidFill>
                  <a:srgbClr val="FF0000"/>
                </a:solidFill>
              </a:rPr>
              <a:t>Resolver el recurso de revocatoria </a:t>
            </a:r>
            <a:r>
              <a:rPr lang="es-ES" sz="2400" dirty="0"/>
              <a:t>regulado en los ordinales 145 y 150 del Código.</a:t>
            </a:r>
          </a:p>
          <a:p>
            <a:pPr algn="just"/>
            <a:r>
              <a:rPr lang="es-ES" sz="2400" dirty="0"/>
              <a:t> </a:t>
            </a:r>
          </a:p>
          <a:p>
            <a:pPr algn="just"/>
            <a:r>
              <a:rPr lang="es-ES" sz="2400" dirty="0"/>
              <a:t>Para tales efectos, podrá requerir prueba para mejor resolver.</a:t>
            </a:r>
          </a:p>
        </p:txBody>
      </p:sp>
    </p:spTree>
    <p:extLst>
      <p:ext uri="{BB962C8B-B14F-4D97-AF65-F5344CB8AC3E}">
        <p14:creationId xmlns:p14="http://schemas.microsoft.com/office/powerpoint/2010/main" val="362722922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 Marcador de contenido" descr="http://www.uci.ac.cr/envios/2012/FIRMAS/bernardogonzalez.jpg"/>
          <p:cNvPicPr>
            <a:picLocks noGrp="1"/>
          </p:cNvPicPr>
          <p:nvPr>
            <p:ph idx="1"/>
          </p:nvPr>
        </p:nvPicPr>
        <p:blipFill>
          <a:blip r:embed="rId2" cstate="print">
            <a:extLst>
              <a:ext uri="{28A0092B-C50C-407E-A947-70E740481C1C}">
                <a14:useLocalDpi xmlns:a14="http://schemas.microsoft.com/office/drawing/2010/main" val="0"/>
              </a:ext>
            </a:extLst>
          </a:blip>
          <a:srcRect l="36441" b="22891"/>
          <a:stretch>
            <a:fillRect/>
          </a:stretch>
        </p:blipFill>
        <p:spPr bwMode="auto">
          <a:xfrm>
            <a:off x="7236296" y="5805264"/>
            <a:ext cx="1713281" cy="815254"/>
          </a:xfrm>
          <a:prstGeom prst="rect">
            <a:avLst/>
          </a:prstGeom>
          <a:noFill/>
          <a:ln>
            <a:noFill/>
          </a:ln>
        </p:spPr>
      </p:pic>
      <p:pic>
        <p:nvPicPr>
          <p:cNvPr id="5" name="4 Imagen" descr="http://www.uci.ac.cr/envios/2012/FIRMAS/bernardogonzalez.jpg"/>
          <p:cNvPicPr/>
          <p:nvPr/>
        </p:nvPicPr>
        <p:blipFill>
          <a:blip r:embed="rId2" cstate="print">
            <a:extLst>
              <a:ext uri="{28A0092B-C50C-407E-A947-70E740481C1C}">
                <a14:useLocalDpi xmlns:a14="http://schemas.microsoft.com/office/drawing/2010/main" val="0"/>
              </a:ext>
            </a:extLst>
          </a:blip>
          <a:srcRect r="63425"/>
          <a:stretch>
            <a:fillRect/>
          </a:stretch>
        </p:blipFill>
        <p:spPr bwMode="auto">
          <a:xfrm>
            <a:off x="6300192" y="5805264"/>
            <a:ext cx="901700" cy="812800"/>
          </a:xfrm>
          <a:prstGeom prst="rect">
            <a:avLst/>
          </a:prstGeom>
          <a:noFill/>
          <a:ln>
            <a:noFill/>
          </a:ln>
        </p:spPr>
      </p:pic>
      <p:sp>
        <p:nvSpPr>
          <p:cNvPr id="7" name="6 Título"/>
          <p:cNvSpPr>
            <a:spLocks noGrp="1"/>
          </p:cNvSpPr>
          <p:nvPr>
            <p:ph type="title"/>
          </p:nvPr>
        </p:nvSpPr>
        <p:spPr>
          <a:xfrm>
            <a:off x="1331640" y="260648"/>
            <a:ext cx="6552728" cy="940966"/>
          </a:xfrm>
        </p:spPr>
        <p:style>
          <a:lnRef idx="1">
            <a:schemeClr val="accent1"/>
          </a:lnRef>
          <a:fillRef idx="2">
            <a:schemeClr val="accent1"/>
          </a:fillRef>
          <a:effectRef idx="1">
            <a:schemeClr val="accent1"/>
          </a:effectRef>
          <a:fontRef idx="minor">
            <a:schemeClr val="dk1"/>
          </a:fontRef>
        </p:style>
        <p:txBody>
          <a:bodyPr>
            <a:normAutofit fontScale="90000"/>
          </a:bodyPr>
          <a:lstStyle/>
          <a:p>
            <a:r>
              <a:rPr lang="es-ES" sz="3600" b="1" dirty="0"/>
              <a:t>Otras facultades de los órganos fiscalizadores </a:t>
            </a:r>
            <a:r>
              <a:rPr lang="es-ES" sz="2000" b="1" dirty="0"/>
              <a:t>Art. 133RPT</a:t>
            </a:r>
            <a:endParaRPr lang="es-ES" sz="2000" dirty="0"/>
          </a:p>
        </p:txBody>
      </p:sp>
      <p:sp>
        <p:nvSpPr>
          <p:cNvPr id="8" name="7 CuadroTexto"/>
          <p:cNvSpPr txBox="1"/>
          <p:nvPr/>
        </p:nvSpPr>
        <p:spPr>
          <a:xfrm>
            <a:off x="467544" y="1405220"/>
            <a:ext cx="8280920" cy="4832092"/>
          </a:xfrm>
          <a:prstGeom prst="rect">
            <a:avLst/>
          </a:prstGeom>
          <a:noFill/>
        </p:spPr>
        <p:txBody>
          <a:bodyPr wrap="square" rtlCol="0">
            <a:spAutoFit/>
          </a:bodyPr>
          <a:lstStyle/>
          <a:p>
            <a:pPr algn="just"/>
            <a:r>
              <a:rPr lang="es-ES" sz="2800" dirty="0"/>
              <a:t>Además los funcionarios de la fiscalización podrán:</a:t>
            </a:r>
          </a:p>
          <a:p>
            <a:pPr algn="just"/>
            <a:endParaRPr lang="es-ES" sz="1400" dirty="0"/>
          </a:p>
          <a:p>
            <a:pPr marL="514350" indent="-514350" algn="just">
              <a:buAutoNum type="alphaLcParenR"/>
            </a:pPr>
            <a:r>
              <a:rPr lang="es-ES" sz="2800" dirty="0"/>
              <a:t>Verificar los sistemas de </a:t>
            </a:r>
            <a:r>
              <a:rPr lang="es-ES" sz="2800" dirty="0">
                <a:solidFill>
                  <a:srgbClr val="FF0000"/>
                </a:solidFill>
              </a:rPr>
              <a:t>control interno </a:t>
            </a:r>
            <a:r>
              <a:rPr lang="es-ES" sz="2800" dirty="0"/>
              <a:t>de las empresas en cuanto puedan facilitar la comprobación de la situación tributaria del investigado.</a:t>
            </a:r>
          </a:p>
          <a:p>
            <a:pPr marL="514350" indent="-514350" algn="just">
              <a:buAutoNum type="alphaLcParenR"/>
            </a:pPr>
            <a:endParaRPr lang="es-ES" sz="1400" dirty="0"/>
          </a:p>
          <a:p>
            <a:pPr algn="just"/>
            <a:r>
              <a:rPr lang="es-ES" sz="2800" dirty="0"/>
              <a:t>b) Realizar </a:t>
            </a:r>
            <a:r>
              <a:rPr lang="es-ES" sz="2800" dirty="0">
                <a:solidFill>
                  <a:srgbClr val="FF0000"/>
                </a:solidFill>
              </a:rPr>
              <a:t>mediciones, valoraciones o tomas de muestras</a:t>
            </a:r>
            <a:r>
              <a:rPr lang="es-ES" sz="2800" dirty="0"/>
              <a:t>, así como </a:t>
            </a:r>
            <a:r>
              <a:rPr lang="es-ES" sz="2800" dirty="0">
                <a:solidFill>
                  <a:srgbClr val="FF0000"/>
                </a:solidFill>
              </a:rPr>
              <a:t>fotografiar, </a:t>
            </a:r>
            <a:r>
              <a:rPr lang="es-ES" sz="2800" dirty="0"/>
              <a:t>realizar croquis o planos. Estas operaciones podrán ser ejecutadas por los propios funcionarios de la fiscalización o por personas designadas conforme a la ley.</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 Marcador de contenido" descr="http://www.uci.ac.cr/envios/2012/FIRMAS/bernardogonzalez.jpg"/>
          <p:cNvPicPr>
            <a:picLocks noGrp="1"/>
          </p:cNvPicPr>
          <p:nvPr>
            <p:ph idx="1"/>
          </p:nvPr>
        </p:nvPicPr>
        <p:blipFill>
          <a:blip r:embed="rId2" cstate="print">
            <a:extLst>
              <a:ext uri="{28A0092B-C50C-407E-A947-70E740481C1C}">
                <a14:useLocalDpi xmlns:a14="http://schemas.microsoft.com/office/drawing/2010/main" val="0"/>
              </a:ext>
            </a:extLst>
          </a:blip>
          <a:srcRect l="36441" b="22891"/>
          <a:stretch>
            <a:fillRect/>
          </a:stretch>
        </p:blipFill>
        <p:spPr bwMode="auto">
          <a:xfrm>
            <a:off x="7236296" y="5805264"/>
            <a:ext cx="1713281" cy="815254"/>
          </a:xfrm>
          <a:prstGeom prst="rect">
            <a:avLst/>
          </a:prstGeom>
          <a:noFill/>
          <a:ln>
            <a:noFill/>
          </a:ln>
        </p:spPr>
      </p:pic>
      <p:pic>
        <p:nvPicPr>
          <p:cNvPr id="5" name="4 Imagen" descr="http://www.uci.ac.cr/envios/2012/FIRMAS/bernardogonzalez.jpg"/>
          <p:cNvPicPr/>
          <p:nvPr/>
        </p:nvPicPr>
        <p:blipFill>
          <a:blip r:embed="rId2" cstate="print">
            <a:extLst>
              <a:ext uri="{28A0092B-C50C-407E-A947-70E740481C1C}">
                <a14:useLocalDpi xmlns:a14="http://schemas.microsoft.com/office/drawing/2010/main" val="0"/>
              </a:ext>
            </a:extLst>
          </a:blip>
          <a:srcRect r="63425"/>
          <a:stretch>
            <a:fillRect/>
          </a:stretch>
        </p:blipFill>
        <p:spPr bwMode="auto">
          <a:xfrm>
            <a:off x="6300192" y="5805264"/>
            <a:ext cx="901700" cy="812800"/>
          </a:xfrm>
          <a:prstGeom prst="rect">
            <a:avLst/>
          </a:prstGeom>
          <a:noFill/>
          <a:ln>
            <a:noFill/>
          </a:ln>
        </p:spPr>
      </p:pic>
      <p:sp>
        <p:nvSpPr>
          <p:cNvPr id="7" name="6 Título"/>
          <p:cNvSpPr>
            <a:spLocks noGrp="1"/>
          </p:cNvSpPr>
          <p:nvPr>
            <p:ph type="title"/>
          </p:nvPr>
        </p:nvSpPr>
        <p:spPr>
          <a:xfrm>
            <a:off x="1331640" y="260648"/>
            <a:ext cx="6552728" cy="940966"/>
          </a:xfrm>
        </p:spPr>
        <p:style>
          <a:lnRef idx="1">
            <a:schemeClr val="accent1"/>
          </a:lnRef>
          <a:fillRef idx="2">
            <a:schemeClr val="accent1"/>
          </a:fillRef>
          <a:effectRef idx="1">
            <a:schemeClr val="accent1"/>
          </a:effectRef>
          <a:fontRef idx="minor">
            <a:schemeClr val="dk1"/>
          </a:fontRef>
        </p:style>
        <p:txBody>
          <a:bodyPr>
            <a:normAutofit fontScale="90000"/>
          </a:bodyPr>
          <a:lstStyle/>
          <a:p>
            <a:r>
              <a:rPr lang="es-ES" sz="3600" b="1" dirty="0"/>
              <a:t>Otras facultades de los órganos fiscalizadores </a:t>
            </a:r>
            <a:r>
              <a:rPr lang="es-ES" sz="2000" b="1" dirty="0"/>
              <a:t>Art. 133 RPT</a:t>
            </a:r>
            <a:endParaRPr lang="es-ES" sz="2000" dirty="0"/>
          </a:p>
        </p:txBody>
      </p:sp>
      <p:sp>
        <p:nvSpPr>
          <p:cNvPr id="8" name="7 CuadroTexto"/>
          <p:cNvSpPr txBox="1"/>
          <p:nvPr/>
        </p:nvSpPr>
        <p:spPr>
          <a:xfrm>
            <a:off x="395536" y="1340768"/>
            <a:ext cx="8352928" cy="5262979"/>
          </a:xfrm>
          <a:prstGeom prst="rect">
            <a:avLst/>
          </a:prstGeom>
          <a:noFill/>
        </p:spPr>
        <p:txBody>
          <a:bodyPr wrap="square" rtlCol="0">
            <a:spAutoFit/>
          </a:bodyPr>
          <a:lstStyle/>
          <a:p>
            <a:pPr algn="just"/>
            <a:r>
              <a:rPr lang="es-ES" sz="2800" dirty="0"/>
              <a:t>c) </a:t>
            </a:r>
            <a:r>
              <a:rPr lang="es-ES" sz="2800" dirty="0">
                <a:solidFill>
                  <a:srgbClr val="FF0000"/>
                </a:solidFill>
              </a:rPr>
              <a:t>Recabar información de los trabajadores o empleados </a:t>
            </a:r>
            <a:r>
              <a:rPr lang="es-ES" sz="2800" dirty="0"/>
              <a:t>del sujeto pasivo investigado sobre cuestiones relativas a las actividades en que participen conforme a su labor, en las condiciones establecidas en el presente Reglamento.</a:t>
            </a:r>
          </a:p>
          <a:p>
            <a:pPr algn="just"/>
            <a:r>
              <a:rPr lang="es-ES" sz="2800" dirty="0"/>
              <a:t>d) </a:t>
            </a:r>
            <a:r>
              <a:rPr lang="es-ES" sz="2800" dirty="0">
                <a:solidFill>
                  <a:srgbClr val="FF0000"/>
                </a:solidFill>
              </a:rPr>
              <a:t>Solicitar el dictamen de peritos y traductores oficiales.</a:t>
            </a:r>
          </a:p>
          <a:p>
            <a:pPr algn="just"/>
            <a:r>
              <a:rPr lang="es-ES" sz="2800" dirty="0"/>
              <a:t>e) Requerir del sujeto pasivo </a:t>
            </a:r>
            <a:r>
              <a:rPr lang="es-ES" sz="2800" dirty="0">
                <a:solidFill>
                  <a:srgbClr val="FF0000"/>
                </a:solidFill>
              </a:rPr>
              <a:t>la traducción oficial o notarial </a:t>
            </a:r>
            <a:r>
              <a:rPr lang="es-ES" sz="2800" dirty="0"/>
              <a:t>de cualquier documento con trascendencia probatoria para efectos tributarios, que se encuentre redactado en un idioma distinto al español.</a:t>
            </a:r>
          </a:p>
          <a:p>
            <a:pPr algn="just"/>
            <a:endParaRPr lang="es-ES" sz="2800" dirty="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 Marcador de contenido" descr="http://www.uci.ac.cr/envios/2012/FIRMAS/bernardogonzalez.jpg"/>
          <p:cNvPicPr>
            <a:picLocks noGrp="1"/>
          </p:cNvPicPr>
          <p:nvPr>
            <p:ph idx="1"/>
          </p:nvPr>
        </p:nvPicPr>
        <p:blipFill>
          <a:blip r:embed="rId2" cstate="print">
            <a:extLst>
              <a:ext uri="{28A0092B-C50C-407E-A947-70E740481C1C}">
                <a14:useLocalDpi xmlns:a14="http://schemas.microsoft.com/office/drawing/2010/main" val="0"/>
              </a:ext>
            </a:extLst>
          </a:blip>
          <a:srcRect l="36441" b="22891"/>
          <a:stretch>
            <a:fillRect/>
          </a:stretch>
        </p:blipFill>
        <p:spPr bwMode="auto">
          <a:xfrm>
            <a:off x="7236296" y="5805264"/>
            <a:ext cx="1713281" cy="815254"/>
          </a:xfrm>
          <a:prstGeom prst="rect">
            <a:avLst/>
          </a:prstGeom>
          <a:noFill/>
          <a:ln>
            <a:noFill/>
          </a:ln>
        </p:spPr>
      </p:pic>
      <p:pic>
        <p:nvPicPr>
          <p:cNvPr id="5" name="4 Imagen" descr="http://www.uci.ac.cr/envios/2012/FIRMAS/bernardogonzalez.jpg"/>
          <p:cNvPicPr/>
          <p:nvPr/>
        </p:nvPicPr>
        <p:blipFill>
          <a:blip r:embed="rId2" cstate="print">
            <a:extLst>
              <a:ext uri="{28A0092B-C50C-407E-A947-70E740481C1C}">
                <a14:useLocalDpi xmlns:a14="http://schemas.microsoft.com/office/drawing/2010/main" val="0"/>
              </a:ext>
            </a:extLst>
          </a:blip>
          <a:srcRect r="63425"/>
          <a:stretch>
            <a:fillRect/>
          </a:stretch>
        </p:blipFill>
        <p:spPr bwMode="auto">
          <a:xfrm>
            <a:off x="6300192" y="5805264"/>
            <a:ext cx="901700" cy="812800"/>
          </a:xfrm>
          <a:prstGeom prst="rect">
            <a:avLst/>
          </a:prstGeom>
          <a:noFill/>
          <a:ln>
            <a:noFill/>
          </a:ln>
        </p:spPr>
      </p:pic>
      <p:sp>
        <p:nvSpPr>
          <p:cNvPr id="6" name="Rectangle 2"/>
          <p:cNvSpPr>
            <a:spLocks noGrp="1" noChangeArrowheads="1"/>
          </p:cNvSpPr>
          <p:nvPr>
            <p:ph type="title"/>
          </p:nvPr>
        </p:nvSpPr>
        <p:spPr>
          <a:xfrm>
            <a:off x="1177280" y="404664"/>
            <a:ext cx="6923112" cy="720080"/>
          </a:xfrm>
        </p:spPr>
        <p:style>
          <a:lnRef idx="1">
            <a:schemeClr val="accent1"/>
          </a:lnRef>
          <a:fillRef idx="2">
            <a:schemeClr val="accent1"/>
          </a:fillRef>
          <a:effectRef idx="1">
            <a:schemeClr val="accent1"/>
          </a:effectRef>
          <a:fontRef idx="minor">
            <a:schemeClr val="dk1"/>
          </a:fontRef>
        </p:style>
        <p:txBody>
          <a:bodyPr>
            <a:noAutofit/>
          </a:bodyPr>
          <a:lstStyle/>
          <a:p>
            <a:pPr>
              <a:defRPr/>
            </a:pPr>
            <a:r>
              <a:rPr lang="es-ES" sz="3200" b="1" dirty="0"/>
              <a:t>Instrumentos para la revisión  </a:t>
            </a:r>
            <a:br>
              <a:rPr lang="es-ES" sz="3200" b="1" dirty="0"/>
            </a:br>
            <a:r>
              <a:rPr lang="es-ES" sz="1800" dirty="0"/>
              <a:t>A</a:t>
            </a:r>
            <a:r>
              <a:rPr lang="es-ES" sz="1800" dirty="0">
                <a:solidFill>
                  <a:schemeClr val="tx1">
                    <a:lumMod val="95000"/>
                    <a:lumOff val="5000"/>
                  </a:schemeClr>
                </a:solidFill>
              </a:rPr>
              <a:t>rt. 134 RPT y 116 CNPT</a:t>
            </a:r>
          </a:p>
        </p:txBody>
      </p:sp>
      <p:sp>
        <p:nvSpPr>
          <p:cNvPr id="7" name="6 CuadroTexto"/>
          <p:cNvSpPr txBox="1"/>
          <p:nvPr/>
        </p:nvSpPr>
        <p:spPr>
          <a:xfrm>
            <a:off x="611560" y="1268760"/>
            <a:ext cx="8064896" cy="5262979"/>
          </a:xfrm>
          <a:prstGeom prst="rect">
            <a:avLst/>
          </a:prstGeom>
          <a:noFill/>
        </p:spPr>
        <p:txBody>
          <a:bodyPr wrap="square" rtlCol="0">
            <a:spAutoFit/>
          </a:bodyPr>
          <a:lstStyle/>
          <a:p>
            <a:pPr algn="just"/>
            <a:r>
              <a:rPr lang="es-ES" sz="2800" dirty="0"/>
              <a:t>Los funcionarios de la fiscalización podrán utilizar para su análisis, los instrumentos que consideren convenientes, entre los cuales podrán figurar:</a:t>
            </a:r>
          </a:p>
          <a:p>
            <a:pPr algn="just"/>
            <a:endParaRPr lang="es-ES" sz="2800" dirty="0"/>
          </a:p>
          <a:p>
            <a:pPr marL="514350" indent="-514350" algn="just">
              <a:buAutoNum type="alphaLcParenR"/>
            </a:pPr>
            <a:r>
              <a:rPr lang="es-ES" sz="2800" dirty="0">
                <a:solidFill>
                  <a:srgbClr val="FF0000"/>
                </a:solidFill>
              </a:rPr>
              <a:t>Declaraciones de impuestos</a:t>
            </a:r>
          </a:p>
          <a:p>
            <a:pPr marL="514350" indent="-514350" algn="just">
              <a:buAutoNum type="alphaLcParenR"/>
            </a:pPr>
            <a:r>
              <a:rPr lang="es-ES" sz="2800" dirty="0">
                <a:solidFill>
                  <a:srgbClr val="FF0000"/>
                </a:solidFill>
              </a:rPr>
              <a:t>Contabilidad del sujeto pasivo</a:t>
            </a:r>
            <a:r>
              <a:rPr lang="es-ES" sz="2800" dirty="0"/>
              <a:t>, comprendiendo tanto los estados financieros, los registros y soportes contables, como los justificantes de las anotaciones realizadas y las hojas previas o accesorias de dichas anotaciones, así como los contratos y documentos con trascendencia tributaria.</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907704" y="548680"/>
            <a:ext cx="5688632" cy="720080"/>
          </a:xfrm>
          <a:solidFill>
            <a:schemeClr val="accent3">
              <a:lumMod val="75000"/>
            </a:schemeClr>
          </a:solidFill>
          <a:ln>
            <a:solidFill>
              <a:schemeClr val="accent3">
                <a:lumMod val="50000"/>
              </a:schemeClr>
            </a:solidFill>
          </a:ln>
          <a:scene3d>
            <a:camera prst="orthographicFront"/>
            <a:lightRig rig="threePt" dir="t"/>
          </a:scene3d>
          <a:sp3d>
            <a:bevelT w="165100" prst="coolSlant"/>
          </a:sp3d>
        </p:spPr>
        <p:style>
          <a:lnRef idx="2">
            <a:schemeClr val="accent6"/>
          </a:lnRef>
          <a:fillRef idx="1">
            <a:schemeClr val="lt1"/>
          </a:fillRef>
          <a:effectRef idx="0">
            <a:schemeClr val="accent6"/>
          </a:effectRef>
          <a:fontRef idx="minor">
            <a:schemeClr val="dk1"/>
          </a:fontRef>
        </p:style>
        <p:txBody>
          <a:bodyPr>
            <a:normAutofit/>
          </a:bodyPr>
          <a:lstStyle/>
          <a:p>
            <a:r>
              <a:rPr lang="es-ES" sz="3600" b="1" dirty="0">
                <a:solidFill>
                  <a:schemeClr val="bg1"/>
                </a:solidFill>
              </a:rPr>
              <a:t>Control Tributario </a:t>
            </a:r>
            <a:r>
              <a:rPr lang="es-ES" sz="2400" b="1" dirty="0">
                <a:solidFill>
                  <a:schemeClr val="bg1"/>
                </a:solidFill>
              </a:rPr>
              <a:t>Art. 2 RPT</a:t>
            </a:r>
            <a:endParaRPr lang="es-ES" sz="2400" dirty="0">
              <a:solidFill>
                <a:schemeClr val="bg1"/>
              </a:solidFill>
            </a:endParaRPr>
          </a:p>
        </p:txBody>
      </p:sp>
      <p:pic>
        <p:nvPicPr>
          <p:cNvPr id="8" name="7 Imagen" descr="http://www.uci.ac.cr/envios/2012/FIRMAS/bernardogonzalez.jpg"/>
          <p:cNvPicPr/>
          <p:nvPr/>
        </p:nvPicPr>
        <p:blipFill>
          <a:blip r:embed="rId2" cstate="print">
            <a:extLst>
              <a:ext uri="{28A0092B-C50C-407E-A947-70E740481C1C}">
                <a14:useLocalDpi xmlns:a14="http://schemas.microsoft.com/office/drawing/2010/main" val="0"/>
              </a:ext>
            </a:extLst>
          </a:blip>
          <a:srcRect r="63425"/>
          <a:stretch>
            <a:fillRect/>
          </a:stretch>
        </p:blipFill>
        <p:spPr bwMode="auto">
          <a:xfrm>
            <a:off x="6622628" y="5661248"/>
            <a:ext cx="901700" cy="812800"/>
          </a:xfrm>
          <a:prstGeom prst="rect">
            <a:avLst/>
          </a:prstGeom>
          <a:noFill/>
          <a:ln>
            <a:noFill/>
          </a:ln>
        </p:spPr>
      </p:pic>
      <p:pic>
        <p:nvPicPr>
          <p:cNvPr id="9" name="8 Imagen" descr="http://www.uci.ac.cr/envios/2012/FIRMAS/bernardogonzalez.jpg"/>
          <p:cNvPicPr/>
          <p:nvPr/>
        </p:nvPicPr>
        <p:blipFill>
          <a:blip r:embed="rId2" cstate="print">
            <a:extLst>
              <a:ext uri="{28A0092B-C50C-407E-A947-70E740481C1C}">
                <a14:useLocalDpi xmlns:a14="http://schemas.microsoft.com/office/drawing/2010/main" val="0"/>
              </a:ext>
            </a:extLst>
          </a:blip>
          <a:srcRect l="36441" b="22891"/>
          <a:stretch>
            <a:fillRect/>
          </a:stretch>
        </p:blipFill>
        <p:spPr bwMode="auto">
          <a:xfrm>
            <a:off x="7476108" y="5733256"/>
            <a:ext cx="1560388" cy="673100"/>
          </a:xfrm>
          <a:prstGeom prst="rect">
            <a:avLst/>
          </a:prstGeom>
          <a:noFill/>
          <a:ln>
            <a:noFill/>
          </a:ln>
        </p:spPr>
      </p:pic>
      <p:pic>
        <p:nvPicPr>
          <p:cNvPr id="1026" name="Picture 2" descr="Salud 2.0:&#10;oportunidades de los&#10;&#10; "/>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3527" y="2492895"/>
            <a:ext cx="4365447" cy="3024337"/>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Imagen relacionada"/>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451921" y="2806561"/>
            <a:ext cx="4504816" cy="2418026"/>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2771800" y="5017256"/>
            <a:ext cx="1917174" cy="1200329"/>
          </a:xfrm>
          <a:prstGeom prst="rect">
            <a:avLst/>
          </a:prstGeom>
          <a:solidFill>
            <a:srgbClr val="0070C0"/>
          </a:solidFill>
          <a:scene3d>
            <a:camera prst="orthographicFront"/>
            <a:lightRig rig="threePt" dir="t"/>
          </a:scene3d>
          <a:sp3d>
            <a:bevelT w="165100" prst="coolSlant"/>
          </a:sp3d>
        </p:spPr>
        <p:txBody>
          <a:bodyPr wrap="square" rtlCol="0">
            <a:spAutoFit/>
          </a:bodyPr>
          <a:lstStyle/>
          <a:p>
            <a:pPr algn="ctr"/>
            <a:r>
              <a:rPr lang="en-US" b="1" dirty="0">
                <a:solidFill>
                  <a:schemeClr val="bg1"/>
                </a:solidFill>
              </a:rPr>
              <a:t>Control </a:t>
            </a:r>
            <a:r>
              <a:rPr lang="en-US" b="1" dirty="0" err="1">
                <a:solidFill>
                  <a:schemeClr val="bg1"/>
                </a:solidFill>
              </a:rPr>
              <a:t>masivo</a:t>
            </a:r>
            <a:r>
              <a:rPr lang="en-US" b="1" dirty="0">
                <a:solidFill>
                  <a:schemeClr val="bg1"/>
                </a:solidFill>
              </a:rPr>
              <a:t> con </a:t>
            </a:r>
            <a:r>
              <a:rPr lang="en-US" b="1" dirty="0" err="1">
                <a:solidFill>
                  <a:schemeClr val="bg1"/>
                </a:solidFill>
              </a:rPr>
              <a:t>apoyo</a:t>
            </a:r>
            <a:r>
              <a:rPr lang="en-US" b="1" dirty="0">
                <a:solidFill>
                  <a:schemeClr val="bg1"/>
                </a:solidFill>
              </a:rPr>
              <a:t> </a:t>
            </a:r>
            <a:r>
              <a:rPr lang="en-US" b="1" dirty="0" err="1">
                <a:solidFill>
                  <a:schemeClr val="bg1"/>
                </a:solidFill>
              </a:rPr>
              <a:t>en</a:t>
            </a:r>
            <a:r>
              <a:rPr lang="en-US" b="1" dirty="0">
                <a:solidFill>
                  <a:schemeClr val="bg1"/>
                </a:solidFill>
              </a:rPr>
              <a:t> </a:t>
            </a:r>
            <a:r>
              <a:rPr lang="en-US" b="1" dirty="0" err="1">
                <a:solidFill>
                  <a:schemeClr val="bg1"/>
                </a:solidFill>
              </a:rPr>
              <a:t>tecnología</a:t>
            </a:r>
            <a:endParaRPr lang="en-US" b="1" dirty="0">
              <a:solidFill>
                <a:schemeClr val="bg1"/>
              </a:solidFill>
            </a:endParaRPr>
          </a:p>
          <a:p>
            <a:pPr algn="ctr"/>
            <a:endParaRPr lang="en-US" b="1" dirty="0">
              <a:solidFill>
                <a:schemeClr val="bg1"/>
              </a:solidFill>
            </a:endParaRPr>
          </a:p>
        </p:txBody>
      </p:sp>
      <p:sp>
        <p:nvSpPr>
          <p:cNvPr id="6" name="TextBox 5"/>
          <p:cNvSpPr txBox="1"/>
          <p:nvPr/>
        </p:nvSpPr>
        <p:spPr>
          <a:xfrm>
            <a:off x="6859668" y="1606232"/>
            <a:ext cx="1848074" cy="1200329"/>
          </a:xfrm>
          <a:prstGeom prst="rect">
            <a:avLst/>
          </a:prstGeom>
          <a:solidFill>
            <a:schemeClr val="accent2">
              <a:lumMod val="75000"/>
            </a:schemeClr>
          </a:solidFill>
          <a:scene3d>
            <a:camera prst="orthographicFront"/>
            <a:lightRig rig="threePt" dir="t"/>
          </a:scene3d>
          <a:sp3d>
            <a:bevelT w="165100" prst="coolSlant"/>
          </a:sp3d>
        </p:spPr>
        <p:txBody>
          <a:bodyPr wrap="square" rtlCol="0">
            <a:spAutoFit/>
          </a:bodyPr>
          <a:lstStyle/>
          <a:p>
            <a:pPr algn="ctr"/>
            <a:r>
              <a:rPr lang="en-US" b="1" dirty="0">
                <a:solidFill>
                  <a:schemeClr val="bg1"/>
                </a:solidFill>
              </a:rPr>
              <a:t>Control </a:t>
            </a:r>
            <a:r>
              <a:rPr lang="en-US" b="1" dirty="0" err="1">
                <a:solidFill>
                  <a:schemeClr val="bg1"/>
                </a:solidFill>
              </a:rPr>
              <a:t>selectivo</a:t>
            </a:r>
            <a:r>
              <a:rPr lang="en-US" b="1" dirty="0">
                <a:solidFill>
                  <a:schemeClr val="bg1"/>
                </a:solidFill>
              </a:rPr>
              <a:t>, con </a:t>
            </a:r>
            <a:r>
              <a:rPr lang="en-US" b="1" dirty="0" err="1">
                <a:solidFill>
                  <a:schemeClr val="bg1"/>
                </a:solidFill>
              </a:rPr>
              <a:t>apoyo</a:t>
            </a:r>
            <a:r>
              <a:rPr lang="en-US" b="1" dirty="0">
                <a:solidFill>
                  <a:schemeClr val="bg1"/>
                </a:solidFill>
              </a:rPr>
              <a:t>   </a:t>
            </a:r>
            <a:r>
              <a:rPr lang="en-US" b="1" dirty="0" err="1">
                <a:solidFill>
                  <a:schemeClr val="bg1"/>
                </a:solidFill>
              </a:rPr>
              <a:t>en</a:t>
            </a:r>
            <a:r>
              <a:rPr lang="en-US" b="1" dirty="0">
                <a:solidFill>
                  <a:schemeClr val="bg1"/>
                </a:solidFill>
              </a:rPr>
              <a:t> </a:t>
            </a:r>
            <a:r>
              <a:rPr lang="en-US" b="1" dirty="0" err="1">
                <a:solidFill>
                  <a:schemeClr val="bg1"/>
                </a:solidFill>
              </a:rPr>
              <a:t>tecnología</a:t>
            </a:r>
            <a:r>
              <a:rPr lang="en-US" b="1" dirty="0">
                <a:solidFill>
                  <a:schemeClr val="bg1"/>
                </a:solidFill>
              </a:rPr>
              <a:t> y capital </a:t>
            </a:r>
            <a:r>
              <a:rPr lang="en-US" b="1" dirty="0" err="1">
                <a:solidFill>
                  <a:schemeClr val="bg1"/>
                </a:solidFill>
              </a:rPr>
              <a:t>humano</a:t>
            </a:r>
            <a:endParaRPr lang="en-US" b="1" dirty="0">
              <a:solidFill>
                <a:schemeClr val="bg1"/>
              </a:solidFill>
            </a:endParaRPr>
          </a:p>
        </p:txBody>
      </p:sp>
    </p:spTree>
    <p:extLst>
      <p:ext uri="{BB962C8B-B14F-4D97-AF65-F5344CB8AC3E}">
        <p14:creationId xmlns:p14="http://schemas.microsoft.com/office/powerpoint/2010/main" val="26650143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 Marcador de contenido" descr="http://www.uci.ac.cr/envios/2012/FIRMAS/bernardogonzalez.jpg"/>
          <p:cNvPicPr>
            <a:picLocks noGrp="1"/>
          </p:cNvPicPr>
          <p:nvPr>
            <p:ph idx="1"/>
          </p:nvPr>
        </p:nvPicPr>
        <p:blipFill>
          <a:blip r:embed="rId2" cstate="print">
            <a:extLst>
              <a:ext uri="{28A0092B-C50C-407E-A947-70E740481C1C}">
                <a14:useLocalDpi xmlns:a14="http://schemas.microsoft.com/office/drawing/2010/main" val="0"/>
              </a:ext>
            </a:extLst>
          </a:blip>
          <a:srcRect l="36441" b="22891"/>
          <a:stretch>
            <a:fillRect/>
          </a:stretch>
        </p:blipFill>
        <p:spPr bwMode="auto">
          <a:xfrm>
            <a:off x="7236296" y="5805264"/>
            <a:ext cx="1713281" cy="815254"/>
          </a:xfrm>
          <a:prstGeom prst="rect">
            <a:avLst/>
          </a:prstGeom>
          <a:noFill/>
          <a:ln>
            <a:noFill/>
          </a:ln>
        </p:spPr>
      </p:pic>
      <p:pic>
        <p:nvPicPr>
          <p:cNvPr id="5" name="4 Imagen" descr="http://www.uci.ac.cr/envios/2012/FIRMAS/bernardogonzalez.jpg"/>
          <p:cNvPicPr/>
          <p:nvPr/>
        </p:nvPicPr>
        <p:blipFill>
          <a:blip r:embed="rId2" cstate="print">
            <a:extLst>
              <a:ext uri="{28A0092B-C50C-407E-A947-70E740481C1C}">
                <a14:useLocalDpi xmlns:a14="http://schemas.microsoft.com/office/drawing/2010/main" val="0"/>
              </a:ext>
            </a:extLst>
          </a:blip>
          <a:srcRect r="63425"/>
          <a:stretch>
            <a:fillRect/>
          </a:stretch>
        </p:blipFill>
        <p:spPr bwMode="auto">
          <a:xfrm>
            <a:off x="6300192" y="5805264"/>
            <a:ext cx="901700" cy="812800"/>
          </a:xfrm>
          <a:prstGeom prst="rect">
            <a:avLst/>
          </a:prstGeom>
          <a:noFill/>
          <a:ln>
            <a:noFill/>
          </a:ln>
        </p:spPr>
      </p:pic>
      <p:sp>
        <p:nvSpPr>
          <p:cNvPr id="6" name="Rectangle 2"/>
          <p:cNvSpPr>
            <a:spLocks noGrp="1" noChangeArrowheads="1"/>
          </p:cNvSpPr>
          <p:nvPr>
            <p:ph type="title"/>
          </p:nvPr>
        </p:nvSpPr>
        <p:spPr>
          <a:xfrm>
            <a:off x="1177280" y="404664"/>
            <a:ext cx="6923112" cy="720080"/>
          </a:xfrm>
        </p:spPr>
        <p:style>
          <a:lnRef idx="1">
            <a:schemeClr val="accent1"/>
          </a:lnRef>
          <a:fillRef idx="2">
            <a:schemeClr val="accent1"/>
          </a:fillRef>
          <a:effectRef idx="1">
            <a:schemeClr val="accent1"/>
          </a:effectRef>
          <a:fontRef idx="minor">
            <a:schemeClr val="dk1"/>
          </a:fontRef>
        </p:style>
        <p:txBody>
          <a:bodyPr>
            <a:noAutofit/>
          </a:bodyPr>
          <a:lstStyle/>
          <a:p>
            <a:pPr>
              <a:defRPr/>
            </a:pPr>
            <a:r>
              <a:rPr lang="es-ES" sz="3200" b="1" dirty="0"/>
              <a:t>Instrumentos para la revisión  </a:t>
            </a:r>
            <a:br>
              <a:rPr lang="es-ES" sz="3200" b="1" dirty="0"/>
            </a:br>
            <a:r>
              <a:rPr lang="es-ES" sz="1800" dirty="0"/>
              <a:t>A</a:t>
            </a:r>
            <a:r>
              <a:rPr lang="es-ES" sz="1800" dirty="0">
                <a:solidFill>
                  <a:schemeClr val="tx1">
                    <a:lumMod val="95000"/>
                    <a:lumOff val="5000"/>
                  </a:schemeClr>
                </a:solidFill>
              </a:rPr>
              <a:t>rt. 134 RPT y 116 CNPT</a:t>
            </a:r>
          </a:p>
        </p:txBody>
      </p:sp>
      <p:sp>
        <p:nvSpPr>
          <p:cNvPr id="7" name="6 CuadroTexto"/>
          <p:cNvSpPr txBox="1"/>
          <p:nvPr/>
        </p:nvSpPr>
        <p:spPr>
          <a:xfrm>
            <a:off x="611560" y="1476067"/>
            <a:ext cx="8064896" cy="4401205"/>
          </a:xfrm>
          <a:prstGeom prst="rect">
            <a:avLst/>
          </a:prstGeom>
          <a:noFill/>
        </p:spPr>
        <p:txBody>
          <a:bodyPr wrap="square" rtlCol="0">
            <a:spAutoFit/>
          </a:bodyPr>
          <a:lstStyle/>
          <a:p>
            <a:pPr algn="just"/>
            <a:r>
              <a:rPr lang="es-ES" sz="2800" dirty="0"/>
              <a:t>c) Datos o antecedentes obtenidos directa o indirectamente de otras personas o entidades y que afecten al sujeto pasivo.</a:t>
            </a:r>
          </a:p>
          <a:p>
            <a:pPr algn="just"/>
            <a:r>
              <a:rPr lang="es-ES" sz="2800" dirty="0"/>
              <a:t>d) Datos o informes obtenidos como consecuencia de denuncias que, a juicio de la Administración, tengan un sustento razonable.</a:t>
            </a:r>
          </a:p>
          <a:p>
            <a:pPr algn="just"/>
            <a:r>
              <a:rPr lang="es-ES" sz="2800" dirty="0"/>
              <a:t>e) Cuantos datos, informes y antecedentes puedan procurarse legalmente.</a:t>
            </a:r>
          </a:p>
          <a:p>
            <a:pPr algn="just"/>
            <a:r>
              <a:rPr lang="es-ES" sz="2800" dirty="0"/>
              <a:t>f) Copias de los soportes magnéticos que contengan información tributaria.</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 Marcador de contenido" descr="http://www.uci.ac.cr/envios/2012/FIRMAS/bernardogonzalez.jpg"/>
          <p:cNvPicPr>
            <a:picLocks noGrp="1"/>
          </p:cNvPicPr>
          <p:nvPr>
            <p:ph idx="1"/>
          </p:nvPr>
        </p:nvPicPr>
        <p:blipFill>
          <a:blip r:embed="rId2" cstate="print">
            <a:extLst>
              <a:ext uri="{28A0092B-C50C-407E-A947-70E740481C1C}">
                <a14:useLocalDpi xmlns:a14="http://schemas.microsoft.com/office/drawing/2010/main" val="0"/>
              </a:ext>
            </a:extLst>
          </a:blip>
          <a:srcRect l="36441" b="22891"/>
          <a:stretch>
            <a:fillRect/>
          </a:stretch>
        </p:blipFill>
        <p:spPr bwMode="auto">
          <a:xfrm>
            <a:off x="7236296" y="5805264"/>
            <a:ext cx="1713281" cy="815254"/>
          </a:xfrm>
          <a:prstGeom prst="rect">
            <a:avLst/>
          </a:prstGeom>
          <a:noFill/>
          <a:ln>
            <a:noFill/>
          </a:ln>
        </p:spPr>
      </p:pic>
      <p:pic>
        <p:nvPicPr>
          <p:cNvPr id="5" name="4 Imagen" descr="http://www.uci.ac.cr/envios/2012/FIRMAS/bernardogonzalez.jpg"/>
          <p:cNvPicPr/>
          <p:nvPr/>
        </p:nvPicPr>
        <p:blipFill>
          <a:blip r:embed="rId2" cstate="print">
            <a:extLst>
              <a:ext uri="{28A0092B-C50C-407E-A947-70E740481C1C}">
                <a14:useLocalDpi xmlns:a14="http://schemas.microsoft.com/office/drawing/2010/main" val="0"/>
              </a:ext>
            </a:extLst>
          </a:blip>
          <a:srcRect r="63425"/>
          <a:stretch>
            <a:fillRect/>
          </a:stretch>
        </p:blipFill>
        <p:spPr bwMode="auto">
          <a:xfrm>
            <a:off x="6300192" y="5805264"/>
            <a:ext cx="901700" cy="812800"/>
          </a:xfrm>
          <a:prstGeom prst="rect">
            <a:avLst/>
          </a:prstGeom>
          <a:noFill/>
          <a:ln>
            <a:noFill/>
          </a:ln>
        </p:spPr>
      </p:pic>
      <p:sp>
        <p:nvSpPr>
          <p:cNvPr id="6" name="Rectangle 3"/>
          <p:cNvSpPr txBox="1">
            <a:spLocks noChangeArrowheads="1"/>
          </p:cNvSpPr>
          <p:nvPr/>
        </p:nvSpPr>
        <p:spPr>
          <a:xfrm>
            <a:off x="457200" y="1600200"/>
            <a:ext cx="8229600" cy="4525963"/>
          </a:xfrm>
          <a:prstGeom prst="rect">
            <a:avLst/>
          </a:prstGeom>
        </p:spPr>
        <p:txBody>
          <a:bodyPr vert="horz" lIns="91440" tIns="45720" rIns="91440" bIns="45720" rtlCol="0">
            <a:normAutofit/>
          </a:bodyPr>
          <a:lstStyle/>
          <a:p>
            <a:pPr algn="just"/>
            <a:r>
              <a:rPr lang="es-ES" sz="3200" dirty="0"/>
              <a:t>“En sus funciones de fiscalización, la Administración Tributaria puede utilizar como elementos para la verificación y, en su caso, para la determinación de la obligación tributaria de los contribuyentes y de los responsables:  </a:t>
            </a:r>
          </a:p>
          <a:p>
            <a:pPr lvl="0" algn="just"/>
            <a:r>
              <a:rPr lang="es-ES" sz="3200" dirty="0">
                <a:solidFill>
                  <a:srgbClr val="FF0000"/>
                </a:solidFill>
                <a:effectLst>
                  <a:outerShdw blurRad="38100" dist="38100" dir="2700000" algn="tl">
                    <a:srgbClr val="000000">
                      <a:alpha val="43137"/>
                    </a:srgbClr>
                  </a:outerShdw>
                </a:effectLst>
              </a:rPr>
              <a:t>Los registros financieros, contables y de cualquier índole que comprueben las operaciones efectuadas.</a:t>
            </a:r>
            <a:r>
              <a:rPr lang="es-ES" sz="3200" dirty="0"/>
              <a:t>” </a:t>
            </a:r>
          </a:p>
          <a:p>
            <a:pPr algn="just"/>
            <a:r>
              <a:rPr lang="es-ES" sz="3200" dirty="0"/>
              <a:t> </a:t>
            </a:r>
          </a:p>
          <a:p>
            <a:pPr marL="342900" marR="0" lvl="0" indent="-342900" algn="just"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es-ES" sz="3200" b="0" i="0" u="none" strike="noStrike" kern="1200" cap="none" spc="0" normalizeH="0" baseline="0" noProof="0" dirty="0">
              <a:ln>
                <a:noFill/>
              </a:ln>
              <a:solidFill>
                <a:schemeClr val="tx1"/>
              </a:solidFill>
              <a:effectLst/>
              <a:uLnTx/>
              <a:uFillTx/>
              <a:latin typeface="+mn-lt"/>
              <a:ea typeface="+mn-ea"/>
              <a:cs typeface="+mn-cs"/>
            </a:endParaRPr>
          </a:p>
        </p:txBody>
      </p:sp>
      <p:sp>
        <p:nvSpPr>
          <p:cNvPr id="7" name="1 Título"/>
          <p:cNvSpPr>
            <a:spLocks noGrp="1"/>
          </p:cNvSpPr>
          <p:nvPr>
            <p:ph type="title"/>
          </p:nvPr>
        </p:nvSpPr>
        <p:spPr>
          <a:xfrm>
            <a:off x="1249288" y="274638"/>
            <a:ext cx="6923112" cy="1143000"/>
          </a:xfrm>
        </p:spPr>
        <p:style>
          <a:lnRef idx="1">
            <a:schemeClr val="accent1"/>
          </a:lnRef>
          <a:fillRef idx="2">
            <a:schemeClr val="accent1"/>
          </a:fillRef>
          <a:effectRef idx="1">
            <a:schemeClr val="accent1"/>
          </a:effectRef>
          <a:fontRef idx="minor">
            <a:schemeClr val="dk1"/>
          </a:fontRef>
        </p:style>
        <p:txBody>
          <a:bodyPr>
            <a:normAutofit fontScale="90000"/>
          </a:bodyPr>
          <a:lstStyle/>
          <a:p>
            <a:r>
              <a:rPr lang="es-ES" sz="3600" b="1" dirty="0"/>
              <a:t>Elementos para verificar y determinar la obligación tributaria </a:t>
            </a:r>
            <a:r>
              <a:rPr lang="es-ES" sz="1800" b="1" dirty="0"/>
              <a:t>Art. 116 CNPT</a:t>
            </a:r>
            <a:endParaRPr lang="es-ES" sz="1800" dirty="0"/>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 Marcador de contenido" descr="http://www.uci.ac.cr/envios/2012/FIRMAS/bernardogonzalez.jpg"/>
          <p:cNvPicPr>
            <a:picLocks noGrp="1"/>
          </p:cNvPicPr>
          <p:nvPr>
            <p:ph idx="1"/>
          </p:nvPr>
        </p:nvPicPr>
        <p:blipFill>
          <a:blip r:embed="rId2" cstate="print">
            <a:extLst>
              <a:ext uri="{28A0092B-C50C-407E-A947-70E740481C1C}">
                <a14:useLocalDpi xmlns:a14="http://schemas.microsoft.com/office/drawing/2010/main" val="0"/>
              </a:ext>
            </a:extLst>
          </a:blip>
          <a:srcRect l="36441" b="22891"/>
          <a:stretch>
            <a:fillRect/>
          </a:stretch>
        </p:blipFill>
        <p:spPr bwMode="auto">
          <a:xfrm>
            <a:off x="7236296" y="5998122"/>
            <a:ext cx="1713281" cy="815254"/>
          </a:xfrm>
          <a:prstGeom prst="rect">
            <a:avLst/>
          </a:prstGeom>
          <a:noFill/>
          <a:ln>
            <a:noFill/>
          </a:ln>
        </p:spPr>
      </p:pic>
      <p:pic>
        <p:nvPicPr>
          <p:cNvPr id="5" name="4 Imagen" descr="http://www.uci.ac.cr/envios/2012/FIRMAS/bernardogonzalez.jpg"/>
          <p:cNvPicPr/>
          <p:nvPr/>
        </p:nvPicPr>
        <p:blipFill>
          <a:blip r:embed="rId2" cstate="print">
            <a:extLst>
              <a:ext uri="{28A0092B-C50C-407E-A947-70E740481C1C}">
                <a14:useLocalDpi xmlns:a14="http://schemas.microsoft.com/office/drawing/2010/main" val="0"/>
              </a:ext>
            </a:extLst>
          </a:blip>
          <a:srcRect r="63425"/>
          <a:stretch>
            <a:fillRect/>
          </a:stretch>
        </p:blipFill>
        <p:spPr bwMode="auto">
          <a:xfrm>
            <a:off x="6300192" y="6000576"/>
            <a:ext cx="901700" cy="812800"/>
          </a:xfrm>
          <a:prstGeom prst="rect">
            <a:avLst/>
          </a:prstGeom>
          <a:noFill/>
          <a:ln>
            <a:noFill/>
          </a:ln>
        </p:spPr>
      </p:pic>
      <p:sp>
        <p:nvSpPr>
          <p:cNvPr id="6" name="Rectangle 3"/>
          <p:cNvSpPr txBox="1">
            <a:spLocks noChangeArrowheads="1"/>
          </p:cNvSpPr>
          <p:nvPr/>
        </p:nvSpPr>
        <p:spPr>
          <a:xfrm>
            <a:off x="755576" y="1412776"/>
            <a:ext cx="7704856" cy="4968552"/>
          </a:xfrm>
          <a:prstGeom prst="rect">
            <a:avLst/>
          </a:prstGeom>
        </p:spPr>
        <p:txBody>
          <a:bodyPr vert="horz" lIns="91440" tIns="45720" rIns="91440" bIns="45720" rtlCol="0">
            <a:normAutofit fontScale="70000" lnSpcReduction="20000"/>
          </a:bodyPr>
          <a:lstStyle/>
          <a:p>
            <a:pPr algn="just"/>
            <a:r>
              <a:rPr lang="es-ES" sz="3200" dirty="0"/>
              <a:t>“</a:t>
            </a:r>
            <a:r>
              <a:rPr lang="es-ES" sz="3200" dirty="0">
                <a:solidFill>
                  <a:srgbClr val="FF0000"/>
                </a:solidFill>
                <a:effectLst>
                  <a:outerShdw blurRad="38100" dist="38100" dir="2700000" algn="tl">
                    <a:srgbClr val="000000">
                      <a:alpha val="43137"/>
                    </a:srgbClr>
                  </a:outerShdw>
                </a:effectLst>
              </a:rPr>
              <a:t>A falta de tales registros</a:t>
            </a:r>
            <a:r>
              <a:rPr lang="es-ES" sz="3200" dirty="0"/>
              <a:t>, de documentación o de ambos, o cuando a juicio de la Administración estos sean </a:t>
            </a:r>
            <a:r>
              <a:rPr lang="es-ES" sz="3200" dirty="0">
                <a:solidFill>
                  <a:srgbClr val="FF0000"/>
                </a:solidFill>
              </a:rPr>
              <a:t>insuficientes o contradictorios</a:t>
            </a:r>
            <a:r>
              <a:rPr lang="es-ES" sz="3200" dirty="0"/>
              <a:t>, se deben </a:t>
            </a:r>
            <a:r>
              <a:rPr lang="es-ES" sz="3200" dirty="0">
                <a:solidFill>
                  <a:srgbClr val="FF0000"/>
                </a:solidFill>
                <a:effectLst>
                  <a:outerShdw blurRad="38100" dist="38100" dir="2700000" algn="tl">
                    <a:srgbClr val="000000">
                      <a:alpha val="43137"/>
                    </a:srgbClr>
                  </a:outerShdw>
                </a:effectLst>
              </a:rPr>
              <a:t>tener en cuenta los </a:t>
            </a:r>
            <a:r>
              <a:rPr lang="es-ES" sz="4000" dirty="0">
                <a:solidFill>
                  <a:srgbClr val="FF0000"/>
                </a:solidFill>
                <a:effectLst>
                  <a:outerShdw blurRad="38100" dist="38100" dir="2700000" algn="tl">
                    <a:srgbClr val="000000">
                      <a:alpha val="43137"/>
                    </a:srgbClr>
                  </a:outerShdw>
                </a:effectLst>
              </a:rPr>
              <a:t>indicios que permitan estimar la existencia y medida de la obligación tributaria</a:t>
            </a:r>
            <a:r>
              <a:rPr lang="es-ES" sz="3200" dirty="0"/>
              <a:t>. Sirven especialmente como indicios: el capital invertido en la explotación, el volumen de las transacciones de toda clase e ingresos de otros períodos, la existencia de mercaderías y productos, el monto de las compras y ventas efectuadas, el rendimiento normal del negocio o la explotación objeto de la investigación, o el de empresas similares ubicadas en la misma plaza, los salarios, el alquiler del negocio, los combustibles, la energía eléctrica y otros gastos generales, el alquiler de la casa de habitación, los gastos particulares del contribuyente y de su familia, el monto de su patrimonio y cualesquiera otros elementos de juicio que obren en poder de la Administración Tributaria o que esta reciba o requiera de terceros.” </a:t>
            </a:r>
          </a:p>
          <a:p>
            <a:pPr marL="342900" marR="0" lvl="0" indent="-342900" algn="just"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es-ES" sz="3200" b="0" i="0" u="none" strike="noStrike" kern="1200" cap="none" spc="0" normalizeH="0" baseline="0" noProof="0" dirty="0">
              <a:ln>
                <a:noFill/>
              </a:ln>
              <a:solidFill>
                <a:schemeClr val="tx1"/>
              </a:solidFill>
              <a:effectLst/>
              <a:uLnTx/>
              <a:uFillTx/>
              <a:latin typeface="+mn-lt"/>
              <a:ea typeface="+mn-ea"/>
              <a:cs typeface="+mn-cs"/>
            </a:endParaRPr>
          </a:p>
        </p:txBody>
      </p:sp>
      <p:sp>
        <p:nvSpPr>
          <p:cNvPr id="7" name="1 Título"/>
          <p:cNvSpPr>
            <a:spLocks noGrp="1"/>
          </p:cNvSpPr>
          <p:nvPr>
            <p:ph type="title"/>
          </p:nvPr>
        </p:nvSpPr>
        <p:spPr>
          <a:xfrm>
            <a:off x="1177280" y="274638"/>
            <a:ext cx="6851104" cy="922114"/>
          </a:xfrm>
        </p:spPr>
        <p:style>
          <a:lnRef idx="1">
            <a:schemeClr val="accent1"/>
          </a:lnRef>
          <a:fillRef idx="2">
            <a:schemeClr val="accent1"/>
          </a:fillRef>
          <a:effectRef idx="1">
            <a:schemeClr val="accent1"/>
          </a:effectRef>
          <a:fontRef idx="minor">
            <a:schemeClr val="dk1"/>
          </a:fontRef>
        </p:style>
        <p:txBody>
          <a:bodyPr>
            <a:normAutofit fontScale="90000"/>
          </a:bodyPr>
          <a:lstStyle/>
          <a:p>
            <a:r>
              <a:rPr lang="es-ES" sz="3600" b="1" dirty="0"/>
              <a:t>Elementos para verificar y determinar la obligación tributaria</a:t>
            </a:r>
            <a:endParaRPr lang="es-ES" sz="1800" dirty="0"/>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393304" y="418654"/>
            <a:ext cx="6347048" cy="634082"/>
          </a:xfrm>
        </p:spPr>
        <p:style>
          <a:lnRef idx="1">
            <a:schemeClr val="accent1"/>
          </a:lnRef>
          <a:fillRef idx="2">
            <a:schemeClr val="accent1"/>
          </a:fillRef>
          <a:effectRef idx="1">
            <a:schemeClr val="accent1"/>
          </a:effectRef>
          <a:fontRef idx="minor">
            <a:schemeClr val="dk1"/>
          </a:fontRef>
        </p:style>
        <p:txBody>
          <a:bodyPr>
            <a:normAutofit fontScale="90000"/>
          </a:bodyPr>
          <a:lstStyle/>
          <a:p>
            <a:br>
              <a:rPr lang="es-ES" b="1" dirty="0"/>
            </a:br>
            <a:r>
              <a:rPr lang="es-ES" b="1" dirty="0"/>
              <a:t>Clases de actuaciones </a:t>
            </a:r>
            <a:r>
              <a:rPr lang="es-ES" sz="2000" b="1" dirty="0"/>
              <a:t>Art. 135 RPT</a:t>
            </a:r>
            <a:br>
              <a:rPr lang="es-ES" dirty="0"/>
            </a:br>
            <a:endParaRPr lang="es-ES" dirty="0"/>
          </a:p>
        </p:txBody>
      </p:sp>
      <p:pic>
        <p:nvPicPr>
          <p:cNvPr id="4" name="3 Marcador de contenido" descr="http://www.uci.ac.cr/envios/2012/FIRMAS/bernardogonzalez.jpg"/>
          <p:cNvPicPr>
            <a:picLocks noGrp="1"/>
          </p:cNvPicPr>
          <p:nvPr>
            <p:ph idx="1"/>
          </p:nvPr>
        </p:nvPicPr>
        <p:blipFill>
          <a:blip r:embed="rId2" cstate="print">
            <a:extLst>
              <a:ext uri="{28A0092B-C50C-407E-A947-70E740481C1C}">
                <a14:useLocalDpi xmlns:a14="http://schemas.microsoft.com/office/drawing/2010/main" val="0"/>
              </a:ext>
            </a:extLst>
          </a:blip>
          <a:srcRect l="36441" b="22891"/>
          <a:stretch>
            <a:fillRect/>
          </a:stretch>
        </p:blipFill>
        <p:spPr bwMode="auto">
          <a:xfrm>
            <a:off x="7236296" y="5805264"/>
            <a:ext cx="1713281" cy="815254"/>
          </a:xfrm>
          <a:prstGeom prst="rect">
            <a:avLst/>
          </a:prstGeom>
          <a:noFill/>
          <a:ln>
            <a:noFill/>
          </a:ln>
        </p:spPr>
      </p:pic>
      <p:pic>
        <p:nvPicPr>
          <p:cNvPr id="5" name="4 Imagen" descr="http://www.uci.ac.cr/envios/2012/FIRMAS/bernardogonzalez.jpg"/>
          <p:cNvPicPr/>
          <p:nvPr/>
        </p:nvPicPr>
        <p:blipFill>
          <a:blip r:embed="rId2" cstate="print">
            <a:extLst>
              <a:ext uri="{28A0092B-C50C-407E-A947-70E740481C1C}">
                <a14:useLocalDpi xmlns:a14="http://schemas.microsoft.com/office/drawing/2010/main" val="0"/>
              </a:ext>
            </a:extLst>
          </a:blip>
          <a:srcRect r="63425"/>
          <a:stretch>
            <a:fillRect/>
          </a:stretch>
        </p:blipFill>
        <p:spPr bwMode="auto">
          <a:xfrm>
            <a:off x="6300192" y="5805264"/>
            <a:ext cx="901700" cy="812800"/>
          </a:xfrm>
          <a:prstGeom prst="rect">
            <a:avLst/>
          </a:prstGeom>
          <a:noFill/>
          <a:ln>
            <a:noFill/>
          </a:ln>
        </p:spPr>
      </p:pic>
      <p:sp>
        <p:nvSpPr>
          <p:cNvPr id="6" name="Rectangle 3"/>
          <p:cNvSpPr txBox="1">
            <a:spLocks noChangeArrowheads="1"/>
          </p:cNvSpPr>
          <p:nvPr/>
        </p:nvSpPr>
        <p:spPr>
          <a:xfrm>
            <a:off x="179512" y="1423317"/>
            <a:ext cx="8568952" cy="4525963"/>
          </a:xfrm>
          <a:prstGeom prst="rect">
            <a:avLst/>
          </a:prstGeom>
        </p:spPr>
        <p:txBody>
          <a:bodyPr vert="horz" lIns="91440" tIns="45720" rIns="91440" bIns="45720" rtlCol="0">
            <a:noAutofit/>
          </a:bodyPr>
          <a:lstStyle/>
          <a:p>
            <a:pPr marL="514350" indent="-514350" algn="just">
              <a:buAutoNum type="alphaLcParenR"/>
            </a:pPr>
            <a:r>
              <a:rPr lang="es-ES" sz="2400" b="1" dirty="0">
                <a:solidFill>
                  <a:srgbClr val="FF0000"/>
                </a:solidFill>
              </a:rPr>
              <a:t>De comprobación e investigación: </a:t>
            </a:r>
          </a:p>
          <a:p>
            <a:pPr marL="514350" indent="-514350" algn="just">
              <a:buAutoNum type="alphaLcParenR"/>
            </a:pPr>
            <a:endParaRPr lang="es-ES" sz="2000" b="1" dirty="0">
              <a:solidFill>
                <a:srgbClr val="FF0000"/>
              </a:solidFill>
            </a:endParaRPr>
          </a:p>
          <a:p>
            <a:pPr marL="514350" indent="-514350" algn="just"/>
            <a:r>
              <a:rPr lang="es-ES" sz="2000" b="1" dirty="0">
                <a:solidFill>
                  <a:srgbClr val="FF0000"/>
                </a:solidFill>
              </a:rPr>
              <a:t>        </a:t>
            </a:r>
            <a:r>
              <a:rPr lang="es-ES" sz="2000" dirty="0"/>
              <a:t>Se comprueba la </a:t>
            </a:r>
            <a:r>
              <a:rPr lang="es-ES" sz="2000" dirty="0">
                <a:solidFill>
                  <a:srgbClr val="FF0000"/>
                </a:solidFill>
              </a:rPr>
              <a:t>exactitud y veracidad </a:t>
            </a:r>
            <a:r>
              <a:rPr lang="es-ES" sz="2000" dirty="0"/>
              <a:t>de los hechos y circunstancias de cualquier naturaleza consignados por los sujetos pasivos u obligados tributarios, en cuantas declaraciones y comunicaciones se exijan.</a:t>
            </a:r>
          </a:p>
          <a:p>
            <a:pPr marL="514350" indent="-514350" algn="just"/>
            <a:endParaRPr lang="es-ES" sz="2000" dirty="0"/>
          </a:p>
          <a:p>
            <a:pPr marL="514350" indent="-514350" algn="just"/>
            <a:r>
              <a:rPr lang="es-ES" sz="2000" dirty="0"/>
              <a:t>         Asimismo, se investiga la posible existencia de elementos de hecho u otros antecedentes con trascendencia tributaria que sean desconocidos totalmente por la Administración. </a:t>
            </a:r>
            <a:r>
              <a:rPr lang="es-ES" sz="2000" dirty="0">
                <a:solidFill>
                  <a:srgbClr val="FF0000"/>
                </a:solidFill>
                <a:effectLst>
                  <a:outerShdw blurRad="38100" dist="38100" dir="2700000" algn="tl">
                    <a:srgbClr val="000000">
                      <a:alpha val="43137"/>
                    </a:srgbClr>
                  </a:outerShdw>
                </a:effectLst>
              </a:rPr>
              <a:t>Cuando los órganos de la fiscalización desarrollan estas actuaciones, deben obtener cuantos datos o antecedentes obren en poder del obligado tributario o terceros y puedan ser, que consideren, de especial relevancia tributaria para la comprobación de la obligación tributaria </a:t>
            </a:r>
            <a:r>
              <a:rPr lang="es-ES" sz="2000" dirty="0"/>
              <a:t>del sujeto pasivo fiscalizado, así como los que sean trascendentes para comprobar a cualquier otro sujeto pasivo.</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393304" y="260648"/>
            <a:ext cx="6347048" cy="634082"/>
          </a:xfrm>
        </p:spPr>
        <p:style>
          <a:lnRef idx="1">
            <a:schemeClr val="accent1"/>
          </a:lnRef>
          <a:fillRef idx="2">
            <a:schemeClr val="accent1"/>
          </a:fillRef>
          <a:effectRef idx="1">
            <a:schemeClr val="accent1"/>
          </a:effectRef>
          <a:fontRef idx="minor">
            <a:schemeClr val="dk1"/>
          </a:fontRef>
        </p:style>
        <p:txBody>
          <a:bodyPr>
            <a:normAutofit fontScale="90000"/>
          </a:bodyPr>
          <a:lstStyle/>
          <a:p>
            <a:br>
              <a:rPr lang="es-ES" b="1" dirty="0"/>
            </a:br>
            <a:r>
              <a:rPr lang="es-ES" b="1" dirty="0"/>
              <a:t>Clases de actuaciones </a:t>
            </a:r>
            <a:r>
              <a:rPr lang="es-ES" sz="2000" b="1" dirty="0"/>
              <a:t>Art. 135 RPT</a:t>
            </a:r>
            <a:br>
              <a:rPr lang="es-ES" dirty="0"/>
            </a:br>
            <a:endParaRPr lang="es-ES" dirty="0"/>
          </a:p>
        </p:txBody>
      </p:sp>
      <p:pic>
        <p:nvPicPr>
          <p:cNvPr id="4" name="3 Marcador de contenido" descr="http://www.uci.ac.cr/envios/2012/FIRMAS/bernardogonzalez.jpg"/>
          <p:cNvPicPr>
            <a:picLocks noGrp="1"/>
          </p:cNvPicPr>
          <p:nvPr>
            <p:ph idx="1"/>
          </p:nvPr>
        </p:nvPicPr>
        <p:blipFill>
          <a:blip r:embed="rId2" cstate="print">
            <a:extLst>
              <a:ext uri="{28A0092B-C50C-407E-A947-70E740481C1C}">
                <a14:useLocalDpi xmlns:a14="http://schemas.microsoft.com/office/drawing/2010/main" val="0"/>
              </a:ext>
            </a:extLst>
          </a:blip>
          <a:srcRect l="36441" b="22891"/>
          <a:stretch>
            <a:fillRect/>
          </a:stretch>
        </p:blipFill>
        <p:spPr bwMode="auto">
          <a:xfrm>
            <a:off x="7236296" y="5805264"/>
            <a:ext cx="1713281" cy="815254"/>
          </a:xfrm>
          <a:prstGeom prst="rect">
            <a:avLst/>
          </a:prstGeom>
          <a:noFill/>
          <a:ln>
            <a:noFill/>
          </a:ln>
        </p:spPr>
      </p:pic>
      <p:pic>
        <p:nvPicPr>
          <p:cNvPr id="5" name="4 Imagen" descr="http://www.uci.ac.cr/envios/2012/FIRMAS/bernardogonzalez.jpg"/>
          <p:cNvPicPr/>
          <p:nvPr/>
        </p:nvPicPr>
        <p:blipFill>
          <a:blip r:embed="rId2" cstate="print">
            <a:extLst>
              <a:ext uri="{28A0092B-C50C-407E-A947-70E740481C1C}">
                <a14:useLocalDpi xmlns:a14="http://schemas.microsoft.com/office/drawing/2010/main" val="0"/>
              </a:ext>
            </a:extLst>
          </a:blip>
          <a:srcRect r="63425"/>
          <a:stretch>
            <a:fillRect/>
          </a:stretch>
        </p:blipFill>
        <p:spPr bwMode="auto">
          <a:xfrm>
            <a:off x="6300192" y="5805264"/>
            <a:ext cx="901700" cy="812800"/>
          </a:xfrm>
          <a:prstGeom prst="rect">
            <a:avLst/>
          </a:prstGeom>
          <a:noFill/>
          <a:ln>
            <a:noFill/>
          </a:ln>
        </p:spPr>
      </p:pic>
      <p:sp>
        <p:nvSpPr>
          <p:cNvPr id="6" name="Rectangle 3"/>
          <p:cNvSpPr txBox="1">
            <a:spLocks noChangeArrowheads="1"/>
          </p:cNvSpPr>
          <p:nvPr/>
        </p:nvSpPr>
        <p:spPr>
          <a:xfrm>
            <a:off x="611560" y="980728"/>
            <a:ext cx="7920880" cy="5256584"/>
          </a:xfrm>
          <a:prstGeom prst="rect">
            <a:avLst/>
          </a:prstGeom>
        </p:spPr>
        <p:txBody>
          <a:bodyPr vert="horz" lIns="91440" tIns="45720" rIns="91440" bIns="45720" rtlCol="0">
            <a:noAutofit/>
          </a:bodyPr>
          <a:lstStyle/>
          <a:p>
            <a:pPr algn="just"/>
            <a:r>
              <a:rPr lang="es-ES" sz="2000" b="1" dirty="0">
                <a:solidFill>
                  <a:srgbClr val="FF0000"/>
                </a:solidFill>
              </a:rPr>
              <a:t>b) De valoración. </a:t>
            </a:r>
            <a:r>
              <a:rPr lang="es-ES" sz="2000" dirty="0"/>
              <a:t>Las actuaciones de valoración de bienes, rentas, productos, derechos y patrimonios en general, de personas y entidades públicas y privadas, tendrán por Decreto Ejecutivo 102-H Página 60 de 114 objeto la </a:t>
            </a:r>
            <a:r>
              <a:rPr lang="es-ES" sz="2000" dirty="0">
                <a:solidFill>
                  <a:srgbClr val="FF0000"/>
                </a:solidFill>
              </a:rPr>
              <a:t>tasación o comprobación del valor declarado, </a:t>
            </a:r>
            <a:r>
              <a:rPr lang="es-ES" sz="2000" dirty="0"/>
              <a:t>así como también la </a:t>
            </a:r>
            <a:r>
              <a:rPr lang="es-ES" sz="2000" dirty="0">
                <a:solidFill>
                  <a:srgbClr val="FF0000"/>
                </a:solidFill>
              </a:rPr>
              <a:t>valoración de los bienes no declarados, </a:t>
            </a:r>
            <a:r>
              <a:rPr lang="es-ES" sz="2000" dirty="0"/>
              <a:t>por cualquiera de los medios admitidos por el ordenamiento jurídico vigente. No se considerarán actuaciones de valoración aquellas en las cuales el valor de los bienes, rentas, productos, derechos y patrimonios resulte directamente de la aplicación de normas legales o reglamentarias. </a:t>
            </a:r>
            <a:r>
              <a:rPr lang="es-ES" sz="2000" dirty="0">
                <a:solidFill>
                  <a:srgbClr val="FF0000"/>
                </a:solidFill>
                <a:effectLst>
                  <a:outerShdw blurRad="38100" dist="38100" dir="2700000" algn="tl">
                    <a:srgbClr val="000000">
                      <a:alpha val="43137"/>
                    </a:srgbClr>
                  </a:outerShdw>
                </a:effectLst>
              </a:rPr>
              <a:t>Estas actuaciones podrán desarrollarse por la propia iniciativa de los funcionarios de la fiscalización o en casos en que la naturaleza especialmente compleja de la valoración lo recomiende</a:t>
            </a:r>
            <a:r>
              <a:rPr lang="es-ES" sz="2000" dirty="0"/>
              <a:t>, por otros órganos de la Administración Tributaria o bien de otras instituciones públicas.</a:t>
            </a:r>
          </a:p>
          <a:p>
            <a:pPr algn="just"/>
            <a:r>
              <a:rPr lang="es-ES" sz="2000" dirty="0"/>
              <a:t>Entre los criterios utilizables para la valoración de bienes objeto de tráfico común, podrá válidamente utilizarse el precio corriente en plaza, entendiendo por éste el valor que tienen tales bienes en los mercados en que usualmente se venden.</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907704" y="476672"/>
            <a:ext cx="5760640" cy="724942"/>
          </a:xfrm>
        </p:spPr>
        <p:style>
          <a:lnRef idx="1">
            <a:schemeClr val="accent1"/>
          </a:lnRef>
          <a:fillRef idx="2">
            <a:schemeClr val="accent1"/>
          </a:fillRef>
          <a:effectRef idx="1">
            <a:schemeClr val="accent1"/>
          </a:effectRef>
          <a:fontRef idx="minor">
            <a:schemeClr val="dk1"/>
          </a:fontRef>
        </p:style>
        <p:txBody>
          <a:bodyPr>
            <a:normAutofit fontScale="90000"/>
          </a:bodyPr>
          <a:lstStyle/>
          <a:p>
            <a:r>
              <a:rPr lang="es-ES" sz="3200" b="1" dirty="0"/>
              <a:t>Formas de determinación.</a:t>
            </a:r>
            <a:r>
              <a:rPr lang="es-ES" sz="3200" dirty="0"/>
              <a:t> </a:t>
            </a:r>
            <a:r>
              <a:rPr lang="es-ES" sz="1800" b="1" dirty="0"/>
              <a:t>Art. 125 CNPT</a:t>
            </a:r>
            <a:endParaRPr lang="es-ES" sz="1800" dirty="0"/>
          </a:p>
        </p:txBody>
      </p:sp>
      <p:pic>
        <p:nvPicPr>
          <p:cNvPr id="4" name="3 Marcador de contenido" descr="http://www.uci.ac.cr/envios/2012/FIRMAS/bernardogonzalez.jpg"/>
          <p:cNvPicPr>
            <a:picLocks noGrp="1"/>
          </p:cNvPicPr>
          <p:nvPr>
            <p:ph idx="1"/>
          </p:nvPr>
        </p:nvPicPr>
        <p:blipFill>
          <a:blip r:embed="rId2" cstate="print">
            <a:extLst>
              <a:ext uri="{28A0092B-C50C-407E-A947-70E740481C1C}">
                <a14:useLocalDpi xmlns:a14="http://schemas.microsoft.com/office/drawing/2010/main" val="0"/>
              </a:ext>
            </a:extLst>
          </a:blip>
          <a:srcRect l="36441" b="22891"/>
          <a:stretch>
            <a:fillRect/>
          </a:stretch>
        </p:blipFill>
        <p:spPr bwMode="auto">
          <a:xfrm>
            <a:off x="7236296" y="5805264"/>
            <a:ext cx="1713281" cy="815254"/>
          </a:xfrm>
          <a:prstGeom prst="rect">
            <a:avLst/>
          </a:prstGeom>
          <a:noFill/>
          <a:ln>
            <a:noFill/>
          </a:ln>
        </p:spPr>
      </p:pic>
      <p:pic>
        <p:nvPicPr>
          <p:cNvPr id="5" name="4 Imagen" descr="http://www.uci.ac.cr/envios/2012/FIRMAS/bernardogonzalez.jpg"/>
          <p:cNvPicPr/>
          <p:nvPr/>
        </p:nvPicPr>
        <p:blipFill>
          <a:blip r:embed="rId2" cstate="print">
            <a:extLst>
              <a:ext uri="{28A0092B-C50C-407E-A947-70E740481C1C}">
                <a14:useLocalDpi xmlns:a14="http://schemas.microsoft.com/office/drawing/2010/main" val="0"/>
              </a:ext>
            </a:extLst>
          </a:blip>
          <a:srcRect r="63425"/>
          <a:stretch>
            <a:fillRect/>
          </a:stretch>
        </p:blipFill>
        <p:spPr bwMode="auto">
          <a:xfrm>
            <a:off x="6300192" y="5805264"/>
            <a:ext cx="901700" cy="812800"/>
          </a:xfrm>
          <a:prstGeom prst="rect">
            <a:avLst/>
          </a:prstGeom>
          <a:noFill/>
          <a:ln>
            <a:noFill/>
          </a:ln>
        </p:spPr>
      </p:pic>
      <p:sp>
        <p:nvSpPr>
          <p:cNvPr id="6" name="Rectangle 3"/>
          <p:cNvSpPr txBox="1">
            <a:spLocks noChangeArrowheads="1"/>
          </p:cNvSpPr>
          <p:nvPr/>
        </p:nvSpPr>
        <p:spPr>
          <a:xfrm>
            <a:off x="457200" y="1600200"/>
            <a:ext cx="8229600" cy="4525963"/>
          </a:xfrm>
          <a:prstGeom prst="rect">
            <a:avLst/>
          </a:prstGeom>
        </p:spPr>
        <p:txBody>
          <a:bodyPr vert="horz" lIns="91440" tIns="45720" rIns="91440" bIns="45720" rtlCol="0">
            <a:normAutofit/>
          </a:bodyPr>
          <a:lstStyle/>
          <a:p>
            <a:pPr marL="342900" marR="0" lvl="0" indent="-342900" algn="l" defTabSz="914400" rtl="0" eaLnBrk="1" fontAlgn="auto" latinLnBrk="0" hangingPunct="1">
              <a:lnSpc>
                <a:spcPct val="90000"/>
              </a:lnSpc>
              <a:spcBef>
                <a:spcPct val="20000"/>
              </a:spcBef>
              <a:spcAft>
                <a:spcPts val="0"/>
              </a:spcAft>
              <a:buClrTx/>
              <a:buSzTx/>
              <a:tabLst/>
              <a:defRPr/>
            </a:pPr>
            <a:endParaRPr kumimoji="0" lang="es-ES" sz="3200" b="0" i="0" u="none" strike="noStrike" kern="1200" cap="none" spc="0" normalizeH="0" baseline="0" noProof="0" dirty="0">
              <a:ln>
                <a:noFill/>
              </a:ln>
              <a:solidFill>
                <a:schemeClr val="tx1"/>
              </a:solidFill>
              <a:effectLst/>
              <a:uLnTx/>
              <a:uFillTx/>
              <a:latin typeface="+mn-lt"/>
              <a:ea typeface="+mn-ea"/>
              <a:cs typeface="+mn-cs"/>
            </a:endParaRPr>
          </a:p>
        </p:txBody>
      </p:sp>
      <p:sp>
        <p:nvSpPr>
          <p:cNvPr id="7" name="Rectangle 3"/>
          <p:cNvSpPr txBox="1">
            <a:spLocks noChangeArrowheads="1"/>
          </p:cNvSpPr>
          <p:nvPr/>
        </p:nvSpPr>
        <p:spPr>
          <a:xfrm>
            <a:off x="755576" y="1567333"/>
            <a:ext cx="7632848" cy="4525963"/>
          </a:xfrm>
          <a:prstGeom prst="rect">
            <a:avLst/>
          </a:prstGeom>
        </p:spPr>
        <p:txBody>
          <a:bodyPr vert="horz" lIns="91440" tIns="45720" rIns="91440" bIns="45720" rtlCol="0">
            <a:noAutofit/>
          </a:bodyPr>
          <a:lstStyle/>
          <a:p>
            <a:pPr lvl="0" algn="just"/>
            <a:r>
              <a:rPr lang="es-ES" sz="2800" dirty="0"/>
              <a:t>a) Sobre </a:t>
            </a:r>
            <a:r>
              <a:rPr lang="es-ES" sz="2800" b="1" dirty="0">
                <a:solidFill>
                  <a:srgbClr val="FF0000"/>
                </a:solidFill>
              </a:rPr>
              <a:t>base cierta</a:t>
            </a:r>
            <a:r>
              <a:rPr lang="es-ES" sz="2800" dirty="0"/>
              <a:t>, tomando en cuenta los elementos que permitan conocer en forma directa los hechos generadores de la obligación tributaria.</a:t>
            </a:r>
          </a:p>
          <a:p>
            <a:pPr algn="just"/>
            <a:r>
              <a:rPr lang="es-ES" sz="2800" dirty="0"/>
              <a:t> </a:t>
            </a:r>
          </a:p>
          <a:p>
            <a:pPr lvl="0" algn="just"/>
            <a:r>
              <a:rPr lang="es-ES" sz="2800" dirty="0"/>
              <a:t>b) Sobre </a:t>
            </a:r>
            <a:r>
              <a:rPr lang="es-ES" sz="2800" b="1" dirty="0">
                <a:solidFill>
                  <a:srgbClr val="FF0000"/>
                </a:solidFill>
              </a:rPr>
              <a:t>base presunta</a:t>
            </a:r>
            <a:r>
              <a:rPr lang="es-ES" sz="2800" dirty="0"/>
              <a:t>, tomando en cuenta los hechos y circunstancias que, por su vinculación o conexión normal con el hecho generador de la obligación tributaria, permitan determinar la existencia y cuantía de dicha obligación. </a:t>
            </a:r>
          </a:p>
          <a:p>
            <a:pPr marL="342900" marR="0" lvl="0" indent="-342900" algn="just"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es-ES" sz="2800" b="0"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827584" y="476672"/>
            <a:ext cx="7344816" cy="864096"/>
          </a:xfrm>
        </p:spPr>
        <p:style>
          <a:lnRef idx="1">
            <a:schemeClr val="accent1"/>
          </a:lnRef>
          <a:fillRef idx="2">
            <a:schemeClr val="accent1"/>
          </a:fillRef>
          <a:effectRef idx="1">
            <a:schemeClr val="accent1"/>
          </a:effectRef>
          <a:fontRef idx="minor">
            <a:schemeClr val="dk1"/>
          </a:fontRef>
        </p:style>
        <p:txBody>
          <a:bodyPr>
            <a:normAutofit fontScale="90000"/>
          </a:bodyPr>
          <a:lstStyle/>
          <a:p>
            <a:r>
              <a:rPr lang="es-ES" sz="3200" b="1" dirty="0"/>
              <a:t>Efectos de las liquidaciones o determinaciones tributarias de oficio </a:t>
            </a:r>
            <a:r>
              <a:rPr lang="es-ES" sz="1800" b="1" dirty="0"/>
              <a:t>Art. 126 CNPT</a:t>
            </a:r>
            <a:endParaRPr lang="es-ES" sz="1800" dirty="0"/>
          </a:p>
        </p:txBody>
      </p:sp>
      <p:pic>
        <p:nvPicPr>
          <p:cNvPr id="4" name="3 Marcador de contenido" descr="http://www.uci.ac.cr/envios/2012/FIRMAS/bernardogonzalez.jpg"/>
          <p:cNvPicPr>
            <a:picLocks noGrp="1"/>
          </p:cNvPicPr>
          <p:nvPr>
            <p:ph idx="1"/>
          </p:nvPr>
        </p:nvPicPr>
        <p:blipFill>
          <a:blip r:embed="rId2" cstate="print">
            <a:extLst>
              <a:ext uri="{28A0092B-C50C-407E-A947-70E740481C1C}">
                <a14:useLocalDpi xmlns:a14="http://schemas.microsoft.com/office/drawing/2010/main" val="0"/>
              </a:ext>
            </a:extLst>
          </a:blip>
          <a:srcRect l="36441" b="22891"/>
          <a:stretch>
            <a:fillRect/>
          </a:stretch>
        </p:blipFill>
        <p:spPr bwMode="auto">
          <a:xfrm>
            <a:off x="7236296" y="5805264"/>
            <a:ext cx="1713281" cy="815254"/>
          </a:xfrm>
          <a:prstGeom prst="rect">
            <a:avLst/>
          </a:prstGeom>
          <a:noFill/>
          <a:ln>
            <a:noFill/>
          </a:ln>
        </p:spPr>
      </p:pic>
      <p:pic>
        <p:nvPicPr>
          <p:cNvPr id="5" name="4 Imagen" descr="http://www.uci.ac.cr/envios/2012/FIRMAS/bernardogonzalez.jpg"/>
          <p:cNvPicPr/>
          <p:nvPr/>
        </p:nvPicPr>
        <p:blipFill>
          <a:blip r:embed="rId2" cstate="print">
            <a:extLst>
              <a:ext uri="{28A0092B-C50C-407E-A947-70E740481C1C}">
                <a14:useLocalDpi xmlns:a14="http://schemas.microsoft.com/office/drawing/2010/main" val="0"/>
              </a:ext>
            </a:extLst>
          </a:blip>
          <a:srcRect r="63425"/>
          <a:stretch>
            <a:fillRect/>
          </a:stretch>
        </p:blipFill>
        <p:spPr bwMode="auto">
          <a:xfrm>
            <a:off x="6300192" y="5805264"/>
            <a:ext cx="901700" cy="812800"/>
          </a:xfrm>
          <a:prstGeom prst="rect">
            <a:avLst/>
          </a:prstGeom>
          <a:noFill/>
          <a:ln>
            <a:noFill/>
          </a:ln>
        </p:spPr>
      </p:pic>
      <p:sp>
        <p:nvSpPr>
          <p:cNvPr id="6" name="Rectangle 3"/>
          <p:cNvSpPr txBox="1">
            <a:spLocks noChangeArrowheads="1"/>
          </p:cNvSpPr>
          <p:nvPr/>
        </p:nvSpPr>
        <p:spPr>
          <a:xfrm>
            <a:off x="457200" y="1600200"/>
            <a:ext cx="8229600" cy="4525963"/>
          </a:xfrm>
          <a:prstGeom prst="rect">
            <a:avLst/>
          </a:prstGeom>
        </p:spPr>
        <p:txBody>
          <a:bodyPr vert="horz" lIns="91440" tIns="45720" rIns="91440" bIns="45720" rtlCol="0">
            <a:normAutofit/>
          </a:bodyPr>
          <a:lstStyle/>
          <a:p>
            <a:pPr marL="342900" marR="0" lvl="0" indent="-342900" algn="l" defTabSz="914400" rtl="0" eaLnBrk="1" fontAlgn="auto" latinLnBrk="0" hangingPunct="1">
              <a:lnSpc>
                <a:spcPct val="90000"/>
              </a:lnSpc>
              <a:spcBef>
                <a:spcPct val="20000"/>
              </a:spcBef>
              <a:spcAft>
                <a:spcPts val="0"/>
              </a:spcAft>
              <a:buClrTx/>
              <a:buSzTx/>
              <a:tabLst/>
              <a:defRPr/>
            </a:pPr>
            <a:endParaRPr kumimoji="0" lang="es-ES" sz="3200" b="0" i="0" u="none" strike="noStrike" kern="1200" cap="none" spc="0" normalizeH="0" baseline="0" noProof="0" dirty="0">
              <a:ln>
                <a:noFill/>
              </a:ln>
              <a:solidFill>
                <a:schemeClr val="tx1"/>
              </a:solidFill>
              <a:effectLst/>
              <a:uLnTx/>
              <a:uFillTx/>
              <a:latin typeface="+mn-lt"/>
              <a:ea typeface="+mn-ea"/>
              <a:cs typeface="+mn-cs"/>
            </a:endParaRPr>
          </a:p>
        </p:txBody>
      </p:sp>
      <p:sp>
        <p:nvSpPr>
          <p:cNvPr id="7" name="Rectangle 3"/>
          <p:cNvSpPr txBox="1">
            <a:spLocks noChangeArrowheads="1"/>
          </p:cNvSpPr>
          <p:nvPr/>
        </p:nvSpPr>
        <p:spPr>
          <a:xfrm>
            <a:off x="755576" y="1567333"/>
            <a:ext cx="7632848" cy="4525963"/>
          </a:xfrm>
          <a:prstGeom prst="rect">
            <a:avLst/>
          </a:prstGeom>
        </p:spPr>
        <p:txBody>
          <a:bodyPr vert="horz" lIns="91440" tIns="45720" rIns="91440" bIns="45720" rtlCol="0">
            <a:normAutofit/>
          </a:bodyPr>
          <a:lstStyle/>
          <a:p>
            <a:pPr algn="just"/>
            <a:r>
              <a:rPr lang="es-ES" sz="2400" dirty="0"/>
              <a:t>Son </a:t>
            </a:r>
            <a:r>
              <a:rPr lang="es-ES" sz="2400" dirty="0">
                <a:solidFill>
                  <a:srgbClr val="FF0000"/>
                </a:solidFill>
                <a:effectLst>
                  <a:outerShdw blurRad="38100" dist="38100" dir="2700000" algn="tl">
                    <a:srgbClr val="000000">
                      <a:alpha val="43137"/>
                    </a:srgbClr>
                  </a:outerShdw>
                </a:effectLst>
              </a:rPr>
              <a:t>definitivas todas las practicadas mediante la comprobación por parte de los órganos de la fiscalización</a:t>
            </a:r>
            <a:r>
              <a:rPr lang="es-ES" sz="2400" dirty="0"/>
              <a:t>, de los hechos imponibles y su valoración, </a:t>
            </a:r>
            <a:r>
              <a:rPr lang="es-ES" sz="2400" b="1" dirty="0">
                <a:solidFill>
                  <a:srgbClr val="7030A0"/>
                </a:solidFill>
                <a:effectLst>
                  <a:outerShdw blurRad="38100" dist="38100" dir="2700000" algn="tl">
                    <a:srgbClr val="000000">
                      <a:alpha val="43137"/>
                    </a:srgbClr>
                  </a:outerShdw>
                </a:effectLst>
              </a:rPr>
              <a:t>exista o no liquidación previa</a:t>
            </a:r>
            <a:r>
              <a:rPr lang="es-ES" sz="2400" dirty="0"/>
              <a:t>. </a:t>
            </a:r>
            <a:r>
              <a:rPr lang="es-ES" sz="2400" dirty="0">
                <a:solidFill>
                  <a:srgbClr val="FF0000"/>
                </a:solidFill>
                <a:effectLst>
                  <a:outerShdw blurRad="38100" dist="38100" dir="2700000" algn="tl">
                    <a:srgbClr val="000000">
                      <a:alpha val="43137"/>
                    </a:srgbClr>
                  </a:outerShdw>
                </a:effectLst>
              </a:rPr>
              <a:t>Todas las demás tendrán carácter de determinaciones o liquidaciones previas</a:t>
            </a:r>
            <a:r>
              <a:rPr lang="es-ES" sz="2400" dirty="0"/>
              <a:t>. </a:t>
            </a:r>
          </a:p>
          <a:p>
            <a:pPr algn="just"/>
            <a:r>
              <a:rPr lang="es-ES" sz="2400" dirty="0"/>
              <a:t>Las obligaciones de los contribuyentes, determinadas de oficio por la AT, </a:t>
            </a:r>
            <a:r>
              <a:rPr lang="es-ES" sz="2400" b="1" dirty="0">
                <a:solidFill>
                  <a:srgbClr val="7030A0"/>
                </a:solidFill>
                <a:effectLst>
                  <a:outerShdw blurRad="38100" dist="38100" dir="2700000" algn="tl">
                    <a:srgbClr val="000000">
                      <a:alpha val="43137"/>
                    </a:srgbClr>
                  </a:outerShdw>
                </a:effectLst>
              </a:rPr>
              <a:t>solo podrán modificarse en contra del sujeto pasivo, cuando correspondan a determinaciones o liquidaciones previas</a:t>
            </a:r>
            <a:r>
              <a:rPr lang="es-ES" sz="2400" dirty="0"/>
              <a:t>. En estos casos deberá dejarse constancia expresa del carácter previo de la liquidación practicada, los elementos comprobados y los medios de prueba concretos que se utilizaron. </a:t>
            </a:r>
          </a:p>
          <a:p>
            <a:pPr marL="342900" marR="0" lvl="0" indent="-342900" algn="just"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es-ES" sz="2400" b="0"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185392" y="476672"/>
            <a:ext cx="5050904" cy="576064"/>
          </a:xfrm>
        </p:spPr>
        <p:style>
          <a:lnRef idx="1">
            <a:schemeClr val="accent1"/>
          </a:lnRef>
          <a:fillRef idx="2">
            <a:schemeClr val="accent1"/>
          </a:fillRef>
          <a:effectRef idx="1">
            <a:schemeClr val="accent1"/>
          </a:effectRef>
          <a:fontRef idx="minor">
            <a:schemeClr val="dk1"/>
          </a:fontRef>
        </p:style>
        <p:txBody>
          <a:bodyPr>
            <a:normAutofit fontScale="90000"/>
          </a:bodyPr>
          <a:lstStyle/>
          <a:p>
            <a:r>
              <a:rPr lang="es-ES" sz="3200" b="1" dirty="0"/>
              <a:t>Medidas cautelares </a:t>
            </a:r>
            <a:r>
              <a:rPr lang="es-ES" sz="1800" b="1" dirty="0"/>
              <a:t>Art. 136 RPT</a:t>
            </a:r>
            <a:endParaRPr lang="es-ES" sz="1800" dirty="0"/>
          </a:p>
        </p:txBody>
      </p:sp>
      <p:pic>
        <p:nvPicPr>
          <p:cNvPr id="4" name="3 Marcador de contenido" descr="http://www.uci.ac.cr/envios/2012/FIRMAS/bernardogonzalez.jpg"/>
          <p:cNvPicPr>
            <a:picLocks noGrp="1"/>
          </p:cNvPicPr>
          <p:nvPr>
            <p:ph idx="1"/>
          </p:nvPr>
        </p:nvPicPr>
        <p:blipFill>
          <a:blip r:embed="rId2" cstate="print">
            <a:extLst>
              <a:ext uri="{28A0092B-C50C-407E-A947-70E740481C1C}">
                <a14:useLocalDpi xmlns:a14="http://schemas.microsoft.com/office/drawing/2010/main" val="0"/>
              </a:ext>
            </a:extLst>
          </a:blip>
          <a:srcRect l="36441" b="22891"/>
          <a:stretch>
            <a:fillRect/>
          </a:stretch>
        </p:blipFill>
        <p:spPr bwMode="auto">
          <a:xfrm>
            <a:off x="7236296" y="5805264"/>
            <a:ext cx="1713281" cy="815254"/>
          </a:xfrm>
          <a:prstGeom prst="rect">
            <a:avLst/>
          </a:prstGeom>
          <a:noFill/>
          <a:ln>
            <a:noFill/>
          </a:ln>
        </p:spPr>
      </p:pic>
      <p:pic>
        <p:nvPicPr>
          <p:cNvPr id="5" name="4 Imagen" descr="http://www.uci.ac.cr/envios/2012/FIRMAS/bernardogonzalez.jpg"/>
          <p:cNvPicPr/>
          <p:nvPr/>
        </p:nvPicPr>
        <p:blipFill>
          <a:blip r:embed="rId2" cstate="print">
            <a:extLst>
              <a:ext uri="{28A0092B-C50C-407E-A947-70E740481C1C}">
                <a14:useLocalDpi xmlns:a14="http://schemas.microsoft.com/office/drawing/2010/main" val="0"/>
              </a:ext>
            </a:extLst>
          </a:blip>
          <a:srcRect r="63425"/>
          <a:stretch>
            <a:fillRect/>
          </a:stretch>
        </p:blipFill>
        <p:spPr bwMode="auto">
          <a:xfrm>
            <a:off x="6300192" y="5805264"/>
            <a:ext cx="901700" cy="812800"/>
          </a:xfrm>
          <a:prstGeom prst="rect">
            <a:avLst/>
          </a:prstGeom>
          <a:noFill/>
          <a:ln>
            <a:noFill/>
          </a:ln>
        </p:spPr>
      </p:pic>
      <p:sp>
        <p:nvSpPr>
          <p:cNvPr id="6" name="Rectangle 3"/>
          <p:cNvSpPr txBox="1">
            <a:spLocks noChangeArrowheads="1"/>
          </p:cNvSpPr>
          <p:nvPr/>
        </p:nvSpPr>
        <p:spPr>
          <a:xfrm>
            <a:off x="457200" y="1600200"/>
            <a:ext cx="8229600" cy="4525963"/>
          </a:xfrm>
          <a:prstGeom prst="rect">
            <a:avLst/>
          </a:prstGeom>
        </p:spPr>
        <p:txBody>
          <a:bodyPr vert="horz" lIns="91440" tIns="45720" rIns="91440" bIns="45720" rtlCol="0">
            <a:normAutofit/>
          </a:bodyPr>
          <a:lstStyle/>
          <a:p>
            <a:pPr marL="342900" marR="0" lvl="0" indent="-342900" algn="l" defTabSz="914400" rtl="0" eaLnBrk="1" fontAlgn="auto" latinLnBrk="0" hangingPunct="1">
              <a:lnSpc>
                <a:spcPct val="90000"/>
              </a:lnSpc>
              <a:spcBef>
                <a:spcPct val="20000"/>
              </a:spcBef>
              <a:spcAft>
                <a:spcPts val="0"/>
              </a:spcAft>
              <a:buClrTx/>
              <a:buSzTx/>
              <a:tabLst/>
              <a:defRPr/>
            </a:pPr>
            <a:endParaRPr kumimoji="0" lang="es-ES" sz="3200" b="0" i="0" u="none" strike="noStrike" kern="1200" cap="none" spc="0" normalizeH="0" baseline="0" noProof="0" dirty="0">
              <a:ln>
                <a:noFill/>
              </a:ln>
              <a:solidFill>
                <a:schemeClr val="tx1"/>
              </a:solidFill>
              <a:effectLst/>
              <a:uLnTx/>
              <a:uFillTx/>
              <a:latin typeface="+mn-lt"/>
              <a:ea typeface="+mn-ea"/>
              <a:cs typeface="+mn-cs"/>
            </a:endParaRPr>
          </a:p>
        </p:txBody>
      </p:sp>
      <p:sp>
        <p:nvSpPr>
          <p:cNvPr id="7" name="Rectangle 3"/>
          <p:cNvSpPr txBox="1">
            <a:spLocks noChangeArrowheads="1"/>
          </p:cNvSpPr>
          <p:nvPr/>
        </p:nvSpPr>
        <p:spPr>
          <a:xfrm>
            <a:off x="539552" y="1580800"/>
            <a:ext cx="8064896" cy="5088560"/>
          </a:xfrm>
          <a:prstGeom prst="rect">
            <a:avLst/>
          </a:prstGeom>
        </p:spPr>
        <p:txBody>
          <a:bodyPr vert="horz" lIns="91440" tIns="45720" rIns="91440" bIns="45720" rtlCol="0">
            <a:noAutofit/>
          </a:bodyPr>
          <a:lstStyle/>
          <a:p>
            <a:pPr algn="just"/>
            <a:r>
              <a:rPr lang="es-ES" sz="2400" dirty="0"/>
              <a:t>En cualquier momento en el desarrollo de las actuaciones, los funcionarios de la fiscalización </a:t>
            </a:r>
            <a:r>
              <a:rPr lang="es-ES" sz="2400" dirty="0">
                <a:solidFill>
                  <a:srgbClr val="FF0000"/>
                </a:solidFill>
              </a:rPr>
              <a:t>podrán solicitar a la autoridad judicial la adopción de las medidas cautelares para la inspección de locales o el secuestro de bienes o información previsiblemente pertinente </a:t>
            </a:r>
            <a:r>
              <a:rPr lang="es-ES" sz="2400" dirty="0"/>
              <a:t>para efectos tributarios, a los fines de determinar la cuantía de la obligación tributaria, de conformidad con lo establecido en los artículos</a:t>
            </a:r>
            <a:r>
              <a:rPr lang="en-US" sz="2400" dirty="0"/>
              <a:t> </a:t>
            </a:r>
            <a:r>
              <a:rPr lang="es-ES" sz="2400" dirty="0"/>
              <a:t>113 y 114 del Código.</a:t>
            </a:r>
            <a:endParaRPr lang="en-US" sz="2400" dirty="0"/>
          </a:p>
          <a:p>
            <a:pPr algn="just"/>
            <a:r>
              <a:rPr lang="es-ES" sz="2400" dirty="0"/>
              <a:t> </a:t>
            </a:r>
            <a:endParaRPr lang="en-US" sz="2400" dirty="0"/>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185392" y="476672"/>
            <a:ext cx="5050904" cy="576064"/>
          </a:xfrm>
        </p:spPr>
        <p:style>
          <a:lnRef idx="1">
            <a:schemeClr val="accent1"/>
          </a:lnRef>
          <a:fillRef idx="2">
            <a:schemeClr val="accent1"/>
          </a:fillRef>
          <a:effectRef idx="1">
            <a:schemeClr val="accent1"/>
          </a:effectRef>
          <a:fontRef idx="minor">
            <a:schemeClr val="dk1"/>
          </a:fontRef>
        </p:style>
        <p:txBody>
          <a:bodyPr>
            <a:normAutofit fontScale="90000"/>
          </a:bodyPr>
          <a:lstStyle/>
          <a:p>
            <a:r>
              <a:rPr lang="es-ES" sz="3200" b="1" dirty="0"/>
              <a:t>Medidas cautelares </a:t>
            </a:r>
            <a:r>
              <a:rPr lang="es-ES" sz="1800" b="1" dirty="0"/>
              <a:t>Art. 136 RPT</a:t>
            </a:r>
            <a:endParaRPr lang="es-ES" sz="1800" dirty="0"/>
          </a:p>
        </p:txBody>
      </p:sp>
      <p:pic>
        <p:nvPicPr>
          <p:cNvPr id="4" name="3 Marcador de contenido" descr="http://www.uci.ac.cr/envios/2012/FIRMAS/bernardogonzalez.jpg"/>
          <p:cNvPicPr>
            <a:picLocks noGrp="1"/>
          </p:cNvPicPr>
          <p:nvPr>
            <p:ph idx="1"/>
          </p:nvPr>
        </p:nvPicPr>
        <p:blipFill>
          <a:blip r:embed="rId2" cstate="print">
            <a:extLst>
              <a:ext uri="{28A0092B-C50C-407E-A947-70E740481C1C}">
                <a14:useLocalDpi xmlns:a14="http://schemas.microsoft.com/office/drawing/2010/main" val="0"/>
              </a:ext>
            </a:extLst>
          </a:blip>
          <a:srcRect l="36441" b="22891"/>
          <a:stretch>
            <a:fillRect/>
          </a:stretch>
        </p:blipFill>
        <p:spPr bwMode="auto">
          <a:xfrm>
            <a:off x="7236296" y="5805264"/>
            <a:ext cx="1713281" cy="815254"/>
          </a:xfrm>
          <a:prstGeom prst="rect">
            <a:avLst/>
          </a:prstGeom>
          <a:noFill/>
          <a:ln>
            <a:noFill/>
          </a:ln>
        </p:spPr>
      </p:pic>
      <p:pic>
        <p:nvPicPr>
          <p:cNvPr id="5" name="4 Imagen" descr="http://www.uci.ac.cr/envios/2012/FIRMAS/bernardogonzalez.jpg"/>
          <p:cNvPicPr/>
          <p:nvPr/>
        </p:nvPicPr>
        <p:blipFill>
          <a:blip r:embed="rId2" cstate="print">
            <a:extLst>
              <a:ext uri="{28A0092B-C50C-407E-A947-70E740481C1C}">
                <a14:useLocalDpi xmlns:a14="http://schemas.microsoft.com/office/drawing/2010/main" val="0"/>
              </a:ext>
            </a:extLst>
          </a:blip>
          <a:srcRect r="63425"/>
          <a:stretch>
            <a:fillRect/>
          </a:stretch>
        </p:blipFill>
        <p:spPr bwMode="auto">
          <a:xfrm>
            <a:off x="6300192" y="5805264"/>
            <a:ext cx="901700" cy="812800"/>
          </a:xfrm>
          <a:prstGeom prst="rect">
            <a:avLst/>
          </a:prstGeom>
          <a:noFill/>
          <a:ln>
            <a:noFill/>
          </a:ln>
        </p:spPr>
      </p:pic>
      <p:sp>
        <p:nvSpPr>
          <p:cNvPr id="6" name="Rectangle 3"/>
          <p:cNvSpPr txBox="1">
            <a:spLocks noChangeArrowheads="1"/>
          </p:cNvSpPr>
          <p:nvPr/>
        </p:nvSpPr>
        <p:spPr>
          <a:xfrm>
            <a:off x="457200" y="1600200"/>
            <a:ext cx="8229600" cy="4525963"/>
          </a:xfrm>
          <a:prstGeom prst="rect">
            <a:avLst/>
          </a:prstGeom>
        </p:spPr>
        <p:txBody>
          <a:bodyPr vert="horz" lIns="91440" tIns="45720" rIns="91440" bIns="45720" rtlCol="0">
            <a:normAutofit/>
          </a:bodyPr>
          <a:lstStyle/>
          <a:p>
            <a:pPr marL="342900" marR="0" lvl="0" indent="-342900" algn="l" defTabSz="914400" rtl="0" eaLnBrk="1" fontAlgn="auto" latinLnBrk="0" hangingPunct="1">
              <a:lnSpc>
                <a:spcPct val="90000"/>
              </a:lnSpc>
              <a:spcBef>
                <a:spcPct val="20000"/>
              </a:spcBef>
              <a:spcAft>
                <a:spcPts val="0"/>
              </a:spcAft>
              <a:buClrTx/>
              <a:buSzTx/>
              <a:tabLst/>
              <a:defRPr/>
            </a:pPr>
            <a:endParaRPr kumimoji="0" lang="es-ES" sz="3200" b="0" i="0" u="none" strike="noStrike" kern="1200" cap="none" spc="0" normalizeH="0" baseline="0" noProof="0" dirty="0">
              <a:ln>
                <a:noFill/>
              </a:ln>
              <a:solidFill>
                <a:schemeClr val="tx1"/>
              </a:solidFill>
              <a:effectLst/>
              <a:uLnTx/>
              <a:uFillTx/>
              <a:latin typeface="+mn-lt"/>
              <a:ea typeface="+mn-ea"/>
              <a:cs typeface="+mn-cs"/>
            </a:endParaRPr>
          </a:p>
        </p:txBody>
      </p:sp>
      <p:sp>
        <p:nvSpPr>
          <p:cNvPr id="7" name="Rectangle 3"/>
          <p:cNvSpPr txBox="1">
            <a:spLocks noChangeArrowheads="1"/>
          </p:cNvSpPr>
          <p:nvPr/>
        </p:nvSpPr>
        <p:spPr>
          <a:xfrm>
            <a:off x="539552" y="1399610"/>
            <a:ext cx="8064896" cy="5197742"/>
          </a:xfrm>
          <a:prstGeom prst="rect">
            <a:avLst/>
          </a:prstGeom>
        </p:spPr>
        <p:txBody>
          <a:bodyPr vert="horz" lIns="91440" tIns="45720" rIns="91440" bIns="45720" rtlCol="0">
            <a:noAutofit/>
          </a:bodyPr>
          <a:lstStyle/>
          <a:p>
            <a:pPr algn="just"/>
            <a:r>
              <a:rPr lang="es-ES" sz="2400" dirty="0"/>
              <a:t>También podrán solicitar al Jefe de la </a:t>
            </a:r>
            <a:r>
              <a:rPr lang="es-ES" sz="2400" dirty="0">
                <a:solidFill>
                  <a:srgbClr val="FF0000"/>
                </a:solidFill>
              </a:rPr>
              <a:t>Oficina de Cobro Judicial que realice las gestiones pertinentes ante la autoridad judicial competente</a:t>
            </a:r>
            <a:r>
              <a:rPr lang="es-ES" sz="2400" dirty="0"/>
              <a:t>, a fin de que esta ordene como medida cautelar, el </a:t>
            </a:r>
            <a:r>
              <a:rPr lang="es-ES" sz="2400" dirty="0">
                <a:solidFill>
                  <a:srgbClr val="FF0000"/>
                </a:solidFill>
              </a:rPr>
              <a:t>embargo de los bienes </a:t>
            </a:r>
            <a:r>
              <a:rPr lang="es-ES" sz="2400" dirty="0"/>
              <a:t>del sujeto fiscalizado dispuesto en el artículo 196 bis del Código, en los casos en que existiere peligro de que este se ausente, enajene u oculte sus bienes, o realice cualquier maniobra tendiente a dejar insoluto el crédito.</a:t>
            </a:r>
            <a:endParaRPr lang="en-US" sz="2400" dirty="0"/>
          </a:p>
          <a:p>
            <a:pPr algn="just"/>
            <a:endParaRPr lang="es-ES" sz="2400" dirty="0"/>
          </a:p>
          <a:p>
            <a:pPr algn="just"/>
            <a:r>
              <a:rPr lang="es-ES" sz="2400" dirty="0"/>
              <a:t>En la solicitud, la Administración Tributaria deberá justificar ante la oficina  de cobros competente, los hechos que fundamentan el peligro latente de que el sujeto fiscalizado pueda realizar las maniobras referidas en el párrafo anterior.</a:t>
            </a:r>
            <a:endParaRPr lang="en-US" sz="2400" dirty="0"/>
          </a:p>
        </p:txBody>
      </p:sp>
    </p:spTree>
    <p:extLst>
      <p:ext uri="{BB962C8B-B14F-4D97-AF65-F5344CB8AC3E}">
        <p14:creationId xmlns:p14="http://schemas.microsoft.com/office/powerpoint/2010/main" val="2164619511"/>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185392" y="476672"/>
            <a:ext cx="5050904" cy="576064"/>
          </a:xfrm>
        </p:spPr>
        <p:style>
          <a:lnRef idx="1">
            <a:schemeClr val="accent1"/>
          </a:lnRef>
          <a:fillRef idx="2">
            <a:schemeClr val="accent1"/>
          </a:fillRef>
          <a:effectRef idx="1">
            <a:schemeClr val="accent1"/>
          </a:effectRef>
          <a:fontRef idx="minor">
            <a:schemeClr val="dk1"/>
          </a:fontRef>
        </p:style>
        <p:txBody>
          <a:bodyPr>
            <a:normAutofit fontScale="90000"/>
          </a:bodyPr>
          <a:lstStyle/>
          <a:p>
            <a:r>
              <a:rPr lang="es-ES" sz="3200" b="1" dirty="0"/>
              <a:t>Medidas cautelares </a:t>
            </a:r>
            <a:r>
              <a:rPr lang="es-ES" sz="1800" b="1" dirty="0"/>
              <a:t>Art. 136 RPT</a:t>
            </a:r>
            <a:endParaRPr lang="es-ES" sz="1800" dirty="0"/>
          </a:p>
        </p:txBody>
      </p:sp>
      <p:pic>
        <p:nvPicPr>
          <p:cNvPr id="4" name="3 Marcador de contenido" descr="http://www.uci.ac.cr/envios/2012/FIRMAS/bernardogonzalez.jpg"/>
          <p:cNvPicPr>
            <a:picLocks noGrp="1"/>
          </p:cNvPicPr>
          <p:nvPr>
            <p:ph idx="1"/>
          </p:nvPr>
        </p:nvPicPr>
        <p:blipFill>
          <a:blip r:embed="rId2" cstate="print">
            <a:extLst>
              <a:ext uri="{28A0092B-C50C-407E-A947-70E740481C1C}">
                <a14:useLocalDpi xmlns:a14="http://schemas.microsoft.com/office/drawing/2010/main" val="0"/>
              </a:ext>
            </a:extLst>
          </a:blip>
          <a:srcRect l="36441" b="22891"/>
          <a:stretch>
            <a:fillRect/>
          </a:stretch>
        </p:blipFill>
        <p:spPr bwMode="auto">
          <a:xfrm>
            <a:off x="7236296" y="5805264"/>
            <a:ext cx="1713281" cy="815254"/>
          </a:xfrm>
          <a:prstGeom prst="rect">
            <a:avLst/>
          </a:prstGeom>
          <a:noFill/>
          <a:ln>
            <a:noFill/>
          </a:ln>
        </p:spPr>
      </p:pic>
      <p:pic>
        <p:nvPicPr>
          <p:cNvPr id="5" name="4 Imagen" descr="http://www.uci.ac.cr/envios/2012/FIRMAS/bernardogonzalez.jpg"/>
          <p:cNvPicPr/>
          <p:nvPr/>
        </p:nvPicPr>
        <p:blipFill>
          <a:blip r:embed="rId2" cstate="print">
            <a:extLst>
              <a:ext uri="{28A0092B-C50C-407E-A947-70E740481C1C}">
                <a14:useLocalDpi xmlns:a14="http://schemas.microsoft.com/office/drawing/2010/main" val="0"/>
              </a:ext>
            </a:extLst>
          </a:blip>
          <a:srcRect r="63425"/>
          <a:stretch>
            <a:fillRect/>
          </a:stretch>
        </p:blipFill>
        <p:spPr bwMode="auto">
          <a:xfrm>
            <a:off x="6300192" y="5805264"/>
            <a:ext cx="901700" cy="812800"/>
          </a:xfrm>
          <a:prstGeom prst="rect">
            <a:avLst/>
          </a:prstGeom>
          <a:noFill/>
          <a:ln>
            <a:noFill/>
          </a:ln>
        </p:spPr>
      </p:pic>
      <p:sp>
        <p:nvSpPr>
          <p:cNvPr id="6" name="Rectangle 3"/>
          <p:cNvSpPr txBox="1">
            <a:spLocks noChangeArrowheads="1"/>
          </p:cNvSpPr>
          <p:nvPr/>
        </p:nvSpPr>
        <p:spPr>
          <a:xfrm>
            <a:off x="457200" y="1600200"/>
            <a:ext cx="8229600" cy="4525963"/>
          </a:xfrm>
          <a:prstGeom prst="rect">
            <a:avLst/>
          </a:prstGeom>
        </p:spPr>
        <p:txBody>
          <a:bodyPr vert="horz" lIns="91440" tIns="45720" rIns="91440" bIns="45720" rtlCol="0">
            <a:normAutofit/>
          </a:bodyPr>
          <a:lstStyle/>
          <a:p>
            <a:pPr marL="342900" marR="0" lvl="0" indent="-342900" algn="l" defTabSz="914400" rtl="0" eaLnBrk="1" fontAlgn="auto" latinLnBrk="0" hangingPunct="1">
              <a:lnSpc>
                <a:spcPct val="90000"/>
              </a:lnSpc>
              <a:spcBef>
                <a:spcPct val="20000"/>
              </a:spcBef>
              <a:spcAft>
                <a:spcPts val="0"/>
              </a:spcAft>
              <a:buClrTx/>
              <a:buSzTx/>
              <a:tabLst/>
              <a:defRPr/>
            </a:pPr>
            <a:endParaRPr kumimoji="0" lang="es-ES" sz="3200" b="0" i="0" u="none" strike="noStrike" kern="1200" cap="none" spc="0" normalizeH="0" baseline="0" noProof="0" dirty="0">
              <a:ln>
                <a:noFill/>
              </a:ln>
              <a:solidFill>
                <a:schemeClr val="tx1"/>
              </a:solidFill>
              <a:effectLst/>
              <a:uLnTx/>
              <a:uFillTx/>
              <a:latin typeface="+mn-lt"/>
              <a:ea typeface="+mn-ea"/>
              <a:cs typeface="+mn-cs"/>
            </a:endParaRPr>
          </a:p>
        </p:txBody>
      </p:sp>
      <p:sp>
        <p:nvSpPr>
          <p:cNvPr id="7" name="Rectangle 3"/>
          <p:cNvSpPr txBox="1">
            <a:spLocks noChangeArrowheads="1"/>
          </p:cNvSpPr>
          <p:nvPr/>
        </p:nvSpPr>
        <p:spPr>
          <a:xfrm>
            <a:off x="539552" y="1467849"/>
            <a:ext cx="8064896" cy="5129503"/>
          </a:xfrm>
          <a:prstGeom prst="rect">
            <a:avLst/>
          </a:prstGeom>
        </p:spPr>
        <p:txBody>
          <a:bodyPr vert="horz" lIns="91440" tIns="45720" rIns="91440" bIns="45720" rtlCol="0">
            <a:noAutofit/>
          </a:bodyPr>
          <a:lstStyle/>
          <a:p>
            <a:pPr algn="just"/>
            <a:r>
              <a:rPr lang="es-ES" sz="2400" dirty="0"/>
              <a:t>La solicitud deberá </a:t>
            </a:r>
            <a:r>
              <a:rPr lang="es-ES" sz="2400" dirty="0">
                <a:solidFill>
                  <a:srgbClr val="FF0000"/>
                </a:solidFill>
              </a:rPr>
              <a:t>suscribirse por el Subgerente de Fiscalización de la ATT competente o por el Subdirector de Fiscalización de la DGCN</a:t>
            </a:r>
            <a:r>
              <a:rPr lang="es-ES" sz="2400" dirty="0"/>
              <a:t>, o por el </a:t>
            </a:r>
            <a:r>
              <a:rPr lang="es-ES" sz="2400" dirty="0">
                <a:solidFill>
                  <a:srgbClr val="FF0000"/>
                </a:solidFill>
              </a:rPr>
              <a:t>Subdirector de Investigación del Fraude Tributario </a:t>
            </a:r>
            <a:r>
              <a:rPr lang="es-ES" sz="2400" dirty="0"/>
              <a:t>de la Dirección de Fiscalización, según corresponda.</a:t>
            </a:r>
          </a:p>
          <a:p>
            <a:pPr algn="just"/>
            <a:endParaRPr lang="en-US" sz="2400" dirty="0"/>
          </a:p>
          <a:p>
            <a:pPr algn="just"/>
            <a:r>
              <a:rPr lang="es-ES" sz="2400" dirty="0"/>
              <a:t>El Jefe de la Oficina de Cobro Judicial deberá analizar la solicitud en </a:t>
            </a:r>
            <a:r>
              <a:rPr lang="es-ES" sz="2400" dirty="0">
                <a:solidFill>
                  <a:srgbClr val="FF0000"/>
                </a:solidFill>
              </a:rPr>
              <a:t>un plazo no mayor de cinco días</a:t>
            </a:r>
            <a:r>
              <a:rPr lang="es-ES" sz="2400" dirty="0"/>
              <a:t>, plazo dentro del cual podrá requerir mayor información a la Administración Tributaria, caso contrario deberá remitir al juez competente la misma, a efectos de que se siga el procedimiento establecido en los artículos 196 y 197 del Código.</a:t>
            </a:r>
            <a:endParaRPr lang="en-US" sz="2400" dirty="0"/>
          </a:p>
          <a:p>
            <a:pPr marL="342900" marR="0" lvl="0" indent="-342900" algn="just"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es-ES" sz="4000" b="0" i="0" u="none" strike="noStrike" kern="1200" cap="none" spc="0" normalizeH="0" baseline="0" noProof="0" dirty="0">
              <a:ln>
                <a:noFill/>
              </a:ln>
              <a:solidFill>
                <a:schemeClr val="tx1"/>
              </a:solidFill>
              <a:effectLst/>
              <a:uLnTx/>
              <a:uFillTx/>
              <a:latin typeface="+mn-lt"/>
              <a:ea typeface="+mn-ea"/>
              <a:cs typeface="+mn-cs"/>
            </a:endParaRPr>
          </a:p>
        </p:txBody>
      </p:sp>
    </p:spTree>
    <p:extLst>
      <p:ext uri="{BB962C8B-B14F-4D97-AF65-F5344CB8AC3E}">
        <p14:creationId xmlns:p14="http://schemas.microsoft.com/office/powerpoint/2010/main" val="145247854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907704" y="487213"/>
            <a:ext cx="5704036" cy="684560"/>
          </a:xfrm>
          <a:solidFill>
            <a:schemeClr val="accent3">
              <a:lumMod val="75000"/>
            </a:schemeClr>
          </a:solidFill>
          <a:ln>
            <a:solidFill>
              <a:srgbClr val="92D050"/>
            </a:solidFill>
          </a:ln>
          <a:scene3d>
            <a:camera prst="orthographicFront"/>
            <a:lightRig rig="threePt" dir="t"/>
          </a:scene3d>
          <a:sp3d>
            <a:bevelT w="165100" prst="coolSlant"/>
          </a:sp3d>
        </p:spPr>
        <p:style>
          <a:lnRef idx="2">
            <a:schemeClr val="accent6"/>
          </a:lnRef>
          <a:fillRef idx="1">
            <a:schemeClr val="lt1"/>
          </a:fillRef>
          <a:effectRef idx="0">
            <a:schemeClr val="accent6"/>
          </a:effectRef>
          <a:fontRef idx="minor">
            <a:schemeClr val="dk1"/>
          </a:fontRef>
        </p:style>
        <p:txBody>
          <a:bodyPr>
            <a:normAutofit/>
          </a:bodyPr>
          <a:lstStyle/>
          <a:p>
            <a:r>
              <a:rPr lang="es-ES" sz="3200" b="1" dirty="0">
                <a:solidFill>
                  <a:schemeClr val="bg1"/>
                </a:solidFill>
              </a:rPr>
              <a:t>Derecho Tributario Material</a:t>
            </a:r>
            <a:endParaRPr lang="es-ES" sz="3200" dirty="0">
              <a:solidFill>
                <a:schemeClr val="bg1"/>
              </a:solidFill>
            </a:endParaRPr>
          </a:p>
        </p:txBody>
      </p:sp>
      <p:sp>
        <p:nvSpPr>
          <p:cNvPr id="3" name="2 Marcador de contenido"/>
          <p:cNvSpPr>
            <a:spLocks noGrp="1"/>
          </p:cNvSpPr>
          <p:nvPr>
            <p:ph idx="1"/>
          </p:nvPr>
        </p:nvSpPr>
        <p:spPr/>
        <p:style>
          <a:lnRef idx="2">
            <a:schemeClr val="dk1"/>
          </a:lnRef>
          <a:fillRef idx="1">
            <a:schemeClr val="lt1"/>
          </a:fillRef>
          <a:effectRef idx="0">
            <a:schemeClr val="dk1"/>
          </a:effectRef>
          <a:fontRef idx="minor">
            <a:schemeClr val="dk1"/>
          </a:fontRef>
        </p:style>
        <p:txBody>
          <a:bodyPr>
            <a:normAutofit/>
          </a:bodyPr>
          <a:lstStyle/>
          <a:p>
            <a:pPr algn="just">
              <a:buNone/>
            </a:pPr>
            <a:r>
              <a:rPr lang="es-ES" b="1" dirty="0"/>
              <a:t> </a:t>
            </a:r>
          </a:p>
          <a:p>
            <a:pPr algn="ctr">
              <a:buNone/>
            </a:pPr>
            <a:endParaRPr lang="es-ES" b="1" dirty="0"/>
          </a:p>
          <a:p>
            <a:pPr algn="ctr">
              <a:buNone/>
            </a:pPr>
            <a:r>
              <a:rPr lang="es-ES" dirty="0"/>
              <a:t>   </a:t>
            </a:r>
          </a:p>
        </p:txBody>
      </p:sp>
      <p:sp>
        <p:nvSpPr>
          <p:cNvPr id="5" name="4 Datos"/>
          <p:cNvSpPr/>
          <p:nvPr/>
        </p:nvSpPr>
        <p:spPr>
          <a:xfrm>
            <a:off x="673224" y="1701800"/>
            <a:ext cx="1666528" cy="4031456"/>
          </a:xfrm>
          <a:prstGeom prst="flowChartInputOutput">
            <a:avLst/>
          </a:prstGeom>
          <a:solidFill>
            <a:schemeClr val="accent1">
              <a:lumMod val="75000"/>
            </a:schemeClr>
          </a:solidFill>
          <a:scene3d>
            <a:camera prst="orthographicFront"/>
            <a:lightRig rig="threePt" dir="t"/>
          </a:scene3d>
          <a:sp3d>
            <a:bevelT w="165100" prst="coolSlant"/>
          </a:sp3d>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r>
              <a:rPr lang="es-ES" sz="2800" b="1" dirty="0">
                <a:solidFill>
                  <a:schemeClr val="bg1"/>
                </a:solidFill>
              </a:rPr>
              <a:t>Obligación tributaria material. </a:t>
            </a:r>
            <a:endParaRPr lang="es-ES" sz="2800" dirty="0">
              <a:solidFill>
                <a:schemeClr val="bg1"/>
              </a:solidFill>
            </a:endParaRPr>
          </a:p>
        </p:txBody>
      </p:sp>
      <p:sp>
        <p:nvSpPr>
          <p:cNvPr id="11" name="10 CuadroTexto"/>
          <p:cNvSpPr txBox="1"/>
          <p:nvPr/>
        </p:nvSpPr>
        <p:spPr>
          <a:xfrm>
            <a:off x="2555776" y="1628800"/>
            <a:ext cx="5328592" cy="4278094"/>
          </a:xfrm>
          <a:prstGeom prst="rect">
            <a:avLst/>
          </a:prstGeom>
          <a:noFill/>
        </p:spPr>
        <p:txBody>
          <a:bodyPr wrap="square" rtlCol="0">
            <a:spAutoFit/>
          </a:bodyPr>
          <a:lstStyle/>
          <a:p>
            <a:pPr algn="just"/>
            <a:r>
              <a:rPr lang="es-ES" sz="2800" b="1" dirty="0"/>
              <a:t>obligación de </a:t>
            </a:r>
            <a:r>
              <a:rPr lang="es-ES" sz="2800" b="1" dirty="0">
                <a:solidFill>
                  <a:schemeClr val="tx1">
                    <a:lumMod val="95000"/>
                    <a:lumOff val="5000"/>
                  </a:schemeClr>
                </a:solidFill>
              </a:rPr>
              <a:t>pagar una suma de dinero por:</a:t>
            </a:r>
          </a:p>
          <a:p>
            <a:pPr algn="just"/>
            <a:endParaRPr lang="es-ES" sz="1600" b="1" dirty="0">
              <a:solidFill>
                <a:schemeClr val="tx1">
                  <a:lumMod val="95000"/>
                  <a:lumOff val="5000"/>
                </a:schemeClr>
              </a:solidFill>
            </a:endParaRPr>
          </a:p>
          <a:p>
            <a:pPr marL="342900" indent="-342900" algn="just">
              <a:buAutoNum type="arabicPeriod"/>
            </a:pPr>
            <a:r>
              <a:rPr lang="es-ES" sz="2800" b="1" dirty="0">
                <a:solidFill>
                  <a:srgbClr val="FF0000"/>
                </a:solidFill>
              </a:rPr>
              <a:t>Tributos</a:t>
            </a:r>
            <a:r>
              <a:rPr lang="es-ES" sz="2800" b="1" dirty="0">
                <a:solidFill>
                  <a:schemeClr val="tx1">
                    <a:lumMod val="95000"/>
                    <a:lumOff val="5000"/>
                  </a:schemeClr>
                </a:solidFill>
              </a:rPr>
              <a:t>: un solo pago o, pagos a cuenta</a:t>
            </a:r>
          </a:p>
          <a:p>
            <a:pPr marL="342900" indent="-342900" algn="just">
              <a:buAutoNum type="arabicPeriod"/>
            </a:pPr>
            <a:endParaRPr lang="es-ES" sz="1600" b="1" dirty="0">
              <a:solidFill>
                <a:schemeClr val="tx1">
                  <a:lumMod val="95000"/>
                  <a:lumOff val="5000"/>
                </a:schemeClr>
              </a:solidFill>
            </a:endParaRPr>
          </a:p>
          <a:p>
            <a:pPr marL="342900" indent="-342900" algn="just">
              <a:buAutoNum type="arabicPeriod"/>
            </a:pPr>
            <a:r>
              <a:rPr lang="es-ES" sz="2800" b="1" dirty="0">
                <a:solidFill>
                  <a:srgbClr val="FF0000"/>
                </a:solidFill>
              </a:rPr>
              <a:t>Sanciones</a:t>
            </a:r>
            <a:r>
              <a:rPr lang="es-ES" sz="2800" b="1" dirty="0">
                <a:solidFill>
                  <a:schemeClr val="tx1">
                    <a:lumMod val="95000"/>
                    <a:lumOff val="5000"/>
                  </a:schemeClr>
                </a:solidFill>
              </a:rPr>
              <a:t> administrativas pecuniarias</a:t>
            </a:r>
          </a:p>
          <a:p>
            <a:pPr marL="342900" indent="-342900" algn="just">
              <a:buAutoNum type="arabicPeriod"/>
            </a:pPr>
            <a:endParaRPr lang="es-ES" sz="1600" b="1" dirty="0">
              <a:solidFill>
                <a:schemeClr val="tx1">
                  <a:lumMod val="95000"/>
                  <a:lumOff val="5000"/>
                </a:schemeClr>
              </a:solidFill>
            </a:endParaRPr>
          </a:p>
          <a:p>
            <a:pPr marL="342900" indent="-342900" algn="just">
              <a:buAutoNum type="arabicPeriod"/>
            </a:pPr>
            <a:r>
              <a:rPr lang="es-ES" sz="2800" b="1" dirty="0">
                <a:solidFill>
                  <a:schemeClr val="tx1">
                    <a:lumMod val="95000"/>
                    <a:lumOff val="5000"/>
                  </a:schemeClr>
                </a:solidFill>
              </a:rPr>
              <a:t>Obligación accesoria por </a:t>
            </a:r>
            <a:r>
              <a:rPr lang="es-ES" sz="2800" b="1" dirty="0">
                <a:solidFill>
                  <a:srgbClr val="FF0000"/>
                </a:solidFill>
              </a:rPr>
              <a:t>intereses</a:t>
            </a:r>
            <a:r>
              <a:rPr lang="es-ES" sz="2800" b="1" dirty="0">
                <a:solidFill>
                  <a:schemeClr val="tx1">
                    <a:lumMod val="95000"/>
                    <a:lumOff val="5000"/>
                  </a:schemeClr>
                </a:solidFill>
              </a:rPr>
              <a:t>. </a:t>
            </a:r>
            <a:endParaRPr lang="es-ES" sz="2800" dirty="0">
              <a:solidFill>
                <a:schemeClr val="tx1">
                  <a:lumMod val="95000"/>
                  <a:lumOff val="5000"/>
                </a:schemeClr>
              </a:solidFill>
            </a:endParaRPr>
          </a:p>
        </p:txBody>
      </p:sp>
      <p:pic>
        <p:nvPicPr>
          <p:cNvPr id="8" name="7 Imagen" descr="http://www.uci.ac.cr/envios/2012/FIRMAS/bernardogonzalez.jpg"/>
          <p:cNvPicPr/>
          <p:nvPr/>
        </p:nvPicPr>
        <p:blipFill>
          <a:blip r:embed="rId2" cstate="print">
            <a:extLst>
              <a:ext uri="{28A0092B-C50C-407E-A947-70E740481C1C}">
                <a14:useLocalDpi xmlns:a14="http://schemas.microsoft.com/office/drawing/2010/main" val="0"/>
              </a:ext>
            </a:extLst>
          </a:blip>
          <a:srcRect r="63425"/>
          <a:stretch>
            <a:fillRect/>
          </a:stretch>
        </p:blipFill>
        <p:spPr bwMode="auto">
          <a:xfrm>
            <a:off x="6622628" y="5661248"/>
            <a:ext cx="901700" cy="812800"/>
          </a:xfrm>
          <a:prstGeom prst="rect">
            <a:avLst/>
          </a:prstGeom>
          <a:noFill/>
          <a:ln>
            <a:noFill/>
          </a:ln>
        </p:spPr>
      </p:pic>
      <p:pic>
        <p:nvPicPr>
          <p:cNvPr id="9" name="8 Imagen" descr="http://www.uci.ac.cr/envios/2012/FIRMAS/bernardogonzalez.jpg"/>
          <p:cNvPicPr/>
          <p:nvPr/>
        </p:nvPicPr>
        <p:blipFill>
          <a:blip r:embed="rId2" cstate="print">
            <a:extLst>
              <a:ext uri="{28A0092B-C50C-407E-A947-70E740481C1C}">
                <a14:useLocalDpi xmlns:a14="http://schemas.microsoft.com/office/drawing/2010/main" val="0"/>
              </a:ext>
            </a:extLst>
          </a:blip>
          <a:srcRect l="36441" b="22891"/>
          <a:stretch>
            <a:fillRect/>
          </a:stretch>
        </p:blipFill>
        <p:spPr bwMode="auto">
          <a:xfrm>
            <a:off x="7476108" y="5733256"/>
            <a:ext cx="1560388" cy="673100"/>
          </a:xfrm>
          <a:prstGeom prst="rect">
            <a:avLst/>
          </a:prstGeom>
          <a:noFill/>
          <a:ln>
            <a:noFill/>
          </a:ln>
        </p:spPr>
      </p:pic>
    </p:spTree>
    <p:extLst>
      <p:ext uri="{BB962C8B-B14F-4D97-AF65-F5344CB8AC3E}">
        <p14:creationId xmlns:p14="http://schemas.microsoft.com/office/powerpoint/2010/main" val="1866737511"/>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994122"/>
          </a:xfrm>
        </p:spPr>
        <p:style>
          <a:lnRef idx="1">
            <a:schemeClr val="accent1"/>
          </a:lnRef>
          <a:fillRef idx="2">
            <a:schemeClr val="accent1"/>
          </a:fillRef>
          <a:effectRef idx="1">
            <a:schemeClr val="accent1"/>
          </a:effectRef>
          <a:fontRef idx="minor">
            <a:schemeClr val="dk1"/>
          </a:fontRef>
        </p:style>
        <p:txBody>
          <a:bodyPr>
            <a:normAutofit fontScale="90000"/>
          </a:bodyPr>
          <a:lstStyle/>
          <a:p>
            <a:r>
              <a:rPr lang="es-ES" sz="3600" b="1" dirty="0"/>
              <a:t>Información en poder de entidades financieras </a:t>
            </a:r>
            <a:r>
              <a:rPr lang="es-ES" sz="2000" b="1" dirty="0"/>
              <a:t>Art. 137 RPT</a:t>
            </a:r>
            <a:endParaRPr lang="es-ES" sz="2000" dirty="0">
              <a:solidFill>
                <a:schemeClr val="tx1">
                  <a:lumMod val="95000"/>
                  <a:lumOff val="5000"/>
                </a:schemeClr>
              </a:solidFill>
            </a:endParaRPr>
          </a:p>
        </p:txBody>
      </p:sp>
      <p:pic>
        <p:nvPicPr>
          <p:cNvPr id="4" name="3 Marcador de contenido" descr="http://www.uci.ac.cr/envios/2012/FIRMAS/bernardogonzalez.jpg"/>
          <p:cNvPicPr>
            <a:picLocks noGrp="1"/>
          </p:cNvPicPr>
          <p:nvPr>
            <p:ph idx="1"/>
          </p:nvPr>
        </p:nvPicPr>
        <p:blipFill>
          <a:blip r:embed="rId2" cstate="print">
            <a:extLst>
              <a:ext uri="{28A0092B-C50C-407E-A947-70E740481C1C}">
                <a14:useLocalDpi xmlns:a14="http://schemas.microsoft.com/office/drawing/2010/main" val="0"/>
              </a:ext>
            </a:extLst>
          </a:blip>
          <a:srcRect l="36441" b="22891"/>
          <a:stretch>
            <a:fillRect/>
          </a:stretch>
        </p:blipFill>
        <p:spPr bwMode="auto">
          <a:xfrm>
            <a:off x="7236296" y="5805264"/>
            <a:ext cx="1713281" cy="815254"/>
          </a:xfrm>
          <a:prstGeom prst="rect">
            <a:avLst/>
          </a:prstGeom>
          <a:noFill/>
          <a:ln>
            <a:noFill/>
          </a:ln>
        </p:spPr>
      </p:pic>
      <p:pic>
        <p:nvPicPr>
          <p:cNvPr id="5" name="4 Imagen" descr="http://www.uci.ac.cr/envios/2012/FIRMAS/bernardogonzalez.jpg"/>
          <p:cNvPicPr/>
          <p:nvPr/>
        </p:nvPicPr>
        <p:blipFill>
          <a:blip r:embed="rId2" cstate="print">
            <a:extLst>
              <a:ext uri="{28A0092B-C50C-407E-A947-70E740481C1C}">
                <a14:useLocalDpi xmlns:a14="http://schemas.microsoft.com/office/drawing/2010/main" val="0"/>
              </a:ext>
            </a:extLst>
          </a:blip>
          <a:srcRect r="63425"/>
          <a:stretch>
            <a:fillRect/>
          </a:stretch>
        </p:blipFill>
        <p:spPr bwMode="auto">
          <a:xfrm>
            <a:off x="6300192" y="5805264"/>
            <a:ext cx="901700" cy="812800"/>
          </a:xfrm>
          <a:prstGeom prst="rect">
            <a:avLst/>
          </a:prstGeom>
          <a:noFill/>
          <a:ln>
            <a:noFill/>
          </a:ln>
        </p:spPr>
      </p:pic>
      <p:sp>
        <p:nvSpPr>
          <p:cNvPr id="7" name="Rectangle 3"/>
          <p:cNvSpPr txBox="1">
            <a:spLocks noChangeArrowheads="1"/>
          </p:cNvSpPr>
          <p:nvPr/>
        </p:nvSpPr>
        <p:spPr>
          <a:xfrm>
            <a:off x="601216" y="1600200"/>
            <a:ext cx="8003232" cy="4525963"/>
          </a:xfrm>
          <a:prstGeom prst="rect">
            <a:avLst/>
          </a:prstGeom>
        </p:spPr>
        <p:txBody>
          <a:bodyPr vert="horz" lIns="91440" tIns="45720" rIns="91440" bIns="45720" rtlCol="0">
            <a:normAutofit/>
          </a:bodyPr>
          <a:lstStyle/>
          <a:p>
            <a:pPr algn="just"/>
            <a:r>
              <a:rPr lang="es-ES" sz="3200" dirty="0"/>
              <a:t>En los casos en que en el desarrollo de las actuaciones de comprobación e investigación se requiera </a:t>
            </a:r>
            <a:r>
              <a:rPr lang="es-ES" sz="3200" b="1" dirty="0">
                <a:solidFill>
                  <a:srgbClr val="FF0000"/>
                </a:solidFill>
                <a:effectLst>
                  <a:outerShdw blurRad="38100" dist="38100" dir="2700000" algn="tl">
                    <a:srgbClr val="000000">
                      <a:alpha val="43137"/>
                    </a:srgbClr>
                  </a:outerShdw>
                </a:effectLst>
              </a:rPr>
              <a:t>información previsiblemente pertinente</a:t>
            </a:r>
            <a:r>
              <a:rPr lang="es-ES" sz="3200" dirty="0"/>
              <a:t> para efectos tributarios, </a:t>
            </a:r>
            <a:r>
              <a:rPr lang="es-ES" sz="3200" b="1" dirty="0">
                <a:solidFill>
                  <a:srgbClr val="FF0000"/>
                </a:solidFill>
                <a:effectLst>
                  <a:outerShdw blurRad="38100" dist="38100" dir="2700000" algn="tl">
                    <a:srgbClr val="000000">
                      <a:alpha val="43137"/>
                    </a:srgbClr>
                  </a:outerShdw>
                </a:effectLst>
              </a:rPr>
              <a:t>que esté en poder de entidades financieras</a:t>
            </a:r>
            <a:r>
              <a:rPr lang="es-ES" sz="3200" dirty="0"/>
              <a:t>, los funcionarios de fiscalización podrán requerirla atendiendo a lo regulado en los numerales 106 bis y 106 ter del Código</a:t>
            </a:r>
            <a:endParaRPr kumimoji="0" lang="es-ES" sz="3200" b="0" i="0" u="none" strike="noStrike" kern="1200" cap="none" spc="0" normalizeH="0" baseline="0" noProof="0" dirty="0">
              <a:ln>
                <a:noFill/>
              </a:ln>
              <a:solidFill>
                <a:schemeClr val="tx1"/>
              </a:solidFill>
              <a:effectLst/>
              <a:uLnTx/>
              <a:uFillTx/>
              <a:latin typeface="+mn-lt"/>
              <a:ea typeface="+mn-ea"/>
              <a:cs typeface="+mn-cs"/>
            </a:endParaRPr>
          </a:p>
          <a:p>
            <a:pPr marL="342900" marR="0" lvl="0" indent="-342900" algn="just" defTabSz="914400" rtl="0" eaLnBrk="1" fontAlgn="auto" latinLnBrk="0" hangingPunct="1">
              <a:lnSpc>
                <a:spcPct val="100000"/>
              </a:lnSpc>
              <a:spcBef>
                <a:spcPct val="20000"/>
              </a:spcBef>
              <a:spcAft>
                <a:spcPts val="0"/>
              </a:spcAft>
              <a:buClrTx/>
              <a:buSzTx/>
              <a:buFont typeface="Wingdings" pitchFamily="2" charset="2"/>
              <a:buNone/>
              <a:tabLst/>
              <a:defRPr/>
            </a:pPr>
            <a:endParaRPr kumimoji="0" lang="es-ES" sz="3200" b="0"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673224" y="332656"/>
            <a:ext cx="8003232" cy="1084982"/>
          </a:xfrm>
        </p:spPr>
        <p:style>
          <a:lnRef idx="1">
            <a:schemeClr val="accent1"/>
          </a:lnRef>
          <a:fillRef idx="2">
            <a:schemeClr val="accent1"/>
          </a:fillRef>
          <a:effectRef idx="1">
            <a:schemeClr val="accent1"/>
          </a:effectRef>
          <a:fontRef idx="minor">
            <a:schemeClr val="dk1"/>
          </a:fontRef>
        </p:style>
        <p:txBody>
          <a:bodyPr>
            <a:normAutofit/>
          </a:bodyPr>
          <a:lstStyle/>
          <a:p>
            <a:r>
              <a:rPr lang="es-ES" sz="3600" b="1" dirty="0"/>
              <a:t>Iniciación de actuaciones de fiscalización </a:t>
            </a:r>
            <a:r>
              <a:rPr lang="es-ES" sz="2200" b="1" dirty="0"/>
              <a:t>Art. 138 RPT</a:t>
            </a:r>
            <a:endParaRPr lang="es-ES" sz="2200" dirty="0">
              <a:solidFill>
                <a:schemeClr val="tx1">
                  <a:lumMod val="95000"/>
                  <a:lumOff val="5000"/>
                </a:schemeClr>
              </a:solidFill>
            </a:endParaRPr>
          </a:p>
        </p:txBody>
      </p:sp>
      <p:pic>
        <p:nvPicPr>
          <p:cNvPr id="4" name="3 Marcador de contenido" descr="http://www.uci.ac.cr/envios/2012/FIRMAS/bernardogonzalez.jpg"/>
          <p:cNvPicPr>
            <a:picLocks noGrp="1"/>
          </p:cNvPicPr>
          <p:nvPr>
            <p:ph idx="1"/>
          </p:nvPr>
        </p:nvPicPr>
        <p:blipFill>
          <a:blip r:embed="rId2" cstate="print">
            <a:extLst>
              <a:ext uri="{28A0092B-C50C-407E-A947-70E740481C1C}">
                <a14:useLocalDpi xmlns:a14="http://schemas.microsoft.com/office/drawing/2010/main" val="0"/>
              </a:ext>
            </a:extLst>
          </a:blip>
          <a:srcRect l="36441" b="22891"/>
          <a:stretch>
            <a:fillRect/>
          </a:stretch>
        </p:blipFill>
        <p:spPr bwMode="auto">
          <a:xfrm>
            <a:off x="7236296" y="5805264"/>
            <a:ext cx="1713281" cy="815254"/>
          </a:xfrm>
          <a:prstGeom prst="rect">
            <a:avLst/>
          </a:prstGeom>
          <a:noFill/>
          <a:ln>
            <a:noFill/>
          </a:ln>
        </p:spPr>
      </p:pic>
      <p:pic>
        <p:nvPicPr>
          <p:cNvPr id="5" name="4 Imagen" descr="http://www.uci.ac.cr/envios/2012/FIRMAS/bernardogonzalez.jpg"/>
          <p:cNvPicPr/>
          <p:nvPr/>
        </p:nvPicPr>
        <p:blipFill>
          <a:blip r:embed="rId2" cstate="print">
            <a:extLst>
              <a:ext uri="{28A0092B-C50C-407E-A947-70E740481C1C}">
                <a14:useLocalDpi xmlns:a14="http://schemas.microsoft.com/office/drawing/2010/main" val="0"/>
              </a:ext>
            </a:extLst>
          </a:blip>
          <a:srcRect r="63425"/>
          <a:stretch>
            <a:fillRect/>
          </a:stretch>
        </p:blipFill>
        <p:spPr bwMode="auto">
          <a:xfrm>
            <a:off x="6300192" y="5805264"/>
            <a:ext cx="901700" cy="812800"/>
          </a:xfrm>
          <a:prstGeom prst="rect">
            <a:avLst/>
          </a:prstGeom>
          <a:noFill/>
          <a:ln>
            <a:noFill/>
          </a:ln>
        </p:spPr>
      </p:pic>
      <p:sp>
        <p:nvSpPr>
          <p:cNvPr id="6" name="5 CuadroTexto"/>
          <p:cNvSpPr txBox="1"/>
          <p:nvPr/>
        </p:nvSpPr>
        <p:spPr>
          <a:xfrm>
            <a:off x="611560" y="1772816"/>
            <a:ext cx="7992888" cy="4031873"/>
          </a:xfrm>
          <a:prstGeom prst="rect">
            <a:avLst/>
          </a:prstGeom>
          <a:noFill/>
        </p:spPr>
        <p:txBody>
          <a:bodyPr wrap="square" rtlCol="0">
            <a:spAutoFit/>
          </a:bodyPr>
          <a:lstStyle/>
          <a:p>
            <a:pPr algn="just"/>
            <a:r>
              <a:rPr lang="es-ES" sz="3200" dirty="0"/>
              <a:t>Para el inicio de las actuaciones de comprobación e investigación se aplicará lo expresamente regulado en el artículo 139 del RPT. </a:t>
            </a:r>
          </a:p>
          <a:p>
            <a:pPr algn="just"/>
            <a:r>
              <a:rPr lang="es-ES" sz="3200" dirty="0"/>
              <a:t>Para iniciar las actuaciones  de valoración del inciso b) del artículo 135 del RPT, bastará con una comunicación escrita por parte del órgano competente.</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 Marcador de contenido" descr="http://www.uci.ac.cr/envios/2012/FIRMAS/bernardogonzalez.jpg"/>
          <p:cNvPicPr>
            <a:picLocks noGrp="1"/>
          </p:cNvPicPr>
          <p:nvPr>
            <p:ph idx="1"/>
          </p:nvPr>
        </p:nvPicPr>
        <p:blipFill>
          <a:blip r:embed="rId2" cstate="print">
            <a:extLst>
              <a:ext uri="{28A0092B-C50C-407E-A947-70E740481C1C}">
                <a14:useLocalDpi xmlns:a14="http://schemas.microsoft.com/office/drawing/2010/main" val="0"/>
              </a:ext>
            </a:extLst>
          </a:blip>
          <a:srcRect l="36441" b="22891"/>
          <a:stretch>
            <a:fillRect/>
          </a:stretch>
        </p:blipFill>
        <p:spPr bwMode="auto">
          <a:xfrm>
            <a:off x="7236296" y="5805264"/>
            <a:ext cx="1713281" cy="815254"/>
          </a:xfrm>
          <a:prstGeom prst="rect">
            <a:avLst/>
          </a:prstGeom>
          <a:noFill/>
          <a:ln>
            <a:noFill/>
          </a:ln>
        </p:spPr>
      </p:pic>
      <p:pic>
        <p:nvPicPr>
          <p:cNvPr id="5" name="4 Imagen" descr="http://www.uci.ac.cr/envios/2012/FIRMAS/bernardogonzalez.jpg"/>
          <p:cNvPicPr/>
          <p:nvPr/>
        </p:nvPicPr>
        <p:blipFill>
          <a:blip r:embed="rId2" cstate="print">
            <a:extLst>
              <a:ext uri="{28A0092B-C50C-407E-A947-70E740481C1C}">
                <a14:useLocalDpi xmlns:a14="http://schemas.microsoft.com/office/drawing/2010/main" val="0"/>
              </a:ext>
            </a:extLst>
          </a:blip>
          <a:srcRect r="63425"/>
          <a:stretch>
            <a:fillRect/>
          </a:stretch>
        </p:blipFill>
        <p:spPr bwMode="auto">
          <a:xfrm>
            <a:off x="6300192" y="5805264"/>
            <a:ext cx="901700" cy="812800"/>
          </a:xfrm>
          <a:prstGeom prst="rect">
            <a:avLst/>
          </a:prstGeom>
          <a:noFill/>
          <a:ln>
            <a:noFill/>
          </a:ln>
        </p:spPr>
      </p:pic>
      <p:sp>
        <p:nvSpPr>
          <p:cNvPr id="6" name="Rectangle 2"/>
          <p:cNvSpPr>
            <a:spLocks noGrp="1" noChangeArrowheads="1"/>
          </p:cNvSpPr>
          <p:nvPr>
            <p:ph type="title"/>
          </p:nvPr>
        </p:nvSpPr>
        <p:spPr/>
        <p:style>
          <a:lnRef idx="1">
            <a:schemeClr val="accent1"/>
          </a:lnRef>
          <a:fillRef idx="2">
            <a:schemeClr val="accent1"/>
          </a:fillRef>
          <a:effectRef idx="1">
            <a:schemeClr val="accent1"/>
          </a:effectRef>
          <a:fontRef idx="minor">
            <a:schemeClr val="dk1"/>
          </a:fontRef>
        </p:style>
        <p:txBody>
          <a:bodyPr>
            <a:noAutofit/>
          </a:bodyPr>
          <a:lstStyle/>
          <a:p>
            <a:pPr>
              <a:defRPr/>
            </a:pPr>
            <a:r>
              <a:rPr lang="es-ES" sz="3200" b="1" dirty="0"/>
              <a:t>Iniciación de las actuaciones de comprobación e investigación </a:t>
            </a:r>
            <a:r>
              <a:rPr lang="es-ES" sz="1800" b="1" dirty="0"/>
              <a:t>Art. 139 RPT</a:t>
            </a:r>
            <a:endParaRPr lang="es-ES" sz="1800" dirty="0">
              <a:solidFill>
                <a:schemeClr val="tx1">
                  <a:lumMod val="95000"/>
                  <a:lumOff val="5000"/>
                </a:schemeClr>
              </a:solidFill>
            </a:endParaRPr>
          </a:p>
        </p:txBody>
      </p:sp>
      <p:sp>
        <p:nvSpPr>
          <p:cNvPr id="7" name="Rectangle 3"/>
          <p:cNvSpPr txBox="1">
            <a:spLocks noChangeArrowheads="1"/>
          </p:cNvSpPr>
          <p:nvPr/>
        </p:nvSpPr>
        <p:spPr>
          <a:xfrm>
            <a:off x="755576" y="1711349"/>
            <a:ext cx="7704856" cy="4525963"/>
          </a:xfrm>
          <a:prstGeom prst="rect">
            <a:avLst/>
          </a:prstGeom>
        </p:spPr>
        <p:txBody>
          <a:bodyPr vert="horz" lIns="91440" tIns="45720" rIns="91440" bIns="45720" rtlCol="0">
            <a:noAutofit/>
          </a:bodyPr>
          <a:lstStyle/>
          <a:p>
            <a:pPr algn="just"/>
            <a:r>
              <a:rPr lang="es-ES" sz="2400" dirty="0"/>
              <a:t>La actuación de comprobación e investigación </a:t>
            </a:r>
            <a:r>
              <a:rPr lang="es-ES" sz="2400" b="1" dirty="0">
                <a:solidFill>
                  <a:srgbClr val="FF0000"/>
                </a:solidFill>
                <a:effectLst>
                  <a:outerShdw blurRad="38100" dist="38100" dir="2700000" algn="tl">
                    <a:srgbClr val="000000">
                      <a:alpha val="43137"/>
                    </a:srgbClr>
                  </a:outerShdw>
                </a:effectLst>
              </a:rPr>
              <a:t>deberá iniciarse mediante comunicación escrita </a:t>
            </a:r>
            <a:r>
              <a:rPr lang="es-ES" sz="2400" dirty="0"/>
              <a:t>notificada al sujeto pasivo</a:t>
            </a:r>
            <a:r>
              <a:rPr lang="es-ES" sz="2400" b="1" dirty="0">
                <a:solidFill>
                  <a:srgbClr val="FF0000"/>
                </a:solidFill>
                <a:effectLst>
                  <a:outerShdw blurRad="38100" dist="38100" dir="2700000" algn="tl">
                    <a:srgbClr val="000000">
                      <a:alpha val="43137"/>
                    </a:srgbClr>
                  </a:outerShdw>
                </a:effectLst>
              </a:rPr>
              <a:t>, al menos diez días antes</a:t>
            </a:r>
            <a:r>
              <a:rPr lang="es-ES" sz="2400" dirty="0"/>
              <a:t> de realizar materialmente cualquier tipo de actuación frente al sujeto fiscalizado. En dicha comunicación se le informará al interesado:</a:t>
            </a:r>
          </a:p>
          <a:p>
            <a:pPr algn="just"/>
            <a:endParaRPr lang="es-ES" sz="900" dirty="0"/>
          </a:p>
          <a:p>
            <a:pPr marL="457200" indent="-457200" algn="just">
              <a:buAutoNum type="alphaLcParenR"/>
            </a:pPr>
            <a:r>
              <a:rPr lang="es-ES" sz="2400" dirty="0"/>
              <a:t>El nombre de los funcionarios encargados de las actuaciones.</a:t>
            </a:r>
          </a:p>
          <a:p>
            <a:pPr marL="457200" indent="-457200" algn="just"/>
            <a:endParaRPr lang="es-ES" sz="800" dirty="0"/>
          </a:p>
          <a:p>
            <a:pPr algn="just"/>
            <a:r>
              <a:rPr lang="es-ES" sz="2400" dirty="0"/>
              <a:t>b) Criterio o criterios por los cuales fue seleccionado.</a:t>
            </a:r>
          </a:p>
          <a:p>
            <a:pPr algn="just"/>
            <a:endParaRPr lang="es-ES" sz="800" dirty="0"/>
          </a:p>
          <a:p>
            <a:pPr algn="just"/>
            <a:r>
              <a:rPr lang="es-ES" sz="2400" dirty="0"/>
              <a:t>c) El alcance de la actuación, detallando los tributos y períodos fiscales que comprenderá.</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 Marcador de contenido" descr="http://www.uci.ac.cr/envios/2012/FIRMAS/bernardogonzalez.jpg"/>
          <p:cNvPicPr>
            <a:picLocks noGrp="1"/>
          </p:cNvPicPr>
          <p:nvPr>
            <p:ph idx="1"/>
          </p:nvPr>
        </p:nvPicPr>
        <p:blipFill>
          <a:blip r:embed="rId2" cstate="print">
            <a:extLst>
              <a:ext uri="{28A0092B-C50C-407E-A947-70E740481C1C}">
                <a14:useLocalDpi xmlns:a14="http://schemas.microsoft.com/office/drawing/2010/main" val="0"/>
              </a:ext>
            </a:extLst>
          </a:blip>
          <a:srcRect l="36441" b="22891"/>
          <a:stretch>
            <a:fillRect/>
          </a:stretch>
        </p:blipFill>
        <p:spPr bwMode="auto">
          <a:xfrm>
            <a:off x="7236296" y="5805264"/>
            <a:ext cx="1713281" cy="815254"/>
          </a:xfrm>
          <a:prstGeom prst="rect">
            <a:avLst/>
          </a:prstGeom>
          <a:noFill/>
          <a:ln>
            <a:noFill/>
          </a:ln>
        </p:spPr>
      </p:pic>
      <p:pic>
        <p:nvPicPr>
          <p:cNvPr id="5" name="4 Imagen" descr="http://www.uci.ac.cr/envios/2012/FIRMAS/bernardogonzalez.jpg"/>
          <p:cNvPicPr/>
          <p:nvPr/>
        </p:nvPicPr>
        <p:blipFill>
          <a:blip r:embed="rId2" cstate="print">
            <a:extLst>
              <a:ext uri="{28A0092B-C50C-407E-A947-70E740481C1C}">
                <a14:useLocalDpi xmlns:a14="http://schemas.microsoft.com/office/drawing/2010/main" val="0"/>
              </a:ext>
            </a:extLst>
          </a:blip>
          <a:srcRect r="63425"/>
          <a:stretch>
            <a:fillRect/>
          </a:stretch>
        </p:blipFill>
        <p:spPr bwMode="auto">
          <a:xfrm>
            <a:off x="6300192" y="5805264"/>
            <a:ext cx="901700" cy="812800"/>
          </a:xfrm>
          <a:prstGeom prst="rect">
            <a:avLst/>
          </a:prstGeom>
          <a:noFill/>
          <a:ln>
            <a:noFill/>
          </a:ln>
        </p:spPr>
      </p:pic>
      <p:sp>
        <p:nvSpPr>
          <p:cNvPr id="6" name="Rectangle 2"/>
          <p:cNvSpPr>
            <a:spLocks noGrp="1" noChangeArrowheads="1"/>
          </p:cNvSpPr>
          <p:nvPr>
            <p:ph type="title"/>
          </p:nvPr>
        </p:nvSpPr>
        <p:spPr/>
        <p:style>
          <a:lnRef idx="1">
            <a:schemeClr val="accent1"/>
          </a:lnRef>
          <a:fillRef idx="2">
            <a:schemeClr val="accent1"/>
          </a:fillRef>
          <a:effectRef idx="1">
            <a:schemeClr val="accent1"/>
          </a:effectRef>
          <a:fontRef idx="minor">
            <a:schemeClr val="dk1"/>
          </a:fontRef>
        </p:style>
        <p:txBody>
          <a:bodyPr>
            <a:noAutofit/>
          </a:bodyPr>
          <a:lstStyle/>
          <a:p>
            <a:pPr>
              <a:defRPr/>
            </a:pPr>
            <a:r>
              <a:rPr lang="es-ES" sz="3200" b="1" dirty="0"/>
              <a:t>Iniciación de las actuaciones de comprobación e investigación </a:t>
            </a:r>
            <a:r>
              <a:rPr lang="es-ES" sz="1800" b="1" dirty="0"/>
              <a:t>Art. 139 RPT</a:t>
            </a:r>
            <a:endParaRPr lang="es-ES" sz="1800" dirty="0">
              <a:solidFill>
                <a:schemeClr val="tx1">
                  <a:lumMod val="95000"/>
                  <a:lumOff val="5000"/>
                </a:schemeClr>
              </a:solidFill>
            </a:endParaRPr>
          </a:p>
        </p:txBody>
      </p:sp>
      <p:sp>
        <p:nvSpPr>
          <p:cNvPr id="7" name="Rectangle 3"/>
          <p:cNvSpPr txBox="1">
            <a:spLocks noChangeArrowheads="1"/>
          </p:cNvSpPr>
          <p:nvPr/>
        </p:nvSpPr>
        <p:spPr>
          <a:xfrm>
            <a:off x="827584" y="1783357"/>
            <a:ext cx="7488832" cy="4525963"/>
          </a:xfrm>
          <a:prstGeom prst="rect">
            <a:avLst/>
          </a:prstGeom>
        </p:spPr>
        <p:txBody>
          <a:bodyPr vert="horz" lIns="91440" tIns="45720" rIns="91440" bIns="45720" rtlCol="0">
            <a:noAutofit/>
          </a:bodyPr>
          <a:lstStyle/>
          <a:p>
            <a:pPr algn="just"/>
            <a:r>
              <a:rPr lang="es-ES" sz="2400" dirty="0"/>
              <a:t>d) Registros, documentos y bienes que debe tener a disposición de los funcionarios.</a:t>
            </a:r>
          </a:p>
          <a:p>
            <a:pPr algn="just"/>
            <a:endParaRPr lang="es-ES" sz="2400" dirty="0"/>
          </a:p>
          <a:p>
            <a:pPr algn="just"/>
            <a:r>
              <a:rPr lang="es-ES" sz="2400" dirty="0"/>
              <a:t>e) </a:t>
            </a:r>
            <a:r>
              <a:rPr lang="es-ES" sz="2400" dirty="0">
                <a:solidFill>
                  <a:srgbClr val="FF0000"/>
                </a:solidFill>
              </a:rPr>
              <a:t>Fecha en que se iniciarán </a:t>
            </a:r>
            <a:r>
              <a:rPr lang="es-ES" sz="2400" dirty="0"/>
              <a:t>materialmente las actuaciones frente al sujeto fiscalizado.</a:t>
            </a:r>
          </a:p>
          <a:p>
            <a:pPr algn="just"/>
            <a:endParaRPr lang="es-ES" sz="2400" dirty="0"/>
          </a:p>
          <a:p>
            <a:pPr algn="just"/>
            <a:r>
              <a:rPr lang="es-ES" sz="2400" dirty="0"/>
              <a:t>f) Los derechos que le asisten durante el procedimiento, así como las obligaciones que debe cumplir.</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 Marcador de contenido" descr="http://www.uci.ac.cr/envios/2012/FIRMAS/bernardogonzalez.jpg"/>
          <p:cNvPicPr>
            <a:picLocks noGrp="1"/>
          </p:cNvPicPr>
          <p:nvPr>
            <p:ph idx="1"/>
          </p:nvPr>
        </p:nvPicPr>
        <p:blipFill>
          <a:blip r:embed="rId2" cstate="print">
            <a:extLst>
              <a:ext uri="{28A0092B-C50C-407E-A947-70E740481C1C}">
                <a14:useLocalDpi xmlns:a14="http://schemas.microsoft.com/office/drawing/2010/main" val="0"/>
              </a:ext>
            </a:extLst>
          </a:blip>
          <a:srcRect l="36441" b="22891"/>
          <a:stretch>
            <a:fillRect/>
          </a:stretch>
        </p:blipFill>
        <p:spPr bwMode="auto">
          <a:xfrm>
            <a:off x="7236296" y="5805264"/>
            <a:ext cx="1713281" cy="815254"/>
          </a:xfrm>
          <a:prstGeom prst="rect">
            <a:avLst/>
          </a:prstGeom>
          <a:noFill/>
          <a:ln>
            <a:noFill/>
          </a:ln>
        </p:spPr>
      </p:pic>
      <p:pic>
        <p:nvPicPr>
          <p:cNvPr id="5" name="4 Imagen" descr="http://www.uci.ac.cr/envios/2012/FIRMAS/bernardogonzalez.jpg"/>
          <p:cNvPicPr/>
          <p:nvPr/>
        </p:nvPicPr>
        <p:blipFill>
          <a:blip r:embed="rId2" cstate="print">
            <a:extLst>
              <a:ext uri="{28A0092B-C50C-407E-A947-70E740481C1C}">
                <a14:useLocalDpi xmlns:a14="http://schemas.microsoft.com/office/drawing/2010/main" val="0"/>
              </a:ext>
            </a:extLst>
          </a:blip>
          <a:srcRect r="63425"/>
          <a:stretch>
            <a:fillRect/>
          </a:stretch>
        </p:blipFill>
        <p:spPr bwMode="auto">
          <a:xfrm>
            <a:off x="6300192" y="5805264"/>
            <a:ext cx="901700" cy="812800"/>
          </a:xfrm>
          <a:prstGeom prst="rect">
            <a:avLst/>
          </a:prstGeom>
          <a:noFill/>
          <a:ln>
            <a:noFill/>
          </a:ln>
        </p:spPr>
      </p:pic>
      <p:sp>
        <p:nvSpPr>
          <p:cNvPr id="6" name="Rectangle 2"/>
          <p:cNvSpPr>
            <a:spLocks noGrp="1" noChangeArrowheads="1"/>
          </p:cNvSpPr>
          <p:nvPr>
            <p:ph type="title"/>
          </p:nvPr>
        </p:nvSpPr>
        <p:spPr>
          <a:xfrm>
            <a:off x="457200" y="404664"/>
            <a:ext cx="8229600" cy="1012974"/>
          </a:xfrm>
        </p:spPr>
        <p:style>
          <a:lnRef idx="1">
            <a:schemeClr val="accent1"/>
          </a:lnRef>
          <a:fillRef idx="2">
            <a:schemeClr val="accent1"/>
          </a:fillRef>
          <a:effectRef idx="1">
            <a:schemeClr val="accent1"/>
          </a:effectRef>
          <a:fontRef idx="minor">
            <a:schemeClr val="dk1"/>
          </a:fontRef>
        </p:style>
        <p:txBody>
          <a:bodyPr>
            <a:noAutofit/>
          </a:bodyPr>
          <a:lstStyle/>
          <a:p>
            <a:pPr>
              <a:defRPr/>
            </a:pPr>
            <a:r>
              <a:rPr lang="es-ES" sz="3200" b="1" dirty="0"/>
              <a:t>Iniciación de las actuaciones de comprobación e investigación </a:t>
            </a:r>
            <a:r>
              <a:rPr lang="es-ES" sz="1800" b="1" dirty="0"/>
              <a:t>Art. 139 RPT</a:t>
            </a:r>
            <a:endParaRPr lang="es-ES" sz="1800" dirty="0">
              <a:solidFill>
                <a:schemeClr val="tx1">
                  <a:lumMod val="95000"/>
                  <a:lumOff val="5000"/>
                </a:schemeClr>
              </a:solidFill>
            </a:endParaRPr>
          </a:p>
        </p:txBody>
      </p:sp>
      <p:sp>
        <p:nvSpPr>
          <p:cNvPr id="7" name="Rectangle 3"/>
          <p:cNvSpPr txBox="1">
            <a:spLocks noChangeArrowheads="1"/>
          </p:cNvSpPr>
          <p:nvPr/>
        </p:nvSpPr>
        <p:spPr>
          <a:xfrm>
            <a:off x="755576" y="1783357"/>
            <a:ext cx="7632848" cy="4525963"/>
          </a:xfrm>
          <a:prstGeom prst="rect">
            <a:avLst/>
          </a:prstGeom>
        </p:spPr>
        <p:txBody>
          <a:bodyPr vert="horz" lIns="91440" tIns="45720" rIns="91440" bIns="45720" rtlCol="0">
            <a:noAutofit/>
          </a:bodyPr>
          <a:lstStyle/>
          <a:p>
            <a:pPr algn="just"/>
            <a:r>
              <a:rPr lang="es-ES" sz="2400" dirty="0"/>
              <a:t>El alcance de la actuación </a:t>
            </a:r>
            <a:r>
              <a:rPr lang="es-ES" sz="2400" b="1" dirty="0">
                <a:solidFill>
                  <a:srgbClr val="FF0000"/>
                </a:solidFill>
              </a:rPr>
              <a:t>podrá ampliarse con respecto a los períodos e impuestos comunicados originalmente</a:t>
            </a:r>
            <a:r>
              <a:rPr lang="es-ES" sz="2400" dirty="0"/>
              <a:t>. </a:t>
            </a:r>
          </a:p>
          <a:p>
            <a:pPr algn="just"/>
            <a:endParaRPr lang="es-ES" sz="2400" dirty="0"/>
          </a:p>
          <a:p>
            <a:pPr algn="just"/>
            <a:r>
              <a:rPr lang="es-ES" sz="2400" dirty="0"/>
              <a:t>La ampliación deberá notificársele al sujeto fiscalizado tal ampliación, indicándole los alcances concretos de esta, </a:t>
            </a:r>
            <a:r>
              <a:rPr lang="es-ES" sz="2400" dirty="0">
                <a:solidFill>
                  <a:srgbClr val="FF0000"/>
                </a:solidFill>
              </a:rPr>
              <a:t>entendiéndose interrumpida la prescripción </a:t>
            </a:r>
            <a:r>
              <a:rPr lang="es-ES" sz="2400" dirty="0"/>
              <a:t>sobre los impuestos y períodos ampliados, a partir de tal notificación.</a:t>
            </a:r>
          </a:p>
          <a:p>
            <a:pPr algn="just"/>
            <a:endParaRPr lang="es-ES" sz="2400" dirty="0"/>
          </a:p>
          <a:p>
            <a:pPr algn="just"/>
            <a:r>
              <a:rPr lang="es-ES" sz="2400" b="1" dirty="0">
                <a:solidFill>
                  <a:srgbClr val="FF0000"/>
                </a:solidFill>
              </a:rPr>
              <a:t>Contra la comunicación de inicio o ampliación no cabe recurso alguno,</a:t>
            </a:r>
            <a:r>
              <a:rPr lang="es-ES" sz="2400" dirty="0"/>
              <a:t> debiendo indicarse así en dichos documentos.</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 Marcador de contenido" descr="http://www.uci.ac.cr/envios/2012/FIRMAS/bernardogonzalez.jpg"/>
          <p:cNvPicPr>
            <a:picLocks noGrp="1"/>
          </p:cNvPicPr>
          <p:nvPr>
            <p:ph idx="1"/>
          </p:nvPr>
        </p:nvPicPr>
        <p:blipFill>
          <a:blip r:embed="rId2" cstate="print">
            <a:extLst>
              <a:ext uri="{28A0092B-C50C-407E-A947-70E740481C1C}">
                <a14:useLocalDpi xmlns:a14="http://schemas.microsoft.com/office/drawing/2010/main" val="0"/>
              </a:ext>
            </a:extLst>
          </a:blip>
          <a:srcRect l="36441" b="22891"/>
          <a:stretch>
            <a:fillRect/>
          </a:stretch>
        </p:blipFill>
        <p:spPr bwMode="auto">
          <a:xfrm>
            <a:off x="7236296" y="5805264"/>
            <a:ext cx="1713281" cy="815254"/>
          </a:xfrm>
          <a:prstGeom prst="rect">
            <a:avLst/>
          </a:prstGeom>
          <a:noFill/>
          <a:ln>
            <a:noFill/>
          </a:ln>
        </p:spPr>
      </p:pic>
      <p:pic>
        <p:nvPicPr>
          <p:cNvPr id="5" name="4 Imagen" descr="http://www.uci.ac.cr/envios/2012/FIRMAS/bernardogonzalez.jpg"/>
          <p:cNvPicPr/>
          <p:nvPr/>
        </p:nvPicPr>
        <p:blipFill>
          <a:blip r:embed="rId2" cstate="print">
            <a:extLst>
              <a:ext uri="{28A0092B-C50C-407E-A947-70E740481C1C}">
                <a14:useLocalDpi xmlns:a14="http://schemas.microsoft.com/office/drawing/2010/main" val="0"/>
              </a:ext>
            </a:extLst>
          </a:blip>
          <a:srcRect r="63425"/>
          <a:stretch>
            <a:fillRect/>
          </a:stretch>
        </p:blipFill>
        <p:spPr bwMode="auto">
          <a:xfrm>
            <a:off x="6300192" y="5805264"/>
            <a:ext cx="901700" cy="812800"/>
          </a:xfrm>
          <a:prstGeom prst="rect">
            <a:avLst/>
          </a:prstGeom>
          <a:noFill/>
          <a:ln>
            <a:noFill/>
          </a:ln>
        </p:spPr>
      </p:pic>
      <p:sp>
        <p:nvSpPr>
          <p:cNvPr id="6" name="1 Título"/>
          <p:cNvSpPr>
            <a:spLocks noGrp="1"/>
          </p:cNvSpPr>
          <p:nvPr>
            <p:ph type="title"/>
          </p:nvPr>
        </p:nvSpPr>
        <p:spPr>
          <a:xfrm>
            <a:off x="1105272" y="413792"/>
            <a:ext cx="6995120" cy="998984"/>
          </a:xfrm>
        </p:spPr>
        <p:style>
          <a:lnRef idx="1">
            <a:schemeClr val="accent1"/>
          </a:lnRef>
          <a:fillRef idx="2">
            <a:schemeClr val="accent1"/>
          </a:fillRef>
          <a:effectRef idx="1">
            <a:schemeClr val="accent1"/>
          </a:effectRef>
          <a:fontRef idx="minor">
            <a:schemeClr val="dk1"/>
          </a:fontRef>
        </p:style>
        <p:txBody>
          <a:bodyPr>
            <a:normAutofit fontScale="90000"/>
          </a:bodyPr>
          <a:lstStyle/>
          <a:p>
            <a:pPr>
              <a:defRPr/>
            </a:pPr>
            <a:r>
              <a:rPr lang="es-ES" sz="3200" b="1" dirty="0"/>
              <a:t> Efectos del inicio de una actuación de comprobación e investigación </a:t>
            </a:r>
            <a:r>
              <a:rPr lang="es-ES" sz="1600" b="1" dirty="0"/>
              <a:t>Art. 140 RPT</a:t>
            </a:r>
            <a:endParaRPr lang="es-ES" sz="1600" dirty="0">
              <a:solidFill>
                <a:schemeClr val="tx1">
                  <a:lumMod val="95000"/>
                  <a:lumOff val="5000"/>
                </a:schemeClr>
              </a:solidFill>
            </a:endParaRPr>
          </a:p>
        </p:txBody>
      </p:sp>
      <p:sp>
        <p:nvSpPr>
          <p:cNvPr id="7" name="2 Marcador de contenido"/>
          <p:cNvSpPr txBox="1">
            <a:spLocks/>
          </p:cNvSpPr>
          <p:nvPr/>
        </p:nvSpPr>
        <p:spPr>
          <a:xfrm>
            <a:off x="457200" y="1600200"/>
            <a:ext cx="8229600" cy="4525963"/>
          </a:xfrm>
          <a:prstGeom prst="rect">
            <a:avLst/>
          </a:prstGeom>
        </p:spPr>
        <p:txBody>
          <a:bodyPr vert="horz" lIns="91440" tIns="45720" rIns="91440" bIns="45720" rtlCol="0">
            <a:normAutofit/>
          </a:bodyPr>
          <a:lstStyle/>
          <a:p>
            <a:pPr marL="342900" marR="0" lvl="0" indent="-342900" algn="l" defTabSz="914400" rtl="0" eaLnBrk="1" fontAlgn="auto" latinLnBrk="0" hangingPunct="1">
              <a:lnSpc>
                <a:spcPct val="100000"/>
              </a:lnSpc>
              <a:spcBef>
                <a:spcPct val="20000"/>
              </a:spcBef>
              <a:spcAft>
                <a:spcPts val="0"/>
              </a:spcAft>
              <a:buClrTx/>
              <a:buSzTx/>
              <a:tabLst/>
              <a:defRPr/>
            </a:pPr>
            <a:endParaRPr kumimoji="0" lang="es-ES" sz="3200" b="0" i="0" u="none" strike="noStrike" kern="1200" cap="none" spc="0" normalizeH="0" baseline="0" noProof="0" dirty="0">
              <a:ln>
                <a:noFill/>
              </a:ln>
              <a:solidFill>
                <a:srgbClr val="D6D622"/>
              </a:solidFill>
              <a:effectLst/>
              <a:uLnTx/>
              <a:uFillTx/>
              <a:latin typeface="+mn-lt"/>
              <a:ea typeface="+mn-ea"/>
              <a:cs typeface="+mn-cs"/>
            </a:endParaRPr>
          </a:p>
        </p:txBody>
      </p:sp>
      <p:sp>
        <p:nvSpPr>
          <p:cNvPr id="8" name="7 CuadroTexto"/>
          <p:cNvSpPr txBox="1"/>
          <p:nvPr/>
        </p:nvSpPr>
        <p:spPr>
          <a:xfrm>
            <a:off x="539552" y="1700808"/>
            <a:ext cx="7992888" cy="4524315"/>
          </a:xfrm>
          <a:prstGeom prst="rect">
            <a:avLst/>
          </a:prstGeom>
          <a:noFill/>
        </p:spPr>
        <p:txBody>
          <a:bodyPr wrap="square" rtlCol="0">
            <a:spAutoFit/>
          </a:bodyPr>
          <a:lstStyle/>
          <a:p>
            <a:pPr algn="just"/>
            <a:r>
              <a:rPr lang="es-ES" sz="2400" dirty="0"/>
              <a:t>Notificado el inicio, se producirán los siguientes efectos:</a:t>
            </a:r>
          </a:p>
          <a:p>
            <a:pPr algn="just"/>
            <a:endParaRPr lang="es-ES" sz="2400" dirty="0"/>
          </a:p>
          <a:p>
            <a:pPr algn="just"/>
            <a:r>
              <a:rPr lang="es-ES" sz="2400" dirty="0"/>
              <a:t>1) El plazo de </a:t>
            </a:r>
            <a:r>
              <a:rPr lang="es-ES" sz="2400" b="1" dirty="0">
                <a:solidFill>
                  <a:srgbClr val="FF0000"/>
                </a:solidFill>
              </a:rPr>
              <a:t>prescripción</a:t>
            </a:r>
            <a:r>
              <a:rPr lang="es-ES" sz="2400" dirty="0"/>
              <a:t> para determinar la obligación tributaria </a:t>
            </a:r>
            <a:r>
              <a:rPr lang="es-ES" sz="2400" b="1" dirty="0">
                <a:solidFill>
                  <a:srgbClr val="FF0000"/>
                </a:solidFill>
              </a:rPr>
              <a:t>se interrumpe y el término</a:t>
            </a:r>
            <a:r>
              <a:rPr lang="es-ES" sz="2400" dirty="0"/>
              <a:t> comienza a computarse de nuevo a partir del 1 de enero del año calendario siguiente a aquel en el que se produjo la interrupción. (Art. 53 inciso a) CNPT)</a:t>
            </a:r>
          </a:p>
          <a:p>
            <a:pPr algn="just"/>
            <a:endParaRPr lang="es-ES" sz="2400" dirty="0"/>
          </a:p>
          <a:p>
            <a:pPr algn="just"/>
            <a:r>
              <a:rPr lang="es-ES" sz="2400" dirty="0"/>
              <a:t>2) Sin perjuicio de lo establecido en el art. 143 del RPT, </a:t>
            </a:r>
            <a:r>
              <a:rPr lang="es-ES" sz="2400" b="1" dirty="0">
                <a:solidFill>
                  <a:srgbClr val="FF0000"/>
                </a:solidFill>
              </a:rPr>
              <a:t>no procede la presentación de declaraciones autoliquidaciones tendientes a rectificar</a:t>
            </a:r>
            <a:r>
              <a:rPr lang="es-ES" sz="2400" dirty="0"/>
              <a:t> el impuesto y período objeto de comprobación. (Art. 130 inciso e) CNPT)</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 Marcador de contenido" descr="http://www.uci.ac.cr/envios/2012/FIRMAS/bernardogonzalez.jpg"/>
          <p:cNvPicPr>
            <a:picLocks noGrp="1"/>
          </p:cNvPicPr>
          <p:nvPr>
            <p:ph idx="1"/>
          </p:nvPr>
        </p:nvPicPr>
        <p:blipFill>
          <a:blip r:embed="rId2" cstate="print">
            <a:extLst>
              <a:ext uri="{28A0092B-C50C-407E-A947-70E740481C1C}">
                <a14:useLocalDpi xmlns:a14="http://schemas.microsoft.com/office/drawing/2010/main" val="0"/>
              </a:ext>
            </a:extLst>
          </a:blip>
          <a:srcRect l="36441" b="22891"/>
          <a:stretch>
            <a:fillRect/>
          </a:stretch>
        </p:blipFill>
        <p:spPr bwMode="auto">
          <a:xfrm>
            <a:off x="7236296" y="5926114"/>
            <a:ext cx="1713281" cy="815254"/>
          </a:xfrm>
          <a:prstGeom prst="rect">
            <a:avLst/>
          </a:prstGeom>
          <a:noFill/>
          <a:ln>
            <a:noFill/>
          </a:ln>
        </p:spPr>
      </p:pic>
      <p:pic>
        <p:nvPicPr>
          <p:cNvPr id="5" name="4 Imagen" descr="http://www.uci.ac.cr/envios/2012/FIRMAS/bernardogonzalez.jpg"/>
          <p:cNvPicPr/>
          <p:nvPr/>
        </p:nvPicPr>
        <p:blipFill>
          <a:blip r:embed="rId2" cstate="print">
            <a:extLst>
              <a:ext uri="{28A0092B-C50C-407E-A947-70E740481C1C}">
                <a14:useLocalDpi xmlns:a14="http://schemas.microsoft.com/office/drawing/2010/main" val="0"/>
              </a:ext>
            </a:extLst>
          </a:blip>
          <a:srcRect r="63425"/>
          <a:stretch>
            <a:fillRect/>
          </a:stretch>
        </p:blipFill>
        <p:spPr bwMode="auto">
          <a:xfrm>
            <a:off x="6300192" y="5928568"/>
            <a:ext cx="901700" cy="812800"/>
          </a:xfrm>
          <a:prstGeom prst="rect">
            <a:avLst/>
          </a:prstGeom>
          <a:noFill/>
          <a:ln>
            <a:noFill/>
          </a:ln>
        </p:spPr>
      </p:pic>
      <p:sp>
        <p:nvSpPr>
          <p:cNvPr id="6" name="1 Título"/>
          <p:cNvSpPr>
            <a:spLocks noGrp="1"/>
          </p:cNvSpPr>
          <p:nvPr>
            <p:ph type="title"/>
          </p:nvPr>
        </p:nvSpPr>
        <p:spPr>
          <a:xfrm>
            <a:off x="1105272" y="188640"/>
            <a:ext cx="6995120" cy="792088"/>
          </a:xfrm>
        </p:spPr>
        <p:style>
          <a:lnRef idx="1">
            <a:schemeClr val="accent1"/>
          </a:lnRef>
          <a:fillRef idx="2">
            <a:schemeClr val="accent1"/>
          </a:fillRef>
          <a:effectRef idx="1">
            <a:schemeClr val="accent1"/>
          </a:effectRef>
          <a:fontRef idx="minor">
            <a:schemeClr val="dk1"/>
          </a:fontRef>
        </p:style>
        <p:txBody>
          <a:bodyPr>
            <a:normAutofit fontScale="90000"/>
          </a:bodyPr>
          <a:lstStyle/>
          <a:p>
            <a:pPr>
              <a:defRPr/>
            </a:pPr>
            <a:r>
              <a:rPr lang="es-ES" sz="3200" b="1" dirty="0"/>
              <a:t> Efectos del inicio de una actuación de comprobación e investigación </a:t>
            </a:r>
            <a:r>
              <a:rPr lang="es-ES" sz="1600" b="1" dirty="0"/>
              <a:t>Art. 140 RPT</a:t>
            </a:r>
            <a:endParaRPr lang="es-ES" sz="1600" dirty="0">
              <a:solidFill>
                <a:schemeClr val="tx1">
                  <a:lumMod val="95000"/>
                  <a:lumOff val="5000"/>
                </a:schemeClr>
              </a:solidFill>
            </a:endParaRPr>
          </a:p>
        </p:txBody>
      </p:sp>
      <p:sp>
        <p:nvSpPr>
          <p:cNvPr id="7" name="2 Marcador de contenido"/>
          <p:cNvSpPr txBox="1">
            <a:spLocks/>
          </p:cNvSpPr>
          <p:nvPr/>
        </p:nvSpPr>
        <p:spPr>
          <a:xfrm>
            <a:off x="457200" y="1600200"/>
            <a:ext cx="8229600" cy="4525963"/>
          </a:xfrm>
          <a:prstGeom prst="rect">
            <a:avLst/>
          </a:prstGeom>
        </p:spPr>
        <p:txBody>
          <a:bodyPr vert="horz" lIns="91440" tIns="45720" rIns="91440" bIns="45720" rtlCol="0">
            <a:normAutofit/>
          </a:bodyPr>
          <a:lstStyle/>
          <a:p>
            <a:pPr marL="342900" marR="0" lvl="0" indent="-342900" algn="l" defTabSz="914400" rtl="0" eaLnBrk="1" fontAlgn="auto" latinLnBrk="0" hangingPunct="1">
              <a:lnSpc>
                <a:spcPct val="100000"/>
              </a:lnSpc>
              <a:spcBef>
                <a:spcPct val="20000"/>
              </a:spcBef>
              <a:spcAft>
                <a:spcPts val="0"/>
              </a:spcAft>
              <a:buClrTx/>
              <a:buSzTx/>
              <a:tabLst/>
              <a:defRPr/>
            </a:pPr>
            <a:endParaRPr kumimoji="0" lang="es-ES" sz="3200" b="0" i="0" u="none" strike="noStrike" kern="1200" cap="none" spc="0" normalizeH="0" baseline="0" noProof="0" dirty="0">
              <a:ln>
                <a:noFill/>
              </a:ln>
              <a:solidFill>
                <a:srgbClr val="D6D622"/>
              </a:solidFill>
              <a:effectLst/>
              <a:uLnTx/>
              <a:uFillTx/>
              <a:latin typeface="+mn-lt"/>
              <a:ea typeface="+mn-ea"/>
              <a:cs typeface="+mn-cs"/>
            </a:endParaRPr>
          </a:p>
        </p:txBody>
      </p:sp>
      <p:sp>
        <p:nvSpPr>
          <p:cNvPr id="8" name="7 CuadroTexto"/>
          <p:cNvSpPr txBox="1"/>
          <p:nvPr/>
        </p:nvSpPr>
        <p:spPr>
          <a:xfrm>
            <a:off x="251520" y="1124744"/>
            <a:ext cx="8568952" cy="4893647"/>
          </a:xfrm>
          <a:prstGeom prst="rect">
            <a:avLst/>
          </a:prstGeom>
          <a:noFill/>
        </p:spPr>
        <p:txBody>
          <a:bodyPr wrap="square" rtlCol="0">
            <a:spAutoFit/>
          </a:bodyPr>
          <a:lstStyle/>
          <a:p>
            <a:pPr algn="just"/>
            <a:r>
              <a:rPr lang="es-ES" sz="2400" dirty="0"/>
              <a:t>3) Cualquier </a:t>
            </a:r>
            <a:r>
              <a:rPr lang="es-ES" sz="2400" b="1" dirty="0">
                <a:solidFill>
                  <a:srgbClr val="FF0000"/>
                </a:solidFill>
              </a:rPr>
              <a:t>importe ingresado, se considera abono a cuenta </a:t>
            </a:r>
            <a:r>
              <a:rPr lang="es-ES" sz="2400" dirty="0"/>
              <a:t>de lo que en definitiva determine la AT.  </a:t>
            </a:r>
            <a:r>
              <a:rPr lang="es-ES" sz="1200" dirty="0"/>
              <a:t>(Art 143 RPT</a:t>
            </a:r>
            <a:r>
              <a:rPr lang="es-ES" sz="2400" dirty="0"/>
              <a:t>)</a:t>
            </a:r>
          </a:p>
          <a:p>
            <a:pPr algn="just"/>
            <a:endParaRPr lang="es-ES" sz="800" dirty="0"/>
          </a:p>
          <a:p>
            <a:pPr algn="just"/>
            <a:r>
              <a:rPr lang="es-ES" sz="2400" dirty="0"/>
              <a:t>4) </a:t>
            </a:r>
            <a:r>
              <a:rPr lang="es-ES" sz="2400" b="1" dirty="0">
                <a:solidFill>
                  <a:srgbClr val="FF0000"/>
                </a:solidFill>
              </a:rPr>
              <a:t>No procederá la respuesta a las consultas </a:t>
            </a:r>
            <a:r>
              <a:rPr lang="es-ES" sz="2400" dirty="0"/>
              <a:t>planteadas cuando la materia objeto de consulta forme parte de las cuestiones que se resolverán en el curso de la fiscalización. </a:t>
            </a:r>
            <a:r>
              <a:rPr lang="es-ES" sz="1200" dirty="0"/>
              <a:t>(Art. 119 inciso c) CNPT)</a:t>
            </a:r>
          </a:p>
          <a:p>
            <a:pPr algn="just"/>
            <a:endParaRPr lang="es-ES" sz="800" dirty="0"/>
          </a:p>
          <a:p>
            <a:pPr algn="just"/>
            <a:r>
              <a:rPr lang="es-ES" sz="2400" dirty="0"/>
              <a:t>S</a:t>
            </a:r>
            <a:r>
              <a:rPr lang="es-ES" sz="2400" b="1" dirty="0">
                <a:solidFill>
                  <a:srgbClr val="FF0000"/>
                </a:solidFill>
              </a:rPr>
              <a:t>i por causas imputables a la AT, la actuación material frente al sujeto fiscalizado no se iniciara efectivamente dentro del mes siguiente </a:t>
            </a:r>
            <a:r>
              <a:rPr lang="es-ES" sz="2400" dirty="0"/>
              <a:t>a la fecha de notificación de la comunicación de inicio, se entenderá </a:t>
            </a:r>
            <a:r>
              <a:rPr lang="es-ES" sz="2400" b="1" dirty="0">
                <a:solidFill>
                  <a:srgbClr val="FF0000"/>
                </a:solidFill>
              </a:rPr>
              <a:t>nulo el inicio </a:t>
            </a:r>
            <a:r>
              <a:rPr lang="es-ES" sz="2400" dirty="0"/>
              <a:t>de tal actuación y producidos en lo que corresponda, los siguientes efectos:</a:t>
            </a:r>
          </a:p>
          <a:p>
            <a:pPr algn="just"/>
            <a:endParaRPr lang="es-ES" sz="800" dirty="0"/>
          </a:p>
          <a:p>
            <a:pPr algn="just"/>
            <a:r>
              <a:rPr lang="es-ES" sz="2400" dirty="0"/>
              <a:t>a) </a:t>
            </a:r>
            <a:r>
              <a:rPr lang="es-ES" sz="2400" b="1" dirty="0">
                <a:solidFill>
                  <a:srgbClr val="FF0000"/>
                </a:solidFill>
                <a:effectLst>
                  <a:outerShdw blurRad="38100" dist="38100" dir="2700000" algn="tl">
                    <a:srgbClr val="000000">
                      <a:alpha val="43137"/>
                    </a:srgbClr>
                  </a:outerShdw>
                </a:effectLst>
              </a:rPr>
              <a:t>Se entenderá no producida la interrupción del cómputo de la prescripción </a:t>
            </a:r>
            <a:r>
              <a:rPr lang="es-ES" sz="2400" dirty="0"/>
              <a:t>como consecuencia del inicio de tales actuaciones.</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 Marcador de contenido" descr="http://www.uci.ac.cr/envios/2012/FIRMAS/bernardogonzalez.jpg"/>
          <p:cNvPicPr>
            <a:picLocks noGrp="1"/>
          </p:cNvPicPr>
          <p:nvPr>
            <p:ph idx="1"/>
          </p:nvPr>
        </p:nvPicPr>
        <p:blipFill>
          <a:blip r:embed="rId2" cstate="print">
            <a:extLst>
              <a:ext uri="{28A0092B-C50C-407E-A947-70E740481C1C}">
                <a14:useLocalDpi xmlns:a14="http://schemas.microsoft.com/office/drawing/2010/main" val="0"/>
              </a:ext>
            </a:extLst>
          </a:blip>
          <a:srcRect l="36441" b="22891"/>
          <a:stretch>
            <a:fillRect/>
          </a:stretch>
        </p:blipFill>
        <p:spPr bwMode="auto">
          <a:xfrm>
            <a:off x="7236296" y="5805264"/>
            <a:ext cx="1713281" cy="815254"/>
          </a:xfrm>
          <a:prstGeom prst="rect">
            <a:avLst/>
          </a:prstGeom>
          <a:noFill/>
          <a:ln>
            <a:noFill/>
          </a:ln>
        </p:spPr>
      </p:pic>
      <p:pic>
        <p:nvPicPr>
          <p:cNvPr id="5" name="4 Imagen" descr="http://www.uci.ac.cr/envios/2012/FIRMAS/bernardogonzalez.jpg"/>
          <p:cNvPicPr/>
          <p:nvPr/>
        </p:nvPicPr>
        <p:blipFill>
          <a:blip r:embed="rId2" cstate="print">
            <a:extLst>
              <a:ext uri="{28A0092B-C50C-407E-A947-70E740481C1C}">
                <a14:useLocalDpi xmlns:a14="http://schemas.microsoft.com/office/drawing/2010/main" val="0"/>
              </a:ext>
            </a:extLst>
          </a:blip>
          <a:srcRect r="63425"/>
          <a:stretch>
            <a:fillRect/>
          </a:stretch>
        </p:blipFill>
        <p:spPr bwMode="auto">
          <a:xfrm>
            <a:off x="6300192" y="5805264"/>
            <a:ext cx="901700" cy="812800"/>
          </a:xfrm>
          <a:prstGeom prst="rect">
            <a:avLst/>
          </a:prstGeom>
          <a:noFill/>
          <a:ln>
            <a:noFill/>
          </a:ln>
        </p:spPr>
      </p:pic>
      <p:sp>
        <p:nvSpPr>
          <p:cNvPr id="6" name="1 Título"/>
          <p:cNvSpPr>
            <a:spLocks noGrp="1"/>
          </p:cNvSpPr>
          <p:nvPr>
            <p:ph type="title"/>
          </p:nvPr>
        </p:nvSpPr>
        <p:spPr>
          <a:xfrm>
            <a:off x="1105272" y="413792"/>
            <a:ext cx="6995120" cy="998984"/>
          </a:xfrm>
        </p:spPr>
        <p:style>
          <a:lnRef idx="1">
            <a:schemeClr val="accent1"/>
          </a:lnRef>
          <a:fillRef idx="2">
            <a:schemeClr val="accent1"/>
          </a:fillRef>
          <a:effectRef idx="1">
            <a:schemeClr val="accent1"/>
          </a:effectRef>
          <a:fontRef idx="minor">
            <a:schemeClr val="dk1"/>
          </a:fontRef>
        </p:style>
        <p:txBody>
          <a:bodyPr>
            <a:normAutofit fontScale="90000"/>
          </a:bodyPr>
          <a:lstStyle/>
          <a:p>
            <a:pPr>
              <a:defRPr/>
            </a:pPr>
            <a:r>
              <a:rPr lang="es-ES" sz="3200" b="1" dirty="0"/>
              <a:t> Efectos del inicio de una actuación de comprobación e investigación </a:t>
            </a:r>
            <a:r>
              <a:rPr lang="es-ES" sz="1600" b="1" dirty="0"/>
              <a:t>Art. 140 RPT</a:t>
            </a:r>
            <a:endParaRPr lang="es-ES" sz="1600" dirty="0">
              <a:solidFill>
                <a:schemeClr val="tx1">
                  <a:lumMod val="95000"/>
                  <a:lumOff val="5000"/>
                </a:schemeClr>
              </a:solidFill>
            </a:endParaRPr>
          </a:p>
        </p:txBody>
      </p:sp>
      <p:sp>
        <p:nvSpPr>
          <p:cNvPr id="7" name="2 Marcador de contenido"/>
          <p:cNvSpPr txBox="1">
            <a:spLocks/>
          </p:cNvSpPr>
          <p:nvPr/>
        </p:nvSpPr>
        <p:spPr>
          <a:xfrm>
            <a:off x="457200" y="1600200"/>
            <a:ext cx="8229600" cy="4525963"/>
          </a:xfrm>
          <a:prstGeom prst="rect">
            <a:avLst/>
          </a:prstGeom>
        </p:spPr>
        <p:txBody>
          <a:bodyPr vert="horz" lIns="91440" tIns="45720" rIns="91440" bIns="45720" rtlCol="0">
            <a:normAutofit/>
          </a:bodyPr>
          <a:lstStyle/>
          <a:p>
            <a:pPr marL="342900" marR="0" lvl="0" indent="-342900" algn="l" defTabSz="914400" rtl="0" eaLnBrk="1" fontAlgn="auto" latinLnBrk="0" hangingPunct="1">
              <a:lnSpc>
                <a:spcPct val="100000"/>
              </a:lnSpc>
              <a:spcBef>
                <a:spcPct val="20000"/>
              </a:spcBef>
              <a:spcAft>
                <a:spcPts val="0"/>
              </a:spcAft>
              <a:buClrTx/>
              <a:buSzTx/>
              <a:tabLst/>
              <a:defRPr/>
            </a:pPr>
            <a:endParaRPr kumimoji="0" lang="es-ES" sz="3200" b="0" i="0" u="none" strike="noStrike" kern="1200" cap="none" spc="0" normalizeH="0" baseline="0" noProof="0" dirty="0">
              <a:ln>
                <a:noFill/>
              </a:ln>
              <a:solidFill>
                <a:srgbClr val="D6D622"/>
              </a:solidFill>
              <a:effectLst/>
              <a:uLnTx/>
              <a:uFillTx/>
              <a:latin typeface="+mn-lt"/>
              <a:ea typeface="+mn-ea"/>
              <a:cs typeface="+mn-cs"/>
            </a:endParaRPr>
          </a:p>
        </p:txBody>
      </p:sp>
      <p:sp>
        <p:nvSpPr>
          <p:cNvPr id="8" name="7 CuadroTexto"/>
          <p:cNvSpPr txBox="1"/>
          <p:nvPr/>
        </p:nvSpPr>
        <p:spPr>
          <a:xfrm>
            <a:off x="467544" y="1628800"/>
            <a:ext cx="8280920" cy="4832092"/>
          </a:xfrm>
          <a:prstGeom prst="rect">
            <a:avLst/>
          </a:prstGeom>
          <a:noFill/>
        </p:spPr>
        <p:txBody>
          <a:bodyPr wrap="square" rtlCol="0">
            <a:spAutoFit/>
          </a:bodyPr>
          <a:lstStyle/>
          <a:p>
            <a:pPr algn="just"/>
            <a:r>
              <a:rPr lang="es-ES" sz="2000" dirty="0"/>
              <a:t>b) Las declaraciones sobre los tributos y períodos objeto de las actuaciones, presentadas entre la fecha de interrupción y la de su reinicio, así como el ingreso de las cuotas correspondientes, se entenderán realizadas espontáneamente a los efectos de las reducciones de la sanción dispuestas en el art. 88 y de la </a:t>
            </a:r>
            <a:r>
              <a:rPr lang="es-ES" sz="2000" b="1" dirty="0">
                <a:solidFill>
                  <a:srgbClr val="FF0000"/>
                </a:solidFill>
                <a:effectLst>
                  <a:outerShdw blurRad="38100" dist="38100" dir="2700000" algn="tl">
                    <a:srgbClr val="000000">
                      <a:alpha val="43137"/>
                    </a:srgbClr>
                  </a:outerShdw>
                </a:effectLst>
              </a:rPr>
              <a:t>excusa legal absolutoria</a:t>
            </a:r>
            <a:r>
              <a:rPr lang="es-ES" sz="2000" dirty="0">
                <a:solidFill>
                  <a:srgbClr val="FF0000"/>
                </a:solidFill>
                <a:effectLst>
                  <a:outerShdw blurRad="38100" dist="38100" dir="2700000" algn="tl">
                    <a:srgbClr val="000000">
                      <a:alpha val="43137"/>
                    </a:srgbClr>
                  </a:outerShdw>
                </a:effectLst>
              </a:rPr>
              <a:t> contenida en el art. 92, </a:t>
            </a:r>
            <a:r>
              <a:rPr lang="es-ES" sz="2000" dirty="0"/>
              <a:t>ambos del CNPT, así como cualquier otro efecto que corresponda.</a:t>
            </a:r>
          </a:p>
          <a:p>
            <a:pPr algn="just"/>
            <a:endParaRPr lang="es-ES" sz="800" dirty="0"/>
          </a:p>
          <a:p>
            <a:pPr algn="just"/>
            <a:r>
              <a:rPr lang="es-ES" sz="2000" dirty="0"/>
              <a:t>c) </a:t>
            </a:r>
            <a:r>
              <a:rPr lang="es-ES" sz="2000" b="1" dirty="0">
                <a:solidFill>
                  <a:srgbClr val="FF0000"/>
                </a:solidFill>
                <a:effectLst>
                  <a:outerShdw blurRad="38100" dist="38100" dir="2700000" algn="tl">
                    <a:srgbClr val="000000">
                      <a:alpha val="43137"/>
                    </a:srgbClr>
                  </a:outerShdw>
                </a:effectLst>
              </a:rPr>
              <a:t>Procederá la respuesta de cualquier consulta </a:t>
            </a:r>
            <a:r>
              <a:rPr lang="es-ES" sz="2000" dirty="0"/>
              <a:t>que se hubieren planteado sobre la materia objeto del procedimiento y cuya respuesta se hubiere negado, a tenor de lo establecido en el inciso c) del artículo 119 del CNPT.</a:t>
            </a:r>
          </a:p>
          <a:p>
            <a:pPr algn="just"/>
            <a:endParaRPr lang="es-ES" sz="800" dirty="0"/>
          </a:p>
          <a:p>
            <a:pPr algn="just"/>
            <a:r>
              <a:rPr lang="es-ES" sz="2000" dirty="0"/>
              <a:t>Si posteriormente la AT decidiera realizar la actuación, deberá notificar nuevamente su inicio, entendiéndose interrumpida la prescripción y producidos todos los demás efectos que conlleva el inicio de las actuaciones, a partir de la fecha de esta última notificación.</a:t>
            </a:r>
          </a:p>
          <a:p>
            <a:pPr algn="just"/>
            <a:endParaRPr lang="es-ES" sz="2000" dirty="0"/>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 Marcador de contenido" descr="http://www.uci.ac.cr/envios/2012/FIRMAS/bernardogonzalez.jpg"/>
          <p:cNvPicPr>
            <a:picLocks noGrp="1"/>
          </p:cNvPicPr>
          <p:nvPr>
            <p:ph idx="1"/>
          </p:nvPr>
        </p:nvPicPr>
        <p:blipFill>
          <a:blip r:embed="rId2" cstate="print">
            <a:extLst>
              <a:ext uri="{28A0092B-C50C-407E-A947-70E740481C1C}">
                <a14:useLocalDpi xmlns:a14="http://schemas.microsoft.com/office/drawing/2010/main" val="0"/>
              </a:ext>
            </a:extLst>
          </a:blip>
          <a:srcRect l="36441" b="22891"/>
          <a:stretch>
            <a:fillRect/>
          </a:stretch>
        </p:blipFill>
        <p:spPr bwMode="auto">
          <a:xfrm>
            <a:off x="7236296" y="5805264"/>
            <a:ext cx="1713281" cy="815254"/>
          </a:xfrm>
          <a:prstGeom prst="rect">
            <a:avLst/>
          </a:prstGeom>
          <a:noFill/>
          <a:ln>
            <a:noFill/>
          </a:ln>
        </p:spPr>
      </p:pic>
      <p:pic>
        <p:nvPicPr>
          <p:cNvPr id="5" name="4 Imagen" descr="http://www.uci.ac.cr/envios/2012/FIRMAS/bernardogonzalez.jpg"/>
          <p:cNvPicPr/>
          <p:nvPr/>
        </p:nvPicPr>
        <p:blipFill>
          <a:blip r:embed="rId2" cstate="print">
            <a:extLst>
              <a:ext uri="{28A0092B-C50C-407E-A947-70E740481C1C}">
                <a14:useLocalDpi xmlns:a14="http://schemas.microsoft.com/office/drawing/2010/main" val="0"/>
              </a:ext>
            </a:extLst>
          </a:blip>
          <a:srcRect r="63425"/>
          <a:stretch>
            <a:fillRect/>
          </a:stretch>
        </p:blipFill>
        <p:spPr bwMode="auto">
          <a:xfrm>
            <a:off x="6300192" y="5805264"/>
            <a:ext cx="901700" cy="812800"/>
          </a:xfrm>
          <a:prstGeom prst="rect">
            <a:avLst/>
          </a:prstGeom>
          <a:noFill/>
          <a:ln>
            <a:noFill/>
          </a:ln>
        </p:spPr>
      </p:pic>
      <p:sp>
        <p:nvSpPr>
          <p:cNvPr id="6" name="1 Título"/>
          <p:cNvSpPr>
            <a:spLocks noGrp="1"/>
          </p:cNvSpPr>
          <p:nvPr>
            <p:ph type="title"/>
          </p:nvPr>
        </p:nvSpPr>
        <p:spPr>
          <a:xfrm>
            <a:off x="899592" y="274638"/>
            <a:ext cx="7355160" cy="994122"/>
          </a:xfrm>
        </p:spPr>
        <p:style>
          <a:lnRef idx="1">
            <a:schemeClr val="accent1"/>
          </a:lnRef>
          <a:fillRef idx="2">
            <a:schemeClr val="accent1"/>
          </a:fillRef>
          <a:effectRef idx="1">
            <a:schemeClr val="accent1"/>
          </a:effectRef>
          <a:fontRef idx="minor">
            <a:schemeClr val="dk1"/>
          </a:fontRef>
        </p:style>
        <p:txBody>
          <a:bodyPr>
            <a:normAutofit/>
          </a:bodyPr>
          <a:lstStyle/>
          <a:p>
            <a:pPr>
              <a:defRPr/>
            </a:pPr>
            <a:r>
              <a:rPr lang="es-ES" sz="2800" b="1" dirty="0"/>
              <a:t>Alcance de las actuaciones de comprobación e investigación </a:t>
            </a:r>
            <a:r>
              <a:rPr lang="es-ES" sz="2000" b="1" dirty="0"/>
              <a:t>Art. 141 RPT</a:t>
            </a:r>
            <a:endParaRPr lang="es-ES" sz="2000" dirty="0">
              <a:solidFill>
                <a:schemeClr val="tx1">
                  <a:lumMod val="95000"/>
                  <a:lumOff val="5000"/>
                </a:schemeClr>
              </a:solidFill>
            </a:endParaRPr>
          </a:p>
        </p:txBody>
      </p:sp>
      <p:sp>
        <p:nvSpPr>
          <p:cNvPr id="7" name="2 Marcador de contenido"/>
          <p:cNvSpPr txBox="1">
            <a:spLocks/>
          </p:cNvSpPr>
          <p:nvPr/>
        </p:nvSpPr>
        <p:spPr>
          <a:xfrm>
            <a:off x="683568" y="1556792"/>
            <a:ext cx="7848872" cy="4525963"/>
          </a:xfrm>
          <a:prstGeom prst="rect">
            <a:avLst/>
          </a:prstGeom>
        </p:spPr>
        <p:txBody>
          <a:bodyPr vert="horz" lIns="91440" tIns="45720" rIns="91440" bIns="45720" rtlCol="0">
            <a:normAutofit fontScale="70000" lnSpcReduction="20000"/>
          </a:bodyPr>
          <a:lstStyle/>
          <a:p>
            <a:pPr algn="just"/>
            <a:endParaRPr lang="es-ES" sz="1100" dirty="0"/>
          </a:p>
          <a:p>
            <a:pPr algn="just">
              <a:buFont typeface="Wingdings" pitchFamily="2" charset="2"/>
              <a:buChar char="Ø"/>
            </a:pPr>
            <a:r>
              <a:rPr lang="es-ES" sz="3200" b="1" dirty="0">
                <a:solidFill>
                  <a:srgbClr val="FF0000"/>
                </a:solidFill>
                <a:effectLst>
                  <a:outerShdw blurRad="38100" dist="38100" dir="2700000" algn="tl">
                    <a:srgbClr val="000000">
                      <a:alpha val="43137"/>
                    </a:srgbClr>
                  </a:outerShdw>
                </a:effectLst>
              </a:rPr>
              <a:t>Tendrán carácter parcial </a:t>
            </a:r>
            <a:r>
              <a:rPr lang="es-ES" sz="3200" dirty="0"/>
              <a:t>cuando no afecten a la totalidad de los elementos de la obligación tributaria, en el período objeto de comprobación.</a:t>
            </a:r>
          </a:p>
          <a:p>
            <a:pPr algn="just"/>
            <a:endParaRPr lang="es-ES" sz="3200" dirty="0"/>
          </a:p>
          <a:p>
            <a:pPr algn="just">
              <a:buFont typeface="Wingdings" pitchFamily="2" charset="2"/>
              <a:buChar char="Ø"/>
            </a:pPr>
            <a:r>
              <a:rPr lang="es-ES" sz="3200" b="1" dirty="0">
                <a:solidFill>
                  <a:srgbClr val="FF0000"/>
                </a:solidFill>
                <a:effectLst>
                  <a:outerShdw blurRad="38100" dist="38100" dir="2700000" algn="tl">
                    <a:srgbClr val="000000">
                      <a:alpha val="43137"/>
                    </a:srgbClr>
                  </a:outerShdw>
                </a:effectLst>
              </a:rPr>
              <a:t>Tendrán carácter general </a:t>
            </a:r>
            <a:r>
              <a:rPr lang="es-ES" sz="3200" dirty="0"/>
              <a:t>en relación con la obligación tributaria y periodo comprobado.</a:t>
            </a:r>
          </a:p>
          <a:p>
            <a:pPr algn="just"/>
            <a:endParaRPr lang="es-ES" sz="3200" dirty="0"/>
          </a:p>
          <a:p>
            <a:pPr algn="just"/>
            <a:r>
              <a:rPr lang="es-ES" sz="3200" dirty="0"/>
              <a:t>Sean generales o parciales, </a:t>
            </a:r>
            <a:r>
              <a:rPr lang="es-ES" sz="3200" b="1" dirty="0">
                <a:solidFill>
                  <a:srgbClr val="FF0000"/>
                </a:solidFill>
                <a:effectLst>
                  <a:outerShdw blurRad="38100" dist="38100" dir="2700000" algn="tl">
                    <a:srgbClr val="000000">
                      <a:alpha val="43137"/>
                    </a:srgbClr>
                  </a:outerShdw>
                </a:effectLst>
              </a:rPr>
              <a:t>la conclusión del procedimiento tendrá como efecto la imposibilidad de que la Administración Tributaria pueda entrar a comprobar de nuevo la situación tributaria del sujeto pasivo</a:t>
            </a:r>
            <a:r>
              <a:rPr lang="es-ES" sz="3200" dirty="0"/>
              <a:t>, en relación con los aspectos de los tributos y períodos revisados y no objetados por la fiscalización y en caso de los objetados, si hay conformidad del sujeto pasivo con la propuesta de regularización.</a:t>
            </a:r>
          </a:p>
          <a:p>
            <a:pPr algn="just"/>
            <a:r>
              <a:rPr lang="es-ES" sz="3200" dirty="0"/>
              <a:t> </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 Marcador de contenido" descr="http://www.uci.ac.cr/envios/2012/FIRMAS/bernardogonzalez.jpg"/>
          <p:cNvPicPr>
            <a:picLocks noGrp="1"/>
          </p:cNvPicPr>
          <p:nvPr>
            <p:ph idx="1"/>
          </p:nvPr>
        </p:nvPicPr>
        <p:blipFill>
          <a:blip r:embed="rId2" cstate="print">
            <a:extLst>
              <a:ext uri="{28A0092B-C50C-407E-A947-70E740481C1C}">
                <a14:useLocalDpi xmlns:a14="http://schemas.microsoft.com/office/drawing/2010/main" val="0"/>
              </a:ext>
            </a:extLst>
          </a:blip>
          <a:srcRect l="36441" b="22891"/>
          <a:stretch>
            <a:fillRect/>
          </a:stretch>
        </p:blipFill>
        <p:spPr bwMode="auto">
          <a:xfrm>
            <a:off x="7236296" y="5805264"/>
            <a:ext cx="1713281" cy="815254"/>
          </a:xfrm>
          <a:prstGeom prst="rect">
            <a:avLst/>
          </a:prstGeom>
          <a:noFill/>
          <a:ln>
            <a:noFill/>
          </a:ln>
        </p:spPr>
      </p:pic>
      <p:pic>
        <p:nvPicPr>
          <p:cNvPr id="5" name="4 Imagen" descr="http://www.uci.ac.cr/envios/2012/FIRMAS/bernardogonzalez.jpg"/>
          <p:cNvPicPr/>
          <p:nvPr/>
        </p:nvPicPr>
        <p:blipFill>
          <a:blip r:embed="rId2" cstate="print">
            <a:extLst>
              <a:ext uri="{28A0092B-C50C-407E-A947-70E740481C1C}">
                <a14:useLocalDpi xmlns:a14="http://schemas.microsoft.com/office/drawing/2010/main" val="0"/>
              </a:ext>
            </a:extLst>
          </a:blip>
          <a:srcRect r="63425"/>
          <a:stretch>
            <a:fillRect/>
          </a:stretch>
        </p:blipFill>
        <p:spPr bwMode="auto">
          <a:xfrm>
            <a:off x="6300192" y="5805264"/>
            <a:ext cx="901700" cy="812800"/>
          </a:xfrm>
          <a:prstGeom prst="rect">
            <a:avLst/>
          </a:prstGeom>
          <a:noFill/>
          <a:ln>
            <a:noFill/>
          </a:ln>
        </p:spPr>
      </p:pic>
      <p:sp>
        <p:nvSpPr>
          <p:cNvPr id="6" name="1 Título"/>
          <p:cNvSpPr>
            <a:spLocks noGrp="1"/>
          </p:cNvSpPr>
          <p:nvPr>
            <p:ph type="title"/>
          </p:nvPr>
        </p:nvSpPr>
        <p:spPr>
          <a:xfrm>
            <a:off x="457200" y="485800"/>
            <a:ext cx="8229600" cy="1143000"/>
          </a:xfrm>
        </p:spPr>
        <p:style>
          <a:lnRef idx="1">
            <a:schemeClr val="accent1"/>
          </a:lnRef>
          <a:fillRef idx="2">
            <a:schemeClr val="accent1"/>
          </a:fillRef>
          <a:effectRef idx="1">
            <a:schemeClr val="accent1"/>
          </a:effectRef>
          <a:fontRef idx="minor">
            <a:schemeClr val="dk1"/>
          </a:fontRef>
        </p:style>
        <p:txBody>
          <a:bodyPr>
            <a:noAutofit/>
          </a:bodyPr>
          <a:lstStyle/>
          <a:p>
            <a:pPr>
              <a:defRPr/>
            </a:pPr>
            <a:r>
              <a:rPr lang="es-ES" sz="3200" b="1" dirty="0"/>
              <a:t>Sustitución de los funcionarios designados </a:t>
            </a:r>
            <a:r>
              <a:rPr lang="es-ES" sz="1800" b="1" dirty="0"/>
              <a:t>Art.142 RPT</a:t>
            </a:r>
            <a:endParaRPr lang="es-ES" sz="1800" dirty="0">
              <a:solidFill>
                <a:schemeClr val="tx1">
                  <a:lumMod val="95000"/>
                  <a:lumOff val="5000"/>
                </a:schemeClr>
              </a:solidFill>
            </a:endParaRPr>
          </a:p>
        </p:txBody>
      </p:sp>
      <p:sp>
        <p:nvSpPr>
          <p:cNvPr id="7" name="2 Marcador de contenido"/>
          <p:cNvSpPr txBox="1">
            <a:spLocks/>
          </p:cNvSpPr>
          <p:nvPr/>
        </p:nvSpPr>
        <p:spPr>
          <a:xfrm>
            <a:off x="899592" y="2143397"/>
            <a:ext cx="7272808" cy="2653755"/>
          </a:xfrm>
          <a:prstGeom prst="rect">
            <a:avLst/>
          </a:prstGeom>
        </p:spPr>
        <p:txBody>
          <a:bodyPr vert="horz" lIns="91440" tIns="45720" rIns="91440" bIns="45720" rtlCol="0">
            <a:normAutofit/>
          </a:bodyPr>
          <a:lstStyle/>
          <a:p>
            <a:pPr algn="just"/>
            <a:r>
              <a:rPr lang="es-ES" sz="2800" dirty="0"/>
              <a:t>La comprobación se llevará a cabo hasta su conclusión, </a:t>
            </a:r>
            <a:r>
              <a:rPr lang="es-ES" sz="2800" b="1" dirty="0">
                <a:solidFill>
                  <a:srgbClr val="FF0000"/>
                </a:solidFill>
                <a:effectLst>
                  <a:outerShdw blurRad="38100" dist="38100" dir="2700000" algn="tl">
                    <a:srgbClr val="000000">
                      <a:alpha val="43137"/>
                    </a:srgbClr>
                  </a:outerShdw>
                </a:effectLst>
              </a:rPr>
              <a:t>por los funcionarios que las hubiesen iniciado, salvo </a:t>
            </a:r>
            <a:r>
              <a:rPr lang="es-ES" sz="2800" dirty="0"/>
              <a:t>cese, traslado, enfermedad o bien otra causa justa de sustitución de estos, lo cual deberá ser comunicado al sujeto pasivo</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Subtítulo"/>
          <p:cNvSpPr>
            <a:spLocks noGrp="1"/>
          </p:cNvSpPr>
          <p:nvPr>
            <p:ph type="subTitle" idx="1"/>
          </p:nvPr>
        </p:nvSpPr>
        <p:spPr/>
        <p:txBody>
          <a:bodyPr/>
          <a:lstStyle/>
          <a:p>
            <a:endParaRPr lang="es-CR" dirty="0"/>
          </a:p>
          <a:p>
            <a:endParaRPr lang="es-ES" dirty="0"/>
          </a:p>
        </p:txBody>
      </p:sp>
      <p:pic>
        <p:nvPicPr>
          <p:cNvPr id="5" name="4 Imagen" descr="http://www.uci.ac.cr/envios/2012/FIRMAS/bernardogonzalez.jpg"/>
          <p:cNvPicPr/>
          <p:nvPr/>
        </p:nvPicPr>
        <p:blipFill>
          <a:blip r:embed="rId2" cstate="print">
            <a:extLst>
              <a:ext uri="{28A0092B-C50C-407E-A947-70E740481C1C}">
                <a14:useLocalDpi xmlns:a14="http://schemas.microsoft.com/office/drawing/2010/main" val="0"/>
              </a:ext>
            </a:extLst>
          </a:blip>
          <a:srcRect l="36441" b="22891"/>
          <a:stretch>
            <a:fillRect/>
          </a:stretch>
        </p:blipFill>
        <p:spPr bwMode="auto">
          <a:xfrm>
            <a:off x="7668344" y="5853728"/>
            <a:ext cx="1296144" cy="552628"/>
          </a:xfrm>
          <a:prstGeom prst="rect">
            <a:avLst/>
          </a:prstGeom>
          <a:noFill/>
          <a:ln>
            <a:noFill/>
          </a:ln>
        </p:spPr>
      </p:pic>
      <p:sp>
        <p:nvSpPr>
          <p:cNvPr id="7" name="6 CuadroTexto"/>
          <p:cNvSpPr txBox="1"/>
          <p:nvPr/>
        </p:nvSpPr>
        <p:spPr>
          <a:xfrm>
            <a:off x="2987824" y="476672"/>
            <a:ext cx="3672408" cy="584775"/>
          </a:xfrm>
          <a:prstGeom prst="rect">
            <a:avLst/>
          </a:prstGeom>
          <a:noFill/>
        </p:spPr>
        <p:txBody>
          <a:bodyPr wrap="square" rtlCol="0">
            <a:spAutoFit/>
          </a:bodyPr>
          <a:lstStyle/>
          <a:p>
            <a:r>
              <a:rPr lang="es-CR" sz="3200" b="1" dirty="0">
                <a:solidFill>
                  <a:schemeClr val="bg1"/>
                </a:solidFill>
              </a:rPr>
              <a:t>Deberes  Materiales</a:t>
            </a:r>
            <a:endParaRPr lang="es-ES" sz="3200" b="1" dirty="0">
              <a:solidFill>
                <a:schemeClr val="bg1"/>
              </a:solidFill>
            </a:endParaRPr>
          </a:p>
        </p:txBody>
      </p:sp>
      <p:pic>
        <p:nvPicPr>
          <p:cNvPr id="11" name="Picture 7" descr="C:\Users\flor\AppData\Local\Microsoft\Windows\Temporary Internet Files\Content.IE5\TMUKOC1B\MP900422442[1].jpg"/>
          <p:cNvPicPr>
            <a:picLocks noChangeAspect="1" noChangeArrowheads="1"/>
          </p:cNvPicPr>
          <p:nvPr/>
        </p:nvPicPr>
        <p:blipFill>
          <a:blip r:embed="rId3" cstate="print"/>
          <a:srcRect/>
          <a:stretch>
            <a:fillRect/>
          </a:stretch>
        </p:blipFill>
        <p:spPr bwMode="auto">
          <a:xfrm>
            <a:off x="4932040" y="2780927"/>
            <a:ext cx="3600400" cy="2946789"/>
          </a:xfrm>
          <a:prstGeom prst="rect">
            <a:avLst/>
          </a:prstGeom>
          <a:noFill/>
        </p:spPr>
      </p:pic>
      <p:sp>
        <p:nvSpPr>
          <p:cNvPr id="17" name="16 CuadroTexto"/>
          <p:cNvSpPr txBox="1"/>
          <p:nvPr/>
        </p:nvSpPr>
        <p:spPr>
          <a:xfrm>
            <a:off x="4322656" y="1620088"/>
            <a:ext cx="4248472" cy="954107"/>
          </a:xfrm>
          <a:prstGeom prst="rect">
            <a:avLst/>
          </a:prstGeom>
          <a:noFill/>
        </p:spPr>
        <p:txBody>
          <a:bodyPr wrap="square" rtlCol="0">
            <a:spAutoFit/>
          </a:bodyPr>
          <a:lstStyle/>
          <a:p>
            <a:pPr algn="ctr"/>
            <a:r>
              <a:rPr lang="es-CR" sz="2800" dirty="0"/>
              <a:t>Presentar declaraciones de impuestos con exactitud</a:t>
            </a:r>
            <a:endParaRPr lang="es-ES" sz="2800" dirty="0"/>
          </a:p>
        </p:txBody>
      </p:sp>
      <p:sp>
        <p:nvSpPr>
          <p:cNvPr id="20" name="19 CuadroTexto"/>
          <p:cNvSpPr txBox="1"/>
          <p:nvPr/>
        </p:nvSpPr>
        <p:spPr>
          <a:xfrm>
            <a:off x="1907704" y="1835532"/>
            <a:ext cx="1152128" cy="523220"/>
          </a:xfrm>
          <a:prstGeom prst="rect">
            <a:avLst/>
          </a:prstGeom>
          <a:noFill/>
        </p:spPr>
        <p:txBody>
          <a:bodyPr wrap="square" rtlCol="0">
            <a:spAutoFit/>
          </a:bodyPr>
          <a:lstStyle/>
          <a:p>
            <a:r>
              <a:rPr lang="es-CR" sz="2800" dirty="0"/>
              <a:t>Pagar</a:t>
            </a:r>
            <a:endParaRPr lang="es-ES" sz="2800" dirty="0"/>
          </a:p>
        </p:txBody>
      </p:sp>
      <p:pic>
        <p:nvPicPr>
          <p:cNvPr id="1026" name="Picture 2" descr="Resultado de imagen de imagen de pagar colones costa rica"/>
          <p:cNvPicPr>
            <a:picLocks noChangeAspect="1" noChangeArrowheads="1"/>
          </p:cNvPicPr>
          <p:nvPr/>
        </p:nvPicPr>
        <p:blipFill>
          <a:blip r:embed="rId4" cstate="print"/>
          <a:srcRect/>
          <a:stretch>
            <a:fillRect/>
          </a:stretch>
        </p:blipFill>
        <p:spPr bwMode="auto">
          <a:xfrm>
            <a:off x="323528" y="2816612"/>
            <a:ext cx="4376060" cy="2916644"/>
          </a:xfrm>
          <a:prstGeom prst="rect">
            <a:avLst/>
          </a:prstGeom>
          <a:noFill/>
        </p:spPr>
      </p:pic>
      <p:pic>
        <p:nvPicPr>
          <p:cNvPr id="14" name="13 Imagen" descr="http://www.uci.ac.cr/envios/2012/FIRMAS/bernardogonzalez.jpg"/>
          <p:cNvPicPr/>
          <p:nvPr/>
        </p:nvPicPr>
        <p:blipFill>
          <a:blip r:embed="rId2" cstate="print">
            <a:extLst>
              <a:ext uri="{28A0092B-C50C-407E-A947-70E740481C1C}">
                <a14:useLocalDpi xmlns:a14="http://schemas.microsoft.com/office/drawing/2010/main" val="0"/>
              </a:ext>
            </a:extLst>
          </a:blip>
          <a:srcRect r="63425"/>
          <a:stretch>
            <a:fillRect/>
          </a:stretch>
        </p:blipFill>
        <p:spPr bwMode="auto">
          <a:xfrm>
            <a:off x="6948264" y="5853728"/>
            <a:ext cx="734144" cy="620320"/>
          </a:xfrm>
          <a:prstGeom prst="rect">
            <a:avLst/>
          </a:prstGeom>
          <a:noFill/>
          <a:ln>
            <a:noFill/>
          </a:ln>
        </p:spPr>
      </p:pic>
      <p:sp>
        <p:nvSpPr>
          <p:cNvPr id="2" name="TextBox 1"/>
          <p:cNvSpPr txBox="1"/>
          <p:nvPr/>
        </p:nvSpPr>
        <p:spPr>
          <a:xfrm>
            <a:off x="2843808" y="476672"/>
            <a:ext cx="3816424" cy="584775"/>
          </a:xfrm>
          <a:prstGeom prst="rect">
            <a:avLst/>
          </a:prstGeom>
          <a:solidFill>
            <a:srgbClr val="00B050"/>
          </a:solidFill>
          <a:scene3d>
            <a:camera prst="orthographicFront"/>
            <a:lightRig rig="threePt" dir="t"/>
          </a:scene3d>
          <a:sp3d>
            <a:bevelT w="165100" prst="coolSlant"/>
          </a:sp3d>
        </p:spPr>
        <p:txBody>
          <a:bodyPr wrap="square" rtlCol="0">
            <a:spAutoFit/>
          </a:bodyPr>
          <a:lstStyle/>
          <a:p>
            <a:pPr algn="ctr"/>
            <a:r>
              <a:rPr lang="en-US" sz="3200" b="1" dirty="0" err="1">
                <a:solidFill>
                  <a:schemeClr val="bg1"/>
                </a:solidFill>
              </a:rPr>
              <a:t>Deberes</a:t>
            </a:r>
            <a:r>
              <a:rPr lang="en-US" sz="3200" b="1" dirty="0">
                <a:solidFill>
                  <a:schemeClr val="bg1"/>
                </a:solidFill>
              </a:rPr>
              <a:t> </a:t>
            </a:r>
            <a:r>
              <a:rPr lang="en-US" sz="3200" b="1" dirty="0" err="1">
                <a:solidFill>
                  <a:schemeClr val="bg1"/>
                </a:solidFill>
              </a:rPr>
              <a:t>Materiales</a:t>
            </a:r>
            <a:endParaRPr lang="en-US" sz="3200" b="1" dirty="0">
              <a:solidFill>
                <a:schemeClr val="bg1"/>
              </a:solidFill>
            </a:endParaRP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 Marcador de contenido" descr="http://www.uci.ac.cr/envios/2012/FIRMAS/bernardogonzalez.jpg"/>
          <p:cNvPicPr>
            <a:picLocks noGrp="1"/>
          </p:cNvPicPr>
          <p:nvPr>
            <p:ph idx="1"/>
          </p:nvPr>
        </p:nvPicPr>
        <p:blipFill>
          <a:blip r:embed="rId2" cstate="print">
            <a:extLst>
              <a:ext uri="{28A0092B-C50C-407E-A947-70E740481C1C}">
                <a14:useLocalDpi xmlns:a14="http://schemas.microsoft.com/office/drawing/2010/main" val="0"/>
              </a:ext>
            </a:extLst>
          </a:blip>
          <a:srcRect l="36441" b="22891"/>
          <a:stretch>
            <a:fillRect/>
          </a:stretch>
        </p:blipFill>
        <p:spPr bwMode="auto">
          <a:xfrm>
            <a:off x="7236296" y="5805264"/>
            <a:ext cx="1713281" cy="815254"/>
          </a:xfrm>
          <a:prstGeom prst="rect">
            <a:avLst/>
          </a:prstGeom>
          <a:noFill/>
          <a:ln>
            <a:noFill/>
          </a:ln>
        </p:spPr>
      </p:pic>
      <p:pic>
        <p:nvPicPr>
          <p:cNvPr id="5" name="4 Imagen" descr="http://www.uci.ac.cr/envios/2012/FIRMAS/bernardogonzalez.jpg"/>
          <p:cNvPicPr/>
          <p:nvPr/>
        </p:nvPicPr>
        <p:blipFill>
          <a:blip r:embed="rId2" cstate="print">
            <a:extLst>
              <a:ext uri="{28A0092B-C50C-407E-A947-70E740481C1C}">
                <a14:useLocalDpi xmlns:a14="http://schemas.microsoft.com/office/drawing/2010/main" val="0"/>
              </a:ext>
            </a:extLst>
          </a:blip>
          <a:srcRect r="63425"/>
          <a:stretch>
            <a:fillRect/>
          </a:stretch>
        </p:blipFill>
        <p:spPr bwMode="auto">
          <a:xfrm>
            <a:off x="6300192" y="5805264"/>
            <a:ext cx="901700" cy="812800"/>
          </a:xfrm>
          <a:prstGeom prst="rect">
            <a:avLst/>
          </a:prstGeom>
          <a:noFill/>
          <a:ln>
            <a:noFill/>
          </a:ln>
        </p:spPr>
      </p:pic>
      <p:sp>
        <p:nvSpPr>
          <p:cNvPr id="6" name="1 Título"/>
          <p:cNvSpPr>
            <a:spLocks noGrp="1"/>
          </p:cNvSpPr>
          <p:nvPr>
            <p:ph type="title"/>
          </p:nvPr>
        </p:nvSpPr>
        <p:spPr>
          <a:xfrm>
            <a:off x="889248" y="404664"/>
            <a:ext cx="7499176" cy="1012974"/>
          </a:xfrm>
        </p:spPr>
        <p:style>
          <a:lnRef idx="1">
            <a:schemeClr val="accent1"/>
          </a:lnRef>
          <a:fillRef idx="2">
            <a:schemeClr val="accent1"/>
          </a:fillRef>
          <a:effectRef idx="1">
            <a:schemeClr val="accent1"/>
          </a:effectRef>
          <a:fontRef idx="minor">
            <a:schemeClr val="dk1"/>
          </a:fontRef>
        </p:style>
        <p:txBody>
          <a:bodyPr>
            <a:noAutofit/>
          </a:bodyPr>
          <a:lstStyle/>
          <a:p>
            <a:pPr>
              <a:defRPr/>
            </a:pPr>
            <a:r>
              <a:rPr lang="es-ES" sz="2400" b="1" dirty="0"/>
              <a:t>Improcedencia de presentar declaraciones rectificativas </a:t>
            </a:r>
            <a:r>
              <a:rPr lang="es-ES" sz="1800" b="1" dirty="0"/>
              <a:t>Art. 143 RPT</a:t>
            </a:r>
            <a:endParaRPr lang="es-ES" sz="3600" dirty="0">
              <a:solidFill>
                <a:schemeClr val="tx1">
                  <a:lumMod val="95000"/>
                  <a:lumOff val="5000"/>
                </a:schemeClr>
              </a:solidFill>
            </a:endParaRPr>
          </a:p>
        </p:txBody>
      </p:sp>
      <p:sp>
        <p:nvSpPr>
          <p:cNvPr id="7" name="2 Marcador de contenido"/>
          <p:cNvSpPr txBox="1">
            <a:spLocks/>
          </p:cNvSpPr>
          <p:nvPr/>
        </p:nvSpPr>
        <p:spPr>
          <a:xfrm>
            <a:off x="611560" y="1711349"/>
            <a:ext cx="7920880" cy="4525963"/>
          </a:xfrm>
          <a:prstGeom prst="rect">
            <a:avLst/>
          </a:prstGeom>
        </p:spPr>
        <p:txBody>
          <a:bodyPr vert="horz" lIns="91440" tIns="45720" rIns="91440" bIns="45720" rtlCol="0">
            <a:normAutofit fontScale="77500" lnSpcReduction="20000"/>
          </a:bodyPr>
          <a:lstStyle/>
          <a:p>
            <a:pPr algn="just"/>
            <a:r>
              <a:rPr lang="es-ES" sz="2800" dirty="0"/>
              <a:t>Una vez notificado el inicio de la actuación de comprobación e investigación, </a:t>
            </a:r>
            <a:r>
              <a:rPr lang="es-ES" sz="2800" b="1" dirty="0">
                <a:solidFill>
                  <a:srgbClr val="FF0000"/>
                </a:solidFill>
              </a:rPr>
              <a:t>no procede la presentación de declaraciones autoliquidaciones tendientes a rectificar el impuesto y período objeto de las actuaciones</a:t>
            </a:r>
            <a:r>
              <a:rPr lang="es-ES" sz="2800" dirty="0">
                <a:solidFill>
                  <a:srgbClr val="FF0000"/>
                </a:solidFill>
              </a:rPr>
              <a:t>. </a:t>
            </a:r>
            <a:r>
              <a:rPr lang="es-ES" sz="2800" dirty="0"/>
              <a:t>Cualquier importe ingresado relacionado con tales impuestos y períodos se tendrá como ingreso a cuenta de lo que en definitiva se determine mediante el acto de liquidación de oficio.</a:t>
            </a:r>
          </a:p>
          <a:p>
            <a:pPr algn="just"/>
            <a:r>
              <a:rPr lang="es-ES" sz="2800" dirty="0"/>
              <a:t>No obstante, el sujeto inspeccionado podrá hacer una solicitud de rectificación ante los funcionarios a cargo de la comprobación, para que se consideren cualesquiera otros elementos que pudieran incidir en la liquidación tributaria y que fueren desconocidos por esos funcionarios, debiendo aportar en ese mismo acto los comprobantes que los respalden.</a:t>
            </a:r>
          </a:p>
          <a:p>
            <a:pPr algn="just"/>
            <a:r>
              <a:rPr lang="es-ES" sz="2800" dirty="0">
                <a:solidFill>
                  <a:srgbClr val="FF0000"/>
                </a:solidFill>
                <a:effectLst>
                  <a:outerShdw blurRad="38100" dist="38100" dir="2700000" algn="tl">
                    <a:srgbClr val="000000">
                      <a:alpha val="43137"/>
                    </a:srgbClr>
                  </a:outerShdw>
                </a:effectLst>
              </a:rPr>
              <a:t>La aceptación o no de tales elementos deberá informarse en la audiencia final </a:t>
            </a:r>
            <a:r>
              <a:rPr lang="es-ES" sz="2800" dirty="0"/>
              <a:t>a que se refiere el artículo 155 de este Reglamento y hacerse constar en el acta respectiva.</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 Marcador de contenido" descr="http://www.uci.ac.cr/envios/2012/FIRMAS/bernardogonzalez.jpg"/>
          <p:cNvPicPr>
            <a:picLocks noGrp="1"/>
          </p:cNvPicPr>
          <p:nvPr>
            <p:ph idx="1"/>
          </p:nvPr>
        </p:nvPicPr>
        <p:blipFill>
          <a:blip r:embed="rId2" cstate="print">
            <a:extLst>
              <a:ext uri="{28A0092B-C50C-407E-A947-70E740481C1C}">
                <a14:useLocalDpi xmlns:a14="http://schemas.microsoft.com/office/drawing/2010/main" val="0"/>
              </a:ext>
            </a:extLst>
          </a:blip>
          <a:srcRect l="36441" b="22891"/>
          <a:stretch>
            <a:fillRect/>
          </a:stretch>
        </p:blipFill>
        <p:spPr bwMode="auto">
          <a:xfrm>
            <a:off x="7236296" y="5805264"/>
            <a:ext cx="1713281" cy="815254"/>
          </a:xfrm>
          <a:prstGeom prst="rect">
            <a:avLst/>
          </a:prstGeom>
          <a:noFill/>
          <a:ln>
            <a:noFill/>
          </a:ln>
        </p:spPr>
      </p:pic>
      <p:pic>
        <p:nvPicPr>
          <p:cNvPr id="5" name="4 Imagen" descr="http://www.uci.ac.cr/envios/2012/FIRMAS/bernardogonzalez.jpg"/>
          <p:cNvPicPr/>
          <p:nvPr/>
        </p:nvPicPr>
        <p:blipFill>
          <a:blip r:embed="rId2" cstate="print">
            <a:extLst>
              <a:ext uri="{28A0092B-C50C-407E-A947-70E740481C1C}">
                <a14:useLocalDpi xmlns:a14="http://schemas.microsoft.com/office/drawing/2010/main" val="0"/>
              </a:ext>
            </a:extLst>
          </a:blip>
          <a:srcRect r="63425"/>
          <a:stretch>
            <a:fillRect/>
          </a:stretch>
        </p:blipFill>
        <p:spPr bwMode="auto">
          <a:xfrm>
            <a:off x="6300192" y="5805264"/>
            <a:ext cx="901700" cy="812800"/>
          </a:xfrm>
          <a:prstGeom prst="rect">
            <a:avLst/>
          </a:prstGeom>
          <a:noFill/>
          <a:ln>
            <a:noFill/>
          </a:ln>
        </p:spPr>
      </p:pic>
      <p:sp>
        <p:nvSpPr>
          <p:cNvPr id="6" name="1 Título"/>
          <p:cNvSpPr>
            <a:spLocks noGrp="1"/>
          </p:cNvSpPr>
          <p:nvPr>
            <p:ph type="title"/>
          </p:nvPr>
        </p:nvSpPr>
        <p:spPr>
          <a:xfrm>
            <a:off x="457200" y="404664"/>
            <a:ext cx="8229600" cy="1012974"/>
          </a:xfrm>
        </p:spPr>
        <p:style>
          <a:lnRef idx="1">
            <a:schemeClr val="accent1"/>
          </a:lnRef>
          <a:fillRef idx="2">
            <a:schemeClr val="accent1"/>
          </a:fillRef>
          <a:effectRef idx="1">
            <a:schemeClr val="accent1"/>
          </a:effectRef>
          <a:fontRef idx="minor">
            <a:schemeClr val="dk1"/>
          </a:fontRef>
        </p:style>
        <p:txBody>
          <a:bodyPr>
            <a:noAutofit/>
          </a:bodyPr>
          <a:lstStyle/>
          <a:p>
            <a:pPr>
              <a:defRPr/>
            </a:pPr>
            <a:br>
              <a:rPr lang="es-ES" sz="3200" b="1" dirty="0"/>
            </a:br>
            <a:r>
              <a:rPr lang="es-ES" sz="3200" b="1" dirty="0"/>
              <a:t>Interrupción de la actuación de comprobación e investigación </a:t>
            </a:r>
            <a:r>
              <a:rPr lang="es-ES" sz="1800" b="1" dirty="0"/>
              <a:t>Art. 144 RPT</a:t>
            </a:r>
            <a:br>
              <a:rPr lang="es-ES" sz="3600" dirty="0"/>
            </a:br>
            <a:endParaRPr lang="es-ES" sz="3600" dirty="0">
              <a:solidFill>
                <a:schemeClr val="tx1">
                  <a:lumMod val="95000"/>
                  <a:lumOff val="5000"/>
                </a:schemeClr>
              </a:solidFill>
            </a:endParaRPr>
          </a:p>
        </p:txBody>
      </p:sp>
      <p:sp>
        <p:nvSpPr>
          <p:cNvPr id="7" name="2 Marcador de contenido"/>
          <p:cNvSpPr txBox="1">
            <a:spLocks/>
          </p:cNvSpPr>
          <p:nvPr/>
        </p:nvSpPr>
        <p:spPr>
          <a:xfrm>
            <a:off x="457200" y="1711349"/>
            <a:ext cx="8229600" cy="4525963"/>
          </a:xfrm>
          <a:prstGeom prst="rect">
            <a:avLst/>
          </a:prstGeom>
        </p:spPr>
        <p:txBody>
          <a:bodyPr vert="horz" lIns="91440" tIns="45720" rIns="91440" bIns="45720" rtlCol="0">
            <a:noAutofit/>
          </a:bodyPr>
          <a:lstStyle/>
          <a:p>
            <a:pPr algn="just"/>
            <a:r>
              <a:rPr lang="es-ES" sz="2400" dirty="0"/>
              <a:t>Iniciada la actuación deberá seguir hasta su terminación, de acuerdo con su naturaleza y carácter, evitándose interrupciones que retarden injustificadamente la conclusión del procedimiento. No obstante, cuando la </a:t>
            </a:r>
            <a:r>
              <a:rPr lang="es-ES" sz="2400" b="1" dirty="0">
                <a:solidFill>
                  <a:srgbClr val="FF0000"/>
                </a:solidFill>
                <a:effectLst>
                  <a:outerShdw blurRad="38100" dist="38100" dir="2700000" algn="tl">
                    <a:srgbClr val="000000">
                      <a:alpha val="43137"/>
                    </a:srgbClr>
                  </a:outerShdw>
                </a:effectLst>
              </a:rPr>
              <a:t>interrupción</a:t>
            </a:r>
            <a:r>
              <a:rPr lang="es-ES" sz="2400" dirty="0"/>
              <a:t> de las actuaciones por causas imputables a la Administración </a:t>
            </a:r>
            <a:r>
              <a:rPr lang="es-ES" sz="2400" b="1" dirty="0">
                <a:solidFill>
                  <a:srgbClr val="FF0000"/>
                </a:solidFill>
                <a:effectLst>
                  <a:outerShdw blurRad="38100" dist="38100" dir="2700000" algn="tl">
                    <a:srgbClr val="000000">
                      <a:alpha val="43137"/>
                    </a:srgbClr>
                  </a:outerShdw>
                </a:effectLst>
              </a:rPr>
              <a:t>supere los dos meses </a:t>
            </a:r>
            <a:r>
              <a:rPr lang="es-ES" sz="2400" dirty="0"/>
              <a:t>contados a partir de la última actuación practicada, se producirán los siguientes efectos:</a:t>
            </a:r>
          </a:p>
          <a:p>
            <a:pPr algn="just"/>
            <a:endParaRPr lang="es-ES" sz="2400" dirty="0"/>
          </a:p>
          <a:p>
            <a:pPr marL="457200" indent="-457200" algn="just">
              <a:buAutoNum type="alphaLcParenR"/>
            </a:pPr>
            <a:r>
              <a:rPr lang="es-ES" sz="2400" b="1" dirty="0">
                <a:solidFill>
                  <a:srgbClr val="FF0000"/>
                </a:solidFill>
                <a:effectLst>
                  <a:outerShdw blurRad="38100" dist="38100" dir="2700000" algn="tl">
                    <a:srgbClr val="000000">
                      <a:alpha val="43137"/>
                    </a:srgbClr>
                  </a:outerShdw>
                </a:effectLst>
              </a:rPr>
              <a:t>Se entenderá no producida la interrupción </a:t>
            </a:r>
            <a:r>
              <a:rPr lang="es-ES" sz="2400" dirty="0"/>
              <a:t>del cómputo de la prescripción como consecuencia del inicio de tales actuaciones.</a:t>
            </a:r>
          </a:p>
          <a:p>
            <a:pPr marL="457200" indent="-457200" algn="just"/>
            <a:endParaRPr lang="es-ES" sz="2400" dirty="0"/>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 Marcador de contenido" descr="http://www.uci.ac.cr/envios/2012/FIRMAS/bernardogonzalez.jpg"/>
          <p:cNvPicPr>
            <a:picLocks noGrp="1"/>
          </p:cNvPicPr>
          <p:nvPr>
            <p:ph idx="1"/>
          </p:nvPr>
        </p:nvPicPr>
        <p:blipFill>
          <a:blip r:embed="rId2" cstate="print">
            <a:extLst>
              <a:ext uri="{28A0092B-C50C-407E-A947-70E740481C1C}">
                <a14:useLocalDpi xmlns:a14="http://schemas.microsoft.com/office/drawing/2010/main" val="0"/>
              </a:ext>
            </a:extLst>
          </a:blip>
          <a:srcRect l="36441" b="22891"/>
          <a:stretch>
            <a:fillRect/>
          </a:stretch>
        </p:blipFill>
        <p:spPr bwMode="auto">
          <a:xfrm>
            <a:off x="7236296" y="5805264"/>
            <a:ext cx="1713281" cy="815254"/>
          </a:xfrm>
          <a:prstGeom prst="rect">
            <a:avLst/>
          </a:prstGeom>
          <a:noFill/>
          <a:ln>
            <a:noFill/>
          </a:ln>
        </p:spPr>
      </p:pic>
      <p:pic>
        <p:nvPicPr>
          <p:cNvPr id="5" name="4 Imagen" descr="http://www.uci.ac.cr/envios/2012/FIRMAS/bernardogonzalez.jpg"/>
          <p:cNvPicPr/>
          <p:nvPr/>
        </p:nvPicPr>
        <p:blipFill>
          <a:blip r:embed="rId2" cstate="print">
            <a:extLst>
              <a:ext uri="{28A0092B-C50C-407E-A947-70E740481C1C}">
                <a14:useLocalDpi xmlns:a14="http://schemas.microsoft.com/office/drawing/2010/main" val="0"/>
              </a:ext>
            </a:extLst>
          </a:blip>
          <a:srcRect r="63425"/>
          <a:stretch>
            <a:fillRect/>
          </a:stretch>
        </p:blipFill>
        <p:spPr bwMode="auto">
          <a:xfrm>
            <a:off x="6300192" y="5805264"/>
            <a:ext cx="901700" cy="812800"/>
          </a:xfrm>
          <a:prstGeom prst="rect">
            <a:avLst/>
          </a:prstGeom>
          <a:noFill/>
          <a:ln>
            <a:noFill/>
          </a:ln>
        </p:spPr>
      </p:pic>
      <p:sp>
        <p:nvSpPr>
          <p:cNvPr id="6" name="1 Título"/>
          <p:cNvSpPr>
            <a:spLocks noGrp="1"/>
          </p:cNvSpPr>
          <p:nvPr>
            <p:ph type="title"/>
          </p:nvPr>
        </p:nvSpPr>
        <p:spPr>
          <a:xfrm>
            <a:off x="457200" y="404664"/>
            <a:ext cx="8229600" cy="1012974"/>
          </a:xfrm>
        </p:spPr>
        <p:style>
          <a:lnRef idx="1">
            <a:schemeClr val="accent1"/>
          </a:lnRef>
          <a:fillRef idx="2">
            <a:schemeClr val="accent1"/>
          </a:fillRef>
          <a:effectRef idx="1">
            <a:schemeClr val="accent1"/>
          </a:effectRef>
          <a:fontRef idx="minor">
            <a:schemeClr val="dk1"/>
          </a:fontRef>
        </p:style>
        <p:txBody>
          <a:bodyPr>
            <a:noAutofit/>
          </a:bodyPr>
          <a:lstStyle/>
          <a:p>
            <a:pPr>
              <a:defRPr/>
            </a:pPr>
            <a:br>
              <a:rPr lang="es-ES" sz="3200" b="1" dirty="0"/>
            </a:br>
            <a:r>
              <a:rPr lang="es-ES" sz="3200" b="1" dirty="0"/>
              <a:t>Interrupción de la actuación de comprobación e investigación </a:t>
            </a:r>
            <a:r>
              <a:rPr lang="es-ES" sz="1800" b="1" dirty="0"/>
              <a:t>Art. 144 RPT</a:t>
            </a:r>
            <a:br>
              <a:rPr lang="es-ES" sz="3600" dirty="0"/>
            </a:br>
            <a:endParaRPr lang="es-ES" sz="3600" dirty="0">
              <a:solidFill>
                <a:schemeClr val="tx1">
                  <a:lumMod val="95000"/>
                  <a:lumOff val="5000"/>
                </a:schemeClr>
              </a:solidFill>
            </a:endParaRPr>
          </a:p>
        </p:txBody>
      </p:sp>
      <p:sp>
        <p:nvSpPr>
          <p:cNvPr id="7" name="2 Marcador de contenido"/>
          <p:cNvSpPr txBox="1">
            <a:spLocks/>
          </p:cNvSpPr>
          <p:nvPr/>
        </p:nvSpPr>
        <p:spPr>
          <a:xfrm>
            <a:off x="457200" y="1855365"/>
            <a:ext cx="8229600" cy="4525963"/>
          </a:xfrm>
          <a:prstGeom prst="rect">
            <a:avLst/>
          </a:prstGeom>
        </p:spPr>
        <p:txBody>
          <a:bodyPr vert="horz" lIns="91440" tIns="45720" rIns="91440" bIns="45720" rtlCol="0">
            <a:noAutofit/>
          </a:bodyPr>
          <a:lstStyle/>
          <a:p>
            <a:pPr algn="just"/>
            <a:r>
              <a:rPr lang="es-ES" sz="2400" dirty="0"/>
              <a:t>b) Según lo regulado en el inciso e) del art. 130 del CNPT, aquellas declaraciones autoliquidaciones presentadas tendentes a </a:t>
            </a:r>
            <a:r>
              <a:rPr lang="es-ES" sz="2400" dirty="0">
                <a:solidFill>
                  <a:srgbClr val="FF0000"/>
                </a:solidFill>
              </a:rPr>
              <a:t>rectificar</a:t>
            </a:r>
            <a:r>
              <a:rPr lang="es-ES" sz="2400" dirty="0"/>
              <a:t> el impuesto y período objeto de verificación, se </a:t>
            </a:r>
            <a:r>
              <a:rPr lang="es-ES" sz="2400" dirty="0">
                <a:solidFill>
                  <a:srgbClr val="FF0000"/>
                </a:solidFill>
              </a:rPr>
              <a:t>considerarán válidas </a:t>
            </a:r>
            <a:r>
              <a:rPr lang="es-ES" sz="2400" dirty="0"/>
              <a:t>a cuantos efectos legales correspondan. </a:t>
            </a:r>
          </a:p>
          <a:p>
            <a:pPr algn="just"/>
            <a:endParaRPr lang="es-ES" sz="2400" dirty="0"/>
          </a:p>
          <a:p>
            <a:pPr algn="just"/>
            <a:r>
              <a:rPr lang="es-ES" sz="2400" dirty="0">
                <a:solidFill>
                  <a:srgbClr val="FF0000"/>
                </a:solidFill>
              </a:rPr>
              <a:t>Cualquier ingreso </a:t>
            </a:r>
            <a:r>
              <a:rPr lang="es-ES" sz="2400" dirty="0"/>
              <a:t>producto de dichas declaraciones </a:t>
            </a:r>
            <a:r>
              <a:rPr lang="es-ES" sz="2400" dirty="0">
                <a:solidFill>
                  <a:srgbClr val="FF0000"/>
                </a:solidFill>
              </a:rPr>
              <a:t>se entenderá realizado espontáneamente</a:t>
            </a:r>
            <a:r>
              <a:rPr lang="es-ES" sz="2400" dirty="0"/>
              <a:t> a los efectos de las reducciones de las sanciones establecidas en el artículo 88 y de la excusa legal absolutoria contenida en el artículo 92, ambos del Código.</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 Marcador de contenido" descr="http://www.uci.ac.cr/envios/2012/FIRMAS/bernardogonzalez.jpg"/>
          <p:cNvPicPr>
            <a:picLocks noGrp="1"/>
          </p:cNvPicPr>
          <p:nvPr>
            <p:ph idx="1"/>
          </p:nvPr>
        </p:nvPicPr>
        <p:blipFill>
          <a:blip r:embed="rId2" cstate="print">
            <a:extLst>
              <a:ext uri="{28A0092B-C50C-407E-A947-70E740481C1C}">
                <a14:useLocalDpi xmlns:a14="http://schemas.microsoft.com/office/drawing/2010/main" val="0"/>
              </a:ext>
            </a:extLst>
          </a:blip>
          <a:srcRect l="36441" b="22891"/>
          <a:stretch>
            <a:fillRect/>
          </a:stretch>
        </p:blipFill>
        <p:spPr bwMode="auto">
          <a:xfrm>
            <a:off x="7236296" y="5805264"/>
            <a:ext cx="1713281" cy="815254"/>
          </a:xfrm>
          <a:prstGeom prst="rect">
            <a:avLst/>
          </a:prstGeom>
          <a:noFill/>
          <a:ln>
            <a:noFill/>
          </a:ln>
        </p:spPr>
      </p:pic>
      <p:pic>
        <p:nvPicPr>
          <p:cNvPr id="5" name="4 Imagen" descr="http://www.uci.ac.cr/envios/2012/FIRMAS/bernardogonzalez.jpg"/>
          <p:cNvPicPr/>
          <p:nvPr/>
        </p:nvPicPr>
        <p:blipFill>
          <a:blip r:embed="rId2" cstate="print">
            <a:extLst>
              <a:ext uri="{28A0092B-C50C-407E-A947-70E740481C1C}">
                <a14:useLocalDpi xmlns:a14="http://schemas.microsoft.com/office/drawing/2010/main" val="0"/>
              </a:ext>
            </a:extLst>
          </a:blip>
          <a:srcRect r="63425"/>
          <a:stretch>
            <a:fillRect/>
          </a:stretch>
        </p:blipFill>
        <p:spPr bwMode="auto">
          <a:xfrm>
            <a:off x="6300192" y="5805264"/>
            <a:ext cx="901700" cy="812800"/>
          </a:xfrm>
          <a:prstGeom prst="rect">
            <a:avLst/>
          </a:prstGeom>
          <a:noFill/>
          <a:ln>
            <a:noFill/>
          </a:ln>
        </p:spPr>
      </p:pic>
      <p:sp>
        <p:nvSpPr>
          <p:cNvPr id="6" name="1 Título"/>
          <p:cNvSpPr>
            <a:spLocks noGrp="1"/>
          </p:cNvSpPr>
          <p:nvPr>
            <p:ph type="title"/>
          </p:nvPr>
        </p:nvSpPr>
        <p:spPr>
          <a:xfrm>
            <a:off x="457200" y="404664"/>
            <a:ext cx="8229600" cy="1012974"/>
          </a:xfrm>
        </p:spPr>
        <p:style>
          <a:lnRef idx="1">
            <a:schemeClr val="accent1"/>
          </a:lnRef>
          <a:fillRef idx="2">
            <a:schemeClr val="accent1"/>
          </a:fillRef>
          <a:effectRef idx="1">
            <a:schemeClr val="accent1"/>
          </a:effectRef>
          <a:fontRef idx="minor">
            <a:schemeClr val="dk1"/>
          </a:fontRef>
        </p:style>
        <p:txBody>
          <a:bodyPr>
            <a:noAutofit/>
          </a:bodyPr>
          <a:lstStyle/>
          <a:p>
            <a:pPr>
              <a:defRPr/>
            </a:pPr>
            <a:br>
              <a:rPr lang="es-ES" sz="3200" b="1" dirty="0"/>
            </a:br>
            <a:r>
              <a:rPr lang="es-ES" sz="3200" b="1" dirty="0"/>
              <a:t>Interrupción de la actuación de comprobación e investigación </a:t>
            </a:r>
            <a:r>
              <a:rPr lang="es-ES" sz="1800" b="1" dirty="0"/>
              <a:t>Art. 144 RPT</a:t>
            </a:r>
            <a:br>
              <a:rPr lang="es-ES" sz="3600" dirty="0"/>
            </a:br>
            <a:endParaRPr lang="es-ES" sz="3600" dirty="0">
              <a:solidFill>
                <a:schemeClr val="tx1">
                  <a:lumMod val="95000"/>
                  <a:lumOff val="5000"/>
                </a:schemeClr>
              </a:solidFill>
            </a:endParaRPr>
          </a:p>
        </p:txBody>
      </p:sp>
      <p:sp>
        <p:nvSpPr>
          <p:cNvPr id="7" name="2 Marcador de contenido"/>
          <p:cNvSpPr txBox="1">
            <a:spLocks/>
          </p:cNvSpPr>
          <p:nvPr/>
        </p:nvSpPr>
        <p:spPr>
          <a:xfrm>
            <a:off x="457200" y="1711349"/>
            <a:ext cx="8229600" cy="4525963"/>
          </a:xfrm>
          <a:prstGeom prst="rect">
            <a:avLst/>
          </a:prstGeom>
        </p:spPr>
        <p:txBody>
          <a:bodyPr vert="horz" lIns="91440" tIns="45720" rIns="91440" bIns="45720" rtlCol="0">
            <a:noAutofit/>
          </a:bodyPr>
          <a:lstStyle/>
          <a:p>
            <a:pPr algn="just"/>
            <a:r>
              <a:rPr lang="es-ES" sz="2400" dirty="0"/>
              <a:t>c) </a:t>
            </a:r>
            <a:r>
              <a:rPr lang="es-ES" sz="2400" dirty="0">
                <a:solidFill>
                  <a:srgbClr val="FF0000"/>
                </a:solidFill>
              </a:rPr>
              <a:t>Procederá la respuesta de cualquier consulta </a:t>
            </a:r>
            <a:r>
              <a:rPr lang="es-ES" sz="2400" dirty="0"/>
              <a:t>que se hubiere planteado sobre la materia objeto del procedimiento y cuya respuesta se hubiere negado, a tenor de lo establecido en el inciso c) del artículo 119 del Código.</a:t>
            </a:r>
          </a:p>
          <a:p>
            <a:pPr algn="just"/>
            <a:endParaRPr lang="es-ES" sz="2400" dirty="0"/>
          </a:p>
          <a:p>
            <a:pPr algn="just"/>
            <a:r>
              <a:rPr lang="es-ES" sz="2400" dirty="0"/>
              <a:t>La continuación de las actuaciones deberá hacerse mediante notificación al sujeto fiscalizado, entendiéndose interrumpido a partir de la fecha de esta última notificación, el cómputo de la prescripción y válidas todas las actuaciones realizadas antes de la fecha de interrupción.</a:t>
            </a:r>
          </a:p>
          <a:p>
            <a:pPr algn="just"/>
            <a:endParaRPr lang="es-ES" sz="2400" dirty="0"/>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 Marcador de contenido" descr="http://www.uci.ac.cr/envios/2012/FIRMAS/bernardogonzalez.jpg"/>
          <p:cNvPicPr>
            <a:picLocks noGrp="1"/>
          </p:cNvPicPr>
          <p:nvPr>
            <p:ph idx="1"/>
          </p:nvPr>
        </p:nvPicPr>
        <p:blipFill>
          <a:blip r:embed="rId2" cstate="print">
            <a:extLst>
              <a:ext uri="{28A0092B-C50C-407E-A947-70E740481C1C}">
                <a14:useLocalDpi xmlns:a14="http://schemas.microsoft.com/office/drawing/2010/main" val="0"/>
              </a:ext>
            </a:extLst>
          </a:blip>
          <a:srcRect l="36441" b="22891"/>
          <a:stretch>
            <a:fillRect/>
          </a:stretch>
        </p:blipFill>
        <p:spPr bwMode="auto">
          <a:xfrm>
            <a:off x="7236296" y="5805264"/>
            <a:ext cx="1713281" cy="815254"/>
          </a:xfrm>
          <a:prstGeom prst="rect">
            <a:avLst/>
          </a:prstGeom>
          <a:noFill/>
          <a:ln>
            <a:noFill/>
          </a:ln>
        </p:spPr>
      </p:pic>
      <p:pic>
        <p:nvPicPr>
          <p:cNvPr id="5" name="4 Imagen" descr="http://www.uci.ac.cr/envios/2012/FIRMAS/bernardogonzalez.jpg"/>
          <p:cNvPicPr/>
          <p:nvPr/>
        </p:nvPicPr>
        <p:blipFill>
          <a:blip r:embed="rId2" cstate="print">
            <a:extLst>
              <a:ext uri="{28A0092B-C50C-407E-A947-70E740481C1C}">
                <a14:useLocalDpi xmlns:a14="http://schemas.microsoft.com/office/drawing/2010/main" val="0"/>
              </a:ext>
            </a:extLst>
          </a:blip>
          <a:srcRect r="63425"/>
          <a:stretch>
            <a:fillRect/>
          </a:stretch>
        </p:blipFill>
        <p:spPr bwMode="auto">
          <a:xfrm>
            <a:off x="6300192" y="5805264"/>
            <a:ext cx="901700" cy="812800"/>
          </a:xfrm>
          <a:prstGeom prst="rect">
            <a:avLst/>
          </a:prstGeom>
          <a:noFill/>
          <a:ln>
            <a:noFill/>
          </a:ln>
        </p:spPr>
      </p:pic>
      <p:sp>
        <p:nvSpPr>
          <p:cNvPr id="6" name="1 Título"/>
          <p:cNvSpPr>
            <a:spLocks noGrp="1"/>
          </p:cNvSpPr>
          <p:nvPr>
            <p:ph type="title"/>
          </p:nvPr>
        </p:nvSpPr>
        <p:spPr>
          <a:xfrm>
            <a:off x="457200" y="404664"/>
            <a:ext cx="8229600" cy="1012974"/>
          </a:xfrm>
        </p:spPr>
        <p:style>
          <a:lnRef idx="1">
            <a:schemeClr val="accent1"/>
          </a:lnRef>
          <a:fillRef idx="2">
            <a:schemeClr val="accent1"/>
          </a:fillRef>
          <a:effectRef idx="1">
            <a:schemeClr val="accent1"/>
          </a:effectRef>
          <a:fontRef idx="minor">
            <a:schemeClr val="dk1"/>
          </a:fontRef>
        </p:style>
        <p:txBody>
          <a:bodyPr>
            <a:noAutofit/>
          </a:bodyPr>
          <a:lstStyle/>
          <a:p>
            <a:pPr>
              <a:defRPr/>
            </a:pPr>
            <a:br>
              <a:rPr lang="es-ES" sz="3200" b="1" dirty="0"/>
            </a:br>
            <a:r>
              <a:rPr lang="es-ES" sz="3200" b="1" dirty="0"/>
              <a:t>Interrupción de la actuación de comprobación e investigación </a:t>
            </a:r>
            <a:r>
              <a:rPr lang="es-ES" sz="1800" b="1" dirty="0"/>
              <a:t>Art. 144 RPT</a:t>
            </a:r>
            <a:br>
              <a:rPr lang="es-ES" sz="3600" dirty="0"/>
            </a:br>
            <a:endParaRPr lang="es-ES" sz="3600" dirty="0">
              <a:solidFill>
                <a:schemeClr val="tx1">
                  <a:lumMod val="95000"/>
                  <a:lumOff val="5000"/>
                </a:schemeClr>
              </a:solidFill>
            </a:endParaRPr>
          </a:p>
        </p:txBody>
      </p:sp>
      <p:sp>
        <p:nvSpPr>
          <p:cNvPr id="7" name="2 Marcador de contenido"/>
          <p:cNvSpPr txBox="1">
            <a:spLocks/>
          </p:cNvSpPr>
          <p:nvPr/>
        </p:nvSpPr>
        <p:spPr>
          <a:xfrm>
            <a:off x="539552" y="2143397"/>
            <a:ext cx="7992888" cy="4525963"/>
          </a:xfrm>
          <a:prstGeom prst="rect">
            <a:avLst/>
          </a:prstGeom>
        </p:spPr>
        <p:txBody>
          <a:bodyPr vert="horz" lIns="91440" tIns="45720" rIns="91440" bIns="45720" rtlCol="0">
            <a:noAutofit/>
          </a:bodyPr>
          <a:lstStyle/>
          <a:p>
            <a:pPr algn="just"/>
            <a:r>
              <a:rPr lang="es-ES" sz="2400" dirty="0">
                <a:solidFill>
                  <a:srgbClr val="FF0000"/>
                </a:solidFill>
              </a:rPr>
              <a:t>No se considerarán interrumpidas las actuaciones ante el sujeto pasivo cuando se le hubiere notificado que se están llevando a cabo actuaciones ante terceros</a:t>
            </a:r>
            <a:r>
              <a:rPr lang="es-ES" sz="2400" dirty="0"/>
              <a:t>, a los efectos de obtener informes, estudios técnicos y en general, cualquier información previsiblemente pertinente para efectos tributarios necesaria para la correcta determinación de su obligación, lo cual deberá hacerse constar en el expediente administrativo.</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 Marcador de contenido" descr="http://www.uci.ac.cr/envios/2012/FIRMAS/bernardogonzalez.jpg"/>
          <p:cNvPicPr>
            <a:picLocks noGrp="1"/>
          </p:cNvPicPr>
          <p:nvPr>
            <p:ph idx="1"/>
          </p:nvPr>
        </p:nvPicPr>
        <p:blipFill>
          <a:blip r:embed="rId2" cstate="print">
            <a:extLst>
              <a:ext uri="{28A0092B-C50C-407E-A947-70E740481C1C}">
                <a14:useLocalDpi xmlns:a14="http://schemas.microsoft.com/office/drawing/2010/main" val="0"/>
              </a:ext>
            </a:extLst>
          </a:blip>
          <a:srcRect l="36441" b="22891"/>
          <a:stretch>
            <a:fillRect/>
          </a:stretch>
        </p:blipFill>
        <p:spPr bwMode="auto">
          <a:xfrm>
            <a:off x="7236296" y="5805264"/>
            <a:ext cx="1713281" cy="815254"/>
          </a:xfrm>
          <a:prstGeom prst="rect">
            <a:avLst/>
          </a:prstGeom>
          <a:noFill/>
          <a:ln>
            <a:noFill/>
          </a:ln>
        </p:spPr>
      </p:pic>
      <p:pic>
        <p:nvPicPr>
          <p:cNvPr id="5" name="4 Imagen" descr="http://www.uci.ac.cr/envios/2012/FIRMAS/bernardogonzalez.jpg"/>
          <p:cNvPicPr/>
          <p:nvPr/>
        </p:nvPicPr>
        <p:blipFill>
          <a:blip r:embed="rId2" cstate="print">
            <a:extLst>
              <a:ext uri="{28A0092B-C50C-407E-A947-70E740481C1C}">
                <a14:useLocalDpi xmlns:a14="http://schemas.microsoft.com/office/drawing/2010/main" val="0"/>
              </a:ext>
            </a:extLst>
          </a:blip>
          <a:srcRect r="63425"/>
          <a:stretch>
            <a:fillRect/>
          </a:stretch>
        </p:blipFill>
        <p:spPr bwMode="auto">
          <a:xfrm>
            <a:off x="6300192" y="5805264"/>
            <a:ext cx="901700" cy="812800"/>
          </a:xfrm>
          <a:prstGeom prst="rect">
            <a:avLst/>
          </a:prstGeom>
          <a:noFill/>
          <a:ln>
            <a:noFill/>
          </a:ln>
        </p:spPr>
      </p:pic>
      <p:sp>
        <p:nvSpPr>
          <p:cNvPr id="6" name="1 Título"/>
          <p:cNvSpPr>
            <a:spLocks noGrp="1"/>
          </p:cNvSpPr>
          <p:nvPr>
            <p:ph type="title"/>
          </p:nvPr>
        </p:nvSpPr>
        <p:spPr>
          <a:xfrm>
            <a:off x="457200" y="332656"/>
            <a:ext cx="8229600" cy="936104"/>
          </a:xfrm>
        </p:spPr>
        <p:style>
          <a:lnRef idx="1">
            <a:schemeClr val="accent1"/>
          </a:lnRef>
          <a:fillRef idx="2">
            <a:schemeClr val="accent1"/>
          </a:fillRef>
          <a:effectRef idx="1">
            <a:schemeClr val="accent1"/>
          </a:effectRef>
          <a:fontRef idx="minor">
            <a:schemeClr val="dk1"/>
          </a:fontRef>
        </p:style>
        <p:txBody>
          <a:bodyPr>
            <a:noAutofit/>
          </a:bodyPr>
          <a:lstStyle/>
          <a:p>
            <a:pPr>
              <a:defRPr/>
            </a:pPr>
            <a:br>
              <a:rPr lang="es-ES" sz="2800" b="1" dirty="0"/>
            </a:br>
            <a:r>
              <a:rPr lang="es-ES" sz="2800" b="1" dirty="0"/>
              <a:t>Lugar y horarios en los que debe efectuarse la actuación de comprobación e investigación </a:t>
            </a:r>
            <a:r>
              <a:rPr lang="es-ES" sz="1800" b="1" dirty="0"/>
              <a:t>Art. 145 RPT</a:t>
            </a:r>
            <a:br>
              <a:rPr lang="es-ES" sz="3600" dirty="0"/>
            </a:br>
            <a:endParaRPr lang="es-ES" sz="3600" dirty="0">
              <a:solidFill>
                <a:schemeClr val="tx1">
                  <a:lumMod val="95000"/>
                  <a:lumOff val="5000"/>
                </a:schemeClr>
              </a:solidFill>
            </a:endParaRPr>
          </a:p>
        </p:txBody>
      </p:sp>
      <p:sp>
        <p:nvSpPr>
          <p:cNvPr id="7" name="2 Marcador de contenido"/>
          <p:cNvSpPr txBox="1">
            <a:spLocks/>
          </p:cNvSpPr>
          <p:nvPr/>
        </p:nvSpPr>
        <p:spPr>
          <a:xfrm>
            <a:off x="539552" y="1556792"/>
            <a:ext cx="8229600" cy="4525963"/>
          </a:xfrm>
          <a:prstGeom prst="rect">
            <a:avLst/>
          </a:prstGeom>
        </p:spPr>
        <p:txBody>
          <a:bodyPr vert="horz" lIns="91440" tIns="45720" rIns="91440" bIns="45720" rtlCol="0">
            <a:normAutofit fontScale="85000" lnSpcReduction="10000"/>
          </a:bodyPr>
          <a:lstStyle/>
          <a:p>
            <a:pPr algn="just"/>
            <a:r>
              <a:rPr lang="es-ES" sz="2800" dirty="0"/>
              <a:t>La actuación deberá desarrollarse en el lugar </a:t>
            </a:r>
            <a:r>
              <a:rPr lang="es-ES" sz="2800" b="1" dirty="0">
                <a:solidFill>
                  <a:srgbClr val="FF0000"/>
                </a:solidFill>
              </a:rPr>
              <a:t>donde esté efectivamente centralizada la gestión administrativa y la dirección de los negocios </a:t>
            </a:r>
            <a:r>
              <a:rPr lang="es-ES" sz="2800" dirty="0"/>
              <a:t>del sujeto pasivo objeto de la inspección o bien, donde se realicen las actividades económicas o </a:t>
            </a:r>
            <a:r>
              <a:rPr lang="es-ES" sz="2800" b="1" dirty="0">
                <a:solidFill>
                  <a:srgbClr val="FF0000"/>
                </a:solidFill>
              </a:rPr>
              <a:t>donde existan pruebas de los hechos a comprobar</a:t>
            </a:r>
            <a:r>
              <a:rPr lang="es-ES" sz="2800" dirty="0"/>
              <a:t>. Además deberá gestionarse en </a:t>
            </a:r>
            <a:r>
              <a:rPr lang="es-ES" sz="2800" b="1" dirty="0">
                <a:solidFill>
                  <a:srgbClr val="FF0000"/>
                </a:solidFill>
              </a:rPr>
              <a:t>horas hábiles</a:t>
            </a:r>
            <a:r>
              <a:rPr lang="es-ES" sz="2800" dirty="0"/>
              <a:t>, atendiendo a la jornada de trabajo del  sujeto pasivo inspeccionado y de la Administración, sin perjuicio de que de común acuerdo se permita la actuación fuera de la jornada común.</a:t>
            </a:r>
          </a:p>
          <a:p>
            <a:pPr algn="just"/>
            <a:r>
              <a:rPr lang="es-ES" sz="2800" dirty="0"/>
              <a:t>Cuando por alguna circunstancia justificada no pudieran desarrollarse en uno de esos lugares o sea conveniente para el mejor desarrollo de las actuaciones, </a:t>
            </a:r>
            <a:r>
              <a:rPr lang="es-ES" sz="2800" b="1" dirty="0">
                <a:solidFill>
                  <a:srgbClr val="FF0000"/>
                </a:solidFill>
              </a:rPr>
              <a:t>se podrán desarrollar en las oficinas de la AT</a:t>
            </a:r>
            <a:r>
              <a:rPr lang="es-ES" sz="2800" dirty="0"/>
              <a:t>.</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 Marcador de contenido" descr="http://www.uci.ac.cr/envios/2012/FIRMAS/bernardogonzalez.jpg"/>
          <p:cNvPicPr>
            <a:picLocks noGrp="1"/>
          </p:cNvPicPr>
          <p:nvPr>
            <p:ph idx="1"/>
          </p:nvPr>
        </p:nvPicPr>
        <p:blipFill>
          <a:blip r:embed="rId2" cstate="print">
            <a:extLst>
              <a:ext uri="{28A0092B-C50C-407E-A947-70E740481C1C}">
                <a14:useLocalDpi xmlns:a14="http://schemas.microsoft.com/office/drawing/2010/main" val="0"/>
              </a:ext>
            </a:extLst>
          </a:blip>
          <a:srcRect l="36441" b="22891"/>
          <a:stretch>
            <a:fillRect/>
          </a:stretch>
        </p:blipFill>
        <p:spPr bwMode="auto">
          <a:xfrm>
            <a:off x="7236296" y="5805264"/>
            <a:ext cx="1713281" cy="815254"/>
          </a:xfrm>
          <a:prstGeom prst="rect">
            <a:avLst/>
          </a:prstGeom>
          <a:noFill/>
          <a:ln>
            <a:noFill/>
          </a:ln>
        </p:spPr>
      </p:pic>
      <p:pic>
        <p:nvPicPr>
          <p:cNvPr id="5" name="4 Imagen" descr="http://www.uci.ac.cr/envios/2012/FIRMAS/bernardogonzalez.jpg"/>
          <p:cNvPicPr/>
          <p:nvPr/>
        </p:nvPicPr>
        <p:blipFill>
          <a:blip r:embed="rId2" cstate="print">
            <a:extLst>
              <a:ext uri="{28A0092B-C50C-407E-A947-70E740481C1C}">
                <a14:useLocalDpi xmlns:a14="http://schemas.microsoft.com/office/drawing/2010/main" val="0"/>
              </a:ext>
            </a:extLst>
          </a:blip>
          <a:srcRect r="63425"/>
          <a:stretch>
            <a:fillRect/>
          </a:stretch>
        </p:blipFill>
        <p:spPr bwMode="auto">
          <a:xfrm>
            <a:off x="6300192" y="5805264"/>
            <a:ext cx="901700" cy="812800"/>
          </a:xfrm>
          <a:prstGeom prst="rect">
            <a:avLst/>
          </a:prstGeom>
          <a:noFill/>
          <a:ln>
            <a:noFill/>
          </a:ln>
        </p:spPr>
      </p:pic>
      <p:sp>
        <p:nvSpPr>
          <p:cNvPr id="6" name="1 Título"/>
          <p:cNvSpPr>
            <a:spLocks noGrp="1"/>
          </p:cNvSpPr>
          <p:nvPr>
            <p:ph type="title"/>
          </p:nvPr>
        </p:nvSpPr>
        <p:spPr>
          <a:xfrm>
            <a:off x="457200" y="404664"/>
            <a:ext cx="8229600" cy="792088"/>
          </a:xfrm>
        </p:spPr>
        <p:style>
          <a:lnRef idx="1">
            <a:schemeClr val="accent1"/>
          </a:lnRef>
          <a:fillRef idx="2">
            <a:schemeClr val="accent1"/>
          </a:fillRef>
          <a:effectRef idx="1">
            <a:schemeClr val="accent1"/>
          </a:effectRef>
          <a:fontRef idx="minor">
            <a:schemeClr val="dk1"/>
          </a:fontRef>
        </p:style>
        <p:txBody>
          <a:bodyPr>
            <a:noAutofit/>
          </a:bodyPr>
          <a:lstStyle/>
          <a:p>
            <a:pPr>
              <a:defRPr/>
            </a:pPr>
            <a:br>
              <a:rPr lang="es-ES" sz="3600" b="1" dirty="0"/>
            </a:br>
            <a:r>
              <a:rPr lang="es-ES" sz="3200" b="1" dirty="0"/>
              <a:t>Revisión de la documentación del sujeto pasivo</a:t>
            </a:r>
            <a:r>
              <a:rPr lang="es-ES" sz="3600" b="1" dirty="0"/>
              <a:t> </a:t>
            </a:r>
            <a:r>
              <a:rPr lang="es-ES" sz="1800" b="1" dirty="0"/>
              <a:t>Art.146 RPT</a:t>
            </a:r>
            <a:br>
              <a:rPr lang="es-ES" sz="3600" dirty="0"/>
            </a:br>
            <a:endParaRPr lang="es-ES" sz="3600" dirty="0">
              <a:solidFill>
                <a:schemeClr val="tx1">
                  <a:lumMod val="95000"/>
                  <a:lumOff val="5000"/>
                </a:schemeClr>
              </a:solidFill>
            </a:endParaRPr>
          </a:p>
        </p:txBody>
      </p:sp>
      <p:sp>
        <p:nvSpPr>
          <p:cNvPr id="7" name="2 Marcador de contenido"/>
          <p:cNvSpPr txBox="1">
            <a:spLocks/>
          </p:cNvSpPr>
          <p:nvPr/>
        </p:nvSpPr>
        <p:spPr>
          <a:xfrm>
            <a:off x="611560" y="1639341"/>
            <a:ext cx="7920880" cy="4525963"/>
          </a:xfrm>
          <a:prstGeom prst="rect">
            <a:avLst/>
          </a:prstGeom>
        </p:spPr>
        <p:txBody>
          <a:bodyPr vert="horz" lIns="91440" tIns="45720" rIns="91440" bIns="45720" rtlCol="0">
            <a:normAutofit fontScale="92500" lnSpcReduction="10000"/>
          </a:bodyPr>
          <a:lstStyle/>
          <a:p>
            <a:pPr algn="just"/>
            <a:r>
              <a:rPr lang="es-ES" sz="2800" dirty="0"/>
              <a:t>Durante la comprobación, los sujetos pasivos </a:t>
            </a:r>
            <a:r>
              <a:rPr lang="es-ES" sz="2800" dirty="0">
                <a:solidFill>
                  <a:srgbClr val="FF0000"/>
                </a:solidFill>
              </a:rPr>
              <a:t>deberán poner a disposición de los funcionarios de fiscalización, su contabilidad, libros, facturas, contratos, correspondencia, documentación y demás justificantes concernientes a su actividad económica incluidos los programas y archivos en soportes magnéticos</a:t>
            </a:r>
            <a:r>
              <a:rPr lang="es-ES" sz="2800" dirty="0"/>
              <a:t>.</a:t>
            </a:r>
          </a:p>
          <a:p>
            <a:pPr algn="just"/>
            <a:r>
              <a:rPr lang="es-ES" sz="2800" dirty="0"/>
              <a:t>De estimarse necesario, por las especiales características o complejidad de la documentación que se requiera al sujeto fiscalizado, </a:t>
            </a:r>
            <a:r>
              <a:rPr lang="es-ES" sz="2800" b="1" dirty="0">
                <a:solidFill>
                  <a:srgbClr val="FF0000"/>
                </a:solidFill>
              </a:rPr>
              <a:t>se le podrá conceder un plazo de tres días hábiles</a:t>
            </a:r>
            <a:r>
              <a:rPr lang="es-ES" sz="2800" dirty="0"/>
              <a:t> para cumplir con esa obligación, el cual podrá ser prorrogado ante debida justificación, por un plazo igual.</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 Marcador de contenido" descr="http://www.uci.ac.cr/envios/2012/FIRMAS/bernardogonzalez.jpg"/>
          <p:cNvPicPr>
            <a:picLocks noGrp="1"/>
          </p:cNvPicPr>
          <p:nvPr>
            <p:ph idx="1"/>
          </p:nvPr>
        </p:nvPicPr>
        <p:blipFill>
          <a:blip r:embed="rId2" cstate="print">
            <a:extLst>
              <a:ext uri="{28A0092B-C50C-407E-A947-70E740481C1C}">
                <a14:useLocalDpi xmlns:a14="http://schemas.microsoft.com/office/drawing/2010/main" val="0"/>
              </a:ext>
            </a:extLst>
          </a:blip>
          <a:srcRect l="36441" b="22891"/>
          <a:stretch>
            <a:fillRect/>
          </a:stretch>
        </p:blipFill>
        <p:spPr bwMode="auto">
          <a:xfrm>
            <a:off x="7236296" y="5805264"/>
            <a:ext cx="1713281" cy="815254"/>
          </a:xfrm>
          <a:prstGeom prst="rect">
            <a:avLst/>
          </a:prstGeom>
          <a:noFill/>
          <a:ln>
            <a:noFill/>
          </a:ln>
        </p:spPr>
      </p:pic>
      <p:pic>
        <p:nvPicPr>
          <p:cNvPr id="5" name="4 Imagen" descr="http://www.uci.ac.cr/envios/2012/FIRMAS/bernardogonzalez.jpg"/>
          <p:cNvPicPr/>
          <p:nvPr/>
        </p:nvPicPr>
        <p:blipFill>
          <a:blip r:embed="rId2" cstate="print">
            <a:extLst>
              <a:ext uri="{28A0092B-C50C-407E-A947-70E740481C1C}">
                <a14:useLocalDpi xmlns:a14="http://schemas.microsoft.com/office/drawing/2010/main" val="0"/>
              </a:ext>
            </a:extLst>
          </a:blip>
          <a:srcRect r="63425"/>
          <a:stretch>
            <a:fillRect/>
          </a:stretch>
        </p:blipFill>
        <p:spPr bwMode="auto">
          <a:xfrm>
            <a:off x="6300192" y="5805264"/>
            <a:ext cx="901700" cy="812800"/>
          </a:xfrm>
          <a:prstGeom prst="rect">
            <a:avLst/>
          </a:prstGeom>
          <a:noFill/>
          <a:ln>
            <a:noFill/>
          </a:ln>
        </p:spPr>
      </p:pic>
      <p:sp>
        <p:nvSpPr>
          <p:cNvPr id="6" name="1 Título"/>
          <p:cNvSpPr>
            <a:spLocks noGrp="1"/>
          </p:cNvSpPr>
          <p:nvPr>
            <p:ph type="title"/>
          </p:nvPr>
        </p:nvSpPr>
        <p:spPr>
          <a:xfrm>
            <a:off x="539552" y="548680"/>
            <a:ext cx="7715200" cy="576064"/>
          </a:xfrm>
        </p:spPr>
        <p:style>
          <a:lnRef idx="1">
            <a:schemeClr val="accent1"/>
          </a:lnRef>
          <a:fillRef idx="2">
            <a:schemeClr val="accent1"/>
          </a:fillRef>
          <a:effectRef idx="1">
            <a:schemeClr val="accent1"/>
          </a:effectRef>
          <a:fontRef idx="minor">
            <a:schemeClr val="dk1"/>
          </a:fontRef>
        </p:style>
        <p:txBody>
          <a:bodyPr>
            <a:noAutofit/>
          </a:bodyPr>
          <a:lstStyle/>
          <a:p>
            <a:pPr>
              <a:defRPr/>
            </a:pPr>
            <a:br>
              <a:rPr lang="es-ES" sz="3600" b="1" dirty="0"/>
            </a:br>
            <a:r>
              <a:rPr lang="es-ES" sz="3600" b="1" dirty="0"/>
              <a:t>Requerimientos de información </a:t>
            </a:r>
            <a:r>
              <a:rPr lang="es-ES" sz="1800" b="1" dirty="0"/>
              <a:t>Art. 147 RPT</a:t>
            </a:r>
            <a:br>
              <a:rPr lang="es-ES" sz="3600" dirty="0"/>
            </a:br>
            <a:endParaRPr lang="es-ES" sz="3600" dirty="0">
              <a:solidFill>
                <a:schemeClr val="tx1">
                  <a:lumMod val="95000"/>
                  <a:lumOff val="5000"/>
                </a:schemeClr>
              </a:solidFill>
            </a:endParaRPr>
          </a:p>
        </p:txBody>
      </p:sp>
      <p:sp>
        <p:nvSpPr>
          <p:cNvPr id="7" name="2 Marcador de contenido"/>
          <p:cNvSpPr txBox="1">
            <a:spLocks/>
          </p:cNvSpPr>
          <p:nvPr/>
        </p:nvSpPr>
        <p:spPr>
          <a:xfrm>
            <a:off x="457200" y="1600200"/>
            <a:ext cx="8229600" cy="4525963"/>
          </a:xfrm>
          <a:prstGeom prst="rect">
            <a:avLst/>
          </a:prstGeom>
        </p:spPr>
        <p:txBody>
          <a:bodyPr vert="horz" lIns="91440" tIns="45720" rIns="91440" bIns="45720" rtlCol="0">
            <a:normAutofit fontScale="92500" lnSpcReduction="20000"/>
          </a:bodyPr>
          <a:lstStyle/>
          <a:p>
            <a:pPr algn="just"/>
            <a:r>
              <a:rPr lang="es-ES" sz="2800" dirty="0"/>
              <a:t>Los funcionarios a cargo de la fiscalización </a:t>
            </a:r>
            <a:r>
              <a:rPr lang="es-ES" sz="2800" dirty="0">
                <a:solidFill>
                  <a:srgbClr val="FF0000"/>
                </a:solidFill>
              </a:rPr>
              <a:t>podrán requerir información </a:t>
            </a:r>
            <a:r>
              <a:rPr lang="es-ES" sz="2800" dirty="0"/>
              <a:t>que resulte previsiblemente pertinente para efectos tributarios, </a:t>
            </a:r>
            <a:r>
              <a:rPr lang="es-ES" sz="2800" dirty="0">
                <a:solidFill>
                  <a:srgbClr val="FF0000"/>
                </a:solidFill>
              </a:rPr>
              <a:t>al sujeto inspeccionado o terceros </a:t>
            </a:r>
            <a:r>
              <a:rPr lang="es-ES" sz="2800" dirty="0"/>
              <a:t>relacionados, con el fin de procurar la correcta verificación de la situación tributaria objeto de comprobación.</a:t>
            </a:r>
          </a:p>
          <a:p>
            <a:pPr algn="just"/>
            <a:r>
              <a:rPr lang="es-ES" sz="2800" dirty="0"/>
              <a:t> </a:t>
            </a:r>
          </a:p>
          <a:p>
            <a:pPr algn="just"/>
            <a:r>
              <a:rPr lang="es-ES" sz="2800" dirty="0"/>
              <a:t>El requerimiento de referencia deberá ser notificado por los medios que autorice el CNPT. El requerimiento se dirigirá al sujeto inspeccionado o al tercero relacionado o a quien ostente su representación legal, concediéndosele un plazo de </a:t>
            </a:r>
            <a:r>
              <a:rPr lang="es-ES" sz="2800" dirty="0">
                <a:solidFill>
                  <a:srgbClr val="FF0000"/>
                </a:solidFill>
              </a:rPr>
              <a:t>tres días hábiles </a:t>
            </a:r>
            <a:r>
              <a:rPr lang="es-ES" sz="2800" dirty="0"/>
              <a:t>para que cumpla con lo requerido. En supuestos de especial complejidad, el funcionario a cargo podrá ampliar este plazo según lo estime razonable.</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 Marcador de contenido" descr="http://www.uci.ac.cr/envios/2012/FIRMAS/bernardogonzalez.jpg"/>
          <p:cNvPicPr>
            <a:picLocks noGrp="1"/>
          </p:cNvPicPr>
          <p:nvPr>
            <p:ph idx="1"/>
          </p:nvPr>
        </p:nvPicPr>
        <p:blipFill>
          <a:blip r:embed="rId2" cstate="print">
            <a:extLst>
              <a:ext uri="{28A0092B-C50C-407E-A947-70E740481C1C}">
                <a14:useLocalDpi xmlns:a14="http://schemas.microsoft.com/office/drawing/2010/main" val="0"/>
              </a:ext>
            </a:extLst>
          </a:blip>
          <a:srcRect l="36441" b="22891"/>
          <a:stretch>
            <a:fillRect/>
          </a:stretch>
        </p:blipFill>
        <p:spPr bwMode="auto">
          <a:xfrm>
            <a:off x="8582847" y="6426461"/>
            <a:ext cx="561153" cy="383206"/>
          </a:xfrm>
          <a:prstGeom prst="rect">
            <a:avLst/>
          </a:prstGeom>
          <a:noFill/>
          <a:ln>
            <a:noFill/>
          </a:ln>
        </p:spPr>
      </p:pic>
      <p:pic>
        <p:nvPicPr>
          <p:cNvPr id="1026" name="Picture 2" descr="https://www.hacienda.go.cr/docs/5e8f7f8d7d80b_DGT.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3528" y="91232"/>
            <a:ext cx="8136904" cy="6720656"/>
          </a:xfrm>
          <a:prstGeom prst="rect">
            <a:avLst/>
          </a:prstGeom>
          <a:noFill/>
          <a:extLst>
            <a:ext uri="{909E8E84-426E-40DD-AFC4-6F175D3DCCD1}">
              <a14:hiddenFill xmlns:a14="http://schemas.microsoft.com/office/drawing/2010/main">
                <a:solidFill>
                  <a:srgbClr val="FFFFFF"/>
                </a:solidFill>
              </a14:hiddenFill>
            </a:ext>
          </a:extLst>
        </p:spPr>
      </p:pic>
      <p:pic>
        <p:nvPicPr>
          <p:cNvPr id="6" name="4 Imagen" descr="http://www.uci.ac.cr/envios/2012/FIRMAS/bernardogonzalez.jpg"/>
          <p:cNvPicPr/>
          <p:nvPr/>
        </p:nvPicPr>
        <p:blipFill>
          <a:blip r:embed="rId2" cstate="print">
            <a:extLst>
              <a:ext uri="{28A0092B-C50C-407E-A947-70E740481C1C}">
                <a14:useLocalDpi xmlns:a14="http://schemas.microsoft.com/office/drawing/2010/main" val="0"/>
              </a:ext>
            </a:extLst>
          </a:blip>
          <a:srcRect r="63425"/>
          <a:stretch>
            <a:fillRect/>
          </a:stretch>
        </p:blipFill>
        <p:spPr bwMode="auto">
          <a:xfrm>
            <a:off x="8041187" y="6333232"/>
            <a:ext cx="541660" cy="524768"/>
          </a:xfrm>
          <a:prstGeom prst="rect">
            <a:avLst/>
          </a:prstGeom>
          <a:noFill/>
          <a:ln>
            <a:noFill/>
          </a:ln>
        </p:spPr>
      </p:pic>
    </p:spTree>
    <p:extLst>
      <p:ext uri="{BB962C8B-B14F-4D97-AF65-F5344CB8AC3E}">
        <p14:creationId xmlns:p14="http://schemas.microsoft.com/office/powerpoint/2010/main" val="704429674"/>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 Marcador de contenido" descr="http://www.uci.ac.cr/envios/2012/FIRMAS/bernardogonzalez.jpg"/>
          <p:cNvPicPr>
            <a:picLocks noGrp="1"/>
          </p:cNvPicPr>
          <p:nvPr>
            <p:ph idx="1"/>
          </p:nvPr>
        </p:nvPicPr>
        <p:blipFill>
          <a:blip r:embed="rId2" cstate="print">
            <a:extLst>
              <a:ext uri="{28A0092B-C50C-407E-A947-70E740481C1C}">
                <a14:useLocalDpi xmlns:a14="http://schemas.microsoft.com/office/drawing/2010/main" val="0"/>
              </a:ext>
            </a:extLst>
          </a:blip>
          <a:srcRect l="36441" b="22891"/>
          <a:stretch>
            <a:fillRect/>
          </a:stretch>
        </p:blipFill>
        <p:spPr bwMode="auto">
          <a:xfrm>
            <a:off x="7236296" y="5805264"/>
            <a:ext cx="1713281" cy="815254"/>
          </a:xfrm>
          <a:prstGeom prst="rect">
            <a:avLst/>
          </a:prstGeom>
          <a:noFill/>
          <a:ln>
            <a:noFill/>
          </a:ln>
        </p:spPr>
      </p:pic>
      <p:pic>
        <p:nvPicPr>
          <p:cNvPr id="5" name="4 Imagen" descr="http://www.uci.ac.cr/envios/2012/FIRMAS/bernardogonzalez.jpg"/>
          <p:cNvPicPr/>
          <p:nvPr/>
        </p:nvPicPr>
        <p:blipFill>
          <a:blip r:embed="rId2" cstate="print">
            <a:extLst>
              <a:ext uri="{28A0092B-C50C-407E-A947-70E740481C1C}">
                <a14:useLocalDpi xmlns:a14="http://schemas.microsoft.com/office/drawing/2010/main" val="0"/>
              </a:ext>
            </a:extLst>
          </a:blip>
          <a:srcRect r="63425"/>
          <a:stretch>
            <a:fillRect/>
          </a:stretch>
        </p:blipFill>
        <p:spPr bwMode="auto">
          <a:xfrm>
            <a:off x="6300192" y="5805264"/>
            <a:ext cx="901700" cy="812800"/>
          </a:xfrm>
          <a:prstGeom prst="rect">
            <a:avLst/>
          </a:prstGeom>
          <a:noFill/>
          <a:ln>
            <a:noFill/>
          </a:ln>
        </p:spPr>
      </p:pic>
      <p:sp>
        <p:nvSpPr>
          <p:cNvPr id="6" name="1 Título"/>
          <p:cNvSpPr>
            <a:spLocks noGrp="1"/>
          </p:cNvSpPr>
          <p:nvPr>
            <p:ph type="title"/>
          </p:nvPr>
        </p:nvSpPr>
        <p:spPr>
          <a:xfrm>
            <a:off x="817240" y="274638"/>
            <a:ext cx="7571184" cy="922114"/>
          </a:xfrm>
        </p:spPr>
        <p:style>
          <a:lnRef idx="1">
            <a:schemeClr val="accent1"/>
          </a:lnRef>
          <a:fillRef idx="2">
            <a:schemeClr val="accent1"/>
          </a:fillRef>
          <a:effectRef idx="1">
            <a:schemeClr val="accent1"/>
          </a:effectRef>
          <a:fontRef idx="minor">
            <a:schemeClr val="dk1"/>
          </a:fontRef>
        </p:style>
        <p:txBody>
          <a:bodyPr>
            <a:noAutofit/>
          </a:bodyPr>
          <a:lstStyle/>
          <a:p>
            <a:pPr>
              <a:defRPr/>
            </a:pPr>
            <a:br>
              <a:rPr lang="es-ES" sz="3600" b="1" dirty="0"/>
            </a:br>
            <a:r>
              <a:rPr lang="es-ES" sz="3200" b="1" dirty="0"/>
              <a:t>Requerimientos de comparecencia ante la Administración Tributaria </a:t>
            </a:r>
            <a:r>
              <a:rPr lang="es-ES" sz="1800" b="1" dirty="0"/>
              <a:t>Art. 148 RPT</a:t>
            </a:r>
            <a:br>
              <a:rPr lang="es-ES" sz="3600" dirty="0"/>
            </a:br>
            <a:endParaRPr lang="es-ES" sz="3600" dirty="0">
              <a:solidFill>
                <a:schemeClr val="tx1">
                  <a:lumMod val="95000"/>
                  <a:lumOff val="5000"/>
                </a:schemeClr>
              </a:solidFill>
            </a:endParaRPr>
          </a:p>
        </p:txBody>
      </p:sp>
      <p:sp>
        <p:nvSpPr>
          <p:cNvPr id="7" name="2 Marcador de contenido"/>
          <p:cNvSpPr txBox="1">
            <a:spLocks/>
          </p:cNvSpPr>
          <p:nvPr/>
        </p:nvSpPr>
        <p:spPr>
          <a:xfrm>
            <a:off x="457200" y="1600200"/>
            <a:ext cx="8229600" cy="4525963"/>
          </a:xfrm>
          <a:prstGeom prst="rect">
            <a:avLst/>
          </a:prstGeom>
        </p:spPr>
        <p:txBody>
          <a:bodyPr vert="horz" lIns="91440" tIns="45720" rIns="91440" bIns="45720" rtlCol="0">
            <a:normAutofit/>
          </a:bodyPr>
          <a:lstStyle/>
          <a:p>
            <a:pPr algn="just"/>
            <a:r>
              <a:rPr lang="es-ES" sz="2800" dirty="0"/>
              <a:t>Los funcionarios a cargo de la fiscalización </a:t>
            </a:r>
            <a:r>
              <a:rPr lang="es-ES" sz="2800" dirty="0">
                <a:solidFill>
                  <a:srgbClr val="FF0000"/>
                </a:solidFill>
              </a:rPr>
              <a:t>podrán citar al sujeto pasivo inspeccionado o terceros relacionados </a:t>
            </a:r>
            <a:r>
              <a:rPr lang="es-ES" sz="2800" dirty="0"/>
              <a:t>con la obligación tributaria correspondiente para que comparezcan dentro de un plazo </a:t>
            </a:r>
            <a:r>
              <a:rPr lang="es-ES" sz="2800" b="1" dirty="0">
                <a:solidFill>
                  <a:srgbClr val="FF0000"/>
                </a:solidFill>
              </a:rPr>
              <a:t>no menor de tres días </a:t>
            </a:r>
            <a:r>
              <a:rPr lang="es-ES" sz="2800" dirty="0"/>
              <a:t>hábiles ante la Administración Tributaria y contesten, oralmente o por escrito, las preguntas o cuestionamientos necesarios para la verificación de la situación tributaria objeto de comprobación. </a:t>
            </a:r>
            <a:r>
              <a:rPr lang="es-ES" sz="2800" dirty="0">
                <a:solidFill>
                  <a:srgbClr val="FF0000"/>
                </a:solidFill>
              </a:rPr>
              <a:t>El requerimiento deberá ser notificado a la persona que deba comparecer</a:t>
            </a:r>
            <a:r>
              <a:rPr lang="es-ES" sz="2800" dirty="0"/>
              <a: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171960" y="295954"/>
            <a:ext cx="6840760" cy="804724"/>
          </a:xfrm>
          <a:solidFill>
            <a:schemeClr val="accent6">
              <a:lumMod val="75000"/>
            </a:schemeClr>
          </a:solidFill>
          <a:scene3d>
            <a:camera prst="orthographicFront"/>
            <a:lightRig rig="threePt" dir="t"/>
          </a:scene3d>
          <a:sp3d>
            <a:bevelT w="165100" prst="coolSlant"/>
          </a:sp3d>
        </p:spPr>
        <p:style>
          <a:lnRef idx="2">
            <a:schemeClr val="accent3"/>
          </a:lnRef>
          <a:fillRef idx="1">
            <a:schemeClr val="lt1"/>
          </a:fillRef>
          <a:effectRef idx="0">
            <a:schemeClr val="accent3"/>
          </a:effectRef>
          <a:fontRef idx="minor">
            <a:schemeClr val="dk1"/>
          </a:fontRef>
        </p:style>
        <p:txBody>
          <a:bodyPr>
            <a:normAutofit fontScale="90000"/>
          </a:bodyPr>
          <a:lstStyle/>
          <a:p>
            <a:r>
              <a:rPr lang="es-ES" sz="2400" b="1" dirty="0">
                <a:solidFill>
                  <a:schemeClr val="bg1"/>
                </a:solidFill>
              </a:rPr>
              <a:t>Liquidación previa por comprobación abreviada o comprobación formal </a:t>
            </a:r>
            <a:r>
              <a:rPr lang="es-ES" sz="2000" b="1" dirty="0">
                <a:solidFill>
                  <a:schemeClr val="bg1"/>
                </a:solidFill>
              </a:rPr>
              <a:t>Art. 120 RPT</a:t>
            </a:r>
            <a:endParaRPr lang="es-ES" sz="2000" dirty="0">
              <a:solidFill>
                <a:schemeClr val="bg1"/>
              </a:solidFill>
            </a:endParaRPr>
          </a:p>
        </p:txBody>
      </p:sp>
      <p:pic>
        <p:nvPicPr>
          <p:cNvPr id="4" name="3 Marcador de contenido" descr="http://www.uci.ac.cr/envios/2012/FIRMAS/bernardogonzalez.jpg"/>
          <p:cNvPicPr>
            <a:picLocks noGrp="1"/>
          </p:cNvPicPr>
          <p:nvPr>
            <p:ph idx="1"/>
          </p:nvPr>
        </p:nvPicPr>
        <p:blipFill>
          <a:blip r:embed="rId2" cstate="print">
            <a:extLst>
              <a:ext uri="{28A0092B-C50C-407E-A947-70E740481C1C}">
                <a14:useLocalDpi xmlns:a14="http://schemas.microsoft.com/office/drawing/2010/main" val="0"/>
              </a:ext>
            </a:extLst>
          </a:blip>
          <a:srcRect l="36441" b="22891"/>
          <a:stretch>
            <a:fillRect/>
          </a:stretch>
        </p:blipFill>
        <p:spPr bwMode="auto">
          <a:xfrm>
            <a:off x="7668344" y="6010636"/>
            <a:ext cx="1281233" cy="609882"/>
          </a:xfrm>
          <a:prstGeom prst="rect">
            <a:avLst/>
          </a:prstGeom>
          <a:noFill/>
          <a:ln>
            <a:noFill/>
          </a:ln>
        </p:spPr>
      </p:pic>
      <p:pic>
        <p:nvPicPr>
          <p:cNvPr id="5" name="4 Imagen" descr="http://www.uci.ac.cr/envios/2012/FIRMAS/bernardogonzalez.jpg"/>
          <p:cNvPicPr/>
          <p:nvPr/>
        </p:nvPicPr>
        <p:blipFill>
          <a:blip r:embed="rId2" cstate="print">
            <a:extLst>
              <a:ext uri="{28A0092B-C50C-407E-A947-70E740481C1C}">
                <a14:useLocalDpi xmlns:a14="http://schemas.microsoft.com/office/drawing/2010/main" val="0"/>
              </a:ext>
            </a:extLst>
          </a:blip>
          <a:srcRect r="63425"/>
          <a:stretch>
            <a:fillRect/>
          </a:stretch>
        </p:blipFill>
        <p:spPr bwMode="auto">
          <a:xfrm>
            <a:off x="6746531" y="5963840"/>
            <a:ext cx="685676" cy="740792"/>
          </a:xfrm>
          <a:prstGeom prst="rect">
            <a:avLst/>
          </a:prstGeom>
          <a:noFill/>
          <a:ln>
            <a:noFill/>
          </a:ln>
        </p:spPr>
      </p:pic>
      <p:sp>
        <p:nvSpPr>
          <p:cNvPr id="7" name="Rectangle 3"/>
          <p:cNvSpPr txBox="1">
            <a:spLocks noChangeArrowheads="1"/>
          </p:cNvSpPr>
          <p:nvPr/>
        </p:nvSpPr>
        <p:spPr>
          <a:xfrm>
            <a:off x="457200" y="1600200"/>
            <a:ext cx="8229600" cy="4525963"/>
          </a:xfrm>
          <a:prstGeom prst="rect">
            <a:avLst/>
          </a:prstGeom>
        </p:spPr>
        <p:txBody>
          <a:bodyPr vert="horz" lIns="91440" tIns="45720" rIns="91440" bIns="45720" rtlCol="0">
            <a:normAutofit/>
          </a:bodyPr>
          <a:lstStyle/>
          <a:p>
            <a:pPr marL="342900" marR="0" lvl="0" indent="-342900" algn="l" defTabSz="914400" rtl="0" eaLnBrk="1" fontAlgn="auto" latinLnBrk="0" hangingPunct="1">
              <a:lnSpc>
                <a:spcPct val="90000"/>
              </a:lnSpc>
              <a:spcBef>
                <a:spcPct val="20000"/>
              </a:spcBef>
              <a:spcAft>
                <a:spcPts val="0"/>
              </a:spcAft>
              <a:buClrTx/>
              <a:buSzTx/>
              <a:buFont typeface="Wingdings" pitchFamily="2" charset="2"/>
              <a:buNone/>
              <a:tabLst/>
              <a:defRPr/>
            </a:pPr>
            <a:endParaRPr kumimoji="0" lang="es-ES" sz="3200" b="0" i="0" u="none" strike="noStrike" kern="1200" cap="none" spc="0" normalizeH="0" baseline="0" noProof="0" dirty="0">
              <a:ln>
                <a:noFill/>
              </a:ln>
              <a:solidFill>
                <a:schemeClr val="tx1"/>
              </a:solidFill>
              <a:effectLst/>
              <a:uLnTx/>
              <a:uFillTx/>
              <a:latin typeface="+mn-lt"/>
              <a:ea typeface="+mn-ea"/>
              <a:cs typeface="+mn-cs"/>
            </a:endParaRPr>
          </a:p>
          <a:p>
            <a:pPr marL="342900" marR="0" lvl="0" indent="-342900" algn="l" defTabSz="914400" rtl="0" eaLnBrk="1" fontAlgn="auto" latinLnBrk="0" hangingPunct="1">
              <a:lnSpc>
                <a:spcPct val="90000"/>
              </a:lnSpc>
              <a:spcBef>
                <a:spcPct val="20000"/>
              </a:spcBef>
              <a:spcAft>
                <a:spcPts val="0"/>
              </a:spcAft>
              <a:buClrTx/>
              <a:buSzTx/>
              <a:buFont typeface="Wingdings" pitchFamily="2" charset="2"/>
              <a:buNone/>
              <a:tabLst/>
              <a:defRPr/>
            </a:pPr>
            <a:endParaRPr kumimoji="0" lang="es-ES" sz="3600" b="0" i="0" u="none" strike="noStrike" kern="1200" cap="none" spc="0" normalizeH="0" baseline="0" noProof="0" dirty="0">
              <a:ln>
                <a:noFill/>
              </a:ln>
              <a:solidFill>
                <a:schemeClr val="tx1"/>
              </a:solidFill>
              <a:effectLst/>
              <a:uLnTx/>
              <a:uFillTx/>
              <a:latin typeface="+mn-lt"/>
              <a:ea typeface="+mn-ea"/>
              <a:cs typeface="+mn-cs"/>
            </a:endParaRPr>
          </a:p>
        </p:txBody>
      </p:sp>
      <p:graphicFrame>
        <p:nvGraphicFramePr>
          <p:cNvPr id="6" name="Diagram 5"/>
          <p:cNvGraphicFramePr/>
          <p:nvPr>
            <p:extLst>
              <p:ext uri="{D42A27DB-BD31-4B8C-83A1-F6EECF244321}">
                <p14:modId xmlns:p14="http://schemas.microsoft.com/office/powerpoint/2010/main" val="2697656329"/>
              </p:ext>
            </p:extLst>
          </p:nvPr>
        </p:nvGraphicFramePr>
        <p:xfrm>
          <a:off x="463476" y="1405880"/>
          <a:ext cx="8257728" cy="455228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 Marcador de contenido" descr="http://www.uci.ac.cr/envios/2012/FIRMAS/bernardogonzalez.jpg"/>
          <p:cNvPicPr>
            <a:picLocks noGrp="1"/>
          </p:cNvPicPr>
          <p:nvPr>
            <p:ph idx="1"/>
          </p:nvPr>
        </p:nvPicPr>
        <p:blipFill>
          <a:blip r:embed="rId2" cstate="print">
            <a:extLst>
              <a:ext uri="{28A0092B-C50C-407E-A947-70E740481C1C}">
                <a14:useLocalDpi xmlns:a14="http://schemas.microsoft.com/office/drawing/2010/main" val="0"/>
              </a:ext>
            </a:extLst>
          </a:blip>
          <a:srcRect l="36441" b="22891"/>
          <a:stretch>
            <a:fillRect/>
          </a:stretch>
        </p:blipFill>
        <p:spPr bwMode="auto">
          <a:xfrm>
            <a:off x="7236296" y="5805264"/>
            <a:ext cx="1713281" cy="815254"/>
          </a:xfrm>
          <a:prstGeom prst="rect">
            <a:avLst/>
          </a:prstGeom>
          <a:noFill/>
          <a:ln>
            <a:noFill/>
          </a:ln>
        </p:spPr>
      </p:pic>
      <p:pic>
        <p:nvPicPr>
          <p:cNvPr id="5" name="4 Imagen" descr="http://www.uci.ac.cr/envios/2012/FIRMAS/bernardogonzalez.jpg"/>
          <p:cNvPicPr/>
          <p:nvPr/>
        </p:nvPicPr>
        <p:blipFill>
          <a:blip r:embed="rId2" cstate="print">
            <a:extLst>
              <a:ext uri="{28A0092B-C50C-407E-A947-70E740481C1C}">
                <a14:useLocalDpi xmlns:a14="http://schemas.microsoft.com/office/drawing/2010/main" val="0"/>
              </a:ext>
            </a:extLst>
          </a:blip>
          <a:srcRect r="63425"/>
          <a:stretch>
            <a:fillRect/>
          </a:stretch>
        </p:blipFill>
        <p:spPr bwMode="auto">
          <a:xfrm>
            <a:off x="6300192" y="5805264"/>
            <a:ext cx="901700" cy="812800"/>
          </a:xfrm>
          <a:prstGeom prst="rect">
            <a:avLst/>
          </a:prstGeom>
          <a:noFill/>
          <a:ln>
            <a:noFill/>
          </a:ln>
        </p:spPr>
      </p:pic>
      <p:sp>
        <p:nvSpPr>
          <p:cNvPr id="6" name="1 Título"/>
          <p:cNvSpPr>
            <a:spLocks noGrp="1"/>
          </p:cNvSpPr>
          <p:nvPr>
            <p:ph type="title"/>
          </p:nvPr>
        </p:nvSpPr>
        <p:spPr>
          <a:xfrm>
            <a:off x="1249288" y="404664"/>
            <a:ext cx="6707088" cy="792088"/>
          </a:xfrm>
        </p:spPr>
        <p:style>
          <a:lnRef idx="1">
            <a:schemeClr val="accent1"/>
          </a:lnRef>
          <a:fillRef idx="2">
            <a:schemeClr val="accent1"/>
          </a:fillRef>
          <a:effectRef idx="1">
            <a:schemeClr val="accent1"/>
          </a:effectRef>
          <a:fontRef idx="minor">
            <a:schemeClr val="dk1"/>
          </a:fontRef>
        </p:style>
        <p:txBody>
          <a:bodyPr>
            <a:noAutofit/>
          </a:bodyPr>
          <a:lstStyle/>
          <a:p>
            <a:pPr>
              <a:defRPr/>
            </a:pPr>
            <a:r>
              <a:rPr lang="es-ES" sz="3600" b="1" dirty="0"/>
              <a:t>Inspección de locales </a:t>
            </a:r>
            <a:r>
              <a:rPr lang="es-ES" sz="1800" b="1" dirty="0"/>
              <a:t>Art. 149 RPT y 113 CNPT</a:t>
            </a:r>
            <a:endParaRPr lang="es-ES" sz="1800" dirty="0">
              <a:solidFill>
                <a:schemeClr val="tx1">
                  <a:lumMod val="95000"/>
                  <a:lumOff val="5000"/>
                </a:schemeClr>
              </a:solidFill>
            </a:endParaRPr>
          </a:p>
        </p:txBody>
      </p:sp>
      <p:sp>
        <p:nvSpPr>
          <p:cNvPr id="7" name="2 Marcador de contenido"/>
          <p:cNvSpPr txBox="1">
            <a:spLocks/>
          </p:cNvSpPr>
          <p:nvPr/>
        </p:nvSpPr>
        <p:spPr>
          <a:xfrm>
            <a:off x="611560" y="1628800"/>
            <a:ext cx="7776864" cy="4824536"/>
          </a:xfrm>
          <a:prstGeom prst="rect">
            <a:avLst/>
          </a:prstGeom>
        </p:spPr>
        <p:txBody>
          <a:bodyPr vert="horz" lIns="91440" tIns="45720" rIns="91440" bIns="45720" rtlCol="0">
            <a:noAutofit/>
          </a:bodyPr>
          <a:lstStyle/>
          <a:p>
            <a:pPr algn="just"/>
            <a:r>
              <a:rPr lang="es-ES" sz="2400" dirty="0"/>
              <a:t>Los funcionarios de las áreas de fiscalización de las AATT y de la DGCN, conforme a su competencia material y territorial, </a:t>
            </a:r>
            <a:r>
              <a:rPr lang="es-ES" sz="2400" dirty="0">
                <a:solidFill>
                  <a:srgbClr val="FF0000"/>
                </a:solidFill>
              </a:rPr>
              <a:t>podrán inspeccionar los locales</a:t>
            </a:r>
            <a:r>
              <a:rPr lang="es-ES" sz="2400" dirty="0"/>
              <a:t>, se trate de bienes muebles e inmuebles, ocupados por cualquier título por el sujeto pasivo.</a:t>
            </a:r>
          </a:p>
          <a:p>
            <a:pPr algn="just"/>
            <a:r>
              <a:rPr lang="es-ES" sz="2400" dirty="0"/>
              <a:t>En caso de </a:t>
            </a:r>
            <a:r>
              <a:rPr lang="es-ES" sz="2400" dirty="0">
                <a:solidFill>
                  <a:srgbClr val="FF0000"/>
                </a:solidFill>
              </a:rPr>
              <a:t>negativa o resistencia </a:t>
            </a:r>
            <a:r>
              <a:rPr lang="es-ES" sz="2400" dirty="0"/>
              <a:t>del sujeto pasivo a permitir el acceso a sus locales, </a:t>
            </a:r>
            <a:r>
              <a:rPr lang="es-ES" sz="2400" dirty="0">
                <a:solidFill>
                  <a:srgbClr val="FF0000"/>
                </a:solidFill>
              </a:rPr>
              <a:t>se levantará un acta </a:t>
            </a:r>
            <a:r>
              <a:rPr lang="es-ES" sz="2400" dirty="0"/>
              <a:t>en la cual se indicará el lugar, fecha, nombre y demás elementos de identificación del renuente, y cualquiera otra circunstancia que resulte conveniente precisar.</a:t>
            </a: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 Marcador de contenido" descr="http://www.uci.ac.cr/envios/2012/FIRMAS/bernardogonzalez.jpg"/>
          <p:cNvPicPr>
            <a:picLocks noGrp="1"/>
          </p:cNvPicPr>
          <p:nvPr>
            <p:ph idx="1"/>
          </p:nvPr>
        </p:nvPicPr>
        <p:blipFill>
          <a:blip r:embed="rId2" cstate="print">
            <a:extLst>
              <a:ext uri="{28A0092B-C50C-407E-A947-70E740481C1C}">
                <a14:useLocalDpi xmlns:a14="http://schemas.microsoft.com/office/drawing/2010/main" val="0"/>
              </a:ext>
            </a:extLst>
          </a:blip>
          <a:srcRect l="36441" b="22891"/>
          <a:stretch>
            <a:fillRect/>
          </a:stretch>
        </p:blipFill>
        <p:spPr bwMode="auto">
          <a:xfrm>
            <a:off x="7236296" y="5805264"/>
            <a:ext cx="1713281" cy="815254"/>
          </a:xfrm>
          <a:prstGeom prst="rect">
            <a:avLst/>
          </a:prstGeom>
          <a:noFill/>
          <a:ln>
            <a:noFill/>
          </a:ln>
        </p:spPr>
      </p:pic>
      <p:pic>
        <p:nvPicPr>
          <p:cNvPr id="5" name="4 Imagen" descr="http://www.uci.ac.cr/envios/2012/FIRMAS/bernardogonzalez.jpg"/>
          <p:cNvPicPr/>
          <p:nvPr/>
        </p:nvPicPr>
        <p:blipFill>
          <a:blip r:embed="rId2" cstate="print">
            <a:extLst>
              <a:ext uri="{28A0092B-C50C-407E-A947-70E740481C1C}">
                <a14:useLocalDpi xmlns:a14="http://schemas.microsoft.com/office/drawing/2010/main" val="0"/>
              </a:ext>
            </a:extLst>
          </a:blip>
          <a:srcRect r="63425"/>
          <a:stretch>
            <a:fillRect/>
          </a:stretch>
        </p:blipFill>
        <p:spPr bwMode="auto">
          <a:xfrm>
            <a:off x="6300192" y="5805264"/>
            <a:ext cx="901700" cy="812800"/>
          </a:xfrm>
          <a:prstGeom prst="rect">
            <a:avLst/>
          </a:prstGeom>
          <a:noFill/>
          <a:ln>
            <a:noFill/>
          </a:ln>
        </p:spPr>
      </p:pic>
      <p:sp>
        <p:nvSpPr>
          <p:cNvPr id="6" name="1 Título"/>
          <p:cNvSpPr>
            <a:spLocks noGrp="1"/>
          </p:cNvSpPr>
          <p:nvPr>
            <p:ph type="title"/>
          </p:nvPr>
        </p:nvSpPr>
        <p:spPr>
          <a:xfrm>
            <a:off x="1897360" y="260648"/>
            <a:ext cx="5698976" cy="796950"/>
          </a:xfrm>
        </p:spPr>
        <p:style>
          <a:lnRef idx="1">
            <a:schemeClr val="accent1"/>
          </a:lnRef>
          <a:fillRef idx="2">
            <a:schemeClr val="accent1"/>
          </a:fillRef>
          <a:effectRef idx="1">
            <a:schemeClr val="accent1"/>
          </a:effectRef>
          <a:fontRef idx="minor">
            <a:schemeClr val="dk1"/>
          </a:fontRef>
        </p:style>
        <p:txBody>
          <a:bodyPr>
            <a:noAutofit/>
          </a:bodyPr>
          <a:lstStyle/>
          <a:p>
            <a:pPr>
              <a:defRPr/>
            </a:pPr>
            <a:r>
              <a:rPr lang="es-ES" sz="3600" b="1" dirty="0"/>
              <a:t>Inspección de locales </a:t>
            </a:r>
            <a:r>
              <a:rPr lang="es-ES" sz="1800" b="1" dirty="0"/>
              <a:t>Art. 149 RPT</a:t>
            </a:r>
            <a:endParaRPr lang="es-ES" sz="1800" dirty="0">
              <a:solidFill>
                <a:schemeClr val="tx1">
                  <a:lumMod val="95000"/>
                  <a:lumOff val="5000"/>
                </a:schemeClr>
              </a:solidFill>
            </a:endParaRPr>
          </a:p>
        </p:txBody>
      </p:sp>
      <p:sp>
        <p:nvSpPr>
          <p:cNvPr id="7" name="2 Marcador de contenido"/>
          <p:cNvSpPr txBox="1">
            <a:spLocks/>
          </p:cNvSpPr>
          <p:nvPr/>
        </p:nvSpPr>
        <p:spPr>
          <a:xfrm>
            <a:off x="899592" y="1495325"/>
            <a:ext cx="7560840" cy="4525963"/>
          </a:xfrm>
          <a:prstGeom prst="rect">
            <a:avLst/>
          </a:prstGeom>
        </p:spPr>
        <p:txBody>
          <a:bodyPr vert="horz" lIns="91440" tIns="45720" rIns="91440" bIns="45720" rtlCol="0">
            <a:noAutofit/>
          </a:bodyPr>
          <a:lstStyle/>
          <a:p>
            <a:pPr algn="just"/>
            <a:r>
              <a:rPr lang="es-ES" sz="2000" dirty="0"/>
              <a:t>El acta será firmada por los funcionarios que participen en la actuación y por la persona física que impidió el acceso. Si este no sabe, no quiere o no puede firmar, así deberá hacerse constar.</a:t>
            </a:r>
          </a:p>
          <a:p>
            <a:pPr algn="just"/>
            <a:r>
              <a:rPr lang="es-ES" sz="2000" dirty="0"/>
              <a:t>Ante esta negativa o resistencia, los órganos de fiscalización competentes podrán solicitar a la autoridad judicial, mediante resolución fundada, autorización para el </a:t>
            </a:r>
            <a:r>
              <a:rPr lang="es-ES" sz="2000" dirty="0">
                <a:solidFill>
                  <a:srgbClr val="FF0000"/>
                </a:solidFill>
              </a:rPr>
              <a:t>allanamiento</a:t>
            </a:r>
            <a:r>
              <a:rPr lang="es-ES" sz="2000" dirty="0"/>
              <a:t> previsto en el artículo 113 del CNPT; en tal caso el acta levantada servirá de base para la solicitud, sin perjuicio de la aplicación de las sanciones que correspondan.</a:t>
            </a:r>
          </a:p>
          <a:p>
            <a:pPr algn="just"/>
            <a:endParaRPr lang="es-ES" sz="2000" dirty="0"/>
          </a:p>
          <a:p>
            <a:pPr algn="just"/>
            <a:r>
              <a:rPr lang="es-ES" sz="2000" dirty="0">
                <a:solidFill>
                  <a:srgbClr val="FF0000"/>
                </a:solidFill>
              </a:rPr>
              <a:t>No será necesario </a:t>
            </a:r>
            <a:r>
              <a:rPr lang="es-ES" sz="2000" dirty="0"/>
              <a:t>obtener autorización previa ni será exigible la aplicación de la medida cautelar de </a:t>
            </a:r>
            <a:r>
              <a:rPr lang="es-ES" sz="2000" dirty="0">
                <a:solidFill>
                  <a:srgbClr val="FF0000"/>
                </a:solidFill>
              </a:rPr>
              <a:t>allanamiento</a:t>
            </a:r>
            <a:r>
              <a:rPr lang="es-ES" sz="2000" dirty="0"/>
              <a:t> para ingresar a aquellos establecimientos, que por su propia naturaleza estén abiertos al público, </a:t>
            </a:r>
            <a:r>
              <a:rPr lang="es-ES" sz="2000" dirty="0">
                <a:solidFill>
                  <a:srgbClr val="FF0000"/>
                </a:solidFill>
              </a:rPr>
              <a:t>siempre que se trate de las áreas de acceso público.</a:t>
            </a: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 Marcador de contenido" descr="http://www.uci.ac.cr/envios/2012/FIRMAS/bernardogonzalez.jpg"/>
          <p:cNvPicPr>
            <a:picLocks noGrp="1"/>
          </p:cNvPicPr>
          <p:nvPr>
            <p:ph idx="1"/>
          </p:nvPr>
        </p:nvPicPr>
        <p:blipFill>
          <a:blip r:embed="rId2" cstate="print">
            <a:extLst>
              <a:ext uri="{28A0092B-C50C-407E-A947-70E740481C1C}">
                <a14:useLocalDpi xmlns:a14="http://schemas.microsoft.com/office/drawing/2010/main" val="0"/>
              </a:ext>
            </a:extLst>
          </a:blip>
          <a:srcRect l="36441" b="22891"/>
          <a:stretch>
            <a:fillRect/>
          </a:stretch>
        </p:blipFill>
        <p:spPr bwMode="auto">
          <a:xfrm>
            <a:off x="7236296" y="5805264"/>
            <a:ext cx="1713281" cy="815254"/>
          </a:xfrm>
          <a:prstGeom prst="rect">
            <a:avLst/>
          </a:prstGeom>
          <a:noFill/>
          <a:ln>
            <a:noFill/>
          </a:ln>
        </p:spPr>
      </p:pic>
      <p:pic>
        <p:nvPicPr>
          <p:cNvPr id="5" name="4 Imagen" descr="http://www.uci.ac.cr/envios/2012/FIRMAS/bernardogonzalez.jpg"/>
          <p:cNvPicPr/>
          <p:nvPr/>
        </p:nvPicPr>
        <p:blipFill>
          <a:blip r:embed="rId2" cstate="print">
            <a:extLst>
              <a:ext uri="{28A0092B-C50C-407E-A947-70E740481C1C}">
                <a14:useLocalDpi xmlns:a14="http://schemas.microsoft.com/office/drawing/2010/main" val="0"/>
              </a:ext>
            </a:extLst>
          </a:blip>
          <a:srcRect r="63425"/>
          <a:stretch>
            <a:fillRect/>
          </a:stretch>
        </p:blipFill>
        <p:spPr bwMode="auto">
          <a:xfrm>
            <a:off x="6300192" y="5805264"/>
            <a:ext cx="901700" cy="812800"/>
          </a:xfrm>
          <a:prstGeom prst="rect">
            <a:avLst/>
          </a:prstGeom>
          <a:noFill/>
          <a:ln>
            <a:noFill/>
          </a:ln>
        </p:spPr>
      </p:pic>
      <p:sp>
        <p:nvSpPr>
          <p:cNvPr id="6" name="1 Título"/>
          <p:cNvSpPr>
            <a:spLocks noGrp="1"/>
          </p:cNvSpPr>
          <p:nvPr>
            <p:ph type="title"/>
          </p:nvPr>
        </p:nvSpPr>
        <p:spPr>
          <a:xfrm>
            <a:off x="457200" y="476672"/>
            <a:ext cx="8229600" cy="792088"/>
          </a:xfrm>
        </p:spPr>
        <p:style>
          <a:lnRef idx="1">
            <a:schemeClr val="accent1"/>
          </a:lnRef>
          <a:fillRef idx="2">
            <a:schemeClr val="accent1"/>
          </a:fillRef>
          <a:effectRef idx="1">
            <a:schemeClr val="accent1"/>
          </a:effectRef>
          <a:fontRef idx="minor">
            <a:schemeClr val="dk1"/>
          </a:fontRef>
        </p:style>
        <p:txBody>
          <a:bodyPr>
            <a:noAutofit/>
          </a:bodyPr>
          <a:lstStyle/>
          <a:p>
            <a:pPr>
              <a:defRPr/>
            </a:pPr>
            <a:r>
              <a:rPr lang="es-ES" sz="3600" b="1" dirty="0"/>
              <a:t>Secuestro de documentos y bienes </a:t>
            </a:r>
            <a:br>
              <a:rPr lang="es-ES" sz="3600" b="1" dirty="0"/>
            </a:br>
            <a:r>
              <a:rPr lang="es-ES" sz="1800" b="1" dirty="0"/>
              <a:t>Art. 150 RPT y 114 CNPT</a:t>
            </a:r>
            <a:endParaRPr lang="es-ES" sz="1800" dirty="0">
              <a:solidFill>
                <a:schemeClr val="tx1">
                  <a:lumMod val="95000"/>
                  <a:lumOff val="5000"/>
                </a:schemeClr>
              </a:solidFill>
            </a:endParaRPr>
          </a:p>
        </p:txBody>
      </p:sp>
      <p:sp>
        <p:nvSpPr>
          <p:cNvPr id="7" name="2 Marcador de contenido"/>
          <p:cNvSpPr txBox="1">
            <a:spLocks/>
          </p:cNvSpPr>
          <p:nvPr/>
        </p:nvSpPr>
        <p:spPr>
          <a:xfrm>
            <a:off x="539552" y="1495325"/>
            <a:ext cx="8147248" cy="4669979"/>
          </a:xfrm>
          <a:prstGeom prst="rect">
            <a:avLst/>
          </a:prstGeom>
        </p:spPr>
        <p:txBody>
          <a:bodyPr vert="horz" lIns="91440" tIns="45720" rIns="91440" bIns="45720" rtlCol="0">
            <a:noAutofit/>
          </a:bodyPr>
          <a:lstStyle/>
          <a:p>
            <a:pPr algn="just"/>
            <a:r>
              <a:rPr lang="es-ES" dirty="0"/>
              <a:t>En caso de negativa de las personas obligadas a cumplir con los suministros generales o con los requerimientos individualizados de información, los órganos de fiscalización  competentes solicitarán autorización a la autoridad judicial, mediante resolución fundada, para el secuestro de documentos y bienes previstos en la ley.</a:t>
            </a:r>
          </a:p>
          <a:p>
            <a:pPr algn="just"/>
            <a:r>
              <a:rPr lang="es-ES" dirty="0">
                <a:solidFill>
                  <a:srgbClr val="FF0000"/>
                </a:solidFill>
              </a:rPr>
              <a:t>La potestad de realizar un secuestro de documentos</a:t>
            </a:r>
            <a:r>
              <a:rPr lang="es-ES" dirty="0"/>
              <a:t> dentro o con ocasión de una actuación de comprobación e investigación </a:t>
            </a:r>
            <a:r>
              <a:rPr lang="es-ES" dirty="0">
                <a:solidFill>
                  <a:srgbClr val="FF0000"/>
                </a:solidFill>
              </a:rPr>
              <a:t>cabrá tanto respecto de los contribuyentes, responsables o declarantes como respecto de los informantes</a:t>
            </a:r>
            <a:r>
              <a:rPr lang="es-ES" dirty="0"/>
              <a:t>.</a:t>
            </a:r>
          </a:p>
          <a:p>
            <a:pPr algn="just"/>
            <a:endParaRPr lang="es-ES" dirty="0"/>
          </a:p>
          <a:p>
            <a:pPr algn="just"/>
            <a:r>
              <a:rPr lang="es-ES" dirty="0"/>
              <a:t>No obstante lo anterior, cuando la AT requiera preservar documentos o bienes necesarios para la determinación de la obligación tributaria o bien, para asegurar las pruebas de la comisión de un ilícito tributario, podrá prescindir del requerimiento previo a la persona en cuyo poder se halle la información o el bien y solicitar ésta directamente a la autoridad judicial, por el procedimiento de secuestro establecido en el ordinal 114 del Código.</a:t>
            </a:r>
          </a:p>
          <a:p>
            <a:pPr algn="just"/>
            <a:r>
              <a:rPr lang="es-ES" dirty="0"/>
              <a:t>La autorización para el secuestro de documentos conllevará la de ingreso al lugar donde éstos se encuentran, únicamente para los efectos de obtener la información requerida.</a:t>
            </a:r>
          </a:p>
          <a:p>
            <a:pPr marL="342900" marR="0" lvl="0" indent="-342900" algn="just"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es-ES" b="0"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 Marcador de contenido" descr="http://www.uci.ac.cr/envios/2012/FIRMAS/bernardogonzalez.jpg"/>
          <p:cNvPicPr>
            <a:picLocks noGrp="1"/>
          </p:cNvPicPr>
          <p:nvPr>
            <p:ph idx="1"/>
          </p:nvPr>
        </p:nvPicPr>
        <p:blipFill>
          <a:blip r:embed="rId2" cstate="print">
            <a:extLst>
              <a:ext uri="{28A0092B-C50C-407E-A947-70E740481C1C}">
                <a14:useLocalDpi xmlns:a14="http://schemas.microsoft.com/office/drawing/2010/main" val="0"/>
              </a:ext>
            </a:extLst>
          </a:blip>
          <a:srcRect l="36441" b="22891"/>
          <a:stretch>
            <a:fillRect/>
          </a:stretch>
        </p:blipFill>
        <p:spPr bwMode="auto">
          <a:xfrm>
            <a:off x="7236296" y="5805264"/>
            <a:ext cx="1713281" cy="815254"/>
          </a:xfrm>
          <a:prstGeom prst="rect">
            <a:avLst/>
          </a:prstGeom>
          <a:noFill/>
          <a:ln>
            <a:noFill/>
          </a:ln>
        </p:spPr>
      </p:pic>
      <p:pic>
        <p:nvPicPr>
          <p:cNvPr id="5" name="4 Imagen" descr="http://www.uci.ac.cr/envios/2012/FIRMAS/bernardogonzalez.jpg"/>
          <p:cNvPicPr/>
          <p:nvPr/>
        </p:nvPicPr>
        <p:blipFill>
          <a:blip r:embed="rId2" cstate="print">
            <a:extLst>
              <a:ext uri="{28A0092B-C50C-407E-A947-70E740481C1C}">
                <a14:useLocalDpi xmlns:a14="http://schemas.microsoft.com/office/drawing/2010/main" val="0"/>
              </a:ext>
            </a:extLst>
          </a:blip>
          <a:srcRect r="63425"/>
          <a:stretch>
            <a:fillRect/>
          </a:stretch>
        </p:blipFill>
        <p:spPr bwMode="auto">
          <a:xfrm>
            <a:off x="6300192" y="5805264"/>
            <a:ext cx="901700" cy="812800"/>
          </a:xfrm>
          <a:prstGeom prst="rect">
            <a:avLst/>
          </a:prstGeom>
          <a:noFill/>
          <a:ln>
            <a:noFill/>
          </a:ln>
        </p:spPr>
      </p:pic>
      <p:sp>
        <p:nvSpPr>
          <p:cNvPr id="6" name="1 Título"/>
          <p:cNvSpPr>
            <a:spLocks noGrp="1"/>
          </p:cNvSpPr>
          <p:nvPr>
            <p:ph type="title"/>
          </p:nvPr>
        </p:nvSpPr>
        <p:spPr>
          <a:xfrm>
            <a:off x="529208" y="548680"/>
            <a:ext cx="8075240" cy="868958"/>
          </a:xfrm>
        </p:spPr>
        <p:style>
          <a:lnRef idx="1">
            <a:schemeClr val="accent1"/>
          </a:lnRef>
          <a:fillRef idx="2">
            <a:schemeClr val="accent1"/>
          </a:fillRef>
          <a:effectRef idx="1">
            <a:schemeClr val="accent1"/>
          </a:effectRef>
          <a:fontRef idx="minor">
            <a:schemeClr val="dk1"/>
          </a:fontRef>
        </p:style>
        <p:txBody>
          <a:bodyPr>
            <a:noAutofit/>
          </a:bodyPr>
          <a:lstStyle/>
          <a:p>
            <a:pPr>
              <a:defRPr/>
            </a:pPr>
            <a:r>
              <a:rPr lang="es-ES" sz="3200" b="1" dirty="0"/>
              <a:t>Información en poder de entidades financieras </a:t>
            </a:r>
            <a:r>
              <a:rPr lang="es-ES" sz="1800" b="1" dirty="0"/>
              <a:t>Art. 151 RPT</a:t>
            </a:r>
            <a:endParaRPr lang="es-ES" sz="1800" dirty="0">
              <a:solidFill>
                <a:schemeClr val="tx1">
                  <a:lumMod val="95000"/>
                  <a:lumOff val="5000"/>
                </a:schemeClr>
              </a:solidFill>
            </a:endParaRPr>
          </a:p>
        </p:txBody>
      </p:sp>
      <p:sp>
        <p:nvSpPr>
          <p:cNvPr id="7" name="2 Marcador de contenido"/>
          <p:cNvSpPr txBox="1">
            <a:spLocks/>
          </p:cNvSpPr>
          <p:nvPr/>
        </p:nvSpPr>
        <p:spPr>
          <a:xfrm>
            <a:off x="683568" y="1711349"/>
            <a:ext cx="7704856" cy="4525963"/>
          </a:xfrm>
          <a:prstGeom prst="rect">
            <a:avLst/>
          </a:prstGeom>
        </p:spPr>
        <p:txBody>
          <a:bodyPr vert="horz" lIns="91440" tIns="45720" rIns="91440" bIns="45720" rtlCol="0">
            <a:normAutofit/>
          </a:bodyPr>
          <a:lstStyle/>
          <a:p>
            <a:pPr algn="just"/>
            <a:r>
              <a:rPr lang="es-ES" sz="2800" dirty="0"/>
              <a:t>En los casos en que durante la actuación de comprobación e investigación se estime necesario solicitar información previsiblemente pertinente para efectos tributarios, que se encuentre en poder de entidades financieras, los órganos de fiscalización competentes la solicitarán mediante el procedimiento estatuido en los artículos 106 bis y 106 ter del Código. </a:t>
            </a:r>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 Marcador de contenido" descr="http://www.uci.ac.cr/envios/2012/FIRMAS/bernardogonzalez.jpg"/>
          <p:cNvPicPr>
            <a:picLocks noGrp="1"/>
          </p:cNvPicPr>
          <p:nvPr>
            <p:ph idx="1"/>
          </p:nvPr>
        </p:nvPicPr>
        <p:blipFill>
          <a:blip r:embed="rId2" cstate="print">
            <a:extLst>
              <a:ext uri="{28A0092B-C50C-407E-A947-70E740481C1C}">
                <a14:useLocalDpi xmlns:a14="http://schemas.microsoft.com/office/drawing/2010/main" val="0"/>
              </a:ext>
            </a:extLst>
          </a:blip>
          <a:srcRect l="36441" b="22891"/>
          <a:stretch>
            <a:fillRect/>
          </a:stretch>
        </p:blipFill>
        <p:spPr bwMode="auto">
          <a:xfrm>
            <a:off x="7236296" y="5805264"/>
            <a:ext cx="1713281" cy="815254"/>
          </a:xfrm>
          <a:prstGeom prst="rect">
            <a:avLst/>
          </a:prstGeom>
          <a:noFill/>
          <a:ln>
            <a:noFill/>
          </a:ln>
        </p:spPr>
      </p:pic>
      <p:pic>
        <p:nvPicPr>
          <p:cNvPr id="5" name="4 Imagen" descr="http://www.uci.ac.cr/envios/2012/FIRMAS/bernardogonzalez.jpg"/>
          <p:cNvPicPr/>
          <p:nvPr/>
        </p:nvPicPr>
        <p:blipFill>
          <a:blip r:embed="rId2" cstate="print">
            <a:extLst>
              <a:ext uri="{28A0092B-C50C-407E-A947-70E740481C1C}">
                <a14:useLocalDpi xmlns:a14="http://schemas.microsoft.com/office/drawing/2010/main" val="0"/>
              </a:ext>
            </a:extLst>
          </a:blip>
          <a:srcRect r="63425"/>
          <a:stretch>
            <a:fillRect/>
          </a:stretch>
        </p:blipFill>
        <p:spPr bwMode="auto">
          <a:xfrm>
            <a:off x="6300192" y="5805264"/>
            <a:ext cx="901700" cy="812800"/>
          </a:xfrm>
          <a:prstGeom prst="rect">
            <a:avLst/>
          </a:prstGeom>
          <a:noFill/>
          <a:ln>
            <a:noFill/>
          </a:ln>
        </p:spPr>
      </p:pic>
      <p:sp>
        <p:nvSpPr>
          <p:cNvPr id="6" name="1 Título"/>
          <p:cNvSpPr>
            <a:spLocks noGrp="1"/>
          </p:cNvSpPr>
          <p:nvPr>
            <p:ph type="title"/>
          </p:nvPr>
        </p:nvSpPr>
        <p:spPr>
          <a:xfrm>
            <a:off x="457200" y="620688"/>
            <a:ext cx="8229600" cy="796950"/>
          </a:xfrm>
        </p:spPr>
        <p:style>
          <a:lnRef idx="1">
            <a:schemeClr val="accent1"/>
          </a:lnRef>
          <a:fillRef idx="2">
            <a:schemeClr val="accent1"/>
          </a:fillRef>
          <a:effectRef idx="1">
            <a:schemeClr val="accent1"/>
          </a:effectRef>
          <a:fontRef idx="minor">
            <a:schemeClr val="dk1"/>
          </a:fontRef>
        </p:style>
        <p:txBody>
          <a:bodyPr>
            <a:noAutofit/>
          </a:bodyPr>
          <a:lstStyle/>
          <a:p>
            <a:pPr>
              <a:defRPr/>
            </a:pPr>
            <a:r>
              <a:rPr lang="es-ES" sz="3200" dirty="0">
                <a:solidFill>
                  <a:schemeClr val="tx1">
                    <a:lumMod val="95000"/>
                    <a:lumOff val="5000"/>
                  </a:schemeClr>
                </a:solidFill>
              </a:rPr>
              <a:t>Sanción por no aportar la información solicitada </a:t>
            </a:r>
            <a:r>
              <a:rPr lang="es-ES" sz="1800" dirty="0">
                <a:latin typeface="+mn-lt"/>
                <a:ea typeface="+mn-ea"/>
                <a:cs typeface="+mn-cs"/>
              </a:rPr>
              <a:t>Art. 82 del CNPT </a:t>
            </a:r>
            <a:endParaRPr lang="es-ES" sz="1800" dirty="0">
              <a:solidFill>
                <a:schemeClr val="tx1">
                  <a:lumMod val="95000"/>
                  <a:lumOff val="5000"/>
                </a:schemeClr>
              </a:solidFill>
            </a:endParaRPr>
          </a:p>
        </p:txBody>
      </p:sp>
      <p:sp>
        <p:nvSpPr>
          <p:cNvPr id="7" name="2 Marcador de contenido"/>
          <p:cNvSpPr txBox="1">
            <a:spLocks/>
          </p:cNvSpPr>
          <p:nvPr/>
        </p:nvSpPr>
        <p:spPr>
          <a:xfrm>
            <a:off x="457200" y="1783357"/>
            <a:ext cx="8003232" cy="4525963"/>
          </a:xfrm>
          <a:prstGeom prst="rect">
            <a:avLst/>
          </a:prstGeom>
        </p:spPr>
        <p:txBody>
          <a:bodyPr vert="horz" lIns="91440" tIns="45720" rIns="91440" bIns="45720" rtlCol="0">
            <a:normAutofit/>
          </a:bodyPr>
          <a:lstStyle/>
          <a:p>
            <a:pPr marL="342900" marR="0" lvl="0" indent="-342900" algn="just" defTabSz="914400" rtl="0" eaLnBrk="1" fontAlgn="auto" latinLnBrk="0" hangingPunct="1">
              <a:lnSpc>
                <a:spcPct val="100000"/>
              </a:lnSpc>
              <a:spcBef>
                <a:spcPct val="20000"/>
              </a:spcBef>
              <a:spcAft>
                <a:spcPts val="0"/>
              </a:spcAft>
              <a:buClrTx/>
              <a:buSzTx/>
              <a:tabLst/>
              <a:defRPr/>
            </a:pPr>
            <a:r>
              <a:rPr lang="es-ES" sz="2800" dirty="0"/>
              <a:t>    P</a:t>
            </a:r>
            <a:r>
              <a:rPr kumimoji="0" lang="es-ES" sz="2800" b="0" i="0" u="none" strike="noStrike" kern="1200" cap="none" spc="0" normalizeH="0" baseline="0" noProof="0" dirty="0" err="1">
                <a:ln>
                  <a:noFill/>
                </a:ln>
                <a:solidFill>
                  <a:schemeClr val="tx1"/>
                </a:solidFill>
                <a:effectLst/>
                <a:uLnTx/>
                <a:uFillTx/>
                <a:latin typeface="+mn-lt"/>
                <a:ea typeface="+mn-ea"/>
                <a:cs typeface="+mn-cs"/>
              </a:rPr>
              <a:t>or</a:t>
            </a:r>
            <a:r>
              <a:rPr lang="es-ES" sz="2800" noProof="0" dirty="0"/>
              <a:t> </a:t>
            </a:r>
            <a:r>
              <a:rPr kumimoji="0" lang="es-ES" sz="2800" b="0" i="0" u="none" strike="noStrike" kern="1200" cap="none" spc="0" normalizeH="0" baseline="0" noProof="0" dirty="0">
                <a:ln>
                  <a:noFill/>
                </a:ln>
                <a:solidFill>
                  <a:schemeClr val="tx1"/>
                </a:solidFill>
                <a:effectLst/>
                <a:uLnTx/>
                <a:uFillTx/>
                <a:latin typeface="+mn-lt"/>
                <a:ea typeface="+mn-ea"/>
                <a:cs typeface="+mn-cs"/>
              </a:rPr>
              <a:t>resistirse a la actuación administrativa de control, la AT podrá aplicar una multa equivalente al </a:t>
            </a:r>
            <a:r>
              <a:rPr kumimoji="0" lang="es-ES" sz="2800" b="1" i="0" u="sng" strike="noStrike" kern="1200" cap="none" spc="0" normalizeH="0" baseline="0" noProof="0" dirty="0">
                <a:ln>
                  <a:noFill/>
                </a:ln>
                <a:solidFill>
                  <a:srgbClr val="FF0000"/>
                </a:solidFill>
                <a:effectLst/>
                <a:uLnTx/>
                <a:uFillTx/>
                <a:latin typeface="+mn-lt"/>
                <a:ea typeface="+mn-ea"/>
                <a:cs typeface="+mn-cs"/>
              </a:rPr>
              <a:t>dos por ciento</a:t>
            </a:r>
            <a:r>
              <a:rPr kumimoji="0" lang="es-ES" sz="2800" b="0" i="0" u="none" strike="noStrike" kern="1200" cap="none" spc="0" normalizeH="0" baseline="0" noProof="0" dirty="0">
                <a:ln>
                  <a:noFill/>
                </a:ln>
                <a:solidFill>
                  <a:srgbClr val="FF0000"/>
                </a:solidFill>
                <a:effectLst/>
                <a:uLnTx/>
                <a:uFillTx/>
                <a:latin typeface="+mn-lt"/>
                <a:ea typeface="+mn-ea"/>
                <a:cs typeface="+mn-cs"/>
              </a:rPr>
              <a:t> </a:t>
            </a:r>
            <a:r>
              <a:rPr kumimoji="0" lang="es-ES" sz="2800" b="0" i="0" u="none" strike="noStrike" kern="1200" cap="none" spc="0" normalizeH="0" baseline="0" noProof="0" dirty="0">
                <a:ln>
                  <a:noFill/>
                </a:ln>
                <a:solidFill>
                  <a:schemeClr val="tx1"/>
                </a:solidFill>
                <a:effectLst/>
                <a:uLnTx/>
                <a:uFillTx/>
                <a:latin typeface="+mn-lt"/>
                <a:ea typeface="+mn-ea"/>
                <a:cs typeface="+mn-cs"/>
              </a:rPr>
              <a:t>de la cifra de sus ingresos brutos declarados en el periodo del impuesto sobre las utilidades, anterior a aquel en que se produjo la infracción, con un </a:t>
            </a:r>
            <a:r>
              <a:rPr kumimoji="0" lang="es-ES" sz="2800" b="0" i="0" u="none" strike="noStrike" kern="1200" cap="none" spc="0" normalizeH="0" baseline="0" noProof="0" dirty="0">
                <a:ln>
                  <a:noFill/>
                </a:ln>
                <a:solidFill>
                  <a:srgbClr val="FF0000"/>
                </a:solidFill>
                <a:effectLst/>
                <a:uLnTx/>
                <a:uFillTx/>
                <a:latin typeface="+mn-lt"/>
                <a:ea typeface="+mn-ea"/>
                <a:cs typeface="+mn-cs"/>
              </a:rPr>
              <a:t>mínimo de 10  y un máximo de 100 SB</a:t>
            </a:r>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 Marcador de contenido" descr="http://www.uci.ac.cr/envios/2012/FIRMAS/bernardogonzalez.jpg"/>
          <p:cNvPicPr>
            <a:picLocks noGrp="1"/>
          </p:cNvPicPr>
          <p:nvPr>
            <p:ph idx="1"/>
          </p:nvPr>
        </p:nvPicPr>
        <p:blipFill>
          <a:blip r:embed="rId2" cstate="print">
            <a:extLst>
              <a:ext uri="{28A0092B-C50C-407E-A947-70E740481C1C}">
                <a14:useLocalDpi xmlns:a14="http://schemas.microsoft.com/office/drawing/2010/main" val="0"/>
              </a:ext>
            </a:extLst>
          </a:blip>
          <a:srcRect l="36441" b="22891"/>
          <a:stretch>
            <a:fillRect/>
          </a:stretch>
        </p:blipFill>
        <p:spPr bwMode="auto">
          <a:xfrm>
            <a:off x="7236296" y="5805264"/>
            <a:ext cx="1713281" cy="815254"/>
          </a:xfrm>
          <a:prstGeom prst="rect">
            <a:avLst/>
          </a:prstGeom>
          <a:noFill/>
          <a:ln>
            <a:noFill/>
          </a:ln>
        </p:spPr>
      </p:pic>
      <p:pic>
        <p:nvPicPr>
          <p:cNvPr id="5" name="4 Imagen" descr="http://www.uci.ac.cr/envios/2012/FIRMAS/bernardogonzalez.jpg"/>
          <p:cNvPicPr/>
          <p:nvPr/>
        </p:nvPicPr>
        <p:blipFill>
          <a:blip r:embed="rId2" cstate="print">
            <a:extLst>
              <a:ext uri="{28A0092B-C50C-407E-A947-70E740481C1C}">
                <a14:useLocalDpi xmlns:a14="http://schemas.microsoft.com/office/drawing/2010/main" val="0"/>
              </a:ext>
            </a:extLst>
          </a:blip>
          <a:srcRect r="63425"/>
          <a:stretch>
            <a:fillRect/>
          </a:stretch>
        </p:blipFill>
        <p:spPr bwMode="auto">
          <a:xfrm>
            <a:off x="6300192" y="5805264"/>
            <a:ext cx="901700" cy="812800"/>
          </a:xfrm>
          <a:prstGeom prst="rect">
            <a:avLst/>
          </a:prstGeom>
          <a:noFill/>
          <a:ln>
            <a:noFill/>
          </a:ln>
        </p:spPr>
      </p:pic>
      <p:sp>
        <p:nvSpPr>
          <p:cNvPr id="6" name="Rectangle 1026"/>
          <p:cNvSpPr>
            <a:spLocks noGrp="1" noChangeArrowheads="1"/>
          </p:cNvSpPr>
          <p:nvPr>
            <p:ph type="title"/>
          </p:nvPr>
        </p:nvSpPr>
        <p:spPr>
          <a:xfrm>
            <a:off x="452633" y="393174"/>
            <a:ext cx="8496944" cy="659562"/>
          </a:xfrm>
        </p:spPr>
        <p:style>
          <a:lnRef idx="1">
            <a:schemeClr val="accent1"/>
          </a:lnRef>
          <a:fillRef idx="2">
            <a:schemeClr val="accent1"/>
          </a:fillRef>
          <a:effectRef idx="1">
            <a:schemeClr val="accent1"/>
          </a:effectRef>
          <a:fontRef idx="minor">
            <a:schemeClr val="dk1"/>
          </a:fontRef>
        </p:style>
        <p:txBody>
          <a:bodyPr>
            <a:noAutofit/>
          </a:bodyPr>
          <a:lstStyle/>
          <a:p>
            <a:pPr marL="342900" lvl="0" indent="-342900" algn="l">
              <a:spcBef>
                <a:spcPct val="20000"/>
              </a:spcBef>
              <a:defRPr/>
            </a:pPr>
            <a:r>
              <a:rPr lang="es-ES" sz="2800" b="1" dirty="0"/>
              <a:t>Elaboración de propuesta de regularización</a:t>
            </a:r>
            <a:r>
              <a:rPr lang="es-ES" sz="3600" dirty="0">
                <a:latin typeface="+mn-lt"/>
                <a:ea typeface="+mn-ea"/>
                <a:cs typeface="+mn-cs"/>
              </a:rPr>
              <a:t> </a:t>
            </a:r>
            <a:r>
              <a:rPr lang="es-ES" sz="1800" b="1" dirty="0"/>
              <a:t>Art. 153 RPT</a:t>
            </a:r>
            <a:endParaRPr lang="es-ES" sz="4000" dirty="0">
              <a:solidFill>
                <a:schemeClr val="tx1">
                  <a:lumMod val="95000"/>
                  <a:lumOff val="5000"/>
                </a:schemeClr>
              </a:solidFill>
            </a:endParaRPr>
          </a:p>
        </p:txBody>
      </p:sp>
      <p:sp>
        <p:nvSpPr>
          <p:cNvPr id="2" name="Rectangle 1"/>
          <p:cNvSpPr/>
          <p:nvPr/>
        </p:nvSpPr>
        <p:spPr>
          <a:xfrm>
            <a:off x="452632" y="1484784"/>
            <a:ext cx="7935791" cy="4524315"/>
          </a:xfrm>
          <a:prstGeom prst="rect">
            <a:avLst/>
          </a:prstGeom>
        </p:spPr>
        <p:txBody>
          <a:bodyPr wrap="square">
            <a:spAutoFit/>
          </a:bodyPr>
          <a:lstStyle/>
          <a:p>
            <a:pPr marR="136525" algn="just">
              <a:buSzPts val="1200"/>
              <a:tabLst>
                <a:tab pos="975360" algn="l"/>
              </a:tabLst>
            </a:pPr>
            <a:r>
              <a:rPr lang="es-ES" sz="2400" spc="-115" dirty="0">
                <a:latin typeface="Times New Roman" panose="02020603050405020304" pitchFamily="18" charset="0"/>
                <a:ea typeface="Times New Roman" panose="02020603050405020304" pitchFamily="18" charset="0"/>
              </a:rPr>
              <a:t>Siempre que los resultados obtenidos en la actuación de comprobación e investigación supongan diferencias de las bases imponibles o de las cuotas tributarias declaradas, el funcionario a cargo deberá elaborar la propuesta de regularización que</a:t>
            </a:r>
            <a:r>
              <a:rPr lang="en-US" sz="2400" spc="-115" dirty="0">
                <a:latin typeface="Times New Roman" panose="02020603050405020304" pitchFamily="18" charset="0"/>
                <a:ea typeface="Times New Roman" panose="02020603050405020304" pitchFamily="18" charset="0"/>
              </a:rPr>
              <a:t> </a:t>
            </a:r>
            <a:r>
              <a:rPr lang="es-ES" sz="2400" spc="-115" dirty="0">
                <a:latin typeface="Times New Roman" panose="02020603050405020304" pitchFamily="18" charset="0"/>
                <a:ea typeface="Times New Roman" panose="02020603050405020304" pitchFamily="18" charset="0"/>
              </a:rPr>
              <a:t>establece el artículo 144 del Código, en la cual se hará constar:</a:t>
            </a:r>
            <a:endParaRPr lang="en-US" sz="2400" spc="-115" dirty="0">
              <a:latin typeface="Times New Roman" panose="02020603050405020304" pitchFamily="18" charset="0"/>
              <a:ea typeface="Times New Roman" panose="02020603050405020304" pitchFamily="18" charset="0"/>
            </a:endParaRPr>
          </a:p>
          <a:p>
            <a:pPr algn="just">
              <a:buSzPts val="1200"/>
              <a:tabLst>
                <a:tab pos="975360" algn="l"/>
              </a:tabLst>
            </a:pPr>
            <a:r>
              <a:rPr lang="es-ES" sz="2400" spc="-115" dirty="0">
                <a:latin typeface="Times New Roman" panose="02020603050405020304" pitchFamily="18" charset="0"/>
                <a:ea typeface="Times New Roman" panose="02020603050405020304" pitchFamily="18" charset="0"/>
              </a:rPr>
              <a:t> </a:t>
            </a:r>
            <a:endParaRPr lang="en-US" sz="2400" spc="-115" dirty="0">
              <a:latin typeface="Times New Roman" panose="02020603050405020304" pitchFamily="18" charset="0"/>
              <a:ea typeface="Times New Roman" panose="02020603050405020304" pitchFamily="18" charset="0"/>
            </a:endParaRPr>
          </a:p>
          <a:p>
            <a:pPr marR="0" lvl="0" algn="just">
              <a:spcBef>
                <a:spcPts val="0"/>
              </a:spcBef>
              <a:spcAft>
                <a:spcPts val="0"/>
              </a:spcAft>
              <a:buSzPts val="1200"/>
              <a:tabLst>
                <a:tab pos="975360" algn="l"/>
              </a:tabLst>
            </a:pPr>
            <a:r>
              <a:rPr lang="es-ES" sz="2400" spc="-115" dirty="0">
                <a:latin typeface="Times New Roman" panose="02020603050405020304" pitchFamily="18" charset="0"/>
                <a:ea typeface="Times New Roman" panose="02020603050405020304" pitchFamily="18" charset="0"/>
              </a:rPr>
              <a:t>a) El impuesto y período fiscal objeto de</a:t>
            </a:r>
            <a:r>
              <a:rPr lang="es-ES" sz="2400" spc="-10" dirty="0">
                <a:latin typeface="Times New Roman" panose="02020603050405020304" pitchFamily="18" charset="0"/>
                <a:ea typeface="Times New Roman" panose="02020603050405020304" pitchFamily="18" charset="0"/>
              </a:rPr>
              <a:t> </a:t>
            </a:r>
            <a:r>
              <a:rPr lang="es-ES" sz="2400" spc="-115" dirty="0">
                <a:latin typeface="Times New Roman" panose="02020603050405020304" pitchFamily="18" charset="0"/>
                <a:ea typeface="Times New Roman" panose="02020603050405020304" pitchFamily="18" charset="0"/>
              </a:rPr>
              <a:t>verificación.</a:t>
            </a:r>
            <a:endParaRPr lang="en-US" sz="2000" spc="-115" dirty="0">
              <a:latin typeface="Times New Roman" panose="02020603050405020304" pitchFamily="18" charset="0"/>
              <a:ea typeface="Times New Roman" panose="02020603050405020304" pitchFamily="18" charset="0"/>
            </a:endParaRPr>
          </a:p>
          <a:p>
            <a:r>
              <a:rPr lang="es-ES" sz="2400" dirty="0">
                <a:latin typeface="Times New Roman" panose="02020603050405020304" pitchFamily="18" charset="0"/>
                <a:ea typeface="Times New Roman" panose="02020603050405020304" pitchFamily="18" charset="0"/>
              </a:rPr>
              <a:t> </a:t>
            </a:r>
            <a:endParaRPr lang="en-US" sz="2400" dirty="0">
              <a:latin typeface="Times New Roman" panose="02020603050405020304" pitchFamily="18" charset="0"/>
              <a:ea typeface="Times New Roman" panose="02020603050405020304" pitchFamily="18" charset="0"/>
            </a:endParaRPr>
          </a:p>
          <a:p>
            <a:pPr marR="136525" lvl="0" algn="just">
              <a:spcBef>
                <a:spcPts val="0"/>
              </a:spcBef>
              <a:spcAft>
                <a:spcPts val="0"/>
              </a:spcAft>
              <a:buSzPts val="1200"/>
              <a:tabLst>
                <a:tab pos="975360" algn="l"/>
              </a:tabLst>
            </a:pPr>
            <a:r>
              <a:rPr lang="es-ES" sz="2400" spc="-115" dirty="0">
                <a:latin typeface="Times New Roman" panose="02020603050405020304" pitchFamily="18" charset="0"/>
                <a:ea typeface="Times New Roman" panose="02020603050405020304" pitchFamily="18" charset="0"/>
              </a:rPr>
              <a:t>b) Los hechos, las pruebas y los fundamentos jurídicos que motivan las diferencias con lo inicialmente declarado o lo determinado ante la omisión en la presentación de las declaraciones </a:t>
            </a:r>
            <a:r>
              <a:rPr lang="es-ES" sz="2400" spc="-115" dirty="0" err="1">
                <a:latin typeface="Times New Roman" panose="02020603050405020304" pitchFamily="18" charset="0"/>
                <a:ea typeface="Times New Roman" panose="02020603050405020304" pitchFamily="18" charset="0"/>
              </a:rPr>
              <a:t>autoliquidativas</a:t>
            </a:r>
            <a:r>
              <a:rPr lang="es-ES" sz="2400" spc="-115" dirty="0">
                <a:latin typeface="Times New Roman" panose="02020603050405020304" pitchFamily="18" charset="0"/>
                <a:ea typeface="Times New Roman" panose="02020603050405020304" pitchFamily="18" charset="0"/>
              </a:rPr>
              <a:t> a que estuviera</a:t>
            </a:r>
            <a:r>
              <a:rPr lang="es-ES" sz="2400" spc="-5" dirty="0">
                <a:latin typeface="Times New Roman" panose="02020603050405020304" pitchFamily="18" charset="0"/>
                <a:ea typeface="Times New Roman" panose="02020603050405020304" pitchFamily="18" charset="0"/>
              </a:rPr>
              <a:t> </a:t>
            </a:r>
            <a:r>
              <a:rPr lang="es-ES" sz="2400" spc="-115" dirty="0">
                <a:latin typeface="Times New Roman" panose="02020603050405020304" pitchFamily="18" charset="0"/>
                <a:ea typeface="Times New Roman" panose="02020603050405020304" pitchFamily="18" charset="0"/>
              </a:rPr>
              <a:t>obligado.</a:t>
            </a:r>
            <a:endParaRPr lang="en-US" sz="2400" dirty="0">
              <a:latin typeface="Times New Roman" panose="02020603050405020304" pitchFamily="18" charset="0"/>
              <a:ea typeface="Times New Roman" panose="02020603050405020304" pitchFamily="18" charset="0"/>
            </a:endParaRPr>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 Marcador de contenido" descr="http://www.uci.ac.cr/envios/2012/FIRMAS/bernardogonzalez.jpg"/>
          <p:cNvPicPr>
            <a:picLocks noGrp="1"/>
          </p:cNvPicPr>
          <p:nvPr>
            <p:ph idx="1"/>
          </p:nvPr>
        </p:nvPicPr>
        <p:blipFill>
          <a:blip r:embed="rId2" cstate="print">
            <a:extLst>
              <a:ext uri="{28A0092B-C50C-407E-A947-70E740481C1C}">
                <a14:useLocalDpi xmlns:a14="http://schemas.microsoft.com/office/drawing/2010/main" val="0"/>
              </a:ext>
            </a:extLst>
          </a:blip>
          <a:srcRect l="36441" b="22891"/>
          <a:stretch>
            <a:fillRect/>
          </a:stretch>
        </p:blipFill>
        <p:spPr bwMode="auto">
          <a:xfrm>
            <a:off x="7236296" y="5805264"/>
            <a:ext cx="1713281" cy="815254"/>
          </a:xfrm>
          <a:prstGeom prst="rect">
            <a:avLst/>
          </a:prstGeom>
          <a:noFill/>
          <a:ln>
            <a:noFill/>
          </a:ln>
        </p:spPr>
      </p:pic>
      <p:pic>
        <p:nvPicPr>
          <p:cNvPr id="5" name="4 Imagen" descr="http://www.uci.ac.cr/envios/2012/FIRMAS/bernardogonzalez.jpg"/>
          <p:cNvPicPr/>
          <p:nvPr/>
        </p:nvPicPr>
        <p:blipFill>
          <a:blip r:embed="rId2" cstate="print">
            <a:extLst>
              <a:ext uri="{28A0092B-C50C-407E-A947-70E740481C1C}">
                <a14:useLocalDpi xmlns:a14="http://schemas.microsoft.com/office/drawing/2010/main" val="0"/>
              </a:ext>
            </a:extLst>
          </a:blip>
          <a:srcRect r="63425"/>
          <a:stretch>
            <a:fillRect/>
          </a:stretch>
        </p:blipFill>
        <p:spPr bwMode="auto">
          <a:xfrm>
            <a:off x="6300192" y="5805264"/>
            <a:ext cx="901700" cy="812800"/>
          </a:xfrm>
          <a:prstGeom prst="rect">
            <a:avLst/>
          </a:prstGeom>
          <a:noFill/>
          <a:ln>
            <a:noFill/>
          </a:ln>
        </p:spPr>
      </p:pic>
      <p:sp>
        <p:nvSpPr>
          <p:cNvPr id="6" name="Rectangle 1026"/>
          <p:cNvSpPr>
            <a:spLocks noGrp="1" noChangeArrowheads="1"/>
          </p:cNvSpPr>
          <p:nvPr>
            <p:ph type="title"/>
          </p:nvPr>
        </p:nvSpPr>
        <p:spPr>
          <a:xfrm>
            <a:off x="452633" y="393174"/>
            <a:ext cx="8496944" cy="659562"/>
          </a:xfrm>
        </p:spPr>
        <p:style>
          <a:lnRef idx="1">
            <a:schemeClr val="accent1"/>
          </a:lnRef>
          <a:fillRef idx="2">
            <a:schemeClr val="accent1"/>
          </a:fillRef>
          <a:effectRef idx="1">
            <a:schemeClr val="accent1"/>
          </a:effectRef>
          <a:fontRef idx="minor">
            <a:schemeClr val="dk1"/>
          </a:fontRef>
        </p:style>
        <p:txBody>
          <a:bodyPr>
            <a:noAutofit/>
          </a:bodyPr>
          <a:lstStyle/>
          <a:p>
            <a:pPr marL="342900" lvl="0" indent="-342900" algn="l">
              <a:spcBef>
                <a:spcPct val="20000"/>
              </a:spcBef>
              <a:defRPr/>
            </a:pPr>
            <a:r>
              <a:rPr lang="es-ES" sz="2800" b="1" dirty="0"/>
              <a:t>Elaboración de propuesta de regularización</a:t>
            </a:r>
            <a:r>
              <a:rPr lang="es-ES" sz="3600" dirty="0">
                <a:latin typeface="+mn-lt"/>
                <a:ea typeface="+mn-ea"/>
                <a:cs typeface="+mn-cs"/>
              </a:rPr>
              <a:t> </a:t>
            </a:r>
            <a:r>
              <a:rPr lang="es-ES" sz="1800" b="1" dirty="0"/>
              <a:t>Art. 153 RPT</a:t>
            </a:r>
            <a:endParaRPr lang="es-ES" sz="4000" dirty="0">
              <a:solidFill>
                <a:schemeClr val="tx1">
                  <a:lumMod val="95000"/>
                  <a:lumOff val="5000"/>
                </a:schemeClr>
              </a:solidFill>
            </a:endParaRPr>
          </a:p>
        </p:txBody>
      </p:sp>
      <p:sp>
        <p:nvSpPr>
          <p:cNvPr id="2" name="Rectangle 1"/>
          <p:cNvSpPr/>
          <p:nvPr/>
        </p:nvSpPr>
        <p:spPr>
          <a:xfrm>
            <a:off x="755576" y="1484784"/>
            <a:ext cx="7776864" cy="3631763"/>
          </a:xfrm>
          <a:prstGeom prst="rect">
            <a:avLst/>
          </a:prstGeom>
        </p:spPr>
        <p:txBody>
          <a:bodyPr wrap="square">
            <a:spAutoFit/>
          </a:bodyPr>
          <a:lstStyle/>
          <a:p>
            <a:pPr algn="just">
              <a:buSzPts val="1200"/>
              <a:tabLst>
                <a:tab pos="975360" algn="l"/>
              </a:tabLst>
            </a:pPr>
            <a:r>
              <a:rPr lang="es-ES" spc="-115" dirty="0">
                <a:latin typeface="Times New Roman" panose="02020603050405020304" pitchFamily="18" charset="0"/>
                <a:ea typeface="Times New Roman" panose="02020603050405020304" pitchFamily="18" charset="0"/>
              </a:rPr>
              <a:t> </a:t>
            </a:r>
            <a:endParaRPr lang="en-US" spc="-115" dirty="0">
              <a:latin typeface="Times New Roman" panose="02020603050405020304" pitchFamily="18" charset="0"/>
              <a:ea typeface="Times New Roman" panose="02020603050405020304" pitchFamily="18" charset="0"/>
            </a:endParaRPr>
          </a:p>
          <a:p>
            <a:pPr marR="135255" lvl="0" algn="just">
              <a:spcBef>
                <a:spcPts val="0"/>
              </a:spcBef>
              <a:spcAft>
                <a:spcPts val="0"/>
              </a:spcAft>
              <a:buSzPts val="1200"/>
              <a:tabLst>
                <a:tab pos="975360" algn="l"/>
              </a:tabLst>
            </a:pPr>
            <a:r>
              <a:rPr lang="es-ES" spc="-115" dirty="0">
                <a:latin typeface="Times New Roman" panose="02020603050405020304" pitchFamily="18" charset="0"/>
                <a:ea typeface="Times New Roman" panose="02020603050405020304" pitchFamily="18" charset="0"/>
              </a:rPr>
              <a:t>c) La </a:t>
            </a:r>
            <a:r>
              <a:rPr lang="es-ES" spc="-115" dirty="0">
                <a:solidFill>
                  <a:srgbClr val="FF0000"/>
                </a:solidFill>
                <a:latin typeface="Times New Roman" panose="02020603050405020304" pitchFamily="18" charset="0"/>
                <a:ea typeface="Times New Roman" panose="02020603050405020304" pitchFamily="18" charset="0"/>
              </a:rPr>
              <a:t>cuota tributaria determinada por impuesto </a:t>
            </a:r>
            <a:r>
              <a:rPr lang="es-ES" spc="-115" dirty="0">
                <a:latin typeface="Times New Roman" panose="02020603050405020304" pitchFamily="18" charset="0"/>
                <a:ea typeface="Times New Roman" panose="02020603050405020304" pitchFamily="18" charset="0"/>
              </a:rPr>
              <a:t>y período impositivo o tratándose de impuestos con devengo instantáneo, la cuota tributaria por cada hecho imponible, así como los </a:t>
            </a:r>
            <a:r>
              <a:rPr lang="es-ES" spc="-115" dirty="0">
                <a:solidFill>
                  <a:srgbClr val="FF0000"/>
                </a:solidFill>
                <a:latin typeface="Times New Roman" panose="02020603050405020304" pitchFamily="18" charset="0"/>
                <a:ea typeface="Times New Roman" panose="02020603050405020304" pitchFamily="18" charset="0"/>
              </a:rPr>
              <a:t>intereses</a:t>
            </a:r>
            <a:r>
              <a:rPr lang="es-ES" spc="-115" dirty="0">
                <a:latin typeface="Times New Roman" panose="02020603050405020304" pitchFamily="18" charset="0"/>
                <a:ea typeface="Times New Roman" panose="02020603050405020304" pitchFamily="18" charset="0"/>
              </a:rPr>
              <a:t> generados desde la fecha en que debió pagarse el impuesto </a:t>
            </a:r>
            <a:r>
              <a:rPr lang="es-ES" spc="-55" dirty="0">
                <a:latin typeface="Times New Roman" panose="02020603050405020304" pitchFamily="18" charset="0"/>
                <a:ea typeface="Times New Roman" panose="02020603050405020304" pitchFamily="18" charset="0"/>
              </a:rPr>
              <a:t>y </a:t>
            </a:r>
            <a:r>
              <a:rPr lang="es-ES" spc="-115" dirty="0">
                <a:latin typeface="Times New Roman" panose="02020603050405020304" pitchFamily="18" charset="0"/>
                <a:ea typeface="Times New Roman" panose="02020603050405020304" pitchFamily="18" charset="0"/>
              </a:rPr>
              <a:t>hasta la fecha de la</a:t>
            </a:r>
            <a:r>
              <a:rPr lang="es-ES" spc="-10" dirty="0">
                <a:latin typeface="Times New Roman" panose="02020603050405020304" pitchFamily="18" charset="0"/>
                <a:ea typeface="Times New Roman" panose="02020603050405020304" pitchFamily="18" charset="0"/>
              </a:rPr>
              <a:t> </a:t>
            </a:r>
            <a:r>
              <a:rPr lang="es-ES" spc="-115" dirty="0">
                <a:latin typeface="Times New Roman" panose="02020603050405020304" pitchFamily="18" charset="0"/>
                <a:ea typeface="Times New Roman" panose="02020603050405020304" pitchFamily="18" charset="0"/>
              </a:rPr>
              <a:t>propuesta.</a:t>
            </a:r>
          </a:p>
          <a:p>
            <a:pPr marR="135255" lvl="0" algn="just">
              <a:spcBef>
                <a:spcPts val="0"/>
              </a:spcBef>
              <a:spcAft>
                <a:spcPts val="0"/>
              </a:spcAft>
              <a:buSzPts val="1200"/>
              <a:tabLst>
                <a:tab pos="975360" algn="l"/>
              </a:tabLst>
            </a:pPr>
            <a:endParaRPr lang="en-US" sz="1600" spc="-115" dirty="0">
              <a:latin typeface="Times New Roman" panose="02020603050405020304" pitchFamily="18" charset="0"/>
              <a:ea typeface="Times New Roman" panose="02020603050405020304" pitchFamily="18" charset="0"/>
            </a:endParaRPr>
          </a:p>
          <a:p>
            <a:pPr marR="135890" lvl="0" algn="just">
              <a:spcBef>
                <a:spcPts val="0"/>
              </a:spcBef>
              <a:spcAft>
                <a:spcPts val="0"/>
              </a:spcAft>
              <a:buSzPts val="1200"/>
              <a:tabLst>
                <a:tab pos="975360" algn="l"/>
              </a:tabLst>
            </a:pPr>
            <a:r>
              <a:rPr lang="es-ES" spc="-115" dirty="0">
                <a:latin typeface="Times New Roman" panose="02020603050405020304" pitchFamily="18" charset="0"/>
                <a:ea typeface="Times New Roman" panose="02020603050405020304" pitchFamily="18" charset="0"/>
              </a:rPr>
              <a:t>d) Los elementos considerados en la petitoria de rectificación, en caso de haberse presentado alguna.</a:t>
            </a:r>
            <a:endParaRPr lang="en-US" sz="1600" spc="-115" dirty="0">
              <a:latin typeface="Times New Roman" panose="02020603050405020304" pitchFamily="18" charset="0"/>
              <a:ea typeface="Times New Roman" panose="02020603050405020304" pitchFamily="18" charset="0"/>
            </a:endParaRPr>
          </a:p>
          <a:p>
            <a:pPr marR="135890" lvl="0" algn="just">
              <a:spcBef>
                <a:spcPts val="0"/>
              </a:spcBef>
              <a:spcAft>
                <a:spcPts val="0"/>
              </a:spcAft>
              <a:buSzPts val="1200"/>
              <a:tabLst>
                <a:tab pos="975360" algn="l"/>
              </a:tabLst>
            </a:pPr>
            <a:endParaRPr lang="en-US" sz="1600" spc="-115" dirty="0">
              <a:latin typeface="Times New Roman" panose="02020603050405020304" pitchFamily="18" charset="0"/>
              <a:ea typeface="Times New Roman" panose="02020603050405020304" pitchFamily="18" charset="0"/>
            </a:endParaRPr>
          </a:p>
          <a:p>
            <a:pPr marR="135890" lvl="0" algn="just">
              <a:spcBef>
                <a:spcPts val="0"/>
              </a:spcBef>
              <a:spcAft>
                <a:spcPts val="0"/>
              </a:spcAft>
              <a:buSzPts val="1200"/>
              <a:tabLst>
                <a:tab pos="975360" algn="l"/>
              </a:tabLst>
            </a:pPr>
            <a:r>
              <a:rPr lang="es-ES" dirty="0">
                <a:latin typeface="Times New Roman" panose="02020603050405020304" pitchFamily="18" charset="0"/>
                <a:ea typeface="Times New Roman" panose="02020603050405020304" pitchFamily="18" charset="0"/>
              </a:rPr>
              <a:t>La propuesta será suscrita por los funcionarios actuantes del órgano de fiscalización que realizó la actuación de comprobación e investigación.</a:t>
            </a:r>
            <a:endParaRPr lang="en-US" dirty="0">
              <a:latin typeface="Times New Roman" panose="02020603050405020304" pitchFamily="18" charset="0"/>
              <a:ea typeface="Times New Roman" panose="02020603050405020304" pitchFamily="18" charset="0"/>
            </a:endParaRPr>
          </a:p>
          <a:p>
            <a:pPr marR="135890" lvl="0" algn="just">
              <a:spcBef>
                <a:spcPts val="0"/>
              </a:spcBef>
              <a:spcAft>
                <a:spcPts val="0"/>
              </a:spcAft>
              <a:buSzPts val="1200"/>
              <a:tabLst>
                <a:tab pos="975360" algn="l"/>
              </a:tabLst>
            </a:pPr>
            <a:endParaRPr lang="en-US" dirty="0">
              <a:latin typeface="Times New Roman" panose="02020603050405020304" pitchFamily="18" charset="0"/>
              <a:ea typeface="Times New Roman" panose="02020603050405020304" pitchFamily="18" charset="0"/>
            </a:endParaRPr>
          </a:p>
          <a:p>
            <a:pPr marR="135890" lvl="0" algn="just">
              <a:spcBef>
                <a:spcPts val="0"/>
              </a:spcBef>
              <a:spcAft>
                <a:spcPts val="0"/>
              </a:spcAft>
              <a:buSzPts val="1200"/>
              <a:tabLst>
                <a:tab pos="975360" algn="l"/>
              </a:tabLst>
            </a:pPr>
            <a:r>
              <a:rPr lang="es-ES" dirty="0">
                <a:solidFill>
                  <a:srgbClr val="FF0000"/>
                </a:solidFill>
                <a:latin typeface="Times New Roman" panose="02020603050405020304" pitchFamily="18" charset="0"/>
                <a:ea typeface="Times New Roman" panose="02020603050405020304" pitchFamily="18" charset="0"/>
              </a:rPr>
              <a:t>La notificación </a:t>
            </a:r>
            <a:r>
              <a:rPr lang="es-ES" dirty="0">
                <a:latin typeface="Times New Roman" panose="02020603050405020304" pitchFamily="18" charset="0"/>
                <a:ea typeface="Times New Roman" panose="02020603050405020304" pitchFamily="18" charset="0"/>
              </a:rPr>
              <a:t>de esta propuesta de regularización se realizará </a:t>
            </a:r>
            <a:r>
              <a:rPr lang="es-ES" dirty="0">
                <a:solidFill>
                  <a:srgbClr val="FF0000"/>
                </a:solidFill>
                <a:latin typeface="Times New Roman" panose="02020603050405020304" pitchFamily="18" charset="0"/>
                <a:ea typeface="Times New Roman" panose="02020603050405020304" pitchFamily="18" charset="0"/>
              </a:rPr>
              <a:t>en la audiencia final.</a:t>
            </a:r>
            <a:endParaRPr lang="en-US" dirty="0">
              <a:solidFill>
                <a:srgbClr val="FF0000"/>
              </a:solidFill>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3677872822"/>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60648"/>
            <a:ext cx="8229600" cy="648072"/>
          </a:xfrm>
        </p:spPr>
        <p:style>
          <a:lnRef idx="1">
            <a:schemeClr val="accent1"/>
          </a:lnRef>
          <a:fillRef idx="2">
            <a:schemeClr val="accent1"/>
          </a:fillRef>
          <a:effectRef idx="1">
            <a:schemeClr val="accent1"/>
          </a:effectRef>
          <a:fontRef idx="minor">
            <a:schemeClr val="dk1"/>
          </a:fontRef>
        </p:style>
        <p:txBody>
          <a:bodyPr>
            <a:normAutofit/>
          </a:bodyPr>
          <a:lstStyle/>
          <a:p>
            <a:r>
              <a:rPr lang="es-ES" sz="3200" b="1" dirty="0"/>
              <a:t>Convocatoria a la audiencia final </a:t>
            </a:r>
            <a:r>
              <a:rPr lang="es-ES" sz="2000" b="1" dirty="0"/>
              <a:t>Art. 154 RPT</a:t>
            </a:r>
            <a:endParaRPr lang="es-ES" sz="2000" dirty="0">
              <a:solidFill>
                <a:schemeClr val="tx1">
                  <a:lumMod val="95000"/>
                  <a:lumOff val="5000"/>
                </a:schemeClr>
              </a:solidFill>
            </a:endParaRPr>
          </a:p>
        </p:txBody>
      </p:sp>
      <p:pic>
        <p:nvPicPr>
          <p:cNvPr id="4" name="3 Marcador de contenido" descr="http://www.uci.ac.cr/envios/2012/FIRMAS/bernardogonzalez.jpg"/>
          <p:cNvPicPr>
            <a:picLocks noGrp="1"/>
          </p:cNvPicPr>
          <p:nvPr>
            <p:ph idx="1"/>
          </p:nvPr>
        </p:nvPicPr>
        <p:blipFill>
          <a:blip r:embed="rId2" cstate="print">
            <a:extLst>
              <a:ext uri="{28A0092B-C50C-407E-A947-70E740481C1C}">
                <a14:useLocalDpi xmlns:a14="http://schemas.microsoft.com/office/drawing/2010/main" val="0"/>
              </a:ext>
            </a:extLst>
          </a:blip>
          <a:srcRect l="36441" b="22891"/>
          <a:stretch>
            <a:fillRect/>
          </a:stretch>
        </p:blipFill>
        <p:spPr bwMode="auto">
          <a:xfrm>
            <a:off x="7236296" y="5805264"/>
            <a:ext cx="1713281" cy="815254"/>
          </a:xfrm>
          <a:prstGeom prst="rect">
            <a:avLst/>
          </a:prstGeom>
          <a:noFill/>
          <a:ln>
            <a:noFill/>
          </a:ln>
        </p:spPr>
      </p:pic>
      <p:pic>
        <p:nvPicPr>
          <p:cNvPr id="5" name="4 Imagen" descr="http://www.uci.ac.cr/envios/2012/FIRMAS/bernardogonzalez.jpg"/>
          <p:cNvPicPr/>
          <p:nvPr/>
        </p:nvPicPr>
        <p:blipFill>
          <a:blip r:embed="rId2" cstate="print">
            <a:extLst>
              <a:ext uri="{28A0092B-C50C-407E-A947-70E740481C1C}">
                <a14:useLocalDpi xmlns:a14="http://schemas.microsoft.com/office/drawing/2010/main" val="0"/>
              </a:ext>
            </a:extLst>
          </a:blip>
          <a:srcRect r="63425"/>
          <a:stretch>
            <a:fillRect/>
          </a:stretch>
        </p:blipFill>
        <p:spPr bwMode="auto">
          <a:xfrm>
            <a:off x="6300192" y="5805264"/>
            <a:ext cx="901700" cy="812800"/>
          </a:xfrm>
          <a:prstGeom prst="rect">
            <a:avLst/>
          </a:prstGeom>
          <a:noFill/>
          <a:ln>
            <a:noFill/>
          </a:ln>
        </p:spPr>
      </p:pic>
      <p:sp>
        <p:nvSpPr>
          <p:cNvPr id="3" name="Rectangle 2"/>
          <p:cNvSpPr/>
          <p:nvPr/>
        </p:nvSpPr>
        <p:spPr>
          <a:xfrm>
            <a:off x="282352" y="1196752"/>
            <a:ext cx="8579296" cy="5262979"/>
          </a:xfrm>
          <a:prstGeom prst="rect">
            <a:avLst/>
          </a:prstGeom>
        </p:spPr>
        <p:txBody>
          <a:bodyPr wrap="square">
            <a:spAutoFit/>
          </a:bodyPr>
          <a:lstStyle/>
          <a:p>
            <a:pPr marL="795020" algn="just"/>
            <a:r>
              <a:rPr lang="es-ES" sz="2400" spc="-15" dirty="0">
                <a:latin typeface="Times New Roman" panose="02020603050405020304" pitchFamily="18" charset="0"/>
                <a:ea typeface="Times New Roman" panose="02020603050405020304" pitchFamily="18" charset="0"/>
              </a:rPr>
              <a:t>Deberá efectuarse </a:t>
            </a:r>
            <a:r>
              <a:rPr lang="es-ES" sz="2400" spc="-15" dirty="0">
                <a:solidFill>
                  <a:srgbClr val="FF0000"/>
                </a:solidFill>
                <a:latin typeface="Times New Roman" panose="02020603050405020304" pitchFamily="18" charset="0"/>
                <a:ea typeface="Times New Roman" panose="02020603050405020304" pitchFamily="18" charset="0"/>
              </a:rPr>
              <a:t>con tres días hábiles de anticipación </a:t>
            </a:r>
            <a:r>
              <a:rPr lang="es-ES" sz="2400" spc="-15" dirty="0">
                <a:latin typeface="Times New Roman" panose="02020603050405020304" pitchFamily="18" charset="0"/>
                <a:ea typeface="Times New Roman" panose="02020603050405020304" pitchFamily="18" charset="0"/>
              </a:rPr>
              <a:t>a la fecha programada para su realización.</a:t>
            </a:r>
          </a:p>
          <a:p>
            <a:pPr marL="795020" algn="just"/>
            <a:endParaRPr lang="en-US" sz="2400" spc="-15" dirty="0">
              <a:latin typeface="Times New Roman" panose="02020603050405020304" pitchFamily="18" charset="0"/>
              <a:ea typeface="Times New Roman" panose="02020603050405020304" pitchFamily="18" charset="0"/>
            </a:endParaRPr>
          </a:p>
          <a:p>
            <a:pPr marL="795020" marR="136525" algn="just">
              <a:spcBef>
                <a:spcPts val="0"/>
              </a:spcBef>
              <a:spcAft>
                <a:spcPts val="0"/>
              </a:spcAft>
            </a:pPr>
            <a:r>
              <a:rPr lang="es-ES" sz="2400" spc="-15" dirty="0">
                <a:latin typeface="Times New Roman" panose="02020603050405020304" pitchFamily="18" charset="0"/>
                <a:ea typeface="Times New Roman" panose="02020603050405020304" pitchFamily="18" charset="0"/>
              </a:rPr>
              <a:t>A la audiencia el sujeto fiscalizado </a:t>
            </a:r>
            <a:r>
              <a:rPr lang="es-ES" sz="2400" spc="-15" dirty="0">
                <a:solidFill>
                  <a:srgbClr val="FF0000"/>
                </a:solidFill>
                <a:latin typeface="Times New Roman" panose="02020603050405020304" pitchFamily="18" charset="0"/>
                <a:ea typeface="Times New Roman" panose="02020603050405020304" pitchFamily="18" charset="0"/>
              </a:rPr>
              <a:t>podrá acudir personalmente o hacerse representar </a:t>
            </a:r>
            <a:r>
              <a:rPr lang="es-ES" sz="2400" spc="-15" dirty="0">
                <a:latin typeface="Times New Roman" panose="02020603050405020304" pitchFamily="18" charset="0"/>
                <a:ea typeface="Times New Roman" panose="02020603050405020304" pitchFamily="18" charset="0"/>
              </a:rPr>
              <a:t>por medio de un representante legal, con la debida personería con no más de quince días de expedida o bien a través de un apoderado que ostente poder suficiente que expresamente le permita:</a:t>
            </a:r>
          </a:p>
          <a:p>
            <a:pPr marL="795020" marR="136525" algn="just">
              <a:spcBef>
                <a:spcPts val="0"/>
              </a:spcBef>
              <a:spcAft>
                <a:spcPts val="0"/>
              </a:spcAft>
            </a:pPr>
            <a:endParaRPr lang="en-US" sz="2400" spc="-15" dirty="0">
              <a:latin typeface="Times New Roman" panose="02020603050405020304" pitchFamily="18" charset="0"/>
              <a:ea typeface="Times New Roman" panose="02020603050405020304" pitchFamily="18" charset="0"/>
            </a:endParaRPr>
          </a:p>
          <a:p>
            <a:pPr marR="0" lvl="0" algn="just">
              <a:spcBef>
                <a:spcPts val="0"/>
              </a:spcBef>
              <a:spcAft>
                <a:spcPts val="0"/>
              </a:spcAft>
              <a:buSzPts val="1200"/>
              <a:tabLst>
                <a:tab pos="975360" algn="l"/>
              </a:tabLst>
            </a:pPr>
            <a:r>
              <a:rPr lang="es-ES" sz="2400" spc="-15" dirty="0">
                <a:latin typeface="Times New Roman" panose="02020603050405020304" pitchFamily="18" charset="0"/>
                <a:ea typeface="Times New Roman" panose="02020603050405020304" pitchFamily="18" charset="0"/>
              </a:rPr>
              <a:t>Comparecer en la audiencia</a:t>
            </a:r>
            <a:r>
              <a:rPr lang="es-ES" sz="2400" spc="-5" dirty="0">
                <a:latin typeface="Times New Roman" panose="02020603050405020304" pitchFamily="18" charset="0"/>
                <a:ea typeface="Times New Roman" panose="02020603050405020304" pitchFamily="18" charset="0"/>
              </a:rPr>
              <a:t> </a:t>
            </a:r>
            <a:r>
              <a:rPr lang="es-ES" sz="2400" spc="-15" dirty="0">
                <a:latin typeface="Times New Roman" panose="02020603050405020304" pitchFamily="18" charset="0"/>
                <a:ea typeface="Times New Roman" panose="02020603050405020304" pitchFamily="18" charset="0"/>
              </a:rPr>
              <a:t>y</a:t>
            </a:r>
            <a:r>
              <a:rPr lang="en-US" sz="2000" spc="-15" dirty="0">
                <a:latin typeface="Times New Roman" panose="02020603050405020304" pitchFamily="18" charset="0"/>
                <a:ea typeface="Times New Roman" panose="02020603050405020304" pitchFamily="18" charset="0"/>
              </a:rPr>
              <a:t> </a:t>
            </a:r>
            <a:r>
              <a:rPr lang="en-US" sz="2400" spc="-15" dirty="0">
                <a:latin typeface="Times New Roman" panose="02020603050405020304" pitchFamily="18" charset="0"/>
                <a:ea typeface="Times New Roman" panose="02020603050405020304" pitchFamily="18" charset="0"/>
              </a:rPr>
              <a:t>e</a:t>
            </a:r>
            <a:r>
              <a:rPr lang="es-ES" sz="2400" spc="-15" dirty="0">
                <a:latin typeface="Times New Roman" panose="02020603050405020304" pitchFamily="18" charset="0"/>
                <a:ea typeface="Times New Roman" panose="02020603050405020304" pitchFamily="18" charset="0"/>
              </a:rPr>
              <a:t>n</a:t>
            </a:r>
            <a:r>
              <a:rPr lang="es-ES" sz="2400" spc="60" dirty="0">
                <a:latin typeface="Times New Roman" panose="02020603050405020304" pitchFamily="18" charset="0"/>
                <a:ea typeface="Times New Roman" panose="02020603050405020304" pitchFamily="18" charset="0"/>
              </a:rPr>
              <a:t> </a:t>
            </a:r>
            <a:r>
              <a:rPr lang="es-ES" sz="2400" spc="-15" dirty="0">
                <a:latin typeface="Times New Roman" panose="02020603050405020304" pitchFamily="18" charset="0"/>
                <a:ea typeface="Times New Roman" panose="02020603050405020304" pitchFamily="18" charset="0"/>
              </a:rPr>
              <a:t>caso</a:t>
            </a:r>
            <a:r>
              <a:rPr lang="es-ES" sz="2400" spc="60" dirty="0">
                <a:latin typeface="Times New Roman" panose="02020603050405020304" pitchFamily="18" charset="0"/>
                <a:ea typeface="Times New Roman" panose="02020603050405020304" pitchFamily="18" charset="0"/>
              </a:rPr>
              <a:t> </a:t>
            </a:r>
            <a:r>
              <a:rPr lang="es-ES" sz="2400" spc="-15" dirty="0">
                <a:latin typeface="Times New Roman" panose="02020603050405020304" pitchFamily="18" charset="0"/>
                <a:ea typeface="Times New Roman" panose="02020603050405020304" pitchFamily="18" charset="0"/>
              </a:rPr>
              <a:t>de</a:t>
            </a:r>
            <a:r>
              <a:rPr lang="es-ES" sz="2400" spc="60" dirty="0">
                <a:latin typeface="Times New Roman" panose="02020603050405020304" pitchFamily="18" charset="0"/>
                <a:ea typeface="Times New Roman" panose="02020603050405020304" pitchFamily="18" charset="0"/>
              </a:rPr>
              <a:t> </a:t>
            </a:r>
            <a:r>
              <a:rPr lang="es-ES" sz="2400" spc="-15" dirty="0">
                <a:latin typeface="Times New Roman" panose="02020603050405020304" pitchFamily="18" charset="0"/>
                <a:ea typeface="Times New Roman" panose="02020603050405020304" pitchFamily="18" charset="0"/>
              </a:rPr>
              <a:t>regularizar</a:t>
            </a:r>
            <a:r>
              <a:rPr lang="es-ES" sz="2400" spc="55" dirty="0">
                <a:latin typeface="Times New Roman" panose="02020603050405020304" pitchFamily="18" charset="0"/>
                <a:ea typeface="Times New Roman" panose="02020603050405020304" pitchFamily="18" charset="0"/>
              </a:rPr>
              <a:t> </a:t>
            </a:r>
            <a:r>
              <a:rPr lang="es-ES" sz="2400" spc="-15" dirty="0">
                <a:latin typeface="Times New Roman" panose="02020603050405020304" pitchFamily="18" charset="0"/>
                <a:ea typeface="Times New Roman" panose="02020603050405020304" pitchFamily="18" charset="0"/>
              </a:rPr>
              <a:t>en</a:t>
            </a:r>
            <a:r>
              <a:rPr lang="es-ES" sz="2400" spc="60" dirty="0">
                <a:latin typeface="Times New Roman" panose="02020603050405020304" pitchFamily="18" charset="0"/>
                <a:ea typeface="Times New Roman" panose="02020603050405020304" pitchFamily="18" charset="0"/>
              </a:rPr>
              <a:t> </a:t>
            </a:r>
            <a:r>
              <a:rPr lang="es-ES" sz="2400" spc="-15" dirty="0">
                <a:latin typeface="Times New Roman" panose="02020603050405020304" pitchFamily="18" charset="0"/>
                <a:ea typeface="Times New Roman" panose="02020603050405020304" pitchFamily="18" charset="0"/>
              </a:rPr>
              <a:t>el</a:t>
            </a:r>
            <a:r>
              <a:rPr lang="es-ES" sz="2400" spc="60" dirty="0">
                <a:latin typeface="Times New Roman" panose="02020603050405020304" pitchFamily="18" charset="0"/>
                <a:ea typeface="Times New Roman" panose="02020603050405020304" pitchFamily="18" charset="0"/>
              </a:rPr>
              <a:t> </a:t>
            </a:r>
            <a:r>
              <a:rPr lang="es-ES" sz="2400" spc="-15" dirty="0">
                <a:latin typeface="Times New Roman" panose="02020603050405020304" pitchFamily="18" charset="0"/>
                <a:ea typeface="Times New Roman" panose="02020603050405020304" pitchFamily="18" charset="0"/>
              </a:rPr>
              <a:t>mismo</a:t>
            </a:r>
            <a:r>
              <a:rPr lang="es-ES" sz="2400" spc="60" dirty="0">
                <a:latin typeface="Times New Roman" panose="02020603050405020304" pitchFamily="18" charset="0"/>
                <a:ea typeface="Times New Roman" panose="02020603050405020304" pitchFamily="18" charset="0"/>
              </a:rPr>
              <a:t> </a:t>
            </a:r>
            <a:r>
              <a:rPr lang="es-ES" sz="2400" spc="-15" dirty="0">
                <a:latin typeface="Times New Roman" panose="02020603050405020304" pitchFamily="18" charset="0"/>
                <a:ea typeface="Times New Roman" panose="02020603050405020304" pitchFamily="18" charset="0"/>
              </a:rPr>
              <a:t>acto,</a:t>
            </a:r>
            <a:r>
              <a:rPr lang="es-ES" sz="2400" spc="60" dirty="0">
                <a:latin typeface="Times New Roman" panose="02020603050405020304" pitchFamily="18" charset="0"/>
                <a:ea typeface="Times New Roman" panose="02020603050405020304" pitchFamily="18" charset="0"/>
              </a:rPr>
              <a:t> </a:t>
            </a:r>
            <a:r>
              <a:rPr lang="es-ES" sz="2400" spc="-15" dirty="0">
                <a:latin typeface="Times New Roman" panose="02020603050405020304" pitchFamily="18" charset="0"/>
                <a:ea typeface="Times New Roman" panose="02020603050405020304" pitchFamily="18" charset="0"/>
              </a:rPr>
              <a:t>habilitarlo</a:t>
            </a:r>
            <a:r>
              <a:rPr lang="es-ES" sz="2400" spc="65" dirty="0">
                <a:latin typeface="Times New Roman" panose="02020603050405020304" pitchFamily="18" charset="0"/>
                <a:ea typeface="Times New Roman" panose="02020603050405020304" pitchFamily="18" charset="0"/>
              </a:rPr>
              <a:t> </a:t>
            </a:r>
            <a:r>
              <a:rPr lang="es-ES" sz="2400" spc="-15" dirty="0">
                <a:latin typeface="Times New Roman" panose="02020603050405020304" pitchFamily="18" charset="0"/>
                <a:ea typeface="Times New Roman" panose="02020603050405020304" pitchFamily="18" charset="0"/>
              </a:rPr>
              <a:t>para</a:t>
            </a:r>
            <a:r>
              <a:rPr lang="es-ES" sz="2400" spc="55" dirty="0">
                <a:latin typeface="Times New Roman" panose="02020603050405020304" pitchFamily="18" charset="0"/>
                <a:ea typeface="Times New Roman" panose="02020603050405020304" pitchFamily="18" charset="0"/>
              </a:rPr>
              <a:t> </a:t>
            </a:r>
            <a:r>
              <a:rPr lang="es-ES" sz="2400" spc="-15" dirty="0">
                <a:latin typeface="Times New Roman" panose="02020603050405020304" pitchFamily="18" charset="0"/>
                <a:ea typeface="Times New Roman" panose="02020603050405020304" pitchFamily="18" charset="0"/>
              </a:rPr>
              <a:t>disponer</a:t>
            </a:r>
            <a:r>
              <a:rPr lang="es-ES" sz="2400" spc="60" dirty="0">
                <a:latin typeface="Times New Roman" panose="02020603050405020304" pitchFamily="18" charset="0"/>
                <a:ea typeface="Times New Roman" panose="02020603050405020304" pitchFamily="18" charset="0"/>
              </a:rPr>
              <a:t> </a:t>
            </a:r>
            <a:r>
              <a:rPr lang="es-ES" sz="2400" spc="-15" dirty="0">
                <a:latin typeface="Times New Roman" panose="02020603050405020304" pitchFamily="18" charset="0"/>
                <a:ea typeface="Times New Roman" panose="02020603050405020304" pitchFamily="18" charset="0"/>
              </a:rPr>
              <a:t>sobre</a:t>
            </a:r>
            <a:r>
              <a:rPr lang="es-ES" sz="2400" spc="55" dirty="0">
                <a:latin typeface="Times New Roman" panose="02020603050405020304" pitchFamily="18" charset="0"/>
                <a:ea typeface="Times New Roman" panose="02020603050405020304" pitchFamily="18" charset="0"/>
              </a:rPr>
              <a:t> </a:t>
            </a:r>
            <a:r>
              <a:rPr lang="es-ES" sz="2400" spc="-15" dirty="0">
                <a:latin typeface="Times New Roman" panose="02020603050405020304" pitchFamily="18" charset="0"/>
                <a:ea typeface="Times New Roman" panose="02020603050405020304" pitchFamily="18" charset="0"/>
              </a:rPr>
              <a:t>la</a:t>
            </a:r>
            <a:r>
              <a:rPr lang="en-US" sz="2000" spc="-15" dirty="0">
                <a:latin typeface="Times New Roman" panose="02020603050405020304" pitchFamily="18" charset="0"/>
                <a:ea typeface="Times New Roman" panose="02020603050405020304" pitchFamily="18" charset="0"/>
              </a:rPr>
              <a:t> </a:t>
            </a:r>
            <a:r>
              <a:rPr lang="es-ES" sz="2400" dirty="0">
                <a:latin typeface="Times New Roman" panose="02020603050405020304" pitchFamily="18" charset="0"/>
                <a:ea typeface="Times New Roman" panose="02020603050405020304" pitchFamily="18" charset="0"/>
              </a:rPr>
              <a:t>totalidad de la cuota tributaria determinada y sus accesorios, debiéndose aportar, antes del inicio de la audiencia, el poder de referencia.</a:t>
            </a:r>
            <a:endParaRPr lang="en-US" sz="2400" dirty="0">
              <a:latin typeface="Times New Roman" panose="02020603050405020304" pitchFamily="18" charset="0"/>
              <a:ea typeface="Times New Roman" panose="02020603050405020304" pitchFamily="18" charset="0"/>
            </a:endParaRPr>
          </a:p>
          <a:p>
            <a:pPr marR="0" lvl="0" algn="just">
              <a:spcBef>
                <a:spcPts val="0"/>
              </a:spcBef>
              <a:spcAft>
                <a:spcPts val="0"/>
              </a:spcAft>
              <a:buSzPts val="1200"/>
              <a:tabLst>
                <a:tab pos="975360" algn="l"/>
              </a:tabLst>
            </a:pPr>
            <a:endParaRPr lang="en-US" sz="2400" dirty="0">
              <a:latin typeface="Times New Roman" panose="02020603050405020304" pitchFamily="18" charset="0"/>
              <a:ea typeface="Times New Roman" panose="02020603050405020304" pitchFamily="18" charset="0"/>
            </a:endParaRPr>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95536" y="277568"/>
            <a:ext cx="8229600" cy="576064"/>
          </a:xfrm>
        </p:spPr>
        <p:style>
          <a:lnRef idx="1">
            <a:schemeClr val="accent1"/>
          </a:lnRef>
          <a:fillRef idx="2">
            <a:schemeClr val="accent1"/>
          </a:fillRef>
          <a:effectRef idx="1">
            <a:schemeClr val="accent1"/>
          </a:effectRef>
          <a:fontRef idx="minor">
            <a:schemeClr val="dk1"/>
          </a:fontRef>
        </p:style>
        <p:txBody>
          <a:bodyPr>
            <a:normAutofit fontScale="90000"/>
          </a:bodyPr>
          <a:lstStyle/>
          <a:p>
            <a:r>
              <a:rPr lang="es-ES" sz="3200" b="1" dirty="0"/>
              <a:t>Convocatoria a la audiencia final </a:t>
            </a:r>
            <a:r>
              <a:rPr lang="es-ES" sz="2000" b="1" dirty="0"/>
              <a:t>Art. 154 RPT</a:t>
            </a:r>
            <a:endParaRPr lang="es-ES" sz="2000" dirty="0">
              <a:solidFill>
                <a:schemeClr val="tx1">
                  <a:lumMod val="95000"/>
                  <a:lumOff val="5000"/>
                </a:schemeClr>
              </a:solidFill>
            </a:endParaRPr>
          </a:p>
        </p:txBody>
      </p:sp>
      <p:pic>
        <p:nvPicPr>
          <p:cNvPr id="4" name="3 Marcador de contenido" descr="http://www.uci.ac.cr/envios/2012/FIRMAS/bernardogonzalez.jpg"/>
          <p:cNvPicPr>
            <a:picLocks noGrp="1"/>
          </p:cNvPicPr>
          <p:nvPr>
            <p:ph idx="1"/>
          </p:nvPr>
        </p:nvPicPr>
        <p:blipFill>
          <a:blip r:embed="rId2" cstate="print">
            <a:extLst>
              <a:ext uri="{28A0092B-C50C-407E-A947-70E740481C1C}">
                <a14:useLocalDpi xmlns:a14="http://schemas.microsoft.com/office/drawing/2010/main" val="0"/>
              </a:ext>
            </a:extLst>
          </a:blip>
          <a:srcRect l="36441" b="22891"/>
          <a:stretch>
            <a:fillRect/>
          </a:stretch>
        </p:blipFill>
        <p:spPr bwMode="auto">
          <a:xfrm>
            <a:off x="7236296" y="5805264"/>
            <a:ext cx="1713281" cy="815254"/>
          </a:xfrm>
          <a:prstGeom prst="rect">
            <a:avLst/>
          </a:prstGeom>
          <a:noFill/>
          <a:ln>
            <a:noFill/>
          </a:ln>
        </p:spPr>
      </p:pic>
      <p:pic>
        <p:nvPicPr>
          <p:cNvPr id="5" name="4 Imagen" descr="http://www.uci.ac.cr/envios/2012/FIRMAS/bernardogonzalez.jpg"/>
          <p:cNvPicPr/>
          <p:nvPr/>
        </p:nvPicPr>
        <p:blipFill>
          <a:blip r:embed="rId2" cstate="print">
            <a:extLst>
              <a:ext uri="{28A0092B-C50C-407E-A947-70E740481C1C}">
                <a14:useLocalDpi xmlns:a14="http://schemas.microsoft.com/office/drawing/2010/main" val="0"/>
              </a:ext>
            </a:extLst>
          </a:blip>
          <a:srcRect r="63425"/>
          <a:stretch>
            <a:fillRect/>
          </a:stretch>
        </p:blipFill>
        <p:spPr bwMode="auto">
          <a:xfrm>
            <a:off x="6300192" y="5805264"/>
            <a:ext cx="901700" cy="812800"/>
          </a:xfrm>
          <a:prstGeom prst="rect">
            <a:avLst/>
          </a:prstGeom>
          <a:noFill/>
          <a:ln>
            <a:noFill/>
          </a:ln>
        </p:spPr>
      </p:pic>
      <p:sp>
        <p:nvSpPr>
          <p:cNvPr id="3" name="Rectangle 2"/>
          <p:cNvSpPr/>
          <p:nvPr/>
        </p:nvSpPr>
        <p:spPr>
          <a:xfrm>
            <a:off x="282352" y="1196752"/>
            <a:ext cx="8579296" cy="4401205"/>
          </a:xfrm>
          <a:prstGeom prst="rect">
            <a:avLst/>
          </a:prstGeom>
        </p:spPr>
        <p:txBody>
          <a:bodyPr wrap="square">
            <a:spAutoFit/>
          </a:bodyPr>
          <a:lstStyle/>
          <a:p>
            <a:pPr marR="0" lvl="0" algn="just">
              <a:spcBef>
                <a:spcPts val="0"/>
              </a:spcBef>
              <a:spcAft>
                <a:spcPts val="0"/>
              </a:spcAft>
              <a:buSzPts val="1200"/>
              <a:tabLst>
                <a:tab pos="975360" algn="l"/>
              </a:tabLst>
            </a:pPr>
            <a:r>
              <a:rPr lang="es-ES" sz="2000" dirty="0">
                <a:latin typeface="Times New Roman" panose="02020603050405020304" pitchFamily="18" charset="0"/>
                <a:ea typeface="Times New Roman" panose="02020603050405020304" pitchFamily="18" charset="0"/>
              </a:rPr>
              <a:t>En caso de no concurrir a la hora y fecha indicadas, salvo que demuestre la existencia de causa justificada, se tendrá como puesta de manifiesto su disconformidad total con los resultados de la actuación de comprobación e investigación, por lo que se continuará el procedimiento conforme a lo establecido en los artículos 160 a 163 de este Reglamento.</a:t>
            </a:r>
            <a:endParaRPr lang="en-US" sz="2000" dirty="0">
              <a:latin typeface="Times New Roman" panose="02020603050405020304" pitchFamily="18" charset="0"/>
              <a:ea typeface="Times New Roman" panose="02020603050405020304" pitchFamily="18" charset="0"/>
            </a:endParaRPr>
          </a:p>
          <a:p>
            <a:pPr marR="0" lvl="0" algn="just">
              <a:spcBef>
                <a:spcPts val="0"/>
              </a:spcBef>
              <a:spcAft>
                <a:spcPts val="0"/>
              </a:spcAft>
              <a:buSzPts val="1200"/>
              <a:tabLst>
                <a:tab pos="975360" algn="l"/>
              </a:tabLst>
            </a:pPr>
            <a:endParaRPr lang="en-US" sz="2000" dirty="0">
              <a:latin typeface="Times New Roman" panose="02020603050405020304" pitchFamily="18" charset="0"/>
              <a:ea typeface="Times New Roman" panose="02020603050405020304" pitchFamily="18" charset="0"/>
            </a:endParaRPr>
          </a:p>
          <a:p>
            <a:pPr marR="0" lvl="0" algn="just">
              <a:spcBef>
                <a:spcPts val="0"/>
              </a:spcBef>
              <a:spcAft>
                <a:spcPts val="0"/>
              </a:spcAft>
              <a:buSzPts val="1200"/>
              <a:tabLst>
                <a:tab pos="975360" algn="l"/>
              </a:tabLst>
            </a:pPr>
            <a:r>
              <a:rPr lang="es-ES" sz="2000" dirty="0">
                <a:solidFill>
                  <a:srgbClr val="FF0000"/>
                </a:solidFill>
                <a:latin typeface="Times New Roman" panose="02020603050405020304" pitchFamily="18" charset="0"/>
                <a:ea typeface="Times New Roman" panose="02020603050405020304" pitchFamily="18" charset="0"/>
              </a:rPr>
              <a:t>Si el compareciente concurriera con un poder insuficiente </a:t>
            </a:r>
            <a:r>
              <a:rPr lang="es-ES" sz="2000" dirty="0">
                <a:latin typeface="Times New Roman" panose="02020603050405020304" pitchFamily="18" charset="0"/>
                <a:ea typeface="Times New Roman" panose="02020603050405020304" pitchFamily="18" charset="0"/>
              </a:rPr>
              <a:t>que no le permita expresamente participar en la audiencia, se le apercibirá para que subsane ese defecto, entendiéndose automáticamente trasladada la audiencia para el tercer día hábil siguiente, a la misma hora y lugar, dejándose constancia expresa de ese hecho, en acta que se levantará al efecto. Si antes de iniciar la audiencia programada se constatara la persistencia de los errores en el poder conferido, se hará constar así en un acta, continuándose el procedimiento bajo los supuestos de no concurrencia del sujeto pasivo.</a:t>
            </a:r>
            <a:endParaRPr lang="en-US" sz="2000" dirty="0">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1828787537"/>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404664"/>
            <a:ext cx="8229600" cy="504056"/>
          </a:xfrm>
        </p:spPr>
        <p:style>
          <a:lnRef idx="1">
            <a:schemeClr val="accent1"/>
          </a:lnRef>
          <a:fillRef idx="2">
            <a:schemeClr val="accent1"/>
          </a:fillRef>
          <a:effectRef idx="1">
            <a:schemeClr val="accent1"/>
          </a:effectRef>
          <a:fontRef idx="minor">
            <a:schemeClr val="dk1"/>
          </a:fontRef>
        </p:style>
        <p:txBody>
          <a:bodyPr>
            <a:normAutofit fontScale="90000"/>
          </a:bodyPr>
          <a:lstStyle/>
          <a:p>
            <a:r>
              <a:rPr lang="es-ES" sz="3200" b="1" dirty="0"/>
              <a:t>Celebración de la audiencia final </a:t>
            </a:r>
            <a:r>
              <a:rPr lang="es-ES" sz="2000" b="1" dirty="0"/>
              <a:t>Art. 155 RPT</a:t>
            </a:r>
            <a:endParaRPr lang="es-ES" sz="2000" dirty="0">
              <a:solidFill>
                <a:schemeClr val="tx1">
                  <a:lumMod val="95000"/>
                  <a:lumOff val="5000"/>
                </a:schemeClr>
              </a:solidFill>
            </a:endParaRPr>
          </a:p>
        </p:txBody>
      </p:sp>
      <p:pic>
        <p:nvPicPr>
          <p:cNvPr id="4" name="3 Marcador de contenido" descr="http://www.uci.ac.cr/envios/2012/FIRMAS/bernardogonzalez.jpg"/>
          <p:cNvPicPr>
            <a:picLocks noGrp="1"/>
          </p:cNvPicPr>
          <p:nvPr>
            <p:ph idx="1"/>
          </p:nvPr>
        </p:nvPicPr>
        <p:blipFill>
          <a:blip r:embed="rId2" cstate="print">
            <a:extLst>
              <a:ext uri="{28A0092B-C50C-407E-A947-70E740481C1C}">
                <a14:useLocalDpi xmlns:a14="http://schemas.microsoft.com/office/drawing/2010/main" val="0"/>
              </a:ext>
            </a:extLst>
          </a:blip>
          <a:srcRect l="36441" b="22891"/>
          <a:stretch>
            <a:fillRect/>
          </a:stretch>
        </p:blipFill>
        <p:spPr bwMode="auto">
          <a:xfrm>
            <a:off x="7236296" y="5805264"/>
            <a:ext cx="1713281" cy="815254"/>
          </a:xfrm>
          <a:prstGeom prst="rect">
            <a:avLst/>
          </a:prstGeom>
          <a:noFill/>
          <a:ln>
            <a:noFill/>
          </a:ln>
        </p:spPr>
      </p:pic>
      <p:pic>
        <p:nvPicPr>
          <p:cNvPr id="5" name="4 Imagen" descr="http://www.uci.ac.cr/envios/2012/FIRMAS/bernardogonzalez.jpg"/>
          <p:cNvPicPr/>
          <p:nvPr/>
        </p:nvPicPr>
        <p:blipFill>
          <a:blip r:embed="rId2" cstate="print">
            <a:extLst>
              <a:ext uri="{28A0092B-C50C-407E-A947-70E740481C1C}">
                <a14:useLocalDpi xmlns:a14="http://schemas.microsoft.com/office/drawing/2010/main" val="0"/>
              </a:ext>
            </a:extLst>
          </a:blip>
          <a:srcRect r="63425"/>
          <a:stretch>
            <a:fillRect/>
          </a:stretch>
        </p:blipFill>
        <p:spPr bwMode="auto">
          <a:xfrm>
            <a:off x="6300192" y="5805264"/>
            <a:ext cx="901700" cy="812800"/>
          </a:xfrm>
          <a:prstGeom prst="rect">
            <a:avLst/>
          </a:prstGeom>
          <a:noFill/>
          <a:ln>
            <a:noFill/>
          </a:ln>
        </p:spPr>
      </p:pic>
      <p:sp>
        <p:nvSpPr>
          <p:cNvPr id="7" name="Rectangle 3"/>
          <p:cNvSpPr txBox="1">
            <a:spLocks noChangeArrowheads="1"/>
          </p:cNvSpPr>
          <p:nvPr/>
        </p:nvSpPr>
        <p:spPr>
          <a:xfrm>
            <a:off x="457200" y="1196752"/>
            <a:ext cx="8229600" cy="4589463"/>
          </a:xfrm>
          <a:prstGeom prst="rect">
            <a:avLst/>
          </a:prstGeom>
        </p:spPr>
        <p:txBody>
          <a:bodyPr vert="horz" lIns="91440" tIns="45720" rIns="91440" bIns="45720" rtlCol="0">
            <a:noAutofit/>
          </a:bodyPr>
          <a:lstStyle/>
          <a:p>
            <a:pPr algn="just"/>
            <a:endParaRPr lang="es-ES" sz="2000" dirty="0"/>
          </a:p>
        </p:txBody>
      </p:sp>
      <p:sp>
        <p:nvSpPr>
          <p:cNvPr id="3" name="Rectangle 2"/>
          <p:cNvSpPr/>
          <p:nvPr/>
        </p:nvSpPr>
        <p:spPr>
          <a:xfrm>
            <a:off x="683568" y="1153874"/>
            <a:ext cx="7488832" cy="4678204"/>
          </a:xfrm>
          <a:prstGeom prst="rect">
            <a:avLst/>
          </a:prstGeom>
        </p:spPr>
        <p:txBody>
          <a:bodyPr wrap="square">
            <a:spAutoFit/>
          </a:bodyPr>
          <a:lstStyle/>
          <a:p>
            <a:pPr marR="136525" algn="just">
              <a:spcBef>
                <a:spcPts val="0"/>
              </a:spcBef>
              <a:spcAft>
                <a:spcPts val="0"/>
              </a:spcAft>
            </a:pPr>
            <a:r>
              <a:rPr lang="es-ES" sz="2000" dirty="0">
                <a:latin typeface="Times New Roman" panose="02020603050405020304" pitchFamily="18" charset="0"/>
                <a:ea typeface="Times New Roman" panose="02020603050405020304" pitchFamily="18" charset="0"/>
              </a:rPr>
              <a:t>En el día, hora y lugar indicados en la convocatoria, se llevará a cabo la audiencia final, que se desarrollará en el orden siguiente:</a:t>
            </a:r>
          </a:p>
          <a:p>
            <a:pPr marR="136525" algn="just">
              <a:spcBef>
                <a:spcPts val="0"/>
              </a:spcBef>
              <a:spcAft>
                <a:spcPts val="0"/>
              </a:spcAft>
            </a:pPr>
            <a:endParaRPr lang="en-US" sz="2000" dirty="0">
              <a:latin typeface="Times New Roman" panose="02020603050405020304" pitchFamily="18" charset="0"/>
              <a:ea typeface="Times New Roman" panose="02020603050405020304" pitchFamily="18" charset="0"/>
            </a:endParaRPr>
          </a:p>
          <a:p>
            <a:pPr marR="0" lvl="1" indent="-457200" algn="just">
              <a:spcBef>
                <a:spcPts val="0"/>
              </a:spcBef>
              <a:spcAft>
                <a:spcPts val="0"/>
              </a:spcAft>
              <a:buSzPts val="1200"/>
              <a:buAutoNum type="arabicPeriod"/>
              <a:tabLst>
                <a:tab pos="975360" algn="l"/>
              </a:tabLst>
            </a:pPr>
            <a:r>
              <a:rPr lang="es-ES" sz="2000" dirty="0">
                <a:latin typeface="Times New Roman" panose="02020603050405020304" pitchFamily="18" charset="0"/>
                <a:ea typeface="Times New Roman" panose="02020603050405020304" pitchFamily="18" charset="0"/>
              </a:rPr>
              <a:t>Comunicación de:</a:t>
            </a:r>
          </a:p>
          <a:p>
            <a:pPr marL="0" marR="0" lvl="1" algn="just">
              <a:spcBef>
                <a:spcPts val="0"/>
              </a:spcBef>
              <a:spcAft>
                <a:spcPts val="0"/>
              </a:spcAft>
              <a:buSzPts val="1200"/>
              <a:tabLst>
                <a:tab pos="975360" algn="l"/>
              </a:tabLst>
            </a:pPr>
            <a:endParaRPr lang="en-US" sz="2000" dirty="0">
              <a:latin typeface="Times New Roman" panose="02020603050405020304" pitchFamily="18" charset="0"/>
              <a:ea typeface="Times New Roman" panose="02020603050405020304" pitchFamily="18" charset="0"/>
            </a:endParaRPr>
          </a:p>
          <a:p>
            <a:pPr algn="just"/>
            <a:r>
              <a:rPr lang="en-US" sz="2000" dirty="0">
                <a:latin typeface="Times New Roman" panose="02020603050405020304" pitchFamily="18" charset="0"/>
                <a:ea typeface="Times New Roman" panose="02020603050405020304" pitchFamily="18" charset="0"/>
              </a:rPr>
              <a:t>1.1 </a:t>
            </a:r>
            <a:r>
              <a:rPr lang="es-ES" sz="2000" spc="-5" dirty="0">
                <a:latin typeface="Times New Roman" panose="02020603050405020304" pitchFamily="18" charset="0"/>
                <a:ea typeface="Times New Roman" panose="02020603050405020304" pitchFamily="18" charset="0"/>
              </a:rPr>
              <a:t>Las </a:t>
            </a:r>
            <a:r>
              <a:rPr lang="es-ES" sz="2000" spc="-5" dirty="0">
                <a:solidFill>
                  <a:srgbClr val="FF0000"/>
                </a:solidFill>
                <a:latin typeface="Times New Roman" panose="02020603050405020304" pitchFamily="18" charset="0"/>
                <a:ea typeface="Times New Roman" panose="02020603050405020304" pitchFamily="18" charset="0"/>
              </a:rPr>
              <a:t>valoraciones realizadas </a:t>
            </a:r>
            <a:r>
              <a:rPr lang="es-ES" sz="2000" spc="-5" dirty="0">
                <a:latin typeface="Times New Roman" panose="02020603050405020304" pitchFamily="18" charset="0"/>
                <a:ea typeface="Times New Roman" panose="02020603050405020304" pitchFamily="18" charset="0"/>
              </a:rPr>
              <a:t>en función de la </a:t>
            </a:r>
            <a:r>
              <a:rPr lang="es-ES" sz="2000" spc="-5" dirty="0">
                <a:solidFill>
                  <a:srgbClr val="FF0000"/>
                </a:solidFill>
                <a:latin typeface="Times New Roman" panose="02020603050405020304" pitchFamily="18" charset="0"/>
                <a:ea typeface="Times New Roman" panose="02020603050405020304" pitchFamily="18" charset="0"/>
              </a:rPr>
              <a:t>petición de rectificación</a:t>
            </a:r>
            <a:r>
              <a:rPr lang="es-ES" sz="2000" spc="-5" dirty="0">
                <a:latin typeface="Times New Roman" panose="02020603050405020304" pitchFamily="18" charset="0"/>
                <a:ea typeface="Times New Roman" panose="02020603050405020304" pitchFamily="18" charset="0"/>
              </a:rPr>
              <a:t> presentada.</a:t>
            </a:r>
          </a:p>
          <a:p>
            <a:pPr algn="just"/>
            <a:endParaRPr lang="en-US" spc="-5" dirty="0">
              <a:latin typeface="Times New Roman" panose="02020603050405020304" pitchFamily="18" charset="0"/>
              <a:ea typeface="Times New Roman" panose="02020603050405020304" pitchFamily="18" charset="0"/>
            </a:endParaRPr>
          </a:p>
          <a:p>
            <a:pPr algn="just"/>
            <a:r>
              <a:rPr lang="en-US" spc="-5" dirty="0">
                <a:latin typeface="Times New Roman" panose="02020603050405020304" pitchFamily="18" charset="0"/>
                <a:ea typeface="Times New Roman" panose="02020603050405020304" pitchFamily="18" charset="0"/>
              </a:rPr>
              <a:t>1.2  </a:t>
            </a:r>
            <a:r>
              <a:rPr lang="es-ES" sz="2000" spc="-5" dirty="0">
                <a:latin typeface="Times New Roman" panose="02020603050405020304" pitchFamily="18" charset="0"/>
                <a:ea typeface="Times New Roman" panose="02020603050405020304" pitchFamily="18" charset="0"/>
              </a:rPr>
              <a:t>Las</a:t>
            </a:r>
            <a:r>
              <a:rPr lang="es-ES" sz="2000" spc="100" dirty="0">
                <a:latin typeface="Times New Roman" panose="02020603050405020304" pitchFamily="18" charset="0"/>
                <a:ea typeface="Times New Roman" panose="02020603050405020304" pitchFamily="18" charset="0"/>
              </a:rPr>
              <a:t> </a:t>
            </a:r>
            <a:r>
              <a:rPr lang="es-ES" sz="2000" spc="-5" dirty="0">
                <a:solidFill>
                  <a:srgbClr val="FF0000"/>
                </a:solidFill>
                <a:latin typeface="Times New Roman" panose="02020603050405020304" pitchFamily="18" charset="0"/>
                <a:ea typeface="Times New Roman" panose="02020603050405020304" pitchFamily="18" charset="0"/>
              </a:rPr>
              <a:t>determinaciones</a:t>
            </a:r>
            <a:r>
              <a:rPr lang="es-ES" sz="2000" spc="105" dirty="0">
                <a:solidFill>
                  <a:srgbClr val="FF0000"/>
                </a:solidFill>
                <a:latin typeface="Times New Roman" panose="02020603050405020304" pitchFamily="18" charset="0"/>
                <a:ea typeface="Times New Roman" panose="02020603050405020304" pitchFamily="18" charset="0"/>
              </a:rPr>
              <a:t> </a:t>
            </a:r>
            <a:r>
              <a:rPr lang="es-ES" sz="2000" spc="-5" dirty="0">
                <a:solidFill>
                  <a:srgbClr val="FF0000"/>
                </a:solidFill>
                <a:latin typeface="Times New Roman" panose="02020603050405020304" pitchFamily="18" charset="0"/>
                <a:ea typeface="Times New Roman" panose="02020603050405020304" pitchFamily="18" charset="0"/>
              </a:rPr>
              <a:t>tributarias</a:t>
            </a:r>
            <a:r>
              <a:rPr lang="es-ES" sz="2000" spc="105" dirty="0">
                <a:solidFill>
                  <a:srgbClr val="FF0000"/>
                </a:solidFill>
                <a:latin typeface="Times New Roman" panose="02020603050405020304" pitchFamily="18" charset="0"/>
                <a:ea typeface="Times New Roman" panose="02020603050405020304" pitchFamily="18" charset="0"/>
              </a:rPr>
              <a:t> </a:t>
            </a:r>
            <a:r>
              <a:rPr lang="es-ES" sz="2000" spc="-5" dirty="0">
                <a:solidFill>
                  <a:srgbClr val="FF0000"/>
                </a:solidFill>
                <a:latin typeface="Times New Roman" panose="02020603050405020304" pitchFamily="18" charset="0"/>
                <a:ea typeface="Times New Roman" panose="02020603050405020304" pitchFamily="18" charset="0"/>
              </a:rPr>
              <a:t>efectuadas</a:t>
            </a:r>
            <a:r>
              <a:rPr lang="es-ES" sz="2000" spc="-5" dirty="0">
                <a:latin typeface="Times New Roman" panose="02020603050405020304" pitchFamily="18" charset="0"/>
                <a:ea typeface="Times New Roman" panose="02020603050405020304" pitchFamily="18" charset="0"/>
              </a:rPr>
              <a:t>,</a:t>
            </a:r>
            <a:r>
              <a:rPr lang="es-ES" sz="2000" spc="105" dirty="0">
                <a:latin typeface="Times New Roman" panose="02020603050405020304" pitchFamily="18" charset="0"/>
                <a:ea typeface="Times New Roman" panose="02020603050405020304" pitchFamily="18" charset="0"/>
              </a:rPr>
              <a:t> </a:t>
            </a:r>
            <a:r>
              <a:rPr lang="es-ES" sz="2000" spc="-5" dirty="0">
                <a:latin typeface="Times New Roman" panose="02020603050405020304" pitchFamily="18" charset="0"/>
                <a:ea typeface="Times New Roman" panose="02020603050405020304" pitchFamily="18" charset="0"/>
              </a:rPr>
              <a:t>explicándosele</a:t>
            </a:r>
            <a:r>
              <a:rPr lang="es-ES" sz="2000" spc="105" dirty="0">
                <a:latin typeface="Times New Roman" panose="02020603050405020304" pitchFamily="18" charset="0"/>
                <a:ea typeface="Times New Roman" panose="02020603050405020304" pitchFamily="18" charset="0"/>
              </a:rPr>
              <a:t> </a:t>
            </a:r>
            <a:r>
              <a:rPr lang="es-ES" sz="2000" spc="-5" dirty="0">
                <a:latin typeface="Times New Roman" panose="02020603050405020304" pitchFamily="18" charset="0"/>
                <a:ea typeface="Times New Roman" panose="02020603050405020304" pitchFamily="18" charset="0"/>
              </a:rPr>
              <a:t>al</a:t>
            </a:r>
            <a:r>
              <a:rPr lang="es-ES" sz="2000" spc="105" dirty="0">
                <a:latin typeface="Times New Roman" panose="02020603050405020304" pitchFamily="18" charset="0"/>
                <a:ea typeface="Times New Roman" panose="02020603050405020304" pitchFamily="18" charset="0"/>
              </a:rPr>
              <a:t> </a:t>
            </a:r>
            <a:r>
              <a:rPr lang="es-ES" sz="2000" spc="-5" dirty="0">
                <a:latin typeface="Times New Roman" panose="02020603050405020304" pitchFamily="18" charset="0"/>
                <a:ea typeface="Times New Roman" panose="02020603050405020304" pitchFamily="18" charset="0"/>
              </a:rPr>
              <a:t>sujeto</a:t>
            </a:r>
            <a:r>
              <a:rPr lang="es-ES" sz="2000" spc="105" dirty="0">
                <a:latin typeface="Times New Roman" panose="02020603050405020304" pitchFamily="18" charset="0"/>
                <a:ea typeface="Times New Roman" panose="02020603050405020304" pitchFamily="18" charset="0"/>
              </a:rPr>
              <a:t> </a:t>
            </a:r>
            <a:r>
              <a:rPr lang="es-ES" sz="2000" spc="-5" dirty="0">
                <a:latin typeface="Times New Roman" panose="02020603050405020304" pitchFamily="18" charset="0"/>
                <a:ea typeface="Times New Roman" panose="02020603050405020304" pitchFamily="18" charset="0"/>
              </a:rPr>
              <a:t>pasivo</a:t>
            </a:r>
            <a:r>
              <a:rPr lang="es-ES" sz="2000" spc="105" dirty="0">
                <a:latin typeface="Times New Roman" panose="02020603050405020304" pitchFamily="18" charset="0"/>
                <a:ea typeface="Times New Roman" panose="02020603050405020304" pitchFamily="18" charset="0"/>
              </a:rPr>
              <a:t> </a:t>
            </a:r>
            <a:r>
              <a:rPr lang="es-ES" sz="2000" spc="-5" dirty="0">
                <a:latin typeface="Times New Roman" panose="02020603050405020304" pitchFamily="18" charset="0"/>
                <a:ea typeface="Times New Roman" panose="02020603050405020304" pitchFamily="18" charset="0"/>
              </a:rPr>
              <a:t>los</a:t>
            </a:r>
            <a:r>
              <a:rPr lang="en-US" spc="-5" dirty="0">
                <a:latin typeface="Times New Roman" panose="02020603050405020304" pitchFamily="18" charset="0"/>
                <a:ea typeface="Times New Roman" panose="02020603050405020304" pitchFamily="18" charset="0"/>
              </a:rPr>
              <a:t> </a:t>
            </a:r>
            <a:r>
              <a:rPr lang="es-ES" sz="2000" dirty="0">
                <a:latin typeface="Times New Roman" panose="02020603050405020304" pitchFamily="18" charset="0"/>
                <a:ea typeface="Times New Roman" panose="02020603050405020304" pitchFamily="18" charset="0"/>
              </a:rPr>
              <a:t>hechos y</a:t>
            </a:r>
            <a:r>
              <a:rPr lang="es-ES" sz="2000" spc="255" dirty="0">
                <a:latin typeface="Times New Roman" panose="02020603050405020304" pitchFamily="18" charset="0"/>
                <a:ea typeface="Times New Roman" panose="02020603050405020304" pitchFamily="18" charset="0"/>
              </a:rPr>
              <a:t> </a:t>
            </a:r>
            <a:r>
              <a:rPr lang="es-ES" sz="2000" dirty="0">
                <a:latin typeface="Times New Roman" panose="02020603050405020304" pitchFamily="18" charset="0"/>
                <a:ea typeface="Times New Roman" panose="02020603050405020304" pitchFamily="18" charset="0"/>
              </a:rPr>
              <a:t>fundamentos</a:t>
            </a:r>
            <a:r>
              <a:rPr lang="es-ES" sz="2000" spc="255" dirty="0">
                <a:latin typeface="Times New Roman" panose="02020603050405020304" pitchFamily="18" charset="0"/>
                <a:ea typeface="Times New Roman" panose="02020603050405020304" pitchFamily="18" charset="0"/>
              </a:rPr>
              <a:t> </a:t>
            </a:r>
            <a:r>
              <a:rPr lang="es-ES" sz="2000" dirty="0">
                <a:latin typeface="Times New Roman" panose="02020603050405020304" pitchFamily="18" charset="0"/>
                <a:ea typeface="Times New Roman" panose="02020603050405020304" pitchFamily="18" charset="0"/>
              </a:rPr>
              <a:t>de derecho</a:t>
            </a:r>
            <a:r>
              <a:rPr lang="es-ES" sz="2000" spc="255" dirty="0">
                <a:latin typeface="Times New Roman" panose="02020603050405020304" pitchFamily="18" charset="0"/>
                <a:ea typeface="Times New Roman" panose="02020603050405020304" pitchFamily="18" charset="0"/>
              </a:rPr>
              <a:t> </a:t>
            </a:r>
            <a:r>
              <a:rPr lang="es-ES" sz="2000" dirty="0">
                <a:latin typeface="Times New Roman" panose="02020603050405020304" pitchFamily="18" charset="0"/>
                <a:ea typeface="Times New Roman" panose="02020603050405020304" pitchFamily="18" charset="0"/>
              </a:rPr>
              <a:t>que</a:t>
            </a:r>
            <a:r>
              <a:rPr lang="es-ES" sz="2000" spc="255" dirty="0">
                <a:latin typeface="Times New Roman" panose="02020603050405020304" pitchFamily="18" charset="0"/>
                <a:ea typeface="Times New Roman" panose="02020603050405020304" pitchFamily="18" charset="0"/>
              </a:rPr>
              <a:t> </a:t>
            </a:r>
            <a:r>
              <a:rPr lang="es-ES" sz="2000" dirty="0">
                <a:latin typeface="Times New Roman" panose="02020603050405020304" pitchFamily="18" charset="0"/>
                <a:ea typeface="Times New Roman" panose="02020603050405020304" pitchFamily="18" charset="0"/>
              </a:rPr>
              <a:t>motivan las</a:t>
            </a:r>
            <a:r>
              <a:rPr lang="es-ES" sz="2000" spc="255" dirty="0">
                <a:latin typeface="Times New Roman" panose="02020603050405020304" pitchFamily="18" charset="0"/>
                <a:ea typeface="Times New Roman" panose="02020603050405020304" pitchFamily="18" charset="0"/>
              </a:rPr>
              <a:t> </a:t>
            </a:r>
            <a:r>
              <a:rPr lang="es-ES" sz="2000" dirty="0">
                <a:latin typeface="Times New Roman" panose="02020603050405020304" pitchFamily="18" charset="0"/>
                <a:ea typeface="Times New Roman" panose="02020603050405020304" pitchFamily="18" charset="0"/>
              </a:rPr>
              <a:t>diferencias</a:t>
            </a:r>
            <a:r>
              <a:rPr lang="es-ES" sz="2000" spc="255" dirty="0">
                <a:latin typeface="Times New Roman" panose="02020603050405020304" pitchFamily="18" charset="0"/>
                <a:ea typeface="Times New Roman" panose="02020603050405020304" pitchFamily="18" charset="0"/>
              </a:rPr>
              <a:t> </a:t>
            </a:r>
            <a:r>
              <a:rPr lang="es-ES" sz="2000" dirty="0">
                <a:latin typeface="Times New Roman" panose="02020603050405020304" pitchFamily="18" charset="0"/>
                <a:ea typeface="Times New Roman" panose="02020603050405020304" pitchFamily="18" charset="0"/>
              </a:rPr>
              <a:t>en las</a:t>
            </a:r>
            <a:r>
              <a:rPr lang="es-ES" sz="2000" spc="255" dirty="0">
                <a:latin typeface="Times New Roman" panose="02020603050405020304" pitchFamily="18" charset="0"/>
                <a:ea typeface="Times New Roman" panose="02020603050405020304" pitchFamily="18" charset="0"/>
              </a:rPr>
              <a:t> </a:t>
            </a:r>
            <a:r>
              <a:rPr lang="es-ES" sz="2000" dirty="0">
                <a:latin typeface="Times New Roman" panose="02020603050405020304" pitchFamily="18" charset="0"/>
                <a:ea typeface="Times New Roman" panose="02020603050405020304" pitchFamily="18" charset="0"/>
              </a:rPr>
              <a:t>bases</a:t>
            </a:r>
            <a:r>
              <a:rPr lang="en-US" sz="2000" dirty="0">
                <a:latin typeface="Times New Roman" panose="02020603050405020304" pitchFamily="18" charset="0"/>
                <a:ea typeface="Times New Roman" panose="02020603050405020304" pitchFamily="18" charset="0"/>
              </a:rPr>
              <a:t> </a:t>
            </a:r>
            <a:r>
              <a:rPr lang="es-ES" sz="2000" dirty="0">
                <a:latin typeface="Times New Roman" panose="02020603050405020304" pitchFamily="18" charset="0"/>
                <a:ea typeface="Times New Roman" panose="02020603050405020304" pitchFamily="18" charset="0"/>
              </a:rPr>
              <a:t>imponibles y en las cuotas tributarias, con respecto a las autoliquidadas o que debieron haberse autoliquidado en supuestos de omisión en la presentación de las declaraciones a que se estuviera obligado. Asimismo, se comunicará la </a:t>
            </a:r>
            <a:r>
              <a:rPr lang="es-ES" sz="2000" dirty="0">
                <a:solidFill>
                  <a:srgbClr val="FF0000"/>
                </a:solidFill>
                <a:latin typeface="Times New Roman" panose="02020603050405020304" pitchFamily="18" charset="0"/>
                <a:ea typeface="Times New Roman" panose="02020603050405020304" pitchFamily="18" charset="0"/>
              </a:rPr>
              <a:t>cuantía de los intereses </a:t>
            </a:r>
            <a:r>
              <a:rPr lang="es-ES" sz="2000" dirty="0">
                <a:latin typeface="Times New Roman" panose="02020603050405020304" pitchFamily="18" charset="0"/>
                <a:ea typeface="Times New Roman" panose="02020603050405020304" pitchFamily="18" charset="0"/>
              </a:rPr>
              <a:t>correspondientes, acumulados a esa fecha.</a:t>
            </a:r>
            <a:endParaRPr lang="en-US" sz="2000" dirty="0">
              <a:latin typeface="Times New Roman" panose="02020603050405020304" pitchFamily="18" charset="0"/>
              <a:ea typeface="Times New Roman" panose="02020603050405020304" pitchFamily="18" charset="0"/>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259632" y="249973"/>
            <a:ext cx="6696744" cy="730755"/>
          </a:xfrm>
          <a:solidFill>
            <a:schemeClr val="accent3">
              <a:lumMod val="75000"/>
            </a:schemeClr>
          </a:solidFill>
          <a:scene3d>
            <a:camera prst="orthographicFront"/>
            <a:lightRig rig="threePt" dir="t"/>
          </a:scene3d>
          <a:sp3d>
            <a:bevelT w="165100" prst="coolSlant"/>
          </a:sp3d>
        </p:spPr>
        <p:style>
          <a:lnRef idx="2">
            <a:schemeClr val="accent3"/>
          </a:lnRef>
          <a:fillRef idx="1">
            <a:schemeClr val="lt1"/>
          </a:fillRef>
          <a:effectRef idx="0">
            <a:schemeClr val="accent3"/>
          </a:effectRef>
          <a:fontRef idx="minor">
            <a:schemeClr val="dk1"/>
          </a:fontRef>
        </p:style>
        <p:txBody>
          <a:bodyPr>
            <a:normAutofit fontScale="90000"/>
          </a:bodyPr>
          <a:lstStyle/>
          <a:p>
            <a:r>
              <a:rPr lang="es-ES" sz="2700" b="1" dirty="0">
                <a:solidFill>
                  <a:schemeClr val="bg1"/>
                </a:solidFill>
              </a:rPr>
              <a:t>Liquidación previa por comprobación abreviada o comprobación formal </a:t>
            </a:r>
            <a:r>
              <a:rPr lang="es-ES" sz="2000" b="1" dirty="0">
                <a:solidFill>
                  <a:schemeClr val="bg1"/>
                </a:solidFill>
              </a:rPr>
              <a:t>Art. 120 RPT</a:t>
            </a:r>
            <a:endParaRPr lang="es-ES" sz="2000" dirty="0">
              <a:solidFill>
                <a:schemeClr val="bg1"/>
              </a:solidFill>
            </a:endParaRPr>
          </a:p>
        </p:txBody>
      </p:sp>
      <p:pic>
        <p:nvPicPr>
          <p:cNvPr id="4" name="3 Marcador de contenido" descr="http://www.uci.ac.cr/envios/2012/FIRMAS/bernardogonzalez.jpg"/>
          <p:cNvPicPr>
            <a:picLocks noGrp="1"/>
          </p:cNvPicPr>
          <p:nvPr>
            <p:ph idx="1"/>
          </p:nvPr>
        </p:nvPicPr>
        <p:blipFill>
          <a:blip r:embed="rId2" cstate="print">
            <a:extLst>
              <a:ext uri="{28A0092B-C50C-407E-A947-70E740481C1C}">
                <a14:useLocalDpi xmlns:a14="http://schemas.microsoft.com/office/drawing/2010/main" val="0"/>
              </a:ext>
            </a:extLst>
          </a:blip>
          <a:srcRect l="36441" b="22891"/>
          <a:stretch>
            <a:fillRect/>
          </a:stretch>
        </p:blipFill>
        <p:spPr bwMode="auto">
          <a:xfrm>
            <a:off x="7236296" y="5805264"/>
            <a:ext cx="1713281" cy="815254"/>
          </a:xfrm>
          <a:prstGeom prst="rect">
            <a:avLst/>
          </a:prstGeom>
          <a:noFill/>
          <a:ln>
            <a:noFill/>
          </a:ln>
        </p:spPr>
      </p:pic>
      <p:pic>
        <p:nvPicPr>
          <p:cNvPr id="5" name="4 Imagen" descr="http://www.uci.ac.cr/envios/2012/FIRMAS/bernardogonzalez.jpg"/>
          <p:cNvPicPr/>
          <p:nvPr/>
        </p:nvPicPr>
        <p:blipFill>
          <a:blip r:embed="rId2" cstate="print">
            <a:extLst>
              <a:ext uri="{28A0092B-C50C-407E-A947-70E740481C1C}">
                <a14:useLocalDpi xmlns:a14="http://schemas.microsoft.com/office/drawing/2010/main" val="0"/>
              </a:ext>
            </a:extLst>
          </a:blip>
          <a:srcRect r="63425"/>
          <a:stretch>
            <a:fillRect/>
          </a:stretch>
        </p:blipFill>
        <p:spPr bwMode="auto">
          <a:xfrm>
            <a:off x="6300192" y="5805264"/>
            <a:ext cx="901700" cy="812800"/>
          </a:xfrm>
          <a:prstGeom prst="rect">
            <a:avLst/>
          </a:prstGeom>
          <a:noFill/>
          <a:ln>
            <a:noFill/>
          </a:ln>
        </p:spPr>
      </p:pic>
      <p:sp>
        <p:nvSpPr>
          <p:cNvPr id="7" name="Rectangle 3"/>
          <p:cNvSpPr txBox="1">
            <a:spLocks noChangeArrowheads="1"/>
          </p:cNvSpPr>
          <p:nvPr/>
        </p:nvSpPr>
        <p:spPr>
          <a:xfrm>
            <a:off x="457200" y="1600200"/>
            <a:ext cx="8229600" cy="4525963"/>
          </a:xfrm>
          <a:prstGeom prst="rect">
            <a:avLst/>
          </a:prstGeom>
        </p:spPr>
        <p:txBody>
          <a:bodyPr vert="horz" lIns="91440" tIns="45720" rIns="91440" bIns="45720" rtlCol="0">
            <a:normAutofit/>
          </a:bodyPr>
          <a:lstStyle/>
          <a:p>
            <a:pPr marL="342900" marR="0" lvl="0" indent="-342900" algn="l" defTabSz="914400" rtl="0" eaLnBrk="1" fontAlgn="auto" latinLnBrk="0" hangingPunct="1">
              <a:lnSpc>
                <a:spcPct val="90000"/>
              </a:lnSpc>
              <a:spcBef>
                <a:spcPct val="20000"/>
              </a:spcBef>
              <a:spcAft>
                <a:spcPts val="0"/>
              </a:spcAft>
              <a:buClrTx/>
              <a:buSzTx/>
              <a:buFont typeface="Wingdings" pitchFamily="2" charset="2"/>
              <a:buNone/>
              <a:tabLst/>
              <a:defRPr/>
            </a:pPr>
            <a:endParaRPr kumimoji="0" lang="es-ES" sz="3200" b="0" i="0" u="none" strike="noStrike" kern="1200" cap="none" spc="0" normalizeH="0" baseline="0" noProof="0" dirty="0">
              <a:ln>
                <a:noFill/>
              </a:ln>
              <a:solidFill>
                <a:schemeClr val="tx1"/>
              </a:solidFill>
              <a:effectLst/>
              <a:uLnTx/>
              <a:uFillTx/>
              <a:latin typeface="+mn-lt"/>
              <a:ea typeface="+mn-ea"/>
              <a:cs typeface="+mn-cs"/>
            </a:endParaRPr>
          </a:p>
          <a:p>
            <a:pPr marL="342900" marR="0" lvl="0" indent="-342900" algn="l" defTabSz="914400" rtl="0" eaLnBrk="1" fontAlgn="auto" latinLnBrk="0" hangingPunct="1">
              <a:lnSpc>
                <a:spcPct val="90000"/>
              </a:lnSpc>
              <a:spcBef>
                <a:spcPct val="20000"/>
              </a:spcBef>
              <a:spcAft>
                <a:spcPts val="0"/>
              </a:spcAft>
              <a:buClrTx/>
              <a:buSzTx/>
              <a:buFont typeface="Wingdings" pitchFamily="2" charset="2"/>
              <a:buNone/>
              <a:tabLst/>
              <a:defRPr/>
            </a:pPr>
            <a:endParaRPr kumimoji="0" lang="es-ES" sz="3600" b="0" i="0" u="none" strike="noStrike" kern="1200" cap="none" spc="0" normalizeH="0" baseline="0" noProof="0" dirty="0">
              <a:ln>
                <a:noFill/>
              </a:ln>
              <a:solidFill>
                <a:schemeClr val="tx1"/>
              </a:solidFill>
              <a:effectLst/>
              <a:uLnTx/>
              <a:uFillTx/>
              <a:latin typeface="+mn-lt"/>
              <a:ea typeface="+mn-ea"/>
              <a:cs typeface="+mn-cs"/>
            </a:endParaRPr>
          </a:p>
        </p:txBody>
      </p:sp>
      <p:sp>
        <p:nvSpPr>
          <p:cNvPr id="3" name="Rectangle 2"/>
          <p:cNvSpPr/>
          <p:nvPr/>
        </p:nvSpPr>
        <p:spPr>
          <a:xfrm>
            <a:off x="0" y="1260043"/>
            <a:ext cx="8686800" cy="4708981"/>
          </a:xfrm>
          <a:prstGeom prst="rect">
            <a:avLst/>
          </a:prstGeom>
        </p:spPr>
        <p:txBody>
          <a:bodyPr wrap="square">
            <a:spAutoFit/>
          </a:bodyPr>
          <a:lstStyle/>
          <a:p>
            <a:pPr marL="795020" marR="135255" algn="just">
              <a:spcBef>
                <a:spcPts val="0"/>
              </a:spcBef>
              <a:spcAft>
                <a:spcPts val="0"/>
              </a:spcAft>
            </a:pPr>
            <a:r>
              <a:rPr lang="es-ES" sz="2000" dirty="0">
                <a:latin typeface="Times New Roman" panose="02020603050405020304" pitchFamily="18" charset="0"/>
                <a:ea typeface="Times New Roman" panose="02020603050405020304" pitchFamily="18" charset="0"/>
              </a:rPr>
              <a:t>La </a:t>
            </a:r>
            <a:r>
              <a:rPr lang="es-ES" sz="2000" dirty="0">
                <a:solidFill>
                  <a:srgbClr val="FF0000"/>
                </a:solidFill>
                <a:latin typeface="Times New Roman" panose="02020603050405020304" pitchFamily="18" charset="0"/>
                <a:ea typeface="Times New Roman" panose="02020603050405020304" pitchFamily="18" charset="0"/>
              </a:rPr>
              <a:t>AT puede requerir información a terceros </a:t>
            </a:r>
            <a:r>
              <a:rPr lang="es-ES" sz="2000" dirty="0">
                <a:latin typeface="Times New Roman" panose="02020603050405020304" pitchFamily="18" charset="0"/>
                <a:ea typeface="Times New Roman" panose="02020603050405020304" pitchFamily="18" charset="0"/>
              </a:rPr>
              <a:t>así como </a:t>
            </a:r>
            <a:r>
              <a:rPr lang="es-ES" sz="2000" dirty="0">
                <a:solidFill>
                  <a:srgbClr val="FF0000"/>
                </a:solidFill>
                <a:latin typeface="Times New Roman" panose="02020603050405020304" pitchFamily="18" charset="0"/>
                <a:ea typeface="Times New Roman" panose="02020603050405020304" pitchFamily="18" charset="0"/>
              </a:rPr>
              <a:t>realizar comprobaciones contables a los informantes</a:t>
            </a:r>
            <a:r>
              <a:rPr lang="es-ES" sz="2000" dirty="0">
                <a:latin typeface="Times New Roman" panose="02020603050405020304" pitchFamily="18" charset="0"/>
                <a:ea typeface="Times New Roman" panose="02020603050405020304" pitchFamily="18" charset="0"/>
              </a:rPr>
              <a:t>. Cuando se efectúen liquidaciones previas, debe hacerse constar de forma precisa los hechos y elementos comprobados, los </a:t>
            </a:r>
            <a:r>
              <a:rPr lang="es-ES" sz="2000" dirty="0">
                <a:solidFill>
                  <a:srgbClr val="FF0000"/>
                </a:solidFill>
                <a:latin typeface="Times New Roman" panose="02020603050405020304" pitchFamily="18" charset="0"/>
                <a:ea typeface="Times New Roman" panose="02020603050405020304" pitchFamily="18" charset="0"/>
              </a:rPr>
              <a:t>medios de prueba concretos utilizados </a:t>
            </a:r>
            <a:r>
              <a:rPr lang="es-ES" sz="2000" dirty="0">
                <a:latin typeface="Times New Roman" panose="02020603050405020304" pitchFamily="18" charset="0"/>
                <a:ea typeface="Times New Roman" panose="02020603050405020304" pitchFamily="18" charset="0"/>
              </a:rPr>
              <a:t>y el alcance de las actuaciones.</a:t>
            </a:r>
          </a:p>
          <a:p>
            <a:pPr marL="795020" marR="135255" algn="just">
              <a:spcBef>
                <a:spcPts val="0"/>
              </a:spcBef>
              <a:spcAft>
                <a:spcPts val="0"/>
              </a:spcAft>
            </a:pPr>
            <a:endParaRPr lang="en-US" sz="2000" dirty="0">
              <a:latin typeface="Times New Roman" panose="02020603050405020304" pitchFamily="18" charset="0"/>
              <a:ea typeface="Times New Roman" panose="02020603050405020304" pitchFamily="18" charset="0"/>
            </a:endParaRPr>
          </a:p>
          <a:p>
            <a:pPr marL="795020" marR="136525" algn="just">
              <a:spcBef>
                <a:spcPts val="0"/>
              </a:spcBef>
              <a:spcAft>
                <a:spcPts val="0"/>
              </a:spcAft>
            </a:pPr>
            <a:r>
              <a:rPr lang="es-ES" sz="2000" dirty="0">
                <a:latin typeface="Times New Roman" panose="02020603050405020304" pitchFamily="18" charset="0"/>
                <a:ea typeface="Times New Roman" panose="02020603050405020304" pitchFamily="18" charset="0"/>
              </a:rPr>
              <a:t>Cuando el sujeto pasivo </a:t>
            </a:r>
            <a:r>
              <a:rPr lang="es-ES" sz="2000" dirty="0">
                <a:solidFill>
                  <a:srgbClr val="FF0000"/>
                </a:solidFill>
                <a:latin typeface="Times New Roman" panose="02020603050405020304" pitchFamily="18" charset="0"/>
                <a:ea typeface="Times New Roman" panose="02020603050405020304" pitchFamily="18" charset="0"/>
              </a:rPr>
              <a:t>incumplió el deber de declarar y de autoliquidar </a:t>
            </a:r>
            <a:r>
              <a:rPr lang="es-ES" sz="2000" dirty="0">
                <a:latin typeface="Times New Roman" panose="02020603050405020304" pitchFamily="18" charset="0"/>
                <a:ea typeface="Times New Roman" panose="02020603050405020304" pitchFamily="18" charset="0"/>
              </a:rPr>
              <a:t>el impuesto, se le concederá un plazo de </a:t>
            </a:r>
            <a:r>
              <a:rPr lang="es-ES" sz="2000" dirty="0">
                <a:solidFill>
                  <a:srgbClr val="FF0000"/>
                </a:solidFill>
                <a:latin typeface="Times New Roman" panose="02020603050405020304" pitchFamily="18" charset="0"/>
                <a:ea typeface="Times New Roman" panose="02020603050405020304" pitchFamily="18" charset="0"/>
              </a:rPr>
              <a:t>diez días hábiles </a:t>
            </a:r>
            <a:r>
              <a:rPr lang="es-ES" sz="2000" dirty="0">
                <a:latin typeface="Times New Roman" panose="02020603050405020304" pitchFamily="18" charset="0"/>
                <a:ea typeface="Times New Roman" panose="02020603050405020304" pitchFamily="18" charset="0"/>
              </a:rPr>
              <a:t>para que proceda a presentar la declaración; transcurrido éste sin que se haya subsanado el incumplimiento o justificado debidamente la inexistencia de la obligación, </a:t>
            </a:r>
            <a:r>
              <a:rPr lang="es-ES" sz="2000" dirty="0">
                <a:solidFill>
                  <a:srgbClr val="FF0000"/>
                </a:solidFill>
                <a:latin typeface="Times New Roman" panose="02020603050405020304" pitchFamily="18" charset="0"/>
                <a:ea typeface="Times New Roman" panose="02020603050405020304" pitchFamily="18" charset="0"/>
              </a:rPr>
              <a:t>se podrá proceder a una comprobación abreviada</a:t>
            </a:r>
            <a:r>
              <a:rPr lang="es-ES" sz="2000" dirty="0">
                <a:latin typeface="Times New Roman" panose="02020603050405020304" pitchFamily="18" charset="0"/>
                <a:ea typeface="Times New Roman" panose="02020603050405020304" pitchFamily="18" charset="0"/>
              </a:rPr>
              <a:t>.</a:t>
            </a:r>
          </a:p>
          <a:p>
            <a:pPr marL="795020" marR="136525" algn="just">
              <a:spcBef>
                <a:spcPts val="0"/>
              </a:spcBef>
              <a:spcAft>
                <a:spcPts val="0"/>
              </a:spcAft>
            </a:pPr>
            <a:endParaRPr lang="en-US" sz="2000" dirty="0">
              <a:latin typeface="Times New Roman" panose="02020603050405020304" pitchFamily="18" charset="0"/>
              <a:ea typeface="Times New Roman" panose="02020603050405020304" pitchFamily="18" charset="0"/>
            </a:endParaRPr>
          </a:p>
          <a:p>
            <a:pPr marL="795020" marR="0" algn="just">
              <a:spcBef>
                <a:spcPts val="0"/>
              </a:spcBef>
              <a:spcAft>
                <a:spcPts val="0"/>
              </a:spcAft>
            </a:pPr>
            <a:r>
              <a:rPr lang="es-ES" sz="2000" dirty="0">
                <a:latin typeface="Times New Roman" panose="02020603050405020304" pitchFamily="18" charset="0"/>
                <a:ea typeface="Times New Roman" panose="02020603050405020304" pitchFamily="18" charset="0"/>
              </a:rPr>
              <a:t>En las liquidaciones </a:t>
            </a:r>
            <a:r>
              <a:rPr lang="es-ES" sz="2000" dirty="0">
                <a:solidFill>
                  <a:srgbClr val="FF0000"/>
                </a:solidFill>
                <a:latin typeface="Times New Roman" panose="02020603050405020304" pitchFamily="18" charset="0"/>
                <a:ea typeface="Times New Roman" panose="02020603050405020304" pitchFamily="18" charset="0"/>
              </a:rPr>
              <a:t>previas por comprobación formal </a:t>
            </a:r>
            <a:r>
              <a:rPr lang="es-ES" sz="2000" dirty="0">
                <a:latin typeface="Times New Roman" panose="02020603050405020304" pitchFamily="18" charset="0"/>
                <a:ea typeface="Times New Roman" panose="02020603050405020304" pitchFamily="18" charset="0"/>
              </a:rPr>
              <a:t>se realizará únicamente una</a:t>
            </a:r>
            <a:r>
              <a:rPr lang="en-US" sz="2000" dirty="0">
                <a:latin typeface="Times New Roman" panose="02020603050405020304" pitchFamily="18" charset="0"/>
                <a:ea typeface="Times New Roman" panose="02020603050405020304" pitchFamily="18" charset="0"/>
              </a:rPr>
              <a:t> </a:t>
            </a:r>
            <a:r>
              <a:rPr lang="es-ES" sz="2000" dirty="0">
                <a:latin typeface="Times New Roman" panose="02020603050405020304" pitchFamily="18" charset="0"/>
                <a:ea typeface="Times New Roman" panose="02020603050405020304" pitchFamily="18" charset="0"/>
              </a:rPr>
              <a:t>comprobación de mera constatación de la existencia de </a:t>
            </a:r>
            <a:r>
              <a:rPr lang="es-ES" sz="2000" dirty="0">
                <a:solidFill>
                  <a:srgbClr val="FF0000"/>
                </a:solidFill>
                <a:latin typeface="Times New Roman" panose="02020603050405020304" pitchFamily="18" charset="0"/>
                <a:ea typeface="Times New Roman" panose="02020603050405020304" pitchFamily="18" charset="0"/>
              </a:rPr>
              <a:t>errores aritméticos </a:t>
            </a:r>
            <a:r>
              <a:rPr lang="es-ES" sz="2000" dirty="0">
                <a:latin typeface="Times New Roman" panose="02020603050405020304" pitchFamily="18" charset="0"/>
                <a:ea typeface="Times New Roman" panose="02020603050405020304" pitchFamily="18" charset="0"/>
              </a:rPr>
              <a:t>o de derecho en la declaración.</a:t>
            </a:r>
            <a:endParaRPr lang="en-US" sz="2000" dirty="0">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2749823291"/>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043608" y="303502"/>
            <a:ext cx="7200800" cy="504056"/>
          </a:xfrm>
        </p:spPr>
        <p:style>
          <a:lnRef idx="1">
            <a:schemeClr val="accent1"/>
          </a:lnRef>
          <a:fillRef idx="2">
            <a:schemeClr val="accent1"/>
          </a:fillRef>
          <a:effectRef idx="1">
            <a:schemeClr val="accent1"/>
          </a:effectRef>
          <a:fontRef idx="minor">
            <a:schemeClr val="dk1"/>
          </a:fontRef>
        </p:style>
        <p:txBody>
          <a:bodyPr>
            <a:normAutofit fontScale="90000"/>
          </a:bodyPr>
          <a:lstStyle/>
          <a:p>
            <a:r>
              <a:rPr lang="es-ES" sz="3200" b="1" dirty="0"/>
              <a:t>Celebración de la audiencia final </a:t>
            </a:r>
            <a:r>
              <a:rPr lang="es-ES" sz="2000" b="1" dirty="0"/>
              <a:t>Art. 155 RPT</a:t>
            </a:r>
            <a:endParaRPr lang="es-ES" sz="2000" dirty="0">
              <a:solidFill>
                <a:schemeClr val="tx1">
                  <a:lumMod val="95000"/>
                  <a:lumOff val="5000"/>
                </a:schemeClr>
              </a:solidFill>
            </a:endParaRPr>
          </a:p>
        </p:txBody>
      </p:sp>
      <p:pic>
        <p:nvPicPr>
          <p:cNvPr id="4" name="3 Marcador de contenido" descr="http://www.uci.ac.cr/envios/2012/FIRMAS/bernardogonzalez.jpg"/>
          <p:cNvPicPr>
            <a:picLocks noGrp="1"/>
          </p:cNvPicPr>
          <p:nvPr>
            <p:ph idx="1"/>
          </p:nvPr>
        </p:nvPicPr>
        <p:blipFill>
          <a:blip r:embed="rId2" cstate="print">
            <a:extLst>
              <a:ext uri="{28A0092B-C50C-407E-A947-70E740481C1C}">
                <a14:useLocalDpi xmlns:a14="http://schemas.microsoft.com/office/drawing/2010/main" val="0"/>
              </a:ext>
            </a:extLst>
          </a:blip>
          <a:srcRect l="36441" b="22891"/>
          <a:stretch>
            <a:fillRect/>
          </a:stretch>
        </p:blipFill>
        <p:spPr bwMode="auto">
          <a:xfrm>
            <a:off x="7236296" y="5805264"/>
            <a:ext cx="1713281" cy="815254"/>
          </a:xfrm>
          <a:prstGeom prst="rect">
            <a:avLst/>
          </a:prstGeom>
          <a:noFill/>
          <a:ln>
            <a:noFill/>
          </a:ln>
        </p:spPr>
      </p:pic>
      <p:pic>
        <p:nvPicPr>
          <p:cNvPr id="5" name="4 Imagen" descr="http://www.uci.ac.cr/envios/2012/FIRMAS/bernardogonzalez.jpg"/>
          <p:cNvPicPr/>
          <p:nvPr/>
        </p:nvPicPr>
        <p:blipFill>
          <a:blip r:embed="rId2" cstate="print">
            <a:extLst>
              <a:ext uri="{28A0092B-C50C-407E-A947-70E740481C1C}">
                <a14:useLocalDpi xmlns:a14="http://schemas.microsoft.com/office/drawing/2010/main" val="0"/>
              </a:ext>
            </a:extLst>
          </a:blip>
          <a:srcRect r="63425"/>
          <a:stretch>
            <a:fillRect/>
          </a:stretch>
        </p:blipFill>
        <p:spPr bwMode="auto">
          <a:xfrm>
            <a:off x="6300192" y="5805264"/>
            <a:ext cx="901700" cy="812800"/>
          </a:xfrm>
          <a:prstGeom prst="rect">
            <a:avLst/>
          </a:prstGeom>
          <a:noFill/>
          <a:ln>
            <a:noFill/>
          </a:ln>
        </p:spPr>
      </p:pic>
      <p:sp>
        <p:nvSpPr>
          <p:cNvPr id="7" name="Rectangle 3"/>
          <p:cNvSpPr txBox="1">
            <a:spLocks noChangeArrowheads="1"/>
          </p:cNvSpPr>
          <p:nvPr/>
        </p:nvSpPr>
        <p:spPr>
          <a:xfrm>
            <a:off x="457200" y="1196752"/>
            <a:ext cx="8229600" cy="4589463"/>
          </a:xfrm>
          <a:prstGeom prst="rect">
            <a:avLst/>
          </a:prstGeom>
        </p:spPr>
        <p:txBody>
          <a:bodyPr vert="horz" lIns="91440" tIns="45720" rIns="91440" bIns="45720" rtlCol="0">
            <a:noAutofit/>
          </a:bodyPr>
          <a:lstStyle/>
          <a:p>
            <a:pPr algn="just"/>
            <a:endParaRPr lang="es-ES" sz="2000" dirty="0"/>
          </a:p>
        </p:txBody>
      </p:sp>
      <p:sp>
        <p:nvSpPr>
          <p:cNvPr id="3" name="Rectangle 2"/>
          <p:cNvSpPr/>
          <p:nvPr/>
        </p:nvSpPr>
        <p:spPr>
          <a:xfrm>
            <a:off x="683568" y="1616601"/>
            <a:ext cx="7560840" cy="3108543"/>
          </a:xfrm>
          <a:prstGeom prst="rect">
            <a:avLst/>
          </a:prstGeom>
        </p:spPr>
        <p:txBody>
          <a:bodyPr wrap="square">
            <a:spAutoFit/>
          </a:bodyPr>
          <a:lstStyle/>
          <a:p>
            <a:pPr algn="just"/>
            <a:r>
              <a:rPr lang="en-US" sz="2000" spc="-5" dirty="0">
                <a:latin typeface="Times New Roman" panose="02020603050405020304" pitchFamily="18" charset="0"/>
                <a:ea typeface="Times New Roman" panose="02020603050405020304" pitchFamily="18" charset="0"/>
              </a:rPr>
              <a:t>1.3 </a:t>
            </a:r>
            <a:r>
              <a:rPr lang="es-ES" sz="2000" spc="-5" dirty="0">
                <a:latin typeface="Times New Roman" panose="02020603050405020304" pitchFamily="18" charset="0"/>
                <a:ea typeface="Times New Roman" panose="02020603050405020304" pitchFamily="18" charset="0"/>
              </a:rPr>
              <a:t>Las </a:t>
            </a:r>
            <a:r>
              <a:rPr lang="es-ES" sz="2000" spc="-5" dirty="0">
                <a:solidFill>
                  <a:srgbClr val="FF0000"/>
                </a:solidFill>
                <a:latin typeface="Times New Roman" panose="02020603050405020304" pitchFamily="18" charset="0"/>
                <a:ea typeface="Times New Roman" panose="02020603050405020304" pitchFamily="18" charset="0"/>
              </a:rPr>
              <a:t>disminuciones en las bases imponibles </a:t>
            </a:r>
            <a:r>
              <a:rPr lang="es-ES" sz="2000" spc="-5" dirty="0">
                <a:latin typeface="Times New Roman" panose="02020603050405020304" pitchFamily="18" charset="0"/>
                <a:ea typeface="Times New Roman" panose="02020603050405020304" pitchFamily="18" charset="0"/>
              </a:rPr>
              <a:t>y en las </a:t>
            </a:r>
            <a:r>
              <a:rPr lang="es-ES" sz="2000" spc="-5" dirty="0">
                <a:solidFill>
                  <a:srgbClr val="FF0000"/>
                </a:solidFill>
                <a:latin typeface="Times New Roman" panose="02020603050405020304" pitchFamily="18" charset="0"/>
                <a:ea typeface="Times New Roman" panose="02020603050405020304" pitchFamily="18" charset="0"/>
              </a:rPr>
              <a:t>cuotas tributarias </a:t>
            </a:r>
            <a:r>
              <a:rPr lang="es-ES" sz="2000" spc="-5" dirty="0">
                <a:latin typeface="Times New Roman" panose="02020603050405020304" pitchFamily="18" charset="0"/>
                <a:ea typeface="Times New Roman" panose="02020603050405020304" pitchFamily="18" charset="0"/>
              </a:rPr>
              <a:t>o los aumentos en los saldos a favor originalmente declarados, cuando procedan, estándose bajo este supuesto a lo regulado en el artículo 165 del</a:t>
            </a:r>
            <a:r>
              <a:rPr lang="es-ES" sz="2000" spc="120" dirty="0">
                <a:latin typeface="Times New Roman" panose="02020603050405020304" pitchFamily="18" charset="0"/>
                <a:ea typeface="Times New Roman" panose="02020603050405020304" pitchFamily="18" charset="0"/>
              </a:rPr>
              <a:t> </a:t>
            </a:r>
            <a:r>
              <a:rPr lang="es-ES" sz="2000" spc="-5" dirty="0">
                <a:latin typeface="Times New Roman" panose="02020603050405020304" pitchFamily="18" charset="0"/>
                <a:ea typeface="Times New Roman" panose="02020603050405020304" pitchFamily="18" charset="0"/>
              </a:rPr>
              <a:t>presente Reglamento.</a:t>
            </a:r>
          </a:p>
          <a:p>
            <a:pPr algn="just"/>
            <a:endParaRPr lang="en-US" spc="-5" dirty="0">
              <a:latin typeface="Times New Roman" panose="02020603050405020304" pitchFamily="18" charset="0"/>
              <a:ea typeface="Times New Roman" panose="02020603050405020304" pitchFamily="18" charset="0"/>
            </a:endParaRPr>
          </a:p>
          <a:p>
            <a:pPr algn="just"/>
            <a:r>
              <a:rPr lang="en-US" sz="2000" spc="-5" dirty="0">
                <a:latin typeface="Times New Roman" panose="02020603050405020304" pitchFamily="18" charset="0"/>
                <a:ea typeface="Times New Roman" panose="02020603050405020304" pitchFamily="18" charset="0"/>
              </a:rPr>
              <a:t>1.4 </a:t>
            </a:r>
            <a:r>
              <a:rPr lang="es-ES" sz="2000" spc="-5" dirty="0">
                <a:latin typeface="Times New Roman" panose="02020603050405020304" pitchFamily="18" charset="0"/>
                <a:ea typeface="Times New Roman" panose="02020603050405020304" pitchFamily="18" charset="0"/>
              </a:rPr>
              <a:t>Las </a:t>
            </a:r>
            <a:r>
              <a:rPr lang="es-ES" sz="2000" spc="-5" dirty="0">
                <a:solidFill>
                  <a:srgbClr val="FF0000"/>
                </a:solidFill>
                <a:latin typeface="Times New Roman" panose="02020603050405020304" pitchFamily="18" charset="0"/>
                <a:ea typeface="Times New Roman" panose="02020603050405020304" pitchFamily="18" charset="0"/>
              </a:rPr>
              <a:t>disminuciones en las pérdidas declaradas</a:t>
            </a:r>
            <a:r>
              <a:rPr lang="es-ES" sz="2000" spc="-5" dirty="0">
                <a:latin typeface="Times New Roman" panose="02020603050405020304" pitchFamily="18" charset="0"/>
                <a:ea typeface="Times New Roman" panose="02020603050405020304" pitchFamily="18" charset="0"/>
              </a:rPr>
              <a:t>, las cuales podrían generar repercusiones en períodos fiscales posteriores.</a:t>
            </a:r>
          </a:p>
          <a:p>
            <a:pPr algn="just"/>
            <a:endParaRPr lang="en-US" spc="-5" dirty="0">
              <a:latin typeface="Times New Roman" panose="02020603050405020304" pitchFamily="18" charset="0"/>
              <a:ea typeface="Times New Roman" panose="02020603050405020304" pitchFamily="18" charset="0"/>
            </a:endParaRPr>
          </a:p>
          <a:p>
            <a:pPr algn="just"/>
            <a:r>
              <a:rPr lang="en-US" sz="2000" spc="-5" dirty="0">
                <a:latin typeface="Times New Roman" panose="02020603050405020304" pitchFamily="18" charset="0"/>
                <a:ea typeface="Times New Roman" panose="02020603050405020304" pitchFamily="18" charset="0"/>
              </a:rPr>
              <a:t>1.5 </a:t>
            </a:r>
            <a:r>
              <a:rPr lang="es-ES" sz="2000" spc="-5" dirty="0">
                <a:latin typeface="Times New Roman" panose="02020603050405020304" pitchFamily="18" charset="0"/>
                <a:ea typeface="Times New Roman" panose="02020603050405020304" pitchFamily="18" charset="0"/>
              </a:rPr>
              <a:t>Que del proceso de comprobación e investigación </a:t>
            </a:r>
            <a:r>
              <a:rPr lang="es-ES" sz="2000" spc="-5" dirty="0">
                <a:solidFill>
                  <a:srgbClr val="FF0000"/>
                </a:solidFill>
                <a:latin typeface="Times New Roman" panose="02020603050405020304" pitchFamily="18" charset="0"/>
                <a:ea typeface="Times New Roman" panose="02020603050405020304" pitchFamily="18" charset="0"/>
              </a:rPr>
              <a:t>no resultaron diferencias</a:t>
            </a:r>
            <a:r>
              <a:rPr lang="es-ES" sz="2000" spc="-5" dirty="0">
                <a:latin typeface="Times New Roman" panose="02020603050405020304" pitchFamily="18" charset="0"/>
                <a:ea typeface="Times New Roman" panose="02020603050405020304" pitchFamily="18" charset="0"/>
              </a:rPr>
              <a:t> con respecto a lo</a:t>
            </a:r>
            <a:r>
              <a:rPr lang="es-ES" sz="2000" spc="-10" dirty="0">
                <a:latin typeface="Times New Roman" panose="02020603050405020304" pitchFamily="18" charset="0"/>
                <a:ea typeface="Times New Roman" panose="02020603050405020304" pitchFamily="18" charset="0"/>
              </a:rPr>
              <a:t> </a:t>
            </a:r>
            <a:r>
              <a:rPr lang="es-ES" sz="2000" spc="-5" dirty="0">
                <a:latin typeface="Times New Roman" panose="02020603050405020304" pitchFamily="18" charset="0"/>
                <a:ea typeface="Times New Roman" panose="02020603050405020304" pitchFamily="18" charset="0"/>
              </a:rPr>
              <a:t>declarado.</a:t>
            </a:r>
            <a:endParaRPr lang="en-US" spc="-5" dirty="0">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3183631662"/>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404664"/>
            <a:ext cx="8229600" cy="504056"/>
          </a:xfrm>
        </p:spPr>
        <p:style>
          <a:lnRef idx="1">
            <a:schemeClr val="accent1"/>
          </a:lnRef>
          <a:fillRef idx="2">
            <a:schemeClr val="accent1"/>
          </a:fillRef>
          <a:effectRef idx="1">
            <a:schemeClr val="accent1"/>
          </a:effectRef>
          <a:fontRef idx="minor">
            <a:schemeClr val="dk1"/>
          </a:fontRef>
        </p:style>
        <p:txBody>
          <a:bodyPr>
            <a:normAutofit fontScale="90000"/>
          </a:bodyPr>
          <a:lstStyle/>
          <a:p>
            <a:r>
              <a:rPr lang="es-ES" sz="3200" b="1" dirty="0"/>
              <a:t>Celebración de la audiencia final </a:t>
            </a:r>
            <a:r>
              <a:rPr lang="es-ES" sz="2000" b="1" dirty="0"/>
              <a:t>Art. 155 RPT</a:t>
            </a:r>
            <a:endParaRPr lang="es-ES" sz="2000" dirty="0">
              <a:solidFill>
                <a:schemeClr val="tx1">
                  <a:lumMod val="95000"/>
                  <a:lumOff val="5000"/>
                </a:schemeClr>
              </a:solidFill>
            </a:endParaRPr>
          </a:p>
        </p:txBody>
      </p:sp>
      <p:pic>
        <p:nvPicPr>
          <p:cNvPr id="4" name="3 Marcador de contenido" descr="http://www.uci.ac.cr/envios/2012/FIRMAS/bernardogonzalez.jpg"/>
          <p:cNvPicPr>
            <a:picLocks noGrp="1"/>
          </p:cNvPicPr>
          <p:nvPr>
            <p:ph idx="1"/>
          </p:nvPr>
        </p:nvPicPr>
        <p:blipFill>
          <a:blip r:embed="rId2" cstate="print">
            <a:extLst>
              <a:ext uri="{28A0092B-C50C-407E-A947-70E740481C1C}">
                <a14:useLocalDpi xmlns:a14="http://schemas.microsoft.com/office/drawing/2010/main" val="0"/>
              </a:ext>
            </a:extLst>
          </a:blip>
          <a:srcRect l="36441" b="22891"/>
          <a:stretch>
            <a:fillRect/>
          </a:stretch>
        </p:blipFill>
        <p:spPr bwMode="auto">
          <a:xfrm>
            <a:off x="7236296" y="5805264"/>
            <a:ext cx="1713281" cy="815254"/>
          </a:xfrm>
          <a:prstGeom prst="rect">
            <a:avLst/>
          </a:prstGeom>
          <a:noFill/>
          <a:ln>
            <a:noFill/>
          </a:ln>
        </p:spPr>
      </p:pic>
      <p:pic>
        <p:nvPicPr>
          <p:cNvPr id="5" name="4 Imagen" descr="http://www.uci.ac.cr/envios/2012/FIRMAS/bernardogonzalez.jpg"/>
          <p:cNvPicPr/>
          <p:nvPr/>
        </p:nvPicPr>
        <p:blipFill>
          <a:blip r:embed="rId2" cstate="print">
            <a:extLst>
              <a:ext uri="{28A0092B-C50C-407E-A947-70E740481C1C}">
                <a14:useLocalDpi xmlns:a14="http://schemas.microsoft.com/office/drawing/2010/main" val="0"/>
              </a:ext>
            </a:extLst>
          </a:blip>
          <a:srcRect r="63425"/>
          <a:stretch>
            <a:fillRect/>
          </a:stretch>
        </p:blipFill>
        <p:spPr bwMode="auto">
          <a:xfrm>
            <a:off x="6300192" y="5805264"/>
            <a:ext cx="901700" cy="812800"/>
          </a:xfrm>
          <a:prstGeom prst="rect">
            <a:avLst/>
          </a:prstGeom>
          <a:noFill/>
          <a:ln>
            <a:noFill/>
          </a:ln>
        </p:spPr>
      </p:pic>
      <p:sp>
        <p:nvSpPr>
          <p:cNvPr id="7" name="Rectangle 3"/>
          <p:cNvSpPr txBox="1">
            <a:spLocks noChangeArrowheads="1"/>
          </p:cNvSpPr>
          <p:nvPr/>
        </p:nvSpPr>
        <p:spPr>
          <a:xfrm>
            <a:off x="457200" y="1196752"/>
            <a:ext cx="8229600" cy="4589463"/>
          </a:xfrm>
          <a:prstGeom prst="rect">
            <a:avLst/>
          </a:prstGeom>
        </p:spPr>
        <p:txBody>
          <a:bodyPr vert="horz" lIns="91440" tIns="45720" rIns="91440" bIns="45720" rtlCol="0">
            <a:noAutofit/>
          </a:bodyPr>
          <a:lstStyle/>
          <a:p>
            <a:pPr algn="just"/>
            <a:endParaRPr lang="es-ES" sz="2000" dirty="0"/>
          </a:p>
        </p:txBody>
      </p:sp>
      <p:sp>
        <p:nvSpPr>
          <p:cNvPr id="3" name="Rectangle 2"/>
          <p:cNvSpPr/>
          <p:nvPr/>
        </p:nvSpPr>
        <p:spPr>
          <a:xfrm>
            <a:off x="88900" y="1153874"/>
            <a:ext cx="8567936" cy="5139869"/>
          </a:xfrm>
          <a:prstGeom prst="rect">
            <a:avLst/>
          </a:prstGeom>
        </p:spPr>
        <p:txBody>
          <a:bodyPr wrap="square">
            <a:spAutoFit/>
          </a:bodyPr>
          <a:lstStyle/>
          <a:p>
            <a:pPr marR="137160" lvl="1" algn="just">
              <a:spcBef>
                <a:spcPts val="0"/>
              </a:spcBef>
              <a:spcAft>
                <a:spcPts val="0"/>
              </a:spcAft>
              <a:buSzPts val="1200"/>
              <a:tabLst>
                <a:tab pos="975360" algn="l"/>
              </a:tabLst>
            </a:pPr>
            <a:r>
              <a:rPr lang="es-ES" sz="2400" spc="-85" dirty="0">
                <a:latin typeface="Times New Roman" panose="02020603050405020304" pitchFamily="18" charset="0"/>
                <a:ea typeface="Times New Roman" panose="02020603050405020304" pitchFamily="18" charset="0"/>
              </a:rPr>
              <a:t>2. Comunicación de las posibles infracciones administrativas que se tipificarían y las respectivas</a:t>
            </a:r>
            <a:r>
              <a:rPr lang="es-ES" sz="2400" spc="-5" dirty="0">
                <a:latin typeface="Times New Roman" panose="02020603050405020304" pitchFamily="18" charset="0"/>
                <a:ea typeface="Times New Roman" panose="02020603050405020304" pitchFamily="18" charset="0"/>
              </a:rPr>
              <a:t> </a:t>
            </a:r>
            <a:r>
              <a:rPr lang="es-ES" sz="2400" spc="-85" dirty="0">
                <a:latin typeface="Times New Roman" panose="02020603050405020304" pitchFamily="18" charset="0"/>
                <a:ea typeface="Times New Roman" panose="02020603050405020304" pitchFamily="18" charset="0"/>
              </a:rPr>
              <a:t>sanciones.</a:t>
            </a:r>
          </a:p>
          <a:p>
            <a:pPr marR="137160" lvl="1" algn="just">
              <a:spcBef>
                <a:spcPts val="0"/>
              </a:spcBef>
              <a:spcAft>
                <a:spcPts val="0"/>
              </a:spcAft>
              <a:buSzPts val="1200"/>
              <a:tabLst>
                <a:tab pos="975360" algn="l"/>
              </a:tabLst>
            </a:pPr>
            <a:endParaRPr lang="en-US" sz="2000" spc="-85" dirty="0">
              <a:latin typeface="Times New Roman" panose="02020603050405020304" pitchFamily="18" charset="0"/>
              <a:ea typeface="Times New Roman" panose="02020603050405020304" pitchFamily="18" charset="0"/>
            </a:endParaRPr>
          </a:p>
          <a:p>
            <a:pPr marR="137160" lvl="1" algn="just">
              <a:spcBef>
                <a:spcPts val="0"/>
              </a:spcBef>
              <a:spcAft>
                <a:spcPts val="0"/>
              </a:spcAft>
              <a:buSzPts val="1200"/>
              <a:tabLst>
                <a:tab pos="975360" algn="l"/>
              </a:tabLst>
            </a:pPr>
            <a:r>
              <a:rPr lang="en-US" sz="2400" spc="-85" dirty="0">
                <a:latin typeface="Times New Roman" panose="02020603050405020304" pitchFamily="18" charset="0"/>
                <a:ea typeface="Times New Roman" panose="02020603050405020304" pitchFamily="18" charset="0"/>
              </a:rPr>
              <a:t>2.1 </a:t>
            </a:r>
            <a:r>
              <a:rPr lang="es-ES" sz="2400" spc="-85" dirty="0">
                <a:latin typeface="Times New Roman" panose="02020603050405020304" pitchFamily="18" charset="0"/>
                <a:ea typeface="Times New Roman" panose="02020603050405020304" pitchFamily="18" charset="0"/>
              </a:rPr>
              <a:t>Advertencia al sujeto pasivo, sobre las </a:t>
            </a:r>
            <a:r>
              <a:rPr lang="es-ES" sz="2400" spc="-85" dirty="0">
                <a:solidFill>
                  <a:srgbClr val="FF0000"/>
                </a:solidFill>
                <a:latin typeface="Times New Roman" panose="02020603050405020304" pitchFamily="18" charset="0"/>
                <a:ea typeface="Times New Roman" panose="02020603050405020304" pitchFamily="18" charset="0"/>
              </a:rPr>
              <a:t>consecuencias jurídicas y económicas de la eventual aceptación de la propuesta de regularización practicada</a:t>
            </a:r>
            <a:r>
              <a:rPr lang="es-ES" sz="2400" spc="-85" dirty="0">
                <a:latin typeface="Times New Roman" panose="02020603050405020304" pitchFamily="18" charset="0"/>
                <a:ea typeface="Times New Roman" panose="02020603050405020304" pitchFamily="18" charset="0"/>
              </a:rPr>
              <a:t> y de las reducciones que se producirían en las multas por las sanciones que se impusieran, según</a:t>
            </a:r>
            <a:r>
              <a:rPr lang="es-ES" sz="2400" spc="100" dirty="0">
                <a:latin typeface="Times New Roman" panose="02020603050405020304" pitchFamily="18" charset="0"/>
                <a:ea typeface="Times New Roman" panose="02020603050405020304" pitchFamily="18" charset="0"/>
              </a:rPr>
              <a:t> </a:t>
            </a:r>
            <a:r>
              <a:rPr lang="es-ES" sz="2400" spc="-85" dirty="0">
                <a:latin typeface="Times New Roman" panose="02020603050405020304" pitchFamily="18" charset="0"/>
                <a:ea typeface="Times New Roman" panose="02020603050405020304" pitchFamily="18" charset="0"/>
              </a:rPr>
              <a:t>lo establecido en el artículo 88 del</a:t>
            </a:r>
            <a:r>
              <a:rPr lang="es-ES" sz="2400" spc="-10" dirty="0">
                <a:latin typeface="Times New Roman" panose="02020603050405020304" pitchFamily="18" charset="0"/>
                <a:ea typeface="Times New Roman" panose="02020603050405020304" pitchFamily="18" charset="0"/>
              </a:rPr>
              <a:t> </a:t>
            </a:r>
            <a:r>
              <a:rPr lang="es-ES" sz="2400" spc="-85" dirty="0">
                <a:latin typeface="Times New Roman" panose="02020603050405020304" pitchFamily="18" charset="0"/>
                <a:ea typeface="Times New Roman" panose="02020603050405020304" pitchFamily="18" charset="0"/>
              </a:rPr>
              <a:t>Código.</a:t>
            </a:r>
          </a:p>
          <a:p>
            <a:pPr marR="137160" lvl="1" algn="just">
              <a:spcBef>
                <a:spcPts val="0"/>
              </a:spcBef>
              <a:spcAft>
                <a:spcPts val="0"/>
              </a:spcAft>
              <a:buSzPts val="1200"/>
              <a:tabLst>
                <a:tab pos="975360" algn="l"/>
              </a:tabLst>
            </a:pPr>
            <a:endParaRPr lang="en-US" sz="2000" spc="-85" dirty="0">
              <a:latin typeface="Times New Roman" panose="02020603050405020304" pitchFamily="18" charset="0"/>
              <a:ea typeface="Times New Roman" panose="02020603050405020304" pitchFamily="18" charset="0"/>
            </a:endParaRPr>
          </a:p>
          <a:p>
            <a:pPr marR="135890" lvl="1" algn="just">
              <a:spcBef>
                <a:spcPts val="0"/>
              </a:spcBef>
              <a:spcAft>
                <a:spcPts val="0"/>
              </a:spcAft>
              <a:buSzPts val="1200"/>
              <a:tabLst>
                <a:tab pos="975360" algn="l"/>
              </a:tabLst>
            </a:pPr>
            <a:r>
              <a:rPr lang="es-ES" sz="2400" spc="-85" dirty="0">
                <a:latin typeface="Times New Roman" panose="02020603050405020304" pitchFamily="18" charset="0"/>
                <a:ea typeface="Times New Roman" panose="02020603050405020304" pitchFamily="18" charset="0"/>
              </a:rPr>
              <a:t>2.2 Proposición al sujeto compareciente de la </a:t>
            </a:r>
            <a:r>
              <a:rPr lang="es-ES" sz="2400" spc="-85" dirty="0">
                <a:solidFill>
                  <a:srgbClr val="FF0000"/>
                </a:solidFill>
                <a:latin typeface="Times New Roman" panose="02020603050405020304" pitchFamily="18" charset="0"/>
                <a:ea typeface="Times New Roman" panose="02020603050405020304" pitchFamily="18" charset="0"/>
              </a:rPr>
              <a:t>propuesta de regularización de las diferencias comunicadas, informándosele de su derecho a manifestar conformidad</a:t>
            </a:r>
            <a:r>
              <a:rPr lang="es-ES" sz="2400" spc="-85" dirty="0">
                <a:latin typeface="Times New Roman" panose="02020603050405020304" pitchFamily="18" charset="0"/>
                <a:ea typeface="Times New Roman" panose="02020603050405020304" pitchFamily="18" charset="0"/>
              </a:rPr>
              <a:t> o no con dicha propuesta, pudiendo ser esta total o parcial, todo al tenor de lo dispuesto en el artículo 156 del presente</a:t>
            </a:r>
            <a:r>
              <a:rPr lang="es-ES" sz="2400" spc="-15" dirty="0">
                <a:latin typeface="Times New Roman" panose="02020603050405020304" pitchFamily="18" charset="0"/>
                <a:ea typeface="Times New Roman" panose="02020603050405020304" pitchFamily="18" charset="0"/>
              </a:rPr>
              <a:t> </a:t>
            </a:r>
            <a:r>
              <a:rPr lang="es-ES" sz="2400" spc="-85" dirty="0">
                <a:latin typeface="Times New Roman" panose="02020603050405020304" pitchFamily="18" charset="0"/>
                <a:ea typeface="Times New Roman" panose="02020603050405020304" pitchFamily="18" charset="0"/>
              </a:rPr>
              <a:t>Reglamento.</a:t>
            </a:r>
            <a:endParaRPr lang="en-US" sz="2000" spc="-85" dirty="0">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1724661"/>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404664"/>
            <a:ext cx="8229600" cy="504056"/>
          </a:xfrm>
        </p:spPr>
        <p:style>
          <a:lnRef idx="1">
            <a:schemeClr val="accent1"/>
          </a:lnRef>
          <a:fillRef idx="2">
            <a:schemeClr val="accent1"/>
          </a:fillRef>
          <a:effectRef idx="1">
            <a:schemeClr val="accent1"/>
          </a:effectRef>
          <a:fontRef idx="minor">
            <a:schemeClr val="dk1"/>
          </a:fontRef>
        </p:style>
        <p:txBody>
          <a:bodyPr>
            <a:normAutofit fontScale="90000"/>
          </a:bodyPr>
          <a:lstStyle/>
          <a:p>
            <a:r>
              <a:rPr lang="es-ES" sz="3200" b="1" dirty="0"/>
              <a:t>Celebración de la audiencia final </a:t>
            </a:r>
            <a:r>
              <a:rPr lang="es-ES" sz="2000" b="1" dirty="0"/>
              <a:t>Art. 155 RPT</a:t>
            </a:r>
            <a:endParaRPr lang="es-ES" sz="2000" dirty="0">
              <a:solidFill>
                <a:schemeClr val="tx1">
                  <a:lumMod val="95000"/>
                  <a:lumOff val="5000"/>
                </a:schemeClr>
              </a:solidFill>
            </a:endParaRPr>
          </a:p>
        </p:txBody>
      </p:sp>
      <p:pic>
        <p:nvPicPr>
          <p:cNvPr id="4" name="3 Marcador de contenido" descr="http://www.uci.ac.cr/envios/2012/FIRMAS/bernardogonzalez.jpg"/>
          <p:cNvPicPr>
            <a:picLocks noGrp="1"/>
          </p:cNvPicPr>
          <p:nvPr>
            <p:ph idx="1"/>
          </p:nvPr>
        </p:nvPicPr>
        <p:blipFill>
          <a:blip r:embed="rId2" cstate="print">
            <a:extLst>
              <a:ext uri="{28A0092B-C50C-407E-A947-70E740481C1C}">
                <a14:useLocalDpi xmlns:a14="http://schemas.microsoft.com/office/drawing/2010/main" val="0"/>
              </a:ext>
            </a:extLst>
          </a:blip>
          <a:srcRect l="36441" b="22891"/>
          <a:stretch>
            <a:fillRect/>
          </a:stretch>
        </p:blipFill>
        <p:spPr bwMode="auto">
          <a:xfrm>
            <a:off x="7236296" y="5805264"/>
            <a:ext cx="1713281" cy="815254"/>
          </a:xfrm>
          <a:prstGeom prst="rect">
            <a:avLst/>
          </a:prstGeom>
          <a:noFill/>
          <a:ln>
            <a:noFill/>
          </a:ln>
        </p:spPr>
      </p:pic>
      <p:pic>
        <p:nvPicPr>
          <p:cNvPr id="5" name="4 Imagen" descr="http://www.uci.ac.cr/envios/2012/FIRMAS/bernardogonzalez.jpg"/>
          <p:cNvPicPr/>
          <p:nvPr/>
        </p:nvPicPr>
        <p:blipFill>
          <a:blip r:embed="rId2" cstate="print">
            <a:extLst>
              <a:ext uri="{28A0092B-C50C-407E-A947-70E740481C1C}">
                <a14:useLocalDpi xmlns:a14="http://schemas.microsoft.com/office/drawing/2010/main" val="0"/>
              </a:ext>
            </a:extLst>
          </a:blip>
          <a:srcRect r="63425"/>
          <a:stretch>
            <a:fillRect/>
          </a:stretch>
        </p:blipFill>
        <p:spPr bwMode="auto">
          <a:xfrm>
            <a:off x="6300192" y="5805264"/>
            <a:ext cx="901700" cy="812800"/>
          </a:xfrm>
          <a:prstGeom prst="rect">
            <a:avLst/>
          </a:prstGeom>
          <a:noFill/>
          <a:ln>
            <a:noFill/>
          </a:ln>
        </p:spPr>
      </p:pic>
      <p:sp>
        <p:nvSpPr>
          <p:cNvPr id="7" name="Rectangle 3"/>
          <p:cNvSpPr txBox="1">
            <a:spLocks noChangeArrowheads="1"/>
          </p:cNvSpPr>
          <p:nvPr/>
        </p:nvSpPr>
        <p:spPr>
          <a:xfrm>
            <a:off x="457200" y="1196752"/>
            <a:ext cx="8229600" cy="4589463"/>
          </a:xfrm>
          <a:prstGeom prst="rect">
            <a:avLst/>
          </a:prstGeom>
        </p:spPr>
        <p:txBody>
          <a:bodyPr vert="horz" lIns="91440" tIns="45720" rIns="91440" bIns="45720" rtlCol="0">
            <a:noAutofit/>
          </a:bodyPr>
          <a:lstStyle/>
          <a:p>
            <a:pPr algn="just"/>
            <a:endParaRPr lang="es-ES" sz="2000" dirty="0"/>
          </a:p>
        </p:txBody>
      </p:sp>
      <p:sp>
        <p:nvSpPr>
          <p:cNvPr id="3" name="Rectangle 2"/>
          <p:cNvSpPr/>
          <p:nvPr/>
        </p:nvSpPr>
        <p:spPr>
          <a:xfrm>
            <a:off x="111944" y="1153874"/>
            <a:ext cx="8544892" cy="4893647"/>
          </a:xfrm>
          <a:prstGeom prst="rect">
            <a:avLst/>
          </a:prstGeom>
        </p:spPr>
        <p:txBody>
          <a:bodyPr wrap="square">
            <a:spAutoFit/>
          </a:bodyPr>
          <a:lstStyle/>
          <a:p>
            <a:pPr marR="135890" lvl="1" algn="just">
              <a:spcBef>
                <a:spcPts val="0"/>
              </a:spcBef>
              <a:spcAft>
                <a:spcPts val="0"/>
              </a:spcAft>
              <a:buSzPts val="1200"/>
              <a:tabLst>
                <a:tab pos="975360" algn="l"/>
              </a:tabLst>
            </a:pPr>
            <a:r>
              <a:rPr lang="es-ES" sz="2400" dirty="0">
                <a:latin typeface="Times New Roman" panose="02020603050405020304" pitchFamily="18" charset="0"/>
                <a:ea typeface="Times New Roman" panose="02020603050405020304" pitchFamily="18" charset="0"/>
              </a:rPr>
              <a:t>Concluida la audiencia final, los funcionarios actuantes </a:t>
            </a:r>
            <a:r>
              <a:rPr lang="es-ES" sz="2400" dirty="0">
                <a:solidFill>
                  <a:srgbClr val="FF0000"/>
                </a:solidFill>
                <a:latin typeface="Times New Roman" panose="02020603050405020304" pitchFamily="18" charset="0"/>
                <a:ea typeface="Times New Roman" panose="02020603050405020304" pitchFamily="18" charset="0"/>
              </a:rPr>
              <a:t>extenderán un acta dejando</a:t>
            </a:r>
            <a:r>
              <a:rPr lang="en-US" sz="2400" dirty="0">
                <a:solidFill>
                  <a:srgbClr val="FF0000"/>
                </a:solidFill>
                <a:latin typeface="Times New Roman" panose="02020603050405020304" pitchFamily="18" charset="0"/>
                <a:ea typeface="Times New Roman" panose="02020603050405020304" pitchFamily="18" charset="0"/>
              </a:rPr>
              <a:t> </a:t>
            </a:r>
            <a:r>
              <a:rPr lang="es-ES" sz="2400" dirty="0">
                <a:solidFill>
                  <a:srgbClr val="FF0000"/>
                </a:solidFill>
                <a:latin typeface="Times New Roman" panose="02020603050405020304" pitchFamily="18" charset="0"/>
                <a:ea typeface="Times New Roman" panose="02020603050405020304" pitchFamily="18" charset="0"/>
              </a:rPr>
              <a:t>constancia expresa de todos los aspectos desarrollados.</a:t>
            </a:r>
            <a:r>
              <a:rPr lang="es-ES" sz="2400" dirty="0">
                <a:latin typeface="Times New Roman" panose="02020603050405020304" pitchFamily="18" charset="0"/>
                <a:ea typeface="Times New Roman" panose="02020603050405020304" pitchFamily="18" charset="0"/>
              </a:rPr>
              <a:t> Esta acta se extenderá en </a:t>
            </a:r>
            <a:r>
              <a:rPr lang="es-ES" sz="2400" spc="-20" dirty="0">
                <a:latin typeface="Times New Roman" panose="02020603050405020304" pitchFamily="18" charset="0"/>
                <a:ea typeface="Times New Roman" panose="02020603050405020304" pitchFamily="18" charset="0"/>
              </a:rPr>
              <a:t>dos</a:t>
            </a:r>
            <a:r>
              <a:rPr lang="es-ES" sz="2400" spc="260" dirty="0">
                <a:latin typeface="Times New Roman" panose="02020603050405020304" pitchFamily="18" charset="0"/>
                <a:ea typeface="Times New Roman" panose="02020603050405020304" pitchFamily="18" charset="0"/>
              </a:rPr>
              <a:t> </a:t>
            </a:r>
            <a:r>
              <a:rPr lang="es-ES" sz="2400" dirty="0">
                <a:latin typeface="Times New Roman" panose="02020603050405020304" pitchFamily="18" charset="0"/>
                <a:ea typeface="Times New Roman" panose="02020603050405020304" pitchFamily="18" charset="0"/>
              </a:rPr>
              <a:t>tantos, que deberán ser firmados por los funcionarios actuantes y por el compareciente, entregándosele un tanto, quien se tendrá por notificado de su contenido. </a:t>
            </a:r>
          </a:p>
          <a:p>
            <a:pPr marR="135890" lvl="1" algn="just">
              <a:spcBef>
                <a:spcPts val="0"/>
              </a:spcBef>
              <a:spcAft>
                <a:spcPts val="0"/>
              </a:spcAft>
              <a:buSzPts val="1200"/>
              <a:tabLst>
                <a:tab pos="975360" algn="l"/>
              </a:tabLst>
            </a:pPr>
            <a:r>
              <a:rPr lang="es-ES" sz="2400" dirty="0">
                <a:latin typeface="Times New Roman" panose="02020603050405020304" pitchFamily="18" charset="0"/>
                <a:ea typeface="Times New Roman" panose="02020603050405020304" pitchFamily="18" charset="0"/>
              </a:rPr>
              <a:t>En </a:t>
            </a:r>
            <a:r>
              <a:rPr lang="es-ES" sz="2400" dirty="0">
                <a:solidFill>
                  <a:srgbClr val="FF0000"/>
                </a:solidFill>
                <a:latin typeface="Times New Roman" panose="02020603050405020304" pitchFamily="18" charset="0"/>
                <a:ea typeface="Times New Roman" panose="02020603050405020304" pitchFamily="18" charset="0"/>
              </a:rPr>
              <a:t>caso de que no sepa o no quiera firmarla</a:t>
            </a:r>
            <a:r>
              <a:rPr lang="es-ES" sz="2400" dirty="0">
                <a:latin typeface="Times New Roman" panose="02020603050405020304" pitchFamily="18" charset="0"/>
                <a:ea typeface="Times New Roman" panose="02020603050405020304" pitchFamily="18" charset="0"/>
              </a:rPr>
              <a:t>, se dejará constando ese  hecho en el</a:t>
            </a:r>
            <a:r>
              <a:rPr lang="es-ES" sz="2400" spc="-5" dirty="0">
                <a:latin typeface="Times New Roman" panose="02020603050405020304" pitchFamily="18" charset="0"/>
                <a:ea typeface="Times New Roman" panose="02020603050405020304" pitchFamily="18" charset="0"/>
              </a:rPr>
              <a:t> </a:t>
            </a:r>
            <a:r>
              <a:rPr lang="es-ES" sz="2400" dirty="0">
                <a:latin typeface="Times New Roman" panose="02020603050405020304" pitchFamily="18" charset="0"/>
                <a:ea typeface="Times New Roman" panose="02020603050405020304" pitchFamily="18" charset="0"/>
              </a:rPr>
              <a:t>acta.</a:t>
            </a:r>
            <a:endParaRPr lang="en-US" sz="2400" dirty="0">
              <a:latin typeface="Times New Roman" panose="02020603050405020304" pitchFamily="18" charset="0"/>
              <a:ea typeface="Times New Roman" panose="02020603050405020304" pitchFamily="18" charset="0"/>
            </a:endParaRPr>
          </a:p>
          <a:p>
            <a:pPr marR="135890" lvl="1" algn="just">
              <a:spcBef>
                <a:spcPts val="0"/>
              </a:spcBef>
              <a:spcAft>
                <a:spcPts val="0"/>
              </a:spcAft>
              <a:buSzPts val="1200"/>
              <a:tabLst>
                <a:tab pos="975360" algn="l"/>
              </a:tabLst>
            </a:pPr>
            <a:endParaRPr lang="es-ES" sz="2400" dirty="0">
              <a:latin typeface="Times New Roman" panose="02020603050405020304" pitchFamily="18" charset="0"/>
              <a:ea typeface="Times New Roman" panose="02020603050405020304" pitchFamily="18" charset="0"/>
            </a:endParaRPr>
          </a:p>
          <a:p>
            <a:pPr marR="135890" lvl="1" algn="just">
              <a:spcBef>
                <a:spcPts val="0"/>
              </a:spcBef>
              <a:spcAft>
                <a:spcPts val="0"/>
              </a:spcAft>
              <a:buSzPts val="1200"/>
              <a:tabLst>
                <a:tab pos="975360" algn="l"/>
              </a:tabLst>
            </a:pPr>
            <a:r>
              <a:rPr lang="es-ES" sz="2400" dirty="0">
                <a:latin typeface="Times New Roman" panose="02020603050405020304" pitchFamily="18" charset="0"/>
                <a:ea typeface="Times New Roman" panose="02020603050405020304" pitchFamily="18" charset="0"/>
              </a:rPr>
              <a:t>En este acto </a:t>
            </a:r>
            <a:r>
              <a:rPr lang="es-ES" sz="2400" dirty="0">
                <a:solidFill>
                  <a:srgbClr val="FF0000"/>
                </a:solidFill>
                <a:latin typeface="Times New Roman" panose="02020603050405020304" pitchFamily="18" charset="0"/>
                <a:ea typeface="Times New Roman" panose="02020603050405020304" pitchFamily="18" charset="0"/>
              </a:rPr>
              <a:t>se pondrá a disposición del sujeto fiscalizado, el expediente determinativo y sus accesorios</a:t>
            </a:r>
            <a:r>
              <a:rPr lang="es-ES" sz="2400" dirty="0">
                <a:latin typeface="Times New Roman" panose="02020603050405020304" pitchFamily="18" charset="0"/>
                <a:ea typeface="Times New Roman" panose="02020603050405020304" pitchFamily="18" charset="0"/>
              </a:rPr>
              <a:t>, así como el expediente sancionador, en el que se respaldan las actuaciones administrativas realizadas y los resultados comunicados.</a:t>
            </a:r>
            <a:endParaRPr lang="en-US" sz="2400"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1087909675"/>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115616" y="274638"/>
            <a:ext cx="7128792" cy="1143000"/>
          </a:xfrm>
        </p:spPr>
        <p:style>
          <a:lnRef idx="1">
            <a:schemeClr val="accent1"/>
          </a:lnRef>
          <a:fillRef idx="2">
            <a:schemeClr val="accent1"/>
          </a:fillRef>
          <a:effectRef idx="1">
            <a:schemeClr val="accent1"/>
          </a:effectRef>
          <a:fontRef idx="minor">
            <a:schemeClr val="dk1"/>
          </a:fontRef>
        </p:style>
        <p:txBody>
          <a:bodyPr>
            <a:normAutofit/>
          </a:bodyPr>
          <a:lstStyle/>
          <a:p>
            <a:r>
              <a:rPr lang="es-ES" sz="3600" b="1" dirty="0"/>
              <a:t>Propuesta de regularización</a:t>
            </a:r>
            <a:r>
              <a:rPr lang="es-ES" sz="3600" dirty="0">
                <a:solidFill>
                  <a:schemeClr val="tx1">
                    <a:lumMod val="95000"/>
                    <a:lumOff val="5000"/>
                  </a:schemeClr>
                </a:solidFill>
              </a:rPr>
              <a:t> </a:t>
            </a:r>
            <a:r>
              <a:rPr lang="es-ES" sz="2000" dirty="0">
                <a:solidFill>
                  <a:schemeClr val="tx1">
                    <a:lumMod val="95000"/>
                    <a:lumOff val="5000"/>
                  </a:schemeClr>
                </a:solidFill>
              </a:rPr>
              <a:t>Art 157 RPT</a:t>
            </a:r>
          </a:p>
        </p:txBody>
      </p:sp>
      <p:pic>
        <p:nvPicPr>
          <p:cNvPr id="4" name="3 Marcador de contenido" descr="http://www.uci.ac.cr/envios/2012/FIRMAS/bernardogonzalez.jpg"/>
          <p:cNvPicPr>
            <a:picLocks noGrp="1"/>
          </p:cNvPicPr>
          <p:nvPr>
            <p:ph idx="1"/>
          </p:nvPr>
        </p:nvPicPr>
        <p:blipFill>
          <a:blip r:embed="rId2" cstate="print">
            <a:extLst>
              <a:ext uri="{28A0092B-C50C-407E-A947-70E740481C1C}">
                <a14:useLocalDpi xmlns:a14="http://schemas.microsoft.com/office/drawing/2010/main" val="0"/>
              </a:ext>
            </a:extLst>
          </a:blip>
          <a:srcRect l="36441" b="22891"/>
          <a:stretch>
            <a:fillRect/>
          </a:stretch>
        </p:blipFill>
        <p:spPr bwMode="auto">
          <a:xfrm>
            <a:off x="7236296" y="5805264"/>
            <a:ext cx="1713281" cy="815254"/>
          </a:xfrm>
          <a:prstGeom prst="rect">
            <a:avLst/>
          </a:prstGeom>
          <a:noFill/>
          <a:ln>
            <a:noFill/>
          </a:ln>
        </p:spPr>
      </p:pic>
      <p:pic>
        <p:nvPicPr>
          <p:cNvPr id="5" name="4 Imagen" descr="http://www.uci.ac.cr/envios/2012/FIRMAS/bernardogonzalez.jpg"/>
          <p:cNvPicPr/>
          <p:nvPr/>
        </p:nvPicPr>
        <p:blipFill>
          <a:blip r:embed="rId2" cstate="print">
            <a:extLst>
              <a:ext uri="{28A0092B-C50C-407E-A947-70E740481C1C}">
                <a14:useLocalDpi xmlns:a14="http://schemas.microsoft.com/office/drawing/2010/main" val="0"/>
              </a:ext>
            </a:extLst>
          </a:blip>
          <a:srcRect r="63425"/>
          <a:stretch>
            <a:fillRect/>
          </a:stretch>
        </p:blipFill>
        <p:spPr bwMode="auto">
          <a:xfrm>
            <a:off x="6300192" y="5805264"/>
            <a:ext cx="901700" cy="812800"/>
          </a:xfrm>
          <a:prstGeom prst="rect">
            <a:avLst/>
          </a:prstGeom>
          <a:noFill/>
          <a:ln>
            <a:noFill/>
          </a:ln>
        </p:spPr>
      </p:pic>
      <p:sp>
        <p:nvSpPr>
          <p:cNvPr id="7" name="Rectangle 3"/>
          <p:cNvSpPr txBox="1">
            <a:spLocks noChangeArrowheads="1"/>
          </p:cNvSpPr>
          <p:nvPr/>
        </p:nvSpPr>
        <p:spPr>
          <a:xfrm>
            <a:off x="457200" y="1999381"/>
            <a:ext cx="8229600" cy="4525963"/>
          </a:xfrm>
          <a:prstGeom prst="rect">
            <a:avLst/>
          </a:prstGeom>
        </p:spPr>
        <p:txBody>
          <a:bodyPr vert="horz" lIns="91440" tIns="45720" rIns="91440" bIns="45720" rtlCol="0">
            <a:normAutofit fontScale="85000" lnSpcReduction="10000"/>
          </a:bodyPr>
          <a:lstStyle/>
          <a:p>
            <a:pPr algn="just"/>
            <a:r>
              <a:rPr lang="es-ES" sz="3200" dirty="0"/>
              <a:t>Siempre que los resultados obtenidos en la actuación de comprobación e investigación supongan diferencias de las bases imponibles o de las cuotas tributarias declaradas, el funcionario a cargo debe </a:t>
            </a:r>
            <a:r>
              <a:rPr lang="es-ES" sz="3200" dirty="0">
                <a:solidFill>
                  <a:srgbClr val="FF0000"/>
                </a:solidFill>
              </a:rPr>
              <a:t>proponerle al sujeto pasivo la conformidad con la propuesta de regularización que establece el artículo 144 del Código</a:t>
            </a:r>
            <a:r>
              <a:rPr lang="es-ES" sz="3200" dirty="0"/>
              <a:t>, la cual se formulará para cada concepto que afecte la base imponible y la cuota tributaria determinada, respecto al impuesto y período fiscal objeto de comprobación. Todo lo anterior, sin perjuicio de lo establecido en el artículo 165 del RPT</a:t>
            </a:r>
          </a:p>
          <a:p>
            <a:pPr algn="just"/>
            <a:r>
              <a:rPr lang="es-ES" sz="3200" dirty="0"/>
              <a:t> </a:t>
            </a:r>
          </a:p>
        </p:txBody>
      </p:sp>
    </p:spTree>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971600" y="274638"/>
            <a:ext cx="7200800" cy="994122"/>
          </a:xfrm>
        </p:spPr>
        <p:style>
          <a:lnRef idx="1">
            <a:schemeClr val="accent1"/>
          </a:lnRef>
          <a:fillRef idx="2">
            <a:schemeClr val="accent1"/>
          </a:fillRef>
          <a:effectRef idx="1">
            <a:schemeClr val="accent1"/>
          </a:effectRef>
          <a:fontRef idx="minor">
            <a:schemeClr val="dk1"/>
          </a:fontRef>
        </p:style>
        <p:txBody>
          <a:bodyPr>
            <a:normAutofit fontScale="90000"/>
          </a:bodyPr>
          <a:lstStyle/>
          <a:p>
            <a:r>
              <a:rPr lang="es-ES" sz="3600" b="1" dirty="0"/>
              <a:t>Posición del sujeto pasivo frente a la propuesta de regularización </a:t>
            </a:r>
            <a:r>
              <a:rPr lang="es-ES" sz="2000" dirty="0">
                <a:solidFill>
                  <a:schemeClr val="tx1">
                    <a:lumMod val="95000"/>
                    <a:lumOff val="5000"/>
                  </a:schemeClr>
                </a:solidFill>
              </a:rPr>
              <a:t>Art. 158 RPT</a:t>
            </a:r>
          </a:p>
        </p:txBody>
      </p:sp>
      <p:pic>
        <p:nvPicPr>
          <p:cNvPr id="4" name="3 Marcador de contenido" descr="http://www.uci.ac.cr/envios/2012/FIRMAS/bernardogonzalez.jpg"/>
          <p:cNvPicPr>
            <a:picLocks noGrp="1"/>
          </p:cNvPicPr>
          <p:nvPr>
            <p:ph idx="1"/>
          </p:nvPr>
        </p:nvPicPr>
        <p:blipFill>
          <a:blip r:embed="rId2" cstate="print">
            <a:extLst>
              <a:ext uri="{28A0092B-C50C-407E-A947-70E740481C1C}">
                <a14:useLocalDpi xmlns:a14="http://schemas.microsoft.com/office/drawing/2010/main" val="0"/>
              </a:ext>
            </a:extLst>
          </a:blip>
          <a:srcRect l="36441" b="22891"/>
          <a:stretch>
            <a:fillRect/>
          </a:stretch>
        </p:blipFill>
        <p:spPr bwMode="auto">
          <a:xfrm>
            <a:off x="7236296" y="5805264"/>
            <a:ext cx="1713281" cy="815254"/>
          </a:xfrm>
          <a:prstGeom prst="rect">
            <a:avLst/>
          </a:prstGeom>
          <a:noFill/>
          <a:ln>
            <a:noFill/>
          </a:ln>
        </p:spPr>
      </p:pic>
      <p:pic>
        <p:nvPicPr>
          <p:cNvPr id="5" name="4 Imagen" descr="http://www.uci.ac.cr/envios/2012/FIRMAS/bernardogonzalez.jpg"/>
          <p:cNvPicPr/>
          <p:nvPr/>
        </p:nvPicPr>
        <p:blipFill>
          <a:blip r:embed="rId2" cstate="print">
            <a:extLst>
              <a:ext uri="{28A0092B-C50C-407E-A947-70E740481C1C}">
                <a14:useLocalDpi xmlns:a14="http://schemas.microsoft.com/office/drawing/2010/main" val="0"/>
              </a:ext>
            </a:extLst>
          </a:blip>
          <a:srcRect r="63425"/>
          <a:stretch>
            <a:fillRect/>
          </a:stretch>
        </p:blipFill>
        <p:spPr bwMode="auto">
          <a:xfrm>
            <a:off x="6300192" y="5805264"/>
            <a:ext cx="901700" cy="812800"/>
          </a:xfrm>
          <a:prstGeom prst="rect">
            <a:avLst/>
          </a:prstGeom>
          <a:noFill/>
          <a:ln>
            <a:noFill/>
          </a:ln>
        </p:spPr>
      </p:pic>
      <p:sp>
        <p:nvSpPr>
          <p:cNvPr id="7" name="Rectangle 3"/>
          <p:cNvSpPr txBox="1">
            <a:spLocks noChangeArrowheads="1"/>
          </p:cNvSpPr>
          <p:nvPr/>
        </p:nvSpPr>
        <p:spPr>
          <a:xfrm>
            <a:off x="457200" y="1600200"/>
            <a:ext cx="8229600" cy="4525963"/>
          </a:xfrm>
          <a:prstGeom prst="rect">
            <a:avLst/>
          </a:prstGeom>
        </p:spPr>
        <p:txBody>
          <a:bodyPr vert="horz" lIns="91440" tIns="45720" rIns="91440" bIns="45720" rtlCol="0">
            <a:normAutofit fontScale="85000" lnSpcReduction="20000"/>
          </a:bodyPr>
          <a:lstStyle/>
          <a:p>
            <a:pPr algn="just"/>
            <a:r>
              <a:rPr lang="es-ES" sz="3200" dirty="0"/>
              <a:t>El sujeto fiscalizado deberá manifestar su conformidad o disconformidad con cada uno de los elementos que configuran la base imponible y la cuota tributaria, presentados en la propuesta de regularización que se le formuló. Su </a:t>
            </a:r>
            <a:r>
              <a:rPr lang="es-ES" sz="3200" dirty="0">
                <a:solidFill>
                  <a:srgbClr val="FF0000"/>
                </a:solidFill>
              </a:rPr>
              <a:t>decisión será única y definitiva </a:t>
            </a:r>
            <a:r>
              <a:rPr lang="es-ES" sz="3200" dirty="0"/>
              <a:t>y debe externarse en un solo acto, haciéndose constar en el modelo establecido al efecto.</a:t>
            </a:r>
          </a:p>
          <a:p>
            <a:pPr algn="just"/>
            <a:r>
              <a:rPr lang="es-ES" sz="3200" dirty="0">
                <a:solidFill>
                  <a:srgbClr val="FF0000"/>
                </a:solidFill>
              </a:rPr>
              <a:t>Esta manifestación podrá darse en la audiencia final o</a:t>
            </a:r>
            <a:r>
              <a:rPr lang="es-ES" sz="3200" dirty="0"/>
              <a:t> si así lo decidiera, compareciendo personalmente ante los funcionarios actuantes, dentro de los </a:t>
            </a:r>
            <a:r>
              <a:rPr lang="es-ES" sz="3200" dirty="0">
                <a:solidFill>
                  <a:srgbClr val="FF0000"/>
                </a:solidFill>
              </a:rPr>
              <a:t>cinco días hábiles siguientes a la fecha de celebración de aquella audiencia. </a:t>
            </a:r>
            <a:r>
              <a:rPr lang="es-ES" sz="3200" dirty="0"/>
              <a:t>En este último supuesto, la conformidad se hará constar en el modelo establecido al efecto.</a:t>
            </a:r>
          </a:p>
          <a:p>
            <a:pPr algn="just"/>
            <a:endParaRPr kumimoji="0" lang="es-ES" sz="3200" b="0"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971600" y="274638"/>
            <a:ext cx="7272808" cy="994122"/>
          </a:xfrm>
        </p:spPr>
        <p:style>
          <a:lnRef idx="1">
            <a:schemeClr val="accent1"/>
          </a:lnRef>
          <a:fillRef idx="2">
            <a:schemeClr val="accent1"/>
          </a:fillRef>
          <a:effectRef idx="1">
            <a:schemeClr val="accent1"/>
          </a:effectRef>
          <a:fontRef idx="minor">
            <a:schemeClr val="dk1"/>
          </a:fontRef>
        </p:style>
        <p:txBody>
          <a:bodyPr>
            <a:normAutofit fontScale="90000"/>
          </a:bodyPr>
          <a:lstStyle/>
          <a:p>
            <a:r>
              <a:rPr lang="es-ES" sz="4000" b="1" dirty="0"/>
              <a:t>Posición del sujeto pasivo frente a la propuesta de regularización </a:t>
            </a:r>
            <a:r>
              <a:rPr lang="es-ES" sz="2000" dirty="0">
                <a:solidFill>
                  <a:schemeClr val="tx1">
                    <a:lumMod val="95000"/>
                    <a:lumOff val="5000"/>
                  </a:schemeClr>
                </a:solidFill>
              </a:rPr>
              <a:t>Art. 158 RPT</a:t>
            </a:r>
          </a:p>
        </p:txBody>
      </p:sp>
      <p:pic>
        <p:nvPicPr>
          <p:cNvPr id="4" name="3 Marcador de contenido" descr="http://www.uci.ac.cr/envios/2012/FIRMAS/bernardogonzalez.jpg"/>
          <p:cNvPicPr>
            <a:picLocks noGrp="1"/>
          </p:cNvPicPr>
          <p:nvPr>
            <p:ph idx="1"/>
          </p:nvPr>
        </p:nvPicPr>
        <p:blipFill>
          <a:blip r:embed="rId2" cstate="print">
            <a:extLst>
              <a:ext uri="{28A0092B-C50C-407E-A947-70E740481C1C}">
                <a14:useLocalDpi xmlns:a14="http://schemas.microsoft.com/office/drawing/2010/main" val="0"/>
              </a:ext>
            </a:extLst>
          </a:blip>
          <a:srcRect l="36441" b="22891"/>
          <a:stretch>
            <a:fillRect/>
          </a:stretch>
        </p:blipFill>
        <p:spPr bwMode="auto">
          <a:xfrm>
            <a:off x="7236296" y="5805264"/>
            <a:ext cx="1713281" cy="815254"/>
          </a:xfrm>
          <a:prstGeom prst="rect">
            <a:avLst/>
          </a:prstGeom>
          <a:noFill/>
          <a:ln>
            <a:noFill/>
          </a:ln>
        </p:spPr>
      </p:pic>
      <p:pic>
        <p:nvPicPr>
          <p:cNvPr id="5" name="4 Imagen" descr="http://www.uci.ac.cr/envios/2012/FIRMAS/bernardogonzalez.jpg"/>
          <p:cNvPicPr/>
          <p:nvPr/>
        </p:nvPicPr>
        <p:blipFill>
          <a:blip r:embed="rId2" cstate="print">
            <a:extLst>
              <a:ext uri="{28A0092B-C50C-407E-A947-70E740481C1C}">
                <a14:useLocalDpi xmlns:a14="http://schemas.microsoft.com/office/drawing/2010/main" val="0"/>
              </a:ext>
            </a:extLst>
          </a:blip>
          <a:srcRect r="63425"/>
          <a:stretch>
            <a:fillRect/>
          </a:stretch>
        </p:blipFill>
        <p:spPr bwMode="auto">
          <a:xfrm>
            <a:off x="6300192" y="5805264"/>
            <a:ext cx="901700" cy="812800"/>
          </a:xfrm>
          <a:prstGeom prst="rect">
            <a:avLst/>
          </a:prstGeom>
          <a:noFill/>
          <a:ln>
            <a:noFill/>
          </a:ln>
        </p:spPr>
      </p:pic>
      <p:sp>
        <p:nvSpPr>
          <p:cNvPr id="7" name="Rectangle 3"/>
          <p:cNvSpPr txBox="1">
            <a:spLocks noChangeArrowheads="1"/>
          </p:cNvSpPr>
          <p:nvPr/>
        </p:nvSpPr>
        <p:spPr>
          <a:xfrm>
            <a:off x="457200" y="1639341"/>
            <a:ext cx="8229600" cy="4525963"/>
          </a:xfrm>
          <a:prstGeom prst="rect">
            <a:avLst/>
          </a:prstGeom>
        </p:spPr>
        <p:txBody>
          <a:bodyPr vert="horz" lIns="91440" tIns="45720" rIns="91440" bIns="45720" rtlCol="0">
            <a:normAutofit fontScale="92500" lnSpcReduction="10000"/>
          </a:bodyPr>
          <a:lstStyle/>
          <a:p>
            <a:pPr algn="just"/>
            <a:r>
              <a:rPr lang="es-ES" sz="3200" dirty="0">
                <a:solidFill>
                  <a:srgbClr val="FF0000"/>
                </a:solidFill>
              </a:rPr>
              <a:t>La conformidad podrá tener carácter total o parcial</a:t>
            </a:r>
            <a:r>
              <a:rPr lang="es-ES" sz="3200" dirty="0"/>
              <a:t>. Se entenderá como total, cuando comprenda todos los elementos que conforman la base y la cuota tributaria determinada, respecto a un impuesto y su período fiscal. </a:t>
            </a:r>
            <a:r>
              <a:rPr lang="es-ES" sz="3200" dirty="0">
                <a:solidFill>
                  <a:srgbClr val="FF0000"/>
                </a:solidFill>
              </a:rPr>
              <a:t>Se entenderá como parcial, cuando se manifiesta conformidad sobre algunos de los conceptos </a:t>
            </a:r>
            <a:r>
              <a:rPr lang="es-ES" sz="3200" dirty="0"/>
              <a:t>que conforman la base imponible determinada, para un impuesto y su período fiscal, manifestando disconformidad con otros de aquellos elementos.</a:t>
            </a:r>
          </a:p>
        </p:txBody>
      </p:sp>
    </p:spTree>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95536" y="476672"/>
            <a:ext cx="8291264" cy="940966"/>
          </a:xfrm>
        </p:spPr>
        <p:style>
          <a:lnRef idx="1">
            <a:schemeClr val="accent1"/>
          </a:lnRef>
          <a:fillRef idx="2">
            <a:schemeClr val="accent1"/>
          </a:fillRef>
          <a:effectRef idx="1">
            <a:schemeClr val="accent1"/>
          </a:effectRef>
          <a:fontRef idx="minor">
            <a:schemeClr val="dk1"/>
          </a:fontRef>
        </p:style>
        <p:txBody>
          <a:bodyPr>
            <a:normAutofit fontScale="90000"/>
          </a:bodyPr>
          <a:lstStyle/>
          <a:p>
            <a:r>
              <a:rPr lang="es-ES" sz="3600" b="1" dirty="0"/>
              <a:t>Conformidad con la propuesta de regularización </a:t>
            </a:r>
            <a:r>
              <a:rPr lang="es-ES" sz="2000" b="1" dirty="0"/>
              <a:t>Art. 157 RPT</a:t>
            </a:r>
            <a:endParaRPr lang="es-ES" sz="2000" dirty="0">
              <a:solidFill>
                <a:schemeClr val="tx1">
                  <a:lumMod val="95000"/>
                  <a:lumOff val="5000"/>
                </a:schemeClr>
              </a:solidFill>
            </a:endParaRPr>
          </a:p>
        </p:txBody>
      </p:sp>
      <p:pic>
        <p:nvPicPr>
          <p:cNvPr id="4" name="3 Marcador de contenido" descr="http://www.uci.ac.cr/envios/2012/FIRMAS/bernardogonzalez.jpg"/>
          <p:cNvPicPr>
            <a:picLocks noGrp="1"/>
          </p:cNvPicPr>
          <p:nvPr>
            <p:ph idx="1"/>
          </p:nvPr>
        </p:nvPicPr>
        <p:blipFill>
          <a:blip r:embed="rId2" cstate="print">
            <a:extLst>
              <a:ext uri="{28A0092B-C50C-407E-A947-70E740481C1C}">
                <a14:useLocalDpi xmlns:a14="http://schemas.microsoft.com/office/drawing/2010/main" val="0"/>
              </a:ext>
            </a:extLst>
          </a:blip>
          <a:srcRect l="36441" b="22891"/>
          <a:stretch>
            <a:fillRect/>
          </a:stretch>
        </p:blipFill>
        <p:spPr bwMode="auto">
          <a:xfrm>
            <a:off x="7236296" y="5805264"/>
            <a:ext cx="1713281" cy="815254"/>
          </a:xfrm>
          <a:prstGeom prst="rect">
            <a:avLst/>
          </a:prstGeom>
          <a:noFill/>
          <a:ln>
            <a:noFill/>
          </a:ln>
        </p:spPr>
      </p:pic>
      <p:pic>
        <p:nvPicPr>
          <p:cNvPr id="5" name="4 Imagen" descr="http://www.uci.ac.cr/envios/2012/FIRMAS/bernardogonzalez.jpg"/>
          <p:cNvPicPr/>
          <p:nvPr/>
        </p:nvPicPr>
        <p:blipFill>
          <a:blip r:embed="rId2" cstate="print">
            <a:extLst>
              <a:ext uri="{28A0092B-C50C-407E-A947-70E740481C1C}">
                <a14:useLocalDpi xmlns:a14="http://schemas.microsoft.com/office/drawing/2010/main" val="0"/>
              </a:ext>
            </a:extLst>
          </a:blip>
          <a:srcRect r="63425"/>
          <a:stretch>
            <a:fillRect/>
          </a:stretch>
        </p:blipFill>
        <p:spPr bwMode="auto">
          <a:xfrm>
            <a:off x="6300192" y="5805264"/>
            <a:ext cx="901700" cy="812800"/>
          </a:xfrm>
          <a:prstGeom prst="rect">
            <a:avLst/>
          </a:prstGeom>
          <a:noFill/>
          <a:ln>
            <a:noFill/>
          </a:ln>
        </p:spPr>
      </p:pic>
      <p:sp>
        <p:nvSpPr>
          <p:cNvPr id="7" name="Rectangle 3"/>
          <p:cNvSpPr txBox="1">
            <a:spLocks noChangeArrowheads="1"/>
          </p:cNvSpPr>
          <p:nvPr/>
        </p:nvSpPr>
        <p:spPr>
          <a:xfrm>
            <a:off x="457200" y="1711349"/>
            <a:ext cx="8229600" cy="4525963"/>
          </a:xfrm>
          <a:prstGeom prst="rect">
            <a:avLst/>
          </a:prstGeom>
        </p:spPr>
        <p:txBody>
          <a:bodyPr vert="horz" lIns="91440" tIns="45720" rIns="91440" bIns="45720" rtlCol="0">
            <a:noAutofit/>
          </a:bodyPr>
          <a:lstStyle/>
          <a:p>
            <a:pPr algn="just"/>
            <a:r>
              <a:rPr lang="es-ES" sz="2400" dirty="0"/>
              <a:t>La conformidad del sujeto pasivo con la propuesta de regularización, constituye una </a:t>
            </a:r>
            <a:r>
              <a:rPr lang="es-ES" sz="2400" dirty="0">
                <a:solidFill>
                  <a:srgbClr val="FF0000"/>
                </a:solidFill>
              </a:rPr>
              <a:t>manifestación voluntaria de aceptación total o parcial </a:t>
            </a:r>
            <a:r>
              <a:rPr lang="es-ES" sz="2400" dirty="0"/>
              <a:t>de la propuesta de regularización notificada en la audiencia final</a:t>
            </a:r>
          </a:p>
          <a:p>
            <a:pPr algn="just"/>
            <a:endParaRPr lang="es-ES" sz="2400" dirty="0"/>
          </a:p>
          <a:p>
            <a:pPr algn="just"/>
            <a:r>
              <a:rPr lang="es-ES" sz="2400" dirty="0"/>
              <a:t>Cuando la conformidad se manifieste en la celebración de la audiencia, </a:t>
            </a:r>
            <a:r>
              <a:rPr lang="es-ES" sz="2400" dirty="0">
                <a:solidFill>
                  <a:srgbClr val="FF0000"/>
                </a:solidFill>
              </a:rPr>
              <a:t>deberá dejarse constancia expresa en el acta</a:t>
            </a:r>
            <a:r>
              <a:rPr lang="es-ES" sz="2400" dirty="0"/>
              <a:t> que se expida para documentarla; </a:t>
            </a:r>
            <a:r>
              <a:rPr lang="es-ES" sz="2400" dirty="0">
                <a:solidFill>
                  <a:srgbClr val="FF0000"/>
                </a:solidFill>
              </a:rPr>
              <a:t>si se manifiesta dentro de los cinco días siguientes, se hará constar en el modelo establecido </a:t>
            </a:r>
            <a:r>
              <a:rPr lang="es-ES" sz="2400" dirty="0"/>
              <a:t>al efecto.</a:t>
            </a:r>
          </a:p>
          <a:p>
            <a:pPr algn="just"/>
            <a:r>
              <a:rPr lang="es-ES" sz="2400" dirty="0"/>
              <a:t> </a:t>
            </a:r>
          </a:p>
        </p:txBody>
      </p:sp>
    </p:spTree>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95536" y="476672"/>
            <a:ext cx="8291264" cy="940966"/>
          </a:xfrm>
        </p:spPr>
        <p:style>
          <a:lnRef idx="1">
            <a:schemeClr val="accent1"/>
          </a:lnRef>
          <a:fillRef idx="2">
            <a:schemeClr val="accent1"/>
          </a:fillRef>
          <a:effectRef idx="1">
            <a:schemeClr val="accent1"/>
          </a:effectRef>
          <a:fontRef idx="minor">
            <a:schemeClr val="dk1"/>
          </a:fontRef>
        </p:style>
        <p:txBody>
          <a:bodyPr>
            <a:normAutofit fontScale="90000"/>
          </a:bodyPr>
          <a:lstStyle/>
          <a:p>
            <a:r>
              <a:rPr lang="es-ES" sz="3600" b="1" dirty="0"/>
              <a:t>Conformidad con la propuesta de regularización </a:t>
            </a:r>
            <a:r>
              <a:rPr lang="es-ES" sz="2000" b="1" dirty="0"/>
              <a:t>Art. 157 RPT</a:t>
            </a:r>
            <a:endParaRPr lang="es-ES" sz="2000" dirty="0">
              <a:solidFill>
                <a:schemeClr val="tx1">
                  <a:lumMod val="95000"/>
                  <a:lumOff val="5000"/>
                </a:schemeClr>
              </a:solidFill>
            </a:endParaRPr>
          </a:p>
        </p:txBody>
      </p:sp>
      <p:pic>
        <p:nvPicPr>
          <p:cNvPr id="4" name="3 Marcador de contenido" descr="http://www.uci.ac.cr/envios/2012/FIRMAS/bernardogonzalez.jpg"/>
          <p:cNvPicPr>
            <a:picLocks noGrp="1"/>
          </p:cNvPicPr>
          <p:nvPr>
            <p:ph idx="1"/>
          </p:nvPr>
        </p:nvPicPr>
        <p:blipFill>
          <a:blip r:embed="rId2" cstate="print">
            <a:extLst>
              <a:ext uri="{28A0092B-C50C-407E-A947-70E740481C1C}">
                <a14:useLocalDpi xmlns:a14="http://schemas.microsoft.com/office/drawing/2010/main" val="0"/>
              </a:ext>
            </a:extLst>
          </a:blip>
          <a:srcRect l="36441" b="22891"/>
          <a:stretch>
            <a:fillRect/>
          </a:stretch>
        </p:blipFill>
        <p:spPr bwMode="auto">
          <a:xfrm>
            <a:off x="7236296" y="5805264"/>
            <a:ext cx="1713281" cy="815254"/>
          </a:xfrm>
          <a:prstGeom prst="rect">
            <a:avLst/>
          </a:prstGeom>
          <a:noFill/>
          <a:ln>
            <a:noFill/>
          </a:ln>
        </p:spPr>
      </p:pic>
      <p:pic>
        <p:nvPicPr>
          <p:cNvPr id="5" name="4 Imagen" descr="http://www.uci.ac.cr/envios/2012/FIRMAS/bernardogonzalez.jpg"/>
          <p:cNvPicPr/>
          <p:nvPr/>
        </p:nvPicPr>
        <p:blipFill>
          <a:blip r:embed="rId2" cstate="print">
            <a:extLst>
              <a:ext uri="{28A0092B-C50C-407E-A947-70E740481C1C}">
                <a14:useLocalDpi xmlns:a14="http://schemas.microsoft.com/office/drawing/2010/main" val="0"/>
              </a:ext>
            </a:extLst>
          </a:blip>
          <a:srcRect r="63425"/>
          <a:stretch>
            <a:fillRect/>
          </a:stretch>
        </p:blipFill>
        <p:spPr bwMode="auto">
          <a:xfrm>
            <a:off x="6300192" y="5805264"/>
            <a:ext cx="901700" cy="812800"/>
          </a:xfrm>
          <a:prstGeom prst="rect">
            <a:avLst/>
          </a:prstGeom>
          <a:noFill/>
          <a:ln>
            <a:noFill/>
          </a:ln>
        </p:spPr>
      </p:pic>
      <p:sp>
        <p:nvSpPr>
          <p:cNvPr id="7" name="Rectangle 3"/>
          <p:cNvSpPr txBox="1">
            <a:spLocks noChangeArrowheads="1"/>
          </p:cNvSpPr>
          <p:nvPr/>
        </p:nvSpPr>
        <p:spPr>
          <a:xfrm>
            <a:off x="457200" y="1639341"/>
            <a:ext cx="8229600" cy="4525963"/>
          </a:xfrm>
          <a:prstGeom prst="rect">
            <a:avLst/>
          </a:prstGeom>
        </p:spPr>
        <p:txBody>
          <a:bodyPr vert="horz" lIns="91440" tIns="45720" rIns="91440" bIns="45720" rtlCol="0">
            <a:noAutofit/>
          </a:bodyPr>
          <a:lstStyle/>
          <a:p>
            <a:pPr algn="just"/>
            <a:r>
              <a:rPr lang="es-ES" sz="2400" dirty="0"/>
              <a:t>La aceptación parcial o total o tiene  los siguientes efectos:</a:t>
            </a:r>
          </a:p>
          <a:p>
            <a:pPr algn="just"/>
            <a:endParaRPr lang="es-ES" sz="2400" dirty="0">
              <a:solidFill>
                <a:srgbClr val="FF0000"/>
              </a:solidFill>
            </a:endParaRPr>
          </a:p>
          <a:p>
            <a:pPr algn="just"/>
            <a:r>
              <a:rPr lang="es-ES" sz="2400" b="1" dirty="0">
                <a:solidFill>
                  <a:srgbClr val="FF0000"/>
                </a:solidFill>
              </a:rPr>
              <a:t>a) Deuda tributaria: </a:t>
            </a:r>
            <a:r>
              <a:rPr lang="es-ES" sz="2400" dirty="0"/>
              <a:t>La conformidad manifestada por el sujeto fiscalizado </a:t>
            </a:r>
            <a:r>
              <a:rPr lang="es-ES" sz="2400" dirty="0">
                <a:solidFill>
                  <a:srgbClr val="FF0000"/>
                </a:solidFill>
              </a:rPr>
              <a:t>constituye el reconocimiento de la deuda determinada </a:t>
            </a:r>
            <a:r>
              <a:rPr lang="es-ES" sz="2400" dirty="0"/>
              <a:t>por los órganos de la fiscalización, considerándose dictado y notificado el acto administrativo de liquidación de oficio en el mismo momento de la aceptación en los mismos términos contenidos en la propuesta de regularización aceptada, procediéndose a elaborar el documento de ingreso y a su registro.</a:t>
            </a:r>
          </a:p>
        </p:txBody>
      </p:sp>
    </p:spTree>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95536" y="476672"/>
            <a:ext cx="8291264" cy="940966"/>
          </a:xfrm>
        </p:spPr>
        <p:style>
          <a:lnRef idx="1">
            <a:schemeClr val="accent1"/>
          </a:lnRef>
          <a:fillRef idx="2">
            <a:schemeClr val="accent1"/>
          </a:fillRef>
          <a:effectRef idx="1">
            <a:schemeClr val="accent1"/>
          </a:effectRef>
          <a:fontRef idx="minor">
            <a:schemeClr val="dk1"/>
          </a:fontRef>
        </p:style>
        <p:txBody>
          <a:bodyPr>
            <a:normAutofit fontScale="90000"/>
          </a:bodyPr>
          <a:lstStyle/>
          <a:p>
            <a:r>
              <a:rPr lang="es-ES" sz="3600" b="1" dirty="0"/>
              <a:t>Conformidad con la propuesta de regularización </a:t>
            </a:r>
            <a:r>
              <a:rPr lang="es-ES" sz="2000" b="1" dirty="0"/>
              <a:t>Art. 157 RPT</a:t>
            </a:r>
            <a:endParaRPr lang="es-ES" sz="2000" dirty="0">
              <a:solidFill>
                <a:schemeClr val="tx1">
                  <a:lumMod val="95000"/>
                  <a:lumOff val="5000"/>
                </a:schemeClr>
              </a:solidFill>
            </a:endParaRPr>
          </a:p>
        </p:txBody>
      </p:sp>
      <p:pic>
        <p:nvPicPr>
          <p:cNvPr id="4" name="3 Marcador de contenido" descr="http://www.uci.ac.cr/envios/2012/FIRMAS/bernardogonzalez.jpg"/>
          <p:cNvPicPr>
            <a:picLocks noGrp="1"/>
          </p:cNvPicPr>
          <p:nvPr>
            <p:ph idx="1"/>
          </p:nvPr>
        </p:nvPicPr>
        <p:blipFill>
          <a:blip r:embed="rId2" cstate="print">
            <a:extLst>
              <a:ext uri="{28A0092B-C50C-407E-A947-70E740481C1C}">
                <a14:useLocalDpi xmlns:a14="http://schemas.microsoft.com/office/drawing/2010/main" val="0"/>
              </a:ext>
            </a:extLst>
          </a:blip>
          <a:srcRect l="36441" b="22891"/>
          <a:stretch>
            <a:fillRect/>
          </a:stretch>
        </p:blipFill>
        <p:spPr bwMode="auto">
          <a:xfrm>
            <a:off x="7236296" y="5805264"/>
            <a:ext cx="1713281" cy="815254"/>
          </a:xfrm>
          <a:prstGeom prst="rect">
            <a:avLst/>
          </a:prstGeom>
          <a:noFill/>
          <a:ln>
            <a:noFill/>
          </a:ln>
        </p:spPr>
      </p:pic>
      <p:pic>
        <p:nvPicPr>
          <p:cNvPr id="5" name="4 Imagen" descr="http://www.uci.ac.cr/envios/2012/FIRMAS/bernardogonzalez.jpg"/>
          <p:cNvPicPr/>
          <p:nvPr/>
        </p:nvPicPr>
        <p:blipFill>
          <a:blip r:embed="rId2" cstate="print">
            <a:extLst>
              <a:ext uri="{28A0092B-C50C-407E-A947-70E740481C1C}">
                <a14:useLocalDpi xmlns:a14="http://schemas.microsoft.com/office/drawing/2010/main" val="0"/>
              </a:ext>
            </a:extLst>
          </a:blip>
          <a:srcRect r="63425"/>
          <a:stretch>
            <a:fillRect/>
          </a:stretch>
        </p:blipFill>
        <p:spPr bwMode="auto">
          <a:xfrm>
            <a:off x="6300192" y="5805264"/>
            <a:ext cx="901700" cy="812800"/>
          </a:xfrm>
          <a:prstGeom prst="rect">
            <a:avLst/>
          </a:prstGeom>
          <a:noFill/>
          <a:ln>
            <a:noFill/>
          </a:ln>
        </p:spPr>
      </p:pic>
      <p:sp>
        <p:nvSpPr>
          <p:cNvPr id="7" name="Rectangle 3"/>
          <p:cNvSpPr txBox="1">
            <a:spLocks noChangeArrowheads="1"/>
          </p:cNvSpPr>
          <p:nvPr/>
        </p:nvSpPr>
        <p:spPr>
          <a:xfrm>
            <a:off x="457200" y="1783357"/>
            <a:ext cx="8229600" cy="4525963"/>
          </a:xfrm>
          <a:prstGeom prst="rect">
            <a:avLst/>
          </a:prstGeom>
        </p:spPr>
        <p:txBody>
          <a:bodyPr vert="horz" lIns="91440" tIns="45720" rIns="91440" bIns="45720" rtlCol="0">
            <a:noAutofit/>
          </a:bodyPr>
          <a:lstStyle/>
          <a:p>
            <a:pPr algn="just"/>
            <a:r>
              <a:rPr lang="es-ES" sz="2400" b="1" dirty="0">
                <a:solidFill>
                  <a:srgbClr val="FF0000"/>
                </a:solidFill>
              </a:rPr>
              <a:t>b) El interesado debe hacer el ingreso del importe regularizado </a:t>
            </a:r>
            <a:r>
              <a:rPr lang="es-ES" sz="2400" dirty="0"/>
              <a:t>mediante el modelo oficial establecido para ese fin, en un plazo máximo de </a:t>
            </a:r>
            <a:r>
              <a:rPr lang="es-ES" sz="2400" dirty="0">
                <a:solidFill>
                  <a:srgbClr val="FF0000"/>
                </a:solidFill>
              </a:rPr>
              <a:t>treinta días hábiles </a:t>
            </a:r>
            <a:r>
              <a:rPr lang="es-ES" sz="2400" dirty="0"/>
              <a:t>contados a partir del día siguiente en que manifestó su conformidad con la propuesta de regularización, momento en que se entiende dictado el acto administrativo de liquidación o bien obtener, dentro de ese mismo plazo, un aplazamiento o fraccionamiento de pago. </a:t>
            </a:r>
          </a:p>
          <a:p>
            <a:pPr algn="just"/>
            <a:endParaRPr lang="es-ES" sz="2400" dirty="0">
              <a:solidFill>
                <a:srgbClr val="FF0000"/>
              </a:solidFill>
            </a:endParaRPr>
          </a:p>
          <a:p>
            <a:pPr algn="just"/>
            <a:r>
              <a:rPr lang="es-ES" sz="2400" dirty="0">
                <a:solidFill>
                  <a:srgbClr val="FF0000"/>
                </a:solidFill>
              </a:rPr>
              <a:t>El incumplimiento en el pago </a:t>
            </a:r>
            <a:r>
              <a:rPr lang="es-ES" sz="2400" dirty="0"/>
              <a:t>dentro del plazo respectivo </a:t>
            </a:r>
            <a:r>
              <a:rPr lang="es-ES" sz="2400" dirty="0">
                <a:solidFill>
                  <a:srgbClr val="FF0000"/>
                </a:solidFill>
              </a:rPr>
              <a:t>faculta a la AT a ejercer la acción de cobro </a:t>
            </a:r>
            <a:r>
              <a:rPr lang="es-ES" sz="2400" dirty="0"/>
              <a:t>por los medios que correspondan.</a:t>
            </a:r>
          </a:p>
        </p:txBody>
      </p:sp>
    </p:spTree>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95536" y="476672"/>
            <a:ext cx="8291264" cy="940966"/>
          </a:xfrm>
        </p:spPr>
        <p:style>
          <a:lnRef idx="1">
            <a:schemeClr val="accent1"/>
          </a:lnRef>
          <a:fillRef idx="2">
            <a:schemeClr val="accent1"/>
          </a:fillRef>
          <a:effectRef idx="1">
            <a:schemeClr val="accent1"/>
          </a:effectRef>
          <a:fontRef idx="minor">
            <a:schemeClr val="dk1"/>
          </a:fontRef>
        </p:style>
        <p:txBody>
          <a:bodyPr>
            <a:normAutofit fontScale="90000"/>
          </a:bodyPr>
          <a:lstStyle/>
          <a:p>
            <a:r>
              <a:rPr lang="es-ES" sz="3600" b="1" dirty="0"/>
              <a:t>Conformidad con la propuesta de regularización </a:t>
            </a:r>
            <a:r>
              <a:rPr lang="es-ES" sz="2000" b="1" dirty="0"/>
              <a:t>Art. 157 RPT</a:t>
            </a:r>
            <a:endParaRPr lang="es-ES" sz="2000" dirty="0">
              <a:solidFill>
                <a:schemeClr val="tx1">
                  <a:lumMod val="95000"/>
                  <a:lumOff val="5000"/>
                </a:schemeClr>
              </a:solidFill>
            </a:endParaRPr>
          </a:p>
        </p:txBody>
      </p:sp>
      <p:pic>
        <p:nvPicPr>
          <p:cNvPr id="4" name="3 Marcador de contenido" descr="http://www.uci.ac.cr/envios/2012/FIRMAS/bernardogonzalez.jpg"/>
          <p:cNvPicPr>
            <a:picLocks noGrp="1"/>
          </p:cNvPicPr>
          <p:nvPr>
            <p:ph idx="1"/>
          </p:nvPr>
        </p:nvPicPr>
        <p:blipFill>
          <a:blip r:embed="rId2" cstate="print">
            <a:extLst>
              <a:ext uri="{28A0092B-C50C-407E-A947-70E740481C1C}">
                <a14:useLocalDpi xmlns:a14="http://schemas.microsoft.com/office/drawing/2010/main" val="0"/>
              </a:ext>
            </a:extLst>
          </a:blip>
          <a:srcRect l="36441" b="22891"/>
          <a:stretch>
            <a:fillRect/>
          </a:stretch>
        </p:blipFill>
        <p:spPr bwMode="auto">
          <a:xfrm>
            <a:off x="7236296" y="5805264"/>
            <a:ext cx="1713281" cy="815254"/>
          </a:xfrm>
          <a:prstGeom prst="rect">
            <a:avLst/>
          </a:prstGeom>
          <a:noFill/>
          <a:ln>
            <a:noFill/>
          </a:ln>
        </p:spPr>
      </p:pic>
      <p:pic>
        <p:nvPicPr>
          <p:cNvPr id="5" name="4 Imagen" descr="http://www.uci.ac.cr/envios/2012/FIRMAS/bernardogonzalez.jpg"/>
          <p:cNvPicPr/>
          <p:nvPr/>
        </p:nvPicPr>
        <p:blipFill>
          <a:blip r:embed="rId2" cstate="print">
            <a:extLst>
              <a:ext uri="{28A0092B-C50C-407E-A947-70E740481C1C}">
                <a14:useLocalDpi xmlns:a14="http://schemas.microsoft.com/office/drawing/2010/main" val="0"/>
              </a:ext>
            </a:extLst>
          </a:blip>
          <a:srcRect r="63425"/>
          <a:stretch>
            <a:fillRect/>
          </a:stretch>
        </p:blipFill>
        <p:spPr bwMode="auto">
          <a:xfrm>
            <a:off x="6300192" y="5805264"/>
            <a:ext cx="901700" cy="812800"/>
          </a:xfrm>
          <a:prstGeom prst="rect">
            <a:avLst/>
          </a:prstGeom>
          <a:noFill/>
          <a:ln>
            <a:noFill/>
          </a:ln>
        </p:spPr>
      </p:pic>
      <p:sp>
        <p:nvSpPr>
          <p:cNvPr id="7" name="Rectangle 3"/>
          <p:cNvSpPr txBox="1">
            <a:spLocks noChangeArrowheads="1"/>
          </p:cNvSpPr>
          <p:nvPr/>
        </p:nvSpPr>
        <p:spPr>
          <a:xfrm>
            <a:off x="457200" y="1600200"/>
            <a:ext cx="8229600" cy="4525963"/>
          </a:xfrm>
          <a:prstGeom prst="rect">
            <a:avLst/>
          </a:prstGeom>
        </p:spPr>
        <p:txBody>
          <a:bodyPr vert="horz" lIns="91440" tIns="45720" rIns="91440" bIns="45720" rtlCol="0">
            <a:noAutofit/>
          </a:bodyPr>
          <a:lstStyle/>
          <a:p>
            <a:pPr algn="just"/>
            <a:r>
              <a:rPr lang="es-ES" sz="2400" b="1" dirty="0">
                <a:solidFill>
                  <a:srgbClr val="FF0000"/>
                </a:solidFill>
              </a:rPr>
              <a:t>c) Extinción de la facultad de comprobación: </a:t>
            </a:r>
            <a:r>
              <a:rPr lang="es-ES" sz="2400" dirty="0"/>
              <a:t>La AT no podrá revisar nuevamente, los conceptos y períodos de los tributos sobre los que se hubiere manifestado conformidad con la propuesta de regularización y la liquidación emanada se tendrá como definitiva.</a:t>
            </a:r>
          </a:p>
          <a:p>
            <a:pPr algn="just"/>
            <a:endParaRPr lang="es-ES" sz="2400" dirty="0"/>
          </a:p>
          <a:p>
            <a:pPr algn="just"/>
            <a:r>
              <a:rPr lang="es-ES" sz="2400" b="1" dirty="0">
                <a:solidFill>
                  <a:srgbClr val="FF0000"/>
                </a:solidFill>
              </a:rPr>
              <a:t>d) Reducción de sanciones: </a:t>
            </a:r>
            <a:r>
              <a:rPr lang="es-ES" sz="2400" dirty="0"/>
              <a:t>Si se hubiere estimado la procedencia de alguna de las sanciones contempladas en el artículo 81 del CNPT y se hubiere reparado el incumplimiento, según lo dispuesto en el art. 161 del RPT, procederán las reducciones establecidas en los incisos b) y c) del art  88 del CNPT.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67543" y="332655"/>
            <a:ext cx="8482033" cy="576065"/>
          </a:xfrm>
          <a:solidFill>
            <a:schemeClr val="accent3">
              <a:lumMod val="20000"/>
              <a:lumOff val="80000"/>
            </a:schemeClr>
          </a:solidFill>
          <a:scene3d>
            <a:camera prst="orthographicFront"/>
            <a:lightRig rig="threePt" dir="t"/>
          </a:scene3d>
          <a:sp3d>
            <a:bevelT w="165100" prst="coolSlant"/>
          </a:sp3d>
        </p:spPr>
        <p:style>
          <a:lnRef idx="2">
            <a:schemeClr val="accent3"/>
          </a:lnRef>
          <a:fillRef idx="1">
            <a:schemeClr val="lt1"/>
          </a:fillRef>
          <a:effectRef idx="0">
            <a:schemeClr val="accent3"/>
          </a:effectRef>
          <a:fontRef idx="minor">
            <a:schemeClr val="dk1"/>
          </a:fontRef>
        </p:style>
        <p:txBody>
          <a:bodyPr>
            <a:normAutofit fontScale="90000"/>
          </a:bodyPr>
          <a:lstStyle/>
          <a:p>
            <a:r>
              <a:rPr lang="es-ES" sz="3100" b="1" dirty="0"/>
              <a:t> </a:t>
            </a:r>
            <a:r>
              <a:rPr lang="es-ES" sz="2700" b="1" dirty="0"/>
              <a:t>Inicio del procedimiento y propuesta de regularización </a:t>
            </a:r>
            <a:r>
              <a:rPr lang="es-ES" sz="2000" b="1" dirty="0"/>
              <a:t>Art. 122 RPT</a:t>
            </a:r>
            <a:endParaRPr lang="es-ES" sz="2000" dirty="0"/>
          </a:p>
        </p:txBody>
      </p:sp>
      <p:pic>
        <p:nvPicPr>
          <p:cNvPr id="4" name="3 Marcador de contenido" descr="http://www.uci.ac.cr/envios/2012/FIRMAS/bernardogonzalez.jpg"/>
          <p:cNvPicPr>
            <a:picLocks noGrp="1"/>
          </p:cNvPicPr>
          <p:nvPr>
            <p:ph idx="1"/>
          </p:nvPr>
        </p:nvPicPr>
        <p:blipFill>
          <a:blip r:embed="rId2" cstate="print">
            <a:extLst>
              <a:ext uri="{28A0092B-C50C-407E-A947-70E740481C1C}">
                <a14:useLocalDpi xmlns:a14="http://schemas.microsoft.com/office/drawing/2010/main" val="0"/>
              </a:ext>
            </a:extLst>
          </a:blip>
          <a:srcRect l="36441" b="22891"/>
          <a:stretch>
            <a:fillRect/>
          </a:stretch>
        </p:blipFill>
        <p:spPr bwMode="auto">
          <a:xfrm>
            <a:off x="7236296" y="5805264"/>
            <a:ext cx="1713281" cy="815254"/>
          </a:xfrm>
          <a:prstGeom prst="rect">
            <a:avLst/>
          </a:prstGeom>
          <a:noFill/>
          <a:ln>
            <a:noFill/>
          </a:ln>
        </p:spPr>
      </p:pic>
      <p:pic>
        <p:nvPicPr>
          <p:cNvPr id="5" name="4 Imagen" descr="http://www.uci.ac.cr/envios/2012/FIRMAS/bernardogonzalez.jpg"/>
          <p:cNvPicPr/>
          <p:nvPr/>
        </p:nvPicPr>
        <p:blipFill>
          <a:blip r:embed="rId2" cstate="print">
            <a:extLst>
              <a:ext uri="{28A0092B-C50C-407E-A947-70E740481C1C}">
                <a14:useLocalDpi xmlns:a14="http://schemas.microsoft.com/office/drawing/2010/main" val="0"/>
              </a:ext>
            </a:extLst>
          </a:blip>
          <a:srcRect r="63425"/>
          <a:stretch>
            <a:fillRect/>
          </a:stretch>
        </p:blipFill>
        <p:spPr bwMode="auto">
          <a:xfrm>
            <a:off x="6300192" y="5805264"/>
            <a:ext cx="901700" cy="812800"/>
          </a:xfrm>
          <a:prstGeom prst="rect">
            <a:avLst/>
          </a:prstGeom>
          <a:noFill/>
          <a:ln>
            <a:noFill/>
          </a:ln>
        </p:spPr>
      </p:pic>
      <p:sp>
        <p:nvSpPr>
          <p:cNvPr id="7" name="Rectangle 3"/>
          <p:cNvSpPr txBox="1">
            <a:spLocks noChangeArrowheads="1"/>
          </p:cNvSpPr>
          <p:nvPr/>
        </p:nvSpPr>
        <p:spPr>
          <a:xfrm>
            <a:off x="457200" y="1600200"/>
            <a:ext cx="8229600" cy="4525963"/>
          </a:xfrm>
          <a:prstGeom prst="rect">
            <a:avLst/>
          </a:prstGeom>
        </p:spPr>
        <p:txBody>
          <a:bodyPr vert="horz" lIns="91440" tIns="45720" rIns="91440" bIns="45720" rtlCol="0">
            <a:normAutofit/>
          </a:bodyPr>
          <a:lstStyle/>
          <a:p>
            <a:pPr marL="342900" marR="0" lvl="0" indent="-342900" algn="l" defTabSz="914400" rtl="0" eaLnBrk="1" fontAlgn="auto" latinLnBrk="0" hangingPunct="1">
              <a:lnSpc>
                <a:spcPct val="90000"/>
              </a:lnSpc>
              <a:spcBef>
                <a:spcPct val="20000"/>
              </a:spcBef>
              <a:spcAft>
                <a:spcPts val="0"/>
              </a:spcAft>
              <a:buClrTx/>
              <a:buSzTx/>
              <a:buFont typeface="Wingdings" pitchFamily="2" charset="2"/>
              <a:buNone/>
              <a:tabLst/>
              <a:defRPr/>
            </a:pPr>
            <a:endParaRPr kumimoji="0" lang="es-ES" sz="3200" b="0" i="0" u="none" strike="noStrike" kern="1200" cap="none" spc="0" normalizeH="0" baseline="0" noProof="0" dirty="0">
              <a:ln>
                <a:noFill/>
              </a:ln>
              <a:solidFill>
                <a:schemeClr val="tx1"/>
              </a:solidFill>
              <a:effectLst/>
              <a:uLnTx/>
              <a:uFillTx/>
              <a:latin typeface="+mn-lt"/>
              <a:ea typeface="+mn-ea"/>
              <a:cs typeface="+mn-cs"/>
            </a:endParaRPr>
          </a:p>
          <a:p>
            <a:pPr marL="342900" marR="0" lvl="0" indent="-342900" algn="l" defTabSz="914400" rtl="0" eaLnBrk="1" fontAlgn="auto" latinLnBrk="0" hangingPunct="1">
              <a:lnSpc>
                <a:spcPct val="90000"/>
              </a:lnSpc>
              <a:spcBef>
                <a:spcPct val="20000"/>
              </a:spcBef>
              <a:spcAft>
                <a:spcPts val="0"/>
              </a:spcAft>
              <a:buClrTx/>
              <a:buSzTx/>
              <a:buFont typeface="Wingdings" pitchFamily="2" charset="2"/>
              <a:buNone/>
              <a:tabLst/>
              <a:defRPr/>
            </a:pPr>
            <a:endParaRPr kumimoji="0" lang="es-ES" sz="3600" b="0" i="0" u="none" strike="noStrike" kern="1200" cap="none" spc="0" normalizeH="0" baseline="0" noProof="0" dirty="0">
              <a:ln>
                <a:noFill/>
              </a:ln>
              <a:solidFill>
                <a:schemeClr val="tx1"/>
              </a:solidFill>
              <a:effectLst/>
              <a:uLnTx/>
              <a:uFillTx/>
              <a:latin typeface="+mn-lt"/>
              <a:ea typeface="+mn-ea"/>
              <a:cs typeface="+mn-cs"/>
            </a:endParaRPr>
          </a:p>
        </p:txBody>
      </p:sp>
      <p:sp>
        <p:nvSpPr>
          <p:cNvPr id="10" name="9 CuadroTexto"/>
          <p:cNvSpPr txBox="1"/>
          <p:nvPr/>
        </p:nvSpPr>
        <p:spPr>
          <a:xfrm>
            <a:off x="467544" y="1268760"/>
            <a:ext cx="8352928" cy="4401205"/>
          </a:xfrm>
          <a:prstGeom prst="rect">
            <a:avLst/>
          </a:prstGeom>
          <a:noFill/>
        </p:spPr>
        <p:txBody>
          <a:bodyPr wrap="square" rtlCol="0">
            <a:spAutoFit/>
          </a:bodyPr>
          <a:lstStyle/>
          <a:p>
            <a:pPr algn="just"/>
            <a:r>
              <a:rPr lang="es-ES" sz="2400" dirty="0"/>
              <a:t>1.- Inicia con la </a:t>
            </a:r>
            <a:r>
              <a:rPr lang="es-ES" sz="2400" dirty="0">
                <a:solidFill>
                  <a:srgbClr val="FF0000"/>
                </a:solidFill>
              </a:rPr>
              <a:t>notificación de un acto administrativo </a:t>
            </a:r>
            <a:r>
              <a:rPr lang="es-ES" sz="2400" dirty="0"/>
              <a:t>de inicio de actuaciones de comprobación abreviada o formal, y sobre la comprobación debe contener como mínimo:</a:t>
            </a:r>
          </a:p>
          <a:p>
            <a:pPr lvl="1" algn="just"/>
            <a:endParaRPr lang="en-US" sz="2400" dirty="0"/>
          </a:p>
          <a:p>
            <a:pPr marL="800100" lvl="1" indent="-342900" algn="just">
              <a:buFont typeface="Wingdings" panose="05000000000000000000" pitchFamily="2" charset="2"/>
              <a:buChar char="Ø"/>
            </a:pPr>
            <a:r>
              <a:rPr lang="es-ES" sz="2400" dirty="0"/>
              <a:t>Indicación del </a:t>
            </a:r>
            <a:r>
              <a:rPr lang="es-ES" sz="2400" dirty="0">
                <a:solidFill>
                  <a:srgbClr val="FF0000"/>
                </a:solidFill>
              </a:rPr>
              <a:t>carácter abreviado o formal</a:t>
            </a:r>
          </a:p>
          <a:p>
            <a:pPr marL="800100" lvl="1" indent="-342900" algn="just">
              <a:buFont typeface="Wingdings" panose="05000000000000000000" pitchFamily="2" charset="2"/>
              <a:buChar char="Ø"/>
            </a:pPr>
            <a:endParaRPr lang="en-US" sz="2000" dirty="0"/>
          </a:p>
          <a:p>
            <a:pPr marL="800100" lvl="1" indent="-342900" algn="just">
              <a:buFont typeface="Wingdings" panose="05000000000000000000" pitchFamily="2" charset="2"/>
              <a:buChar char="Ø"/>
            </a:pPr>
            <a:r>
              <a:rPr lang="es-ES" sz="2400" dirty="0">
                <a:solidFill>
                  <a:srgbClr val="FF0000"/>
                </a:solidFill>
              </a:rPr>
              <a:t>Impuestos y períodos </a:t>
            </a:r>
            <a:r>
              <a:rPr lang="es-ES" sz="2400" dirty="0"/>
              <a:t>a que se refiere el alcance</a:t>
            </a:r>
          </a:p>
          <a:p>
            <a:pPr marL="800100" lvl="1" indent="-342900" algn="just">
              <a:buFont typeface="Wingdings" panose="05000000000000000000" pitchFamily="2" charset="2"/>
              <a:buChar char="Ø"/>
            </a:pPr>
            <a:endParaRPr lang="en-US" sz="2000" dirty="0"/>
          </a:p>
          <a:p>
            <a:pPr marL="800100" lvl="1" indent="-342900" algn="just">
              <a:buFont typeface="Wingdings" panose="05000000000000000000" pitchFamily="2" charset="2"/>
              <a:buChar char="Ø"/>
            </a:pPr>
            <a:r>
              <a:rPr lang="es-ES" sz="2400" dirty="0"/>
              <a:t>Aspectos concretos a que se refiere</a:t>
            </a:r>
          </a:p>
          <a:p>
            <a:pPr marL="800100" lvl="1" indent="-342900" algn="just">
              <a:buFont typeface="Wingdings" panose="05000000000000000000" pitchFamily="2" charset="2"/>
              <a:buChar char="Ø"/>
            </a:pPr>
            <a:endParaRPr lang="es-ES" sz="2400" dirty="0"/>
          </a:p>
          <a:p>
            <a:pPr algn="just"/>
            <a:r>
              <a:rPr lang="es-ES" sz="2400" dirty="0"/>
              <a:t>Si se trata de una comprobación abreviada, se debe indicar los </a:t>
            </a:r>
            <a:r>
              <a:rPr lang="es-ES" sz="2400" dirty="0">
                <a:solidFill>
                  <a:srgbClr val="FF0000"/>
                </a:solidFill>
              </a:rPr>
              <a:t>elementos de prueba con que cuenta </a:t>
            </a:r>
            <a:r>
              <a:rPr lang="es-ES" sz="2400" dirty="0"/>
              <a:t>la AT.</a:t>
            </a:r>
            <a:endParaRPr lang="en-US" sz="2000" dirty="0"/>
          </a:p>
        </p:txBody>
      </p:sp>
    </p:spTree>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95536" y="476672"/>
            <a:ext cx="8291264" cy="940966"/>
          </a:xfrm>
        </p:spPr>
        <p:style>
          <a:lnRef idx="1">
            <a:schemeClr val="accent1"/>
          </a:lnRef>
          <a:fillRef idx="2">
            <a:schemeClr val="accent1"/>
          </a:fillRef>
          <a:effectRef idx="1">
            <a:schemeClr val="accent1"/>
          </a:effectRef>
          <a:fontRef idx="minor">
            <a:schemeClr val="dk1"/>
          </a:fontRef>
        </p:style>
        <p:txBody>
          <a:bodyPr>
            <a:normAutofit fontScale="90000"/>
          </a:bodyPr>
          <a:lstStyle/>
          <a:p>
            <a:r>
              <a:rPr lang="es-ES" sz="3600" b="1" dirty="0"/>
              <a:t>Conformidad con la propuesta de regularización </a:t>
            </a:r>
            <a:r>
              <a:rPr lang="es-ES" sz="2000" b="1" dirty="0"/>
              <a:t>Art. 157 RPT</a:t>
            </a:r>
            <a:endParaRPr lang="es-ES" sz="2000" dirty="0">
              <a:solidFill>
                <a:schemeClr val="tx1">
                  <a:lumMod val="95000"/>
                  <a:lumOff val="5000"/>
                </a:schemeClr>
              </a:solidFill>
            </a:endParaRPr>
          </a:p>
        </p:txBody>
      </p:sp>
      <p:pic>
        <p:nvPicPr>
          <p:cNvPr id="4" name="3 Marcador de contenido" descr="http://www.uci.ac.cr/envios/2012/FIRMAS/bernardogonzalez.jpg"/>
          <p:cNvPicPr>
            <a:picLocks noGrp="1"/>
          </p:cNvPicPr>
          <p:nvPr>
            <p:ph idx="1"/>
          </p:nvPr>
        </p:nvPicPr>
        <p:blipFill>
          <a:blip r:embed="rId2" cstate="print">
            <a:extLst>
              <a:ext uri="{28A0092B-C50C-407E-A947-70E740481C1C}">
                <a14:useLocalDpi xmlns:a14="http://schemas.microsoft.com/office/drawing/2010/main" val="0"/>
              </a:ext>
            </a:extLst>
          </a:blip>
          <a:srcRect l="36441" b="22891"/>
          <a:stretch>
            <a:fillRect/>
          </a:stretch>
        </p:blipFill>
        <p:spPr bwMode="auto">
          <a:xfrm>
            <a:off x="7236296" y="5805264"/>
            <a:ext cx="1713281" cy="815254"/>
          </a:xfrm>
          <a:prstGeom prst="rect">
            <a:avLst/>
          </a:prstGeom>
          <a:noFill/>
          <a:ln>
            <a:noFill/>
          </a:ln>
        </p:spPr>
      </p:pic>
      <p:pic>
        <p:nvPicPr>
          <p:cNvPr id="5" name="4 Imagen" descr="http://www.uci.ac.cr/envios/2012/FIRMAS/bernardogonzalez.jpg"/>
          <p:cNvPicPr/>
          <p:nvPr/>
        </p:nvPicPr>
        <p:blipFill>
          <a:blip r:embed="rId2" cstate="print">
            <a:extLst>
              <a:ext uri="{28A0092B-C50C-407E-A947-70E740481C1C}">
                <a14:useLocalDpi xmlns:a14="http://schemas.microsoft.com/office/drawing/2010/main" val="0"/>
              </a:ext>
            </a:extLst>
          </a:blip>
          <a:srcRect r="63425"/>
          <a:stretch>
            <a:fillRect/>
          </a:stretch>
        </p:blipFill>
        <p:spPr bwMode="auto">
          <a:xfrm>
            <a:off x="6300192" y="5805264"/>
            <a:ext cx="901700" cy="812800"/>
          </a:xfrm>
          <a:prstGeom prst="rect">
            <a:avLst/>
          </a:prstGeom>
          <a:noFill/>
          <a:ln>
            <a:noFill/>
          </a:ln>
        </p:spPr>
      </p:pic>
      <p:sp>
        <p:nvSpPr>
          <p:cNvPr id="7" name="Rectangle 3"/>
          <p:cNvSpPr txBox="1">
            <a:spLocks noChangeArrowheads="1"/>
          </p:cNvSpPr>
          <p:nvPr/>
        </p:nvSpPr>
        <p:spPr>
          <a:xfrm>
            <a:off x="457200" y="1783357"/>
            <a:ext cx="8229600" cy="4525963"/>
          </a:xfrm>
          <a:prstGeom prst="rect">
            <a:avLst/>
          </a:prstGeom>
        </p:spPr>
        <p:txBody>
          <a:bodyPr vert="horz" lIns="91440" tIns="45720" rIns="91440" bIns="45720" rtlCol="0">
            <a:noAutofit/>
          </a:bodyPr>
          <a:lstStyle/>
          <a:p>
            <a:pPr algn="just"/>
            <a:r>
              <a:rPr lang="es-ES" sz="2000" b="1" dirty="0"/>
              <a:t>e) Revisión excepcional de la regularización: </a:t>
            </a:r>
            <a:r>
              <a:rPr lang="es-ES" sz="2400" b="1" dirty="0">
                <a:solidFill>
                  <a:srgbClr val="FF0000"/>
                </a:solidFill>
              </a:rPr>
              <a:t>No proceden recursos contra el acto administrativo que se entiende dictado de conformidad con la propuesta de regularización,</a:t>
            </a:r>
            <a:r>
              <a:rPr lang="es-ES" sz="2000" dirty="0"/>
              <a:t> </a:t>
            </a:r>
            <a:r>
              <a:rPr lang="es-ES" sz="2000" b="1" dirty="0">
                <a:solidFill>
                  <a:srgbClr val="00FF00"/>
                </a:solidFill>
                <a:effectLst>
                  <a:outerShdw blurRad="38100" dist="38100" dir="2700000" algn="tl">
                    <a:srgbClr val="000000">
                      <a:alpha val="43137"/>
                    </a:srgbClr>
                  </a:outerShdw>
                </a:effectLst>
              </a:rPr>
              <a:t>salvo manifiesto error en los hechos</a:t>
            </a:r>
            <a:r>
              <a:rPr lang="es-ES" sz="2000" dirty="0"/>
              <a:t>, en cuyo caso el interesado deberá plantear la solicitud respectiva ante el órgano que dictó el acto, de conformidad con el artículo 102 del Código, en </a:t>
            </a:r>
            <a:r>
              <a:rPr lang="es-ES" sz="2000" dirty="0">
                <a:solidFill>
                  <a:srgbClr val="FF0000"/>
                </a:solidFill>
              </a:rPr>
              <a:t>un plazo máximo de diez días hábiles </a:t>
            </a:r>
            <a:r>
              <a:rPr lang="es-ES" sz="2000" dirty="0"/>
              <a:t>contados a partir de que manifestó su conformidad con la propuesta, momento en que se entiende dictado y notificado el acto administrativo de liquidación. La eventual revisión de ese acto por error en los hechos, no suspende los efectos de éste, por lo que el sujeto fiscalizado igualmente debe ingresar el monto regularizado dentro del plazo indicado, sin perjuicio de la devolución si se comprueba el error, en cuyo caso deberá modificarse la liquidación, notificándose así al interesado.</a:t>
            </a:r>
          </a:p>
          <a:p>
            <a:pPr algn="just"/>
            <a:r>
              <a:rPr lang="es-ES" sz="2000" dirty="0"/>
              <a:t> </a:t>
            </a:r>
          </a:p>
        </p:txBody>
      </p:sp>
    </p:spTree>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23528" y="274638"/>
            <a:ext cx="8507288" cy="1143000"/>
          </a:xfrm>
        </p:spPr>
        <p:style>
          <a:lnRef idx="1">
            <a:schemeClr val="accent1"/>
          </a:lnRef>
          <a:fillRef idx="2">
            <a:schemeClr val="accent1"/>
          </a:fillRef>
          <a:effectRef idx="1">
            <a:schemeClr val="accent1"/>
          </a:effectRef>
          <a:fontRef idx="minor">
            <a:schemeClr val="dk1"/>
          </a:fontRef>
        </p:style>
        <p:txBody>
          <a:bodyPr>
            <a:normAutofit/>
          </a:bodyPr>
          <a:lstStyle/>
          <a:p>
            <a:r>
              <a:rPr lang="es-ES" sz="3100" b="1" dirty="0"/>
              <a:t>Cálculo de cuotas tributarias por regularizaciones parciales </a:t>
            </a:r>
            <a:r>
              <a:rPr lang="es-ES" sz="2000" b="1" dirty="0"/>
              <a:t>Art. 158 RPT</a:t>
            </a:r>
            <a:endParaRPr lang="es-ES" dirty="0">
              <a:solidFill>
                <a:schemeClr val="tx1">
                  <a:lumMod val="95000"/>
                  <a:lumOff val="5000"/>
                </a:schemeClr>
              </a:solidFill>
            </a:endParaRPr>
          </a:p>
        </p:txBody>
      </p:sp>
      <p:pic>
        <p:nvPicPr>
          <p:cNvPr id="4" name="3 Marcador de contenido" descr="http://www.uci.ac.cr/envios/2012/FIRMAS/bernardogonzalez.jpg"/>
          <p:cNvPicPr>
            <a:picLocks noGrp="1"/>
          </p:cNvPicPr>
          <p:nvPr>
            <p:ph idx="1"/>
          </p:nvPr>
        </p:nvPicPr>
        <p:blipFill>
          <a:blip r:embed="rId2" cstate="print">
            <a:extLst>
              <a:ext uri="{28A0092B-C50C-407E-A947-70E740481C1C}">
                <a14:useLocalDpi xmlns:a14="http://schemas.microsoft.com/office/drawing/2010/main" val="0"/>
              </a:ext>
            </a:extLst>
          </a:blip>
          <a:srcRect l="36441" b="22891"/>
          <a:stretch>
            <a:fillRect/>
          </a:stretch>
        </p:blipFill>
        <p:spPr bwMode="auto">
          <a:xfrm>
            <a:off x="7236296" y="5805264"/>
            <a:ext cx="1713281" cy="815254"/>
          </a:xfrm>
          <a:prstGeom prst="rect">
            <a:avLst/>
          </a:prstGeom>
          <a:noFill/>
          <a:ln>
            <a:noFill/>
          </a:ln>
        </p:spPr>
      </p:pic>
      <p:pic>
        <p:nvPicPr>
          <p:cNvPr id="5" name="4 Imagen" descr="http://www.uci.ac.cr/envios/2012/FIRMAS/bernardogonzalez.jpg"/>
          <p:cNvPicPr/>
          <p:nvPr/>
        </p:nvPicPr>
        <p:blipFill>
          <a:blip r:embed="rId2" cstate="print">
            <a:extLst>
              <a:ext uri="{28A0092B-C50C-407E-A947-70E740481C1C}">
                <a14:useLocalDpi xmlns:a14="http://schemas.microsoft.com/office/drawing/2010/main" val="0"/>
              </a:ext>
            </a:extLst>
          </a:blip>
          <a:srcRect r="63425"/>
          <a:stretch>
            <a:fillRect/>
          </a:stretch>
        </p:blipFill>
        <p:spPr bwMode="auto">
          <a:xfrm>
            <a:off x="6300192" y="5805264"/>
            <a:ext cx="901700" cy="812800"/>
          </a:xfrm>
          <a:prstGeom prst="rect">
            <a:avLst/>
          </a:prstGeom>
          <a:noFill/>
          <a:ln>
            <a:noFill/>
          </a:ln>
        </p:spPr>
      </p:pic>
      <p:sp>
        <p:nvSpPr>
          <p:cNvPr id="7" name="Rectangle 3"/>
          <p:cNvSpPr txBox="1">
            <a:spLocks noChangeArrowheads="1"/>
          </p:cNvSpPr>
          <p:nvPr/>
        </p:nvSpPr>
        <p:spPr>
          <a:xfrm>
            <a:off x="457200" y="1600200"/>
            <a:ext cx="8229600" cy="4525963"/>
          </a:xfrm>
          <a:prstGeom prst="rect">
            <a:avLst/>
          </a:prstGeom>
        </p:spPr>
        <p:txBody>
          <a:bodyPr vert="horz" lIns="91440" tIns="45720" rIns="91440" bIns="45720" rtlCol="0">
            <a:noAutofit/>
          </a:bodyPr>
          <a:lstStyle/>
          <a:p>
            <a:pPr algn="just"/>
            <a:r>
              <a:rPr lang="es-ES" sz="2400" dirty="0"/>
              <a:t>Ante la manifestación de conformidad parcial del sujeto pasivo con la propuesta de regularización que se le hubiere formulado y a los fines de asociarle a cada aumento en la base imponible, la cuota o impuesto que le corresponda, deberá aplicarse el siguiente procedimiento de cálculo:</a:t>
            </a:r>
          </a:p>
          <a:p>
            <a:pPr algn="just"/>
            <a:endParaRPr lang="es-ES" sz="800" dirty="0"/>
          </a:p>
          <a:p>
            <a:pPr marL="457200" indent="-457200" algn="just">
              <a:buAutoNum type="alphaLcParenR"/>
            </a:pPr>
            <a:r>
              <a:rPr lang="es-ES" sz="2400" dirty="0"/>
              <a:t>Cuando el tipo del tributo fuere proporcional, se aplicará ese tipo a cada uno de los aumentos a la base imponible.</a:t>
            </a:r>
          </a:p>
          <a:p>
            <a:pPr marL="457200" indent="-457200" algn="just"/>
            <a:endParaRPr lang="es-ES" sz="800" dirty="0"/>
          </a:p>
          <a:p>
            <a:pPr algn="just"/>
            <a:r>
              <a:rPr lang="es-ES" sz="2400" dirty="0"/>
              <a:t>b) Cuando la base imponible del tributo estuviera gravada por una escala de tipos o tarifas, deberá multiplicarse cada aumento en la base imponible por el tipo medio que resulte de la aplicación de esa escala.</a:t>
            </a:r>
          </a:p>
        </p:txBody>
      </p:sp>
    </p:spTree>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23528" y="274638"/>
            <a:ext cx="8507288" cy="1143000"/>
          </a:xfrm>
        </p:spPr>
        <p:style>
          <a:lnRef idx="1">
            <a:schemeClr val="accent1"/>
          </a:lnRef>
          <a:fillRef idx="2">
            <a:schemeClr val="accent1"/>
          </a:fillRef>
          <a:effectRef idx="1">
            <a:schemeClr val="accent1"/>
          </a:effectRef>
          <a:fontRef idx="minor">
            <a:schemeClr val="dk1"/>
          </a:fontRef>
        </p:style>
        <p:txBody>
          <a:bodyPr>
            <a:normAutofit fontScale="90000"/>
          </a:bodyPr>
          <a:lstStyle/>
          <a:p>
            <a:br>
              <a:rPr lang="es-ES" sz="3600" b="1" dirty="0"/>
            </a:br>
            <a:r>
              <a:rPr lang="es-ES" sz="3600" b="1" dirty="0"/>
              <a:t>Cálculo de cuotas tributarias por regularizaciones parciales </a:t>
            </a:r>
            <a:r>
              <a:rPr lang="es-ES" sz="2000" b="1" dirty="0"/>
              <a:t>Art. 158 RPT</a:t>
            </a:r>
            <a:br>
              <a:rPr lang="es-ES" dirty="0"/>
            </a:br>
            <a:endParaRPr lang="es-ES" dirty="0">
              <a:solidFill>
                <a:schemeClr val="tx1">
                  <a:lumMod val="95000"/>
                  <a:lumOff val="5000"/>
                </a:schemeClr>
              </a:solidFill>
            </a:endParaRPr>
          </a:p>
        </p:txBody>
      </p:sp>
      <p:pic>
        <p:nvPicPr>
          <p:cNvPr id="4" name="3 Marcador de contenido" descr="http://www.uci.ac.cr/envios/2012/FIRMAS/bernardogonzalez.jpg"/>
          <p:cNvPicPr>
            <a:picLocks noGrp="1"/>
          </p:cNvPicPr>
          <p:nvPr>
            <p:ph idx="1"/>
          </p:nvPr>
        </p:nvPicPr>
        <p:blipFill>
          <a:blip r:embed="rId2" cstate="print">
            <a:extLst>
              <a:ext uri="{28A0092B-C50C-407E-A947-70E740481C1C}">
                <a14:useLocalDpi xmlns:a14="http://schemas.microsoft.com/office/drawing/2010/main" val="0"/>
              </a:ext>
            </a:extLst>
          </a:blip>
          <a:srcRect l="36441" b="22891"/>
          <a:stretch>
            <a:fillRect/>
          </a:stretch>
        </p:blipFill>
        <p:spPr bwMode="auto">
          <a:xfrm>
            <a:off x="7236296" y="5805264"/>
            <a:ext cx="1713281" cy="815254"/>
          </a:xfrm>
          <a:prstGeom prst="rect">
            <a:avLst/>
          </a:prstGeom>
          <a:noFill/>
          <a:ln>
            <a:noFill/>
          </a:ln>
        </p:spPr>
      </p:pic>
      <p:pic>
        <p:nvPicPr>
          <p:cNvPr id="5" name="4 Imagen" descr="http://www.uci.ac.cr/envios/2012/FIRMAS/bernardogonzalez.jpg"/>
          <p:cNvPicPr/>
          <p:nvPr/>
        </p:nvPicPr>
        <p:blipFill>
          <a:blip r:embed="rId2" cstate="print">
            <a:extLst>
              <a:ext uri="{28A0092B-C50C-407E-A947-70E740481C1C}">
                <a14:useLocalDpi xmlns:a14="http://schemas.microsoft.com/office/drawing/2010/main" val="0"/>
              </a:ext>
            </a:extLst>
          </a:blip>
          <a:srcRect r="63425"/>
          <a:stretch>
            <a:fillRect/>
          </a:stretch>
        </p:blipFill>
        <p:spPr bwMode="auto">
          <a:xfrm>
            <a:off x="6300192" y="5805264"/>
            <a:ext cx="901700" cy="812800"/>
          </a:xfrm>
          <a:prstGeom prst="rect">
            <a:avLst/>
          </a:prstGeom>
          <a:noFill/>
          <a:ln>
            <a:noFill/>
          </a:ln>
        </p:spPr>
      </p:pic>
      <p:sp>
        <p:nvSpPr>
          <p:cNvPr id="7" name="Rectangle 3"/>
          <p:cNvSpPr txBox="1">
            <a:spLocks noChangeArrowheads="1"/>
          </p:cNvSpPr>
          <p:nvPr/>
        </p:nvSpPr>
        <p:spPr>
          <a:xfrm>
            <a:off x="457200" y="1600200"/>
            <a:ext cx="8229600" cy="4525963"/>
          </a:xfrm>
          <a:prstGeom prst="rect">
            <a:avLst/>
          </a:prstGeom>
        </p:spPr>
        <p:txBody>
          <a:bodyPr vert="horz" lIns="91440" tIns="45720" rIns="91440" bIns="45720" rtlCol="0">
            <a:noAutofit/>
          </a:bodyPr>
          <a:lstStyle/>
          <a:p>
            <a:pPr algn="just"/>
            <a:r>
              <a:rPr lang="es-ES" sz="2400" dirty="0"/>
              <a:t>c) El resultado que se obtenga mediante los cálculos de los incisos a) ó b), será el impuesto o cuota asociado con cada aumento a la base. Al resultado que se obtenga por la suma de esas cuotas se adicionará, cuando corresponda, los aumentos determinados directamente en la cuota del tributo, para obtener los aumentos totales.</a:t>
            </a:r>
          </a:p>
          <a:p>
            <a:pPr algn="just"/>
            <a:endParaRPr lang="es-ES" sz="800" dirty="0"/>
          </a:p>
          <a:p>
            <a:pPr algn="just"/>
            <a:r>
              <a:rPr lang="es-ES" sz="2400" dirty="0"/>
              <a:t>Las cuotas tributarias así obtenidas, en relación con cada aumento de base no aceptada por el sujeto pasivo serán las mismas que se harán constar en el traslado de cargos que se le notifique al sujeto pasivo, ante su manifestación de disconformidad parcial con la propuesta de regularización.</a:t>
            </a:r>
          </a:p>
        </p:txBody>
      </p:sp>
    </p:spTree>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043608" y="274638"/>
            <a:ext cx="6912768" cy="1143000"/>
          </a:xfrm>
        </p:spPr>
        <p:style>
          <a:lnRef idx="1">
            <a:schemeClr val="accent1"/>
          </a:lnRef>
          <a:fillRef idx="2">
            <a:schemeClr val="accent1"/>
          </a:fillRef>
          <a:effectRef idx="1">
            <a:schemeClr val="accent1"/>
          </a:effectRef>
          <a:fontRef idx="minor">
            <a:schemeClr val="dk1"/>
          </a:fontRef>
        </p:style>
        <p:txBody>
          <a:bodyPr>
            <a:normAutofit fontScale="90000"/>
          </a:bodyPr>
          <a:lstStyle/>
          <a:p>
            <a:br>
              <a:rPr lang="es-ES" b="1" dirty="0"/>
            </a:br>
            <a:r>
              <a:rPr lang="es-ES" sz="3600" b="1" dirty="0"/>
              <a:t>Disconformidad con la propuesta de regularización </a:t>
            </a:r>
            <a:r>
              <a:rPr lang="es-ES" sz="2000" b="1" dirty="0"/>
              <a:t>Art. 160 RPT</a:t>
            </a:r>
            <a:br>
              <a:rPr lang="es-ES" dirty="0"/>
            </a:br>
            <a:endParaRPr lang="es-ES" dirty="0">
              <a:solidFill>
                <a:schemeClr val="tx1">
                  <a:lumMod val="95000"/>
                  <a:lumOff val="5000"/>
                </a:schemeClr>
              </a:solidFill>
            </a:endParaRPr>
          </a:p>
        </p:txBody>
      </p:sp>
      <p:pic>
        <p:nvPicPr>
          <p:cNvPr id="4" name="3 Marcador de contenido" descr="http://www.uci.ac.cr/envios/2012/FIRMAS/bernardogonzalez.jpg"/>
          <p:cNvPicPr>
            <a:picLocks noGrp="1"/>
          </p:cNvPicPr>
          <p:nvPr>
            <p:ph idx="1"/>
          </p:nvPr>
        </p:nvPicPr>
        <p:blipFill>
          <a:blip r:embed="rId2" cstate="print">
            <a:extLst>
              <a:ext uri="{28A0092B-C50C-407E-A947-70E740481C1C}">
                <a14:useLocalDpi xmlns:a14="http://schemas.microsoft.com/office/drawing/2010/main" val="0"/>
              </a:ext>
            </a:extLst>
          </a:blip>
          <a:srcRect l="36441" b="22891"/>
          <a:stretch>
            <a:fillRect/>
          </a:stretch>
        </p:blipFill>
        <p:spPr bwMode="auto">
          <a:xfrm>
            <a:off x="7236296" y="5805264"/>
            <a:ext cx="1713281" cy="815254"/>
          </a:xfrm>
          <a:prstGeom prst="rect">
            <a:avLst/>
          </a:prstGeom>
          <a:noFill/>
          <a:ln>
            <a:noFill/>
          </a:ln>
        </p:spPr>
      </p:pic>
      <p:pic>
        <p:nvPicPr>
          <p:cNvPr id="5" name="4 Imagen" descr="http://www.uci.ac.cr/envios/2012/FIRMAS/bernardogonzalez.jpg"/>
          <p:cNvPicPr/>
          <p:nvPr/>
        </p:nvPicPr>
        <p:blipFill>
          <a:blip r:embed="rId2" cstate="print">
            <a:extLst>
              <a:ext uri="{28A0092B-C50C-407E-A947-70E740481C1C}">
                <a14:useLocalDpi xmlns:a14="http://schemas.microsoft.com/office/drawing/2010/main" val="0"/>
              </a:ext>
            </a:extLst>
          </a:blip>
          <a:srcRect r="63425"/>
          <a:stretch>
            <a:fillRect/>
          </a:stretch>
        </p:blipFill>
        <p:spPr bwMode="auto">
          <a:xfrm>
            <a:off x="6300192" y="5805264"/>
            <a:ext cx="901700" cy="812800"/>
          </a:xfrm>
          <a:prstGeom prst="rect">
            <a:avLst/>
          </a:prstGeom>
          <a:noFill/>
          <a:ln>
            <a:noFill/>
          </a:ln>
        </p:spPr>
      </p:pic>
      <p:sp>
        <p:nvSpPr>
          <p:cNvPr id="7" name="Rectangle 3"/>
          <p:cNvSpPr txBox="1">
            <a:spLocks noChangeArrowheads="1"/>
          </p:cNvSpPr>
          <p:nvPr/>
        </p:nvSpPr>
        <p:spPr>
          <a:xfrm>
            <a:off x="457200" y="1711349"/>
            <a:ext cx="8229600" cy="4525963"/>
          </a:xfrm>
          <a:prstGeom prst="rect">
            <a:avLst/>
          </a:prstGeom>
        </p:spPr>
        <p:txBody>
          <a:bodyPr vert="horz" lIns="91440" tIns="45720" rIns="91440" bIns="45720" rtlCol="0">
            <a:noAutofit/>
          </a:bodyPr>
          <a:lstStyle/>
          <a:p>
            <a:pPr algn="just"/>
            <a:r>
              <a:rPr lang="es-ES" sz="2400" dirty="0">
                <a:solidFill>
                  <a:srgbClr val="FF0000"/>
                </a:solidFill>
              </a:rPr>
              <a:t>La disconformidad es una manifestación voluntaria del sujeto </a:t>
            </a:r>
            <a:r>
              <a:rPr lang="es-ES" sz="2400" dirty="0"/>
              <a:t>fiscalizado de desacuerdo con la propuesta de regularización que le han formulado los órganos actuantes. Tendrá carácter total cuando la disconformidad abarque todos los conceptos incluidos en aquella propuesta y carácter parcial, cuando manifieste desacuerdo sólo sobre algunos de los conceptos de la propuesta.</a:t>
            </a:r>
          </a:p>
          <a:p>
            <a:pPr algn="just"/>
            <a:r>
              <a:rPr lang="es-ES" sz="2400" dirty="0"/>
              <a:t>Se entenderá puesta de manifiesto la disconformidad cuando el sujeto fiscalizado:</a:t>
            </a:r>
          </a:p>
          <a:p>
            <a:pPr algn="just"/>
            <a:endParaRPr lang="es-ES" dirty="0"/>
          </a:p>
          <a:p>
            <a:pPr algn="just"/>
            <a:r>
              <a:rPr lang="es-ES" sz="2400" dirty="0"/>
              <a:t>a) Lo indique expresamente, en la misma audiencia final o dentro de los cinco días posteriores a su celebración.</a:t>
            </a:r>
          </a:p>
        </p:txBody>
      </p:sp>
    </p:spTree>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043608" y="274638"/>
            <a:ext cx="6912768" cy="1143000"/>
          </a:xfrm>
        </p:spPr>
        <p:style>
          <a:lnRef idx="1">
            <a:schemeClr val="accent1"/>
          </a:lnRef>
          <a:fillRef idx="2">
            <a:schemeClr val="accent1"/>
          </a:fillRef>
          <a:effectRef idx="1">
            <a:schemeClr val="accent1"/>
          </a:effectRef>
          <a:fontRef idx="minor">
            <a:schemeClr val="dk1"/>
          </a:fontRef>
        </p:style>
        <p:txBody>
          <a:bodyPr>
            <a:normAutofit fontScale="90000"/>
          </a:bodyPr>
          <a:lstStyle/>
          <a:p>
            <a:br>
              <a:rPr lang="es-ES" b="1" dirty="0"/>
            </a:br>
            <a:r>
              <a:rPr lang="es-ES" sz="3600" b="1" dirty="0"/>
              <a:t>Disconformidad con la propuesta de regularización </a:t>
            </a:r>
            <a:r>
              <a:rPr lang="es-ES" sz="2000" b="1" dirty="0"/>
              <a:t>Art. 160 RPT</a:t>
            </a:r>
            <a:br>
              <a:rPr lang="es-ES" dirty="0"/>
            </a:br>
            <a:endParaRPr lang="es-ES" dirty="0">
              <a:solidFill>
                <a:schemeClr val="tx1">
                  <a:lumMod val="95000"/>
                  <a:lumOff val="5000"/>
                </a:schemeClr>
              </a:solidFill>
            </a:endParaRPr>
          </a:p>
        </p:txBody>
      </p:sp>
      <p:pic>
        <p:nvPicPr>
          <p:cNvPr id="4" name="3 Marcador de contenido" descr="http://www.uci.ac.cr/envios/2012/FIRMAS/bernardogonzalez.jpg"/>
          <p:cNvPicPr>
            <a:picLocks noGrp="1"/>
          </p:cNvPicPr>
          <p:nvPr>
            <p:ph idx="1"/>
          </p:nvPr>
        </p:nvPicPr>
        <p:blipFill>
          <a:blip r:embed="rId2" cstate="print">
            <a:extLst>
              <a:ext uri="{28A0092B-C50C-407E-A947-70E740481C1C}">
                <a14:useLocalDpi xmlns:a14="http://schemas.microsoft.com/office/drawing/2010/main" val="0"/>
              </a:ext>
            </a:extLst>
          </a:blip>
          <a:srcRect l="36441" b="22891"/>
          <a:stretch>
            <a:fillRect/>
          </a:stretch>
        </p:blipFill>
        <p:spPr bwMode="auto">
          <a:xfrm>
            <a:off x="7236296" y="5805264"/>
            <a:ext cx="1713281" cy="815254"/>
          </a:xfrm>
          <a:prstGeom prst="rect">
            <a:avLst/>
          </a:prstGeom>
          <a:noFill/>
          <a:ln>
            <a:noFill/>
          </a:ln>
        </p:spPr>
      </p:pic>
      <p:pic>
        <p:nvPicPr>
          <p:cNvPr id="5" name="4 Imagen" descr="http://www.uci.ac.cr/envios/2012/FIRMAS/bernardogonzalez.jpg"/>
          <p:cNvPicPr/>
          <p:nvPr/>
        </p:nvPicPr>
        <p:blipFill>
          <a:blip r:embed="rId2" cstate="print">
            <a:extLst>
              <a:ext uri="{28A0092B-C50C-407E-A947-70E740481C1C}">
                <a14:useLocalDpi xmlns:a14="http://schemas.microsoft.com/office/drawing/2010/main" val="0"/>
              </a:ext>
            </a:extLst>
          </a:blip>
          <a:srcRect r="63425"/>
          <a:stretch>
            <a:fillRect/>
          </a:stretch>
        </p:blipFill>
        <p:spPr bwMode="auto">
          <a:xfrm>
            <a:off x="6300192" y="5805264"/>
            <a:ext cx="901700" cy="812800"/>
          </a:xfrm>
          <a:prstGeom prst="rect">
            <a:avLst/>
          </a:prstGeom>
          <a:noFill/>
          <a:ln>
            <a:noFill/>
          </a:ln>
        </p:spPr>
      </p:pic>
      <p:sp>
        <p:nvSpPr>
          <p:cNvPr id="7" name="Rectangle 3"/>
          <p:cNvSpPr txBox="1">
            <a:spLocks noChangeArrowheads="1"/>
          </p:cNvSpPr>
          <p:nvPr/>
        </p:nvSpPr>
        <p:spPr>
          <a:xfrm>
            <a:off x="611560" y="2215405"/>
            <a:ext cx="7920880" cy="2437731"/>
          </a:xfrm>
          <a:prstGeom prst="rect">
            <a:avLst/>
          </a:prstGeom>
        </p:spPr>
        <p:txBody>
          <a:bodyPr vert="horz" lIns="91440" tIns="45720" rIns="91440" bIns="45720" rtlCol="0">
            <a:noAutofit/>
          </a:bodyPr>
          <a:lstStyle/>
          <a:p>
            <a:pPr algn="just"/>
            <a:r>
              <a:rPr lang="es-ES" sz="2400" dirty="0"/>
              <a:t>b) No comparezca dentro de los cinco días referidos en el artículo 158 del presente Reglamento.</a:t>
            </a:r>
          </a:p>
          <a:p>
            <a:pPr algn="just"/>
            <a:endParaRPr lang="es-ES" sz="2400" dirty="0"/>
          </a:p>
          <a:p>
            <a:pPr algn="just"/>
            <a:r>
              <a:rPr lang="es-ES" sz="2400" dirty="0"/>
              <a:t>En los dos últimos supuestos, los funcionarios actuantes deberán levantar un acta donde se haga constar esta circunstancia.</a:t>
            </a:r>
          </a:p>
        </p:txBody>
      </p:sp>
    </p:spTree>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755576" y="266011"/>
            <a:ext cx="7560840" cy="1002749"/>
          </a:xfrm>
        </p:spPr>
        <p:style>
          <a:lnRef idx="1">
            <a:schemeClr val="accent1"/>
          </a:lnRef>
          <a:fillRef idx="2">
            <a:schemeClr val="accent1"/>
          </a:fillRef>
          <a:effectRef idx="1">
            <a:schemeClr val="accent1"/>
          </a:effectRef>
          <a:fontRef idx="minor">
            <a:schemeClr val="dk1"/>
          </a:fontRef>
        </p:style>
        <p:txBody>
          <a:bodyPr>
            <a:normAutofit fontScale="90000"/>
          </a:bodyPr>
          <a:lstStyle/>
          <a:p>
            <a:r>
              <a:rPr lang="es-MX" sz="3600" dirty="0"/>
              <a:t>Sentencia </a:t>
            </a:r>
            <a:r>
              <a:rPr lang="es-MX" sz="3600" dirty="0" err="1"/>
              <a:t>N°</a:t>
            </a:r>
            <a:r>
              <a:rPr lang="es-MX" sz="3600" dirty="0"/>
              <a:t> 12496-2016 </a:t>
            </a:r>
            <a:r>
              <a:rPr lang="es-MX" sz="2200" dirty="0"/>
              <a:t>de agosto 2016 </a:t>
            </a:r>
            <a:r>
              <a:rPr lang="es-MX" sz="3600" dirty="0"/>
              <a:t>sentencia </a:t>
            </a:r>
            <a:r>
              <a:rPr lang="es-MX" sz="3600" dirty="0" err="1"/>
              <a:t>N°</a:t>
            </a:r>
            <a:r>
              <a:rPr lang="es-MX" sz="3600" dirty="0"/>
              <a:t> 604-F-S1-2022 </a:t>
            </a:r>
            <a:r>
              <a:rPr lang="es-MX" sz="2200" dirty="0"/>
              <a:t>de marzo 2022</a:t>
            </a:r>
            <a:endParaRPr lang="es-ES" dirty="0">
              <a:solidFill>
                <a:schemeClr val="tx1">
                  <a:lumMod val="95000"/>
                  <a:lumOff val="5000"/>
                </a:schemeClr>
              </a:solidFill>
            </a:endParaRPr>
          </a:p>
        </p:txBody>
      </p:sp>
      <p:pic>
        <p:nvPicPr>
          <p:cNvPr id="4" name="3 Marcador de contenido" descr="http://www.uci.ac.cr/envios/2012/FIRMAS/bernardogonzalez.jpg"/>
          <p:cNvPicPr>
            <a:picLocks noGrp="1"/>
          </p:cNvPicPr>
          <p:nvPr>
            <p:ph idx="1"/>
          </p:nvPr>
        </p:nvPicPr>
        <p:blipFill>
          <a:blip r:embed="rId2" cstate="print">
            <a:extLst>
              <a:ext uri="{28A0092B-C50C-407E-A947-70E740481C1C}">
                <a14:useLocalDpi xmlns:a14="http://schemas.microsoft.com/office/drawing/2010/main" val="0"/>
              </a:ext>
            </a:extLst>
          </a:blip>
          <a:srcRect l="36441" b="22891"/>
          <a:stretch>
            <a:fillRect/>
          </a:stretch>
        </p:blipFill>
        <p:spPr bwMode="auto">
          <a:xfrm>
            <a:off x="7236296" y="5805264"/>
            <a:ext cx="1713281" cy="815254"/>
          </a:xfrm>
          <a:prstGeom prst="rect">
            <a:avLst/>
          </a:prstGeom>
          <a:noFill/>
          <a:ln>
            <a:noFill/>
          </a:ln>
        </p:spPr>
      </p:pic>
      <p:pic>
        <p:nvPicPr>
          <p:cNvPr id="5" name="4 Imagen" descr="http://www.uci.ac.cr/envios/2012/FIRMAS/bernardogonzalez.jpg"/>
          <p:cNvPicPr/>
          <p:nvPr/>
        </p:nvPicPr>
        <p:blipFill>
          <a:blip r:embed="rId2" cstate="print">
            <a:extLst>
              <a:ext uri="{28A0092B-C50C-407E-A947-70E740481C1C}">
                <a14:useLocalDpi xmlns:a14="http://schemas.microsoft.com/office/drawing/2010/main" val="0"/>
              </a:ext>
            </a:extLst>
          </a:blip>
          <a:srcRect r="63425"/>
          <a:stretch>
            <a:fillRect/>
          </a:stretch>
        </p:blipFill>
        <p:spPr bwMode="auto">
          <a:xfrm>
            <a:off x="6300192" y="5805264"/>
            <a:ext cx="901700" cy="812800"/>
          </a:xfrm>
          <a:prstGeom prst="rect">
            <a:avLst/>
          </a:prstGeom>
          <a:noFill/>
          <a:ln>
            <a:noFill/>
          </a:ln>
        </p:spPr>
      </p:pic>
      <p:sp>
        <p:nvSpPr>
          <p:cNvPr id="8" name="CuadroTexto 7">
            <a:extLst>
              <a:ext uri="{FF2B5EF4-FFF2-40B4-BE49-F238E27FC236}">
                <a16:creationId xmlns:a16="http://schemas.microsoft.com/office/drawing/2014/main" id="{02FBBDF6-99EC-9723-B27B-EA6562307299}"/>
              </a:ext>
            </a:extLst>
          </p:cNvPr>
          <p:cNvSpPr txBox="1"/>
          <p:nvPr/>
        </p:nvSpPr>
        <p:spPr>
          <a:xfrm>
            <a:off x="586596" y="1794294"/>
            <a:ext cx="8089860" cy="4524315"/>
          </a:xfrm>
          <a:prstGeom prst="rect">
            <a:avLst/>
          </a:prstGeom>
          <a:noFill/>
        </p:spPr>
        <p:txBody>
          <a:bodyPr wrap="square">
            <a:spAutoFit/>
          </a:bodyPr>
          <a:lstStyle/>
          <a:p>
            <a:pPr algn="just"/>
            <a:r>
              <a:rPr lang="es-MX" sz="2400" dirty="0"/>
              <a:t>La Sala Constitucional declaró la inconstitucionalidad del artículo 144 del CNPT reformado mediante la Ley </a:t>
            </a:r>
            <a:r>
              <a:rPr lang="es-MX" sz="2400" dirty="0" err="1"/>
              <a:t>N°</a:t>
            </a:r>
            <a:r>
              <a:rPr lang="es-MX" sz="2400" dirty="0"/>
              <a:t> 9069. Luego de esa sentencia, el 10 de marzo de 2022 la Sala Primera de la Corte Suprema de Justicia confirmó que el procedimiento debe declararse nulo, independientemente si en el transcurso de éste, el fundamento normativo cambió y se dejó de aplicar el artículo inconstitucional. Así consta en la sentencia </a:t>
            </a:r>
            <a:r>
              <a:rPr lang="es-MX" sz="2400" dirty="0" err="1"/>
              <a:t>N°</a:t>
            </a:r>
            <a:r>
              <a:rPr lang="es-MX" sz="2400" dirty="0"/>
              <a:t> 604-F-S1-2022. La decisión constituye el primer antecedente judicial de nuestra Sala Primera de la Corte Suprema de Justicia sobre el tema, y se espera que sea replicado para cada uno de los procesos pendientes de dictado de sentencia, declarándose la nulidad del procedimiento. </a:t>
            </a:r>
            <a:endParaRPr lang="es-CR" sz="2400" dirty="0"/>
          </a:p>
        </p:txBody>
      </p:sp>
    </p:spTree>
    <p:extLst>
      <p:ext uri="{BB962C8B-B14F-4D97-AF65-F5344CB8AC3E}">
        <p14:creationId xmlns:p14="http://schemas.microsoft.com/office/powerpoint/2010/main" val="4286296332"/>
      </p:ext>
    </p:extLst>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755576" y="413792"/>
            <a:ext cx="7488832" cy="566936"/>
          </a:xfrm>
        </p:spPr>
        <p:style>
          <a:lnRef idx="1">
            <a:schemeClr val="accent1"/>
          </a:lnRef>
          <a:fillRef idx="2">
            <a:schemeClr val="accent1"/>
          </a:fillRef>
          <a:effectRef idx="1">
            <a:schemeClr val="accent1"/>
          </a:effectRef>
          <a:fontRef idx="minor">
            <a:schemeClr val="dk1"/>
          </a:fontRef>
        </p:style>
        <p:txBody>
          <a:bodyPr>
            <a:normAutofit/>
          </a:bodyPr>
          <a:lstStyle/>
          <a:p>
            <a:r>
              <a:rPr lang="es-ES" sz="3100" b="1" dirty="0"/>
              <a:t>Traslado de cargos y observaciones  </a:t>
            </a:r>
            <a:r>
              <a:rPr lang="es-ES" sz="2000" b="1" dirty="0"/>
              <a:t>Art. 162 RPT</a:t>
            </a:r>
            <a:endParaRPr lang="es-ES" sz="1400" dirty="0">
              <a:solidFill>
                <a:schemeClr val="tx1">
                  <a:lumMod val="95000"/>
                  <a:lumOff val="5000"/>
                </a:schemeClr>
              </a:solidFill>
            </a:endParaRPr>
          </a:p>
        </p:txBody>
      </p:sp>
      <p:pic>
        <p:nvPicPr>
          <p:cNvPr id="4" name="3 Marcador de contenido" descr="http://www.uci.ac.cr/envios/2012/FIRMAS/bernardogonzalez.jpg"/>
          <p:cNvPicPr>
            <a:picLocks noGrp="1"/>
          </p:cNvPicPr>
          <p:nvPr>
            <p:ph idx="1"/>
          </p:nvPr>
        </p:nvPicPr>
        <p:blipFill>
          <a:blip r:embed="rId2" cstate="print">
            <a:extLst>
              <a:ext uri="{28A0092B-C50C-407E-A947-70E740481C1C}">
                <a14:useLocalDpi xmlns:a14="http://schemas.microsoft.com/office/drawing/2010/main" val="0"/>
              </a:ext>
            </a:extLst>
          </a:blip>
          <a:srcRect l="36441" b="22891"/>
          <a:stretch>
            <a:fillRect/>
          </a:stretch>
        </p:blipFill>
        <p:spPr bwMode="auto">
          <a:xfrm>
            <a:off x="7236296" y="5805264"/>
            <a:ext cx="1713281" cy="815254"/>
          </a:xfrm>
          <a:prstGeom prst="rect">
            <a:avLst/>
          </a:prstGeom>
          <a:noFill/>
          <a:ln>
            <a:noFill/>
          </a:ln>
        </p:spPr>
      </p:pic>
      <p:pic>
        <p:nvPicPr>
          <p:cNvPr id="5" name="4 Imagen" descr="http://www.uci.ac.cr/envios/2012/FIRMAS/bernardogonzalez.jpg"/>
          <p:cNvPicPr/>
          <p:nvPr/>
        </p:nvPicPr>
        <p:blipFill>
          <a:blip r:embed="rId2" cstate="print">
            <a:extLst>
              <a:ext uri="{28A0092B-C50C-407E-A947-70E740481C1C}">
                <a14:useLocalDpi xmlns:a14="http://schemas.microsoft.com/office/drawing/2010/main" val="0"/>
              </a:ext>
            </a:extLst>
          </a:blip>
          <a:srcRect r="63425"/>
          <a:stretch>
            <a:fillRect/>
          </a:stretch>
        </p:blipFill>
        <p:spPr bwMode="auto">
          <a:xfrm>
            <a:off x="6300192" y="5805264"/>
            <a:ext cx="901700" cy="812800"/>
          </a:xfrm>
          <a:prstGeom prst="rect">
            <a:avLst/>
          </a:prstGeom>
          <a:noFill/>
          <a:ln>
            <a:noFill/>
          </a:ln>
        </p:spPr>
      </p:pic>
      <p:sp>
        <p:nvSpPr>
          <p:cNvPr id="3" name="Rectangle 2"/>
          <p:cNvSpPr/>
          <p:nvPr/>
        </p:nvSpPr>
        <p:spPr>
          <a:xfrm>
            <a:off x="107504" y="1196752"/>
            <a:ext cx="8587084" cy="4401205"/>
          </a:xfrm>
          <a:prstGeom prst="rect">
            <a:avLst/>
          </a:prstGeom>
        </p:spPr>
        <p:txBody>
          <a:bodyPr wrap="square">
            <a:spAutoFit/>
          </a:bodyPr>
          <a:lstStyle/>
          <a:p>
            <a:pPr marL="795020" marR="136525" algn="just">
              <a:spcBef>
                <a:spcPts val="0"/>
              </a:spcBef>
              <a:spcAft>
                <a:spcPts val="0"/>
              </a:spcAft>
            </a:pPr>
            <a:r>
              <a:rPr lang="es-ES" sz="2000" dirty="0">
                <a:latin typeface="Times New Roman" panose="02020603050405020304" pitchFamily="18" charset="0"/>
                <a:ea typeface="Times New Roman" panose="02020603050405020304" pitchFamily="18" charset="0"/>
              </a:rPr>
              <a:t>Para efectos del procedimiento fiscalizador, </a:t>
            </a:r>
            <a:r>
              <a:rPr lang="es-ES" sz="2000" dirty="0">
                <a:solidFill>
                  <a:srgbClr val="FF0000"/>
                </a:solidFill>
                <a:latin typeface="Times New Roman" panose="02020603050405020304" pitchFamily="18" charset="0"/>
                <a:ea typeface="Times New Roman" panose="02020603050405020304" pitchFamily="18" charset="0"/>
              </a:rPr>
              <a:t>en los casos en que se determine una diferencia de impuesto a cargo </a:t>
            </a:r>
            <a:r>
              <a:rPr lang="es-ES" sz="2000" dirty="0">
                <a:latin typeface="Times New Roman" panose="02020603050405020304" pitchFamily="18" charset="0"/>
                <a:ea typeface="Times New Roman" panose="02020603050405020304" pitchFamily="18" charset="0"/>
              </a:rPr>
              <a:t>del sujeto pasivo, </a:t>
            </a:r>
            <a:r>
              <a:rPr lang="es-ES" sz="2000" dirty="0">
                <a:solidFill>
                  <a:srgbClr val="FF0000"/>
                </a:solidFill>
                <a:latin typeface="Times New Roman" panose="02020603050405020304" pitchFamily="18" charset="0"/>
                <a:ea typeface="Times New Roman" panose="02020603050405020304" pitchFamily="18" charset="0"/>
              </a:rPr>
              <a:t>si el sujeto manifiesta disconformidad total o parcial </a:t>
            </a:r>
            <a:r>
              <a:rPr lang="es-ES" sz="2000" dirty="0">
                <a:latin typeface="Times New Roman" panose="02020603050405020304" pitchFamily="18" charset="0"/>
                <a:ea typeface="Times New Roman" panose="02020603050405020304" pitchFamily="18" charset="0"/>
              </a:rPr>
              <a:t>con los resultados del proceso de comprobación e investigación, se deberá emitir un documento en el que se le informen y trasladen los cargos, hechos y fundamentos propios de la determinación de oficio.</a:t>
            </a:r>
            <a:endParaRPr lang="en-US" sz="2000" dirty="0">
              <a:latin typeface="Times New Roman" panose="02020603050405020304" pitchFamily="18" charset="0"/>
              <a:ea typeface="Times New Roman" panose="02020603050405020304" pitchFamily="18" charset="0"/>
            </a:endParaRPr>
          </a:p>
          <a:p>
            <a:pPr marL="795020" marR="136525" algn="just">
              <a:spcBef>
                <a:spcPts val="0"/>
              </a:spcBef>
              <a:spcAft>
                <a:spcPts val="0"/>
              </a:spcAft>
            </a:pPr>
            <a:r>
              <a:rPr lang="es-ES" sz="2000" dirty="0">
                <a:latin typeface="Times New Roman" panose="02020603050405020304" pitchFamily="18" charset="0"/>
                <a:ea typeface="Times New Roman" panose="02020603050405020304" pitchFamily="18" charset="0"/>
              </a:rPr>
              <a:t>La emisión y </a:t>
            </a:r>
            <a:r>
              <a:rPr lang="es-ES" sz="2000" dirty="0">
                <a:solidFill>
                  <a:srgbClr val="FF0000"/>
                </a:solidFill>
                <a:latin typeface="Times New Roman" panose="02020603050405020304" pitchFamily="18" charset="0"/>
                <a:ea typeface="Times New Roman" panose="02020603050405020304" pitchFamily="18" charset="0"/>
              </a:rPr>
              <a:t>notificación del traslado de cargos u observaciones determinativo deberá realizarse dentro del plazo máximo de un mes,</a:t>
            </a:r>
            <a:r>
              <a:rPr lang="es-ES" sz="2000" dirty="0">
                <a:latin typeface="Times New Roman" panose="02020603050405020304" pitchFamily="18" charset="0"/>
                <a:ea typeface="Times New Roman" panose="02020603050405020304" pitchFamily="18" charset="0"/>
              </a:rPr>
              <a:t> el cual se computa a partir de la manifestación de disconformidad, total o</a:t>
            </a:r>
            <a:r>
              <a:rPr lang="es-ES" sz="2000" spc="-10" dirty="0">
                <a:latin typeface="Times New Roman" panose="02020603050405020304" pitchFamily="18" charset="0"/>
                <a:ea typeface="Times New Roman" panose="02020603050405020304" pitchFamily="18" charset="0"/>
              </a:rPr>
              <a:t> </a:t>
            </a:r>
            <a:r>
              <a:rPr lang="es-ES" sz="2000" dirty="0">
                <a:latin typeface="Times New Roman" panose="02020603050405020304" pitchFamily="18" charset="0"/>
                <a:ea typeface="Times New Roman" panose="02020603050405020304" pitchFamily="18" charset="0"/>
              </a:rPr>
              <a:t>parcial.</a:t>
            </a:r>
            <a:endParaRPr lang="en-US" sz="2000" dirty="0">
              <a:latin typeface="Times New Roman" panose="02020603050405020304" pitchFamily="18" charset="0"/>
              <a:ea typeface="Times New Roman" panose="02020603050405020304" pitchFamily="18" charset="0"/>
            </a:endParaRPr>
          </a:p>
          <a:p>
            <a:pPr marL="795020" algn="just"/>
            <a:r>
              <a:rPr lang="es-ES" sz="2000" dirty="0">
                <a:latin typeface="Times New Roman" panose="02020603050405020304" pitchFamily="18" charset="0"/>
                <a:ea typeface="Times New Roman" panose="02020603050405020304" pitchFamily="18" charset="0"/>
              </a:rPr>
              <a:t>Los funcionarios de fiscalización </a:t>
            </a:r>
            <a:r>
              <a:rPr lang="es-ES" sz="2000" dirty="0">
                <a:solidFill>
                  <a:srgbClr val="FF0000"/>
                </a:solidFill>
                <a:latin typeface="Times New Roman" panose="02020603050405020304" pitchFamily="18" charset="0"/>
                <a:ea typeface="Times New Roman" panose="02020603050405020304" pitchFamily="18" charset="0"/>
              </a:rPr>
              <a:t>extenderán los traslados de cargos u observaciones</a:t>
            </a:r>
            <a:r>
              <a:rPr lang="en-US" sz="2000" dirty="0">
                <a:solidFill>
                  <a:srgbClr val="FF0000"/>
                </a:solidFill>
                <a:latin typeface="Times New Roman" panose="02020603050405020304" pitchFamily="18" charset="0"/>
                <a:ea typeface="Times New Roman" panose="02020603050405020304" pitchFamily="18" charset="0"/>
              </a:rPr>
              <a:t> </a:t>
            </a:r>
            <a:r>
              <a:rPr lang="es-ES" sz="2000" dirty="0">
                <a:solidFill>
                  <a:srgbClr val="FF0000"/>
                </a:solidFill>
                <a:latin typeface="Times New Roman" panose="02020603050405020304" pitchFamily="18" charset="0"/>
                <a:ea typeface="Times New Roman" panose="02020603050405020304" pitchFamily="18" charset="0"/>
              </a:rPr>
              <a:t>en los modelos oficiales </a:t>
            </a:r>
            <a:r>
              <a:rPr lang="es-ES" sz="2000" dirty="0">
                <a:latin typeface="Times New Roman" panose="02020603050405020304" pitchFamily="18" charset="0"/>
                <a:ea typeface="Times New Roman" panose="02020603050405020304" pitchFamily="18" charset="0"/>
              </a:rPr>
              <a:t>de la AT, los cuales deberán ser firmados por el funcionario encargado del estudio y su superior jerárquico inmediato.</a:t>
            </a:r>
            <a:endParaRPr lang="en-US" sz="2000" dirty="0">
              <a:latin typeface="Times New Roman" panose="02020603050405020304" pitchFamily="18" charset="0"/>
              <a:ea typeface="Times New Roman" panose="02020603050405020304" pitchFamily="18" charset="0"/>
            </a:endParaRPr>
          </a:p>
        </p:txBody>
      </p:sp>
    </p:spTree>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720677"/>
          </a:xfrm>
        </p:spPr>
        <p:style>
          <a:lnRef idx="1">
            <a:schemeClr val="accent1"/>
          </a:lnRef>
          <a:fillRef idx="2">
            <a:schemeClr val="accent1"/>
          </a:fillRef>
          <a:effectRef idx="1">
            <a:schemeClr val="accent1"/>
          </a:effectRef>
          <a:fontRef idx="minor">
            <a:schemeClr val="dk1"/>
          </a:fontRef>
        </p:style>
        <p:txBody>
          <a:bodyPr>
            <a:normAutofit fontScale="90000"/>
          </a:bodyPr>
          <a:lstStyle/>
          <a:p>
            <a:r>
              <a:rPr lang="es-ES" sz="2700" b="1" dirty="0"/>
              <a:t>Impugnación del sujeto pasivo</a:t>
            </a:r>
            <a:br>
              <a:rPr lang="es-ES" sz="2700" b="1" dirty="0"/>
            </a:br>
            <a:r>
              <a:rPr lang="es-ES" sz="2000" b="1" dirty="0"/>
              <a:t>Art. 162 RPT</a:t>
            </a:r>
            <a:endParaRPr lang="es-ES" dirty="0">
              <a:solidFill>
                <a:schemeClr val="tx1">
                  <a:lumMod val="95000"/>
                  <a:lumOff val="5000"/>
                </a:schemeClr>
              </a:solidFill>
            </a:endParaRPr>
          </a:p>
        </p:txBody>
      </p:sp>
      <p:pic>
        <p:nvPicPr>
          <p:cNvPr id="4" name="3 Marcador de contenido" descr="http://www.uci.ac.cr/envios/2012/FIRMAS/bernardogonzalez.jpg"/>
          <p:cNvPicPr>
            <a:picLocks noGrp="1"/>
          </p:cNvPicPr>
          <p:nvPr>
            <p:ph idx="1"/>
          </p:nvPr>
        </p:nvPicPr>
        <p:blipFill>
          <a:blip r:embed="rId2" cstate="print">
            <a:extLst>
              <a:ext uri="{28A0092B-C50C-407E-A947-70E740481C1C}">
                <a14:useLocalDpi xmlns:a14="http://schemas.microsoft.com/office/drawing/2010/main" val="0"/>
              </a:ext>
            </a:extLst>
          </a:blip>
          <a:srcRect l="36441" b="22891"/>
          <a:stretch>
            <a:fillRect/>
          </a:stretch>
        </p:blipFill>
        <p:spPr bwMode="auto">
          <a:xfrm>
            <a:off x="7236296" y="5805264"/>
            <a:ext cx="1713281" cy="815254"/>
          </a:xfrm>
          <a:prstGeom prst="rect">
            <a:avLst/>
          </a:prstGeom>
          <a:noFill/>
          <a:ln>
            <a:noFill/>
          </a:ln>
        </p:spPr>
      </p:pic>
      <p:pic>
        <p:nvPicPr>
          <p:cNvPr id="5" name="4 Imagen" descr="http://www.uci.ac.cr/envios/2012/FIRMAS/bernardogonzalez.jpg"/>
          <p:cNvPicPr/>
          <p:nvPr/>
        </p:nvPicPr>
        <p:blipFill>
          <a:blip r:embed="rId2" cstate="print">
            <a:extLst>
              <a:ext uri="{28A0092B-C50C-407E-A947-70E740481C1C}">
                <a14:useLocalDpi xmlns:a14="http://schemas.microsoft.com/office/drawing/2010/main" val="0"/>
              </a:ext>
            </a:extLst>
          </a:blip>
          <a:srcRect r="63425"/>
          <a:stretch>
            <a:fillRect/>
          </a:stretch>
        </p:blipFill>
        <p:spPr bwMode="auto">
          <a:xfrm>
            <a:off x="6300192" y="5805264"/>
            <a:ext cx="901700" cy="812800"/>
          </a:xfrm>
          <a:prstGeom prst="rect">
            <a:avLst/>
          </a:prstGeom>
          <a:noFill/>
          <a:ln>
            <a:noFill/>
          </a:ln>
        </p:spPr>
      </p:pic>
      <p:sp>
        <p:nvSpPr>
          <p:cNvPr id="3" name="Rectangle 2"/>
          <p:cNvSpPr/>
          <p:nvPr/>
        </p:nvSpPr>
        <p:spPr>
          <a:xfrm>
            <a:off x="179512" y="1268760"/>
            <a:ext cx="8507288" cy="4247317"/>
          </a:xfrm>
          <a:prstGeom prst="rect">
            <a:avLst/>
          </a:prstGeom>
        </p:spPr>
        <p:txBody>
          <a:bodyPr wrap="square">
            <a:spAutoFit/>
          </a:bodyPr>
          <a:lstStyle/>
          <a:p>
            <a:pPr algn="just"/>
            <a:r>
              <a:rPr lang="es-ES" b="1" dirty="0">
                <a:latin typeface="Times New Roman" panose="02020603050405020304" pitchFamily="18" charset="0"/>
                <a:ea typeface="Times New Roman" panose="02020603050405020304" pitchFamily="18" charset="0"/>
              </a:rPr>
              <a:t> </a:t>
            </a:r>
            <a:r>
              <a:rPr lang="es-ES" dirty="0">
                <a:solidFill>
                  <a:srgbClr val="FF0000"/>
                </a:solidFill>
                <a:latin typeface="Times New Roman" panose="02020603050405020304" pitchFamily="18" charset="0"/>
                <a:ea typeface="Times New Roman" panose="02020603050405020304" pitchFamily="18" charset="0"/>
              </a:rPr>
              <a:t>Dentro de los diez días hábiles siguientes </a:t>
            </a:r>
            <a:r>
              <a:rPr lang="es-ES" dirty="0">
                <a:latin typeface="Times New Roman" panose="02020603050405020304" pitchFamily="18" charset="0"/>
                <a:ea typeface="Times New Roman" panose="02020603050405020304" pitchFamily="18" charset="0"/>
              </a:rPr>
              <a:t>a la fecha de notificación del traslado que menciona el artículo 161 de este Reglamento, el sujeto pasivo puede impugnar por escrito, o por los medios que establezca la Administración Tributaria, las observaciones o cargos formulados, debiendo en tal caso especificar los hechos y las normas jurídicas en que fundamenta su reclamo y alegar las defensas que considere pertinentes con respecto a los hechos que se le atribuyan, proporcionando u ofreciendo las pruebas</a:t>
            </a:r>
            <a:r>
              <a:rPr lang="es-ES" spc="-5" dirty="0">
                <a:latin typeface="Times New Roman" panose="02020603050405020304" pitchFamily="18" charset="0"/>
                <a:ea typeface="Times New Roman" panose="02020603050405020304" pitchFamily="18" charset="0"/>
              </a:rPr>
              <a:t> </a:t>
            </a:r>
            <a:r>
              <a:rPr lang="es-ES" dirty="0">
                <a:latin typeface="Times New Roman" panose="02020603050405020304" pitchFamily="18" charset="0"/>
                <a:ea typeface="Times New Roman" panose="02020603050405020304" pitchFamily="18" charset="0"/>
              </a:rPr>
              <a:t>respectivas.</a:t>
            </a:r>
            <a:endParaRPr lang="en-US" dirty="0">
              <a:latin typeface="Times New Roman" panose="02020603050405020304" pitchFamily="18" charset="0"/>
              <a:ea typeface="Times New Roman" panose="02020603050405020304" pitchFamily="18" charset="0"/>
            </a:endParaRPr>
          </a:p>
          <a:p>
            <a:pPr algn="just"/>
            <a:endParaRPr lang="en-US" dirty="0">
              <a:latin typeface="Times New Roman" panose="02020603050405020304" pitchFamily="18" charset="0"/>
              <a:ea typeface="Times New Roman" panose="02020603050405020304" pitchFamily="18" charset="0"/>
            </a:endParaRPr>
          </a:p>
          <a:p>
            <a:pPr algn="just"/>
            <a:r>
              <a:rPr lang="es-ES" dirty="0">
                <a:solidFill>
                  <a:srgbClr val="FF0000"/>
                </a:solidFill>
                <a:latin typeface="Times New Roman" panose="02020603050405020304" pitchFamily="18" charset="0"/>
                <a:ea typeface="Times New Roman" panose="02020603050405020304" pitchFamily="18" charset="0"/>
              </a:rPr>
              <a:t>Vencido el plazo indicado, no cabe ninguna impugnación</a:t>
            </a:r>
            <a:r>
              <a:rPr lang="es-ES" dirty="0">
                <a:latin typeface="Times New Roman" panose="02020603050405020304" pitchFamily="18" charset="0"/>
                <a:ea typeface="Times New Roman" panose="02020603050405020304" pitchFamily="18" charset="0"/>
              </a:rPr>
              <a:t>. En caso de presentarse la impugnación de forma extemporánea, la misma será rechazada ad portas, quedando posibilitado el obligado tributario a presentar sus alegatos en las etapas recursivas subsecuentes. La Administración Tributaria deberá poner en conocimiento al interesado, notificando el carácter extemporáneo de la impugnación presentada.</a:t>
            </a:r>
            <a:endParaRPr lang="en-US" dirty="0">
              <a:latin typeface="Times New Roman" panose="02020603050405020304" pitchFamily="18" charset="0"/>
              <a:ea typeface="Times New Roman" panose="02020603050405020304" pitchFamily="18" charset="0"/>
            </a:endParaRPr>
          </a:p>
          <a:p>
            <a:pPr algn="just"/>
            <a:endParaRPr lang="en-US" dirty="0">
              <a:latin typeface="Times New Roman" panose="02020603050405020304" pitchFamily="18" charset="0"/>
              <a:ea typeface="Times New Roman" panose="02020603050405020304" pitchFamily="18" charset="0"/>
            </a:endParaRPr>
          </a:p>
          <a:p>
            <a:pPr algn="just"/>
            <a:r>
              <a:rPr lang="es-ES" dirty="0">
                <a:latin typeface="Times New Roman" panose="02020603050405020304" pitchFamily="18" charset="0"/>
                <a:ea typeface="Times New Roman" panose="02020603050405020304" pitchFamily="18" charset="0"/>
              </a:rPr>
              <a:t>El contribuyente podrá </a:t>
            </a:r>
            <a:r>
              <a:rPr lang="es-ES" dirty="0">
                <a:solidFill>
                  <a:srgbClr val="FF0000"/>
                </a:solidFill>
                <a:latin typeface="Times New Roman" panose="02020603050405020304" pitchFamily="18" charset="0"/>
                <a:ea typeface="Times New Roman" panose="02020603050405020304" pitchFamily="18" charset="0"/>
              </a:rPr>
              <a:t>pagar bajo protesta</a:t>
            </a:r>
            <a:r>
              <a:rPr lang="es-ES" dirty="0">
                <a:latin typeface="Times New Roman" panose="02020603050405020304" pitchFamily="18" charset="0"/>
                <a:ea typeface="Times New Roman" panose="02020603050405020304" pitchFamily="18" charset="0"/>
              </a:rPr>
              <a:t>, el monto del tributo, junto con los intereses respectivos.</a:t>
            </a:r>
            <a:endParaRPr lang="en-US" dirty="0">
              <a:latin typeface="Times New Roman" panose="02020603050405020304" pitchFamily="18" charset="0"/>
              <a:ea typeface="Times New Roman" panose="02020603050405020304" pitchFamily="18" charset="0"/>
            </a:endParaRPr>
          </a:p>
        </p:txBody>
      </p:sp>
    </p:spTree>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562074"/>
          </a:xfrm>
        </p:spPr>
        <p:style>
          <a:lnRef idx="1">
            <a:schemeClr val="accent1"/>
          </a:lnRef>
          <a:fillRef idx="2">
            <a:schemeClr val="accent1"/>
          </a:fillRef>
          <a:effectRef idx="1">
            <a:schemeClr val="accent1"/>
          </a:effectRef>
          <a:fontRef idx="minor">
            <a:schemeClr val="dk1"/>
          </a:fontRef>
        </p:style>
        <p:txBody>
          <a:bodyPr>
            <a:normAutofit fontScale="90000"/>
          </a:bodyPr>
          <a:lstStyle/>
          <a:p>
            <a:r>
              <a:rPr lang="es-ES" sz="2400" b="1" dirty="0"/>
              <a:t>Resolución que determina de oficio la obligación tributaria </a:t>
            </a:r>
            <a:r>
              <a:rPr lang="es-ES" sz="2000" b="1" dirty="0"/>
              <a:t>Art. 163 RPT</a:t>
            </a:r>
            <a:endParaRPr lang="es-ES" sz="2000" dirty="0">
              <a:solidFill>
                <a:schemeClr val="tx1">
                  <a:lumMod val="95000"/>
                  <a:lumOff val="5000"/>
                </a:schemeClr>
              </a:solidFill>
            </a:endParaRPr>
          </a:p>
        </p:txBody>
      </p:sp>
      <p:pic>
        <p:nvPicPr>
          <p:cNvPr id="4" name="3 Marcador de contenido" descr="http://www.uci.ac.cr/envios/2012/FIRMAS/bernardogonzalez.jpg"/>
          <p:cNvPicPr>
            <a:picLocks noGrp="1"/>
          </p:cNvPicPr>
          <p:nvPr>
            <p:ph idx="1"/>
          </p:nvPr>
        </p:nvPicPr>
        <p:blipFill>
          <a:blip r:embed="rId2" cstate="print">
            <a:extLst>
              <a:ext uri="{28A0092B-C50C-407E-A947-70E740481C1C}">
                <a14:useLocalDpi xmlns:a14="http://schemas.microsoft.com/office/drawing/2010/main" val="0"/>
              </a:ext>
            </a:extLst>
          </a:blip>
          <a:srcRect l="36441" b="22891"/>
          <a:stretch>
            <a:fillRect/>
          </a:stretch>
        </p:blipFill>
        <p:spPr bwMode="auto">
          <a:xfrm>
            <a:off x="7236296" y="5805264"/>
            <a:ext cx="1713281" cy="815254"/>
          </a:xfrm>
          <a:prstGeom prst="rect">
            <a:avLst/>
          </a:prstGeom>
          <a:noFill/>
          <a:ln>
            <a:noFill/>
          </a:ln>
        </p:spPr>
      </p:pic>
      <p:pic>
        <p:nvPicPr>
          <p:cNvPr id="5" name="4 Imagen" descr="http://www.uci.ac.cr/envios/2012/FIRMAS/bernardogonzalez.jpg"/>
          <p:cNvPicPr/>
          <p:nvPr/>
        </p:nvPicPr>
        <p:blipFill>
          <a:blip r:embed="rId2" cstate="print">
            <a:extLst>
              <a:ext uri="{28A0092B-C50C-407E-A947-70E740481C1C}">
                <a14:useLocalDpi xmlns:a14="http://schemas.microsoft.com/office/drawing/2010/main" val="0"/>
              </a:ext>
            </a:extLst>
          </a:blip>
          <a:srcRect r="63425"/>
          <a:stretch>
            <a:fillRect/>
          </a:stretch>
        </p:blipFill>
        <p:spPr bwMode="auto">
          <a:xfrm>
            <a:off x="6300192" y="5805264"/>
            <a:ext cx="901700" cy="812800"/>
          </a:xfrm>
          <a:prstGeom prst="rect">
            <a:avLst/>
          </a:prstGeom>
          <a:noFill/>
          <a:ln>
            <a:noFill/>
          </a:ln>
        </p:spPr>
      </p:pic>
      <p:sp>
        <p:nvSpPr>
          <p:cNvPr id="3" name="Rectangle 2"/>
          <p:cNvSpPr/>
          <p:nvPr/>
        </p:nvSpPr>
        <p:spPr>
          <a:xfrm>
            <a:off x="179512" y="980728"/>
            <a:ext cx="8554144" cy="5324535"/>
          </a:xfrm>
          <a:prstGeom prst="rect">
            <a:avLst/>
          </a:prstGeom>
        </p:spPr>
        <p:txBody>
          <a:bodyPr wrap="square">
            <a:spAutoFit/>
          </a:bodyPr>
          <a:lstStyle/>
          <a:p>
            <a:pPr marL="795020" marR="183515" algn="just"/>
            <a:r>
              <a:rPr lang="es-ES" sz="2000" dirty="0">
                <a:latin typeface="Times New Roman" panose="02020603050405020304" pitchFamily="18" charset="0"/>
                <a:ea typeface="Times New Roman" panose="02020603050405020304" pitchFamily="18" charset="0"/>
              </a:rPr>
              <a:t>Interpuesta o no la impugnación dentro del </a:t>
            </a:r>
            <a:r>
              <a:rPr lang="es-ES" sz="2000" dirty="0">
                <a:solidFill>
                  <a:srgbClr val="FF0000"/>
                </a:solidFill>
                <a:latin typeface="Times New Roman" panose="02020603050405020304" pitchFamily="18" charset="0"/>
                <a:ea typeface="Times New Roman" panose="02020603050405020304" pitchFamily="18" charset="0"/>
              </a:rPr>
              <a:t>plazo de diez días hábiles </a:t>
            </a:r>
            <a:r>
              <a:rPr lang="es-ES" sz="2000" dirty="0">
                <a:latin typeface="Times New Roman" panose="02020603050405020304" pitchFamily="18" charset="0"/>
                <a:ea typeface="Times New Roman" panose="02020603050405020304" pitchFamily="18" charset="0"/>
              </a:rPr>
              <a:t>establecido en el artículo 162 de este Reglamento, el Gerente y Subgerente de la ATT competente, o el Director y Subdirector de la DGCN, o el Director y Subdirector de la Dirección de Fiscalización </a:t>
            </a:r>
            <a:r>
              <a:rPr lang="es-ES" sz="2000" dirty="0">
                <a:solidFill>
                  <a:srgbClr val="FF0000"/>
                </a:solidFill>
                <a:latin typeface="Times New Roman" panose="02020603050405020304" pitchFamily="18" charset="0"/>
                <a:ea typeface="Times New Roman" panose="02020603050405020304" pitchFamily="18" charset="0"/>
              </a:rPr>
              <a:t>deberán dictar y firmar en forma conjunta la resolución que determina la obligación</a:t>
            </a:r>
            <a:r>
              <a:rPr lang="es-ES" sz="2000" spc="-5" dirty="0">
                <a:solidFill>
                  <a:srgbClr val="FF0000"/>
                </a:solidFill>
                <a:latin typeface="Times New Roman" panose="02020603050405020304" pitchFamily="18" charset="0"/>
                <a:ea typeface="Times New Roman" panose="02020603050405020304" pitchFamily="18" charset="0"/>
              </a:rPr>
              <a:t> </a:t>
            </a:r>
            <a:r>
              <a:rPr lang="es-ES" sz="2000" dirty="0">
                <a:solidFill>
                  <a:srgbClr val="FF0000"/>
                </a:solidFill>
                <a:latin typeface="Times New Roman" panose="02020603050405020304" pitchFamily="18" charset="0"/>
                <a:ea typeface="Times New Roman" panose="02020603050405020304" pitchFamily="18" charset="0"/>
              </a:rPr>
              <a:t>tributaria</a:t>
            </a:r>
            <a:r>
              <a:rPr lang="es-ES" sz="2000" dirty="0">
                <a:latin typeface="Times New Roman" panose="02020603050405020304" pitchFamily="18" charset="0"/>
                <a:ea typeface="Times New Roman" panose="02020603050405020304" pitchFamily="18" charset="0"/>
              </a:rPr>
              <a:t>.</a:t>
            </a:r>
            <a:endParaRPr lang="en-US" sz="2000" dirty="0">
              <a:latin typeface="Times New Roman" panose="02020603050405020304" pitchFamily="18" charset="0"/>
              <a:ea typeface="Times New Roman" panose="02020603050405020304" pitchFamily="18" charset="0"/>
            </a:endParaRPr>
          </a:p>
          <a:p>
            <a:pPr marL="795020" marR="0" algn="just">
              <a:spcBef>
                <a:spcPts val="0"/>
              </a:spcBef>
              <a:spcAft>
                <a:spcPts val="0"/>
              </a:spcAft>
            </a:pPr>
            <a:endParaRPr lang="es-ES" sz="2000" dirty="0">
              <a:latin typeface="Times New Roman" panose="02020603050405020304" pitchFamily="18" charset="0"/>
              <a:ea typeface="Times New Roman" panose="02020603050405020304" pitchFamily="18" charset="0"/>
            </a:endParaRPr>
          </a:p>
          <a:p>
            <a:pPr marL="795020" marR="0" algn="just">
              <a:spcBef>
                <a:spcPts val="0"/>
              </a:spcBef>
              <a:spcAft>
                <a:spcPts val="0"/>
              </a:spcAft>
            </a:pPr>
            <a:r>
              <a:rPr lang="es-ES" sz="2000" dirty="0">
                <a:latin typeface="Times New Roman" panose="02020603050405020304" pitchFamily="18" charset="0"/>
                <a:ea typeface="Times New Roman" panose="02020603050405020304" pitchFamily="18" charset="0"/>
              </a:rPr>
              <a:t>La AT deberá </a:t>
            </a:r>
            <a:r>
              <a:rPr lang="es-ES" sz="2000" dirty="0">
                <a:solidFill>
                  <a:srgbClr val="FF0000"/>
                </a:solidFill>
                <a:latin typeface="Times New Roman" panose="02020603050405020304" pitchFamily="18" charset="0"/>
                <a:ea typeface="Times New Roman" panose="02020603050405020304" pitchFamily="18" charset="0"/>
              </a:rPr>
              <a:t>dictar y notificar la resolución al sujeto pasivo</a:t>
            </a:r>
            <a:r>
              <a:rPr lang="en-US" sz="2000" dirty="0">
                <a:solidFill>
                  <a:srgbClr val="FF0000"/>
                </a:solidFill>
                <a:latin typeface="Times New Roman" panose="02020603050405020304" pitchFamily="18" charset="0"/>
                <a:ea typeface="Times New Roman" panose="02020603050405020304" pitchFamily="18" charset="0"/>
              </a:rPr>
              <a:t> </a:t>
            </a:r>
            <a:r>
              <a:rPr lang="es-ES" sz="2000" dirty="0">
                <a:solidFill>
                  <a:srgbClr val="FF0000"/>
                </a:solidFill>
                <a:latin typeface="Times New Roman" panose="02020603050405020304" pitchFamily="18" charset="0"/>
                <a:ea typeface="Times New Roman" panose="02020603050405020304" pitchFamily="18" charset="0"/>
              </a:rPr>
              <a:t>dentro los dos meses siguientes al vencimiento del plazo para interponer la impugnación</a:t>
            </a:r>
            <a:r>
              <a:rPr lang="es-ES" sz="2000" dirty="0">
                <a:latin typeface="Times New Roman" panose="02020603050405020304" pitchFamily="18" charset="0"/>
                <a:ea typeface="Times New Roman" panose="02020603050405020304" pitchFamily="18" charset="0"/>
              </a:rPr>
              <a:t>, se haya interpuesto o no la</a:t>
            </a:r>
            <a:r>
              <a:rPr lang="es-ES" sz="2000" spc="-10" dirty="0">
                <a:latin typeface="Times New Roman" panose="02020603050405020304" pitchFamily="18" charset="0"/>
                <a:ea typeface="Times New Roman" panose="02020603050405020304" pitchFamily="18" charset="0"/>
              </a:rPr>
              <a:t> </a:t>
            </a:r>
            <a:r>
              <a:rPr lang="es-ES" sz="2000" dirty="0">
                <a:latin typeface="Times New Roman" panose="02020603050405020304" pitchFamily="18" charset="0"/>
                <a:ea typeface="Times New Roman" panose="02020603050405020304" pitchFamily="18" charset="0"/>
              </a:rPr>
              <a:t>misma.</a:t>
            </a:r>
          </a:p>
          <a:p>
            <a:pPr marL="795020" marR="0" algn="just">
              <a:spcBef>
                <a:spcPts val="0"/>
              </a:spcBef>
              <a:spcAft>
                <a:spcPts val="0"/>
              </a:spcAft>
            </a:pPr>
            <a:endParaRPr lang="en-US" sz="2000" dirty="0">
              <a:latin typeface="Times New Roman" panose="02020603050405020304" pitchFamily="18" charset="0"/>
              <a:ea typeface="Times New Roman" panose="02020603050405020304" pitchFamily="18" charset="0"/>
            </a:endParaRPr>
          </a:p>
          <a:p>
            <a:pPr marL="795020" marR="137160" algn="just">
              <a:spcBef>
                <a:spcPts val="0"/>
              </a:spcBef>
              <a:spcAft>
                <a:spcPts val="0"/>
              </a:spcAft>
            </a:pPr>
            <a:r>
              <a:rPr lang="es-ES" sz="2000" dirty="0">
                <a:latin typeface="Times New Roman" panose="02020603050405020304" pitchFamily="18" charset="0"/>
                <a:ea typeface="Times New Roman" panose="02020603050405020304" pitchFamily="18" charset="0"/>
              </a:rPr>
              <a:t>Para efectos de la AT, este plazo será </a:t>
            </a:r>
            <a:r>
              <a:rPr lang="es-ES" sz="2000" dirty="0" err="1">
                <a:latin typeface="Times New Roman" panose="02020603050405020304" pitchFamily="18" charset="0"/>
                <a:ea typeface="Times New Roman" panose="02020603050405020304" pitchFamily="18" charset="0"/>
              </a:rPr>
              <a:t>ordenatorio</a:t>
            </a:r>
            <a:r>
              <a:rPr lang="es-ES" sz="2000" dirty="0">
                <a:latin typeface="Times New Roman" panose="02020603050405020304" pitchFamily="18" charset="0"/>
                <a:ea typeface="Times New Roman" panose="02020603050405020304" pitchFamily="18" charset="0"/>
              </a:rPr>
              <a:t>, debiendo notificarse la resolución, aun vencido este</a:t>
            </a:r>
            <a:r>
              <a:rPr lang="es-ES" sz="2000" spc="-10" dirty="0">
                <a:latin typeface="Times New Roman" panose="02020603050405020304" pitchFamily="18" charset="0"/>
                <a:ea typeface="Times New Roman" panose="02020603050405020304" pitchFamily="18" charset="0"/>
              </a:rPr>
              <a:t> </a:t>
            </a:r>
            <a:r>
              <a:rPr lang="es-ES" sz="2000" dirty="0">
                <a:latin typeface="Times New Roman" panose="02020603050405020304" pitchFamily="18" charset="0"/>
                <a:ea typeface="Times New Roman" panose="02020603050405020304" pitchFamily="18" charset="0"/>
              </a:rPr>
              <a:t>plazo.</a:t>
            </a:r>
          </a:p>
          <a:p>
            <a:pPr marL="795020" marR="137160" algn="just">
              <a:spcBef>
                <a:spcPts val="0"/>
              </a:spcBef>
              <a:spcAft>
                <a:spcPts val="0"/>
              </a:spcAft>
            </a:pPr>
            <a:endParaRPr lang="en-US" sz="2000" dirty="0">
              <a:latin typeface="Times New Roman" panose="02020603050405020304" pitchFamily="18" charset="0"/>
              <a:ea typeface="Times New Roman" panose="02020603050405020304" pitchFamily="18" charset="0"/>
            </a:endParaRPr>
          </a:p>
          <a:p>
            <a:pPr marL="795020" marR="135890" algn="just">
              <a:spcBef>
                <a:spcPts val="0"/>
              </a:spcBef>
              <a:spcAft>
                <a:spcPts val="0"/>
              </a:spcAft>
            </a:pPr>
            <a:r>
              <a:rPr lang="es-ES" sz="2000" dirty="0">
                <a:latin typeface="Times New Roman" panose="02020603050405020304" pitchFamily="18" charset="0"/>
                <a:ea typeface="Times New Roman" panose="02020603050405020304" pitchFamily="18" charset="0"/>
              </a:rPr>
              <a:t>La resolución deberá atenerse a lo dispuesto en el artículo 147 del Código e indicarle al sujeto pasivo los recursos que procedan contra la misma.</a:t>
            </a:r>
            <a:endParaRPr lang="en-US" sz="2000" dirty="0">
              <a:latin typeface="Times New Roman" panose="02020603050405020304" pitchFamily="18" charset="0"/>
              <a:ea typeface="Times New Roman" panose="02020603050405020304" pitchFamily="18" charset="0"/>
            </a:endParaRPr>
          </a:p>
        </p:txBody>
      </p:sp>
    </p:spTree>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922114"/>
          </a:xfrm>
        </p:spPr>
        <p:style>
          <a:lnRef idx="1">
            <a:schemeClr val="accent1"/>
          </a:lnRef>
          <a:fillRef idx="2">
            <a:schemeClr val="accent1"/>
          </a:fillRef>
          <a:effectRef idx="1">
            <a:schemeClr val="accent1"/>
          </a:effectRef>
          <a:fontRef idx="minor">
            <a:schemeClr val="dk1"/>
          </a:fontRef>
        </p:style>
        <p:txBody>
          <a:bodyPr>
            <a:normAutofit/>
          </a:bodyPr>
          <a:lstStyle/>
          <a:p>
            <a:r>
              <a:rPr lang="es-ES" sz="2400" b="1" dirty="0"/>
              <a:t>Expediente administrativo de la actuación de comprobación e investigación </a:t>
            </a:r>
            <a:r>
              <a:rPr lang="es-ES" sz="2000" b="1" dirty="0"/>
              <a:t>Art. 166 RPT</a:t>
            </a:r>
            <a:endParaRPr lang="es-ES" sz="2000" dirty="0">
              <a:solidFill>
                <a:schemeClr val="tx1">
                  <a:lumMod val="95000"/>
                  <a:lumOff val="5000"/>
                </a:schemeClr>
              </a:solidFill>
            </a:endParaRPr>
          </a:p>
        </p:txBody>
      </p:sp>
      <p:pic>
        <p:nvPicPr>
          <p:cNvPr id="4" name="3 Marcador de contenido" descr="http://www.uci.ac.cr/envios/2012/FIRMAS/bernardogonzalez.jpg"/>
          <p:cNvPicPr>
            <a:picLocks noGrp="1"/>
          </p:cNvPicPr>
          <p:nvPr>
            <p:ph idx="1"/>
          </p:nvPr>
        </p:nvPicPr>
        <p:blipFill>
          <a:blip r:embed="rId2" cstate="print">
            <a:extLst>
              <a:ext uri="{28A0092B-C50C-407E-A947-70E740481C1C}">
                <a14:useLocalDpi xmlns:a14="http://schemas.microsoft.com/office/drawing/2010/main" val="0"/>
              </a:ext>
            </a:extLst>
          </a:blip>
          <a:srcRect l="36441" b="22891"/>
          <a:stretch>
            <a:fillRect/>
          </a:stretch>
        </p:blipFill>
        <p:spPr bwMode="auto">
          <a:xfrm>
            <a:off x="7236296" y="5805264"/>
            <a:ext cx="1713281" cy="815254"/>
          </a:xfrm>
          <a:prstGeom prst="rect">
            <a:avLst/>
          </a:prstGeom>
          <a:noFill/>
          <a:ln>
            <a:noFill/>
          </a:ln>
        </p:spPr>
      </p:pic>
      <p:pic>
        <p:nvPicPr>
          <p:cNvPr id="5" name="4 Imagen" descr="http://www.uci.ac.cr/envios/2012/FIRMAS/bernardogonzalez.jpg"/>
          <p:cNvPicPr/>
          <p:nvPr/>
        </p:nvPicPr>
        <p:blipFill>
          <a:blip r:embed="rId2" cstate="print">
            <a:extLst>
              <a:ext uri="{28A0092B-C50C-407E-A947-70E740481C1C}">
                <a14:useLocalDpi xmlns:a14="http://schemas.microsoft.com/office/drawing/2010/main" val="0"/>
              </a:ext>
            </a:extLst>
          </a:blip>
          <a:srcRect r="63425"/>
          <a:stretch>
            <a:fillRect/>
          </a:stretch>
        </p:blipFill>
        <p:spPr bwMode="auto">
          <a:xfrm>
            <a:off x="6300192" y="5805264"/>
            <a:ext cx="901700" cy="812800"/>
          </a:xfrm>
          <a:prstGeom prst="rect">
            <a:avLst/>
          </a:prstGeom>
          <a:noFill/>
          <a:ln>
            <a:noFill/>
          </a:ln>
        </p:spPr>
      </p:pic>
      <p:sp>
        <p:nvSpPr>
          <p:cNvPr id="3" name="Rectangle 2"/>
          <p:cNvSpPr/>
          <p:nvPr/>
        </p:nvSpPr>
        <p:spPr>
          <a:xfrm>
            <a:off x="0" y="1524044"/>
            <a:ext cx="8820472" cy="4544834"/>
          </a:xfrm>
          <a:prstGeom prst="rect">
            <a:avLst/>
          </a:prstGeom>
        </p:spPr>
        <p:txBody>
          <a:bodyPr wrap="square">
            <a:spAutoFit/>
          </a:bodyPr>
          <a:lstStyle/>
          <a:p>
            <a:pPr marL="795020" marR="135890" algn="just">
              <a:spcBef>
                <a:spcPts val="0"/>
              </a:spcBef>
              <a:spcAft>
                <a:spcPts val="0"/>
              </a:spcAft>
            </a:pPr>
            <a:r>
              <a:rPr lang="es-ES" dirty="0">
                <a:latin typeface="Times New Roman" panose="02020603050405020304" pitchFamily="18" charset="0"/>
                <a:ea typeface="Times New Roman" panose="02020603050405020304" pitchFamily="18" charset="0"/>
              </a:rPr>
              <a:t>La actuación debe documentarse en actas de fiscalización, requerimientos de información, hojas de trabajo elaboradas por el funcionario a cargo, documentación aportada por el sujeto inspeccionado o por terceros y cualquier otro documento que se</a:t>
            </a:r>
            <a:r>
              <a:rPr lang="en-US" dirty="0">
                <a:latin typeface="Times New Roman" panose="02020603050405020304" pitchFamily="18" charset="0"/>
                <a:ea typeface="Times New Roman" panose="02020603050405020304" pitchFamily="18" charset="0"/>
              </a:rPr>
              <a:t> </a:t>
            </a:r>
            <a:r>
              <a:rPr lang="es-ES" dirty="0">
                <a:latin typeface="Times New Roman" panose="02020603050405020304" pitchFamily="18" charset="0"/>
                <a:ea typeface="Times New Roman" panose="02020603050405020304" pitchFamily="18" charset="0"/>
              </a:rPr>
              <a:t>requiera para respaldar dichas actuaciones.</a:t>
            </a:r>
            <a:endParaRPr lang="en-US" dirty="0">
              <a:latin typeface="Times New Roman" panose="02020603050405020304" pitchFamily="18" charset="0"/>
              <a:ea typeface="Times New Roman" panose="02020603050405020304" pitchFamily="18" charset="0"/>
            </a:endParaRPr>
          </a:p>
          <a:p>
            <a:pPr marL="795020" marR="136525" algn="just">
              <a:spcBef>
                <a:spcPts val="390"/>
              </a:spcBef>
              <a:spcAft>
                <a:spcPts val="0"/>
              </a:spcAft>
            </a:pPr>
            <a:br>
              <a:rPr lang="es-ES" sz="1600" dirty="0">
                <a:latin typeface="Times New Roman" panose="02020603050405020304" pitchFamily="18" charset="0"/>
                <a:ea typeface="Times New Roman" panose="02020603050405020304" pitchFamily="18" charset="0"/>
              </a:rPr>
            </a:br>
            <a:r>
              <a:rPr lang="es-ES" dirty="0">
                <a:latin typeface="Times New Roman" panose="02020603050405020304" pitchFamily="18" charset="0"/>
                <a:ea typeface="Times New Roman" panose="02020603050405020304" pitchFamily="18" charset="0"/>
              </a:rPr>
              <a:t>Tales documentos deben consignarse en un expediente administrativo y en expedientes accesorios, cuando proceda, numerarlos en forma consecutiva.</a:t>
            </a:r>
            <a:endParaRPr lang="en-US" dirty="0">
              <a:latin typeface="Times New Roman" panose="02020603050405020304" pitchFamily="18" charset="0"/>
              <a:ea typeface="Times New Roman" panose="02020603050405020304" pitchFamily="18" charset="0"/>
            </a:endParaRPr>
          </a:p>
          <a:p>
            <a:pPr marL="795020" marR="135255" algn="just">
              <a:spcBef>
                <a:spcPts val="0"/>
              </a:spcBef>
              <a:spcAft>
                <a:spcPts val="0"/>
              </a:spcAft>
            </a:pPr>
            <a:r>
              <a:rPr lang="es-ES" dirty="0">
                <a:latin typeface="Times New Roman" panose="02020603050405020304" pitchFamily="18" charset="0"/>
                <a:ea typeface="Times New Roman" panose="02020603050405020304" pitchFamily="18" charset="0"/>
              </a:rPr>
              <a:t>El expediente administrativo y los expedientes accesorios contendrán todos aquellos elementos probatorios que sustentan la fiscalización realizada por la AT.</a:t>
            </a:r>
          </a:p>
          <a:p>
            <a:pPr marL="795020" marR="135255" algn="just">
              <a:spcBef>
                <a:spcPts val="0"/>
              </a:spcBef>
              <a:spcAft>
                <a:spcPts val="0"/>
              </a:spcAft>
            </a:pPr>
            <a:endParaRPr lang="en-US" dirty="0">
              <a:latin typeface="Times New Roman" panose="02020603050405020304" pitchFamily="18" charset="0"/>
              <a:ea typeface="Times New Roman" panose="02020603050405020304" pitchFamily="18" charset="0"/>
            </a:endParaRPr>
          </a:p>
          <a:p>
            <a:pPr marL="795020" marR="135890" algn="just">
              <a:spcBef>
                <a:spcPts val="0"/>
              </a:spcBef>
              <a:spcAft>
                <a:spcPts val="0"/>
              </a:spcAft>
            </a:pPr>
            <a:r>
              <a:rPr lang="es-ES" dirty="0">
                <a:latin typeface="Times New Roman" panose="02020603050405020304" pitchFamily="18" charset="0"/>
                <a:ea typeface="Times New Roman" panose="02020603050405020304" pitchFamily="18" charset="0"/>
              </a:rPr>
              <a:t>El sujeto pasivo tendrá derecho a acceder al expediente y a obtener copias a su costo, personalmente o a través de un tercero debidamente autorizado, una vez celebrada la audiencia final, en la cual se concluye la etapa de investigación y comprobación del proceso.</a:t>
            </a:r>
            <a:endParaRPr lang="en-US" dirty="0">
              <a:latin typeface="Times New Roman" panose="02020603050405020304" pitchFamily="18" charset="0"/>
              <a:ea typeface="Times New Roman" panose="02020603050405020304" pitchFamily="18" charset="0"/>
            </a:endParaRPr>
          </a:p>
          <a:p>
            <a:pPr marL="795020" marR="137160" algn="just">
              <a:spcBef>
                <a:spcPts val="0"/>
              </a:spcBef>
              <a:spcAft>
                <a:spcPts val="0"/>
              </a:spcAft>
            </a:pPr>
            <a:r>
              <a:rPr lang="es-ES" dirty="0">
                <a:latin typeface="Times New Roman" panose="02020603050405020304" pitchFamily="18" charset="0"/>
                <a:ea typeface="Times New Roman" panose="02020603050405020304" pitchFamily="18" charset="0"/>
              </a:rPr>
              <a:t>En caso de autorizar a un tercero, deberá presentarse una nota formal suscrita por el obligado tributario y debidamente autenticada.</a:t>
            </a:r>
            <a:endParaRPr lang="en-US" dirty="0">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163574260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476672"/>
            <a:ext cx="8482033" cy="629173"/>
          </a:xfrm>
          <a:solidFill>
            <a:schemeClr val="accent3">
              <a:lumMod val="20000"/>
              <a:lumOff val="80000"/>
            </a:schemeClr>
          </a:solidFill>
          <a:scene3d>
            <a:camera prst="orthographicFront"/>
            <a:lightRig rig="threePt" dir="t"/>
          </a:scene3d>
          <a:sp3d>
            <a:bevelT w="165100" prst="coolSlant"/>
          </a:sp3d>
        </p:spPr>
        <p:style>
          <a:lnRef idx="2">
            <a:schemeClr val="accent3"/>
          </a:lnRef>
          <a:fillRef idx="1">
            <a:schemeClr val="lt1"/>
          </a:fillRef>
          <a:effectRef idx="0">
            <a:schemeClr val="accent3"/>
          </a:effectRef>
          <a:fontRef idx="minor">
            <a:schemeClr val="dk1"/>
          </a:fontRef>
        </p:style>
        <p:txBody>
          <a:bodyPr>
            <a:normAutofit fontScale="90000"/>
          </a:bodyPr>
          <a:lstStyle/>
          <a:p>
            <a:r>
              <a:rPr lang="es-ES" sz="3100" b="1" dirty="0"/>
              <a:t> </a:t>
            </a:r>
            <a:r>
              <a:rPr lang="es-ES" sz="2700" b="1" dirty="0"/>
              <a:t>Inicio del procedimiento y propuesta de regularización </a:t>
            </a:r>
            <a:r>
              <a:rPr lang="es-ES" sz="2000" b="1" dirty="0"/>
              <a:t>Art. 122 RPT</a:t>
            </a:r>
            <a:endParaRPr lang="es-ES" sz="2000" dirty="0"/>
          </a:p>
        </p:txBody>
      </p:sp>
      <p:pic>
        <p:nvPicPr>
          <p:cNvPr id="4" name="3 Marcador de contenido" descr="http://www.uci.ac.cr/envios/2012/FIRMAS/bernardogonzalez.jpg"/>
          <p:cNvPicPr>
            <a:picLocks noGrp="1"/>
          </p:cNvPicPr>
          <p:nvPr>
            <p:ph idx="1"/>
          </p:nvPr>
        </p:nvPicPr>
        <p:blipFill>
          <a:blip r:embed="rId2" cstate="print">
            <a:extLst>
              <a:ext uri="{28A0092B-C50C-407E-A947-70E740481C1C}">
                <a14:useLocalDpi xmlns:a14="http://schemas.microsoft.com/office/drawing/2010/main" val="0"/>
              </a:ext>
            </a:extLst>
          </a:blip>
          <a:srcRect l="36441" b="22891"/>
          <a:stretch>
            <a:fillRect/>
          </a:stretch>
        </p:blipFill>
        <p:spPr bwMode="auto">
          <a:xfrm>
            <a:off x="7236296" y="5805264"/>
            <a:ext cx="1713281" cy="815254"/>
          </a:xfrm>
          <a:prstGeom prst="rect">
            <a:avLst/>
          </a:prstGeom>
          <a:noFill/>
          <a:ln>
            <a:noFill/>
          </a:ln>
        </p:spPr>
      </p:pic>
      <p:pic>
        <p:nvPicPr>
          <p:cNvPr id="5" name="4 Imagen" descr="http://www.uci.ac.cr/envios/2012/FIRMAS/bernardogonzalez.jpg"/>
          <p:cNvPicPr/>
          <p:nvPr/>
        </p:nvPicPr>
        <p:blipFill>
          <a:blip r:embed="rId2" cstate="print">
            <a:extLst>
              <a:ext uri="{28A0092B-C50C-407E-A947-70E740481C1C}">
                <a14:useLocalDpi xmlns:a14="http://schemas.microsoft.com/office/drawing/2010/main" val="0"/>
              </a:ext>
            </a:extLst>
          </a:blip>
          <a:srcRect r="63425"/>
          <a:stretch>
            <a:fillRect/>
          </a:stretch>
        </p:blipFill>
        <p:spPr bwMode="auto">
          <a:xfrm>
            <a:off x="6300192" y="5805264"/>
            <a:ext cx="901700" cy="812800"/>
          </a:xfrm>
          <a:prstGeom prst="rect">
            <a:avLst/>
          </a:prstGeom>
          <a:noFill/>
          <a:ln>
            <a:noFill/>
          </a:ln>
        </p:spPr>
      </p:pic>
      <p:sp>
        <p:nvSpPr>
          <p:cNvPr id="7" name="Rectangle 3"/>
          <p:cNvSpPr txBox="1">
            <a:spLocks noChangeArrowheads="1"/>
          </p:cNvSpPr>
          <p:nvPr/>
        </p:nvSpPr>
        <p:spPr>
          <a:xfrm>
            <a:off x="457200" y="1600200"/>
            <a:ext cx="8229600" cy="4525963"/>
          </a:xfrm>
          <a:prstGeom prst="rect">
            <a:avLst/>
          </a:prstGeom>
        </p:spPr>
        <p:txBody>
          <a:bodyPr vert="horz" lIns="91440" tIns="45720" rIns="91440" bIns="45720" rtlCol="0">
            <a:normAutofit/>
          </a:bodyPr>
          <a:lstStyle/>
          <a:p>
            <a:pPr marL="342900" marR="0" lvl="0" indent="-342900" algn="l" defTabSz="914400" rtl="0" eaLnBrk="1" fontAlgn="auto" latinLnBrk="0" hangingPunct="1">
              <a:lnSpc>
                <a:spcPct val="90000"/>
              </a:lnSpc>
              <a:spcBef>
                <a:spcPct val="20000"/>
              </a:spcBef>
              <a:spcAft>
                <a:spcPts val="0"/>
              </a:spcAft>
              <a:buClrTx/>
              <a:buSzTx/>
              <a:buFont typeface="Wingdings" pitchFamily="2" charset="2"/>
              <a:buNone/>
              <a:tabLst/>
              <a:defRPr/>
            </a:pPr>
            <a:endParaRPr kumimoji="0" lang="es-ES" sz="3200" b="0" i="0" u="none" strike="noStrike" kern="1200" cap="none" spc="0" normalizeH="0" baseline="0" noProof="0" dirty="0">
              <a:ln>
                <a:noFill/>
              </a:ln>
              <a:solidFill>
                <a:schemeClr val="tx1"/>
              </a:solidFill>
              <a:effectLst/>
              <a:uLnTx/>
              <a:uFillTx/>
              <a:latin typeface="+mn-lt"/>
              <a:ea typeface="+mn-ea"/>
              <a:cs typeface="+mn-cs"/>
            </a:endParaRPr>
          </a:p>
          <a:p>
            <a:pPr marL="342900" marR="0" lvl="0" indent="-342900" algn="l" defTabSz="914400" rtl="0" eaLnBrk="1" fontAlgn="auto" latinLnBrk="0" hangingPunct="1">
              <a:lnSpc>
                <a:spcPct val="90000"/>
              </a:lnSpc>
              <a:spcBef>
                <a:spcPct val="20000"/>
              </a:spcBef>
              <a:spcAft>
                <a:spcPts val="0"/>
              </a:spcAft>
              <a:buClrTx/>
              <a:buSzTx/>
              <a:buFont typeface="Wingdings" pitchFamily="2" charset="2"/>
              <a:buNone/>
              <a:tabLst/>
              <a:defRPr/>
            </a:pPr>
            <a:endParaRPr kumimoji="0" lang="es-ES" sz="3600" b="0" i="0" u="none" strike="noStrike" kern="1200" cap="none" spc="0" normalizeH="0" baseline="0" noProof="0" dirty="0">
              <a:ln>
                <a:noFill/>
              </a:ln>
              <a:solidFill>
                <a:schemeClr val="tx1"/>
              </a:solidFill>
              <a:effectLst/>
              <a:uLnTx/>
              <a:uFillTx/>
              <a:latin typeface="+mn-lt"/>
              <a:ea typeface="+mn-ea"/>
              <a:cs typeface="+mn-cs"/>
            </a:endParaRPr>
          </a:p>
        </p:txBody>
      </p:sp>
      <p:sp>
        <p:nvSpPr>
          <p:cNvPr id="10" name="9 CuadroTexto"/>
          <p:cNvSpPr txBox="1"/>
          <p:nvPr/>
        </p:nvSpPr>
        <p:spPr>
          <a:xfrm>
            <a:off x="467544" y="1802427"/>
            <a:ext cx="7920880" cy="3662541"/>
          </a:xfrm>
          <a:prstGeom prst="rect">
            <a:avLst/>
          </a:prstGeom>
          <a:noFill/>
        </p:spPr>
        <p:txBody>
          <a:bodyPr wrap="square" rtlCol="0">
            <a:spAutoFit/>
          </a:bodyPr>
          <a:lstStyle/>
          <a:p>
            <a:pPr lvl="1" algn="just"/>
            <a:r>
              <a:rPr lang="es-ES" sz="2400" dirty="0"/>
              <a:t>Tratándose de una </a:t>
            </a:r>
            <a:r>
              <a:rPr lang="es-ES" sz="2400" dirty="0">
                <a:solidFill>
                  <a:srgbClr val="FF0000"/>
                </a:solidFill>
              </a:rPr>
              <a:t>comprobación formal</a:t>
            </a:r>
            <a:r>
              <a:rPr lang="es-ES" sz="2400" dirty="0"/>
              <a:t>, se </a:t>
            </a:r>
            <a:r>
              <a:rPr lang="es-ES" sz="2400" dirty="0">
                <a:solidFill>
                  <a:srgbClr val="FF0000"/>
                </a:solidFill>
              </a:rPr>
              <a:t>indicará el error de derecho</a:t>
            </a:r>
            <a:r>
              <a:rPr lang="es-ES" sz="2400" dirty="0"/>
              <a:t> que se considere cometido o bien, el </a:t>
            </a:r>
            <a:r>
              <a:rPr lang="es-ES" sz="2400" dirty="0">
                <a:solidFill>
                  <a:srgbClr val="FF0000"/>
                </a:solidFill>
              </a:rPr>
              <a:t>error de hecho o aritmético</a:t>
            </a:r>
            <a:r>
              <a:rPr lang="es-ES" sz="2400" dirty="0"/>
              <a:t> en que se incurrió.</a:t>
            </a:r>
          </a:p>
          <a:p>
            <a:pPr lvl="1" algn="just"/>
            <a:endParaRPr lang="en-US" sz="2000" dirty="0"/>
          </a:p>
          <a:p>
            <a:pPr lvl="1" algn="just"/>
            <a:r>
              <a:rPr lang="es-ES" sz="2400" dirty="0"/>
              <a:t>Indicación del </a:t>
            </a:r>
            <a:r>
              <a:rPr lang="es-ES" sz="2400" dirty="0">
                <a:solidFill>
                  <a:srgbClr val="FF0000"/>
                </a:solidFill>
              </a:rPr>
              <a:t>aumento o diferencia del impuesto </a:t>
            </a:r>
            <a:r>
              <a:rPr lang="es-ES" sz="2400" dirty="0"/>
              <a:t>derivado de los elementos de prueba con que cuenta la AT o de la corrección de los errores de derecho, de hecho o aritméticos, según corresponda.</a:t>
            </a:r>
            <a:endParaRPr lang="en-US" sz="2000" dirty="0"/>
          </a:p>
          <a:p>
            <a:pPr algn="just"/>
            <a:br>
              <a:rPr lang="es-ES" sz="2000" dirty="0"/>
            </a:br>
            <a:endParaRPr lang="en-US" sz="2400" dirty="0"/>
          </a:p>
        </p:txBody>
      </p:sp>
    </p:spTree>
    <p:extLst>
      <p:ext uri="{BB962C8B-B14F-4D97-AF65-F5344CB8AC3E}">
        <p14:creationId xmlns:p14="http://schemas.microsoft.com/office/powerpoint/2010/main" val="1877581260"/>
      </p:ext>
    </p:extLst>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95536" y="116632"/>
            <a:ext cx="8208912" cy="864096"/>
          </a:xfrm>
        </p:spPr>
        <p:style>
          <a:lnRef idx="1">
            <a:schemeClr val="accent1"/>
          </a:lnRef>
          <a:fillRef idx="2">
            <a:schemeClr val="accent1"/>
          </a:fillRef>
          <a:effectRef idx="1">
            <a:schemeClr val="accent1"/>
          </a:effectRef>
          <a:fontRef idx="minor">
            <a:schemeClr val="dk1"/>
          </a:fontRef>
        </p:style>
        <p:txBody>
          <a:bodyPr>
            <a:normAutofit fontScale="90000"/>
          </a:bodyPr>
          <a:lstStyle/>
          <a:p>
            <a:r>
              <a:rPr lang="es-ES" sz="2800" b="1" dirty="0"/>
              <a:t>Actuaciones en materia de delitos contra la Hacienda Pública </a:t>
            </a:r>
            <a:r>
              <a:rPr lang="es-ES" sz="2000" dirty="0">
                <a:solidFill>
                  <a:schemeClr val="tx1">
                    <a:lumMod val="95000"/>
                    <a:lumOff val="5000"/>
                  </a:schemeClr>
                </a:solidFill>
              </a:rPr>
              <a:t>Art. 169 RPT</a:t>
            </a:r>
          </a:p>
        </p:txBody>
      </p:sp>
      <p:pic>
        <p:nvPicPr>
          <p:cNvPr id="4" name="3 Marcador de contenido" descr="http://www.uci.ac.cr/envios/2012/FIRMAS/bernardogonzalez.jpg"/>
          <p:cNvPicPr>
            <a:picLocks noGrp="1"/>
          </p:cNvPicPr>
          <p:nvPr>
            <p:ph idx="1"/>
          </p:nvPr>
        </p:nvPicPr>
        <p:blipFill>
          <a:blip r:embed="rId2" cstate="print">
            <a:extLst>
              <a:ext uri="{28A0092B-C50C-407E-A947-70E740481C1C}">
                <a14:useLocalDpi xmlns:a14="http://schemas.microsoft.com/office/drawing/2010/main" val="0"/>
              </a:ext>
            </a:extLst>
          </a:blip>
          <a:srcRect l="36441" b="22891"/>
          <a:stretch>
            <a:fillRect/>
          </a:stretch>
        </p:blipFill>
        <p:spPr bwMode="auto">
          <a:xfrm>
            <a:off x="7236296" y="5805264"/>
            <a:ext cx="1713281" cy="815254"/>
          </a:xfrm>
          <a:prstGeom prst="rect">
            <a:avLst/>
          </a:prstGeom>
          <a:noFill/>
          <a:ln>
            <a:noFill/>
          </a:ln>
        </p:spPr>
      </p:pic>
      <p:pic>
        <p:nvPicPr>
          <p:cNvPr id="5" name="4 Imagen" descr="http://www.uci.ac.cr/envios/2012/FIRMAS/bernardogonzalez.jpg"/>
          <p:cNvPicPr/>
          <p:nvPr/>
        </p:nvPicPr>
        <p:blipFill>
          <a:blip r:embed="rId2" cstate="print">
            <a:extLst>
              <a:ext uri="{28A0092B-C50C-407E-A947-70E740481C1C}">
                <a14:useLocalDpi xmlns:a14="http://schemas.microsoft.com/office/drawing/2010/main" val="0"/>
              </a:ext>
            </a:extLst>
          </a:blip>
          <a:srcRect r="63425"/>
          <a:stretch>
            <a:fillRect/>
          </a:stretch>
        </p:blipFill>
        <p:spPr bwMode="auto">
          <a:xfrm>
            <a:off x="6300192" y="5805264"/>
            <a:ext cx="901700" cy="812800"/>
          </a:xfrm>
          <a:prstGeom prst="rect">
            <a:avLst/>
          </a:prstGeom>
          <a:noFill/>
          <a:ln>
            <a:noFill/>
          </a:ln>
        </p:spPr>
      </p:pic>
      <p:sp>
        <p:nvSpPr>
          <p:cNvPr id="3" name="Rectangle 2"/>
          <p:cNvSpPr/>
          <p:nvPr/>
        </p:nvSpPr>
        <p:spPr>
          <a:xfrm>
            <a:off x="10616" y="1124744"/>
            <a:ext cx="8784976" cy="5016758"/>
          </a:xfrm>
          <a:prstGeom prst="rect">
            <a:avLst/>
          </a:prstGeom>
        </p:spPr>
        <p:txBody>
          <a:bodyPr wrap="square">
            <a:spAutoFit/>
          </a:bodyPr>
          <a:lstStyle/>
          <a:p>
            <a:pPr marL="795020" marR="136525" algn="just">
              <a:spcBef>
                <a:spcPts val="0"/>
              </a:spcBef>
              <a:spcAft>
                <a:spcPts val="0"/>
              </a:spcAft>
            </a:pPr>
            <a:r>
              <a:rPr lang="es-ES" sz="2000" dirty="0">
                <a:latin typeface="Times New Roman" panose="02020603050405020304" pitchFamily="18" charset="0"/>
                <a:ea typeface="Times New Roman" panose="02020603050405020304" pitchFamily="18" charset="0"/>
              </a:rPr>
              <a:t>Si en el procedimiento de comprobación e investigación de la obligación tributaria se estima que las </a:t>
            </a:r>
            <a:r>
              <a:rPr lang="es-ES" sz="2000" dirty="0">
                <a:solidFill>
                  <a:srgbClr val="FF0000"/>
                </a:solidFill>
                <a:latin typeface="Times New Roman" panose="02020603050405020304" pitchFamily="18" charset="0"/>
                <a:ea typeface="Times New Roman" panose="02020603050405020304" pitchFamily="18" charset="0"/>
              </a:rPr>
              <a:t>irregularidades detectadas pudieran ser constitutivas del delito de Fraude a la Hacienda Pública</a:t>
            </a:r>
            <a:r>
              <a:rPr lang="es-ES" sz="2000" dirty="0">
                <a:latin typeface="Times New Roman" panose="02020603050405020304" pitchFamily="18" charset="0"/>
                <a:ea typeface="Times New Roman" panose="02020603050405020304" pitchFamily="18" charset="0"/>
              </a:rPr>
              <a:t>, se procederá de conformidad con el artículo 90 del Código, presentando la correspondiente denuncia penal. Una vez presentada la denuncia la </a:t>
            </a:r>
            <a:r>
              <a:rPr lang="es-ES" sz="2000" dirty="0">
                <a:solidFill>
                  <a:srgbClr val="FF0000"/>
                </a:solidFill>
                <a:latin typeface="Times New Roman" panose="02020603050405020304" pitchFamily="18" charset="0"/>
                <a:ea typeface="Times New Roman" panose="02020603050405020304" pitchFamily="18" charset="0"/>
              </a:rPr>
              <a:t>AT tendrá un mes para comunicarlo al sujeto pasivo</a:t>
            </a:r>
            <a:r>
              <a:rPr lang="es-ES" sz="2000" dirty="0">
                <a:latin typeface="Times New Roman" panose="02020603050405020304" pitchFamily="18" charset="0"/>
                <a:ea typeface="Times New Roman" panose="02020603050405020304" pitchFamily="18" charset="0"/>
              </a:rPr>
              <a:t>, mediante el modelo que se establezca para esos efectos.</a:t>
            </a:r>
            <a:endParaRPr lang="en-US" sz="2000" dirty="0">
              <a:latin typeface="Times New Roman" panose="02020603050405020304" pitchFamily="18" charset="0"/>
              <a:ea typeface="Times New Roman" panose="02020603050405020304" pitchFamily="18" charset="0"/>
            </a:endParaRPr>
          </a:p>
          <a:p>
            <a:pPr marL="795020" marR="136525" algn="just">
              <a:spcBef>
                <a:spcPts val="0"/>
              </a:spcBef>
              <a:spcAft>
                <a:spcPts val="0"/>
              </a:spcAft>
            </a:pPr>
            <a:r>
              <a:rPr lang="es-ES" sz="2000" dirty="0">
                <a:solidFill>
                  <a:srgbClr val="FF0000"/>
                </a:solidFill>
                <a:latin typeface="Times New Roman" panose="02020603050405020304" pitchFamily="18" charset="0"/>
                <a:ea typeface="Times New Roman" panose="02020603050405020304" pitchFamily="18" charset="0"/>
              </a:rPr>
              <a:t>Salvo que transcurra el plazo de cinco años establecido en el artículo 90 del Código, si la denuncia penal fuere desestimada o sobreseída</a:t>
            </a:r>
            <a:r>
              <a:rPr lang="es-ES" sz="2000" dirty="0">
                <a:latin typeface="Times New Roman" panose="02020603050405020304" pitchFamily="18" charset="0"/>
                <a:ea typeface="Times New Roman" panose="02020603050405020304" pitchFamily="18" charset="0"/>
              </a:rPr>
              <a:t>, la AT continuará con el procedimiento de comprobación e investigación de la </a:t>
            </a:r>
            <a:r>
              <a:rPr lang="es-ES" sz="2000" spc="-15" dirty="0">
                <a:latin typeface="Times New Roman" panose="02020603050405020304" pitchFamily="18" charset="0"/>
                <a:ea typeface="Times New Roman" panose="02020603050405020304" pitchFamily="18" charset="0"/>
              </a:rPr>
              <a:t>obligación</a:t>
            </a:r>
            <a:r>
              <a:rPr lang="es-ES" sz="2000" spc="270" dirty="0">
                <a:latin typeface="Times New Roman" panose="02020603050405020304" pitchFamily="18" charset="0"/>
                <a:ea typeface="Times New Roman" panose="02020603050405020304" pitchFamily="18" charset="0"/>
              </a:rPr>
              <a:t> </a:t>
            </a:r>
            <a:r>
              <a:rPr lang="es-ES" sz="2000" dirty="0">
                <a:latin typeface="Times New Roman" panose="02020603050405020304" pitchFamily="18" charset="0"/>
                <a:ea typeface="Times New Roman" panose="02020603050405020304" pitchFamily="18" charset="0"/>
              </a:rPr>
              <a:t>tributaria. Asimismo, iniciará o continuará el procedimiento sancionador administrativo.</a:t>
            </a:r>
            <a:endParaRPr lang="en-US" sz="2000" dirty="0">
              <a:latin typeface="Times New Roman" panose="02020603050405020304" pitchFamily="18" charset="0"/>
              <a:ea typeface="Times New Roman" panose="02020603050405020304" pitchFamily="18" charset="0"/>
            </a:endParaRPr>
          </a:p>
          <a:p>
            <a:pPr marL="795020" marR="136525" indent="38100" algn="just">
              <a:spcBef>
                <a:spcPts val="0"/>
              </a:spcBef>
              <a:spcAft>
                <a:spcPts val="0"/>
              </a:spcAft>
            </a:pPr>
            <a:r>
              <a:rPr lang="es-ES" sz="2000" dirty="0">
                <a:latin typeface="Times New Roman" panose="02020603050405020304" pitchFamily="18" charset="0"/>
                <a:ea typeface="Times New Roman" panose="02020603050405020304" pitchFamily="18" charset="0"/>
              </a:rPr>
              <a:t>Las regulaciones de esta sección, deberán ser aplicadas por todos los órganos de la AT , que en el ejercicio de sus competencias encuentren irregularidades que pudieran constituir el delito establecido en el artículo 90 del Código.</a:t>
            </a:r>
            <a:endParaRPr lang="en-US" sz="2000" dirty="0">
              <a:latin typeface="Times New Roman" panose="02020603050405020304" pitchFamily="18" charset="0"/>
              <a:ea typeface="Times New Roman" panose="02020603050405020304" pitchFamily="18" charset="0"/>
            </a:endParaRPr>
          </a:p>
        </p:txBody>
      </p:sp>
    </p:spTree>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style>
          <a:lnRef idx="1">
            <a:schemeClr val="accent1"/>
          </a:lnRef>
          <a:fillRef idx="2">
            <a:schemeClr val="accent1"/>
          </a:fillRef>
          <a:effectRef idx="1">
            <a:schemeClr val="accent1"/>
          </a:effectRef>
          <a:fontRef idx="minor">
            <a:schemeClr val="dk1"/>
          </a:fontRef>
        </p:style>
        <p:txBody>
          <a:bodyPr>
            <a:normAutofit fontScale="90000"/>
          </a:bodyPr>
          <a:lstStyle/>
          <a:p>
            <a:r>
              <a:rPr lang="es-CR" dirty="0"/>
              <a:t>Reglamento de criterios objetivos de selección</a:t>
            </a:r>
            <a:endParaRPr lang="es-ES" dirty="0"/>
          </a:p>
        </p:txBody>
      </p:sp>
      <p:pic>
        <p:nvPicPr>
          <p:cNvPr id="4" name="3 Marcador de contenido" descr="http://www.uci.ac.cr/envios/2012/FIRMAS/bernardogonzalez.jpg"/>
          <p:cNvPicPr>
            <a:picLocks noGrp="1"/>
          </p:cNvPicPr>
          <p:nvPr>
            <p:ph idx="1"/>
          </p:nvPr>
        </p:nvPicPr>
        <p:blipFill>
          <a:blip r:embed="rId2" cstate="print">
            <a:extLst>
              <a:ext uri="{28A0092B-C50C-407E-A947-70E740481C1C}">
                <a14:useLocalDpi xmlns:a14="http://schemas.microsoft.com/office/drawing/2010/main" val="0"/>
              </a:ext>
            </a:extLst>
          </a:blip>
          <a:srcRect l="36441" b="22891"/>
          <a:stretch>
            <a:fillRect/>
          </a:stretch>
        </p:blipFill>
        <p:spPr bwMode="auto">
          <a:xfrm>
            <a:off x="7236296" y="5805264"/>
            <a:ext cx="1713281" cy="815254"/>
          </a:xfrm>
          <a:prstGeom prst="rect">
            <a:avLst/>
          </a:prstGeom>
          <a:noFill/>
          <a:ln>
            <a:noFill/>
          </a:ln>
        </p:spPr>
      </p:pic>
      <p:pic>
        <p:nvPicPr>
          <p:cNvPr id="5" name="4 Imagen" descr="http://www.uci.ac.cr/envios/2012/FIRMAS/bernardogonzalez.jpg"/>
          <p:cNvPicPr/>
          <p:nvPr/>
        </p:nvPicPr>
        <p:blipFill>
          <a:blip r:embed="rId2" cstate="print">
            <a:extLst>
              <a:ext uri="{28A0092B-C50C-407E-A947-70E740481C1C}">
                <a14:useLocalDpi xmlns:a14="http://schemas.microsoft.com/office/drawing/2010/main" val="0"/>
              </a:ext>
            </a:extLst>
          </a:blip>
          <a:srcRect r="63425"/>
          <a:stretch>
            <a:fillRect/>
          </a:stretch>
        </p:blipFill>
        <p:spPr bwMode="auto">
          <a:xfrm>
            <a:off x="6300192" y="5805264"/>
            <a:ext cx="901700" cy="812800"/>
          </a:xfrm>
          <a:prstGeom prst="rect">
            <a:avLst/>
          </a:prstGeom>
          <a:noFill/>
          <a:ln>
            <a:noFill/>
          </a:ln>
        </p:spPr>
      </p:pic>
      <p:sp>
        <p:nvSpPr>
          <p:cNvPr id="6" name="Rectangle 3"/>
          <p:cNvSpPr txBox="1">
            <a:spLocks noChangeArrowheads="1"/>
          </p:cNvSpPr>
          <p:nvPr/>
        </p:nvSpPr>
        <p:spPr>
          <a:xfrm>
            <a:off x="395536" y="1556792"/>
            <a:ext cx="8291264" cy="4569371"/>
          </a:xfrm>
          <a:prstGeom prst="rect">
            <a:avLst/>
          </a:prstGeom>
        </p:spPr>
        <p:txBody>
          <a:bodyPr vert="horz" lIns="91440" tIns="45720" rIns="91440" bIns="45720" rtlCol="0">
            <a:norm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es-ES" sz="3200" b="0" i="0" u="none" strike="noStrike" kern="1200" cap="none" spc="0" normalizeH="0" baseline="0" noProof="0" dirty="0">
              <a:ln>
                <a:noFill/>
              </a:ln>
              <a:solidFill>
                <a:schemeClr val="tx1"/>
              </a:solidFill>
              <a:effectLst/>
              <a:uLnTx/>
              <a:uFillTx/>
              <a:latin typeface="+mn-lt"/>
              <a:ea typeface="+mn-ea"/>
              <a:cs typeface="+mn-cs"/>
            </a:endParaRPr>
          </a:p>
          <a:p>
            <a:pPr marL="342900" marR="0" lvl="0" indent="-342900" algn="just"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s-ES" sz="3200" b="0" i="0" u="none" strike="noStrike" kern="1200" cap="none" spc="0" normalizeH="0" baseline="0" noProof="0" dirty="0">
                <a:ln>
                  <a:noFill/>
                </a:ln>
                <a:solidFill>
                  <a:schemeClr val="tx1"/>
                </a:solidFill>
                <a:effectLst/>
                <a:uLnTx/>
                <a:uFillTx/>
                <a:latin typeface="+mn-lt"/>
                <a:ea typeface="+mn-ea"/>
                <a:cs typeface="+mn-cs"/>
              </a:rPr>
              <a:t>Mediante Decreto Ejecutivo Nº250050-H del 23 de marzo de 1996 se define que anualmente  a más tardar la última semana de enero se deben revisar y publicar la lista de criterios de selección.</a:t>
            </a:r>
          </a:p>
          <a:p>
            <a:pPr marL="342900" marR="0" lvl="0" indent="-342900" algn="l" defTabSz="914400" rtl="0" eaLnBrk="1" fontAlgn="auto" latinLnBrk="0" hangingPunct="1">
              <a:lnSpc>
                <a:spcPct val="100000"/>
              </a:lnSpc>
              <a:spcBef>
                <a:spcPct val="20000"/>
              </a:spcBef>
              <a:spcAft>
                <a:spcPts val="0"/>
              </a:spcAft>
              <a:buClrTx/>
              <a:buSzTx/>
              <a:buFont typeface="Wingdings" pitchFamily="2" charset="2"/>
              <a:buNone/>
              <a:tabLst/>
              <a:defRPr/>
            </a:pPr>
            <a:endParaRPr kumimoji="0" lang="es-ES" sz="3200" b="0"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67544" y="155580"/>
            <a:ext cx="8352928" cy="1222588"/>
          </a:xfrm>
        </p:spPr>
        <p:style>
          <a:lnRef idx="1">
            <a:schemeClr val="accent1"/>
          </a:lnRef>
          <a:fillRef idx="2">
            <a:schemeClr val="accent1"/>
          </a:fillRef>
          <a:effectRef idx="1">
            <a:schemeClr val="accent1"/>
          </a:effectRef>
          <a:fontRef idx="minor">
            <a:schemeClr val="dk1"/>
          </a:fontRef>
        </p:style>
        <p:txBody>
          <a:bodyPr>
            <a:normAutofit fontScale="90000"/>
          </a:bodyPr>
          <a:lstStyle/>
          <a:p>
            <a:r>
              <a:rPr lang="es-CR" sz="3100" dirty="0"/>
              <a:t>Procedimiento de revisión de la resolución determinativa de la obligación tributaria </a:t>
            </a:r>
            <a:r>
              <a:rPr lang="es-ES" sz="2000" dirty="0">
                <a:solidFill>
                  <a:schemeClr val="tx1"/>
                </a:solidFill>
              </a:rPr>
              <a:t>Art. 145, 146 y 156 del CNPT, 85, 127 y 163 del RPT </a:t>
            </a:r>
            <a:endParaRPr lang="es-ES" sz="2000" dirty="0"/>
          </a:p>
        </p:txBody>
      </p:sp>
      <p:pic>
        <p:nvPicPr>
          <p:cNvPr id="4" name="3 Marcador de contenido" descr="http://www.uci.ac.cr/envios/2012/FIRMAS/bernardogonzalez.jpg"/>
          <p:cNvPicPr>
            <a:picLocks noGrp="1"/>
          </p:cNvPicPr>
          <p:nvPr>
            <p:ph idx="1"/>
          </p:nvPr>
        </p:nvPicPr>
        <p:blipFill>
          <a:blip r:embed="rId2" cstate="print">
            <a:extLst>
              <a:ext uri="{28A0092B-C50C-407E-A947-70E740481C1C}">
                <a14:useLocalDpi xmlns:a14="http://schemas.microsoft.com/office/drawing/2010/main" val="0"/>
              </a:ext>
            </a:extLst>
          </a:blip>
          <a:srcRect l="36441" b="22891"/>
          <a:stretch>
            <a:fillRect/>
          </a:stretch>
        </p:blipFill>
        <p:spPr bwMode="auto">
          <a:xfrm>
            <a:off x="7236296" y="5805264"/>
            <a:ext cx="1713281" cy="815254"/>
          </a:xfrm>
          <a:prstGeom prst="rect">
            <a:avLst/>
          </a:prstGeom>
          <a:noFill/>
          <a:ln>
            <a:noFill/>
          </a:ln>
        </p:spPr>
      </p:pic>
      <p:pic>
        <p:nvPicPr>
          <p:cNvPr id="5" name="4 Imagen" descr="http://www.uci.ac.cr/envios/2012/FIRMAS/bernardogonzalez.jpg"/>
          <p:cNvPicPr/>
          <p:nvPr/>
        </p:nvPicPr>
        <p:blipFill>
          <a:blip r:embed="rId2" cstate="print">
            <a:extLst>
              <a:ext uri="{28A0092B-C50C-407E-A947-70E740481C1C}">
                <a14:useLocalDpi xmlns:a14="http://schemas.microsoft.com/office/drawing/2010/main" val="0"/>
              </a:ext>
            </a:extLst>
          </a:blip>
          <a:srcRect r="63425"/>
          <a:stretch>
            <a:fillRect/>
          </a:stretch>
        </p:blipFill>
        <p:spPr bwMode="auto">
          <a:xfrm>
            <a:off x="6300192" y="5805264"/>
            <a:ext cx="901700" cy="812800"/>
          </a:xfrm>
          <a:prstGeom prst="rect">
            <a:avLst/>
          </a:prstGeom>
          <a:noFill/>
          <a:ln>
            <a:noFill/>
          </a:ln>
        </p:spPr>
      </p:pic>
      <p:sp>
        <p:nvSpPr>
          <p:cNvPr id="3" name="Rectangle 2"/>
          <p:cNvSpPr/>
          <p:nvPr/>
        </p:nvSpPr>
        <p:spPr>
          <a:xfrm>
            <a:off x="467544" y="1501472"/>
            <a:ext cx="8064896" cy="4408899"/>
          </a:xfrm>
          <a:prstGeom prst="rect">
            <a:avLst/>
          </a:prstGeom>
        </p:spPr>
        <p:txBody>
          <a:bodyPr wrap="square">
            <a:spAutoFit/>
          </a:bodyPr>
          <a:lstStyle/>
          <a:p>
            <a:pPr marL="795020" marR="0" algn="just">
              <a:spcBef>
                <a:spcPts val="0"/>
              </a:spcBef>
              <a:spcAft>
                <a:spcPts val="0"/>
              </a:spcAft>
            </a:pPr>
            <a:r>
              <a:rPr lang="es-ES" dirty="0">
                <a:latin typeface="Times New Roman" panose="02020603050405020304" pitchFamily="18" charset="0"/>
                <a:ea typeface="Times New Roman" panose="02020603050405020304" pitchFamily="18" charset="0"/>
              </a:rPr>
              <a:t>“Notificada la resolución que determina la obligación tributaria a que se refieren los</a:t>
            </a:r>
            <a:r>
              <a:rPr lang="en-US" dirty="0">
                <a:latin typeface="Times New Roman" panose="02020603050405020304" pitchFamily="18" charset="0"/>
                <a:ea typeface="Times New Roman" panose="02020603050405020304" pitchFamily="18" charset="0"/>
              </a:rPr>
              <a:t> </a:t>
            </a:r>
            <a:r>
              <a:rPr lang="es-ES" dirty="0">
                <a:latin typeface="Times New Roman" panose="02020603050405020304" pitchFamily="18" charset="0"/>
                <a:ea typeface="Times New Roman" panose="02020603050405020304" pitchFamily="18" charset="0"/>
              </a:rPr>
              <a:t>artículos 127 y 163 de este Reglamento, dentro de los </a:t>
            </a:r>
            <a:r>
              <a:rPr lang="es-ES" dirty="0">
                <a:solidFill>
                  <a:srgbClr val="FF0000"/>
                </a:solidFill>
                <a:latin typeface="Times New Roman" panose="02020603050405020304" pitchFamily="18" charset="0"/>
                <a:ea typeface="Times New Roman" panose="02020603050405020304" pitchFamily="18" charset="0"/>
              </a:rPr>
              <a:t>treinta días hábiles </a:t>
            </a:r>
            <a:r>
              <a:rPr lang="es-ES" sz="1050" dirty="0">
                <a:latin typeface="Times New Roman" panose="02020603050405020304" pitchFamily="18" charset="0"/>
                <a:ea typeface="Times New Roman" panose="02020603050405020304" pitchFamily="18" charset="0"/>
              </a:rPr>
              <a:t> </a:t>
            </a:r>
            <a:r>
              <a:rPr lang="es-ES" dirty="0">
                <a:latin typeface="Times New Roman" panose="02020603050405020304" pitchFamily="18" charset="0"/>
                <a:ea typeface="Times New Roman" panose="02020603050405020304" pitchFamily="18" charset="0"/>
              </a:rPr>
              <a:t>siguientes el sujeto pasivo podrá recurrirla, interponiendo:</a:t>
            </a:r>
            <a:endParaRPr lang="en-US" dirty="0">
              <a:latin typeface="Times New Roman" panose="02020603050405020304" pitchFamily="18" charset="0"/>
              <a:ea typeface="Times New Roman" panose="02020603050405020304" pitchFamily="18" charset="0"/>
            </a:endParaRPr>
          </a:p>
          <a:p>
            <a:pPr marL="342900" marR="0" lvl="0" indent="-342900" algn="just">
              <a:spcBef>
                <a:spcPts val="0"/>
              </a:spcBef>
              <a:spcAft>
                <a:spcPts val="0"/>
              </a:spcAft>
              <a:buSzPts val="1200"/>
              <a:buFont typeface="Times New Roman" panose="02020603050405020304" pitchFamily="18" charset="0"/>
              <a:buAutoNum type="alphaLcParenR"/>
              <a:tabLst>
                <a:tab pos="975360" algn="l"/>
              </a:tabLst>
            </a:pPr>
            <a:r>
              <a:rPr lang="es-ES" spc="-115" dirty="0">
                <a:solidFill>
                  <a:srgbClr val="FF0000"/>
                </a:solidFill>
                <a:latin typeface="Times New Roman" panose="02020603050405020304" pitchFamily="18" charset="0"/>
                <a:ea typeface="Times New Roman" panose="02020603050405020304" pitchFamily="18" charset="0"/>
              </a:rPr>
              <a:t>Recurso de revocatoria </a:t>
            </a:r>
            <a:r>
              <a:rPr lang="es-ES" spc="-115" dirty="0">
                <a:latin typeface="Times New Roman" panose="02020603050405020304" pitchFamily="18" charset="0"/>
                <a:ea typeface="Times New Roman" panose="02020603050405020304" pitchFamily="18" charset="0"/>
              </a:rPr>
              <a:t>ante el órgano de la Administración Tributaria que la</a:t>
            </a:r>
            <a:r>
              <a:rPr lang="es-ES" spc="-30" dirty="0">
                <a:latin typeface="Times New Roman" panose="02020603050405020304" pitchFamily="18" charset="0"/>
                <a:ea typeface="Times New Roman" panose="02020603050405020304" pitchFamily="18" charset="0"/>
              </a:rPr>
              <a:t> </a:t>
            </a:r>
            <a:r>
              <a:rPr lang="es-ES" spc="-115" dirty="0">
                <a:latin typeface="Times New Roman" panose="02020603050405020304" pitchFamily="18" charset="0"/>
                <a:ea typeface="Times New Roman" panose="02020603050405020304" pitchFamily="18" charset="0"/>
              </a:rPr>
              <a:t>dictó.</a:t>
            </a:r>
            <a:endParaRPr lang="en-US" sz="1600" spc="-115" dirty="0">
              <a:latin typeface="Times New Roman" panose="02020603050405020304" pitchFamily="18" charset="0"/>
              <a:ea typeface="Times New Roman" panose="02020603050405020304" pitchFamily="18" charset="0"/>
            </a:endParaRPr>
          </a:p>
          <a:p>
            <a:r>
              <a:rPr lang="es-ES" dirty="0">
                <a:latin typeface="Times New Roman" panose="02020603050405020304" pitchFamily="18" charset="0"/>
                <a:ea typeface="Times New Roman" panose="02020603050405020304" pitchFamily="18" charset="0"/>
              </a:rPr>
              <a:t> </a:t>
            </a:r>
            <a:endParaRPr lang="en-US" dirty="0">
              <a:latin typeface="Times New Roman" panose="02020603050405020304" pitchFamily="18" charset="0"/>
              <a:ea typeface="Times New Roman" panose="02020603050405020304" pitchFamily="18" charset="0"/>
            </a:endParaRPr>
          </a:p>
          <a:p>
            <a:pPr marL="342900" marR="0" lvl="0" indent="-342900" algn="just">
              <a:spcBef>
                <a:spcPts val="0"/>
              </a:spcBef>
              <a:spcAft>
                <a:spcPts val="0"/>
              </a:spcAft>
              <a:buSzPts val="1200"/>
              <a:buFont typeface="Times New Roman" panose="02020603050405020304" pitchFamily="18" charset="0"/>
              <a:buAutoNum type="alphaLcParenR"/>
              <a:tabLst>
                <a:tab pos="975360" algn="l"/>
              </a:tabLst>
            </a:pPr>
            <a:r>
              <a:rPr lang="es-ES" spc="-115" dirty="0">
                <a:solidFill>
                  <a:srgbClr val="FF0000"/>
                </a:solidFill>
                <a:latin typeface="Times New Roman" panose="02020603050405020304" pitchFamily="18" charset="0"/>
                <a:ea typeface="Times New Roman" panose="02020603050405020304" pitchFamily="18" charset="0"/>
              </a:rPr>
              <a:t>Recurso de apelación </a:t>
            </a:r>
            <a:r>
              <a:rPr lang="es-ES" spc="-115" dirty="0">
                <a:latin typeface="Times New Roman" panose="02020603050405020304" pitchFamily="18" charset="0"/>
                <a:ea typeface="Times New Roman" panose="02020603050405020304" pitchFamily="18" charset="0"/>
              </a:rPr>
              <a:t>para ante el Tribunal Fiscal</a:t>
            </a:r>
            <a:r>
              <a:rPr lang="es-ES" spc="-25" dirty="0">
                <a:latin typeface="Times New Roman" panose="02020603050405020304" pitchFamily="18" charset="0"/>
                <a:ea typeface="Times New Roman" panose="02020603050405020304" pitchFamily="18" charset="0"/>
              </a:rPr>
              <a:t> </a:t>
            </a:r>
            <a:r>
              <a:rPr lang="es-ES" spc="-115" dirty="0">
                <a:latin typeface="Times New Roman" panose="02020603050405020304" pitchFamily="18" charset="0"/>
                <a:ea typeface="Times New Roman" panose="02020603050405020304" pitchFamily="18" charset="0"/>
              </a:rPr>
              <a:t>Administrativo.</a:t>
            </a:r>
            <a:endParaRPr lang="en-US" sz="1600" spc="-115" dirty="0">
              <a:latin typeface="Times New Roman" panose="02020603050405020304" pitchFamily="18" charset="0"/>
              <a:ea typeface="Times New Roman" panose="02020603050405020304" pitchFamily="18" charset="0"/>
            </a:endParaRPr>
          </a:p>
          <a:p>
            <a:r>
              <a:rPr lang="es-ES" dirty="0">
                <a:latin typeface="Times New Roman" panose="02020603050405020304" pitchFamily="18" charset="0"/>
                <a:ea typeface="Times New Roman" panose="02020603050405020304" pitchFamily="18" charset="0"/>
              </a:rPr>
              <a:t> </a:t>
            </a:r>
            <a:endParaRPr lang="en-US" dirty="0">
              <a:latin typeface="Times New Roman" panose="02020603050405020304" pitchFamily="18" charset="0"/>
              <a:ea typeface="Times New Roman" panose="02020603050405020304" pitchFamily="18" charset="0"/>
            </a:endParaRPr>
          </a:p>
          <a:p>
            <a:pPr marL="342900" marR="135890" lvl="0" indent="-342900" algn="just">
              <a:spcBef>
                <a:spcPts val="0"/>
              </a:spcBef>
              <a:spcAft>
                <a:spcPts val="0"/>
              </a:spcAft>
              <a:buSzPts val="1200"/>
              <a:buFont typeface="Times New Roman" panose="02020603050405020304" pitchFamily="18" charset="0"/>
              <a:buAutoNum type="alphaLcParenR"/>
              <a:tabLst>
                <a:tab pos="975360" algn="l"/>
              </a:tabLst>
            </a:pPr>
            <a:r>
              <a:rPr lang="es-ES" spc="-115" dirty="0">
                <a:solidFill>
                  <a:srgbClr val="FF0000"/>
                </a:solidFill>
                <a:latin typeface="Times New Roman" panose="02020603050405020304" pitchFamily="18" charset="0"/>
                <a:ea typeface="Times New Roman" panose="02020603050405020304" pitchFamily="18" charset="0"/>
              </a:rPr>
              <a:t>Demanda en sede contencioso-administrativa</a:t>
            </a:r>
            <a:r>
              <a:rPr lang="es-ES" spc="-115" dirty="0">
                <a:latin typeface="Times New Roman" panose="02020603050405020304" pitchFamily="18" charset="0"/>
                <a:ea typeface="Times New Roman" panose="02020603050405020304" pitchFamily="18" charset="0"/>
              </a:rPr>
              <a:t>, pudiendo interponerse aun cuando no se hubiere interpuesto alguno o ninguno de los recursos anteriormente señalados.</a:t>
            </a:r>
            <a:endParaRPr lang="en-US" sz="1600" spc="-115" dirty="0">
              <a:latin typeface="Times New Roman" panose="02020603050405020304" pitchFamily="18" charset="0"/>
              <a:ea typeface="Times New Roman" panose="02020603050405020304" pitchFamily="18" charset="0"/>
            </a:endParaRPr>
          </a:p>
          <a:p>
            <a:pPr marL="795020" marR="136525" algn="just">
              <a:spcBef>
                <a:spcPts val="0"/>
              </a:spcBef>
              <a:spcAft>
                <a:spcPts val="0"/>
              </a:spcAft>
            </a:pPr>
            <a:r>
              <a:rPr lang="es-ES" dirty="0">
                <a:latin typeface="Times New Roman" panose="02020603050405020304" pitchFamily="18" charset="0"/>
                <a:ea typeface="Times New Roman" panose="02020603050405020304" pitchFamily="18" charset="0"/>
              </a:rPr>
              <a:t>Interpuesto el recurso de revocatoria y también el recurso de apelación, dentro del plazo establecido para recurrir, se tramitará el presentado en primer lugar y se declarará inadmisible el segundo, sin perjuicio del derecho que le asiste al interesado de interponer, si así lo decide, el recurso de apelación para ante el Tribunal Fiscal Administrativo, contra la resolución que resuelve el de revocatoria.”</a:t>
            </a:r>
            <a:endParaRPr lang="en-US" dirty="0">
              <a:latin typeface="Times New Roman" panose="02020603050405020304" pitchFamily="18" charset="0"/>
              <a:ea typeface="Times New Roman" panose="02020603050405020304" pitchFamily="18" charset="0"/>
            </a:endParaRPr>
          </a:p>
          <a:p>
            <a:r>
              <a:rPr lang="es-ES" sz="1050" dirty="0">
                <a:latin typeface="Times New Roman" panose="02020603050405020304" pitchFamily="18" charset="0"/>
                <a:ea typeface="Times New Roman" panose="02020603050405020304" pitchFamily="18" charset="0"/>
              </a:rPr>
              <a:t> </a:t>
            </a:r>
            <a:endParaRPr lang="en-US" sz="1200" dirty="0">
              <a:effectLst/>
              <a:latin typeface="Times New Roman" panose="02020603050405020304" pitchFamily="18" charset="0"/>
              <a:ea typeface="Times New Roman" panose="02020603050405020304" pitchFamily="18" charset="0"/>
            </a:endParaRPr>
          </a:p>
        </p:txBody>
      </p:sp>
    </p:spTree>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195736" y="548680"/>
            <a:ext cx="4824536" cy="868958"/>
          </a:xfrm>
        </p:spPr>
        <p:style>
          <a:lnRef idx="1">
            <a:schemeClr val="accent1"/>
          </a:lnRef>
          <a:fillRef idx="2">
            <a:schemeClr val="accent1"/>
          </a:fillRef>
          <a:effectRef idx="1">
            <a:schemeClr val="accent1"/>
          </a:effectRef>
          <a:fontRef idx="minor">
            <a:schemeClr val="dk1"/>
          </a:fontRef>
        </p:style>
        <p:txBody>
          <a:bodyPr>
            <a:normAutofit fontScale="90000"/>
          </a:bodyPr>
          <a:lstStyle/>
          <a:p>
            <a:r>
              <a:rPr lang="es-CR" dirty="0"/>
              <a:t>Recursos </a:t>
            </a:r>
            <a:r>
              <a:rPr lang="es-ES" sz="2000" dirty="0">
                <a:solidFill>
                  <a:schemeClr val="tx1"/>
                </a:solidFill>
              </a:rPr>
              <a:t>Art. 145, 146 y 156 del CNPT </a:t>
            </a:r>
            <a:endParaRPr lang="es-ES" sz="2000" dirty="0"/>
          </a:p>
        </p:txBody>
      </p:sp>
      <p:pic>
        <p:nvPicPr>
          <p:cNvPr id="4" name="3 Marcador de contenido" descr="http://www.uci.ac.cr/envios/2012/FIRMAS/bernardogonzalez.jpg"/>
          <p:cNvPicPr>
            <a:picLocks noGrp="1"/>
          </p:cNvPicPr>
          <p:nvPr>
            <p:ph idx="1"/>
          </p:nvPr>
        </p:nvPicPr>
        <p:blipFill>
          <a:blip r:embed="rId2" cstate="print">
            <a:extLst>
              <a:ext uri="{28A0092B-C50C-407E-A947-70E740481C1C}">
                <a14:useLocalDpi xmlns:a14="http://schemas.microsoft.com/office/drawing/2010/main" val="0"/>
              </a:ext>
            </a:extLst>
          </a:blip>
          <a:srcRect l="36441" b="22891"/>
          <a:stretch>
            <a:fillRect/>
          </a:stretch>
        </p:blipFill>
        <p:spPr bwMode="auto">
          <a:xfrm>
            <a:off x="7236296" y="5805264"/>
            <a:ext cx="1713281" cy="815254"/>
          </a:xfrm>
          <a:prstGeom prst="rect">
            <a:avLst/>
          </a:prstGeom>
          <a:noFill/>
          <a:ln>
            <a:noFill/>
          </a:ln>
        </p:spPr>
      </p:pic>
      <p:pic>
        <p:nvPicPr>
          <p:cNvPr id="5" name="4 Imagen" descr="http://www.uci.ac.cr/envios/2012/FIRMAS/bernardogonzalez.jpg"/>
          <p:cNvPicPr/>
          <p:nvPr/>
        </p:nvPicPr>
        <p:blipFill>
          <a:blip r:embed="rId2" cstate="print">
            <a:extLst>
              <a:ext uri="{28A0092B-C50C-407E-A947-70E740481C1C}">
                <a14:useLocalDpi xmlns:a14="http://schemas.microsoft.com/office/drawing/2010/main" val="0"/>
              </a:ext>
            </a:extLst>
          </a:blip>
          <a:srcRect r="63425"/>
          <a:stretch>
            <a:fillRect/>
          </a:stretch>
        </p:blipFill>
        <p:spPr bwMode="auto">
          <a:xfrm>
            <a:off x="6300192" y="5805264"/>
            <a:ext cx="901700" cy="812800"/>
          </a:xfrm>
          <a:prstGeom prst="rect">
            <a:avLst/>
          </a:prstGeom>
          <a:noFill/>
          <a:ln>
            <a:noFill/>
          </a:ln>
        </p:spPr>
      </p:pic>
      <p:sp>
        <p:nvSpPr>
          <p:cNvPr id="6" name="2 Marcador de contenido"/>
          <p:cNvSpPr txBox="1">
            <a:spLocks/>
          </p:cNvSpPr>
          <p:nvPr/>
        </p:nvSpPr>
        <p:spPr>
          <a:xfrm>
            <a:off x="457200" y="1600200"/>
            <a:ext cx="8075240" cy="4525963"/>
          </a:xfrm>
          <a:prstGeom prst="rect">
            <a:avLst/>
          </a:prstGeom>
        </p:spPr>
        <p:txBody>
          <a:bodyPr vert="horz" lIns="91440" tIns="45720" rIns="91440" bIns="45720" rtlCol="0">
            <a:normAutofit/>
          </a:bodyPr>
          <a:lstStyle/>
          <a:p>
            <a:pPr marL="342900" marR="0" lvl="0" indent="-342900" algn="just" defTabSz="914400" rtl="0" eaLnBrk="1" fontAlgn="auto" latinLnBrk="0" hangingPunct="1">
              <a:lnSpc>
                <a:spcPct val="100000"/>
              </a:lnSpc>
              <a:spcBef>
                <a:spcPct val="20000"/>
              </a:spcBef>
              <a:spcAft>
                <a:spcPts val="0"/>
              </a:spcAft>
              <a:buClrTx/>
              <a:buSzTx/>
              <a:tabLst/>
              <a:defRPr/>
            </a:pPr>
            <a:r>
              <a:rPr lang="es-ES" sz="2800" dirty="0"/>
              <a:t>    C</a:t>
            </a:r>
            <a:r>
              <a:rPr kumimoji="0" lang="es-ES" sz="2800" b="0" i="0" u="none" strike="noStrike" kern="1200" cap="none" spc="0" normalizeH="0" baseline="0" noProof="0" dirty="0" err="1">
                <a:ln>
                  <a:noFill/>
                </a:ln>
                <a:solidFill>
                  <a:schemeClr val="tx1"/>
                </a:solidFill>
                <a:effectLst/>
                <a:uLnTx/>
                <a:uFillTx/>
                <a:latin typeface="+mn-lt"/>
                <a:ea typeface="+mn-ea"/>
                <a:cs typeface="+mn-cs"/>
              </a:rPr>
              <a:t>ontra</a:t>
            </a:r>
            <a:r>
              <a:rPr kumimoji="0" lang="es-ES" sz="2800" b="0" i="0" u="none" strike="noStrike" kern="1200" cap="none" spc="0" normalizeH="0" baseline="0" noProof="0" dirty="0">
                <a:ln>
                  <a:noFill/>
                </a:ln>
                <a:solidFill>
                  <a:schemeClr val="tx1"/>
                </a:solidFill>
                <a:effectLst/>
                <a:uLnTx/>
                <a:uFillTx/>
                <a:latin typeface="+mn-lt"/>
                <a:ea typeface="+mn-ea"/>
                <a:cs typeface="+mn-cs"/>
              </a:rPr>
              <a:t> </a:t>
            </a:r>
            <a:r>
              <a:rPr kumimoji="0" lang="es-CR" sz="2800" b="0" i="0" u="none" strike="noStrike" kern="1200" cap="none" spc="0" normalizeH="0" baseline="0" noProof="0" dirty="0">
                <a:ln>
                  <a:noFill/>
                </a:ln>
                <a:solidFill>
                  <a:schemeClr val="tx1"/>
                </a:solidFill>
                <a:effectLst/>
                <a:uLnTx/>
                <a:uFillTx/>
                <a:latin typeface="+mn-lt"/>
                <a:ea typeface="+mn-ea"/>
                <a:cs typeface="+mn-cs"/>
              </a:rPr>
              <a:t>los aumentos en las bases imponibles y en las cuotas tributarias, en que hay disconformidad, podrá presentar, </a:t>
            </a:r>
            <a:r>
              <a:rPr kumimoji="0" lang="es-ES" sz="2800" b="0" i="0" u="none" strike="noStrike" kern="1200" cap="none" spc="0" normalizeH="0" baseline="0" noProof="0" dirty="0">
                <a:ln>
                  <a:noFill/>
                </a:ln>
                <a:solidFill>
                  <a:schemeClr val="tx1"/>
                </a:solidFill>
                <a:effectLst/>
                <a:uLnTx/>
                <a:uFillTx/>
                <a:latin typeface="+mn-lt"/>
                <a:ea typeface="+mn-ea"/>
                <a:cs typeface="+mn-cs"/>
              </a:rPr>
              <a:t>el </a:t>
            </a:r>
            <a:r>
              <a:rPr kumimoji="0" lang="es-ES" sz="2800" b="0" i="0" u="none" strike="noStrike" kern="1200" cap="none" spc="0" normalizeH="0" baseline="0" noProof="0" dirty="0">
                <a:ln>
                  <a:noFill/>
                </a:ln>
                <a:solidFill>
                  <a:srgbClr val="FF0000"/>
                </a:solidFill>
                <a:effectLst/>
                <a:uLnTx/>
                <a:uFillTx/>
                <a:latin typeface="+mn-lt"/>
                <a:ea typeface="+mn-ea"/>
                <a:cs typeface="+mn-cs"/>
              </a:rPr>
              <a:t>recurso de revocatoria </a:t>
            </a:r>
            <a:r>
              <a:rPr kumimoji="0" lang="es-ES" sz="2800" b="0" i="0" u="none" strike="noStrike" kern="1200" cap="none" spc="0" normalizeH="0" baseline="0" noProof="0" dirty="0">
                <a:ln>
                  <a:noFill/>
                </a:ln>
                <a:solidFill>
                  <a:schemeClr val="tx1"/>
                </a:solidFill>
                <a:effectLst/>
                <a:uLnTx/>
                <a:uFillTx/>
                <a:latin typeface="+mn-lt"/>
                <a:ea typeface="+mn-ea"/>
                <a:cs typeface="+mn-cs"/>
              </a:rPr>
              <a:t>ante al órgano fiscalizador que emitió el acto.  Pero si </a:t>
            </a:r>
            <a:r>
              <a:rPr kumimoji="0" lang="es-ES" sz="2800" b="0" i="0" u="none" strike="noStrike" kern="1200" cap="none" spc="0" normalizeH="0" baseline="0" noProof="0" dirty="0">
                <a:ln>
                  <a:noFill/>
                </a:ln>
                <a:solidFill>
                  <a:srgbClr val="FF0000"/>
                </a:solidFill>
                <a:effectLst/>
                <a:uLnTx/>
                <a:uFillTx/>
                <a:latin typeface="+mn-lt"/>
                <a:ea typeface="+mn-ea"/>
                <a:cs typeface="+mn-cs"/>
              </a:rPr>
              <a:t>prescinde</a:t>
            </a:r>
            <a:r>
              <a:rPr kumimoji="0" lang="es-ES" sz="2800" b="0" i="0" u="none" strike="noStrike" kern="1200" cap="none" spc="0" normalizeH="0" baseline="0" noProof="0" dirty="0">
                <a:ln>
                  <a:noFill/>
                </a:ln>
                <a:solidFill>
                  <a:schemeClr val="tx1"/>
                </a:solidFill>
                <a:effectLst/>
                <a:uLnTx/>
                <a:uFillTx/>
                <a:latin typeface="+mn-lt"/>
                <a:ea typeface="+mn-ea"/>
                <a:cs typeface="+mn-cs"/>
              </a:rPr>
              <a:t> de ese recurso puede presentar un </a:t>
            </a:r>
            <a:r>
              <a:rPr kumimoji="0" lang="es-ES" sz="2800" b="0" i="0" u="none" strike="noStrike" kern="1200" cap="none" spc="0" normalizeH="0" baseline="0" noProof="0" dirty="0">
                <a:ln>
                  <a:noFill/>
                </a:ln>
                <a:solidFill>
                  <a:srgbClr val="FF0000"/>
                </a:solidFill>
                <a:effectLst/>
                <a:uLnTx/>
                <a:uFillTx/>
                <a:latin typeface="+mn-lt"/>
                <a:ea typeface="+mn-ea"/>
                <a:cs typeface="+mn-cs"/>
              </a:rPr>
              <a:t>recurso de apelación </a:t>
            </a:r>
            <a:r>
              <a:rPr kumimoji="0" lang="es-ES" sz="2800" b="0" i="0" u="none" strike="noStrike" kern="1200" cap="none" spc="0" normalizeH="0" baseline="0" noProof="0" dirty="0">
                <a:ln>
                  <a:noFill/>
                </a:ln>
                <a:solidFill>
                  <a:schemeClr val="tx1"/>
                </a:solidFill>
                <a:effectLst/>
                <a:uLnTx/>
                <a:uFillTx/>
                <a:latin typeface="+mn-lt"/>
                <a:ea typeface="+mn-ea"/>
                <a:cs typeface="+mn-cs"/>
              </a:rPr>
              <a:t>ante el Tribunal Fiscal Administrativo. en un plazo de </a:t>
            </a:r>
            <a:r>
              <a:rPr kumimoji="0" lang="es-ES" sz="2800" b="0" i="0" u="none" strike="noStrike" kern="1200" cap="none" spc="0" normalizeH="0" baseline="0" noProof="0" dirty="0">
                <a:ln>
                  <a:noFill/>
                </a:ln>
                <a:solidFill>
                  <a:srgbClr val="FF0000"/>
                </a:solidFill>
                <a:effectLst/>
                <a:uLnTx/>
                <a:uFillTx/>
                <a:latin typeface="+mn-lt"/>
                <a:ea typeface="+mn-ea"/>
                <a:cs typeface="+mn-cs"/>
              </a:rPr>
              <a:t>treinta días hábiles</a:t>
            </a:r>
            <a:r>
              <a:rPr kumimoji="0" lang="es-ES" sz="2800" b="0" i="0" u="none" strike="noStrike" kern="1200" cap="none" spc="0" normalizeH="0" baseline="0" noProof="0" dirty="0">
                <a:ln>
                  <a:noFill/>
                </a:ln>
                <a:solidFill>
                  <a:schemeClr val="tx1"/>
                </a:solidFill>
                <a:effectLst/>
                <a:uLnTx/>
                <a:uFillTx/>
                <a:latin typeface="+mn-lt"/>
                <a:ea typeface="+mn-ea"/>
                <a:cs typeface="+mn-cs"/>
              </a:rPr>
              <a:t>, contados a partir del día hábil siguiente a la notificación de este acto.</a:t>
            </a:r>
          </a:p>
        </p:txBody>
      </p:sp>
    </p:spTree>
    <p:extLst>
      <p:ext uri="{BB962C8B-B14F-4D97-AF65-F5344CB8AC3E}">
        <p14:creationId xmlns:p14="http://schemas.microsoft.com/office/powerpoint/2010/main" val="3644383188"/>
      </p:ext>
    </p:extLst>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771800" y="620688"/>
            <a:ext cx="3672408" cy="796950"/>
          </a:xfrm>
        </p:spPr>
        <p:style>
          <a:lnRef idx="1">
            <a:schemeClr val="accent1"/>
          </a:lnRef>
          <a:fillRef idx="2">
            <a:schemeClr val="accent1"/>
          </a:fillRef>
          <a:effectRef idx="1">
            <a:schemeClr val="accent1"/>
          </a:effectRef>
          <a:fontRef idx="minor">
            <a:schemeClr val="dk1"/>
          </a:fontRef>
        </p:style>
        <p:txBody>
          <a:bodyPr>
            <a:normAutofit fontScale="90000"/>
          </a:bodyPr>
          <a:lstStyle/>
          <a:p>
            <a:r>
              <a:rPr lang="es-CR" dirty="0"/>
              <a:t>Otra alternativa</a:t>
            </a:r>
            <a:endParaRPr lang="es-ES" dirty="0"/>
          </a:p>
        </p:txBody>
      </p:sp>
      <p:pic>
        <p:nvPicPr>
          <p:cNvPr id="4" name="3 Marcador de contenido" descr="http://www.uci.ac.cr/envios/2012/FIRMAS/bernardogonzalez.jpg"/>
          <p:cNvPicPr>
            <a:picLocks noGrp="1"/>
          </p:cNvPicPr>
          <p:nvPr>
            <p:ph idx="1"/>
          </p:nvPr>
        </p:nvPicPr>
        <p:blipFill>
          <a:blip r:embed="rId2" cstate="print">
            <a:extLst>
              <a:ext uri="{28A0092B-C50C-407E-A947-70E740481C1C}">
                <a14:useLocalDpi xmlns:a14="http://schemas.microsoft.com/office/drawing/2010/main" val="0"/>
              </a:ext>
            </a:extLst>
          </a:blip>
          <a:srcRect l="36441" b="22891"/>
          <a:stretch>
            <a:fillRect/>
          </a:stretch>
        </p:blipFill>
        <p:spPr bwMode="auto">
          <a:xfrm>
            <a:off x="7236296" y="5805264"/>
            <a:ext cx="1713281" cy="815254"/>
          </a:xfrm>
          <a:prstGeom prst="rect">
            <a:avLst/>
          </a:prstGeom>
          <a:noFill/>
          <a:ln>
            <a:noFill/>
          </a:ln>
        </p:spPr>
      </p:pic>
      <p:pic>
        <p:nvPicPr>
          <p:cNvPr id="5" name="4 Imagen" descr="http://www.uci.ac.cr/envios/2012/FIRMAS/bernardogonzalez.jpg"/>
          <p:cNvPicPr/>
          <p:nvPr/>
        </p:nvPicPr>
        <p:blipFill>
          <a:blip r:embed="rId2" cstate="print">
            <a:extLst>
              <a:ext uri="{28A0092B-C50C-407E-A947-70E740481C1C}">
                <a14:useLocalDpi xmlns:a14="http://schemas.microsoft.com/office/drawing/2010/main" val="0"/>
              </a:ext>
            </a:extLst>
          </a:blip>
          <a:srcRect r="63425"/>
          <a:stretch>
            <a:fillRect/>
          </a:stretch>
        </p:blipFill>
        <p:spPr bwMode="auto">
          <a:xfrm>
            <a:off x="6300192" y="5805264"/>
            <a:ext cx="901700" cy="812800"/>
          </a:xfrm>
          <a:prstGeom prst="rect">
            <a:avLst/>
          </a:prstGeom>
          <a:noFill/>
          <a:ln>
            <a:noFill/>
          </a:ln>
        </p:spPr>
      </p:pic>
      <p:sp>
        <p:nvSpPr>
          <p:cNvPr id="6" name="2 Marcador de contenido"/>
          <p:cNvSpPr txBox="1">
            <a:spLocks/>
          </p:cNvSpPr>
          <p:nvPr/>
        </p:nvSpPr>
        <p:spPr>
          <a:xfrm>
            <a:off x="457200" y="1600200"/>
            <a:ext cx="8229600" cy="4525963"/>
          </a:xfrm>
          <a:prstGeom prst="rect">
            <a:avLst/>
          </a:prstGeom>
        </p:spPr>
        <p:txBody>
          <a:bodyPr vert="horz" lIns="91440" tIns="45720" rIns="91440" bIns="45720" rtlCol="0">
            <a:normAutofit/>
          </a:bodyPr>
          <a:lstStyle/>
          <a:p>
            <a:pPr marL="342900" marR="0" lvl="0" indent="-342900" algn="just" defTabSz="914400" rtl="0" eaLnBrk="1" fontAlgn="auto" latinLnBrk="0" hangingPunct="1">
              <a:lnSpc>
                <a:spcPct val="100000"/>
              </a:lnSpc>
              <a:spcBef>
                <a:spcPct val="20000"/>
              </a:spcBef>
              <a:spcAft>
                <a:spcPts val="0"/>
              </a:spcAft>
              <a:buClrTx/>
              <a:buSzTx/>
              <a:tabLst/>
              <a:defRPr/>
            </a:pPr>
            <a:r>
              <a:rPr kumimoji="0" lang="es-ES" sz="3600" b="0" i="0" u="none" strike="noStrike" kern="1200" cap="none" spc="0" normalizeH="0" baseline="0" noProof="0" dirty="0">
                <a:ln>
                  <a:noFill/>
                </a:ln>
                <a:solidFill>
                  <a:schemeClr val="tx1"/>
                </a:solidFill>
                <a:effectLst/>
                <a:uLnTx/>
                <a:uFillTx/>
                <a:latin typeface="+mn-lt"/>
                <a:ea typeface="+mn-ea"/>
                <a:cs typeface="+mn-cs"/>
              </a:rPr>
              <a:t>   También puede presentar la demanda ante el Tribunal Contencioso Administrativo de acuerdo con la normativa establecida en el Código Procesal Contencioso Administrativo.</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es-ES" sz="3600" b="0"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 Marcador de contenido" descr="http://www.uci.ac.cr/envios/2012/FIRMAS/bernardogonzalez.jpg"/>
          <p:cNvPicPr>
            <a:picLocks noGrp="1"/>
          </p:cNvPicPr>
          <p:nvPr>
            <p:ph idx="1"/>
          </p:nvPr>
        </p:nvPicPr>
        <p:blipFill>
          <a:blip r:embed="rId2" cstate="print">
            <a:extLst>
              <a:ext uri="{28A0092B-C50C-407E-A947-70E740481C1C}">
                <a14:useLocalDpi xmlns:a14="http://schemas.microsoft.com/office/drawing/2010/main" val="0"/>
              </a:ext>
            </a:extLst>
          </a:blip>
          <a:srcRect l="36441" b="22891"/>
          <a:stretch>
            <a:fillRect/>
          </a:stretch>
        </p:blipFill>
        <p:spPr bwMode="auto">
          <a:xfrm>
            <a:off x="7236296" y="5805264"/>
            <a:ext cx="1713281" cy="815254"/>
          </a:xfrm>
          <a:prstGeom prst="rect">
            <a:avLst/>
          </a:prstGeom>
          <a:noFill/>
          <a:ln>
            <a:noFill/>
          </a:ln>
        </p:spPr>
      </p:pic>
      <p:pic>
        <p:nvPicPr>
          <p:cNvPr id="5" name="4 Imagen" descr="http://www.uci.ac.cr/envios/2012/FIRMAS/bernardogonzalez.jpg"/>
          <p:cNvPicPr/>
          <p:nvPr/>
        </p:nvPicPr>
        <p:blipFill>
          <a:blip r:embed="rId2" cstate="print">
            <a:extLst>
              <a:ext uri="{28A0092B-C50C-407E-A947-70E740481C1C}">
                <a14:useLocalDpi xmlns:a14="http://schemas.microsoft.com/office/drawing/2010/main" val="0"/>
              </a:ext>
            </a:extLst>
          </a:blip>
          <a:srcRect r="63425"/>
          <a:stretch>
            <a:fillRect/>
          </a:stretch>
        </p:blipFill>
        <p:spPr bwMode="auto">
          <a:xfrm>
            <a:off x="6300192" y="5805264"/>
            <a:ext cx="901700" cy="812800"/>
          </a:xfrm>
          <a:prstGeom prst="rect">
            <a:avLst/>
          </a:prstGeom>
          <a:noFill/>
          <a:ln>
            <a:noFill/>
          </a:ln>
        </p:spPr>
      </p:pic>
      <p:sp>
        <p:nvSpPr>
          <p:cNvPr id="6" name="Rectangle 2"/>
          <p:cNvSpPr>
            <a:spLocks noGrp="1" noChangeArrowheads="1"/>
          </p:cNvSpPr>
          <p:nvPr>
            <p:ph type="title"/>
          </p:nvPr>
        </p:nvSpPr>
        <p:spPr>
          <a:xfrm>
            <a:off x="1907704" y="404664"/>
            <a:ext cx="5688632" cy="868958"/>
          </a:xfrm>
        </p:spPr>
        <p:style>
          <a:lnRef idx="1">
            <a:schemeClr val="accent1"/>
          </a:lnRef>
          <a:fillRef idx="2">
            <a:schemeClr val="accent1"/>
          </a:fillRef>
          <a:effectRef idx="1">
            <a:schemeClr val="accent1"/>
          </a:effectRef>
          <a:fontRef idx="minor">
            <a:schemeClr val="dk1"/>
          </a:fontRef>
        </p:style>
        <p:txBody>
          <a:bodyPr>
            <a:normAutofit fontScale="90000"/>
          </a:bodyPr>
          <a:lstStyle/>
          <a:p>
            <a:pPr>
              <a:defRPr/>
            </a:pPr>
            <a:r>
              <a:rPr lang="es-ES" sz="3200" b="1" dirty="0"/>
              <a:t>Fraude a la Hacienda Pública </a:t>
            </a:r>
            <a:br>
              <a:rPr lang="es-ES" sz="2000" dirty="0">
                <a:solidFill>
                  <a:schemeClr val="tx1">
                    <a:lumMod val="95000"/>
                    <a:lumOff val="5000"/>
                  </a:schemeClr>
                </a:solidFill>
              </a:rPr>
            </a:br>
            <a:r>
              <a:rPr lang="es-ES" sz="2000" dirty="0">
                <a:solidFill>
                  <a:schemeClr val="tx1">
                    <a:lumMod val="95000"/>
                    <a:lumOff val="5000"/>
                  </a:schemeClr>
                </a:solidFill>
              </a:rPr>
              <a:t> Art. 92 CNPT</a:t>
            </a:r>
          </a:p>
        </p:txBody>
      </p:sp>
      <p:sp>
        <p:nvSpPr>
          <p:cNvPr id="7" name="Rectangle 3"/>
          <p:cNvSpPr txBox="1">
            <a:spLocks noChangeArrowheads="1"/>
          </p:cNvSpPr>
          <p:nvPr/>
        </p:nvSpPr>
        <p:spPr>
          <a:xfrm>
            <a:off x="827584" y="1484784"/>
            <a:ext cx="7560840" cy="4525963"/>
          </a:xfrm>
          <a:prstGeom prst="rect">
            <a:avLst/>
          </a:prstGeom>
        </p:spPr>
        <p:txBody>
          <a:bodyPr vert="horz" lIns="91440" tIns="45720" rIns="91440" bIns="45720" rtlCol="0">
            <a:noAutofit/>
          </a:bodyPr>
          <a:lstStyle/>
          <a:p>
            <a:pPr algn="just"/>
            <a:r>
              <a:rPr lang="es-ES" sz="2400" dirty="0"/>
              <a:t>El que, por acción u omisión, defraude a la Hacienda Pública con el propósito de obtener, para sí o para un tercero, un beneficio patrimonial, evadiendo el pago de tributos, cantidades retenidas o que se hayan debido retener, o ingresos a cuenta de retribuciones en especie u obteniendo indebidamente devoluciones o disfrutando beneficios fiscales de la misma forma, siempre que la cuantía de la cuota defraudada, el importe no ingresado de las retenciones o los ingresos a cuenta o de las devoluciones o los beneficios fiscales indebidamente obtenidos o disfrutados exceda de </a:t>
            </a:r>
            <a:r>
              <a:rPr lang="es-ES" sz="2400" dirty="0">
                <a:solidFill>
                  <a:srgbClr val="FF0000"/>
                </a:solidFill>
              </a:rPr>
              <a:t>quinientos salarios base</a:t>
            </a:r>
            <a:r>
              <a:rPr lang="es-ES" sz="2400" dirty="0"/>
              <a:t>, será castigado con la pena de prisión de </a:t>
            </a:r>
            <a:r>
              <a:rPr lang="es-ES" sz="2400" dirty="0">
                <a:solidFill>
                  <a:srgbClr val="FF0000"/>
                </a:solidFill>
              </a:rPr>
              <a:t>cinco a diez años</a:t>
            </a:r>
            <a:r>
              <a:rPr lang="es-ES" sz="2400" dirty="0"/>
              <a:t>. </a:t>
            </a:r>
          </a:p>
        </p:txBody>
      </p:sp>
    </p:spTree>
  </p:cSld>
  <p:clrMapOvr>
    <a:masterClrMapping/>
  </p:clrMapOvr>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 Marcador de contenido" descr="http://www.uci.ac.cr/envios/2012/FIRMAS/bernardogonzalez.jpg"/>
          <p:cNvPicPr>
            <a:picLocks noGrp="1"/>
          </p:cNvPicPr>
          <p:nvPr>
            <p:ph idx="1"/>
          </p:nvPr>
        </p:nvPicPr>
        <p:blipFill>
          <a:blip r:embed="rId2" cstate="print">
            <a:extLst>
              <a:ext uri="{28A0092B-C50C-407E-A947-70E740481C1C}">
                <a14:useLocalDpi xmlns:a14="http://schemas.microsoft.com/office/drawing/2010/main" val="0"/>
              </a:ext>
            </a:extLst>
          </a:blip>
          <a:srcRect l="36441" b="22891"/>
          <a:stretch>
            <a:fillRect/>
          </a:stretch>
        </p:blipFill>
        <p:spPr bwMode="auto">
          <a:xfrm>
            <a:off x="7236296" y="5805264"/>
            <a:ext cx="1713281" cy="815254"/>
          </a:xfrm>
          <a:prstGeom prst="rect">
            <a:avLst/>
          </a:prstGeom>
          <a:noFill/>
          <a:ln>
            <a:noFill/>
          </a:ln>
        </p:spPr>
      </p:pic>
      <p:pic>
        <p:nvPicPr>
          <p:cNvPr id="5" name="4 Imagen" descr="http://www.uci.ac.cr/envios/2012/FIRMAS/bernardogonzalez.jpg"/>
          <p:cNvPicPr/>
          <p:nvPr/>
        </p:nvPicPr>
        <p:blipFill>
          <a:blip r:embed="rId2" cstate="print">
            <a:extLst>
              <a:ext uri="{28A0092B-C50C-407E-A947-70E740481C1C}">
                <a14:useLocalDpi xmlns:a14="http://schemas.microsoft.com/office/drawing/2010/main" val="0"/>
              </a:ext>
            </a:extLst>
          </a:blip>
          <a:srcRect r="63425"/>
          <a:stretch>
            <a:fillRect/>
          </a:stretch>
        </p:blipFill>
        <p:spPr bwMode="auto">
          <a:xfrm>
            <a:off x="6300192" y="5805264"/>
            <a:ext cx="901700" cy="812800"/>
          </a:xfrm>
          <a:prstGeom prst="rect">
            <a:avLst/>
          </a:prstGeom>
          <a:noFill/>
          <a:ln>
            <a:noFill/>
          </a:ln>
        </p:spPr>
      </p:pic>
      <p:sp>
        <p:nvSpPr>
          <p:cNvPr id="6" name="Rectangle 2"/>
          <p:cNvSpPr>
            <a:spLocks noGrp="1" noChangeArrowheads="1"/>
          </p:cNvSpPr>
          <p:nvPr>
            <p:ph type="title"/>
          </p:nvPr>
        </p:nvSpPr>
        <p:spPr>
          <a:xfrm>
            <a:off x="1907704" y="260648"/>
            <a:ext cx="5688632" cy="868958"/>
          </a:xfrm>
        </p:spPr>
        <p:style>
          <a:lnRef idx="1">
            <a:schemeClr val="accent1"/>
          </a:lnRef>
          <a:fillRef idx="2">
            <a:schemeClr val="accent1"/>
          </a:fillRef>
          <a:effectRef idx="1">
            <a:schemeClr val="accent1"/>
          </a:effectRef>
          <a:fontRef idx="minor">
            <a:schemeClr val="dk1"/>
          </a:fontRef>
        </p:style>
        <p:txBody>
          <a:bodyPr>
            <a:normAutofit fontScale="90000"/>
          </a:bodyPr>
          <a:lstStyle/>
          <a:p>
            <a:pPr>
              <a:defRPr/>
            </a:pPr>
            <a:r>
              <a:rPr lang="es-ES" sz="3200" b="1" dirty="0"/>
              <a:t>Fraude a la Hacienda Pública </a:t>
            </a:r>
            <a:br>
              <a:rPr lang="es-ES" sz="2000" dirty="0">
                <a:solidFill>
                  <a:schemeClr val="tx1">
                    <a:lumMod val="95000"/>
                    <a:lumOff val="5000"/>
                  </a:schemeClr>
                </a:solidFill>
              </a:rPr>
            </a:br>
            <a:r>
              <a:rPr lang="es-ES" sz="2000" dirty="0">
                <a:solidFill>
                  <a:schemeClr val="tx1">
                    <a:lumMod val="95000"/>
                    <a:lumOff val="5000"/>
                  </a:schemeClr>
                </a:solidFill>
              </a:rPr>
              <a:t> Art. 92 CNPT</a:t>
            </a:r>
          </a:p>
        </p:txBody>
      </p:sp>
      <p:sp>
        <p:nvSpPr>
          <p:cNvPr id="7" name="Rectangle 3"/>
          <p:cNvSpPr txBox="1">
            <a:spLocks noChangeArrowheads="1"/>
          </p:cNvSpPr>
          <p:nvPr/>
        </p:nvSpPr>
        <p:spPr>
          <a:xfrm>
            <a:off x="539552" y="1340768"/>
            <a:ext cx="8064896" cy="4525963"/>
          </a:xfrm>
          <a:prstGeom prst="rect">
            <a:avLst/>
          </a:prstGeom>
        </p:spPr>
        <p:txBody>
          <a:bodyPr vert="horz" lIns="91440" tIns="45720" rIns="91440" bIns="45720" rtlCol="0">
            <a:noAutofit/>
          </a:bodyPr>
          <a:lstStyle/>
          <a:p>
            <a:pPr algn="just"/>
            <a:r>
              <a:rPr lang="es-ES" sz="2000" dirty="0"/>
              <a:t>Para los efectos de lo dispuesto en el párrafo anterior debe entenderse que: </a:t>
            </a:r>
          </a:p>
          <a:p>
            <a:pPr lvl="0" algn="just"/>
            <a:r>
              <a:rPr lang="es-ES" sz="2000" dirty="0"/>
              <a:t>El monto de quinientos salarios base se considerará condición objetiva de punibilidad. </a:t>
            </a:r>
          </a:p>
          <a:p>
            <a:pPr algn="just"/>
            <a:r>
              <a:rPr lang="es-ES" sz="800" dirty="0"/>
              <a:t> </a:t>
            </a:r>
          </a:p>
          <a:p>
            <a:pPr lvl="0" algn="just"/>
            <a:r>
              <a:rPr lang="es-ES" sz="2000" dirty="0"/>
              <a:t>El monto </a:t>
            </a:r>
            <a:r>
              <a:rPr lang="es-ES" sz="2000" dirty="0">
                <a:solidFill>
                  <a:srgbClr val="FF0000"/>
                </a:solidFill>
              </a:rPr>
              <a:t>no incluirá los intereses, las multas ni los recargos </a:t>
            </a:r>
            <a:r>
              <a:rPr lang="es-ES" sz="2000" dirty="0"/>
              <a:t>de carácter sancionador</a:t>
            </a:r>
            <a:r>
              <a:rPr lang="es-ES" sz="2400" dirty="0"/>
              <a:t>. </a:t>
            </a:r>
          </a:p>
          <a:p>
            <a:pPr algn="just"/>
            <a:r>
              <a:rPr lang="es-ES" sz="800" dirty="0"/>
              <a:t> </a:t>
            </a:r>
          </a:p>
          <a:p>
            <a:pPr lvl="0" algn="just"/>
            <a:r>
              <a:rPr lang="es-ES" sz="2000" dirty="0"/>
              <a:t>Para determinar la cuantía mencionada, si se trata de tributos, retenciones, ingresos a cuenta o devoluciones, periódicos o de declaración periódica, se estará a lo defraudado en cada período impositivo o de declaración y, si estos son inferiores a doce meses, el importe de lo defraudado se referirá al </a:t>
            </a:r>
            <a:r>
              <a:rPr lang="es-ES" sz="2000" dirty="0">
                <a:solidFill>
                  <a:srgbClr val="FF0000"/>
                </a:solidFill>
              </a:rPr>
              <a:t>año natural</a:t>
            </a:r>
            <a:r>
              <a:rPr lang="es-ES" sz="2000" dirty="0"/>
              <a:t>. En los demás supuestos la cuantía se entenderá referida a cada uno de los distintos conceptos por los que un hecho imponible sea susceptible de liquidación.</a:t>
            </a:r>
            <a:r>
              <a:rPr lang="es-ES" sz="2400" dirty="0"/>
              <a:t> </a:t>
            </a:r>
          </a:p>
        </p:txBody>
      </p:sp>
    </p:spTree>
  </p:cSld>
  <p:clrMapOvr>
    <a:masterClrMapping/>
  </p:clrMapOvr>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 Marcador de contenido" descr="http://www.uci.ac.cr/envios/2012/FIRMAS/bernardogonzalez.jpg"/>
          <p:cNvPicPr>
            <a:picLocks noGrp="1"/>
          </p:cNvPicPr>
          <p:nvPr>
            <p:ph idx="1"/>
          </p:nvPr>
        </p:nvPicPr>
        <p:blipFill>
          <a:blip r:embed="rId2" cstate="print">
            <a:extLst>
              <a:ext uri="{28A0092B-C50C-407E-A947-70E740481C1C}">
                <a14:useLocalDpi xmlns:a14="http://schemas.microsoft.com/office/drawing/2010/main" val="0"/>
              </a:ext>
            </a:extLst>
          </a:blip>
          <a:srcRect l="36441" b="22891"/>
          <a:stretch>
            <a:fillRect/>
          </a:stretch>
        </p:blipFill>
        <p:spPr bwMode="auto">
          <a:xfrm>
            <a:off x="7236296" y="5805264"/>
            <a:ext cx="1713281" cy="815254"/>
          </a:xfrm>
          <a:prstGeom prst="rect">
            <a:avLst/>
          </a:prstGeom>
          <a:noFill/>
          <a:ln>
            <a:noFill/>
          </a:ln>
        </p:spPr>
      </p:pic>
      <p:pic>
        <p:nvPicPr>
          <p:cNvPr id="5" name="4 Imagen" descr="http://www.uci.ac.cr/envios/2012/FIRMAS/bernardogonzalez.jpg"/>
          <p:cNvPicPr/>
          <p:nvPr/>
        </p:nvPicPr>
        <p:blipFill>
          <a:blip r:embed="rId2" cstate="print">
            <a:extLst>
              <a:ext uri="{28A0092B-C50C-407E-A947-70E740481C1C}">
                <a14:useLocalDpi xmlns:a14="http://schemas.microsoft.com/office/drawing/2010/main" val="0"/>
              </a:ext>
            </a:extLst>
          </a:blip>
          <a:srcRect r="63425"/>
          <a:stretch>
            <a:fillRect/>
          </a:stretch>
        </p:blipFill>
        <p:spPr bwMode="auto">
          <a:xfrm>
            <a:off x="6300192" y="5805264"/>
            <a:ext cx="901700" cy="812800"/>
          </a:xfrm>
          <a:prstGeom prst="rect">
            <a:avLst/>
          </a:prstGeom>
          <a:noFill/>
          <a:ln>
            <a:noFill/>
          </a:ln>
        </p:spPr>
      </p:pic>
      <p:sp>
        <p:nvSpPr>
          <p:cNvPr id="6" name="Rectangle 2"/>
          <p:cNvSpPr>
            <a:spLocks noGrp="1" noChangeArrowheads="1"/>
          </p:cNvSpPr>
          <p:nvPr>
            <p:ph type="title"/>
          </p:nvPr>
        </p:nvSpPr>
        <p:spPr>
          <a:xfrm>
            <a:off x="1907704" y="548680"/>
            <a:ext cx="5688632" cy="868958"/>
          </a:xfrm>
        </p:spPr>
        <p:style>
          <a:lnRef idx="1">
            <a:schemeClr val="accent1"/>
          </a:lnRef>
          <a:fillRef idx="2">
            <a:schemeClr val="accent1"/>
          </a:fillRef>
          <a:effectRef idx="1">
            <a:schemeClr val="accent1"/>
          </a:effectRef>
          <a:fontRef idx="minor">
            <a:schemeClr val="dk1"/>
          </a:fontRef>
        </p:style>
        <p:txBody>
          <a:bodyPr>
            <a:normAutofit fontScale="90000"/>
          </a:bodyPr>
          <a:lstStyle/>
          <a:p>
            <a:pPr>
              <a:defRPr/>
            </a:pPr>
            <a:r>
              <a:rPr lang="es-ES" sz="3200" b="1" dirty="0"/>
              <a:t>Fraude a la Hacienda Pública </a:t>
            </a:r>
            <a:br>
              <a:rPr lang="es-ES" sz="2000" dirty="0">
                <a:solidFill>
                  <a:schemeClr val="tx1">
                    <a:lumMod val="95000"/>
                    <a:lumOff val="5000"/>
                  </a:schemeClr>
                </a:solidFill>
              </a:rPr>
            </a:br>
            <a:r>
              <a:rPr lang="es-ES" sz="2000" dirty="0">
                <a:solidFill>
                  <a:schemeClr val="tx1">
                    <a:lumMod val="95000"/>
                    <a:lumOff val="5000"/>
                  </a:schemeClr>
                </a:solidFill>
              </a:rPr>
              <a:t> Art. 92 CNPT</a:t>
            </a:r>
          </a:p>
        </p:txBody>
      </p:sp>
      <p:sp>
        <p:nvSpPr>
          <p:cNvPr id="7" name="Rectangle 3"/>
          <p:cNvSpPr txBox="1">
            <a:spLocks noChangeArrowheads="1"/>
          </p:cNvSpPr>
          <p:nvPr/>
        </p:nvSpPr>
        <p:spPr>
          <a:xfrm>
            <a:off x="827584" y="2071389"/>
            <a:ext cx="7560840" cy="3661867"/>
          </a:xfrm>
          <a:prstGeom prst="rect">
            <a:avLst/>
          </a:prstGeom>
        </p:spPr>
        <p:txBody>
          <a:bodyPr vert="horz" lIns="91440" tIns="45720" rIns="91440" bIns="45720" rtlCol="0">
            <a:noAutofit/>
          </a:bodyPr>
          <a:lstStyle/>
          <a:p>
            <a:pPr algn="just"/>
            <a:r>
              <a:rPr lang="es-ES" sz="2400" dirty="0"/>
              <a:t>Se considerará excusa legal absolutoria el hecho de que el sujeto </a:t>
            </a:r>
            <a:r>
              <a:rPr lang="es-ES" sz="2400" dirty="0">
                <a:solidFill>
                  <a:srgbClr val="FF0000"/>
                </a:solidFill>
              </a:rPr>
              <a:t>repare su incumplimiento, sin que medie requerimiento ni actuación de la AT </a:t>
            </a:r>
            <a:r>
              <a:rPr lang="es-ES" sz="2400" dirty="0"/>
              <a:t>para obtener la reparación. </a:t>
            </a:r>
          </a:p>
          <a:p>
            <a:pPr algn="just"/>
            <a:endParaRPr lang="es-ES" sz="2400" dirty="0"/>
          </a:p>
          <a:p>
            <a:pPr algn="just"/>
            <a:r>
              <a:rPr lang="es-ES" sz="2400" dirty="0"/>
              <a:t>Se entenderá como actuación de la Administración toda acción realizada con la notificación al sujeto pasivo, conducente a verificar el cumplimiento de las obligaciones tributarias. </a:t>
            </a:r>
          </a:p>
        </p:txBody>
      </p:sp>
    </p:spTree>
  </p:cSld>
  <p:clrMapOvr>
    <a:masterClrMapping/>
  </p:clrMapOvr>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 Marcador de contenido" descr="http://www.uci.ac.cr/envios/2012/FIRMAS/bernardogonzalez.jpg"/>
          <p:cNvPicPr>
            <a:picLocks noGrp="1"/>
          </p:cNvPicPr>
          <p:nvPr>
            <p:ph idx="1"/>
          </p:nvPr>
        </p:nvPicPr>
        <p:blipFill>
          <a:blip r:embed="rId2" cstate="print">
            <a:extLst>
              <a:ext uri="{28A0092B-C50C-407E-A947-70E740481C1C}">
                <a14:useLocalDpi xmlns:a14="http://schemas.microsoft.com/office/drawing/2010/main" val="0"/>
              </a:ext>
            </a:extLst>
          </a:blip>
          <a:srcRect l="36441" b="22891"/>
          <a:stretch>
            <a:fillRect/>
          </a:stretch>
        </p:blipFill>
        <p:spPr bwMode="auto">
          <a:xfrm>
            <a:off x="7236296" y="5805264"/>
            <a:ext cx="1713281" cy="815254"/>
          </a:xfrm>
          <a:prstGeom prst="rect">
            <a:avLst/>
          </a:prstGeom>
          <a:noFill/>
          <a:ln>
            <a:noFill/>
          </a:ln>
        </p:spPr>
      </p:pic>
      <p:pic>
        <p:nvPicPr>
          <p:cNvPr id="5" name="4 Imagen" descr="http://www.uci.ac.cr/envios/2012/FIRMAS/bernardogonzalez.jpg"/>
          <p:cNvPicPr/>
          <p:nvPr/>
        </p:nvPicPr>
        <p:blipFill>
          <a:blip r:embed="rId2" cstate="print">
            <a:extLst>
              <a:ext uri="{28A0092B-C50C-407E-A947-70E740481C1C}">
                <a14:useLocalDpi xmlns:a14="http://schemas.microsoft.com/office/drawing/2010/main" val="0"/>
              </a:ext>
            </a:extLst>
          </a:blip>
          <a:srcRect r="63425"/>
          <a:stretch>
            <a:fillRect/>
          </a:stretch>
        </p:blipFill>
        <p:spPr bwMode="auto">
          <a:xfrm>
            <a:off x="6300192" y="5805264"/>
            <a:ext cx="901700" cy="812800"/>
          </a:xfrm>
          <a:prstGeom prst="rect">
            <a:avLst/>
          </a:prstGeom>
          <a:noFill/>
          <a:ln>
            <a:noFill/>
          </a:ln>
        </p:spPr>
      </p:pic>
      <p:sp>
        <p:nvSpPr>
          <p:cNvPr id="6" name="5 CuadroTexto"/>
          <p:cNvSpPr txBox="1"/>
          <p:nvPr/>
        </p:nvSpPr>
        <p:spPr>
          <a:xfrm>
            <a:off x="1115616" y="2636912"/>
            <a:ext cx="6912768" cy="769441"/>
          </a:xfrm>
          <a:prstGeom prst="rect">
            <a:avLst/>
          </a:prstGeom>
          <a:noFill/>
        </p:spPr>
        <p:txBody>
          <a:bodyPr wrap="square" rtlCol="0">
            <a:spAutoFit/>
          </a:bodyPr>
          <a:lstStyle/>
          <a:p>
            <a:pPr algn="ctr"/>
            <a:r>
              <a:rPr lang="es-CR" sz="4400" dirty="0"/>
              <a:t>Muchas gracias</a:t>
            </a:r>
            <a:endParaRPr lang="es-ES" sz="4400" dirty="0"/>
          </a:p>
        </p:txBody>
      </p:sp>
    </p:spTree>
  </p:cSld>
  <p:clrMapOvr>
    <a:masterClrMapping/>
  </p:clrMapOvr>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2549</TotalTime>
  <Words>10068</Words>
  <Application>Microsoft Office PowerPoint</Application>
  <PresentationFormat>Presentación en pantalla (4:3)</PresentationFormat>
  <Paragraphs>437</Paragraphs>
  <Slides>98</Slides>
  <Notes>0</Notes>
  <HiddenSlides>0</HiddenSlides>
  <MMClips>0</MMClips>
  <ScaleCrop>false</ScaleCrop>
  <HeadingPairs>
    <vt:vector size="6" baseType="variant">
      <vt:variant>
        <vt:lpstr>Fuentes usadas</vt:lpstr>
      </vt:variant>
      <vt:variant>
        <vt:i4>5</vt:i4>
      </vt:variant>
      <vt:variant>
        <vt:lpstr>Tema</vt:lpstr>
      </vt:variant>
      <vt:variant>
        <vt:i4>1</vt:i4>
      </vt:variant>
      <vt:variant>
        <vt:lpstr>Títulos de diapositiva</vt:lpstr>
      </vt:variant>
      <vt:variant>
        <vt:i4>98</vt:i4>
      </vt:variant>
    </vt:vector>
  </HeadingPairs>
  <TitlesOfParts>
    <vt:vector size="104" baseType="lpstr">
      <vt:lpstr>Arial</vt:lpstr>
      <vt:lpstr>Arial Narrow</vt:lpstr>
      <vt:lpstr>Calibri</vt:lpstr>
      <vt:lpstr>Times New Roman</vt:lpstr>
      <vt:lpstr>Wingdings</vt:lpstr>
      <vt:lpstr>Tema de Office</vt:lpstr>
      <vt:lpstr>Presentación de PowerPoint</vt:lpstr>
      <vt:lpstr>Control Tributario Art. 2 RPT</vt:lpstr>
      <vt:lpstr>Control Tributario Art. 2 RPT</vt:lpstr>
      <vt:lpstr>Derecho Tributario Material</vt:lpstr>
      <vt:lpstr>Presentación de PowerPoint</vt:lpstr>
      <vt:lpstr>Liquidación previa por comprobación abreviada o comprobación formal Art. 120 RPT</vt:lpstr>
      <vt:lpstr>Liquidación previa por comprobación abreviada o comprobación formal Art. 120 RPT</vt:lpstr>
      <vt:lpstr> Inicio del procedimiento y propuesta de regularización Art. 122 RPT</vt:lpstr>
      <vt:lpstr> Inicio del procedimiento y propuesta de regularización Art. 122 RPT</vt:lpstr>
      <vt:lpstr> Inicio del procedimiento y propuesta de regularización Art. 122 RPT</vt:lpstr>
      <vt:lpstr>Procedimiento cuando se solicite información o se practiquen actuaciones adicionales Art. 123 RPT</vt:lpstr>
      <vt:lpstr>Rectificación de las declaraciones Art. 125 RPT</vt:lpstr>
      <vt:lpstr>Rectificación de las declaraciones Art. 125 RPT</vt:lpstr>
      <vt:lpstr>Rectificación de las declaraciones Art. 125 RPT</vt:lpstr>
      <vt:lpstr>Rectificación de las declaraciones Art. 125 RPT</vt:lpstr>
      <vt:lpstr>Rectificación de las declaraciones Art. 125 RPT</vt:lpstr>
      <vt:lpstr>Suspensión de las actuaciones Art. 126 RPT</vt:lpstr>
      <vt:lpstr>Efectos de la liquidación previa Art. 128 RPT  </vt:lpstr>
      <vt:lpstr>     </vt:lpstr>
      <vt:lpstr>DGT-R-01-2022 Extracción de Información RTBF</vt:lpstr>
      <vt:lpstr>Facultades y competencias Art. 132 RPT</vt:lpstr>
      <vt:lpstr>Facultades y competencias Art. 132 RPT</vt:lpstr>
      <vt:lpstr>Facultades y competencias Art. 132 RPT</vt:lpstr>
      <vt:lpstr>Facultades y competencias Art. 132 RPT</vt:lpstr>
      <vt:lpstr>Facultades y competencias Art. 132 RPT</vt:lpstr>
      <vt:lpstr>Facultades y competencias Art. 132 RPT</vt:lpstr>
      <vt:lpstr>Otras facultades de los órganos fiscalizadores Art. 133RPT</vt:lpstr>
      <vt:lpstr>Otras facultades de los órganos fiscalizadores Art. 133 RPT</vt:lpstr>
      <vt:lpstr>Instrumentos para la revisión   Art. 134 RPT y 116 CNPT</vt:lpstr>
      <vt:lpstr>Instrumentos para la revisión   Art. 134 RPT y 116 CNPT</vt:lpstr>
      <vt:lpstr>Elementos para verificar y determinar la obligación tributaria Art. 116 CNPT</vt:lpstr>
      <vt:lpstr>Elementos para verificar y determinar la obligación tributaria</vt:lpstr>
      <vt:lpstr> Clases de actuaciones Art. 135 RPT </vt:lpstr>
      <vt:lpstr> Clases de actuaciones Art. 135 RPT </vt:lpstr>
      <vt:lpstr>Formas de determinación. Art. 125 CNPT</vt:lpstr>
      <vt:lpstr>Efectos de las liquidaciones o determinaciones tributarias de oficio Art. 126 CNPT</vt:lpstr>
      <vt:lpstr>Medidas cautelares Art. 136 RPT</vt:lpstr>
      <vt:lpstr>Medidas cautelares Art. 136 RPT</vt:lpstr>
      <vt:lpstr>Medidas cautelares Art. 136 RPT</vt:lpstr>
      <vt:lpstr>Información en poder de entidades financieras Art. 137 RPT</vt:lpstr>
      <vt:lpstr>Iniciación de actuaciones de fiscalización Art. 138 RPT</vt:lpstr>
      <vt:lpstr>Iniciación de las actuaciones de comprobación e investigación Art. 139 RPT</vt:lpstr>
      <vt:lpstr>Iniciación de las actuaciones de comprobación e investigación Art. 139 RPT</vt:lpstr>
      <vt:lpstr>Iniciación de las actuaciones de comprobación e investigación Art. 139 RPT</vt:lpstr>
      <vt:lpstr> Efectos del inicio de una actuación de comprobación e investigación Art. 140 RPT</vt:lpstr>
      <vt:lpstr> Efectos del inicio de una actuación de comprobación e investigación Art. 140 RPT</vt:lpstr>
      <vt:lpstr> Efectos del inicio de una actuación de comprobación e investigación Art. 140 RPT</vt:lpstr>
      <vt:lpstr>Alcance de las actuaciones de comprobación e investigación Art. 141 RPT</vt:lpstr>
      <vt:lpstr>Sustitución de los funcionarios designados Art.142 RPT</vt:lpstr>
      <vt:lpstr>Improcedencia de presentar declaraciones rectificativas Art. 143 RPT</vt:lpstr>
      <vt:lpstr> Interrupción de la actuación de comprobación e investigación Art. 144 RPT </vt:lpstr>
      <vt:lpstr> Interrupción de la actuación de comprobación e investigación Art. 144 RPT </vt:lpstr>
      <vt:lpstr> Interrupción de la actuación de comprobación e investigación Art. 144 RPT </vt:lpstr>
      <vt:lpstr> Interrupción de la actuación de comprobación e investigación Art. 144 RPT </vt:lpstr>
      <vt:lpstr> Lugar y horarios en los que debe efectuarse la actuación de comprobación e investigación Art. 145 RPT </vt:lpstr>
      <vt:lpstr> Revisión de la documentación del sujeto pasivo Art.146 RPT </vt:lpstr>
      <vt:lpstr> Requerimientos de información Art. 147 RPT </vt:lpstr>
      <vt:lpstr>Presentación de PowerPoint</vt:lpstr>
      <vt:lpstr> Requerimientos de comparecencia ante la Administración Tributaria Art. 148 RPT </vt:lpstr>
      <vt:lpstr>Inspección de locales Art. 149 RPT y 113 CNPT</vt:lpstr>
      <vt:lpstr>Inspección de locales Art. 149 RPT</vt:lpstr>
      <vt:lpstr>Secuestro de documentos y bienes  Art. 150 RPT y 114 CNPT</vt:lpstr>
      <vt:lpstr>Información en poder de entidades financieras Art. 151 RPT</vt:lpstr>
      <vt:lpstr>Sanción por no aportar la información solicitada Art. 82 del CNPT </vt:lpstr>
      <vt:lpstr>Elaboración de propuesta de regularización Art. 153 RPT</vt:lpstr>
      <vt:lpstr>Elaboración de propuesta de regularización Art. 153 RPT</vt:lpstr>
      <vt:lpstr>Convocatoria a la audiencia final Art. 154 RPT</vt:lpstr>
      <vt:lpstr>Convocatoria a la audiencia final Art. 154 RPT</vt:lpstr>
      <vt:lpstr>Celebración de la audiencia final Art. 155 RPT</vt:lpstr>
      <vt:lpstr>Celebración de la audiencia final Art. 155 RPT</vt:lpstr>
      <vt:lpstr>Celebración de la audiencia final Art. 155 RPT</vt:lpstr>
      <vt:lpstr>Celebración de la audiencia final Art. 155 RPT</vt:lpstr>
      <vt:lpstr>Propuesta de regularización Art 157 RPT</vt:lpstr>
      <vt:lpstr>Posición del sujeto pasivo frente a la propuesta de regularización Art. 158 RPT</vt:lpstr>
      <vt:lpstr>Posición del sujeto pasivo frente a la propuesta de regularización Art. 158 RPT</vt:lpstr>
      <vt:lpstr>Conformidad con la propuesta de regularización Art. 157 RPT</vt:lpstr>
      <vt:lpstr>Conformidad con la propuesta de regularización Art. 157 RPT</vt:lpstr>
      <vt:lpstr>Conformidad con la propuesta de regularización Art. 157 RPT</vt:lpstr>
      <vt:lpstr>Conformidad con la propuesta de regularización Art. 157 RPT</vt:lpstr>
      <vt:lpstr>Conformidad con la propuesta de regularización Art. 157 RPT</vt:lpstr>
      <vt:lpstr>Cálculo de cuotas tributarias por regularizaciones parciales Art. 158 RPT</vt:lpstr>
      <vt:lpstr> Cálculo de cuotas tributarias por regularizaciones parciales Art. 158 RPT </vt:lpstr>
      <vt:lpstr> Disconformidad con la propuesta de regularización Art. 160 RPT </vt:lpstr>
      <vt:lpstr> Disconformidad con la propuesta de regularización Art. 160 RPT </vt:lpstr>
      <vt:lpstr>Sentencia N° 12496-2016 de agosto 2016 sentencia N° 604-F-S1-2022 de marzo 2022</vt:lpstr>
      <vt:lpstr>Traslado de cargos y observaciones  Art. 162 RPT</vt:lpstr>
      <vt:lpstr>Impugnación del sujeto pasivo Art. 162 RPT</vt:lpstr>
      <vt:lpstr>Resolución que determina de oficio la obligación tributaria Art. 163 RPT</vt:lpstr>
      <vt:lpstr>Expediente administrativo de la actuación de comprobación e investigación Art. 166 RPT</vt:lpstr>
      <vt:lpstr>Actuaciones en materia de delitos contra la Hacienda Pública Art. 169 RPT</vt:lpstr>
      <vt:lpstr>Reglamento de criterios objetivos de selección</vt:lpstr>
      <vt:lpstr>Procedimiento de revisión de la resolución determinativa de la obligación tributaria Art. 145, 146 y 156 del CNPT, 85, 127 y 163 del RPT </vt:lpstr>
      <vt:lpstr>Recursos Art. 145, 146 y 156 del CNPT </vt:lpstr>
      <vt:lpstr>Otra alternativa</vt:lpstr>
      <vt:lpstr>Fraude a la Hacienda Pública   Art. 92 CNPT</vt:lpstr>
      <vt:lpstr>Fraude a la Hacienda Pública   Art. 92 CNPT</vt:lpstr>
      <vt:lpstr>Fraude a la Hacienda Pública   Art. 92 CNPT</vt:lpstr>
      <vt:lpstr>Presentación de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title>
  <dc:creator>flor</dc:creator>
  <cp:lastModifiedBy>Flor María Rodríguez Gamboa</cp:lastModifiedBy>
  <cp:revision>260</cp:revision>
  <dcterms:created xsi:type="dcterms:W3CDTF">2014-01-29T04:19:16Z</dcterms:created>
  <dcterms:modified xsi:type="dcterms:W3CDTF">2022-08-05T05:53:29Z</dcterms:modified>
</cp:coreProperties>
</file>