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1.xml" ContentType="application/vnd.openxmlformats-officedocument.presentationml.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60"/>
  </p:notesMasterIdLst>
  <p:handoutMasterIdLst>
    <p:handoutMasterId r:id="rId61"/>
  </p:handoutMasterIdLst>
  <p:sldIdLst>
    <p:sldId id="420" r:id="rId2"/>
    <p:sldId id="446" r:id="rId3"/>
    <p:sldId id="550" r:id="rId4"/>
    <p:sldId id="551" r:id="rId5"/>
    <p:sldId id="533" r:id="rId6"/>
    <p:sldId id="534" r:id="rId7"/>
    <p:sldId id="447" r:id="rId8"/>
    <p:sldId id="552" r:id="rId9"/>
    <p:sldId id="553" r:id="rId10"/>
    <p:sldId id="554" r:id="rId11"/>
    <p:sldId id="468" r:id="rId12"/>
    <p:sldId id="536" r:id="rId13"/>
    <p:sldId id="535" r:id="rId14"/>
    <p:sldId id="469" r:id="rId15"/>
    <p:sldId id="470" r:id="rId16"/>
    <p:sldId id="471" r:id="rId17"/>
    <p:sldId id="472" r:id="rId18"/>
    <p:sldId id="473" r:id="rId19"/>
    <p:sldId id="474" r:id="rId20"/>
    <p:sldId id="475" r:id="rId21"/>
    <p:sldId id="476" r:id="rId22"/>
    <p:sldId id="477" r:id="rId23"/>
    <p:sldId id="478" r:id="rId24"/>
    <p:sldId id="479" r:id="rId25"/>
    <p:sldId id="537" r:id="rId26"/>
    <p:sldId id="538" r:id="rId27"/>
    <p:sldId id="539" r:id="rId28"/>
    <p:sldId id="480" r:id="rId29"/>
    <p:sldId id="540" r:id="rId30"/>
    <p:sldId id="481" r:id="rId31"/>
    <p:sldId id="541" r:id="rId32"/>
    <p:sldId id="482" r:id="rId33"/>
    <p:sldId id="454" r:id="rId34"/>
    <p:sldId id="483" r:id="rId35"/>
    <p:sldId id="484" r:id="rId36"/>
    <p:sldId id="485" r:id="rId37"/>
    <p:sldId id="542" r:id="rId38"/>
    <p:sldId id="486" r:id="rId39"/>
    <p:sldId id="487" r:id="rId40"/>
    <p:sldId id="457" r:id="rId41"/>
    <p:sldId id="527" r:id="rId42"/>
    <p:sldId id="532" r:id="rId43"/>
    <p:sldId id="543" r:id="rId44"/>
    <p:sldId id="488" r:id="rId45"/>
    <p:sldId id="489" r:id="rId46"/>
    <p:sldId id="544" r:id="rId47"/>
    <p:sldId id="545" r:id="rId48"/>
    <p:sldId id="546" r:id="rId49"/>
    <p:sldId id="547" r:id="rId50"/>
    <p:sldId id="490" r:id="rId51"/>
    <p:sldId id="491" r:id="rId52"/>
    <p:sldId id="548" r:id="rId53"/>
    <p:sldId id="549" r:id="rId54"/>
    <p:sldId id="505" r:id="rId55"/>
    <p:sldId id="506" r:id="rId56"/>
    <p:sldId id="507" r:id="rId57"/>
    <p:sldId id="508" r:id="rId58"/>
    <p:sldId id="509" r:id="rId59"/>
  </p:sldIdLst>
  <p:sldSz cx="12192000" cy="6858000"/>
  <p:notesSz cx="7099300" cy="10234613"/>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947E95BF-9B23-47B7-B01E-EE5876C3967A}">
          <p14:sldIdLst>
            <p14:sldId id="420"/>
            <p14:sldId id="446"/>
            <p14:sldId id="550"/>
            <p14:sldId id="551"/>
            <p14:sldId id="533"/>
            <p14:sldId id="534"/>
            <p14:sldId id="447"/>
            <p14:sldId id="552"/>
            <p14:sldId id="553"/>
            <p14:sldId id="554"/>
            <p14:sldId id="468"/>
            <p14:sldId id="536"/>
            <p14:sldId id="535"/>
            <p14:sldId id="469"/>
            <p14:sldId id="470"/>
            <p14:sldId id="471"/>
            <p14:sldId id="472"/>
            <p14:sldId id="473"/>
            <p14:sldId id="474"/>
            <p14:sldId id="475"/>
            <p14:sldId id="476"/>
            <p14:sldId id="477"/>
            <p14:sldId id="478"/>
            <p14:sldId id="479"/>
            <p14:sldId id="537"/>
            <p14:sldId id="538"/>
            <p14:sldId id="539"/>
            <p14:sldId id="480"/>
            <p14:sldId id="540"/>
            <p14:sldId id="481"/>
            <p14:sldId id="541"/>
            <p14:sldId id="482"/>
            <p14:sldId id="454"/>
            <p14:sldId id="483"/>
            <p14:sldId id="484"/>
            <p14:sldId id="485"/>
            <p14:sldId id="542"/>
            <p14:sldId id="486"/>
            <p14:sldId id="487"/>
            <p14:sldId id="457"/>
            <p14:sldId id="527"/>
            <p14:sldId id="532"/>
            <p14:sldId id="543"/>
            <p14:sldId id="488"/>
            <p14:sldId id="489"/>
            <p14:sldId id="544"/>
            <p14:sldId id="545"/>
            <p14:sldId id="546"/>
            <p14:sldId id="547"/>
            <p14:sldId id="490"/>
            <p14:sldId id="491"/>
            <p14:sldId id="548"/>
            <p14:sldId id="549"/>
            <p14:sldId id="505"/>
            <p14:sldId id="506"/>
            <p14:sldId id="507"/>
            <p14:sldId id="508"/>
            <p14:sldId id="509"/>
          </p14:sldIdLst>
        </p14:section>
      </p14:sectionLst>
    </p:ex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erardo Danilo Soto Gamboa" initials="GDS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7B5"/>
    <a:srgbClr val="FF974B"/>
    <a:srgbClr val="4F2D7F"/>
    <a:srgbClr val="FF7D1E"/>
    <a:srgbClr val="C8BEAF"/>
    <a:srgbClr val="4F2DB5"/>
    <a:srgbClr val="53296D"/>
    <a:srgbClr val="8D45B9"/>
    <a:srgbClr val="F0E7F5"/>
    <a:srgbClr val="DF40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10" autoAdjust="0"/>
    <p:restoredTop sz="94660"/>
  </p:normalViewPr>
  <p:slideViewPr>
    <p:cSldViewPr snapToGrid="0">
      <p:cViewPr>
        <p:scale>
          <a:sx n="71" d="100"/>
          <a:sy n="71" d="100"/>
        </p:scale>
        <p:origin x="-990" y="-15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53" d="100"/>
          <a:sy n="53" d="100"/>
        </p:scale>
        <p:origin x="2844" y="6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9-02-25T11:10:37.719" idx="1">
    <p:pos x="4557" y="1610"/>
    <p:text>Artículo 4- Contribuyentes
Son contribuyentes de este impuesto las personas físicas, jurídicas, las entidades públicas o privadas que realicen actividades que impliquen la ordenación por cuenta propia de factores de producción, materiales y humanos, o de uno de ellos, con la finalidad de intervenir en la producción, la distribución, la comercialización o la venta de bienes o prestación de servicios.
Asimismo, también se considerarán contribuyentes las personas físicas, jurídicas, las entidades públicas o privadas de cualquier naturaleza que efectúen importaciones o internaciones de bienes tangibles, bienes intangibles y servicios, las cuales están obligadas a pagar el impuesto, de acuerdo con lo previsto en el artículo 14 de esta ley.
En el caso de la compra de servicios o de bienes intangibles, cuyo prestador no se encuentre domiciliado en el territorio de la República, el contribuyente será el destinatario del servicio o el bien intangible, independientemente del lugar donde se esté ejecutando , siempre que sea a la vez contribuyente de este impuesto, conforme a lo dispuesto en el párrafo primero de este artículo.
Igualmente, son contribuyentes todos los exportadores y los que se acojan al régimen de tributación simplificada.
</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4DA972-A754-4364-A7A7-0C01CDBE4CA3}"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s-CR"/>
        </a:p>
      </dgm:t>
    </dgm:pt>
    <dgm:pt modelId="{FBC82835-3B0D-4642-81F1-8F599666F2A4}">
      <dgm:prSet custT="1"/>
      <dgm:spPr/>
      <dgm:t>
        <a:bodyPr/>
        <a:lstStyle/>
        <a:p>
          <a:r>
            <a:rPr lang="es-ES_tradnl" sz="2000" dirty="0"/>
            <a:t>Ley número 9635, publicada el 4 de diciembre del 2018</a:t>
          </a:r>
        </a:p>
      </dgm:t>
    </dgm:pt>
    <dgm:pt modelId="{5FD28B11-6A46-054A-825E-490AAB7F5EBF}" type="parTrans" cxnId="{C5E962B7-91E3-6041-8253-1165295F6D17}">
      <dgm:prSet/>
      <dgm:spPr/>
      <dgm:t>
        <a:bodyPr/>
        <a:lstStyle/>
        <a:p>
          <a:endParaRPr lang="es-ES_tradnl"/>
        </a:p>
      </dgm:t>
    </dgm:pt>
    <dgm:pt modelId="{62AA5CE9-D243-AD46-AB4B-8F64DED9A881}" type="sibTrans" cxnId="{C5E962B7-91E3-6041-8253-1165295F6D17}">
      <dgm:prSet/>
      <dgm:spPr/>
      <dgm:t>
        <a:bodyPr/>
        <a:lstStyle/>
        <a:p>
          <a:endParaRPr lang="es-ES_tradnl"/>
        </a:p>
      </dgm:t>
    </dgm:pt>
    <dgm:pt modelId="{7DA81F75-D144-834E-B8AC-2CB946ACDAA6}">
      <dgm:prSet custT="1"/>
      <dgm:spPr/>
      <dgm:t>
        <a:bodyPr/>
        <a:lstStyle/>
        <a:p>
          <a:r>
            <a:rPr lang="es-ES_tradnl" sz="2000" dirty="0"/>
            <a:t>Entra a regir 6 meses después de la publicación de la presente ley, contados a partir del primer día del mes siguiente a su publicación, es decir a partir del 1° de julio de 2019</a:t>
          </a:r>
        </a:p>
      </dgm:t>
    </dgm:pt>
    <dgm:pt modelId="{0BAFD7C0-9CC7-1744-95DB-ED1086A1664E}" type="parTrans" cxnId="{DCE0679A-944D-0A40-86EA-AD3D68326048}">
      <dgm:prSet/>
      <dgm:spPr/>
      <dgm:t>
        <a:bodyPr/>
        <a:lstStyle/>
        <a:p>
          <a:endParaRPr lang="es-ES_tradnl"/>
        </a:p>
      </dgm:t>
    </dgm:pt>
    <dgm:pt modelId="{4BFC99ED-5779-384A-919F-D4D3A5FAB116}" type="sibTrans" cxnId="{DCE0679A-944D-0A40-86EA-AD3D68326048}">
      <dgm:prSet/>
      <dgm:spPr/>
      <dgm:t>
        <a:bodyPr/>
        <a:lstStyle/>
        <a:p>
          <a:endParaRPr lang="es-ES_tradnl"/>
        </a:p>
      </dgm:t>
    </dgm:pt>
    <dgm:pt modelId="{4BCAF55E-EA37-9949-B43E-9A94C952A680}">
      <dgm:prSet custT="1"/>
      <dgm:spPr/>
      <dgm:t>
        <a:bodyPr/>
        <a:lstStyle/>
        <a:p>
          <a:r>
            <a:rPr lang="es-ES_tradnl" sz="2000" dirty="0"/>
            <a:t>Se reforma íntegramente </a:t>
          </a:r>
          <a:r>
            <a:rPr lang="es-ES_tradnl" sz="2000" dirty="0" smtClean="0"/>
            <a:t> </a:t>
          </a:r>
          <a:r>
            <a:rPr lang="es-ES_tradnl" sz="2000" dirty="0"/>
            <a:t>la Ley del Impuesto General sobre las </a:t>
          </a:r>
          <a:r>
            <a:rPr lang="es-ES_tradnl" sz="2000" dirty="0" smtClean="0"/>
            <a:t>Ventas y otras reformas a la Ley del Impuesto sobre la Renta y Empleo Público</a:t>
          </a:r>
          <a:endParaRPr lang="es-ES_tradnl" sz="2000" dirty="0"/>
        </a:p>
      </dgm:t>
    </dgm:pt>
    <dgm:pt modelId="{F0DFD39E-868B-FB4E-8D6F-BD8D20875A90}" type="parTrans" cxnId="{90752970-BF2B-434F-8F01-03F9495F2EE5}">
      <dgm:prSet/>
      <dgm:spPr/>
      <dgm:t>
        <a:bodyPr/>
        <a:lstStyle/>
        <a:p>
          <a:endParaRPr lang="es-ES_tradnl"/>
        </a:p>
      </dgm:t>
    </dgm:pt>
    <dgm:pt modelId="{2F6A0203-42C0-C349-A42B-590E2B3E7101}" type="sibTrans" cxnId="{90752970-BF2B-434F-8F01-03F9495F2EE5}">
      <dgm:prSet/>
      <dgm:spPr/>
      <dgm:t>
        <a:bodyPr/>
        <a:lstStyle/>
        <a:p>
          <a:endParaRPr lang="es-ES_tradnl"/>
        </a:p>
      </dgm:t>
    </dgm:pt>
    <dgm:pt modelId="{0A82C2D4-CA70-4661-8047-436A65EAA9DC}" type="pres">
      <dgm:prSet presAssocID="{CF4DA972-A754-4364-A7A7-0C01CDBE4CA3}" presName="Name0" presStyleCnt="0">
        <dgm:presLayoutVars>
          <dgm:chPref val="1"/>
          <dgm:dir/>
          <dgm:animOne val="branch"/>
          <dgm:animLvl val="lvl"/>
          <dgm:resizeHandles/>
        </dgm:presLayoutVars>
      </dgm:prSet>
      <dgm:spPr/>
      <dgm:t>
        <a:bodyPr/>
        <a:lstStyle/>
        <a:p>
          <a:endParaRPr lang="es-CR"/>
        </a:p>
      </dgm:t>
    </dgm:pt>
    <dgm:pt modelId="{BFF30867-1DA5-1841-99D9-F226BB78EB9F}" type="pres">
      <dgm:prSet presAssocID="{FBC82835-3B0D-4642-81F1-8F599666F2A4}" presName="vertOne" presStyleCnt="0"/>
      <dgm:spPr/>
    </dgm:pt>
    <dgm:pt modelId="{B1231EDF-B5EF-014B-80D7-9A8D84DDDA37}" type="pres">
      <dgm:prSet presAssocID="{FBC82835-3B0D-4642-81F1-8F599666F2A4}" presName="txOne" presStyleLbl="node0" presStyleIdx="0" presStyleCnt="3" custLinFactNeighborX="545" custLinFactNeighborY="361">
        <dgm:presLayoutVars>
          <dgm:chPref val="3"/>
        </dgm:presLayoutVars>
      </dgm:prSet>
      <dgm:spPr/>
      <dgm:t>
        <a:bodyPr/>
        <a:lstStyle/>
        <a:p>
          <a:endParaRPr lang="es-CR"/>
        </a:p>
      </dgm:t>
    </dgm:pt>
    <dgm:pt modelId="{698DA434-6EEA-A145-810C-53F6998B9B39}" type="pres">
      <dgm:prSet presAssocID="{FBC82835-3B0D-4642-81F1-8F599666F2A4}" presName="horzOne" presStyleCnt="0"/>
      <dgm:spPr/>
    </dgm:pt>
    <dgm:pt modelId="{45BB24CA-D48A-BE4E-AF2F-47F329E9035F}" type="pres">
      <dgm:prSet presAssocID="{62AA5CE9-D243-AD46-AB4B-8F64DED9A881}" presName="sibSpaceOne" presStyleCnt="0"/>
      <dgm:spPr/>
    </dgm:pt>
    <dgm:pt modelId="{11533C8B-709B-A44B-94CE-0D3707B67695}" type="pres">
      <dgm:prSet presAssocID="{7DA81F75-D144-834E-B8AC-2CB946ACDAA6}" presName="vertOne" presStyleCnt="0"/>
      <dgm:spPr/>
    </dgm:pt>
    <dgm:pt modelId="{FCFB53FC-E9DC-1748-884F-A826ACC75826}" type="pres">
      <dgm:prSet presAssocID="{7DA81F75-D144-834E-B8AC-2CB946ACDAA6}" presName="txOne" presStyleLbl="node0" presStyleIdx="1" presStyleCnt="3">
        <dgm:presLayoutVars>
          <dgm:chPref val="3"/>
        </dgm:presLayoutVars>
      </dgm:prSet>
      <dgm:spPr/>
      <dgm:t>
        <a:bodyPr/>
        <a:lstStyle/>
        <a:p>
          <a:endParaRPr lang="es-CR"/>
        </a:p>
      </dgm:t>
    </dgm:pt>
    <dgm:pt modelId="{5459400D-18D3-4140-B2D6-8284EA54AC35}" type="pres">
      <dgm:prSet presAssocID="{7DA81F75-D144-834E-B8AC-2CB946ACDAA6}" presName="horzOne" presStyleCnt="0"/>
      <dgm:spPr/>
    </dgm:pt>
    <dgm:pt modelId="{0A39C534-87F2-7E43-A942-B2B2FC43B20E}" type="pres">
      <dgm:prSet presAssocID="{4BFC99ED-5779-384A-919F-D4D3A5FAB116}" presName="sibSpaceOne" presStyleCnt="0"/>
      <dgm:spPr/>
    </dgm:pt>
    <dgm:pt modelId="{FD306296-8360-A04F-A2D9-D417F077457A}" type="pres">
      <dgm:prSet presAssocID="{4BCAF55E-EA37-9949-B43E-9A94C952A680}" presName="vertOne" presStyleCnt="0"/>
      <dgm:spPr/>
    </dgm:pt>
    <dgm:pt modelId="{B57843DF-FFB8-FB40-BFB5-483962C69713}" type="pres">
      <dgm:prSet presAssocID="{4BCAF55E-EA37-9949-B43E-9A94C952A680}" presName="txOne" presStyleLbl="node0" presStyleIdx="2" presStyleCnt="3">
        <dgm:presLayoutVars>
          <dgm:chPref val="3"/>
        </dgm:presLayoutVars>
      </dgm:prSet>
      <dgm:spPr/>
      <dgm:t>
        <a:bodyPr/>
        <a:lstStyle/>
        <a:p>
          <a:endParaRPr lang="es-CR"/>
        </a:p>
      </dgm:t>
    </dgm:pt>
    <dgm:pt modelId="{05F1884A-4EBB-484A-AE19-6E902B354AC8}" type="pres">
      <dgm:prSet presAssocID="{4BCAF55E-EA37-9949-B43E-9A94C952A680}" presName="horzOne" presStyleCnt="0"/>
      <dgm:spPr/>
    </dgm:pt>
  </dgm:ptLst>
  <dgm:cxnLst>
    <dgm:cxn modelId="{C5E962B7-91E3-6041-8253-1165295F6D17}" srcId="{CF4DA972-A754-4364-A7A7-0C01CDBE4CA3}" destId="{FBC82835-3B0D-4642-81F1-8F599666F2A4}" srcOrd="0" destOrd="0" parTransId="{5FD28B11-6A46-054A-825E-490AAB7F5EBF}" sibTransId="{62AA5CE9-D243-AD46-AB4B-8F64DED9A881}"/>
    <dgm:cxn modelId="{DCE0679A-944D-0A40-86EA-AD3D68326048}" srcId="{CF4DA972-A754-4364-A7A7-0C01CDBE4CA3}" destId="{7DA81F75-D144-834E-B8AC-2CB946ACDAA6}" srcOrd="1" destOrd="0" parTransId="{0BAFD7C0-9CC7-1744-95DB-ED1086A1664E}" sibTransId="{4BFC99ED-5779-384A-919F-D4D3A5FAB116}"/>
    <dgm:cxn modelId="{5286E70F-3EA7-D740-B396-015A1AF9BA9B}" type="presOf" srcId="{CF4DA972-A754-4364-A7A7-0C01CDBE4CA3}" destId="{0A82C2D4-CA70-4661-8047-436A65EAA9DC}" srcOrd="0" destOrd="0" presId="urn:microsoft.com/office/officeart/2005/8/layout/hierarchy4"/>
    <dgm:cxn modelId="{EAC80AAA-C080-E345-A5AA-BB93BBF29553}" type="presOf" srcId="{4BCAF55E-EA37-9949-B43E-9A94C952A680}" destId="{B57843DF-FFB8-FB40-BFB5-483962C69713}" srcOrd="0" destOrd="0" presId="urn:microsoft.com/office/officeart/2005/8/layout/hierarchy4"/>
    <dgm:cxn modelId="{4C0B9B51-772C-114C-AB5D-6E7BE7F7F8F0}" type="presOf" srcId="{7DA81F75-D144-834E-B8AC-2CB946ACDAA6}" destId="{FCFB53FC-E9DC-1748-884F-A826ACC75826}" srcOrd="0" destOrd="0" presId="urn:microsoft.com/office/officeart/2005/8/layout/hierarchy4"/>
    <dgm:cxn modelId="{AE4A108F-1624-C04F-991C-4EB045C01927}" type="presOf" srcId="{FBC82835-3B0D-4642-81F1-8F599666F2A4}" destId="{B1231EDF-B5EF-014B-80D7-9A8D84DDDA37}" srcOrd="0" destOrd="0" presId="urn:microsoft.com/office/officeart/2005/8/layout/hierarchy4"/>
    <dgm:cxn modelId="{90752970-BF2B-434F-8F01-03F9495F2EE5}" srcId="{CF4DA972-A754-4364-A7A7-0C01CDBE4CA3}" destId="{4BCAF55E-EA37-9949-B43E-9A94C952A680}" srcOrd="2" destOrd="0" parTransId="{F0DFD39E-868B-FB4E-8D6F-BD8D20875A90}" sibTransId="{2F6A0203-42C0-C349-A42B-590E2B3E7101}"/>
    <dgm:cxn modelId="{E8C71516-E3BE-E444-A703-50D49F1E8733}" type="presParOf" srcId="{0A82C2D4-CA70-4661-8047-436A65EAA9DC}" destId="{BFF30867-1DA5-1841-99D9-F226BB78EB9F}" srcOrd="0" destOrd="0" presId="urn:microsoft.com/office/officeart/2005/8/layout/hierarchy4"/>
    <dgm:cxn modelId="{3491AAB9-C08A-BD4B-A025-DF054580309C}" type="presParOf" srcId="{BFF30867-1DA5-1841-99D9-F226BB78EB9F}" destId="{B1231EDF-B5EF-014B-80D7-9A8D84DDDA37}" srcOrd="0" destOrd="0" presId="urn:microsoft.com/office/officeart/2005/8/layout/hierarchy4"/>
    <dgm:cxn modelId="{C9EB0C2C-4287-2D47-86B8-C07964A6D485}" type="presParOf" srcId="{BFF30867-1DA5-1841-99D9-F226BB78EB9F}" destId="{698DA434-6EEA-A145-810C-53F6998B9B39}" srcOrd="1" destOrd="0" presId="urn:microsoft.com/office/officeart/2005/8/layout/hierarchy4"/>
    <dgm:cxn modelId="{9A04B7EA-3D30-5B40-A6DA-3E034C295ED5}" type="presParOf" srcId="{0A82C2D4-CA70-4661-8047-436A65EAA9DC}" destId="{45BB24CA-D48A-BE4E-AF2F-47F329E9035F}" srcOrd="1" destOrd="0" presId="urn:microsoft.com/office/officeart/2005/8/layout/hierarchy4"/>
    <dgm:cxn modelId="{32F62E09-D96F-7F4B-8EC2-43D269DD091F}" type="presParOf" srcId="{0A82C2D4-CA70-4661-8047-436A65EAA9DC}" destId="{11533C8B-709B-A44B-94CE-0D3707B67695}" srcOrd="2" destOrd="0" presId="urn:microsoft.com/office/officeart/2005/8/layout/hierarchy4"/>
    <dgm:cxn modelId="{C9875154-7A4D-624A-8792-911E3BAC5688}" type="presParOf" srcId="{11533C8B-709B-A44B-94CE-0D3707B67695}" destId="{FCFB53FC-E9DC-1748-884F-A826ACC75826}" srcOrd="0" destOrd="0" presId="urn:microsoft.com/office/officeart/2005/8/layout/hierarchy4"/>
    <dgm:cxn modelId="{4A997629-7383-6C45-A7F3-C34D0BD0040A}" type="presParOf" srcId="{11533C8B-709B-A44B-94CE-0D3707B67695}" destId="{5459400D-18D3-4140-B2D6-8284EA54AC35}" srcOrd="1" destOrd="0" presId="urn:microsoft.com/office/officeart/2005/8/layout/hierarchy4"/>
    <dgm:cxn modelId="{2677B4F1-2537-F449-9485-1284FF021849}" type="presParOf" srcId="{0A82C2D4-CA70-4661-8047-436A65EAA9DC}" destId="{0A39C534-87F2-7E43-A942-B2B2FC43B20E}" srcOrd="3" destOrd="0" presId="urn:microsoft.com/office/officeart/2005/8/layout/hierarchy4"/>
    <dgm:cxn modelId="{A9C2CB88-A876-7E4F-8048-F0AE182E46D9}" type="presParOf" srcId="{0A82C2D4-CA70-4661-8047-436A65EAA9DC}" destId="{FD306296-8360-A04F-A2D9-D417F077457A}" srcOrd="4" destOrd="0" presId="urn:microsoft.com/office/officeart/2005/8/layout/hierarchy4"/>
    <dgm:cxn modelId="{EF574FE0-DAA8-BF44-865C-3EF59E76211B}" type="presParOf" srcId="{FD306296-8360-A04F-A2D9-D417F077457A}" destId="{B57843DF-FFB8-FB40-BFB5-483962C69713}" srcOrd="0" destOrd="0" presId="urn:microsoft.com/office/officeart/2005/8/layout/hierarchy4"/>
    <dgm:cxn modelId="{BB510E7C-75DA-1347-A6A0-B9D36B7511FE}" type="presParOf" srcId="{FD306296-8360-A04F-A2D9-D417F077457A}" destId="{05F1884A-4EBB-484A-AE19-6E902B354AC8}"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4DA972-A754-4364-A7A7-0C01CDBE4CA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CR"/>
        </a:p>
      </dgm:t>
    </dgm:pt>
    <dgm:pt modelId="{AF05FB30-74D2-4C3F-B0FA-C5A0DC2E1305}">
      <dgm:prSet phldrT="[Texto]"/>
      <dgm:spPr/>
      <dgm:t>
        <a:bodyPr/>
        <a:lstStyle/>
        <a:p>
          <a:r>
            <a:rPr lang="es-CR" dirty="0"/>
            <a:t>Se reforma el Impuesto General Sobre las Ventas (IGSV).</a:t>
          </a:r>
        </a:p>
      </dgm:t>
    </dgm:pt>
    <dgm:pt modelId="{9652DD3C-CC8D-4366-B0C6-540DA91A19C9}" type="parTrans" cxnId="{F132436D-274B-43CE-B7D3-3B59A9E70ABD}">
      <dgm:prSet/>
      <dgm:spPr/>
      <dgm:t>
        <a:bodyPr/>
        <a:lstStyle/>
        <a:p>
          <a:endParaRPr lang="es-CR"/>
        </a:p>
      </dgm:t>
    </dgm:pt>
    <dgm:pt modelId="{DB5ADF17-1A85-49F4-B401-B826D0B845CF}" type="sibTrans" cxnId="{F132436D-274B-43CE-B7D3-3B59A9E70ABD}">
      <dgm:prSet/>
      <dgm:spPr/>
      <dgm:t>
        <a:bodyPr/>
        <a:lstStyle/>
        <a:p>
          <a:endParaRPr lang="es-CR"/>
        </a:p>
      </dgm:t>
    </dgm:pt>
    <dgm:pt modelId="{B10FE0DA-D500-429C-BE77-CB3130F1D14E}">
      <dgm:prSet phldrT="[Texto]"/>
      <dgm:spPr/>
      <dgm:t>
        <a:bodyPr/>
        <a:lstStyle/>
        <a:p>
          <a:r>
            <a:rPr lang="es-CR"/>
            <a:t>Se </a:t>
          </a:r>
          <a:r>
            <a:rPr lang="es-CR" smtClean="0"/>
            <a:t>mantiene </a:t>
          </a:r>
          <a:r>
            <a:rPr lang="es-CR" dirty="0"/>
            <a:t>un Impuesto sobre el Valor  Agregado (IVA</a:t>
          </a:r>
          <a:r>
            <a:rPr lang="es-CR" dirty="0" smtClean="0"/>
            <a:t>).</a:t>
          </a:r>
        </a:p>
        <a:p>
          <a:r>
            <a:rPr lang="es-ES" dirty="0" smtClean="0"/>
            <a:t>Artículo 1- Objeto del impuesto</a:t>
          </a:r>
          <a:endParaRPr lang="es-CR" dirty="0"/>
        </a:p>
      </dgm:t>
    </dgm:pt>
    <dgm:pt modelId="{E536E33F-CD6D-438C-887E-354BE89801E8}" type="parTrans" cxnId="{081728C6-9AEB-4E04-AE7A-4C793CC9AD2B}">
      <dgm:prSet/>
      <dgm:spPr/>
      <dgm:t>
        <a:bodyPr/>
        <a:lstStyle/>
        <a:p>
          <a:endParaRPr lang="es-CR"/>
        </a:p>
      </dgm:t>
    </dgm:pt>
    <dgm:pt modelId="{1181911E-587D-4AC6-932D-031F8E63A614}" type="sibTrans" cxnId="{081728C6-9AEB-4E04-AE7A-4C793CC9AD2B}">
      <dgm:prSet/>
      <dgm:spPr/>
      <dgm:t>
        <a:bodyPr/>
        <a:lstStyle/>
        <a:p>
          <a:endParaRPr lang="es-CR"/>
        </a:p>
      </dgm:t>
    </dgm:pt>
    <dgm:pt modelId="{6DA2DBD8-FC90-48D3-B500-73A330270D30}">
      <dgm:prSet phldrT="[Texto]"/>
      <dgm:spPr/>
      <dgm:t>
        <a:bodyPr/>
        <a:lstStyle/>
        <a:p>
          <a:r>
            <a:rPr lang="es-CR" dirty="0"/>
            <a:t>El IVA grava la venta de bienes</a:t>
          </a:r>
        </a:p>
        <a:p>
          <a:r>
            <a:rPr lang="es-CR" dirty="0"/>
            <a:t> y la prestación de servicios. </a:t>
          </a:r>
        </a:p>
      </dgm:t>
    </dgm:pt>
    <dgm:pt modelId="{70E7957E-8DF4-4567-B7C6-5F62A3A5443D}" type="parTrans" cxnId="{6C2C387D-EDC1-4F27-9D1D-E0E9304DFAE8}">
      <dgm:prSet/>
      <dgm:spPr/>
      <dgm:t>
        <a:bodyPr/>
        <a:lstStyle/>
        <a:p>
          <a:endParaRPr lang="es-CR"/>
        </a:p>
      </dgm:t>
    </dgm:pt>
    <dgm:pt modelId="{BBC0C77A-D391-40F0-8552-38BC8EAB815D}" type="sibTrans" cxnId="{6C2C387D-EDC1-4F27-9D1D-E0E9304DFAE8}">
      <dgm:prSet/>
      <dgm:spPr/>
      <dgm:t>
        <a:bodyPr/>
        <a:lstStyle/>
        <a:p>
          <a:endParaRPr lang="es-CR"/>
        </a:p>
      </dgm:t>
    </dgm:pt>
    <dgm:pt modelId="{4FEAAB8E-5027-4BAA-A003-701EFB12FA87}">
      <dgm:prSet phldrT="[Texto]"/>
      <dgm:spPr/>
      <dgm:t>
        <a:bodyPr/>
        <a:lstStyle/>
        <a:p>
          <a:r>
            <a:rPr lang="es-CR" dirty="0"/>
            <a:t>Anteriormente el IGSV gravaba la venta de </a:t>
          </a:r>
          <a:r>
            <a:rPr lang="es-CR" dirty="0" smtClean="0"/>
            <a:t>mercancías, excepto la canasta básica</a:t>
          </a:r>
          <a:endParaRPr lang="es-CR" dirty="0"/>
        </a:p>
        <a:p>
          <a:r>
            <a:rPr lang="es-CR" dirty="0"/>
            <a:t> y la prestación de servicios de manera taxativa.</a:t>
          </a:r>
        </a:p>
      </dgm:t>
    </dgm:pt>
    <dgm:pt modelId="{08B105FA-259C-46E3-A967-2D58874D86FA}" type="parTrans" cxnId="{95A4A183-3F1C-4404-B98C-2F62B949DF24}">
      <dgm:prSet/>
      <dgm:spPr/>
      <dgm:t>
        <a:bodyPr/>
        <a:lstStyle/>
        <a:p>
          <a:endParaRPr lang="es-CR"/>
        </a:p>
      </dgm:t>
    </dgm:pt>
    <dgm:pt modelId="{48D6F4FE-74A9-4FD8-A1AB-70FEE4C14EF8}" type="sibTrans" cxnId="{95A4A183-3F1C-4404-B98C-2F62B949DF24}">
      <dgm:prSet/>
      <dgm:spPr/>
      <dgm:t>
        <a:bodyPr/>
        <a:lstStyle/>
        <a:p>
          <a:endParaRPr lang="es-CR"/>
        </a:p>
      </dgm:t>
    </dgm:pt>
    <dgm:pt modelId="{F0671E95-6B0D-4813-B84C-2E2E0348D684}">
      <dgm:prSet phldrT="[Texto]"/>
      <dgm:spPr/>
      <dgm:t>
        <a:bodyPr/>
        <a:lstStyle/>
        <a:p>
          <a:r>
            <a:rPr lang="es-CR" dirty="0"/>
            <a:t>Se mantiene el principio de territorialidad y habitualidad.</a:t>
          </a:r>
        </a:p>
        <a:p>
          <a:endParaRPr lang="es-CR" dirty="0"/>
        </a:p>
      </dgm:t>
    </dgm:pt>
    <dgm:pt modelId="{47E26360-B65C-447B-B7BA-5857036D6BDC}" type="parTrans" cxnId="{80C21859-E98E-4A30-9E94-FDAF711DF7E0}">
      <dgm:prSet/>
      <dgm:spPr/>
      <dgm:t>
        <a:bodyPr/>
        <a:lstStyle/>
        <a:p>
          <a:endParaRPr lang="es-CR"/>
        </a:p>
      </dgm:t>
    </dgm:pt>
    <dgm:pt modelId="{42EEE6D0-1F36-4FAF-A27B-9BE37DFF48D3}" type="sibTrans" cxnId="{80C21859-E98E-4A30-9E94-FDAF711DF7E0}">
      <dgm:prSet/>
      <dgm:spPr/>
      <dgm:t>
        <a:bodyPr/>
        <a:lstStyle/>
        <a:p>
          <a:endParaRPr lang="es-CR"/>
        </a:p>
      </dgm:t>
    </dgm:pt>
    <dgm:pt modelId="{22C95AC3-FC5A-4828-8BEB-5F2A43260713}">
      <dgm:prSet phldrT="[Texto]"/>
      <dgm:spPr/>
      <dgm:t>
        <a:bodyPr/>
        <a:lstStyle/>
        <a:p>
          <a:r>
            <a:rPr lang="es-ES" dirty="0"/>
            <a:t>Por habitualidad ha de entenderse la actividad a la que se dedica una persona o empresa y que ejecuta en forma pública y frecuente.</a:t>
          </a:r>
          <a:endParaRPr lang="es-CR" dirty="0"/>
        </a:p>
      </dgm:t>
    </dgm:pt>
    <dgm:pt modelId="{09823D32-32F8-4561-9CCE-910D275A6DF7}" type="parTrans" cxnId="{3EB82EEC-6FA1-4B1A-B870-FD5851AEDC55}">
      <dgm:prSet/>
      <dgm:spPr/>
      <dgm:t>
        <a:bodyPr/>
        <a:lstStyle/>
        <a:p>
          <a:endParaRPr lang="es-CR"/>
        </a:p>
      </dgm:t>
    </dgm:pt>
    <dgm:pt modelId="{79F4A252-AF26-4030-B5BD-3A8C8E708281}" type="sibTrans" cxnId="{3EB82EEC-6FA1-4B1A-B870-FD5851AEDC55}">
      <dgm:prSet/>
      <dgm:spPr/>
      <dgm:t>
        <a:bodyPr/>
        <a:lstStyle/>
        <a:p>
          <a:endParaRPr lang="es-CR"/>
        </a:p>
      </dgm:t>
    </dgm:pt>
    <dgm:pt modelId="{F3708E3B-187D-4752-AB13-B9B4A6C4401A}" type="pres">
      <dgm:prSet presAssocID="{CF4DA972-A754-4364-A7A7-0C01CDBE4CA3}" presName="diagram" presStyleCnt="0">
        <dgm:presLayoutVars>
          <dgm:dir/>
          <dgm:resizeHandles val="exact"/>
        </dgm:presLayoutVars>
      </dgm:prSet>
      <dgm:spPr/>
      <dgm:t>
        <a:bodyPr/>
        <a:lstStyle/>
        <a:p>
          <a:endParaRPr lang="es-CR"/>
        </a:p>
      </dgm:t>
    </dgm:pt>
    <dgm:pt modelId="{3441B82D-F211-4472-8305-FB8277EF29B9}" type="pres">
      <dgm:prSet presAssocID="{AF05FB30-74D2-4C3F-B0FA-C5A0DC2E1305}" presName="node" presStyleLbl="node1" presStyleIdx="0" presStyleCnt="6">
        <dgm:presLayoutVars>
          <dgm:bulletEnabled val="1"/>
        </dgm:presLayoutVars>
      </dgm:prSet>
      <dgm:spPr/>
      <dgm:t>
        <a:bodyPr/>
        <a:lstStyle/>
        <a:p>
          <a:endParaRPr lang="es-CR"/>
        </a:p>
      </dgm:t>
    </dgm:pt>
    <dgm:pt modelId="{8AAC1BDF-4807-4241-909B-0009F076FFCA}" type="pres">
      <dgm:prSet presAssocID="{DB5ADF17-1A85-49F4-B401-B826D0B845CF}" presName="sibTrans" presStyleCnt="0"/>
      <dgm:spPr/>
    </dgm:pt>
    <dgm:pt modelId="{739AB8AF-FE76-436C-B358-DF7C2A96E283}" type="pres">
      <dgm:prSet presAssocID="{B10FE0DA-D500-429C-BE77-CB3130F1D14E}" presName="node" presStyleLbl="node1" presStyleIdx="1" presStyleCnt="6" custScaleY="103354" custLinFactNeighborX="-1577" custLinFactNeighborY="-462">
        <dgm:presLayoutVars>
          <dgm:bulletEnabled val="1"/>
        </dgm:presLayoutVars>
      </dgm:prSet>
      <dgm:spPr/>
      <dgm:t>
        <a:bodyPr/>
        <a:lstStyle/>
        <a:p>
          <a:endParaRPr lang="es-CR"/>
        </a:p>
      </dgm:t>
    </dgm:pt>
    <dgm:pt modelId="{C8F31193-1CA9-489C-8A9A-173FA97F4112}" type="pres">
      <dgm:prSet presAssocID="{1181911E-587D-4AC6-932D-031F8E63A614}" presName="sibTrans" presStyleCnt="0"/>
      <dgm:spPr/>
    </dgm:pt>
    <dgm:pt modelId="{F247C6E0-402D-44A0-890D-77415AA1CD44}" type="pres">
      <dgm:prSet presAssocID="{6DA2DBD8-FC90-48D3-B500-73A330270D30}" presName="node" presStyleLbl="node1" presStyleIdx="2" presStyleCnt="6">
        <dgm:presLayoutVars>
          <dgm:bulletEnabled val="1"/>
        </dgm:presLayoutVars>
      </dgm:prSet>
      <dgm:spPr/>
      <dgm:t>
        <a:bodyPr/>
        <a:lstStyle/>
        <a:p>
          <a:endParaRPr lang="es-CR"/>
        </a:p>
      </dgm:t>
    </dgm:pt>
    <dgm:pt modelId="{6DB86787-A1C3-431D-BDEC-6EF6AF27D71E}" type="pres">
      <dgm:prSet presAssocID="{BBC0C77A-D391-40F0-8552-38BC8EAB815D}" presName="sibTrans" presStyleCnt="0"/>
      <dgm:spPr/>
    </dgm:pt>
    <dgm:pt modelId="{50537932-A2A0-40A8-8A96-6076869DD12B}" type="pres">
      <dgm:prSet presAssocID="{4FEAAB8E-5027-4BAA-A003-701EFB12FA87}" presName="node" presStyleLbl="node1" presStyleIdx="3" presStyleCnt="6">
        <dgm:presLayoutVars>
          <dgm:bulletEnabled val="1"/>
        </dgm:presLayoutVars>
      </dgm:prSet>
      <dgm:spPr/>
      <dgm:t>
        <a:bodyPr/>
        <a:lstStyle/>
        <a:p>
          <a:endParaRPr lang="es-CR"/>
        </a:p>
      </dgm:t>
    </dgm:pt>
    <dgm:pt modelId="{29BE0D3A-B297-42A2-9380-A6002C415C12}" type="pres">
      <dgm:prSet presAssocID="{48D6F4FE-74A9-4FD8-A1AB-70FEE4C14EF8}" presName="sibTrans" presStyleCnt="0"/>
      <dgm:spPr/>
    </dgm:pt>
    <dgm:pt modelId="{C412664D-A0EF-448B-8423-B8CA05D3DAA7}" type="pres">
      <dgm:prSet presAssocID="{F0671E95-6B0D-4813-B84C-2E2E0348D684}" presName="node" presStyleLbl="node1" presStyleIdx="4" presStyleCnt="6">
        <dgm:presLayoutVars>
          <dgm:bulletEnabled val="1"/>
        </dgm:presLayoutVars>
      </dgm:prSet>
      <dgm:spPr/>
      <dgm:t>
        <a:bodyPr/>
        <a:lstStyle/>
        <a:p>
          <a:endParaRPr lang="es-CR"/>
        </a:p>
      </dgm:t>
    </dgm:pt>
    <dgm:pt modelId="{BC2170CB-DE47-43E2-B035-DA00E062C4D1}" type="pres">
      <dgm:prSet presAssocID="{42EEE6D0-1F36-4FAF-A27B-9BE37DFF48D3}" presName="sibTrans" presStyleCnt="0"/>
      <dgm:spPr/>
    </dgm:pt>
    <dgm:pt modelId="{AB95BFA4-40A8-4745-AC06-AF1D59C308C1}" type="pres">
      <dgm:prSet presAssocID="{22C95AC3-FC5A-4828-8BEB-5F2A43260713}" presName="node" presStyleLbl="node1" presStyleIdx="5" presStyleCnt="6">
        <dgm:presLayoutVars>
          <dgm:bulletEnabled val="1"/>
        </dgm:presLayoutVars>
      </dgm:prSet>
      <dgm:spPr/>
      <dgm:t>
        <a:bodyPr/>
        <a:lstStyle/>
        <a:p>
          <a:endParaRPr lang="es-CR"/>
        </a:p>
      </dgm:t>
    </dgm:pt>
  </dgm:ptLst>
  <dgm:cxnLst>
    <dgm:cxn modelId="{6FCBE468-26CA-BF47-95C9-5B9DD018D9BD}" type="presOf" srcId="{F0671E95-6B0D-4813-B84C-2E2E0348D684}" destId="{C412664D-A0EF-448B-8423-B8CA05D3DAA7}" srcOrd="0" destOrd="0" presId="urn:microsoft.com/office/officeart/2005/8/layout/default"/>
    <dgm:cxn modelId="{95A4A183-3F1C-4404-B98C-2F62B949DF24}" srcId="{CF4DA972-A754-4364-A7A7-0C01CDBE4CA3}" destId="{4FEAAB8E-5027-4BAA-A003-701EFB12FA87}" srcOrd="3" destOrd="0" parTransId="{08B105FA-259C-46E3-A967-2D58874D86FA}" sibTransId="{48D6F4FE-74A9-4FD8-A1AB-70FEE4C14EF8}"/>
    <dgm:cxn modelId="{8D8462C6-63A1-8842-9BA3-4DC76DA76FCF}" type="presOf" srcId="{AF05FB30-74D2-4C3F-B0FA-C5A0DC2E1305}" destId="{3441B82D-F211-4472-8305-FB8277EF29B9}" srcOrd="0" destOrd="0" presId="urn:microsoft.com/office/officeart/2005/8/layout/default"/>
    <dgm:cxn modelId="{80C21859-E98E-4A30-9E94-FDAF711DF7E0}" srcId="{CF4DA972-A754-4364-A7A7-0C01CDBE4CA3}" destId="{F0671E95-6B0D-4813-B84C-2E2E0348D684}" srcOrd="4" destOrd="0" parTransId="{47E26360-B65C-447B-B7BA-5857036D6BDC}" sibTransId="{42EEE6D0-1F36-4FAF-A27B-9BE37DFF48D3}"/>
    <dgm:cxn modelId="{F132436D-274B-43CE-B7D3-3B59A9E70ABD}" srcId="{CF4DA972-A754-4364-A7A7-0C01CDBE4CA3}" destId="{AF05FB30-74D2-4C3F-B0FA-C5A0DC2E1305}" srcOrd="0" destOrd="0" parTransId="{9652DD3C-CC8D-4366-B0C6-540DA91A19C9}" sibTransId="{DB5ADF17-1A85-49F4-B401-B826D0B845CF}"/>
    <dgm:cxn modelId="{6C2C387D-EDC1-4F27-9D1D-E0E9304DFAE8}" srcId="{CF4DA972-A754-4364-A7A7-0C01CDBE4CA3}" destId="{6DA2DBD8-FC90-48D3-B500-73A330270D30}" srcOrd="2" destOrd="0" parTransId="{70E7957E-8DF4-4567-B7C6-5F62A3A5443D}" sibTransId="{BBC0C77A-D391-40F0-8552-38BC8EAB815D}"/>
    <dgm:cxn modelId="{081728C6-9AEB-4E04-AE7A-4C793CC9AD2B}" srcId="{CF4DA972-A754-4364-A7A7-0C01CDBE4CA3}" destId="{B10FE0DA-D500-429C-BE77-CB3130F1D14E}" srcOrd="1" destOrd="0" parTransId="{E536E33F-CD6D-438C-887E-354BE89801E8}" sibTransId="{1181911E-587D-4AC6-932D-031F8E63A614}"/>
    <dgm:cxn modelId="{98099F0A-41CF-4D47-BFFE-BDC7C2ECCC9F}" type="presOf" srcId="{B10FE0DA-D500-429C-BE77-CB3130F1D14E}" destId="{739AB8AF-FE76-436C-B358-DF7C2A96E283}" srcOrd="0" destOrd="0" presId="urn:microsoft.com/office/officeart/2005/8/layout/default"/>
    <dgm:cxn modelId="{25B73C59-73FE-F946-8319-AB6527B25FCA}" type="presOf" srcId="{22C95AC3-FC5A-4828-8BEB-5F2A43260713}" destId="{AB95BFA4-40A8-4745-AC06-AF1D59C308C1}" srcOrd="0" destOrd="0" presId="urn:microsoft.com/office/officeart/2005/8/layout/default"/>
    <dgm:cxn modelId="{CB68DEFB-5F34-C847-B307-598C4EF4F701}" type="presOf" srcId="{CF4DA972-A754-4364-A7A7-0C01CDBE4CA3}" destId="{F3708E3B-187D-4752-AB13-B9B4A6C4401A}" srcOrd="0" destOrd="0" presId="urn:microsoft.com/office/officeart/2005/8/layout/default"/>
    <dgm:cxn modelId="{056BC319-691C-A04A-995B-DA503E302701}" type="presOf" srcId="{4FEAAB8E-5027-4BAA-A003-701EFB12FA87}" destId="{50537932-A2A0-40A8-8A96-6076869DD12B}" srcOrd="0" destOrd="0" presId="urn:microsoft.com/office/officeart/2005/8/layout/default"/>
    <dgm:cxn modelId="{FDC31924-9392-1B49-87F6-402F34772727}" type="presOf" srcId="{6DA2DBD8-FC90-48D3-B500-73A330270D30}" destId="{F247C6E0-402D-44A0-890D-77415AA1CD44}" srcOrd="0" destOrd="0" presId="urn:microsoft.com/office/officeart/2005/8/layout/default"/>
    <dgm:cxn modelId="{3EB82EEC-6FA1-4B1A-B870-FD5851AEDC55}" srcId="{CF4DA972-A754-4364-A7A7-0C01CDBE4CA3}" destId="{22C95AC3-FC5A-4828-8BEB-5F2A43260713}" srcOrd="5" destOrd="0" parTransId="{09823D32-32F8-4561-9CCE-910D275A6DF7}" sibTransId="{79F4A252-AF26-4030-B5BD-3A8C8E708281}"/>
    <dgm:cxn modelId="{1E0704AD-2E4D-9B44-A3A3-ADF003D86C13}" type="presParOf" srcId="{F3708E3B-187D-4752-AB13-B9B4A6C4401A}" destId="{3441B82D-F211-4472-8305-FB8277EF29B9}" srcOrd="0" destOrd="0" presId="urn:microsoft.com/office/officeart/2005/8/layout/default"/>
    <dgm:cxn modelId="{32070AC3-93A9-4F4C-AC2E-38768B050694}" type="presParOf" srcId="{F3708E3B-187D-4752-AB13-B9B4A6C4401A}" destId="{8AAC1BDF-4807-4241-909B-0009F076FFCA}" srcOrd="1" destOrd="0" presId="urn:microsoft.com/office/officeart/2005/8/layout/default"/>
    <dgm:cxn modelId="{1B105EB5-0CD5-284E-B25A-D6BB7EEAF6CA}" type="presParOf" srcId="{F3708E3B-187D-4752-AB13-B9B4A6C4401A}" destId="{739AB8AF-FE76-436C-B358-DF7C2A96E283}" srcOrd="2" destOrd="0" presId="urn:microsoft.com/office/officeart/2005/8/layout/default"/>
    <dgm:cxn modelId="{6CD47A58-DFFA-9B42-B657-D215612E63AC}" type="presParOf" srcId="{F3708E3B-187D-4752-AB13-B9B4A6C4401A}" destId="{C8F31193-1CA9-489C-8A9A-173FA97F4112}" srcOrd="3" destOrd="0" presId="urn:microsoft.com/office/officeart/2005/8/layout/default"/>
    <dgm:cxn modelId="{FD0CF936-0B0D-DD46-8994-FE682A88B778}" type="presParOf" srcId="{F3708E3B-187D-4752-AB13-B9B4A6C4401A}" destId="{F247C6E0-402D-44A0-890D-77415AA1CD44}" srcOrd="4" destOrd="0" presId="urn:microsoft.com/office/officeart/2005/8/layout/default"/>
    <dgm:cxn modelId="{F1B17A27-63CF-E542-8DAA-B268909214C8}" type="presParOf" srcId="{F3708E3B-187D-4752-AB13-B9B4A6C4401A}" destId="{6DB86787-A1C3-431D-BDEC-6EF6AF27D71E}" srcOrd="5" destOrd="0" presId="urn:microsoft.com/office/officeart/2005/8/layout/default"/>
    <dgm:cxn modelId="{499F50F3-CA65-6143-90F2-25E817212354}" type="presParOf" srcId="{F3708E3B-187D-4752-AB13-B9B4A6C4401A}" destId="{50537932-A2A0-40A8-8A96-6076869DD12B}" srcOrd="6" destOrd="0" presId="urn:microsoft.com/office/officeart/2005/8/layout/default"/>
    <dgm:cxn modelId="{0C9474C0-0456-2746-8371-AEF4EE30EB68}" type="presParOf" srcId="{F3708E3B-187D-4752-AB13-B9B4A6C4401A}" destId="{29BE0D3A-B297-42A2-9380-A6002C415C12}" srcOrd="7" destOrd="0" presId="urn:microsoft.com/office/officeart/2005/8/layout/default"/>
    <dgm:cxn modelId="{48815B99-9CB1-A14B-9368-E20E55A9ECF3}" type="presParOf" srcId="{F3708E3B-187D-4752-AB13-B9B4A6C4401A}" destId="{C412664D-A0EF-448B-8423-B8CA05D3DAA7}" srcOrd="8" destOrd="0" presId="urn:microsoft.com/office/officeart/2005/8/layout/default"/>
    <dgm:cxn modelId="{E9190F06-B45E-1543-9544-B6739859A066}" type="presParOf" srcId="{F3708E3B-187D-4752-AB13-B9B4A6C4401A}" destId="{BC2170CB-DE47-43E2-B035-DA00E062C4D1}" srcOrd="9" destOrd="0" presId="urn:microsoft.com/office/officeart/2005/8/layout/default"/>
    <dgm:cxn modelId="{4397821E-2087-E644-90ED-22950A01B834}" type="presParOf" srcId="{F3708E3B-187D-4752-AB13-B9B4A6C4401A}" destId="{AB95BFA4-40A8-4745-AC06-AF1D59C308C1}"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101499-B395-4A56-94D9-249DD099B13D}"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s-CR"/>
        </a:p>
      </dgm:t>
    </dgm:pt>
    <dgm:pt modelId="{1BFE3D43-79E6-46A5-B2D0-99D5A25C6C74}">
      <dgm:prSet phldrT="[Texto]"/>
      <dgm:spPr/>
      <dgm:t>
        <a:bodyPr/>
        <a:lstStyle/>
        <a:p>
          <a:pPr algn="l"/>
          <a:r>
            <a:rPr lang="es-ES" b="1" dirty="0"/>
            <a:t>Débito fiscal: </a:t>
          </a:r>
          <a:r>
            <a:rPr lang="es-ES" dirty="0"/>
            <a:t>se determina aplicando la tarifa de impuesto </a:t>
          </a:r>
          <a:r>
            <a:rPr lang="es-ES" dirty="0" smtClean="0"/>
            <a:t>según corresponda, al </a:t>
          </a:r>
          <a:r>
            <a:rPr lang="es-ES" dirty="0"/>
            <a:t>total de ventas de bienes y prestaciones de servicios sujetas y no </a:t>
          </a:r>
          <a:r>
            <a:rPr lang="es-ES" dirty="0" smtClean="0"/>
            <a:t>exentas.</a:t>
          </a:r>
        </a:p>
      </dgm:t>
    </dgm:pt>
    <dgm:pt modelId="{45F537AB-96C6-44D6-9F15-B12E280EF0D9}" type="parTrans" cxnId="{A22BCC92-3926-4B8B-8DE7-A438DC26E2B0}">
      <dgm:prSet/>
      <dgm:spPr/>
      <dgm:t>
        <a:bodyPr/>
        <a:lstStyle/>
        <a:p>
          <a:endParaRPr lang="es-CR"/>
        </a:p>
      </dgm:t>
    </dgm:pt>
    <dgm:pt modelId="{E98B9E08-5905-4E8C-B88E-0A4634091584}" type="sibTrans" cxnId="{A22BCC92-3926-4B8B-8DE7-A438DC26E2B0}">
      <dgm:prSet/>
      <dgm:spPr/>
      <dgm:t>
        <a:bodyPr/>
        <a:lstStyle/>
        <a:p>
          <a:endParaRPr lang="es-CR"/>
        </a:p>
      </dgm:t>
    </dgm:pt>
    <dgm:pt modelId="{0CF8F930-7858-48E6-8A98-B2A237D63BAB}">
      <dgm:prSet phldrT="[Texto]"/>
      <dgm:spPr/>
      <dgm:t>
        <a:bodyPr/>
        <a:lstStyle/>
        <a:p>
          <a:pPr algn="l"/>
          <a:r>
            <a:rPr lang="es-ES" b="1" dirty="0"/>
            <a:t>Crédito fiscal:</a:t>
          </a:r>
          <a:r>
            <a:rPr lang="es-ES" dirty="0"/>
            <a:t> nace en el momento en que, con posterioridad a que ocurra el hecho generador, el contribuyente dispone de la correspondiente factura, los comprobantes de pago de este impuesto en aduanas, según </a:t>
          </a:r>
          <a:r>
            <a:rPr lang="es-ES" dirty="0" smtClean="0"/>
            <a:t>corresponda.</a:t>
          </a:r>
          <a:endParaRPr lang="es-CR" dirty="0"/>
        </a:p>
      </dgm:t>
    </dgm:pt>
    <dgm:pt modelId="{EFFD5E8F-DA53-436F-BF6C-181491033CB7}" type="parTrans" cxnId="{487DD58D-AC34-46F9-BD06-0E9720BED67E}">
      <dgm:prSet/>
      <dgm:spPr/>
      <dgm:t>
        <a:bodyPr/>
        <a:lstStyle/>
        <a:p>
          <a:endParaRPr lang="es-CR"/>
        </a:p>
      </dgm:t>
    </dgm:pt>
    <dgm:pt modelId="{9B0B55A7-A79A-4A28-8D4E-D8676696AC1C}" type="sibTrans" cxnId="{487DD58D-AC34-46F9-BD06-0E9720BED67E}">
      <dgm:prSet/>
      <dgm:spPr/>
      <dgm:t>
        <a:bodyPr/>
        <a:lstStyle/>
        <a:p>
          <a:endParaRPr lang="es-CR"/>
        </a:p>
      </dgm:t>
    </dgm:pt>
    <dgm:pt modelId="{17798A16-8A1D-48DA-986F-E00C2A448935}" type="pres">
      <dgm:prSet presAssocID="{A4101499-B395-4A56-94D9-249DD099B13D}" presName="Name0" presStyleCnt="0">
        <dgm:presLayoutVars>
          <dgm:chMax val="2"/>
          <dgm:chPref val="2"/>
          <dgm:animLvl val="lvl"/>
        </dgm:presLayoutVars>
      </dgm:prSet>
      <dgm:spPr/>
      <dgm:t>
        <a:bodyPr/>
        <a:lstStyle/>
        <a:p>
          <a:endParaRPr lang="es-CR"/>
        </a:p>
      </dgm:t>
    </dgm:pt>
    <dgm:pt modelId="{C758AF42-C1E0-47D9-896B-24F6ACBFAEEA}" type="pres">
      <dgm:prSet presAssocID="{A4101499-B395-4A56-94D9-249DD099B13D}" presName="LeftText" presStyleLbl="revTx" presStyleIdx="0" presStyleCnt="0">
        <dgm:presLayoutVars>
          <dgm:bulletEnabled val="1"/>
        </dgm:presLayoutVars>
      </dgm:prSet>
      <dgm:spPr/>
      <dgm:t>
        <a:bodyPr/>
        <a:lstStyle/>
        <a:p>
          <a:endParaRPr lang="es-CR"/>
        </a:p>
      </dgm:t>
    </dgm:pt>
    <dgm:pt modelId="{DAA816F5-FC0A-44BF-9F50-A91E9702992B}" type="pres">
      <dgm:prSet presAssocID="{A4101499-B395-4A56-94D9-249DD099B13D}" presName="LeftNode" presStyleLbl="bgImgPlace1" presStyleIdx="0" presStyleCnt="2" custScaleX="245280" custScaleY="96947" custLinFactX="-4190" custLinFactNeighborX="-100000" custLinFactNeighborY="-6299">
        <dgm:presLayoutVars>
          <dgm:chMax val="2"/>
          <dgm:chPref val="2"/>
        </dgm:presLayoutVars>
      </dgm:prSet>
      <dgm:spPr>
        <a:prstGeom prst="wedgeRectCallout">
          <a:avLst/>
        </a:prstGeom>
      </dgm:spPr>
      <dgm:t>
        <a:bodyPr/>
        <a:lstStyle/>
        <a:p>
          <a:endParaRPr lang="es-CR"/>
        </a:p>
      </dgm:t>
    </dgm:pt>
    <dgm:pt modelId="{AC9A0185-839D-45A6-BF96-E3E2B70EE854}" type="pres">
      <dgm:prSet presAssocID="{A4101499-B395-4A56-94D9-249DD099B13D}" presName="RightText" presStyleLbl="revTx" presStyleIdx="0" presStyleCnt="0">
        <dgm:presLayoutVars>
          <dgm:bulletEnabled val="1"/>
        </dgm:presLayoutVars>
      </dgm:prSet>
      <dgm:spPr/>
      <dgm:t>
        <a:bodyPr/>
        <a:lstStyle/>
        <a:p>
          <a:endParaRPr lang="es-CR"/>
        </a:p>
      </dgm:t>
    </dgm:pt>
    <dgm:pt modelId="{FBBBC7AA-2851-4856-AA92-CAED979100D8}" type="pres">
      <dgm:prSet presAssocID="{A4101499-B395-4A56-94D9-249DD099B13D}" presName="RightNode" presStyleLbl="bgImgPlace1" presStyleIdx="1" presStyleCnt="2" custScaleX="245280" custScaleY="96947" custLinFactX="1217" custLinFactNeighborX="100000" custLinFactNeighborY="-10697">
        <dgm:presLayoutVars>
          <dgm:chMax val="0"/>
          <dgm:chPref val="0"/>
        </dgm:presLayoutVars>
      </dgm:prSet>
      <dgm:spPr>
        <a:prstGeom prst="wedgeRoundRectCallout">
          <a:avLst/>
        </a:prstGeom>
      </dgm:spPr>
      <dgm:t>
        <a:bodyPr/>
        <a:lstStyle/>
        <a:p>
          <a:endParaRPr lang="es-CR"/>
        </a:p>
      </dgm:t>
    </dgm:pt>
    <dgm:pt modelId="{0BB3092E-AAAE-4286-AE2B-B57BFB1ED9CF}" type="pres">
      <dgm:prSet presAssocID="{A4101499-B395-4A56-94D9-249DD099B13D}" presName="TopArrow" presStyleLbl="node1" presStyleIdx="0" presStyleCnt="2" custLinFactNeighborX="-2456" custLinFactNeighborY="-8113"/>
      <dgm:spPr/>
    </dgm:pt>
    <dgm:pt modelId="{4369D18F-F20A-4A13-8B1D-5CD54F86471A}" type="pres">
      <dgm:prSet presAssocID="{A4101499-B395-4A56-94D9-249DD099B13D}" presName="BottomArrow" presStyleLbl="node1" presStyleIdx="1" presStyleCnt="2" custLinFactNeighborX="-5282" custLinFactNeighborY="-9904"/>
      <dgm:spPr/>
    </dgm:pt>
  </dgm:ptLst>
  <dgm:cxnLst>
    <dgm:cxn modelId="{C087A345-7A67-9248-BAAA-578B55990DD9}" type="presOf" srcId="{A4101499-B395-4A56-94D9-249DD099B13D}" destId="{17798A16-8A1D-48DA-986F-E00C2A448935}" srcOrd="0" destOrd="0" presId="urn:microsoft.com/office/officeart/2009/layout/ReverseList"/>
    <dgm:cxn modelId="{A7809CBC-F7AA-A040-9919-5C51564349DE}" type="presOf" srcId="{1BFE3D43-79E6-46A5-B2D0-99D5A25C6C74}" destId="{C758AF42-C1E0-47D9-896B-24F6ACBFAEEA}" srcOrd="0" destOrd="0" presId="urn:microsoft.com/office/officeart/2009/layout/ReverseList"/>
    <dgm:cxn modelId="{D8170B09-9F56-AC4D-A5D0-C52800CDB584}" type="presOf" srcId="{1BFE3D43-79E6-46A5-B2D0-99D5A25C6C74}" destId="{DAA816F5-FC0A-44BF-9F50-A91E9702992B}" srcOrd="1" destOrd="0" presId="urn:microsoft.com/office/officeart/2009/layout/ReverseList"/>
    <dgm:cxn modelId="{91430853-05F0-5340-A22C-FB69280E8971}" type="presOf" srcId="{0CF8F930-7858-48E6-8A98-B2A237D63BAB}" destId="{AC9A0185-839D-45A6-BF96-E3E2B70EE854}" srcOrd="0" destOrd="0" presId="urn:microsoft.com/office/officeart/2009/layout/ReverseList"/>
    <dgm:cxn modelId="{321F841D-E423-8D44-B184-851020C91751}" type="presOf" srcId="{0CF8F930-7858-48E6-8A98-B2A237D63BAB}" destId="{FBBBC7AA-2851-4856-AA92-CAED979100D8}" srcOrd="1" destOrd="0" presId="urn:microsoft.com/office/officeart/2009/layout/ReverseList"/>
    <dgm:cxn modelId="{487DD58D-AC34-46F9-BD06-0E9720BED67E}" srcId="{A4101499-B395-4A56-94D9-249DD099B13D}" destId="{0CF8F930-7858-48E6-8A98-B2A237D63BAB}" srcOrd="1" destOrd="0" parTransId="{EFFD5E8F-DA53-436F-BF6C-181491033CB7}" sibTransId="{9B0B55A7-A79A-4A28-8D4E-D8676696AC1C}"/>
    <dgm:cxn modelId="{A22BCC92-3926-4B8B-8DE7-A438DC26E2B0}" srcId="{A4101499-B395-4A56-94D9-249DD099B13D}" destId="{1BFE3D43-79E6-46A5-B2D0-99D5A25C6C74}" srcOrd="0" destOrd="0" parTransId="{45F537AB-96C6-44D6-9F15-B12E280EF0D9}" sibTransId="{E98B9E08-5905-4E8C-B88E-0A4634091584}"/>
    <dgm:cxn modelId="{34350C1F-A8DD-9D47-84A1-97493A1CCB98}" type="presParOf" srcId="{17798A16-8A1D-48DA-986F-E00C2A448935}" destId="{C758AF42-C1E0-47D9-896B-24F6ACBFAEEA}" srcOrd="0" destOrd="0" presId="urn:microsoft.com/office/officeart/2009/layout/ReverseList"/>
    <dgm:cxn modelId="{E57A5E8D-7C13-B94E-91B1-073F85A25DDE}" type="presParOf" srcId="{17798A16-8A1D-48DA-986F-E00C2A448935}" destId="{DAA816F5-FC0A-44BF-9F50-A91E9702992B}" srcOrd="1" destOrd="0" presId="urn:microsoft.com/office/officeart/2009/layout/ReverseList"/>
    <dgm:cxn modelId="{E1909453-F3EC-B548-B288-108EE5ED2A74}" type="presParOf" srcId="{17798A16-8A1D-48DA-986F-E00C2A448935}" destId="{AC9A0185-839D-45A6-BF96-E3E2B70EE854}" srcOrd="2" destOrd="0" presId="urn:microsoft.com/office/officeart/2009/layout/ReverseList"/>
    <dgm:cxn modelId="{97D248DC-C938-4D4F-96E3-A58983E1815F}" type="presParOf" srcId="{17798A16-8A1D-48DA-986F-E00C2A448935}" destId="{FBBBC7AA-2851-4856-AA92-CAED979100D8}" srcOrd="3" destOrd="0" presId="urn:microsoft.com/office/officeart/2009/layout/ReverseList"/>
    <dgm:cxn modelId="{C0BE579F-9BED-8240-B28C-9E58F073120E}" type="presParOf" srcId="{17798A16-8A1D-48DA-986F-E00C2A448935}" destId="{0BB3092E-AAAE-4286-AE2B-B57BFB1ED9CF}" srcOrd="4" destOrd="0" presId="urn:microsoft.com/office/officeart/2009/layout/ReverseList"/>
    <dgm:cxn modelId="{5D7D21C9-BFBC-D944-862E-3B63F84D9F60}" type="presParOf" srcId="{17798A16-8A1D-48DA-986F-E00C2A448935}" destId="{4369D18F-F20A-4A13-8B1D-5CD54F86471A}"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231EDF-B5EF-014B-80D7-9A8D84DDDA37}">
      <dsp:nvSpPr>
        <dsp:cNvPr id="0" name=""/>
        <dsp:cNvSpPr/>
      </dsp:nvSpPr>
      <dsp:spPr>
        <a:xfrm>
          <a:off x="23728" y="0"/>
          <a:ext cx="2994907" cy="45224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_tradnl" sz="2000" kern="1200" dirty="0"/>
            <a:t>Ley número 9635, publicada el 4 de diciembre del 2018</a:t>
          </a:r>
        </a:p>
      </dsp:txBody>
      <dsp:txXfrm>
        <a:off x="111446" y="87718"/>
        <a:ext cx="2819471" cy="4346971"/>
      </dsp:txXfrm>
    </dsp:sp>
    <dsp:sp modelId="{FCFB53FC-E9DC-1748-884F-A826ACC75826}">
      <dsp:nvSpPr>
        <dsp:cNvPr id="0" name=""/>
        <dsp:cNvSpPr/>
      </dsp:nvSpPr>
      <dsp:spPr>
        <a:xfrm>
          <a:off x="3505458" y="0"/>
          <a:ext cx="2994907" cy="45224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_tradnl" sz="2000" kern="1200" dirty="0"/>
            <a:t>Entra a regir 6 meses después de la publicación de la presente ley, contados a partir del primer día del mes siguiente a su publicación, es decir a partir del 1° de julio de 2019</a:t>
          </a:r>
        </a:p>
      </dsp:txBody>
      <dsp:txXfrm>
        <a:off x="3593176" y="87718"/>
        <a:ext cx="2819471" cy="4346971"/>
      </dsp:txXfrm>
    </dsp:sp>
    <dsp:sp modelId="{B57843DF-FFB8-FB40-BFB5-483962C69713}">
      <dsp:nvSpPr>
        <dsp:cNvPr id="0" name=""/>
        <dsp:cNvSpPr/>
      </dsp:nvSpPr>
      <dsp:spPr>
        <a:xfrm>
          <a:off x="7003510" y="0"/>
          <a:ext cx="2994907" cy="45224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_tradnl" sz="2000" kern="1200" dirty="0"/>
            <a:t>Se reforma íntegramente </a:t>
          </a:r>
          <a:r>
            <a:rPr lang="es-ES_tradnl" sz="2000" kern="1200" dirty="0" smtClean="0"/>
            <a:t> </a:t>
          </a:r>
          <a:r>
            <a:rPr lang="es-ES_tradnl" sz="2000" kern="1200" dirty="0"/>
            <a:t>la Ley del Impuesto General sobre las </a:t>
          </a:r>
          <a:r>
            <a:rPr lang="es-ES_tradnl" sz="2000" kern="1200" dirty="0" smtClean="0"/>
            <a:t>Ventas y otras reformas a la Ley del Impuesto sobre la Renta y Empleo Público</a:t>
          </a:r>
          <a:endParaRPr lang="es-ES_tradnl" sz="2000" kern="1200" dirty="0"/>
        </a:p>
      </dsp:txBody>
      <dsp:txXfrm>
        <a:off x="7091228" y="87718"/>
        <a:ext cx="2819471" cy="43469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1B82D-F211-4472-8305-FB8277EF29B9}">
      <dsp:nvSpPr>
        <dsp:cNvPr id="0" name=""/>
        <dsp:cNvSpPr/>
      </dsp:nvSpPr>
      <dsp:spPr>
        <a:xfrm>
          <a:off x="0" y="446716"/>
          <a:ext cx="2683316" cy="16099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CR" sz="1700" kern="1200" dirty="0"/>
            <a:t>Se reforma el Impuesto General Sobre las Ventas (IGSV).</a:t>
          </a:r>
        </a:p>
      </dsp:txBody>
      <dsp:txXfrm>
        <a:off x="0" y="446716"/>
        <a:ext cx="2683316" cy="1609990"/>
      </dsp:txXfrm>
    </dsp:sp>
    <dsp:sp modelId="{739AB8AF-FE76-436C-B358-DF7C2A96E283}">
      <dsp:nvSpPr>
        <dsp:cNvPr id="0" name=""/>
        <dsp:cNvSpPr/>
      </dsp:nvSpPr>
      <dsp:spPr>
        <a:xfrm>
          <a:off x="2909332" y="412278"/>
          <a:ext cx="2683316" cy="16639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CR" sz="1700" kern="1200"/>
            <a:t>Se </a:t>
          </a:r>
          <a:r>
            <a:rPr lang="es-CR" sz="1700" kern="1200" smtClean="0"/>
            <a:t>mantiene </a:t>
          </a:r>
          <a:r>
            <a:rPr lang="es-CR" sz="1700" kern="1200" dirty="0"/>
            <a:t>un Impuesto sobre el Valor  Agregado (IVA</a:t>
          </a:r>
          <a:r>
            <a:rPr lang="es-CR" sz="1700" kern="1200" dirty="0" smtClean="0"/>
            <a:t>).</a:t>
          </a:r>
        </a:p>
        <a:p>
          <a:pPr lvl="0" algn="ctr" defTabSz="755650">
            <a:lnSpc>
              <a:spcPct val="90000"/>
            </a:lnSpc>
            <a:spcBef>
              <a:spcPct val="0"/>
            </a:spcBef>
            <a:spcAft>
              <a:spcPct val="35000"/>
            </a:spcAft>
          </a:pPr>
          <a:r>
            <a:rPr lang="es-ES" sz="1700" kern="1200" dirty="0" smtClean="0"/>
            <a:t>Artículo 1- Objeto del impuesto</a:t>
          </a:r>
          <a:endParaRPr lang="es-CR" sz="1700" kern="1200" dirty="0"/>
        </a:p>
      </dsp:txBody>
      <dsp:txXfrm>
        <a:off x="2909332" y="412278"/>
        <a:ext cx="2683316" cy="1663989"/>
      </dsp:txXfrm>
    </dsp:sp>
    <dsp:sp modelId="{F247C6E0-402D-44A0-890D-77415AA1CD44}">
      <dsp:nvSpPr>
        <dsp:cNvPr id="0" name=""/>
        <dsp:cNvSpPr/>
      </dsp:nvSpPr>
      <dsp:spPr>
        <a:xfrm>
          <a:off x="5903297" y="446716"/>
          <a:ext cx="2683316" cy="16099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CR" sz="1700" kern="1200" dirty="0"/>
            <a:t>El IVA grava la venta de bienes</a:t>
          </a:r>
        </a:p>
        <a:p>
          <a:pPr lvl="0" algn="ctr" defTabSz="755650">
            <a:lnSpc>
              <a:spcPct val="90000"/>
            </a:lnSpc>
            <a:spcBef>
              <a:spcPct val="0"/>
            </a:spcBef>
            <a:spcAft>
              <a:spcPct val="35000"/>
            </a:spcAft>
          </a:pPr>
          <a:r>
            <a:rPr lang="es-CR" sz="1700" kern="1200" dirty="0"/>
            <a:t> y la prestación de servicios. </a:t>
          </a:r>
        </a:p>
      </dsp:txBody>
      <dsp:txXfrm>
        <a:off x="5903297" y="446716"/>
        <a:ext cx="2683316" cy="1609990"/>
      </dsp:txXfrm>
    </dsp:sp>
    <dsp:sp modelId="{50537932-A2A0-40A8-8A96-6076869DD12B}">
      <dsp:nvSpPr>
        <dsp:cNvPr id="0" name=""/>
        <dsp:cNvSpPr/>
      </dsp:nvSpPr>
      <dsp:spPr>
        <a:xfrm>
          <a:off x="0" y="2352037"/>
          <a:ext cx="2683316" cy="16099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CR" sz="1700" kern="1200" dirty="0"/>
            <a:t>Anteriormente el IGSV gravaba la venta de </a:t>
          </a:r>
          <a:r>
            <a:rPr lang="es-CR" sz="1700" kern="1200" dirty="0" smtClean="0"/>
            <a:t>mercancías, excepto la canasta básica</a:t>
          </a:r>
          <a:endParaRPr lang="es-CR" sz="1700" kern="1200" dirty="0"/>
        </a:p>
        <a:p>
          <a:pPr lvl="0" algn="ctr" defTabSz="755650">
            <a:lnSpc>
              <a:spcPct val="90000"/>
            </a:lnSpc>
            <a:spcBef>
              <a:spcPct val="0"/>
            </a:spcBef>
            <a:spcAft>
              <a:spcPct val="35000"/>
            </a:spcAft>
          </a:pPr>
          <a:r>
            <a:rPr lang="es-CR" sz="1700" kern="1200" dirty="0"/>
            <a:t> y la prestación de servicios de manera taxativa.</a:t>
          </a:r>
        </a:p>
      </dsp:txBody>
      <dsp:txXfrm>
        <a:off x="0" y="2352037"/>
        <a:ext cx="2683316" cy="1609990"/>
      </dsp:txXfrm>
    </dsp:sp>
    <dsp:sp modelId="{C412664D-A0EF-448B-8423-B8CA05D3DAA7}">
      <dsp:nvSpPr>
        <dsp:cNvPr id="0" name=""/>
        <dsp:cNvSpPr/>
      </dsp:nvSpPr>
      <dsp:spPr>
        <a:xfrm>
          <a:off x="2951648" y="2352037"/>
          <a:ext cx="2683316" cy="16099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CR" sz="1700" kern="1200" dirty="0"/>
            <a:t>Se mantiene el principio de territorialidad y habitualidad.</a:t>
          </a:r>
        </a:p>
        <a:p>
          <a:pPr lvl="0" algn="ctr" defTabSz="755650">
            <a:lnSpc>
              <a:spcPct val="90000"/>
            </a:lnSpc>
            <a:spcBef>
              <a:spcPct val="0"/>
            </a:spcBef>
            <a:spcAft>
              <a:spcPct val="35000"/>
            </a:spcAft>
          </a:pPr>
          <a:endParaRPr lang="es-CR" sz="1700" kern="1200" dirty="0"/>
        </a:p>
      </dsp:txBody>
      <dsp:txXfrm>
        <a:off x="2951648" y="2352037"/>
        <a:ext cx="2683316" cy="1609990"/>
      </dsp:txXfrm>
    </dsp:sp>
    <dsp:sp modelId="{AB95BFA4-40A8-4745-AC06-AF1D59C308C1}">
      <dsp:nvSpPr>
        <dsp:cNvPr id="0" name=""/>
        <dsp:cNvSpPr/>
      </dsp:nvSpPr>
      <dsp:spPr>
        <a:xfrm>
          <a:off x="5903297" y="2352037"/>
          <a:ext cx="2683316" cy="16099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a:t>Por habitualidad ha de entenderse la actividad a la que se dedica una persona o empresa y que ejecuta en forma pública y frecuente.</a:t>
          </a:r>
          <a:endParaRPr lang="es-CR" sz="1700" kern="1200" dirty="0"/>
        </a:p>
      </dsp:txBody>
      <dsp:txXfrm>
        <a:off x="5903297" y="2352037"/>
        <a:ext cx="2683316" cy="16099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xmlns="" id="{DD6416BE-BA3E-458B-BDA2-3D6253AD2EEE}"/>
              </a:ext>
            </a:extLst>
          </p:cNvPr>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s-US" dirty="0"/>
          </a:p>
        </p:txBody>
      </p:sp>
      <p:sp>
        <p:nvSpPr>
          <p:cNvPr id="3" name="Marcador de fecha 2">
            <a:extLst>
              <a:ext uri="{FF2B5EF4-FFF2-40B4-BE49-F238E27FC236}">
                <a16:creationId xmlns:a16="http://schemas.microsoft.com/office/drawing/2014/main" xmlns="" id="{2CAC64DC-EA3D-4B43-9599-9813745BF6AC}"/>
              </a:ext>
            </a:extLst>
          </p:cNvPr>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64D95F4F-3369-42A6-952E-BB6920196EE1}" type="datetimeFigureOut">
              <a:rPr lang="es-US" smtClean="0"/>
              <a:t>6/20/2019</a:t>
            </a:fld>
            <a:endParaRPr lang="es-US" dirty="0"/>
          </a:p>
        </p:txBody>
      </p:sp>
      <p:sp>
        <p:nvSpPr>
          <p:cNvPr id="4" name="Marcador de pie de página 3">
            <a:extLst>
              <a:ext uri="{FF2B5EF4-FFF2-40B4-BE49-F238E27FC236}">
                <a16:creationId xmlns:a16="http://schemas.microsoft.com/office/drawing/2014/main" xmlns="" id="{5382F3AC-6DB2-4179-B5C0-1CF94D5FE3EC}"/>
              </a:ext>
            </a:extLst>
          </p:cNvPr>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es-US" dirty="0"/>
          </a:p>
        </p:txBody>
      </p:sp>
      <p:sp>
        <p:nvSpPr>
          <p:cNvPr id="5" name="Marcador de número de diapositiva 4">
            <a:extLst>
              <a:ext uri="{FF2B5EF4-FFF2-40B4-BE49-F238E27FC236}">
                <a16:creationId xmlns:a16="http://schemas.microsoft.com/office/drawing/2014/main" xmlns="" id="{A701BAFE-8582-4FDF-8124-FE0C02BB0A86}"/>
              </a:ext>
            </a:extLst>
          </p:cNvPr>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F1815B31-F857-46DA-8E55-888CF6839F7D}" type="slidenum">
              <a:rPr lang="es-US" smtClean="0"/>
              <a:t>‹Nº›</a:t>
            </a:fld>
            <a:endParaRPr lang="es-US" dirty="0"/>
          </a:p>
        </p:txBody>
      </p:sp>
    </p:spTree>
    <p:extLst>
      <p:ext uri="{BB962C8B-B14F-4D97-AF65-F5344CB8AC3E}">
        <p14:creationId xmlns:p14="http://schemas.microsoft.com/office/powerpoint/2010/main" val="226334515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s-ES_tradnl"/>
          </a:p>
        </p:txBody>
      </p:sp>
      <p:sp>
        <p:nvSpPr>
          <p:cNvPr id="3" name="Marcador de fecha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8DD3C44A-F61C-D04B-81E2-FD44AD70176B}" type="datetimeFigureOut">
              <a:rPr lang="es-ES_tradnl" smtClean="0"/>
              <a:t>20/06/2019</a:t>
            </a:fld>
            <a:endParaRPr lang="es-ES_tradnl"/>
          </a:p>
        </p:txBody>
      </p:sp>
      <p:sp>
        <p:nvSpPr>
          <p:cNvPr id="4" name="Marcador de imagen de diapositiva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es-ES_tradnl"/>
          </a:p>
        </p:txBody>
      </p:sp>
      <p:sp>
        <p:nvSpPr>
          <p:cNvPr id="5" name="Marcador de notas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6" name="Marcador de pie de página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s-ES_tradnl"/>
          </a:p>
        </p:txBody>
      </p:sp>
      <p:sp>
        <p:nvSpPr>
          <p:cNvPr id="7" name="Marcador de número de diapositiva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AB997E70-E56B-9C44-BC77-8A5B1634D7B4}" type="slidenum">
              <a:rPr lang="es-ES_tradnl" smtClean="0"/>
              <a:t>‹Nº›</a:t>
            </a:fld>
            <a:endParaRPr lang="es-ES_tradnl"/>
          </a:p>
        </p:txBody>
      </p:sp>
    </p:spTree>
    <p:extLst>
      <p:ext uri="{BB962C8B-B14F-4D97-AF65-F5344CB8AC3E}">
        <p14:creationId xmlns:p14="http://schemas.microsoft.com/office/powerpoint/2010/main" val="166870161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Tree>
    <p:extLst>
      <p:ext uri="{BB962C8B-B14F-4D97-AF65-F5344CB8AC3E}">
        <p14:creationId xmlns:p14="http://schemas.microsoft.com/office/powerpoint/2010/main" val="1879130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Tree>
    <p:extLst>
      <p:ext uri="{BB962C8B-B14F-4D97-AF65-F5344CB8AC3E}">
        <p14:creationId xmlns:p14="http://schemas.microsoft.com/office/powerpoint/2010/main" val="252070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Tree>
    <p:extLst>
      <p:ext uri="{BB962C8B-B14F-4D97-AF65-F5344CB8AC3E}">
        <p14:creationId xmlns:p14="http://schemas.microsoft.com/office/powerpoint/2010/main" val="991626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Tree>
    <p:extLst>
      <p:ext uri="{BB962C8B-B14F-4D97-AF65-F5344CB8AC3E}">
        <p14:creationId xmlns:p14="http://schemas.microsoft.com/office/powerpoint/2010/main" val="736328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Tree>
    <p:extLst>
      <p:ext uri="{BB962C8B-B14F-4D97-AF65-F5344CB8AC3E}">
        <p14:creationId xmlns:p14="http://schemas.microsoft.com/office/powerpoint/2010/main" val="886470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ight Triangle 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1089484" y="1730403"/>
            <a:ext cx="7531497" cy="1204306"/>
          </a:xfrm>
        </p:spPr>
        <p:txBody>
          <a:bodyPr bIns="9144" anchor="b"/>
          <a:lstStyle>
            <a:lvl1pPr>
              <a:defRPr sz="3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rot="19140000">
            <a:off x="1616370" y="2470926"/>
            <a:ext cx="8681508"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6AD8D91A-A2EE-4B54-B3C6-F6C67903BA9C}" type="datetime1">
              <a:rPr lang="en-US" smtClean="0"/>
              <a:pPr/>
              <a:t>6/20/2019</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‹Nº›</a:t>
            </a:fld>
            <a:endParaRPr lang="en-US" dirty="0"/>
          </a:p>
        </p:txBody>
      </p:sp>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19785C6-EBAF-49D5-AD4D-BABF4DFAAD59}" type="datetime1">
              <a:rPr lang="en-US" smtClean="0"/>
              <a:pPr/>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‹Nº›</a:t>
            </a:fld>
            <a:endParaRPr lang="en-US"/>
          </a:p>
        </p:txBody>
      </p:sp>
    </p:spTree>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4678362"/>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09600" y="274639"/>
            <a:ext cx="8026400" cy="46783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6A404122-9A3A-4FD8-98B8-22631F32846C}" type="datetime1">
              <a:rPr lang="en-US" smtClean="0"/>
              <a:pPr/>
              <a:t>6/20/2019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‹Nº›</a:t>
            </a:fld>
            <a:endParaRPr lang="en-US" dirty="0"/>
          </a:p>
        </p:txBody>
      </p:sp>
    </p:spTree>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ultiple CV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16" name="Text Placeholder 3"/>
          <p:cNvSpPr>
            <a:spLocks noGrp="1"/>
          </p:cNvSpPr>
          <p:nvPr>
            <p:ph type="body" sz="quarter" idx="10"/>
          </p:nvPr>
        </p:nvSpPr>
        <p:spPr>
          <a:xfrm>
            <a:off x="4715326" y="2029755"/>
            <a:ext cx="6755985" cy="878716"/>
          </a:xfrm>
        </p:spPr>
        <p:txBody>
          <a:bodyPr wrap="square">
            <a:spAutoFit/>
          </a:bodyPr>
          <a:lstStyle>
            <a:lvl1pPr>
              <a:defRPr sz="749"/>
            </a:lvl1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2" name="Picture Placeholder 7"/>
          <p:cNvSpPr>
            <a:spLocks noGrp="1"/>
          </p:cNvSpPr>
          <p:nvPr>
            <p:ph type="pic" sz="quarter" idx="30"/>
          </p:nvPr>
        </p:nvSpPr>
        <p:spPr>
          <a:xfrm>
            <a:off x="760174" y="2025099"/>
            <a:ext cx="1048762" cy="765480"/>
          </a:xfrm>
          <a:prstGeom prst="ellipse">
            <a:avLst/>
          </a:prstGeom>
          <a:solidFill>
            <a:schemeClr val="bg1"/>
          </a:solidFill>
          <a:ln w="57150">
            <a:solidFill>
              <a:schemeClr val="accent2"/>
            </a:solidFill>
          </a:ln>
        </p:spPr>
        <p:txBody>
          <a:bodyPr anchor="ctr" anchorCtr="1">
            <a:noAutofit/>
          </a:bodyPr>
          <a:lstStyle/>
          <a:p>
            <a:r>
              <a:rPr lang="es-ES" dirty="0"/>
              <a:t>Haga clic en el icono para agregar una imagen</a:t>
            </a:r>
            <a:endParaRPr lang="en-GB" dirty="0"/>
          </a:p>
        </p:txBody>
      </p:sp>
      <p:sp>
        <p:nvSpPr>
          <p:cNvPr id="13" name="Text Placeholder 3"/>
          <p:cNvSpPr>
            <a:spLocks noGrp="1"/>
          </p:cNvSpPr>
          <p:nvPr>
            <p:ph type="body" sz="quarter" idx="31"/>
          </p:nvPr>
        </p:nvSpPr>
        <p:spPr>
          <a:xfrm>
            <a:off x="2097741" y="2041147"/>
            <a:ext cx="2444085" cy="1254335"/>
          </a:xfrm>
        </p:spPr>
        <p:txBody>
          <a:bodyPr wrap="square">
            <a:sp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4" name="Text Placeholder 3"/>
          <p:cNvSpPr>
            <a:spLocks noGrp="1"/>
          </p:cNvSpPr>
          <p:nvPr>
            <p:ph type="body" sz="quarter" idx="32"/>
          </p:nvPr>
        </p:nvSpPr>
        <p:spPr>
          <a:xfrm>
            <a:off x="4715326" y="3528966"/>
            <a:ext cx="6755985" cy="878716"/>
          </a:xfrm>
        </p:spPr>
        <p:txBody>
          <a:bodyPr wrap="square">
            <a:spAutoFit/>
          </a:bodyPr>
          <a:lstStyle>
            <a:lvl1pPr>
              <a:defRPr sz="749"/>
            </a:lvl1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5" name="Picture Placeholder 7"/>
          <p:cNvSpPr>
            <a:spLocks noGrp="1"/>
          </p:cNvSpPr>
          <p:nvPr>
            <p:ph type="pic" sz="quarter" idx="33"/>
          </p:nvPr>
        </p:nvSpPr>
        <p:spPr>
          <a:xfrm>
            <a:off x="760174" y="3524310"/>
            <a:ext cx="1048762" cy="765480"/>
          </a:xfrm>
          <a:prstGeom prst="ellipse">
            <a:avLst/>
          </a:prstGeom>
          <a:solidFill>
            <a:schemeClr val="bg1"/>
          </a:solidFill>
          <a:ln w="57150">
            <a:solidFill>
              <a:schemeClr val="accent2"/>
            </a:solidFill>
          </a:ln>
        </p:spPr>
        <p:txBody>
          <a:bodyPr anchor="ctr" anchorCtr="1">
            <a:noAutofit/>
          </a:bodyPr>
          <a:lstStyle/>
          <a:p>
            <a:r>
              <a:rPr lang="es-ES" dirty="0"/>
              <a:t>Haga clic en el icono para agregar una imagen</a:t>
            </a:r>
            <a:endParaRPr lang="en-GB" dirty="0"/>
          </a:p>
        </p:txBody>
      </p:sp>
      <p:sp>
        <p:nvSpPr>
          <p:cNvPr id="17" name="Text Placeholder 3"/>
          <p:cNvSpPr>
            <a:spLocks noGrp="1"/>
          </p:cNvSpPr>
          <p:nvPr>
            <p:ph type="body" sz="quarter" idx="34"/>
          </p:nvPr>
        </p:nvSpPr>
        <p:spPr>
          <a:xfrm>
            <a:off x="2097741" y="3540358"/>
            <a:ext cx="2444085" cy="1254335"/>
          </a:xfrm>
        </p:spPr>
        <p:txBody>
          <a:bodyPr wrap="square">
            <a:sp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8" name="Text Placeholder 3"/>
          <p:cNvSpPr>
            <a:spLocks noGrp="1"/>
          </p:cNvSpPr>
          <p:nvPr>
            <p:ph type="body" sz="quarter" idx="35"/>
          </p:nvPr>
        </p:nvSpPr>
        <p:spPr>
          <a:xfrm>
            <a:off x="4715326" y="4974154"/>
            <a:ext cx="6755985" cy="878716"/>
          </a:xfrm>
        </p:spPr>
        <p:txBody>
          <a:bodyPr wrap="square">
            <a:spAutoFit/>
          </a:bodyPr>
          <a:lstStyle>
            <a:lvl1pPr>
              <a:defRPr sz="749"/>
            </a:lvl1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9" name="Picture Placeholder 7"/>
          <p:cNvSpPr>
            <a:spLocks noGrp="1"/>
          </p:cNvSpPr>
          <p:nvPr>
            <p:ph type="pic" sz="quarter" idx="36"/>
          </p:nvPr>
        </p:nvSpPr>
        <p:spPr>
          <a:xfrm>
            <a:off x="760174" y="4969498"/>
            <a:ext cx="1048762" cy="765480"/>
          </a:xfrm>
          <a:prstGeom prst="ellipse">
            <a:avLst/>
          </a:prstGeom>
          <a:solidFill>
            <a:schemeClr val="bg1"/>
          </a:solidFill>
          <a:ln w="57150">
            <a:solidFill>
              <a:schemeClr val="accent2"/>
            </a:solidFill>
          </a:ln>
        </p:spPr>
        <p:txBody>
          <a:bodyPr anchor="ctr" anchorCtr="1">
            <a:noAutofit/>
          </a:bodyPr>
          <a:lstStyle/>
          <a:p>
            <a:r>
              <a:rPr lang="es-ES" dirty="0"/>
              <a:t>Haga clic en el icono para agregar una imagen</a:t>
            </a:r>
            <a:endParaRPr lang="en-GB" dirty="0"/>
          </a:p>
        </p:txBody>
      </p:sp>
      <p:sp>
        <p:nvSpPr>
          <p:cNvPr id="20" name="Text Placeholder 3"/>
          <p:cNvSpPr>
            <a:spLocks noGrp="1"/>
          </p:cNvSpPr>
          <p:nvPr>
            <p:ph type="body" sz="quarter" idx="37"/>
          </p:nvPr>
        </p:nvSpPr>
        <p:spPr>
          <a:xfrm>
            <a:off x="2097741" y="4985546"/>
            <a:ext cx="2444085" cy="1254335"/>
          </a:xfrm>
        </p:spPr>
        <p:txBody>
          <a:bodyPr wrap="square">
            <a:sp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2909380326"/>
      </p:ext>
    </p:extLst>
  </p:cSld>
  <p:clrMapOvr>
    <a:masterClrMapping/>
  </p:clrMapOvr>
  <p:extLst mod="1">
    <p:ext uri="{DCECCB84-F9BA-43D5-87BE-67443E8EF086}">
      <p15:sldGuideLst xmlns:p15="http://schemas.microsoft.com/office/powerpoint/2012/main" xmlns=""/>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 Bullet list">
    <p:spTree>
      <p:nvGrpSpPr>
        <p:cNvPr id="1" name=""/>
        <p:cNvGrpSpPr/>
        <p:nvPr/>
      </p:nvGrpSpPr>
      <p:grpSpPr>
        <a:xfrm>
          <a:off x="0" y="0"/>
          <a:ext cx="0" cy="0"/>
          <a:chOff x="0" y="0"/>
          <a:chExt cx="0" cy="0"/>
        </a:xfrm>
      </p:grpSpPr>
      <p:sp>
        <p:nvSpPr>
          <p:cNvPr id="6" name="Title 5"/>
          <p:cNvSpPr>
            <a:spLocks noGrp="1"/>
          </p:cNvSpPr>
          <p:nvPr>
            <p:ph type="title"/>
          </p:nvPr>
        </p:nvSpPr>
        <p:spPr>
          <a:xfrm>
            <a:off x="629328" y="479429"/>
            <a:ext cx="10938256" cy="1125005"/>
          </a:xfrm>
          <a:prstGeom prst="rect">
            <a:avLst/>
          </a:prstGeom>
        </p:spPr>
        <p:txBody>
          <a:bodyPr/>
          <a:lstStyle/>
          <a:p>
            <a:r>
              <a:rPr lang="en-US"/>
              <a:t>Click to edit Master title style</a:t>
            </a:r>
            <a:endParaRPr lang="en-GB"/>
          </a:p>
        </p:txBody>
      </p:sp>
      <p:sp>
        <p:nvSpPr>
          <p:cNvPr id="3" name="Text Placeholder 2"/>
          <p:cNvSpPr>
            <a:spLocks noGrp="1"/>
          </p:cNvSpPr>
          <p:nvPr>
            <p:ph type="body" sz="quarter" idx="10"/>
          </p:nvPr>
        </p:nvSpPr>
        <p:spPr>
          <a:xfrm>
            <a:off x="625828" y="1955800"/>
            <a:ext cx="10941756" cy="43053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538313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501652" y="651601"/>
            <a:ext cx="11188700" cy="757255"/>
          </a:xfrm>
          <a:prstGeom prst="rect">
            <a:avLst/>
          </a:prstGeom>
        </p:spPr>
        <p:txBody>
          <a:bodyPr lIns="0" tIns="0" rIns="0" bIns="0">
            <a:noAutofit/>
          </a:bodyPr>
          <a:lstStyle>
            <a:lvl1pPr marL="0" indent="0">
              <a:buNone/>
              <a:defRPr sz="1500" b="0">
                <a:solidFill>
                  <a:srgbClr val="575757"/>
                </a:solidFill>
              </a:defRPr>
            </a:lvl1pPr>
          </a:lstStyle>
          <a:p>
            <a:pPr lvl="0"/>
            <a:r>
              <a:rPr lang="en-US" noProof="0" dirty="0"/>
              <a:t>Click to add subtitle</a:t>
            </a:r>
          </a:p>
        </p:txBody>
      </p:sp>
      <p:sp>
        <p:nvSpPr>
          <p:cNvPr id="11" name="Title Placeholder 1"/>
          <p:cNvSpPr>
            <a:spLocks noGrp="1"/>
          </p:cNvSpPr>
          <p:nvPr>
            <p:ph type="title" hasCustomPrompt="1"/>
          </p:nvPr>
        </p:nvSpPr>
        <p:spPr>
          <a:xfrm>
            <a:off x="501652" y="317502"/>
            <a:ext cx="11188700" cy="334101"/>
          </a:xfrm>
          <a:prstGeom prst="rect">
            <a:avLst/>
          </a:prstGeom>
        </p:spPr>
        <p:txBody>
          <a:bodyPr vert="horz" lIns="0" tIns="0" rIns="0" bIns="0" rtlCol="0" anchor="t" anchorCtr="0">
            <a:noAutofit/>
          </a:bodyPr>
          <a:lstStyle>
            <a:lvl1pPr>
              <a:defRPr/>
            </a:lvl1pPr>
          </a:lstStyle>
          <a:p>
            <a:r>
              <a:rPr lang="en-US" noProof="0" dirty="0"/>
              <a:t>Click to add title</a:t>
            </a:r>
          </a:p>
        </p:txBody>
      </p:sp>
    </p:spTree>
    <p:extLst>
      <p:ext uri="{BB962C8B-B14F-4D97-AF65-F5344CB8AC3E}">
        <p14:creationId xmlns:p14="http://schemas.microsoft.com/office/powerpoint/2010/main" val="52955338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wo column + no title">
    <p:spTree>
      <p:nvGrpSpPr>
        <p:cNvPr id="1" name=""/>
        <p:cNvGrpSpPr/>
        <p:nvPr/>
      </p:nvGrpSpPr>
      <p:grpSpPr>
        <a:xfrm>
          <a:off x="0" y="0"/>
          <a:ext cx="0" cy="0"/>
          <a:chOff x="0" y="0"/>
          <a:chExt cx="0" cy="0"/>
        </a:xfrm>
      </p:grpSpPr>
      <p:sp>
        <p:nvSpPr>
          <p:cNvPr id="6" name="Rectangle 5"/>
          <p:cNvSpPr/>
          <p:nvPr userDrawn="1"/>
        </p:nvSpPr>
        <p:spPr>
          <a:xfrm>
            <a:off x="1" y="283039"/>
            <a:ext cx="12192000" cy="1462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749" dirty="0">
              <a:solidFill>
                <a:schemeClr val="tx1"/>
              </a:solidFill>
            </a:endParaRPr>
          </a:p>
        </p:txBody>
      </p:sp>
      <p:sp>
        <p:nvSpPr>
          <p:cNvPr id="7" name="Text Placeholder 3"/>
          <p:cNvSpPr>
            <a:spLocks noGrp="1"/>
          </p:cNvSpPr>
          <p:nvPr>
            <p:ph type="body" sz="quarter" idx="12"/>
          </p:nvPr>
        </p:nvSpPr>
        <p:spPr>
          <a:xfrm>
            <a:off x="728721" y="2041147"/>
            <a:ext cx="5293024" cy="1008921"/>
          </a:xfrm>
        </p:spPr>
        <p:txBody>
          <a:bodyPr wrap="square">
            <a:sp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Text Placeholder 3"/>
          <p:cNvSpPr>
            <a:spLocks noGrp="1"/>
          </p:cNvSpPr>
          <p:nvPr>
            <p:ph type="body" sz="quarter" idx="13"/>
          </p:nvPr>
        </p:nvSpPr>
        <p:spPr>
          <a:xfrm>
            <a:off x="6183678" y="2041147"/>
            <a:ext cx="5293024" cy="1008921"/>
          </a:xfrm>
        </p:spPr>
        <p:txBody>
          <a:bodyPr wrap="square">
            <a:sp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635370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able + 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7" name="Text Placeholder 3"/>
          <p:cNvSpPr>
            <a:spLocks noGrp="1"/>
          </p:cNvSpPr>
          <p:nvPr>
            <p:ph type="body" sz="quarter" idx="13"/>
          </p:nvPr>
        </p:nvSpPr>
        <p:spPr>
          <a:xfrm>
            <a:off x="728721" y="4462234"/>
            <a:ext cx="5293024" cy="1008921"/>
          </a:xfrm>
        </p:spPr>
        <p:txBody>
          <a:bodyPr wrap="square">
            <a:sp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Text Placeholder 3"/>
          <p:cNvSpPr>
            <a:spLocks noGrp="1"/>
          </p:cNvSpPr>
          <p:nvPr>
            <p:ph type="body" sz="quarter" idx="14"/>
          </p:nvPr>
        </p:nvSpPr>
        <p:spPr>
          <a:xfrm>
            <a:off x="6183678" y="4462234"/>
            <a:ext cx="5293024" cy="1008921"/>
          </a:xfrm>
        </p:spPr>
        <p:txBody>
          <a:bodyPr wrap="square">
            <a:sp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9" name="Picture Placeholder 8"/>
          <p:cNvSpPr>
            <a:spLocks noGrp="1"/>
          </p:cNvSpPr>
          <p:nvPr>
            <p:ph type="pic" sz="quarter" idx="15"/>
          </p:nvPr>
        </p:nvSpPr>
        <p:spPr>
          <a:xfrm>
            <a:off x="720691" y="2025333"/>
            <a:ext cx="10750619" cy="2320693"/>
          </a:xfrm>
        </p:spPr>
        <p:txBody>
          <a:bodyPr/>
          <a:lstStyle/>
          <a:p>
            <a:r>
              <a:rPr lang="es-ES" dirty="0"/>
              <a:t>Haga clic en el icono para agregar una imagen</a:t>
            </a:r>
            <a:endParaRPr lang="en-US" dirty="0"/>
          </a:p>
        </p:txBody>
      </p:sp>
    </p:spTree>
    <p:extLst>
      <p:ext uri="{BB962C8B-B14F-4D97-AF65-F5344CB8AC3E}">
        <p14:creationId xmlns:p14="http://schemas.microsoft.com/office/powerpoint/2010/main" val="30349493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Cover_Illustratio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20691" y="2002414"/>
            <a:ext cx="6910149" cy="883488"/>
          </a:xfrm>
        </p:spPr>
        <p:txBody>
          <a:bodyPr wrap="square" lIns="0" tIns="0" bIns="0" anchor="t" anchorCtr="0">
            <a:spAutoFit/>
          </a:bodyPr>
          <a:lstStyle>
            <a:lvl1pPr algn="l">
              <a:defRPr sz="3190"/>
            </a:lvl1pPr>
          </a:lstStyle>
          <a:p>
            <a:pPr lvl="0"/>
            <a:r>
              <a:rPr lang="en-US" dirty="0"/>
              <a:t>Title text – this is made to fit on to two lines</a:t>
            </a:r>
          </a:p>
        </p:txBody>
      </p:sp>
      <p:sp>
        <p:nvSpPr>
          <p:cNvPr id="3" name="Subtitle 2"/>
          <p:cNvSpPr>
            <a:spLocks noGrp="1"/>
          </p:cNvSpPr>
          <p:nvPr>
            <p:ph type="subTitle" idx="1" hasCustomPrompt="1"/>
          </p:nvPr>
        </p:nvSpPr>
        <p:spPr>
          <a:xfrm>
            <a:off x="720691" y="3006552"/>
            <a:ext cx="6910149" cy="561270"/>
          </a:xfrm>
        </p:spPr>
        <p:txBody>
          <a:bodyPr wrap="square">
            <a:spAutoFit/>
          </a:bodyPr>
          <a:lstStyle>
            <a:lvl1pPr marL="0" indent="0" algn="l">
              <a:spcBef>
                <a:spcPts val="0"/>
              </a:spcBef>
              <a:spcAft>
                <a:spcPts val="0"/>
              </a:spcAft>
              <a:buNone/>
              <a:defRPr sz="1595">
                <a:solidFill>
                  <a:schemeClr val="tx1"/>
                </a:solidFill>
              </a:defRPr>
            </a:lvl1pPr>
            <a:lvl2pPr marL="0" indent="0" algn="l">
              <a:spcBef>
                <a:spcPts val="1498"/>
              </a:spcBef>
              <a:spcAft>
                <a:spcPts val="0"/>
              </a:spcAft>
              <a:buNone/>
              <a:defRPr sz="797" b="1">
                <a:solidFill>
                  <a:schemeClr val="accent3"/>
                </a:solidFill>
              </a:defRPr>
            </a:lvl2pPr>
            <a:lvl3pPr marL="444886" indent="0" algn="ctr">
              <a:buNone/>
              <a:defRPr sz="875"/>
            </a:lvl3pPr>
            <a:lvl4pPr marL="667330" indent="0" algn="ctr">
              <a:buNone/>
              <a:defRPr sz="778"/>
            </a:lvl4pPr>
            <a:lvl5pPr marL="889773" indent="0" algn="ctr">
              <a:buNone/>
              <a:defRPr sz="778"/>
            </a:lvl5pPr>
            <a:lvl6pPr marL="1112216" indent="0" algn="ctr">
              <a:buNone/>
              <a:defRPr sz="778"/>
            </a:lvl6pPr>
            <a:lvl7pPr marL="1334660" indent="0" algn="ctr">
              <a:buNone/>
              <a:defRPr sz="778"/>
            </a:lvl7pPr>
            <a:lvl8pPr marL="1557103" indent="0" algn="ctr">
              <a:buNone/>
              <a:defRPr sz="778"/>
            </a:lvl8pPr>
            <a:lvl9pPr marL="1779546" indent="0" algn="ctr">
              <a:buNone/>
              <a:defRPr sz="778"/>
            </a:lvl9pPr>
          </a:lstStyle>
          <a:p>
            <a:r>
              <a:rPr lang="en-US" dirty="0"/>
              <a:t>Company name here</a:t>
            </a:r>
          </a:p>
          <a:p>
            <a:pPr lvl="1"/>
            <a:r>
              <a:rPr lang="en-US" dirty="0"/>
              <a:t>Date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691" y="513347"/>
            <a:ext cx="2375206" cy="648510"/>
          </a:xfrm>
          <a:prstGeom prst="rect">
            <a:avLst/>
          </a:prstGeom>
        </p:spPr>
      </p:pic>
      <p:pic>
        <p:nvPicPr>
          <p:cNvPr id="6" name="Picture 5"/>
          <p:cNvPicPr>
            <a:picLocks noChangeAspect="1"/>
          </p:cNvPicPr>
          <p:nvPr userDrawn="1"/>
        </p:nvPicPr>
        <p:blipFill rotWithShape="1">
          <a:blip r:embed="rId3"/>
          <a:srcRect l="1" t="-2084" r="35499" b="23317"/>
          <a:stretch/>
        </p:blipFill>
        <p:spPr>
          <a:xfrm>
            <a:off x="6663497" y="1550132"/>
            <a:ext cx="5528504" cy="5307869"/>
          </a:xfrm>
          <a:prstGeom prst="rect">
            <a:avLst/>
          </a:prstGeom>
        </p:spPr>
      </p:pic>
    </p:spTree>
    <p:extLst>
      <p:ext uri="{BB962C8B-B14F-4D97-AF65-F5344CB8AC3E}">
        <p14:creationId xmlns:p14="http://schemas.microsoft.com/office/powerpoint/2010/main" val="180127449"/>
      </p:ext>
    </p:extLst>
  </p:cSld>
  <p:clrMapOvr>
    <a:masterClrMapping/>
  </p:clrMapOvr>
  <p:extLst mod="1">
    <p:ext uri="{DCECCB84-F9BA-43D5-87BE-67443E8EF086}">
      <p15:sldGuideLst xmlns:p15="http://schemas.microsoft.com/office/powerpoint/2012/main" xmlns=""/>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Quote_Illustration">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srcRect t="-2084" r="37066" b="23317"/>
          <a:stretch/>
        </p:blipFill>
        <p:spPr>
          <a:xfrm>
            <a:off x="7584592" y="2324363"/>
            <a:ext cx="4607409" cy="4533637"/>
          </a:xfrm>
          <a:prstGeom prst="rect">
            <a:avLst/>
          </a:prstGeom>
        </p:spPr>
      </p:pic>
    </p:spTree>
    <p:extLst>
      <p:ext uri="{BB962C8B-B14F-4D97-AF65-F5344CB8AC3E}">
        <p14:creationId xmlns:p14="http://schemas.microsoft.com/office/powerpoint/2010/main" val="4119378097"/>
      </p:ext>
    </p:extLst>
  </p:cSld>
  <p:clrMapOvr>
    <a:masterClrMapping/>
  </p:clrMapOvr>
  <p:extLst mod="1">
    <p:ext uri="{DCECCB84-F9BA-43D5-87BE-67443E8EF086}">
      <p15:sldGuideLst xmlns:p15="http://schemas.microsoft.com/office/powerpoint/2012/main" xmlns=""/>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4" name="Text Placeholder 5"/>
          <p:cNvSpPr>
            <a:spLocks noGrp="1"/>
          </p:cNvSpPr>
          <p:nvPr>
            <p:ph type="body" sz="quarter" idx="11"/>
          </p:nvPr>
        </p:nvSpPr>
        <p:spPr>
          <a:xfrm>
            <a:off x="720691" y="5472056"/>
            <a:ext cx="6863900" cy="251288"/>
          </a:xfrm>
        </p:spPr>
        <p:txBody>
          <a:bodyPr/>
          <a:lstStyle>
            <a:lvl1pPr>
              <a:defRPr sz="1595">
                <a:solidFill>
                  <a:schemeClr val="accent3"/>
                </a:solidFill>
              </a:defRPr>
            </a:lvl1pPr>
          </a:lstStyle>
          <a:p>
            <a:pPr lvl="0"/>
            <a:r>
              <a:rPr lang="es-ES"/>
              <a:t>Editar el estilo de texto del patrón</a:t>
            </a:r>
          </a:p>
        </p:txBody>
      </p:sp>
      <p:sp>
        <p:nvSpPr>
          <p:cNvPr id="5" name="Title 3"/>
          <p:cNvSpPr>
            <a:spLocks noGrp="1"/>
          </p:cNvSpPr>
          <p:nvPr>
            <p:ph type="title"/>
          </p:nvPr>
        </p:nvSpPr>
        <p:spPr>
          <a:xfrm>
            <a:off x="720691" y="4994703"/>
            <a:ext cx="6863901" cy="883488"/>
          </a:xfrm>
        </p:spPr>
        <p:txBody>
          <a:bodyPr wrap="square" tIns="0" bIns="0">
            <a:spAutoFit/>
          </a:bodyPr>
          <a:lstStyle>
            <a:lvl1pPr>
              <a:defRPr sz="3190"/>
            </a:lvl1pPr>
          </a:lstStyle>
          <a:p>
            <a:r>
              <a:rPr lang="es-ES"/>
              <a:t>Haga clic para modificar el estilo de título del patrón</a:t>
            </a:r>
            <a:endParaRPr lang="en-US" dirty="0"/>
          </a:p>
        </p:txBody>
      </p:sp>
    </p:spTree>
    <p:extLst>
      <p:ext uri="{BB962C8B-B14F-4D97-AF65-F5344CB8AC3E}">
        <p14:creationId xmlns:p14="http://schemas.microsoft.com/office/powerpoint/2010/main" val="907749005"/>
      </p:ext>
    </p:extLst>
  </p:cSld>
  <p:clrMapOvr>
    <a:masterClrMapping/>
  </p:clrMapOvr>
  <p:extLst mod="1">
    <p:ext uri="{DCECCB84-F9BA-43D5-87BE-67443E8EF086}">
      <p15:sldGuideLst xmlns:p15="http://schemas.microsoft.com/office/powerpoint/2012/main" xmlns=""/>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259A7B8-0EC4-44C9-AFEF-25E144F11C06}" type="datetime1">
              <a:rPr lang="en-US" smtClean="0"/>
              <a:pPr/>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‹Nº›</a:t>
            </a:fld>
            <a:endParaRPr lang="en-US"/>
          </a:p>
        </p:txBody>
      </p:sp>
    </p:spTree>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divider + Background">
    <p:bg>
      <p:bgPr>
        <a:solidFill>
          <a:schemeClr val="bg2"/>
        </a:solidFill>
        <a:effectLst/>
      </p:bgPr>
    </p:bg>
    <p:spTree>
      <p:nvGrpSpPr>
        <p:cNvPr id="1" name=""/>
        <p:cNvGrpSpPr/>
        <p:nvPr/>
      </p:nvGrpSpPr>
      <p:grpSpPr>
        <a:xfrm>
          <a:off x="0" y="0"/>
          <a:ext cx="0" cy="0"/>
          <a:chOff x="0" y="0"/>
          <a:chExt cx="0" cy="0"/>
        </a:xfrm>
      </p:grpSpPr>
      <p:sp>
        <p:nvSpPr>
          <p:cNvPr id="4" name="Text Placeholder 5"/>
          <p:cNvSpPr>
            <a:spLocks noGrp="1"/>
          </p:cNvSpPr>
          <p:nvPr>
            <p:ph type="body" sz="quarter" idx="11"/>
          </p:nvPr>
        </p:nvSpPr>
        <p:spPr>
          <a:xfrm>
            <a:off x="720691" y="5472056"/>
            <a:ext cx="6863900" cy="251288"/>
          </a:xfrm>
        </p:spPr>
        <p:txBody>
          <a:bodyPr/>
          <a:lstStyle>
            <a:lvl1pPr>
              <a:defRPr sz="1595">
                <a:solidFill>
                  <a:schemeClr val="accent3"/>
                </a:solidFill>
              </a:defRPr>
            </a:lvl1pPr>
          </a:lstStyle>
          <a:p>
            <a:pPr lvl="0"/>
            <a:r>
              <a:rPr lang="es-ES"/>
              <a:t>Editar el estilo de texto del patrón</a:t>
            </a:r>
          </a:p>
        </p:txBody>
      </p:sp>
      <p:sp>
        <p:nvSpPr>
          <p:cNvPr id="5" name="Title 3"/>
          <p:cNvSpPr>
            <a:spLocks noGrp="1"/>
          </p:cNvSpPr>
          <p:nvPr>
            <p:ph type="title"/>
          </p:nvPr>
        </p:nvSpPr>
        <p:spPr>
          <a:xfrm>
            <a:off x="720691" y="4994703"/>
            <a:ext cx="6863901" cy="883488"/>
          </a:xfrm>
        </p:spPr>
        <p:txBody>
          <a:bodyPr wrap="square" tIns="0" bIns="0">
            <a:spAutoFit/>
          </a:bodyPr>
          <a:lstStyle>
            <a:lvl1pPr>
              <a:defRPr sz="3190"/>
            </a:lvl1pPr>
          </a:lstStyle>
          <a:p>
            <a:r>
              <a:rPr lang="es-ES"/>
              <a:t>Haga clic para modificar el estilo de título del patrón</a:t>
            </a:r>
            <a:endParaRPr lang="en-US" dirty="0"/>
          </a:p>
        </p:txBody>
      </p:sp>
    </p:spTree>
    <p:extLst>
      <p:ext uri="{BB962C8B-B14F-4D97-AF65-F5344CB8AC3E}">
        <p14:creationId xmlns:p14="http://schemas.microsoft.com/office/powerpoint/2010/main" val="4103095481"/>
      </p:ext>
    </p:extLst>
  </p:cSld>
  <p:clrMapOvr>
    <a:masterClrMapping/>
  </p:clrMapOvr>
  <p:extLst mod="1">
    <p:ext uri="{DCECCB84-F9BA-43D5-87BE-67443E8EF086}">
      <p15:sldGuideLst xmlns:p15="http://schemas.microsoft.com/office/powerpoint/2012/main" xmlns=""/>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Section divider_Image + Bkg">
    <p:bg>
      <p:bgPr>
        <a:solidFill>
          <a:schemeClr val="bg2"/>
        </a:solidFill>
        <a:effectLst/>
      </p:bgPr>
    </p:bg>
    <p:spTree>
      <p:nvGrpSpPr>
        <p:cNvPr id="1" name=""/>
        <p:cNvGrpSpPr/>
        <p:nvPr/>
      </p:nvGrpSpPr>
      <p:grpSpPr>
        <a:xfrm>
          <a:off x="0" y="0"/>
          <a:ext cx="0" cy="0"/>
          <a:chOff x="0" y="0"/>
          <a:chExt cx="0" cy="0"/>
        </a:xfrm>
      </p:grpSpPr>
      <p:sp>
        <p:nvSpPr>
          <p:cNvPr id="8" name="Picture Placeholder 15"/>
          <p:cNvSpPr>
            <a:spLocks noGrp="1"/>
          </p:cNvSpPr>
          <p:nvPr>
            <p:ph type="pic" sz="quarter" idx="10"/>
          </p:nvPr>
        </p:nvSpPr>
        <p:spPr>
          <a:xfrm>
            <a:off x="3543718" y="2482284"/>
            <a:ext cx="8648283" cy="4367122"/>
          </a:xfrm>
          <a:custGeom>
            <a:avLst/>
            <a:gdLst>
              <a:gd name="connsiteX0" fmla="*/ 7100717 w 7124699"/>
              <a:gd name="connsiteY0" fmla="*/ 0 h 4929187"/>
              <a:gd name="connsiteX1" fmla="*/ 7124699 w 7124699"/>
              <a:gd name="connsiteY1" fmla="*/ 0 h 4929187"/>
              <a:gd name="connsiteX2" fmla="*/ 7124699 w 7124699"/>
              <a:gd name="connsiteY2" fmla="*/ 4929187 h 4929187"/>
              <a:gd name="connsiteX3" fmla="*/ 0 w 7124699"/>
              <a:gd name="connsiteY3" fmla="*/ 4929187 h 4929187"/>
              <a:gd name="connsiteX4" fmla="*/ 0 w 7124699"/>
              <a:gd name="connsiteY4" fmla="*/ 4928400 h 4929187"/>
              <a:gd name="connsiteX5" fmla="*/ 6822205 w 7124699"/>
              <a:gd name="connsiteY5" fmla="*/ 9151 h 4929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24699" h="4929187">
                <a:moveTo>
                  <a:pt x="7100717" y="0"/>
                </a:moveTo>
                <a:lnTo>
                  <a:pt x="7124699" y="0"/>
                </a:lnTo>
                <a:lnTo>
                  <a:pt x="7124699" y="4929187"/>
                </a:lnTo>
                <a:lnTo>
                  <a:pt x="0" y="4929187"/>
                </a:lnTo>
                <a:lnTo>
                  <a:pt x="0" y="4928400"/>
                </a:lnTo>
                <a:cubicBezTo>
                  <a:pt x="1084784" y="2161577"/>
                  <a:pt x="3711659" y="171195"/>
                  <a:pt x="6822205" y="9151"/>
                </a:cubicBezTo>
                <a:close/>
              </a:path>
            </a:pathLst>
          </a:custGeom>
        </p:spPr>
        <p:txBody>
          <a:bodyPr wrap="square" anchor="ctr" anchorCtr="1">
            <a:noAutofit/>
          </a:bodyPr>
          <a:lstStyle/>
          <a:p>
            <a:r>
              <a:rPr lang="es-ES" dirty="0"/>
              <a:t>Haga clic en el icono para agregar una imagen</a:t>
            </a:r>
            <a:endParaRPr lang="en-US" dirty="0"/>
          </a:p>
        </p:txBody>
      </p:sp>
      <p:sp>
        <p:nvSpPr>
          <p:cNvPr id="9" name="Text Placeholder 5"/>
          <p:cNvSpPr>
            <a:spLocks noGrp="1"/>
          </p:cNvSpPr>
          <p:nvPr>
            <p:ph type="body" sz="quarter" idx="11"/>
          </p:nvPr>
        </p:nvSpPr>
        <p:spPr>
          <a:xfrm>
            <a:off x="720691" y="1537731"/>
            <a:ext cx="8204074" cy="251288"/>
          </a:xfrm>
        </p:spPr>
        <p:txBody>
          <a:bodyPr/>
          <a:lstStyle>
            <a:lvl1pPr>
              <a:defRPr sz="1595">
                <a:solidFill>
                  <a:schemeClr val="accent3"/>
                </a:solidFill>
              </a:defRPr>
            </a:lvl1pPr>
          </a:lstStyle>
          <a:p>
            <a:pPr lvl="0"/>
            <a:r>
              <a:rPr lang="es-ES"/>
              <a:t>Editar el estilo de texto del patrón</a:t>
            </a:r>
          </a:p>
        </p:txBody>
      </p:sp>
      <p:sp>
        <p:nvSpPr>
          <p:cNvPr id="10" name="Title 3"/>
          <p:cNvSpPr>
            <a:spLocks noGrp="1"/>
          </p:cNvSpPr>
          <p:nvPr>
            <p:ph type="title"/>
          </p:nvPr>
        </p:nvSpPr>
        <p:spPr>
          <a:xfrm>
            <a:off x="720690" y="1060377"/>
            <a:ext cx="8204075" cy="883575"/>
          </a:xfrm>
        </p:spPr>
        <p:txBody>
          <a:bodyPr wrap="square" tIns="0" bIns="0">
            <a:spAutoFit/>
          </a:bodyPr>
          <a:lstStyle>
            <a:lvl1pPr>
              <a:defRPr sz="3190"/>
            </a:lvl1pPr>
          </a:lstStyle>
          <a:p>
            <a:r>
              <a:rPr lang="es-ES"/>
              <a:t>Haga clic para modificar el estilo de título del patrón</a:t>
            </a:r>
            <a:endParaRPr lang="en-US" dirty="0"/>
          </a:p>
        </p:txBody>
      </p:sp>
    </p:spTree>
    <p:extLst>
      <p:ext uri="{BB962C8B-B14F-4D97-AF65-F5344CB8AC3E}">
        <p14:creationId xmlns:p14="http://schemas.microsoft.com/office/powerpoint/2010/main" val="1750926807"/>
      </p:ext>
    </p:extLst>
  </p:cSld>
  <p:clrMapOvr>
    <a:masterClrMapping/>
  </p:clrMapOvr>
  <p:extLst mod="1">
    <p:ext uri="{DCECCB84-F9BA-43D5-87BE-67443E8EF086}">
      <p15:sldGuideLst xmlns:p15="http://schemas.microsoft.com/office/powerpoint/2012/main" xmlns=""/>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Contents">
    <p:spTree>
      <p:nvGrpSpPr>
        <p:cNvPr id="1" name=""/>
        <p:cNvGrpSpPr/>
        <p:nvPr/>
      </p:nvGrpSpPr>
      <p:grpSpPr>
        <a:xfrm>
          <a:off x="0" y="0"/>
          <a:ext cx="0" cy="0"/>
          <a:chOff x="0" y="0"/>
          <a:chExt cx="0" cy="0"/>
        </a:xfrm>
      </p:grpSpPr>
      <p:sp>
        <p:nvSpPr>
          <p:cNvPr id="7" name="Title 6"/>
          <p:cNvSpPr>
            <a:spLocks noGrp="1"/>
          </p:cNvSpPr>
          <p:nvPr>
            <p:ph type="title"/>
          </p:nvPr>
        </p:nvSpPr>
        <p:spPr>
          <a:xfrm>
            <a:off x="6259826" y="1073505"/>
            <a:ext cx="5211484" cy="857233"/>
          </a:xfrm>
        </p:spPr>
        <p:txBody>
          <a:bodyPr/>
          <a:lstStyle/>
          <a:p>
            <a:r>
              <a:rPr lang="es-ES"/>
              <a:t>Haga clic para modificar el estilo de título del patrón</a:t>
            </a:r>
            <a:endParaRPr lang="en-US" dirty="0"/>
          </a:p>
        </p:txBody>
      </p:sp>
      <p:sp>
        <p:nvSpPr>
          <p:cNvPr id="10" name="Slide Number Placeholder 5"/>
          <p:cNvSpPr txBox="1">
            <a:spLocks/>
          </p:cNvSpPr>
          <p:nvPr userDrawn="1"/>
        </p:nvSpPr>
        <p:spPr>
          <a:xfrm>
            <a:off x="11361097" y="6536336"/>
            <a:ext cx="198221" cy="109132"/>
          </a:xfrm>
          <a:prstGeom prst="rect">
            <a:avLst/>
          </a:prstGeom>
          <a:noFill/>
        </p:spPr>
        <p:txBody>
          <a:bodyPr wrap="square" lIns="0" tIns="0" rIns="0" bIns="0" anchor="ctr" anchorCtr="0">
            <a:spAutoFit/>
          </a:bodyPr>
          <a:lstStyle>
            <a:defPPr>
              <a:defRPr lang="en-US"/>
            </a:defPPr>
            <a:lvl1pPr marL="0" algn="r" defTabSz="1066302" rtl="0" eaLnBrk="1" latinLnBrk="0" hangingPunct="1">
              <a:defRPr sz="1000" kern="1200">
                <a:solidFill>
                  <a:schemeClr val="tx1"/>
                </a:solidFill>
                <a:latin typeface="Arial" pitchFamily="34" charset="0"/>
                <a:ea typeface="+mn-ea"/>
                <a:cs typeface="Arial" pitchFamily="34" charset="0"/>
              </a:defRPr>
            </a:lvl1pPr>
            <a:lvl2pPr marL="533152" algn="l" defTabSz="1066302" rtl="0" eaLnBrk="1" latinLnBrk="0" hangingPunct="1">
              <a:defRPr sz="2100" kern="1200">
                <a:solidFill>
                  <a:schemeClr val="tx1"/>
                </a:solidFill>
                <a:latin typeface="+mn-lt"/>
                <a:ea typeface="+mn-ea"/>
                <a:cs typeface="+mn-cs"/>
              </a:defRPr>
            </a:lvl2pPr>
            <a:lvl3pPr marL="1066302" algn="l" defTabSz="1066302" rtl="0" eaLnBrk="1" latinLnBrk="0" hangingPunct="1">
              <a:defRPr sz="2100" kern="1200">
                <a:solidFill>
                  <a:schemeClr val="tx1"/>
                </a:solidFill>
                <a:latin typeface="+mn-lt"/>
                <a:ea typeface="+mn-ea"/>
                <a:cs typeface="+mn-cs"/>
              </a:defRPr>
            </a:lvl3pPr>
            <a:lvl4pPr marL="1599453" algn="l" defTabSz="1066302" rtl="0" eaLnBrk="1" latinLnBrk="0" hangingPunct="1">
              <a:defRPr sz="2100" kern="1200">
                <a:solidFill>
                  <a:schemeClr val="tx1"/>
                </a:solidFill>
                <a:latin typeface="+mn-lt"/>
                <a:ea typeface="+mn-ea"/>
                <a:cs typeface="+mn-cs"/>
              </a:defRPr>
            </a:lvl4pPr>
            <a:lvl5pPr marL="2132603" algn="l" defTabSz="1066302" rtl="0" eaLnBrk="1" latinLnBrk="0" hangingPunct="1">
              <a:defRPr sz="2100" kern="1200">
                <a:solidFill>
                  <a:schemeClr val="tx1"/>
                </a:solidFill>
                <a:latin typeface="+mn-lt"/>
                <a:ea typeface="+mn-ea"/>
                <a:cs typeface="+mn-cs"/>
              </a:defRPr>
            </a:lvl5pPr>
            <a:lvl6pPr marL="2665755" algn="l" defTabSz="1066302" rtl="0" eaLnBrk="1" latinLnBrk="0" hangingPunct="1">
              <a:defRPr sz="2100" kern="1200">
                <a:solidFill>
                  <a:schemeClr val="tx1"/>
                </a:solidFill>
                <a:latin typeface="+mn-lt"/>
                <a:ea typeface="+mn-ea"/>
                <a:cs typeface="+mn-cs"/>
              </a:defRPr>
            </a:lvl6pPr>
            <a:lvl7pPr marL="3198906" algn="l" defTabSz="1066302" rtl="0" eaLnBrk="1" latinLnBrk="0" hangingPunct="1">
              <a:defRPr sz="2100" kern="1200">
                <a:solidFill>
                  <a:schemeClr val="tx1"/>
                </a:solidFill>
                <a:latin typeface="+mn-lt"/>
                <a:ea typeface="+mn-ea"/>
                <a:cs typeface="+mn-cs"/>
              </a:defRPr>
            </a:lvl7pPr>
            <a:lvl8pPr marL="3732056" algn="l" defTabSz="1066302" rtl="0" eaLnBrk="1" latinLnBrk="0" hangingPunct="1">
              <a:defRPr sz="2100" kern="1200">
                <a:solidFill>
                  <a:schemeClr val="tx1"/>
                </a:solidFill>
                <a:latin typeface="+mn-lt"/>
                <a:ea typeface="+mn-ea"/>
                <a:cs typeface="+mn-cs"/>
              </a:defRPr>
            </a:lvl8pPr>
            <a:lvl9pPr marL="4265207" algn="l" defTabSz="1066302" rtl="0" eaLnBrk="1" latinLnBrk="0" hangingPunct="1">
              <a:defRPr sz="2100" kern="1200">
                <a:solidFill>
                  <a:schemeClr val="tx1"/>
                </a:solidFill>
                <a:latin typeface="+mn-lt"/>
                <a:ea typeface="+mn-ea"/>
                <a:cs typeface="+mn-cs"/>
              </a:defRPr>
            </a:lvl9pPr>
          </a:lstStyle>
          <a:p>
            <a:pPr marL="0" marR="0" lvl="0" indent="0" algn="r" defTabSz="887492" rtl="0" eaLnBrk="1" fontAlgn="auto" latinLnBrk="0" hangingPunct="1">
              <a:lnSpc>
                <a:spcPct val="100000"/>
              </a:lnSpc>
              <a:spcBef>
                <a:spcPts val="0"/>
              </a:spcBef>
              <a:spcAft>
                <a:spcPts val="0"/>
              </a:spcAft>
              <a:buClrTx/>
              <a:buSzTx/>
              <a:buFontTx/>
              <a:buNone/>
              <a:tabLst/>
              <a:defRPr/>
            </a:pPr>
            <a:fld id="{FEBD7F86-1881-4698-8703-FB80B0800997}" type="slidenum">
              <a:rPr lang="en-GB" sz="709" b="0" smtClean="0">
                <a:solidFill>
                  <a:schemeClr val="accent1"/>
                </a:solidFill>
                <a:latin typeface="+mn-lt"/>
              </a:rPr>
              <a:pPr marL="0" marR="0" lvl="0" indent="0" algn="r" defTabSz="887492" rtl="0" eaLnBrk="1" fontAlgn="auto" latinLnBrk="0" hangingPunct="1">
                <a:lnSpc>
                  <a:spcPct val="100000"/>
                </a:lnSpc>
                <a:spcBef>
                  <a:spcPts val="0"/>
                </a:spcBef>
                <a:spcAft>
                  <a:spcPts val="0"/>
                </a:spcAft>
                <a:buClrTx/>
                <a:buSzTx/>
                <a:buFontTx/>
                <a:buNone/>
                <a:tabLst/>
                <a:defRPr/>
              </a:pPr>
              <a:t>‹Nº›</a:t>
            </a:fld>
            <a:endParaRPr lang="en-GB" sz="709" b="0" dirty="0">
              <a:solidFill>
                <a:schemeClr val="accent1"/>
              </a:solidFill>
              <a:latin typeface="+mn-lt"/>
            </a:endParaRPr>
          </a:p>
        </p:txBody>
      </p:sp>
      <p:cxnSp>
        <p:nvCxnSpPr>
          <p:cNvPr id="11" name="Straight Connector 10"/>
          <p:cNvCxnSpPr>
            <a:cxnSpLocks/>
          </p:cNvCxnSpPr>
          <p:nvPr userDrawn="1"/>
        </p:nvCxnSpPr>
        <p:spPr>
          <a:xfrm>
            <a:off x="9350368" y="6450278"/>
            <a:ext cx="2204374" cy="0"/>
          </a:xfrm>
          <a:prstGeom prst="line">
            <a:avLst/>
          </a:prstGeom>
          <a:ln w="1905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txBox="1">
            <a:spLocks/>
          </p:cNvSpPr>
          <p:nvPr userDrawn="1"/>
        </p:nvSpPr>
        <p:spPr>
          <a:xfrm>
            <a:off x="7740608" y="6536336"/>
            <a:ext cx="3565277" cy="109132"/>
          </a:xfrm>
          <a:prstGeom prst="rect">
            <a:avLst/>
          </a:prstGeom>
          <a:noFill/>
        </p:spPr>
        <p:txBody>
          <a:bodyPr wrap="square" lIns="0" tIns="0" rIns="0" bIns="0" anchor="ctr" anchorCtr="0">
            <a:spAutoFit/>
          </a:bodyPr>
          <a:lstStyle>
            <a:defPPr>
              <a:defRPr lang="en-US"/>
            </a:defPPr>
            <a:lvl1pPr marL="0" algn="r" defTabSz="1066302" rtl="0" eaLnBrk="1" latinLnBrk="0" hangingPunct="1">
              <a:defRPr sz="1000" kern="1200">
                <a:solidFill>
                  <a:schemeClr val="tx1"/>
                </a:solidFill>
                <a:latin typeface="Arial" pitchFamily="34" charset="0"/>
                <a:ea typeface="+mn-ea"/>
                <a:cs typeface="Arial" pitchFamily="34" charset="0"/>
              </a:defRPr>
            </a:lvl1pPr>
            <a:lvl2pPr marL="533152" algn="l" defTabSz="1066302" rtl="0" eaLnBrk="1" latinLnBrk="0" hangingPunct="1">
              <a:defRPr sz="2100" kern="1200">
                <a:solidFill>
                  <a:schemeClr val="tx1"/>
                </a:solidFill>
                <a:latin typeface="+mn-lt"/>
                <a:ea typeface="+mn-ea"/>
                <a:cs typeface="+mn-cs"/>
              </a:defRPr>
            </a:lvl2pPr>
            <a:lvl3pPr marL="1066302" algn="l" defTabSz="1066302" rtl="0" eaLnBrk="1" latinLnBrk="0" hangingPunct="1">
              <a:defRPr sz="2100" kern="1200">
                <a:solidFill>
                  <a:schemeClr val="tx1"/>
                </a:solidFill>
                <a:latin typeface="+mn-lt"/>
                <a:ea typeface="+mn-ea"/>
                <a:cs typeface="+mn-cs"/>
              </a:defRPr>
            </a:lvl3pPr>
            <a:lvl4pPr marL="1599453" algn="l" defTabSz="1066302" rtl="0" eaLnBrk="1" latinLnBrk="0" hangingPunct="1">
              <a:defRPr sz="2100" kern="1200">
                <a:solidFill>
                  <a:schemeClr val="tx1"/>
                </a:solidFill>
                <a:latin typeface="+mn-lt"/>
                <a:ea typeface="+mn-ea"/>
                <a:cs typeface="+mn-cs"/>
              </a:defRPr>
            </a:lvl4pPr>
            <a:lvl5pPr marL="2132603" algn="l" defTabSz="1066302" rtl="0" eaLnBrk="1" latinLnBrk="0" hangingPunct="1">
              <a:defRPr sz="2100" kern="1200">
                <a:solidFill>
                  <a:schemeClr val="tx1"/>
                </a:solidFill>
                <a:latin typeface="+mn-lt"/>
                <a:ea typeface="+mn-ea"/>
                <a:cs typeface="+mn-cs"/>
              </a:defRPr>
            </a:lvl5pPr>
            <a:lvl6pPr marL="2665755" algn="l" defTabSz="1066302" rtl="0" eaLnBrk="1" latinLnBrk="0" hangingPunct="1">
              <a:defRPr sz="2100" kern="1200">
                <a:solidFill>
                  <a:schemeClr val="tx1"/>
                </a:solidFill>
                <a:latin typeface="+mn-lt"/>
                <a:ea typeface="+mn-ea"/>
                <a:cs typeface="+mn-cs"/>
              </a:defRPr>
            </a:lvl6pPr>
            <a:lvl7pPr marL="3198906" algn="l" defTabSz="1066302" rtl="0" eaLnBrk="1" latinLnBrk="0" hangingPunct="1">
              <a:defRPr sz="2100" kern="1200">
                <a:solidFill>
                  <a:schemeClr val="tx1"/>
                </a:solidFill>
                <a:latin typeface="+mn-lt"/>
                <a:ea typeface="+mn-ea"/>
                <a:cs typeface="+mn-cs"/>
              </a:defRPr>
            </a:lvl7pPr>
            <a:lvl8pPr marL="3732056" algn="l" defTabSz="1066302" rtl="0" eaLnBrk="1" latinLnBrk="0" hangingPunct="1">
              <a:defRPr sz="2100" kern="1200">
                <a:solidFill>
                  <a:schemeClr val="tx1"/>
                </a:solidFill>
                <a:latin typeface="+mn-lt"/>
                <a:ea typeface="+mn-ea"/>
                <a:cs typeface="+mn-cs"/>
              </a:defRPr>
            </a:lvl8pPr>
            <a:lvl9pPr marL="4265207" algn="l" defTabSz="1066302" rtl="0" eaLnBrk="1" latinLnBrk="0" hangingPunct="1">
              <a:defRPr sz="2100" kern="1200">
                <a:solidFill>
                  <a:schemeClr val="tx1"/>
                </a:solidFill>
                <a:latin typeface="+mn-lt"/>
                <a:ea typeface="+mn-ea"/>
                <a:cs typeface="+mn-cs"/>
              </a:defRPr>
            </a:lvl9pPr>
          </a:lstStyle>
          <a:p>
            <a:pPr marL="0" marR="0" lvl="0" indent="0" algn="r" defTabSz="887492" rtl="0" eaLnBrk="1" fontAlgn="auto" latinLnBrk="0" hangingPunct="1">
              <a:lnSpc>
                <a:spcPct val="100000"/>
              </a:lnSpc>
              <a:spcBef>
                <a:spcPts val="0"/>
              </a:spcBef>
              <a:spcAft>
                <a:spcPts val="0"/>
              </a:spcAft>
              <a:buClrTx/>
              <a:buSzTx/>
              <a:buFontTx/>
              <a:buNone/>
              <a:tabLst/>
              <a:defRPr/>
            </a:pPr>
            <a:r>
              <a:rPr lang="en-GB" sz="709" b="0" kern="1200" dirty="0">
                <a:solidFill>
                  <a:schemeClr val="tx2"/>
                </a:solidFill>
                <a:latin typeface="Arial" pitchFamily="34" charset="0"/>
                <a:ea typeface="+mn-ea"/>
                <a:cs typeface="Arial" pitchFamily="34" charset="0"/>
              </a:rPr>
              <a:t>Report title</a:t>
            </a:r>
            <a:endParaRPr lang="en-GB" sz="709" b="0" dirty="0">
              <a:solidFill>
                <a:schemeClr val="accent1"/>
              </a:solidFill>
              <a:latin typeface="+mn-lt"/>
            </a:endParaRPr>
          </a:p>
        </p:txBody>
      </p:sp>
      <p:sp>
        <p:nvSpPr>
          <p:cNvPr id="8" name="Speech Bubble: Rectangle 7"/>
          <p:cNvSpPr/>
          <p:nvPr userDrawn="1"/>
        </p:nvSpPr>
        <p:spPr>
          <a:xfrm>
            <a:off x="12633743" y="5655489"/>
            <a:ext cx="2291178" cy="989951"/>
          </a:xfrm>
          <a:prstGeom prst="wedgeRectCallout">
            <a:avLst>
              <a:gd name="adj1" fmla="val -64997"/>
              <a:gd name="adj2" fmla="val 2363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3790" tIns="63790" rIns="63790" bIns="63790" rtlCol="0" anchor="t" anchorCtr="1">
            <a:noAutofit/>
          </a:bodyPr>
          <a:lstStyle/>
          <a:p>
            <a:pPr algn="l"/>
            <a:r>
              <a:rPr lang="en-US" sz="709" dirty="0">
                <a:solidFill>
                  <a:schemeClr val="bg1"/>
                </a:solidFill>
              </a:rPr>
              <a:t>This footer will need to be updated manually. To do this:</a:t>
            </a:r>
          </a:p>
          <a:p>
            <a:pPr algn="l"/>
            <a:r>
              <a:rPr lang="en-US" sz="709" dirty="0">
                <a:solidFill>
                  <a:schemeClr val="bg1"/>
                </a:solidFill>
              </a:rPr>
              <a:t>Go to the ‘View’ tab</a:t>
            </a:r>
          </a:p>
          <a:p>
            <a:pPr algn="l"/>
            <a:r>
              <a:rPr lang="en-US" sz="709" dirty="0">
                <a:solidFill>
                  <a:schemeClr val="bg1"/>
                </a:solidFill>
              </a:rPr>
              <a:t>Select ‘Slide Master’</a:t>
            </a:r>
          </a:p>
          <a:p>
            <a:pPr algn="l"/>
            <a:r>
              <a:rPr lang="en-US" sz="709" dirty="0">
                <a:solidFill>
                  <a:schemeClr val="bg1"/>
                </a:solidFill>
              </a:rPr>
              <a:t>Navigate to this page</a:t>
            </a:r>
          </a:p>
          <a:p>
            <a:pPr algn="l"/>
            <a:r>
              <a:rPr lang="en-US" sz="709" dirty="0">
                <a:solidFill>
                  <a:schemeClr val="bg1"/>
                </a:solidFill>
              </a:rPr>
              <a:t>Update the footer manually to reflect the main page text</a:t>
            </a:r>
          </a:p>
          <a:p>
            <a:pPr algn="l"/>
            <a:r>
              <a:rPr lang="en-US" sz="709" dirty="0">
                <a:solidFill>
                  <a:schemeClr val="bg1"/>
                </a:solidFill>
              </a:rPr>
              <a:t>Select ‘close’ </a:t>
            </a:r>
          </a:p>
        </p:txBody>
      </p:sp>
    </p:spTree>
    <p:extLst>
      <p:ext uri="{BB962C8B-B14F-4D97-AF65-F5344CB8AC3E}">
        <p14:creationId xmlns:p14="http://schemas.microsoft.com/office/powerpoint/2010/main" val="4588714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ey Msg + 4 boxe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a:t>Haga clic para modificar el estilo de título del patrón</a:t>
            </a:r>
            <a:endParaRPr lang="en-US"/>
          </a:p>
        </p:txBody>
      </p:sp>
      <p:sp>
        <p:nvSpPr>
          <p:cNvPr id="10" name="Text Placeholder 3"/>
          <p:cNvSpPr>
            <a:spLocks noGrp="1"/>
          </p:cNvSpPr>
          <p:nvPr>
            <p:ph type="body" sz="quarter" idx="12"/>
          </p:nvPr>
        </p:nvSpPr>
        <p:spPr>
          <a:xfrm>
            <a:off x="728721" y="2041147"/>
            <a:ext cx="10742590" cy="1008921"/>
          </a:xfrm>
        </p:spPr>
        <p:txBody>
          <a:bodyPr wrap="square">
            <a:sp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1" name="Text Placeholder 3"/>
          <p:cNvSpPr>
            <a:spLocks noGrp="1"/>
          </p:cNvSpPr>
          <p:nvPr>
            <p:ph type="body" sz="quarter" idx="13"/>
          </p:nvPr>
        </p:nvSpPr>
        <p:spPr>
          <a:xfrm>
            <a:off x="728721" y="3089417"/>
            <a:ext cx="5293024" cy="1008921"/>
          </a:xfrm>
        </p:spPr>
        <p:txBody>
          <a:bodyPr wrap="square">
            <a:sp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2" name="Text Placeholder 3"/>
          <p:cNvSpPr>
            <a:spLocks noGrp="1"/>
          </p:cNvSpPr>
          <p:nvPr>
            <p:ph type="body" sz="quarter" idx="14"/>
          </p:nvPr>
        </p:nvSpPr>
        <p:spPr>
          <a:xfrm>
            <a:off x="6183678" y="3089417"/>
            <a:ext cx="5293024" cy="1008921"/>
          </a:xfrm>
        </p:spPr>
        <p:txBody>
          <a:bodyPr wrap="square">
            <a:sp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Text Placeholder 3"/>
          <p:cNvSpPr>
            <a:spLocks noGrp="1"/>
          </p:cNvSpPr>
          <p:nvPr>
            <p:ph type="body" sz="quarter" idx="15"/>
          </p:nvPr>
        </p:nvSpPr>
        <p:spPr>
          <a:xfrm>
            <a:off x="728721" y="4814310"/>
            <a:ext cx="5293024" cy="1008921"/>
          </a:xfrm>
        </p:spPr>
        <p:txBody>
          <a:bodyPr wrap="square">
            <a:sp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4" name="Text Placeholder 3"/>
          <p:cNvSpPr>
            <a:spLocks noGrp="1"/>
          </p:cNvSpPr>
          <p:nvPr>
            <p:ph type="body" sz="quarter" idx="16"/>
          </p:nvPr>
        </p:nvSpPr>
        <p:spPr>
          <a:xfrm>
            <a:off x="6183678" y="4814310"/>
            <a:ext cx="5293024" cy="1008921"/>
          </a:xfrm>
        </p:spPr>
        <p:txBody>
          <a:bodyPr wrap="square">
            <a:sp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13769639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6" name="Text Placeholder 3"/>
          <p:cNvSpPr>
            <a:spLocks noGrp="1"/>
          </p:cNvSpPr>
          <p:nvPr>
            <p:ph type="body" sz="quarter" idx="12"/>
          </p:nvPr>
        </p:nvSpPr>
        <p:spPr>
          <a:xfrm>
            <a:off x="728721" y="2041147"/>
            <a:ext cx="5293024" cy="1008921"/>
          </a:xfrm>
        </p:spPr>
        <p:txBody>
          <a:bodyPr wrap="square">
            <a:sp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Text Placeholder 3"/>
          <p:cNvSpPr>
            <a:spLocks noGrp="1"/>
          </p:cNvSpPr>
          <p:nvPr>
            <p:ph type="body" sz="quarter" idx="13"/>
          </p:nvPr>
        </p:nvSpPr>
        <p:spPr>
          <a:xfrm>
            <a:off x="6183678" y="2041147"/>
            <a:ext cx="5293024" cy="1008921"/>
          </a:xfrm>
        </p:spPr>
        <p:txBody>
          <a:bodyPr wrap="square">
            <a:sp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26249295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ey Msg 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6" name="Text Placeholder 3"/>
          <p:cNvSpPr>
            <a:spLocks noGrp="1"/>
          </p:cNvSpPr>
          <p:nvPr>
            <p:ph type="body" sz="quarter" idx="12"/>
          </p:nvPr>
        </p:nvSpPr>
        <p:spPr>
          <a:xfrm>
            <a:off x="728721" y="2041147"/>
            <a:ext cx="5293024" cy="2302066"/>
          </a:xfrm>
          <a:solidFill>
            <a:schemeClr val="accent2"/>
          </a:solidFill>
        </p:spPr>
        <p:txBody>
          <a:bodyPr wrap="square" lIns="72000" tIns="72000" rIns="72000" bIns="7200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Text Placeholder 3"/>
          <p:cNvSpPr>
            <a:spLocks noGrp="1"/>
          </p:cNvSpPr>
          <p:nvPr>
            <p:ph type="body" sz="quarter" idx="13"/>
          </p:nvPr>
        </p:nvSpPr>
        <p:spPr>
          <a:xfrm>
            <a:off x="6183678" y="2041147"/>
            <a:ext cx="5293024" cy="1008921"/>
          </a:xfrm>
        </p:spPr>
        <p:txBody>
          <a:bodyPr wrap="square">
            <a:sp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3"/>
          <p:cNvSpPr>
            <a:spLocks noGrp="1"/>
          </p:cNvSpPr>
          <p:nvPr>
            <p:ph type="body" sz="quarter" idx="14"/>
          </p:nvPr>
        </p:nvSpPr>
        <p:spPr>
          <a:xfrm>
            <a:off x="715298" y="4471546"/>
            <a:ext cx="5293024" cy="1008921"/>
          </a:xfrm>
        </p:spPr>
        <p:txBody>
          <a:bodyPr wrap="square">
            <a:sp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34919190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6" name="Text Placeholder 3"/>
          <p:cNvSpPr>
            <a:spLocks noGrp="1"/>
          </p:cNvSpPr>
          <p:nvPr>
            <p:ph type="body" sz="quarter" idx="12"/>
          </p:nvPr>
        </p:nvSpPr>
        <p:spPr>
          <a:xfrm>
            <a:off x="728722" y="2041147"/>
            <a:ext cx="3482004" cy="1008921"/>
          </a:xfrm>
        </p:spPr>
        <p:txBody>
          <a:bodyPr wrap="square">
            <a:sp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3"/>
          <p:cNvSpPr>
            <a:spLocks noGrp="1"/>
          </p:cNvSpPr>
          <p:nvPr>
            <p:ph type="body" sz="quarter" idx="13"/>
          </p:nvPr>
        </p:nvSpPr>
        <p:spPr>
          <a:xfrm>
            <a:off x="4359015" y="2041147"/>
            <a:ext cx="3482004" cy="1008921"/>
          </a:xfrm>
        </p:spPr>
        <p:txBody>
          <a:bodyPr wrap="square">
            <a:sp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Text Placeholder 3"/>
          <p:cNvSpPr>
            <a:spLocks noGrp="1"/>
          </p:cNvSpPr>
          <p:nvPr>
            <p:ph type="body" sz="quarter" idx="14"/>
          </p:nvPr>
        </p:nvSpPr>
        <p:spPr>
          <a:xfrm>
            <a:off x="7989307" y="2041147"/>
            <a:ext cx="3482004" cy="1008921"/>
          </a:xfrm>
        </p:spPr>
        <p:txBody>
          <a:bodyPr wrap="square">
            <a:sp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27818849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alf table + 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7" name="Text Placeholder 3"/>
          <p:cNvSpPr>
            <a:spLocks noGrp="1"/>
          </p:cNvSpPr>
          <p:nvPr>
            <p:ph type="body" sz="quarter" idx="13"/>
          </p:nvPr>
        </p:nvSpPr>
        <p:spPr>
          <a:xfrm>
            <a:off x="728721" y="4462234"/>
            <a:ext cx="5293024" cy="1008921"/>
          </a:xfrm>
        </p:spPr>
        <p:txBody>
          <a:bodyPr wrap="square">
            <a:sp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Text Placeholder 3"/>
          <p:cNvSpPr>
            <a:spLocks noGrp="1"/>
          </p:cNvSpPr>
          <p:nvPr>
            <p:ph type="body" sz="quarter" idx="14"/>
          </p:nvPr>
        </p:nvSpPr>
        <p:spPr>
          <a:xfrm>
            <a:off x="6183678" y="2041147"/>
            <a:ext cx="5293024" cy="1008921"/>
          </a:xfrm>
        </p:spPr>
        <p:txBody>
          <a:bodyPr wrap="square">
            <a:sp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9" name="Picture Placeholder 8"/>
          <p:cNvSpPr>
            <a:spLocks noGrp="1"/>
          </p:cNvSpPr>
          <p:nvPr>
            <p:ph type="pic" sz="quarter" idx="15"/>
          </p:nvPr>
        </p:nvSpPr>
        <p:spPr>
          <a:xfrm>
            <a:off x="720691" y="2025333"/>
            <a:ext cx="5287632" cy="2320693"/>
          </a:xfrm>
        </p:spPr>
        <p:txBody>
          <a:bodyPr/>
          <a:lstStyle/>
          <a:p>
            <a:r>
              <a:rPr lang="es-ES" dirty="0"/>
              <a:t>Haga clic en el icono para agregar una imagen</a:t>
            </a:r>
            <a:endParaRPr lang="en-US" dirty="0"/>
          </a:p>
        </p:txBody>
      </p:sp>
    </p:spTree>
    <p:extLst>
      <p:ext uri="{BB962C8B-B14F-4D97-AF65-F5344CB8AC3E}">
        <p14:creationId xmlns:p14="http://schemas.microsoft.com/office/powerpoint/2010/main" val="25444829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 Two column">
    <p:spTree>
      <p:nvGrpSpPr>
        <p:cNvPr id="1" name=""/>
        <p:cNvGrpSpPr/>
        <p:nvPr/>
      </p:nvGrpSpPr>
      <p:grpSpPr>
        <a:xfrm>
          <a:off x="0" y="0"/>
          <a:ext cx="0" cy="0"/>
          <a:chOff x="0" y="0"/>
          <a:chExt cx="0" cy="0"/>
        </a:xfrm>
      </p:grpSpPr>
      <p:sp>
        <p:nvSpPr>
          <p:cNvPr id="7" name="Text Placeholder 3"/>
          <p:cNvSpPr>
            <a:spLocks noGrp="1"/>
          </p:cNvSpPr>
          <p:nvPr>
            <p:ph type="body" sz="quarter" idx="13"/>
          </p:nvPr>
        </p:nvSpPr>
        <p:spPr>
          <a:xfrm>
            <a:off x="728721" y="2903366"/>
            <a:ext cx="5293024" cy="1008921"/>
          </a:xfrm>
        </p:spPr>
        <p:txBody>
          <a:bodyPr wrap="square">
            <a:sp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9" name="Rectangle 8"/>
          <p:cNvSpPr/>
          <p:nvPr userDrawn="1"/>
        </p:nvSpPr>
        <p:spPr>
          <a:xfrm>
            <a:off x="1" y="-1"/>
            <a:ext cx="12192000" cy="2116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797" dirty="0">
              <a:ln>
                <a:noFill/>
              </a:ln>
              <a:solidFill>
                <a:schemeClr val="tx1"/>
              </a:solidFill>
            </a:endParaRPr>
          </a:p>
        </p:txBody>
      </p:sp>
      <p:sp>
        <p:nvSpPr>
          <p:cNvPr id="11" name="Picture Placeholder 4"/>
          <p:cNvSpPr>
            <a:spLocks noGrp="1"/>
          </p:cNvSpPr>
          <p:nvPr>
            <p:ph type="pic" sz="quarter" idx="16"/>
          </p:nvPr>
        </p:nvSpPr>
        <p:spPr>
          <a:xfrm>
            <a:off x="720690" y="528837"/>
            <a:ext cx="10750619" cy="1845691"/>
          </a:xfrm>
        </p:spPr>
        <p:txBody>
          <a:bodyPr/>
          <a:lstStyle/>
          <a:p>
            <a:r>
              <a:rPr lang="es-ES" dirty="0"/>
              <a:t>Haga clic en el icono para agregar una imagen</a:t>
            </a:r>
            <a:endParaRPr lang="en-US" dirty="0"/>
          </a:p>
        </p:txBody>
      </p:sp>
      <p:sp>
        <p:nvSpPr>
          <p:cNvPr id="12" name="Text Placeholder 3"/>
          <p:cNvSpPr>
            <a:spLocks noGrp="1"/>
          </p:cNvSpPr>
          <p:nvPr>
            <p:ph type="body" sz="quarter" idx="17"/>
          </p:nvPr>
        </p:nvSpPr>
        <p:spPr>
          <a:xfrm>
            <a:off x="6183678" y="2903366"/>
            <a:ext cx="5293024" cy="1008921"/>
          </a:xfrm>
        </p:spPr>
        <p:txBody>
          <a:bodyPr wrap="square">
            <a:sp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395894729"/>
      </p:ext>
    </p:extLst>
  </p:cSld>
  <p:clrMapOvr>
    <a:masterClrMapping/>
  </p:clrMapOvr>
  <p:extLst mod="1">
    <p:ext uri="{DCECCB84-F9BA-43D5-87BE-67443E8EF086}">
      <p15:sldGuideLst xmlns:p15="http://schemas.microsoft.com/office/powerpoint/2012/main" xmlns=""/>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 + Three column">
    <p:spTree>
      <p:nvGrpSpPr>
        <p:cNvPr id="1" name=""/>
        <p:cNvGrpSpPr/>
        <p:nvPr/>
      </p:nvGrpSpPr>
      <p:grpSpPr>
        <a:xfrm>
          <a:off x="0" y="0"/>
          <a:ext cx="0" cy="0"/>
          <a:chOff x="0" y="0"/>
          <a:chExt cx="0" cy="0"/>
        </a:xfrm>
      </p:grpSpPr>
      <p:sp>
        <p:nvSpPr>
          <p:cNvPr id="2" name="Rectangle 1"/>
          <p:cNvSpPr/>
          <p:nvPr userDrawn="1"/>
        </p:nvSpPr>
        <p:spPr>
          <a:xfrm>
            <a:off x="1" y="1"/>
            <a:ext cx="12192000" cy="1806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797" dirty="0">
              <a:ln>
                <a:noFill/>
              </a:ln>
              <a:solidFill>
                <a:schemeClr val="tx1"/>
              </a:solidFill>
            </a:endParaRPr>
          </a:p>
        </p:txBody>
      </p:sp>
      <p:sp>
        <p:nvSpPr>
          <p:cNvPr id="6" name="Text Placeholder 5"/>
          <p:cNvSpPr>
            <a:spLocks noGrp="1"/>
          </p:cNvSpPr>
          <p:nvPr>
            <p:ph type="body" sz="quarter" idx="12"/>
          </p:nvPr>
        </p:nvSpPr>
        <p:spPr>
          <a:xfrm>
            <a:off x="720690" y="457968"/>
            <a:ext cx="10758377" cy="1044110"/>
          </a:xfrm>
        </p:spPr>
        <p:txBody>
          <a:bodyPr/>
          <a:lstStyle>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GB" dirty="0"/>
          </a:p>
        </p:txBody>
      </p:sp>
      <p:sp>
        <p:nvSpPr>
          <p:cNvPr id="16" name="Text Placeholder 3"/>
          <p:cNvSpPr>
            <a:spLocks noGrp="1"/>
          </p:cNvSpPr>
          <p:nvPr>
            <p:ph type="body" sz="quarter" idx="17"/>
          </p:nvPr>
        </p:nvSpPr>
        <p:spPr>
          <a:xfrm>
            <a:off x="728722" y="3494243"/>
            <a:ext cx="3482004" cy="1008921"/>
          </a:xfrm>
        </p:spPr>
        <p:txBody>
          <a:bodyPr wrap="square">
            <a:sp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7" name="Text Placeholder 3"/>
          <p:cNvSpPr>
            <a:spLocks noGrp="1"/>
          </p:cNvSpPr>
          <p:nvPr>
            <p:ph type="body" sz="quarter" idx="13"/>
          </p:nvPr>
        </p:nvSpPr>
        <p:spPr>
          <a:xfrm>
            <a:off x="4359015" y="3494243"/>
            <a:ext cx="3482004" cy="1008921"/>
          </a:xfrm>
        </p:spPr>
        <p:txBody>
          <a:bodyPr wrap="square">
            <a:sp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8" name="Text Placeholder 3"/>
          <p:cNvSpPr>
            <a:spLocks noGrp="1"/>
          </p:cNvSpPr>
          <p:nvPr>
            <p:ph type="body" sz="quarter" idx="18"/>
          </p:nvPr>
        </p:nvSpPr>
        <p:spPr>
          <a:xfrm>
            <a:off x="7989307" y="3494243"/>
            <a:ext cx="3482004" cy="1008921"/>
          </a:xfrm>
        </p:spPr>
        <p:txBody>
          <a:bodyPr wrap="square">
            <a:sp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Picture Placeholder 7"/>
          <p:cNvSpPr>
            <a:spLocks noGrp="1"/>
          </p:cNvSpPr>
          <p:nvPr>
            <p:ph type="pic" sz="quarter" idx="19"/>
          </p:nvPr>
        </p:nvSpPr>
        <p:spPr>
          <a:xfrm>
            <a:off x="720691" y="2025333"/>
            <a:ext cx="3489761" cy="1279897"/>
          </a:xfrm>
        </p:spPr>
        <p:txBody>
          <a:bodyPr/>
          <a:lstStyle/>
          <a:p>
            <a:r>
              <a:rPr lang="es-ES" dirty="0"/>
              <a:t>Haga clic en el icono para agregar una imagen</a:t>
            </a:r>
            <a:endParaRPr lang="en-US" dirty="0"/>
          </a:p>
        </p:txBody>
      </p:sp>
      <p:sp>
        <p:nvSpPr>
          <p:cNvPr id="19" name="Picture Placeholder 7"/>
          <p:cNvSpPr>
            <a:spLocks noGrp="1"/>
          </p:cNvSpPr>
          <p:nvPr>
            <p:ph type="pic" sz="quarter" idx="20"/>
          </p:nvPr>
        </p:nvSpPr>
        <p:spPr>
          <a:xfrm>
            <a:off x="4354998" y="2025333"/>
            <a:ext cx="3489761" cy="1279897"/>
          </a:xfrm>
        </p:spPr>
        <p:txBody>
          <a:bodyPr/>
          <a:lstStyle/>
          <a:p>
            <a:r>
              <a:rPr lang="es-ES" dirty="0"/>
              <a:t>Haga clic en el icono para agregar una imagen</a:t>
            </a:r>
            <a:endParaRPr lang="en-US" dirty="0"/>
          </a:p>
        </p:txBody>
      </p:sp>
      <p:sp>
        <p:nvSpPr>
          <p:cNvPr id="20" name="Picture Placeholder 7"/>
          <p:cNvSpPr>
            <a:spLocks noGrp="1"/>
          </p:cNvSpPr>
          <p:nvPr>
            <p:ph type="pic" sz="quarter" idx="21"/>
          </p:nvPr>
        </p:nvSpPr>
        <p:spPr>
          <a:xfrm>
            <a:off x="7989307" y="2025333"/>
            <a:ext cx="3489761" cy="1279897"/>
          </a:xfrm>
        </p:spPr>
        <p:txBody>
          <a:bodyPr/>
          <a:lstStyle/>
          <a:p>
            <a:r>
              <a:rPr lang="es-ES" dirty="0"/>
              <a:t>Haga clic en el icono para agregar una imagen</a:t>
            </a:r>
            <a:endParaRPr lang="en-US" dirty="0"/>
          </a:p>
        </p:txBody>
      </p:sp>
    </p:spTree>
    <p:extLst>
      <p:ext uri="{BB962C8B-B14F-4D97-AF65-F5344CB8AC3E}">
        <p14:creationId xmlns:p14="http://schemas.microsoft.com/office/powerpoint/2010/main" val="230797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1" y="2647950"/>
            <a:ext cx="4762500"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1092532" y="1726738"/>
            <a:ext cx="7534656"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mtClean="0"/>
              <a:t>Haga clic para modificar el estilo de título del patrón</a:t>
            </a:r>
            <a:endParaRPr lang="en-US" dirty="0"/>
          </a:p>
        </p:txBody>
      </p:sp>
      <p:sp>
        <p:nvSpPr>
          <p:cNvPr id="3" name="Text Placeholder 2"/>
          <p:cNvSpPr>
            <a:spLocks noGrp="1"/>
          </p:cNvSpPr>
          <p:nvPr>
            <p:ph type="body" idx="1"/>
          </p:nvPr>
        </p:nvSpPr>
        <p:spPr>
          <a:xfrm rot="19140000">
            <a:off x="1621536" y="2468304"/>
            <a:ext cx="8680704"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smtClean="0"/>
              <a:t>Haga clic para modificar el estilo de texto del patrón</a:t>
            </a:r>
          </a:p>
        </p:txBody>
      </p:sp>
      <p:sp>
        <p:nvSpPr>
          <p:cNvPr id="4" name="Date Placeholder 3"/>
          <p:cNvSpPr>
            <a:spLocks noGrp="1"/>
          </p:cNvSpPr>
          <p:nvPr>
            <p:ph type="dt" sz="half" idx="10"/>
          </p:nvPr>
        </p:nvSpPr>
        <p:spPr/>
        <p:txBody>
          <a:bodyPr/>
          <a:lstStyle/>
          <a:p>
            <a:fld id="{82BB47B5-C739-4DAE-AACD-CC58CA843AC4}" type="datetime1">
              <a:rPr lang="en-US" smtClean="0"/>
              <a:pPr/>
              <a:t>6/20/2019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‹Nº›</a:t>
            </a:fld>
            <a:endParaRPr lang="en-US" dirty="0"/>
          </a:p>
        </p:txBody>
      </p:sp>
    </p:spTree>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ey msg + 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10" name="Text Placeholder 3"/>
          <p:cNvSpPr>
            <a:spLocks noGrp="1"/>
          </p:cNvSpPr>
          <p:nvPr>
            <p:ph type="body" sz="quarter" idx="12"/>
          </p:nvPr>
        </p:nvSpPr>
        <p:spPr>
          <a:xfrm>
            <a:off x="728721" y="2041147"/>
            <a:ext cx="10742590" cy="1008921"/>
          </a:xfrm>
        </p:spPr>
        <p:txBody>
          <a:bodyPr wrap="square">
            <a:sp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1" name="Text Placeholder 3"/>
          <p:cNvSpPr>
            <a:spLocks noGrp="1"/>
          </p:cNvSpPr>
          <p:nvPr>
            <p:ph type="body" sz="quarter" idx="13"/>
          </p:nvPr>
        </p:nvSpPr>
        <p:spPr>
          <a:xfrm>
            <a:off x="728721" y="3012822"/>
            <a:ext cx="5293024" cy="1008921"/>
          </a:xfrm>
        </p:spPr>
        <p:txBody>
          <a:bodyPr wrap="square">
            <a:sp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2" name="Text Placeholder 3"/>
          <p:cNvSpPr>
            <a:spLocks noGrp="1"/>
          </p:cNvSpPr>
          <p:nvPr>
            <p:ph type="body" sz="quarter" idx="14"/>
          </p:nvPr>
        </p:nvSpPr>
        <p:spPr>
          <a:xfrm>
            <a:off x="6183678" y="3012822"/>
            <a:ext cx="5293024" cy="1008921"/>
          </a:xfrm>
        </p:spPr>
        <p:txBody>
          <a:bodyPr wrap="square">
            <a:sp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31412776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_Key msg + Two column">
    <p:spTree>
      <p:nvGrpSpPr>
        <p:cNvPr id="1" name=""/>
        <p:cNvGrpSpPr/>
        <p:nvPr/>
      </p:nvGrpSpPr>
      <p:grpSpPr>
        <a:xfrm>
          <a:off x="0" y="0"/>
          <a:ext cx="0" cy="0"/>
          <a:chOff x="0" y="0"/>
          <a:chExt cx="0" cy="0"/>
        </a:xfrm>
      </p:grpSpPr>
      <p:sp>
        <p:nvSpPr>
          <p:cNvPr id="2" name="Title 1"/>
          <p:cNvSpPr>
            <a:spLocks noGrp="1"/>
          </p:cNvSpPr>
          <p:nvPr>
            <p:ph type="title"/>
          </p:nvPr>
        </p:nvSpPr>
        <p:spPr>
          <a:xfrm>
            <a:off x="728721" y="2546571"/>
            <a:ext cx="10742590" cy="976689"/>
          </a:xfrm>
        </p:spPr>
        <p:txBody>
          <a:bodyPr/>
          <a:lstStyle/>
          <a:p>
            <a:r>
              <a:rPr lang="es-ES"/>
              <a:t>Haga clic para modificar el estilo de título del patrón</a:t>
            </a:r>
            <a:endParaRPr lang="en-US" dirty="0"/>
          </a:p>
        </p:txBody>
      </p:sp>
      <p:grpSp>
        <p:nvGrpSpPr>
          <p:cNvPr id="9" name="Group 8"/>
          <p:cNvGrpSpPr/>
          <p:nvPr userDrawn="1"/>
        </p:nvGrpSpPr>
        <p:grpSpPr>
          <a:xfrm>
            <a:off x="728721" y="2517448"/>
            <a:ext cx="10742591" cy="1050425"/>
            <a:chOff x="549551" y="573918"/>
            <a:chExt cx="9066262" cy="1157899"/>
          </a:xfrm>
        </p:grpSpPr>
        <p:cxnSp>
          <p:nvCxnSpPr>
            <p:cNvPr id="10" name="Straight Connector 9"/>
            <p:cNvCxnSpPr>
              <a:cxnSpLocks/>
            </p:cNvCxnSpPr>
            <p:nvPr userDrawn="1"/>
          </p:nvCxnSpPr>
          <p:spPr>
            <a:xfrm>
              <a:off x="549551" y="573918"/>
              <a:ext cx="9066262" cy="0"/>
            </a:xfrm>
            <a:prstGeom prst="line">
              <a:avLst/>
            </a:prstGeom>
            <a:ln w="12700">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p:cNvCxnSpPr>
            <p:nvPr userDrawn="1"/>
          </p:nvCxnSpPr>
          <p:spPr>
            <a:xfrm>
              <a:off x="549551" y="1731817"/>
              <a:ext cx="9066262" cy="0"/>
            </a:xfrm>
            <a:prstGeom prst="line">
              <a:avLst/>
            </a:prstGeom>
            <a:ln w="12700">
              <a:solidFill>
                <a:schemeClr val="bg2"/>
              </a:solidFill>
              <a:prstDash val="sysDot"/>
            </a:ln>
          </p:spPr>
          <p:style>
            <a:lnRef idx="1">
              <a:schemeClr val="accent1"/>
            </a:lnRef>
            <a:fillRef idx="0">
              <a:schemeClr val="accent1"/>
            </a:fillRef>
            <a:effectRef idx="0">
              <a:schemeClr val="accent1"/>
            </a:effectRef>
            <a:fontRef idx="minor">
              <a:schemeClr val="tx1"/>
            </a:fontRef>
          </p:style>
        </p:cxnSp>
      </p:grpSp>
      <p:sp>
        <p:nvSpPr>
          <p:cNvPr id="3" name="Rectangle 2"/>
          <p:cNvSpPr/>
          <p:nvPr userDrawn="1"/>
        </p:nvSpPr>
        <p:spPr>
          <a:xfrm>
            <a:off x="1" y="-1"/>
            <a:ext cx="12192000" cy="2116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797" dirty="0">
              <a:ln>
                <a:noFill/>
              </a:ln>
              <a:solidFill>
                <a:schemeClr val="tx1"/>
              </a:solidFill>
            </a:endParaRPr>
          </a:p>
        </p:txBody>
      </p:sp>
      <p:sp>
        <p:nvSpPr>
          <p:cNvPr id="12" name="Picture Placeholder 4"/>
          <p:cNvSpPr>
            <a:spLocks noGrp="1"/>
          </p:cNvSpPr>
          <p:nvPr>
            <p:ph type="pic" sz="quarter" idx="13"/>
          </p:nvPr>
        </p:nvSpPr>
        <p:spPr>
          <a:xfrm>
            <a:off x="720690" y="528837"/>
            <a:ext cx="10750619" cy="1845691"/>
          </a:xfrm>
        </p:spPr>
        <p:txBody>
          <a:bodyPr/>
          <a:lstStyle/>
          <a:p>
            <a:r>
              <a:rPr lang="es-ES" dirty="0"/>
              <a:t>Haga clic en el icono para agregar una imagen</a:t>
            </a:r>
            <a:endParaRPr lang="en-US" dirty="0"/>
          </a:p>
        </p:txBody>
      </p:sp>
      <p:sp>
        <p:nvSpPr>
          <p:cNvPr id="13" name="Text Placeholder 3"/>
          <p:cNvSpPr>
            <a:spLocks noGrp="1"/>
          </p:cNvSpPr>
          <p:nvPr>
            <p:ph type="body" sz="quarter" idx="12"/>
          </p:nvPr>
        </p:nvSpPr>
        <p:spPr>
          <a:xfrm>
            <a:off x="728721" y="3968705"/>
            <a:ext cx="10742590" cy="1008921"/>
          </a:xfrm>
        </p:spPr>
        <p:txBody>
          <a:bodyPr wrap="square">
            <a:sp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4" name="Text Placeholder 3"/>
          <p:cNvSpPr>
            <a:spLocks noGrp="1"/>
          </p:cNvSpPr>
          <p:nvPr>
            <p:ph type="body" sz="quarter" idx="14"/>
          </p:nvPr>
        </p:nvSpPr>
        <p:spPr>
          <a:xfrm>
            <a:off x="728721" y="4940379"/>
            <a:ext cx="5293024" cy="1008921"/>
          </a:xfrm>
        </p:spPr>
        <p:txBody>
          <a:bodyPr wrap="square">
            <a:sp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5" name="Text Placeholder 3"/>
          <p:cNvSpPr>
            <a:spLocks noGrp="1"/>
          </p:cNvSpPr>
          <p:nvPr>
            <p:ph type="body" sz="quarter" idx="15"/>
          </p:nvPr>
        </p:nvSpPr>
        <p:spPr>
          <a:xfrm>
            <a:off x="6183678" y="4940379"/>
            <a:ext cx="5293024" cy="1008921"/>
          </a:xfrm>
        </p:spPr>
        <p:txBody>
          <a:bodyPr wrap="square">
            <a:sp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8545454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l + full pic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9" name="Text Placeholder 3"/>
          <p:cNvSpPr>
            <a:spLocks noGrp="1"/>
          </p:cNvSpPr>
          <p:nvPr>
            <p:ph type="body" sz="quarter" idx="12"/>
          </p:nvPr>
        </p:nvSpPr>
        <p:spPr>
          <a:xfrm>
            <a:off x="728721" y="2041147"/>
            <a:ext cx="10742590" cy="1008921"/>
          </a:xfrm>
        </p:spPr>
        <p:txBody>
          <a:bodyPr wrap="square">
            <a:sp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1" name="Text Placeholder 3"/>
          <p:cNvSpPr>
            <a:spLocks noGrp="1"/>
          </p:cNvSpPr>
          <p:nvPr>
            <p:ph type="body" sz="quarter" idx="14"/>
          </p:nvPr>
        </p:nvSpPr>
        <p:spPr>
          <a:xfrm>
            <a:off x="6183678" y="3012822"/>
            <a:ext cx="5293024" cy="1008921"/>
          </a:xfrm>
        </p:spPr>
        <p:txBody>
          <a:bodyPr wrap="square">
            <a:sp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2" name="Picture Placeholder 11"/>
          <p:cNvSpPr>
            <a:spLocks noGrp="1"/>
          </p:cNvSpPr>
          <p:nvPr>
            <p:ph type="pic" sz="quarter" idx="15"/>
          </p:nvPr>
        </p:nvSpPr>
        <p:spPr>
          <a:xfrm>
            <a:off x="728398" y="3012682"/>
            <a:ext cx="5279924" cy="3322107"/>
          </a:xfrm>
        </p:spPr>
        <p:txBody>
          <a:bodyPr/>
          <a:lstStyle/>
          <a:p>
            <a:r>
              <a:rPr lang="es-ES" dirty="0"/>
              <a:t>Haga clic en el icono para agregar una imagen</a:t>
            </a:r>
            <a:endParaRPr lang="en-US" dirty="0"/>
          </a:p>
        </p:txBody>
      </p:sp>
    </p:spTree>
    <p:extLst>
      <p:ext uri="{BB962C8B-B14F-4D97-AF65-F5344CB8AC3E}">
        <p14:creationId xmlns:p14="http://schemas.microsoft.com/office/powerpoint/2010/main" val="32918887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l + full pic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6" name="Text Placeholder 3"/>
          <p:cNvSpPr>
            <a:spLocks noGrp="1"/>
          </p:cNvSpPr>
          <p:nvPr>
            <p:ph type="body" sz="quarter" idx="12"/>
          </p:nvPr>
        </p:nvSpPr>
        <p:spPr>
          <a:xfrm>
            <a:off x="728721" y="2041147"/>
            <a:ext cx="10742590" cy="1008921"/>
          </a:xfrm>
        </p:spPr>
        <p:txBody>
          <a:bodyPr wrap="square">
            <a:sp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9" name="Text Placeholder 3"/>
          <p:cNvSpPr>
            <a:spLocks noGrp="1"/>
          </p:cNvSpPr>
          <p:nvPr>
            <p:ph type="body" sz="quarter" idx="13"/>
          </p:nvPr>
        </p:nvSpPr>
        <p:spPr>
          <a:xfrm>
            <a:off x="728721" y="3012822"/>
            <a:ext cx="5293024" cy="1008921"/>
          </a:xfrm>
        </p:spPr>
        <p:txBody>
          <a:bodyPr wrap="square">
            <a:sp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Picture Placeholder 4"/>
          <p:cNvSpPr>
            <a:spLocks noGrp="1"/>
          </p:cNvSpPr>
          <p:nvPr>
            <p:ph type="pic" sz="quarter" idx="14"/>
          </p:nvPr>
        </p:nvSpPr>
        <p:spPr>
          <a:xfrm>
            <a:off x="6183678" y="3012682"/>
            <a:ext cx="5287632" cy="3322107"/>
          </a:xfrm>
        </p:spPr>
        <p:txBody>
          <a:bodyPr/>
          <a:lstStyle/>
          <a:p>
            <a:r>
              <a:rPr lang="es-ES" dirty="0"/>
              <a:t>Haga clic en el icono para agregar una imagen</a:t>
            </a:r>
            <a:endParaRPr lang="en-US" dirty="0"/>
          </a:p>
        </p:txBody>
      </p:sp>
    </p:spTree>
    <p:extLst>
      <p:ext uri="{BB962C8B-B14F-4D97-AF65-F5344CB8AC3E}">
        <p14:creationId xmlns:p14="http://schemas.microsoft.com/office/powerpoint/2010/main" val="30394704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ne col + pic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9" name="Text Placeholder 3"/>
          <p:cNvSpPr>
            <a:spLocks noGrp="1"/>
          </p:cNvSpPr>
          <p:nvPr>
            <p:ph type="body" sz="quarter" idx="14"/>
          </p:nvPr>
        </p:nvSpPr>
        <p:spPr>
          <a:xfrm>
            <a:off x="6183678" y="2044096"/>
            <a:ext cx="5293024" cy="1008921"/>
          </a:xfrm>
        </p:spPr>
        <p:txBody>
          <a:bodyPr wrap="square">
            <a:sp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0" name="Picture Placeholder 11"/>
          <p:cNvSpPr>
            <a:spLocks noGrp="1"/>
          </p:cNvSpPr>
          <p:nvPr>
            <p:ph type="pic" sz="quarter" idx="15"/>
          </p:nvPr>
        </p:nvSpPr>
        <p:spPr>
          <a:xfrm>
            <a:off x="728398" y="2043955"/>
            <a:ext cx="5279924" cy="4290834"/>
          </a:xfrm>
        </p:spPr>
        <p:txBody>
          <a:bodyPr/>
          <a:lstStyle/>
          <a:p>
            <a:r>
              <a:rPr lang="es-ES" dirty="0"/>
              <a:t>Haga clic en el icono para agregar una imagen</a:t>
            </a:r>
            <a:endParaRPr lang="en-US" dirty="0"/>
          </a:p>
        </p:txBody>
      </p:sp>
    </p:spTree>
    <p:extLst>
      <p:ext uri="{BB962C8B-B14F-4D97-AF65-F5344CB8AC3E}">
        <p14:creationId xmlns:p14="http://schemas.microsoft.com/office/powerpoint/2010/main" val="7140914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ne col + pic right">
    <p:spTree>
      <p:nvGrpSpPr>
        <p:cNvPr id="1" name=""/>
        <p:cNvGrpSpPr/>
        <p:nvPr/>
      </p:nvGrpSpPr>
      <p:grpSpPr>
        <a:xfrm>
          <a:off x="0" y="0"/>
          <a:ext cx="0" cy="0"/>
          <a:chOff x="0" y="0"/>
          <a:chExt cx="0" cy="0"/>
        </a:xfrm>
      </p:grpSpPr>
      <p:sp>
        <p:nvSpPr>
          <p:cNvPr id="5" name="Text Placeholder 3"/>
          <p:cNvSpPr>
            <a:spLocks noGrp="1"/>
          </p:cNvSpPr>
          <p:nvPr>
            <p:ph type="body" sz="quarter" idx="14"/>
          </p:nvPr>
        </p:nvSpPr>
        <p:spPr>
          <a:xfrm>
            <a:off x="733448" y="2034784"/>
            <a:ext cx="5293024" cy="1008921"/>
          </a:xfrm>
        </p:spPr>
        <p:txBody>
          <a:bodyPr wrap="square">
            <a:sp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6" name="Picture Placeholder 11"/>
          <p:cNvSpPr>
            <a:spLocks noGrp="1"/>
          </p:cNvSpPr>
          <p:nvPr>
            <p:ph type="pic" sz="quarter" idx="15"/>
          </p:nvPr>
        </p:nvSpPr>
        <p:spPr>
          <a:xfrm>
            <a:off x="6191386" y="2043955"/>
            <a:ext cx="5279924" cy="4290834"/>
          </a:xfrm>
        </p:spPr>
        <p:txBody>
          <a:bodyPr/>
          <a:lstStyle/>
          <a:p>
            <a:r>
              <a:rPr lang="es-ES" dirty="0"/>
              <a:t>Haga clic en el icono para agregar una imagen</a:t>
            </a:r>
            <a:endParaRPr lang="en-US" dirty="0"/>
          </a:p>
        </p:txBody>
      </p:sp>
      <p:sp>
        <p:nvSpPr>
          <p:cNvPr id="3" name="Title 2"/>
          <p:cNvSpPr>
            <a:spLocks noGrp="1"/>
          </p:cNvSpPr>
          <p:nvPr>
            <p:ph type="title"/>
          </p:nvPr>
        </p:nvSpPr>
        <p:spPr/>
        <p:txBody>
          <a:bodyPr/>
          <a:lstStyle/>
          <a:p>
            <a:r>
              <a:rPr lang="es-ES"/>
              <a:t>Haga clic para modificar el estilo de título del patrón</a:t>
            </a:r>
            <a:endParaRPr lang="en-US"/>
          </a:p>
        </p:txBody>
      </p:sp>
    </p:spTree>
    <p:extLst>
      <p:ext uri="{BB962C8B-B14F-4D97-AF65-F5344CB8AC3E}">
        <p14:creationId xmlns:p14="http://schemas.microsoft.com/office/powerpoint/2010/main" val="27805286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 + half pic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9" name="Picture Placeholder 8"/>
          <p:cNvSpPr>
            <a:spLocks noGrp="1"/>
          </p:cNvSpPr>
          <p:nvPr>
            <p:ph type="pic" sz="quarter" idx="14"/>
          </p:nvPr>
        </p:nvSpPr>
        <p:spPr>
          <a:xfrm>
            <a:off x="728721" y="4274149"/>
            <a:ext cx="5279601" cy="2060640"/>
          </a:xfrm>
        </p:spPr>
        <p:txBody>
          <a:bodyPr/>
          <a:lstStyle/>
          <a:p>
            <a:r>
              <a:rPr lang="es-ES" dirty="0"/>
              <a:t>Haga clic en el icono para agregar una imagen</a:t>
            </a:r>
            <a:endParaRPr lang="en-US" dirty="0"/>
          </a:p>
        </p:txBody>
      </p:sp>
      <p:sp>
        <p:nvSpPr>
          <p:cNvPr id="10" name="Text Placeholder 3"/>
          <p:cNvSpPr>
            <a:spLocks noGrp="1"/>
          </p:cNvSpPr>
          <p:nvPr>
            <p:ph type="body" sz="quarter" idx="12"/>
          </p:nvPr>
        </p:nvSpPr>
        <p:spPr>
          <a:xfrm>
            <a:off x="728721" y="2041147"/>
            <a:ext cx="10742590" cy="1008921"/>
          </a:xfrm>
        </p:spPr>
        <p:txBody>
          <a:bodyPr wrap="square">
            <a:sp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1" name="Text Placeholder 3"/>
          <p:cNvSpPr>
            <a:spLocks noGrp="1"/>
          </p:cNvSpPr>
          <p:nvPr>
            <p:ph type="body" sz="quarter" idx="13"/>
          </p:nvPr>
        </p:nvSpPr>
        <p:spPr>
          <a:xfrm>
            <a:off x="728721" y="3012822"/>
            <a:ext cx="5293024" cy="1008921"/>
          </a:xfrm>
        </p:spPr>
        <p:txBody>
          <a:bodyPr wrap="square">
            <a:sp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2" name="Text Placeholder 3"/>
          <p:cNvSpPr>
            <a:spLocks noGrp="1"/>
          </p:cNvSpPr>
          <p:nvPr>
            <p:ph type="body" sz="quarter" idx="15"/>
          </p:nvPr>
        </p:nvSpPr>
        <p:spPr>
          <a:xfrm>
            <a:off x="6183678" y="3012822"/>
            <a:ext cx="5293024" cy="1008921"/>
          </a:xfrm>
        </p:spPr>
        <p:txBody>
          <a:bodyPr wrap="square">
            <a:sp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33333804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 + half pic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11" name="Text Placeholder 3"/>
          <p:cNvSpPr>
            <a:spLocks noGrp="1"/>
          </p:cNvSpPr>
          <p:nvPr>
            <p:ph type="body" sz="quarter" idx="12"/>
          </p:nvPr>
        </p:nvSpPr>
        <p:spPr>
          <a:xfrm>
            <a:off x="728721" y="2041147"/>
            <a:ext cx="10742590" cy="1008921"/>
          </a:xfrm>
        </p:spPr>
        <p:txBody>
          <a:bodyPr wrap="square">
            <a:sp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2" name="Text Placeholder 3"/>
          <p:cNvSpPr>
            <a:spLocks noGrp="1"/>
          </p:cNvSpPr>
          <p:nvPr>
            <p:ph type="body" sz="quarter" idx="13"/>
          </p:nvPr>
        </p:nvSpPr>
        <p:spPr>
          <a:xfrm>
            <a:off x="728721" y="3012822"/>
            <a:ext cx="5293024" cy="1008921"/>
          </a:xfrm>
        </p:spPr>
        <p:txBody>
          <a:bodyPr wrap="square">
            <a:sp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Text Placeholder 3"/>
          <p:cNvSpPr>
            <a:spLocks noGrp="1"/>
          </p:cNvSpPr>
          <p:nvPr>
            <p:ph type="body" sz="quarter" idx="15"/>
          </p:nvPr>
        </p:nvSpPr>
        <p:spPr>
          <a:xfrm>
            <a:off x="6183678" y="3012822"/>
            <a:ext cx="5293024" cy="1008921"/>
          </a:xfrm>
        </p:spPr>
        <p:txBody>
          <a:bodyPr wrap="square">
            <a:sp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Picture Placeholder 8"/>
          <p:cNvSpPr>
            <a:spLocks noGrp="1"/>
          </p:cNvSpPr>
          <p:nvPr>
            <p:ph type="pic" sz="quarter" idx="14"/>
          </p:nvPr>
        </p:nvSpPr>
        <p:spPr>
          <a:xfrm>
            <a:off x="6197101" y="4274149"/>
            <a:ext cx="5279601" cy="2060640"/>
          </a:xfrm>
        </p:spPr>
        <p:txBody>
          <a:bodyPr/>
          <a:lstStyle/>
          <a:p>
            <a:r>
              <a:rPr lang="es-ES" dirty="0"/>
              <a:t>Haga clic en el icono para agregar una imagen</a:t>
            </a:r>
            <a:endParaRPr lang="en-US" dirty="0"/>
          </a:p>
        </p:txBody>
      </p:sp>
    </p:spTree>
    <p:extLst>
      <p:ext uri="{BB962C8B-B14F-4D97-AF65-F5344CB8AC3E}">
        <p14:creationId xmlns:p14="http://schemas.microsoft.com/office/powerpoint/2010/main" val="32251554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One C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14" name="Text Placeholder 3"/>
          <p:cNvSpPr>
            <a:spLocks noGrp="1"/>
          </p:cNvSpPr>
          <p:nvPr>
            <p:ph type="body" sz="quarter" idx="11"/>
          </p:nvPr>
        </p:nvSpPr>
        <p:spPr>
          <a:xfrm>
            <a:off x="6183678" y="3255542"/>
            <a:ext cx="5287633" cy="878716"/>
          </a:xfrm>
        </p:spPr>
        <p:txBody>
          <a:bodyPr wrap="square">
            <a:spAutoFit/>
          </a:bodyPr>
          <a:lstStyle>
            <a:lvl1pPr>
              <a:defRPr sz="749"/>
            </a:lvl1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9" name="Text Placeholder 3"/>
          <p:cNvSpPr>
            <a:spLocks noGrp="1"/>
          </p:cNvSpPr>
          <p:nvPr>
            <p:ph type="body" sz="quarter" idx="12"/>
          </p:nvPr>
        </p:nvSpPr>
        <p:spPr>
          <a:xfrm>
            <a:off x="728721" y="2041147"/>
            <a:ext cx="5293024" cy="1008921"/>
          </a:xfrm>
        </p:spPr>
        <p:txBody>
          <a:bodyPr wrap="square">
            <a:sp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0" name="Text Placeholder 3"/>
          <p:cNvSpPr>
            <a:spLocks noGrp="1"/>
          </p:cNvSpPr>
          <p:nvPr>
            <p:ph type="body" sz="quarter" idx="13"/>
          </p:nvPr>
        </p:nvSpPr>
        <p:spPr>
          <a:xfrm>
            <a:off x="7552697" y="2041147"/>
            <a:ext cx="3924004" cy="1008921"/>
          </a:xfrm>
        </p:spPr>
        <p:txBody>
          <a:bodyPr wrap="square">
            <a:sp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1" name="Picture Placeholder 7"/>
          <p:cNvSpPr>
            <a:spLocks noGrp="1"/>
          </p:cNvSpPr>
          <p:nvPr>
            <p:ph type="pic" sz="quarter" idx="27"/>
          </p:nvPr>
        </p:nvSpPr>
        <p:spPr>
          <a:xfrm>
            <a:off x="6215131" y="2025099"/>
            <a:ext cx="1048762" cy="765480"/>
          </a:xfrm>
          <a:prstGeom prst="ellipse">
            <a:avLst/>
          </a:prstGeom>
          <a:solidFill>
            <a:schemeClr val="bg1"/>
          </a:solidFill>
          <a:ln w="57150">
            <a:solidFill>
              <a:schemeClr val="accent2"/>
            </a:solidFill>
          </a:ln>
        </p:spPr>
        <p:txBody>
          <a:bodyPr anchor="ctr" anchorCtr="1">
            <a:noAutofit/>
          </a:bodyPr>
          <a:lstStyle/>
          <a:p>
            <a:r>
              <a:rPr lang="es-ES" dirty="0"/>
              <a:t>Haga clic en el icono para agregar una imagen</a:t>
            </a:r>
            <a:endParaRPr lang="en-GB" dirty="0"/>
          </a:p>
        </p:txBody>
      </p:sp>
    </p:spTree>
    <p:extLst>
      <p:ext uri="{BB962C8B-B14F-4D97-AF65-F5344CB8AC3E}">
        <p14:creationId xmlns:p14="http://schemas.microsoft.com/office/powerpoint/2010/main" val="3268105037"/>
      </p:ext>
    </p:extLst>
  </p:cSld>
  <p:clrMapOvr>
    <a:masterClrMapping/>
  </p:clrMapOvr>
  <p:extLst mod="1">
    <p:ext uri="{DCECCB84-F9BA-43D5-87BE-67443E8EF086}">
      <p15:sldGuideLst xmlns:p15="http://schemas.microsoft.com/office/powerpoint/2012/main" xmlns=""/>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wo CV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9" name="Text Placeholder 3"/>
          <p:cNvSpPr>
            <a:spLocks noGrp="1"/>
          </p:cNvSpPr>
          <p:nvPr>
            <p:ph type="body" sz="quarter" idx="11"/>
          </p:nvPr>
        </p:nvSpPr>
        <p:spPr>
          <a:xfrm>
            <a:off x="6183678" y="3255542"/>
            <a:ext cx="5287633" cy="878716"/>
          </a:xfrm>
        </p:spPr>
        <p:txBody>
          <a:bodyPr wrap="square">
            <a:spAutoFit/>
          </a:bodyPr>
          <a:lstStyle>
            <a:lvl1pPr>
              <a:defRPr sz="749"/>
            </a:lvl1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4" name="Picture Placeholder 7"/>
          <p:cNvSpPr>
            <a:spLocks noGrp="1"/>
          </p:cNvSpPr>
          <p:nvPr>
            <p:ph type="pic" sz="quarter" idx="27"/>
          </p:nvPr>
        </p:nvSpPr>
        <p:spPr>
          <a:xfrm>
            <a:off x="6215131" y="2025099"/>
            <a:ext cx="1048762" cy="765480"/>
          </a:xfrm>
          <a:prstGeom prst="ellipse">
            <a:avLst/>
          </a:prstGeom>
          <a:solidFill>
            <a:schemeClr val="bg1"/>
          </a:solidFill>
          <a:ln w="57150">
            <a:solidFill>
              <a:schemeClr val="accent2"/>
            </a:solidFill>
          </a:ln>
        </p:spPr>
        <p:txBody>
          <a:bodyPr anchor="ctr" anchorCtr="1">
            <a:noAutofit/>
          </a:bodyPr>
          <a:lstStyle/>
          <a:p>
            <a:r>
              <a:rPr lang="es-ES" dirty="0"/>
              <a:t>Haga clic en el icono para agregar una imagen</a:t>
            </a:r>
            <a:endParaRPr lang="en-GB" dirty="0"/>
          </a:p>
        </p:txBody>
      </p:sp>
      <p:sp>
        <p:nvSpPr>
          <p:cNvPr id="15" name="Text Placeholder 3"/>
          <p:cNvSpPr>
            <a:spLocks noGrp="1"/>
          </p:cNvSpPr>
          <p:nvPr>
            <p:ph type="body" sz="quarter" idx="13"/>
          </p:nvPr>
        </p:nvSpPr>
        <p:spPr>
          <a:xfrm>
            <a:off x="7552697" y="2041147"/>
            <a:ext cx="3924004" cy="1008921"/>
          </a:xfrm>
        </p:spPr>
        <p:txBody>
          <a:bodyPr wrap="square">
            <a:sp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8" name="Text Placeholder 3"/>
          <p:cNvSpPr>
            <a:spLocks noGrp="1"/>
          </p:cNvSpPr>
          <p:nvPr>
            <p:ph type="body" sz="quarter" idx="28"/>
          </p:nvPr>
        </p:nvSpPr>
        <p:spPr>
          <a:xfrm>
            <a:off x="728722" y="3255542"/>
            <a:ext cx="5287633" cy="878716"/>
          </a:xfrm>
        </p:spPr>
        <p:txBody>
          <a:bodyPr wrap="square">
            <a:spAutoFit/>
          </a:bodyPr>
          <a:lstStyle>
            <a:lvl1pPr>
              <a:defRPr sz="749"/>
            </a:lvl1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9" name="Picture Placeholder 7"/>
          <p:cNvSpPr>
            <a:spLocks noGrp="1"/>
          </p:cNvSpPr>
          <p:nvPr>
            <p:ph type="pic" sz="quarter" idx="29"/>
          </p:nvPr>
        </p:nvSpPr>
        <p:spPr>
          <a:xfrm>
            <a:off x="760174" y="2025099"/>
            <a:ext cx="1048762" cy="765480"/>
          </a:xfrm>
          <a:prstGeom prst="ellipse">
            <a:avLst/>
          </a:prstGeom>
          <a:solidFill>
            <a:schemeClr val="bg1"/>
          </a:solidFill>
          <a:ln w="57150">
            <a:solidFill>
              <a:schemeClr val="accent2"/>
            </a:solidFill>
          </a:ln>
        </p:spPr>
        <p:txBody>
          <a:bodyPr anchor="ctr" anchorCtr="1">
            <a:noAutofit/>
          </a:bodyPr>
          <a:lstStyle/>
          <a:p>
            <a:r>
              <a:rPr lang="es-ES" dirty="0"/>
              <a:t>Haga clic en el icono para agregar una imagen</a:t>
            </a:r>
            <a:endParaRPr lang="en-GB" dirty="0"/>
          </a:p>
        </p:txBody>
      </p:sp>
      <p:sp>
        <p:nvSpPr>
          <p:cNvPr id="20" name="Text Placeholder 3"/>
          <p:cNvSpPr>
            <a:spLocks noGrp="1"/>
          </p:cNvSpPr>
          <p:nvPr>
            <p:ph type="body" sz="quarter" idx="30"/>
          </p:nvPr>
        </p:nvSpPr>
        <p:spPr>
          <a:xfrm>
            <a:off x="2097740" y="2041147"/>
            <a:ext cx="3924004" cy="1008921"/>
          </a:xfrm>
        </p:spPr>
        <p:txBody>
          <a:bodyPr wrap="square">
            <a:sp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133771217"/>
      </p:ext>
    </p:extLst>
  </p:cSld>
  <p:clrMapOvr>
    <a:masterClrMapping/>
  </p:clrMapOvr>
  <p:extLst mod="1">
    <p:ext uri="{DCECCB84-F9BA-43D5-87BE-67443E8EF086}">
      <p15:sldGuideLst xmlns:p15="http://schemas.microsoft.com/office/powerpoint/2012/main" xmlns=""/>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66688"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E72AE48-94E6-46E0-BE32-5F0716DE9115}" type="datetime1">
              <a:rPr lang="en-US" smtClean="0"/>
              <a:pPr/>
              <a:t>6/20/2019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‹Nº›</a:t>
            </a:fld>
            <a:endParaRPr lang="en-US"/>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hf hdr="0" dt="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Image layout">
    <p:bg>
      <p:bgRef idx="1001">
        <a:schemeClr val="bg1"/>
      </p:bgRef>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92339" y="473246"/>
            <a:ext cx="10824666" cy="5880738"/>
          </a:xfrm>
          <a:solidFill>
            <a:schemeClr val="bg2"/>
          </a:solidFill>
        </p:spPr>
        <p:txBody>
          <a:bodyPr/>
          <a:lstStyle/>
          <a:p>
            <a:r>
              <a:rPr lang="es-ES" dirty="0"/>
              <a:t>Haga clic en el icono para agregar una imagen</a:t>
            </a:r>
            <a:endParaRPr lang="en-GB" dirty="0"/>
          </a:p>
        </p:txBody>
      </p:sp>
    </p:spTree>
    <p:extLst>
      <p:ext uri="{BB962C8B-B14F-4D97-AF65-F5344CB8AC3E}">
        <p14:creationId xmlns:p14="http://schemas.microsoft.com/office/powerpoint/2010/main" val="809130769"/>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xmlns=""/>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Graphic + Background">
    <p:bg>
      <p:bgPr>
        <a:solidFill>
          <a:schemeClr val="accent1"/>
        </a:solidFill>
        <a:effectLst/>
      </p:bgPr>
    </p:bg>
    <p:spTree>
      <p:nvGrpSpPr>
        <p:cNvPr id="1" name=""/>
        <p:cNvGrpSpPr/>
        <p:nvPr/>
      </p:nvGrpSpPr>
      <p:grpSpPr>
        <a:xfrm>
          <a:off x="0" y="0"/>
          <a:ext cx="0" cy="0"/>
          <a:chOff x="0" y="0"/>
          <a:chExt cx="0" cy="0"/>
        </a:xfrm>
      </p:grpSpPr>
      <p:sp>
        <p:nvSpPr>
          <p:cNvPr id="9" name="Freeform 49"/>
          <p:cNvSpPr>
            <a:spLocks/>
          </p:cNvSpPr>
          <p:nvPr userDrawn="1"/>
        </p:nvSpPr>
        <p:spPr bwMode="auto">
          <a:xfrm>
            <a:off x="3917939" y="-1366497"/>
            <a:ext cx="4337346" cy="9696539"/>
          </a:xfrm>
          <a:custGeom>
            <a:avLst/>
            <a:gdLst>
              <a:gd name="T0" fmla="*/ 337 w 1210"/>
              <a:gd name="T1" fmla="*/ 1882 h 3401"/>
              <a:gd name="T2" fmla="*/ 1029 w 1210"/>
              <a:gd name="T3" fmla="*/ 1882 h 3401"/>
              <a:gd name="T4" fmla="*/ 1029 w 1210"/>
              <a:gd name="T5" fmla="*/ 1519 h 3401"/>
              <a:gd name="T6" fmla="*/ 337 w 1210"/>
              <a:gd name="T7" fmla="*/ 1519 h 3401"/>
              <a:gd name="T8" fmla="*/ 26 w 1210"/>
              <a:gd name="T9" fmla="*/ 1364 h 3401"/>
              <a:gd name="T10" fmla="*/ 337 w 1210"/>
              <a:gd name="T11" fmla="*/ 1209 h 3401"/>
              <a:gd name="T12" fmla="*/ 1029 w 1210"/>
              <a:gd name="T13" fmla="*/ 1209 h 3401"/>
              <a:gd name="T14" fmla="*/ 1029 w 1210"/>
              <a:gd name="T15" fmla="*/ 847 h 3401"/>
              <a:gd name="T16" fmla="*/ 646 w 1210"/>
              <a:gd name="T17" fmla="*/ 847 h 3401"/>
              <a:gd name="T18" fmla="*/ 432 w 1210"/>
              <a:gd name="T19" fmla="*/ 692 h 3401"/>
              <a:gd name="T20" fmla="*/ 406 w 1210"/>
              <a:gd name="T21" fmla="*/ 0 h 3401"/>
              <a:gd name="T22" fmla="*/ 587 w 1210"/>
              <a:gd name="T23" fmla="*/ 873 h 3401"/>
              <a:gd name="T24" fmla="*/ 829 w 1210"/>
              <a:gd name="T25" fmla="*/ 873 h 3401"/>
              <a:gd name="T26" fmla="*/ 1184 w 1210"/>
              <a:gd name="T27" fmla="*/ 1028 h 3401"/>
              <a:gd name="T28" fmla="*/ 873 w 1210"/>
              <a:gd name="T29" fmla="*/ 1183 h 3401"/>
              <a:gd name="T30" fmla="*/ 181 w 1210"/>
              <a:gd name="T31" fmla="*/ 1183 h 3401"/>
              <a:gd name="T32" fmla="*/ 181 w 1210"/>
              <a:gd name="T33" fmla="*/ 1545 h 3401"/>
              <a:gd name="T34" fmla="*/ 873 w 1210"/>
              <a:gd name="T35" fmla="*/ 1545 h 3401"/>
              <a:gd name="T36" fmla="*/ 1184 w 1210"/>
              <a:gd name="T37" fmla="*/ 1701 h 3401"/>
              <a:gd name="T38" fmla="*/ 873 w 1210"/>
              <a:gd name="T39" fmla="*/ 1856 h 3401"/>
              <a:gd name="T40" fmla="*/ 181 w 1210"/>
              <a:gd name="T41" fmla="*/ 1856 h 3401"/>
              <a:gd name="T42" fmla="*/ 181 w 1210"/>
              <a:gd name="T43" fmla="*/ 2218 h 3401"/>
              <a:gd name="T44" fmla="*/ 873 w 1210"/>
              <a:gd name="T45" fmla="*/ 2218 h 3401"/>
              <a:gd name="T46" fmla="*/ 1184 w 1210"/>
              <a:gd name="T47" fmla="*/ 2373 h 3401"/>
              <a:gd name="T48" fmla="*/ 829 w 1210"/>
              <a:gd name="T49" fmla="*/ 2528 h 3401"/>
              <a:gd name="T50" fmla="*/ 587 w 1210"/>
              <a:gd name="T51" fmla="*/ 2528 h 3401"/>
              <a:gd name="T52" fmla="*/ 406 w 1210"/>
              <a:gd name="T53" fmla="*/ 3401 h 3401"/>
              <a:gd name="T54" fmla="*/ 432 w 1210"/>
              <a:gd name="T55" fmla="*/ 2710 h 3401"/>
              <a:gd name="T56" fmla="*/ 686 w 1210"/>
              <a:gd name="T57" fmla="*/ 2554 h 3401"/>
              <a:gd name="T58" fmla="*/ 1029 w 1210"/>
              <a:gd name="T59" fmla="*/ 2554 h 3401"/>
              <a:gd name="T60" fmla="*/ 1029 w 1210"/>
              <a:gd name="T61" fmla="*/ 2192 h 3401"/>
              <a:gd name="T62" fmla="*/ 337 w 1210"/>
              <a:gd name="T63" fmla="*/ 2192 h 3401"/>
              <a:gd name="T64" fmla="*/ 26 w 1210"/>
              <a:gd name="T65" fmla="*/ 2037 h 3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0" h="3401">
                <a:moveTo>
                  <a:pt x="181" y="1882"/>
                </a:moveTo>
                <a:cubicBezTo>
                  <a:pt x="337" y="1882"/>
                  <a:pt x="337" y="1882"/>
                  <a:pt x="337" y="1882"/>
                </a:cubicBezTo>
                <a:cubicBezTo>
                  <a:pt x="873" y="1882"/>
                  <a:pt x="873" y="1882"/>
                  <a:pt x="873" y="1882"/>
                </a:cubicBezTo>
                <a:cubicBezTo>
                  <a:pt x="1029" y="1882"/>
                  <a:pt x="1029" y="1882"/>
                  <a:pt x="1029" y="1882"/>
                </a:cubicBezTo>
                <a:cubicBezTo>
                  <a:pt x="1129" y="1882"/>
                  <a:pt x="1210" y="1801"/>
                  <a:pt x="1210" y="1701"/>
                </a:cubicBezTo>
                <a:cubicBezTo>
                  <a:pt x="1210" y="1601"/>
                  <a:pt x="1129" y="1519"/>
                  <a:pt x="1029" y="1519"/>
                </a:cubicBezTo>
                <a:cubicBezTo>
                  <a:pt x="873" y="1519"/>
                  <a:pt x="873" y="1519"/>
                  <a:pt x="873" y="1519"/>
                </a:cubicBezTo>
                <a:cubicBezTo>
                  <a:pt x="337" y="1519"/>
                  <a:pt x="337" y="1519"/>
                  <a:pt x="337" y="1519"/>
                </a:cubicBezTo>
                <a:cubicBezTo>
                  <a:pt x="181" y="1519"/>
                  <a:pt x="181" y="1519"/>
                  <a:pt x="181" y="1519"/>
                </a:cubicBezTo>
                <a:cubicBezTo>
                  <a:pt x="96" y="1519"/>
                  <a:pt x="26" y="1450"/>
                  <a:pt x="26" y="1364"/>
                </a:cubicBezTo>
                <a:cubicBezTo>
                  <a:pt x="26" y="1279"/>
                  <a:pt x="96" y="1209"/>
                  <a:pt x="181" y="1209"/>
                </a:cubicBezTo>
                <a:cubicBezTo>
                  <a:pt x="337" y="1209"/>
                  <a:pt x="337" y="1209"/>
                  <a:pt x="337" y="1209"/>
                </a:cubicBezTo>
                <a:cubicBezTo>
                  <a:pt x="873" y="1209"/>
                  <a:pt x="873" y="1209"/>
                  <a:pt x="873" y="1209"/>
                </a:cubicBezTo>
                <a:cubicBezTo>
                  <a:pt x="1029" y="1209"/>
                  <a:pt x="1029" y="1209"/>
                  <a:pt x="1029" y="1209"/>
                </a:cubicBezTo>
                <a:cubicBezTo>
                  <a:pt x="1129" y="1209"/>
                  <a:pt x="1210" y="1128"/>
                  <a:pt x="1210" y="1028"/>
                </a:cubicBezTo>
                <a:cubicBezTo>
                  <a:pt x="1210" y="928"/>
                  <a:pt x="1129" y="847"/>
                  <a:pt x="1029" y="847"/>
                </a:cubicBezTo>
                <a:cubicBezTo>
                  <a:pt x="829" y="847"/>
                  <a:pt x="829" y="847"/>
                  <a:pt x="829" y="847"/>
                </a:cubicBezTo>
                <a:cubicBezTo>
                  <a:pt x="646" y="847"/>
                  <a:pt x="646" y="847"/>
                  <a:pt x="646" y="847"/>
                </a:cubicBezTo>
                <a:cubicBezTo>
                  <a:pt x="587" y="847"/>
                  <a:pt x="587" y="847"/>
                  <a:pt x="587" y="847"/>
                </a:cubicBezTo>
                <a:cubicBezTo>
                  <a:pt x="502" y="847"/>
                  <a:pt x="432" y="777"/>
                  <a:pt x="432" y="692"/>
                </a:cubicBezTo>
                <a:cubicBezTo>
                  <a:pt x="432" y="0"/>
                  <a:pt x="432" y="0"/>
                  <a:pt x="432" y="0"/>
                </a:cubicBezTo>
                <a:cubicBezTo>
                  <a:pt x="406" y="0"/>
                  <a:pt x="406" y="0"/>
                  <a:pt x="406" y="0"/>
                </a:cubicBezTo>
                <a:cubicBezTo>
                  <a:pt x="406" y="692"/>
                  <a:pt x="406" y="692"/>
                  <a:pt x="406" y="692"/>
                </a:cubicBezTo>
                <a:cubicBezTo>
                  <a:pt x="406" y="792"/>
                  <a:pt x="487" y="873"/>
                  <a:pt x="587" y="873"/>
                </a:cubicBezTo>
                <a:cubicBezTo>
                  <a:pt x="646" y="873"/>
                  <a:pt x="646" y="873"/>
                  <a:pt x="646" y="873"/>
                </a:cubicBezTo>
                <a:cubicBezTo>
                  <a:pt x="829" y="873"/>
                  <a:pt x="829" y="873"/>
                  <a:pt x="829" y="873"/>
                </a:cubicBezTo>
                <a:cubicBezTo>
                  <a:pt x="1029" y="873"/>
                  <a:pt x="1029" y="873"/>
                  <a:pt x="1029" y="873"/>
                </a:cubicBezTo>
                <a:cubicBezTo>
                  <a:pt x="1115" y="873"/>
                  <a:pt x="1184" y="942"/>
                  <a:pt x="1184" y="1028"/>
                </a:cubicBezTo>
                <a:cubicBezTo>
                  <a:pt x="1184" y="1114"/>
                  <a:pt x="1115" y="1183"/>
                  <a:pt x="1029" y="1183"/>
                </a:cubicBezTo>
                <a:cubicBezTo>
                  <a:pt x="873" y="1183"/>
                  <a:pt x="873" y="1183"/>
                  <a:pt x="873" y="1183"/>
                </a:cubicBezTo>
                <a:cubicBezTo>
                  <a:pt x="337" y="1183"/>
                  <a:pt x="337" y="1183"/>
                  <a:pt x="337" y="1183"/>
                </a:cubicBezTo>
                <a:cubicBezTo>
                  <a:pt x="181" y="1183"/>
                  <a:pt x="181" y="1183"/>
                  <a:pt x="181" y="1183"/>
                </a:cubicBezTo>
                <a:cubicBezTo>
                  <a:pt x="81" y="1183"/>
                  <a:pt x="0" y="1264"/>
                  <a:pt x="0" y="1364"/>
                </a:cubicBezTo>
                <a:cubicBezTo>
                  <a:pt x="0" y="1464"/>
                  <a:pt x="81" y="1545"/>
                  <a:pt x="181" y="1545"/>
                </a:cubicBezTo>
                <a:cubicBezTo>
                  <a:pt x="337" y="1545"/>
                  <a:pt x="337" y="1545"/>
                  <a:pt x="337" y="1545"/>
                </a:cubicBezTo>
                <a:cubicBezTo>
                  <a:pt x="873" y="1545"/>
                  <a:pt x="873" y="1545"/>
                  <a:pt x="873" y="1545"/>
                </a:cubicBezTo>
                <a:cubicBezTo>
                  <a:pt x="1029" y="1545"/>
                  <a:pt x="1029" y="1545"/>
                  <a:pt x="1029" y="1545"/>
                </a:cubicBezTo>
                <a:cubicBezTo>
                  <a:pt x="1115" y="1545"/>
                  <a:pt x="1184" y="1615"/>
                  <a:pt x="1184" y="1701"/>
                </a:cubicBezTo>
                <a:cubicBezTo>
                  <a:pt x="1184" y="1786"/>
                  <a:pt x="1115" y="1856"/>
                  <a:pt x="1029" y="1856"/>
                </a:cubicBezTo>
                <a:cubicBezTo>
                  <a:pt x="873" y="1856"/>
                  <a:pt x="873" y="1856"/>
                  <a:pt x="873" y="1856"/>
                </a:cubicBezTo>
                <a:cubicBezTo>
                  <a:pt x="337" y="1856"/>
                  <a:pt x="337" y="1856"/>
                  <a:pt x="337" y="1856"/>
                </a:cubicBezTo>
                <a:cubicBezTo>
                  <a:pt x="181" y="1856"/>
                  <a:pt x="181" y="1856"/>
                  <a:pt x="181" y="1856"/>
                </a:cubicBezTo>
                <a:cubicBezTo>
                  <a:pt x="81" y="1856"/>
                  <a:pt x="0" y="1937"/>
                  <a:pt x="0" y="2037"/>
                </a:cubicBezTo>
                <a:cubicBezTo>
                  <a:pt x="0" y="2137"/>
                  <a:pt x="81" y="2218"/>
                  <a:pt x="181" y="2218"/>
                </a:cubicBezTo>
                <a:cubicBezTo>
                  <a:pt x="337" y="2218"/>
                  <a:pt x="337" y="2218"/>
                  <a:pt x="337" y="2218"/>
                </a:cubicBezTo>
                <a:cubicBezTo>
                  <a:pt x="873" y="2218"/>
                  <a:pt x="873" y="2218"/>
                  <a:pt x="873" y="2218"/>
                </a:cubicBezTo>
                <a:cubicBezTo>
                  <a:pt x="1029" y="2218"/>
                  <a:pt x="1029" y="2218"/>
                  <a:pt x="1029" y="2218"/>
                </a:cubicBezTo>
                <a:cubicBezTo>
                  <a:pt x="1115" y="2218"/>
                  <a:pt x="1184" y="2288"/>
                  <a:pt x="1184" y="2373"/>
                </a:cubicBezTo>
                <a:cubicBezTo>
                  <a:pt x="1184" y="2459"/>
                  <a:pt x="1115" y="2528"/>
                  <a:pt x="1029" y="2528"/>
                </a:cubicBezTo>
                <a:cubicBezTo>
                  <a:pt x="829" y="2528"/>
                  <a:pt x="829" y="2528"/>
                  <a:pt x="829" y="2528"/>
                </a:cubicBezTo>
                <a:cubicBezTo>
                  <a:pt x="686" y="2528"/>
                  <a:pt x="686" y="2528"/>
                  <a:pt x="686" y="2528"/>
                </a:cubicBezTo>
                <a:cubicBezTo>
                  <a:pt x="587" y="2528"/>
                  <a:pt x="587" y="2528"/>
                  <a:pt x="587" y="2528"/>
                </a:cubicBezTo>
                <a:cubicBezTo>
                  <a:pt x="487" y="2528"/>
                  <a:pt x="406" y="2610"/>
                  <a:pt x="406" y="2710"/>
                </a:cubicBezTo>
                <a:cubicBezTo>
                  <a:pt x="406" y="3401"/>
                  <a:pt x="406" y="3401"/>
                  <a:pt x="406" y="3401"/>
                </a:cubicBezTo>
                <a:cubicBezTo>
                  <a:pt x="432" y="3401"/>
                  <a:pt x="432" y="3401"/>
                  <a:pt x="432" y="3401"/>
                </a:cubicBezTo>
                <a:cubicBezTo>
                  <a:pt x="432" y="2710"/>
                  <a:pt x="432" y="2710"/>
                  <a:pt x="432" y="2710"/>
                </a:cubicBezTo>
                <a:cubicBezTo>
                  <a:pt x="432" y="2624"/>
                  <a:pt x="502" y="2554"/>
                  <a:pt x="587" y="2554"/>
                </a:cubicBezTo>
                <a:cubicBezTo>
                  <a:pt x="686" y="2554"/>
                  <a:pt x="686" y="2554"/>
                  <a:pt x="686" y="2554"/>
                </a:cubicBezTo>
                <a:cubicBezTo>
                  <a:pt x="829" y="2554"/>
                  <a:pt x="829" y="2554"/>
                  <a:pt x="829" y="2554"/>
                </a:cubicBezTo>
                <a:cubicBezTo>
                  <a:pt x="1029" y="2554"/>
                  <a:pt x="1029" y="2554"/>
                  <a:pt x="1029" y="2554"/>
                </a:cubicBezTo>
                <a:cubicBezTo>
                  <a:pt x="1129" y="2554"/>
                  <a:pt x="1210" y="2473"/>
                  <a:pt x="1210" y="2373"/>
                </a:cubicBezTo>
                <a:cubicBezTo>
                  <a:pt x="1210" y="2273"/>
                  <a:pt x="1129" y="2192"/>
                  <a:pt x="1029" y="2192"/>
                </a:cubicBezTo>
                <a:cubicBezTo>
                  <a:pt x="873" y="2192"/>
                  <a:pt x="873" y="2192"/>
                  <a:pt x="873" y="2192"/>
                </a:cubicBezTo>
                <a:cubicBezTo>
                  <a:pt x="337" y="2192"/>
                  <a:pt x="337" y="2192"/>
                  <a:pt x="337" y="2192"/>
                </a:cubicBezTo>
                <a:cubicBezTo>
                  <a:pt x="181" y="2192"/>
                  <a:pt x="181" y="2192"/>
                  <a:pt x="181" y="2192"/>
                </a:cubicBezTo>
                <a:cubicBezTo>
                  <a:pt x="96" y="2192"/>
                  <a:pt x="26" y="2122"/>
                  <a:pt x="26" y="2037"/>
                </a:cubicBezTo>
                <a:cubicBezTo>
                  <a:pt x="26" y="1951"/>
                  <a:pt x="96" y="1882"/>
                  <a:pt x="181" y="1882"/>
                </a:cubicBezTo>
                <a:close/>
              </a:path>
            </a:pathLst>
          </a:custGeom>
          <a:solidFill>
            <a:schemeClr val="accent3"/>
          </a:solidFill>
          <a:ln>
            <a:noFill/>
          </a:ln>
          <a:extLst/>
        </p:spPr>
        <p:txBody>
          <a:bodyPr vert="horz" wrap="square" lIns="76106" tIns="38053" rIns="76106" bIns="38053" numCol="1" anchor="t" anchorCtr="0" compatLnSpc="1">
            <a:prstTxWarp prst="textNoShape">
              <a:avLst/>
            </a:prstTxWarp>
          </a:bodyPr>
          <a:lstStyle/>
          <a:p>
            <a:endParaRPr lang="en-US" sz="1498" dirty="0"/>
          </a:p>
        </p:txBody>
      </p:sp>
      <p:sp>
        <p:nvSpPr>
          <p:cNvPr id="7" name="Slide Number Placeholder 5"/>
          <p:cNvSpPr txBox="1">
            <a:spLocks/>
          </p:cNvSpPr>
          <p:nvPr userDrawn="1"/>
        </p:nvSpPr>
        <p:spPr>
          <a:xfrm>
            <a:off x="11361097" y="6536336"/>
            <a:ext cx="198221" cy="109132"/>
          </a:xfrm>
          <a:prstGeom prst="rect">
            <a:avLst/>
          </a:prstGeom>
          <a:noFill/>
        </p:spPr>
        <p:txBody>
          <a:bodyPr wrap="square" lIns="0" tIns="0" rIns="0" bIns="0" anchor="ctr" anchorCtr="0">
            <a:spAutoFit/>
          </a:bodyPr>
          <a:lstStyle>
            <a:defPPr>
              <a:defRPr lang="en-US"/>
            </a:defPPr>
            <a:lvl1pPr marL="0" algn="r" defTabSz="1066302" rtl="0" eaLnBrk="1" latinLnBrk="0" hangingPunct="1">
              <a:defRPr sz="1000" kern="1200">
                <a:solidFill>
                  <a:schemeClr val="tx1"/>
                </a:solidFill>
                <a:latin typeface="Arial" pitchFamily="34" charset="0"/>
                <a:ea typeface="+mn-ea"/>
                <a:cs typeface="Arial" pitchFamily="34" charset="0"/>
              </a:defRPr>
            </a:lvl1pPr>
            <a:lvl2pPr marL="533152" algn="l" defTabSz="1066302" rtl="0" eaLnBrk="1" latinLnBrk="0" hangingPunct="1">
              <a:defRPr sz="2100" kern="1200">
                <a:solidFill>
                  <a:schemeClr val="tx1"/>
                </a:solidFill>
                <a:latin typeface="+mn-lt"/>
                <a:ea typeface="+mn-ea"/>
                <a:cs typeface="+mn-cs"/>
              </a:defRPr>
            </a:lvl2pPr>
            <a:lvl3pPr marL="1066302" algn="l" defTabSz="1066302" rtl="0" eaLnBrk="1" latinLnBrk="0" hangingPunct="1">
              <a:defRPr sz="2100" kern="1200">
                <a:solidFill>
                  <a:schemeClr val="tx1"/>
                </a:solidFill>
                <a:latin typeface="+mn-lt"/>
                <a:ea typeface="+mn-ea"/>
                <a:cs typeface="+mn-cs"/>
              </a:defRPr>
            </a:lvl3pPr>
            <a:lvl4pPr marL="1599453" algn="l" defTabSz="1066302" rtl="0" eaLnBrk="1" latinLnBrk="0" hangingPunct="1">
              <a:defRPr sz="2100" kern="1200">
                <a:solidFill>
                  <a:schemeClr val="tx1"/>
                </a:solidFill>
                <a:latin typeface="+mn-lt"/>
                <a:ea typeface="+mn-ea"/>
                <a:cs typeface="+mn-cs"/>
              </a:defRPr>
            </a:lvl4pPr>
            <a:lvl5pPr marL="2132603" algn="l" defTabSz="1066302" rtl="0" eaLnBrk="1" latinLnBrk="0" hangingPunct="1">
              <a:defRPr sz="2100" kern="1200">
                <a:solidFill>
                  <a:schemeClr val="tx1"/>
                </a:solidFill>
                <a:latin typeface="+mn-lt"/>
                <a:ea typeface="+mn-ea"/>
                <a:cs typeface="+mn-cs"/>
              </a:defRPr>
            </a:lvl5pPr>
            <a:lvl6pPr marL="2665755" algn="l" defTabSz="1066302" rtl="0" eaLnBrk="1" latinLnBrk="0" hangingPunct="1">
              <a:defRPr sz="2100" kern="1200">
                <a:solidFill>
                  <a:schemeClr val="tx1"/>
                </a:solidFill>
                <a:latin typeface="+mn-lt"/>
                <a:ea typeface="+mn-ea"/>
                <a:cs typeface="+mn-cs"/>
              </a:defRPr>
            </a:lvl6pPr>
            <a:lvl7pPr marL="3198906" algn="l" defTabSz="1066302" rtl="0" eaLnBrk="1" latinLnBrk="0" hangingPunct="1">
              <a:defRPr sz="2100" kern="1200">
                <a:solidFill>
                  <a:schemeClr val="tx1"/>
                </a:solidFill>
                <a:latin typeface="+mn-lt"/>
                <a:ea typeface="+mn-ea"/>
                <a:cs typeface="+mn-cs"/>
              </a:defRPr>
            </a:lvl7pPr>
            <a:lvl8pPr marL="3732056" algn="l" defTabSz="1066302" rtl="0" eaLnBrk="1" latinLnBrk="0" hangingPunct="1">
              <a:defRPr sz="2100" kern="1200">
                <a:solidFill>
                  <a:schemeClr val="tx1"/>
                </a:solidFill>
                <a:latin typeface="+mn-lt"/>
                <a:ea typeface="+mn-ea"/>
                <a:cs typeface="+mn-cs"/>
              </a:defRPr>
            </a:lvl8pPr>
            <a:lvl9pPr marL="4265207" algn="l" defTabSz="1066302" rtl="0" eaLnBrk="1" latinLnBrk="0" hangingPunct="1">
              <a:defRPr sz="2100" kern="1200">
                <a:solidFill>
                  <a:schemeClr val="tx1"/>
                </a:solidFill>
                <a:latin typeface="+mn-lt"/>
                <a:ea typeface="+mn-ea"/>
                <a:cs typeface="+mn-cs"/>
              </a:defRPr>
            </a:lvl9pPr>
          </a:lstStyle>
          <a:p>
            <a:pPr marL="0" marR="0" lvl="0" indent="0" algn="r" defTabSz="887492" rtl="0" eaLnBrk="1" fontAlgn="auto" latinLnBrk="0" hangingPunct="1">
              <a:lnSpc>
                <a:spcPct val="100000"/>
              </a:lnSpc>
              <a:spcBef>
                <a:spcPts val="0"/>
              </a:spcBef>
              <a:spcAft>
                <a:spcPts val="0"/>
              </a:spcAft>
              <a:buClrTx/>
              <a:buSzTx/>
              <a:buFontTx/>
              <a:buNone/>
              <a:tabLst/>
              <a:defRPr/>
            </a:pPr>
            <a:fld id="{FEBD7F86-1881-4698-8703-FB80B0800997}" type="slidenum">
              <a:rPr lang="en-GB" sz="709" b="0" smtClean="0">
                <a:solidFill>
                  <a:schemeClr val="bg1"/>
                </a:solidFill>
                <a:latin typeface="+mn-lt"/>
              </a:rPr>
              <a:pPr marL="0" marR="0" lvl="0" indent="0" algn="r" defTabSz="887492" rtl="0" eaLnBrk="1" fontAlgn="auto" latinLnBrk="0" hangingPunct="1">
                <a:lnSpc>
                  <a:spcPct val="100000"/>
                </a:lnSpc>
                <a:spcBef>
                  <a:spcPts val="0"/>
                </a:spcBef>
                <a:spcAft>
                  <a:spcPts val="0"/>
                </a:spcAft>
                <a:buClrTx/>
                <a:buSzTx/>
                <a:buFontTx/>
                <a:buNone/>
                <a:tabLst/>
                <a:defRPr/>
              </a:pPr>
              <a:t>‹Nº›</a:t>
            </a:fld>
            <a:endParaRPr lang="en-GB" sz="709" b="0" dirty="0">
              <a:solidFill>
                <a:schemeClr val="bg1"/>
              </a:solidFill>
              <a:latin typeface="+mn-lt"/>
            </a:endParaRPr>
          </a:p>
        </p:txBody>
      </p:sp>
      <p:cxnSp>
        <p:nvCxnSpPr>
          <p:cNvPr id="12" name="Straight Connector 11"/>
          <p:cNvCxnSpPr>
            <a:cxnSpLocks/>
          </p:cNvCxnSpPr>
          <p:nvPr userDrawn="1"/>
        </p:nvCxnSpPr>
        <p:spPr>
          <a:xfrm>
            <a:off x="9350368" y="6450278"/>
            <a:ext cx="2204374"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txBox="1">
            <a:spLocks/>
          </p:cNvSpPr>
          <p:nvPr userDrawn="1"/>
        </p:nvSpPr>
        <p:spPr>
          <a:xfrm>
            <a:off x="7740608" y="6536336"/>
            <a:ext cx="3565277" cy="109132"/>
          </a:xfrm>
          <a:prstGeom prst="rect">
            <a:avLst/>
          </a:prstGeom>
          <a:noFill/>
        </p:spPr>
        <p:txBody>
          <a:bodyPr wrap="square" lIns="0" tIns="0" rIns="0" bIns="0" anchor="ctr" anchorCtr="0">
            <a:spAutoFit/>
          </a:bodyPr>
          <a:lstStyle>
            <a:defPPr>
              <a:defRPr lang="en-US"/>
            </a:defPPr>
            <a:lvl1pPr marL="0" algn="r" defTabSz="1066302" rtl="0" eaLnBrk="1" latinLnBrk="0" hangingPunct="1">
              <a:defRPr sz="1000" kern="1200">
                <a:solidFill>
                  <a:schemeClr val="tx1"/>
                </a:solidFill>
                <a:latin typeface="Arial" pitchFamily="34" charset="0"/>
                <a:ea typeface="+mn-ea"/>
                <a:cs typeface="Arial" pitchFamily="34" charset="0"/>
              </a:defRPr>
            </a:lvl1pPr>
            <a:lvl2pPr marL="533152" algn="l" defTabSz="1066302" rtl="0" eaLnBrk="1" latinLnBrk="0" hangingPunct="1">
              <a:defRPr sz="2100" kern="1200">
                <a:solidFill>
                  <a:schemeClr val="tx1"/>
                </a:solidFill>
                <a:latin typeface="+mn-lt"/>
                <a:ea typeface="+mn-ea"/>
                <a:cs typeface="+mn-cs"/>
              </a:defRPr>
            </a:lvl2pPr>
            <a:lvl3pPr marL="1066302" algn="l" defTabSz="1066302" rtl="0" eaLnBrk="1" latinLnBrk="0" hangingPunct="1">
              <a:defRPr sz="2100" kern="1200">
                <a:solidFill>
                  <a:schemeClr val="tx1"/>
                </a:solidFill>
                <a:latin typeface="+mn-lt"/>
                <a:ea typeface="+mn-ea"/>
                <a:cs typeface="+mn-cs"/>
              </a:defRPr>
            </a:lvl3pPr>
            <a:lvl4pPr marL="1599453" algn="l" defTabSz="1066302" rtl="0" eaLnBrk="1" latinLnBrk="0" hangingPunct="1">
              <a:defRPr sz="2100" kern="1200">
                <a:solidFill>
                  <a:schemeClr val="tx1"/>
                </a:solidFill>
                <a:latin typeface="+mn-lt"/>
                <a:ea typeface="+mn-ea"/>
                <a:cs typeface="+mn-cs"/>
              </a:defRPr>
            </a:lvl4pPr>
            <a:lvl5pPr marL="2132603" algn="l" defTabSz="1066302" rtl="0" eaLnBrk="1" latinLnBrk="0" hangingPunct="1">
              <a:defRPr sz="2100" kern="1200">
                <a:solidFill>
                  <a:schemeClr val="tx1"/>
                </a:solidFill>
                <a:latin typeface="+mn-lt"/>
                <a:ea typeface="+mn-ea"/>
                <a:cs typeface="+mn-cs"/>
              </a:defRPr>
            </a:lvl5pPr>
            <a:lvl6pPr marL="2665755" algn="l" defTabSz="1066302" rtl="0" eaLnBrk="1" latinLnBrk="0" hangingPunct="1">
              <a:defRPr sz="2100" kern="1200">
                <a:solidFill>
                  <a:schemeClr val="tx1"/>
                </a:solidFill>
                <a:latin typeface="+mn-lt"/>
                <a:ea typeface="+mn-ea"/>
                <a:cs typeface="+mn-cs"/>
              </a:defRPr>
            </a:lvl6pPr>
            <a:lvl7pPr marL="3198906" algn="l" defTabSz="1066302" rtl="0" eaLnBrk="1" latinLnBrk="0" hangingPunct="1">
              <a:defRPr sz="2100" kern="1200">
                <a:solidFill>
                  <a:schemeClr val="tx1"/>
                </a:solidFill>
                <a:latin typeface="+mn-lt"/>
                <a:ea typeface="+mn-ea"/>
                <a:cs typeface="+mn-cs"/>
              </a:defRPr>
            </a:lvl7pPr>
            <a:lvl8pPr marL="3732056" algn="l" defTabSz="1066302" rtl="0" eaLnBrk="1" latinLnBrk="0" hangingPunct="1">
              <a:defRPr sz="2100" kern="1200">
                <a:solidFill>
                  <a:schemeClr val="tx1"/>
                </a:solidFill>
                <a:latin typeface="+mn-lt"/>
                <a:ea typeface="+mn-ea"/>
                <a:cs typeface="+mn-cs"/>
              </a:defRPr>
            </a:lvl8pPr>
            <a:lvl9pPr marL="4265207" algn="l" defTabSz="1066302" rtl="0" eaLnBrk="1" latinLnBrk="0" hangingPunct="1">
              <a:defRPr sz="2100" kern="1200">
                <a:solidFill>
                  <a:schemeClr val="tx1"/>
                </a:solidFill>
                <a:latin typeface="+mn-lt"/>
                <a:ea typeface="+mn-ea"/>
                <a:cs typeface="+mn-cs"/>
              </a:defRPr>
            </a:lvl9pPr>
          </a:lstStyle>
          <a:p>
            <a:pPr marL="0" marR="0" lvl="0" indent="0" algn="r" defTabSz="887492" rtl="0" eaLnBrk="1" fontAlgn="auto" latinLnBrk="0" hangingPunct="1">
              <a:lnSpc>
                <a:spcPct val="100000"/>
              </a:lnSpc>
              <a:spcBef>
                <a:spcPts val="0"/>
              </a:spcBef>
              <a:spcAft>
                <a:spcPts val="0"/>
              </a:spcAft>
              <a:buClrTx/>
              <a:buSzTx/>
              <a:buFontTx/>
              <a:buNone/>
              <a:tabLst/>
              <a:defRPr/>
            </a:pPr>
            <a:r>
              <a:rPr lang="en-GB" sz="709" b="0" kern="1200" dirty="0">
                <a:solidFill>
                  <a:schemeClr val="bg1"/>
                </a:solidFill>
                <a:latin typeface="Arial" pitchFamily="34" charset="0"/>
                <a:ea typeface="+mn-ea"/>
                <a:cs typeface="Arial" pitchFamily="34" charset="0"/>
              </a:rPr>
              <a:t>Report title</a:t>
            </a:r>
            <a:endParaRPr lang="en-GB" sz="709" b="0" dirty="0">
              <a:solidFill>
                <a:schemeClr val="bg1"/>
              </a:solidFill>
              <a:latin typeface="+mn-lt"/>
            </a:endParaRPr>
          </a:p>
        </p:txBody>
      </p:sp>
      <p:sp>
        <p:nvSpPr>
          <p:cNvPr id="8" name="Speech Bubble: Rectangle 7"/>
          <p:cNvSpPr/>
          <p:nvPr userDrawn="1"/>
        </p:nvSpPr>
        <p:spPr>
          <a:xfrm>
            <a:off x="12633743" y="5655489"/>
            <a:ext cx="2291178" cy="989951"/>
          </a:xfrm>
          <a:prstGeom prst="wedgeRectCallout">
            <a:avLst>
              <a:gd name="adj1" fmla="val -64997"/>
              <a:gd name="adj2" fmla="val 2363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3790" tIns="63790" rIns="63790" bIns="63790" rtlCol="0" anchor="t" anchorCtr="1">
            <a:noAutofit/>
          </a:bodyPr>
          <a:lstStyle/>
          <a:p>
            <a:pPr algn="l"/>
            <a:r>
              <a:rPr lang="en-US" sz="709" dirty="0">
                <a:solidFill>
                  <a:schemeClr val="bg1"/>
                </a:solidFill>
              </a:rPr>
              <a:t>This footer will need to be updated manually. To do this:</a:t>
            </a:r>
          </a:p>
          <a:p>
            <a:pPr algn="l"/>
            <a:r>
              <a:rPr lang="en-US" sz="709" dirty="0">
                <a:solidFill>
                  <a:schemeClr val="bg1"/>
                </a:solidFill>
              </a:rPr>
              <a:t>Go to the ‘View’ tab</a:t>
            </a:r>
          </a:p>
          <a:p>
            <a:pPr algn="l"/>
            <a:r>
              <a:rPr lang="en-US" sz="709" dirty="0">
                <a:solidFill>
                  <a:schemeClr val="bg1"/>
                </a:solidFill>
              </a:rPr>
              <a:t>Select ‘Slide Master’</a:t>
            </a:r>
          </a:p>
          <a:p>
            <a:pPr algn="l"/>
            <a:r>
              <a:rPr lang="en-US" sz="709" dirty="0">
                <a:solidFill>
                  <a:schemeClr val="bg1"/>
                </a:solidFill>
              </a:rPr>
              <a:t>Navigate to this page</a:t>
            </a:r>
          </a:p>
          <a:p>
            <a:pPr algn="l"/>
            <a:r>
              <a:rPr lang="en-US" sz="709" dirty="0">
                <a:solidFill>
                  <a:schemeClr val="bg1"/>
                </a:solidFill>
              </a:rPr>
              <a:t>Update the footer manually to reflect the main page text</a:t>
            </a:r>
          </a:p>
          <a:p>
            <a:pPr algn="l"/>
            <a:r>
              <a:rPr lang="en-US" sz="709" dirty="0">
                <a:solidFill>
                  <a:schemeClr val="bg1"/>
                </a:solidFill>
              </a:rPr>
              <a:t>Select ‘close’ </a:t>
            </a:r>
          </a:p>
        </p:txBody>
      </p:sp>
    </p:spTree>
    <p:extLst>
      <p:ext uri="{BB962C8B-B14F-4D97-AF65-F5344CB8AC3E}">
        <p14:creationId xmlns:p14="http://schemas.microsoft.com/office/powerpoint/2010/main" val="38434568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only + Background">
    <p:bg>
      <p:bgPr>
        <a:solidFill>
          <a:schemeClr val="accent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720691" y="503367"/>
            <a:ext cx="10750619" cy="1050425"/>
            <a:chOff x="516260" y="568151"/>
            <a:chExt cx="8978995" cy="1185619"/>
          </a:xfrm>
        </p:grpSpPr>
        <p:cxnSp>
          <p:nvCxnSpPr>
            <p:cNvPr id="12" name="Straight Connector 11"/>
            <p:cNvCxnSpPr>
              <a:cxnSpLocks/>
            </p:cNvCxnSpPr>
            <p:nvPr userDrawn="1"/>
          </p:nvCxnSpPr>
          <p:spPr>
            <a:xfrm>
              <a:off x="516260" y="568151"/>
              <a:ext cx="8978995" cy="0"/>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cxnSpLocks/>
            </p:cNvCxnSpPr>
            <p:nvPr userDrawn="1"/>
          </p:nvCxnSpPr>
          <p:spPr>
            <a:xfrm>
              <a:off x="516260" y="1753770"/>
              <a:ext cx="8978995" cy="0"/>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14" name="Slide Number Placeholder 5"/>
          <p:cNvSpPr txBox="1">
            <a:spLocks/>
          </p:cNvSpPr>
          <p:nvPr userDrawn="1"/>
        </p:nvSpPr>
        <p:spPr>
          <a:xfrm>
            <a:off x="11361097" y="6536336"/>
            <a:ext cx="198221" cy="109132"/>
          </a:xfrm>
          <a:prstGeom prst="rect">
            <a:avLst/>
          </a:prstGeom>
          <a:noFill/>
        </p:spPr>
        <p:txBody>
          <a:bodyPr wrap="square" lIns="0" tIns="0" rIns="0" bIns="0" anchor="ctr" anchorCtr="0">
            <a:spAutoFit/>
          </a:bodyPr>
          <a:lstStyle>
            <a:defPPr>
              <a:defRPr lang="en-US"/>
            </a:defPPr>
            <a:lvl1pPr marL="0" algn="r" defTabSz="1066302" rtl="0" eaLnBrk="1" latinLnBrk="0" hangingPunct="1">
              <a:defRPr sz="1000" kern="1200">
                <a:solidFill>
                  <a:schemeClr val="tx1"/>
                </a:solidFill>
                <a:latin typeface="Arial" pitchFamily="34" charset="0"/>
                <a:ea typeface="+mn-ea"/>
                <a:cs typeface="Arial" pitchFamily="34" charset="0"/>
              </a:defRPr>
            </a:lvl1pPr>
            <a:lvl2pPr marL="533152" algn="l" defTabSz="1066302" rtl="0" eaLnBrk="1" latinLnBrk="0" hangingPunct="1">
              <a:defRPr sz="2100" kern="1200">
                <a:solidFill>
                  <a:schemeClr val="tx1"/>
                </a:solidFill>
                <a:latin typeface="+mn-lt"/>
                <a:ea typeface="+mn-ea"/>
                <a:cs typeface="+mn-cs"/>
              </a:defRPr>
            </a:lvl2pPr>
            <a:lvl3pPr marL="1066302" algn="l" defTabSz="1066302" rtl="0" eaLnBrk="1" latinLnBrk="0" hangingPunct="1">
              <a:defRPr sz="2100" kern="1200">
                <a:solidFill>
                  <a:schemeClr val="tx1"/>
                </a:solidFill>
                <a:latin typeface="+mn-lt"/>
                <a:ea typeface="+mn-ea"/>
                <a:cs typeface="+mn-cs"/>
              </a:defRPr>
            </a:lvl3pPr>
            <a:lvl4pPr marL="1599453" algn="l" defTabSz="1066302" rtl="0" eaLnBrk="1" latinLnBrk="0" hangingPunct="1">
              <a:defRPr sz="2100" kern="1200">
                <a:solidFill>
                  <a:schemeClr val="tx1"/>
                </a:solidFill>
                <a:latin typeface="+mn-lt"/>
                <a:ea typeface="+mn-ea"/>
                <a:cs typeface="+mn-cs"/>
              </a:defRPr>
            </a:lvl4pPr>
            <a:lvl5pPr marL="2132603" algn="l" defTabSz="1066302" rtl="0" eaLnBrk="1" latinLnBrk="0" hangingPunct="1">
              <a:defRPr sz="2100" kern="1200">
                <a:solidFill>
                  <a:schemeClr val="tx1"/>
                </a:solidFill>
                <a:latin typeface="+mn-lt"/>
                <a:ea typeface="+mn-ea"/>
                <a:cs typeface="+mn-cs"/>
              </a:defRPr>
            </a:lvl5pPr>
            <a:lvl6pPr marL="2665755" algn="l" defTabSz="1066302" rtl="0" eaLnBrk="1" latinLnBrk="0" hangingPunct="1">
              <a:defRPr sz="2100" kern="1200">
                <a:solidFill>
                  <a:schemeClr val="tx1"/>
                </a:solidFill>
                <a:latin typeface="+mn-lt"/>
                <a:ea typeface="+mn-ea"/>
                <a:cs typeface="+mn-cs"/>
              </a:defRPr>
            </a:lvl6pPr>
            <a:lvl7pPr marL="3198906" algn="l" defTabSz="1066302" rtl="0" eaLnBrk="1" latinLnBrk="0" hangingPunct="1">
              <a:defRPr sz="2100" kern="1200">
                <a:solidFill>
                  <a:schemeClr val="tx1"/>
                </a:solidFill>
                <a:latin typeface="+mn-lt"/>
                <a:ea typeface="+mn-ea"/>
                <a:cs typeface="+mn-cs"/>
              </a:defRPr>
            </a:lvl7pPr>
            <a:lvl8pPr marL="3732056" algn="l" defTabSz="1066302" rtl="0" eaLnBrk="1" latinLnBrk="0" hangingPunct="1">
              <a:defRPr sz="2100" kern="1200">
                <a:solidFill>
                  <a:schemeClr val="tx1"/>
                </a:solidFill>
                <a:latin typeface="+mn-lt"/>
                <a:ea typeface="+mn-ea"/>
                <a:cs typeface="+mn-cs"/>
              </a:defRPr>
            </a:lvl8pPr>
            <a:lvl9pPr marL="4265207" algn="l" defTabSz="1066302" rtl="0" eaLnBrk="1" latinLnBrk="0" hangingPunct="1">
              <a:defRPr sz="2100" kern="1200">
                <a:solidFill>
                  <a:schemeClr val="tx1"/>
                </a:solidFill>
                <a:latin typeface="+mn-lt"/>
                <a:ea typeface="+mn-ea"/>
                <a:cs typeface="+mn-cs"/>
              </a:defRPr>
            </a:lvl9pPr>
          </a:lstStyle>
          <a:p>
            <a:pPr marL="0" marR="0" lvl="0" indent="0" algn="r" defTabSz="887492" rtl="0" eaLnBrk="1" fontAlgn="auto" latinLnBrk="0" hangingPunct="1">
              <a:lnSpc>
                <a:spcPct val="100000"/>
              </a:lnSpc>
              <a:spcBef>
                <a:spcPts val="0"/>
              </a:spcBef>
              <a:spcAft>
                <a:spcPts val="0"/>
              </a:spcAft>
              <a:buClrTx/>
              <a:buSzTx/>
              <a:buFontTx/>
              <a:buNone/>
              <a:tabLst/>
              <a:defRPr/>
            </a:pPr>
            <a:fld id="{FEBD7F86-1881-4698-8703-FB80B0800997}" type="slidenum">
              <a:rPr lang="en-GB" sz="709" b="0" smtClean="0">
                <a:solidFill>
                  <a:schemeClr val="bg1"/>
                </a:solidFill>
                <a:latin typeface="+mn-lt"/>
              </a:rPr>
              <a:pPr marL="0" marR="0" lvl="0" indent="0" algn="r" defTabSz="887492" rtl="0" eaLnBrk="1" fontAlgn="auto" latinLnBrk="0" hangingPunct="1">
                <a:lnSpc>
                  <a:spcPct val="100000"/>
                </a:lnSpc>
                <a:spcBef>
                  <a:spcPts val="0"/>
                </a:spcBef>
                <a:spcAft>
                  <a:spcPts val="0"/>
                </a:spcAft>
                <a:buClrTx/>
                <a:buSzTx/>
                <a:buFontTx/>
                <a:buNone/>
                <a:tabLst/>
                <a:defRPr/>
              </a:pPr>
              <a:t>‹Nº›</a:t>
            </a:fld>
            <a:endParaRPr lang="en-GB" sz="709" b="0" dirty="0">
              <a:solidFill>
                <a:schemeClr val="bg1"/>
              </a:solidFill>
              <a:latin typeface="+mn-lt"/>
            </a:endParaRPr>
          </a:p>
        </p:txBody>
      </p:sp>
      <p:cxnSp>
        <p:nvCxnSpPr>
          <p:cNvPr id="15" name="Straight Connector 14"/>
          <p:cNvCxnSpPr>
            <a:cxnSpLocks/>
          </p:cNvCxnSpPr>
          <p:nvPr userDrawn="1"/>
        </p:nvCxnSpPr>
        <p:spPr>
          <a:xfrm>
            <a:off x="9350368" y="6450278"/>
            <a:ext cx="2204374"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7740608" y="6536336"/>
            <a:ext cx="3565277" cy="109132"/>
          </a:xfrm>
          <a:prstGeom prst="rect">
            <a:avLst/>
          </a:prstGeom>
          <a:noFill/>
        </p:spPr>
        <p:txBody>
          <a:bodyPr wrap="square" lIns="0" tIns="0" rIns="0" bIns="0" anchor="ctr" anchorCtr="0">
            <a:spAutoFit/>
          </a:bodyPr>
          <a:lstStyle>
            <a:defPPr>
              <a:defRPr lang="en-US"/>
            </a:defPPr>
            <a:lvl1pPr marL="0" algn="r" defTabSz="1066302" rtl="0" eaLnBrk="1" latinLnBrk="0" hangingPunct="1">
              <a:defRPr sz="1000" kern="1200">
                <a:solidFill>
                  <a:schemeClr val="tx1"/>
                </a:solidFill>
                <a:latin typeface="Arial" pitchFamily="34" charset="0"/>
                <a:ea typeface="+mn-ea"/>
                <a:cs typeface="Arial" pitchFamily="34" charset="0"/>
              </a:defRPr>
            </a:lvl1pPr>
            <a:lvl2pPr marL="533152" algn="l" defTabSz="1066302" rtl="0" eaLnBrk="1" latinLnBrk="0" hangingPunct="1">
              <a:defRPr sz="2100" kern="1200">
                <a:solidFill>
                  <a:schemeClr val="tx1"/>
                </a:solidFill>
                <a:latin typeface="+mn-lt"/>
                <a:ea typeface="+mn-ea"/>
                <a:cs typeface="+mn-cs"/>
              </a:defRPr>
            </a:lvl2pPr>
            <a:lvl3pPr marL="1066302" algn="l" defTabSz="1066302" rtl="0" eaLnBrk="1" latinLnBrk="0" hangingPunct="1">
              <a:defRPr sz="2100" kern="1200">
                <a:solidFill>
                  <a:schemeClr val="tx1"/>
                </a:solidFill>
                <a:latin typeface="+mn-lt"/>
                <a:ea typeface="+mn-ea"/>
                <a:cs typeface="+mn-cs"/>
              </a:defRPr>
            </a:lvl3pPr>
            <a:lvl4pPr marL="1599453" algn="l" defTabSz="1066302" rtl="0" eaLnBrk="1" latinLnBrk="0" hangingPunct="1">
              <a:defRPr sz="2100" kern="1200">
                <a:solidFill>
                  <a:schemeClr val="tx1"/>
                </a:solidFill>
                <a:latin typeface="+mn-lt"/>
                <a:ea typeface="+mn-ea"/>
                <a:cs typeface="+mn-cs"/>
              </a:defRPr>
            </a:lvl4pPr>
            <a:lvl5pPr marL="2132603" algn="l" defTabSz="1066302" rtl="0" eaLnBrk="1" latinLnBrk="0" hangingPunct="1">
              <a:defRPr sz="2100" kern="1200">
                <a:solidFill>
                  <a:schemeClr val="tx1"/>
                </a:solidFill>
                <a:latin typeface="+mn-lt"/>
                <a:ea typeface="+mn-ea"/>
                <a:cs typeface="+mn-cs"/>
              </a:defRPr>
            </a:lvl5pPr>
            <a:lvl6pPr marL="2665755" algn="l" defTabSz="1066302" rtl="0" eaLnBrk="1" latinLnBrk="0" hangingPunct="1">
              <a:defRPr sz="2100" kern="1200">
                <a:solidFill>
                  <a:schemeClr val="tx1"/>
                </a:solidFill>
                <a:latin typeface="+mn-lt"/>
                <a:ea typeface="+mn-ea"/>
                <a:cs typeface="+mn-cs"/>
              </a:defRPr>
            </a:lvl6pPr>
            <a:lvl7pPr marL="3198906" algn="l" defTabSz="1066302" rtl="0" eaLnBrk="1" latinLnBrk="0" hangingPunct="1">
              <a:defRPr sz="2100" kern="1200">
                <a:solidFill>
                  <a:schemeClr val="tx1"/>
                </a:solidFill>
                <a:latin typeface="+mn-lt"/>
                <a:ea typeface="+mn-ea"/>
                <a:cs typeface="+mn-cs"/>
              </a:defRPr>
            </a:lvl7pPr>
            <a:lvl8pPr marL="3732056" algn="l" defTabSz="1066302" rtl="0" eaLnBrk="1" latinLnBrk="0" hangingPunct="1">
              <a:defRPr sz="2100" kern="1200">
                <a:solidFill>
                  <a:schemeClr val="tx1"/>
                </a:solidFill>
                <a:latin typeface="+mn-lt"/>
                <a:ea typeface="+mn-ea"/>
                <a:cs typeface="+mn-cs"/>
              </a:defRPr>
            </a:lvl8pPr>
            <a:lvl9pPr marL="4265207" algn="l" defTabSz="1066302" rtl="0" eaLnBrk="1" latinLnBrk="0" hangingPunct="1">
              <a:defRPr sz="2100" kern="1200">
                <a:solidFill>
                  <a:schemeClr val="tx1"/>
                </a:solidFill>
                <a:latin typeface="+mn-lt"/>
                <a:ea typeface="+mn-ea"/>
                <a:cs typeface="+mn-cs"/>
              </a:defRPr>
            </a:lvl9pPr>
          </a:lstStyle>
          <a:p>
            <a:pPr marL="0" marR="0" lvl="0" indent="0" algn="r" defTabSz="887492" rtl="0" eaLnBrk="1" fontAlgn="auto" latinLnBrk="0" hangingPunct="1">
              <a:lnSpc>
                <a:spcPct val="100000"/>
              </a:lnSpc>
              <a:spcBef>
                <a:spcPts val="0"/>
              </a:spcBef>
              <a:spcAft>
                <a:spcPts val="0"/>
              </a:spcAft>
              <a:buClrTx/>
              <a:buSzTx/>
              <a:buFontTx/>
              <a:buNone/>
              <a:tabLst/>
              <a:defRPr/>
            </a:pPr>
            <a:r>
              <a:rPr lang="en-GB" sz="709" b="0" kern="1200" dirty="0">
                <a:solidFill>
                  <a:schemeClr val="bg1"/>
                </a:solidFill>
                <a:latin typeface="Arial" pitchFamily="34" charset="0"/>
                <a:ea typeface="+mn-ea"/>
                <a:cs typeface="Arial" pitchFamily="34" charset="0"/>
              </a:rPr>
              <a:t>Report title</a:t>
            </a:r>
            <a:endParaRPr lang="en-GB" sz="709" b="0" dirty="0">
              <a:solidFill>
                <a:schemeClr val="bg1"/>
              </a:solidFill>
              <a:latin typeface="+mn-lt"/>
            </a:endParaRPr>
          </a:p>
        </p:txBody>
      </p:sp>
      <p:sp>
        <p:nvSpPr>
          <p:cNvPr id="4" name="Title 3"/>
          <p:cNvSpPr>
            <a:spLocks noGrp="1"/>
          </p:cNvSpPr>
          <p:nvPr>
            <p:ph type="title"/>
          </p:nvPr>
        </p:nvSpPr>
        <p:spPr>
          <a:xfrm>
            <a:off x="728721" y="520648"/>
            <a:ext cx="10742590" cy="976689"/>
          </a:xfrm>
        </p:spPr>
        <p:txBody>
          <a:bodyPr/>
          <a:lstStyle>
            <a:lvl1pPr>
              <a:defRPr>
                <a:solidFill>
                  <a:schemeClr val="bg1"/>
                </a:solidFill>
              </a:defRPr>
            </a:lvl1pPr>
          </a:lstStyle>
          <a:p>
            <a:r>
              <a:rPr lang="es-ES"/>
              <a:t>Haga clic para modificar el estilo de título del patrón</a:t>
            </a:r>
            <a:endParaRPr lang="en-US"/>
          </a:p>
        </p:txBody>
      </p:sp>
      <p:sp>
        <p:nvSpPr>
          <p:cNvPr id="10" name="Speech Bubble: Rectangle 9"/>
          <p:cNvSpPr/>
          <p:nvPr userDrawn="1"/>
        </p:nvSpPr>
        <p:spPr>
          <a:xfrm>
            <a:off x="12633743" y="5655489"/>
            <a:ext cx="2291178" cy="989951"/>
          </a:xfrm>
          <a:prstGeom prst="wedgeRectCallout">
            <a:avLst>
              <a:gd name="adj1" fmla="val -64997"/>
              <a:gd name="adj2" fmla="val 2363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3790" tIns="63790" rIns="63790" bIns="63790" rtlCol="0" anchor="t" anchorCtr="1">
            <a:noAutofit/>
          </a:bodyPr>
          <a:lstStyle/>
          <a:p>
            <a:pPr algn="l"/>
            <a:r>
              <a:rPr lang="en-US" sz="709" dirty="0">
                <a:solidFill>
                  <a:schemeClr val="bg1"/>
                </a:solidFill>
              </a:rPr>
              <a:t>This footer will need to be updated manually. To do this:</a:t>
            </a:r>
          </a:p>
          <a:p>
            <a:pPr algn="l"/>
            <a:r>
              <a:rPr lang="en-US" sz="709" dirty="0">
                <a:solidFill>
                  <a:schemeClr val="bg1"/>
                </a:solidFill>
              </a:rPr>
              <a:t>Go to the ‘View’ tab</a:t>
            </a:r>
          </a:p>
          <a:p>
            <a:pPr algn="l"/>
            <a:r>
              <a:rPr lang="en-US" sz="709" dirty="0">
                <a:solidFill>
                  <a:schemeClr val="bg1"/>
                </a:solidFill>
              </a:rPr>
              <a:t>Select ‘Slide Master’</a:t>
            </a:r>
          </a:p>
          <a:p>
            <a:pPr algn="l"/>
            <a:r>
              <a:rPr lang="en-US" sz="709" dirty="0">
                <a:solidFill>
                  <a:schemeClr val="bg1"/>
                </a:solidFill>
              </a:rPr>
              <a:t>Navigate to this page</a:t>
            </a:r>
          </a:p>
          <a:p>
            <a:pPr algn="l"/>
            <a:r>
              <a:rPr lang="en-US" sz="709" dirty="0">
                <a:solidFill>
                  <a:schemeClr val="bg1"/>
                </a:solidFill>
              </a:rPr>
              <a:t>Update the footer manually to reflect the main page text</a:t>
            </a:r>
          </a:p>
          <a:p>
            <a:pPr algn="l"/>
            <a:r>
              <a:rPr lang="en-US" sz="709" dirty="0">
                <a:solidFill>
                  <a:schemeClr val="bg1"/>
                </a:solidFill>
              </a:rPr>
              <a:t>Select ‘close’ </a:t>
            </a:r>
          </a:p>
        </p:txBody>
      </p:sp>
    </p:spTree>
    <p:extLst>
      <p:ext uri="{BB962C8B-B14F-4D97-AF65-F5344CB8AC3E}">
        <p14:creationId xmlns:p14="http://schemas.microsoft.com/office/powerpoint/2010/main" val="30351950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wo Column + Background">
    <p:bg>
      <p:bgPr>
        <a:solidFill>
          <a:schemeClr val="accent1"/>
        </a:solidFill>
        <a:effectLst/>
      </p:bgPr>
    </p:bg>
    <p:spTree>
      <p:nvGrpSpPr>
        <p:cNvPr id="1" name=""/>
        <p:cNvGrpSpPr/>
        <p:nvPr/>
      </p:nvGrpSpPr>
      <p:grpSpPr>
        <a:xfrm>
          <a:off x="0" y="0"/>
          <a:ext cx="0" cy="0"/>
          <a:chOff x="0" y="0"/>
          <a:chExt cx="0" cy="0"/>
        </a:xfrm>
      </p:grpSpPr>
      <p:sp>
        <p:nvSpPr>
          <p:cNvPr id="9" name="Slide Number Placeholder 5"/>
          <p:cNvSpPr txBox="1">
            <a:spLocks/>
          </p:cNvSpPr>
          <p:nvPr userDrawn="1"/>
        </p:nvSpPr>
        <p:spPr>
          <a:xfrm>
            <a:off x="11361097" y="6536336"/>
            <a:ext cx="198221" cy="109132"/>
          </a:xfrm>
          <a:prstGeom prst="rect">
            <a:avLst/>
          </a:prstGeom>
          <a:noFill/>
        </p:spPr>
        <p:txBody>
          <a:bodyPr wrap="square" lIns="0" tIns="0" rIns="0" bIns="0" anchor="ctr" anchorCtr="0">
            <a:spAutoFit/>
          </a:bodyPr>
          <a:lstStyle>
            <a:defPPr>
              <a:defRPr lang="en-US"/>
            </a:defPPr>
            <a:lvl1pPr marL="0" algn="r" defTabSz="1066302" rtl="0" eaLnBrk="1" latinLnBrk="0" hangingPunct="1">
              <a:defRPr sz="1000" kern="1200">
                <a:solidFill>
                  <a:schemeClr val="tx1"/>
                </a:solidFill>
                <a:latin typeface="Arial" pitchFamily="34" charset="0"/>
                <a:ea typeface="+mn-ea"/>
                <a:cs typeface="Arial" pitchFamily="34" charset="0"/>
              </a:defRPr>
            </a:lvl1pPr>
            <a:lvl2pPr marL="533152" algn="l" defTabSz="1066302" rtl="0" eaLnBrk="1" latinLnBrk="0" hangingPunct="1">
              <a:defRPr sz="2100" kern="1200">
                <a:solidFill>
                  <a:schemeClr val="tx1"/>
                </a:solidFill>
                <a:latin typeface="+mn-lt"/>
                <a:ea typeface="+mn-ea"/>
                <a:cs typeface="+mn-cs"/>
              </a:defRPr>
            </a:lvl2pPr>
            <a:lvl3pPr marL="1066302" algn="l" defTabSz="1066302" rtl="0" eaLnBrk="1" latinLnBrk="0" hangingPunct="1">
              <a:defRPr sz="2100" kern="1200">
                <a:solidFill>
                  <a:schemeClr val="tx1"/>
                </a:solidFill>
                <a:latin typeface="+mn-lt"/>
                <a:ea typeface="+mn-ea"/>
                <a:cs typeface="+mn-cs"/>
              </a:defRPr>
            </a:lvl3pPr>
            <a:lvl4pPr marL="1599453" algn="l" defTabSz="1066302" rtl="0" eaLnBrk="1" latinLnBrk="0" hangingPunct="1">
              <a:defRPr sz="2100" kern="1200">
                <a:solidFill>
                  <a:schemeClr val="tx1"/>
                </a:solidFill>
                <a:latin typeface="+mn-lt"/>
                <a:ea typeface="+mn-ea"/>
                <a:cs typeface="+mn-cs"/>
              </a:defRPr>
            </a:lvl4pPr>
            <a:lvl5pPr marL="2132603" algn="l" defTabSz="1066302" rtl="0" eaLnBrk="1" latinLnBrk="0" hangingPunct="1">
              <a:defRPr sz="2100" kern="1200">
                <a:solidFill>
                  <a:schemeClr val="tx1"/>
                </a:solidFill>
                <a:latin typeface="+mn-lt"/>
                <a:ea typeface="+mn-ea"/>
                <a:cs typeface="+mn-cs"/>
              </a:defRPr>
            </a:lvl5pPr>
            <a:lvl6pPr marL="2665755" algn="l" defTabSz="1066302" rtl="0" eaLnBrk="1" latinLnBrk="0" hangingPunct="1">
              <a:defRPr sz="2100" kern="1200">
                <a:solidFill>
                  <a:schemeClr val="tx1"/>
                </a:solidFill>
                <a:latin typeface="+mn-lt"/>
                <a:ea typeface="+mn-ea"/>
                <a:cs typeface="+mn-cs"/>
              </a:defRPr>
            </a:lvl6pPr>
            <a:lvl7pPr marL="3198906" algn="l" defTabSz="1066302" rtl="0" eaLnBrk="1" latinLnBrk="0" hangingPunct="1">
              <a:defRPr sz="2100" kern="1200">
                <a:solidFill>
                  <a:schemeClr val="tx1"/>
                </a:solidFill>
                <a:latin typeface="+mn-lt"/>
                <a:ea typeface="+mn-ea"/>
                <a:cs typeface="+mn-cs"/>
              </a:defRPr>
            </a:lvl7pPr>
            <a:lvl8pPr marL="3732056" algn="l" defTabSz="1066302" rtl="0" eaLnBrk="1" latinLnBrk="0" hangingPunct="1">
              <a:defRPr sz="2100" kern="1200">
                <a:solidFill>
                  <a:schemeClr val="tx1"/>
                </a:solidFill>
                <a:latin typeface="+mn-lt"/>
                <a:ea typeface="+mn-ea"/>
                <a:cs typeface="+mn-cs"/>
              </a:defRPr>
            </a:lvl8pPr>
            <a:lvl9pPr marL="4265207" algn="l" defTabSz="1066302" rtl="0" eaLnBrk="1" latinLnBrk="0" hangingPunct="1">
              <a:defRPr sz="2100" kern="1200">
                <a:solidFill>
                  <a:schemeClr val="tx1"/>
                </a:solidFill>
                <a:latin typeface="+mn-lt"/>
                <a:ea typeface="+mn-ea"/>
                <a:cs typeface="+mn-cs"/>
              </a:defRPr>
            </a:lvl9pPr>
          </a:lstStyle>
          <a:p>
            <a:pPr marL="0" marR="0" lvl="0" indent="0" algn="r" defTabSz="887492" rtl="0" eaLnBrk="1" fontAlgn="auto" latinLnBrk="0" hangingPunct="1">
              <a:lnSpc>
                <a:spcPct val="100000"/>
              </a:lnSpc>
              <a:spcBef>
                <a:spcPts val="0"/>
              </a:spcBef>
              <a:spcAft>
                <a:spcPts val="0"/>
              </a:spcAft>
              <a:buClrTx/>
              <a:buSzTx/>
              <a:buFontTx/>
              <a:buNone/>
              <a:tabLst/>
              <a:defRPr/>
            </a:pPr>
            <a:fld id="{FEBD7F86-1881-4698-8703-FB80B0800997}" type="slidenum">
              <a:rPr lang="en-GB" sz="709" b="0" smtClean="0">
                <a:solidFill>
                  <a:schemeClr val="bg1"/>
                </a:solidFill>
                <a:latin typeface="+mn-lt"/>
              </a:rPr>
              <a:pPr marL="0" marR="0" lvl="0" indent="0" algn="r" defTabSz="887492" rtl="0" eaLnBrk="1" fontAlgn="auto" latinLnBrk="0" hangingPunct="1">
                <a:lnSpc>
                  <a:spcPct val="100000"/>
                </a:lnSpc>
                <a:spcBef>
                  <a:spcPts val="0"/>
                </a:spcBef>
                <a:spcAft>
                  <a:spcPts val="0"/>
                </a:spcAft>
                <a:buClrTx/>
                <a:buSzTx/>
                <a:buFontTx/>
                <a:buNone/>
                <a:tabLst/>
                <a:defRPr/>
              </a:pPr>
              <a:t>‹Nº›</a:t>
            </a:fld>
            <a:endParaRPr lang="en-GB" sz="709" b="0" dirty="0">
              <a:solidFill>
                <a:schemeClr val="bg1"/>
              </a:solidFill>
              <a:latin typeface="+mn-lt"/>
            </a:endParaRPr>
          </a:p>
        </p:txBody>
      </p:sp>
      <p:cxnSp>
        <p:nvCxnSpPr>
          <p:cNvPr id="13" name="Straight Connector 12"/>
          <p:cNvCxnSpPr>
            <a:cxnSpLocks/>
          </p:cNvCxnSpPr>
          <p:nvPr userDrawn="1"/>
        </p:nvCxnSpPr>
        <p:spPr>
          <a:xfrm>
            <a:off x="9350368" y="6450278"/>
            <a:ext cx="2204374" cy="0"/>
          </a:xfrm>
          <a:prstGeom prst="line">
            <a:avLst/>
          </a:prstGeom>
          <a:ln w="190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Slide Number Placeholder 5"/>
          <p:cNvSpPr txBox="1">
            <a:spLocks/>
          </p:cNvSpPr>
          <p:nvPr userDrawn="1"/>
        </p:nvSpPr>
        <p:spPr>
          <a:xfrm>
            <a:off x="7740608" y="6536336"/>
            <a:ext cx="3565277" cy="109132"/>
          </a:xfrm>
          <a:prstGeom prst="rect">
            <a:avLst/>
          </a:prstGeom>
          <a:noFill/>
        </p:spPr>
        <p:txBody>
          <a:bodyPr wrap="square" lIns="0" tIns="0" rIns="0" bIns="0" anchor="ctr" anchorCtr="0">
            <a:spAutoFit/>
          </a:bodyPr>
          <a:lstStyle>
            <a:defPPr>
              <a:defRPr lang="en-US"/>
            </a:defPPr>
            <a:lvl1pPr marL="0" algn="r" defTabSz="1066302" rtl="0" eaLnBrk="1" latinLnBrk="0" hangingPunct="1">
              <a:defRPr sz="1000" kern="1200">
                <a:solidFill>
                  <a:schemeClr val="tx1"/>
                </a:solidFill>
                <a:latin typeface="Arial" pitchFamily="34" charset="0"/>
                <a:ea typeface="+mn-ea"/>
                <a:cs typeface="Arial" pitchFamily="34" charset="0"/>
              </a:defRPr>
            </a:lvl1pPr>
            <a:lvl2pPr marL="533152" algn="l" defTabSz="1066302" rtl="0" eaLnBrk="1" latinLnBrk="0" hangingPunct="1">
              <a:defRPr sz="2100" kern="1200">
                <a:solidFill>
                  <a:schemeClr val="tx1"/>
                </a:solidFill>
                <a:latin typeface="+mn-lt"/>
                <a:ea typeface="+mn-ea"/>
                <a:cs typeface="+mn-cs"/>
              </a:defRPr>
            </a:lvl2pPr>
            <a:lvl3pPr marL="1066302" algn="l" defTabSz="1066302" rtl="0" eaLnBrk="1" latinLnBrk="0" hangingPunct="1">
              <a:defRPr sz="2100" kern="1200">
                <a:solidFill>
                  <a:schemeClr val="tx1"/>
                </a:solidFill>
                <a:latin typeface="+mn-lt"/>
                <a:ea typeface="+mn-ea"/>
                <a:cs typeface="+mn-cs"/>
              </a:defRPr>
            </a:lvl3pPr>
            <a:lvl4pPr marL="1599453" algn="l" defTabSz="1066302" rtl="0" eaLnBrk="1" latinLnBrk="0" hangingPunct="1">
              <a:defRPr sz="2100" kern="1200">
                <a:solidFill>
                  <a:schemeClr val="tx1"/>
                </a:solidFill>
                <a:latin typeface="+mn-lt"/>
                <a:ea typeface="+mn-ea"/>
                <a:cs typeface="+mn-cs"/>
              </a:defRPr>
            </a:lvl4pPr>
            <a:lvl5pPr marL="2132603" algn="l" defTabSz="1066302" rtl="0" eaLnBrk="1" latinLnBrk="0" hangingPunct="1">
              <a:defRPr sz="2100" kern="1200">
                <a:solidFill>
                  <a:schemeClr val="tx1"/>
                </a:solidFill>
                <a:latin typeface="+mn-lt"/>
                <a:ea typeface="+mn-ea"/>
                <a:cs typeface="+mn-cs"/>
              </a:defRPr>
            </a:lvl5pPr>
            <a:lvl6pPr marL="2665755" algn="l" defTabSz="1066302" rtl="0" eaLnBrk="1" latinLnBrk="0" hangingPunct="1">
              <a:defRPr sz="2100" kern="1200">
                <a:solidFill>
                  <a:schemeClr val="tx1"/>
                </a:solidFill>
                <a:latin typeface="+mn-lt"/>
                <a:ea typeface="+mn-ea"/>
                <a:cs typeface="+mn-cs"/>
              </a:defRPr>
            </a:lvl6pPr>
            <a:lvl7pPr marL="3198906" algn="l" defTabSz="1066302" rtl="0" eaLnBrk="1" latinLnBrk="0" hangingPunct="1">
              <a:defRPr sz="2100" kern="1200">
                <a:solidFill>
                  <a:schemeClr val="tx1"/>
                </a:solidFill>
                <a:latin typeface="+mn-lt"/>
                <a:ea typeface="+mn-ea"/>
                <a:cs typeface="+mn-cs"/>
              </a:defRPr>
            </a:lvl7pPr>
            <a:lvl8pPr marL="3732056" algn="l" defTabSz="1066302" rtl="0" eaLnBrk="1" latinLnBrk="0" hangingPunct="1">
              <a:defRPr sz="2100" kern="1200">
                <a:solidFill>
                  <a:schemeClr val="tx1"/>
                </a:solidFill>
                <a:latin typeface="+mn-lt"/>
                <a:ea typeface="+mn-ea"/>
                <a:cs typeface="+mn-cs"/>
              </a:defRPr>
            </a:lvl8pPr>
            <a:lvl9pPr marL="4265207" algn="l" defTabSz="1066302" rtl="0" eaLnBrk="1" latinLnBrk="0" hangingPunct="1">
              <a:defRPr sz="2100" kern="1200">
                <a:solidFill>
                  <a:schemeClr val="tx1"/>
                </a:solidFill>
                <a:latin typeface="+mn-lt"/>
                <a:ea typeface="+mn-ea"/>
                <a:cs typeface="+mn-cs"/>
              </a:defRPr>
            </a:lvl9pPr>
          </a:lstStyle>
          <a:p>
            <a:pPr marL="0" marR="0" lvl="0" indent="0" algn="r" defTabSz="887492" rtl="0" eaLnBrk="1" fontAlgn="auto" latinLnBrk="0" hangingPunct="1">
              <a:lnSpc>
                <a:spcPct val="100000"/>
              </a:lnSpc>
              <a:spcBef>
                <a:spcPts val="0"/>
              </a:spcBef>
              <a:spcAft>
                <a:spcPts val="0"/>
              </a:spcAft>
              <a:buClrTx/>
              <a:buSzTx/>
              <a:buFontTx/>
              <a:buNone/>
              <a:tabLst/>
              <a:defRPr/>
            </a:pPr>
            <a:r>
              <a:rPr lang="en-GB" sz="709" b="0" kern="1200" dirty="0">
                <a:solidFill>
                  <a:schemeClr val="bg1"/>
                </a:solidFill>
                <a:latin typeface="Arial" pitchFamily="34" charset="0"/>
                <a:ea typeface="+mn-ea"/>
                <a:cs typeface="Arial" pitchFamily="34" charset="0"/>
              </a:rPr>
              <a:t>Report title</a:t>
            </a:r>
            <a:endParaRPr lang="en-GB" sz="709" b="0" dirty="0">
              <a:solidFill>
                <a:schemeClr val="bg1"/>
              </a:solidFill>
              <a:latin typeface="+mn-lt"/>
            </a:endParaRPr>
          </a:p>
        </p:txBody>
      </p:sp>
      <p:sp>
        <p:nvSpPr>
          <p:cNvPr id="8" name="Text Placeholder 3"/>
          <p:cNvSpPr>
            <a:spLocks noGrp="1"/>
          </p:cNvSpPr>
          <p:nvPr>
            <p:ph type="body" sz="quarter" idx="12"/>
          </p:nvPr>
        </p:nvSpPr>
        <p:spPr>
          <a:xfrm>
            <a:off x="728721" y="2025333"/>
            <a:ext cx="5293024" cy="1008921"/>
          </a:xfrm>
        </p:spPr>
        <p:txBody>
          <a:bodyPr wrap="square">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0" name="Text Placeholder 3"/>
          <p:cNvSpPr>
            <a:spLocks noGrp="1"/>
          </p:cNvSpPr>
          <p:nvPr>
            <p:ph type="body" sz="quarter" idx="13"/>
          </p:nvPr>
        </p:nvSpPr>
        <p:spPr>
          <a:xfrm>
            <a:off x="6183678" y="2025333"/>
            <a:ext cx="5293024" cy="1008921"/>
          </a:xfrm>
        </p:spPr>
        <p:txBody>
          <a:bodyPr wrap="square">
            <a:sp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1" name="Speech Bubble: Rectangle 10"/>
          <p:cNvSpPr/>
          <p:nvPr userDrawn="1"/>
        </p:nvSpPr>
        <p:spPr>
          <a:xfrm>
            <a:off x="12633743" y="5655489"/>
            <a:ext cx="2291178" cy="989951"/>
          </a:xfrm>
          <a:prstGeom prst="wedgeRectCallout">
            <a:avLst>
              <a:gd name="adj1" fmla="val -64997"/>
              <a:gd name="adj2" fmla="val 2363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3790" tIns="63790" rIns="63790" bIns="63790" rtlCol="0" anchor="t" anchorCtr="1">
            <a:noAutofit/>
          </a:bodyPr>
          <a:lstStyle/>
          <a:p>
            <a:pPr algn="l"/>
            <a:r>
              <a:rPr lang="en-US" sz="709" dirty="0">
                <a:solidFill>
                  <a:schemeClr val="bg1"/>
                </a:solidFill>
              </a:rPr>
              <a:t>This footer will need to be updated manually. To do this:</a:t>
            </a:r>
          </a:p>
          <a:p>
            <a:pPr algn="l"/>
            <a:r>
              <a:rPr lang="en-US" sz="709" dirty="0">
                <a:solidFill>
                  <a:schemeClr val="bg1"/>
                </a:solidFill>
              </a:rPr>
              <a:t>Go to the ‘View’ tab</a:t>
            </a:r>
          </a:p>
          <a:p>
            <a:pPr algn="l"/>
            <a:r>
              <a:rPr lang="en-US" sz="709" dirty="0">
                <a:solidFill>
                  <a:schemeClr val="bg1"/>
                </a:solidFill>
              </a:rPr>
              <a:t>Select ‘Slide Master’</a:t>
            </a:r>
          </a:p>
          <a:p>
            <a:pPr algn="l"/>
            <a:r>
              <a:rPr lang="en-US" sz="709" dirty="0">
                <a:solidFill>
                  <a:schemeClr val="bg1"/>
                </a:solidFill>
              </a:rPr>
              <a:t>Navigate to this page</a:t>
            </a:r>
          </a:p>
          <a:p>
            <a:pPr algn="l"/>
            <a:r>
              <a:rPr lang="en-US" sz="709" dirty="0">
                <a:solidFill>
                  <a:schemeClr val="bg1"/>
                </a:solidFill>
              </a:rPr>
              <a:t>Update the footer manually to reflect the main page text</a:t>
            </a:r>
          </a:p>
          <a:p>
            <a:pPr algn="l"/>
            <a:r>
              <a:rPr lang="en-US" sz="709" dirty="0">
                <a:solidFill>
                  <a:schemeClr val="bg1"/>
                </a:solidFill>
              </a:rPr>
              <a:t>Select ‘close’ </a:t>
            </a:r>
          </a:p>
        </p:txBody>
      </p:sp>
    </p:spTree>
    <p:extLst>
      <p:ext uri="{BB962C8B-B14F-4D97-AF65-F5344CB8AC3E}">
        <p14:creationId xmlns:p14="http://schemas.microsoft.com/office/powerpoint/2010/main" val="35476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097280"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smtClean="0"/>
              <a:t>Haga clic para modificar el estilo de texto del patrón</a:t>
            </a:r>
          </a:p>
        </p:txBody>
      </p:sp>
      <p:sp>
        <p:nvSpPr>
          <p:cNvPr id="4" name="Content Placeholder 3"/>
          <p:cNvSpPr>
            <a:spLocks noGrp="1"/>
          </p:cNvSpPr>
          <p:nvPr>
            <p:ph sz="half" idx="2"/>
          </p:nvPr>
        </p:nvSpPr>
        <p:spPr>
          <a:xfrm>
            <a:off x="1092200"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66688"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smtClean="0"/>
              <a:t>Haga clic para modificar el estilo de texto del patrón</a:t>
            </a:r>
          </a:p>
        </p:txBody>
      </p:sp>
      <p:sp>
        <p:nvSpPr>
          <p:cNvPr id="6" name="Content Placeholder 5"/>
          <p:cNvSpPr>
            <a:spLocks noGrp="1"/>
          </p:cNvSpPr>
          <p:nvPr>
            <p:ph sz="quarter" idx="4"/>
          </p:nvPr>
        </p:nvSpPr>
        <p:spPr>
          <a:xfrm>
            <a:off x="6266688"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884C285-8BCE-48FC-97D9-E2837AF38351}" type="datetime1">
              <a:rPr lang="en-US" smtClean="0"/>
              <a:pPr/>
              <a:t>6/20/2019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84A37A-AFC2-4A01-80A1-FC20F2C0D5BB}" type="slidenum">
              <a:rPr lang="en-US" smtClean="0"/>
              <a:pPr/>
              <a:t>‹Nº›</a:t>
            </a:fld>
            <a:endParaRPr lang="en-US"/>
          </a:p>
        </p:txBody>
      </p:sp>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0E70D3E6-EF16-4488-94A4-211508FE4682}" type="datetime1">
              <a:rPr lang="en-US" smtClean="0"/>
              <a:pPr/>
              <a:t>6/20/2019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84A37A-AFC2-4A01-80A1-FC20F2C0D5BB}" type="slidenum">
              <a:rPr lang="en-US" smtClean="0"/>
              <a:pPr/>
              <a:t>‹Nº›</a:t>
            </a:fld>
            <a:endParaRPr lang="en-US"/>
          </a:p>
        </p:txBody>
      </p:sp>
    </p:spTree>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77FB3B-20DA-4D0E-BF16-8262B7156612}" type="datetime1">
              <a:rPr lang="en-US" smtClean="0"/>
              <a:pPr/>
              <a:t>6/20/2019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84A37A-AFC2-4A01-80A1-FC20F2C0D5BB}" type="slidenum">
              <a:rPr lang="en-US" smtClean="0"/>
              <a:pPr/>
              <a:t>‹Nº›</a:t>
            </a:fld>
            <a:endParaRPr lang="en-US"/>
          </a:p>
        </p:txBody>
      </p:sp>
    </p:spTree>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Right Triangle 1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1720852" y="-1720850"/>
            <a:ext cx="6858000" cy="10299704"/>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1046573" y="1576104"/>
            <a:ext cx="694944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mtClean="0"/>
              <a:t>Haga clic para modificar el estilo de título del patrón</a:t>
            </a:r>
            <a:endParaRPr lang="en-US" dirty="0"/>
          </a:p>
        </p:txBody>
      </p:sp>
      <p:sp>
        <p:nvSpPr>
          <p:cNvPr id="3" name="Content Placeholder 2"/>
          <p:cNvSpPr>
            <a:spLocks noGrp="1"/>
          </p:cNvSpPr>
          <p:nvPr>
            <p:ph idx="1"/>
          </p:nvPr>
        </p:nvSpPr>
        <p:spPr>
          <a:xfrm>
            <a:off x="6332737" y="2618913"/>
            <a:ext cx="507703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19140000">
            <a:off x="1730605" y="2253385"/>
            <a:ext cx="7726347"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s-ES" smtClean="0"/>
              <a:t>Haga clic para modificar el estilo de texto del patrón</a:t>
            </a:r>
          </a:p>
        </p:txBody>
      </p:sp>
      <p:sp>
        <p:nvSpPr>
          <p:cNvPr id="5" name="Date Placeholder 4"/>
          <p:cNvSpPr>
            <a:spLocks noGrp="1"/>
          </p:cNvSpPr>
          <p:nvPr>
            <p:ph type="dt" sz="half" idx="10"/>
          </p:nvPr>
        </p:nvSpPr>
        <p:spPr/>
        <p:txBody>
          <a:bodyPr/>
          <a:lstStyle/>
          <a:p>
            <a:fld id="{8C273C2C-6BD0-40EC-8D8D-4D51F089C5EB}" type="datetime1">
              <a:rPr lang="en-US" smtClean="0"/>
              <a:pPr/>
              <a:t>6/20/2019</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FA84A37A-AFC2-4A01-80A1-FC20F2C0D5BB}" type="slidenum">
              <a:rPr lang="en-US" smtClean="0"/>
              <a:pPr/>
              <a:t>‹Nº›</a:t>
            </a:fld>
            <a:endParaRPr lang="en-US"/>
          </a:p>
        </p:txBody>
      </p:sp>
    </p:spTree>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705101" y="0"/>
            <a:ext cx="9486900"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s-ES" smtClean="0"/>
              <a:t>Haga clic en el icono para agregar una imagen</a:t>
            </a:r>
            <a:endParaRPr lang="en-US" dirty="0"/>
          </a:p>
        </p:txBody>
      </p:sp>
      <p:sp>
        <p:nvSpPr>
          <p:cNvPr id="9" name="Right Triangle 8"/>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 y="5048250"/>
            <a:ext cx="4762500"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94929" y="1717501"/>
            <a:ext cx="7315200" cy="867444"/>
          </a:xfrm>
        </p:spPr>
        <p:txBody>
          <a:bodyPr anchor="b"/>
          <a:lstStyle>
            <a:lvl1pPr algn="l">
              <a:defRPr sz="2800" b="0">
                <a:latin typeface="+mj-lt"/>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rot="19140000">
            <a:off x="1524639" y="2180529"/>
            <a:ext cx="8128727"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D377F5C-EDA7-4864-9756-35769B0E62CF}" type="datetime1">
              <a:rPr lang="en-US" smtClean="0"/>
              <a:pPr/>
              <a:t>6/20/2019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‹Nº›</a:t>
            </a:fld>
            <a:endParaRPr lang="en-US"/>
          </a:p>
        </p:txBody>
      </p:sp>
    </p:spTree>
  </p:cSld>
  <p:clrMapOvr>
    <a:masterClrMapping/>
  </p:clrMapOvr>
  <p:hf hd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5" y="5050633"/>
            <a:ext cx="4765676"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173" y="5051293"/>
            <a:ext cx="12195173"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97280" y="365760"/>
            <a:ext cx="10027920" cy="54864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100629"/>
            <a:ext cx="10027920" cy="3579849"/>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19140000">
            <a:off x="268224" y="5870448"/>
            <a:ext cx="2901696" cy="201168"/>
          </a:xfrm>
          <a:prstGeom prst="rect">
            <a:avLst/>
          </a:prstGeom>
        </p:spPr>
        <p:txBody>
          <a:bodyPr vert="horz" lIns="91440" tIns="45720" rIns="91440" bIns="45720" rtlCol="0" anchor="ctr"/>
          <a:lstStyle>
            <a:lvl1pPr algn="l">
              <a:defRPr sz="1200">
                <a:solidFill>
                  <a:srgbClr val="FFFFFF"/>
                </a:solidFill>
              </a:defRPr>
            </a:lvl1pPr>
          </a:lstStyle>
          <a:p>
            <a:fld id="{88B99C93-F56F-46AB-9EB8-53614A95B15F}" type="datetime1">
              <a:rPr lang="en-US" smtClean="0"/>
              <a:pPr/>
              <a:t>6/20/2019</a:t>
            </a:fld>
            <a:endParaRPr lang="en-US" dirty="0"/>
          </a:p>
        </p:txBody>
      </p:sp>
      <p:sp>
        <p:nvSpPr>
          <p:cNvPr id="5" name="Footer Placeholder 4"/>
          <p:cNvSpPr>
            <a:spLocks noGrp="1"/>
          </p:cNvSpPr>
          <p:nvPr>
            <p:ph type="ftr" sz="quarter" idx="3"/>
          </p:nvPr>
        </p:nvSpPr>
        <p:spPr>
          <a:xfrm>
            <a:off x="4690019" y="6285122"/>
            <a:ext cx="62992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1201384" y="6170822"/>
            <a:ext cx="67056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FA84A37A-AFC2-4A01-80A1-FC20F2C0D5BB}" type="slidenum">
              <a:rPr lang="en-US" smtClean="0"/>
              <a:pPr/>
              <a:t>‹Nº›</a:t>
            </a:fld>
            <a:endParaRPr lang="en-US" dirty="0"/>
          </a:p>
        </p:txBody>
      </p:sp>
      <p:grpSp>
        <p:nvGrpSpPr>
          <p:cNvPr id="9" name="Group 2"/>
          <p:cNvGrpSpPr/>
          <p:nvPr userDrawn="1"/>
        </p:nvGrpSpPr>
        <p:grpSpPr>
          <a:xfrm>
            <a:off x="728721" y="503367"/>
            <a:ext cx="10742591" cy="1050425"/>
            <a:chOff x="549551" y="573918"/>
            <a:chExt cx="9066262" cy="1157899"/>
          </a:xfrm>
        </p:grpSpPr>
        <p:cxnSp>
          <p:nvCxnSpPr>
            <p:cNvPr id="10" name="Straight Connector 4"/>
            <p:cNvCxnSpPr>
              <a:cxnSpLocks/>
            </p:cNvCxnSpPr>
            <p:nvPr userDrawn="1"/>
          </p:nvCxnSpPr>
          <p:spPr>
            <a:xfrm>
              <a:off x="549551" y="573918"/>
              <a:ext cx="9066262" cy="0"/>
            </a:xfrm>
            <a:prstGeom prst="line">
              <a:avLst/>
            </a:prstGeom>
            <a:ln w="12700">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5"/>
            <p:cNvCxnSpPr>
              <a:cxnSpLocks/>
            </p:cNvCxnSpPr>
            <p:nvPr userDrawn="1"/>
          </p:nvCxnSpPr>
          <p:spPr>
            <a:xfrm>
              <a:off x="549551" y="1731817"/>
              <a:ext cx="9066262" cy="0"/>
            </a:xfrm>
            <a:prstGeom prst="line">
              <a:avLst/>
            </a:prstGeom>
            <a:ln w="12700">
              <a:solidFill>
                <a:schemeClr val="bg2"/>
              </a:solidFill>
              <a:prstDash val="sysDot"/>
            </a:ln>
          </p:spPr>
          <p:style>
            <a:lnRef idx="1">
              <a:schemeClr val="accent1"/>
            </a:lnRef>
            <a:fillRef idx="0">
              <a:schemeClr val="accent1"/>
            </a:fillRef>
            <a:effectRef idx="0">
              <a:schemeClr val="accent1"/>
            </a:effectRef>
            <a:fontRef idx="minor">
              <a:schemeClr val="tx1"/>
            </a:fontRef>
          </p:style>
        </p:cxnSp>
      </p:grpSp>
      <p:sp>
        <p:nvSpPr>
          <p:cNvPr id="12" name="Slide Number Placeholder 5"/>
          <p:cNvSpPr txBox="1">
            <a:spLocks/>
          </p:cNvSpPr>
          <p:nvPr userDrawn="1"/>
        </p:nvSpPr>
        <p:spPr>
          <a:xfrm>
            <a:off x="11310067" y="6536336"/>
            <a:ext cx="198221" cy="109132"/>
          </a:xfrm>
          <a:prstGeom prst="rect">
            <a:avLst/>
          </a:prstGeom>
          <a:noFill/>
        </p:spPr>
        <p:txBody>
          <a:bodyPr wrap="square" lIns="0" tIns="0" rIns="0" bIns="0" anchor="ctr" anchorCtr="0">
            <a:spAutoFit/>
          </a:bodyPr>
          <a:lstStyle>
            <a:defPPr>
              <a:defRPr lang="en-US"/>
            </a:defPPr>
            <a:lvl1pPr marL="0" algn="r" defTabSz="1066302" rtl="0" eaLnBrk="1" latinLnBrk="0" hangingPunct="1">
              <a:defRPr sz="1000" kern="1200">
                <a:solidFill>
                  <a:schemeClr val="tx1"/>
                </a:solidFill>
                <a:latin typeface="Arial" pitchFamily="34" charset="0"/>
                <a:ea typeface="+mn-ea"/>
                <a:cs typeface="Arial" pitchFamily="34" charset="0"/>
              </a:defRPr>
            </a:lvl1pPr>
            <a:lvl2pPr marL="533152" algn="l" defTabSz="1066302" rtl="0" eaLnBrk="1" latinLnBrk="0" hangingPunct="1">
              <a:defRPr sz="2100" kern="1200">
                <a:solidFill>
                  <a:schemeClr val="tx1"/>
                </a:solidFill>
                <a:latin typeface="+mn-lt"/>
                <a:ea typeface="+mn-ea"/>
                <a:cs typeface="+mn-cs"/>
              </a:defRPr>
            </a:lvl2pPr>
            <a:lvl3pPr marL="1066302" algn="l" defTabSz="1066302" rtl="0" eaLnBrk="1" latinLnBrk="0" hangingPunct="1">
              <a:defRPr sz="2100" kern="1200">
                <a:solidFill>
                  <a:schemeClr val="tx1"/>
                </a:solidFill>
                <a:latin typeface="+mn-lt"/>
                <a:ea typeface="+mn-ea"/>
                <a:cs typeface="+mn-cs"/>
              </a:defRPr>
            </a:lvl3pPr>
            <a:lvl4pPr marL="1599453" algn="l" defTabSz="1066302" rtl="0" eaLnBrk="1" latinLnBrk="0" hangingPunct="1">
              <a:defRPr sz="2100" kern="1200">
                <a:solidFill>
                  <a:schemeClr val="tx1"/>
                </a:solidFill>
                <a:latin typeface="+mn-lt"/>
                <a:ea typeface="+mn-ea"/>
                <a:cs typeface="+mn-cs"/>
              </a:defRPr>
            </a:lvl4pPr>
            <a:lvl5pPr marL="2132603" algn="l" defTabSz="1066302" rtl="0" eaLnBrk="1" latinLnBrk="0" hangingPunct="1">
              <a:defRPr sz="2100" kern="1200">
                <a:solidFill>
                  <a:schemeClr val="tx1"/>
                </a:solidFill>
                <a:latin typeface="+mn-lt"/>
                <a:ea typeface="+mn-ea"/>
                <a:cs typeface="+mn-cs"/>
              </a:defRPr>
            </a:lvl5pPr>
            <a:lvl6pPr marL="2665755" algn="l" defTabSz="1066302" rtl="0" eaLnBrk="1" latinLnBrk="0" hangingPunct="1">
              <a:defRPr sz="2100" kern="1200">
                <a:solidFill>
                  <a:schemeClr val="tx1"/>
                </a:solidFill>
                <a:latin typeface="+mn-lt"/>
                <a:ea typeface="+mn-ea"/>
                <a:cs typeface="+mn-cs"/>
              </a:defRPr>
            </a:lvl6pPr>
            <a:lvl7pPr marL="3198906" algn="l" defTabSz="1066302" rtl="0" eaLnBrk="1" latinLnBrk="0" hangingPunct="1">
              <a:defRPr sz="2100" kern="1200">
                <a:solidFill>
                  <a:schemeClr val="tx1"/>
                </a:solidFill>
                <a:latin typeface="+mn-lt"/>
                <a:ea typeface="+mn-ea"/>
                <a:cs typeface="+mn-cs"/>
              </a:defRPr>
            </a:lvl7pPr>
            <a:lvl8pPr marL="3732056" algn="l" defTabSz="1066302" rtl="0" eaLnBrk="1" latinLnBrk="0" hangingPunct="1">
              <a:defRPr sz="2100" kern="1200">
                <a:solidFill>
                  <a:schemeClr val="tx1"/>
                </a:solidFill>
                <a:latin typeface="+mn-lt"/>
                <a:ea typeface="+mn-ea"/>
                <a:cs typeface="+mn-cs"/>
              </a:defRPr>
            </a:lvl8pPr>
            <a:lvl9pPr marL="4265207" algn="l" defTabSz="1066302" rtl="0" eaLnBrk="1" latinLnBrk="0" hangingPunct="1">
              <a:defRPr sz="2100" kern="1200">
                <a:solidFill>
                  <a:schemeClr val="tx1"/>
                </a:solidFill>
                <a:latin typeface="+mn-lt"/>
                <a:ea typeface="+mn-ea"/>
                <a:cs typeface="+mn-cs"/>
              </a:defRPr>
            </a:lvl9pPr>
          </a:lstStyle>
          <a:p>
            <a:pPr marL="0" marR="0" lvl="0" indent="0" algn="r" defTabSz="887492" rtl="0" eaLnBrk="1" fontAlgn="auto" latinLnBrk="0" hangingPunct="1">
              <a:lnSpc>
                <a:spcPct val="100000"/>
              </a:lnSpc>
              <a:spcBef>
                <a:spcPts val="0"/>
              </a:spcBef>
              <a:spcAft>
                <a:spcPts val="0"/>
              </a:spcAft>
              <a:buClrTx/>
              <a:buSzTx/>
              <a:buFontTx/>
              <a:buNone/>
              <a:tabLst/>
              <a:defRPr/>
            </a:pPr>
            <a:fld id="{FEBD7F86-1881-4698-8703-FB80B0800997}" type="slidenum">
              <a:rPr lang="en-GB" sz="709" b="0" smtClean="0">
                <a:solidFill>
                  <a:schemeClr val="accent1"/>
                </a:solidFill>
                <a:latin typeface="+mn-lt"/>
              </a:rPr>
              <a:pPr marL="0" marR="0" lvl="0" indent="0" algn="r" defTabSz="887492" rtl="0" eaLnBrk="1" fontAlgn="auto" latinLnBrk="0" hangingPunct="1">
                <a:lnSpc>
                  <a:spcPct val="100000"/>
                </a:lnSpc>
                <a:spcBef>
                  <a:spcPts val="0"/>
                </a:spcBef>
                <a:spcAft>
                  <a:spcPts val="0"/>
                </a:spcAft>
                <a:buClrTx/>
                <a:buSzTx/>
                <a:buFontTx/>
                <a:buNone/>
                <a:tabLst/>
                <a:defRPr/>
              </a:pPr>
              <a:t>‹Nº›</a:t>
            </a:fld>
            <a:endParaRPr lang="en-GB" sz="709" b="0" dirty="0">
              <a:solidFill>
                <a:schemeClr val="accent1"/>
              </a:solidFill>
              <a:latin typeface="+mn-lt"/>
            </a:endParaRPr>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664" r:id="rId17"/>
    <p:sldLayoutId id="2147483666" r:id="rId18"/>
    <p:sldLayoutId id="2147483670" r:id="rId19"/>
    <p:sldLayoutId id="2147483671" r:id="rId20"/>
    <p:sldLayoutId id="2147483673" r:id="rId21"/>
    <p:sldLayoutId id="2147483674" r:id="rId22"/>
    <p:sldLayoutId id="2147483677" r:id="rId23"/>
    <p:sldLayoutId id="2147483678" r:id="rId24"/>
    <p:sldLayoutId id="2147483679" r:id="rId25"/>
    <p:sldLayoutId id="2147483680" r:id="rId26"/>
    <p:sldLayoutId id="2147483683" r:id="rId27"/>
    <p:sldLayoutId id="2147483684" r:id="rId28"/>
    <p:sldLayoutId id="2147483685" r:id="rId29"/>
    <p:sldLayoutId id="2147483686" r:id="rId30"/>
    <p:sldLayoutId id="2147483688" r:id="rId31"/>
    <p:sldLayoutId id="2147483689" r:id="rId32"/>
    <p:sldLayoutId id="2147483690" r:id="rId33"/>
    <p:sldLayoutId id="2147483691" r:id="rId34"/>
    <p:sldLayoutId id="2147483692" r:id="rId35"/>
    <p:sldLayoutId id="2147483693" r:id="rId36"/>
    <p:sldLayoutId id="2147483694" r:id="rId37"/>
    <p:sldLayoutId id="2147483695" r:id="rId38"/>
    <p:sldLayoutId id="2147483696" r:id="rId39"/>
    <p:sldLayoutId id="2147483700" r:id="rId40"/>
    <p:sldLayoutId id="2147483701" r:id="rId41"/>
    <p:sldLayoutId id="2147483702" r:id="rId42"/>
    <p:sldLayoutId id="2147483703" r:id="rId43"/>
  </p:sldLayoutIdLst>
  <p:hf hd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15B5CB4-BDFB-4E2A-84CA-B1E48A662339}"/>
              </a:ext>
            </a:extLst>
          </p:cNvPr>
          <p:cNvSpPr>
            <a:spLocks noGrp="1"/>
          </p:cNvSpPr>
          <p:nvPr>
            <p:ph type="title"/>
          </p:nvPr>
        </p:nvSpPr>
        <p:spPr>
          <a:ln>
            <a:solidFill>
              <a:schemeClr val="bg1"/>
            </a:solidFill>
          </a:ln>
        </p:spPr>
        <p:style>
          <a:lnRef idx="0">
            <a:scrgbClr r="0" g="0" b="0"/>
          </a:lnRef>
          <a:fillRef idx="1001">
            <a:schemeClr val="lt1"/>
          </a:fillRef>
          <a:effectRef idx="0">
            <a:scrgbClr r="0" g="0" b="0"/>
          </a:effectRef>
          <a:fontRef idx="major"/>
        </p:style>
        <p:txBody>
          <a:bodyPr>
            <a:normAutofit fontScale="90000"/>
          </a:bodyPr>
          <a:lstStyle/>
          <a:p>
            <a:r>
              <a:rPr lang="es-CR" b="0" dirty="0"/>
              <a:t>Ley Fortalecimiento Finanzas Públicas</a:t>
            </a:r>
            <a:r>
              <a:rPr lang="es-CR" dirty="0"/>
              <a:t/>
            </a:r>
            <a:br>
              <a:rPr lang="es-CR" dirty="0"/>
            </a:br>
            <a:endParaRPr lang="es-US" dirty="0"/>
          </a:p>
        </p:txBody>
      </p:sp>
      <p:graphicFrame>
        <p:nvGraphicFramePr>
          <p:cNvPr id="3" name="Diagrama 2">
            <a:extLst>
              <a:ext uri="{FF2B5EF4-FFF2-40B4-BE49-F238E27FC236}">
                <a16:creationId xmlns:a16="http://schemas.microsoft.com/office/drawing/2014/main" xmlns="" id="{03B50587-B31D-4C31-B8E6-CDDF27A28A65}"/>
              </a:ext>
            </a:extLst>
          </p:cNvPr>
          <p:cNvGraphicFramePr/>
          <p:nvPr>
            <p:extLst>
              <p:ext uri="{D42A27DB-BD31-4B8C-83A1-F6EECF244321}">
                <p14:modId xmlns:p14="http://schemas.microsoft.com/office/powerpoint/2010/main" val="2588135648"/>
              </p:ext>
            </p:extLst>
          </p:nvPr>
        </p:nvGraphicFramePr>
        <p:xfrm>
          <a:off x="1884218" y="1814945"/>
          <a:ext cx="10005824" cy="45224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5342725"/>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3"/>
          </p:nvPr>
        </p:nvSpPr>
        <p:spPr>
          <a:xfrm>
            <a:off x="313393" y="914399"/>
            <a:ext cx="11188700" cy="4706472"/>
          </a:xfrm>
        </p:spPr>
        <p:txBody>
          <a:bodyPr/>
          <a:lstStyle/>
          <a:p>
            <a:pPr lvl="0"/>
            <a:r>
              <a:rPr lang="es-CR" sz="2000" b="1" u="sng" dirty="0" smtClean="0">
                <a:solidFill>
                  <a:srgbClr val="FF0000"/>
                </a:solidFill>
              </a:rPr>
              <a:t>Se entiende  por prestación de  servicios,  </a:t>
            </a:r>
            <a:r>
              <a:rPr lang="es-ES" sz="2000" b="1" dirty="0" smtClean="0"/>
              <a:t>toda </a:t>
            </a:r>
            <a:r>
              <a:rPr lang="es-ES" sz="2000" b="1" dirty="0"/>
              <a:t>operación que no tenga la consideración de transferencia o importación de bienes.</a:t>
            </a:r>
            <a:endParaRPr lang="es-CR" sz="2000" b="1" dirty="0"/>
          </a:p>
          <a:p>
            <a:r>
              <a:rPr lang="es-ES" sz="2000" b="1" dirty="0"/>
              <a:t> </a:t>
            </a:r>
            <a:endParaRPr lang="es-CR" sz="2000" b="1" dirty="0"/>
          </a:p>
          <a:p>
            <a:r>
              <a:rPr lang="es-ES" sz="2000" b="1" dirty="0"/>
              <a:t>Entre otros, tendrán la consideración de prestación de servicios:</a:t>
            </a:r>
            <a:endParaRPr lang="es-CR" sz="2000" b="1" dirty="0"/>
          </a:p>
          <a:p>
            <a:r>
              <a:rPr lang="es-ES" sz="2000" b="1" dirty="0"/>
              <a:t> </a:t>
            </a:r>
            <a:endParaRPr lang="es-CR" sz="2000" b="1" dirty="0"/>
          </a:p>
          <a:p>
            <a:pPr lvl="0"/>
            <a:r>
              <a:rPr lang="es-ES" sz="2000" b="1" dirty="0"/>
              <a:t>Los que se deriven de contratos de agencia, de venta en exclusiva o de convenios de distribución de bienes en el territorio de aplicación del impuesto, que impliquen obligaciones de hacer o de no hacer.</a:t>
            </a:r>
            <a:endParaRPr lang="es-CR" sz="2000" b="1" dirty="0"/>
          </a:p>
          <a:p>
            <a:pPr lvl="0"/>
            <a:r>
              <a:rPr lang="es-ES" sz="2000" b="1" dirty="0"/>
              <a:t>La transmisión de los derechos de llave.</a:t>
            </a:r>
            <a:endParaRPr lang="es-CR" sz="2000" b="1" dirty="0"/>
          </a:p>
          <a:p>
            <a:pPr lvl="0"/>
            <a:r>
              <a:rPr lang="es-ES" sz="2000" b="1" dirty="0"/>
              <a:t>El uso personal o para fines ajenos a la actividad de servicios, así como las demás operaciones efectuadas a título gratuito, incluida la transmisión de derechos, en particular la de derechos distintos al dominio pleno</a:t>
            </a:r>
            <a:r>
              <a:rPr lang="es-ES" sz="2000" dirty="0"/>
              <a:t>.</a:t>
            </a:r>
            <a:endParaRPr lang="es-CR" sz="2000" dirty="0"/>
          </a:p>
          <a:p>
            <a:endParaRPr lang="es-CR" dirty="0"/>
          </a:p>
        </p:txBody>
      </p:sp>
      <p:sp>
        <p:nvSpPr>
          <p:cNvPr id="3" name="2 Título"/>
          <p:cNvSpPr>
            <a:spLocks noGrp="1"/>
          </p:cNvSpPr>
          <p:nvPr>
            <p:ph type="title"/>
          </p:nvPr>
        </p:nvSpPr>
        <p:spPr/>
        <p:txBody>
          <a:bodyPr/>
          <a:lstStyle/>
          <a:p>
            <a:r>
              <a:rPr lang="es-CR" dirty="0" smtClean="0"/>
              <a:t>HECHO  IMPONIBLE .</a:t>
            </a:r>
            <a:endParaRPr lang="es-CR" dirty="0"/>
          </a:p>
        </p:txBody>
      </p:sp>
    </p:spTree>
    <p:extLst>
      <p:ext uri="{BB962C8B-B14F-4D97-AF65-F5344CB8AC3E}">
        <p14:creationId xmlns:p14="http://schemas.microsoft.com/office/powerpoint/2010/main" val="123276187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xmlns="" id="{02426210-F9C9-4202-9819-AE27F51B325F}"/>
              </a:ext>
            </a:extLst>
          </p:cNvPr>
          <p:cNvSpPr txBox="1"/>
          <p:nvPr/>
        </p:nvSpPr>
        <p:spPr>
          <a:xfrm flipH="1">
            <a:off x="-2" y="1640541"/>
            <a:ext cx="6044453" cy="4524315"/>
          </a:xfrm>
          <a:prstGeom prst="rect">
            <a:avLst/>
          </a:prstGeom>
          <a:solidFill>
            <a:srgbClr val="F4F2EF"/>
          </a:solidFill>
        </p:spPr>
        <p:txBody>
          <a:bodyPr wrap="square" rtlCol="0">
            <a:spAutoFit/>
          </a:bodyPr>
          <a:lstStyle/>
          <a:p>
            <a:pPr lvl="0" algn="just">
              <a:buClr>
                <a:srgbClr val="3D1B6D"/>
              </a:buClr>
            </a:pPr>
            <a:r>
              <a:rPr lang="es-CR" b="1" dirty="0"/>
              <a:t>En la venta de bienes o servicios:</a:t>
            </a:r>
          </a:p>
          <a:p>
            <a:pPr lvl="0" algn="just">
              <a:buClr>
                <a:srgbClr val="3D1B6D"/>
              </a:buClr>
            </a:pPr>
            <a:endParaRPr lang="es-CR" b="1" dirty="0"/>
          </a:p>
          <a:p>
            <a:pPr marL="380990" indent="-380990" algn="just">
              <a:buClr>
                <a:srgbClr val="3D1B6D"/>
              </a:buClr>
              <a:buFont typeface="Arial" panose="020B0604020202020204" pitchFamily="34" charset="0"/>
              <a:buChar char="•"/>
            </a:pPr>
            <a:r>
              <a:rPr lang="es-CR" b="1" dirty="0"/>
              <a:t>Emitir la facturación</a:t>
            </a:r>
            <a:r>
              <a:rPr lang="es-CR" b="1" dirty="0" smtClean="0"/>
              <a:t>.</a:t>
            </a:r>
            <a:r>
              <a:rPr lang="es-ES" dirty="0"/>
              <a:t> </a:t>
            </a:r>
            <a:r>
              <a:rPr lang="es-ES" u="sng" dirty="0" smtClean="0">
                <a:solidFill>
                  <a:srgbClr val="FF0000"/>
                </a:solidFill>
              </a:rPr>
              <a:t> </a:t>
            </a:r>
            <a:r>
              <a:rPr lang="es-ES" u="sng" dirty="0">
                <a:solidFill>
                  <a:srgbClr val="FF0000"/>
                </a:solidFill>
              </a:rPr>
              <a:t>emisión del comprobante electrónico autorizado </a:t>
            </a:r>
            <a:r>
              <a:rPr lang="es-ES" u="sng" dirty="0" smtClean="0">
                <a:solidFill>
                  <a:srgbClr val="FF0000"/>
                </a:solidFill>
              </a:rPr>
              <a:t> dice el reglamento.</a:t>
            </a:r>
            <a:endParaRPr lang="es-CR" b="1" u="sng" dirty="0">
              <a:solidFill>
                <a:srgbClr val="FF0000"/>
              </a:solidFill>
            </a:endParaRPr>
          </a:p>
          <a:p>
            <a:pPr lvl="0" algn="just">
              <a:buClr>
                <a:srgbClr val="3D1B6D"/>
              </a:buClr>
            </a:pPr>
            <a:endParaRPr lang="es-CR" b="1" dirty="0"/>
          </a:p>
          <a:p>
            <a:pPr marL="380990" indent="-380990" algn="just">
              <a:buClr>
                <a:srgbClr val="3D1B6D"/>
              </a:buClr>
              <a:buFont typeface="Arial" panose="020B0604020202020204" pitchFamily="34" charset="0"/>
              <a:buChar char="•"/>
            </a:pPr>
            <a:r>
              <a:rPr lang="es-CR" b="1" dirty="0"/>
              <a:t>Entregar los bienes o prestación de servicios.</a:t>
            </a:r>
          </a:p>
          <a:p>
            <a:pPr lvl="0" algn="just">
              <a:buClr>
                <a:srgbClr val="3D1B6D"/>
              </a:buClr>
            </a:pPr>
            <a:endParaRPr lang="es-CR" b="1" dirty="0"/>
          </a:p>
          <a:p>
            <a:pPr algn="just">
              <a:buClr>
                <a:srgbClr val="3D1B6D"/>
              </a:buClr>
            </a:pPr>
            <a:r>
              <a:rPr lang="es-CR" b="1" dirty="0"/>
              <a:t>En las importaciones:</a:t>
            </a:r>
          </a:p>
          <a:p>
            <a:pPr lvl="0" algn="just">
              <a:buClr>
                <a:srgbClr val="3D1B6D"/>
              </a:buClr>
            </a:pPr>
            <a:endParaRPr lang="es-CR" b="1" dirty="0"/>
          </a:p>
          <a:p>
            <a:pPr marL="380990" indent="-380990" algn="just">
              <a:buClr>
                <a:srgbClr val="3D1B6D"/>
              </a:buClr>
              <a:buFont typeface="Arial" panose="020B0604020202020204" pitchFamily="34" charset="0"/>
              <a:buChar char="•"/>
            </a:pPr>
            <a:r>
              <a:rPr lang="es-CR" b="1" dirty="0"/>
              <a:t>Aceptar la póliza o formulario aduanero</a:t>
            </a:r>
            <a:r>
              <a:rPr lang="es-CR" b="1" dirty="0" smtClean="0"/>
              <a:t>.</a:t>
            </a:r>
          </a:p>
          <a:p>
            <a:pPr marL="380990" indent="-380990" algn="just">
              <a:buClr>
                <a:srgbClr val="3D1B6D"/>
              </a:buClr>
              <a:buFont typeface="Arial" panose="020B0604020202020204" pitchFamily="34" charset="0"/>
              <a:buChar char="•"/>
            </a:pPr>
            <a:endParaRPr lang="es-CR" b="1" dirty="0"/>
          </a:p>
          <a:p>
            <a:pPr algn="just">
              <a:buClr>
                <a:srgbClr val="3D1B6D"/>
              </a:buClr>
            </a:pPr>
            <a:r>
              <a:rPr lang="es-CR" b="1" dirty="0" smtClean="0"/>
              <a:t>En el caso de bienes introducidos a regímenes especiales con suspensión del calculo de impuestos, el hecho generador se da en el momento que salen del régimen especial para ser introducidos en el territorio de la República</a:t>
            </a:r>
            <a:r>
              <a:rPr lang="es-CR" dirty="0" smtClean="0"/>
              <a:t>.</a:t>
            </a:r>
            <a:endParaRPr lang="es-CR" dirty="0"/>
          </a:p>
        </p:txBody>
      </p:sp>
      <p:sp>
        <p:nvSpPr>
          <p:cNvPr id="8" name="Título 2">
            <a:extLst>
              <a:ext uri="{FF2B5EF4-FFF2-40B4-BE49-F238E27FC236}">
                <a16:creationId xmlns:a16="http://schemas.microsoft.com/office/drawing/2014/main" xmlns="" id="{7587EFCC-5B0A-47CB-BF7C-CC6BD76F8C3F}"/>
              </a:ext>
            </a:extLst>
          </p:cNvPr>
          <p:cNvSpPr txBox="1">
            <a:spLocks/>
          </p:cNvSpPr>
          <p:nvPr/>
        </p:nvSpPr>
        <p:spPr>
          <a:xfrm>
            <a:off x="524434" y="669998"/>
            <a:ext cx="11040037" cy="677540"/>
          </a:xfrm>
          <a:prstGeom prst="rect">
            <a:avLst/>
          </a:prstGeom>
        </p:spPr>
        <p:txBody>
          <a:bodyPr vert="horz" lIns="0" tIns="0" rIns="0" bIns="0" rtlCol="0" anchor="t" anchorCtr="0">
            <a:noAutofit/>
          </a:bodyPr>
          <a:lstStyle>
            <a:lvl1pPr algn="l" defTabSz="457200" rtl="0" eaLnBrk="1" latinLnBrk="0" hangingPunct="1">
              <a:spcBef>
                <a:spcPct val="0"/>
              </a:spcBef>
              <a:buNone/>
              <a:defRPr sz="3000" b="1" kern="1200">
                <a:solidFill>
                  <a:schemeClr val="accent1"/>
                </a:solidFill>
                <a:latin typeface="+mj-lt"/>
                <a:ea typeface="+mj-ea"/>
                <a:cs typeface="+mj-cs"/>
              </a:defRPr>
            </a:lvl1pPr>
          </a:lstStyle>
          <a:p>
            <a:pPr algn="ctr"/>
            <a:r>
              <a:rPr lang="es-CR" sz="4000" dirty="0"/>
              <a:t>   </a:t>
            </a:r>
            <a:r>
              <a:rPr lang="es-CR" sz="4000" b="0" dirty="0" smtClean="0"/>
              <a:t> </a:t>
            </a:r>
            <a:r>
              <a:rPr lang="es-CR" sz="4000" dirty="0"/>
              <a:t>H</a:t>
            </a:r>
            <a:r>
              <a:rPr lang="es-CR" sz="4000" dirty="0" smtClean="0"/>
              <a:t>echo generador. Art. 3</a:t>
            </a:r>
          </a:p>
          <a:p>
            <a:pPr algn="ctr"/>
            <a:endParaRPr lang="es-CR" sz="4000" b="0" dirty="0"/>
          </a:p>
        </p:txBody>
      </p:sp>
      <p:sp>
        <p:nvSpPr>
          <p:cNvPr id="12" name="CuadroTexto 11">
            <a:extLst>
              <a:ext uri="{FF2B5EF4-FFF2-40B4-BE49-F238E27FC236}">
                <a16:creationId xmlns:a16="http://schemas.microsoft.com/office/drawing/2014/main" xmlns="" id="{9AA9D1BC-27E8-4322-985D-00E1884EB429}"/>
              </a:ext>
            </a:extLst>
          </p:cNvPr>
          <p:cNvSpPr txBox="1"/>
          <p:nvPr/>
        </p:nvSpPr>
        <p:spPr>
          <a:xfrm flipH="1">
            <a:off x="6266327" y="2097741"/>
            <a:ext cx="5741896" cy="3560270"/>
          </a:xfrm>
          <a:prstGeom prst="rect">
            <a:avLst/>
          </a:prstGeom>
          <a:solidFill>
            <a:srgbClr val="F4F2EF"/>
          </a:solidFill>
        </p:spPr>
        <p:txBody>
          <a:bodyPr wrap="square" rtlCol="0">
            <a:spAutoFit/>
          </a:bodyPr>
          <a:lstStyle/>
          <a:p>
            <a:pPr algn="just">
              <a:buClr>
                <a:srgbClr val="3D1B6D"/>
              </a:buClr>
            </a:pPr>
            <a:r>
              <a:rPr lang="es-ES" sz="2000" b="1" dirty="0" smtClean="0"/>
              <a:t>En </a:t>
            </a:r>
            <a:r>
              <a:rPr lang="es-ES" sz="2000" b="1" dirty="0"/>
              <a:t>las importaciones o </a:t>
            </a:r>
            <a:r>
              <a:rPr lang="es-ES" sz="2000" b="1" u="sng" dirty="0"/>
              <a:t>internaciones de bienes intangibles y servicios puestos a disposición del consumidor final</a:t>
            </a:r>
            <a:r>
              <a:rPr lang="es-ES" sz="2000" b="1" dirty="0"/>
              <a:t>, en el momento en que se origine el pago, la facturación, la prestación o la entrega, el acto que se realice primero</a:t>
            </a:r>
            <a:r>
              <a:rPr lang="es-ES" sz="2000" b="1" dirty="0" smtClean="0"/>
              <a:t>.</a:t>
            </a:r>
            <a:endParaRPr lang="es-ES" sz="2000" b="1" dirty="0"/>
          </a:p>
          <a:p>
            <a:pPr algn="just">
              <a:buClr>
                <a:srgbClr val="3D1B6D"/>
              </a:buClr>
            </a:pPr>
            <a:endParaRPr lang="es-CR" sz="2000" b="1" dirty="0"/>
          </a:p>
          <a:p>
            <a:pPr lvl="0" algn="just">
              <a:buClr>
                <a:srgbClr val="3D1B6D"/>
              </a:buClr>
            </a:pPr>
            <a:r>
              <a:rPr lang="es-CR" sz="1867" b="1" dirty="0"/>
              <a:t>En el autoconsumo de bienes y servicios:</a:t>
            </a:r>
          </a:p>
          <a:p>
            <a:pPr lvl="0" algn="just">
              <a:buClr>
                <a:srgbClr val="3D1B6D"/>
              </a:buClr>
            </a:pPr>
            <a:endParaRPr lang="es-CR" sz="800" b="1" dirty="0"/>
          </a:p>
          <a:p>
            <a:pPr marL="380990" indent="-380990" algn="just">
              <a:buClr>
                <a:srgbClr val="3D1B6D"/>
              </a:buClr>
              <a:buFont typeface="Arial" panose="020B0604020202020204" pitchFamily="34" charset="0"/>
              <a:buChar char="•"/>
            </a:pPr>
            <a:r>
              <a:rPr lang="es-CR" sz="1867" b="1" dirty="0"/>
              <a:t>La fecha en que los bienes se retiren de la empresa.</a:t>
            </a:r>
          </a:p>
          <a:p>
            <a:pPr lvl="0" algn="just">
              <a:buClr>
                <a:srgbClr val="3D1B6D"/>
              </a:buClr>
            </a:pPr>
            <a:endParaRPr lang="es-CR" sz="400" b="1" dirty="0"/>
          </a:p>
          <a:p>
            <a:pPr marL="380990" indent="-380990" algn="just">
              <a:buClr>
                <a:srgbClr val="3D1B6D"/>
              </a:buClr>
              <a:buFont typeface="Arial" panose="020B0604020202020204" pitchFamily="34" charset="0"/>
              <a:buChar char="•"/>
            </a:pPr>
            <a:r>
              <a:rPr lang="es-CR" sz="1867" b="1" dirty="0"/>
              <a:t>Cuando se efectúen las operaciones gravadas en los servicios</a:t>
            </a:r>
            <a:r>
              <a:rPr lang="es-CR" sz="1867" dirty="0" smtClean="0"/>
              <a:t>.</a:t>
            </a:r>
            <a:endParaRPr lang="es-CR" sz="2400" dirty="0"/>
          </a:p>
        </p:txBody>
      </p:sp>
    </p:spTree>
    <p:extLst>
      <p:ext uri="{BB962C8B-B14F-4D97-AF65-F5344CB8AC3E}">
        <p14:creationId xmlns:p14="http://schemas.microsoft.com/office/powerpoint/2010/main" val="1188472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sz="quarter" idx="12"/>
          </p:nvPr>
        </p:nvSpPr>
        <p:spPr>
          <a:xfrm>
            <a:off x="809404" y="2041147"/>
            <a:ext cx="4824914" cy="3416320"/>
          </a:xfrm>
          <a:solidFill>
            <a:schemeClr val="bg2"/>
          </a:solidFill>
        </p:spPr>
        <p:txBody>
          <a:bodyPr/>
          <a:lstStyle/>
          <a:p>
            <a:pPr algn="just" defTabSz="914400">
              <a:buClr>
                <a:srgbClr val="3D1B6D"/>
              </a:buClr>
            </a:pPr>
            <a:r>
              <a:rPr lang="es-ES" sz="2400" dirty="0">
                <a:solidFill>
                  <a:schemeClr val="tx1"/>
                </a:solidFill>
              </a:rPr>
              <a:t>En las ventas en consignación.</a:t>
            </a:r>
          </a:p>
          <a:p>
            <a:pPr marL="457200" indent="-457200" algn="just" defTabSz="914400">
              <a:buClr>
                <a:srgbClr val="3D1B6D"/>
              </a:buClr>
              <a:buFont typeface="Arial" panose="020B0604020202020204" pitchFamily="34" charset="0"/>
              <a:buChar char="•"/>
            </a:pPr>
            <a:r>
              <a:rPr lang="es-ES" sz="2400" dirty="0">
                <a:solidFill>
                  <a:schemeClr val="tx1"/>
                </a:solidFill>
              </a:rPr>
              <a:t>En el momento de la entrega en consignación y en los apartados de bienes.</a:t>
            </a:r>
          </a:p>
          <a:p>
            <a:pPr marL="457200" indent="-457200" algn="just" defTabSz="914400">
              <a:buClr>
                <a:srgbClr val="3D1B6D"/>
              </a:buClr>
              <a:buFont typeface="Arial" panose="020B0604020202020204" pitchFamily="34" charset="0"/>
              <a:buChar char="•"/>
            </a:pPr>
            <a:r>
              <a:rPr lang="es-ES" sz="2400" dirty="0">
                <a:solidFill>
                  <a:schemeClr val="tx1"/>
                </a:solidFill>
              </a:rPr>
              <a:t>En el momento en que el bien queda apartado, según sea el caso.</a:t>
            </a:r>
          </a:p>
          <a:p>
            <a:pPr algn="just">
              <a:buClr>
                <a:srgbClr val="3D1B6D"/>
              </a:buClr>
            </a:pPr>
            <a:endParaRPr lang="es-CR" sz="2800" dirty="0"/>
          </a:p>
        </p:txBody>
      </p:sp>
      <p:sp>
        <p:nvSpPr>
          <p:cNvPr id="4" name="3 Marcador de texto"/>
          <p:cNvSpPr>
            <a:spLocks noGrp="1"/>
          </p:cNvSpPr>
          <p:nvPr>
            <p:ph type="body" sz="quarter" idx="13"/>
          </p:nvPr>
        </p:nvSpPr>
        <p:spPr>
          <a:xfrm>
            <a:off x="6656294" y="2041147"/>
            <a:ext cx="4820408" cy="3847272"/>
          </a:xfrm>
          <a:solidFill>
            <a:schemeClr val="bg2"/>
          </a:solidFill>
        </p:spPr>
        <p:txBody>
          <a:bodyPr/>
          <a:lstStyle/>
          <a:p>
            <a:pPr marL="457200" indent="-457200" algn="just" defTabSz="914400">
              <a:buClr>
                <a:srgbClr val="3D1B6D"/>
              </a:buClr>
              <a:buFont typeface="Arial" panose="020B0604020202020204" pitchFamily="34" charset="0"/>
              <a:buChar char="•"/>
            </a:pPr>
            <a:r>
              <a:rPr lang="es-CR" sz="2400" dirty="0">
                <a:solidFill>
                  <a:schemeClr val="tx1"/>
                </a:solidFill>
              </a:rPr>
              <a:t>En los arrendamientos con opción de compra:</a:t>
            </a:r>
          </a:p>
          <a:p>
            <a:pPr marL="457200" indent="-457200" algn="just" defTabSz="914400">
              <a:buClr>
                <a:srgbClr val="3D1B6D"/>
              </a:buClr>
              <a:buFont typeface="Arial" panose="020B0604020202020204" pitchFamily="34" charset="0"/>
              <a:buChar char="•"/>
            </a:pPr>
            <a:endParaRPr lang="es-CR" sz="2400" dirty="0">
              <a:solidFill>
                <a:schemeClr val="tx1"/>
              </a:solidFill>
            </a:endParaRPr>
          </a:p>
          <a:p>
            <a:pPr marL="457200" indent="-457200" algn="just" defTabSz="914400">
              <a:buClr>
                <a:srgbClr val="3D1B6D"/>
              </a:buClr>
              <a:buFont typeface="Arial" panose="020B0604020202020204" pitchFamily="34" charset="0"/>
              <a:buChar char="•"/>
            </a:pPr>
            <a:r>
              <a:rPr lang="es-CR" sz="2400" dirty="0">
                <a:solidFill>
                  <a:schemeClr val="tx1"/>
                </a:solidFill>
              </a:rPr>
              <a:t>En la puesta a disposición del bien.</a:t>
            </a:r>
          </a:p>
          <a:p>
            <a:pPr marL="457200" indent="-457200" algn="just" defTabSz="914400">
              <a:buClr>
                <a:srgbClr val="3D1B6D"/>
              </a:buClr>
              <a:buFont typeface="Arial" panose="020B0604020202020204" pitchFamily="34" charset="0"/>
              <a:buChar char="•"/>
            </a:pPr>
            <a:endParaRPr lang="es-CR" sz="2400" dirty="0">
              <a:solidFill>
                <a:schemeClr val="tx1"/>
              </a:solidFill>
            </a:endParaRPr>
          </a:p>
          <a:p>
            <a:pPr marL="457200" indent="-457200" algn="just" defTabSz="914400">
              <a:buClr>
                <a:srgbClr val="3D1B6D"/>
              </a:buClr>
              <a:buFont typeface="Arial" panose="020B0604020202020204" pitchFamily="34" charset="0"/>
              <a:buChar char="•"/>
            </a:pPr>
            <a:r>
              <a:rPr lang="es-CR" sz="2400" dirty="0">
                <a:solidFill>
                  <a:schemeClr val="tx1"/>
                </a:solidFill>
              </a:rPr>
              <a:t>En la ejecución de la opción cuando no sea vinculante.</a:t>
            </a:r>
          </a:p>
          <a:p>
            <a:pPr marL="457200" indent="-457200" algn="just" defTabSz="914400">
              <a:buClr>
                <a:srgbClr val="3D1B6D"/>
              </a:buClr>
              <a:buFont typeface="Arial" panose="020B0604020202020204" pitchFamily="34" charset="0"/>
              <a:buChar char="•"/>
            </a:pPr>
            <a:endParaRPr lang="es-ES" sz="1867" dirty="0">
              <a:solidFill>
                <a:schemeClr val="tx1"/>
              </a:solidFill>
            </a:endParaRPr>
          </a:p>
        </p:txBody>
      </p:sp>
      <p:sp>
        <p:nvSpPr>
          <p:cNvPr id="5" name="4 Rectángulo"/>
          <p:cNvSpPr/>
          <p:nvPr/>
        </p:nvSpPr>
        <p:spPr>
          <a:xfrm>
            <a:off x="174812" y="188259"/>
            <a:ext cx="11833412" cy="1323439"/>
          </a:xfrm>
          <a:prstGeom prst="rect">
            <a:avLst/>
          </a:prstGeom>
        </p:spPr>
        <p:txBody>
          <a:bodyPr wrap="square">
            <a:spAutoFit/>
          </a:bodyPr>
          <a:lstStyle/>
          <a:p>
            <a:pPr algn="ctr"/>
            <a:r>
              <a:rPr lang="es-ES" sz="4000" dirty="0">
                <a:solidFill>
                  <a:schemeClr val="accent1"/>
                </a:solidFill>
                <a:latin typeface="+mj-lt"/>
                <a:ea typeface="+mj-ea"/>
                <a:cs typeface="+mj-cs"/>
              </a:rPr>
              <a:t>H</a:t>
            </a:r>
            <a:r>
              <a:rPr lang="es-ES" sz="4000" dirty="0" smtClean="0">
                <a:solidFill>
                  <a:schemeClr val="accent1"/>
                </a:solidFill>
                <a:latin typeface="+mj-lt"/>
                <a:ea typeface="+mj-ea"/>
                <a:cs typeface="+mj-cs"/>
              </a:rPr>
              <a:t>echo generador</a:t>
            </a:r>
          </a:p>
          <a:p>
            <a:pPr algn="ctr"/>
            <a:r>
              <a:rPr lang="es-CR" sz="4000" dirty="0" smtClean="0">
                <a:solidFill>
                  <a:schemeClr val="accent1"/>
                </a:solidFill>
                <a:latin typeface="+mj-lt"/>
                <a:ea typeface="+mj-ea"/>
                <a:cs typeface="+mj-cs"/>
              </a:rPr>
              <a:t>Art.3</a:t>
            </a:r>
            <a:endParaRPr lang="es-ES" sz="4000" dirty="0">
              <a:solidFill>
                <a:schemeClr val="accent1"/>
              </a:solidFill>
              <a:latin typeface="+mj-lt"/>
              <a:ea typeface="+mj-ea"/>
              <a:cs typeface="+mj-cs"/>
            </a:endParaRPr>
          </a:p>
        </p:txBody>
      </p:sp>
    </p:spTree>
    <p:extLst>
      <p:ext uri="{BB962C8B-B14F-4D97-AF65-F5344CB8AC3E}">
        <p14:creationId xmlns:p14="http://schemas.microsoft.com/office/powerpoint/2010/main" val="41336490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R" dirty="0" smtClean="0"/>
              <a:t>PRINCIPIO PERCIBIDO</a:t>
            </a:r>
            <a:br>
              <a:rPr lang="es-CR" dirty="0" smtClean="0"/>
            </a:br>
            <a:r>
              <a:rPr lang="es-CR" dirty="0" smtClean="0"/>
              <a:t>Art. 3</a:t>
            </a:r>
            <a:endParaRPr lang="es-ES" dirty="0"/>
          </a:p>
        </p:txBody>
      </p:sp>
      <p:sp>
        <p:nvSpPr>
          <p:cNvPr id="3" name="2 Marcador de texto"/>
          <p:cNvSpPr>
            <a:spLocks noGrp="1"/>
          </p:cNvSpPr>
          <p:nvPr>
            <p:ph type="body" sz="quarter" idx="10"/>
          </p:nvPr>
        </p:nvSpPr>
        <p:spPr/>
        <p:txBody>
          <a:bodyPr>
            <a:normAutofit fontScale="92500"/>
          </a:bodyPr>
          <a:lstStyle/>
          <a:p>
            <a:pPr algn="just"/>
            <a:r>
              <a:rPr lang="es-ES" sz="3600" dirty="0"/>
              <a:t>No obstante lo anterior, en las prestaciones de servicios que originen pagos anticipados anteriores o en el curso de estas, el impuesto se devengará en el momento </a:t>
            </a:r>
            <a:r>
              <a:rPr lang="es-ES" sz="3600" b="1" dirty="0"/>
              <a:t>del cobro del precio por los importes efectivamente percibidos</a:t>
            </a:r>
            <a:r>
              <a:rPr lang="es-ES" sz="3600" b="1" dirty="0" smtClean="0"/>
              <a:t>.</a:t>
            </a:r>
            <a:r>
              <a:rPr lang="es-CR" sz="3600" dirty="0"/>
              <a:t> </a:t>
            </a:r>
            <a:r>
              <a:rPr lang="es-CR" sz="3600" u="sng" dirty="0">
                <a:solidFill>
                  <a:srgbClr val="FF0000"/>
                </a:solidFill>
              </a:rPr>
              <a:t>vencido cada período, fase o </a:t>
            </a:r>
            <a:r>
              <a:rPr lang="es-CR" sz="3600" u="sng" dirty="0" smtClean="0">
                <a:solidFill>
                  <a:srgbClr val="FF0000"/>
                </a:solidFill>
              </a:rPr>
              <a:t>etapa dice el reglamento</a:t>
            </a:r>
            <a:endParaRPr lang="es-ES" sz="3600" b="1" u="sng" dirty="0">
              <a:solidFill>
                <a:srgbClr val="FF0000"/>
              </a:solidFill>
            </a:endParaRPr>
          </a:p>
          <a:p>
            <a:pPr algn="just"/>
            <a:r>
              <a:rPr lang="es-ES" sz="3600" dirty="0"/>
              <a:t>Tratándose de los servicios prestados al Estado, el impuesto se devengará </a:t>
            </a:r>
            <a:r>
              <a:rPr lang="es-ES" sz="3600" b="1" dirty="0"/>
              <a:t>en el momento en que se percibe el pago</a:t>
            </a:r>
            <a:r>
              <a:rPr lang="es-ES" sz="3600" b="1" dirty="0" smtClean="0"/>
              <a:t>.</a:t>
            </a:r>
            <a:endParaRPr lang="es-ES" sz="3600" b="1" dirty="0"/>
          </a:p>
        </p:txBody>
      </p:sp>
    </p:spTree>
    <p:extLst>
      <p:ext uri="{BB962C8B-B14F-4D97-AF65-F5344CB8AC3E}">
        <p14:creationId xmlns:p14="http://schemas.microsoft.com/office/powerpoint/2010/main" val="27689498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xmlns="" id="{02426210-F9C9-4202-9819-AE27F51B325F}"/>
              </a:ext>
            </a:extLst>
          </p:cNvPr>
          <p:cNvSpPr txBox="1"/>
          <p:nvPr/>
        </p:nvSpPr>
        <p:spPr>
          <a:xfrm>
            <a:off x="336179" y="1869141"/>
            <a:ext cx="8444752" cy="5920275"/>
          </a:xfrm>
          <a:prstGeom prst="rect">
            <a:avLst/>
          </a:prstGeom>
          <a:noFill/>
        </p:spPr>
        <p:txBody>
          <a:bodyPr wrap="square" rtlCol="0">
            <a:spAutoFit/>
          </a:bodyPr>
          <a:lstStyle/>
          <a:p>
            <a:pPr marL="380990" indent="-380990" algn="just">
              <a:buClr>
                <a:srgbClr val="3D2363"/>
              </a:buClr>
              <a:buFont typeface="Arial" panose="020B0604020202020204" pitchFamily="34" charset="0"/>
              <a:buChar char="•"/>
            </a:pPr>
            <a:r>
              <a:rPr lang="es-CR" dirty="0"/>
              <a:t>Las personas físicas o jurídicas.</a:t>
            </a:r>
          </a:p>
          <a:p>
            <a:pPr algn="just">
              <a:buClr>
                <a:srgbClr val="3D2363"/>
              </a:buClr>
            </a:pPr>
            <a:endParaRPr lang="es-CR" dirty="0"/>
          </a:p>
          <a:p>
            <a:pPr marL="380990" indent="-380990" algn="just">
              <a:buClr>
                <a:srgbClr val="3D2363"/>
              </a:buClr>
              <a:buFont typeface="Arial" panose="020B0604020202020204" pitchFamily="34" charset="0"/>
              <a:buChar char="•"/>
            </a:pPr>
            <a:r>
              <a:rPr lang="es-CR" dirty="0"/>
              <a:t>Las entidades públicas o privadas.</a:t>
            </a:r>
          </a:p>
          <a:p>
            <a:pPr algn="just">
              <a:buClr>
                <a:srgbClr val="3D2363"/>
              </a:buClr>
            </a:pPr>
            <a:endParaRPr lang="es-CR" dirty="0"/>
          </a:p>
          <a:p>
            <a:pPr marL="380990" indent="-380990" algn="just">
              <a:buClr>
                <a:srgbClr val="3D2363"/>
              </a:buClr>
              <a:buFont typeface="Arial" panose="020B0604020202020204" pitchFamily="34" charset="0"/>
              <a:buChar char="•"/>
            </a:pPr>
            <a:r>
              <a:rPr lang="es-CR" dirty="0"/>
              <a:t>Que realicen actividades que impliquen la ordenación de factores de producción, materiales y humanos.</a:t>
            </a:r>
          </a:p>
          <a:p>
            <a:pPr algn="just">
              <a:buClr>
                <a:srgbClr val="3D2363"/>
              </a:buClr>
            </a:pPr>
            <a:endParaRPr lang="es-CR" dirty="0"/>
          </a:p>
          <a:p>
            <a:pPr marL="380990" indent="-380990" algn="just">
              <a:buClr>
                <a:srgbClr val="3D2363"/>
              </a:buClr>
              <a:buFont typeface="Arial" panose="020B0604020202020204" pitchFamily="34" charset="0"/>
              <a:buChar char="•"/>
            </a:pPr>
            <a:r>
              <a:rPr lang="es-CR" dirty="0"/>
              <a:t>Con la finalidad de intervenir en la producción, distribución, comercialización o venta de bienes o prestación de servicios</a:t>
            </a:r>
            <a:r>
              <a:rPr lang="es-CR" dirty="0" smtClean="0"/>
              <a:t>.</a:t>
            </a:r>
          </a:p>
          <a:p>
            <a:r>
              <a:rPr lang="es-ES" dirty="0"/>
              <a:t>En el caso de la compra de servicios o de bienes intangibles, cuyo prestador no se encuentre domiciliado en el territorio de la República, el contribuyente será el destinatario del servicio o el bien intangible, </a:t>
            </a:r>
            <a:endParaRPr lang="es-ES" dirty="0" smtClean="0"/>
          </a:p>
          <a:p>
            <a:r>
              <a:rPr lang="es-ES" dirty="0"/>
              <a:t> </a:t>
            </a:r>
            <a:endParaRPr lang="es-CR" dirty="0"/>
          </a:p>
          <a:p>
            <a:r>
              <a:rPr lang="es-ES" dirty="0"/>
              <a:t>Igualmente, son contribuyentes todos los exportadores y los que se acojan al régimen de tributación simplificada.</a:t>
            </a:r>
            <a:endParaRPr lang="es-CR" dirty="0"/>
          </a:p>
          <a:p>
            <a:pPr marL="380990" indent="-380990" algn="just">
              <a:buClr>
                <a:srgbClr val="3D2363"/>
              </a:buClr>
              <a:buFont typeface="Arial" panose="020B0604020202020204" pitchFamily="34" charset="0"/>
              <a:buChar char="•"/>
            </a:pPr>
            <a:endParaRPr lang="es-CR" sz="1867" dirty="0"/>
          </a:p>
          <a:p>
            <a:pPr marL="457189" indent="-457189">
              <a:lnSpc>
                <a:spcPct val="150000"/>
              </a:lnSpc>
              <a:buClr>
                <a:srgbClr val="3D2363"/>
              </a:buClr>
              <a:buFont typeface="Arial" panose="020B0604020202020204" pitchFamily="34" charset="0"/>
              <a:buChar char="•"/>
            </a:pPr>
            <a:endParaRPr lang="es-CR" sz="1867" dirty="0"/>
          </a:p>
          <a:p>
            <a:pPr>
              <a:lnSpc>
                <a:spcPct val="150000"/>
              </a:lnSpc>
            </a:pPr>
            <a:endParaRPr lang="es-CR" sz="2133" dirty="0">
              <a:latin typeface="+mj-lt"/>
            </a:endParaRPr>
          </a:p>
          <a:p>
            <a:endParaRPr lang="es-CR" sz="2400" dirty="0"/>
          </a:p>
        </p:txBody>
      </p:sp>
      <p:sp>
        <p:nvSpPr>
          <p:cNvPr id="8" name="Título 2">
            <a:extLst>
              <a:ext uri="{FF2B5EF4-FFF2-40B4-BE49-F238E27FC236}">
                <a16:creationId xmlns:a16="http://schemas.microsoft.com/office/drawing/2014/main" xmlns="" id="{7587EFCC-5B0A-47CB-BF7C-CC6BD76F8C3F}"/>
              </a:ext>
            </a:extLst>
          </p:cNvPr>
          <p:cNvSpPr txBox="1">
            <a:spLocks/>
          </p:cNvSpPr>
          <p:nvPr/>
        </p:nvSpPr>
        <p:spPr>
          <a:xfrm>
            <a:off x="0" y="669998"/>
            <a:ext cx="12192000" cy="677540"/>
          </a:xfrm>
          <a:prstGeom prst="rect">
            <a:avLst/>
          </a:prstGeom>
        </p:spPr>
        <p:txBody>
          <a:bodyPr vert="horz" lIns="0" tIns="0" rIns="0" bIns="0" rtlCol="0" anchor="t" anchorCtr="0">
            <a:normAutofit/>
          </a:bodyPr>
          <a:lstStyle>
            <a:lvl1pPr algn="l" defTabSz="457200" rtl="0" eaLnBrk="1" latinLnBrk="0" hangingPunct="1">
              <a:spcBef>
                <a:spcPct val="0"/>
              </a:spcBef>
              <a:buNone/>
              <a:defRPr sz="3000" b="1" kern="1200">
                <a:solidFill>
                  <a:schemeClr val="accent1"/>
                </a:solidFill>
                <a:latin typeface="+mj-lt"/>
                <a:ea typeface="+mj-ea"/>
                <a:cs typeface="+mj-cs"/>
              </a:defRPr>
            </a:lvl1pPr>
          </a:lstStyle>
          <a:p>
            <a:r>
              <a:rPr lang="es-CR" sz="4000" dirty="0"/>
              <a:t>    </a:t>
            </a:r>
            <a:r>
              <a:rPr lang="es-CR" sz="4000" b="0" dirty="0"/>
              <a:t>De los contribuyentes y la </a:t>
            </a:r>
            <a:r>
              <a:rPr lang="es-CR" sz="4000" b="0" dirty="0" smtClean="0"/>
              <a:t>inscripción.  Art. </a:t>
            </a:r>
            <a:r>
              <a:rPr lang="es-CR" sz="4000" b="0" dirty="0"/>
              <a:t>4</a:t>
            </a:r>
            <a:r>
              <a:rPr lang="es-CR" sz="4000" b="0" dirty="0" smtClean="0"/>
              <a:t> y 5</a:t>
            </a:r>
            <a:endParaRPr lang="es-CR" sz="4000" b="0" dirty="0"/>
          </a:p>
        </p:txBody>
      </p:sp>
      <p:sp>
        <p:nvSpPr>
          <p:cNvPr id="9" name="Rectángulo 8">
            <a:extLst>
              <a:ext uri="{FF2B5EF4-FFF2-40B4-BE49-F238E27FC236}">
                <a16:creationId xmlns:a16="http://schemas.microsoft.com/office/drawing/2014/main" xmlns="" id="{5F5AD9D2-DF59-4A80-B0FD-C3EC5E66E8B6}"/>
              </a:ext>
            </a:extLst>
          </p:cNvPr>
          <p:cNvSpPr/>
          <p:nvPr/>
        </p:nvSpPr>
        <p:spPr>
          <a:xfrm>
            <a:off x="403413" y="1347538"/>
            <a:ext cx="10601472" cy="697755"/>
          </a:xfrm>
          <a:prstGeom prst="rect">
            <a:avLst/>
          </a:prstGeom>
        </p:spPr>
        <p:txBody>
          <a:bodyPr wrap="square">
            <a:spAutoFit/>
          </a:bodyPr>
          <a:lstStyle/>
          <a:p>
            <a:pPr algn="just"/>
            <a:r>
              <a:rPr lang="es-CR" sz="2067" dirty="0">
                <a:solidFill>
                  <a:schemeClr val="accent6"/>
                </a:solidFill>
              </a:rPr>
              <a:t>Contribuyentes</a:t>
            </a:r>
          </a:p>
          <a:p>
            <a:pPr algn="just"/>
            <a:endParaRPr lang="es-CR" sz="1867" b="1" dirty="0">
              <a:solidFill>
                <a:srgbClr val="C8BEAF"/>
              </a:solidFill>
            </a:endParaRPr>
          </a:p>
        </p:txBody>
      </p:sp>
      <p:pic>
        <p:nvPicPr>
          <p:cNvPr id="3" name="Imagen 2">
            <a:extLst>
              <a:ext uri="{FF2B5EF4-FFF2-40B4-BE49-F238E27FC236}">
                <a16:creationId xmlns:a16="http://schemas.microsoft.com/office/drawing/2014/main" xmlns="" id="{B5F6025C-DAEB-49F7-AAD8-32DE210FF389}"/>
              </a:ext>
            </a:extLst>
          </p:cNvPr>
          <p:cNvPicPr>
            <a:picLocks noChangeAspect="1"/>
          </p:cNvPicPr>
          <p:nvPr/>
        </p:nvPicPr>
        <p:blipFill>
          <a:blip r:embed="rId2"/>
          <a:stretch>
            <a:fillRect/>
          </a:stretch>
        </p:blipFill>
        <p:spPr>
          <a:xfrm>
            <a:off x="8724370" y="2026721"/>
            <a:ext cx="2467868" cy="2467868"/>
          </a:xfrm>
          <a:prstGeom prst="rect">
            <a:avLst/>
          </a:prstGeom>
        </p:spPr>
      </p:pic>
    </p:spTree>
    <p:extLst>
      <p:ext uri="{BB962C8B-B14F-4D97-AF65-F5344CB8AC3E}">
        <p14:creationId xmlns:p14="http://schemas.microsoft.com/office/powerpoint/2010/main" val="2465172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2">
            <a:extLst>
              <a:ext uri="{FF2B5EF4-FFF2-40B4-BE49-F238E27FC236}">
                <a16:creationId xmlns:a16="http://schemas.microsoft.com/office/drawing/2014/main" xmlns="" id="{7587EFCC-5B0A-47CB-BF7C-CC6BD76F8C3F}"/>
              </a:ext>
            </a:extLst>
          </p:cNvPr>
          <p:cNvSpPr txBox="1">
            <a:spLocks/>
          </p:cNvSpPr>
          <p:nvPr/>
        </p:nvSpPr>
        <p:spPr>
          <a:xfrm>
            <a:off x="0" y="669998"/>
            <a:ext cx="12192000" cy="677540"/>
          </a:xfrm>
          <a:prstGeom prst="rect">
            <a:avLst/>
          </a:prstGeom>
        </p:spPr>
        <p:txBody>
          <a:bodyPr vert="horz" lIns="0" tIns="0" rIns="0" bIns="0" rtlCol="0" anchor="t" anchorCtr="0">
            <a:normAutofit/>
          </a:bodyPr>
          <a:lstStyle>
            <a:lvl1pPr algn="l" defTabSz="457200" rtl="0" eaLnBrk="1" latinLnBrk="0" hangingPunct="1">
              <a:spcBef>
                <a:spcPct val="0"/>
              </a:spcBef>
              <a:buNone/>
              <a:defRPr sz="3000" b="1" kern="1200">
                <a:solidFill>
                  <a:schemeClr val="accent1"/>
                </a:solidFill>
                <a:latin typeface="+mj-lt"/>
                <a:ea typeface="+mj-ea"/>
                <a:cs typeface="+mj-cs"/>
              </a:defRPr>
            </a:lvl1pPr>
          </a:lstStyle>
          <a:p>
            <a:r>
              <a:rPr lang="es-CR" sz="4000" dirty="0"/>
              <a:t>    </a:t>
            </a:r>
            <a:r>
              <a:rPr lang="es-CR" sz="4000" b="0" dirty="0"/>
              <a:t>De los contribuyentes y la </a:t>
            </a:r>
            <a:r>
              <a:rPr lang="es-CR" sz="4000" b="0" dirty="0" smtClean="0"/>
              <a:t>inscripción art .7 </a:t>
            </a:r>
            <a:endParaRPr lang="es-CR" sz="4000" b="0" dirty="0"/>
          </a:p>
        </p:txBody>
      </p:sp>
      <p:sp>
        <p:nvSpPr>
          <p:cNvPr id="9" name="Rectángulo 8">
            <a:extLst>
              <a:ext uri="{FF2B5EF4-FFF2-40B4-BE49-F238E27FC236}">
                <a16:creationId xmlns:a16="http://schemas.microsoft.com/office/drawing/2014/main" xmlns="" id="{5F5AD9D2-DF59-4A80-B0FD-C3EC5E66E8B6}"/>
              </a:ext>
            </a:extLst>
          </p:cNvPr>
          <p:cNvSpPr/>
          <p:nvPr/>
        </p:nvSpPr>
        <p:spPr>
          <a:xfrm>
            <a:off x="523737" y="1846254"/>
            <a:ext cx="10481147" cy="985078"/>
          </a:xfrm>
          <a:prstGeom prst="rect">
            <a:avLst/>
          </a:prstGeom>
        </p:spPr>
        <p:txBody>
          <a:bodyPr wrap="square">
            <a:spAutoFit/>
          </a:bodyPr>
          <a:lstStyle/>
          <a:p>
            <a:pPr algn="just"/>
            <a:r>
              <a:rPr lang="es-CR" sz="2067" dirty="0">
                <a:solidFill>
                  <a:schemeClr val="accent6"/>
                </a:solidFill>
              </a:rPr>
              <a:t>Obligación de los contribuyentes</a:t>
            </a:r>
          </a:p>
          <a:p>
            <a:pPr algn="just"/>
            <a:endParaRPr lang="es-CR" sz="1867" b="1" dirty="0">
              <a:solidFill>
                <a:schemeClr val="tx1">
                  <a:lumMod val="65000"/>
                  <a:lumOff val="35000"/>
                </a:schemeClr>
              </a:solidFill>
            </a:endParaRPr>
          </a:p>
          <a:p>
            <a:pPr algn="just"/>
            <a:endParaRPr lang="es-CR" sz="1867" b="1" dirty="0">
              <a:solidFill>
                <a:srgbClr val="C8BEAF"/>
              </a:solidFill>
            </a:endParaRPr>
          </a:p>
        </p:txBody>
      </p:sp>
      <p:sp>
        <p:nvSpPr>
          <p:cNvPr id="11" name="Rectangle 28">
            <a:extLst>
              <a:ext uri="{FF2B5EF4-FFF2-40B4-BE49-F238E27FC236}">
                <a16:creationId xmlns:a16="http://schemas.microsoft.com/office/drawing/2014/main" xmlns="" id="{6C7F04D8-8BE2-43BA-8352-CDB45739873D}"/>
              </a:ext>
            </a:extLst>
          </p:cNvPr>
          <p:cNvSpPr/>
          <p:nvPr/>
        </p:nvSpPr>
        <p:spPr bwMode="auto">
          <a:xfrm>
            <a:off x="1764632" y="2856466"/>
            <a:ext cx="7872000" cy="481198"/>
          </a:xfrm>
          <a:prstGeom prst="rect">
            <a:avLst/>
          </a:prstGeom>
          <a:noFill/>
          <a:ln w="28575" algn="ctr">
            <a:solidFill>
              <a:schemeClr val="accent2"/>
            </a:solidFill>
            <a:prstDash val="solid"/>
            <a:miter lim="800000"/>
            <a:headEnd/>
            <a:tailEnd/>
          </a:ln>
          <a:effectLst/>
        </p:spPr>
        <p:txBody>
          <a:bodyPr vert="horz" wrap="square" lIns="96000" tIns="96000" rIns="96000" bIns="96000" numCol="1" rtlCol="0" anchor="ctr" anchorCtr="0" compatLnSpc="1">
            <a:prstTxWarp prst="textNoShape">
              <a:avLst/>
            </a:prstTxWarp>
            <a:spAutoFit/>
          </a:bodyPr>
          <a:lstStyle/>
          <a:p>
            <a:pPr marL="0" lvl="2" defTabSz="1219170">
              <a:spcAft>
                <a:spcPts val="400"/>
              </a:spcAft>
              <a:defRPr/>
            </a:pPr>
            <a:r>
              <a:rPr lang="es-CR" sz="1867" kern="0" dirty="0">
                <a:solidFill>
                  <a:prstClr val="black"/>
                </a:solidFill>
              </a:rPr>
              <a:t>Extender facturas o documentos equivalentes debidamente autorizados</a:t>
            </a:r>
            <a:r>
              <a:rPr lang="en-GB" sz="1867" kern="0" dirty="0">
                <a:solidFill>
                  <a:prstClr val="black"/>
                </a:solidFill>
              </a:rPr>
              <a:t>.</a:t>
            </a:r>
          </a:p>
        </p:txBody>
      </p:sp>
      <p:sp>
        <p:nvSpPr>
          <p:cNvPr id="12" name="Isosceles Triangle 30">
            <a:extLst>
              <a:ext uri="{FF2B5EF4-FFF2-40B4-BE49-F238E27FC236}">
                <a16:creationId xmlns:a16="http://schemas.microsoft.com/office/drawing/2014/main" xmlns="" id="{6B38D9F8-E445-43D3-8472-2B2D376328A0}"/>
              </a:ext>
            </a:extLst>
          </p:cNvPr>
          <p:cNvSpPr/>
          <p:nvPr/>
        </p:nvSpPr>
        <p:spPr>
          <a:xfrm>
            <a:off x="1430160" y="2913616"/>
            <a:ext cx="288000" cy="336000"/>
          </a:xfrm>
          <a:prstGeom prst="stripedRightArrow">
            <a:avLst/>
          </a:prstGeom>
          <a:solidFill>
            <a:schemeClr val="accent1"/>
          </a:solidFill>
          <a:ln w="12700" cap="flat" cmpd="sng" algn="ctr">
            <a:noFill/>
            <a:prstDash val="solid"/>
            <a:miter lim="800000"/>
          </a:ln>
          <a:effectLst/>
        </p:spPr>
        <p:txBody>
          <a:bodyPr rtlCol="0" anchor="ctr"/>
          <a:lstStyle/>
          <a:p>
            <a:pPr algn="ctr" defTabSz="1219170">
              <a:defRPr/>
            </a:pPr>
            <a:endParaRPr lang="en-GB" sz="1600" kern="0">
              <a:solidFill>
                <a:prstClr val="white"/>
              </a:solidFill>
              <a:latin typeface="Arial"/>
            </a:endParaRPr>
          </a:p>
        </p:txBody>
      </p:sp>
      <p:sp>
        <p:nvSpPr>
          <p:cNvPr id="13" name="Rectangle 28">
            <a:extLst>
              <a:ext uri="{FF2B5EF4-FFF2-40B4-BE49-F238E27FC236}">
                <a16:creationId xmlns:a16="http://schemas.microsoft.com/office/drawing/2014/main" xmlns="" id="{13707E81-1C21-40DA-B0DD-463873C13539}"/>
              </a:ext>
            </a:extLst>
          </p:cNvPr>
          <p:cNvSpPr/>
          <p:nvPr/>
        </p:nvSpPr>
        <p:spPr bwMode="auto">
          <a:xfrm>
            <a:off x="1764632" y="3792385"/>
            <a:ext cx="7872000" cy="481198"/>
          </a:xfrm>
          <a:prstGeom prst="rect">
            <a:avLst/>
          </a:prstGeom>
          <a:noFill/>
          <a:ln w="28575" algn="ctr">
            <a:solidFill>
              <a:schemeClr val="accent2"/>
            </a:solidFill>
            <a:prstDash val="solid"/>
            <a:miter lim="800000"/>
            <a:headEnd/>
            <a:tailEnd/>
          </a:ln>
          <a:effectLst/>
        </p:spPr>
        <p:txBody>
          <a:bodyPr vert="horz" wrap="square" lIns="96000" tIns="96000" rIns="96000" bIns="96000" numCol="1" rtlCol="0" anchor="ctr" anchorCtr="0" compatLnSpc="1">
            <a:prstTxWarp prst="textNoShape">
              <a:avLst/>
            </a:prstTxWarp>
            <a:spAutoFit/>
          </a:bodyPr>
          <a:lstStyle/>
          <a:p>
            <a:pPr marL="0" lvl="2" defTabSz="1219170">
              <a:spcAft>
                <a:spcPts val="400"/>
              </a:spcAft>
              <a:defRPr/>
            </a:pPr>
            <a:r>
              <a:rPr lang="es-CR" sz="1867" kern="0" dirty="0">
                <a:solidFill>
                  <a:prstClr val="black"/>
                </a:solidFill>
              </a:rPr>
              <a:t>Llevar los registro contables según lo establecido  en el Reglamento.</a:t>
            </a:r>
          </a:p>
        </p:txBody>
      </p:sp>
      <p:sp>
        <p:nvSpPr>
          <p:cNvPr id="15" name="Rectangle 28">
            <a:extLst>
              <a:ext uri="{FF2B5EF4-FFF2-40B4-BE49-F238E27FC236}">
                <a16:creationId xmlns:a16="http://schemas.microsoft.com/office/drawing/2014/main" xmlns="" id="{FA913534-5203-464A-A549-05748A33EC76}"/>
              </a:ext>
            </a:extLst>
          </p:cNvPr>
          <p:cNvSpPr/>
          <p:nvPr/>
        </p:nvSpPr>
        <p:spPr bwMode="auto">
          <a:xfrm>
            <a:off x="1764632" y="4584982"/>
            <a:ext cx="7872000" cy="1055842"/>
          </a:xfrm>
          <a:prstGeom prst="rect">
            <a:avLst/>
          </a:prstGeom>
          <a:noFill/>
          <a:ln w="28575" algn="ctr">
            <a:solidFill>
              <a:schemeClr val="accent2"/>
            </a:solidFill>
            <a:prstDash val="solid"/>
            <a:miter lim="800000"/>
            <a:headEnd/>
            <a:tailEnd/>
          </a:ln>
          <a:effectLst/>
        </p:spPr>
        <p:txBody>
          <a:bodyPr vert="horz" wrap="square" lIns="96000" tIns="96000" rIns="96000" bIns="96000" numCol="1" rtlCol="0" anchor="ctr" anchorCtr="0" compatLnSpc="1">
            <a:prstTxWarp prst="textNoShape">
              <a:avLst/>
            </a:prstTxWarp>
            <a:spAutoFit/>
          </a:bodyPr>
          <a:lstStyle/>
          <a:p>
            <a:pPr algn="just">
              <a:buClr>
                <a:srgbClr val="3D2363"/>
              </a:buClr>
            </a:pPr>
            <a:r>
              <a:rPr lang="es-CR" sz="1867" dirty="0"/>
              <a:t>Consignar el número de inscripción en toda declaración, comprobante de depósito y comunicación que presenten o dirijan a la Administración Tributaria.</a:t>
            </a:r>
          </a:p>
        </p:txBody>
      </p:sp>
      <p:sp>
        <p:nvSpPr>
          <p:cNvPr id="17" name="Isosceles Triangle 30">
            <a:extLst>
              <a:ext uri="{FF2B5EF4-FFF2-40B4-BE49-F238E27FC236}">
                <a16:creationId xmlns:a16="http://schemas.microsoft.com/office/drawing/2014/main" xmlns="" id="{88B987BD-BC9E-448B-A1F8-6299A4C6BBC9}"/>
              </a:ext>
            </a:extLst>
          </p:cNvPr>
          <p:cNvSpPr/>
          <p:nvPr/>
        </p:nvSpPr>
        <p:spPr>
          <a:xfrm>
            <a:off x="1427316" y="4944901"/>
            <a:ext cx="288000" cy="336000"/>
          </a:xfrm>
          <a:prstGeom prst="stripedRightArrow">
            <a:avLst/>
          </a:prstGeom>
          <a:solidFill>
            <a:schemeClr val="accent1"/>
          </a:solidFill>
          <a:ln w="12700" cap="flat" cmpd="sng" algn="ctr">
            <a:noFill/>
            <a:prstDash val="solid"/>
            <a:miter lim="800000"/>
          </a:ln>
          <a:effectLst/>
        </p:spPr>
        <p:txBody>
          <a:bodyPr rtlCol="0" anchor="ctr"/>
          <a:lstStyle/>
          <a:p>
            <a:pPr algn="ctr" defTabSz="1219170">
              <a:defRPr/>
            </a:pPr>
            <a:endParaRPr lang="en-GB" sz="1600" kern="0">
              <a:solidFill>
                <a:prstClr val="white"/>
              </a:solidFill>
              <a:latin typeface="Arial"/>
            </a:endParaRPr>
          </a:p>
        </p:txBody>
      </p:sp>
      <p:sp>
        <p:nvSpPr>
          <p:cNvPr id="18" name="Isosceles Triangle 30">
            <a:extLst>
              <a:ext uri="{FF2B5EF4-FFF2-40B4-BE49-F238E27FC236}">
                <a16:creationId xmlns:a16="http://schemas.microsoft.com/office/drawing/2014/main" xmlns="" id="{F947031A-3F9E-4098-84FB-7D0BE659A831}"/>
              </a:ext>
            </a:extLst>
          </p:cNvPr>
          <p:cNvSpPr/>
          <p:nvPr/>
        </p:nvSpPr>
        <p:spPr>
          <a:xfrm>
            <a:off x="1430160" y="3886859"/>
            <a:ext cx="288000" cy="336000"/>
          </a:xfrm>
          <a:prstGeom prst="stripedRightArrow">
            <a:avLst/>
          </a:prstGeom>
          <a:solidFill>
            <a:schemeClr val="accent1"/>
          </a:solidFill>
          <a:ln w="12700" cap="flat" cmpd="sng" algn="ctr">
            <a:noFill/>
            <a:prstDash val="solid"/>
            <a:miter lim="800000"/>
          </a:ln>
          <a:effectLst/>
        </p:spPr>
        <p:txBody>
          <a:bodyPr rtlCol="0" anchor="ctr"/>
          <a:lstStyle/>
          <a:p>
            <a:pPr algn="ctr" defTabSz="1219170">
              <a:defRPr/>
            </a:pPr>
            <a:endParaRPr lang="en-GB" sz="1600" kern="0" dirty="0">
              <a:solidFill>
                <a:prstClr val="white"/>
              </a:solidFill>
              <a:latin typeface="Arial"/>
            </a:endParaRPr>
          </a:p>
        </p:txBody>
      </p:sp>
    </p:spTree>
    <p:extLst>
      <p:ext uri="{BB962C8B-B14F-4D97-AF65-F5344CB8AC3E}">
        <p14:creationId xmlns:p14="http://schemas.microsoft.com/office/powerpoint/2010/main" val="718726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xmlns="" id="{02426210-F9C9-4202-9819-AE27F51B325F}"/>
              </a:ext>
            </a:extLst>
          </p:cNvPr>
          <p:cNvSpPr txBox="1"/>
          <p:nvPr/>
        </p:nvSpPr>
        <p:spPr>
          <a:xfrm>
            <a:off x="802105" y="2465237"/>
            <a:ext cx="4919883" cy="3314241"/>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square" rtlCol="0">
            <a:spAutoFit/>
          </a:bodyPr>
          <a:lstStyle/>
          <a:p>
            <a:pPr marL="380990" indent="-380990" algn="just">
              <a:buClr>
                <a:srgbClr val="3D2363"/>
              </a:buClr>
              <a:buFont typeface="Arial" panose="020B0604020202020204" pitchFamily="34" charset="0"/>
              <a:buChar char="•"/>
            </a:pPr>
            <a:r>
              <a:rPr lang="es-CR" sz="1867" dirty="0"/>
              <a:t>Exportaciones de bienes.</a:t>
            </a:r>
          </a:p>
          <a:p>
            <a:pPr algn="just">
              <a:buClr>
                <a:srgbClr val="3D2363"/>
              </a:buClr>
            </a:pPr>
            <a:endParaRPr lang="es-CR" sz="1200" dirty="0"/>
          </a:p>
          <a:p>
            <a:pPr marL="380990" indent="-380990">
              <a:buClr>
                <a:srgbClr val="3D2363"/>
              </a:buClr>
              <a:buFont typeface="Arial" panose="020B0604020202020204" pitchFamily="34" charset="0"/>
              <a:buChar char="•"/>
            </a:pPr>
            <a:r>
              <a:rPr lang="es-CR" sz="1867" dirty="0"/>
              <a:t>Beneficiarios del Régimen de Zona Franca.</a:t>
            </a:r>
          </a:p>
          <a:p>
            <a:pPr algn="just">
              <a:buClr>
                <a:srgbClr val="3D2363"/>
              </a:buClr>
            </a:pPr>
            <a:endParaRPr lang="es-CR" sz="1200" dirty="0"/>
          </a:p>
          <a:p>
            <a:pPr marL="380990" indent="-380990" algn="just">
              <a:buClr>
                <a:srgbClr val="3D2363"/>
              </a:buClr>
              <a:buFont typeface="Arial" panose="020B0604020202020204" pitchFamily="34" charset="0"/>
              <a:buChar char="•"/>
            </a:pPr>
            <a:r>
              <a:rPr lang="es-CR" sz="1867" dirty="0"/>
              <a:t>Intereses y comisiones de préstamos, créditos, arrendamientos financieros, y operativos en función financiera.</a:t>
            </a:r>
          </a:p>
          <a:p>
            <a:pPr algn="just">
              <a:buClr>
                <a:srgbClr val="3D2363"/>
              </a:buClr>
            </a:pPr>
            <a:endParaRPr lang="es-CR" sz="1200" dirty="0"/>
          </a:p>
          <a:p>
            <a:pPr marL="380990" indent="-380990" algn="just">
              <a:buClr>
                <a:srgbClr val="3D2363"/>
              </a:buClr>
              <a:buFont typeface="Arial" panose="020B0604020202020204" pitchFamily="34" charset="0"/>
              <a:buChar char="•"/>
            </a:pPr>
            <a:r>
              <a:rPr lang="es-ES" sz="1867" dirty="0"/>
              <a:t>Arrendamientos de </a:t>
            </a:r>
            <a:r>
              <a:rPr lang="es-ES" sz="1867" dirty="0" smtClean="0"/>
              <a:t>inmuebles para vivienda. Siempre </a:t>
            </a:r>
            <a:r>
              <a:rPr lang="es-ES" sz="1867" dirty="0"/>
              <a:t>que el monto de renta mensual no exceda 1.5 salario base.</a:t>
            </a:r>
          </a:p>
          <a:p>
            <a:pPr marL="380990" indent="-380990" algn="just">
              <a:buClr>
                <a:srgbClr val="3D2363"/>
              </a:buClr>
              <a:buFont typeface="Arial" panose="020B0604020202020204" pitchFamily="34" charset="0"/>
              <a:buChar char="•"/>
            </a:pPr>
            <a:endParaRPr lang="es-ES" sz="1200" dirty="0"/>
          </a:p>
          <a:p>
            <a:pPr algn="just">
              <a:buClr>
                <a:srgbClr val="3D2363"/>
              </a:buClr>
            </a:pPr>
            <a:endParaRPr lang="es-CR" sz="1200" dirty="0"/>
          </a:p>
        </p:txBody>
      </p:sp>
      <p:sp>
        <p:nvSpPr>
          <p:cNvPr id="8" name="Título 2">
            <a:extLst>
              <a:ext uri="{FF2B5EF4-FFF2-40B4-BE49-F238E27FC236}">
                <a16:creationId xmlns:a16="http://schemas.microsoft.com/office/drawing/2014/main" xmlns="" id="{7587EFCC-5B0A-47CB-BF7C-CC6BD76F8C3F}"/>
              </a:ext>
            </a:extLst>
          </p:cNvPr>
          <p:cNvSpPr txBox="1">
            <a:spLocks/>
          </p:cNvSpPr>
          <p:nvPr/>
        </p:nvSpPr>
        <p:spPr>
          <a:xfrm>
            <a:off x="0" y="669998"/>
            <a:ext cx="12192000" cy="677540"/>
          </a:xfrm>
          <a:prstGeom prst="rect">
            <a:avLst/>
          </a:prstGeom>
        </p:spPr>
        <p:txBody>
          <a:bodyPr vert="horz" lIns="0" tIns="0" rIns="0" bIns="0" rtlCol="0" anchor="t" anchorCtr="0">
            <a:normAutofit/>
          </a:bodyPr>
          <a:lstStyle>
            <a:lvl1pPr algn="l" defTabSz="457200" rtl="0" eaLnBrk="1" latinLnBrk="0" hangingPunct="1">
              <a:spcBef>
                <a:spcPct val="0"/>
              </a:spcBef>
              <a:buNone/>
              <a:defRPr sz="3000" b="1" kern="1200">
                <a:solidFill>
                  <a:schemeClr val="accent1"/>
                </a:solidFill>
                <a:latin typeface="+mj-lt"/>
                <a:ea typeface="+mj-ea"/>
                <a:cs typeface="+mj-cs"/>
              </a:defRPr>
            </a:lvl1pPr>
          </a:lstStyle>
          <a:p>
            <a:r>
              <a:rPr lang="es-CR" sz="4000" dirty="0"/>
              <a:t>    </a:t>
            </a:r>
            <a:r>
              <a:rPr lang="es-CR" sz="4000" b="0" dirty="0"/>
              <a:t>De las exenciones y no sujeciones</a:t>
            </a:r>
          </a:p>
        </p:txBody>
      </p:sp>
      <p:sp>
        <p:nvSpPr>
          <p:cNvPr id="9" name="Rectángulo 8">
            <a:extLst>
              <a:ext uri="{FF2B5EF4-FFF2-40B4-BE49-F238E27FC236}">
                <a16:creationId xmlns:a16="http://schemas.microsoft.com/office/drawing/2014/main" xmlns="" id="{5F5AD9D2-DF59-4A80-B0FD-C3EC5E66E8B6}"/>
              </a:ext>
            </a:extLst>
          </p:cNvPr>
          <p:cNvSpPr/>
          <p:nvPr/>
        </p:nvSpPr>
        <p:spPr>
          <a:xfrm>
            <a:off x="523737" y="1846254"/>
            <a:ext cx="10481147" cy="697755"/>
          </a:xfrm>
          <a:prstGeom prst="rect">
            <a:avLst/>
          </a:prstGeom>
        </p:spPr>
        <p:txBody>
          <a:bodyPr wrap="square">
            <a:spAutoFit/>
          </a:bodyPr>
          <a:lstStyle/>
          <a:p>
            <a:pPr algn="just"/>
            <a:r>
              <a:rPr lang="es-CR" sz="2067" dirty="0" smtClean="0">
                <a:solidFill>
                  <a:schemeClr val="accent6"/>
                </a:solidFill>
              </a:rPr>
              <a:t>Exenciones. Art .8.</a:t>
            </a:r>
            <a:endParaRPr lang="es-CR" sz="2067" dirty="0">
              <a:solidFill>
                <a:schemeClr val="accent6"/>
              </a:solidFill>
            </a:endParaRPr>
          </a:p>
          <a:p>
            <a:pPr algn="just"/>
            <a:endParaRPr lang="es-CR" sz="1867" b="1" dirty="0">
              <a:solidFill>
                <a:srgbClr val="C8BEAF"/>
              </a:solidFill>
            </a:endParaRPr>
          </a:p>
        </p:txBody>
      </p:sp>
      <p:sp>
        <p:nvSpPr>
          <p:cNvPr id="11" name="CuadroTexto 10">
            <a:extLst>
              <a:ext uri="{FF2B5EF4-FFF2-40B4-BE49-F238E27FC236}">
                <a16:creationId xmlns:a16="http://schemas.microsoft.com/office/drawing/2014/main" xmlns="" id="{D4839866-5206-4A04-850E-341D6190F7C0}"/>
              </a:ext>
            </a:extLst>
          </p:cNvPr>
          <p:cNvSpPr txBox="1"/>
          <p:nvPr/>
        </p:nvSpPr>
        <p:spPr>
          <a:xfrm>
            <a:off x="6470015" y="2465235"/>
            <a:ext cx="4919883" cy="2842253"/>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square" rtlCol="0">
            <a:spAutoFit/>
          </a:bodyPr>
          <a:lstStyle/>
          <a:p>
            <a:pPr marL="380990" indent="-380990" algn="just">
              <a:buClr>
                <a:srgbClr val="3D2363"/>
              </a:buClr>
              <a:buFont typeface="Arial" panose="020B0604020202020204" pitchFamily="34" charset="0"/>
              <a:buChar char="•"/>
            </a:pPr>
            <a:r>
              <a:rPr lang="es-ES" sz="1867" dirty="0"/>
              <a:t>Arrendamientos de micro y pequeñas empresas cuando el monto de renta mensual no exceda 1.5 salario base.</a:t>
            </a:r>
          </a:p>
          <a:p>
            <a:pPr marL="380990" indent="-380990" algn="just">
              <a:buClr>
                <a:srgbClr val="3D2363"/>
              </a:buClr>
              <a:buFont typeface="Arial" panose="020B0604020202020204" pitchFamily="34" charset="0"/>
              <a:buChar char="•"/>
            </a:pPr>
            <a:endParaRPr lang="es-ES" sz="1200" dirty="0"/>
          </a:p>
          <a:p>
            <a:pPr marL="380990" indent="-380990" algn="just">
              <a:buClr>
                <a:srgbClr val="3D2363"/>
              </a:buClr>
              <a:buFont typeface="Arial" panose="020B0604020202020204" pitchFamily="34" charset="0"/>
              <a:buChar char="•"/>
            </a:pPr>
            <a:r>
              <a:rPr lang="es-CR" sz="1867" dirty="0"/>
              <a:t>Transferencias, avales y otros servicios de entidades bancarias.</a:t>
            </a:r>
          </a:p>
          <a:p>
            <a:pPr marL="380990" indent="-380990" algn="just">
              <a:buClr>
                <a:srgbClr val="3D2363"/>
              </a:buClr>
              <a:buFont typeface="Arial" panose="020B0604020202020204" pitchFamily="34" charset="0"/>
              <a:buChar char="•"/>
            </a:pPr>
            <a:endParaRPr lang="es-CR" sz="1200" dirty="0"/>
          </a:p>
          <a:p>
            <a:pPr marL="380990" indent="-380990" algn="just">
              <a:buClr>
                <a:srgbClr val="3D2363"/>
              </a:buClr>
              <a:buFont typeface="Arial" panose="020B0604020202020204" pitchFamily="34" charset="0"/>
              <a:buChar char="•"/>
            </a:pPr>
            <a:r>
              <a:rPr lang="es-CR" sz="1867" dirty="0"/>
              <a:t>Comisiones pagadas a Operadoras de Pensiones.</a:t>
            </a:r>
          </a:p>
          <a:p>
            <a:pPr algn="just">
              <a:buClr>
                <a:srgbClr val="3D2363"/>
              </a:buClr>
            </a:pPr>
            <a:endParaRPr lang="es-CR" sz="1200" dirty="0"/>
          </a:p>
          <a:p>
            <a:pPr algn="just">
              <a:buClr>
                <a:srgbClr val="3D2363"/>
              </a:buClr>
            </a:pPr>
            <a:endParaRPr lang="es-CR" sz="1200" dirty="0"/>
          </a:p>
        </p:txBody>
      </p:sp>
    </p:spTree>
    <p:extLst>
      <p:ext uri="{BB962C8B-B14F-4D97-AF65-F5344CB8AC3E}">
        <p14:creationId xmlns:p14="http://schemas.microsoft.com/office/powerpoint/2010/main" val="1772332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xmlns="" id="{02426210-F9C9-4202-9819-AE27F51B325F}"/>
              </a:ext>
            </a:extLst>
          </p:cNvPr>
          <p:cNvSpPr txBox="1"/>
          <p:nvPr/>
        </p:nvSpPr>
        <p:spPr>
          <a:xfrm>
            <a:off x="802105" y="2465237"/>
            <a:ext cx="4919883" cy="3786229"/>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square" rtlCol="0">
            <a:spAutoFit/>
          </a:bodyPr>
          <a:lstStyle/>
          <a:p>
            <a:pPr marL="380990" indent="-380990" algn="just">
              <a:buClr>
                <a:srgbClr val="3D2363"/>
              </a:buClr>
              <a:buFont typeface="Arial" panose="020B0604020202020204" pitchFamily="34" charset="0"/>
              <a:buChar char="•"/>
            </a:pPr>
            <a:r>
              <a:rPr lang="es-CR" sz="1867" b="1" dirty="0"/>
              <a:t>Las primas de seguros de sobrevivencia con rentas vitalicias y rentas de otros tipos</a:t>
            </a:r>
          </a:p>
          <a:p>
            <a:pPr marL="380990" indent="-380990" algn="just">
              <a:buClr>
                <a:srgbClr val="3D2363"/>
              </a:buClr>
              <a:buFont typeface="Arial" panose="020B0604020202020204" pitchFamily="34" charset="0"/>
              <a:buChar char="•"/>
            </a:pPr>
            <a:endParaRPr lang="es-CR" sz="1867" dirty="0"/>
          </a:p>
          <a:p>
            <a:pPr marL="380990" indent="-380990" algn="just">
              <a:buClr>
                <a:srgbClr val="3D2363"/>
              </a:buClr>
              <a:buFont typeface="Arial" panose="020B0604020202020204" pitchFamily="34" charset="0"/>
              <a:buChar char="•"/>
            </a:pPr>
            <a:r>
              <a:rPr lang="es-CR" sz="1867" dirty="0"/>
              <a:t>Energía eléctrica residencial igual o inferior a 280 kw/h mensual.</a:t>
            </a:r>
          </a:p>
          <a:p>
            <a:pPr marL="380990" indent="-380990" algn="just">
              <a:buClr>
                <a:srgbClr val="3D2363"/>
              </a:buClr>
              <a:buFont typeface="Arial" panose="020B0604020202020204" pitchFamily="34" charset="0"/>
              <a:buChar char="•"/>
            </a:pPr>
            <a:endParaRPr lang="es-CR" sz="1200" dirty="0"/>
          </a:p>
          <a:p>
            <a:pPr marL="380990" indent="-380990" algn="just">
              <a:buClr>
                <a:srgbClr val="3D2363"/>
              </a:buClr>
              <a:buFont typeface="Arial" panose="020B0604020202020204" pitchFamily="34" charset="0"/>
              <a:buChar char="•"/>
            </a:pPr>
            <a:r>
              <a:rPr lang="es-CR" sz="1867" dirty="0"/>
              <a:t>Venta o entrega de agua residencial igual o inferior a 30 metros cúbicos mensual. </a:t>
            </a:r>
          </a:p>
          <a:p>
            <a:pPr marL="380990" indent="-380990" algn="just">
              <a:buClr>
                <a:srgbClr val="3D2363"/>
              </a:buClr>
              <a:buFont typeface="Arial" panose="020B0604020202020204" pitchFamily="34" charset="0"/>
              <a:buChar char="•"/>
            </a:pPr>
            <a:endParaRPr lang="es-CR" sz="1200" dirty="0"/>
          </a:p>
          <a:p>
            <a:pPr marL="380990" indent="-380990" algn="just">
              <a:buClr>
                <a:srgbClr val="3D2363"/>
              </a:buClr>
              <a:buFont typeface="Arial" panose="020B0604020202020204" pitchFamily="34" charset="0"/>
              <a:buChar char="•"/>
            </a:pPr>
            <a:r>
              <a:rPr lang="es-CR" sz="1867" dirty="0"/>
              <a:t>El autoconsumo de bienes.</a:t>
            </a:r>
          </a:p>
          <a:p>
            <a:pPr marL="380990" indent="-380990" algn="just">
              <a:buClr>
                <a:srgbClr val="3D2363"/>
              </a:buClr>
              <a:buFont typeface="Arial" panose="020B0604020202020204" pitchFamily="34" charset="0"/>
              <a:buChar char="•"/>
            </a:pPr>
            <a:endParaRPr lang="es-CR" sz="1200" dirty="0"/>
          </a:p>
          <a:p>
            <a:pPr marL="380990" indent="-380990" algn="just">
              <a:buClr>
                <a:srgbClr val="3D2363"/>
              </a:buClr>
              <a:buFont typeface="Arial" panose="020B0604020202020204" pitchFamily="34" charset="0"/>
              <a:buChar char="•"/>
            </a:pPr>
            <a:endParaRPr lang="es-CR" sz="1733" dirty="0"/>
          </a:p>
        </p:txBody>
      </p:sp>
      <p:sp>
        <p:nvSpPr>
          <p:cNvPr id="8" name="Título 2">
            <a:extLst>
              <a:ext uri="{FF2B5EF4-FFF2-40B4-BE49-F238E27FC236}">
                <a16:creationId xmlns:a16="http://schemas.microsoft.com/office/drawing/2014/main" xmlns="" id="{7587EFCC-5B0A-47CB-BF7C-CC6BD76F8C3F}"/>
              </a:ext>
            </a:extLst>
          </p:cNvPr>
          <p:cNvSpPr txBox="1">
            <a:spLocks/>
          </p:cNvSpPr>
          <p:nvPr/>
        </p:nvSpPr>
        <p:spPr>
          <a:xfrm>
            <a:off x="0" y="669998"/>
            <a:ext cx="12192000" cy="677540"/>
          </a:xfrm>
          <a:prstGeom prst="rect">
            <a:avLst/>
          </a:prstGeom>
        </p:spPr>
        <p:txBody>
          <a:bodyPr vert="horz" lIns="0" tIns="0" rIns="0" bIns="0" rtlCol="0" anchor="t" anchorCtr="0">
            <a:normAutofit/>
          </a:bodyPr>
          <a:lstStyle>
            <a:lvl1pPr algn="l" defTabSz="457200" rtl="0" eaLnBrk="1" latinLnBrk="0" hangingPunct="1">
              <a:spcBef>
                <a:spcPct val="0"/>
              </a:spcBef>
              <a:buNone/>
              <a:defRPr sz="3000" b="1" kern="1200">
                <a:solidFill>
                  <a:schemeClr val="accent1"/>
                </a:solidFill>
                <a:latin typeface="+mj-lt"/>
                <a:ea typeface="+mj-ea"/>
                <a:cs typeface="+mj-cs"/>
              </a:defRPr>
            </a:lvl1pPr>
          </a:lstStyle>
          <a:p>
            <a:r>
              <a:rPr lang="es-CR" sz="4000" dirty="0"/>
              <a:t>    </a:t>
            </a:r>
            <a:r>
              <a:rPr lang="es-CR" sz="4000" b="0" dirty="0"/>
              <a:t>De las exenciones </a:t>
            </a:r>
          </a:p>
        </p:txBody>
      </p:sp>
      <p:sp>
        <p:nvSpPr>
          <p:cNvPr id="9" name="Rectángulo 8">
            <a:extLst>
              <a:ext uri="{FF2B5EF4-FFF2-40B4-BE49-F238E27FC236}">
                <a16:creationId xmlns:a16="http://schemas.microsoft.com/office/drawing/2014/main" xmlns="" id="{5F5AD9D2-DF59-4A80-B0FD-C3EC5E66E8B6}"/>
              </a:ext>
            </a:extLst>
          </p:cNvPr>
          <p:cNvSpPr/>
          <p:nvPr/>
        </p:nvSpPr>
        <p:spPr>
          <a:xfrm>
            <a:off x="523737" y="1846254"/>
            <a:ext cx="10481147" cy="697755"/>
          </a:xfrm>
          <a:prstGeom prst="rect">
            <a:avLst/>
          </a:prstGeom>
        </p:spPr>
        <p:txBody>
          <a:bodyPr wrap="square">
            <a:spAutoFit/>
          </a:bodyPr>
          <a:lstStyle/>
          <a:p>
            <a:pPr algn="just"/>
            <a:r>
              <a:rPr lang="es-CR" sz="2067" dirty="0" smtClean="0">
                <a:solidFill>
                  <a:schemeClr val="accent6"/>
                </a:solidFill>
              </a:rPr>
              <a:t>Exenciones.  Art 8</a:t>
            </a:r>
            <a:endParaRPr lang="es-CR" sz="2067" dirty="0">
              <a:solidFill>
                <a:schemeClr val="accent6"/>
              </a:solidFill>
            </a:endParaRPr>
          </a:p>
          <a:p>
            <a:pPr algn="just"/>
            <a:endParaRPr lang="es-CR" sz="1867" b="1" dirty="0">
              <a:solidFill>
                <a:srgbClr val="C8BEAF"/>
              </a:solidFill>
            </a:endParaRPr>
          </a:p>
        </p:txBody>
      </p:sp>
      <p:sp>
        <p:nvSpPr>
          <p:cNvPr id="11" name="CuadroTexto 10">
            <a:extLst>
              <a:ext uri="{FF2B5EF4-FFF2-40B4-BE49-F238E27FC236}">
                <a16:creationId xmlns:a16="http://schemas.microsoft.com/office/drawing/2014/main" xmlns="" id="{D4839866-5206-4A04-850E-341D6190F7C0}"/>
              </a:ext>
            </a:extLst>
          </p:cNvPr>
          <p:cNvSpPr txBox="1"/>
          <p:nvPr/>
        </p:nvSpPr>
        <p:spPr>
          <a:xfrm>
            <a:off x="6514550" y="2465234"/>
            <a:ext cx="4875345" cy="3334887"/>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square" rtlCol="0">
            <a:spAutoFit/>
          </a:bodyPr>
          <a:lstStyle/>
          <a:p>
            <a:pPr marL="380990" indent="-380990" algn="just">
              <a:buClr>
                <a:srgbClr val="3D2363"/>
              </a:buClr>
              <a:buFont typeface="Arial" panose="020B0604020202020204" pitchFamily="34" charset="0"/>
              <a:buChar char="•"/>
            </a:pPr>
            <a:r>
              <a:rPr lang="es-CR" sz="1867" dirty="0"/>
              <a:t>Venta o importaciones de sillas de ruedas, equipo ortopédico, entre otros</a:t>
            </a:r>
          </a:p>
          <a:p>
            <a:pPr marL="380990" indent="-380990" algn="just">
              <a:buClr>
                <a:srgbClr val="3D2363"/>
              </a:buClr>
              <a:buFont typeface="Arial" panose="020B0604020202020204" pitchFamily="34" charset="0"/>
              <a:buChar char="•"/>
            </a:pPr>
            <a:endParaRPr lang="es-CR" sz="1867" dirty="0"/>
          </a:p>
          <a:p>
            <a:pPr marL="380990" indent="-380990" algn="just">
              <a:buClr>
                <a:srgbClr val="3D2363"/>
              </a:buClr>
              <a:buFont typeface="Arial" panose="020B0604020202020204" pitchFamily="34" charset="0"/>
              <a:buChar char="•"/>
            </a:pPr>
            <a:r>
              <a:rPr lang="es-CR" sz="1867" dirty="0"/>
              <a:t>Bienes o servicios que venda, preste o adquiera la Cruz Roja Costarricense y Cuerpo de Bomberos.</a:t>
            </a:r>
          </a:p>
          <a:p>
            <a:pPr algn="just">
              <a:buClr>
                <a:srgbClr val="3D2363"/>
              </a:buClr>
            </a:pPr>
            <a:endParaRPr lang="es-CR" sz="1200" dirty="0"/>
          </a:p>
          <a:p>
            <a:pPr marL="380990" indent="-380990" algn="just">
              <a:buClr>
                <a:srgbClr val="3D2363"/>
              </a:buClr>
              <a:buFont typeface="Arial" panose="020B0604020202020204" pitchFamily="34" charset="0"/>
              <a:buChar char="•"/>
            </a:pPr>
            <a:r>
              <a:rPr lang="es-CR" sz="1867" dirty="0"/>
              <a:t>Aranceles por matrícula y créditos de cursos de Universidades Públicas.</a:t>
            </a:r>
          </a:p>
          <a:p>
            <a:pPr algn="just">
              <a:buClr>
                <a:srgbClr val="3D2363"/>
              </a:buClr>
            </a:pPr>
            <a:endParaRPr lang="es-CR" sz="1200" dirty="0"/>
          </a:p>
          <a:p>
            <a:pPr marL="380990" indent="-380990" algn="just">
              <a:buClr>
                <a:srgbClr val="3D2363"/>
              </a:buClr>
              <a:buFont typeface="Arial" panose="020B0604020202020204" pitchFamily="34" charset="0"/>
              <a:buChar char="•"/>
            </a:pPr>
            <a:r>
              <a:rPr lang="es-CR" sz="1867" dirty="0"/>
              <a:t>Importación de bienes o servicios cuya adquisición se encuentra exenta.</a:t>
            </a:r>
          </a:p>
        </p:txBody>
      </p:sp>
    </p:spTree>
    <p:extLst>
      <p:ext uri="{BB962C8B-B14F-4D97-AF65-F5344CB8AC3E}">
        <p14:creationId xmlns:p14="http://schemas.microsoft.com/office/powerpoint/2010/main" val="1998463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xmlns="" id="{02426210-F9C9-4202-9819-AE27F51B325F}"/>
              </a:ext>
            </a:extLst>
          </p:cNvPr>
          <p:cNvSpPr txBox="1"/>
          <p:nvPr/>
        </p:nvSpPr>
        <p:spPr>
          <a:xfrm>
            <a:off x="802105" y="2465235"/>
            <a:ext cx="4919883" cy="2934586"/>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square" rtlCol="0">
            <a:spAutoFit/>
          </a:bodyPr>
          <a:lstStyle/>
          <a:p>
            <a:pPr marL="380990" indent="-380990" algn="just">
              <a:buClr>
                <a:srgbClr val="3D2363"/>
              </a:buClr>
              <a:buFont typeface="Arial" panose="020B0604020202020204" pitchFamily="34" charset="0"/>
              <a:buChar char="•"/>
            </a:pPr>
            <a:r>
              <a:rPr lang="es-CR" sz="1867" dirty="0"/>
              <a:t>Autoconsumo de energía eléctrica generada por fuentes renovables.</a:t>
            </a:r>
          </a:p>
          <a:p>
            <a:pPr algn="just">
              <a:buClr>
                <a:srgbClr val="3D2363"/>
              </a:buClr>
            </a:pPr>
            <a:endParaRPr lang="es-CR" sz="1200" dirty="0"/>
          </a:p>
          <a:p>
            <a:pPr marL="380990" indent="-380990" algn="just">
              <a:buClr>
                <a:srgbClr val="3D2363"/>
              </a:buClr>
              <a:buFont typeface="Arial" panose="020B0604020202020204" pitchFamily="34" charset="0"/>
              <a:buChar char="•"/>
            </a:pPr>
            <a:r>
              <a:rPr lang="es-CR" sz="1867" dirty="0"/>
              <a:t>Loterías nacionales y otros productos de azar que comercialice la JPS.</a:t>
            </a:r>
          </a:p>
          <a:p>
            <a:pPr marL="380990" indent="-380990" algn="just">
              <a:buClr>
                <a:srgbClr val="3D2363"/>
              </a:buClr>
              <a:buFont typeface="Arial" panose="020B0604020202020204" pitchFamily="34" charset="0"/>
              <a:buChar char="•"/>
            </a:pPr>
            <a:endParaRPr lang="es-CR" sz="1200" dirty="0"/>
          </a:p>
          <a:p>
            <a:pPr marL="380990" indent="-380990" algn="just">
              <a:buClr>
                <a:srgbClr val="3D2363"/>
              </a:buClr>
              <a:buFont typeface="Arial" panose="020B0604020202020204" pitchFamily="34" charset="0"/>
              <a:buChar char="•"/>
            </a:pPr>
            <a:r>
              <a:rPr lang="es-CR" sz="1867" dirty="0"/>
              <a:t>Servicios de transporte terrestre de pasajeros y los servicios de cabotaje de personas.</a:t>
            </a:r>
          </a:p>
          <a:p>
            <a:pPr marL="380990" indent="-380990" algn="just">
              <a:buClr>
                <a:srgbClr val="3D2363"/>
              </a:buClr>
              <a:buFont typeface="Arial" panose="020B0604020202020204" pitchFamily="34" charset="0"/>
              <a:buChar char="•"/>
            </a:pPr>
            <a:endParaRPr lang="es-CR" dirty="0"/>
          </a:p>
          <a:p>
            <a:pPr marL="380990" indent="-380990" algn="just">
              <a:buClr>
                <a:srgbClr val="3D2363"/>
              </a:buClr>
              <a:buFont typeface="Arial" panose="020B0604020202020204" pitchFamily="34" charset="0"/>
              <a:buChar char="•"/>
            </a:pPr>
            <a:endParaRPr lang="es-CR" sz="1200" dirty="0"/>
          </a:p>
        </p:txBody>
      </p:sp>
      <p:sp>
        <p:nvSpPr>
          <p:cNvPr id="8" name="Título 2">
            <a:extLst>
              <a:ext uri="{FF2B5EF4-FFF2-40B4-BE49-F238E27FC236}">
                <a16:creationId xmlns:a16="http://schemas.microsoft.com/office/drawing/2014/main" xmlns="" id="{7587EFCC-5B0A-47CB-BF7C-CC6BD76F8C3F}"/>
              </a:ext>
            </a:extLst>
          </p:cNvPr>
          <p:cNvSpPr txBox="1">
            <a:spLocks/>
          </p:cNvSpPr>
          <p:nvPr/>
        </p:nvSpPr>
        <p:spPr>
          <a:xfrm>
            <a:off x="0" y="669998"/>
            <a:ext cx="12192000" cy="677540"/>
          </a:xfrm>
          <a:prstGeom prst="rect">
            <a:avLst/>
          </a:prstGeom>
        </p:spPr>
        <p:txBody>
          <a:bodyPr vert="horz" lIns="0" tIns="0" rIns="0" bIns="0" rtlCol="0" anchor="t" anchorCtr="0">
            <a:normAutofit/>
          </a:bodyPr>
          <a:lstStyle>
            <a:lvl1pPr algn="l" defTabSz="457200" rtl="0" eaLnBrk="1" latinLnBrk="0" hangingPunct="1">
              <a:spcBef>
                <a:spcPct val="0"/>
              </a:spcBef>
              <a:buNone/>
              <a:defRPr sz="3000" b="1" kern="1200">
                <a:solidFill>
                  <a:schemeClr val="accent1"/>
                </a:solidFill>
                <a:latin typeface="+mj-lt"/>
                <a:ea typeface="+mj-ea"/>
                <a:cs typeface="+mj-cs"/>
              </a:defRPr>
            </a:lvl1pPr>
          </a:lstStyle>
          <a:p>
            <a:r>
              <a:rPr lang="es-CR" sz="4000" dirty="0"/>
              <a:t>    </a:t>
            </a:r>
            <a:r>
              <a:rPr lang="es-CR" sz="4000" b="0" dirty="0"/>
              <a:t>De las exenciones </a:t>
            </a:r>
          </a:p>
        </p:txBody>
      </p:sp>
      <p:sp>
        <p:nvSpPr>
          <p:cNvPr id="9" name="Rectángulo 8">
            <a:extLst>
              <a:ext uri="{FF2B5EF4-FFF2-40B4-BE49-F238E27FC236}">
                <a16:creationId xmlns:a16="http://schemas.microsoft.com/office/drawing/2014/main" xmlns="" id="{5F5AD9D2-DF59-4A80-B0FD-C3EC5E66E8B6}"/>
              </a:ext>
            </a:extLst>
          </p:cNvPr>
          <p:cNvSpPr/>
          <p:nvPr/>
        </p:nvSpPr>
        <p:spPr>
          <a:xfrm>
            <a:off x="523737" y="1846254"/>
            <a:ext cx="10481147" cy="697755"/>
          </a:xfrm>
          <a:prstGeom prst="rect">
            <a:avLst/>
          </a:prstGeom>
        </p:spPr>
        <p:txBody>
          <a:bodyPr wrap="square">
            <a:spAutoFit/>
          </a:bodyPr>
          <a:lstStyle/>
          <a:p>
            <a:pPr algn="just"/>
            <a:r>
              <a:rPr lang="es-CR" sz="2067" dirty="0" smtClean="0">
                <a:solidFill>
                  <a:schemeClr val="accent6"/>
                </a:solidFill>
              </a:rPr>
              <a:t>Exenciones.  Art. 8</a:t>
            </a:r>
            <a:endParaRPr lang="es-CR" sz="2067" dirty="0">
              <a:solidFill>
                <a:schemeClr val="accent6"/>
              </a:solidFill>
            </a:endParaRPr>
          </a:p>
          <a:p>
            <a:pPr algn="just"/>
            <a:endParaRPr lang="es-CR" sz="1867" b="1" dirty="0">
              <a:solidFill>
                <a:srgbClr val="C8BEAF"/>
              </a:solidFill>
            </a:endParaRPr>
          </a:p>
        </p:txBody>
      </p:sp>
      <p:sp>
        <p:nvSpPr>
          <p:cNvPr id="11" name="CuadroTexto 10">
            <a:extLst>
              <a:ext uri="{FF2B5EF4-FFF2-40B4-BE49-F238E27FC236}">
                <a16:creationId xmlns:a16="http://schemas.microsoft.com/office/drawing/2014/main" xmlns="" id="{D4839866-5206-4A04-850E-341D6190F7C0}"/>
              </a:ext>
            </a:extLst>
          </p:cNvPr>
          <p:cNvSpPr txBox="1"/>
          <p:nvPr/>
        </p:nvSpPr>
        <p:spPr>
          <a:xfrm>
            <a:off x="6514550" y="2465232"/>
            <a:ext cx="4875345" cy="2760243"/>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square" rtlCol="0">
            <a:spAutoFit/>
          </a:bodyPr>
          <a:lstStyle/>
          <a:p>
            <a:pPr marL="380990" indent="-380990" algn="just">
              <a:buClr>
                <a:srgbClr val="3D2363"/>
              </a:buClr>
              <a:buFont typeface="Arial" panose="020B0604020202020204" pitchFamily="34" charset="0"/>
              <a:buChar char="•"/>
            </a:pPr>
            <a:r>
              <a:rPr lang="es-CR" sz="1867" dirty="0"/>
              <a:t>Libros con independencia de su formato.</a:t>
            </a:r>
          </a:p>
          <a:p>
            <a:pPr algn="just">
              <a:buClr>
                <a:srgbClr val="3D2363"/>
              </a:buClr>
            </a:pPr>
            <a:endParaRPr lang="es-CR" sz="1200" dirty="0"/>
          </a:p>
          <a:p>
            <a:pPr marL="380990" indent="-380990" algn="just">
              <a:buClr>
                <a:srgbClr val="3D2363"/>
              </a:buClr>
              <a:buFont typeface="Arial" panose="020B0604020202020204" pitchFamily="34" charset="0"/>
              <a:buChar char="•"/>
            </a:pPr>
            <a:r>
              <a:rPr lang="es-CR" sz="1867" dirty="0"/>
              <a:t>Cuotas de afiliación y mensualidades pagadas a Colegios Profesionales, organizaciones sindicales y cámaras empresariales. </a:t>
            </a:r>
          </a:p>
          <a:p>
            <a:pPr algn="just">
              <a:buClr>
                <a:srgbClr val="3D2363"/>
              </a:buClr>
            </a:pPr>
            <a:endParaRPr lang="es-CR" sz="1200" dirty="0"/>
          </a:p>
          <a:p>
            <a:pPr marL="380990" indent="-380990" algn="just">
              <a:buClr>
                <a:srgbClr val="3D2363"/>
              </a:buClr>
              <a:buFont typeface="Arial" panose="020B0604020202020204" pitchFamily="34" charset="0"/>
              <a:buChar char="•"/>
            </a:pPr>
            <a:r>
              <a:rPr lang="es-ES" sz="1867" dirty="0"/>
              <a:t>Espacio publicitario exclusivo para fines propios realizado por televisoras y emisoras de radio</a:t>
            </a:r>
            <a:r>
              <a:rPr lang="es-CR" sz="1867" dirty="0"/>
              <a:t>.</a:t>
            </a:r>
          </a:p>
        </p:txBody>
      </p:sp>
    </p:spTree>
    <p:extLst>
      <p:ext uri="{BB962C8B-B14F-4D97-AF65-F5344CB8AC3E}">
        <p14:creationId xmlns:p14="http://schemas.microsoft.com/office/powerpoint/2010/main" val="1523553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xmlns="" id="{02426210-F9C9-4202-9819-AE27F51B325F}"/>
              </a:ext>
            </a:extLst>
          </p:cNvPr>
          <p:cNvSpPr txBox="1"/>
          <p:nvPr/>
        </p:nvSpPr>
        <p:spPr>
          <a:xfrm>
            <a:off x="802105" y="2465233"/>
            <a:ext cx="4919883" cy="2944909"/>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square" rtlCol="0">
            <a:spAutoFit/>
          </a:bodyPr>
          <a:lstStyle/>
          <a:p>
            <a:pPr marL="380990" indent="-380990" algn="just">
              <a:buClr>
                <a:srgbClr val="3D2363"/>
              </a:buClr>
              <a:buFont typeface="Arial" panose="020B0604020202020204" pitchFamily="34" charset="0"/>
              <a:buChar char="•"/>
            </a:pPr>
            <a:r>
              <a:rPr lang="es-CR" sz="1867" dirty="0"/>
              <a:t>Servicios prestados por emisoras de radio culturales.</a:t>
            </a:r>
          </a:p>
          <a:p>
            <a:pPr algn="just">
              <a:buClr>
                <a:srgbClr val="3D2363"/>
              </a:buClr>
            </a:pPr>
            <a:endParaRPr lang="es-CR" sz="1200" dirty="0"/>
          </a:p>
          <a:p>
            <a:pPr marL="380990" indent="-380990" algn="just">
              <a:buClr>
                <a:srgbClr val="3D2363"/>
              </a:buClr>
              <a:buFont typeface="Arial" panose="020B0604020202020204" pitchFamily="34" charset="0"/>
              <a:buChar char="•"/>
            </a:pPr>
            <a:r>
              <a:rPr lang="es-CR" sz="1867" b="1" dirty="0"/>
              <a:t>Primas de riesgo de trabajo, agropecuarios, viviendas de interés social y sobrevivencia.</a:t>
            </a:r>
          </a:p>
          <a:p>
            <a:pPr marL="380990" indent="-380990" algn="just">
              <a:buClr>
                <a:srgbClr val="3D2363"/>
              </a:buClr>
              <a:buFont typeface="Arial" panose="020B0604020202020204" pitchFamily="34" charset="0"/>
              <a:buChar char="•"/>
            </a:pPr>
            <a:endParaRPr lang="es-CR" sz="1200" dirty="0"/>
          </a:p>
          <a:p>
            <a:pPr marL="380990" indent="-380990" algn="just">
              <a:buClr>
                <a:srgbClr val="3D2363"/>
              </a:buClr>
              <a:buFont typeface="Arial" panose="020B0604020202020204" pitchFamily="34" charset="0"/>
              <a:buChar char="•"/>
            </a:pPr>
            <a:r>
              <a:rPr lang="es-CR" sz="1867" dirty="0"/>
              <a:t>Comisiones por subasta ganadera y agrícola, venta y comercialización y matanza animales vivos.</a:t>
            </a:r>
          </a:p>
          <a:p>
            <a:pPr marL="380990" indent="-380990" algn="just">
              <a:buClr>
                <a:srgbClr val="3D2363"/>
              </a:buClr>
              <a:buFont typeface="Arial" panose="020B0604020202020204" pitchFamily="34" charset="0"/>
              <a:buChar char="•"/>
            </a:pPr>
            <a:endParaRPr lang="es-CR" sz="1200" dirty="0"/>
          </a:p>
        </p:txBody>
      </p:sp>
      <p:sp>
        <p:nvSpPr>
          <p:cNvPr id="8" name="Título 2">
            <a:extLst>
              <a:ext uri="{FF2B5EF4-FFF2-40B4-BE49-F238E27FC236}">
                <a16:creationId xmlns:a16="http://schemas.microsoft.com/office/drawing/2014/main" xmlns="" id="{7587EFCC-5B0A-47CB-BF7C-CC6BD76F8C3F}"/>
              </a:ext>
            </a:extLst>
          </p:cNvPr>
          <p:cNvSpPr txBox="1">
            <a:spLocks/>
          </p:cNvSpPr>
          <p:nvPr/>
        </p:nvSpPr>
        <p:spPr>
          <a:xfrm>
            <a:off x="0" y="669998"/>
            <a:ext cx="12192000" cy="677540"/>
          </a:xfrm>
          <a:prstGeom prst="rect">
            <a:avLst/>
          </a:prstGeom>
        </p:spPr>
        <p:txBody>
          <a:bodyPr vert="horz" lIns="0" tIns="0" rIns="0" bIns="0" rtlCol="0" anchor="t" anchorCtr="0">
            <a:normAutofit/>
          </a:bodyPr>
          <a:lstStyle>
            <a:lvl1pPr algn="l" defTabSz="457200" rtl="0" eaLnBrk="1" latinLnBrk="0" hangingPunct="1">
              <a:spcBef>
                <a:spcPct val="0"/>
              </a:spcBef>
              <a:buNone/>
              <a:defRPr sz="3000" b="1" kern="1200">
                <a:solidFill>
                  <a:schemeClr val="accent1"/>
                </a:solidFill>
                <a:latin typeface="+mj-lt"/>
                <a:ea typeface="+mj-ea"/>
                <a:cs typeface="+mj-cs"/>
              </a:defRPr>
            </a:lvl1pPr>
          </a:lstStyle>
          <a:p>
            <a:r>
              <a:rPr lang="es-CR" sz="4000" dirty="0"/>
              <a:t>    </a:t>
            </a:r>
            <a:r>
              <a:rPr lang="es-CR" sz="4000" b="0" dirty="0"/>
              <a:t>De las exenciones </a:t>
            </a:r>
          </a:p>
        </p:txBody>
      </p:sp>
      <p:sp>
        <p:nvSpPr>
          <p:cNvPr id="9" name="Rectángulo 8">
            <a:extLst>
              <a:ext uri="{FF2B5EF4-FFF2-40B4-BE49-F238E27FC236}">
                <a16:creationId xmlns:a16="http://schemas.microsoft.com/office/drawing/2014/main" xmlns="" id="{5F5AD9D2-DF59-4A80-B0FD-C3EC5E66E8B6}"/>
              </a:ext>
            </a:extLst>
          </p:cNvPr>
          <p:cNvSpPr/>
          <p:nvPr/>
        </p:nvSpPr>
        <p:spPr>
          <a:xfrm>
            <a:off x="523737" y="1846254"/>
            <a:ext cx="10481147" cy="410433"/>
          </a:xfrm>
          <a:prstGeom prst="rect">
            <a:avLst/>
          </a:prstGeom>
        </p:spPr>
        <p:txBody>
          <a:bodyPr wrap="square">
            <a:spAutoFit/>
          </a:bodyPr>
          <a:lstStyle/>
          <a:p>
            <a:pPr algn="just"/>
            <a:r>
              <a:rPr lang="es-CR" sz="2067" b="1" dirty="0" smtClean="0">
                <a:solidFill>
                  <a:schemeClr val="accent6"/>
                </a:solidFill>
              </a:rPr>
              <a:t>Exenciones</a:t>
            </a:r>
            <a:r>
              <a:rPr lang="es-CR" sz="1867" b="1" dirty="0">
                <a:solidFill>
                  <a:srgbClr val="C8BEAF"/>
                </a:solidFill>
              </a:rPr>
              <a:t> </a:t>
            </a:r>
            <a:r>
              <a:rPr lang="es-CR" sz="1867" b="1" dirty="0" smtClean="0">
                <a:solidFill>
                  <a:srgbClr val="C8BEAF"/>
                </a:solidFill>
              </a:rPr>
              <a:t> art. 8</a:t>
            </a:r>
            <a:endParaRPr lang="es-CR" sz="2067" b="1" dirty="0">
              <a:solidFill>
                <a:schemeClr val="accent6"/>
              </a:solidFill>
            </a:endParaRPr>
          </a:p>
        </p:txBody>
      </p:sp>
      <p:sp>
        <p:nvSpPr>
          <p:cNvPr id="11" name="CuadroTexto 10">
            <a:extLst>
              <a:ext uri="{FF2B5EF4-FFF2-40B4-BE49-F238E27FC236}">
                <a16:creationId xmlns:a16="http://schemas.microsoft.com/office/drawing/2014/main" xmlns="" id="{D4839866-5206-4A04-850E-341D6190F7C0}"/>
              </a:ext>
            </a:extLst>
          </p:cNvPr>
          <p:cNvSpPr txBox="1"/>
          <p:nvPr/>
        </p:nvSpPr>
        <p:spPr>
          <a:xfrm>
            <a:off x="6514550" y="2465231"/>
            <a:ext cx="4875345" cy="2944909"/>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square" rtlCol="0">
            <a:spAutoFit/>
          </a:bodyPr>
          <a:lstStyle/>
          <a:p>
            <a:pPr marL="380990" indent="-380990" algn="just">
              <a:buClr>
                <a:srgbClr val="3D2363"/>
              </a:buClr>
              <a:buFont typeface="Arial" panose="020B0604020202020204" pitchFamily="34" charset="0"/>
              <a:buChar char="•"/>
            </a:pPr>
            <a:r>
              <a:rPr lang="es-CR" sz="1867" dirty="0"/>
              <a:t>Redes de cuido y centros de atención para adultos mayores.</a:t>
            </a:r>
          </a:p>
          <a:p>
            <a:pPr algn="just">
              <a:buClr>
                <a:srgbClr val="3D2363"/>
              </a:buClr>
            </a:pPr>
            <a:endParaRPr lang="es-CR" sz="1200" dirty="0"/>
          </a:p>
          <a:p>
            <a:pPr marL="380990" indent="-380990" algn="just">
              <a:buClr>
                <a:srgbClr val="3D2363"/>
              </a:buClr>
              <a:buFont typeface="Arial" panose="020B0604020202020204" pitchFamily="34" charset="0"/>
              <a:buChar char="•"/>
            </a:pPr>
            <a:r>
              <a:rPr lang="es-CR" sz="1867" dirty="0"/>
              <a:t>Servicios educación privada. </a:t>
            </a:r>
            <a:r>
              <a:rPr lang="es-CR" sz="1867" dirty="0" smtClean="0"/>
              <a:t>todas</a:t>
            </a:r>
            <a:endParaRPr lang="es-CR" sz="1867" dirty="0"/>
          </a:p>
          <a:p>
            <a:pPr algn="just">
              <a:buClr>
                <a:srgbClr val="3D2363"/>
              </a:buClr>
            </a:pPr>
            <a:endParaRPr lang="es-CR" sz="1200" dirty="0"/>
          </a:p>
          <a:p>
            <a:pPr marL="380990" indent="-380990" algn="just">
              <a:buClr>
                <a:srgbClr val="3D2363"/>
              </a:buClr>
              <a:buFont typeface="Arial" panose="020B0604020202020204" pitchFamily="34" charset="0"/>
              <a:buChar char="•"/>
            </a:pPr>
            <a:r>
              <a:rPr lang="es-ES" sz="1867" dirty="0"/>
              <a:t>Adquisición bienes y servicios de </a:t>
            </a:r>
            <a:r>
              <a:rPr lang="es-ES" sz="1867" dirty="0" err="1"/>
              <a:t>Asoc</a:t>
            </a:r>
            <a:r>
              <a:rPr lang="es-ES" sz="1867" dirty="0"/>
              <a:t>. Desarrollo Comunal y Juntas de Educación de la educación pública</a:t>
            </a:r>
            <a:r>
              <a:rPr lang="es-CR" sz="1867" dirty="0"/>
              <a:t>.</a:t>
            </a:r>
          </a:p>
          <a:p>
            <a:pPr marL="380990" indent="-380990" algn="just">
              <a:buClr>
                <a:srgbClr val="3D2363"/>
              </a:buClr>
              <a:buFont typeface="Arial" panose="020B0604020202020204" pitchFamily="34" charset="0"/>
              <a:buChar char="•"/>
            </a:pPr>
            <a:endParaRPr lang="es-CR" sz="1200" dirty="0"/>
          </a:p>
          <a:p>
            <a:pPr marL="380990" indent="-380990" algn="just">
              <a:buClr>
                <a:srgbClr val="3D2363"/>
              </a:buClr>
              <a:buFont typeface="Arial" panose="020B0604020202020204" pitchFamily="34" charset="0"/>
              <a:buChar char="•"/>
            </a:pPr>
            <a:r>
              <a:rPr lang="es-CR" sz="1867" dirty="0"/>
              <a:t>Servicios y bienes comprados o adquiridos por las conocidas ASADAS.</a:t>
            </a:r>
          </a:p>
        </p:txBody>
      </p:sp>
    </p:spTree>
    <p:extLst>
      <p:ext uri="{BB962C8B-B14F-4D97-AF65-F5344CB8AC3E}">
        <p14:creationId xmlns:p14="http://schemas.microsoft.com/office/powerpoint/2010/main" val="1910823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05DB2CA6-8D49-4897-BA84-88ABEDCAB612}"/>
              </a:ext>
            </a:extLst>
          </p:cNvPr>
          <p:cNvSpPr>
            <a:spLocks noGrp="1"/>
          </p:cNvSpPr>
          <p:nvPr>
            <p:ph type="title"/>
          </p:nvPr>
        </p:nvSpPr>
        <p:spPr>
          <a:xfrm>
            <a:off x="629328" y="929977"/>
            <a:ext cx="10938256" cy="1125005"/>
          </a:xfrm>
        </p:spPr>
        <p:txBody>
          <a:bodyPr>
            <a:normAutofit/>
          </a:bodyPr>
          <a:lstStyle/>
          <a:p>
            <a:r>
              <a:rPr lang="en-US" b="0" dirty="0"/>
              <a:t>Reforma íntegra al Impuesto General </a:t>
            </a:r>
            <a:r>
              <a:rPr lang="en-US" b="0" dirty="0" err="1"/>
              <a:t>sobre</a:t>
            </a:r>
            <a:r>
              <a:rPr lang="en-US" b="0" dirty="0"/>
              <a:t> las Ventas</a:t>
            </a:r>
            <a:r>
              <a:rPr lang="x-none" b="0" dirty="0"/>
              <a:t/>
            </a:r>
            <a:br>
              <a:rPr lang="x-none" b="0" dirty="0"/>
            </a:br>
            <a:endParaRPr lang="x-none" b="0" dirty="0"/>
          </a:p>
        </p:txBody>
      </p:sp>
      <p:graphicFrame>
        <p:nvGraphicFramePr>
          <p:cNvPr id="8" name="Diagrama 2">
            <a:extLst>
              <a:ext uri="{FF2B5EF4-FFF2-40B4-BE49-F238E27FC236}">
                <a16:creationId xmlns:a16="http://schemas.microsoft.com/office/drawing/2014/main" xmlns="" id="{576C5859-3F5E-4DB8-A543-CD387195E620}"/>
              </a:ext>
            </a:extLst>
          </p:cNvPr>
          <p:cNvGraphicFramePr/>
          <p:nvPr>
            <p:extLst>
              <p:ext uri="{D42A27DB-BD31-4B8C-83A1-F6EECF244321}">
                <p14:modId xmlns:p14="http://schemas.microsoft.com/office/powerpoint/2010/main" val="2090756107"/>
              </p:ext>
            </p:extLst>
          </p:nvPr>
        </p:nvGraphicFramePr>
        <p:xfrm>
          <a:off x="2133777" y="1600002"/>
          <a:ext cx="8586614" cy="43817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7472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xmlns="" id="{02426210-F9C9-4202-9819-AE27F51B325F}"/>
              </a:ext>
            </a:extLst>
          </p:cNvPr>
          <p:cNvSpPr txBox="1"/>
          <p:nvPr/>
        </p:nvSpPr>
        <p:spPr>
          <a:xfrm>
            <a:off x="802105" y="2465233"/>
            <a:ext cx="4919883" cy="2944909"/>
          </a:xfrm>
          <a:prstGeom prst="rect">
            <a:avLst/>
          </a:prstGeom>
          <a:ln>
            <a:solidFill>
              <a:schemeClr val="accent1"/>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wrap="square" rtlCol="0">
            <a:spAutoFit/>
          </a:bodyPr>
          <a:lstStyle/>
          <a:p>
            <a:pPr marL="380990" indent="-380990" algn="just">
              <a:buClr>
                <a:srgbClr val="3D2363"/>
              </a:buClr>
              <a:buFont typeface="Arial" panose="020B0604020202020204" pitchFamily="34" charset="0"/>
              <a:buChar char="•"/>
            </a:pPr>
            <a:r>
              <a:rPr lang="es-CR" sz="1867" dirty="0"/>
              <a:t>Traspasos bienes inmuebles y muebles gravados con impuesto de traspaso (Ley N°6999).</a:t>
            </a:r>
          </a:p>
          <a:p>
            <a:pPr algn="just">
              <a:buClr>
                <a:srgbClr val="3D2363"/>
              </a:buClr>
            </a:pPr>
            <a:endParaRPr lang="es-CR" sz="1200" dirty="0"/>
          </a:p>
          <a:p>
            <a:pPr marL="380990" indent="-380990" algn="just">
              <a:buClr>
                <a:srgbClr val="3D2363"/>
              </a:buClr>
              <a:buFont typeface="Arial" panose="020B0604020202020204" pitchFamily="34" charset="0"/>
              <a:buChar char="•"/>
            </a:pPr>
            <a:r>
              <a:rPr lang="es-CR" sz="1867" dirty="0"/>
              <a:t>Transmisión del total de patrimonio o varias líneas de negocio del contribuyente.</a:t>
            </a:r>
          </a:p>
          <a:p>
            <a:pPr algn="just">
              <a:buClr>
                <a:srgbClr val="3D2363"/>
              </a:buClr>
            </a:pPr>
            <a:endParaRPr lang="es-CR" sz="1200" dirty="0"/>
          </a:p>
          <a:p>
            <a:pPr marL="380990" indent="-380990" algn="just">
              <a:buClr>
                <a:srgbClr val="3D2363"/>
              </a:buClr>
              <a:buFont typeface="Arial" panose="020B0604020202020204" pitchFamily="34" charset="0"/>
              <a:buChar char="•"/>
            </a:pPr>
            <a:r>
              <a:rPr lang="es-CR" sz="1867" dirty="0"/>
              <a:t>Suministro de muestras gratuitas de bienes sin valor comercial estimable. </a:t>
            </a:r>
          </a:p>
          <a:p>
            <a:pPr marL="380990" indent="-380990" algn="just">
              <a:buClr>
                <a:srgbClr val="3D2363"/>
              </a:buClr>
              <a:buFont typeface="Arial" panose="020B0604020202020204" pitchFamily="34" charset="0"/>
              <a:buChar char="•"/>
            </a:pPr>
            <a:endParaRPr lang="es-CR" sz="1200" dirty="0"/>
          </a:p>
        </p:txBody>
      </p:sp>
      <p:sp>
        <p:nvSpPr>
          <p:cNvPr id="8" name="Título 2">
            <a:extLst>
              <a:ext uri="{FF2B5EF4-FFF2-40B4-BE49-F238E27FC236}">
                <a16:creationId xmlns:a16="http://schemas.microsoft.com/office/drawing/2014/main" xmlns="" id="{7587EFCC-5B0A-47CB-BF7C-CC6BD76F8C3F}"/>
              </a:ext>
            </a:extLst>
          </p:cNvPr>
          <p:cNvSpPr txBox="1">
            <a:spLocks/>
          </p:cNvSpPr>
          <p:nvPr/>
        </p:nvSpPr>
        <p:spPr>
          <a:xfrm>
            <a:off x="0" y="669998"/>
            <a:ext cx="12192000" cy="677540"/>
          </a:xfrm>
          <a:prstGeom prst="rect">
            <a:avLst/>
          </a:prstGeom>
        </p:spPr>
        <p:txBody>
          <a:bodyPr vert="horz" lIns="0" tIns="0" rIns="0" bIns="0" rtlCol="0" anchor="t" anchorCtr="0">
            <a:normAutofit/>
          </a:bodyPr>
          <a:lstStyle>
            <a:lvl1pPr algn="l" defTabSz="457200" rtl="0" eaLnBrk="1" latinLnBrk="0" hangingPunct="1">
              <a:spcBef>
                <a:spcPct val="0"/>
              </a:spcBef>
              <a:buNone/>
              <a:defRPr sz="3000" b="1" kern="1200">
                <a:solidFill>
                  <a:schemeClr val="accent1"/>
                </a:solidFill>
                <a:latin typeface="+mj-lt"/>
                <a:ea typeface="+mj-ea"/>
                <a:cs typeface="+mj-cs"/>
              </a:defRPr>
            </a:lvl1pPr>
          </a:lstStyle>
          <a:p>
            <a:r>
              <a:rPr lang="es-CR" sz="4000" dirty="0"/>
              <a:t>    </a:t>
            </a:r>
            <a:r>
              <a:rPr lang="es-CR" sz="4000" b="0" dirty="0"/>
              <a:t>De </a:t>
            </a:r>
            <a:r>
              <a:rPr lang="es-CR" sz="4000" b="0" dirty="0" smtClean="0"/>
              <a:t>las </a:t>
            </a:r>
            <a:r>
              <a:rPr lang="es-CR" sz="4000" b="0" dirty="0"/>
              <a:t>no </a:t>
            </a:r>
            <a:r>
              <a:rPr lang="es-CR" sz="4000" b="0" dirty="0" smtClean="0"/>
              <a:t>sujeciones.  Art. 9</a:t>
            </a:r>
            <a:endParaRPr lang="es-CR" sz="4000" b="0" dirty="0"/>
          </a:p>
        </p:txBody>
      </p:sp>
      <p:sp>
        <p:nvSpPr>
          <p:cNvPr id="9" name="Rectángulo 8">
            <a:extLst>
              <a:ext uri="{FF2B5EF4-FFF2-40B4-BE49-F238E27FC236}">
                <a16:creationId xmlns:a16="http://schemas.microsoft.com/office/drawing/2014/main" xmlns="" id="{5F5AD9D2-DF59-4A80-B0FD-C3EC5E66E8B6}"/>
              </a:ext>
            </a:extLst>
          </p:cNvPr>
          <p:cNvSpPr/>
          <p:nvPr/>
        </p:nvSpPr>
        <p:spPr>
          <a:xfrm>
            <a:off x="523737" y="1846254"/>
            <a:ext cx="10481147" cy="697755"/>
          </a:xfrm>
          <a:prstGeom prst="rect">
            <a:avLst/>
          </a:prstGeom>
        </p:spPr>
        <p:txBody>
          <a:bodyPr wrap="square">
            <a:spAutoFit/>
          </a:bodyPr>
          <a:lstStyle/>
          <a:p>
            <a:pPr algn="just"/>
            <a:r>
              <a:rPr lang="es-CR" sz="2067" dirty="0">
                <a:solidFill>
                  <a:schemeClr val="accent6"/>
                </a:solidFill>
              </a:rPr>
              <a:t>No sujeción</a:t>
            </a:r>
          </a:p>
          <a:p>
            <a:pPr algn="just"/>
            <a:endParaRPr lang="es-CR" sz="1867" b="1" dirty="0">
              <a:solidFill>
                <a:srgbClr val="C8BEAF"/>
              </a:solidFill>
            </a:endParaRPr>
          </a:p>
        </p:txBody>
      </p:sp>
      <p:sp>
        <p:nvSpPr>
          <p:cNvPr id="11" name="CuadroTexto 10">
            <a:extLst>
              <a:ext uri="{FF2B5EF4-FFF2-40B4-BE49-F238E27FC236}">
                <a16:creationId xmlns:a16="http://schemas.microsoft.com/office/drawing/2014/main" xmlns="" id="{D4839866-5206-4A04-850E-341D6190F7C0}"/>
              </a:ext>
            </a:extLst>
          </p:cNvPr>
          <p:cNvSpPr txBox="1"/>
          <p:nvPr/>
        </p:nvSpPr>
        <p:spPr>
          <a:xfrm>
            <a:off x="6514550" y="2465231"/>
            <a:ext cx="4875345" cy="2842253"/>
          </a:xfrm>
          <a:prstGeom prst="rect">
            <a:avLst/>
          </a:prstGeom>
          <a:ln>
            <a:solidFill>
              <a:schemeClr val="accent1"/>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wrap="square" rtlCol="0">
            <a:spAutoFit/>
          </a:bodyPr>
          <a:lstStyle/>
          <a:p>
            <a:pPr marL="380990" indent="-380990" algn="just">
              <a:buClr>
                <a:srgbClr val="3D2363"/>
              </a:buClr>
              <a:buFont typeface="Arial" panose="020B0604020202020204" pitchFamily="34" charset="0"/>
              <a:buChar char="•"/>
            </a:pPr>
            <a:r>
              <a:rPr lang="es-CR" sz="1867" dirty="0"/>
              <a:t>Servicios de demostración a título gratuito.</a:t>
            </a:r>
          </a:p>
          <a:p>
            <a:pPr marL="380990" indent="-380990" algn="just">
              <a:buClr>
                <a:srgbClr val="3D2363"/>
              </a:buClr>
              <a:buFont typeface="Arial" panose="020B0604020202020204" pitchFamily="34" charset="0"/>
              <a:buChar char="•"/>
            </a:pPr>
            <a:endParaRPr lang="es-CR" sz="1200" dirty="0"/>
          </a:p>
          <a:p>
            <a:pPr marL="380990" indent="-380990" algn="just">
              <a:buClr>
                <a:srgbClr val="3D2363"/>
              </a:buClr>
              <a:buFont typeface="Arial" panose="020B0604020202020204" pitchFamily="34" charset="0"/>
              <a:buChar char="•"/>
            </a:pPr>
            <a:r>
              <a:rPr lang="es-CR" sz="1867" dirty="0"/>
              <a:t>Suministro objetos o impresos en carácter publicitario, sin que medie contraprestación.</a:t>
            </a:r>
          </a:p>
          <a:p>
            <a:pPr marL="380990" indent="-380990" algn="just">
              <a:buClr>
                <a:srgbClr val="3D2363"/>
              </a:buClr>
              <a:buFont typeface="Arial" panose="020B0604020202020204" pitchFamily="34" charset="0"/>
              <a:buChar char="•"/>
            </a:pPr>
            <a:endParaRPr lang="es-CR" sz="1200" dirty="0"/>
          </a:p>
          <a:p>
            <a:pPr marL="380990" indent="-380990" algn="just">
              <a:buClr>
                <a:srgbClr val="3D2363"/>
              </a:buClr>
              <a:buFont typeface="Arial" panose="020B0604020202020204" pitchFamily="34" charset="0"/>
              <a:buChar char="•"/>
            </a:pPr>
            <a:r>
              <a:rPr lang="es-CR" sz="1867" dirty="0"/>
              <a:t>La entrega de dinero a título de contraprestación o pago.</a:t>
            </a:r>
          </a:p>
          <a:p>
            <a:pPr marL="380990" indent="-380990" algn="just">
              <a:buClr>
                <a:srgbClr val="3D2363"/>
              </a:buClr>
              <a:buFont typeface="Arial" panose="020B0604020202020204" pitchFamily="34" charset="0"/>
              <a:buChar char="•"/>
            </a:pPr>
            <a:endParaRPr lang="es-CR" sz="1200" dirty="0"/>
          </a:p>
          <a:p>
            <a:pPr marL="380990" indent="-380990" algn="just">
              <a:buClr>
                <a:srgbClr val="3D2363"/>
              </a:buClr>
              <a:buFont typeface="Arial" panose="020B0604020202020204" pitchFamily="34" charset="0"/>
              <a:buChar char="•"/>
            </a:pPr>
            <a:endParaRPr lang="es-CR" sz="1200" dirty="0"/>
          </a:p>
        </p:txBody>
      </p:sp>
    </p:spTree>
    <p:extLst>
      <p:ext uri="{BB962C8B-B14F-4D97-AF65-F5344CB8AC3E}">
        <p14:creationId xmlns:p14="http://schemas.microsoft.com/office/powerpoint/2010/main" val="1740107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xmlns="" id="{02426210-F9C9-4202-9819-AE27F51B325F}"/>
              </a:ext>
            </a:extLst>
          </p:cNvPr>
          <p:cNvSpPr txBox="1"/>
          <p:nvPr/>
        </p:nvSpPr>
        <p:spPr>
          <a:xfrm>
            <a:off x="6470012" y="2465232"/>
            <a:ext cx="4919883" cy="3047566"/>
          </a:xfrm>
          <a:prstGeom prst="rect">
            <a:avLst/>
          </a:prstGeom>
          <a:ln>
            <a:solidFill>
              <a:schemeClr val="accent1"/>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wrap="square" rtlCol="0">
            <a:spAutoFit/>
          </a:bodyPr>
          <a:lstStyle/>
          <a:p>
            <a:pPr marL="380990" indent="-380990" algn="just">
              <a:buClr>
                <a:srgbClr val="4F2D7F"/>
              </a:buClr>
              <a:buFont typeface="Arial" panose="020B0604020202020204" pitchFamily="34" charset="0"/>
              <a:buChar char="•"/>
            </a:pPr>
            <a:r>
              <a:rPr lang="es-CR" sz="1867" dirty="0"/>
              <a:t>Servicios prestados por personas físicas en régimen de dependencia derivados de relaciones administrativas o laborales.</a:t>
            </a:r>
          </a:p>
          <a:p>
            <a:pPr marL="380990" indent="-380990" algn="just">
              <a:buClr>
                <a:srgbClr val="4F2D7F"/>
              </a:buClr>
              <a:buFont typeface="Arial" panose="020B0604020202020204" pitchFamily="34" charset="0"/>
              <a:buChar char="•"/>
            </a:pPr>
            <a:endParaRPr lang="es-CR" sz="1200" dirty="0"/>
          </a:p>
          <a:p>
            <a:pPr marL="380990" indent="-380990" algn="just">
              <a:buClr>
                <a:srgbClr val="4F2D7F"/>
              </a:buClr>
              <a:buFont typeface="Arial" panose="020B0604020202020204" pitchFamily="34" charset="0"/>
              <a:buChar char="•"/>
            </a:pPr>
            <a:r>
              <a:rPr lang="es-CR" sz="1867" dirty="0"/>
              <a:t>Suministro de bienes y prestaciones de servicios a título gratuito que sean obligatorios para el sujeto en virtud de las normas jurídicas y los convenios colectivos. </a:t>
            </a:r>
          </a:p>
          <a:p>
            <a:pPr marL="380990" indent="-380990" algn="just">
              <a:buClr>
                <a:srgbClr val="4F2D7F"/>
              </a:buClr>
              <a:buFont typeface="Arial" panose="020B0604020202020204" pitchFamily="34" charset="0"/>
              <a:buChar char="•"/>
            </a:pPr>
            <a:endParaRPr lang="es-CR" sz="1867" dirty="0"/>
          </a:p>
          <a:p>
            <a:pPr marL="380990" indent="-380990" algn="just">
              <a:buClr>
                <a:srgbClr val="3D2363"/>
              </a:buClr>
              <a:buFont typeface="Arial" panose="020B0604020202020204" pitchFamily="34" charset="0"/>
              <a:buChar char="•"/>
            </a:pPr>
            <a:endParaRPr lang="es-CR" sz="1200" dirty="0"/>
          </a:p>
        </p:txBody>
      </p:sp>
      <p:sp>
        <p:nvSpPr>
          <p:cNvPr id="8" name="Título 2">
            <a:extLst>
              <a:ext uri="{FF2B5EF4-FFF2-40B4-BE49-F238E27FC236}">
                <a16:creationId xmlns:a16="http://schemas.microsoft.com/office/drawing/2014/main" xmlns="" id="{7587EFCC-5B0A-47CB-BF7C-CC6BD76F8C3F}"/>
              </a:ext>
            </a:extLst>
          </p:cNvPr>
          <p:cNvSpPr txBox="1">
            <a:spLocks/>
          </p:cNvSpPr>
          <p:nvPr/>
        </p:nvSpPr>
        <p:spPr>
          <a:xfrm>
            <a:off x="0" y="669998"/>
            <a:ext cx="12192000" cy="677540"/>
          </a:xfrm>
          <a:prstGeom prst="rect">
            <a:avLst/>
          </a:prstGeom>
        </p:spPr>
        <p:txBody>
          <a:bodyPr vert="horz" lIns="0" tIns="0" rIns="0" bIns="0" rtlCol="0" anchor="t" anchorCtr="0">
            <a:normAutofit/>
          </a:bodyPr>
          <a:lstStyle>
            <a:lvl1pPr algn="l" defTabSz="457200" rtl="0" eaLnBrk="1" latinLnBrk="0" hangingPunct="1">
              <a:spcBef>
                <a:spcPct val="0"/>
              </a:spcBef>
              <a:buNone/>
              <a:defRPr sz="3000" b="1" kern="1200">
                <a:solidFill>
                  <a:schemeClr val="accent1"/>
                </a:solidFill>
                <a:latin typeface="+mj-lt"/>
                <a:ea typeface="+mj-ea"/>
                <a:cs typeface="+mj-cs"/>
              </a:defRPr>
            </a:lvl1pPr>
          </a:lstStyle>
          <a:p>
            <a:r>
              <a:rPr lang="es-CR" sz="4000" dirty="0"/>
              <a:t>    </a:t>
            </a:r>
            <a:r>
              <a:rPr lang="es-CR" sz="4000" b="0" dirty="0" smtClean="0"/>
              <a:t> </a:t>
            </a:r>
            <a:r>
              <a:rPr lang="es-CR" sz="4000" b="0" dirty="0"/>
              <a:t>N</a:t>
            </a:r>
            <a:r>
              <a:rPr lang="es-CR" sz="4000" b="0" dirty="0" smtClean="0"/>
              <a:t>o sujeciones. Art 9</a:t>
            </a:r>
            <a:endParaRPr lang="es-CR" sz="4000" b="0" dirty="0"/>
          </a:p>
        </p:txBody>
      </p:sp>
      <p:sp>
        <p:nvSpPr>
          <p:cNvPr id="9" name="Rectángulo 8">
            <a:extLst>
              <a:ext uri="{FF2B5EF4-FFF2-40B4-BE49-F238E27FC236}">
                <a16:creationId xmlns:a16="http://schemas.microsoft.com/office/drawing/2014/main" xmlns="" id="{5F5AD9D2-DF59-4A80-B0FD-C3EC5E66E8B6}"/>
              </a:ext>
            </a:extLst>
          </p:cNvPr>
          <p:cNvSpPr/>
          <p:nvPr/>
        </p:nvSpPr>
        <p:spPr>
          <a:xfrm>
            <a:off x="523737" y="1846254"/>
            <a:ext cx="10481147" cy="697755"/>
          </a:xfrm>
          <a:prstGeom prst="rect">
            <a:avLst/>
          </a:prstGeom>
        </p:spPr>
        <p:txBody>
          <a:bodyPr wrap="square">
            <a:spAutoFit/>
          </a:bodyPr>
          <a:lstStyle/>
          <a:p>
            <a:pPr algn="just"/>
            <a:r>
              <a:rPr lang="es-CR" sz="2067" dirty="0">
                <a:solidFill>
                  <a:schemeClr val="accent6"/>
                </a:solidFill>
              </a:rPr>
              <a:t>No sujeción</a:t>
            </a:r>
          </a:p>
          <a:p>
            <a:pPr algn="just"/>
            <a:endParaRPr lang="es-CR" sz="1867" b="1" dirty="0">
              <a:solidFill>
                <a:srgbClr val="C8BEAF"/>
              </a:solidFill>
            </a:endParaRPr>
          </a:p>
        </p:txBody>
      </p:sp>
      <p:sp>
        <p:nvSpPr>
          <p:cNvPr id="11" name="CuadroTexto 10">
            <a:extLst>
              <a:ext uri="{FF2B5EF4-FFF2-40B4-BE49-F238E27FC236}">
                <a16:creationId xmlns:a16="http://schemas.microsoft.com/office/drawing/2014/main" xmlns="" id="{D4839866-5206-4A04-850E-341D6190F7C0}"/>
              </a:ext>
            </a:extLst>
          </p:cNvPr>
          <p:cNvSpPr txBox="1"/>
          <p:nvPr/>
        </p:nvSpPr>
        <p:spPr>
          <a:xfrm>
            <a:off x="802106" y="2465230"/>
            <a:ext cx="4875345" cy="2842253"/>
          </a:xfrm>
          <a:prstGeom prst="rect">
            <a:avLst/>
          </a:prstGeom>
          <a:ln>
            <a:solidFill>
              <a:schemeClr val="accent1"/>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wrap="square" rtlCol="0">
            <a:spAutoFit/>
          </a:bodyPr>
          <a:lstStyle/>
          <a:p>
            <a:pPr marL="380990" indent="-380990" algn="just">
              <a:buClr>
                <a:srgbClr val="3D2363"/>
              </a:buClr>
              <a:buFont typeface="Arial" panose="020B0604020202020204" pitchFamily="34" charset="0"/>
              <a:buChar char="•"/>
            </a:pPr>
            <a:r>
              <a:rPr lang="es-CR" sz="1867" dirty="0"/>
              <a:t>Bienes y servicios adquiera CCSS y Corporaciones Municipales.</a:t>
            </a:r>
          </a:p>
          <a:p>
            <a:pPr marL="380990" indent="-380990" algn="just">
              <a:buClr>
                <a:srgbClr val="3D2363"/>
              </a:buClr>
              <a:buFont typeface="Arial" panose="020B0604020202020204" pitchFamily="34" charset="0"/>
              <a:buChar char="•"/>
            </a:pPr>
            <a:endParaRPr lang="es-CR" sz="1200" dirty="0"/>
          </a:p>
          <a:p>
            <a:pPr marL="380990" indent="-380990" algn="just">
              <a:buClr>
                <a:srgbClr val="3D2363"/>
              </a:buClr>
              <a:buFont typeface="Arial" panose="020B0604020202020204" pitchFamily="34" charset="0"/>
              <a:buChar char="•"/>
            </a:pPr>
            <a:r>
              <a:rPr lang="es-CR" sz="1867" dirty="0"/>
              <a:t>Venta de combustibles a los que se les aplica el Capítulo I de la Ley No. 8114</a:t>
            </a:r>
          </a:p>
          <a:p>
            <a:pPr marL="380990" indent="-380990" algn="just">
              <a:buClr>
                <a:srgbClr val="3D2363"/>
              </a:buClr>
              <a:buFont typeface="Arial" panose="020B0604020202020204" pitchFamily="34" charset="0"/>
              <a:buChar char="•"/>
            </a:pPr>
            <a:endParaRPr lang="es-CR" sz="1200" dirty="0"/>
          </a:p>
          <a:p>
            <a:pPr marL="380990" indent="-380990" algn="just">
              <a:buClr>
                <a:srgbClr val="3D2363"/>
              </a:buClr>
              <a:buFont typeface="Arial" panose="020B0604020202020204" pitchFamily="34" charset="0"/>
              <a:buChar char="•"/>
            </a:pPr>
            <a:r>
              <a:rPr lang="es-CR" sz="1867" dirty="0"/>
              <a:t>Suministro de bienes y prestaciones de servicios realizados entes públicos, sin contraprestación.</a:t>
            </a:r>
          </a:p>
          <a:p>
            <a:pPr marL="380990" indent="-380990" algn="just">
              <a:buClr>
                <a:srgbClr val="3D2363"/>
              </a:buClr>
              <a:buFont typeface="Arial" panose="020B0604020202020204" pitchFamily="34" charset="0"/>
              <a:buChar char="•"/>
            </a:pPr>
            <a:endParaRPr lang="es-CR" sz="1200" dirty="0"/>
          </a:p>
          <a:p>
            <a:pPr marL="380990" indent="-380990" algn="just">
              <a:buClr>
                <a:srgbClr val="3D2363"/>
              </a:buClr>
              <a:buFont typeface="Arial" panose="020B0604020202020204" pitchFamily="34" charset="0"/>
              <a:buChar char="•"/>
            </a:pPr>
            <a:endParaRPr lang="es-CR" sz="1200" dirty="0"/>
          </a:p>
        </p:txBody>
      </p:sp>
    </p:spTree>
    <p:extLst>
      <p:ext uri="{BB962C8B-B14F-4D97-AF65-F5344CB8AC3E}">
        <p14:creationId xmlns:p14="http://schemas.microsoft.com/office/powerpoint/2010/main" val="1550447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2">
            <a:extLst>
              <a:ext uri="{FF2B5EF4-FFF2-40B4-BE49-F238E27FC236}">
                <a16:creationId xmlns:a16="http://schemas.microsoft.com/office/drawing/2014/main" xmlns="" id="{7587EFCC-5B0A-47CB-BF7C-CC6BD76F8C3F}"/>
              </a:ext>
            </a:extLst>
          </p:cNvPr>
          <p:cNvSpPr txBox="1">
            <a:spLocks/>
          </p:cNvSpPr>
          <p:nvPr/>
        </p:nvSpPr>
        <p:spPr>
          <a:xfrm>
            <a:off x="0" y="669998"/>
            <a:ext cx="12192000" cy="677540"/>
          </a:xfrm>
          <a:prstGeom prst="rect">
            <a:avLst/>
          </a:prstGeom>
        </p:spPr>
        <p:txBody>
          <a:bodyPr vert="horz" lIns="0" tIns="0" rIns="0" bIns="0" rtlCol="0" anchor="t" anchorCtr="0">
            <a:normAutofit/>
          </a:bodyPr>
          <a:lstStyle>
            <a:lvl1pPr algn="l" defTabSz="457200" rtl="0" eaLnBrk="1" latinLnBrk="0" hangingPunct="1">
              <a:spcBef>
                <a:spcPct val="0"/>
              </a:spcBef>
              <a:buNone/>
              <a:defRPr sz="3000" b="1" kern="1200">
                <a:solidFill>
                  <a:schemeClr val="accent1"/>
                </a:solidFill>
                <a:latin typeface="+mj-lt"/>
                <a:ea typeface="+mj-ea"/>
                <a:cs typeface="+mj-cs"/>
              </a:defRPr>
            </a:lvl1pPr>
          </a:lstStyle>
          <a:p>
            <a:r>
              <a:rPr lang="es-CR" sz="4000" dirty="0"/>
              <a:t>    </a:t>
            </a:r>
            <a:r>
              <a:rPr lang="es-CR" sz="4000" b="0" dirty="0"/>
              <a:t>Tarifa del </a:t>
            </a:r>
            <a:r>
              <a:rPr lang="es-CR" sz="4000" b="0" dirty="0" smtClean="0"/>
              <a:t>impuesto   y tarifa reducida- Art. 10 y 11</a:t>
            </a:r>
            <a:endParaRPr lang="es-CR" sz="4000" b="0" dirty="0"/>
          </a:p>
        </p:txBody>
      </p:sp>
      <p:sp>
        <p:nvSpPr>
          <p:cNvPr id="19" name="Oval 5">
            <a:extLst>
              <a:ext uri="{FF2B5EF4-FFF2-40B4-BE49-F238E27FC236}">
                <a16:creationId xmlns:a16="http://schemas.microsoft.com/office/drawing/2014/main" xmlns="" id="{DE8ACDCA-BABF-4B75-87E2-FA2D40110ADE}"/>
              </a:ext>
            </a:extLst>
          </p:cNvPr>
          <p:cNvSpPr/>
          <p:nvPr/>
        </p:nvSpPr>
        <p:spPr>
          <a:xfrm>
            <a:off x="2902665" y="2061761"/>
            <a:ext cx="1691007" cy="1645137"/>
          </a:xfrm>
          <a:prstGeom prst="ellipse">
            <a:avLst/>
          </a:prstGeom>
          <a:noFill/>
          <a:ln w="63500">
            <a:solidFill>
              <a:srgbClr val="4F2D7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4000" dirty="0">
                <a:solidFill>
                  <a:schemeClr val="accent1"/>
                </a:solidFill>
                <a:latin typeface="Arial" panose="020B0604020202020204" pitchFamily="34" charset="0"/>
                <a:cs typeface="Arial" panose="020B0604020202020204" pitchFamily="34" charset="0"/>
              </a:rPr>
              <a:t>13%</a:t>
            </a:r>
          </a:p>
        </p:txBody>
      </p:sp>
      <p:sp>
        <p:nvSpPr>
          <p:cNvPr id="20" name="Rectangle 6">
            <a:extLst>
              <a:ext uri="{FF2B5EF4-FFF2-40B4-BE49-F238E27FC236}">
                <a16:creationId xmlns:a16="http://schemas.microsoft.com/office/drawing/2014/main" xmlns="" id="{B4390B1A-DD7A-4CC5-B84F-083383A6487C}"/>
              </a:ext>
            </a:extLst>
          </p:cNvPr>
          <p:cNvSpPr/>
          <p:nvPr/>
        </p:nvSpPr>
        <p:spPr>
          <a:xfrm>
            <a:off x="1860213" y="3959179"/>
            <a:ext cx="3775913" cy="1103355"/>
          </a:xfrm>
          <a:prstGeom prst="rect">
            <a:avLst/>
          </a:prstGeom>
          <a:solidFill>
            <a:srgbClr val="F4F2EF"/>
          </a:solidFill>
          <a:ln>
            <a:noFill/>
          </a:ln>
        </p:spPr>
        <p:style>
          <a:lnRef idx="2">
            <a:schemeClr val="accent1">
              <a:shade val="50000"/>
            </a:schemeClr>
          </a:lnRef>
          <a:fillRef idx="1">
            <a:schemeClr val="accent1"/>
          </a:fillRef>
          <a:effectRef idx="0">
            <a:schemeClr val="accent1"/>
          </a:effectRef>
          <a:fontRef idx="minor">
            <a:schemeClr val="lt1"/>
          </a:fontRef>
        </p:style>
        <p:txBody>
          <a:bodyPr lIns="192000" tIns="96000" rIns="192000" bIns="96000" rtlCol="0" anchor="ctr"/>
          <a:lstStyle/>
          <a:p>
            <a:pPr marL="380990" indent="-380990" fontAlgn="base">
              <a:spcBef>
                <a:spcPct val="0"/>
              </a:spcBef>
              <a:spcAft>
                <a:spcPct val="0"/>
              </a:spcAft>
              <a:buClr>
                <a:srgbClr val="4F2D7F"/>
              </a:buClr>
              <a:buSzPct val="50000"/>
              <a:buFont typeface="Arial" panose="020B0604020202020204" pitchFamily="34" charset="0"/>
              <a:buChar char="•"/>
            </a:pPr>
            <a:r>
              <a:rPr lang="es-ES" sz="1733" dirty="0">
                <a:solidFill>
                  <a:schemeClr val="tx1"/>
                </a:solidFill>
              </a:rPr>
              <a:t>Todas las operaciones sujetas al pago del  impuesto</a:t>
            </a:r>
            <a:r>
              <a:rPr lang="pt-BR" sz="1733" dirty="0">
                <a:solidFill>
                  <a:schemeClr val="tx1"/>
                </a:solidFill>
              </a:rPr>
              <a:t>. </a:t>
            </a:r>
            <a:endParaRPr lang="en-US" sz="1733" dirty="0">
              <a:solidFill>
                <a:schemeClr val="tx1"/>
              </a:solidFill>
            </a:endParaRPr>
          </a:p>
        </p:txBody>
      </p:sp>
      <p:sp>
        <p:nvSpPr>
          <p:cNvPr id="40" name="Rectangle 6">
            <a:extLst>
              <a:ext uri="{FF2B5EF4-FFF2-40B4-BE49-F238E27FC236}">
                <a16:creationId xmlns:a16="http://schemas.microsoft.com/office/drawing/2014/main" xmlns="" id="{7C73838F-FD93-4002-9480-7A2B8FB3B9DD}"/>
              </a:ext>
            </a:extLst>
          </p:cNvPr>
          <p:cNvSpPr/>
          <p:nvPr/>
        </p:nvSpPr>
        <p:spPr>
          <a:xfrm>
            <a:off x="6330613" y="3576918"/>
            <a:ext cx="5260752" cy="3065929"/>
          </a:xfrm>
          <a:prstGeom prst="rect">
            <a:avLst/>
          </a:prstGeom>
          <a:solidFill>
            <a:srgbClr val="F4F2EF"/>
          </a:solidFill>
          <a:ln>
            <a:noFill/>
          </a:ln>
        </p:spPr>
        <p:style>
          <a:lnRef idx="2">
            <a:schemeClr val="accent1">
              <a:shade val="50000"/>
            </a:schemeClr>
          </a:lnRef>
          <a:fillRef idx="1">
            <a:schemeClr val="accent1"/>
          </a:fillRef>
          <a:effectRef idx="0">
            <a:schemeClr val="accent1"/>
          </a:effectRef>
          <a:fontRef idx="minor">
            <a:schemeClr val="lt1"/>
          </a:fontRef>
        </p:style>
        <p:txBody>
          <a:bodyPr lIns="192000" tIns="96000" rIns="192000" bIns="96000" rtlCol="0" anchor="ctr"/>
          <a:lstStyle/>
          <a:p>
            <a:pPr marL="380990" indent="-380990">
              <a:buClr>
                <a:srgbClr val="4F2D7F"/>
              </a:buClr>
              <a:buSzPct val="50000"/>
              <a:buFont typeface="Arial" panose="020B0604020202020204" pitchFamily="34" charset="0"/>
              <a:buChar char="•"/>
            </a:pPr>
            <a:r>
              <a:rPr lang="es-CR" sz="1733" dirty="0">
                <a:solidFill>
                  <a:schemeClr val="tx1"/>
                </a:solidFill>
              </a:rPr>
              <a:t>Boletos aéreos cuyo origen o</a:t>
            </a:r>
            <a:r>
              <a:rPr lang="es-CR" sz="1733" u="sng" dirty="0">
                <a:solidFill>
                  <a:srgbClr val="FF0000"/>
                </a:solidFill>
              </a:rPr>
              <a:t> destino </a:t>
            </a:r>
            <a:r>
              <a:rPr lang="es-CR" sz="1733" dirty="0">
                <a:solidFill>
                  <a:schemeClr val="tx1"/>
                </a:solidFill>
              </a:rPr>
              <a:t>sea territorio nacional</a:t>
            </a:r>
            <a:r>
              <a:rPr lang="es-CR" sz="1733" dirty="0" smtClean="0">
                <a:solidFill>
                  <a:schemeClr val="tx1"/>
                </a:solidFill>
              </a:rPr>
              <a:t>. </a:t>
            </a:r>
            <a:r>
              <a:rPr lang="es-ES" sz="1600" dirty="0">
                <a:solidFill>
                  <a:schemeClr val="tx1"/>
                </a:solidFill>
              </a:rPr>
              <a:t>Tratándose del transporte aéreo internacional, el impuesto se cobrará sobre la base del diez por ciento (10%) del valor del boleto</a:t>
            </a:r>
            <a:r>
              <a:rPr lang="es-ES" sz="1600" dirty="0" smtClean="0">
                <a:solidFill>
                  <a:schemeClr val="tx1"/>
                </a:solidFill>
              </a:rPr>
              <a:t>.</a:t>
            </a:r>
            <a:r>
              <a:rPr lang="es-CR" sz="2000" dirty="0">
                <a:solidFill>
                  <a:schemeClr val="tx1"/>
                </a:solidFill>
              </a:rPr>
              <a:t> CONTRADICCIÓN</a:t>
            </a:r>
          </a:p>
          <a:p>
            <a:pPr marL="380990" indent="-380990">
              <a:buClr>
                <a:srgbClr val="4F2D7F"/>
              </a:buClr>
              <a:buSzPct val="50000"/>
              <a:buFont typeface="Arial" panose="020B0604020202020204" pitchFamily="34" charset="0"/>
              <a:buChar char="•"/>
            </a:pPr>
            <a:r>
              <a:rPr lang="es-ES" sz="1600" dirty="0">
                <a:solidFill>
                  <a:schemeClr val="tx1"/>
                </a:solidFill>
              </a:rPr>
              <a:t>Art. 1, inciso 2, </a:t>
            </a:r>
            <a:r>
              <a:rPr lang="es-ES" sz="1600" dirty="0" err="1">
                <a:solidFill>
                  <a:schemeClr val="tx1"/>
                </a:solidFill>
              </a:rPr>
              <a:t>subincisos</a:t>
            </a:r>
            <a:r>
              <a:rPr lang="es-ES" sz="1600" dirty="0">
                <a:solidFill>
                  <a:schemeClr val="tx1"/>
                </a:solidFill>
              </a:rPr>
              <a:t> iv. b. En transporte marítimo y aéreo, cuando se origine en el territorio de la República.</a:t>
            </a:r>
            <a:endParaRPr lang="es-ES" sz="1600" dirty="0"/>
          </a:p>
          <a:p>
            <a:pPr marL="380990" indent="-380990">
              <a:buClr>
                <a:srgbClr val="4F2D7F"/>
              </a:buClr>
              <a:buSzPct val="50000"/>
              <a:buFont typeface="Arial" panose="020B0604020202020204" pitchFamily="34" charset="0"/>
              <a:buChar char="•"/>
            </a:pPr>
            <a:endParaRPr lang="es-CR" sz="1733" dirty="0">
              <a:solidFill>
                <a:schemeClr val="tx1"/>
              </a:solidFill>
            </a:endParaRPr>
          </a:p>
          <a:p>
            <a:pPr>
              <a:buClr>
                <a:srgbClr val="4F2D7F"/>
              </a:buClr>
              <a:buSzPct val="50000"/>
            </a:pPr>
            <a:endParaRPr lang="es-CR" sz="400" dirty="0">
              <a:solidFill>
                <a:schemeClr val="tx1"/>
              </a:solidFill>
            </a:endParaRPr>
          </a:p>
          <a:p>
            <a:pPr marL="380990" indent="-380990">
              <a:buClr>
                <a:srgbClr val="4F2D7F"/>
              </a:buClr>
              <a:buSzPct val="50000"/>
              <a:buFont typeface="Arial" panose="020B0604020202020204" pitchFamily="34" charset="0"/>
              <a:buChar char="•"/>
            </a:pPr>
            <a:r>
              <a:rPr lang="es-CR" sz="1733" dirty="0">
                <a:solidFill>
                  <a:schemeClr val="tx1"/>
                </a:solidFill>
              </a:rPr>
              <a:t>Servicios salud privados</a:t>
            </a:r>
            <a:r>
              <a:rPr lang="es-CR" sz="1733" dirty="0" smtClean="0">
                <a:solidFill>
                  <a:schemeClr val="tx1"/>
                </a:solidFill>
              </a:rPr>
              <a:t>.</a:t>
            </a:r>
          </a:p>
          <a:p>
            <a:pPr>
              <a:buClr>
                <a:srgbClr val="4F2D7F"/>
              </a:buClr>
              <a:buSzPct val="50000"/>
            </a:pPr>
            <a:endParaRPr lang="es-CR" sz="1733" dirty="0">
              <a:solidFill>
                <a:schemeClr val="tx1"/>
              </a:solidFill>
            </a:endParaRPr>
          </a:p>
        </p:txBody>
      </p:sp>
      <p:sp>
        <p:nvSpPr>
          <p:cNvPr id="50" name="Oval 5">
            <a:extLst>
              <a:ext uri="{FF2B5EF4-FFF2-40B4-BE49-F238E27FC236}">
                <a16:creationId xmlns:a16="http://schemas.microsoft.com/office/drawing/2014/main" xmlns="" id="{5BBA547D-6B26-4E1A-A675-0F9207399B45}"/>
              </a:ext>
            </a:extLst>
          </p:cNvPr>
          <p:cNvSpPr/>
          <p:nvPr/>
        </p:nvSpPr>
        <p:spPr>
          <a:xfrm>
            <a:off x="7373065" y="2061762"/>
            <a:ext cx="1691007" cy="1645137"/>
          </a:xfrm>
          <a:prstGeom prst="ellipse">
            <a:avLst/>
          </a:prstGeom>
          <a:noFill/>
          <a:ln w="63500">
            <a:solidFill>
              <a:srgbClr val="4F2D7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4000" dirty="0">
                <a:solidFill>
                  <a:schemeClr val="accent1"/>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806038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2">
            <a:extLst>
              <a:ext uri="{FF2B5EF4-FFF2-40B4-BE49-F238E27FC236}">
                <a16:creationId xmlns:a16="http://schemas.microsoft.com/office/drawing/2014/main" xmlns="" id="{7587EFCC-5B0A-47CB-BF7C-CC6BD76F8C3F}"/>
              </a:ext>
            </a:extLst>
          </p:cNvPr>
          <p:cNvSpPr txBox="1">
            <a:spLocks/>
          </p:cNvSpPr>
          <p:nvPr/>
        </p:nvSpPr>
        <p:spPr>
          <a:xfrm>
            <a:off x="0" y="669998"/>
            <a:ext cx="12192000" cy="677540"/>
          </a:xfrm>
          <a:prstGeom prst="rect">
            <a:avLst/>
          </a:prstGeom>
        </p:spPr>
        <p:txBody>
          <a:bodyPr vert="horz" lIns="0" tIns="0" rIns="0" bIns="0" rtlCol="0" anchor="t" anchorCtr="0">
            <a:normAutofit/>
          </a:bodyPr>
          <a:lstStyle>
            <a:lvl1pPr algn="l" defTabSz="457200" rtl="0" eaLnBrk="1" latinLnBrk="0" hangingPunct="1">
              <a:spcBef>
                <a:spcPct val="0"/>
              </a:spcBef>
              <a:buNone/>
              <a:defRPr sz="3000" b="1" kern="1200">
                <a:solidFill>
                  <a:schemeClr val="accent1"/>
                </a:solidFill>
                <a:latin typeface="+mj-lt"/>
                <a:ea typeface="+mj-ea"/>
                <a:cs typeface="+mj-cs"/>
              </a:defRPr>
            </a:lvl1pPr>
          </a:lstStyle>
          <a:p>
            <a:r>
              <a:rPr lang="es-CR" sz="4000" dirty="0"/>
              <a:t>    </a:t>
            </a:r>
            <a:r>
              <a:rPr lang="es-CR" sz="4000" b="0" dirty="0"/>
              <a:t>Tarifa del </a:t>
            </a:r>
            <a:r>
              <a:rPr lang="es-CR" sz="4000" b="0" dirty="0" smtClean="0"/>
              <a:t>impuesto.  Reducidas. </a:t>
            </a:r>
            <a:endParaRPr lang="es-CR" sz="4000" b="0" dirty="0"/>
          </a:p>
        </p:txBody>
      </p:sp>
      <p:sp>
        <p:nvSpPr>
          <p:cNvPr id="19" name="Oval 5">
            <a:extLst>
              <a:ext uri="{FF2B5EF4-FFF2-40B4-BE49-F238E27FC236}">
                <a16:creationId xmlns:a16="http://schemas.microsoft.com/office/drawing/2014/main" xmlns="" id="{DE8ACDCA-BABF-4B75-87E2-FA2D40110ADE}"/>
              </a:ext>
            </a:extLst>
          </p:cNvPr>
          <p:cNvSpPr/>
          <p:nvPr/>
        </p:nvSpPr>
        <p:spPr>
          <a:xfrm>
            <a:off x="2587507" y="1694331"/>
            <a:ext cx="1691007" cy="1317810"/>
          </a:xfrm>
          <a:prstGeom prst="ellipse">
            <a:avLst/>
          </a:prstGeom>
          <a:noFill/>
          <a:ln w="63500">
            <a:solidFill>
              <a:srgbClr val="4F2D7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4000" dirty="0">
                <a:solidFill>
                  <a:schemeClr val="accent1"/>
                </a:solidFill>
                <a:latin typeface="Arial" panose="020B0604020202020204" pitchFamily="34" charset="0"/>
                <a:cs typeface="Arial" panose="020B0604020202020204" pitchFamily="34" charset="0"/>
              </a:rPr>
              <a:t>2%</a:t>
            </a:r>
          </a:p>
        </p:txBody>
      </p:sp>
      <p:sp>
        <p:nvSpPr>
          <p:cNvPr id="20" name="Rectangle 6">
            <a:extLst>
              <a:ext uri="{FF2B5EF4-FFF2-40B4-BE49-F238E27FC236}">
                <a16:creationId xmlns:a16="http://schemas.microsoft.com/office/drawing/2014/main" xmlns="" id="{B4390B1A-DD7A-4CC5-B84F-083383A6487C}"/>
              </a:ext>
            </a:extLst>
          </p:cNvPr>
          <p:cNvSpPr/>
          <p:nvPr/>
        </p:nvSpPr>
        <p:spPr>
          <a:xfrm>
            <a:off x="930442" y="3173507"/>
            <a:ext cx="5005135" cy="3146612"/>
          </a:xfrm>
          <a:prstGeom prst="rect">
            <a:avLst/>
          </a:prstGeom>
          <a:solidFill>
            <a:srgbClr val="F4F2EF"/>
          </a:solidFill>
          <a:ln>
            <a:noFill/>
          </a:ln>
        </p:spPr>
        <p:style>
          <a:lnRef idx="2">
            <a:schemeClr val="accent1">
              <a:shade val="50000"/>
            </a:schemeClr>
          </a:lnRef>
          <a:fillRef idx="1">
            <a:schemeClr val="accent1"/>
          </a:fillRef>
          <a:effectRef idx="0">
            <a:schemeClr val="accent1"/>
          </a:effectRef>
          <a:fontRef idx="minor">
            <a:schemeClr val="lt1"/>
          </a:fontRef>
        </p:style>
        <p:txBody>
          <a:bodyPr lIns="192000" tIns="96000" rIns="192000" bIns="96000" rtlCol="0" anchor="ctr"/>
          <a:lstStyle/>
          <a:p>
            <a:pPr marL="380990" indent="-380990">
              <a:buClr>
                <a:srgbClr val="4F2D7F"/>
              </a:buClr>
              <a:buSzPct val="50000"/>
              <a:buFont typeface="Arial" panose="020B0604020202020204" pitchFamily="34" charset="0"/>
              <a:buChar char="•"/>
            </a:pPr>
            <a:r>
              <a:rPr lang="es-CR" sz="1733" dirty="0">
                <a:solidFill>
                  <a:schemeClr val="tx1"/>
                </a:solidFill>
              </a:rPr>
              <a:t>Medicamentos, insumos y equipos necesario para su </a:t>
            </a:r>
            <a:r>
              <a:rPr lang="es-CR" sz="1733" dirty="0" smtClean="0">
                <a:solidFill>
                  <a:schemeClr val="tx1"/>
                </a:solidFill>
              </a:rPr>
              <a:t>producción, Autorizados por el Ministerio de Salud.</a:t>
            </a:r>
            <a:endParaRPr lang="es-CR" sz="1733" dirty="0">
              <a:solidFill>
                <a:schemeClr val="tx1"/>
              </a:solidFill>
            </a:endParaRPr>
          </a:p>
          <a:p>
            <a:pPr marL="380990" indent="-380990">
              <a:buClr>
                <a:srgbClr val="4F2D7F"/>
              </a:buClr>
              <a:buSzPct val="50000"/>
              <a:buFont typeface="Arial" panose="020B0604020202020204" pitchFamily="34" charset="0"/>
              <a:buChar char="•"/>
            </a:pPr>
            <a:endParaRPr lang="es-CR" sz="400" b="1" dirty="0">
              <a:solidFill>
                <a:schemeClr val="tx1"/>
              </a:solidFill>
            </a:endParaRPr>
          </a:p>
          <a:p>
            <a:pPr marL="380990" indent="-380990">
              <a:buClr>
                <a:srgbClr val="4F2D7F"/>
              </a:buClr>
              <a:buSzPct val="50000"/>
              <a:buFont typeface="Arial" panose="020B0604020202020204" pitchFamily="34" charset="0"/>
              <a:buChar char="•"/>
            </a:pPr>
            <a:r>
              <a:rPr lang="es-CR" sz="1733" b="1" dirty="0">
                <a:solidFill>
                  <a:schemeClr val="tx1"/>
                </a:solidFill>
              </a:rPr>
              <a:t>Primas de seguros personales.</a:t>
            </a:r>
          </a:p>
          <a:p>
            <a:pPr>
              <a:buClr>
                <a:srgbClr val="4F2D7F"/>
              </a:buClr>
              <a:buSzPct val="50000"/>
            </a:pPr>
            <a:endParaRPr lang="es-CR" sz="400" dirty="0">
              <a:solidFill>
                <a:schemeClr val="tx1"/>
              </a:solidFill>
            </a:endParaRPr>
          </a:p>
          <a:p>
            <a:pPr marL="380990" indent="-380990">
              <a:buClr>
                <a:srgbClr val="4F2D7F"/>
              </a:buClr>
              <a:buSzPct val="50000"/>
              <a:buFont typeface="Arial" panose="020B0604020202020204" pitchFamily="34" charset="0"/>
              <a:buChar char="•"/>
            </a:pPr>
            <a:r>
              <a:rPr lang="es-CR" sz="1733" dirty="0">
                <a:solidFill>
                  <a:schemeClr val="tx1"/>
                </a:solidFill>
              </a:rPr>
              <a:t>Servicios educación privada</a:t>
            </a:r>
            <a:r>
              <a:rPr lang="es-CR" sz="1733" dirty="0" smtClean="0">
                <a:solidFill>
                  <a:schemeClr val="tx1"/>
                </a:solidFill>
              </a:rPr>
              <a:t>. </a:t>
            </a:r>
            <a:r>
              <a:rPr lang="es-ES" sz="1600" dirty="0">
                <a:solidFill>
                  <a:schemeClr val="tx1"/>
                </a:solidFill>
              </a:rPr>
              <a:t>Ver artículo 8. 31), en caso de no estar exento tendría una tarifa reducida del 2</a:t>
            </a:r>
            <a:r>
              <a:rPr lang="es-ES" sz="1600" dirty="0" smtClean="0">
                <a:solidFill>
                  <a:schemeClr val="tx1"/>
                </a:solidFill>
              </a:rPr>
              <a:t>%</a:t>
            </a:r>
            <a:endParaRPr lang="es-CR" sz="400" dirty="0">
              <a:solidFill>
                <a:schemeClr val="tx1"/>
              </a:solidFill>
            </a:endParaRPr>
          </a:p>
          <a:p>
            <a:pPr marL="380990" indent="-380990">
              <a:buClr>
                <a:srgbClr val="4F2D7F"/>
              </a:buClr>
              <a:buSzPct val="50000"/>
              <a:buFont typeface="Arial" panose="020B0604020202020204" pitchFamily="34" charset="0"/>
              <a:buChar char="•"/>
            </a:pPr>
            <a:r>
              <a:rPr lang="es-CR" sz="1733" dirty="0">
                <a:solidFill>
                  <a:schemeClr val="tx1"/>
                </a:solidFill>
              </a:rPr>
              <a:t>Compra y venta de bienes y servicios que hagan instituciones de educación superior</a:t>
            </a:r>
            <a:r>
              <a:rPr lang="es-CR" sz="1733" dirty="0" smtClean="0">
                <a:solidFill>
                  <a:schemeClr val="tx1"/>
                </a:solidFill>
              </a:rPr>
              <a:t>. Art. 11.2.d)</a:t>
            </a:r>
            <a:endParaRPr lang="es-CR" sz="1733" dirty="0">
              <a:solidFill>
                <a:schemeClr val="tx1"/>
              </a:solidFill>
            </a:endParaRPr>
          </a:p>
        </p:txBody>
      </p:sp>
      <p:sp>
        <p:nvSpPr>
          <p:cNvPr id="50" name="Oval 5">
            <a:extLst>
              <a:ext uri="{FF2B5EF4-FFF2-40B4-BE49-F238E27FC236}">
                <a16:creationId xmlns:a16="http://schemas.microsoft.com/office/drawing/2014/main" xmlns="" id="{5BBA547D-6B26-4E1A-A675-0F9207399B45}"/>
              </a:ext>
            </a:extLst>
          </p:cNvPr>
          <p:cNvSpPr/>
          <p:nvPr/>
        </p:nvSpPr>
        <p:spPr>
          <a:xfrm>
            <a:off x="8218566" y="1694330"/>
            <a:ext cx="1691007" cy="1189999"/>
          </a:xfrm>
          <a:prstGeom prst="ellipse">
            <a:avLst/>
          </a:prstGeom>
          <a:noFill/>
          <a:ln w="63500">
            <a:solidFill>
              <a:srgbClr val="4F2D7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4000" dirty="0">
                <a:solidFill>
                  <a:schemeClr val="accent1"/>
                </a:solidFill>
                <a:latin typeface="Arial" panose="020B0604020202020204" pitchFamily="34" charset="0"/>
                <a:cs typeface="Arial" panose="020B0604020202020204" pitchFamily="34" charset="0"/>
              </a:rPr>
              <a:t>1%</a:t>
            </a:r>
          </a:p>
        </p:txBody>
      </p:sp>
      <p:sp>
        <p:nvSpPr>
          <p:cNvPr id="9" name="Rectangle 6">
            <a:extLst>
              <a:ext uri="{FF2B5EF4-FFF2-40B4-BE49-F238E27FC236}">
                <a16:creationId xmlns:a16="http://schemas.microsoft.com/office/drawing/2014/main" xmlns="" id="{2C7C7845-94A5-4B42-BA43-43430B767586}"/>
              </a:ext>
            </a:extLst>
          </p:cNvPr>
          <p:cNvSpPr/>
          <p:nvPr/>
        </p:nvSpPr>
        <p:spPr>
          <a:xfrm>
            <a:off x="6561503" y="3173506"/>
            <a:ext cx="5005135" cy="3482787"/>
          </a:xfrm>
          <a:prstGeom prst="rect">
            <a:avLst/>
          </a:prstGeom>
          <a:solidFill>
            <a:srgbClr val="F4F2EF"/>
          </a:solidFill>
          <a:ln>
            <a:noFill/>
          </a:ln>
        </p:spPr>
        <p:style>
          <a:lnRef idx="2">
            <a:schemeClr val="accent1">
              <a:shade val="50000"/>
            </a:schemeClr>
          </a:lnRef>
          <a:fillRef idx="1">
            <a:schemeClr val="accent1"/>
          </a:fillRef>
          <a:effectRef idx="0">
            <a:schemeClr val="accent1"/>
          </a:effectRef>
          <a:fontRef idx="minor">
            <a:schemeClr val="lt1"/>
          </a:fontRef>
        </p:style>
        <p:txBody>
          <a:bodyPr lIns="192000" tIns="96000" rIns="192000" bIns="96000" rtlCol="0" anchor="ctr"/>
          <a:lstStyle/>
          <a:p>
            <a:pPr marL="380990" indent="-380990">
              <a:buClr>
                <a:srgbClr val="4F2D7F"/>
              </a:buClr>
              <a:buSzPct val="50000"/>
              <a:buFont typeface="Arial" panose="020B0604020202020204" pitchFamily="34" charset="0"/>
              <a:buChar char="•"/>
            </a:pPr>
            <a:r>
              <a:rPr lang="es-CR" sz="1733" dirty="0">
                <a:solidFill>
                  <a:schemeClr val="tx1"/>
                </a:solidFill>
              </a:rPr>
              <a:t>Canasta básica</a:t>
            </a:r>
            <a:r>
              <a:rPr lang="es-CR" sz="1733" dirty="0" smtClean="0">
                <a:solidFill>
                  <a:schemeClr val="tx1"/>
                </a:solidFill>
              </a:rPr>
              <a:t>. </a:t>
            </a:r>
            <a:r>
              <a:rPr lang="es-ES" sz="1600" dirty="0">
                <a:solidFill>
                  <a:schemeClr val="tx1"/>
                </a:solidFill>
              </a:rPr>
              <a:t>Error, falta un inciso anterior que defina la canasta básica, sin embargo se encuentra </a:t>
            </a:r>
            <a:r>
              <a:rPr lang="es-ES" sz="1600" dirty="0" smtClean="0">
                <a:solidFill>
                  <a:schemeClr val="tx1"/>
                </a:solidFill>
              </a:rPr>
              <a:t>definido en </a:t>
            </a:r>
            <a:r>
              <a:rPr lang="es-ES" sz="1600" dirty="0">
                <a:solidFill>
                  <a:schemeClr val="tx1"/>
                </a:solidFill>
              </a:rPr>
              <a:t>el siguiente </a:t>
            </a:r>
            <a:r>
              <a:rPr lang="es-ES" sz="1600" dirty="0" smtClean="0">
                <a:solidFill>
                  <a:schemeClr val="tx1"/>
                </a:solidFill>
              </a:rPr>
              <a:t>inciso. Art. 11. 3. a)</a:t>
            </a:r>
            <a:endParaRPr lang="es-ES" sz="1600" dirty="0">
              <a:solidFill>
                <a:schemeClr val="tx1"/>
              </a:solidFill>
            </a:endParaRPr>
          </a:p>
          <a:p>
            <a:pPr marL="380990" indent="-380990">
              <a:buClr>
                <a:srgbClr val="4F2D7F"/>
              </a:buClr>
              <a:buSzPct val="50000"/>
              <a:buFont typeface="Arial" panose="020B0604020202020204" pitchFamily="34" charset="0"/>
              <a:buChar char="•"/>
            </a:pPr>
            <a:endParaRPr lang="es-CR" sz="400" dirty="0">
              <a:solidFill>
                <a:schemeClr val="tx1"/>
              </a:solidFill>
            </a:endParaRPr>
          </a:p>
          <a:p>
            <a:pPr marL="380990" indent="-380990">
              <a:buClr>
                <a:srgbClr val="4F2D7F"/>
              </a:buClr>
              <a:buSzPct val="50000"/>
              <a:buFont typeface="Arial" panose="020B0604020202020204" pitchFamily="34" charset="0"/>
              <a:buChar char="•"/>
            </a:pPr>
            <a:r>
              <a:rPr lang="es-CR" sz="1733" dirty="0">
                <a:solidFill>
                  <a:schemeClr val="tx1"/>
                </a:solidFill>
              </a:rPr>
              <a:t>Materias primas e insumos como trigo, maíz, frijol de soya y, fruta y almendra de palma aceitera y sus </a:t>
            </a:r>
            <a:r>
              <a:rPr lang="es-CR" sz="1733" dirty="0" smtClean="0">
                <a:solidFill>
                  <a:schemeClr val="tx1"/>
                </a:solidFill>
              </a:rPr>
              <a:t>derivados, que sirvan para producir alimento para animales.</a:t>
            </a:r>
            <a:endParaRPr lang="es-CR" sz="1733" dirty="0">
              <a:solidFill>
                <a:schemeClr val="tx1"/>
              </a:solidFill>
            </a:endParaRPr>
          </a:p>
          <a:p>
            <a:pPr>
              <a:buClr>
                <a:srgbClr val="4F2D7F"/>
              </a:buClr>
              <a:buSzPct val="50000"/>
            </a:pPr>
            <a:endParaRPr lang="es-CR" sz="400" dirty="0">
              <a:solidFill>
                <a:schemeClr val="tx1"/>
              </a:solidFill>
            </a:endParaRPr>
          </a:p>
          <a:p>
            <a:pPr marL="380990" indent="-380990">
              <a:buClr>
                <a:srgbClr val="4F2D7F"/>
              </a:buClr>
              <a:buSzPct val="50000"/>
              <a:buFont typeface="Arial" panose="020B0604020202020204" pitchFamily="34" charset="0"/>
              <a:buChar char="•"/>
            </a:pPr>
            <a:r>
              <a:rPr lang="es-CR" sz="1733" dirty="0">
                <a:solidFill>
                  <a:schemeClr val="tx1"/>
                </a:solidFill>
              </a:rPr>
              <a:t>Productos veterinarios e insumos agropecuarios y de </a:t>
            </a:r>
            <a:r>
              <a:rPr lang="es-CR" sz="1733" dirty="0" smtClean="0">
                <a:solidFill>
                  <a:schemeClr val="tx1"/>
                </a:solidFill>
              </a:rPr>
              <a:t>pesca, </a:t>
            </a:r>
            <a:r>
              <a:rPr lang="es-ES" sz="1600" dirty="0">
                <a:solidFill>
                  <a:schemeClr val="tx1"/>
                </a:solidFill>
              </a:rPr>
              <a:t>de común acuerdo, el Ministerio de Agricultura y Ganadería (MAG) y el Ministerio de Hacienda</a:t>
            </a:r>
            <a:r>
              <a:rPr lang="es-CR" sz="1733" dirty="0" smtClean="0">
                <a:solidFill>
                  <a:schemeClr val="tx1"/>
                </a:solidFill>
              </a:rPr>
              <a:t>.</a:t>
            </a:r>
            <a:endParaRPr lang="es-CR" sz="1733" dirty="0">
              <a:solidFill>
                <a:schemeClr val="tx1"/>
              </a:solidFill>
            </a:endParaRPr>
          </a:p>
          <a:p>
            <a:pPr marL="380990" indent="-380990">
              <a:buClr>
                <a:srgbClr val="4F2D7F"/>
              </a:buClr>
              <a:buSzPct val="50000"/>
              <a:buFont typeface="Arial" panose="020B0604020202020204" pitchFamily="34" charset="0"/>
              <a:buChar char="•"/>
            </a:pPr>
            <a:endParaRPr lang="es-CR" sz="400" dirty="0">
              <a:solidFill>
                <a:schemeClr val="tx1"/>
              </a:solidFill>
            </a:endParaRPr>
          </a:p>
        </p:txBody>
      </p:sp>
    </p:spTree>
    <p:extLst>
      <p:ext uri="{BB962C8B-B14F-4D97-AF65-F5344CB8AC3E}">
        <p14:creationId xmlns:p14="http://schemas.microsoft.com/office/powerpoint/2010/main" val="767568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xmlns="" id="{02426210-F9C9-4202-9819-AE27F51B325F}"/>
              </a:ext>
            </a:extLst>
          </p:cNvPr>
          <p:cNvSpPr txBox="1"/>
          <p:nvPr/>
        </p:nvSpPr>
        <p:spPr>
          <a:xfrm>
            <a:off x="591671" y="1665943"/>
            <a:ext cx="10797987" cy="4072974"/>
          </a:xfrm>
          <a:prstGeom prst="rect">
            <a:avLst/>
          </a:prstGeom>
          <a:noFill/>
        </p:spPr>
        <p:txBody>
          <a:bodyPr wrap="square" rtlCol="0">
            <a:spAutoFit/>
          </a:bodyPr>
          <a:lstStyle/>
          <a:p>
            <a:pPr marL="228594" indent="-228594" algn="just">
              <a:buClr>
                <a:srgbClr val="4F2D7F"/>
              </a:buClr>
              <a:buFont typeface="Arial" panose="020B0604020202020204" pitchFamily="34" charset="0"/>
              <a:buChar char="•"/>
            </a:pPr>
            <a:r>
              <a:rPr lang="es-CR" sz="2400" dirty="0"/>
              <a:t>Se determina sobre el precio neto de venta</a:t>
            </a:r>
            <a:r>
              <a:rPr lang="es-CR" sz="2400" dirty="0" smtClean="0"/>
              <a:t>. Incluyendo otros impuestos.</a:t>
            </a:r>
          </a:p>
          <a:p>
            <a:pPr marL="228594" indent="-228594" algn="just">
              <a:buClr>
                <a:srgbClr val="4F2D7F"/>
              </a:buClr>
              <a:buFont typeface="Arial" panose="020B0604020202020204" pitchFamily="34" charset="0"/>
              <a:buChar char="•"/>
            </a:pPr>
            <a:r>
              <a:rPr lang="es-ES" sz="2400" dirty="0" smtClean="0"/>
              <a:t>En cuanto a autoconsumo, será el costo de la mercancía o servicio. </a:t>
            </a:r>
          </a:p>
          <a:p>
            <a:pPr algn="just">
              <a:buClr>
                <a:srgbClr val="4F2D7F"/>
              </a:buClr>
            </a:pPr>
            <a:r>
              <a:rPr lang="es-ES" sz="2400" dirty="0" smtClean="0"/>
              <a:t>No </a:t>
            </a:r>
            <a:r>
              <a:rPr lang="es-ES" sz="2400" dirty="0"/>
              <a:t>existe </a:t>
            </a:r>
            <a:r>
              <a:rPr lang="es-ES" sz="2400" dirty="0" err="1"/>
              <a:t>subinciso</a:t>
            </a:r>
            <a:r>
              <a:rPr lang="es-ES" sz="2400" dirty="0"/>
              <a:t> d) del inciso 2 del artículo </a:t>
            </a:r>
            <a:r>
              <a:rPr lang="es-ES" sz="2400" dirty="0" smtClean="0"/>
              <a:t>2</a:t>
            </a:r>
            <a:endParaRPr lang="es-CR" sz="2400" dirty="0"/>
          </a:p>
          <a:p>
            <a:pPr marL="228594" indent="-228594" algn="just">
              <a:buClr>
                <a:srgbClr val="4F2D7F"/>
              </a:buClr>
              <a:buFont typeface="Arial" panose="020B0604020202020204" pitchFamily="34" charset="0"/>
              <a:buChar char="•"/>
            </a:pPr>
            <a:r>
              <a:rPr lang="es-CR" sz="2400" dirty="0"/>
              <a:t>Cuando la contraprestación no consista en dinero, será la que se habría acordado en condiciones normales de </a:t>
            </a:r>
            <a:r>
              <a:rPr lang="es-CR" sz="2400" dirty="0" smtClean="0"/>
              <a:t>mercado. </a:t>
            </a:r>
          </a:p>
          <a:p>
            <a:pPr marL="228594" indent="-228594" algn="just">
              <a:buClr>
                <a:srgbClr val="4F2D7F"/>
              </a:buClr>
              <a:buFont typeface="Arial" panose="020B0604020202020204" pitchFamily="34" charset="0"/>
              <a:buChar char="•"/>
            </a:pPr>
            <a:r>
              <a:rPr lang="es-CR" sz="2400" dirty="0" smtClean="0"/>
              <a:t>En cuanto al arrendamiento con opción de compra, </a:t>
            </a:r>
            <a:r>
              <a:rPr lang="es-CR" sz="2400" b="1" u="sng" dirty="0" smtClean="0"/>
              <a:t>será sobre el precio total de venta, </a:t>
            </a:r>
            <a:r>
              <a:rPr lang="es-ES" sz="2400" b="1" u="sng" dirty="0"/>
              <a:t>el cual debe ajustarse al precio normal de </a:t>
            </a:r>
            <a:r>
              <a:rPr lang="es-ES" sz="2400" b="1" u="sng" dirty="0" smtClean="0"/>
              <a:t>mercado</a:t>
            </a:r>
            <a:r>
              <a:rPr lang="es-ES" sz="2400" dirty="0" smtClean="0"/>
              <a:t>.</a:t>
            </a:r>
          </a:p>
          <a:p>
            <a:pPr marL="228594" indent="-228594" algn="just">
              <a:buClr>
                <a:srgbClr val="4F2D7F"/>
              </a:buClr>
              <a:buFont typeface="Arial" panose="020B0604020202020204" pitchFamily="34" charset="0"/>
              <a:buChar char="•"/>
            </a:pPr>
            <a:r>
              <a:rPr lang="es-ES" sz="2400" dirty="0"/>
              <a:t>En las operaciones entre partes vinculadas, el precio neto de venta debe ajustarse al valor normal de mercado que pactarían partes independientes, siempre que se produzca un perjuicio fiscal</a:t>
            </a:r>
            <a:r>
              <a:rPr lang="es-ES" sz="2400" dirty="0" smtClean="0"/>
              <a:t>. PRECIOS DE TRANSFERENCIA.</a:t>
            </a:r>
            <a:endParaRPr lang="es-ES" sz="2400" dirty="0"/>
          </a:p>
          <a:p>
            <a:pPr marL="228594" indent="-228594" algn="just">
              <a:buClr>
                <a:srgbClr val="4F2D7F"/>
              </a:buClr>
              <a:buFont typeface="Arial" panose="020B0604020202020204" pitchFamily="34" charset="0"/>
              <a:buChar char="•"/>
            </a:pPr>
            <a:endParaRPr lang="es-CR" sz="1867" dirty="0"/>
          </a:p>
        </p:txBody>
      </p:sp>
      <p:sp>
        <p:nvSpPr>
          <p:cNvPr id="8" name="Título 2">
            <a:extLst>
              <a:ext uri="{FF2B5EF4-FFF2-40B4-BE49-F238E27FC236}">
                <a16:creationId xmlns:a16="http://schemas.microsoft.com/office/drawing/2014/main" xmlns="" id="{7587EFCC-5B0A-47CB-BF7C-CC6BD76F8C3F}"/>
              </a:ext>
            </a:extLst>
          </p:cNvPr>
          <p:cNvSpPr txBox="1">
            <a:spLocks/>
          </p:cNvSpPr>
          <p:nvPr/>
        </p:nvSpPr>
        <p:spPr>
          <a:xfrm>
            <a:off x="0" y="309282"/>
            <a:ext cx="12192000" cy="766483"/>
          </a:xfrm>
          <a:prstGeom prst="rect">
            <a:avLst/>
          </a:prstGeom>
        </p:spPr>
        <p:txBody>
          <a:bodyPr vert="horz" lIns="0" tIns="0" rIns="0" bIns="0" rtlCol="0" anchor="t" anchorCtr="0">
            <a:normAutofit/>
          </a:bodyPr>
          <a:lstStyle>
            <a:lvl1pPr algn="l" defTabSz="457200" rtl="0" eaLnBrk="1" latinLnBrk="0" hangingPunct="1">
              <a:spcBef>
                <a:spcPct val="0"/>
              </a:spcBef>
              <a:buNone/>
              <a:defRPr sz="3000" b="1" kern="1200">
                <a:solidFill>
                  <a:schemeClr val="accent1"/>
                </a:solidFill>
                <a:latin typeface="+mj-lt"/>
                <a:ea typeface="+mj-ea"/>
                <a:cs typeface="+mj-cs"/>
              </a:defRPr>
            </a:lvl1pPr>
          </a:lstStyle>
          <a:p>
            <a:r>
              <a:rPr lang="es-CR" sz="4000" dirty="0"/>
              <a:t>    </a:t>
            </a:r>
            <a:r>
              <a:rPr lang="es-CR" sz="4000" b="0" dirty="0"/>
              <a:t>De la base imponible</a:t>
            </a:r>
          </a:p>
        </p:txBody>
      </p:sp>
      <p:sp>
        <p:nvSpPr>
          <p:cNvPr id="9" name="Rectángulo 8">
            <a:extLst>
              <a:ext uri="{FF2B5EF4-FFF2-40B4-BE49-F238E27FC236}">
                <a16:creationId xmlns:a16="http://schemas.microsoft.com/office/drawing/2014/main" xmlns="" id="{5F5AD9D2-DF59-4A80-B0FD-C3EC5E66E8B6}"/>
              </a:ext>
            </a:extLst>
          </p:cNvPr>
          <p:cNvSpPr/>
          <p:nvPr/>
        </p:nvSpPr>
        <p:spPr>
          <a:xfrm>
            <a:off x="363071" y="968188"/>
            <a:ext cx="10641813" cy="748988"/>
          </a:xfrm>
          <a:prstGeom prst="rect">
            <a:avLst/>
          </a:prstGeom>
        </p:spPr>
        <p:txBody>
          <a:bodyPr wrap="square">
            <a:spAutoFit/>
          </a:bodyPr>
          <a:lstStyle/>
          <a:p>
            <a:pPr algn="just"/>
            <a:r>
              <a:rPr lang="es-CR" sz="2400" dirty="0">
                <a:solidFill>
                  <a:srgbClr val="FF0000"/>
                </a:solidFill>
              </a:rPr>
              <a:t>Venta de </a:t>
            </a:r>
            <a:r>
              <a:rPr lang="es-CR" sz="2400" dirty="0" smtClean="0">
                <a:solidFill>
                  <a:srgbClr val="FF0000"/>
                </a:solidFill>
              </a:rPr>
              <a:t>bienes  </a:t>
            </a:r>
            <a:r>
              <a:rPr lang="es-CR" sz="2067" dirty="0" smtClean="0">
                <a:solidFill>
                  <a:schemeClr val="accent6"/>
                </a:solidFill>
              </a:rPr>
              <a:t>Art. 12</a:t>
            </a:r>
            <a:endParaRPr lang="es-CR" sz="2067" dirty="0">
              <a:solidFill>
                <a:schemeClr val="accent6"/>
              </a:solidFill>
            </a:endParaRPr>
          </a:p>
          <a:p>
            <a:pPr algn="just"/>
            <a:endParaRPr lang="es-CR" sz="1867" b="1" dirty="0">
              <a:solidFill>
                <a:srgbClr val="C8BEAF"/>
              </a:solidFill>
            </a:endParaRPr>
          </a:p>
        </p:txBody>
      </p:sp>
    </p:spTree>
    <p:extLst>
      <p:ext uri="{BB962C8B-B14F-4D97-AF65-F5344CB8AC3E}">
        <p14:creationId xmlns:p14="http://schemas.microsoft.com/office/powerpoint/2010/main" val="595394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29328" y="479430"/>
            <a:ext cx="10938256" cy="730806"/>
          </a:xfrm>
        </p:spPr>
        <p:txBody>
          <a:bodyPr/>
          <a:lstStyle/>
          <a:p>
            <a:r>
              <a:rPr lang="es-CR" dirty="0" smtClean="0"/>
              <a:t>NO FORMA PARTE DE LA BASE IMPONIBLE</a:t>
            </a:r>
            <a:endParaRPr lang="es-ES" dirty="0"/>
          </a:p>
        </p:txBody>
      </p:sp>
      <p:sp>
        <p:nvSpPr>
          <p:cNvPr id="3" name="2 Marcador de texto"/>
          <p:cNvSpPr>
            <a:spLocks noGrp="1"/>
          </p:cNvSpPr>
          <p:nvPr>
            <p:ph type="body" sz="quarter" idx="10"/>
          </p:nvPr>
        </p:nvSpPr>
        <p:spPr>
          <a:xfrm>
            <a:off x="376518" y="1264024"/>
            <a:ext cx="11177619" cy="4714689"/>
          </a:xfrm>
        </p:spPr>
        <p:txBody>
          <a:bodyPr/>
          <a:lstStyle/>
          <a:p>
            <a:pPr marL="228594" indent="-228594" algn="just">
              <a:buClr>
                <a:srgbClr val="4F2D7F"/>
              </a:buClr>
              <a:buFont typeface="Arial" panose="020B0604020202020204" pitchFamily="34" charset="0"/>
              <a:buChar char="•"/>
            </a:pPr>
            <a:r>
              <a:rPr lang="es-CR" sz="1867" dirty="0"/>
              <a:t>No formarán parte de la base siempre que se consignen, facturen y contabilicen por separado:</a:t>
            </a:r>
          </a:p>
          <a:p>
            <a:pPr marL="228594" indent="-228594" algn="just">
              <a:buClr>
                <a:srgbClr val="4F2D7F"/>
              </a:buClr>
              <a:buFont typeface="Arial" panose="020B0604020202020204" pitchFamily="34" charset="0"/>
              <a:buChar char="•"/>
            </a:pPr>
            <a:endParaRPr lang="es-CR" sz="800" dirty="0"/>
          </a:p>
          <a:p>
            <a:pPr marL="990575" lvl="1" indent="-380990" algn="just">
              <a:buClr>
                <a:srgbClr val="4F2D7F"/>
              </a:buClr>
              <a:buSzPct val="50000"/>
              <a:buFont typeface="Courier New" panose="02070309020205020404" pitchFamily="49" charset="0"/>
              <a:buChar char="o"/>
            </a:pPr>
            <a:r>
              <a:rPr lang="es-CR" sz="2400" dirty="0"/>
              <a:t>Los descuentos </a:t>
            </a:r>
            <a:r>
              <a:rPr lang="es-ES" sz="2400" dirty="0"/>
              <a:t>aceptados en las </a:t>
            </a:r>
            <a:r>
              <a:rPr lang="es-ES" sz="2400" dirty="0" smtClean="0"/>
              <a:t>prácticas, </a:t>
            </a:r>
            <a:r>
              <a:rPr lang="es-ES" sz="2400" dirty="0"/>
              <a:t>comerciales</a:t>
            </a:r>
            <a:r>
              <a:rPr lang="es-CR" sz="2400" dirty="0"/>
              <a:t> usuales y </a:t>
            </a:r>
            <a:r>
              <a:rPr lang="es-CR" sz="2400" dirty="0" smtClean="0"/>
              <a:t>generales</a:t>
            </a:r>
            <a:r>
              <a:rPr lang="es-CR" sz="2400" dirty="0"/>
              <a:t>, </a:t>
            </a:r>
            <a:r>
              <a:rPr lang="es-ES" sz="2400" dirty="0"/>
              <a:t>y se consignen por separado del precio de venta en la factura respectiva o en otro documento expedido por el contribuyente, en las condiciones que se determine </a:t>
            </a:r>
            <a:r>
              <a:rPr lang="es-ES" sz="2400" dirty="0" smtClean="0"/>
              <a:t>reglamentariamente</a:t>
            </a:r>
            <a:r>
              <a:rPr lang="es-CR" sz="2400" dirty="0" smtClean="0"/>
              <a:t>.</a:t>
            </a:r>
            <a:endParaRPr lang="es-CR" sz="2400" dirty="0"/>
          </a:p>
          <a:p>
            <a:pPr lvl="1" algn="just">
              <a:buClr>
                <a:srgbClr val="4F2D7F"/>
              </a:buClr>
              <a:buSzPct val="50000"/>
            </a:pPr>
            <a:endParaRPr lang="es-CR" sz="2400" dirty="0"/>
          </a:p>
          <a:p>
            <a:pPr marL="990575" lvl="1" indent="-380990" algn="just">
              <a:buClr>
                <a:srgbClr val="4F2D7F"/>
              </a:buClr>
              <a:buSzPct val="50000"/>
              <a:buFont typeface="Courier New" panose="02070309020205020404" pitchFamily="49" charset="0"/>
              <a:buChar char="o"/>
            </a:pPr>
            <a:r>
              <a:rPr lang="es-CR" sz="2400" dirty="0" smtClean="0"/>
              <a:t>Servicios </a:t>
            </a:r>
            <a:r>
              <a:rPr lang="es-CR" sz="2400" dirty="0"/>
              <a:t>adicionales que se presten por motivo de la </a:t>
            </a:r>
            <a:r>
              <a:rPr lang="es-CR" sz="2400" dirty="0" smtClean="0"/>
              <a:t>venta</a:t>
            </a:r>
            <a:r>
              <a:rPr lang="es-CR" sz="2400" dirty="0"/>
              <a:t>, </a:t>
            </a:r>
            <a:r>
              <a:rPr lang="es-ES" sz="2400" dirty="0"/>
              <a:t>siempre que sean suministrados por terceras personas y se facturen y contabilicen por </a:t>
            </a:r>
            <a:r>
              <a:rPr lang="es-ES" sz="2400" dirty="0" smtClean="0"/>
              <a:t>separado.</a:t>
            </a:r>
          </a:p>
          <a:p>
            <a:endParaRPr lang="es-ES" dirty="0"/>
          </a:p>
        </p:txBody>
      </p:sp>
    </p:spTree>
    <p:extLst>
      <p:ext uri="{BB962C8B-B14F-4D97-AF65-F5344CB8AC3E}">
        <p14:creationId xmlns:p14="http://schemas.microsoft.com/office/powerpoint/2010/main" val="13350816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a:t>NO FORMA PARTE DE LA BASE IMPONIBLE</a:t>
            </a:r>
            <a:endParaRPr lang="es-ES" dirty="0"/>
          </a:p>
        </p:txBody>
      </p:sp>
      <p:sp>
        <p:nvSpPr>
          <p:cNvPr id="3" name="2 Marcador de texto"/>
          <p:cNvSpPr>
            <a:spLocks noGrp="1"/>
          </p:cNvSpPr>
          <p:nvPr>
            <p:ph type="body" sz="quarter" idx="10"/>
          </p:nvPr>
        </p:nvSpPr>
        <p:spPr>
          <a:xfrm>
            <a:off x="625828" y="1425388"/>
            <a:ext cx="10941756" cy="4835713"/>
          </a:xfrm>
        </p:spPr>
        <p:txBody>
          <a:bodyPr>
            <a:normAutofit/>
          </a:bodyPr>
          <a:lstStyle/>
          <a:p>
            <a:pPr marL="990575" lvl="1" indent="-380990" algn="just">
              <a:buClr>
                <a:srgbClr val="4F2D7F"/>
              </a:buClr>
              <a:buSzPct val="50000"/>
              <a:buFont typeface="Courier New" panose="02070309020205020404" pitchFamily="49" charset="0"/>
              <a:buChar char="o"/>
            </a:pPr>
            <a:r>
              <a:rPr lang="es-ES" sz="2400" dirty="0">
                <a:solidFill>
                  <a:srgbClr val="FF0000"/>
                </a:solidFill>
              </a:rPr>
              <a:t>Los gastos financieros </a:t>
            </a:r>
            <a:r>
              <a:rPr lang="es-ES" sz="2400" dirty="0"/>
              <a:t>que se facturen y contabilicen por separado.</a:t>
            </a:r>
          </a:p>
          <a:p>
            <a:pPr marL="990575" lvl="1" indent="-380990" algn="just">
              <a:buClr>
                <a:srgbClr val="4F2D7F"/>
              </a:buClr>
              <a:buSzPct val="50000"/>
              <a:buFont typeface="Courier New" panose="02070309020205020404" pitchFamily="49" charset="0"/>
              <a:buChar char="o"/>
            </a:pPr>
            <a:r>
              <a:rPr lang="es-ES" sz="2400" dirty="0"/>
              <a:t>La tasa de interés del financiamiento no PUEDE superar el equivalente a tres veces el promedio simple de las tasas activas de los bancos del Sistema Bancario Nacional para créditos del sector comercial o, sin </a:t>
            </a:r>
            <a:r>
              <a:rPr lang="es-ES" sz="2400" dirty="0" smtClean="0"/>
              <a:t>superarlo.  El </a:t>
            </a:r>
            <a:r>
              <a:rPr lang="es-ES" sz="2400" dirty="0"/>
              <a:t>financiamiento no puede ser el resultado de reducir el precio de la mercancía por debajo del precio en las ventas de contado. </a:t>
            </a:r>
          </a:p>
          <a:p>
            <a:pPr marL="990575" lvl="1" indent="-380990" algn="just">
              <a:buClr>
                <a:srgbClr val="4F2D7F"/>
              </a:buClr>
              <a:buSzPct val="50000"/>
              <a:buFont typeface="Courier New" panose="02070309020205020404" pitchFamily="49" charset="0"/>
              <a:buChar char="o"/>
            </a:pPr>
            <a:r>
              <a:rPr lang="es-ES" sz="2400" dirty="0"/>
              <a:t>En los casos en que el financiamiento supere el rango anterior o conlleve una reducción del precio en los términos dichos, </a:t>
            </a:r>
            <a:r>
              <a:rPr lang="es-ES" sz="2400" i="1" u="sng" dirty="0"/>
              <a:t>solo el exceso o la diferencia con el precio de contado formarán parte de la base imponible.</a:t>
            </a:r>
          </a:p>
          <a:p>
            <a:endParaRPr lang="es-ES" sz="2400" dirty="0"/>
          </a:p>
        </p:txBody>
      </p:sp>
    </p:spTree>
    <p:extLst>
      <p:ext uri="{BB962C8B-B14F-4D97-AF65-F5344CB8AC3E}">
        <p14:creationId xmlns:p14="http://schemas.microsoft.com/office/powerpoint/2010/main" val="1036049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29328" y="479429"/>
            <a:ext cx="10938256" cy="690465"/>
          </a:xfrm>
        </p:spPr>
        <p:txBody>
          <a:bodyPr>
            <a:normAutofit fontScale="90000"/>
          </a:bodyPr>
          <a:lstStyle/>
          <a:p>
            <a:r>
              <a:rPr lang="es-CR" dirty="0" smtClean="0"/>
              <a:t>REDUCCIÓN EN LA BASE IMPONIBLE</a:t>
            </a:r>
            <a:br>
              <a:rPr lang="es-CR" dirty="0" smtClean="0"/>
            </a:br>
            <a:r>
              <a:rPr lang="es-CR" dirty="0" smtClean="0"/>
              <a:t>CASOS ESPECIALES </a:t>
            </a:r>
            <a:endParaRPr lang="es-ES" dirty="0"/>
          </a:p>
        </p:txBody>
      </p:sp>
      <p:sp>
        <p:nvSpPr>
          <p:cNvPr id="3" name="2 Marcador de texto"/>
          <p:cNvSpPr>
            <a:spLocks noGrp="1"/>
          </p:cNvSpPr>
          <p:nvPr>
            <p:ph type="body" sz="quarter" idx="10"/>
          </p:nvPr>
        </p:nvSpPr>
        <p:spPr>
          <a:xfrm>
            <a:off x="598934" y="1519519"/>
            <a:ext cx="10941756" cy="4728136"/>
          </a:xfrm>
        </p:spPr>
        <p:txBody>
          <a:bodyPr>
            <a:normAutofit lnSpcReduction="10000"/>
          </a:bodyPr>
          <a:lstStyle/>
          <a:p>
            <a:pPr marL="342900" indent="-342900" algn="just">
              <a:buFont typeface="+mj-lt"/>
              <a:buAutoNum type="arabicPeriod"/>
            </a:pPr>
            <a:r>
              <a:rPr lang="es-ES" sz="2800" dirty="0"/>
              <a:t>El importe de los envases y los embalajes susceptibles de reutilización que </a:t>
            </a:r>
            <a:r>
              <a:rPr lang="es-ES" sz="2800" b="1" u="sng" dirty="0"/>
              <a:t>hayan sido objeto de </a:t>
            </a:r>
            <a:r>
              <a:rPr lang="es-ES" sz="2800" b="1" u="sng" dirty="0" smtClean="0"/>
              <a:t>devolución.</a:t>
            </a:r>
          </a:p>
          <a:p>
            <a:pPr marL="342900" indent="-342900" algn="just">
              <a:buFont typeface="+mj-lt"/>
              <a:buAutoNum type="arabicPeriod"/>
            </a:pPr>
            <a:r>
              <a:rPr lang="es-ES" sz="2800" dirty="0" smtClean="0"/>
              <a:t>Las </a:t>
            </a:r>
            <a:r>
              <a:rPr lang="es-ES" sz="2800" b="1" u="sng" dirty="0"/>
              <a:t>devoluciones de bienes realizadas según las prácticas comerciales</a:t>
            </a:r>
            <a:r>
              <a:rPr lang="es-ES" sz="2800" dirty="0"/>
              <a:t>, así como por los </a:t>
            </a:r>
            <a:r>
              <a:rPr lang="es-ES" sz="2800" b="1" u="sng" dirty="0"/>
              <a:t>bienes entregados en consignación y no vendidos</a:t>
            </a:r>
            <a:r>
              <a:rPr lang="es-ES" sz="2800" dirty="0" smtClean="0"/>
              <a:t>.</a:t>
            </a:r>
          </a:p>
          <a:p>
            <a:pPr marL="342900" indent="-342900" algn="just">
              <a:buFont typeface="+mj-lt"/>
              <a:buAutoNum type="arabicPeriod"/>
            </a:pPr>
            <a:r>
              <a:rPr lang="es-ES" sz="2800" dirty="0" smtClean="0"/>
              <a:t> </a:t>
            </a:r>
            <a:r>
              <a:rPr lang="es-ES" sz="2800" dirty="0"/>
              <a:t>Cuando, por resolución firme, judicial o administrativa o con arreglo a derecho o a los usos de comercio queden sin efecto, total o parcialmente, las operaciones gravadas, la base imponible se modificará en la cuantía </a:t>
            </a:r>
            <a:r>
              <a:rPr lang="es-ES" sz="2800" dirty="0" smtClean="0"/>
              <a:t>correspondiente. </a:t>
            </a:r>
          </a:p>
          <a:p>
            <a:pPr marL="342900" indent="-342900" algn="just">
              <a:buFont typeface="+mj-lt"/>
              <a:buAutoNum type="arabicPeriod"/>
            </a:pPr>
            <a:r>
              <a:rPr lang="es-CR" sz="2800" dirty="0" smtClean="0"/>
              <a:t>Ganancia estimada,  Recaudación a nivel de Fabrica. igual artículo 11 Ley anterior.</a:t>
            </a:r>
            <a:endParaRPr lang="es-ES" sz="2800" dirty="0" smtClean="0"/>
          </a:p>
        </p:txBody>
      </p:sp>
    </p:spTree>
    <p:extLst>
      <p:ext uri="{BB962C8B-B14F-4D97-AF65-F5344CB8AC3E}">
        <p14:creationId xmlns:p14="http://schemas.microsoft.com/office/powerpoint/2010/main" val="18605079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xmlns="" id="{02426210-F9C9-4202-9819-AE27F51B325F}"/>
              </a:ext>
            </a:extLst>
          </p:cNvPr>
          <p:cNvSpPr txBox="1"/>
          <p:nvPr/>
        </p:nvSpPr>
        <p:spPr>
          <a:xfrm>
            <a:off x="534694" y="2422457"/>
            <a:ext cx="8890179" cy="3560077"/>
          </a:xfrm>
          <a:prstGeom prst="rect">
            <a:avLst/>
          </a:prstGeom>
          <a:noFill/>
        </p:spPr>
        <p:txBody>
          <a:bodyPr wrap="square" rtlCol="0">
            <a:spAutoFit/>
          </a:bodyPr>
          <a:lstStyle/>
          <a:p>
            <a:pPr marL="360363" indent="-360363" algn="just">
              <a:buClr>
                <a:srgbClr val="4F2D7F"/>
              </a:buClr>
              <a:buFont typeface="Arial" panose="020B0604020202020204" pitchFamily="34" charset="0"/>
              <a:buChar char="•"/>
            </a:pPr>
            <a:r>
              <a:rPr lang="es-CR" sz="2400" dirty="0"/>
              <a:t>Se determina sobre el precio neto de </a:t>
            </a:r>
            <a:r>
              <a:rPr lang="es-CR" sz="2400" dirty="0" smtClean="0"/>
              <a:t>venta, igual que en mercancías.</a:t>
            </a:r>
            <a:endParaRPr lang="es-CR" sz="2400" dirty="0"/>
          </a:p>
          <a:p>
            <a:pPr marL="360363" lvl="0" indent="-360363" algn="just">
              <a:buClr>
                <a:srgbClr val="4F2D7F"/>
              </a:buClr>
            </a:pPr>
            <a:endParaRPr lang="es-CR" sz="2400" dirty="0"/>
          </a:p>
          <a:p>
            <a:pPr marL="360363" indent="-360363" algn="just">
              <a:buClr>
                <a:srgbClr val="4F2D7F"/>
              </a:buClr>
              <a:buFont typeface="Arial" panose="020B0604020202020204" pitchFamily="34" charset="0"/>
              <a:buChar char="•"/>
            </a:pPr>
            <a:r>
              <a:rPr lang="es-CR" sz="2400" dirty="0"/>
              <a:t>En los juegos de azar será el valor de lo apostado. </a:t>
            </a:r>
            <a:endParaRPr lang="es-CR" sz="2400" dirty="0" smtClean="0"/>
          </a:p>
          <a:p>
            <a:pPr marL="360363" indent="-360363" algn="just">
              <a:buClr>
                <a:srgbClr val="4F2D7F"/>
              </a:buClr>
              <a:buFont typeface="Arial" panose="020B0604020202020204" pitchFamily="34" charset="0"/>
              <a:buChar char="•"/>
            </a:pPr>
            <a:endParaRPr lang="es-CR" sz="2400" dirty="0" smtClean="0"/>
          </a:p>
          <a:p>
            <a:pPr marL="360363" indent="-360363" algn="just">
              <a:buClr>
                <a:srgbClr val="4F2D7F"/>
              </a:buClr>
              <a:buFont typeface="Arial" panose="020B0604020202020204" pitchFamily="34" charset="0"/>
              <a:buChar char="•"/>
            </a:pPr>
            <a:r>
              <a:rPr lang="es-ES" sz="2400" dirty="0" smtClean="0"/>
              <a:t>En </a:t>
            </a:r>
            <a:r>
              <a:rPr lang="es-ES" sz="2400" dirty="0"/>
              <a:t>los casinos será el sesenta por ciento (60%) de un salario base por cada mesa de juego y el diez por ciento (10%) de un salario base por cada máquina </a:t>
            </a:r>
            <a:r>
              <a:rPr lang="es-ES" sz="2400" dirty="0" smtClean="0"/>
              <a:t>tragamonedas.</a:t>
            </a:r>
            <a:endParaRPr lang="es-CR" sz="2400" dirty="0"/>
          </a:p>
          <a:p>
            <a:pPr marL="360363" lvl="0" indent="-360363" algn="just">
              <a:buClr>
                <a:srgbClr val="4F2D7F"/>
              </a:buClr>
            </a:pPr>
            <a:endParaRPr lang="es-CR" sz="1467" dirty="0"/>
          </a:p>
          <a:p>
            <a:pPr marL="380990" indent="-380990" algn="just">
              <a:buClr>
                <a:srgbClr val="4F2D7F"/>
              </a:buClr>
              <a:buFont typeface="Arial" panose="020B0604020202020204" pitchFamily="34" charset="0"/>
              <a:buChar char="•"/>
            </a:pPr>
            <a:endParaRPr lang="es-CR" sz="1867" dirty="0"/>
          </a:p>
        </p:txBody>
      </p:sp>
      <p:sp>
        <p:nvSpPr>
          <p:cNvPr id="8" name="Título 2">
            <a:extLst>
              <a:ext uri="{FF2B5EF4-FFF2-40B4-BE49-F238E27FC236}">
                <a16:creationId xmlns:a16="http://schemas.microsoft.com/office/drawing/2014/main" xmlns="" id="{7587EFCC-5B0A-47CB-BF7C-CC6BD76F8C3F}"/>
              </a:ext>
            </a:extLst>
          </p:cNvPr>
          <p:cNvSpPr txBox="1">
            <a:spLocks/>
          </p:cNvSpPr>
          <p:nvPr/>
        </p:nvSpPr>
        <p:spPr>
          <a:xfrm>
            <a:off x="0" y="322729"/>
            <a:ext cx="12192000" cy="712695"/>
          </a:xfrm>
          <a:prstGeom prst="rect">
            <a:avLst/>
          </a:prstGeom>
        </p:spPr>
        <p:txBody>
          <a:bodyPr vert="horz" lIns="0" tIns="0" rIns="0" bIns="0" rtlCol="0" anchor="t" anchorCtr="0">
            <a:normAutofit/>
          </a:bodyPr>
          <a:lstStyle>
            <a:lvl1pPr algn="l" defTabSz="457200" rtl="0" eaLnBrk="1" latinLnBrk="0" hangingPunct="1">
              <a:spcBef>
                <a:spcPct val="0"/>
              </a:spcBef>
              <a:buNone/>
              <a:defRPr sz="3000" b="1" kern="1200">
                <a:solidFill>
                  <a:schemeClr val="accent1"/>
                </a:solidFill>
                <a:latin typeface="+mj-lt"/>
                <a:ea typeface="+mj-ea"/>
                <a:cs typeface="+mj-cs"/>
              </a:defRPr>
            </a:lvl1pPr>
          </a:lstStyle>
          <a:p>
            <a:r>
              <a:rPr lang="es-CR" sz="4000" dirty="0"/>
              <a:t>    </a:t>
            </a:r>
            <a:r>
              <a:rPr lang="es-CR" sz="4000" b="0" dirty="0"/>
              <a:t>De la base imponible</a:t>
            </a:r>
          </a:p>
        </p:txBody>
      </p:sp>
      <p:sp>
        <p:nvSpPr>
          <p:cNvPr id="9" name="Rectángulo 8">
            <a:extLst>
              <a:ext uri="{FF2B5EF4-FFF2-40B4-BE49-F238E27FC236}">
                <a16:creationId xmlns:a16="http://schemas.microsoft.com/office/drawing/2014/main" xmlns="" id="{5F5AD9D2-DF59-4A80-B0FD-C3EC5E66E8B6}"/>
              </a:ext>
            </a:extLst>
          </p:cNvPr>
          <p:cNvSpPr/>
          <p:nvPr/>
        </p:nvSpPr>
        <p:spPr>
          <a:xfrm>
            <a:off x="523737" y="1846254"/>
            <a:ext cx="10481147" cy="1015856"/>
          </a:xfrm>
          <a:prstGeom prst="rect">
            <a:avLst/>
          </a:prstGeom>
        </p:spPr>
        <p:txBody>
          <a:bodyPr wrap="square">
            <a:spAutoFit/>
          </a:bodyPr>
          <a:lstStyle/>
          <a:p>
            <a:pPr algn="just"/>
            <a:r>
              <a:rPr lang="es-CR" sz="2067" dirty="0">
                <a:solidFill>
                  <a:schemeClr val="accent6"/>
                </a:solidFill>
              </a:rPr>
              <a:t>Prestación de </a:t>
            </a:r>
            <a:r>
              <a:rPr lang="es-CR" sz="2067" dirty="0" smtClean="0">
                <a:solidFill>
                  <a:schemeClr val="accent6"/>
                </a:solidFill>
              </a:rPr>
              <a:t>servicios</a:t>
            </a:r>
          </a:p>
          <a:p>
            <a:pPr algn="just"/>
            <a:r>
              <a:rPr lang="es-CR" sz="2067" dirty="0" smtClean="0">
                <a:solidFill>
                  <a:schemeClr val="accent6"/>
                </a:solidFill>
              </a:rPr>
              <a:t>Art. 13</a:t>
            </a:r>
            <a:endParaRPr lang="es-CR" sz="2067" dirty="0">
              <a:solidFill>
                <a:schemeClr val="accent6"/>
              </a:solidFill>
            </a:endParaRPr>
          </a:p>
          <a:p>
            <a:pPr algn="just"/>
            <a:endParaRPr lang="es-CR" sz="1867" b="1" dirty="0">
              <a:solidFill>
                <a:srgbClr val="C8BEAF"/>
              </a:solidFill>
            </a:endParaRPr>
          </a:p>
        </p:txBody>
      </p:sp>
      <p:pic>
        <p:nvPicPr>
          <p:cNvPr id="11" name="Imagen 10">
            <a:extLst>
              <a:ext uri="{FF2B5EF4-FFF2-40B4-BE49-F238E27FC236}">
                <a16:creationId xmlns:a16="http://schemas.microsoft.com/office/drawing/2014/main" xmlns="" id="{77BB95DA-4EA0-43CC-8847-A005FDABA6F4}"/>
              </a:ext>
            </a:extLst>
          </p:cNvPr>
          <p:cNvPicPr>
            <a:picLocks noChangeAspect="1"/>
          </p:cNvPicPr>
          <p:nvPr/>
        </p:nvPicPr>
        <p:blipFill>
          <a:blip r:embed="rId2"/>
          <a:stretch>
            <a:fillRect/>
          </a:stretch>
        </p:blipFill>
        <p:spPr>
          <a:xfrm>
            <a:off x="9424873" y="3720841"/>
            <a:ext cx="2232433" cy="2232433"/>
          </a:xfrm>
          <a:prstGeom prst="rect">
            <a:avLst/>
          </a:prstGeom>
        </p:spPr>
      </p:pic>
    </p:spTree>
    <p:extLst>
      <p:ext uri="{BB962C8B-B14F-4D97-AF65-F5344CB8AC3E}">
        <p14:creationId xmlns:p14="http://schemas.microsoft.com/office/powerpoint/2010/main" val="16677223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32965" y="479429"/>
            <a:ext cx="9291918" cy="1125005"/>
          </a:xfrm>
        </p:spPr>
        <p:txBody>
          <a:bodyPr/>
          <a:lstStyle/>
          <a:p>
            <a:pPr marL="360363" indent="-360363" algn="just"/>
            <a:r>
              <a:rPr lang="es-CR" sz="3600" dirty="0" smtClean="0"/>
              <a:t>NO FORMARÁN PARTE DE LA BASE IMPONIBLE</a:t>
            </a:r>
            <a:endParaRPr lang="es-CR" sz="3600" dirty="0"/>
          </a:p>
        </p:txBody>
      </p:sp>
      <p:sp>
        <p:nvSpPr>
          <p:cNvPr id="3" name="2 Marcador de texto"/>
          <p:cNvSpPr>
            <a:spLocks noGrp="1"/>
          </p:cNvSpPr>
          <p:nvPr>
            <p:ph type="body" sz="quarter" idx="10"/>
          </p:nvPr>
        </p:nvSpPr>
        <p:spPr>
          <a:xfrm>
            <a:off x="1290918" y="1969247"/>
            <a:ext cx="10219764" cy="3234765"/>
          </a:xfrm>
        </p:spPr>
        <p:txBody>
          <a:bodyPr/>
          <a:lstStyle/>
          <a:p>
            <a:pPr marL="228594" indent="-228594" algn="just">
              <a:buClr>
                <a:srgbClr val="4F2D7F"/>
              </a:buClr>
              <a:buFont typeface="Arial" panose="020B0604020202020204" pitchFamily="34" charset="0"/>
              <a:buChar char="•"/>
            </a:pPr>
            <a:endParaRPr lang="es-CR" sz="800" dirty="0"/>
          </a:p>
          <a:p>
            <a:pPr marL="720725" lvl="1" indent="-360363" algn="just">
              <a:buClr>
                <a:srgbClr val="4F2D7F"/>
              </a:buClr>
              <a:buSzPct val="50000"/>
              <a:buFont typeface="Courier New" panose="02070309020205020404" pitchFamily="49" charset="0"/>
              <a:buChar char="o"/>
            </a:pPr>
            <a:r>
              <a:rPr lang="es-CR" sz="2400" dirty="0" smtClean="0"/>
              <a:t>Los descuentos usuales y generales </a:t>
            </a:r>
            <a:r>
              <a:rPr lang="es-CR" sz="2400" dirty="0"/>
              <a:t>siempre que se consignen por separado en el precio de </a:t>
            </a:r>
            <a:r>
              <a:rPr lang="es-CR" sz="2400" dirty="0" smtClean="0"/>
              <a:t>venta.</a:t>
            </a:r>
          </a:p>
          <a:p>
            <a:pPr marL="720725" lvl="1" indent="-360363" algn="just">
              <a:buClr>
                <a:srgbClr val="4F2D7F"/>
              </a:buClr>
              <a:buSzPct val="50000"/>
              <a:buFont typeface="Courier New" panose="02070309020205020404" pitchFamily="49" charset="0"/>
              <a:buChar char="o"/>
            </a:pPr>
            <a:r>
              <a:rPr lang="es-CR" sz="2400" dirty="0" smtClean="0"/>
              <a:t>Las </a:t>
            </a:r>
            <a:r>
              <a:rPr lang="es-CR" sz="2400" dirty="0"/>
              <a:t>bonificaciones que resulten equivalentes a descuentos </a:t>
            </a:r>
            <a:r>
              <a:rPr lang="es-CR" sz="2400" dirty="0" smtClean="0"/>
              <a:t>usuales </a:t>
            </a:r>
            <a:r>
              <a:rPr lang="es-CR" sz="2400" dirty="0"/>
              <a:t>y generales</a:t>
            </a:r>
            <a:r>
              <a:rPr lang="es-CR" sz="2400" dirty="0" smtClean="0"/>
              <a:t>.</a:t>
            </a:r>
          </a:p>
          <a:p>
            <a:pPr marL="720725" lvl="1" indent="-360363" algn="just">
              <a:buClr>
                <a:srgbClr val="4F2D7F"/>
              </a:buClr>
              <a:buSzPct val="50000"/>
              <a:buFont typeface="Courier New" panose="02070309020205020404" pitchFamily="49" charset="0"/>
              <a:buChar char="o"/>
            </a:pPr>
            <a:endParaRPr lang="es-CR" sz="2400" dirty="0"/>
          </a:p>
          <a:p>
            <a:endParaRPr lang="es-ES" sz="2400" dirty="0"/>
          </a:p>
        </p:txBody>
      </p:sp>
    </p:spTree>
    <p:extLst>
      <p:ext uri="{BB962C8B-B14F-4D97-AF65-F5344CB8AC3E}">
        <p14:creationId xmlns:p14="http://schemas.microsoft.com/office/powerpoint/2010/main" val="2727387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err="1" smtClean="0"/>
              <a:t>Caracteristicas</a:t>
            </a:r>
            <a:r>
              <a:rPr lang="es-CR" dirty="0" smtClean="0"/>
              <a:t> del impuesto al valor agregado.</a:t>
            </a:r>
            <a:endParaRPr lang="es-CR" dirty="0"/>
          </a:p>
        </p:txBody>
      </p:sp>
      <p:sp>
        <p:nvSpPr>
          <p:cNvPr id="3" name="2 Marcador de texto"/>
          <p:cNvSpPr>
            <a:spLocks noGrp="1"/>
          </p:cNvSpPr>
          <p:nvPr>
            <p:ph type="body" sz="quarter" idx="10"/>
          </p:nvPr>
        </p:nvSpPr>
        <p:spPr>
          <a:xfrm>
            <a:off x="625828" y="1344706"/>
            <a:ext cx="10941756" cy="4916395"/>
          </a:xfrm>
        </p:spPr>
        <p:txBody>
          <a:bodyPr/>
          <a:lstStyle/>
          <a:p>
            <a:pPr marL="1036638" indent="-53975">
              <a:buClr>
                <a:schemeClr val="hlink"/>
              </a:buClr>
              <a:buFont typeface="Monotype Sorts" pitchFamily="2" charset="2"/>
              <a:buChar char="l"/>
              <a:defRPr/>
            </a:pPr>
            <a:r>
              <a:rPr lang="es-ES_tradnl" dirty="0"/>
              <a:t> </a:t>
            </a:r>
            <a:r>
              <a:rPr lang="es-ES_tradnl" sz="2800" dirty="0"/>
              <a:t>Indirecto</a:t>
            </a:r>
          </a:p>
          <a:p>
            <a:pPr marL="1036638" indent="-53975">
              <a:buClr>
                <a:schemeClr val="hlink"/>
              </a:buClr>
              <a:buFont typeface="Monotype Sorts" pitchFamily="2" charset="2"/>
              <a:buChar char="l"/>
              <a:defRPr/>
            </a:pPr>
            <a:r>
              <a:rPr lang="es-ES_tradnl" sz="2800" dirty="0"/>
              <a:t>  </a:t>
            </a:r>
            <a:r>
              <a:rPr lang="es-ES_tradnl" sz="2800" dirty="0" err="1"/>
              <a:t>Plurifasico</a:t>
            </a:r>
            <a:r>
              <a:rPr lang="es-ES_tradnl" sz="2800" dirty="0"/>
              <a:t> .</a:t>
            </a:r>
          </a:p>
          <a:p>
            <a:pPr marL="1036638" indent="-53975">
              <a:buClr>
                <a:schemeClr val="hlink"/>
              </a:buClr>
              <a:buFont typeface="Monotype Sorts" pitchFamily="2" charset="2"/>
              <a:buChar char="l"/>
              <a:defRPr/>
            </a:pPr>
            <a:r>
              <a:rPr lang="es-ES_tradnl" sz="2800" dirty="0" smtClean="0"/>
              <a:t>  Grava  el  Valor Agregado</a:t>
            </a:r>
          </a:p>
          <a:p>
            <a:pPr marL="1036638" indent="-53975">
              <a:buClr>
                <a:schemeClr val="hlink"/>
              </a:buClr>
              <a:buFont typeface="Monotype Sorts" pitchFamily="2" charset="2"/>
              <a:buChar char="l"/>
              <a:defRPr/>
            </a:pPr>
            <a:r>
              <a:rPr lang="es-ES_tradnl" sz="2800" dirty="0"/>
              <a:t> </a:t>
            </a:r>
            <a:r>
              <a:rPr lang="es-ES_tradnl" sz="2800" dirty="0" smtClean="0"/>
              <a:t> General </a:t>
            </a:r>
            <a:r>
              <a:rPr lang="es-ES_tradnl" sz="2800" dirty="0"/>
              <a:t>en mercancías y </a:t>
            </a:r>
            <a:r>
              <a:rPr lang="es-ES_tradnl" sz="2800" dirty="0" smtClean="0"/>
              <a:t> </a:t>
            </a:r>
            <a:r>
              <a:rPr lang="es-ES_tradnl" sz="2800" dirty="0"/>
              <a:t>servicios. </a:t>
            </a:r>
            <a:r>
              <a:rPr lang="es-ES_tradnl" sz="2800" dirty="0" smtClean="0"/>
              <a:t>  DISTINTO A LA L. I.G.V. ACTUAL </a:t>
            </a:r>
            <a:endParaRPr lang="es-ES_tradnl" sz="2800" dirty="0"/>
          </a:p>
          <a:p>
            <a:pPr marL="1036638" indent="-53975">
              <a:buClr>
                <a:schemeClr val="hlink"/>
              </a:buClr>
              <a:buFont typeface="Monotype Sorts" pitchFamily="2" charset="2"/>
              <a:buChar char="l"/>
              <a:defRPr/>
            </a:pPr>
            <a:r>
              <a:rPr lang="es-ES_tradnl" sz="2800" dirty="0"/>
              <a:t>  Hecho generador: instantáneo</a:t>
            </a:r>
          </a:p>
          <a:p>
            <a:pPr marL="1036638" indent="-53975">
              <a:buClr>
                <a:schemeClr val="hlink"/>
              </a:buClr>
              <a:buFont typeface="Monotype Sorts" pitchFamily="2" charset="2"/>
              <a:buChar char="l"/>
              <a:defRPr/>
            </a:pPr>
            <a:r>
              <a:rPr lang="es-ES_tradnl" sz="2800" dirty="0"/>
              <a:t>Liquidación  Debito-Crédito</a:t>
            </a:r>
            <a:r>
              <a:rPr lang="es-ES_tradnl" sz="2800" dirty="0" smtClean="0"/>
              <a:t>.</a:t>
            </a:r>
          </a:p>
          <a:p>
            <a:pPr marL="1036638" indent="-53975">
              <a:buClr>
                <a:schemeClr val="hlink"/>
              </a:buClr>
              <a:buFont typeface="Monotype Sorts" pitchFamily="2" charset="2"/>
              <a:buChar char="l"/>
              <a:defRPr/>
            </a:pPr>
            <a:r>
              <a:rPr lang="es-ES_tradnl" sz="2800" dirty="0" smtClean="0"/>
              <a:t>Objetivo. </a:t>
            </a:r>
          </a:p>
          <a:p>
            <a:pPr marL="1036638" indent="-53975">
              <a:buClr>
                <a:schemeClr val="hlink"/>
              </a:buClr>
              <a:buFont typeface="Monotype Sorts" pitchFamily="2" charset="2"/>
              <a:buChar char="l"/>
              <a:defRPr/>
            </a:pPr>
            <a:r>
              <a:rPr lang="es-ES_tradnl" sz="2800" dirty="0" smtClean="0"/>
              <a:t>Periodo  mensual.</a:t>
            </a:r>
            <a:endParaRPr lang="es-CR" sz="2800" dirty="0"/>
          </a:p>
        </p:txBody>
      </p:sp>
    </p:spTree>
    <p:extLst>
      <p:ext uri="{BB962C8B-B14F-4D97-AF65-F5344CB8AC3E}">
        <p14:creationId xmlns:p14="http://schemas.microsoft.com/office/powerpoint/2010/main" val="28081388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xmlns="" id="{02426210-F9C9-4202-9819-AE27F51B325F}"/>
              </a:ext>
            </a:extLst>
          </p:cNvPr>
          <p:cNvSpPr txBox="1"/>
          <p:nvPr/>
        </p:nvSpPr>
        <p:spPr>
          <a:xfrm>
            <a:off x="802106" y="2449352"/>
            <a:ext cx="9582484" cy="4258025"/>
          </a:xfrm>
          <a:prstGeom prst="rect">
            <a:avLst/>
          </a:prstGeom>
          <a:noFill/>
        </p:spPr>
        <p:txBody>
          <a:bodyPr wrap="square" rtlCol="0">
            <a:spAutoFit/>
          </a:bodyPr>
          <a:lstStyle/>
          <a:p>
            <a:pPr marL="228594" indent="-228594" algn="just">
              <a:buClr>
                <a:srgbClr val="4F2D7F"/>
              </a:buClr>
              <a:buFont typeface="Arial" panose="020B0604020202020204" pitchFamily="34" charset="0"/>
              <a:buChar char="•"/>
            </a:pPr>
            <a:r>
              <a:rPr lang="es-CR" sz="1867" dirty="0"/>
              <a:t>Se establece adicionando al valor CIF, aduana de Costa Rica, lo pagado efectivamente por concepto de:</a:t>
            </a:r>
          </a:p>
          <a:p>
            <a:pPr marL="228594" indent="-228594" algn="just">
              <a:buClr>
                <a:srgbClr val="4F2D7F"/>
              </a:buClr>
              <a:buFont typeface="Arial" panose="020B0604020202020204" pitchFamily="34" charset="0"/>
              <a:buChar char="•"/>
            </a:pPr>
            <a:endParaRPr lang="es-CR" sz="800" dirty="0"/>
          </a:p>
          <a:p>
            <a:pPr marL="990575" lvl="1" indent="-380990" algn="just">
              <a:buClr>
                <a:srgbClr val="4F2D7F"/>
              </a:buClr>
              <a:buSzPct val="50000"/>
              <a:buFont typeface="Courier New" panose="02070309020205020404" pitchFamily="49" charset="0"/>
              <a:buChar char="o"/>
            </a:pPr>
            <a:r>
              <a:rPr lang="es-CR" sz="1867" dirty="0"/>
              <a:t>Derechos de importación. </a:t>
            </a:r>
          </a:p>
          <a:p>
            <a:pPr lvl="1" algn="just">
              <a:buClr>
                <a:srgbClr val="4F2D7F"/>
              </a:buClr>
              <a:buSzPct val="50000"/>
            </a:pPr>
            <a:endParaRPr lang="es-CR" sz="533" dirty="0"/>
          </a:p>
          <a:p>
            <a:pPr marL="990575" lvl="1" indent="-380990" algn="just">
              <a:buClr>
                <a:srgbClr val="4F2D7F"/>
              </a:buClr>
              <a:buSzPct val="50000"/>
              <a:buFont typeface="Courier New" panose="02070309020205020404" pitchFamily="49" charset="0"/>
              <a:buChar char="o"/>
            </a:pPr>
            <a:r>
              <a:rPr lang="es-CR" sz="1867" dirty="0"/>
              <a:t>Impuesto selectivo de consumo o específicos.</a:t>
            </a:r>
          </a:p>
          <a:p>
            <a:pPr marL="990575" lvl="1" indent="-380990" algn="just">
              <a:buClr>
                <a:srgbClr val="4F2D7F"/>
              </a:buClr>
              <a:buSzPct val="50000"/>
              <a:buFont typeface="Courier New" panose="02070309020205020404" pitchFamily="49" charset="0"/>
              <a:buChar char="o"/>
            </a:pPr>
            <a:endParaRPr lang="es-CR" sz="533" dirty="0"/>
          </a:p>
          <a:p>
            <a:pPr marL="990575" lvl="1" indent="-380990" algn="just">
              <a:buClr>
                <a:srgbClr val="4F2D7F"/>
              </a:buClr>
              <a:buSzPct val="50000"/>
              <a:buFont typeface="Courier New" panose="02070309020205020404" pitchFamily="49" charset="0"/>
              <a:buChar char="o"/>
            </a:pPr>
            <a:r>
              <a:rPr lang="es-CR" sz="1867" dirty="0"/>
              <a:t>Cualquier otro tributo que incida sobre la importación.</a:t>
            </a:r>
          </a:p>
          <a:p>
            <a:pPr lvl="1" algn="just">
              <a:buClr>
                <a:srgbClr val="4F2D7F"/>
              </a:buClr>
              <a:buSzPct val="50000"/>
            </a:pPr>
            <a:endParaRPr lang="es-CR" sz="533" dirty="0"/>
          </a:p>
          <a:p>
            <a:pPr marL="990575" lvl="1" indent="-380990" algn="just">
              <a:buClr>
                <a:srgbClr val="4F2D7F"/>
              </a:buClr>
              <a:buSzPct val="50000"/>
              <a:buFont typeface="Courier New" panose="02070309020205020404" pitchFamily="49" charset="0"/>
              <a:buChar char="o"/>
            </a:pPr>
            <a:r>
              <a:rPr lang="es-CR" sz="1867" dirty="0"/>
              <a:t>Además de los cargos que figuren en la póliza o en el formulario aduanero</a:t>
            </a:r>
            <a:r>
              <a:rPr lang="es-CR" sz="1867" dirty="0" smtClean="0"/>
              <a:t>.</a:t>
            </a:r>
          </a:p>
          <a:p>
            <a:pPr marL="990575" lvl="1" indent="-380990" algn="just">
              <a:buClr>
                <a:srgbClr val="4F2D7F"/>
              </a:buClr>
              <a:buSzPct val="50000"/>
              <a:buFont typeface="Courier New" panose="02070309020205020404" pitchFamily="49" charset="0"/>
              <a:buChar char="o"/>
            </a:pPr>
            <a:endParaRPr lang="es-CR" sz="1867" dirty="0"/>
          </a:p>
          <a:p>
            <a:pPr marL="609585" lvl="1" algn="just">
              <a:buClr>
                <a:srgbClr val="4F2D7F"/>
              </a:buClr>
              <a:buSzPct val="50000"/>
            </a:pPr>
            <a:r>
              <a:rPr lang="es-ES" sz="2000" dirty="0"/>
              <a:t>No formará parte de la base imponible el impuesto específico al tabaco, establecido en el artículo 22 de la Ley N.° 9028, Ley General de Control del Tabaco y sus Efectos Nocivos en la Salud, de 22 de marzo de 2012.</a:t>
            </a:r>
          </a:p>
          <a:p>
            <a:pPr marL="609585" lvl="1" algn="just">
              <a:buClr>
                <a:srgbClr val="4F2D7F"/>
              </a:buClr>
              <a:buSzPct val="50000"/>
            </a:pPr>
            <a:endParaRPr lang="es-CR" sz="1867" dirty="0" smtClean="0"/>
          </a:p>
          <a:p>
            <a:pPr marL="609585" lvl="1" algn="just">
              <a:buClr>
                <a:srgbClr val="4F2D7F"/>
              </a:buClr>
              <a:buSzPct val="50000"/>
            </a:pPr>
            <a:r>
              <a:rPr lang="es-CR" sz="1867" dirty="0" smtClean="0"/>
              <a:t>Igual artículo 13 Ley anterior, excepto el final.</a:t>
            </a:r>
            <a:endParaRPr lang="es-CR" sz="1867" dirty="0"/>
          </a:p>
          <a:p>
            <a:pPr marL="380990" indent="-380990" algn="just">
              <a:buClr>
                <a:srgbClr val="4F2D7F"/>
              </a:buClr>
              <a:buFont typeface="Arial" panose="020B0604020202020204" pitchFamily="34" charset="0"/>
              <a:buChar char="•"/>
            </a:pPr>
            <a:endParaRPr lang="es-CR" sz="1867" dirty="0"/>
          </a:p>
        </p:txBody>
      </p:sp>
      <p:sp>
        <p:nvSpPr>
          <p:cNvPr id="8" name="Título 2">
            <a:extLst>
              <a:ext uri="{FF2B5EF4-FFF2-40B4-BE49-F238E27FC236}">
                <a16:creationId xmlns:a16="http://schemas.microsoft.com/office/drawing/2014/main" xmlns="" id="{7587EFCC-5B0A-47CB-BF7C-CC6BD76F8C3F}"/>
              </a:ext>
            </a:extLst>
          </p:cNvPr>
          <p:cNvSpPr txBox="1">
            <a:spLocks/>
          </p:cNvSpPr>
          <p:nvPr/>
        </p:nvSpPr>
        <p:spPr>
          <a:xfrm>
            <a:off x="0" y="669998"/>
            <a:ext cx="12192000" cy="677540"/>
          </a:xfrm>
          <a:prstGeom prst="rect">
            <a:avLst/>
          </a:prstGeom>
        </p:spPr>
        <p:txBody>
          <a:bodyPr vert="horz" lIns="0" tIns="0" rIns="0" bIns="0" rtlCol="0" anchor="t" anchorCtr="0">
            <a:normAutofit/>
          </a:bodyPr>
          <a:lstStyle>
            <a:lvl1pPr algn="l" defTabSz="457200" rtl="0" eaLnBrk="1" latinLnBrk="0" hangingPunct="1">
              <a:spcBef>
                <a:spcPct val="0"/>
              </a:spcBef>
              <a:buNone/>
              <a:defRPr sz="3000" b="1" kern="1200">
                <a:solidFill>
                  <a:schemeClr val="accent1"/>
                </a:solidFill>
                <a:latin typeface="+mj-lt"/>
                <a:ea typeface="+mj-ea"/>
                <a:cs typeface="+mj-cs"/>
              </a:defRPr>
            </a:lvl1pPr>
          </a:lstStyle>
          <a:p>
            <a:r>
              <a:rPr lang="es-CR" sz="4000" dirty="0"/>
              <a:t>    </a:t>
            </a:r>
            <a:r>
              <a:rPr lang="es-CR" sz="4000" b="0" dirty="0"/>
              <a:t>De la base imponible</a:t>
            </a:r>
          </a:p>
        </p:txBody>
      </p:sp>
      <p:sp>
        <p:nvSpPr>
          <p:cNvPr id="9" name="Rectángulo 8">
            <a:extLst>
              <a:ext uri="{FF2B5EF4-FFF2-40B4-BE49-F238E27FC236}">
                <a16:creationId xmlns:a16="http://schemas.microsoft.com/office/drawing/2014/main" xmlns="" id="{5F5AD9D2-DF59-4A80-B0FD-C3EC5E66E8B6}"/>
              </a:ext>
            </a:extLst>
          </p:cNvPr>
          <p:cNvSpPr/>
          <p:nvPr/>
        </p:nvSpPr>
        <p:spPr>
          <a:xfrm>
            <a:off x="523737" y="1846254"/>
            <a:ext cx="10481147" cy="1118319"/>
          </a:xfrm>
          <a:prstGeom prst="rect">
            <a:avLst/>
          </a:prstGeom>
        </p:spPr>
        <p:txBody>
          <a:bodyPr wrap="square">
            <a:spAutoFit/>
          </a:bodyPr>
          <a:lstStyle/>
          <a:p>
            <a:pPr algn="just"/>
            <a:r>
              <a:rPr lang="es-CR" sz="2400" dirty="0" smtClean="0">
                <a:solidFill>
                  <a:srgbClr val="FF0000"/>
                </a:solidFill>
              </a:rPr>
              <a:t>Importaciones       Art. 14</a:t>
            </a:r>
          </a:p>
          <a:p>
            <a:pPr algn="just"/>
            <a:endParaRPr lang="es-CR" sz="2400" dirty="0">
              <a:solidFill>
                <a:srgbClr val="FF0000"/>
              </a:solidFill>
            </a:endParaRPr>
          </a:p>
          <a:p>
            <a:pPr algn="just"/>
            <a:endParaRPr lang="es-CR" sz="1867" b="1" dirty="0">
              <a:solidFill>
                <a:srgbClr val="C8BEAF"/>
              </a:solidFill>
            </a:endParaRPr>
          </a:p>
        </p:txBody>
      </p:sp>
    </p:spTree>
    <p:extLst>
      <p:ext uri="{BB962C8B-B14F-4D97-AF65-F5344CB8AC3E}">
        <p14:creationId xmlns:p14="http://schemas.microsoft.com/office/powerpoint/2010/main" val="4533791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3200" dirty="0" smtClean="0"/>
              <a:t>TRATÁNDOSE DE SERVICIOS O BIENES INTANGIBLES. Art 14 in fine</a:t>
            </a:r>
            <a:endParaRPr lang="es-ES" sz="3200" dirty="0"/>
          </a:p>
        </p:txBody>
      </p:sp>
      <p:sp>
        <p:nvSpPr>
          <p:cNvPr id="3" name="2 Marcador de texto"/>
          <p:cNvSpPr>
            <a:spLocks noGrp="1"/>
          </p:cNvSpPr>
          <p:nvPr>
            <p:ph type="body" sz="quarter" idx="10"/>
          </p:nvPr>
        </p:nvSpPr>
        <p:spPr/>
        <p:txBody>
          <a:bodyPr/>
          <a:lstStyle/>
          <a:p>
            <a:pPr marL="285750" indent="-285750" algn="just">
              <a:buFont typeface="Arial" panose="020B0604020202020204" pitchFamily="34" charset="0"/>
              <a:buChar char="•"/>
            </a:pPr>
            <a:r>
              <a:rPr lang="es-ES" sz="3600" dirty="0" smtClean="0"/>
              <a:t>Cuyo </a:t>
            </a:r>
            <a:r>
              <a:rPr lang="es-ES" sz="3600" dirty="0"/>
              <a:t>prestador no esté domiciliado en el territorio de la República, independientemente del lugar donde se esté </a:t>
            </a:r>
            <a:r>
              <a:rPr lang="es-ES" sz="3600" dirty="0" smtClean="0"/>
              <a:t>ejecutando.</a:t>
            </a:r>
          </a:p>
          <a:p>
            <a:pPr marL="285750" indent="-285750" algn="just">
              <a:buFont typeface="Arial" panose="020B0604020202020204" pitchFamily="34" charset="0"/>
              <a:buChar char="•"/>
            </a:pPr>
            <a:r>
              <a:rPr lang="es-ES" sz="3600" dirty="0" smtClean="0"/>
              <a:t>La </a:t>
            </a:r>
            <a:r>
              <a:rPr lang="es-ES" sz="3600" dirty="0"/>
              <a:t>base imponible se determinará, en lo que resulte aplicable, con arreglo a las disposiciones de este artículo</a:t>
            </a:r>
            <a:r>
              <a:rPr lang="es-ES" sz="3600" dirty="0" smtClean="0"/>
              <a:t>. NO HAY CLASIFICACION ARANCELARIA.</a:t>
            </a:r>
            <a:endParaRPr lang="es-ES" sz="3600" dirty="0"/>
          </a:p>
        </p:txBody>
      </p:sp>
    </p:spTree>
    <p:extLst>
      <p:ext uri="{BB962C8B-B14F-4D97-AF65-F5344CB8AC3E}">
        <p14:creationId xmlns:p14="http://schemas.microsoft.com/office/powerpoint/2010/main" val="24967508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xmlns="" id="{02426210-F9C9-4202-9819-AE27F51B325F}"/>
              </a:ext>
            </a:extLst>
          </p:cNvPr>
          <p:cNvSpPr txBox="1"/>
          <p:nvPr/>
        </p:nvSpPr>
        <p:spPr>
          <a:xfrm>
            <a:off x="802106" y="2422458"/>
            <a:ext cx="9582484" cy="2226315"/>
          </a:xfrm>
          <a:prstGeom prst="rect">
            <a:avLst/>
          </a:prstGeom>
          <a:noFill/>
        </p:spPr>
        <p:txBody>
          <a:bodyPr wrap="square" rtlCol="0">
            <a:spAutoFit/>
          </a:bodyPr>
          <a:lstStyle/>
          <a:p>
            <a:pPr marL="228594" indent="-228594" algn="just">
              <a:buClr>
                <a:srgbClr val="4F2D7F"/>
              </a:buClr>
              <a:buFont typeface="Arial" panose="020B0604020202020204" pitchFamily="34" charset="0"/>
              <a:buChar char="•"/>
            </a:pPr>
            <a:r>
              <a:rPr lang="es-CR" sz="2000" dirty="0"/>
              <a:t>En las operaciones cuya contraprestación se haya fijado en moneda o divisa distintas del colón se aplicará:</a:t>
            </a:r>
          </a:p>
          <a:p>
            <a:pPr marL="228594" indent="-228594" algn="just">
              <a:buClr>
                <a:srgbClr val="4F2D7F"/>
              </a:buClr>
              <a:buFont typeface="Arial" panose="020B0604020202020204" pitchFamily="34" charset="0"/>
              <a:buChar char="•"/>
            </a:pPr>
            <a:endParaRPr lang="es-CR" sz="2000" dirty="0"/>
          </a:p>
          <a:p>
            <a:pPr marL="720725" lvl="1" indent="-379413" algn="just">
              <a:buClr>
                <a:srgbClr val="4F2D7F"/>
              </a:buClr>
              <a:buSzPct val="50000"/>
              <a:buFont typeface="Courier New" panose="02070309020205020404" pitchFamily="49" charset="0"/>
              <a:buChar char="o"/>
              <a:tabLst>
                <a:tab pos="720725" algn="l"/>
              </a:tabLst>
            </a:pPr>
            <a:r>
              <a:rPr lang="es-CR" sz="2000" dirty="0"/>
              <a:t>Tipo de cambio de venta de referencia del BCCR.</a:t>
            </a:r>
          </a:p>
          <a:p>
            <a:pPr marL="720725" lvl="1" indent="-379413" algn="just">
              <a:buClr>
                <a:srgbClr val="4F2D7F"/>
              </a:buClr>
              <a:buSzPct val="50000"/>
              <a:tabLst>
                <a:tab pos="720725" algn="l"/>
              </a:tabLst>
            </a:pPr>
            <a:endParaRPr lang="es-CR" sz="2000" dirty="0"/>
          </a:p>
          <a:p>
            <a:pPr marL="720725" lvl="1" indent="-379413" algn="just">
              <a:buClr>
                <a:srgbClr val="4F2D7F"/>
              </a:buClr>
              <a:buSzPct val="50000"/>
              <a:buFont typeface="Courier New" panose="02070309020205020404" pitchFamily="49" charset="0"/>
              <a:buChar char="o"/>
              <a:tabLst>
                <a:tab pos="720725" algn="l"/>
              </a:tabLst>
            </a:pPr>
            <a:r>
              <a:rPr lang="es-CR" sz="2000" dirty="0"/>
              <a:t>Vigente en el momento en que se produce el hecho generador.</a:t>
            </a:r>
          </a:p>
          <a:p>
            <a:pPr marL="380990" indent="-380990" algn="just">
              <a:buClr>
                <a:srgbClr val="4F2D7F"/>
              </a:buClr>
              <a:buFont typeface="Arial" panose="020B0604020202020204" pitchFamily="34" charset="0"/>
              <a:buChar char="•"/>
            </a:pPr>
            <a:endParaRPr lang="es-CR" sz="1867" dirty="0"/>
          </a:p>
        </p:txBody>
      </p:sp>
      <p:sp>
        <p:nvSpPr>
          <p:cNvPr id="8" name="Título 2">
            <a:extLst>
              <a:ext uri="{FF2B5EF4-FFF2-40B4-BE49-F238E27FC236}">
                <a16:creationId xmlns:a16="http://schemas.microsoft.com/office/drawing/2014/main" xmlns="" id="{7587EFCC-5B0A-47CB-BF7C-CC6BD76F8C3F}"/>
              </a:ext>
            </a:extLst>
          </p:cNvPr>
          <p:cNvSpPr txBox="1">
            <a:spLocks/>
          </p:cNvSpPr>
          <p:nvPr/>
        </p:nvSpPr>
        <p:spPr>
          <a:xfrm>
            <a:off x="0" y="707338"/>
            <a:ext cx="12192000" cy="677540"/>
          </a:xfrm>
          <a:prstGeom prst="rect">
            <a:avLst/>
          </a:prstGeom>
        </p:spPr>
        <p:txBody>
          <a:bodyPr vert="horz" lIns="0" tIns="0" rIns="0" bIns="0" rtlCol="0" anchor="t" anchorCtr="0">
            <a:normAutofit/>
          </a:bodyPr>
          <a:lstStyle>
            <a:lvl1pPr algn="l" defTabSz="457200" rtl="0" eaLnBrk="1" latinLnBrk="0" hangingPunct="1">
              <a:spcBef>
                <a:spcPct val="0"/>
              </a:spcBef>
              <a:buNone/>
              <a:defRPr sz="3000" b="1" kern="1200">
                <a:solidFill>
                  <a:schemeClr val="accent1"/>
                </a:solidFill>
                <a:latin typeface="+mj-lt"/>
                <a:ea typeface="+mj-ea"/>
                <a:cs typeface="+mj-cs"/>
              </a:defRPr>
            </a:lvl1pPr>
          </a:lstStyle>
          <a:p>
            <a:r>
              <a:rPr lang="es-CR" sz="4000" dirty="0"/>
              <a:t>    </a:t>
            </a:r>
            <a:r>
              <a:rPr lang="es-CR" sz="4000" b="0" dirty="0"/>
              <a:t>De la base imponible</a:t>
            </a:r>
          </a:p>
        </p:txBody>
      </p:sp>
      <p:sp>
        <p:nvSpPr>
          <p:cNvPr id="9" name="Rectángulo 8">
            <a:extLst>
              <a:ext uri="{FF2B5EF4-FFF2-40B4-BE49-F238E27FC236}">
                <a16:creationId xmlns:a16="http://schemas.microsoft.com/office/drawing/2014/main" xmlns="" id="{5F5AD9D2-DF59-4A80-B0FD-C3EC5E66E8B6}"/>
              </a:ext>
            </a:extLst>
          </p:cNvPr>
          <p:cNvSpPr/>
          <p:nvPr/>
        </p:nvSpPr>
        <p:spPr>
          <a:xfrm>
            <a:off x="523737" y="1846254"/>
            <a:ext cx="10481147" cy="1015856"/>
          </a:xfrm>
          <a:prstGeom prst="rect">
            <a:avLst/>
          </a:prstGeom>
        </p:spPr>
        <p:txBody>
          <a:bodyPr wrap="square">
            <a:spAutoFit/>
          </a:bodyPr>
          <a:lstStyle/>
          <a:p>
            <a:pPr algn="just"/>
            <a:r>
              <a:rPr lang="es-CR" sz="2067" dirty="0">
                <a:solidFill>
                  <a:schemeClr val="accent6"/>
                </a:solidFill>
              </a:rPr>
              <a:t>Operaciones en moneda </a:t>
            </a:r>
            <a:r>
              <a:rPr lang="es-CR" sz="2067" dirty="0" smtClean="0">
                <a:solidFill>
                  <a:schemeClr val="accent6"/>
                </a:solidFill>
              </a:rPr>
              <a:t>extranjera  </a:t>
            </a:r>
          </a:p>
          <a:p>
            <a:pPr algn="just"/>
            <a:r>
              <a:rPr lang="es-CR" sz="2067" dirty="0" smtClean="0">
                <a:solidFill>
                  <a:schemeClr val="accent6"/>
                </a:solidFill>
              </a:rPr>
              <a:t>Art. 15</a:t>
            </a:r>
            <a:endParaRPr lang="es-CR" sz="2067" dirty="0">
              <a:solidFill>
                <a:schemeClr val="accent6"/>
              </a:solidFill>
            </a:endParaRPr>
          </a:p>
          <a:p>
            <a:pPr algn="just"/>
            <a:endParaRPr lang="es-CR" sz="1867" b="1" dirty="0">
              <a:solidFill>
                <a:srgbClr val="C8BEAF"/>
              </a:solidFill>
            </a:endParaRPr>
          </a:p>
        </p:txBody>
      </p:sp>
      <p:grpSp>
        <p:nvGrpSpPr>
          <p:cNvPr id="5" name="Group 374">
            <a:extLst>
              <a:ext uri="{FF2B5EF4-FFF2-40B4-BE49-F238E27FC236}">
                <a16:creationId xmlns:a16="http://schemas.microsoft.com/office/drawing/2014/main" xmlns="" id="{CF8CB3C8-9AAF-4B39-81ED-96985ED81B82}"/>
              </a:ext>
            </a:extLst>
          </p:cNvPr>
          <p:cNvGrpSpPr>
            <a:grpSpLocks noChangeAspect="1"/>
          </p:cNvGrpSpPr>
          <p:nvPr/>
        </p:nvGrpSpPr>
        <p:grpSpPr bwMode="auto">
          <a:xfrm>
            <a:off x="9088652" y="3670215"/>
            <a:ext cx="2141677" cy="2141677"/>
            <a:chOff x="6996" y="1195"/>
            <a:chExt cx="340" cy="340"/>
          </a:xfrm>
          <a:solidFill>
            <a:srgbClr val="4F2D7F"/>
          </a:solidFill>
        </p:grpSpPr>
        <p:sp>
          <p:nvSpPr>
            <p:cNvPr id="7" name="Freeform 375">
              <a:extLst>
                <a:ext uri="{FF2B5EF4-FFF2-40B4-BE49-F238E27FC236}">
                  <a16:creationId xmlns:a16="http://schemas.microsoft.com/office/drawing/2014/main" xmlns="" id="{E45E00DF-19F4-48EE-BA6D-D4C14092B3C3}"/>
                </a:ext>
              </a:extLst>
            </p:cNvPr>
            <p:cNvSpPr>
              <a:spLocks/>
            </p:cNvSpPr>
            <p:nvPr/>
          </p:nvSpPr>
          <p:spPr bwMode="auto">
            <a:xfrm>
              <a:off x="7130" y="1287"/>
              <a:ext cx="29" cy="70"/>
            </a:xfrm>
            <a:custGeom>
              <a:avLst/>
              <a:gdLst>
                <a:gd name="T0" fmla="*/ 0 w 43"/>
                <a:gd name="T1" fmla="*/ 53 h 105"/>
                <a:gd name="T2" fmla="*/ 43 w 43"/>
                <a:gd name="T3" fmla="*/ 105 h 105"/>
                <a:gd name="T4" fmla="*/ 43 w 43"/>
                <a:gd name="T5" fmla="*/ 0 h 105"/>
                <a:gd name="T6" fmla="*/ 0 w 43"/>
                <a:gd name="T7" fmla="*/ 53 h 105"/>
              </a:gdLst>
              <a:ahLst/>
              <a:cxnLst>
                <a:cxn ang="0">
                  <a:pos x="T0" y="T1"/>
                </a:cxn>
                <a:cxn ang="0">
                  <a:pos x="T2" y="T3"/>
                </a:cxn>
                <a:cxn ang="0">
                  <a:pos x="T4" y="T5"/>
                </a:cxn>
                <a:cxn ang="0">
                  <a:pos x="T6" y="T7"/>
                </a:cxn>
              </a:cxnLst>
              <a:rect l="0" t="0" r="r" b="b"/>
              <a:pathLst>
                <a:path w="43" h="105">
                  <a:moveTo>
                    <a:pt x="0" y="53"/>
                  </a:moveTo>
                  <a:cubicBezTo>
                    <a:pt x="0" y="78"/>
                    <a:pt x="19" y="100"/>
                    <a:pt x="43" y="105"/>
                  </a:cubicBezTo>
                  <a:cubicBezTo>
                    <a:pt x="43" y="0"/>
                    <a:pt x="43" y="0"/>
                    <a:pt x="43" y="0"/>
                  </a:cubicBezTo>
                  <a:cubicBezTo>
                    <a:pt x="19" y="5"/>
                    <a:pt x="0" y="27"/>
                    <a:pt x="0"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endParaRPr lang="en-GB" sz="1633"/>
            </a:p>
          </p:txBody>
        </p:sp>
        <p:sp>
          <p:nvSpPr>
            <p:cNvPr id="10" name="Freeform 376">
              <a:extLst>
                <a:ext uri="{FF2B5EF4-FFF2-40B4-BE49-F238E27FC236}">
                  <a16:creationId xmlns:a16="http://schemas.microsoft.com/office/drawing/2014/main" xmlns="" id="{B357171F-B347-41E8-B871-D79A825ED0FE}"/>
                </a:ext>
              </a:extLst>
            </p:cNvPr>
            <p:cNvSpPr>
              <a:spLocks/>
            </p:cNvSpPr>
            <p:nvPr/>
          </p:nvSpPr>
          <p:spPr bwMode="auto">
            <a:xfrm>
              <a:off x="7173" y="1372"/>
              <a:ext cx="28" cy="70"/>
            </a:xfrm>
            <a:custGeom>
              <a:avLst/>
              <a:gdLst>
                <a:gd name="T0" fmla="*/ 0 w 43"/>
                <a:gd name="T1" fmla="*/ 0 h 105"/>
                <a:gd name="T2" fmla="*/ 0 w 43"/>
                <a:gd name="T3" fmla="*/ 105 h 105"/>
                <a:gd name="T4" fmla="*/ 43 w 43"/>
                <a:gd name="T5" fmla="*/ 53 h 105"/>
                <a:gd name="T6" fmla="*/ 0 w 43"/>
                <a:gd name="T7" fmla="*/ 0 h 105"/>
              </a:gdLst>
              <a:ahLst/>
              <a:cxnLst>
                <a:cxn ang="0">
                  <a:pos x="T0" y="T1"/>
                </a:cxn>
                <a:cxn ang="0">
                  <a:pos x="T2" y="T3"/>
                </a:cxn>
                <a:cxn ang="0">
                  <a:pos x="T4" y="T5"/>
                </a:cxn>
                <a:cxn ang="0">
                  <a:pos x="T6" y="T7"/>
                </a:cxn>
              </a:cxnLst>
              <a:rect l="0" t="0" r="r" b="b"/>
              <a:pathLst>
                <a:path w="43" h="105">
                  <a:moveTo>
                    <a:pt x="0" y="0"/>
                  </a:moveTo>
                  <a:cubicBezTo>
                    <a:pt x="0" y="105"/>
                    <a:pt x="0" y="105"/>
                    <a:pt x="0" y="105"/>
                  </a:cubicBezTo>
                  <a:cubicBezTo>
                    <a:pt x="25" y="100"/>
                    <a:pt x="43" y="78"/>
                    <a:pt x="43" y="53"/>
                  </a:cubicBezTo>
                  <a:cubicBezTo>
                    <a:pt x="43" y="27"/>
                    <a:pt x="25" y="5"/>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endParaRPr lang="en-GB" sz="1633"/>
            </a:p>
          </p:txBody>
        </p:sp>
        <p:sp>
          <p:nvSpPr>
            <p:cNvPr id="11" name="Freeform 377">
              <a:extLst>
                <a:ext uri="{FF2B5EF4-FFF2-40B4-BE49-F238E27FC236}">
                  <a16:creationId xmlns:a16="http://schemas.microsoft.com/office/drawing/2014/main" xmlns="" id="{0309672D-46CF-4D2C-BBA2-BA42093CBD4A}"/>
                </a:ext>
              </a:extLst>
            </p:cNvPr>
            <p:cNvSpPr>
              <a:spLocks noEditPoints="1"/>
            </p:cNvSpPr>
            <p:nvPr/>
          </p:nvSpPr>
          <p:spPr bwMode="auto">
            <a:xfrm>
              <a:off x="6996" y="1195"/>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66 w 512"/>
                <a:gd name="T11" fmla="*/ 393 h 512"/>
                <a:gd name="T12" fmla="*/ 266 w 512"/>
                <a:gd name="T13" fmla="*/ 416 h 512"/>
                <a:gd name="T14" fmla="*/ 256 w 512"/>
                <a:gd name="T15" fmla="*/ 426 h 512"/>
                <a:gd name="T16" fmla="*/ 245 w 512"/>
                <a:gd name="T17" fmla="*/ 416 h 512"/>
                <a:gd name="T18" fmla="*/ 245 w 512"/>
                <a:gd name="T19" fmla="*/ 393 h 512"/>
                <a:gd name="T20" fmla="*/ 185 w 512"/>
                <a:gd name="T21" fmla="*/ 345 h 512"/>
                <a:gd name="T22" fmla="*/ 192 w 512"/>
                <a:gd name="T23" fmla="*/ 331 h 512"/>
                <a:gd name="T24" fmla="*/ 205 w 512"/>
                <a:gd name="T25" fmla="*/ 337 h 512"/>
                <a:gd name="T26" fmla="*/ 245 w 512"/>
                <a:gd name="T27" fmla="*/ 372 h 512"/>
                <a:gd name="T28" fmla="*/ 245 w 512"/>
                <a:gd name="T29" fmla="*/ 265 h 512"/>
                <a:gd name="T30" fmla="*/ 181 w 512"/>
                <a:gd name="T31" fmla="*/ 192 h 512"/>
                <a:gd name="T32" fmla="*/ 245 w 512"/>
                <a:gd name="T33" fmla="*/ 118 h 512"/>
                <a:gd name="T34" fmla="*/ 245 w 512"/>
                <a:gd name="T35" fmla="*/ 106 h 512"/>
                <a:gd name="T36" fmla="*/ 256 w 512"/>
                <a:gd name="T37" fmla="*/ 96 h 512"/>
                <a:gd name="T38" fmla="*/ 266 w 512"/>
                <a:gd name="T39" fmla="*/ 106 h 512"/>
                <a:gd name="T40" fmla="*/ 266 w 512"/>
                <a:gd name="T41" fmla="*/ 118 h 512"/>
                <a:gd name="T42" fmla="*/ 320 w 512"/>
                <a:gd name="T43" fmla="*/ 154 h 512"/>
                <a:gd name="T44" fmla="*/ 316 w 512"/>
                <a:gd name="T45" fmla="*/ 169 h 512"/>
                <a:gd name="T46" fmla="*/ 302 w 512"/>
                <a:gd name="T47" fmla="*/ 165 h 512"/>
                <a:gd name="T48" fmla="*/ 266 w 512"/>
                <a:gd name="T49" fmla="*/ 140 h 512"/>
                <a:gd name="T50" fmla="*/ 266 w 512"/>
                <a:gd name="T51" fmla="*/ 246 h 512"/>
                <a:gd name="T52" fmla="*/ 330 w 512"/>
                <a:gd name="T53" fmla="*/ 320 h 512"/>
                <a:gd name="T54" fmla="*/ 266 w 512"/>
                <a:gd name="T55" fmla="*/ 39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66" y="393"/>
                  </a:moveTo>
                  <a:cubicBezTo>
                    <a:pt x="266" y="416"/>
                    <a:pt x="266" y="416"/>
                    <a:pt x="266" y="416"/>
                  </a:cubicBezTo>
                  <a:cubicBezTo>
                    <a:pt x="266" y="422"/>
                    <a:pt x="262" y="426"/>
                    <a:pt x="256" y="426"/>
                  </a:cubicBezTo>
                  <a:cubicBezTo>
                    <a:pt x="250" y="426"/>
                    <a:pt x="245" y="422"/>
                    <a:pt x="245" y="416"/>
                  </a:cubicBezTo>
                  <a:cubicBezTo>
                    <a:pt x="245" y="393"/>
                    <a:pt x="245" y="393"/>
                    <a:pt x="245" y="393"/>
                  </a:cubicBezTo>
                  <a:cubicBezTo>
                    <a:pt x="218" y="390"/>
                    <a:pt x="195" y="371"/>
                    <a:pt x="185" y="345"/>
                  </a:cubicBezTo>
                  <a:cubicBezTo>
                    <a:pt x="183" y="339"/>
                    <a:pt x="186" y="333"/>
                    <a:pt x="192" y="331"/>
                  </a:cubicBezTo>
                  <a:cubicBezTo>
                    <a:pt x="197" y="329"/>
                    <a:pt x="203" y="332"/>
                    <a:pt x="205" y="337"/>
                  </a:cubicBezTo>
                  <a:cubicBezTo>
                    <a:pt x="212" y="355"/>
                    <a:pt x="227" y="368"/>
                    <a:pt x="245" y="372"/>
                  </a:cubicBezTo>
                  <a:cubicBezTo>
                    <a:pt x="245" y="265"/>
                    <a:pt x="245" y="265"/>
                    <a:pt x="245" y="265"/>
                  </a:cubicBezTo>
                  <a:cubicBezTo>
                    <a:pt x="209" y="260"/>
                    <a:pt x="181" y="229"/>
                    <a:pt x="181" y="192"/>
                  </a:cubicBezTo>
                  <a:cubicBezTo>
                    <a:pt x="181" y="154"/>
                    <a:pt x="209" y="123"/>
                    <a:pt x="245" y="118"/>
                  </a:cubicBezTo>
                  <a:cubicBezTo>
                    <a:pt x="245" y="106"/>
                    <a:pt x="245" y="106"/>
                    <a:pt x="245" y="106"/>
                  </a:cubicBezTo>
                  <a:cubicBezTo>
                    <a:pt x="245" y="100"/>
                    <a:pt x="250" y="96"/>
                    <a:pt x="256" y="96"/>
                  </a:cubicBezTo>
                  <a:cubicBezTo>
                    <a:pt x="262" y="96"/>
                    <a:pt x="266" y="100"/>
                    <a:pt x="266" y="106"/>
                  </a:cubicBezTo>
                  <a:cubicBezTo>
                    <a:pt x="266" y="118"/>
                    <a:pt x="266" y="118"/>
                    <a:pt x="266" y="118"/>
                  </a:cubicBezTo>
                  <a:cubicBezTo>
                    <a:pt x="289" y="121"/>
                    <a:pt x="309" y="134"/>
                    <a:pt x="320" y="154"/>
                  </a:cubicBezTo>
                  <a:cubicBezTo>
                    <a:pt x="323" y="159"/>
                    <a:pt x="322" y="166"/>
                    <a:pt x="316" y="169"/>
                  </a:cubicBezTo>
                  <a:cubicBezTo>
                    <a:pt x="311" y="172"/>
                    <a:pt x="305" y="170"/>
                    <a:pt x="302" y="165"/>
                  </a:cubicBezTo>
                  <a:cubicBezTo>
                    <a:pt x="294" y="152"/>
                    <a:pt x="281" y="143"/>
                    <a:pt x="266" y="140"/>
                  </a:cubicBezTo>
                  <a:cubicBezTo>
                    <a:pt x="266" y="246"/>
                    <a:pt x="266" y="246"/>
                    <a:pt x="266" y="246"/>
                  </a:cubicBezTo>
                  <a:cubicBezTo>
                    <a:pt x="302" y="251"/>
                    <a:pt x="330" y="282"/>
                    <a:pt x="330" y="320"/>
                  </a:cubicBezTo>
                  <a:cubicBezTo>
                    <a:pt x="330" y="357"/>
                    <a:pt x="302" y="388"/>
                    <a:pt x="266" y="3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53" tIns="41476" rIns="82953" bIns="41476" numCol="1" anchor="t" anchorCtr="0" compatLnSpc="1">
              <a:prstTxWarp prst="textNoShape">
                <a:avLst/>
              </a:prstTxWarp>
            </a:bodyPr>
            <a:lstStyle/>
            <a:p>
              <a:endParaRPr lang="en-GB" sz="1633" dirty="0"/>
            </a:p>
          </p:txBody>
        </p:sp>
      </p:grpSp>
    </p:spTree>
    <p:extLst>
      <p:ext uri="{BB962C8B-B14F-4D97-AF65-F5344CB8AC3E}">
        <p14:creationId xmlns:p14="http://schemas.microsoft.com/office/powerpoint/2010/main" val="6717978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7F61100-FC17-4D3B-B8A0-223B7057172A}"/>
              </a:ext>
            </a:extLst>
          </p:cNvPr>
          <p:cNvSpPr>
            <a:spLocks noGrp="1"/>
          </p:cNvSpPr>
          <p:nvPr>
            <p:ph type="title"/>
          </p:nvPr>
        </p:nvSpPr>
        <p:spPr/>
        <p:txBody>
          <a:bodyPr/>
          <a:lstStyle/>
          <a:p>
            <a:r>
              <a:rPr lang="x-none" b="0" smtClean="0"/>
              <a:t>¿</a:t>
            </a:r>
            <a:r>
              <a:rPr lang="x-none" b="0" dirty="0"/>
              <a:t>Cómo se determina el </a:t>
            </a:r>
            <a:r>
              <a:rPr lang="x-none" b="0"/>
              <a:t>impuesto</a:t>
            </a:r>
            <a:r>
              <a:rPr lang="x-none" b="0" smtClean="0"/>
              <a:t>?</a:t>
            </a:r>
            <a:r>
              <a:rPr lang="es-CR" b="0" dirty="0" smtClean="0"/>
              <a:t/>
            </a:r>
            <a:br>
              <a:rPr lang="es-CR" b="0" dirty="0" smtClean="0"/>
            </a:br>
            <a:r>
              <a:rPr lang="es-CR" b="0" dirty="0" smtClean="0"/>
              <a:t>Art. 16</a:t>
            </a:r>
            <a:endParaRPr lang="x-none" b="0" dirty="0"/>
          </a:p>
        </p:txBody>
      </p:sp>
      <p:graphicFrame>
        <p:nvGraphicFramePr>
          <p:cNvPr id="6" name="Diagrama 5">
            <a:extLst>
              <a:ext uri="{FF2B5EF4-FFF2-40B4-BE49-F238E27FC236}">
                <a16:creationId xmlns:a16="http://schemas.microsoft.com/office/drawing/2014/main" xmlns="" id="{65ADD790-2BA1-47EB-9D3C-E452AF0ECA87}"/>
              </a:ext>
            </a:extLst>
          </p:cNvPr>
          <p:cNvGraphicFramePr/>
          <p:nvPr>
            <p:extLst>
              <p:ext uri="{D42A27DB-BD31-4B8C-83A1-F6EECF244321}">
                <p14:modId xmlns:p14="http://schemas.microsoft.com/office/powerpoint/2010/main" val="3098425560"/>
              </p:ext>
            </p:extLst>
          </p:nvPr>
        </p:nvGraphicFramePr>
        <p:xfrm>
          <a:off x="514350" y="1771649"/>
          <a:ext cx="11172825" cy="4500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Distinto de 6">
            <a:extLst>
              <a:ext uri="{FF2B5EF4-FFF2-40B4-BE49-F238E27FC236}">
                <a16:creationId xmlns:a16="http://schemas.microsoft.com/office/drawing/2014/main" xmlns="" id="{E85FDF78-7D14-483C-AC17-A528B187AC90}"/>
              </a:ext>
            </a:extLst>
          </p:cNvPr>
          <p:cNvSpPr/>
          <p:nvPr/>
        </p:nvSpPr>
        <p:spPr>
          <a:xfrm>
            <a:off x="5694893" y="3357351"/>
            <a:ext cx="926657" cy="969844"/>
          </a:xfrm>
          <a:prstGeom prst="mathNotEqual">
            <a:avLst/>
          </a:prstGeom>
          <a:solidFill>
            <a:srgbClr val="53296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788"/>
            <a:endParaRPr lang="es-CR" sz="675" dirty="0">
              <a:solidFill>
                <a:prstClr val="black"/>
              </a:solidFill>
              <a:latin typeface="Arial" panose="020B0604020202020204"/>
            </a:endParaRPr>
          </a:p>
        </p:txBody>
      </p:sp>
    </p:spTree>
    <p:extLst>
      <p:ext uri="{BB962C8B-B14F-4D97-AF65-F5344CB8AC3E}">
        <p14:creationId xmlns:p14="http://schemas.microsoft.com/office/powerpoint/2010/main" val="6109374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2">
            <a:extLst>
              <a:ext uri="{FF2B5EF4-FFF2-40B4-BE49-F238E27FC236}">
                <a16:creationId xmlns:a16="http://schemas.microsoft.com/office/drawing/2014/main" xmlns="" id="{7587EFCC-5B0A-47CB-BF7C-CC6BD76F8C3F}"/>
              </a:ext>
            </a:extLst>
          </p:cNvPr>
          <p:cNvSpPr txBox="1">
            <a:spLocks/>
          </p:cNvSpPr>
          <p:nvPr/>
        </p:nvSpPr>
        <p:spPr>
          <a:xfrm>
            <a:off x="0" y="669998"/>
            <a:ext cx="12192000" cy="677540"/>
          </a:xfrm>
          <a:prstGeom prst="rect">
            <a:avLst/>
          </a:prstGeom>
        </p:spPr>
        <p:txBody>
          <a:bodyPr vert="horz" lIns="0" tIns="0" rIns="0" bIns="0" rtlCol="0" anchor="t" anchorCtr="0">
            <a:normAutofit/>
          </a:bodyPr>
          <a:lstStyle>
            <a:lvl1pPr algn="l" defTabSz="457200" rtl="0" eaLnBrk="1" latinLnBrk="0" hangingPunct="1">
              <a:spcBef>
                <a:spcPct val="0"/>
              </a:spcBef>
              <a:buNone/>
              <a:defRPr sz="3000" b="1" kern="1200">
                <a:solidFill>
                  <a:schemeClr val="accent1"/>
                </a:solidFill>
                <a:latin typeface="+mj-lt"/>
                <a:ea typeface="+mj-ea"/>
                <a:cs typeface="+mj-cs"/>
              </a:defRPr>
            </a:lvl1pPr>
          </a:lstStyle>
          <a:p>
            <a:r>
              <a:rPr lang="es-CR" sz="4000" dirty="0"/>
              <a:t>    </a:t>
            </a:r>
            <a:r>
              <a:rPr lang="es-CR" sz="4000" b="0" dirty="0"/>
              <a:t>Determinación del impuesto</a:t>
            </a:r>
          </a:p>
        </p:txBody>
      </p:sp>
      <p:sp>
        <p:nvSpPr>
          <p:cNvPr id="19" name="Text Placeholder 4">
            <a:extLst>
              <a:ext uri="{FF2B5EF4-FFF2-40B4-BE49-F238E27FC236}">
                <a16:creationId xmlns:a16="http://schemas.microsoft.com/office/drawing/2014/main" xmlns="" id="{5EF6F350-07A6-4563-A3E5-0DBCF08363EB}"/>
              </a:ext>
            </a:extLst>
          </p:cNvPr>
          <p:cNvSpPr txBox="1">
            <a:spLocks/>
          </p:cNvSpPr>
          <p:nvPr>
            <p:custDataLst>
              <p:tags r:id="rId1"/>
            </p:custDataLst>
          </p:nvPr>
        </p:nvSpPr>
        <p:spPr bwMode="gray">
          <a:xfrm>
            <a:off x="2437074" y="2846081"/>
            <a:ext cx="1947769" cy="986816"/>
          </a:xfrm>
          <a:prstGeom prst="rect">
            <a:avLst/>
          </a:prstGeom>
        </p:spPr>
        <p:style>
          <a:lnRef idx="2">
            <a:schemeClr val="accent2"/>
          </a:lnRef>
          <a:fillRef idx="1">
            <a:schemeClr val="lt1"/>
          </a:fillRef>
          <a:effectRef idx="0">
            <a:schemeClr val="accent2"/>
          </a:effectRef>
          <a:fontRef idx="minor">
            <a:schemeClr val="dk1"/>
          </a:fontRef>
        </p:style>
        <p:txBody>
          <a:bodyPr vert="horz" lIns="96000" tIns="96000" rIns="96000" bIns="96000" rtlCol="0">
            <a:noAutofit/>
          </a:bodyPr>
          <a:lstStyle>
            <a:defPPr>
              <a:defRPr lang="en-US"/>
            </a:defPPr>
            <a:lvl1pPr lvl="0" indent="0" defTabSz="712790">
              <a:lnSpc>
                <a:spcPct val="100000"/>
              </a:lnSpc>
              <a:spcBef>
                <a:spcPts val="0"/>
              </a:spcBef>
              <a:spcAft>
                <a:spcPts val="600"/>
              </a:spcAft>
              <a:buFont typeface="Arial" panose="020B0604020202020204" pitchFamily="34" charset="0"/>
              <a:buNone/>
              <a:defRPr sz="1350" b="0">
                <a:solidFill>
                  <a:schemeClr val="tx2"/>
                </a:solidFill>
              </a:defRPr>
            </a:lvl1pPr>
            <a:lvl2pPr marL="0" lvl="1" indent="0" defTabSz="712790">
              <a:lnSpc>
                <a:spcPct val="100000"/>
              </a:lnSpc>
              <a:spcBef>
                <a:spcPts val="0"/>
              </a:spcBef>
              <a:spcAft>
                <a:spcPts val="600"/>
              </a:spcAft>
              <a:buFont typeface="Arial" panose="020B0604020202020204" pitchFamily="34" charset="0"/>
              <a:buNone/>
              <a:defRPr b="0">
                <a:solidFill>
                  <a:schemeClr val="tx2"/>
                </a:solidFill>
              </a:defRPr>
            </a:lvl2pPr>
            <a:lvl3pPr marL="0" lvl="2" indent="0" defTabSz="712790">
              <a:lnSpc>
                <a:spcPct val="100000"/>
              </a:lnSpc>
              <a:spcBef>
                <a:spcPts val="0"/>
              </a:spcBef>
              <a:spcAft>
                <a:spcPts val="600"/>
              </a:spcAft>
              <a:buFont typeface="Arial" panose="020B0604020202020204" pitchFamily="34" charset="0"/>
              <a:buNone/>
              <a:defRPr sz="900" b="1">
                <a:solidFill>
                  <a:schemeClr val="accent3"/>
                </a:solidFill>
              </a:defRPr>
            </a:lvl3pPr>
            <a:lvl4pPr marL="0" lvl="3" indent="0" defTabSz="712790">
              <a:lnSpc>
                <a:spcPct val="100000"/>
              </a:lnSpc>
              <a:spcBef>
                <a:spcPts val="0"/>
              </a:spcBef>
              <a:spcAft>
                <a:spcPts val="600"/>
              </a:spcAft>
              <a:buFont typeface="Arial" panose="020B0604020202020204" pitchFamily="34" charset="0"/>
              <a:buNone/>
              <a:defRPr sz="900" b="0">
                <a:solidFill>
                  <a:schemeClr val="accent3"/>
                </a:solidFill>
              </a:defRPr>
            </a:lvl4pPr>
            <a:lvl5pPr marL="0" lvl="4" indent="0" defTabSz="712790">
              <a:lnSpc>
                <a:spcPct val="100000"/>
              </a:lnSpc>
              <a:spcBef>
                <a:spcPts val="0"/>
              </a:spcBef>
              <a:spcAft>
                <a:spcPts val="600"/>
              </a:spcAft>
              <a:buFont typeface="Arial" panose="020B0604020202020204" pitchFamily="34" charset="0"/>
              <a:buNone/>
              <a:defRPr sz="900" b="0"/>
            </a:lvl5pPr>
            <a:lvl6pPr marL="180000" lvl="5" indent="-180000" defTabSz="712790">
              <a:lnSpc>
                <a:spcPct val="100000"/>
              </a:lnSpc>
              <a:spcBef>
                <a:spcPts val="0"/>
              </a:spcBef>
              <a:spcAft>
                <a:spcPts val="600"/>
              </a:spcAft>
              <a:buFont typeface="Arial" panose="020B0604020202020204" pitchFamily="34" charset="0"/>
              <a:buChar char="•"/>
              <a:defRPr sz="900" b="0"/>
            </a:lvl6pPr>
            <a:lvl7pPr marL="360000" lvl="6" indent="-180000" defTabSz="712790">
              <a:lnSpc>
                <a:spcPct val="100000"/>
              </a:lnSpc>
              <a:spcBef>
                <a:spcPts val="0"/>
              </a:spcBef>
              <a:spcAft>
                <a:spcPts val="600"/>
              </a:spcAft>
              <a:buFont typeface="Arial" panose="020B0604020202020204" pitchFamily="34" charset="0"/>
              <a:buChar char="–"/>
              <a:defRPr sz="900" b="0"/>
            </a:lvl7pPr>
            <a:lvl8pPr marL="180000" lvl="7" indent="-180000" defTabSz="712790">
              <a:lnSpc>
                <a:spcPct val="100000"/>
              </a:lnSpc>
              <a:spcBef>
                <a:spcPts val="0"/>
              </a:spcBef>
              <a:spcAft>
                <a:spcPts val="600"/>
              </a:spcAft>
              <a:buFont typeface="+mj-lt"/>
              <a:buAutoNum type="arabicPeriod"/>
              <a:defRPr sz="900" b="0"/>
            </a:lvl8pPr>
            <a:lvl9pPr marL="360000" lvl="8" indent="-180000" defTabSz="712790">
              <a:lnSpc>
                <a:spcPct val="100000"/>
              </a:lnSpc>
              <a:spcBef>
                <a:spcPts val="0"/>
              </a:spcBef>
              <a:spcAft>
                <a:spcPts val="600"/>
              </a:spcAft>
              <a:buFont typeface="+mj-lt"/>
              <a:buAutoNum type="alphaLcPeriod"/>
              <a:defRPr sz="900" b="0"/>
            </a:lvl9pPr>
          </a:lstStyle>
          <a:p>
            <a:pPr lvl="3" algn="ctr">
              <a:defRPr/>
            </a:pPr>
            <a:endParaRPr lang="en-NZ" sz="933" b="1" kern="0" dirty="0">
              <a:solidFill>
                <a:schemeClr val="tx1"/>
              </a:solidFill>
            </a:endParaRPr>
          </a:p>
          <a:p>
            <a:pPr lvl="3" algn="ctr">
              <a:defRPr/>
            </a:pPr>
            <a:r>
              <a:rPr lang="en-NZ" sz="1600" kern="0" dirty="0">
                <a:solidFill>
                  <a:schemeClr val="tx1"/>
                </a:solidFill>
              </a:rPr>
              <a:t>DÉBITO FISCAL</a:t>
            </a:r>
          </a:p>
        </p:txBody>
      </p:sp>
      <p:sp>
        <p:nvSpPr>
          <p:cNvPr id="22" name="Text Placeholder 4">
            <a:extLst>
              <a:ext uri="{FF2B5EF4-FFF2-40B4-BE49-F238E27FC236}">
                <a16:creationId xmlns:a16="http://schemas.microsoft.com/office/drawing/2014/main" xmlns="" id="{E37CE68F-3621-4A49-B439-6D6F6AE8CE66}"/>
              </a:ext>
            </a:extLst>
          </p:cNvPr>
          <p:cNvSpPr txBox="1">
            <a:spLocks/>
          </p:cNvSpPr>
          <p:nvPr>
            <p:custDataLst>
              <p:tags r:id="rId2"/>
            </p:custDataLst>
          </p:nvPr>
        </p:nvSpPr>
        <p:spPr bwMode="gray">
          <a:xfrm>
            <a:off x="5093132" y="2846081"/>
            <a:ext cx="1947769" cy="986816"/>
          </a:xfrm>
          <a:prstGeom prst="rect">
            <a:avLst/>
          </a:prstGeom>
        </p:spPr>
        <p:style>
          <a:lnRef idx="2">
            <a:schemeClr val="accent2"/>
          </a:lnRef>
          <a:fillRef idx="1">
            <a:schemeClr val="lt1"/>
          </a:fillRef>
          <a:effectRef idx="0">
            <a:schemeClr val="accent2"/>
          </a:effectRef>
          <a:fontRef idx="minor">
            <a:schemeClr val="dk1"/>
          </a:fontRef>
        </p:style>
        <p:txBody>
          <a:bodyPr vert="horz" lIns="96000" tIns="96000" rIns="96000" bIns="96000" rtlCol="0">
            <a:noAutofit/>
          </a:bodyPr>
          <a:lstStyle>
            <a:defPPr>
              <a:defRPr lang="en-US"/>
            </a:defPPr>
            <a:lvl1pPr lvl="0" indent="0" defTabSz="712790">
              <a:lnSpc>
                <a:spcPct val="100000"/>
              </a:lnSpc>
              <a:spcBef>
                <a:spcPts val="0"/>
              </a:spcBef>
              <a:spcAft>
                <a:spcPts val="600"/>
              </a:spcAft>
              <a:buFont typeface="Arial" panose="020B0604020202020204" pitchFamily="34" charset="0"/>
              <a:buNone/>
              <a:defRPr sz="1350" b="0">
                <a:solidFill>
                  <a:schemeClr val="tx2"/>
                </a:solidFill>
              </a:defRPr>
            </a:lvl1pPr>
            <a:lvl2pPr marL="0" lvl="1" indent="0" defTabSz="712790">
              <a:lnSpc>
                <a:spcPct val="100000"/>
              </a:lnSpc>
              <a:spcBef>
                <a:spcPts val="0"/>
              </a:spcBef>
              <a:spcAft>
                <a:spcPts val="600"/>
              </a:spcAft>
              <a:buFont typeface="Arial" panose="020B0604020202020204" pitchFamily="34" charset="0"/>
              <a:buNone/>
              <a:defRPr b="0">
                <a:solidFill>
                  <a:schemeClr val="tx2"/>
                </a:solidFill>
              </a:defRPr>
            </a:lvl2pPr>
            <a:lvl3pPr marL="0" lvl="2" indent="0" defTabSz="712790">
              <a:lnSpc>
                <a:spcPct val="100000"/>
              </a:lnSpc>
              <a:spcBef>
                <a:spcPts val="0"/>
              </a:spcBef>
              <a:spcAft>
                <a:spcPts val="600"/>
              </a:spcAft>
              <a:buFont typeface="Arial" panose="020B0604020202020204" pitchFamily="34" charset="0"/>
              <a:buNone/>
              <a:defRPr sz="900" b="1">
                <a:solidFill>
                  <a:schemeClr val="accent3"/>
                </a:solidFill>
              </a:defRPr>
            </a:lvl3pPr>
            <a:lvl4pPr marL="0" lvl="3" indent="0" defTabSz="712790">
              <a:lnSpc>
                <a:spcPct val="100000"/>
              </a:lnSpc>
              <a:spcBef>
                <a:spcPts val="0"/>
              </a:spcBef>
              <a:spcAft>
                <a:spcPts val="600"/>
              </a:spcAft>
              <a:buFont typeface="Arial" panose="020B0604020202020204" pitchFamily="34" charset="0"/>
              <a:buNone/>
              <a:defRPr sz="900" b="0">
                <a:solidFill>
                  <a:schemeClr val="accent3"/>
                </a:solidFill>
              </a:defRPr>
            </a:lvl4pPr>
            <a:lvl5pPr marL="0" lvl="4" indent="0" defTabSz="712790">
              <a:lnSpc>
                <a:spcPct val="100000"/>
              </a:lnSpc>
              <a:spcBef>
                <a:spcPts val="0"/>
              </a:spcBef>
              <a:spcAft>
                <a:spcPts val="600"/>
              </a:spcAft>
              <a:buFont typeface="Arial" panose="020B0604020202020204" pitchFamily="34" charset="0"/>
              <a:buNone/>
              <a:defRPr sz="900" b="0"/>
            </a:lvl5pPr>
            <a:lvl6pPr marL="180000" lvl="5" indent="-180000" defTabSz="712790">
              <a:lnSpc>
                <a:spcPct val="100000"/>
              </a:lnSpc>
              <a:spcBef>
                <a:spcPts val="0"/>
              </a:spcBef>
              <a:spcAft>
                <a:spcPts val="600"/>
              </a:spcAft>
              <a:buFont typeface="Arial" panose="020B0604020202020204" pitchFamily="34" charset="0"/>
              <a:buChar char="•"/>
              <a:defRPr sz="900" b="0"/>
            </a:lvl6pPr>
            <a:lvl7pPr marL="360000" lvl="6" indent="-180000" defTabSz="712790">
              <a:lnSpc>
                <a:spcPct val="100000"/>
              </a:lnSpc>
              <a:spcBef>
                <a:spcPts val="0"/>
              </a:spcBef>
              <a:spcAft>
                <a:spcPts val="600"/>
              </a:spcAft>
              <a:buFont typeface="Arial" panose="020B0604020202020204" pitchFamily="34" charset="0"/>
              <a:buChar char="–"/>
              <a:defRPr sz="900" b="0"/>
            </a:lvl7pPr>
            <a:lvl8pPr marL="180000" lvl="7" indent="-180000" defTabSz="712790">
              <a:lnSpc>
                <a:spcPct val="100000"/>
              </a:lnSpc>
              <a:spcBef>
                <a:spcPts val="0"/>
              </a:spcBef>
              <a:spcAft>
                <a:spcPts val="600"/>
              </a:spcAft>
              <a:buFont typeface="+mj-lt"/>
              <a:buAutoNum type="arabicPeriod"/>
              <a:defRPr sz="900" b="0"/>
            </a:lvl8pPr>
            <a:lvl9pPr marL="360000" lvl="8" indent="-180000" defTabSz="712790">
              <a:lnSpc>
                <a:spcPct val="100000"/>
              </a:lnSpc>
              <a:spcBef>
                <a:spcPts val="0"/>
              </a:spcBef>
              <a:spcAft>
                <a:spcPts val="600"/>
              </a:spcAft>
              <a:buFont typeface="+mj-lt"/>
              <a:buAutoNum type="alphaLcPeriod"/>
              <a:defRPr sz="900" b="0"/>
            </a:lvl9pPr>
          </a:lstStyle>
          <a:p>
            <a:pPr lvl="3" algn="ctr">
              <a:defRPr/>
            </a:pPr>
            <a:endParaRPr lang="en-NZ" sz="933" b="1" kern="0" dirty="0">
              <a:solidFill>
                <a:schemeClr val="tx1"/>
              </a:solidFill>
            </a:endParaRPr>
          </a:p>
          <a:p>
            <a:pPr lvl="3" algn="ctr">
              <a:defRPr/>
            </a:pPr>
            <a:r>
              <a:rPr lang="en-NZ" sz="1600" kern="0" dirty="0">
                <a:solidFill>
                  <a:schemeClr val="tx1"/>
                </a:solidFill>
              </a:rPr>
              <a:t>CRÉDITO FISCAL</a:t>
            </a:r>
          </a:p>
        </p:txBody>
      </p:sp>
      <p:sp>
        <p:nvSpPr>
          <p:cNvPr id="23" name="Text Placeholder 4">
            <a:extLst>
              <a:ext uri="{FF2B5EF4-FFF2-40B4-BE49-F238E27FC236}">
                <a16:creationId xmlns:a16="http://schemas.microsoft.com/office/drawing/2014/main" xmlns="" id="{564E599A-AD73-44AE-AF1E-924E2D431474}"/>
              </a:ext>
            </a:extLst>
          </p:cNvPr>
          <p:cNvSpPr txBox="1">
            <a:spLocks/>
          </p:cNvSpPr>
          <p:nvPr>
            <p:custDataLst>
              <p:tags r:id="rId3"/>
            </p:custDataLst>
          </p:nvPr>
        </p:nvSpPr>
        <p:spPr bwMode="gray">
          <a:xfrm>
            <a:off x="7749189" y="2846079"/>
            <a:ext cx="1947769" cy="1927627"/>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vert="horz" lIns="96000" tIns="96000" rIns="96000" bIns="96000" rtlCol="0">
            <a:noAutofit/>
          </a:bodyPr>
          <a:lstStyle>
            <a:defPPr>
              <a:defRPr lang="en-US"/>
            </a:defPPr>
            <a:lvl1pPr lvl="0" indent="0" defTabSz="712790">
              <a:lnSpc>
                <a:spcPct val="100000"/>
              </a:lnSpc>
              <a:spcBef>
                <a:spcPts val="0"/>
              </a:spcBef>
              <a:spcAft>
                <a:spcPts val="600"/>
              </a:spcAft>
              <a:buFont typeface="Arial" panose="020B0604020202020204" pitchFamily="34" charset="0"/>
              <a:buNone/>
              <a:defRPr sz="1350" b="0">
                <a:solidFill>
                  <a:schemeClr val="tx2"/>
                </a:solidFill>
              </a:defRPr>
            </a:lvl1pPr>
            <a:lvl2pPr marL="0" lvl="1" indent="0" defTabSz="712790">
              <a:lnSpc>
                <a:spcPct val="100000"/>
              </a:lnSpc>
              <a:spcBef>
                <a:spcPts val="0"/>
              </a:spcBef>
              <a:spcAft>
                <a:spcPts val="600"/>
              </a:spcAft>
              <a:buFont typeface="Arial" panose="020B0604020202020204" pitchFamily="34" charset="0"/>
              <a:buNone/>
              <a:defRPr b="0">
                <a:solidFill>
                  <a:schemeClr val="tx2"/>
                </a:solidFill>
              </a:defRPr>
            </a:lvl2pPr>
            <a:lvl3pPr marL="0" lvl="2" indent="0" defTabSz="712790">
              <a:lnSpc>
                <a:spcPct val="100000"/>
              </a:lnSpc>
              <a:spcBef>
                <a:spcPts val="0"/>
              </a:spcBef>
              <a:spcAft>
                <a:spcPts val="600"/>
              </a:spcAft>
              <a:buFont typeface="Arial" panose="020B0604020202020204" pitchFamily="34" charset="0"/>
              <a:buNone/>
              <a:defRPr sz="900" b="1">
                <a:solidFill>
                  <a:schemeClr val="accent3"/>
                </a:solidFill>
              </a:defRPr>
            </a:lvl3pPr>
            <a:lvl4pPr marL="0" lvl="3" indent="0" defTabSz="712790">
              <a:lnSpc>
                <a:spcPct val="100000"/>
              </a:lnSpc>
              <a:spcBef>
                <a:spcPts val="0"/>
              </a:spcBef>
              <a:spcAft>
                <a:spcPts val="600"/>
              </a:spcAft>
              <a:buFont typeface="Arial" panose="020B0604020202020204" pitchFamily="34" charset="0"/>
              <a:buNone/>
              <a:defRPr sz="900" b="0">
                <a:solidFill>
                  <a:schemeClr val="accent3"/>
                </a:solidFill>
              </a:defRPr>
            </a:lvl4pPr>
            <a:lvl5pPr marL="0" lvl="4" indent="0" defTabSz="712790">
              <a:lnSpc>
                <a:spcPct val="100000"/>
              </a:lnSpc>
              <a:spcBef>
                <a:spcPts val="0"/>
              </a:spcBef>
              <a:spcAft>
                <a:spcPts val="600"/>
              </a:spcAft>
              <a:buFont typeface="Arial" panose="020B0604020202020204" pitchFamily="34" charset="0"/>
              <a:buNone/>
              <a:defRPr sz="900" b="0"/>
            </a:lvl5pPr>
            <a:lvl6pPr marL="180000" lvl="5" indent="-180000" defTabSz="712790">
              <a:lnSpc>
                <a:spcPct val="100000"/>
              </a:lnSpc>
              <a:spcBef>
                <a:spcPts val="0"/>
              </a:spcBef>
              <a:spcAft>
                <a:spcPts val="600"/>
              </a:spcAft>
              <a:buFont typeface="Arial" panose="020B0604020202020204" pitchFamily="34" charset="0"/>
              <a:buChar char="•"/>
              <a:defRPr sz="900" b="0"/>
            </a:lvl6pPr>
            <a:lvl7pPr marL="360000" lvl="6" indent="-180000" defTabSz="712790">
              <a:lnSpc>
                <a:spcPct val="100000"/>
              </a:lnSpc>
              <a:spcBef>
                <a:spcPts val="0"/>
              </a:spcBef>
              <a:spcAft>
                <a:spcPts val="600"/>
              </a:spcAft>
              <a:buFont typeface="Arial" panose="020B0604020202020204" pitchFamily="34" charset="0"/>
              <a:buChar char="–"/>
              <a:defRPr sz="900" b="0"/>
            </a:lvl7pPr>
            <a:lvl8pPr marL="180000" lvl="7" indent="-180000" defTabSz="712790">
              <a:lnSpc>
                <a:spcPct val="100000"/>
              </a:lnSpc>
              <a:spcBef>
                <a:spcPts val="0"/>
              </a:spcBef>
              <a:spcAft>
                <a:spcPts val="600"/>
              </a:spcAft>
              <a:buFont typeface="+mj-lt"/>
              <a:buAutoNum type="arabicPeriod"/>
              <a:defRPr sz="900" b="0"/>
            </a:lvl8pPr>
            <a:lvl9pPr marL="360000" lvl="8" indent="-180000" defTabSz="712790">
              <a:lnSpc>
                <a:spcPct val="100000"/>
              </a:lnSpc>
              <a:spcBef>
                <a:spcPts val="0"/>
              </a:spcBef>
              <a:spcAft>
                <a:spcPts val="600"/>
              </a:spcAft>
              <a:buFont typeface="+mj-lt"/>
              <a:buAutoNum type="alphaLcPeriod"/>
              <a:defRPr sz="900" b="0"/>
            </a:lvl9pPr>
          </a:lstStyle>
          <a:p>
            <a:pPr lvl="3" algn="ctr">
              <a:defRPr/>
            </a:pPr>
            <a:endParaRPr lang="en-NZ" sz="667" b="1" kern="0" dirty="0">
              <a:solidFill>
                <a:schemeClr val="tx1"/>
              </a:solidFill>
            </a:endParaRPr>
          </a:p>
          <a:p>
            <a:pPr marL="342900" lvl="3" indent="-342900" algn="ctr">
              <a:buFont typeface="+mj-lt"/>
              <a:buAutoNum type="arabicPeriod"/>
              <a:defRPr/>
            </a:pPr>
            <a:r>
              <a:rPr lang="en-NZ" sz="1600" kern="0" dirty="0">
                <a:solidFill>
                  <a:schemeClr val="tx1"/>
                </a:solidFill>
              </a:rPr>
              <a:t>IMPUESTO POR </a:t>
            </a:r>
            <a:r>
              <a:rPr lang="en-NZ" sz="1600" kern="0" dirty="0" smtClean="0">
                <a:solidFill>
                  <a:schemeClr val="tx1"/>
                </a:solidFill>
              </a:rPr>
              <a:t>PAGAR</a:t>
            </a:r>
          </a:p>
          <a:p>
            <a:pPr marL="342900" lvl="3" indent="-342900" algn="ctr">
              <a:buFont typeface="+mj-lt"/>
              <a:buAutoNum type="arabicPeriod"/>
              <a:defRPr/>
            </a:pPr>
            <a:r>
              <a:rPr lang="en-NZ" sz="1600" kern="0" dirty="0" smtClean="0">
                <a:solidFill>
                  <a:schemeClr val="tx1"/>
                </a:solidFill>
              </a:rPr>
              <a:t>SALDO A FAVOR</a:t>
            </a:r>
          </a:p>
          <a:p>
            <a:pPr marL="342900" lvl="3" indent="-342900" algn="ctr">
              <a:buFont typeface="+mj-lt"/>
              <a:buAutoNum type="arabicPeriod"/>
              <a:defRPr/>
            </a:pPr>
            <a:r>
              <a:rPr lang="en-NZ" sz="1600" kern="0" dirty="0" smtClean="0">
                <a:solidFill>
                  <a:schemeClr val="tx1"/>
                </a:solidFill>
              </a:rPr>
              <a:t>NEUTRO</a:t>
            </a:r>
          </a:p>
          <a:p>
            <a:pPr lvl="3" algn="ctr">
              <a:defRPr/>
            </a:pPr>
            <a:endParaRPr lang="en-NZ" sz="1600" kern="0" dirty="0">
              <a:solidFill>
                <a:schemeClr val="tx1"/>
              </a:solidFill>
            </a:endParaRPr>
          </a:p>
        </p:txBody>
      </p:sp>
      <p:sp>
        <p:nvSpPr>
          <p:cNvPr id="4" name="Es igual a 3">
            <a:extLst>
              <a:ext uri="{FF2B5EF4-FFF2-40B4-BE49-F238E27FC236}">
                <a16:creationId xmlns:a16="http://schemas.microsoft.com/office/drawing/2014/main" xmlns="" id="{B8D94A8A-2C9E-4DA7-B7AD-FB5189CF6244}"/>
              </a:ext>
            </a:extLst>
          </p:cNvPr>
          <p:cNvSpPr/>
          <p:nvPr/>
        </p:nvSpPr>
        <p:spPr>
          <a:xfrm>
            <a:off x="7110416" y="3178313"/>
            <a:ext cx="569257" cy="324852"/>
          </a:xfrm>
          <a:prstGeom prst="mathEqual">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R" sz="2400">
              <a:solidFill>
                <a:schemeClr val="tx1"/>
              </a:solidFill>
            </a:endParaRPr>
          </a:p>
        </p:txBody>
      </p:sp>
      <p:sp>
        <p:nvSpPr>
          <p:cNvPr id="24" name="Signo menos 23">
            <a:extLst>
              <a:ext uri="{FF2B5EF4-FFF2-40B4-BE49-F238E27FC236}">
                <a16:creationId xmlns:a16="http://schemas.microsoft.com/office/drawing/2014/main" xmlns="" id="{3F1EC0B3-3307-4946-ADAB-96F6F286AD2E}"/>
              </a:ext>
            </a:extLst>
          </p:cNvPr>
          <p:cNvSpPr/>
          <p:nvPr/>
        </p:nvSpPr>
        <p:spPr>
          <a:xfrm>
            <a:off x="4509049" y="3177063"/>
            <a:ext cx="529391" cy="324852"/>
          </a:xfrm>
          <a:prstGeom prst="mathMinus">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R" sz="2400"/>
          </a:p>
        </p:txBody>
      </p:sp>
      <p:sp>
        <p:nvSpPr>
          <p:cNvPr id="25" name="CuadroTexto 24">
            <a:extLst>
              <a:ext uri="{FF2B5EF4-FFF2-40B4-BE49-F238E27FC236}">
                <a16:creationId xmlns:a16="http://schemas.microsoft.com/office/drawing/2014/main" xmlns="" id="{82115934-EBF2-48DD-95ED-0AB238C20893}"/>
              </a:ext>
            </a:extLst>
          </p:cNvPr>
          <p:cNvSpPr txBox="1"/>
          <p:nvPr/>
        </p:nvSpPr>
        <p:spPr>
          <a:xfrm>
            <a:off x="449179" y="5331439"/>
            <a:ext cx="9582484" cy="338554"/>
          </a:xfrm>
          <a:prstGeom prst="rect">
            <a:avLst/>
          </a:prstGeom>
          <a:noFill/>
        </p:spPr>
        <p:txBody>
          <a:bodyPr wrap="square" rtlCol="0">
            <a:spAutoFit/>
          </a:bodyPr>
          <a:lstStyle/>
          <a:p>
            <a:pPr algn="just">
              <a:buClr>
                <a:srgbClr val="4F2D7F"/>
              </a:buClr>
            </a:pPr>
            <a:r>
              <a:rPr lang="es-ES" sz="1600" dirty="0"/>
              <a:t>* Crédito fiscal es mayor al débito en un período fiscal, la diferencia será un saldo a favor.</a:t>
            </a:r>
            <a:endParaRPr lang="es-CR" sz="1600" dirty="0"/>
          </a:p>
        </p:txBody>
      </p:sp>
    </p:spTree>
    <p:extLst>
      <p:ext uri="{BB962C8B-B14F-4D97-AF65-F5344CB8AC3E}">
        <p14:creationId xmlns:p14="http://schemas.microsoft.com/office/powerpoint/2010/main" val="9330324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2">
            <a:extLst>
              <a:ext uri="{FF2B5EF4-FFF2-40B4-BE49-F238E27FC236}">
                <a16:creationId xmlns:a16="http://schemas.microsoft.com/office/drawing/2014/main" xmlns="" id="{3131D835-8D53-4796-A07A-64FC5B4612F3}"/>
              </a:ext>
            </a:extLst>
          </p:cNvPr>
          <p:cNvSpPr txBox="1">
            <a:spLocks/>
          </p:cNvSpPr>
          <p:nvPr/>
        </p:nvSpPr>
        <p:spPr>
          <a:xfrm>
            <a:off x="0" y="669998"/>
            <a:ext cx="12192000" cy="677540"/>
          </a:xfrm>
          <a:prstGeom prst="rect">
            <a:avLst/>
          </a:prstGeom>
        </p:spPr>
        <p:txBody>
          <a:bodyPr vert="horz" lIns="0" tIns="0" rIns="0" bIns="0" rtlCol="0" anchor="t" anchorCtr="0">
            <a:normAutofit/>
          </a:bodyPr>
          <a:lstStyle>
            <a:lvl1pPr algn="l" defTabSz="457200" rtl="0" eaLnBrk="1" latinLnBrk="0" hangingPunct="1">
              <a:spcBef>
                <a:spcPct val="0"/>
              </a:spcBef>
              <a:buNone/>
              <a:defRPr sz="3000" b="1" kern="1200">
                <a:solidFill>
                  <a:schemeClr val="accent1"/>
                </a:solidFill>
                <a:latin typeface="+mj-lt"/>
                <a:ea typeface="+mj-ea"/>
                <a:cs typeface="+mj-cs"/>
              </a:defRPr>
            </a:lvl1pPr>
          </a:lstStyle>
          <a:p>
            <a:r>
              <a:rPr lang="es-CR" sz="4000" dirty="0"/>
              <a:t>    </a:t>
            </a:r>
            <a:r>
              <a:rPr lang="es-CR" sz="4000" b="0" dirty="0"/>
              <a:t>Requisitos y limitaciones del crédito fiscal</a:t>
            </a:r>
          </a:p>
        </p:txBody>
      </p:sp>
      <p:sp>
        <p:nvSpPr>
          <p:cNvPr id="5" name="Rectángulo 4">
            <a:extLst>
              <a:ext uri="{FF2B5EF4-FFF2-40B4-BE49-F238E27FC236}">
                <a16:creationId xmlns:a16="http://schemas.microsoft.com/office/drawing/2014/main" xmlns="" id="{4FC26D8D-80E6-4ABC-883C-81EF3573AB3A}"/>
              </a:ext>
            </a:extLst>
          </p:cNvPr>
          <p:cNvSpPr/>
          <p:nvPr/>
        </p:nvSpPr>
        <p:spPr>
          <a:xfrm>
            <a:off x="1122947" y="1808203"/>
            <a:ext cx="4513212" cy="1174681"/>
          </a:xfrm>
          <a:prstGeom prst="rect">
            <a:avLst/>
          </a:prstGeom>
          <a:solidFill>
            <a:srgbClr val="4D3B67"/>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lnSpc>
                <a:spcPct val="150000"/>
              </a:lnSpc>
            </a:pPr>
            <a:endParaRPr lang="es-CR" sz="133" b="1" dirty="0">
              <a:solidFill>
                <a:schemeClr val="bg1"/>
              </a:solidFill>
            </a:endParaRPr>
          </a:p>
          <a:p>
            <a:pPr algn="ctr">
              <a:lnSpc>
                <a:spcPct val="150000"/>
              </a:lnSpc>
            </a:pPr>
            <a:r>
              <a:rPr lang="es-CR" sz="2067" b="1" dirty="0">
                <a:solidFill>
                  <a:schemeClr val="bg1"/>
                </a:solidFill>
              </a:rPr>
              <a:t>Requisitos </a:t>
            </a:r>
            <a:r>
              <a:rPr lang="es-CR" sz="2067" b="1" dirty="0" smtClean="0">
                <a:solidFill>
                  <a:schemeClr val="bg1"/>
                </a:solidFill>
              </a:rPr>
              <a:t>subjetivos</a:t>
            </a:r>
          </a:p>
          <a:p>
            <a:pPr algn="just">
              <a:lnSpc>
                <a:spcPct val="150000"/>
              </a:lnSpc>
            </a:pPr>
            <a:r>
              <a:rPr lang="es-CR" sz="2400" dirty="0"/>
              <a:t>Art. </a:t>
            </a:r>
            <a:r>
              <a:rPr lang="es-CR" sz="2400" dirty="0" smtClean="0"/>
              <a:t>17</a:t>
            </a:r>
            <a:endParaRPr lang="es-CR" sz="2067" b="1" dirty="0">
              <a:solidFill>
                <a:schemeClr val="bg1"/>
              </a:solidFill>
            </a:endParaRPr>
          </a:p>
          <a:p>
            <a:pPr algn="just"/>
            <a:endParaRPr lang="es-CR" sz="133" b="1" dirty="0">
              <a:solidFill>
                <a:srgbClr val="C8BEAF"/>
              </a:solidFill>
            </a:endParaRPr>
          </a:p>
        </p:txBody>
      </p:sp>
      <p:sp>
        <p:nvSpPr>
          <p:cNvPr id="8" name="Rectángulo 7">
            <a:extLst>
              <a:ext uri="{FF2B5EF4-FFF2-40B4-BE49-F238E27FC236}">
                <a16:creationId xmlns:a16="http://schemas.microsoft.com/office/drawing/2014/main" xmlns="" id="{DC32CB24-6767-4AC1-B447-E5428FD0FD7C}"/>
              </a:ext>
            </a:extLst>
          </p:cNvPr>
          <p:cNvSpPr/>
          <p:nvPr/>
        </p:nvSpPr>
        <p:spPr>
          <a:xfrm>
            <a:off x="6235002" y="1808203"/>
            <a:ext cx="4513212" cy="990015"/>
          </a:xfrm>
          <a:prstGeom prst="rect">
            <a:avLst/>
          </a:prstGeom>
          <a:solidFill>
            <a:srgbClr val="775B9F"/>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lnSpc>
                <a:spcPct val="150000"/>
              </a:lnSpc>
            </a:pPr>
            <a:endParaRPr lang="es-CR" sz="133" b="1" dirty="0">
              <a:solidFill>
                <a:schemeClr val="bg1"/>
              </a:solidFill>
            </a:endParaRPr>
          </a:p>
          <a:p>
            <a:pPr algn="ctr">
              <a:lnSpc>
                <a:spcPct val="150000"/>
              </a:lnSpc>
            </a:pPr>
            <a:r>
              <a:rPr lang="es-CR" sz="2067" b="1" dirty="0">
                <a:solidFill>
                  <a:schemeClr val="bg1"/>
                </a:solidFill>
              </a:rPr>
              <a:t>Limitaciones</a:t>
            </a:r>
          </a:p>
          <a:p>
            <a:pPr algn="just"/>
            <a:r>
              <a:rPr lang="es-CR" sz="2400" dirty="0"/>
              <a:t>Art. 18</a:t>
            </a:r>
          </a:p>
          <a:p>
            <a:pPr algn="just"/>
            <a:endParaRPr lang="es-CR" sz="133" b="1" dirty="0">
              <a:solidFill>
                <a:srgbClr val="C8BEAF"/>
              </a:solidFill>
            </a:endParaRPr>
          </a:p>
        </p:txBody>
      </p:sp>
      <p:sp>
        <p:nvSpPr>
          <p:cNvPr id="11" name="CuadroTexto 10">
            <a:extLst>
              <a:ext uri="{FF2B5EF4-FFF2-40B4-BE49-F238E27FC236}">
                <a16:creationId xmlns:a16="http://schemas.microsoft.com/office/drawing/2014/main" xmlns="" id="{2610557F-CE29-484E-B44C-C42B609A391E}"/>
              </a:ext>
            </a:extLst>
          </p:cNvPr>
          <p:cNvSpPr txBox="1"/>
          <p:nvPr/>
        </p:nvSpPr>
        <p:spPr>
          <a:xfrm>
            <a:off x="1122947" y="3149587"/>
            <a:ext cx="4513212" cy="3539623"/>
          </a:xfrm>
          <a:prstGeom prst="rect">
            <a:avLst/>
          </a:prstGeom>
          <a:noFill/>
        </p:spPr>
        <p:txBody>
          <a:bodyPr wrap="square" rtlCol="0">
            <a:spAutoFit/>
          </a:bodyPr>
          <a:lstStyle/>
          <a:p>
            <a:pPr marL="228594" indent="-228594" algn="just">
              <a:buClr>
                <a:srgbClr val="4F2D7F"/>
              </a:buClr>
              <a:buFont typeface="Arial" panose="020B0604020202020204" pitchFamily="34" charset="0"/>
              <a:buChar char="•"/>
            </a:pPr>
            <a:r>
              <a:rPr lang="es-CR" sz="1867" dirty="0"/>
              <a:t>Podrán hacer uso del crédito fiscal:</a:t>
            </a:r>
          </a:p>
          <a:p>
            <a:pPr marL="228594" indent="-228594" algn="just">
              <a:buClr>
                <a:srgbClr val="4F2D7F"/>
              </a:buClr>
              <a:buFont typeface="Arial" panose="020B0604020202020204" pitchFamily="34" charset="0"/>
              <a:buChar char="•"/>
            </a:pPr>
            <a:endParaRPr lang="es-CR" sz="800" dirty="0"/>
          </a:p>
          <a:p>
            <a:pPr marL="380990" indent="-380990" algn="just">
              <a:buClr>
                <a:srgbClr val="4F2D7F"/>
              </a:buClr>
              <a:buSzPct val="50000"/>
              <a:buFont typeface="Courier New" panose="02070309020205020404" pitchFamily="49" charset="0"/>
              <a:buChar char="o"/>
            </a:pPr>
            <a:r>
              <a:rPr lang="es-CR" sz="1867" dirty="0"/>
              <a:t>Contribuyentes que hayan iniciado actividades sujetas a este impuesto.</a:t>
            </a:r>
            <a:endParaRPr lang="es-CR" sz="533" dirty="0"/>
          </a:p>
          <a:p>
            <a:pPr marL="380990" indent="-380990" algn="just">
              <a:buClr>
                <a:srgbClr val="4F2D7F"/>
              </a:buClr>
              <a:buSzPct val="50000"/>
              <a:buFont typeface="Courier New" panose="02070309020205020404" pitchFamily="49" charset="0"/>
              <a:buChar char="o"/>
            </a:pPr>
            <a:endParaRPr lang="es-CR" sz="533" dirty="0"/>
          </a:p>
          <a:p>
            <a:pPr marL="380990" indent="-380990" algn="just">
              <a:buClr>
                <a:srgbClr val="4F2D7F"/>
              </a:buClr>
              <a:buSzPct val="50000"/>
              <a:buFont typeface="Courier New" panose="02070309020205020404" pitchFamily="49" charset="0"/>
              <a:buChar char="o"/>
            </a:pPr>
            <a:endParaRPr lang="es-CR" sz="533" dirty="0"/>
          </a:p>
          <a:p>
            <a:pPr marL="380990" indent="-380990" algn="just">
              <a:buClr>
                <a:srgbClr val="4F2D7F"/>
              </a:buClr>
              <a:buSzPct val="50000"/>
              <a:buFont typeface="Courier New" panose="02070309020205020404" pitchFamily="49" charset="0"/>
              <a:buChar char="o"/>
            </a:pPr>
            <a:r>
              <a:rPr lang="es-CR" sz="1867" dirty="0"/>
              <a:t>El impuesto pagado con anterioridad al inicio de la actividad </a:t>
            </a:r>
            <a:r>
              <a:rPr lang="es-CR" sz="1867" dirty="0" smtClean="0"/>
              <a:t>sujeta, </a:t>
            </a:r>
            <a:r>
              <a:rPr lang="es-ES" sz="2000" dirty="0"/>
              <a:t>siempre que proceda de operaciones que sean necesarias para el ejercicio de la actividad y esta se inicie efectivamente en un plazo máximo de cuatro años.</a:t>
            </a:r>
          </a:p>
          <a:p>
            <a:pPr marL="228594" indent="-228594" algn="just">
              <a:buClr>
                <a:srgbClr val="4F2D7F"/>
              </a:buClr>
              <a:buFont typeface="Arial" panose="020B0604020202020204" pitchFamily="34" charset="0"/>
              <a:buChar char="•"/>
            </a:pPr>
            <a:endParaRPr lang="es-CR" sz="1200" dirty="0"/>
          </a:p>
        </p:txBody>
      </p:sp>
      <p:sp>
        <p:nvSpPr>
          <p:cNvPr id="12" name="CuadroTexto 11">
            <a:extLst>
              <a:ext uri="{FF2B5EF4-FFF2-40B4-BE49-F238E27FC236}">
                <a16:creationId xmlns:a16="http://schemas.microsoft.com/office/drawing/2014/main" xmlns="" id="{2209D023-3AE9-4BA0-9911-8430F32652C9}"/>
              </a:ext>
            </a:extLst>
          </p:cNvPr>
          <p:cNvSpPr txBox="1"/>
          <p:nvPr/>
        </p:nvSpPr>
        <p:spPr>
          <a:xfrm>
            <a:off x="6235002" y="3149587"/>
            <a:ext cx="4513212" cy="2164952"/>
          </a:xfrm>
          <a:prstGeom prst="rect">
            <a:avLst/>
          </a:prstGeom>
          <a:noFill/>
        </p:spPr>
        <p:txBody>
          <a:bodyPr wrap="square" rtlCol="0">
            <a:spAutoFit/>
          </a:bodyPr>
          <a:lstStyle/>
          <a:p>
            <a:pPr marL="228594" indent="-228594" algn="just">
              <a:buClr>
                <a:srgbClr val="4F2D7F"/>
              </a:buClr>
              <a:buFont typeface="Arial" panose="020B0604020202020204" pitchFamily="34" charset="0"/>
              <a:buChar char="•"/>
            </a:pPr>
            <a:r>
              <a:rPr lang="es-ES" sz="1867" dirty="0" smtClean="0"/>
              <a:t>Adquisición o Importaciones </a:t>
            </a:r>
            <a:r>
              <a:rPr lang="es-ES" sz="1867" dirty="0"/>
              <a:t>de  bienes o servicios que no estén vinculadas, directa y exclusivamente, a su actividad</a:t>
            </a:r>
            <a:r>
              <a:rPr lang="es-ES" sz="1867" dirty="0" smtClean="0"/>
              <a:t>.</a:t>
            </a:r>
          </a:p>
          <a:p>
            <a:pPr marL="457200" indent="-457200" algn="just">
              <a:buClr>
                <a:srgbClr val="4F2D7F"/>
              </a:buClr>
              <a:buFont typeface="+mj-lt"/>
              <a:buAutoNum type="arabicPeriod"/>
            </a:pPr>
            <a:r>
              <a:rPr lang="es-ES" sz="2000" dirty="0"/>
              <a:t>N</a:t>
            </a:r>
            <a:r>
              <a:rPr lang="es-ES" sz="2000" dirty="0" smtClean="0"/>
              <a:t>o </a:t>
            </a:r>
            <a:r>
              <a:rPr lang="es-ES" sz="2000" dirty="0"/>
              <a:t>figuren en la </a:t>
            </a:r>
            <a:r>
              <a:rPr lang="es-ES" sz="2000" dirty="0" smtClean="0"/>
              <a:t>contabilidad. </a:t>
            </a:r>
          </a:p>
          <a:p>
            <a:pPr marL="457200" indent="-457200" algn="just">
              <a:buClr>
                <a:srgbClr val="4F2D7F"/>
              </a:buClr>
              <a:buFont typeface="+mj-lt"/>
              <a:buAutoNum type="arabicPeriod"/>
            </a:pPr>
            <a:r>
              <a:rPr lang="es-ES" sz="2000" dirty="0"/>
              <a:t>Q</a:t>
            </a:r>
            <a:r>
              <a:rPr lang="es-ES" sz="2000" dirty="0" smtClean="0"/>
              <a:t>ue </a:t>
            </a:r>
            <a:r>
              <a:rPr lang="es-ES" sz="2000" dirty="0"/>
              <a:t>no se integren en el patrimonio de la </a:t>
            </a:r>
            <a:r>
              <a:rPr lang="es-ES" sz="2000" dirty="0" smtClean="0"/>
              <a:t>actividad.</a:t>
            </a:r>
            <a:endParaRPr lang="es-ES" sz="1867" dirty="0"/>
          </a:p>
        </p:txBody>
      </p:sp>
    </p:spTree>
    <p:extLst>
      <p:ext uri="{BB962C8B-B14F-4D97-AF65-F5344CB8AC3E}">
        <p14:creationId xmlns:p14="http://schemas.microsoft.com/office/powerpoint/2010/main" val="21247715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2">
            <a:extLst>
              <a:ext uri="{FF2B5EF4-FFF2-40B4-BE49-F238E27FC236}">
                <a16:creationId xmlns:a16="http://schemas.microsoft.com/office/drawing/2014/main" xmlns="" id="{3131D835-8D53-4796-A07A-64FC5B4612F3}"/>
              </a:ext>
            </a:extLst>
          </p:cNvPr>
          <p:cNvSpPr txBox="1">
            <a:spLocks/>
          </p:cNvSpPr>
          <p:nvPr/>
        </p:nvSpPr>
        <p:spPr>
          <a:xfrm>
            <a:off x="484094" y="669998"/>
            <a:ext cx="10895136" cy="677540"/>
          </a:xfrm>
          <a:prstGeom prst="rect">
            <a:avLst/>
          </a:prstGeom>
        </p:spPr>
        <p:txBody>
          <a:bodyPr vert="horz" lIns="0" tIns="0" rIns="0" bIns="0" rtlCol="0" anchor="t" anchorCtr="0">
            <a:normAutofit fontScale="62500" lnSpcReduction="20000"/>
          </a:bodyPr>
          <a:lstStyle>
            <a:lvl1pPr algn="l" defTabSz="457200" rtl="0" eaLnBrk="1" latinLnBrk="0" hangingPunct="1">
              <a:spcBef>
                <a:spcPct val="0"/>
              </a:spcBef>
              <a:buNone/>
              <a:defRPr sz="3000" b="1" kern="1200">
                <a:solidFill>
                  <a:schemeClr val="accent1"/>
                </a:solidFill>
                <a:latin typeface="+mj-lt"/>
                <a:ea typeface="+mj-ea"/>
                <a:cs typeface="+mj-cs"/>
              </a:defRPr>
            </a:lvl1pPr>
          </a:lstStyle>
          <a:p>
            <a:r>
              <a:rPr lang="es-CR" sz="4000" dirty="0"/>
              <a:t>    </a:t>
            </a:r>
            <a:r>
              <a:rPr lang="es-CR" sz="4000" b="0" dirty="0"/>
              <a:t>Exclusiones y restricciones del crédito </a:t>
            </a:r>
            <a:r>
              <a:rPr lang="es-CR" sz="4000" b="0" dirty="0" smtClean="0"/>
              <a:t>fiscal</a:t>
            </a:r>
          </a:p>
          <a:p>
            <a:r>
              <a:rPr lang="es-CR" sz="4000" b="0" dirty="0" smtClean="0"/>
              <a:t>Art. 19</a:t>
            </a:r>
            <a:endParaRPr lang="es-CR" sz="4000" b="0" dirty="0"/>
          </a:p>
        </p:txBody>
      </p:sp>
      <p:sp>
        <p:nvSpPr>
          <p:cNvPr id="12" name="CuadroTexto 11">
            <a:extLst>
              <a:ext uri="{FF2B5EF4-FFF2-40B4-BE49-F238E27FC236}">
                <a16:creationId xmlns:a16="http://schemas.microsoft.com/office/drawing/2014/main" xmlns="" id="{2209D023-3AE9-4BA0-9911-8430F32652C9}"/>
              </a:ext>
            </a:extLst>
          </p:cNvPr>
          <p:cNvSpPr txBox="1"/>
          <p:nvPr/>
        </p:nvSpPr>
        <p:spPr>
          <a:xfrm>
            <a:off x="812771" y="1959741"/>
            <a:ext cx="9304451" cy="4442498"/>
          </a:xfrm>
          <a:prstGeom prst="rect">
            <a:avLst/>
          </a:prstGeom>
          <a:noFill/>
        </p:spPr>
        <p:txBody>
          <a:bodyPr wrap="square" rtlCol="0">
            <a:spAutoFit/>
          </a:bodyPr>
          <a:lstStyle/>
          <a:p>
            <a:pPr marL="228594" indent="-228594" algn="just">
              <a:buClr>
                <a:srgbClr val="4F2D7F"/>
              </a:buClr>
              <a:buFont typeface="Arial" panose="020B0604020202020204" pitchFamily="34" charset="0"/>
              <a:buChar char="•"/>
            </a:pPr>
            <a:r>
              <a:rPr lang="es-CR" sz="1867" dirty="0"/>
              <a:t>No procederá el crédito fiscal en cuantía superior a la que legalmente corresponda</a:t>
            </a:r>
            <a:r>
              <a:rPr lang="es-CR" sz="1867" dirty="0" smtClean="0"/>
              <a:t>.</a:t>
            </a:r>
          </a:p>
          <a:p>
            <a:pPr marL="228594" indent="-228594" algn="just">
              <a:buClr>
                <a:srgbClr val="4F2D7F"/>
              </a:buClr>
              <a:buFont typeface="Arial" panose="020B0604020202020204" pitchFamily="34" charset="0"/>
              <a:buChar char="•"/>
            </a:pPr>
            <a:r>
              <a:rPr lang="es-ES" sz="2000" dirty="0"/>
              <a:t>N</a:t>
            </a:r>
            <a:r>
              <a:rPr lang="es-ES" sz="2000" dirty="0" smtClean="0"/>
              <a:t>i </a:t>
            </a:r>
            <a:r>
              <a:rPr lang="es-ES" sz="2000" dirty="0"/>
              <a:t>antes del momento en que ocurra el hecho generador, a excepción de lo dispuesto en el párrafo segundo del artículo 17 de esta ley</a:t>
            </a:r>
            <a:endParaRPr lang="es-CR" sz="1867" dirty="0"/>
          </a:p>
          <a:p>
            <a:pPr marL="228594" indent="-228594" algn="just">
              <a:buClr>
                <a:srgbClr val="4F2D7F"/>
              </a:buClr>
              <a:buFont typeface="Arial" panose="020B0604020202020204" pitchFamily="34" charset="0"/>
              <a:buChar char="•"/>
            </a:pPr>
            <a:endParaRPr lang="es-CR" sz="1467" dirty="0"/>
          </a:p>
          <a:p>
            <a:pPr marL="228594" indent="-228594" algn="just">
              <a:buClr>
                <a:srgbClr val="4F2D7F"/>
              </a:buClr>
              <a:buFont typeface="Arial" panose="020B0604020202020204" pitchFamily="34" charset="0"/>
              <a:buChar char="•"/>
            </a:pPr>
            <a:r>
              <a:rPr lang="es-CR" sz="1867" dirty="0"/>
              <a:t>La adquisición de los siguientes bienes y servicios salvo que sean objeto de venta o alquiler habitual:</a:t>
            </a:r>
          </a:p>
          <a:p>
            <a:pPr marL="228594" indent="-228594" algn="just">
              <a:buClr>
                <a:srgbClr val="4F2D7F"/>
              </a:buClr>
              <a:buFont typeface="Arial" panose="020B0604020202020204" pitchFamily="34" charset="0"/>
              <a:buChar char="•"/>
            </a:pPr>
            <a:endParaRPr lang="es-CR" sz="800" dirty="0"/>
          </a:p>
          <a:p>
            <a:pPr marL="720725" lvl="1" indent="-360363" algn="just">
              <a:buClr>
                <a:srgbClr val="4F2D7F"/>
              </a:buClr>
              <a:buSzPct val="50000"/>
              <a:buFont typeface="Courier New" panose="02070309020205020404" pitchFamily="49" charset="0"/>
              <a:buChar char="o"/>
            </a:pPr>
            <a:r>
              <a:rPr lang="es-CR" sz="1867" dirty="0"/>
              <a:t>Joyería fina.</a:t>
            </a:r>
            <a:endParaRPr lang="es-CR" sz="533" dirty="0"/>
          </a:p>
          <a:p>
            <a:pPr marL="720725" lvl="1" indent="-360363" algn="just">
              <a:buClr>
                <a:srgbClr val="4F2D7F"/>
              </a:buClr>
              <a:buSzPct val="50000"/>
            </a:pPr>
            <a:endParaRPr lang="es-CR" sz="933" dirty="0"/>
          </a:p>
          <a:p>
            <a:pPr marL="720725" lvl="1" indent="-360363" algn="just">
              <a:buClr>
                <a:srgbClr val="4F2D7F"/>
              </a:buClr>
              <a:buSzPct val="50000"/>
              <a:buFont typeface="Courier New" panose="02070309020205020404" pitchFamily="49" charset="0"/>
              <a:buChar char="o"/>
            </a:pPr>
            <a:r>
              <a:rPr lang="es-CR" sz="1867" dirty="0"/>
              <a:t>Alimentos, bebidas y tabaco.</a:t>
            </a:r>
          </a:p>
          <a:p>
            <a:pPr marL="720725" lvl="1" indent="-360363" algn="just">
              <a:buClr>
                <a:srgbClr val="4F2D7F"/>
              </a:buClr>
              <a:buSzPct val="50000"/>
            </a:pPr>
            <a:endParaRPr lang="es-CR" sz="933" dirty="0"/>
          </a:p>
          <a:p>
            <a:pPr marL="720725" lvl="1" indent="-360363" algn="just">
              <a:buClr>
                <a:srgbClr val="4F2D7F"/>
              </a:buClr>
              <a:buSzPct val="50000"/>
              <a:buFont typeface="Courier New" panose="02070309020205020404" pitchFamily="49" charset="0"/>
              <a:buChar char="o"/>
            </a:pPr>
            <a:r>
              <a:rPr lang="es-CR" sz="1867" dirty="0"/>
              <a:t>Espectáculos y servicios recreativos.</a:t>
            </a:r>
          </a:p>
          <a:p>
            <a:pPr marL="720725" lvl="1" indent="-360363" algn="just">
              <a:buClr>
                <a:srgbClr val="4F2D7F"/>
              </a:buClr>
              <a:buSzPct val="50000"/>
            </a:pPr>
            <a:endParaRPr lang="es-CR" sz="933" dirty="0"/>
          </a:p>
          <a:p>
            <a:pPr marL="720725" lvl="1" indent="-360363" algn="just">
              <a:buClr>
                <a:srgbClr val="4F2D7F"/>
              </a:buClr>
              <a:buSzPct val="50000"/>
              <a:buFont typeface="Courier New" panose="02070309020205020404" pitchFamily="49" charset="0"/>
              <a:buChar char="o"/>
            </a:pPr>
            <a:r>
              <a:rPr lang="es-CR" sz="1867" dirty="0"/>
              <a:t>Servicios de desplazamiento o viajes, hotelería y alimentación.</a:t>
            </a:r>
          </a:p>
          <a:p>
            <a:pPr marL="720725" lvl="1" indent="-360363" algn="just">
              <a:buClr>
                <a:srgbClr val="4F2D7F"/>
              </a:buClr>
              <a:buSzPct val="50000"/>
            </a:pPr>
            <a:endParaRPr lang="es-CR" sz="933" dirty="0"/>
          </a:p>
          <a:p>
            <a:pPr marL="720725" lvl="1" indent="-360363" algn="just">
              <a:buClr>
                <a:srgbClr val="4F2D7F"/>
              </a:buClr>
              <a:buSzPct val="50000"/>
              <a:buFont typeface="Courier New" panose="02070309020205020404" pitchFamily="49" charset="0"/>
              <a:buChar char="o"/>
            </a:pPr>
            <a:r>
              <a:rPr lang="es-CR" sz="1867" dirty="0"/>
              <a:t>Vehículos cuya placa no tenga clasificación especial</a:t>
            </a:r>
            <a:r>
              <a:rPr lang="es-CR" sz="1867" dirty="0" smtClean="0"/>
              <a:t>.</a:t>
            </a:r>
            <a:r>
              <a:rPr lang="es-ES" sz="2000" dirty="0"/>
              <a:t> </a:t>
            </a:r>
            <a:r>
              <a:rPr lang="es-ES" sz="2000" dirty="0" smtClean="0"/>
              <a:t>(</a:t>
            </a:r>
            <a:r>
              <a:rPr lang="es-ES" sz="2000" dirty="0"/>
              <a:t>50%) del impuesto sobre el valor agregado pagado.</a:t>
            </a:r>
            <a:endParaRPr lang="es-CR" sz="1867" dirty="0"/>
          </a:p>
          <a:p>
            <a:pPr marL="228594" indent="-228594" algn="just">
              <a:buClr>
                <a:srgbClr val="4F2D7F"/>
              </a:buClr>
              <a:buFont typeface="Arial" panose="020B0604020202020204" pitchFamily="34" charset="0"/>
              <a:buChar char="•"/>
            </a:pPr>
            <a:endParaRPr lang="es-CR" sz="1200" dirty="0"/>
          </a:p>
        </p:txBody>
      </p:sp>
      <p:pic>
        <p:nvPicPr>
          <p:cNvPr id="7" name="Picture 11">
            <a:extLst>
              <a:ext uri="{FF2B5EF4-FFF2-40B4-BE49-F238E27FC236}">
                <a16:creationId xmlns:a16="http://schemas.microsoft.com/office/drawing/2014/main" xmlns="" id="{307852DB-7777-4F3E-AEE9-EE3488B312C7}"/>
              </a:ext>
            </a:extLst>
          </p:cNvPr>
          <p:cNvPicPr>
            <a:picLocks noChangeAspect="1"/>
          </p:cNvPicPr>
          <p:nvPr/>
        </p:nvPicPr>
        <p:blipFill>
          <a:blip r:embed="rId2"/>
          <a:stretch>
            <a:fillRect/>
          </a:stretch>
        </p:blipFill>
        <p:spPr>
          <a:xfrm>
            <a:off x="9176085" y="3588705"/>
            <a:ext cx="2203145" cy="2217545"/>
          </a:xfrm>
          <a:prstGeom prst="rect">
            <a:avLst/>
          </a:prstGeom>
        </p:spPr>
      </p:pic>
    </p:spTree>
    <p:extLst>
      <p:ext uri="{BB962C8B-B14F-4D97-AF65-F5344CB8AC3E}">
        <p14:creationId xmlns:p14="http://schemas.microsoft.com/office/powerpoint/2010/main" val="5298412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29328" y="228601"/>
            <a:ext cx="10938256" cy="995082"/>
          </a:xfrm>
        </p:spPr>
        <p:txBody>
          <a:bodyPr/>
          <a:lstStyle/>
          <a:p>
            <a:r>
              <a:rPr lang="es-ES" dirty="0"/>
              <a:t>Requisitos formales del crédito </a:t>
            </a:r>
            <a:r>
              <a:rPr lang="es-ES" dirty="0" smtClean="0"/>
              <a:t>fiscal</a:t>
            </a:r>
            <a:br>
              <a:rPr lang="es-ES" dirty="0" smtClean="0"/>
            </a:br>
            <a:r>
              <a:rPr lang="es-ES" dirty="0" smtClean="0"/>
              <a:t>Art. 20</a:t>
            </a:r>
            <a:endParaRPr lang="es-ES" dirty="0"/>
          </a:p>
        </p:txBody>
      </p:sp>
      <p:sp>
        <p:nvSpPr>
          <p:cNvPr id="3" name="2 Marcador de texto"/>
          <p:cNvSpPr>
            <a:spLocks noGrp="1"/>
          </p:cNvSpPr>
          <p:nvPr>
            <p:ph type="body" sz="quarter" idx="10"/>
          </p:nvPr>
        </p:nvSpPr>
        <p:spPr>
          <a:xfrm>
            <a:off x="255494" y="1277471"/>
            <a:ext cx="11806518" cy="4997077"/>
          </a:xfrm>
        </p:spPr>
        <p:txBody>
          <a:bodyPr/>
          <a:lstStyle/>
          <a:p>
            <a:pPr marL="457200" indent="-457200" algn="just">
              <a:buFont typeface="Arial" panose="020B0604020202020204" pitchFamily="34" charset="0"/>
              <a:buChar char="•"/>
            </a:pPr>
            <a:r>
              <a:rPr lang="es-ES" sz="1800" dirty="0" smtClean="0"/>
              <a:t>No procede el crédito cuando </a:t>
            </a:r>
            <a:r>
              <a:rPr lang="es-ES" sz="1800" dirty="0"/>
              <a:t>las compras </a:t>
            </a:r>
            <a:r>
              <a:rPr lang="es-ES" sz="1800" b="1" u="sng" dirty="0"/>
              <a:t>no estén debidamente documentadas o el documento no cumpla los requisitos </a:t>
            </a:r>
            <a:r>
              <a:rPr lang="es-ES" sz="1800" b="1" u="sng" dirty="0" smtClean="0"/>
              <a:t>reglamentarios</a:t>
            </a:r>
            <a:r>
              <a:rPr lang="es-ES" sz="1800" dirty="0" smtClean="0"/>
              <a:t>.</a:t>
            </a:r>
            <a:endParaRPr lang="es-ES" sz="1800" dirty="0"/>
          </a:p>
          <a:p>
            <a:pPr marL="457200" indent="-457200" algn="just">
              <a:buFont typeface="Arial" panose="020B0604020202020204" pitchFamily="34" charset="0"/>
              <a:buChar char="•"/>
            </a:pPr>
            <a:r>
              <a:rPr lang="es-ES" sz="1800" dirty="0" smtClean="0"/>
              <a:t>Tendrán créditos fiscales </a:t>
            </a:r>
            <a:r>
              <a:rPr lang="es-ES" sz="1800" dirty="0"/>
              <a:t>los contribuyentes que estén en </a:t>
            </a:r>
            <a:r>
              <a:rPr lang="es-ES" sz="1800" b="1" u="sng" dirty="0"/>
              <a:t>posesión de la documentación</a:t>
            </a:r>
            <a:r>
              <a:rPr lang="es-ES" sz="1800" dirty="0"/>
              <a:t> que respalde su </a:t>
            </a:r>
            <a:r>
              <a:rPr lang="es-ES" sz="1800" dirty="0" smtClean="0"/>
              <a:t>derecho.</a:t>
            </a:r>
          </a:p>
          <a:p>
            <a:pPr marL="457200" indent="-457200" algn="just">
              <a:buFont typeface="Arial" panose="020B0604020202020204" pitchFamily="34" charset="0"/>
              <a:buChar char="•"/>
            </a:pPr>
            <a:r>
              <a:rPr lang="es-ES" sz="1800" dirty="0" smtClean="0"/>
              <a:t>Debe contar con la </a:t>
            </a:r>
            <a:r>
              <a:rPr lang="es-ES" sz="1800" b="1" u="sng" dirty="0"/>
              <a:t>factura original expedida por quien realice la venta o preste el servicio o los comprobantes debidamente autorizados</a:t>
            </a:r>
            <a:r>
              <a:rPr lang="es-ES" sz="1800" dirty="0"/>
              <a:t> por la Administración </a:t>
            </a:r>
            <a:r>
              <a:rPr lang="es-ES" sz="1800" dirty="0" smtClean="0"/>
              <a:t>Tributaria.</a:t>
            </a:r>
          </a:p>
          <a:p>
            <a:pPr marL="457200" indent="-457200" algn="just">
              <a:buFont typeface="Arial" panose="020B0604020202020204" pitchFamily="34" charset="0"/>
              <a:buChar char="•"/>
            </a:pPr>
            <a:r>
              <a:rPr lang="es-ES" sz="1800" dirty="0"/>
              <a:t>En el caso de las importaciones, </a:t>
            </a:r>
            <a:r>
              <a:rPr lang="es-ES" sz="1800" b="1" u="sng" dirty="0"/>
              <a:t>el documento en el que conste el impuesto </a:t>
            </a:r>
            <a:r>
              <a:rPr lang="es-ES" sz="1800" b="1" u="sng" dirty="0" smtClean="0"/>
              <a:t>pagado</a:t>
            </a:r>
            <a:r>
              <a:rPr lang="es-ES" sz="1800" dirty="0" smtClean="0"/>
              <a:t>.</a:t>
            </a:r>
          </a:p>
          <a:p>
            <a:pPr marL="457200" indent="-457200" algn="just">
              <a:buFont typeface="Arial" panose="020B0604020202020204" pitchFamily="34" charset="0"/>
              <a:buChar char="•"/>
            </a:pPr>
            <a:r>
              <a:rPr lang="es-ES" sz="1800" dirty="0" smtClean="0"/>
              <a:t>Los impuestos </a:t>
            </a:r>
            <a:r>
              <a:rPr lang="es-ES" sz="1800" dirty="0"/>
              <a:t>a nivel de fábrica, mayorista o aduana, </a:t>
            </a:r>
            <a:r>
              <a:rPr lang="es-ES" sz="1800" dirty="0" smtClean="0"/>
              <a:t>el </a:t>
            </a:r>
            <a:r>
              <a:rPr lang="es-ES" sz="1800" dirty="0"/>
              <a:t>contribuyente podrá aplicar como crédito el factor que determine la Administración </a:t>
            </a:r>
            <a:r>
              <a:rPr lang="es-ES" sz="1800" b="1" u="sng" dirty="0"/>
              <a:t>sobre el valor de la factura o el documento equivalente </a:t>
            </a:r>
            <a:r>
              <a:rPr lang="es-ES" sz="1800" dirty="0"/>
              <a:t>que se emita en la </a:t>
            </a:r>
            <a:r>
              <a:rPr lang="es-ES" sz="1800" dirty="0" smtClean="0"/>
              <a:t>adquisición.</a:t>
            </a:r>
          </a:p>
          <a:p>
            <a:pPr marL="457200" indent="-457200" algn="just">
              <a:buFont typeface="Arial" panose="020B0604020202020204" pitchFamily="34" charset="0"/>
              <a:buChar char="•"/>
            </a:pPr>
            <a:r>
              <a:rPr lang="es-ES" sz="1800" dirty="0"/>
              <a:t>Los documentos </a:t>
            </a:r>
            <a:r>
              <a:rPr lang="es-ES" sz="1800" dirty="0" smtClean="0"/>
              <a:t>que </a:t>
            </a:r>
            <a:r>
              <a:rPr lang="es-ES" sz="1800" dirty="0"/>
              <a:t>no cumplan con los requisitos establecidos legal y </a:t>
            </a:r>
            <a:r>
              <a:rPr lang="es-ES" sz="1800" b="1" u="sng" dirty="0"/>
              <a:t>reglamentariamente</a:t>
            </a:r>
            <a:r>
              <a:rPr lang="es-ES" sz="1800" dirty="0"/>
              <a:t> no serán válidos para respaldar el crédito fiscal, </a:t>
            </a:r>
            <a:r>
              <a:rPr lang="es-ES" sz="1800" dirty="0">
                <a:solidFill>
                  <a:srgbClr val="FF0000"/>
                </a:solidFill>
              </a:rPr>
              <a:t>salvo que los defectos sean subsanados</a:t>
            </a:r>
            <a:r>
              <a:rPr lang="es-ES" sz="1800" dirty="0"/>
              <a:t>, </a:t>
            </a:r>
            <a:r>
              <a:rPr lang="es-ES" sz="1800" b="1" u="sng" dirty="0"/>
              <a:t>según lo previsto en el reglamento de esta ley</a:t>
            </a:r>
            <a:r>
              <a:rPr lang="es-ES" sz="1800" dirty="0"/>
              <a:t>, previo al inicio de cualquier actuación fiscalizadora</a:t>
            </a:r>
            <a:r>
              <a:rPr lang="es-ES" sz="1800" dirty="0" smtClean="0"/>
              <a:t>.</a:t>
            </a:r>
          </a:p>
          <a:p>
            <a:pPr marL="457200" indent="-457200" algn="just">
              <a:buFont typeface="Arial" panose="020B0604020202020204" pitchFamily="34" charset="0"/>
              <a:buChar char="•"/>
            </a:pPr>
            <a:r>
              <a:rPr lang="es-ES" sz="1800" dirty="0"/>
              <a:t>Cuando se trate de bienes o servicios </a:t>
            </a:r>
            <a:r>
              <a:rPr lang="es-ES" sz="1800" b="1" i="1" u="sng" dirty="0"/>
              <a:t>adquiridos en común por varias personas</a:t>
            </a:r>
            <a:r>
              <a:rPr lang="es-ES" sz="1800" dirty="0"/>
              <a:t>, cada uno de los adquirentes tendrá crédito fiscal en la parte proporcional correspondiente, </a:t>
            </a:r>
            <a:r>
              <a:rPr lang="es-ES" sz="1800" b="1" u="sng" dirty="0"/>
              <a:t>siempre que en el original y en cada una de las copias de la factura se consigne, de forma distinta y separada, la porción de la base imponible e impuesto trasladado a cada uno de los </a:t>
            </a:r>
            <a:r>
              <a:rPr lang="es-ES" sz="1800" b="1" u="sng" dirty="0" smtClean="0"/>
              <a:t>destinatarios.</a:t>
            </a:r>
            <a:endParaRPr lang="es-CR" sz="1800" b="1" u="sng" dirty="0"/>
          </a:p>
          <a:p>
            <a:pPr algn="just"/>
            <a:endParaRPr lang="es-ES" sz="2000" dirty="0"/>
          </a:p>
        </p:txBody>
      </p:sp>
    </p:spTree>
    <p:extLst>
      <p:ext uri="{BB962C8B-B14F-4D97-AF65-F5344CB8AC3E}">
        <p14:creationId xmlns:p14="http://schemas.microsoft.com/office/powerpoint/2010/main" val="21583451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2">
            <a:extLst>
              <a:ext uri="{FF2B5EF4-FFF2-40B4-BE49-F238E27FC236}">
                <a16:creationId xmlns:a16="http://schemas.microsoft.com/office/drawing/2014/main" xmlns="" id="{3131D835-8D53-4796-A07A-64FC5B4612F3}"/>
              </a:ext>
            </a:extLst>
          </p:cNvPr>
          <p:cNvSpPr txBox="1">
            <a:spLocks/>
          </p:cNvSpPr>
          <p:nvPr/>
        </p:nvSpPr>
        <p:spPr>
          <a:xfrm>
            <a:off x="591671" y="669997"/>
            <a:ext cx="10434918" cy="1024331"/>
          </a:xfrm>
          <a:prstGeom prst="rect">
            <a:avLst/>
          </a:prstGeom>
        </p:spPr>
        <p:txBody>
          <a:bodyPr vert="horz" lIns="0" tIns="0" rIns="0" bIns="0" rtlCol="0" anchor="t" anchorCtr="0">
            <a:normAutofit fontScale="92500" lnSpcReduction="10000"/>
          </a:bodyPr>
          <a:lstStyle>
            <a:lvl1pPr algn="l" defTabSz="457200" rtl="0" eaLnBrk="1" latinLnBrk="0" hangingPunct="1">
              <a:spcBef>
                <a:spcPct val="0"/>
              </a:spcBef>
              <a:buNone/>
              <a:defRPr sz="3000" b="1" kern="1200">
                <a:solidFill>
                  <a:schemeClr val="accent1"/>
                </a:solidFill>
                <a:latin typeface="+mj-lt"/>
                <a:ea typeface="+mj-ea"/>
                <a:cs typeface="+mj-cs"/>
              </a:defRPr>
            </a:lvl1pPr>
          </a:lstStyle>
          <a:p>
            <a:r>
              <a:rPr lang="es-CR" sz="4000" dirty="0"/>
              <a:t>    </a:t>
            </a:r>
            <a:r>
              <a:rPr lang="es-CR" sz="4000" b="0" dirty="0"/>
              <a:t>Operaciones que dan derecho al crédito </a:t>
            </a:r>
            <a:r>
              <a:rPr lang="es-CR" sz="4000" b="0" dirty="0" smtClean="0"/>
              <a:t>fiscal</a:t>
            </a:r>
          </a:p>
          <a:p>
            <a:r>
              <a:rPr lang="es-CR" sz="4000" b="0" dirty="0" smtClean="0"/>
              <a:t>Art. 21</a:t>
            </a:r>
            <a:endParaRPr lang="es-CR" sz="4000" b="0" dirty="0"/>
          </a:p>
        </p:txBody>
      </p:sp>
      <p:sp>
        <p:nvSpPr>
          <p:cNvPr id="4" name="CuadroTexto 3">
            <a:extLst>
              <a:ext uri="{FF2B5EF4-FFF2-40B4-BE49-F238E27FC236}">
                <a16:creationId xmlns:a16="http://schemas.microsoft.com/office/drawing/2014/main" xmlns="" id="{C9FD21D8-7B7F-4CA5-98AF-B0104F4A5BBA}"/>
              </a:ext>
            </a:extLst>
          </p:cNvPr>
          <p:cNvSpPr txBox="1"/>
          <p:nvPr/>
        </p:nvSpPr>
        <p:spPr>
          <a:xfrm>
            <a:off x="769991" y="2253107"/>
            <a:ext cx="5229756" cy="2514022"/>
          </a:xfrm>
          <a:prstGeom prst="rect">
            <a:avLst/>
          </a:prstGeom>
          <a:solidFill>
            <a:srgbClr val="F4F2EF"/>
          </a:solidFill>
        </p:spPr>
        <p:txBody>
          <a:bodyPr wrap="square" rtlCol="0">
            <a:spAutoFit/>
          </a:bodyPr>
          <a:lstStyle/>
          <a:p>
            <a:pPr marL="228594" indent="-228594" algn="just">
              <a:buClr>
                <a:srgbClr val="4F2D7F"/>
              </a:buClr>
              <a:buFont typeface="Arial" panose="020B0604020202020204" pitchFamily="34" charset="0"/>
              <a:buChar char="•"/>
            </a:pPr>
            <a:r>
              <a:rPr lang="es-CR" sz="1867" dirty="0"/>
              <a:t>Impuesto pagado en la adquisición de bienes y servicios utilizados en la realización de operaciones sujetas y no exentas al impuesto.</a:t>
            </a:r>
          </a:p>
          <a:p>
            <a:pPr algn="just">
              <a:buClr>
                <a:srgbClr val="4F2D7F"/>
              </a:buClr>
            </a:pPr>
            <a:endParaRPr lang="es-CR" sz="1467" dirty="0"/>
          </a:p>
          <a:p>
            <a:pPr marL="228594" indent="-228594" algn="just">
              <a:buClr>
                <a:srgbClr val="4F2D7F"/>
              </a:buClr>
              <a:buFont typeface="Arial" panose="020B0604020202020204" pitchFamily="34" charset="0"/>
              <a:buChar char="•"/>
            </a:pPr>
            <a:r>
              <a:rPr lang="es-CR" sz="1867" dirty="0"/>
              <a:t>Impuesto pagado en la adquisición de bienes y servicios utilizados en la realización de operaciones exentas por exportaciones.</a:t>
            </a:r>
          </a:p>
          <a:p>
            <a:pPr marL="228594" indent="-228594" algn="just">
              <a:buClr>
                <a:srgbClr val="4F2D7F"/>
              </a:buClr>
              <a:buFont typeface="Arial" panose="020B0604020202020204" pitchFamily="34" charset="0"/>
              <a:buChar char="•"/>
            </a:pPr>
            <a:endParaRPr lang="es-CR" sz="1200" dirty="0"/>
          </a:p>
        </p:txBody>
      </p:sp>
      <p:sp>
        <p:nvSpPr>
          <p:cNvPr id="5" name="CuadroTexto 4">
            <a:extLst>
              <a:ext uri="{FF2B5EF4-FFF2-40B4-BE49-F238E27FC236}">
                <a16:creationId xmlns:a16="http://schemas.microsoft.com/office/drawing/2014/main" xmlns="" id="{4B73A56E-AB31-4EDC-97AA-B04AC0CFAC66}"/>
              </a:ext>
            </a:extLst>
          </p:cNvPr>
          <p:cNvSpPr txBox="1"/>
          <p:nvPr/>
        </p:nvSpPr>
        <p:spPr>
          <a:xfrm>
            <a:off x="6192257" y="2264291"/>
            <a:ext cx="5229756" cy="1693156"/>
          </a:xfrm>
          <a:prstGeom prst="rect">
            <a:avLst/>
          </a:prstGeom>
          <a:solidFill>
            <a:srgbClr val="F4F2EF"/>
          </a:solidFill>
        </p:spPr>
        <p:txBody>
          <a:bodyPr wrap="square" rtlCol="0">
            <a:spAutoFit/>
          </a:bodyPr>
          <a:lstStyle/>
          <a:p>
            <a:pPr marL="228594" indent="-228594" algn="just">
              <a:buClr>
                <a:srgbClr val="4F2D7F"/>
              </a:buClr>
              <a:buFont typeface="Arial" panose="020B0604020202020204" pitchFamily="34" charset="0"/>
              <a:buChar char="•"/>
            </a:pPr>
            <a:r>
              <a:rPr lang="es-CR" sz="1867" dirty="0"/>
              <a:t>Operaciones con instituciones del Estado, en virtud de la inmunidad fiscal.</a:t>
            </a:r>
          </a:p>
          <a:p>
            <a:pPr algn="just">
              <a:buClr>
                <a:srgbClr val="4F2D7F"/>
              </a:buClr>
            </a:pPr>
            <a:endParaRPr lang="es-CR" sz="1467" dirty="0"/>
          </a:p>
          <a:p>
            <a:pPr marL="228594" indent="-228594" algn="just">
              <a:buClr>
                <a:srgbClr val="4F2D7F"/>
              </a:buClr>
              <a:buFont typeface="Arial" panose="020B0604020202020204" pitchFamily="34" charset="0"/>
              <a:buChar char="•"/>
            </a:pPr>
            <a:r>
              <a:rPr lang="es-CR" sz="1867" dirty="0"/>
              <a:t>Operaciones con entes públicos o privados que gocen de exención de este tributo.</a:t>
            </a:r>
          </a:p>
          <a:p>
            <a:pPr algn="just">
              <a:buClr>
                <a:srgbClr val="4F2D7F"/>
              </a:buClr>
            </a:pPr>
            <a:endParaRPr lang="es-CR" sz="1467" dirty="0"/>
          </a:p>
        </p:txBody>
      </p:sp>
    </p:spTree>
    <p:extLst>
      <p:ext uri="{BB962C8B-B14F-4D97-AF65-F5344CB8AC3E}">
        <p14:creationId xmlns:p14="http://schemas.microsoft.com/office/powerpoint/2010/main" val="15750748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2">
            <a:extLst>
              <a:ext uri="{FF2B5EF4-FFF2-40B4-BE49-F238E27FC236}">
                <a16:creationId xmlns:a16="http://schemas.microsoft.com/office/drawing/2014/main" xmlns="" id="{3131D835-8D53-4796-A07A-64FC5B4612F3}"/>
              </a:ext>
            </a:extLst>
          </p:cNvPr>
          <p:cNvSpPr txBox="1">
            <a:spLocks/>
          </p:cNvSpPr>
          <p:nvPr/>
        </p:nvSpPr>
        <p:spPr>
          <a:xfrm>
            <a:off x="798656" y="228600"/>
            <a:ext cx="10658238" cy="1118938"/>
          </a:xfrm>
          <a:prstGeom prst="rect">
            <a:avLst/>
          </a:prstGeom>
        </p:spPr>
        <p:txBody>
          <a:bodyPr vert="horz" lIns="0" tIns="0" rIns="0" bIns="0" rtlCol="0" anchor="t" anchorCtr="0">
            <a:normAutofit fontScale="92500" lnSpcReduction="10000"/>
          </a:bodyPr>
          <a:lstStyle>
            <a:lvl1pPr algn="l" defTabSz="457200" rtl="0" eaLnBrk="1" latinLnBrk="0" hangingPunct="1">
              <a:spcBef>
                <a:spcPct val="0"/>
              </a:spcBef>
              <a:buNone/>
              <a:defRPr sz="3000" b="1" kern="1200">
                <a:solidFill>
                  <a:schemeClr val="accent1"/>
                </a:solidFill>
                <a:latin typeface="+mj-lt"/>
                <a:ea typeface="+mj-ea"/>
                <a:cs typeface="+mj-cs"/>
              </a:defRPr>
            </a:lvl1pPr>
          </a:lstStyle>
          <a:p>
            <a:r>
              <a:rPr lang="es-CR" sz="4000" dirty="0"/>
              <a:t>    </a:t>
            </a:r>
            <a:r>
              <a:rPr lang="es-CR" sz="4000" b="0" dirty="0"/>
              <a:t>Operaciones con y sin derecho a crédito </a:t>
            </a:r>
            <a:r>
              <a:rPr lang="es-CR" sz="4000" b="0" dirty="0" smtClean="0"/>
              <a:t>fiscal</a:t>
            </a:r>
          </a:p>
          <a:p>
            <a:r>
              <a:rPr lang="es-CR" sz="4000" b="0" dirty="0" smtClean="0"/>
              <a:t>    Art. 22</a:t>
            </a:r>
            <a:endParaRPr lang="es-CR" sz="4000" b="0" dirty="0"/>
          </a:p>
        </p:txBody>
      </p:sp>
      <p:sp>
        <p:nvSpPr>
          <p:cNvPr id="10" name="CuadroTexto 9">
            <a:extLst>
              <a:ext uri="{FF2B5EF4-FFF2-40B4-BE49-F238E27FC236}">
                <a16:creationId xmlns:a16="http://schemas.microsoft.com/office/drawing/2014/main" xmlns="" id="{BB204ADE-8013-49A3-8AB6-ECCEB81291CE}"/>
              </a:ext>
            </a:extLst>
          </p:cNvPr>
          <p:cNvSpPr txBox="1"/>
          <p:nvPr/>
        </p:nvSpPr>
        <p:spPr>
          <a:xfrm>
            <a:off x="798656" y="2428173"/>
            <a:ext cx="10348956" cy="3662541"/>
          </a:xfrm>
          <a:prstGeom prst="rect">
            <a:avLst/>
          </a:prstGeom>
          <a:noFill/>
        </p:spPr>
        <p:txBody>
          <a:bodyPr wrap="square" rtlCol="0">
            <a:spAutoFit/>
          </a:bodyPr>
          <a:lstStyle/>
          <a:p>
            <a:pPr marL="228594" indent="-228594" algn="just">
              <a:buClr>
                <a:srgbClr val="4F2D7F"/>
              </a:buClr>
              <a:buFont typeface="Arial" panose="020B0604020202020204" pitchFamily="34" charset="0"/>
              <a:buChar char="•"/>
            </a:pPr>
            <a:r>
              <a:rPr lang="es-ES" sz="2000" dirty="0"/>
              <a:t>Determinación del crédito fiscal se hará de acuerdo con las reglas siguientes</a:t>
            </a:r>
            <a:r>
              <a:rPr lang="es-CR" sz="2000" dirty="0"/>
              <a:t>:</a:t>
            </a:r>
          </a:p>
          <a:p>
            <a:pPr marL="228594" indent="-228594" algn="just">
              <a:buClr>
                <a:srgbClr val="4F2D7F"/>
              </a:buClr>
              <a:buFont typeface="Arial" panose="020B0604020202020204" pitchFamily="34" charset="0"/>
              <a:buChar char="•"/>
            </a:pPr>
            <a:endParaRPr lang="es-CR" sz="2000" dirty="0"/>
          </a:p>
          <a:p>
            <a:pPr marL="990575" lvl="1" indent="-380990" algn="just">
              <a:buClr>
                <a:srgbClr val="4F2D7F"/>
              </a:buClr>
              <a:buSzPct val="50000"/>
              <a:buFont typeface="Courier New" panose="02070309020205020404" pitchFamily="49" charset="0"/>
              <a:buChar char="o"/>
            </a:pPr>
            <a:r>
              <a:rPr lang="es-ES" sz="2000" dirty="0"/>
              <a:t>El crédito procedente de operaciones </a:t>
            </a:r>
            <a:r>
              <a:rPr lang="es-ES" sz="2000" dirty="0" smtClean="0"/>
              <a:t>con derecho, </a:t>
            </a:r>
            <a:r>
              <a:rPr lang="es-ES" sz="2000" dirty="0"/>
              <a:t>se utilizará en 100% contra el débito fiscal.</a:t>
            </a:r>
          </a:p>
          <a:p>
            <a:pPr marL="990575" lvl="1" indent="-380990" algn="just">
              <a:buClr>
                <a:srgbClr val="4F2D7F"/>
              </a:buClr>
              <a:buSzPct val="50000"/>
              <a:buFont typeface="Courier New" panose="02070309020205020404" pitchFamily="49" charset="0"/>
              <a:buChar char="o"/>
            </a:pPr>
            <a:endParaRPr lang="es-ES" sz="2000" dirty="0"/>
          </a:p>
          <a:p>
            <a:pPr marL="990575" lvl="1" indent="-380990" algn="just">
              <a:buClr>
                <a:srgbClr val="4F2D7F"/>
              </a:buClr>
              <a:buSzPct val="50000"/>
              <a:buFont typeface="Courier New" panose="02070309020205020404" pitchFamily="49" charset="0"/>
              <a:buChar char="o"/>
            </a:pPr>
            <a:r>
              <a:rPr lang="es-ES" sz="2000" dirty="0"/>
              <a:t>El impuesto procedente de operaciones sin derecho será un costo o gasto.</a:t>
            </a:r>
          </a:p>
          <a:p>
            <a:pPr marL="990575" lvl="1" indent="-380990" algn="just">
              <a:buClr>
                <a:srgbClr val="4F2D7F"/>
              </a:buClr>
              <a:buSzPct val="50000"/>
              <a:buFont typeface="Courier New" panose="02070309020205020404" pitchFamily="49" charset="0"/>
              <a:buChar char="o"/>
            </a:pPr>
            <a:endParaRPr lang="es-ES" sz="2000" dirty="0"/>
          </a:p>
          <a:p>
            <a:pPr marL="990575" lvl="1" indent="-380990" algn="just">
              <a:buClr>
                <a:srgbClr val="4F2D7F"/>
              </a:buClr>
              <a:buSzPct val="50000"/>
              <a:buFont typeface="Courier New" panose="02070309020205020404" pitchFamily="49" charset="0"/>
              <a:buChar char="o"/>
            </a:pPr>
            <a:r>
              <a:rPr lang="es-ES" sz="2000" dirty="0"/>
              <a:t>Si no se </a:t>
            </a:r>
            <a:r>
              <a:rPr lang="es-ES" sz="2000" dirty="0" smtClean="0"/>
              <a:t>identifica que ha sido utilizado exclusivamente para bienes o servicios con y sin derecho al crédito fiscal, </a:t>
            </a:r>
            <a:r>
              <a:rPr lang="es-ES" sz="2000" dirty="0"/>
              <a:t>se tendrá derecho al crédito fiscal en la proporción correspondiente a las operaciones con derecho sobre el total de operaciones del período. </a:t>
            </a:r>
          </a:p>
          <a:p>
            <a:pPr marL="228594" indent="-228594" algn="just">
              <a:buClr>
                <a:srgbClr val="4F2D7F"/>
              </a:buClr>
              <a:buFont typeface="Arial" panose="020B0604020202020204" pitchFamily="34" charset="0"/>
              <a:buChar char="•"/>
            </a:pPr>
            <a:endParaRPr lang="es-CR" sz="1200" dirty="0"/>
          </a:p>
        </p:txBody>
      </p:sp>
    </p:spTree>
    <p:extLst>
      <p:ext uri="{BB962C8B-B14F-4D97-AF65-F5344CB8AC3E}">
        <p14:creationId xmlns:p14="http://schemas.microsoft.com/office/powerpoint/2010/main" val="1712385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smtClean="0"/>
              <a:t>  OBJETO DEL IMPUESTO .  ART.  1</a:t>
            </a:r>
            <a:endParaRPr lang="es-CR" dirty="0"/>
          </a:p>
        </p:txBody>
      </p:sp>
      <p:sp>
        <p:nvSpPr>
          <p:cNvPr id="3" name="2 Marcador de texto"/>
          <p:cNvSpPr>
            <a:spLocks noGrp="1"/>
          </p:cNvSpPr>
          <p:nvPr>
            <p:ph type="body" sz="quarter" idx="10"/>
          </p:nvPr>
        </p:nvSpPr>
        <p:spPr/>
        <p:txBody>
          <a:bodyPr>
            <a:normAutofit/>
          </a:bodyPr>
          <a:lstStyle/>
          <a:p>
            <a:pPr algn="just"/>
            <a:r>
              <a:rPr lang="es-CR" sz="2400" dirty="0" smtClean="0"/>
              <a:t>IMPUESTO AL VALOR AGREGADO  EN LA VENTA DE BIENES . Y   EN LA PRESTACION DE SERVICIOS , INDEPENDIENTE DEL  MEDIO  POR EL QUE SEAN PRESTADOS  REALIZADOS  EN EL TERRITORIO .</a:t>
            </a:r>
          </a:p>
          <a:p>
            <a:pPr algn="just"/>
            <a:endParaRPr lang="es-CR" sz="2400" baseline="-25000" dirty="0" smtClean="0"/>
          </a:p>
          <a:p>
            <a:pPr algn="just"/>
            <a:r>
              <a:rPr lang="es-CR" sz="2400" baseline="-25000" dirty="0" smtClean="0"/>
              <a:t>*</a:t>
            </a:r>
            <a:r>
              <a:rPr lang="es-CR" sz="2400" dirty="0" smtClean="0"/>
              <a:t> Ley actual grava mercancías   y define mercancías  como sinónimo de bienes , El reglamento propuesto  define concepto de bienes. </a:t>
            </a:r>
            <a:endParaRPr lang="es-CR" sz="2400" dirty="0"/>
          </a:p>
        </p:txBody>
      </p:sp>
    </p:spTree>
    <p:extLst>
      <p:ext uri="{BB962C8B-B14F-4D97-AF65-F5344CB8AC3E}">
        <p14:creationId xmlns:p14="http://schemas.microsoft.com/office/powerpoint/2010/main" val="10673875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E1E4E23-0C3E-4CC1-B73A-5670C3B752D2}"/>
              </a:ext>
            </a:extLst>
          </p:cNvPr>
          <p:cNvSpPr>
            <a:spLocks noGrp="1"/>
          </p:cNvSpPr>
          <p:nvPr>
            <p:ph type="title"/>
          </p:nvPr>
        </p:nvSpPr>
        <p:spPr/>
        <p:txBody>
          <a:bodyPr/>
          <a:lstStyle/>
          <a:p>
            <a:r>
              <a:rPr lang="x-none" b="0" dirty="0"/>
              <a:t>Proporcionalidad: Exentos y Gravados</a:t>
            </a:r>
          </a:p>
        </p:txBody>
      </p:sp>
      <p:sp>
        <p:nvSpPr>
          <p:cNvPr id="6" name="Rectangle 5">
            <a:extLst>
              <a:ext uri="{FF2B5EF4-FFF2-40B4-BE49-F238E27FC236}">
                <a16:creationId xmlns:a16="http://schemas.microsoft.com/office/drawing/2014/main" xmlns="" id="{5BBD9885-EDDD-4DCC-9B68-6859FEBF733C}"/>
              </a:ext>
            </a:extLst>
          </p:cNvPr>
          <p:cNvSpPr/>
          <p:nvPr/>
        </p:nvSpPr>
        <p:spPr>
          <a:xfrm>
            <a:off x="2100261" y="2040077"/>
            <a:ext cx="3337606" cy="1524440"/>
          </a:xfrm>
          <a:prstGeom prst="rect">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R" dirty="0"/>
              <a:t>Operaciones</a:t>
            </a:r>
          </a:p>
          <a:p>
            <a:pPr algn="ctr"/>
            <a:r>
              <a:rPr lang="es-CR" dirty="0"/>
              <a:t>con derecho a</a:t>
            </a:r>
          </a:p>
          <a:p>
            <a:pPr algn="ctr"/>
            <a:r>
              <a:rPr lang="es-CR" dirty="0"/>
              <a:t>crédito</a:t>
            </a:r>
          </a:p>
        </p:txBody>
      </p:sp>
      <p:sp>
        <p:nvSpPr>
          <p:cNvPr id="7" name="Rectangle: Diagonal Corners Rounded 6">
            <a:extLst>
              <a:ext uri="{FF2B5EF4-FFF2-40B4-BE49-F238E27FC236}">
                <a16:creationId xmlns:a16="http://schemas.microsoft.com/office/drawing/2014/main" xmlns="" id="{F70BC9DE-4771-4E49-8DB1-7787E81505D6}"/>
              </a:ext>
            </a:extLst>
          </p:cNvPr>
          <p:cNvSpPr/>
          <p:nvPr/>
        </p:nvSpPr>
        <p:spPr>
          <a:xfrm>
            <a:off x="2100261" y="4473348"/>
            <a:ext cx="3337606" cy="1229875"/>
          </a:xfrm>
          <a:prstGeom prst="round2DiagRect">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a:t>
            </a:r>
            <a:r>
              <a:rPr lang="es-CR" dirty="0"/>
              <a:t>ODAS LAS DEMÁS</a:t>
            </a:r>
          </a:p>
        </p:txBody>
      </p:sp>
      <p:sp>
        <p:nvSpPr>
          <p:cNvPr id="8" name="Equals 7">
            <a:extLst>
              <a:ext uri="{FF2B5EF4-FFF2-40B4-BE49-F238E27FC236}">
                <a16:creationId xmlns:a16="http://schemas.microsoft.com/office/drawing/2014/main" xmlns="" id="{753B44E2-EBBD-4435-8C9D-49BC72C6AA95}"/>
              </a:ext>
            </a:extLst>
          </p:cNvPr>
          <p:cNvSpPr/>
          <p:nvPr/>
        </p:nvSpPr>
        <p:spPr>
          <a:xfrm>
            <a:off x="5596894" y="3564518"/>
            <a:ext cx="1417982" cy="641210"/>
          </a:xfrm>
          <a:prstGeom prst="mathEqual">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R">
              <a:solidFill>
                <a:schemeClr val="tx1"/>
              </a:solidFill>
            </a:endParaRPr>
          </a:p>
        </p:txBody>
      </p:sp>
      <p:sp>
        <p:nvSpPr>
          <p:cNvPr id="9" name="Division Sign 8">
            <a:extLst>
              <a:ext uri="{FF2B5EF4-FFF2-40B4-BE49-F238E27FC236}">
                <a16:creationId xmlns:a16="http://schemas.microsoft.com/office/drawing/2014/main" xmlns="" id="{13C90C63-C1F4-4A6B-9D4F-122A72379D54}"/>
              </a:ext>
            </a:extLst>
          </p:cNvPr>
          <p:cNvSpPr/>
          <p:nvPr/>
        </p:nvSpPr>
        <p:spPr>
          <a:xfrm>
            <a:off x="2442875" y="3697015"/>
            <a:ext cx="2749827" cy="540347"/>
          </a:xfrm>
          <a:prstGeom prst="mathDivide">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R"/>
          </a:p>
        </p:txBody>
      </p:sp>
      <p:sp>
        <p:nvSpPr>
          <p:cNvPr id="11" name="Star: 12 Points 10">
            <a:extLst>
              <a:ext uri="{FF2B5EF4-FFF2-40B4-BE49-F238E27FC236}">
                <a16:creationId xmlns:a16="http://schemas.microsoft.com/office/drawing/2014/main" xmlns="" id="{CF3432EE-9CC4-4DC1-8C07-BC74A5532694}"/>
              </a:ext>
            </a:extLst>
          </p:cNvPr>
          <p:cNvSpPr/>
          <p:nvPr/>
        </p:nvSpPr>
        <p:spPr>
          <a:xfrm>
            <a:off x="7014876" y="5530944"/>
            <a:ext cx="843455" cy="869098"/>
          </a:xfrm>
          <a:prstGeom prst="star12">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R" dirty="0"/>
              <a:t>12</a:t>
            </a:r>
          </a:p>
        </p:txBody>
      </p:sp>
      <p:sp>
        <p:nvSpPr>
          <p:cNvPr id="12" name="Star: 12 Points 11">
            <a:extLst>
              <a:ext uri="{FF2B5EF4-FFF2-40B4-BE49-F238E27FC236}">
                <a16:creationId xmlns:a16="http://schemas.microsoft.com/office/drawing/2014/main" xmlns="" id="{B087D066-6A14-4008-AB25-8D09FF90E793}"/>
              </a:ext>
            </a:extLst>
          </p:cNvPr>
          <p:cNvSpPr/>
          <p:nvPr/>
        </p:nvSpPr>
        <p:spPr>
          <a:xfrm>
            <a:off x="8618387" y="5617084"/>
            <a:ext cx="874643" cy="782959"/>
          </a:xfrm>
          <a:prstGeom prst="star12">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CR" dirty="0"/>
              <a:t>11</a:t>
            </a:r>
          </a:p>
        </p:txBody>
      </p:sp>
      <p:sp>
        <p:nvSpPr>
          <p:cNvPr id="13" name="Arrow: Right 12">
            <a:extLst>
              <a:ext uri="{FF2B5EF4-FFF2-40B4-BE49-F238E27FC236}">
                <a16:creationId xmlns:a16="http://schemas.microsoft.com/office/drawing/2014/main" xmlns="" id="{08A1CA01-E022-4F7E-BDED-BC86934D9657}"/>
              </a:ext>
            </a:extLst>
          </p:cNvPr>
          <p:cNvSpPr/>
          <p:nvPr/>
        </p:nvSpPr>
        <p:spPr>
          <a:xfrm>
            <a:off x="7945839" y="5729727"/>
            <a:ext cx="607656" cy="471533"/>
          </a:xfrm>
          <a:prstGeom prst="rightArrow">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R"/>
          </a:p>
        </p:txBody>
      </p:sp>
      <p:pic>
        <p:nvPicPr>
          <p:cNvPr id="14" name="Picture 13">
            <a:extLst>
              <a:ext uri="{FF2B5EF4-FFF2-40B4-BE49-F238E27FC236}">
                <a16:creationId xmlns:a16="http://schemas.microsoft.com/office/drawing/2014/main" xmlns="" id="{1C5B0F5B-B8DC-46BB-90B2-97DA684227DC}"/>
              </a:ext>
            </a:extLst>
          </p:cNvPr>
          <p:cNvPicPr>
            <a:picLocks noChangeAspect="1"/>
          </p:cNvPicPr>
          <p:nvPr/>
        </p:nvPicPr>
        <p:blipFill>
          <a:blip r:embed="rId2"/>
          <a:stretch>
            <a:fillRect/>
          </a:stretch>
        </p:blipFill>
        <p:spPr>
          <a:xfrm>
            <a:off x="6964933" y="2679099"/>
            <a:ext cx="2569468" cy="2576177"/>
          </a:xfrm>
          <a:prstGeom prst="rect">
            <a:avLst/>
          </a:prstGeom>
        </p:spPr>
      </p:pic>
    </p:spTree>
    <p:extLst>
      <p:ext uri="{BB962C8B-B14F-4D97-AF65-F5344CB8AC3E}">
        <p14:creationId xmlns:p14="http://schemas.microsoft.com/office/powerpoint/2010/main" val="15599200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15B5CB4-BDFB-4E2A-84CA-B1E48A662339}"/>
              </a:ext>
            </a:extLst>
          </p:cNvPr>
          <p:cNvSpPr>
            <a:spLocks noGrp="1"/>
          </p:cNvSpPr>
          <p:nvPr>
            <p:ph type="title"/>
          </p:nvPr>
        </p:nvSpPr>
        <p:spPr/>
        <p:txBody>
          <a:bodyPr/>
          <a:lstStyle/>
          <a:p>
            <a:r>
              <a:rPr lang="es-CR" sz="3200" b="0" dirty="0"/>
              <a:t>Ejemplo </a:t>
            </a:r>
            <a:r>
              <a:rPr lang="es-CR" sz="3200" b="0" dirty="0" smtClean="0"/>
              <a:t>proporcionalidad   Art. 23 </a:t>
            </a:r>
            <a:r>
              <a:rPr lang="es-CR" dirty="0"/>
              <a:t/>
            </a:r>
            <a:br>
              <a:rPr lang="es-CR" dirty="0"/>
            </a:br>
            <a:endParaRPr lang="es-US" dirty="0"/>
          </a:p>
        </p:txBody>
      </p:sp>
      <p:pic>
        <p:nvPicPr>
          <p:cNvPr id="4" name="Imagen 3">
            <a:extLst>
              <a:ext uri="{FF2B5EF4-FFF2-40B4-BE49-F238E27FC236}">
                <a16:creationId xmlns:a16="http://schemas.microsoft.com/office/drawing/2014/main" xmlns="" id="{7DC55B55-2FE7-40B2-8843-A2B526231F26}"/>
              </a:ext>
            </a:extLst>
          </p:cNvPr>
          <p:cNvPicPr>
            <a:picLocks noChangeAspect="1"/>
          </p:cNvPicPr>
          <p:nvPr/>
        </p:nvPicPr>
        <p:blipFill>
          <a:blip r:embed="rId3"/>
          <a:stretch>
            <a:fillRect/>
          </a:stretch>
        </p:blipFill>
        <p:spPr>
          <a:xfrm>
            <a:off x="720689" y="1517144"/>
            <a:ext cx="10742590" cy="4872930"/>
          </a:xfrm>
          <a:prstGeom prst="rect">
            <a:avLst/>
          </a:prstGeom>
        </p:spPr>
      </p:pic>
    </p:spTree>
    <p:extLst>
      <p:ext uri="{BB962C8B-B14F-4D97-AF65-F5344CB8AC3E}">
        <p14:creationId xmlns:p14="http://schemas.microsoft.com/office/powerpoint/2010/main" val="1625972573"/>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92D985D-068E-47AE-A069-3527EEEC03F7}"/>
              </a:ext>
            </a:extLst>
          </p:cNvPr>
          <p:cNvSpPr>
            <a:spLocks noGrp="1"/>
          </p:cNvSpPr>
          <p:nvPr>
            <p:ph type="title"/>
          </p:nvPr>
        </p:nvSpPr>
        <p:spPr/>
        <p:txBody>
          <a:bodyPr/>
          <a:lstStyle/>
          <a:p>
            <a:r>
              <a:rPr lang="es-CR" b="0" dirty="0"/>
              <a:t>Ejemplo proporcionalidad</a:t>
            </a:r>
          </a:p>
        </p:txBody>
      </p:sp>
      <p:pic>
        <p:nvPicPr>
          <p:cNvPr id="13" name="Imagen 12">
            <a:extLst>
              <a:ext uri="{FF2B5EF4-FFF2-40B4-BE49-F238E27FC236}">
                <a16:creationId xmlns:a16="http://schemas.microsoft.com/office/drawing/2014/main" xmlns="" id="{543A634C-172C-43E7-9B08-3D653EA0184E}"/>
              </a:ext>
            </a:extLst>
          </p:cNvPr>
          <p:cNvPicPr>
            <a:picLocks noChangeAspect="1"/>
          </p:cNvPicPr>
          <p:nvPr/>
        </p:nvPicPr>
        <p:blipFill>
          <a:blip r:embed="rId2"/>
          <a:stretch>
            <a:fillRect/>
          </a:stretch>
        </p:blipFill>
        <p:spPr>
          <a:xfrm>
            <a:off x="728721" y="1934517"/>
            <a:ext cx="5098475" cy="1299014"/>
          </a:xfrm>
          <a:prstGeom prst="rect">
            <a:avLst/>
          </a:prstGeom>
        </p:spPr>
      </p:pic>
      <p:pic>
        <p:nvPicPr>
          <p:cNvPr id="14" name="Imagen 13">
            <a:extLst>
              <a:ext uri="{FF2B5EF4-FFF2-40B4-BE49-F238E27FC236}">
                <a16:creationId xmlns:a16="http://schemas.microsoft.com/office/drawing/2014/main" xmlns="" id="{446E3829-DB09-48C4-A7B1-28BE43CE34F8}"/>
              </a:ext>
            </a:extLst>
          </p:cNvPr>
          <p:cNvPicPr>
            <a:picLocks noChangeAspect="1"/>
          </p:cNvPicPr>
          <p:nvPr/>
        </p:nvPicPr>
        <p:blipFill>
          <a:blip r:embed="rId3"/>
          <a:stretch>
            <a:fillRect/>
          </a:stretch>
        </p:blipFill>
        <p:spPr>
          <a:xfrm>
            <a:off x="6639339" y="2150743"/>
            <a:ext cx="3813014" cy="2556514"/>
          </a:xfrm>
          <a:prstGeom prst="rect">
            <a:avLst/>
          </a:prstGeom>
        </p:spPr>
      </p:pic>
      <p:pic>
        <p:nvPicPr>
          <p:cNvPr id="15" name="Imagen 14">
            <a:extLst>
              <a:ext uri="{FF2B5EF4-FFF2-40B4-BE49-F238E27FC236}">
                <a16:creationId xmlns:a16="http://schemas.microsoft.com/office/drawing/2014/main" xmlns="" id="{E38587E3-FDA7-4A0A-A48F-C301099DB816}"/>
              </a:ext>
            </a:extLst>
          </p:cNvPr>
          <p:cNvPicPr>
            <a:picLocks noChangeAspect="1"/>
          </p:cNvPicPr>
          <p:nvPr/>
        </p:nvPicPr>
        <p:blipFill>
          <a:blip r:embed="rId4"/>
          <a:stretch>
            <a:fillRect/>
          </a:stretch>
        </p:blipFill>
        <p:spPr>
          <a:xfrm>
            <a:off x="2149040" y="3781810"/>
            <a:ext cx="2257836" cy="2257836"/>
          </a:xfrm>
          <a:prstGeom prst="rect">
            <a:avLst/>
          </a:prstGeom>
        </p:spPr>
      </p:pic>
    </p:spTree>
    <p:extLst>
      <p:ext uri="{BB962C8B-B14F-4D97-AF65-F5344CB8AC3E}">
        <p14:creationId xmlns:p14="http://schemas.microsoft.com/office/powerpoint/2010/main" val="36933263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13 Título"/>
          <p:cNvSpPr>
            <a:spLocks noGrp="1"/>
          </p:cNvSpPr>
          <p:nvPr>
            <p:ph type="title"/>
          </p:nvPr>
        </p:nvSpPr>
        <p:spPr/>
        <p:txBody>
          <a:bodyPr/>
          <a:lstStyle/>
          <a:p>
            <a:r>
              <a:rPr lang="es-ES" dirty="0"/>
              <a:t>Aplicación de la proporción de crédito </a:t>
            </a:r>
            <a:r>
              <a:rPr lang="es-ES" dirty="0" smtClean="0"/>
              <a:t>fiscal</a:t>
            </a:r>
            <a:br>
              <a:rPr lang="es-ES" dirty="0" smtClean="0"/>
            </a:br>
            <a:r>
              <a:rPr lang="es-ES" dirty="0" smtClean="0"/>
              <a:t>Art. 24</a:t>
            </a:r>
            <a:endParaRPr lang="es-ES" dirty="0"/>
          </a:p>
        </p:txBody>
      </p:sp>
      <p:sp>
        <p:nvSpPr>
          <p:cNvPr id="15" name="14 Marcador de texto"/>
          <p:cNvSpPr>
            <a:spLocks noGrp="1"/>
          </p:cNvSpPr>
          <p:nvPr>
            <p:ph type="body" sz="quarter" idx="13"/>
          </p:nvPr>
        </p:nvSpPr>
        <p:spPr>
          <a:xfrm>
            <a:off x="728720" y="1963272"/>
            <a:ext cx="10553361" cy="3332707"/>
          </a:xfrm>
        </p:spPr>
        <p:txBody>
          <a:bodyPr/>
          <a:lstStyle/>
          <a:p>
            <a:pPr marL="342900" indent="-342900">
              <a:buFont typeface="+mj-lt"/>
              <a:buAutoNum type="arabicPeriod"/>
            </a:pPr>
            <a:r>
              <a:rPr lang="es-CR" sz="2800" dirty="0" smtClean="0"/>
              <a:t>Determinación de proporcionalidad en relación el año calendario.</a:t>
            </a:r>
          </a:p>
          <a:p>
            <a:pPr marL="342900" indent="-342900">
              <a:buFont typeface="+mj-lt"/>
              <a:buAutoNum type="arabicPeriod"/>
            </a:pPr>
            <a:r>
              <a:rPr lang="es-CR" sz="2800" dirty="0" smtClean="0"/>
              <a:t>Proporcionalidad provisional:</a:t>
            </a:r>
          </a:p>
          <a:p>
            <a:r>
              <a:rPr lang="es-ES" sz="2800" dirty="0" smtClean="0"/>
              <a:t>Para </a:t>
            </a:r>
            <a:r>
              <a:rPr lang="es-ES" sz="2800" dirty="0"/>
              <a:t>lo cual deberán utilizar, durante los periodos incluidos en el primer año calendario de operaciones, una proporción provisional razonablemente previsible de acuerdo con su </a:t>
            </a:r>
            <a:r>
              <a:rPr lang="es-ES" sz="2800" dirty="0" smtClean="0"/>
              <a:t>actividad.</a:t>
            </a:r>
            <a:endParaRPr lang="es-CR" sz="2800" dirty="0" smtClean="0"/>
          </a:p>
          <a:p>
            <a:pPr marL="342900" indent="-342900">
              <a:buFont typeface="+mj-lt"/>
              <a:buAutoNum type="arabicPeriod"/>
            </a:pPr>
            <a:endParaRPr lang="es-CR" dirty="0" smtClean="0"/>
          </a:p>
          <a:p>
            <a:pPr marL="342900" indent="-342900">
              <a:buFont typeface="+mj-lt"/>
              <a:buAutoNum type="arabicPeriod"/>
            </a:pPr>
            <a:endParaRPr lang="es-ES" dirty="0"/>
          </a:p>
        </p:txBody>
      </p:sp>
      <p:sp>
        <p:nvSpPr>
          <p:cNvPr id="16" name="15 Marcador de texto"/>
          <p:cNvSpPr>
            <a:spLocks noGrp="1"/>
          </p:cNvSpPr>
          <p:nvPr>
            <p:ph type="body" sz="quarter" idx="14"/>
          </p:nvPr>
        </p:nvSpPr>
        <p:spPr>
          <a:xfrm>
            <a:off x="6183678" y="5230906"/>
            <a:ext cx="5293024" cy="240249"/>
          </a:xfrm>
        </p:spPr>
        <p:txBody>
          <a:bodyPr/>
          <a:lstStyle/>
          <a:p>
            <a:endParaRPr lang="es-ES" dirty="0"/>
          </a:p>
        </p:txBody>
      </p:sp>
    </p:spTree>
    <p:extLst>
      <p:ext uri="{BB962C8B-B14F-4D97-AF65-F5344CB8AC3E}">
        <p14:creationId xmlns:p14="http://schemas.microsoft.com/office/powerpoint/2010/main" val="966695404"/>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2">
            <a:extLst>
              <a:ext uri="{FF2B5EF4-FFF2-40B4-BE49-F238E27FC236}">
                <a16:creationId xmlns:a16="http://schemas.microsoft.com/office/drawing/2014/main" xmlns="" id="{3131D835-8D53-4796-A07A-64FC5B4612F3}"/>
              </a:ext>
            </a:extLst>
          </p:cNvPr>
          <p:cNvSpPr txBox="1">
            <a:spLocks/>
          </p:cNvSpPr>
          <p:nvPr/>
        </p:nvSpPr>
        <p:spPr>
          <a:xfrm>
            <a:off x="632012" y="669998"/>
            <a:ext cx="11013141" cy="1169549"/>
          </a:xfrm>
          <a:prstGeom prst="rect">
            <a:avLst/>
          </a:prstGeom>
        </p:spPr>
        <p:txBody>
          <a:bodyPr vert="horz" lIns="0" tIns="0" rIns="0" bIns="0" rtlCol="0" anchor="t" anchorCtr="0">
            <a:noAutofit/>
          </a:bodyPr>
          <a:lstStyle>
            <a:lvl1pPr algn="l" defTabSz="457200" rtl="0" eaLnBrk="1" latinLnBrk="0" hangingPunct="1">
              <a:spcBef>
                <a:spcPct val="0"/>
              </a:spcBef>
              <a:buNone/>
              <a:defRPr sz="3000" b="1" kern="1200">
                <a:solidFill>
                  <a:schemeClr val="accent1"/>
                </a:solidFill>
                <a:latin typeface="+mj-lt"/>
                <a:ea typeface="+mj-ea"/>
                <a:cs typeface="+mj-cs"/>
              </a:defRPr>
            </a:lvl1pPr>
          </a:lstStyle>
          <a:p>
            <a:r>
              <a:rPr lang="es-CR" sz="3600" b="0" dirty="0" smtClean="0"/>
              <a:t>Crédito </a:t>
            </a:r>
            <a:r>
              <a:rPr lang="es-CR" sz="3600" b="0" dirty="0"/>
              <a:t>fiscal por bienes de capital y </a:t>
            </a:r>
            <a:r>
              <a:rPr lang="es-CR" sz="3600" b="0" dirty="0" smtClean="0"/>
              <a:t>tarifa </a:t>
            </a:r>
            <a:r>
              <a:rPr lang="es-CR" sz="4000" b="0" dirty="0"/>
              <a:t>reducida</a:t>
            </a:r>
          </a:p>
          <a:p>
            <a:endParaRPr lang="es-CR" sz="4000" b="0" dirty="0"/>
          </a:p>
        </p:txBody>
      </p:sp>
      <p:sp>
        <p:nvSpPr>
          <p:cNvPr id="5" name="Rectángulo 4">
            <a:extLst>
              <a:ext uri="{FF2B5EF4-FFF2-40B4-BE49-F238E27FC236}">
                <a16:creationId xmlns:a16="http://schemas.microsoft.com/office/drawing/2014/main" xmlns="" id="{4FC26D8D-80E6-4ABC-883C-81EF3573AB3A}"/>
              </a:ext>
            </a:extLst>
          </p:cNvPr>
          <p:cNvSpPr/>
          <p:nvPr/>
        </p:nvSpPr>
        <p:spPr>
          <a:xfrm>
            <a:off x="1347842" y="1907510"/>
            <a:ext cx="4513212" cy="1097865"/>
          </a:xfrm>
          <a:prstGeom prst="rect">
            <a:avLst/>
          </a:prstGeom>
          <a:solidFill>
            <a:srgbClr val="32B6C0"/>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lnSpc>
                <a:spcPct val="150000"/>
              </a:lnSpc>
            </a:pPr>
            <a:endParaRPr lang="es-CR" sz="133" b="1" dirty="0">
              <a:solidFill>
                <a:schemeClr val="bg1"/>
              </a:solidFill>
            </a:endParaRPr>
          </a:p>
          <a:p>
            <a:pPr algn="ctr">
              <a:lnSpc>
                <a:spcPct val="150000"/>
              </a:lnSpc>
            </a:pPr>
            <a:r>
              <a:rPr lang="es-CR" sz="2067" b="1" dirty="0">
                <a:solidFill>
                  <a:schemeClr val="bg1"/>
                </a:solidFill>
              </a:rPr>
              <a:t>Bienes de </a:t>
            </a:r>
            <a:r>
              <a:rPr lang="es-CR" sz="2067" b="1" dirty="0" smtClean="0">
                <a:solidFill>
                  <a:schemeClr val="bg1"/>
                </a:solidFill>
              </a:rPr>
              <a:t>capital</a:t>
            </a:r>
          </a:p>
          <a:p>
            <a:pPr algn="ctr">
              <a:lnSpc>
                <a:spcPct val="150000"/>
              </a:lnSpc>
            </a:pPr>
            <a:r>
              <a:rPr lang="es-CR" sz="2067" b="1" dirty="0" smtClean="0">
                <a:solidFill>
                  <a:schemeClr val="bg1"/>
                </a:solidFill>
              </a:rPr>
              <a:t>  Art. 25</a:t>
            </a:r>
            <a:r>
              <a:rPr lang="es-CR" sz="2067" b="1" dirty="0">
                <a:solidFill>
                  <a:schemeClr val="bg1"/>
                </a:solidFill>
              </a:rPr>
              <a:t>	</a:t>
            </a:r>
          </a:p>
          <a:p>
            <a:pPr algn="just"/>
            <a:endParaRPr lang="es-CR" sz="133" b="1" dirty="0">
              <a:solidFill>
                <a:srgbClr val="C8BEAF"/>
              </a:solidFill>
            </a:endParaRPr>
          </a:p>
        </p:txBody>
      </p:sp>
      <p:sp>
        <p:nvSpPr>
          <p:cNvPr id="8" name="Rectángulo 7">
            <a:extLst>
              <a:ext uri="{FF2B5EF4-FFF2-40B4-BE49-F238E27FC236}">
                <a16:creationId xmlns:a16="http://schemas.microsoft.com/office/drawing/2014/main" xmlns="" id="{DC32CB24-6767-4AC1-B447-E5428FD0FD7C}"/>
              </a:ext>
            </a:extLst>
          </p:cNvPr>
          <p:cNvSpPr/>
          <p:nvPr/>
        </p:nvSpPr>
        <p:spPr>
          <a:xfrm>
            <a:off x="6455004" y="1907511"/>
            <a:ext cx="4475325" cy="1097865"/>
          </a:xfrm>
          <a:prstGeom prst="rect">
            <a:avLst/>
          </a:prstGeom>
          <a:solidFill>
            <a:srgbClr val="99DCE1"/>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lnSpc>
                <a:spcPct val="150000"/>
              </a:lnSpc>
            </a:pPr>
            <a:endParaRPr lang="es-CR" sz="133" b="1" dirty="0">
              <a:solidFill>
                <a:schemeClr val="bg1"/>
              </a:solidFill>
            </a:endParaRPr>
          </a:p>
          <a:p>
            <a:pPr algn="ctr">
              <a:lnSpc>
                <a:spcPct val="150000"/>
              </a:lnSpc>
            </a:pPr>
            <a:r>
              <a:rPr lang="es-CR" sz="2067" b="1" dirty="0">
                <a:solidFill>
                  <a:schemeClr val="bg1"/>
                </a:solidFill>
              </a:rPr>
              <a:t>Operaciones con tarifa </a:t>
            </a:r>
            <a:r>
              <a:rPr lang="es-CR" sz="2067" b="1" dirty="0" smtClean="0">
                <a:solidFill>
                  <a:schemeClr val="bg1"/>
                </a:solidFill>
              </a:rPr>
              <a:t>reducida  Art. 26</a:t>
            </a:r>
            <a:endParaRPr lang="es-CR" sz="2067" b="1" dirty="0">
              <a:solidFill>
                <a:schemeClr val="bg1"/>
              </a:solidFill>
            </a:endParaRPr>
          </a:p>
          <a:p>
            <a:pPr algn="just"/>
            <a:endParaRPr lang="es-CR" sz="133" b="1" dirty="0">
              <a:solidFill>
                <a:srgbClr val="C8BEAF"/>
              </a:solidFill>
            </a:endParaRPr>
          </a:p>
        </p:txBody>
      </p:sp>
      <p:sp>
        <p:nvSpPr>
          <p:cNvPr id="11" name="CuadroTexto 10">
            <a:extLst>
              <a:ext uri="{FF2B5EF4-FFF2-40B4-BE49-F238E27FC236}">
                <a16:creationId xmlns:a16="http://schemas.microsoft.com/office/drawing/2014/main" xmlns="" id="{2610557F-CE29-484E-B44C-C42B609A391E}"/>
              </a:ext>
            </a:extLst>
          </p:cNvPr>
          <p:cNvSpPr txBox="1"/>
          <p:nvPr/>
        </p:nvSpPr>
        <p:spPr>
          <a:xfrm>
            <a:off x="1305063" y="3280952"/>
            <a:ext cx="4513212" cy="2637132"/>
          </a:xfrm>
          <a:prstGeom prst="rect">
            <a:avLst/>
          </a:prstGeom>
          <a:noFill/>
        </p:spPr>
        <p:txBody>
          <a:bodyPr wrap="square" rtlCol="0">
            <a:spAutoFit/>
          </a:bodyPr>
          <a:lstStyle/>
          <a:p>
            <a:pPr marL="380990" indent="-380990" algn="just">
              <a:buClr>
                <a:srgbClr val="4F2D7F"/>
              </a:buClr>
              <a:buFont typeface="Arial" panose="020B0604020202020204" pitchFamily="34" charset="0"/>
              <a:buChar char="•"/>
            </a:pPr>
            <a:r>
              <a:rPr lang="es-CR" sz="1867" dirty="0"/>
              <a:t>En operaciones con derecho a crédito fiscal, el impuesto pagado dará derecho a crédito fiscal </a:t>
            </a:r>
            <a:r>
              <a:rPr lang="es-CR" sz="1867" dirty="0" smtClean="0"/>
              <a:t>en el </a:t>
            </a:r>
            <a:r>
              <a:rPr lang="es-CR" sz="1867" dirty="0"/>
              <a:t>mes de su adquisición.</a:t>
            </a:r>
          </a:p>
          <a:p>
            <a:pPr algn="just">
              <a:buClr>
                <a:srgbClr val="4F2D7F"/>
              </a:buClr>
            </a:pPr>
            <a:endParaRPr lang="es-CR" sz="1467" dirty="0"/>
          </a:p>
          <a:p>
            <a:pPr marL="380990" indent="-380990" algn="just">
              <a:buClr>
                <a:srgbClr val="4F2D7F"/>
              </a:buClr>
              <a:buFont typeface="Arial" panose="020B0604020202020204" pitchFamily="34" charset="0"/>
              <a:buChar char="•"/>
            </a:pPr>
            <a:r>
              <a:rPr lang="es-CR" sz="1867" dirty="0"/>
              <a:t>En operaciones con y sin derecho a crédito fiscal, el crédito se ajustará según lo indicado en el reglamento.</a:t>
            </a:r>
          </a:p>
          <a:p>
            <a:pPr marL="228594" indent="-228594" algn="just">
              <a:buClr>
                <a:srgbClr val="4F2D7F"/>
              </a:buClr>
              <a:buFont typeface="Arial" panose="020B0604020202020204" pitchFamily="34" charset="0"/>
              <a:buChar char="•"/>
            </a:pPr>
            <a:endParaRPr lang="es-CR" sz="800" dirty="0"/>
          </a:p>
          <a:p>
            <a:pPr marL="228594" indent="-228594" algn="just">
              <a:buClr>
                <a:srgbClr val="4F2D7F"/>
              </a:buClr>
              <a:buFont typeface="Arial" panose="020B0604020202020204" pitchFamily="34" charset="0"/>
              <a:buChar char="•"/>
            </a:pPr>
            <a:endParaRPr lang="es-CR" sz="1200" dirty="0"/>
          </a:p>
        </p:txBody>
      </p:sp>
      <p:sp>
        <p:nvSpPr>
          <p:cNvPr id="12" name="CuadroTexto 11">
            <a:extLst>
              <a:ext uri="{FF2B5EF4-FFF2-40B4-BE49-F238E27FC236}">
                <a16:creationId xmlns:a16="http://schemas.microsoft.com/office/drawing/2014/main" xmlns="" id="{2209D023-3AE9-4BA0-9911-8430F32652C9}"/>
              </a:ext>
            </a:extLst>
          </p:cNvPr>
          <p:cNvSpPr txBox="1"/>
          <p:nvPr/>
        </p:nvSpPr>
        <p:spPr>
          <a:xfrm>
            <a:off x="6417118" y="3280951"/>
            <a:ext cx="4513212" cy="2000932"/>
          </a:xfrm>
          <a:prstGeom prst="rect">
            <a:avLst/>
          </a:prstGeom>
          <a:noFill/>
        </p:spPr>
        <p:txBody>
          <a:bodyPr wrap="square" rtlCol="0">
            <a:spAutoFit/>
          </a:bodyPr>
          <a:lstStyle/>
          <a:p>
            <a:pPr marL="380990" indent="-380990" algn="just">
              <a:buClr>
                <a:srgbClr val="3D2363"/>
              </a:buClr>
              <a:buFont typeface="Arial" panose="020B0604020202020204" pitchFamily="34" charset="0"/>
              <a:buChar char="•"/>
            </a:pPr>
            <a:r>
              <a:rPr lang="es-CR" sz="1867" dirty="0"/>
              <a:t>Será el que resulte de aplicar el tipo reducido a la base imponible del impuesto pagado en la adquisición de bienes y servicios utilizados en la realización de las operaciones sujetas al tipo reducido.</a:t>
            </a:r>
          </a:p>
          <a:p>
            <a:pPr marL="228594" indent="-228594" algn="just">
              <a:buClr>
                <a:srgbClr val="4F2D7F"/>
              </a:buClr>
              <a:buFont typeface="Arial" panose="020B0604020202020204" pitchFamily="34" charset="0"/>
              <a:buChar char="•"/>
            </a:pPr>
            <a:endParaRPr lang="es-CR" sz="1200" dirty="0"/>
          </a:p>
        </p:txBody>
      </p:sp>
      <p:sp>
        <p:nvSpPr>
          <p:cNvPr id="7" name="Título 2">
            <a:extLst>
              <a:ext uri="{FF2B5EF4-FFF2-40B4-BE49-F238E27FC236}">
                <a16:creationId xmlns:a16="http://schemas.microsoft.com/office/drawing/2014/main" xmlns="" id="{E1FCA4EF-744F-4F62-8E87-BD2B870581AB}"/>
              </a:ext>
            </a:extLst>
          </p:cNvPr>
          <p:cNvSpPr txBox="1">
            <a:spLocks/>
          </p:cNvSpPr>
          <p:nvPr/>
        </p:nvSpPr>
        <p:spPr>
          <a:xfrm>
            <a:off x="359005" y="1322736"/>
            <a:ext cx="12192000" cy="1169549"/>
          </a:xfrm>
          <a:prstGeom prst="rect">
            <a:avLst/>
          </a:prstGeom>
        </p:spPr>
        <p:txBody>
          <a:bodyPr vert="horz" lIns="0" tIns="0" rIns="0" bIns="0" rtlCol="0" anchor="t" anchorCtr="0">
            <a:noAutofit/>
          </a:bodyPr>
          <a:lstStyle>
            <a:lvl1pPr algn="l" defTabSz="457200" rtl="0" eaLnBrk="1" latinLnBrk="0" hangingPunct="1">
              <a:spcBef>
                <a:spcPct val="0"/>
              </a:spcBef>
              <a:buNone/>
              <a:defRPr sz="3000" b="1" kern="1200">
                <a:solidFill>
                  <a:schemeClr val="accent1"/>
                </a:solidFill>
                <a:latin typeface="+mj-lt"/>
                <a:ea typeface="+mj-ea"/>
                <a:cs typeface="+mj-cs"/>
              </a:defRPr>
            </a:lvl1pPr>
          </a:lstStyle>
          <a:p>
            <a:endParaRPr lang="es-CR" sz="3600" b="0" dirty="0"/>
          </a:p>
        </p:txBody>
      </p:sp>
    </p:spTree>
    <p:extLst>
      <p:ext uri="{BB962C8B-B14F-4D97-AF65-F5344CB8AC3E}">
        <p14:creationId xmlns:p14="http://schemas.microsoft.com/office/powerpoint/2010/main" val="16319550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2">
            <a:extLst>
              <a:ext uri="{FF2B5EF4-FFF2-40B4-BE49-F238E27FC236}">
                <a16:creationId xmlns:a16="http://schemas.microsoft.com/office/drawing/2014/main" xmlns="" id="{3131D835-8D53-4796-A07A-64FC5B4612F3}"/>
              </a:ext>
            </a:extLst>
          </p:cNvPr>
          <p:cNvSpPr txBox="1">
            <a:spLocks/>
          </p:cNvSpPr>
          <p:nvPr/>
        </p:nvSpPr>
        <p:spPr>
          <a:xfrm>
            <a:off x="510988" y="268941"/>
            <a:ext cx="10313894" cy="1290918"/>
          </a:xfrm>
          <a:prstGeom prst="rect">
            <a:avLst/>
          </a:prstGeom>
        </p:spPr>
        <p:txBody>
          <a:bodyPr vert="horz" lIns="0" tIns="0" rIns="0" bIns="0" rtlCol="0" anchor="t" anchorCtr="0">
            <a:normAutofit/>
          </a:bodyPr>
          <a:lstStyle>
            <a:lvl1pPr algn="l" defTabSz="457200" rtl="0" eaLnBrk="1" latinLnBrk="0" hangingPunct="1">
              <a:spcBef>
                <a:spcPct val="0"/>
              </a:spcBef>
              <a:buNone/>
              <a:defRPr sz="3000" b="1" kern="1200">
                <a:solidFill>
                  <a:schemeClr val="accent1"/>
                </a:solidFill>
                <a:latin typeface="+mj-lt"/>
                <a:ea typeface="+mj-ea"/>
                <a:cs typeface="+mj-cs"/>
              </a:defRPr>
            </a:lvl1pPr>
          </a:lstStyle>
          <a:p>
            <a:r>
              <a:rPr lang="es-CR" sz="4000" dirty="0"/>
              <a:t>    </a:t>
            </a:r>
            <a:r>
              <a:rPr lang="es-CR" sz="4000" b="0" dirty="0"/>
              <a:t>Liquidación y </a:t>
            </a:r>
            <a:r>
              <a:rPr lang="es-CR" sz="4000" b="0" dirty="0" smtClean="0"/>
              <a:t>pago</a:t>
            </a:r>
          </a:p>
          <a:p>
            <a:r>
              <a:rPr lang="es-CR" sz="4000" b="0" dirty="0" smtClean="0"/>
              <a:t>    Art. 27</a:t>
            </a:r>
            <a:endParaRPr lang="es-CR" sz="4000" b="0" dirty="0"/>
          </a:p>
        </p:txBody>
      </p:sp>
      <p:sp>
        <p:nvSpPr>
          <p:cNvPr id="12" name="CuadroTexto 11">
            <a:extLst>
              <a:ext uri="{FF2B5EF4-FFF2-40B4-BE49-F238E27FC236}">
                <a16:creationId xmlns:a16="http://schemas.microsoft.com/office/drawing/2014/main" xmlns="" id="{2209D023-3AE9-4BA0-9911-8430F32652C9}"/>
              </a:ext>
            </a:extLst>
          </p:cNvPr>
          <p:cNvSpPr txBox="1"/>
          <p:nvPr/>
        </p:nvSpPr>
        <p:spPr>
          <a:xfrm>
            <a:off x="812771" y="1959741"/>
            <a:ext cx="9304451" cy="4443076"/>
          </a:xfrm>
          <a:prstGeom prst="rect">
            <a:avLst/>
          </a:prstGeom>
          <a:noFill/>
        </p:spPr>
        <p:txBody>
          <a:bodyPr wrap="square" rtlCol="0">
            <a:spAutoFit/>
          </a:bodyPr>
          <a:lstStyle/>
          <a:p>
            <a:pPr marL="228594" indent="-228594" algn="just">
              <a:buClr>
                <a:srgbClr val="4F2D7F"/>
              </a:buClr>
              <a:buFont typeface="Arial" panose="020B0604020202020204" pitchFamily="34" charset="0"/>
              <a:buChar char="•"/>
            </a:pPr>
            <a:r>
              <a:rPr lang="es-CR" sz="1867" dirty="0"/>
              <a:t>Se debe liquidar a más tardar el día 15 de cada </a:t>
            </a:r>
            <a:r>
              <a:rPr lang="es-CR" sz="1867" dirty="0" smtClean="0"/>
              <a:t>mes siguiente.</a:t>
            </a:r>
            <a:endParaRPr lang="es-CR" sz="1867" dirty="0"/>
          </a:p>
          <a:p>
            <a:pPr lvl="0" algn="just">
              <a:buClr>
                <a:srgbClr val="4F2D7F"/>
              </a:buClr>
            </a:pPr>
            <a:endParaRPr lang="es-CR" sz="1467" dirty="0"/>
          </a:p>
          <a:p>
            <a:pPr marL="228594" indent="-228594" algn="just">
              <a:buClr>
                <a:srgbClr val="4F2D7F"/>
              </a:buClr>
              <a:buFont typeface="Arial" panose="020B0604020202020204" pitchFamily="34" charset="0"/>
              <a:buChar char="•"/>
            </a:pPr>
            <a:r>
              <a:rPr lang="es-CR" sz="1867" dirty="0"/>
              <a:t>Mediante declaración jurada de las ventas de bienes o prestación de servicios. </a:t>
            </a:r>
          </a:p>
          <a:p>
            <a:pPr lvl="0" algn="just">
              <a:buClr>
                <a:srgbClr val="4F2D7F"/>
              </a:buClr>
            </a:pPr>
            <a:endParaRPr lang="es-CR" sz="1467" dirty="0"/>
          </a:p>
          <a:p>
            <a:pPr marL="228594" indent="-228594" algn="just">
              <a:buClr>
                <a:srgbClr val="4F2D7F"/>
              </a:buClr>
              <a:buFont typeface="Arial" panose="020B0604020202020204" pitchFamily="34" charset="0"/>
              <a:buChar char="•"/>
            </a:pPr>
            <a:r>
              <a:rPr lang="es-CR" sz="1867" dirty="0"/>
              <a:t>El impuesto respectivo debe pagarse al momento de presentar la declaración. </a:t>
            </a:r>
          </a:p>
          <a:p>
            <a:pPr algn="just">
              <a:buClr>
                <a:srgbClr val="4F2D7F"/>
              </a:buClr>
            </a:pPr>
            <a:endParaRPr lang="es-CR" sz="1467" dirty="0"/>
          </a:p>
          <a:p>
            <a:pPr marL="228594" indent="-228594" algn="just">
              <a:buClr>
                <a:srgbClr val="4F2D7F"/>
              </a:buClr>
              <a:buFont typeface="Arial" panose="020B0604020202020204" pitchFamily="34" charset="0"/>
              <a:buChar char="•"/>
            </a:pPr>
            <a:r>
              <a:rPr lang="es-CR" sz="1867" dirty="0"/>
              <a:t>La obligación de presentar la declaración subsiste aun cuando:</a:t>
            </a:r>
          </a:p>
          <a:p>
            <a:pPr marL="228594" indent="-228594" algn="just">
              <a:buClr>
                <a:srgbClr val="4F2D7F"/>
              </a:buClr>
              <a:buFont typeface="Arial" panose="020B0604020202020204" pitchFamily="34" charset="0"/>
              <a:buChar char="•"/>
            </a:pPr>
            <a:endParaRPr lang="es-CR" sz="1200" dirty="0"/>
          </a:p>
          <a:p>
            <a:pPr marL="990575" lvl="1" indent="-380990" algn="just">
              <a:buClr>
                <a:srgbClr val="4F2D7F"/>
              </a:buClr>
              <a:buSzPct val="50000"/>
              <a:buFont typeface="Courier New" panose="02070309020205020404" pitchFamily="49" charset="0"/>
              <a:buChar char="o"/>
            </a:pPr>
            <a:r>
              <a:rPr lang="es-CR" sz="1867" dirty="0"/>
              <a:t>No se deba pagar impuesto.</a:t>
            </a:r>
          </a:p>
          <a:p>
            <a:pPr marL="990575" lvl="1" indent="-380990" algn="just">
              <a:buClr>
                <a:srgbClr val="4F2D7F"/>
              </a:buClr>
              <a:buSzPct val="50000"/>
              <a:buFont typeface="Courier New" panose="02070309020205020404" pitchFamily="49" charset="0"/>
              <a:buChar char="o"/>
            </a:pPr>
            <a:endParaRPr lang="es-CR" sz="933" dirty="0"/>
          </a:p>
          <a:p>
            <a:pPr marL="990575" lvl="1" indent="-380990" algn="just">
              <a:buClr>
                <a:srgbClr val="4F2D7F"/>
              </a:buClr>
              <a:buSzPct val="50000"/>
              <a:buFont typeface="Courier New" panose="02070309020205020404" pitchFamily="49" charset="0"/>
              <a:buChar char="o"/>
            </a:pPr>
            <a:r>
              <a:rPr lang="es-CR" sz="1867" dirty="0"/>
              <a:t>No se haya efectuado la desinscripción del </a:t>
            </a:r>
            <a:r>
              <a:rPr lang="es-CR" sz="1867" dirty="0" smtClean="0"/>
              <a:t>contribuyente.</a:t>
            </a:r>
          </a:p>
          <a:p>
            <a:pPr marL="609585" lvl="1" algn="just">
              <a:buClr>
                <a:srgbClr val="4F2D7F"/>
              </a:buClr>
              <a:buSzPct val="50000"/>
            </a:pPr>
            <a:endParaRPr lang="es-CR" sz="1867" dirty="0" smtClean="0"/>
          </a:p>
          <a:p>
            <a:pPr marL="609585" lvl="1" algn="just">
              <a:buClr>
                <a:srgbClr val="4F2D7F"/>
              </a:buClr>
              <a:buSzPct val="50000"/>
            </a:pPr>
            <a:r>
              <a:rPr lang="es-CR" sz="1867" dirty="0" smtClean="0"/>
              <a:t>No varía en relación con la Ley anterior.</a:t>
            </a:r>
          </a:p>
          <a:p>
            <a:pPr marL="990575" lvl="1" indent="-380990" algn="just">
              <a:buClr>
                <a:srgbClr val="4F2D7F"/>
              </a:buClr>
              <a:buSzPct val="50000"/>
              <a:buFont typeface="Courier New" panose="02070309020205020404" pitchFamily="49" charset="0"/>
              <a:buChar char="o"/>
            </a:pPr>
            <a:endParaRPr lang="es-CR" sz="1867" dirty="0"/>
          </a:p>
          <a:p>
            <a:pPr marL="990575" lvl="1" indent="-380990" algn="just">
              <a:buClr>
                <a:srgbClr val="4F2D7F"/>
              </a:buClr>
              <a:buSzPct val="50000"/>
              <a:buFont typeface="Courier New" panose="02070309020205020404" pitchFamily="49" charset="0"/>
              <a:buChar char="o"/>
            </a:pPr>
            <a:endParaRPr lang="es-CR" sz="1867" dirty="0" smtClean="0"/>
          </a:p>
          <a:p>
            <a:pPr marL="609585" lvl="1" algn="just">
              <a:buClr>
                <a:srgbClr val="4F2D7F"/>
              </a:buClr>
              <a:buSzPct val="50000"/>
            </a:pPr>
            <a:endParaRPr lang="es-CR" sz="1867" dirty="0"/>
          </a:p>
          <a:p>
            <a:pPr marL="228594" indent="-228594" algn="just">
              <a:buClr>
                <a:srgbClr val="4F2D7F"/>
              </a:buClr>
              <a:buFont typeface="Arial" panose="020B0604020202020204" pitchFamily="34" charset="0"/>
              <a:buChar char="•"/>
            </a:pPr>
            <a:endParaRPr lang="es-CR" sz="1200" dirty="0"/>
          </a:p>
        </p:txBody>
      </p:sp>
      <p:pic>
        <p:nvPicPr>
          <p:cNvPr id="5" name="Imagen 4">
            <a:extLst>
              <a:ext uri="{FF2B5EF4-FFF2-40B4-BE49-F238E27FC236}">
                <a16:creationId xmlns:a16="http://schemas.microsoft.com/office/drawing/2014/main" xmlns="" id="{0F92D60E-6EA5-4443-977D-DEBE4AFFE286}"/>
              </a:ext>
            </a:extLst>
          </p:cNvPr>
          <p:cNvPicPr>
            <a:picLocks noChangeAspect="1"/>
          </p:cNvPicPr>
          <p:nvPr/>
        </p:nvPicPr>
        <p:blipFill>
          <a:blip r:embed="rId2"/>
          <a:stretch>
            <a:fillRect/>
          </a:stretch>
        </p:blipFill>
        <p:spPr>
          <a:xfrm>
            <a:off x="9007700" y="3478105"/>
            <a:ext cx="2512377" cy="2512377"/>
          </a:xfrm>
          <a:prstGeom prst="rect">
            <a:avLst/>
          </a:prstGeom>
        </p:spPr>
      </p:pic>
    </p:spTree>
    <p:extLst>
      <p:ext uri="{BB962C8B-B14F-4D97-AF65-F5344CB8AC3E}">
        <p14:creationId xmlns:p14="http://schemas.microsoft.com/office/powerpoint/2010/main" val="6080749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Plazo y formas de aplicar el </a:t>
            </a:r>
            <a:r>
              <a:rPr lang="es-ES" dirty="0" smtClean="0"/>
              <a:t>crédito</a:t>
            </a:r>
            <a:br>
              <a:rPr lang="es-ES" dirty="0" smtClean="0"/>
            </a:br>
            <a:r>
              <a:rPr lang="es-ES" dirty="0" smtClean="0"/>
              <a:t>Art. 28</a:t>
            </a:r>
            <a:endParaRPr lang="es-ES" dirty="0"/>
          </a:p>
        </p:txBody>
      </p:sp>
      <p:sp>
        <p:nvSpPr>
          <p:cNvPr id="3" name="2 Marcador de texto"/>
          <p:cNvSpPr>
            <a:spLocks noGrp="1"/>
          </p:cNvSpPr>
          <p:nvPr>
            <p:ph type="body" sz="quarter" idx="10"/>
          </p:nvPr>
        </p:nvSpPr>
        <p:spPr>
          <a:xfrm>
            <a:off x="625828" y="1613648"/>
            <a:ext cx="10941756" cy="4647454"/>
          </a:xfrm>
        </p:spPr>
        <p:txBody>
          <a:bodyPr/>
          <a:lstStyle/>
          <a:p>
            <a:pPr marL="285750" indent="-285750" algn="just">
              <a:buFont typeface="Arial" panose="020B0604020202020204" pitchFamily="34" charset="0"/>
              <a:buChar char="•"/>
            </a:pPr>
            <a:r>
              <a:rPr lang="es-ES" sz="2400" dirty="0"/>
              <a:t>El derecho a la deducción solo podrá ejercitarse en la declaración relativa al </a:t>
            </a:r>
            <a:r>
              <a:rPr lang="es-ES" sz="2400" b="1" u="sng" dirty="0"/>
              <a:t>periodo en que nace para su </a:t>
            </a:r>
            <a:r>
              <a:rPr lang="es-ES" sz="2400" b="1" u="sng" dirty="0" smtClean="0"/>
              <a:t>titular</a:t>
            </a:r>
            <a:r>
              <a:rPr lang="es-ES" sz="2400" dirty="0" smtClean="0"/>
              <a:t>, </a:t>
            </a:r>
            <a:r>
              <a:rPr lang="es-ES" sz="2400" dirty="0"/>
              <a:t>o en las de los sucesivos, </a:t>
            </a:r>
            <a:r>
              <a:rPr lang="es-ES" sz="2400" b="1" u="sng" dirty="0"/>
              <a:t>siempre que no hubiera transcurrido el plazo de prescripción </a:t>
            </a:r>
            <a:r>
              <a:rPr lang="es-ES" sz="2400" b="1" u="sng" dirty="0" smtClean="0"/>
              <a:t>.</a:t>
            </a:r>
          </a:p>
          <a:p>
            <a:pPr marL="285750" indent="-285750" algn="just">
              <a:buFont typeface="Arial" panose="020B0604020202020204" pitchFamily="34" charset="0"/>
              <a:buChar char="•"/>
            </a:pPr>
            <a:r>
              <a:rPr lang="es-ES" sz="2400" dirty="0"/>
              <a:t>E</a:t>
            </a:r>
            <a:r>
              <a:rPr lang="es-ES" sz="2400" dirty="0" smtClean="0"/>
              <a:t>l </a:t>
            </a:r>
            <a:r>
              <a:rPr lang="es-ES" sz="2400" dirty="0"/>
              <a:t>saldo existente se transferirá al mes o a los meses siguientes y se sumará al crédito fiscal originado por las adquisiciones efectuadas en esos </a:t>
            </a:r>
            <a:r>
              <a:rPr lang="es-ES" sz="2400" dirty="0" smtClean="0"/>
              <a:t>meses.</a:t>
            </a:r>
          </a:p>
          <a:p>
            <a:pPr marL="285750" indent="-285750" algn="just">
              <a:buFont typeface="Arial" panose="020B0604020202020204" pitchFamily="34" charset="0"/>
              <a:buChar char="•"/>
            </a:pPr>
            <a:r>
              <a:rPr lang="es-ES" sz="2400" dirty="0" smtClean="0"/>
              <a:t>Si el </a:t>
            </a:r>
            <a:r>
              <a:rPr lang="es-ES" sz="2400" dirty="0"/>
              <a:t>contribuyente prevé que no ha de originar, en los tres meses siguientes, un débito fiscal suficiente para absorber la totalidad del saldo de su crédito fiscal, tendrá derecho a utilizarlo de la forma prevista en los artículos 45 y 47 del Código de Normas y Procedimientos Tributarios.</a:t>
            </a:r>
          </a:p>
          <a:p>
            <a:pPr marL="285750" indent="-285750" algn="just">
              <a:buFont typeface="Arial" panose="020B0604020202020204" pitchFamily="34" charset="0"/>
              <a:buChar char="•"/>
            </a:pPr>
            <a:endParaRPr lang="es-ES" b="1" u="sng" dirty="0" smtClean="0"/>
          </a:p>
          <a:p>
            <a:pPr marL="285750" indent="-285750">
              <a:buFont typeface="Arial" panose="020B0604020202020204" pitchFamily="34" charset="0"/>
              <a:buChar char="•"/>
            </a:pPr>
            <a:endParaRPr lang="es-ES" dirty="0"/>
          </a:p>
        </p:txBody>
      </p:sp>
    </p:spTree>
    <p:extLst>
      <p:ext uri="{BB962C8B-B14F-4D97-AF65-F5344CB8AC3E}">
        <p14:creationId xmlns:p14="http://schemas.microsoft.com/office/powerpoint/2010/main" val="27499457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29328" y="282389"/>
            <a:ext cx="10938256" cy="1322046"/>
          </a:xfrm>
        </p:spPr>
        <p:txBody>
          <a:bodyPr/>
          <a:lstStyle/>
          <a:p>
            <a:r>
              <a:rPr lang="es-ES" sz="2400" dirty="0" smtClean="0"/>
              <a:t>OPERACIONES EN UNA CUANTÍA SUPERIOR AL SETENTA Y CINCO POR CIENTO (75%) DEL TOTAL DE SUS OPERACIONES CON DERECHO A CRÉDITO, TENDRÁ DERECHO A OPTAR POR LA UTILIZACIÓN DE ALGUNO DE LOS SIGUIENTES SISTEMAS</a:t>
            </a:r>
            <a:endParaRPr lang="es-ES" sz="2400" dirty="0"/>
          </a:p>
        </p:txBody>
      </p:sp>
      <p:sp>
        <p:nvSpPr>
          <p:cNvPr id="3" name="2 Marcador de texto"/>
          <p:cNvSpPr>
            <a:spLocks noGrp="1"/>
          </p:cNvSpPr>
          <p:nvPr>
            <p:ph type="body" sz="quarter" idx="10"/>
          </p:nvPr>
        </p:nvSpPr>
        <p:spPr/>
        <p:txBody>
          <a:bodyPr/>
          <a:lstStyle/>
          <a:p>
            <a:pPr algn="just"/>
            <a:r>
              <a:rPr lang="es-ES" sz="2400" dirty="0"/>
              <a:t>1. La devolución expedita del crédito de la forma que se determine reglamentariamente, para lo cual deberá inscribirse en un registro especial y utilizar los medios que para estos efectos defina la Administración Tributaria.</a:t>
            </a:r>
          </a:p>
          <a:p>
            <a:pPr algn="just"/>
            <a:r>
              <a:rPr lang="es-ES" sz="2400" dirty="0"/>
              <a:t> </a:t>
            </a:r>
          </a:p>
          <a:p>
            <a:pPr algn="just"/>
            <a:r>
              <a:rPr lang="es-ES" sz="2400" dirty="0"/>
              <a:t>2. Cualquier otro sistema desarrollado por la Administración mediante reglamento con la finalidad de garantizar la recuperación ágil y eficiente del crédito fiscal.</a:t>
            </a:r>
          </a:p>
          <a:p>
            <a:pPr algn="just"/>
            <a:r>
              <a:rPr lang="es-ES" sz="2400" dirty="0"/>
              <a:t> </a:t>
            </a:r>
          </a:p>
          <a:p>
            <a:pPr algn="just"/>
            <a:r>
              <a:rPr lang="es-ES" sz="2400" dirty="0"/>
              <a:t>3. En el caso de exportaciones, un sistema de devolución automática, o mediante la creación de una base de datos de consulta o cualquier otro mecanismo asimilable.</a:t>
            </a:r>
          </a:p>
          <a:p>
            <a:endParaRPr lang="es-ES" dirty="0"/>
          </a:p>
        </p:txBody>
      </p:sp>
    </p:spTree>
    <p:extLst>
      <p:ext uri="{BB962C8B-B14F-4D97-AF65-F5344CB8AC3E}">
        <p14:creationId xmlns:p14="http://schemas.microsoft.com/office/powerpoint/2010/main" val="35483635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Plazo y formas de aplicar el crédito</a:t>
            </a:r>
            <a:br>
              <a:rPr lang="es-ES" dirty="0"/>
            </a:br>
            <a:r>
              <a:rPr lang="es-ES" dirty="0"/>
              <a:t>Art. 28</a:t>
            </a:r>
          </a:p>
        </p:txBody>
      </p:sp>
      <p:sp>
        <p:nvSpPr>
          <p:cNvPr id="3" name="2 Marcador de texto"/>
          <p:cNvSpPr>
            <a:spLocks noGrp="1"/>
          </p:cNvSpPr>
          <p:nvPr>
            <p:ph type="body" sz="quarter" idx="10"/>
          </p:nvPr>
        </p:nvSpPr>
        <p:spPr/>
        <p:txBody>
          <a:bodyPr/>
          <a:lstStyle/>
          <a:p>
            <a:pPr marL="457200" indent="-457200" algn="just">
              <a:buFont typeface="Arial" panose="020B0604020202020204" pitchFamily="34" charset="0"/>
              <a:buChar char="•"/>
            </a:pPr>
            <a:r>
              <a:rPr lang="es-ES" sz="2400" dirty="0" smtClean="0"/>
              <a:t>Los </a:t>
            </a:r>
            <a:r>
              <a:rPr lang="es-ES" sz="2400" dirty="0"/>
              <a:t>exportadores de productos agropecuarios, agroindustriales, acuicultura y pesca no deportiva no estarán sujetos a la limitación del setenta y cinco por ciento (75</a:t>
            </a:r>
            <a:r>
              <a:rPr lang="es-ES" sz="2400" dirty="0" smtClean="0"/>
              <a:t>%).</a:t>
            </a:r>
          </a:p>
          <a:p>
            <a:pPr marL="457200" indent="-457200" algn="just">
              <a:buFont typeface="Arial" panose="020B0604020202020204" pitchFamily="34" charset="0"/>
              <a:buChar char="•"/>
            </a:pPr>
            <a:r>
              <a:rPr lang="es-ES" sz="2400" dirty="0"/>
              <a:t>P</a:t>
            </a:r>
            <a:r>
              <a:rPr lang="es-ES" sz="2400" dirty="0" smtClean="0"/>
              <a:t>ersona </a:t>
            </a:r>
            <a:r>
              <a:rPr lang="es-ES" sz="2400" dirty="0"/>
              <a:t>física con actividad lucrativa, jurídica o entidad no domiciliada adquiera servicios </a:t>
            </a:r>
            <a:r>
              <a:rPr lang="es-ES" sz="2400" b="1" u="sng" dirty="0"/>
              <a:t>relacionados con la entrada o el acceso a eventos, hoteles, restaurantes y transporte</a:t>
            </a:r>
            <a:r>
              <a:rPr lang="es-ES" sz="2400" dirty="0"/>
              <a:t>, siempre y cuando cualquiera de estos gastos estén </a:t>
            </a:r>
            <a:r>
              <a:rPr lang="es-ES" sz="2400" b="1" u="sng" dirty="0"/>
              <a:t>vinculados con la asistencia a ferias, congresos y exposiciones de carácter comercial o profesional</a:t>
            </a:r>
            <a:r>
              <a:rPr lang="es-ES" sz="2400" dirty="0"/>
              <a:t>, </a:t>
            </a:r>
            <a:r>
              <a:rPr lang="es-ES" sz="2400" b="1" i="1" u="sng" dirty="0"/>
              <a:t>que se celebren en el territorio de aplicación del impuesto</a:t>
            </a:r>
            <a:r>
              <a:rPr lang="es-ES" sz="2400" dirty="0"/>
              <a:t>, pueden obtener la devolución del impuesto conforme a las disposiciones que la Administración definirá </a:t>
            </a:r>
            <a:r>
              <a:rPr lang="es-ES" sz="2400" dirty="0" smtClean="0"/>
              <a:t>reglamentariamente.</a:t>
            </a:r>
            <a:endParaRPr lang="es-ES" sz="2400" dirty="0"/>
          </a:p>
        </p:txBody>
      </p:sp>
    </p:spTree>
    <p:extLst>
      <p:ext uri="{BB962C8B-B14F-4D97-AF65-F5344CB8AC3E}">
        <p14:creationId xmlns:p14="http://schemas.microsoft.com/office/powerpoint/2010/main" val="37914821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Plazo y formas de aplicar el crédito</a:t>
            </a:r>
            <a:br>
              <a:rPr lang="es-ES" dirty="0"/>
            </a:br>
            <a:r>
              <a:rPr lang="es-ES" dirty="0"/>
              <a:t>Art. 28</a:t>
            </a:r>
          </a:p>
        </p:txBody>
      </p:sp>
      <p:sp>
        <p:nvSpPr>
          <p:cNvPr id="3" name="2 Marcador de texto"/>
          <p:cNvSpPr>
            <a:spLocks noGrp="1"/>
          </p:cNvSpPr>
          <p:nvPr>
            <p:ph type="body" sz="quarter" idx="10"/>
          </p:nvPr>
        </p:nvSpPr>
        <p:spPr/>
        <p:txBody>
          <a:bodyPr/>
          <a:lstStyle/>
          <a:p>
            <a:pPr marL="285750" indent="-285750" algn="just">
              <a:buFont typeface="Arial" panose="020B0604020202020204" pitchFamily="34" charset="0"/>
              <a:buChar char="•"/>
            </a:pPr>
            <a:r>
              <a:rPr lang="es-ES" sz="2000" dirty="0" smtClean="0"/>
              <a:t>Párrafo similar, solamente cambia en cuanto lo siguiente:  </a:t>
            </a:r>
            <a:r>
              <a:rPr lang="es-ES" sz="2000" b="1" i="1" u="sng" dirty="0" smtClean="0"/>
              <a:t>“…que </a:t>
            </a:r>
            <a:r>
              <a:rPr lang="es-ES" sz="2000" b="1" i="1" u="sng" dirty="0"/>
              <a:t>se celebren en el territorio nacional, pueden obtener la devolución del impuesto pagado, conforme a las disposiciones que la Administración Tributaria defina</a:t>
            </a:r>
            <a:r>
              <a:rPr lang="es-ES" sz="2000" b="1" i="1" u="sng" dirty="0" smtClean="0"/>
              <a:t>.”</a:t>
            </a:r>
          </a:p>
          <a:p>
            <a:pPr marL="285750" indent="-285750" algn="just">
              <a:buFont typeface="Arial" panose="020B0604020202020204" pitchFamily="34" charset="0"/>
              <a:buChar char="•"/>
            </a:pPr>
            <a:r>
              <a:rPr lang="es-ES" sz="2000" b="1" u="sng" dirty="0"/>
              <a:t>S</a:t>
            </a:r>
            <a:r>
              <a:rPr lang="es-ES" sz="2000" b="1" u="sng" dirty="0" smtClean="0"/>
              <a:t>ervicios </a:t>
            </a:r>
            <a:r>
              <a:rPr lang="es-ES" sz="2000" b="1" u="sng" dirty="0"/>
              <a:t>de salud privados</a:t>
            </a:r>
            <a:r>
              <a:rPr lang="es-ES" sz="2000" dirty="0"/>
              <a:t>, </a:t>
            </a:r>
            <a:r>
              <a:rPr lang="es-ES" sz="2000" dirty="0" smtClean="0"/>
              <a:t>cancelados </a:t>
            </a:r>
            <a:r>
              <a:rPr lang="es-ES" sz="2000" dirty="0"/>
              <a:t>por medio de tarjeta de crédito, débito o cualquier otro medio electrónico que autorice la Administración Tributaria, </a:t>
            </a:r>
            <a:r>
              <a:rPr lang="es-ES" sz="2000" b="1" u="sng" dirty="0"/>
              <a:t>la totalidad del impuesto pagado por los consumidores finales de estos servicios constituirá un crédito a favor del adquirente del servici</a:t>
            </a:r>
            <a:r>
              <a:rPr lang="es-ES" sz="2000" dirty="0"/>
              <a:t>o y procederá su devolución como </a:t>
            </a:r>
            <a:r>
              <a:rPr lang="es-ES" sz="2000" b="1" u="sng" dirty="0"/>
              <a:t>plazo máximo dentro de los quince días siguientes</a:t>
            </a:r>
            <a:r>
              <a:rPr lang="es-ES" sz="2000" dirty="0"/>
              <a:t> del mes posterior a </a:t>
            </a:r>
            <a:r>
              <a:rPr lang="es-ES" sz="2000" dirty="0" smtClean="0"/>
              <a:t>su adquisición</a:t>
            </a:r>
            <a:r>
              <a:rPr lang="es-ES" sz="2000" dirty="0"/>
              <a:t>, de conformidad con el procedimiento que se </a:t>
            </a:r>
            <a:r>
              <a:rPr lang="es-ES" sz="2000" b="1" u="sng"/>
              <a:t>establezca </a:t>
            </a:r>
            <a:r>
              <a:rPr lang="es-ES" sz="2000" b="1" u="sng" smtClean="0"/>
              <a:t>reglamentariamente.</a:t>
            </a:r>
            <a:endParaRPr lang="es-ES" sz="2000" b="1" i="1" u="sng" dirty="0"/>
          </a:p>
          <a:p>
            <a:pPr marL="285750" indent="-285750">
              <a:buFont typeface="Arial" panose="020B0604020202020204" pitchFamily="34" charset="0"/>
              <a:buChar char="•"/>
            </a:pPr>
            <a:endParaRPr lang="es-ES" dirty="0"/>
          </a:p>
        </p:txBody>
      </p:sp>
    </p:spTree>
    <p:extLst>
      <p:ext uri="{BB962C8B-B14F-4D97-AF65-F5344CB8AC3E}">
        <p14:creationId xmlns:p14="http://schemas.microsoft.com/office/powerpoint/2010/main" val="194282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R" dirty="0" smtClean="0"/>
              <a:t>VENTA DE BIENES  art. 1</a:t>
            </a:r>
            <a:endParaRPr lang="es-ES" dirty="0"/>
          </a:p>
        </p:txBody>
      </p:sp>
      <p:sp>
        <p:nvSpPr>
          <p:cNvPr id="3" name="2 Marcador de texto"/>
          <p:cNvSpPr>
            <a:spLocks noGrp="1"/>
          </p:cNvSpPr>
          <p:nvPr>
            <p:ph type="body" sz="quarter" idx="10"/>
          </p:nvPr>
        </p:nvSpPr>
        <p:spPr/>
        <p:txBody>
          <a:bodyPr>
            <a:normAutofit lnSpcReduction="10000"/>
          </a:bodyPr>
          <a:lstStyle/>
          <a:p>
            <a:pPr algn="just"/>
            <a:r>
              <a:rPr lang="es-ES" sz="2800" dirty="0" smtClean="0"/>
              <a:t>2. A efectos de este impuesto, se entenderán </a:t>
            </a:r>
            <a:r>
              <a:rPr lang="es-ES" sz="2800" b="1" dirty="0" smtClean="0"/>
              <a:t>realizados en el territorio de la República</a:t>
            </a:r>
            <a:r>
              <a:rPr lang="es-ES" sz="2800" dirty="0" smtClean="0"/>
              <a:t>:</a:t>
            </a:r>
          </a:p>
          <a:p>
            <a:pPr algn="just"/>
            <a:r>
              <a:rPr lang="es-ES" sz="2800" b="1" dirty="0" smtClean="0"/>
              <a:t>a</a:t>
            </a:r>
            <a:r>
              <a:rPr lang="es-ES" sz="2800" b="1" dirty="0"/>
              <a:t>) </a:t>
            </a:r>
            <a:r>
              <a:rPr lang="es-ES" sz="2800" b="1" u="sng" dirty="0">
                <a:solidFill>
                  <a:srgbClr val="FF0000"/>
                </a:solidFill>
              </a:rPr>
              <a:t>Las ventas de bienes en los siguientes casos:</a:t>
            </a:r>
            <a:endParaRPr lang="es-ES" sz="2800" u="sng" dirty="0">
              <a:solidFill>
                <a:srgbClr val="FF0000"/>
              </a:solidFill>
            </a:endParaRPr>
          </a:p>
          <a:p>
            <a:pPr algn="just"/>
            <a:r>
              <a:rPr lang="es-ES" sz="2800" dirty="0"/>
              <a:t>i. Cuando los bienes no sean objeto de transporte, si los bienes se ponen a disposición del adquirente en dicho territorio.</a:t>
            </a:r>
          </a:p>
          <a:p>
            <a:pPr algn="just"/>
            <a:r>
              <a:rPr lang="es-ES" sz="2800" dirty="0"/>
              <a:t>ii. Cuando los bienes deban ser objeto de transporte para la puesta a disposición del adquirente, si el transporte se inicia en el referido territorio.</a:t>
            </a:r>
          </a:p>
          <a:p>
            <a:pPr algn="just"/>
            <a:r>
              <a:rPr lang="es-ES" sz="2800" dirty="0"/>
              <a:t>iii. Cuando los bienes se importen.</a:t>
            </a:r>
          </a:p>
          <a:p>
            <a:endParaRPr lang="es-ES" dirty="0"/>
          </a:p>
        </p:txBody>
      </p:sp>
    </p:spTree>
    <p:extLst>
      <p:ext uri="{BB962C8B-B14F-4D97-AF65-F5344CB8AC3E}">
        <p14:creationId xmlns:p14="http://schemas.microsoft.com/office/powerpoint/2010/main" val="38130749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2">
            <a:extLst>
              <a:ext uri="{FF2B5EF4-FFF2-40B4-BE49-F238E27FC236}">
                <a16:creationId xmlns:a16="http://schemas.microsoft.com/office/drawing/2014/main" xmlns="" id="{3131D835-8D53-4796-A07A-64FC5B4612F3}"/>
              </a:ext>
            </a:extLst>
          </p:cNvPr>
          <p:cNvSpPr txBox="1">
            <a:spLocks/>
          </p:cNvSpPr>
          <p:nvPr/>
        </p:nvSpPr>
        <p:spPr>
          <a:xfrm>
            <a:off x="228600" y="228600"/>
            <a:ext cx="11524129" cy="726141"/>
          </a:xfrm>
          <a:prstGeom prst="rect">
            <a:avLst/>
          </a:prstGeom>
        </p:spPr>
        <p:txBody>
          <a:bodyPr vert="horz" lIns="0" tIns="0" rIns="0" bIns="0" rtlCol="0" anchor="t" anchorCtr="0">
            <a:normAutofit/>
          </a:bodyPr>
          <a:lstStyle>
            <a:lvl1pPr algn="l" defTabSz="457200" rtl="0" eaLnBrk="1" latinLnBrk="0" hangingPunct="1">
              <a:spcBef>
                <a:spcPct val="0"/>
              </a:spcBef>
              <a:buNone/>
              <a:defRPr sz="3000" b="1" kern="1200">
                <a:solidFill>
                  <a:schemeClr val="accent1"/>
                </a:solidFill>
                <a:latin typeface="+mj-lt"/>
                <a:ea typeface="+mj-ea"/>
                <a:cs typeface="+mj-cs"/>
              </a:defRPr>
            </a:lvl1pPr>
          </a:lstStyle>
          <a:p>
            <a:r>
              <a:rPr lang="es-CR" sz="4000" dirty="0"/>
              <a:t>    </a:t>
            </a:r>
            <a:r>
              <a:rPr lang="es-CR" sz="4000" b="0" dirty="0"/>
              <a:t>Liquidación y pago</a:t>
            </a:r>
          </a:p>
        </p:txBody>
      </p:sp>
      <p:sp>
        <p:nvSpPr>
          <p:cNvPr id="7" name="Rectángulo 6">
            <a:extLst>
              <a:ext uri="{FF2B5EF4-FFF2-40B4-BE49-F238E27FC236}">
                <a16:creationId xmlns:a16="http://schemas.microsoft.com/office/drawing/2014/main" xmlns="" id="{4C96F906-3138-435A-9556-21B37893319C}"/>
              </a:ext>
            </a:extLst>
          </p:cNvPr>
          <p:cNvSpPr/>
          <p:nvPr/>
        </p:nvSpPr>
        <p:spPr>
          <a:xfrm>
            <a:off x="523736" y="1241136"/>
            <a:ext cx="10481147" cy="410433"/>
          </a:xfrm>
          <a:prstGeom prst="rect">
            <a:avLst/>
          </a:prstGeom>
        </p:spPr>
        <p:txBody>
          <a:bodyPr wrap="square">
            <a:spAutoFit/>
          </a:bodyPr>
          <a:lstStyle/>
          <a:p>
            <a:pPr algn="just"/>
            <a:r>
              <a:rPr lang="es-CR" sz="2067" dirty="0">
                <a:solidFill>
                  <a:srgbClr val="00A7B5"/>
                </a:solidFill>
              </a:rPr>
              <a:t>Pagos a cuenta del impuesto sobre valor agregado</a:t>
            </a:r>
            <a:r>
              <a:rPr lang="es-CR" sz="2067" dirty="0" smtClean="0">
                <a:solidFill>
                  <a:srgbClr val="00A7B5"/>
                </a:solidFill>
              </a:rPr>
              <a:t>. Art. 29</a:t>
            </a:r>
            <a:endParaRPr lang="es-CR" sz="2067" dirty="0">
              <a:solidFill>
                <a:srgbClr val="00A7B5"/>
              </a:solidFill>
            </a:endParaRPr>
          </a:p>
        </p:txBody>
      </p:sp>
      <p:sp>
        <p:nvSpPr>
          <p:cNvPr id="8" name="CuadroTexto 7">
            <a:extLst>
              <a:ext uri="{FF2B5EF4-FFF2-40B4-BE49-F238E27FC236}">
                <a16:creationId xmlns:a16="http://schemas.microsoft.com/office/drawing/2014/main" xmlns="" id="{D16013B1-F9FE-49C1-8ED9-984626A0FF1F}"/>
              </a:ext>
            </a:extLst>
          </p:cNvPr>
          <p:cNvSpPr txBox="1"/>
          <p:nvPr/>
        </p:nvSpPr>
        <p:spPr>
          <a:xfrm>
            <a:off x="523736" y="1978497"/>
            <a:ext cx="11094523" cy="4094198"/>
          </a:xfrm>
          <a:prstGeom prst="rect">
            <a:avLst/>
          </a:prstGeom>
          <a:noFill/>
        </p:spPr>
        <p:txBody>
          <a:bodyPr wrap="square" rtlCol="0">
            <a:spAutoFit/>
          </a:bodyPr>
          <a:lstStyle/>
          <a:p>
            <a:pPr marL="228594" indent="-228594" algn="just">
              <a:buClr>
                <a:srgbClr val="4F2D7F"/>
              </a:buClr>
              <a:buFont typeface="Arial" panose="020B0604020202020204" pitchFamily="34" charset="0"/>
              <a:buChar char="•"/>
            </a:pPr>
            <a:r>
              <a:rPr lang="es-CR" sz="1867" dirty="0"/>
              <a:t>Entidades públicas o privadas, que procesen los pagos de tarjetas de crédito o débito</a:t>
            </a:r>
            <a:r>
              <a:rPr lang="es-CR" sz="1867" dirty="0" smtClean="0"/>
              <a:t>, de compras a nivel nacional, </a:t>
            </a:r>
            <a:r>
              <a:rPr lang="es-CR" sz="1867" dirty="0"/>
              <a:t>definidas para efecto como adquirentes, actuarán como agentes de retención.</a:t>
            </a:r>
          </a:p>
          <a:p>
            <a:pPr lvl="0" algn="just">
              <a:buClr>
                <a:srgbClr val="4F2D7F"/>
              </a:buClr>
            </a:pPr>
            <a:endParaRPr lang="es-CR" sz="1467" dirty="0"/>
          </a:p>
          <a:p>
            <a:pPr marL="228594" indent="-228594" algn="just">
              <a:buClr>
                <a:srgbClr val="4F2D7F"/>
              </a:buClr>
              <a:buFont typeface="Arial" panose="020B0604020202020204" pitchFamily="34" charset="0"/>
              <a:buChar char="•"/>
            </a:pPr>
            <a:r>
              <a:rPr lang="es-CR" sz="1867" dirty="0"/>
              <a:t>La retención será hasta de un 6% sobre el importe neto de venta pagado o en cualquier otra forma puesto a disposición del </a:t>
            </a:r>
            <a:r>
              <a:rPr lang="es-CR" sz="1867" dirty="0" smtClean="0"/>
              <a:t>afiliado, deberá hacer al pago al día siguiente de la retención efectuada.</a:t>
            </a:r>
            <a:endParaRPr lang="es-CR" sz="1867" dirty="0"/>
          </a:p>
          <a:p>
            <a:pPr lvl="0" algn="just">
              <a:buClr>
                <a:srgbClr val="4F2D7F"/>
              </a:buClr>
            </a:pPr>
            <a:endParaRPr lang="es-CR" sz="1467" dirty="0"/>
          </a:p>
          <a:p>
            <a:pPr marL="228594" indent="-228594" algn="just">
              <a:buClr>
                <a:srgbClr val="4F2D7F"/>
              </a:buClr>
              <a:buFont typeface="Arial" panose="020B0604020202020204" pitchFamily="34" charset="0"/>
              <a:buChar char="•"/>
            </a:pPr>
            <a:r>
              <a:rPr lang="es-CR" sz="1867" dirty="0"/>
              <a:t>La retención se considerará un pago a cuenta del impuesto sobre el valor agregado que corresponda </a:t>
            </a:r>
            <a:r>
              <a:rPr lang="es-CR" sz="1867" dirty="0" smtClean="0"/>
              <a:t>pagar, que deberá ser aplicado </a:t>
            </a:r>
            <a:r>
              <a:rPr lang="es-ES" sz="2000" dirty="0"/>
              <a:t>como pago a cuenta del impuesto que se devengue en el mes en que se efectúe la </a:t>
            </a:r>
            <a:r>
              <a:rPr lang="es-ES" sz="2000" dirty="0" smtClean="0"/>
              <a:t>retención.</a:t>
            </a:r>
            <a:endParaRPr lang="es-CR" sz="1867" dirty="0"/>
          </a:p>
          <a:p>
            <a:pPr lvl="0" algn="just">
              <a:buClr>
                <a:srgbClr val="4F2D7F"/>
              </a:buClr>
            </a:pPr>
            <a:endParaRPr lang="es-CR" sz="1467" dirty="0"/>
          </a:p>
          <a:p>
            <a:pPr marL="228594" indent="-228594" algn="just">
              <a:buClr>
                <a:srgbClr val="4F2D7F"/>
              </a:buClr>
              <a:buFont typeface="Arial" panose="020B0604020202020204" pitchFamily="34" charset="0"/>
              <a:buChar char="•"/>
            </a:pPr>
            <a:r>
              <a:rPr lang="es-CR" sz="1867" dirty="0"/>
              <a:t>Se exceptúan de la retención los contribuyentes sometidos al Régimen de Tributación Simplificada</a:t>
            </a:r>
            <a:r>
              <a:rPr lang="es-CR" sz="1867" dirty="0" smtClean="0"/>
              <a:t>.</a:t>
            </a:r>
          </a:p>
          <a:p>
            <a:pPr marL="228594" indent="-228594" algn="just">
              <a:buClr>
                <a:srgbClr val="4F2D7F"/>
              </a:buClr>
              <a:buFont typeface="Arial" panose="020B0604020202020204" pitchFamily="34" charset="0"/>
              <a:buChar char="•"/>
            </a:pPr>
            <a:r>
              <a:rPr lang="es-CR" sz="1867" dirty="0" smtClean="0"/>
              <a:t>Los agentes de retención, deberán informar, del como que establezca al AT mediante resolución de alcance general, su incumplimiento genera sanciones del Artículo 83.</a:t>
            </a:r>
            <a:endParaRPr lang="es-CR" sz="1867" dirty="0"/>
          </a:p>
          <a:p>
            <a:pPr algn="just">
              <a:buClr>
                <a:srgbClr val="4F2D7F"/>
              </a:buClr>
            </a:pPr>
            <a:endParaRPr lang="es-CR" sz="1467" dirty="0"/>
          </a:p>
          <a:p>
            <a:pPr marL="228594" indent="-228594" algn="just">
              <a:buClr>
                <a:srgbClr val="4F2D7F"/>
              </a:buClr>
              <a:buFont typeface="Arial" panose="020B0604020202020204" pitchFamily="34" charset="0"/>
              <a:buChar char="•"/>
            </a:pPr>
            <a:endParaRPr lang="es-CR" sz="1200" dirty="0"/>
          </a:p>
        </p:txBody>
      </p:sp>
    </p:spTree>
    <p:extLst>
      <p:ext uri="{BB962C8B-B14F-4D97-AF65-F5344CB8AC3E}">
        <p14:creationId xmlns:p14="http://schemas.microsoft.com/office/powerpoint/2010/main" val="410589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2">
            <a:extLst>
              <a:ext uri="{FF2B5EF4-FFF2-40B4-BE49-F238E27FC236}">
                <a16:creationId xmlns:a16="http://schemas.microsoft.com/office/drawing/2014/main" xmlns="" id="{3131D835-8D53-4796-A07A-64FC5B4612F3}"/>
              </a:ext>
            </a:extLst>
          </p:cNvPr>
          <p:cNvSpPr txBox="1">
            <a:spLocks/>
          </p:cNvSpPr>
          <p:nvPr/>
        </p:nvSpPr>
        <p:spPr>
          <a:xfrm>
            <a:off x="0" y="174812"/>
            <a:ext cx="12192000" cy="753035"/>
          </a:xfrm>
          <a:prstGeom prst="rect">
            <a:avLst/>
          </a:prstGeom>
        </p:spPr>
        <p:txBody>
          <a:bodyPr vert="horz" lIns="0" tIns="0" rIns="0" bIns="0" rtlCol="0" anchor="t" anchorCtr="0">
            <a:normAutofit/>
          </a:bodyPr>
          <a:lstStyle>
            <a:lvl1pPr algn="l" defTabSz="457200" rtl="0" eaLnBrk="1" latinLnBrk="0" hangingPunct="1">
              <a:spcBef>
                <a:spcPct val="0"/>
              </a:spcBef>
              <a:buNone/>
              <a:defRPr sz="3000" b="1" kern="1200">
                <a:solidFill>
                  <a:schemeClr val="accent1"/>
                </a:solidFill>
                <a:latin typeface="+mj-lt"/>
                <a:ea typeface="+mj-ea"/>
                <a:cs typeface="+mj-cs"/>
              </a:defRPr>
            </a:lvl1pPr>
          </a:lstStyle>
          <a:p>
            <a:r>
              <a:rPr lang="es-CR" sz="4000" dirty="0"/>
              <a:t>    </a:t>
            </a:r>
            <a:r>
              <a:rPr lang="es-CR" sz="4000" b="0" dirty="0"/>
              <a:t>Liquidación y pago</a:t>
            </a:r>
          </a:p>
        </p:txBody>
      </p:sp>
      <p:sp>
        <p:nvSpPr>
          <p:cNvPr id="7" name="Rectángulo 6">
            <a:extLst>
              <a:ext uri="{FF2B5EF4-FFF2-40B4-BE49-F238E27FC236}">
                <a16:creationId xmlns:a16="http://schemas.microsoft.com/office/drawing/2014/main" xmlns="" id="{4C96F906-3138-435A-9556-21B37893319C}"/>
              </a:ext>
            </a:extLst>
          </p:cNvPr>
          <p:cNvSpPr/>
          <p:nvPr/>
        </p:nvSpPr>
        <p:spPr>
          <a:xfrm>
            <a:off x="508553" y="972194"/>
            <a:ext cx="11067628" cy="1015856"/>
          </a:xfrm>
          <a:prstGeom prst="rect">
            <a:avLst/>
          </a:prstGeom>
        </p:spPr>
        <p:txBody>
          <a:bodyPr wrap="square">
            <a:spAutoFit/>
          </a:bodyPr>
          <a:lstStyle/>
          <a:p>
            <a:r>
              <a:rPr lang="es-ES" sz="2067" dirty="0">
                <a:solidFill>
                  <a:srgbClr val="00A7B5"/>
                </a:solidFill>
              </a:rPr>
              <a:t>Percepción del impuesto sobre el valor agregado en compras de servicios internacionales</a:t>
            </a:r>
            <a:r>
              <a:rPr lang="es-ES" sz="2067" dirty="0" smtClean="0">
                <a:solidFill>
                  <a:srgbClr val="00A7B5"/>
                </a:solidFill>
              </a:rPr>
              <a:t>. Art. 30</a:t>
            </a:r>
            <a:endParaRPr lang="es-CR" sz="2067" dirty="0">
              <a:solidFill>
                <a:srgbClr val="00A7B5"/>
              </a:solidFill>
            </a:endParaRPr>
          </a:p>
          <a:p>
            <a:pPr algn="just"/>
            <a:endParaRPr lang="es-CR" sz="1867" b="1" dirty="0">
              <a:solidFill>
                <a:srgbClr val="C8BEAF"/>
              </a:solidFill>
            </a:endParaRPr>
          </a:p>
        </p:txBody>
      </p:sp>
      <p:sp>
        <p:nvSpPr>
          <p:cNvPr id="8" name="CuadroTexto 7">
            <a:extLst>
              <a:ext uri="{FF2B5EF4-FFF2-40B4-BE49-F238E27FC236}">
                <a16:creationId xmlns:a16="http://schemas.microsoft.com/office/drawing/2014/main" xmlns="" id="{D16013B1-F9FE-49C1-8ED9-984626A0FF1F}"/>
              </a:ext>
            </a:extLst>
          </p:cNvPr>
          <p:cNvSpPr txBox="1"/>
          <p:nvPr/>
        </p:nvSpPr>
        <p:spPr>
          <a:xfrm>
            <a:off x="322730" y="1718386"/>
            <a:ext cx="11456894" cy="4627549"/>
          </a:xfrm>
          <a:prstGeom prst="rect">
            <a:avLst/>
          </a:prstGeom>
          <a:noFill/>
        </p:spPr>
        <p:txBody>
          <a:bodyPr wrap="square" rtlCol="0">
            <a:spAutoFit/>
          </a:bodyPr>
          <a:lstStyle/>
          <a:p>
            <a:pPr algn="just">
              <a:buClr>
                <a:srgbClr val="4F2D7F"/>
              </a:buClr>
            </a:pPr>
            <a:r>
              <a:rPr lang="es-CR" sz="1867" dirty="0"/>
              <a:t>Se establece el cobro del impuesto por medio de:</a:t>
            </a:r>
          </a:p>
          <a:p>
            <a:pPr algn="just">
              <a:buClr>
                <a:srgbClr val="4F2D7F"/>
              </a:buClr>
            </a:pPr>
            <a:endParaRPr lang="es-CR" sz="1867" dirty="0"/>
          </a:p>
          <a:p>
            <a:pPr marL="228594" indent="-228594" algn="just">
              <a:buClr>
                <a:srgbClr val="4F2D7F"/>
              </a:buClr>
              <a:buFont typeface="Arial" panose="020B0604020202020204" pitchFamily="34" charset="0"/>
              <a:buChar char="•"/>
            </a:pPr>
            <a:r>
              <a:rPr lang="es-CR" sz="1867" dirty="0"/>
              <a:t>Intermediarios o agentes de percepción que pongan a disposición del consumidor final compras de servicios por medio de internet o cualquier otra plataforma digital.</a:t>
            </a:r>
          </a:p>
          <a:p>
            <a:pPr algn="just">
              <a:buClr>
                <a:srgbClr val="4F2D7F"/>
              </a:buClr>
            </a:pPr>
            <a:endParaRPr lang="es-CR" sz="1467" dirty="0"/>
          </a:p>
          <a:p>
            <a:pPr marL="228594" indent="-228594" algn="just">
              <a:buClr>
                <a:srgbClr val="4F2D7F"/>
              </a:buClr>
              <a:buFont typeface="Arial" panose="020B0604020202020204" pitchFamily="34" charset="0"/>
              <a:buChar char="•"/>
            </a:pPr>
            <a:r>
              <a:rPr lang="es-CR" sz="1867" dirty="0"/>
              <a:t>Las compras de servicios deberán ser consumidos en el territorio nacional.</a:t>
            </a:r>
          </a:p>
          <a:p>
            <a:pPr marL="228594" indent="-228594" algn="just">
              <a:buClr>
                <a:srgbClr val="4F2D7F"/>
              </a:buClr>
              <a:buFont typeface="Arial" panose="020B0604020202020204" pitchFamily="34" charset="0"/>
              <a:buChar char="•"/>
            </a:pPr>
            <a:endParaRPr lang="es-CR" sz="1867" dirty="0"/>
          </a:p>
          <a:p>
            <a:pPr marL="228594" indent="-228594" algn="just">
              <a:buClr>
                <a:srgbClr val="4F2D7F"/>
              </a:buClr>
              <a:buFont typeface="Arial" panose="020B0604020202020204" pitchFamily="34" charset="0"/>
              <a:buChar char="•"/>
            </a:pPr>
            <a:r>
              <a:rPr lang="es-CR" sz="1867" dirty="0"/>
              <a:t>La tarifa de impuesto se aplica sobre el importe bruto de la compra.</a:t>
            </a:r>
          </a:p>
          <a:p>
            <a:pPr marL="228594" indent="-228594" algn="just">
              <a:buClr>
                <a:srgbClr val="4F2D7F"/>
              </a:buClr>
              <a:buFont typeface="Arial" panose="020B0604020202020204" pitchFamily="34" charset="0"/>
              <a:buChar char="•"/>
            </a:pPr>
            <a:endParaRPr lang="es-CR" sz="1867" dirty="0"/>
          </a:p>
          <a:p>
            <a:pPr marL="228594" indent="-228594" algn="just">
              <a:buClr>
                <a:srgbClr val="4F2D7F"/>
              </a:buClr>
              <a:buFont typeface="Arial" panose="020B0604020202020204" pitchFamily="34" charset="0"/>
              <a:buChar char="•"/>
            </a:pPr>
            <a:r>
              <a:rPr lang="es-CR" sz="1867" dirty="0"/>
              <a:t>Se podrá solicitar la devolución del impuesto cobrado cuando no proceda, </a:t>
            </a:r>
            <a:r>
              <a:rPr lang="es-CR" sz="1867" dirty="0" smtClean="0"/>
              <a:t>:</a:t>
            </a:r>
          </a:p>
          <a:p>
            <a:pPr algn="just"/>
            <a:r>
              <a:rPr lang="es-ES" sz="1600" dirty="0"/>
              <a:t>1. Adquiera servicios por medio de internet o cualquier otra plataforma digital y sobre las que el uso, </a:t>
            </a:r>
            <a:r>
              <a:rPr lang="es-ES" sz="1600" b="1" u="sng" dirty="0"/>
              <a:t>el disfrute o el consumo se realice totalmente en otra jurisdicción.</a:t>
            </a:r>
          </a:p>
          <a:p>
            <a:pPr algn="just"/>
            <a:r>
              <a:rPr lang="es-ES" sz="1600" dirty="0"/>
              <a:t> </a:t>
            </a:r>
          </a:p>
          <a:p>
            <a:pPr algn="just"/>
            <a:r>
              <a:rPr lang="es-ES" sz="1600" dirty="0"/>
              <a:t>2. Utilice los medios electrónicos de pago para la transferencia o el envío de dinero a personas o entidades ubicadas fuera del territorio nacional, cuyo </a:t>
            </a:r>
            <a:r>
              <a:rPr lang="es-ES" sz="1600" b="1" u="sng" dirty="0"/>
              <a:t>resultado sea la manutención o el consumo final </a:t>
            </a:r>
            <a:r>
              <a:rPr lang="es-ES" sz="1600" dirty="0"/>
              <a:t>en una jurisdicción distinta a Costa Rica.</a:t>
            </a:r>
          </a:p>
          <a:p>
            <a:pPr algn="just"/>
            <a:r>
              <a:rPr lang="es-ES" sz="1600" dirty="0"/>
              <a:t> </a:t>
            </a:r>
          </a:p>
          <a:p>
            <a:pPr algn="just"/>
            <a:r>
              <a:rPr lang="es-ES" sz="1600" dirty="0"/>
              <a:t>3. Adquiera servicios a los que se refieren los </a:t>
            </a:r>
            <a:r>
              <a:rPr lang="es-ES" sz="1600" b="1" dirty="0"/>
              <a:t>artículos 8 y 9</a:t>
            </a:r>
            <a:r>
              <a:rPr lang="es-ES" sz="1600" dirty="0"/>
              <a:t> de esta ley</a:t>
            </a:r>
            <a:r>
              <a:rPr lang="es-ES" sz="1600" dirty="0" smtClean="0"/>
              <a:t>.</a:t>
            </a:r>
            <a:endParaRPr lang="es-CR" sz="1200" dirty="0"/>
          </a:p>
        </p:txBody>
      </p:sp>
    </p:spTree>
    <p:extLst>
      <p:ext uri="{BB962C8B-B14F-4D97-AF65-F5344CB8AC3E}">
        <p14:creationId xmlns:p14="http://schemas.microsoft.com/office/powerpoint/2010/main" val="16756700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29328" y="479430"/>
            <a:ext cx="10938256" cy="623230"/>
          </a:xfrm>
        </p:spPr>
        <p:txBody>
          <a:bodyPr/>
          <a:lstStyle/>
          <a:p>
            <a:r>
              <a:rPr lang="es-ES" dirty="0"/>
              <a:t>Artículo 31- Régimen especial de bienes </a:t>
            </a:r>
            <a:r>
              <a:rPr lang="es-ES" dirty="0" smtClean="0"/>
              <a:t>usados</a:t>
            </a:r>
            <a:endParaRPr lang="es-ES" dirty="0"/>
          </a:p>
        </p:txBody>
      </p:sp>
      <p:sp>
        <p:nvSpPr>
          <p:cNvPr id="3" name="2 Marcador de texto"/>
          <p:cNvSpPr>
            <a:spLocks noGrp="1"/>
          </p:cNvSpPr>
          <p:nvPr>
            <p:ph type="body" sz="quarter" idx="10"/>
          </p:nvPr>
        </p:nvSpPr>
        <p:spPr>
          <a:xfrm>
            <a:off x="389965" y="981636"/>
            <a:ext cx="11497235" cy="5279466"/>
          </a:xfrm>
        </p:spPr>
        <p:txBody>
          <a:bodyPr>
            <a:normAutofit lnSpcReduction="10000"/>
          </a:bodyPr>
          <a:lstStyle/>
          <a:p>
            <a:pPr marL="285750" indent="-285750" algn="just">
              <a:buFont typeface="Arial" panose="020B0604020202020204" pitchFamily="34" charset="0"/>
              <a:buChar char="•"/>
            </a:pPr>
            <a:r>
              <a:rPr lang="es-ES" sz="1867" dirty="0">
                <a:solidFill>
                  <a:schemeClr val="tx1"/>
                </a:solidFill>
              </a:rPr>
              <a:t>Los contribuyentes deberán comunicárselo a la Administración Tributaria </a:t>
            </a:r>
            <a:r>
              <a:rPr lang="es-ES" sz="1867" b="1" u="sng" dirty="0">
                <a:solidFill>
                  <a:schemeClr val="tx1"/>
                </a:solidFill>
              </a:rPr>
              <a:t>previo al comienzo del periodo fiscal</a:t>
            </a:r>
            <a:r>
              <a:rPr lang="es-ES" sz="1867" dirty="0">
                <a:solidFill>
                  <a:schemeClr val="tx1"/>
                </a:solidFill>
              </a:rPr>
              <a:t> al que vaya a resultar aplicable.</a:t>
            </a:r>
          </a:p>
          <a:p>
            <a:pPr marL="285750" indent="-285750" algn="just">
              <a:buFont typeface="Arial" panose="020B0604020202020204" pitchFamily="34" charset="0"/>
              <a:buChar char="•"/>
            </a:pPr>
            <a:r>
              <a:rPr lang="es-ES" sz="1867" dirty="0">
                <a:solidFill>
                  <a:schemeClr val="tx1"/>
                </a:solidFill>
              </a:rPr>
              <a:t> La opción </a:t>
            </a:r>
            <a:r>
              <a:rPr lang="es-ES" sz="1867" b="1" u="sng" dirty="0">
                <a:solidFill>
                  <a:schemeClr val="tx1"/>
                </a:solidFill>
              </a:rPr>
              <a:t>deberá mantenerse por un periodo mínimo de dos años calendario</a:t>
            </a:r>
            <a:r>
              <a:rPr lang="es-ES" sz="1867" dirty="0">
                <a:solidFill>
                  <a:schemeClr val="tx1"/>
                </a:solidFill>
              </a:rPr>
              <a:t>, cualquiera que sea la modalidad elegida.</a:t>
            </a:r>
          </a:p>
          <a:p>
            <a:pPr marL="342900" indent="-342900" algn="just">
              <a:buAutoNum type="alphaLcParenR"/>
            </a:pPr>
            <a:r>
              <a:rPr lang="es-ES" sz="1867" dirty="0" smtClean="0">
                <a:solidFill>
                  <a:schemeClr val="tx1"/>
                </a:solidFill>
              </a:rPr>
              <a:t>Si </a:t>
            </a:r>
            <a:r>
              <a:rPr lang="es-ES" sz="1867" dirty="0">
                <a:solidFill>
                  <a:schemeClr val="tx1"/>
                </a:solidFill>
              </a:rPr>
              <a:t>adquirieron un bien de un contribuyente que tuvo derecho al crédito por la totalidad del impuesto sobre el valor agregado que él pagó en su adquisición, o si lo importaron o internaron, deberán aplicar a este bien las reglas generales del impuesto contenidas en esta ley.</a:t>
            </a:r>
          </a:p>
          <a:p>
            <a:pPr marL="342900" indent="-342900" algn="just">
              <a:buAutoNum type="alphaLcParenR"/>
            </a:pPr>
            <a:r>
              <a:rPr lang="es-ES" sz="1867" dirty="0">
                <a:solidFill>
                  <a:schemeClr val="tx1"/>
                </a:solidFill>
              </a:rPr>
              <a:t>Si adquirieron un bien de quien no fuera contribuyente o de un contribuyente que no tuvo derecho al crédito por la totalidad del impuesto que él pagó en su adquisición, deberán cobrar al adquirente el impuesto sobre el valor agregado sobre la diferencia entre el precio de venta y el de compra del mencionado bien.</a:t>
            </a:r>
          </a:p>
          <a:p>
            <a:r>
              <a:rPr lang="es-ES" sz="1867" dirty="0">
                <a:solidFill>
                  <a:schemeClr val="tx1"/>
                </a:solidFill>
              </a:rPr>
              <a:t>c) Por esta modalidad, deberán cobrar este impuesto en cada operación sobre una base imponible determinada de la forma siguiente:</a:t>
            </a:r>
          </a:p>
          <a:p>
            <a:r>
              <a:rPr lang="es-ES" sz="1867" dirty="0">
                <a:solidFill>
                  <a:schemeClr val="tx1"/>
                </a:solidFill>
              </a:rPr>
              <a:t> i. El precio de venta estará constituido por el precio neto de venta o base imponible, más el impuesto general sobre el valor agregado que grave esta operación.</a:t>
            </a:r>
          </a:p>
          <a:p>
            <a:r>
              <a:rPr lang="es-ES" sz="1867" dirty="0">
                <a:solidFill>
                  <a:schemeClr val="tx1"/>
                </a:solidFill>
              </a:rPr>
              <a:t> ii. Se dividirá por el factor que, previo estudio realizado al efecto, determinará la Administración.</a:t>
            </a:r>
          </a:p>
          <a:p>
            <a:r>
              <a:rPr lang="es-ES" sz="1867" dirty="0">
                <a:solidFill>
                  <a:schemeClr val="tx1"/>
                </a:solidFill>
              </a:rPr>
              <a:t> iii. El resultado obtenido se restará del valor de venta y sobre esta diferencia se cobrará el impuesto general sobre el valor agregado.</a:t>
            </a:r>
          </a:p>
          <a:p>
            <a:pPr marL="342900" indent="-342900" algn="just">
              <a:buAutoNum type="alphaLcParenR"/>
            </a:pPr>
            <a:endParaRPr lang="es-ES" dirty="0"/>
          </a:p>
          <a:p>
            <a:pPr algn="just"/>
            <a:endParaRPr lang="es-ES" dirty="0"/>
          </a:p>
        </p:txBody>
      </p:sp>
    </p:spTree>
    <p:extLst>
      <p:ext uri="{BB962C8B-B14F-4D97-AF65-F5344CB8AC3E}">
        <p14:creationId xmlns:p14="http://schemas.microsoft.com/office/powerpoint/2010/main" val="21473195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Artículo 35- Régimen simplificado</a:t>
            </a:r>
            <a:br>
              <a:rPr lang="es-ES" dirty="0"/>
            </a:br>
            <a:endParaRPr lang="es-ES" dirty="0"/>
          </a:p>
        </p:txBody>
      </p:sp>
      <p:sp>
        <p:nvSpPr>
          <p:cNvPr id="3" name="2 Marcador de texto"/>
          <p:cNvSpPr>
            <a:spLocks noGrp="1"/>
          </p:cNvSpPr>
          <p:nvPr>
            <p:ph type="body" sz="quarter" idx="10"/>
          </p:nvPr>
        </p:nvSpPr>
        <p:spPr>
          <a:xfrm>
            <a:off x="585487" y="1902012"/>
            <a:ext cx="10941756" cy="4305301"/>
          </a:xfrm>
        </p:spPr>
        <p:txBody>
          <a:bodyPr/>
          <a:lstStyle/>
          <a:p>
            <a:pPr marL="285750" indent="-285750" algn="just">
              <a:buFont typeface="Arial" panose="020B0604020202020204" pitchFamily="34" charset="0"/>
              <a:buChar char="•"/>
            </a:pPr>
            <a:r>
              <a:rPr lang="es-ES" sz="2400" dirty="0">
                <a:solidFill>
                  <a:schemeClr val="tx1"/>
                </a:solidFill>
              </a:rPr>
              <a:t>La Administración Tributaria podrá establecer regímenes de tributación simplificada de acceso voluntario, cuando con ellos se facilite el control y el cumplimiento tributario de los contribuyentes</a:t>
            </a:r>
            <a:r>
              <a:rPr lang="es-ES" sz="2400" dirty="0" smtClean="0">
                <a:solidFill>
                  <a:schemeClr val="tx1"/>
                </a:solidFill>
              </a:rPr>
              <a:t>. (se mantiene igual)</a:t>
            </a:r>
            <a:endParaRPr lang="es-ES" sz="2400" dirty="0">
              <a:solidFill>
                <a:schemeClr val="tx1"/>
              </a:solidFill>
            </a:endParaRPr>
          </a:p>
          <a:p>
            <a:pPr algn="just"/>
            <a:endParaRPr lang="es-ES" sz="2400" dirty="0">
              <a:solidFill>
                <a:schemeClr val="tx1"/>
              </a:solidFill>
            </a:endParaRPr>
          </a:p>
          <a:p>
            <a:pPr marL="285750" indent="-285750" algn="just">
              <a:buFont typeface="Arial" panose="020B0604020202020204" pitchFamily="34" charset="0"/>
              <a:buChar char="•"/>
            </a:pPr>
            <a:r>
              <a:rPr lang="es-ES" sz="2400" dirty="0">
                <a:solidFill>
                  <a:schemeClr val="tx1"/>
                </a:solidFill>
              </a:rPr>
              <a:t>En el caso del sector agropecuario, el régimen que se constituya regulará los requisitos para su acceso, la forma de calcular el impuesto a pagar, la periodicidad con que se debe declarar y pagar el impuesto, los registros que deberán llevarse y demás pormenores necesarios para su implementación sencilla y eficaz.</a:t>
            </a:r>
          </a:p>
          <a:p>
            <a:endParaRPr lang="es-ES" dirty="0"/>
          </a:p>
        </p:txBody>
      </p:sp>
    </p:spTree>
    <p:extLst>
      <p:ext uri="{BB962C8B-B14F-4D97-AF65-F5344CB8AC3E}">
        <p14:creationId xmlns:p14="http://schemas.microsoft.com/office/powerpoint/2010/main" val="5083075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2">
            <a:extLst>
              <a:ext uri="{FF2B5EF4-FFF2-40B4-BE49-F238E27FC236}">
                <a16:creationId xmlns:a16="http://schemas.microsoft.com/office/drawing/2014/main" xmlns="" id="{4DCABD68-5B6E-4B53-8B71-7E12F06A1517}"/>
              </a:ext>
            </a:extLst>
          </p:cNvPr>
          <p:cNvSpPr txBox="1">
            <a:spLocks/>
          </p:cNvSpPr>
          <p:nvPr/>
        </p:nvSpPr>
        <p:spPr>
          <a:xfrm>
            <a:off x="0" y="669998"/>
            <a:ext cx="12192000" cy="677540"/>
          </a:xfrm>
          <a:prstGeom prst="rect">
            <a:avLst/>
          </a:prstGeom>
        </p:spPr>
        <p:txBody>
          <a:bodyPr vert="horz" lIns="0" tIns="0" rIns="0" bIns="0" rtlCol="0" anchor="t" anchorCtr="0">
            <a:normAutofit/>
          </a:bodyPr>
          <a:lstStyle>
            <a:lvl1pPr algn="l" defTabSz="457200" rtl="0" eaLnBrk="1" latinLnBrk="0" hangingPunct="1">
              <a:spcBef>
                <a:spcPct val="0"/>
              </a:spcBef>
              <a:buNone/>
              <a:defRPr sz="3000" b="1" kern="1200">
                <a:solidFill>
                  <a:schemeClr val="accent1"/>
                </a:solidFill>
                <a:latin typeface="+mj-lt"/>
                <a:ea typeface="+mj-ea"/>
                <a:cs typeface="+mj-cs"/>
              </a:defRPr>
            </a:lvl1pPr>
          </a:lstStyle>
          <a:p>
            <a:r>
              <a:rPr lang="es-CR" sz="4000" dirty="0"/>
              <a:t>    </a:t>
            </a:r>
            <a:r>
              <a:rPr lang="es-CR" sz="4000" b="0" dirty="0"/>
              <a:t>Disposiciones finales, reformas y derogatorias</a:t>
            </a:r>
          </a:p>
        </p:txBody>
      </p:sp>
      <p:sp>
        <p:nvSpPr>
          <p:cNvPr id="9" name="CuadroTexto 8">
            <a:extLst>
              <a:ext uri="{FF2B5EF4-FFF2-40B4-BE49-F238E27FC236}">
                <a16:creationId xmlns:a16="http://schemas.microsoft.com/office/drawing/2014/main" xmlns="" id="{DBC71404-9C58-428A-8B62-4E0D8A9D1244}"/>
              </a:ext>
            </a:extLst>
          </p:cNvPr>
          <p:cNvSpPr txBox="1"/>
          <p:nvPr/>
        </p:nvSpPr>
        <p:spPr>
          <a:xfrm>
            <a:off x="1248172" y="3073015"/>
            <a:ext cx="4604939" cy="1180067"/>
          </a:xfrm>
          <a:prstGeom prst="rect">
            <a:avLst/>
          </a:prstGeom>
          <a:noFill/>
        </p:spPr>
        <p:txBody>
          <a:bodyPr wrap="square" rtlCol="0">
            <a:spAutoFit/>
          </a:bodyPr>
          <a:lstStyle/>
          <a:p>
            <a:pPr marL="228594" indent="-228594" algn="just">
              <a:buClr>
                <a:srgbClr val="4F2D7F"/>
              </a:buClr>
              <a:buFont typeface="Arial" panose="020B0604020202020204" pitchFamily="34" charset="0"/>
              <a:buChar char="•"/>
            </a:pPr>
            <a:r>
              <a:rPr lang="es-CR" sz="1867" dirty="0"/>
              <a:t>Se deberá reglamentar la presente ley en el plazo máximo de 6 meses a partir de su publicación.</a:t>
            </a:r>
          </a:p>
          <a:p>
            <a:pPr algn="just">
              <a:buClr>
                <a:srgbClr val="4F2D7F"/>
              </a:buClr>
            </a:pPr>
            <a:endParaRPr lang="es-CR" sz="1467" dirty="0"/>
          </a:p>
        </p:txBody>
      </p:sp>
      <p:sp>
        <p:nvSpPr>
          <p:cNvPr id="10" name="CuadroTexto 9">
            <a:extLst>
              <a:ext uri="{FF2B5EF4-FFF2-40B4-BE49-F238E27FC236}">
                <a16:creationId xmlns:a16="http://schemas.microsoft.com/office/drawing/2014/main" xmlns="" id="{9A89DDE8-BCB9-4570-B96B-07D155929A1C}"/>
              </a:ext>
            </a:extLst>
          </p:cNvPr>
          <p:cNvSpPr txBox="1"/>
          <p:nvPr/>
        </p:nvSpPr>
        <p:spPr>
          <a:xfrm>
            <a:off x="6270174" y="3073016"/>
            <a:ext cx="4652213" cy="2637132"/>
          </a:xfrm>
          <a:prstGeom prst="rect">
            <a:avLst/>
          </a:prstGeom>
          <a:noFill/>
        </p:spPr>
        <p:txBody>
          <a:bodyPr wrap="square" rtlCol="0">
            <a:spAutoFit/>
          </a:bodyPr>
          <a:lstStyle/>
          <a:p>
            <a:pPr marL="228594" indent="-228594" algn="just">
              <a:buClr>
                <a:srgbClr val="4F2D7F"/>
              </a:buClr>
              <a:buFont typeface="Arial" panose="020B0604020202020204" pitchFamily="34" charset="0"/>
              <a:buChar char="•"/>
            </a:pPr>
            <a:r>
              <a:rPr lang="es-CR" sz="1867" dirty="0"/>
              <a:t>Artículo 85 bis-No aceptación de medios alternativos de pago, al Código de Normas y Procedimientos Tributarios.</a:t>
            </a:r>
          </a:p>
          <a:p>
            <a:pPr marL="228594" indent="-228594" algn="just">
              <a:buClr>
                <a:srgbClr val="4F2D7F"/>
              </a:buClr>
              <a:buFont typeface="Arial" panose="020B0604020202020204" pitchFamily="34" charset="0"/>
              <a:buChar char="•"/>
            </a:pPr>
            <a:endParaRPr lang="es-CR" sz="800" dirty="0"/>
          </a:p>
          <a:p>
            <a:pPr marL="990575" lvl="1" indent="-380990" algn="just">
              <a:buClr>
                <a:srgbClr val="4F2D7F"/>
              </a:buClr>
              <a:buSzPct val="50000"/>
              <a:buFont typeface="Courier New" panose="02070309020205020404" pitchFamily="49" charset="0"/>
              <a:buChar char="o"/>
            </a:pPr>
            <a:r>
              <a:rPr lang="es-CR" sz="1867" dirty="0"/>
              <a:t>Se infraccionará el no aceptar tarjetas de crédito o débito u otros mecanismos de pago.</a:t>
            </a:r>
          </a:p>
          <a:p>
            <a:pPr lvl="1" algn="just">
              <a:buClr>
                <a:srgbClr val="4F2D7F"/>
              </a:buClr>
              <a:buSzPct val="50000"/>
            </a:pPr>
            <a:endParaRPr lang="es-CR" sz="800" dirty="0"/>
          </a:p>
          <a:p>
            <a:pPr marL="990575" lvl="1" indent="-380990" algn="just">
              <a:buClr>
                <a:srgbClr val="4F2D7F"/>
              </a:buClr>
              <a:buSzPct val="50000"/>
              <a:buFont typeface="Courier New" panose="02070309020205020404" pitchFamily="49" charset="0"/>
              <a:buChar char="o"/>
            </a:pPr>
            <a:r>
              <a:rPr lang="es-CR" sz="1867" dirty="0"/>
              <a:t>Multa equivaldrá 1 salario base.</a:t>
            </a:r>
          </a:p>
        </p:txBody>
      </p:sp>
      <p:sp>
        <p:nvSpPr>
          <p:cNvPr id="11" name="Rectángulo 10">
            <a:extLst>
              <a:ext uri="{FF2B5EF4-FFF2-40B4-BE49-F238E27FC236}">
                <a16:creationId xmlns:a16="http://schemas.microsoft.com/office/drawing/2014/main" xmlns="" id="{7030D693-415E-41AD-9EDD-679E3A8734BD}"/>
              </a:ext>
            </a:extLst>
          </p:cNvPr>
          <p:cNvSpPr/>
          <p:nvPr/>
        </p:nvSpPr>
        <p:spPr>
          <a:xfrm>
            <a:off x="1339898" y="2246085"/>
            <a:ext cx="4513212" cy="589970"/>
          </a:xfrm>
          <a:prstGeom prst="rect">
            <a:avLst/>
          </a:prstGeom>
          <a:solidFill>
            <a:srgbClr val="4D3B67"/>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lnSpc>
                <a:spcPct val="150000"/>
              </a:lnSpc>
            </a:pPr>
            <a:r>
              <a:rPr lang="es-CR" sz="2067" b="1" dirty="0">
                <a:solidFill>
                  <a:schemeClr val="bg1"/>
                </a:solidFill>
              </a:rPr>
              <a:t>Reglamentación</a:t>
            </a:r>
          </a:p>
          <a:p>
            <a:pPr algn="just"/>
            <a:endParaRPr lang="es-CR" sz="133" b="1" dirty="0">
              <a:solidFill>
                <a:srgbClr val="C8BEAF"/>
              </a:solidFill>
            </a:endParaRPr>
          </a:p>
        </p:txBody>
      </p:sp>
      <p:sp>
        <p:nvSpPr>
          <p:cNvPr id="12" name="Rectángulo 11">
            <a:extLst>
              <a:ext uri="{FF2B5EF4-FFF2-40B4-BE49-F238E27FC236}">
                <a16:creationId xmlns:a16="http://schemas.microsoft.com/office/drawing/2014/main" xmlns="" id="{54BB5728-FAFB-412A-857F-1E99522D7947}"/>
              </a:ext>
            </a:extLst>
          </p:cNvPr>
          <p:cNvSpPr/>
          <p:nvPr/>
        </p:nvSpPr>
        <p:spPr>
          <a:xfrm>
            <a:off x="6351286" y="2251165"/>
            <a:ext cx="4513212" cy="589970"/>
          </a:xfrm>
          <a:prstGeom prst="rect">
            <a:avLst/>
          </a:prstGeom>
          <a:solidFill>
            <a:srgbClr val="9581B2"/>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lnSpc>
                <a:spcPct val="150000"/>
              </a:lnSpc>
            </a:pPr>
            <a:r>
              <a:rPr lang="es-CR" sz="2067" b="1" dirty="0">
                <a:solidFill>
                  <a:schemeClr val="bg1"/>
                </a:solidFill>
              </a:rPr>
              <a:t>Adiciones</a:t>
            </a:r>
          </a:p>
          <a:p>
            <a:pPr algn="just"/>
            <a:endParaRPr lang="es-CR" sz="133" b="1" dirty="0">
              <a:solidFill>
                <a:srgbClr val="C8BEAF"/>
              </a:solidFill>
            </a:endParaRPr>
          </a:p>
        </p:txBody>
      </p:sp>
    </p:spTree>
    <p:extLst>
      <p:ext uri="{BB962C8B-B14F-4D97-AF65-F5344CB8AC3E}">
        <p14:creationId xmlns:p14="http://schemas.microsoft.com/office/powerpoint/2010/main" val="7679082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2">
            <a:extLst>
              <a:ext uri="{FF2B5EF4-FFF2-40B4-BE49-F238E27FC236}">
                <a16:creationId xmlns:a16="http://schemas.microsoft.com/office/drawing/2014/main" xmlns="" id="{4DCABD68-5B6E-4B53-8B71-7E12F06A1517}"/>
              </a:ext>
            </a:extLst>
          </p:cNvPr>
          <p:cNvSpPr txBox="1">
            <a:spLocks/>
          </p:cNvSpPr>
          <p:nvPr/>
        </p:nvSpPr>
        <p:spPr>
          <a:xfrm>
            <a:off x="0" y="669998"/>
            <a:ext cx="12192000" cy="677540"/>
          </a:xfrm>
          <a:prstGeom prst="rect">
            <a:avLst/>
          </a:prstGeom>
        </p:spPr>
        <p:txBody>
          <a:bodyPr vert="horz" lIns="0" tIns="0" rIns="0" bIns="0" rtlCol="0" anchor="t" anchorCtr="0">
            <a:normAutofit/>
          </a:bodyPr>
          <a:lstStyle>
            <a:lvl1pPr algn="l" defTabSz="457200" rtl="0" eaLnBrk="1" latinLnBrk="0" hangingPunct="1">
              <a:spcBef>
                <a:spcPct val="0"/>
              </a:spcBef>
              <a:buNone/>
              <a:defRPr sz="3000" b="1" kern="1200">
                <a:solidFill>
                  <a:schemeClr val="accent1"/>
                </a:solidFill>
                <a:latin typeface="+mj-lt"/>
                <a:ea typeface="+mj-ea"/>
                <a:cs typeface="+mj-cs"/>
              </a:defRPr>
            </a:lvl1pPr>
          </a:lstStyle>
          <a:p>
            <a:r>
              <a:rPr lang="es-CR" sz="4000" dirty="0"/>
              <a:t>    </a:t>
            </a:r>
            <a:r>
              <a:rPr lang="es-CR" sz="4000" b="0" dirty="0"/>
              <a:t>Disposiciones transitorias</a:t>
            </a:r>
          </a:p>
        </p:txBody>
      </p:sp>
      <p:sp>
        <p:nvSpPr>
          <p:cNvPr id="9" name="CuadroTexto 8">
            <a:extLst>
              <a:ext uri="{FF2B5EF4-FFF2-40B4-BE49-F238E27FC236}">
                <a16:creationId xmlns:a16="http://schemas.microsoft.com/office/drawing/2014/main" xmlns="" id="{DBC71404-9C58-428A-8B62-4E0D8A9D1244}"/>
              </a:ext>
            </a:extLst>
          </p:cNvPr>
          <p:cNvSpPr txBox="1"/>
          <p:nvPr/>
        </p:nvSpPr>
        <p:spPr>
          <a:xfrm>
            <a:off x="1248172" y="3073015"/>
            <a:ext cx="4604939" cy="1528945"/>
          </a:xfrm>
          <a:prstGeom prst="rect">
            <a:avLst/>
          </a:prstGeom>
          <a:noFill/>
        </p:spPr>
        <p:txBody>
          <a:bodyPr wrap="square" rtlCol="0">
            <a:spAutoFit/>
          </a:bodyPr>
          <a:lstStyle/>
          <a:p>
            <a:pPr marL="228594" indent="-228594" algn="just">
              <a:buClr>
                <a:srgbClr val="4F2D7F"/>
              </a:buClr>
              <a:buFont typeface="Arial" panose="020B0604020202020204" pitchFamily="34" charset="0"/>
              <a:buChar char="•"/>
            </a:pPr>
            <a:r>
              <a:rPr lang="es-CR" sz="1867" dirty="0"/>
              <a:t>Se entenderán </a:t>
            </a:r>
            <a:r>
              <a:rPr lang="es-ES" sz="1867" dirty="0"/>
              <a:t>gravados los servicios prestados con posterioridad a la entrada en vigencia de esta Ley aun cuando se hubieran realizado con anterioridad. </a:t>
            </a:r>
            <a:endParaRPr lang="es-CR" sz="1467" dirty="0"/>
          </a:p>
        </p:txBody>
      </p:sp>
      <p:sp>
        <p:nvSpPr>
          <p:cNvPr id="10" name="CuadroTexto 9">
            <a:extLst>
              <a:ext uri="{FF2B5EF4-FFF2-40B4-BE49-F238E27FC236}">
                <a16:creationId xmlns:a16="http://schemas.microsoft.com/office/drawing/2014/main" xmlns="" id="{9A89DDE8-BCB9-4570-B96B-07D155929A1C}"/>
              </a:ext>
            </a:extLst>
          </p:cNvPr>
          <p:cNvSpPr txBox="1"/>
          <p:nvPr/>
        </p:nvSpPr>
        <p:spPr>
          <a:xfrm>
            <a:off x="6270174" y="3073015"/>
            <a:ext cx="4652213" cy="2247154"/>
          </a:xfrm>
          <a:prstGeom prst="rect">
            <a:avLst/>
          </a:prstGeom>
          <a:noFill/>
        </p:spPr>
        <p:txBody>
          <a:bodyPr wrap="square" rtlCol="0">
            <a:spAutoFit/>
          </a:bodyPr>
          <a:lstStyle/>
          <a:p>
            <a:pPr marL="228594" indent="-228594" algn="just">
              <a:buClr>
                <a:srgbClr val="4F2D7F"/>
              </a:buClr>
              <a:buFont typeface="Arial" panose="020B0604020202020204" pitchFamily="34" charset="0"/>
              <a:buChar char="•"/>
            </a:pPr>
            <a:r>
              <a:rPr lang="es-ES" sz="1867" dirty="0"/>
              <a:t>Contribuyentes o declarantes en el Impuesto  General sobre las Ventas, no requerirán inscribirse nuevamente.</a:t>
            </a:r>
          </a:p>
          <a:p>
            <a:pPr marL="228594" indent="-228594" algn="just">
              <a:buClr>
                <a:srgbClr val="4F2D7F"/>
              </a:buClr>
              <a:buFont typeface="Arial" panose="020B0604020202020204" pitchFamily="34" charset="0"/>
              <a:buChar char="•"/>
            </a:pPr>
            <a:endParaRPr lang="es-ES" sz="933" dirty="0"/>
          </a:p>
          <a:p>
            <a:pPr marL="228594" indent="-228594" algn="just">
              <a:buClr>
                <a:srgbClr val="4F2D7F"/>
              </a:buClr>
              <a:buFont typeface="Arial" panose="020B0604020202020204" pitchFamily="34" charset="0"/>
              <a:buChar char="•"/>
            </a:pPr>
            <a:r>
              <a:rPr lang="es-ES" sz="1867" dirty="0"/>
              <a:t>Si prestan servicios gravados con este impuesto, deberán ampliar las actividades en los 3 meses posteriores a la publicación Ley. </a:t>
            </a:r>
            <a:endParaRPr lang="es-CR" sz="1867" dirty="0"/>
          </a:p>
        </p:txBody>
      </p:sp>
      <p:sp>
        <p:nvSpPr>
          <p:cNvPr id="11" name="Rectángulo 10">
            <a:extLst>
              <a:ext uri="{FF2B5EF4-FFF2-40B4-BE49-F238E27FC236}">
                <a16:creationId xmlns:a16="http://schemas.microsoft.com/office/drawing/2014/main" xmlns="" id="{7030D693-415E-41AD-9EDD-679E3A8734BD}"/>
              </a:ext>
            </a:extLst>
          </p:cNvPr>
          <p:cNvSpPr/>
          <p:nvPr/>
        </p:nvSpPr>
        <p:spPr>
          <a:xfrm>
            <a:off x="1339898" y="2246085"/>
            <a:ext cx="4513212" cy="589970"/>
          </a:xfrm>
          <a:prstGeom prst="rect">
            <a:avLst/>
          </a:prstGeom>
          <a:solidFill>
            <a:srgbClr val="32B6C0"/>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lnSpc>
                <a:spcPct val="150000"/>
              </a:lnSpc>
            </a:pPr>
            <a:r>
              <a:rPr lang="es-CR" sz="2067" b="1" dirty="0">
                <a:solidFill>
                  <a:schemeClr val="bg1"/>
                </a:solidFill>
              </a:rPr>
              <a:t>Transitorio I</a:t>
            </a:r>
          </a:p>
          <a:p>
            <a:pPr algn="just"/>
            <a:endParaRPr lang="es-CR" sz="133" b="1" dirty="0">
              <a:solidFill>
                <a:srgbClr val="C8BEAF"/>
              </a:solidFill>
            </a:endParaRPr>
          </a:p>
        </p:txBody>
      </p:sp>
      <p:sp>
        <p:nvSpPr>
          <p:cNvPr id="12" name="Rectángulo 11">
            <a:extLst>
              <a:ext uri="{FF2B5EF4-FFF2-40B4-BE49-F238E27FC236}">
                <a16:creationId xmlns:a16="http://schemas.microsoft.com/office/drawing/2014/main" xmlns="" id="{54BB5728-FAFB-412A-857F-1E99522D7947}"/>
              </a:ext>
            </a:extLst>
          </p:cNvPr>
          <p:cNvSpPr/>
          <p:nvPr/>
        </p:nvSpPr>
        <p:spPr>
          <a:xfrm>
            <a:off x="6351286" y="2251165"/>
            <a:ext cx="4513212" cy="589970"/>
          </a:xfrm>
          <a:prstGeom prst="rect">
            <a:avLst/>
          </a:prstGeom>
          <a:solidFill>
            <a:srgbClr val="99DCE1"/>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lnSpc>
                <a:spcPct val="150000"/>
              </a:lnSpc>
            </a:pPr>
            <a:r>
              <a:rPr lang="es-CR" sz="2067" b="1" dirty="0">
                <a:solidFill>
                  <a:schemeClr val="bg1"/>
                </a:solidFill>
              </a:rPr>
              <a:t>Transitorio II</a:t>
            </a:r>
          </a:p>
          <a:p>
            <a:pPr algn="just"/>
            <a:endParaRPr lang="es-CR" sz="133" b="1" dirty="0">
              <a:solidFill>
                <a:srgbClr val="C8BEAF"/>
              </a:solidFill>
            </a:endParaRPr>
          </a:p>
        </p:txBody>
      </p:sp>
    </p:spTree>
    <p:extLst>
      <p:ext uri="{BB962C8B-B14F-4D97-AF65-F5344CB8AC3E}">
        <p14:creationId xmlns:p14="http://schemas.microsoft.com/office/powerpoint/2010/main" val="20045548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2">
            <a:extLst>
              <a:ext uri="{FF2B5EF4-FFF2-40B4-BE49-F238E27FC236}">
                <a16:creationId xmlns:a16="http://schemas.microsoft.com/office/drawing/2014/main" xmlns="" id="{4DCABD68-5B6E-4B53-8B71-7E12F06A1517}"/>
              </a:ext>
            </a:extLst>
          </p:cNvPr>
          <p:cNvSpPr txBox="1">
            <a:spLocks/>
          </p:cNvSpPr>
          <p:nvPr/>
        </p:nvSpPr>
        <p:spPr>
          <a:xfrm>
            <a:off x="0" y="669998"/>
            <a:ext cx="12192000" cy="677540"/>
          </a:xfrm>
          <a:prstGeom prst="rect">
            <a:avLst/>
          </a:prstGeom>
        </p:spPr>
        <p:txBody>
          <a:bodyPr vert="horz" lIns="0" tIns="0" rIns="0" bIns="0" rtlCol="0" anchor="t" anchorCtr="0">
            <a:normAutofit/>
          </a:bodyPr>
          <a:lstStyle>
            <a:lvl1pPr algn="l" defTabSz="457200" rtl="0" eaLnBrk="1" latinLnBrk="0" hangingPunct="1">
              <a:spcBef>
                <a:spcPct val="0"/>
              </a:spcBef>
              <a:buNone/>
              <a:defRPr sz="3000" b="1" kern="1200">
                <a:solidFill>
                  <a:schemeClr val="accent1"/>
                </a:solidFill>
                <a:latin typeface="+mj-lt"/>
                <a:ea typeface="+mj-ea"/>
                <a:cs typeface="+mj-cs"/>
              </a:defRPr>
            </a:lvl1pPr>
          </a:lstStyle>
          <a:p>
            <a:r>
              <a:rPr lang="es-CR" sz="4000" dirty="0"/>
              <a:t>    </a:t>
            </a:r>
            <a:r>
              <a:rPr lang="es-CR" sz="4000" b="0" dirty="0"/>
              <a:t>Disposiciones transitorias</a:t>
            </a:r>
          </a:p>
        </p:txBody>
      </p:sp>
      <p:sp>
        <p:nvSpPr>
          <p:cNvPr id="9" name="CuadroTexto 8">
            <a:extLst>
              <a:ext uri="{FF2B5EF4-FFF2-40B4-BE49-F238E27FC236}">
                <a16:creationId xmlns:a16="http://schemas.microsoft.com/office/drawing/2014/main" xmlns="" id="{DBC71404-9C58-428A-8B62-4E0D8A9D1244}"/>
              </a:ext>
            </a:extLst>
          </p:cNvPr>
          <p:cNvSpPr txBox="1"/>
          <p:nvPr/>
        </p:nvSpPr>
        <p:spPr>
          <a:xfrm>
            <a:off x="1248172" y="3073015"/>
            <a:ext cx="4604939" cy="1816266"/>
          </a:xfrm>
          <a:prstGeom prst="rect">
            <a:avLst/>
          </a:prstGeom>
          <a:noFill/>
        </p:spPr>
        <p:txBody>
          <a:bodyPr wrap="square" rtlCol="0">
            <a:spAutoFit/>
          </a:bodyPr>
          <a:lstStyle/>
          <a:p>
            <a:pPr marL="228594" indent="-228594" algn="just">
              <a:buClr>
                <a:srgbClr val="4F2D7F"/>
              </a:buClr>
              <a:buFont typeface="Arial" panose="020B0604020202020204" pitchFamily="34" charset="0"/>
              <a:buChar char="•"/>
            </a:pPr>
            <a:r>
              <a:rPr lang="es-ES" sz="1867" dirty="0"/>
              <a:t>Contribuyentes que realicen operaciones con y sin derecho a crédito fiscal, deberán utilizar, la proporción provisional aplicable al período comprendido entre la vigencia de esta Ley y el 31 de diciembre siguiente. </a:t>
            </a:r>
            <a:endParaRPr lang="es-CR" sz="1467" dirty="0"/>
          </a:p>
        </p:txBody>
      </p:sp>
      <p:sp>
        <p:nvSpPr>
          <p:cNvPr id="10" name="CuadroTexto 9">
            <a:extLst>
              <a:ext uri="{FF2B5EF4-FFF2-40B4-BE49-F238E27FC236}">
                <a16:creationId xmlns:a16="http://schemas.microsoft.com/office/drawing/2014/main" xmlns="" id="{9A89DDE8-BCB9-4570-B96B-07D155929A1C}"/>
              </a:ext>
            </a:extLst>
          </p:cNvPr>
          <p:cNvSpPr txBox="1"/>
          <p:nvPr/>
        </p:nvSpPr>
        <p:spPr>
          <a:xfrm>
            <a:off x="6270174" y="3073015"/>
            <a:ext cx="4652213" cy="2678041"/>
          </a:xfrm>
          <a:prstGeom prst="rect">
            <a:avLst/>
          </a:prstGeom>
          <a:noFill/>
        </p:spPr>
        <p:txBody>
          <a:bodyPr wrap="square" rtlCol="0">
            <a:spAutoFit/>
          </a:bodyPr>
          <a:lstStyle/>
          <a:p>
            <a:pPr marL="228594" indent="-228594" algn="just">
              <a:buClr>
                <a:srgbClr val="4F2D7F"/>
              </a:buClr>
              <a:buFont typeface="Arial" panose="020B0604020202020204" pitchFamily="34" charset="0"/>
              <a:buChar char="•"/>
            </a:pPr>
            <a:r>
              <a:rPr lang="es-ES" sz="1867" dirty="0"/>
              <a:t>Exentos los bienes y servicios incluidos en el inciso b) del artículo 11 hasta terminar el primer año de vigencia.</a:t>
            </a:r>
          </a:p>
          <a:p>
            <a:pPr marL="228594" indent="-228594" algn="just">
              <a:buClr>
                <a:srgbClr val="4F2D7F"/>
              </a:buClr>
              <a:buFont typeface="Arial" panose="020B0604020202020204" pitchFamily="34" charset="0"/>
              <a:buChar char="•"/>
            </a:pPr>
            <a:endParaRPr lang="es-ES" sz="933" dirty="0"/>
          </a:p>
          <a:p>
            <a:pPr marL="228594" indent="-228594" algn="just">
              <a:buClr>
                <a:srgbClr val="4F2D7F"/>
              </a:buClr>
              <a:buFont typeface="Arial" panose="020B0604020202020204" pitchFamily="34" charset="0"/>
              <a:buChar char="•"/>
            </a:pPr>
            <a:r>
              <a:rPr lang="es-ES" sz="1867" dirty="0"/>
              <a:t>El segundo y tercer año la tarifa será del 1%.  </a:t>
            </a:r>
          </a:p>
          <a:p>
            <a:pPr marL="228594" indent="-228594" algn="just">
              <a:buClr>
                <a:srgbClr val="4F2D7F"/>
              </a:buClr>
              <a:buFont typeface="Arial" panose="020B0604020202020204" pitchFamily="34" charset="0"/>
              <a:buChar char="•"/>
            </a:pPr>
            <a:endParaRPr lang="es-ES" sz="933" dirty="0"/>
          </a:p>
          <a:p>
            <a:pPr marL="228594" indent="-228594" algn="just">
              <a:buClr>
                <a:srgbClr val="4F2D7F"/>
              </a:buClr>
              <a:buFont typeface="Arial" panose="020B0604020202020204" pitchFamily="34" charset="0"/>
              <a:buChar char="•"/>
            </a:pPr>
            <a:r>
              <a:rPr lang="es-ES" sz="1867" dirty="0"/>
              <a:t>El cuarto año, y por cinco años, el Ministerio de Hacienda presupuestará el monto. </a:t>
            </a:r>
            <a:endParaRPr lang="es-CR" sz="1867" dirty="0"/>
          </a:p>
        </p:txBody>
      </p:sp>
      <p:sp>
        <p:nvSpPr>
          <p:cNvPr id="11" name="Rectángulo 10">
            <a:extLst>
              <a:ext uri="{FF2B5EF4-FFF2-40B4-BE49-F238E27FC236}">
                <a16:creationId xmlns:a16="http://schemas.microsoft.com/office/drawing/2014/main" xmlns="" id="{7030D693-415E-41AD-9EDD-679E3A8734BD}"/>
              </a:ext>
            </a:extLst>
          </p:cNvPr>
          <p:cNvSpPr/>
          <p:nvPr/>
        </p:nvSpPr>
        <p:spPr>
          <a:xfrm>
            <a:off x="1339898" y="2246085"/>
            <a:ext cx="4513212" cy="589970"/>
          </a:xfrm>
          <a:prstGeom prst="rect">
            <a:avLst/>
          </a:prstGeom>
          <a:solidFill>
            <a:schemeClr val="bg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lnSpc>
                <a:spcPct val="150000"/>
              </a:lnSpc>
            </a:pPr>
            <a:r>
              <a:rPr lang="es-CR" sz="2067" dirty="0">
                <a:solidFill>
                  <a:schemeClr val="tx1"/>
                </a:solidFill>
              </a:rPr>
              <a:t>Transitorio III</a:t>
            </a:r>
          </a:p>
          <a:p>
            <a:pPr algn="just"/>
            <a:endParaRPr lang="es-CR" sz="133" b="1" dirty="0">
              <a:solidFill>
                <a:srgbClr val="C8BEAF"/>
              </a:solidFill>
            </a:endParaRPr>
          </a:p>
        </p:txBody>
      </p:sp>
      <p:sp>
        <p:nvSpPr>
          <p:cNvPr id="12" name="Rectángulo 11">
            <a:extLst>
              <a:ext uri="{FF2B5EF4-FFF2-40B4-BE49-F238E27FC236}">
                <a16:creationId xmlns:a16="http://schemas.microsoft.com/office/drawing/2014/main" xmlns="" id="{54BB5728-FAFB-412A-857F-1E99522D7947}"/>
              </a:ext>
            </a:extLst>
          </p:cNvPr>
          <p:cNvSpPr/>
          <p:nvPr/>
        </p:nvSpPr>
        <p:spPr>
          <a:xfrm>
            <a:off x="6351286" y="2251165"/>
            <a:ext cx="4513212" cy="589970"/>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lnSpc>
                <a:spcPct val="150000"/>
              </a:lnSpc>
            </a:pPr>
            <a:r>
              <a:rPr lang="es-CR" sz="2067" b="1" dirty="0">
                <a:solidFill>
                  <a:schemeClr val="tx1"/>
                </a:solidFill>
              </a:rPr>
              <a:t>Transitorio IV</a:t>
            </a:r>
          </a:p>
          <a:p>
            <a:pPr algn="just"/>
            <a:endParaRPr lang="es-CR" sz="133" b="1" dirty="0">
              <a:solidFill>
                <a:srgbClr val="C8BEAF"/>
              </a:solidFill>
            </a:endParaRPr>
          </a:p>
        </p:txBody>
      </p:sp>
    </p:spTree>
    <p:extLst>
      <p:ext uri="{BB962C8B-B14F-4D97-AF65-F5344CB8AC3E}">
        <p14:creationId xmlns:p14="http://schemas.microsoft.com/office/powerpoint/2010/main" val="8300274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2">
            <a:extLst>
              <a:ext uri="{FF2B5EF4-FFF2-40B4-BE49-F238E27FC236}">
                <a16:creationId xmlns:a16="http://schemas.microsoft.com/office/drawing/2014/main" xmlns="" id="{4DCABD68-5B6E-4B53-8B71-7E12F06A1517}"/>
              </a:ext>
            </a:extLst>
          </p:cNvPr>
          <p:cNvSpPr txBox="1">
            <a:spLocks/>
          </p:cNvSpPr>
          <p:nvPr/>
        </p:nvSpPr>
        <p:spPr>
          <a:xfrm>
            <a:off x="0" y="669998"/>
            <a:ext cx="12192000" cy="677540"/>
          </a:xfrm>
          <a:prstGeom prst="rect">
            <a:avLst/>
          </a:prstGeom>
        </p:spPr>
        <p:txBody>
          <a:bodyPr vert="horz" lIns="0" tIns="0" rIns="0" bIns="0" rtlCol="0" anchor="t" anchorCtr="0">
            <a:normAutofit/>
          </a:bodyPr>
          <a:lstStyle>
            <a:lvl1pPr algn="l" defTabSz="457200" rtl="0" eaLnBrk="1" latinLnBrk="0" hangingPunct="1">
              <a:spcBef>
                <a:spcPct val="0"/>
              </a:spcBef>
              <a:buNone/>
              <a:defRPr sz="3000" b="1" kern="1200">
                <a:solidFill>
                  <a:schemeClr val="accent1"/>
                </a:solidFill>
                <a:latin typeface="+mj-lt"/>
                <a:ea typeface="+mj-ea"/>
                <a:cs typeface="+mj-cs"/>
              </a:defRPr>
            </a:lvl1pPr>
          </a:lstStyle>
          <a:p>
            <a:r>
              <a:rPr lang="es-CR" sz="4000" dirty="0"/>
              <a:t>    </a:t>
            </a:r>
            <a:r>
              <a:rPr lang="es-CR" sz="4000" b="0" dirty="0"/>
              <a:t>Disposiciones transitorias</a:t>
            </a:r>
          </a:p>
        </p:txBody>
      </p:sp>
      <p:sp>
        <p:nvSpPr>
          <p:cNvPr id="9" name="CuadroTexto 8">
            <a:extLst>
              <a:ext uri="{FF2B5EF4-FFF2-40B4-BE49-F238E27FC236}">
                <a16:creationId xmlns:a16="http://schemas.microsoft.com/office/drawing/2014/main" xmlns="" id="{DBC71404-9C58-428A-8B62-4E0D8A9D1244}"/>
              </a:ext>
            </a:extLst>
          </p:cNvPr>
          <p:cNvSpPr txBox="1"/>
          <p:nvPr/>
        </p:nvSpPr>
        <p:spPr>
          <a:xfrm>
            <a:off x="1339897" y="2573720"/>
            <a:ext cx="4604939" cy="3683572"/>
          </a:xfrm>
          <a:prstGeom prst="rect">
            <a:avLst/>
          </a:prstGeom>
          <a:noFill/>
        </p:spPr>
        <p:txBody>
          <a:bodyPr wrap="square" rtlCol="0">
            <a:spAutoFit/>
          </a:bodyPr>
          <a:lstStyle/>
          <a:p>
            <a:pPr marL="228594" indent="-228594" algn="just">
              <a:buClr>
                <a:srgbClr val="4F2D7F"/>
              </a:buClr>
              <a:buFont typeface="Arial" panose="020B0604020202020204" pitchFamily="34" charset="0"/>
              <a:buChar char="•"/>
            </a:pPr>
            <a:r>
              <a:rPr lang="es-ES" sz="1867" dirty="0"/>
              <a:t>Exentos el primer año los servicios  de ingeniería, arquitectura, topografía y construcción de obra civil prestados en  CFIA a la entrada en vigencia de la Ley y que durante los 3 meses posteriores cuenten con planos visados.</a:t>
            </a:r>
          </a:p>
          <a:p>
            <a:pPr marL="228594" indent="-228594" algn="just">
              <a:buClr>
                <a:srgbClr val="4F2D7F"/>
              </a:buClr>
              <a:buFont typeface="Arial" panose="020B0604020202020204" pitchFamily="34" charset="0"/>
              <a:buChar char="•"/>
            </a:pPr>
            <a:endParaRPr lang="es-ES" sz="933" dirty="0"/>
          </a:p>
          <a:p>
            <a:pPr marL="228594" indent="-228594" algn="just">
              <a:buClr>
                <a:srgbClr val="4F2D7F"/>
              </a:buClr>
              <a:buFont typeface="Arial" panose="020B0604020202020204" pitchFamily="34" charset="0"/>
              <a:buChar char="•"/>
            </a:pPr>
            <a:r>
              <a:rPr lang="es-ES" sz="1867" dirty="0"/>
              <a:t>Segundo año sujetos a una tarifa reducida del 4%.</a:t>
            </a:r>
          </a:p>
          <a:p>
            <a:pPr marL="228594" indent="-228594" algn="just">
              <a:buClr>
                <a:srgbClr val="4F2D7F"/>
              </a:buClr>
              <a:buFont typeface="Arial" panose="020B0604020202020204" pitchFamily="34" charset="0"/>
              <a:buChar char="•"/>
            </a:pPr>
            <a:endParaRPr lang="es-ES" sz="933" dirty="0"/>
          </a:p>
          <a:p>
            <a:pPr marL="228594" indent="-228594" algn="just">
              <a:buClr>
                <a:srgbClr val="4F2D7F"/>
              </a:buClr>
              <a:buFont typeface="Arial" panose="020B0604020202020204" pitchFamily="34" charset="0"/>
              <a:buChar char="•"/>
            </a:pPr>
            <a:r>
              <a:rPr lang="es-ES" sz="1867" dirty="0"/>
              <a:t>Tercer año se incrementará en cuatro puntos porcentuales. </a:t>
            </a:r>
          </a:p>
          <a:p>
            <a:pPr marL="228594" indent="-228594" algn="just">
              <a:buClr>
                <a:srgbClr val="4F2D7F"/>
              </a:buClr>
              <a:buFont typeface="Arial" panose="020B0604020202020204" pitchFamily="34" charset="0"/>
              <a:buChar char="•"/>
            </a:pPr>
            <a:endParaRPr lang="es-ES" sz="933" dirty="0"/>
          </a:p>
          <a:p>
            <a:pPr marL="228594" indent="-228594" algn="just">
              <a:buClr>
                <a:srgbClr val="4F2D7F"/>
              </a:buClr>
              <a:buFont typeface="Arial" panose="020B0604020202020204" pitchFamily="34" charset="0"/>
              <a:buChar char="•"/>
            </a:pPr>
            <a:r>
              <a:rPr lang="es-ES" sz="1867" dirty="0"/>
              <a:t>Cuarto año aplicará la tarifa general.</a:t>
            </a:r>
            <a:endParaRPr lang="es-CR" sz="1467" dirty="0"/>
          </a:p>
        </p:txBody>
      </p:sp>
      <p:sp>
        <p:nvSpPr>
          <p:cNvPr id="10" name="CuadroTexto 9">
            <a:extLst>
              <a:ext uri="{FF2B5EF4-FFF2-40B4-BE49-F238E27FC236}">
                <a16:creationId xmlns:a16="http://schemas.microsoft.com/office/drawing/2014/main" xmlns="" id="{9A89DDE8-BCB9-4570-B96B-07D155929A1C}"/>
              </a:ext>
            </a:extLst>
          </p:cNvPr>
          <p:cNvSpPr txBox="1"/>
          <p:nvPr/>
        </p:nvSpPr>
        <p:spPr>
          <a:xfrm>
            <a:off x="6361899" y="2596944"/>
            <a:ext cx="4652213" cy="1241622"/>
          </a:xfrm>
          <a:prstGeom prst="rect">
            <a:avLst/>
          </a:prstGeom>
          <a:noFill/>
        </p:spPr>
        <p:txBody>
          <a:bodyPr wrap="square" rtlCol="0">
            <a:spAutoFit/>
          </a:bodyPr>
          <a:lstStyle/>
          <a:p>
            <a:pPr marL="228594" indent="-228594" algn="just">
              <a:buClr>
                <a:srgbClr val="4F2D7F"/>
              </a:buClr>
              <a:buFont typeface="Arial" panose="020B0604020202020204" pitchFamily="34" charset="0"/>
              <a:buChar char="•"/>
            </a:pPr>
            <a:r>
              <a:rPr lang="es-ES" sz="1867" dirty="0"/>
              <a:t>Reducción sanciones asociadas a obligaciones tributarias de los sujetos pasivos administrados por DGT, DGA, INDER, IMAS, IFAM. (Amnistía)</a:t>
            </a:r>
            <a:endParaRPr lang="es-CR" sz="1867" dirty="0"/>
          </a:p>
        </p:txBody>
      </p:sp>
      <p:sp>
        <p:nvSpPr>
          <p:cNvPr id="11" name="Rectángulo 10">
            <a:extLst>
              <a:ext uri="{FF2B5EF4-FFF2-40B4-BE49-F238E27FC236}">
                <a16:creationId xmlns:a16="http://schemas.microsoft.com/office/drawing/2014/main" xmlns="" id="{7030D693-415E-41AD-9EDD-679E3A8734BD}"/>
              </a:ext>
            </a:extLst>
          </p:cNvPr>
          <p:cNvSpPr/>
          <p:nvPr/>
        </p:nvSpPr>
        <p:spPr>
          <a:xfrm>
            <a:off x="1431623" y="1804851"/>
            <a:ext cx="4513212" cy="589970"/>
          </a:xfrm>
          <a:prstGeom prst="rect">
            <a:avLst/>
          </a:prstGeom>
          <a:solidFill>
            <a:srgbClr val="69518D"/>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lnSpc>
                <a:spcPct val="150000"/>
              </a:lnSpc>
            </a:pPr>
            <a:r>
              <a:rPr lang="es-CR" sz="2067" b="1" dirty="0">
                <a:solidFill>
                  <a:schemeClr val="bg1"/>
                </a:solidFill>
              </a:rPr>
              <a:t>Transitorio V</a:t>
            </a:r>
          </a:p>
          <a:p>
            <a:pPr algn="just"/>
            <a:endParaRPr lang="es-CR" sz="133" b="1" dirty="0">
              <a:solidFill>
                <a:srgbClr val="C8BEAF"/>
              </a:solidFill>
            </a:endParaRPr>
          </a:p>
        </p:txBody>
      </p:sp>
      <p:sp>
        <p:nvSpPr>
          <p:cNvPr id="12" name="Rectángulo 11">
            <a:extLst>
              <a:ext uri="{FF2B5EF4-FFF2-40B4-BE49-F238E27FC236}">
                <a16:creationId xmlns:a16="http://schemas.microsoft.com/office/drawing/2014/main" xmlns="" id="{54BB5728-FAFB-412A-857F-1E99522D7947}"/>
              </a:ext>
            </a:extLst>
          </p:cNvPr>
          <p:cNvSpPr/>
          <p:nvPr/>
        </p:nvSpPr>
        <p:spPr>
          <a:xfrm>
            <a:off x="6443011" y="1809931"/>
            <a:ext cx="4513212" cy="589970"/>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lnSpc>
                <a:spcPct val="150000"/>
              </a:lnSpc>
            </a:pPr>
            <a:r>
              <a:rPr lang="es-CR" sz="2067" b="1" dirty="0">
                <a:solidFill>
                  <a:schemeClr val="tx1"/>
                </a:solidFill>
              </a:rPr>
              <a:t>Transitorio VI</a:t>
            </a:r>
          </a:p>
          <a:p>
            <a:pPr algn="just"/>
            <a:endParaRPr lang="es-CR" sz="133" b="1" dirty="0">
              <a:solidFill>
                <a:srgbClr val="C8BEAF"/>
              </a:solidFill>
            </a:endParaRPr>
          </a:p>
        </p:txBody>
      </p:sp>
    </p:spTree>
    <p:extLst>
      <p:ext uri="{BB962C8B-B14F-4D97-AF65-F5344CB8AC3E}">
        <p14:creationId xmlns:p14="http://schemas.microsoft.com/office/powerpoint/2010/main" val="2177997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2">
            <a:extLst>
              <a:ext uri="{FF2B5EF4-FFF2-40B4-BE49-F238E27FC236}">
                <a16:creationId xmlns:a16="http://schemas.microsoft.com/office/drawing/2014/main" xmlns="" id="{4DCABD68-5B6E-4B53-8B71-7E12F06A1517}"/>
              </a:ext>
            </a:extLst>
          </p:cNvPr>
          <p:cNvSpPr txBox="1">
            <a:spLocks/>
          </p:cNvSpPr>
          <p:nvPr/>
        </p:nvSpPr>
        <p:spPr>
          <a:xfrm>
            <a:off x="0" y="669998"/>
            <a:ext cx="12192000" cy="677540"/>
          </a:xfrm>
          <a:prstGeom prst="rect">
            <a:avLst/>
          </a:prstGeom>
        </p:spPr>
        <p:txBody>
          <a:bodyPr vert="horz" lIns="0" tIns="0" rIns="0" bIns="0" rtlCol="0" anchor="t" anchorCtr="0">
            <a:normAutofit/>
          </a:bodyPr>
          <a:lstStyle>
            <a:lvl1pPr algn="l" defTabSz="457200" rtl="0" eaLnBrk="1" latinLnBrk="0" hangingPunct="1">
              <a:spcBef>
                <a:spcPct val="0"/>
              </a:spcBef>
              <a:buNone/>
              <a:defRPr sz="3000" b="1" kern="1200">
                <a:solidFill>
                  <a:schemeClr val="accent1"/>
                </a:solidFill>
                <a:latin typeface="+mj-lt"/>
                <a:ea typeface="+mj-ea"/>
                <a:cs typeface="+mj-cs"/>
              </a:defRPr>
            </a:lvl1pPr>
          </a:lstStyle>
          <a:p>
            <a:r>
              <a:rPr lang="es-CR" sz="4000" dirty="0"/>
              <a:t>    </a:t>
            </a:r>
            <a:r>
              <a:rPr lang="es-CR" sz="4000" b="0" dirty="0"/>
              <a:t>Disposiciones transitorias</a:t>
            </a:r>
          </a:p>
        </p:txBody>
      </p:sp>
      <p:sp>
        <p:nvSpPr>
          <p:cNvPr id="9" name="CuadroTexto 8">
            <a:extLst>
              <a:ext uri="{FF2B5EF4-FFF2-40B4-BE49-F238E27FC236}">
                <a16:creationId xmlns:a16="http://schemas.microsoft.com/office/drawing/2014/main" xmlns="" id="{DBC71404-9C58-428A-8B62-4E0D8A9D1244}"/>
              </a:ext>
            </a:extLst>
          </p:cNvPr>
          <p:cNvSpPr txBox="1"/>
          <p:nvPr/>
        </p:nvSpPr>
        <p:spPr>
          <a:xfrm>
            <a:off x="1248172" y="3073015"/>
            <a:ext cx="4604939" cy="2247154"/>
          </a:xfrm>
          <a:prstGeom prst="rect">
            <a:avLst/>
          </a:prstGeom>
          <a:noFill/>
        </p:spPr>
        <p:txBody>
          <a:bodyPr wrap="square" rtlCol="0">
            <a:spAutoFit/>
          </a:bodyPr>
          <a:lstStyle/>
          <a:p>
            <a:pPr marL="228594" indent="-228594" algn="just">
              <a:buClr>
                <a:srgbClr val="4F2D7F"/>
              </a:buClr>
              <a:buFont typeface="Arial" panose="020B0604020202020204" pitchFamily="34" charset="0"/>
              <a:buChar char="•"/>
            </a:pPr>
            <a:r>
              <a:rPr lang="es-ES" sz="1867" dirty="0"/>
              <a:t>Sujetos pasivos del impuesto sobre las ventas, podrán </a:t>
            </a:r>
            <a:r>
              <a:rPr lang="es-ES" sz="1867" dirty="0" err="1"/>
              <a:t>desinscribirse</a:t>
            </a:r>
            <a:r>
              <a:rPr lang="es-ES" sz="1867" dirty="0"/>
              <a:t> dentro de los 3 meses posteriores a la entrada en vigencia de la ley.</a:t>
            </a:r>
          </a:p>
          <a:p>
            <a:pPr marL="228594" indent="-228594" algn="just">
              <a:buClr>
                <a:srgbClr val="4F2D7F"/>
              </a:buClr>
              <a:buFont typeface="Arial" panose="020B0604020202020204" pitchFamily="34" charset="0"/>
              <a:buChar char="•"/>
            </a:pPr>
            <a:endParaRPr lang="es-ES" sz="933" dirty="0"/>
          </a:p>
          <a:p>
            <a:pPr marL="228594" indent="-228594" algn="just">
              <a:buClr>
                <a:srgbClr val="4F2D7F"/>
              </a:buClr>
              <a:buFont typeface="Arial" panose="020B0604020202020204" pitchFamily="34" charset="0"/>
              <a:buChar char="•"/>
            </a:pPr>
            <a:r>
              <a:rPr lang="es-ES" sz="1867" dirty="0"/>
              <a:t>Siempre que no tengan deudas pendientes con la Administración Tributaria. </a:t>
            </a:r>
            <a:endParaRPr lang="es-CR" sz="1467" dirty="0"/>
          </a:p>
        </p:txBody>
      </p:sp>
      <p:sp>
        <p:nvSpPr>
          <p:cNvPr id="10" name="CuadroTexto 9">
            <a:extLst>
              <a:ext uri="{FF2B5EF4-FFF2-40B4-BE49-F238E27FC236}">
                <a16:creationId xmlns:a16="http://schemas.microsoft.com/office/drawing/2014/main" xmlns="" id="{9A89DDE8-BCB9-4570-B96B-07D155929A1C}"/>
              </a:ext>
            </a:extLst>
          </p:cNvPr>
          <p:cNvSpPr txBox="1"/>
          <p:nvPr/>
        </p:nvSpPr>
        <p:spPr>
          <a:xfrm>
            <a:off x="6270174" y="3073015"/>
            <a:ext cx="4652213" cy="1959832"/>
          </a:xfrm>
          <a:prstGeom prst="rect">
            <a:avLst/>
          </a:prstGeom>
          <a:noFill/>
        </p:spPr>
        <p:txBody>
          <a:bodyPr wrap="square" rtlCol="0">
            <a:spAutoFit/>
          </a:bodyPr>
          <a:lstStyle/>
          <a:p>
            <a:pPr marL="228594" indent="-228594" algn="just">
              <a:buClr>
                <a:srgbClr val="4F2D7F"/>
              </a:buClr>
              <a:buFont typeface="Arial" panose="020B0604020202020204" pitchFamily="34" charset="0"/>
              <a:buChar char="•"/>
            </a:pPr>
            <a:r>
              <a:rPr lang="es-ES" sz="1867" dirty="0"/>
              <a:t>Los sujetos pasivos cuyos servicios prestados resulten gravados, podrán, por una única vez, liquidar y cancelar la totalidad del impuesto.</a:t>
            </a:r>
          </a:p>
          <a:p>
            <a:pPr marL="228594" indent="-228594" algn="just">
              <a:buClr>
                <a:srgbClr val="4F2D7F"/>
              </a:buClr>
              <a:buFont typeface="Arial" panose="020B0604020202020204" pitchFamily="34" charset="0"/>
              <a:buChar char="•"/>
            </a:pPr>
            <a:endParaRPr lang="es-ES" sz="933" dirty="0"/>
          </a:p>
          <a:p>
            <a:pPr marL="228594" indent="-228594" algn="just">
              <a:buClr>
                <a:srgbClr val="4F2D7F"/>
              </a:buClr>
              <a:buFont typeface="Arial" panose="020B0604020202020204" pitchFamily="34" charset="0"/>
              <a:buChar char="•"/>
            </a:pPr>
            <a:r>
              <a:rPr lang="es-ES" sz="1867" dirty="0"/>
              <a:t>En los 3 primeros meses a partir de la entrada en vigencia de la ley.</a:t>
            </a:r>
            <a:endParaRPr lang="es-CR" sz="1867" dirty="0"/>
          </a:p>
        </p:txBody>
      </p:sp>
      <p:sp>
        <p:nvSpPr>
          <p:cNvPr id="11" name="Rectángulo 10">
            <a:extLst>
              <a:ext uri="{FF2B5EF4-FFF2-40B4-BE49-F238E27FC236}">
                <a16:creationId xmlns:a16="http://schemas.microsoft.com/office/drawing/2014/main" xmlns="" id="{7030D693-415E-41AD-9EDD-679E3A8734BD}"/>
              </a:ext>
            </a:extLst>
          </p:cNvPr>
          <p:cNvSpPr/>
          <p:nvPr/>
        </p:nvSpPr>
        <p:spPr>
          <a:xfrm>
            <a:off x="1339898" y="2246085"/>
            <a:ext cx="4513212" cy="589970"/>
          </a:xfrm>
          <a:prstGeom prst="rect">
            <a:avLst/>
          </a:prstGeom>
          <a:solidFill>
            <a:srgbClr val="32B6C0"/>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lnSpc>
                <a:spcPct val="150000"/>
              </a:lnSpc>
            </a:pPr>
            <a:r>
              <a:rPr lang="es-CR" sz="2067" b="1" dirty="0">
                <a:solidFill>
                  <a:schemeClr val="bg1"/>
                </a:solidFill>
              </a:rPr>
              <a:t>Transitorio VII</a:t>
            </a:r>
          </a:p>
          <a:p>
            <a:pPr algn="just"/>
            <a:endParaRPr lang="es-CR" sz="133" b="1" dirty="0">
              <a:solidFill>
                <a:srgbClr val="C8BEAF"/>
              </a:solidFill>
            </a:endParaRPr>
          </a:p>
        </p:txBody>
      </p:sp>
      <p:sp>
        <p:nvSpPr>
          <p:cNvPr id="12" name="Rectángulo 11">
            <a:extLst>
              <a:ext uri="{FF2B5EF4-FFF2-40B4-BE49-F238E27FC236}">
                <a16:creationId xmlns:a16="http://schemas.microsoft.com/office/drawing/2014/main" xmlns="" id="{54BB5728-FAFB-412A-857F-1E99522D7947}"/>
              </a:ext>
            </a:extLst>
          </p:cNvPr>
          <p:cNvSpPr/>
          <p:nvPr/>
        </p:nvSpPr>
        <p:spPr>
          <a:xfrm>
            <a:off x="6351286" y="2251165"/>
            <a:ext cx="4513212" cy="589970"/>
          </a:xfrm>
          <a:prstGeom prst="rect">
            <a:avLst/>
          </a:prstGeom>
          <a:solidFill>
            <a:srgbClr val="99DCE1"/>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lnSpc>
                <a:spcPct val="150000"/>
              </a:lnSpc>
            </a:pPr>
            <a:r>
              <a:rPr lang="es-CR" sz="2067" b="1" dirty="0">
                <a:solidFill>
                  <a:schemeClr val="bg1"/>
                </a:solidFill>
              </a:rPr>
              <a:t>Transitorio VIII</a:t>
            </a:r>
          </a:p>
          <a:p>
            <a:pPr algn="just"/>
            <a:endParaRPr lang="es-CR" sz="133" b="1" dirty="0">
              <a:solidFill>
                <a:srgbClr val="C8BEAF"/>
              </a:solidFill>
            </a:endParaRPr>
          </a:p>
        </p:txBody>
      </p:sp>
    </p:spTree>
    <p:extLst>
      <p:ext uri="{BB962C8B-B14F-4D97-AF65-F5344CB8AC3E}">
        <p14:creationId xmlns:p14="http://schemas.microsoft.com/office/powerpoint/2010/main" val="1247910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5881" y="201707"/>
            <a:ext cx="10938256" cy="860611"/>
          </a:xfrm>
        </p:spPr>
        <p:txBody>
          <a:bodyPr/>
          <a:lstStyle/>
          <a:p>
            <a:r>
              <a:rPr lang="es-CR" dirty="0" smtClean="0"/>
              <a:t>VENTA DE SERVICIOS</a:t>
            </a:r>
            <a:endParaRPr lang="es-ES" dirty="0"/>
          </a:p>
        </p:txBody>
      </p:sp>
      <p:sp>
        <p:nvSpPr>
          <p:cNvPr id="3" name="2 Marcador de texto"/>
          <p:cNvSpPr>
            <a:spLocks noGrp="1"/>
          </p:cNvSpPr>
          <p:nvPr>
            <p:ph type="body" sz="quarter" idx="10"/>
          </p:nvPr>
        </p:nvSpPr>
        <p:spPr>
          <a:xfrm>
            <a:off x="309282" y="887506"/>
            <a:ext cx="11698941" cy="5768787"/>
          </a:xfrm>
        </p:spPr>
        <p:txBody>
          <a:bodyPr>
            <a:normAutofit lnSpcReduction="10000"/>
          </a:bodyPr>
          <a:lstStyle/>
          <a:p>
            <a:r>
              <a:rPr lang="es-ES" sz="1800" b="1" dirty="0"/>
              <a:t>b</a:t>
            </a:r>
            <a:r>
              <a:rPr lang="es-ES" sz="2000" b="1" dirty="0"/>
              <a:t>) </a:t>
            </a:r>
            <a:r>
              <a:rPr lang="es-ES" sz="2000" b="1" u="sng" dirty="0">
                <a:solidFill>
                  <a:srgbClr val="FF0000"/>
                </a:solidFill>
              </a:rPr>
              <a:t>Las prestaciones de servicios en los siguientes casos:</a:t>
            </a:r>
            <a:endParaRPr lang="es-ES" sz="2000" u="sng" dirty="0">
              <a:solidFill>
                <a:srgbClr val="FF0000"/>
              </a:solidFill>
            </a:endParaRPr>
          </a:p>
          <a:p>
            <a:pPr algn="just"/>
            <a:r>
              <a:rPr lang="es-ES" sz="2000" dirty="0"/>
              <a:t>i. Cuando los servicios sean prestados por un contribuyente del artículo 4 de esta ley, ubicado en dicho territorio.</a:t>
            </a:r>
          </a:p>
          <a:p>
            <a:r>
              <a:rPr lang="es-ES" sz="2000" dirty="0"/>
              <a:t>ii. Cuando el destinatario sea un contribuyente del artículo 4 de esta ley y esté ubicado en el territorio de la República, con independencia de dónde esté ubicado el prestador y del lugar desde el que se presten los servicios. </a:t>
            </a:r>
          </a:p>
          <a:p>
            <a:r>
              <a:rPr lang="es-ES" sz="2000" dirty="0"/>
              <a:t>iii. Los servicios relacionados con bienes inmuebles, cuando estén localizados en el citado territorio.</a:t>
            </a:r>
          </a:p>
          <a:p>
            <a:r>
              <a:rPr lang="es-ES" sz="2000" dirty="0"/>
              <a:t>iv. Los servicios de transporte, en los siguientes casos:</a:t>
            </a:r>
          </a:p>
          <a:p>
            <a:r>
              <a:rPr lang="es-ES" sz="2000" dirty="0"/>
              <a:t>a. En transporte terrestre, por la parte de trayecto que discurra por el territorio de la República.</a:t>
            </a:r>
          </a:p>
          <a:p>
            <a:r>
              <a:rPr lang="es-ES" sz="2000" dirty="0"/>
              <a:t>b. En transporte marítimo y aéreo, cuando se origine en el territorio de la República.</a:t>
            </a:r>
          </a:p>
          <a:p>
            <a:r>
              <a:rPr lang="es-ES" sz="2000" u="sng" dirty="0">
                <a:solidFill>
                  <a:srgbClr val="FF0000"/>
                </a:solidFill>
              </a:rPr>
              <a:t>c) Los siguientes servicios, cuando se presten en el territorio de la República:</a:t>
            </a:r>
          </a:p>
          <a:p>
            <a:r>
              <a:rPr lang="es-ES" sz="2000" dirty="0"/>
              <a:t>i. Los relacionados con actividades culturales, artísticas, deportivas, científicas, educativas, recreativas, juegos de azar o similares, así como las exposiciones comerciales, incluyendo los servicios de organización de estos y los demás servicios accesorios a los anteriores.</a:t>
            </a:r>
          </a:p>
          <a:p>
            <a:r>
              <a:rPr lang="es-ES" sz="2000" dirty="0"/>
              <a:t>ii. Servicios digitales o de telecomunicaciones, de radio y de televisión, independientemente del medio o la plataforma tecnológica por medio del cual se preste dicho servicio.</a:t>
            </a:r>
          </a:p>
          <a:p>
            <a:endParaRPr lang="es-ES" sz="1800" dirty="0"/>
          </a:p>
        </p:txBody>
      </p:sp>
    </p:spTree>
    <p:extLst>
      <p:ext uri="{BB962C8B-B14F-4D97-AF65-F5344CB8AC3E}">
        <p14:creationId xmlns:p14="http://schemas.microsoft.com/office/powerpoint/2010/main" val="39873496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0076" y="363071"/>
            <a:ext cx="8391525" cy="833717"/>
          </a:xfrm>
        </p:spPr>
        <p:txBody>
          <a:bodyPr/>
          <a:lstStyle/>
          <a:p>
            <a:r>
              <a:rPr lang="es-CR" sz="2800" dirty="0"/>
              <a:t/>
            </a:r>
            <a:br>
              <a:rPr lang="es-CR" sz="2800" dirty="0"/>
            </a:br>
            <a:r>
              <a:rPr lang="es-CR" sz="2800" dirty="0"/>
              <a:t>¡</a:t>
            </a:r>
            <a:r>
              <a:rPr lang="es-CR" sz="2800" b="0" dirty="0"/>
              <a:t>IVA lo grava TODO!... en GENERAL al 13%</a:t>
            </a:r>
          </a:p>
        </p:txBody>
      </p:sp>
      <p:sp>
        <p:nvSpPr>
          <p:cNvPr id="26" name="TextBox 25"/>
          <p:cNvSpPr txBox="1"/>
          <p:nvPr/>
        </p:nvSpPr>
        <p:spPr>
          <a:xfrm>
            <a:off x="215153" y="1264024"/>
            <a:ext cx="11779623" cy="4893647"/>
          </a:xfrm>
          <a:prstGeom prst="rect">
            <a:avLst/>
          </a:prstGeom>
          <a:noFill/>
          <a:ln>
            <a:solidFill>
              <a:srgbClr val="FFFF00"/>
            </a:solidFill>
          </a:ln>
        </p:spPr>
        <p:txBody>
          <a:bodyPr wrap="square" lIns="0" tIns="0" rIns="0" bIns="0" rtlCol="0">
            <a:spAutoFit/>
          </a:bodyPr>
          <a:lstStyle/>
          <a:p>
            <a:r>
              <a:rPr lang="es-ES" sz="2000" dirty="0">
                <a:solidFill>
                  <a:srgbClr val="00A7B5"/>
                </a:solidFill>
              </a:rPr>
              <a:t>Artículo 1- Objeto del impuesto </a:t>
            </a:r>
          </a:p>
          <a:p>
            <a:pPr marL="342903" indent="-342903">
              <a:buAutoNum type="arabicPeriod"/>
            </a:pPr>
            <a:endParaRPr lang="es-ES" sz="2000" dirty="0"/>
          </a:p>
          <a:p>
            <a:pPr marL="342903" indent="-342903">
              <a:buAutoNum type="arabicPeriod"/>
            </a:pPr>
            <a:r>
              <a:rPr lang="es-ES" sz="2000" dirty="0"/>
              <a:t>Se establece un impuesto sobre el valor agregado en la </a:t>
            </a:r>
            <a:r>
              <a:rPr lang="es-ES" sz="2000" b="1" dirty="0"/>
              <a:t>venta de bienes y en la prestación de servicios</a:t>
            </a:r>
            <a:r>
              <a:rPr lang="es-ES" sz="2000" dirty="0"/>
              <a:t>, independientemente del medio por el que sean prestados, realizados en el territorio de la República. </a:t>
            </a:r>
            <a:endParaRPr lang="es-ES" sz="2000" dirty="0" smtClean="0"/>
          </a:p>
          <a:p>
            <a:endParaRPr lang="es-ES" sz="2000" b="1" dirty="0"/>
          </a:p>
          <a:p>
            <a:r>
              <a:rPr lang="es-ES" sz="2000" b="1" dirty="0"/>
              <a:t> </a:t>
            </a:r>
            <a:r>
              <a:rPr lang="es-ES" sz="2000" b="1" dirty="0" smtClean="0"/>
              <a:t>   Ver    SUPUESTO </a:t>
            </a:r>
            <a:r>
              <a:rPr lang="es-ES" sz="2000" b="1" dirty="0"/>
              <a:t>DE IMPORTACIÓN DE </a:t>
            </a:r>
            <a:r>
              <a:rPr lang="es-ES" sz="2000" b="1" dirty="0" smtClean="0"/>
              <a:t>SERVICIO</a:t>
            </a:r>
            <a:r>
              <a:rPr lang="es-ES" sz="2000" dirty="0" smtClean="0"/>
              <a:t>******* ART. 4.</a:t>
            </a:r>
            <a:endParaRPr lang="es-ES" sz="2000" dirty="0"/>
          </a:p>
          <a:p>
            <a:r>
              <a:rPr lang="es-ES" sz="2000" i="1" dirty="0" smtClean="0"/>
              <a:t>En </a:t>
            </a:r>
            <a:r>
              <a:rPr lang="es-ES" sz="2000" i="1" dirty="0"/>
              <a:t>el caso de la compra de servicios o de bienes intangibles, cuyo prestador no se encuentre domiciliado en el territorio de la República, </a:t>
            </a:r>
            <a:r>
              <a:rPr lang="es-ES" sz="2000" b="1" i="1" u="sng" dirty="0"/>
              <a:t>el contribuyente será el destinatario del servicio o el bien intangible, independientemente del lugar donde se esté </a:t>
            </a:r>
            <a:r>
              <a:rPr lang="es-ES" sz="2000" b="1" i="1" u="sng" dirty="0" smtClean="0"/>
              <a:t>ejecutando, </a:t>
            </a:r>
            <a:r>
              <a:rPr lang="es-ES" sz="2000" b="1" i="1" u="sng" dirty="0"/>
              <a:t>siempre que sea a la vez contribuyente de este impuesto, conforme a lo dispuesto en el párrafo primero de este artículo</a:t>
            </a:r>
            <a:r>
              <a:rPr lang="es-ES" sz="2000" i="1" dirty="0" smtClean="0"/>
              <a:t>.</a:t>
            </a:r>
            <a:r>
              <a:rPr lang="es-ES" sz="2000" i="1" dirty="0"/>
              <a:t> CASO NETFLIX</a:t>
            </a:r>
          </a:p>
          <a:p>
            <a:r>
              <a:rPr lang="es-ES" sz="2000" dirty="0"/>
              <a:t> </a:t>
            </a:r>
            <a:endParaRPr lang="es-ES" sz="2000" dirty="0">
              <a:solidFill>
                <a:srgbClr val="00A7B5"/>
              </a:solidFill>
            </a:endParaRPr>
          </a:p>
          <a:p>
            <a:r>
              <a:rPr lang="es-ES" sz="2000" dirty="0" smtClean="0">
                <a:solidFill>
                  <a:srgbClr val="00A7B5"/>
                </a:solidFill>
              </a:rPr>
              <a:t>Artículo </a:t>
            </a:r>
            <a:r>
              <a:rPr lang="es-ES" sz="2000" dirty="0">
                <a:solidFill>
                  <a:srgbClr val="00A7B5"/>
                </a:solidFill>
              </a:rPr>
              <a:t>10- Tarifa del impuesto. </a:t>
            </a:r>
          </a:p>
          <a:p>
            <a:r>
              <a:rPr lang="es-ES" sz="2000" dirty="0"/>
              <a:t> </a:t>
            </a:r>
          </a:p>
          <a:p>
            <a:r>
              <a:rPr lang="es-ES" sz="2000" dirty="0"/>
              <a:t>La tarifa del impuesto es del trece por ciento </a:t>
            </a:r>
            <a:r>
              <a:rPr lang="es-ES" sz="2000" b="1" dirty="0"/>
              <a:t>(13%) para todas las operaciones </a:t>
            </a:r>
            <a:r>
              <a:rPr lang="es-ES" sz="2000" dirty="0"/>
              <a:t>sujetas al pago del impuesto de acuerdo con lo previsto en el artículo 1 de esta Ley. </a:t>
            </a:r>
          </a:p>
          <a:p>
            <a:r>
              <a:rPr lang="es-ES" dirty="0"/>
              <a:t>. </a:t>
            </a:r>
          </a:p>
        </p:txBody>
      </p:sp>
    </p:spTree>
    <p:extLst>
      <p:ext uri="{BB962C8B-B14F-4D97-AF65-F5344CB8AC3E}">
        <p14:creationId xmlns:p14="http://schemas.microsoft.com/office/powerpoint/2010/main" val="103149172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3"/>
          </p:nvPr>
        </p:nvSpPr>
        <p:spPr>
          <a:xfrm>
            <a:off x="501652" y="201707"/>
            <a:ext cx="11188700" cy="847164"/>
          </a:xfrm>
        </p:spPr>
        <p:txBody>
          <a:bodyPr/>
          <a:lstStyle/>
          <a:p>
            <a:r>
              <a:rPr lang="es-CR" dirty="0" smtClean="0"/>
              <a:t>   </a:t>
            </a:r>
            <a:endParaRPr lang="es-CR" dirty="0"/>
          </a:p>
        </p:txBody>
      </p:sp>
      <p:sp>
        <p:nvSpPr>
          <p:cNvPr id="3" name="2 Título"/>
          <p:cNvSpPr>
            <a:spLocks noGrp="1"/>
          </p:cNvSpPr>
          <p:nvPr>
            <p:ph type="title"/>
          </p:nvPr>
        </p:nvSpPr>
        <p:spPr>
          <a:xfrm>
            <a:off x="501652" y="317502"/>
            <a:ext cx="11188700" cy="4523439"/>
          </a:xfrm>
        </p:spPr>
        <p:txBody>
          <a:bodyPr/>
          <a:lstStyle/>
          <a:p>
            <a:r>
              <a:rPr lang="es-CR" dirty="0" smtClean="0"/>
              <a:t>HECHO   GENERADOR DEL IMPUESTO  Art. 2</a:t>
            </a:r>
            <a:br>
              <a:rPr lang="es-CR" dirty="0" smtClean="0"/>
            </a:br>
            <a:r>
              <a:rPr lang="es-CR" dirty="0"/>
              <a:t/>
            </a:r>
            <a:br>
              <a:rPr lang="es-CR" dirty="0"/>
            </a:br>
            <a:r>
              <a:rPr lang="es-CR" dirty="0" smtClean="0"/>
              <a:t/>
            </a:r>
            <a:br>
              <a:rPr lang="es-CR" dirty="0" smtClean="0"/>
            </a:br>
            <a:r>
              <a:rPr lang="es-CR" dirty="0" smtClean="0"/>
              <a:t/>
            </a:r>
            <a:br>
              <a:rPr lang="es-CR" dirty="0" smtClean="0"/>
            </a:br>
            <a:r>
              <a:rPr lang="es-ES" dirty="0"/>
              <a:t>es la venta de bienes y la prestación de servicios realizadas, de forma habitual, por contribuyentes del artículo 4 de esta ley</a:t>
            </a:r>
            <a:r>
              <a:rPr lang="es-CR" dirty="0"/>
              <a:t/>
            </a:r>
            <a:br>
              <a:rPr lang="es-CR" dirty="0"/>
            </a:br>
            <a:endParaRPr lang="es-CR" dirty="0"/>
          </a:p>
        </p:txBody>
      </p:sp>
    </p:spTree>
    <p:extLst>
      <p:ext uri="{BB962C8B-B14F-4D97-AF65-F5344CB8AC3E}">
        <p14:creationId xmlns:p14="http://schemas.microsoft.com/office/powerpoint/2010/main" val="282989762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sz="quarter" idx="13"/>
          </p:nvPr>
        </p:nvSpPr>
        <p:spPr>
          <a:xfrm>
            <a:off x="501652" y="651601"/>
            <a:ext cx="11188700" cy="7779705"/>
          </a:xfrm>
        </p:spPr>
        <p:txBody>
          <a:bodyPr/>
          <a:lstStyle/>
          <a:p>
            <a:endParaRPr lang="es-CR" dirty="0"/>
          </a:p>
        </p:txBody>
      </p:sp>
      <p:sp>
        <p:nvSpPr>
          <p:cNvPr id="3" name="2 Título"/>
          <p:cNvSpPr>
            <a:spLocks noGrp="1"/>
          </p:cNvSpPr>
          <p:nvPr>
            <p:ph type="title"/>
          </p:nvPr>
        </p:nvSpPr>
        <p:spPr>
          <a:xfrm>
            <a:off x="528546" y="304055"/>
            <a:ext cx="11188700" cy="334101"/>
          </a:xfrm>
        </p:spPr>
        <p:txBody>
          <a:bodyPr/>
          <a:lstStyle/>
          <a:p>
            <a:pPr lvl="0"/>
            <a:r>
              <a:rPr lang="es-CR" dirty="0" smtClean="0"/>
              <a:t>HECHO  IMPONIBLE .  </a:t>
            </a:r>
            <a:br>
              <a:rPr lang="es-CR" dirty="0" smtClean="0"/>
            </a:br>
            <a:r>
              <a:rPr lang="es-CR" dirty="0" smtClean="0"/>
              <a:t/>
            </a:r>
            <a:br>
              <a:rPr lang="es-CR" dirty="0" smtClean="0"/>
            </a:br>
            <a:r>
              <a:rPr lang="es-CR" sz="2000" u="sng" dirty="0" smtClean="0">
                <a:solidFill>
                  <a:srgbClr val="FF0000"/>
                </a:solidFill>
              </a:rPr>
              <a:t>SE  ENTIENDE POR VENTA DE  BIENES . </a:t>
            </a:r>
            <a:r>
              <a:rPr lang="es-CR" sz="2000" dirty="0" smtClean="0"/>
              <a:t/>
            </a:r>
            <a:br>
              <a:rPr lang="es-CR" sz="2000" dirty="0" smtClean="0"/>
            </a:br>
            <a:r>
              <a:rPr lang="es-ES" sz="2000" dirty="0"/>
              <a:t>La transferencia del dominio de bienes.</a:t>
            </a:r>
            <a:r>
              <a:rPr lang="es-CR" sz="2000" dirty="0"/>
              <a:t/>
            </a:r>
            <a:br>
              <a:rPr lang="es-CR" sz="2000" dirty="0"/>
            </a:br>
            <a:r>
              <a:rPr lang="es-ES" sz="2000" dirty="0"/>
              <a:t>La importación o internación de bienes en el territorio de la República, con independencia de la habitualidad de la actividad del contribuyente.</a:t>
            </a:r>
            <a:r>
              <a:rPr lang="es-CR" sz="2000" dirty="0"/>
              <a:t/>
            </a:r>
            <a:br>
              <a:rPr lang="es-CR" sz="2000" dirty="0"/>
            </a:br>
            <a:r>
              <a:rPr lang="es-ES" sz="2000" dirty="0"/>
              <a:t>La venta en consignación y el apartado de bienes.</a:t>
            </a:r>
            <a:r>
              <a:rPr lang="es-CR" sz="2000" dirty="0"/>
              <a:t/>
            </a:r>
            <a:br>
              <a:rPr lang="es-CR" sz="2000" dirty="0"/>
            </a:br>
            <a:r>
              <a:rPr lang="es-ES" sz="2000" dirty="0"/>
              <a:t>El arrendamiento de bienes con opción de compra, </a:t>
            </a:r>
            <a:r>
              <a:rPr lang="es-CR" sz="2000" dirty="0"/>
              <a:t/>
            </a:r>
            <a:br>
              <a:rPr lang="es-CR" sz="2000" dirty="0"/>
            </a:br>
            <a:r>
              <a:rPr lang="es-ES" sz="2000" dirty="0"/>
              <a:t>El retiro de bienes para uso o consumo personal del contribuyente o su transferencia sin contraprestación a terceros.</a:t>
            </a:r>
            <a:r>
              <a:rPr lang="es-CR" sz="2000" dirty="0"/>
              <a:t/>
            </a:r>
            <a:br>
              <a:rPr lang="es-CR" sz="2000" dirty="0"/>
            </a:br>
            <a:r>
              <a:rPr lang="es-ES" sz="2000" dirty="0"/>
              <a:t>El suministro de productos informáticos estandarizados, los cuales se componen del soporte físico o soporte en cualquier tipo de plataforma digital y los programas o las informaciones incorporadas a dicho suministro.</a:t>
            </a:r>
            <a:r>
              <a:rPr lang="es-CR" sz="2000" dirty="0"/>
              <a:t/>
            </a:r>
            <a:br>
              <a:rPr lang="es-CR" sz="2000" dirty="0"/>
            </a:br>
            <a:r>
              <a:rPr lang="es-CR" sz="2000" dirty="0"/>
              <a:t/>
            </a:r>
            <a:br>
              <a:rPr lang="es-CR" sz="2000" dirty="0"/>
            </a:br>
            <a:r>
              <a:rPr lang="es-ES" sz="2000" dirty="0"/>
              <a:t>Cualquier acto que involucre o que tenga por fin último la transferencia del dominio de bienes, independientemente de su naturaleza jurídica y de la designación, así como de las condiciones pactadas por las partes</a:t>
            </a:r>
            <a:endParaRPr lang="es-CR" sz="2000" dirty="0"/>
          </a:p>
        </p:txBody>
      </p:sp>
    </p:spTree>
    <p:extLst>
      <p:ext uri="{BB962C8B-B14F-4D97-AF65-F5344CB8AC3E}">
        <p14:creationId xmlns:p14="http://schemas.microsoft.com/office/powerpoint/2010/main" val="1627322224"/>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MS_ISTEXTBOXPLACEHOLDER" val="True"/>
</p:tagLst>
</file>

<file path=ppt/tags/tag2.xml><?xml version="1.0" encoding="utf-8"?>
<p:tagLst xmlns:a="http://schemas.openxmlformats.org/drawingml/2006/main" xmlns:r="http://schemas.openxmlformats.org/officeDocument/2006/relationships" xmlns:p="http://schemas.openxmlformats.org/presentationml/2006/main">
  <p:tag name="MS_ISTEXTBOXPLACEHOLDER" val="True"/>
</p:tagLst>
</file>

<file path=ppt/tags/tag3.xml><?xml version="1.0" encoding="utf-8"?>
<p:tagLst xmlns:a="http://schemas.openxmlformats.org/drawingml/2006/main" xmlns:r="http://schemas.openxmlformats.org/officeDocument/2006/relationships" xmlns:p="http://schemas.openxmlformats.org/presentationml/2006/main">
  <p:tag name="MS_ISTEXTBOXPLACEHOLDER" val="True"/>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Ángulos">
  <a:themeElements>
    <a:clrScheme name="Ángulo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Ángulo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Ángulo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Angles</Template>
  <TotalTime>10907</TotalTime>
  <Words>5241</Words>
  <Application>Microsoft Office PowerPoint</Application>
  <PresentationFormat>Personalizado</PresentationFormat>
  <Paragraphs>490</Paragraphs>
  <Slides>58</Slides>
  <Notes>5</Notes>
  <HiddenSlides>0</HiddenSlides>
  <MMClips>0</MMClips>
  <ScaleCrop>false</ScaleCrop>
  <HeadingPairs>
    <vt:vector size="4" baseType="variant">
      <vt:variant>
        <vt:lpstr>Tema</vt:lpstr>
      </vt:variant>
      <vt:variant>
        <vt:i4>1</vt:i4>
      </vt:variant>
      <vt:variant>
        <vt:lpstr>Títulos de diapositiva</vt:lpstr>
      </vt:variant>
      <vt:variant>
        <vt:i4>58</vt:i4>
      </vt:variant>
    </vt:vector>
  </HeadingPairs>
  <TitlesOfParts>
    <vt:vector size="59" baseType="lpstr">
      <vt:lpstr>Ángulos</vt:lpstr>
      <vt:lpstr>Ley Fortalecimiento Finanzas Públicas </vt:lpstr>
      <vt:lpstr>Reforma íntegra al Impuesto General sobre las Ventas </vt:lpstr>
      <vt:lpstr>Caracteristicas del impuesto al valor agregado.</vt:lpstr>
      <vt:lpstr>  OBJETO DEL IMPUESTO .  ART.  1</vt:lpstr>
      <vt:lpstr>VENTA DE BIENES  art. 1</vt:lpstr>
      <vt:lpstr>VENTA DE SERVICIOS</vt:lpstr>
      <vt:lpstr> ¡IVA lo grava TODO!... en GENERAL al 13%</vt:lpstr>
      <vt:lpstr>HECHO   GENERADOR DEL IMPUESTO  Art. 2    es la venta de bienes y la prestación de servicios realizadas, de forma habitual, por contribuyentes del artículo 4 de esta ley </vt:lpstr>
      <vt:lpstr>HECHO  IMPONIBLE .    SE  ENTIENDE POR VENTA DE  BIENES .  La transferencia del dominio de bienes. La importación o internación de bienes en el territorio de la República, con independencia de la habitualidad de la actividad del contribuyente. La venta en consignación y el apartado de bienes. El arrendamiento de bienes con opción de compra,  El retiro de bienes para uso o consumo personal del contribuyente o su transferencia sin contraprestación a terceros. El suministro de productos informáticos estandarizados, los cuales se componen del soporte físico o soporte en cualquier tipo de plataforma digital y los programas o las informaciones incorporadas a dicho suministro.  Cualquier acto que involucre o que tenga por fin último la transferencia del dominio de bienes, independientemente de su naturaleza jurídica y de la designación, así como de las condiciones pactadas por las partes</vt:lpstr>
      <vt:lpstr>HECHO  IMPONIBLE .</vt:lpstr>
      <vt:lpstr>Presentación de PowerPoint</vt:lpstr>
      <vt:lpstr>Presentación de PowerPoint</vt:lpstr>
      <vt:lpstr>PRINCIPIO PERCIBIDO Art. 3</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NO FORMA PARTE DE LA BASE IMPONIBLE</vt:lpstr>
      <vt:lpstr>NO FORMA PARTE DE LA BASE IMPONIBLE</vt:lpstr>
      <vt:lpstr>REDUCCIÓN EN LA BASE IMPONIBLE CASOS ESPECIALES </vt:lpstr>
      <vt:lpstr>Presentación de PowerPoint</vt:lpstr>
      <vt:lpstr>NO FORMARÁN PARTE DE LA BASE IMPONIBLE</vt:lpstr>
      <vt:lpstr>Presentación de PowerPoint</vt:lpstr>
      <vt:lpstr>TRATÁNDOSE DE SERVICIOS O BIENES INTANGIBLES. Art 14 in fine</vt:lpstr>
      <vt:lpstr>Presentación de PowerPoint</vt:lpstr>
      <vt:lpstr>¿Cómo se determina el impuesto? Art. 16</vt:lpstr>
      <vt:lpstr>Presentación de PowerPoint</vt:lpstr>
      <vt:lpstr>Presentación de PowerPoint</vt:lpstr>
      <vt:lpstr>Presentación de PowerPoint</vt:lpstr>
      <vt:lpstr>Requisitos formales del crédito fiscal Art. 20</vt:lpstr>
      <vt:lpstr>Presentación de PowerPoint</vt:lpstr>
      <vt:lpstr>Presentación de PowerPoint</vt:lpstr>
      <vt:lpstr>Proporcionalidad: Exentos y Gravados</vt:lpstr>
      <vt:lpstr>Ejemplo proporcionalidad   Art. 23  </vt:lpstr>
      <vt:lpstr>Ejemplo proporcionalidad</vt:lpstr>
      <vt:lpstr>Aplicación de la proporción de crédito fiscal Art. 24</vt:lpstr>
      <vt:lpstr>Presentación de PowerPoint</vt:lpstr>
      <vt:lpstr>Presentación de PowerPoint</vt:lpstr>
      <vt:lpstr>Plazo y formas de aplicar el crédito Art. 28</vt:lpstr>
      <vt:lpstr>OPERACIONES EN UNA CUANTÍA SUPERIOR AL SETENTA Y CINCO POR CIENTO (75%) DEL TOTAL DE SUS OPERACIONES CON DERECHO A CRÉDITO, TENDRÁ DERECHO A OPTAR POR LA UTILIZACIÓN DE ALGUNO DE LOS SIGUIENTES SISTEMAS</vt:lpstr>
      <vt:lpstr>Plazo y formas de aplicar el crédito Art. 28</vt:lpstr>
      <vt:lpstr>Plazo y formas de aplicar el crédito Art. 28</vt:lpstr>
      <vt:lpstr>Presentación de PowerPoint</vt:lpstr>
      <vt:lpstr>Presentación de PowerPoint</vt:lpstr>
      <vt:lpstr>Artículo 31- Régimen especial de bienes usados</vt:lpstr>
      <vt:lpstr>Artículo 35- Régimen simplificado </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Tributación Asociaciones Solidaristas</dc:title>
  <dc:creator>Monica MC. Corrales</dc:creator>
  <cp:lastModifiedBy>Gerardo Danilo Soto Gamboa</cp:lastModifiedBy>
  <cp:revision>279</cp:revision>
  <cp:lastPrinted>2019-01-16T19:19:45Z</cp:lastPrinted>
  <dcterms:created xsi:type="dcterms:W3CDTF">2018-12-09T01:55:51Z</dcterms:created>
  <dcterms:modified xsi:type="dcterms:W3CDTF">2019-06-20T16:36:02Z</dcterms:modified>
</cp:coreProperties>
</file>