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  <p:sldMasterId id="2147483673" r:id="rId3"/>
    <p:sldMasterId id="2147483689" r:id="rId4"/>
    <p:sldMasterId id="2147483672" r:id="rId5"/>
  </p:sldMasterIdLst>
  <p:notesMasterIdLst>
    <p:notesMasterId r:id="rId30"/>
  </p:notesMasterIdLst>
  <p:handoutMasterIdLst>
    <p:handoutMasterId r:id="rId31"/>
  </p:handoutMasterIdLst>
  <p:sldIdLst>
    <p:sldId id="257" r:id="rId6"/>
    <p:sldId id="376" r:id="rId7"/>
    <p:sldId id="442" r:id="rId8"/>
    <p:sldId id="443" r:id="rId9"/>
    <p:sldId id="444" r:id="rId10"/>
    <p:sldId id="446" r:id="rId11"/>
    <p:sldId id="445" r:id="rId12"/>
    <p:sldId id="447" r:id="rId13"/>
    <p:sldId id="448" r:id="rId14"/>
    <p:sldId id="450" r:id="rId15"/>
    <p:sldId id="451" r:id="rId16"/>
    <p:sldId id="452" r:id="rId17"/>
    <p:sldId id="453" r:id="rId18"/>
    <p:sldId id="454" r:id="rId19"/>
    <p:sldId id="455" r:id="rId20"/>
    <p:sldId id="427" r:id="rId21"/>
    <p:sldId id="456" r:id="rId22"/>
    <p:sldId id="457" r:id="rId23"/>
    <p:sldId id="458" r:id="rId24"/>
    <p:sldId id="459" r:id="rId25"/>
    <p:sldId id="462" r:id="rId26"/>
    <p:sldId id="463" r:id="rId27"/>
    <p:sldId id="464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9BB"/>
    <a:srgbClr val="6BAE45"/>
    <a:srgbClr val="9C247B"/>
    <a:srgbClr val="891C6C"/>
    <a:srgbClr val="EE9121"/>
    <a:srgbClr val="CE801C"/>
    <a:srgbClr val="CE2142"/>
    <a:srgbClr val="B41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/>
    <p:restoredTop sz="94624"/>
  </p:normalViewPr>
  <p:slideViewPr>
    <p:cSldViewPr snapToGrid="0" snapToObjects="1">
      <p:cViewPr varScale="1">
        <p:scale>
          <a:sx n="128" d="100"/>
          <a:sy n="128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6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1825A3-5E8D-E14B-9B75-FA6A73B1C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F7451-E530-3440-AEB4-28294603F1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5DDB-9F0A-5540-BDCD-C25C272090A8}" type="datetimeFigureOut">
              <a:rPr lang="es-ES_tradnl" smtClean="0"/>
              <a:t>2/7/24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7B6FA-38E5-D047-9FE3-1588F5A05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0E5-484E-A046-B2CD-96C06FD3B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EDB7E-5476-EF42-A43B-B3078DB47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522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484AC-4348-4243-9A93-EADD8372EB30}" type="datetimeFigureOut">
              <a:rPr lang="es-CR" smtClean="0"/>
              <a:t>2/7/24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761DC-9F30-438C-A9F9-BCF6456CC20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761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C3B274-3C61-0048-9A3A-EA52213F0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443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719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84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61B3AD4-AD00-9B40-916B-1D1F9695D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3496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4279BB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4279BB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B668-9A55-8A41-B33F-0A67D76BB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Separador">
    <p:bg>
      <p:bgPr>
        <a:solidFill>
          <a:srgbClr val="EE9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CE801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2429-6CE8-AC49-8162-9EF65ABB5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77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Anaranj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1951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Anaranj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255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8CF10F10-07BF-7E45-9611-97870879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481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463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Anaranj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B66765A-7CB9-9841-9830-371157F3C11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B595A84-F0E3-2048-887F-B8C0995BD6E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773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0A02C-758C-B84A-8015-33AC1BE9A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3BABAB9-AD30-EE4F-A402-D43CEDD7F837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10EC7CD-66C0-754D-B02F-5644F706313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8383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Separador">
    <p:bg>
      <p:bgPr>
        <a:solidFill>
          <a:srgbClr val="9C2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891C6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C5CA9-8C2F-064E-8AFD-14F1A3DF1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0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9260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Mor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394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Mor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DAFE29A-0DDE-824E-A716-169A0662C46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3277F2B-3158-5B4C-886F-69DB3486C096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612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16C1C93-C775-9344-978C-73E4D1EAA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3460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Mor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843C4A-22A8-F844-8ABE-5CA8E17F4DDD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C2D563-B0D7-3744-A4E5-26CEC70004BF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6036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0FAF9-0406-6743-A9D1-223F3FD09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659" y="1"/>
            <a:ext cx="12204659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B4D430A-132F-244B-B0BC-AAE8E391A692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3CE1D25-DF2A-7144-BAC9-B0B5B225D5C4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8157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Separador">
    <p:bg>
      <p:bgPr>
        <a:solidFill>
          <a:srgbClr val="CE2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B41C38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D3D6B6-1BBA-EC45-B2F3-957F8F58F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948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111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Rojo Vivo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7896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Rojo Vivo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7162C7F-4439-2D45-B87D-8D36AD9C71E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9A337EE-8DFE-8F4F-86AC-683E3A83AF53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863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C642E9E-CD96-6C4B-BCBB-3664A2E7A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5075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Rojo Vivo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1C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2B9C77-6EDD-F845-A58D-0DB07474792E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D60E140-D82D-1F4D-B814-D81EC93F5D7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170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5ED1CA-32D7-6543-922D-0C4F67C8C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D13E50-AA43-3645-82B4-ACBD65A01A6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571C5A2-48B6-674A-8715-E055C8505C98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5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976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08AFBE7-0F6B-E54D-A0BB-A47BD0D0071D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B452125D-FD17-A241-ACCE-4E5ADC0F9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21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6BAE45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6BAE45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696431-39AC-134E-91B0-42CF045B6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944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B33C-E20B-4477-AF2A-2930429CE02E}" type="datetime6">
              <a:rPr lang="es-CR" smtClean="0"/>
              <a:pPr/>
              <a:t>julio de 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/>
              <a:t>Normas y Principios Generales del Ordenamiento Aduanero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79B-629F-4864-890C-CDC8E4366DCA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1845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 flipH="1"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868C9-EA00-9543-8CC3-869A08DA1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0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4" r:id="rId2"/>
    <p:sldLayoutId id="2147483705" r:id="rId3"/>
    <p:sldLayoutId id="2147483706" r:id="rId4"/>
    <p:sldLayoutId id="2147483650" r:id="rId5"/>
    <p:sldLayoutId id="2147483671" r:id="rId6"/>
    <p:sldLayoutId id="2147483719" r:id="rId7"/>
    <p:sldLayoutId id="2147483722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0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6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9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5DA87-A4AC-7E43-A9D5-4097C108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61780-3FA4-4744-B78B-EEB12521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F9E6B-2422-FB46-90CD-E86539C8B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D523-CDED-4FAA-8C6A-41CD182B5B72}" type="datetime1">
              <a:rPr lang="es-CR" smtClean="0"/>
              <a:t>2/7/24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BD7E8-FBA0-BE42-B7E4-DD717C327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4F2BC-EBE0-2E4A-ACB1-354C1C8BB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2AFA-6D50-F949-8C55-C0D5730A9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9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0" r:id="rId3"/>
    <p:sldLayoutId id="2147483653" r:id="rId4"/>
    <p:sldLayoutId id="2147483667" r:id="rId5"/>
    <p:sldLayoutId id="2147483654" r:id="rId6"/>
    <p:sldLayoutId id="2147483655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65A4-5C33-7F41-8D5F-DEA0684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25" y="2044735"/>
            <a:ext cx="11114694" cy="1870559"/>
          </a:xfrm>
        </p:spPr>
        <p:txBody>
          <a:bodyPr>
            <a:noAutofit/>
          </a:bodyPr>
          <a:lstStyle/>
          <a:p>
            <a:pPr algn="ctr"/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TRIBUTOS, DERECHOS ADUANEROS E IMPUESTOS  </a:t>
            </a:r>
            <a:br>
              <a:rPr lang="es-MX" sz="36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s-MX" sz="24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MX" sz="24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III Sesión</a:t>
            </a:r>
            <a:endParaRPr lang="es-CR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65047-4BE7-A64A-ACF1-BBAE1011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7523" y="4144634"/>
            <a:ext cx="10515600" cy="1500187"/>
          </a:xfrm>
        </p:spPr>
        <p:txBody>
          <a:bodyPr/>
          <a:lstStyle/>
          <a:p>
            <a:r>
              <a:rPr lang="es-ES_tradnl" dirty="0"/>
              <a:t>Universidad para la Cooperación Internacional</a:t>
            </a:r>
          </a:p>
        </p:txBody>
      </p:sp>
    </p:spTree>
    <p:extLst>
      <p:ext uri="{BB962C8B-B14F-4D97-AF65-F5344CB8AC3E}">
        <p14:creationId xmlns:p14="http://schemas.microsoft.com/office/powerpoint/2010/main" val="7291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dirty="0"/>
              <a:t>Valor de Aduanas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396538"/>
            <a:ext cx="10515600" cy="50208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R" dirty="0"/>
              <a:t>El concepto de </a:t>
            </a:r>
            <a:r>
              <a:rPr lang="es-CR" b="1" dirty="0"/>
              <a:t>valor</a:t>
            </a:r>
            <a:r>
              <a:rPr lang="es-CR" dirty="0"/>
              <a:t> en aduana se utiliza por la autoridad aduanera para indicar los procedimientos y construir el </a:t>
            </a:r>
            <a:r>
              <a:rPr lang="es-CR" b="1" dirty="0">
                <a:solidFill>
                  <a:srgbClr val="FF0000"/>
                </a:solidFill>
              </a:rPr>
              <a:t>monto sobre el cual se calculan los derechos aduaneros e impuestos</a:t>
            </a:r>
            <a:r>
              <a:rPr lang="es-CR" dirty="0"/>
              <a:t>. Una compra-venta normalmente se representa por medio de una factura comercial, que adjunta el importador para realizar la importación.</a:t>
            </a:r>
          </a:p>
          <a:p>
            <a:pPr algn="just"/>
            <a:endParaRPr lang="es-CR" dirty="0"/>
          </a:p>
          <a:p>
            <a:pPr algn="just"/>
            <a:r>
              <a:rPr lang="es-CR" dirty="0"/>
              <a:t>La aduana considera que una factura comercial representa un valor que es aceptable, sólo si tiene ciertos elementos que sumados o restados al valor de factura, pueden considerarse como </a:t>
            </a:r>
            <a:r>
              <a:rPr lang="es-CR" b="1" u="sng" dirty="0"/>
              <a:t>base para que se apliquen los derechos aduaneros e impuestos</a:t>
            </a:r>
            <a:r>
              <a:rPr lang="es-CR" dirty="0"/>
              <a:t>.</a:t>
            </a:r>
          </a:p>
          <a:p>
            <a:pPr algn="just"/>
            <a:endParaRPr lang="es-CR" dirty="0"/>
          </a:p>
          <a:p>
            <a:r>
              <a:rPr lang="es-CR" dirty="0"/>
              <a:t>Los países Centroamericanos suman al valor de factura (si no están incluidos), </a:t>
            </a:r>
            <a:r>
              <a:rPr lang="es-CR" b="1" dirty="0"/>
              <a:t>los gastos de transporte</a:t>
            </a:r>
            <a:r>
              <a:rPr lang="es-CR" dirty="0"/>
              <a:t> (flete) internacional, </a:t>
            </a:r>
            <a:r>
              <a:rPr lang="es-CR" b="1" dirty="0"/>
              <a:t>seguros de carga</a:t>
            </a:r>
            <a:r>
              <a:rPr lang="es-CR" dirty="0"/>
              <a:t>, gastos de </a:t>
            </a:r>
            <a:r>
              <a:rPr lang="es-CR" b="1" dirty="0"/>
              <a:t>manipulación, carga y descarga </a:t>
            </a:r>
            <a:r>
              <a:rPr lang="es-CR" dirty="0"/>
              <a:t>de los que fueron objeto las mercancías hasta su llegada a puerto sea aéreo, marítimo, o frontera de Costa Rica. </a:t>
            </a:r>
          </a:p>
          <a:p>
            <a:endParaRPr lang="es-CR" dirty="0"/>
          </a:p>
          <a:p>
            <a:r>
              <a:rPr lang="es-CR" dirty="0"/>
              <a:t>La aduana puede solicitar al importador, </a:t>
            </a:r>
            <a:r>
              <a:rPr lang="es-CR" b="1" dirty="0">
                <a:solidFill>
                  <a:srgbClr val="FF0000"/>
                </a:solidFill>
              </a:rPr>
              <a:t>una aclaración de la información</a:t>
            </a:r>
            <a:r>
              <a:rPr lang="es-CR" dirty="0"/>
              <a:t> </a:t>
            </a:r>
            <a:r>
              <a:rPr lang="es-CR" b="1" dirty="0">
                <a:solidFill>
                  <a:srgbClr val="FF0000"/>
                </a:solidFill>
              </a:rPr>
              <a:t>que se encuentre en la factura comercial </a:t>
            </a:r>
            <a:r>
              <a:rPr lang="es-CR" dirty="0"/>
              <a:t>o en el formulario de declaración del valor en aduana.</a:t>
            </a:r>
          </a:p>
          <a:p>
            <a:pPr algn="just"/>
            <a:endParaRPr lang="es-C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038429"/>
          </a:xfrm>
        </p:spPr>
        <p:txBody>
          <a:bodyPr>
            <a:normAutofit/>
          </a:bodyPr>
          <a:lstStyle/>
          <a:p>
            <a:pPr algn="ctr"/>
            <a:r>
              <a:rPr lang="es-CR" sz="4000" dirty="0"/>
              <a:t>Valor de Aduanas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3584" t="22148" r="26764" b="23344"/>
          <a:stretch>
            <a:fillRect/>
          </a:stretch>
        </p:blipFill>
        <p:spPr bwMode="auto">
          <a:xfrm>
            <a:off x="1188720" y="1039092"/>
            <a:ext cx="9476509" cy="537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Rectángulo"/>
          <p:cNvSpPr/>
          <p:nvPr/>
        </p:nvSpPr>
        <p:spPr>
          <a:xfrm>
            <a:off x="1354271" y="854426"/>
            <a:ext cx="3305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b="1" dirty="0"/>
              <a:t>Métodos secundarios de cálculo: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5417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dirty="0"/>
              <a:t>Valor de Aduanas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396538"/>
            <a:ext cx="10515600" cy="50208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R" dirty="0"/>
              <a:t>La legislación permite que se pueda rechazar el precio de la mercancía presentado por el importador si la aduana comprueba que:</a:t>
            </a:r>
          </a:p>
          <a:p>
            <a:pPr algn="just"/>
            <a:endParaRPr lang="es-CR" dirty="0"/>
          </a:p>
          <a:p>
            <a:pPr marL="0" indent="0" algn="just">
              <a:buNone/>
            </a:pPr>
            <a:r>
              <a:rPr lang="es-CR" dirty="0"/>
              <a:t>-el importador </a:t>
            </a:r>
            <a:r>
              <a:rPr lang="es-CR" dirty="0">
                <a:solidFill>
                  <a:srgbClr val="FF0000"/>
                </a:solidFill>
              </a:rPr>
              <a:t>no lleva</a:t>
            </a:r>
            <a:r>
              <a:rPr lang="es-CR" dirty="0"/>
              <a:t>, conserva o pone su contabilidad y demás documentos relativos al comercio exterior, a disposición del servicio aduanero</a:t>
            </a:r>
          </a:p>
          <a:p>
            <a:pPr marL="0" indent="0" algn="just">
              <a:buNone/>
            </a:pPr>
            <a:r>
              <a:rPr lang="es-CR" dirty="0"/>
              <a:t>- el importador </a:t>
            </a:r>
            <a:r>
              <a:rPr lang="es-CR" dirty="0">
                <a:solidFill>
                  <a:srgbClr val="FF0000"/>
                </a:solidFill>
              </a:rPr>
              <a:t>se niega </a:t>
            </a:r>
            <a:r>
              <a:rPr lang="es-CR" dirty="0"/>
              <a:t>a que la aduana verifique en sus registros</a:t>
            </a:r>
          </a:p>
          <a:p>
            <a:pPr marL="0" indent="0" algn="just">
              <a:buNone/>
            </a:pPr>
            <a:r>
              <a:rPr lang="es-CR" dirty="0"/>
              <a:t>- el importador </a:t>
            </a:r>
            <a:r>
              <a:rPr lang="es-CR" dirty="0">
                <a:solidFill>
                  <a:srgbClr val="FF0000"/>
                </a:solidFill>
              </a:rPr>
              <a:t>omite o altera</a:t>
            </a:r>
            <a:r>
              <a:rPr lang="es-CR" dirty="0"/>
              <a:t> sus registros de operaciones de comercio exterior</a:t>
            </a:r>
          </a:p>
          <a:p>
            <a:pPr marL="0" indent="0" algn="just">
              <a:buNone/>
            </a:pPr>
            <a:r>
              <a:rPr lang="es-CR" dirty="0"/>
              <a:t>- el importador </a:t>
            </a:r>
            <a:r>
              <a:rPr lang="es-CR" dirty="0">
                <a:solidFill>
                  <a:srgbClr val="FF0000"/>
                </a:solidFill>
              </a:rPr>
              <a:t>no entrega documentos solicitados </a:t>
            </a:r>
            <a:r>
              <a:rPr lang="es-CR" dirty="0"/>
              <a:t>por la aduana, dentro del plazo requerido</a:t>
            </a:r>
          </a:p>
          <a:p>
            <a:pPr marL="0" indent="0" algn="just">
              <a:buNone/>
            </a:pPr>
            <a:r>
              <a:rPr lang="es-CR" dirty="0"/>
              <a:t>- el importador presenta </a:t>
            </a:r>
            <a:r>
              <a:rPr lang="es-CR" dirty="0">
                <a:solidFill>
                  <a:srgbClr val="FF0000"/>
                </a:solidFill>
              </a:rPr>
              <a:t>información falsa o inexacta</a:t>
            </a:r>
          </a:p>
          <a:p>
            <a:pPr marL="0" indent="0" algn="just">
              <a:buNone/>
            </a:pPr>
            <a:r>
              <a:rPr lang="es-CR" dirty="0"/>
              <a:t>- si se demuestra que </a:t>
            </a:r>
            <a:r>
              <a:rPr lang="es-CR" dirty="0">
                <a:solidFill>
                  <a:srgbClr val="FF0000"/>
                </a:solidFill>
              </a:rPr>
              <a:t>la vinculación del importador y su proveedor</a:t>
            </a:r>
            <a:r>
              <a:rPr lang="es-CR" dirty="0"/>
              <a:t>, influyó en el precio de las mercancías importadas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6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dirty="0"/>
              <a:t>Valor de Aduanas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396538"/>
            <a:ext cx="10515600" cy="50208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R" b="1" dirty="0"/>
              <a:t>Formulario de la declaración del valor: </a:t>
            </a:r>
          </a:p>
          <a:p>
            <a:pPr algn="just"/>
            <a:endParaRPr lang="es-CR" b="1" dirty="0"/>
          </a:p>
          <a:p>
            <a:pPr marL="0" indent="0" algn="just">
              <a:buNone/>
            </a:pPr>
            <a:r>
              <a:rPr lang="es-CR" dirty="0"/>
              <a:t>La declaración del valor aduanero, es un formulario que contiene información referente a la transacción comercial de compra-venta de mercancías. Este formulario debe ser llenado y firmado por el importador, bajo la gravedad del juramento. </a:t>
            </a:r>
            <a:r>
              <a:rPr lang="es-CR" b="1" dirty="0"/>
              <a:t>La aduana podría solicitarlo antes, durante o luego de la importación.</a:t>
            </a:r>
          </a:p>
          <a:p>
            <a:pPr marL="0" indent="0" algn="just">
              <a:buNone/>
            </a:pPr>
            <a:r>
              <a:rPr lang="es-CR" b="1" dirty="0"/>
              <a:t>¿En caso de verificación de la aduana, qué documentos debe tener el importador?</a:t>
            </a:r>
          </a:p>
          <a:p>
            <a:pPr algn="just"/>
            <a:endParaRPr lang="es-CR" dirty="0"/>
          </a:p>
          <a:p>
            <a:pPr marL="0" indent="0" algn="just">
              <a:buNone/>
            </a:pPr>
            <a:r>
              <a:rPr lang="es-CR" dirty="0"/>
              <a:t>La documentación </a:t>
            </a:r>
            <a:r>
              <a:rPr lang="es-CR" b="1" dirty="0">
                <a:solidFill>
                  <a:srgbClr val="FF0000"/>
                </a:solidFill>
              </a:rPr>
              <a:t>que pruebe </a:t>
            </a:r>
            <a:r>
              <a:rPr lang="es-CR" dirty="0"/>
              <a:t>que todos los datos que presentó en la factura y declaración de valor aduanero </a:t>
            </a:r>
            <a:r>
              <a:rPr lang="es-CR" b="1" dirty="0"/>
              <a:t>son ciertos</a:t>
            </a:r>
            <a:r>
              <a:rPr lang="es-CR" dirty="0"/>
              <a:t>.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/>
              <a:t>Cuando la aduana solicita documentos al importador, el plazo para entregarlos puede prorrogarse, pero normalmente es de </a:t>
            </a:r>
            <a:r>
              <a:rPr lang="es-CR" b="1" dirty="0"/>
              <a:t>10 días hábiles.</a:t>
            </a:r>
          </a:p>
          <a:p>
            <a:pPr algn="just"/>
            <a:endParaRPr lang="es-CR" b="1" dirty="0"/>
          </a:p>
          <a:p>
            <a:pPr algn="just"/>
            <a:endParaRPr lang="es-C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/>
              <a:t>Obligaciones para la importación de mercancías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396538"/>
            <a:ext cx="10515600" cy="50208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R" dirty="0"/>
              <a:t>Importar mercancías es un </a:t>
            </a:r>
            <a:r>
              <a:rPr lang="es-CR" b="1" dirty="0">
                <a:solidFill>
                  <a:srgbClr val="FF0000"/>
                </a:solidFill>
              </a:rPr>
              <a:t>proceso de interacción en el que participan autoridades públicas</a:t>
            </a:r>
            <a:r>
              <a:rPr lang="es-CR" dirty="0"/>
              <a:t> tales como la </a:t>
            </a:r>
            <a:r>
              <a:rPr lang="es-CR" u="sng" dirty="0"/>
              <a:t>aduana, los ministerios que otorgan permisos o realizan las inspecciones, los agentes aduaneros, los apoderados aduaneros, los importadores, depósitos aduaneros y transportistas nacionales e internacionales</a:t>
            </a:r>
            <a:r>
              <a:rPr lang="es-CR" dirty="0"/>
              <a:t>, entre otros.</a:t>
            </a:r>
          </a:p>
          <a:p>
            <a:pPr algn="just"/>
            <a:endParaRPr lang="es-CR" dirty="0"/>
          </a:p>
          <a:p>
            <a:pPr marL="0" indent="0" algn="just">
              <a:buNone/>
            </a:pPr>
            <a:r>
              <a:rPr lang="es-CR" dirty="0"/>
              <a:t>De manera general, debemos decir que la </a:t>
            </a:r>
            <a:r>
              <a:rPr lang="es-CR" b="1" dirty="0"/>
              <a:t>obligación aduanera </a:t>
            </a:r>
            <a:r>
              <a:rPr lang="es-CR" dirty="0"/>
              <a:t>está constituida por el conjunto de </a:t>
            </a:r>
            <a:r>
              <a:rPr lang="es-CR" b="1" dirty="0">
                <a:solidFill>
                  <a:srgbClr val="FF0000"/>
                </a:solidFill>
              </a:rPr>
              <a:t>obligaciones tributarias </a:t>
            </a:r>
            <a:r>
              <a:rPr lang="es-CR" dirty="0"/>
              <a:t>(pago de derechos aduaneros e impuestos que se cancelan en la aduana) </a:t>
            </a:r>
            <a:r>
              <a:rPr lang="es-CR" b="1" dirty="0">
                <a:solidFill>
                  <a:srgbClr val="FF0000"/>
                </a:solidFill>
              </a:rPr>
              <a:t>y no tributarias </a:t>
            </a:r>
            <a:r>
              <a:rPr lang="es-CR" dirty="0"/>
              <a:t>(permisos de importación del Ministerio de Salud, entre otros) que surgen entre el Estado y los particulares, (empresarios o personas físicas), como consecuencia del </a:t>
            </a:r>
            <a:r>
              <a:rPr lang="es-CR" b="1" dirty="0">
                <a:solidFill>
                  <a:srgbClr val="FF0000"/>
                </a:solidFill>
              </a:rPr>
              <a:t>ingreso o salida de mercancías </a:t>
            </a:r>
            <a:r>
              <a:rPr lang="es-CR" dirty="0"/>
              <a:t>del territorio aduanero de Costa Rica.</a:t>
            </a:r>
          </a:p>
          <a:p>
            <a:pPr algn="just"/>
            <a:endParaRPr lang="es-CR" b="1" dirty="0"/>
          </a:p>
          <a:p>
            <a:pPr algn="just"/>
            <a:endParaRPr lang="es-C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0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/>
              <a:t>Obligaciones para la importación de mercancías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396538"/>
            <a:ext cx="10515600" cy="50208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R" b="1" dirty="0"/>
              <a:t>Declaración aduanera y la autodeterminación:</a:t>
            </a:r>
            <a:endParaRPr lang="es-CR" dirty="0"/>
          </a:p>
          <a:p>
            <a:pPr algn="just"/>
            <a:endParaRPr lang="es-CR" dirty="0"/>
          </a:p>
          <a:p>
            <a:pPr marL="0" indent="0" algn="just">
              <a:buNone/>
            </a:pPr>
            <a:r>
              <a:rPr lang="es-CR" dirty="0"/>
              <a:t>La declaración de mercancías es el documento efectuado bajo fe de juramento, que se presenta ante la aduana y representa que los interesados libre y voluntariamente han determinado el régimen al que quieren someter las mercancías (por ejemplo, importación o exportación). Con este acto, quien presenta la declaración y el importador, aceptan las obligaciones que la legislación impone.</a:t>
            </a:r>
          </a:p>
          <a:p>
            <a:pPr algn="just"/>
            <a:endParaRPr lang="es-CR" dirty="0"/>
          </a:p>
          <a:p>
            <a:pPr marL="0" indent="0" algn="just">
              <a:buNone/>
            </a:pPr>
            <a:r>
              <a:rPr lang="es-CR" dirty="0"/>
              <a:t>En Costa Rica, cuando se presenta la declaración, se </a:t>
            </a:r>
            <a:r>
              <a:rPr lang="es-CR" dirty="0" err="1"/>
              <a:t>autodeterminan</a:t>
            </a:r>
            <a:r>
              <a:rPr lang="es-CR" dirty="0"/>
              <a:t> y pagan los derechos aduaneros e impuestos correspondientes a la operación. Además, tienen que haberse  realizado trámites de autorización de permisos o inspección con otras autoridades cuando se requiera.</a:t>
            </a:r>
          </a:p>
          <a:p>
            <a:pPr algn="just"/>
            <a:endParaRPr lang="es-C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0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B79B-629F-4864-890C-CDC8E4366DCA}" type="slidenum">
              <a:rPr lang="es-CR" smtClean="0"/>
              <a:pPr/>
              <a:t>16</a:t>
            </a:fld>
            <a:endParaRPr lang="es-C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938" r="44482" b="23880"/>
          <a:stretch>
            <a:fillRect/>
          </a:stretch>
        </p:blipFill>
        <p:spPr bwMode="auto">
          <a:xfrm>
            <a:off x="2567608" y="404664"/>
            <a:ext cx="67687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5015880" y="1052736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8 Elipse"/>
          <p:cNvSpPr/>
          <p:nvPr/>
        </p:nvSpPr>
        <p:spPr>
          <a:xfrm>
            <a:off x="4079776" y="1340768"/>
            <a:ext cx="22322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9 Elipse"/>
          <p:cNvSpPr/>
          <p:nvPr/>
        </p:nvSpPr>
        <p:spPr>
          <a:xfrm>
            <a:off x="2927648" y="1484784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10 Elipse"/>
          <p:cNvSpPr/>
          <p:nvPr/>
        </p:nvSpPr>
        <p:spPr>
          <a:xfrm>
            <a:off x="6672064" y="1700808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11 Elipse"/>
          <p:cNvSpPr/>
          <p:nvPr/>
        </p:nvSpPr>
        <p:spPr>
          <a:xfrm>
            <a:off x="2711624" y="2492896"/>
            <a:ext cx="17281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12 Elipse"/>
          <p:cNvSpPr/>
          <p:nvPr/>
        </p:nvSpPr>
        <p:spPr>
          <a:xfrm>
            <a:off x="3863752" y="3212976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13 Elipse"/>
          <p:cNvSpPr/>
          <p:nvPr/>
        </p:nvSpPr>
        <p:spPr>
          <a:xfrm>
            <a:off x="4223792" y="3429000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14 Elipse"/>
          <p:cNvSpPr/>
          <p:nvPr/>
        </p:nvSpPr>
        <p:spPr>
          <a:xfrm>
            <a:off x="2711624" y="3717032"/>
            <a:ext cx="32403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476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/>
              <a:t>Obligaciones para la importación de mercancías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396538"/>
            <a:ext cx="10515600" cy="50208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R" b="1" dirty="0"/>
              <a:t>Examen previo</a:t>
            </a:r>
          </a:p>
          <a:p>
            <a:endParaRPr lang="es-CR" b="1" dirty="0"/>
          </a:p>
          <a:p>
            <a:pPr marL="0" indent="0" algn="just">
              <a:buNone/>
            </a:pPr>
            <a:r>
              <a:rPr lang="es-CR" dirty="0"/>
              <a:t>Es un medio de reconocimiento que puede utilizar el declarante, con el fin de revisar el estado, la cantidad y la forma en la que llegaron las mercancías al país. </a:t>
            </a:r>
            <a:r>
              <a:rPr lang="es-CR" b="1" dirty="0">
                <a:solidFill>
                  <a:srgbClr val="FF0000"/>
                </a:solidFill>
              </a:rPr>
              <a:t>Esta acción permite detectar, antes del pago de los derechos aduaneros e impuestos, cualquier diferencia respecto a lo que el importador solicitó a su proveedor, anotarlo en la declaración o devolver las mercancías al proveedor.</a:t>
            </a:r>
          </a:p>
          <a:p>
            <a:pPr algn="just"/>
            <a:endParaRPr lang="es-CR" b="1" dirty="0"/>
          </a:p>
          <a:p>
            <a:pPr marL="0" indent="0" algn="just">
              <a:buNone/>
            </a:pPr>
            <a:r>
              <a:rPr lang="es-CR" b="1" dirty="0"/>
              <a:t>Extracción de muestras</a:t>
            </a:r>
          </a:p>
          <a:p>
            <a:pPr algn="just"/>
            <a:endParaRPr lang="es-CR" b="1" dirty="0"/>
          </a:p>
          <a:p>
            <a:pPr marL="0" indent="0" algn="just">
              <a:buNone/>
            </a:pPr>
            <a:r>
              <a:rPr lang="es-CR" dirty="0"/>
              <a:t>La autoridad aduanera puede extraer muestras de mercancías, </a:t>
            </a:r>
            <a:r>
              <a:rPr lang="es-CR" b="1" dirty="0">
                <a:solidFill>
                  <a:srgbClr val="FF0000"/>
                </a:solidFill>
              </a:rPr>
              <a:t>con el objeto de cumplir requisitos de inscripción o autorización de ingreso, o para determinar su correcta clasificación arancelaria.</a:t>
            </a:r>
            <a:r>
              <a:rPr lang="es-CR" dirty="0"/>
              <a:t> La cantidad que se autoriza por la aduana se limita estrictamente a la cantidad necesaria para efectuar los análisis pertinentes. Las muestras extraídas siempre deben pagar los derechos e impuestos correspondientes, al momento de presentarse la declaración de mercancías respectiva.</a:t>
            </a:r>
          </a:p>
          <a:p>
            <a:pPr algn="just"/>
            <a:endParaRPr lang="es-C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8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/>
              <a:t>Obligaciones para la importación de mercancías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255222"/>
            <a:ext cx="10515600" cy="50208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R" b="1" dirty="0"/>
              <a:t>Lugares habilitados</a:t>
            </a:r>
          </a:p>
          <a:p>
            <a:pPr algn="just"/>
            <a:endParaRPr lang="es-CR" b="1" dirty="0"/>
          </a:p>
          <a:p>
            <a:pPr marL="0" indent="0" algn="just">
              <a:buNone/>
            </a:pPr>
            <a:r>
              <a:rPr lang="es-CR" b="1" dirty="0">
                <a:solidFill>
                  <a:srgbClr val="FF0000"/>
                </a:solidFill>
              </a:rPr>
              <a:t>Todo ingreso y salida de personas, mercancías y medios de transporte del territorio aduanero, sólo puede efectuarse por los lugares “habilitados” </a:t>
            </a:r>
            <a:r>
              <a:rPr lang="es-CR" dirty="0"/>
              <a:t>por la autoridad aduanera y se someterán a su control.</a:t>
            </a:r>
          </a:p>
          <a:p>
            <a:pPr algn="just"/>
            <a:endParaRPr lang="es-CR" dirty="0"/>
          </a:p>
          <a:p>
            <a:pPr marL="0" indent="0" algn="just">
              <a:buNone/>
            </a:pPr>
            <a:r>
              <a:rPr lang="es-CR" dirty="0"/>
              <a:t>Los lugares “habilitados” son aquellos que la aduana ha </a:t>
            </a:r>
            <a:r>
              <a:rPr lang="es-CR" dirty="0" err="1"/>
              <a:t>preautorizado</a:t>
            </a:r>
            <a:r>
              <a:rPr lang="es-CR" dirty="0"/>
              <a:t> y se encuentran en todo momento </a:t>
            </a:r>
            <a:r>
              <a:rPr lang="es-CR" b="1" dirty="0"/>
              <a:t>bajo control aduanero</a:t>
            </a:r>
            <a:r>
              <a:rPr lang="es-CR" dirty="0"/>
              <a:t>.</a:t>
            </a:r>
          </a:p>
          <a:p>
            <a:pPr algn="just"/>
            <a:endParaRPr lang="es-CR" dirty="0"/>
          </a:p>
          <a:p>
            <a:pPr marL="0" indent="0" algn="just">
              <a:buNone/>
            </a:pPr>
            <a:r>
              <a:rPr lang="es-CR" dirty="0"/>
              <a:t>Una vez que concluya el proceso legal de recepción de la unidad de transporte, es posible cargar o descargar las mercancías, o que se permita el embarque o desembarque de tripulantes y pasajeros, siempre dentro de los días y horarios autorizados.</a:t>
            </a:r>
          </a:p>
          <a:p>
            <a:pPr algn="just"/>
            <a:endParaRPr lang="es-C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49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/>
              <a:t>Obligaciones para la importación de mercancías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255222"/>
            <a:ext cx="10515600" cy="50208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R" dirty="0"/>
              <a:t>Estos procesos de descarga deben realizarse en los depósitos autorizados para tal efecto. Sin embargo, en algunos casos la aduana </a:t>
            </a:r>
            <a:r>
              <a:rPr lang="es-CR" u="sng" dirty="0">
                <a:solidFill>
                  <a:srgbClr val="FF0000"/>
                </a:solidFill>
              </a:rPr>
              <a:t>puede autorizar que las mercancías se descarguen en otros lugares no habilitados, considerando los casos especiales</a:t>
            </a:r>
            <a:r>
              <a:rPr lang="es-CR" dirty="0"/>
              <a:t> o sus características como:</a:t>
            </a:r>
          </a:p>
          <a:p>
            <a:pPr algn="just"/>
            <a:endParaRPr lang="es-CR" b="1" dirty="0"/>
          </a:p>
          <a:p>
            <a:pPr marL="0" indent="0" algn="just">
              <a:buNone/>
            </a:pPr>
            <a:r>
              <a:rPr lang="es-CR" b="1" dirty="0"/>
              <a:t>- la naturaleza de la mercancía, tales como plantas y animales vivos</a:t>
            </a:r>
          </a:p>
          <a:p>
            <a:pPr marL="0" indent="0" algn="just">
              <a:buNone/>
            </a:pPr>
            <a:r>
              <a:rPr lang="es-CR" b="1" dirty="0"/>
              <a:t>- su urgencia o justificación tales como mercancías refrigeradas, vacunas, sueros y envíos de socorro</a:t>
            </a:r>
          </a:p>
          <a:p>
            <a:pPr marL="0" indent="0" algn="just">
              <a:buNone/>
            </a:pPr>
            <a:r>
              <a:rPr lang="es-CR" b="1" dirty="0"/>
              <a:t>- su peligrosidad, tales como mercancías explosivas, corrosivas, inflamables, contaminantes, tóxicas y radioactivas</a:t>
            </a:r>
          </a:p>
          <a:p>
            <a:pPr marL="0" indent="0" algn="just">
              <a:buNone/>
            </a:pPr>
            <a:r>
              <a:rPr lang="es-CR" b="1" dirty="0"/>
              <a:t>- su carácter perecedero o de fácil descomposición, tales como flores, frutas y carnes frescas o refrigeradas</a:t>
            </a:r>
          </a:p>
          <a:p>
            <a:pPr marL="0" indent="0" algn="just">
              <a:buNone/>
            </a:pPr>
            <a:r>
              <a:rPr lang="es-CR" b="1" dirty="0"/>
              <a:t>- otros que establezca cada país signatario</a:t>
            </a:r>
          </a:p>
          <a:p>
            <a:pPr algn="just"/>
            <a:endParaRPr lang="es-C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3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dirty="0"/>
              <a:t>Tributos, Derechos Aduaneros e Impuestos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55961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dirty="0"/>
              <a:t>Los tributos son las obligaciones que establece el Gobierno de la República de Costa Rica, a fin de </a:t>
            </a:r>
            <a:r>
              <a:rPr lang="es-CR" b="1" dirty="0"/>
              <a:t>financiar sus obligaciones y cumplir con los fines del Estado</a:t>
            </a:r>
            <a:r>
              <a:rPr lang="es-CR" dirty="0"/>
              <a:t>. Los tributos se clasifican en impuestos, tasas y contribuciones especiales.</a:t>
            </a:r>
          </a:p>
          <a:p>
            <a:pPr algn="just"/>
            <a:endParaRPr lang="es-CR" dirty="0"/>
          </a:p>
          <a:p>
            <a:pPr marL="0" indent="0" algn="just">
              <a:buNone/>
            </a:pPr>
            <a:r>
              <a:rPr lang="es-CR" dirty="0"/>
              <a:t>En las operaciones de comercio exterior, se produce la obligación de pagar impuestos. A nivel aduanero, están los Derechos Arancelarios a la Importación (DAI), así como otros tributos que cargan la importación de mercancías.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81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/>
              <a:t>Obligaciones para la importación de mercancías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255222"/>
            <a:ext cx="10515600" cy="5020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b="1" dirty="0"/>
              <a:t>Regímenes de depósito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/>
              <a:t>El depósito fiscal es el régimen aduanero por el cual las mercancías son depositadas temporalmente bajo custodia, conservación y responsabilidad del depositario y el control de la aduana, sin el pago de los tributos a la importación.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/>
              <a:t>El depositario deberá efectuar un </a:t>
            </a:r>
            <a:r>
              <a:rPr lang="es-CR" dirty="0">
                <a:solidFill>
                  <a:srgbClr val="FF0000"/>
                </a:solidFill>
              </a:rPr>
              <a:t>informe a la autoridad aduanera </a:t>
            </a:r>
            <a:r>
              <a:rPr lang="es-CR" dirty="0"/>
              <a:t>competente de las cantidades, marcas, daños, faltantes o sobrantes de los bultos y demás información que señalen los reglamentos, inmediatamente después del ingreso de la mercancía al depósito.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5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/>
              <a:t>Obligaciones para la importación de mercancías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255222"/>
            <a:ext cx="10515600" cy="50208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R" b="1" dirty="0"/>
              <a:t>Depósito aduanero</a:t>
            </a:r>
          </a:p>
          <a:p>
            <a:endParaRPr lang="es-CR" b="1" dirty="0"/>
          </a:p>
          <a:p>
            <a:pPr marL="0" indent="0">
              <a:buNone/>
            </a:pPr>
            <a:r>
              <a:rPr lang="es-CR" dirty="0"/>
              <a:t>Son lugares que la autoridad aduanera autorizó para que se descarguen mercancías y permanezcan allí durante un </a:t>
            </a:r>
            <a:r>
              <a:rPr lang="es-CR" dirty="0">
                <a:solidFill>
                  <a:srgbClr val="FF0000"/>
                </a:solidFill>
              </a:rPr>
              <a:t>plazo máximo de 1 año</a:t>
            </a:r>
            <a:r>
              <a:rPr lang="es-CR" dirty="0"/>
              <a:t>. Luego de ese plazo, la mercancía se </a:t>
            </a:r>
            <a:r>
              <a:rPr lang="es-CR" dirty="0">
                <a:solidFill>
                  <a:srgbClr val="FF0000"/>
                </a:solidFill>
              </a:rPr>
              <a:t>considera en abandono</a:t>
            </a:r>
            <a:r>
              <a:rPr lang="es-CR" dirty="0"/>
              <a:t>.</a:t>
            </a:r>
          </a:p>
          <a:p>
            <a:endParaRPr lang="es-CR" b="1" dirty="0"/>
          </a:p>
          <a:p>
            <a:pPr marL="0" indent="0">
              <a:buNone/>
            </a:pPr>
            <a:r>
              <a:rPr lang="es-CR" b="1" dirty="0"/>
              <a:t>¿Qué tipo de mercancías pueden ingresar a un depósito aduanero?</a:t>
            </a:r>
          </a:p>
          <a:p>
            <a:endParaRPr lang="es-CR" b="1" dirty="0"/>
          </a:p>
          <a:p>
            <a:pPr marL="0" indent="0">
              <a:buNone/>
            </a:pPr>
            <a:r>
              <a:rPr lang="es-CR" dirty="0"/>
              <a:t>A los depósitos aduaneros pueden ingresar toda clase de mercancías procedentes del exterior. Es importante destacar que las </a:t>
            </a:r>
            <a:r>
              <a:rPr lang="es-CR" dirty="0">
                <a:solidFill>
                  <a:srgbClr val="FF0000"/>
                </a:solidFill>
              </a:rPr>
              <a:t>mercancías explosivas, corrosivas, contaminantes o radiactivas</a:t>
            </a:r>
            <a:r>
              <a:rPr lang="es-CR" dirty="0"/>
              <a:t>, sólo podrán descargarse o quedar en depósito, siempre que se cumpla con los siguientes requisitos:</a:t>
            </a:r>
          </a:p>
          <a:p>
            <a:endParaRPr lang="es-CR" dirty="0"/>
          </a:p>
          <a:p>
            <a:pPr marL="0" indent="0">
              <a:buNone/>
            </a:pPr>
            <a:r>
              <a:rPr lang="es-CR" dirty="0"/>
              <a:t>a. que las mercancías cuenten con la autorización de las autoridades competentes.</a:t>
            </a:r>
          </a:p>
          <a:p>
            <a:pPr marL="0" indent="0">
              <a:buNone/>
            </a:pPr>
            <a:r>
              <a:rPr lang="es-CR" dirty="0"/>
              <a:t>b. que el recinto cuente con lugares apropiados para su almacenaje, por sus condiciones de seguridad.</a:t>
            </a:r>
          </a:p>
        </p:txBody>
      </p:sp>
    </p:spTree>
    <p:extLst>
      <p:ext uri="{BB962C8B-B14F-4D97-AF65-F5344CB8AC3E}">
        <p14:creationId xmlns:p14="http://schemas.microsoft.com/office/powerpoint/2010/main" val="3129807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/>
              <a:t>Obligaciones para la importación de mercancías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255222"/>
            <a:ext cx="10515600" cy="50208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CR" b="1" dirty="0"/>
              <a:t>¿Qué operaciones pueden sufrir las mercancías en el depósito aduanero?</a:t>
            </a:r>
          </a:p>
          <a:p>
            <a:pPr marL="0" indent="0">
              <a:buNone/>
            </a:pPr>
            <a:r>
              <a:rPr lang="es-CR" dirty="0"/>
              <a:t>Durante el tiempo que las mercancías permanezcan en depósito aduanero, bajo control de la autoridad aduanera, pueden ser objeto por parte del interesado o de su representante a diferentes operaciones y manipulaciones.</a:t>
            </a:r>
          </a:p>
          <a:p>
            <a:endParaRPr lang="es-CR" b="1" dirty="0"/>
          </a:p>
          <a:p>
            <a:pPr marL="0" indent="0">
              <a:buNone/>
            </a:pPr>
            <a:r>
              <a:rPr lang="es-CR" b="1" dirty="0"/>
              <a:t>¿Qué manipulaciones se pueden hacer a las mercancías en el depósito aduanero?</a:t>
            </a:r>
          </a:p>
          <a:p>
            <a:endParaRPr lang="es-CR" dirty="0"/>
          </a:p>
          <a:p>
            <a:pPr marL="0" indent="0">
              <a:buNone/>
            </a:pPr>
            <a:r>
              <a:rPr lang="es-CR" dirty="0"/>
              <a:t>Las mercancías que estén en depósito aduanero, podrán ser objeto de las siguientes manipulaciones:</a:t>
            </a:r>
          </a:p>
          <a:p>
            <a:endParaRPr lang="es-CR" dirty="0"/>
          </a:p>
          <a:p>
            <a:r>
              <a:rPr lang="es-CR" sz="2400" dirty="0"/>
              <a:t>1. consolidación y </a:t>
            </a:r>
            <a:r>
              <a:rPr lang="es-CR" sz="2400" dirty="0" err="1"/>
              <a:t>desconsolidación</a:t>
            </a:r>
            <a:endParaRPr lang="es-CR" sz="2400" dirty="0"/>
          </a:p>
          <a:p>
            <a:r>
              <a:rPr lang="es-CR" sz="2400" dirty="0"/>
              <a:t>2. división y clasificación de bultos</a:t>
            </a:r>
          </a:p>
          <a:p>
            <a:r>
              <a:rPr lang="es-CR" sz="2400" dirty="0"/>
              <a:t>3. empaque, desempaque y </a:t>
            </a:r>
            <a:r>
              <a:rPr lang="es-CR" sz="2400" dirty="0" err="1"/>
              <a:t>reempaque</a:t>
            </a:r>
            <a:endParaRPr lang="es-CR" sz="2400" dirty="0"/>
          </a:p>
          <a:p>
            <a:r>
              <a:rPr lang="es-CR" sz="2400" dirty="0"/>
              <a:t>4. embalaje</a:t>
            </a:r>
          </a:p>
          <a:p>
            <a:r>
              <a:rPr lang="es-CR" sz="2400" dirty="0"/>
              <a:t>6. marcado, remarcado y etiquetado</a:t>
            </a:r>
          </a:p>
          <a:p>
            <a:r>
              <a:rPr lang="es-CR" sz="2400" dirty="0"/>
              <a:t>7. colocación de leyendas de información comercial</a:t>
            </a:r>
          </a:p>
          <a:p>
            <a:r>
              <a:rPr lang="es-CR" sz="2400" dirty="0"/>
              <a:t>8. extracción de muestras para análisis o registro</a:t>
            </a:r>
          </a:p>
          <a:p>
            <a:r>
              <a:rPr lang="es-CR" sz="2400" dirty="0"/>
              <a:t>9. cualquier actividad que no modifique o altere la naturaleza de la mercancía</a:t>
            </a:r>
          </a:p>
        </p:txBody>
      </p:sp>
    </p:spTree>
    <p:extLst>
      <p:ext uri="{BB962C8B-B14F-4D97-AF65-F5344CB8AC3E}">
        <p14:creationId xmlns:p14="http://schemas.microsoft.com/office/powerpoint/2010/main" val="13438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/>
              <a:t>Obligaciones para la importación de mercancías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255222"/>
            <a:ext cx="10515600" cy="502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R" b="1" dirty="0"/>
              <a:t>¿Qué es el despacho aduanero?</a:t>
            </a:r>
          </a:p>
          <a:p>
            <a:endParaRPr lang="es-CR" b="1" dirty="0"/>
          </a:p>
          <a:p>
            <a:pPr marL="0" indent="0" algn="just">
              <a:buNone/>
            </a:pPr>
            <a:r>
              <a:rPr lang="es-CR" dirty="0"/>
              <a:t>El despacho aduanero de las mercancías es un conjunto de actos y formalidades necesarias para someter las mercancías a un régimen aduanero (importación, zona franca, etc.). Inicia con la aceptación de la declaración aduanera y concluye con el levante (autorización de retiro) de las mismas, ante la aduana.</a:t>
            </a:r>
          </a:p>
          <a:p>
            <a:pPr algn="just"/>
            <a:endParaRPr lang="es-CR" dirty="0"/>
          </a:p>
          <a:p>
            <a:pPr marL="0" indent="0" algn="just">
              <a:buNone/>
            </a:pPr>
            <a:r>
              <a:rPr lang="es-CR" dirty="0"/>
              <a:t>Todos los regímenes aduaneros y las modalidades de importación y exportación definitivas, están condicionadas a que se cumplan los requisitos y formalidades aduaneras y no aduaneras (permisos sanitarios u otros), que sean exigibles en cada caso. Asimismo, en el despacho aduanero se podrá transmitir electrónicamente la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4240098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6894-9F84-3C46-8F58-80615DE2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0046"/>
            <a:ext cx="10515600" cy="1457768"/>
          </a:xfrm>
        </p:spPr>
        <p:txBody>
          <a:bodyPr>
            <a:normAutofit/>
          </a:bodyPr>
          <a:lstStyle/>
          <a:p>
            <a:r>
              <a:rPr lang="es-ES_tradnl" sz="3600" dirty="0"/>
              <a:t>Jorge Muñoz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26991-C936-054B-B2DF-664F103AA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8483C-9096-F64F-9498-C44F57EDF8A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0E631-34AC-AB42-8E8A-04360F0CE5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Correo: munoznj@gmail.com</a:t>
            </a:r>
          </a:p>
        </p:txBody>
      </p:sp>
    </p:spTree>
    <p:extLst>
      <p:ext uri="{BB962C8B-B14F-4D97-AF65-F5344CB8AC3E}">
        <p14:creationId xmlns:p14="http://schemas.microsoft.com/office/powerpoint/2010/main" val="81540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dirty="0"/>
              <a:t>Tributos, Derechos Aduaneros e Impuestos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55961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R" b="1" dirty="0"/>
              <a:t>Formas de pago</a:t>
            </a:r>
          </a:p>
          <a:p>
            <a:pPr marL="0" indent="0" algn="just">
              <a:buNone/>
            </a:pPr>
            <a:r>
              <a:rPr lang="es-CR" dirty="0"/>
              <a:t>Las formas de pago de Derechos e Impuestos reconocidos en la legislación aduanera son por la vía electrónica y otras que se autoricen reglamentariamente.</a:t>
            </a:r>
          </a:p>
          <a:p>
            <a:pPr marL="0" indent="0" algn="just">
              <a:buNone/>
            </a:pPr>
            <a:r>
              <a:rPr lang="es-CR" b="1" dirty="0"/>
              <a:t>Plazo para reclamar</a:t>
            </a:r>
          </a:p>
          <a:p>
            <a:pPr marL="0" indent="0" algn="just">
              <a:buNone/>
            </a:pPr>
            <a:r>
              <a:rPr lang="es-CR" dirty="0"/>
              <a:t>El declarante (importador o su representante) tiene el derecho de reclamar ante la Aduana la </a:t>
            </a:r>
            <a:r>
              <a:rPr lang="es-CR" b="1" dirty="0">
                <a:solidFill>
                  <a:srgbClr val="FF0000"/>
                </a:solidFill>
              </a:rPr>
              <a:t>devolución de impuestos, intereses, recargos y multas cuando demuestre un pago en exceso</a:t>
            </a:r>
            <a:r>
              <a:rPr lang="es-CR" dirty="0"/>
              <a:t>, sea porque se </a:t>
            </a:r>
            <a:r>
              <a:rPr lang="es-CR" b="1" dirty="0">
                <a:solidFill>
                  <a:srgbClr val="FF0000"/>
                </a:solidFill>
              </a:rPr>
              <a:t>cometió un error</a:t>
            </a:r>
            <a:r>
              <a:rPr lang="es-CR" dirty="0"/>
              <a:t>, o porque el Estado lo </a:t>
            </a:r>
            <a:r>
              <a:rPr lang="es-CR" b="1" dirty="0">
                <a:solidFill>
                  <a:srgbClr val="FF0000"/>
                </a:solidFill>
              </a:rPr>
              <a:t>cobro de manera indebida. </a:t>
            </a:r>
          </a:p>
          <a:p>
            <a:pPr marL="0" indent="0" algn="just">
              <a:buNone/>
            </a:pPr>
            <a:r>
              <a:rPr lang="es-CR" dirty="0"/>
              <a:t>El plazo para reclamar es de cuatro años que se cuentan a partir de la fecha en que se aceptó la declaración aduanera. 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/>
              <a:t>La prescripción se interrumpe en los siguientes casos:</a:t>
            </a:r>
          </a:p>
          <a:p>
            <a:pPr marL="0" indent="0" algn="just">
              <a:buNone/>
            </a:pPr>
            <a:r>
              <a:rPr lang="es-CR" dirty="0"/>
              <a:t>a. por notificación del acto que da inicio al procedimiento</a:t>
            </a:r>
          </a:p>
          <a:p>
            <a:pPr marL="0" indent="0" algn="just">
              <a:buNone/>
            </a:pPr>
            <a:r>
              <a:rPr lang="es-CR" dirty="0"/>
              <a:t>b. por la presentación de recursos contra resoluciones que haya emitido la aduana</a:t>
            </a:r>
          </a:p>
          <a:p>
            <a:pPr marL="0" indent="0" algn="just">
              <a:buNone/>
            </a:pPr>
            <a:r>
              <a:rPr lang="es-CR" dirty="0"/>
              <a:t>c. por cualquier acción del deudor con una corrección de los tributos pagados</a:t>
            </a:r>
          </a:p>
          <a:p>
            <a:endParaRPr lang="es-CR" dirty="0"/>
          </a:p>
          <a:p>
            <a:pPr algn="just"/>
            <a:endParaRPr lang="es-C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0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dirty="0"/>
              <a:t>Tributos, Derechos Aduaneros e Impuestos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6624-408A-B04F-AC60-80EFDDBE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11" y="155961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b="1" dirty="0"/>
              <a:t>Otros tributos que se pagan a la importación</a:t>
            </a:r>
          </a:p>
          <a:p>
            <a:endParaRPr lang="es-CR" dirty="0"/>
          </a:p>
          <a:p>
            <a:pPr marL="0" indent="0" algn="just">
              <a:buNone/>
            </a:pPr>
            <a:r>
              <a:rPr lang="es-CR" dirty="0"/>
              <a:t>En Costa Rica, la aduana facilita la recaudación de otros tributos que se han establecido en diferentes instrumentos legales. Estos gravámenes son diferentes a los derechos arancelarios y generalmente son los siguientes:</a:t>
            </a:r>
          </a:p>
          <a:p>
            <a:endParaRPr lang="es-CR" dirty="0"/>
          </a:p>
          <a:p>
            <a:pPr marL="0" indent="0">
              <a:buNone/>
            </a:pPr>
            <a:r>
              <a:rPr lang="es-CR" dirty="0"/>
              <a:t>- Impuesto Selectivo de Consumo (ISC)</a:t>
            </a:r>
          </a:p>
          <a:p>
            <a:pPr marL="0" indent="0">
              <a:buNone/>
            </a:pPr>
            <a:r>
              <a:rPr lang="es-CR" dirty="0"/>
              <a:t>- Impuesto al Valor Agregado (IVA)</a:t>
            </a:r>
          </a:p>
          <a:p>
            <a:pPr marL="0" indent="0">
              <a:buNone/>
            </a:pPr>
            <a:r>
              <a:rPr lang="es-CR" dirty="0"/>
              <a:t>- otros impuestos específicos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3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Ejemplo Determinación Carga Tributaria Total</a:t>
            </a:r>
            <a:endParaRPr lang="es-CR" sz="3600" dirty="0"/>
          </a:p>
        </p:txBody>
      </p:sp>
      <p:sp>
        <p:nvSpPr>
          <p:cNvPr id="4" name="Text Box 43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779463" y="15589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lang="es-CR" altLang="es-CR" sz="2000" b="1" dirty="0">
                <a:latin typeface="Calibri" pitchFamily="34" charset="0"/>
              </a:rPr>
              <a:t>Descripción:</a:t>
            </a:r>
            <a:r>
              <a:rPr lang="es-CR" altLang="es-CR" sz="2000" dirty="0">
                <a:latin typeface="Calibri" pitchFamily="34" charset="0"/>
              </a:rPr>
              <a:t> Leche con un contenido de  materias grasas superior al 1% pero inferior al 6%</a:t>
            </a:r>
            <a:endParaRPr lang="en-US" altLang="es-CR" sz="2000" dirty="0">
              <a:latin typeface="Calibri" pitchFamily="34" charset="0"/>
            </a:endParaRPr>
          </a:p>
        </p:txBody>
      </p:sp>
      <p:graphicFrame>
        <p:nvGraphicFramePr>
          <p:cNvPr id="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82503"/>
              </p:ext>
            </p:extLst>
          </p:nvPr>
        </p:nvGraphicFramePr>
        <p:xfrm>
          <a:off x="1628344" y="2130138"/>
          <a:ext cx="8497887" cy="2019487"/>
        </p:xfrm>
        <a:graphic>
          <a:graphicData uri="http://schemas.openxmlformats.org/drawingml/2006/table">
            <a:tbl>
              <a:tblPr/>
              <a:tblGrid>
                <a:gridCol w="176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941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Clasificación</a:t>
                      </a:r>
                      <a:endParaRPr kumimoji="1" lang="es-C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Descripción</a:t>
                      </a:r>
                      <a:endParaRPr kumimoji="1" lang="es-CR" sz="1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DAI</a:t>
                      </a:r>
                      <a:endParaRPr kumimoji="1" lang="es-CR" sz="1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SC</a:t>
                      </a:r>
                      <a:endParaRPr kumimoji="1" lang="es-CR" sz="1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Ley </a:t>
                      </a:r>
                      <a:endParaRPr kumimoji="1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6946</a:t>
                      </a:r>
                      <a:endParaRPr kumimoji="1" lang="es-CR" sz="1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IVA</a:t>
                      </a:r>
                      <a:endParaRPr kumimoji="1" lang="es-CR" sz="1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Carga Tributaria</a:t>
                      </a:r>
                      <a:endParaRPr kumimoji="1" lang="es-CR" sz="18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1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0401.20.00.10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--Dentro del contingente OMC 2002.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14,13%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0401.20.00.90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 Las demás.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29,95%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106975" y="4452194"/>
            <a:ext cx="37703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s-CR" altLang="es-CR" sz="1600" dirty="0">
                <a:latin typeface="Calibri" pitchFamily="34" charset="0"/>
              </a:rPr>
              <a:t>Para el cálculo de impuestos de importación se debe multiplicar el </a:t>
            </a:r>
            <a:r>
              <a:rPr lang="es-CR" altLang="es-CR" sz="1600" b="1" dirty="0">
                <a:latin typeface="Calibri" pitchFamily="34" charset="0"/>
              </a:rPr>
              <a:t>Valor Aduanero por la Carga Tributaria Total</a:t>
            </a:r>
            <a:r>
              <a:rPr lang="es-CR" altLang="es-CR" sz="1600" dirty="0">
                <a:latin typeface="Calibri" pitchFamily="34" charset="0"/>
              </a:rPr>
              <a:t> – La carga tributaria NO es la suma simple de impuestos, sino un reflejo de la aplicación de las </a:t>
            </a:r>
            <a:r>
              <a:rPr lang="es-CR" altLang="es-CR" sz="1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fórmulas en cascada</a:t>
            </a:r>
            <a:endParaRPr lang="en-US" altLang="es-CR" sz="16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 flipH="1">
            <a:off x="6059978" y="4214814"/>
            <a:ext cx="3036398" cy="652010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CR"/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>
            <a:off x="5953125" y="5357813"/>
            <a:ext cx="1727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R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7800182" y="5099523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s-CR" altLang="es-CR" dirty="0">
                <a:latin typeface="Calibri" pitchFamily="34" charset="0"/>
              </a:rPr>
              <a:t>VA X Carga Tributaria Total</a:t>
            </a:r>
            <a:endParaRPr lang="en-US" altLang="es-CR" dirty="0">
              <a:latin typeface="Calibri" pitchFamily="34" charset="0"/>
            </a:endParaRP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7800181" y="5976989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s-CR" altLang="es-C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Total de Impuestos</a:t>
            </a:r>
            <a:endParaRPr lang="en-US" altLang="es-CR" sz="1800" b="1" u="sng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Line 41"/>
          <p:cNvSpPr>
            <a:spLocks noChangeShapeType="1"/>
          </p:cNvSpPr>
          <p:nvPr/>
        </p:nvSpPr>
        <p:spPr bwMode="auto">
          <a:xfrm>
            <a:off x="8699847" y="5740873"/>
            <a:ext cx="0" cy="2889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8470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1"/>
            <a:ext cx="8893175" cy="792163"/>
          </a:xfrm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>
              <a:defRPr/>
            </a:pPr>
            <a:r>
              <a:rPr lang="es-C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Ejemplo: Calculo de Impuestos Aduaneros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2423593" y="1052737"/>
            <a:ext cx="753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</a:pPr>
            <a:r>
              <a:rPr lang="es-CR" altLang="es-CR" sz="2000" b="1" dirty="0">
                <a:latin typeface="Calibri" pitchFamily="34" charset="0"/>
              </a:rPr>
              <a:t>Descripción:</a:t>
            </a:r>
            <a:r>
              <a:rPr lang="es-CR" altLang="es-CR" sz="2000" dirty="0">
                <a:latin typeface="Calibri" pitchFamily="34" charset="0"/>
              </a:rPr>
              <a:t> Leche con un contenido de  materias grasas superior al 1% pero inferior al 6%</a:t>
            </a:r>
            <a:endParaRPr lang="en-US" altLang="es-CR" sz="2000" dirty="0">
              <a:latin typeface="Calibri" pitchFamily="34" charset="0"/>
            </a:endParaRPr>
          </a:p>
        </p:txBody>
      </p:sp>
      <p:graphicFrame>
        <p:nvGraphicFramePr>
          <p:cNvPr id="6" name="Group 44"/>
          <p:cNvGraphicFramePr>
            <a:graphicFrameLocks noGrp="1"/>
          </p:cNvGraphicFramePr>
          <p:nvPr/>
        </p:nvGraphicFramePr>
        <p:xfrm>
          <a:off x="1919537" y="1988840"/>
          <a:ext cx="8497887" cy="3240360"/>
        </p:xfrm>
        <a:graphic>
          <a:graphicData uri="http://schemas.openxmlformats.org/drawingml/2006/table">
            <a:tbl>
              <a:tblPr/>
              <a:tblGrid>
                <a:gridCol w="187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64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Descripción</a:t>
                      </a:r>
                      <a:endParaRPr kumimoji="1" lang="es-C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Valor CIF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DAI </a:t>
                      </a:r>
                      <a:r>
                        <a:rPr kumimoji="1" lang="es-C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(14%)</a:t>
                      </a:r>
                      <a:endParaRPr kumimoji="1" lang="es-C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SC </a:t>
                      </a:r>
                      <a:r>
                        <a:rPr kumimoji="1" lang="es-C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(0%)</a:t>
                      </a:r>
                      <a:endParaRPr kumimoji="1" lang="es-C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Ley </a:t>
                      </a:r>
                      <a:endParaRPr kumimoji="1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6946 </a:t>
                      </a:r>
                      <a:r>
                        <a:rPr kumimoji="1" lang="es-C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(1%)</a:t>
                      </a:r>
                      <a:endParaRPr kumimoji="1" lang="es-C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IVA </a:t>
                      </a:r>
                      <a:r>
                        <a:rPr kumimoji="1" lang="es-C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(13%)</a:t>
                      </a:r>
                      <a:endParaRPr kumimoji="1" lang="es-C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Total Carga Tributaria</a:t>
                      </a:r>
                      <a:endParaRPr kumimoji="1" lang="es-C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--Dentro del contingente OMC 2002.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$50.000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$500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$6.565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$7.065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 Las demás.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$15.000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$2.100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/>
                        <a:t>$0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$150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$2.242,5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s-C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$4.492,5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11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/>
          <p:nvPr/>
        </p:nvPicPr>
        <p:blipFill>
          <a:blip r:embed="rId2" cstate="print"/>
          <a:srcRect l="20497" t="16991" r="41836" b="6095"/>
          <a:stretch>
            <a:fillRect/>
          </a:stretch>
        </p:blipFill>
        <p:spPr bwMode="auto">
          <a:xfrm>
            <a:off x="2560320" y="8626"/>
            <a:ext cx="57440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34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/>
          <p:nvPr/>
        </p:nvPicPr>
        <p:blipFill>
          <a:blip r:embed="rId2" cstate="print"/>
          <a:srcRect l="20497" t="18938" r="38101" b="13588"/>
          <a:stretch>
            <a:fillRect/>
          </a:stretch>
        </p:blipFill>
        <p:spPr bwMode="auto">
          <a:xfrm>
            <a:off x="3071665" y="14072"/>
            <a:ext cx="5112567" cy="68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17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/>
          <p:nvPr/>
        </p:nvPicPr>
        <p:blipFill>
          <a:blip r:embed="rId2" cstate="print"/>
          <a:srcRect l="2637" t="21416" r="1599" b="16991"/>
          <a:stretch>
            <a:fillRect/>
          </a:stretch>
        </p:blipFill>
        <p:spPr bwMode="auto">
          <a:xfrm>
            <a:off x="299258" y="0"/>
            <a:ext cx="11313621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826752"/>
      </p:ext>
    </p:extLst>
  </p:cSld>
  <p:clrMapOvr>
    <a:masterClrMapping/>
  </p:clrMapOvr>
</p:sld>
</file>

<file path=ppt/theme/theme1.xml><?xml version="1.0" encoding="utf-8"?>
<a:theme xmlns:a="http://schemas.openxmlformats.org/drawingml/2006/main" name="Principal Verde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131FF56C-BAF6-C942-A89A-7E300801CF1D}"/>
    </a:ext>
  </a:extLst>
</a:theme>
</file>

<file path=ppt/theme/theme2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21E463-9042-E049-8462-9D56BF9D53BA}"/>
    </a:ext>
  </a:extLst>
</a:theme>
</file>

<file path=ppt/theme/theme3.xml><?xml version="1.0" encoding="utf-8"?>
<a:theme xmlns:a="http://schemas.openxmlformats.org/drawingml/2006/main" name="Sección Anaranaj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7F3C2A67-4D81-434B-8437-434C5A7CA9A5}"/>
    </a:ext>
  </a:extLst>
</a:theme>
</file>

<file path=ppt/theme/theme4.xml><?xml version="1.0" encoding="utf-8"?>
<a:theme xmlns:a="http://schemas.openxmlformats.org/drawingml/2006/main" name="Sección Mor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27935772-539B-0F4E-AD6B-25A4EB94CA29}"/>
    </a:ext>
  </a:extLst>
</a:theme>
</file>

<file path=ppt/theme/theme5.xml><?xml version="1.0" encoding="utf-8"?>
<a:theme xmlns:a="http://schemas.openxmlformats.org/drawingml/2006/main" name="Sección Rojo Vi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B892B2-1885-4C4A-AE08-7D7466B7CFC7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Principal Verde</Template>
  <TotalTime>2795</TotalTime>
  <Words>2111</Words>
  <Application>Microsoft Macintosh PowerPoint</Application>
  <PresentationFormat>Panorámica</PresentationFormat>
  <Paragraphs>183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Arial</vt:lpstr>
      <vt:lpstr>Barlow</vt:lpstr>
      <vt:lpstr>Barlow Medium</vt:lpstr>
      <vt:lpstr>Barlow SemiBold</vt:lpstr>
      <vt:lpstr>Calibri</vt:lpstr>
      <vt:lpstr>Cambria</vt:lpstr>
      <vt:lpstr>Wingdings</vt:lpstr>
      <vt:lpstr>Principal Verde</vt:lpstr>
      <vt:lpstr>Principal Azul</vt:lpstr>
      <vt:lpstr>Sección Anaranajada</vt:lpstr>
      <vt:lpstr>Sección Morada</vt:lpstr>
      <vt:lpstr>Sección Rojo Vivo</vt:lpstr>
      <vt:lpstr>              TRIBUTOS, DERECHOS ADUANEROS E IMPUESTOS    III Sesión</vt:lpstr>
      <vt:lpstr>Tributos, Derechos Aduaneros e Impuestos </vt:lpstr>
      <vt:lpstr>Tributos, Derechos Aduaneros e Impuestos </vt:lpstr>
      <vt:lpstr>Tributos, Derechos Aduaneros e Impuestos </vt:lpstr>
      <vt:lpstr>Ejemplo Determinación Carga Tributaria Total</vt:lpstr>
      <vt:lpstr>Ejemplo: Calculo de Impuestos Aduaneros</vt:lpstr>
      <vt:lpstr>Presentación de PowerPoint</vt:lpstr>
      <vt:lpstr>Presentación de PowerPoint</vt:lpstr>
      <vt:lpstr>Presentación de PowerPoint</vt:lpstr>
      <vt:lpstr>Valor de Aduanas</vt:lpstr>
      <vt:lpstr>Valor de Aduanas</vt:lpstr>
      <vt:lpstr>Valor de Aduanas</vt:lpstr>
      <vt:lpstr>Valor de Aduanas</vt:lpstr>
      <vt:lpstr>Obligaciones para la importación de mercancías </vt:lpstr>
      <vt:lpstr>Obligaciones para la importación de mercancías </vt:lpstr>
      <vt:lpstr>Presentación de PowerPoint</vt:lpstr>
      <vt:lpstr>Obligaciones para la importación de mercancías </vt:lpstr>
      <vt:lpstr>Obligaciones para la importación de mercancías </vt:lpstr>
      <vt:lpstr>Obligaciones para la importación de mercancías </vt:lpstr>
      <vt:lpstr>Obligaciones para la importación de mercancías </vt:lpstr>
      <vt:lpstr>Obligaciones para la importación de mercancías </vt:lpstr>
      <vt:lpstr>Obligaciones para la importación de mercancías </vt:lpstr>
      <vt:lpstr>Obligaciones para la importación de mercancías </vt:lpstr>
      <vt:lpstr>Jorge Muñoz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presentaciones</dc:title>
  <dc:creator>Microsoft Office User</dc:creator>
  <cp:lastModifiedBy>Jorge Muñoz</cp:lastModifiedBy>
  <cp:revision>36</cp:revision>
  <cp:lastPrinted>2018-06-20T11:59:15Z</cp:lastPrinted>
  <dcterms:created xsi:type="dcterms:W3CDTF">2018-06-20T21:30:45Z</dcterms:created>
  <dcterms:modified xsi:type="dcterms:W3CDTF">2024-07-02T21:49:50Z</dcterms:modified>
</cp:coreProperties>
</file>